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  <p:sldMasterId id="2147493467" r:id="rId5"/>
    <p:sldMasterId id="2147493551" r:id="rId6"/>
    <p:sldMasterId id="2147493569" r:id="rId7"/>
    <p:sldMasterId id="2147493595" r:id="rId8"/>
    <p:sldMasterId id="2147493635" r:id="rId9"/>
    <p:sldMasterId id="2147493648" r:id="rId10"/>
    <p:sldMasterId id="2147493659" r:id="rId11"/>
  </p:sldMasterIdLst>
  <p:notesMasterIdLst>
    <p:notesMasterId r:id="rId45"/>
  </p:notesMasterIdLst>
  <p:handoutMasterIdLst>
    <p:handoutMasterId r:id="rId46"/>
  </p:handoutMasterIdLst>
  <p:sldIdLst>
    <p:sldId id="522" r:id="rId12"/>
    <p:sldId id="387" r:id="rId13"/>
    <p:sldId id="534" r:id="rId14"/>
    <p:sldId id="501" r:id="rId15"/>
    <p:sldId id="536" r:id="rId16"/>
    <p:sldId id="390" r:id="rId17"/>
    <p:sldId id="314" r:id="rId18"/>
    <p:sldId id="524" r:id="rId19"/>
    <p:sldId id="529" r:id="rId20"/>
    <p:sldId id="391" r:id="rId21"/>
    <p:sldId id="392" r:id="rId22"/>
    <p:sldId id="530" r:id="rId23"/>
    <p:sldId id="393" r:id="rId24"/>
    <p:sldId id="537" r:id="rId25"/>
    <p:sldId id="538" r:id="rId26"/>
    <p:sldId id="316" r:id="rId27"/>
    <p:sldId id="535" r:id="rId28"/>
    <p:sldId id="375" r:id="rId29"/>
    <p:sldId id="377" r:id="rId30"/>
    <p:sldId id="539" r:id="rId31"/>
    <p:sldId id="532" r:id="rId32"/>
    <p:sldId id="531" r:id="rId33"/>
    <p:sldId id="541" r:id="rId34"/>
    <p:sldId id="544" r:id="rId35"/>
    <p:sldId id="545" r:id="rId36"/>
    <p:sldId id="533" r:id="rId37"/>
    <p:sldId id="542" r:id="rId38"/>
    <p:sldId id="549" r:id="rId39"/>
    <p:sldId id="546" r:id="rId40"/>
    <p:sldId id="547" r:id="rId41"/>
    <p:sldId id="548" r:id="rId42"/>
    <p:sldId id="528" r:id="rId43"/>
    <p:sldId id="514" r:id="rId44"/>
  </p:sldIdLst>
  <p:sldSz cx="9144000" cy="5143500" type="screen16x9"/>
  <p:notesSz cx="6858000" cy="9144000"/>
  <p:defaultTextStyle>
    <a:defPPr>
      <a:defRPr lang="en-US"/>
    </a:defPPr>
    <a:lvl1pPr marL="0" algn="l" defTabSz="4570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57" algn="l" defTabSz="4570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10" algn="l" defTabSz="4570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167" algn="l" defTabSz="4570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220" algn="l" defTabSz="4570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277" algn="l" defTabSz="4570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330" algn="l" defTabSz="4570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387" algn="l" defTabSz="4570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444" algn="l" defTabSz="4570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89" autoAdjust="0"/>
    <p:restoredTop sz="83630" autoAdjust="0"/>
  </p:normalViewPr>
  <p:slideViewPr>
    <p:cSldViewPr snapToGrid="0" snapToObjects="1">
      <p:cViewPr varScale="1">
        <p:scale>
          <a:sx n="81" d="100"/>
          <a:sy n="81" d="100"/>
        </p:scale>
        <p:origin x="-822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2" d="100"/>
        <a:sy n="11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3" Type="http://schemas.openxmlformats.org/officeDocument/2006/relationships/customXml" Target="../customXml/item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ECB417-2A94-1A4A-9244-CE6FA45E6004}" type="datetimeFigureOut">
              <a:rPr lang="en-US" smtClean="0">
                <a:latin typeface="Arial"/>
              </a:rPr>
              <a:t>2/27/2019</a:t>
            </a:fld>
            <a:endParaRPr lang="en-US" dirty="0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65457C-A5E4-EC47-A181-8DC0D6B6B299}" type="slidenum">
              <a:rPr lang="en-US" smtClean="0">
                <a:latin typeface="Arial"/>
              </a:rPr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343053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/>
              </a:defRPr>
            </a:lvl1pPr>
          </a:lstStyle>
          <a:p>
            <a:fld id="{EE2519ED-FA7F-FC4D-9DB3-5AF260E25E28}" type="datetimeFigureOut">
              <a:rPr lang="en-US" smtClean="0"/>
              <a:pPr/>
              <a:t>2/27/2019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/>
              </a:defRPr>
            </a:lvl1pPr>
          </a:lstStyle>
          <a:p>
            <a:fld id="{9D070434-A121-4A49-81B9-67B648BE85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52734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057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057" algn="l" defTabSz="457057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110" algn="l" defTabSz="457057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167" algn="l" defTabSz="457057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220" algn="l" defTabSz="457057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5277" algn="l" defTabSz="4570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330" algn="l" defTabSz="4570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387" algn="l" defTabSz="4570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444" algn="l" defTabSz="4570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A7F8231-C4D9-404E-BBD5-E400C1040463}" type="slidenum">
              <a:rPr lang="en-US" altLang="en-US" sz="1200" smtClean="0">
                <a:solidFill>
                  <a:prstClr val="black"/>
                </a:solidFill>
              </a:rPr>
              <a:pPr eaLnBrk="1" hangingPunct="1"/>
              <a:t>1</a:t>
            </a:fld>
            <a:endParaRPr lang="en-US" altLang="en-US" sz="1200" smtClean="0">
              <a:solidFill>
                <a:prstClr val="black"/>
              </a:solidFill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 smtClean="0">
                <a:latin typeface="Times New Roman" pitchFamily="18" charset="0"/>
              </a:rPr>
              <a:t>Computational Tools and Precision Medicine, Tuesday, February 26,</a:t>
            </a:r>
            <a:r>
              <a:rPr lang="en-US" altLang="en-US" baseline="0" dirty="0" smtClean="0">
                <a:latin typeface="Times New Roman" pitchFamily="18" charset="0"/>
              </a:rPr>
              <a:t> </a:t>
            </a:r>
            <a:r>
              <a:rPr lang="en-US" altLang="en-US" dirty="0" smtClean="0">
                <a:latin typeface="Times New Roman" pitchFamily="18" charset="0"/>
              </a:rPr>
              <a:t>10:35-10:55 </a:t>
            </a:r>
          </a:p>
          <a:p>
            <a:pPr eaLnBrk="1" hangingPunct="1"/>
            <a:r>
              <a:rPr lang="en-US" altLang="en-US" dirty="0" smtClean="0">
                <a:latin typeface="Times New Roman" pitchFamily="18" charset="0"/>
              </a:rPr>
              <a:t>Challenges for Analysis and Visualization of Atomic-Detail Simulations of Minimal Cells</a:t>
            </a:r>
          </a:p>
          <a:p>
            <a:pPr eaLnBrk="1" hangingPunct="1"/>
            <a:r>
              <a:rPr lang="en-US" altLang="en-US" dirty="0" smtClean="0">
                <a:latin typeface="Times New Roman" pitchFamily="18" charset="0"/>
              </a:rPr>
              <a:t>John E. Stone, University of Illinois at Urbana-Champaign, U.S.</a:t>
            </a:r>
          </a:p>
          <a:p>
            <a:pPr eaLnBrk="1" hangingPunct="1"/>
            <a:r>
              <a:rPr lang="en-US" altLang="en-US" dirty="0" smtClean="0">
                <a:latin typeface="Times New Roman" pitchFamily="18" charset="0"/>
              </a:rPr>
              <a:t>Abstract: The combination of experimental structure information,</a:t>
            </a:r>
          </a:p>
          <a:p>
            <a:pPr eaLnBrk="1" hangingPunct="1"/>
            <a:r>
              <a:rPr lang="en-US" altLang="en-US" dirty="0" smtClean="0">
                <a:latin typeface="Times New Roman" pitchFamily="18" charset="0"/>
              </a:rPr>
              <a:t>molecular dynamics (MD) simulation, interactive and parallel analysis,</a:t>
            </a:r>
          </a:p>
          <a:p>
            <a:pPr eaLnBrk="1" hangingPunct="1"/>
            <a:r>
              <a:rPr lang="en-US" altLang="en-US" dirty="0" smtClean="0">
                <a:latin typeface="Times New Roman" pitchFamily="18" charset="0"/>
              </a:rPr>
              <a:t>and high-fidelity visualization techniques with HPC computing resources</a:t>
            </a:r>
          </a:p>
          <a:p>
            <a:pPr eaLnBrk="1" hangingPunct="1"/>
            <a:r>
              <a:rPr lang="en-US" altLang="en-US" dirty="0" smtClean="0">
                <a:latin typeface="Times New Roman" pitchFamily="18" charset="0"/>
              </a:rPr>
              <a:t>creates a powerful "computational microscope" that permits molecular</a:t>
            </a:r>
          </a:p>
          <a:p>
            <a:pPr eaLnBrk="1" hangingPunct="1"/>
            <a:r>
              <a:rPr lang="en-US" altLang="en-US" dirty="0" smtClean="0">
                <a:latin typeface="Times New Roman" pitchFamily="18" charset="0"/>
              </a:rPr>
              <a:t>scientists to view the structure and dynamics of biomolecular complexes</a:t>
            </a:r>
          </a:p>
          <a:p>
            <a:pPr eaLnBrk="1" hangingPunct="1"/>
            <a:r>
              <a:rPr lang="en-US" altLang="en-US" dirty="0" smtClean="0">
                <a:latin typeface="Times New Roman" pitchFamily="18" charset="0"/>
              </a:rPr>
              <a:t>in atomic detail within realistic cellular environments.</a:t>
            </a:r>
          </a:p>
          <a:p>
            <a:pPr eaLnBrk="1" hangingPunct="1"/>
            <a:r>
              <a:rPr lang="en-US" altLang="en-US" dirty="0" smtClean="0">
                <a:latin typeface="Times New Roman" pitchFamily="18" charset="0"/>
              </a:rPr>
              <a:t>Pre-</a:t>
            </a:r>
            <a:r>
              <a:rPr lang="en-US" altLang="en-US" dirty="0" err="1" smtClean="0">
                <a:latin typeface="Times New Roman" pitchFamily="18" charset="0"/>
              </a:rPr>
              <a:t>exascale</a:t>
            </a:r>
            <a:r>
              <a:rPr lang="en-US" altLang="en-US" dirty="0" smtClean="0">
                <a:latin typeface="Times New Roman" pitchFamily="18" charset="0"/>
              </a:rPr>
              <a:t> supercomputers create new opportunities for the study of</a:t>
            </a:r>
          </a:p>
          <a:p>
            <a:pPr eaLnBrk="1" hangingPunct="1"/>
            <a:r>
              <a:rPr lang="en-US" altLang="en-US" dirty="0" smtClean="0">
                <a:latin typeface="Times New Roman" pitchFamily="18" charset="0"/>
              </a:rPr>
              <a:t>the structure and function of large biomolecular complexes such as</a:t>
            </a:r>
          </a:p>
          <a:p>
            <a:pPr eaLnBrk="1" hangingPunct="1"/>
            <a:r>
              <a:rPr lang="en-US" altLang="en-US" dirty="0" smtClean="0">
                <a:latin typeface="Times New Roman" pitchFamily="18" charset="0"/>
              </a:rPr>
              <a:t>viruses, and photosynthetic organelles, and the cellular envelope of</a:t>
            </a:r>
          </a:p>
          <a:p>
            <a:pPr eaLnBrk="1" hangingPunct="1"/>
            <a:r>
              <a:rPr lang="en-US" altLang="en-US" dirty="0" smtClean="0">
                <a:latin typeface="Times New Roman" pitchFamily="18" charset="0"/>
              </a:rPr>
              <a:t>engineered minimal cells permitting all-atom molecular dynamics</a:t>
            </a:r>
          </a:p>
          <a:p>
            <a:pPr eaLnBrk="1" hangingPunct="1"/>
            <a:r>
              <a:rPr lang="en-US" altLang="en-US" dirty="0" smtClean="0">
                <a:latin typeface="Times New Roman" pitchFamily="18" charset="0"/>
              </a:rPr>
              <a:t>simulations of hundreds of millions to billions of atoms.</a:t>
            </a:r>
          </a:p>
          <a:p>
            <a:pPr eaLnBrk="1" hangingPunct="1"/>
            <a:r>
              <a:rPr lang="en-US" altLang="en-US" dirty="0" smtClean="0">
                <a:latin typeface="Times New Roman" pitchFamily="18" charset="0"/>
              </a:rPr>
              <a:t>Such simulations present many challenges for simulation preparation,</a:t>
            </a:r>
          </a:p>
          <a:p>
            <a:pPr eaLnBrk="1" hangingPunct="1"/>
            <a:r>
              <a:rPr lang="en-US" altLang="en-US" dirty="0" smtClean="0">
                <a:latin typeface="Times New Roman" pitchFamily="18" charset="0"/>
              </a:rPr>
              <a:t>analysis, and visualization, producing terabytes of data that is</a:t>
            </a:r>
          </a:p>
          <a:p>
            <a:pPr eaLnBrk="1" hangingPunct="1"/>
            <a:r>
              <a:rPr lang="en-US" altLang="en-US" dirty="0" smtClean="0">
                <a:latin typeface="Times New Roman" pitchFamily="18" charset="0"/>
              </a:rPr>
              <a:t>impractical to transfer to remote facilities. It is therefore</a:t>
            </a:r>
          </a:p>
          <a:p>
            <a:pPr eaLnBrk="1" hangingPunct="1"/>
            <a:r>
              <a:rPr lang="en-US" altLang="en-US" dirty="0" smtClean="0">
                <a:latin typeface="Times New Roman" pitchFamily="18" charset="0"/>
              </a:rPr>
              <a:t>necessary to perform visualization and analysis tasks in-situ</a:t>
            </a:r>
          </a:p>
          <a:p>
            <a:pPr eaLnBrk="1" hangingPunct="1"/>
            <a:r>
              <a:rPr lang="en-US" altLang="en-US" dirty="0" smtClean="0">
                <a:latin typeface="Times New Roman" pitchFamily="18" charset="0"/>
              </a:rPr>
              <a:t>as the data are generated, by running interactive analysis and</a:t>
            </a:r>
          </a:p>
          <a:p>
            <a:pPr eaLnBrk="1" hangingPunct="1"/>
            <a:r>
              <a:rPr lang="en-US" altLang="en-US" dirty="0" smtClean="0">
                <a:latin typeface="Times New Roman" pitchFamily="18" charset="0"/>
              </a:rPr>
              <a:t>visualization tasks in remote sessions, and through batch-mode</a:t>
            </a:r>
          </a:p>
          <a:p>
            <a:pPr eaLnBrk="1" hangingPunct="1"/>
            <a:r>
              <a:rPr lang="en-US" altLang="en-US" dirty="0" smtClean="0">
                <a:latin typeface="Times New Roman" pitchFamily="18" charset="0"/>
              </a:rPr>
              <a:t>post-hoc analyses co-located with direct access to high performance</a:t>
            </a:r>
          </a:p>
          <a:p>
            <a:pPr eaLnBrk="1" hangingPunct="1"/>
            <a:r>
              <a:rPr lang="en-US" altLang="en-US" dirty="0" smtClean="0">
                <a:latin typeface="Times New Roman" pitchFamily="18" charset="0"/>
              </a:rPr>
              <a:t>storage systems. This talk will describe some of the key</a:t>
            </a:r>
          </a:p>
          <a:p>
            <a:pPr eaLnBrk="1" hangingPunct="1"/>
            <a:r>
              <a:rPr lang="en-US" altLang="en-US" dirty="0" smtClean="0">
                <a:latin typeface="Times New Roman" pitchFamily="18" charset="0"/>
              </a:rPr>
              <a:t>challenges arising for state-of-the-art MD simulations and methodologies,</a:t>
            </a:r>
          </a:p>
          <a:p>
            <a:pPr eaLnBrk="1" hangingPunct="1"/>
            <a:r>
              <a:rPr lang="en-US" altLang="en-US" dirty="0" smtClean="0">
                <a:latin typeface="Times New Roman" pitchFamily="18" charset="0"/>
              </a:rPr>
              <a:t>and how scientific tools such as NAMD and VMD address them using</a:t>
            </a:r>
          </a:p>
          <a:p>
            <a:pPr eaLnBrk="1" hangingPunct="1"/>
            <a:r>
              <a:rPr lang="en-US" altLang="en-US" dirty="0" smtClean="0">
                <a:latin typeface="Times New Roman" pitchFamily="18" charset="0"/>
              </a:rPr>
              <a:t>state-of-the-art algorithms and heterogeneous computing hardware platforms.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3" name="Shape 2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 large number of them drive large-scale simulation and visualization challenges that you will see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070434-A121-4A49-81B9-67B648BE8527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0146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 txBox="1"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03" tIns="44902" rIns="89803" bIns="44902"/>
          <a:lstStyle>
            <a:lvl1pPr eaLnBrk="0" hangingPunct="0">
              <a:defRPr sz="12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5pPr>
            <a:lvl6pPr marL="2514600" indent="-228600" algn="ctr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6pPr>
            <a:lvl7pPr marL="2971800" indent="-228600" algn="ctr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7pPr>
            <a:lvl8pPr marL="3429000" indent="-228600" algn="ctr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8pPr>
            <a:lvl9pPr marL="3886200" indent="-228600" algn="ctr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9pPr>
          </a:lstStyle>
          <a:p>
            <a:pPr eaLnBrk="1" hangingPunct="1"/>
            <a:fld id="{6F6C7CD4-A183-4769-A2EF-54FD29A8B721}" type="slidenum">
              <a:rPr lang="en-US" altLang="en-US"/>
              <a:pPr eaLnBrk="1" hangingPunct="1"/>
              <a:t>29</a:t>
            </a:fld>
            <a:endParaRPr lang="en-US" altLang="en-US"/>
          </a:p>
        </p:txBody>
      </p:sp>
      <p:sp>
        <p:nvSpPr>
          <p:cNvPr id="4505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8" rIns="91418" bIns="45708" anchor="b"/>
          <a:lstStyle>
            <a:lvl1pPr defTabSz="930275" eaLnBrk="0" hangingPunct="0">
              <a:defRPr sz="12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1pPr>
            <a:lvl2pPr marL="742950" indent="-285750" defTabSz="930275" eaLnBrk="0" hangingPunct="0">
              <a:defRPr sz="12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2pPr>
            <a:lvl3pPr marL="1143000" indent="-228600" defTabSz="930275" eaLnBrk="0" hangingPunct="0">
              <a:defRPr sz="12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3pPr>
            <a:lvl4pPr marL="1600200" indent="-228600" defTabSz="930275" eaLnBrk="0" hangingPunct="0">
              <a:defRPr sz="12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4pPr>
            <a:lvl5pPr marL="2057400" indent="-228600" defTabSz="930275" eaLnBrk="0" hangingPunct="0">
              <a:defRPr sz="12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5pPr>
            <a:lvl6pPr marL="2514600" indent="-228600" algn="ctr" defTabSz="930275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6pPr>
            <a:lvl7pPr marL="2971800" indent="-228600" algn="ctr" defTabSz="930275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7pPr>
            <a:lvl8pPr marL="3429000" indent="-228600" algn="ctr" defTabSz="930275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8pPr>
            <a:lvl9pPr marL="3886200" indent="-228600" algn="ctr" defTabSz="930275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9pPr>
          </a:lstStyle>
          <a:p>
            <a:pPr algn="r" eaLnBrk="1" hangingPunct="1"/>
            <a:fld id="{8C8A2214-1B66-4EB9-BD61-F9E6017722C7}" type="slidenum">
              <a:rPr lang="en-US" altLang="en-US" sz="1100">
                <a:solidFill>
                  <a:prstClr val="black"/>
                </a:solidFill>
              </a:rPr>
              <a:pPr algn="r" eaLnBrk="1" hangingPunct="1"/>
              <a:t>29</a:t>
            </a:fld>
            <a:endParaRPr lang="en-US" altLang="en-US" sz="1100">
              <a:solidFill>
                <a:prstClr val="black"/>
              </a:solidFill>
            </a:endParaRPr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4506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915988" y="4343400"/>
            <a:ext cx="5026025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18" tIns="45708" rIns="91418" bIns="45708"/>
          <a:lstStyle/>
          <a:p>
            <a:endParaRPr lang="en-US" altLang="en-US" smtClean="0"/>
          </a:p>
          <a:p>
            <a:r>
              <a:rPr lang="en-US" altLang="en-US" smtClean="0"/>
              <a:t>CBH –  we should probably write “electron(s)”.  Most people are used to closed shell calcs in which the MO contains 2 electrons; but open shell calcs are definitely on the rise in which each MO contains only 1 electron.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070434-A121-4A49-81B9-67B648BE8527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0146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 txBox="1">
            <a:spLocks noGrp="1" noChangeArrowheads="1"/>
          </p:cNvSpPr>
          <p:nvPr/>
        </p:nvSpPr>
        <p:spPr bwMode="auto">
          <a:xfrm>
            <a:off x="3885903" y="8687405"/>
            <a:ext cx="2972097" cy="45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2" tIns="45700" rIns="91402" bIns="45700" anchor="b"/>
          <a:lstStyle>
            <a:lvl1pPr algn="l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r" defTabSz="457101" eaLnBrk="1" hangingPunct="1">
              <a:spcBef>
                <a:spcPct val="0"/>
              </a:spcBef>
            </a:pPr>
            <a:fld id="{2A69B0F6-4C85-4A57-B86C-D17FF6144E59}" type="slidenum">
              <a:rPr lang="en-US" altLang="en-US">
                <a:solidFill>
                  <a:prstClr val="black"/>
                </a:solidFill>
              </a:rPr>
              <a:pPr algn="r" defTabSz="457101" eaLnBrk="1" hangingPunct="1">
                <a:spcBef>
                  <a:spcPct val="0"/>
                </a:spcBef>
              </a:pPr>
              <a:t>32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2825" cy="3427413"/>
          </a:xfrm>
          <a:ln/>
        </p:spPr>
      </p:sp>
      <p:sp>
        <p:nvSpPr>
          <p:cNvPr id="37892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391" tIns="45695" rIns="91391" bIns="45695"/>
          <a:lstStyle/>
          <a:p>
            <a:pPr defTabSz="964038"/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60F08-A8A3-3144-8A4D-EB9B67038CA9}" type="datetime1">
              <a:rPr lang="en-US" smtClean="0"/>
              <a:t>2/27/2019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77" tIns="17140" rIns="34277" bIns="17140"/>
          <a:lstStyle>
            <a:lvl1pPr>
              <a:defRPr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1404009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0214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457200"/>
            <a:ext cx="7770813" cy="8560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1" y="1485900"/>
            <a:ext cx="3808413" cy="308491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6613" y="1485900"/>
            <a:ext cx="3810000" cy="308491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38922492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752477"/>
            <a:ext cx="8229600" cy="273844"/>
          </a:xfrm>
          <a:prstGeom prst="rect">
            <a:avLst/>
          </a:prstGeom>
        </p:spPr>
        <p:txBody>
          <a:bodyPr lIns="34277" tIns="17140" rIns="34277" bIns="17140"/>
          <a:lstStyle>
            <a:lvl1pPr>
              <a:defRPr>
                <a:latin typeface="Arial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753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77" tIns="17140" rIns="34277" bIns="17140"/>
          <a:lstStyle>
            <a:lvl1pPr>
              <a:defRPr>
                <a:latin typeface="Arial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28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5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2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3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4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77" tIns="17140" rIns="34277" bIns="17140"/>
          <a:lstStyle>
            <a:lvl1pPr>
              <a:defRPr>
                <a:latin typeface="Arial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597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77" tIns="17140" rIns="34277" bIns="17140"/>
          <a:lstStyle>
            <a:lvl1pPr>
              <a:defRPr>
                <a:latin typeface="Arial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483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7" indent="0">
              <a:buNone/>
              <a:defRPr sz="2000" b="1"/>
            </a:lvl2pPr>
            <a:lvl3pPr marL="914110" indent="0">
              <a:buNone/>
              <a:defRPr sz="1800" b="1"/>
            </a:lvl3pPr>
            <a:lvl4pPr marL="1371167" indent="0">
              <a:buNone/>
              <a:defRPr sz="1600" b="1"/>
            </a:lvl4pPr>
            <a:lvl5pPr marL="1828220" indent="0">
              <a:buNone/>
              <a:defRPr sz="1600" b="1"/>
            </a:lvl5pPr>
            <a:lvl6pPr marL="2285277" indent="0">
              <a:buNone/>
              <a:defRPr sz="1600" b="1"/>
            </a:lvl6pPr>
            <a:lvl7pPr marL="2742330" indent="0">
              <a:buNone/>
              <a:defRPr sz="1600" b="1"/>
            </a:lvl7pPr>
            <a:lvl8pPr marL="3199387" indent="0">
              <a:buNone/>
              <a:defRPr sz="1600" b="1"/>
            </a:lvl8pPr>
            <a:lvl9pPr marL="365644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7" indent="0">
              <a:buNone/>
              <a:defRPr sz="2000" b="1"/>
            </a:lvl2pPr>
            <a:lvl3pPr marL="914110" indent="0">
              <a:buNone/>
              <a:defRPr sz="1800" b="1"/>
            </a:lvl3pPr>
            <a:lvl4pPr marL="1371167" indent="0">
              <a:buNone/>
              <a:defRPr sz="1600" b="1"/>
            </a:lvl4pPr>
            <a:lvl5pPr marL="1828220" indent="0">
              <a:buNone/>
              <a:defRPr sz="1600" b="1"/>
            </a:lvl5pPr>
            <a:lvl6pPr marL="2285277" indent="0">
              <a:buNone/>
              <a:defRPr sz="1600" b="1"/>
            </a:lvl6pPr>
            <a:lvl7pPr marL="2742330" indent="0">
              <a:buNone/>
              <a:defRPr sz="1600" b="1"/>
            </a:lvl7pPr>
            <a:lvl8pPr marL="3199387" indent="0">
              <a:buNone/>
              <a:defRPr sz="1600" b="1"/>
            </a:lvl8pPr>
            <a:lvl9pPr marL="365644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77" tIns="17140" rIns="34277" bIns="17140"/>
          <a:lstStyle>
            <a:lvl1pPr>
              <a:defRPr>
                <a:latin typeface="Arial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572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77" tIns="17140" rIns="34277" bIns="17140"/>
          <a:lstStyle>
            <a:lvl1pPr>
              <a:defRPr>
                <a:latin typeface="Arial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475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77" tIns="17140" rIns="34277" bIns="17140"/>
          <a:lstStyle>
            <a:lvl1pPr>
              <a:defRPr>
                <a:latin typeface="Arial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457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FF4EA-9853-8949-809B-3FF89FB4337E}" type="datetime1">
              <a:rPr lang="en-US" smtClean="0"/>
              <a:t>2/27/2019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77" tIns="17140" rIns="34277" bIns="17140"/>
          <a:lstStyle>
            <a:lvl1pPr>
              <a:defRPr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57" indent="0">
              <a:buNone/>
              <a:defRPr sz="1200"/>
            </a:lvl2pPr>
            <a:lvl3pPr marL="914110" indent="0">
              <a:buNone/>
              <a:defRPr sz="1000"/>
            </a:lvl3pPr>
            <a:lvl4pPr marL="1371167" indent="0">
              <a:buNone/>
              <a:defRPr sz="900"/>
            </a:lvl4pPr>
            <a:lvl5pPr marL="1828220" indent="0">
              <a:buNone/>
              <a:defRPr sz="900"/>
            </a:lvl5pPr>
            <a:lvl6pPr marL="2285277" indent="0">
              <a:buNone/>
              <a:defRPr sz="900"/>
            </a:lvl6pPr>
            <a:lvl7pPr marL="2742330" indent="0">
              <a:buNone/>
              <a:defRPr sz="900"/>
            </a:lvl7pPr>
            <a:lvl8pPr marL="3199387" indent="0">
              <a:buNone/>
              <a:defRPr sz="900"/>
            </a:lvl8pPr>
            <a:lvl9pPr marL="365644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77" tIns="17140" rIns="34277" bIns="17140"/>
          <a:lstStyle>
            <a:lvl1pPr>
              <a:defRPr>
                <a:latin typeface="Arial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388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057" indent="0">
              <a:buNone/>
              <a:defRPr sz="2800"/>
            </a:lvl2pPr>
            <a:lvl3pPr marL="914110" indent="0">
              <a:buNone/>
              <a:defRPr sz="2400"/>
            </a:lvl3pPr>
            <a:lvl4pPr marL="1371167" indent="0">
              <a:buNone/>
              <a:defRPr sz="2000"/>
            </a:lvl4pPr>
            <a:lvl5pPr marL="1828220" indent="0">
              <a:buNone/>
              <a:defRPr sz="2000"/>
            </a:lvl5pPr>
            <a:lvl6pPr marL="2285277" indent="0">
              <a:buNone/>
              <a:defRPr sz="2000"/>
            </a:lvl6pPr>
            <a:lvl7pPr marL="2742330" indent="0">
              <a:buNone/>
              <a:defRPr sz="2000"/>
            </a:lvl7pPr>
            <a:lvl8pPr marL="3199387" indent="0">
              <a:buNone/>
              <a:defRPr sz="2000"/>
            </a:lvl8pPr>
            <a:lvl9pPr marL="365644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057" indent="0">
              <a:buNone/>
              <a:defRPr sz="1200"/>
            </a:lvl2pPr>
            <a:lvl3pPr marL="914110" indent="0">
              <a:buNone/>
              <a:defRPr sz="1000"/>
            </a:lvl3pPr>
            <a:lvl4pPr marL="1371167" indent="0">
              <a:buNone/>
              <a:defRPr sz="900"/>
            </a:lvl4pPr>
            <a:lvl5pPr marL="1828220" indent="0">
              <a:buNone/>
              <a:defRPr sz="900"/>
            </a:lvl5pPr>
            <a:lvl6pPr marL="2285277" indent="0">
              <a:buNone/>
              <a:defRPr sz="900"/>
            </a:lvl6pPr>
            <a:lvl7pPr marL="2742330" indent="0">
              <a:buNone/>
              <a:defRPr sz="900"/>
            </a:lvl7pPr>
            <a:lvl8pPr marL="3199387" indent="0">
              <a:buNone/>
              <a:defRPr sz="900"/>
            </a:lvl8pPr>
            <a:lvl9pPr marL="365644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77" tIns="17140" rIns="34277" bIns="17140"/>
          <a:lstStyle>
            <a:lvl1pPr>
              <a:defRPr>
                <a:latin typeface="Arial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5848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3898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666750" y="862013"/>
            <a:ext cx="7810500" cy="1743075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666750" y="2652712"/>
            <a:ext cx="7810500" cy="595313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700"/>
            </a:lvl1pPr>
            <a:lvl2pPr marL="0" indent="85725" algn="ctr">
              <a:spcBef>
                <a:spcPts val="0"/>
              </a:spcBef>
              <a:buSzTx/>
              <a:buNone/>
              <a:defRPr sz="1700"/>
            </a:lvl2pPr>
            <a:lvl3pPr marL="0" indent="171450" algn="ctr">
              <a:spcBef>
                <a:spcPts val="0"/>
              </a:spcBef>
              <a:buSzTx/>
              <a:buNone/>
              <a:defRPr sz="1700"/>
            </a:lvl3pPr>
            <a:lvl4pPr marL="0" indent="257175" algn="ctr">
              <a:spcBef>
                <a:spcPts val="0"/>
              </a:spcBef>
              <a:buSzTx/>
              <a:buNone/>
              <a:defRPr sz="1700"/>
            </a:lvl4pPr>
            <a:lvl5pPr marL="0" indent="342900" algn="ctr">
              <a:spcBef>
                <a:spcPts val="0"/>
              </a:spcBef>
              <a:buSzTx/>
              <a:buNone/>
              <a:defRPr sz="1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6836344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172238" y="252413"/>
            <a:ext cx="6800850" cy="3276600"/>
          </a:xfrm>
          <a:prstGeom prst="rect">
            <a:avLst/>
          </a:prstGeom>
        </p:spPr>
        <p:txBody>
          <a:bodyPr lIns="34290" tIns="17145" rIns="34290" bIns="17145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238125" y="3543300"/>
            <a:ext cx="8667750" cy="752475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238125" y="4319587"/>
            <a:ext cx="8667750" cy="595313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700"/>
            </a:lvl1pPr>
            <a:lvl2pPr marL="0" indent="85725" algn="ctr">
              <a:spcBef>
                <a:spcPts val="0"/>
              </a:spcBef>
              <a:buSzTx/>
              <a:buNone/>
              <a:defRPr sz="1700"/>
            </a:lvl2pPr>
            <a:lvl3pPr marL="0" indent="171450" algn="ctr">
              <a:spcBef>
                <a:spcPts val="0"/>
              </a:spcBef>
              <a:buSzTx/>
              <a:buNone/>
              <a:defRPr sz="1700"/>
            </a:lvl3pPr>
            <a:lvl4pPr marL="0" indent="257175" algn="ctr">
              <a:spcBef>
                <a:spcPts val="0"/>
              </a:spcBef>
              <a:buSzTx/>
              <a:buNone/>
              <a:defRPr sz="1700"/>
            </a:lvl4pPr>
            <a:lvl5pPr marL="0" indent="342900" algn="ctr">
              <a:spcBef>
                <a:spcPts val="0"/>
              </a:spcBef>
              <a:buSzTx/>
              <a:buNone/>
              <a:defRPr sz="1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9600491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666750" y="1700213"/>
            <a:ext cx="7810500" cy="174307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1681486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4937243" y="414338"/>
            <a:ext cx="3571875" cy="4314825"/>
          </a:xfrm>
          <a:prstGeom prst="rect">
            <a:avLst/>
          </a:prstGeom>
        </p:spPr>
        <p:txBody>
          <a:bodyPr lIns="34290" tIns="17145" rIns="34290" bIns="17145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619125" y="414338"/>
            <a:ext cx="3833813" cy="2105025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619125" y="2566988"/>
            <a:ext cx="3833813" cy="2162175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700"/>
            </a:lvl1pPr>
            <a:lvl2pPr marL="0" indent="85725" algn="ctr">
              <a:spcBef>
                <a:spcPts val="0"/>
              </a:spcBef>
              <a:buSzTx/>
              <a:buNone/>
              <a:defRPr sz="1700"/>
            </a:lvl2pPr>
            <a:lvl3pPr marL="0" indent="171450" algn="ctr">
              <a:spcBef>
                <a:spcPts val="0"/>
              </a:spcBef>
              <a:buSzTx/>
              <a:buNone/>
              <a:defRPr sz="1700"/>
            </a:lvl3pPr>
            <a:lvl4pPr marL="0" indent="257175" algn="ctr">
              <a:spcBef>
                <a:spcPts val="0"/>
              </a:spcBef>
              <a:buSzTx/>
              <a:buNone/>
              <a:defRPr sz="1700"/>
            </a:lvl4pPr>
            <a:lvl5pPr marL="0" indent="342900" algn="ctr">
              <a:spcBef>
                <a:spcPts val="0"/>
              </a:spcBef>
              <a:buSzTx/>
              <a:buNone/>
              <a:defRPr sz="1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0979563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4235206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4938713" y="1214437"/>
            <a:ext cx="3571875" cy="3452813"/>
          </a:xfrm>
          <a:prstGeom prst="rect">
            <a:avLst/>
          </a:prstGeom>
        </p:spPr>
        <p:txBody>
          <a:bodyPr lIns="34290" tIns="17145" rIns="34290" bIns="17145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633413" y="1214437"/>
            <a:ext cx="3752850" cy="3452813"/>
          </a:xfrm>
          <a:prstGeom prst="rect">
            <a:avLst/>
          </a:prstGeom>
        </p:spPr>
        <p:txBody>
          <a:bodyPr/>
          <a:lstStyle>
            <a:lvl1pPr marL="209550" indent="-209550">
              <a:spcBef>
                <a:spcPts val="1688"/>
              </a:spcBef>
              <a:defRPr sz="1700"/>
            </a:lvl1pPr>
            <a:lvl2pPr marL="419100" indent="-209550">
              <a:spcBef>
                <a:spcPts val="1688"/>
              </a:spcBef>
              <a:defRPr sz="1700"/>
            </a:lvl2pPr>
            <a:lvl3pPr marL="628650" indent="-209550">
              <a:spcBef>
                <a:spcPts val="1688"/>
              </a:spcBef>
              <a:defRPr sz="1700"/>
            </a:lvl3pPr>
            <a:lvl4pPr marL="838200" indent="-209550">
              <a:spcBef>
                <a:spcPts val="1688"/>
              </a:spcBef>
              <a:defRPr sz="1700"/>
            </a:lvl4pPr>
            <a:lvl5pPr marL="1047750" indent="-209550">
              <a:spcBef>
                <a:spcPts val="1688"/>
              </a:spcBef>
              <a:defRPr sz="1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3881855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633413" y="666750"/>
            <a:ext cx="7877175" cy="38052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714334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5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2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3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4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47BEC-D41F-8D47-BAA6-7551AEEBAE08}" type="datetime1">
              <a:rPr lang="en-US" smtClean="0"/>
              <a:t>2/27/2019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77" tIns="17140" rIns="34277" bIns="17140"/>
          <a:lstStyle>
            <a:lvl1pPr>
              <a:defRPr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5910262" y="2643187"/>
            <a:ext cx="2776538" cy="2081213"/>
          </a:xfrm>
          <a:prstGeom prst="rect">
            <a:avLst/>
          </a:prstGeom>
        </p:spPr>
        <p:txBody>
          <a:bodyPr lIns="34290" tIns="17145" rIns="34290" bIns="17145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5910262" y="423862"/>
            <a:ext cx="2776538" cy="2081213"/>
          </a:xfrm>
          <a:prstGeom prst="rect">
            <a:avLst/>
          </a:prstGeom>
        </p:spPr>
        <p:txBody>
          <a:bodyPr lIns="34290" tIns="17145" rIns="34290" bIns="17145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idx="15"/>
          </p:nvPr>
        </p:nvSpPr>
        <p:spPr>
          <a:xfrm>
            <a:off x="452438" y="423862"/>
            <a:ext cx="5314950" cy="4300538"/>
          </a:xfrm>
          <a:prstGeom prst="rect">
            <a:avLst/>
          </a:prstGeom>
        </p:spPr>
        <p:txBody>
          <a:bodyPr lIns="34290" tIns="17145" rIns="34290" bIns="17145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9035487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895350" y="3357563"/>
            <a:ext cx="7358063" cy="257175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895350" y="2260513"/>
            <a:ext cx="7358063" cy="34624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2576393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lIns="34290" tIns="17145" rIns="34290" bIns="17145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6070238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2501041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title"/>
          </p:nvPr>
        </p:nvSpPr>
        <p:spPr>
          <a:xfrm>
            <a:off x="1645295" y="234404"/>
            <a:ext cx="5853411" cy="1138536"/>
          </a:xfrm>
          <a:prstGeom prst="rect">
            <a:avLst/>
          </a:prstGeom>
        </p:spPr>
        <p:txBody>
          <a:bodyPr lIns="26789" tIns="26789" rIns="26789" bIns="26789"/>
          <a:lstStyle>
            <a:lvl1pPr defTabSz="308074">
              <a:defRPr sz="2200"/>
            </a:lvl1pPr>
          </a:lstStyle>
          <a:p>
            <a:r>
              <a:t>Title Text</a:t>
            </a:r>
          </a:p>
        </p:txBody>
      </p:sp>
      <p:sp>
        <p:nvSpPr>
          <p:cNvPr id="118" name="Shape 118"/>
          <p:cNvSpPr>
            <a:spLocks noGrp="1"/>
          </p:cNvSpPr>
          <p:nvPr>
            <p:ph type="body" idx="1"/>
          </p:nvPr>
        </p:nvSpPr>
        <p:spPr>
          <a:xfrm>
            <a:off x="1645295" y="1372939"/>
            <a:ext cx="5853411" cy="3315147"/>
          </a:xfrm>
          <a:prstGeom prst="rect">
            <a:avLst/>
          </a:prstGeom>
        </p:spPr>
        <p:txBody>
          <a:bodyPr lIns="26789" tIns="26789" rIns="26789" bIns="26789"/>
          <a:lstStyle>
            <a:lvl1pPr marL="222250" indent="-222250" defTabSz="308074">
              <a:defRPr sz="1800"/>
            </a:lvl1pPr>
            <a:lvl2pPr marL="388937" indent="-222250" defTabSz="308074">
              <a:defRPr sz="1800"/>
            </a:lvl2pPr>
            <a:lvl3pPr marL="555625" indent="-222250" defTabSz="308074">
              <a:defRPr sz="1800"/>
            </a:lvl3pPr>
            <a:lvl4pPr marL="722312" indent="-222250" defTabSz="308074">
              <a:defRPr sz="1800"/>
            </a:lvl4pPr>
            <a:lvl5pPr marL="889000" indent="-222250" defTabSz="308074"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hape 119"/>
          <p:cNvSpPr>
            <a:spLocks noGrp="1"/>
          </p:cNvSpPr>
          <p:nvPr>
            <p:ph type="sldNum" sz="quarter" idx="2"/>
          </p:nvPr>
        </p:nvSpPr>
        <p:spPr>
          <a:xfrm>
            <a:off x="4471070" y="4878958"/>
            <a:ext cx="195165" cy="192601"/>
          </a:xfrm>
          <a:prstGeom prst="rect">
            <a:avLst/>
          </a:prstGeom>
        </p:spPr>
        <p:txBody>
          <a:bodyPr lIns="26789" tIns="26789" rIns="26789" bIns="26789"/>
          <a:lstStyle>
            <a:lvl1pPr defTabSz="308074"/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0811466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45710" tIns="45710" rIns="45710" bIns="45710"/>
          <a:lstStyle>
            <a:lvl1pPr defTabSz="457200">
              <a:defRPr sz="4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27" name="Shape 127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lIns="45710" tIns="45710" rIns="45710" bIns="45710" anchor="t"/>
          <a:lstStyle>
            <a:lvl1pPr marL="337542" indent="-337542" defTabSz="457200">
              <a:spcBef>
                <a:spcPts val="750"/>
              </a:spcBef>
              <a:buSzPct val="100000"/>
              <a:buFont typeface="Arial"/>
              <a:defRPr sz="3200">
                <a:latin typeface="Calibri"/>
                <a:ea typeface="Calibri"/>
                <a:cs typeface="Calibri"/>
                <a:sym typeface="Calibri"/>
              </a:defRPr>
            </a:lvl1pPr>
            <a:lvl2pPr marL="492919" indent="-321469" defTabSz="457200">
              <a:spcBef>
                <a:spcPts val="750"/>
              </a:spcBef>
              <a:buSzPct val="100000"/>
              <a:buFont typeface="Arial"/>
              <a:buChar char="–"/>
              <a:defRPr sz="3200">
                <a:latin typeface="Calibri"/>
                <a:ea typeface="Calibri"/>
                <a:cs typeface="Calibri"/>
                <a:sym typeface="Calibri"/>
              </a:defRPr>
            </a:lvl2pPr>
            <a:lvl3pPr marL="642938" indent="-300038" defTabSz="457200">
              <a:spcBef>
                <a:spcPts val="750"/>
              </a:spcBef>
              <a:buSzPct val="100000"/>
              <a:buFont typeface="Arial"/>
              <a:defRPr sz="3200">
                <a:latin typeface="Calibri"/>
                <a:ea typeface="Calibri"/>
                <a:cs typeface="Calibri"/>
                <a:sym typeface="Calibri"/>
              </a:defRPr>
            </a:lvl3pPr>
            <a:lvl4pPr marL="874395" indent="-360045" defTabSz="457200">
              <a:spcBef>
                <a:spcPts val="750"/>
              </a:spcBef>
              <a:buSzPct val="100000"/>
              <a:buFont typeface="Arial"/>
              <a:buChar char="–"/>
              <a:defRPr sz="3200">
                <a:latin typeface="Calibri"/>
                <a:ea typeface="Calibri"/>
                <a:cs typeface="Calibri"/>
                <a:sym typeface="Calibri"/>
              </a:defRPr>
            </a:lvl4pPr>
            <a:lvl5pPr marL="1045845" indent="-360045" defTabSz="457200">
              <a:spcBef>
                <a:spcPts val="750"/>
              </a:spcBef>
              <a:buSzPct val="100000"/>
              <a:buFont typeface="Arial"/>
              <a:buChar char="»"/>
              <a:defRPr sz="32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hape 128"/>
          <p:cNvSpPr>
            <a:spLocks noGrp="1"/>
          </p:cNvSpPr>
          <p:nvPr>
            <p:ph type="sldNum" sz="quarter" idx="2"/>
          </p:nvPr>
        </p:nvSpPr>
        <p:spPr>
          <a:xfrm>
            <a:off x="8411745" y="4765696"/>
            <a:ext cx="275055" cy="276979"/>
          </a:xfrm>
          <a:prstGeom prst="rect">
            <a:avLst/>
          </a:prstGeom>
        </p:spPr>
        <p:txBody>
          <a:bodyPr lIns="45710" tIns="45710" rIns="45710" bIns="45710" anchor="ctr"/>
          <a:lstStyle>
            <a:lvl1pPr algn="r" defTabSz="457200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1142461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45710" tIns="45710" rIns="45710" bIns="45710"/>
          <a:lstStyle>
            <a:lvl1pPr defTabSz="457101">
              <a:defRPr sz="4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36" name="Shape 136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lIns="45710" tIns="45710" rIns="45710" bIns="45710" anchor="t"/>
          <a:lstStyle>
            <a:lvl1pPr marL="337469" indent="-337469" defTabSz="457101">
              <a:spcBef>
                <a:spcPts val="750"/>
              </a:spcBef>
              <a:buSzPct val="100000"/>
              <a:buFont typeface="Arial"/>
              <a:defRPr sz="3200">
                <a:latin typeface="Arial"/>
                <a:ea typeface="Arial"/>
                <a:cs typeface="Arial"/>
                <a:sym typeface="Arial"/>
              </a:defRPr>
            </a:lvl1pPr>
            <a:lvl2pPr marL="492812" indent="-321399" defTabSz="457101">
              <a:spcBef>
                <a:spcPts val="750"/>
              </a:spcBef>
              <a:buSzPct val="100000"/>
              <a:buFont typeface="Arial"/>
              <a:buChar char="–"/>
              <a:defRPr sz="3200">
                <a:latin typeface="Arial"/>
                <a:ea typeface="Arial"/>
                <a:cs typeface="Arial"/>
                <a:sym typeface="Arial"/>
              </a:defRPr>
            </a:lvl2pPr>
            <a:lvl3pPr marL="642797" indent="-299972" defTabSz="457101">
              <a:spcBef>
                <a:spcPts val="750"/>
              </a:spcBef>
              <a:buSzPct val="100000"/>
              <a:buFont typeface="Arial"/>
              <a:defRPr sz="3200">
                <a:latin typeface="Arial"/>
                <a:ea typeface="Arial"/>
                <a:cs typeface="Arial"/>
                <a:sym typeface="Arial"/>
              </a:defRPr>
            </a:lvl3pPr>
            <a:lvl4pPr marL="874205" indent="-359966" defTabSz="457101">
              <a:spcBef>
                <a:spcPts val="750"/>
              </a:spcBef>
              <a:buSzPct val="100000"/>
              <a:buFont typeface="Arial"/>
              <a:buChar char="–"/>
              <a:defRPr sz="3200">
                <a:latin typeface="Arial"/>
                <a:ea typeface="Arial"/>
                <a:cs typeface="Arial"/>
                <a:sym typeface="Arial"/>
              </a:defRPr>
            </a:lvl4pPr>
            <a:lvl5pPr marL="1045617" indent="-359966" defTabSz="457101">
              <a:spcBef>
                <a:spcPts val="750"/>
              </a:spcBef>
              <a:buSzPct val="100000"/>
              <a:buFont typeface="Arial"/>
              <a:buChar char="»"/>
              <a:defRPr sz="3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7" name="Shape 137"/>
          <p:cNvSpPr>
            <a:spLocks noGrp="1"/>
          </p:cNvSpPr>
          <p:nvPr>
            <p:ph type="sldNum" sz="quarter" idx="2"/>
          </p:nvPr>
        </p:nvSpPr>
        <p:spPr>
          <a:xfrm>
            <a:off x="6553200" y="4767263"/>
            <a:ext cx="374461" cy="369332"/>
          </a:xfrm>
          <a:prstGeom prst="rect">
            <a:avLst/>
          </a:prstGeom>
        </p:spPr>
        <p:txBody>
          <a:bodyPr lIns="45720" tIns="45720" rIns="45720" bIns="45720"/>
          <a:lstStyle>
            <a:lvl1pPr algn="l" defTabSz="457101">
              <a:defRPr sz="1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2258058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482553"/>
          </a:xfrm>
          <a:prstGeom prst="rect">
            <a:avLst/>
          </a:prstGeom>
        </p:spPr>
        <p:txBody>
          <a:bodyPr lIns="34290" tIns="34290" rIns="34290" bIns="34290"/>
          <a:lstStyle>
            <a:lvl1pPr defTabSz="685800">
              <a:lnSpc>
                <a:spcPct val="90000"/>
              </a:lnSpc>
              <a:defRPr sz="33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45" name="Shape 145"/>
          <p:cNvSpPr>
            <a:spLocks noGrp="1"/>
          </p:cNvSpPr>
          <p:nvPr>
            <p:ph type="body" idx="1"/>
          </p:nvPr>
        </p:nvSpPr>
        <p:spPr>
          <a:xfrm>
            <a:off x="538843" y="845003"/>
            <a:ext cx="7976508" cy="3787720"/>
          </a:xfrm>
          <a:prstGeom prst="rect">
            <a:avLst/>
          </a:prstGeom>
        </p:spPr>
        <p:txBody>
          <a:bodyPr lIns="34290" tIns="34290" rIns="34290" bIns="34290" anchor="t"/>
          <a:lstStyle>
            <a:lvl1pPr marL="171450" indent="-171450" defTabSz="685800">
              <a:lnSpc>
                <a:spcPct val="90000"/>
              </a:lnSpc>
              <a:spcBef>
                <a:spcPts val="750"/>
              </a:spcBef>
              <a:buSzPct val="100000"/>
              <a:buFont typeface="Arial"/>
              <a:defRPr sz="2100">
                <a:latin typeface="Calibri"/>
                <a:ea typeface="Calibri"/>
                <a:cs typeface="Calibri"/>
                <a:sym typeface="Calibri"/>
              </a:defRPr>
            </a:lvl1pPr>
            <a:lvl2pPr marL="371475" indent="-200025" defTabSz="685800">
              <a:lnSpc>
                <a:spcPct val="90000"/>
              </a:lnSpc>
              <a:spcBef>
                <a:spcPts val="750"/>
              </a:spcBef>
              <a:buSzPct val="100000"/>
              <a:buFont typeface="Arial"/>
              <a:defRPr sz="2100">
                <a:latin typeface="Calibri"/>
                <a:ea typeface="Calibri"/>
                <a:cs typeface="Calibri"/>
                <a:sym typeface="Calibri"/>
              </a:defRPr>
            </a:lvl2pPr>
            <a:lvl3pPr marL="582930" indent="-240030" defTabSz="685800">
              <a:lnSpc>
                <a:spcPct val="90000"/>
              </a:lnSpc>
              <a:spcBef>
                <a:spcPts val="750"/>
              </a:spcBef>
              <a:buSzPct val="100000"/>
              <a:buFont typeface="Arial"/>
              <a:defRPr sz="2100">
                <a:latin typeface="Calibri"/>
                <a:ea typeface="Calibri"/>
                <a:cs typeface="Calibri"/>
                <a:sym typeface="Calibri"/>
              </a:defRPr>
            </a:lvl3pPr>
            <a:lvl4pPr marL="781050" indent="-266700" defTabSz="685800">
              <a:lnSpc>
                <a:spcPct val="90000"/>
              </a:lnSpc>
              <a:spcBef>
                <a:spcPts val="750"/>
              </a:spcBef>
              <a:buSzPct val="100000"/>
              <a:buFont typeface="Arial"/>
              <a:defRPr sz="2100">
                <a:latin typeface="Calibri"/>
                <a:ea typeface="Calibri"/>
                <a:cs typeface="Calibri"/>
                <a:sym typeface="Calibri"/>
              </a:defRPr>
            </a:lvl4pPr>
            <a:lvl5pPr marL="952500" indent="-266700" defTabSz="685800">
              <a:lnSpc>
                <a:spcPct val="90000"/>
              </a:lnSpc>
              <a:spcBef>
                <a:spcPts val="750"/>
              </a:spcBef>
              <a:buSzPct val="100000"/>
              <a:buFont typeface="Arial"/>
              <a:defRPr sz="21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6" name="Shape 146"/>
          <p:cNvSpPr>
            <a:spLocks noGrp="1"/>
          </p:cNvSpPr>
          <p:nvPr>
            <p:ph type="sldNum" sz="quarter" idx="2"/>
          </p:nvPr>
        </p:nvSpPr>
        <p:spPr>
          <a:xfrm>
            <a:off x="8311448" y="4800310"/>
            <a:ext cx="203902" cy="207749"/>
          </a:xfrm>
          <a:prstGeom prst="rect">
            <a:avLst/>
          </a:prstGeom>
        </p:spPr>
        <p:txBody>
          <a:bodyPr lIns="34290" tIns="34290" rIns="34290" bIns="34290" anchor="ctr"/>
          <a:lstStyle>
            <a:lvl1pPr algn="r" defTabSz="68580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7915916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34290" tIns="34290" rIns="34290" bIns="34290"/>
          <a:lstStyle>
            <a:lvl1pPr algn="l" defTabSz="685800">
              <a:lnSpc>
                <a:spcPct val="90000"/>
              </a:lnSpc>
              <a:defRPr sz="33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54" name="Shape 154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34290" tIns="34290" rIns="34290" bIns="34290" anchor="t"/>
          <a:lstStyle>
            <a:lvl1pPr marL="171450" indent="-171450" defTabSz="685800">
              <a:lnSpc>
                <a:spcPct val="90000"/>
              </a:lnSpc>
              <a:spcBef>
                <a:spcPts val="750"/>
              </a:spcBef>
              <a:buSzPct val="100000"/>
              <a:buFont typeface="Arial"/>
              <a:defRPr sz="2100">
                <a:latin typeface="Calibri"/>
                <a:ea typeface="Calibri"/>
                <a:cs typeface="Calibri"/>
                <a:sym typeface="Calibri"/>
              </a:defRPr>
            </a:lvl1pPr>
            <a:lvl2pPr marL="371475" indent="-200025" defTabSz="685800">
              <a:lnSpc>
                <a:spcPct val="90000"/>
              </a:lnSpc>
              <a:spcBef>
                <a:spcPts val="750"/>
              </a:spcBef>
              <a:buSzPct val="100000"/>
              <a:buFont typeface="Arial"/>
              <a:defRPr sz="2100">
                <a:latin typeface="Calibri"/>
                <a:ea typeface="Calibri"/>
                <a:cs typeface="Calibri"/>
                <a:sym typeface="Calibri"/>
              </a:defRPr>
            </a:lvl2pPr>
            <a:lvl3pPr marL="582930" indent="-240030" defTabSz="685800">
              <a:lnSpc>
                <a:spcPct val="90000"/>
              </a:lnSpc>
              <a:spcBef>
                <a:spcPts val="750"/>
              </a:spcBef>
              <a:buSzPct val="100000"/>
              <a:buFont typeface="Arial"/>
              <a:defRPr sz="2100">
                <a:latin typeface="Calibri"/>
                <a:ea typeface="Calibri"/>
                <a:cs typeface="Calibri"/>
                <a:sym typeface="Calibri"/>
              </a:defRPr>
            </a:lvl3pPr>
            <a:lvl4pPr marL="781050" indent="-266700" defTabSz="685800">
              <a:lnSpc>
                <a:spcPct val="90000"/>
              </a:lnSpc>
              <a:spcBef>
                <a:spcPts val="750"/>
              </a:spcBef>
              <a:buSzPct val="100000"/>
              <a:buFont typeface="Arial"/>
              <a:defRPr sz="2100">
                <a:latin typeface="Calibri"/>
                <a:ea typeface="Calibri"/>
                <a:cs typeface="Calibri"/>
                <a:sym typeface="Calibri"/>
              </a:defRPr>
            </a:lvl4pPr>
            <a:lvl5pPr marL="952500" indent="-266700" defTabSz="685800">
              <a:lnSpc>
                <a:spcPct val="90000"/>
              </a:lnSpc>
              <a:spcBef>
                <a:spcPts val="750"/>
              </a:spcBef>
              <a:buSzPct val="100000"/>
              <a:buFont typeface="Arial"/>
              <a:defRPr sz="21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5" name="Shape 155"/>
          <p:cNvSpPr>
            <a:spLocks noGrp="1"/>
          </p:cNvSpPr>
          <p:nvPr>
            <p:ph type="sldNum" sz="quarter" idx="2"/>
          </p:nvPr>
        </p:nvSpPr>
        <p:spPr>
          <a:xfrm>
            <a:off x="8311448" y="4800310"/>
            <a:ext cx="203902" cy="207749"/>
          </a:xfrm>
          <a:prstGeom prst="rect">
            <a:avLst/>
          </a:prstGeom>
        </p:spPr>
        <p:txBody>
          <a:bodyPr lIns="34290" tIns="34290" rIns="34290" bIns="34290" anchor="ctr"/>
          <a:lstStyle>
            <a:lvl1pPr algn="r" defTabSz="68580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7199609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752477"/>
            <a:ext cx="8229600" cy="273844"/>
          </a:xfrm>
          <a:prstGeom prst="rect">
            <a:avLst/>
          </a:prstGeom>
        </p:spPr>
        <p:txBody>
          <a:bodyPr lIns="34281" tIns="17140" rIns="34281" bIns="17140"/>
          <a:lstStyle>
            <a:lvl1pPr>
              <a:defRPr>
                <a:latin typeface="Arial"/>
              </a:defRPr>
            </a:lvl1pPr>
          </a:lstStyle>
          <a:p>
            <a:pPr defTabSz="457101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599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F0C71-C8B4-6B47-860F-115470729A6B}" type="datetime1">
              <a:rPr lang="en-US" smtClean="0"/>
              <a:t>2/27/2019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77" tIns="17140" rIns="34277" bIns="17140"/>
          <a:lstStyle>
            <a:lvl1pPr>
              <a:defRPr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81" tIns="17140" rIns="34281" bIns="17140"/>
          <a:lstStyle>
            <a:lvl1pPr>
              <a:defRPr>
                <a:latin typeface="Arial"/>
              </a:defRPr>
            </a:lvl1pPr>
          </a:lstStyle>
          <a:p>
            <a:pPr defTabSz="457101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149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0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8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81" tIns="17140" rIns="34281" bIns="17140"/>
          <a:lstStyle>
            <a:lvl1pPr>
              <a:defRPr>
                <a:latin typeface="Arial"/>
              </a:defRPr>
            </a:lvl1pPr>
          </a:lstStyle>
          <a:p>
            <a:pPr defTabSz="457101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564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81" tIns="17140" rIns="34281" bIns="17140"/>
          <a:lstStyle>
            <a:lvl1pPr>
              <a:defRPr>
                <a:latin typeface="Arial"/>
              </a:defRPr>
            </a:lvl1pPr>
          </a:lstStyle>
          <a:p>
            <a:pPr defTabSz="457101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214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1" indent="0">
              <a:buNone/>
              <a:defRPr sz="2000" b="1"/>
            </a:lvl2pPr>
            <a:lvl3pPr marL="914202" indent="0">
              <a:buNone/>
              <a:defRPr sz="1800" b="1"/>
            </a:lvl3pPr>
            <a:lvl4pPr marL="1371303" indent="0">
              <a:buNone/>
              <a:defRPr sz="1600" b="1"/>
            </a:lvl4pPr>
            <a:lvl5pPr marL="1828404" indent="0">
              <a:buNone/>
              <a:defRPr sz="1600" b="1"/>
            </a:lvl5pPr>
            <a:lvl6pPr marL="2285505" indent="0">
              <a:buNone/>
              <a:defRPr sz="1600" b="1"/>
            </a:lvl6pPr>
            <a:lvl7pPr marL="2742606" indent="0">
              <a:buNone/>
              <a:defRPr sz="1600" b="1"/>
            </a:lvl7pPr>
            <a:lvl8pPr marL="3199707" indent="0">
              <a:buNone/>
              <a:defRPr sz="1600" b="1"/>
            </a:lvl8pPr>
            <a:lvl9pPr marL="365680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1" indent="0">
              <a:buNone/>
              <a:defRPr sz="2000" b="1"/>
            </a:lvl2pPr>
            <a:lvl3pPr marL="914202" indent="0">
              <a:buNone/>
              <a:defRPr sz="1800" b="1"/>
            </a:lvl3pPr>
            <a:lvl4pPr marL="1371303" indent="0">
              <a:buNone/>
              <a:defRPr sz="1600" b="1"/>
            </a:lvl4pPr>
            <a:lvl5pPr marL="1828404" indent="0">
              <a:buNone/>
              <a:defRPr sz="1600" b="1"/>
            </a:lvl5pPr>
            <a:lvl6pPr marL="2285505" indent="0">
              <a:buNone/>
              <a:defRPr sz="1600" b="1"/>
            </a:lvl6pPr>
            <a:lvl7pPr marL="2742606" indent="0">
              <a:buNone/>
              <a:defRPr sz="1600" b="1"/>
            </a:lvl7pPr>
            <a:lvl8pPr marL="3199707" indent="0">
              <a:buNone/>
              <a:defRPr sz="1600" b="1"/>
            </a:lvl8pPr>
            <a:lvl9pPr marL="365680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81" tIns="17140" rIns="34281" bIns="17140"/>
          <a:lstStyle>
            <a:lvl1pPr>
              <a:defRPr>
                <a:latin typeface="Arial"/>
              </a:defRPr>
            </a:lvl1pPr>
          </a:lstStyle>
          <a:p>
            <a:pPr defTabSz="457101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681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81" tIns="17140" rIns="34281" bIns="17140"/>
          <a:lstStyle>
            <a:lvl1pPr>
              <a:defRPr>
                <a:latin typeface="Arial"/>
              </a:defRPr>
            </a:lvl1pPr>
          </a:lstStyle>
          <a:p>
            <a:pPr defTabSz="457101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5004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81" tIns="17140" rIns="34281" bIns="17140"/>
          <a:lstStyle>
            <a:lvl1pPr>
              <a:defRPr>
                <a:latin typeface="Arial"/>
              </a:defRPr>
            </a:lvl1pPr>
          </a:lstStyle>
          <a:p>
            <a:pPr defTabSz="457101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074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01" indent="0">
              <a:buNone/>
              <a:defRPr sz="1200"/>
            </a:lvl2pPr>
            <a:lvl3pPr marL="914202" indent="0">
              <a:buNone/>
              <a:defRPr sz="1000"/>
            </a:lvl3pPr>
            <a:lvl4pPr marL="1371303" indent="0">
              <a:buNone/>
              <a:defRPr sz="900"/>
            </a:lvl4pPr>
            <a:lvl5pPr marL="1828404" indent="0">
              <a:buNone/>
              <a:defRPr sz="900"/>
            </a:lvl5pPr>
            <a:lvl6pPr marL="2285505" indent="0">
              <a:buNone/>
              <a:defRPr sz="900"/>
            </a:lvl6pPr>
            <a:lvl7pPr marL="2742606" indent="0">
              <a:buNone/>
              <a:defRPr sz="900"/>
            </a:lvl7pPr>
            <a:lvl8pPr marL="3199707" indent="0">
              <a:buNone/>
              <a:defRPr sz="900"/>
            </a:lvl8pPr>
            <a:lvl9pPr marL="365680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81" tIns="17140" rIns="34281" bIns="17140"/>
          <a:lstStyle>
            <a:lvl1pPr>
              <a:defRPr>
                <a:latin typeface="Arial"/>
              </a:defRPr>
            </a:lvl1pPr>
          </a:lstStyle>
          <a:p>
            <a:pPr defTabSz="457101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3779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01" indent="0">
              <a:buNone/>
              <a:defRPr sz="2800"/>
            </a:lvl2pPr>
            <a:lvl3pPr marL="914202" indent="0">
              <a:buNone/>
              <a:defRPr sz="2400"/>
            </a:lvl3pPr>
            <a:lvl4pPr marL="1371303" indent="0">
              <a:buNone/>
              <a:defRPr sz="2000"/>
            </a:lvl4pPr>
            <a:lvl5pPr marL="1828404" indent="0">
              <a:buNone/>
              <a:defRPr sz="2000"/>
            </a:lvl5pPr>
            <a:lvl6pPr marL="2285505" indent="0">
              <a:buNone/>
              <a:defRPr sz="2000"/>
            </a:lvl6pPr>
            <a:lvl7pPr marL="2742606" indent="0">
              <a:buNone/>
              <a:defRPr sz="2000"/>
            </a:lvl7pPr>
            <a:lvl8pPr marL="3199707" indent="0">
              <a:buNone/>
              <a:defRPr sz="2000"/>
            </a:lvl8pPr>
            <a:lvl9pPr marL="365680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01" indent="0">
              <a:buNone/>
              <a:defRPr sz="1200"/>
            </a:lvl2pPr>
            <a:lvl3pPr marL="914202" indent="0">
              <a:buNone/>
              <a:defRPr sz="1000"/>
            </a:lvl3pPr>
            <a:lvl4pPr marL="1371303" indent="0">
              <a:buNone/>
              <a:defRPr sz="900"/>
            </a:lvl4pPr>
            <a:lvl5pPr marL="1828404" indent="0">
              <a:buNone/>
              <a:defRPr sz="900"/>
            </a:lvl5pPr>
            <a:lvl6pPr marL="2285505" indent="0">
              <a:buNone/>
              <a:defRPr sz="900"/>
            </a:lvl6pPr>
            <a:lvl7pPr marL="2742606" indent="0">
              <a:buNone/>
              <a:defRPr sz="900"/>
            </a:lvl7pPr>
            <a:lvl8pPr marL="3199707" indent="0">
              <a:buNone/>
              <a:defRPr sz="900"/>
            </a:lvl8pPr>
            <a:lvl9pPr marL="365680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81" tIns="17140" rIns="34281" bIns="17140"/>
          <a:lstStyle>
            <a:lvl1pPr>
              <a:defRPr>
                <a:latin typeface="Arial"/>
              </a:defRPr>
            </a:lvl1pPr>
          </a:lstStyle>
          <a:p>
            <a:pPr defTabSz="457101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4350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457200"/>
            <a:ext cx="7770813" cy="8560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1" y="1485900"/>
            <a:ext cx="3808413" cy="308491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6613" y="1485900"/>
            <a:ext cx="3810000" cy="308491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36320464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rPr/>
              <a:t>Title Text</a:t>
            </a:r>
          </a:p>
        </p:txBody>
      </p:sp>
      <p:sp>
        <p:nvSpPr>
          <p:cNvPr id="13" name="Shape 1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rPr/>
              <a:t>Body Level One</a:t>
            </a:r>
          </a:p>
          <a:p>
            <a:pPr lvl="1"/>
            <a:r>
              <a:rPr/>
              <a:t>Body Level Two</a:t>
            </a:r>
          </a:p>
          <a:p>
            <a:pPr lvl="2"/>
            <a:r>
              <a:rPr/>
              <a:t>Body Level Three</a:t>
            </a:r>
          </a:p>
          <a:p>
            <a:pPr lvl="3"/>
            <a:r>
              <a:rPr/>
              <a:t>Body Level Four</a:t>
            </a:r>
          </a:p>
          <a:p>
            <a:pPr lvl="4"/>
            <a:r>
              <a:rPr/>
              <a:t>Body Level Five</a:t>
            </a:r>
          </a:p>
        </p:txBody>
      </p:sp>
      <p:sp>
        <p:nvSpPr>
          <p:cNvPr id="4" name="Shape 11"/>
          <p:cNvSpPr>
            <a:spLocks noGrp="1"/>
          </p:cNvSpPr>
          <p:nvPr>
            <p:ph type="sldNum" sz="quarter" idx="10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lvl1pPr defTabSz="91440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Gothic" charset="0"/>
                <a:cs typeface="Gothic" charset="0"/>
              </a:defRPr>
            </a:lvl1pPr>
          </a:lstStyle>
          <a:p>
            <a:pPr>
              <a:defRPr/>
            </a:pPr>
            <a:fld id="{2783953F-D986-4164-B7D7-BE29C27E835B}" type="slidenum">
              <a:rPr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000461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7" indent="0">
              <a:buNone/>
              <a:defRPr sz="2000" b="1"/>
            </a:lvl2pPr>
            <a:lvl3pPr marL="914110" indent="0">
              <a:buNone/>
              <a:defRPr sz="1800" b="1"/>
            </a:lvl3pPr>
            <a:lvl4pPr marL="1371167" indent="0">
              <a:buNone/>
              <a:defRPr sz="1600" b="1"/>
            </a:lvl4pPr>
            <a:lvl5pPr marL="1828220" indent="0">
              <a:buNone/>
              <a:defRPr sz="1600" b="1"/>
            </a:lvl5pPr>
            <a:lvl6pPr marL="2285277" indent="0">
              <a:buNone/>
              <a:defRPr sz="1600" b="1"/>
            </a:lvl6pPr>
            <a:lvl7pPr marL="2742330" indent="0">
              <a:buNone/>
              <a:defRPr sz="1600" b="1"/>
            </a:lvl7pPr>
            <a:lvl8pPr marL="3199387" indent="0">
              <a:buNone/>
              <a:defRPr sz="1600" b="1"/>
            </a:lvl8pPr>
            <a:lvl9pPr marL="365644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7" indent="0">
              <a:buNone/>
              <a:defRPr sz="2000" b="1"/>
            </a:lvl2pPr>
            <a:lvl3pPr marL="914110" indent="0">
              <a:buNone/>
              <a:defRPr sz="1800" b="1"/>
            </a:lvl3pPr>
            <a:lvl4pPr marL="1371167" indent="0">
              <a:buNone/>
              <a:defRPr sz="1600" b="1"/>
            </a:lvl4pPr>
            <a:lvl5pPr marL="1828220" indent="0">
              <a:buNone/>
              <a:defRPr sz="1600" b="1"/>
            </a:lvl5pPr>
            <a:lvl6pPr marL="2285277" indent="0">
              <a:buNone/>
              <a:defRPr sz="1600" b="1"/>
            </a:lvl6pPr>
            <a:lvl7pPr marL="2742330" indent="0">
              <a:buNone/>
              <a:defRPr sz="1600" b="1"/>
            </a:lvl7pPr>
            <a:lvl8pPr marL="3199387" indent="0">
              <a:buNone/>
              <a:defRPr sz="1600" b="1"/>
            </a:lvl8pPr>
            <a:lvl9pPr marL="365644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21140-8996-1844-B1E2-CDD9D061E144}" type="datetime1">
              <a:rPr lang="en-US" smtClean="0"/>
              <a:t>2/27/2019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77" tIns="17140" rIns="34277" bIns="17140"/>
          <a:lstStyle>
            <a:lvl1pPr>
              <a:defRPr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77611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60F08-A8A3-3144-8A4D-EB9B67038C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77" tIns="17140" rIns="34277" bIns="17140"/>
          <a:lstStyle>
            <a:lvl1pPr>
              <a:defRPr>
                <a:latin typeface="Arial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1912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FF4EA-9853-8949-809B-3FF89FB4337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77" tIns="17140" rIns="34277" bIns="17140"/>
          <a:lstStyle>
            <a:lvl1pPr>
              <a:defRPr>
                <a:latin typeface="Arial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7816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5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2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3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4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47BEC-D41F-8D47-BAA6-7551AEEBAE0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77" tIns="17140" rIns="34277" bIns="17140"/>
          <a:lstStyle>
            <a:lvl1pPr>
              <a:defRPr>
                <a:latin typeface="Arial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0094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F0C71-C8B4-6B47-860F-115470729A6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77" tIns="17140" rIns="34277" bIns="17140"/>
          <a:lstStyle>
            <a:lvl1pPr>
              <a:defRPr>
                <a:latin typeface="Arial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6189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7" indent="0">
              <a:buNone/>
              <a:defRPr sz="2000" b="1"/>
            </a:lvl2pPr>
            <a:lvl3pPr marL="914110" indent="0">
              <a:buNone/>
              <a:defRPr sz="1800" b="1"/>
            </a:lvl3pPr>
            <a:lvl4pPr marL="1371167" indent="0">
              <a:buNone/>
              <a:defRPr sz="1600" b="1"/>
            </a:lvl4pPr>
            <a:lvl5pPr marL="1828220" indent="0">
              <a:buNone/>
              <a:defRPr sz="1600" b="1"/>
            </a:lvl5pPr>
            <a:lvl6pPr marL="2285277" indent="0">
              <a:buNone/>
              <a:defRPr sz="1600" b="1"/>
            </a:lvl6pPr>
            <a:lvl7pPr marL="2742330" indent="0">
              <a:buNone/>
              <a:defRPr sz="1600" b="1"/>
            </a:lvl7pPr>
            <a:lvl8pPr marL="3199387" indent="0">
              <a:buNone/>
              <a:defRPr sz="1600" b="1"/>
            </a:lvl8pPr>
            <a:lvl9pPr marL="365644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7" indent="0">
              <a:buNone/>
              <a:defRPr sz="2000" b="1"/>
            </a:lvl2pPr>
            <a:lvl3pPr marL="914110" indent="0">
              <a:buNone/>
              <a:defRPr sz="1800" b="1"/>
            </a:lvl3pPr>
            <a:lvl4pPr marL="1371167" indent="0">
              <a:buNone/>
              <a:defRPr sz="1600" b="1"/>
            </a:lvl4pPr>
            <a:lvl5pPr marL="1828220" indent="0">
              <a:buNone/>
              <a:defRPr sz="1600" b="1"/>
            </a:lvl5pPr>
            <a:lvl6pPr marL="2285277" indent="0">
              <a:buNone/>
              <a:defRPr sz="1600" b="1"/>
            </a:lvl6pPr>
            <a:lvl7pPr marL="2742330" indent="0">
              <a:buNone/>
              <a:defRPr sz="1600" b="1"/>
            </a:lvl7pPr>
            <a:lvl8pPr marL="3199387" indent="0">
              <a:buNone/>
              <a:defRPr sz="1600" b="1"/>
            </a:lvl8pPr>
            <a:lvl9pPr marL="365644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21140-8996-1844-B1E2-CDD9D061E14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77" tIns="17140" rIns="34277" bIns="17140"/>
          <a:lstStyle>
            <a:lvl1pPr>
              <a:defRPr>
                <a:latin typeface="Arial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70104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8974B-0006-3F46-9669-2B1381059D4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77" tIns="17140" rIns="34277" bIns="17140"/>
          <a:lstStyle>
            <a:lvl1pPr>
              <a:defRPr>
                <a:latin typeface="Arial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5067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E004A-D457-1E4D-9041-8124D4DE02B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77" tIns="17140" rIns="34277" bIns="17140"/>
          <a:lstStyle>
            <a:lvl1pPr>
              <a:defRPr>
                <a:latin typeface="Arial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9795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57" indent="0">
              <a:buNone/>
              <a:defRPr sz="1200"/>
            </a:lvl2pPr>
            <a:lvl3pPr marL="914110" indent="0">
              <a:buNone/>
              <a:defRPr sz="1000"/>
            </a:lvl3pPr>
            <a:lvl4pPr marL="1371167" indent="0">
              <a:buNone/>
              <a:defRPr sz="900"/>
            </a:lvl4pPr>
            <a:lvl5pPr marL="1828220" indent="0">
              <a:buNone/>
              <a:defRPr sz="900"/>
            </a:lvl5pPr>
            <a:lvl6pPr marL="2285277" indent="0">
              <a:buNone/>
              <a:defRPr sz="900"/>
            </a:lvl6pPr>
            <a:lvl7pPr marL="2742330" indent="0">
              <a:buNone/>
              <a:defRPr sz="900"/>
            </a:lvl7pPr>
            <a:lvl8pPr marL="3199387" indent="0">
              <a:buNone/>
              <a:defRPr sz="900"/>
            </a:lvl8pPr>
            <a:lvl9pPr marL="365644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4FCD3-DD57-F641-88D1-F34592C0790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77" tIns="17140" rIns="34277" bIns="17140"/>
          <a:lstStyle>
            <a:lvl1pPr>
              <a:defRPr>
                <a:latin typeface="Arial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26389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057" indent="0">
              <a:buNone/>
              <a:defRPr sz="2800"/>
            </a:lvl2pPr>
            <a:lvl3pPr marL="914110" indent="0">
              <a:buNone/>
              <a:defRPr sz="2400"/>
            </a:lvl3pPr>
            <a:lvl4pPr marL="1371167" indent="0">
              <a:buNone/>
              <a:defRPr sz="2000"/>
            </a:lvl4pPr>
            <a:lvl5pPr marL="1828220" indent="0">
              <a:buNone/>
              <a:defRPr sz="2000"/>
            </a:lvl5pPr>
            <a:lvl6pPr marL="2285277" indent="0">
              <a:buNone/>
              <a:defRPr sz="2000"/>
            </a:lvl6pPr>
            <a:lvl7pPr marL="2742330" indent="0">
              <a:buNone/>
              <a:defRPr sz="2000"/>
            </a:lvl7pPr>
            <a:lvl8pPr marL="3199387" indent="0">
              <a:buNone/>
              <a:defRPr sz="2000"/>
            </a:lvl8pPr>
            <a:lvl9pPr marL="365644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057" indent="0">
              <a:buNone/>
              <a:defRPr sz="1200"/>
            </a:lvl2pPr>
            <a:lvl3pPr marL="914110" indent="0">
              <a:buNone/>
              <a:defRPr sz="1000"/>
            </a:lvl3pPr>
            <a:lvl4pPr marL="1371167" indent="0">
              <a:buNone/>
              <a:defRPr sz="900"/>
            </a:lvl4pPr>
            <a:lvl5pPr marL="1828220" indent="0">
              <a:buNone/>
              <a:defRPr sz="900"/>
            </a:lvl5pPr>
            <a:lvl6pPr marL="2285277" indent="0">
              <a:buNone/>
              <a:defRPr sz="900"/>
            </a:lvl6pPr>
            <a:lvl7pPr marL="2742330" indent="0">
              <a:buNone/>
              <a:defRPr sz="900"/>
            </a:lvl7pPr>
            <a:lvl8pPr marL="3199387" indent="0">
              <a:buNone/>
              <a:defRPr sz="900"/>
            </a:lvl8pPr>
            <a:lvl9pPr marL="365644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C5B75-CC37-504C-A104-80124789926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77" tIns="17140" rIns="34277" bIns="17140"/>
          <a:lstStyle>
            <a:lvl1pPr>
              <a:defRPr>
                <a:latin typeface="Arial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504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8974B-0006-3F46-9669-2B1381059D49}" type="datetime1">
              <a:rPr lang="en-US" smtClean="0"/>
              <a:t>2/27/2019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77" tIns="17140" rIns="34277" bIns="17140"/>
          <a:lstStyle>
            <a:lvl1pPr>
              <a:defRPr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4202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457200"/>
            <a:ext cx="7770813" cy="8560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3" y="1485900"/>
            <a:ext cx="3808413" cy="308491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6613" y="1485900"/>
            <a:ext cx="3810000" cy="308491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7554716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196201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752477"/>
            <a:ext cx="8229600" cy="273844"/>
          </a:xfrm>
          <a:prstGeom prst="rect">
            <a:avLst/>
          </a:prstGeom>
        </p:spPr>
        <p:txBody>
          <a:bodyPr lIns="34281" tIns="17140" rIns="34281" bIns="17140"/>
          <a:lstStyle>
            <a:lvl1pPr>
              <a:defRPr>
                <a:latin typeface="Arial"/>
              </a:defRPr>
            </a:lvl1pPr>
          </a:lstStyle>
          <a:p>
            <a:pPr defTabSz="457101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0647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81" tIns="17140" rIns="34281" bIns="17140"/>
          <a:lstStyle>
            <a:lvl1pPr>
              <a:defRPr>
                <a:latin typeface="Arial"/>
              </a:defRPr>
            </a:lvl1pPr>
          </a:lstStyle>
          <a:p>
            <a:pPr defTabSz="457101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4604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0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8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81" tIns="17140" rIns="34281" bIns="17140"/>
          <a:lstStyle>
            <a:lvl1pPr>
              <a:defRPr>
                <a:latin typeface="Arial"/>
              </a:defRPr>
            </a:lvl1pPr>
          </a:lstStyle>
          <a:p>
            <a:pPr defTabSz="457101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699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81" tIns="17140" rIns="34281" bIns="17140"/>
          <a:lstStyle>
            <a:lvl1pPr>
              <a:defRPr>
                <a:latin typeface="Arial"/>
              </a:defRPr>
            </a:lvl1pPr>
          </a:lstStyle>
          <a:p>
            <a:pPr defTabSz="457101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787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1" indent="0">
              <a:buNone/>
              <a:defRPr sz="2000" b="1"/>
            </a:lvl2pPr>
            <a:lvl3pPr marL="914202" indent="0">
              <a:buNone/>
              <a:defRPr sz="1800" b="1"/>
            </a:lvl3pPr>
            <a:lvl4pPr marL="1371303" indent="0">
              <a:buNone/>
              <a:defRPr sz="1600" b="1"/>
            </a:lvl4pPr>
            <a:lvl5pPr marL="1828404" indent="0">
              <a:buNone/>
              <a:defRPr sz="1600" b="1"/>
            </a:lvl5pPr>
            <a:lvl6pPr marL="2285505" indent="0">
              <a:buNone/>
              <a:defRPr sz="1600" b="1"/>
            </a:lvl6pPr>
            <a:lvl7pPr marL="2742606" indent="0">
              <a:buNone/>
              <a:defRPr sz="1600" b="1"/>
            </a:lvl7pPr>
            <a:lvl8pPr marL="3199707" indent="0">
              <a:buNone/>
              <a:defRPr sz="1600" b="1"/>
            </a:lvl8pPr>
            <a:lvl9pPr marL="365680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1" indent="0">
              <a:buNone/>
              <a:defRPr sz="2000" b="1"/>
            </a:lvl2pPr>
            <a:lvl3pPr marL="914202" indent="0">
              <a:buNone/>
              <a:defRPr sz="1800" b="1"/>
            </a:lvl3pPr>
            <a:lvl4pPr marL="1371303" indent="0">
              <a:buNone/>
              <a:defRPr sz="1600" b="1"/>
            </a:lvl4pPr>
            <a:lvl5pPr marL="1828404" indent="0">
              <a:buNone/>
              <a:defRPr sz="1600" b="1"/>
            </a:lvl5pPr>
            <a:lvl6pPr marL="2285505" indent="0">
              <a:buNone/>
              <a:defRPr sz="1600" b="1"/>
            </a:lvl6pPr>
            <a:lvl7pPr marL="2742606" indent="0">
              <a:buNone/>
              <a:defRPr sz="1600" b="1"/>
            </a:lvl7pPr>
            <a:lvl8pPr marL="3199707" indent="0">
              <a:buNone/>
              <a:defRPr sz="1600" b="1"/>
            </a:lvl8pPr>
            <a:lvl9pPr marL="365680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81" tIns="17140" rIns="34281" bIns="17140"/>
          <a:lstStyle>
            <a:lvl1pPr>
              <a:defRPr>
                <a:latin typeface="Arial"/>
              </a:defRPr>
            </a:lvl1pPr>
          </a:lstStyle>
          <a:p>
            <a:pPr defTabSz="457101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0116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81" tIns="17140" rIns="34281" bIns="17140"/>
          <a:lstStyle>
            <a:lvl1pPr>
              <a:defRPr>
                <a:latin typeface="Arial"/>
              </a:defRPr>
            </a:lvl1pPr>
          </a:lstStyle>
          <a:p>
            <a:pPr defTabSz="457101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704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81" tIns="17140" rIns="34281" bIns="17140"/>
          <a:lstStyle>
            <a:lvl1pPr>
              <a:defRPr>
                <a:latin typeface="Arial"/>
              </a:defRPr>
            </a:lvl1pPr>
          </a:lstStyle>
          <a:p>
            <a:pPr defTabSz="457101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493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E004A-D457-1E4D-9041-8124D4DE02B7}" type="datetime1">
              <a:rPr lang="en-US" smtClean="0"/>
              <a:t>2/27/2019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77" tIns="17140" rIns="34277" bIns="17140"/>
          <a:lstStyle>
            <a:lvl1pPr>
              <a:defRPr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01" indent="0">
              <a:buNone/>
              <a:defRPr sz="1200"/>
            </a:lvl2pPr>
            <a:lvl3pPr marL="914202" indent="0">
              <a:buNone/>
              <a:defRPr sz="1000"/>
            </a:lvl3pPr>
            <a:lvl4pPr marL="1371303" indent="0">
              <a:buNone/>
              <a:defRPr sz="900"/>
            </a:lvl4pPr>
            <a:lvl5pPr marL="1828404" indent="0">
              <a:buNone/>
              <a:defRPr sz="900"/>
            </a:lvl5pPr>
            <a:lvl6pPr marL="2285505" indent="0">
              <a:buNone/>
              <a:defRPr sz="900"/>
            </a:lvl6pPr>
            <a:lvl7pPr marL="2742606" indent="0">
              <a:buNone/>
              <a:defRPr sz="900"/>
            </a:lvl7pPr>
            <a:lvl8pPr marL="3199707" indent="0">
              <a:buNone/>
              <a:defRPr sz="900"/>
            </a:lvl8pPr>
            <a:lvl9pPr marL="365680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81" tIns="17140" rIns="34281" bIns="17140"/>
          <a:lstStyle>
            <a:lvl1pPr>
              <a:defRPr>
                <a:latin typeface="Arial"/>
              </a:defRPr>
            </a:lvl1pPr>
          </a:lstStyle>
          <a:p>
            <a:pPr defTabSz="457101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608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01" indent="0">
              <a:buNone/>
              <a:defRPr sz="2800"/>
            </a:lvl2pPr>
            <a:lvl3pPr marL="914202" indent="0">
              <a:buNone/>
              <a:defRPr sz="2400"/>
            </a:lvl3pPr>
            <a:lvl4pPr marL="1371303" indent="0">
              <a:buNone/>
              <a:defRPr sz="2000"/>
            </a:lvl4pPr>
            <a:lvl5pPr marL="1828404" indent="0">
              <a:buNone/>
              <a:defRPr sz="2000"/>
            </a:lvl5pPr>
            <a:lvl6pPr marL="2285505" indent="0">
              <a:buNone/>
              <a:defRPr sz="2000"/>
            </a:lvl6pPr>
            <a:lvl7pPr marL="2742606" indent="0">
              <a:buNone/>
              <a:defRPr sz="2000"/>
            </a:lvl7pPr>
            <a:lvl8pPr marL="3199707" indent="0">
              <a:buNone/>
              <a:defRPr sz="2000"/>
            </a:lvl8pPr>
            <a:lvl9pPr marL="365680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01" indent="0">
              <a:buNone/>
              <a:defRPr sz="1200"/>
            </a:lvl2pPr>
            <a:lvl3pPr marL="914202" indent="0">
              <a:buNone/>
              <a:defRPr sz="1000"/>
            </a:lvl3pPr>
            <a:lvl4pPr marL="1371303" indent="0">
              <a:buNone/>
              <a:defRPr sz="900"/>
            </a:lvl4pPr>
            <a:lvl5pPr marL="1828404" indent="0">
              <a:buNone/>
              <a:defRPr sz="900"/>
            </a:lvl5pPr>
            <a:lvl6pPr marL="2285505" indent="0">
              <a:buNone/>
              <a:defRPr sz="900"/>
            </a:lvl6pPr>
            <a:lvl7pPr marL="2742606" indent="0">
              <a:buNone/>
              <a:defRPr sz="900"/>
            </a:lvl7pPr>
            <a:lvl8pPr marL="3199707" indent="0">
              <a:buNone/>
              <a:defRPr sz="900"/>
            </a:lvl8pPr>
            <a:lvl9pPr marL="365680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81" tIns="17140" rIns="34281" bIns="17140"/>
          <a:lstStyle>
            <a:lvl1pPr>
              <a:defRPr>
                <a:latin typeface="Arial"/>
              </a:defRPr>
            </a:lvl1pPr>
          </a:lstStyle>
          <a:p>
            <a:pPr defTabSz="457101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755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457200"/>
            <a:ext cx="7770813" cy="8560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1" y="1485900"/>
            <a:ext cx="3808413" cy="308491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6613" y="1485900"/>
            <a:ext cx="3810000" cy="308491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4226251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rPr/>
              <a:t>Title Text</a:t>
            </a:r>
          </a:p>
        </p:txBody>
      </p:sp>
      <p:sp>
        <p:nvSpPr>
          <p:cNvPr id="13" name="Shape 1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rPr/>
              <a:t>Body Level One</a:t>
            </a:r>
          </a:p>
          <a:p>
            <a:pPr lvl="1"/>
            <a:r>
              <a:rPr/>
              <a:t>Body Level Two</a:t>
            </a:r>
          </a:p>
          <a:p>
            <a:pPr lvl="2"/>
            <a:r>
              <a:rPr/>
              <a:t>Body Level Three</a:t>
            </a:r>
          </a:p>
          <a:p>
            <a:pPr lvl="3"/>
            <a:r>
              <a:rPr/>
              <a:t>Body Level Four</a:t>
            </a:r>
          </a:p>
          <a:p>
            <a:pPr lvl="4"/>
            <a:r>
              <a:rPr/>
              <a:t>Body Level Five</a:t>
            </a:r>
          </a:p>
        </p:txBody>
      </p:sp>
      <p:sp>
        <p:nvSpPr>
          <p:cNvPr id="4" name="Shape 11"/>
          <p:cNvSpPr>
            <a:spLocks noGrp="1"/>
          </p:cNvSpPr>
          <p:nvPr>
            <p:ph type="sldNum" sz="quarter" idx="10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lvl1pPr defTabSz="91440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Gothic" charset="0"/>
                <a:cs typeface="Gothic" charset="0"/>
              </a:defRPr>
            </a:lvl1pPr>
          </a:lstStyle>
          <a:p>
            <a:pPr>
              <a:defRPr/>
            </a:pPr>
            <a:fld id="{2783953F-D986-4164-B7D7-BE29C27E835B}" type="slidenum">
              <a:rPr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729418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2736232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752477"/>
            <a:ext cx="8229600" cy="273844"/>
          </a:xfrm>
          <a:prstGeom prst="rect">
            <a:avLst/>
          </a:prstGeom>
        </p:spPr>
        <p:txBody>
          <a:bodyPr lIns="34281" tIns="17140" rIns="34281" bIns="17140"/>
          <a:lstStyle>
            <a:lvl1pPr>
              <a:defRPr>
                <a:latin typeface="Arial"/>
              </a:defRPr>
            </a:lvl1pPr>
          </a:lstStyle>
          <a:p>
            <a:pPr defTabSz="457101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604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81" tIns="17140" rIns="34281" bIns="17140"/>
          <a:lstStyle>
            <a:lvl1pPr>
              <a:defRPr>
                <a:latin typeface="Arial"/>
              </a:defRPr>
            </a:lvl1pPr>
          </a:lstStyle>
          <a:p>
            <a:pPr defTabSz="457101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893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0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8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81" tIns="17140" rIns="34281" bIns="17140"/>
          <a:lstStyle>
            <a:lvl1pPr>
              <a:defRPr>
                <a:latin typeface="Arial"/>
              </a:defRPr>
            </a:lvl1pPr>
          </a:lstStyle>
          <a:p>
            <a:pPr defTabSz="457101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694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81" tIns="17140" rIns="34281" bIns="17140"/>
          <a:lstStyle>
            <a:lvl1pPr>
              <a:defRPr>
                <a:latin typeface="Arial"/>
              </a:defRPr>
            </a:lvl1pPr>
          </a:lstStyle>
          <a:p>
            <a:pPr defTabSz="457101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5723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1" indent="0">
              <a:buNone/>
              <a:defRPr sz="2000" b="1"/>
            </a:lvl2pPr>
            <a:lvl3pPr marL="914202" indent="0">
              <a:buNone/>
              <a:defRPr sz="1800" b="1"/>
            </a:lvl3pPr>
            <a:lvl4pPr marL="1371303" indent="0">
              <a:buNone/>
              <a:defRPr sz="1600" b="1"/>
            </a:lvl4pPr>
            <a:lvl5pPr marL="1828404" indent="0">
              <a:buNone/>
              <a:defRPr sz="1600" b="1"/>
            </a:lvl5pPr>
            <a:lvl6pPr marL="2285505" indent="0">
              <a:buNone/>
              <a:defRPr sz="1600" b="1"/>
            </a:lvl6pPr>
            <a:lvl7pPr marL="2742606" indent="0">
              <a:buNone/>
              <a:defRPr sz="1600" b="1"/>
            </a:lvl7pPr>
            <a:lvl8pPr marL="3199707" indent="0">
              <a:buNone/>
              <a:defRPr sz="1600" b="1"/>
            </a:lvl8pPr>
            <a:lvl9pPr marL="365680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1" indent="0">
              <a:buNone/>
              <a:defRPr sz="2000" b="1"/>
            </a:lvl2pPr>
            <a:lvl3pPr marL="914202" indent="0">
              <a:buNone/>
              <a:defRPr sz="1800" b="1"/>
            </a:lvl3pPr>
            <a:lvl4pPr marL="1371303" indent="0">
              <a:buNone/>
              <a:defRPr sz="1600" b="1"/>
            </a:lvl4pPr>
            <a:lvl5pPr marL="1828404" indent="0">
              <a:buNone/>
              <a:defRPr sz="1600" b="1"/>
            </a:lvl5pPr>
            <a:lvl6pPr marL="2285505" indent="0">
              <a:buNone/>
              <a:defRPr sz="1600" b="1"/>
            </a:lvl6pPr>
            <a:lvl7pPr marL="2742606" indent="0">
              <a:buNone/>
              <a:defRPr sz="1600" b="1"/>
            </a:lvl7pPr>
            <a:lvl8pPr marL="3199707" indent="0">
              <a:buNone/>
              <a:defRPr sz="1600" b="1"/>
            </a:lvl8pPr>
            <a:lvl9pPr marL="365680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81" tIns="17140" rIns="34281" bIns="17140"/>
          <a:lstStyle>
            <a:lvl1pPr>
              <a:defRPr>
                <a:latin typeface="Arial"/>
              </a:defRPr>
            </a:lvl1pPr>
          </a:lstStyle>
          <a:p>
            <a:pPr defTabSz="457101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454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57" indent="0">
              <a:buNone/>
              <a:defRPr sz="1200"/>
            </a:lvl2pPr>
            <a:lvl3pPr marL="914110" indent="0">
              <a:buNone/>
              <a:defRPr sz="1000"/>
            </a:lvl3pPr>
            <a:lvl4pPr marL="1371167" indent="0">
              <a:buNone/>
              <a:defRPr sz="900"/>
            </a:lvl4pPr>
            <a:lvl5pPr marL="1828220" indent="0">
              <a:buNone/>
              <a:defRPr sz="900"/>
            </a:lvl5pPr>
            <a:lvl6pPr marL="2285277" indent="0">
              <a:buNone/>
              <a:defRPr sz="900"/>
            </a:lvl6pPr>
            <a:lvl7pPr marL="2742330" indent="0">
              <a:buNone/>
              <a:defRPr sz="900"/>
            </a:lvl7pPr>
            <a:lvl8pPr marL="3199387" indent="0">
              <a:buNone/>
              <a:defRPr sz="900"/>
            </a:lvl8pPr>
            <a:lvl9pPr marL="365644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4FCD3-DD57-F641-88D1-F34592C07904}" type="datetime1">
              <a:rPr lang="en-US" smtClean="0"/>
              <a:t>2/27/2019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77" tIns="17140" rIns="34277" bIns="17140"/>
          <a:lstStyle>
            <a:lvl1pPr>
              <a:defRPr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22031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81" tIns="17140" rIns="34281" bIns="17140"/>
          <a:lstStyle>
            <a:lvl1pPr>
              <a:defRPr>
                <a:latin typeface="Arial"/>
              </a:defRPr>
            </a:lvl1pPr>
          </a:lstStyle>
          <a:p>
            <a:pPr defTabSz="457101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311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81" tIns="17140" rIns="34281" bIns="17140"/>
          <a:lstStyle>
            <a:lvl1pPr>
              <a:defRPr>
                <a:latin typeface="Arial"/>
              </a:defRPr>
            </a:lvl1pPr>
          </a:lstStyle>
          <a:p>
            <a:pPr defTabSz="457101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7123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01" indent="0">
              <a:buNone/>
              <a:defRPr sz="1200"/>
            </a:lvl2pPr>
            <a:lvl3pPr marL="914202" indent="0">
              <a:buNone/>
              <a:defRPr sz="1000"/>
            </a:lvl3pPr>
            <a:lvl4pPr marL="1371303" indent="0">
              <a:buNone/>
              <a:defRPr sz="900"/>
            </a:lvl4pPr>
            <a:lvl5pPr marL="1828404" indent="0">
              <a:buNone/>
              <a:defRPr sz="900"/>
            </a:lvl5pPr>
            <a:lvl6pPr marL="2285505" indent="0">
              <a:buNone/>
              <a:defRPr sz="900"/>
            </a:lvl6pPr>
            <a:lvl7pPr marL="2742606" indent="0">
              <a:buNone/>
              <a:defRPr sz="900"/>
            </a:lvl7pPr>
            <a:lvl8pPr marL="3199707" indent="0">
              <a:buNone/>
              <a:defRPr sz="900"/>
            </a:lvl8pPr>
            <a:lvl9pPr marL="365680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81" tIns="17140" rIns="34281" bIns="17140"/>
          <a:lstStyle>
            <a:lvl1pPr>
              <a:defRPr>
                <a:latin typeface="Arial"/>
              </a:defRPr>
            </a:lvl1pPr>
          </a:lstStyle>
          <a:p>
            <a:pPr defTabSz="457101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7372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01" indent="0">
              <a:buNone/>
              <a:defRPr sz="2800"/>
            </a:lvl2pPr>
            <a:lvl3pPr marL="914202" indent="0">
              <a:buNone/>
              <a:defRPr sz="2400"/>
            </a:lvl3pPr>
            <a:lvl4pPr marL="1371303" indent="0">
              <a:buNone/>
              <a:defRPr sz="2000"/>
            </a:lvl4pPr>
            <a:lvl5pPr marL="1828404" indent="0">
              <a:buNone/>
              <a:defRPr sz="2000"/>
            </a:lvl5pPr>
            <a:lvl6pPr marL="2285505" indent="0">
              <a:buNone/>
              <a:defRPr sz="2000"/>
            </a:lvl6pPr>
            <a:lvl7pPr marL="2742606" indent="0">
              <a:buNone/>
              <a:defRPr sz="2000"/>
            </a:lvl7pPr>
            <a:lvl8pPr marL="3199707" indent="0">
              <a:buNone/>
              <a:defRPr sz="2000"/>
            </a:lvl8pPr>
            <a:lvl9pPr marL="365680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01" indent="0">
              <a:buNone/>
              <a:defRPr sz="1200"/>
            </a:lvl2pPr>
            <a:lvl3pPr marL="914202" indent="0">
              <a:buNone/>
              <a:defRPr sz="1000"/>
            </a:lvl3pPr>
            <a:lvl4pPr marL="1371303" indent="0">
              <a:buNone/>
              <a:defRPr sz="900"/>
            </a:lvl4pPr>
            <a:lvl5pPr marL="1828404" indent="0">
              <a:buNone/>
              <a:defRPr sz="900"/>
            </a:lvl5pPr>
            <a:lvl6pPr marL="2285505" indent="0">
              <a:buNone/>
              <a:defRPr sz="900"/>
            </a:lvl6pPr>
            <a:lvl7pPr marL="2742606" indent="0">
              <a:buNone/>
              <a:defRPr sz="900"/>
            </a:lvl7pPr>
            <a:lvl8pPr marL="3199707" indent="0">
              <a:buNone/>
              <a:defRPr sz="900"/>
            </a:lvl8pPr>
            <a:lvl9pPr marL="365680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81" tIns="17140" rIns="34281" bIns="17140"/>
          <a:lstStyle>
            <a:lvl1pPr>
              <a:defRPr>
                <a:latin typeface="Arial"/>
              </a:defRPr>
            </a:lvl1pPr>
          </a:lstStyle>
          <a:p>
            <a:pPr defTabSz="457101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7646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457200"/>
            <a:ext cx="7770813" cy="8560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1" y="1485900"/>
            <a:ext cx="3808413" cy="308491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6613" y="1485900"/>
            <a:ext cx="3810000" cy="308491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6031656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752477"/>
            <a:ext cx="8229600" cy="273844"/>
          </a:xfrm>
          <a:prstGeom prst="rect">
            <a:avLst/>
          </a:prstGeom>
        </p:spPr>
        <p:txBody>
          <a:bodyPr lIns="34281" tIns="17140" rIns="34281" bIns="17140"/>
          <a:lstStyle>
            <a:lvl1pPr>
              <a:defRPr>
                <a:latin typeface="Arial"/>
              </a:defRPr>
            </a:lvl1pPr>
          </a:lstStyle>
          <a:p>
            <a:pPr defTabSz="457101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332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81" tIns="17140" rIns="34281" bIns="17140"/>
          <a:lstStyle>
            <a:lvl1pPr>
              <a:defRPr>
                <a:latin typeface="Arial"/>
              </a:defRPr>
            </a:lvl1pPr>
          </a:lstStyle>
          <a:p>
            <a:pPr defTabSz="457101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70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0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8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81" tIns="17140" rIns="34281" bIns="17140"/>
          <a:lstStyle>
            <a:lvl1pPr>
              <a:defRPr>
                <a:latin typeface="Arial"/>
              </a:defRPr>
            </a:lvl1pPr>
          </a:lstStyle>
          <a:p>
            <a:pPr defTabSz="457101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5783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81" tIns="17140" rIns="34281" bIns="17140"/>
          <a:lstStyle>
            <a:lvl1pPr>
              <a:defRPr>
                <a:latin typeface="Arial"/>
              </a:defRPr>
            </a:lvl1pPr>
          </a:lstStyle>
          <a:p>
            <a:pPr defTabSz="457101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0223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1" indent="0">
              <a:buNone/>
              <a:defRPr sz="2000" b="1"/>
            </a:lvl2pPr>
            <a:lvl3pPr marL="914202" indent="0">
              <a:buNone/>
              <a:defRPr sz="1800" b="1"/>
            </a:lvl3pPr>
            <a:lvl4pPr marL="1371303" indent="0">
              <a:buNone/>
              <a:defRPr sz="1600" b="1"/>
            </a:lvl4pPr>
            <a:lvl5pPr marL="1828404" indent="0">
              <a:buNone/>
              <a:defRPr sz="1600" b="1"/>
            </a:lvl5pPr>
            <a:lvl6pPr marL="2285505" indent="0">
              <a:buNone/>
              <a:defRPr sz="1600" b="1"/>
            </a:lvl6pPr>
            <a:lvl7pPr marL="2742606" indent="0">
              <a:buNone/>
              <a:defRPr sz="1600" b="1"/>
            </a:lvl7pPr>
            <a:lvl8pPr marL="3199707" indent="0">
              <a:buNone/>
              <a:defRPr sz="1600" b="1"/>
            </a:lvl8pPr>
            <a:lvl9pPr marL="365680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1" indent="0">
              <a:buNone/>
              <a:defRPr sz="2000" b="1"/>
            </a:lvl2pPr>
            <a:lvl3pPr marL="914202" indent="0">
              <a:buNone/>
              <a:defRPr sz="1800" b="1"/>
            </a:lvl3pPr>
            <a:lvl4pPr marL="1371303" indent="0">
              <a:buNone/>
              <a:defRPr sz="1600" b="1"/>
            </a:lvl4pPr>
            <a:lvl5pPr marL="1828404" indent="0">
              <a:buNone/>
              <a:defRPr sz="1600" b="1"/>
            </a:lvl5pPr>
            <a:lvl6pPr marL="2285505" indent="0">
              <a:buNone/>
              <a:defRPr sz="1600" b="1"/>
            </a:lvl6pPr>
            <a:lvl7pPr marL="2742606" indent="0">
              <a:buNone/>
              <a:defRPr sz="1600" b="1"/>
            </a:lvl7pPr>
            <a:lvl8pPr marL="3199707" indent="0">
              <a:buNone/>
              <a:defRPr sz="1600" b="1"/>
            </a:lvl8pPr>
            <a:lvl9pPr marL="365680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81" tIns="17140" rIns="34281" bIns="17140"/>
          <a:lstStyle>
            <a:lvl1pPr>
              <a:defRPr>
                <a:latin typeface="Arial"/>
              </a:defRPr>
            </a:lvl1pPr>
          </a:lstStyle>
          <a:p>
            <a:pPr defTabSz="457101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817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057" indent="0">
              <a:buNone/>
              <a:defRPr sz="2800"/>
            </a:lvl2pPr>
            <a:lvl3pPr marL="914110" indent="0">
              <a:buNone/>
              <a:defRPr sz="2400"/>
            </a:lvl3pPr>
            <a:lvl4pPr marL="1371167" indent="0">
              <a:buNone/>
              <a:defRPr sz="2000"/>
            </a:lvl4pPr>
            <a:lvl5pPr marL="1828220" indent="0">
              <a:buNone/>
              <a:defRPr sz="2000"/>
            </a:lvl5pPr>
            <a:lvl6pPr marL="2285277" indent="0">
              <a:buNone/>
              <a:defRPr sz="2000"/>
            </a:lvl6pPr>
            <a:lvl7pPr marL="2742330" indent="0">
              <a:buNone/>
              <a:defRPr sz="2000"/>
            </a:lvl7pPr>
            <a:lvl8pPr marL="3199387" indent="0">
              <a:buNone/>
              <a:defRPr sz="2000"/>
            </a:lvl8pPr>
            <a:lvl9pPr marL="365644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057" indent="0">
              <a:buNone/>
              <a:defRPr sz="1200"/>
            </a:lvl2pPr>
            <a:lvl3pPr marL="914110" indent="0">
              <a:buNone/>
              <a:defRPr sz="1000"/>
            </a:lvl3pPr>
            <a:lvl4pPr marL="1371167" indent="0">
              <a:buNone/>
              <a:defRPr sz="900"/>
            </a:lvl4pPr>
            <a:lvl5pPr marL="1828220" indent="0">
              <a:buNone/>
              <a:defRPr sz="900"/>
            </a:lvl5pPr>
            <a:lvl6pPr marL="2285277" indent="0">
              <a:buNone/>
              <a:defRPr sz="900"/>
            </a:lvl6pPr>
            <a:lvl7pPr marL="2742330" indent="0">
              <a:buNone/>
              <a:defRPr sz="900"/>
            </a:lvl7pPr>
            <a:lvl8pPr marL="3199387" indent="0">
              <a:buNone/>
              <a:defRPr sz="900"/>
            </a:lvl8pPr>
            <a:lvl9pPr marL="365644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C5B75-CC37-504C-A104-80124789926F}" type="datetime1">
              <a:rPr lang="en-US" smtClean="0"/>
              <a:t>2/27/2019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77" tIns="17140" rIns="34277" bIns="17140"/>
          <a:lstStyle>
            <a:lvl1pPr>
              <a:defRPr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8310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81" tIns="17140" rIns="34281" bIns="17140"/>
          <a:lstStyle>
            <a:lvl1pPr>
              <a:defRPr>
                <a:latin typeface="Arial"/>
              </a:defRPr>
            </a:lvl1pPr>
          </a:lstStyle>
          <a:p>
            <a:pPr defTabSz="457101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223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81" tIns="17140" rIns="34281" bIns="17140"/>
          <a:lstStyle>
            <a:lvl1pPr>
              <a:defRPr>
                <a:latin typeface="Arial"/>
              </a:defRPr>
            </a:lvl1pPr>
          </a:lstStyle>
          <a:p>
            <a:pPr defTabSz="457101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9607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01" indent="0">
              <a:buNone/>
              <a:defRPr sz="1200"/>
            </a:lvl2pPr>
            <a:lvl3pPr marL="914202" indent="0">
              <a:buNone/>
              <a:defRPr sz="1000"/>
            </a:lvl3pPr>
            <a:lvl4pPr marL="1371303" indent="0">
              <a:buNone/>
              <a:defRPr sz="900"/>
            </a:lvl4pPr>
            <a:lvl5pPr marL="1828404" indent="0">
              <a:buNone/>
              <a:defRPr sz="900"/>
            </a:lvl5pPr>
            <a:lvl6pPr marL="2285505" indent="0">
              <a:buNone/>
              <a:defRPr sz="900"/>
            </a:lvl6pPr>
            <a:lvl7pPr marL="2742606" indent="0">
              <a:buNone/>
              <a:defRPr sz="900"/>
            </a:lvl7pPr>
            <a:lvl8pPr marL="3199707" indent="0">
              <a:buNone/>
              <a:defRPr sz="900"/>
            </a:lvl8pPr>
            <a:lvl9pPr marL="365680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81" tIns="17140" rIns="34281" bIns="17140"/>
          <a:lstStyle>
            <a:lvl1pPr>
              <a:defRPr>
                <a:latin typeface="Arial"/>
              </a:defRPr>
            </a:lvl1pPr>
          </a:lstStyle>
          <a:p>
            <a:pPr defTabSz="457101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085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01" indent="0">
              <a:buNone/>
              <a:defRPr sz="2800"/>
            </a:lvl2pPr>
            <a:lvl3pPr marL="914202" indent="0">
              <a:buNone/>
              <a:defRPr sz="2400"/>
            </a:lvl3pPr>
            <a:lvl4pPr marL="1371303" indent="0">
              <a:buNone/>
              <a:defRPr sz="2000"/>
            </a:lvl4pPr>
            <a:lvl5pPr marL="1828404" indent="0">
              <a:buNone/>
              <a:defRPr sz="2000"/>
            </a:lvl5pPr>
            <a:lvl6pPr marL="2285505" indent="0">
              <a:buNone/>
              <a:defRPr sz="2000"/>
            </a:lvl6pPr>
            <a:lvl7pPr marL="2742606" indent="0">
              <a:buNone/>
              <a:defRPr sz="2000"/>
            </a:lvl7pPr>
            <a:lvl8pPr marL="3199707" indent="0">
              <a:buNone/>
              <a:defRPr sz="2000"/>
            </a:lvl8pPr>
            <a:lvl9pPr marL="365680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01" indent="0">
              <a:buNone/>
              <a:defRPr sz="1200"/>
            </a:lvl2pPr>
            <a:lvl3pPr marL="914202" indent="0">
              <a:buNone/>
              <a:defRPr sz="1000"/>
            </a:lvl3pPr>
            <a:lvl4pPr marL="1371303" indent="0">
              <a:buNone/>
              <a:defRPr sz="900"/>
            </a:lvl4pPr>
            <a:lvl5pPr marL="1828404" indent="0">
              <a:buNone/>
              <a:defRPr sz="900"/>
            </a:lvl5pPr>
            <a:lvl6pPr marL="2285505" indent="0">
              <a:buNone/>
              <a:defRPr sz="900"/>
            </a:lvl6pPr>
            <a:lvl7pPr marL="2742606" indent="0">
              <a:buNone/>
              <a:defRPr sz="900"/>
            </a:lvl7pPr>
            <a:lvl8pPr marL="3199707" indent="0">
              <a:buNone/>
              <a:defRPr sz="900"/>
            </a:lvl8pPr>
            <a:lvl9pPr marL="365680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81" tIns="17140" rIns="34281" bIns="17140"/>
          <a:lstStyle>
            <a:lvl1pPr>
              <a:defRPr>
                <a:latin typeface="Arial"/>
              </a:defRPr>
            </a:lvl1pPr>
          </a:lstStyle>
          <a:p>
            <a:pPr defTabSz="457101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8104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457200"/>
            <a:ext cx="7770813" cy="8560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1" y="1485900"/>
            <a:ext cx="3808413" cy="308491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6613" y="1485900"/>
            <a:ext cx="3810000" cy="308491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3563240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12" tIns="45706" rIns="91412" bIns="45706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12" tIns="45706" rIns="91412" bIns="45706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12" tIns="45706" rIns="91412" bIns="4570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fld id="{563D2D51-29E4-A94B-9D44-D772FF6FA731}" type="datetime1">
              <a:rPr lang="en-US" smtClean="0"/>
              <a:pPr/>
              <a:t>2/27/2019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12" tIns="45706" rIns="91412" bIns="4570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7" r:id="rId2"/>
    <p:sldLayoutId id="2147493458" r:id="rId3"/>
    <p:sldLayoutId id="2147493459" r:id="rId4"/>
    <p:sldLayoutId id="2147493460" r:id="rId5"/>
    <p:sldLayoutId id="2147493461" r:id="rId6"/>
    <p:sldLayoutId id="2147493462" r:id="rId7"/>
    <p:sldLayoutId id="2147493463" r:id="rId8"/>
    <p:sldLayoutId id="2147493464" r:id="rId9"/>
    <p:sldLayoutId id="2147493506" r:id="rId10"/>
    <p:sldLayoutId id="2147493670" r:id="rId11"/>
    <p:sldLayoutId id="2147493671" r:id="rId12"/>
  </p:sldLayoutIdLst>
  <p:hf sldNum="0" hdr="0" ftr="0" dt="0"/>
  <p:txStyles>
    <p:titleStyle>
      <a:lvl1pPr algn="ctr" defTabSz="45705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791" indent="-342791" algn="l" defTabSz="457057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+mn-cs"/>
        </a:defRPr>
      </a:lvl1pPr>
      <a:lvl2pPr marL="742715" indent="-285660" algn="l" defTabSz="457057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+mn-cs"/>
        </a:defRPr>
      </a:lvl2pPr>
      <a:lvl3pPr marL="1142637" indent="-228526" algn="l" defTabSz="457057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+mn-cs"/>
        </a:defRPr>
      </a:lvl3pPr>
      <a:lvl4pPr marL="1599693" indent="-228526" algn="l" defTabSz="457057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+mn-cs"/>
        </a:defRPr>
      </a:lvl4pPr>
      <a:lvl5pPr marL="2056750" indent="-228526" algn="l" defTabSz="457057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+mn-cs"/>
        </a:defRPr>
      </a:lvl5pPr>
      <a:lvl6pPr marL="2513803" indent="-228526" algn="l" defTabSz="45705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60" indent="-228526" algn="l" defTabSz="45705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13" indent="-228526" algn="l" defTabSz="45705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70" indent="-228526" algn="l" defTabSz="45705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7" algn="l" defTabSz="4570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0" algn="l" defTabSz="4570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67" algn="l" defTabSz="4570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20" algn="l" defTabSz="4570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77" algn="l" defTabSz="4570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30" algn="l" defTabSz="4570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87" algn="l" defTabSz="4570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44" algn="l" defTabSz="4570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57205" y="4752650"/>
            <a:ext cx="8229599" cy="323165"/>
          </a:xfrm>
          <a:prstGeom prst="rect">
            <a:avLst/>
          </a:prstGeom>
          <a:noFill/>
        </p:spPr>
        <p:txBody>
          <a:bodyPr wrap="square" lIns="34277" tIns="17140" rIns="34277" bIns="17140" rtlCol="0">
            <a:spAutoFit/>
          </a:bodyPr>
          <a:lstStyle/>
          <a:p>
            <a:pPr algn="ctr"/>
            <a:r>
              <a:rPr lang="en-US" sz="9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Biomedical Technology Research Center for Macromolecular Modeling and Bioinformatics</a:t>
            </a:r>
          </a:p>
          <a:p>
            <a:pPr algn="ctr"/>
            <a:r>
              <a:rPr lang="en-US" sz="9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Beckman Institute, University of Illinois at Urbana-Champaign - </a:t>
            </a:r>
            <a:r>
              <a:rPr lang="en-US" sz="9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www.ks.uiuc.edu</a:t>
            </a:r>
            <a:endParaRPr lang="en-US" sz="900" dirty="0" smtClean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12" tIns="45706" rIns="91412" bIns="45706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12" tIns="45706" rIns="91412" bIns="45706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9" name="Picture 8" descr="NIH_Master_Logo_Vertical_2Color-notext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7" y="4792652"/>
            <a:ext cx="522130" cy="3292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72138" y="4674138"/>
            <a:ext cx="328570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934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68" r:id="rId1"/>
    <p:sldLayoutId id="2147493469" r:id="rId2"/>
    <p:sldLayoutId id="2147493470" r:id="rId3"/>
    <p:sldLayoutId id="2147493471" r:id="rId4"/>
    <p:sldLayoutId id="2147493472" r:id="rId5"/>
    <p:sldLayoutId id="2147493473" r:id="rId6"/>
    <p:sldLayoutId id="2147493474" r:id="rId7"/>
    <p:sldLayoutId id="2147493475" r:id="rId8"/>
    <p:sldLayoutId id="2147493476" r:id="rId9"/>
    <p:sldLayoutId id="2147493477" r:id="rId10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45705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791" indent="-342791" algn="l" defTabSz="457057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+mn-cs"/>
        </a:defRPr>
      </a:lvl1pPr>
      <a:lvl2pPr marL="742715" indent="-285660" algn="l" defTabSz="457057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+mn-cs"/>
        </a:defRPr>
      </a:lvl2pPr>
      <a:lvl3pPr marL="1142637" indent="-228526" algn="l" defTabSz="457057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+mn-cs"/>
        </a:defRPr>
      </a:lvl3pPr>
      <a:lvl4pPr marL="1599693" indent="-228526" algn="l" defTabSz="457057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+mn-cs"/>
        </a:defRPr>
      </a:lvl4pPr>
      <a:lvl5pPr marL="2056750" indent="-228526" algn="l" defTabSz="457057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+mn-cs"/>
        </a:defRPr>
      </a:lvl5pPr>
      <a:lvl6pPr marL="2513803" indent="-228526" algn="l" defTabSz="45705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60" indent="-228526" algn="l" defTabSz="45705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13" indent="-228526" algn="l" defTabSz="45705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70" indent="-228526" algn="l" defTabSz="45705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7" algn="l" defTabSz="4570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0" algn="l" defTabSz="4570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67" algn="l" defTabSz="4570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20" algn="l" defTabSz="4570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77" algn="l" defTabSz="4570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30" algn="l" defTabSz="4570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87" algn="l" defTabSz="4570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44" algn="l" defTabSz="4570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33413" y="357188"/>
            <a:ext cx="7877175" cy="857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9050" tIns="19050" rIns="19050" bIns="1905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33413" y="1214437"/>
            <a:ext cx="7877175" cy="3452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9050" tIns="19050" rIns="19050" bIns="1905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4479851" y="4905375"/>
            <a:ext cx="179536" cy="176972"/>
          </a:xfrm>
          <a:prstGeom prst="rect">
            <a:avLst/>
          </a:prstGeom>
          <a:ln w="12700">
            <a:miter lim="400000"/>
          </a:ln>
        </p:spPr>
        <p:txBody>
          <a:bodyPr wrap="none" lIns="19050" tIns="19050" rIns="19050" bIns="19050">
            <a:spAutoFit/>
          </a:bodyPr>
          <a:lstStyle>
            <a:lvl1pPr>
              <a:defRPr sz="900"/>
            </a:lvl1pPr>
          </a:lstStyle>
          <a:p>
            <a:pPr algn="ctr" defTabSz="309563" hangingPunct="0"/>
            <a:fld id="{86CB4B4D-7CA3-9044-876B-883B54F8677D}" type="slidenum">
              <a:rPr kern="0">
                <a:solidFill>
                  <a:srgbClr val="000000"/>
                </a:solidFill>
                <a:sym typeface="Helvetica Light"/>
              </a:rPr>
              <a:pPr algn="ctr" defTabSz="309563" hangingPunct="0"/>
              <a:t>‹#›</a:t>
            </a:fld>
            <a:endParaRPr kern="0">
              <a:solidFill>
                <a:srgbClr val="000000"/>
              </a:solidFill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158597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552" r:id="rId1"/>
    <p:sldLayoutId id="2147493553" r:id="rId2"/>
    <p:sldLayoutId id="2147493554" r:id="rId3"/>
    <p:sldLayoutId id="2147493555" r:id="rId4"/>
    <p:sldLayoutId id="2147493556" r:id="rId5"/>
    <p:sldLayoutId id="2147493558" r:id="rId6"/>
    <p:sldLayoutId id="2147493559" r:id="rId7"/>
    <p:sldLayoutId id="2147493560" r:id="rId8"/>
    <p:sldLayoutId id="2147493561" r:id="rId9"/>
    <p:sldLayoutId id="2147493562" r:id="rId10"/>
    <p:sldLayoutId id="2147493563" r:id="rId11"/>
    <p:sldLayoutId id="2147493564" r:id="rId12"/>
    <p:sldLayoutId id="2147493565" r:id="rId13"/>
    <p:sldLayoutId id="2147493566" r:id="rId14"/>
    <p:sldLayoutId id="2147493567" r:id="rId15"/>
    <p:sldLayoutId id="2147493568" r:id="rId16"/>
  </p:sldLayoutIdLst>
  <p:transition spd="med"/>
  <p:txStyles>
    <p:titleStyle>
      <a:lvl1pPr marL="0" marR="0" indent="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85725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17145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257175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34290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428625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51435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600075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68580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238125" marR="0" indent="-238125" algn="l" defTabSz="309563" rtl="0" latinLnBrk="0">
        <a:lnSpc>
          <a:spcPct val="100000"/>
        </a:lnSpc>
        <a:spcBef>
          <a:spcPts val="2213"/>
        </a:spcBef>
        <a:spcAft>
          <a:spcPts val="0"/>
        </a:spcAft>
        <a:buClrTx/>
        <a:buSzPct val="7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476250" marR="0" indent="-238125" algn="l" defTabSz="309563" rtl="0" latinLnBrk="0">
        <a:lnSpc>
          <a:spcPct val="100000"/>
        </a:lnSpc>
        <a:spcBef>
          <a:spcPts val="2213"/>
        </a:spcBef>
        <a:spcAft>
          <a:spcPts val="0"/>
        </a:spcAft>
        <a:buClrTx/>
        <a:buSzPct val="7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714375" marR="0" indent="-238125" algn="l" defTabSz="309563" rtl="0" latinLnBrk="0">
        <a:lnSpc>
          <a:spcPct val="100000"/>
        </a:lnSpc>
        <a:spcBef>
          <a:spcPts val="2213"/>
        </a:spcBef>
        <a:spcAft>
          <a:spcPts val="0"/>
        </a:spcAft>
        <a:buClrTx/>
        <a:buSzPct val="7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952500" marR="0" indent="-238125" algn="l" defTabSz="309563" rtl="0" latinLnBrk="0">
        <a:lnSpc>
          <a:spcPct val="100000"/>
        </a:lnSpc>
        <a:spcBef>
          <a:spcPts val="2213"/>
        </a:spcBef>
        <a:spcAft>
          <a:spcPts val="0"/>
        </a:spcAft>
        <a:buClrTx/>
        <a:buSzPct val="7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1190625" marR="0" indent="-238125" algn="l" defTabSz="309563" rtl="0" latinLnBrk="0">
        <a:lnSpc>
          <a:spcPct val="100000"/>
        </a:lnSpc>
        <a:spcBef>
          <a:spcPts val="2213"/>
        </a:spcBef>
        <a:spcAft>
          <a:spcPts val="0"/>
        </a:spcAft>
        <a:buClrTx/>
        <a:buSzPct val="7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1428750" marR="0" indent="-238125" algn="l" defTabSz="309563" rtl="0" latinLnBrk="0">
        <a:lnSpc>
          <a:spcPct val="100000"/>
        </a:lnSpc>
        <a:spcBef>
          <a:spcPts val="2213"/>
        </a:spcBef>
        <a:spcAft>
          <a:spcPts val="0"/>
        </a:spcAft>
        <a:buClrTx/>
        <a:buSzPct val="7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1666875" marR="0" indent="-238125" algn="l" defTabSz="309563" rtl="0" latinLnBrk="0">
        <a:lnSpc>
          <a:spcPct val="100000"/>
        </a:lnSpc>
        <a:spcBef>
          <a:spcPts val="2213"/>
        </a:spcBef>
        <a:spcAft>
          <a:spcPts val="0"/>
        </a:spcAft>
        <a:buClrTx/>
        <a:buSzPct val="7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1905000" marR="0" indent="-238125" algn="l" defTabSz="309563" rtl="0" latinLnBrk="0">
        <a:lnSpc>
          <a:spcPct val="100000"/>
        </a:lnSpc>
        <a:spcBef>
          <a:spcPts val="2213"/>
        </a:spcBef>
        <a:spcAft>
          <a:spcPts val="0"/>
        </a:spcAft>
        <a:buClrTx/>
        <a:buSzPct val="7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2143125" marR="0" indent="-238125" algn="l" defTabSz="309563" rtl="0" latinLnBrk="0">
        <a:lnSpc>
          <a:spcPct val="100000"/>
        </a:lnSpc>
        <a:spcBef>
          <a:spcPts val="2213"/>
        </a:spcBef>
        <a:spcAft>
          <a:spcPts val="0"/>
        </a:spcAft>
        <a:buClrTx/>
        <a:buSzPct val="7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85725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17145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257175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34290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428625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51435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600075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68580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57201" y="4752646"/>
            <a:ext cx="8229599" cy="323165"/>
          </a:xfrm>
          <a:prstGeom prst="rect">
            <a:avLst/>
          </a:prstGeom>
          <a:noFill/>
        </p:spPr>
        <p:txBody>
          <a:bodyPr wrap="square" lIns="34281" tIns="17140" rIns="34281" bIns="17140" rtlCol="0">
            <a:spAutoFit/>
          </a:bodyPr>
          <a:lstStyle/>
          <a:p>
            <a:pPr algn="ctr" defTabSz="457101"/>
            <a:r>
              <a:rPr lang="en-US" sz="9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Biomedical Technology Research Center for Macromolecular Modeling and Bioinformatics</a:t>
            </a:r>
          </a:p>
          <a:p>
            <a:pPr algn="ctr" defTabSz="457101"/>
            <a:r>
              <a:rPr lang="en-US" sz="9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Beckman Institute, University of Illinois at Urbana-Champaign - </a:t>
            </a:r>
            <a:r>
              <a:rPr lang="en-US" sz="9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www.ks.uiuc.edu</a:t>
            </a:r>
            <a:endParaRPr lang="en-US" sz="900" dirty="0" smtClean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0" tIns="45710" rIns="91420" bIns="4571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0" tIns="45710" rIns="91420" bIns="4571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9" name="Picture 8" descr="NIH_Master_Logo_Vertical_2Color-notext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7" y="4792652"/>
            <a:ext cx="522130" cy="3292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72138" y="4674138"/>
            <a:ext cx="328570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466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570" r:id="rId1"/>
    <p:sldLayoutId id="2147493571" r:id="rId2"/>
    <p:sldLayoutId id="2147493572" r:id="rId3"/>
    <p:sldLayoutId id="2147493573" r:id="rId4"/>
    <p:sldLayoutId id="2147493574" r:id="rId5"/>
    <p:sldLayoutId id="2147493575" r:id="rId6"/>
    <p:sldLayoutId id="2147493576" r:id="rId7"/>
    <p:sldLayoutId id="2147493577" r:id="rId8"/>
    <p:sldLayoutId id="2147493578" r:id="rId9"/>
    <p:sldLayoutId id="2147493579" r:id="rId10"/>
    <p:sldLayoutId id="2147493580" r:id="rId11"/>
    <p:sldLayoutId id="2147493581" r:id="rId1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45710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826" indent="-342826" algn="l" defTabSz="457101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+mn-cs"/>
        </a:defRPr>
      </a:lvl1pPr>
      <a:lvl2pPr marL="742789" indent="-285688" algn="l" defTabSz="457101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+mn-cs"/>
        </a:defRPr>
      </a:lvl2pPr>
      <a:lvl3pPr marL="1142752" indent="-228550" algn="l" defTabSz="457101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+mn-cs"/>
        </a:defRPr>
      </a:lvl3pPr>
      <a:lvl4pPr marL="1599853" indent="-228550" algn="l" defTabSz="457101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+mn-cs"/>
        </a:defRPr>
      </a:lvl4pPr>
      <a:lvl5pPr marL="2056954" indent="-228550" algn="l" defTabSz="457101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+mn-cs"/>
        </a:defRPr>
      </a:lvl5pPr>
      <a:lvl6pPr marL="2514055" indent="-228550" algn="l" defTabSz="45710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56" indent="-228550" algn="l" defTabSz="45710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57" indent="-228550" algn="l" defTabSz="45710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58" indent="-228550" algn="l" defTabSz="45710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1" algn="l" defTabSz="457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2" algn="l" defTabSz="457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03" algn="l" defTabSz="457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04" algn="l" defTabSz="457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05" algn="l" defTabSz="457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06" algn="l" defTabSz="457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07" algn="l" defTabSz="457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08" algn="l" defTabSz="457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12" tIns="45706" rIns="91412" bIns="45706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12" tIns="45706" rIns="91412" bIns="45706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12" tIns="45706" rIns="91412" bIns="4570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fld id="{563D2D51-29E4-A94B-9D44-D772FF6FA7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12" tIns="45706" rIns="91412" bIns="4570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550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596" r:id="rId1"/>
    <p:sldLayoutId id="2147493597" r:id="rId2"/>
    <p:sldLayoutId id="2147493598" r:id="rId3"/>
    <p:sldLayoutId id="2147493599" r:id="rId4"/>
    <p:sldLayoutId id="2147493600" r:id="rId5"/>
    <p:sldLayoutId id="2147493601" r:id="rId6"/>
    <p:sldLayoutId id="2147493602" r:id="rId7"/>
    <p:sldLayoutId id="2147493603" r:id="rId8"/>
    <p:sldLayoutId id="2147493604" r:id="rId9"/>
    <p:sldLayoutId id="2147493605" r:id="rId10"/>
    <p:sldLayoutId id="2147493606" r:id="rId11"/>
    <p:sldLayoutId id="2147493607" r:id="rId12"/>
  </p:sldLayoutIdLst>
  <p:hf sldNum="0" hdr="0" ftr="0" dt="0"/>
  <p:txStyles>
    <p:titleStyle>
      <a:lvl1pPr algn="ctr" defTabSz="45705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791" indent="-342791" algn="l" defTabSz="457057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+mn-cs"/>
        </a:defRPr>
      </a:lvl1pPr>
      <a:lvl2pPr marL="742715" indent="-285660" algn="l" defTabSz="457057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+mn-cs"/>
        </a:defRPr>
      </a:lvl2pPr>
      <a:lvl3pPr marL="1142637" indent="-228526" algn="l" defTabSz="457057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+mn-cs"/>
        </a:defRPr>
      </a:lvl3pPr>
      <a:lvl4pPr marL="1599693" indent="-228526" algn="l" defTabSz="457057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+mn-cs"/>
        </a:defRPr>
      </a:lvl4pPr>
      <a:lvl5pPr marL="2056750" indent="-228526" algn="l" defTabSz="457057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+mn-cs"/>
        </a:defRPr>
      </a:lvl5pPr>
      <a:lvl6pPr marL="2513803" indent="-228526" algn="l" defTabSz="45705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60" indent="-228526" algn="l" defTabSz="45705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13" indent="-228526" algn="l" defTabSz="45705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70" indent="-228526" algn="l" defTabSz="45705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7" algn="l" defTabSz="4570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0" algn="l" defTabSz="4570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67" algn="l" defTabSz="4570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20" algn="l" defTabSz="4570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77" algn="l" defTabSz="4570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30" algn="l" defTabSz="4570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87" algn="l" defTabSz="4570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44" algn="l" defTabSz="4570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57201" y="4752646"/>
            <a:ext cx="8229599" cy="323165"/>
          </a:xfrm>
          <a:prstGeom prst="rect">
            <a:avLst/>
          </a:prstGeom>
          <a:noFill/>
        </p:spPr>
        <p:txBody>
          <a:bodyPr wrap="square" lIns="34281" tIns="17140" rIns="34281" bIns="17140" rtlCol="0">
            <a:spAutoFit/>
          </a:bodyPr>
          <a:lstStyle/>
          <a:p>
            <a:pPr algn="ctr" defTabSz="457101"/>
            <a:r>
              <a:rPr lang="en-US" sz="9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Biomedical Technology Research Center for Macromolecular Modeling and Bioinformatics</a:t>
            </a:r>
          </a:p>
          <a:p>
            <a:pPr algn="ctr" defTabSz="457101"/>
            <a:r>
              <a:rPr lang="en-US" sz="9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Beckman Institute, University of Illinois at Urbana-Champaign - </a:t>
            </a:r>
            <a:r>
              <a:rPr lang="en-US" sz="9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www.ks.uiuc.edu</a:t>
            </a:r>
            <a:endParaRPr lang="en-US" sz="900" dirty="0" smtClean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0" tIns="45710" rIns="91420" bIns="4571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0" tIns="45710" rIns="91420" bIns="4571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9" name="Picture 8" descr="NIH_Master_Logo_Vertical_2Color-notext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7" y="4792652"/>
            <a:ext cx="522130" cy="3292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72138" y="4674138"/>
            <a:ext cx="328570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796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36" r:id="rId1"/>
    <p:sldLayoutId id="2147493637" r:id="rId2"/>
    <p:sldLayoutId id="2147493638" r:id="rId3"/>
    <p:sldLayoutId id="2147493639" r:id="rId4"/>
    <p:sldLayoutId id="2147493640" r:id="rId5"/>
    <p:sldLayoutId id="2147493641" r:id="rId6"/>
    <p:sldLayoutId id="2147493642" r:id="rId7"/>
    <p:sldLayoutId id="2147493643" r:id="rId8"/>
    <p:sldLayoutId id="2147493644" r:id="rId9"/>
    <p:sldLayoutId id="2147493645" r:id="rId10"/>
    <p:sldLayoutId id="2147493646" r:id="rId11"/>
    <p:sldLayoutId id="2147493647" r:id="rId1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45710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826" indent="-342826" algn="l" defTabSz="457101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+mn-cs"/>
        </a:defRPr>
      </a:lvl1pPr>
      <a:lvl2pPr marL="742789" indent="-285688" algn="l" defTabSz="457101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+mn-cs"/>
        </a:defRPr>
      </a:lvl2pPr>
      <a:lvl3pPr marL="1142752" indent="-228550" algn="l" defTabSz="457101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+mn-cs"/>
        </a:defRPr>
      </a:lvl3pPr>
      <a:lvl4pPr marL="1599853" indent="-228550" algn="l" defTabSz="457101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+mn-cs"/>
        </a:defRPr>
      </a:lvl4pPr>
      <a:lvl5pPr marL="2056954" indent="-228550" algn="l" defTabSz="457101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+mn-cs"/>
        </a:defRPr>
      </a:lvl5pPr>
      <a:lvl6pPr marL="2514055" indent="-228550" algn="l" defTabSz="45710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56" indent="-228550" algn="l" defTabSz="45710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57" indent="-228550" algn="l" defTabSz="45710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58" indent="-228550" algn="l" defTabSz="45710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1" algn="l" defTabSz="457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2" algn="l" defTabSz="457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03" algn="l" defTabSz="457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04" algn="l" defTabSz="457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05" algn="l" defTabSz="457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06" algn="l" defTabSz="457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07" algn="l" defTabSz="457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08" algn="l" defTabSz="457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 userDrawn="1"/>
        </p:nvSpPr>
        <p:spPr>
          <a:xfrm>
            <a:off x="457201" y="4752646"/>
            <a:ext cx="8229599" cy="323165"/>
          </a:xfrm>
          <a:prstGeom prst="rect">
            <a:avLst/>
          </a:prstGeom>
          <a:noFill/>
        </p:spPr>
        <p:txBody>
          <a:bodyPr wrap="square" lIns="34281" tIns="17140" rIns="34281" bIns="17140" rtlCol="0">
            <a:spAutoFit/>
          </a:bodyPr>
          <a:lstStyle/>
          <a:p>
            <a:pPr algn="ctr" defTabSz="457101"/>
            <a:r>
              <a:rPr lang="en-US" sz="9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Biomedical Technology Research Center for Macromolecular Modeling and Bioinformatics</a:t>
            </a:r>
          </a:p>
          <a:p>
            <a:pPr algn="ctr" defTabSz="457101"/>
            <a:r>
              <a:rPr lang="en-US" sz="9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Beckman Institute, University of Illinois at Urbana-Champaign - </a:t>
            </a:r>
            <a:r>
              <a:rPr lang="en-US" sz="9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www.ks.uiuc.edu</a:t>
            </a:r>
            <a:endParaRPr lang="en-US" sz="900" dirty="0" smtClean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0" tIns="45710" rIns="91420" bIns="4571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0" tIns="45710" rIns="91420" bIns="4571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9" name="Picture 8" descr="NIH_Master_Logo_Vertical_2Color-notext.pn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7" y="4792652"/>
            <a:ext cx="522130" cy="3292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772138" y="4674138"/>
            <a:ext cx="328570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623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49" r:id="rId1"/>
    <p:sldLayoutId id="2147493650" r:id="rId2"/>
    <p:sldLayoutId id="2147493651" r:id="rId3"/>
    <p:sldLayoutId id="2147493652" r:id="rId4"/>
    <p:sldLayoutId id="2147493653" r:id="rId5"/>
    <p:sldLayoutId id="2147493654" r:id="rId6"/>
    <p:sldLayoutId id="2147493655" r:id="rId7"/>
    <p:sldLayoutId id="2147493656" r:id="rId8"/>
    <p:sldLayoutId id="2147493657" r:id="rId9"/>
    <p:sldLayoutId id="2147493658" r:id="rId10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45710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826" indent="-342826" algn="l" defTabSz="457101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+mn-cs"/>
        </a:defRPr>
      </a:lvl1pPr>
      <a:lvl2pPr marL="742789" indent="-285688" algn="l" defTabSz="457101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+mn-cs"/>
        </a:defRPr>
      </a:lvl2pPr>
      <a:lvl3pPr marL="1142752" indent="-228550" algn="l" defTabSz="457101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+mn-cs"/>
        </a:defRPr>
      </a:lvl3pPr>
      <a:lvl4pPr marL="1599853" indent="-228550" algn="l" defTabSz="457101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+mn-cs"/>
        </a:defRPr>
      </a:lvl4pPr>
      <a:lvl5pPr marL="2056954" indent="-228550" algn="l" defTabSz="457101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+mn-cs"/>
        </a:defRPr>
      </a:lvl5pPr>
      <a:lvl6pPr marL="2514055" indent="-228550" algn="l" defTabSz="45710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56" indent="-228550" algn="l" defTabSz="45710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57" indent="-228550" algn="l" defTabSz="45710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58" indent="-228550" algn="l" defTabSz="45710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1" algn="l" defTabSz="457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2" algn="l" defTabSz="457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03" algn="l" defTabSz="457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04" algn="l" defTabSz="457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05" algn="l" defTabSz="457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06" algn="l" defTabSz="457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07" algn="l" defTabSz="457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08" algn="l" defTabSz="457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57201" y="4752646"/>
            <a:ext cx="8229599" cy="323165"/>
          </a:xfrm>
          <a:prstGeom prst="rect">
            <a:avLst/>
          </a:prstGeom>
          <a:noFill/>
        </p:spPr>
        <p:txBody>
          <a:bodyPr wrap="square" lIns="34281" tIns="17140" rIns="34281" bIns="17140" rtlCol="0">
            <a:spAutoFit/>
          </a:bodyPr>
          <a:lstStyle/>
          <a:p>
            <a:pPr algn="ctr" defTabSz="457101"/>
            <a:r>
              <a:rPr lang="en-US" sz="9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Biomedical Technology Research Center for Macromolecular Modeling and Bioinformatics</a:t>
            </a:r>
          </a:p>
          <a:p>
            <a:pPr algn="ctr" defTabSz="457101"/>
            <a:r>
              <a:rPr lang="en-US" sz="9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Beckman Institute, University of Illinois at Urbana-Champaign - </a:t>
            </a:r>
            <a:r>
              <a:rPr lang="en-US" sz="9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www.ks.uiuc.edu</a:t>
            </a:r>
            <a:endParaRPr lang="en-US" sz="900" dirty="0" smtClean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0" tIns="45710" rIns="91420" bIns="4571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0" tIns="45710" rIns="91420" bIns="4571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9" name="Picture 8" descr="NIH_Master_Logo_Vertical_2Color-notext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7" y="4792652"/>
            <a:ext cx="522130" cy="3292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72138" y="4674138"/>
            <a:ext cx="328570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242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60" r:id="rId1"/>
    <p:sldLayoutId id="2147493661" r:id="rId2"/>
    <p:sldLayoutId id="2147493662" r:id="rId3"/>
    <p:sldLayoutId id="2147493663" r:id="rId4"/>
    <p:sldLayoutId id="2147493664" r:id="rId5"/>
    <p:sldLayoutId id="2147493665" r:id="rId6"/>
    <p:sldLayoutId id="2147493666" r:id="rId7"/>
    <p:sldLayoutId id="2147493667" r:id="rId8"/>
    <p:sldLayoutId id="2147493668" r:id="rId9"/>
    <p:sldLayoutId id="2147493669" r:id="rId10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45710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826" indent="-342826" algn="l" defTabSz="457101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+mn-cs"/>
        </a:defRPr>
      </a:lvl1pPr>
      <a:lvl2pPr marL="742789" indent="-285688" algn="l" defTabSz="457101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+mn-cs"/>
        </a:defRPr>
      </a:lvl2pPr>
      <a:lvl3pPr marL="1142752" indent="-228550" algn="l" defTabSz="457101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+mn-cs"/>
        </a:defRPr>
      </a:lvl3pPr>
      <a:lvl4pPr marL="1599853" indent="-228550" algn="l" defTabSz="457101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+mn-cs"/>
        </a:defRPr>
      </a:lvl4pPr>
      <a:lvl5pPr marL="2056954" indent="-228550" algn="l" defTabSz="457101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+mn-cs"/>
        </a:defRPr>
      </a:lvl5pPr>
      <a:lvl6pPr marL="2514055" indent="-228550" algn="l" defTabSz="45710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56" indent="-228550" algn="l" defTabSz="45710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57" indent="-228550" algn="l" defTabSz="45710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58" indent="-228550" algn="l" defTabSz="45710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1" algn="l" defTabSz="457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2" algn="l" defTabSz="457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03" algn="l" defTabSz="457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04" algn="l" defTabSz="457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05" algn="l" defTabSz="457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06" algn="l" defTabSz="457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07" algn="l" defTabSz="457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08" algn="l" defTabSz="457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gif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dx.doi.org/10.1038/nmeth.4638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1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jpeg"/><Relationship Id="rId5" Type="http://schemas.openxmlformats.org/officeDocument/2006/relationships/image" Target="../media/image12.jpeg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" y="318978"/>
            <a:ext cx="9144000" cy="903766"/>
          </a:xfrm>
        </p:spPr>
        <p:txBody>
          <a:bodyPr>
            <a:noAutofit/>
          </a:bodyPr>
          <a:lstStyle/>
          <a:p>
            <a:r>
              <a:rPr lang="en-US" altLang="en-US" sz="2800" dirty="0">
                <a:latin typeface="Times New Roman" pitchFamily="18" charset="0"/>
              </a:rPr>
              <a:t>Challenges for Analysis and Visualization of Atomic-Detail Simulations of Minimal Cells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48855" y="1329070"/>
            <a:ext cx="8867553" cy="3301924"/>
          </a:xfrm>
        </p:spPr>
        <p:txBody>
          <a:bodyPr>
            <a:noAutofit/>
          </a:bodyPr>
          <a:lstStyle/>
          <a:p>
            <a:r>
              <a:rPr lang="en-US" altLang="en-US" sz="2000" dirty="0">
                <a:solidFill>
                  <a:schemeClr val="tx1"/>
                </a:solidFill>
              </a:rPr>
              <a:t>John E. Stone</a:t>
            </a:r>
          </a:p>
          <a:p>
            <a:r>
              <a:rPr lang="en-US" altLang="en-US" sz="2000" dirty="0">
                <a:solidFill>
                  <a:schemeClr val="tx1"/>
                </a:solidFill>
              </a:rPr>
              <a:t>Theoretical and Computational Biophysics Group</a:t>
            </a:r>
          </a:p>
          <a:p>
            <a:r>
              <a:rPr lang="en-US" altLang="en-US" sz="2000" dirty="0">
                <a:solidFill>
                  <a:schemeClr val="tx1"/>
                </a:solidFill>
              </a:rPr>
              <a:t>Beckman Institute for Advanced Science and Technology</a:t>
            </a:r>
          </a:p>
          <a:p>
            <a:r>
              <a:rPr lang="en-US" altLang="en-US" sz="2000" dirty="0">
                <a:solidFill>
                  <a:schemeClr val="tx1"/>
                </a:solidFill>
              </a:rPr>
              <a:t>University of Illinois at Urbana-Champaign</a:t>
            </a:r>
          </a:p>
          <a:p>
            <a:r>
              <a:rPr lang="en-US" altLang="en-US" sz="2000" b="1" dirty="0">
                <a:solidFill>
                  <a:schemeClr val="tx1"/>
                </a:solidFill>
              </a:rPr>
              <a:t>http://www.ks.uiuc.edu/Research/gpu/</a:t>
            </a:r>
          </a:p>
          <a:p>
            <a:r>
              <a:rPr lang="en-US" altLang="en-US" sz="2000" b="1" dirty="0" smtClean="0">
                <a:solidFill>
                  <a:schemeClr val="tx1"/>
                </a:solidFill>
              </a:rPr>
              <a:t>  http</a:t>
            </a:r>
            <a:r>
              <a:rPr lang="en-US" altLang="en-US" sz="2000" b="1" dirty="0">
                <a:solidFill>
                  <a:schemeClr val="tx1"/>
                </a:solidFill>
              </a:rPr>
              <a:t>://www.ks.uiuc.edu/Research/namd/</a:t>
            </a:r>
          </a:p>
          <a:p>
            <a:r>
              <a:rPr lang="en-US" altLang="en-US" sz="2000" b="1" dirty="0">
                <a:solidFill>
                  <a:schemeClr val="tx1"/>
                </a:solidFill>
              </a:rPr>
              <a:t>http://www.ks.uiuc.edu/Research/vmd/</a:t>
            </a:r>
          </a:p>
          <a:p>
            <a:r>
              <a:rPr lang="en-US" altLang="en-US" sz="2000" dirty="0" smtClean="0">
                <a:solidFill>
                  <a:schemeClr val="tx1"/>
                </a:solidFill>
              </a:rPr>
              <a:t>Computational </a:t>
            </a:r>
            <a:r>
              <a:rPr lang="en-US" altLang="en-US" sz="2000" dirty="0">
                <a:solidFill>
                  <a:schemeClr val="tx1"/>
                </a:solidFill>
              </a:rPr>
              <a:t>Tools and Precision </a:t>
            </a:r>
            <a:r>
              <a:rPr lang="en-US" altLang="en-US" sz="2000" dirty="0" smtClean="0">
                <a:solidFill>
                  <a:schemeClr val="tx1"/>
                </a:solidFill>
              </a:rPr>
              <a:t>Medicine, SIAM CSE 2019, </a:t>
            </a:r>
          </a:p>
          <a:p>
            <a:r>
              <a:rPr lang="en-US" altLang="en-US" sz="2000" dirty="0" smtClean="0">
                <a:solidFill>
                  <a:schemeClr val="tx1"/>
                </a:solidFill>
              </a:rPr>
              <a:t>10:35am-10:55am </a:t>
            </a:r>
            <a:r>
              <a:rPr lang="en-US" altLang="en-US" sz="2000" dirty="0">
                <a:solidFill>
                  <a:schemeClr val="tx1"/>
                </a:solidFill>
              </a:rPr>
              <a:t>Tuesday, February </a:t>
            </a:r>
            <a:r>
              <a:rPr lang="en-US" altLang="en-US" sz="2000" dirty="0" smtClean="0">
                <a:solidFill>
                  <a:schemeClr val="tx1"/>
                </a:solidFill>
              </a:rPr>
              <a:t>26</a:t>
            </a:r>
            <a:r>
              <a:rPr lang="en-US" altLang="en-US" sz="2000" baseline="30000" dirty="0" smtClean="0">
                <a:solidFill>
                  <a:schemeClr val="tx1"/>
                </a:solidFill>
              </a:rPr>
              <a:t>th</a:t>
            </a:r>
            <a:r>
              <a:rPr lang="en-US" altLang="en-US" sz="2000" dirty="0">
                <a:solidFill>
                  <a:schemeClr val="tx1"/>
                </a:solidFill>
              </a:rPr>
              <a:t>, </a:t>
            </a:r>
            <a:r>
              <a:rPr lang="en-US" altLang="en-US" sz="2000" dirty="0" smtClean="0">
                <a:solidFill>
                  <a:schemeClr val="tx1"/>
                </a:solidFill>
              </a:rPr>
              <a:t>2019</a:t>
            </a:r>
            <a:endParaRPr lang="en-US" alt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79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/>
          </p:cNvSpPr>
          <p:nvPr>
            <p:ph type="title"/>
          </p:nvPr>
        </p:nvSpPr>
        <p:spPr>
          <a:xfrm>
            <a:off x="633413" y="109538"/>
            <a:ext cx="7877175" cy="619572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198120">
              <a:defRPr sz="7168"/>
            </a:pPr>
            <a:r>
              <a:rPr lang="en-US" sz="4000" dirty="0" smtClean="0"/>
              <a:t>Earliest </a:t>
            </a:r>
            <a:r>
              <a:rPr sz="4000" dirty="0" smtClean="0"/>
              <a:t>NAMD Runs </a:t>
            </a:r>
            <a:r>
              <a:rPr sz="4000" dirty="0"/>
              <a:t>on </a:t>
            </a:r>
            <a:r>
              <a:rPr sz="4000" dirty="0" smtClean="0"/>
              <a:t>Summit</a:t>
            </a:r>
            <a:endParaRPr sz="4000" dirty="0"/>
          </a:p>
        </p:txBody>
      </p:sp>
      <p:pic>
        <p:nvPicPr>
          <p:cNvPr id="227" name="summit_removed_nodes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51613" y="686182"/>
            <a:ext cx="6040775" cy="422854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4378484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>
            <a:spLocks noGrp="1"/>
          </p:cNvSpPr>
          <p:nvPr>
            <p:ph type="title"/>
          </p:nvPr>
        </p:nvSpPr>
        <p:spPr>
          <a:xfrm>
            <a:off x="633413" y="109538"/>
            <a:ext cx="7877175" cy="619572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198120">
              <a:defRPr sz="7168"/>
            </a:pPr>
            <a:r>
              <a:rPr lang="en-US" sz="4000" dirty="0" smtClean="0"/>
              <a:t>Earliest </a:t>
            </a:r>
            <a:r>
              <a:rPr sz="4000" dirty="0" smtClean="0"/>
              <a:t>NAMD Runs </a:t>
            </a:r>
            <a:r>
              <a:rPr sz="4000" dirty="0"/>
              <a:t>on </a:t>
            </a:r>
            <a:r>
              <a:rPr sz="4000" dirty="0" smtClean="0"/>
              <a:t>Summit</a:t>
            </a:r>
            <a:endParaRPr sz="4000" dirty="0"/>
          </a:p>
        </p:txBody>
      </p:sp>
      <p:pic>
        <p:nvPicPr>
          <p:cNvPr id="231" name="summit_nodes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52086" y="679055"/>
            <a:ext cx="6039828" cy="422787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019553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4495800"/>
            <a:ext cx="9144000" cy="647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01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286" y="131207"/>
            <a:ext cx="5091339" cy="711299"/>
          </a:xfrm>
        </p:spPr>
        <p:txBody>
          <a:bodyPr>
            <a:noAutofit/>
          </a:bodyPr>
          <a:lstStyle/>
          <a:p>
            <a:r>
              <a:rPr lang="en-US" sz="2800" dirty="0" smtClean="0"/>
              <a:t>NAMD on Summit, May 2018:</a:t>
            </a:r>
            <a:br>
              <a:rPr lang="en-US" sz="2800" dirty="0" smtClean="0"/>
            </a:br>
            <a:r>
              <a:rPr lang="en-US" sz="2400" dirty="0" smtClean="0"/>
              <a:t>~20% Performance Increase 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-1" y="4379446"/>
            <a:ext cx="5254625" cy="7640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 smtClean="0"/>
              <a:t>NAMD simulations can generate up to 10TB of output per day on 20% of Summit</a:t>
            </a:r>
          </a:p>
          <a:p>
            <a:endParaRPr lang="en-US" sz="2000" b="1" dirty="0" smtClean="0"/>
          </a:p>
        </p:txBody>
      </p:sp>
      <p:pic>
        <p:nvPicPr>
          <p:cNvPr id="2050" name="Picture 2" descr="https://lh4.googleusercontent.com/UXXbfC87TZXTd4I_hj7aAQhZwdAAZSSkr3aw541QG1ar0lXvimJ5f5_P9hGzdU3A__hptyfvEVHRsXzie294D6leDitHdOnpxtTC4tLNwXB96c6p1QceMJiqhrrBc1hzAYz9jzjX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3"/>
          <a:stretch/>
        </p:blipFill>
        <p:spPr bwMode="auto">
          <a:xfrm>
            <a:off x="296953" y="955602"/>
            <a:ext cx="4809630" cy="3423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927" y="0"/>
            <a:ext cx="3869074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102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>
            <a:spLocks noGrp="1"/>
          </p:cNvSpPr>
          <p:nvPr>
            <p:ph type="title"/>
          </p:nvPr>
        </p:nvSpPr>
        <p:spPr>
          <a:xfrm>
            <a:off x="95251" y="89736"/>
            <a:ext cx="8953500" cy="120478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195024">
              <a:defRPr sz="7056"/>
            </a:pPr>
            <a:r>
              <a:rPr sz="3100" dirty="0"/>
              <a:t>NAMD </a:t>
            </a:r>
            <a:r>
              <a:rPr sz="3100" dirty="0" smtClean="0"/>
              <a:t>2 </a:t>
            </a:r>
            <a:r>
              <a:rPr sz="3100" dirty="0"/>
              <a:t>Billion Atom </a:t>
            </a:r>
            <a:r>
              <a:rPr lang="en-US" sz="3100" dirty="0" smtClean="0"/>
              <a:t>Benchmark on 20% of Summit </a:t>
            </a:r>
            <a:r>
              <a:rPr lang="en-US" sz="3100" dirty="0"/>
              <a:t/>
            </a:r>
            <a:br>
              <a:rPr lang="en-US" sz="3100" dirty="0"/>
            </a:br>
            <a:r>
              <a:rPr lang="en-US" sz="2200" dirty="0" smtClean="0"/>
              <a:t>“Scalable Molecular Dynamics with NAMD on the Summit System”</a:t>
            </a:r>
            <a:br>
              <a:rPr lang="en-US" sz="2200" dirty="0" smtClean="0"/>
            </a:br>
            <a:r>
              <a:rPr lang="en-US" sz="2200" dirty="0" smtClean="0"/>
              <a:t>IBM Journal of Research and Development, 2018. </a:t>
            </a:r>
            <a:r>
              <a:rPr lang="en-US" sz="2200" b="1" i="1" dirty="0" smtClean="0"/>
              <a:t>(In press)</a:t>
            </a:r>
            <a:endParaRPr sz="2200" b="1" i="1" dirty="0"/>
          </a:p>
        </p:txBody>
      </p:sp>
      <p:pic>
        <p:nvPicPr>
          <p:cNvPr id="234" name="summit_2bill_nodes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71330" y="1379583"/>
            <a:ext cx="5377023" cy="376391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186070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69778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Molecular </a:t>
            </a:r>
            <a:r>
              <a:rPr lang="en-US" sz="3200" dirty="0" err="1" smtClean="0"/>
              <a:t>Dyamics</a:t>
            </a:r>
            <a:r>
              <a:rPr lang="en-US" sz="3200" dirty="0"/>
              <a:t> </a:t>
            </a:r>
            <a:r>
              <a:rPr lang="en-US" sz="3200" dirty="0" smtClean="0"/>
              <a:t>Trajectory Analysis</a:t>
            </a:r>
            <a:endParaRPr lang="en-US" sz="3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913044"/>
            <a:ext cx="8229600" cy="3027127"/>
          </a:xfrm>
        </p:spPr>
        <p:txBody>
          <a:bodyPr>
            <a:normAutofit fontScale="62500" lnSpcReduction="20000"/>
          </a:bodyPr>
          <a:lstStyle/>
          <a:p>
            <a:r>
              <a:rPr lang="en-US" sz="2800" dirty="0" smtClean="0"/>
              <a:t>MD simulations sample </a:t>
            </a:r>
            <a:r>
              <a:rPr lang="en-US" sz="2800" smtClean="0"/>
              <a:t>femtosecond timescales</a:t>
            </a:r>
            <a:endParaRPr lang="en-US" sz="2800" dirty="0" smtClean="0"/>
          </a:p>
          <a:p>
            <a:r>
              <a:rPr lang="en-US" sz="2800" dirty="0" smtClean="0"/>
              <a:t>Millions of </a:t>
            </a:r>
            <a:r>
              <a:rPr lang="en-US" sz="2800" dirty="0" err="1" smtClean="0"/>
              <a:t>timesteps</a:t>
            </a:r>
            <a:r>
              <a:rPr lang="en-US" sz="2800" dirty="0" smtClean="0"/>
              <a:t> stored per trajectory</a:t>
            </a:r>
          </a:p>
          <a:p>
            <a:r>
              <a:rPr lang="en-US" sz="2800" dirty="0" smtClean="0"/>
              <a:t>Dynamics of biomolecular complexes are main interest, but </a:t>
            </a:r>
            <a:r>
              <a:rPr lang="en-US" sz="2800" b="1" dirty="0" smtClean="0"/>
              <a:t>solvent often accounts for half or more of the simulation content</a:t>
            </a:r>
          </a:p>
          <a:p>
            <a:pPr marL="342825" lvl="2" indent="0">
              <a:buNone/>
            </a:pPr>
            <a:r>
              <a:rPr lang="en-US" sz="2800" b="1" dirty="0" smtClean="0"/>
              <a:t>Skip I/O for regions of bulk solvent where possible [1]</a:t>
            </a:r>
          </a:p>
          <a:p>
            <a:r>
              <a:rPr lang="en-US" sz="2800" dirty="0" smtClean="0"/>
              <a:t>Modern MD tools, e.g., VMD, NAMD, LAMMPS, HOOMD, employ extensive </a:t>
            </a:r>
            <a:r>
              <a:rPr lang="en-US" sz="2800" b="1" dirty="0" smtClean="0"/>
              <a:t>embedded scripting (Python, </a:t>
            </a:r>
            <a:r>
              <a:rPr lang="en-US" sz="2800" b="1" dirty="0" err="1" smtClean="0"/>
              <a:t>Tcl</a:t>
            </a:r>
            <a:r>
              <a:rPr lang="en-US" sz="2800" b="1" dirty="0" smtClean="0"/>
              <a:t>, </a:t>
            </a:r>
            <a:r>
              <a:rPr lang="en-US" sz="2800" b="1" dirty="0" err="1" smtClean="0"/>
              <a:t>etc</a:t>
            </a:r>
            <a:r>
              <a:rPr lang="en-US" sz="2800" b="1" dirty="0" smtClean="0"/>
              <a:t>) </a:t>
            </a:r>
            <a:r>
              <a:rPr lang="en-US" sz="2800" dirty="0" smtClean="0"/>
              <a:t>to permit simulation preparation, custom simulation protocols, </a:t>
            </a:r>
            <a:r>
              <a:rPr lang="en-US" sz="2800" b="1" dirty="0" smtClean="0"/>
              <a:t>analysis, and visualization</a:t>
            </a:r>
          </a:p>
          <a:p>
            <a:r>
              <a:rPr lang="en-US" sz="2800" dirty="0" smtClean="0"/>
              <a:t>Unified collective variables module allows identical analytical computations to be performed within LAMMPS, NAMD, and VMD, during</a:t>
            </a:r>
            <a:r>
              <a:rPr lang="en-US" sz="2800" b="1" dirty="0" smtClean="0"/>
              <a:t> pre-simulation modeling, in-situ, and post-hoc [2]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3940171"/>
            <a:ext cx="8357191" cy="11798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500" hangingPunct="0"/>
            <a:r>
              <a:rPr lang="en-US" alt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[1] Immersive </a:t>
            </a:r>
            <a:r>
              <a:rPr lang="en-US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Out-of-Core Visualization of Large-Size and Long-Timescale Molecular Dynamics Trajectories. </a:t>
            </a: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J. Stone, K. L. </a:t>
            </a:r>
            <a:r>
              <a:rPr lang="en-US" alt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Vandivort</a:t>
            </a: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and K. </a:t>
            </a:r>
            <a:r>
              <a:rPr lang="en-US" alt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Schulten</a:t>
            </a: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G. </a:t>
            </a:r>
            <a:r>
              <a:rPr lang="en-US" alt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Bebis</a:t>
            </a: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et al. (Eds.): </a:t>
            </a:r>
            <a:r>
              <a:rPr lang="en-US" alt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7th International Symposium on Visual Computing (ISVC 2011)</a:t>
            </a: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LNCS 6939, pp. 1-12, 2011.</a:t>
            </a:r>
          </a:p>
          <a:p>
            <a:pPr defTabSz="825500" hangingPunct="0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[2] Using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collective variables to drive molecular dynamics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simulations.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G.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Fiorin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M.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L.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Klein,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J.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Hénin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Molecular Physics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111:22-23,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3345-3362, 2013.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3616258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340" y="205979"/>
            <a:ext cx="7485320" cy="857250"/>
          </a:xfrm>
        </p:spPr>
        <p:txBody>
          <a:bodyPr>
            <a:noAutofit/>
          </a:bodyPr>
          <a:lstStyle/>
          <a:p>
            <a:r>
              <a:rPr lang="en-US" sz="3200" dirty="0" err="1" smtClean="0"/>
              <a:t>Petascale</a:t>
            </a:r>
            <a:r>
              <a:rPr lang="en-US" sz="3200" dirty="0" smtClean="0"/>
              <a:t> Molecular Dynamics I/O and Storage Challenges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229" y="1200151"/>
            <a:ext cx="8425542" cy="3499440"/>
          </a:xfrm>
        </p:spPr>
        <p:txBody>
          <a:bodyPr>
            <a:noAutofit/>
          </a:bodyPr>
          <a:lstStyle/>
          <a:p>
            <a:r>
              <a:rPr lang="en-US" sz="1800" dirty="0" smtClean="0"/>
              <a:t>NAMD simulations can produce up to </a:t>
            </a:r>
            <a:r>
              <a:rPr lang="en-US" sz="1800" b="1" dirty="0" smtClean="0"/>
              <a:t>10TB/day @ 1024 nodes (~20%) of ORNL Summit</a:t>
            </a:r>
            <a:r>
              <a:rPr lang="en-US" sz="1800" dirty="0" smtClean="0"/>
              <a:t>, more as ongoing performance optimizations raise NAMD performance further</a:t>
            </a:r>
            <a:endParaRPr lang="en-US" sz="1800" b="1" dirty="0" smtClean="0"/>
          </a:p>
          <a:p>
            <a:r>
              <a:rPr lang="en-US" sz="1800" dirty="0" err="1" smtClean="0"/>
              <a:t>Petascale</a:t>
            </a:r>
            <a:r>
              <a:rPr lang="en-US" sz="1800" dirty="0" smtClean="0"/>
              <a:t> science campaigns require </a:t>
            </a:r>
            <a:r>
              <a:rPr lang="en-US" sz="1800" b="1" dirty="0" smtClean="0"/>
              <a:t>months of simulation runs</a:t>
            </a:r>
          </a:p>
          <a:p>
            <a:r>
              <a:rPr lang="en-US" sz="1800" b="1" dirty="0" smtClean="0"/>
              <a:t>Long-term storage of large-fractional petabytes impractical</a:t>
            </a:r>
          </a:p>
          <a:p>
            <a:r>
              <a:rPr lang="en-US" sz="1800" b="1" dirty="0" smtClean="0"/>
              <a:t>Historical “download output files for analysis and visualization” approach is a non-starter at this scale</a:t>
            </a:r>
          </a:p>
          <a:p>
            <a:r>
              <a:rPr lang="en-US" sz="1800" dirty="0" smtClean="0"/>
              <a:t>Demands visualization and analysis operate on the data </a:t>
            </a:r>
            <a:r>
              <a:rPr lang="en-US" sz="1800" b="1" dirty="0" smtClean="0"/>
              <a:t>in-place</a:t>
            </a:r>
            <a:r>
              <a:rPr lang="en-US" sz="1800" dirty="0" smtClean="0"/>
              <a:t> on the HPC system, </a:t>
            </a:r>
            <a:r>
              <a:rPr lang="en-US" sz="1800" b="1" dirty="0" smtClean="0"/>
              <a:t>whether</a:t>
            </a:r>
            <a:r>
              <a:rPr lang="en-US" sz="1800" dirty="0" smtClean="0"/>
              <a:t> </a:t>
            </a:r>
            <a:r>
              <a:rPr lang="en-US" sz="1800" b="1" i="1" dirty="0" smtClean="0"/>
              <a:t>post-hoc, in-transit, or in-situ</a:t>
            </a:r>
          </a:p>
          <a:p>
            <a:r>
              <a:rPr lang="en-US" sz="1800" dirty="0" smtClean="0"/>
              <a:t>Analyses must </a:t>
            </a:r>
            <a:r>
              <a:rPr lang="en-US" sz="1800" b="1" dirty="0" smtClean="0"/>
              <a:t>identify salient features of structure, dynamics</a:t>
            </a:r>
            <a:r>
              <a:rPr lang="en-US" sz="1800" dirty="0" smtClean="0"/>
              <a:t>, cull data that don’t contribute to biomolecular processes of interest</a:t>
            </a:r>
          </a:p>
        </p:txBody>
      </p:sp>
    </p:spTree>
    <p:extLst>
      <p:ext uri="{BB962C8B-B14F-4D97-AF65-F5344CB8AC3E}">
        <p14:creationId xmlns:p14="http://schemas.microsoft.com/office/powerpoint/2010/main" val="100684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Yeast_movie_Zhaleh_final_segment-71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29209" y="2404426"/>
            <a:ext cx="2595206" cy="2162672"/>
          </a:xfrm>
          <a:prstGeom prst="rect">
            <a:avLst/>
          </a:prstGeom>
        </p:spPr>
      </p:pic>
      <p:sp>
        <p:nvSpPr>
          <p:cNvPr id="22" name="TextBox 9"/>
          <p:cNvSpPr txBox="1">
            <a:spLocks noChangeArrowheads="1"/>
          </p:cNvSpPr>
          <p:nvPr/>
        </p:nvSpPr>
        <p:spPr bwMode="auto">
          <a:xfrm>
            <a:off x="0" y="4486728"/>
            <a:ext cx="27297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1800" dirty="0">
                <a:latin typeface="+mn-lt"/>
              </a:rPr>
              <a:t>MD Simulations</a:t>
            </a: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>
          <a:xfrm>
            <a:off x="109182" y="152401"/>
            <a:ext cx="7098068" cy="557284"/>
          </a:xfrm>
          <a:prstGeom prst="rect">
            <a:avLst/>
          </a:prstGeom>
        </p:spPr>
        <p:txBody>
          <a:bodyPr lIns="91432" tIns="45716" rIns="91432" bIns="45716"/>
          <a:lstStyle>
            <a:lvl1pPr algn="ctr" defTabSz="457101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altLang="en-US" sz="3200" dirty="0"/>
              <a:t>VMD – “Visual Molecular Dynamics”</a:t>
            </a:r>
          </a:p>
        </p:txBody>
      </p:sp>
      <p:sp>
        <p:nvSpPr>
          <p:cNvPr id="27" name="TextBox 14"/>
          <p:cNvSpPr txBox="1">
            <a:spLocks noChangeArrowheads="1"/>
          </p:cNvSpPr>
          <p:nvPr/>
        </p:nvSpPr>
        <p:spPr bwMode="auto">
          <a:xfrm>
            <a:off x="3313885" y="4486726"/>
            <a:ext cx="24258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1800" dirty="0">
                <a:latin typeface="+mn-lt"/>
              </a:rPr>
              <a:t> Cell-Scale Simulation</a:t>
            </a:r>
          </a:p>
        </p:txBody>
      </p:sp>
      <p:sp>
        <p:nvSpPr>
          <p:cNvPr id="28" name="Rectangle 4"/>
          <p:cNvSpPr txBox="1">
            <a:spLocks noChangeArrowheads="1"/>
          </p:cNvSpPr>
          <p:nvPr/>
        </p:nvSpPr>
        <p:spPr>
          <a:xfrm>
            <a:off x="124302" y="750893"/>
            <a:ext cx="4596557" cy="1694599"/>
          </a:xfrm>
          <a:prstGeom prst="rect">
            <a:avLst/>
          </a:prstGeom>
        </p:spPr>
        <p:txBody>
          <a:bodyPr lIns="91432" tIns="45716" rIns="91432" bIns="45716"/>
          <a:lstStyle>
            <a:lvl1pPr marL="342826" indent="-342826" algn="l" defTabSz="457101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789" indent="-285688" algn="l" defTabSz="457101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2752" indent="-228550" algn="l" defTabSz="457101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599853" indent="-228550" algn="l" defTabSz="457101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6954" indent="-228550" algn="l" defTabSz="457101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055" indent="-228550" algn="l" defTabSz="45710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56" indent="-228550" algn="l" defTabSz="45710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257" indent="-228550" algn="l" defTabSz="45710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358" indent="-228550" algn="l" defTabSz="45710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800" dirty="0"/>
              <a:t>Unique capabilities:</a:t>
            </a:r>
          </a:p>
          <a:p>
            <a:pPr lvl="1" indent="-342864">
              <a:lnSpc>
                <a:spcPct val="90000"/>
              </a:lnSpc>
            </a:pPr>
            <a:r>
              <a:rPr lang="en-US" altLang="en-US" sz="1600" dirty="0"/>
              <a:t>Trajectories are fundamental to VMD</a:t>
            </a:r>
          </a:p>
          <a:p>
            <a:pPr lvl="1" indent="-342864">
              <a:lnSpc>
                <a:spcPct val="90000"/>
              </a:lnSpc>
            </a:pPr>
            <a:r>
              <a:rPr lang="en-US" altLang="en-US" sz="1600" dirty="0"/>
              <a:t>Support for very large systems,          now reaching billions of particles</a:t>
            </a:r>
          </a:p>
          <a:p>
            <a:pPr lvl="1" indent="-342864">
              <a:lnSpc>
                <a:spcPct val="90000"/>
              </a:lnSpc>
            </a:pPr>
            <a:r>
              <a:rPr lang="en-US" altLang="en-US" sz="1600" dirty="0"/>
              <a:t>Extensive GPU acceleration</a:t>
            </a:r>
          </a:p>
          <a:p>
            <a:pPr lvl="1" indent="-342864">
              <a:lnSpc>
                <a:spcPct val="90000"/>
              </a:lnSpc>
            </a:pPr>
            <a:r>
              <a:rPr lang="en-US" altLang="en-US" sz="1600" dirty="0"/>
              <a:t>Parallel analysis/visualization with MPI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340" y="2491560"/>
            <a:ext cx="2286822" cy="2034481"/>
          </a:xfrm>
          <a:prstGeom prst="rect">
            <a:avLst/>
          </a:prstGeom>
        </p:spPr>
      </p:pic>
      <p:sp>
        <p:nvSpPr>
          <p:cNvPr id="34" name="TextBox 1"/>
          <p:cNvSpPr txBox="1">
            <a:spLocks noChangeArrowheads="1"/>
          </p:cNvSpPr>
          <p:nvPr/>
        </p:nvSpPr>
        <p:spPr bwMode="auto">
          <a:xfrm>
            <a:off x="6353503" y="4486727"/>
            <a:ext cx="27904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1800" dirty="0">
                <a:latin typeface="+mn-lt"/>
              </a:rPr>
              <a:t>Integrate w/ </a:t>
            </a:r>
            <a:r>
              <a:rPr lang="en-US" altLang="en-US" sz="1800" dirty="0" err="1">
                <a:latin typeface="+mn-lt"/>
              </a:rPr>
              <a:t>Cryo</a:t>
            </a:r>
            <a:r>
              <a:rPr lang="en-US" altLang="en-US" sz="1800" dirty="0">
                <a:latin typeface="+mn-lt"/>
              </a:rPr>
              <a:t>-EM/ET</a:t>
            </a:r>
          </a:p>
        </p:txBody>
      </p:sp>
      <p:sp>
        <p:nvSpPr>
          <p:cNvPr id="19" name="Rectangle 4"/>
          <p:cNvSpPr txBox="1">
            <a:spLocks noChangeArrowheads="1"/>
          </p:cNvSpPr>
          <p:nvPr/>
        </p:nvSpPr>
        <p:spPr>
          <a:xfrm>
            <a:off x="4624849" y="750892"/>
            <a:ext cx="4309478" cy="1694599"/>
          </a:xfrm>
          <a:prstGeom prst="rect">
            <a:avLst/>
          </a:prstGeom>
        </p:spPr>
        <p:txBody>
          <a:bodyPr lIns="91432" tIns="45716" rIns="91432" bIns="45716"/>
          <a:lstStyle>
            <a:lvl1pPr marL="342826" indent="-342826" algn="l" defTabSz="457101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789" indent="-285688" algn="l" defTabSz="457101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2752" indent="-228550" algn="l" defTabSz="457101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599853" indent="-228550" algn="l" defTabSz="457101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6954" indent="-228550" algn="l" defTabSz="457101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055" indent="-228550" algn="l" defTabSz="45710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56" indent="-228550" algn="l" defTabSz="45710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257" indent="-228550" algn="l" defTabSz="45710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358" indent="-228550" algn="l" defTabSz="45710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800" dirty="0"/>
              <a:t>Visualization and analysis of:</a:t>
            </a:r>
          </a:p>
          <a:p>
            <a:pPr lvl="1" indent="-342864">
              <a:lnSpc>
                <a:spcPct val="90000"/>
              </a:lnSpc>
            </a:pPr>
            <a:r>
              <a:rPr lang="en-US" altLang="en-US" sz="1600" dirty="0"/>
              <a:t>Molecular dynamics simulations</a:t>
            </a:r>
          </a:p>
          <a:p>
            <a:pPr lvl="1" indent="-342864">
              <a:lnSpc>
                <a:spcPct val="90000"/>
              </a:lnSpc>
            </a:pPr>
            <a:r>
              <a:rPr lang="en-US" altLang="en-US" sz="1600" dirty="0"/>
              <a:t>“Particle” systems and whole cells</a:t>
            </a:r>
          </a:p>
          <a:p>
            <a:pPr lvl="1" indent="-342864">
              <a:lnSpc>
                <a:spcPct val="90000"/>
              </a:lnSpc>
            </a:pPr>
            <a:r>
              <a:rPr lang="en-US" altLang="en-US" sz="1600" dirty="0" err="1"/>
              <a:t>Cryo</a:t>
            </a:r>
            <a:r>
              <a:rPr lang="en-US" altLang="en-US" sz="1600" dirty="0"/>
              <a:t>-EM densities, volumetric data</a:t>
            </a:r>
          </a:p>
          <a:p>
            <a:pPr lvl="1" indent="-342864">
              <a:lnSpc>
                <a:spcPct val="90000"/>
              </a:lnSpc>
            </a:pPr>
            <a:r>
              <a:rPr lang="en-US" altLang="en-US" sz="1600" dirty="0"/>
              <a:t>Quantum chemistry calculations</a:t>
            </a:r>
          </a:p>
          <a:p>
            <a:pPr lvl="1" indent="-342864">
              <a:lnSpc>
                <a:spcPct val="90000"/>
              </a:lnSpc>
            </a:pPr>
            <a:r>
              <a:rPr lang="en-US" altLang="en-US" sz="1600" dirty="0"/>
              <a:t>Sequence information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86" y="2445487"/>
            <a:ext cx="2178623" cy="2015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30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63399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Density Map Segmentation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089" y="894152"/>
            <a:ext cx="4753077" cy="3231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98089" y="4125433"/>
            <a:ext cx="4753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01"/>
            <a:r>
              <a:rPr lang="en-US" sz="1400" b="1" dirty="0" smtClean="0">
                <a:solidFill>
                  <a:prstClr val="black"/>
                </a:solidFill>
              </a:rPr>
              <a:t>Earnest, et al. J</a:t>
            </a:r>
            <a:r>
              <a:rPr lang="en-US" sz="1400" b="1" dirty="0">
                <a:solidFill>
                  <a:prstClr val="black"/>
                </a:solidFill>
              </a:rPr>
              <a:t>. Physical Chemistry B, 121(15): 3871-3881, 2017</a:t>
            </a:r>
            <a:r>
              <a:rPr lang="en-US" sz="1400" b="1" dirty="0" smtClean="0">
                <a:solidFill>
                  <a:prstClr val="black"/>
                </a:solidFill>
              </a:rPr>
              <a:t>.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8" t="13679" r="12900" b="11700"/>
          <a:stretch/>
        </p:blipFill>
        <p:spPr>
          <a:xfrm>
            <a:off x="271468" y="894152"/>
            <a:ext cx="3279805" cy="32312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6487" y="4125433"/>
            <a:ext cx="3284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01"/>
            <a:r>
              <a:rPr lang="en-US" sz="1400" b="1" dirty="0" smtClean="0">
                <a:solidFill>
                  <a:prstClr val="black"/>
                </a:solidFill>
              </a:rPr>
              <a:t>VMD GPU-accelerated density map segmentation of </a:t>
            </a:r>
            <a:r>
              <a:rPr lang="en-US" sz="1400" b="1" dirty="0" err="1" smtClean="0">
                <a:solidFill>
                  <a:prstClr val="black"/>
                </a:solidFill>
              </a:rPr>
              <a:t>GroEL</a:t>
            </a:r>
            <a:endParaRPr lang="en-US" sz="1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93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445294" y="106327"/>
            <a:ext cx="8229600" cy="950948"/>
          </a:xfrm>
        </p:spPr>
        <p:txBody>
          <a:bodyPr>
            <a:normAutofit fontScale="90000"/>
          </a:bodyPr>
          <a:lstStyle/>
          <a:p>
            <a:r>
              <a:rPr lang="en-US" altLang="en-US" sz="3200" dirty="0"/>
              <a:t>VMD Tesla V100 Cross Correlation Performance</a:t>
            </a:r>
            <a:br>
              <a:rPr lang="en-US" altLang="en-US" sz="3200" dirty="0"/>
            </a:br>
            <a:r>
              <a:rPr lang="en-US" altLang="en-US" sz="2200" dirty="0"/>
              <a:t>Rabbit Hemorrhagic Disease Virus: 702K atoms, 6.5</a:t>
            </a:r>
            <a:r>
              <a:rPr lang="en-US" sz="2200" dirty="0"/>
              <a:t>Å resolution</a:t>
            </a:r>
            <a:br>
              <a:rPr lang="en-US" sz="2200" dirty="0"/>
            </a:br>
            <a:r>
              <a:rPr lang="en-US" sz="2200" dirty="0"/>
              <a:t>VMD on Volta GPUs now </a:t>
            </a:r>
            <a:r>
              <a:rPr lang="en-US" sz="2200" b="1" dirty="0"/>
              <a:t>~9x faster </a:t>
            </a:r>
            <a:r>
              <a:rPr lang="en-US" sz="2200" dirty="0"/>
              <a:t>than Kepler GPUs</a:t>
            </a:r>
            <a:endParaRPr lang="en-US" altLang="en-US" sz="22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2040723"/>
              </p:ext>
            </p:extLst>
          </p:nvPr>
        </p:nvGraphicFramePr>
        <p:xfrm>
          <a:off x="121878" y="1175703"/>
          <a:ext cx="8856921" cy="26194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64473"/>
                <a:gridCol w="3892448"/>
              </a:tblGrid>
              <a:tr h="28195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Application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and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Hardware platform</a:t>
                      </a:r>
                    </a:p>
                  </a:txBody>
                  <a:tcPr marL="91458" marR="91458" marT="34297" marB="34297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Runtime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, Speedup vs. Chimera,   VMD+GPU</a:t>
                      </a:r>
                      <a:endParaRPr lang="en-US" sz="14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58" marR="91458" marT="34297" marB="34297">
                    <a:solidFill>
                      <a:srgbClr val="99FF99"/>
                    </a:solidFill>
                  </a:tcPr>
                </a:tc>
              </a:tr>
              <a:tr h="359833"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Chimera</a:t>
                      </a:r>
                      <a:r>
                        <a:rPr lang="en-US" sz="1400" b="0" baseline="0" dirty="0" smtClean="0"/>
                        <a:t> Xeon E5-2687W (2 socket) [1]</a:t>
                      </a:r>
                      <a:endParaRPr lang="en-US" sz="1400" b="0" dirty="0"/>
                    </a:p>
                  </a:txBody>
                  <a:tcPr marL="91458" marR="91458" marT="34297" marB="34297"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15.860s,                              1x</a:t>
                      </a:r>
                      <a:endParaRPr lang="en-US" sz="1400" b="0" dirty="0"/>
                    </a:p>
                  </a:txBody>
                  <a:tcPr marL="91458" marR="91458" marT="34297" marB="34297"/>
                </a:tc>
              </a:tr>
              <a:tr h="329609"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VMD-CUDA</a:t>
                      </a:r>
                      <a:r>
                        <a:rPr lang="en-US" sz="1400" b="0" baseline="0" dirty="0" smtClean="0"/>
                        <a:t> IBM Power8 + 1x Tesla K40 [2]</a:t>
                      </a:r>
                      <a:endParaRPr lang="en-US" sz="1400" b="0" dirty="0"/>
                    </a:p>
                  </a:txBody>
                  <a:tcPr marL="91458" marR="91458" marT="34297" marB="34297"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  0.488s,                            32x          </a:t>
                      </a:r>
                      <a:r>
                        <a:rPr lang="en-US" sz="1400" b="0" baseline="0" dirty="0" smtClean="0"/>
                        <a:t> </a:t>
                      </a:r>
                      <a:r>
                        <a:rPr lang="en-US" sz="1400" b="0" dirty="0" smtClean="0"/>
                        <a:t>  </a:t>
                      </a:r>
                      <a:r>
                        <a:rPr lang="en-US" sz="1400" b="1" dirty="0" smtClean="0"/>
                        <a:t>0.9x</a:t>
                      </a:r>
                      <a:endParaRPr lang="en-US" sz="1400" b="1" dirty="0"/>
                    </a:p>
                  </a:txBody>
                  <a:tcPr marL="91458" marR="91458" marT="34297" marB="34297"/>
                </a:tc>
              </a:tr>
              <a:tr h="329609"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VMD-CUDA Intel Xeon E5-2687W</a:t>
                      </a:r>
                      <a:r>
                        <a:rPr lang="en-US" sz="1400" b="0" baseline="0" dirty="0" smtClean="0"/>
                        <a:t> + 1x </a:t>
                      </a:r>
                      <a:r>
                        <a:rPr lang="en-US" sz="1400" b="0" dirty="0" err="1" smtClean="0"/>
                        <a:t>Quadro</a:t>
                      </a:r>
                      <a:r>
                        <a:rPr lang="en-US" sz="1400" b="0" dirty="0" smtClean="0"/>
                        <a:t> K6000 [1,2]</a:t>
                      </a:r>
                      <a:endParaRPr lang="en-US" sz="1400" b="0" dirty="0"/>
                    </a:p>
                  </a:txBody>
                  <a:tcPr marL="91458" marR="91458" marT="34297" marB="34297"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  0.458s,                          </a:t>
                      </a:r>
                      <a:r>
                        <a:rPr lang="en-US" sz="1400" b="0" baseline="0" dirty="0" smtClean="0"/>
                        <a:t>  35</a:t>
                      </a:r>
                      <a:r>
                        <a:rPr lang="en-US" sz="1400" b="0" dirty="0" smtClean="0"/>
                        <a:t>x             </a:t>
                      </a:r>
                      <a:r>
                        <a:rPr lang="en-US" sz="1400" b="1" dirty="0" smtClean="0"/>
                        <a:t>1.0x</a:t>
                      </a:r>
                      <a:endParaRPr lang="en-US" sz="1400" b="1" dirty="0"/>
                    </a:p>
                  </a:txBody>
                  <a:tcPr marL="91458" marR="91458" marT="34297" marB="34297"/>
                </a:tc>
              </a:tr>
              <a:tr h="329609"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VMD-CUDA</a:t>
                      </a:r>
                      <a:r>
                        <a:rPr lang="en-US" sz="1400" b="0" baseline="0" dirty="0" smtClean="0"/>
                        <a:t> Intel </a:t>
                      </a:r>
                      <a:r>
                        <a:rPr lang="en-US" sz="1400" b="0" dirty="0" smtClean="0"/>
                        <a:t>Xeon E5-2698v3   </a:t>
                      </a:r>
                      <a:r>
                        <a:rPr lang="en-US" sz="1400" b="0" baseline="0" dirty="0" smtClean="0"/>
                        <a:t> + 1x Tesla P100</a:t>
                      </a:r>
                      <a:endParaRPr lang="en-US" sz="1100" b="0" dirty="0"/>
                    </a:p>
                  </a:txBody>
                  <a:tcPr marL="91458" marR="91458" marT="34297" marB="34297"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  0.090s,                          176x      </a:t>
                      </a:r>
                      <a:r>
                        <a:rPr lang="en-US" sz="1400" b="0" baseline="0" dirty="0" smtClean="0"/>
                        <a:t>   </a:t>
                      </a:r>
                      <a:r>
                        <a:rPr lang="en-US" sz="1400" b="0" dirty="0" smtClean="0"/>
                        <a:t>    </a:t>
                      </a:r>
                      <a:r>
                        <a:rPr lang="en-US" sz="1400" b="1" dirty="0" smtClean="0"/>
                        <a:t>5.1x </a:t>
                      </a:r>
                      <a:endParaRPr lang="en-US" sz="1400" b="1" dirty="0"/>
                    </a:p>
                  </a:txBody>
                  <a:tcPr marL="91458" marR="91458" marT="34297" marB="34297"/>
                </a:tc>
              </a:tr>
              <a:tr h="329609"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VMD-CUDA</a:t>
                      </a:r>
                      <a:r>
                        <a:rPr lang="en-US" sz="1400" b="0" baseline="0" dirty="0" smtClean="0"/>
                        <a:t> IBM Power8 “Minsky”   + 1x Tesla P100</a:t>
                      </a:r>
                      <a:endParaRPr lang="en-US" sz="1100" b="0" dirty="0"/>
                    </a:p>
                  </a:txBody>
                  <a:tcPr marL="91458" marR="91458" marT="34297" marB="34297"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  0.080s,                          198x            </a:t>
                      </a:r>
                      <a:r>
                        <a:rPr lang="en-US" sz="1400" b="0" baseline="0" dirty="0" smtClean="0"/>
                        <a:t> </a:t>
                      </a:r>
                      <a:r>
                        <a:rPr lang="en-US" sz="1400" b="1" baseline="0" dirty="0" smtClean="0"/>
                        <a:t>5.7</a:t>
                      </a:r>
                      <a:r>
                        <a:rPr lang="en-US" sz="1400" b="1" dirty="0" smtClean="0"/>
                        <a:t>x</a:t>
                      </a:r>
                      <a:endParaRPr lang="en-US" sz="1400" b="1" dirty="0"/>
                    </a:p>
                  </a:txBody>
                  <a:tcPr marL="91458" marR="91458" marT="34297" marB="34297"/>
                </a:tc>
              </a:tr>
              <a:tr h="329609">
                <a:tc>
                  <a:txBody>
                    <a:bodyPr/>
                    <a:lstStyle/>
                    <a:p>
                      <a:r>
                        <a:rPr lang="en-US" sz="1400" b="1" baseline="0" dirty="0" smtClean="0"/>
                        <a:t>VMD-CUDA Intel Xeon E5-2697Av4 + 1x Tesla V100</a:t>
                      </a:r>
                      <a:endParaRPr lang="en-US" sz="1100" b="1" dirty="0"/>
                    </a:p>
                  </a:txBody>
                  <a:tcPr marL="91458" marR="91458" marT="34297" marB="34297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  0.050s,                          </a:t>
                      </a:r>
                      <a:r>
                        <a:rPr lang="en-US" sz="1400" b="0" dirty="0" smtClean="0"/>
                        <a:t>317x</a:t>
                      </a:r>
                      <a:r>
                        <a:rPr lang="en-US" sz="1400" b="1" dirty="0" smtClean="0"/>
                        <a:t>            </a:t>
                      </a:r>
                      <a:r>
                        <a:rPr lang="en-US" sz="1400" b="1" baseline="0" dirty="0" smtClean="0"/>
                        <a:t> 9.2</a:t>
                      </a:r>
                      <a:r>
                        <a:rPr lang="en-US" sz="1400" b="1" dirty="0" smtClean="0"/>
                        <a:t>x</a:t>
                      </a:r>
                      <a:endParaRPr lang="en-US" sz="1400" b="1" dirty="0"/>
                    </a:p>
                  </a:txBody>
                  <a:tcPr marL="91458" marR="91458" marT="34297" marB="34297"/>
                </a:tc>
              </a:tr>
              <a:tr h="329609">
                <a:tc>
                  <a:txBody>
                    <a:bodyPr/>
                    <a:lstStyle/>
                    <a:p>
                      <a:pPr marL="0" marR="0" indent="0" algn="l" defTabSz="45710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/>
                        <a:t>VMD-CUDA</a:t>
                      </a:r>
                      <a:r>
                        <a:rPr lang="en-US" sz="1400" b="1" baseline="0" dirty="0" smtClean="0"/>
                        <a:t> IBM Power9 “Newell”   + 1x Tesla V100</a:t>
                      </a:r>
                      <a:endParaRPr lang="en-US" sz="1100" b="1" dirty="0" smtClean="0"/>
                    </a:p>
                  </a:txBody>
                  <a:tcPr marL="91458" marR="91458" marT="34297" marB="34297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  0.049s,                          </a:t>
                      </a:r>
                      <a:r>
                        <a:rPr lang="en-US" sz="1400" b="1" baseline="0" dirty="0" smtClean="0"/>
                        <a:t>323x             9.3x</a:t>
                      </a:r>
                      <a:endParaRPr lang="en-US" sz="1400" b="1" dirty="0"/>
                    </a:p>
                  </a:txBody>
                  <a:tcPr marL="91458" marR="91458" marT="34297" marB="34297"/>
                </a:tc>
              </a:tr>
            </a:tbl>
          </a:graphicData>
        </a:graphic>
      </p:graphicFrame>
      <p:sp>
        <p:nvSpPr>
          <p:cNvPr id="20527" name="TextBox 1"/>
          <p:cNvSpPr txBox="1">
            <a:spLocks noChangeArrowheads="1"/>
          </p:cNvSpPr>
          <p:nvPr/>
        </p:nvSpPr>
        <p:spPr bwMode="auto">
          <a:xfrm>
            <a:off x="595902" y="3965913"/>
            <a:ext cx="8078992" cy="101565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 lIns="91432" tIns="45716" rIns="91432" bIns="45716">
            <a:spAutoFit/>
          </a:bodyPr>
          <a:lstStyle>
            <a:lvl1pPr algn="l" eaLnBrk="0" hangingPunct="0">
              <a:buChar char="•"/>
              <a:defRPr sz="32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1pPr>
            <a:lvl2pPr marL="742950" indent="-285750" algn="l" eaLnBrk="0" hangingPunct="0">
              <a:spcBef>
                <a:spcPts val="700"/>
              </a:spcBef>
              <a:buChar char="–"/>
              <a:defRPr sz="28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2pPr>
            <a:lvl3pPr marL="1143000" indent="-228600" algn="l" eaLnBrk="0" hangingPunct="0">
              <a:spcBef>
                <a:spcPts val="600"/>
              </a:spcBef>
              <a:buChar char="•"/>
              <a:defRPr sz="24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3pPr>
            <a:lvl4pPr marL="1600200" indent="-228600" algn="l" eaLnBrk="0" hangingPunct="0">
              <a:spcBef>
                <a:spcPts val="500"/>
              </a:spcBef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4pPr>
            <a:lvl5pPr marL="2057400" indent="-228600" algn="l" eaLnBrk="0" hangingPunct="0">
              <a:spcBef>
                <a:spcPts val="500"/>
              </a:spcBef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9pPr>
          </a:lstStyle>
          <a:p>
            <a:pPr eaLnBrk="1" hangingPunct="1">
              <a:buFont typeface="Times New Roman" pitchFamily="18" charset="0"/>
              <a:buNone/>
            </a:pPr>
            <a:r>
              <a:rPr lang="en-US" altLang="en-US" sz="1200" b="1" dirty="0">
                <a:latin typeface="Arial" pitchFamily="34" charset="0"/>
                <a:cs typeface="Arial" pitchFamily="34" charset="0"/>
              </a:rPr>
              <a:t>[1] GPU-Accelerated Analysis and Visualization of Large Structures Solved by Molecular Dynamics Flexible Fitting.  </a:t>
            </a:r>
            <a:r>
              <a:rPr lang="en-US" altLang="en-US" sz="1200" dirty="0">
                <a:latin typeface="Arial" pitchFamily="34" charset="0"/>
                <a:cs typeface="Arial" pitchFamily="34" charset="0"/>
              </a:rPr>
              <a:t>J. E. Stone, R. McGreevy, B. </a:t>
            </a:r>
            <a:r>
              <a:rPr lang="en-US" altLang="en-US" sz="1200" dirty="0" err="1">
                <a:latin typeface="Arial" pitchFamily="34" charset="0"/>
                <a:cs typeface="Arial" pitchFamily="34" charset="0"/>
              </a:rPr>
              <a:t>Isralewitz</a:t>
            </a:r>
            <a:r>
              <a:rPr lang="en-US" altLang="en-US" sz="1200" dirty="0">
                <a:latin typeface="Arial" pitchFamily="34" charset="0"/>
                <a:cs typeface="Arial" pitchFamily="34" charset="0"/>
              </a:rPr>
              <a:t>, and K. </a:t>
            </a:r>
            <a:r>
              <a:rPr lang="en-US" altLang="en-US" sz="1200" dirty="0" err="1">
                <a:latin typeface="Arial" pitchFamily="34" charset="0"/>
                <a:cs typeface="Arial" pitchFamily="34" charset="0"/>
              </a:rPr>
              <a:t>Schulten</a:t>
            </a:r>
            <a:r>
              <a:rPr lang="en-US" altLang="en-US" sz="1200" dirty="0">
                <a:latin typeface="Arial" pitchFamily="34" charset="0"/>
                <a:cs typeface="Arial" pitchFamily="34" charset="0"/>
              </a:rPr>
              <a:t>.  Faraday Discussions 169:265-283, 2014.</a:t>
            </a:r>
          </a:p>
          <a:p>
            <a:pPr eaLnBrk="1" hangingPunct="1">
              <a:buFont typeface="Times New Roman" pitchFamily="18" charset="0"/>
              <a:buNone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[2] Early Experiences Porting the NAMD and VMD Molecular Simulation and Analysis Software to GPU-Accelerated 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OpenPOWER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Platforms.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J. E. Stone, A.-P.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Hynninen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J. C. Phillips, K.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Schulten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International Workshop on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OpenPOWER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for HPC (IWOPH'16), LNCS 9945, pp. 188-206, 2016.</a:t>
            </a:r>
          </a:p>
        </p:txBody>
      </p:sp>
      <p:sp>
        <p:nvSpPr>
          <p:cNvPr id="5" name="Rectangle 4"/>
          <p:cNvSpPr/>
          <p:nvPr/>
        </p:nvSpPr>
        <p:spPr>
          <a:xfrm>
            <a:off x="121878" y="3143344"/>
            <a:ext cx="8856921" cy="651803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53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570" y="205979"/>
            <a:ext cx="7047186" cy="787248"/>
          </a:xfrm>
        </p:spPr>
        <p:txBody>
          <a:bodyPr>
            <a:noAutofit/>
          </a:bodyPr>
          <a:lstStyle/>
          <a:p>
            <a:r>
              <a:rPr lang="en-US" sz="2800" dirty="0"/>
              <a:t>VMD </a:t>
            </a:r>
            <a:r>
              <a:rPr lang="en-US" sz="2800"/>
              <a:t>Tesla V100 </a:t>
            </a:r>
            <a:r>
              <a:rPr lang="en-US" sz="2800" dirty="0"/>
              <a:t>Performance for</a:t>
            </a:r>
            <a:br>
              <a:rPr lang="en-US" sz="2800" dirty="0"/>
            </a:br>
            <a:r>
              <a:rPr lang="en-US" altLang="en-US" sz="2800" dirty="0"/>
              <a:t>C</a:t>
            </a:r>
            <a:r>
              <a:rPr lang="en-US" altLang="en-US" sz="2800" baseline="-25000" dirty="0"/>
              <a:t>60  </a:t>
            </a:r>
            <a:r>
              <a:rPr lang="en-US" sz="2800" dirty="0"/>
              <a:t>Molecular Orbitals, 516x519x507 grid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4925106"/>
              </p:ext>
            </p:extLst>
          </p:nvPr>
        </p:nvGraphicFramePr>
        <p:xfrm>
          <a:off x="201809" y="1129916"/>
          <a:ext cx="6924209" cy="29188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56630"/>
                <a:gridCol w="2267579"/>
              </a:tblGrid>
              <a:tr h="28195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Hardware platform</a:t>
                      </a:r>
                    </a:p>
                  </a:txBody>
                  <a:tcPr marL="91458" marR="91458" marT="34297" marB="34297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Runtime,       Speedup</a:t>
                      </a:r>
                    </a:p>
                  </a:txBody>
                  <a:tcPr marL="91458" marR="91458" marT="34297" marB="34297">
                    <a:solidFill>
                      <a:srgbClr val="99FF99"/>
                    </a:solidFill>
                  </a:tcPr>
                </a:tc>
              </a:tr>
              <a:tr h="329609">
                <a:tc>
                  <a:txBody>
                    <a:bodyPr/>
                    <a:lstStyle/>
                    <a:p>
                      <a:r>
                        <a:rPr lang="en-US" sz="1400" b="0" baseline="0" dirty="0" smtClean="0"/>
                        <a:t>IBM Power8 (ORNL ‘crest’) + 1x Tesla K40 [1]</a:t>
                      </a:r>
                      <a:endParaRPr lang="en-US" sz="1400" b="0" dirty="0"/>
                    </a:p>
                  </a:txBody>
                  <a:tcPr marL="91458" marR="91458" marT="34297" marB="34297"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  3.49s,           </a:t>
                      </a:r>
                      <a:r>
                        <a:rPr lang="en-US" sz="1400" b="1" dirty="0" smtClean="0"/>
                        <a:t> 1.0x                    </a:t>
                      </a:r>
                      <a:endParaRPr lang="en-US" sz="1400" b="1" dirty="0"/>
                    </a:p>
                  </a:txBody>
                  <a:tcPr marL="91458" marR="91458" marT="34297" marB="34297"/>
                </a:tc>
              </a:tr>
              <a:tr h="329609">
                <a:tc>
                  <a:txBody>
                    <a:bodyPr/>
                    <a:lstStyle/>
                    <a:p>
                      <a:r>
                        <a:rPr lang="en-US" sz="1400" b="1" baseline="0" dirty="0" smtClean="0"/>
                        <a:t>Intel Xeon E5-2697Av4      + 1x Tesla V100 [2]</a:t>
                      </a:r>
                      <a:endParaRPr lang="en-US" sz="1100" b="1" dirty="0"/>
                    </a:p>
                  </a:txBody>
                  <a:tcPr marL="91458" marR="91458" marT="34297" marB="34297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  0.610s,          5.7x</a:t>
                      </a:r>
                      <a:endParaRPr lang="en-US" sz="1400" b="1" dirty="0"/>
                    </a:p>
                  </a:txBody>
                  <a:tcPr marL="91458" marR="91458" marT="34297" marB="34297"/>
                </a:tc>
              </a:tr>
              <a:tr h="329609">
                <a:tc>
                  <a:txBody>
                    <a:bodyPr/>
                    <a:lstStyle/>
                    <a:p>
                      <a:r>
                        <a:rPr lang="en-US" sz="1400" b="1" baseline="0" dirty="0" smtClean="0"/>
                        <a:t>Intel Xeon E5-2697Av4      + 2x Tesla V100 [2]</a:t>
                      </a:r>
                      <a:endParaRPr lang="en-US" sz="1100" b="1" dirty="0"/>
                    </a:p>
                  </a:txBody>
                  <a:tcPr marL="91458" marR="91458" marT="34297" marB="34297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  0.294s,        11.8x</a:t>
                      </a:r>
                      <a:endParaRPr lang="en-US" sz="1400" b="1" dirty="0"/>
                    </a:p>
                  </a:txBody>
                  <a:tcPr marL="91458" marR="91458" marT="34297" marB="34297"/>
                </a:tc>
              </a:tr>
              <a:tr h="329609">
                <a:tc>
                  <a:txBody>
                    <a:bodyPr/>
                    <a:lstStyle/>
                    <a:p>
                      <a:r>
                        <a:rPr lang="en-US" sz="1400" b="1" baseline="0" dirty="0" smtClean="0"/>
                        <a:t>Intel Xeon E5-2697Av4      + 3x Tesla V100 [2]</a:t>
                      </a:r>
                      <a:endParaRPr lang="en-US" sz="1100" b="1" dirty="0"/>
                    </a:p>
                  </a:txBody>
                  <a:tcPr marL="91458" marR="91458" marT="34297" marB="34297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  0.220s,        15.9x</a:t>
                      </a:r>
                      <a:endParaRPr lang="en-US" sz="1400" b="1" dirty="0"/>
                    </a:p>
                  </a:txBody>
                  <a:tcPr marL="91458" marR="91458" marT="34297" marB="34297"/>
                </a:tc>
              </a:tr>
              <a:tr h="329609">
                <a:tc>
                  <a:txBody>
                    <a:bodyPr/>
                    <a:lstStyle/>
                    <a:p>
                      <a:r>
                        <a:rPr lang="en-US" sz="1400" b="1" baseline="0" dirty="0" smtClean="0"/>
                        <a:t>IBM Power9 “Newell”        + 1x Tesla V100</a:t>
                      </a:r>
                      <a:endParaRPr lang="en-US" sz="1100" b="1" dirty="0"/>
                    </a:p>
                  </a:txBody>
                  <a:tcPr marL="91458" marR="91458" marT="34297" marB="34297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  0.394s</a:t>
                      </a:r>
                      <a:r>
                        <a:rPr lang="en-US" sz="1400" b="1" baseline="0" dirty="0" smtClean="0"/>
                        <a:t>,          8.8x</a:t>
                      </a:r>
                    </a:p>
                  </a:txBody>
                  <a:tcPr marL="91458" marR="91458" marT="34297" marB="34297"/>
                </a:tc>
              </a:tr>
              <a:tr h="329609">
                <a:tc>
                  <a:txBody>
                    <a:bodyPr/>
                    <a:lstStyle/>
                    <a:p>
                      <a:r>
                        <a:rPr lang="en-US" sz="1400" b="1" baseline="0" dirty="0" smtClean="0"/>
                        <a:t>IBM Power9 “Newell”        + 2x Tesla V100</a:t>
                      </a:r>
                      <a:endParaRPr lang="en-US" sz="1100" b="1" dirty="0"/>
                    </a:p>
                  </a:txBody>
                  <a:tcPr marL="91458" marR="91458" marT="34297" marB="34297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  0.207s</a:t>
                      </a:r>
                      <a:r>
                        <a:rPr lang="en-US" sz="1400" b="1" baseline="0" dirty="0" smtClean="0"/>
                        <a:t>,        16.8x</a:t>
                      </a:r>
                    </a:p>
                  </a:txBody>
                  <a:tcPr marL="91458" marR="91458" marT="34297" marB="34297"/>
                </a:tc>
              </a:tr>
              <a:tr h="329609">
                <a:tc>
                  <a:txBody>
                    <a:bodyPr/>
                    <a:lstStyle/>
                    <a:p>
                      <a:r>
                        <a:rPr lang="en-US" sz="1400" b="1" baseline="0" dirty="0" smtClean="0"/>
                        <a:t>IBM Power9 “Newell”        + 3x Tesla V100</a:t>
                      </a:r>
                      <a:endParaRPr lang="en-US" sz="1100" b="1" dirty="0"/>
                    </a:p>
                  </a:txBody>
                  <a:tcPr marL="91458" marR="91458" marT="34297" marB="34297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  0.151s</a:t>
                      </a:r>
                      <a:r>
                        <a:rPr lang="en-US" sz="1400" b="1" baseline="0" dirty="0" smtClean="0"/>
                        <a:t>,        23.1x</a:t>
                      </a:r>
                    </a:p>
                  </a:txBody>
                  <a:tcPr marL="91458" marR="91458" marT="34297" marB="34297"/>
                </a:tc>
              </a:tr>
              <a:tr h="329609">
                <a:tc>
                  <a:txBody>
                    <a:bodyPr/>
                    <a:lstStyle/>
                    <a:p>
                      <a:r>
                        <a:rPr lang="en-US" sz="1400" b="1" baseline="0" dirty="0" smtClean="0"/>
                        <a:t>IBM Power9 “Newell”        + 4x Tesla V100</a:t>
                      </a:r>
                      <a:endParaRPr lang="en-US" sz="1100" b="1" dirty="0"/>
                    </a:p>
                  </a:txBody>
                  <a:tcPr marL="91458" marR="91458" marT="34297" marB="34297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  0.130s</a:t>
                      </a:r>
                      <a:r>
                        <a:rPr lang="en-US" sz="1400" b="1" baseline="0" dirty="0" smtClean="0"/>
                        <a:t>,        26.8x</a:t>
                      </a:r>
                    </a:p>
                  </a:txBody>
                  <a:tcPr marL="91458" marR="91458" marT="34297" marB="34297"/>
                </a:tc>
              </a:tr>
            </a:tbl>
          </a:graphicData>
        </a:graphic>
      </p:graphicFrame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5" y="4198257"/>
            <a:ext cx="9143999" cy="95410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 lIns="91432" tIns="45716" rIns="91432" bIns="45716">
            <a:spAutoFit/>
          </a:bodyPr>
          <a:lstStyle>
            <a:lvl1pPr algn="l" eaLnBrk="0" hangingPunct="0">
              <a:buChar char="•"/>
              <a:defRPr sz="32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1pPr>
            <a:lvl2pPr marL="742950" indent="-285750" algn="l" eaLnBrk="0" hangingPunct="0">
              <a:spcBef>
                <a:spcPts val="700"/>
              </a:spcBef>
              <a:buChar char="–"/>
              <a:defRPr sz="28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2pPr>
            <a:lvl3pPr marL="1143000" indent="-228600" algn="l" eaLnBrk="0" hangingPunct="0">
              <a:spcBef>
                <a:spcPts val="600"/>
              </a:spcBef>
              <a:buChar char="•"/>
              <a:defRPr sz="24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3pPr>
            <a:lvl4pPr marL="1600200" indent="-228600" algn="l" eaLnBrk="0" hangingPunct="0">
              <a:spcBef>
                <a:spcPts val="500"/>
              </a:spcBef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4pPr>
            <a:lvl5pPr marL="2057400" indent="-228600" algn="l" eaLnBrk="0" hangingPunct="0">
              <a:spcBef>
                <a:spcPts val="500"/>
              </a:spcBef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9pPr>
          </a:lstStyle>
          <a:p>
            <a:pPr eaLnBrk="1" hangingPunct="1">
              <a:buFont typeface="Times New Roman" pitchFamily="18" charset="0"/>
              <a:buNone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[1] Early Experiences Porting the NAMD and VMD Molecular Simulation and Analysis Software to GPU-Accelerated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OpenPOWER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Platforms. 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J. E. Stone, A.-P.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Hynninen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J. C. Phillips, K.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Schulten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International Workshop on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OpenPOWER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for HPC (IWOPH'16), LNCS 9945, pp. 188-206, 2016.</a:t>
            </a:r>
          </a:p>
          <a:p>
            <a:pPr eaLnBrk="1" hangingPunct="1">
              <a:buNone/>
            </a:pPr>
            <a:r>
              <a:rPr lang="en-US" sz="1400" b="1" dirty="0">
                <a:latin typeface="+mj-lt"/>
                <a:cs typeface="Arial" panose="020B0604020202020204" pitchFamily="34" charset="0"/>
              </a:rPr>
              <a:t>[2]</a:t>
            </a:r>
            <a:r>
              <a:rPr lang="en-US" sz="1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1400" b="1" dirty="0">
                <a:latin typeface="+mj-lt"/>
              </a:rPr>
              <a:t>NAMD goes quantum: An integrative suite for hybrid simulations. </a:t>
            </a:r>
            <a:r>
              <a:rPr lang="en-US" sz="1400" dirty="0" err="1">
                <a:latin typeface="+mj-lt"/>
              </a:rPr>
              <a:t>Melo</a:t>
            </a:r>
            <a:r>
              <a:rPr lang="en-US" sz="1400" dirty="0">
                <a:latin typeface="+mj-lt"/>
              </a:rPr>
              <a:t> et al., Nature Methods, 2018. 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548" y="4"/>
            <a:ext cx="1986455" cy="1986455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 flipV="1">
            <a:off x="7157544" y="2809875"/>
            <a:ext cx="484461" cy="485775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7157544" y="3310011"/>
            <a:ext cx="484461" cy="485805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610475" y="2906586"/>
            <a:ext cx="1533525" cy="646331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r>
              <a:rPr lang="en-US" b="1" dirty="0" err="1" smtClean="0">
                <a:solidFill>
                  <a:prstClr val="black"/>
                </a:solidFill>
              </a:rPr>
              <a:t>NVLink</a:t>
            </a:r>
            <a:r>
              <a:rPr lang="en-US" b="1" dirty="0" smtClean="0">
                <a:solidFill>
                  <a:prstClr val="black"/>
                </a:solidFill>
              </a:rPr>
              <a:t> perf. boost</a:t>
            </a:r>
            <a:endParaRPr lang="en-US" b="1" dirty="0">
              <a:solidFill>
                <a:prstClr val="black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201805" y="2723822"/>
            <a:ext cx="6939974" cy="0"/>
          </a:xfrm>
          <a:prstGeom prst="line">
            <a:avLst/>
          </a:prstGeom>
          <a:ln w="508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4838700" y="2758782"/>
            <a:ext cx="2287314" cy="1279818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217570" y="1733337"/>
            <a:ext cx="6939974" cy="0"/>
          </a:xfrm>
          <a:prstGeom prst="line">
            <a:avLst/>
          </a:prstGeom>
          <a:ln w="508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970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>
            <a:spLocks noGrp="1"/>
          </p:cNvSpPr>
          <p:nvPr>
            <p:ph type="title"/>
          </p:nvPr>
        </p:nvSpPr>
        <p:spPr>
          <a:xfrm>
            <a:off x="633414" y="242887"/>
            <a:ext cx="7877175" cy="526294"/>
          </a:xfrm>
          <a:prstGeom prst="rect">
            <a:avLst/>
          </a:prstGeom>
        </p:spPr>
        <p:txBody>
          <a:bodyPr>
            <a:noAutofit/>
          </a:bodyPr>
          <a:lstStyle>
            <a:lvl1pPr defTabSz="635634">
              <a:defRPr sz="8624"/>
            </a:lvl1pPr>
          </a:lstStyle>
          <a:p>
            <a:r>
              <a:rPr sz="3200" dirty="0"/>
              <a:t>NAMD &amp; VMD: Computational Microscope</a:t>
            </a:r>
          </a:p>
        </p:txBody>
      </p:sp>
      <p:sp>
        <p:nvSpPr>
          <p:cNvPr id="266" name="Shape 266"/>
          <p:cNvSpPr/>
          <p:nvPr/>
        </p:nvSpPr>
        <p:spPr>
          <a:xfrm>
            <a:off x="874220" y="1208469"/>
            <a:ext cx="4065215" cy="315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r>
              <a:t>NAMD - molecular dynamics simulation</a:t>
            </a:r>
          </a:p>
        </p:txBody>
      </p:sp>
      <p:sp>
        <p:nvSpPr>
          <p:cNvPr id="267" name="Shape 267"/>
          <p:cNvSpPr/>
          <p:nvPr/>
        </p:nvSpPr>
        <p:spPr>
          <a:xfrm>
            <a:off x="882670" y="1511796"/>
            <a:ext cx="5649040" cy="323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r>
              <a:t>VMD - visualization, system preparation and analysis</a:t>
            </a:r>
          </a:p>
        </p:txBody>
      </p:sp>
      <p:sp>
        <p:nvSpPr>
          <p:cNvPr id="268" name="Shape 268"/>
          <p:cNvSpPr/>
          <p:nvPr/>
        </p:nvSpPr>
        <p:spPr>
          <a:xfrm>
            <a:off x="690563" y="808717"/>
            <a:ext cx="7425110" cy="315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r>
              <a:t>Enable researchers to investigate systems described at the atomic scale</a:t>
            </a:r>
          </a:p>
        </p:txBody>
      </p:sp>
      <p:pic>
        <p:nvPicPr>
          <p:cNvPr id="269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7841" y="2219065"/>
            <a:ext cx="2514600" cy="2476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pasted-image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29000" y="2403537"/>
            <a:ext cx="2286000" cy="24860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" name="pasted-image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58700" y="2134383"/>
            <a:ext cx="2162760" cy="2341065"/>
          </a:xfrm>
          <a:prstGeom prst="rect">
            <a:avLst/>
          </a:prstGeom>
          <a:ln w="12700">
            <a:miter lim="400000"/>
          </a:ln>
        </p:spPr>
      </p:pic>
      <p:sp>
        <p:nvSpPr>
          <p:cNvPr id="272" name="Shape 272"/>
          <p:cNvSpPr/>
          <p:nvPr/>
        </p:nvSpPr>
        <p:spPr>
          <a:xfrm>
            <a:off x="1090493" y="4533900"/>
            <a:ext cx="1114664" cy="323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r>
              <a:t>Ribosome</a:t>
            </a:r>
          </a:p>
        </p:txBody>
      </p:sp>
      <p:sp>
        <p:nvSpPr>
          <p:cNvPr id="273" name="Shape 273"/>
          <p:cNvSpPr/>
          <p:nvPr/>
        </p:nvSpPr>
        <p:spPr>
          <a:xfrm>
            <a:off x="4162310" y="2041885"/>
            <a:ext cx="819389" cy="323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r>
              <a:t>Neuron</a:t>
            </a:r>
          </a:p>
        </p:txBody>
      </p:sp>
      <p:sp>
        <p:nvSpPr>
          <p:cNvPr id="274" name="Shape 274"/>
          <p:cNvSpPr/>
          <p:nvPr/>
        </p:nvSpPr>
        <p:spPr>
          <a:xfrm>
            <a:off x="6839520" y="4538091"/>
            <a:ext cx="1342355" cy="315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r>
              <a:t>Virus Capsid</a:t>
            </a:r>
          </a:p>
        </p:txBody>
      </p:sp>
    </p:spTree>
    <p:extLst>
      <p:ext uri="{BB962C8B-B14F-4D97-AF65-F5344CB8AC3E}">
        <p14:creationId xmlns:p14="http://schemas.microsoft.com/office/powerpoint/2010/main" val="79332508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5511"/>
            <a:ext cx="8229600" cy="591463"/>
          </a:xfrm>
        </p:spPr>
        <p:txBody>
          <a:bodyPr>
            <a:noAutofit/>
          </a:bodyPr>
          <a:lstStyle/>
          <a:p>
            <a:r>
              <a:rPr lang="en-US" sz="3200" dirty="0" smtClean="0"/>
              <a:t>Next Generation: Simulating a Proto-Cell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0" t="6775" r="6671" b="3844"/>
          <a:stretch/>
        </p:blipFill>
        <p:spPr>
          <a:xfrm>
            <a:off x="4687043" y="712381"/>
            <a:ext cx="4456957" cy="4431119"/>
          </a:xfr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0" y="726974"/>
            <a:ext cx="4540102" cy="2424250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Emulate aspects of the </a:t>
            </a:r>
            <a:r>
              <a:rPr lang="en-US" sz="2400" i="1" dirty="0" smtClean="0"/>
              <a:t>Mycoplasma </a:t>
            </a:r>
            <a:r>
              <a:rPr lang="en-US" sz="2400" i="1" dirty="0" err="1" smtClean="0"/>
              <a:t>mycoides</a:t>
            </a:r>
            <a:r>
              <a:rPr lang="en-US" sz="2400" i="1" dirty="0" smtClean="0"/>
              <a:t> </a:t>
            </a:r>
            <a:r>
              <a:rPr lang="en-US" sz="2400" dirty="0" smtClean="0"/>
              <a:t>bacterium</a:t>
            </a:r>
          </a:p>
          <a:p>
            <a:r>
              <a:rPr lang="en-US" sz="2400" dirty="0" smtClean="0"/>
              <a:t>200nm diameter</a:t>
            </a:r>
          </a:p>
          <a:p>
            <a:r>
              <a:rPr lang="en-US" sz="2400" dirty="0" smtClean="0"/>
              <a:t>~1 billion atoms w/ solvent</a:t>
            </a:r>
          </a:p>
          <a:p>
            <a:r>
              <a:rPr lang="en-US" sz="2400" dirty="0" smtClean="0"/>
              <a:t>~1400 proteins in membrane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22" b="52041"/>
          <a:stretch/>
        </p:blipFill>
        <p:spPr>
          <a:xfrm>
            <a:off x="-1" y="3187516"/>
            <a:ext cx="2009553" cy="19559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09552" y="3193555"/>
            <a:ext cx="22753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Cryo</a:t>
            </a:r>
            <a:r>
              <a:rPr lang="en-US" dirty="0" smtClean="0"/>
              <a:t>-ET image of ultra-small bacteria    (scale bar 100nm)</a:t>
            </a:r>
          </a:p>
          <a:p>
            <a:r>
              <a:rPr lang="en-US" dirty="0" err="1" smtClean="0"/>
              <a:t>Luef</a:t>
            </a:r>
            <a:r>
              <a:rPr lang="en-US" dirty="0" smtClean="0"/>
              <a:t> et al. Nature </a:t>
            </a:r>
            <a:r>
              <a:rPr lang="en-US" dirty="0"/>
              <a:t>Comm</a:t>
            </a:r>
            <a:r>
              <a:rPr lang="en-US" dirty="0" smtClean="0"/>
              <a:t>., </a:t>
            </a:r>
            <a:r>
              <a:rPr lang="en-US" dirty="0"/>
              <a:t>6:6372, 2015. 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97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0" y="4418013"/>
            <a:ext cx="9144000" cy="7254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buChar char="•"/>
              <a:defRPr sz="32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1pPr>
            <a:lvl2pPr marL="742950" indent="-285750" algn="l" eaLnBrk="0" hangingPunct="0">
              <a:spcBef>
                <a:spcPts val="700"/>
              </a:spcBef>
              <a:buChar char="–"/>
              <a:defRPr sz="28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2pPr>
            <a:lvl3pPr marL="1143000" indent="-228600" algn="l" eaLnBrk="0" hangingPunct="0">
              <a:spcBef>
                <a:spcPts val="600"/>
              </a:spcBef>
              <a:buChar char="•"/>
              <a:defRPr sz="24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3pPr>
            <a:lvl4pPr marL="1600200" indent="-228600" algn="l" eaLnBrk="0" hangingPunct="0">
              <a:spcBef>
                <a:spcPts val="500"/>
              </a:spcBef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4pPr>
            <a:lvl5pPr marL="2057400" indent="-228600" algn="l" eaLnBrk="0" hangingPunct="0">
              <a:spcBef>
                <a:spcPts val="500"/>
              </a:spcBef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9pPr>
          </a:lstStyle>
          <a:p>
            <a:pPr algn="ctr" defTabSz="457101" eaLnBrk="1" hangingPunct="1">
              <a:buFont typeface="Times New Roman" pitchFamily="18" charset="0"/>
              <a:buNone/>
            </a:pPr>
            <a:endParaRPr lang="en-US" altLang="en-US" sz="12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5511"/>
            <a:ext cx="8229600" cy="591463"/>
          </a:xfrm>
        </p:spPr>
        <p:txBody>
          <a:bodyPr>
            <a:noAutofit/>
          </a:bodyPr>
          <a:lstStyle/>
          <a:p>
            <a:r>
              <a:rPr lang="en-US" sz="3200" dirty="0" smtClean="0"/>
              <a:t>Next Generation: Simulating a Proto-Cell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0" t="6775" r="6671" b="3844"/>
          <a:stretch/>
        </p:blipFill>
        <p:spPr>
          <a:xfrm>
            <a:off x="4687043" y="712381"/>
            <a:ext cx="4456957" cy="4431119"/>
          </a:xfr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0" y="726974"/>
            <a:ext cx="4540102" cy="2424250"/>
          </a:xfrm>
        </p:spPr>
        <p:txBody>
          <a:bodyPr>
            <a:normAutofit fontScale="92500" lnSpcReduction="10000"/>
          </a:bodyPr>
          <a:lstStyle/>
          <a:p>
            <a:r>
              <a:rPr lang="en-US" sz="2400" b="1" dirty="0" smtClean="0"/>
              <a:t>ORNL Summit:             </a:t>
            </a:r>
            <a:r>
              <a:rPr lang="en-US" sz="2400" b="1" dirty="0" err="1" smtClean="0"/>
              <a:t>NVLink</a:t>
            </a:r>
            <a:r>
              <a:rPr lang="en-US" sz="2400" b="1" dirty="0" smtClean="0"/>
              <a:t>-connected Tesla V100 GPUs enable next-gen visualizations</a:t>
            </a:r>
          </a:p>
          <a:p>
            <a:r>
              <a:rPr lang="en-US" sz="2400" dirty="0" smtClean="0"/>
              <a:t>200nm diameter</a:t>
            </a:r>
          </a:p>
          <a:p>
            <a:r>
              <a:rPr lang="en-US" sz="2400" dirty="0" smtClean="0"/>
              <a:t>~1 billion atoms w/ solvent</a:t>
            </a:r>
          </a:p>
          <a:p>
            <a:r>
              <a:rPr lang="en-US" sz="2400" dirty="0" smtClean="0"/>
              <a:t>~1400 proteins in membrane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7"/>
          <a:stretch/>
        </p:blipFill>
        <p:spPr>
          <a:xfrm>
            <a:off x="361507" y="3126429"/>
            <a:ext cx="3689498" cy="201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98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0" t="6775" r="6671" b="3844"/>
          <a:stretch/>
        </p:blipFill>
        <p:spPr>
          <a:xfrm>
            <a:off x="6269974" y="923768"/>
            <a:ext cx="1616149" cy="160678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479821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Proto-Cell Data Challenges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" y="726089"/>
            <a:ext cx="4944140" cy="4292894"/>
          </a:xfrm>
        </p:spPr>
        <p:txBody>
          <a:bodyPr>
            <a:noAutofit/>
          </a:bodyPr>
          <a:lstStyle/>
          <a:p>
            <a:r>
              <a:rPr lang="en-US" sz="1600" b="1" dirty="0" smtClean="0"/>
              <a:t>1B-atom proto-cell requires nodes with more than TB RAM to build complete model… </a:t>
            </a:r>
          </a:p>
          <a:p>
            <a:r>
              <a:rPr lang="en-US" sz="1600" b="1" dirty="0" smtClean="0"/>
              <a:t>1B-atom proto-cell binary structure file: 63GB</a:t>
            </a:r>
          </a:p>
          <a:p>
            <a:r>
              <a:rPr lang="en-US" sz="1600" b="1" dirty="0"/>
              <a:t>T</a:t>
            </a:r>
            <a:r>
              <a:rPr lang="en-US" sz="1600" b="1" dirty="0" smtClean="0"/>
              <a:t>rajectory frame atomic coordinates: 12GB,  1.2TB/ns of simulation (1 frame per 10ps)</a:t>
            </a:r>
          </a:p>
          <a:p>
            <a:r>
              <a:rPr lang="en-US" sz="1600" b="1" dirty="0" smtClean="0"/>
              <a:t>Routine modeling and visualization tasks are a big challenge at this scale</a:t>
            </a:r>
          </a:p>
          <a:p>
            <a:pPr lvl="1"/>
            <a:r>
              <a:rPr lang="en-US" sz="1400" b="1" dirty="0" smtClean="0"/>
              <a:t>Models contain thousands of atomic-detail components</a:t>
            </a:r>
            <a:r>
              <a:rPr lang="en-US" sz="1400" dirty="0" smtClean="0"/>
              <a:t> that must work together in harmony</a:t>
            </a:r>
          </a:p>
          <a:p>
            <a:pPr lvl="1"/>
            <a:r>
              <a:rPr lang="en-US" sz="1400" b="1" dirty="0" smtClean="0"/>
              <a:t>Exploit persistent memory technologies</a:t>
            </a:r>
            <a:r>
              <a:rPr lang="en-US" sz="1400" dirty="0" smtClean="0"/>
              <a:t> to enable “instant on” operation on massive cell-scale models – eliminate several minutes of startup during analysis/visualization of known structure</a:t>
            </a:r>
          </a:p>
          <a:p>
            <a:pPr lvl="1"/>
            <a:r>
              <a:rPr lang="en-US" sz="1400" b="1" dirty="0" smtClean="0"/>
              <a:t>Sparse output of results at multiple timescales </a:t>
            </a:r>
            <a:r>
              <a:rPr lang="en-US" sz="1400" dirty="0" smtClean="0"/>
              <a:t>will help ameliorate visualization and analysis I/O</a:t>
            </a:r>
          </a:p>
          <a:p>
            <a:pPr lvl="1"/>
            <a:r>
              <a:rPr lang="en-US" sz="1400" b="1" smtClean="0"/>
              <a:t>Data quantization, compression</a:t>
            </a:r>
            <a:r>
              <a:rPr lang="en-US" sz="1400" b="1" dirty="0" smtClean="0"/>
              <a:t>, APIs like ZFP</a:t>
            </a:r>
            <a:endParaRPr lang="en-US" sz="1400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100" y="2530548"/>
            <a:ext cx="4131899" cy="2476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9116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999" y="202019"/>
            <a:ext cx="7772400" cy="1095154"/>
          </a:xfrm>
        </p:spPr>
        <p:txBody>
          <a:bodyPr>
            <a:noAutofit/>
          </a:bodyPr>
          <a:lstStyle/>
          <a:p>
            <a:r>
              <a:rPr lang="en-US" sz="2400" dirty="0" smtClean="0"/>
              <a:t>Clustering Analysis of Molecular Dynamics Trajectories:</a:t>
            </a:r>
            <a:br>
              <a:rPr lang="en-US" sz="2400" dirty="0" smtClean="0"/>
            </a:br>
            <a:r>
              <a:rPr lang="en-US" sz="2000" b="1" dirty="0" smtClean="0"/>
              <a:t>Requires I/</a:t>
            </a:r>
            <a:r>
              <a:rPr lang="en-US" sz="2000" b="1" dirty="0" err="1" smtClean="0"/>
              <a:t>O+Memory</a:t>
            </a:r>
            <a:r>
              <a:rPr lang="en-US" sz="2000" b="1" dirty="0" smtClean="0"/>
              <a:t> for All-Pairs of Trajectory Frames</a:t>
            </a:r>
            <a:endParaRPr lang="en-US" sz="2400" b="1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757" y="1475614"/>
            <a:ext cx="4961111" cy="2286761"/>
          </a:xfrm>
        </p:spPr>
      </p:pic>
      <p:sp>
        <p:nvSpPr>
          <p:cNvPr id="7" name="TextBox 6"/>
          <p:cNvSpPr txBox="1"/>
          <p:nvPr/>
        </p:nvSpPr>
        <p:spPr>
          <a:xfrm>
            <a:off x="956769" y="3943170"/>
            <a:ext cx="7382861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GPU-Accelerated </a:t>
            </a:r>
            <a:r>
              <a:rPr lang="en-US" b="1" dirty="0">
                <a:solidFill>
                  <a:prstClr val="black"/>
                </a:solidFill>
              </a:rPr>
              <a:t>Molecular Dynamics Clustering Analysis with </a:t>
            </a:r>
            <a:r>
              <a:rPr lang="en-US" b="1" dirty="0" err="1" smtClean="0">
                <a:solidFill>
                  <a:prstClr val="black"/>
                </a:solidFill>
              </a:rPr>
              <a:t>OpenACC</a:t>
            </a:r>
            <a:r>
              <a:rPr lang="en-US" b="1" dirty="0" smtClean="0">
                <a:solidFill>
                  <a:prstClr val="black"/>
                </a:solidFill>
              </a:rPr>
              <a:t>.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J.E</a:t>
            </a:r>
            <a:r>
              <a:rPr lang="en-US" dirty="0">
                <a:solidFill>
                  <a:prstClr val="black"/>
                </a:solidFill>
              </a:rPr>
              <a:t>. Stone, </a:t>
            </a:r>
            <a:r>
              <a:rPr lang="en-US" dirty="0" smtClean="0">
                <a:solidFill>
                  <a:prstClr val="black"/>
                </a:solidFill>
              </a:rPr>
              <a:t>J.R</a:t>
            </a:r>
            <a:r>
              <a:rPr lang="en-US" dirty="0">
                <a:solidFill>
                  <a:prstClr val="black"/>
                </a:solidFill>
              </a:rPr>
              <a:t>. </a:t>
            </a:r>
            <a:r>
              <a:rPr lang="en-US" dirty="0" err="1">
                <a:solidFill>
                  <a:prstClr val="black"/>
                </a:solidFill>
              </a:rPr>
              <a:t>Perilla</a:t>
            </a:r>
            <a:r>
              <a:rPr lang="en-US" dirty="0">
                <a:solidFill>
                  <a:prstClr val="black"/>
                </a:solidFill>
              </a:rPr>
              <a:t>, C. </a:t>
            </a:r>
            <a:r>
              <a:rPr lang="en-US" dirty="0" smtClean="0">
                <a:solidFill>
                  <a:prstClr val="black"/>
                </a:solidFill>
              </a:rPr>
              <a:t>K. </a:t>
            </a:r>
            <a:r>
              <a:rPr lang="en-US" dirty="0">
                <a:solidFill>
                  <a:prstClr val="black"/>
                </a:solidFill>
              </a:rPr>
              <a:t>Cassidy, and </a:t>
            </a:r>
            <a:r>
              <a:rPr lang="en-US" dirty="0" smtClean="0">
                <a:solidFill>
                  <a:prstClr val="black"/>
                </a:solidFill>
              </a:rPr>
              <a:t>K. </a:t>
            </a:r>
            <a:r>
              <a:rPr lang="en-US" dirty="0" err="1">
                <a:solidFill>
                  <a:prstClr val="black"/>
                </a:solidFill>
              </a:rPr>
              <a:t>Schulten</a:t>
            </a:r>
            <a:r>
              <a:rPr lang="en-US" dirty="0" smtClean="0">
                <a:solidFill>
                  <a:prstClr val="black"/>
                </a:solidFill>
              </a:rPr>
              <a:t>.           In</a:t>
            </a:r>
            <a:r>
              <a:rPr lang="en-US" dirty="0">
                <a:solidFill>
                  <a:prstClr val="black"/>
                </a:solidFill>
              </a:rPr>
              <a:t>, Robert Farber, </a:t>
            </a:r>
            <a:r>
              <a:rPr lang="en-US" dirty="0" smtClean="0">
                <a:solidFill>
                  <a:prstClr val="black"/>
                </a:solidFill>
              </a:rPr>
              <a:t>ed., </a:t>
            </a:r>
            <a:r>
              <a:rPr lang="en-US" dirty="0">
                <a:solidFill>
                  <a:prstClr val="black"/>
                </a:solidFill>
              </a:rPr>
              <a:t>Parallel Programming with </a:t>
            </a:r>
            <a:r>
              <a:rPr lang="en-US" dirty="0" err="1">
                <a:solidFill>
                  <a:prstClr val="black"/>
                </a:solidFill>
              </a:rPr>
              <a:t>OpenACC</a:t>
            </a:r>
            <a:r>
              <a:rPr lang="en-US" dirty="0">
                <a:solidFill>
                  <a:prstClr val="black"/>
                </a:solidFill>
              </a:rPr>
              <a:t>, Morgan Kaufmann, Chapter 11, pp. 215-240</a:t>
            </a:r>
            <a:r>
              <a:rPr lang="en-US" dirty="0" smtClean="0">
                <a:solidFill>
                  <a:prstClr val="black"/>
                </a:solidFill>
              </a:rPr>
              <a:t>, 2016.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7" y="1562100"/>
            <a:ext cx="4040037" cy="204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897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495800"/>
            <a:ext cx="9144000" cy="647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170" name="Rectangle 8"/>
          <p:cNvSpPr>
            <a:spLocks noChangeArrowheads="1"/>
          </p:cNvSpPr>
          <p:nvPr/>
        </p:nvSpPr>
        <p:spPr bwMode="auto">
          <a:xfrm>
            <a:off x="0" y="6132513"/>
            <a:ext cx="9144000" cy="7254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buChar char="•"/>
              <a:defRPr sz="32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1pPr>
            <a:lvl2pPr marL="742950" indent="-285750" algn="l" eaLnBrk="0" hangingPunct="0">
              <a:spcBef>
                <a:spcPts val="700"/>
              </a:spcBef>
              <a:buChar char="–"/>
              <a:defRPr sz="28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2pPr>
            <a:lvl3pPr marL="1143000" indent="-228600" algn="l" eaLnBrk="0" hangingPunct="0">
              <a:spcBef>
                <a:spcPts val="600"/>
              </a:spcBef>
              <a:buChar char="•"/>
              <a:defRPr sz="24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3pPr>
            <a:lvl4pPr marL="1600200" indent="-228600" algn="l" eaLnBrk="0" hangingPunct="0">
              <a:spcBef>
                <a:spcPts val="500"/>
              </a:spcBef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4pPr>
            <a:lvl5pPr marL="2057400" indent="-228600" algn="l" eaLnBrk="0" hangingPunct="0">
              <a:spcBef>
                <a:spcPts val="500"/>
              </a:spcBef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9pPr>
          </a:lstStyle>
          <a:p>
            <a:pPr algn="ctr" eaLnBrk="1" hangingPunct="1">
              <a:buFont typeface="Times New Roman" pitchFamily="18" charset="0"/>
              <a:buNone/>
            </a:pPr>
            <a:endParaRPr lang="en-US" altLang="en-US" sz="1200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52400" y="0"/>
            <a:ext cx="8839200" cy="59055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9pPr>
          </a:lstStyle>
          <a:p>
            <a:pPr eaLnBrk="1" hangingPunct="1">
              <a:defRPr/>
            </a:pPr>
            <a:r>
              <a:rPr lang="en-US" altLang="en-US" sz="3200" kern="0" dirty="0" smtClean="0">
                <a:cs typeface="Arial" panose="020B0604020202020204" pitchFamily="34" charset="0"/>
              </a:rPr>
              <a:t>VMD </a:t>
            </a:r>
            <a:r>
              <a:rPr lang="en-US" altLang="en-US" sz="3200" kern="0" dirty="0" err="1" smtClean="0">
                <a:cs typeface="Arial" panose="020B0604020202020204" pitchFamily="34" charset="0"/>
              </a:rPr>
              <a:t>Petascale</a:t>
            </a:r>
            <a:r>
              <a:rPr lang="en-US" altLang="en-US" sz="3200" kern="0" dirty="0" smtClean="0">
                <a:cs typeface="Arial" panose="020B0604020202020204" pitchFamily="34" charset="0"/>
              </a:rPr>
              <a:t> Visualization and Analysis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4288" y="573087"/>
            <a:ext cx="5410200" cy="4360420"/>
          </a:xfrm>
          <a:prstGeom prst="rect">
            <a:avLst/>
          </a:prstGeom>
        </p:spPr>
        <p:txBody>
          <a:bodyPr/>
          <a:lstStyle>
            <a:lvl1pPr marL="341313" indent="-341313" algn="l" defTabSz="457200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1363" indent="-284163" algn="l" defTabSz="45720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altLang="en-US" sz="1600" kern="0" dirty="0" smtClean="0">
                <a:cs typeface="Arial" panose="020B0604020202020204" pitchFamily="34" charset="0"/>
              </a:rPr>
              <a:t>Combination of growing system sizes and timescales of simulation trajectories poses a major data size challenge for molecular visualization and analysis</a:t>
            </a:r>
          </a:p>
          <a:p>
            <a:pPr eaLnBrk="1" hangingPunct="1">
              <a:defRPr/>
            </a:pPr>
            <a:r>
              <a:rPr lang="en-US" altLang="en-US" sz="1600" kern="0" dirty="0" smtClean="0">
                <a:cs typeface="Arial" panose="020B0604020202020204" pitchFamily="34" charset="0"/>
              </a:rPr>
              <a:t>Parallel I/O rates up to </a:t>
            </a:r>
            <a:r>
              <a:rPr lang="en-US" altLang="en-US" sz="1600" b="1" kern="0" dirty="0" smtClean="0">
                <a:cs typeface="Arial" panose="020B0604020202020204" pitchFamily="34" charset="0"/>
              </a:rPr>
              <a:t>275 GB/sec</a:t>
            </a:r>
            <a:r>
              <a:rPr lang="en-US" altLang="en-US" sz="1600" kern="0" dirty="0" smtClean="0">
                <a:cs typeface="Arial" panose="020B0604020202020204" pitchFamily="34" charset="0"/>
              </a:rPr>
              <a:t> on 8192 Cray XE6 nodes – can read in </a:t>
            </a:r>
            <a:r>
              <a:rPr lang="en-US" altLang="en-US" sz="1600" b="1" kern="0" dirty="0" smtClean="0">
                <a:cs typeface="Arial" panose="020B0604020202020204" pitchFamily="34" charset="0"/>
              </a:rPr>
              <a:t>231 TB in 15 minutes!</a:t>
            </a:r>
          </a:p>
          <a:p>
            <a:pPr eaLnBrk="1" hangingPunct="1">
              <a:defRPr/>
            </a:pPr>
            <a:r>
              <a:rPr lang="en-US" altLang="en-US" sz="1600" kern="0" dirty="0" smtClean="0">
                <a:cs typeface="Arial" panose="020B0604020202020204" pitchFamily="34" charset="0"/>
              </a:rPr>
              <a:t>Analyze/visualize large trajectories </a:t>
            </a:r>
            <a:r>
              <a:rPr lang="en-US" altLang="en-US" sz="1600" b="1" kern="0" dirty="0" smtClean="0">
                <a:cs typeface="Arial" panose="020B0604020202020204" pitchFamily="34" charset="0"/>
              </a:rPr>
              <a:t>too large to transfer off-site:</a:t>
            </a:r>
          </a:p>
          <a:p>
            <a:pPr lvl="1" eaLnBrk="1" hangingPunct="1">
              <a:defRPr/>
            </a:pPr>
            <a:r>
              <a:rPr lang="en-US" altLang="en-US" sz="1400" kern="0" dirty="0" smtClean="0">
                <a:cs typeface="Arial" panose="020B0604020202020204" pitchFamily="34" charset="0"/>
              </a:rPr>
              <a:t>User-defined parallel analysis operations, data types</a:t>
            </a:r>
          </a:p>
          <a:p>
            <a:pPr lvl="1" eaLnBrk="1" hangingPunct="1">
              <a:defRPr/>
            </a:pPr>
            <a:r>
              <a:rPr lang="en-US" altLang="en-US" sz="1400" kern="0" dirty="0" smtClean="0">
                <a:cs typeface="Arial" panose="020B0604020202020204" pitchFamily="34" charset="0"/>
              </a:rPr>
              <a:t>Parallel rendering, movie making</a:t>
            </a:r>
          </a:p>
          <a:p>
            <a:pPr eaLnBrk="1" hangingPunct="1">
              <a:defRPr/>
            </a:pPr>
            <a:r>
              <a:rPr lang="en-US" altLang="en-US" sz="1600" kern="0" dirty="0" smtClean="0">
                <a:cs typeface="Arial" panose="020B0604020202020204" pitchFamily="34" charset="0"/>
              </a:rPr>
              <a:t>Supports GPU-accelerated compute nodes for both visualization and analysis tasks:</a:t>
            </a:r>
          </a:p>
          <a:p>
            <a:pPr lvl="1" eaLnBrk="1" hangingPunct="1">
              <a:defRPr/>
            </a:pPr>
            <a:r>
              <a:rPr lang="en-US" altLang="en-US" sz="1400" dirty="0" smtClean="0">
                <a:cs typeface="Arial" panose="020B0604020202020204" pitchFamily="34" charset="0"/>
              </a:rPr>
              <a:t>GPU accelerated trajectory analysis w/ CUDA</a:t>
            </a:r>
          </a:p>
          <a:p>
            <a:pPr lvl="1" eaLnBrk="1" hangingPunct="1">
              <a:defRPr/>
            </a:pPr>
            <a:r>
              <a:rPr lang="en-US" altLang="en-US" sz="1400" dirty="0" smtClean="0">
                <a:cs typeface="Arial" panose="020B0604020202020204" pitchFamily="34" charset="0"/>
              </a:rPr>
              <a:t>OpenGL and GPU ray tracing for visualization and movie rendering</a:t>
            </a:r>
          </a:p>
          <a:p>
            <a:pPr marL="0" indent="0" eaLnBrk="1" hangingPunct="1">
              <a:buNone/>
              <a:defRPr/>
            </a:pPr>
            <a:endParaRPr lang="en-US" altLang="en-US" sz="1600" kern="0" dirty="0" smtClean="0">
              <a:cs typeface="Arial" panose="020B0604020202020204" pitchFamily="34" charset="0"/>
            </a:endParaRPr>
          </a:p>
        </p:txBody>
      </p:sp>
      <p:pic>
        <p:nvPicPr>
          <p:cNvPr id="717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0" y="603250"/>
            <a:ext cx="331946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TextBox 2"/>
          <p:cNvSpPr txBox="1">
            <a:spLocks noChangeArrowheads="1"/>
          </p:cNvSpPr>
          <p:nvPr/>
        </p:nvSpPr>
        <p:spPr bwMode="auto">
          <a:xfrm>
            <a:off x="5424489" y="3399925"/>
            <a:ext cx="371951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buChar char="•"/>
              <a:defRPr sz="32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1pPr>
            <a:lvl2pPr marL="742950" indent="-285750" algn="l" eaLnBrk="0" hangingPunct="0">
              <a:spcBef>
                <a:spcPts val="700"/>
              </a:spcBef>
              <a:buChar char="–"/>
              <a:defRPr sz="28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2pPr>
            <a:lvl3pPr marL="1143000" indent="-228600" algn="l" eaLnBrk="0" hangingPunct="0">
              <a:spcBef>
                <a:spcPts val="600"/>
              </a:spcBef>
              <a:buChar char="•"/>
              <a:defRPr sz="24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3pPr>
            <a:lvl4pPr marL="1600200" indent="-228600" algn="l" eaLnBrk="0" hangingPunct="0">
              <a:spcBef>
                <a:spcPts val="500"/>
              </a:spcBef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4pPr>
            <a:lvl5pPr marL="2057400" indent="-228600" algn="l" eaLnBrk="0" hangingPunct="0">
              <a:spcBef>
                <a:spcPts val="500"/>
              </a:spcBef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9pPr>
          </a:lstStyle>
          <a:p>
            <a:pPr eaLnBrk="1" hangingPunct="1">
              <a:buFont typeface="Times New Roman" pitchFamily="18" charset="0"/>
              <a:buNone/>
            </a:pPr>
            <a:r>
              <a:rPr lang="en-US" altLang="en-US" sz="1200" dirty="0">
                <a:latin typeface="Arial Black" pitchFamily="34" charset="0"/>
              </a:rPr>
              <a:t>NCSA Blue Waters Hybrid Cray XE6 / XK7</a:t>
            </a:r>
          </a:p>
          <a:p>
            <a:pPr eaLnBrk="1" hangingPunct="1">
              <a:buFont typeface="Times New Roman" pitchFamily="18" charset="0"/>
              <a:buNone/>
            </a:pPr>
            <a:r>
              <a:rPr lang="en-US" altLang="en-US" sz="1200" dirty="0">
                <a:latin typeface="Arial Black" pitchFamily="34" charset="0"/>
              </a:rPr>
              <a:t>22,640 XE6 dual-Opteron CPU nodes</a:t>
            </a:r>
          </a:p>
          <a:p>
            <a:pPr eaLnBrk="1" hangingPunct="1">
              <a:buFont typeface="Times New Roman" pitchFamily="18" charset="0"/>
              <a:buNone/>
            </a:pPr>
            <a:r>
              <a:rPr lang="en-US" altLang="en-US" sz="1200" dirty="0">
                <a:latin typeface="Arial Black" pitchFamily="34" charset="0"/>
              </a:rPr>
              <a:t>4,224 XK7 nodes w/ </a:t>
            </a:r>
            <a:r>
              <a:rPr lang="en-US" altLang="en-US" sz="1200" dirty="0" err="1">
                <a:latin typeface="Arial Black" pitchFamily="34" charset="0"/>
              </a:rPr>
              <a:t>Telsa</a:t>
            </a:r>
            <a:r>
              <a:rPr lang="en-US" altLang="en-US" sz="1200" dirty="0">
                <a:latin typeface="Arial Black" pitchFamily="34" charset="0"/>
              </a:rPr>
              <a:t> K20X </a:t>
            </a:r>
            <a:r>
              <a:rPr lang="en-US" altLang="en-US" sz="1200" dirty="0" smtClean="0">
                <a:latin typeface="Arial Black" pitchFamily="34" charset="0"/>
              </a:rPr>
              <a:t>GPUs</a:t>
            </a:r>
          </a:p>
          <a:p>
            <a:pPr eaLnBrk="1" hangingPunct="1">
              <a:buFont typeface="Times New Roman" pitchFamily="18" charset="0"/>
              <a:buNone/>
            </a:pPr>
            <a:endParaRPr lang="en-US" altLang="en-US" sz="1200" dirty="0" smtClean="0">
              <a:latin typeface="Arial Black" panose="020B0A04020102020204" pitchFamily="34" charset="0"/>
              <a:cs typeface="Arial Bold" panose="020B0704020202020204" pitchFamily="34" charset="0"/>
            </a:endParaRPr>
          </a:p>
          <a:p>
            <a:pPr eaLnBrk="1" hangingPunct="1">
              <a:buFont typeface="Times New Roman" pitchFamily="18" charset="0"/>
              <a:buNone/>
            </a:pPr>
            <a:r>
              <a:rPr lang="en-US" altLang="en-US" sz="1200" b="1" dirty="0">
                <a:latin typeface="Arial Black" panose="020B0A04020102020204" pitchFamily="34" charset="0"/>
                <a:cs typeface="Arial Bold" panose="020B0704020202020204" pitchFamily="34" charset="0"/>
              </a:rPr>
              <a:t>Parallel VMD currently available on: </a:t>
            </a:r>
          </a:p>
          <a:p>
            <a:pPr eaLnBrk="1" hangingPunct="1">
              <a:buFont typeface="Times New Roman" pitchFamily="18" charset="0"/>
              <a:buNone/>
            </a:pPr>
            <a:r>
              <a:rPr lang="en-US" altLang="en-US" sz="1200" b="1" dirty="0">
                <a:latin typeface="Arial Black" panose="020B0A04020102020204" pitchFamily="34" charset="0"/>
                <a:cs typeface="Arial Bold" panose="020B0704020202020204" pitchFamily="34" charset="0"/>
              </a:rPr>
              <a:t>ORNL </a:t>
            </a:r>
            <a:r>
              <a:rPr lang="en-US" altLang="en-US" sz="1200" b="1" dirty="0" smtClean="0">
                <a:latin typeface="Arial Black" panose="020B0A04020102020204" pitchFamily="34" charset="0"/>
                <a:cs typeface="Arial Bold" panose="020B0704020202020204" pitchFamily="34" charset="0"/>
              </a:rPr>
              <a:t>Summit</a:t>
            </a:r>
            <a:r>
              <a:rPr lang="en-US" altLang="en-US" sz="1200" b="1" dirty="0">
                <a:latin typeface="Arial Black" panose="020B0A04020102020204" pitchFamily="34" charset="0"/>
                <a:cs typeface="Arial Bold" panose="020B0704020202020204" pitchFamily="34" charset="0"/>
              </a:rPr>
              <a:t> </a:t>
            </a:r>
            <a:r>
              <a:rPr lang="en-US" altLang="en-US" sz="1200" b="1" dirty="0" smtClean="0">
                <a:latin typeface="Arial Black" panose="020B0A04020102020204" pitchFamily="34" charset="0"/>
                <a:cs typeface="Arial Bold" panose="020B0704020202020204" pitchFamily="34" charset="0"/>
              </a:rPr>
              <a:t>and </a:t>
            </a:r>
            <a:r>
              <a:rPr lang="en-US" altLang="en-US" sz="1200" b="1" dirty="0">
                <a:latin typeface="Arial Black" panose="020B0A04020102020204" pitchFamily="34" charset="0"/>
                <a:cs typeface="Arial Bold" panose="020B0704020202020204" pitchFamily="34" charset="0"/>
              </a:rPr>
              <a:t>Titan, NCSA Blue Waters, </a:t>
            </a:r>
            <a:r>
              <a:rPr lang="en-US" altLang="en-US" sz="1200" b="1" dirty="0" smtClean="0">
                <a:latin typeface="Arial Black" panose="020B0A04020102020204" pitchFamily="34" charset="0"/>
                <a:cs typeface="Arial Bold" panose="020B0704020202020204" pitchFamily="34" charset="0"/>
              </a:rPr>
              <a:t>IU </a:t>
            </a:r>
            <a:r>
              <a:rPr lang="en-US" altLang="en-US" sz="1200" b="1" dirty="0">
                <a:latin typeface="Arial Black" panose="020B0A04020102020204" pitchFamily="34" charset="0"/>
                <a:cs typeface="Arial Bold" panose="020B0704020202020204" pitchFamily="34" charset="0"/>
              </a:rPr>
              <a:t>Big Red II, CSCS Piz </a:t>
            </a:r>
            <a:r>
              <a:rPr lang="en-US" altLang="en-US" sz="1200" b="1" dirty="0" err="1">
                <a:latin typeface="Arial Black" panose="020B0A04020102020204" pitchFamily="34" charset="0"/>
                <a:cs typeface="Arial Bold" panose="020B0704020202020204" pitchFamily="34" charset="0"/>
              </a:rPr>
              <a:t>Daint</a:t>
            </a:r>
            <a:r>
              <a:rPr lang="en-US" altLang="en-US" sz="1200" b="1" dirty="0">
                <a:latin typeface="Arial Black" panose="020B0A04020102020204" pitchFamily="34" charset="0"/>
                <a:cs typeface="Arial Bold" panose="020B0704020202020204" pitchFamily="34" charset="0"/>
              </a:rPr>
              <a:t>, </a:t>
            </a:r>
            <a:r>
              <a:rPr lang="en-US" altLang="en-US" sz="1200" b="1" dirty="0" smtClean="0">
                <a:latin typeface="Arial Black" panose="020B0A04020102020204" pitchFamily="34" charset="0"/>
                <a:cs typeface="Arial Bold" panose="020B0704020202020204" pitchFamily="34" charset="0"/>
              </a:rPr>
              <a:t>many similar systems</a:t>
            </a:r>
            <a:endParaRPr lang="en-US" altLang="en-US" sz="1200" b="1" dirty="0">
              <a:latin typeface="Arial Black" panose="020B0A04020102020204" pitchFamily="34" charset="0"/>
              <a:cs typeface="Arial Bold" panose="020B07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34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67" y="923045"/>
            <a:ext cx="4461301" cy="3304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Box 4"/>
          <p:cNvSpPr txBox="1">
            <a:spLocks noChangeArrowheads="1"/>
          </p:cNvSpPr>
          <p:nvPr/>
        </p:nvSpPr>
        <p:spPr bwMode="auto">
          <a:xfrm>
            <a:off x="0" y="4227193"/>
            <a:ext cx="5102568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5pPr>
            <a:lvl6pPr marL="2514600" indent="-228600" algn="ctr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6pPr>
            <a:lvl7pPr marL="2971800" indent="-228600" algn="ctr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7pPr>
            <a:lvl8pPr marL="3429000" indent="-228600" algn="ctr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8pPr>
            <a:lvl9pPr marL="3886200" indent="-228600" algn="ctr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9pPr>
          </a:lstStyle>
          <a:p>
            <a:pPr algn="ctr" defTabSz="91440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pt-BR" altLang="en-US" sz="1600" b="1" dirty="0" smtClean="0">
                <a:latin typeface="Arial" charset="0"/>
                <a:cs typeface="Arial" charset="0"/>
              </a:rPr>
              <a:t>Swine Flu A/H1N1 neuraminidase bound to Tamiflu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90403" y="4497169"/>
            <a:ext cx="630985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High Performance Molecular Visualization: In-Situ and Parallel Rendering with EGL.  </a:t>
            </a:r>
            <a:r>
              <a:rPr lang="en-US" sz="1200" dirty="0" smtClean="0">
                <a:solidFill>
                  <a:srgbClr val="000000"/>
                </a:solidFill>
              </a:rPr>
              <a:t>J. </a:t>
            </a:r>
            <a:r>
              <a:rPr lang="en-US" sz="1200" dirty="0">
                <a:solidFill>
                  <a:srgbClr val="000000"/>
                </a:solidFill>
              </a:rPr>
              <a:t>E. Stone, </a:t>
            </a:r>
            <a:r>
              <a:rPr lang="en-US" sz="1200" dirty="0" smtClean="0">
                <a:solidFill>
                  <a:srgbClr val="000000"/>
                </a:solidFill>
              </a:rPr>
              <a:t>P. </a:t>
            </a:r>
            <a:r>
              <a:rPr lang="en-US" sz="1200" dirty="0" err="1">
                <a:solidFill>
                  <a:srgbClr val="000000"/>
                </a:solidFill>
              </a:rPr>
              <a:t>Messmer</a:t>
            </a:r>
            <a:r>
              <a:rPr lang="en-US" sz="1200" dirty="0">
                <a:solidFill>
                  <a:srgbClr val="000000"/>
                </a:solidFill>
              </a:rPr>
              <a:t>, </a:t>
            </a:r>
            <a:r>
              <a:rPr lang="en-US" sz="1200" dirty="0" smtClean="0">
                <a:solidFill>
                  <a:srgbClr val="000000"/>
                </a:solidFill>
              </a:rPr>
              <a:t>R. </a:t>
            </a:r>
            <a:r>
              <a:rPr lang="en-US" sz="1200" dirty="0" err="1">
                <a:solidFill>
                  <a:srgbClr val="000000"/>
                </a:solidFill>
              </a:rPr>
              <a:t>Sisneros</a:t>
            </a:r>
            <a:r>
              <a:rPr lang="en-US" sz="1200" dirty="0">
                <a:solidFill>
                  <a:srgbClr val="000000"/>
                </a:solidFill>
              </a:rPr>
              <a:t>, and </a:t>
            </a:r>
            <a:r>
              <a:rPr lang="en-US" sz="1200" dirty="0" smtClean="0">
                <a:solidFill>
                  <a:srgbClr val="000000"/>
                </a:solidFill>
              </a:rPr>
              <a:t>K. </a:t>
            </a:r>
            <a:r>
              <a:rPr lang="en-US" sz="1200" dirty="0" err="1">
                <a:solidFill>
                  <a:srgbClr val="000000"/>
                </a:solidFill>
              </a:rPr>
              <a:t>Schulten</a:t>
            </a:r>
            <a:r>
              <a:rPr lang="en-US" sz="1200" dirty="0" smtClean="0">
                <a:solidFill>
                  <a:srgbClr val="000000"/>
                </a:solidFill>
              </a:rPr>
              <a:t>.  High </a:t>
            </a:r>
            <a:r>
              <a:rPr lang="en-US" sz="1200" dirty="0">
                <a:solidFill>
                  <a:srgbClr val="000000"/>
                </a:solidFill>
              </a:rPr>
              <a:t>Performance Data Analysis and Visualization </a:t>
            </a:r>
            <a:r>
              <a:rPr lang="en-US" sz="1200" dirty="0" smtClean="0">
                <a:solidFill>
                  <a:srgbClr val="000000"/>
                </a:solidFill>
              </a:rPr>
              <a:t>Workshop, IEEE IPDPSW, </a:t>
            </a:r>
            <a:r>
              <a:rPr lang="en-US" sz="1200" dirty="0">
                <a:solidFill>
                  <a:srgbClr val="000000"/>
                </a:solidFill>
              </a:rPr>
              <a:t>pp. </a:t>
            </a:r>
            <a:r>
              <a:rPr lang="en-US" sz="1200" dirty="0" smtClean="0">
                <a:solidFill>
                  <a:srgbClr val="000000"/>
                </a:solidFill>
              </a:rPr>
              <a:t>1014-1023, </a:t>
            </a:r>
            <a:r>
              <a:rPr lang="en-US" sz="1200" dirty="0">
                <a:solidFill>
                  <a:srgbClr val="000000"/>
                </a:solidFill>
              </a:rPr>
              <a:t>2016</a:t>
            </a:r>
            <a:r>
              <a:rPr lang="en-US" sz="1200" dirty="0" smtClean="0">
                <a:solidFill>
                  <a:srgbClr val="000000"/>
                </a:solidFill>
              </a:rPr>
              <a:t>.</a:t>
            </a:r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1" r="27097"/>
          <a:stretch>
            <a:fillRect/>
          </a:stretch>
        </p:blipFill>
        <p:spPr bwMode="auto">
          <a:xfrm>
            <a:off x="5830784" y="1010959"/>
            <a:ext cx="2968831" cy="3216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486400" y="4227193"/>
            <a:ext cx="3657600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5pPr>
            <a:lvl6pPr marL="2514600" indent="-228600" algn="ctr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6pPr>
            <a:lvl7pPr marL="2971800" indent="-228600" algn="ctr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7pPr>
            <a:lvl8pPr marL="3429000" indent="-228600" algn="ctr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8pPr>
            <a:lvl9pPr marL="3886200" indent="-228600" algn="ctr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9pPr>
          </a:lstStyle>
          <a:p>
            <a:pPr algn="ctr" defTabSz="91440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pt-BR" altLang="en-US" sz="1600" b="1" dirty="0" smtClean="0">
                <a:latin typeface="Arial" charset="0"/>
                <a:cs typeface="Arial" charset="0"/>
              </a:rPr>
              <a:t>64M atom HIV-1 capsid simulation</a:t>
            </a:r>
            <a:endParaRPr lang="en-US" altLang="en-US" sz="1600" b="1" dirty="0" smtClean="0">
              <a:latin typeface="Arial" charset="0"/>
              <a:cs typeface="Arial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112816"/>
            <a:ext cx="7770813" cy="855663"/>
          </a:xfrm>
        </p:spPr>
        <p:txBody>
          <a:bodyPr/>
          <a:lstStyle/>
          <a:p>
            <a:pPr algn="l"/>
            <a:r>
              <a:rPr lang="pt-BR" altLang="en-US" sz="1800" b="1" dirty="0">
                <a:latin typeface="Arial" charset="0"/>
                <a:cs typeface="Arial" charset="0"/>
              </a:rPr>
              <a:t>VMD EGL R</a:t>
            </a:r>
            <a:r>
              <a:rPr lang="pt-BR" altLang="en-US" sz="1800" b="1" dirty="0" smtClean="0">
                <a:latin typeface="Arial" charset="0"/>
                <a:cs typeface="Arial" charset="0"/>
              </a:rPr>
              <a:t>endering:  Supports full VMD GLSL shading features</a:t>
            </a:r>
            <a:r>
              <a:rPr lang="pt-BR" altLang="en-US" sz="1800" b="1" dirty="0">
                <a:latin typeface="Arial" charset="0"/>
                <a:cs typeface="Arial" charset="0"/>
              </a:rPr>
              <a:t/>
            </a:r>
            <a:br>
              <a:rPr lang="pt-BR" altLang="en-US" sz="1800" b="1" dirty="0">
                <a:latin typeface="Arial" charset="0"/>
                <a:cs typeface="Arial" charset="0"/>
              </a:rPr>
            </a:br>
            <a:r>
              <a:rPr lang="pt-BR" altLang="en-US" sz="1800" b="1" dirty="0" smtClean="0">
                <a:latin typeface="Arial" charset="0"/>
                <a:cs typeface="Arial" charset="0"/>
              </a:rPr>
              <a:t>Vulkan support coming soon...</a:t>
            </a:r>
            <a:endParaRPr lang="pt-BR" altLang="en-US" sz="1800" b="1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44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066" y="87664"/>
            <a:ext cx="3551276" cy="3148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4799005" cy="1455784"/>
          </a:xfrm>
        </p:spPr>
        <p:txBody>
          <a:bodyPr>
            <a:normAutofit fontScale="90000"/>
          </a:bodyPr>
          <a:lstStyle/>
          <a:p>
            <a:r>
              <a:rPr lang="en-US" sz="4000" i="1" dirty="0" smtClean="0"/>
              <a:t>NEW: </a:t>
            </a:r>
            <a:r>
              <a:rPr lang="en-US" sz="4000" dirty="0" smtClean="0"/>
              <a:t>Power9+V100 Interactive Remote Visualization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678" y="1743740"/>
            <a:ext cx="5674065" cy="287082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Built-into VMD itself</a:t>
            </a:r>
          </a:p>
          <a:p>
            <a:r>
              <a:rPr lang="en-US" sz="2000" dirty="0" smtClean="0"/>
              <a:t>Enable access to massive data sets</a:t>
            </a:r>
          </a:p>
          <a:p>
            <a:r>
              <a:rPr lang="en-US" sz="2000" dirty="0" smtClean="0"/>
              <a:t>Uses GPU H.264 / HEVC hardware accelerated video encode/decode</a:t>
            </a:r>
          </a:p>
          <a:p>
            <a:r>
              <a:rPr lang="en-US" sz="2000" dirty="0" smtClean="0"/>
              <a:t>Supports interactive remote visualizations (both rasterization and ray tracing)</a:t>
            </a:r>
          </a:p>
          <a:p>
            <a:r>
              <a:rPr lang="en-US" sz="2000" dirty="0" smtClean="0"/>
              <a:t>Development ongoing, expected in next major VMD release, 2019…</a:t>
            </a:r>
          </a:p>
          <a:p>
            <a:endParaRPr lang="en-US" sz="2000" b="1" dirty="0" smtClean="0"/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015" y="1347990"/>
            <a:ext cx="3200400" cy="425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50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Use of Node-Local Burst Buffers and</a:t>
            </a:r>
            <a:br>
              <a:rPr lang="en-US" sz="2800" dirty="0" smtClean="0"/>
            </a:br>
            <a:r>
              <a:rPr lang="en-US" sz="2800" dirty="0" smtClean="0"/>
              <a:t>Non-Volatile Memory DIMMs</a:t>
            </a:r>
            <a:endParaRPr lang="en-US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1200151"/>
            <a:ext cx="8839200" cy="3394472"/>
          </a:xfrm>
        </p:spPr>
        <p:txBody>
          <a:bodyPr>
            <a:normAutofit fontScale="77500" lnSpcReduction="20000"/>
          </a:bodyPr>
          <a:lstStyle/>
          <a:p>
            <a:r>
              <a:rPr lang="en-US" sz="2000" b="1" dirty="0" smtClean="0"/>
              <a:t>Perform </a:t>
            </a:r>
            <a:r>
              <a:rPr lang="en-US" sz="2000" b="1" dirty="0" err="1" smtClean="0"/>
              <a:t>viz+analysis</a:t>
            </a:r>
            <a:r>
              <a:rPr lang="en-US" sz="2000" b="1" dirty="0" smtClean="0"/>
              <a:t> in-transit in node-local SSDs, persistent memory NVDIMMs</a:t>
            </a:r>
          </a:p>
          <a:p>
            <a:r>
              <a:rPr lang="en-US" sz="2000" dirty="0" smtClean="0"/>
              <a:t>ORNL Summit I/O:</a:t>
            </a:r>
          </a:p>
          <a:p>
            <a:pPr lvl="1"/>
            <a:r>
              <a:rPr lang="en-US" sz="1800" dirty="0" smtClean="0"/>
              <a:t>Parallel FS: 2.5 TB/s</a:t>
            </a:r>
          </a:p>
          <a:p>
            <a:pPr lvl="1"/>
            <a:r>
              <a:rPr lang="en-US" sz="1800" b="1" dirty="0" smtClean="0"/>
              <a:t>Node-local </a:t>
            </a:r>
            <a:r>
              <a:rPr lang="en-US" sz="1800" b="1" dirty="0" err="1" smtClean="0"/>
              <a:t>PCIe</a:t>
            </a:r>
            <a:r>
              <a:rPr lang="en-US" sz="1800" b="1" dirty="0" smtClean="0"/>
              <a:t> “burst buffer” SSDs: 10+ TB/sec, 7PB capacity </a:t>
            </a:r>
          </a:p>
          <a:p>
            <a:r>
              <a:rPr lang="en-US" sz="2000" dirty="0" smtClean="0"/>
              <a:t>Plenty of capacity for full-detail MD trajectories, </a:t>
            </a:r>
            <a:r>
              <a:rPr lang="en-US" sz="2000" b="1" dirty="0" smtClean="0"/>
              <a:t>could enable ~100x increase in  temporal resolution</a:t>
            </a:r>
            <a:r>
              <a:rPr lang="en-US" sz="2000" dirty="0" smtClean="0"/>
              <a:t> in cases where it would be valuable to the science</a:t>
            </a:r>
          </a:p>
          <a:p>
            <a:r>
              <a:rPr lang="en-US" sz="2000" b="1" dirty="0" smtClean="0"/>
              <a:t>Enable all-pairs trajectory clustering analyses and resulting visualizations</a:t>
            </a:r>
          </a:p>
          <a:p>
            <a:r>
              <a:rPr lang="en-US" sz="2000" dirty="0" smtClean="0"/>
              <a:t>Future systems with NVDIMMs (3D </a:t>
            </a:r>
            <a:r>
              <a:rPr lang="en-US" sz="2000" dirty="0" err="1" smtClean="0"/>
              <a:t>Xpoint</a:t>
            </a:r>
            <a:r>
              <a:rPr lang="en-US" sz="2000" dirty="0" smtClean="0"/>
              <a:t>, phase change memory) could eventually provide bandwidths approaching DRAM</a:t>
            </a:r>
          </a:p>
          <a:p>
            <a:r>
              <a:rPr lang="en-US" sz="2000" dirty="0" smtClean="0"/>
              <a:t>Use NVDIMMs w/ </a:t>
            </a:r>
            <a:r>
              <a:rPr lang="en-US" sz="2000" b="1" dirty="0" err="1" smtClean="0"/>
              <a:t>mmap</a:t>
            </a:r>
            <a:r>
              <a:rPr lang="en-US" sz="2000" b="1" dirty="0" smtClean="0"/>
              <a:t>(), APIs like PMDK </a:t>
            </a:r>
            <a:r>
              <a:rPr lang="en-US" sz="2000" dirty="0" smtClean="0"/>
              <a:t>to perform formerly-out-of-core calculations using persistent memory:</a:t>
            </a:r>
          </a:p>
          <a:p>
            <a:pPr marL="0" indent="0">
              <a:buNone/>
            </a:pPr>
            <a:r>
              <a:rPr lang="en-US" sz="2000" b="1" dirty="0" smtClean="0"/>
              <a:t>         https</a:t>
            </a:r>
            <a:r>
              <a:rPr lang="en-US" sz="2000" b="1" dirty="0"/>
              <a:t>://github.com/pmem/pmdk</a:t>
            </a:r>
            <a:endParaRPr lang="en-US" sz="2000" b="1" dirty="0" smtClean="0"/>
          </a:p>
          <a:p>
            <a:r>
              <a:rPr lang="en-US" sz="2400" b="1" dirty="0" smtClean="0"/>
              <a:t>Imagine future Summit-like machines w/ </a:t>
            </a:r>
            <a:r>
              <a:rPr lang="en-US" sz="2400" b="1" dirty="0" err="1" smtClean="0"/>
              <a:t>NVLink</a:t>
            </a:r>
            <a:r>
              <a:rPr lang="en-US" sz="2400" b="1" dirty="0" smtClean="0"/>
              <a:t>-connected GPUs w/ access to high-bandwidth persistent memory on each node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237060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770888"/>
          </a:xfrm>
        </p:spPr>
        <p:txBody>
          <a:bodyPr>
            <a:normAutofit/>
          </a:bodyPr>
          <a:lstStyle/>
          <a:p>
            <a:r>
              <a:rPr lang="en-US" sz="4000" dirty="0" smtClean="0"/>
              <a:t>Trade FLOPS for Reduced I/O</a:t>
            </a:r>
            <a:endParaRPr lang="en-US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9488" y="1153885"/>
            <a:ext cx="8825024" cy="34290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smtClean="0"/>
              <a:t>ORNL Summit compute node:</a:t>
            </a:r>
          </a:p>
          <a:p>
            <a:r>
              <a:rPr lang="en-US" sz="2000" dirty="0" smtClean="0"/>
              <a:t>6x Tesla V100 GPUs, 2x POWER9 CPUs</a:t>
            </a:r>
            <a:endParaRPr lang="en-US" sz="2000" dirty="0"/>
          </a:p>
          <a:p>
            <a:r>
              <a:rPr lang="en-US" sz="2000" dirty="0" smtClean="0"/>
              <a:t>GPUs Peak: ~46 DP TFLOPS, ~96 SP TFLOPS</a:t>
            </a:r>
          </a:p>
          <a:p>
            <a:r>
              <a:rPr lang="en-US" sz="2000" dirty="0" smtClean="0"/>
              <a:t>Peak IB rate per node: ~23GB/sec</a:t>
            </a:r>
          </a:p>
          <a:p>
            <a:r>
              <a:rPr lang="en-US" sz="2000" b="1" dirty="0" smtClean="0"/>
              <a:t>Ratio of FLOPS vs. I/O:</a:t>
            </a:r>
          </a:p>
          <a:p>
            <a:pPr marL="457055" lvl="1" indent="0">
              <a:buNone/>
            </a:pPr>
            <a:r>
              <a:rPr lang="en-US" sz="1800" dirty="0" smtClean="0"/>
              <a:t>~2,000 DP FLOPS/byte, ~4000 SP FLOPS/byte</a:t>
            </a:r>
          </a:p>
          <a:p>
            <a:pPr marL="457055" lvl="1" indent="0">
              <a:buNone/>
            </a:pPr>
            <a:r>
              <a:rPr lang="en-US" sz="1800" dirty="0"/>
              <a:t>~</a:t>
            </a:r>
            <a:r>
              <a:rPr lang="en-US" sz="1800" b="1" dirty="0" smtClean="0"/>
              <a:t>16K FLOPS per FP word</a:t>
            </a:r>
          </a:p>
          <a:p>
            <a:pPr marL="0" indent="0">
              <a:buNone/>
            </a:pPr>
            <a:endParaRPr lang="en-US" sz="2000" b="1" dirty="0" smtClean="0"/>
          </a:p>
          <a:p>
            <a:pPr marL="0" indent="0">
              <a:buNone/>
            </a:pPr>
            <a:r>
              <a:rPr lang="en-US" sz="2800" b="1" dirty="0" smtClean="0"/>
              <a:t>Unconventional approach: </a:t>
            </a:r>
            <a:r>
              <a:rPr lang="en-US" sz="2800" b="1" dirty="0" err="1" smtClean="0"/>
              <a:t>Recompute</a:t>
            </a:r>
            <a:r>
              <a:rPr lang="en-US" sz="2800" b="1" dirty="0" smtClean="0"/>
              <a:t> to avoid I/O</a:t>
            </a:r>
          </a:p>
        </p:txBody>
      </p:sp>
    </p:spTree>
    <p:extLst>
      <p:ext uri="{BB962C8B-B14F-4D97-AF65-F5344CB8AC3E}">
        <p14:creationId xmlns:p14="http://schemas.microsoft.com/office/powerpoint/2010/main" val="400096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Documents and Settings\johns\Desktop\talks\cudatalks\iacat01232009\c60_orb104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 b="3175"/>
          <a:stretch>
            <a:fillRect/>
          </a:stretch>
        </p:blipFill>
        <p:spPr bwMode="auto">
          <a:xfrm>
            <a:off x="7167370" y="439949"/>
            <a:ext cx="1823437" cy="1827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3193" y="9303"/>
            <a:ext cx="8837614" cy="571500"/>
          </a:xfrm>
        </p:spPr>
        <p:txBody>
          <a:bodyPr>
            <a:noAutofit/>
          </a:bodyPr>
          <a:lstStyle/>
          <a:p>
            <a:r>
              <a:rPr lang="en-US" altLang="en-US" sz="3600" dirty="0" err="1" smtClean="0"/>
              <a:t>Computing+Visualizing</a:t>
            </a:r>
            <a:r>
              <a:rPr lang="en-US" altLang="en-US" sz="3600" dirty="0" smtClean="0"/>
              <a:t> Molecular Orbitals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-1" y="689661"/>
            <a:ext cx="7262038" cy="2268723"/>
          </a:xfrm>
          <a:prstGeom prst="rect">
            <a:avLst/>
          </a:prstGeom>
        </p:spPr>
        <p:txBody>
          <a:bodyPr/>
          <a:lstStyle>
            <a:lvl1pPr marL="341313" indent="-341313" algn="l" defTabSz="457200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1363" indent="-284163" algn="l" defTabSz="45720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800" kern="0" dirty="0" smtClean="0"/>
              <a:t>Movies of simulation trajectories provides insight into results</a:t>
            </a:r>
          </a:p>
          <a:p>
            <a:pPr>
              <a:defRPr/>
            </a:pPr>
            <a:r>
              <a:rPr lang="en-US" sz="1800" kern="0" dirty="0" smtClean="0"/>
              <a:t>QM, and hybrid (QM/MM) MO visualizations historically done from huge “cube” files, impractical</a:t>
            </a:r>
          </a:p>
          <a:p>
            <a:pPr>
              <a:defRPr/>
            </a:pPr>
            <a:r>
              <a:rPr lang="en-US" sz="1800" kern="0" dirty="0" smtClean="0"/>
              <a:t>Store QM </a:t>
            </a:r>
            <a:r>
              <a:rPr lang="en-US" sz="1800" kern="0" dirty="0" err="1" smtClean="0"/>
              <a:t>wavefunctions</a:t>
            </a:r>
            <a:r>
              <a:rPr lang="en-US" sz="1800" kern="0" dirty="0"/>
              <a:t> </a:t>
            </a:r>
            <a:r>
              <a:rPr lang="en-US" sz="1800" kern="0" dirty="0" smtClean="0"/>
              <a:t>+ Gaussian basis set, only 10s of  KB per stored </a:t>
            </a:r>
            <a:r>
              <a:rPr lang="en-US" sz="1800" kern="0" dirty="0" err="1" smtClean="0"/>
              <a:t>timestep</a:t>
            </a:r>
            <a:r>
              <a:rPr lang="en-US" sz="1800" kern="0" dirty="0" smtClean="0"/>
              <a:t> compared to 100s of MB</a:t>
            </a:r>
          </a:p>
          <a:p>
            <a:pPr>
              <a:defRPr/>
            </a:pPr>
            <a:r>
              <a:rPr lang="en-US" sz="1800" b="1" kern="0" dirty="0" err="1" smtClean="0"/>
              <a:t>Recompute</a:t>
            </a:r>
            <a:r>
              <a:rPr lang="en-US" sz="1800" b="1" kern="0" dirty="0" smtClean="0"/>
              <a:t> MO grid on-the-fly from QM basis set, huge decrease in RAM+I/O in exchange for heavy FP arithmetic</a:t>
            </a:r>
          </a:p>
        </p:txBody>
      </p:sp>
      <p:sp>
        <p:nvSpPr>
          <p:cNvPr id="20485" name="Rectangle 8"/>
          <p:cNvSpPr>
            <a:spLocks noChangeArrowheads="1"/>
          </p:cNvSpPr>
          <p:nvPr/>
        </p:nvSpPr>
        <p:spPr bwMode="auto">
          <a:xfrm>
            <a:off x="0" y="4599385"/>
            <a:ext cx="9144000" cy="54411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5pPr>
            <a:lvl6pPr marL="2514600" indent="-228600" algn="ctr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6pPr>
            <a:lvl7pPr marL="2971800" indent="-228600" algn="ctr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7pPr>
            <a:lvl8pPr marL="3429000" indent="-228600" algn="ctr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8pPr>
            <a:lvl9pPr marL="3886200" indent="-228600" algn="ctr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486" name="Text Box 5"/>
          <p:cNvSpPr txBox="1">
            <a:spLocks noChangeArrowheads="1"/>
          </p:cNvSpPr>
          <p:nvPr/>
        </p:nvSpPr>
        <p:spPr bwMode="auto">
          <a:xfrm>
            <a:off x="0" y="3401919"/>
            <a:ext cx="9144000" cy="1680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2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5pPr>
            <a:lvl6pPr marL="2514600" indent="-228600" algn="ctr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6pPr>
            <a:lvl7pPr marL="2971800" indent="-228600" algn="ctr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7pPr>
            <a:lvl8pPr marL="3429000" indent="-228600" algn="ctr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8pPr>
            <a:lvl9pPr marL="3886200" indent="-228600" algn="ctr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Times New Roman" pitchFamily="18" charset="0"/>
              <a:buNone/>
            </a:pPr>
            <a:r>
              <a:rPr lang="en-US" b="1" dirty="0">
                <a:latin typeface="+mn-lt"/>
              </a:rPr>
              <a:t>NAMD goes quantum: An integrative suite for hybrid simulations. </a:t>
            </a:r>
            <a:r>
              <a:rPr lang="en-US" dirty="0" err="1" smtClean="0">
                <a:latin typeface="+mn-lt"/>
              </a:rPr>
              <a:t>Melo</a:t>
            </a:r>
            <a:r>
              <a:rPr lang="en-US" dirty="0" smtClean="0">
                <a:latin typeface="+mn-lt"/>
              </a:rPr>
              <a:t>, </a:t>
            </a:r>
            <a:r>
              <a:rPr lang="en-US" dirty="0">
                <a:latin typeface="+mn-lt"/>
              </a:rPr>
              <a:t>M. C. R.; </a:t>
            </a:r>
            <a:r>
              <a:rPr lang="en-US" dirty="0" err="1" smtClean="0">
                <a:latin typeface="+mn-lt"/>
              </a:rPr>
              <a:t>Bernardi</a:t>
            </a:r>
            <a:r>
              <a:rPr lang="en-US" dirty="0" smtClean="0">
                <a:latin typeface="+mn-lt"/>
              </a:rPr>
              <a:t>, </a:t>
            </a:r>
            <a:r>
              <a:rPr lang="en-US" dirty="0">
                <a:latin typeface="+mn-lt"/>
              </a:rPr>
              <a:t>R. C.; </a:t>
            </a:r>
            <a:r>
              <a:rPr lang="en-US" dirty="0" err="1">
                <a:latin typeface="+mn-lt"/>
              </a:rPr>
              <a:t>Rudack</a:t>
            </a:r>
            <a:r>
              <a:rPr lang="en-US" dirty="0">
                <a:latin typeface="+mn-lt"/>
              </a:rPr>
              <a:t> T.; </a:t>
            </a:r>
            <a:r>
              <a:rPr lang="en-US" dirty="0" err="1">
                <a:latin typeface="+mn-lt"/>
              </a:rPr>
              <a:t>Scheurer</a:t>
            </a:r>
            <a:r>
              <a:rPr lang="en-US" dirty="0">
                <a:latin typeface="+mn-lt"/>
              </a:rPr>
              <a:t>, M.; </a:t>
            </a:r>
            <a:r>
              <a:rPr lang="en-US" dirty="0" err="1">
                <a:latin typeface="+mn-lt"/>
              </a:rPr>
              <a:t>Riplinger</a:t>
            </a:r>
            <a:r>
              <a:rPr lang="en-US" dirty="0">
                <a:latin typeface="+mn-lt"/>
              </a:rPr>
              <a:t>, C.; Phillips, J. C.; Maia, J. D. C.; Rocha, G. D.; Ribeiro, J. V.; Stone, J. E.; Neese, F.; </a:t>
            </a:r>
            <a:r>
              <a:rPr lang="en-US" dirty="0" err="1">
                <a:latin typeface="+mn-lt"/>
              </a:rPr>
              <a:t>Schulten</a:t>
            </a:r>
            <a:r>
              <a:rPr lang="en-US" dirty="0">
                <a:latin typeface="+mn-lt"/>
              </a:rPr>
              <a:t>, K.; </a:t>
            </a:r>
            <a:r>
              <a:rPr lang="en-US" dirty="0" err="1">
                <a:latin typeface="+mn-lt"/>
              </a:rPr>
              <a:t>Luthey-Schulten</a:t>
            </a:r>
            <a:r>
              <a:rPr lang="en-US" dirty="0">
                <a:latin typeface="+mn-lt"/>
              </a:rPr>
              <a:t>, Z.; </a:t>
            </a:r>
            <a:r>
              <a:rPr lang="en-US" b="1" dirty="0">
                <a:latin typeface="+mn-lt"/>
              </a:rPr>
              <a:t>Nature Methods, </a:t>
            </a:r>
            <a:r>
              <a:rPr lang="en-US" b="1" dirty="0" smtClean="0">
                <a:latin typeface="+mn-lt"/>
              </a:rPr>
              <a:t>2018. </a:t>
            </a:r>
          </a:p>
          <a:p>
            <a:pPr eaLnBrk="1" hangingPunct="1">
              <a:spcBef>
                <a:spcPct val="20000"/>
              </a:spcBef>
              <a:buFont typeface="Times New Roman" pitchFamily="18" charset="0"/>
              <a:buNone/>
            </a:pPr>
            <a:r>
              <a:rPr lang="en-US" b="1" dirty="0">
                <a:latin typeface="+mn-lt"/>
                <a:hlinkClick r:id="rId4"/>
              </a:rPr>
              <a:t>http://</a:t>
            </a:r>
            <a:r>
              <a:rPr lang="en-US" b="1" dirty="0" smtClean="0">
                <a:latin typeface="+mn-lt"/>
                <a:hlinkClick r:id="rId4"/>
              </a:rPr>
              <a:t>dx.doi.org/10.1038/nmeth.4638</a:t>
            </a:r>
            <a:endParaRPr lang="en-US" b="1" dirty="0" smtClean="0">
              <a:latin typeface="+mn-lt"/>
            </a:endParaRPr>
          </a:p>
          <a:p>
            <a:pPr eaLnBrk="1" hangingPunct="1">
              <a:spcBef>
                <a:spcPct val="20000"/>
              </a:spcBef>
              <a:buFont typeface="Times New Roman" pitchFamily="18" charset="0"/>
              <a:buNone/>
            </a:pPr>
            <a:endParaRPr lang="en-US" altLang="en-US" b="1" dirty="0" smtClean="0">
              <a:latin typeface="+mn-lt"/>
            </a:endParaRPr>
          </a:p>
          <a:p>
            <a:pPr eaLnBrk="1" hangingPunct="1">
              <a:spcBef>
                <a:spcPct val="20000"/>
              </a:spcBef>
              <a:buFont typeface="Times New Roman" pitchFamily="18" charset="0"/>
              <a:buNone/>
            </a:pPr>
            <a:r>
              <a:rPr lang="en-US" altLang="en-US" b="1" dirty="0" smtClean="0">
                <a:latin typeface="+mn-lt"/>
              </a:rPr>
              <a:t>High </a:t>
            </a:r>
            <a:r>
              <a:rPr lang="en-US" altLang="en-US" b="1" dirty="0">
                <a:latin typeface="+mn-lt"/>
              </a:rPr>
              <a:t>Performance Computation and Interactive Display of Molecular Orbitals on GPUs and Multi-core CPUs.  </a:t>
            </a:r>
            <a:r>
              <a:rPr lang="en-US" altLang="en-US" dirty="0">
                <a:latin typeface="+mn-lt"/>
              </a:rPr>
              <a:t>J. E. Stone, J. </a:t>
            </a:r>
            <a:r>
              <a:rPr lang="en-US" altLang="en-US" dirty="0" err="1">
                <a:latin typeface="+mn-lt"/>
              </a:rPr>
              <a:t>Saam</a:t>
            </a:r>
            <a:r>
              <a:rPr lang="en-US" altLang="en-US" dirty="0">
                <a:latin typeface="+mn-lt"/>
              </a:rPr>
              <a:t>, D. Hardy, K. </a:t>
            </a:r>
            <a:r>
              <a:rPr lang="en-US" altLang="en-US" dirty="0" err="1">
                <a:latin typeface="+mn-lt"/>
              </a:rPr>
              <a:t>Vandivort</a:t>
            </a:r>
            <a:r>
              <a:rPr lang="en-US" altLang="en-US" dirty="0">
                <a:latin typeface="+mn-lt"/>
              </a:rPr>
              <a:t>, W. </a:t>
            </a:r>
            <a:r>
              <a:rPr lang="en-US" altLang="en-US" dirty="0" err="1">
                <a:latin typeface="+mn-lt"/>
              </a:rPr>
              <a:t>Hwu</a:t>
            </a:r>
            <a:r>
              <a:rPr lang="en-US" altLang="en-US" dirty="0">
                <a:latin typeface="+mn-lt"/>
              </a:rPr>
              <a:t>, K. </a:t>
            </a:r>
            <a:r>
              <a:rPr lang="en-US" altLang="en-US" dirty="0" err="1">
                <a:latin typeface="+mn-lt"/>
              </a:rPr>
              <a:t>Schulten</a:t>
            </a:r>
            <a:r>
              <a:rPr lang="en-US" altLang="en-US" dirty="0">
                <a:latin typeface="+mn-lt"/>
              </a:rPr>
              <a:t>,   </a:t>
            </a:r>
            <a:r>
              <a:rPr lang="en-US" altLang="en-US" i="1" dirty="0">
                <a:latin typeface="+mn-lt"/>
              </a:rPr>
              <a:t>2nd Workshop on General-Purpose Computation on Graphics Processing Units (GPGPU-2),</a:t>
            </a:r>
            <a:r>
              <a:rPr lang="en-US" altLang="en-US" dirty="0">
                <a:latin typeface="+mn-lt"/>
              </a:rPr>
              <a:t> </a:t>
            </a:r>
            <a:r>
              <a:rPr lang="en-US" altLang="en-US" i="1" dirty="0">
                <a:latin typeface="+mn-lt"/>
              </a:rPr>
              <a:t>ACM International Conference Proceeding Series</a:t>
            </a:r>
            <a:r>
              <a:rPr lang="en-US" altLang="en-US" dirty="0">
                <a:latin typeface="+mn-lt"/>
              </a:rPr>
              <a:t>, volume 383, pp. 9-18, 2009.</a:t>
            </a:r>
            <a:endParaRPr lang="en-US" altLang="en-US" sz="1050" dirty="0">
              <a:latin typeface="+mn-lt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7719585" y="2085820"/>
            <a:ext cx="719006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algn="l" eaLnBrk="0" hangingPunct="0">
              <a:buChar char="•"/>
              <a:defRPr sz="32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1pPr>
            <a:lvl2pPr marL="742950" indent="-285750" algn="l" eaLnBrk="0" hangingPunct="0">
              <a:spcBef>
                <a:spcPts val="700"/>
              </a:spcBef>
              <a:buChar char="–"/>
              <a:defRPr sz="28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2pPr>
            <a:lvl3pPr marL="1143000" indent="-228600" algn="l" eaLnBrk="0" hangingPunct="0">
              <a:spcBef>
                <a:spcPts val="600"/>
              </a:spcBef>
              <a:buChar char="•"/>
              <a:defRPr sz="24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3pPr>
            <a:lvl4pPr marL="1600200" indent="-228600" algn="l" eaLnBrk="0" hangingPunct="0">
              <a:spcBef>
                <a:spcPts val="500"/>
              </a:spcBef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4pPr>
            <a:lvl5pPr marL="2057400" indent="-228600" algn="l" eaLnBrk="0" hangingPunct="0">
              <a:spcBef>
                <a:spcPts val="500"/>
              </a:spcBef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9pPr>
          </a:lstStyle>
          <a:p>
            <a:pPr algn="ctr" eaLnBrk="1" hangingPunct="1">
              <a:buFont typeface="Times New Roman" pitchFamily="18" charset="0"/>
              <a:buNone/>
            </a:pPr>
            <a:r>
              <a:rPr lang="en-US" altLang="en-US" sz="2800" dirty="0"/>
              <a:t>C</a:t>
            </a:r>
            <a:r>
              <a:rPr lang="en-US" altLang="en-US" sz="2800" baseline="-25000" dirty="0"/>
              <a:t>60</a:t>
            </a:r>
          </a:p>
        </p:txBody>
      </p:sp>
    </p:spTree>
    <p:extLst>
      <p:ext uri="{BB962C8B-B14F-4D97-AF65-F5344CB8AC3E}">
        <p14:creationId xmlns:p14="http://schemas.microsoft.com/office/powerpoint/2010/main" val="196174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44" y="0"/>
            <a:ext cx="9145994" cy="520996"/>
          </a:xfrm>
        </p:spPr>
        <p:txBody>
          <a:bodyPr>
            <a:noAutofit/>
          </a:bodyPr>
          <a:lstStyle/>
          <a:p>
            <a:pPr eaLnBrk="1" hangingPunct="1"/>
            <a:r>
              <a:rPr lang="en-US" sz="2400" dirty="0" smtClean="0"/>
              <a:t>NAMD+VMD</a:t>
            </a:r>
            <a:r>
              <a:rPr lang="en-US" sz="2400" dirty="0"/>
              <a:t>: Building A Next Generation Modeling Platform</a:t>
            </a:r>
          </a:p>
        </p:txBody>
      </p:sp>
      <p:sp>
        <p:nvSpPr>
          <p:cNvPr id="19459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97692" y="2168554"/>
            <a:ext cx="9048307" cy="2954766"/>
          </a:xfrm>
        </p:spPr>
        <p:txBody>
          <a:bodyPr>
            <a:noAutofit/>
          </a:bodyPr>
          <a:lstStyle/>
          <a:p>
            <a:pPr eaLnBrk="1" hangingPunct="1"/>
            <a:r>
              <a:rPr lang="en-US" sz="2000" dirty="0"/>
              <a:t>Provide tools </a:t>
            </a:r>
            <a:r>
              <a:rPr lang="en-US" sz="2000"/>
              <a:t>for </a:t>
            </a:r>
            <a:r>
              <a:rPr lang="en-US" sz="2000" smtClean="0"/>
              <a:t>preparation, simulation</a:t>
            </a:r>
            <a:r>
              <a:rPr lang="en-US" sz="2000" dirty="0" smtClean="0"/>
              <a:t>, </a:t>
            </a:r>
            <a:r>
              <a:rPr lang="en-US" sz="2000" dirty="0"/>
              <a:t>visualization, and analysis</a:t>
            </a:r>
          </a:p>
          <a:p>
            <a:pPr lvl="1"/>
            <a:r>
              <a:rPr lang="en-US" sz="1600" dirty="0"/>
              <a:t>Reach cell-scale modeling w/ all-atom MD, coarse </a:t>
            </a:r>
            <a:r>
              <a:rPr lang="en-US" sz="1600" dirty="0" smtClean="0"/>
              <a:t>graining, </a:t>
            </a:r>
            <a:r>
              <a:rPr lang="en-US" sz="1600" dirty="0"/>
              <a:t>Lattice Microbes</a:t>
            </a:r>
          </a:p>
          <a:p>
            <a:pPr lvl="1"/>
            <a:r>
              <a:rPr lang="en-US" sz="1600" dirty="0"/>
              <a:t>Improved performance, visual fidelity, exploit advanced technologies (GPUs, VR HMDs)</a:t>
            </a:r>
          </a:p>
          <a:p>
            <a:pPr eaLnBrk="1" hangingPunct="1"/>
            <a:r>
              <a:rPr lang="en-US" sz="2000" dirty="0"/>
              <a:t>Enable hybrid modeling and computational electron microscopy</a:t>
            </a:r>
          </a:p>
          <a:p>
            <a:pPr lvl="1"/>
            <a:r>
              <a:rPr lang="en-US" sz="1600" dirty="0"/>
              <a:t>Load, filter, process, interpret, visualize multi-modal structural information</a:t>
            </a:r>
          </a:p>
          <a:p>
            <a:pPr eaLnBrk="1" hangingPunct="1"/>
            <a:r>
              <a:rPr lang="en-US" sz="2000" dirty="0"/>
              <a:t>Connect key software tools to enable state-of-the-art simulations</a:t>
            </a:r>
            <a:endParaRPr lang="en-US" sz="1600" dirty="0"/>
          </a:p>
          <a:p>
            <a:pPr lvl="1"/>
            <a:r>
              <a:rPr lang="en-US" sz="1600" dirty="0"/>
              <a:t>Support new data types, file formats, software interfaces</a:t>
            </a:r>
          </a:p>
          <a:p>
            <a:pPr lvl="1"/>
            <a:r>
              <a:rPr lang="en-US" sz="1600" dirty="0"/>
              <a:t>Openness, extensibility, and interoperability are </a:t>
            </a:r>
            <a:r>
              <a:rPr lang="en-US" sz="1600" dirty="0" smtClean="0"/>
              <a:t>our </a:t>
            </a:r>
            <a:r>
              <a:rPr lang="en-US" sz="1600" dirty="0"/>
              <a:t>hallmarks</a:t>
            </a:r>
          </a:p>
          <a:p>
            <a:pPr lvl="1"/>
            <a:r>
              <a:rPr lang="en-US" sz="1600" dirty="0"/>
              <a:t>Reusable algorithms made available in NAMD, for other tools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44" y="510364"/>
            <a:ext cx="8733563" cy="16680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717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628" y="0"/>
            <a:ext cx="1774371" cy="17743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63" y="205978"/>
            <a:ext cx="7448080" cy="1285299"/>
          </a:xfrm>
        </p:spPr>
        <p:txBody>
          <a:bodyPr>
            <a:noAutofit/>
          </a:bodyPr>
          <a:lstStyle/>
          <a:p>
            <a:r>
              <a:rPr lang="en-US" sz="2800" dirty="0" smtClean="0"/>
              <a:t>VMD </a:t>
            </a:r>
            <a:r>
              <a:rPr lang="en-US" altLang="en-US" sz="2800" dirty="0"/>
              <a:t>C</a:t>
            </a:r>
            <a:r>
              <a:rPr lang="en-US" altLang="en-US" sz="2800" baseline="-25000" dirty="0"/>
              <a:t>60 </a:t>
            </a:r>
            <a:r>
              <a:rPr lang="en-US" altLang="en-US" sz="2800" baseline="-25000" dirty="0" smtClean="0"/>
              <a:t> </a:t>
            </a:r>
            <a:r>
              <a:rPr lang="en-US" sz="2800" dirty="0" smtClean="0"/>
              <a:t>MO Viz. Perf, 516x519x507 Grid:</a:t>
            </a:r>
            <a:br>
              <a:rPr lang="en-US" sz="2800" dirty="0" smtClean="0"/>
            </a:br>
            <a:r>
              <a:rPr lang="en-US" sz="2800" b="1" dirty="0" smtClean="0"/>
              <a:t>@ .13s/frame, avoids 3.8GB/s I/O </a:t>
            </a:r>
            <a:r>
              <a:rPr lang="en-US" sz="2800" b="1" u="sng" dirty="0" smtClean="0"/>
              <a:t>per-node</a:t>
            </a:r>
            <a:endParaRPr lang="en-US" sz="2800" b="1" u="sng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2254800"/>
              </p:ext>
            </p:extLst>
          </p:nvPr>
        </p:nvGraphicFramePr>
        <p:xfrm>
          <a:off x="186040" y="1491278"/>
          <a:ext cx="6924209" cy="29188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56630"/>
                <a:gridCol w="2267579"/>
              </a:tblGrid>
              <a:tr h="2802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Hardware platform</a:t>
                      </a:r>
                    </a:p>
                  </a:txBody>
                  <a:tcPr marL="91458" marR="91458" marT="34297" marB="34297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Runtime,       Speedup</a:t>
                      </a:r>
                    </a:p>
                  </a:txBody>
                  <a:tcPr marL="91458" marR="91458" marT="34297" marB="34297">
                    <a:solidFill>
                      <a:srgbClr val="99FF99"/>
                    </a:solidFill>
                  </a:tcPr>
                </a:tc>
              </a:tr>
              <a:tr h="329609">
                <a:tc>
                  <a:txBody>
                    <a:bodyPr/>
                    <a:lstStyle/>
                    <a:p>
                      <a:r>
                        <a:rPr lang="en-US" sz="1400" b="0" baseline="0" dirty="0" smtClean="0"/>
                        <a:t>IBM Power8 (ORNL ‘crest’) + 1x Tesla K40 [1]</a:t>
                      </a:r>
                      <a:endParaRPr lang="en-US" sz="1400" b="0" dirty="0"/>
                    </a:p>
                  </a:txBody>
                  <a:tcPr marL="91458" marR="91458" marT="34297" marB="34297"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  3.49s,           </a:t>
                      </a:r>
                      <a:r>
                        <a:rPr lang="en-US" sz="1400" b="1" dirty="0" smtClean="0"/>
                        <a:t> 1.0x                    </a:t>
                      </a:r>
                      <a:endParaRPr lang="en-US" sz="1400" b="1" dirty="0"/>
                    </a:p>
                  </a:txBody>
                  <a:tcPr marL="91458" marR="91458" marT="34297" marB="34297"/>
                </a:tc>
              </a:tr>
              <a:tr h="329609">
                <a:tc>
                  <a:txBody>
                    <a:bodyPr/>
                    <a:lstStyle/>
                    <a:p>
                      <a:r>
                        <a:rPr lang="en-US" sz="1400" b="1" baseline="0" dirty="0" smtClean="0"/>
                        <a:t>Intel Xeon E5-2697Av4      + 1x Tesla V100</a:t>
                      </a:r>
                      <a:endParaRPr lang="en-US" sz="1100" b="1" dirty="0"/>
                    </a:p>
                  </a:txBody>
                  <a:tcPr marL="91458" marR="91458" marT="34297" marB="34297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  0.610s,          5.7x</a:t>
                      </a:r>
                      <a:endParaRPr lang="en-US" sz="1400" b="1" dirty="0"/>
                    </a:p>
                  </a:txBody>
                  <a:tcPr marL="91458" marR="91458" marT="34297" marB="34297"/>
                </a:tc>
              </a:tr>
              <a:tr h="329609">
                <a:tc>
                  <a:txBody>
                    <a:bodyPr/>
                    <a:lstStyle/>
                    <a:p>
                      <a:r>
                        <a:rPr lang="en-US" sz="1400" b="1" baseline="0" dirty="0" smtClean="0"/>
                        <a:t>Intel Xeon E5-2697Av4      + 2x Tesla V100</a:t>
                      </a:r>
                      <a:endParaRPr lang="en-US" sz="1100" b="1" dirty="0"/>
                    </a:p>
                  </a:txBody>
                  <a:tcPr marL="91458" marR="91458" marT="34297" marB="34297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  0.294s,        11.8x</a:t>
                      </a:r>
                      <a:endParaRPr lang="en-US" sz="1400" b="1" dirty="0"/>
                    </a:p>
                  </a:txBody>
                  <a:tcPr marL="91458" marR="91458" marT="34297" marB="34297"/>
                </a:tc>
              </a:tr>
              <a:tr h="329609">
                <a:tc>
                  <a:txBody>
                    <a:bodyPr/>
                    <a:lstStyle/>
                    <a:p>
                      <a:r>
                        <a:rPr lang="en-US" sz="1400" b="1" baseline="0" dirty="0" smtClean="0"/>
                        <a:t>Intel Xeon E5-2697Av4      + 3x Tesla V100</a:t>
                      </a:r>
                      <a:endParaRPr lang="en-US" sz="1100" b="1" dirty="0"/>
                    </a:p>
                  </a:txBody>
                  <a:tcPr marL="91458" marR="91458" marT="34297" marB="34297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  0.220s,        15.9x</a:t>
                      </a:r>
                      <a:endParaRPr lang="en-US" sz="1400" b="1" dirty="0"/>
                    </a:p>
                  </a:txBody>
                  <a:tcPr marL="91458" marR="91458" marT="34297" marB="34297"/>
                </a:tc>
              </a:tr>
              <a:tr h="329609">
                <a:tc>
                  <a:txBody>
                    <a:bodyPr/>
                    <a:lstStyle/>
                    <a:p>
                      <a:r>
                        <a:rPr lang="en-US" sz="1400" b="1" baseline="0" dirty="0" smtClean="0"/>
                        <a:t>IBM Power9 “Newell”        + 1x Tesla V100</a:t>
                      </a:r>
                      <a:endParaRPr lang="en-US" sz="1100" b="1" dirty="0"/>
                    </a:p>
                  </a:txBody>
                  <a:tcPr marL="91458" marR="91458" marT="34297" marB="34297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  0.394s</a:t>
                      </a:r>
                      <a:r>
                        <a:rPr lang="en-US" sz="1400" b="1" baseline="0" dirty="0" smtClean="0"/>
                        <a:t>,          8.8x</a:t>
                      </a:r>
                    </a:p>
                  </a:txBody>
                  <a:tcPr marL="91458" marR="91458" marT="34297" marB="34297"/>
                </a:tc>
              </a:tr>
              <a:tr h="329609">
                <a:tc>
                  <a:txBody>
                    <a:bodyPr/>
                    <a:lstStyle/>
                    <a:p>
                      <a:r>
                        <a:rPr lang="en-US" sz="1400" b="1" baseline="0" dirty="0" smtClean="0"/>
                        <a:t>IBM Power9 “Newell”        + 2x Tesla V100</a:t>
                      </a:r>
                      <a:endParaRPr lang="en-US" sz="1100" b="1" dirty="0"/>
                    </a:p>
                  </a:txBody>
                  <a:tcPr marL="91458" marR="91458" marT="34297" marB="34297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  0.207s</a:t>
                      </a:r>
                      <a:r>
                        <a:rPr lang="en-US" sz="1400" b="1" baseline="0" dirty="0" smtClean="0"/>
                        <a:t>,        16.8x</a:t>
                      </a:r>
                    </a:p>
                  </a:txBody>
                  <a:tcPr marL="91458" marR="91458" marT="34297" marB="34297"/>
                </a:tc>
              </a:tr>
              <a:tr h="329609">
                <a:tc>
                  <a:txBody>
                    <a:bodyPr/>
                    <a:lstStyle/>
                    <a:p>
                      <a:r>
                        <a:rPr lang="en-US" sz="1400" b="1" baseline="0" dirty="0" smtClean="0"/>
                        <a:t>IBM Power9 “Newell”        + 3x Tesla V100</a:t>
                      </a:r>
                      <a:endParaRPr lang="en-US" sz="1100" b="1" dirty="0"/>
                    </a:p>
                  </a:txBody>
                  <a:tcPr marL="91458" marR="91458" marT="34297" marB="34297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  0.151s</a:t>
                      </a:r>
                      <a:r>
                        <a:rPr lang="en-US" sz="1400" b="1" baseline="0" dirty="0" smtClean="0"/>
                        <a:t>,        23.1x</a:t>
                      </a:r>
                    </a:p>
                  </a:txBody>
                  <a:tcPr marL="91458" marR="91458" marT="34297" marB="34297"/>
                </a:tc>
              </a:tr>
              <a:tr h="329609">
                <a:tc>
                  <a:txBody>
                    <a:bodyPr/>
                    <a:lstStyle/>
                    <a:p>
                      <a:r>
                        <a:rPr lang="en-US" sz="1600" b="1" baseline="0" dirty="0" smtClean="0"/>
                        <a:t>IBM Power9 “Newell”  + 4x Tesla V100</a:t>
                      </a:r>
                      <a:endParaRPr lang="en-US" sz="1200" b="1" dirty="0"/>
                    </a:p>
                  </a:txBody>
                  <a:tcPr marL="91458" marR="91458" marT="34297" marB="3429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 0.130s</a:t>
                      </a:r>
                      <a:r>
                        <a:rPr lang="en-US" sz="1600" b="1" baseline="0" dirty="0" smtClean="0"/>
                        <a:t>,      26.8x</a:t>
                      </a:r>
                    </a:p>
                  </a:txBody>
                  <a:tcPr marL="91458" marR="91458" marT="34297" marB="34297"/>
                </a:tc>
              </a:tr>
            </a:tbl>
          </a:graphicData>
        </a:graphic>
      </p:graphicFrame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533400" y="4410104"/>
            <a:ext cx="8610600" cy="73866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algn="l" eaLnBrk="0" hangingPunct="0">
              <a:buChar char="•"/>
              <a:defRPr sz="32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1pPr>
            <a:lvl2pPr marL="742950" indent="-285750" algn="l" eaLnBrk="0" hangingPunct="0">
              <a:spcBef>
                <a:spcPts val="700"/>
              </a:spcBef>
              <a:buChar char="–"/>
              <a:defRPr sz="28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2pPr>
            <a:lvl3pPr marL="1143000" indent="-228600" algn="l" eaLnBrk="0" hangingPunct="0">
              <a:spcBef>
                <a:spcPts val="600"/>
              </a:spcBef>
              <a:buChar char="•"/>
              <a:defRPr sz="24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3pPr>
            <a:lvl4pPr marL="1600200" indent="-228600" algn="l" eaLnBrk="0" hangingPunct="0">
              <a:spcBef>
                <a:spcPts val="500"/>
              </a:spcBef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4pPr>
            <a:lvl5pPr marL="2057400" indent="-228600" algn="l" eaLnBrk="0" hangingPunct="0">
              <a:spcBef>
                <a:spcPts val="500"/>
              </a:spcBef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9pPr>
          </a:lstStyle>
          <a:p>
            <a:pPr eaLnBrk="1" hangingPunct="1">
              <a:buFont typeface="Times New Roman" pitchFamily="18" charset="0"/>
              <a:buNone/>
            </a:pP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] Early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Experiences Porting the NAMD and VMD Molecular Simulation and Analysis Software to GPU-Accelerated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OpenPOWER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Platforms. 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J. 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Stone,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A.-P.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Hynninen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J.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C. Phillips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K.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Schulten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 International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Workshop on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OpenPOWER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for HPC (IWOPH'16), LNCS 9945, pp. 188-206, 2016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7141779" y="3171237"/>
            <a:ext cx="484461" cy="485775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7141779" y="3671373"/>
            <a:ext cx="484461" cy="485805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626240" y="2956849"/>
            <a:ext cx="15335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prstClr val="black"/>
                </a:solidFill>
              </a:rPr>
              <a:t>NVLink</a:t>
            </a:r>
            <a:r>
              <a:rPr lang="en-US" b="1" dirty="0" smtClean="0">
                <a:solidFill>
                  <a:prstClr val="black"/>
                </a:solidFill>
              </a:rPr>
              <a:t> perf. boost w/ no code tuning</a:t>
            </a:r>
          </a:p>
          <a:p>
            <a:r>
              <a:rPr lang="en-US" b="1" dirty="0" smtClean="0">
                <a:solidFill>
                  <a:prstClr val="black"/>
                </a:solidFill>
              </a:rPr>
              <a:t>(YET)</a:t>
            </a:r>
            <a:endParaRPr lang="en-US" b="1" dirty="0">
              <a:solidFill>
                <a:prstClr val="black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186040" y="3085184"/>
            <a:ext cx="693997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4822935" y="3120144"/>
            <a:ext cx="2287314" cy="1279818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170275" y="2094584"/>
            <a:ext cx="693997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612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9"/>
          <p:cNvSpPr>
            <a:spLocks noChangeArrowheads="1"/>
          </p:cNvSpPr>
          <p:nvPr/>
        </p:nvSpPr>
        <p:spPr bwMode="auto">
          <a:xfrm>
            <a:off x="0" y="4598988"/>
            <a:ext cx="9144000" cy="544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buChar char="•"/>
              <a:defRPr sz="32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1pPr>
            <a:lvl2pPr marL="742950" indent="-285750" algn="l" eaLnBrk="0" hangingPunct="0">
              <a:spcBef>
                <a:spcPts val="700"/>
              </a:spcBef>
              <a:buChar char="–"/>
              <a:defRPr sz="28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2pPr>
            <a:lvl3pPr marL="1143000" indent="-228600" algn="l" eaLnBrk="0" hangingPunct="0">
              <a:spcBef>
                <a:spcPts val="600"/>
              </a:spcBef>
              <a:buChar char="•"/>
              <a:defRPr sz="24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3pPr>
            <a:lvl4pPr marL="1600200" indent="-228600" algn="l" eaLnBrk="0" hangingPunct="0">
              <a:spcBef>
                <a:spcPts val="500"/>
              </a:spcBef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4pPr>
            <a:lvl5pPr marL="2057400" indent="-228600" algn="l" eaLnBrk="0" hangingPunct="0">
              <a:spcBef>
                <a:spcPts val="500"/>
              </a:spcBef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9pPr>
          </a:lstStyle>
          <a:p>
            <a:pPr algn="ctr" eaLnBrk="1" hangingPunct="1">
              <a:buFont typeface="Times New Roman" pitchFamily="18" charset="0"/>
              <a:buNone/>
            </a:pPr>
            <a:endParaRPr lang="en-US" altLang="en-US" sz="1200">
              <a:latin typeface="Arial" pitchFamily="34" charset="0"/>
              <a:cs typeface="Arial" pitchFamily="34" charset="0"/>
            </a:endParaRPr>
          </a:p>
        </p:txBody>
      </p:sp>
      <p:sp>
        <p:nvSpPr>
          <p:cNvPr id="65539" name="Title 3"/>
          <p:cNvSpPr>
            <a:spLocks noGrp="1"/>
          </p:cNvSpPr>
          <p:nvPr>
            <p:ph type="title"/>
          </p:nvPr>
        </p:nvSpPr>
        <p:spPr>
          <a:xfrm>
            <a:off x="152400" y="57150"/>
            <a:ext cx="8839200" cy="666750"/>
          </a:xfrm>
        </p:spPr>
        <p:txBody>
          <a:bodyPr/>
          <a:lstStyle/>
          <a:p>
            <a:r>
              <a:rPr lang="en-US" altLang="en-US" sz="3200" dirty="0" smtClean="0"/>
              <a:t>Omnidirectional Stereoscopic Ray Tracing</a:t>
            </a:r>
          </a:p>
        </p:txBody>
      </p:sp>
      <p:pic>
        <p:nvPicPr>
          <p:cNvPr id="6554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549" y="1408339"/>
            <a:ext cx="1695450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2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23"/>
          <a:stretch/>
        </p:blipFill>
        <p:spPr bwMode="auto">
          <a:xfrm>
            <a:off x="5825066" y="723900"/>
            <a:ext cx="3318933" cy="527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633" y="1457325"/>
            <a:ext cx="1894716" cy="1646464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/>
        </p:spPr>
      </p:pic>
      <p:pic>
        <p:nvPicPr>
          <p:cNvPr id="8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 r="32143"/>
          <a:stretch/>
        </p:blipFill>
        <p:spPr bwMode="auto">
          <a:xfrm>
            <a:off x="5825067" y="3177339"/>
            <a:ext cx="2371876" cy="1966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Text Placeholder 4"/>
          <p:cNvSpPr>
            <a:spLocks noGrp="1"/>
          </p:cNvSpPr>
          <p:nvPr>
            <p:ph type="body" sz="half" idx="1"/>
          </p:nvPr>
        </p:nvSpPr>
        <p:spPr>
          <a:xfrm>
            <a:off x="0" y="723900"/>
            <a:ext cx="5740400" cy="4419600"/>
          </a:xfrm>
        </p:spPr>
        <p:txBody>
          <a:bodyPr>
            <a:normAutofit fontScale="85000" lnSpcReduction="10000"/>
          </a:bodyPr>
          <a:lstStyle/>
          <a:p>
            <a:r>
              <a:rPr lang="en-US" altLang="en-US" sz="2000" b="1" dirty="0" smtClean="0"/>
              <a:t>Ray trace 360° images and movies</a:t>
            </a:r>
            <a:r>
              <a:rPr lang="en-US" altLang="en-US" sz="2000" dirty="0" smtClean="0"/>
              <a:t> </a:t>
            </a:r>
            <a:r>
              <a:rPr lang="en-US" altLang="en-US" sz="2000" b="1" dirty="0" smtClean="0"/>
              <a:t>for Desk and VR HMDs: Oculus, Vive, Cardboard</a:t>
            </a:r>
          </a:p>
          <a:p>
            <a:r>
              <a:rPr lang="en-US" altLang="en-US" sz="2000" dirty="0" smtClean="0"/>
              <a:t>Stereo </a:t>
            </a:r>
            <a:r>
              <a:rPr lang="en-US" altLang="en-US" sz="2000" dirty="0" err="1" smtClean="0"/>
              <a:t>spheremaps</a:t>
            </a:r>
            <a:r>
              <a:rPr lang="en-US" altLang="en-US" sz="2000" dirty="0" smtClean="0"/>
              <a:t> or </a:t>
            </a:r>
            <a:r>
              <a:rPr lang="en-US" altLang="en-US" sz="2000" dirty="0" err="1" smtClean="0"/>
              <a:t>cubemaps</a:t>
            </a:r>
            <a:r>
              <a:rPr lang="en-US" altLang="en-US" sz="2000" dirty="0" smtClean="0"/>
              <a:t> allow very high-frame-rate interactive OpenGL display</a:t>
            </a:r>
          </a:p>
          <a:p>
            <a:r>
              <a:rPr lang="en-US" altLang="en-US" sz="2000" b="1" dirty="0" smtClean="0"/>
              <a:t>AO lighting, depth of field</a:t>
            </a:r>
            <a:r>
              <a:rPr lang="en-US" altLang="en-US" sz="2000" dirty="0" smtClean="0"/>
              <a:t>, shadows, transparency, curved geometry, …</a:t>
            </a:r>
          </a:p>
          <a:p>
            <a:r>
              <a:rPr lang="en-US" altLang="en-US" sz="2000" b="1" dirty="0" smtClean="0"/>
              <a:t>Summit 6x Tesla V100 GPU nodes:</a:t>
            </a:r>
          </a:p>
          <a:p>
            <a:pPr lvl="1"/>
            <a:r>
              <a:rPr lang="en-US" altLang="en-US" sz="1600" b="1" dirty="0" smtClean="0"/>
              <a:t>Render many </a:t>
            </a:r>
            <a:r>
              <a:rPr lang="en-US" altLang="en-US" sz="1600" b="1" dirty="0" err="1" smtClean="0"/>
              <a:t>omni</a:t>
            </a:r>
            <a:r>
              <a:rPr lang="en-US" altLang="en-US" sz="1600" b="1" dirty="0" smtClean="0"/>
              <a:t>-stereo viewpoints, no acceleration structure rebuilds, tens of frames/sec per-node!</a:t>
            </a:r>
          </a:p>
          <a:p>
            <a:pPr lvl="1"/>
            <a:r>
              <a:rPr lang="en-US" altLang="en-US" sz="1600" b="1" dirty="0" err="1" smtClean="0"/>
              <a:t>OptiX</a:t>
            </a:r>
            <a:r>
              <a:rPr lang="en-US" altLang="en-US" sz="1600" b="1" dirty="0" smtClean="0"/>
              <a:t> multi-GPU rendering, </a:t>
            </a:r>
            <a:r>
              <a:rPr lang="en-US" altLang="en-US" sz="1600" b="1" dirty="0" err="1" smtClean="0"/>
              <a:t>NVLink</a:t>
            </a:r>
            <a:r>
              <a:rPr lang="en-US" altLang="en-US" sz="1600" b="1" dirty="0" smtClean="0"/>
              <a:t> compositing and data distribution, </a:t>
            </a:r>
            <a:r>
              <a:rPr lang="en-US" altLang="en-US" sz="1600" b="1" dirty="0" err="1" smtClean="0"/>
              <a:t>etc</a:t>
            </a:r>
            <a:r>
              <a:rPr lang="en-US" altLang="en-US" sz="1600" b="1" dirty="0" smtClean="0"/>
              <a:t>…</a:t>
            </a:r>
          </a:p>
          <a:p>
            <a:pPr lvl="1"/>
            <a:r>
              <a:rPr lang="en-US" altLang="en-US" sz="1600" b="1" dirty="0" smtClean="0"/>
              <a:t>Future: AI for warping between views</a:t>
            </a:r>
          </a:p>
          <a:p>
            <a:pPr marL="0" indent="0">
              <a:buNone/>
            </a:pPr>
            <a:endParaRPr lang="en-US" sz="1300" b="1" dirty="0" smtClean="0"/>
          </a:p>
          <a:p>
            <a:pPr marL="0" indent="0">
              <a:buNone/>
            </a:pPr>
            <a:r>
              <a:rPr lang="en-US" sz="1300" b="1" dirty="0" smtClean="0"/>
              <a:t>Atomic </a:t>
            </a:r>
            <a:r>
              <a:rPr lang="en-US" sz="1300" b="1" dirty="0"/>
              <a:t>Detail Visualization of Photosynthetic Membranes with GPU-Accelerated Ray Tracing.  </a:t>
            </a:r>
            <a:r>
              <a:rPr lang="en-US" sz="1300" dirty="0"/>
              <a:t>J. E. Stone, </a:t>
            </a:r>
            <a:r>
              <a:rPr lang="en-US" sz="1300" dirty="0" smtClean="0"/>
              <a:t>et al.  </a:t>
            </a:r>
            <a:r>
              <a:rPr lang="en-US" sz="1300" dirty="0"/>
              <a:t>J. Parallel Computing, 55:17-27, 2016.</a:t>
            </a:r>
            <a:endParaRPr lang="en-US" sz="1300" b="1" dirty="0"/>
          </a:p>
          <a:p>
            <a:pPr marL="0" indent="0">
              <a:buNone/>
            </a:pPr>
            <a:r>
              <a:rPr lang="en-US" altLang="en-US" sz="1300" b="1" dirty="0" smtClean="0"/>
              <a:t>Immersive </a:t>
            </a:r>
            <a:r>
              <a:rPr lang="en-US" altLang="en-US" sz="1300" b="1" dirty="0"/>
              <a:t>Molecular Visualization with Omnidirectional Stereoscopic Ray Tracing and Remote Rendering.  </a:t>
            </a:r>
            <a:r>
              <a:rPr lang="en-US" altLang="en-US" sz="1300" dirty="0"/>
              <a:t>J. E. Stone, W. R. Sherman, and K. </a:t>
            </a:r>
            <a:r>
              <a:rPr lang="en-US" altLang="en-US" sz="1300" dirty="0" err="1"/>
              <a:t>Schulten</a:t>
            </a:r>
            <a:r>
              <a:rPr lang="en-US" altLang="en-US" sz="1300" dirty="0"/>
              <a:t>. High Performance Data Analysis and Visualization Workshop, IEEE International Parallel and Distributed Processing Symposium Workshops (IPDPSW), </a:t>
            </a:r>
            <a:r>
              <a:rPr lang="en-US" sz="1300" dirty="0"/>
              <a:t>pp. 1048-1057, </a:t>
            </a:r>
            <a:r>
              <a:rPr lang="en-US" altLang="en-US" sz="1300" dirty="0"/>
              <a:t>2016</a:t>
            </a:r>
            <a:r>
              <a:rPr lang="en-US" altLang="en-US" sz="1300" dirty="0" smtClean="0"/>
              <a:t>.</a:t>
            </a:r>
            <a:endParaRPr lang="en-US" altLang="en-US" sz="1300" b="1" dirty="0" smtClean="0"/>
          </a:p>
        </p:txBody>
      </p:sp>
      <p:pic>
        <p:nvPicPr>
          <p:cNvPr id="9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8287646" y="3167223"/>
            <a:ext cx="848417" cy="953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8296274" y="4189809"/>
            <a:ext cx="847725" cy="953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702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57150"/>
            <a:ext cx="7615238" cy="571500"/>
          </a:xfrm>
        </p:spPr>
        <p:txBody>
          <a:bodyPr lIns="91440" tIns="45720" rIns="91440" bIns="45720">
            <a:normAutofit fontScale="90000"/>
          </a:bodyPr>
          <a:lstStyle/>
          <a:p>
            <a:pPr eaLnBrk="1" hangingPunct="1"/>
            <a:r>
              <a:rPr lang="en-US" altLang="en-US" sz="4000" smtClean="0">
                <a:latin typeface="Arial" charset="0"/>
                <a:cs typeface="Arial" charset="0"/>
              </a:rPr>
              <a:t>Acknowledgements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590550"/>
            <a:ext cx="8305800" cy="4114800"/>
          </a:xfrm>
        </p:spPr>
        <p:txBody>
          <a:bodyPr lIns="91440" tIns="45720" rIns="91440" bIns="45720">
            <a:normAutofit/>
          </a:bodyPr>
          <a:lstStyle/>
          <a:p>
            <a:pPr marL="342900" indent="-342900" eaLnBrk="1" hangingPunct="1"/>
            <a:r>
              <a:rPr lang="en-US" altLang="en-US" sz="2000" dirty="0" smtClean="0">
                <a:latin typeface="Arial" charset="0"/>
                <a:cs typeface="Arial" charset="0"/>
              </a:rPr>
              <a:t>Theoretical and Computational Biophysics Group, University of Illinois at Urbana-Champaign</a:t>
            </a:r>
          </a:p>
          <a:p>
            <a:pPr marL="342900" indent="-342900" eaLnBrk="1" hangingPunct="1"/>
            <a:r>
              <a:rPr lang="en-US" altLang="en-US" sz="2000" dirty="0" smtClean="0">
                <a:latin typeface="Arial" charset="0"/>
                <a:cs typeface="Arial" charset="0"/>
              </a:rPr>
              <a:t>NVIDIA CUDA and </a:t>
            </a:r>
            <a:r>
              <a:rPr lang="en-US" altLang="en-US" sz="2000" dirty="0" err="1" smtClean="0">
                <a:latin typeface="Arial" charset="0"/>
                <a:cs typeface="Arial" charset="0"/>
              </a:rPr>
              <a:t>OptiX</a:t>
            </a:r>
            <a:r>
              <a:rPr lang="en-US" altLang="en-US" sz="2000" dirty="0" smtClean="0">
                <a:latin typeface="Arial" charset="0"/>
                <a:cs typeface="Arial" charset="0"/>
              </a:rPr>
              <a:t> teams</a:t>
            </a:r>
          </a:p>
          <a:p>
            <a:pPr marL="342900" indent="-342900" eaLnBrk="1" hangingPunct="1"/>
            <a:r>
              <a:rPr lang="en-US" altLang="en-US" sz="2000" dirty="0" smtClean="0">
                <a:latin typeface="Arial" charset="0"/>
                <a:cs typeface="Arial" charset="0"/>
              </a:rPr>
              <a:t>Funding: </a:t>
            </a:r>
          </a:p>
          <a:p>
            <a:pPr marL="742950" lvl="1" indent="-342900" eaLnBrk="1" hangingPunct="1"/>
            <a:r>
              <a:rPr lang="en-US" altLang="en-US" sz="1800" dirty="0" smtClean="0">
                <a:latin typeface="Arial" charset="0"/>
                <a:cs typeface="Arial" charset="0"/>
              </a:rPr>
              <a:t>NIH support: P41GM104601</a:t>
            </a:r>
          </a:p>
          <a:p>
            <a:pPr marL="742950" lvl="1" indent="-342900" eaLnBrk="1" hangingPunct="1"/>
            <a:r>
              <a:rPr lang="en-US" altLang="en-US" sz="1800" dirty="0" smtClean="0">
                <a:latin typeface="Arial" charset="0"/>
                <a:cs typeface="Arial" charset="0"/>
              </a:rPr>
              <a:t>ORNL Center for Advanced Application Readiness (CAAR)</a:t>
            </a:r>
          </a:p>
          <a:p>
            <a:pPr marL="742950" lvl="1" indent="-342900" eaLnBrk="1" hangingPunct="1"/>
            <a:r>
              <a:rPr lang="en-US" altLang="en-US" sz="1800" dirty="0" smtClean="0">
                <a:latin typeface="Arial" charset="0"/>
                <a:cs typeface="Arial" charset="0"/>
              </a:rPr>
              <a:t>IBM POWER team, IBM Poughkeepsie Customer Center</a:t>
            </a:r>
          </a:p>
          <a:p>
            <a:pPr marL="742950" lvl="1" indent="-342900" eaLnBrk="1" hangingPunct="1"/>
            <a:r>
              <a:rPr lang="en-US" altLang="en-US" sz="1800" dirty="0" smtClean="0">
                <a:latin typeface="Arial" charset="0"/>
                <a:cs typeface="Arial" charset="0"/>
              </a:rPr>
              <a:t>NVIDIA CUDA, </a:t>
            </a:r>
            <a:r>
              <a:rPr lang="en-US" altLang="en-US" sz="1800" dirty="0" err="1" smtClean="0">
                <a:latin typeface="Arial" charset="0"/>
                <a:cs typeface="Arial" charset="0"/>
              </a:rPr>
              <a:t>OptiX</a:t>
            </a:r>
            <a:r>
              <a:rPr lang="en-US" altLang="en-US" sz="1800" dirty="0" smtClean="0">
                <a:latin typeface="Arial" charset="0"/>
                <a:cs typeface="Arial" charset="0"/>
              </a:rPr>
              <a:t>, </a:t>
            </a:r>
            <a:r>
              <a:rPr lang="en-US" altLang="en-US" sz="1800" dirty="0" err="1" smtClean="0">
                <a:latin typeface="Arial" charset="0"/>
                <a:cs typeface="Arial" charset="0"/>
              </a:rPr>
              <a:t>Devtech</a:t>
            </a:r>
            <a:r>
              <a:rPr lang="en-US" altLang="en-US" sz="1800" dirty="0" smtClean="0">
                <a:latin typeface="Arial" charset="0"/>
                <a:cs typeface="Arial" charset="0"/>
              </a:rPr>
              <a:t> teams</a:t>
            </a:r>
          </a:p>
          <a:p>
            <a:pPr marL="742950" lvl="1" indent="-342900" eaLnBrk="1" hangingPunct="1"/>
            <a:r>
              <a:rPr lang="en-US" altLang="en-US" sz="1800" dirty="0" smtClean="0">
                <a:latin typeface="Arial" charset="0"/>
                <a:cs typeface="Arial" charset="0"/>
              </a:rPr>
              <a:t>UIUC/IBM C3SR</a:t>
            </a:r>
          </a:p>
          <a:p>
            <a:pPr marL="742950" lvl="1" indent="-342900" eaLnBrk="1" hangingPunct="1"/>
            <a:r>
              <a:rPr lang="en-US" altLang="en-US" sz="1800" dirty="0" smtClean="0">
                <a:latin typeface="Arial" charset="0"/>
                <a:cs typeface="Arial" charset="0"/>
              </a:rPr>
              <a:t>NCSA ISL</a:t>
            </a:r>
          </a:p>
        </p:txBody>
      </p:sp>
    </p:spTree>
    <p:extLst>
      <p:ext uri="{BB962C8B-B14F-4D97-AF65-F5344CB8AC3E}">
        <p14:creationId xmlns:p14="http://schemas.microsoft.com/office/powerpoint/2010/main" val="15046007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616" y="116959"/>
            <a:ext cx="6279544" cy="41785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4561367"/>
            <a:ext cx="9144000" cy="5821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1363" y="4295553"/>
            <a:ext cx="80840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prstClr val="black"/>
                </a:solidFill>
              </a:rPr>
              <a:t>“When I was a young man, my goal was to look with mathematical and computational means at the inside of cells, one atom at a time, to decipher how living systems work. That is what I strived for and I never deflected from this goal</a:t>
            </a:r>
            <a:r>
              <a:rPr lang="en-US" sz="1400" i="1" dirty="0" smtClean="0">
                <a:solidFill>
                  <a:prstClr val="black"/>
                </a:solidFill>
              </a:rPr>
              <a:t>.” – Klaus </a:t>
            </a:r>
            <a:r>
              <a:rPr lang="en-US" sz="1400" i="1" dirty="0" err="1" smtClean="0">
                <a:solidFill>
                  <a:prstClr val="black"/>
                </a:solidFill>
              </a:rPr>
              <a:t>Schulten</a:t>
            </a:r>
            <a:r>
              <a:rPr lang="en-US" sz="1400" i="1" dirty="0" smtClean="0">
                <a:solidFill>
                  <a:prstClr val="black"/>
                </a:solidFill>
              </a:rPr>
              <a:t> </a:t>
            </a:r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04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29070" y="28297"/>
            <a:ext cx="6813032" cy="5115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384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91044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What Drives Increasing Molecular Dynamics System Size and Timescale?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376"/>
            <a:ext cx="8229600" cy="3689497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Working to gain insight into structure and dynamics of molecular basis of disease</a:t>
            </a:r>
          </a:p>
          <a:p>
            <a:r>
              <a:rPr lang="en-US" sz="2400" dirty="0" smtClean="0"/>
              <a:t>Many </a:t>
            </a:r>
            <a:r>
              <a:rPr lang="en-US" sz="2400" b="1" dirty="0" smtClean="0"/>
              <a:t>health-relevant biomolecular complexes are large</a:t>
            </a:r>
            <a:r>
              <a:rPr lang="en-US" sz="2400" dirty="0" smtClean="0"/>
              <a:t>, and key </a:t>
            </a:r>
            <a:r>
              <a:rPr lang="en-US" sz="2400" b="1" dirty="0" smtClean="0"/>
              <a:t>processes often occur at long timescales</a:t>
            </a:r>
            <a:r>
              <a:rPr lang="en-US" sz="2400" dirty="0" smtClean="0"/>
              <a:t>, presenting many computational challenges…</a:t>
            </a:r>
          </a:p>
          <a:p>
            <a:r>
              <a:rPr lang="en-US" sz="2400" dirty="0" smtClean="0"/>
              <a:t>New </a:t>
            </a:r>
            <a:r>
              <a:rPr lang="en-US" sz="2400" b="1" dirty="0" smtClean="0"/>
              <a:t>hybrid modeling approaches</a:t>
            </a:r>
            <a:r>
              <a:rPr lang="en-US" sz="2400" dirty="0" smtClean="0"/>
              <a:t> that combine the best structure information from </a:t>
            </a:r>
            <a:r>
              <a:rPr lang="en-US" sz="2400" b="1" dirty="0" smtClean="0"/>
              <a:t>multiple modalities of experimental imaging</a:t>
            </a:r>
            <a:r>
              <a:rPr lang="en-US" sz="2400" dirty="0" smtClean="0"/>
              <a:t>, physics, e.g. from MD force fields:</a:t>
            </a:r>
          </a:p>
          <a:p>
            <a:pPr lvl="1"/>
            <a:r>
              <a:rPr lang="en-US" sz="2000" b="1" dirty="0" smtClean="0"/>
              <a:t>“Computational Microscopy”</a:t>
            </a:r>
          </a:p>
          <a:p>
            <a:r>
              <a:rPr lang="en-US" sz="2400" b="1" dirty="0" smtClean="0"/>
              <a:t>Parallel computing </a:t>
            </a:r>
            <a:r>
              <a:rPr lang="en-US" sz="2400" dirty="0" smtClean="0"/>
              <a:t>provides the resources required to keep pace with advances in structure determination and modeling</a:t>
            </a:r>
          </a:p>
        </p:txBody>
      </p:sp>
    </p:spTree>
    <p:extLst>
      <p:ext uri="{BB962C8B-B14F-4D97-AF65-F5344CB8AC3E}">
        <p14:creationId xmlns:p14="http://schemas.microsoft.com/office/powerpoint/2010/main" val="2863170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" name="Table 215"/>
          <p:cNvGraphicFramePr/>
          <p:nvPr>
            <p:extLst>
              <p:ext uri="{D42A27DB-BD31-4B8C-83A1-F6EECF244321}">
                <p14:modId xmlns:p14="http://schemas.microsoft.com/office/powerpoint/2010/main" val="4160971094"/>
              </p:ext>
            </p:extLst>
          </p:nvPr>
        </p:nvGraphicFramePr>
        <p:xfrm>
          <a:off x="773881" y="2722907"/>
          <a:ext cx="7596240" cy="2040969"/>
        </p:xfrm>
        <a:graphic>
          <a:graphicData uri="http://schemas.openxmlformats.org/drawingml/2006/table">
            <a:tbl>
              <a:tblPr bandRow="1"/>
              <a:tblGrid>
                <a:gridCol w="680022"/>
                <a:gridCol w="2800627"/>
                <a:gridCol w="2611458"/>
                <a:gridCol w="1504133"/>
              </a:tblGrid>
              <a:tr h="680323">
                <a:tc>
                  <a:txBody>
                    <a:bodyPr/>
                    <a:lstStyle/>
                    <a:p>
                      <a:pPr algn="l" defTabSz="457200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  <a:defRPr sz="1800"/>
                      </a:pPr>
                      <a:r>
                        <a:rPr sz="1100" dirty="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NCSA
ORNL</a:t>
                      </a:r>
                    </a:p>
                  </a:txBody>
                  <a:tcPr marL="19050" marR="19050" marT="19050" marB="19050" anchor="ctr" horzOverflow="overflow">
                    <a:solidFill>
                      <a:srgbClr val="D4FE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  <a:defRPr sz="1800"/>
                      </a:pPr>
                      <a:r>
                        <a:rPr sz="11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Blue Waters (4,228 XK7 nodes)
Titan (18,688 XK7 nodes)</a:t>
                      </a:r>
                    </a:p>
                  </a:txBody>
                  <a:tcPr marL="19050" marR="19050" marT="19050" marB="19050" anchor="ctr" horzOverflow="overflow">
                    <a:solidFill>
                      <a:srgbClr val="D4FE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  <a:defRPr sz="1800"/>
                      </a:pPr>
                      <a:r>
                        <a:rPr sz="11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AMD Opteron + K20X Kepler GPU</a:t>
                      </a:r>
                    </a:p>
                  </a:txBody>
                  <a:tcPr marL="19050" marR="19050" marT="19050" marB="19050" anchor="ctr" horzOverflow="overflow">
                    <a:solidFill>
                      <a:srgbClr val="D4FE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  <a:defRPr sz="1800"/>
                      </a:pPr>
                      <a:r>
                        <a:rPr sz="11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16 CPU cores / GPU</a:t>
                      </a:r>
                    </a:p>
                  </a:txBody>
                  <a:tcPr marL="19050" marR="19050" marT="19050" marB="19050" anchor="ctr" horzOverflow="overflow">
                    <a:solidFill>
                      <a:srgbClr val="D4FEFF"/>
                    </a:solidFill>
                  </a:tcPr>
                </a:tc>
              </a:tr>
              <a:tr h="680323">
                <a:tc>
                  <a:txBody>
                    <a:bodyPr/>
                    <a:lstStyle/>
                    <a:p>
                      <a:pPr algn="l" defTabSz="457200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  <a:defRPr sz="1800"/>
                      </a:pPr>
                      <a:r>
                        <a:rPr sz="11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TACC</a:t>
                      </a:r>
                    </a:p>
                  </a:txBody>
                  <a:tcPr marL="19050" marR="19050" marT="19050" marB="1905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  <a:defRPr sz="1800"/>
                      </a:pPr>
                      <a:r>
                        <a:rPr sz="11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Stampede 2
(4200 KNL nodes, 1736 Skylake nodes)</a:t>
                      </a:r>
                    </a:p>
                  </a:txBody>
                  <a:tcPr marL="19050" marR="19050" marT="19050" marB="1905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  <a:defRPr sz="1800"/>
                      </a:pPr>
                      <a:r>
                        <a:rPr sz="11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Intel Knights Landing
Intel Xeon Skylake</a:t>
                      </a:r>
                    </a:p>
                  </a:txBody>
                  <a:tcPr marL="19050" marR="19050" marT="19050" marB="1905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  <a:defRPr sz="1800"/>
                      </a:pPr>
                      <a:r>
                        <a:rPr sz="11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68 CPU cores
48 CPU cores</a:t>
                      </a:r>
                    </a:p>
                  </a:txBody>
                  <a:tcPr marL="19050" marR="19050" marT="19050" marB="19050" anchor="ctr" horzOverflow="overflow"/>
                </a:tc>
              </a:tr>
              <a:tr h="680323">
                <a:tc>
                  <a:txBody>
                    <a:bodyPr/>
                    <a:lstStyle/>
                    <a:p>
                      <a:pPr algn="l" defTabSz="457200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  <a:defRPr sz="1800"/>
                      </a:pPr>
                      <a:r>
                        <a:rPr sz="11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ORNL</a:t>
                      </a:r>
                    </a:p>
                  </a:txBody>
                  <a:tcPr marL="19050" marR="19050" marT="19050" marB="19050" anchor="ctr" horzOverflow="overflow">
                    <a:solidFill>
                      <a:srgbClr val="D4FE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  <a:defRPr sz="1800"/>
                      </a:pPr>
                      <a:r>
                        <a:rPr sz="11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Summit (~4600 nodes)</a:t>
                      </a:r>
                    </a:p>
                  </a:txBody>
                  <a:tcPr marL="19050" marR="19050" marT="19050" marB="19050" anchor="ctr" horzOverflow="overflow">
                    <a:solidFill>
                      <a:srgbClr val="D4FE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  <a:defRPr sz="1800"/>
                      </a:pPr>
                      <a:r>
                        <a:rPr sz="1100" dirty="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 IBM Power9 + 6 Tesla V100 GPUs</a:t>
                      </a:r>
                    </a:p>
                  </a:txBody>
                  <a:tcPr marL="19050" marR="19050" marT="19050" marB="19050" anchor="ctr" horzOverflow="overflow">
                    <a:solidFill>
                      <a:srgbClr val="D4FE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  <a:defRPr sz="1800"/>
                      </a:pPr>
                      <a:r>
                        <a:rPr sz="1100" dirty="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7 CPU cores / GPU</a:t>
                      </a:r>
                    </a:p>
                  </a:txBody>
                  <a:tcPr marL="19050" marR="19050" marT="19050" marB="19050" anchor="ctr" horzOverflow="overflow">
                    <a:solidFill>
                      <a:srgbClr val="D4FEFF"/>
                    </a:solidFill>
                  </a:tcPr>
                </a:tc>
              </a:tr>
            </a:tbl>
          </a:graphicData>
        </a:graphic>
      </p:graphicFrame>
      <p:grpSp>
        <p:nvGrpSpPr>
          <p:cNvPr id="218" name="Group 218"/>
          <p:cNvGrpSpPr/>
          <p:nvPr/>
        </p:nvGrpSpPr>
        <p:grpSpPr>
          <a:xfrm>
            <a:off x="995075" y="567292"/>
            <a:ext cx="7153850" cy="1860671"/>
            <a:chOff x="0" y="0"/>
            <a:chExt cx="19076931" cy="4961787"/>
          </a:xfrm>
        </p:grpSpPr>
        <p:pic>
          <p:nvPicPr>
            <p:cNvPr id="216" name="Over-DBPcollage.jpg"/>
            <p:cNvPicPr>
              <a:picLocks noChangeAspect="1"/>
            </p:cNvPicPr>
            <p:nvPr/>
          </p:nvPicPr>
          <p:blipFill>
            <a:blip r:embed="rId3">
              <a:extLst/>
            </a:blip>
            <a:srcRect t="6459" b="63427"/>
            <a:stretch>
              <a:fillRect/>
            </a:stretch>
          </p:blipFill>
          <p:spPr>
            <a:xfrm>
              <a:off x="0" y="101798"/>
              <a:ext cx="11886762" cy="47579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7" name="Over-DBPcollage.jpg"/>
            <p:cNvPicPr>
              <a:picLocks noChangeAspect="1"/>
            </p:cNvPicPr>
            <p:nvPr/>
          </p:nvPicPr>
          <p:blipFill>
            <a:blip r:embed="rId3">
              <a:extLst/>
            </a:blip>
            <a:srcRect t="36588" r="34789" b="31253"/>
            <a:stretch>
              <a:fillRect/>
            </a:stretch>
          </p:blipFill>
          <p:spPr>
            <a:xfrm>
              <a:off x="11507183" y="0"/>
              <a:ext cx="7569749" cy="49617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19" name="Shape 219"/>
          <p:cNvSpPr>
            <a:spLocks noGrp="1"/>
          </p:cNvSpPr>
          <p:nvPr>
            <p:ph type="title"/>
          </p:nvPr>
        </p:nvSpPr>
        <p:spPr>
          <a:xfrm>
            <a:off x="116961" y="33339"/>
            <a:ext cx="8910082" cy="536451"/>
          </a:xfrm>
          <a:prstGeom prst="rect">
            <a:avLst/>
          </a:prstGeom>
        </p:spPr>
        <p:txBody>
          <a:bodyPr>
            <a:noAutofit/>
          </a:bodyPr>
          <a:lstStyle>
            <a:lvl1pPr defTabSz="553084">
              <a:defRPr sz="7504"/>
            </a:lvl1pPr>
          </a:lstStyle>
          <a:p>
            <a:r>
              <a:rPr sz="2400" dirty="0" err="1" smtClean="0"/>
              <a:t>Petascale</a:t>
            </a:r>
            <a:r>
              <a:rPr sz="2400" dirty="0" smtClean="0"/>
              <a:t> </a:t>
            </a:r>
            <a:r>
              <a:rPr lang="en-US" sz="2400" dirty="0" smtClean="0"/>
              <a:t>Simulations Driving NAMD/VMD Development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150317085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VCA Uni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13"/>
          <a:stretch/>
        </p:blipFill>
        <p:spPr bwMode="auto">
          <a:xfrm>
            <a:off x="4330465" y="1691823"/>
            <a:ext cx="2429540" cy="1743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0919"/>
            <a:ext cx="8229600" cy="538300"/>
          </a:xfrm>
        </p:spPr>
        <p:txBody>
          <a:bodyPr>
            <a:normAutofit/>
          </a:bodyPr>
          <a:lstStyle/>
          <a:p>
            <a:r>
              <a:rPr lang="en-US" sz="2800" dirty="0"/>
              <a:t>Technology Opportunities and Collaborations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959" y="659223"/>
            <a:ext cx="5321940" cy="4484281"/>
          </a:xfrm>
        </p:spPr>
        <p:txBody>
          <a:bodyPr>
            <a:noAutofit/>
          </a:bodyPr>
          <a:lstStyle/>
          <a:p>
            <a:r>
              <a:rPr lang="en-US" sz="1400" dirty="0"/>
              <a:t>Supercomputer Centers, Cray, </a:t>
            </a:r>
            <a:r>
              <a:rPr lang="en-US" sz="1400" dirty="0" smtClean="0"/>
              <a:t>IBM</a:t>
            </a:r>
            <a:endParaRPr lang="en-US" sz="1400" dirty="0" smtClean="0">
              <a:solidFill>
                <a:srgbClr val="FF0000"/>
              </a:solidFill>
            </a:endParaRPr>
          </a:p>
          <a:p>
            <a:pPr lvl="1"/>
            <a:r>
              <a:rPr lang="en-US" sz="1200" dirty="0" smtClean="0"/>
              <a:t>GPU accelerated supercomputing</a:t>
            </a:r>
          </a:p>
          <a:p>
            <a:pPr lvl="1"/>
            <a:r>
              <a:rPr lang="en-US" sz="1200" b="1" dirty="0" smtClean="0"/>
              <a:t>In-situ </a:t>
            </a:r>
            <a:r>
              <a:rPr lang="en-US" sz="1200" b="1" dirty="0"/>
              <a:t>and remote visualization technologies</a:t>
            </a:r>
          </a:p>
          <a:p>
            <a:r>
              <a:rPr lang="en-US" sz="1400" dirty="0" smtClean="0"/>
              <a:t>NVIDIA</a:t>
            </a:r>
            <a:endParaRPr lang="en-US" sz="1400" dirty="0" smtClean="0">
              <a:solidFill>
                <a:srgbClr val="FF0000"/>
              </a:solidFill>
            </a:endParaRPr>
          </a:p>
          <a:p>
            <a:pPr lvl="1"/>
            <a:r>
              <a:rPr lang="en-US" sz="1200" b="1" dirty="0" smtClean="0"/>
              <a:t>GPU computing</a:t>
            </a:r>
          </a:p>
          <a:p>
            <a:pPr lvl="1"/>
            <a:r>
              <a:rPr lang="en-US" sz="1200" b="1" dirty="0" smtClean="0"/>
              <a:t>Performance </a:t>
            </a:r>
            <a:r>
              <a:rPr lang="en-US" sz="1200" b="1" dirty="0"/>
              <a:t>profiling and optimization</a:t>
            </a:r>
          </a:p>
          <a:p>
            <a:pPr lvl="1"/>
            <a:r>
              <a:rPr lang="en-US" sz="1200" b="1" dirty="0"/>
              <a:t>Ray tracing</a:t>
            </a:r>
          </a:p>
          <a:p>
            <a:pPr lvl="1"/>
            <a:r>
              <a:rPr lang="en-US" sz="1200" b="1" dirty="0"/>
              <a:t>In-situ and remote visualization</a:t>
            </a:r>
          </a:p>
          <a:p>
            <a:pPr lvl="1"/>
            <a:r>
              <a:rPr lang="en-US" sz="1200" b="1" dirty="0"/>
              <a:t>HPC/AI containers and clouds</a:t>
            </a:r>
          </a:p>
          <a:p>
            <a:r>
              <a:rPr lang="en-US" sz="1400" dirty="0" smtClean="0"/>
              <a:t>Intel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</a:p>
          <a:p>
            <a:pPr lvl="1"/>
            <a:r>
              <a:rPr lang="en-US" sz="1200" b="1" dirty="0" smtClean="0"/>
              <a:t>CPU vectorization and </a:t>
            </a:r>
            <a:r>
              <a:rPr lang="en-US" sz="1200" b="1" dirty="0" err="1" smtClean="0"/>
              <a:t>sw</a:t>
            </a:r>
            <a:r>
              <a:rPr lang="en-US" sz="1200" b="1" dirty="0" smtClean="0"/>
              <a:t> optimization</a:t>
            </a:r>
          </a:p>
          <a:p>
            <a:pPr lvl="1"/>
            <a:r>
              <a:rPr lang="en-US" sz="1200" b="1" dirty="0" smtClean="0"/>
              <a:t>Ray </a:t>
            </a:r>
            <a:r>
              <a:rPr lang="en-US" sz="1200" b="1" dirty="0"/>
              <a:t>tracing</a:t>
            </a:r>
          </a:p>
          <a:p>
            <a:pPr lvl="1"/>
            <a:r>
              <a:rPr lang="en-US" sz="1200" b="1" dirty="0"/>
              <a:t>Non-volatile memory systems</a:t>
            </a:r>
          </a:p>
          <a:p>
            <a:r>
              <a:rPr lang="en-US" sz="1400" dirty="0"/>
              <a:t>Amazon </a:t>
            </a:r>
            <a:endParaRPr lang="en-US" sz="1400" dirty="0">
              <a:solidFill>
                <a:srgbClr val="FF0000"/>
              </a:solidFill>
            </a:endParaRPr>
          </a:p>
          <a:p>
            <a:pPr lvl="1"/>
            <a:r>
              <a:rPr lang="en-US" sz="1200" dirty="0"/>
              <a:t>Cloud deployment of VMD/NAMD, related tools</a:t>
            </a:r>
          </a:p>
          <a:p>
            <a:r>
              <a:rPr lang="en-US" sz="1400" dirty="0"/>
              <a:t>Universities:</a:t>
            </a:r>
          </a:p>
          <a:p>
            <a:pPr lvl="1"/>
            <a:r>
              <a:rPr lang="en-US" sz="1200" b="1" dirty="0"/>
              <a:t>T. </a:t>
            </a:r>
            <a:r>
              <a:rPr lang="en-US" sz="1200" b="1" dirty="0" err="1"/>
              <a:t>Ertl</a:t>
            </a:r>
            <a:r>
              <a:rPr lang="en-US" sz="1200" b="1" dirty="0"/>
              <a:t>, U. Stuttgart: visualization algorithms</a:t>
            </a:r>
          </a:p>
          <a:p>
            <a:pPr lvl="1"/>
            <a:r>
              <a:rPr lang="en-US" sz="1200" dirty="0"/>
              <a:t>G. </a:t>
            </a:r>
            <a:r>
              <a:rPr lang="en-US" sz="1200" dirty="0" err="1"/>
              <a:t>Fiorin</a:t>
            </a:r>
            <a:r>
              <a:rPr lang="en-US" sz="1200" dirty="0"/>
              <a:t>, J. </a:t>
            </a:r>
            <a:r>
              <a:rPr lang="en-US" sz="1200" dirty="0" err="1"/>
              <a:t>Henin</a:t>
            </a:r>
            <a:r>
              <a:rPr lang="en-US" sz="1200" dirty="0"/>
              <a:t>, Toni </a:t>
            </a:r>
            <a:r>
              <a:rPr lang="en-US" sz="1200" dirty="0" err="1"/>
              <a:t>Giorgino</a:t>
            </a:r>
            <a:r>
              <a:rPr lang="en-US" sz="1200" dirty="0"/>
              <a:t>, collective variables </a:t>
            </a:r>
          </a:p>
          <a:p>
            <a:pPr lvl="1"/>
            <a:r>
              <a:rPr lang="en-US" sz="1200" dirty="0"/>
              <a:t>W. Sherman, Indiana U.: VR HMDs, visualization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9" t="6149" r="1961" b="7755"/>
          <a:stretch/>
        </p:blipFill>
        <p:spPr>
          <a:xfrm>
            <a:off x="6332403" y="3100329"/>
            <a:ext cx="2811598" cy="17054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31396" y="4835727"/>
            <a:ext cx="2811597" cy="307777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/>
            <a:r>
              <a:rPr lang="en-US" sz="1400" dirty="0"/>
              <a:t>Energy efficiency: ARM+GPU</a:t>
            </a: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95" r="3468"/>
          <a:stretch/>
        </p:blipFill>
        <p:spPr bwMode="auto">
          <a:xfrm>
            <a:off x="6332403" y="659223"/>
            <a:ext cx="2811597" cy="1659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475228" y="2409805"/>
            <a:ext cx="2668772" cy="307777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/>
            <a:r>
              <a:rPr lang="en-US" sz="1400" dirty="0"/>
              <a:t>VR HMDs, 6DoF input devices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58069" y="3302368"/>
            <a:ext cx="1574334" cy="738664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/>
            <a:r>
              <a:rPr lang="en-US" sz="1400" dirty="0"/>
              <a:t>GPU computing,</a:t>
            </a:r>
          </a:p>
          <a:p>
            <a:pPr algn="ctr"/>
            <a:r>
              <a:rPr lang="en-US" sz="1400" dirty="0"/>
              <a:t>Ray tracing,</a:t>
            </a:r>
          </a:p>
          <a:p>
            <a:pPr algn="ctr"/>
            <a:r>
              <a:rPr lang="en-US" sz="1400" dirty="0"/>
              <a:t>Remote viz.</a:t>
            </a:r>
          </a:p>
        </p:txBody>
      </p:sp>
    </p:spTree>
    <p:extLst>
      <p:ext uri="{BB962C8B-B14F-4D97-AF65-F5344CB8AC3E}">
        <p14:creationId xmlns:p14="http://schemas.microsoft.com/office/powerpoint/2010/main" val="307861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IBM AC922 w/ 6 GPUs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"/>
          <a:stretch/>
        </p:blipFill>
        <p:spPr bwMode="auto">
          <a:xfrm>
            <a:off x="733424" y="917088"/>
            <a:ext cx="7800975" cy="3784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231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/>
          <p:cNvSpPr/>
          <p:nvPr/>
        </p:nvSpPr>
        <p:spPr>
          <a:xfrm>
            <a:off x="7843" y="4558102"/>
            <a:ext cx="9136158" cy="5853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01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04" name="Straight Connector 103"/>
          <p:cNvCxnSpPr/>
          <p:nvPr/>
        </p:nvCxnSpPr>
        <p:spPr>
          <a:xfrm>
            <a:off x="996528" y="3678295"/>
            <a:ext cx="757889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7350197" y="3675458"/>
            <a:ext cx="757889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679"/>
            <a:ext cx="8229600" cy="56723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IBM AC922 Summit Node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6014834" y="1937862"/>
            <a:ext cx="281439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5149215" y="1336998"/>
            <a:ext cx="885825" cy="90265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01"/>
            <a:r>
              <a:rPr lang="en-US" b="1" dirty="0" smtClean="0">
                <a:solidFill>
                  <a:prstClr val="black"/>
                </a:solidFill>
              </a:rPr>
              <a:t>Tesla V100 GPU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440573" y="1342374"/>
            <a:ext cx="885825" cy="90265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01"/>
            <a:r>
              <a:rPr lang="en-US" b="1" dirty="0" smtClean="0">
                <a:solidFill>
                  <a:prstClr val="black"/>
                </a:solidFill>
              </a:rPr>
              <a:t>Tesla V100 GPU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296273" y="1338898"/>
            <a:ext cx="885825" cy="90265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01"/>
            <a:r>
              <a:rPr lang="en-US" b="1" dirty="0" smtClean="0">
                <a:solidFill>
                  <a:prstClr val="black"/>
                </a:solidFill>
              </a:rPr>
              <a:t>Tesla V100 GPU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4" name="Arc 3"/>
          <p:cNvSpPr/>
          <p:nvPr/>
        </p:nvSpPr>
        <p:spPr>
          <a:xfrm flipV="1">
            <a:off x="5414500" y="2418676"/>
            <a:ext cx="587768" cy="347050"/>
          </a:xfrm>
          <a:prstGeom prst="arc">
            <a:avLst>
              <a:gd name="adj1" fmla="val 16200000"/>
              <a:gd name="adj2" fmla="val 21494764"/>
            </a:avLst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101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Arc 4"/>
          <p:cNvSpPr/>
          <p:nvPr/>
        </p:nvSpPr>
        <p:spPr>
          <a:xfrm flipH="1" flipV="1">
            <a:off x="5428080" y="2418676"/>
            <a:ext cx="586754" cy="347050"/>
          </a:xfrm>
          <a:prstGeom prst="arc">
            <a:avLst>
              <a:gd name="adj1" fmla="val 16200000"/>
              <a:gd name="adj2" fmla="val 21494764"/>
            </a:avLst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101"/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8" name="Elbow Connector 7"/>
          <p:cNvCxnSpPr>
            <a:stCxn id="35" idx="2"/>
          </p:cNvCxnSpPr>
          <p:nvPr/>
        </p:nvCxnSpPr>
        <p:spPr>
          <a:xfrm rot="16200000" flipH="1">
            <a:off x="5225452" y="2606330"/>
            <a:ext cx="1332855" cy="599502"/>
          </a:xfrm>
          <a:prstGeom prst="bentConnector3">
            <a:avLst>
              <a:gd name="adj1" fmla="val 62206"/>
            </a:avLst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/>
          <p:nvPr/>
        </p:nvCxnSpPr>
        <p:spPr>
          <a:xfrm rot="16200000" flipH="1">
            <a:off x="5409473" y="2580802"/>
            <a:ext cx="1330952" cy="652459"/>
          </a:xfrm>
          <a:prstGeom prst="bentConnector3">
            <a:avLst>
              <a:gd name="adj1" fmla="val 50000"/>
            </a:avLst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/>
          <p:cNvCxnSpPr/>
          <p:nvPr/>
        </p:nvCxnSpPr>
        <p:spPr>
          <a:xfrm rot="5400000">
            <a:off x="6729256" y="2572626"/>
            <a:ext cx="1327482" cy="672290"/>
          </a:xfrm>
          <a:prstGeom prst="bentConnector3">
            <a:avLst>
              <a:gd name="adj1" fmla="val 50000"/>
            </a:avLst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0"/>
          <p:cNvCxnSpPr>
            <a:stCxn id="39" idx="2"/>
          </p:cNvCxnSpPr>
          <p:nvPr/>
        </p:nvCxnSpPr>
        <p:spPr>
          <a:xfrm rot="5400000">
            <a:off x="6761548" y="2784018"/>
            <a:ext cx="1660927" cy="582951"/>
          </a:xfrm>
          <a:prstGeom prst="bentConnector3">
            <a:avLst>
              <a:gd name="adj1" fmla="val 50000"/>
            </a:avLst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027998" y="1701158"/>
            <a:ext cx="268275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Arc 13"/>
          <p:cNvSpPr/>
          <p:nvPr/>
        </p:nvSpPr>
        <p:spPr>
          <a:xfrm>
            <a:off x="5414500" y="2456398"/>
            <a:ext cx="587768" cy="309327"/>
          </a:xfrm>
          <a:prstGeom prst="arc">
            <a:avLst>
              <a:gd name="adj1" fmla="val 16200000"/>
              <a:gd name="adj2" fmla="val 21494764"/>
            </a:avLst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101"/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Arc 14"/>
          <p:cNvSpPr/>
          <p:nvPr/>
        </p:nvSpPr>
        <p:spPr>
          <a:xfrm flipH="1">
            <a:off x="5428080" y="2456399"/>
            <a:ext cx="586754" cy="309327"/>
          </a:xfrm>
          <a:prstGeom prst="arc">
            <a:avLst>
              <a:gd name="adj1" fmla="val 16200000"/>
              <a:gd name="adj2" fmla="val 21494764"/>
            </a:avLst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101"/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5033619" y="2592201"/>
            <a:ext cx="37727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182098" y="1937862"/>
            <a:ext cx="258475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182098" y="1701158"/>
            <a:ext cx="258475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6615430" y="2239654"/>
            <a:ext cx="0" cy="114233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6824926" y="2245030"/>
            <a:ext cx="0" cy="1136983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6108858" y="3382004"/>
            <a:ext cx="1260657" cy="104790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01"/>
            <a:r>
              <a:rPr lang="en-US" b="1" dirty="0" smtClean="0">
                <a:solidFill>
                  <a:prstClr val="black"/>
                </a:solidFill>
              </a:rPr>
              <a:t>POWER9</a:t>
            </a:r>
          </a:p>
          <a:p>
            <a:pPr algn="ctr" defTabSz="457101"/>
            <a:r>
              <a:rPr lang="en-US" b="1" dirty="0" smtClean="0">
                <a:solidFill>
                  <a:prstClr val="black"/>
                </a:solidFill>
              </a:rPr>
              <a:t>CPU</a:t>
            </a:r>
            <a:endParaRPr lang="en-US" b="1" dirty="0">
              <a:solidFill>
                <a:prstClr val="black"/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5592128" y="1035734"/>
            <a:ext cx="3263" cy="304142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5748719" y="1171592"/>
            <a:ext cx="0" cy="170782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7729142" y="1166216"/>
            <a:ext cx="0" cy="170782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7880222" y="1035734"/>
            <a:ext cx="0" cy="303165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5592127" y="1028723"/>
            <a:ext cx="2291358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5748720" y="1170104"/>
            <a:ext cx="1980422" cy="148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7" name="Group 66"/>
          <p:cNvGrpSpPr/>
          <p:nvPr/>
        </p:nvGrpSpPr>
        <p:grpSpPr>
          <a:xfrm>
            <a:off x="737922" y="658910"/>
            <a:ext cx="4486403" cy="3770996"/>
            <a:chOff x="4772514" y="958312"/>
            <a:chExt cx="4486403" cy="3770996"/>
          </a:xfrm>
        </p:grpSpPr>
        <p:cxnSp>
          <p:nvCxnSpPr>
            <p:cNvPr id="68" name="Straight Connector 67"/>
            <p:cNvCxnSpPr/>
            <p:nvPr/>
          </p:nvCxnSpPr>
          <p:spPr>
            <a:xfrm>
              <a:off x="5694985" y="2237264"/>
              <a:ext cx="281439" cy="0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ctangle 68"/>
            <p:cNvSpPr/>
            <p:nvPr/>
          </p:nvSpPr>
          <p:spPr>
            <a:xfrm>
              <a:off x="4829366" y="1636400"/>
              <a:ext cx="885825" cy="902656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01"/>
              <a:r>
                <a:rPr lang="en-US" b="1" dirty="0" smtClean="0">
                  <a:solidFill>
                    <a:prstClr val="black"/>
                  </a:solidFill>
                </a:rPr>
                <a:t>Tesla V100 GPU</a:t>
              </a:r>
              <a:endParaRPr lang="en-US" b="1" dirty="0">
                <a:solidFill>
                  <a:prstClr val="black"/>
                </a:solidFill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7120724" y="1641776"/>
              <a:ext cx="885825" cy="902656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01"/>
              <a:r>
                <a:rPr lang="en-US" b="1" dirty="0" smtClean="0">
                  <a:solidFill>
                    <a:prstClr val="black"/>
                  </a:solidFill>
                </a:rPr>
                <a:t>Tesla V100 GPU</a:t>
              </a:r>
              <a:endParaRPr lang="en-US" b="1" dirty="0">
                <a:solidFill>
                  <a:prstClr val="black"/>
                </a:solidFill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5976424" y="1638300"/>
              <a:ext cx="885825" cy="902656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01"/>
              <a:r>
                <a:rPr lang="en-US" b="1" dirty="0" smtClean="0">
                  <a:solidFill>
                    <a:prstClr val="black"/>
                  </a:solidFill>
                </a:rPr>
                <a:t>Tesla V100 GPU</a:t>
              </a:r>
              <a:endParaRPr lang="en-US" b="1" dirty="0">
                <a:solidFill>
                  <a:prstClr val="black"/>
                </a:solidFill>
              </a:endParaRPr>
            </a:p>
          </p:txBody>
        </p:sp>
        <p:sp>
          <p:nvSpPr>
            <p:cNvPr id="72" name="Arc 71"/>
            <p:cNvSpPr/>
            <p:nvPr/>
          </p:nvSpPr>
          <p:spPr>
            <a:xfrm flipV="1">
              <a:off x="7219413" y="2718078"/>
              <a:ext cx="587768" cy="347050"/>
            </a:xfrm>
            <a:prstGeom prst="arc">
              <a:avLst>
                <a:gd name="adj1" fmla="val 16200000"/>
                <a:gd name="adj2" fmla="val 21494764"/>
              </a:avLst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10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3" name="Arc 72"/>
            <p:cNvSpPr/>
            <p:nvPr/>
          </p:nvSpPr>
          <p:spPr>
            <a:xfrm flipH="1" flipV="1">
              <a:off x="7232993" y="2718078"/>
              <a:ext cx="586754" cy="347050"/>
            </a:xfrm>
            <a:prstGeom prst="arc">
              <a:avLst>
                <a:gd name="adj1" fmla="val 16200000"/>
                <a:gd name="adj2" fmla="val 21494764"/>
              </a:avLst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101"/>
              <a:endParaRPr lang="en-US">
                <a:solidFill>
                  <a:prstClr val="black"/>
                </a:solidFill>
              </a:endParaRPr>
            </a:p>
          </p:txBody>
        </p:sp>
        <p:cxnSp>
          <p:nvCxnSpPr>
            <p:cNvPr id="74" name="Elbow Connector 73"/>
            <p:cNvCxnSpPr>
              <a:stCxn id="69" idx="2"/>
            </p:cNvCxnSpPr>
            <p:nvPr/>
          </p:nvCxnSpPr>
          <p:spPr>
            <a:xfrm rot="16200000" flipH="1">
              <a:off x="4905603" y="2905732"/>
              <a:ext cx="1332855" cy="599502"/>
            </a:xfrm>
            <a:prstGeom prst="bentConnector3">
              <a:avLst>
                <a:gd name="adj1" fmla="val 62206"/>
              </a:avLst>
            </a:prstGeom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Elbow Connector 74"/>
            <p:cNvCxnSpPr/>
            <p:nvPr/>
          </p:nvCxnSpPr>
          <p:spPr>
            <a:xfrm rot="16200000" flipH="1">
              <a:off x="5089624" y="2880204"/>
              <a:ext cx="1330952" cy="652459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Elbow Connector 75"/>
            <p:cNvCxnSpPr/>
            <p:nvPr/>
          </p:nvCxnSpPr>
          <p:spPr>
            <a:xfrm rot="5400000">
              <a:off x="6409407" y="2872028"/>
              <a:ext cx="1327482" cy="672290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Elbow Connector 76"/>
            <p:cNvCxnSpPr>
              <a:stCxn id="70" idx="2"/>
            </p:cNvCxnSpPr>
            <p:nvPr/>
          </p:nvCxnSpPr>
          <p:spPr>
            <a:xfrm rot="5400000">
              <a:off x="6441699" y="3083420"/>
              <a:ext cx="1660927" cy="582951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5708149" y="2000560"/>
              <a:ext cx="268275" cy="0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Arc 78"/>
            <p:cNvSpPr/>
            <p:nvPr/>
          </p:nvSpPr>
          <p:spPr>
            <a:xfrm>
              <a:off x="7219413" y="2755800"/>
              <a:ext cx="587768" cy="309327"/>
            </a:xfrm>
            <a:prstGeom prst="arc">
              <a:avLst>
                <a:gd name="adj1" fmla="val 16200000"/>
                <a:gd name="adj2" fmla="val 21494764"/>
              </a:avLst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10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0" name="Arc 79"/>
            <p:cNvSpPr/>
            <p:nvPr/>
          </p:nvSpPr>
          <p:spPr>
            <a:xfrm flipH="1">
              <a:off x="7232993" y="2755801"/>
              <a:ext cx="586754" cy="309327"/>
            </a:xfrm>
            <a:prstGeom prst="arc">
              <a:avLst>
                <a:gd name="adj1" fmla="val 16200000"/>
                <a:gd name="adj2" fmla="val 21494764"/>
              </a:avLst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101"/>
              <a:endParaRPr lang="en-US">
                <a:solidFill>
                  <a:prstClr val="black"/>
                </a:solidFill>
              </a:endParaRPr>
            </a:p>
          </p:txBody>
        </p:sp>
        <p:cxnSp>
          <p:nvCxnSpPr>
            <p:cNvPr id="81" name="Straight Connector 80"/>
            <p:cNvCxnSpPr>
              <a:stCxn id="79" idx="2"/>
            </p:cNvCxnSpPr>
            <p:nvPr/>
          </p:nvCxnSpPr>
          <p:spPr>
            <a:xfrm>
              <a:off x="7806685" y="2901480"/>
              <a:ext cx="31821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7934199" y="2430615"/>
              <a:ext cx="13247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101"/>
              <a:r>
                <a:rPr lang="en-US" sz="1400" dirty="0" err="1" smtClean="0">
                  <a:solidFill>
                    <a:prstClr val="black"/>
                  </a:solidFill>
                </a:rPr>
                <a:t>Nvlink</a:t>
              </a:r>
              <a:r>
                <a:rPr lang="en-US" sz="1400" dirty="0" smtClean="0">
                  <a:solidFill>
                    <a:prstClr val="black"/>
                  </a:solidFill>
                </a:rPr>
                <a:t> 2.0</a:t>
              </a:r>
            </a:p>
            <a:p>
              <a:pPr algn="ctr" defTabSz="457101"/>
              <a:r>
                <a:rPr lang="en-US" sz="1400" dirty="0" smtClean="0">
                  <a:solidFill>
                    <a:prstClr val="black"/>
                  </a:solidFill>
                </a:rPr>
                <a:t>2x 50GBps:</a:t>
              </a:r>
            </a:p>
            <a:p>
              <a:pPr algn="ctr" defTabSz="457101"/>
              <a:r>
                <a:rPr lang="en-US" sz="2000" b="1" dirty="0" smtClean="0">
                  <a:solidFill>
                    <a:prstClr val="black"/>
                  </a:solidFill>
                </a:rPr>
                <a:t>100GBps</a:t>
              </a:r>
              <a:endParaRPr lang="en-US" sz="2000" b="1" dirty="0">
                <a:solidFill>
                  <a:prstClr val="black"/>
                </a:solidFill>
              </a:endParaRPr>
            </a:p>
          </p:txBody>
        </p:sp>
        <p:cxnSp>
          <p:nvCxnSpPr>
            <p:cNvPr id="83" name="Straight Connector 82"/>
            <p:cNvCxnSpPr/>
            <p:nvPr/>
          </p:nvCxnSpPr>
          <p:spPr>
            <a:xfrm>
              <a:off x="6862249" y="2237264"/>
              <a:ext cx="258475" cy="0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6862249" y="2000560"/>
              <a:ext cx="258475" cy="0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flipV="1">
              <a:off x="6295581" y="2539056"/>
              <a:ext cx="0" cy="1142338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flipV="1">
              <a:off x="6505077" y="2544432"/>
              <a:ext cx="0" cy="1136983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Rectangle 86"/>
            <p:cNvSpPr/>
            <p:nvPr/>
          </p:nvSpPr>
          <p:spPr>
            <a:xfrm>
              <a:off x="5789009" y="3681406"/>
              <a:ext cx="1260657" cy="104790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01"/>
              <a:r>
                <a:rPr lang="en-US" b="1" dirty="0" smtClean="0">
                  <a:solidFill>
                    <a:prstClr val="black"/>
                  </a:solidFill>
                </a:rPr>
                <a:t>POWER9</a:t>
              </a:r>
            </a:p>
            <a:p>
              <a:pPr algn="ctr" defTabSz="457101"/>
              <a:r>
                <a:rPr lang="en-US" b="1" dirty="0" smtClean="0">
                  <a:solidFill>
                    <a:prstClr val="black"/>
                  </a:solidFill>
                </a:rPr>
                <a:t>CPU</a:t>
              </a:r>
              <a:endParaRPr lang="en-US" b="1" dirty="0">
                <a:solidFill>
                  <a:prstClr val="black"/>
                </a:solidFill>
              </a:endParaRPr>
            </a:p>
          </p:txBody>
        </p:sp>
        <p:cxnSp>
          <p:nvCxnSpPr>
            <p:cNvPr id="88" name="Straight Connector 87"/>
            <p:cNvCxnSpPr/>
            <p:nvPr/>
          </p:nvCxnSpPr>
          <p:spPr>
            <a:xfrm flipV="1">
              <a:off x="5272279" y="1335136"/>
              <a:ext cx="3263" cy="304142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flipV="1">
              <a:off x="5428870" y="1470994"/>
              <a:ext cx="0" cy="170782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flipV="1">
              <a:off x="7409293" y="1465618"/>
              <a:ext cx="0" cy="170782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flipV="1">
              <a:off x="7560373" y="1335136"/>
              <a:ext cx="0" cy="303165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H="1">
              <a:off x="5272278" y="1328125"/>
              <a:ext cx="2291358" cy="0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 flipH="1">
              <a:off x="5428871" y="1469506"/>
              <a:ext cx="1980422" cy="1488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/>
            <p:cNvSpPr txBox="1"/>
            <p:nvPr/>
          </p:nvSpPr>
          <p:spPr>
            <a:xfrm>
              <a:off x="4772514" y="958312"/>
              <a:ext cx="32908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101"/>
              <a:r>
                <a:rPr lang="en-US" b="1" dirty="0">
                  <a:solidFill>
                    <a:prstClr val="black"/>
                  </a:solidFill>
                </a:rPr>
                <a:t>3</a:t>
              </a:r>
              <a:r>
                <a:rPr lang="en-US" b="1" dirty="0" smtClean="0">
                  <a:solidFill>
                    <a:prstClr val="black"/>
                  </a:solidFill>
                </a:rPr>
                <a:t> GPUs Per CPU Socket</a:t>
              </a:r>
              <a:endParaRPr lang="en-US" b="1" dirty="0">
                <a:solidFill>
                  <a:prstClr val="black"/>
                </a:solidFill>
              </a:endParaRPr>
            </a:p>
          </p:txBody>
        </p:sp>
      </p:grpSp>
      <p:cxnSp>
        <p:nvCxnSpPr>
          <p:cNvPr id="33" name="Straight Connector 32"/>
          <p:cNvCxnSpPr>
            <a:stCxn id="87" idx="3"/>
            <a:endCxn id="23" idx="1"/>
          </p:cNvCxnSpPr>
          <p:nvPr/>
        </p:nvCxnSpPr>
        <p:spPr>
          <a:xfrm>
            <a:off x="3015074" y="3905955"/>
            <a:ext cx="3093784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7" name="TextBox 96"/>
          <p:cNvSpPr txBox="1"/>
          <p:nvPr/>
        </p:nvSpPr>
        <p:spPr>
          <a:xfrm>
            <a:off x="3937162" y="3582791"/>
            <a:ext cx="1249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01"/>
            <a:r>
              <a:rPr lang="en-US" dirty="0" smtClean="0">
                <a:solidFill>
                  <a:prstClr val="black"/>
                </a:solidFill>
              </a:rPr>
              <a:t>X-Bus</a:t>
            </a:r>
          </a:p>
          <a:p>
            <a:pPr algn="ctr" defTabSz="457101"/>
            <a:r>
              <a:rPr lang="en-US" b="1" dirty="0">
                <a:solidFill>
                  <a:prstClr val="black"/>
                </a:solidFill>
              </a:rPr>
              <a:t>64GBps</a:t>
            </a:r>
          </a:p>
        </p:txBody>
      </p:sp>
      <p:sp>
        <p:nvSpPr>
          <p:cNvPr id="102" name="Rectangle 101"/>
          <p:cNvSpPr/>
          <p:nvPr/>
        </p:nvSpPr>
        <p:spPr>
          <a:xfrm>
            <a:off x="70389" y="3083916"/>
            <a:ext cx="962025" cy="61436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01"/>
            <a:r>
              <a:rPr lang="en-US" b="1" dirty="0" smtClean="0">
                <a:solidFill>
                  <a:prstClr val="black"/>
                </a:solidFill>
              </a:rPr>
              <a:t>DDR4 DRAM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8108085" y="3083916"/>
            <a:ext cx="962025" cy="61436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01"/>
            <a:r>
              <a:rPr lang="en-US" b="1" dirty="0" smtClean="0">
                <a:solidFill>
                  <a:prstClr val="black"/>
                </a:solidFill>
              </a:rPr>
              <a:t>DDR4 DRAM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612882" y="3687650"/>
            <a:ext cx="1249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01"/>
            <a:r>
              <a:rPr lang="en-US" b="1" dirty="0" smtClean="0">
                <a:solidFill>
                  <a:prstClr val="black"/>
                </a:solidFill>
              </a:rPr>
              <a:t>120GBps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7268077" y="3662680"/>
            <a:ext cx="1249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01"/>
            <a:r>
              <a:rPr lang="en-US" b="1" dirty="0" smtClean="0">
                <a:solidFill>
                  <a:prstClr val="black"/>
                </a:solidFill>
              </a:rPr>
              <a:t>120GBps</a:t>
            </a:r>
            <a:endParaRPr lang="en-US" b="1" dirty="0">
              <a:solidFill>
                <a:prstClr val="black"/>
              </a:solidFill>
            </a:endParaRPr>
          </a:p>
        </p:txBody>
      </p:sp>
      <p:cxnSp>
        <p:nvCxnSpPr>
          <p:cNvPr id="42" name="Elbow Connector 41"/>
          <p:cNvCxnSpPr>
            <a:stCxn id="23" idx="2"/>
          </p:cNvCxnSpPr>
          <p:nvPr/>
        </p:nvCxnSpPr>
        <p:spPr>
          <a:xfrm rot="16200000" flipH="1">
            <a:off x="7037402" y="4131691"/>
            <a:ext cx="256394" cy="852824"/>
          </a:xfrm>
          <a:prstGeom prst="bentConnector2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2" name="Rectangle 111"/>
          <p:cNvSpPr/>
          <p:nvPr/>
        </p:nvSpPr>
        <p:spPr>
          <a:xfrm>
            <a:off x="7592011" y="4224727"/>
            <a:ext cx="1460160" cy="6667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01"/>
            <a:r>
              <a:rPr lang="en-US" b="1" dirty="0" smtClean="0">
                <a:solidFill>
                  <a:prstClr val="black"/>
                </a:solidFill>
              </a:rPr>
              <a:t>InfiniBand</a:t>
            </a:r>
          </a:p>
          <a:p>
            <a:pPr algn="ctr" defTabSz="457101"/>
            <a:r>
              <a:rPr lang="en-US" b="1" dirty="0" smtClean="0">
                <a:solidFill>
                  <a:prstClr val="black"/>
                </a:solidFill>
              </a:rPr>
              <a:t>12GBps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18" name="Rectangle 117"/>
          <p:cNvSpPr/>
          <p:nvPr/>
        </p:nvSpPr>
        <p:spPr>
          <a:xfrm>
            <a:off x="64694" y="4241591"/>
            <a:ext cx="1460160" cy="6667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01"/>
            <a:r>
              <a:rPr lang="en-US" b="1" dirty="0" smtClean="0">
                <a:solidFill>
                  <a:prstClr val="black"/>
                </a:solidFill>
              </a:rPr>
              <a:t>InfiniBand</a:t>
            </a:r>
          </a:p>
          <a:p>
            <a:pPr algn="ctr" defTabSz="457101"/>
            <a:r>
              <a:rPr lang="en-US" b="1" dirty="0" smtClean="0">
                <a:solidFill>
                  <a:prstClr val="black"/>
                </a:solidFill>
              </a:rPr>
              <a:t>12GBps</a:t>
            </a:r>
            <a:endParaRPr lang="en-US" b="1" dirty="0">
              <a:solidFill>
                <a:prstClr val="black"/>
              </a:solidFill>
            </a:endParaRPr>
          </a:p>
        </p:txBody>
      </p:sp>
      <p:cxnSp>
        <p:nvCxnSpPr>
          <p:cNvPr id="119" name="Elbow Connector 118"/>
          <p:cNvCxnSpPr>
            <a:stCxn id="87" idx="2"/>
          </p:cNvCxnSpPr>
          <p:nvPr/>
        </p:nvCxnSpPr>
        <p:spPr>
          <a:xfrm rot="5400000">
            <a:off x="1816032" y="4151312"/>
            <a:ext cx="290120" cy="847308"/>
          </a:xfrm>
          <a:prstGeom prst="bentConnector2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Elbow Connector 94"/>
          <p:cNvCxnSpPr/>
          <p:nvPr/>
        </p:nvCxnSpPr>
        <p:spPr>
          <a:xfrm rot="16200000" flipH="1">
            <a:off x="3018850" y="4155894"/>
            <a:ext cx="256394" cy="852824"/>
          </a:xfrm>
          <a:prstGeom prst="bentConnector2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6" name="Rectangle 95"/>
          <p:cNvSpPr/>
          <p:nvPr/>
        </p:nvSpPr>
        <p:spPr>
          <a:xfrm>
            <a:off x="3573459" y="4352925"/>
            <a:ext cx="2318420" cy="6667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01"/>
            <a:r>
              <a:rPr lang="en-US" b="1" dirty="0" smtClean="0">
                <a:solidFill>
                  <a:prstClr val="black"/>
                </a:solidFill>
              </a:rPr>
              <a:t>1.6TB SSD</a:t>
            </a:r>
          </a:p>
          <a:p>
            <a:pPr algn="ctr" defTabSz="457101"/>
            <a:r>
              <a:rPr lang="en-US" b="1" dirty="0" smtClean="0">
                <a:solidFill>
                  <a:prstClr val="black"/>
                </a:solidFill>
              </a:rPr>
              <a:t>“Burst Buffer”</a:t>
            </a:r>
            <a:endParaRPr lang="en-US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5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B6F2769-7194-4217-93D3-3AF3A4742282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sharepoint/v3/field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7077</TotalTime>
  <Words>3099</Words>
  <Application>Microsoft Office PowerPoint</Application>
  <PresentationFormat>On-screen Show (16:9)</PresentationFormat>
  <Paragraphs>336</Paragraphs>
  <Slides>33</Slides>
  <Notes>7</Notes>
  <HiddenSlides>8</HiddenSlides>
  <MMClips>1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Office Theme</vt:lpstr>
      <vt:lpstr>1_Office Theme</vt:lpstr>
      <vt:lpstr>2_White</vt:lpstr>
      <vt:lpstr>3_Office Theme</vt:lpstr>
      <vt:lpstr>5_Office Theme</vt:lpstr>
      <vt:lpstr>7_Office Theme</vt:lpstr>
      <vt:lpstr>2_Office Theme</vt:lpstr>
      <vt:lpstr>6_Office Theme</vt:lpstr>
      <vt:lpstr>Challenges for Analysis and Visualization of Atomic-Detail Simulations of Minimal Cells</vt:lpstr>
      <vt:lpstr>NAMD &amp; VMD: Computational Microscope</vt:lpstr>
      <vt:lpstr>NAMD+VMD: Building A Next Generation Modeling Platform</vt:lpstr>
      <vt:lpstr>PowerPoint Presentation</vt:lpstr>
      <vt:lpstr>What Drives Increasing Molecular Dynamics System Size and Timescale?</vt:lpstr>
      <vt:lpstr>Petascale Simulations Driving NAMD/VMD Development</vt:lpstr>
      <vt:lpstr>Technology Opportunities and Collaborations</vt:lpstr>
      <vt:lpstr>IBM AC922 w/ 6 GPUs</vt:lpstr>
      <vt:lpstr>IBM AC922 Summit Node</vt:lpstr>
      <vt:lpstr>Earliest NAMD Runs on Summit</vt:lpstr>
      <vt:lpstr>Earliest NAMD Runs on Summit</vt:lpstr>
      <vt:lpstr>NAMD on Summit, May 2018: ~20% Performance Increase </vt:lpstr>
      <vt:lpstr>NAMD 2 Billion Atom Benchmark on 20% of Summit  “Scalable Molecular Dynamics with NAMD on the Summit System” IBM Journal of Research and Development, 2018. (In press)</vt:lpstr>
      <vt:lpstr>Molecular Dyamics Trajectory Analysis</vt:lpstr>
      <vt:lpstr>Petascale Molecular Dynamics I/O and Storage Challenges</vt:lpstr>
      <vt:lpstr>PowerPoint Presentation</vt:lpstr>
      <vt:lpstr>Density Map Segmentation</vt:lpstr>
      <vt:lpstr>VMD Tesla V100 Cross Correlation Performance Rabbit Hemorrhagic Disease Virus: 702K atoms, 6.5Å resolution VMD on Volta GPUs now ~9x faster than Kepler GPUs</vt:lpstr>
      <vt:lpstr>VMD Tesla V100 Performance for C60  Molecular Orbitals, 516x519x507 grid </vt:lpstr>
      <vt:lpstr>Next Generation: Simulating a Proto-Cell</vt:lpstr>
      <vt:lpstr>Next Generation: Simulating a Proto-Cell</vt:lpstr>
      <vt:lpstr>Proto-Cell Data Challenges</vt:lpstr>
      <vt:lpstr>Clustering Analysis of Molecular Dynamics Trajectories: Requires I/O+Memory for All-Pairs of Trajectory Frames</vt:lpstr>
      <vt:lpstr>PowerPoint Presentation</vt:lpstr>
      <vt:lpstr>VMD EGL Rendering:  Supports full VMD GLSL shading features Vulkan support coming soon...</vt:lpstr>
      <vt:lpstr>NEW: Power9+V100 Interactive Remote Visualization</vt:lpstr>
      <vt:lpstr>Use of Node-Local Burst Buffers and Non-Volatile Memory DIMMs</vt:lpstr>
      <vt:lpstr>Trade FLOPS for Reduced I/O</vt:lpstr>
      <vt:lpstr>Computing+Visualizing Molecular Orbitals</vt:lpstr>
      <vt:lpstr>VMD C60  MO Viz. Perf, 516x519x507 Grid: @ .13s/frame, avoids 3.8GB/s I/O per-node</vt:lpstr>
      <vt:lpstr>Omnidirectional Stereoscopic Ray Tracing</vt:lpstr>
      <vt:lpstr>Acknowledgements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johns</cp:lastModifiedBy>
  <cp:revision>623</cp:revision>
  <cp:lastPrinted>2013-10-08T16:33:51Z</cp:lastPrinted>
  <dcterms:created xsi:type="dcterms:W3CDTF">2010-04-12T23:12:02Z</dcterms:created>
  <dcterms:modified xsi:type="dcterms:W3CDTF">2019-02-27T06:26:08Z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