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1" r:id="rId6"/>
    <p:sldMasterId id="2147493487" r:id="rId7"/>
    <p:sldMasterId id="2147493498" r:id="rId8"/>
    <p:sldMasterId id="2147493511" r:id="rId9"/>
    <p:sldMasterId id="2147493529" r:id="rId10"/>
    <p:sldMasterId id="2147493576" r:id="rId11"/>
    <p:sldMasterId id="2147493587" r:id="rId12"/>
    <p:sldMasterId id="2147493598" r:id="rId13"/>
  </p:sldMasterIdLst>
  <p:notesMasterIdLst>
    <p:notesMasterId r:id="rId47"/>
  </p:notesMasterIdLst>
  <p:handoutMasterIdLst>
    <p:handoutMasterId r:id="rId48"/>
  </p:handoutMasterIdLst>
  <p:sldIdLst>
    <p:sldId id="432" r:id="rId14"/>
    <p:sldId id="468" r:id="rId15"/>
    <p:sldId id="511" r:id="rId16"/>
    <p:sldId id="518" r:id="rId17"/>
    <p:sldId id="259" r:id="rId18"/>
    <p:sldId id="506" r:id="rId19"/>
    <p:sldId id="538" r:id="rId20"/>
    <p:sldId id="537" r:id="rId21"/>
    <p:sldId id="507" r:id="rId22"/>
    <p:sldId id="376" r:id="rId23"/>
    <p:sldId id="441" r:id="rId24"/>
    <p:sldId id="514" r:id="rId25"/>
    <p:sldId id="531" r:id="rId26"/>
    <p:sldId id="443" r:id="rId27"/>
    <p:sldId id="557" r:id="rId28"/>
    <p:sldId id="527" r:id="rId29"/>
    <p:sldId id="512" r:id="rId30"/>
    <p:sldId id="554" r:id="rId31"/>
    <p:sldId id="545" r:id="rId32"/>
    <p:sldId id="556" r:id="rId33"/>
    <p:sldId id="558" r:id="rId34"/>
    <p:sldId id="532" r:id="rId35"/>
    <p:sldId id="548" r:id="rId36"/>
    <p:sldId id="546" r:id="rId37"/>
    <p:sldId id="505" r:id="rId38"/>
    <p:sldId id="449" r:id="rId39"/>
    <p:sldId id="448" r:id="rId40"/>
    <p:sldId id="450" r:id="rId41"/>
    <p:sldId id="451" r:id="rId42"/>
    <p:sldId id="452" r:id="rId43"/>
    <p:sldId id="453" r:id="rId44"/>
    <p:sldId id="454" r:id="rId45"/>
    <p:sldId id="455" r:id="rId46"/>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87011" autoAdjust="0"/>
  </p:normalViewPr>
  <p:slideViewPr>
    <p:cSldViewPr snapToGrid="0" snapToObjects="1">
      <p:cViewPr>
        <p:scale>
          <a:sx n="90" d="100"/>
          <a:sy n="90" d="100"/>
        </p:scale>
        <p:origin x="-768" y="42"/>
      </p:cViewPr>
      <p:guideLst>
        <p:guide orient="horz" pos="162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layout/>
      <c:overlay val="0"/>
    </c:title>
    <c:autoTitleDeleted val="0"/>
    <c:plotArea>
      <c:layout>
        <c:manualLayout>
          <c:layoutTarget val="inner"/>
          <c:xMode val="edge"/>
          <c:yMode val="edge"/>
          <c:x val="0.27650335374744822"/>
          <c:y val="0.14099518021674831"/>
          <c:w val="0.72349664625255172"/>
          <c:h val="0.50804103344327811"/>
        </c:manualLayout>
      </c:layout>
      <c:barChart>
        <c:barDir val="col"/>
        <c:grouping val="clustered"/>
        <c:varyColors val="0"/>
        <c:ser>
          <c:idx val="0"/>
          <c:order val="0"/>
          <c:tx>
            <c:strRef>
              <c:f>Sheet1!$B$1</c:f>
              <c:strCache>
                <c:ptCount val="1"/>
                <c:pt idx="0">
                  <c:v>Quadro GV100</c:v>
                </c:pt>
              </c:strCache>
            </c:strRef>
          </c:tx>
          <c:invertIfNegative val="0"/>
          <c:cat>
            <c:strRef>
              <c:f>Sheet1!$A$2:$A$3</c:f>
              <c:strCache>
                <c:ptCount val="2"/>
                <c:pt idx="0">
                  <c:v>Chromatophore @ 4Kx4K</c:v>
                </c:pt>
                <c:pt idx="1">
                  <c:v>Chrom Cell, 512x DoF @ 1080p</c:v>
                </c:pt>
              </c:strCache>
            </c:strRef>
          </c:cat>
          <c:val>
            <c:numRef>
              <c:f>Sheet1!$B$2:$B$3</c:f>
              <c:numCache>
                <c:formatCode>General</c:formatCode>
                <c:ptCount val="2"/>
                <c:pt idx="0">
                  <c:v>1</c:v>
                </c:pt>
                <c:pt idx="1">
                  <c:v>1</c:v>
                </c:pt>
              </c:numCache>
            </c:numRef>
          </c:val>
        </c:ser>
        <c:ser>
          <c:idx val="1"/>
          <c:order val="1"/>
          <c:tx>
            <c:strRef>
              <c:f>Sheet1!$C$1</c:f>
              <c:strCache>
                <c:ptCount val="1"/>
                <c:pt idx="0">
                  <c:v>2x Quadro GV100</c:v>
                </c:pt>
              </c:strCache>
            </c:strRef>
          </c:tx>
          <c:invertIfNegative val="0"/>
          <c:cat>
            <c:strRef>
              <c:f>Sheet1!$A$2:$A$3</c:f>
              <c:strCache>
                <c:ptCount val="2"/>
                <c:pt idx="0">
                  <c:v>Chromatophore @ 4Kx4K</c:v>
                </c:pt>
                <c:pt idx="1">
                  <c:v>Chrom Cell, 512x DoF @ 1080p</c:v>
                </c:pt>
              </c:strCache>
            </c:strRef>
          </c:cat>
          <c:val>
            <c:numRef>
              <c:f>Sheet1!$C$2:$C$3</c:f>
              <c:numCache>
                <c:formatCode>General</c:formatCode>
                <c:ptCount val="2"/>
                <c:pt idx="0">
                  <c:v>1.97</c:v>
                </c:pt>
                <c:pt idx="1">
                  <c:v>1.95</c:v>
                </c:pt>
              </c:numCache>
            </c:numRef>
          </c:val>
        </c:ser>
        <c:ser>
          <c:idx val="2"/>
          <c:order val="2"/>
          <c:tx>
            <c:strRef>
              <c:f>Sheet1!$D$1</c:f>
              <c:strCache>
                <c:ptCount val="1"/>
                <c:pt idx="0">
                  <c:v>Quadro RTX 6000</c:v>
                </c:pt>
              </c:strCache>
            </c:strRef>
          </c:tx>
          <c:invertIfNegative val="0"/>
          <c:cat>
            <c:strRef>
              <c:f>Sheet1!$A$2:$A$3</c:f>
              <c:strCache>
                <c:ptCount val="2"/>
                <c:pt idx="0">
                  <c:v>Chromatophore @ 4Kx4K</c:v>
                </c:pt>
                <c:pt idx="1">
                  <c:v>Chrom Cell, 512x DoF @ 1080p</c:v>
                </c:pt>
              </c:strCache>
            </c:strRef>
          </c:cat>
          <c:val>
            <c:numRef>
              <c:f>Sheet1!$D$2:$D$3</c:f>
              <c:numCache>
                <c:formatCode>General</c:formatCode>
                <c:ptCount val="2"/>
                <c:pt idx="0">
                  <c:v>8.02</c:v>
                </c:pt>
                <c:pt idx="1">
                  <c:v>8.18</c:v>
                </c:pt>
              </c:numCache>
            </c:numRef>
          </c:val>
        </c:ser>
        <c:dLbls>
          <c:showLegendKey val="0"/>
          <c:showVal val="0"/>
          <c:showCatName val="0"/>
          <c:showSerName val="0"/>
          <c:showPercent val="0"/>
          <c:showBubbleSize val="0"/>
        </c:dLbls>
        <c:gapWidth val="150"/>
        <c:axId val="139627520"/>
        <c:axId val="140055296"/>
      </c:barChart>
      <c:catAx>
        <c:axId val="139627520"/>
        <c:scaling>
          <c:orientation val="minMax"/>
        </c:scaling>
        <c:delete val="0"/>
        <c:axPos val="b"/>
        <c:majorTickMark val="none"/>
        <c:minorTickMark val="none"/>
        <c:tickLblPos val="nextTo"/>
        <c:crossAx val="140055296"/>
        <c:crosses val="autoZero"/>
        <c:auto val="1"/>
        <c:lblAlgn val="ctr"/>
        <c:lblOffset val="100"/>
        <c:noMultiLvlLbl val="0"/>
      </c:catAx>
      <c:valAx>
        <c:axId val="140055296"/>
        <c:scaling>
          <c:orientation val="minMax"/>
        </c:scaling>
        <c:delete val="0"/>
        <c:axPos val="l"/>
        <c:majorGridlines/>
        <c:title>
          <c:tx>
            <c:rich>
              <a:bodyPr/>
              <a:lstStyle/>
              <a:p>
                <a:pPr>
                  <a:defRPr/>
                </a:pPr>
                <a:r>
                  <a:rPr lang="en-US" dirty="0" smtClean="0"/>
                  <a:t>Speedup</a:t>
                </a:r>
                <a:r>
                  <a:rPr lang="en-US" baseline="0" dirty="0" smtClean="0"/>
                  <a:t> Factor X</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39627520"/>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65.png"/></Relationships>
</file>

<file path=ppt/drawings/drawing1.xml><?xml version="1.0" encoding="utf-8"?>
<c:userShapes xmlns:c="http://schemas.openxmlformats.org/drawingml/2006/chart">
  <cdr:relSizeAnchor xmlns:cdr="http://schemas.openxmlformats.org/drawingml/2006/chartDrawing">
    <cdr:from>
      <cdr:x>0.27427</cdr:x>
      <cdr:y>0.13994</cdr:y>
    </cdr:from>
    <cdr:to>
      <cdr:x>0.44943</cdr:x>
      <cdr:y>0.45023</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369486" y="616278"/>
          <a:ext cx="1513193" cy="1366406"/>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11/15/2018</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11/15/2018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dirty="0" smtClean="0">
                <a:latin typeface="Times New Roman" pitchFamily="18" charset="0"/>
              </a:rPr>
              <a:t>NAMD and VMD provide state-of-the-art molecular simulation, analysis,</a:t>
            </a:r>
          </a:p>
          <a:p>
            <a:pPr eaLnBrk="1" hangingPunct="1"/>
            <a:r>
              <a:rPr lang="en-US" altLang="en-US" dirty="0" smtClean="0">
                <a:latin typeface="Times New Roman" pitchFamily="18" charset="0"/>
              </a:rPr>
              <a:t>and visualization tools that leverage a panoply of GPU acceleration</a:t>
            </a:r>
          </a:p>
          <a:p>
            <a:pPr eaLnBrk="1" hangingPunct="1"/>
            <a:r>
              <a:rPr lang="en-US" altLang="en-US" dirty="0" smtClean="0">
                <a:latin typeface="Times New Roman" pitchFamily="18" charset="0"/>
              </a:rPr>
              <a:t>technologies to achieve performance levels that enable scientists to</a:t>
            </a:r>
          </a:p>
          <a:p>
            <a:pPr eaLnBrk="1" hangingPunct="1"/>
            <a:r>
              <a:rPr lang="en-US" altLang="en-US" dirty="0" smtClean="0">
                <a:latin typeface="Times New Roman" pitchFamily="18" charset="0"/>
              </a:rPr>
              <a:t>routinely apply research methods that were formerly too computationally</a:t>
            </a:r>
          </a:p>
          <a:p>
            <a:pPr eaLnBrk="1" hangingPunct="1"/>
            <a:r>
              <a:rPr lang="en-US" altLang="en-US" dirty="0" smtClean="0">
                <a:latin typeface="Times New Roman" pitchFamily="18" charset="0"/>
              </a:rPr>
              <a:t>demanding to be practical.  To make state-of-the-art MD simulation and</a:t>
            </a:r>
          </a:p>
          <a:p>
            <a:pPr eaLnBrk="1" hangingPunct="1"/>
            <a:r>
              <a:rPr lang="en-US" altLang="en-US" dirty="0" smtClean="0">
                <a:latin typeface="Times New Roman" pitchFamily="18" charset="0"/>
              </a:rPr>
              <a:t>computational microscopy workflows available to a broader range of</a:t>
            </a:r>
          </a:p>
          <a:p>
            <a:pPr eaLnBrk="1" hangingPunct="1"/>
            <a:r>
              <a:rPr lang="en-US" altLang="en-US" dirty="0" smtClean="0">
                <a:latin typeface="Times New Roman" pitchFamily="18" charset="0"/>
              </a:rPr>
              <a:t>molecular scientists including non-traditional users of HPC systems,</a:t>
            </a:r>
          </a:p>
          <a:p>
            <a:pPr eaLnBrk="1" hangingPunct="1"/>
            <a:r>
              <a:rPr lang="en-US" altLang="en-US" dirty="0" smtClean="0">
                <a:latin typeface="Times New Roman" pitchFamily="18" charset="0"/>
              </a:rPr>
              <a:t>our center has begun producing pre-configured container images and</a:t>
            </a:r>
          </a:p>
          <a:p>
            <a:pPr eaLnBrk="1" hangingPunct="1"/>
            <a:r>
              <a:rPr lang="en-US" altLang="en-US" dirty="0" smtClean="0">
                <a:latin typeface="Times New Roman" pitchFamily="18" charset="0"/>
              </a:rPr>
              <a:t>Amazon EC2 AMIs that streamline deployment, particularly for</a:t>
            </a:r>
          </a:p>
          <a:p>
            <a:pPr eaLnBrk="1" hangingPunct="1"/>
            <a:r>
              <a:rPr lang="en-US" altLang="en-US" dirty="0" smtClean="0">
                <a:latin typeface="Times New Roman" pitchFamily="18" charset="0"/>
              </a:rPr>
              <a:t>specialized occasional-use workflows, e.g., for refinement of</a:t>
            </a:r>
          </a:p>
          <a:p>
            <a:pPr eaLnBrk="1" hangingPunct="1"/>
            <a:r>
              <a:rPr lang="en-US" altLang="en-US" dirty="0" smtClean="0">
                <a:latin typeface="Times New Roman" pitchFamily="18" charset="0"/>
              </a:rPr>
              <a:t>atomic structures obtained through </a:t>
            </a:r>
            <a:r>
              <a:rPr lang="en-US" altLang="en-US" dirty="0" err="1" smtClean="0">
                <a:latin typeface="Times New Roman" pitchFamily="18" charset="0"/>
              </a:rPr>
              <a:t>cryo</a:t>
            </a:r>
            <a:r>
              <a:rPr lang="en-US" altLang="en-US" dirty="0" smtClean="0">
                <a:latin typeface="Times New Roman" pitchFamily="18" charset="0"/>
              </a:rPr>
              <a:t>-electron microscopy.</a:t>
            </a:r>
          </a:p>
          <a:p>
            <a:pPr eaLnBrk="1" hangingPunct="1"/>
            <a:r>
              <a:rPr lang="en-US" altLang="en-US" dirty="0" smtClean="0">
                <a:latin typeface="Times New Roman" pitchFamily="18" charset="0"/>
              </a:rPr>
              <a:t>This talk will describe the latest technological advances in NAMD and VMD,</a:t>
            </a:r>
          </a:p>
          <a:p>
            <a:pPr eaLnBrk="1" hangingPunct="1"/>
            <a:r>
              <a:rPr lang="en-US" altLang="en-US" dirty="0" smtClean="0">
                <a:latin typeface="Times New Roman" pitchFamily="18" charset="0"/>
              </a:rPr>
              <a:t>using CUDA, </a:t>
            </a:r>
            <a:r>
              <a:rPr lang="en-US" altLang="en-US" dirty="0" err="1" smtClean="0">
                <a:latin typeface="Times New Roman" pitchFamily="18" charset="0"/>
              </a:rPr>
              <a:t>OpenACC</a:t>
            </a:r>
            <a:r>
              <a:rPr lang="en-US" altLang="en-US" dirty="0" smtClean="0">
                <a:latin typeface="Times New Roman" pitchFamily="18" charset="0"/>
              </a:rPr>
              <a:t>, and </a:t>
            </a:r>
            <a:r>
              <a:rPr lang="en-US" altLang="en-US" dirty="0" err="1" smtClean="0">
                <a:latin typeface="Times New Roman" pitchFamily="18" charset="0"/>
              </a:rPr>
              <a:t>OptiX</a:t>
            </a:r>
            <a:r>
              <a:rPr lang="en-US" altLang="en-US" dirty="0" smtClean="0">
                <a:latin typeface="Times New Roman" pitchFamily="18" charset="0"/>
              </a:rPr>
              <a:t>, including early results on ORNL Summit,</a:t>
            </a:r>
          </a:p>
          <a:p>
            <a:pPr eaLnBrk="1" hangingPunct="1"/>
            <a:r>
              <a:rPr lang="en-US" altLang="en-US" dirty="0" smtClean="0">
                <a:latin typeface="Times New Roman" pitchFamily="18" charset="0"/>
              </a:rPr>
              <a:t>state-of-the-art RTX hardware ray tracing on Turing GPUs,</a:t>
            </a:r>
          </a:p>
          <a:p>
            <a:pPr eaLnBrk="1" hangingPunct="1"/>
            <a:r>
              <a:rPr lang="en-US" altLang="en-US" dirty="0" smtClean="0">
                <a:latin typeface="Times New Roman" pitchFamily="18" charset="0"/>
              </a:rPr>
              <a:t>and easy deployment using containers and cloud computing infrastructure.</a:t>
            </a:r>
          </a:p>
          <a:p>
            <a:pPr eaLnBrk="1" hangingPunct="1"/>
            <a:endParaRPr lang="en-US" alt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6</a:t>
            </a:fld>
            <a:endParaRPr lang="en-US" dirty="0"/>
          </a:p>
        </p:txBody>
      </p:sp>
    </p:spTree>
    <p:extLst>
      <p:ext uri="{BB962C8B-B14F-4D97-AF65-F5344CB8AC3E}">
        <p14:creationId xmlns:p14="http://schemas.microsoft.com/office/powerpoint/2010/main" val="47792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rPr dirty="0"/>
              <a:t>Resolution Exchange MDFF uses the replica exchange feature of NAMD to run the parallel fitting simulations. The parallel simulations require many computer cores, however the simulations converge very rapidly and require little computational time, making them well-suited for a cloud computing environment. A cloud computer like Amazon’s EC2 provides a user with a many-cored machine with the click of a button, and a user can run an full MDFF simulation from start to finish for less than the cost of a cup of coffee. Cloud computing provides researchers the necessary means to run the simulation without the need to acquire and maintain their own hardware, allowing them to focus on the scientific challenges of their project. Providing our software like MDFF on the cloud is an ongoing goal of the Center, to meet the needs of an even wider range of users.</a:t>
            </a:r>
          </a:p>
          <a:p>
            <a:endParaRPr dirty="0"/>
          </a:p>
          <a:p>
            <a:r>
              <a:rPr dirty="0"/>
              <a:t>- Make sure to make clear the ease of use aspect with packaging all the software up that is needed in a modeling workflow (no installation or compilation) and giving users a “one click” approach to running the method.</a:t>
            </a:r>
          </a:p>
          <a:p>
            <a:endParaRPr dirty="0"/>
          </a:p>
          <a:p>
            <a:pPr marL="271638" indent="-271638">
              <a:buSzPct val="75000"/>
              <a:buChar char="-"/>
            </a:pPr>
            <a:r>
              <a:rPr dirty="0"/>
              <a:t>Make it clear we have done this and others can do it now too. Mention the aspect of packaging up all the different software and making it easy for an experimentalist to run these methods.</a:t>
            </a:r>
          </a:p>
          <a:p>
            <a:r>
              <a:rPr dirty="0"/>
              <a:t>Not only are cloud platforms cost effective, but they give us the ability to create a working computer environment with all of the software components already installed and ready to run at the click of a button. Users therefore do not have to worry about acquiring……and instead can focus on the scientific challenges of their project. Using cloud computing platforms therefore gives a wider range of researchers access to our software.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26</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6227972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33"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34"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10" name="TextBox 9"/>
          <p:cNvSpPr txBox="1"/>
          <p:nvPr userDrawn="1"/>
        </p:nvSpPr>
        <p:spPr>
          <a:xfrm>
            <a:off x="266374" y="4703031"/>
            <a:ext cx="1696636" cy="315481"/>
          </a:xfrm>
          <a:prstGeom prst="rect">
            <a:avLst/>
          </a:prstGeom>
          <a:noFill/>
        </p:spPr>
        <p:txBody>
          <a:bodyPr wrap="none" lIns="68589" tIns="34295" rIns="68589" bIns="34295" rtlCol="0">
            <a:spAutoFit/>
          </a:bodyPr>
          <a:lstStyle/>
          <a:p>
            <a:pPr defTabSz="914400" fontAlgn="base">
              <a:spcBef>
                <a:spcPct val="0"/>
              </a:spcBef>
              <a:spcAft>
                <a:spcPct val="0"/>
              </a:spcAft>
            </a:pPr>
            <a:r>
              <a:rPr lang="en-US" sz="800" dirty="0">
                <a:solidFill>
                  <a:srgbClr val="1E7640"/>
                </a:solidFill>
                <a:cs typeface="Arial" charset="0"/>
              </a:rPr>
              <a:t>ORNL is managed by UT-Battelle </a:t>
            </a:r>
            <a:br>
              <a:rPr lang="en-US" sz="800" dirty="0">
                <a:solidFill>
                  <a:srgbClr val="1E7640"/>
                </a:solidFill>
                <a:cs typeface="Arial" charset="0"/>
              </a:rPr>
            </a:br>
            <a:r>
              <a:rPr lang="en-US" sz="800" dirty="0">
                <a:solidFill>
                  <a:srgbClr val="1E7640"/>
                </a:solidFill>
                <a:cs typeface="Arial" charset="0"/>
              </a:rPr>
              <a:t>for the US Department of Energy</a:t>
            </a:r>
          </a:p>
        </p:txBody>
      </p:sp>
      <p:sp>
        <p:nvSpPr>
          <p:cNvPr id="2" name="Title 1"/>
          <p:cNvSpPr>
            <a:spLocks noGrp="1"/>
          </p:cNvSpPr>
          <p:nvPr userDrawn="1">
            <p:ph type="ctrTitle"/>
          </p:nvPr>
        </p:nvSpPr>
        <p:spPr>
          <a:xfrm>
            <a:off x="254320" y="240030"/>
            <a:ext cx="4160172" cy="697114"/>
          </a:xfrm>
        </p:spPr>
        <p:txBody>
          <a:bodyPr/>
          <a:lstStyle>
            <a:lvl1pPr algn="l">
              <a:defRPr sz="24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260672" y="1501162"/>
            <a:ext cx="4115041" cy="567848"/>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2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267336" y="949569"/>
            <a:ext cx="1614626" cy="1614206"/>
          </a:xfrm>
          <a:prstGeom prst="ellipse">
            <a:avLst/>
          </a:prstGeom>
          <a:blipFill>
            <a:blip r:embed="rId5"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32416" y="1392140"/>
            <a:ext cx="1401742" cy="140137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6220" y="2377406"/>
            <a:ext cx="1249378" cy="1249053"/>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48833" y="2470590"/>
            <a:ext cx="1069510" cy="1039736"/>
          </a:xfrm>
          <a:prstGeom prst="rect">
            <a:avLst/>
          </a:prstGeom>
          <a:ln>
            <a:noFill/>
          </a:ln>
        </p:spPr>
      </p:pic>
      <p:pic>
        <p:nvPicPr>
          <p:cNvPr id="14" name="Picture 2" descr="https://portal09.ornl.gov/sites/cm/branding/Logo%20Downloads/OLCF_official_color_10_26_15.png"/>
          <p:cNvPicPr>
            <a:picLocks noChangeAspect="1" noChangeArrowheads="1"/>
          </p:cNvPicPr>
          <p:nvPr userDrawn="1"/>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1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240030"/>
            <a:ext cx="8568927" cy="383192"/>
          </a:xfrm>
        </p:spPr>
        <p:txBody>
          <a:bodyPr/>
          <a:lstStyle/>
          <a:p>
            <a:r>
              <a:rPr lang="en-US" dirty="0"/>
              <a:t>Click to edit Master title style</a:t>
            </a:r>
          </a:p>
        </p:txBody>
      </p:sp>
      <p:sp>
        <p:nvSpPr>
          <p:cNvPr id="3" name="Content Placeholder 2"/>
          <p:cNvSpPr>
            <a:spLocks noGrp="1"/>
          </p:cNvSpPr>
          <p:nvPr>
            <p:ph idx="1"/>
          </p:nvPr>
        </p:nvSpPr>
        <p:spPr>
          <a:xfrm>
            <a:off x="260672" y="1131570"/>
            <a:ext cx="8529578" cy="30358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192" indent="-16671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35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240030"/>
            <a:ext cx="8628678" cy="38319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60672" y="1083564"/>
            <a:ext cx="4192528"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2" y="1702751"/>
            <a:ext cx="4192528" cy="2529922"/>
          </a:xfrm>
        </p:spPr>
        <p:txBody>
          <a:bodyPr/>
          <a:lstStyle>
            <a:lvl1pPr>
              <a:defRPr sz="1800"/>
            </a:lvl1pPr>
            <a:lvl2pPr>
              <a:defRPr sz="1500"/>
            </a:lvl2pPr>
            <a:lvl3pPr>
              <a:defRPr sz="1400"/>
            </a:lvl3pPr>
            <a:lvl4pPr>
              <a:defRPr sz="1200"/>
            </a:lvl4pPr>
            <a:lvl5pPr marL="1112192" indent="-166710">
              <a:buFont typeface="Arial" panose="020B0604020202020204" pitchFamily="34" charset="0"/>
              <a:buChar char="•"/>
              <a:defRPr sz="14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3564"/>
            <a:ext cx="4150031"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2751"/>
            <a:ext cx="4150031" cy="2529922"/>
          </a:xfrm>
        </p:spPr>
        <p:txBody>
          <a:bodyPr/>
          <a:lstStyle>
            <a:lvl1pPr>
              <a:defRPr sz="1800"/>
            </a:lvl1pPr>
            <a:lvl2pPr>
              <a:defRPr sz="1500"/>
            </a:lvl2pPr>
            <a:lvl3pPr>
              <a:defRPr sz="1400"/>
            </a:lvl3pPr>
            <a:lvl4pPr>
              <a:defRPr sz="1200"/>
            </a:lvl4pPr>
            <a:lvl5pPr marL="1112192" indent="-166710">
              <a:defRPr lang="en-US" sz="14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61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2" name="Title 1"/>
          <p:cNvSpPr>
            <a:spLocks noGrp="1"/>
          </p:cNvSpPr>
          <p:nvPr>
            <p:ph type="title"/>
          </p:nvPr>
        </p:nvSpPr>
        <p:spPr>
          <a:xfrm>
            <a:off x="257697" y="240031"/>
            <a:ext cx="2853707" cy="697124"/>
          </a:xfrm>
        </p:spPr>
        <p:txBody>
          <a:bodyPr/>
          <a:lstStyle/>
          <a:p>
            <a:r>
              <a:rPr lang="en-US" dirty="0"/>
              <a:t>Click to edit Master title style</a:t>
            </a:r>
          </a:p>
        </p:txBody>
      </p:sp>
      <p:sp>
        <p:nvSpPr>
          <p:cNvPr id="19"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20"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4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240030"/>
            <a:ext cx="8628678" cy="383192"/>
          </a:xfrm>
        </p:spPr>
        <p:txBody>
          <a:bodyPr/>
          <a:lstStyle/>
          <a:p>
            <a:r>
              <a:rPr lang="en-US" dirty="0"/>
              <a:t>Click to edit Master title style</a:t>
            </a:r>
          </a:p>
        </p:txBody>
      </p:sp>
    </p:spTree>
    <p:extLst>
      <p:ext uri="{BB962C8B-B14F-4D97-AF65-F5344CB8AC3E}">
        <p14:creationId xmlns:p14="http://schemas.microsoft.com/office/powerpoint/2010/main" val="649878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014971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63482903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4115853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5717051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66900864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05703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8581215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248303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03512202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69627459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12727" y="863947"/>
            <a:ext cx="5518547"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1812727" y="2658814"/>
            <a:ext cx="5518547" cy="596057"/>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extLst>
      <p:ext uri="{BB962C8B-B14F-4D97-AF65-F5344CB8AC3E}">
        <p14:creationId xmlns:p14="http://schemas.microsoft.com/office/powerpoint/2010/main" val="222776019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2000250" y="354955"/>
            <a:ext cx="5143500" cy="3114229"/>
          </a:xfrm>
          <a:prstGeom prst="rect">
            <a:avLst/>
          </a:prstGeom>
        </p:spPr>
        <p:txBody>
          <a:bodyPr lIns="34290" tIns="17145" rIns="34290" bIns="17145" anchor="t">
            <a:noAutofit/>
          </a:bodyPr>
          <a:lstStyle/>
          <a:p>
            <a:endParaRPr/>
          </a:p>
        </p:txBody>
      </p:sp>
      <p:sp>
        <p:nvSpPr>
          <p:cNvPr id="21" name="Title Text"/>
          <p:cNvSpPr txBox="1">
            <a:spLocks noGrp="1"/>
          </p:cNvSpPr>
          <p:nvPr>
            <p:ph type="title"/>
          </p:nvPr>
        </p:nvSpPr>
        <p:spPr>
          <a:xfrm>
            <a:off x="1812727" y="3542854"/>
            <a:ext cx="5518547" cy="750094"/>
          </a:xfrm>
          <a:prstGeom prst="rect">
            <a:avLst/>
          </a:prstGeom>
        </p:spPr>
        <p:txBody>
          <a:bodyPr anchor="b"/>
          <a:lstStyle/>
          <a:p>
            <a:r>
              <a:t>Title Text</a:t>
            </a:r>
          </a:p>
        </p:txBody>
      </p:sp>
      <p:sp>
        <p:nvSpPr>
          <p:cNvPr id="22" name="Body Level One…"/>
          <p:cNvSpPr txBox="1">
            <a:spLocks noGrp="1"/>
          </p:cNvSpPr>
          <p:nvPr>
            <p:ph type="body" sz="quarter" idx="1"/>
          </p:nvPr>
        </p:nvSpPr>
        <p:spPr>
          <a:xfrm>
            <a:off x="1812727" y="4299644"/>
            <a:ext cx="5518547" cy="596057"/>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7404148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812727" y="1701106"/>
            <a:ext cx="5518547"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00489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685853" y="334863"/>
            <a:ext cx="2812852" cy="4333131"/>
          </a:xfrm>
          <a:prstGeom prst="rect">
            <a:avLst/>
          </a:prstGeom>
        </p:spPr>
        <p:txBody>
          <a:bodyPr lIns="34290" tIns="17145" rIns="34290" bIns="17145" anchor="t">
            <a:noAutofit/>
          </a:bodyPr>
          <a:lstStyle/>
          <a:p>
            <a:endParaRPr/>
          </a:p>
        </p:txBody>
      </p:sp>
      <p:sp>
        <p:nvSpPr>
          <p:cNvPr id="39" name="Title Text"/>
          <p:cNvSpPr txBox="1">
            <a:spLocks noGrp="1"/>
          </p:cNvSpPr>
          <p:nvPr>
            <p:ph type="title"/>
          </p:nvPr>
        </p:nvSpPr>
        <p:spPr>
          <a:xfrm>
            <a:off x="1645295" y="334863"/>
            <a:ext cx="2812852" cy="2102942"/>
          </a:xfrm>
          <a:prstGeom prst="rect">
            <a:avLst/>
          </a:prstGeom>
        </p:spPr>
        <p:txBody>
          <a:bodyPr anchor="b"/>
          <a:lstStyle>
            <a:lvl1pPr>
              <a:defRPr sz="3200"/>
            </a:lvl1pPr>
          </a:lstStyle>
          <a:p>
            <a:r>
              <a:t>Title Text</a:t>
            </a:r>
          </a:p>
        </p:txBody>
      </p:sp>
      <p:sp>
        <p:nvSpPr>
          <p:cNvPr id="40" name="Body Level One…"/>
          <p:cNvSpPr txBox="1">
            <a:spLocks noGrp="1"/>
          </p:cNvSpPr>
          <p:nvPr>
            <p:ph type="body" sz="quarter" idx="1"/>
          </p:nvPr>
        </p:nvSpPr>
        <p:spPr>
          <a:xfrm>
            <a:off x="1645295" y="2491383"/>
            <a:ext cx="2812852" cy="2169914"/>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514370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73286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770341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4685853" y="1366242"/>
            <a:ext cx="2812852" cy="3315147"/>
          </a:xfrm>
          <a:prstGeom prst="rect">
            <a:avLst/>
          </a:prstGeom>
        </p:spPr>
        <p:txBody>
          <a:bodyPr lIns="34290" tIns="17145" rIns="34290" bIns="17145"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1645295" y="1366242"/>
            <a:ext cx="2812852" cy="3315147"/>
          </a:xfrm>
          <a:prstGeom prst="rect">
            <a:avLst/>
          </a:prstGeom>
        </p:spPr>
        <p:txBody>
          <a:bodyPr/>
          <a:lstStyle>
            <a:lvl1pPr marL="174512" indent="-174512">
              <a:spcBef>
                <a:spcPts val="1688"/>
              </a:spcBef>
              <a:defRPr sz="1400"/>
            </a:lvl1pPr>
            <a:lvl2pPr marL="303099" indent="-174512">
              <a:spcBef>
                <a:spcPts val="1688"/>
              </a:spcBef>
              <a:defRPr sz="1400"/>
            </a:lvl2pPr>
            <a:lvl3pPr marL="431687" indent="-174512">
              <a:spcBef>
                <a:spcPts val="1688"/>
              </a:spcBef>
              <a:defRPr sz="1400"/>
            </a:lvl3pPr>
            <a:lvl4pPr marL="560274" indent="-174512">
              <a:spcBef>
                <a:spcPts val="1688"/>
              </a:spcBef>
              <a:defRPr sz="1400"/>
            </a:lvl4pPr>
            <a:lvl5pPr marL="688862" indent="-174512">
              <a:spcBef>
                <a:spcPts val="1688"/>
              </a:spcBef>
              <a:defRPr sz="1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80647" y="4902398"/>
            <a:ext cx="179136" cy="177212"/>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87048804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45295" y="669727"/>
            <a:ext cx="5853410"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752355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685853" y="2685604"/>
            <a:ext cx="2812852" cy="1989088"/>
          </a:xfrm>
          <a:prstGeom prst="rect">
            <a:avLst/>
          </a:prstGeom>
        </p:spPr>
        <p:txBody>
          <a:bodyPr lIns="34290" tIns="17145" rIns="34290" bIns="17145" anchor="t">
            <a:noAutofit/>
          </a:bodyPr>
          <a:lstStyle/>
          <a:p>
            <a:endParaRPr/>
          </a:p>
        </p:txBody>
      </p:sp>
      <p:sp>
        <p:nvSpPr>
          <p:cNvPr id="84" name="Image"/>
          <p:cNvSpPr>
            <a:spLocks noGrp="1"/>
          </p:cNvSpPr>
          <p:nvPr>
            <p:ph type="pic" sz="quarter" idx="14"/>
          </p:nvPr>
        </p:nvSpPr>
        <p:spPr>
          <a:xfrm>
            <a:off x="4685853" y="468809"/>
            <a:ext cx="2812852" cy="1989088"/>
          </a:xfrm>
          <a:prstGeom prst="rect">
            <a:avLst/>
          </a:prstGeom>
        </p:spPr>
        <p:txBody>
          <a:bodyPr lIns="34290" tIns="17145" rIns="34290" bIns="17145" anchor="t">
            <a:noAutofit/>
          </a:bodyPr>
          <a:lstStyle/>
          <a:p>
            <a:endParaRPr/>
          </a:p>
        </p:txBody>
      </p:sp>
      <p:sp>
        <p:nvSpPr>
          <p:cNvPr id="85" name="Image"/>
          <p:cNvSpPr>
            <a:spLocks noGrp="1"/>
          </p:cNvSpPr>
          <p:nvPr>
            <p:ph type="pic" sz="half" idx="15"/>
          </p:nvPr>
        </p:nvSpPr>
        <p:spPr>
          <a:xfrm>
            <a:off x="1645295" y="468809"/>
            <a:ext cx="2812852" cy="4205883"/>
          </a:xfrm>
          <a:prstGeom prst="rect">
            <a:avLst/>
          </a:prstGeom>
        </p:spPr>
        <p:txBody>
          <a:bodyPr lIns="34290" tIns="17145" rIns="34290" bIns="17145"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528415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812727" y="3355330"/>
            <a:ext cx="5518547" cy="24288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1812727" y="2249091"/>
            <a:ext cx="5518547" cy="323850"/>
          </a:xfrm>
          <a:prstGeom prst="rect">
            <a:avLst/>
          </a:prstGeom>
        </p:spPr>
        <p:txBody>
          <a:bodyPr>
            <a:spAutoFit/>
          </a:bodyPr>
          <a:lstStyle>
            <a:lvl1pPr marL="0" indent="0" algn="ctr">
              <a:spcBef>
                <a:spcPts val="0"/>
              </a:spcBef>
              <a:buSzTx/>
              <a:buNone/>
              <a:defRPr sz="17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901828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143000" y="0"/>
            <a:ext cx="6858000" cy="5143500"/>
          </a:xfrm>
          <a:prstGeom prst="rect">
            <a:avLst/>
          </a:prstGeom>
        </p:spPr>
        <p:txBody>
          <a:bodyPr lIns="34290" tIns="17145" rIns="34290" bIns="17145"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50352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684214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11" name="Rectangle 4"/>
          <p:cNvSpPr>
            <a:spLocks noGrp="1" noChangeArrowheads="1"/>
          </p:cNvSpPr>
          <p:nvPr userDrawn="1">
            <p:ph type="subTitle" idx="1"/>
          </p:nvPr>
        </p:nvSpPr>
        <p:spPr>
          <a:xfrm>
            <a:off x="434042" y="1489248"/>
            <a:ext cx="7250588" cy="284693"/>
          </a:xfrm>
        </p:spPr>
        <p:txBody>
          <a:bodyPr wrap="square" anchor="t">
            <a:spAutoFit/>
          </a:bodyPr>
          <a:lstStyle>
            <a:lvl1pPr marL="0" indent="0" algn="l">
              <a:lnSpc>
                <a:spcPct val="90000"/>
              </a:lnSpc>
              <a:spcBef>
                <a:spcPts val="500"/>
              </a:spcBef>
              <a:spcAft>
                <a:spcPts val="250"/>
              </a:spcAft>
              <a:buFontTx/>
              <a:buNone/>
              <a:defRPr sz="1500" b="0">
                <a:solidFill>
                  <a:schemeClr val="tx1"/>
                </a:solidFill>
                <a:latin typeface="Trebuchet MS"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01385" y="699405"/>
            <a:ext cx="7282783" cy="819046"/>
          </a:xfrm>
        </p:spPr>
        <p:txBody>
          <a:bodyPr anchor="b">
            <a:noAutofit/>
          </a:bodyPr>
          <a:lstStyle>
            <a:lvl1pPr algn="l">
              <a:lnSpc>
                <a:spcPct val="90000"/>
              </a:lnSpc>
              <a:spcBef>
                <a:spcPts val="0"/>
              </a:spcBef>
              <a:defRPr sz="3800" b="1" cap="all" baseline="0">
                <a:solidFill>
                  <a:schemeClr val="tx1"/>
                </a:solidFill>
                <a:latin typeface="Trebuchet MS" panose="020B0603020202020204" pitchFamily="34" charset="0"/>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883" y="2106034"/>
            <a:ext cx="1355559" cy="292375"/>
          </a:xfrm>
          <a:prstGeom prst="rect">
            <a:avLst/>
          </a:prstGeom>
        </p:spPr>
      </p:pic>
    </p:spTree>
    <p:extLst>
      <p:ext uri="{BB962C8B-B14F-4D97-AF65-F5344CB8AC3E}">
        <p14:creationId xmlns:p14="http://schemas.microsoft.com/office/powerpoint/2010/main" val="326686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551022"/>
            <a:ext cx="8313420" cy="492443"/>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752530"/>
            <a:ext cx="8290560" cy="3099104"/>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2711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752530"/>
            <a:ext cx="8290560" cy="3099104"/>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5874774" y="4818098"/>
            <a:ext cx="2302388" cy="206785"/>
          </a:xfrm>
          <a:prstGeom prst="rect">
            <a:avLst/>
          </a:prstGeom>
          <a:noFill/>
          <a:ln w="25400" cap="flat" cmpd="sng" algn="ctr">
            <a:noFill/>
            <a:prstDash val="solid"/>
          </a:ln>
          <a:effectLst/>
        </p:spPr>
        <p:txBody>
          <a:bodyPr lIns="76197" tIns="38098" rIns="76197" bIns="38098" rtlCol="0" anchor="b"/>
          <a:lstStyle/>
          <a:p>
            <a:pPr algn="r" defTabSz="380985">
              <a:lnSpc>
                <a:spcPct val="90000"/>
              </a:lnSpc>
              <a:defRPr/>
            </a:pPr>
            <a:r>
              <a:rPr lang="en-US" sz="700" b="1" kern="0" dirty="0">
                <a:solidFill>
                  <a:srgbClr val="000000"/>
                </a:solidFill>
                <a:ea typeface="MS PGothic" pitchFamily="34" charset="-128"/>
              </a:rPr>
              <a:t>NVIDIA CONFIDENTIAL. DO NOT DISTRIBUTE.</a:t>
            </a:r>
          </a:p>
        </p:txBody>
      </p:sp>
    </p:spTree>
    <p:extLst>
      <p:ext uri="{BB962C8B-B14F-4D97-AF65-F5344CB8AC3E}">
        <p14:creationId xmlns:p14="http://schemas.microsoft.com/office/powerpoint/2010/main" val="142047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8290560" cy="3078132"/>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1717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27939"/>
            <a:ext cx="4935098" cy="515526"/>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4921528" cy="3078132"/>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4935098" cy="437886"/>
          </a:xfrm>
        </p:spPr>
        <p:txBody>
          <a:bodyPr/>
          <a:lstStyle>
            <a:lvl1pPr marL="0" indent="0" algn="l">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1005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696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2325529"/>
            <a:ext cx="8313420" cy="492443"/>
          </a:xfrm>
        </p:spPr>
        <p:txBody>
          <a:bodyPr anchor="ct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2015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545294"/>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15290" y="1759718"/>
            <a:ext cx="4120886" cy="3077934"/>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700"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07825" y="1759718"/>
            <a:ext cx="4120885" cy="3077934"/>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700"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3807"/>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1075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1294581" y="4460526"/>
            <a:ext cx="6554838" cy="307777"/>
          </a:xfrm>
        </p:spPr>
        <p:txBody>
          <a:bodyPr anchor="b"/>
          <a:lstStyle>
            <a:lvl1pPr algn="l">
              <a:defRPr sz="1700">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7726" y="4285105"/>
            <a:ext cx="6288548" cy="86738"/>
          </a:xfrm>
          <a:prstGeom prst="rect">
            <a:avLst/>
          </a:prstGeom>
        </p:spPr>
      </p:pic>
    </p:spTree>
    <p:extLst>
      <p:ext uri="{BB962C8B-B14F-4D97-AF65-F5344CB8AC3E}">
        <p14:creationId xmlns:p14="http://schemas.microsoft.com/office/powerpoint/2010/main" val="366049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35542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4307895"/>
            <a:ext cx="8313420" cy="446276"/>
          </a:xfrm>
        </p:spPr>
        <p:txBody>
          <a:bodyPr anchor="ctr"/>
          <a:lstStyle>
            <a:lvl1pPr algn="l">
              <a:defRPr sz="27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640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217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113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2" y="457200"/>
            <a:ext cx="7770813" cy="856060"/>
          </a:xfrm>
        </p:spPr>
        <p:txBody>
          <a:bodyPr/>
          <a:lstStyle/>
          <a:p>
            <a:r>
              <a:rPr lang="en-US"/>
              <a:t>Click to edit Master title style</a:t>
            </a:r>
          </a:p>
        </p:txBody>
      </p:sp>
      <p:sp>
        <p:nvSpPr>
          <p:cNvPr id="3" name="Text Placeholder 2"/>
          <p:cNvSpPr>
            <a:spLocks noGrp="1"/>
          </p:cNvSpPr>
          <p:nvPr>
            <p:ph type="body" sz="half" idx="1"/>
          </p:nvPr>
        </p:nvSpPr>
        <p:spPr>
          <a:xfrm>
            <a:off x="685802" y="1485900"/>
            <a:ext cx="3808413" cy="3084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a:p>
        </p:txBody>
      </p:sp>
    </p:spTree>
    <p:extLst>
      <p:ext uri="{BB962C8B-B14F-4D97-AF65-F5344CB8AC3E}">
        <p14:creationId xmlns:p14="http://schemas.microsoft.com/office/powerpoint/2010/main" val="2566184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9135474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8090776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07873454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98579652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574827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9809686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18892159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0324819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722751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145516583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4209610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8259322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99715867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95961379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74561192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020792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78613220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29802516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24617369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2395649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5789813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1183726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45638776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21792154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07482018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9634817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62803919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8710553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8817388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61252722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560F08-A8A3-3144-8A4D-EB9B67038CA9}" type="datetime1">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2539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FF4EA-9853-8949-809B-3FF89FB4337E}" type="datetime1">
              <a:rPr lang="en-US" smtClean="0">
                <a:solidFill>
                  <a:prstClr val="black">
                    <a:tint val="75000"/>
                  </a:prstClr>
                </a:solidFill>
              </a:rPr>
              <a:pPr/>
              <a:t>11/15/2018</a:t>
            </a:fld>
            <a:endParaRPr lang="en-US">
              <a:solidFill>
                <a:prstClr val="black">
                  <a:tint val="75000"/>
                </a:prstClr>
              </a:solidFill>
            </a:endParaRP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518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47BEC-D41F-8D47-BAA6-7551AEEBAE08}" type="datetime1">
              <a:rPr lang="en-US" smtClean="0">
                <a:solidFill>
                  <a:prstClr val="black">
                    <a:tint val="75000"/>
                  </a:prstClr>
                </a:solidFill>
              </a:rPr>
              <a:pPr/>
              <a:t>11/15/2018</a:t>
            </a:fld>
            <a:endParaRPr lang="en-US">
              <a:solidFill>
                <a:prstClr val="black">
                  <a:tint val="75000"/>
                </a:prstClr>
              </a:solidFill>
            </a:endParaRP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1814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FF0C71-C8B4-6B47-860F-115470729A6B}" type="datetime1">
              <a:rPr lang="en-US" smtClean="0">
                <a:solidFill>
                  <a:prstClr val="black">
                    <a:tint val="75000"/>
                  </a:prstClr>
                </a:solidFill>
              </a:rPr>
              <a:pPr/>
              <a:t>11/15/2018</a:t>
            </a:fld>
            <a:endParaRPr lang="en-US">
              <a:solidFill>
                <a:prstClr val="black">
                  <a:tint val="75000"/>
                </a:prstClr>
              </a:solidFill>
            </a:endParaRP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939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A21140-8996-1844-B1E2-CDD9D061E144}" type="datetime1">
              <a:rPr lang="en-US" smtClean="0">
                <a:solidFill>
                  <a:prstClr val="black">
                    <a:tint val="75000"/>
                  </a:prstClr>
                </a:solidFill>
              </a:rPr>
              <a:pPr/>
              <a:t>11/15/2018</a:t>
            </a:fld>
            <a:endParaRPr lang="en-US">
              <a:solidFill>
                <a:prstClr val="black">
                  <a:tint val="75000"/>
                </a:prstClr>
              </a:solidFill>
            </a:endParaRPr>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45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A8974B-0006-3F46-9669-2B1381059D49}" type="datetime1">
              <a:rPr lang="en-US" smtClean="0">
                <a:solidFill>
                  <a:prstClr val="black">
                    <a:tint val="75000"/>
                  </a:prstClr>
                </a:solidFill>
              </a:rPr>
              <a:pPr/>
              <a:t>11/15/2018</a:t>
            </a:fld>
            <a:endParaRPr lang="en-US">
              <a:solidFill>
                <a:prstClr val="black">
                  <a:tint val="75000"/>
                </a:prstClr>
              </a:solidFill>
            </a:endParaRPr>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7634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E004A-D457-1E4D-9041-8124D4DE02B7}" type="datetime1">
              <a:rPr lang="en-US" smtClean="0">
                <a:solidFill>
                  <a:prstClr val="black">
                    <a:tint val="75000"/>
                  </a:prstClr>
                </a:solidFill>
              </a:rPr>
              <a:pPr/>
              <a:t>11/15/2018</a:t>
            </a:fld>
            <a:endParaRPr lang="en-US">
              <a:solidFill>
                <a:prstClr val="black">
                  <a:tint val="75000"/>
                </a:prstClr>
              </a:solidFill>
            </a:endParaRPr>
          </a:p>
        </p:txBody>
      </p:sp>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781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4FCD3-DD57-F641-88D1-F34592C07904}" type="datetime1">
              <a:rPr lang="en-US" smtClean="0">
                <a:solidFill>
                  <a:prstClr val="black">
                    <a:tint val="75000"/>
                  </a:prstClr>
                </a:solidFill>
              </a:rPr>
              <a:pPr/>
              <a:t>11/15/2018</a:t>
            </a:fld>
            <a:endParaRPr lang="en-US">
              <a:solidFill>
                <a:prstClr val="black">
                  <a:tint val="75000"/>
                </a:prstClr>
              </a:solidFill>
            </a:endParaRP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9BBB59">
                  <a:shade val="75000"/>
                </a:srgbClr>
              </a:solidFill>
            </a:endParaRPr>
          </a:p>
        </p:txBody>
      </p:sp>
    </p:spTree>
    <p:extLst>
      <p:ext uri="{BB962C8B-B14F-4D97-AF65-F5344CB8AC3E}">
        <p14:creationId xmlns:p14="http://schemas.microsoft.com/office/powerpoint/2010/main" val="3590492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C5B75-CC37-504C-A104-80124789926F}" type="datetime1">
              <a:rPr lang="en-US" smtClean="0">
                <a:solidFill>
                  <a:prstClr val="black">
                    <a:tint val="75000"/>
                  </a:prstClr>
                </a:solidFill>
              </a:rPr>
              <a:pPr/>
              <a:t>11/15/2018</a:t>
            </a:fld>
            <a:endParaRPr lang="en-US">
              <a:solidFill>
                <a:prstClr val="black">
                  <a:tint val="75000"/>
                </a:prstClr>
              </a:solidFill>
            </a:endParaRP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0958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22711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12" name="Shape 12"/>
          <p:cNvSpPr>
            <a:spLocks noGrp="1"/>
          </p:cNvSpPr>
          <p:nvPr>
            <p:ph type="title"/>
          </p:nvPr>
        </p:nvSpPr>
        <p:spPr>
          <a:prstGeom prst="rect">
            <a:avLst/>
          </a:prstGeom>
        </p:spPr>
        <p:txBody>
          <a:bodyPr/>
          <a:lstStyle/>
          <a:p>
            <a:pPr lvl="0">
              <a:defRPr sz="1800"/>
            </a:pPr>
            <a:r>
              <a:rPr sz="3300"/>
              <a:t>Title Text</a:t>
            </a:r>
          </a:p>
        </p:txBody>
      </p:sp>
      <p:sp>
        <p:nvSpPr>
          <p:cNvPr id="13" name="Shape 13"/>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extLst>
      <p:ext uri="{BB962C8B-B14F-4D97-AF65-F5344CB8AC3E}">
        <p14:creationId xmlns:p14="http://schemas.microsoft.com/office/powerpoint/2010/main" val="100828282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6.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7.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emf"/><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1.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9.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80"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latin typeface="Arial"/>
              </a:defRPr>
            </a:lvl1pPr>
          </a:lstStyle>
          <a:p>
            <a:fld id="{563D2D51-29E4-A94B-9D44-D772FF6FA731}" type="datetime1">
              <a:rPr lang="en-US" smtClean="0">
                <a:solidFill>
                  <a:prstClr val="black">
                    <a:tint val="75000"/>
                  </a:prstClr>
                </a:solidFill>
              </a:rPr>
              <a:pPr/>
              <a:t>11/15/2018</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latin typeface="Arial"/>
              </a:defRPr>
            </a:lvl1pPr>
          </a:lstStyle>
          <a:p>
            <a:fld id="{2066355A-084C-D24E-9AD2-7E4FC41EA6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9653170"/>
      </p:ext>
    </p:extLst>
  </p:cSld>
  <p:clrMap bg1="lt1" tx1="dk1" bg2="lt2" tx2="dk2" accent1="accent1" accent2="accent2" accent3="accent3" accent4="accent4" accent5="accent5" accent6="accent6" hlink="hlink" folHlink="folHlink"/>
  <p:sldLayoutIdLst>
    <p:sldLayoutId id="2147493599" r:id="rId1"/>
    <p:sldLayoutId id="2147493600" r:id="rId2"/>
    <p:sldLayoutId id="2147493601" r:id="rId3"/>
    <p:sldLayoutId id="2147493602" r:id="rId4"/>
    <p:sldLayoutId id="2147493603" r:id="rId5"/>
    <p:sldLayoutId id="2147493604" r:id="rId6"/>
    <p:sldLayoutId id="2147493605" r:id="rId7"/>
    <p:sldLayoutId id="2147493606" r:id="rId8"/>
    <p:sldLayoutId id="2147493607" r:id="rId9"/>
    <p:sldLayoutId id="2147493608" r:id="rId10"/>
    <p:sldLayoutId id="2147493609" r:id="rId11"/>
  </p:sldLayoutIdLst>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29391" y="2346159"/>
            <a:ext cx="3114609" cy="2616818"/>
          </a:xfrm>
          <a:prstGeom prst="rect">
            <a:avLst/>
          </a:prstGeom>
        </p:spPr>
      </p:pic>
      <p:pic>
        <p:nvPicPr>
          <p:cNvPr id="13" name="Picture 12"/>
          <p:cNvPicPr>
            <a:picLocks noChangeAspect="1"/>
          </p:cNvPicPr>
          <p:nvPr/>
        </p:nvPicPr>
        <p:blipFill rotWithShape="1">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19693" y="92324"/>
            <a:ext cx="2457290" cy="2240958"/>
          </a:xfrm>
          <a:prstGeom prst="rect">
            <a:avLst/>
          </a:prstGeom>
        </p:spPr>
      </p:pic>
      <p:sp>
        <p:nvSpPr>
          <p:cNvPr id="1026" name="Title Placeholder 1"/>
          <p:cNvSpPr>
            <a:spLocks noGrp="1"/>
          </p:cNvSpPr>
          <p:nvPr>
            <p:ph type="title"/>
          </p:nvPr>
        </p:nvSpPr>
        <p:spPr bwMode="auto">
          <a:xfrm>
            <a:off x="258158" y="240030"/>
            <a:ext cx="8533574" cy="383182"/>
          </a:xfrm>
          <a:prstGeom prst="rect">
            <a:avLst/>
          </a:prstGeom>
          <a:noFill/>
          <a:ln w="9525">
            <a:noFill/>
            <a:miter lim="800000"/>
            <a:headEnd/>
            <a:tailEnd/>
          </a:ln>
        </p:spPr>
        <p:txBody>
          <a:bodyPr vert="horz" wrap="square" lIns="68589" tIns="34295" rIns="68589" bIns="34295"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131571"/>
            <a:ext cx="8642640" cy="3030692"/>
          </a:xfrm>
          <a:prstGeom prst="rect">
            <a:avLst/>
          </a:prstGeom>
          <a:noFill/>
          <a:ln w="9525">
            <a:noFill/>
            <a:miter lim="800000"/>
            <a:headEnd/>
            <a:tailEnd/>
          </a:ln>
        </p:spPr>
        <p:txBody>
          <a:bodyPr vert="horz" wrap="square" lIns="68589" tIns="34295" rIns="68589" bIns="34295"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8581431" y="4993205"/>
            <a:ext cx="210301" cy="114300"/>
          </a:xfrm>
          <a:prstGeom prst="rect">
            <a:avLst/>
          </a:prstGeom>
          <a:noFill/>
          <a:ln w="9525">
            <a:noFill/>
            <a:miter lim="800000"/>
            <a:headEnd/>
            <a:tailEnd/>
          </a:ln>
          <a:effectLst/>
        </p:spPr>
        <p:txBody>
          <a:bodyPr lIns="0" tIns="0" rIns="0" bIns="0"/>
          <a:lstStyle/>
          <a:p>
            <a:pPr algn="r" defTabSz="129796" fontAlgn="base">
              <a:lnSpc>
                <a:spcPct val="90000"/>
              </a:lnSpc>
              <a:spcBef>
                <a:spcPct val="0"/>
              </a:spcBef>
              <a:spcAft>
                <a:spcPct val="0"/>
              </a:spcAft>
              <a:tabLst>
                <a:tab pos="172664" algn="l"/>
              </a:tabLst>
              <a:defRPr/>
            </a:pPr>
            <a:fld id="{040BB257-551A-4736-B50F-DCF1BA034C06}" type="slidenum">
              <a:rPr lang="en-US" sz="800" smtClean="0">
                <a:solidFill>
                  <a:prstClr val="white">
                    <a:lumMod val="75000"/>
                  </a:prstClr>
                </a:solidFill>
                <a:cs typeface="Arial" pitchFamily="34" charset="0"/>
              </a:rPr>
              <a:pPr algn="r" defTabSz="129796" fontAlgn="base">
                <a:lnSpc>
                  <a:spcPct val="90000"/>
                </a:lnSpc>
                <a:spcBef>
                  <a:spcPct val="0"/>
                </a:spcBef>
                <a:spcAft>
                  <a:spcPct val="0"/>
                </a:spcAft>
                <a:tabLst>
                  <a:tab pos="172664" algn="l"/>
                </a:tabLst>
                <a:defRPr/>
              </a:pPr>
              <a:t>‹#›</a:t>
            </a:fld>
            <a:endParaRPr lang="en-US" sz="800" dirty="0">
              <a:solidFill>
                <a:prstClr val="white">
                  <a:lumMod val="75000"/>
                </a:prstClr>
              </a:solidFill>
              <a:cs typeface="Arial" pitchFamily="34" charset="0"/>
            </a:endParaRPr>
          </a:p>
        </p:txBody>
      </p:sp>
      <p:sp>
        <p:nvSpPr>
          <p:cNvPr id="14" name="Rectangle 256"/>
          <p:cNvSpPr txBox="1">
            <a:spLocks noChangeArrowheads="1"/>
          </p:cNvSpPr>
          <p:nvPr/>
        </p:nvSpPr>
        <p:spPr>
          <a:xfrm>
            <a:off x="5720926" y="4980871"/>
            <a:ext cx="2895600" cy="136922"/>
          </a:xfrm>
          <a:prstGeom prst="rect">
            <a:avLst/>
          </a:prstGeom>
          <a:ln/>
        </p:spPr>
        <p:txBody>
          <a:bodyPr lIns="68589" tIns="34295" rIns="68589" bIns="34295" anchor="ctr"/>
          <a:lstStyle/>
          <a:p>
            <a:pPr algn="r" defTabSz="914400" fontAlgn="base">
              <a:spcBef>
                <a:spcPct val="0"/>
              </a:spcBef>
              <a:spcAft>
                <a:spcPct val="0"/>
              </a:spcAft>
            </a:pPr>
            <a:r>
              <a:rPr lang="en-US" sz="800" dirty="0">
                <a:solidFill>
                  <a:srgbClr val="BFBFBF"/>
                </a:solidFill>
                <a:cs typeface="Arial" pitchFamily="34" charset="0"/>
              </a:rPr>
              <a:t>Presentation name</a:t>
            </a:r>
          </a:p>
        </p:txBody>
      </p:sp>
      <p:pic>
        <p:nvPicPr>
          <p:cNvPr id="2" name="Picture 2" descr="https://portal09.ornl.gov/sites/cm/branding/Logo%20Downloads/OLCF_official_color_10_26_15.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92252"/>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Lst>
  <p:hf hdr="0" ftr="0" dt="0"/>
  <p:txStyles>
    <p:titleStyle>
      <a:lvl1pPr algn="l" rtl="0" eaLnBrk="1" fontAlgn="base" hangingPunct="1">
        <a:lnSpc>
          <a:spcPct val="85000"/>
        </a:lnSpc>
        <a:spcBef>
          <a:spcPct val="0"/>
        </a:spcBef>
        <a:spcAft>
          <a:spcPct val="0"/>
        </a:spcAft>
        <a:defRPr sz="24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300">
          <a:solidFill>
            <a:srgbClr val="006C3A"/>
          </a:solidFill>
          <a:latin typeface="Arial Black" pitchFamily="34" charset="0"/>
        </a:defRPr>
      </a:lvl2pPr>
      <a:lvl3pPr algn="l" rtl="0" eaLnBrk="1" fontAlgn="base" hangingPunct="1">
        <a:lnSpc>
          <a:spcPct val="85000"/>
        </a:lnSpc>
        <a:spcBef>
          <a:spcPct val="0"/>
        </a:spcBef>
        <a:spcAft>
          <a:spcPct val="0"/>
        </a:spcAft>
        <a:defRPr sz="2300">
          <a:solidFill>
            <a:srgbClr val="006C3A"/>
          </a:solidFill>
          <a:latin typeface="Arial Black" pitchFamily="34" charset="0"/>
        </a:defRPr>
      </a:lvl3pPr>
      <a:lvl4pPr algn="l" rtl="0" eaLnBrk="1" fontAlgn="base" hangingPunct="1">
        <a:lnSpc>
          <a:spcPct val="85000"/>
        </a:lnSpc>
        <a:spcBef>
          <a:spcPct val="0"/>
        </a:spcBef>
        <a:spcAft>
          <a:spcPct val="0"/>
        </a:spcAft>
        <a:defRPr sz="2300">
          <a:solidFill>
            <a:srgbClr val="006C3A"/>
          </a:solidFill>
          <a:latin typeface="Arial Black" pitchFamily="34" charset="0"/>
        </a:defRPr>
      </a:lvl4pPr>
      <a:lvl5pPr algn="l" rtl="0" eaLnBrk="1" fontAlgn="base" hangingPunct="1">
        <a:lnSpc>
          <a:spcPct val="85000"/>
        </a:lnSpc>
        <a:spcBef>
          <a:spcPct val="0"/>
        </a:spcBef>
        <a:spcAft>
          <a:spcPct val="0"/>
        </a:spcAft>
        <a:defRPr sz="2300">
          <a:solidFill>
            <a:srgbClr val="006C3A"/>
          </a:solidFill>
          <a:latin typeface="Arial Black" pitchFamily="34" charset="0"/>
        </a:defRPr>
      </a:lvl5pPr>
      <a:lvl6pPr marL="342946" algn="l" rtl="0" eaLnBrk="1" fontAlgn="base" hangingPunct="1">
        <a:lnSpc>
          <a:spcPct val="85000"/>
        </a:lnSpc>
        <a:spcBef>
          <a:spcPct val="0"/>
        </a:spcBef>
        <a:spcAft>
          <a:spcPct val="0"/>
        </a:spcAft>
        <a:defRPr sz="2300">
          <a:solidFill>
            <a:srgbClr val="006C3A"/>
          </a:solidFill>
          <a:latin typeface="Arial Black" pitchFamily="34" charset="0"/>
        </a:defRPr>
      </a:lvl6pPr>
      <a:lvl7pPr marL="685891" algn="l" rtl="0" eaLnBrk="1" fontAlgn="base" hangingPunct="1">
        <a:lnSpc>
          <a:spcPct val="85000"/>
        </a:lnSpc>
        <a:spcBef>
          <a:spcPct val="0"/>
        </a:spcBef>
        <a:spcAft>
          <a:spcPct val="0"/>
        </a:spcAft>
        <a:defRPr sz="2300">
          <a:solidFill>
            <a:srgbClr val="006C3A"/>
          </a:solidFill>
          <a:latin typeface="Arial Black" pitchFamily="34" charset="0"/>
        </a:defRPr>
      </a:lvl7pPr>
      <a:lvl8pPr marL="1028837" algn="l" rtl="0" eaLnBrk="1" fontAlgn="base" hangingPunct="1">
        <a:lnSpc>
          <a:spcPct val="85000"/>
        </a:lnSpc>
        <a:spcBef>
          <a:spcPct val="0"/>
        </a:spcBef>
        <a:spcAft>
          <a:spcPct val="0"/>
        </a:spcAft>
        <a:defRPr sz="2300">
          <a:solidFill>
            <a:srgbClr val="006C3A"/>
          </a:solidFill>
          <a:latin typeface="Arial Black" pitchFamily="34" charset="0"/>
        </a:defRPr>
      </a:lvl8pPr>
      <a:lvl9pPr marL="1371783" algn="l" rtl="0" eaLnBrk="1" fontAlgn="base" hangingPunct="1">
        <a:lnSpc>
          <a:spcPct val="85000"/>
        </a:lnSpc>
        <a:spcBef>
          <a:spcPct val="0"/>
        </a:spcBef>
        <a:spcAft>
          <a:spcPct val="0"/>
        </a:spcAft>
        <a:defRPr sz="2300">
          <a:solidFill>
            <a:srgbClr val="006C3A"/>
          </a:solidFill>
          <a:latin typeface="Arial Black" pitchFamily="34" charset="0"/>
        </a:defRPr>
      </a:lvl9pPr>
    </p:titleStyle>
    <p:bodyStyle>
      <a:lvl1pPr marL="172664" indent="-172664"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69" indent="-209578"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91" indent="-172664"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555" indent="-129796"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4pPr>
      <a:lvl5pPr marL="1112192" indent="-166710" algn="l" rtl="0" eaLnBrk="1" fontAlgn="base" hangingPunct="1">
        <a:lnSpc>
          <a:spcPct val="90000"/>
        </a:lnSpc>
        <a:spcBef>
          <a:spcPts val="450"/>
        </a:spcBef>
        <a:spcAft>
          <a:spcPct val="0"/>
        </a:spcAft>
        <a:buClr>
          <a:schemeClr val="tx2"/>
        </a:buClr>
        <a:buFont typeface="Arial" charset="0"/>
        <a:buChar char="»"/>
        <a:defRPr sz="14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496565199"/>
      </p:ext>
    </p:extLst>
  </p:cSld>
  <p:clrMap bg1="lt1" tx1="dk1" bg2="lt2" tx2="dk2" accent1="accent1" accent2="accent2" accent3="accent3" accent4="accent4" accent5="accent5" accent6="accent6" hlink="hlink" folHlink="folHlink"/>
  <p:sldLayoutIdLst>
    <p:sldLayoutId id="2147493488" r:id="rId1"/>
    <p:sldLayoutId id="2147493489" r:id="rId2"/>
    <p:sldLayoutId id="2147493490" r:id="rId3"/>
    <p:sldLayoutId id="2147493491" r:id="rId4"/>
    <p:sldLayoutId id="2147493492" r:id="rId5"/>
    <p:sldLayoutId id="2147493493" r:id="rId6"/>
    <p:sldLayoutId id="2147493494" r:id="rId7"/>
    <p:sldLayoutId id="2147493495" r:id="rId8"/>
    <p:sldLayoutId id="2147493496" r:id="rId9"/>
    <p:sldLayoutId id="2147493497"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45295" y="133945"/>
            <a:ext cx="5853410" cy="1138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p>
            <a:r>
              <a:t>Title Text</a:t>
            </a:r>
          </a:p>
        </p:txBody>
      </p:sp>
      <p:sp>
        <p:nvSpPr>
          <p:cNvPr id="3" name="Body Level One…"/>
          <p:cNvSpPr txBox="1">
            <a:spLocks noGrp="1"/>
          </p:cNvSpPr>
          <p:nvPr>
            <p:ph type="body" idx="1"/>
          </p:nvPr>
        </p:nvSpPr>
        <p:spPr>
          <a:xfrm>
            <a:off x="1645295" y="1366242"/>
            <a:ext cx="5853410" cy="3315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0647" y="4902398"/>
            <a:ext cx="179136" cy="177212"/>
          </a:xfrm>
          <a:prstGeom prst="rect">
            <a:avLst/>
          </a:prstGeom>
          <a:ln w="12700">
            <a:miter lim="400000"/>
          </a:ln>
        </p:spPr>
        <p:txBody>
          <a:bodyPr wrap="none" lIns="26789" tIns="26789" rIns="26789" bIns="26789">
            <a:spAutoFit/>
          </a:bodyPr>
          <a:lstStyle>
            <a:lvl1pPr>
              <a:defRPr sz="800" b="0">
                <a:latin typeface="Helvetica Neue Light"/>
                <a:ea typeface="Helvetica Neue Light"/>
                <a:cs typeface="Helvetica Neue Light"/>
                <a:sym typeface="Helvetica Neue Light"/>
              </a:defRPr>
            </a:lvl1pPr>
          </a:lstStyle>
          <a:p>
            <a:pPr algn="ctr" defTabSz="308074" hangingPunct="0"/>
            <a:fld id="{86CB4B4D-7CA3-9044-876B-883B54F8677D}" type="slidenum">
              <a:rPr kern="0">
                <a:solidFill>
                  <a:srgbClr val="000000"/>
                </a:solidFill>
              </a:rPr>
              <a:pPr algn="ctr" defTabSz="308074" hangingPunct="0"/>
              <a:t>‹#›</a:t>
            </a:fld>
            <a:endParaRPr kern="0">
              <a:solidFill>
                <a:srgbClr val="000000"/>
              </a:solidFill>
            </a:endParaRPr>
          </a:p>
        </p:txBody>
      </p:sp>
    </p:spTree>
    <p:extLst>
      <p:ext uri="{BB962C8B-B14F-4D97-AF65-F5344CB8AC3E}">
        <p14:creationId xmlns:p14="http://schemas.microsoft.com/office/powerpoint/2010/main" val="4058179178"/>
      </p:ext>
    </p:extLst>
  </p:cSld>
  <p:clrMap bg1="lt1" tx1="dk1" bg2="lt2" tx2="dk2" accent1="accent1" accent2="accent2" accent3="accent3" accent4="accent4" accent5="accent5" accent6="accent6" hlink="hlink" folHlink="folHlink"/>
  <p:sldLayoutIdLst>
    <p:sldLayoutId id="2147493499" r:id="rId1"/>
    <p:sldLayoutId id="2147493500" r:id="rId2"/>
    <p:sldLayoutId id="2147493501" r:id="rId3"/>
    <p:sldLayoutId id="2147493502" r:id="rId4"/>
    <p:sldLayoutId id="2147493503" r:id="rId5"/>
    <p:sldLayoutId id="2147493504" r:id="rId6"/>
    <p:sldLayoutId id="2147493505" r:id="rId7"/>
    <p:sldLayoutId id="2147493506" r:id="rId8"/>
    <p:sldLayoutId id="2147493507" r:id="rId9"/>
    <p:sldLayoutId id="2147493508" r:id="rId10"/>
    <p:sldLayoutId id="2147493509" r:id="rId11"/>
    <p:sldLayoutId id="2147493510" r:id="rId12"/>
  </p:sldLayoutIdLst>
  <p:transition spd="med"/>
  <p:txStyles>
    <p:titleStyle>
      <a:lvl1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2919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1pPr>
      <a:lvl2pPr marL="395883"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2pPr>
      <a:lvl3pPr marL="562570"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3pPr>
      <a:lvl4pPr marL="729258"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4pPr>
      <a:lvl5pPr marL="89594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5pPr>
      <a:lvl6pPr marL="1062633"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6pPr>
      <a:lvl7pPr marL="1229320"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7pPr>
      <a:lvl8pPr marL="1396008"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8pPr>
      <a:lvl9pPr marL="156269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1pPr>
      <a:lvl2pPr marL="0" marR="0" indent="8572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2pPr>
      <a:lvl3pPr marL="0" marR="0" indent="17145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3pPr>
      <a:lvl4pPr marL="0" marR="0" indent="25717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4pPr>
      <a:lvl5pPr marL="0" marR="0" indent="34290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5pPr>
      <a:lvl6pPr marL="0" marR="0" indent="42862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6pPr>
      <a:lvl7pPr marL="0" marR="0" indent="51435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7pPr>
      <a:lvl8pPr marL="0" marR="0" indent="60007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8pPr>
      <a:lvl9pPr marL="0" marR="0" indent="68580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6453" y="544610"/>
            <a:ext cx="8311096" cy="492443"/>
          </a:xfrm>
          <a:prstGeom prst="rect">
            <a:avLst/>
          </a:prstGeom>
          <a:noFill/>
          <a:ln w="9525">
            <a:noFill/>
            <a:miter lim="800000"/>
            <a:headEnd/>
            <a:tailEnd/>
          </a:ln>
        </p:spPr>
        <p:txBody>
          <a:bodyPr vert="horz" wrap="square" lIns="76197" tIns="38098" rIns="76197" bIns="38098"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1169" y="1668640"/>
            <a:ext cx="8290776" cy="3256706"/>
          </a:xfrm>
          <a:prstGeom prst="rect">
            <a:avLst/>
          </a:prstGeom>
          <a:noFill/>
          <a:ln w="9525">
            <a:noFill/>
            <a:miter lim="800000"/>
            <a:headEnd/>
            <a:tailEnd/>
          </a:ln>
        </p:spPr>
        <p:txBody>
          <a:bodyPr vert="horz" wrap="square" lIns="76197" tIns="38098" rIns="76197" bIns="3809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8135212" y="4857482"/>
            <a:ext cx="267523"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defTabSz="380985" fontAlgn="base">
              <a:spcBef>
                <a:spcPct val="0"/>
              </a:spcBef>
              <a:spcAft>
                <a:spcPct val="0"/>
              </a:spcAft>
            </a:pPr>
            <a:fld id="{9EF62655-870B-4C06-BC3D-C67D37BAE36D}" type="slidenum">
              <a:rPr lang="en-US" sz="700" smtClean="0">
                <a:solidFill>
                  <a:srgbClr val="505050"/>
                </a:solidFill>
                <a:latin typeface="Trebuchet MS" panose="020B0603020202020204" pitchFamily="34" charset="0"/>
                <a:ea typeface="MS PGothic" pitchFamily="34" charset="-128"/>
              </a:rPr>
              <a:pPr algn="r" defTabSz="380985" fontAlgn="base">
                <a:spcBef>
                  <a:spcPct val="0"/>
                </a:spcBef>
                <a:spcAft>
                  <a:spcPct val="0"/>
                </a:spcAft>
              </a:pPr>
              <a:t>‹#›</a:t>
            </a:fld>
            <a:r>
              <a:rPr lang="en-US" sz="900" cap="none" dirty="0">
                <a:solidFill>
                  <a:srgbClr val="007450">
                    <a:lumMod val="60000"/>
                    <a:lumOff val="40000"/>
                  </a:srgbClr>
                </a:solidFill>
                <a:ea typeface="MS PGothic" pitchFamily="34" charset="-128"/>
              </a:rPr>
              <a:t> </a:t>
            </a:r>
          </a:p>
        </p:txBody>
      </p:sp>
      <p:grpSp>
        <p:nvGrpSpPr>
          <p:cNvPr id="5" name="Group 4"/>
          <p:cNvGrpSpPr/>
          <p:nvPr userDrawn="1"/>
        </p:nvGrpSpPr>
        <p:grpSpPr>
          <a:xfrm>
            <a:off x="8461422" y="4888678"/>
            <a:ext cx="486252" cy="89818"/>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grpSp>
    </p:spTree>
    <p:extLst>
      <p:ext uri="{BB962C8B-B14F-4D97-AF65-F5344CB8AC3E}">
        <p14:creationId xmlns:p14="http://schemas.microsoft.com/office/powerpoint/2010/main" val="4088045425"/>
      </p:ext>
    </p:extLst>
  </p:cSld>
  <p:clrMap bg1="dk2" tx1="lt1" bg2="dk1" tx2="lt2" accent1="accent1" accent2="accent2" accent3="accent3" accent4="accent4" accent5="accent5" accent6="accent6" hlink="hlink" folHlink="folHlink"/>
  <p:sldLayoutIdLst>
    <p:sldLayoutId id="2147493512" r:id="rId1"/>
    <p:sldLayoutId id="2147493513" r:id="rId2"/>
    <p:sldLayoutId id="2147493514" r:id="rId3"/>
    <p:sldLayoutId id="2147493515" r:id="rId4"/>
    <p:sldLayoutId id="2147493516" r:id="rId5"/>
    <p:sldLayoutId id="2147493517" r:id="rId6"/>
    <p:sldLayoutId id="2147493518" r:id="rId7"/>
    <p:sldLayoutId id="2147493519" r:id="rId8"/>
    <p:sldLayoutId id="2147493520" r:id="rId9"/>
    <p:sldLayoutId id="2147493521" r:id="rId10"/>
    <p:sldLayoutId id="2147493522" r:id="rId11"/>
    <p:sldLayoutId id="2147493523" r:id="rId12"/>
    <p:sldLayoutId id="2147493525" r:id="rId13"/>
    <p:sldLayoutId id="214749352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30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2700" b="1">
          <a:solidFill>
            <a:srgbClr val="73B900"/>
          </a:solidFill>
          <a:latin typeface="Arial" charset="0"/>
        </a:defRPr>
      </a:lvl2pPr>
      <a:lvl3pPr algn="l" rtl="0" fontAlgn="base">
        <a:spcBef>
          <a:spcPct val="0"/>
        </a:spcBef>
        <a:spcAft>
          <a:spcPct val="0"/>
        </a:spcAft>
        <a:defRPr sz="2700" b="1">
          <a:solidFill>
            <a:srgbClr val="73B900"/>
          </a:solidFill>
          <a:latin typeface="Arial" charset="0"/>
        </a:defRPr>
      </a:lvl3pPr>
      <a:lvl4pPr algn="l" rtl="0" fontAlgn="base">
        <a:spcBef>
          <a:spcPct val="0"/>
        </a:spcBef>
        <a:spcAft>
          <a:spcPct val="0"/>
        </a:spcAft>
        <a:defRPr sz="2700" b="1">
          <a:solidFill>
            <a:srgbClr val="73B900"/>
          </a:solidFill>
          <a:latin typeface="Arial" charset="0"/>
        </a:defRPr>
      </a:lvl4pPr>
      <a:lvl5pPr algn="l" rtl="0" fontAlgn="base">
        <a:spcBef>
          <a:spcPct val="0"/>
        </a:spcBef>
        <a:spcAft>
          <a:spcPct val="0"/>
        </a:spcAft>
        <a:defRPr sz="2700" b="1">
          <a:solidFill>
            <a:srgbClr val="73B900"/>
          </a:solidFill>
          <a:latin typeface="Arial" charset="0"/>
        </a:defRPr>
      </a:lvl5pPr>
      <a:lvl6pPr marL="380985" algn="l" rtl="0" eaLnBrk="1" fontAlgn="base" hangingPunct="1">
        <a:spcBef>
          <a:spcPct val="0"/>
        </a:spcBef>
        <a:spcAft>
          <a:spcPct val="0"/>
        </a:spcAft>
        <a:defRPr sz="2700" b="1">
          <a:solidFill>
            <a:srgbClr val="73B900"/>
          </a:solidFill>
          <a:latin typeface="Arial" charset="0"/>
        </a:defRPr>
      </a:lvl6pPr>
      <a:lvl7pPr marL="761970" algn="l" rtl="0" eaLnBrk="1" fontAlgn="base" hangingPunct="1">
        <a:spcBef>
          <a:spcPct val="0"/>
        </a:spcBef>
        <a:spcAft>
          <a:spcPct val="0"/>
        </a:spcAft>
        <a:defRPr sz="2700" b="1">
          <a:solidFill>
            <a:srgbClr val="73B900"/>
          </a:solidFill>
          <a:latin typeface="Arial" charset="0"/>
        </a:defRPr>
      </a:lvl7pPr>
      <a:lvl8pPr marL="1142954" algn="l" rtl="0" eaLnBrk="1" fontAlgn="base" hangingPunct="1">
        <a:spcBef>
          <a:spcPct val="0"/>
        </a:spcBef>
        <a:spcAft>
          <a:spcPct val="0"/>
        </a:spcAft>
        <a:defRPr sz="2700" b="1">
          <a:solidFill>
            <a:srgbClr val="73B900"/>
          </a:solidFill>
          <a:latin typeface="Arial" charset="0"/>
        </a:defRPr>
      </a:lvl8pPr>
      <a:lvl9pPr marL="1523939" algn="l" rtl="0" eaLnBrk="1" fontAlgn="base" hangingPunct="1">
        <a:spcBef>
          <a:spcPct val="0"/>
        </a:spcBef>
        <a:spcAft>
          <a:spcPct val="0"/>
        </a:spcAft>
        <a:defRPr sz="2700" b="1">
          <a:solidFill>
            <a:srgbClr val="73B900"/>
          </a:solidFill>
          <a:latin typeface="Arial" charset="0"/>
        </a:defRPr>
      </a:lvl9pPr>
    </p:titleStyle>
    <p:bodyStyle>
      <a:lvl1pPr marL="0" indent="0" algn="l" rtl="0" fontAlgn="base">
        <a:lnSpc>
          <a:spcPct val="90000"/>
        </a:lnSpc>
        <a:spcBef>
          <a:spcPts val="750"/>
        </a:spcBef>
        <a:spcAft>
          <a:spcPts val="750"/>
        </a:spcAft>
        <a:buClr>
          <a:schemeClr val="bg2"/>
        </a:buClr>
        <a:buSzPct val="100000"/>
        <a:buFontTx/>
        <a:buNone/>
        <a:defRPr sz="1700" b="0">
          <a:solidFill>
            <a:schemeClr val="bg1"/>
          </a:solidFill>
          <a:latin typeface="Trebuchet MS" pitchFamily="34" charset="0"/>
          <a:ea typeface="+mn-ea"/>
          <a:cs typeface="+mn-cs"/>
        </a:defRPr>
      </a:lvl1pPr>
      <a:lvl2pPr marL="476231" indent="0" algn="l" rtl="0" fontAlgn="base">
        <a:lnSpc>
          <a:spcPct val="90000"/>
        </a:lnSpc>
        <a:spcBef>
          <a:spcPts val="750"/>
        </a:spcBef>
        <a:spcAft>
          <a:spcPts val="750"/>
        </a:spcAft>
        <a:buClr>
          <a:schemeClr val="bg2"/>
        </a:buClr>
        <a:buSzPct val="100000"/>
        <a:buFontTx/>
        <a:buNone/>
        <a:defRPr sz="1500" b="0">
          <a:solidFill>
            <a:schemeClr val="bg1"/>
          </a:solidFill>
          <a:latin typeface="Trebuchet MS" pitchFamily="34" charset="0"/>
        </a:defRPr>
      </a:lvl2pPr>
      <a:lvl3pPr marL="907485" indent="0" algn="l" rtl="0" fontAlgn="base">
        <a:lnSpc>
          <a:spcPct val="90000"/>
        </a:lnSpc>
        <a:spcBef>
          <a:spcPts val="750"/>
        </a:spcBef>
        <a:spcAft>
          <a:spcPts val="750"/>
        </a:spcAft>
        <a:buClr>
          <a:schemeClr val="bg2"/>
        </a:buClr>
        <a:buSzPct val="100000"/>
        <a:buFontTx/>
        <a:buNone/>
        <a:defRPr sz="1300" b="0">
          <a:solidFill>
            <a:schemeClr val="bg1"/>
          </a:solidFill>
          <a:latin typeface="Trebuchet MS" pitchFamily="34" charset="0"/>
        </a:defRPr>
      </a:lvl3pPr>
      <a:lvl4pPr marL="1478962" indent="-190492" algn="l" rtl="0" fontAlgn="base">
        <a:spcBef>
          <a:spcPct val="20000"/>
        </a:spcBef>
        <a:spcAft>
          <a:spcPct val="0"/>
        </a:spcAft>
        <a:buChar char="–"/>
        <a:defRPr sz="1700">
          <a:solidFill>
            <a:schemeClr val="bg1"/>
          </a:solidFill>
          <a:latin typeface="+mn-lt"/>
        </a:defRPr>
      </a:lvl4pPr>
      <a:lvl5pPr marL="1764700" indent="-190492" algn="l" rtl="0" fontAlgn="base">
        <a:spcBef>
          <a:spcPct val="20000"/>
        </a:spcBef>
        <a:spcAft>
          <a:spcPct val="0"/>
        </a:spcAft>
        <a:buChar char="»"/>
        <a:defRPr sz="1700">
          <a:solidFill>
            <a:schemeClr val="bg1"/>
          </a:solidFill>
          <a:latin typeface="+mn-lt"/>
        </a:defRPr>
      </a:lvl5pPr>
      <a:lvl6pPr marL="2145685" indent="-190492" algn="l" rtl="0" eaLnBrk="1" fontAlgn="base" hangingPunct="1">
        <a:spcBef>
          <a:spcPct val="20000"/>
        </a:spcBef>
        <a:spcAft>
          <a:spcPct val="0"/>
        </a:spcAft>
        <a:buChar char="»"/>
        <a:defRPr sz="1700">
          <a:solidFill>
            <a:schemeClr val="bg1"/>
          </a:solidFill>
          <a:latin typeface="+mn-lt"/>
        </a:defRPr>
      </a:lvl6pPr>
      <a:lvl7pPr marL="2526670" indent="-190492" algn="l" rtl="0" eaLnBrk="1" fontAlgn="base" hangingPunct="1">
        <a:spcBef>
          <a:spcPct val="20000"/>
        </a:spcBef>
        <a:spcAft>
          <a:spcPct val="0"/>
        </a:spcAft>
        <a:buChar char="»"/>
        <a:defRPr sz="1700">
          <a:solidFill>
            <a:schemeClr val="bg1"/>
          </a:solidFill>
          <a:latin typeface="+mn-lt"/>
        </a:defRPr>
      </a:lvl7pPr>
      <a:lvl8pPr marL="2907655" indent="-190492" algn="l" rtl="0" eaLnBrk="1" fontAlgn="base" hangingPunct="1">
        <a:spcBef>
          <a:spcPct val="20000"/>
        </a:spcBef>
        <a:spcAft>
          <a:spcPct val="0"/>
        </a:spcAft>
        <a:buChar char="»"/>
        <a:defRPr sz="1700">
          <a:solidFill>
            <a:schemeClr val="bg1"/>
          </a:solidFill>
          <a:latin typeface="+mn-lt"/>
        </a:defRPr>
      </a:lvl8pPr>
      <a:lvl9pPr marL="3288639" indent="-190492" algn="l" rtl="0" eaLnBrk="1" fontAlgn="base" hangingPunct="1">
        <a:spcBef>
          <a:spcPct val="20000"/>
        </a:spcBef>
        <a:spcAft>
          <a:spcPct val="0"/>
        </a:spcAft>
        <a:buChar char="»"/>
        <a:defRPr sz="1700">
          <a:solidFill>
            <a:schemeClr val="bg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509208464"/>
      </p:ext>
    </p:extLst>
  </p:cSld>
  <p:clrMap bg1="lt1" tx1="dk1" bg2="lt2" tx2="dk2" accent1="accent1" accent2="accent2" accent3="accent3" accent4="accent4" accent5="accent5" accent6="accent6" hlink="hlink" folHlink="folHlink"/>
  <p:sldLayoutIdLst>
    <p:sldLayoutId id="2147493530" r:id="rId1"/>
    <p:sldLayoutId id="2147493531" r:id="rId2"/>
    <p:sldLayoutId id="2147493532" r:id="rId3"/>
    <p:sldLayoutId id="2147493533" r:id="rId4"/>
    <p:sldLayoutId id="2147493534" r:id="rId5"/>
    <p:sldLayoutId id="2147493535" r:id="rId6"/>
    <p:sldLayoutId id="2147493536" r:id="rId7"/>
    <p:sldLayoutId id="2147493537" r:id="rId8"/>
    <p:sldLayoutId id="2147493538" r:id="rId9"/>
    <p:sldLayoutId id="2147493539"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659826870"/>
      </p:ext>
    </p:extLst>
  </p:cSld>
  <p:clrMap bg1="lt1" tx1="dk1" bg2="lt2" tx2="dk2" accent1="accent1" accent2="accent2" accent3="accent3" accent4="accent4" accent5="accent5" accent6="accent6" hlink="hlink" folHlink="folHlink"/>
  <p:sldLayoutIdLst>
    <p:sldLayoutId id="2147493577" r:id="rId1"/>
    <p:sldLayoutId id="2147493578" r:id="rId2"/>
    <p:sldLayoutId id="2147493579" r:id="rId3"/>
    <p:sldLayoutId id="2147493580" r:id="rId4"/>
    <p:sldLayoutId id="2147493581" r:id="rId5"/>
    <p:sldLayoutId id="2147493582" r:id="rId6"/>
    <p:sldLayoutId id="2147493583" r:id="rId7"/>
    <p:sldLayoutId id="2147493584" r:id="rId8"/>
    <p:sldLayoutId id="2147493585" r:id="rId9"/>
    <p:sldLayoutId id="2147493586"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2719329248"/>
      </p:ext>
    </p:extLst>
  </p:cSld>
  <p:clrMap bg1="lt1" tx1="dk1" bg2="lt2" tx2="dk2" accent1="accent1" accent2="accent2" accent3="accent3" accent4="accent4" accent5="accent5" accent6="accent6" hlink="hlink" folHlink="folHlink"/>
  <p:sldLayoutIdLst>
    <p:sldLayoutId id="2147493588" r:id="rId1"/>
    <p:sldLayoutId id="2147493589" r:id="rId2"/>
    <p:sldLayoutId id="2147493590" r:id="rId3"/>
    <p:sldLayoutId id="2147493591" r:id="rId4"/>
    <p:sldLayoutId id="2147493592" r:id="rId5"/>
    <p:sldLayoutId id="2147493593" r:id="rId6"/>
    <p:sldLayoutId id="2147493594" r:id="rId7"/>
    <p:sldLayoutId id="2147493595" r:id="rId8"/>
    <p:sldLayoutId id="2147493596" r:id="rId9"/>
    <p:sldLayoutId id="2147493597"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59.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hart" Target="../charts/chart1.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hyperlink" Target="http://www.ks.uiuc.edu/Research/clou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nice-software.com/products/dc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Putting High-Octane GPU-Accelerated Molecular Modeling Tools in the Hands of Scientists</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a:t>
            </a:r>
            <a:r>
              <a:rPr lang="en-US" altLang="en-US" sz="2000" b="1" dirty="0" smtClean="0">
                <a:solidFill>
                  <a:schemeClr val="tx1"/>
                </a:solidFill>
              </a:rPr>
              <a:t>www.ks.uiuc.edu/Research/cloud/</a:t>
            </a:r>
            <a:endParaRPr lang="en-US" altLang="en-US" sz="2000" b="1" dirty="0">
              <a:solidFill>
                <a:schemeClr val="tx1"/>
              </a:solidFill>
            </a:endParaRPr>
          </a:p>
          <a:p>
            <a:endParaRPr lang="en-US" altLang="en-US" sz="2000" dirty="0" smtClean="0">
              <a:solidFill>
                <a:schemeClr val="tx1"/>
              </a:solidFill>
            </a:endParaRPr>
          </a:p>
          <a:p>
            <a:r>
              <a:rPr lang="en-US" altLang="en-US" sz="2000" dirty="0" smtClean="0">
                <a:solidFill>
                  <a:schemeClr val="tx1"/>
                </a:solidFill>
              </a:rPr>
              <a:t>10:30am-10:55am, NVIDIA Theater, Supercomputing 2018,</a:t>
            </a:r>
            <a:endParaRPr lang="en-US" altLang="en-US" sz="2000" dirty="0">
              <a:solidFill>
                <a:schemeClr val="tx1"/>
              </a:solidFill>
            </a:endParaRPr>
          </a:p>
          <a:p>
            <a:r>
              <a:rPr lang="en-US" altLang="en-US" sz="2000" dirty="0" smtClean="0">
                <a:solidFill>
                  <a:schemeClr val="tx1"/>
                </a:solidFill>
              </a:rPr>
              <a:t>Dallas, TX, Tuesday, </a:t>
            </a:r>
            <a:r>
              <a:rPr lang="en-US" altLang="en-US" sz="2000" smtClean="0">
                <a:solidFill>
                  <a:schemeClr val="tx1"/>
                </a:solidFill>
              </a:rPr>
              <a:t>November 13</a:t>
            </a:r>
            <a:r>
              <a:rPr lang="en-US" altLang="en-US" sz="2000" baseline="30000" smtClean="0">
                <a:solidFill>
                  <a:schemeClr val="tx1"/>
                </a:solidFill>
              </a:rPr>
              <a:t>th</a:t>
            </a:r>
            <a:r>
              <a:rPr lang="en-US" altLang="en-US" sz="2000" dirty="0" smtClean="0">
                <a:solidFill>
                  <a:schemeClr val="tx1"/>
                </a:solidFill>
              </a:rPr>
              <a:t>, 2018</a:t>
            </a:r>
            <a:endParaRPr lang="en-US" altLang="en-US" sz="2000" dirty="0">
              <a:solidFill>
                <a:schemeClr val="tx1"/>
              </a:solidFill>
            </a:endParaRPr>
          </a:p>
        </p:txBody>
      </p:sp>
    </p:spTree>
    <p:extLst>
      <p:ext uri="{BB962C8B-B14F-4D97-AF65-F5344CB8AC3E}">
        <p14:creationId xmlns:p14="http://schemas.microsoft.com/office/powerpoint/2010/main" val="260251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4"/>
            <a:ext cx="1276350" cy="3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662225" y="4377957"/>
            <a:ext cx="5805376" cy="738664"/>
          </a:xfrm>
          <a:prstGeom prst="rect">
            <a:avLst/>
          </a:prstGeom>
          <a:noFill/>
        </p:spPr>
        <p:txBody>
          <a:bodyPr wrap="square" rtlCol="0">
            <a:spAutoFit/>
          </a:bodyPr>
          <a:lstStyle/>
          <a:p>
            <a:r>
              <a:rPr lang="en-US" sz="1400" b="1" dirty="0"/>
              <a:t>Molecular dynamics-based </a:t>
            </a:r>
            <a:r>
              <a:rPr lang="en-US" sz="1400" b="1" dirty="0" smtClean="0"/>
              <a:t>refinement </a:t>
            </a:r>
            <a:r>
              <a:rPr lang="en-US" sz="1400" b="1" dirty="0"/>
              <a:t>and validation for sub-5Å </a:t>
            </a:r>
            <a:r>
              <a:rPr lang="en-US" sz="1400" b="1" dirty="0" err="1"/>
              <a:t>cryo</a:t>
            </a:r>
            <a:r>
              <a:rPr lang="en-US" sz="1400" b="1" dirty="0"/>
              <a:t>-electron microscopy </a:t>
            </a:r>
            <a:r>
              <a:rPr lang="en-US" sz="1400" b="1" dirty="0" smtClean="0"/>
              <a:t>maps</a:t>
            </a:r>
            <a:r>
              <a:rPr lang="en-US" sz="1400" i="1" dirty="0" smtClean="0"/>
              <a:t>.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R. </a:t>
            </a:r>
            <a:r>
              <a:rPr lang="en-US" sz="1400" dirty="0"/>
              <a:t>McGreevy, </a:t>
            </a:r>
            <a:r>
              <a:rPr lang="en-US" sz="1400" dirty="0" smtClean="0"/>
              <a:t>J. </a:t>
            </a:r>
            <a:r>
              <a:rPr lang="en-US" sz="1400" dirty="0"/>
              <a:t>E. Stone, </a:t>
            </a:r>
            <a:r>
              <a:rPr lang="en-US" sz="1400" dirty="0" smtClean="0"/>
              <a:t>J. </a:t>
            </a:r>
            <a:r>
              <a:rPr lang="en-US" sz="1400" dirty="0"/>
              <a:t>Zhao, and </a:t>
            </a:r>
            <a:r>
              <a:rPr lang="en-US" sz="1400" dirty="0" smtClean="0"/>
              <a:t>K. </a:t>
            </a:r>
            <a:r>
              <a:rPr lang="en-US" sz="1400" dirty="0" err="1" smtClean="0"/>
              <a:t>Schulten</a:t>
            </a:r>
            <a:r>
              <a:rPr lang="en-US" sz="1400" dirty="0" smtClean="0"/>
              <a:t>.  </a:t>
            </a:r>
            <a:r>
              <a:rPr lang="en-US" sz="1400" dirty="0" err="1" smtClean="0"/>
              <a:t>eLife</a:t>
            </a:r>
            <a:r>
              <a:rPr lang="en-US" sz="1400" dirty="0" smtClean="0"/>
              <a:t> </a:t>
            </a:r>
            <a:r>
              <a:rPr lang="en-US" sz="1400" dirty="0"/>
              <a:t>2016;10.7554/eLife.16105</a:t>
            </a:r>
          </a:p>
        </p:txBody>
      </p:sp>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4405313"/>
            <a:ext cx="914400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7538"/>
            <a:ext cx="386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2" name="Rectangle 2"/>
          <p:cNvSpPr>
            <a:spLocks/>
          </p:cNvSpPr>
          <p:nvPr/>
        </p:nvSpPr>
        <p:spPr bwMode="auto">
          <a:xfrm>
            <a:off x="87313" y="1652588"/>
            <a:ext cx="3767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An external potential derived from the EM map is defined on a grid as</a:t>
            </a:r>
          </a:p>
        </p:txBody>
      </p:sp>
      <p:pic>
        <p:nvPicPr>
          <p:cNvPr id="1229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1963"/>
            <a:ext cx="4781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2297113"/>
            <a:ext cx="2620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138238"/>
            <a:ext cx="3352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6" name="Rectangle 6"/>
          <p:cNvSpPr>
            <a:spLocks/>
          </p:cNvSpPr>
          <p:nvPr/>
        </p:nvSpPr>
        <p:spPr bwMode="auto">
          <a:xfrm>
            <a:off x="87313" y="731838"/>
            <a:ext cx="421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Two terms are added to the MD potential</a:t>
            </a:r>
          </a:p>
        </p:txBody>
      </p:sp>
      <p:pic>
        <p:nvPicPr>
          <p:cNvPr id="1229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476750"/>
            <a:ext cx="44529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8" name="Rectangle 8"/>
          <p:cNvSpPr>
            <a:spLocks/>
          </p:cNvSpPr>
          <p:nvPr/>
        </p:nvSpPr>
        <p:spPr bwMode="auto">
          <a:xfrm>
            <a:off x="87313" y="4113213"/>
            <a:ext cx="52435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 mass-weighted force is then applied to each atom</a:t>
            </a:r>
          </a:p>
        </p:txBody>
      </p:sp>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52788"/>
            <a:ext cx="1828800" cy="18669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0" name="Rectangle 10"/>
          <p:cNvSpPr>
            <a:spLocks/>
          </p:cNvSpPr>
          <p:nvPr/>
        </p:nvSpPr>
        <p:spPr bwMode="auto">
          <a:xfrm>
            <a:off x="482600" y="114300"/>
            <a:ext cx="8270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a:solidFill>
                  <a:schemeClr val="tx1"/>
                </a:solidFill>
                <a:latin typeface="Gill Sans"/>
                <a:ea typeface="Gill Sans"/>
                <a:cs typeface="Gill Sans"/>
                <a:sym typeface="Gill Sans"/>
              </a:rPr>
              <a:t>Molecular Dynamics Flexible Fitting - Theory</a:t>
            </a:r>
          </a:p>
        </p:txBody>
      </p:sp>
    </p:spTree>
    <p:extLst>
      <p:ext uri="{BB962C8B-B14F-4D97-AF65-F5344CB8AC3E}">
        <p14:creationId xmlns:p14="http://schemas.microsoft.com/office/powerpoint/2010/main" val="122044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DFF on the Cloud Costs Less than a Cup of Coffee"/>
          <p:cNvSpPr txBox="1"/>
          <p:nvPr/>
        </p:nvSpPr>
        <p:spPr>
          <a:xfrm>
            <a:off x="154033" y="16888"/>
            <a:ext cx="8835937" cy="500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spAutoFit/>
          </a:bodyPr>
          <a:lstStyle>
            <a:lvl1pPr defTabSz="1825625">
              <a:defRPr sz="6600" b="0">
                <a:latin typeface="Arial"/>
                <a:ea typeface="Arial"/>
                <a:cs typeface="Arial"/>
                <a:sym typeface="Arial"/>
              </a:defRPr>
            </a:lvl1pPr>
          </a:lstStyle>
          <a:p>
            <a:pPr algn="ctr" hangingPunct="0"/>
            <a:r>
              <a:rPr sz="2800" kern="0" dirty="0">
                <a:solidFill>
                  <a:srgbClr val="000000"/>
                </a:solidFill>
              </a:rPr>
              <a:t>MDFF on the Cloud Costs Less than a Cup of Coffee</a:t>
            </a:r>
          </a:p>
        </p:txBody>
      </p:sp>
      <p:sp>
        <p:nvSpPr>
          <p:cNvPr id="120" name="Cloud computing allows researchers to focus on the scientific challenges of their project without having to worry about local availability and administration of suitable computer hardware and installing or compiling software."/>
          <p:cNvSpPr txBox="1"/>
          <p:nvPr/>
        </p:nvSpPr>
        <p:spPr>
          <a:xfrm>
            <a:off x="1149171" y="3341971"/>
            <a:ext cx="7239001" cy="1592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sz="5000" b="0">
                <a:latin typeface="Arial"/>
                <a:ea typeface="Arial"/>
                <a:cs typeface="Arial"/>
                <a:sym typeface="Arial"/>
              </a:defRPr>
            </a:lvl1pPr>
          </a:lstStyle>
          <a:p>
            <a:pPr algn="ctr" defTabSz="308066" hangingPunct="0"/>
            <a:r>
              <a:rPr sz="2000" kern="0" dirty="0">
                <a:solidFill>
                  <a:srgbClr val="000000"/>
                </a:solidFill>
              </a:rPr>
              <a:t> Cloud computing allows researchers to focus on the scientific challenges of their project without having to worry about local availability and administration of suitable computer hardware and installing or compiling software</a:t>
            </a:r>
            <a:r>
              <a:rPr sz="2000" kern="0" dirty="0" smtClean="0">
                <a:solidFill>
                  <a:srgbClr val="000000"/>
                </a:solidFill>
              </a:rPr>
              <a:t>.</a:t>
            </a:r>
            <a:endParaRPr lang="en-US" sz="2000" kern="0" dirty="0" smtClean="0">
              <a:solidFill>
                <a:srgbClr val="000000"/>
              </a:solidFill>
            </a:endParaRPr>
          </a:p>
          <a:p>
            <a:pPr algn="ctr" defTabSz="308066" hangingPunct="0"/>
            <a:endParaRPr sz="2000" kern="0" dirty="0">
              <a:solidFill>
                <a:srgbClr val="000000"/>
              </a:solidFill>
            </a:endParaRPr>
          </a:p>
        </p:txBody>
      </p:sp>
      <p:sp>
        <p:nvSpPr>
          <p:cNvPr id="121" name="ReMDFF (Resolution Exchange) requires many cores but little compute time, making it a good candidate for cloud computing"/>
          <p:cNvSpPr txBox="1"/>
          <p:nvPr/>
        </p:nvSpPr>
        <p:spPr>
          <a:xfrm>
            <a:off x="588643" y="582045"/>
            <a:ext cx="7610405" cy="546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5000" b="0">
                <a:latin typeface="Arial"/>
                <a:ea typeface="Arial"/>
                <a:cs typeface="Arial"/>
                <a:sym typeface="Arial"/>
              </a:defRPr>
            </a:lvl1pPr>
          </a:lstStyle>
          <a:p>
            <a:pPr algn="ctr" defTabSz="308066" hangingPunct="0"/>
            <a:r>
              <a:rPr sz="1600" kern="0" dirty="0" err="1">
                <a:solidFill>
                  <a:srgbClr val="000000"/>
                </a:solidFill>
              </a:rPr>
              <a:t>ReMDFF</a:t>
            </a:r>
            <a:r>
              <a:rPr sz="1600" kern="0" dirty="0">
                <a:solidFill>
                  <a:srgbClr val="000000"/>
                </a:solidFill>
              </a:rPr>
              <a:t> (Resolution Exchange) requires many cores but little compute time, making it a good candidate for cloud computing</a:t>
            </a:r>
          </a:p>
        </p:txBody>
      </p:sp>
      <p:pic>
        <p:nvPicPr>
          <p:cNvPr id="122" name="AmazonWebservices_Logo.svg.png" descr="AmazonWebservices_Logo.svg.png"/>
          <p:cNvPicPr>
            <a:picLocks noChangeAspect="1"/>
          </p:cNvPicPr>
          <p:nvPr/>
        </p:nvPicPr>
        <p:blipFill>
          <a:blip r:embed="rId3">
            <a:extLst/>
          </a:blip>
          <a:stretch>
            <a:fillRect/>
          </a:stretch>
        </p:blipFill>
        <p:spPr>
          <a:xfrm>
            <a:off x="18712" y="2116805"/>
            <a:ext cx="1540547" cy="579246"/>
          </a:xfrm>
          <a:prstGeom prst="rect">
            <a:avLst/>
          </a:prstGeom>
          <a:ln w="12700">
            <a:miter lim="400000"/>
          </a:ln>
        </p:spPr>
      </p:pic>
      <p:pic>
        <p:nvPicPr>
          <p:cNvPr id="123" name="download.png" descr="download.png"/>
          <p:cNvPicPr>
            <a:picLocks noChangeAspect="1"/>
          </p:cNvPicPr>
          <p:nvPr/>
        </p:nvPicPr>
        <p:blipFill>
          <a:blip r:embed="rId4">
            <a:extLst/>
          </a:blip>
          <a:stretch>
            <a:fillRect/>
          </a:stretch>
        </p:blipFill>
        <p:spPr>
          <a:xfrm>
            <a:off x="7484442" y="905579"/>
            <a:ext cx="2315068" cy="2315068"/>
          </a:xfrm>
          <a:prstGeom prst="rect">
            <a:avLst/>
          </a:prstGeom>
          <a:ln w="12700">
            <a:miter lim="400000"/>
          </a:ln>
        </p:spPr>
      </p:pic>
      <p:sp>
        <p:nvSpPr>
          <p:cNvPr id="124" name="Singharoy, et al. eLife 2016"/>
          <p:cNvSpPr txBox="1"/>
          <p:nvPr/>
        </p:nvSpPr>
        <p:spPr>
          <a:xfrm>
            <a:off x="4694244" y="1664774"/>
            <a:ext cx="2551580"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ctr" defTabSz="308066" hangingPunct="0">
              <a:defRPr sz="4200" b="0">
                <a:latin typeface="Helvetica Light"/>
                <a:ea typeface="Helvetica Light"/>
                <a:cs typeface="Helvetica Light"/>
                <a:sym typeface="Helvetica Light"/>
              </a:defRPr>
            </a:pPr>
            <a:r>
              <a:rPr sz="1600" kern="0">
                <a:solidFill>
                  <a:srgbClr val="000000"/>
                </a:solidFill>
                <a:latin typeface="Helvetica Light"/>
                <a:ea typeface="Helvetica Light"/>
                <a:cs typeface="Helvetica Light"/>
                <a:sym typeface="Helvetica Light"/>
              </a:rPr>
              <a:t>Singharoy, </a:t>
            </a:r>
            <a:r>
              <a:rPr sz="1600" i="1" kern="0">
                <a:solidFill>
                  <a:srgbClr val="000000"/>
                </a:solidFill>
                <a:latin typeface="Helvetica"/>
                <a:ea typeface="Helvetica"/>
                <a:cs typeface="Helvetica"/>
                <a:sym typeface="Helvetica"/>
              </a:rPr>
              <a:t>et al</a:t>
            </a:r>
            <a:r>
              <a:rPr sz="1600" kern="0">
                <a:solidFill>
                  <a:srgbClr val="000000"/>
                </a:solidFill>
                <a:latin typeface="Helvetica Light"/>
                <a:ea typeface="Helvetica Light"/>
                <a:cs typeface="Helvetica Light"/>
                <a:sym typeface="Helvetica Light"/>
              </a:rPr>
              <a:t>. eLife 2016</a:t>
            </a:r>
          </a:p>
        </p:txBody>
      </p:sp>
      <p:graphicFrame>
        <p:nvGraphicFramePr>
          <p:cNvPr id="125" name="Table"/>
          <p:cNvGraphicFramePr/>
          <p:nvPr>
            <p:extLst>
              <p:ext uri="{D42A27DB-BD31-4B8C-83A1-F6EECF244321}">
                <p14:modId xmlns:p14="http://schemas.microsoft.com/office/powerpoint/2010/main" val="1622516564"/>
              </p:ext>
            </p:extLst>
          </p:nvPr>
        </p:nvGraphicFramePr>
        <p:xfrm>
          <a:off x="1598779" y="1541222"/>
          <a:ext cx="6411840" cy="1819564"/>
        </p:xfrm>
        <a:graphic>
          <a:graphicData uri="http://schemas.openxmlformats.org/drawingml/2006/table">
            <a:tbl>
              <a:tblPr firstRow="1" bandRow="1"/>
              <a:tblGrid>
                <a:gridCol w="1282368"/>
                <a:gridCol w="1282368"/>
                <a:gridCol w="1282368"/>
                <a:gridCol w="1282368"/>
                <a:gridCol w="1282368"/>
              </a:tblGrid>
              <a:tr h="464820">
                <a:tc>
                  <a:txBody>
                    <a:bodyPr/>
                    <a:lstStyle/>
                    <a:p>
                      <a:pPr defTabSz="914400">
                        <a:defRPr sz="1800" b="0">
                          <a:solidFill>
                            <a:srgbClr val="000000"/>
                          </a:solidFill>
                        </a:defRPr>
                      </a:pPr>
                      <a:r>
                        <a:rPr lang="en-US" sz="1400" b="1" dirty="0" smtClean="0">
                          <a:latin typeface="Helvetica"/>
                          <a:ea typeface="Helvetica"/>
                          <a:cs typeface="Helvetica"/>
                          <a:sym typeface="Helvetica"/>
                        </a:rPr>
                        <a:t>Molecule</a:t>
                      </a:r>
                      <a:endParaRPr sz="1400" b="1" dirty="0">
                        <a:latin typeface="Helvetica"/>
                        <a:ea typeface="Helvetica"/>
                        <a:cs typeface="Helvetica"/>
                        <a:sym typeface="Helvetica"/>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lang="en-US" sz="1400" b="1" dirty="0" smtClean="0">
                          <a:latin typeface="Helvetica"/>
                          <a:ea typeface="Helvetica"/>
                          <a:cs typeface="Helvetica"/>
                          <a:sym typeface="Helvetica"/>
                        </a:rPr>
                        <a:t>Instance</a:t>
                      </a:r>
                      <a:endParaRPr sz="1400" b="1" dirty="0">
                        <a:latin typeface="Helvetica"/>
                        <a:ea typeface="Helvetica"/>
                        <a:cs typeface="Helvetica"/>
                        <a:sym typeface="Helvetica"/>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a:latin typeface="Helvetica"/>
                          <a:ea typeface="Helvetica"/>
                          <a:cs typeface="Helvetica"/>
                          <a:sym typeface="Helvetica"/>
                        </a:rPr>
                        <a:t>Performance (ns/day)</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a:latin typeface="Helvetica"/>
                          <a:ea typeface="Helvetica"/>
                          <a:cs typeface="Helvetica"/>
                          <a:sym typeface="Helvetica"/>
                        </a:rPr>
                        <a:t>Time (hours)</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dirty="0">
                          <a:latin typeface="Helvetica"/>
                          <a:ea typeface="Helvetica"/>
                          <a:cs typeface="Helvetica"/>
                          <a:sym typeface="Helvetica"/>
                        </a:rPr>
                        <a:t>Simulation </a:t>
                      </a:r>
                      <a:r>
                        <a:rPr sz="1400" b="1" dirty="0" smtClean="0">
                          <a:latin typeface="Helvetica"/>
                          <a:ea typeface="Helvetica"/>
                          <a:cs typeface="Helvetica"/>
                          <a:sym typeface="Helvetica"/>
                        </a:rPr>
                        <a:t>Cost</a:t>
                      </a:r>
                      <a:r>
                        <a:rPr lang="en-US" sz="1400" b="1" dirty="0" smtClean="0">
                          <a:latin typeface="Helvetica"/>
                          <a:ea typeface="Helvetica"/>
                          <a:cs typeface="Helvetica"/>
                          <a:sym typeface="Helvetica"/>
                        </a:rPr>
                        <a:t> / ns</a:t>
                      </a:r>
                      <a:r>
                        <a:rPr sz="1400" b="1" dirty="0" smtClean="0">
                          <a:latin typeface="Helvetica"/>
                          <a:ea typeface="Helvetica"/>
                          <a:cs typeface="Helvetica"/>
                          <a:sym typeface="Helvetica"/>
                        </a:rPr>
                        <a:t> </a:t>
                      </a:r>
                      <a:r>
                        <a:rPr sz="1400" b="1" dirty="0">
                          <a:latin typeface="Helvetica"/>
                          <a:ea typeface="Helvetica"/>
                          <a:cs typeface="Helvetica"/>
                          <a:sym typeface="Helvetica"/>
                        </a:rPr>
                        <a:t>($)</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r>
              <a:tr h="425104">
                <a:tc>
                  <a:txBody>
                    <a:bodyPr/>
                    <a:lstStyle/>
                    <a:p>
                      <a:pPr defTabSz="914400">
                        <a:defRPr sz="1800"/>
                      </a:pPr>
                      <a:r>
                        <a:rPr lang="en-US" sz="1400" kern="0" dirty="0" smtClean="0">
                          <a:solidFill>
                            <a:srgbClr val="000000"/>
                          </a:solidFill>
                        </a:rPr>
                        <a:t>Adenylate Kinase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112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a:t>
                      </a:r>
                      <a:r>
                        <a:rPr lang="en-US" sz="1400" dirty="0" smtClean="0">
                          <a:latin typeface="Helvetica Light"/>
                          <a:ea typeface="Helvetica Light"/>
                          <a:cs typeface="Helvetica Light"/>
                          <a:sym typeface="Helvetica Light"/>
                        </a:rPr>
                        <a:t>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0.67</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425104">
                <a:tc>
                  <a:txBody>
                    <a:bodyPr/>
                    <a:lstStyle/>
                    <a:p>
                      <a:pPr defTabSz="914400">
                        <a:defRPr sz="1800"/>
                      </a:pPr>
                      <a:r>
                        <a:rPr lang="en-US" sz="1400" kern="0" dirty="0" smtClean="0">
                          <a:solidFill>
                            <a:srgbClr val="000000"/>
                          </a:solidFill>
                        </a:rPr>
                        <a:t>Acetyl-CoA Synthase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lang="en-US"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82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a:t>
                      </a:r>
                      <a:r>
                        <a:rPr lang="en-US" sz="1400" dirty="0" smtClean="0">
                          <a:latin typeface="Helvetica Light"/>
                          <a:ea typeface="Helvetica Light"/>
                          <a:cs typeface="Helvetica Light"/>
                          <a:sym typeface="Helvetica Light"/>
                        </a:rPr>
                        <a:t>3</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0.8</a:t>
                      </a:r>
                      <a:r>
                        <a:rPr lang="en-US" sz="1400" dirty="0" smtClean="0">
                          <a:latin typeface="Helvetica Light"/>
                          <a:ea typeface="Helvetica Light"/>
                          <a:cs typeface="Helvetica Light"/>
                          <a:sym typeface="Helvetica Light"/>
                        </a:rPr>
                        <a:t>9</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425104">
                <a:tc>
                  <a:txBody>
                    <a:bodyPr/>
                    <a:lstStyle/>
                    <a:p>
                      <a:pPr defTabSz="914400">
                        <a:defRPr sz="1800"/>
                      </a:pPr>
                      <a:r>
                        <a:rPr lang="en-US" sz="1400" dirty="0" smtClean="0">
                          <a:latin typeface="Helvetica Light"/>
                          <a:ea typeface="Helvetica Light"/>
                          <a:cs typeface="Helvetica Light"/>
                          <a:sym typeface="Helvetica Light"/>
                        </a:rPr>
                        <a:t>J1 </a:t>
                      </a:r>
                      <a:r>
                        <a:rPr lang="en-US" sz="1400" dirty="0" err="1" smtClean="0">
                          <a:latin typeface="Helvetica Light"/>
                          <a:ea typeface="Helvetica Light"/>
                          <a:cs typeface="Helvetica Light"/>
                          <a:sym typeface="Helvetica Light"/>
                        </a:rPr>
                        <a:t>Nitrilase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lang="en-US"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5</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4.8</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14.6</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bl>
          </a:graphicData>
        </a:graphic>
      </p:graphicFrame>
      <p:sp>
        <p:nvSpPr>
          <p:cNvPr id="127" name="Acetyl-CoA Synthase (PDB 1OAO) 11469 atoms"/>
          <p:cNvSpPr txBox="1"/>
          <p:nvPr/>
        </p:nvSpPr>
        <p:spPr>
          <a:xfrm>
            <a:off x="1598779" y="1271677"/>
            <a:ext cx="2232582" cy="269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3000" b="0">
                <a:latin typeface="Arial"/>
                <a:ea typeface="Arial"/>
                <a:cs typeface="Arial"/>
                <a:sym typeface="Arial"/>
              </a:defRPr>
            </a:lvl1pPr>
          </a:lstStyle>
          <a:p>
            <a:pPr algn="ctr" defTabSz="308066" hangingPunct="0"/>
            <a:r>
              <a:rPr lang="en-US" sz="1400" kern="0" dirty="0" err="1" smtClean="0">
                <a:solidFill>
                  <a:srgbClr val="000000"/>
                </a:solidFill>
                <a:latin typeface="Helvetica Light"/>
                <a:ea typeface="Helvetica Light"/>
                <a:cs typeface="Helvetica Light"/>
                <a:sym typeface="Helvetica Light"/>
              </a:rPr>
              <a:t>Singharoy</a:t>
            </a:r>
            <a:r>
              <a:rPr lang="en-US" sz="1400" kern="0" dirty="0">
                <a:solidFill>
                  <a:srgbClr val="000000"/>
                </a:solidFill>
                <a:latin typeface="Helvetica Light"/>
                <a:ea typeface="Helvetica Light"/>
                <a:cs typeface="Helvetica Light"/>
                <a:sym typeface="Helvetica Light"/>
              </a:rPr>
              <a:t>, </a:t>
            </a:r>
            <a:r>
              <a:rPr lang="en-US" sz="1400" i="1" kern="0" dirty="0">
                <a:solidFill>
                  <a:srgbClr val="000000"/>
                </a:solidFill>
                <a:latin typeface="Helvetica"/>
                <a:ea typeface="Helvetica"/>
                <a:cs typeface="Helvetica"/>
                <a:sym typeface="Helvetica"/>
              </a:rPr>
              <a:t>et al</a:t>
            </a:r>
            <a:r>
              <a:rPr lang="en-US" sz="1400" kern="0" dirty="0">
                <a:solidFill>
                  <a:srgbClr val="000000"/>
                </a:solidFill>
                <a:latin typeface="Helvetica Light"/>
                <a:ea typeface="Helvetica Light"/>
                <a:cs typeface="Helvetica Light"/>
                <a:sym typeface="Helvetica Light"/>
              </a:rPr>
              <a:t>. </a:t>
            </a:r>
            <a:r>
              <a:rPr lang="en-US" sz="1400" kern="0" dirty="0" err="1">
                <a:solidFill>
                  <a:srgbClr val="000000"/>
                </a:solidFill>
                <a:latin typeface="Helvetica Light"/>
                <a:ea typeface="Helvetica Light"/>
                <a:cs typeface="Helvetica Light"/>
                <a:sym typeface="Helvetica Light"/>
              </a:rPr>
              <a:t>eLife</a:t>
            </a:r>
            <a:r>
              <a:rPr lang="en-US" sz="1400" kern="0" dirty="0">
                <a:solidFill>
                  <a:srgbClr val="000000"/>
                </a:solidFill>
                <a:latin typeface="Helvetica Light"/>
                <a:ea typeface="Helvetica Light"/>
                <a:cs typeface="Helvetica Light"/>
                <a:sym typeface="Helvetica Light"/>
              </a:rPr>
              <a:t> </a:t>
            </a:r>
            <a:r>
              <a:rPr lang="en-US" sz="1400" kern="0" dirty="0" smtClean="0">
                <a:solidFill>
                  <a:srgbClr val="000000"/>
                </a:solidFill>
                <a:latin typeface="Helvetica Light"/>
                <a:ea typeface="Helvetica Light"/>
                <a:cs typeface="Helvetica Light"/>
                <a:sym typeface="Helvetica Light"/>
              </a:rPr>
              <a:t>2016</a:t>
            </a:r>
            <a:endParaRPr lang="en-US" sz="1400" kern="0" dirty="0">
              <a:solidFill>
                <a:srgbClr val="000000"/>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79906938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rmAutofit fontScale="90000"/>
          </a:bodyPr>
          <a:lstStyle/>
          <a:p>
            <a:r>
              <a:rPr lang="en-US" dirty="0" smtClean="0"/>
              <a:t>Density Map Segmentation</a:t>
            </a: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98089"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b="1" dirty="0" smtClean="0">
                <a:solidFill>
                  <a:prstClr val="black"/>
                </a:solidFill>
              </a:rPr>
              <a:t>Earnest, et al. J</a:t>
            </a:r>
            <a:r>
              <a:rPr lang="en-US" sz="1400" b="1" dirty="0">
                <a:solidFill>
                  <a:prstClr val="black"/>
                </a:solidFill>
              </a:rPr>
              <a:t>. Physical Chemistry B, 121(15): 3871-3881, 2017</a:t>
            </a:r>
            <a:r>
              <a:rPr lang="en-US" sz="1400" b="1" dirty="0" smtClean="0">
                <a:solidFill>
                  <a:prstClr val="black"/>
                </a:solidFill>
              </a:rPr>
              <a:t>.</a:t>
            </a:r>
            <a:endParaRPr lang="en-US" b="1" dirty="0">
              <a:solidFill>
                <a:prstClr val="black"/>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358" t="13679" r="12900" b="11700"/>
          <a:stretch/>
        </p:blipFill>
        <p:spPr>
          <a:xfrm>
            <a:off x="271468" y="894152"/>
            <a:ext cx="3279805" cy="3231281"/>
          </a:xfrm>
          <a:prstGeom prst="rect">
            <a:avLst/>
          </a:prstGeom>
        </p:spPr>
      </p:pic>
      <p:sp>
        <p:nvSpPr>
          <p:cNvPr id="9" name="TextBox 8"/>
          <p:cNvSpPr txBox="1"/>
          <p:nvPr/>
        </p:nvSpPr>
        <p:spPr>
          <a:xfrm>
            <a:off x="266487" y="4125433"/>
            <a:ext cx="3284786" cy="523220"/>
          </a:xfrm>
          <a:prstGeom prst="rect">
            <a:avLst/>
          </a:prstGeom>
          <a:noFill/>
        </p:spPr>
        <p:txBody>
          <a:bodyPr wrap="square" rtlCol="0">
            <a:spAutoFit/>
          </a:bodyPr>
          <a:lstStyle/>
          <a:p>
            <a:r>
              <a:rPr lang="en-US" sz="1400" b="1" dirty="0" smtClean="0">
                <a:solidFill>
                  <a:prstClr val="black"/>
                </a:solidFill>
              </a:rPr>
              <a:t>VMD GPU-accelerated density map segmentation of </a:t>
            </a:r>
            <a:r>
              <a:rPr lang="en-US" sz="1400" b="1" dirty="0" err="1" smtClean="0">
                <a:solidFill>
                  <a:prstClr val="black"/>
                </a:solidFill>
              </a:rPr>
              <a:t>GroEL</a:t>
            </a:r>
            <a:endParaRPr lang="en-US" sz="1400" b="1" dirty="0">
              <a:solidFill>
                <a:prstClr val="black"/>
              </a:solidFill>
            </a:endParaRPr>
          </a:p>
        </p:txBody>
      </p:sp>
    </p:spTree>
    <p:extLst>
      <p:ext uri="{BB962C8B-B14F-4D97-AF65-F5344CB8AC3E}">
        <p14:creationId xmlns:p14="http://schemas.microsoft.com/office/powerpoint/2010/main" val="372808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rmAutofit fontScale="90000"/>
          </a:bodyPr>
          <a:lstStyle/>
          <a:p>
            <a:r>
              <a:rPr lang="en-US" altLang="en-US" sz="2800" smtClean="0"/>
              <a:t>Evaluating Quality-of-Fit for Structures Solved by Hybrid Fitting Methods</a:t>
            </a:r>
          </a:p>
        </p:txBody>
      </p:sp>
      <p:sp>
        <p:nvSpPr>
          <p:cNvPr id="15363" name="TextBox 2"/>
          <p:cNvSpPr txBox="1">
            <a:spLocks noChangeArrowheads="1"/>
          </p:cNvSpPr>
          <p:nvPr/>
        </p:nvSpPr>
        <p:spPr bwMode="auto">
          <a:xfrm>
            <a:off x="-69475" y="989013"/>
            <a:ext cx="3962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000" dirty="0">
                <a:latin typeface="Arial" pitchFamily="34" charset="0"/>
                <a:cs typeface="Arial" pitchFamily="34" charset="0"/>
              </a:rPr>
              <a:t>Compute Pearson correlation to evaluate </a:t>
            </a:r>
            <a:r>
              <a:rPr lang="en-US" altLang="en-US" sz="2000" dirty="0" smtClean="0">
                <a:latin typeface="Arial" pitchFamily="34" charset="0"/>
                <a:cs typeface="Arial" pitchFamily="34" charset="0"/>
              </a:rPr>
              <a:t>quality-of-fit between </a:t>
            </a:r>
            <a:r>
              <a:rPr lang="en-US" altLang="en-US" sz="2000" dirty="0">
                <a:latin typeface="Arial" pitchFamily="34" charset="0"/>
                <a:cs typeface="Arial" pitchFamily="34" charset="0"/>
              </a:rPr>
              <a:t>a reference </a:t>
            </a:r>
            <a:r>
              <a:rPr lang="en-US" altLang="en-US" sz="2000" dirty="0" err="1">
                <a:latin typeface="Arial" pitchFamily="34" charset="0"/>
                <a:cs typeface="Arial" pitchFamily="34" charset="0"/>
              </a:rPr>
              <a:t>cryo</a:t>
            </a:r>
            <a:r>
              <a:rPr lang="en-US" altLang="en-US" sz="2000" dirty="0">
                <a:latin typeface="Arial" pitchFamily="34" charset="0"/>
                <a:cs typeface="Arial" pitchFamily="34" charset="0"/>
              </a:rPr>
              <a:t>-EM density map </a:t>
            </a:r>
            <a:r>
              <a:rPr lang="en-US" altLang="en-US" sz="2000" dirty="0" smtClean="0">
                <a:latin typeface="Arial" pitchFamily="34" charset="0"/>
                <a:cs typeface="Arial" pitchFamily="34" charset="0"/>
              </a:rPr>
              <a:t>and a </a:t>
            </a:r>
            <a:r>
              <a:rPr lang="en-US" altLang="en-US" sz="2000" b="1" dirty="0">
                <a:latin typeface="Arial" pitchFamily="34" charset="0"/>
                <a:cs typeface="Arial" pitchFamily="34" charset="0"/>
              </a:rPr>
              <a:t>simulated density map</a:t>
            </a:r>
            <a:r>
              <a:rPr lang="en-US" altLang="en-US" sz="2000" dirty="0">
                <a:latin typeface="Arial" pitchFamily="34" charset="0"/>
                <a:cs typeface="Arial" pitchFamily="34" charset="0"/>
              </a:rPr>
              <a:t> </a:t>
            </a:r>
            <a:r>
              <a:rPr lang="en-US" altLang="en-US" sz="2000" dirty="0" smtClean="0">
                <a:latin typeface="Arial" pitchFamily="34" charset="0"/>
                <a:cs typeface="Arial" pitchFamily="34" charset="0"/>
              </a:rPr>
              <a:t>from an </a:t>
            </a:r>
            <a:r>
              <a:rPr lang="en-US" altLang="en-US" sz="2000" b="1" dirty="0">
                <a:latin typeface="Arial" pitchFamily="34" charset="0"/>
                <a:cs typeface="Arial" pitchFamily="34" charset="0"/>
              </a:rPr>
              <a:t>all-atom structure</a:t>
            </a:r>
            <a:r>
              <a:rPr lang="en-US" altLang="en-US" sz="2400" dirty="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0" y="2650014"/>
            <a:ext cx="3081198" cy="249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7" y="989013"/>
            <a:ext cx="4286250" cy="350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p:cNvSpPr txBox="1">
            <a:spLocks noChangeArrowheads="1"/>
          </p:cNvSpPr>
          <p:nvPr/>
        </p:nvSpPr>
        <p:spPr bwMode="auto">
          <a:xfrm>
            <a:off x="3286125" y="4495791"/>
            <a:ext cx="5857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cs typeface="Arial" pitchFamily="34" charset="0"/>
              </a:rPr>
              <a:t>MDFF </a:t>
            </a:r>
            <a:r>
              <a:rPr lang="en-US" altLang="en-US" sz="1800" b="1" dirty="0">
                <a:latin typeface="Arial" pitchFamily="34" charset="0"/>
                <a:cs typeface="Arial" pitchFamily="34" charset="0"/>
              </a:rPr>
              <a:t>Cross Correlation Timeline</a:t>
            </a:r>
          </a:p>
          <a:p>
            <a:pPr algn="ctr" eaLnBrk="1" hangingPunct="1">
              <a:buFont typeface="Times New Roman" pitchFamily="18" charset="0"/>
              <a:buNone/>
            </a:pPr>
            <a:r>
              <a:rPr lang="en-US" altLang="en-US" sz="1800" b="1" dirty="0">
                <a:solidFill>
                  <a:srgbClr val="C00000"/>
                </a:solidFill>
                <a:latin typeface="Arial" pitchFamily="34" charset="0"/>
                <a:cs typeface="Arial" pitchFamily="34" charset="0"/>
              </a:rPr>
              <a:t>Regions with poor fit               </a:t>
            </a:r>
            <a:r>
              <a:rPr lang="en-US" altLang="en-US" sz="1800" b="1" dirty="0">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365985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5294" y="106327"/>
            <a:ext cx="8229600" cy="950948"/>
          </a:xfrm>
        </p:spPr>
        <p:txBody>
          <a:bodyPr>
            <a:normAutofit fontScale="90000"/>
          </a:bodyPr>
          <a:lstStyle/>
          <a:p>
            <a:r>
              <a:rPr lang="en-US" altLang="en-US" sz="3200" dirty="0" smtClean="0"/>
              <a:t>VMD Tesla V100 Cross Correlation Performance</a:t>
            </a:r>
            <a:br>
              <a:rPr lang="en-US" altLang="en-US" sz="3200" dirty="0" smtClean="0"/>
            </a:br>
            <a:r>
              <a:rPr lang="en-US" altLang="en-US" sz="2200" dirty="0"/>
              <a:t>Rabbit </a:t>
            </a:r>
            <a:r>
              <a:rPr lang="en-US" altLang="en-US" sz="2200" dirty="0" smtClean="0"/>
              <a:t>Hemorrhagic Disease Virus: 702K atoms, 6.5</a:t>
            </a:r>
            <a:r>
              <a:rPr lang="en-US" sz="2200" dirty="0" smtClean="0"/>
              <a:t>Å resolution</a:t>
            </a:r>
            <a:br>
              <a:rPr lang="en-US" sz="2200" dirty="0" smtClean="0"/>
            </a:br>
            <a:r>
              <a:rPr lang="en-US" sz="2200" dirty="0" smtClean="0"/>
              <a:t>Volta GPU architecture almost 2x faster than previous gen Pascal:</a:t>
            </a:r>
            <a:endParaRPr lang="en-US" altLang="en-US" sz="2200" dirty="0" smtClean="0"/>
          </a:p>
        </p:txBody>
      </p:sp>
      <p:graphicFrame>
        <p:nvGraphicFramePr>
          <p:cNvPr id="3" name="Table 2"/>
          <p:cNvGraphicFramePr>
            <a:graphicFrameLocks noGrp="1"/>
          </p:cNvGraphicFramePr>
          <p:nvPr>
            <p:extLst>
              <p:ext uri="{D42A27DB-BD31-4B8C-83A1-F6EECF244321}">
                <p14:modId xmlns:p14="http://schemas.microsoft.com/office/powerpoint/2010/main" val="3464718634"/>
              </p:ext>
            </p:extLst>
          </p:nvPr>
        </p:nvGraphicFramePr>
        <p:xfrm>
          <a:off x="121877" y="1175703"/>
          <a:ext cx="8856921" cy="2619441"/>
        </p:xfrm>
        <a:graphic>
          <a:graphicData uri="http://schemas.openxmlformats.org/drawingml/2006/table">
            <a:tbl>
              <a:tblPr firstRow="1" bandRow="1">
                <a:tableStyleId>{5C22544A-7EE6-4342-B048-85BDC9FD1C3A}</a:tableStyleId>
              </a:tblPr>
              <a:tblGrid>
                <a:gridCol w="4964473"/>
                <a:gridCol w="3892448"/>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Application</a:t>
                      </a:r>
                      <a:r>
                        <a:rPr lang="en-US" sz="1400" baseline="0" dirty="0" smtClean="0">
                          <a:solidFill>
                            <a:schemeClr val="tx1"/>
                          </a:solidFill>
                        </a:rPr>
                        <a:t> and </a:t>
                      </a: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a:t>
                      </a:r>
                      <a:r>
                        <a:rPr lang="en-US" sz="1400" baseline="0" dirty="0" smtClean="0">
                          <a:solidFill>
                            <a:schemeClr val="tx1"/>
                          </a:solidFill>
                        </a:rPr>
                        <a:t>, Speedup vs. Chimera,   VMD+GPU</a:t>
                      </a:r>
                      <a:endParaRPr lang="en-US" sz="1400" dirty="0" smtClean="0">
                        <a:solidFill>
                          <a:schemeClr val="tx1"/>
                        </a:solidFill>
                      </a:endParaRPr>
                    </a:p>
                  </a:txBody>
                  <a:tcPr marL="91458" marR="91458" marT="34297" marB="34297">
                    <a:solidFill>
                      <a:srgbClr val="99FF99"/>
                    </a:solidFill>
                  </a:tcPr>
                </a:tc>
              </a:tr>
              <a:tr h="359833">
                <a:tc>
                  <a:txBody>
                    <a:bodyPr/>
                    <a:lstStyle/>
                    <a:p>
                      <a:r>
                        <a:rPr lang="en-US" sz="1400" b="0" dirty="0" smtClean="0"/>
                        <a:t>Chimera</a:t>
                      </a:r>
                      <a:r>
                        <a:rPr lang="en-US" sz="1400" b="0" baseline="0" dirty="0" smtClean="0"/>
                        <a:t> Xeon E5-2687W (2 socket) [1]</a:t>
                      </a:r>
                      <a:endParaRPr lang="en-US" sz="1400" b="0" dirty="0"/>
                    </a:p>
                  </a:txBody>
                  <a:tcPr marL="91458" marR="91458" marT="34297" marB="34297"/>
                </a:tc>
                <a:tc>
                  <a:txBody>
                    <a:bodyPr/>
                    <a:lstStyle/>
                    <a:p>
                      <a:r>
                        <a:rPr lang="en-US" sz="1400" b="0" dirty="0" smtClean="0"/>
                        <a:t>15.860s,                              1x</a:t>
                      </a:r>
                      <a:endParaRPr lang="en-US" sz="1400" b="0" dirty="0"/>
                    </a:p>
                  </a:txBody>
                  <a:tcPr marL="91458" marR="91458" marT="34297" marB="34297"/>
                </a:tc>
              </a:tr>
              <a:tr h="329609">
                <a:tc>
                  <a:txBody>
                    <a:bodyPr/>
                    <a:lstStyle/>
                    <a:p>
                      <a:r>
                        <a:rPr lang="en-US" sz="1400" b="0" dirty="0" smtClean="0"/>
                        <a:t>VMD-CUDA</a:t>
                      </a:r>
                      <a:r>
                        <a:rPr lang="en-US" sz="1400" b="0" baseline="0" dirty="0" smtClean="0"/>
                        <a:t> IBM Power8 + 1x Tesla K40 [2]</a:t>
                      </a:r>
                      <a:endParaRPr lang="en-US" sz="1400" b="0" dirty="0"/>
                    </a:p>
                  </a:txBody>
                  <a:tcPr marL="91458" marR="91458" marT="34297" marB="34297"/>
                </a:tc>
                <a:tc>
                  <a:txBody>
                    <a:bodyPr/>
                    <a:lstStyle/>
                    <a:p>
                      <a:r>
                        <a:rPr lang="en-US" sz="1400" b="0" dirty="0" smtClean="0"/>
                        <a:t>  0.488s,                            32x          </a:t>
                      </a:r>
                      <a:r>
                        <a:rPr lang="en-US" sz="1400" b="0" baseline="0" dirty="0" smtClean="0"/>
                        <a:t> </a:t>
                      </a:r>
                      <a:r>
                        <a:rPr lang="en-US" sz="1400" b="0" dirty="0" smtClean="0"/>
                        <a:t>  </a:t>
                      </a:r>
                      <a:r>
                        <a:rPr lang="en-US" sz="1400" b="1" dirty="0" smtClean="0"/>
                        <a:t>0.9x</a:t>
                      </a:r>
                      <a:endParaRPr lang="en-US" sz="1400" b="1" dirty="0"/>
                    </a:p>
                  </a:txBody>
                  <a:tcPr marL="91458" marR="91458" marT="34297" marB="34297"/>
                </a:tc>
              </a:tr>
              <a:tr h="329609">
                <a:tc>
                  <a:txBody>
                    <a:bodyPr/>
                    <a:lstStyle/>
                    <a:p>
                      <a:r>
                        <a:rPr lang="en-US" sz="1400" b="0" dirty="0" smtClean="0"/>
                        <a:t>VMD-CUDA Intel Xeon E5-2687W</a:t>
                      </a:r>
                      <a:r>
                        <a:rPr lang="en-US" sz="1400" b="0" baseline="0" dirty="0" smtClean="0"/>
                        <a:t> + 1x </a:t>
                      </a:r>
                      <a:r>
                        <a:rPr lang="en-US" sz="1400" b="0" dirty="0" err="1" smtClean="0"/>
                        <a:t>Quadro</a:t>
                      </a:r>
                      <a:r>
                        <a:rPr lang="en-US" sz="1400" b="0" dirty="0" smtClean="0"/>
                        <a:t> K6000 [1,2]</a:t>
                      </a:r>
                      <a:endParaRPr lang="en-US" sz="1400" b="0" dirty="0"/>
                    </a:p>
                  </a:txBody>
                  <a:tcPr marL="91458" marR="91458" marT="34297" marB="34297"/>
                </a:tc>
                <a:tc>
                  <a:txBody>
                    <a:bodyPr/>
                    <a:lstStyle/>
                    <a:p>
                      <a:r>
                        <a:rPr lang="en-US" sz="1400" b="0" dirty="0" smtClean="0"/>
                        <a:t>  0.458s,                          </a:t>
                      </a:r>
                      <a:r>
                        <a:rPr lang="en-US" sz="1400" b="0" baseline="0" dirty="0" smtClean="0"/>
                        <a:t>  35</a:t>
                      </a:r>
                      <a:r>
                        <a:rPr lang="en-US" sz="1400" b="0" dirty="0" smtClean="0"/>
                        <a:t>x             </a:t>
                      </a:r>
                      <a:r>
                        <a:rPr lang="en-US" sz="1400" b="1" dirty="0" smtClean="0"/>
                        <a:t>1.0x</a:t>
                      </a:r>
                      <a:endParaRPr lang="en-US" sz="1400" b="1" dirty="0"/>
                    </a:p>
                  </a:txBody>
                  <a:tcPr marL="91458" marR="91458" marT="34297" marB="34297"/>
                </a:tc>
              </a:tr>
              <a:tr h="329609">
                <a:tc>
                  <a:txBody>
                    <a:bodyPr/>
                    <a:lstStyle/>
                    <a:p>
                      <a:r>
                        <a:rPr lang="en-US" sz="1400" b="1" dirty="0" smtClean="0"/>
                        <a:t>VMD-CUDA</a:t>
                      </a:r>
                      <a:r>
                        <a:rPr lang="en-US" sz="1400" b="1" baseline="0" dirty="0" smtClean="0"/>
                        <a:t> 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0.090s,                          </a:t>
                      </a:r>
                      <a:r>
                        <a:rPr lang="en-US" sz="1400" b="0" dirty="0" smtClean="0"/>
                        <a:t>176x</a:t>
                      </a:r>
                      <a:r>
                        <a:rPr lang="en-US" sz="1400" b="1" dirty="0" smtClean="0"/>
                        <a:t>      </a:t>
                      </a:r>
                      <a:r>
                        <a:rPr lang="en-US" sz="1400" b="1" baseline="0" dirty="0" smtClean="0"/>
                        <a:t>   </a:t>
                      </a:r>
                      <a:r>
                        <a:rPr lang="en-US" sz="1400" b="1" dirty="0" smtClean="0"/>
                        <a:t>    5.1x </a:t>
                      </a:r>
                      <a:endParaRPr lang="en-US" sz="1400" b="1" dirty="0"/>
                    </a:p>
                  </a:txBody>
                  <a:tcPr marL="91458" marR="91458" marT="34297" marB="34297"/>
                </a:tc>
              </a:tr>
              <a:tr h="329609">
                <a:tc>
                  <a:txBody>
                    <a:bodyPr/>
                    <a:lstStyle/>
                    <a:p>
                      <a:r>
                        <a:rPr lang="en-US" sz="1400" b="1" dirty="0" smtClean="0"/>
                        <a:t>VMD-CUDA</a:t>
                      </a:r>
                      <a:r>
                        <a:rPr lang="en-US" sz="1400" b="1" baseline="0" dirty="0" smtClean="0"/>
                        <a:t> IBM Power8 “Minsky”   + 1x Tesla P100</a:t>
                      </a:r>
                      <a:endParaRPr lang="en-US" sz="1100" b="1" dirty="0"/>
                    </a:p>
                  </a:txBody>
                  <a:tcPr marL="91458" marR="91458" marT="34297" marB="34297"/>
                </a:tc>
                <a:tc>
                  <a:txBody>
                    <a:bodyPr/>
                    <a:lstStyle/>
                    <a:p>
                      <a:r>
                        <a:rPr lang="en-US" sz="1400" b="1" dirty="0" smtClean="0"/>
                        <a:t>  0.080s,                          </a:t>
                      </a:r>
                      <a:r>
                        <a:rPr lang="en-US" sz="1400" b="0" dirty="0" smtClean="0"/>
                        <a:t>198x</a:t>
                      </a:r>
                      <a:r>
                        <a:rPr lang="en-US" sz="1400" b="1" dirty="0" smtClean="0"/>
                        <a:t>            </a:t>
                      </a:r>
                      <a:r>
                        <a:rPr lang="en-US" sz="1400" b="1" baseline="0" dirty="0" smtClean="0"/>
                        <a:t> 5.7</a:t>
                      </a:r>
                      <a:r>
                        <a:rPr lang="en-US" sz="1400" b="1" dirty="0" smtClean="0"/>
                        <a:t>x</a:t>
                      </a:r>
                      <a:endParaRPr lang="en-US" sz="1400" b="1" dirty="0"/>
                    </a:p>
                  </a:txBody>
                  <a:tcPr marL="91458" marR="91458" marT="34297" marB="34297"/>
                </a:tc>
              </a:tr>
              <a:tr h="329609">
                <a:tc>
                  <a:txBody>
                    <a:bodyPr/>
                    <a:lstStyle/>
                    <a:p>
                      <a:r>
                        <a:rPr lang="en-US" sz="1400" b="1" baseline="0" dirty="0" smtClean="0"/>
                        <a:t>VMD-CUDA Intel Xeon E5-2697Av4 + 1x Tesla V100</a:t>
                      </a:r>
                      <a:endParaRPr lang="en-US" sz="1100" b="1" dirty="0"/>
                    </a:p>
                  </a:txBody>
                  <a:tcPr marL="91458" marR="91458" marT="34297" marB="34297"/>
                </a:tc>
                <a:tc>
                  <a:txBody>
                    <a:bodyPr/>
                    <a:lstStyle/>
                    <a:p>
                      <a:r>
                        <a:rPr lang="en-US" sz="1400" b="1" dirty="0" smtClean="0"/>
                        <a:t>  0.050s,                          </a:t>
                      </a:r>
                      <a:r>
                        <a:rPr lang="en-US" sz="1400" b="0" dirty="0" smtClean="0"/>
                        <a:t>317x</a:t>
                      </a:r>
                      <a:r>
                        <a:rPr lang="en-US" sz="1400" b="1" dirty="0" smtClean="0"/>
                        <a:t>            </a:t>
                      </a:r>
                      <a:r>
                        <a:rPr lang="en-US" sz="1400" b="1" baseline="0" dirty="0" smtClean="0"/>
                        <a:t> 9.2</a:t>
                      </a:r>
                      <a:r>
                        <a:rPr lang="en-US" sz="1400" b="1" dirty="0" smtClean="0"/>
                        <a:t>x</a:t>
                      </a:r>
                      <a:endParaRPr lang="en-US" sz="1400" b="1" dirty="0"/>
                    </a:p>
                  </a:txBody>
                  <a:tcPr marL="91458" marR="91458" marT="34297" marB="34297"/>
                </a:tc>
              </a:tr>
              <a:tr h="329609">
                <a:tc>
                  <a:txBody>
                    <a:bodyPr/>
                    <a:lstStyle/>
                    <a:p>
                      <a:pPr marL="0" marR="0" indent="0" algn="l" defTabSz="457101" rtl="0" eaLnBrk="1" fontAlgn="auto" latinLnBrk="0" hangingPunct="1">
                        <a:lnSpc>
                          <a:spcPct val="100000"/>
                        </a:lnSpc>
                        <a:spcBef>
                          <a:spcPts val="0"/>
                        </a:spcBef>
                        <a:spcAft>
                          <a:spcPts val="0"/>
                        </a:spcAft>
                        <a:buClrTx/>
                        <a:buSzTx/>
                        <a:buFontTx/>
                        <a:buNone/>
                        <a:tabLst/>
                        <a:defRPr/>
                      </a:pPr>
                      <a:r>
                        <a:rPr lang="en-US" sz="1400" b="1" dirty="0" smtClean="0"/>
                        <a:t>VMD-CUDA</a:t>
                      </a:r>
                      <a:r>
                        <a:rPr lang="en-US" sz="1400" b="1" baseline="0" dirty="0" smtClean="0"/>
                        <a:t> IBM Power9 “Newell”   + 1x Tesla V100</a:t>
                      </a:r>
                      <a:endParaRPr lang="en-US" sz="1100" b="1" dirty="0" smtClean="0"/>
                    </a:p>
                  </a:txBody>
                  <a:tcPr marL="91458" marR="91458" marT="34297" marB="34297"/>
                </a:tc>
                <a:tc>
                  <a:txBody>
                    <a:bodyPr/>
                    <a:lstStyle/>
                    <a:p>
                      <a:r>
                        <a:rPr lang="en-US" sz="1400" b="1" dirty="0" smtClean="0"/>
                        <a:t>  0.049s,                          </a:t>
                      </a:r>
                      <a:r>
                        <a:rPr lang="en-US" sz="1400" b="1" baseline="0" dirty="0" smtClean="0"/>
                        <a:t>323x             9.3x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595902" y="3965912"/>
            <a:ext cx="8078992" cy="1015663"/>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200" b="1" dirty="0" smtClean="0">
                <a:latin typeface="Arial" pitchFamily="34" charset="0"/>
                <a:cs typeface="Arial" pitchFamily="34" charset="0"/>
              </a:rPr>
              <a:t>[1] GPU-Accelerated </a:t>
            </a:r>
            <a:r>
              <a:rPr lang="en-US" altLang="en-US" sz="1200" b="1" dirty="0">
                <a:latin typeface="Arial" pitchFamily="34" charset="0"/>
                <a:cs typeface="Arial" pitchFamily="34" charset="0"/>
              </a:rPr>
              <a:t>Analysis and Visualization of Large Structures Solved by Molecular Dynamics Flexible Fitting.  </a:t>
            </a:r>
            <a:r>
              <a:rPr lang="en-US" altLang="en-US" sz="1200" dirty="0">
                <a:latin typeface="Arial" pitchFamily="34" charset="0"/>
                <a:cs typeface="Arial" pitchFamily="34" charset="0"/>
              </a:rPr>
              <a:t>J. E. Stone, R. McGreevy, B. </a:t>
            </a:r>
            <a:r>
              <a:rPr lang="en-US" altLang="en-US" sz="1200" dirty="0" err="1">
                <a:latin typeface="Arial" pitchFamily="34" charset="0"/>
                <a:cs typeface="Arial" pitchFamily="34" charset="0"/>
              </a:rPr>
              <a:t>Isralewitz</a:t>
            </a:r>
            <a:r>
              <a:rPr lang="en-US" altLang="en-US" sz="1200" dirty="0">
                <a:latin typeface="Arial" pitchFamily="34" charset="0"/>
                <a:cs typeface="Arial" pitchFamily="34" charset="0"/>
              </a:rPr>
              <a:t>, and K. </a:t>
            </a:r>
            <a:r>
              <a:rPr lang="en-US" altLang="en-US" sz="1200" dirty="0" err="1">
                <a:latin typeface="Arial" pitchFamily="34" charset="0"/>
                <a:cs typeface="Arial" pitchFamily="34" charset="0"/>
              </a:rPr>
              <a:t>Schulten</a:t>
            </a:r>
            <a:r>
              <a:rPr lang="en-US" altLang="en-US" sz="1200" dirty="0">
                <a:latin typeface="Arial" pitchFamily="34" charset="0"/>
                <a:cs typeface="Arial" pitchFamily="34" charset="0"/>
              </a:rPr>
              <a:t>.  Faraday Discussions 169:265-283, 2014</a:t>
            </a:r>
            <a:r>
              <a:rPr lang="en-US" altLang="en-US" sz="1200" dirty="0" smtClean="0">
                <a:latin typeface="Arial" pitchFamily="34" charset="0"/>
                <a:cs typeface="Arial" pitchFamily="34" charset="0"/>
              </a:rPr>
              <a:t>.</a:t>
            </a:r>
          </a:p>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[2]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
        <p:nvSpPr>
          <p:cNvPr id="5" name="Rectangle 4"/>
          <p:cNvSpPr/>
          <p:nvPr/>
        </p:nvSpPr>
        <p:spPr>
          <a:xfrm>
            <a:off x="121877" y="3143340"/>
            <a:ext cx="8856921" cy="65180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06778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supports EGL for in-situ and parallel rendering on Amazon EC2</a:t>
            </a:r>
            <a:endParaRPr lang="en-US" sz="3200" dirty="0"/>
          </a:p>
        </p:txBody>
      </p:sp>
      <p:sp>
        <p:nvSpPr>
          <p:cNvPr id="3" name="Text Placeholder 2"/>
          <p:cNvSpPr>
            <a:spLocks noGrp="1"/>
          </p:cNvSpPr>
          <p:nvPr>
            <p:ph type="body" sz="half" idx="1"/>
          </p:nvPr>
        </p:nvSpPr>
        <p:spPr>
          <a:xfrm>
            <a:off x="127591" y="1180214"/>
            <a:ext cx="5190035" cy="3390596"/>
          </a:xfrm>
        </p:spPr>
        <p:txBody>
          <a:bodyPr>
            <a:normAutofit/>
          </a:bodyPr>
          <a:lstStyle/>
          <a:p>
            <a:r>
              <a:rPr lang="en-US" sz="2400" b="1" dirty="0" smtClean="0"/>
              <a:t>No windowing system dependency</a:t>
            </a:r>
          </a:p>
          <a:p>
            <a:r>
              <a:rPr lang="en-US" sz="2400" dirty="0" smtClean="0"/>
              <a:t>Easily deploy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54540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267" y="923045"/>
            <a:ext cx="4461301" cy="330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0" y="4227193"/>
            <a:ext cx="51025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Swine Flu A/H1N1 neuraminidase bound to Tamiflu</a:t>
            </a:r>
          </a:p>
        </p:txBody>
      </p:sp>
      <p:sp>
        <p:nvSpPr>
          <p:cNvPr id="4" name="TextBox 3"/>
          <p:cNvSpPr txBox="1"/>
          <p:nvPr/>
        </p:nvSpPr>
        <p:spPr>
          <a:xfrm>
            <a:off x="1190403" y="4497169"/>
            <a:ext cx="6309854" cy="646331"/>
          </a:xfrm>
          <a:prstGeom prst="rect">
            <a:avLst/>
          </a:prstGeom>
          <a:solidFill>
            <a:schemeClr val="bg1"/>
          </a:solidFill>
        </p:spPr>
        <p:txBody>
          <a:bodyPr wrap="square" rtlCol="0">
            <a:spAutoFit/>
          </a:bodyPr>
          <a:lstStyle/>
          <a:p>
            <a:r>
              <a:rPr lang="en-US" sz="1200" b="1" dirty="0">
                <a:solidFill>
                  <a:srgbClr val="000000"/>
                </a:solidFill>
              </a:rPr>
              <a:t>High Performance Molecular Visualization: In-Situ and Parallel Rendering with EGL.  </a:t>
            </a:r>
            <a:r>
              <a:rPr lang="en-US" sz="1200" dirty="0" smtClean="0">
                <a:solidFill>
                  <a:srgbClr val="000000"/>
                </a:solidFill>
              </a:rPr>
              <a:t>J. </a:t>
            </a:r>
            <a:r>
              <a:rPr lang="en-US" sz="1200" dirty="0">
                <a:solidFill>
                  <a:srgbClr val="000000"/>
                </a:solidFill>
              </a:rPr>
              <a:t>E. Stone, </a:t>
            </a:r>
            <a:r>
              <a:rPr lang="en-US" sz="1200" dirty="0" smtClean="0">
                <a:solidFill>
                  <a:srgbClr val="000000"/>
                </a:solidFill>
              </a:rPr>
              <a:t>P. </a:t>
            </a:r>
            <a:r>
              <a:rPr lang="en-US" sz="1200" dirty="0" err="1">
                <a:solidFill>
                  <a:srgbClr val="000000"/>
                </a:solidFill>
              </a:rPr>
              <a:t>Messmer</a:t>
            </a:r>
            <a:r>
              <a:rPr lang="en-US" sz="1200" dirty="0">
                <a:solidFill>
                  <a:srgbClr val="000000"/>
                </a:solidFill>
              </a:rPr>
              <a:t>, </a:t>
            </a:r>
            <a:r>
              <a:rPr lang="en-US" sz="1200" dirty="0" smtClean="0">
                <a:solidFill>
                  <a:srgbClr val="000000"/>
                </a:solidFill>
              </a:rPr>
              <a:t>R. </a:t>
            </a:r>
            <a:r>
              <a:rPr lang="en-US" sz="1200" dirty="0" err="1">
                <a:solidFill>
                  <a:srgbClr val="000000"/>
                </a:solidFill>
              </a:rPr>
              <a:t>Sisneros</a:t>
            </a:r>
            <a:r>
              <a:rPr lang="en-US" sz="1200" dirty="0">
                <a:solidFill>
                  <a:srgbClr val="000000"/>
                </a:solidFill>
              </a:rPr>
              <a:t>, and </a:t>
            </a:r>
            <a:r>
              <a:rPr lang="en-US" sz="1200" dirty="0" smtClean="0">
                <a:solidFill>
                  <a:srgbClr val="000000"/>
                </a:solidFill>
              </a:rPr>
              <a:t>K. </a:t>
            </a:r>
            <a:r>
              <a:rPr lang="en-US" sz="1200" dirty="0" err="1">
                <a:solidFill>
                  <a:srgbClr val="000000"/>
                </a:solidFill>
              </a:rPr>
              <a:t>Schulten</a:t>
            </a:r>
            <a:r>
              <a:rPr lang="en-US" sz="1200" dirty="0" smtClean="0">
                <a:solidFill>
                  <a:srgbClr val="000000"/>
                </a:solidFill>
              </a:rPr>
              <a:t>.  High </a:t>
            </a:r>
            <a:r>
              <a:rPr lang="en-US" sz="1200" dirty="0">
                <a:solidFill>
                  <a:srgbClr val="000000"/>
                </a:solidFill>
              </a:rPr>
              <a:t>Performance Data Analysis and Visualization </a:t>
            </a:r>
            <a:r>
              <a:rPr lang="en-US" sz="1200" dirty="0" smtClean="0">
                <a:solidFill>
                  <a:srgbClr val="000000"/>
                </a:solidFill>
              </a:rPr>
              <a:t>Workshop, IEEE IPDPSW, </a:t>
            </a:r>
            <a:r>
              <a:rPr lang="en-US" sz="1200" dirty="0">
                <a:solidFill>
                  <a:srgbClr val="000000"/>
                </a:solidFill>
              </a:rPr>
              <a:t>pp. </a:t>
            </a:r>
            <a:r>
              <a:rPr lang="en-US" sz="1200" dirty="0" smtClean="0">
                <a:solidFill>
                  <a:srgbClr val="000000"/>
                </a:solidFill>
              </a:rPr>
              <a:t>1014-1023, </a:t>
            </a:r>
            <a:r>
              <a:rPr lang="en-US" sz="1200" dirty="0">
                <a:solidFill>
                  <a:srgbClr val="000000"/>
                </a:solidFill>
              </a:rPr>
              <a:t>2016</a:t>
            </a:r>
            <a:r>
              <a:rPr lang="en-US" sz="1200" dirty="0" smtClean="0">
                <a:solidFill>
                  <a:srgbClr val="000000"/>
                </a:solidFill>
              </a:rPr>
              <a:t>.</a:t>
            </a:r>
            <a:endParaRPr lang="en-US" sz="1200" dirty="0">
              <a:solidFill>
                <a:srgbClr val="000000"/>
              </a:solidFill>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l="20981" r="27097"/>
          <a:stretch>
            <a:fillRect/>
          </a:stretch>
        </p:blipFill>
        <p:spPr bwMode="auto">
          <a:xfrm>
            <a:off x="5830784" y="1010959"/>
            <a:ext cx="2968831" cy="321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486400" y="4227193"/>
            <a:ext cx="3657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a:t>
            </a:r>
            <a:endParaRPr lang="en-US" altLang="en-US" sz="1600" b="1" dirty="0" smtClean="0">
              <a:latin typeface="Arial" charset="0"/>
              <a:cs typeface="Arial" charset="0"/>
            </a:endParaRPr>
          </a:p>
        </p:txBody>
      </p:sp>
      <p:sp>
        <p:nvSpPr>
          <p:cNvPr id="3" name="Title 2"/>
          <p:cNvSpPr>
            <a:spLocks noGrp="1"/>
          </p:cNvSpPr>
          <p:nvPr>
            <p:ph type="title"/>
          </p:nvPr>
        </p:nvSpPr>
        <p:spPr>
          <a:xfrm>
            <a:off x="685800" y="112816"/>
            <a:ext cx="7770813" cy="855663"/>
          </a:xfrm>
        </p:spPr>
        <p:txBody>
          <a:bodyPr/>
          <a:lstStyle/>
          <a:p>
            <a:pPr algn="l"/>
            <a:r>
              <a:rPr lang="pt-BR" altLang="en-US" sz="1800" b="1" dirty="0">
                <a:latin typeface="Arial" charset="0"/>
                <a:cs typeface="Arial" charset="0"/>
              </a:rPr>
              <a:t>VMD EGL R</a:t>
            </a:r>
            <a:r>
              <a:rPr lang="pt-BR" altLang="en-US" sz="1800" b="1" dirty="0" smtClean="0">
                <a:latin typeface="Arial" charset="0"/>
                <a:cs typeface="Arial" charset="0"/>
              </a:rPr>
              <a:t>endering:  Supports full VMD GLSL shading features</a:t>
            </a:r>
            <a:r>
              <a:rPr lang="pt-BR" altLang="en-US" sz="1800" b="1" dirty="0">
                <a:latin typeface="Arial" charset="0"/>
                <a:cs typeface="Arial" charset="0"/>
              </a:rPr>
              <a:t/>
            </a:r>
            <a:br>
              <a:rPr lang="pt-BR" altLang="en-US" sz="1800" b="1" dirty="0">
                <a:latin typeface="Arial" charset="0"/>
                <a:cs typeface="Arial" charset="0"/>
              </a:rPr>
            </a:br>
            <a:r>
              <a:rPr lang="pt-BR" altLang="en-US" sz="1800" b="1" dirty="0" smtClean="0">
                <a:latin typeface="Arial" charset="0"/>
                <a:cs typeface="Arial" charset="0"/>
              </a:rPr>
              <a:t>Vulkan support coming soon...</a:t>
            </a:r>
            <a:endParaRPr lang="pt-BR" altLang="en-US" sz="1800" b="1" dirty="0">
              <a:latin typeface="Arial" charset="0"/>
              <a:cs typeface="Arial" charset="0"/>
            </a:endParaRPr>
          </a:p>
        </p:txBody>
      </p:sp>
    </p:spTree>
    <p:extLst>
      <p:ext uri="{BB962C8B-B14F-4D97-AF65-F5344CB8AC3E}">
        <p14:creationId xmlns:p14="http://schemas.microsoft.com/office/powerpoint/2010/main" val="268203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95800"/>
            <a:ext cx="91440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63286" y="226901"/>
            <a:ext cx="5091339" cy="615606"/>
          </a:xfrm>
        </p:spPr>
        <p:txBody>
          <a:bodyPr>
            <a:noAutofit/>
          </a:bodyPr>
          <a:lstStyle/>
          <a:p>
            <a:r>
              <a:rPr lang="en-US" sz="2800" dirty="0" smtClean="0"/>
              <a:t>NAMD on Summit, May 2018</a:t>
            </a:r>
            <a:endParaRPr lang="en-US" sz="2800" dirty="0"/>
          </a:p>
        </p:txBody>
      </p:sp>
      <p:sp>
        <p:nvSpPr>
          <p:cNvPr id="3" name="Content Placeholder 2"/>
          <p:cNvSpPr>
            <a:spLocks noGrp="1"/>
          </p:cNvSpPr>
          <p:nvPr>
            <p:ph sz="half" idx="1"/>
          </p:nvPr>
        </p:nvSpPr>
        <p:spPr>
          <a:xfrm>
            <a:off x="-1" y="4379446"/>
            <a:ext cx="5254625" cy="764054"/>
          </a:xfrm>
        </p:spPr>
        <p:txBody>
          <a:bodyPr>
            <a:normAutofit/>
          </a:bodyPr>
          <a:lstStyle/>
          <a:p>
            <a:pPr marL="0" indent="0">
              <a:buNone/>
            </a:pPr>
            <a:r>
              <a:rPr lang="en-US" sz="2000" b="1" dirty="0" smtClean="0"/>
              <a:t>NAMD simulations can generate up to 10TB of output per day on 20% of Summit</a:t>
            </a:r>
          </a:p>
          <a:p>
            <a:endParaRPr lang="en-US" sz="2000" b="1" dirty="0" smtClean="0"/>
          </a:p>
        </p:txBody>
      </p:sp>
      <p:pic>
        <p:nvPicPr>
          <p:cNvPr id="2050" name="Picture 2" descr="https://lh4.googleusercontent.com/UXXbfC87TZXTd4I_hj7aAQhZwdAAZSSkr3aw541QG1ar0lXvimJ5f5_P9hGzdU3A__hptyfvEVHRsXzie294D6leDitHdOnpxtTC4tLNwXB96c6p1QceMJiqhrrBc1hzAYz9jzjX"/>
          <p:cNvPicPr>
            <a:picLocks noChangeAspect="1" noChangeArrowheads="1"/>
          </p:cNvPicPr>
          <p:nvPr/>
        </p:nvPicPr>
        <p:blipFill rotWithShape="1">
          <a:blip r:embed="rId2">
            <a:extLst>
              <a:ext uri="{28A0092B-C50C-407E-A947-70E740481C1C}">
                <a14:useLocalDpi xmlns:a14="http://schemas.microsoft.com/office/drawing/2010/main" val="0"/>
              </a:ext>
            </a:extLst>
          </a:blip>
          <a:srcRect r="1623"/>
          <a:stretch/>
        </p:blipFill>
        <p:spPr bwMode="auto">
          <a:xfrm>
            <a:off x="296953" y="842507"/>
            <a:ext cx="4809630" cy="34238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0"/>
            <a:ext cx="3889375"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101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 name="Title 1"/>
          <p:cNvSpPr>
            <a:spLocks noGrp="1"/>
          </p:cNvSpPr>
          <p:nvPr>
            <p:ph type="title"/>
          </p:nvPr>
        </p:nvSpPr>
        <p:spPr>
          <a:xfrm>
            <a:off x="457200" y="135511"/>
            <a:ext cx="8229600" cy="591463"/>
          </a:xfrm>
        </p:spPr>
        <p:txBody>
          <a:bodyPr>
            <a:noAutofit/>
          </a:bodyPr>
          <a:lstStyle/>
          <a:p>
            <a:r>
              <a:rPr lang="en-US" sz="3200" dirty="0" smtClean="0"/>
              <a:t>Next Generation: Simulating a Proto-Cell</a:t>
            </a:r>
            <a:endParaRPr lang="en-US" sz="32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4687043" y="712381"/>
            <a:ext cx="4456957" cy="4431119"/>
          </a:xfrm>
        </p:spPr>
      </p:pic>
      <p:sp>
        <p:nvSpPr>
          <p:cNvPr id="6" name="Content Placeholder 5"/>
          <p:cNvSpPr>
            <a:spLocks noGrp="1"/>
          </p:cNvSpPr>
          <p:nvPr>
            <p:ph sz="half" idx="2"/>
          </p:nvPr>
        </p:nvSpPr>
        <p:spPr>
          <a:xfrm>
            <a:off x="0" y="726974"/>
            <a:ext cx="4540102" cy="2424250"/>
          </a:xfrm>
        </p:spPr>
        <p:txBody>
          <a:bodyPr>
            <a:normAutofit fontScale="92500" lnSpcReduction="10000"/>
          </a:bodyPr>
          <a:lstStyle/>
          <a:p>
            <a:r>
              <a:rPr lang="en-US" sz="2400" b="1" dirty="0" smtClean="0"/>
              <a:t>ORNL Summit:             </a:t>
            </a:r>
            <a:r>
              <a:rPr lang="en-US" sz="2400" b="1" dirty="0" err="1" smtClean="0"/>
              <a:t>NVLink</a:t>
            </a:r>
            <a:r>
              <a:rPr lang="en-US" sz="2400" b="1" dirty="0" smtClean="0"/>
              <a:t>-connected Tesla V100 GPUs enable next-gen visualizations</a:t>
            </a:r>
          </a:p>
          <a:p>
            <a:r>
              <a:rPr lang="en-US" sz="2400" dirty="0" smtClean="0"/>
              <a:t>200nm diameter</a:t>
            </a:r>
          </a:p>
          <a:p>
            <a:r>
              <a:rPr lang="en-US" sz="2400" dirty="0" smtClean="0"/>
              <a:t>~1 billion atoms w/ solvent</a:t>
            </a:r>
          </a:p>
          <a:p>
            <a:r>
              <a:rPr lang="en-US" sz="2400" dirty="0" smtClean="0"/>
              <a:t>~1400 proteins in membrane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807"/>
          <a:stretch/>
        </p:blipFill>
        <p:spPr>
          <a:xfrm>
            <a:off x="361507" y="3126429"/>
            <a:ext cx="3689498" cy="2017071"/>
          </a:xfrm>
          <a:prstGeom prst="rect">
            <a:avLst/>
          </a:prstGeom>
        </p:spPr>
      </p:pic>
    </p:spTree>
    <p:extLst>
      <p:ext uri="{BB962C8B-B14F-4D97-AF65-F5344CB8AC3E}">
        <p14:creationId xmlns:p14="http://schemas.microsoft.com/office/powerpoint/2010/main" val="2121621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3267425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6269974" y="923768"/>
            <a:ext cx="1616149" cy="1606780"/>
          </a:xfrm>
        </p:spPr>
      </p:pic>
      <p:sp>
        <p:nvSpPr>
          <p:cNvPr id="2" name="Title 1"/>
          <p:cNvSpPr>
            <a:spLocks noGrp="1"/>
          </p:cNvSpPr>
          <p:nvPr>
            <p:ph type="title"/>
          </p:nvPr>
        </p:nvSpPr>
        <p:spPr>
          <a:xfrm>
            <a:off x="457200" y="205979"/>
            <a:ext cx="8229600" cy="479821"/>
          </a:xfrm>
        </p:spPr>
        <p:txBody>
          <a:bodyPr>
            <a:normAutofit fontScale="90000"/>
          </a:bodyPr>
          <a:lstStyle/>
          <a:p>
            <a:r>
              <a:rPr lang="en-US" sz="3600" dirty="0" smtClean="0"/>
              <a:t>Proto-Cell Data Challenges</a:t>
            </a:r>
            <a:endParaRPr lang="en-US" sz="3600" dirty="0"/>
          </a:p>
        </p:txBody>
      </p:sp>
      <p:sp>
        <p:nvSpPr>
          <p:cNvPr id="3" name="Content Placeholder 2"/>
          <p:cNvSpPr>
            <a:spLocks noGrp="1"/>
          </p:cNvSpPr>
          <p:nvPr>
            <p:ph sz="half" idx="1"/>
          </p:nvPr>
        </p:nvSpPr>
        <p:spPr>
          <a:xfrm>
            <a:off x="1" y="726089"/>
            <a:ext cx="4944140" cy="4292894"/>
          </a:xfrm>
        </p:spPr>
        <p:txBody>
          <a:bodyPr>
            <a:noAutofit/>
          </a:bodyPr>
          <a:lstStyle/>
          <a:p>
            <a:r>
              <a:rPr lang="en-US" sz="1600" b="1" dirty="0" smtClean="0"/>
              <a:t>1B-atom proto-cell requires nodes with more than TB RAM to build complete model… </a:t>
            </a:r>
          </a:p>
          <a:p>
            <a:r>
              <a:rPr lang="en-US" sz="1600" b="1" dirty="0" smtClean="0"/>
              <a:t>1B-atom proto-cell binary structure file: 63GB</a:t>
            </a:r>
          </a:p>
          <a:p>
            <a:r>
              <a:rPr lang="en-US" sz="1600" b="1" dirty="0"/>
              <a:t>T</a:t>
            </a:r>
            <a:r>
              <a:rPr lang="en-US" sz="1600" b="1" dirty="0" smtClean="0"/>
              <a:t>rajectory frame atomic coordinates: 12GB,  1.2TB/ns of simulation (1 frame per 10ps)</a:t>
            </a:r>
          </a:p>
          <a:p>
            <a:r>
              <a:rPr lang="en-US" sz="1600" b="1" dirty="0" smtClean="0"/>
              <a:t>Routine modeling and visualization tasks are a big challenge at this scale</a:t>
            </a:r>
          </a:p>
          <a:p>
            <a:pPr lvl="1"/>
            <a:r>
              <a:rPr lang="en-US" sz="1400" b="1" dirty="0" smtClean="0"/>
              <a:t>Models contain thousands of atomic-detail components</a:t>
            </a:r>
            <a:r>
              <a:rPr lang="en-US" sz="1400" dirty="0" smtClean="0"/>
              <a:t> that must work together in harmony</a:t>
            </a:r>
          </a:p>
          <a:p>
            <a:pPr lvl="1"/>
            <a:r>
              <a:rPr lang="en-US" sz="1400" b="1" dirty="0" smtClean="0"/>
              <a:t>Exploit persistent memory technologies</a:t>
            </a:r>
            <a:r>
              <a:rPr lang="en-US" sz="1400" dirty="0" smtClean="0"/>
              <a:t> to enable “instant on” operation on massive cell-scale models – eliminate several minutes of startup during analysis/visualization of known structure</a:t>
            </a:r>
          </a:p>
          <a:p>
            <a:pPr lvl="1"/>
            <a:r>
              <a:rPr lang="en-US" sz="1400" b="1" dirty="0" smtClean="0"/>
              <a:t>Sparse output of results at multiple timescales </a:t>
            </a:r>
            <a:r>
              <a:rPr lang="en-US" sz="1400" dirty="0" smtClean="0"/>
              <a:t>will help ameliorate visualization and analysis I/O</a:t>
            </a:r>
          </a:p>
          <a:p>
            <a:r>
              <a:rPr lang="en-US" sz="1800" b="1" dirty="0" smtClean="0"/>
              <a:t>Need for in-situ and remote visualization</a:t>
            </a:r>
            <a:endParaRPr lang="en-US" sz="1800"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100" y="2530548"/>
            <a:ext cx="4131899" cy="247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127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066" y="87664"/>
            <a:ext cx="3551276" cy="314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05979"/>
            <a:ext cx="4799005" cy="1455784"/>
          </a:xfrm>
        </p:spPr>
        <p:txBody>
          <a:bodyPr>
            <a:normAutofit fontScale="90000"/>
          </a:bodyPr>
          <a:lstStyle/>
          <a:p>
            <a:r>
              <a:rPr lang="en-US" sz="4000" i="1" dirty="0" smtClean="0"/>
              <a:t>NEW: </a:t>
            </a:r>
            <a:r>
              <a:rPr lang="en-US" sz="4000" dirty="0" smtClean="0"/>
              <a:t>Cloud-Based Interactive Remote Visualization</a:t>
            </a:r>
            <a:endParaRPr lang="en-US" sz="4000" dirty="0"/>
          </a:p>
        </p:txBody>
      </p:sp>
      <p:sp>
        <p:nvSpPr>
          <p:cNvPr id="3" name="Content Placeholder 2"/>
          <p:cNvSpPr>
            <a:spLocks noGrp="1"/>
          </p:cNvSpPr>
          <p:nvPr>
            <p:ph idx="1"/>
          </p:nvPr>
        </p:nvSpPr>
        <p:spPr>
          <a:xfrm>
            <a:off x="120678" y="1743740"/>
            <a:ext cx="5674065" cy="2870820"/>
          </a:xfrm>
        </p:spPr>
        <p:txBody>
          <a:bodyPr>
            <a:normAutofit/>
          </a:bodyPr>
          <a:lstStyle/>
          <a:p>
            <a:r>
              <a:rPr lang="en-US" sz="2000" dirty="0" smtClean="0"/>
              <a:t>Built-into VMD itself</a:t>
            </a:r>
          </a:p>
          <a:p>
            <a:r>
              <a:rPr lang="en-US" sz="2000" dirty="0" smtClean="0"/>
              <a:t>Enable access to massive data sets</a:t>
            </a:r>
          </a:p>
          <a:p>
            <a:r>
              <a:rPr lang="en-US" sz="2000" dirty="0" smtClean="0"/>
              <a:t>Uses GPU H.264 / HEVC hardware accelerated video encode/decode</a:t>
            </a:r>
          </a:p>
          <a:p>
            <a:r>
              <a:rPr lang="en-US" sz="2000" dirty="0" smtClean="0"/>
              <a:t>Supports interactive remote visualizations (both rasterization and ray tracing)</a:t>
            </a:r>
          </a:p>
          <a:p>
            <a:r>
              <a:rPr lang="en-US" sz="2000" dirty="0" smtClean="0"/>
              <a:t>Development ongoing, expected in next major VMD release, in 1H 2019…</a:t>
            </a:r>
          </a:p>
          <a:p>
            <a:endParaRPr lang="en-US" sz="2000" b="1" dirty="0" smtClean="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015" y="1347990"/>
            <a:ext cx="3200400" cy="4252707"/>
          </a:xfrm>
          <a:prstGeom prst="rect">
            <a:avLst/>
          </a:prstGeom>
        </p:spPr>
      </p:pic>
    </p:spTree>
    <p:extLst>
      <p:ext uri="{BB962C8B-B14F-4D97-AF65-F5344CB8AC3E}">
        <p14:creationId xmlns:p14="http://schemas.microsoft.com/office/powerpoint/2010/main" val="1936063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35442"/>
            <a:ext cx="6046788" cy="579031"/>
          </a:xfrm>
        </p:spPr>
        <p:txBody>
          <a:bodyPr>
            <a:noAutofit/>
          </a:bodyPr>
          <a:lstStyle/>
          <a:p>
            <a:r>
              <a:rPr lang="en-US" altLang="en-US" sz="3200" dirty="0" smtClean="0"/>
              <a:t>VMD Interactive Ray Tracing</a:t>
            </a: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73446" y="19050"/>
            <a:ext cx="2970554"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48425" y="4559300"/>
            <a:ext cx="2695575" cy="461665"/>
          </a:xfrm>
          <a:prstGeom prst="rect">
            <a:avLst/>
          </a:prstGeom>
          <a:noFill/>
        </p:spPr>
        <p:txBody>
          <a:bodyPr wrap="square">
            <a:spAutoFit/>
          </a:bodyPr>
          <a:lstStyle/>
          <a:p>
            <a:pPr>
              <a:defRPr/>
            </a:pPr>
            <a:r>
              <a:rPr lang="en-US" sz="1200" b="1" dirty="0">
                <a:solidFill>
                  <a:prstClr val="black"/>
                </a:solidFill>
              </a:rPr>
              <a:t>VMD/</a:t>
            </a:r>
            <a:r>
              <a:rPr lang="en-US" sz="1200" b="1" dirty="0" err="1">
                <a:solidFill>
                  <a:prstClr val="black"/>
                </a:solidFill>
              </a:rPr>
              <a:t>OptiX</a:t>
            </a:r>
            <a:r>
              <a:rPr lang="en-US" sz="1200" b="1" dirty="0">
                <a:solidFill>
                  <a:prstClr val="black"/>
                </a:solidFill>
              </a:rPr>
              <a:t> GPU Ray Tracing </a:t>
            </a:r>
            <a:r>
              <a:rPr lang="en-US" sz="1200" b="1" dirty="0" smtClean="0">
                <a:solidFill>
                  <a:prstClr val="black"/>
                </a:solidFill>
              </a:rPr>
              <a:t>of all-atom </a:t>
            </a:r>
            <a:r>
              <a:rPr lang="en-US" sz="1200" b="1" dirty="0" err="1">
                <a:solidFill>
                  <a:prstClr val="black"/>
                </a:solidFill>
              </a:rPr>
              <a:t>C</a:t>
            </a:r>
            <a:r>
              <a:rPr lang="en-US" sz="1200" b="1" dirty="0" err="1" smtClean="0">
                <a:solidFill>
                  <a:prstClr val="black"/>
                </a:solidFill>
              </a:rPr>
              <a:t>hromatophore</a:t>
            </a:r>
            <a:r>
              <a:rPr lang="en-US" sz="1200" b="1" dirty="0" smtClean="0">
                <a:solidFill>
                  <a:prstClr val="black"/>
                </a:solidFill>
              </a:rPr>
              <a:t> </a:t>
            </a:r>
            <a:r>
              <a:rPr lang="en-US" sz="1200" b="1" dirty="0">
                <a:solidFill>
                  <a:prstClr val="black"/>
                </a:solidFill>
              </a:rPr>
              <a:t>w/ lipids.</a:t>
            </a:r>
          </a:p>
        </p:txBody>
      </p:sp>
      <p:sp>
        <p:nvSpPr>
          <p:cNvPr id="2" name="TextBox 1"/>
          <p:cNvSpPr txBox="1"/>
          <p:nvPr/>
        </p:nvSpPr>
        <p:spPr>
          <a:xfrm>
            <a:off x="-12626" y="3235861"/>
            <a:ext cx="6461051" cy="1785104"/>
          </a:xfrm>
          <a:prstGeom prst="rect">
            <a:avLst/>
          </a:prstGeom>
          <a:noFill/>
        </p:spPr>
        <p:txBody>
          <a:bodyPr wrap="square" rtlCol="0">
            <a:spAutoFit/>
          </a:bodyPr>
          <a:lstStyle/>
          <a:p>
            <a:pPr>
              <a:defRPr/>
            </a:pPr>
            <a:r>
              <a:rPr lang="en-US" altLang="en-US" sz="1100" b="1" kern="0" dirty="0">
                <a:solidFill>
                  <a:prstClr val="black"/>
                </a:solidFill>
              </a:rPr>
              <a:t>GPU-Accelerated Molecular Visualization on </a:t>
            </a:r>
            <a:r>
              <a:rPr lang="en-US" altLang="en-US" sz="1100" b="1" kern="0" dirty="0" err="1">
                <a:solidFill>
                  <a:prstClr val="black"/>
                </a:solidFill>
              </a:rPr>
              <a:t>Petascale</a:t>
            </a:r>
            <a:r>
              <a:rPr lang="en-US" altLang="en-US" sz="1100" b="1" kern="0" dirty="0">
                <a:solidFill>
                  <a:prstClr val="black"/>
                </a:solidFill>
              </a:rPr>
              <a:t> Supercomputing Platforms</a:t>
            </a:r>
            <a:r>
              <a:rPr lang="en-US" altLang="en-US" sz="1100" b="1" kern="0" dirty="0" smtClean="0">
                <a:solidFill>
                  <a:prstClr val="black"/>
                </a:solidFill>
              </a:rPr>
              <a:t>.                    </a:t>
            </a:r>
            <a:r>
              <a:rPr lang="en-US" altLang="en-US" sz="1100" kern="0" dirty="0" smtClean="0">
                <a:solidFill>
                  <a:prstClr val="black"/>
                </a:solidFill>
              </a:rPr>
              <a:t>J</a:t>
            </a:r>
            <a:r>
              <a:rPr lang="en-US" altLang="en-US" sz="1100" kern="0" dirty="0">
                <a:solidFill>
                  <a:prstClr val="black"/>
                </a:solidFill>
              </a:rPr>
              <a:t>. E. Stone, K. L. </a:t>
            </a:r>
            <a:r>
              <a:rPr lang="en-US" altLang="en-US" sz="1100" kern="0" dirty="0" err="1">
                <a:solidFill>
                  <a:prstClr val="black"/>
                </a:solidFill>
              </a:rPr>
              <a:t>Vandivort</a:t>
            </a:r>
            <a:r>
              <a:rPr lang="en-US" altLang="en-US" sz="1100" kern="0" dirty="0">
                <a:solidFill>
                  <a:prstClr val="black"/>
                </a:solidFill>
              </a:rPr>
              <a:t>, and K. </a:t>
            </a:r>
            <a:r>
              <a:rPr lang="en-US" altLang="en-US" sz="1100" kern="0" dirty="0" err="1">
                <a:solidFill>
                  <a:prstClr val="black"/>
                </a:solidFill>
              </a:rPr>
              <a:t>Schulten</a:t>
            </a:r>
            <a:r>
              <a:rPr lang="en-US" altLang="en-US" sz="1100" kern="0" dirty="0">
                <a:solidFill>
                  <a:prstClr val="black"/>
                </a:solidFill>
              </a:rPr>
              <a:t>. UltraVis’13</a:t>
            </a:r>
            <a:r>
              <a:rPr lang="en-US" altLang="en-US" sz="1100" kern="0" dirty="0" smtClean="0">
                <a:solidFill>
                  <a:prstClr val="black"/>
                </a:solidFill>
              </a:rPr>
              <a:t>, </a:t>
            </a:r>
            <a:r>
              <a:rPr lang="en-US" sz="1100" dirty="0">
                <a:solidFill>
                  <a:prstClr val="black"/>
                </a:solidFill>
              </a:rPr>
              <a:t>pp. </a:t>
            </a:r>
            <a:r>
              <a:rPr lang="en-US" sz="1100" dirty="0" smtClean="0">
                <a:solidFill>
                  <a:prstClr val="black"/>
                </a:solidFill>
              </a:rPr>
              <a:t>6:1-6:8,</a:t>
            </a:r>
            <a:r>
              <a:rPr lang="en-US" altLang="en-US" sz="1100" kern="0" dirty="0" smtClean="0">
                <a:solidFill>
                  <a:prstClr val="black"/>
                </a:solidFill>
              </a:rPr>
              <a:t> </a:t>
            </a:r>
            <a:r>
              <a:rPr lang="en-US" altLang="en-US" sz="1100" kern="0" dirty="0">
                <a:solidFill>
                  <a:prstClr val="black"/>
                </a:solidFill>
              </a:rPr>
              <a:t>2013.</a:t>
            </a:r>
          </a:p>
          <a:p>
            <a:pPr>
              <a:defRPr/>
            </a:pPr>
            <a:r>
              <a:rPr lang="en-US" sz="1100" b="1" dirty="0">
                <a:solidFill>
                  <a:prstClr val="black"/>
                </a:solidFill>
              </a:rPr>
              <a:t>Visualization of Energy Conversion Processes in a Light Harvesting Organelle at Atomic Detail</a:t>
            </a:r>
            <a:r>
              <a:rPr lang="en-US" sz="1100" b="1" dirty="0" smtClean="0">
                <a:solidFill>
                  <a:prstClr val="black"/>
                </a:solidFill>
              </a:rPr>
              <a:t>.  </a:t>
            </a:r>
            <a:r>
              <a:rPr lang="en-US" sz="1100" dirty="0">
                <a:solidFill>
                  <a:prstClr val="black"/>
                </a:solidFill>
              </a:rPr>
              <a:t>M. </a:t>
            </a:r>
            <a:r>
              <a:rPr lang="en-US" sz="1100" dirty="0" err="1">
                <a:solidFill>
                  <a:prstClr val="black"/>
                </a:solidFill>
              </a:rPr>
              <a:t>Sener</a:t>
            </a:r>
            <a:r>
              <a:rPr lang="en-US" sz="1100" dirty="0">
                <a:solidFill>
                  <a:prstClr val="black"/>
                </a:solidFill>
              </a:rPr>
              <a:t>, et al. SC'14 Visualization and Data Analytics Showcase, 2014</a:t>
            </a:r>
            <a:r>
              <a:rPr lang="en-US" sz="1100" dirty="0" smtClean="0">
                <a:solidFill>
                  <a:prstClr val="black"/>
                </a:solidFill>
              </a:rPr>
              <a:t>.</a:t>
            </a:r>
          </a:p>
          <a:p>
            <a:pPr>
              <a:defRPr/>
            </a:pPr>
            <a:r>
              <a:rPr lang="en-US" sz="1100" b="1" dirty="0" smtClean="0">
                <a:solidFill>
                  <a:prstClr val="black"/>
                </a:solidFill>
              </a:rPr>
              <a:t>Chemical </a:t>
            </a:r>
            <a:r>
              <a:rPr lang="en-US" sz="1100" b="1" dirty="0">
                <a:solidFill>
                  <a:prstClr val="black"/>
                </a:solidFill>
              </a:rPr>
              <a:t>Visualization of Human Pathogens: the Retroviral </a:t>
            </a:r>
            <a:r>
              <a:rPr lang="en-US" sz="1100" b="1" dirty="0" smtClean="0">
                <a:solidFill>
                  <a:prstClr val="black"/>
                </a:solidFill>
              </a:rPr>
              <a:t>Capsids.  </a:t>
            </a:r>
            <a:r>
              <a:rPr lang="en-US" sz="1100" dirty="0" smtClean="0">
                <a:solidFill>
                  <a:prstClr val="black"/>
                </a:solidFill>
              </a:rPr>
              <a:t>J. </a:t>
            </a:r>
            <a:r>
              <a:rPr lang="en-US" sz="1100" dirty="0">
                <a:solidFill>
                  <a:prstClr val="black"/>
                </a:solidFill>
              </a:rPr>
              <a:t>R. </a:t>
            </a:r>
            <a:r>
              <a:rPr lang="en-US" sz="1100" dirty="0" err="1">
                <a:solidFill>
                  <a:prstClr val="black"/>
                </a:solidFill>
              </a:rPr>
              <a:t>Perilla</a:t>
            </a:r>
            <a:r>
              <a:rPr lang="en-US" sz="1100" dirty="0">
                <a:solidFill>
                  <a:prstClr val="black"/>
                </a:solidFill>
              </a:rPr>
              <a:t>, </a:t>
            </a:r>
            <a:r>
              <a:rPr lang="en-US" sz="1100" dirty="0" smtClean="0">
                <a:solidFill>
                  <a:prstClr val="black"/>
                </a:solidFill>
              </a:rPr>
              <a:t>B.-C. </a:t>
            </a:r>
            <a:r>
              <a:rPr lang="en-US" sz="1100" dirty="0">
                <a:solidFill>
                  <a:prstClr val="black"/>
                </a:solidFill>
              </a:rPr>
              <a:t>Goh, </a:t>
            </a:r>
            <a:r>
              <a:rPr lang="en-US" sz="1100" dirty="0" smtClean="0">
                <a:solidFill>
                  <a:prstClr val="black"/>
                </a:solidFill>
              </a:rPr>
              <a:t>J. </a:t>
            </a:r>
            <a:r>
              <a:rPr lang="en-US" sz="1100" dirty="0">
                <a:solidFill>
                  <a:prstClr val="black"/>
                </a:solidFill>
              </a:rPr>
              <a:t>E. Stone, and </a:t>
            </a:r>
            <a:r>
              <a:rPr lang="en-US" sz="1100" dirty="0" smtClean="0">
                <a:solidFill>
                  <a:prstClr val="black"/>
                </a:solidFill>
              </a:rPr>
              <a:t>K. </a:t>
            </a:r>
            <a:r>
              <a:rPr lang="en-US" sz="1100" dirty="0" err="1" smtClean="0">
                <a:solidFill>
                  <a:prstClr val="black"/>
                </a:solidFill>
              </a:rPr>
              <a:t>Schulten</a:t>
            </a:r>
            <a:r>
              <a:rPr lang="en-US" sz="1100" dirty="0" smtClean="0">
                <a:solidFill>
                  <a:prstClr val="black"/>
                </a:solidFill>
              </a:rPr>
              <a:t>. SC'15 </a:t>
            </a:r>
            <a:r>
              <a:rPr lang="en-US" sz="1100" dirty="0">
                <a:solidFill>
                  <a:prstClr val="black"/>
                </a:solidFill>
              </a:rPr>
              <a:t>Visualization and Data Analytics Showcase, 2015.</a:t>
            </a:r>
            <a:endParaRPr lang="en-US" sz="1100" dirty="0" smtClean="0">
              <a:solidFill>
                <a:prstClr val="black"/>
              </a:solidFill>
            </a:endParaRPr>
          </a:p>
          <a:p>
            <a:pPr>
              <a:defRPr/>
            </a:pPr>
            <a:r>
              <a:rPr lang="en-US" sz="1100" b="1" dirty="0" smtClean="0">
                <a:solidFill>
                  <a:prstClr val="black"/>
                </a:solidFill>
              </a:rPr>
              <a:t>Atomic Detail Visualization of Photosynthetic Membranes with GPU-Accelerated Ray Tracing.</a:t>
            </a:r>
            <a:r>
              <a:rPr lang="en-US" altLang="en-US" sz="1100" i="1" dirty="0" smtClean="0">
                <a:solidFill>
                  <a:prstClr val="black"/>
                </a:solidFill>
              </a:rPr>
              <a:t>  </a:t>
            </a:r>
            <a:r>
              <a:rPr lang="en-US" altLang="en-US" sz="1100" dirty="0" smtClean="0">
                <a:solidFill>
                  <a:prstClr val="black"/>
                </a:solidFill>
              </a:rPr>
              <a:t>J. E. Stone et al., J. Parallel Computing,</a:t>
            </a:r>
            <a:r>
              <a:rPr lang="en-US" sz="1100" dirty="0">
                <a:solidFill>
                  <a:prstClr val="black"/>
                </a:solidFill>
              </a:rPr>
              <a:t> </a:t>
            </a:r>
            <a:r>
              <a:rPr lang="en-US" sz="1100" dirty="0" smtClean="0">
                <a:solidFill>
                  <a:prstClr val="black"/>
                </a:solidFill>
              </a:rPr>
              <a:t>55:17-27,</a:t>
            </a:r>
            <a:r>
              <a:rPr lang="en-US" altLang="en-US" sz="1100" dirty="0" smtClean="0">
                <a:solidFill>
                  <a:prstClr val="black"/>
                </a:solidFill>
              </a:rPr>
              <a:t> 2016.</a:t>
            </a:r>
          </a:p>
          <a:p>
            <a:pPr>
              <a:defRPr/>
            </a:pPr>
            <a:r>
              <a:rPr lang="en-US" sz="1100" b="1" dirty="0">
                <a:solidFill>
                  <a:prstClr val="black"/>
                </a:solidFill>
              </a:rPr>
              <a:t>Immersive Molecular Visualization with Omnidirectional Stereoscopic Ray Tracing and Remote </a:t>
            </a:r>
            <a:r>
              <a:rPr lang="en-US" sz="1100" b="1" dirty="0" smtClean="0">
                <a:solidFill>
                  <a:prstClr val="black"/>
                </a:solidFill>
              </a:rPr>
              <a:t>Rendering</a:t>
            </a:r>
            <a:r>
              <a:rPr lang="en-US" sz="1100" i="1" dirty="0" smtClean="0">
                <a:solidFill>
                  <a:prstClr val="black"/>
                </a:solidFill>
              </a:rPr>
              <a:t>  </a:t>
            </a:r>
            <a:r>
              <a:rPr lang="en-US" sz="1100" dirty="0" smtClean="0">
                <a:solidFill>
                  <a:prstClr val="black"/>
                </a:solidFill>
              </a:rPr>
              <a:t>J. </a:t>
            </a:r>
            <a:r>
              <a:rPr lang="en-US" sz="1100" dirty="0">
                <a:solidFill>
                  <a:prstClr val="black"/>
                </a:solidFill>
              </a:rPr>
              <a:t>E. Stone, </a:t>
            </a:r>
            <a:r>
              <a:rPr lang="en-US" sz="1100" dirty="0" smtClean="0">
                <a:solidFill>
                  <a:prstClr val="black"/>
                </a:solidFill>
              </a:rPr>
              <a:t>W. </a:t>
            </a:r>
            <a:r>
              <a:rPr lang="en-US" sz="1100" dirty="0">
                <a:solidFill>
                  <a:prstClr val="black"/>
                </a:solidFill>
              </a:rPr>
              <a:t>R. Sherman, and </a:t>
            </a:r>
            <a:r>
              <a:rPr lang="en-US" sz="1100" dirty="0" smtClean="0">
                <a:solidFill>
                  <a:prstClr val="black"/>
                </a:solidFill>
              </a:rPr>
              <a:t>K.  HPDAV, IPDPSW, </a:t>
            </a:r>
            <a:r>
              <a:rPr lang="en-US" sz="1100" dirty="0">
                <a:solidFill>
                  <a:prstClr val="black"/>
                </a:solidFill>
              </a:rPr>
              <a:t>pp. 1048-1057, 2016.</a:t>
            </a:r>
          </a:p>
        </p:txBody>
      </p:sp>
      <p:sp>
        <p:nvSpPr>
          <p:cNvPr id="39939" name="Content Placeholder 2"/>
          <p:cNvSpPr>
            <a:spLocks noGrp="1"/>
          </p:cNvSpPr>
          <p:nvPr>
            <p:ph idx="1"/>
          </p:nvPr>
        </p:nvSpPr>
        <p:spPr>
          <a:xfrm>
            <a:off x="76199" y="614473"/>
            <a:ext cx="6372226" cy="2458336"/>
          </a:xfrm>
        </p:spPr>
        <p:txBody>
          <a:bodyPr>
            <a:normAutofit fontScale="92500" lnSpcReduction="10000"/>
          </a:bodyPr>
          <a:lstStyle/>
          <a:p>
            <a:pPr>
              <a:defRPr/>
            </a:pPr>
            <a:r>
              <a:rPr lang="en-US" altLang="en-US" sz="2400" b="1" dirty="0" smtClean="0">
                <a:latin typeface="Arial" charset="0"/>
                <a:cs typeface="Arial" charset="0"/>
              </a:rPr>
              <a:t>Exploit computational power to improve rendering of the structural details of biomolecular complexes</a:t>
            </a:r>
            <a:endParaRPr lang="en-US" altLang="en-US" sz="2000" b="1" dirty="0" smtClean="0">
              <a:latin typeface="Arial" charset="0"/>
              <a:cs typeface="Arial" charset="0"/>
            </a:endParaRPr>
          </a:p>
          <a:p>
            <a:pPr>
              <a:defRPr/>
            </a:pPr>
            <a:r>
              <a:rPr lang="en-US" altLang="en-US" sz="2400" b="1" dirty="0" smtClean="0">
                <a:latin typeface="Arial" charset="0"/>
                <a:cs typeface="Arial" charset="0"/>
              </a:rPr>
              <a:t>Remote </a:t>
            </a:r>
            <a:r>
              <a:rPr lang="en-US" altLang="en-US" sz="2400" b="1" dirty="0">
                <a:latin typeface="Arial" charset="0"/>
                <a:cs typeface="Arial" charset="0"/>
              </a:rPr>
              <a:t>visualization tasks on very large macromolecular </a:t>
            </a:r>
            <a:r>
              <a:rPr lang="en-US" altLang="en-US" sz="2400" b="1" dirty="0" smtClean="0">
                <a:latin typeface="Arial" charset="0"/>
                <a:cs typeface="Arial" charset="0"/>
              </a:rPr>
              <a:t>complexes</a:t>
            </a:r>
          </a:p>
          <a:p>
            <a:pPr>
              <a:defRPr/>
            </a:pPr>
            <a:r>
              <a:rPr lang="en-US" altLang="en-US" sz="2400" dirty="0" smtClean="0">
                <a:latin typeface="Arial" charset="0"/>
                <a:cs typeface="Arial" charset="0"/>
              </a:rPr>
              <a:t>High fidelity shading, shadows, AO lighting, depth of field, …</a:t>
            </a:r>
          </a:p>
        </p:txBody>
      </p:sp>
    </p:spTree>
    <p:extLst>
      <p:ext uri="{BB962C8B-B14F-4D97-AF65-F5344CB8AC3E}">
        <p14:creationId xmlns:p14="http://schemas.microsoft.com/office/powerpoint/2010/main" val="86790106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21358166"/>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906" y="799537"/>
            <a:ext cx="2019306" cy="1136137"/>
          </a:xfrm>
          <a:prstGeom prst="rect">
            <a:avLst/>
          </a:prstGeom>
        </p:spPr>
      </p:pic>
    </p:spTree>
    <p:extLst>
      <p:ext uri="{BB962C8B-B14F-4D97-AF65-F5344CB8AC3E}">
        <p14:creationId xmlns:p14="http://schemas.microsoft.com/office/powerpoint/2010/main" val="2477061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507"/>
            <a:ext cx="8229600" cy="857250"/>
          </a:xfrm>
        </p:spPr>
        <p:txBody>
          <a:bodyPr>
            <a:normAutofit/>
          </a:bodyPr>
          <a:lstStyle/>
          <a:p>
            <a:r>
              <a:rPr lang="en-US" dirty="0" smtClean="0"/>
              <a:t>VMD/</a:t>
            </a:r>
            <a:r>
              <a:rPr lang="en-US" dirty="0" err="1" smtClean="0"/>
              <a:t>OpiX</a:t>
            </a:r>
            <a:r>
              <a:rPr lang="en-US" dirty="0" smtClean="0"/>
              <a:t> RTX Acceleration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33" y="998796"/>
            <a:ext cx="7368362" cy="4144704"/>
          </a:xfrm>
          <a:prstGeom prst="rect">
            <a:avLst/>
          </a:prstGeom>
        </p:spPr>
      </p:pic>
    </p:spTree>
    <p:extLst>
      <p:ext uri="{BB962C8B-B14F-4D97-AF65-F5344CB8AC3E}">
        <p14:creationId xmlns:p14="http://schemas.microsoft.com/office/powerpoint/2010/main" val="21654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0" y="285750"/>
            <a:ext cx="8972296" cy="600075"/>
          </a:xfrm>
        </p:spPr>
        <p:txBody>
          <a:bodyPr>
            <a:noAutofit/>
          </a:bodyPr>
          <a:lstStyle/>
          <a:p>
            <a:r>
              <a:rPr lang="en-US" sz="2800" dirty="0" smtClean="0"/>
              <a:t>VMD/NAMD NGC Containers, Amazon EC2 AMIs</a:t>
            </a:r>
            <a:endParaRPr lang="en-US" sz="2800" dirty="0"/>
          </a:p>
        </p:txBody>
      </p:sp>
      <p:sp>
        <p:nvSpPr>
          <p:cNvPr id="4" name="Text Placeholder 3"/>
          <p:cNvSpPr>
            <a:spLocks noGrp="1"/>
          </p:cNvSpPr>
          <p:nvPr>
            <p:ph type="body" sz="half" idx="1"/>
          </p:nvPr>
        </p:nvSpPr>
        <p:spPr>
          <a:xfrm>
            <a:off x="85060" y="1169384"/>
            <a:ext cx="5079006" cy="3564167"/>
          </a:xfrm>
        </p:spPr>
        <p:txBody>
          <a:bodyPr>
            <a:noAutofit/>
          </a:bodyPr>
          <a:lstStyle/>
          <a:p>
            <a:pPr marL="0" lvl="1" indent="0">
              <a:buNone/>
            </a:pPr>
            <a:r>
              <a:rPr lang="en-US" sz="1400" b="1" dirty="0" smtClean="0"/>
              <a:t>http://www.ks.uiuc.edu/Research/cloud/</a:t>
            </a:r>
          </a:p>
          <a:p>
            <a:pPr marL="0" lvl="1" indent="0">
              <a:buNone/>
            </a:pPr>
            <a:r>
              <a:rPr lang="en-US" sz="1400" b="1" dirty="0" smtClean="0"/>
              <a:t>https</a:t>
            </a:r>
            <a:r>
              <a:rPr lang="en-US" sz="1400" b="1" dirty="0"/>
              <a:t>://ngc.nvidia.com/registry/</a:t>
            </a:r>
          </a:p>
          <a:p>
            <a:endParaRPr lang="en-US" sz="1400" dirty="0" smtClean="0"/>
          </a:p>
          <a:p>
            <a:pPr marL="0" indent="0">
              <a:buNone/>
            </a:pPr>
            <a:r>
              <a:rPr lang="en-US" sz="1400" dirty="0" smtClean="0"/>
              <a:t>NAMD</a:t>
            </a:r>
          </a:p>
          <a:p>
            <a:r>
              <a:rPr lang="en-US" sz="1400" b="1" dirty="0" smtClean="0"/>
              <a:t>CUDA-accelerated simulation</a:t>
            </a:r>
          </a:p>
          <a:p>
            <a:pPr marL="0" indent="0">
              <a:buNone/>
            </a:pPr>
            <a:r>
              <a:rPr lang="en-US" sz="1400" dirty="0" smtClean="0"/>
              <a:t>VMD:</a:t>
            </a:r>
          </a:p>
          <a:p>
            <a:r>
              <a:rPr lang="en-US" sz="1400" dirty="0" smtClean="0"/>
              <a:t>CUDA-accelerated </a:t>
            </a:r>
            <a:r>
              <a:rPr lang="en-US" sz="1400" dirty="0"/>
              <a:t>analysis</a:t>
            </a:r>
          </a:p>
          <a:p>
            <a:r>
              <a:rPr lang="en-US" sz="1400" dirty="0" smtClean="0"/>
              <a:t>EGL off-screen rendering – no windowing system needed</a:t>
            </a:r>
          </a:p>
          <a:p>
            <a:r>
              <a:rPr lang="en-US" sz="1400" dirty="0" err="1" smtClean="0"/>
              <a:t>OptiX</a:t>
            </a:r>
            <a:r>
              <a:rPr lang="en-US" sz="1400" dirty="0" smtClean="0"/>
              <a:t> high-fidelity GPU ray tracing engine built in</a:t>
            </a:r>
          </a:p>
          <a:p>
            <a:r>
              <a:rPr lang="en-US" sz="1400" b="1" i="1" dirty="0" smtClean="0"/>
              <a:t>NEW</a:t>
            </a:r>
            <a:r>
              <a:rPr lang="en-US" sz="1400" b="1" dirty="0" smtClean="0"/>
              <a:t>: Remote Visualization Streaming</a:t>
            </a:r>
          </a:p>
          <a:p>
            <a:r>
              <a:rPr lang="en-US" sz="1400" dirty="0" smtClean="0"/>
              <a:t>All dependencies included</a:t>
            </a:r>
          </a:p>
          <a:p>
            <a:r>
              <a:rPr lang="en-US" sz="1400" b="1" dirty="0" smtClean="0"/>
              <a:t>Easy to deploy on diverse GPU accelerated platforms</a:t>
            </a:r>
          </a:p>
        </p:txBody>
      </p:sp>
      <p:pic>
        <p:nvPicPr>
          <p:cNvPr id="6" name="Picture 3"/>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277647" y="941216"/>
            <a:ext cx="3748088" cy="277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46679" y="3717889"/>
            <a:ext cx="4010024" cy="1015663"/>
          </a:xfrm>
          <a:prstGeom prst="rect">
            <a:avLst/>
          </a:prstGeom>
        </p:spPr>
        <p:txBody>
          <a:bodyPr wrap="square">
            <a:spAutoFit/>
          </a:bodyPr>
          <a:lstStyle/>
          <a:p>
            <a:r>
              <a:rPr lang="en-US" sz="1200" b="1" dirty="0"/>
              <a:t>High performance molecular visualization: In-situ and parallel rendering with EGL.</a:t>
            </a:r>
            <a:r>
              <a:rPr lang="en-US" sz="1200" dirty="0"/>
              <a:t> </a:t>
            </a:r>
            <a:r>
              <a:rPr lang="en-US" sz="1200" dirty="0" smtClean="0"/>
              <a:t>J.</a:t>
            </a:r>
            <a:r>
              <a:rPr lang="en-US" sz="1200" dirty="0"/>
              <a:t> 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a:t>. </a:t>
            </a:r>
            <a:r>
              <a:rPr lang="en-US" sz="1200" i="1" dirty="0"/>
              <a:t>2016 IEEE International Parallel and Distributed Processing Symposium Workshop (IPDPSW)</a:t>
            </a:r>
            <a:r>
              <a:rPr lang="en-US" sz="1200" dirty="0"/>
              <a:t>, pp. 1014-1023, 2016.</a:t>
            </a:r>
          </a:p>
        </p:txBody>
      </p:sp>
    </p:spTree>
    <p:extLst>
      <p:ext uri="{BB962C8B-B14F-4D97-AF65-F5344CB8AC3E}">
        <p14:creationId xmlns:p14="http://schemas.microsoft.com/office/powerpoint/2010/main" val="413216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411216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300129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smtClean="0"/>
              <a:t>Scalable </a:t>
            </a:r>
            <a:r>
              <a:rPr lang="en-US" sz="1200" b="1" dirty="0"/>
              <a:t>Molecular Dynamics with NAMD on the Summit </a:t>
            </a:r>
            <a:r>
              <a:rPr lang="en-US" sz="1200" b="1" dirty="0" smtClean="0"/>
              <a:t>System.</a:t>
            </a:r>
            <a:r>
              <a:rPr lang="en-US" sz="1200" i="1" dirty="0" smtClean="0"/>
              <a:t>  </a:t>
            </a:r>
            <a:r>
              <a:rPr lang="en-US" sz="1200" dirty="0" smtClean="0"/>
              <a:t>B. </a:t>
            </a:r>
            <a:r>
              <a:rPr lang="en-US" sz="1200" dirty="0" err="1"/>
              <a:t>Acun</a:t>
            </a:r>
            <a:r>
              <a:rPr lang="en-US" sz="1200" dirty="0"/>
              <a:t>, </a:t>
            </a:r>
            <a:r>
              <a:rPr lang="en-US" sz="1200" dirty="0" smtClean="0"/>
              <a:t>D. </a:t>
            </a:r>
            <a:r>
              <a:rPr lang="en-US" sz="1200" dirty="0"/>
              <a:t>J. Hardy, </a:t>
            </a:r>
            <a:r>
              <a:rPr lang="en-US" sz="1200" dirty="0" smtClean="0"/>
              <a:t>L. </a:t>
            </a:r>
            <a:r>
              <a:rPr lang="en-US" sz="1200" dirty="0"/>
              <a:t>V. Kale, </a:t>
            </a:r>
            <a:r>
              <a:rPr lang="en-US" sz="1200" dirty="0" smtClean="0"/>
              <a:t>K. </a:t>
            </a:r>
            <a:r>
              <a:rPr lang="en-US" sz="1200" dirty="0"/>
              <a:t>Li, </a:t>
            </a:r>
            <a:r>
              <a:rPr lang="en-US" sz="1200" dirty="0" smtClean="0"/>
              <a:t>J. </a:t>
            </a:r>
            <a:r>
              <a:rPr lang="en-US" sz="1200" dirty="0"/>
              <a:t>C. Phillips, and </a:t>
            </a:r>
            <a:r>
              <a:rPr lang="en-US" sz="1200" dirty="0" smtClean="0"/>
              <a:t>J. </a:t>
            </a:r>
            <a:r>
              <a:rPr lang="en-US" sz="1200" dirty="0"/>
              <a:t>E. Stone</a:t>
            </a:r>
            <a:r>
              <a:rPr lang="en-US" sz="1200" b="1" dirty="0" smtClean="0"/>
              <a:t>.  (In press)</a:t>
            </a:r>
          </a:p>
          <a:p>
            <a:pPr>
              <a:defRPr/>
            </a:pPr>
            <a:r>
              <a:rPr lang="en-US" sz="1200" b="1" dirty="0" smtClean="0"/>
              <a:t>NAMD </a:t>
            </a:r>
            <a:r>
              <a:rPr lang="en-US" sz="1200" b="1" dirty="0"/>
              <a:t>goes quantum: An integrative suite for hybrid simulations. </a:t>
            </a:r>
            <a:r>
              <a:rPr lang="en-US" sz="1200" dirty="0" err="1"/>
              <a:t>Melo</a:t>
            </a:r>
            <a:r>
              <a:rPr lang="en-US" sz="1200" dirty="0"/>
              <a:t>, M. C. R.; </a:t>
            </a:r>
            <a:r>
              <a:rPr lang="en-US" sz="1200" dirty="0" err="1"/>
              <a:t>Bernardi</a:t>
            </a:r>
            <a:r>
              <a:rPr lang="en-US" sz="1200" dirty="0"/>
              <a:t>, R. C.; </a:t>
            </a:r>
            <a:r>
              <a:rPr lang="en-US" sz="1200" dirty="0" err="1"/>
              <a:t>Rudack</a:t>
            </a:r>
            <a:r>
              <a:rPr lang="en-US" sz="1200" dirty="0"/>
              <a:t> T.; </a:t>
            </a:r>
            <a:r>
              <a:rPr lang="en-US" sz="1200" dirty="0" err="1"/>
              <a:t>Scheurer</a:t>
            </a:r>
            <a:r>
              <a:rPr lang="en-US" sz="1200" dirty="0"/>
              <a:t>, M.; </a:t>
            </a:r>
            <a:r>
              <a:rPr lang="en-US" sz="1200" dirty="0" err="1"/>
              <a:t>Riplinger</a:t>
            </a:r>
            <a:r>
              <a:rPr lang="en-US" sz="1200" dirty="0"/>
              <a:t>, C.; Phillips, J. C.; Maia, J. D. C.; Rocha, G. D.; Ribeiro, J. V.; Stone, J. E.; Neese, F.; </a:t>
            </a:r>
            <a:r>
              <a:rPr lang="en-US" sz="1200" dirty="0" err="1"/>
              <a:t>Schulten</a:t>
            </a:r>
            <a:r>
              <a:rPr lang="en-US" sz="1200" dirty="0"/>
              <a:t>, K.; </a:t>
            </a:r>
            <a:r>
              <a:rPr lang="en-US" sz="1200" dirty="0" err="1"/>
              <a:t>Luthey-Schulten</a:t>
            </a:r>
            <a:r>
              <a:rPr lang="en-US" sz="1200" dirty="0"/>
              <a:t>, Z.; Nature </a:t>
            </a:r>
            <a:r>
              <a:rPr lang="en-US" sz="1200" dirty="0" smtClean="0"/>
              <a:t>Methods 15:351-354, 2018</a:t>
            </a:r>
            <a:r>
              <a:rPr lang="en-US" sz="1200" dirty="0"/>
              <a:t>. </a:t>
            </a:r>
            <a:endParaRPr lang="en-US" altLang="en-US" sz="1200" b="1" dirty="0"/>
          </a:p>
          <a:p>
            <a:pPr>
              <a:defRPr/>
            </a:pPr>
            <a:r>
              <a:rPr lang="en-US" sz="1200" b="1" dirty="0" smtClean="0"/>
              <a:t>Challenges </a:t>
            </a:r>
            <a:r>
              <a:rPr lang="en-US" sz="1200" b="1" dirty="0"/>
              <a:t>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145465850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20000"/>
          </a:bodyPr>
          <a:lstStyle/>
          <a:p>
            <a:pPr>
              <a:lnSpc>
                <a:spcPct val="90000"/>
              </a:lnSpc>
            </a:pPr>
            <a:r>
              <a:rPr lang="en-US" sz="1400" b="1" dirty="0"/>
              <a:t>Atomic Detail Visualization of Photosynthetic Membranes with GPU-Accelerated Ray Tracing.  </a:t>
            </a:r>
            <a:r>
              <a:rPr lang="en-US" sz="1400" dirty="0"/>
              <a:t>J. E. Stone, M. </a:t>
            </a:r>
            <a:r>
              <a:rPr lang="en-US" sz="1400" dirty="0" err="1"/>
              <a:t>Sener</a:t>
            </a:r>
            <a:r>
              <a:rPr lang="en-US" sz="1400" dirty="0"/>
              <a:t>, K. L. </a:t>
            </a:r>
            <a:r>
              <a:rPr lang="en-US" sz="1400" dirty="0" err="1"/>
              <a:t>Vandivort</a:t>
            </a:r>
            <a:r>
              <a:rPr lang="en-US" sz="1400" dirty="0"/>
              <a:t>, A. Barragan, A. </a:t>
            </a:r>
            <a:r>
              <a:rPr lang="en-US" sz="1400" dirty="0" err="1"/>
              <a:t>Singharoy</a:t>
            </a:r>
            <a:r>
              <a:rPr lang="en-US" sz="1400" dirty="0"/>
              <a:t>, I. </a:t>
            </a:r>
            <a:r>
              <a:rPr lang="en-US" sz="1400" dirty="0" err="1"/>
              <a:t>Teo</a:t>
            </a:r>
            <a:r>
              <a:rPr lang="en-US" sz="1400" dirty="0"/>
              <a:t>, J. V. Ribeiro, B. </a:t>
            </a:r>
            <a:r>
              <a:rPr lang="en-US" sz="1400" dirty="0" err="1"/>
              <a:t>Isralewitz</a:t>
            </a:r>
            <a:r>
              <a:rPr lang="en-US" sz="1400" dirty="0"/>
              <a:t>, B. Liu, B.-C. Goh, J. C. Phillips, C. MacGregor-</a:t>
            </a:r>
            <a:r>
              <a:rPr lang="en-US" sz="1400" dirty="0" err="1"/>
              <a:t>Chatwin</a:t>
            </a:r>
            <a:r>
              <a:rPr lang="en-US" sz="1400" dirty="0"/>
              <a:t>, M. P. Johnson, L. F. </a:t>
            </a:r>
            <a:r>
              <a:rPr lang="en-US" sz="1400" dirty="0" err="1"/>
              <a:t>Kourkoutis</a:t>
            </a:r>
            <a:r>
              <a:rPr lang="en-US" sz="1400" dirty="0"/>
              <a:t>, C. Neil Hunter, and K. </a:t>
            </a:r>
            <a:r>
              <a:rPr lang="en-US" sz="1400" dirty="0" err="1"/>
              <a:t>Schulten</a:t>
            </a:r>
            <a:r>
              <a:rPr lang="en-US" sz="1400" dirty="0"/>
              <a:t>.  J. Parallel Computing, 55:17-27, 2016.</a:t>
            </a:r>
            <a:endParaRPr lang="en-US" sz="1400" b="1" dirty="0"/>
          </a:p>
          <a:p>
            <a:pPr>
              <a:lnSpc>
                <a:spcPct val="90000"/>
              </a:lnSpc>
            </a:pPr>
            <a:r>
              <a:rPr lang="en-US" sz="1400" b="1" dirty="0" smtClean="0"/>
              <a:t>Chemical </a:t>
            </a:r>
            <a:r>
              <a:rPr lang="en-US" sz="1400" b="1" dirty="0"/>
              <a:t>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122126822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dirty="0" smtClean="0"/>
              <a:t>Study the molecular machines in living cells</a:t>
            </a:r>
          </a:p>
        </p:txBody>
      </p:sp>
      <p:grpSp>
        <p:nvGrpSpPr>
          <p:cNvPr id="4" name="Group 3"/>
          <p:cNvGrpSpPr/>
          <p:nvPr/>
        </p:nvGrpSpPr>
        <p:grpSpPr>
          <a:xfrm>
            <a:off x="1815774" y="990600"/>
            <a:ext cx="5531323" cy="4152900"/>
            <a:chOff x="1815774" y="990600"/>
            <a:chExt cx="5531323" cy="415290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5774" y="990600"/>
              <a:ext cx="5531323"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677585" y="1059936"/>
              <a:ext cx="675545" cy="261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781278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417655937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78785849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3492953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897679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body" idx="1"/>
          </p:nvPr>
        </p:nvSpPr>
        <p:spPr>
          <a:xfrm>
            <a:off x="74428" y="945822"/>
            <a:ext cx="8612372" cy="3825739"/>
          </a:xfrm>
          <a:prstGeom prst="rect">
            <a:avLst/>
          </a:prstGeom>
        </p:spPr>
        <p:txBody>
          <a:bodyPr>
            <a:noAutofit/>
          </a:bodyPr>
          <a:lstStyle/>
          <a:p>
            <a:pPr marL="251415" indent="-254238" defTabSz="406780">
              <a:lnSpc>
                <a:spcPct val="90000"/>
              </a:lnSpc>
              <a:spcBef>
                <a:spcPts val="488"/>
              </a:spcBef>
              <a:defRPr sz="3559">
                <a:latin typeface="+mn-lt"/>
                <a:ea typeface="+mn-ea"/>
                <a:cs typeface="+mn-cs"/>
                <a:sym typeface="Helvetica Light"/>
              </a:defRPr>
            </a:pPr>
            <a:r>
              <a:rPr lang="en-US" sz="1600" b="1" dirty="0" smtClean="0"/>
              <a:t>Parallel Molecular Dynamics</a:t>
            </a:r>
          </a:p>
          <a:p>
            <a:pPr marL="251415" indent="-254238" defTabSz="406780">
              <a:lnSpc>
                <a:spcPct val="90000"/>
              </a:lnSpc>
              <a:spcBef>
                <a:spcPts val="488"/>
              </a:spcBef>
              <a:defRPr sz="3559">
                <a:latin typeface="+mn-lt"/>
                <a:ea typeface="+mn-ea"/>
                <a:cs typeface="+mn-cs"/>
                <a:sym typeface="Helvetica Light"/>
              </a:defRPr>
            </a:pPr>
            <a:r>
              <a:rPr lang="en-US" sz="1600" dirty="0" smtClean="0"/>
              <a:t>Over </a:t>
            </a:r>
            <a:r>
              <a:rPr sz="1600" dirty="0"/>
              <a:t>1</a:t>
            </a:r>
            <a:r>
              <a:rPr lang="en-US" sz="1600" dirty="0"/>
              <a:t>2</a:t>
            </a:r>
            <a:r>
              <a:rPr sz="1600" dirty="0"/>
              <a:t>,</a:t>
            </a:r>
            <a:r>
              <a:rPr lang="en-US" sz="1600" dirty="0"/>
              <a:t>6</a:t>
            </a:r>
            <a:r>
              <a:rPr sz="1600" dirty="0"/>
              <a:t>00 citations of NAMD</a:t>
            </a:r>
            <a:endParaRPr lang="en-US" sz="1600" dirty="0"/>
          </a:p>
          <a:p>
            <a:pPr marL="251415" indent="-254238" defTabSz="406780">
              <a:lnSpc>
                <a:spcPct val="90000"/>
              </a:lnSpc>
              <a:spcBef>
                <a:spcPts val="488"/>
              </a:spcBef>
              <a:defRPr sz="3559">
                <a:latin typeface="+mn-lt"/>
                <a:ea typeface="+mn-ea"/>
                <a:cs typeface="+mn-cs"/>
                <a:sym typeface="Helvetica Light"/>
              </a:defRPr>
            </a:pPr>
            <a:r>
              <a:rPr sz="1600" dirty="0"/>
              <a:t>One program available on all platforms.</a:t>
            </a:r>
            <a:endParaRPr sz="900" dirty="0"/>
          </a:p>
          <a:p>
            <a:pPr marL="406780" lvl="1" indent="-254238" defTabSz="406780">
              <a:lnSpc>
                <a:spcPct val="90000"/>
              </a:lnSpc>
              <a:spcBef>
                <a:spcPts val="488"/>
              </a:spcBef>
              <a:defRPr sz="3559">
                <a:latin typeface="+mn-lt"/>
                <a:ea typeface="+mn-ea"/>
                <a:cs typeface="+mn-cs"/>
                <a:sym typeface="Helvetica Light"/>
              </a:defRPr>
            </a:pPr>
            <a:r>
              <a:rPr sz="1400" dirty="0"/>
              <a:t>Desktops and laptops – setup and testing</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Linux clusters – affordable local workhorses</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Supercomputers – free allocations on XSEDE</a:t>
            </a:r>
            <a:endParaRPr sz="600" dirty="0"/>
          </a:p>
          <a:p>
            <a:pPr marL="406780" lvl="1" indent="-254238" defTabSz="406780">
              <a:lnSpc>
                <a:spcPct val="90000"/>
              </a:lnSpc>
              <a:spcBef>
                <a:spcPts val="488"/>
              </a:spcBef>
              <a:defRPr sz="3559">
                <a:latin typeface="+mn-lt"/>
                <a:ea typeface="+mn-ea"/>
                <a:cs typeface="+mn-cs"/>
                <a:sym typeface="Helvetica Light"/>
              </a:defRPr>
            </a:pPr>
            <a:r>
              <a:rPr sz="1400" dirty="0"/>
              <a:t>Blue Waters – sustained petaflop/s performance</a:t>
            </a:r>
            <a:endParaRPr sz="800" dirty="0"/>
          </a:p>
          <a:p>
            <a:pPr marL="406780" lvl="1" indent="-254238" defTabSz="406780">
              <a:lnSpc>
                <a:spcPct val="90000"/>
              </a:lnSpc>
              <a:spcBef>
                <a:spcPts val="488"/>
              </a:spcBef>
              <a:defRPr sz="3559">
                <a:latin typeface="+mn-lt"/>
                <a:ea typeface="+mn-ea"/>
                <a:cs typeface="+mn-cs"/>
                <a:sym typeface="Helvetica Light"/>
              </a:defRPr>
            </a:pPr>
            <a:r>
              <a:rPr sz="1400" b="1" dirty="0"/>
              <a:t>GPUs – from desktop to supercomputer</a:t>
            </a:r>
            <a:endParaRPr sz="600" b="1" dirty="0"/>
          </a:p>
          <a:p>
            <a:pPr marL="296113" indent="-296113" defTabSz="406780">
              <a:lnSpc>
                <a:spcPct val="90000"/>
              </a:lnSpc>
              <a:spcBef>
                <a:spcPts val="1163"/>
              </a:spcBef>
              <a:defRPr sz="3916">
                <a:latin typeface="+mn-lt"/>
                <a:ea typeface="+mn-ea"/>
                <a:cs typeface="+mn-cs"/>
                <a:sym typeface="Helvetica Light"/>
              </a:defRPr>
            </a:pPr>
            <a:r>
              <a:rPr sz="1600" dirty="0"/>
              <a:t>User knowledge is preserved across platforms.</a:t>
            </a:r>
            <a:endParaRPr sz="600" dirty="0"/>
          </a:p>
          <a:p>
            <a:pPr marL="406780" lvl="1" indent="-254238" defTabSz="406780">
              <a:lnSpc>
                <a:spcPct val="90000"/>
              </a:lnSpc>
              <a:spcBef>
                <a:spcPts val="488"/>
              </a:spcBef>
              <a:defRPr sz="3559">
                <a:latin typeface="+mn-lt"/>
                <a:ea typeface="+mn-ea"/>
                <a:cs typeface="+mn-cs"/>
                <a:sym typeface="Helvetica Light"/>
              </a:defRPr>
            </a:pPr>
            <a:r>
              <a:rPr sz="1400" dirty="0"/>
              <a:t>No change in input or output files.</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Run any simulation on </a:t>
            </a:r>
            <a:r>
              <a:rPr sz="1400" b="1" dirty="0">
                <a:latin typeface="Helvetica"/>
                <a:ea typeface="Helvetica"/>
                <a:cs typeface="Helvetica"/>
                <a:sym typeface="Helvetica"/>
              </a:rPr>
              <a:t>any number of cores</a:t>
            </a:r>
            <a:r>
              <a:rPr sz="1400" dirty="0"/>
              <a:t>.</a:t>
            </a:r>
            <a:endParaRPr sz="800" dirty="0"/>
          </a:p>
          <a:p>
            <a:pPr marL="296113" indent="-296113" defTabSz="406780">
              <a:lnSpc>
                <a:spcPct val="90000"/>
              </a:lnSpc>
              <a:spcBef>
                <a:spcPts val="1163"/>
              </a:spcBef>
              <a:defRPr sz="3916">
                <a:latin typeface="+mn-lt"/>
                <a:ea typeface="+mn-ea"/>
                <a:cs typeface="+mn-cs"/>
                <a:sym typeface="Helvetica Light"/>
              </a:defRPr>
            </a:pPr>
            <a:r>
              <a:rPr sz="1600" dirty="0"/>
              <a:t>Available free of charge to </a:t>
            </a:r>
            <a:r>
              <a:rPr sz="1600" dirty="0" smtClean="0"/>
              <a:t>all.</a:t>
            </a:r>
            <a:endParaRPr lang="en-US" sz="1600" dirty="0"/>
          </a:p>
          <a:p>
            <a:pPr marL="0" indent="0" defTabSz="406780">
              <a:lnSpc>
                <a:spcPct val="90000"/>
              </a:lnSpc>
              <a:spcBef>
                <a:spcPts val="1163"/>
              </a:spcBef>
              <a:buNone/>
              <a:defRPr sz="3916">
                <a:latin typeface="+mn-lt"/>
                <a:ea typeface="+mn-ea"/>
                <a:cs typeface="+mn-cs"/>
                <a:sym typeface="Helvetica Light"/>
              </a:defRPr>
            </a:pPr>
            <a:r>
              <a:rPr lang="en-US" sz="1600" b="1" dirty="0" smtClean="0"/>
              <a:t>http://www.ks.uiuc.edu/Research/namd/</a:t>
            </a:r>
            <a:endParaRPr sz="1600" b="1" dirty="0"/>
          </a:p>
        </p:txBody>
      </p:sp>
      <p:sp>
        <p:nvSpPr>
          <p:cNvPr id="168" name="Shape 168"/>
          <p:cNvSpPr>
            <a:spLocks noGrp="1"/>
          </p:cNvSpPr>
          <p:nvPr>
            <p:ph type="title"/>
          </p:nvPr>
        </p:nvSpPr>
        <p:spPr>
          <a:xfrm>
            <a:off x="457200" y="169951"/>
            <a:ext cx="8229600" cy="816397"/>
          </a:xfrm>
          <a:prstGeom prst="rect">
            <a:avLst/>
          </a:prstGeom>
        </p:spPr>
        <p:txBody>
          <a:bodyPr>
            <a:noAutofit/>
          </a:bodyPr>
          <a:lstStyle/>
          <a:p>
            <a:pPr defTabSz="342791">
              <a:defRPr sz="7200">
                <a:latin typeface="+mn-lt"/>
                <a:ea typeface="+mn-ea"/>
                <a:cs typeface="+mn-cs"/>
                <a:sym typeface="Helvetica Light"/>
              </a:defRPr>
            </a:pPr>
            <a:r>
              <a:rPr lang="en-US" sz="3600" dirty="0">
                <a:latin typeface="Arial" panose="020B0604020202020204" pitchFamily="34" charset="0"/>
                <a:cs typeface="Arial" panose="020B0604020202020204" pitchFamily="34" charset="0"/>
              </a:rPr>
              <a:t>NAMD Highlights</a:t>
            </a:r>
            <a:endParaRPr sz="900" i="1" dirty="0">
              <a:latin typeface="Arial" panose="020B0604020202020204" pitchFamily="34" charset="0"/>
              <a:cs typeface="Arial" panose="020B0604020202020204" pitchFamily="34" charset="0"/>
            </a:endParaRPr>
          </a:p>
        </p:txBody>
      </p:sp>
      <p:grpSp>
        <p:nvGrpSpPr>
          <p:cNvPr id="175" name="Group 175"/>
          <p:cNvGrpSpPr/>
          <p:nvPr/>
        </p:nvGrpSpPr>
        <p:grpSpPr>
          <a:xfrm>
            <a:off x="4801779" y="986348"/>
            <a:ext cx="4342221" cy="3981403"/>
            <a:chOff x="0" y="0"/>
            <a:chExt cx="11579253" cy="10617076"/>
          </a:xfrm>
        </p:grpSpPr>
        <p:pic>
          <p:nvPicPr>
            <p:cNvPr id="169" name="image1.png" descr="HIV_Nature_Cover_30_May_2013_Page_1.png"/>
            <p:cNvPicPr>
              <a:picLocks noChangeAspect="1"/>
            </p:cNvPicPr>
            <p:nvPr/>
          </p:nvPicPr>
          <p:blipFill>
            <a:blip r:embed="rId2">
              <a:extLst/>
            </a:blip>
            <a:srcRect l="6923" t="5294" r="4496" b="17692"/>
            <a:stretch>
              <a:fillRect/>
            </a:stretch>
          </p:blipFill>
          <p:spPr>
            <a:xfrm>
              <a:off x="19231" y="0"/>
              <a:ext cx="5977967" cy="6674283"/>
            </a:xfrm>
            <a:prstGeom prst="rect">
              <a:avLst/>
            </a:prstGeom>
            <a:ln w="12700" cap="flat">
              <a:noFill/>
              <a:miter lim="400000"/>
            </a:ln>
            <a:effectLst/>
          </p:spPr>
        </p:pic>
        <p:pic>
          <p:nvPicPr>
            <p:cNvPr id="170" name="image2.jpeg" descr="IMG_1555"/>
            <p:cNvPicPr>
              <a:picLocks noChangeAspect="1"/>
            </p:cNvPicPr>
            <p:nvPr/>
          </p:nvPicPr>
          <p:blipFill>
            <a:blip r:embed="rId3">
              <a:extLst/>
            </a:blip>
            <a:srcRect t="9944"/>
            <a:stretch>
              <a:fillRect/>
            </a:stretch>
          </p:blipFill>
          <p:spPr>
            <a:xfrm>
              <a:off x="6503220" y="681047"/>
              <a:ext cx="3113998" cy="3164551"/>
            </a:xfrm>
            <a:prstGeom prst="rect">
              <a:avLst/>
            </a:prstGeom>
            <a:ln w="12700" cap="flat">
              <a:noFill/>
              <a:miter lim="400000"/>
            </a:ln>
            <a:effectLst/>
          </p:spPr>
        </p:pic>
        <p:pic>
          <p:nvPicPr>
            <p:cNvPr id="171" name="image3.png" descr="Screen Shot 2013-06-27 at 8.46.15 AM.png"/>
            <p:cNvPicPr>
              <a:picLocks noChangeAspect="1"/>
            </p:cNvPicPr>
            <p:nvPr/>
          </p:nvPicPr>
          <p:blipFill>
            <a:blip r:embed="rId4">
              <a:extLst/>
            </a:blip>
            <a:srcRect t="12519"/>
            <a:stretch>
              <a:fillRect/>
            </a:stretch>
          </p:blipFill>
          <p:spPr>
            <a:xfrm>
              <a:off x="0" y="6369066"/>
              <a:ext cx="10199622" cy="3369471"/>
            </a:xfrm>
            <a:prstGeom prst="rect">
              <a:avLst/>
            </a:prstGeom>
            <a:ln w="12700" cap="flat">
              <a:noFill/>
              <a:miter lim="400000"/>
            </a:ln>
            <a:effectLst/>
          </p:spPr>
        </p:pic>
        <p:pic>
          <p:nvPicPr>
            <p:cNvPr id="172" name="image4.jpeg" descr="IMG_1541"/>
            <p:cNvPicPr>
              <a:picLocks noChangeAspect="1"/>
            </p:cNvPicPr>
            <p:nvPr/>
          </p:nvPicPr>
          <p:blipFill>
            <a:blip r:embed="rId5">
              <a:extLst/>
            </a:blip>
            <a:srcRect l="13023" t="5511"/>
            <a:stretch>
              <a:fillRect/>
            </a:stretch>
          </p:blipFill>
          <p:spPr>
            <a:xfrm>
              <a:off x="4406224" y="4332168"/>
              <a:ext cx="5793413" cy="2110512"/>
            </a:xfrm>
            <a:prstGeom prst="rect">
              <a:avLst/>
            </a:prstGeom>
            <a:ln w="12700" cap="flat">
              <a:noFill/>
              <a:miter lim="400000"/>
            </a:ln>
            <a:effectLst/>
          </p:spPr>
        </p:pic>
        <p:sp>
          <p:nvSpPr>
            <p:cNvPr id="173" name="Shape 173"/>
            <p:cNvSpPr/>
            <p:nvPr/>
          </p:nvSpPr>
          <p:spPr>
            <a:xfrm>
              <a:off x="5724665" y="9221828"/>
              <a:ext cx="5854588" cy="1395248"/>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none" lIns="121919" tIns="121919" rIns="121919" bIns="121919" numCol="1" anchor="t">
              <a:spAutoFit/>
            </a:bodyPr>
            <a:lstStyle>
              <a:lvl1pPr algn="l" defTabSz="1218936">
                <a:defRPr sz="3600">
                  <a:latin typeface="Helvetica"/>
                  <a:ea typeface="Helvetica"/>
                  <a:cs typeface="Helvetica"/>
                  <a:sym typeface="Helvetica"/>
                </a:defRPr>
              </a:lvl1pPr>
            </a:lstStyle>
            <a:p>
              <a:pPr hangingPunct="0"/>
              <a:r>
                <a:rPr sz="1800" kern="0" dirty="0">
                  <a:solidFill>
                    <a:srgbClr val="000000"/>
                  </a:solidFill>
                </a:rPr>
                <a:t> Oak Ridge TITAN </a:t>
              </a:r>
            </a:p>
          </p:txBody>
        </p:sp>
        <p:sp>
          <p:nvSpPr>
            <p:cNvPr id="174" name="Shape 174"/>
            <p:cNvSpPr/>
            <p:nvPr/>
          </p:nvSpPr>
          <p:spPr>
            <a:xfrm>
              <a:off x="5931681" y="3479680"/>
              <a:ext cx="5271292" cy="1066955"/>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121919" tIns="121919" rIns="121919" bIns="121919" numCol="1" anchor="t">
              <a:spAutoFit/>
            </a:bodyPr>
            <a:lstStyle>
              <a:lvl1pPr algn="l" defTabSz="1218936">
                <a:defRPr sz="3600">
                  <a:latin typeface="Helvetica"/>
                  <a:ea typeface="Helvetica"/>
                  <a:cs typeface="Helvetica"/>
                  <a:sym typeface="Helvetica"/>
                </a:defRPr>
              </a:lvl1pPr>
            </a:lstStyle>
            <a:p>
              <a:pPr hangingPunct="0"/>
              <a:r>
                <a:rPr sz="1000" kern="0" dirty="0">
                  <a:solidFill>
                    <a:srgbClr val="000000"/>
                  </a:solidFill>
                </a:rPr>
                <a:t>Hands-On Workshops</a:t>
              </a:r>
            </a:p>
          </p:txBody>
        </p:sp>
      </p:grpSp>
    </p:spTree>
    <p:extLst>
      <p:ext uri="{BB962C8B-B14F-4D97-AF65-F5344CB8AC3E}">
        <p14:creationId xmlns:p14="http://schemas.microsoft.com/office/powerpoint/2010/main" val="53273109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056"/>
            <a:ext cx="6690607" cy="714488"/>
          </a:xfrm>
        </p:spPr>
        <p:txBody>
          <a:bodyPr>
            <a:noAutofit/>
          </a:bodyPr>
          <a:lstStyle/>
          <a:p>
            <a:r>
              <a:rPr lang="en-US" sz="2400" dirty="0" smtClean="0"/>
              <a:t>Making Our Research Tools Easily Accessible</a:t>
            </a:r>
            <a:endParaRPr lang="en-US" sz="2400" dirty="0"/>
          </a:p>
        </p:txBody>
      </p:sp>
      <p:sp>
        <p:nvSpPr>
          <p:cNvPr id="3" name="Content Placeholder 2"/>
          <p:cNvSpPr>
            <a:spLocks noGrp="1"/>
          </p:cNvSpPr>
          <p:nvPr>
            <p:ph idx="1"/>
          </p:nvPr>
        </p:nvSpPr>
        <p:spPr>
          <a:xfrm>
            <a:off x="127593" y="758252"/>
            <a:ext cx="6443328" cy="2272028"/>
          </a:xfrm>
        </p:spPr>
        <p:txBody>
          <a:bodyPr>
            <a:normAutofit fontScale="40000" lnSpcReduction="20000"/>
          </a:bodyPr>
          <a:lstStyle/>
          <a:p>
            <a:r>
              <a:rPr lang="en-US" sz="3800" dirty="0" smtClean="0"/>
              <a:t>Cloud based deployment</a:t>
            </a:r>
          </a:p>
          <a:p>
            <a:pPr lvl="1"/>
            <a:r>
              <a:rPr lang="en-US" sz="3400" dirty="0" smtClean="0"/>
              <a:t>Full virtual machines (known as “AMI” in Amazon terminology)</a:t>
            </a:r>
          </a:p>
          <a:p>
            <a:pPr lvl="1"/>
            <a:r>
              <a:rPr lang="en-US" sz="3400" dirty="0" smtClean="0"/>
              <a:t>Amazon AWS EC2 GPU-accelerated instances:</a:t>
            </a:r>
          </a:p>
          <a:p>
            <a:pPr marL="457101" lvl="1" indent="0">
              <a:buNone/>
            </a:pPr>
            <a:r>
              <a:rPr lang="en-US" sz="3400" b="1" dirty="0" smtClean="0"/>
              <a:t>     </a:t>
            </a:r>
            <a:r>
              <a:rPr lang="en-US" sz="3400" b="1" dirty="0" smtClean="0">
                <a:hlinkClick r:id="rId3"/>
              </a:rPr>
              <a:t>http://www.ks.uiuc.edu/Research/cloud/</a:t>
            </a:r>
            <a:endParaRPr lang="en-US" sz="3400" b="1" dirty="0" smtClean="0"/>
          </a:p>
          <a:p>
            <a:pPr marL="457101" lvl="1" indent="0">
              <a:buNone/>
            </a:pPr>
            <a:endParaRPr lang="en-US" sz="3400" b="1" dirty="0" smtClean="0"/>
          </a:p>
          <a:p>
            <a:r>
              <a:rPr lang="en-US" sz="3800" dirty="0" smtClean="0"/>
              <a:t>Docker “container” images available in NVIDIA NGC registry</a:t>
            </a:r>
          </a:p>
          <a:p>
            <a:pPr lvl="1"/>
            <a:r>
              <a:rPr lang="en-US" sz="3400" dirty="0" smtClean="0"/>
              <a:t>Users obtain </a:t>
            </a:r>
            <a:r>
              <a:rPr lang="en-US" sz="3400" dirty="0"/>
              <a:t>D</a:t>
            </a:r>
            <a:r>
              <a:rPr lang="en-US" sz="3400" dirty="0" smtClean="0"/>
              <a:t>ocker images via registry, download and run on the laptop, workstation, cloud, or supercomputer of their choosing</a:t>
            </a:r>
          </a:p>
          <a:p>
            <a:pPr lvl="1"/>
            <a:r>
              <a:rPr lang="en-US" sz="3400" b="1" dirty="0" smtClean="0"/>
              <a:t>https://ngc.nvidia.com/registry/</a:t>
            </a:r>
          </a:p>
          <a:p>
            <a:pPr lvl="1"/>
            <a:r>
              <a:rPr lang="en-US" sz="3400" b="1" dirty="0"/>
              <a:t>https://</a:t>
            </a:r>
            <a:r>
              <a:rPr lang="en-US" sz="3400" b="1" dirty="0" smtClean="0"/>
              <a:t>ngc.nvidia.com/registry/hpc-vmd</a:t>
            </a:r>
            <a:endParaRPr lang="en-US" sz="3400" b="1" dirty="0"/>
          </a:p>
        </p:txBody>
      </p:sp>
      <p:pic>
        <p:nvPicPr>
          <p:cNvPr id="1026" name="Picture 2" descr="Image result for amazon ec2"/>
          <p:cNvPicPr>
            <a:picLocks noChangeAspect="1" noChangeArrowheads="1"/>
          </p:cNvPicPr>
          <p:nvPr/>
        </p:nvPicPr>
        <p:blipFill rotWithShape="1">
          <a:blip r:embed="rId4">
            <a:extLst>
              <a:ext uri="{28A0092B-C50C-407E-A947-70E740481C1C}">
                <a14:useLocalDpi xmlns:a14="http://schemas.microsoft.com/office/drawing/2010/main" val="0"/>
              </a:ext>
            </a:extLst>
          </a:blip>
          <a:srcRect l="8708" t="8444" r="7771" b="11942"/>
          <a:stretch/>
        </p:blipFill>
        <p:spPr bwMode="auto">
          <a:xfrm>
            <a:off x="6179061" y="600262"/>
            <a:ext cx="2964939" cy="1994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53" y="2930264"/>
            <a:ext cx="6216094" cy="1815882"/>
          </a:xfrm>
          <a:prstGeom prst="rect">
            <a:avLst/>
          </a:prstGeom>
          <a:noFill/>
        </p:spPr>
        <p:txBody>
          <a:bodyPr wrap="square" rtlCol="0">
            <a:spAutoFit/>
          </a:bodyPr>
          <a:lstStyle/>
          <a:p>
            <a:r>
              <a:rPr lang="en-US" sz="1200" b="1" dirty="0" smtClean="0"/>
              <a:t>Research articles incorporating use of Amazon AWS EC2:</a:t>
            </a:r>
          </a:p>
          <a:p>
            <a:endParaRPr lang="en-US" sz="1000" b="1" dirty="0"/>
          </a:p>
          <a:p>
            <a:r>
              <a:rPr lang="en-US" sz="1000" b="1" dirty="0" smtClean="0"/>
              <a:t>Molecular </a:t>
            </a:r>
            <a:r>
              <a:rPr lang="en-US" sz="1000" b="1" dirty="0"/>
              <a:t>dynamics-based refinement and validation for sub-5 Å </a:t>
            </a:r>
            <a:r>
              <a:rPr lang="en-US" sz="1000" b="1" dirty="0" err="1"/>
              <a:t>cryo</a:t>
            </a:r>
            <a:r>
              <a:rPr lang="en-US" sz="1000" b="1" dirty="0"/>
              <a:t>-electron microscopy maps. </a:t>
            </a:r>
            <a:r>
              <a:rPr lang="en-US" sz="1000" dirty="0"/>
              <a:t> Abhishek </a:t>
            </a:r>
            <a:r>
              <a:rPr lang="en-US" sz="1000" dirty="0" err="1"/>
              <a:t>Singharoy</a:t>
            </a:r>
            <a:r>
              <a:rPr lang="en-US" sz="1000" dirty="0"/>
              <a:t>, Ivan </a:t>
            </a:r>
            <a:r>
              <a:rPr lang="en-US" sz="1000" dirty="0" err="1"/>
              <a:t>Teo</a:t>
            </a:r>
            <a:r>
              <a:rPr lang="en-US" sz="1000" dirty="0"/>
              <a:t>, Ryan McGreevy, John E. Stone, </a:t>
            </a:r>
            <a:r>
              <a:rPr lang="en-US" sz="1000" dirty="0" err="1"/>
              <a:t>Jianhua</a:t>
            </a:r>
            <a:r>
              <a:rPr lang="en-US" sz="1000" dirty="0"/>
              <a:t> Zhao, and Klaus </a:t>
            </a:r>
            <a:r>
              <a:rPr lang="en-US" sz="1000" dirty="0" err="1"/>
              <a:t>Schulten</a:t>
            </a:r>
            <a:r>
              <a:rPr lang="en-US" sz="1000" dirty="0"/>
              <a:t>. </a:t>
            </a:r>
            <a:r>
              <a:rPr lang="en-US" sz="1000" i="1" dirty="0" err="1"/>
              <a:t>eLife</a:t>
            </a:r>
            <a:r>
              <a:rPr lang="en-US" sz="1000" dirty="0"/>
              <a:t>, 10.7554/eLife.16105, 2016. (66 pages).</a:t>
            </a:r>
          </a:p>
          <a:p>
            <a:r>
              <a:rPr lang="en-US" sz="1000" b="1" dirty="0" err="1" smtClean="0"/>
              <a:t>QwikMD</a:t>
            </a:r>
            <a:r>
              <a:rPr lang="en-US" sz="1000" b="1" dirty="0" smtClean="0"/>
              <a:t>-integrative molecular dynamics toolkit for novices and experts.</a:t>
            </a:r>
            <a:r>
              <a:rPr lang="en-US" sz="1000" dirty="0" smtClean="0"/>
              <a:t>  Joao V. Ribeiro, Rafael C. </a:t>
            </a:r>
            <a:r>
              <a:rPr lang="en-US" sz="1000" dirty="0" err="1" smtClean="0"/>
              <a:t>Bernardi</a:t>
            </a:r>
            <a:r>
              <a:rPr lang="en-US" sz="1000" dirty="0" smtClean="0"/>
              <a:t>, Till </a:t>
            </a:r>
            <a:r>
              <a:rPr lang="en-US" sz="1000" dirty="0" err="1" smtClean="0"/>
              <a:t>Rudack</a:t>
            </a:r>
            <a:r>
              <a:rPr lang="en-US" sz="1000" dirty="0" smtClean="0"/>
              <a:t>, John E. Stone, James C. Phillips, Peter L. </a:t>
            </a:r>
            <a:r>
              <a:rPr lang="en-US" sz="1000" dirty="0" err="1" smtClean="0"/>
              <a:t>Freddolino</a:t>
            </a:r>
            <a:r>
              <a:rPr lang="en-US" sz="1000" dirty="0" smtClean="0"/>
              <a:t>, and Klaus </a:t>
            </a:r>
            <a:r>
              <a:rPr lang="en-US" sz="1000" dirty="0" err="1" smtClean="0"/>
              <a:t>Schulten</a:t>
            </a:r>
            <a:r>
              <a:rPr lang="en-US" sz="1000" dirty="0" smtClean="0"/>
              <a:t>. </a:t>
            </a:r>
            <a:r>
              <a:rPr lang="en-US" sz="1000" i="1" dirty="0" smtClean="0"/>
              <a:t>Scientific Reports</a:t>
            </a:r>
            <a:r>
              <a:rPr lang="en-US" sz="1000" dirty="0" smtClean="0"/>
              <a:t>, 6:26536, 2016.</a:t>
            </a:r>
          </a:p>
          <a:p>
            <a:r>
              <a:rPr lang="en-US" sz="1000" b="1" dirty="0" smtClean="0"/>
              <a:t>High </a:t>
            </a:r>
            <a:r>
              <a:rPr lang="en-US" sz="1000" b="1" dirty="0"/>
              <a:t>performance molecular visualization: In-situ and parallel rendering with </a:t>
            </a:r>
            <a:r>
              <a:rPr lang="en-US" sz="1000" b="1" dirty="0" smtClean="0"/>
              <a:t>EGL.</a:t>
            </a:r>
            <a:r>
              <a:rPr lang="en-US" sz="1000" dirty="0"/>
              <a:t> </a:t>
            </a:r>
            <a:r>
              <a:rPr lang="en-US" sz="1000" dirty="0" smtClean="0"/>
              <a:t>John</a:t>
            </a:r>
            <a:r>
              <a:rPr lang="en-US" sz="1000" dirty="0"/>
              <a:t> E. Stone, Peter </a:t>
            </a:r>
            <a:r>
              <a:rPr lang="en-US" sz="1000" dirty="0" err="1"/>
              <a:t>Messmer</a:t>
            </a:r>
            <a:r>
              <a:rPr lang="en-US" sz="1000" dirty="0"/>
              <a:t>, Robert </a:t>
            </a:r>
            <a:r>
              <a:rPr lang="en-US" sz="1000" dirty="0" err="1"/>
              <a:t>Sisneros</a:t>
            </a:r>
            <a:r>
              <a:rPr lang="en-US" sz="1000" dirty="0"/>
              <a:t>, and Klaus </a:t>
            </a:r>
            <a:r>
              <a:rPr lang="en-US" sz="1000" dirty="0" err="1"/>
              <a:t>Schulten</a:t>
            </a:r>
            <a:r>
              <a:rPr lang="en-US" sz="1000" dirty="0"/>
              <a:t>. </a:t>
            </a:r>
            <a:r>
              <a:rPr lang="en-US" sz="1000" i="1" dirty="0"/>
              <a:t>2016 IEEE International Parallel and Distributed Processing Symposium Workshop (IPDPSW)</a:t>
            </a:r>
            <a:r>
              <a:rPr lang="en-US" sz="1000" dirty="0"/>
              <a:t>, pp. 1014-1023, 2016</a:t>
            </a:r>
            <a:r>
              <a:rPr lang="en-US" sz="1000" dirty="0" smtClean="0"/>
              <a:t>.</a:t>
            </a:r>
            <a:endParaRPr lang="en-US" sz="1000" dirty="0"/>
          </a:p>
        </p:txBody>
      </p:sp>
    </p:spTree>
    <p:extLst>
      <p:ext uri="{BB962C8B-B14F-4D97-AF65-F5344CB8AC3E}">
        <p14:creationId xmlns:p14="http://schemas.microsoft.com/office/powerpoint/2010/main" val="339392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97397"/>
          </a:xfrm>
        </p:spPr>
        <p:txBody>
          <a:bodyPr>
            <a:normAutofit/>
          </a:bodyPr>
          <a:lstStyle/>
          <a:p>
            <a:r>
              <a:rPr lang="en-US" sz="3600" dirty="0" smtClean="0"/>
              <a:t>Easy to Launch: AWS EC2 Marketplace</a:t>
            </a:r>
            <a:endParaRPr lang="en-US" sz="3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55027"/>
          <a:stretch/>
        </p:blipFill>
        <p:spPr>
          <a:xfrm>
            <a:off x="0" y="903376"/>
            <a:ext cx="9144000" cy="4240123"/>
          </a:xfrm>
          <a:prstGeom prst="rect">
            <a:avLst/>
          </a:prstGeom>
        </p:spPr>
      </p:pic>
    </p:spTree>
    <p:extLst>
      <p:ext uri="{BB962C8B-B14F-4D97-AF65-F5344CB8AC3E}">
        <p14:creationId xmlns:p14="http://schemas.microsoft.com/office/powerpoint/2010/main" val="311088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NAMD+VMD AWS EC2 AMIs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Production </a:t>
            </a:r>
            <a:r>
              <a:rPr lang="en-US" b="1" dirty="0" smtClean="0"/>
              <a:t>AMI:</a:t>
            </a:r>
          </a:p>
          <a:p>
            <a:r>
              <a:rPr lang="en-US" dirty="0" smtClean="0"/>
              <a:t>(</a:t>
            </a:r>
            <a:r>
              <a:rPr lang="en-US" dirty="0"/>
              <a:t>ami-a01125df) VMD-NAMD-VNC-R1.9.4.1, 64-bit Ubuntu Linux, EBS storage, HVM, created July 10, 2018</a:t>
            </a:r>
          </a:p>
          <a:p>
            <a:pPr marL="0" indent="0">
              <a:buNone/>
            </a:pPr>
            <a:r>
              <a:rPr lang="en-US" b="1" dirty="0"/>
              <a:t>Pre-release or developmental </a:t>
            </a:r>
            <a:r>
              <a:rPr lang="en-US" b="1" dirty="0" smtClean="0"/>
              <a:t>AMI:</a:t>
            </a:r>
          </a:p>
          <a:p>
            <a:r>
              <a:rPr lang="en-US" dirty="0" smtClean="0"/>
              <a:t>(</a:t>
            </a:r>
            <a:r>
              <a:rPr lang="en-US" dirty="0"/>
              <a:t>ami-ac604ed3) 64-bit Centos 7.5 Linux, EBS storage, </a:t>
            </a:r>
            <a:r>
              <a:rPr lang="en-US" dirty="0" smtClean="0"/>
              <a:t>HVM</a:t>
            </a:r>
            <a:endParaRPr lang="en-US" dirty="0"/>
          </a:p>
          <a:p>
            <a:r>
              <a:rPr lang="en-US" dirty="0" smtClean="0"/>
              <a:t>This </a:t>
            </a:r>
            <a:r>
              <a:rPr lang="en-US" dirty="0"/>
              <a:t>is an experimental image using Centos and </a:t>
            </a:r>
            <a:r>
              <a:rPr lang="en-US" b="1" dirty="0">
                <a:hlinkClick r:id="rId2"/>
              </a:rPr>
              <a:t>DCV</a:t>
            </a:r>
            <a:r>
              <a:rPr lang="en-US" dirty="0"/>
              <a:t> for increased remote visualization performance and smoother interaction. </a:t>
            </a:r>
            <a:r>
              <a:rPr lang="en-US" dirty="0" smtClean="0"/>
              <a:t>This </a:t>
            </a:r>
            <a:r>
              <a:rPr lang="en-US" dirty="0"/>
              <a:t>image will only run on g3 instance types</a:t>
            </a:r>
            <a:r>
              <a:rPr lang="en-US" dirty="0" smtClean="0"/>
              <a:t>.</a:t>
            </a:r>
          </a:p>
          <a:p>
            <a:r>
              <a:rPr lang="en-US" dirty="0" smtClean="0"/>
              <a:t>Newer DCV-capable AMIs coming soon…</a:t>
            </a:r>
            <a:endParaRPr lang="en-US" dirty="0"/>
          </a:p>
        </p:txBody>
      </p:sp>
    </p:spTree>
    <p:extLst>
      <p:ext uri="{BB962C8B-B14F-4D97-AF65-F5344CB8AC3E}">
        <p14:creationId xmlns:p14="http://schemas.microsoft.com/office/powerpoint/2010/main" val="2831085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05979"/>
            <a:ext cx="8896350" cy="756046"/>
          </a:xfrm>
        </p:spPr>
        <p:txBody>
          <a:bodyPr>
            <a:normAutofit fontScale="90000"/>
          </a:bodyPr>
          <a:lstStyle/>
          <a:p>
            <a:r>
              <a:rPr lang="en-US" dirty="0" smtClean="0"/>
              <a:t>VMD / NAMD / LM, NGC Containers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080"/>
            <a:ext cx="9144000" cy="4103420"/>
          </a:xfrm>
          <a:prstGeom prst="rect">
            <a:avLst/>
          </a:prstGeom>
        </p:spPr>
      </p:pic>
    </p:spTree>
    <p:extLst>
      <p:ext uri="{BB962C8B-B14F-4D97-AF65-F5344CB8AC3E}">
        <p14:creationId xmlns:p14="http://schemas.microsoft.com/office/powerpoint/2010/main" val="1106797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5881</TotalTime>
  <Words>3786</Words>
  <Application>Microsoft Office PowerPoint</Application>
  <PresentationFormat>On-screen Show (16:9)</PresentationFormat>
  <Paragraphs>266</Paragraphs>
  <Slides>33</Slides>
  <Notes>12</Notes>
  <HiddenSlides>0</HiddenSlides>
  <MMClips>0</MMClips>
  <ScaleCrop>false</ScaleCrop>
  <HeadingPairs>
    <vt:vector size="4" baseType="variant">
      <vt:variant>
        <vt:lpstr>Theme</vt:lpstr>
      </vt:variant>
      <vt:variant>
        <vt:i4>10</vt:i4>
      </vt:variant>
      <vt:variant>
        <vt:lpstr>Slide Titles</vt:lpstr>
      </vt:variant>
      <vt:variant>
        <vt:i4>33</vt:i4>
      </vt:variant>
    </vt:vector>
  </HeadingPairs>
  <TitlesOfParts>
    <vt:vector size="43" baseType="lpstr">
      <vt:lpstr>Office Theme</vt:lpstr>
      <vt:lpstr>PPT_Temp_Corp_16x9_BLK_2007</vt:lpstr>
      <vt:lpstr>Presentations (Wide Screen)</vt:lpstr>
      <vt:lpstr>1_Office Theme</vt:lpstr>
      <vt:lpstr>White</vt:lpstr>
      <vt:lpstr>Title &amp; Bullet</vt:lpstr>
      <vt:lpstr>2_Office Theme</vt:lpstr>
      <vt:lpstr>6_Office Theme</vt:lpstr>
      <vt:lpstr>7_Office Theme</vt:lpstr>
      <vt:lpstr>8_Office Theme</vt:lpstr>
      <vt:lpstr>Putting High-Octane GPU-Accelerated Molecular Modeling Tools in the Hands of Scientists</vt:lpstr>
      <vt:lpstr>Goal: A Computational Microscope</vt:lpstr>
      <vt:lpstr>Goal: A Computational Microscope</vt:lpstr>
      <vt:lpstr>NAMD Highlights</vt:lpstr>
      <vt:lpstr>PowerPoint Presentation</vt:lpstr>
      <vt:lpstr>Making Our Research Tools Easily Accessible</vt:lpstr>
      <vt:lpstr>Easy to Launch: AWS EC2 Marketplace</vt:lpstr>
      <vt:lpstr>NAMD+VMD AWS EC2 AMIs</vt:lpstr>
      <vt:lpstr>VMD / NAMD / LM, NGC Containers</vt:lpstr>
      <vt:lpstr>Molecular Dynamics Flexible Fitting (MDFF)</vt:lpstr>
      <vt:lpstr>PowerPoint Presentation</vt:lpstr>
      <vt:lpstr>PowerPoint Presentation</vt:lpstr>
      <vt:lpstr>Density Map Segmentation</vt:lpstr>
      <vt:lpstr>Evaluating Quality-of-Fit for Structures Solved by Hybrid Fitting Methods</vt:lpstr>
      <vt:lpstr>VMD Tesla V100 Cross Correlation Performance Rabbit Hemorrhagic Disease Virus: 702K atoms, 6.5Å resolution Volta GPU architecture almost 2x faster than previous gen Pascal:</vt:lpstr>
      <vt:lpstr>VMD supports EGL for in-situ and parallel rendering on Amazon EC2</vt:lpstr>
      <vt:lpstr>VMD EGL Rendering:  Supports full VMD GLSL shading features Vulkan support coming soon...</vt:lpstr>
      <vt:lpstr>NAMD on Summit, May 2018</vt:lpstr>
      <vt:lpstr>Next Generation: Simulating a Proto-Cell</vt:lpstr>
      <vt:lpstr>Proto-Cell Data Challenges</vt:lpstr>
      <vt:lpstr>NEW: Cloud-Based Interactive Remote Visualization</vt:lpstr>
      <vt:lpstr>VMD Interactive Ray Tracing</vt:lpstr>
      <vt:lpstr>PowerPoint Presentation</vt:lpstr>
      <vt:lpstr>VMD/OpiX RTX Acceleration </vt:lpstr>
      <vt:lpstr>VMD/NAMD NGC Containers, Amazon EC2 AMIs</vt:lpstr>
      <vt:lpstr>Acknowledgements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764</cp:revision>
  <cp:lastPrinted>2013-10-08T16:33:51Z</cp:lastPrinted>
  <dcterms:created xsi:type="dcterms:W3CDTF">2010-04-12T23:12:02Z</dcterms:created>
  <dcterms:modified xsi:type="dcterms:W3CDTF">2018-11-15T23:44:23Z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