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3" r:id="rId5"/>
    <p:sldMasterId id="2147493481" r:id="rId6"/>
    <p:sldMasterId id="2147493487" r:id="rId7"/>
    <p:sldMasterId id="2147493498" r:id="rId8"/>
    <p:sldMasterId id="2147493511" r:id="rId9"/>
    <p:sldMasterId id="2147493529" r:id="rId10"/>
    <p:sldMasterId id="2147493552" r:id="rId11"/>
  </p:sldMasterIdLst>
  <p:notesMasterIdLst>
    <p:notesMasterId r:id="rId39"/>
  </p:notesMasterIdLst>
  <p:handoutMasterIdLst>
    <p:handoutMasterId r:id="rId40"/>
  </p:handoutMasterIdLst>
  <p:sldIdLst>
    <p:sldId id="432" r:id="rId12"/>
    <p:sldId id="468" r:id="rId13"/>
    <p:sldId id="511" r:id="rId14"/>
    <p:sldId id="518" r:id="rId15"/>
    <p:sldId id="516" r:id="rId16"/>
    <p:sldId id="259" r:id="rId17"/>
    <p:sldId id="506" r:id="rId18"/>
    <p:sldId id="538" r:id="rId19"/>
    <p:sldId id="537" r:id="rId20"/>
    <p:sldId id="507" r:id="rId21"/>
    <p:sldId id="376" r:id="rId22"/>
    <p:sldId id="531" r:id="rId23"/>
    <p:sldId id="441" r:id="rId24"/>
    <p:sldId id="514" r:id="rId25"/>
    <p:sldId id="443" r:id="rId26"/>
    <p:sldId id="494" r:id="rId27"/>
    <p:sldId id="527" r:id="rId28"/>
    <p:sldId id="535" r:id="rId29"/>
    <p:sldId id="512" r:id="rId30"/>
    <p:sldId id="539" r:id="rId31"/>
    <p:sldId id="530" r:id="rId32"/>
    <p:sldId id="532" r:id="rId33"/>
    <p:sldId id="523" r:id="rId34"/>
    <p:sldId id="519" r:id="rId35"/>
    <p:sldId id="529" r:id="rId36"/>
    <p:sldId id="449" r:id="rId37"/>
    <p:sldId id="448" r:id="rId38"/>
  </p:sldIdLst>
  <p:sldSz cx="9144000" cy="5143500" type="screen16x9"/>
  <p:notesSz cx="6858000" cy="91440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7D6"/>
    <a:srgbClr val="8585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6085" autoAdjust="0"/>
  </p:normalViewPr>
  <p:slideViewPr>
    <p:cSldViewPr snapToGrid="0" snapToObjects="1">
      <p:cViewPr>
        <p:scale>
          <a:sx n="90" d="100"/>
          <a:sy n="90" d="100"/>
        </p:scale>
        <p:origin x="-708" y="-72"/>
      </p:cViewPr>
      <p:guideLst>
        <p:guide orient="horz" pos="1620"/>
        <p:guide pos="2880"/>
      </p:guideLst>
    </p:cSldViewPr>
  </p:slideViewPr>
  <p:notesTextViewPr>
    <p:cViewPr>
      <p:scale>
        <a:sx n="100" d="100"/>
        <a:sy n="100" d="100"/>
      </p:scale>
      <p:origin x="0" y="0"/>
    </p:cViewPr>
  </p:notesTextViewPr>
  <p:sorterViewPr>
    <p:cViewPr>
      <p:scale>
        <a:sx n="70" d="100"/>
        <a:sy n="70" d="100"/>
      </p:scale>
      <p:origin x="0" y="282"/>
    </p:cViewPr>
  </p:sorterViewPr>
  <p:notesViewPr>
    <p:cSldViewPr snapToGrid="0" snapToObjects="1">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CB417-2A94-1A4A-9244-CE6FA45E6004}" type="datetimeFigureOut">
              <a:rPr lang="en-US" smtClean="0">
                <a:latin typeface="Arial"/>
              </a:rPr>
              <a:t>11/14/2018</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5457C-A5E4-EC47-A181-8DC0D6B6B299}"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343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E2519ED-FA7F-FC4D-9DB3-5AF260E25E28}" type="datetimeFigureOut">
              <a:rPr lang="en-US" smtClean="0"/>
              <a:pPr/>
              <a:t>11/14/2018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D070434-A121-4A49-81B9-67B648BE8527}" type="slidenum">
              <a:rPr lang="en-US" smtClean="0"/>
              <a:pPr/>
              <a:t>‹#›</a:t>
            </a:fld>
            <a:endParaRPr lang="en-US" dirty="0"/>
          </a:p>
        </p:txBody>
      </p:sp>
    </p:spTree>
    <p:extLst>
      <p:ext uri="{BB962C8B-B14F-4D97-AF65-F5344CB8AC3E}">
        <p14:creationId xmlns:p14="http://schemas.microsoft.com/office/powerpoint/2010/main" val="1702527345"/>
      </p:ext>
    </p:extLst>
  </p:cSld>
  <p:clrMap bg1="lt1" tx1="dk1" bg2="lt2" tx2="dk2" accent1="accent1" accent2="accent2" accent3="accent3" accent4="accent4" accent5="accent5" accent6="accent6" hlink="hlink" folHlink="folHlink"/>
  <p:hf hdr="0" ftr="0" dt="0"/>
  <p:notesStyle>
    <a:lvl1pPr marL="0" algn="l" defTabSz="457101" rtl="0" eaLnBrk="1" latinLnBrk="0" hangingPunct="1">
      <a:defRPr sz="1200" kern="1200">
        <a:solidFill>
          <a:schemeClr val="tx1"/>
        </a:solidFill>
        <a:latin typeface="Arial"/>
        <a:ea typeface="+mn-ea"/>
        <a:cs typeface="+mn-cs"/>
      </a:defRPr>
    </a:lvl1pPr>
    <a:lvl2pPr marL="457101" algn="l" defTabSz="457101" rtl="0" eaLnBrk="1" latinLnBrk="0" hangingPunct="1">
      <a:defRPr sz="1200" kern="1200">
        <a:solidFill>
          <a:schemeClr val="tx1"/>
        </a:solidFill>
        <a:latin typeface="Arial"/>
        <a:ea typeface="+mn-ea"/>
        <a:cs typeface="+mn-cs"/>
      </a:defRPr>
    </a:lvl2pPr>
    <a:lvl3pPr marL="914202" algn="l" defTabSz="457101" rtl="0" eaLnBrk="1" latinLnBrk="0" hangingPunct="1">
      <a:defRPr sz="1200" kern="1200">
        <a:solidFill>
          <a:schemeClr val="tx1"/>
        </a:solidFill>
        <a:latin typeface="Arial"/>
        <a:ea typeface="+mn-ea"/>
        <a:cs typeface="+mn-cs"/>
      </a:defRPr>
    </a:lvl3pPr>
    <a:lvl4pPr marL="1371303" algn="l" defTabSz="457101" rtl="0" eaLnBrk="1" latinLnBrk="0" hangingPunct="1">
      <a:defRPr sz="1200" kern="1200">
        <a:solidFill>
          <a:schemeClr val="tx1"/>
        </a:solidFill>
        <a:latin typeface="Arial"/>
        <a:ea typeface="+mn-ea"/>
        <a:cs typeface="+mn-cs"/>
      </a:defRPr>
    </a:lvl4pPr>
    <a:lvl5pPr marL="1828404" algn="l" defTabSz="457101" rtl="0" eaLnBrk="1" latinLnBrk="0" hangingPunct="1">
      <a:defRPr sz="1200" kern="1200">
        <a:solidFill>
          <a:schemeClr val="tx1"/>
        </a:solidFill>
        <a:latin typeface="Arial"/>
        <a:ea typeface="+mn-ea"/>
        <a:cs typeface="+mn-cs"/>
      </a:defRPr>
    </a:lvl5pPr>
    <a:lvl6pPr marL="2285505" algn="l" defTabSz="457101" rtl="0" eaLnBrk="1" latinLnBrk="0" hangingPunct="1">
      <a:defRPr sz="1200" kern="1200">
        <a:solidFill>
          <a:schemeClr val="tx1"/>
        </a:solidFill>
        <a:latin typeface="+mn-lt"/>
        <a:ea typeface="+mn-ea"/>
        <a:cs typeface="+mn-cs"/>
      </a:defRPr>
    </a:lvl6pPr>
    <a:lvl7pPr marL="2742606" algn="l" defTabSz="457101" rtl="0" eaLnBrk="1" latinLnBrk="0" hangingPunct="1">
      <a:defRPr sz="1200" kern="1200">
        <a:solidFill>
          <a:schemeClr val="tx1"/>
        </a:solidFill>
        <a:latin typeface="+mn-lt"/>
        <a:ea typeface="+mn-ea"/>
        <a:cs typeface="+mn-cs"/>
      </a:defRPr>
    </a:lvl7pPr>
    <a:lvl8pPr marL="3199707" algn="l" defTabSz="457101" rtl="0" eaLnBrk="1" latinLnBrk="0" hangingPunct="1">
      <a:defRPr sz="1200" kern="1200">
        <a:solidFill>
          <a:schemeClr val="tx1"/>
        </a:solidFill>
        <a:latin typeface="+mn-lt"/>
        <a:ea typeface="+mn-ea"/>
        <a:cs typeface="+mn-cs"/>
      </a:defRPr>
    </a:lvl8pPr>
    <a:lvl9pPr marL="3656808" algn="l" defTabSz="457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A7F8231-C4D9-404E-BBD5-E400C1040463}" type="slidenum">
              <a:rPr lang="en-US" altLang="en-US" sz="1200" smtClean="0"/>
              <a:pPr eaLnBrk="1" hangingPunct="1"/>
              <a:t>1</a:t>
            </a:fld>
            <a:endParaRPr lang="en-US" altLang="en-US"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dirty="0" smtClean="0">
                <a:latin typeface="Times New Roman" pitchFamily="18" charset="0"/>
              </a:rPr>
              <a:t> State-of-the-art computational methodologies such as molecular</a:t>
            </a:r>
          </a:p>
          <a:p>
            <a:pPr eaLnBrk="1" hangingPunct="1"/>
            <a:r>
              <a:rPr lang="en-US" altLang="en-US" dirty="0" smtClean="0">
                <a:latin typeface="Times New Roman" pitchFamily="18" charset="0"/>
              </a:rPr>
              <a:t>dynamics flexible  fitting (MDFF) enable scientists to improve the</a:t>
            </a:r>
          </a:p>
          <a:p>
            <a:pPr eaLnBrk="1" hangingPunct="1"/>
            <a:r>
              <a:rPr lang="en-US" altLang="en-US" dirty="0" smtClean="0">
                <a:latin typeface="Times New Roman" pitchFamily="18" charset="0"/>
              </a:rPr>
              <a:t>resolution of atomic structures  obtained from </a:t>
            </a:r>
            <a:r>
              <a:rPr lang="en-US" altLang="en-US" dirty="0" err="1" smtClean="0">
                <a:latin typeface="Times New Roman" pitchFamily="18" charset="0"/>
              </a:rPr>
              <a:t>cryo</a:t>
            </a:r>
            <a:r>
              <a:rPr lang="en-US" altLang="en-US" dirty="0" smtClean="0">
                <a:latin typeface="Times New Roman" pitchFamily="18" charset="0"/>
              </a:rPr>
              <a:t>-electron</a:t>
            </a:r>
          </a:p>
          <a:p>
            <a:pPr eaLnBrk="1" hangingPunct="1"/>
            <a:r>
              <a:rPr lang="en-US" altLang="en-US" dirty="0" smtClean="0">
                <a:latin typeface="Times New Roman" pitchFamily="18" charset="0"/>
              </a:rPr>
              <a:t>microscopy using the NAMD and VMD molecular dynamics  simulation and</a:t>
            </a:r>
          </a:p>
          <a:p>
            <a:pPr eaLnBrk="1" hangingPunct="1"/>
            <a:r>
              <a:rPr lang="en-US" altLang="en-US" dirty="0" smtClean="0">
                <a:latin typeface="Times New Roman" pitchFamily="18" charset="0"/>
              </a:rPr>
              <a:t>analysis tools.  Many would-be users of these computational</a:t>
            </a:r>
          </a:p>
          <a:p>
            <a:pPr eaLnBrk="1" hangingPunct="1"/>
            <a:r>
              <a:rPr lang="en-US" altLang="en-US" dirty="0" smtClean="0">
                <a:latin typeface="Times New Roman" pitchFamily="18" charset="0"/>
              </a:rPr>
              <a:t>structure refinement methodologies are not HPC practitioners, and</a:t>
            </a:r>
          </a:p>
          <a:p>
            <a:pPr eaLnBrk="1" hangingPunct="1"/>
            <a:r>
              <a:rPr lang="en-US" altLang="en-US" dirty="0" smtClean="0">
                <a:latin typeface="Times New Roman" pitchFamily="18" charset="0"/>
              </a:rPr>
              <a:t>they lack  the in-house computing resources and technical support staff to</a:t>
            </a:r>
          </a:p>
          <a:p>
            <a:pPr eaLnBrk="1" hangingPunct="1"/>
            <a:r>
              <a:rPr lang="en-US" altLang="en-US" dirty="0" smtClean="0">
                <a:latin typeface="Times New Roman" pitchFamily="18" charset="0"/>
              </a:rPr>
              <a:t>run such  advanced workflows, particularly on only an occasional use basis.</a:t>
            </a:r>
          </a:p>
          <a:p>
            <a:pPr eaLnBrk="1" hangingPunct="1"/>
            <a:r>
              <a:rPr lang="en-US" altLang="en-US" dirty="0" smtClean="0">
                <a:latin typeface="Times New Roman" pitchFamily="18" charset="0"/>
              </a:rPr>
              <a:t>By providing pre-configured Amazon Machine Images (AMIs) containing</a:t>
            </a:r>
          </a:p>
          <a:p>
            <a:pPr eaLnBrk="1" hangingPunct="1"/>
            <a:r>
              <a:rPr lang="en-US" altLang="en-US" dirty="0" smtClean="0">
                <a:latin typeface="Times New Roman" pitchFamily="18" charset="0"/>
              </a:rPr>
              <a:t>all of the  required software tools, libraries, and drivers, within</a:t>
            </a:r>
          </a:p>
          <a:p>
            <a:pPr eaLnBrk="1" hangingPunct="1"/>
            <a:r>
              <a:rPr lang="en-US" altLang="en-US" dirty="0" smtClean="0">
                <a:latin typeface="Times New Roman" pitchFamily="18" charset="0"/>
              </a:rPr>
              <a:t>the Amazon EC2 Marketplace,  scientists can more easily make use of</a:t>
            </a:r>
          </a:p>
          <a:p>
            <a:pPr eaLnBrk="1" hangingPunct="1"/>
            <a:r>
              <a:rPr lang="en-US" altLang="en-US" dirty="0" smtClean="0">
                <a:latin typeface="Times New Roman" pitchFamily="18" charset="0"/>
              </a:rPr>
              <a:t>advanced biomolecular simulation, analysis,  and visualization</a:t>
            </a:r>
          </a:p>
          <a:p>
            <a:pPr eaLnBrk="1" hangingPunct="1"/>
            <a:r>
              <a:rPr lang="en-US" altLang="en-US" dirty="0" smtClean="0">
                <a:latin typeface="Times New Roman" pitchFamily="18" charset="0"/>
              </a:rPr>
              <a:t>workflows, bringing these technologies to molecular scientists  that</a:t>
            </a:r>
          </a:p>
          <a:p>
            <a:pPr eaLnBrk="1" hangingPunct="1"/>
            <a:r>
              <a:rPr lang="en-US" altLang="en-US" dirty="0" smtClean="0">
                <a:latin typeface="Times New Roman" pitchFamily="18" charset="0"/>
              </a:rPr>
              <a:t>are not traditional HPC users.  The talk will describe how we deploy</a:t>
            </a:r>
          </a:p>
          <a:p>
            <a:pPr eaLnBrk="1" hangingPunct="1"/>
            <a:r>
              <a:rPr lang="en-US" altLang="en-US" dirty="0" smtClean="0">
                <a:latin typeface="Times New Roman" pitchFamily="18" charset="0"/>
              </a:rPr>
              <a:t>NAMD and VMD  on EC2 GPU-accelerated instance types, how NICE DCV</a:t>
            </a:r>
          </a:p>
          <a:p>
            <a:pPr eaLnBrk="1" hangingPunct="1"/>
            <a:r>
              <a:rPr lang="en-US" altLang="en-US" dirty="0" smtClean="0">
                <a:latin typeface="Times New Roman" pitchFamily="18" charset="0"/>
              </a:rPr>
              <a:t>can be used with VMD to provide  high performance remote visualization on</a:t>
            </a:r>
          </a:p>
          <a:p>
            <a:pPr eaLnBrk="1" hangingPunct="1"/>
            <a:r>
              <a:rPr lang="en-US" altLang="en-US" dirty="0" smtClean="0">
                <a:latin typeface="Times New Roman" pitchFamily="18" charset="0"/>
              </a:rPr>
              <a:t>GPU-accelerated EC2 instances, and it will  showcase scientific workloads that</a:t>
            </a:r>
          </a:p>
          <a:p>
            <a:pPr eaLnBrk="1" hangingPunct="1"/>
            <a:r>
              <a:rPr lang="en-US" altLang="en-US" dirty="0" smtClean="0">
                <a:latin typeface="Times New Roman" pitchFamily="18" charset="0"/>
              </a:rPr>
              <a:t>are well suited to EC2 GPU instances and pricing models.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70434-A121-4A49-81B9-67B648BE8527}" type="slidenum">
              <a:rPr lang="en-US" smtClean="0"/>
              <a:pPr/>
              <a:t>7</a:t>
            </a:fld>
            <a:endParaRPr lang="en-US" dirty="0"/>
          </a:p>
        </p:txBody>
      </p:sp>
    </p:spTree>
    <p:extLst>
      <p:ext uri="{BB962C8B-B14F-4D97-AF65-F5344CB8AC3E}">
        <p14:creationId xmlns:p14="http://schemas.microsoft.com/office/powerpoint/2010/main" val="477925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rPr dirty="0"/>
              <a:t>Resolution Exchange MDFF uses the replica exchange feature of NAMD to run the parallel fitting simulations. The parallel simulations require many computer cores, however the simulations converge very rapidly and require little computational time, making them well-suited for a cloud computing environment. A cloud computer like Amazon’s EC2 provides a user with a many-cored machine with the click of a button, and a user can run an full MDFF simulation from start to finish for less than the cost of a cup of coffee. Cloud computing provides researchers the necessary means to run the simulation without the need to acquire and maintain their own hardware, allowing them to focus on the scientific challenges of their project. Providing our software like MDFF on the cloud is an ongoing goal of the Center, to meet the needs of an even wider range of users.</a:t>
            </a:r>
          </a:p>
          <a:p>
            <a:endParaRPr dirty="0"/>
          </a:p>
          <a:p>
            <a:r>
              <a:rPr dirty="0"/>
              <a:t>- Make sure to make clear the ease of use aspect with packaging all the software up that is needed in a modeling workflow (no installation or compilation) and giving users a “one click” approach to running the method.</a:t>
            </a:r>
          </a:p>
          <a:p>
            <a:endParaRPr dirty="0"/>
          </a:p>
          <a:p>
            <a:pPr marL="271638" indent="-271638">
              <a:buSzPct val="75000"/>
              <a:buChar char="-"/>
            </a:pPr>
            <a:r>
              <a:rPr dirty="0"/>
              <a:t>Make it clear we have done this and others can do it now too. Mention the aspect of packaging up all the different software and making it easy for an experimentalist to run these methods.</a:t>
            </a:r>
          </a:p>
          <a:p>
            <a:r>
              <a:rPr dirty="0"/>
              <a:t>Not only are cloud platforms cost effective, but they give us the ability to create a working computer environment with all of the software components already installed and ready to run at the click of a button. Users therefore do not have to worry about acquiring……and instead can focus on the scientific challenges of their project. Using cloud computing platforms therefore gives a wider range of researchers access to our software.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0" rIns="91402" bIns="45700"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ct val="0"/>
              </a:spcBef>
            </a:pPr>
            <a:fld id="{2A69B0F6-4C85-4A57-B86C-D17FF6144E59}" type="slidenum">
              <a:rPr lang="en-US" altLang="en-US">
                <a:solidFill>
                  <a:prstClr val="black"/>
                </a:solidFill>
              </a:rPr>
              <a:pPr algn="r" eaLnBrk="1" hangingPunct="1">
                <a:spcBef>
                  <a:spcPct val="0"/>
                </a:spcBef>
              </a:pPr>
              <a:t>26</a:t>
            </a:fld>
            <a:endParaRPr lang="en-US" altLang="en-US">
              <a:solidFill>
                <a:prstClr val="black"/>
              </a:solidFill>
            </a:endParaRPr>
          </a:p>
        </p:txBody>
      </p:sp>
      <p:sp>
        <p:nvSpPr>
          <p:cNvPr id="37891" name="Rectangle 2"/>
          <p:cNvSpPr>
            <a:spLocks noGrp="1" noRot="1" noChangeAspect="1" noChangeArrowheads="1" noTextEdit="1"/>
          </p:cNvSpPr>
          <p:nvPr>
            <p:ph type="sldImg"/>
          </p:nvPr>
        </p:nvSpPr>
        <p:spPr>
          <a:xfrm>
            <a:off x="382588" y="685800"/>
            <a:ext cx="6092825" cy="3427413"/>
          </a:xfrm>
          <a:ln/>
        </p:spPr>
      </p:sp>
      <p:sp>
        <p:nvSpPr>
          <p:cNvPr id="37892" name="Rectangle 3"/>
          <p:cNvSpPr txBox="1">
            <a:spLocks noGrp="1" noChangeArrowheads="1"/>
          </p:cNvSpPr>
          <p:nvPr>
            <p:ph type="body" idx="1"/>
          </p:nvPr>
        </p:nvSpPr>
        <p:spPr>
          <a:xfrm>
            <a:off x="686098" y="4343704"/>
            <a:ext cx="5485805" cy="4113892"/>
          </a:xfrm>
          <a:solidFill>
            <a:srgbClr val="FFFFFF"/>
          </a:solidFill>
          <a:ln>
            <a:solidFill>
              <a:srgbClr val="000000"/>
            </a:solidFill>
            <a:miter lim="800000"/>
            <a:headEnd/>
            <a:tailEnd/>
          </a:ln>
        </p:spPr>
        <p:txBody>
          <a:bodyPr lIns="91391" tIns="45695" rIns="91391" bIns="45695"/>
          <a:lstStyle/>
          <a:p>
            <a:pPr defTabSz="964038"/>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10" Type="http://schemas.microsoft.com/office/2007/relationships/hdphoto" Target="../media/hdphoto1.wdp"/><Relationship Id="rId4" Type="http://schemas.openxmlformats.org/officeDocument/2006/relationships/image" Target="../media/image12.jpeg"/><Relationship Id="rId9"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62279727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pic>
        <p:nvPicPr>
          <p:cNvPr id="5" name="Picture 5" descr="NVLogo_3D_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3495" y="4370926"/>
            <a:ext cx="1856052" cy="422011"/>
          </a:xfrm>
          <a:prstGeom prst="rect">
            <a:avLst/>
          </a:prstGeom>
          <a:noFill/>
          <a:ln w="9525">
            <a:noFill/>
            <a:miter lim="800000"/>
            <a:headEnd/>
            <a:tailEnd/>
          </a:ln>
        </p:spPr>
      </p:pic>
      <p:sp>
        <p:nvSpPr>
          <p:cNvPr id="7" name="Rectangle 3"/>
          <p:cNvSpPr>
            <a:spLocks noGrp="1" noChangeArrowheads="1"/>
          </p:cNvSpPr>
          <p:nvPr>
            <p:ph type="ctrTitle"/>
          </p:nvPr>
        </p:nvSpPr>
        <p:spPr>
          <a:xfrm>
            <a:off x="455085" y="2872726"/>
            <a:ext cx="4326093" cy="1089497"/>
          </a:xfrm>
        </p:spPr>
        <p:txBody>
          <a:bodyPr/>
          <a:lstStyle>
            <a:lvl1pPr algn="ctr">
              <a:defRPr>
                <a:solidFill>
                  <a:schemeClr val="tx2"/>
                </a:solidFill>
                <a:latin typeface="Trebuchet MS" pitchFamily="34" charset="0"/>
              </a:defRPr>
            </a:lvl1pPr>
          </a:lstStyle>
          <a:p>
            <a:r>
              <a:rPr lang="en-US" dirty="0" smtClean="0"/>
              <a:t>Click to edit Master title style</a:t>
            </a:r>
            <a:endParaRPr lang="en-US" dirty="0"/>
          </a:p>
        </p:txBody>
      </p:sp>
      <p:sp>
        <p:nvSpPr>
          <p:cNvPr id="8" name="Rectangle 4"/>
          <p:cNvSpPr>
            <a:spLocks noGrp="1" noChangeArrowheads="1"/>
          </p:cNvSpPr>
          <p:nvPr>
            <p:ph type="subTitle" idx="1"/>
          </p:nvPr>
        </p:nvSpPr>
        <p:spPr>
          <a:xfrm>
            <a:off x="457731" y="4002368"/>
            <a:ext cx="4325398" cy="830964"/>
          </a:xfrm>
        </p:spPr>
        <p:txBody>
          <a:bodyPr>
            <a:spAutoFit/>
          </a:bodyPr>
          <a:lstStyle>
            <a:lvl1pPr marL="0" indent="0" algn="ctr">
              <a:buFontTx/>
              <a:buNone/>
              <a:defRPr>
                <a:latin typeface="Trebuchet MS" pitchFamily="34" charset="0"/>
              </a:defRPr>
            </a:lvl1pPr>
          </a:lstStyle>
          <a:p>
            <a:r>
              <a:rPr lang="en-US" smtClean="0"/>
              <a:t>Click to edit Master subtitle style</a:t>
            </a:r>
            <a:endParaRPr lang="en-US"/>
          </a:p>
        </p:txBody>
      </p:sp>
    </p:spTree>
    <p:extLst>
      <p:ext uri="{BB962C8B-B14F-4D97-AF65-F5344CB8AC3E}">
        <p14:creationId xmlns:p14="http://schemas.microsoft.com/office/powerpoint/2010/main" val="202093288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2045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34" y="1199889"/>
            <a:ext cx="4120886" cy="3544094"/>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5615" y="1199889"/>
            <a:ext cx="4120886" cy="3544094"/>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160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560" y="206380"/>
            <a:ext cx="8379492" cy="59089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2997462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88681"/>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812085"/>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47212" y="19843"/>
            <a:ext cx="3241964" cy="3170595"/>
          </a:xfrm>
          <a:prstGeom prst="rect">
            <a:avLst/>
          </a:prstGeom>
        </p:spPr>
      </p:pic>
      <p:sp>
        <p:nvSpPr>
          <p:cNvPr id="33" name="Freeform 12"/>
          <p:cNvSpPr>
            <a:spLocks/>
          </p:cNvSpPr>
          <p:nvPr userDrawn="1"/>
        </p:nvSpPr>
        <p:spPr bwMode="auto">
          <a:xfrm>
            <a:off x="5885601" y="0"/>
            <a:ext cx="3258399" cy="51435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34" name="Freeform 13"/>
          <p:cNvSpPr>
            <a:spLocks/>
          </p:cNvSpPr>
          <p:nvPr userDrawn="1"/>
        </p:nvSpPr>
        <p:spPr bwMode="auto">
          <a:xfrm>
            <a:off x="5665109" y="0"/>
            <a:ext cx="927739" cy="51435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10" name="TextBox 9"/>
          <p:cNvSpPr txBox="1"/>
          <p:nvPr userDrawn="1"/>
        </p:nvSpPr>
        <p:spPr>
          <a:xfrm>
            <a:off x="266374" y="4703031"/>
            <a:ext cx="1696636" cy="315481"/>
          </a:xfrm>
          <a:prstGeom prst="rect">
            <a:avLst/>
          </a:prstGeom>
          <a:noFill/>
        </p:spPr>
        <p:txBody>
          <a:bodyPr wrap="none" lIns="68589" tIns="34295" rIns="68589" bIns="34295" rtlCol="0">
            <a:spAutoFit/>
          </a:bodyPr>
          <a:lstStyle/>
          <a:p>
            <a:pPr defTabSz="914400" fontAlgn="base">
              <a:spcBef>
                <a:spcPct val="0"/>
              </a:spcBef>
              <a:spcAft>
                <a:spcPct val="0"/>
              </a:spcAft>
            </a:pPr>
            <a:r>
              <a:rPr lang="en-US" sz="800" dirty="0">
                <a:solidFill>
                  <a:srgbClr val="1E7640"/>
                </a:solidFill>
                <a:cs typeface="Arial" charset="0"/>
              </a:rPr>
              <a:t>ORNL is managed by UT-Battelle </a:t>
            </a:r>
            <a:br>
              <a:rPr lang="en-US" sz="800" dirty="0">
                <a:solidFill>
                  <a:srgbClr val="1E7640"/>
                </a:solidFill>
                <a:cs typeface="Arial" charset="0"/>
              </a:rPr>
            </a:br>
            <a:r>
              <a:rPr lang="en-US" sz="800" dirty="0">
                <a:solidFill>
                  <a:srgbClr val="1E7640"/>
                </a:solidFill>
                <a:cs typeface="Arial" charset="0"/>
              </a:rPr>
              <a:t>for the US Department of Energy</a:t>
            </a:r>
          </a:p>
        </p:txBody>
      </p:sp>
      <p:sp>
        <p:nvSpPr>
          <p:cNvPr id="2" name="Title 1"/>
          <p:cNvSpPr>
            <a:spLocks noGrp="1"/>
          </p:cNvSpPr>
          <p:nvPr userDrawn="1">
            <p:ph type="ctrTitle"/>
          </p:nvPr>
        </p:nvSpPr>
        <p:spPr>
          <a:xfrm>
            <a:off x="254320" y="240030"/>
            <a:ext cx="4160172" cy="697114"/>
          </a:xfrm>
        </p:spPr>
        <p:txBody>
          <a:bodyPr/>
          <a:lstStyle>
            <a:lvl1pPr algn="l">
              <a:defRPr sz="2400" b="1">
                <a:solidFill>
                  <a:schemeClr val="tx2"/>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260672" y="1501162"/>
            <a:ext cx="4115041" cy="567848"/>
          </a:xfrm>
        </p:spPr>
        <p:txBody>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rotWithShape="1">
          <a:blip r:embed="rId3"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6236689" y="49"/>
            <a:ext cx="2907311" cy="4702982"/>
          </a:xfrm>
          <a:prstGeom prst="rect">
            <a:avLst/>
          </a:prstGeom>
        </p:spPr>
      </p:pic>
      <p:pic>
        <p:nvPicPr>
          <p:cNvPr id="25"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267336" y="949569"/>
            <a:ext cx="1614626" cy="1614206"/>
          </a:xfrm>
          <a:prstGeom prst="ellipse">
            <a:avLst/>
          </a:prstGeom>
          <a:blipFill>
            <a:blip r:embed="rId5" cstate="screen">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6" name="Picture 25" descr="DifScat_better vibe.jpg.jpeg"/>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532416" y="1392140"/>
            <a:ext cx="1401742" cy="1401377"/>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7" name="Picture 2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966220" y="2377406"/>
            <a:ext cx="1249378" cy="1249053"/>
          </a:xfrm>
          <a:prstGeom prst="ellipse">
            <a:avLst/>
          </a:prstGeom>
          <a:blipFill>
            <a:blip r:embed="rId7" cstate="screen">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8" name="Picture 27"/>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048833" y="2470590"/>
            <a:ext cx="1069510" cy="1039736"/>
          </a:xfrm>
          <a:prstGeom prst="rect">
            <a:avLst/>
          </a:prstGeom>
          <a:ln>
            <a:noFill/>
          </a:ln>
        </p:spPr>
      </p:pic>
      <p:pic>
        <p:nvPicPr>
          <p:cNvPr id="14" name="Picture 2" descr="https://portal09.ornl.gov/sites/cm/branding/Logo%20Downloads/OLCF_official_color_10_26_15.png"/>
          <p:cNvPicPr>
            <a:picLocks noChangeAspect="1" noChangeArrowheads="1"/>
          </p:cNvPicPr>
          <p:nvPr userDrawn="1"/>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1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8284" y="240030"/>
            <a:ext cx="8568927" cy="383192"/>
          </a:xfrm>
        </p:spPr>
        <p:txBody>
          <a:bodyPr/>
          <a:lstStyle/>
          <a:p>
            <a:r>
              <a:rPr lang="en-US" dirty="0"/>
              <a:t>Click to edit Master title style</a:t>
            </a:r>
          </a:p>
        </p:txBody>
      </p:sp>
      <p:sp>
        <p:nvSpPr>
          <p:cNvPr id="3" name="Content Placeholder 2"/>
          <p:cNvSpPr>
            <a:spLocks noGrp="1"/>
          </p:cNvSpPr>
          <p:nvPr>
            <p:ph idx="1"/>
          </p:nvPr>
        </p:nvSpPr>
        <p:spPr>
          <a:xfrm>
            <a:off x="260672" y="1131570"/>
            <a:ext cx="8529578" cy="303583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192" indent="-16671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0535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7508" y="240030"/>
            <a:ext cx="8628678" cy="38319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60672" y="1083564"/>
            <a:ext cx="4192528" cy="615893"/>
          </a:xfrm>
        </p:spPr>
        <p:txBody>
          <a:bodyPr anchor="b"/>
          <a:lstStyle>
            <a:lvl1pPr marL="0" indent="0">
              <a:buNone/>
              <a:defRPr sz="1800" b="1">
                <a:solidFill>
                  <a:schemeClr val="tx2"/>
                </a:solidFill>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4" name="Content Placeholder 3"/>
          <p:cNvSpPr>
            <a:spLocks noGrp="1"/>
          </p:cNvSpPr>
          <p:nvPr>
            <p:ph sz="half" idx="2"/>
          </p:nvPr>
        </p:nvSpPr>
        <p:spPr>
          <a:xfrm>
            <a:off x="260672" y="1702751"/>
            <a:ext cx="4192528" cy="2529922"/>
          </a:xfrm>
        </p:spPr>
        <p:txBody>
          <a:bodyPr/>
          <a:lstStyle>
            <a:lvl1pPr>
              <a:defRPr sz="1800"/>
            </a:lvl1pPr>
            <a:lvl2pPr>
              <a:defRPr sz="1500"/>
            </a:lvl2pPr>
            <a:lvl3pPr>
              <a:defRPr sz="1400"/>
            </a:lvl3pPr>
            <a:lvl4pPr>
              <a:defRPr sz="1200"/>
            </a:lvl4pPr>
            <a:lvl5pPr marL="1112192" indent="-166710">
              <a:buFont typeface="Arial" panose="020B0604020202020204" pitchFamily="34" charset="0"/>
              <a:buChar char="•"/>
              <a:defRPr sz="14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083564"/>
            <a:ext cx="4150031" cy="615893"/>
          </a:xfrm>
        </p:spPr>
        <p:txBody>
          <a:bodyPr anchor="b"/>
          <a:lstStyle>
            <a:lvl1pPr marL="0" indent="0">
              <a:buNone/>
              <a:defRPr sz="1800" b="1">
                <a:solidFill>
                  <a:schemeClr val="tx2"/>
                </a:solidFill>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702751"/>
            <a:ext cx="4150031" cy="2529922"/>
          </a:xfrm>
        </p:spPr>
        <p:txBody>
          <a:bodyPr/>
          <a:lstStyle>
            <a:lvl1pPr>
              <a:defRPr sz="1800"/>
            </a:lvl1pPr>
            <a:lvl2pPr>
              <a:defRPr sz="1500"/>
            </a:lvl2pPr>
            <a:lvl3pPr>
              <a:defRPr sz="1400"/>
            </a:lvl3pPr>
            <a:lvl4pPr>
              <a:defRPr sz="1200"/>
            </a:lvl4pPr>
            <a:lvl5pPr marL="1112192" indent="-166710">
              <a:defRPr lang="en-US" sz="14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961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47212" y="19843"/>
            <a:ext cx="3241964" cy="3170595"/>
          </a:xfrm>
          <a:prstGeom prst="rect">
            <a:avLst/>
          </a:prstGeom>
        </p:spPr>
      </p:pic>
      <p:sp>
        <p:nvSpPr>
          <p:cNvPr id="2" name="Title 1"/>
          <p:cNvSpPr>
            <a:spLocks noGrp="1"/>
          </p:cNvSpPr>
          <p:nvPr>
            <p:ph type="title"/>
          </p:nvPr>
        </p:nvSpPr>
        <p:spPr>
          <a:xfrm>
            <a:off x="257697" y="240031"/>
            <a:ext cx="2853707" cy="697124"/>
          </a:xfrm>
        </p:spPr>
        <p:txBody>
          <a:bodyPr/>
          <a:lstStyle/>
          <a:p>
            <a:r>
              <a:rPr lang="en-US" dirty="0"/>
              <a:t>Click to edit Master title style</a:t>
            </a:r>
          </a:p>
        </p:txBody>
      </p:sp>
      <p:sp>
        <p:nvSpPr>
          <p:cNvPr id="19" name="Freeform 12"/>
          <p:cNvSpPr>
            <a:spLocks/>
          </p:cNvSpPr>
          <p:nvPr userDrawn="1"/>
        </p:nvSpPr>
        <p:spPr bwMode="auto">
          <a:xfrm>
            <a:off x="5885601" y="0"/>
            <a:ext cx="3258399" cy="51435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bg1"/>
          </a:solidFill>
          <a:ln>
            <a:no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20" name="Freeform 13"/>
          <p:cNvSpPr>
            <a:spLocks/>
          </p:cNvSpPr>
          <p:nvPr userDrawn="1"/>
        </p:nvSpPr>
        <p:spPr bwMode="auto">
          <a:xfrm>
            <a:off x="5665109" y="0"/>
            <a:ext cx="927739" cy="51435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236689" y="49"/>
            <a:ext cx="2907311" cy="4702982"/>
          </a:xfrm>
          <a:prstGeom prst="rect">
            <a:avLst/>
          </a:prstGeom>
        </p:spPr>
      </p:pic>
      <p:pic>
        <p:nvPicPr>
          <p:cNvPr id="9" name="Picture 2" descr="https://portal09.ornl.gov/sites/cm/branding/Logo%20Downloads/OLCF_official_color_10_26_15.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214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95" y="240030"/>
            <a:ext cx="8628678" cy="383192"/>
          </a:xfrm>
        </p:spPr>
        <p:txBody>
          <a:bodyPr/>
          <a:lstStyle/>
          <a:p>
            <a:r>
              <a:rPr lang="en-US" dirty="0"/>
              <a:t>Click to edit Master title style</a:t>
            </a:r>
          </a:p>
        </p:txBody>
      </p:sp>
    </p:spTree>
    <p:extLst>
      <p:ext uri="{BB962C8B-B14F-4D97-AF65-F5344CB8AC3E}">
        <p14:creationId xmlns:p14="http://schemas.microsoft.com/office/powerpoint/2010/main" val="649878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20149713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63482903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41158533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15717051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66900864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1057034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85812150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4248303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03512202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269627459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812727" y="863947"/>
            <a:ext cx="5518547" cy="1741289"/>
          </a:xfrm>
          <a:prstGeom prst="rect">
            <a:avLst/>
          </a:prstGeom>
        </p:spPr>
        <p:txBody>
          <a:bodyPr anchor="b"/>
          <a:lstStyle/>
          <a:p>
            <a:r>
              <a:t>Title Text</a:t>
            </a:r>
          </a:p>
        </p:txBody>
      </p:sp>
      <p:sp>
        <p:nvSpPr>
          <p:cNvPr id="12" name="Body Level One…"/>
          <p:cNvSpPr txBox="1">
            <a:spLocks noGrp="1"/>
          </p:cNvSpPr>
          <p:nvPr>
            <p:ph type="body" sz="quarter" idx="1"/>
          </p:nvPr>
        </p:nvSpPr>
        <p:spPr>
          <a:xfrm>
            <a:off x="1812727" y="2658814"/>
            <a:ext cx="5518547" cy="596057"/>
          </a:xfrm>
          <a:prstGeom prst="rect">
            <a:avLst/>
          </a:prstGeom>
        </p:spPr>
        <p:txBody>
          <a:bodyPr anchor="t"/>
          <a:lstStyle>
            <a:lvl1pPr marL="0" indent="0" algn="ctr">
              <a:spcBef>
                <a:spcPts val="0"/>
              </a:spcBef>
              <a:buSzTx/>
              <a:buNone/>
              <a:defRPr sz="2000"/>
            </a:lvl1pPr>
            <a:lvl2pPr marL="0" indent="0" algn="ctr">
              <a:spcBef>
                <a:spcPts val="0"/>
              </a:spcBef>
              <a:buSzTx/>
              <a:buNone/>
              <a:defRPr sz="2000"/>
            </a:lvl2pPr>
            <a:lvl3pPr marL="0" indent="0" algn="ctr">
              <a:spcBef>
                <a:spcPts val="0"/>
              </a:spcBef>
              <a:buSzTx/>
              <a:buNone/>
              <a:defRPr sz="2000"/>
            </a:lvl3pPr>
            <a:lvl4pPr marL="0" indent="0" algn="ctr">
              <a:spcBef>
                <a:spcPts val="0"/>
              </a:spcBef>
              <a:buSzTx/>
              <a:buNone/>
              <a:defRPr sz="2000"/>
            </a:lvl4pPr>
            <a:lvl5pPr marL="0" indent="0" algn="ctr">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a:t>
            </a:fld>
            <a:endParaRPr/>
          </a:p>
        </p:txBody>
      </p:sp>
    </p:spTree>
    <p:extLst>
      <p:ext uri="{BB962C8B-B14F-4D97-AF65-F5344CB8AC3E}">
        <p14:creationId xmlns:p14="http://schemas.microsoft.com/office/powerpoint/2010/main" val="222776019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2000250" y="354955"/>
            <a:ext cx="5143500" cy="3114229"/>
          </a:xfrm>
          <a:prstGeom prst="rect">
            <a:avLst/>
          </a:prstGeom>
        </p:spPr>
        <p:txBody>
          <a:bodyPr lIns="34290" tIns="17145" rIns="34290" bIns="17145" anchor="t">
            <a:noAutofit/>
          </a:bodyPr>
          <a:lstStyle/>
          <a:p>
            <a:endParaRPr/>
          </a:p>
        </p:txBody>
      </p:sp>
      <p:sp>
        <p:nvSpPr>
          <p:cNvPr id="21" name="Title Text"/>
          <p:cNvSpPr txBox="1">
            <a:spLocks noGrp="1"/>
          </p:cNvSpPr>
          <p:nvPr>
            <p:ph type="title"/>
          </p:nvPr>
        </p:nvSpPr>
        <p:spPr>
          <a:xfrm>
            <a:off x="1812727" y="3542854"/>
            <a:ext cx="5518547" cy="750094"/>
          </a:xfrm>
          <a:prstGeom prst="rect">
            <a:avLst/>
          </a:prstGeom>
        </p:spPr>
        <p:txBody>
          <a:bodyPr anchor="b"/>
          <a:lstStyle/>
          <a:p>
            <a:r>
              <a:t>Title Text</a:t>
            </a:r>
          </a:p>
        </p:txBody>
      </p:sp>
      <p:sp>
        <p:nvSpPr>
          <p:cNvPr id="22" name="Body Level One…"/>
          <p:cNvSpPr txBox="1">
            <a:spLocks noGrp="1"/>
          </p:cNvSpPr>
          <p:nvPr>
            <p:ph type="body" sz="quarter" idx="1"/>
          </p:nvPr>
        </p:nvSpPr>
        <p:spPr>
          <a:xfrm>
            <a:off x="1812727" y="4299644"/>
            <a:ext cx="5518547" cy="596057"/>
          </a:xfrm>
          <a:prstGeom prst="rect">
            <a:avLst/>
          </a:prstGeom>
        </p:spPr>
        <p:txBody>
          <a:bodyPr anchor="t"/>
          <a:lstStyle>
            <a:lvl1pPr marL="0" indent="0" algn="ctr">
              <a:spcBef>
                <a:spcPts val="0"/>
              </a:spcBef>
              <a:buSzTx/>
              <a:buNone/>
              <a:defRPr sz="2000"/>
            </a:lvl1pPr>
            <a:lvl2pPr marL="0" indent="0" algn="ctr">
              <a:spcBef>
                <a:spcPts val="0"/>
              </a:spcBef>
              <a:buSzTx/>
              <a:buNone/>
              <a:defRPr sz="2000"/>
            </a:lvl2pPr>
            <a:lvl3pPr marL="0" indent="0" algn="ctr">
              <a:spcBef>
                <a:spcPts val="0"/>
              </a:spcBef>
              <a:buSzTx/>
              <a:buNone/>
              <a:defRPr sz="2000"/>
            </a:lvl3pPr>
            <a:lvl4pPr marL="0" indent="0" algn="ctr">
              <a:spcBef>
                <a:spcPts val="0"/>
              </a:spcBef>
              <a:buSzTx/>
              <a:buNone/>
              <a:defRPr sz="2000"/>
            </a:lvl4pPr>
            <a:lvl5pPr marL="0" indent="0" algn="ctr">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7404148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812727" y="1701106"/>
            <a:ext cx="5518547" cy="174128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400489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685853" y="334863"/>
            <a:ext cx="2812852" cy="4333131"/>
          </a:xfrm>
          <a:prstGeom prst="rect">
            <a:avLst/>
          </a:prstGeom>
        </p:spPr>
        <p:txBody>
          <a:bodyPr lIns="34290" tIns="17145" rIns="34290" bIns="17145" anchor="t">
            <a:noAutofit/>
          </a:bodyPr>
          <a:lstStyle/>
          <a:p>
            <a:endParaRPr/>
          </a:p>
        </p:txBody>
      </p:sp>
      <p:sp>
        <p:nvSpPr>
          <p:cNvPr id="39" name="Title Text"/>
          <p:cNvSpPr txBox="1">
            <a:spLocks noGrp="1"/>
          </p:cNvSpPr>
          <p:nvPr>
            <p:ph type="title"/>
          </p:nvPr>
        </p:nvSpPr>
        <p:spPr>
          <a:xfrm>
            <a:off x="1645295" y="334863"/>
            <a:ext cx="2812852" cy="2102942"/>
          </a:xfrm>
          <a:prstGeom prst="rect">
            <a:avLst/>
          </a:prstGeom>
        </p:spPr>
        <p:txBody>
          <a:bodyPr anchor="b"/>
          <a:lstStyle>
            <a:lvl1pPr>
              <a:defRPr sz="3200"/>
            </a:lvl1pPr>
          </a:lstStyle>
          <a:p>
            <a:r>
              <a:t>Title Text</a:t>
            </a:r>
          </a:p>
        </p:txBody>
      </p:sp>
      <p:sp>
        <p:nvSpPr>
          <p:cNvPr id="40" name="Body Level One…"/>
          <p:cNvSpPr txBox="1">
            <a:spLocks noGrp="1"/>
          </p:cNvSpPr>
          <p:nvPr>
            <p:ph type="body" sz="quarter" idx="1"/>
          </p:nvPr>
        </p:nvSpPr>
        <p:spPr>
          <a:xfrm>
            <a:off x="1645295" y="2491383"/>
            <a:ext cx="2812852" cy="2169914"/>
          </a:xfrm>
          <a:prstGeom prst="rect">
            <a:avLst/>
          </a:prstGeom>
        </p:spPr>
        <p:txBody>
          <a:bodyPr anchor="t"/>
          <a:lstStyle>
            <a:lvl1pPr marL="0" indent="0" algn="ctr">
              <a:spcBef>
                <a:spcPts val="0"/>
              </a:spcBef>
              <a:buSzTx/>
              <a:buNone/>
              <a:defRPr sz="2000"/>
            </a:lvl1pPr>
            <a:lvl2pPr marL="0" indent="0" algn="ctr">
              <a:spcBef>
                <a:spcPts val="0"/>
              </a:spcBef>
              <a:buSzTx/>
              <a:buNone/>
              <a:defRPr sz="2000"/>
            </a:lvl2pPr>
            <a:lvl3pPr marL="0" indent="0" algn="ctr">
              <a:spcBef>
                <a:spcPts val="0"/>
              </a:spcBef>
              <a:buSzTx/>
              <a:buNone/>
              <a:defRPr sz="2000"/>
            </a:lvl3pPr>
            <a:lvl4pPr marL="0" indent="0" algn="ctr">
              <a:spcBef>
                <a:spcPts val="0"/>
              </a:spcBef>
              <a:buSzTx/>
              <a:buNone/>
              <a:defRPr sz="2000"/>
            </a:lvl4pPr>
            <a:lvl5pPr marL="0" indent="0" algn="ctr">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6514370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173286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1770341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4685853" y="1366242"/>
            <a:ext cx="2812852" cy="3315147"/>
          </a:xfrm>
          <a:prstGeom prst="rect">
            <a:avLst/>
          </a:prstGeom>
        </p:spPr>
        <p:txBody>
          <a:bodyPr lIns="34290" tIns="17145" rIns="34290" bIns="17145"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1645295" y="1366242"/>
            <a:ext cx="2812852" cy="3315147"/>
          </a:xfrm>
          <a:prstGeom prst="rect">
            <a:avLst/>
          </a:prstGeom>
        </p:spPr>
        <p:txBody>
          <a:bodyPr/>
          <a:lstStyle>
            <a:lvl1pPr marL="174512" indent="-174512">
              <a:spcBef>
                <a:spcPts val="1688"/>
              </a:spcBef>
              <a:defRPr sz="1400"/>
            </a:lvl1pPr>
            <a:lvl2pPr marL="303099" indent="-174512">
              <a:spcBef>
                <a:spcPts val="1688"/>
              </a:spcBef>
              <a:defRPr sz="1400"/>
            </a:lvl2pPr>
            <a:lvl3pPr marL="431687" indent="-174512">
              <a:spcBef>
                <a:spcPts val="1688"/>
              </a:spcBef>
              <a:defRPr sz="1400"/>
            </a:lvl3pPr>
            <a:lvl4pPr marL="560274" indent="-174512">
              <a:spcBef>
                <a:spcPts val="1688"/>
              </a:spcBef>
              <a:defRPr sz="1400"/>
            </a:lvl4pPr>
            <a:lvl5pPr marL="688862" indent="-174512">
              <a:spcBef>
                <a:spcPts val="1688"/>
              </a:spcBef>
              <a:defRPr sz="14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80647" y="4902398"/>
            <a:ext cx="179136" cy="177212"/>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87048804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45295" y="669727"/>
            <a:ext cx="5853410" cy="380404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7523550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685853" y="2685604"/>
            <a:ext cx="2812852" cy="1989088"/>
          </a:xfrm>
          <a:prstGeom prst="rect">
            <a:avLst/>
          </a:prstGeom>
        </p:spPr>
        <p:txBody>
          <a:bodyPr lIns="34290" tIns="17145" rIns="34290" bIns="17145" anchor="t">
            <a:noAutofit/>
          </a:bodyPr>
          <a:lstStyle/>
          <a:p>
            <a:endParaRPr/>
          </a:p>
        </p:txBody>
      </p:sp>
      <p:sp>
        <p:nvSpPr>
          <p:cNvPr id="84" name="Image"/>
          <p:cNvSpPr>
            <a:spLocks noGrp="1"/>
          </p:cNvSpPr>
          <p:nvPr>
            <p:ph type="pic" sz="quarter" idx="14"/>
          </p:nvPr>
        </p:nvSpPr>
        <p:spPr>
          <a:xfrm>
            <a:off x="4685853" y="468809"/>
            <a:ext cx="2812852" cy="1989088"/>
          </a:xfrm>
          <a:prstGeom prst="rect">
            <a:avLst/>
          </a:prstGeom>
        </p:spPr>
        <p:txBody>
          <a:bodyPr lIns="34290" tIns="17145" rIns="34290" bIns="17145" anchor="t">
            <a:noAutofit/>
          </a:bodyPr>
          <a:lstStyle/>
          <a:p>
            <a:endParaRPr/>
          </a:p>
        </p:txBody>
      </p:sp>
      <p:sp>
        <p:nvSpPr>
          <p:cNvPr id="85" name="Image"/>
          <p:cNvSpPr>
            <a:spLocks noGrp="1"/>
          </p:cNvSpPr>
          <p:nvPr>
            <p:ph type="pic" sz="half" idx="15"/>
          </p:nvPr>
        </p:nvSpPr>
        <p:spPr>
          <a:xfrm>
            <a:off x="1645295" y="468809"/>
            <a:ext cx="2812852" cy="4205883"/>
          </a:xfrm>
          <a:prstGeom prst="rect">
            <a:avLst/>
          </a:prstGeom>
        </p:spPr>
        <p:txBody>
          <a:bodyPr lIns="34290" tIns="17145" rIns="34290" bIns="17145"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528415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812727" y="3355330"/>
            <a:ext cx="5518547" cy="242888"/>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4" name="“Type a quote here.”"/>
          <p:cNvSpPr txBox="1">
            <a:spLocks noGrp="1"/>
          </p:cNvSpPr>
          <p:nvPr>
            <p:ph type="body" sz="quarter" idx="14"/>
          </p:nvPr>
        </p:nvSpPr>
        <p:spPr>
          <a:xfrm>
            <a:off x="1812727" y="2249091"/>
            <a:ext cx="5518547" cy="323850"/>
          </a:xfrm>
          <a:prstGeom prst="rect">
            <a:avLst/>
          </a:prstGeom>
        </p:spPr>
        <p:txBody>
          <a:bodyPr>
            <a:spAutoFit/>
          </a:bodyPr>
          <a:lstStyle>
            <a:lvl1pPr marL="0" indent="0" algn="ctr">
              <a:spcBef>
                <a:spcPts val="0"/>
              </a:spcBef>
              <a:buSzTx/>
              <a:buNone/>
              <a:defRPr sz="17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4901828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1143000" y="0"/>
            <a:ext cx="6858000" cy="5143500"/>
          </a:xfrm>
          <a:prstGeom prst="rect">
            <a:avLst/>
          </a:prstGeom>
        </p:spPr>
        <p:txBody>
          <a:bodyPr lIns="34290" tIns="17145" rIns="34290" bIns="17145"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250352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5684214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0_Title Slide - Image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930" t="10334" r="447" b="909"/>
          <a:stretch/>
        </p:blipFill>
        <p:spPr>
          <a:xfrm>
            <a:off x="0" y="0"/>
            <a:ext cx="9144000" cy="5143500"/>
          </a:xfrm>
          <a:prstGeom prst="rect">
            <a:avLst/>
          </a:prstGeom>
        </p:spPr>
      </p:pic>
      <p:sp>
        <p:nvSpPr>
          <p:cNvPr id="8" name="Rectangle 7"/>
          <p:cNvSpPr/>
          <p:nvPr userDrawn="1"/>
        </p:nvSpPr>
        <p:spPr>
          <a:xfrm>
            <a:off x="0" y="0"/>
            <a:ext cx="9144000" cy="5143500"/>
          </a:xfrm>
          <a:prstGeom prst="rect">
            <a:avLst/>
          </a:prstGeom>
          <a:gradFill>
            <a:gsLst>
              <a:gs pos="0">
                <a:schemeClr val="bg1">
                  <a:alpha val="58000"/>
                </a:schemeClr>
              </a:gs>
              <a:gs pos="58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11" name="Rectangle 4"/>
          <p:cNvSpPr>
            <a:spLocks noGrp="1" noChangeArrowheads="1"/>
          </p:cNvSpPr>
          <p:nvPr userDrawn="1">
            <p:ph type="subTitle" idx="1"/>
          </p:nvPr>
        </p:nvSpPr>
        <p:spPr>
          <a:xfrm>
            <a:off x="434042" y="1489248"/>
            <a:ext cx="7250588" cy="284693"/>
          </a:xfrm>
        </p:spPr>
        <p:txBody>
          <a:bodyPr wrap="square" anchor="t">
            <a:spAutoFit/>
          </a:bodyPr>
          <a:lstStyle>
            <a:lvl1pPr marL="0" indent="0" algn="l">
              <a:lnSpc>
                <a:spcPct val="90000"/>
              </a:lnSpc>
              <a:spcBef>
                <a:spcPts val="500"/>
              </a:spcBef>
              <a:spcAft>
                <a:spcPts val="250"/>
              </a:spcAft>
              <a:buFontTx/>
              <a:buNone/>
              <a:defRPr sz="1500" b="0">
                <a:solidFill>
                  <a:schemeClr val="tx1"/>
                </a:solidFill>
                <a:latin typeface="Trebuchet MS" pitchFamily="34" charset="0"/>
              </a:defRPr>
            </a:lvl1pPr>
          </a:lstStyle>
          <a:p>
            <a:r>
              <a:rPr lang="en-US" dirty="0"/>
              <a:t>Click to edit Master subtitle style</a:t>
            </a:r>
          </a:p>
        </p:txBody>
      </p:sp>
      <p:sp>
        <p:nvSpPr>
          <p:cNvPr id="305" name="Title 304"/>
          <p:cNvSpPr>
            <a:spLocks noGrp="1"/>
          </p:cNvSpPr>
          <p:nvPr userDrawn="1">
            <p:ph type="title" hasCustomPrompt="1"/>
          </p:nvPr>
        </p:nvSpPr>
        <p:spPr>
          <a:xfrm>
            <a:off x="401385" y="699405"/>
            <a:ext cx="7282783" cy="819046"/>
          </a:xfrm>
        </p:spPr>
        <p:txBody>
          <a:bodyPr anchor="b">
            <a:noAutofit/>
          </a:bodyPr>
          <a:lstStyle>
            <a:lvl1pPr algn="l">
              <a:lnSpc>
                <a:spcPct val="90000"/>
              </a:lnSpc>
              <a:spcBef>
                <a:spcPts val="0"/>
              </a:spcBef>
              <a:defRPr sz="3800" b="1" cap="all" baseline="0">
                <a:solidFill>
                  <a:schemeClr val="tx1"/>
                </a:solidFill>
                <a:latin typeface="Trebuchet MS" panose="020B0603020202020204" pitchFamily="34" charset="0"/>
              </a:defRPr>
            </a:lvl1pPr>
          </a:lstStyle>
          <a:p>
            <a:r>
              <a:rPr lang="en-US" dirty="0"/>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883" y="2106034"/>
            <a:ext cx="1355559" cy="292375"/>
          </a:xfrm>
          <a:prstGeom prst="rect">
            <a:avLst/>
          </a:prstGeom>
        </p:spPr>
      </p:pic>
    </p:spTree>
    <p:extLst>
      <p:ext uri="{BB962C8B-B14F-4D97-AF65-F5344CB8AC3E}">
        <p14:creationId xmlns:p14="http://schemas.microsoft.com/office/powerpoint/2010/main" val="326686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5290" y="551022"/>
            <a:ext cx="8313420" cy="492443"/>
          </a:xfrm>
        </p:spPr>
        <p:txBody>
          <a:bodyPr/>
          <a:lstStyle>
            <a:lvl1pPr algn="ctr">
              <a:defRPr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0625" y="1752530"/>
            <a:ext cx="8290560" cy="3099104"/>
          </a:xfrm>
        </p:spPr>
        <p:txBody>
          <a:bodyPr/>
          <a:lstStyle>
            <a:lvl1pPr marL="0" indent="0">
              <a:buClr>
                <a:schemeClr val="bg2"/>
              </a:buClr>
              <a:buSzPct val="100000"/>
              <a:buFontTx/>
              <a:buNone/>
              <a:defRPr sz="1700">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3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6111"/>
            <a:ext cx="8313420" cy="437886"/>
          </a:xfrm>
        </p:spPr>
        <p:txBody>
          <a:bodyPr/>
          <a:lstStyle>
            <a:lvl1pPr marL="0" indent="0" algn="ctr">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32711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15290" y="551022"/>
            <a:ext cx="8313420" cy="492443"/>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0625" y="1752530"/>
            <a:ext cx="8290560" cy="3099104"/>
          </a:xfrm>
        </p:spPr>
        <p:txBody>
          <a:bodyPr/>
          <a:lstStyle>
            <a:lvl1pPr marL="0" indent="0">
              <a:buClr>
                <a:schemeClr val="bg2"/>
              </a:buClr>
              <a:buSzPct val="100000"/>
              <a:buFontTx/>
              <a:buNone/>
              <a:defRPr sz="1700">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3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6111"/>
            <a:ext cx="8313420" cy="437886"/>
          </a:xfrm>
        </p:spPr>
        <p:txBody>
          <a:bodyPr/>
          <a:lstStyle>
            <a:lvl1pPr marL="0" indent="0" algn="ctr">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
        <p:nvSpPr>
          <p:cNvPr id="7" name="Rectangle 6"/>
          <p:cNvSpPr/>
          <p:nvPr userDrawn="1"/>
        </p:nvSpPr>
        <p:spPr>
          <a:xfrm>
            <a:off x="5874774" y="4818098"/>
            <a:ext cx="2302388" cy="206785"/>
          </a:xfrm>
          <a:prstGeom prst="rect">
            <a:avLst/>
          </a:prstGeom>
          <a:noFill/>
          <a:ln w="25400" cap="flat" cmpd="sng" algn="ctr">
            <a:noFill/>
            <a:prstDash val="solid"/>
          </a:ln>
          <a:effectLst/>
        </p:spPr>
        <p:txBody>
          <a:bodyPr lIns="76197" tIns="38098" rIns="76197" bIns="38098" rtlCol="0" anchor="b"/>
          <a:lstStyle/>
          <a:p>
            <a:pPr algn="r" defTabSz="380985">
              <a:lnSpc>
                <a:spcPct val="90000"/>
              </a:lnSpc>
              <a:defRPr/>
            </a:pPr>
            <a:r>
              <a:rPr lang="en-US" sz="700" b="1" kern="0" dirty="0">
                <a:solidFill>
                  <a:srgbClr val="000000"/>
                </a:solidFill>
                <a:ea typeface="MS PGothic" pitchFamily="34" charset="-128"/>
              </a:rPr>
              <a:t>NVIDIA CONFIDENTIAL. DO NOT DISTRIBUTE.</a:t>
            </a:r>
          </a:p>
        </p:txBody>
      </p:sp>
    </p:spTree>
    <p:extLst>
      <p:ext uri="{BB962C8B-B14F-4D97-AF65-F5344CB8AC3E}">
        <p14:creationId xmlns:p14="http://schemas.microsoft.com/office/powerpoint/2010/main" val="142047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551022"/>
            <a:ext cx="8313420" cy="492443"/>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26720" y="1752529"/>
            <a:ext cx="8290560" cy="3078132"/>
          </a:xfrm>
        </p:spPr>
        <p:txBody>
          <a:bodyPr/>
          <a:lstStyle>
            <a:lvl1pPr marL="0" indent="0">
              <a:buClr>
                <a:schemeClr val="bg2"/>
              </a:buClr>
              <a:buSzPct val="100000"/>
              <a:buFontTx/>
              <a:buNone/>
              <a:defRPr sz="1700">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5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6111"/>
            <a:ext cx="8313420" cy="437886"/>
          </a:xfrm>
        </p:spPr>
        <p:txBody>
          <a:bodyPr/>
          <a:lstStyle>
            <a:lvl1pPr marL="0" indent="0" algn="ctr">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31717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527939"/>
            <a:ext cx="4935098" cy="515526"/>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26720" y="1752529"/>
            <a:ext cx="4921528" cy="3078132"/>
          </a:xfrm>
        </p:spPr>
        <p:txBody>
          <a:bodyPr/>
          <a:lstStyle>
            <a:lvl1pPr marL="0" indent="0">
              <a:buClr>
                <a:schemeClr val="bg2"/>
              </a:buClr>
              <a:buSzPct val="100000"/>
              <a:buFontTx/>
              <a:buNone/>
              <a:defRPr sz="1700">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5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6111"/>
            <a:ext cx="4935098" cy="437886"/>
          </a:xfrm>
        </p:spPr>
        <p:txBody>
          <a:bodyPr/>
          <a:lstStyle>
            <a:lvl1pPr marL="0" indent="0" algn="l">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1005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551022"/>
            <a:ext cx="8313420" cy="492443"/>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6965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ransition - Gree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2325529"/>
            <a:ext cx="8313420" cy="492443"/>
          </a:xfrm>
        </p:spPr>
        <p:txBody>
          <a:bodyPr anchor="ctr"/>
          <a:lstStyle>
            <a:lvl1pPr algn="ct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2015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5290" y="545294"/>
            <a:ext cx="8313420" cy="492443"/>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15290" y="1759718"/>
            <a:ext cx="4120886" cy="3077934"/>
          </a:xfrm>
        </p:spPr>
        <p:txBody>
          <a:bodyPr/>
          <a:lstStyle>
            <a:lvl1pPr marL="193138" indent="-193138">
              <a:buSzPct val="100000"/>
              <a:buFontTx/>
              <a:buBlip>
                <a:blip r:embed="rId2"/>
              </a:buBlip>
              <a:defRPr sz="2000" b="0">
                <a:solidFill>
                  <a:schemeClr val="bg1"/>
                </a:solidFill>
              </a:defRPr>
            </a:lvl1pPr>
            <a:lvl2pPr marL="669369" indent="-193138">
              <a:buSzPct val="100000"/>
              <a:buFontTx/>
              <a:buBlip>
                <a:blip r:embed="rId2"/>
              </a:buBlip>
              <a:defRPr sz="1700" b="0">
                <a:solidFill>
                  <a:schemeClr val="bg1"/>
                </a:solidFill>
              </a:defRPr>
            </a:lvl2pPr>
            <a:lvl3pPr marL="1046386" indent="-138901">
              <a:buSzPct val="100000"/>
              <a:buFontTx/>
              <a:buBlip>
                <a:blip r:embed="rId2"/>
              </a:buBlip>
              <a:defRPr sz="1500" b="0">
                <a:solidFill>
                  <a:schemeClr val="bg1"/>
                </a:solidFill>
              </a:defRPr>
            </a:lvl3pPr>
            <a:lvl4pPr marL="1478962" indent="-190492">
              <a:buFont typeface="Wingdings" panose="05000000000000000000" pitchFamily="2" charset="2"/>
              <a:buChar char="§"/>
              <a:defRPr sz="1500" b="0">
                <a:solidFill>
                  <a:schemeClr val="tx1"/>
                </a:solidFill>
              </a:defRPr>
            </a:lvl4pPr>
            <a:lvl5pPr marL="1764700" indent="-190492">
              <a:buFont typeface="Wingdings" panose="05000000000000000000" pitchFamily="2" charset="2"/>
              <a:buChar char="§"/>
              <a:defRPr sz="1500" b="0">
                <a:solidFill>
                  <a:schemeClr val="tx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07825" y="1759718"/>
            <a:ext cx="4120885" cy="3077934"/>
          </a:xfrm>
        </p:spPr>
        <p:txBody>
          <a:bodyPr/>
          <a:lstStyle>
            <a:lvl1pPr marL="193138" indent="-193138">
              <a:buSzPct val="100000"/>
              <a:buFontTx/>
              <a:buBlip>
                <a:blip r:embed="rId2"/>
              </a:buBlip>
              <a:defRPr sz="2000" b="0">
                <a:solidFill>
                  <a:schemeClr val="bg1"/>
                </a:solidFill>
              </a:defRPr>
            </a:lvl1pPr>
            <a:lvl2pPr marL="669369" indent="-193138">
              <a:buSzPct val="100000"/>
              <a:buFontTx/>
              <a:buBlip>
                <a:blip r:embed="rId2"/>
              </a:buBlip>
              <a:defRPr sz="1700" b="0">
                <a:solidFill>
                  <a:schemeClr val="bg1"/>
                </a:solidFill>
              </a:defRPr>
            </a:lvl2pPr>
            <a:lvl3pPr marL="1046386" indent="-138901">
              <a:buSzPct val="100000"/>
              <a:buFontTx/>
              <a:buBlip>
                <a:blip r:embed="rId2"/>
              </a:buBlip>
              <a:defRPr sz="1500" b="0">
                <a:solidFill>
                  <a:schemeClr val="bg1"/>
                </a:solidFill>
              </a:defRPr>
            </a:lvl3pPr>
            <a:lvl4pPr marL="1478962" indent="-190492">
              <a:buFont typeface="Wingdings" panose="05000000000000000000" pitchFamily="2" charset="2"/>
              <a:buChar char="§"/>
              <a:defRPr sz="1500" b="0">
                <a:solidFill>
                  <a:schemeClr val="tx1"/>
                </a:solidFill>
              </a:defRPr>
            </a:lvl4pPr>
            <a:lvl5pPr marL="1764700" indent="-190492">
              <a:buFont typeface="Wingdings" panose="05000000000000000000" pitchFamily="2" charset="2"/>
              <a:buChar char="§"/>
              <a:defRPr sz="1500" b="0">
                <a:solidFill>
                  <a:schemeClr val="tx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3807"/>
            <a:ext cx="8313420" cy="437886"/>
          </a:xfrm>
        </p:spPr>
        <p:txBody>
          <a:bodyPr/>
          <a:lstStyle>
            <a:lvl1pPr marL="0" indent="0" algn="ctr">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10756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1294581" y="4460526"/>
            <a:ext cx="6554838" cy="307777"/>
          </a:xfrm>
        </p:spPr>
        <p:txBody>
          <a:bodyPr anchor="b"/>
          <a:lstStyle>
            <a:lvl1pPr algn="l">
              <a:defRPr sz="1700">
                <a:solidFill>
                  <a:schemeClr val="bg1"/>
                </a:solidFill>
              </a:defRPr>
            </a:lvl1pPr>
          </a:lstStyle>
          <a:p>
            <a:r>
              <a:rPr lang="en-US" dirty="0"/>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7726" y="4285105"/>
            <a:ext cx="6288548" cy="86738"/>
          </a:xfrm>
          <a:prstGeom prst="rect">
            <a:avLst/>
          </a:prstGeom>
        </p:spPr>
      </p:pic>
    </p:spTree>
    <p:extLst>
      <p:ext uri="{BB962C8B-B14F-4D97-AF65-F5344CB8AC3E}">
        <p14:creationId xmlns:p14="http://schemas.microsoft.com/office/powerpoint/2010/main" val="366049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35542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4307895"/>
            <a:ext cx="8313420" cy="446276"/>
          </a:xfrm>
        </p:spPr>
        <p:txBody>
          <a:bodyPr anchor="ctr"/>
          <a:lstStyle>
            <a:lvl1pPr algn="l">
              <a:defRPr sz="27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8640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and Segu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2171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6"/>
            <a:ext cx="8229600" cy="273844"/>
          </a:xfrm>
          <a:prstGeom prst="rect">
            <a:avLst/>
          </a:prstGeom>
        </p:spPr>
        <p:txBody>
          <a:bodyPr lIns="34279" tIns="17139" rIns="34279" bIns="17139"/>
          <a:lstStyle>
            <a:lvl1pPr>
              <a:defRPr>
                <a:latin typeface="Arial"/>
              </a:defRPr>
            </a:lvl1pPr>
          </a:lstStyle>
          <a:p>
            <a:pPr defTabSz="457083"/>
            <a:endParaRPr lang="en-US" dirty="0">
              <a:solidFill>
                <a:prstClr val="black"/>
              </a:solidFill>
              <a:ea typeface="MS PGothic" pitchFamily="34" charset="-128"/>
            </a:endParaRPr>
          </a:p>
        </p:txBody>
      </p:sp>
    </p:spTree>
    <p:extLst>
      <p:ext uri="{BB962C8B-B14F-4D97-AF65-F5344CB8AC3E}">
        <p14:creationId xmlns:p14="http://schemas.microsoft.com/office/powerpoint/2010/main" val="38809268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31132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2" y="457200"/>
            <a:ext cx="7770813" cy="856060"/>
          </a:xfrm>
        </p:spPr>
        <p:txBody>
          <a:bodyPr/>
          <a:lstStyle/>
          <a:p>
            <a:r>
              <a:rPr lang="en-US"/>
              <a:t>Click to edit Master title style</a:t>
            </a:r>
          </a:p>
        </p:txBody>
      </p:sp>
      <p:sp>
        <p:nvSpPr>
          <p:cNvPr id="3" name="Text Placeholder 2"/>
          <p:cNvSpPr>
            <a:spLocks noGrp="1"/>
          </p:cNvSpPr>
          <p:nvPr>
            <p:ph type="body" sz="half" idx="1"/>
          </p:nvPr>
        </p:nvSpPr>
        <p:spPr>
          <a:xfrm>
            <a:off x="685802" y="1485900"/>
            <a:ext cx="3808413" cy="3084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a:p>
        </p:txBody>
      </p:sp>
    </p:spTree>
    <p:extLst>
      <p:ext uri="{BB962C8B-B14F-4D97-AF65-F5344CB8AC3E}">
        <p14:creationId xmlns:p14="http://schemas.microsoft.com/office/powerpoint/2010/main" val="25661840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29135474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809077647"/>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07873454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98579652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6574827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59809686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188921599"/>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60324819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4722751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a:xfrm>
            <a:off x="6457950" y="4767263"/>
            <a:ext cx="2057400" cy="274637"/>
          </a:xfrm>
          <a:prstGeom prst="rect">
            <a:avLst/>
          </a:prstGeom>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783953F-D986-4164-B7D7-BE29C27E835B}" type="slidenum">
              <a:rPr>
                <a:solidFill>
                  <a:prstClr val="black"/>
                </a:solidFill>
              </a:rPr>
              <a:pPr>
                <a:defRPr/>
              </a:pPr>
              <a:t>‹#›</a:t>
            </a:fld>
            <a:endParaRPr>
              <a:solidFill>
                <a:prstClr val="black"/>
              </a:solidFill>
            </a:endParaRPr>
          </a:p>
        </p:txBody>
      </p:sp>
    </p:spTree>
    <p:extLst>
      <p:ext uri="{BB962C8B-B14F-4D97-AF65-F5344CB8AC3E}">
        <p14:creationId xmlns:p14="http://schemas.microsoft.com/office/powerpoint/2010/main" val="145516583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440571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58931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1718107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5" y="1485900"/>
            <a:ext cx="3808413"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6613" y="1485900"/>
            <a:ext cx="3810000"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55946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002659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9694303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506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90"/>
            <a:ext cx="5111750" cy="438983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0391825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1531979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30160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5" y="457200"/>
            <a:ext cx="1941513" cy="4113610"/>
          </a:xfrm>
        </p:spPr>
        <p:txBody>
          <a:bodyPr vert="eaVert"/>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457200"/>
            <a:ext cx="5676900" cy="4113610"/>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48721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5"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lipArt Placeholder 3"/>
          <p:cNvSpPr>
            <a:spLocks noGrp="1"/>
          </p:cNvSpPr>
          <p:nvPr>
            <p:ph type="clip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24207637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5"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p:cNvSpPr>
          <p:nvPr>
            <p:ph type="ch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3085210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9.xml"/><Relationship Id="rId7"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4.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theme" Target="../theme/theme6.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2.emf"/><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1.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7.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23.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schemeClr val="tx1">
                    <a:lumMod val="50000"/>
                    <a:lumOff val="50000"/>
                  </a:schemeClr>
                </a:solidFill>
                <a:latin typeface="Arial"/>
              </a:rPr>
              <a:t>Biomedical Technology Research Center for Macromolecular Modeling and Bioinformatics</a:t>
            </a:r>
          </a:p>
          <a:p>
            <a:pPr algn="ctr"/>
            <a:r>
              <a:rPr lang="en-US" sz="900" dirty="0" smtClean="0">
                <a:solidFill>
                  <a:schemeClr val="tx1">
                    <a:lumMod val="50000"/>
                    <a:lumOff val="50000"/>
                  </a:schemeClr>
                </a:solidFill>
                <a:latin typeface="Arial"/>
              </a:rPr>
              <a:t>Beckman Institute,</a:t>
            </a:r>
            <a:r>
              <a:rPr lang="en-US" sz="900" baseline="0" dirty="0" smtClean="0">
                <a:solidFill>
                  <a:schemeClr val="tx1">
                    <a:lumMod val="50000"/>
                    <a:lumOff val="50000"/>
                  </a:schemeClr>
                </a:solidFill>
                <a:latin typeface="Arial"/>
              </a:rPr>
              <a:t> </a:t>
            </a:r>
            <a:r>
              <a:rPr lang="en-US" sz="900" dirty="0" smtClean="0">
                <a:solidFill>
                  <a:schemeClr val="tx1">
                    <a:lumMod val="50000"/>
                    <a:lumOff val="50000"/>
                  </a:schemeClr>
                </a:solidFill>
                <a:latin typeface="Arial"/>
              </a:rPr>
              <a:t>University of Illinois at Urbana-Champaign</a:t>
            </a:r>
            <a:r>
              <a:rPr lang="en-US" sz="900" baseline="0" dirty="0" smtClean="0">
                <a:solidFill>
                  <a:schemeClr val="tx1">
                    <a:lumMod val="50000"/>
                    <a:lumOff val="50000"/>
                  </a:schemeClr>
                </a:solidFill>
                <a:latin typeface="Arial"/>
              </a:rPr>
              <a:t> - </a:t>
            </a:r>
            <a:r>
              <a:rPr lang="en-US" sz="900" dirty="0" err="1" smtClean="0">
                <a:solidFill>
                  <a:schemeClr val="tx1">
                    <a:lumMod val="50000"/>
                    <a:lumOff val="50000"/>
                  </a:schemeClr>
                </a:solidFill>
                <a:latin typeface="Arial"/>
              </a:rPr>
              <a:t>www.ks.uiuc.edu</a:t>
            </a:r>
            <a:endParaRPr lang="en-US" sz="900" dirty="0" smtClean="0">
              <a:solidFill>
                <a:schemeClr val="tx1">
                  <a:lumMod val="50000"/>
                  <a:lumOff val="50000"/>
                </a:schemeClr>
              </a:solidFill>
              <a:latin typeface="Aria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p:nvPicPr>
        <p:blipFill>
          <a:blip r:embed="rId13"/>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80" r:id="rId10"/>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6" name="Rectangle 5"/>
          <p:cNvSpPr/>
          <p:nvPr/>
        </p:nvSpPr>
        <p:spPr>
          <a:xfrm rot="10800000">
            <a:off x="1" y="2"/>
            <a:ext cx="9144000" cy="5143497"/>
          </a:xfrm>
          <a:prstGeom prst="rect">
            <a:avLst/>
          </a:prstGeom>
          <a:gradFill>
            <a:gsLst>
              <a:gs pos="0">
                <a:schemeClr val="bg2">
                  <a:alpha val="36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1026" name="Rectangle 2"/>
          <p:cNvSpPr>
            <a:spLocks noGrp="1" noChangeArrowheads="1"/>
          </p:cNvSpPr>
          <p:nvPr>
            <p:ph type="title"/>
          </p:nvPr>
        </p:nvSpPr>
        <p:spPr bwMode="auto">
          <a:xfrm>
            <a:off x="457730" y="206380"/>
            <a:ext cx="8379492" cy="590899"/>
          </a:xfrm>
          <a:prstGeom prst="rect">
            <a:avLst/>
          </a:prstGeom>
          <a:noFill/>
          <a:ln w="9525">
            <a:noFill/>
            <a:miter lim="800000"/>
            <a:headEnd/>
            <a:tailEnd/>
          </a:ln>
        </p:spPr>
        <p:txBody>
          <a:bodyPr vert="horz" wrap="square" lIns="91411" tIns="45704" rIns="91411" bIns="45704"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739" y="1199889"/>
            <a:ext cx="8368771" cy="3544094"/>
          </a:xfrm>
          <a:prstGeom prst="rect">
            <a:avLst/>
          </a:prstGeom>
          <a:noFill/>
          <a:ln w="9525">
            <a:noFill/>
            <a:miter lim="800000"/>
            <a:headEnd/>
            <a:tailEnd/>
          </a:ln>
        </p:spPr>
        <p:txBody>
          <a:bodyPr vert="horz" wrap="square" lIns="91411" tIns="45704" rIns="91411"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764277"/>
      </p:ext>
    </p:extLst>
  </p:cSld>
  <p:clrMap bg1="dk2" tx1="lt1" bg2="dk1" tx2="lt2" accent1="accent1" accent2="accent2" accent3="accent3" accent4="accent4" accent5="accent5" accent6="accent6" hlink="hlink" folHlink="folHlink"/>
  <p:sldLayoutIdLst>
    <p:sldLayoutId id="2147493474" r:id="rId1"/>
    <p:sldLayoutId id="2147493475" r:id="rId2"/>
    <p:sldLayoutId id="2147493476" r:id="rId3"/>
    <p:sldLayoutId id="2147493477" r:id="rId4"/>
    <p:sldLayoutId id="2147493478" r:id="rId5"/>
    <p:sldLayoutId id="2147493479" r:id="rId6"/>
  </p:sldLayoutIdLst>
  <p:transition/>
  <p:timing>
    <p:tnLst>
      <p:par>
        <p:cTn id="1" dur="indefinite" restart="never" nodeType="tmRoot"/>
      </p:par>
    </p:tnLst>
  </p:timing>
  <p:txStyles>
    <p:title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056" algn="l" rtl="0" eaLnBrk="1" fontAlgn="base" hangingPunct="1">
        <a:spcBef>
          <a:spcPct val="0"/>
        </a:spcBef>
        <a:spcAft>
          <a:spcPct val="0"/>
        </a:spcAft>
        <a:defRPr sz="3200" b="1">
          <a:solidFill>
            <a:srgbClr val="73B900"/>
          </a:solidFill>
          <a:latin typeface="Arial" charset="0"/>
        </a:defRPr>
      </a:lvl6pPr>
      <a:lvl7pPr marL="914112" algn="l" rtl="0" eaLnBrk="1" fontAlgn="base" hangingPunct="1">
        <a:spcBef>
          <a:spcPct val="0"/>
        </a:spcBef>
        <a:spcAft>
          <a:spcPct val="0"/>
        </a:spcAft>
        <a:defRPr sz="3200" b="1">
          <a:solidFill>
            <a:srgbClr val="73B900"/>
          </a:solidFill>
          <a:latin typeface="Arial" charset="0"/>
        </a:defRPr>
      </a:lvl7pPr>
      <a:lvl8pPr marL="1371166" algn="l" rtl="0" eaLnBrk="1" fontAlgn="base" hangingPunct="1">
        <a:spcBef>
          <a:spcPct val="0"/>
        </a:spcBef>
        <a:spcAft>
          <a:spcPct val="0"/>
        </a:spcAft>
        <a:defRPr sz="3200" b="1">
          <a:solidFill>
            <a:srgbClr val="73B900"/>
          </a:solidFill>
          <a:latin typeface="Arial" charset="0"/>
        </a:defRPr>
      </a:lvl8pPr>
      <a:lvl9pPr marL="1828214" algn="l" rtl="0" eaLnBrk="1" fontAlgn="base" hangingPunct="1">
        <a:spcBef>
          <a:spcPct val="0"/>
        </a:spcBef>
        <a:spcAft>
          <a:spcPct val="0"/>
        </a:spcAft>
        <a:defRPr sz="3200" b="1">
          <a:solidFill>
            <a:srgbClr val="73B900"/>
          </a:solidFill>
          <a:latin typeface="Arial" charset="0"/>
        </a:defRPr>
      </a:lvl9pPr>
    </p:titleStyle>
    <p:bodyStyle>
      <a:lvl1pPr marL="342792" indent="-342792" algn="l" rtl="0" fontAlgn="base">
        <a:spcBef>
          <a:spcPct val="20000"/>
        </a:spcBef>
        <a:spcAft>
          <a:spcPct val="0"/>
        </a:spcAft>
        <a:buSzPct val="100000"/>
        <a:buBlip>
          <a:blip r:embed="rId9"/>
        </a:buBlip>
        <a:defRPr sz="2400" b="1">
          <a:solidFill>
            <a:schemeClr val="tx1"/>
          </a:solidFill>
          <a:latin typeface="Calibri" pitchFamily="34" charset="0"/>
          <a:ea typeface="+mn-ea"/>
          <a:cs typeface="Calibri" pitchFamily="34" charset="0"/>
        </a:defRPr>
      </a:lvl1pPr>
      <a:lvl2pPr marL="914112" indent="-342792" algn="l" rtl="0" fontAlgn="base">
        <a:spcBef>
          <a:spcPct val="20000"/>
        </a:spcBef>
        <a:spcAft>
          <a:spcPct val="0"/>
        </a:spcAft>
        <a:buSzPct val="100000"/>
        <a:buBlip>
          <a:blip r:embed="rId9"/>
        </a:buBlip>
        <a:defRPr sz="2000" b="1">
          <a:solidFill>
            <a:schemeClr val="tx1"/>
          </a:solidFill>
          <a:latin typeface="Calibri" pitchFamily="34" charset="0"/>
          <a:cs typeface="Calibri" pitchFamily="34" charset="0"/>
        </a:defRPr>
      </a:lvl2pPr>
      <a:lvl3pPr marL="1371166" indent="-282481" algn="l" rtl="0" fontAlgn="base">
        <a:spcBef>
          <a:spcPct val="20000"/>
        </a:spcBef>
        <a:spcAft>
          <a:spcPct val="0"/>
        </a:spcAft>
        <a:buSzPct val="100000"/>
        <a:buBlip>
          <a:blip r:embed="rId9"/>
        </a:buBlip>
        <a:defRPr sz="2400" b="1">
          <a:solidFill>
            <a:schemeClr val="tx1"/>
          </a:solidFill>
          <a:latin typeface="Calibri" pitchFamily="34" charset="0"/>
          <a:cs typeface="Calibri" pitchFamily="34" charset="0"/>
        </a:defRPr>
      </a:lvl3pPr>
      <a:lvl4pPr marL="1774259" indent="-228527" algn="l" rtl="0" fontAlgn="base">
        <a:spcBef>
          <a:spcPct val="20000"/>
        </a:spcBef>
        <a:spcAft>
          <a:spcPct val="0"/>
        </a:spcAft>
        <a:buChar char="–"/>
        <a:defRPr sz="2000">
          <a:solidFill>
            <a:schemeClr val="bg1"/>
          </a:solidFill>
          <a:latin typeface="+mn-lt"/>
        </a:defRPr>
      </a:lvl4pPr>
      <a:lvl5pPr marL="2117051" indent="-228527" algn="l" rtl="0" fontAlgn="base">
        <a:spcBef>
          <a:spcPct val="20000"/>
        </a:spcBef>
        <a:spcAft>
          <a:spcPct val="0"/>
        </a:spcAft>
        <a:buChar char="»"/>
        <a:defRPr sz="2000">
          <a:solidFill>
            <a:schemeClr val="bg1"/>
          </a:solidFill>
          <a:latin typeface="+mn-lt"/>
        </a:defRPr>
      </a:lvl5pPr>
      <a:lvl6pPr marL="2574106" indent="-228527" algn="l" rtl="0" eaLnBrk="1" fontAlgn="base" hangingPunct="1">
        <a:spcBef>
          <a:spcPct val="20000"/>
        </a:spcBef>
        <a:spcAft>
          <a:spcPct val="0"/>
        </a:spcAft>
        <a:buChar char="»"/>
        <a:defRPr sz="2000">
          <a:solidFill>
            <a:schemeClr val="bg1"/>
          </a:solidFill>
          <a:latin typeface="+mn-lt"/>
        </a:defRPr>
      </a:lvl6pPr>
      <a:lvl7pPr marL="3031156" indent="-228527" algn="l" rtl="0" eaLnBrk="1" fontAlgn="base" hangingPunct="1">
        <a:spcBef>
          <a:spcPct val="20000"/>
        </a:spcBef>
        <a:spcAft>
          <a:spcPct val="0"/>
        </a:spcAft>
        <a:buChar char="»"/>
        <a:defRPr sz="2000">
          <a:solidFill>
            <a:schemeClr val="bg1"/>
          </a:solidFill>
          <a:latin typeface="+mn-lt"/>
        </a:defRPr>
      </a:lvl7pPr>
      <a:lvl8pPr marL="3488210" indent="-228527" algn="l" rtl="0" eaLnBrk="1" fontAlgn="base" hangingPunct="1">
        <a:spcBef>
          <a:spcPct val="20000"/>
        </a:spcBef>
        <a:spcAft>
          <a:spcPct val="0"/>
        </a:spcAft>
        <a:buChar char="»"/>
        <a:defRPr sz="2000">
          <a:solidFill>
            <a:schemeClr val="bg1"/>
          </a:solidFill>
          <a:latin typeface="+mn-lt"/>
        </a:defRPr>
      </a:lvl8pPr>
      <a:lvl9pPr marL="3945262" indent="-22852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6"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14" algn="l" defTabSz="914112" rtl="0" eaLnBrk="1" latinLnBrk="0" hangingPunct="1">
        <a:defRPr sz="1800" kern="1200">
          <a:solidFill>
            <a:schemeClr val="tx1"/>
          </a:solidFill>
          <a:latin typeface="+mn-lt"/>
          <a:ea typeface="+mn-ea"/>
          <a:cs typeface="+mn-cs"/>
        </a:defRPr>
      </a:lvl5pPr>
      <a:lvl6pPr marL="2285268" algn="l" defTabSz="914112" rtl="0" eaLnBrk="1" latinLnBrk="0" hangingPunct="1">
        <a:defRPr sz="1800" kern="1200">
          <a:solidFill>
            <a:schemeClr val="tx1"/>
          </a:solidFill>
          <a:latin typeface="+mn-lt"/>
          <a:ea typeface="+mn-ea"/>
          <a:cs typeface="+mn-cs"/>
        </a:defRPr>
      </a:lvl6pPr>
      <a:lvl7pPr marL="2742324" algn="l" defTabSz="914112" rtl="0" eaLnBrk="1" latinLnBrk="0" hangingPunct="1">
        <a:defRPr sz="1800" kern="1200">
          <a:solidFill>
            <a:schemeClr val="tx1"/>
          </a:solidFill>
          <a:latin typeface="+mn-lt"/>
          <a:ea typeface="+mn-ea"/>
          <a:cs typeface="+mn-cs"/>
        </a:defRPr>
      </a:lvl7pPr>
      <a:lvl8pPr marL="3199376" algn="l" defTabSz="914112" rtl="0" eaLnBrk="1" latinLnBrk="0" hangingPunct="1">
        <a:defRPr sz="1800" kern="1200">
          <a:solidFill>
            <a:schemeClr val="tx1"/>
          </a:solidFill>
          <a:latin typeface="+mn-lt"/>
          <a:ea typeface="+mn-ea"/>
          <a:cs typeface="+mn-cs"/>
        </a:defRPr>
      </a:lvl8pPr>
      <a:lvl9pPr marL="3656429" algn="l" defTabSz="9141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29391" y="2346159"/>
            <a:ext cx="3114609" cy="2616818"/>
          </a:xfrm>
          <a:prstGeom prst="rect">
            <a:avLst/>
          </a:prstGeom>
        </p:spPr>
      </p:pic>
      <p:pic>
        <p:nvPicPr>
          <p:cNvPr id="13" name="Picture 12"/>
          <p:cNvPicPr>
            <a:picLocks noChangeAspect="1"/>
          </p:cNvPicPr>
          <p:nvPr/>
        </p:nvPicPr>
        <p:blipFill rotWithShape="1">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119693" y="92324"/>
            <a:ext cx="2457290" cy="2240958"/>
          </a:xfrm>
          <a:prstGeom prst="rect">
            <a:avLst/>
          </a:prstGeom>
        </p:spPr>
      </p:pic>
      <p:sp>
        <p:nvSpPr>
          <p:cNvPr id="1026" name="Title Placeholder 1"/>
          <p:cNvSpPr>
            <a:spLocks noGrp="1"/>
          </p:cNvSpPr>
          <p:nvPr>
            <p:ph type="title"/>
          </p:nvPr>
        </p:nvSpPr>
        <p:spPr bwMode="auto">
          <a:xfrm>
            <a:off x="258158" y="240030"/>
            <a:ext cx="8533574" cy="383182"/>
          </a:xfrm>
          <a:prstGeom prst="rect">
            <a:avLst/>
          </a:prstGeom>
          <a:noFill/>
          <a:ln w="9525">
            <a:noFill/>
            <a:miter lim="800000"/>
            <a:headEnd/>
            <a:tailEnd/>
          </a:ln>
        </p:spPr>
        <p:txBody>
          <a:bodyPr vert="horz" wrap="square" lIns="68589" tIns="34295" rIns="68589" bIns="34295"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60672" y="1131571"/>
            <a:ext cx="8642640" cy="3030692"/>
          </a:xfrm>
          <a:prstGeom prst="rect">
            <a:avLst/>
          </a:prstGeom>
          <a:noFill/>
          <a:ln w="9525">
            <a:noFill/>
            <a:miter lim="800000"/>
            <a:headEnd/>
            <a:tailEnd/>
          </a:ln>
        </p:spPr>
        <p:txBody>
          <a:bodyPr vert="horz" wrap="square" lIns="68589" tIns="34295" rIns="68589" bIns="34295"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8581431" y="4993205"/>
            <a:ext cx="210301" cy="114300"/>
          </a:xfrm>
          <a:prstGeom prst="rect">
            <a:avLst/>
          </a:prstGeom>
          <a:noFill/>
          <a:ln w="9525">
            <a:noFill/>
            <a:miter lim="800000"/>
            <a:headEnd/>
            <a:tailEnd/>
          </a:ln>
          <a:effectLst/>
        </p:spPr>
        <p:txBody>
          <a:bodyPr lIns="0" tIns="0" rIns="0" bIns="0"/>
          <a:lstStyle/>
          <a:p>
            <a:pPr algn="r" defTabSz="129796" fontAlgn="base">
              <a:lnSpc>
                <a:spcPct val="90000"/>
              </a:lnSpc>
              <a:spcBef>
                <a:spcPct val="0"/>
              </a:spcBef>
              <a:spcAft>
                <a:spcPct val="0"/>
              </a:spcAft>
              <a:tabLst>
                <a:tab pos="172664" algn="l"/>
              </a:tabLst>
              <a:defRPr/>
            </a:pPr>
            <a:fld id="{040BB257-551A-4736-B50F-DCF1BA034C06}" type="slidenum">
              <a:rPr lang="en-US" sz="800" smtClean="0">
                <a:solidFill>
                  <a:prstClr val="white">
                    <a:lumMod val="75000"/>
                  </a:prstClr>
                </a:solidFill>
                <a:cs typeface="Arial" pitchFamily="34" charset="0"/>
              </a:rPr>
              <a:pPr algn="r" defTabSz="129796" fontAlgn="base">
                <a:lnSpc>
                  <a:spcPct val="90000"/>
                </a:lnSpc>
                <a:spcBef>
                  <a:spcPct val="0"/>
                </a:spcBef>
                <a:spcAft>
                  <a:spcPct val="0"/>
                </a:spcAft>
                <a:tabLst>
                  <a:tab pos="172664" algn="l"/>
                </a:tabLst>
                <a:defRPr/>
              </a:pPr>
              <a:t>‹#›</a:t>
            </a:fld>
            <a:endParaRPr lang="en-US" sz="800" dirty="0">
              <a:solidFill>
                <a:prstClr val="white">
                  <a:lumMod val="75000"/>
                </a:prstClr>
              </a:solidFill>
              <a:cs typeface="Arial" pitchFamily="34" charset="0"/>
            </a:endParaRPr>
          </a:p>
        </p:txBody>
      </p:sp>
      <p:sp>
        <p:nvSpPr>
          <p:cNvPr id="14" name="Rectangle 256"/>
          <p:cNvSpPr txBox="1">
            <a:spLocks noChangeArrowheads="1"/>
          </p:cNvSpPr>
          <p:nvPr/>
        </p:nvSpPr>
        <p:spPr>
          <a:xfrm>
            <a:off x="5720926" y="4980871"/>
            <a:ext cx="2895600" cy="136922"/>
          </a:xfrm>
          <a:prstGeom prst="rect">
            <a:avLst/>
          </a:prstGeom>
          <a:ln/>
        </p:spPr>
        <p:txBody>
          <a:bodyPr lIns="68589" tIns="34295" rIns="68589" bIns="34295" anchor="ctr"/>
          <a:lstStyle/>
          <a:p>
            <a:pPr algn="r" defTabSz="914400" fontAlgn="base">
              <a:spcBef>
                <a:spcPct val="0"/>
              </a:spcBef>
              <a:spcAft>
                <a:spcPct val="0"/>
              </a:spcAft>
            </a:pPr>
            <a:r>
              <a:rPr lang="en-US" sz="800" dirty="0">
                <a:solidFill>
                  <a:srgbClr val="BFBFBF"/>
                </a:solidFill>
                <a:cs typeface="Arial" pitchFamily="34" charset="0"/>
              </a:rPr>
              <a:t>Presentation name</a:t>
            </a:r>
          </a:p>
        </p:txBody>
      </p:sp>
      <p:pic>
        <p:nvPicPr>
          <p:cNvPr id="2" name="Picture 2" descr="https://portal09.ornl.gov/sites/cm/branding/Logo%20Downloads/OLCF_official_color_10_26_15.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92252"/>
      </p:ext>
    </p:extLst>
  </p:cSld>
  <p:clrMap bg1="lt1" tx1="dk1" bg2="lt2" tx2="dk2" accent1="accent1" accent2="accent2" accent3="accent3" accent4="accent4" accent5="accent5" accent6="accent6" hlink="hlink" folHlink="folHlink"/>
  <p:sldLayoutIdLst>
    <p:sldLayoutId id="2147493482" r:id="rId1"/>
    <p:sldLayoutId id="2147493483" r:id="rId2"/>
    <p:sldLayoutId id="2147493484" r:id="rId3"/>
    <p:sldLayoutId id="2147493485" r:id="rId4"/>
    <p:sldLayoutId id="2147493486" r:id="rId5"/>
  </p:sldLayoutIdLst>
  <p:hf hdr="0" ftr="0" dt="0"/>
  <p:txStyles>
    <p:titleStyle>
      <a:lvl1pPr algn="l" rtl="0" eaLnBrk="1" fontAlgn="base" hangingPunct="1">
        <a:lnSpc>
          <a:spcPct val="85000"/>
        </a:lnSpc>
        <a:spcBef>
          <a:spcPct val="0"/>
        </a:spcBef>
        <a:spcAft>
          <a:spcPct val="0"/>
        </a:spcAft>
        <a:defRPr sz="24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2300">
          <a:solidFill>
            <a:srgbClr val="006C3A"/>
          </a:solidFill>
          <a:latin typeface="Arial Black" pitchFamily="34" charset="0"/>
        </a:defRPr>
      </a:lvl2pPr>
      <a:lvl3pPr algn="l" rtl="0" eaLnBrk="1" fontAlgn="base" hangingPunct="1">
        <a:lnSpc>
          <a:spcPct val="85000"/>
        </a:lnSpc>
        <a:spcBef>
          <a:spcPct val="0"/>
        </a:spcBef>
        <a:spcAft>
          <a:spcPct val="0"/>
        </a:spcAft>
        <a:defRPr sz="2300">
          <a:solidFill>
            <a:srgbClr val="006C3A"/>
          </a:solidFill>
          <a:latin typeface="Arial Black" pitchFamily="34" charset="0"/>
        </a:defRPr>
      </a:lvl3pPr>
      <a:lvl4pPr algn="l" rtl="0" eaLnBrk="1" fontAlgn="base" hangingPunct="1">
        <a:lnSpc>
          <a:spcPct val="85000"/>
        </a:lnSpc>
        <a:spcBef>
          <a:spcPct val="0"/>
        </a:spcBef>
        <a:spcAft>
          <a:spcPct val="0"/>
        </a:spcAft>
        <a:defRPr sz="2300">
          <a:solidFill>
            <a:srgbClr val="006C3A"/>
          </a:solidFill>
          <a:latin typeface="Arial Black" pitchFamily="34" charset="0"/>
        </a:defRPr>
      </a:lvl4pPr>
      <a:lvl5pPr algn="l" rtl="0" eaLnBrk="1" fontAlgn="base" hangingPunct="1">
        <a:lnSpc>
          <a:spcPct val="85000"/>
        </a:lnSpc>
        <a:spcBef>
          <a:spcPct val="0"/>
        </a:spcBef>
        <a:spcAft>
          <a:spcPct val="0"/>
        </a:spcAft>
        <a:defRPr sz="2300">
          <a:solidFill>
            <a:srgbClr val="006C3A"/>
          </a:solidFill>
          <a:latin typeface="Arial Black" pitchFamily="34" charset="0"/>
        </a:defRPr>
      </a:lvl5pPr>
      <a:lvl6pPr marL="342946" algn="l" rtl="0" eaLnBrk="1" fontAlgn="base" hangingPunct="1">
        <a:lnSpc>
          <a:spcPct val="85000"/>
        </a:lnSpc>
        <a:spcBef>
          <a:spcPct val="0"/>
        </a:spcBef>
        <a:spcAft>
          <a:spcPct val="0"/>
        </a:spcAft>
        <a:defRPr sz="2300">
          <a:solidFill>
            <a:srgbClr val="006C3A"/>
          </a:solidFill>
          <a:latin typeface="Arial Black" pitchFamily="34" charset="0"/>
        </a:defRPr>
      </a:lvl6pPr>
      <a:lvl7pPr marL="685891" algn="l" rtl="0" eaLnBrk="1" fontAlgn="base" hangingPunct="1">
        <a:lnSpc>
          <a:spcPct val="85000"/>
        </a:lnSpc>
        <a:spcBef>
          <a:spcPct val="0"/>
        </a:spcBef>
        <a:spcAft>
          <a:spcPct val="0"/>
        </a:spcAft>
        <a:defRPr sz="2300">
          <a:solidFill>
            <a:srgbClr val="006C3A"/>
          </a:solidFill>
          <a:latin typeface="Arial Black" pitchFamily="34" charset="0"/>
        </a:defRPr>
      </a:lvl7pPr>
      <a:lvl8pPr marL="1028837" algn="l" rtl="0" eaLnBrk="1" fontAlgn="base" hangingPunct="1">
        <a:lnSpc>
          <a:spcPct val="85000"/>
        </a:lnSpc>
        <a:spcBef>
          <a:spcPct val="0"/>
        </a:spcBef>
        <a:spcAft>
          <a:spcPct val="0"/>
        </a:spcAft>
        <a:defRPr sz="2300">
          <a:solidFill>
            <a:srgbClr val="006C3A"/>
          </a:solidFill>
          <a:latin typeface="Arial Black" pitchFamily="34" charset="0"/>
        </a:defRPr>
      </a:lvl8pPr>
      <a:lvl9pPr marL="1371783" algn="l" rtl="0" eaLnBrk="1" fontAlgn="base" hangingPunct="1">
        <a:lnSpc>
          <a:spcPct val="85000"/>
        </a:lnSpc>
        <a:spcBef>
          <a:spcPct val="0"/>
        </a:spcBef>
        <a:spcAft>
          <a:spcPct val="0"/>
        </a:spcAft>
        <a:defRPr sz="2300">
          <a:solidFill>
            <a:srgbClr val="006C3A"/>
          </a:solidFill>
          <a:latin typeface="Arial Black" pitchFamily="34" charset="0"/>
        </a:defRPr>
      </a:lvl9pPr>
    </p:titleStyle>
    <p:bodyStyle>
      <a:lvl1pPr marL="172664" indent="-172664" algn="l" rtl="0" eaLnBrk="1" fontAlgn="base" hangingPunct="1">
        <a:lnSpc>
          <a:spcPct val="90000"/>
        </a:lnSpc>
        <a:spcBef>
          <a:spcPts val="1050"/>
        </a:spcBef>
        <a:spcAft>
          <a:spcPct val="0"/>
        </a:spcAft>
        <a:buClr>
          <a:schemeClr val="tx2"/>
        </a:buClr>
        <a:buFont typeface="Arial" charset="0"/>
        <a:buChar char="•"/>
        <a:defRPr sz="2100" kern="1200">
          <a:solidFill>
            <a:schemeClr val="tx1"/>
          </a:solidFill>
          <a:latin typeface="+mn-lt"/>
          <a:ea typeface="+mn-ea"/>
          <a:cs typeface="+mn-cs"/>
        </a:defRPr>
      </a:lvl1pPr>
      <a:lvl2pPr marL="469169" indent="-209578"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891" indent="-172664"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555" indent="-129796" algn="l" rtl="0" eaLnBrk="1" fontAlgn="base" hangingPunct="1">
        <a:lnSpc>
          <a:spcPct val="90000"/>
        </a:lnSpc>
        <a:spcBef>
          <a:spcPts val="600"/>
        </a:spcBef>
        <a:spcAft>
          <a:spcPct val="0"/>
        </a:spcAft>
        <a:buClr>
          <a:schemeClr val="tx2"/>
        </a:buClr>
        <a:buFont typeface="Arial" charset="0"/>
        <a:buChar char="–"/>
        <a:defRPr sz="1400" kern="1200">
          <a:solidFill>
            <a:schemeClr val="tx1"/>
          </a:solidFill>
          <a:latin typeface="+mn-lt"/>
          <a:ea typeface="+mn-ea"/>
          <a:cs typeface="+mn-cs"/>
        </a:defRPr>
      </a:lvl4pPr>
      <a:lvl5pPr marL="1112192" indent="-166710" algn="l" rtl="0" eaLnBrk="1" fontAlgn="base" hangingPunct="1">
        <a:lnSpc>
          <a:spcPct val="90000"/>
        </a:lnSpc>
        <a:spcBef>
          <a:spcPts val="450"/>
        </a:spcBef>
        <a:spcAft>
          <a:spcPct val="0"/>
        </a:spcAft>
        <a:buClr>
          <a:schemeClr val="tx2"/>
        </a:buClr>
        <a:buFont typeface="Arial" charset="0"/>
        <a:buChar char="»"/>
        <a:defRPr sz="1400" kern="1200">
          <a:solidFill>
            <a:schemeClr val="tx1"/>
          </a:solidFill>
          <a:latin typeface="+mn-lt"/>
          <a:ea typeface="+mn-ea"/>
          <a:cs typeface="+mn-cs"/>
        </a:defRPr>
      </a:lvl5pPr>
      <a:lvl6pPr marL="1886201"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147"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093"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3"/>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496565199"/>
      </p:ext>
    </p:extLst>
  </p:cSld>
  <p:clrMap bg1="lt1" tx1="dk1" bg2="lt2" tx2="dk2" accent1="accent1" accent2="accent2" accent3="accent3" accent4="accent4" accent5="accent5" accent6="accent6" hlink="hlink" folHlink="folHlink"/>
  <p:sldLayoutIdLst>
    <p:sldLayoutId id="2147493488" r:id="rId1"/>
    <p:sldLayoutId id="2147493489" r:id="rId2"/>
    <p:sldLayoutId id="2147493490" r:id="rId3"/>
    <p:sldLayoutId id="2147493491" r:id="rId4"/>
    <p:sldLayoutId id="2147493492" r:id="rId5"/>
    <p:sldLayoutId id="2147493493" r:id="rId6"/>
    <p:sldLayoutId id="2147493494" r:id="rId7"/>
    <p:sldLayoutId id="2147493495" r:id="rId8"/>
    <p:sldLayoutId id="2147493496" r:id="rId9"/>
    <p:sldLayoutId id="2147493497" r:id="rId10"/>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45295" y="133945"/>
            <a:ext cx="5853410" cy="1138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normAutofit/>
          </a:bodyPr>
          <a:lstStyle/>
          <a:p>
            <a:r>
              <a:t>Title Text</a:t>
            </a:r>
          </a:p>
        </p:txBody>
      </p:sp>
      <p:sp>
        <p:nvSpPr>
          <p:cNvPr id="3" name="Body Level One…"/>
          <p:cNvSpPr txBox="1">
            <a:spLocks noGrp="1"/>
          </p:cNvSpPr>
          <p:nvPr>
            <p:ph type="body" idx="1"/>
          </p:nvPr>
        </p:nvSpPr>
        <p:spPr>
          <a:xfrm>
            <a:off x="1645295" y="1366242"/>
            <a:ext cx="5853410" cy="3315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80647" y="4902398"/>
            <a:ext cx="179136" cy="177212"/>
          </a:xfrm>
          <a:prstGeom prst="rect">
            <a:avLst/>
          </a:prstGeom>
          <a:ln w="12700">
            <a:miter lim="400000"/>
          </a:ln>
        </p:spPr>
        <p:txBody>
          <a:bodyPr wrap="none" lIns="26789" tIns="26789" rIns="26789" bIns="26789">
            <a:spAutoFit/>
          </a:bodyPr>
          <a:lstStyle>
            <a:lvl1pPr>
              <a:defRPr sz="800" b="0">
                <a:latin typeface="Helvetica Neue Light"/>
                <a:ea typeface="Helvetica Neue Light"/>
                <a:cs typeface="Helvetica Neue Light"/>
                <a:sym typeface="Helvetica Neue Light"/>
              </a:defRPr>
            </a:lvl1pPr>
          </a:lstStyle>
          <a:p>
            <a:pPr algn="ctr" defTabSz="308074" hangingPunct="0"/>
            <a:fld id="{86CB4B4D-7CA3-9044-876B-883B54F8677D}" type="slidenum">
              <a:rPr kern="0">
                <a:solidFill>
                  <a:srgbClr val="000000"/>
                </a:solidFill>
              </a:rPr>
              <a:pPr algn="ctr" defTabSz="308074" hangingPunct="0"/>
              <a:t>‹#›</a:t>
            </a:fld>
            <a:endParaRPr kern="0">
              <a:solidFill>
                <a:srgbClr val="000000"/>
              </a:solidFill>
            </a:endParaRPr>
          </a:p>
        </p:txBody>
      </p:sp>
    </p:spTree>
    <p:extLst>
      <p:ext uri="{BB962C8B-B14F-4D97-AF65-F5344CB8AC3E}">
        <p14:creationId xmlns:p14="http://schemas.microsoft.com/office/powerpoint/2010/main" val="4058179178"/>
      </p:ext>
    </p:extLst>
  </p:cSld>
  <p:clrMap bg1="lt1" tx1="dk1" bg2="lt2" tx2="dk2" accent1="accent1" accent2="accent2" accent3="accent3" accent4="accent4" accent5="accent5" accent6="accent6" hlink="hlink" folHlink="folHlink"/>
  <p:sldLayoutIdLst>
    <p:sldLayoutId id="2147493499" r:id="rId1"/>
    <p:sldLayoutId id="2147493500" r:id="rId2"/>
    <p:sldLayoutId id="2147493501" r:id="rId3"/>
    <p:sldLayoutId id="2147493502" r:id="rId4"/>
    <p:sldLayoutId id="2147493503" r:id="rId5"/>
    <p:sldLayoutId id="2147493504" r:id="rId6"/>
    <p:sldLayoutId id="2147493505" r:id="rId7"/>
    <p:sldLayoutId id="2147493506" r:id="rId8"/>
    <p:sldLayoutId id="2147493507" r:id="rId9"/>
    <p:sldLayoutId id="2147493508" r:id="rId10"/>
    <p:sldLayoutId id="2147493509" r:id="rId11"/>
    <p:sldLayoutId id="2147493510" r:id="rId12"/>
  </p:sldLayoutIdLst>
  <p:transition spd="med"/>
  <p:txStyles>
    <p:titleStyle>
      <a:lvl1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1pPr>
      <a:lvl2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p:titleStyle>
    <p:bodyStyle>
      <a:lvl1pPr marL="229195"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1pPr>
      <a:lvl2pPr marL="395883"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2pPr>
      <a:lvl3pPr marL="562570"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3pPr>
      <a:lvl4pPr marL="729258"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4pPr>
      <a:lvl5pPr marL="895945"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5pPr>
      <a:lvl6pPr marL="1062633"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6pPr>
      <a:lvl7pPr marL="1229320"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7pPr>
      <a:lvl8pPr marL="1396008"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8pPr>
      <a:lvl9pPr marL="1562695"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1pPr>
      <a:lvl2pPr marL="0" marR="0" indent="85725"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2pPr>
      <a:lvl3pPr marL="0" marR="0" indent="171450"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3pPr>
      <a:lvl4pPr marL="0" marR="0" indent="257175"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4pPr>
      <a:lvl5pPr marL="0" marR="0" indent="342900"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5pPr>
      <a:lvl6pPr marL="0" marR="0" indent="428625"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6pPr>
      <a:lvl7pPr marL="0" marR="0" indent="514350"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7pPr>
      <a:lvl8pPr marL="0" marR="0" indent="600075"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8pPr>
      <a:lvl9pPr marL="0" marR="0" indent="685800"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6453" y="544610"/>
            <a:ext cx="8311096" cy="492443"/>
          </a:xfrm>
          <a:prstGeom prst="rect">
            <a:avLst/>
          </a:prstGeom>
          <a:noFill/>
          <a:ln w="9525">
            <a:noFill/>
            <a:miter lim="800000"/>
            <a:headEnd/>
            <a:tailEnd/>
          </a:ln>
        </p:spPr>
        <p:txBody>
          <a:bodyPr vert="horz" wrap="square" lIns="76197" tIns="38098" rIns="76197" bIns="38098"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431169" y="1668640"/>
            <a:ext cx="8290776" cy="3256706"/>
          </a:xfrm>
          <a:prstGeom prst="rect">
            <a:avLst/>
          </a:prstGeom>
          <a:noFill/>
          <a:ln w="9525">
            <a:noFill/>
            <a:miter lim="800000"/>
            <a:headEnd/>
            <a:tailEnd/>
          </a:ln>
        </p:spPr>
        <p:txBody>
          <a:bodyPr vert="horz" wrap="square" lIns="76197" tIns="38098" rIns="76197" bIns="3809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4" name="TextBox 3"/>
          <p:cNvSpPr txBox="1"/>
          <p:nvPr userDrawn="1"/>
        </p:nvSpPr>
        <p:spPr>
          <a:xfrm>
            <a:off x="8135212" y="4857482"/>
            <a:ext cx="267523" cy="138499"/>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defTabSz="380985" fontAlgn="base">
              <a:spcBef>
                <a:spcPct val="0"/>
              </a:spcBef>
              <a:spcAft>
                <a:spcPct val="0"/>
              </a:spcAft>
            </a:pPr>
            <a:fld id="{9EF62655-870B-4C06-BC3D-C67D37BAE36D}" type="slidenum">
              <a:rPr lang="en-US" sz="700" smtClean="0">
                <a:solidFill>
                  <a:srgbClr val="505050"/>
                </a:solidFill>
                <a:latin typeface="Trebuchet MS" panose="020B0603020202020204" pitchFamily="34" charset="0"/>
                <a:ea typeface="MS PGothic" pitchFamily="34" charset="-128"/>
              </a:rPr>
              <a:pPr algn="r" defTabSz="380985" fontAlgn="base">
                <a:spcBef>
                  <a:spcPct val="0"/>
                </a:spcBef>
                <a:spcAft>
                  <a:spcPct val="0"/>
                </a:spcAft>
              </a:pPr>
              <a:t>‹#›</a:t>
            </a:fld>
            <a:r>
              <a:rPr lang="en-US" sz="900" cap="none" dirty="0">
                <a:solidFill>
                  <a:srgbClr val="007450">
                    <a:lumMod val="60000"/>
                    <a:lumOff val="40000"/>
                  </a:srgbClr>
                </a:solidFill>
                <a:ea typeface="MS PGothic" pitchFamily="34" charset="-128"/>
              </a:rPr>
              <a:t> </a:t>
            </a:r>
          </a:p>
        </p:txBody>
      </p:sp>
      <p:grpSp>
        <p:nvGrpSpPr>
          <p:cNvPr id="5" name="Group 4"/>
          <p:cNvGrpSpPr/>
          <p:nvPr userDrawn="1"/>
        </p:nvGrpSpPr>
        <p:grpSpPr>
          <a:xfrm>
            <a:off x="8461422" y="4888678"/>
            <a:ext cx="486252" cy="89818"/>
            <a:chOff x="677492" y="-1417931"/>
            <a:chExt cx="3154606" cy="582700"/>
          </a:xfrm>
        </p:grpSpPr>
        <p:sp>
          <p:nvSpPr>
            <p:cNvPr id="6" name="Freeform 5"/>
            <p:cNvSpPr>
              <a:spLocks noEditPoints="1"/>
            </p:cNvSpPr>
            <p:nvPr userDrawn="1"/>
          </p:nvSpPr>
          <p:spPr bwMode="auto">
            <a:xfrm>
              <a:off x="3761772" y="-980905"/>
              <a:ext cx="70326" cy="68652"/>
            </a:xfrm>
            <a:custGeom>
              <a:avLst/>
              <a:gdLst>
                <a:gd name="T0" fmla="*/ 36 w 87"/>
                <a:gd name="T1" fmla="*/ 37 h 83"/>
                <a:gd name="T2" fmla="*/ 36 w 87"/>
                <a:gd name="T3" fmla="*/ 26 h 83"/>
                <a:gd name="T4" fmla="*/ 43 w 87"/>
                <a:gd name="T5" fmla="*/ 26 h 83"/>
                <a:gd name="T6" fmla="*/ 52 w 87"/>
                <a:gd name="T7" fmla="*/ 31 h 83"/>
                <a:gd name="T8" fmla="*/ 45 w 87"/>
                <a:gd name="T9" fmla="*/ 37 h 83"/>
                <a:gd name="T10" fmla="*/ 36 w 87"/>
                <a:gd name="T11" fmla="*/ 37 h 83"/>
                <a:gd name="T12" fmla="*/ 36 w 87"/>
                <a:gd name="T13" fmla="*/ 45 h 83"/>
                <a:gd name="T14" fmla="*/ 41 w 87"/>
                <a:gd name="T15" fmla="*/ 45 h 83"/>
                <a:gd name="T16" fmla="*/ 52 w 87"/>
                <a:gd name="T17" fmla="*/ 63 h 83"/>
                <a:gd name="T18" fmla="*/ 63 w 87"/>
                <a:gd name="T19" fmla="*/ 63 h 83"/>
                <a:gd name="T20" fmla="*/ 52 w 87"/>
                <a:gd name="T21" fmla="*/ 44 h 83"/>
                <a:gd name="T22" fmla="*/ 63 w 87"/>
                <a:gd name="T23" fmla="*/ 32 h 83"/>
                <a:gd name="T24" fmla="*/ 44 w 87"/>
                <a:gd name="T25" fmla="*/ 19 h 83"/>
                <a:gd name="T26" fmla="*/ 26 w 87"/>
                <a:gd name="T27" fmla="*/ 19 h 83"/>
                <a:gd name="T28" fmla="*/ 26 w 87"/>
                <a:gd name="T29" fmla="*/ 63 h 83"/>
                <a:gd name="T30" fmla="*/ 36 w 87"/>
                <a:gd name="T31" fmla="*/ 63 h 83"/>
                <a:gd name="T32" fmla="*/ 36 w 87"/>
                <a:gd name="T33" fmla="*/ 45 h 83"/>
                <a:gd name="T34" fmla="*/ 87 w 87"/>
                <a:gd name="T35" fmla="*/ 41 h 83"/>
                <a:gd name="T36" fmla="*/ 44 w 87"/>
                <a:gd name="T37" fmla="*/ 0 h 83"/>
                <a:gd name="T38" fmla="*/ 0 w 87"/>
                <a:gd name="T39" fmla="*/ 41 h 83"/>
                <a:gd name="T40" fmla="*/ 44 w 87"/>
                <a:gd name="T41" fmla="*/ 83 h 83"/>
                <a:gd name="T42" fmla="*/ 87 w 87"/>
                <a:gd name="T43" fmla="*/ 41 h 83"/>
                <a:gd name="T44" fmla="*/ 74 w 87"/>
                <a:gd name="T45" fmla="*/ 41 h 83"/>
                <a:gd name="T46" fmla="*/ 44 w 87"/>
                <a:gd name="T47" fmla="*/ 73 h 83"/>
                <a:gd name="T48" fmla="*/ 44 w 87"/>
                <a:gd name="T49" fmla="*/ 73 h 83"/>
                <a:gd name="T50" fmla="*/ 13 w 87"/>
                <a:gd name="T51" fmla="*/ 41 h 83"/>
                <a:gd name="T52" fmla="*/ 44 w 87"/>
                <a:gd name="T53" fmla="*/ 9 h 83"/>
                <a:gd name="T54" fmla="*/ 74 w 87"/>
                <a:gd name="T5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3">
                  <a:moveTo>
                    <a:pt x="36" y="37"/>
                  </a:moveTo>
                  <a:cubicBezTo>
                    <a:pt x="36" y="26"/>
                    <a:pt x="36" y="26"/>
                    <a:pt x="36" y="26"/>
                  </a:cubicBezTo>
                  <a:cubicBezTo>
                    <a:pt x="43" y="26"/>
                    <a:pt x="43" y="26"/>
                    <a:pt x="43" y="26"/>
                  </a:cubicBezTo>
                  <a:cubicBezTo>
                    <a:pt x="47" y="26"/>
                    <a:pt x="52" y="27"/>
                    <a:pt x="52" y="31"/>
                  </a:cubicBezTo>
                  <a:cubicBezTo>
                    <a:pt x="52" y="36"/>
                    <a:pt x="50" y="37"/>
                    <a:pt x="45" y="37"/>
                  </a:cubicBezTo>
                  <a:cubicBezTo>
                    <a:pt x="36" y="37"/>
                    <a:pt x="36" y="37"/>
                    <a:pt x="36" y="37"/>
                  </a:cubicBezTo>
                  <a:moveTo>
                    <a:pt x="36" y="45"/>
                  </a:moveTo>
                  <a:cubicBezTo>
                    <a:pt x="41" y="45"/>
                    <a:pt x="41" y="45"/>
                    <a:pt x="41" y="45"/>
                  </a:cubicBezTo>
                  <a:cubicBezTo>
                    <a:pt x="52" y="63"/>
                    <a:pt x="52" y="63"/>
                    <a:pt x="52" y="63"/>
                  </a:cubicBezTo>
                  <a:cubicBezTo>
                    <a:pt x="63" y="63"/>
                    <a:pt x="63" y="63"/>
                    <a:pt x="63" y="63"/>
                  </a:cubicBezTo>
                  <a:cubicBezTo>
                    <a:pt x="52" y="44"/>
                    <a:pt x="52" y="44"/>
                    <a:pt x="52" y="44"/>
                  </a:cubicBezTo>
                  <a:cubicBezTo>
                    <a:pt x="58" y="43"/>
                    <a:pt x="63" y="41"/>
                    <a:pt x="63" y="32"/>
                  </a:cubicBezTo>
                  <a:cubicBezTo>
                    <a:pt x="63" y="22"/>
                    <a:pt x="56" y="19"/>
                    <a:pt x="44" y="19"/>
                  </a:cubicBezTo>
                  <a:cubicBezTo>
                    <a:pt x="26" y="19"/>
                    <a:pt x="26" y="19"/>
                    <a:pt x="26" y="19"/>
                  </a:cubicBezTo>
                  <a:cubicBezTo>
                    <a:pt x="26" y="63"/>
                    <a:pt x="26" y="63"/>
                    <a:pt x="26" y="63"/>
                  </a:cubicBezTo>
                  <a:cubicBezTo>
                    <a:pt x="36" y="63"/>
                    <a:pt x="36" y="63"/>
                    <a:pt x="36" y="63"/>
                  </a:cubicBezTo>
                  <a:cubicBezTo>
                    <a:pt x="36" y="45"/>
                    <a:pt x="36" y="45"/>
                    <a:pt x="36" y="45"/>
                  </a:cubicBezTo>
                  <a:moveTo>
                    <a:pt x="87" y="41"/>
                  </a:moveTo>
                  <a:cubicBezTo>
                    <a:pt x="87" y="15"/>
                    <a:pt x="66" y="0"/>
                    <a:pt x="44" y="0"/>
                  </a:cubicBezTo>
                  <a:cubicBezTo>
                    <a:pt x="21" y="0"/>
                    <a:pt x="0" y="15"/>
                    <a:pt x="0" y="41"/>
                  </a:cubicBezTo>
                  <a:cubicBezTo>
                    <a:pt x="0" y="67"/>
                    <a:pt x="21" y="83"/>
                    <a:pt x="44" y="83"/>
                  </a:cubicBezTo>
                  <a:cubicBezTo>
                    <a:pt x="66" y="83"/>
                    <a:pt x="87" y="67"/>
                    <a:pt x="87" y="41"/>
                  </a:cubicBezTo>
                  <a:moveTo>
                    <a:pt x="74" y="41"/>
                  </a:moveTo>
                  <a:cubicBezTo>
                    <a:pt x="74" y="60"/>
                    <a:pt x="60" y="73"/>
                    <a:pt x="44" y="73"/>
                  </a:cubicBezTo>
                  <a:cubicBezTo>
                    <a:pt x="44" y="73"/>
                    <a:pt x="44" y="73"/>
                    <a:pt x="44" y="73"/>
                  </a:cubicBezTo>
                  <a:cubicBezTo>
                    <a:pt x="26" y="73"/>
                    <a:pt x="13" y="60"/>
                    <a:pt x="13" y="41"/>
                  </a:cubicBezTo>
                  <a:cubicBezTo>
                    <a:pt x="13" y="22"/>
                    <a:pt x="26" y="9"/>
                    <a:pt x="44" y="9"/>
                  </a:cubicBezTo>
                  <a:cubicBezTo>
                    <a:pt x="60" y="9"/>
                    <a:pt x="74" y="22"/>
                    <a:pt x="74"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srgbClr val="FFFFFF"/>
                </a:solidFill>
                <a:latin typeface="Arial" charset="0"/>
                <a:ea typeface="MS PGothic" pitchFamily="34" charset="-128"/>
              </a:endParaRPr>
            </a:p>
          </p:txBody>
        </p:sp>
        <p:sp>
          <p:nvSpPr>
            <p:cNvPr id="7" name="Freeform 6"/>
            <p:cNvSpPr>
              <a:spLocks noEditPoints="1"/>
            </p:cNvSpPr>
            <p:nvPr userDrawn="1"/>
          </p:nvSpPr>
          <p:spPr bwMode="auto">
            <a:xfrm>
              <a:off x="1700563" y="-1309093"/>
              <a:ext cx="2039443" cy="385118"/>
            </a:xfrm>
            <a:custGeom>
              <a:avLst/>
              <a:gdLst>
                <a:gd name="T0" fmla="*/ 1048 w 2520"/>
                <a:gd name="T1" fmla="*/ 0 h 472"/>
                <a:gd name="T2" fmla="*/ 1048 w 2520"/>
                <a:gd name="T3" fmla="*/ 472 h 472"/>
                <a:gd name="T4" fmla="*/ 1181 w 2520"/>
                <a:gd name="T5" fmla="*/ 472 h 472"/>
                <a:gd name="T6" fmla="*/ 1181 w 2520"/>
                <a:gd name="T7" fmla="*/ 0 h 472"/>
                <a:gd name="T8" fmla="*/ 1048 w 2520"/>
                <a:gd name="T9" fmla="*/ 0 h 472"/>
                <a:gd name="T10" fmla="*/ 0 w 2520"/>
                <a:gd name="T11" fmla="*/ 0 h 472"/>
                <a:gd name="T12" fmla="*/ 0 w 2520"/>
                <a:gd name="T13" fmla="*/ 472 h 472"/>
                <a:gd name="T14" fmla="*/ 134 w 2520"/>
                <a:gd name="T15" fmla="*/ 472 h 472"/>
                <a:gd name="T16" fmla="*/ 134 w 2520"/>
                <a:gd name="T17" fmla="*/ 105 h 472"/>
                <a:gd name="T18" fmla="*/ 239 w 2520"/>
                <a:gd name="T19" fmla="*/ 106 h 472"/>
                <a:gd name="T20" fmla="*/ 314 w 2520"/>
                <a:gd name="T21" fmla="*/ 132 h 472"/>
                <a:gd name="T22" fmla="*/ 344 w 2520"/>
                <a:gd name="T23" fmla="*/ 257 h 472"/>
                <a:gd name="T24" fmla="*/ 344 w 2520"/>
                <a:gd name="T25" fmla="*/ 472 h 472"/>
                <a:gd name="T26" fmla="*/ 474 w 2520"/>
                <a:gd name="T27" fmla="*/ 472 h 472"/>
                <a:gd name="T28" fmla="*/ 474 w 2520"/>
                <a:gd name="T29" fmla="*/ 211 h 472"/>
                <a:gd name="T30" fmla="*/ 239 w 2520"/>
                <a:gd name="T31" fmla="*/ 0 h 472"/>
                <a:gd name="T32" fmla="*/ 0 w 2520"/>
                <a:gd name="T33" fmla="*/ 0 h 472"/>
                <a:gd name="T34" fmla="*/ 1262 w 2520"/>
                <a:gd name="T35" fmla="*/ 0 h 472"/>
                <a:gd name="T36" fmla="*/ 1262 w 2520"/>
                <a:gd name="T37" fmla="*/ 472 h 472"/>
                <a:gd name="T38" fmla="*/ 1479 w 2520"/>
                <a:gd name="T39" fmla="*/ 472 h 472"/>
                <a:gd name="T40" fmla="*/ 1672 w 2520"/>
                <a:gd name="T41" fmla="*/ 410 h 472"/>
                <a:gd name="T42" fmla="*/ 1719 w 2520"/>
                <a:gd name="T43" fmla="*/ 242 h 472"/>
                <a:gd name="T44" fmla="*/ 1676 w 2520"/>
                <a:gd name="T45" fmla="*/ 79 h 472"/>
                <a:gd name="T46" fmla="*/ 1449 w 2520"/>
                <a:gd name="T47" fmla="*/ 0 h 472"/>
                <a:gd name="T48" fmla="*/ 1262 w 2520"/>
                <a:gd name="T49" fmla="*/ 0 h 472"/>
                <a:gd name="T50" fmla="*/ 1395 w 2520"/>
                <a:gd name="T51" fmla="*/ 103 h 472"/>
                <a:gd name="T52" fmla="*/ 1452 w 2520"/>
                <a:gd name="T53" fmla="*/ 103 h 472"/>
                <a:gd name="T54" fmla="*/ 1589 w 2520"/>
                <a:gd name="T55" fmla="*/ 237 h 472"/>
                <a:gd name="T56" fmla="*/ 1452 w 2520"/>
                <a:gd name="T57" fmla="*/ 372 h 472"/>
                <a:gd name="T58" fmla="*/ 1395 w 2520"/>
                <a:gd name="T59" fmla="*/ 372 h 472"/>
                <a:gd name="T60" fmla="*/ 1395 w 2520"/>
                <a:gd name="T61" fmla="*/ 103 h 472"/>
                <a:gd name="T62" fmla="*/ 856 w 2520"/>
                <a:gd name="T63" fmla="*/ 0 h 472"/>
                <a:gd name="T64" fmla="*/ 745 w 2520"/>
                <a:gd name="T65" fmla="*/ 374 h 472"/>
                <a:gd name="T66" fmla="*/ 638 w 2520"/>
                <a:gd name="T67" fmla="*/ 0 h 472"/>
                <a:gd name="T68" fmla="*/ 494 w 2520"/>
                <a:gd name="T69" fmla="*/ 0 h 472"/>
                <a:gd name="T70" fmla="*/ 646 w 2520"/>
                <a:gd name="T71" fmla="*/ 472 h 472"/>
                <a:gd name="T72" fmla="*/ 838 w 2520"/>
                <a:gd name="T73" fmla="*/ 472 h 472"/>
                <a:gd name="T74" fmla="*/ 992 w 2520"/>
                <a:gd name="T75" fmla="*/ 0 h 472"/>
                <a:gd name="T76" fmla="*/ 856 w 2520"/>
                <a:gd name="T77" fmla="*/ 0 h 472"/>
                <a:gd name="T78" fmla="*/ 1781 w 2520"/>
                <a:gd name="T79" fmla="*/ 472 h 472"/>
                <a:gd name="T80" fmla="*/ 1915 w 2520"/>
                <a:gd name="T81" fmla="*/ 472 h 472"/>
                <a:gd name="T82" fmla="*/ 1915 w 2520"/>
                <a:gd name="T83" fmla="*/ 0 h 472"/>
                <a:gd name="T84" fmla="*/ 1781 w 2520"/>
                <a:gd name="T85" fmla="*/ 0 h 472"/>
                <a:gd name="T86" fmla="*/ 1781 w 2520"/>
                <a:gd name="T87" fmla="*/ 472 h 472"/>
                <a:gd name="T88" fmla="*/ 2155 w 2520"/>
                <a:gd name="T89" fmla="*/ 1 h 472"/>
                <a:gd name="T90" fmla="*/ 1969 w 2520"/>
                <a:gd name="T91" fmla="*/ 472 h 472"/>
                <a:gd name="T92" fmla="*/ 2100 w 2520"/>
                <a:gd name="T93" fmla="*/ 472 h 472"/>
                <a:gd name="T94" fmla="*/ 2130 w 2520"/>
                <a:gd name="T95" fmla="*/ 389 h 472"/>
                <a:gd name="T96" fmla="*/ 2350 w 2520"/>
                <a:gd name="T97" fmla="*/ 389 h 472"/>
                <a:gd name="T98" fmla="*/ 2378 w 2520"/>
                <a:gd name="T99" fmla="*/ 472 h 472"/>
                <a:gd name="T100" fmla="*/ 2520 w 2520"/>
                <a:gd name="T101" fmla="*/ 472 h 472"/>
                <a:gd name="T102" fmla="*/ 2333 w 2520"/>
                <a:gd name="T103" fmla="*/ 1 h 472"/>
                <a:gd name="T104" fmla="*/ 2155 w 2520"/>
                <a:gd name="T105" fmla="*/ 1 h 472"/>
                <a:gd name="T106" fmla="*/ 2241 w 2520"/>
                <a:gd name="T107" fmla="*/ 87 h 472"/>
                <a:gd name="T108" fmla="*/ 2322 w 2520"/>
                <a:gd name="T109" fmla="*/ 307 h 472"/>
                <a:gd name="T110" fmla="*/ 2158 w 2520"/>
                <a:gd name="T111" fmla="*/ 307 h 472"/>
                <a:gd name="T112" fmla="*/ 2241 w 2520"/>
                <a:gd name="T113" fmla="*/ 8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0" h="472">
                  <a:moveTo>
                    <a:pt x="1048" y="0"/>
                  </a:moveTo>
                  <a:cubicBezTo>
                    <a:pt x="1048" y="472"/>
                    <a:pt x="1048" y="472"/>
                    <a:pt x="1048" y="472"/>
                  </a:cubicBezTo>
                  <a:cubicBezTo>
                    <a:pt x="1181" y="472"/>
                    <a:pt x="1181" y="472"/>
                    <a:pt x="1181" y="472"/>
                  </a:cubicBezTo>
                  <a:cubicBezTo>
                    <a:pt x="1181" y="0"/>
                    <a:pt x="1181" y="0"/>
                    <a:pt x="1181" y="0"/>
                  </a:cubicBezTo>
                  <a:lnTo>
                    <a:pt x="1048" y="0"/>
                  </a:lnTo>
                  <a:close/>
                  <a:moveTo>
                    <a:pt x="0" y="0"/>
                  </a:moveTo>
                  <a:cubicBezTo>
                    <a:pt x="0" y="472"/>
                    <a:pt x="0" y="472"/>
                    <a:pt x="0" y="472"/>
                  </a:cubicBezTo>
                  <a:cubicBezTo>
                    <a:pt x="134" y="472"/>
                    <a:pt x="134" y="472"/>
                    <a:pt x="134" y="472"/>
                  </a:cubicBezTo>
                  <a:cubicBezTo>
                    <a:pt x="134" y="105"/>
                    <a:pt x="134" y="105"/>
                    <a:pt x="134" y="105"/>
                  </a:cubicBezTo>
                  <a:cubicBezTo>
                    <a:pt x="239" y="106"/>
                    <a:pt x="239" y="106"/>
                    <a:pt x="239" y="106"/>
                  </a:cubicBezTo>
                  <a:cubicBezTo>
                    <a:pt x="273" y="106"/>
                    <a:pt x="297" y="114"/>
                    <a:pt x="314" y="132"/>
                  </a:cubicBezTo>
                  <a:cubicBezTo>
                    <a:pt x="335" y="154"/>
                    <a:pt x="344" y="191"/>
                    <a:pt x="344" y="257"/>
                  </a:cubicBezTo>
                  <a:cubicBezTo>
                    <a:pt x="344" y="472"/>
                    <a:pt x="344" y="472"/>
                    <a:pt x="344" y="472"/>
                  </a:cubicBezTo>
                  <a:cubicBezTo>
                    <a:pt x="474" y="472"/>
                    <a:pt x="474" y="472"/>
                    <a:pt x="474" y="472"/>
                  </a:cubicBezTo>
                  <a:cubicBezTo>
                    <a:pt x="474" y="211"/>
                    <a:pt x="474" y="211"/>
                    <a:pt x="474" y="211"/>
                  </a:cubicBezTo>
                  <a:cubicBezTo>
                    <a:pt x="474" y="25"/>
                    <a:pt x="355" y="0"/>
                    <a:pt x="239" y="0"/>
                  </a:cubicBezTo>
                  <a:lnTo>
                    <a:pt x="0" y="0"/>
                  </a:lnTo>
                  <a:close/>
                  <a:moveTo>
                    <a:pt x="1262" y="0"/>
                  </a:moveTo>
                  <a:cubicBezTo>
                    <a:pt x="1262" y="472"/>
                    <a:pt x="1262" y="472"/>
                    <a:pt x="1262" y="472"/>
                  </a:cubicBezTo>
                  <a:cubicBezTo>
                    <a:pt x="1479" y="472"/>
                    <a:pt x="1479" y="472"/>
                    <a:pt x="1479" y="472"/>
                  </a:cubicBezTo>
                  <a:cubicBezTo>
                    <a:pt x="1594" y="472"/>
                    <a:pt x="1631" y="453"/>
                    <a:pt x="1672" y="410"/>
                  </a:cubicBezTo>
                  <a:cubicBezTo>
                    <a:pt x="1701" y="380"/>
                    <a:pt x="1719" y="314"/>
                    <a:pt x="1719" y="242"/>
                  </a:cubicBezTo>
                  <a:cubicBezTo>
                    <a:pt x="1719" y="175"/>
                    <a:pt x="1704" y="116"/>
                    <a:pt x="1676" y="79"/>
                  </a:cubicBezTo>
                  <a:cubicBezTo>
                    <a:pt x="1627" y="13"/>
                    <a:pt x="1556" y="0"/>
                    <a:pt x="1449" y="0"/>
                  </a:cubicBezTo>
                  <a:lnTo>
                    <a:pt x="1262" y="0"/>
                  </a:lnTo>
                  <a:close/>
                  <a:moveTo>
                    <a:pt x="1395" y="103"/>
                  </a:moveTo>
                  <a:cubicBezTo>
                    <a:pt x="1452" y="103"/>
                    <a:pt x="1452" y="103"/>
                    <a:pt x="1452" y="103"/>
                  </a:cubicBezTo>
                  <a:cubicBezTo>
                    <a:pt x="1535" y="103"/>
                    <a:pt x="1589" y="140"/>
                    <a:pt x="1589" y="237"/>
                  </a:cubicBezTo>
                  <a:cubicBezTo>
                    <a:pt x="1589" y="334"/>
                    <a:pt x="1535" y="372"/>
                    <a:pt x="1452" y="372"/>
                  </a:cubicBezTo>
                  <a:cubicBezTo>
                    <a:pt x="1395" y="372"/>
                    <a:pt x="1395" y="372"/>
                    <a:pt x="1395" y="372"/>
                  </a:cubicBezTo>
                  <a:lnTo>
                    <a:pt x="1395" y="103"/>
                  </a:lnTo>
                  <a:close/>
                  <a:moveTo>
                    <a:pt x="856" y="0"/>
                  </a:moveTo>
                  <a:cubicBezTo>
                    <a:pt x="745" y="374"/>
                    <a:pt x="745" y="374"/>
                    <a:pt x="745" y="374"/>
                  </a:cubicBezTo>
                  <a:cubicBezTo>
                    <a:pt x="638" y="0"/>
                    <a:pt x="638" y="0"/>
                    <a:pt x="638" y="0"/>
                  </a:cubicBezTo>
                  <a:cubicBezTo>
                    <a:pt x="494" y="0"/>
                    <a:pt x="494" y="0"/>
                    <a:pt x="494" y="0"/>
                  </a:cubicBezTo>
                  <a:cubicBezTo>
                    <a:pt x="646" y="472"/>
                    <a:pt x="646" y="472"/>
                    <a:pt x="646" y="472"/>
                  </a:cubicBezTo>
                  <a:cubicBezTo>
                    <a:pt x="838" y="472"/>
                    <a:pt x="838" y="472"/>
                    <a:pt x="838" y="472"/>
                  </a:cubicBezTo>
                  <a:cubicBezTo>
                    <a:pt x="992" y="0"/>
                    <a:pt x="992" y="0"/>
                    <a:pt x="992" y="0"/>
                  </a:cubicBezTo>
                  <a:lnTo>
                    <a:pt x="856" y="0"/>
                  </a:lnTo>
                  <a:close/>
                  <a:moveTo>
                    <a:pt x="1781" y="472"/>
                  </a:moveTo>
                  <a:cubicBezTo>
                    <a:pt x="1915" y="472"/>
                    <a:pt x="1915" y="472"/>
                    <a:pt x="1915" y="472"/>
                  </a:cubicBezTo>
                  <a:cubicBezTo>
                    <a:pt x="1915" y="0"/>
                    <a:pt x="1915" y="0"/>
                    <a:pt x="1915" y="0"/>
                  </a:cubicBezTo>
                  <a:cubicBezTo>
                    <a:pt x="1781" y="0"/>
                    <a:pt x="1781" y="0"/>
                    <a:pt x="1781" y="0"/>
                  </a:cubicBezTo>
                  <a:lnTo>
                    <a:pt x="1781" y="472"/>
                  </a:lnTo>
                  <a:close/>
                  <a:moveTo>
                    <a:pt x="2155" y="1"/>
                  </a:moveTo>
                  <a:cubicBezTo>
                    <a:pt x="1969" y="472"/>
                    <a:pt x="1969" y="472"/>
                    <a:pt x="1969" y="472"/>
                  </a:cubicBezTo>
                  <a:cubicBezTo>
                    <a:pt x="2100" y="472"/>
                    <a:pt x="2100" y="472"/>
                    <a:pt x="2100" y="472"/>
                  </a:cubicBezTo>
                  <a:cubicBezTo>
                    <a:pt x="2130" y="389"/>
                    <a:pt x="2130" y="389"/>
                    <a:pt x="2130" y="389"/>
                  </a:cubicBezTo>
                  <a:cubicBezTo>
                    <a:pt x="2350" y="389"/>
                    <a:pt x="2350" y="389"/>
                    <a:pt x="2350" y="389"/>
                  </a:cubicBezTo>
                  <a:cubicBezTo>
                    <a:pt x="2378" y="472"/>
                    <a:pt x="2378" y="472"/>
                    <a:pt x="2378" y="472"/>
                  </a:cubicBezTo>
                  <a:cubicBezTo>
                    <a:pt x="2520" y="472"/>
                    <a:pt x="2520" y="472"/>
                    <a:pt x="2520" y="472"/>
                  </a:cubicBezTo>
                  <a:cubicBezTo>
                    <a:pt x="2333" y="1"/>
                    <a:pt x="2333" y="1"/>
                    <a:pt x="2333" y="1"/>
                  </a:cubicBezTo>
                  <a:lnTo>
                    <a:pt x="2155" y="1"/>
                  </a:lnTo>
                  <a:close/>
                  <a:moveTo>
                    <a:pt x="2241" y="87"/>
                  </a:moveTo>
                  <a:cubicBezTo>
                    <a:pt x="2322" y="307"/>
                    <a:pt x="2322" y="307"/>
                    <a:pt x="2322" y="307"/>
                  </a:cubicBezTo>
                  <a:cubicBezTo>
                    <a:pt x="2158" y="307"/>
                    <a:pt x="2158" y="307"/>
                    <a:pt x="2158" y="307"/>
                  </a:cubicBezTo>
                  <a:lnTo>
                    <a:pt x="2241" y="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srgbClr val="FFFFFF"/>
                </a:solidFill>
                <a:latin typeface="Arial" charset="0"/>
                <a:ea typeface="MS PGothic" pitchFamily="34" charset="-128"/>
              </a:endParaRPr>
            </a:p>
          </p:txBody>
        </p:sp>
        <p:sp>
          <p:nvSpPr>
            <p:cNvPr id="8" name="Freeform 7"/>
            <p:cNvSpPr>
              <a:spLocks noEditPoints="1"/>
            </p:cNvSpPr>
            <p:nvPr userDrawn="1"/>
          </p:nvSpPr>
          <p:spPr bwMode="auto">
            <a:xfrm>
              <a:off x="677492" y="-1417931"/>
              <a:ext cx="877396" cy="582700"/>
            </a:xfrm>
            <a:custGeom>
              <a:avLst/>
              <a:gdLst>
                <a:gd name="T0" fmla="*/ 405 w 1086"/>
                <a:gd name="T1" fmla="*/ 214 h 718"/>
                <a:gd name="T2" fmla="*/ 405 w 1086"/>
                <a:gd name="T3" fmla="*/ 149 h 718"/>
                <a:gd name="T4" fmla="*/ 424 w 1086"/>
                <a:gd name="T5" fmla="*/ 148 h 718"/>
                <a:gd name="T6" fmla="*/ 719 w 1086"/>
                <a:gd name="T7" fmla="*/ 301 h 718"/>
                <a:gd name="T8" fmla="*/ 458 w 1086"/>
                <a:gd name="T9" fmla="*/ 476 h 718"/>
                <a:gd name="T10" fmla="*/ 405 w 1086"/>
                <a:gd name="T11" fmla="*/ 467 h 718"/>
                <a:gd name="T12" fmla="*/ 405 w 1086"/>
                <a:gd name="T13" fmla="*/ 270 h 718"/>
                <a:gd name="T14" fmla="*/ 530 w 1086"/>
                <a:gd name="T15" fmla="*/ 378 h 718"/>
                <a:gd name="T16" fmla="*/ 622 w 1086"/>
                <a:gd name="T17" fmla="*/ 300 h 718"/>
                <a:gd name="T18" fmla="*/ 441 w 1086"/>
                <a:gd name="T19" fmla="*/ 212 h 718"/>
                <a:gd name="T20" fmla="*/ 405 w 1086"/>
                <a:gd name="T21" fmla="*/ 214 h 718"/>
                <a:gd name="T22" fmla="*/ 405 w 1086"/>
                <a:gd name="T23" fmla="*/ 0 h 718"/>
                <a:gd name="T24" fmla="*/ 405 w 1086"/>
                <a:gd name="T25" fmla="*/ 97 h 718"/>
                <a:gd name="T26" fmla="*/ 424 w 1086"/>
                <a:gd name="T27" fmla="*/ 95 h 718"/>
                <a:gd name="T28" fmla="*/ 832 w 1086"/>
                <a:gd name="T29" fmla="*/ 298 h 718"/>
                <a:gd name="T30" fmla="*/ 455 w 1086"/>
                <a:gd name="T31" fmla="*/ 523 h 718"/>
                <a:gd name="T32" fmla="*/ 405 w 1086"/>
                <a:gd name="T33" fmla="*/ 518 h 718"/>
                <a:gd name="T34" fmla="*/ 405 w 1086"/>
                <a:gd name="T35" fmla="*/ 578 h 718"/>
                <a:gd name="T36" fmla="*/ 447 w 1086"/>
                <a:gd name="T37" fmla="*/ 581 h 718"/>
                <a:gd name="T38" fmla="*/ 881 w 1086"/>
                <a:gd name="T39" fmla="*/ 381 h 718"/>
                <a:gd name="T40" fmla="*/ 1004 w 1086"/>
                <a:gd name="T41" fmla="*/ 456 h 718"/>
                <a:gd name="T42" fmla="*/ 449 w 1086"/>
                <a:gd name="T43" fmla="*/ 636 h 718"/>
                <a:gd name="T44" fmla="*/ 405 w 1086"/>
                <a:gd name="T45" fmla="*/ 634 h 718"/>
                <a:gd name="T46" fmla="*/ 405 w 1086"/>
                <a:gd name="T47" fmla="*/ 718 h 718"/>
                <a:gd name="T48" fmla="*/ 1086 w 1086"/>
                <a:gd name="T49" fmla="*/ 718 h 718"/>
                <a:gd name="T50" fmla="*/ 1086 w 1086"/>
                <a:gd name="T51" fmla="*/ 0 h 718"/>
                <a:gd name="T52" fmla="*/ 405 w 1086"/>
                <a:gd name="T53" fmla="*/ 0 h 718"/>
                <a:gd name="T54" fmla="*/ 405 w 1086"/>
                <a:gd name="T55" fmla="*/ 467 h 718"/>
                <a:gd name="T56" fmla="*/ 405 w 1086"/>
                <a:gd name="T57" fmla="*/ 518 h 718"/>
                <a:gd name="T58" fmla="*/ 194 w 1086"/>
                <a:gd name="T59" fmla="*/ 317 h 718"/>
                <a:gd name="T60" fmla="*/ 405 w 1086"/>
                <a:gd name="T61" fmla="*/ 214 h 718"/>
                <a:gd name="T62" fmla="*/ 405 w 1086"/>
                <a:gd name="T63" fmla="*/ 270 h 718"/>
                <a:gd name="T64" fmla="*/ 405 w 1086"/>
                <a:gd name="T65" fmla="*/ 270 h 718"/>
                <a:gd name="T66" fmla="*/ 281 w 1086"/>
                <a:gd name="T67" fmla="*/ 327 h 718"/>
                <a:gd name="T68" fmla="*/ 405 w 1086"/>
                <a:gd name="T69" fmla="*/ 467 h 718"/>
                <a:gd name="T70" fmla="*/ 111 w 1086"/>
                <a:gd name="T71" fmla="*/ 309 h 718"/>
                <a:gd name="T72" fmla="*/ 405 w 1086"/>
                <a:gd name="T73" fmla="*/ 149 h 718"/>
                <a:gd name="T74" fmla="*/ 405 w 1086"/>
                <a:gd name="T75" fmla="*/ 97 h 718"/>
                <a:gd name="T76" fmla="*/ 0 w 1086"/>
                <a:gd name="T77" fmla="*/ 298 h 718"/>
                <a:gd name="T78" fmla="*/ 405 w 1086"/>
                <a:gd name="T79" fmla="*/ 634 h 718"/>
                <a:gd name="T80" fmla="*/ 405 w 1086"/>
                <a:gd name="T81" fmla="*/ 578 h 718"/>
                <a:gd name="T82" fmla="*/ 111 w 1086"/>
                <a:gd name="T83" fmla="*/ 309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6" h="718">
                  <a:moveTo>
                    <a:pt x="405" y="214"/>
                  </a:moveTo>
                  <a:cubicBezTo>
                    <a:pt x="405" y="149"/>
                    <a:pt x="405" y="149"/>
                    <a:pt x="405" y="149"/>
                  </a:cubicBezTo>
                  <a:cubicBezTo>
                    <a:pt x="412" y="149"/>
                    <a:pt x="418" y="148"/>
                    <a:pt x="424" y="148"/>
                  </a:cubicBezTo>
                  <a:cubicBezTo>
                    <a:pt x="602" y="143"/>
                    <a:pt x="719" y="301"/>
                    <a:pt x="719" y="301"/>
                  </a:cubicBezTo>
                  <a:cubicBezTo>
                    <a:pt x="719" y="301"/>
                    <a:pt x="593" y="476"/>
                    <a:pt x="458" y="476"/>
                  </a:cubicBezTo>
                  <a:cubicBezTo>
                    <a:pt x="438" y="476"/>
                    <a:pt x="421" y="472"/>
                    <a:pt x="405" y="467"/>
                  </a:cubicBezTo>
                  <a:cubicBezTo>
                    <a:pt x="405" y="270"/>
                    <a:pt x="405" y="270"/>
                    <a:pt x="405" y="270"/>
                  </a:cubicBezTo>
                  <a:cubicBezTo>
                    <a:pt x="474" y="279"/>
                    <a:pt x="488" y="309"/>
                    <a:pt x="530" y="378"/>
                  </a:cubicBezTo>
                  <a:cubicBezTo>
                    <a:pt x="622" y="300"/>
                    <a:pt x="622" y="300"/>
                    <a:pt x="622" y="300"/>
                  </a:cubicBezTo>
                  <a:cubicBezTo>
                    <a:pt x="622" y="300"/>
                    <a:pt x="555" y="212"/>
                    <a:pt x="441" y="212"/>
                  </a:cubicBezTo>
                  <a:cubicBezTo>
                    <a:pt x="429" y="212"/>
                    <a:pt x="417" y="213"/>
                    <a:pt x="405" y="214"/>
                  </a:cubicBezTo>
                  <a:moveTo>
                    <a:pt x="405" y="0"/>
                  </a:moveTo>
                  <a:cubicBezTo>
                    <a:pt x="405" y="97"/>
                    <a:pt x="405" y="97"/>
                    <a:pt x="405" y="97"/>
                  </a:cubicBezTo>
                  <a:cubicBezTo>
                    <a:pt x="412" y="96"/>
                    <a:pt x="418" y="96"/>
                    <a:pt x="424" y="95"/>
                  </a:cubicBezTo>
                  <a:cubicBezTo>
                    <a:pt x="671" y="87"/>
                    <a:pt x="832" y="298"/>
                    <a:pt x="832" y="298"/>
                  </a:cubicBezTo>
                  <a:cubicBezTo>
                    <a:pt x="832" y="298"/>
                    <a:pt x="647" y="523"/>
                    <a:pt x="455" y="523"/>
                  </a:cubicBezTo>
                  <a:cubicBezTo>
                    <a:pt x="437" y="523"/>
                    <a:pt x="421" y="521"/>
                    <a:pt x="405" y="518"/>
                  </a:cubicBezTo>
                  <a:cubicBezTo>
                    <a:pt x="405" y="578"/>
                    <a:pt x="405" y="578"/>
                    <a:pt x="405" y="578"/>
                  </a:cubicBezTo>
                  <a:cubicBezTo>
                    <a:pt x="419" y="580"/>
                    <a:pt x="432" y="581"/>
                    <a:pt x="447" y="581"/>
                  </a:cubicBezTo>
                  <a:cubicBezTo>
                    <a:pt x="626" y="581"/>
                    <a:pt x="755" y="489"/>
                    <a:pt x="881" y="381"/>
                  </a:cubicBezTo>
                  <a:cubicBezTo>
                    <a:pt x="902" y="398"/>
                    <a:pt x="987" y="438"/>
                    <a:pt x="1004" y="456"/>
                  </a:cubicBezTo>
                  <a:cubicBezTo>
                    <a:pt x="885" y="556"/>
                    <a:pt x="607" y="636"/>
                    <a:pt x="449" y="636"/>
                  </a:cubicBezTo>
                  <a:cubicBezTo>
                    <a:pt x="434" y="636"/>
                    <a:pt x="420" y="636"/>
                    <a:pt x="405" y="634"/>
                  </a:cubicBezTo>
                  <a:cubicBezTo>
                    <a:pt x="405" y="718"/>
                    <a:pt x="405" y="718"/>
                    <a:pt x="405" y="718"/>
                  </a:cubicBezTo>
                  <a:cubicBezTo>
                    <a:pt x="1086" y="718"/>
                    <a:pt x="1086" y="718"/>
                    <a:pt x="1086" y="718"/>
                  </a:cubicBezTo>
                  <a:cubicBezTo>
                    <a:pt x="1086" y="0"/>
                    <a:pt x="1086" y="0"/>
                    <a:pt x="1086" y="0"/>
                  </a:cubicBezTo>
                  <a:lnTo>
                    <a:pt x="405" y="0"/>
                  </a:lnTo>
                  <a:close/>
                  <a:moveTo>
                    <a:pt x="405" y="467"/>
                  </a:moveTo>
                  <a:cubicBezTo>
                    <a:pt x="405" y="518"/>
                    <a:pt x="405" y="518"/>
                    <a:pt x="405" y="518"/>
                  </a:cubicBezTo>
                  <a:cubicBezTo>
                    <a:pt x="240" y="489"/>
                    <a:pt x="194" y="317"/>
                    <a:pt x="194" y="317"/>
                  </a:cubicBezTo>
                  <a:cubicBezTo>
                    <a:pt x="194" y="317"/>
                    <a:pt x="273" y="228"/>
                    <a:pt x="405" y="214"/>
                  </a:cubicBezTo>
                  <a:cubicBezTo>
                    <a:pt x="405" y="270"/>
                    <a:pt x="405" y="270"/>
                    <a:pt x="405" y="270"/>
                  </a:cubicBezTo>
                  <a:cubicBezTo>
                    <a:pt x="405" y="270"/>
                    <a:pt x="405" y="270"/>
                    <a:pt x="405" y="270"/>
                  </a:cubicBezTo>
                  <a:cubicBezTo>
                    <a:pt x="336" y="262"/>
                    <a:pt x="281" y="327"/>
                    <a:pt x="281" y="327"/>
                  </a:cubicBezTo>
                  <a:cubicBezTo>
                    <a:pt x="281" y="327"/>
                    <a:pt x="312" y="436"/>
                    <a:pt x="405" y="467"/>
                  </a:cubicBezTo>
                  <a:moveTo>
                    <a:pt x="111" y="309"/>
                  </a:moveTo>
                  <a:cubicBezTo>
                    <a:pt x="111" y="309"/>
                    <a:pt x="209" y="164"/>
                    <a:pt x="405" y="149"/>
                  </a:cubicBezTo>
                  <a:cubicBezTo>
                    <a:pt x="405" y="97"/>
                    <a:pt x="405" y="97"/>
                    <a:pt x="405" y="97"/>
                  </a:cubicBezTo>
                  <a:cubicBezTo>
                    <a:pt x="188" y="114"/>
                    <a:pt x="0" y="298"/>
                    <a:pt x="0" y="298"/>
                  </a:cubicBezTo>
                  <a:cubicBezTo>
                    <a:pt x="0" y="298"/>
                    <a:pt x="106" y="606"/>
                    <a:pt x="405" y="634"/>
                  </a:cubicBezTo>
                  <a:cubicBezTo>
                    <a:pt x="405" y="578"/>
                    <a:pt x="405" y="578"/>
                    <a:pt x="405" y="578"/>
                  </a:cubicBezTo>
                  <a:cubicBezTo>
                    <a:pt x="186" y="551"/>
                    <a:pt x="111" y="309"/>
                    <a:pt x="111" y="30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srgbClr val="FFFFFF"/>
                </a:solidFill>
                <a:latin typeface="Arial" charset="0"/>
                <a:ea typeface="MS PGothic" pitchFamily="34" charset="-128"/>
              </a:endParaRPr>
            </a:p>
          </p:txBody>
        </p:sp>
      </p:grpSp>
    </p:spTree>
    <p:extLst>
      <p:ext uri="{BB962C8B-B14F-4D97-AF65-F5344CB8AC3E}">
        <p14:creationId xmlns:p14="http://schemas.microsoft.com/office/powerpoint/2010/main" val="4088045425"/>
      </p:ext>
    </p:extLst>
  </p:cSld>
  <p:clrMap bg1="dk2" tx1="lt1" bg2="dk1" tx2="lt2" accent1="accent1" accent2="accent2" accent3="accent3" accent4="accent4" accent5="accent5" accent6="accent6" hlink="hlink" folHlink="folHlink"/>
  <p:sldLayoutIdLst>
    <p:sldLayoutId id="2147493512" r:id="rId1"/>
    <p:sldLayoutId id="2147493513" r:id="rId2"/>
    <p:sldLayoutId id="2147493514" r:id="rId3"/>
    <p:sldLayoutId id="2147493515" r:id="rId4"/>
    <p:sldLayoutId id="2147493516" r:id="rId5"/>
    <p:sldLayoutId id="2147493517" r:id="rId6"/>
    <p:sldLayoutId id="2147493518" r:id="rId7"/>
    <p:sldLayoutId id="2147493519" r:id="rId8"/>
    <p:sldLayoutId id="2147493520" r:id="rId9"/>
    <p:sldLayoutId id="2147493521" r:id="rId10"/>
    <p:sldLayoutId id="2147493522" r:id="rId11"/>
    <p:sldLayoutId id="2147493523" r:id="rId12"/>
    <p:sldLayoutId id="2147493524" r:id="rId13"/>
    <p:sldLayoutId id="2147493525" r:id="rId14"/>
    <p:sldLayoutId id="214749352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lnSpc>
          <a:spcPct val="90000"/>
        </a:lnSpc>
        <a:spcBef>
          <a:spcPct val="0"/>
        </a:spcBef>
        <a:spcAft>
          <a:spcPct val="0"/>
        </a:spcAft>
        <a:defRPr sz="30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2700" b="1">
          <a:solidFill>
            <a:srgbClr val="73B900"/>
          </a:solidFill>
          <a:latin typeface="Arial" charset="0"/>
        </a:defRPr>
      </a:lvl2pPr>
      <a:lvl3pPr algn="l" rtl="0" fontAlgn="base">
        <a:spcBef>
          <a:spcPct val="0"/>
        </a:spcBef>
        <a:spcAft>
          <a:spcPct val="0"/>
        </a:spcAft>
        <a:defRPr sz="2700" b="1">
          <a:solidFill>
            <a:srgbClr val="73B900"/>
          </a:solidFill>
          <a:latin typeface="Arial" charset="0"/>
        </a:defRPr>
      </a:lvl3pPr>
      <a:lvl4pPr algn="l" rtl="0" fontAlgn="base">
        <a:spcBef>
          <a:spcPct val="0"/>
        </a:spcBef>
        <a:spcAft>
          <a:spcPct val="0"/>
        </a:spcAft>
        <a:defRPr sz="2700" b="1">
          <a:solidFill>
            <a:srgbClr val="73B900"/>
          </a:solidFill>
          <a:latin typeface="Arial" charset="0"/>
        </a:defRPr>
      </a:lvl4pPr>
      <a:lvl5pPr algn="l" rtl="0" fontAlgn="base">
        <a:spcBef>
          <a:spcPct val="0"/>
        </a:spcBef>
        <a:spcAft>
          <a:spcPct val="0"/>
        </a:spcAft>
        <a:defRPr sz="2700" b="1">
          <a:solidFill>
            <a:srgbClr val="73B900"/>
          </a:solidFill>
          <a:latin typeface="Arial" charset="0"/>
        </a:defRPr>
      </a:lvl5pPr>
      <a:lvl6pPr marL="380985" algn="l" rtl="0" eaLnBrk="1" fontAlgn="base" hangingPunct="1">
        <a:spcBef>
          <a:spcPct val="0"/>
        </a:spcBef>
        <a:spcAft>
          <a:spcPct val="0"/>
        </a:spcAft>
        <a:defRPr sz="2700" b="1">
          <a:solidFill>
            <a:srgbClr val="73B900"/>
          </a:solidFill>
          <a:latin typeface="Arial" charset="0"/>
        </a:defRPr>
      </a:lvl6pPr>
      <a:lvl7pPr marL="761970" algn="l" rtl="0" eaLnBrk="1" fontAlgn="base" hangingPunct="1">
        <a:spcBef>
          <a:spcPct val="0"/>
        </a:spcBef>
        <a:spcAft>
          <a:spcPct val="0"/>
        </a:spcAft>
        <a:defRPr sz="2700" b="1">
          <a:solidFill>
            <a:srgbClr val="73B900"/>
          </a:solidFill>
          <a:latin typeface="Arial" charset="0"/>
        </a:defRPr>
      </a:lvl7pPr>
      <a:lvl8pPr marL="1142954" algn="l" rtl="0" eaLnBrk="1" fontAlgn="base" hangingPunct="1">
        <a:spcBef>
          <a:spcPct val="0"/>
        </a:spcBef>
        <a:spcAft>
          <a:spcPct val="0"/>
        </a:spcAft>
        <a:defRPr sz="2700" b="1">
          <a:solidFill>
            <a:srgbClr val="73B900"/>
          </a:solidFill>
          <a:latin typeface="Arial" charset="0"/>
        </a:defRPr>
      </a:lvl8pPr>
      <a:lvl9pPr marL="1523939" algn="l" rtl="0" eaLnBrk="1" fontAlgn="base" hangingPunct="1">
        <a:spcBef>
          <a:spcPct val="0"/>
        </a:spcBef>
        <a:spcAft>
          <a:spcPct val="0"/>
        </a:spcAft>
        <a:defRPr sz="2700" b="1">
          <a:solidFill>
            <a:srgbClr val="73B900"/>
          </a:solidFill>
          <a:latin typeface="Arial" charset="0"/>
        </a:defRPr>
      </a:lvl9pPr>
    </p:titleStyle>
    <p:bodyStyle>
      <a:lvl1pPr marL="0" indent="0" algn="l" rtl="0" fontAlgn="base">
        <a:lnSpc>
          <a:spcPct val="90000"/>
        </a:lnSpc>
        <a:spcBef>
          <a:spcPts val="750"/>
        </a:spcBef>
        <a:spcAft>
          <a:spcPts val="750"/>
        </a:spcAft>
        <a:buClr>
          <a:schemeClr val="bg2"/>
        </a:buClr>
        <a:buSzPct val="100000"/>
        <a:buFontTx/>
        <a:buNone/>
        <a:defRPr sz="1700" b="0">
          <a:solidFill>
            <a:schemeClr val="bg1"/>
          </a:solidFill>
          <a:latin typeface="Trebuchet MS" pitchFamily="34" charset="0"/>
          <a:ea typeface="+mn-ea"/>
          <a:cs typeface="+mn-cs"/>
        </a:defRPr>
      </a:lvl1pPr>
      <a:lvl2pPr marL="476231" indent="0" algn="l" rtl="0" fontAlgn="base">
        <a:lnSpc>
          <a:spcPct val="90000"/>
        </a:lnSpc>
        <a:spcBef>
          <a:spcPts val="750"/>
        </a:spcBef>
        <a:spcAft>
          <a:spcPts val="750"/>
        </a:spcAft>
        <a:buClr>
          <a:schemeClr val="bg2"/>
        </a:buClr>
        <a:buSzPct val="100000"/>
        <a:buFontTx/>
        <a:buNone/>
        <a:defRPr sz="1500" b="0">
          <a:solidFill>
            <a:schemeClr val="bg1"/>
          </a:solidFill>
          <a:latin typeface="Trebuchet MS" pitchFamily="34" charset="0"/>
        </a:defRPr>
      </a:lvl2pPr>
      <a:lvl3pPr marL="907485" indent="0" algn="l" rtl="0" fontAlgn="base">
        <a:lnSpc>
          <a:spcPct val="90000"/>
        </a:lnSpc>
        <a:spcBef>
          <a:spcPts val="750"/>
        </a:spcBef>
        <a:spcAft>
          <a:spcPts val="750"/>
        </a:spcAft>
        <a:buClr>
          <a:schemeClr val="bg2"/>
        </a:buClr>
        <a:buSzPct val="100000"/>
        <a:buFontTx/>
        <a:buNone/>
        <a:defRPr sz="1300" b="0">
          <a:solidFill>
            <a:schemeClr val="bg1"/>
          </a:solidFill>
          <a:latin typeface="Trebuchet MS" pitchFamily="34" charset="0"/>
        </a:defRPr>
      </a:lvl3pPr>
      <a:lvl4pPr marL="1478962" indent="-190492" algn="l" rtl="0" fontAlgn="base">
        <a:spcBef>
          <a:spcPct val="20000"/>
        </a:spcBef>
        <a:spcAft>
          <a:spcPct val="0"/>
        </a:spcAft>
        <a:buChar char="–"/>
        <a:defRPr sz="1700">
          <a:solidFill>
            <a:schemeClr val="bg1"/>
          </a:solidFill>
          <a:latin typeface="+mn-lt"/>
        </a:defRPr>
      </a:lvl4pPr>
      <a:lvl5pPr marL="1764700" indent="-190492" algn="l" rtl="0" fontAlgn="base">
        <a:spcBef>
          <a:spcPct val="20000"/>
        </a:spcBef>
        <a:spcAft>
          <a:spcPct val="0"/>
        </a:spcAft>
        <a:buChar char="»"/>
        <a:defRPr sz="1700">
          <a:solidFill>
            <a:schemeClr val="bg1"/>
          </a:solidFill>
          <a:latin typeface="+mn-lt"/>
        </a:defRPr>
      </a:lvl5pPr>
      <a:lvl6pPr marL="2145685" indent="-190492" algn="l" rtl="0" eaLnBrk="1" fontAlgn="base" hangingPunct="1">
        <a:spcBef>
          <a:spcPct val="20000"/>
        </a:spcBef>
        <a:spcAft>
          <a:spcPct val="0"/>
        </a:spcAft>
        <a:buChar char="»"/>
        <a:defRPr sz="1700">
          <a:solidFill>
            <a:schemeClr val="bg1"/>
          </a:solidFill>
          <a:latin typeface="+mn-lt"/>
        </a:defRPr>
      </a:lvl6pPr>
      <a:lvl7pPr marL="2526670" indent="-190492" algn="l" rtl="0" eaLnBrk="1" fontAlgn="base" hangingPunct="1">
        <a:spcBef>
          <a:spcPct val="20000"/>
        </a:spcBef>
        <a:spcAft>
          <a:spcPct val="0"/>
        </a:spcAft>
        <a:buChar char="»"/>
        <a:defRPr sz="1700">
          <a:solidFill>
            <a:schemeClr val="bg1"/>
          </a:solidFill>
          <a:latin typeface="+mn-lt"/>
        </a:defRPr>
      </a:lvl7pPr>
      <a:lvl8pPr marL="2907655" indent="-190492" algn="l" rtl="0" eaLnBrk="1" fontAlgn="base" hangingPunct="1">
        <a:spcBef>
          <a:spcPct val="20000"/>
        </a:spcBef>
        <a:spcAft>
          <a:spcPct val="0"/>
        </a:spcAft>
        <a:buChar char="»"/>
        <a:defRPr sz="1700">
          <a:solidFill>
            <a:schemeClr val="bg1"/>
          </a:solidFill>
          <a:latin typeface="+mn-lt"/>
        </a:defRPr>
      </a:lvl8pPr>
      <a:lvl9pPr marL="3288639" indent="-190492" algn="l" rtl="0" eaLnBrk="1" fontAlgn="base" hangingPunct="1">
        <a:spcBef>
          <a:spcPct val="20000"/>
        </a:spcBef>
        <a:spcAft>
          <a:spcPct val="0"/>
        </a:spcAft>
        <a:buChar char="»"/>
        <a:defRPr sz="1700">
          <a:solidFill>
            <a:schemeClr val="bg1"/>
          </a:solidFill>
          <a:latin typeface="+mn-lt"/>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3"/>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509208464"/>
      </p:ext>
    </p:extLst>
  </p:cSld>
  <p:clrMap bg1="lt1" tx1="dk1" bg2="lt2" tx2="dk2" accent1="accent1" accent2="accent2" accent3="accent3" accent4="accent4" accent5="accent5" accent6="accent6" hlink="hlink" folHlink="folHlink"/>
  <p:sldLayoutIdLst>
    <p:sldLayoutId id="2147493530" r:id="rId1"/>
    <p:sldLayoutId id="2147493531" r:id="rId2"/>
    <p:sldLayoutId id="2147493532" r:id="rId3"/>
    <p:sldLayoutId id="2147493533" r:id="rId4"/>
    <p:sldLayoutId id="2147493534" r:id="rId5"/>
    <p:sldLayoutId id="2147493535" r:id="rId6"/>
    <p:sldLayoutId id="2147493536" r:id="rId7"/>
    <p:sldLayoutId id="2147493537" r:id="rId8"/>
    <p:sldLayoutId id="2147493538" r:id="rId9"/>
    <p:sldLayoutId id="2147493539" r:id="rId10"/>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2209800" y="4800600"/>
            <a:ext cx="4495800" cy="392113"/>
            <a:chOff x="1392" y="4032"/>
            <a:chExt cx="2832" cy="329"/>
          </a:xfrm>
        </p:grpSpPr>
        <p:sp>
          <p:nvSpPr>
            <p:cNvPr id="1031" name="AutoShape 2"/>
            <p:cNvSpPr>
              <a:spLocks noChangeArrowheads="1"/>
            </p:cNvSpPr>
            <p:nvPr/>
          </p:nvSpPr>
          <p:spPr bwMode="auto">
            <a:xfrm>
              <a:off x="1392" y="4032"/>
              <a:ext cx="2832" cy="192"/>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mtClean="0"/>
            </a:p>
          </p:txBody>
        </p:sp>
        <p:sp>
          <p:nvSpPr>
            <p:cNvPr id="2" name="Text Box 3"/>
            <p:cNvSpPr txBox="1">
              <a:spLocks noChangeArrowheads="1"/>
            </p:cNvSpPr>
            <p:nvPr/>
          </p:nvSpPr>
          <p:spPr bwMode="auto">
            <a:xfrm>
              <a:off x="1392" y="4032"/>
              <a:ext cx="2832"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lgn="ctr" defTabSz="914400" eaLnBrk="1" fontAlgn="base" hangingPunct="1">
                <a:lnSpc>
                  <a:spcPct val="93000"/>
                </a:lnSpc>
                <a:spcAft>
                  <a:spcPct val="0"/>
                </a:spcAft>
                <a:buClr>
                  <a:srgbClr val="000000"/>
                </a:buClr>
                <a:buSzPct val="100000"/>
                <a:buFont typeface="Times New Roman" pitchFamily="18" charset="0"/>
                <a:buNone/>
                <a:defRPr/>
              </a:pPr>
              <a:r>
                <a:rPr lang="en-US" sz="1000" dirty="0" smtClean="0">
                  <a:solidFill>
                    <a:srgbClr val="000000"/>
                  </a:solidFill>
                </a:rPr>
                <a:t>NIH BTRC for Macromolecular Modeling and Bioinformatics</a:t>
              </a:r>
            </a:p>
            <a:p>
              <a:pPr algn="ctr" defTabSz="914400" eaLnBrk="1" fontAlgn="base" hangingPunct="1">
                <a:spcAft>
                  <a:spcPct val="0"/>
                </a:spcAft>
                <a:buClr>
                  <a:srgbClr val="000000"/>
                </a:buClr>
                <a:buSzPct val="100000"/>
                <a:buFont typeface="Times New Roman" pitchFamily="18" charset="0"/>
                <a:buNone/>
                <a:defRPr/>
              </a:pPr>
              <a:r>
                <a:rPr lang="en-US" sz="1000" dirty="0" smtClean="0">
                  <a:solidFill>
                    <a:srgbClr val="000000"/>
                  </a:solidFill>
                </a:rPr>
                <a:t>http://www.ks.uiuc.edu/</a:t>
              </a:r>
            </a:p>
          </p:txBody>
        </p:sp>
      </p:grpSp>
      <p:sp>
        <p:nvSpPr>
          <p:cNvPr id="1027" name="AutoShape 5"/>
          <p:cNvSpPr>
            <a:spLocks noChangeArrowheads="1"/>
          </p:cNvSpPr>
          <p:nvPr/>
        </p:nvSpPr>
        <p:spPr bwMode="auto">
          <a:xfrm>
            <a:off x="7239000" y="4800600"/>
            <a:ext cx="1905000" cy="381000"/>
          </a:xfrm>
          <a:prstGeom prst="roundRect">
            <a:avLst>
              <a:gd name="adj" fmla="val 64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9pPr>
          </a:lstStyle>
          <a:p>
            <a:pPr algn="r" defTabSz="914400" eaLnBrk="1" fontAlgn="base" hangingPunct="1">
              <a:lnSpc>
                <a:spcPct val="93000"/>
              </a:lnSpc>
              <a:spcBef>
                <a:spcPct val="0"/>
              </a:spcBef>
              <a:spcAft>
                <a:spcPct val="0"/>
              </a:spcAft>
              <a:buClr>
                <a:srgbClr val="000000"/>
              </a:buClr>
              <a:buSzPct val="100000"/>
              <a:buFont typeface="Times New Roman" pitchFamily="18" charset="0"/>
              <a:buNone/>
              <a:defRPr/>
            </a:pPr>
            <a:r>
              <a:rPr lang="en-US" altLang="en-US" sz="1000" smtClean="0"/>
              <a:t>Beckman Institute,</a:t>
            </a:r>
          </a:p>
          <a:p>
            <a:pPr algn="r" defTabSz="914400" eaLnBrk="1" fontAlgn="base" hangingPunct="1">
              <a:lnSpc>
                <a:spcPct val="93000"/>
              </a:lnSpc>
              <a:spcBef>
                <a:spcPct val="0"/>
              </a:spcBef>
              <a:spcAft>
                <a:spcPct val="0"/>
              </a:spcAft>
              <a:buClr>
                <a:srgbClr val="000000"/>
              </a:buClr>
              <a:buSzPct val="100000"/>
              <a:buFont typeface="Times New Roman" pitchFamily="18" charset="0"/>
              <a:buNone/>
              <a:defRPr/>
            </a:pPr>
            <a:r>
              <a:rPr lang="en-US" altLang="en-US" sz="1000" smtClean="0"/>
              <a:t> U. Illinois at Urbana-Champaign</a:t>
            </a:r>
          </a:p>
        </p:txBody>
      </p:sp>
      <p:sp>
        <p:nvSpPr>
          <p:cNvPr id="1028" name="Rectangle 6"/>
          <p:cNvSpPr>
            <a:spLocks noGrp="1" noChangeArrowheads="1"/>
          </p:cNvSpPr>
          <p:nvPr>
            <p:ph type="title"/>
          </p:nvPr>
        </p:nvSpPr>
        <p:spPr bwMode="auto">
          <a:xfrm>
            <a:off x="685800" y="457200"/>
            <a:ext cx="7770813"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ltLang="en-US" smtClean="0"/>
              <a:t>Click to edit the title text format</a:t>
            </a:r>
          </a:p>
        </p:txBody>
      </p:sp>
      <p:sp>
        <p:nvSpPr>
          <p:cNvPr id="1029" name="Rectangle 7"/>
          <p:cNvSpPr>
            <a:spLocks noGrp="1" noChangeArrowheads="1"/>
          </p:cNvSpPr>
          <p:nvPr>
            <p:ph type="body" idx="1"/>
          </p:nvPr>
        </p:nvSpPr>
        <p:spPr bwMode="auto">
          <a:xfrm>
            <a:off x="685800" y="1485900"/>
            <a:ext cx="7770813" cy="308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ltLang="en-US" smtClean="0"/>
              <a:t>Click to edit the outline text format</a:t>
            </a:r>
          </a:p>
          <a:p>
            <a:pPr lvl="1"/>
            <a:r>
              <a:rPr lang="en-US" altLang="en-US" smtClean="0"/>
              <a:t>Second Outline Level</a:t>
            </a:r>
          </a:p>
          <a:p>
            <a:pPr lvl="2"/>
            <a:r>
              <a:rPr lang="en-US" altLang="en-US" smtClean="0"/>
              <a:t>Third Outline Level</a:t>
            </a:r>
          </a:p>
          <a:p>
            <a:pPr lvl="3"/>
            <a:r>
              <a:rPr lang="en-US" altLang="en-US" smtClean="0"/>
              <a:t>Fourth Outline Level</a:t>
            </a:r>
          </a:p>
          <a:p>
            <a:pPr lvl="4"/>
            <a:r>
              <a:rPr lang="en-US" altLang="en-US" smtClean="0"/>
              <a:t>Fifth Outline Level</a:t>
            </a:r>
          </a:p>
          <a:p>
            <a:pPr lvl="4"/>
            <a:r>
              <a:rPr lang="en-US" altLang="en-US" smtClean="0"/>
              <a:t>Sixth Outline Level</a:t>
            </a:r>
          </a:p>
          <a:p>
            <a:pPr lvl="4"/>
            <a:r>
              <a:rPr lang="en-US" altLang="en-US" smtClean="0"/>
              <a:t>Seventh Outline Level</a:t>
            </a:r>
          </a:p>
          <a:p>
            <a:pPr lvl="4"/>
            <a:r>
              <a:rPr lang="en-US" altLang="en-US" smtClean="0"/>
              <a:t>Eighth Outline Level</a:t>
            </a:r>
          </a:p>
          <a:p>
            <a:pPr lvl="4"/>
            <a:r>
              <a:rPr lang="en-US" altLang="en-US" smtClean="0"/>
              <a:t>Ninth Outline Level</a:t>
            </a:r>
          </a:p>
        </p:txBody>
      </p:sp>
      <p:pic>
        <p:nvPicPr>
          <p:cNvPr id="1030" name="Picture 1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4697413"/>
            <a:ext cx="361950" cy="4572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0551570"/>
      </p:ext>
    </p:extLst>
  </p:cSld>
  <p:clrMap bg1="lt1" tx1="dk1" bg2="lt2" tx2="dk2" accent1="accent1" accent2="accent2" accent3="accent3" accent4="accent4" accent5="accent5" accent6="accent6" hlink="hlink" folHlink="folHlink"/>
  <p:sldLayoutIdLst>
    <p:sldLayoutId id="2147493553" r:id="rId1"/>
    <p:sldLayoutId id="2147493554" r:id="rId2"/>
    <p:sldLayoutId id="2147493555" r:id="rId3"/>
    <p:sldLayoutId id="2147493556" r:id="rId4"/>
    <p:sldLayoutId id="2147493557" r:id="rId5"/>
    <p:sldLayoutId id="2147493558" r:id="rId6"/>
    <p:sldLayoutId id="2147493559" r:id="rId7"/>
    <p:sldLayoutId id="2147493560" r:id="rId8"/>
    <p:sldLayoutId id="2147493561" r:id="rId9"/>
    <p:sldLayoutId id="2147493562" r:id="rId10"/>
    <p:sldLayoutId id="2147493563" r:id="rId11"/>
    <p:sldLayoutId id="2147493564" r:id="rId12"/>
    <p:sldLayoutId id="2147493565" r:id="rId13"/>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p:titleStyle>
    <p:body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0.xml"/><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7.xml.rels><?xml version="1.0" encoding="UTF-8" standalone="yes"?>
<Relationships xmlns="http://schemas.openxmlformats.org/package/2006/relationships"><Relationship Id="rId3" Type="http://schemas.openxmlformats.org/officeDocument/2006/relationships/hyperlink" Target="http://www.ks.uiuc.edu/Research/cloud/"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nice-software.com/products/dcv"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 y="318978"/>
            <a:ext cx="9144000" cy="1212110"/>
          </a:xfrm>
        </p:spPr>
        <p:txBody>
          <a:bodyPr>
            <a:noAutofit/>
          </a:bodyPr>
          <a:lstStyle/>
          <a:p>
            <a:r>
              <a:rPr lang="en-US" altLang="en-US" sz="2800" dirty="0"/>
              <a:t> Using AWS EC2 GPU Instances for Computational Microscopy </a:t>
            </a:r>
            <a:r>
              <a:rPr lang="en-US" altLang="en-US" sz="2800" dirty="0" smtClean="0"/>
              <a:t>and Biomolecular </a:t>
            </a:r>
            <a:r>
              <a:rPr lang="en-US" altLang="en-US" sz="2800" dirty="0"/>
              <a:t>Simulation</a:t>
            </a:r>
            <a:endParaRPr lang="en-US" altLang="en-US" sz="2800" dirty="0" smtClean="0"/>
          </a:p>
        </p:txBody>
      </p:sp>
      <p:sp>
        <p:nvSpPr>
          <p:cNvPr id="2" name="Subtitle 1"/>
          <p:cNvSpPr>
            <a:spLocks noGrp="1"/>
          </p:cNvSpPr>
          <p:nvPr>
            <p:ph type="subTitle" idx="1"/>
          </p:nvPr>
        </p:nvSpPr>
        <p:spPr>
          <a:xfrm>
            <a:off x="148855" y="1531088"/>
            <a:ext cx="8867553" cy="3094076"/>
          </a:xfrm>
        </p:spPr>
        <p:txBody>
          <a:bodyPr>
            <a:noAutofit/>
          </a:bodyPr>
          <a:lstStyle/>
          <a:p>
            <a:r>
              <a:rPr lang="en-US" altLang="en-US" sz="2000" dirty="0">
                <a:solidFill>
                  <a:schemeClr val="tx1"/>
                </a:solidFill>
              </a:rPr>
              <a:t>John E. Stone</a:t>
            </a:r>
          </a:p>
          <a:p>
            <a:r>
              <a:rPr lang="en-US" altLang="en-US" sz="2000" dirty="0">
                <a:solidFill>
                  <a:schemeClr val="tx1"/>
                </a:solidFill>
              </a:rPr>
              <a:t>Theoretical and Computational Biophysics Group</a:t>
            </a:r>
          </a:p>
          <a:p>
            <a:r>
              <a:rPr lang="en-US" altLang="en-US" sz="2000" dirty="0">
                <a:solidFill>
                  <a:schemeClr val="tx1"/>
                </a:solidFill>
              </a:rPr>
              <a:t>Beckman Institute for Advanced Science and Technology</a:t>
            </a:r>
          </a:p>
          <a:p>
            <a:r>
              <a:rPr lang="en-US" altLang="en-US" sz="2000" dirty="0">
                <a:solidFill>
                  <a:schemeClr val="tx1"/>
                </a:solidFill>
              </a:rPr>
              <a:t>University of Illinois at Urbana-Champaign</a:t>
            </a:r>
          </a:p>
          <a:p>
            <a:r>
              <a:rPr lang="en-US" altLang="en-US" sz="2000" b="1" dirty="0">
                <a:solidFill>
                  <a:schemeClr val="tx1"/>
                </a:solidFill>
              </a:rPr>
              <a:t>http://</a:t>
            </a:r>
            <a:r>
              <a:rPr lang="en-US" altLang="en-US" sz="2000" b="1" dirty="0" smtClean="0">
                <a:solidFill>
                  <a:schemeClr val="tx1"/>
                </a:solidFill>
              </a:rPr>
              <a:t>www.ks.uiuc.edu/Research/cloud/</a:t>
            </a:r>
            <a:endParaRPr lang="en-US" altLang="en-US" sz="2000" b="1" dirty="0">
              <a:solidFill>
                <a:schemeClr val="tx1"/>
              </a:solidFill>
            </a:endParaRPr>
          </a:p>
          <a:p>
            <a:endParaRPr lang="en-US" altLang="en-US" sz="2000" dirty="0" smtClean="0">
              <a:solidFill>
                <a:schemeClr val="tx1"/>
              </a:solidFill>
            </a:endParaRPr>
          </a:p>
          <a:p>
            <a:r>
              <a:rPr lang="en-US" altLang="en-US" sz="2000" dirty="0" smtClean="0">
                <a:solidFill>
                  <a:schemeClr val="tx1"/>
                </a:solidFill>
              </a:rPr>
              <a:t>1:00-1:25, Amazon Booth, Supercomputing 2018 Exhibition</a:t>
            </a:r>
            <a:endParaRPr lang="en-US" altLang="en-US" sz="2000" dirty="0">
              <a:solidFill>
                <a:schemeClr val="tx1"/>
              </a:solidFill>
            </a:endParaRPr>
          </a:p>
          <a:p>
            <a:r>
              <a:rPr lang="en-US" altLang="en-US" sz="2000" dirty="0" smtClean="0">
                <a:solidFill>
                  <a:schemeClr val="tx1"/>
                </a:solidFill>
              </a:rPr>
              <a:t>Dallas, TX, Wednesday, November 14</a:t>
            </a:r>
            <a:r>
              <a:rPr lang="en-US" altLang="en-US" sz="2000" baseline="30000" dirty="0" smtClean="0">
                <a:solidFill>
                  <a:schemeClr val="tx1"/>
                </a:solidFill>
              </a:rPr>
              <a:t>th</a:t>
            </a:r>
            <a:r>
              <a:rPr lang="en-US" altLang="en-US" sz="2000" dirty="0" smtClean="0">
                <a:solidFill>
                  <a:schemeClr val="tx1"/>
                </a:solidFill>
              </a:rPr>
              <a:t>, 2018</a:t>
            </a:r>
            <a:endParaRPr lang="en-US" altLang="en-US" sz="2000" dirty="0">
              <a:solidFill>
                <a:schemeClr val="tx1"/>
              </a:solidFill>
            </a:endParaRPr>
          </a:p>
        </p:txBody>
      </p:sp>
    </p:spTree>
    <p:extLst>
      <p:ext uri="{BB962C8B-B14F-4D97-AF65-F5344CB8AC3E}">
        <p14:creationId xmlns:p14="http://schemas.microsoft.com/office/powerpoint/2010/main" val="2602519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205979"/>
            <a:ext cx="8896350" cy="756046"/>
          </a:xfrm>
        </p:spPr>
        <p:txBody>
          <a:bodyPr>
            <a:normAutofit fontScale="90000"/>
          </a:bodyPr>
          <a:lstStyle/>
          <a:p>
            <a:r>
              <a:rPr lang="en-US" dirty="0" smtClean="0"/>
              <a:t>VMD / NAMD / LM, NGC Containers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0080"/>
            <a:ext cx="9144000" cy="4103420"/>
          </a:xfrm>
          <a:prstGeom prst="rect">
            <a:avLst/>
          </a:prstGeom>
        </p:spPr>
      </p:pic>
    </p:spTree>
    <p:extLst>
      <p:ext uri="{BB962C8B-B14F-4D97-AF65-F5344CB8AC3E}">
        <p14:creationId xmlns:p14="http://schemas.microsoft.com/office/powerpoint/2010/main" val="1106797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76275" y="146050"/>
            <a:ext cx="7770813" cy="495300"/>
          </a:xfrm>
        </p:spPr>
        <p:txBody>
          <a:bodyPr>
            <a:normAutofit fontScale="90000"/>
          </a:bodyPr>
          <a:lstStyle/>
          <a:p>
            <a:r>
              <a:rPr lang="en-US" altLang="en-US" sz="2800" smtClean="0">
                <a:ea typeface="ＭＳ Ｐゴシック" pitchFamily="34" charset="-128"/>
                <a:cs typeface="Helvetica" pitchFamily="34" charset="0"/>
              </a:rPr>
              <a:t>Molecular Dynamics Flexible Fitting (MDFF)</a:t>
            </a:r>
            <a:endParaRPr lang="en-US" altLang="en-US" sz="3200" smtClean="0">
              <a:ea typeface="ＭＳ Ｐゴシック" pitchFamily="34" charset="-128"/>
            </a:endParaRPr>
          </a:p>
        </p:txBody>
      </p:sp>
      <p:sp>
        <p:nvSpPr>
          <p:cNvPr id="11267" name="Rectangle 3"/>
          <p:cNvSpPr>
            <a:spLocks noChangeArrowheads="1"/>
          </p:cNvSpPr>
          <p:nvPr/>
        </p:nvSpPr>
        <p:spPr bwMode="auto">
          <a:xfrm>
            <a:off x="1588" y="4392613"/>
            <a:ext cx="9153525" cy="8016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pic>
        <p:nvPicPr>
          <p:cNvPr id="11268" name="Picture 1"/>
          <p:cNvPicPr>
            <a:picLocks noChangeArrowheads="1"/>
          </p:cNvPicPr>
          <p:nvPr/>
        </p:nvPicPr>
        <p:blipFill>
          <a:blip r:embed="rId2">
            <a:extLst>
              <a:ext uri="{28A0092B-C50C-407E-A947-70E740481C1C}">
                <a14:useLocalDpi xmlns:a14="http://schemas.microsoft.com/office/drawing/2010/main" val="0"/>
              </a:ext>
            </a:extLst>
          </a:blip>
          <a:srcRect l="2365" t="5325" r="922" b="22333"/>
          <a:stretch>
            <a:fillRect/>
          </a:stretch>
        </p:blipFill>
        <p:spPr bwMode="auto">
          <a:xfrm>
            <a:off x="6704013" y="1171575"/>
            <a:ext cx="12477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121025"/>
            <a:ext cx="16129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141413"/>
            <a:ext cx="207168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Rectangle 4"/>
          <p:cNvSpPr>
            <a:spLocks/>
          </p:cNvSpPr>
          <p:nvPr/>
        </p:nvSpPr>
        <p:spPr bwMode="auto">
          <a:xfrm>
            <a:off x="693738" y="714375"/>
            <a:ext cx="2089150" cy="401638"/>
          </a:xfrm>
          <a:prstGeom prst="rect">
            <a:avLst/>
          </a:prstGeom>
          <a:solidFill>
            <a:srgbClr val="C85656"/>
          </a:solidFill>
          <a:ln w="25400" cap="flat">
            <a:solidFill>
              <a:schemeClr val="tx1">
                <a:alpha val="0"/>
              </a:scheme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X-ray crystallography</a:t>
            </a:r>
          </a:p>
        </p:txBody>
      </p:sp>
      <p:pic>
        <p:nvPicPr>
          <p:cNvPr id="1127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186113"/>
            <a:ext cx="152400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Rectangle 6"/>
          <p:cNvSpPr>
            <a:spLocks/>
          </p:cNvSpPr>
          <p:nvPr/>
        </p:nvSpPr>
        <p:spPr bwMode="auto">
          <a:xfrm>
            <a:off x="6019800" y="712788"/>
            <a:ext cx="2024063" cy="403225"/>
          </a:xfrm>
          <a:prstGeom prst="rect">
            <a:avLst/>
          </a:prstGeom>
          <a:solidFill>
            <a:srgbClr val="5B8AD4"/>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Electron microscopy</a:t>
            </a:r>
          </a:p>
        </p:txBody>
      </p:sp>
      <p:sp>
        <p:nvSpPr>
          <p:cNvPr id="11274" name="Rectangle 8"/>
          <p:cNvSpPr>
            <a:spLocks/>
          </p:cNvSpPr>
          <p:nvPr/>
        </p:nvSpPr>
        <p:spPr bwMode="auto">
          <a:xfrm>
            <a:off x="665163" y="2754313"/>
            <a:ext cx="13954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a:ea typeface="ＭＳ Ｐゴシック" pitchFamily="34" charset="-128"/>
                <a:cs typeface="Helvetica" pitchFamily="34" charset="0"/>
              </a:rPr>
              <a:t>APS at Argonne</a:t>
            </a:r>
          </a:p>
        </p:txBody>
      </p:sp>
      <p:sp>
        <p:nvSpPr>
          <p:cNvPr id="11275" name="Rectangle 9"/>
          <p:cNvSpPr>
            <a:spLocks/>
          </p:cNvSpPr>
          <p:nvPr/>
        </p:nvSpPr>
        <p:spPr bwMode="auto">
          <a:xfrm>
            <a:off x="6745288" y="2760664"/>
            <a:ext cx="1276350" cy="3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dirty="0">
                <a:ea typeface="ＭＳ Ｐゴシック" pitchFamily="34" charset="-128"/>
                <a:cs typeface="Helvetica" pitchFamily="34" charset="0"/>
              </a:rPr>
              <a:t>FEI microscope</a:t>
            </a:r>
          </a:p>
        </p:txBody>
      </p:sp>
      <p:sp>
        <p:nvSpPr>
          <p:cNvPr id="11276" name="Rectangle 10"/>
          <p:cNvSpPr>
            <a:spLocks/>
          </p:cNvSpPr>
          <p:nvPr/>
        </p:nvSpPr>
        <p:spPr bwMode="auto">
          <a:xfrm>
            <a:off x="1588" y="0"/>
            <a:ext cx="91535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700">
              <a:ea typeface="ＭＳ Ｐゴシック" pitchFamily="34" charset="-128"/>
              <a:cs typeface="Helvetica" pitchFamily="34" charset="0"/>
            </a:endParaRPr>
          </a:p>
        </p:txBody>
      </p:sp>
      <p:sp>
        <p:nvSpPr>
          <p:cNvPr id="15" name="Rectangle 13"/>
          <p:cNvSpPr>
            <a:spLocks/>
          </p:cNvSpPr>
          <p:nvPr/>
        </p:nvSpPr>
        <p:spPr bwMode="auto">
          <a:xfrm>
            <a:off x="4052888" y="714375"/>
            <a:ext cx="627062" cy="403225"/>
          </a:xfrm>
          <a:prstGeom prst="rect">
            <a:avLst/>
          </a:prstGeom>
          <a:solidFill>
            <a:srgbClr val="622889"/>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MDFF</a:t>
            </a:r>
          </a:p>
        </p:txBody>
      </p:sp>
      <p:sp>
        <p:nvSpPr>
          <p:cNvPr id="11279" name="Line 14"/>
          <p:cNvSpPr>
            <a:spLocks noChangeShapeType="1"/>
          </p:cNvSpPr>
          <p:nvPr/>
        </p:nvSpPr>
        <p:spPr bwMode="auto">
          <a:xfrm rot="10800000" flipH="1">
            <a:off x="2803525" y="950913"/>
            <a:ext cx="1249363"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0" name="Line 15"/>
          <p:cNvSpPr>
            <a:spLocks noChangeShapeType="1"/>
          </p:cNvSpPr>
          <p:nvPr/>
        </p:nvSpPr>
        <p:spPr bwMode="auto">
          <a:xfrm flipH="1">
            <a:off x="4679950" y="950913"/>
            <a:ext cx="1339850"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1" name="Rectangle 16"/>
          <p:cNvSpPr>
            <a:spLocks/>
          </p:cNvSpPr>
          <p:nvPr/>
        </p:nvSpPr>
        <p:spPr bwMode="auto">
          <a:xfrm>
            <a:off x="5530850" y="2882900"/>
            <a:ext cx="9763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ORNL Titan</a:t>
            </a:r>
          </a:p>
        </p:txBody>
      </p:sp>
      <p:sp>
        <p:nvSpPr>
          <p:cNvPr id="11282" name="Rectangle 17"/>
          <p:cNvSpPr>
            <a:spLocks/>
          </p:cNvSpPr>
          <p:nvPr/>
        </p:nvSpPr>
        <p:spPr bwMode="auto">
          <a:xfrm>
            <a:off x="238125" y="5934075"/>
            <a:ext cx="18621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Acetyl - CoA Synthase</a:t>
            </a:r>
          </a:p>
        </p:txBody>
      </p:sp>
      <p:pic>
        <p:nvPicPr>
          <p:cNvPr id="1128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8700" y="1281113"/>
            <a:ext cx="16891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0575" y="3354388"/>
            <a:ext cx="48228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extBox 1"/>
          <p:cNvSpPr txBox="1"/>
          <p:nvPr/>
        </p:nvSpPr>
        <p:spPr>
          <a:xfrm>
            <a:off x="1662225" y="4377957"/>
            <a:ext cx="5805376" cy="738664"/>
          </a:xfrm>
          <a:prstGeom prst="rect">
            <a:avLst/>
          </a:prstGeom>
          <a:noFill/>
        </p:spPr>
        <p:txBody>
          <a:bodyPr wrap="square" rtlCol="0">
            <a:spAutoFit/>
          </a:bodyPr>
          <a:lstStyle/>
          <a:p>
            <a:r>
              <a:rPr lang="en-US" sz="1400" b="1" dirty="0"/>
              <a:t>Molecular dynamics-based </a:t>
            </a:r>
            <a:r>
              <a:rPr lang="en-US" sz="1400" b="1" dirty="0" smtClean="0"/>
              <a:t>refinement </a:t>
            </a:r>
            <a:r>
              <a:rPr lang="en-US" sz="1400" b="1" dirty="0"/>
              <a:t>and validation for sub-5Å </a:t>
            </a:r>
            <a:r>
              <a:rPr lang="en-US" sz="1400" b="1" dirty="0" err="1"/>
              <a:t>cryo</a:t>
            </a:r>
            <a:r>
              <a:rPr lang="en-US" sz="1400" b="1" dirty="0"/>
              <a:t>-electron microscopy </a:t>
            </a:r>
            <a:r>
              <a:rPr lang="en-US" sz="1400" b="1" dirty="0" smtClean="0"/>
              <a:t>maps</a:t>
            </a:r>
            <a:r>
              <a:rPr lang="en-US" sz="1400" i="1" dirty="0" smtClean="0"/>
              <a:t>.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R. </a:t>
            </a:r>
            <a:r>
              <a:rPr lang="en-US" sz="1400" dirty="0"/>
              <a:t>McGreevy, </a:t>
            </a:r>
            <a:r>
              <a:rPr lang="en-US" sz="1400" dirty="0" smtClean="0"/>
              <a:t>J. </a:t>
            </a:r>
            <a:r>
              <a:rPr lang="en-US" sz="1400" dirty="0"/>
              <a:t>E. Stone, </a:t>
            </a:r>
            <a:r>
              <a:rPr lang="en-US" sz="1400" dirty="0" smtClean="0"/>
              <a:t>J. </a:t>
            </a:r>
            <a:r>
              <a:rPr lang="en-US" sz="1400" dirty="0"/>
              <a:t>Zhao, and </a:t>
            </a:r>
            <a:r>
              <a:rPr lang="en-US" sz="1400" dirty="0" smtClean="0"/>
              <a:t>K. </a:t>
            </a:r>
            <a:r>
              <a:rPr lang="en-US" sz="1400" dirty="0" err="1" smtClean="0"/>
              <a:t>Schulten</a:t>
            </a:r>
            <a:r>
              <a:rPr lang="en-US" sz="1400" dirty="0" smtClean="0"/>
              <a:t>.  </a:t>
            </a:r>
            <a:r>
              <a:rPr lang="en-US" sz="1400" dirty="0" err="1" smtClean="0"/>
              <a:t>eLife</a:t>
            </a:r>
            <a:r>
              <a:rPr lang="en-US" sz="1400" dirty="0" smtClean="0"/>
              <a:t> </a:t>
            </a:r>
            <a:r>
              <a:rPr lang="en-US" sz="1400" dirty="0"/>
              <a:t>2016;10.7554/eLife.16105</a:t>
            </a:r>
          </a:p>
        </p:txBody>
      </p:sp>
    </p:spTree>
    <p:extLst>
      <p:ext uri="{BB962C8B-B14F-4D97-AF65-F5344CB8AC3E}">
        <p14:creationId xmlns:p14="http://schemas.microsoft.com/office/powerpoint/2010/main" val="29015852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33993"/>
          </a:xfrm>
        </p:spPr>
        <p:txBody>
          <a:bodyPr>
            <a:normAutofit fontScale="90000"/>
          </a:bodyPr>
          <a:lstStyle/>
          <a:p>
            <a:r>
              <a:rPr lang="en-US" dirty="0" smtClean="0"/>
              <a:t>Density Map Segmentation</a:t>
            </a:r>
            <a:endParaRPr lang="en-US"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98089" y="894152"/>
            <a:ext cx="4753077" cy="323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98089" y="4125433"/>
            <a:ext cx="4753077" cy="523220"/>
          </a:xfrm>
          <a:prstGeom prst="rect">
            <a:avLst/>
          </a:prstGeom>
          <a:noFill/>
        </p:spPr>
        <p:txBody>
          <a:bodyPr wrap="square" rtlCol="0">
            <a:spAutoFit/>
          </a:bodyPr>
          <a:lstStyle/>
          <a:p>
            <a:r>
              <a:rPr lang="en-US" sz="1400" b="1" dirty="0" smtClean="0">
                <a:solidFill>
                  <a:prstClr val="black"/>
                </a:solidFill>
              </a:rPr>
              <a:t>Earnest, et al. J</a:t>
            </a:r>
            <a:r>
              <a:rPr lang="en-US" sz="1400" b="1" dirty="0">
                <a:solidFill>
                  <a:prstClr val="black"/>
                </a:solidFill>
              </a:rPr>
              <a:t>. Physical Chemistry B, 121(15): 3871-3881, 2017</a:t>
            </a:r>
            <a:r>
              <a:rPr lang="en-US" sz="1400" b="1" dirty="0" smtClean="0">
                <a:solidFill>
                  <a:prstClr val="black"/>
                </a:solidFill>
              </a:rPr>
              <a:t>.</a:t>
            </a:r>
            <a:endParaRPr lang="en-US" b="1" dirty="0">
              <a:solidFill>
                <a:prstClr val="black"/>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358" t="13679" r="12900" b="11700"/>
          <a:stretch/>
        </p:blipFill>
        <p:spPr>
          <a:xfrm>
            <a:off x="271468" y="894152"/>
            <a:ext cx="3279805" cy="3231281"/>
          </a:xfrm>
          <a:prstGeom prst="rect">
            <a:avLst/>
          </a:prstGeom>
        </p:spPr>
      </p:pic>
      <p:sp>
        <p:nvSpPr>
          <p:cNvPr id="9" name="TextBox 8"/>
          <p:cNvSpPr txBox="1"/>
          <p:nvPr/>
        </p:nvSpPr>
        <p:spPr>
          <a:xfrm>
            <a:off x="266487" y="4125433"/>
            <a:ext cx="3284786" cy="523220"/>
          </a:xfrm>
          <a:prstGeom prst="rect">
            <a:avLst/>
          </a:prstGeom>
          <a:noFill/>
        </p:spPr>
        <p:txBody>
          <a:bodyPr wrap="square" rtlCol="0">
            <a:spAutoFit/>
          </a:bodyPr>
          <a:lstStyle/>
          <a:p>
            <a:r>
              <a:rPr lang="en-US" sz="1400" b="1" dirty="0" smtClean="0">
                <a:solidFill>
                  <a:prstClr val="black"/>
                </a:solidFill>
              </a:rPr>
              <a:t>VMD GPU-accelerated density map segmentation of </a:t>
            </a:r>
            <a:r>
              <a:rPr lang="en-US" sz="1400" b="1" dirty="0" err="1" smtClean="0">
                <a:solidFill>
                  <a:prstClr val="black"/>
                </a:solidFill>
              </a:rPr>
              <a:t>GroEL</a:t>
            </a:r>
            <a:endParaRPr lang="en-US" sz="1400" b="1" dirty="0">
              <a:solidFill>
                <a:prstClr val="black"/>
              </a:solidFill>
            </a:endParaRPr>
          </a:p>
        </p:txBody>
      </p:sp>
    </p:spTree>
    <p:extLst>
      <p:ext uri="{BB962C8B-B14F-4D97-AF65-F5344CB8AC3E}">
        <p14:creationId xmlns:p14="http://schemas.microsoft.com/office/powerpoint/2010/main" val="3728082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ChangeArrowheads="1"/>
          </p:cNvSpPr>
          <p:nvPr/>
        </p:nvSpPr>
        <p:spPr bwMode="auto">
          <a:xfrm>
            <a:off x="0" y="4405313"/>
            <a:ext cx="9144000" cy="7381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a:p>
        </p:txBody>
      </p:sp>
      <p:pic>
        <p:nvPicPr>
          <p:cNvPr id="1229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617538"/>
            <a:ext cx="38608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2" name="Rectangle 2"/>
          <p:cNvSpPr>
            <a:spLocks/>
          </p:cNvSpPr>
          <p:nvPr/>
        </p:nvSpPr>
        <p:spPr bwMode="auto">
          <a:xfrm>
            <a:off x="87313" y="1652588"/>
            <a:ext cx="37671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An external potential derived from the EM map is defined on a grid as</a:t>
            </a:r>
          </a:p>
        </p:txBody>
      </p:sp>
      <p:pic>
        <p:nvPicPr>
          <p:cNvPr id="1229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3001963"/>
            <a:ext cx="47815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13" y="2297113"/>
            <a:ext cx="26209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3" y="1138238"/>
            <a:ext cx="33528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6" name="Rectangle 6"/>
          <p:cNvSpPr>
            <a:spLocks/>
          </p:cNvSpPr>
          <p:nvPr/>
        </p:nvSpPr>
        <p:spPr bwMode="auto">
          <a:xfrm>
            <a:off x="87313" y="731838"/>
            <a:ext cx="42148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Two terms are added to the MD potential</a:t>
            </a:r>
          </a:p>
        </p:txBody>
      </p:sp>
      <p:pic>
        <p:nvPicPr>
          <p:cNvPr id="12297"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13" y="4476750"/>
            <a:ext cx="44529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8" name="Rectangle 8"/>
          <p:cNvSpPr>
            <a:spLocks/>
          </p:cNvSpPr>
          <p:nvPr/>
        </p:nvSpPr>
        <p:spPr bwMode="auto">
          <a:xfrm>
            <a:off x="87313" y="4113213"/>
            <a:ext cx="52435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A mass-weighted force is then applied to each atom</a:t>
            </a:r>
          </a:p>
        </p:txBody>
      </p:sp>
      <p:pic>
        <p:nvPicPr>
          <p:cNvPr id="1229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252788"/>
            <a:ext cx="1828800" cy="1866900"/>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0" name="Rectangle 10"/>
          <p:cNvSpPr>
            <a:spLocks/>
          </p:cNvSpPr>
          <p:nvPr/>
        </p:nvSpPr>
        <p:spPr bwMode="auto">
          <a:xfrm>
            <a:off x="482600" y="114300"/>
            <a:ext cx="82708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800">
                <a:solidFill>
                  <a:schemeClr val="tx1"/>
                </a:solidFill>
                <a:latin typeface="Gill Sans"/>
                <a:ea typeface="Gill Sans"/>
                <a:cs typeface="Gill Sans"/>
                <a:sym typeface="Gill Sans"/>
              </a:rPr>
              <a:t>Molecular Dynamics Flexible Fitting - Theory</a:t>
            </a:r>
          </a:p>
        </p:txBody>
      </p:sp>
    </p:spTree>
    <p:extLst>
      <p:ext uri="{BB962C8B-B14F-4D97-AF65-F5344CB8AC3E}">
        <p14:creationId xmlns:p14="http://schemas.microsoft.com/office/powerpoint/2010/main" val="1220442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MDFF on the Cloud Costs Less than a Cup of Coffee"/>
          <p:cNvSpPr txBox="1"/>
          <p:nvPr/>
        </p:nvSpPr>
        <p:spPr>
          <a:xfrm>
            <a:off x="154033" y="16888"/>
            <a:ext cx="8835937" cy="500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chor="ctr">
            <a:spAutoFit/>
          </a:bodyPr>
          <a:lstStyle>
            <a:lvl1pPr defTabSz="1825625">
              <a:defRPr sz="6600" b="0">
                <a:latin typeface="Arial"/>
                <a:ea typeface="Arial"/>
                <a:cs typeface="Arial"/>
                <a:sym typeface="Arial"/>
              </a:defRPr>
            </a:lvl1pPr>
          </a:lstStyle>
          <a:p>
            <a:pPr algn="ctr" hangingPunct="0"/>
            <a:r>
              <a:rPr sz="2800" kern="0" dirty="0">
                <a:solidFill>
                  <a:srgbClr val="000000"/>
                </a:solidFill>
              </a:rPr>
              <a:t>MDFF on the Cloud Costs Less than a Cup of Coffee</a:t>
            </a:r>
          </a:p>
        </p:txBody>
      </p:sp>
      <p:sp>
        <p:nvSpPr>
          <p:cNvPr id="120" name="Cloud computing allows researchers to focus on the scientific challenges of their project without having to worry about local availability and administration of suitable computer hardware and installing or compiling software."/>
          <p:cNvSpPr txBox="1"/>
          <p:nvPr/>
        </p:nvSpPr>
        <p:spPr>
          <a:xfrm>
            <a:off x="1149171" y="3495859"/>
            <a:ext cx="7239001" cy="1285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defRPr sz="5000" b="0">
                <a:latin typeface="Arial"/>
                <a:ea typeface="Arial"/>
                <a:cs typeface="Arial"/>
                <a:sym typeface="Arial"/>
              </a:defRPr>
            </a:lvl1pPr>
          </a:lstStyle>
          <a:p>
            <a:pPr algn="ctr" defTabSz="308066" hangingPunct="0"/>
            <a:r>
              <a:rPr sz="2000" kern="0" dirty="0">
                <a:solidFill>
                  <a:srgbClr val="000000"/>
                </a:solidFill>
              </a:rPr>
              <a:t> Cloud computing allows researchers to focus on the scientific challenges of their project without having to worry about local availability and administration of suitable computer </a:t>
            </a:r>
            <a:r>
              <a:rPr sz="2000" kern="0" dirty="0" smtClean="0">
                <a:solidFill>
                  <a:srgbClr val="000000"/>
                </a:solidFill>
              </a:rPr>
              <a:t>hardware</a:t>
            </a:r>
            <a:r>
              <a:rPr lang="en-US" sz="2000" kern="0" dirty="0" smtClean="0">
                <a:solidFill>
                  <a:srgbClr val="000000"/>
                </a:solidFill>
              </a:rPr>
              <a:t>, and installation</a:t>
            </a:r>
            <a:r>
              <a:rPr sz="2000" kern="0" dirty="0" smtClean="0">
                <a:solidFill>
                  <a:srgbClr val="000000"/>
                </a:solidFill>
              </a:rPr>
              <a:t> </a:t>
            </a:r>
            <a:r>
              <a:rPr sz="2000" kern="0" dirty="0">
                <a:solidFill>
                  <a:srgbClr val="000000"/>
                </a:solidFill>
              </a:rPr>
              <a:t>or </a:t>
            </a:r>
            <a:r>
              <a:rPr sz="2000" kern="0" dirty="0" smtClean="0">
                <a:solidFill>
                  <a:srgbClr val="000000"/>
                </a:solidFill>
              </a:rPr>
              <a:t>compi</a:t>
            </a:r>
            <a:r>
              <a:rPr lang="en-US" sz="2000" kern="0" dirty="0" smtClean="0">
                <a:solidFill>
                  <a:srgbClr val="000000"/>
                </a:solidFill>
              </a:rPr>
              <a:t>lation of</a:t>
            </a:r>
            <a:r>
              <a:rPr sz="2000" kern="0" dirty="0" smtClean="0">
                <a:solidFill>
                  <a:srgbClr val="000000"/>
                </a:solidFill>
              </a:rPr>
              <a:t> </a:t>
            </a:r>
            <a:r>
              <a:rPr sz="2000" kern="0" dirty="0">
                <a:solidFill>
                  <a:srgbClr val="000000"/>
                </a:solidFill>
              </a:rPr>
              <a:t>software</a:t>
            </a:r>
            <a:r>
              <a:rPr sz="2000" kern="0" dirty="0" smtClean="0">
                <a:solidFill>
                  <a:srgbClr val="000000"/>
                </a:solidFill>
              </a:rPr>
              <a:t>.</a:t>
            </a:r>
            <a:endParaRPr lang="en-US" sz="2000" kern="0" dirty="0" smtClean="0">
              <a:solidFill>
                <a:srgbClr val="000000"/>
              </a:solidFill>
            </a:endParaRPr>
          </a:p>
        </p:txBody>
      </p:sp>
      <p:sp>
        <p:nvSpPr>
          <p:cNvPr id="121" name="ReMDFF (Resolution Exchange) requires many cores but little compute time, making it a good candidate for cloud computing"/>
          <p:cNvSpPr txBox="1"/>
          <p:nvPr/>
        </p:nvSpPr>
        <p:spPr>
          <a:xfrm>
            <a:off x="588643" y="582045"/>
            <a:ext cx="7610405" cy="546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defRPr sz="5000" b="0">
                <a:latin typeface="Arial"/>
                <a:ea typeface="Arial"/>
                <a:cs typeface="Arial"/>
                <a:sym typeface="Arial"/>
              </a:defRPr>
            </a:lvl1pPr>
          </a:lstStyle>
          <a:p>
            <a:pPr algn="ctr" defTabSz="308066" hangingPunct="0"/>
            <a:r>
              <a:rPr lang="en-US" sz="1600" kern="0" dirty="0" smtClean="0">
                <a:solidFill>
                  <a:srgbClr val="000000"/>
                </a:solidFill>
              </a:rPr>
              <a:t>MDFF and </a:t>
            </a:r>
            <a:r>
              <a:rPr sz="1600" kern="0" dirty="0" err="1" smtClean="0">
                <a:solidFill>
                  <a:srgbClr val="000000"/>
                </a:solidFill>
              </a:rPr>
              <a:t>ReMDFF</a:t>
            </a:r>
            <a:r>
              <a:rPr sz="1600" kern="0" dirty="0" smtClean="0">
                <a:solidFill>
                  <a:srgbClr val="000000"/>
                </a:solidFill>
              </a:rPr>
              <a:t> </a:t>
            </a:r>
            <a:r>
              <a:rPr sz="1600" kern="0" dirty="0">
                <a:solidFill>
                  <a:srgbClr val="000000"/>
                </a:solidFill>
              </a:rPr>
              <a:t>(Resolution Exchange) </a:t>
            </a:r>
            <a:r>
              <a:rPr sz="1600" kern="0" dirty="0" smtClean="0">
                <a:solidFill>
                  <a:srgbClr val="000000"/>
                </a:solidFill>
              </a:rPr>
              <a:t>require </a:t>
            </a:r>
            <a:r>
              <a:rPr sz="1600" kern="0" dirty="0">
                <a:solidFill>
                  <a:srgbClr val="000000"/>
                </a:solidFill>
              </a:rPr>
              <a:t>many </a:t>
            </a:r>
            <a:r>
              <a:rPr lang="en-US" sz="1600" kern="0" dirty="0" smtClean="0">
                <a:solidFill>
                  <a:srgbClr val="000000"/>
                </a:solidFill>
              </a:rPr>
              <a:t>CPU/GPU </a:t>
            </a:r>
            <a:r>
              <a:rPr sz="1600" kern="0" dirty="0" smtClean="0">
                <a:solidFill>
                  <a:srgbClr val="000000"/>
                </a:solidFill>
              </a:rPr>
              <a:t>cores </a:t>
            </a:r>
            <a:r>
              <a:rPr lang="en-US" sz="1600" kern="0" dirty="0" smtClean="0">
                <a:solidFill>
                  <a:srgbClr val="000000"/>
                </a:solidFill>
              </a:rPr>
              <a:t>but </a:t>
            </a:r>
          </a:p>
          <a:p>
            <a:pPr algn="ctr" defTabSz="308066" hangingPunct="0"/>
            <a:r>
              <a:rPr sz="1600" kern="0" dirty="0" smtClean="0">
                <a:solidFill>
                  <a:srgbClr val="000000"/>
                </a:solidFill>
              </a:rPr>
              <a:t>little </a:t>
            </a:r>
            <a:r>
              <a:rPr sz="1600" kern="0" dirty="0">
                <a:solidFill>
                  <a:srgbClr val="000000"/>
                </a:solidFill>
              </a:rPr>
              <a:t>compute time, making </a:t>
            </a:r>
            <a:r>
              <a:rPr lang="en-US" sz="1600" kern="0" dirty="0" err="1" smtClean="0">
                <a:solidFill>
                  <a:srgbClr val="000000"/>
                </a:solidFill>
              </a:rPr>
              <a:t>making</a:t>
            </a:r>
            <a:r>
              <a:rPr lang="en-US" sz="1600" kern="0" dirty="0" smtClean="0">
                <a:solidFill>
                  <a:srgbClr val="000000"/>
                </a:solidFill>
              </a:rPr>
              <a:t> them</a:t>
            </a:r>
            <a:r>
              <a:rPr sz="1600" kern="0" dirty="0" smtClean="0">
                <a:solidFill>
                  <a:srgbClr val="000000"/>
                </a:solidFill>
              </a:rPr>
              <a:t> </a:t>
            </a:r>
            <a:r>
              <a:rPr sz="1600" kern="0" dirty="0">
                <a:solidFill>
                  <a:srgbClr val="000000"/>
                </a:solidFill>
              </a:rPr>
              <a:t>good </a:t>
            </a:r>
            <a:r>
              <a:rPr sz="1600" kern="0" dirty="0" smtClean="0">
                <a:solidFill>
                  <a:srgbClr val="000000"/>
                </a:solidFill>
              </a:rPr>
              <a:t>candidate</a:t>
            </a:r>
            <a:r>
              <a:rPr lang="en-US" sz="1600" kern="0" dirty="0" smtClean="0">
                <a:solidFill>
                  <a:srgbClr val="000000"/>
                </a:solidFill>
              </a:rPr>
              <a:t>s</a:t>
            </a:r>
            <a:r>
              <a:rPr sz="1600" kern="0" dirty="0" smtClean="0">
                <a:solidFill>
                  <a:srgbClr val="000000"/>
                </a:solidFill>
              </a:rPr>
              <a:t> </a:t>
            </a:r>
            <a:r>
              <a:rPr sz="1600" kern="0" dirty="0">
                <a:solidFill>
                  <a:srgbClr val="000000"/>
                </a:solidFill>
              </a:rPr>
              <a:t>for cloud computing</a:t>
            </a:r>
          </a:p>
        </p:txBody>
      </p:sp>
      <p:pic>
        <p:nvPicPr>
          <p:cNvPr id="122" name="AmazonWebservices_Logo.svg.png" descr="AmazonWebservices_Logo.svg.png"/>
          <p:cNvPicPr>
            <a:picLocks noChangeAspect="1"/>
          </p:cNvPicPr>
          <p:nvPr/>
        </p:nvPicPr>
        <p:blipFill>
          <a:blip r:embed="rId3">
            <a:extLst/>
          </a:blip>
          <a:stretch>
            <a:fillRect/>
          </a:stretch>
        </p:blipFill>
        <p:spPr>
          <a:xfrm>
            <a:off x="18712" y="2116805"/>
            <a:ext cx="1540547" cy="579246"/>
          </a:xfrm>
          <a:prstGeom prst="rect">
            <a:avLst/>
          </a:prstGeom>
          <a:ln w="12700">
            <a:miter lim="400000"/>
          </a:ln>
        </p:spPr>
      </p:pic>
      <p:pic>
        <p:nvPicPr>
          <p:cNvPr id="123" name="download.png" descr="download.png"/>
          <p:cNvPicPr>
            <a:picLocks noChangeAspect="1"/>
          </p:cNvPicPr>
          <p:nvPr/>
        </p:nvPicPr>
        <p:blipFill>
          <a:blip r:embed="rId4">
            <a:extLst/>
          </a:blip>
          <a:stretch>
            <a:fillRect/>
          </a:stretch>
        </p:blipFill>
        <p:spPr>
          <a:xfrm>
            <a:off x="7484442" y="905579"/>
            <a:ext cx="2315068" cy="2315068"/>
          </a:xfrm>
          <a:prstGeom prst="rect">
            <a:avLst/>
          </a:prstGeom>
          <a:ln w="12700">
            <a:miter lim="400000"/>
          </a:ln>
        </p:spPr>
      </p:pic>
      <p:sp>
        <p:nvSpPr>
          <p:cNvPr id="124" name="Singharoy, et al. eLife 2016"/>
          <p:cNvSpPr txBox="1"/>
          <p:nvPr/>
        </p:nvSpPr>
        <p:spPr>
          <a:xfrm>
            <a:off x="4694244" y="1664774"/>
            <a:ext cx="2551580"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ctr" defTabSz="308066" hangingPunct="0">
              <a:defRPr sz="4200" b="0">
                <a:latin typeface="Helvetica Light"/>
                <a:ea typeface="Helvetica Light"/>
                <a:cs typeface="Helvetica Light"/>
                <a:sym typeface="Helvetica Light"/>
              </a:defRPr>
            </a:pPr>
            <a:r>
              <a:rPr sz="1600" kern="0">
                <a:solidFill>
                  <a:srgbClr val="000000"/>
                </a:solidFill>
                <a:latin typeface="Helvetica Light"/>
                <a:ea typeface="Helvetica Light"/>
                <a:cs typeface="Helvetica Light"/>
                <a:sym typeface="Helvetica Light"/>
              </a:rPr>
              <a:t>Singharoy, </a:t>
            </a:r>
            <a:r>
              <a:rPr sz="1600" i="1" kern="0">
                <a:solidFill>
                  <a:srgbClr val="000000"/>
                </a:solidFill>
                <a:latin typeface="Helvetica"/>
                <a:ea typeface="Helvetica"/>
                <a:cs typeface="Helvetica"/>
                <a:sym typeface="Helvetica"/>
              </a:rPr>
              <a:t>et al</a:t>
            </a:r>
            <a:r>
              <a:rPr sz="1600" kern="0">
                <a:solidFill>
                  <a:srgbClr val="000000"/>
                </a:solidFill>
                <a:latin typeface="Helvetica Light"/>
                <a:ea typeface="Helvetica Light"/>
                <a:cs typeface="Helvetica Light"/>
                <a:sym typeface="Helvetica Light"/>
              </a:rPr>
              <a:t>. eLife 2016</a:t>
            </a:r>
          </a:p>
        </p:txBody>
      </p:sp>
      <p:graphicFrame>
        <p:nvGraphicFramePr>
          <p:cNvPr id="125" name="Table"/>
          <p:cNvGraphicFramePr/>
          <p:nvPr>
            <p:extLst>
              <p:ext uri="{D42A27DB-BD31-4B8C-83A1-F6EECF244321}">
                <p14:modId xmlns:p14="http://schemas.microsoft.com/office/powerpoint/2010/main" val="1622516564"/>
              </p:ext>
            </p:extLst>
          </p:nvPr>
        </p:nvGraphicFramePr>
        <p:xfrm>
          <a:off x="1598779" y="1541222"/>
          <a:ext cx="6411840" cy="1819564"/>
        </p:xfrm>
        <a:graphic>
          <a:graphicData uri="http://schemas.openxmlformats.org/drawingml/2006/table">
            <a:tbl>
              <a:tblPr firstRow="1" bandRow="1"/>
              <a:tblGrid>
                <a:gridCol w="1282368"/>
                <a:gridCol w="1282368"/>
                <a:gridCol w="1282368"/>
                <a:gridCol w="1282368"/>
                <a:gridCol w="1282368"/>
              </a:tblGrid>
              <a:tr h="464820">
                <a:tc>
                  <a:txBody>
                    <a:bodyPr/>
                    <a:lstStyle/>
                    <a:p>
                      <a:pPr defTabSz="914400">
                        <a:defRPr sz="1800" b="0">
                          <a:solidFill>
                            <a:srgbClr val="000000"/>
                          </a:solidFill>
                        </a:defRPr>
                      </a:pPr>
                      <a:r>
                        <a:rPr lang="en-US" sz="1400" b="1" dirty="0" smtClean="0">
                          <a:latin typeface="Helvetica"/>
                          <a:ea typeface="Helvetica"/>
                          <a:cs typeface="Helvetica"/>
                          <a:sym typeface="Helvetica"/>
                        </a:rPr>
                        <a:t>Molecule</a:t>
                      </a:r>
                      <a:endParaRPr sz="1400" b="1" dirty="0">
                        <a:latin typeface="Helvetica"/>
                        <a:ea typeface="Helvetica"/>
                        <a:cs typeface="Helvetica"/>
                        <a:sym typeface="Helvetica"/>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1800" b="0">
                          <a:solidFill>
                            <a:srgbClr val="000000"/>
                          </a:solidFill>
                        </a:defRPr>
                      </a:pPr>
                      <a:r>
                        <a:rPr lang="en-US" sz="1400" b="1" dirty="0" smtClean="0">
                          <a:latin typeface="Helvetica"/>
                          <a:ea typeface="Helvetica"/>
                          <a:cs typeface="Helvetica"/>
                          <a:sym typeface="Helvetica"/>
                        </a:rPr>
                        <a:t>Instance</a:t>
                      </a:r>
                      <a:endParaRPr sz="1400" b="1" dirty="0">
                        <a:latin typeface="Helvetica"/>
                        <a:ea typeface="Helvetica"/>
                        <a:cs typeface="Helvetica"/>
                        <a:sym typeface="Helvetica"/>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1800" b="0">
                          <a:solidFill>
                            <a:srgbClr val="000000"/>
                          </a:solidFill>
                        </a:defRPr>
                      </a:pPr>
                      <a:r>
                        <a:rPr sz="1400" b="1">
                          <a:latin typeface="Helvetica"/>
                          <a:ea typeface="Helvetica"/>
                          <a:cs typeface="Helvetica"/>
                          <a:sym typeface="Helvetica"/>
                        </a:rPr>
                        <a:t>Performance (ns/day)</a:t>
                      </a: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1800" b="0">
                          <a:solidFill>
                            <a:srgbClr val="000000"/>
                          </a:solidFill>
                        </a:defRPr>
                      </a:pPr>
                      <a:r>
                        <a:rPr sz="1400" b="1">
                          <a:latin typeface="Helvetica"/>
                          <a:ea typeface="Helvetica"/>
                          <a:cs typeface="Helvetica"/>
                          <a:sym typeface="Helvetica"/>
                        </a:rPr>
                        <a:t>Time (hours)</a:t>
                      </a: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1800" b="0">
                          <a:solidFill>
                            <a:srgbClr val="000000"/>
                          </a:solidFill>
                        </a:defRPr>
                      </a:pPr>
                      <a:r>
                        <a:rPr sz="1400" b="1" dirty="0">
                          <a:latin typeface="Helvetica"/>
                          <a:ea typeface="Helvetica"/>
                          <a:cs typeface="Helvetica"/>
                          <a:sym typeface="Helvetica"/>
                        </a:rPr>
                        <a:t>Simulation </a:t>
                      </a:r>
                      <a:r>
                        <a:rPr sz="1400" b="1" dirty="0" smtClean="0">
                          <a:latin typeface="Helvetica"/>
                          <a:ea typeface="Helvetica"/>
                          <a:cs typeface="Helvetica"/>
                          <a:sym typeface="Helvetica"/>
                        </a:rPr>
                        <a:t>Cost</a:t>
                      </a:r>
                      <a:r>
                        <a:rPr lang="en-US" sz="1400" b="1" dirty="0" smtClean="0">
                          <a:latin typeface="Helvetica"/>
                          <a:ea typeface="Helvetica"/>
                          <a:cs typeface="Helvetica"/>
                          <a:sym typeface="Helvetica"/>
                        </a:rPr>
                        <a:t> / ns</a:t>
                      </a:r>
                      <a:r>
                        <a:rPr sz="1400" b="1" dirty="0" smtClean="0">
                          <a:latin typeface="Helvetica"/>
                          <a:ea typeface="Helvetica"/>
                          <a:cs typeface="Helvetica"/>
                          <a:sym typeface="Helvetica"/>
                        </a:rPr>
                        <a:t> </a:t>
                      </a:r>
                      <a:r>
                        <a:rPr sz="1400" b="1" dirty="0">
                          <a:latin typeface="Helvetica"/>
                          <a:ea typeface="Helvetica"/>
                          <a:cs typeface="Helvetica"/>
                          <a:sym typeface="Helvetica"/>
                        </a:rPr>
                        <a:t>($)</a:t>
                      </a: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tr>
              <a:tr h="425104">
                <a:tc>
                  <a:txBody>
                    <a:bodyPr/>
                    <a:lstStyle/>
                    <a:p>
                      <a:pPr defTabSz="914400">
                        <a:defRPr sz="1800"/>
                      </a:pPr>
                      <a:r>
                        <a:rPr lang="en-US" sz="1400" kern="0" dirty="0" smtClean="0">
                          <a:solidFill>
                            <a:srgbClr val="000000"/>
                          </a:solidFill>
                        </a:rPr>
                        <a:t>Adenylate Kinase</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p3.2xlarge</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112</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sz="1400" dirty="0" smtClean="0">
                          <a:latin typeface="Helvetica Light"/>
                          <a:ea typeface="Helvetica Light"/>
                          <a:cs typeface="Helvetica Light"/>
                          <a:sym typeface="Helvetica Light"/>
                        </a:rPr>
                        <a:t>0.</a:t>
                      </a:r>
                      <a:r>
                        <a:rPr lang="en-US" sz="1400" dirty="0" smtClean="0">
                          <a:latin typeface="Helvetica Light"/>
                          <a:ea typeface="Helvetica Light"/>
                          <a:cs typeface="Helvetica Light"/>
                          <a:sym typeface="Helvetica Light"/>
                        </a:rPr>
                        <a:t>2</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0.67</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r h="425104">
                <a:tc>
                  <a:txBody>
                    <a:bodyPr/>
                    <a:lstStyle/>
                    <a:p>
                      <a:pPr defTabSz="914400">
                        <a:defRPr sz="1800"/>
                      </a:pPr>
                      <a:r>
                        <a:rPr lang="en-US" sz="1400" kern="0" dirty="0" smtClean="0">
                          <a:solidFill>
                            <a:srgbClr val="000000"/>
                          </a:solidFill>
                        </a:rPr>
                        <a:t>Acetyl-CoA Synthase</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p3.2xlarge</a:t>
                      </a:r>
                      <a:endParaRPr lang="en-US"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82</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sz="1400" dirty="0" smtClean="0">
                          <a:latin typeface="Helvetica Light"/>
                          <a:ea typeface="Helvetica Light"/>
                          <a:cs typeface="Helvetica Light"/>
                          <a:sym typeface="Helvetica Light"/>
                        </a:rPr>
                        <a:t>0.</a:t>
                      </a:r>
                      <a:r>
                        <a:rPr lang="en-US" sz="1400" dirty="0" smtClean="0">
                          <a:latin typeface="Helvetica Light"/>
                          <a:ea typeface="Helvetica Light"/>
                          <a:cs typeface="Helvetica Light"/>
                          <a:sym typeface="Helvetica Light"/>
                        </a:rPr>
                        <a:t>3</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sz="1400" dirty="0" smtClean="0">
                          <a:latin typeface="Helvetica Light"/>
                          <a:ea typeface="Helvetica Light"/>
                          <a:cs typeface="Helvetica Light"/>
                          <a:sym typeface="Helvetica Light"/>
                        </a:rPr>
                        <a:t>0.8</a:t>
                      </a:r>
                      <a:r>
                        <a:rPr lang="en-US" sz="1400" dirty="0" smtClean="0">
                          <a:latin typeface="Helvetica Light"/>
                          <a:ea typeface="Helvetica Light"/>
                          <a:cs typeface="Helvetica Light"/>
                          <a:sym typeface="Helvetica Light"/>
                        </a:rPr>
                        <a:t>9</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r h="425104">
                <a:tc>
                  <a:txBody>
                    <a:bodyPr/>
                    <a:lstStyle/>
                    <a:p>
                      <a:pPr defTabSz="914400">
                        <a:defRPr sz="1800"/>
                      </a:pPr>
                      <a:r>
                        <a:rPr lang="en-US" sz="1400" dirty="0" smtClean="0">
                          <a:latin typeface="Helvetica Light"/>
                          <a:ea typeface="Helvetica Light"/>
                          <a:cs typeface="Helvetica Light"/>
                          <a:sym typeface="Helvetica Light"/>
                        </a:rPr>
                        <a:t>J1 </a:t>
                      </a:r>
                      <a:r>
                        <a:rPr lang="en-US" sz="1400" dirty="0" err="1" smtClean="0">
                          <a:latin typeface="Helvetica Light"/>
                          <a:ea typeface="Helvetica Light"/>
                          <a:cs typeface="Helvetica Light"/>
                          <a:sym typeface="Helvetica Light"/>
                        </a:rPr>
                        <a:t>Nitrilase</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p3.2xlarge</a:t>
                      </a:r>
                      <a:endParaRPr lang="en-US"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5</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4.8</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14.6</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bl>
          </a:graphicData>
        </a:graphic>
      </p:graphicFrame>
      <p:sp>
        <p:nvSpPr>
          <p:cNvPr id="127" name="Acetyl-CoA Synthase (PDB 1OAO) 11469 atoms"/>
          <p:cNvSpPr txBox="1"/>
          <p:nvPr/>
        </p:nvSpPr>
        <p:spPr>
          <a:xfrm>
            <a:off x="1598779" y="1271677"/>
            <a:ext cx="2232582" cy="269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3000" b="0">
                <a:latin typeface="Arial"/>
                <a:ea typeface="Arial"/>
                <a:cs typeface="Arial"/>
                <a:sym typeface="Arial"/>
              </a:defRPr>
            </a:lvl1pPr>
          </a:lstStyle>
          <a:p>
            <a:pPr algn="ctr" defTabSz="308066" hangingPunct="0"/>
            <a:r>
              <a:rPr lang="en-US" sz="1400" kern="0" dirty="0" err="1" smtClean="0">
                <a:solidFill>
                  <a:srgbClr val="000000"/>
                </a:solidFill>
                <a:latin typeface="Helvetica Light"/>
                <a:ea typeface="Helvetica Light"/>
                <a:cs typeface="Helvetica Light"/>
                <a:sym typeface="Helvetica Light"/>
              </a:rPr>
              <a:t>Singharoy</a:t>
            </a:r>
            <a:r>
              <a:rPr lang="en-US" sz="1400" kern="0" dirty="0">
                <a:solidFill>
                  <a:srgbClr val="000000"/>
                </a:solidFill>
                <a:latin typeface="Helvetica Light"/>
                <a:ea typeface="Helvetica Light"/>
                <a:cs typeface="Helvetica Light"/>
                <a:sym typeface="Helvetica Light"/>
              </a:rPr>
              <a:t>, </a:t>
            </a:r>
            <a:r>
              <a:rPr lang="en-US" sz="1400" i="1" kern="0" dirty="0">
                <a:solidFill>
                  <a:srgbClr val="000000"/>
                </a:solidFill>
                <a:latin typeface="Helvetica"/>
                <a:ea typeface="Helvetica"/>
                <a:cs typeface="Helvetica"/>
                <a:sym typeface="Helvetica"/>
              </a:rPr>
              <a:t>et al</a:t>
            </a:r>
            <a:r>
              <a:rPr lang="en-US" sz="1400" kern="0" dirty="0">
                <a:solidFill>
                  <a:srgbClr val="000000"/>
                </a:solidFill>
                <a:latin typeface="Helvetica Light"/>
                <a:ea typeface="Helvetica Light"/>
                <a:cs typeface="Helvetica Light"/>
                <a:sym typeface="Helvetica Light"/>
              </a:rPr>
              <a:t>. </a:t>
            </a:r>
            <a:r>
              <a:rPr lang="en-US" sz="1400" kern="0" dirty="0" err="1">
                <a:solidFill>
                  <a:srgbClr val="000000"/>
                </a:solidFill>
                <a:latin typeface="Helvetica Light"/>
                <a:ea typeface="Helvetica Light"/>
                <a:cs typeface="Helvetica Light"/>
                <a:sym typeface="Helvetica Light"/>
              </a:rPr>
              <a:t>eLife</a:t>
            </a:r>
            <a:r>
              <a:rPr lang="en-US" sz="1400" kern="0" dirty="0">
                <a:solidFill>
                  <a:srgbClr val="000000"/>
                </a:solidFill>
                <a:latin typeface="Helvetica Light"/>
                <a:ea typeface="Helvetica Light"/>
                <a:cs typeface="Helvetica Light"/>
                <a:sym typeface="Helvetica Light"/>
              </a:rPr>
              <a:t> </a:t>
            </a:r>
            <a:r>
              <a:rPr lang="en-US" sz="1400" kern="0" dirty="0" smtClean="0">
                <a:solidFill>
                  <a:srgbClr val="000000"/>
                </a:solidFill>
                <a:latin typeface="Helvetica Light"/>
                <a:ea typeface="Helvetica Light"/>
                <a:cs typeface="Helvetica Light"/>
                <a:sym typeface="Helvetica Light"/>
              </a:rPr>
              <a:t>2016</a:t>
            </a:r>
            <a:endParaRPr lang="en-US" sz="1400" kern="0" dirty="0">
              <a:solidFill>
                <a:srgbClr val="000000"/>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79906938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133350"/>
            <a:ext cx="7770813" cy="855663"/>
          </a:xfrm>
        </p:spPr>
        <p:txBody>
          <a:bodyPr>
            <a:normAutofit fontScale="90000"/>
          </a:bodyPr>
          <a:lstStyle/>
          <a:p>
            <a:r>
              <a:rPr lang="en-US" altLang="en-US" sz="2800" smtClean="0"/>
              <a:t>Evaluating Quality-of-Fit for Structures Solved by Hybrid Fitting Methods</a:t>
            </a:r>
          </a:p>
        </p:txBody>
      </p:sp>
      <p:sp>
        <p:nvSpPr>
          <p:cNvPr id="15363" name="TextBox 2"/>
          <p:cNvSpPr txBox="1">
            <a:spLocks noChangeArrowheads="1"/>
          </p:cNvSpPr>
          <p:nvPr/>
        </p:nvSpPr>
        <p:spPr bwMode="auto">
          <a:xfrm>
            <a:off x="-69475" y="989013"/>
            <a:ext cx="39624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2000" dirty="0">
                <a:latin typeface="Arial" pitchFamily="34" charset="0"/>
                <a:cs typeface="Arial" pitchFamily="34" charset="0"/>
              </a:rPr>
              <a:t>Compute Pearson correlation to evaluate </a:t>
            </a:r>
            <a:r>
              <a:rPr lang="en-US" altLang="en-US" sz="2000" dirty="0" smtClean="0">
                <a:latin typeface="Arial" pitchFamily="34" charset="0"/>
                <a:cs typeface="Arial" pitchFamily="34" charset="0"/>
              </a:rPr>
              <a:t>quality-of-fit between </a:t>
            </a:r>
            <a:r>
              <a:rPr lang="en-US" altLang="en-US" sz="2000" dirty="0">
                <a:latin typeface="Arial" pitchFamily="34" charset="0"/>
                <a:cs typeface="Arial" pitchFamily="34" charset="0"/>
              </a:rPr>
              <a:t>a reference </a:t>
            </a:r>
            <a:r>
              <a:rPr lang="en-US" altLang="en-US" sz="2000" dirty="0" err="1">
                <a:latin typeface="Arial" pitchFamily="34" charset="0"/>
                <a:cs typeface="Arial" pitchFamily="34" charset="0"/>
              </a:rPr>
              <a:t>cryo</a:t>
            </a:r>
            <a:r>
              <a:rPr lang="en-US" altLang="en-US" sz="2000" dirty="0">
                <a:latin typeface="Arial" pitchFamily="34" charset="0"/>
                <a:cs typeface="Arial" pitchFamily="34" charset="0"/>
              </a:rPr>
              <a:t>-EM density map </a:t>
            </a:r>
            <a:r>
              <a:rPr lang="en-US" altLang="en-US" sz="2000" dirty="0" smtClean="0">
                <a:latin typeface="Arial" pitchFamily="34" charset="0"/>
                <a:cs typeface="Arial" pitchFamily="34" charset="0"/>
              </a:rPr>
              <a:t>and a </a:t>
            </a:r>
            <a:r>
              <a:rPr lang="en-US" altLang="en-US" sz="2000" b="1" dirty="0">
                <a:latin typeface="Arial" pitchFamily="34" charset="0"/>
                <a:cs typeface="Arial" pitchFamily="34" charset="0"/>
              </a:rPr>
              <a:t>simulated density map</a:t>
            </a:r>
            <a:r>
              <a:rPr lang="en-US" altLang="en-US" sz="2000" dirty="0">
                <a:latin typeface="Arial" pitchFamily="34" charset="0"/>
                <a:cs typeface="Arial" pitchFamily="34" charset="0"/>
              </a:rPr>
              <a:t> </a:t>
            </a:r>
            <a:r>
              <a:rPr lang="en-US" altLang="en-US" sz="2000" dirty="0" smtClean="0">
                <a:latin typeface="Arial" pitchFamily="34" charset="0"/>
                <a:cs typeface="Arial" pitchFamily="34" charset="0"/>
              </a:rPr>
              <a:t>from an </a:t>
            </a:r>
            <a:r>
              <a:rPr lang="en-US" altLang="en-US" sz="2000" b="1" dirty="0">
                <a:latin typeface="Arial" pitchFamily="34" charset="0"/>
                <a:cs typeface="Arial" pitchFamily="34" charset="0"/>
              </a:rPr>
              <a:t>all-atom structure</a:t>
            </a:r>
            <a:r>
              <a:rPr lang="en-US" altLang="en-US" sz="2400" dirty="0"/>
              <a:t>.</a:t>
            </a:r>
          </a:p>
        </p:txBody>
      </p:sp>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1536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0" y="2650014"/>
            <a:ext cx="3081198" cy="249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37" y="989013"/>
            <a:ext cx="4286250" cy="3506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3"/>
          <p:cNvSpPr txBox="1">
            <a:spLocks noChangeArrowheads="1"/>
          </p:cNvSpPr>
          <p:nvPr/>
        </p:nvSpPr>
        <p:spPr bwMode="auto">
          <a:xfrm>
            <a:off x="3286125" y="4495791"/>
            <a:ext cx="5857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latin typeface="Arial" pitchFamily="34" charset="0"/>
                <a:cs typeface="Arial" pitchFamily="34" charset="0"/>
              </a:rPr>
              <a:t>MDFF </a:t>
            </a:r>
            <a:r>
              <a:rPr lang="en-US" altLang="en-US" sz="1800" b="1" dirty="0">
                <a:latin typeface="Arial" pitchFamily="34" charset="0"/>
                <a:cs typeface="Arial" pitchFamily="34" charset="0"/>
              </a:rPr>
              <a:t>Cross Correlation Timeline</a:t>
            </a:r>
          </a:p>
          <a:p>
            <a:pPr algn="ctr" eaLnBrk="1" hangingPunct="1">
              <a:buFont typeface="Times New Roman" pitchFamily="18" charset="0"/>
              <a:buNone/>
            </a:pPr>
            <a:r>
              <a:rPr lang="en-US" altLang="en-US" sz="1800" b="1" dirty="0">
                <a:solidFill>
                  <a:srgbClr val="C00000"/>
                </a:solidFill>
                <a:latin typeface="Arial" pitchFamily="34" charset="0"/>
                <a:cs typeface="Arial" pitchFamily="34" charset="0"/>
              </a:rPr>
              <a:t>Regions with poor fit               </a:t>
            </a:r>
            <a:r>
              <a:rPr lang="en-US" altLang="en-US" sz="1800" b="1" dirty="0">
                <a:solidFill>
                  <a:srgbClr val="5457D6"/>
                </a:solidFill>
                <a:latin typeface="Arial" pitchFamily="34" charset="0"/>
                <a:cs typeface="Arial" pitchFamily="34" charset="0"/>
              </a:rPr>
              <a:t>Regions with good fit</a:t>
            </a:r>
          </a:p>
        </p:txBody>
      </p:sp>
    </p:spTree>
    <p:extLst>
      <p:ext uri="{BB962C8B-B14F-4D97-AF65-F5344CB8AC3E}">
        <p14:creationId xmlns:p14="http://schemas.microsoft.com/office/powerpoint/2010/main" val="3659856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45294" y="106327"/>
            <a:ext cx="8229600" cy="950948"/>
          </a:xfrm>
        </p:spPr>
        <p:txBody>
          <a:bodyPr>
            <a:normAutofit fontScale="90000"/>
          </a:bodyPr>
          <a:lstStyle/>
          <a:p>
            <a:r>
              <a:rPr lang="en-US" altLang="en-US" sz="3200" dirty="0" smtClean="0"/>
              <a:t>VMD Tesla V100 Cross Correlation Performance</a:t>
            </a:r>
            <a:br>
              <a:rPr lang="en-US" altLang="en-US" sz="3200" dirty="0" smtClean="0"/>
            </a:br>
            <a:r>
              <a:rPr lang="en-US" altLang="en-US" sz="2200" dirty="0"/>
              <a:t>Rabbit </a:t>
            </a:r>
            <a:r>
              <a:rPr lang="en-US" altLang="en-US" sz="2200" dirty="0" smtClean="0"/>
              <a:t>Hemorrhagic Disease Virus: 702K atoms, 6.5</a:t>
            </a:r>
            <a:r>
              <a:rPr lang="en-US" sz="2200" dirty="0" smtClean="0"/>
              <a:t>Å resolution</a:t>
            </a:r>
            <a:br>
              <a:rPr lang="en-US" sz="2200" dirty="0" smtClean="0"/>
            </a:br>
            <a:r>
              <a:rPr lang="en-US" sz="2200" dirty="0" smtClean="0"/>
              <a:t>Volta GPU architecture almost 2x faster than previous gen Pascal:</a:t>
            </a:r>
            <a:endParaRPr lang="en-US" altLang="en-US" sz="2200" dirty="0" smtClean="0"/>
          </a:p>
        </p:txBody>
      </p:sp>
      <p:graphicFrame>
        <p:nvGraphicFramePr>
          <p:cNvPr id="3" name="Table 2"/>
          <p:cNvGraphicFramePr>
            <a:graphicFrameLocks noGrp="1"/>
          </p:cNvGraphicFramePr>
          <p:nvPr>
            <p:extLst>
              <p:ext uri="{D42A27DB-BD31-4B8C-83A1-F6EECF244321}">
                <p14:modId xmlns:p14="http://schemas.microsoft.com/office/powerpoint/2010/main" val="2504883296"/>
              </p:ext>
            </p:extLst>
          </p:nvPr>
        </p:nvGraphicFramePr>
        <p:xfrm>
          <a:off x="121877" y="1175703"/>
          <a:ext cx="8915797" cy="1630614"/>
        </p:xfrm>
        <a:graphic>
          <a:graphicData uri="http://schemas.openxmlformats.org/drawingml/2006/table">
            <a:tbl>
              <a:tblPr firstRow="1" bandRow="1">
                <a:tableStyleId>{5C22544A-7EE6-4342-B048-85BDC9FD1C3A}</a:tableStyleId>
              </a:tblPr>
              <a:tblGrid>
                <a:gridCol w="4964473"/>
                <a:gridCol w="3951324"/>
              </a:tblGrid>
              <a:tr h="280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Application</a:t>
                      </a:r>
                      <a:r>
                        <a:rPr lang="en-US" sz="1400" baseline="0" dirty="0" smtClean="0">
                          <a:solidFill>
                            <a:schemeClr val="tx1"/>
                          </a:solidFill>
                        </a:rPr>
                        <a:t> and </a:t>
                      </a:r>
                      <a:r>
                        <a:rPr lang="en-US" sz="1400" dirty="0" smtClean="0">
                          <a:solidFill>
                            <a:schemeClr val="tx1"/>
                          </a:solidFill>
                        </a:rPr>
                        <a:t>Hardware platform</a:t>
                      </a:r>
                    </a:p>
                  </a:txBody>
                  <a:tcPr marL="91458" marR="91458" marT="34297" marB="34297">
                    <a:solidFill>
                      <a:srgbClr val="99FF99"/>
                    </a:solidFill>
                  </a:tcPr>
                </a:tc>
                <a:tc>
                  <a:txBody>
                    <a:bodyPr/>
                    <a:lstStyle/>
                    <a:p>
                      <a:r>
                        <a:rPr lang="en-US" sz="1400" dirty="0" smtClean="0">
                          <a:solidFill>
                            <a:schemeClr val="tx1"/>
                          </a:solidFill>
                        </a:rPr>
                        <a:t>Runtime</a:t>
                      </a:r>
                      <a:r>
                        <a:rPr lang="en-US" sz="1400" baseline="0" dirty="0" smtClean="0">
                          <a:solidFill>
                            <a:schemeClr val="tx1"/>
                          </a:solidFill>
                        </a:rPr>
                        <a:t>, Speedup vs. Chimera,   VMD+GPU</a:t>
                      </a:r>
                      <a:endParaRPr lang="en-US" sz="1400" dirty="0" smtClean="0">
                        <a:solidFill>
                          <a:schemeClr val="tx1"/>
                        </a:solidFill>
                      </a:endParaRPr>
                    </a:p>
                  </a:txBody>
                  <a:tcPr marL="91458" marR="91458" marT="34297" marB="34297">
                    <a:solidFill>
                      <a:srgbClr val="99FF99"/>
                    </a:solidFill>
                  </a:tcPr>
                </a:tc>
              </a:tr>
              <a:tr h="359833">
                <a:tc>
                  <a:txBody>
                    <a:bodyPr/>
                    <a:lstStyle/>
                    <a:p>
                      <a:r>
                        <a:rPr lang="en-US" sz="1400" b="0" dirty="0" smtClean="0"/>
                        <a:t>Chimera</a:t>
                      </a:r>
                      <a:r>
                        <a:rPr lang="en-US" sz="1400" b="0" baseline="0" dirty="0" smtClean="0"/>
                        <a:t> Xeon E5-2687W (2 socket) [1]</a:t>
                      </a:r>
                      <a:endParaRPr lang="en-US" sz="1400" b="0" dirty="0"/>
                    </a:p>
                  </a:txBody>
                  <a:tcPr marL="91458" marR="91458" marT="34297" marB="34297"/>
                </a:tc>
                <a:tc>
                  <a:txBody>
                    <a:bodyPr/>
                    <a:lstStyle/>
                    <a:p>
                      <a:r>
                        <a:rPr lang="en-US" sz="1400" b="0" dirty="0" smtClean="0"/>
                        <a:t>15.860s,                              1x</a:t>
                      </a:r>
                      <a:endParaRPr lang="en-US" sz="1400" b="0" dirty="0"/>
                    </a:p>
                  </a:txBody>
                  <a:tcPr marL="91458" marR="91458" marT="34297" marB="34297"/>
                </a:tc>
              </a:tr>
              <a:tr h="329609">
                <a:tc>
                  <a:txBody>
                    <a:bodyPr/>
                    <a:lstStyle/>
                    <a:p>
                      <a:r>
                        <a:rPr lang="en-US" sz="1400" b="0" dirty="0" smtClean="0"/>
                        <a:t>VMD-CUDA Intel Xeon E5-2687W</a:t>
                      </a:r>
                      <a:r>
                        <a:rPr lang="en-US" sz="1400" b="0" baseline="0" dirty="0" smtClean="0"/>
                        <a:t> + 1x </a:t>
                      </a:r>
                      <a:r>
                        <a:rPr lang="en-US" sz="1400" b="0" dirty="0" err="1" smtClean="0"/>
                        <a:t>Quadro</a:t>
                      </a:r>
                      <a:r>
                        <a:rPr lang="en-US" sz="1400" b="0" dirty="0" smtClean="0"/>
                        <a:t> K6000 [1,2]</a:t>
                      </a:r>
                      <a:endParaRPr lang="en-US" sz="1400" b="0" dirty="0"/>
                    </a:p>
                  </a:txBody>
                  <a:tcPr marL="91458" marR="91458" marT="34297" marB="34297"/>
                </a:tc>
                <a:tc>
                  <a:txBody>
                    <a:bodyPr/>
                    <a:lstStyle/>
                    <a:p>
                      <a:r>
                        <a:rPr lang="en-US" sz="1400" b="0" dirty="0" smtClean="0"/>
                        <a:t>  0.458s,                          </a:t>
                      </a:r>
                      <a:r>
                        <a:rPr lang="en-US" sz="1400" b="0" baseline="0" dirty="0" smtClean="0"/>
                        <a:t>  35</a:t>
                      </a:r>
                      <a:r>
                        <a:rPr lang="en-US" sz="1400" b="0" dirty="0" smtClean="0"/>
                        <a:t>x             </a:t>
                      </a:r>
                      <a:r>
                        <a:rPr lang="en-US" sz="1400" b="1" dirty="0" smtClean="0"/>
                        <a:t>1.0x</a:t>
                      </a:r>
                      <a:endParaRPr lang="en-US" sz="1400" b="1" dirty="0"/>
                    </a:p>
                  </a:txBody>
                  <a:tcPr marL="91458" marR="91458" marT="34297" marB="34297"/>
                </a:tc>
              </a:tr>
              <a:tr h="329609">
                <a:tc>
                  <a:txBody>
                    <a:bodyPr/>
                    <a:lstStyle/>
                    <a:p>
                      <a:r>
                        <a:rPr lang="en-US" sz="1400" b="1" dirty="0" smtClean="0"/>
                        <a:t>VMD-CUDA</a:t>
                      </a:r>
                      <a:r>
                        <a:rPr lang="en-US" sz="1400" b="1" baseline="0" dirty="0" smtClean="0"/>
                        <a:t> Intel </a:t>
                      </a:r>
                      <a:r>
                        <a:rPr lang="en-US" sz="1400" b="1" dirty="0" smtClean="0"/>
                        <a:t>Xeon E5-2698v3   </a:t>
                      </a:r>
                      <a:r>
                        <a:rPr lang="en-US" sz="1400" b="1" baseline="0" dirty="0" smtClean="0"/>
                        <a:t> + 1x Tesla P100</a:t>
                      </a:r>
                      <a:endParaRPr lang="en-US" sz="1100" b="1" dirty="0"/>
                    </a:p>
                  </a:txBody>
                  <a:tcPr marL="91458" marR="91458" marT="34297" marB="34297"/>
                </a:tc>
                <a:tc>
                  <a:txBody>
                    <a:bodyPr/>
                    <a:lstStyle/>
                    <a:p>
                      <a:r>
                        <a:rPr lang="en-US" sz="1400" b="1" dirty="0" smtClean="0"/>
                        <a:t>  0.090s,                          </a:t>
                      </a:r>
                      <a:r>
                        <a:rPr lang="en-US" sz="1400" b="0" dirty="0" smtClean="0"/>
                        <a:t>176x</a:t>
                      </a:r>
                      <a:r>
                        <a:rPr lang="en-US" sz="1400" b="1" dirty="0" smtClean="0"/>
                        <a:t>      </a:t>
                      </a:r>
                      <a:r>
                        <a:rPr lang="en-US" sz="1400" b="1" baseline="0" dirty="0" smtClean="0"/>
                        <a:t>   </a:t>
                      </a:r>
                      <a:r>
                        <a:rPr lang="en-US" sz="1400" b="1" dirty="0" smtClean="0"/>
                        <a:t>    5.1x </a:t>
                      </a:r>
                      <a:endParaRPr lang="en-US" sz="1400" b="1" dirty="0"/>
                    </a:p>
                  </a:txBody>
                  <a:tcPr marL="91458" marR="91458" marT="34297" marB="34297"/>
                </a:tc>
              </a:tr>
              <a:tr h="329609">
                <a:tc>
                  <a:txBody>
                    <a:bodyPr/>
                    <a:lstStyle/>
                    <a:p>
                      <a:r>
                        <a:rPr lang="en-US" sz="1400" b="1" baseline="0" dirty="0" smtClean="0"/>
                        <a:t>VMD-CUDA Intel Xeon E5-2697Av4 + 1x Tesla V100</a:t>
                      </a:r>
                      <a:endParaRPr lang="en-US" sz="1100" b="1" dirty="0"/>
                    </a:p>
                  </a:txBody>
                  <a:tcPr marL="91458" marR="91458" marT="34297" marB="34297"/>
                </a:tc>
                <a:tc>
                  <a:txBody>
                    <a:bodyPr/>
                    <a:lstStyle/>
                    <a:p>
                      <a:r>
                        <a:rPr lang="en-US" sz="1400" b="1" dirty="0" smtClean="0"/>
                        <a:t>  0.050s,                          </a:t>
                      </a:r>
                      <a:r>
                        <a:rPr lang="en-US" sz="1400" b="0" dirty="0" smtClean="0"/>
                        <a:t>317x</a:t>
                      </a:r>
                      <a:r>
                        <a:rPr lang="en-US" sz="1400" b="1" dirty="0" smtClean="0"/>
                        <a:t>            </a:t>
                      </a:r>
                      <a:r>
                        <a:rPr lang="en-US" sz="1400" b="1" baseline="0" dirty="0" smtClean="0"/>
                        <a:t> 9.2</a:t>
                      </a:r>
                      <a:r>
                        <a:rPr lang="en-US" sz="1400" b="1" dirty="0" smtClean="0"/>
                        <a:t>x</a:t>
                      </a:r>
                      <a:endParaRPr lang="en-US" sz="1400" b="1" dirty="0"/>
                    </a:p>
                  </a:txBody>
                  <a:tcPr marL="91458" marR="91458" marT="34297" marB="34297"/>
                </a:tc>
              </a:tr>
            </a:tbl>
          </a:graphicData>
        </a:graphic>
      </p:graphicFrame>
      <p:sp>
        <p:nvSpPr>
          <p:cNvPr id="20527" name="TextBox 1"/>
          <p:cNvSpPr txBox="1">
            <a:spLocks noChangeArrowheads="1"/>
          </p:cNvSpPr>
          <p:nvPr/>
        </p:nvSpPr>
        <p:spPr bwMode="auto">
          <a:xfrm>
            <a:off x="595902" y="3710731"/>
            <a:ext cx="8078992" cy="1015663"/>
          </a:xfrm>
          <a:prstGeom prst="rect">
            <a:avLst/>
          </a:prstGeom>
          <a:solidFill>
            <a:schemeClr val="bg1"/>
          </a:solidFill>
          <a:ln>
            <a:noFill/>
          </a:ln>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200" b="1" dirty="0" smtClean="0">
                <a:latin typeface="Arial" pitchFamily="34" charset="0"/>
                <a:cs typeface="Arial" pitchFamily="34" charset="0"/>
              </a:rPr>
              <a:t>[1] GPU-Accelerated </a:t>
            </a:r>
            <a:r>
              <a:rPr lang="en-US" altLang="en-US" sz="1200" b="1" dirty="0">
                <a:latin typeface="Arial" pitchFamily="34" charset="0"/>
                <a:cs typeface="Arial" pitchFamily="34" charset="0"/>
              </a:rPr>
              <a:t>Analysis and Visualization of Large Structures Solved by Molecular Dynamics Flexible Fitting.  </a:t>
            </a:r>
            <a:r>
              <a:rPr lang="en-US" altLang="en-US" sz="1200" dirty="0">
                <a:latin typeface="Arial" pitchFamily="34" charset="0"/>
                <a:cs typeface="Arial" pitchFamily="34" charset="0"/>
              </a:rPr>
              <a:t>J. E. Stone, R. McGreevy, B. </a:t>
            </a:r>
            <a:r>
              <a:rPr lang="en-US" altLang="en-US" sz="1200" dirty="0" err="1">
                <a:latin typeface="Arial" pitchFamily="34" charset="0"/>
                <a:cs typeface="Arial" pitchFamily="34" charset="0"/>
              </a:rPr>
              <a:t>Isralewitz</a:t>
            </a:r>
            <a:r>
              <a:rPr lang="en-US" altLang="en-US" sz="1200" dirty="0">
                <a:latin typeface="Arial" pitchFamily="34" charset="0"/>
                <a:cs typeface="Arial" pitchFamily="34" charset="0"/>
              </a:rPr>
              <a:t>, and K. </a:t>
            </a:r>
            <a:r>
              <a:rPr lang="en-US" altLang="en-US" sz="1200" dirty="0" err="1">
                <a:latin typeface="Arial" pitchFamily="34" charset="0"/>
                <a:cs typeface="Arial" pitchFamily="34" charset="0"/>
              </a:rPr>
              <a:t>Schulten</a:t>
            </a:r>
            <a:r>
              <a:rPr lang="en-US" altLang="en-US" sz="1200" dirty="0">
                <a:latin typeface="Arial" pitchFamily="34" charset="0"/>
                <a:cs typeface="Arial" pitchFamily="34" charset="0"/>
              </a:rPr>
              <a:t>.  Faraday Discussions 169:265-283, 2014</a:t>
            </a:r>
            <a:r>
              <a:rPr lang="en-US" altLang="en-US" sz="1200" dirty="0" smtClean="0">
                <a:latin typeface="Arial" pitchFamily="34" charset="0"/>
                <a:cs typeface="Arial" pitchFamily="34" charset="0"/>
              </a:rPr>
              <a:t>.</a:t>
            </a:r>
          </a:p>
          <a:p>
            <a:pPr eaLnBrk="1" hangingPunct="1">
              <a:buFont typeface="Times New Roman" pitchFamily="18" charset="0"/>
              <a:buNone/>
            </a:pPr>
            <a:r>
              <a:rPr lang="en-US" sz="1200" b="1" dirty="0" smtClean="0">
                <a:latin typeface="Arial" panose="020B0604020202020204" pitchFamily="34" charset="0"/>
                <a:cs typeface="Arial" panose="020B0604020202020204" pitchFamily="34" charset="0"/>
              </a:rPr>
              <a:t>[2] Early </a:t>
            </a:r>
            <a:r>
              <a:rPr lang="en-US" sz="1200" b="1" dirty="0">
                <a:latin typeface="Arial" panose="020B0604020202020204" pitchFamily="34" charset="0"/>
                <a:cs typeface="Arial" panose="020B0604020202020204" pitchFamily="34" charset="0"/>
              </a:rPr>
              <a:t>Experiences Porting the NAMD and VMD Molecular Simulation and Analysis Software to GPU-Accelerated </a:t>
            </a:r>
            <a:r>
              <a:rPr lang="en-US" sz="1200" b="1" dirty="0" err="1">
                <a:latin typeface="Arial" panose="020B0604020202020204" pitchFamily="34" charset="0"/>
                <a:cs typeface="Arial" panose="020B0604020202020204" pitchFamily="34" charset="0"/>
              </a:rPr>
              <a:t>OpenPOWER</a:t>
            </a:r>
            <a:r>
              <a:rPr lang="en-US" sz="1200" b="1" dirty="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Platforms. </a:t>
            </a:r>
            <a:r>
              <a:rPr lang="en-US" sz="1200" dirty="0" smtClean="0">
                <a:latin typeface="Arial" panose="020B0604020202020204" pitchFamily="34" charset="0"/>
                <a:cs typeface="Arial" panose="020B0604020202020204" pitchFamily="34" charset="0"/>
              </a:rPr>
              <a:t>J. E</a:t>
            </a:r>
            <a:r>
              <a:rPr lang="en-US" sz="1200" dirty="0">
                <a:latin typeface="Arial" panose="020B0604020202020204" pitchFamily="34" charset="0"/>
                <a:cs typeface="Arial" panose="020B0604020202020204" pitchFamily="34" charset="0"/>
              </a:rPr>
              <a:t>. Stone, </a:t>
            </a:r>
            <a:r>
              <a:rPr lang="en-US" sz="1200" dirty="0" smtClean="0">
                <a:latin typeface="Arial" panose="020B0604020202020204" pitchFamily="34" charset="0"/>
                <a:cs typeface="Arial" panose="020B0604020202020204" pitchFamily="34" charset="0"/>
              </a:rPr>
              <a:t>A.-P. </a:t>
            </a:r>
            <a:r>
              <a:rPr lang="en-US" sz="1200" dirty="0" err="1">
                <a:latin typeface="Arial" panose="020B0604020202020204" pitchFamily="34" charset="0"/>
                <a:cs typeface="Arial" panose="020B0604020202020204" pitchFamily="34" charset="0"/>
              </a:rPr>
              <a:t>Hynninen</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J. </a:t>
            </a:r>
            <a:r>
              <a:rPr lang="en-US" sz="1200" dirty="0">
                <a:latin typeface="Arial" panose="020B0604020202020204" pitchFamily="34" charset="0"/>
                <a:cs typeface="Arial" panose="020B0604020202020204" pitchFamily="34" charset="0"/>
              </a:rPr>
              <a:t>C. Phillips</a:t>
            </a:r>
            <a:r>
              <a:rPr lang="en-US" sz="1200" dirty="0" smtClean="0">
                <a:latin typeface="Arial" panose="020B0604020202020204" pitchFamily="34" charset="0"/>
                <a:cs typeface="Arial" panose="020B0604020202020204" pitchFamily="34" charset="0"/>
              </a:rPr>
              <a:t>, K. </a:t>
            </a:r>
            <a:r>
              <a:rPr lang="en-US" sz="1200" dirty="0" err="1" smtClean="0">
                <a:latin typeface="Arial" panose="020B0604020202020204" pitchFamily="34" charset="0"/>
                <a:cs typeface="Arial" panose="020B0604020202020204" pitchFamily="34" charset="0"/>
              </a:rPr>
              <a:t>Schulten</a:t>
            </a:r>
            <a:r>
              <a:rPr lang="en-US" sz="1200" dirty="0" smtClean="0">
                <a:latin typeface="Arial" panose="020B0604020202020204" pitchFamily="34" charset="0"/>
                <a:cs typeface="Arial" panose="020B0604020202020204" pitchFamily="34" charset="0"/>
              </a:rPr>
              <a:t>. International </a:t>
            </a:r>
            <a:r>
              <a:rPr lang="en-US" sz="1200" dirty="0">
                <a:latin typeface="Arial" panose="020B0604020202020204" pitchFamily="34" charset="0"/>
                <a:cs typeface="Arial" panose="020B0604020202020204" pitchFamily="34" charset="0"/>
              </a:rPr>
              <a:t>Workshop on </a:t>
            </a:r>
            <a:r>
              <a:rPr lang="en-US" sz="1200" dirty="0" err="1">
                <a:latin typeface="Arial" panose="020B0604020202020204" pitchFamily="34" charset="0"/>
                <a:cs typeface="Arial" panose="020B0604020202020204" pitchFamily="34" charset="0"/>
              </a:rPr>
              <a:t>OpenPOWER</a:t>
            </a:r>
            <a:r>
              <a:rPr lang="en-US" sz="1200" dirty="0">
                <a:latin typeface="Arial" panose="020B0604020202020204" pitchFamily="34" charset="0"/>
                <a:cs typeface="Arial" panose="020B0604020202020204" pitchFamily="34" charset="0"/>
              </a:rPr>
              <a:t> for HPC (IWOPH'16), LNCS 9945, pp. 188-206, 2016</a:t>
            </a:r>
            <a:r>
              <a:rPr lang="en-US" sz="1200" dirty="0" smtClean="0">
                <a:latin typeface="Arial" panose="020B0604020202020204" pitchFamily="34" charset="0"/>
                <a:cs typeface="Arial" panose="020B0604020202020204" pitchFamily="34" charset="0"/>
              </a:rPr>
              <a:t>.</a:t>
            </a:r>
          </a:p>
        </p:txBody>
      </p:sp>
      <p:sp>
        <p:nvSpPr>
          <p:cNvPr id="5" name="Rectangle 4"/>
          <p:cNvSpPr/>
          <p:nvPr/>
        </p:nvSpPr>
        <p:spPr>
          <a:xfrm>
            <a:off x="121877" y="2150617"/>
            <a:ext cx="8856921" cy="651803"/>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30163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5559" y="1100609"/>
            <a:ext cx="3398837"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591" y="244549"/>
            <a:ext cx="8920716" cy="856060"/>
          </a:xfrm>
        </p:spPr>
        <p:txBody>
          <a:bodyPr>
            <a:normAutofit fontScale="90000"/>
          </a:bodyPr>
          <a:lstStyle/>
          <a:p>
            <a:r>
              <a:rPr lang="en-US" sz="3200" dirty="0" smtClean="0"/>
              <a:t>VMD supports EGL for in-situ and parallel rendering on Amazon EC2</a:t>
            </a:r>
            <a:endParaRPr lang="en-US" sz="3200" dirty="0"/>
          </a:p>
        </p:txBody>
      </p:sp>
      <p:sp>
        <p:nvSpPr>
          <p:cNvPr id="3" name="Text Placeholder 2"/>
          <p:cNvSpPr>
            <a:spLocks noGrp="1"/>
          </p:cNvSpPr>
          <p:nvPr>
            <p:ph type="body" sz="half" idx="1"/>
          </p:nvPr>
        </p:nvSpPr>
        <p:spPr>
          <a:xfrm>
            <a:off x="127591" y="1180214"/>
            <a:ext cx="5190035" cy="3390596"/>
          </a:xfrm>
        </p:spPr>
        <p:txBody>
          <a:bodyPr>
            <a:normAutofit/>
          </a:bodyPr>
          <a:lstStyle/>
          <a:p>
            <a:r>
              <a:rPr lang="en-US" sz="2400" b="1" dirty="0" smtClean="0"/>
              <a:t>No windowing system dependency</a:t>
            </a:r>
          </a:p>
          <a:p>
            <a:r>
              <a:rPr lang="en-US" sz="2400" dirty="0" smtClean="0"/>
              <a:t>Easily deploy parallel VMD builds supporting off-screen rendering</a:t>
            </a:r>
          </a:p>
          <a:p>
            <a:r>
              <a:rPr lang="en-US" sz="2400" dirty="0" smtClean="0"/>
              <a:t>Maintains 100% of VMD OpenGL </a:t>
            </a:r>
            <a:r>
              <a:rPr lang="en-US" sz="2400" dirty="0" err="1" smtClean="0"/>
              <a:t>shaders</a:t>
            </a:r>
            <a:r>
              <a:rPr lang="en-US" sz="2400" dirty="0" smtClean="0"/>
              <a:t> and rendering features</a:t>
            </a:r>
          </a:p>
          <a:p>
            <a:endParaRPr lang="en-US" sz="2400" dirty="0"/>
          </a:p>
        </p:txBody>
      </p:sp>
      <p:sp>
        <p:nvSpPr>
          <p:cNvPr id="6" name="TextBox 5"/>
          <p:cNvSpPr txBox="1">
            <a:spLocks noChangeArrowheads="1"/>
          </p:cNvSpPr>
          <p:nvPr/>
        </p:nvSpPr>
        <p:spPr bwMode="auto">
          <a:xfrm>
            <a:off x="5317627" y="4413646"/>
            <a:ext cx="33147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Poliovirus</a:t>
            </a:r>
            <a:endParaRPr lang="en-US" altLang="en-US" sz="1600" b="1" dirty="0" smtClean="0">
              <a:latin typeface="Arial" charset="0"/>
              <a:cs typeface="Arial" charset="0"/>
            </a:endParaRPr>
          </a:p>
        </p:txBody>
      </p:sp>
    </p:spTree>
    <p:extLst>
      <p:ext uri="{BB962C8B-B14F-4D97-AF65-F5344CB8AC3E}">
        <p14:creationId xmlns:p14="http://schemas.microsoft.com/office/powerpoint/2010/main" val="5454017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53" y="180753"/>
            <a:ext cx="8793126" cy="692971"/>
          </a:xfrm>
        </p:spPr>
        <p:txBody>
          <a:bodyPr/>
          <a:lstStyle/>
          <a:p>
            <a:r>
              <a:rPr lang="en-US" sz="3200" dirty="0" smtClean="0"/>
              <a:t>VMD EGL Performance on Amazon EC2 Cloud</a:t>
            </a:r>
            <a:endParaRPr lang="en-US" sz="3200" dirty="0"/>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l="20981" r="27097"/>
          <a:stretch>
            <a:fillRect/>
          </a:stretch>
        </p:blipFill>
        <p:spPr bwMode="auto">
          <a:xfrm>
            <a:off x="6049926" y="873724"/>
            <a:ext cx="2987749" cy="32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a:spLocks noChangeArrowheads="1"/>
          </p:cNvSpPr>
          <p:nvPr/>
        </p:nvSpPr>
        <p:spPr bwMode="auto">
          <a:xfrm>
            <a:off x="6049926" y="4110453"/>
            <a:ext cx="309407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64M atom HIV-1 capsid simulation rendered via EGL</a:t>
            </a:r>
            <a:endParaRPr lang="en-US" altLang="en-US" sz="1600" b="1" dirty="0" smtClean="0">
              <a:latin typeface="Arial" charset="0"/>
              <a:cs typeface="Arial"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003342490"/>
              </p:ext>
            </p:extLst>
          </p:nvPr>
        </p:nvGraphicFramePr>
        <p:xfrm>
          <a:off x="180752" y="902965"/>
          <a:ext cx="5720317" cy="2619972"/>
        </p:xfrm>
        <a:graphic>
          <a:graphicData uri="http://schemas.openxmlformats.org/drawingml/2006/table">
            <a:tbl>
              <a:tblPr firstRow="1" bandRow="1">
                <a:tableStyleId>{5C22544A-7EE6-4342-B048-85BDC9FD1C3A}</a:tableStyleId>
              </a:tblPr>
              <a:tblGrid>
                <a:gridCol w="1067585"/>
                <a:gridCol w="2326366"/>
                <a:gridCol w="2326366"/>
              </a:tblGrid>
              <a:tr h="757774">
                <a:tc>
                  <a:txBody>
                    <a:bodyPr/>
                    <a:lstStyle/>
                    <a:p>
                      <a:r>
                        <a:rPr lang="en-US" sz="2000" dirty="0" smtClean="0">
                          <a:solidFill>
                            <a:schemeClr val="tx1"/>
                          </a:solidFill>
                        </a:rPr>
                        <a:t>MPI</a:t>
                      </a:r>
                    </a:p>
                    <a:p>
                      <a:r>
                        <a:rPr lang="en-US" sz="2000" dirty="0" smtClean="0">
                          <a:solidFill>
                            <a:schemeClr val="tx1"/>
                          </a:solidFill>
                        </a:rPr>
                        <a:t>Ranks</a:t>
                      </a:r>
                      <a:endParaRPr lang="en-US" sz="2000" dirty="0">
                        <a:solidFill>
                          <a:schemeClr val="tx1"/>
                        </a:solidFill>
                      </a:endParaRPr>
                    </a:p>
                  </a:txBody>
                  <a:tcPr marL="91458" marR="91458" marT="34297" marB="34297">
                    <a:solidFill>
                      <a:srgbClr val="99FF99"/>
                    </a:solidFill>
                  </a:tcPr>
                </a:tc>
                <a:tc>
                  <a:txBody>
                    <a:bodyPr/>
                    <a:lstStyle/>
                    <a:p>
                      <a:r>
                        <a:rPr lang="en-US" sz="2000" dirty="0" smtClean="0">
                          <a:solidFill>
                            <a:schemeClr val="tx1"/>
                          </a:solidFill>
                        </a:rPr>
                        <a:t>EC2 “G2.8xlarge”</a:t>
                      </a:r>
                    </a:p>
                    <a:p>
                      <a:r>
                        <a:rPr lang="en-US" sz="2000" dirty="0" smtClean="0">
                          <a:solidFill>
                            <a:schemeClr val="tx1"/>
                          </a:solidFill>
                        </a:rPr>
                        <a:t>GPU Instances</a:t>
                      </a:r>
                      <a:endParaRPr lang="en-US" sz="2000" dirty="0">
                        <a:solidFill>
                          <a:schemeClr val="tx1"/>
                        </a:solidFill>
                      </a:endParaRPr>
                    </a:p>
                  </a:txBody>
                  <a:tcPr marL="91458" marR="91458" marT="34297" marB="34297">
                    <a:solidFill>
                      <a:srgbClr val="99FF99"/>
                    </a:solidFill>
                  </a:tcPr>
                </a:tc>
                <a:tc>
                  <a:txBody>
                    <a:bodyPr/>
                    <a:lstStyle/>
                    <a:p>
                      <a:r>
                        <a:rPr lang="en-US" sz="1400" dirty="0" smtClean="0">
                          <a:solidFill>
                            <a:schemeClr val="tx1"/>
                          </a:solidFill>
                        </a:rPr>
                        <a:t>HIV-1</a:t>
                      </a:r>
                      <a:r>
                        <a:rPr lang="en-US" sz="1400" baseline="0" dirty="0" smtClean="0">
                          <a:solidFill>
                            <a:schemeClr val="tx1"/>
                          </a:solidFill>
                        </a:rPr>
                        <a:t> m</a:t>
                      </a:r>
                      <a:r>
                        <a:rPr lang="en-US" sz="1400" dirty="0" smtClean="0">
                          <a:solidFill>
                            <a:schemeClr val="tx1"/>
                          </a:solidFill>
                        </a:rPr>
                        <a:t>ovie rendering</a:t>
                      </a:r>
                      <a:r>
                        <a:rPr lang="en-US" sz="1400" baseline="0" dirty="0" smtClean="0">
                          <a:solidFill>
                            <a:schemeClr val="tx1"/>
                          </a:solidFill>
                        </a:rPr>
                        <a:t> time (sec),  (I/O %)</a:t>
                      </a:r>
                    </a:p>
                    <a:p>
                      <a:r>
                        <a:rPr lang="en-US" sz="1400" baseline="0" dirty="0" smtClean="0">
                          <a:solidFill>
                            <a:schemeClr val="tx1"/>
                          </a:solidFill>
                        </a:rPr>
                        <a:t>3840x2160 resolution</a:t>
                      </a:r>
                      <a:endParaRPr lang="en-US" sz="1400" dirty="0">
                        <a:solidFill>
                          <a:schemeClr val="tx1"/>
                        </a:solidFill>
                      </a:endParaRPr>
                    </a:p>
                  </a:txBody>
                  <a:tcPr marL="91458" marR="91458" marT="34297" marB="34297">
                    <a:solidFill>
                      <a:srgbClr val="99FF99"/>
                    </a:solidFill>
                  </a:tcPr>
                </a:tc>
              </a:tr>
              <a:tr h="327062">
                <a:tc>
                  <a:txBody>
                    <a:bodyPr/>
                    <a:lstStyle/>
                    <a:p>
                      <a:r>
                        <a:rPr lang="en-US" sz="1400" b="1" dirty="0" smtClean="0"/>
                        <a:t>1</a:t>
                      </a:r>
                      <a:endParaRPr lang="en-US" sz="1400" b="1" dirty="0"/>
                    </a:p>
                  </a:txBody>
                  <a:tcPr marL="91458" marR="91458" marT="34297" marB="34297"/>
                </a:tc>
                <a:tc>
                  <a:txBody>
                    <a:bodyPr/>
                    <a:lstStyle/>
                    <a:p>
                      <a:r>
                        <a:rPr lang="en-US" sz="1400" b="1" dirty="0" smtClean="0"/>
                        <a:t>1</a:t>
                      </a:r>
                      <a:endParaRPr lang="en-US" sz="1400" b="1" dirty="0"/>
                    </a:p>
                  </a:txBody>
                  <a:tcPr marL="91458" marR="91458" marT="34297" marB="34297"/>
                </a:tc>
                <a:tc>
                  <a:txBody>
                    <a:bodyPr/>
                    <a:lstStyle/>
                    <a:p>
                      <a:r>
                        <a:rPr lang="en-US" sz="1400" b="1" dirty="0" smtClean="0"/>
                        <a:t>626</a:t>
                      </a:r>
                      <a:r>
                        <a:rPr lang="en-US" sz="1400" b="1" baseline="0" dirty="0" smtClean="0"/>
                        <a:t>s  (10% I/O)</a:t>
                      </a:r>
                      <a:endParaRPr lang="en-US" sz="1400" b="1" dirty="0"/>
                    </a:p>
                  </a:txBody>
                  <a:tcPr marL="91458" marR="91458" marT="34297" marB="34297"/>
                </a:tc>
              </a:tr>
              <a:tr h="301489">
                <a:tc>
                  <a:txBody>
                    <a:bodyPr/>
                    <a:lstStyle/>
                    <a:p>
                      <a:r>
                        <a:rPr lang="en-US" sz="1400" b="1" dirty="0" smtClean="0"/>
                        <a:t>2</a:t>
                      </a:r>
                      <a:endParaRPr lang="en-US" sz="1400" b="1" dirty="0"/>
                    </a:p>
                  </a:txBody>
                  <a:tcPr marL="91458" marR="91458" marT="34297" marB="34297"/>
                </a:tc>
                <a:tc>
                  <a:txBody>
                    <a:bodyPr/>
                    <a:lstStyle/>
                    <a:p>
                      <a:r>
                        <a:rPr lang="en-US" sz="1400" b="1" dirty="0" smtClean="0"/>
                        <a:t>1</a:t>
                      </a:r>
                      <a:endParaRPr lang="en-US" sz="1400" b="1" dirty="0"/>
                    </a:p>
                  </a:txBody>
                  <a:tcPr marL="91458" marR="91458" marT="34297" marB="34297"/>
                </a:tc>
                <a:tc>
                  <a:txBody>
                    <a:bodyPr/>
                    <a:lstStyle/>
                    <a:p>
                      <a:r>
                        <a:rPr lang="en-US" sz="1400" b="1" dirty="0" smtClean="0"/>
                        <a:t>347s</a:t>
                      </a:r>
                      <a:r>
                        <a:rPr lang="en-US" sz="1400" b="1" baseline="0" dirty="0" smtClean="0"/>
                        <a:t>  (19% I/O)</a:t>
                      </a:r>
                      <a:endParaRPr lang="en-US" sz="1400" b="1" dirty="0"/>
                    </a:p>
                  </a:txBody>
                  <a:tcPr marL="91458" marR="91458" marT="34297" marB="34297"/>
                </a:tc>
              </a:tr>
              <a:tr h="315687">
                <a:tc>
                  <a:txBody>
                    <a:bodyPr/>
                    <a:lstStyle/>
                    <a:p>
                      <a:r>
                        <a:rPr lang="en-US" sz="1400" b="1" dirty="0" smtClean="0"/>
                        <a:t>4</a:t>
                      </a:r>
                      <a:endParaRPr lang="en-US" sz="1400" b="1" dirty="0"/>
                    </a:p>
                  </a:txBody>
                  <a:tcPr marL="91458" marR="91458" marT="34297" marB="34297"/>
                </a:tc>
                <a:tc>
                  <a:txBody>
                    <a:bodyPr/>
                    <a:lstStyle/>
                    <a:p>
                      <a:r>
                        <a:rPr lang="en-US" sz="1400" b="1" dirty="0" smtClean="0"/>
                        <a:t>1</a:t>
                      </a:r>
                      <a:endParaRPr lang="en-US" sz="1400" b="1" dirty="0"/>
                    </a:p>
                  </a:txBody>
                  <a:tcPr marL="91458" marR="91458" marT="34297" marB="34297"/>
                </a:tc>
                <a:tc>
                  <a:txBody>
                    <a:bodyPr/>
                    <a:lstStyle/>
                    <a:p>
                      <a:r>
                        <a:rPr lang="en-US" sz="1400" b="1" dirty="0" smtClean="0"/>
                        <a:t>221s  (31% I/O)</a:t>
                      </a:r>
                      <a:endParaRPr lang="en-US" sz="1400" b="1" dirty="0"/>
                    </a:p>
                  </a:txBody>
                  <a:tcPr marL="91458" marR="91458" marT="34297" marB="34297"/>
                </a:tc>
              </a:tr>
              <a:tr h="311904">
                <a:tc>
                  <a:txBody>
                    <a:bodyPr/>
                    <a:lstStyle/>
                    <a:p>
                      <a:r>
                        <a:rPr lang="en-US" sz="1400" b="1" dirty="0" smtClean="0"/>
                        <a:t>8</a:t>
                      </a:r>
                      <a:endParaRPr lang="en-US" sz="1400" b="1" dirty="0"/>
                    </a:p>
                  </a:txBody>
                  <a:tcPr marL="91458" marR="91458" marT="34297" marB="34297"/>
                </a:tc>
                <a:tc>
                  <a:txBody>
                    <a:bodyPr/>
                    <a:lstStyle/>
                    <a:p>
                      <a:r>
                        <a:rPr lang="en-US" sz="1400" b="1" dirty="0" smtClean="0"/>
                        <a:t>2</a:t>
                      </a:r>
                      <a:endParaRPr lang="en-US" sz="1400" b="1" dirty="0"/>
                    </a:p>
                  </a:txBody>
                  <a:tcPr marL="91458" marR="91458" marT="34297" marB="34297"/>
                </a:tc>
                <a:tc>
                  <a:txBody>
                    <a:bodyPr/>
                    <a:lstStyle/>
                    <a:p>
                      <a:r>
                        <a:rPr lang="en-US" sz="1400" b="1" dirty="0" smtClean="0"/>
                        <a:t>141s  (46% I/O)</a:t>
                      </a:r>
                      <a:endParaRPr lang="en-US" sz="1400" b="1" dirty="0"/>
                    </a:p>
                  </a:txBody>
                  <a:tcPr marL="91458" marR="91458" marT="34297" marB="34297"/>
                </a:tc>
              </a:tr>
              <a:tr h="308344">
                <a:tc>
                  <a:txBody>
                    <a:bodyPr/>
                    <a:lstStyle/>
                    <a:p>
                      <a:r>
                        <a:rPr lang="en-US" sz="1400" b="1" dirty="0" smtClean="0"/>
                        <a:t>16</a:t>
                      </a:r>
                      <a:endParaRPr lang="en-US" sz="1400" b="1" dirty="0"/>
                    </a:p>
                  </a:txBody>
                  <a:tcPr marL="91458" marR="91458" marT="34297" marB="34297"/>
                </a:tc>
                <a:tc>
                  <a:txBody>
                    <a:bodyPr/>
                    <a:lstStyle/>
                    <a:p>
                      <a:r>
                        <a:rPr lang="en-US" sz="1400" b="1" dirty="0" smtClean="0"/>
                        <a:t>4</a:t>
                      </a:r>
                      <a:endParaRPr lang="en-US" sz="1400" b="1" dirty="0"/>
                    </a:p>
                  </a:txBody>
                  <a:tcPr marL="91458" marR="91458" marT="34297" marB="34297"/>
                </a:tc>
                <a:tc>
                  <a:txBody>
                    <a:bodyPr/>
                    <a:lstStyle/>
                    <a:p>
                      <a:r>
                        <a:rPr lang="en-US" sz="1400" b="1" dirty="0" smtClean="0"/>
                        <a:t>107s  (64% I/O)</a:t>
                      </a:r>
                      <a:endParaRPr lang="en-US" sz="1400" b="1" dirty="0"/>
                    </a:p>
                  </a:txBody>
                  <a:tcPr marL="91458" marR="91458" marT="34297" marB="34297"/>
                </a:tc>
              </a:tr>
              <a:tr h="297712">
                <a:tc>
                  <a:txBody>
                    <a:bodyPr/>
                    <a:lstStyle/>
                    <a:p>
                      <a:r>
                        <a:rPr lang="en-US" sz="1400" b="1" dirty="0" smtClean="0"/>
                        <a:t>32</a:t>
                      </a:r>
                      <a:endParaRPr lang="en-US" sz="1400" b="1" dirty="0"/>
                    </a:p>
                  </a:txBody>
                  <a:tcPr marL="91458" marR="91458" marT="34297" marB="34297"/>
                </a:tc>
                <a:tc>
                  <a:txBody>
                    <a:bodyPr/>
                    <a:lstStyle/>
                    <a:p>
                      <a:r>
                        <a:rPr lang="en-US" sz="1400" b="1" dirty="0" smtClean="0"/>
                        <a:t>8</a:t>
                      </a:r>
                      <a:endParaRPr lang="en-US" sz="1400" b="1" dirty="0"/>
                    </a:p>
                  </a:txBody>
                  <a:tcPr marL="91458" marR="91458" marT="34297" marB="34297"/>
                </a:tc>
                <a:tc>
                  <a:txBody>
                    <a:bodyPr/>
                    <a:lstStyle/>
                    <a:p>
                      <a:r>
                        <a:rPr lang="en-US" sz="1400" b="1" dirty="0" smtClean="0"/>
                        <a:t>  90s  (76% I/O)</a:t>
                      </a:r>
                      <a:endParaRPr lang="en-US" sz="1400" b="1" dirty="0"/>
                    </a:p>
                  </a:txBody>
                  <a:tcPr marL="91458" marR="91458" marT="34297" marB="34297"/>
                </a:tc>
              </a:tr>
            </a:tbl>
          </a:graphicData>
        </a:graphic>
      </p:graphicFrame>
      <p:sp>
        <p:nvSpPr>
          <p:cNvPr id="10" name="TextBox 5"/>
          <p:cNvSpPr txBox="1">
            <a:spLocks noChangeArrowheads="1"/>
          </p:cNvSpPr>
          <p:nvPr/>
        </p:nvSpPr>
        <p:spPr bwMode="auto">
          <a:xfrm>
            <a:off x="180753" y="3574922"/>
            <a:ext cx="572031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Performance at 32 nodes reaches ~</a:t>
            </a:r>
            <a:r>
              <a:rPr lang="pt-BR" altLang="en-US" sz="1600" b="1" smtClean="0">
                <a:latin typeface="Arial" charset="0"/>
                <a:cs typeface="Arial" charset="0"/>
              </a:rPr>
              <a:t>48 frames </a:t>
            </a:r>
            <a:r>
              <a:rPr lang="pt-BR" altLang="en-US" sz="1600" b="1" dirty="0" smtClean="0">
                <a:latin typeface="Arial" charset="0"/>
                <a:cs typeface="Arial" charset="0"/>
              </a:rPr>
              <a:t>per second </a:t>
            </a:r>
            <a:endParaRPr lang="en-US" altLang="en-US" sz="1600" b="1" dirty="0" smtClean="0">
              <a:latin typeface="Arial" charset="0"/>
              <a:cs typeface="Arial" charset="0"/>
            </a:endParaRPr>
          </a:p>
        </p:txBody>
      </p:sp>
      <p:sp>
        <p:nvSpPr>
          <p:cNvPr id="5" name="TextBox 4"/>
          <p:cNvSpPr txBox="1"/>
          <p:nvPr/>
        </p:nvSpPr>
        <p:spPr>
          <a:xfrm>
            <a:off x="180754" y="3975726"/>
            <a:ext cx="5869172" cy="646331"/>
          </a:xfrm>
          <a:prstGeom prst="rect">
            <a:avLst/>
          </a:prstGeom>
          <a:noFill/>
        </p:spPr>
        <p:txBody>
          <a:bodyPr wrap="square" rtlCol="0">
            <a:spAutoFit/>
          </a:bodyPr>
          <a:lstStyle/>
          <a:p>
            <a:r>
              <a:rPr lang="en-US" sz="1200" b="1" dirty="0">
                <a:solidFill>
                  <a:srgbClr val="000000"/>
                </a:solidFill>
              </a:rPr>
              <a:t>High Performance Molecular Visualization: In-Situ and Parallel Rendering with EGL.  </a:t>
            </a:r>
            <a:r>
              <a:rPr lang="en-US" sz="1200" dirty="0" smtClean="0">
                <a:solidFill>
                  <a:srgbClr val="000000"/>
                </a:solidFill>
              </a:rPr>
              <a:t>J. </a:t>
            </a:r>
            <a:r>
              <a:rPr lang="en-US" sz="1200" dirty="0">
                <a:solidFill>
                  <a:srgbClr val="000000"/>
                </a:solidFill>
              </a:rPr>
              <a:t>E. Stone, </a:t>
            </a:r>
            <a:r>
              <a:rPr lang="en-US" sz="1200" dirty="0" smtClean="0">
                <a:solidFill>
                  <a:srgbClr val="000000"/>
                </a:solidFill>
              </a:rPr>
              <a:t>P. </a:t>
            </a:r>
            <a:r>
              <a:rPr lang="en-US" sz="1200" dirty="0" err="1">
                <a:solidFill>
                  <a:srgbClr val="000000"/>
                </a:solidFill>
              </a:rPr>
              <a:t>Messmer</a:t>
            </a:r>
            <a:r>
              <a:rPr lang="en-US" sz="1200" dirty="0">
                <a:solidFill>
                  <a:srgbClr val="000000"/>
                </a:solidFill>
              </a:rPr>
              <a:t>, </a:t>
            </a:r>
            <a:r>
              <a:rPr lang="en-US" sz="1200" dirty="0" smtClean="0">
                <a:solidFill>
                  <a:srgbClr val="000000"/>
                </a:solidFill>
              </a:rPr>
              <a:t>R. </a:t>
            </a:r>
            <a:r>
              <a:rPr lang="en-US" sz="1200" dirty="0" err="1">
                <a:solidFill>
                  <a:srgbClr val="000000"/>
                </a:solidFill>
              </a:rPr>
              <a:t>Sisneros</a:t>
            </a:r>
            <a:r>
              <a:rPr lang="en-US" sz="1200" dirty="0">
                <a:solidFill>
                  <a:srgbClr val="000000"/>
                </a:solidFill>
              </a:rPr>
              <a:t>, and </a:t>
            </a:r>
            <a:r>
              <a:rPr lang="en-US" sz="1200" dirty="0" smtClean="0">
                <a:solidFill>
                  <a:srgbClr val="000000"/>
                </a:solidFill>
              </a:rPr>
              <a:t>K. </a:t>
            </a:r>
            <a:r>
              <a:rPr lang="en-US" sz="1200" dirty="0" err="1">
                <a:solidFill>
                  <a:srgbClr val="000000"/>
                </a:solidFill>
              </a:rPr>
              <a:t>Schulten</a:t>
            </a:r>
            <a:r>
              <a:rPr lang="en-US" sz="1200" dirty="0" smtClean="0">
                <a:solidFill>
                  <a:srgbClr val="000000"/>
                </a:solidFill>
              </a:rPr>
              <a:t>.  High </a:t>
            </a:r>
            <a:r>
              <a:rPr lang="en-US" sz="1200" dirty="0">
                <a:solidFill>
                  <a:srgbClr val="000000"/>
                </a:solidFill>
              </a:rPr>
              <a:t>Performance Data Analysis and Visualization </a:t>
            </a:r>
            <a:r>
              <a:rPr lang="en-US" sz="1200" dirty="0" smtClean="0">
                <a:solidFill>
                  <a:srgbClr val="000000"/>
                </a:solidFill>
              </a:rPr>
              <a:t>Workshop, IEEE IPDPSW, </a:t>
            </a:r>
            <a:r>
              <a:rPr lang="en-US" sz="1200" dirty="0">
                <a:solidFill>
                  <a:srgbClr val="000000"/>
                </a:solidFill>
              </a:rPr>
              <a:t>2016</a:t>
            </a:r>
            <a:r>
              <a:rPr lang="en-US" sz="1200" dirty="0" smtClean="0">
                <a:solidFill>
                  <a:srgbClr val="000000"/>
                </a:solidFill>
              </a:rPr>
              <a:t>.</a:t>
            </a:r>
            <a:endParaRPr lang="en-US" sz="1200" dirty="0">
              <a:solidFill>
                <a:srgbClr val="000000"/>
              </a:solidFill>
            </a:endParaRPr>
          </a:p>
        </p:txBody>
      </p:sp>
    </p:spTree>
    <p:extLst>
      <p:ext uri="{BB962C8B-B14F-4D97-AF65-F5344CB8AC3E}">
        <p14:creationId xmlns:p14="http://schemas.microsoft.com/office/powerpoint/2010/main" val="2655025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267" y="923045"/>
            <a:ext cx="4461301" cy="330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p:cNvSpPr txBox="1">
            <a:spLocks noChangeArrowheads="1"/>
          </p:cNvSpPr>
          <p:nvPr/>
        </p:nvSpPr>
        <p:spPr bwMode="auto">
          <a:xfrm>
            <a:off x="0" y="4227193"/>
            <a:ext cx="510256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Swine Flu A/H1N1 neuraminidase bound to Tamiflu</a:t>
            </a:r>
          </a:p>
        </p:txBody>
      </p:sp>
      <p:sp>
        <p:nvSpPr>
          <p:cNvPr id="4" name="TextBox 3"/>
          <p:cNvSpPr txBox="1"/>
          <p:nvPr/>
        </p:nvSpPr>
        <p:spPr>
          <a:xfrm>
            <a:off x="1190403" y="4497169"/>
            <a:ext cx="6309854" cy="646331"/>
          </a:xfrm>
          <a:prstGeom prst="rect">
            <a:avLst/>
          </a:prstGeom>
          <a:solidFill>
            <a:schemeClr val="bg1"/>
          </a:solidFill>
        </p:spPr>
        <p:txBody>
          <a:bodyPr wrap="square" rtlCol="0">
            <a:spAutoFit/>
          </a:bodyPr>
          <a:lstStyle/>
          <a:p>
            <a:r>
              <a:rPr lang="en-US" sz="1200" b="1" dirty="0">
                <a:solidFill>
                  <a:srgbClr val="000000"/>
                </a:solidFill>
              </a:rPr>
              <a:t>High Performance Molecular Visualization: In-Situ and Parallel Rendering with EGL.  </a:t>
            </a:r>
            <a:r>
              <a:rPr lang="en-US" sz="1200" dirty="0" smtClean="0">
                <a:solidFill>
                  <a:srgbClr val="000000"/>
                </a:solidFill>
              </a:rPr>
              <a:t>J. </a:t>
            </a:r>
            <a:r>
              <a:rPr lang="en-US" sz="1200" dirty="0">
                <a:solidFill>
                  <a:srgbClr val="000000"/>
                </a:solidFill>
              </a:rPr>
              <a:t>E. Stone, </a:t>
            </a:r>
            <a:r>
              <a:rPr lang="en-US" sz="1200" dirty="0" smtClean="0">
                <a:solidFill>
                  <a:srgbClr val="000000"/>
                </a:solidFill>
              </a:rPr>
              <a:t>P. </a:t>
            </a:r>
            <a:r>
              <a:rPr lang="en-US" sz="1200" dirty="0" err="1">
                <a:solidFill>
                  <a:srgbClr val="000000"/>
                </a:solidFill>
              </a:rPr>
              <a:t>Messmer</a:t>
            </a:r>
            <a:r>
              <a:rPr lang="en-US" sz="1200" dirty="0">
                <a:solidFill>
                  <a:srgbClr val="000000"/>
                </a:solidFill>
              </a:rPr>
              <a:t>, </a:t>
            </a:r>
            <a:r>
              <a:rPr lang="en-US" sz="1200" dirty="0" smtClean="0">
                <a:solidFill>
                  <a:srgbClr val="000000"/>
                </a:solidFill>
              </a:rPr>
              <a:t>R. </a:t>
            </a:r>
            <a:r>
              <a:rPr lang="en-US" sz="1200" dirty="0" err="1">
                <a:solidFill>
                  <a:srgbClr val="000000"/>
                </a:solidFill>
              </a:rPr>
              <a:t>Sisneros</a:t>
            </a:r>
            <a:r>
              <a:rPr lang="en-US" sz="1200" dirty="0">
                <a:solidFill>
                  <a:srgbClr val="000000"/>
                </a:solidFill>
              </a:rPr>
              <a:t>, and </a:t>
            </a:r>
            <a:r>
              <a:rPr lang="en-US" sz="1200" dirty="0" smtClean="0">
                <a:solidFill>
                  <a:srgbClr val="000000"/>
                </a:solidFill>
              </a:rPr>
              <a:t>K. </a:t>
            </a:r>
            <a:r>
              <a:rPr lang="en-US" sz="1200" dirty="0" err="1">
                <a:solidFill>
                  <a:srgbClr val="000000"/>
                </a:solidFill>
              </a:rPr>
              <a:t>Schulten</a:t>
            </a:r>
            <a:r>
              <a:rPr lang="en-US" sz="1200" dirty="0" smtClean="0">
                <a:solidFill>
                  <a:srgbClr val="000000"/>
                </a:solidFill>
              </a:rPr>
              <a:t>.  High </a:t>
            </a:r>
            <a:r>
              <a:rPr lang="en-US" sz="1200" dirty="0">
                <a:solidFill>
                  <a:srgbClr val="000000"/>
                </a:solidFill>
              </a:rPr>
              <a:t>Performance Data Analysis and Visualization </a:t>
            </a:r>
            <a:r>
              <a:rPr lang="en-US" sz="1200" dirty="0" smtClean="0">
                <a:solidFill>
                  <a:srgbClr val="000000"/>
                </a:solidFill>
              </a:rPr>
              <a:t>Workshop, IEEE IPDPSW, </a:t>
            </a:r>
            <a:r>
              <a:rPr lang="en-US" sz="1200" dirty="0">
                <a:solidFill>
                  <a:srgbClr val="000000"/>
                </a:solidFill>
              </a:rPr>
              <a:t>pp. </a:t>
            </a:r>
            <a:r>
              <a:rPr lang="en-US" sz="1200" dirty="0" smtClean="0">
                <a:solidFill>
                  <a:srgbClr val="000000"/>
                </a:solidFill>
              </a:rPr>
              <a:t>1014-1023, </a:t>
            </a:r>
            <a:r>
              <a:rPr lang="en-US" sz="1200" dirty="0">
                <a:solidFill>
                  <a:srgbClr val="000000"/>
                </a:solidFill>
              </a:rPr>
              <a:t>2016</a:t>
            </a:r>
            <a:r>
              <a:rPr lang="en-US" sz="1200" dirty="0" smtClean="0">
                <a:solidFill>
                  <a:srgbClr val="000000"/>
                </a:solidFill>
              </a:rPr>
              <a:t>.</a:t>
            </a:r>
            <a:endParaRPr lang="en-US" sz="1200" dirty="0">
              <a:solidFill>
                <a:srgbClr val="000000"/>
              </a:solidFill>
            </a:endParaRPr>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l="20981" r="27097"/>
          <a:stretch>
            <a:fillRect/>
          </a:stretch>
        </p:blipFill>
        <p:spPr bwMode="auto">
          <a:xfrm>
            <a:off x="5830784" y="1010959"/>
            <a:ext cx="2968831" cy="321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486400" y="4227193"/>
            <a:ext cx="3657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64M atom HIV-1 capsid simulation</a:t>
            </a:r>
            <a:endParaRPr lang="en-US" altLang="en-US" sz="1600" b="1" dirty="0" smtClean="0">
              <a:latin typeface="Arial" charset="0"/>
              <a:cs typeface="Arial" charset="0"/>
            </a:endParaRPr>
          </a:p>
        </p:txBody>
      </p:sp>
      <p:sp>
        <p:nvSpPr>
          <p:cNvPr id="3" name="Title 2"/>
          <p:cNvSpPr>
            <a:spLocks noGrp="1"/>
          </p:cNvSpPr>
          <p:nvPr>
            <p:ph type="title"/>
          </p:nvPr>
        </p:nvSpPr>
        <p:spPr>
          <a:xfrm>
            <a:off x="685800" y="112816"/>
            <a:ext cx="7770813" cy="855663"/>
          </a:xfrm>
        </p:spPr>
        <p:txBody>
          <a:bodyPr/>
          <a:lstStyle/>
          <a:p>
            <a:pPr algn="l"/>
            <a:r>
              <a:rPr lang="pt-BR" altLang="en-US" sz="1800" b="1" dirty="0">
                <a:latin typeface="Arial" charset="0"/>
                <a:cs typeface="Arial" charset="0"/>
              </a:rPr>
              <a:t>VMD EGL R</a:t>
            </a:r>
            <a:r>
              <a:rPr lang="pt-BR" altLang="en-US" sz="1800" b="1" dirty="0" smtClean="0">
                <a:latin typeface="Arial" charset="0"/>
                <a:cs typeface="Arial" charset="0"/>
              </a:rPr>
              <a:t>endering:  Supports full VMD GLSL shading features</a:t>
            </a:r>
            <a:r>
              <a:rPr lang="pt-BR" altLang="en-US" sz="1800" b="1" dirty="0">
                <a:latin typeface="Arial" charset="0"/>
                <a:cs typeface="Arial" charset="0"/>
              </a:rPr>
              <a:t/>
            </a:r>
            <a:br>
              <a:rPr lang="pt-BR" altLang="en-US" sz="1800" b="1" dirty="0">
                <a:latin typeface="Arial" charset="0"/>
                <a:cs typeface="Arial" charset="0"/>
              </a:rPr>
            </a:br>
            <a:r>
              <a:rPr lang="pt-BR" altLang="en-US" sz="1800" b="1" dirty="0" smtClean="0">
                <a:latin typeface="Arial" charset="0"/>
                <a:cs typeface="Arial" charset="0"/>
              </a:rPr>
              <a:t>Vulkan support coming soon...</a:t>
            </a:r>
            <a:endParaRPr lang="pt-BR" altLang="en-US" sz="1800" b="1" dirty="0">
              <a:latin typeface="Arial" charset="0"/>
              <a:cs typeface="Arial" charset="0"/>
            </a:endParaRPr>
          </a:p>
        </p:txBody>
      </p:sp>
    </p:spTree>
    <p:extLst>
      <p:ext uri="{BB962C8B-B14F-4D97-AF65-F5344CB8AC3E}">
        <p14:creationId xmlns:p14="http://schemas.microsoft.com/office/powerpoint/2010/main" val="2682037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cs typeface="Arial" panose="020B0604020202020204" pitchFamily="34" charset="0"/>
            </a:endParaRPr>
          </a:p>
        </p:txBody>
      </p:sp>
      <p:pic>
        <p:nvPicPr>
          <p:cNvPr id="3075"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smtClean="0"/>
              <a:t>Study the molecular machines in living cells</a:t>
            </a:r>
          </a:p>
        </p:txBody>
      </p:sp>
      <p:sp>
        <p:nvSpPr>
          <p:cNvPr id="3078"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Tx/>
              <a:buNone/>
            </a:pPr>
            <a:r>
              <a:rPr lang="en-US" altLang="en-US" sz="2400">
                <a:solidFill>
                  <a:prstClr val="black"/>
                </a:solidFill>
                <a:latin typeface="Arial" pitchFamily="34" charset="0"/>
                <a:cs typeface="Arial" pitchFamily="34" charset="0"/>
              </a:rPr>
              <a:t>Ribosome: target for antibiotics</a:t>
            </a:r>
          </a:p>
        </p:txBody>
      </p:sp>
      <p:sp>
        <p:nvSpPr>
          <p:cNvPr id="3079"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Tx/>
              <a:buNone/>
            </a:pPr>
            <a:r>
              <a:rPr lang="en-US" altLang="en-US" sz="2400">
                <a:solidFill>
                  <a:prstClr val="black"/>
                </a:solidFill>
                <a:latin typeface="Arial" pitchFamily="34" charset="0"/>
                <a:cs typeface="Arial" pitchFamily="34"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rgbClr val="8585E0"/>
          </a:solidFill>
          <a:ln>
            <a:noFill/>
          </a:ln>
          <a:effectLst/>
        </p:spPr>
      </p:pic>
    </p:spTree>
    <p:extLst>
      <p:ext uri="{BB962C8B-B14F-4D97-AF65-F5344CB8AC3E}">
        <p14:creationId xmlns:p14="http://schemas.microsoft.com/office/powerpoint/2010/main" val="32674254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066" y="87664"/>
            <a:ext cx="3551276" cy="3148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05979"/>
            <a:ext cx="4799005" cy="1455784"/>
          </a:xfrm>
        </p:spPr>
        <p:txBody>
          <a:bodyPr>
            <a:normAutofit fontScale="90000"/>
          </a:bodyPr>
          <a:lstStyle/>
          <a:p>
            <a:r>
              <a:rPr lang="en-US" sz="4000" i="1" dirty="0" smtClean="0"/>
              <a:t>NEW: </a:t>
            </a:r>
            <a:r>
              <a:rPr lang="en-US" sz="4000" dirty="0" smtClean="0"/>
              <a:t>Cloud-Based Interactive Remote Visualization</a:t>
            </a:r>
            <a:endParaRPr lang="en-US" sz="4000" dirty="0"/>
          </a:p>
        </p:txBody>
      </p:sp>
      <p:sp>
        <p:nvSpPr>
          <p:cNvPr id="3" name="Content Placeholder 2"/>
          <p:cNvSpPr>
            <a:spLocks noGrp="1"/>
          </p:cNvSpPr>
          <p:nvPr>
            <p:ph idx="1"/>
          </p:nvPr>
        </p:nvSpPr>
        <p:spPr>
          <a:xfrm>
            <a:off x="120678" y="1743740"/>
            <a:ext cx="5674065" cy="2870820"/>
          </a:xfrm>
        </p:spPr>
        <p:txBody>
          <a:bodyPr>
            <a:normAutofit/>
          </a:bodyPr>
          <a:lstStyle/>
          <a:p>
            <a:r>
              <a:rPr lang="en-US" sz="2000" dirty="0" smtClean="0"/>
              <a:t>Built-into VMD itself</a:t>
            </a:r>
          </a:p>
          <a:p>
            <a:r>
              <a:rPr lang="en-US" sz="2000" dirty="0" smtClean="0"/>
              <a:t>Enable access to massive data sets</a:t>
            </a:r>
          </a:p>
          <a:p>
            <a:r>
              <a:rPr lang="en-US" sz="2000" dirty="0" smtClean="0"/>
              <a:t>Uses GPU H.264 / HEVC hardware accelerated video encode/decode</a:t>
            </a:r>
          </a:p>
          <a:p>
            <a:r>
              <a:rPr lang="en-US" sz="2000" dirty="0" smtClean="0"/>
              <a:t>Supports interactive remote visualizations (both rasterization and ray tracing)</a:t>
            </a:r>
          </a:p>
          <a:p>
            <a:r>
              <a:rPr lang="en-US" sz="2000" dirty="0" smtClean="0"/>
              <a:t>Development ongoing, expected in next major VMD release, in 1H 2019…</a:t>
            </a:r>
          </a:p>
          <a:p>
            <a:endParaRPr lang="en-US" sz="2000" b="1" dirty="0" smtClean="0"/>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015" y="1347990"/>
            <a:ext cx="3200400" cy="4252707"/>
          </a:xfrm>
          <a:prstGeom prst="rect">
            <a:avLst/>
          </a:prstGeom>
        </p:spPr>
      </p:pic>
    </p:spTree>
    <p:extLst>
      <p:ext uri="{BB962C8B-B14F-4D97-AF65-F5344CB8AC3E}">
        <p14:creationId xmlns:p14="http://schemas.microsoft.com/office/powerpoint/2010/main" val="33124401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066" y="87664"/>
            <a:ext cx="3551276" cy="3148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05979"/>
            <a:ext cx="4799005" cy="1455784"/>
          </a:xfrm>
        </p:spPr>
        <p:txBody>
          <a:bodyPr>
            <a:normAutofit fontScale="90000"/>
          </a:bodyPr>
          <a:lstStyle/>
          <a:p>
            <a:r>
              <a:rPr lang="en-US" sz="4000" dirty="0" smtClean="0"/>
              <a:t>Cloud-Based Interactive Remote Visualization</a:t>
            </a:r>
            <a:endParaRPr lang="en-US" sz="4000" dirty="0"/>
          </a:p>
        </p:txBody>
      </p:sp>
      <p:sp>
        <p:nvSpPr>
          <p:cNvPr id="3" name="Content Placeholder 2"/>
          <p:cNvSpPr>
            <a:spLocks noGrp="1"/>
          </p:cNvSpPr>
          <p:nvPr>
            <p:ph idx="1"/>
          </p:nvPr>
        </p:nvSpPr>
        <p:spPr>
          <a:xfrm>
            <a:off x="120678" y="1743740"/>
            <a:ext cx="5674065" cy="2870820"/>
          </a:xfrm>
        </p:spPr>
        <p:txBody>
          <a:bodyPr>
            <a:normAutofit lnSpcReduction="10000"/>
          </a:bodyPr>
          <a:lstStyle/>
          <a:p>
            <a:r>
              <a:rPr lang="en-US" sz="2000" b="1" dirty="0" smtClean="0"/>
              <a:t>Enable access to massive data sets</a:t>
            </a:r>
          </a:p>
          <a:p>
            <a:r>
              <a:rPr lang="en-US" sz="2000" b="1" dirty="0" smtClean="0"/>
              <a:t>A Grander Goal: A Thousand-Fold Increase In Human Capabilities. </a:t>
            </a:r>
            <a:r>
              <a:rPr lang="en-US" sz="2000" dirty="0" smtClean="0"/>
              <a:t>                B. </a:t>
            </a:r>
            <a:r>
              <a:rPr lang="en-US" sz="2000" dirty="0" err="1" smtClean="0"/>
              <a:t>Shneiderman</a:t>
            </a:r>
            <a:r>
              <a:rPr lang="en-US" sz="2000" dirty="0" smtClean="0"/>
              <a:t>.  </a:t>
            </a:r>
            <a:r>
              <a:rPr lang="en-US" sz="2000" dirty="0" err="1" smtClean="0"/>
              <a:t>Educom</a:t>
            </a:r>
            <a:r>
              <a:rPr lang="en-US" sz="2000" dirty="0" smtClean="0"/>
              <a:t> </a:t>
            </a:r>
            <a:r>
              <a:rPr lang="en-US" sz="2000" dirty="0"/>
              <a:t>Review, 32, 6 (Nov/Dec 1997), 4-10</a:t>
            </a:r>
            <a:r>
              <a:rPr lang="en-US" sz="2000" dirty="0" smtClean="0"/>
              <a:t>.</a:t>
            </a:r>
            <a:endParaRPr lang="en-US" sz="2000" dirty="0"/>
          </a:p>
          <a:p>
            <a:pPr lvl="1"/>
            <a:r>
              <a:rPr lang="en-US" sz="1600" dirty="0" smtClean="0"/>
              <a:t>Continuous </a:t>
            </a:r>
            <a:r>
              <a:rPr lang="en-US" sz="1600" dirty="0"/>
              <a:t>visual display of status</a:t>
            </a:r>
          </a:p>
          <a:p>
            <a:pPr lvl="1"/>
            <a:r>
              <a:rPr lang="en-US" sz="1600" dirty="0" smtClean="0"/>
              <a:t>Rapid</a:t>
            </a:r>
            <a:r>
              <a:rPr lang="en-US" sz="1600" dirty="0"/>
              <a:t>, incremental, and reversible actions with </a:t>
            </a:r>
            <a:r>
              <a:rPr lang="en-US" sz="1600" dirty="0" smtClean="0"/>
              <a:t>100ms </a:t>
            </a:r>
            <a:r>
              <a:rPr lang="en-US" sz="1600" dirty="0"/>
              <a:t>updates</a:t>
            </a:r>
          </a:p>
          <a:p>
            <a:pPr lvl="1"/>
            <a:r>
              <a:rPr lang="en-US" sz="1600" b="1" dirty="0" smtClean="0"/>
              <a:t>Visual </a:t>
            </a:r>
            <a:r>
              <a:rPr lang="en-US" sz="1600" b="1" dirty="0"/>
              <a:t>Information Seeking </a:t>
            </a:r>
            <a:r>
              <a:rPr lang="en-US" sz="1600" b="1" dirty="0" smtClean="0"/>
              <a:t>Mantra</a:t>
            </a:r>
            <a:r>
              <a:rPr lang="en-US" sz="1600" b="1" dirty="0"/>
              <a:t>: </a:t>
            </a:r>
            <a:r>
              <a:rPr lang="en-US" sz="1600" b="1" dirty="0" smtClean="0"/>
              <a:t>“</a:t>
            </a:r>
            <a:r>
              <a:rPr lang="en-US" sz="1600" b="1" dirty="0"/>
              <a:t>Overview first, zoom and filter, then details-on-demand”</a:t>
            </a:r>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015" y="1347990"/>
            <a:ext cx="3200400" cy="4252707"/>
          </a:xfrm>
          <a:prstGeom prst="rect">
            <a:avLst/>
          </a:prstGeom>
        </p:spPr>
      </p:pic>
    </p:spTree>
    <p:extLst>
      <p:ext uri="{BB962C8B-B14F-4D97-AF65-F5344CB8AC3E}">
        <p14:creationId xmlns:p14="http://schemas.microsoft.com/office/powerpoint/2010/main" val="300291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47107" name="Title 1"/>
          <p:cNvSpPr>
            <a:spLocks noGrp="1"/>
          </p:cNvSpPr>
          <p:nvPr>
            <p:ph type="title"/>
          </p:nvPr>
        </p:nvSpPr>
        <p:spPr>
          <a:xfrm>
            <a:off x="152400" y="35442"/>
            <a:ext cx="6046788" cy="579031"/>
          </a:xfrm>
        </p:spPr>
        <p:txBody>
          <a:bodyPr>
            <a:noAutofit/>
          </a:bodyPr>
          <a:lstStyle/>
          <a:p>
            <a:r>
              <a:rPr lang="en-US" altLang="en-US" sz="3200" dirty="0" smtClean="0"/>
              <a:t>VMD Interactive Ray Tracing</a:t>
            </a:r>
          </a:p>
        </p:txBody>
      </p:sp>
      <p:pic>
        <p:nvPicPr>
          <p:cNvPr id="47109" name="Picture 5"/>
          <p:cNvPicPr>
            <a:picLocks noChangeAspect="1"/>
          </p:cNvPicPr>
          <p:nvPr/>
        </p:nvPicPr>
        <p:blipFill>
          <a:blip r:embed="rId2">
            <a:extLst>
              <a:ext uri="{28A0092B-C50C-407E-A947-70E740481C1C}">
                <a14:useLocalDpi xmlns:a14="http://schemas.microsoft.com/office/drawing/2010/main" val="0"/>
              </a:ext>
            </a:extLst>
          </a:blip>
          <a:srcRect l="12619" r="22511"/>
          <a:stretch>
            <a:fillRect/>
          </a:stretch>
        </p:blipFill>
        <p:spPr bwMode="auto">
          <a:xfrm>
            <a:off x="6173446" y="19050"/>
            <a:ext cx="2970554"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448425" y="4559300"/>
            <a:ext cx="2695575" cy="461665"/>
          </a:xfrm>
          <a:prstGeom prst="rect">
            <a:avLst/>
          </a:prstGeom>
          <a:noFill/>
        </p:spPr>
        <p:txBody>
          <a:bodyPr wrap="square">
            <a:spAutoFit/>
          </a:bodyPr>
          <a:lstStyle/>
          <a:p>
            <a:pPr>
              <a:defRPr/>
            </a:pPr>
            <a:r>
              <a:rPr lang="en-US" sz="1200" b="1" dirty="0">
                <a:solidFill>
                  <a:prstClr val="black"/>
                </a:solidFill>
              </a:rPr>
              <a:t>VMD/</a:t>
            </a:r>
            <a:r>
              <a:rPr lang="en-US" sz="1200" b="1" dirty="0" err="1">
                <a:solidFill>
                  <a:prstClr val="black"/>
                </a:solidFill>
              </a:rPr>
              <a:t>OptiX</a:t>
            </a:r>
            <a:r>
              <a:rPr lang="en-US" sz="1200" b="1" dirty="0">
                <a:solidFill>
                  <a:prstClr val="black"/>
                </a:solidFill>
              </a:rPr>
              <a:t> GPU Ray Tracing </a:t>
            </a:r>
            <a:r>
              <a:rPr lang="en-US" sz="1200" b="1" dirty="0" smtClean="0">
                <a:solidFill>
                  <a:prstClr val="black"/>
                </a:solidFill>
              </a:rPr>
              <a:t>of all-atom </a:t>
            </a:r>
            <a:r>
              <a:rPr lang="en-US" sz="1200" b="1" dirty="0" err="1">
                <a:solidFill>
                  <a:prstClr val="black"/>
                </a:solidFill>
              </a:rPr>
              <a:t>C</a:t>
            </a:r>
            <a:r>
              <a:rPr lang="en-US" sz="1200" b="1" dirty="0" err="1" smtClean="0">
                <a:solidFill>
                  <a:prstClr val="black"/>
                </a:solidFill>
              </a:rPr>
              <a:t>hromatophore</a:t>
            </a:r>
            <a:r>
              <a:rPr lang="en-US" sz="1200" b="1" dirty="0" smtClean="0">
                <a:solidFill>
                  <a:prstClr val="black"/>
                </a:solidFill>
              </a:rPr>
              <a:t> </a:t>
            </a:r>
            <a:r>
              <a:rPr lang="en-US" sz="1200" b="1" dirty="0">
                <a:solidFill>
                  <a:prstClr val="black"/>
                </a:solidFill>
              </a:rPr>
              <a:t>w/ lipids.</a:t>
            </a:r>
          </a:p>
        </p:txBody>
      </p:sp>
      <p:sp>
        <p:nvSpPr>
          <p:cNvPr id="2" name="TextBox 1"/>
          <p:cNvSpPr txBox="1"/>
          <p:nvPr/>
        </p:nvSpPr>
        <p:spPr>
          <a:xfrm>
            <a:off x="-12626" y="3235861"/>
            <a:ext cx="6461051" cy="1785104"/>
          </a:xfrm>
          <a:prstGeom prst="rect">
            <a:avLst/>
          </a:prstGeom>
          <a:noFill/>
        </p:spPr>
        <p:txBody>
          <a:bodyPr wrap="square" rtlCol="0">
            <a:spAutoFit/>
          </a:bodyPr>
          <a:lstStyle/>
          <a:p>
            <a:pPr>
              <a:defRPr/>
            </a:pPr>
            <a:r>
              <a:rPr lang="en-US" altLang="en-US" sz="1100" b="1" kern="0" dirty="0">
                <a:solidFill>
                  <a:prstClr val="black"/>
                </a:solidFill>
              </a:rPr>
              <a:t>GPU-Accelerated Molecular Visualization on </a:t>
            </a:r>
            <a:r>
              <a:rPr lang="en-US" altLang="en-US" sz="1100" b="1" kern="0" dirty="0" err="1">
                <a:solidFill>
                  <a:prstClr val="black"/>
                </a:solidFill>
              </a:rPr>
              <a:t>Petascale</a:t>
            </a:r>
            <a:r>
              <a:rPr lang="en-US" altLang="en-US" sz="1100" b="1" kern="0" dirty="0">
                <a:solidFill>
                  <a:prstClr val="black"/>
                </a:solidFill>
              </a:rPr>
              <a:t> Supercomputing Platforms</a:t>
            </a:r>
            <a:r>
              <a:rPr lang="en-US" altLang="en-US" sz="1100" b="1" kern="0" dirty="0" smtClean="0">
                <a:solidFill>
                  <a:prstClr val="black"/>
                </a:solidFill>
              </a:rPr>
              <a:t>.     </a:t>
            </a:r>
            <a:r>
              <a:rPr lang="en-US" altLang="en-US" sz="1100" kern="0" dirty="0" smtClean="0">
                <a:solidFill>
                  <a:prstClr val="black"/>
                </a:solidFill>
              </a:rPr>
              <a:t>J</a:t>
            </a:r>
            <a:r>
              <a:rPr lang="en-US" altLang="en-US" sz="1100" kern="0" dirty="0">
                <a:solidFill>
                  <a:prstClr val="black"/>
                </a:solidFill>
              </a:rPr>
              <a:t>. E. Stone, K. L. </a:t>
            </a:r>
            <a:r>
              <a:rPr lang="en-US" altLang="en-US" sz="1100" kern="0" dirty="0" err="1">
                <a:solidFill>
                  <a:prstClr val="black"/>
                </a:solidFill>
              </a:rPr>
              <a:t>Vandivort</a:t>
            </a:r>
            <a:r>
              <a:rPr lang="en-US" altLang="en-US" sz="1100" kern="0" dirty="0">
                <a:solidFill>
                  <a:prstClr val="black"/>
                </a:solidFill>
              </a:rPr>
              <a:t>, and K. </a:t>
            </a:r>
            <a:r>
              <a:rPr lang="en-US" altLang="en-US" sz="1100" kern="0" dirty="0" err="1">
                <a:solidFill>
                  <a:prstClr val="black"/>
                </a:solidFill>
              </a:rPr>
              <a:t>Schulten</a:t>
            </a:r>
            <a:r>
              <a:rPr lang="en-US" altLang="en-US" sz="1100" kern="0" dirty="0">
                <a:solidFill>
                  <a:prstClr val="black"/>
                </a:solidFill>
              </a:rPr>
              <a:t>. UltraVis’13</a:t>
            </a:r>
            <a:r>
              <a:rPr lang="en-US" altLang="en-US" sz="1100" kern="0" dirty="0" smtClean="0">
                <a:solidFill>
                  <a:prstClr val="black"/>
                </a:solidFill>
              </a:rPr>
              <a:t>, </a:t>
            </a:r>
            <a:r>
              <a:rPr lang="en-US" sz="1100" dirty="0">
                <a:solidFill>
                  <a:prstClr val="black"/>
                </a:solidFill>
              </a:rPr>
              <a:t>pp. </a:t>
            </a:r>
            <a:r>
              <a:rPr lang="en-US" sz="1100" dirty="0" smtClean="0">
                <a:solidFill>
                  <a:prstClr val="black"/>
                </a:solidFill>
              </a:rPr>
              <a:t>6:1-6:8,</a:t>
            </a:r>
            <a:r>
              <a:rPr lang="en-US" altLang="en-US" sz="1100" kern="0" dirty="0" smtClean="0">
                <a:solidFill>
                  <a:prstClr val="black"/>
                </a:solidFill>
              </a:rPr>
              <a:t> </a:t>
            </a:r>
            <a:r>
              <a:rPr lang="en-US" altLang="en-US" sz="1100" kern="0" dirty="0">
                <a:solidFill>
                  <a:prstClr val="black"/>
                </a:solidFill>
              </a:rPr>
              <a:t>2013.</a:t>
            </a:r>
          </a:p>
          <a:p>
            <a:pPr>
              <a:defRPr/>
            </a:pPr>
            <a:r>
              <a:rPr lang="en-US" sz="1100" b="1" dirty="0">
                <a:solidFill>
                  <a:prstClr val="black"/>
                </a:solidFill>
              </a:rPr>
              <a:t>Visualization of Energy Conversion Processes in a Light Harvesting Organelle at Atomic Detail</a:t>
            </a:r>
            <a:r>
              <a:rPr lang="en-US" sz="1100" b="1" dirty="0" smtClean="0">
                <a:solidFill>
                  <a:prstClr val="black"/>
                </a:solidFill>
              </a:rPr>
              <a:t>.  </a:t>
            </a:r>
            <a:r>
              <a:rPr lang="en-US" sz="1100" dirty="0">
                <a:solidFill>
                  <a:prstClr val="black"/>
                </a:solidFill>
              </a:rPr>
              <a:t>M. </a:t>
            </a:r>
            <a:r>
              <a:rPr lang="en-US" sz="1100" dirty="0" err="1">
                <a:solidFill>
                  <a:prstClr val="black"/>
                </a:solidFill>
              </a:rPr>
              <a:t>Sener</a:t>
            </a:r>
            <a:r>
              <a:rPr lang="en-US" sz="1100" dirty="0">
                <a:solidFill>
                  <a:prstClr val="black"/>
                </a:solidFill>
              </a:rPr>
              <a:t>, et al. SC'14 Visualization and Data Analytics Showcase, 2014</a:t>
            </a:r>
            <a:r>
              <a:rPr lang="en-US" sz="1100" dirty="0" smtClean="0">
                <a:solidFill>
                  <a:prstClr val="black"/>
                </a:solidFill>
              </a:rPr>
              <a:t>.</a:t>
            </a:r>
          </a:p>
          <a:p>
            <a:pPr>
              <a:defRPr/>
            </a:pPr>
            <a:r>
              <a:rPr lang="en-US" sz="1100" b="1" dirty="0" smtClean="0">
                <a:solidFill>
                  <a:prstClr val="black"/>
                </a:solidFill>
              </a:rPr>
              <a:t>Chemical </a:t>
            </a:r>
            <a:r>
              <a:rPr lang="en-US" sz="1100" b="1" dirty="0">
                <a:solidFill>
                  <a:prstClr val="black"/>
                </a:solidFill>
              </a:rPr>
              <a:t>Visualization of Human Pathogens: the Retroviral </a:t>
            </a:r>
            <a:r>
              <a:rPr lang="en-US" sz="1100" b="1" dirty="0" smtClean="0">
                <a:solidFill>
                  <a:prstClr val="black"/>
                </a:solidFill>
              </a:rPr>
              <a:t>Capsids.  </a:t>
            </a:r>
            <a:r>
              <a:rPr lang="en-US" sz="1100" dirty="0" smtClean="0">
                <a:solidFill>
                  <a:prstClr val="black"/>
                </a:solidFill>
              </a:rPr>
              <a:t>J. </a:t>
            </a:r>
            <a:r>
              <a:rPr lang="en-US" sz="1100" dirty="0">
                <a:solidFill>
                  <a:prstClr val="black"/>
                </a:solidFill>
              </a:rPr>
              <a:t>R. </a:t>
            </a:r>
            <a:r>
              <a:rPr lang="en-US" sz="1100" dirty="0" err="1">
                <a:solidFill>
                  <a:prstClr val="black"/>
                </a:solidFill>
              </a:rPr>
              <a:t>Perilla</a:t>
            </a:r>
            <a:r>
              <a:rPr lang="en-US" sz="1100" dirty="0">
                <a:solidFill>
                  <a:prstClr val="black"/>
                </a:solidFill>
              </a:rPr>
              <a:t>, </a:t>
            </a:r>
            <a:r>
              <a:rPr lang="en-US" sz="1100" dirty="0" smtClean="0">
                <a:solidFill>
                  <a:prstClr val="black"/>
                </a:solidFill>
              </a:rPr>
              <a:t>B.-C. </a:t>
            </a:r>
            <a:r>
              <a:rPr lang="en-US" sz="1100" dirty="0">
                <a:solidFill>
                  <a:prstClr val="black"/>
                </a:solidFill>
              </a:rPr>
              <a:t>Goh, </a:t>
            </a:r>
            <a:r>
              <a:rPr lang="en-US" sz="1100" dirty="0" smtClean="0">
                <a:solidFill>
                  <a:prstClr val="black"/>
                </a:solidFill>
              </a:rPr>
              <a:t>J. </a:t>
            </a:r>
            <a:r>
              <a:rPr lang="en-US" sz="1100" dirty="0">
                <a:solidFill>
                  <a:prstClr val="black"/>
                </a:solidFill>
              </a:rPr>
              <a:t>E. Stone, and </a:t>
            </a:r>
            <a:r>
              <a:rPr lang="en-US" sz="1100" dirty="0" smtClean="0">
                <a:solidFill>
                  <a:prstClr val="black"/>
                </a:solidFill>
              </a:rPr>
              <a:t>K. </a:t>
            </a:r>
            <a:r>
              <a:rPr lang="en-US" sz="1100" dirty="0" err="1" smtClean="0">
                <a:solidFill>
                  <a:prstClr val="black"/>
                </a:solidFill>
              </a:rPr>
              <a:t>Schulten</a:t>
            </a:r>
            <a:r>
              <a:rPr lang="en-US" sz="1100" dirty="0" smtClean="0">
                <a:solidFill>
                  <a:prstClr val="black"/>
                </a:solidFill>
              </a:rPr>
              <a:t>. SC'15 </a:t>
            </a:r>
            <a:r>
              <a:rPr lang="en-US" sz="1100" dirty="0">
                <a:solidFill>
                  <a:prstClr val="black"/>
                </a:solidFill>
              </a:rPr>
              <a:t>Visualization and Data Analytics Showcase, 2015.</a:t>
            </a:r>
            <a:endParaRPr lang="en-US" sz="1100" dirty="0" smtClean="0">
              <a:solidFill>
                <a:prstClr val="black"/>
              </a:solidFill>
            </a:endParaRPr>
          </a:p>
          <a:p>
            <a:pPr>
              <a:defRPr/>
            </a:pPr>
            <a:r>
              <a:rPr lang="en-US" sz="1100" b="1" dirty="0" smtClean="0">
                <a:solidFill>
                  <a:prstClr val="black"/>
                </a:solidFill>
              </a:rPr>
              <a:t>Atomic Detail Visualization of Photosynthetic Membranes with GPU-Accelerated Ray Tracing.</a:t>
            </a:r>
            <a:r>
              <a:rPr lang="en-US" altLang="en-US" sz="1100" i="1" dirty="0" smtClean="0">
                <a:solidFill>
                  <a:prstClr val="black"/>
                </a:solidFill>
              </a:rPr>
              <a:t>  </a:t>
            </a:r>
            <a:r>
              <a:rPr lang="en-US" altLang="en-US" sz="1100" dirty="0" smtClean="0">
                <a:solidFill>
                  <a:prstClr val="black"/>
                </a:solidFill>
              </a:rPr>
              <a:t>J. E. Stone et al., J. Parallel Computing,</a:t>
            </a:r>
            <a:r>
              <a:rPr lang="en-US" sz="1100" dirty="0">
                <a:solidFill>
                  <a:prstClr val="black"/>
                </a:solidFill>
              </a:rPr>
              <a:t> </a:t>
            </a:r>
            <a:r>
              <a:rPr lang="en-US" sz="1100" dirty="0" smtClean="0">
                <a:solidFill>
                  <a:prstClr val="black"/>
                </a:solidFill>
              </a:rPr>
              <a:t>55:17-27,</a:t>
            </a:r>
            <a:r>
              <a:rPr lang="en-US" altLang="en-US" sz="1100" dirty="0" smtClean="0">
                <a:solidFill>
                  <a:prstClr val="black"/>
                </a:solidFill>
              </a:rPr>
              <a:t> 2016.</a:t>
            </a:r>
          </a:p>
          <a:p>
            <a:pPr>
              <a:defRPr/>
            </a:pPr>
            <a:r>
              <a:rPr lang="en-US" sz="1100" b="1" dirty="0">
                <a:solidFill>
                  <a:prstClr val="black"/>
                </a:solidFill>
              </a:rPr>
              <a:t>Immersive Molecular Visualization with Omnidirectional Stereoscopic Ray Tracing and Remote </a:t>
            </a:r>
            <a:r>
              <a:rPr lang="en-US" sz="1100" b="1" dirty="0" smtClean="0">
                <a:solidFill>
                  <a:prstClr val="black"/>
                </a:solidFill>
              </a:rPr>
              <a:t>Rendering</a:t>
            </a:r>
            <a:r>
              <a:rPr lang="en-US" sz="1100" i="1" dirty="0" smtClean="0">
                <a:solidFill>
                  <a:prstClr val="black"/>
                </a:solidFill>
              </a:rPr>
              <a:t>  </a:t>
            </a:r>
            <a:r>
              <a:rPr lang="en-US" sz="1100" dirty="0" smtClean="0">
                <a:solidFill>
                  <a:prstClr val="black"/>
                </a:solidFill>
              </a:rPr>
              <a:t>J. </a:t>
            </a:r>
            <a:r>
              <a:rPr lang="en-US" sz="1100" dirty="0">
                <a:solidFill>
                  <a:prstClr val="black"/>
                </a:solidFill>
              </a:rPr>
              <a:t>E. Stone, </a:t>
            </a:r>
            <a:r>
              <a:rPr lang="en-US" sz="1100" dirty="0" smtClean="0">
                <a:solidFill>
                  <a:prstClr val="black"/>
                </a:solidFill>
              </a:rPr>
              <a:t>W. </a:t>
            </a:r>
            <a:r>
              <a:rPr lang="en-US" sz="1100" dirty="0">
                <a:solidFill>
                  <a:prstClr val="black"/>
                </a:solidFill>
              </a:rPr>
              <a:t>R. Sherman, and </a:t>
            </a:r>
            <a:r>
              <a:rPr lang="en-US" sz="1100" dirty="0" smtClean="0">
                <a:solidFill>
                  <a:prstClr val="black"/>
                </a:solidFill>
              </a:rPr>
              <a:t>K.  HPDAV, IPDPSW, </a:t>
            </a:r>
            <a:r>
              <a:rPr lang="en-US" sz="1100" dirty="0">
                <a:solidFill>
                  <a:prstClr val="black"/>
                </a:solidFill>
              </a:rPr>
              <a:t>pp. 1048-1057, 2016.</a:t>
            </a:r>
          </a:p>
        </p:txBody>
      </p:sp>
      <p:sp>
        <p:nvSpPr>
          <p:cNvPr id="39939" name="Content Placeholder 2"/>
          <p:cNvSpPr>
            <a:spLocks noGrp="1"/>
          </p:cNvSpPr>
          <p:nvPr>
            <p:ph idx="1"/>
          </p:nvPr>
        </p:nvSpPr>
        <p:spPr>
          <a:xfrm>
            <a:off x="76199" y="614473"/>
            <a:ext cx="6372226" cy="2458336"/>
          </a:xfrm>
        </p:spPr>
        <p:txBody>
          <a:bodyPr>
            <a:normAutofit fontScale="92500" lnSpcReduction="10000"/>
          </a:bodyPr>
          <a:lstStyle/>
          <a:p>
            <a:pPr>
              <a:defRPr/>
            </a:pPr>
            <a:r>
              <a:rPr lang="en-US" altLang="en-US" sz="2400" b="1" dirty="0" smtClean="0">
                <a:latin typeface="Arial" charset="0"/>
                <a:cs typeface="Arial" charset="0"/>
              </a:rPr>
              <a:t>Exploit computational power to improve rendering of the structural details of biomolecular complexes</a:t>
            </a:r>
            <a:endParaRPr lang="en-US" altLang="en-US" sz="2000" b="1" dirty="0" smtClean="0">
              <a:latin typeface="Arial" charset="0"/>
              <a:cs typeface="Arial" charset="0"/>
            </a:endParaRPr>
          </a:p>
          <a:p>
            <a:pPr>
              <a:defRPr/>
            </a:pPr>
            <a:r>
              <a:rPr lang="en-US" altLang="en-US" sz="2400" b="1" dirty="0" smtClean="0">
                <a:latin typeface="Arial" charset="0"/>
                <a:cs typeface="Arial" charset="0"/>
              </a:rPr>
              <a:t>Remote </a:t>
            </a:r>
            <a:r>
              <a:rPr lang="en-US" altLang="en-US" sz="2400" b="1" dirty="0">
                <a:latin typeface="Arial" charset="0"/>
                <a:cs typeface="Arial" charset="0"/>
              </a:rPr>
              <a:t>visualization tasks on very large macromolecular </a:t>
            </a:r>
            <a:r>
              <a:rPr lang="en-US" altLang="en-US" sz="2400" b="1" dirty="0" smtClean="0">
                <a:latin typeface="Arial" charset="0"/>
                <a:cs typeface="Arial" charset="0"/>
              </a:rPr>
              <a:t>complexes</a:t>
            </a:r>
          </a:p>
          <a:p>
            <a:pPr>
              <a:defRPr/>
            </a:pPr>
            <a:r>
              <a:rPr lang="en-US" altLang="en-US" sz="2400" dirty="0" smtClean="0">
                <a:latin typeface="Arial" charset="0"/>
                <a:cs typeface="Arial" charset="0"/>
              </a:rPr>
              <a:t>High fidelity shading, shadows, AO lighting, depth of field, …</a:t>
            </a:r>
          </a:p>
        </p:txBody>
      </p:sp>
    </p:spTree>
    <p:extLst>
      <p:ext uri="{BB962C8B-B14F-4D97-AF65-F5344CB8AC3E}">
        <p14:creationId xmlns:p14="http://schemas.microsoft.com/office/powerpoint/2010/main" val="867901066"/>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17410" name="Title 1"/>
          <p:cNvSpPr>
            <a:spLocks noGrp="1"/>
          </p:cNvSpPr>
          <p:nvPr>
            <p:ph type="title"/>
          </p:nvPr>
        </p:nvSpPr>
        <p:spPr>
          <a:xfrm>
            <a:off x="74428" y="0"/>
            <a:ext cx="8984511" cy="786809"/>
          </a:xfrm>
        </p:spPr>
        <p:txBody>
          <a:bodyPr>
            <a:normAutofit fontScale="90000"/>
          </a:bodyPr>
          <a:lstStyle/>
          <a:p>
            <a:r>
              <a:rPr lang="en-US" altLang="en-US" sz="2800" b="1" i="1" dirty="0" smtClean="0">
                <a:latin typeface="Arial" charset="0"/>
                <a:cs typeface="Arial" charset="0"/>
              </a:rPr>
              <a:t>Interactive</a:t>
            </a:r>
            <a:r>
              <a:rPr lang="en-US" altLang="en-US" sz="2800" dirty="0" smtClean="0">
                <a:latin typeface="Arial" charset="0"/>
                <a:cs typeface="Arial" charset="0"/>
              </a:rPr>
              <a:t> Ray Tracing, Lighting Comparison: STMV </a:t>
            </a:r>
            <a:r>
              <a:rPr lang="en-US" altLang="en-US" sz="2800" dirty="0">
                <a:latin typeface="Arial" charset="0"/>
                <a:cs typeface="Arial" charset="0"/>
              </a:rPr>
              <a:t>C</a:t>
            </a:r>
            <a:r>
              <a:rPr lang="en-US" altLang="en-US" sz="2800" dirty="0" smtClean="0">
                <a:latin typeface="Arial" charset="0"/>
                <a:cs typeface="Arial" charset="0"/>
              </a:rPr>
              <a:t>apsid</a:t>
            </a:r>
          </a:p>
        </p:txBody>
      </p:sp>
      <p:pic>
        <p:nvPicPr>
          <p:cNvPr id="17411" name="Picture 5"/>
          <p:cNvPicPr>
            <a:picLocks noChangeAspect="1"/>
          </p:cNvPicPr>
          <p:nvPr/>
        </p:nvPicPr>
        <p:blipFill rotWithShape="1">
          <a:blip r:embed="rId3">
            <a:extLst>
              <a:ext uri="{28A0092B-C50C-407E-A947-70E740481C1C}">
                <a14:useLocalDpi xmlns:a14="http://schemas.microsoft.com/office/drawing/2010/main" val="0"/>
              </a:ext>
            </a:extLst>
          </a:blip>
          <a:srcRect t="6017" b="5314"/>
          <a:stretch/>
        </p:blipFill>
        <p:spPr bwMode="auto">
          <a:xfrm>
            <a:off x="130993" y="1303407"/>
            <a:ext cx="4330842" cy="384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p:cNvPicPr>
            <a:picLocks noChangeAspect="1"/>
          </p:cNvPicPr>
          <p:nvPr/>
        </p:nvPicPr>
        <p:blipFill rotWithShape="1">
          <a:blip r:embed="rId4">
            <a:extLst>
              <a:ext uri="{28A0092B-C50C-407E-A947-70E740481C1C}">
                <a14:useLocalDpi xmlns:a14="http://schemas.microsoft.com/office/drawing/2010/main" val="0"/>
              </a:ext>
            </a:extLst>
          </a:blip>
          <a:srcRect t="6017" b="5314"/>
          <a:stretch/>
        </p:blipFill>
        <p:spPr bwMode="auto">
          <a:xfrm>
            <a:off x="4700279" y="1303407"/>
            <a:ext cx="4330839" cy="384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1"/>
          <p:cNvSpPr txBox="1">
            <a:spLocks noChangeArrowheads="1"/>
          </p:cNvSpPr>
          <p:nvPr/>
        </p:nvSpPr>
        <p:spPr bwMode="auto">
          <a:xfrm>
            <a:off x="74428" y="595521"/>
            <a:ext cx="41785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Two lights, no </a:t>
            </a:r>
            <a:r>
              <a:rPr lang="en-US" altLang="en-US" sz="2000" dirty="0" smtClean="0">
                <a:latin typeface="Arial Black" pitchFamily="34" charset="0"/>
                <a:cs typeface="Arial" charset="0"/>
              </a:rPr>
              <a:t>shadows </a:t>
            </a:r>
          </a:p>
          <a:p>
            <a:pPr algn="ctr" eaLnBrk="1" hangingPunct="1">
              <a:buFont typeface="Times New Roman" pitchFamily="18" charset="0"/>
              <a:buNone/>
            </a:pPr>
            <a:r>
              <a:rPr lang="en-US" altLang="en-US" sz="2000" dirty="0" smtClean="0">
                <a:latin typeface="Arial Black" pitchFamily="34" charset="0"/>
                <a:cs typeface="Arial" charset="0"/>
              </a:rPr>
              <a:t>(e.g. as used by OpenGL)</a:t>
            </a:r>
            <a:endParaRPr lang="en-US" altLang="en-US" sz="2000" dirty="0">
              <a:latin typeface="Arial Black" pitchFamily="34" charset="0"/>
              <a:cs typeface="Arial" charset="0"/>
            </a:endParaRPr>
          </a:p>
        </p:txBody>
      </p:sp>
      <p:sp>
        <p:nvSpPr>
          <p:cNvPr id="17416" name="TextBox 7"/>
          <p:cNvSpPr txBox="1">
            <a:spLocks noChangeArrowheads="1"/>
          </p:cNvSpPr>
          <p:nvPr/>
        </p:nvSpPr>
        <p:spPr bwMode="auto">
          <a:xfrm>
            <a:off x="4859079" y="595521"/>
            <a:ext cx="4008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Ambient o</a:t>
            </a:r>
            <a:r>
              <a:rPr lang="en-US" altLang="en-US" sz="2000" dirty="0" smtClean="0">
                <a:latin typeface="Arial Black" pitchFamily="34" charset="0"/>
                <a:cs typeface="Arial" charset="0"/>
              </a:rPr>
              <a:t>cclusion lighting and shadows w/ RT</a:t>
            </a:r>
            <a:endParaRPr lang="en-US" altLang="en-US" sz="2000" dirty="0">
              <a:latin typeface="Arial Black" pitchFamily="34" charset="0"/>
              <a:cs typeface="Arial" charset="0"/>
            </a:endParaRPr>
          </a:p>
        </p:txBody>
      </p:sp>
    </p:spTree>
    <p:extLst>
      <p:ext uri="{BB962C8B-B14F-4D97-AF65-F5344CB8AC3E}">
        <p14:creationId xmlns:p14="http://schemas.microsoft.com/office/powerpoint/2010/main" val="1313462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pic>
        <p:nvPicPr>
          <p:cNvPr id="31746" name="Picture 6"/>
          <p:cNvPicPr>
            <a:picLocks noChangeAspect="1"/>
          </p:cNvPicPr>
          <p:nvPr/>
        </p:nvPicPr>
        <p:blipFill>
          <a:blip r:embed="rId2">
            <a:extLst>
              <a:ext uri="{28A0092B-C50C-407E-A947-70E740481C1C}">
                <a14:useLocalDpi xmlns:a14="http://schemas.microsoft.com/office/drawing/2010/main" val="0"/>
              </a:ext>
            </a:extLst>
          </a:blip>
          <a:srcRect t="11115" b="4965"/>
          <a:stretch>
            <a:fillRect/>
          </a:stretch>
        </p:blipFill>
        <p:spPr bwMode="auto">
          <a:xfrm>
            <a:off x="1924050" y="2786063"/>
            <a:ext cx="4916488"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a:xfrm>
            <a:off x="685800" y="114300"/>
            <a:ext cx="7770813" cy="855663"/>
          </a:xfrm>
        </p:spPr>
        <p:txBody>
          <a:bodyPr>
            <a:normAutofit fontScale="90000"/>
          </a:bodyPr>
          <a:lstStyle/>
          <a:p>
            <a:r>
              <a:rPr lang="en-US" altLang="en-US" sz="3600" smtClean="0"/>
              <a:t>Benefits of Advanced Lighting and Shading Techniques</a:t>
            </a:r>
          </a:p>
        </p:txBody>
      </p:sp>
      <p:sp>
        <p:nvSpPr>
          <p:cNvPr id="31748" name="Text Placeholder 2"/>
          <p:cNvSpPr>
            <a:spLocks noGrp="1"/>
          </p:cNvSpPr>
          <p:nvPr>
            <p:ph type="body" sz="half" idx="1"/>
          </p:nvPr>
        </p:nvSpPr>
        <p:spPr>
          <a:xfrm>
            <a:off x="-9525" y="1123950"/>
            <a:ext cx="6486525" cy="1858963"/>
          </a:xfrm>
        </p:spPr>
        <p:txBody>
          <a:bodyPr>
            <a:normAutofit lnSpcReduction="10000"/>
          </a:bodyPr>
          <a:lstStyle/>
          <a:p>
            <a:r>
              <a:rPr lang="en-US" altLang="en-US" sz="2800" dirty="0" smtClean="0"/>
              <a:t>Exploit visual intuition</a:t>
            </a:r>
          </a:p>
          <a:p>
            <a:r>
              <a:rPr lang="en-US" altLang="en-US" sz="2800" dirty="0" smtClean="0"/>
              <a:t>Spend computer time in exchange for scientists’ time, make images that are more easily interpreted</a:t>
            </a:r>
          </a:p>
        </p:txBody>
      </p:sp>
      <p:pic>
        <p:nvPicPr>
          <p:cNvPr id="31749" name="Picture 5"/>
          <p:cNvPicPr>
            <a:picLocks noChangeAspect="1"/>
          </p:cNvPicPr>
          <p:nvPr/>
        </p:nvPicPr>
        <p:blipFill>
          <a:blip r:embed="rId3">
            <a:extLst>
              <a:ext uri="{28A0092B-C50C-407E-A947-70E740481C1C}">
                <a14:useLocalDpi xmlns:a14="http://schemas.microsoft.com/office/drawing/2010/main" val="0"/>
              </a:ext>
            </a:extLst>
          </a:blip>
          <a:srcRect b="4137"/>
          <a:stretch>
            <a:fillRect/>
          </a:stretch>
        </p:blipFill>
        <p:spPr bwMode="auto">
          <a:xfrm>
            <a:off x="6858000" y="2922588"/>
            <a:ext cx="230187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6700" y="1047750"/>
            <a:ext cx="2505075"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6566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33993"/>
          </a:xfrm>
        </p:spPr>
        <p:txBody>
          <a:bodyPr>
            <a:normAutofit fontScale="90000"/>
          </a:bodyPr>
          <a:lstStyle/>
          <a:p>
            <a:r>
              <a:rPr lang="en-US" dirty="0" smtClean="0"/>
              <a:t>Interactive Ray Tracing of Cells</a:t>
            </a:r>
            <a:endParaRPr lang="en-US" dirty="0"/>
          </a:p>
        </p:txBody>
      </p:sp>
      <p:sp>
        <p:nvSpPr>
          <p:cNvPr id="3" name="Content Placeholder 2"/>
          <p:cNvSpPr>
            <a:spLocks noGrp="1"/>
          </p:cNvSpPr>
          <p:nvPr>
            <p:ph sz="half" idx="1"/>
          </p:nvPr>
        </p:nvSpPr>
        <p:spPr>
          <a:xfrm>
            <a:off x="159489" y="849276"/>
            <a:ext cx="4038600" cy="3394472"/>
          </a:xfrm>
        </p:spPr>
        <p:txBody>
          <a:bodyPr>
            <a:normAutofit fontScale="70000" lnSpcReduction="20000"/>
          </a:bodyPr>
          <a:lstStyle/>
          <a:p>
            <a:r>
              <a:rPr lang="en-US" dirty="0" smtClean="0"/>
              <a:t>High resolution cellular tomograms, </a:t>
            </a:r>
            <a:r>
              <a:rPr lang="en-US" b="1" dirty="0" smtClean="0"/>
              <a:t>billions of voxels</a:t>
            </a:r>
          </a:p>
          <a:p>
            <a:r>
              <a:rPr lang="en-US" dirty="0" smtClean="0"/>
              <a:t>Even </a:t>
            </a:r>
            <a:r>
              <a:rPr lang="en-US" dirty="0" err="1" smtClean="0"/>
              <a:t>isosurface</a:t>
            </a:r>
            <a:r>
              <a:rPr lang="en-US" dirty="0" smtClean="0"/>
              <a:t> or lattice site graphical representations involve ~100M geometric primitives</a:t>
            </a:r>
          </a:p>
          <a:p>
            <a:r>
              <a:rPr lang="en-US" dirty="0" smtClean="0"/>
              <a:t>Amazon P3 instance types</a:t>
            </a:r>
          </a:p>
          <a:p>
            <a:r>
              <a:rPr lang="en-US" b="1" dirty="0" smtClean="0"/>
              <a:t>Tesla V100 GPUs benefit from </a:t>
            </a:r>
            <a:r>
              <a:rPr lang="en-US" b="1" dirty="0" err="1" smtClean="0"/>
              <a:t>OptiX</a:t>
            </a:r>
            <a:r>
              <a:rPr lang="en-US" b="1" dirty="0" smtClean="0"/>
              <a:t> support for </a:t>
            </a:r>
            <a:r>
              <a:rPr lang="en-US" b="1" dirty="0" err="1" smtClean="0"/>
              <a:t>NVLink</a:t>
            </a:r>
            <a:r>
              <a:rPr lang="en-US" b="1" dirty="0" smtClean="0"/>
              <a:t> and distribution of scene data across multiple GPUs</a:t>
            </a:r>
            <a:endParaRPr lang="en-US" b="1"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98089" y="894152"/>
            <a:ext cx="4753077" cy="323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98089" y="4125433"/>
            <a:ext cx="4753077" cy="523220"/>
          </a:xfrm>
          <a:prstGeom prst="rect">
            <a:avLst/>
          </a:prstGeom>
          <a:noFill/>
        </p:spPr>
        <p:txBody>
          <a:bodyPr wrap="square" rtlCol="0">
            <a:spAutoFit/>
          </a:bodyPr>
          <a:lstStyle/>
          <a:p>
            <a:r>
              <a:rPr lang="en-US" sz="1400" dirty="0" smtClean="0"/>
              <a:t>Earnest, et al. J</a:t>
            </a:r>
            <a:r>
              <a:rPr lang="en-US" sz="1400" dirty="0"/>
              <a:t>. Physical Chemistry B, 121(15): 3871-3881, 2017</a:t>
            </a:r>
            <a:r>
              <a:rPr lang="en-US" sz="1400" dirty="0" smtClean="0"/>
              <a:t>.</a:t>
            </a:r>
            <a:endParaRPr lang="en-US" dirty="0"/>
          </a:p>
        </p:txBody>
      </p:sp>
    </p:spTree>
    <p:extLst>
      <p:ext uri="{BB962C8B-B14F-4D97-AF65-F5344CB8AC3E}">
        <p14:creationId xmlns:p14="http://schemas.microsoft.com/office/powerpoint/2010/main" val="18124081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457200" y="590550"/>
            <a:ext cx="8305800" cy="4114800"/>
          </a:xfrm>
        </p:spPr>
        <p:txBody>
          <a:bodyPr lIns="91440" tIns="45720" rIns="91440" bIns="45720">
            <a:normAutofit/>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NVIDIA CUDA and </a:t>
            </a:r>
            <a:r>
              <a:rPr lang="en-US" altLang="en-US" sz="2000" dirty="0" err="1" smtClean="0">
                <a:latin typeface="Arial" charset="0"/>
                <a:cs typeface="Arial" charset="0"/>
              </a:rPr>
              <a:t>OptiX</a:t>
            </a:r>
            <a:r>
              <a:rPr lang="en-US" altLang="en-US" sz="2000" dirty="0" smtClean="0">
                <a:latin typeface="Arial" charset="0"/>
                <a:cs typeface="Arial" charset="0"/>
              </a:rPr>
              <a:t> teams</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NIH support: P41GM104601</a:t>
            </a:r>
          </a:p>
          <a:p>
            <a:pPr marL="742950" lvl="1" indent="-342900" eaLnBrk="1" hangingPunct="1"/>
            <a:r>
              <a:rPr lang="en-US" altLang="en-US" sz="1800" dirty="0" smtClean="0">
                <a:latin typeface="Arial" charset="0"/>
                <a:cs typeface="Arial" charset="0"/>
              </a:rPr>
              <a:t>DOE INCITE, ORNL Titan: DE-AC05-00OR22725</a:t>
            </a:r>
          </a:p>
          <a:p>
            <a:pPr marL="742950" lvl="1" indent="-342900"/>
            <a:r>
              <a:rPr lang="en-US" altLang="en-US" sz="1800" dirty="0" smtClean="0">
                <a:latin typeface="Arial" charset="0"/>
                <a:cs typeface="Arial" charset="0"/>
              </a:rPr>
              <a:t>NSF Blue Waters:                                                                                  NSF OCI 07-25070, PRAC “The Computational Microscope”,                     </a:t>
            </a:r>
            <a:r>
              <a:rPr lang="en-US" sz="1800" dirty="0" smtClean="0"/>
              <a:t>ACI-1238993, ACI-1440026</a:t>
            </a:r>
            <a:endParaRPr lang="en-US" altLang="en-US" sz="1800" dirty="0" smtClean="0">
              <a:latin typeface="Arial" charset="0"/>
              <a:cs typeface="Arial" charset="0"/>
            </a:endParaRPr>
          </a:p>
        </p:txBody>
      </p:sp>
    </p:spTree>
    <p:extLst>
      <p:ext uri="{BB962C8B-B14F-4D97-AF65-F5344CB8AC3E}">
        <p14:creationId xmlns:p14="http://schemas.microsoft.com/office/powerpoint/2010/main" val="224112161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16" y="116959"/>
            <a:ext cx="6279544" cy="4178594"/>
          </a:xfrm>
          <a:prstGeom prst="rect">
            <a:avLst/>
          </a:prstGeom>
        </p:spPr>
      </p:pic>
      <p:sp>
        <p:nvSpPr>
          <p:cNvPr id="3" name="Rectangle 2"/>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363" y="4295553"/>
            <a:ext cx="8084051" cy="738664"/>
          </a:xfrm>
          <a:prstGeom prst="rect">
            <a:avLst/>
          </a:prstGeom>
          <a:noFill/>
        </p:spPr>
        <p:txBody>
          <a:bodyPr wrap="square" rtlCol="0">
            <a:spAutoFit/>
          </a:bodyPr>
          <a:lstStyle/>
          <a:p>
            <a:r>
              <a:rPr lang="en-US" sz="1400" i="1" dirty="0">
                <a:solidFill>
                  <a:prstClr val="black"/>
                </a:solidFill>
              </a:rPr>
              <a:t>“When I was a young man, my goal was to look with mathematical and computational means at the inside of cells, one atom at a time, to decipher how living systems work. That is what I strived for and I never deflected from this goal</a:t>
            </a:r>
            <a:r>
              <a:rPr lang="en-US" sz="1400" i="1" dirty="0" smtClean="0">
                <a:solidFill>
                  <a:prstClr val="black"/>
                </a:solidFill>
              </a:rPr>
              <a:t>.” – Klaus </a:t>
            </a:r>
            <a:r>
              <a:rPr lang="en-US" sz="1400" i="1" dirty="0" err="1" smtClean="0">
                <a:solidFill>
                  <a:prstClr val="black"/>
                </a:solidFill>
              </a:rPr>
              <a:t>Schulten</a:t>
            </a:r>
            <a:r>
              <a:rPr lang="en-US" sz="1400" i="1"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2300129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dirty="0" smtClean="0"/>
              <a:t>Study the molecular machines in living cells</a:t>
            </a:r>
          </a:p>
        </p:txBody>
      </p:sp>
      <p:grpSp>
        <p:nvGrpSpPr>
          <p:cNvPr id="4" name="Group 3"/>
          <p:cNvGrpSpPr/>
          <p:nvPr/>
        </p:nvGrpSpPr>
        <p:grpSpPr>
          <a:xfrm>
            <a:off x="1815774" y="990600"/>
            <a:ext cx="5531323" cy="4152900"/>
            <a:chOff x="1815774" y="990600"/>
            <a:chExt cx="5531323" cy="415290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15774" y="990600"/>
              <a:ext cx="5531323"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677585" y="1059936"/>
              <a:ext cx="675545" cy="261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781278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body" idx="1"/>
          </p:nvPr>
        </p:nvSpPr>
        <p:spPr>
          <a:xfrm>
            <a:off x="74428" y="1006563"/>
            <a:ext cx="8612372" cy="3825739"/>
          </a:xfrm>
          <a:prstGeom prst="rect">
            <a:avLst/>
          </a:prstGeom>
        </p:spPr>
        <p:txBody>
          <a:bodyPr>
            <a:noAutofit/>
          </a:bodyPr>
          <a:lstStyle/>
          <a:p>
            <a:pPr marL="251415" indent="-254238" defTabSz="406780">
              <a:lnSpc>
                <a:spcPct val="90000"/>
              </a:lnSpc>
              <a:spcBef>
                <a:spcPts val="488"/>
              </a:spcBef>
              <a:defRPr sz="3559">
                <a:latin typeface="+mn-lt"/>
                <a:ea typeface="+mn-ea"/>
                <a:cs typeface="+mn-cs"/>
                <a:sym typeface="Helvetica Light"/>
              </a:defRPr>
            </a:pPr>
            <a:r>
              <a:rPr lang="en-US" sz="1600" b="1" dirty="0" smtClean="0"/>
              <a:t>Parallel Molecular Dynamics</a:t>
            </a:r>
          </a:p>
          <a:p>
            <a:pPr marL="251415" indent="-254238" defTabSz="406780">
              <a:lnSpc>
                <a:spcPct val="90000"/>
              </a:lnSpc>
              <a:spcBef>
                <a:spcPts val="488"/>
              </a:spcBef>
              <a:defRPr sz="3559">
                <a:latin typeface="+mn-lt"/>
                <a:ea typeface="+mn-ea"/>
                <a:cs typeface="+mn-cs"/>
                <a:sym typeface="Helvetica Light"/>
              </a:defRPr>
            </a:pPr>
            <a:r>
              <a:rPr lang="en-US" sz="1600" b="1" dirty="0" smtClean="0"/>
              <a:t>Over </a:t>
            </a:r>
            <a:r>
              <a:rPr sz="1600" b="1" dirty="0"/>
              <a:t>1</a:t>
            </a:r>
            <a:r>
              <a:rPr lang="en-US" sz="1600" b="1" dirty="0"/>
              <a:t>2</a:t>
            </a:r>
            <a:r>
              <a:rPr sz="1600" b="1" dirty="0"/>
              <a:t>,</a:t>
            </a:r>
            <a:r>
              <a:rPr lang="en-US" sz="1600" b="1" dirty="0"/>
              <a:t>6</a:t>
            </a:r>
            <a:r>
              <a:rPr sz="1600" b="1" dirty="0"/>
              <a:t>00 citations of NAMD</a:t>
            </a:r>
            <a:endParaRPr lang="en-US" sz="1600" b="1" dirty="0"/>
          </a:p>
          <a:p>
            <a:pPr marL="251415" indent="-254238" defTabSz="406780">
              <a:lnSpc>
                <a:spcPct val="90000"/>
              </a:lnSpc>
              <a:spcBef>
                <a:spcPts val="488"/>
              </a:spcBef>
              <a:defRPr sz="3559">
                <a:latin typeface="+mn-lt"/>
                <a:ea typeface="+mn-ea"/>
                <a:cs typeface="+mn-cs"/>
                <a:sym typeface="Helvetica Light"/>
              </a:defRPr>
            </a:pPr>
            <a:r>
              <a:rPr sz="1600" dirty="0"/>
              <a:t>One program available on all platforms.</a:t>
            </a:r>
            <a:endParaRPr sz="900" dirty="0"/>
          </a:p>
          <a:p>
            <a:pPr marL="406780" lvl="1" indent="-254238" defTabSz="406780">
              <a:lnSpc>
                <a:spcPct val="90000"/>
              </a:lnSpc>
              <a:spcBef>
                <a:spcPts val="488"/>
              </a:spcBef>
              <a:defRPr sz="3559">
                <a:latin typeface="+mn-lt"/>
                <a:ea typeface="+mn-ea"/>
                <a:cs typeface="+mn-cs"/>
                <a:sym typeface="Helvetica Light"/>
              </a:defRPr>
            </a:pPr>
            <a:r>
              <a:rPr sz="1400" dirty="0"/>
              <a:t>Desktops and laptops – setup and testing</a:t>
            </a:r>
            <a:endParaRPr sz="800" dirty="0"/>
          </a:p>
          <a:p>
            <a:pPr marL="406780" lvl="1" indent="-254238" defTabSz="406780">
              <a:lnSpc>
                <a:spcPct val="90000"/>
              </a:lnSpc>
              <a:spcBef>
                <a:spcPts val="488"/>
              </a:spcBef>
              <a:defRPr sz="3559">
                <a:latin typeface="+mn-lt"/>
                <a:ea typeface="+mn-ea"/>
                <a:cs typeface="+mn-cs"/>
                <a:sym typeface="Helvetica Light"/>
              </a:defRPr>
            </a:pPr>
            <a:r>
              <a:rPr sz="1400" dirty="0"/>
              <a:t>Linux clusters – affordable local workhorses</a:t>
            </a:r>
            <a:endParaRPr sz="800" dirty="0"/>
          </a:p>
          <a:p>
            <a:pPr marL="406780" lvl="1" indent="-254238" defTabSz="406780">
              <a:lnSpc>
                <a:spcPct val="90000"/>
              </a:lnSpc>
              <a:spcBef>
                <a:spcPts val="488"/>
              </a:spcBef>
              <a:defRPr sz="3559">
                <a:latin typeface="+mn-lt"/>
                <a:ea typeface="+mn-ea"/>
                <a:cs typeface="+mn-cs"/>
                <a:sym typeface="Helvetica Light"/>
              </a:defRPr>
            </a:pPr>
            <a:r>
              <a:rPr sz="1400" dirty="0"/>
              <a:t>Supercomputers – free allocations on XSEDE</a:t>
            </a:r>
            <a:endParaRPr sz="600" dirty="0"/>
          </a:p>
          <a:p>
            <a:pPr marL="406780" lvl="1" indent="-254238" defTabSz="406780">
              <a:lnSpc>
                <a:spcPct val="90000"/>
              </a:lnSpc>
              <a:spcBef>
                <a:spcPts val="488"/>
              </a:spcBef>
              <a:defRPr sz="3559">
                <a:latin typeface="+mn-lt"/>
                <a:ea typeface="+mn-ea"/>
                <a:cs typeface="+mn-cs"/>
                <a:sym typeface="Helvetica Light"/>
              </a:defRPr>
            </a:pPr>
            <a:r>
              <a:rPr sz="1400" dirty="0"/>
              <a:t>Blue Waters – sustained petaflop/s performance</a:t>
            </a:r>
            <a:endParaRPr sz="800" dirty="0"/>
          </a:p>
          <a:p>
            <a:pPr marL="406780" lvl="1" indent="-254238" defTabSz="406780">
              <a:lnSpc>
                <a:spcPct val="90000"/>
              </a:lnSpc>
              <a:spcBef>
                <a:spcPts val="488"/>
              </a:spcBef>
              <a:defRPr sz="3559">
                <a:latin typeface="+mn-lt"/>
                <a:ea typeface="+mn-ea"/>
                <a:cs typeface="+mn-cs"/>
                <a:sym typeface="Helvetica Light"/>
              </a:defRPr>
            </a:pPr>
            <a:r>
              <a:rPr sz="1400" dirty="0"/>
              <a:t>GPUs – from desktop to supercomputer</a:t>
            </a:r>
            <a:endParaRPr sz="600" dirty="0"/>
          </a:p>
          <a:p>
            <a:pPr marL="296113" indent="-296113" defTabSz="406780">
              <a:lnSpc>
                <a:spcPct val="90000"/>
              </a:lnSpc>
              <a:spcBef>
                <a:spcPts val="1163"/>
              </a:spcBef>
              <a:defRPr sz="3916">
                <a:latin typeface="+mn-lt"/>
                <a:ea typeface="+mn-ea"/>
                <a:cs typeface="+mn-cs"/>
                <a:sym typeface="Helvetica Light"/>
              </a:defRPr>
            </a:pPr>
            <a:r>
              <a:rPr sz="1600" dirty="0"/>
              <a:t>User knowledge is preserved across platforms.</a:t>
            </a:r>
            <a:endParaRPr sz="600" dirty="0"/>
          </a:p>
          <a:p>
            <a:pPr marL="406780" lvl="1" indent="-254238" defTabSz="406780">
              <a:lnSpc>
                <a:spcPct val="90000"/>
              </a:lnSpc>
              <a:spcBef>
                <a:spcPts val="488"/>
              </a:spcBef>
              <a:defRPr sz="3559">
                <a:latin typeface="+mn-lt"/>
                <a:ea typeface="+mn-ea"/>
                <a:cs typeface="+mn-cs"/>
                <a:sym typeface="Helvetica Light"/>
              </a:defRPr>
            </a:pPr>
            <a:r>
              <a:rPr sz="1400" dirty="0" smtClean="0"/>
              <a:t>Run </a:t>
            </a:r>
            <a:r>
              <a:rPr sz="1400" dirty="0"/>
              <a:t>any simulation on </a:t>
            </a:r>
            <a:r>
              <a:rPr sz="1400" b="1" dirty="0">
                <a:latin typeface="Helvetica"/>
                <a:ea typeface="Helvetica"/>
                <a:cs typeface="Helvetica"/>
                <a:sym typeface="Helvetica"/>
              </a:rPr>
              <a:t>any number of cores</a:t>
            </a:r>
            <a:r>
              <a:rPr sz="1400" dirty="0"/>
              <a:t>.</a:t>
            </a:r>
            <a:endParaRPr sz="800" dirty="0"/>
          </a:p>
          <a:p>
            <a:pPr marL="296113" indent="-296113" defTabSz="406780">
              <a:lnSpc>
                <a:spcPct val="90000"/>
              </a:lnSpc>
              <a:spcBef>
                <a:spcPts val="1163"/>
              </a:spcBef>
              <a:defRPr sz="3916">
                <a:latin typeface="+mn-lt"/>
                <a:ea typeface="+mn-ea"/>
                <a:cs typeface="+mn-cs"/>
                <a:sym typeface="Helvetica Light"/>
              </a:defRPr>
            </a:pPr>
            <a:r>
              <a:rPr sz="1600" dirty="0"/>
              <a:t>Available free of charge to all</a:t>
            </a:r>
            <a:r>
              <a:rPr sz="1600" dirty="0" smtClean="0"/>
              <a:t>.</a:t>
            </a:r>
            <a:endParaRPr lang="en-US" sz="1600" dirty="0" smtClean="0"/>
          </a:p>
          <a:p>
            <a:pPr marL="0" indent="0" defTabSz="406780">
              <a:lnSpc>
                <a:spcPct val="90000"/>
              </a:lnSpc>
              <a:spcBef>
                <a:spcPts val="1163"/>
              </a:spcBef>
              <a:buNone/>
              <a:defRPr sz="3916">
                <a:latin typeface="+mn-lt"/>
                <a:ea typeface="+mn-ea"/>
                <a:cs typeface="+mn-cs"/>
                <a:sym typeface="Helvetica Light"/>
              </a:defRPr>
            </a:pPr>
            <a:r>
              <a:rPr lang="en-US" sz="1600" b="1" dirty="0" smtClean="0"/>
              <a:t>http://www.ks.uiuc.edu/Research/namd/</a:t>
            </a:r>
            <a:endParaRPr sz="1600" b="1" dirty="0"/>
          </a:p>
        </p:txBody>
      </p:sp>
      <p:sp>
        <p:nvSpPr>
          <p:cNvPr id="168" name="Shape 168"/>
          <p:cNvSpPr>
            <a:spLocks noGrp="1"/>
          </p:cNvSpPr>
          <p:nvPr>
            <p:ph type="title"/>
          </p:nvPr>
        </p:nvSpPr>
        <p:spPr>
          <a:xfrm>
            <a:off x="457200" y="169951"/>
            <a:ext cx="8229600" cy="816397"/>
          </a:xfrm>
          <a:prstGeom prst="rect">
            <a:avLst/>
          </a:prstGeom>
        </p:spPr>
        <p:txBody>
          <a:bodyPr>
            <a:noAutofit/>
          </a:bodyPr>
          <a:lstStyle/>
          <a:p>
            <a:pPr defTabSz="342791">
              <a:defRPr sz="7200">
                <a:latin typeface="+mn-lt"/>
                <a:ea typeface="+mn-ea"/>
                <a:cs typeface="+mn-cs"/>
                <a:sym typeface="Helvetica Light"/>
              </a:defRPr>
            </a:pPr>
            <a:r>
              <a:rPr lang="en-US" sz="3600" dirty="0">
                <a:latin typeface="Arial" panose="020B0604020202020204" pitchFamily="34" charset="0"/>
                <a:cs typeface="Arial" panose="020B0604020202020204" pitchFamily="34" charset="0"/>
              </a:rPr>
              <a:t>NAMD Highlights</a:t>
            </a:r>
            <a:endParaRPr sz="900" i="1" dirty="0">
              <a:latin typeface="Arial" panose="020B0604020202020204" pitchFamily="34" charset="0"/>
              <a:cs typeface="Arial" panose="020B0604020202020204" pitchFamily="34" charset="0"/>
            </a:endParaRPr>
          </a:p>
        </p:txBody>
      </p:sp>
      <p:grpSp>
        <p:nvGrpSpPr>
          <p:cNvPr id="175" name="Group 175"/>
          <p:cNvGrpSpPr/>
          <p:nvPr/>
        </p:nvGrpSpPr>
        <p:grpSpPr>
          <a:xfrm>
            <a:off x="4801779" y="1112508"/>
            <a:ext cx="4342221" cy="3981403"/>
            <a:chOff x="0" y="0"/>
            <a:chExt cx="11579253" cy="10617076"/>
          </a:xfrm>
        </p:grpSpPr>
        <p:pic>
          <p:nvPicPr>
            <p:cNvPr id="169" name="image1.png" descr="HIV_Nature_Cover_30_May_2013_Page_1.png"/>
            <p:cNvPicPr>
              <a:picLocks noChangeAspect="1"/>
            </p:cNvPicPr>
            <p:nvPr/>
          </p:nvPicPr>
          <p:blipFill>
            <a:blip r:embed="rId2">
              <a:extLst/>
            </a:blip>
            <a:srcRect l="6923" t="5294" r="4496" b="17692"/>
            <a:stretch>
              <a:fillRect/>
            </a:stretch>
          </p:blipFill>
          <p:spPr>
            <a:xfrm>
              <a:off x="19231" y="0"/>
              <a:ext cx="5977967" cy="6674283"/>
            </a:xfrm>
            <a:prstGeom prst="rect">
              <a:avLst/>
            </a:prstGeom>
            <a:ln w="12700" cap="flat">
              <a:noFill/>
              <a:miter lim="400000"/>
            </a:ln>
            <a:effectLst/>
          </p:spPr>
        </p:pic>
        <p:pic>
          <p:nvPicPr>
            <p:cNvPr id="170" name="image2.jpeg" descr="IMG_1555"/>
            <p:cNvPicPr>
              <a:picLocks noChangeAspect="1"/>
            </p:cNvPicPr>
            <p:nvPr/>
          </p:nvPicPr>
          <p:blipFill>
            <a:blip r:embed="rId3">
              <a:extLst/>
            </a:blip>
            <a:srcRect t="9944"/>
            <a:stretch>
              <a:fillRect/>
            </a:stretch>
          </p:blipFill>
          <p:spPr>
            <a:xfrm>
              <a:off x="6503220" y="681047"/>
              <a:ext cx="3113998" cy="3164551"/>
            </a:xfrm>
            <a:prstGeom prst="rect">
              <a:avLst/>
            </a:prstGeom>
            <a:ln w="12700" cap="flat">
              <a:noFill/>
              <a:miter lim="400000"/>
            </a:ln>
            <a:effectLst/>
          </p:spPr>
        </p:pic>
        <p:pic>
          <p:nvPicPr>
            <p:cNvPr id="171" name="image3.png" descr="Screen Shot 2013-06-27 at 8.46.15 AM.png"/>
            <p:cNvPicPr>
              <a:picLocks noChangeAspect="1"/>
            </p:cNvPicPr>
            <p:nvPr/>
          </p:nvPicPr>
          <p:blipFill>
            <a:blip r:embed="rId4">
              <a:extLst/>
            </a:blip>
            <a:srcRect t="12519"/>
            <a:stretch>
              <a:fillRect/>
            </a:stretch>
          </p:blipFill>
          <p:spPr>
            <a:xfrm>
              <a:off x="0" y="6369066"/>
              <a:ext cx="10199622" cy="3369471"/>
            </a:xfrm>
            <a:prstGeom prst="rect">
              <a:avLst/>
            </a:prstGeom>
            <a:ln w="12700" cap="flat">
              <a:noFill/>
              <a:miter lim="400000"/>
            </a:ln>
            <a:effectLst/>
          </p:spPr>
        </p:pic>
        <p:pic>
          <p:nvPicPr>
            <p:cNvPr id="172" name="image4.jpeg" descr="IMG_1541"/>
            <p:cNvPicPr>
              <a:picLocks noChangeAspect="1"/>
            </p:cNvPicPr>
            <p:nvPr/>
          </p:nvPicPr>
          <p:blipFill>
            <a:blip r:embed="rId5">
              <a:extLst/>
            </a:blip>
            <a:srcRect l="13023" t="5511"/>
            <a:stretch>
              <a:fillRect/>
            </a:stretch>
          </p:blipFill>
          <p:spPr>
            <a:xfrm>
              <a:off x="4406224" y="4332168"/>
              <a:ext cx="5793413" cy="2110512"/>
            </a:xfrm>
            <a:prstGeom prst="rect">
              <a:avLst/>
            </a:prstGeom>
            <a:ln w="12700" cap="flat">
              <a:noFill/>
              <a:miter lim="400000"/>
            </a:ln>
            <a:effectLst/>
          </p:spPr>
        </p:pic>
        <p:sp>
          <p:nvSpPr>
            <p:cNvPr id="173" name="Shape 173"/>
            <p:cNvSpPr/>
            <p:nvPr/>
          </p:nvSpPr>
          <p:spPr>
            <a:xfrm>
              <a:off x="5724665" y="9221828"/>
              <a:ext cx="5854588" cy="1395248"/>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none" lIns="121919" tIns="121919" rIns="121919" bIns="121919" numCol="1" anchor="t">
              <a:spAutoFit/>
            </a:bodyPr>
            <a:lstStyle>
              <a:lvl1pPr algn="l" defTabSz="1218936">
                <a:defRPr sz="3600">
                  <a:latin typeface="Helvetica"/>
                  <a:ea typeface="Helvetica"/>
                  <a:cs typeface="Helvetica"/>
                  <a:sym typeface="Helvetica"/>
                </a:defRPr>
              </a:lvl1pPr>
            </a:lstStyle>
            <a:p>
              <a:pPr hangingPunct="0"/>
              <a:r>
                <a:rPr sz="1800" kern="0" dirty="0">
                  <a:solidFill>
                    <a:srgbClr val="000000"/>
                  </a:solidFill>
                </a:rPr>
                <a:t> Oak Ridge TITAN </a:t>
              </a:r>
            </a:p>
          </p:txBody>
        </p:sp>
        <p:sp>
          <p:nvSpPr>
            <p:cNvPr id="174" name="Shape 174"/>
            <p:cNvSpPr/>
            <p:nvPr/>
          </p:nvSpPr>
          <p:spPr>
            <a:xfrm>
              <a:off x="5931681" y="3479680"/>
              <a:ext cx="5271292" cy="1066955"/>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121919" tIns="121919" rIns="121919" bIns="121919" numCol="1" anchor="t">
              <a:spAutoFit/>
            </a:bodyPr>
            <a:lstStyle>
              <a:lvl1pPr algn="l" defTabSz="1218936">
                <a:defRPr sz="3600">
                  <a:latin typeface="Helvetica"/>
                  <a:ea typeface="Helvetica"/>
                  <a:cs typeface="Helvetica"/>
                  <a:sym typeface="Helvetica"/>
                </a:defRPr>
              </a:lvl1pPr>
            </a:lstStyle>
            <a:p>
              <a:pPr hangingPunct="0"/>
              <a:r>
                <a:rPr sz="1000" kern="0" dirty="0">
                  <a:solidFill>
                    <a:srgbClr val="000000"/>
                  </a:solidFill>
                </a:rPr>
                <a:t>Hands-On Workshops</a:t>
              </a:r>
            </a:p>
          </p:txBody>
        </p:sp>
      </p:grpSp>
    </p:spTree>
    <p:extLst>
      <p:ext uri="{BB962C8B-B14F-4D97-AF65-F5344CB8AC3E}">
        <p14:creationId xmlns:p14="http://schemas.microsoft.com/office/powerpoint/2010/main" val="532731095"/>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drawing.pdf" descr="drawing.pdf"/>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120" name="Lattice Microbes"/>
          <p:cNvSpPr txBox="1"/>
          <p:nvPr/>
        </p:nvSpPr>
        <p:spPr>
          <a:xfrm>
            <a:off x="3037446" y="-12092"/>
            <a:ext cx="3286824" cy="567063"/>
          </a:xfrm>
          <a:prstGeom prst="rect">
            <a:avLst/>
          </a:prstGeom>
          <a:ln w="12700">
            <a:miter lim="400000"/>
          </a:ln>
          <a:extLst>
            <a:ext uri="{C572A759-6A51-4108-AA02-DFA0A04FC94B}">
              <ma14:wrappingTextBoxFlag xmlns="" xmlns:ma14="http://schemas.microsoft.com/office/mac/drawingml/2011/main" val="1"/>
            </a:ext>
          </a:extLst>
        </p:spPr>
        <p:txBody>
          <a:bodyPr wrap="none" lIns="26787" tIns="26787" rIns="26787" bIns="26787" anchor="ctr">
            <a:spAutoFit/>
          </a:bodyPr>
          <a:lstStyle>
            <a:lvl1pPr defTabSz="821531">
              <a:defRPr sz="8000" b="0">
                <a:latin typeface="Helvetica"/>
                <a:ea typeface="Helvetica"/>
                <a:cs typeface="Helvetica"/>
                <a:sym typeface="Helvetica"/>
              </a:defRPr>
            </a:lvl1pPr>
          </a:lstStyle>
          <a:p>
            <a:pPr algn="ctr" hangingPunct="0"/>
            <a:r>
              <a:rPr sz="3300" kern="0" dirty="0">
                <a:solidFill>
                  <a:srgbClr val="000000"/>
                </a:solidFill>
              </a:rPr>
              <a:t> Lattice Microbes</a:t>
            </a:r>
          </a:p>
        </p:txBody>
      </p:sp>
      <p:sp>
        <p:nvSpPr>
          <p:cNvPr id="121" name="Glucose/Agar"/>
          <p:cNvSpPr txBox="1"/>
          <p:nvPr/>
        </p:nvSpPr>
        <p:spPr>
          <a:xfrm>
            <a:off x="7122042" y="1429788"/>
            <a:ext cx="1054373" cy="238765"/>
          </a:xfrm>
          <a:prstGeom prst="rect">
            <a:avLst/>
          </a:prstGeom>
          <a:ln w="12700">
            <a:miter lim="400000"/>
          </a:ln>
          <a:extLst>
            <a:ext uri="{C572A759-6A51-4108-AA02-DFA0A04FC94B}">
              <ma14:wrappingTextBoxFlag xmlns="" xmlns:ma14="http://schemas.microsoft.com/office/mac/drawingml/2011/main" val="1"/>
            </a:ext>
          </a:extLst>
        </p:spPr>
        <p:txBody>
          <a:bodyPr wrap="none" lIns="26787" tIns="26787" rIns="26787" bIns="26787" anchor="ctr">
            <a:spAutoFit/>
          </a:bodyPr>
          <a:lstStyle>
            <a:lvl1pPr defTabSz="821531">
              <a:defRPr>
                <a:solidFill>
                  <a:srgbClr val="FFFFFF"/>
                </a:solidFill>
                <a:latin typeface="Helvetica"/>
                <a:ea typeface="Helvetica"/>
                <a:cs typeface="Helvetica"/>
                <a:sym typeface="Helvetica"/>
              </a:defRPr>
            </a:lvl1pPr>
          </a:lstStyle>
          <a:p>
            <a:pPr algn="ctr" hangingPunct="0"/>
            <a:r>
              <a:rPr sz="1200" b="1" kern="0"/>
              <a:t>Glucose/Agar</a:t>
            </a:r>
          </a:p>
        </p:txBody>
      </p:sp>
      <p:sp>
        <p:nvSpPr>
          <p:cNvPr id="122" name="BMC Sys. Biol. 2015"/>
          <p:cNvSpPr txBox="1"/>
          <p:nvPr/>
        </p:nvSpPr>
        <p:spPr>
          <a:xfrm>
            <a:off x="7269433" y="318771"/>
            <a:ext cx="1463139" cy="238765"/>
          </a:xfrm>
          <a:prstGeom prst="rect">
            <a:avLst/>
          </a:prstGeom>
          <a:ln w="12700">
            <a:miter lim="400000"/>
          </a:ln>
          <a:extLst>
            <a:ext uri="{C572A759-6A51-4108-AA02-DFA0A04FC94B}">
              <ma14:wrappingTextBoxFlag xmlns="" xmlns:ma14="http://schemas.microsoft.com/office/mac/drawingml/2011/main" val="1"/>
            </a:ext>
          </a:extLst>
        </p:spPr>
        <p:txBody>
          <a:bodyPr wrap="none" lIns="26787" tIns="26787" rIns="26787" bIns="26787" anchor="ctr">
            <a:spAutoFit/>
          </a:bodyPr>
          <a:lstStyle>
            <a:lvl1pPr defTabSz="821531">
              <a:defRPr b="0">
                <a:latin typeface="Helvetica Light"/>
                <a:ea typeface="Helvetica Light"/>
                <a:cs typeface="Helvetica Light"/>
                <a:sym typeface="Helvetica Light"/>
              </a:defRPr>
            </a:lvl1pPr>
          </a:lstStyle>
          <a:p>
            <a:pPr algn="ctr" hangingPunct="0"/>
            <a:r>
              <a:rPr sz="1200" kern="0">
                <a:solidFill>
                  <a:srgbClr val="000000"/>
                </a:solidFill>
              </a:rPr>
              <a:t>BMC Sys. Biol. 2015</a:t>
            </a:r>
          </a:p>
        </p:txBody>
      </p:sp>
      <p:sp>
        <p:nvSpPr>
          <p:cNvPr id="123" name="Biophys. J. 2015…"/>
          <p:cNvSpPr txBox="1"/>
          <p:nvPr/>
        </p:nvSpPr>
        <p:spPr>
          <a:xfrm>
            <a:off x="7615387" y="3893562"/>
            <a:ext cx="1323679" cy="423431"/>
          </a:xfrm>
          <a:prstGeom prst="rect">
            <a:avLst/>
          </a:prstGeom>
          <a:ln w="12700">
            <a:miter lim="400000"/>
          </a:ln>
          <a:extLst>
            <a:ext uri="{C572A759-6A51-4108-AA02-DFA0A04FC94B}">
              <ma14:wrappingTextBoxFlag xmlns="" xmlns:ma14="http://schemas.microsoft.com/office/mac/drawingml/2011/main" val="1"/>
            </a:ext>
          </a:extLst>
        </p:spPr>
        <p:txBody>
          <a:bodyPr wrap="none" lIns="26787" tIns="26787" rIns="26787" bIns="26787" anchor="ctr">
            <a:spAutoFit/>
          </a:bodyPr>
          <a:lstStyle/>
          <a:p>
            <a:pPr algn="ctr" defTabSz="308047" hangingPunct="0">
              <a:defRPr b="0">
                <a:latin typeface="Helvetica Light"/>
                <a:ea typeface="Helvetica Light"/>
                <a:cs typeface="Helvetica Light"/>
                <a:sym typeface="Helvetica Light"/>
              </a:defRPr>
            </a:pPr>
            <a:r>
              <a:rPr sz="1200" kern="0">
                <a:solidFill>
                  <a:srgbClr val="000000"/>
                </a:solidFill>
                <a:latin typeface="Helvetica Light"/>
                <a:ea typeface="Helvetica Light"/>
                <a:cs typeface="Helvetica Light"/>
                <a:sym typeface="Helvetica Light"/>
              </a:rPr>
              <a:t>Biophys. J. 2015</a:t>
            </a:r>
          </a:p>
          <a:p>
            <a:pPr algn="ctr" defTabSz="308047" hangingPunct="0">
              <a:defRPr b="0">
                <a:latin typeface="Helvetica Light"/>
                <a:ea typeface="Helvetica Light"/>
                <a:cs typeface="Helvetica Light"/>
                <a:sym typeface="Helvetica Light"/>
              </a:defRPr>
            </a:pPr>
            <a:r>
              <a:rPr sz="1200" kern="0">
                <a:solidFill>
                  <a:srgbClr val="000000"/>
                </a:solidFill>
                <a:latin typeface="Helvetica Light"/>
                <a:ea typeface="Helvetica Light"/>
                <a:cs typeface="Helvetica Light"/>
                <a:sym typeface="Helvetica Light"/>
              </a:rPr>
              <a:t>Biopolymers, 2016</a:t>
            </a:r>
          </a:p>
        </p:txBody>
      </p:sp>
      <p:sp>
        <p:nvSpPr>
          <p:cNvPr id="124" name="Whole-cell modeling and simulation, including heterogeneous environments and kinetic network of thousands of reactions…"/>
          <p:cNvSpPr txBox="1"/>
          <p:nvPr/>
        </p:nvSpPr>
        <p:spPr>
          <a:xfrm>
            <a:off x="2885752" y="570387"/>
            <a:ext cx="3875381" cy="1331130"/>
          </a:xfrm>
          <a:prstGeom prst="rect">
            <a:avLst/>
          </a:prstGeom>
          <a:ln w="12700">
            <a:miter lim="400000"/>
          </a:ln>
          <a:extLst>
            <a:ext uri="{C572A759-6A51-4108-AA02-DFA0A04FC94B}">
              <ma14:wrappingTextBoxFlag xmlns="" xmlns:ma14="http://schemas.microsoft.com/office/mac/drawingml/2011/main" val="1"/>
            </a:ext>
          </a:extLst>
        </p:spPr>
        <p:txBody>
          <a:bodyPr wrap="square" lIns="19048" tIns="19048" rIns="19048" bIns="19048" anchor="ctr">
            <a:spAutoFit/>
          </a:bodyPr>
          <a:lstStyle/>
          <a:p>
            <a:pPr marL="148814" indent="-148814" defTabSz="309534" hangingPunct="0">
              <a:buSzPct val="125000"/>
              <a:buFontTx/>
              <a:buChar char="•"/>
              <a:defRPr b="0"/>
            </a:pPr>
            <a:r>
              <a:rPr sz="1400" kern="0" dirty="0">
                <a:solidFill>
                  <a:srgbClr val="000000"/>
                </a:solidFill>
                <a:latin typeface="Helvetica Neue"/>
                <a:ea typeface="MS PGothic" pitchFamily="34" charset="-128"/>
                <a:sym typeface="Helvetica Neue"/>
              </a:rPr>
              <a:t>Whole-cell modeling and simulation, including heterogeneous environments and kinetic network of thousands of reactions</a:t>
            </a:r>
          </a:p>
          <a:p>
            <a:pPr marL="148814" indent="-148814" defTabSz="309534" hangingPunct="0">
              <a:buSzPct val="125000"/>
              <a:buFontTx/>
              <a:buChar char="•"/>
              <a:defRPr b="0"/>
            </a:pPr>
            <a:r>
              <a:rPr sz="1400" kern="0" dirty="0">
                <a:solidFill>
                  <a:srgbClr val="000000"/>
                </a:solidFill>
                <a:latin typeface="Helvetica Neue"/>
                <a:ea typeface="MS PGothic" pitchFamily="34" charset="-128"/>
                <a:sym typeface="Helvetica Neue"/>
              </a:rPr>
              <a:t>Incorporate multiple forms of experimental imaging for model construction</a:t>
            </a:r>
          </a:p>
          <a:p>
            <a:pPr marL="148814" indent="-148814" defTabSz="309534" hangingPunct="0">
              <a:buSzPct val="125000"/>
              <a:buFontTx/>
              <a:buChar char="•"/>
              <a:defRPr b="0"/>
            </a:pPr>
            <a:r>
              <a:rPr sz="1400" kern="0" dirty="0">
                <a:solidFill>
                  <a:srgbClr val="000000"/>
                </a:solidFill>
                <a:latin typeface="Helvetica Neue"/>
                <a:ea typeface="MS PGothic" pitchFamily="34" charset="-128"/>
                <a:sym typeface="Helvetica Neue"/>
              </a:rPr>
              <a:t>Scriptable in Python</a:t>
            </a:r>
          </a:p>
        </p:txBody>
      </p:sp>
      <p:sp>
        <p:nvSpPr>
          <p:cNvPr id="125" name="http://www.scs.illinois.edu/schulten/lm"/>
          <p:cNvSpPr txBox="1"/>
          <p:nvPr/>
        </p:nvSpPr>
        <p:spPr>
          <a:xfrm>
            <a:off x="2885752" y="3745006"/>
            <a:ext cx="4055595" cy="300080"/>
          </a:xfrm>
          <a:prstGeom prst="rect">
            <a:avLst/>
          </a:prstGeom>
          <a:ln w="12700">
            <a:miter lim="400000"/>
          </a:ln>
          <a:extLst>
            <a:ext uri="{C572A759-6A51-4108-AA02-DFA0A04FC94B}">
              <ma14:wrappingTextBoxFlag xmlns="" xmlns:ma14="http://schemas.microsoft.com/office/mac/drawingml/2011/main" val="1"/>
            </a:ext>
          </a:extLst>
        </p:spPr>
        <p:txBody>
          <a:bodyPr wrap="none" lIns="19048" tIns="19048" rIns="19048" bIns="19048" anchor="ctr">
            <a:spAutoFit/>
          </a:bodyPr>
          <a:lstStyle>
            <a:lvl1pPr>
              <a:defRPr sz="3600"/>
            </a:lvl1pPr>
          </a:lstStyle>
          <a:p>
            <a:pPr algn="ctr" defTabSz="309534" hangingPunct="0"/>
            <a:r>
              <a:rPr sz="1700" b="1" kern="0" dirty="0">
                <a:solidFill>
                  <a:srgbClr val="000000"/>
                </a:solidFill>
                <a:latin typeface="Helvetica Neue"/>
                <a:ea typeface="MS PGothic" pitchFamily="34" charset="-128"/>
                <a:sym typeface="Helvetica Neue"/>
              </a:rPr>
              <a:t>http://www.scs.illinois.edu/schulten/lm</a:t>
            </a:r>
          </a:p>
        </p:txBody>
      </p:sp>
    </p:spTree>
    <p:extLst>
      <p:ext uri="{BB962C8B-B14F-4D97-AF65-F5344CB8AC3E}">
        <p14:creationId xmlns:p14="http://schemas.microsoft.com/office/powerpoint/2010/main" val="3138478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MD </a:t>
            </a:r>
            <a:r>
              <a:rPr lang="en-US" altLang="en-US" sz="1800" dirty="0" smtClean="0">
                <a:latin typeface="+mn-lt"/>
              </a:rPr>
              <a:t>Simulation</a:t>
            </a:r>
            <a:endParaRPr lang="en-US" altLang="en-US" sz="1800" dirty="0">
              <a:latin typeface="+mn-lt"/>
            </a:endParaRPr>
          </a:p>
        </p:txBody>
      </p:sp>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200" dirty="0" smtClean="0"/>
              <a:t>VMD – “Visual Molecular Dynamics”</a:t>
            </a:r>
          </a:p>
        </p:txBody>
      </p:sp>
      <p:sp>
        <p:nvSpPr>
          <p:cNvPr id="27" name="TextBox 14"/>
          <p:cNvSpPr txBox="1">
            <a:spLocks noChangeArrowheads="1"/>
          </p:cNvSpPr>
          <p:nvPr/>
        </p:nvSpPr>
        <p:spPr bwMode="auto">
          <a:xfrm>
            <a:off x="4603898" y="272079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smtClean="0">
                <a:latin typeface="+mn-lt"/>
              </a:rPr>
              <a:t>Cell-Scale Modeling</a:t>
            </a:r>
            <a:endParaRPr lang="en-US" altLang="en-US" sz="1800" dirty="0">
              <a:latin typeface="+mn-lt"/>
            </a:endParaRPr>
          </a:p>
        </p:txBody>
      </p:sp>
      <p:sp>
        <p:nvSpPr>
          <p:cNvPr id="28" name="Rectangle 4"/>
          <p:cNvSpPr txBox="1">
            <a:spLocks noChangeArrowheads="1"/>
          </p:cNvSpPr>
          <p:nvPr/>
        </p:nvSpPr>
        <p:spPr>
          <a:xfrm>
            <a:off x="124299" y="750889"/>
            <a:ext cx="4479599" cy="2339242"/>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800" dirty="0" smtClean="0"/>
              <a:t>Visualization and analysis of:</a:t>
            </a:r>
          </a:p>
          <a:p>
            <a:pPr lvl="1" indent="-342900">
              <a:lnSpc>
                <a:spcPct val="90000"/>
              </a:lnSpc>
            </a:pPr>
            <a:r>
              <a:rPr lang="en-US" altLang="en-US" sz="1600" dirty="0"/>
              <a:t>M</a:t>
            </a:r>
            <a:r>
              <a:rPr lang="en-US" altLang="en-US" sz="1600" dirty="0" smtClean="0"/>
              <a:t>olecular dynamics simulations</a:t>
            </a:r>
          </a:p>
          <a:p>
            <a:pPr lvl="1" indent="-342900">
              <a:lnSpc>
                <a:spcPct val="90000"/>
              </a:lnSpc>
            </a:pPr>
            <a:r>
              <a:rPr lang="en-US" altLang="en-US" sz="1600" dirty="0"/>
              <a:t>L</a:t>
            </a:r>
            <a:r>
              <a:rPr lang="en-US" altLang="en-US" sz="1600" dirty="0" smtClean="0"/>
              <a:t>attice cell simulations</a:t>
            </a:r>
          </a:p>
          <a:p>
            <a:pPr lvl="1" indent="-342900">
              <a:lnSpc>
                <a:spcPct val="90000"/>
              </a:lnSpc>
            </a:pPr>
            <a:r>
              <a:rPr lang="en-US" altLang="en-US" sz="1600" dirty="0"/>
              <a:t>Q</a:t>
            </a:r>
            <a:r>
              <a:rPr lang="en-US" altLang="en-US" sz="1600" dirty="0" smtClean="0"/>
              <a:t>uantum chemistry calculations</a:t>
            </a:r>
          </a:p>
          <a:p>
            <a:pPr lvl="1" indent="-342900">
              <a:lnSpc>
                <a:spcPct val="90000"/>
              </a:lnSpc>
            </a:pPr>
            <a:r>
              <a:rPr lang="en-US" altLang="en-US" sz="1600" dirty="0" smtClean="0"/>
              <a:t>Sequence information</a:t>
            </a:r>
          </a:p>
          <a:p>
            <a:pPr>
              <a:lnSpc>
                <a:spcPct val="90000"/>
              </a:lnSpc>
            </a:pPr>
            <a:r>
              <a:rPr lang="en-US" altLang="en-US" sz="1800" dirty="0" smtClean="0"/>
              <a:t>User extensible scripting and plugins</a:t>
            </a:r>
          </a:p>
          <a:p>
            <a:pPr>
              <a:lnSpc>
                <a:spcPct val="90000"/>
              </a:lnSpc>
            </a:pPr>
            <a:endParaRPr lang="en-US" altLang="en-US" sz="1800" dirty="0" smtClean="0"/>
          </a:p>
          <a:p>
            <a:pPr marL="0" indent="0">
              <a:lnSpc>
                <a:spcPct val="90000"/>
              </a:lnSpc>
              <a:buNone/>
            </a:pPr>
            <a:r>
              <a:rPr lang="en-US" altLang="en-US" sz="1800" b="1" dirty="0" smtClean="0"/>
              <a:t>http://www.ks.uiuc.edu/Research/vmd/</a:t>
            </a:r>
          </a:p>
        </p:txBody>
      </p:sp>
      <p:pic>
        <p:nvPicPr>
          <p:cNvPr id="29"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5" y="3090131"/>
            <a:ext cx="9052403" cy="1810481"/>
          </a:xfrm>
          <a:prstGeom prst="rect">
            <a:avLst/>
          </a:prstGeom>
          <a:noFill/>
          <a:ln>
            <a:noFill/>
          </a:ln>
          <a:effectLst>
            <a:outerShdw blurRad="50800" dist="1270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348" r="9206"/>
          <a:stretch/>
        </p:blipFill>
        <p:spPr>
          <a:xfrm>
            <a:off x="4491238" y="839971"/>
            <a:ext cx="2632575" cy="1903765"/>
          </a:xfrm>
          <a:prstGeom prst="rect">
            <a:avLst/>
          </a:prstGeom>
        </p:spPr>
      </p:pic>
    </p:spTree>
    <p:extLst>
      <p:ext uri="{BB962C8B-B14F-4D97-AF65-F5344CB8AC3E}">
        <p14:creationId xmlns:p14="http://schemas.microsoft.com/office/powerpoint/2010/main" val="4143380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1056"/>
            <a:ext cx="6690607" cy="714488"/>
          </a:xfrm>
        </p:spPr>
        <p:txBody>
          <a:bodyPr>
            <a:noAutofit/>
          </a:bodyPr>
          <a:lstStyle/>
          <a:p>
            <a:r>
              <a:rPr lang="en-US" sz="2400" dirty="0" smtClean="0"/>
              <a:t>Making Our Research Tools Easily Accessible</a:t>
            </a:r>
            <a:endParaRPr lang="en-US" sz="2400" dirty="0"/>
          </a:p>
        </p:txBody>
      </p:sp>
      <p:sp>
        <p:nvSpPr>
          <p:cNvPr id="3" name="Content Placeholder 2"/>
          <p:cNvSpPr>
            <a:spLocks noGrp="1"/>
          </p:cNvSpPr>
          <p:nvPr>
            <p:ph idx="1"/>
          </p:nvPr>
        </p:nvSpPr>
        <p:spPr>
          <a:xfrm>
            <a:off x="127593" y="758252"/>
            <a:ext cx="6443328" cy="2272028"/>
          </a:xfrm>
        </p:spPr>
        <p:txBody>
          <a:bodyPr>
            <a:normAutofit fontScale="40000" lnSpcReduction="20000"/>
          </a:bodyPr>
          <a:lstStyle/>
          <a:p>
            <a:r>
              <a:rPr lang="en-US" sz="3800" dirty="0" smtClean="0"/>
              <a:t>Cloud based deployment</a:t>
            </a:r>
          </a:p>
          <a:p>
            <a:pPr lvl="1"/>
            <a:r>
              <a:rPr lang="en-US" sz="3400" dirty="0" smtClean="0"/>
              <a:t>Full virtual machines (known as “AMI” in Amazon terminology)</a:t>
            </a:r>
          </a:p>
          <a:p>
            <a:pPr lvl="1"/>
            <a:r>
              <a:rPr lang="en-US" sz="3400" dirty="0" smtClean="0"/>
              <a:t>Amazon AWS EC2 GPU-accelerated instances:</a:t>
            </a:r>
          </a:p>
          <a:p>
            <a:pPr marL="457101" lvl="1" indent="0">
              <a:buNone/>
            </a:pPr>
            <a:r>
              <a:rPr lang="en-US" sz="3400" b="1" dirty="0" smtClean="0"/>
              <a:t>     </a:t>
            </a:r>
            <a:r>
              <a:rPr lang="en-US" sz="3400" b="1" dirty="0" smtClean="0">
                <a:hlinkClick r:id="rId3"/>
              </a:rPr>
              <a:t>http://www.ks.uiuc.edu/Research/cloud/</a:t>
            </a:r>
            <a:endParaRPr lang="en-US" sz="3400" b="1" dirty="0" smtClean="0"/>
          </a:p>
          <a:p>
            <a:pPr marL="457101" lvl="1" indent="0">
              <a:buNone/>
            </a:pPr>
            <a:endParaRPr lang="en-US" sz="3400" b="1" dirty="0" smtClean="0"/>
          </a:p>
          <a:p>
            <a:r>
              <a:rPr lang="en-US" sz="3800" dirty="0" smtClean="0"/>
              <a:t>Docker “container” images available in NVIDIA NGC registry</a:t>
            </a:r>
          </a:p>
          <a:p>
            <a:pPr lvl="1"/>
            <a:r>
              <a:rPr lang="en-US" sz="3400" dirty="0" smtClean="0"/>
              <a:t>Users obtain </a:t>
            </a:r>
            <a:r>
              <a:rPr lang="en-US" sz="3400" dirty="0"/>
              <a:t>D</a:t>
            </a:r>
            <a:r>
              <a:rPr lang="en-US" sz="3400" dirty="0" smtClean="0"/>
              <a:t>ocker images via registry, download and run on the laptop, workstation, cloud, or supercomputer of their choosing</a:t>
            </a:r>
          </a:p>
          <a:p>
            <a:pPr lvl="1"/>
            <a:r>
              <a:rPr lang="en-US" sz="3400" b="1" dirty="0" smtClean="0"/>
              <a:t>https://ngc.nvidia.com/registry/</a:t>
            </a:r>
          </a:p>
          <a:p>
            <a:pPr lvl="1"/>
            <a:r>
              <a:rPr lang="en-US" sz="3400" b="1" dirty="0"/>
              <a:t>https://</a:t>
            </a:r>
            <a:r>
              <a:rPr lang="en-US" sz="3400" b="1" dirty="0" smtClean="0"/>
              <a:t>ngc.nvidia.com/registry/hpc-vmd</a:t>
            </a:r>
            <a:endParaRPr lang="en-US" sz="3400" b="1" dirty="0"/>
          </a:p>
        </p:txBody>
      </p:sp>
      <p:pic>
        <p:nvPicPr>
          <p:cNvPr id="1026" name="Picture 2" descr="Image result for amazon ec2"/>
          <p:cNvPicPr>
            <a:picLocks noChangeAspect="1" noChangeArrowheads="1"/>
          </p:cNvPicPr>
          <p:nvPr/>
        </p:nvPicPr>
        <p:blipFill rotWithShape="1">
          <a:blip r:embed="rId4">
            <a:extLst>
              <a:ext uri="{28A0092B-C50C-407E-A947-70E740481C1C}">
                <a14:useLocalDpi xmlns:a14="http://schemas.microsoft.com/office/drawing/2010/main" val="0"/>
              </a:ext>
            </a:extLst>
          </a:blip>
          <a:srcRect l="8708" t="8444" r="7771" b="11942"/>
          <a:stretch/>
        </p:blipFill>
        <p:spPr bwMode="auto">
          <a:xfrm>
            <a:off x="6179061" y="600262"/>
            <a:ext cx="2964939" cy="1994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2653" y="2930264"/>
            <a:ext cx="6216094" cy="1815882"/>
          </a:xfrm>
          <a:prstGeom prst="rect">
            <a:avLst/>
          </a:prstGeom>
          <a:noFill/>
        </p:spPr>
        <p:txBody>
          <a:bodyPr wrap="square" rtlCol="0">
            <a:spAutoFit/>
          </a:bodyPr>
          <a:lstStyle/>
          <a:p>
            <a:r>
              <a:rPr lang="en-US" sz="1200" b="1" dirty="0" smtClean="0"/>
              <a:t>Research articles incorporating use of Amazon AWS EC2:</a:t>
            </a:r>
          </a:p>
          <a:p>
            <a:endParaRPr lang="en-US" sz="1000" b="1" dirty="0"/>
          </a:p>
          <a:p>
            <a:r>
              <a:rPr lang="en-US" sz="1000" b="1" dirty="0" smtClean="0"/>
              <a:t>Molecular </a:t>
            </a:r>
            <a:r>
              <a:rPr lang="en-US" sz="1000" b="1" dirty="0"/>
              <a:t>dynamics-based refinement and validation for sub-5 Å </a:t>
            </a:r>
            <a:r>
              <a:rPr lang="en-US" sz="1000" b="1" dirty="0" err="1"/>
              <a:t>cryo</a:t>
            </a:r>
            <a:r>
              <a:rPr lang="en-US" sz="1000" b="1" dirty="0"/>
              <a:t>-electron microscopy maps. </a:t>
            </a:r>
            <a:r>
              <a:rPr lang="en-US" sz="1000" dirty="0"/>
              <a:t> Abhishek </a:t>
            </a:r>
            <a:r>
              <a:rPr lang="en-US" sz="1000" dirty="0" err="1"/>
              <a:t>Singharoy</a:t>
            </a:r>
            <a:r>
              <a:rPr lang="en-US" sz="1000" dirty="0"/>
              <a:t>, Ivan </a:t>
            </a:r>
            <a:r>
              <a:rPr lang="en-US" sz="1000" dirty="0" err="1"/>
              <a:t>Teo</a:t>
            </a:r>
            <a:r>
              <a:rPr lang="en-US" sz="1000" dirty="0"/>
              <a:t>, Ryan McGreevy, John E. Stone, </a:t>
            </a:r>
            <a:r>
              <a:rPr lang="en-US" sz="1000" dirty="0" err="1"/>
              <a:t>Jianhua</a:t>
            </a:r>
            <a:r>
              <a:rPr lang="en-US" sz="1000" dirty="0"/>
              <a:t> Zhao, and Klaus </a:t>
            </a:r>
            <a:r>
              <a:rPr lang="en-US" sz="1000" dirty="0" err="1"/>
              <a:t>Schulten</a:t>
            </a:r>
            <a:r>
              <a:rPr lang="en-US" sz="1000" dirty="0"/>
              <a:t>. </a:t>
            </a:r>
            <a:r>
              <a:rPr lang="en-US" sz="1000" i="1" dirty="0" err="1"/>
              <a:t>eLife</a:t>
            </a:r>
            <a:r>
              <a:rPr lang="en-US" sz="1000" dirty="0"/>
              <a:t>, 10.7554/eLife.16105, 2016. (66 pages).</a:t>
            </a:r>
          </a:p>
          <a:p>
            <a:r>
              <a:rPr lang="en-US" sz="1000" b="1" dirty="0" err="1" smtClean="0"/>
              <a:t>QwikMD</a:t>
            </a:r>
            <a:r>
              <a:rPr lang="en-US" sz="1000" b="1" dirty="0" smtClean="0"/>
              <a:t>-integrative molecular dynamics toolkit for novices and experts.</a:t>
            </a:r>
            <a:r>
              <a:rPr lang="en-US" sz="1000" dirty="0" smtClean="0"/>
              <a:t>  Joao V. Ribeiro, Rafael C. </a:t>
            </a:r>
            <a:r>
              <a:rPr lang="en-US" sz="1000" dirty="0" err="1" smtClean="0"/>
              <a:t>Bernardi</a:t>
            </a:r>
            <a:r>
              <a:rPr lang="en-US" sz="1000" dirty="0" smtClean="0"/>
              <a:t>, Till </a:t>
            </a:r>
            <a:r>
              <a:rPr lang="en-US" sz="1000" dirty="0" err="1" smtClean="0"/>
              <a:t>Rudack</a:t>
            </a:r>
            <a:r>
              <a:rPr lang="en-US" sz="1000" dirty="0" smtClean="0"/>
              <a:t>, John E. Stone, James C. Phillips, Peter L. </a:t>
            </a:r>
            <a:r>
              <a:rPr lang="en-US" sz="1000" dirty="0" err="1" smtClean="0"/>
              <a:t>Freddolino</a:t>
            </a:r>
            <a:r>
              <a:rPr lang="en-US" sz="1000" dirty="0" smtClean="0"/>
              <a:t>, and Klaus </a:t>
            </a:r>
            <a:r>
              <a:rPr lang="en-US" sz="1000" dirty="0" err="1" smtClean="0"/>
              <a:t>Schulten</a:t>
            </a:r>
            <a:r>
              <a:rPr lang="en-US" sz="1000" dirty="0" smtClean="0"/>
              <a:t>. </a:t>
            </a:r>
            <a:r>
              <a:rPr lang="en-US" sz="1000" i="1" dirty="0" smtClean="0"/>
              <a:t>Scientific Reports</a:t>
            </a:r>
            <a:r>
              <a:rPr lang="en-US" sz="1000" dirty="0" smtClean="0"/>
              <a:t>, 6:26536, 2016.</a:t>
            </a:r>
          </a:p>
          <a:p>
            <a:r>
              <a:rPr lang="en-US" sz="1000" b="1" dirty="0" smtClean="0"/>
              <a:t>High </a:t>
            </a:r>
            <a:r>
              <a:rPr lang="en-US" sz="1000" b="1" dirty="0"/>
              <a:t>performance molecular visualization: In-situ and parallel rendering with </a:t>
            </a:r>
            <a:r>
              <a:rPr lang="en-US" sz="1000" b="1" dirty="0" smtClean="0"/>
              <a:t>EGL.</a:t>
            </a:r>
            <a:r>
              <a:rPr lang="en-US" sz="1000" dirty="0"/>
              <a:t> </a:t>
            </a:r>
            <a:r>
              <a:rPr lang="en-US" sz="1000" dirty="0" smtClean="0"/>
              <a:t>John</a:t>
            </a:r>
            <a:r>
              <a:rPr lang="en-US" sz="1000" dirty="0"/>
              <a:t> E. Stone, Peter </a:t>
            </a:r>
            <a:r>
              <a:rPr lang="en-US" sz="1000" dirty="0" err="1"/>
              <a:t>Messmer</a:t>
            </a:r>
            <a:r>
              <a:rPr lang="en-US" sz="1000" dirty="0"/>
              <a:t>, Robert </a:t>
            </a:r>
            <a:r>
              <a:rPr lang="en-US" sz="1000" dirty="0" err="1"/>
              <a:t>Sisneros</a:t>
            </a:r>
            <a:r>
              <a:rPr lang="en-US" sz="1000" dirty="0"/>
              <a:t>, and Klaus </a:t>
            </a:r>
            <a:r>
              <a:rPr lang="en-US" sz="1000" dirty="0" err="1"/>
              <a:t>Schulten</a:t>
            </a:r>
            <a:r>
              <a:rPr lang="en-US" sz="1000" dirty="0"/>
              <a:t>. </a:t>
            </a:r>
            <a:r>
              <a:rPr lang="en-US" sz="1000" i="1" dirty="0"/>
              <a:t>2016 IEEE International Parallel and Distributed Processing Symposium Workshop (IPDPSW)</a:t>
            </a:r>
            <a:r>
              <a:rPr lang="en-US" sz="1000" dirty="0"/>
              <a:t>, pp. 1014-1023, 2016</a:t>
            </a:r>
            <a:r>
              <a:rPr lang="en-US" sz="1000" dirty="0" smtClean="0"/>
              <a:t>.</a:t>
            </a:r>
            <a:endParaRPr lang="en-US" sz="1000" dirty="0"/>
          </a:p>
        </p:txBody>
      </p:sp>
    </p:spTree>
    <p:extLst>
      <p:ext uri="{BB962C8B-B14F-4D97-AF65-F5344CB8AC3E}">
        <p14:creationId xmlns:p14="http://schemas.microsoft.com/office/powerpoint/2010/main" val="3393924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97397"/>
          </a:xfrm>
        </p:spPr>
        <p:txBody>
          <a:bodyPr>
            <a:normAutofit/>
          </a:bodyPr>
          <a:lstStyle/>
          <a:p>
            <a:r>
              <a:rPr lang="en-US" sz="3600" dirty="0" smtClean="0"/>
              <a:t>Easy to Launch: AWS EC2 Marketplace</a:t>
            </a:r>
            <a:endParaRPr lang="en-US" sz="36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55027"/>
          <a:stretch/>
        </p:blipFill>
        <p:spPr>
          <a:xfrm>
            <a:off x="0" y="903376"/>
            <a:ext cx="9144000" cy="4240123"/>
          </a:xfrm>
          <a:prstGeom prst="rect">
            <a:avLst/>
          </a:prstGeom>
        </p:spPr>
      </p:pic>
    </p:spTree>
    <p:extLst>
      <p:ext uri="{BB962C8B-B14F-4D97-AF65-F5344CB8AC3E}">
        <p14:creationId xmlns:p14="http://schemas.microsoft.com/office/powerpoint/2010/main" val="3110885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NAMD+VMD AWS EC2 AMIs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1" dirty="0"/>
              <a:t>Production </a:t>
            </a:r>
            <a:r>
              <a:rPr lang="en-US" b="1" dirty="0" smtClean="0"/>
              <a:t>AMI:</a:t>
            </a:r>
          </a:p>
          <a:p>
            <a:r>
              <a:rPr lang="en-US" dirty="0" smtClean="0"/>
              <a:t>(</a:t>
            </a:r>
            <a:r>
              <a:rPr lang="en-US" dirty="0"/>
              <a:t>ami-a01125df) VMD-NAMD-VNC-R1.9.4.1, 64-bit Ubuntu Linux, EBS storage, HVM, created July 10, 2018</a:t>
            </a:r>
          </a:p>
          <a:p>
            <a:pPr marL="0" indent="0">
              <a:buNone/>
            </a:pPr>
            <a:r>
              <a:rPr lang="en-US" b="1" dirty="0"/>
              <a:t>Pre-release or developmental </a:t>
            </a:r>
            <a:r>
              <a:rPr lang="en-US" b="1" dirty="0" smtClean="0"/>
              <a:t>AMI:</a:t>
            </a:r>
          </a:p>
          <a:p>
            <a:r>
              <a:rPr lang="en-US" dirty="0" smtClean="0"/>
              <a:t>(</a:t>
            </a:r>
            <a:r>
              <a:rPr lang="en-US" dirty="0"/>
              <a:t>ami-ac604ed3) 64-bit Centos 7.5 Linux, EBS storage, HVM, created July 6, 2018</a:t>
            </a:r>
          </a:p>
          <a:p>
            <a:r>
              <a:rPr lang="en-US" dirty="0"/>
              <a:t>This is an experimental image using Centos and </a:t>
            </a:r>
            <a:r>
              <a:rPr lang="en-US" b="1" dirty="0">
                <a:hlinkClick r:id="rId2"/>
              </a:rPr>
              <a:t>DCV</a:t>
            </a:r>
            <a:r>
              <a:rPr lang="en-US" dirty="0"/>
              <a:t> for increased remote visualization performance and smoother interaction. </a:t>
            </a:r>
            <a:r>
              <a:rPr lang="en-US" dirty="0" smtClean="0"/>
              <a:t>This </a:t>
            </a:r>
            <a:r>
              <a:rPr lang="en-US" dirty="0"/>
              <a:t>image will only run on g3 instance types</a:t>
            </a:r>
            <a:r>
              <a:rPr lang="en-US" dirty="0" smtClean="0"/>
              <a:t>.</a:t>
            </a:r>
            <a:endParaRPr lang="en-US" dirty="0"/>
          </a:p>
        </p:txBody>
      </p:sp>
    </p:spTree>
    <p:extLst>
      <p:ext uri="{BB962C8B-B14F-4D97-AF65-F5344CB8AC3E}">
        <p14:creationId xmlns:p14="http://schemas.microsoft.com/office/powerpoint/2010/main" val="28310854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Title &amp; Bullet">
  <a:themeElements>
    <a:clrScheme name="2015 WHITE Template">
      <a:dk1>
        <a:srgbClr val="B3B3B3"/>
      </a:dk1>
      <a:lt1>
        <a:srgbClr val="FFFFFF"/>
      </a:lt1>
      <a:dk2>
        <a:srgbClr val="000000"/>
      </a:dk2>
      <a:lt2>
        <a:srgbClr val="76B900"/>
      </a:lt2>
      <a:accent1>
        <a:srgbClr val="0071C5"/>
      </a:accent1>
      <a:accent2>
        <a:srgbClr val="007450"/>
      </a:accent2>
      <a:accent3>
        <a:srgbClr val="9A4216"/>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nihtemplate">
  <a:themeElements>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ihtemplate">
      <a:majorFont>
        <a:latin typeface="Times New Roman"/>
        <a:ea typeface="Gothic"/>
        <a:cs typeface="Gothic"/>
      </a:majorFont>
      <a:minorFont>
        <a:latin typeface="Times New Roman"/>
        <a:ea typeface="Gothic"/>
        <a:cs typeface="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lnDef>
  </a:objectDefaults>
  <a:extraClrSchemeLst>
    <a:extraClrScheme>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ih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ih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ih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ih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ih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ih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5782</TotalTime>
  <Words>2337</Words>
  <Application>Microsoft Office PowerPoint</Application>
  <PresentationFormat>On-screen Show (16:9)</PresentationFormat>
  <Paragraphs>246</Paragraphs>
  <Slides>27</Slides>
  <Notes>7</Notes>
  <HiddenSlides>1</HiddenSlides>
  <MMClips>0</MMClips>
  <ScaleCrop>false</ScaleCrop>
  <HeadingPairs>
    <vt:vector size="4" baseType="variant">
      <vt:variant>
        <vt:lpstr>Theme</vt:lpstr>
      </vt:variant>
      <vt:variant>
        <vt:i4>8</vt:i4>
      </vt:variant>
      <vt:variant>
        <vt:lpstr>Slide Titles</vt:lpstr>
      </vt:variant>
      <vt:variant>
        <vt:i4>27</vt:i4>
      </vt:variant>
    </vt:vector>
  </HeadingPairs>
  <TitlesOfParts>
    <vt:vector size="35" baseType="lpstr">
      <vt:lpstr>Office Theme</vt:lpstr>
      <vt:lpstr>PPT_Temp_Corp_16x9_BLK_2007</vt:lpstr>
      <vt:lpstr>Presentations (Wide Screen)</vt:lpstr>
      <vt:lpstr>1_Office Theme</vt:lpstr>
      <vt:lpstr>White</vt:lpstr>
      <vt:lpstr>Title &amp; Bullet</vt:lpstr>
      <vt:lpstr>2_Office Theme</vt:lpstr>
      <vt:lpstr>nihtemplate</vt:lpstr>
      <vt:lpstr> Using AWS EC2 GPU Instances for Computational Microscopy and Biomolecular Simulation</vt:lpstr>
      <vt:lpstr>Goal: A Computational Microscope</vt:lpstr>
      <vt:lpstr>Goal: A Computational Microscope</vt:lpstr>
      <vt:lpstr>NAMD Highlights</vt:lpstr>
      <vt:lpstr>PowerPoint Presentation</vt:lpstr>
      <vt:lpstr>PowerPoint Presentation</vt:lpstr>
      <vt:lpstr>Making Our Research Tools Easily Accessible</vt:lpstr>
      <vt:lpstr>Easy to Launch: AWS EC2 Marketplace</vt:lpstr>
      <vt:lpstr>NAMD+VMD AWS EC2 AMIs</vt:lpstr>
      <vt:lpstr>VMD / NAMD / LM, NGC Containers</vt:lpstr>
      <vt:lpstr>Molecular Dynamics Flexible Fitting (MDFF)</vt:lpstr>
      <vt:lpstr>Density Map Segmentation</vt:lpstr>
      <vt:lpstr>PowerPoint Presentation</vt:lpstr>
      <vt:lpstr>PowerPoint Presentation</vt:lpstr>
      <vt:lpstr>Evaluating Quality-of-Fit for Structures Solved by Hybrid Fitting Methods</vt:lpstr>
      <vt:lpstr>VMD Tesla V100 Cross Correlation Performance Rabbit Hemorrhagic Disease Virus: 702K atoms, 6.5Å resolution Volta GPU architecture almost 2x faster than previous gen Pascal:</vt:lpstr>
      <vt:lpstr>VMD supports EGL for in-situ and parallel rendering on Amazon EC2</vt:lpstr>
      <vt:lpstr>VMD EGL Performance on Amazon EC2 Cloud</vt:lpstr>
      <vt:lpstr>VMD EGL Rendering:  Supports full VMD GLSL shading features Vulkan support coming soon...</vt:lpstr>
      <vt:lpstr>NEW: Cloud-Based Interactive Remote Visualization</vt:lpstr>
      <vt:lpstr>Cloud-Based Interactive Remote Visualization</vt:lpstr>
      <vt:lpstr>VMD Interactive Ray Tracing</vt:lpstr>
      <vt:lpstr>Interactive Ray Tracing, Lighting Comparison: STMV Capsid</vt:lpstr>
      <vt:lpstr>Benefits of Advanced Lighting and Shading Techniques</vt:lpstr>
      <vt:lpstr>Interactive Ray Tracing of Cells</vt:lpstr>
      <vt:lpstr>Acknowledgements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johns</cp:lastModifiedBy>
  <cp:revision>748</cp:revision>
  <cp:lastPrinted>2013-10-08T16:33:51Z</cp:lastPrinted>
  <dcterms:created xsi:type="dcterms:W3CDTF">2010-04-12T23:12:02Z</dcterms:created>
  <dcterms:modified xsi:type="dcterms:W3CDTF">2018-11-14T18:34:55Z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