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0" r:id="rId2"/>
  </p:sldMasterIdLst>
  <p:notesMasterIdLst>
    <p:notesMasterId r:id="rId46"/>
  </p:notesMasterIdLst>
  <p:sldIdLst>
    <p:sldId id="265" r:id="rId3"/>
    <p:sldId id="266" r:id="rId4"/>
    <p:sldId id="309" r:id="rId5"/>
    <p:sldId id="267" r:id="rId6"/>
    <p:sldId id="300" r:id="rId7"/>
    <p:sldId id="303" r:id="rId8"/>
    <p:sldId id="277" r:id="rId9"/>
    <p:sldId id="301" r:id="rId10"/>
    <p:sldId id="278" r:id="rId11"/>
    <p:sldId id="271" r:id="rId12"/>
    <p:sldId id="307" r:id="rId13"/>
    <p:sldId id="314" r:id="rId14"/>
    <p:sldId id="315" r:id="rId15"/>
    <p:sldId id="311" r:id="rId16"/>
    <p:sldId id="316" r:id="rId17"/>
    <p:sldId id="312" r:id="rId18"/>
    <p:sldId id="295" r:id="rId19"/>
    <p:sldId id="268" r:id="rId20"/>
    <p:sldId id="269" r:id="rId21"/>
    <p:sldId id="317" r:id="rId22"/>
    <p:sldId id="270" r:id="rId23"/>
    <p:sldId id="308" r:id="rId24"/>
    <p:sldId id="283" r:id="rId25"/>
    <p:sldId id="298" r:id="rId26"/>
    <p:sldId id="279" r:id="rId27"/>
    <p:sldId id="280" r:id="rId28"/>
    <p:sldId id="274" r:id="rId29"/>
    <p:sldId id="299" r:id="rId30"/>
    <p:sldId id="281" r:id="rId31"/>
    <p:sldId id="304" r:id="rId32"/>
    <p:sldId id="305" r:id="rId33"/>
    <p:sldId id="306" r:id="rId34"/>
    <p:sldId id="282" r:id="rId35"/>
    <p:sldId id="313" r:id="rId36"/>
    <p:sldId id="296" r:id="rId37"/>
    <p:sldId id="285" r:id="rId38"/>
    <p:sldId id="286" r:id="rId39"/>
    <p:sldId id="287" r:id="rId40"/>
    <p:sldId id="288" r:id="rId41"/>
    <p:sldId id="290" r:id="rId42"/>
    <p:sldId id="291" r:id="rId43"/>
    <p:sldId id="293" r:id="rId44"/>
    <p:sldId id="29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emy Enos" initials="JE" lastIdx="6" clrIdx="0"/>
  <p:cmAuthor id="1" name="craig" initials="cp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47" d="100"/>
          <a:sy n="4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C3E417-C3CD-4838-A186-02EC2D2BE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B0F2-DB46-4074-85B0-BA9E92F04D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t-title-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UofI-NCSA_logo_RGB"/>
          <p:cNvPicPr>
            <a:picLocks noChangeAspect="1" noChangeArrowheads="1"/>
          </p:cNvPicPr>
          <p:nvPr/>
        </p:nvPicPr>
        <p:blipFill>
          <a:blip r:embed="rId3" cstate="print"/>
          <a:srcRect l="63158"/>
          <a:stretch>
            <a:fillRect/>
          </a:stretch>
        </p:blipFill>
        <p:spPr bwMode="auto">
          <a:xfrm>
            <a:off x="533400" y="5943600"/>
            <a:ext cx="5334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4762500" y="59055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200">
                <a:solidFill>
                  <a:schemeClr val="bg1"/>
                </a:solidFill>
              </a:rPr>
              <a:t>National Center for Supercomputing Applications</a:t>
            </a:r>
          </a:p>
          <a:p>
            <a:pPr>
              <a:lnSpc>
                <a:spcPct val="110000"/>
              </a:lnSpc>
              <a:defRPr/>
            </a:pPr>
            <a:r>
              <a:rPr lang="en-US" sz="1200">
                <a:solidFill>
                  <a:schemeClr val="bg1"/>
                </a:solidFill>
              </a:rPr>
              <a:t>University of Illinois at Urbana-Champaign</a:t>
            </a:r>
          </a:p>
        </p:txBody>
      </p:sp>
      <p:pic>
        <p:nvPicPr>
          <p:cNvPr id="7" name="Picture 21" descr="logo 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835025"/>
            <a:ext cx="2438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24400" y="2362200"/>
            <a:ext cx="4114800" cy="106680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581400"/>
            <a:ext cx="4114800" cy="1066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folHlink"/>
                </a:solidFill>
              </a:defRPr>
            </a:lvl1pPr>
          </a:lstStyle>
          <a:p>
            <a:r>
              <a:rPr lang="en-US"/>
              <a:t>Presentation Sub-title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ppt-title-bg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34" name="Picture 18" descr="UofI-NCSA_logo_RGB"/>
          <p:cNvPicPr>
            <a:picLocks noChangeAspect="1" noChangeArrowheads="1"/>
          </p:cNvPicPr>
          <p:nvPr/>
        </p:nvPicPr>
        <p:blipFill>
          <a:blip r:embed="rId3" cstate="print"/>
          <a:srcRect l="63158"/>
          <a:stretch>
            <a:fillRect/>
          </a:stretch>
        </p:blipFill>
        <p:spPr bwMode="auto">
          <a:xfrm>
            <a:off x="254000" y="5943600"/>
            <a:ext cx="533400" cy="661988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416550" y="5867400"/>
            <a:ext cx="3429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200">
                <a:solidFill>
                  <a:prstClr val="white"/>
                </a:solidFill>
                <a:latin typeface="Optima" pitchFamily="-128" charset="0"/>
              </a:rPr>
              <a:t>National Center for Supercomputing Applications</a:t>
            </a:r>
          </a:p>
          <a:p>
            <a:pPr algn="r">
              <a:lnSpc>
                <a:spcPct val="110000"/>
              </a:lnSpc>
            </a:pPr>
            <a:r>
              <a:rPr lang="en-US" sz="1200">
                <a:solidFill>
                  <a:prstClr val="white"/>
                </a:solidFill>
                <a:latin typeface="Optima" pitchFamily="-128" charset="0"/>
              </a:rPr>
              <a:t>University of Illinois at Urbana-Champaign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0" y="1524000"/>
            <a:ext cx="5638800" cy="1828800"/>
          </a:xfrm>
        </p:spPr>
        <p:txBody>
          <a:bodyPr anchor="t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581400"/>
            <a:ext cx="5638800" cy="1676400"/>
          </a:xfrm>
        </p:spPr>
        <p:txBody>
          <a:bodyPr/>
          <a:lstStyle>
            <a:lvl1pPr marL="0" indent="0">
              <a:buFontTx/>
              <a:buNone/>
              <a:defRPr sz="27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237" name="Picture 21" descr="logo 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1625"/>
            <a:ext cx="2438400" cy="4603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Imagination Unbound</a:t>
            </a:r>
            <a:endParaRPr lang="en-US" i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Imagination Unbound</a:t>
            </a:r>
            <a:endParaRPr lang="en-US" i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Imagination Unbound</a:t>
            </a:r>
            <a:endParaRPr lang="en-US" i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Imagination Unbound</a:t>
            </a:r>
            <a:endParaRPr lang="en-US" i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Imagination Unbound</a:t>
            </a:r>
            <a:endParaRPr lang="en-US" i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Imagination Unbound</a:t>
            </a:r>
            <a:endParaRPr lang="en-US" i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Imagination Unbound</a:t>
            </a:r>
            <a:endParaRPr lang="en-US" i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Imagination Unbound</a:t>
            </a:r>
            <a:endParaRPr lang="en-US" i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Imagination Unbound</a:t>
            </a:r>
            <a:endParaRPr lang="en-US" i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Imagination Unbound</a:t>
            </a:r>
            <a:endParaRPr lang="en-US" i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ncsa-bg-gradi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00600"/>
            <a:ext cx="9144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0" descr="ncsa-logo-ba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07150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5" descr="ncsa-bg-gradien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541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Imaginations unbound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ncsa-bg-gradi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</p:spPr>
      </p:pic>
      <p:pic>
        <p:nvPicPr>
          <p:cNvPr id="1044" name="Picture 20" descr="ncsa-logo-bar"/>
          <p:cNvPicPr>
            <a:picLocks noChangeArrowheads="1"/>
          </p:cNvPicPr>
          <p:nvPr/>
        </p:nvPicPr>
        <p:blipFill>
          <a:blip r:embed="rId14" cstate="print"/>
          <a:srcRect t="20270" b="20270"/>
          <a:stretch>
            <a:fillRect/>
          </a:stretch>
        </p:blipFill>
        <p:spPr bwMode="auto">
          <a:xfrm>
            <a:off x="0" y="6583363"/>
            <a:ext cx="9144000" cy="274637"/>
          </a:xfrm>
          <a:prstGeom prst="rect">
            <a:avLst/>
          </a:prstGeom>
          <a:noFill/>
        </p:spPr>
      </p:pic>
      <p:pic>
        <p:nvPicPr>
          <p:cNvPr id="1039" name="Picture 15" descr="ncsa-bg-gradien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88125"/>
            <a:ext cx="5410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Imagination Unbound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Optima" pitchFamily="-128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15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daq.com/dent_instruments/poly_phase_power_meter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ac.ncsa.uiuc.edu/docs/power.readme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llinois.edu/" TargetMode="External"/><Relationship Id="rId7" Type="http://schemas.openxmlformats.org/officeDocument/2006/relationships/hyperlink" Target="http://www.ncsa.illinois.edu/Conferences/HPRCTA10/" TargetMode="External"/><Relationship Id="rId2" Type="http://schemas.openxmlformats.org/officeDocument/2006/relationships/hyperlink" Target="http://www.ncsa.illinois.edu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ilinx.com/" TargetMode="External"/><Relationship Id="rId5" Type="http://schemas.openxmlformats.org/officeDocument/2006/relationships/hyperlink" Target="http://www.openfpga.org/default.aspx" TargetMode="External"/><Relationship Id="rId4" Type="http://schemas.openxmlformats.org/officeDocument/2006/relationships/hyperlink" Target="http://www.gwu.edu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38600" y="1371600"/>
            <a:ext cx="4800600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>Quantifying the Impact of GPUs on Performance and Energy Efficiency in HPC Clusters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3429000"/>
            <a:ext cx="5181600" cy="2133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Craig Steffen     csteffen@ncsa.uiuc.edu</a:t>
            </a:r>
          </a:p>
          <a:p>
            <a:pPr eaLnBrk="1" hangingPunct="1"/>
            <a:r>
              <a:rPr lang="en-US" sz="1800" dirty="0" smtClean="0"/>
              <a:t>NCSA Innovative Systems Lab</a:t>
            </a:r>
          </a:p>
          <a:p>
            <a:pPr eaLnBrk="1" hangingPunct="1"/>
            <a:r>
              <a:rPr lang="en-US" sz="1800" dirty="0" smtClean="0"/>
              <a:t>First International Green Computing Conference</a:t>
            </a:r>
          </a:p>
          <a:p>
            <a:pPr eaLnBrk="1" hangingPunct="1"/>
            <a:r>
              <a:rPr lang="en-US" sz="1800" dirty="0" smtClean="0">
                <a:solidFill>
                  <a:srgbClr val="00B050"/>
                </a:solidFill>
              </a:rPr>
              <a:t>Workshop in Progress in Green Computing</a:t>
            </a:r>
          </a:p>
          <a:p>
            <a:pPr eaLnBrk="1" hangingPunct="1"/>
            <a:r>
              <a:rPr lang="en-US" sz="1800" dirty="0" smtClean="0"/>
              <a:t>August 16,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Hardware: Criteria for data-sampling device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Cheap</a:t>
            </a:r>
          </a:p>
          <a:p>
            <a:pPr eaLnBrk="1" hangingPunct="1"/>
            <a:r>
              <a:rPr lang="en-US" dirty="0" smtClean="0"/>
              <a:t>Easy to buy/produce</a:t>
            </a:r>
          </a:p>
          <a:p>
            <a:pPr eaLnBrk="1" hangingPunct="1"/>
            <a:r>
              <a:rPr lang="en-US" dirty="0" smtClean="0"/>
              <a:t>Allows access to real data (database or USB, no CD-installed GUIs)</a:t>
            </a:r>
          </a:p>
          <a:p>
            <a:pPr eaLnBrk="1" hangingPunct="1"/>
            <a:r>
              <a:rPr lang="en-US" dirty="0" smtClean="0"/>
              <a:t>Monitors 208V 16A power feed</a:t>
            </a:r>
          </a:p>
          <a:p>
            <a:pPr eaLnBrk="1" hangingPunct="1"/>
            <a:r>
              <a:rPr lang="en-US" dirty="0" smtClean="0"/>
              <a:t>Scalable solution across machine room (one node can collect one-node’s data)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Search for Good (and Cheap) Hardware </a:t>
            </a:r>
            <a:br>
              <a:rPr lang="en-US" sz="2800" dirty="0" smtClean="0"/>
            </a:br>
            <a:r>
              <a:rPr lang="en-US" sz="2800" dirty="0" smtClean="0"/>
              <a:t>Power Monitoring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Laboratory units too expensive</a:t>
            </a:r>
          </a:p>
          <a:p>
            <a:r>
              <a:rPr lang="en-US" dirty="0" smtClean="0"/>
              <a:t>Commercial Units:</a:t>
            </a:r>
          </a:p>
          <a:p>
            <a:pPr lvl="1"/>
            <a:r>
              <a:rPr lang="en-US" dirty="0" smtClean="0"/>
              <a:t>1A granularity?</a:t>
            </a:r>
          </a:p>
          <a:p>
            <a:pPr lvl="1"/>
            <a:r>
              <a:rPr lang="en-US" dirty="0" smtClean="0"/>
              <a:t>No direct data logging</a:t>
            </a:r>
          </a:p>
          <a:p>
            <a:pPr lvl="1"/>
            <a:r>
              <a:rPr lang="en-US" dirty="0" smtClean="0"/>
              <a:t>No real-time data logging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Imaginations unbound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capable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PS3000 </a:t>
            </a:r>
            <a:r>
              <a:rPr lang="en-US" b="1" dirty="0" err="1" smtClean="0"/>
              <a:t>PowerSight</a:t>
            </a:r>
            <a:r>
              <a:rPr lang="en-US" b="1" dirty="0" smtClean="0"/>
              <a:t> Power Analyzer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$ 2495.00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Imaginations unbound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Capable; Closer but still too expensive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ElitePro</a:t>
            </a:r>
            <a:r>
              <a:rPr lang="en-US" dirty="0" smtClean="0">
                <a:hlinkClick r:id="rId2"/>
              </a:rPr>
              <a:t>™ Recording Poly-Phase Power Meter</a:t>
            </a:r>
            <a:r>
              <a:rPr lang="en-US" dirty="0" smtClean="0"/>
              <a:t> Standard Version consists of:</a:t>
            </a:r>
          </a:p>
          <a:p>
            <a:r>
              <a:rPr lang="en-US" dirty="0" smtClean="0"/>
              <a:t>US/No. America 110V 60 Hz Transformer</a:t>
            </a:r>
          </a:p>
          <a:p>
            <a:r>
              <a:rPr lang="en-US" dirty="0" smtClean="0"/>
              <a:t>128Kb Capacity</a:t>
            </a:r>
          </a:p>
          <a:p>
            <a:r>
              <a:rPr lang="en-US" dirty="0" smtClean="0"/>
              <a:t>Serial Port Communications</a:t>
            </a:r>
          </a:p>
          <a:p>
            <a:r>
              <a:rPr lang="en-US" dirty="0" smtClean="0"/>
              <a:t>Indoor Use with Crocodile Clips</a:t>
            </a:r>
          </a:p>
          <a:p>
            <a:r>
              <a:rPr lang="en-US" dirty="0" smtClean="0"/>
              <a:t>Communications Package (Software) and Current Transformers sold separately.</a:t>
            </a:r>
          </a:p>
          <a:p>
            <a:r>
              <a:rPr lang="en-US" dirty="0" smtClean="0">
                <a:hlinkClick r:id="rId2"/>
              </a:rPr>
              <a:t>More Information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Price: $965.00    Part Number: 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Imaginations unbound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Instrumented PDUs: poor power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1A granularity</a:t>
            </a:r>
          </a:p>
          <a:p>
            <a:r>
              <a:rPr lang="en-US" dirty="0" smtClean="0"/>
              <a:t>120V circuits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Imaginations unbound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Watts-up integrated power monitor: CLOSE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Circuit 20     31298     $194.95</a:t>
            </a:r>
          </a:p>
          <a:p>
            <a:r>
              <a:rPr lang="en-US" dirty="0" smtClean="0"/>
              <a:t>Outputs data to web </a:t>
            </a:r>
            <a:r>
              <a:rPr lang="en-US" dirty="0" smtClean="0"/>
              <a:t>page (how to efficiently harvest this data?)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Imaginations unbound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Power—208 V, 20 or 30A</a:t>
            </a:r>
            <a:endParaRPr lang="en-US" dirty="0"/>
          </a:p>
        </p:txBody>
      </p:sp>
      <p:pic>
        <p:nvPicPr>
          <p:cNvPr id="5" name="Content Placeholder 4" descr="L6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3048000" cy="304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Imaginations unbound</a:t>
            </a:r>
            <a:endParaRPr lang="en-US"/>
          </a:p>
        </p:txBody>
      </p:sp>
      <p:pic>
        <p:nvPicPr>
          <p:cNvPr id="6" name="Picture 5" descr="L6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905000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Power Monitoring Version 1: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Tweet-a-Watt </a:t>
            </a:r>
            <a:r>
              <a:rPr lang="en-US" dirty="0" smtClean="0"/>
              <a:t>Receiver and Transmitter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http://www.ladyada.net/make/tweetawatt/</a:t>
            </a:r>
          </a:p>
          <a:p>
            <a:pPr>
              <a:buNone/>
            </a:pPr>
            <a:r>
              <a:rPr lang="en-US" dirty="0" smtClean="0"/>
              <a:t>Kits available from www.adafruit.com</a:t>
            </a:r>
          </a:p>
          <a:p>
            <a:endParaRPr lang="en-US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 l="17848" t="6250" r="10432"/>
          <a:stretch>
            <a:fillRect/>
          </a:stretch>
        </p:blipFill>
        <p:spPr bwMode="auto">
          <a:xfrm>
            <a:off x="3657600" y="12954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 descr="F:\screen_ard_recei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1624013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Tweet-a-Watt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191000" cy="4724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Kill-a-watt power meter</a:t>
            </a:r>
          </a:p>
          <a:p>
            <a:pPr eaLnBrk="1" hangingPunct="1"/>
            <a:r>
              <a:rPr lang="en-US" sz="2000" dirty="0" err="1" smtClean="0"/>
              <a:t>Xbee</a:t>
            </a:r>
            <a:r>
              <a:rPr lang="en-US" sz="2000" dirty="0" smtClean="0"/>
              <a:t> wireless transmitter</a:t>
            </a:r>
          </a:p>
          <a:p>
            <a:pPr eaLnBrk="1" hangingPunct="1"/>
            <a:r>
              <a:rPr lang="en-US" sz="2000" dirty="0" smtClean="0"/>
              <a:t>power, voltage, shunt sensing tapped from op amp</a:t>
            </a:r>
          </a:p>
          <a:p>
            <a:pPr eaLnBrk="1" hangingPunct="1"/>
            <a:r>
              <a:rPr lang="en-US" sz="2000" dirty="0" smtClean="0"/>
              <a:t>Lower transmit rate to smooth power through large capacitor</a:t>
            </a:r>
          </a:p>
          <a:p>
            <a:pPr eaLnBrk="1" hangingPunct="1"/>
            <a:r>
              <a:rPr lang="en-US" sz="2000" dirty="0" smtClean="0"/>
              <a:t>Readout software modified from available </a:t>
            </a:r>
            <a:r>
              <a:rPr lang="en-US" sz="2000" dirty="0" smtClean="0"/>
              <a:t>Python scripts </a:t>
            </a:r>
            <a:r>
              <a:rPr lang="en-US" sz="2000" dirty="0" smtClean="0"/>
              <a:t>to upload sample answers to </a:t>
            </a:r>
            <a:r>
              <a:rPr lang="en-US" sz="2000" dirty="0" smtClean="0"/>
              <a:t> local database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We built 3 transmitter units and one </a:t>
            </a:r>
            <a:r>
              <a:rPr lang="en-US" sz="2000" dirty="0" err="1" smtClean="0"/>
              <a:t>Xbee</a:t>
            </a:r>
            <a:r>
              <a:rPr lang="en-US" sz="2000" dirty="0" smtClean="0"/>
              <a:t> receiver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Currently integrated into AC cluster as power monitor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  <p:pic>
        <p:nvPicPr>
          <p:cNvPr id="11269" name="Picture 5" descr="DSC08532"/>
          <p:cNvPicPr>
            <a:picLocks noChangeAspect="1" noChangeArrowheads="1"/>
          </p:cNvPicPr>
          <p:nvPr/>
        </p:nvPicPr>
        <p:blipFill>
          <a:blip r:embed="rId2" cstate="print">
            <a:lum bright="36000" contrast="20000"/>
          </a:blip>
          <a:srcRect l="11111" r="16667"/>
          <a:stretch>
            <a:fillRect/>
          </a:stretch>
        </p:blipFill>
        <p:spPr bwMode="auto">
          <a:xfrm>
            <a:off x="4495800" y="0"/>
            <a:ext cx="464820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Evaluation of Tweet-a-Watt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Limited to Kill-a-Watt capability (</a:t>
            </a:r>
            <a:r>
              <a:rPr lang="en-US" dirty="0" smtClean="0">
                <a:solidFill>
                  <a:srgbClr val="FF0000"/>
                </a:solidFill>
              </a:rPr>
              <a:t>120V, 15A circuit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Low sampling </a:t>
            </a:r>
            <a:r>
              <a:rPr lang="en-US" dirty="0" smtClean="0"/>
              <a:t>rate (report every 2 seconds, readout every 30 seconds)</a:t>
            </a:r>
            <a:endParaRPr lang="en-US" dirty="0" smtClean="0"/>
          </a:p>
          <a:p>
            <a:pPr eaLnBrk="1" hangingPunct="1"/>
            <a:r>
              <a:rPr lang="en-US" dirty="0" smtClean="0"/>
              <a:t>Either TWO XBEE units required or scaling issue</a:t>
            </a:r>
          </a:p>
          <a:p>
            <a:pPr eaLnBrk="1" hangingPunct="1"/>
            <a:r>
              <a:rPr lang="en-US" dirty="0" smtClean="0"/>
              <a:t>Fixed but configurable program; one set, difficult to program (low sampling rate means unit is off most of the time)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Correlated voltage and current (read power factor and true power usage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50-foot plus range (through two interior walls)</a:t>
            </a:r>
            <a:endParaRPr lang="en-US" dirty="0" smtClean="0"/>
          </a:p>
          <a:p>
            <a:pPr eaLnBrk="1" hangingPunct="1"/>
            <a:r>
              <a:rPr lang="en-US" dirty="0" smtClean="0"/>
              <a:t>Currently tied to software infrastructure: </a:t>
            </a:r>
            <a:r>
              <a:rPr lang="en-US" dirty="0" smtClean="0">
                <a:solidFill>
                  <a:srgbClr val="FF0000"/>
                </a:solidFill>
              </a:rPr>
              <a:t>Application power studies done with Tweet-a-Watt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Cast of Characters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Jim Philips and John Stone: Theoretical and Computational Biophysics Group, Beckman Institute, UIUC</a:t>
            </a:r>
          </a:p>
          <a:p>
            <a:pPr eaLnBrk="1" hangingPunct="1"/>
            <a:r>
              <a:rPr lang="en-US" dirty="0" smtClean="0"/>
              <a:t>Kenneth </a:t>
            </a:r>
            <a:r>
              <a:rPr lang="en-US" dirty="0" err="1" smtClean="0"/>
              <a:t>Esler</a:t>
            </a:r>
            <a:r>
              <a:rPr lang="en-US" dirty="0" smtClean="0"/>
              <a:t>: NCSA and UIUC Physics</a:t>
            </a:r>
          </a:p>
          <a:p>
            <a:pPr eaLnBrk="1" hangingPunct="1"/>
            <a:r>
              <a:rPr lang="en-US" dirty="0" smtClean="0"/>
              <a:t>Joshi </a:t>
            </a:r>
            <a:r>
              <a:rPr lang="en-US" dirty="0" err="1" smtClean="0"/>
              <a:t>Fullop</a:t>
            </a:r>
            <a:r>
              <a:rPr lang="en-US" dirty="0" smtClean="0"/>
              <a:t>: NCSA Systems Monitoring</a:t>
            </a:r>
          </a:p>
          <a:p>
            <a:pPr eaLnBrk="1" hangingPunct="1"/>
            <a:r>
              <a:rPr lang="en-US" dirty="0" smtClean="0"/>
              <a:t>Jeremy </a:t>
            </a:r>
            <a:r>
              <a:rPr lang="en-US" dirty="0" err="1" smtClean="0"/>
              <a:t>Enos</a:t>
            </a:r>
            <a:r>
              <a:rPr lang="en-US" dirty="0" smtClean="0"/>
              <a:t>, </a:t>
            </a:r>
            <a:r>
              <a:rPr lang="en-US" dirty="0" err="1" smtClean="0"/>
              <a:t>Volodymyr</a:t>
            </a:r>
            <a:r>
              <a:rPr lang="en-US" dirty="0" smtClean="0"/>
              <a:t> </a:t>
            </a:r>
            <a:r>
              <a:rPr lang="en-US" dirty="0" err="1" smtClean="0"/>
              <a:t>Kindratenko</a:t>
            </a:r>
            <a:r>
              <a:rPr lang="en-US" dirty="0" smtClean="0"/>
              <a:t>, Craig Steffen, </a:t>
            </a:r>
            <a:r>
              <a:rPr lang="en-US" dirty="0" err="1" smtClean="0"/>
              <a:t>Guochun</a:t>
            </a:r>
            <a:r>
              <a:rPr lang="en-US" dirty="0" smtClean="0"/>
              <a:t> Shi, Mike </a:t>
            </a:r>
            <a:r>
              <a:rPr lang="en-US" dirty="0" err="1" smtClean="0"/>
              <a:t>Showerman</a:t>
            </a:r>
            <a:r>
              <a:rPr lang="en-US" dirty="0" smtClean="0"/>
              <a:t>: NCSA Innovative Systems Laboratory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Power Monitor version 2: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One-off  function </a:t>
            </a:r>
            <a:r>
              <a:rPr lang="en-US" u="sng" dirty="0" smtClean="0">
                <a:solidFill>
                  <a:srgbClr val="00B050"/>
                </a:solidFill>
              </a:rPr>
              <a:t>Prototype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Power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chassis from existing (120 V)</a:t>
            </a:r>
            <a:r>
              <a:rPr lang="en-US" dirty="0" smtClean="0"/>
              <a:t> </a:t>
            </a:r>
            <a:r>
              <a:rPr lang="en-US" dirty="0" smtClean="0"/>
              <a:t>PDU for interior space</a:t>
            </a:r>
          </a:p>
          <a:p>
            <a:r>
              <a:rPr lang="en-US" dirty="0" smtClean="0"/>
              <a:t>Connectors, breaker, and wiring to carry 208V 16A power distribution</a:t>
            </a:r>
          </a:p>
          <a:p>
            <a:r>
              <a:rPr lang="en-US" dirty="0" smtClean="0"/>
              <a:t>Current sense transformers and </a:t>
            </a:r>
            <a:r>
              <a:rPr lang="en-US" dirty="0" err="1" smtClean="0"/>
              <a:t>Arduino</a:t>
            </a:r>
            <a:r>
              <a:rPr lang="en-US" dirty="0" smtClean="0"/>
              <a:t> microcontroller for current monitoring</a:t>
            </a:r>
          </a:p>
          <a:p>
            <a:r>
              <a:rPr lang="en-US" dirty="0" smtClean="0"/>
              <a:t>Prototyped (but not deployed) Python script to insert output into power monitor database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Imaginations unbound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Arduino</a:t>
            </a:r>
            <a:r>
              <a:rPr lang="en-US" dirty="0" smtClean="0"/>
              <a:t>-based </a:t>
            </a:r>
            <a:r>
              <a:rPr lang="en-US" dirty="0" smtClean="0"/>
              <a:t>Power Monitor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7244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Based on </a:t>
            </a:r>
            <a:r>
              <a:rPr lang="en-US" sz="1600" dirty="0" err="1" smtClean="0"/>
              <a:t>Arduino</a:t>
            </a:r>
            <a:r>
              <a:rPr lang="en-US" sz="1600" dirty="0" smtClean="0"/>
              <a:t> </a:t>
            </a:r>
            <a:r>
              <a:rPr lang="en-US" sz="1600" dirty="0" err="1" smtClean="0"/>
              <a:t>Duemilanove</a:t>
            </a:r>
            <a:endParaRPr lang="en-US" sz="1600" dirty="0" smtClean="0"/>
          </a:p>
          <a:p>
            <a:pPr lvl="1" eaLnBrk="1" hangingPunct="1"/>
            <a:r>
              <a:rPr lang="en-US" sz="1400" dirty="0" smtClean="0"/>
              <a:t>Runs at 16 MHz</a:t>
            </a:r>
          </a:p>
          <a:p>
            <a:pPr lvl="1" eaLnBrk="1" hangingPunct="1"/>
            <a:r>
              <a:rPr lang="en-US" sz="1400" dirty="0" smtClean="0"/>
              <a:t>has 6 </a:t>
            </a:r>
            <a:r>
              <a:rPr lang="en-US" sz="1400" dirty="0" smtClean="0">
                <a:solidFill>
                  <a:srgbClr val="00B050"/>
                </a:solidFill>
              </a:rPr>
              <a:t>analog voltage-to-digital converters </a:t>
            </a:r>
            <a:r>
              <a:rPr lang="en-US" sz="1400" dirty="0" smtClean="0"/>
              <a:t>(sampled explicitly by read() function)</a:t>
            </a:r>
          </a:p>
          <a:p>
            <a:pPr lvl="1" eaLnBrk="1" hangingPunct="1"/>
            <a:r>
              <a:rPr lang="en-US" sz="1400" dirty="0" smtClean="0"/>
              <a:t>Runs microcode when powered on (from non-volatile memory) </a:t>
            </a:r>
          </a:p>
          <a:p>
            <a:pPr eaLnBrk="1" hangingPunct="1"/>
            <a:r>
              <a:rPr lang="en-US" sz="1600" dirty="0" smtClean="0"/>
              <a:t>Accumulates </a:t>
            </a:r>
            <a:r>
              <a:rPr lang="en-US" sz="1600" dirty="0" smtClean="0"/>
              <a:t>sample arrays for N samples per channel per report (N is on subsequent slides</a:t>
            </a:r>
            <a:r>
              <a:rPr lang="en-US" sz="1600" dirty="0" smtClean="0"/>
              <a:t>)</a:t>
            </a:r>
          </a:p>
          <a:p>
            <a:pPr eaLnBrk="1" hangingPunct="1"/>
            <a:r>
              <a:rPr lang="en-US" sz="1600" dirty="0" smtClean="0"/>
              <a:t>Accumulates current measurements, computes RMS values, and outputs results in ASCII on USB connection</a:t>
            </a:r>
          </a:p>
          <a:p>
            <a:pPr eaLnBrk="1" hangingPunct="1"/>
            <a:r>
              <a:rPr lang="en-US" sz="1600" dirty="0" err="1" smtClean="0"/>
              <a:t>Arduino</a:t>
            </a:r>
            <a:r>
              <a:rPr lang="en-US" sz="1600" dirty="0" smtClean="0"/>
              <a:t> is powered from the USB connection</a:t>
            </a:r>
            <a:endParaRPr lang="en-US" sz="1600" dirty="0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14400"/>
            <a:ext cx="43434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191000" y="16002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USB</a:t>
            </a:r>
          </a:p>
        </p:txBody>
      </p:sp>
      <p:sp>
        <p:nvSpPr>
          <p:cNvPr id="9" name="Up Arrow 8"/>
          <p:cNvSpPr/>
          <p:nvPr/>
        </p:nvSpPr>
        <p:spPr>
          <a:xfrm>
            <a:off x="7543800" y="3886200"/>
            <a:ext cx="1447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accent4"/>
                </a:solidFill>
              </a:rPr>
              <a:t>analog inputs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 220 picking transformer from </a:t>
            </a:r>
            <a:r>
              <a:rPr lang="en-US" dirty="0" err="1" smtClean="0"/>
              <a:t>Manutech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514600"/>
          </a:xfrm>
        </p:spPr>
        <p:txBody>
          <a:bodyPr/>
          <a:lstStyle/>
          <a:p>
            <a:r>
              <a:rPr lang="en-US" sz="1800" dirty="0" err="1" smtClean="0"/>
              <a:t>Manutech.us</a:t>
            </a:r>
            <a:endParaRPr lang="en-US" sz="1800" dirty="0" smtClean="0"/>
          </a:p>
          <a:p>
            <a:r>
              <a:rPr lang="en-US" sz="1800" dirty="0" smtClean="0"/>
              <a:t>1000 to 1 voltage transformer; 1 to 1000 curren</a:t>
            </a:r>
            <a:r>
              <a:rPr lang="en-US" sz="1800" dirty="0" smtClean="0"/>
              <a:t>t transformer</a:t>
            </a:r>
          </a:p>
          <a:p>
            <a:r>
              <a:rPr lang="en-US" sz="1800" dirty="0" smtClean="0"/>
              <a:t>Suggested burden resistor: 100 Ohms. </a:t>
            </a:r>
            <a:endParaRPr lang="en-US" sz="1800" dirty="0" smtClean="0"/>
          </a:p>
          <a:p>
            <a:r>
              <a:rPr lang="en-US" sz="1800" dirty="0" smtClean="0"/>
              <a:t>AC </a:t>
            </a:r>
            <a:r>
              <a:rPr lang="en-US" sz="1800" dirty="0" smtClean="0"/>
              <a:t>output voltage proportional to AC current input. </a:t>
            </a:r>
            <a:endParaRPr lang="en-US" sz="1800" dirty="0" smtClean="0"/>
          </a:p>
          <a:p>
            <a:r>
              <a:rPr lang="en-US" sz="1800" dirty="0" smtClean="0"/>
              <a:t>Output </a:t>
            </a:r>
            <a:r>
              <a:rPr lang="en-US" sz="1800" dirty="0" smtClean="0"/>
              <a:t>at 100 Ohms: 100 mV/Amp. </a:t>
            </a:r>
            <a:endParaRPr lang="en-US" sz="1800" dirty="0" smtClean="0"/>
          </a:p>
          <a:p>
            <a:r>
              <a:rPr lang="en-US" sz="1800" dirty="0" smtClean="0"/>
              <a:t>Various </a:t>
            </a:r>
            <a:r>
              <a:rPr lang="en-US" sz="1800" dirty="0" smtClean="0"/>
              <a:t>ranges of output are achievable by using different burden resistors.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Imaginations unbound</a:t>
            </a:r>
            <a:endParaRPr lang="en-US"/>
          </a:p>
        </p:txBody>
      </p:sp>
      <p:pic>
        <p:nvPicPr>
          <p:cNvPr id="5" name="Picture 4" descr="mn_220_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352800"/>
            <a:ext cx="3522571" cy="3038475"/>
          </a:xfrm>
          <a:prstGeom prst="rect">
            <a:avLst/>
          </a:prstGeom>
        </p:spPr>
      </p:pic>
      <p:pic>
        <p:nvPicPr>
          <p:cNvPr id="6" name="Picture 5" descr="mn_220_diagram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241778"/>
            <a:ext cx="5638799" cy="3139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smtClean="0"/>
              <a:t>Current Sense Transformer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953000"/>
          </a:xfrm>
        </p:spPr>
        <p:txBody>
          <a:bodyPr/>
          <a:lstStyle/>
          <a:p>
            <a:r>
              <a:rPr lang="en-US" dirty="0" smtClean="0"/>
              <a:t>MN-220 current “transformer” designed for 1 to 20 amp primary</a:t>
            </a:r>
          </a:p>
          <a:p>
            <a:pPr lvl="1"/>
            <a:r>
              <a:rPr lang="en-US" dirty="0" smtClean="0"/>
              <a:t>1000-1 step-up current transformer</a:t>
            </a:r>
          </a:p>
          <a:p>
            <a:r>
              <a:rPr lang="en-US" dirty="0" smtClean="0"/>
              <a:t>Burden resistor sets the sensitivity; sets “volts per count” calibration constant</a:t>
            </a:r>
          </a:p>
          <a:p>
            <a:r>
              <a:rPr lang="en-US" dirty="0" smtClean="0"/>
              <a:t>Allows current monitoring without </a:t>
            </a:r>
            <a:r>
              <a:rPr lang="en-US" dirty="0" err="1" smtClean="0"/>
              <a:t>Arduino</a:t>
            </a:r>
            <a:r>
              <a:rPr lang="en-US" dirty="0" smtClean="0"/>
              <a:t> contact with high-voltage wires</a:t>
            </a:r>
            <a:endParaRPr lang="en-US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  <p:pic>
        <p:nvPicPr>
          <p:cNvPr id="14341" name="Picture 5" descr="F:\mn220.jpg"/>
          <p:cNvPicPr>
            <a:picLocks noChangeAspect="1" noChangeArrowheads="1"/>
          </p:cNvPicPr>
          <p:nvPr/>
        </p:nvPicPr>
        <p:blipFill>
          <a:blip r:embed="rId2" cstate="print">
            <a:lum bright="31000" contrast="36000"/>
          </a:blip>
          <a:srcRect/>
          <a:stretch>
            <a:fillRect/>
          </a:stretch>
        </p:blipFill>
        <p:spPr bwMode="auto">
          <a:xfrm>
            <a:off x="5486400" y="2667000"/>
            <a:ext cx="29718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59436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 Current carrying wire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43400" y="4419600"/>
            <a:ext cx="2209802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3200" y="1600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Sense wires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16200000" flipH="1">
            <a:off x="6717221" y="2526221"/>
            <a:ext cx="1535668" cy="42229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</p:cNvCxnSpPr>
          <p:nvPr/>
        </p:nvCxnSpPr>
        <p:spPr>
          <a:xfrm rot="16200000" flipH="1">
            <a:off x="6412421" y="2831021"/>
            <a:ext cx="1992868" cy="26989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Industrial Design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19050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5 separate sense transformers for 4 power legs and opposite leg of input</a:t>
            </a:r>
          </a:p>
          <a:p>
            <a:pPr eaLnBrk="1" hangingPunct="1"/>
            <a:r>
              <a:rPr lang="en-US" sz="1600" dirty="0" smtClean="0"/>
              <a:t>Current sense ONLY; </a:t>
            </a:r>
            <a:r>
              <a:rPr lang="en-US" sz="1600" dirty="0" err="1" smtClean="0"/>
              <a:t>Arduino</a:t>
            </a:r>
            <a:r>
              <a:rPr lang="en-US" sz="1600" dirty="0" smtClean="0"/>
              <a:t> is </a:t>
            </a:r>
            <a:r>
              <a:rPr lang="en-US" sz="1600" dirty="0" err="1" smtClean="0"/>
              <a:t>competely</a:t>
            </a:r>
            <a:r>
              <a:rPr lang="en-US" sz="1600" dirty="0" smtClean="0"/>
              <a:t> isolated from power conductors.  No phase or power factor information, RMS current </a:t>
            </a:r>
            <a:r>
              <a:rPr lang="en-US" sz="1600" i="1" dirty="0" smtClean="0"/>
              <a:t>only</a:t>
            </a:r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  <p:pic>
        <p:nvPicPr>
          <p:cNvPr id="18437" name="Picture 5" descr="ArduinoPower 007"/>
          <p:cNvPicPr>
            <a:picLocks noChangeAspect="1" noChangeArrowheads="1"/>
          </p:cNvPicPr>
          <p:nvPr/>
        </p:nvPicPr>
        <p:blipFill>
          <a:blip r:embed="rId2" cstate="print"/>
          <a:srcRect t="24001" r="4500" b="30000"/>
          <a:stretch>
            <a:fillRect/>
          </a:stretch>
        </p:blipFill>
        <p:spPr bwMode="auto">
          <a:xfrm>
            <a:off x="0" y="3124200"/>
            <a:ext cx="89439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ArduinoPower 002"/>
          <p:cNvPicPr>
            <a:picLocks noChangeAspect="1" noChangeArrowheads="1"/>
          </p:cNvPicPr>
          <p:nvPr/>
        </p:nvPicPr>
        <p:blipFill>
          <a:blip r:embed="rId3" cstate="print"/>
          <a:srcRect b="12000"/>
          <a:stretch>
            <a:fillRect/>
          </a:stretch>
        </p:blipFill>
        <p:spPr bwMode="auto">
          <a:xfrm>
            <a:off x="6057900" y="0"/>
            <a:ext cx="30861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3352800" y="2743200"/>
            <a:ext cx="2743200" cy="1524000"/>
          </a:xfrm>
          <a:prstGeom prst="downArrow">
            <a:avLst>
              <a:gd name="adj1" fmla="val 728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Interchangeable burden resistors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400800" y="2895600"/>
            <a:ext cx="1981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Arduino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33400" y="2743200"/>
            <a:ext cx="1676400" cy="1447800"/>
          </a:xfrm>
          <a:prstGeom prst="downArrow">
            <a:avLst>
              <a:gd name="adj1" fmla="val 780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Current sense transformers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Arduino development environment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10000" cy="4876800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C-like language environment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#defines for calibration constants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Initial </a:t>
            </a:r>
            <a:r>
              <a:rPr lang="en-US" sz="1600" dirty="0" smtClean="0">
                <a:solidFill>
                  <a:srgbClr val="000000"/>
                </a:solidFill>
              </a:rPr>
              <a:t>setup() function runs once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loop() function repeats forever</a:t>
            </a:r>
          </a:p>
          <a:p>
            <a:pPr>
              <a:buFontTx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SPECIAL WARNING</a:t>
            </a:r>
            <a:r>
              <a:rPr lang="en-US" sz="1600" dirty="0" smtClean="0"/>
              <a:t>: </a:t>
            </a:r>
            <a:r>
              <a:rPr lang="en-US" sz="1600" dirty="0" err="1" smtClean="0"/>
              <a:t>Arduino</a:t>
            </a:r>
            <a:r>
              <a:rPr lang="en-US" sz="1600" dirty="0" smtClean="0"/>
              <a:t> INTs are 16 bits!  Summing the squares of measured voltages (in the 200 to 400 range) will OVERFLOW the accumulator INT.  (Convert to float b</a:t>
            </a:r>
          </a:p>
          <a:p>
            <a:pPr>
              <a:buFontTx/>
              <a:buNone/>
            </a:pPr>
            <a:r>
              <a:rPr lang="en-US" sz="1600" dirty="0" err="1" smtClean="0"/>
              <a:t>efore</a:t>
            </a:r>
            <a:r>
              <a:rPr lang="en-US" sz="1600" dirty="0" smtClean="0"/>
              <a:t> squaring)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  <p:pic>
        <p:nvPicPr>
          <p:cNvPr id="15365" name="Picture 5" descr="F:\screenshot_arduino_wind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863" y="838200"/>
            <a:ext cx="465613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4076700" y="25527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3810000" y="2971800"/>
            <a:ext cx="990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43200" y="1752600"/>
            <a:ext cx="1828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 (our implementation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4724400"/>
          </a:xfrm>
        </p:spPr>
        <p:txBody>
          <a:bodyPr/>
          <a:lstStyle/>
          <a:p>
            <a:r>
              <a:rPr lang="en-US" sz="2000" dirty="0" smtClean="0"/>
              <a:t>Every sampling period outputs block of ASCII text to virtual console (accessed under Linux typically at /dev/ttyUSB0)</a:t>
            </a:r>
          </a:p>
          <a:p>
            <a:r>
              <a:rPr lang="en-US" sz="2000" dirty="0" smtClean="0"/>
              <a:t>No protocol or readers necessary; software can be checked with commands </a:t>
            </a:r>
            <a:r>
              <a:rPr lang="en-US" sz="2000" i="1" dirty="0" smtClean="0"/>
              <a:t>tail</a:t>
            </a:r>
            <a:r>
              <a:rPr lang="en-US" sz="2000" dirty="0" smtClean="0"/>
              <a:t> or </a:t>
            </a:r>
            <a:r>
              <a:rPr lang="en-US" sz="2000" i="1" dirty="0" smtClean="0"/>
              <a:t>more</a:t>
            </a:r>
            <a:endParaRPr lang="en-US" sz="2000" dirty="0" smtClean="0"/>
          </a:p>
          <a:p>
            <a:r>
              <a:rPr lang="en-US" sz="2000" dirty="0" smtClean="0"/>
              <a:t>If ANY sample on a channel is within 10% of the hard limit, then the channel is flagged as “overflow” in the output stream</a:t>
            </a:r>
          </a:p>
          <a:p>
            <a:pPr>
              <a:buFontTx/>
              <a:buNone/>
            </a:pPr>
            <a:r>
              <a:rPr lang="en-US" sz="2000" dirty="0" smtClean="0"/>
              <a:t>(note the \r \n double-line breaks)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  <p:pic>
        <p:nvPicPr>
          <p:cNvPr id="16389" name="Picture 5" descr="F:\screen_powermon_d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06500"/>
            <a:ext cx="9050338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Calibration, Uncertainty and Readout Speed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Arduino</a:t>
            </a:r>
            <a:r>
              <a:rPr lang="en-US" dirty="0" smtClean="0"/>
              <a:t> only does RMS summing; not synchronized with AC clock.  Possible sampling errors from </a:t>
            </a:r>
            <a:r>
              <a:rPr lang="en-US" dirty="0" err="1" smtClean="0"/>
              <a:t>undersampling</a:t>
            </a:r>
            <a:r>
              <a:rPr lang="en-US" dirty="0" smtClean="0"/>
              <a:t> AC waveform (hopefully eliminated by enough samples)</a:t>
            </a:r>
          </a:p>
          <a:p>
            <a:pPr eaLnBrk="1" hangingPunct="1"/>
            <a:r>
              <a:rPr lang="en-US" dirty="0" smtClean="0"/>
              <a:t>Samples-per-report is set high enough to minimize </a:t>
            </a:r>
            <a:r>
              <a:rPr lang="en-US" dirty="0" err="1" smtClean="0"/>
              <a:t>undersampling</a:t>
            </a:r>
            <a:r>
              <a:rPr lang="en-US" dirty="0" smtClean="0"/>
              <a:t> errors</a:t>
            </a:r>
          </a:p>
          <a:p>
            <a:pPr eaLnBrk="1" hangingPunct="1"/>
            <a:r>
              <a:rPr lang="en-US" dirty="0" smtClean="0"/>
              <a:t>Uncertainty measured with idle node (upper uncertainty  limit only)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4572000"/>
          <a:ext cx="6096000" cy="1691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Measurements per report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Time between reports (s)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Uncertainty (</a:t>
                      </a:r>
                      <a:r>
                        <a:rPr lang="en-US" sz="1600" baseline="0" dirty="0" err="1" smtClean="0"/>
                        <a:t>mA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250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.28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±7</a:t>
                      </a:r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125</a:t>
                      </a:r>
                      <a:endParaRPr lang="en-US" sz="1600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.2</a:t>
                      </a:r>
                      <a:endParaRPr lang="en-US" sz="1600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±8</a:t>
                      </a:r>
                      <a:endParaRPr lang="en-US" sz="1600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60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.15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±35</a:t>
                      </a:r>
                      <a:endParaRPr lang="en-US" sz="16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334000" y="4953000"/>
            <a:ext cx="762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400800" y="5257800"/>
            <a:ext cx="1676400" cy="914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Industrial design continued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419600"/>
          </a:xfrm>
        </p:spPr>
        <p:txBody>
          <a:bodyPr/>
          <a:lstStyle/>
          <a:p>
            <a:pPr eaLnBrk="1" hangingPunct="1"/>
            <a:r>
              <a:rPr lang="en-US" sz="1800" dirty="0" err="1" smtClean="0"/>
              <a:t>Interchangable</a:t>
            </a:r>
            <a:r>
              <a:rPr lang="en-US" sz="1800" dirty="0" smtClean="0"/>
              <a:t> burden resistors to match pickup transformer output voltage to </a:t>
            </a:r>
            <a:r>
              <a:rPr lang="en-US" sz="1800" dirty="0" err="1" smtClean="0"/>
              <a:t>Arduino</a:t>
            </a:r>
            <a:r>
              <a:rPr lang="en-US" sz="1800" dirty="0" smtClean="0"/>
              <a:t> voltage sense</a:t>
            </a:r>
          </a:p>
          <a:p>
            <a:pPr eaLnBrk="1" hangingPunct="1"/>
            <a:r>
              <a:rPr lang="en-US" sz="1800" dirty="0" smtClean="0"/>
              <a:t>Initially configured with two 600W channels, two 1000W channels, and main leg monitor is about 3300W for 16A at 208V</a:t>
            </a:r>
          </a:p>
          <a:p>
            <a:pPr eaLnBrk="1" hangingPunct="1"/>
            <a:r>
              <a:rPr lang="en-US" sz="1800" dirty="0" smtClean="0"/>
              <a:t>Conclusion: </a:t>
            </a:r>
            <a:r>
              <a:rPr lang="en-US" sz="1800" dirty="0" smtClean="0">
                <a:solidFill>
                  <a:srgbClr val="FF0000"/>
                </a:solidFill>
              </a:rPr>
              <a:t>no advantage </a:t>
            </a:r>
            <a:r>
              <a:rPr lang="en-US" sz="1800" dirty="0" smtClean="0"/>
              <a:t>to careful matching of burden resistors.  Uncertainty of 3300W channel vs. 600W:</a:t>
            </a:r>
          </a:p>
          <a:p>
            <a:pPr lvl="1" eaLnBrk="1" hangingPunct="1"/>
            <a:r>
              <a:rPr lang="en-US" sz="1600" dirty="0" smtClean="0"/>
              <a:t>250 samples: 6 </a:t>
            </a:r>
            <a:r>
              <a:rPr lang="en-US" sz="1600" dirty="0" err="1" smtClean="0"/>
              <a:t>vs</a:t>
            </a:r>
            <a:r>
              <a:rPr lang="en-US" sz="1600" dirty="0" smtClean="0"/>
              <a:t> 7mA</a:t>
            </a:r>
          </a:p>
          <a:p>
            <a:pPr lvl="1" eaLnBrk="1" hangingPunct="1"/>
            <a:r>
              <a:rPr lang="en-US" sz="1600" dirty="0" smtClean="0"/>
              <a:t>125 samples: 8 </a:t>
            </a:r>
            <a:r>
              <a:rPr lang="en-US" sz="1600" dirty="0" err="1" smtClean="0"/>
              <a:t>vs</a:t>
            </a:r>
            <a:r>
              <a:rPr lang="en-US" sz="1600" dirty="0" smtClean="0"/>
              <a:t> 8</a:t>
            </a:r>
          </a:p>
          <a:p>
            <a:pPr lvl="1" eaLnBrk="1" hangingPunct="1"/>
            <a:r>
              <a:rPr lang="en-US" sz="1600" dirty="0" smtClean="0"/>
              <a:t>60 samples: 37 </a:t>
            </a:r>
            <a:r>
              <a:rPr lang="en-US" sz="1600" dirty="0" err="1" smtClean="0"/>
              <a:t>vs</a:t>
            </a:r>
            <a:r>
              <a:rPr lang="en-US" sz="1600" dirty="0" smtClean="0"/>
              <a:t> 35</a:t>
            </a:r>
          </a:p>
          <a:p>
            <a:pPr eaLnBrk="1" hangingPunct="1"/>
            <a:r>
              <a:rPr lang="en-US" sz="2000" dirty="0" smtClean="0"/>
              <a:t>Advantage: eliminates a LOT of wiring from the prototype</a:t>
            </a:r>
            <a:endParaRPr lang="en-US" sz="2000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  <p:pic>
        <p:nvPicPr>
          <p:cNvPr id="5" name="Picture 4" descr="ArduinoPower 004.JPG"/>
          <p:cNvPicPr>
            <a:picLocks noChangeAspect="1"/>
          </p:cNvPicPr>
          <p:nvPr/>
        </p:nvPicPr>
        <p:blipFill>
          <a:blip r:embed="rId2" cstate="print"/>
          <a:srcRect l="10000" t="20000" r="7500" b="31111"/>
          <a:stretch>
            <a:fillRect/>
          </a:stretch>
        </p:blipFill>
        <p:spPr>
          <a:xfrm>
            <a:off x="3794760" y="4038600"/>
            <a:ext cx="5349240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storage and calibration database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Prolog scripts identify the (one) power monitored </a:t>
            </a:r>
            <a:r>
              <a:rPr lang="en-US" dirty="0" smtClean="0"/>
              <a:t>node (via Torque)</a:t>
            </a:r>
            <a:endParaRPr lang="en-US" dirty="0" smtClean="0"/>
          </a:p>
          <a:p>
            <a:pPr eaLnBrk="1" hangingPunct="1"/>
            <a:r>
              <a:rPr lang="en-US" dirty="0" smtClean="0"/>
              <a:t>Job history entry tags job to be attached to time window of power monitor data</a:t>
            </a:r>
          </a:p>
          <a:p>
            <a:pPr eaLnBrk="1" hangingPunct="1"/>
            <a:r>
              <a:rPr lang="en-US" dirty="0" smtClean="0"/>
              <a:t>The job scripts create an </a:t>
            </a:r>
            <a:r>
              <a:rPr lang="en-US" dirty="0" err="1" smtClean="0"/>
              <a:t>automagic</a:t>
            </a:r>
            <a:r>
              <a:rPr lang="en-US" dirty="0" smtClean="0"/>
              <a:t> link to graphed output data per-sample and total usage summary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 GPU computing cluster</a:t>
            </a:r>
            <a:endParaRPr lang="en-US" dirty="0" smtClean="0"/>
          </a:p>
          <a:p>
            <a:r>
              <a:rPr lang="en-US" dirty="0" smtClean="0"/>
              <a:t>Power </a:t>
            </a:r>
            <a:r>
              <a:rPr lang="en-US" dirty="0" smtClean="0"/>
              <a:t>monitoring </a:t>
            </a:r>
            <a:endParaRPr lang="en-US" dirty="0" smtClean="0"/>
          </a:p>
          <a:p>
            <a:pPr lvl="1"/>
            <a:r>
              <a:rPr lang="en-US" dirty="0" smtClean="0"/>
              <a:t>Search for power monitors</a:t>
            </a:r>
          </a:p>
          <a:p>
            <a:pPr lvl="1"/>
            <a:r>
              <a:rPr lang="en-US" dirty="0" smtClean="0"/>
              <a:t>Roll our own--version 1: Tweet-A-Watt</a:t>
            </a:r>
          </a:p>
          <a:p>
            <a:pPr lvl="1"/>
            <a:r>
              <a:rPr lang="en-US" dirty="0" smtClean="0"/>
              <a:t>Roll our own--version 2:  </a:t>
            </a:r>
            <a:r>
              <a:rPr lang="en-US" dirty="0" err="1" smtClean="0"/>
              <a:t>Arduino</a:t>
            </a:r>
            <a:r>
              <a:rPr lang="en-US" dirty="0" smtClean="0"/>
              <a:t>-based power monitor</a:t>
            </a:r>
          </a:p>
          <a:p>
            <a:r>
              <a:rPr lang="en-US" dirty="0" smtClean="0"/>
              <a:t>Current power monitoring on real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Imaginations unbound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smtClean="0"/>
              <a:t>Power monitor data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8305800" cy="1828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http://ac.ncsa.uiuc.edu/docs/power.readme</a:t>
            </a:r>
            <a:endParaRPr lang="en-US" dirty="0" smtClean="0"/>
          </a:p>
          <a:p>
            <a:r>
              <a:rPr lang="en-US" dirty="0" smtClean="0"/>
              <a:t>submit job with prescribed </a:t>
            </a:r>
            <a:r>
              <a:rPr lang="en-US" dirty="0" smtClean="0"/>
              <a:t>Torque resource </a:t>
            </a:r>
            <a:r>
              <a:rPr lang="en-US" dirty="0" smtClean="0"/>
              <a:t>(</a:t>
            </a:r>
            <a:r>
              <a:rPr lang="en-US" dirty="0" err="1" smtClean="0"/>
              <a:t>powermon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Run application as usual, follow link(s)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Imagination Unbound</a:t>
            </a:r>
            <a:endParaRPr lang="en-US" i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6477000" cy="379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 smtClean="0"/>
              <a:t>Each monitored job shows up as a link</a:t>
            </a:r>
            <a:br>
              <a:rPr lang="en-US" dirty="0" smtClean="0"/>
            </a:br>
            <a:r>
              <a:rPr lang="en-US" dirty="0" smtClean="0"/>
              <a:t>at http://ac.ncsa.uiuc.edu/jobs.php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Imagination Unbound</a:t>
            </a:r>
            <a:endParaRPr lang="en-US" i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629400" cy="563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Profiling – Walk through</a:t>
            </a:r>
            <a:endParaRPr lang="en-US" dirty="0"/>
          </a:p>
        </p:txBody>
      </p:sp>
      <p:pic>
        <p:nvPicPr>
          <p:cNvPr id="1280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53935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4306669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Mouse-over value displays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Under curve totals displayed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If there is user interest, we may support calls to add custom tags from application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Output Graphs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  <p:pic>
        <p:nvPicPr>
          <p:cNvPr id="21509" name="Picture 5" descr="F:\power_screen_cropp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66800"/>
            <a:ext cx="88582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3657600" y="609600"/>
            <a:ext cx="1676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Job ID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 </a:t>
            </a:r>
            <a:r>
              <a:rPr lang="en-US" dirty="0" smtClean="0"/>
              <a:t>of this </a:t>
            </a:r>
            <a:r>
              <a:rPr lang="en-US" dirty="0" err="1" smtClean="0"/>
              <a:t>Hardware+Software</a:t>
            </a:r>
            <a:r>
              <a:rPr lang="en-US" dirty="0" smtClean="0"/>
              <a:t> Setup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solution</a:t>
            </a:r>
          </a:p>
          <a:p>
            <a:pPr lvl="1"/>
            <a:r>
              <a:rPr lang="en-US" dirty="0" smtClean="0"/>
              <a:t>Cheap</a:t>
            </a:r>
          </a:p>
          <a:p>
            <a:pPr lvl="1"/>
            <a:r>
              <a:rPr lang="en-US" dirty="0" smtClean="0"/>
              <a:t>Scalable</a:t>
            </a:r>
          </a:p>
          <a:p>
            <a:r>
              <a:rPr lang="en-US" dirty="0" smtClean="0"/>
              <a:t>Presentation integrated with job software </a:t>
            </a:r>
            <a:endParaRPr lang="en-US" dirty="0" smtClean="0"/>
          </a:p>
          <a:p>
            <a:r>
              <a:rPr lang="en-US" dirty="0" smtClean="0"/>
              <a:t>Simple to use with jobs.php link</a:t>
            </a:r>
          </a:p>
          <a:p>
            <a:r>
              <a:rPr lang="en-US" dirty="0" smtClean="0"/>
              <a:t>Not required; can be ignored by other users</a:t>
            </a:r>
            <a:endParaRPr lang="en-US" dirty="0" smtClean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Application </a:t>
            </a:r>
            <a:r>
              <a:rPr lang="en-US" dirty="0" smtClean="0"/>
              <a:t>Speed and Efficiency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Speedup measured in terms of </a:t>
            </a:r>
            <a:r>
              <a:rPr lang="en-US" b="1" dirty="0" smtClean="0">
                <a:solidFill>
                  <a:srgbClr val="00B050"/>
                </a:solidFill>
              </a:rPr>
              <a:t>wall clock time </a:t>
            </a:r>
            <a:r>
              <a:rPr lang="en-US" dirty="0" smtClean="0"/>
              <a:t>for whole application to run</a:t>
            </a:r>
          </a:p>
          <a:p>
            <a:r>
              <a:rPr lang="en-US" dirty="0" smtClean="0"/>
              <a:t>Power consumption measurements made over at least 20 sample runs</a:t>
            </a:r>
          </a:p>
          <a:p>
            <a:r>
              <a:rPr lang="en-US" dirty="0" smtClean="0"/>
              <a:t>Removed power measurements from startup and shutdown phases of applications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NOTE: The NVIDIA cards have internal power measuring.  We didn’t use them because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That leaves out the power supply of the Tesla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 got inconsistent node-to-node results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 wanted to understand the </a:t>
            </a:r>
            <a:r>
              <a:rPr lang="en-US" dirty="0" err="1" smtClean="0"/>
              <a:t>systematics</a:t>
            </a:r>
            <a:r>
              <a:rPr lang="en-US" dirty="0" smtClean="0"/>
              <a:t> of the data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Study: NAMD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4724400"/>
          </a:xfrm>
        </p:spPr>
        <p:txBody>
          <a:bodyPr/>
          <a:lstStyle/>
          <a:p>
            <a:r>
              <a:rPr lang="en-US" sz="2000" dirty="0" smtClean="0"/>
              <a:t>Molecular Dynamics based on </a:t>
            </a:r>
            <a:r>
              <a:rPr lang="en-US" sz="2000" dirty="0" err="1" smtClean="0"/>
              <a:t>Charmm</a:t>
            </a:r>
            <a:r>
              <a:rPr lang="en-US" sz="2000" dirty="0" smtClean="0"/>
              <a:t>++ parallel programming environment; contains support for GPU codes</a:t>
            </a:r>
          </a:p>
          <a:p>
            <a:r>
              <a:rPr lang="en-US" sz="2000" dirty="0" smtClean="0"/>
              <a:t>Sample set was “STMV” 1 million atom virus simulation</a:t>
            </a:r>
          </a:p>
          <a:p>
            <a:pPr lvl="1"/>
            <a:r>
              <a:rPr lang="en-US" sz="1800" dirty="0" smtClean="0"/>
              <a:t>Performance measure is simulation time step per wall clock time</a:t>
            </a:r>
          </a:p>
          <a:p>
            <a:r>
              <a:rPr lang="en-US" sz="2000" dirty="0" smtClean="0"/>
              <a:t>CPU-only: 6.6 seconds per </a:t>
            </a:r>
            <a:r>
              <a:rPr lang="en-US" sz="2000" dirty="0" err="1" smtClean="0"/>
              <a:t>timestep</a:t>
            </a:r>
            <a:r>
              <a:rPr lang="en-US" sz="2000" dirty="0" smtClean="0"/>
              <a:t>; 316 Watts</a:t>
            </a:r>
          </a:p>
          <a:p>
            <a:r>
              <a:rPr lang="en-US" sz="2000" dirty="0" smtClean="0"/>
              <a:t>CPU+GPU: 1.1 seconds per </a:t>
            </a:r>
            <a:r>
              <a:rPr lang="en-US" sz="2000" dirty="0" err="1" smtClean="0"/>
              <a:t>timestep</a:t>
            </a:r>
            <a:r>
              <a:rPr lang="en-US" sz="2000" dirty="0" smtClean="0"/>
              <a:t>; 681 Watts</a:t>
            </a:r>
          </a:p>
          <a:p>
            <a:r>
              <a:rPr lang="en-US" sz="2000" dirty="0" smtClean="0"/>
              <a:t>Speedup: 6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Speedup-per-watt: 2.8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  <p:pic>
        <p:nvPicPr>
          <p:cNvPr id="2050" name="Picture 2" descr="F:\powermon_talk_stuff\try-comp-adjusted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7645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Study: VMD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495800" cy="4724400"/>
          </a:xfrm>
        </p:spPr>
        <p:txBody>
          <a:bodyPr/>
          <a:lstStyle/>
          <a:p>
            <a:r>
              <a:rPr lang="en-US" sz="2000" dirty="0" smtClean="0"/>
              <a:t>Molecular visualization and analysis tool</a:t>
            </a:r>
          </a:p>
          <a:p>
            <a:r>
              <a:rPr lang="en-US" sz="2000" dirty="0" smtClean="0"/>
              <a:t>Computes 3D electrostatic potential fields, forces, and electron </a:t>
            </a:r>
            <a:r>
              <a:rPr lang="en-US" sz="2000" dirty="0" err="1" smtClean="0"/>
              <a:t>orbitals</a:t>
            </a:r>
            <a:endParaRPr lang="en-US" sz="2000" dirty="0" smtClean="0"/>
          </a:p>
          <a:p>
            <a:r>
              <a:rPr lang="en-US" sz="2000" dirty="0" smtClean="0"/>
              <a:t>Computation problem: 685,000 atom STMV trajectory using multilevel summation method</a:t>
            </a:r>
          </a:p>
          <a:p>
            <a:r>
              <a:rPr lang="en-US" sz="2000" dirty="0" smtClean="0"/>
              <a:t>CPU-only: t=1465 seconds; 300 watts</a:t>
            </a:r>
          </a:p>
          <a:p>
            <a:r>
              <a:rPr lang="en-US" sz="2000" dirty="0" smtClean="0"/>
              <a:t>CPU+GPU: t=58 seconds; 742 watts</a:t>
            </a:r>
          </a:p>
          <a:p>
            <a:r>
              <a:rPr lang="en-US" sz="2000" dirty="0" smtClean="0"/>
              <a:t>Speedup factor: 26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Speedup-per-watt: 10.5</a:t>
            </a:r>
          </a:p>
          <a:p>
            <a:endParaRPr lang="en-US" sz="2000" dirty="0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  <p:pic>
        <p:nvPicPr>
          <p:cNvPr id="1026" name="Picture 2" descr="F:\powermon_talk_stuff\stmvmsm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QMCPACK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r>
              <a:rPr lang="en-US" sz="2000" dirty="0" smtClean="0"/>
              <a:t>Quantum Monte Carlo for tracking movement of interacting QM particles</a:t>
            </a:r>
          </a:p>
          <a:p>
            <a:r>
              <a:rPr lang="en-US" sz="2000" dirty="0" smtClean="0"/>
              <a:t>Simulating 128-atom simulation cell of bulk diamond, including 512 valence electrons</a:t>
            </a:r>
          </a:p>
          <a:p>
            <a:r>
              <a:rPr lang="en-US" sz="2000" dirty="0" err="1" smtClean="0"/>
              <a:t>Caviat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CPU-only version uses double precision</a:t>
            </a:r>
          </a:p>
          <a:p>
            <a:pPr lvl="1"/>
            <a:r>
              <a:rPr lang="en-US" sz="1800" dirty="0" smtClean="0"/>
              <a:t>CPU/GPU version uses mostly single-precision</a:t>
            </a:r>
          </a:p>
          <a:p>
            <a:pPr lvl="1"/>
            <a:r>
              <a:rPr lang="en-US" sz="1800" dirty="0" smtClean="0"/>
              <a:t>Results are consistent within result uncertainty</a:t>
            </a:r>
          </a:p>
          <a:p>
            <a:r>
              <a:rPr lang="en-US" sz="2000" dirty="0" smtClean="0"/>
              <a:t>Results reported for Diffusion Monte Carlo; results for variational Monte Carlo are similar</a:t>
            </a:r>
          </a:p>
          <a:p>
            <a:r>
              <a:rPr lang="en-US" sz="2000" dirty="0" smtClean="0"/>
              <a:t>CPU-only: 1.16 walker generations per second</a:t>
            </a:r>
          </a:p>
          <a:p>
            <a:r>
              <a:rPr lang="en-US" sz="2000" dirty="0" smtClean="0"/>
              <a:t>CPU+GPU: 71.1 walker generations per second</a:t>
            </a:r>
          </a:p>
          <a:p>
            <a:r>
              <a:rPr lang="en-US" sz="2000" dirty="0" smtClean="0"/>
              <a:t>Speedup: 62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Speedup-per-watt:  23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Case Study: MILC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MIMD Lattice Computation of QCD</a:t>
            </a:r>
          </a:p>
          <a:p>
            <a:pPr lvl="1"/>
            <a:r>
              <a:rPr lang="en-US" dirty="0" smtClean="0"/>
              <a:t>MILC calculations must now include electromagnetic effects in the calculations</a:t>
            </a:r>
          </a:p>
          <a:p>
            <a:r>
              <a:rPr lang="en-US" dirty="0" smtClean="0"/>
              <a:t>Problem set 28x28x28x96 lattice</a:t>
            </a:r>
          </a:p>
          <a:p>
            <a:r>
              <a:rPr lang="en-US" dirty="0" smtClean="0"/>
              <a:t>Single-core version only at this time</a:t>
            </a:r>
          </a:p>
          <a:p>
            <a:pPr lvl="1"/>
            <a:r>
              <a:rPr lang="en-US" dirty="0" smtClean="0"/>
              <a:t>Computation on single-core vs. single-</a:t>
            </a:r>
            <a:r>
              <a:rPr lang="en-US" dirty="0" err="1" smtClean="0"/>
              <a:t>core+GPU</a:t>
            </a:r>
            <a:endParaRPr lang="en-US" dirty="0" smtClean="0"/>
          </a:p>
          <a:p>
            <a:pPr lvl="1"/>
            <a:r>
              <a:rPr lang="en-US" dirty="0" smtClean="0"/>
              <a:t>Power monitoring is for whole CPU node or CPU </a:t>
            </a:r>
            <a:r>
              <a:rPr lang="en-US" dirty="0" err="1" smtClean="0"/>
              <a:t>node+GPU</a:t>
            </a:r>
            <a:endParaRPr lang="en-US" dirty="0" smtClean="0"/>
          </a:p>
          <a:p>
            <a:r>
              <a:rPr lang="en-US" dirty="0" smtClean="0"/>
              <a:t>CPU core: 77324 s</a:t>
            </a:r>
          </a:p>
          <a:p>
            <a:r>
              <a:rPr lang="en-US" dirty="0" smtClean="0"/>
              <a:t>CPU+GPU: 3881 s</a:t>
            </a:r>
          </a:p>
          <a:p>
            <a:r>
              <a:rPr lang="en-US" dirty="0" smtClean="0"/>
              <a:t>Speedup: </a:t>
            </a:r>
            <a:r>
              <a:rPr lang="en-US" dirty="0" smtClean="0"/>
              <a:t>20</a:t>
            </a:r>
            <a:endParaRPr lang="en-US" dirty="0" smtClean="0"/>
          </a:p>
          <a:p>
            <a:r>
              <a:rPr lang="en-US" dirty="0" smtClean="0"/>
              <a:t>Speedup-per-watt:</a:t>
            </a:r>
            <a:r>
              <a:rPr lang="en-US" dirty="0" smtClean="0"/>
              <a:t> 8</a:t>
            </a:r>
            <a:endParaRPr lang="en-US" dirty="0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 cluster (Accelerator Cluster)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Originally “QP” cluster for “</a:t>
            </a:r>
            <a:r>
              <a:rPr lang="en-US" sz="2000" dirty="0" err="1" smtClean="0"/>
              <a:t>Quadro</a:t>
            </a:r>
            <a:r>
              <a:rPr lang="en-US" sz="2000" dirty="0" smtClean="0"/>
              <a:t> </a:t>
            </a:r>
            <a:r>
              <a:rPr lang="en-US" sz="2000" dirty="0" err="1" smtClean="0"/>
              <a:t>Plex</a:t>
            </a:r>
            <a:r>
              <a:rPr lang="en-US" sz="2000" dirty="0" smtClean="0"/>
              <a:t>”</a:t>
            </a:r>
          </a:p>
          <a:p>
            <a:pPr eaLnBrk="1" hangingPunct="1"/>
            <a:r>
              <a:rPr lang="en-US" sz="2000" dirty="0" smtClean="0"/>
              <a:t>32 HP XW9400 nodes.  Each node:</a:t>
            </a:r>
          </a:p>
          <a:p>
            <a:pPr lvl="1" eaLnBrk="1" hangingPunct="1"/>
            <a:r>
              <a:rPr lang="en-US" sz="1800" dirty="0" smtClean="0"/>
              <a:t>2 dual-core 2.4 GHz Opteron 2216</a:t>
            </a:r>
          </a:p>
          <a:p>
            <a:pPr lvl="1" eaLnBrk="1" hangingPunct="1"/>
            <a:r>
              <a:rPr lang="en-US" sz="1800" dirty="0" smtClean="0"/>
              <a:t>8 GB RAM per node</a:t>
            </a:r>
          </a:p>
          <a:p>
            <a:pPr lvl="1" eaLnBrk="1" hangingPunct="1"/>
            <a:r>
              <a:rPr lang="en-US" sz="1800" b="1" dirty="0" smtClean="0">
                <a:solidFill>
                  <a:srgbClr val="FF0000"/>
                </a:solidFill>
              </a:rPr>
              <a:t>NVIDIA Tesla S1070 each:</a:t>
            </a:r>
          </a:p>
          <a:p>
            <a:pPr lvl="2" eaLnBrk="1" hangingPunct="1"/>
            <a:r>
              <a:rPr lang="en-US" sz="1800" b="1" dirty="0" smtClean="0">
                <a:solidFill>
                  <a:srgbClr val="FF0000"/>
                </a:solidFill>
              </a:rPr>
              <a:t>4 Tesla C1060 GPUs (128 total in cluster)</a:t>
            </a:r>
          </a:p>
          <a:p>
            <a:pPr eaLnBrk="1" hangingPunct="1"/>
            <a:r>
              <a:rPr lang="en-US" sz="2000" dirty="0" smtClean="0"/>
              <a:t>Interconnect network is QDR </a:t>
            </a:r>
            <a:r>
              <a:rPr lang="en-US" sz="2000" dirty="0" err="1" smtClean="0"/>
              <a:t>Infiniband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CUDA 3.1 compiler/build stack</a:t>
            </a:r>
          </a:p>
          <a:p>
            <a:pPr eaLnBrk="1" hangingPunct="1"/>
            <a:r>
              <a:rPr lang="en-US" sz="2000" dirty="0" smtClean="0"/>
              <a:t>Job control/scheduler Moab</a:t>
            </a:r>
          </a:p>
          <a:p>
            <a:pPr lvl="1" eaLnBrk="1" hangingPunct="1"/>
            <a:r>
              <a:rPr lang="en-US" sz="1800" b="1" dirty="0" smtClean="0">
                <a:solidFill>
                  <a:srgbClr val="FF0000"/>
                </a:solidFill>
              </a:rPr>
              <a:t>Specific resource management for jobs via Torque</a:t>
            </a:r>
          </a:p>
          <a:p>
            <a:pPr eaLnBrk="1" hangingPunct="1"/>
            <a:r>
              <a:rPr lang="en-US" sz="2000" dirty="0" smtClean="0"/>
              <a:t>QP first commissioned November 2007</a:t>
            </a:r>
          </a:p>
          <a:p>
            <a:pPr eaLnBrk="1" hangingPunct="1"/>
            <a:r>
              <a:rPr lang="en-US" sz="2000" dirty="0" smtClean="0"/>
              <a:t>AC on-line since December 2008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Current State: Speedup to Efficiency Correlation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458200" cy="1752600"/>
          </a:xfrm>
        </p:spPr>
        <p:txBody>
          <a:bodyPr/>
          <a:lstStyle/>
          <a:p>
            <a:r>
              <a:rPr lang="en-US" dirty="0" smtClean="0"/>
              <a:t>The GPU consumes roughly double the CPU power, so a 3x GPU is require to break even</a:t>
            </a:r>
          </a:p>
          <a:p>
            <a:r>
              <a:rPr lang="en-US" dirty="0" smtClean="0"/>
              <a:t>Performance-per-watt is asymptotically roughly half speedup factor or less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38200"/>
            <a:ext cx="533185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Arduino</a:t>
            </a:r>
            <a:r>
              <a:rPr lang="en-US" sz="2800" dirty="0" smtClean="0"/>
              <a:t>-based power monitor not yet commissioned </a:t>
            </a:r>
          </a:p>
          <a:p>
            <a:r>
              <a:rPr lang="en-US" sz="2800" dirty="0" smtClean="0"/>
              <a:t>Data-collection issues with higher granularity:</a:t>
            </a:r>
          </a:p>
          <a:p>
            <a:pPr lvl="1"/>
            <a:r>
              <a:rPr lang="en-US" sz="2400" dirty="0" smtClean="0"/>
              <a:t>Only take data for jobs (no monitoring idle nodes)</a:t>
            </a:r>
          </a:p>
          <a:p>
            <a:pPr lvl="1"/>
            <a:r>
              <a:rPr lang="en-US" sz="2400" dirty="0" smtClean="0"/>
              <a:t>User selects sampling rate (high-res power monitoring only when it will be used</a:t>
            </a:r>
          </a:p>
          <a:p>
            <a:r>
              <a:rPr lang="en-US" sz="2800" dirty="0" smtClean="0"/>
              <a:t>Future: user tags application phases to refine data analysis (startup, shutdown, computation, communication)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HPRCTA 2010 (workshop at SC 2010 in New Orleans)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Fourth International Workshop on High-Performance Reconfigurable Computing Technology and Applications</a:t>
            </a:r>
          </a:p>
          <a:p>
            <a:r>
              <a:rPr lang="en-US" dirty="0" smtClean="0"/>
              <a:t>All day Sunday, November 14 </a:t>
            </a:r>
          </a:p>
          <a:p>
            <a:r>
              <a:rPr lang="en-US" dirty="0" smtClean="0"/>
              <a:t>The workshop is co-organized by the </a:t>
            </a:r>
            <a:r>
              <a:rPr lang="en-US" dirty="0" smtClean="0">
                <a:hlinkClick r:id="rId2"/>
              </a:rPr>
              <a:t>National Center for Supercomputing Applications</a:t>
            </a:r>
            <a:r>
              <a:rPr lang="en-US" dirty="0" smtClean="0"/>
              <a:t> (NCSA) at the </a:t>
            </a:r>
            <a:r>
              <a:rPr lang="en-US" dirty="0" smtClean="0">
                <a:hlinkClick r:id="rId3"/>
              </a:rPr>
              <a:t>University of Illinois at Urbana-Champaign</a:t>
            </a:r>
            <a:r>
              <a:rPr lang="en-US" dirty="0" smtClean="0"/>
              <a:t>, the </a:t>
            </a:r>
            <a:r>
              <a:rPr lang="en-US" dirty="0" smtClean="0">
                <a:hlinkClick r:id="rId4"/>
              </a:rPr>
              <a:t>George Washington University</a:t>
            </a:r>
            <a:r>
              <a:rPr lang="en-US" dirty="0" smtClean="0"/>
              <a:t>, </a:t>
            </a:r>
            <a:r>
              <a:rPr lang="en-US" dirty="0" err="1" smtClean="0">
                <a:hlinkClick r:id="rId5"/>
              </a:rPr>
              <a:t>OpenFPGA</a:t>
            </a:r>
            <a:r>
              <a:rPr lang="en-US" dirty="0" smtClean="0"/>
              <a:t>, and </a:t>
            </a:r>
            <a:r>
              <a:rPr lang="en-US" dirty="0" smtClean="0">
                <a:hlinkClick r:id="rId6"/>
              </a:rPr>
              <a:t>Xilinx</a:t>
            </a:r>
            <a:endParaRPr lang="en-US" dirty="0" smtClean="0"/>
          </a:p>
          <a:p>
            <a:r>
              <a:rPr lang="en-US" dirty="0" smtClean="0"/>
              <a:t>Submissions due </a:t>
            </a:r>
            <a:r>
              <a:rPr lang="en-US" dirty="0" smtClean="0">
                <a:solidFill>
                  <a:srgbClr val="FF0000"/>
                </a:solidFill>
              </a:rPr>
              <a:t>September 3, 2010</a:t>
            </a:r>
          </a:p>
          <a:p>
            <a:r>
              <a:rPr lang="en-US" dirty="0" smtClean="0">
                <a:hlinkClick r:id="rId7"/>
              </a:rPr>
              <a:t>http://www.ncsa.illinois.edu/Conferences/HPRCTA10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b="1" dirty="0" smtClean="0"/>
              <a:t>http://tinyurl.com/hprcta2010</a:t>
            </a:r>
            <a:endParaRPr lang="en-US" dirty="0" smtClean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SAAHPC 2011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Symposium on Application Accelerators in High Performance Computing </a:t>
            </a:r>
            <a:r>
              <a:rPr lang="en-US" dirty="0" smtClean="0"/>
              <a:t>2011</a:t>
            </a:r>
          </a:p>
          <a:p>
            <a:r>
              <a:rPr lang="en-US" dirty="0" smtClean="0"/>
              <a:t>Covers all accelerators including GPUs, FPGAs, Cell</a:t>
            </a:r>
          </a:p>
          <a:p>
            <a:r>
              <a:rPr lang="en-US" dirty="0" smtClean="0"/>
              <a:t>Co-hosted by </a:t>
            </a:r>
            <a:r>
              <a:rPr lang="en-US" b="1" dirty="0" smtClean="0"/>
              <a:t>NCSA</a:t>
            </a:r>
            <a:r>
              <a:rPr lang="en-US" dirty="0" smtClean="0"/>
              <a:t>, </a:t>
            </a:r>
            <a:r>
              <a:rPr lang="en-US" b="1" dirty="0" smtClean="0"/>
              <a:t>University of Illinois </a:t>
            </a:r>
            <a:r>
              <a:rPr lang="en-US" dirty="0" smtClean="0"/>
              <a:t>and </a:t>
            </a:r>
            <a:r>
              <a:rPr lang="en-US" b="1" dirty="0" smtClean="0"/>
              <a:t>University of Tennessee</a:t>
            </a:r>
            <a:r>
              <a:rPr lang="en-US" dirty="0" smtClean="0"/>
              <a:t>, Knoxville</a:t>
            </a:r>
          </a:p>
          <a:p>
            <a:r>
              <a:rPr lang="en-US" dirty="0" smtClean="0"/>
              <a:t>2011 dates and location not announced (June or July)</a:t>
            </a:r>
          </a:p>
          <a:p>
            <a:r>
              <a:rPr lang="en-US" dirty="0" smtClean="0"/>
              <a:t>Submissions due in April/May 2011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Current news can be found at: </a:t>
            </a:r>
            <a:r>
              <a:rPr lang="en-US" b="1" dirty="0" smtClean="0">
                <a:solidFill>
                  <a:srgbClr val="00B050"/>
                </a:solidFill>
              </a:rPr>
              <a:t>saahpc.org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</a:t>
            </a:r>
            <a:r>
              <a:rPr lang="en-US" dirty="0" smtClean="0"/>
              <a:t> Cluster</a:t>
            </a:r>
            <a:endParaRPr lang="en-US" dirty="0"/>
          </a:p>
        </p:txBody>
      </p:sp>
      <p:pic>
        <p:nvPicPr>
          <p:cNvPr id="33794" name="Picture 2" descr="http://moneypenny.ncsa.uiuc.edu/temp/NewFolder/DSC00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573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15962"/>
          </a:xfrm>
        </p:spPr>
        <p:txBody>
          <a:bodyPr/>
          <a:lstStyle/>
          <a:p>
            <a:r>
              <a:rPr lang="en-US" dirty="0" smtClean="0"/>
              <a:t>AC01-32 nodes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343400" cy="5105400"/>
          </a:xfrm>
        </p:spPr>
        <p:txBody>
          <a:bodyPr/>
          <a:lstStyle/>
          <a:p>
            <a:r>
              <a:rPr lang="en-US" sz="2400" dirty="0" smtClean="0"/>
              <a:t>HP xw9400 workstation</a:t>
            </a:r>
          </a:p>
          <a:p>
            <a:pPr lvl="1"/>
            <a:r>
              <a:rPr lang="fr-FR" sz="2000" dirty="0" smtClean="0"/>
              <a:t>2216 AMD Opteron 2.4 GHz dual socket dual </a:t>
            </a:r>
            <a:r>
              <a:rPr lang="fr-FR" sz="2000" dirty="0" err="1" smtClean="0"/>
              <a:t>core</a:t>
            </a:r>
            <a:endParaRPr lang="fr-FR" sz="2000" dirty="0" smtClean="0"/>
          </a:p>
          <a:p>
            <a:pPr lvl="1"/>
            <a:r>
              <a:rPr lang="en-US" sz="2000" dirty="0" smtClean="0"/>
              <a:t>8GB DDR2 in ac04-ac32</a:t>
            </a:r>
          </a:p>
          <a:p>
            <a:pPr lvl="1"/>
            <a:r>
              <a:rPr lang="en-US" sz="2000" dirty="0" smtClean="0"/>
              <a:t>16GB DDR2 in ac01-03, “</a:t>
            </a:r>
            <a:r>
              <a:rPr lang="en-US" sz="2000" dirty="0" err="1" smtClean="0"/>
              <a:t>bigmem</a:t>
            </a:r>
            <a:r>
              <a:rPr lang="en-US" sz="2000" dirty="0" smtClean="0"/>
              <a:t>” on </a:t>
            </a:r>
            <a:r>
              <a:rPr lang="en-US" sz="2000" dirty="0" err="1" smtClean="0"/>
              <a:t>qsub</a:t>
            </a:r>
            <a:r>
              <a:rPr lang="en-US" sz="2000" dirty="0" smtClean="0"/>
              <a:t> line</a:t>
            </a:r>
          </a:p>
          <a:p>
            <a:pPr lvl="1"/>
            <a:r>
              <a:rPr lang="en-US" sz="2000" dirty="0" smtClean="0"/>
              <a:t>PCI-E 1.0</a:t>
            </a:r>
          </a:p>
          <a:p>
            <a:pPr lvl="1"/>
            <a:r>
              <a:rPr lang="en-US" sz="2000" dirty="0" err="1" smtClean="0"/>
              <a:t>Infiniband</a:t>
            </a:r>
            <a:r>
              <a:rPr lang="en-US" sz="2000" dirty="0" smtClean="0"/>
              <a:t> QDR</a:t>
            </a:r>
          </a:p>
          <a:p>
            <a:r>
              <a:rPr lang="en-US" sz="2400" dirty="0" smtClean="0"/>
              <a:t>Tesla S1070 1U GPU Computing Server</a:t>
            </a:r>
          </a:p>
          <a:p>
            <a:pPr lvl="1"/>
            <a:r>
              <a:rPr lang="en-US" sz="2000" dirty="0" smtClean="0"/>
              <a:t>1.3 GHz Tesla T10 processors</a:t>
            </a:r>
          </a:p>
          <a:p>
            <a:pPr lvl="1"/>
            <a:r>
              <a:rPr lang="en-US" sz="2000" dirty="0" smtClean="0"/>
              <a:t>4x4 GB GDDR3 SDRAM</a:t>
            </a:r>
          </a:p>
          <a:p>
            <a:pPr lvl="1"/>
            <a:r>
              <a:rPr lang="en-US" sz="2000" dirty="0" smtClean="0"/>
              <a:t>1 per host</a:t>
            </a:r>
          </a:p>
        </p:txBody>
      </p:sp>
      <p:grpSp>
        <p:nvGrpSpPr>
          <p:cNvPr id="3" name="Group 47"/>
          <p:cNvGrpSpPr/>
          <p:nvPr/>
        </p:nvGrpSpPr>
        <p:grpSpPr>
          <a:xfrm>
            <a:off x="4800600" y="1752600"/>
            <a:ext cx="3505200" cy="4343400"/>
            <a:chOff x="4876800" y="1752600"/>
            <a:chExt cx="3505200" cy="4343400"/>
          </a:xfrm>
        </p:grpSpPr>
        <p:sp>
          <p:nvSpPr>
            <p:cNvPr id="203" name="Left-Right Arrow 202"/>
            <p:cNvSpPr/>
            <p:nvPr/>
          </p:nvSpPr>
          <p:spPr>
            <a:xfrm>
              <a:off x="4876800" y="1752600"/>
              <a:ext cx="3505200" cy="332232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IB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029200" y="3962400"/>
              <a:ext cx="3124200" cy="2133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Tesla S1070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181600" y="4572000"/>
              <a:ext cx="609600" cy="609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T10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867400" y="4572000"/>
              <a:ext cx="609600" cy="609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T10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5181600" y="4114800"/>
              <a:ext cx="1295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prstClr val="white"/>
                  </a:solidFill>
                </a:rPr>
                <a:t>PCIe</a:t>
              </a:r>
              <a:r>
                <a:rPr lang="en-US" sz="1400" dirty="0" smtClean="0">
                  <a:solidFill>
                    <a:prstClr val="white"/>
                  </a:solidFill>
                </a:rPr>
                <a:t> interface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208" name="Elbow Connector 207"/>
            <p:cNvCxnSpPr>
              <a:stCxn id="205" idx="0"/>
            </p:cNvCxnSpPr>
            <p:nvPr/>
          </p:nvCxnSpPr>
          <p:spPr>
            <a:xfrm rot="5400000" flipH="1" flipV="1">
              <a:off x="5372100" y="44577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Elbow Connector 208"/>
            <p:cNvCxnSpPr>
              <a:stCxn id="206" idx="0"/>
            </p:cNvCxnSpPr>
            <p:nvPr/>
          </p:nvCxnSpPr>
          <p:spPr>
            <a:xfrm rot="5400000" flipH="1" flipV="1">
              <a:off x="6057900" y="44577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ectangle 209"/>
            <p:cNvSpPr/>
            <p:nvPr/>
          </p:nvSpPr>
          <p:spPr>
            <a:xfrm>
              <a:off x="5181600" y="5410200"/>
              <a:ext cx="6096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black"/>
                  </a:solidFill>
                </a:rPr>
                <a:t>DRAM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867400" y="5410200"/>
              <a:ext cx="6096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black"/>
                  </a:solidFill>
                </a:rPr>
                <a:t>DRAM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cxnSp>
          <p:nvCxnSpPr>
            <p:cNvPr id="212" name="Elbow Connector 211"/>
            <p:cNvCxnSpPr>
              <a:stCxn id="205" idx="2"/>
              <a:endCxn id="210" idx="0"/>
            </p:cNvCxnSpPr>
            <p:nvPr/>
          </p:nvCxnSpPr>
          <p:spPr>
            <a:xfrm rot="5400000">
              <a:off x="5372100" y="52959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Elbow Connector 212"/>
            <p:cNvCxnSpPr>
              <a:stCxn id="211" idx="0"/>
              <a:endCxn id="206" idx="2"/>
            </p:cNvCxnSpPr>
            <p:nvPr/>
          </p:nvCxnSpPr>
          <p:spPr>
            <a:xfrm rot="5400000" flipH="1" flipV="1">
              <a:off x="6057900" y="52959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Rectangle 213"/>
            <p:cNvSpPr/>
            <p:nvPr/>
          </p:nvSpPr>
          <p:spPr>
            <a:xfrm>
              <a:off x="6705600" y="4572000"/>
              <a:ext cx="609600" cy="609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T10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391400" y="4572000"/>
              <a:ext cx="609600" cy="609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</a:rPr>
                <a:t>T10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705600" y="4114800"/>
              <a:ext cx="1295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prstClr val="white"/>
                  </a:solidFill>
                </a:rPr>
                <a:t>PCIe</a:t>
              </a:r>
              <a:r>
                <a:rPr lang="en-US" sz="1400" dirty="0" smtClean="0">
                  <a:solidFill>
                    <a:prstClr val="white"/>
                  </a:solidFill>
                </a:rPr>
                <a:t> interface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217" name="Elbow Connector 216"/>
            <p:cNvCxnSpPr>
              <a:stCxn id="214" idx="0"/>
            </p:cNvCxnSpPr>
            <p:nvPr/>
          </p:nvCxnSpPr>
          <p:spPr>
            <a:xfrm rot="5400000" flipH="1" flipV="1">
              <a:off x="6896100" y="44577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Elbow Connector 217"/>
            <p:cNvCxnSpPr>
              <a:stCxn id="215" idx="0"/>
            </p:cNvCxnSpPr>
            <p:nvPr/>
          </p:nvCxnSpPr>
          <p:spPr>
            <a:xfrm rot="5400000" flipH="1" flipV="1">
              <a:off x="7581900" y="44577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Rectangle 218"/>
            <p:cNvSpPr/>
            <p:nvPr/>
          </p:nvSpPr>
          <p:spPr>
            <a:xfrm>
              <a:off x="6705600" y="5410200"/>
              <a:ext cx="6096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black"/>
                  </a:solidFill>
                </a:rPr>
                <a:t>DRAM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391400" y="5410200"/>
              <a:ext cx="609600" cy="304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black"/>
                  </a:solidFill>
                </a:rPr>
                <a:t>DRAM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cxnSp>
          <p:nvCxnSpPr>
            <p:cNvPr id="221" name="Elbow Connector 220"/>
            <p:cNvCxnSpPr>
              <a:stCxn id="214" idx="2"/>
              <a:endCxn id="219" idx="0"/>
            </p:cNvCxnSpPr>
            <p:nvPr/>
          </p:nvCxnSpPr>
          <p:spPr>
            <a:xfrm rot="5400000">
              <a:off x="6896100" y="52959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Elbow Connector 221"/>
            <p:cNvCxnSpPr>
              <a:stCxn id="220" idx="0"/>
              <a:endCxn id="215" idx="2"/>
            </p:cNvCxnSpPr>
            <p:nvPr/>
          </p:nvCxnSpPr>
          <p:spPr>
            <a:xfrm rot="5400000" flipH="1" flipV="1">
              <a:off x="7581900" y="5295900"/>
              <a:ext cx="228600" cy="158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Rectangle 222"/>
            <p:cNvSpPr/>
            <p:nvPr/>
          </p:nvSpPr>
          <p:spPr>
            <a:xfrm>
              <a:off x="5486400" y="2438400"/>
              <a:ext cx="2209800" cy="1066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HP xw9400 workstation</a:t>
              </a:r>
            </a:p>
          </p:txBody>
        </p:sp>
        <p:cxnSp>
          <p:nvCxnSpPr>
            <p:cNvPr id="225" name="Shape 94"/>
            <p:cNvCxnSpPr>
              <a:stCxn id="207" idx="0"/>
            </p:cNvCxnSpPr>
            <p:nvPr/>
          </p:nvCxnSpPr>
          <p:spPr>
            <a:xfrm rot="5400000" flipH="1" flipV="1">
              <a:off x="5619750" y="3714750"/>
              <a:ext cx="609600" cy="190500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6" name="Shape 94"/>
            <p:cNvCxnSpPr>
              <a:stCxn id="216" idx="0"/>
            </p:cNvCxnSpPr>
            <p:nvPr/>
          </p:nvCxnSpPr>
          <p:spPr>
            <a:xfrm rot="16200000" flipV="1">
              <a:off x="6953250" y="3714750"/>
              <a:ext cx="609600" cy="190500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27" name="TextBox 226"/>
            <p:cNvSpPr txBox="1"/>
            <p:nvPr/>
          </p:nvSpPr>
          <p:spPr>
            <a:xfrm>
              <a:off x="4953000" y="3581400"/>
              <a:ext cx="986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black"/>
                  </a:solidFill>
                </a:rPr>
                <a:t>PCIe</a:t>
              </a:r>
              <a:r>
                <a:rPr lang="en-US" sz="1400" dirty="0" smtClean="0">
                  <a:solidFill>
                    <a:prstClr val="black"/>
                  </a:solidFill>
                </a:rPr>
                <a:t> x16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7395833" y="3581400"/>
              <a:ext cx="986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black"/>
                  </a:solidFill>
                </a:rPr>
                <a:t>PCIe</a:t>
              </a:r>
              <a:r>
                <a:rPr lang="en-US" sz="1400" dirty="0" smtClean="0">
                  <a:solidFill>
                    <a:prstClr val="black"/>
                  </a:solidFill>
                </a:rPr>
                <a:t> x16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230" name="Elbow Connector 229"/>
            <p:cNvCxnSpPr>
              <a:stCxn id="223" idx="0"/>
              <a:endCxn id="203" idx="5"/>
            </p:cNvCxnSpPr>
            <p:nvPr/>
          </p:nvCxnSpPr>
          <p:spPr>
            <a:xfrm rot="5400000" flipH="1" flipV="1">
              <a:off x="6392037" y="2201037"/>
              <a:ext cx="436626" cy="38100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Rectangle 268"/>
            <p:cNvSpPr/>
            <p:nvPr/>
          </p:nvSpPr>
          <p:spPr>
            <a:xfrm>
              <a:off x="5715000" y="2161401"/>
              <a:ext cx="7152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QDR IB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Group 64"/>
            <p:cNvGrpSpPr/>
            <p:nvPr/>
          </p:nvGrpSpPr>
          <p:grpSpPr>
            <a:xfrm>
              <a:off x="6858000" y="2971800"/>
              <a:ext cx="457200" cy="304800"/>
              <a:chOff x="228600" y="2819400"/>
              <a:chExt cx="457200" cy="3048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228600" y="2819400"/>
                <a:ext cx="4572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04800" y="28956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57200" y="28956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68"/>
            <p:cNvGrpSpPr/>
            <p:nvPr/>
          </p:nvGrpSpPr>
          <p:grpSpPr>
            <a:xfrm>
              <a:off x="5867400" y="2971800"/>
              <a:ext cx="457200" cy="304800"/>
              <a:chOff x="228600" y="2819400"/>
              <a:chExt cx="457200" cy="3048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28600" y="2819400"/>
                <a:ext cx="457200" cy="304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04800" y="28956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57200" y="2895600"/>
                <a:ext cx="152400" cy="152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162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 cluster used for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school for Science and Engineering (attached to the Great Lakes Consortium for </a:t>
            </a:r>
            <a:r>
              <a:rPr lang="en-US" dirty="0" err="1" smtClean="0"/>
              <a:t>Petascale</a:t>
            </a:r>
            <a:r>
              <a:rPr lang="en-US" dirty="0" smtClean="0"/>
              <a:t> Computing) NVIDIA/CUDA August 2008,2009,2010</a:t>
            </a:r>
          </a:p>
          <a:p>
            <a:r>
              <a:rPr lang="en-US" dirty="0" smtClean="0"/>
              <a:t>Other classes in 2010:</a:t>
            </a:r>
          </a:p>
          <a:p>
            <a:pPr lvl="1"/>
            <a:r>
              <a:rPr lang="en-US" dirty="0" smtClean="0"/>
              <a:t>“Intro to CUDA” </a:t>
            </a:r>
            <a:r>
              <a:rPr lang="en-US" dirty="0" err="1" smtClean="0"/>
              <a:t>Volodymyr</a:t>
            </a:r>
            <a:r>
              <a:rPr lang="en-US" dirty="0" smtClean="0"/>
              <a:t> </a:t>
            </a:r>
            <a:r>
              <a:rPr lang="en-US" dirty="0" err="1" smtClean="0"/>
              <a:t>Kindratenko</a:t>
            </a:r>
            <a:r>
              <a:rPr lang="en-US" dirty="0" smtClean="0"/>
              <a:t>, Singapore June 13-19</a:t>
            </a:r>
          </a:p>
          <a:p>
            <a:pPr lvl="1"/>
            <a:r>
              <a:rPr lang="en-US" dirty="0" smtClean="0"/>
              <a:t>Barcelona Spain, </a:t>
            </a:r>
            <a:r>
              <a:rPr lang="en-US" dirty="0" err="1" smtClean="0"/>
              <a:t>Wen</a:t>
            </a:r>
            <a:r>
              <a:rPr lang="en-US" dirty="0" smtClean="0"/>
              <a:t>-Mei </a:t>
            </a:r>
            <a:r>
              <a:rPr lang="en-US" dirty="0" err="1" smtClean="0"/>
              <a:t>Hwu</a:t>
            </a:r>
            <a:r>
              <a:rPr lang="en-US" dirty="0" smtClean="0"/>
              <a:t> July 5-9</a:t>
            </a:r>
          </a:p>
          <a:p>
            <a:pPr lvl="1"/>
            <a:r>
              <a:rPr lang="en-US" dirty="0" smtClean="0"/>
              <a:t>Thomas </a:t>
            </a:r>
            <a:r>
              <a:rPr lang="en-US" dirty="0" err="1" smtClean="0"/>
              <a:t>Scavo</a:t>
            </a:r>
            <a:r>
              <a:rPr lang="en-US" dirty="0" smtClean="0"/>
              <a:t> July 13-23</a:t>
            </a:r>
          </a:p>
          <a:p>
            <a:pPr lvl="1"/>
            <a:r>
              <a:rPr lang="en-US" dirty="0" smtClean="0"/>
              <a:t>“Proven Algorithmic Techniques for Many-core Processors” Thomas </a:t>
            </a:r>
            <a:r>
              <a:rPr lang="en-US" dirty="0" err="1" smtClean="0"/>
              <a:t>Scavo</a:t>
            </a:r>
            <a:r>
              <a:rPr lang="en-US" dirty="0" smtClean="0"/>
              <a:t> August 2-6</a:t>
            </a:r>
          </a:p>
          <a:p>
            <a:pPr lvl="1"/>
            <a:r>
              <a:rPr lang="en-US" dirty="0" smtClean="0"/>
              <a:t>John Stone August 7-8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GPU Cluster Power Measurements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143000"/>
          <a:ext cx="7924799" cy="4145280"/>
        </p:xfrm>
        <a:graphic>
          <a:graphicData uri="http://schemas.openxmlformats.org/drawingml/2006/table">
            <a:tbl>
              <a:tblPr/>
              <a:tblGrid>
                <a:gridCol w="2886789"/>
                <a:gridCol w="1089085"/>
                <a:gridCol w="1089085"/>
                <a:gridCol w="1361754"/>
                <a:gridCol w="1498086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State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Host Peak (Watt)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Tesla Peak (Watt)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Host </a:t>
                      </a:r>
                      <a:b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</a:b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power factor (pf)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Tesla power factor (pf)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power off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.19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.31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start-up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310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182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pre-GPU use idle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173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178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.98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.96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after NVIDIA driver module unload/reload</a:t>
                      </a:r>
                      <a:r>
                        <a:rPr lang="en-AU" sz="1600" baseline="30000" dirty="0">
                          <a:latin typeface="Calibri"/>
                          <a:ea typeface="SimSun"/>
                          <a:cs typeface="Times New Roman"/>
                        </a:rPr>
                        <a:t>(1)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173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178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.98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.96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after </a:t>
                      </a:r>
                      <a:r>
                        <a:rPr lang="en-AU" sz="1600" dirty="0" err="1">
                          <a:latin typeface="Calibri"/>
                          <a:ea typeface="SimSun"/>
                          <a:cs typeface="Times New Roman"/>
                        </a:rPr>
                        <a:t>deviceQuery</a:t>
                      </a:r>
                      <a:r>
                        <a:rPr lang="en-AU" sz="1600" baseline="30000" dirty="0">
                          <a:latin typeface="Calibri"/>
                          <a:ea typeface="SimSun"/>
                          <a:cs typeface="Times New Roman"/>
                        </a:rPr>
                        <a:t>(2</a:t>
                      </a:r>
                      <a:r>
                        <a:rPr lang="en-AU" sz="1600" baseline="30000" dirty="0" smtClean="0"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  <a:r>
                        <a:rPr lang="en-AU" sz="1600" dirty="0" smtClean="0">
                          <a:latin typeface="Calibri"/>
                          <a:ea typeface="SimSun"/>
                          <a:cs typeface="Times New Roman"/>
                        </a:rPr>
                        <a:t> (idle)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173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365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latin typeface="Calibri"/>
                          <a:ea typeface="SimSun"/>
                          <a:cs typeface="Times New Roman"/>
                        </a:rPr>
                        <a:t>GPU </a:t>
                      </a:r>
                      <a:r>
                        <a:rPr lang="en-AU" sz="1600" dirty="0" err="1" smtClean="0">
                          <a:latin typeface="Calibri"/>
                          <a:ea typeface="SimSun"/>
                          <a:cs typeface="Times New Roman"/>
                        </a:rPr>
                        <a:t>memtest</a:t>
                      </a:r>
                      <a:r>
                        <a:rPr lang="en-AU" sz="1600" dirty="0" smtClean="0">
                          <a:latin typeface="Calibri"/>
                          <a:ea typeface="SimSun"/>
                          <a:cs typeface="Times New Roman"/>
                        </a:rPr>
                        <a:t> #10 (stress)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269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745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after </a:t>
                      </a:r>
                      <a:r>
                        <a:rPr lang="en-AU" sz="1600" dirty="0" err="1">
                          <a:latin typeface="Calibri"/>
                          <a:ea typeface="SimSun"/>
                          <a:cs typeface="Times New Roman"/>
                        </a:rPr>
                        <a:t>memtest</a:t>
                      </a: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AU" sz="1600" dirty="0" smtClean="0">
                          <a:latin typeface="Calibri"/>
                          <a:ea typeface="SimSun"/>
                          <a:cs typeface="Times New Roman"/>
                        </a:rPr>
                        <a:t>kill (idle)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172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367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after NVIDIA module unload/reload</a:t>
                      </a:r>
                      <a:r>
                        <a:rPr lang="en-AU" sz="1600" baseline="30000" dirty="0">
                          <a:latin typeface="Calibri"/>
                          <a:ea typeface="SimSun"/>
                          <a:cs typeface="Times New Roman"/>
                        </a:rPr>
                        <a:t>(3</a:t>
                      </a:r>
                      <a:r>
                        <a:rPr lang="en-AU" sz="1600" baseline="30000" dirty="0" smtClean="0"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  <a:r>
                        <a:rPr lang="en-AU" sz="1600" baseline="0" dirty="0" smtClean="0">
                          <a:latin typeface="Calibri"/>
                          <a:ea typeface="SimSun"/>
                          <a:cs typeface="Times New Roman"/>
                        </a:rPr>
                        <a:t> (idle)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172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367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VMD </a:t>
                      </a:r>
                      <a:r>
                        <a:rPr lang="en-AU" sz="1600" dirty="0" err="1">
                          <a:latin typeface="Calibri"/>
                          <a:ea typeface="SimSun"/>
                          <a:cs typeface="Times New Roman"/>
                        </a:rPr>
                        <a:t>Madd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268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598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NAMD GPU </a:t>
                      </a:r>
                      <a:r>
                        <a:rPr lang="en-AU" sz="1600" dirty="0" smtClean="0">
                          <a:latin typeface="Calibri"/>
                          <a:ea typeface="SimSun"/>
                          <a:cs typeface="Times New Roman"/>
                        </a:rPr>
                        <a:t>STMV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321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521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.97-1.0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.85-1.0</a:t>
                      </a:r>
                      <a:r>
                        <a:rPr lang="en-AU" sz="1600" baseline="30000" dirty="0">
                          <a:latin typeface="Calibri"/>
                          <a:ea typeface="SimSun"/>
                          <a:cs typeface="Times New Roman"/>
                        </a:rPr>
                        <a:t>(4)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NAMD CPU only ApoA1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322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365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NAMD CPU only STMV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Calibri"/>
                          <a:ea typeface="SimSun"/>
                          <a:cs typeface="Times New Roman"/>
                        </a:rPr>
                        <a:t>324</a:t>
                      </a: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365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Calibri"/>
                          <a:ea typeface="SimSun"/>
                          <a:cs typeface="Times New Roman"/>
                        </a:rPr>
                        <a:t>.99</a:t>
                      </a: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81000" y="5486400"/>
            <a:ext cx="846135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Kernel module unload/reload does not increase Tesla power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Any access to Tesla (e.g., </a:t>
            </a:r>
            <a:r>
              <a:rPr kumimoji="0" lang="en-AU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deviceQuery</a:t>
            </a:r>
            <a:r>
              <a:rPr kumimoji="0" lang="en-A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) results in doubling power consumption after the application exits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Note that second kernel module unload/reload cycle does not return Tesla power to normal, only a complete reboot can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Power factor stays near one except while load transitions. Range varies with consumption swings</a:t>
            </a:r>
            <a:endParaRPr kumimoji="0" lang="en-AU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199" y="2286000"/>
            <a:ext cx="1219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199" y="3048000"/>
            <a:ext cx="11430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199" y="3352800"/>
            <a:ext cx="11430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Search for Power Monitors: </a:t>
            </a:r>
            <a:br>
              <a:rPr lang="en-US" dirty="0" smtClean="0"/>
            </a:br>
            <a:r>
              <a:rPr lang="en-US" dirty="0" smtClean="0"/>
              <a:t>What questions do we want to answer?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power do jobs use?</a:t>
            </a:r>
          </a:p>
          <a:p>
            <a:r>
              <a:rPr lang="en-US" dirty="0" smtClean="0"/>
              <a:t>How much do they use for pure CPU jobs vs. GPU-accelerated jobs?  </a:t>
            </a:r>
          </a:p>
          <a:p>
            <a:r>
              <a:rPr lang="en-US" dirty="0" smtClean="0"/>
              <a:t>Do GPUs deliver a hoped-for improvement in power efficiency?</a:t>
            </a:r>
          </a:p>
          <a:p>
            <a:endParaRPr lang="en-US" dirty="0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Imaginations unbound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a-template">
  <a:themeElements>
    <a:clrScheme name="ncsa-template 1">
      <a:dk1>
        <a:srgbClr val="4E5782"/>
      </a:dk1>
      <a:lt1>
        <a:srgbClr val="FFFFFF"/>
      </a:lt1>
      <a:dk2>
        <a:srgbClr val="0C519C"/>
      </a:dk2>
      <a:lt2>
        <a:srgbClr val="DDDDDD"/>
      </a:lt2>
      <a:accent1>
        <a:srgbClr val="E1ECFF"/>
      </a:accent1>
      <a:accent2>
        <a:srgbClr val="1491F8"/>
      </a:accent2>
      <a:accent3>
        <a:srgbClr val="FFFFFF"/>
      </a:accent3>
      <a:accent4>
        <a:srgbClr val="41496E"/>
      </a:accent4>
      <a:accent5>
        <a:srgbClr val="EEF4FF"/>
      </a:accent5>
      <a:accent6>
        <a:srgbClr val="1183E1"/>
      </a:accent6>
      <a:hlink>
        <a:srgbClr val="5EB3EC"/>
      </a:hlink>
      <a:folHlink>
        <a:srgbClr val="9CBDD4"/>
      </a:folHlink>
    </a:clrScheme>
    <a:fontScheme name="ncsa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sa-template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 NCS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CSA_Template_v2">
      <a:majorFont>
        <a:latin typeface="Opti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SA_Template_v2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ncsa-template</Template>
  <TotalTime>8127</TotalTime>
  <Words>2249</Words>
  <Application>Microsoft Office PowerPoint</Application>
  <PresentationFormat>On-screen Show (4:3)</PresentationFormat>
  <Paragraphs>396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ncsa-template</vt:lpstr>
      <vt:lpstr>new NCSA template</vt:lpstr>
      <vt:lpstr>Quantifying the Impact of GPUs on Performance and Energy Efficiency in HPC Clusters</vt:lpstr>
      <vt:lpstr>Cast of Characters</vt:lpstr>
      <vt:lpstr>Overview</vt:lpstr>
      <vt:lpstr>AC cluster (Accelerator Cluster)</vt:lpstr>
      <vt:lpstr>AC Cluster</vt:lpstr>
      <vt:lpstr>AC01-32 nodes</vt:lpstr>
      <vt:lpstr>AC cluster used for</vt:lpstr>
      <vt:lpstr>AC GPU Cluster Power Measurements</vt:lpstr>
      <vt:lpstr>Search for Power Monitors:  What questions do we want to answer?</vt:lpstr>
      <vt:lpstr>Hardware: Criteria for data-sampling device</vt:lpstr>
      <vt:lpstr>Search for Good (and Cheap) Hardware  Power Monitoring</vt:lpstr>
      <vt:lpstr>Very capable</vt:lpstr>
      <vt:lpstr>Capable; Closer but still too expensive</vt:lpstr>
      <vt:lpstr>Instrumented PDUs: poor power granularity</vt:lpstr>
      <vt:lpstr>Watts-up integrated power monitor: CLOSE</vt:lpstr>
      <vt:lpstr>Data Center Power—208 V, 20 or 30A</vt:lpstr>
      <vt:lpstr>Power Monitoring Version 1:  Tweet-a-Watt Receiver and Transmitter</vt:lpstr>
      <vt:lpstr>Tweet-a-Watt</vt:lpstr>
      <vt:lpstr>Evaluation of Tweet-a-Watt</vt:lpstr>
      <vt:lpstr>Power Monitor version 2:  One-off  function Prototype Power Monitor</vt:lpstr>
      <vt:lpstr>Arduino-based Power Monitor</vt:lpstr>
      <vt:lpstr>MN 220 picking transformer from Manutech</vt:lpstr>
      <vt:lpstr>Current Sense Transformer</vt:lpstr>
      <vt:lpstr>Industrial Design</vt:lpstr>
      <vt:lpstr>Arduino development environment </vt:lpstr>
      <vt:lpstr>Output Format (our implementation</vt:lpstr>
      <vt:lpstr>Calibration, Uncertainty and Readout Speed</vt:lpstr>
      <vt:lpstr>Industrial design continued</vt:lpstr>
      <vt:lpstr>Data storage and calibration database</vt:lpstr>
      <vt:lpstr>Power monitor data presentation</vt:lpstr>
      <vt:lpstr>Each monitored job shows up as a link at http://ac.ncsa.uiuc.edu/jobs.php</vt:lpstr>
      <vt:lpstr>Power Profiling – Walk through</vt:lpstr>
      <vt:lpstr>Output Graphs</vt:lpstr>
      <vt:lpstr>Unique Features of this Hardware+Software Setup</vt:lpstr>
      <vt:lpstr>Real Application Speed and Efficiency</vt:lpstr>
      <vt:lpstr>Case Study: NAMD</vt:lpstr>
      <vt:lpstr>Case Study: VMD</vt:lpstr>
      <vt:lpstr>Case Study: QMCPACK</vt:lpstr>
      <vt:lpstr>Application Case Study: MILC</vt:lpstr>
      <vt:lpstr>Current State: Speedup to Efficiency Correlation</vt:lpstr>
      <vt:lpstr>Future Work</vt:lpstr>
      <vt:lpstr>HPRCTA 2010 (workshop at SC 2010 in New Orleans)</vt:lpstr>
      <vt:lpstr>SAAHPC 2011</vt:lpstr>
    </vt:vector>
  </TitlesOfParts>
  <Company>NCSA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Blake Harvey</dc:creator>
  <cp:lastModifiedBy>craig</cp:lastModifiedBy>
  <cp:revision>60</cp:revision>
  <dcterms:created xsi:type="dcterms:W3CDTF">2007-10-24T14:42:53Z</dcterms:created>
  <dcterms:modified xsi:type="dcterms:W3CDTF">2010-08-16T16:59:20Z</dcterms:modified>
</cp:coreProperties>
</file>