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96" r:id="rId6"/>
    <p:sldMasterId id="2147493508" r:id="rId7"/>
    <p:sldMasterId id="2147493521" r:id="rId8"/>
    <p:sldMasterId id="2147493532" r:id="rId9"/>
    <p:sldMasterId id="2147493544" r:id="rId10"/>
    <p:sldMasterId id="2147493558" r:id="rId11"/>
  </p:sldMasterIdLst>
  <p:notesMasterIdLst>
    <p:notesMasterId r:id="rId59"/>
  </p:notesMasterIdLst>
  <p:handoutMasterIdLst>
    <p:handoutMasterId r:id="rId60"/>
  </p:handoutMasterIdLst>
  <p:sldIdLst>
    <p:sldId id="258" r:id="rId12"/>
    <p:sldId id="459" r:id="rId13"/>
    <p:sldId id="342" r:id="rId14"/>
    <p:sldId id="529" r:id="rId15"/>
    <p:sldId id="530" r:id="rId16"/>
    <p:sldId id="531" r:id="rId17"/>
    <p:sldId id="532" r:id="rId18"/>
    <p:sldId id="456" r:id="rId19"/>
    <p:sldId id="451" r:id="rId20"/>
    <p:sldId id="306" r:id="rId21"/>
    <p:sldId id="360" r:id="rId22"/>
    <p:sldId id="542" r:id="rId23"/>
    <p:sldId id="523" r:id="rId24"/>
    <p:sldId id="544" r:id="rId25"/>
    <p:sldId id="436" r:id="rId26"/>
    <p:sldId id="541" r:id="rId27"/>
    <p:sldId id="540" r:id="rId28"/>
    <p:sldId id="525" r:id="rId29"/>
    <p:sldId id="526" r:id="rId30"/>
    <p:sldId id="527" r:id="rId31"/>
    <p:sldId id="528" r:id="rId32"/>
    <p:sldId id="536" r:id="rId33"/>
    <p:sldId id="543" r:id="rId34"/>
    <p:sldId id="486" r:id="rId35"/>
    <p:sldId id="435" r:id="rId36"/>
    <p:sldId id="533" r:id="rId37"/>
    <p:sldId id="443" r:id="rId38"/>
    <p:sldId id="440" r:id="rId39"/>
    <p:sldId id="534" r:id="rId40"/>
    <p:sldId id="535" r:id="rId41"/>
    <p:sldId id="444" r:id="rId42"/>
    <p:sldId id="446" r:id="rId43"/>
    <p:sldId id="423" r:id="rId44"/>
    <p:sldId id="519" r:id="rId45"/>
    <p:sldId id="520" r:id="rId46"/>
    <p:sldId id="521" r:id="rId47"/>
    <p:sldId id="450" r:id="rId48"/>
    <p:sldId id="503" r:id="rId49"/>
    <p:sldId id="505" r:id="rId50"/>
    <p:sldId id="506" r:id="rId51"/>
    <p:sldId id="507" r:id="rId52"/>
    <p:sldId id="508" r:id="rId53"/>
    <p:sldId id="509" r:id="rId54"/>
    <p:sldId id="510" r:id="rId55"/>
    <p:sldId id="511" r:id="rId56"/>
    <p:sldId id="340" r:id="rId57"/>
    <p:sldId id="341" r:id="rId58"/>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7367" autoAdjust="0"/>
  </p:normalViewPr>
  <p:slideViewPr>
    <p:cSldViewPr snapToGrid="0" snapToObjects="1">
      <p:cViewPr>
        <p:scale>
          <a:sx n="90" d="100"/>
          <a:sy n="90" d="100"/>
        </p:scale>
        <p:origin x="-762" y="30"/>
      </p:cViewPr>
      <p:guideLst>
        <p:guide orient="horz" pos="1620"/>
        <p:guide pos="2880"/>
      </p:guideLst>
    </p:cSldViewPr>
  </p:slideViewPr>
  <p:notesTextViewPr>
    <p:cViewPr>
      <p:scale>
        <a:sx n="100" d="100"/>
        <a:sy n="100" d="100"/>
      </p:scale>
      <p:origin x="0" y="0"/>
    </p:cViewPr>
  </p:notesTextViewPr>
  <p:sorterViewPr>
    <p:cViewPr>
      <p:scale>
        <a:sx n="70" d="100"/>
        <a:sy n="70" d="100"/>
      </p:scale>
      <p:origin x="0" y="792"/>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158</c:v>
                </c:pt>
                <c:pt idx="1">
                  <c:v>827</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80</c:v>
                </c:pt>
                <c:pt idx="1">
                  <c:v>423</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19.7</c:v>
                </c:pt>
                <c:pt idx="1">
                  <c:v>101</c:v>
                </c:pt>
              </c:numCache>
            </c:numRef>
          </c:val>
        </c:ser>
        <c:dLbls>
          <c:showLegendKey val="0"/>
          <c:showVal val="0"/>
          <c:showCatName val="0"/>
          <c:showSerName val="0"/>
          <c:showPercent val="0"/>
          <c:showBubbleSize val="0"/>
        </c:dLbls>
        <c:gapWidth val="150"/>
        <c:axId val="165090432"/>
        <c:axId val="165091968"/>
      </c:barChart>
      <c:catAx>
        <c:axId val="165090432"/>
        <c:scaling>
          <c:orientation val="minMax"/>
        </c:scaling>
        <c:delete val="0"/>
        <c:axPos val="b"/>
        <c:majorTickMark val="none"/>
        <c:minorTickMark val="none"/>
        <c:tickLblPos val="nextTo"/>
        <c:crossAx val="165091968"/>
        <c:crosses val="autoZero"/>
        <c:auto val="1"/>
        <c:lblAlgn val="ctr"/>
        <c:lblOffset val="100"/>
        <c:noMultiLvlLbl val="0"/>
      </c:catAx>
      <c:valAx>
        <c:axId val="165091968"/>
        <c:scaling>
          <c:orientation val="minMax"/>
        </c:scaling>
        <c:delete val="0"/>
        <c:axPos val="l"/>
        <c:majorGridlines/>
        <c:title>
          <c:tx>
            <c:rich>
              <a:bodyPr/>
              <a:lstStyle/>
              <a:p>
                <a:pPr>
                  <a:defRPr/>
                </a:pPr>
                <a:r>
                  <a:rPr lang="en-US" dirty="0" smtClean="0"/>
                  <a:t>Runtime</a:t>
                </a:r>
                <a:r>
                  <a:rPr lang="en-US" baseline="0" dirty="0" smtClean="0"/>
                  <a:t> (sec)</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65090432"/>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c:v>
                </c:pt>
                <c:pt idx="1">
                  <c:v>1</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1.97</c:v>
                </c:pt>
                <c:pt idx="1">
                  <c:v>1.95</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8.02</c:v>
                </c:pt>
                <c:pt idx="1">
                  <c:v>8.18</c:v>
                </c:pt>
              </c:numCache>
            </c:numRef>
          </c:val>
        </c:ser>
        <c:dLbls>
          <c:showLegendKey val="0"/>
          <c:showVal val="0"/>
          <c:showCatName val="0"/>
          <c:showSerName val="0"/>
          <c:showPercent val="0"/>
          <c:showBubbleSize val="0"/>
        </c:dLbls>
        <c:gapWidth val="150"/>
        <c:axId val="149176320"/>
        <c:axId val="149177856"/>
      </c:barChart>
      <c:catAx>
        <c:axId val="149176320"/>
        <c:scaling>
          <c:orientation val="minMax"/>
        </c:scaling>
        <c:delete val="0"/>
        <c:axPos val="b"/>
        <c:majorTickMark val="none"/>
        <c:minorTickMark val="none"/>
        <c:tickLblPos val="nextTo"/>
        <c:crossAx val="149177856"/>
        <c:crosses val="autoZero"/>
        <c:auto val="1"/>
        <c:lblAlgn val="ctr"/>
        <c:lblOffset val="100"/>
        <c:noMultiLvlLbl val="0"/>
      </c:catAx>
      <c:valAx>
        <c:axId val="149177856"/>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4917632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Sheet1!$A$2:$A$4</c:f>
              <c:strCache>
                <c:ptCount val="3"/>
                <c:pt idx="0">
                  <c:v>Chromatophore @ 4Kx4K</c:v>
                </c:pt>
                <c:pt idx="1">
                  <c:v>Chrom Cell, 512x DoF @ 1080p</c:v>
                </c:pt>
                <c:pt idx="2">
                  <c:v>Chrom Lipids, DoF @ 8K </c:v>
                </c:pt>
              </c:strCache>
            </c:strRef>
          </c:cat>
          <c:val>
            <c:numRef>
              <c:f>Sheet1!$B$2:$B$4</c:f>
              <c:numCache>
                <c:formatCode>General</c:formatCode>
                <c:ptCount val="3"/>
                <c:pt idx="0">
                  <c:v>158</c:v>
                </c:pt>
                <c:pt idx="1">
                  <c:v>827</c:v>
                </c:pt>
                <c:pt idx="2">
                  <c:v>215.8</c:v>
                </c:pt>
              </c:numCache>
            </c:numRef>
          </c:val>
        </c:ser>
        <c:ser>
          <c:idx val="1"/>
          <c:order val="1"/>
          <c:tx>
            <c:strRef>
              <c:f>Sheet1!$C$1</c:f>
              <c:strCache>
                <c:ptCount val="1"/>
                <c:pt idx="0">
                  <c:v>2x Quadro GV100</c:v>
                </c:pt>
              </c:strCache>
            </c:strRef>
          </c:tx>
          <c:invertIfNegative val="0"/>
          <c:cat>
            <c:strRef>
              <c:f>Sheet1!$A$2:$A$4</c:f>
              <c:strCache>
                <c:ptCount val="3"/>
                <c:pt idx="0">
                  <c:v>Chromatophore @ 4Kx4K</c:v>
                </c:pt>
                <c:pt idx="1">
                  <c:v>Chrom Cell, 512x DoF @ 1080p</c:v>
                </c:pt>
                <c:pt idx="2">
                  <c:v>Chrom Lipids, DoF @ 8K </c:v>
                </c:pt>
              </c:strCache>
            </c:strRef>
          </c:cat>
          <c:val>
            <c:numRef>
              <c:f>Sheet1!$C$2:$C$4</c:f>
              <c:numCache>
                <c:formatCode>General</c:formatCode>
                <c:ptCount val="3"/>
                <c:pt idx="0">
                  <c:v>80</c:v>
                </c:pt>
                <c:pt idx="1">
                  <c:v>423</c:v>
                </c:pt>
                <c:pt idx="2">
                  <c:v>112.9</c:v>
                </c:pt>
              </c:numCache>
            </c:numRef>
          </c:val>
        </c:ser>
        <c:ser>
          <c:idx val="2"/>
          <c:order val="2"/>
          <c:tx>
            <c:strRef>
              <c:f>Sheet1!$D$1</c:f>
              <c:strCache>
                <c:ptCount val="1"/>
                <c:pt idx="0">
                  <c:v>Quadro RTX 6000</c:v>
                </c:pt>
              </c:strCache>
            </c:strRef>
          </c:tx>
          <c:invertIfNegative val="0"/>
          <c:cat>
            <c:strRef>
              <c:f>Sheet1!$A$2:$A$4</c:f>
              <c:strCache>
                <c:ptCount val="3"/>
                <c:pt idx="0">
                  <c:v>Chromatophore @ 4Kx4K</c:v>
                </c:pt>
                <c:pt idx="1">
                  <c:v>Chrom Cell, 512x DoF @ 1080p</c:v>
                </c:pt>
                <c:pt idx="2">
                  <c:v>Chrom Lipids, DoF @ 8K </c:v>
                </c:pt>
              </c:strCache>
            </c:strRef>
          </c:cat>
          <c:val>
            <c:numRef>
              <c:f>Sheet1!$D$2:$D$4</c:f>
              <c:numCache>
                <c:formatCode>General</c:formatCode>
                <c:ptCount val="3"/>
                <c:pt idx="0">
                  <c:v>19.7</c:v>
                </c:pt>
                <c:pt idx="1">
                  <c:v>101</c:v>
                </c:pt>
                <c:pt idx="2">
                  <c:v>40.799999999999997</c:v>
                </c:pt>
              </c:numCache>
            </c:numRef>
          </c:val>
        </c:ser>
        <c:dLbls>
          <c:showLegendKey val="0"/>
          <c:showVal val="0"/>
          <c:showCatName val="0"/>
          <c:showSerName val="0"/>
          <c:showPercent val="0"/>
          <c:showBubbleSize val="0"/>
        </c:dLbls>
        <c:gapWidth val="150"/>
        <c:axId val="165059200"/>
        <c:axId val="165069184"/>
      </c:barChart>
      <c:catAx>
        <c:axId val="165059200"/>
        <c:scaling>
          <c:orientation val="minMax"/>
        </c:scaling>
        <c:delete val="0"/>
        <c:axPos val="b"/>
        <c:majorTickMark val="none"/>
        <c:minorTickMark val="none"/>
        <c:tickLblPos val="nextTo"/>
        <c:crossAx val="165069184"/>
        <c:crosses val="autoZero"/>
        <c:auto val="1"/>
        <c:lblAlgn val="ctr"/>
        <c:lblOffset val="100"/>
        <c:noMultiLvlLbl val="0"/>
      </c:catAx>
      <c:valAx>
        <c:axId val="165069184"/>
        <c:scaling>
          <c:orientation val="minMax"/>
        </c:scaling>
        <c:delete val="0"/>
        <c:axPos val="l"/>
        <c:majorGridlines/>
        <c:title>
          <c:tx>
            <c:rich>
              <a:bodyPr/>
              <a:lstStyle/>
              <a:p>
                <a:pPr>
                  <a:defRPr/>
                </a:pPr>
                <a:r>
                  <a:rPr lang="en-US" dirty="0" smtClean="0"/>
                  <a:t>Runtime</a:t>
                </a:r>
                <a:r>
                  <a:rPr lang="en-US" baseline="0" dirty="0" smtClean="0"/>
                  <a:t> (sec)</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6505920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overlay val="0"/>
    </c:title>
    <c:autoTitleDeleted val="0"/>
    <c:plotArea>
      <c:layout>
        <c:manualLayout>
          <c:layoutTarget val="inner"/>
          <c:xMode val="edge"/>
          <c:yMode val="edge"/>
          <c:x val="0.27650335374744822"/>
          <c:y val="0.13493826249368432"/>
          <c:w val="0.72349664625255172"/>
          <c:h val="0.40912273132404958"/>
        </c:manualLayout>
      </c:layout>
      <c:barChart>
        <c:barDir val="col"/>
        <c:grouping val="clustered"/>
        <c:varyColors val="0"/>
        <c:ser>
          <c:idx val="0"/>
          <c:order val="0"/>
          <c:tx>
            <c:strRef>
              <c:f>Sheet1!$B$1</c:f>
              <c:strCache>
                <c:ptCount val="1"/>
                <c:pt idx="0">
                  <c:v>Quadro GV100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Sheet1!$B$2:$B$4</c:f>
              <c:numCache>
                <c:formatCode>General</c:formatCode>
                <c:ptCount val="3"/>
                <c:pt idx="0">
                  <c:v>1</c:v>
                </c:pt>
                <c:pt idx="1">
                  <c:v>1</c:v>
                </c:pt>
                <c:pt idx="2">
                  <c:v>1</c:v>
                </c:pt>
              </c:numCache>
            </c:numRef>
          </c:val>
        </c:ser>
        <c:ser>
          <c:idx val="1"/>
          <c:order val="1"/>
          <c:tx>
            <c:strRef>
              <c:f>Sheet1!$C$1</c:f>
              <c:strCache>
                <c:ptCount val="1"/>
                <c:pt idx="0">
                  <c:v>2x Quadro GV100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Sheet1!$C$2:$C$4</c:f>
              <c:numCache>
                <c:formatCode>General</c:formatCode>
                <c:ptCount val="3"/>
                <c:pt idx="0">
                  <c:v>1.97</c:v>
                </c:pt>
                <c:pt idx="1">
                  <c:v>1.95</c:v>
                </c:pt>
                <c:pt idx="2">
                  <c:v>1.91</c:v>
                </c:pt>
              </c:numCache>
            </c:numRef>
          </c:val>
        </c:ser>
        <c:ser>
          <c:idx val="2"/>
          <c:order val="2"/>
          <c:tx>
            <c:strRef>
              <c:f>Sheet1!$D$1</c:f>
              <c:strCache>
                <c:ptCount val="1"/>
                <c:pt idx="0">
                  <c:v>Quadro RTX 6000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Sheet1!$D$2:$D$4</c:f>
              <c:numCache>
                <c:formatCode>General</c:formatCode>
                <c:ptCount val="3"/>
                <c:pt idx="0">
                  <c:v>8.02</c:v>
                </c:pt>
                <c:pt idx="1">
                  <c:v>8.19</c:v>
                </c:pt>
                <c:pt idx="2">
                  <c:v>5.29</c:v>
                </c:pt>
              </c:numCache>
            </c:numRef>
          </c:val>
        </c:ser>
        <c:dLbls>
          <c:showLegendKey val="0"/>
          <c:showVal val="0"/>
          <c:showCatName val="0"/>
          <c:showSerName val="0"/>
          <c:showPercent val="0"/>
          <c:showBubbleSize val="0"/>
        </c:dLbls>
        <c:gapWidth val="150"/>
        <c:axId val="164984320"/>
        <c:axId val="164985856"/>
      </c:barChart>
      <c:catAx>
        <c:axId val="164984320"/>
        <c:scaling>
          <c:orientation val="minMax"/>
        </c:scaling>
        <c:delete val="0"/>
        <c:axPos val="b"/>
        <c:majorTickMark val="none"/>
        <c:minorTickMark val="none"/>
        <c:tickLblPos val="nextTo"/>
        <c:crossAx val="164985856"/>
        <c:crosses val="autoZero"/>
        <c:auto val="1"/>
        <c:lblAlgn val="ctr"/>
        <c:lblOffset val="100"/>
        <c:noMultiLvlLbl val="0"/>
      </c:catAx>
      <c:valAx>
        <c:axId val="164985856"/>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6498432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35.png"/></Relationships>
</file>

<file path=ppt/drawings/drawing1.xml><?xml version="1.0" encoding="utf-8"?>
<c:userShapes xmlns:c="http://schemas.openxmlformats.org/drawingml/2006/chart">
  <cdr:relSizeAnchor xmlns:cdr="http://schemas.openxmlformats.org/drawingml/2006/chartDrawing">
    <cdr:from>
      <cdr:x>0.27427</cdr:x>
      <cdr:y>0.13994</cdr:y>
    </cdr:from>
    <cdr:to>
      <cdr:x>0.44943</cdr:x>
      <cdr:y>0.45023</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369486" y="616278"/>
          <a:ext cx="1513193" cy="136640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8/16/2018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8/16/2018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Times New Roman" pitchFamily="18" charset="0"/>
              </a:rPr>
              <a:t>Advances in </a:t>
            </a:r>
            <a:r>
              <a:rPr lang="en-US" altLang="en-US" dirty="0" err="1" smtClean="0">
                <a:latin typeface="Times New Roman" pitchFamily="18" charset="0"/>
              </a:rPr>
              <a:t>OptiX</a:t>
            </a:r>
            <a:r>
              <a:rPr lang="en-US" altLang="en-US" dirty="0" smtClean="0">
                <a:latin typeface="Times New Roman" pitchFamily="18" charset="0"/>
              </a:rPr>
              <a:t> and RTX ray tracing bring</a:t>
            </a:r>
            <a:r>
              <a:rPr lang="en-US" altLang="en-US" baseline="0" dirty="0" smtClean="0">
                <a:latin typeface="Times New Roman" pitchFamily="18" charset="0"/>
              </a:rPr>
              <a:t> tremendous performance improvements for rendering scenes from technical and scientific visualization workloads.  New </a:t>
            </a:r>
            <a:r>
              <a:rPr lang="en-US" altLang="en-US" baseline="0" dirty="0" err="1" smtClean="0">
                <a:latin typeface="Times New Roman" pitchFamily="18" charset="0"/>
              </a:rPr>
              <a:t>OptiX</a:t>
            </a:r>
            <a:r>
              <a:rPr lang="en-US" altLang="en-US" baseline="0" dirty="0" smtClean="0">
                <a:latin typeface="Times New Roman" pitchFamily="18" charset="0"/>
              </a:rPr>
              <a:t> acceleration structures enable rendering of scenes with much greater geometric complexity on a single GPU, making it possible for scientists to interactively render high fidelity visualizations of complex scenes.  This talk will describe the results from the </a:t>
            </a:r>
            <a:r>
              <a:rPr lang="en-US" altLang="en-US" baseline="0" dirty="0" err="1" smtClean="0">
                <a:latin typeface="Times New Roman" pitchFamily="18" charset="0"/>
              </a:rPr>
              <a:t>adapation</a:t>
            </a:r>
            <a:r>
              <a:rPr lang="en-US" altLang="en-US" baseline="0" dirty="0" smtClean="0">
                <a:latin typeface="Times New Roman" pitchFamily="18" charset="0"/>
              </a:rPr>
              <a:t> of VMD, a widely used molecular visualization tool with over 1000,000 users, to exploit the latest capabilities of </a:t>
            </a:r>
            <a:r>
              <a:rPr lang="en-US" altLang="en-US" baseline="0" dirty="0" err="1" smtClean="0">
                <a:latin typeface="Times New Roman" pitchFamily="18" charset="0"/>
              </a:rPr>
              <a:t>OptiX</a:t>
            </a:r>
            <a:r>
              <a:rPr lang="en-US" altLang="en-US" baseline="0" dirty="0" smtClean="0">
                <a:latin typeface="Times New Roman" pitchFamily="18" charset="0"/>
              </a:rPr>
              <a:t>.</a:t>
            </a:r>
            <a:endParaRPr lang="en-US"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38</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685800" y="4343400"/>
            <a:ext cx="5486400" cy="4114800"/>
          </a:xfrm>
          <a:prstGeom prst="rect">
            <a:avLst/>
          </a:prstGeom>
          <a:noFill/>
          <a:ln>
            <a:noFill/>
          </a:ln>
        </p:spPr>
        <p:txBody>
          <a:bodyPr lIns="91417" tIns="91417" rIns="91417" bIns="91417" anchor="ctr" anchorCtr="0">
            <a:noAutofit/>
          </a:bodyPr>
          <a:lstStyle/>
          <a:p>
            <a:r>
              <a:rPr lang="en-US" dirty="0" smtClean="0"/>
              <a:t>High quality</a:t>
            </a:r>
            <a:r>
              <a:rPr lang="en-US" baseline="0" dirty="0" smtClean="0"/>
              <a:t> lighting/shading are very beneficial for scientists</a:t>
            </a:r>
          </a:p>
          <a:p>
            <a:endParaRPr lang="en-US" baseline="0" dirty="0" smtClean="0"/>
          </a:p>
          <a:p>
            <a:r>
              <a:rPr lang="en-US" baseline="0" dirty="0" smtClean="0"/>
              <a:t>Techniques like AO are easy to use by scientists who are non-experts in computer graphics</a:t>
            </a:r>
          </a:p>
          <a:p>
            <a:endParaRPr lang="en-US" baseline="0" dirty="0" smtClean="0"/>
          </a:p>
          <a:p>
            <a:r>
              <a:rPr lang="en-US" baseline="0" dirty="0" smtClean="0"/>
              <a:t>Use of methods like AO simplifies the process of producing easy-to-interpret images of complex</a:t>
            </a:r>
          </a:p>
          <a:p>
            <a:r>
              <a:rPr lang="en-US" baseline="0" dirty="0" smtClean="0"/>
              <a:t>molecular structures, no need to adjust positions of lights, or deal with them during animation of</a:t>
            </a:r>
          </a:p>
          <a:p>
            <a:r>
              <a:rPr lang="en-US" baseline="0" smtClean="0"/>
              <a:t>Molecular </a:t>
            </a:r>
            <a:endParaRPr dirty="0"/>
          </a:p>
        </p:txBody>
      </p:sp>
      <p:sp>
        <p:nvSpPr>
          <p:cNvPr id="1137" name="Shape 1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5" name="Shape 1105"/>
          <p:cNvSpPr txBox="1">
            <a:spLocks noGrp="1"/>
          </p:cNvSpPr>
          <p:nvPr>
            <p:ph type="body" idx="1"/>
          </p:nvPr>
        </p:nvSpPr>
        <p:spPr>
          <a:xfrm>
            <a:off x="685800" y="4343400"/>
            <a:ext cx="5486400" cy="4114800"/>
          </a:xfrm>
          <a:prstGeom prst="rect">
            <a:avLst/>
          </a:prstGeom>
        </p:spPr>
        <p:txBody>
          <a:bodyPr lIns="91417" tIns="91417" rIns="91417" bIns="91417" anchor="t" anchorCtr="0">
            <a:noAutofit/>
          </a:bodyPr>
          <a:lstStyle/>
          <a:p>
            <a:pPr>
              <a:buClr>
                <a:schemeClr val="dk1"/>
              </a:buClr>
              <a:buSzPct val="137500"/>
            </a:pPr>
            <a:endParaRPr sz="800" dirty="0">
              <a:solidFill>
                <a:schemeClr val="dk1"/>
              </a:solidFill>
            </a:endParaRPr>
          </a:p>
          <a:p>
            <a:pPr>
              <a:buClr>
                <a:schemeClr val="dk1"/>
              </a:buClr>
              <a:buSzPct val="137500"/>
            </a:pPr>
            <a:endParaRPr sz="800" dirty="0">
              <a:solidFill>
                <a:schemeClr val="dk1"/>
              </a:solidFill>
            </a:endParaRPr>
          </a:p>
          <a:p>
            <a:pPr>
              <a:buClr>
                <a:schemeClr val="dk1"/>
              </a:buClr>
              <a:buSzPct val="137500"/>
            </a:pPr>
            <a:r>
              <a:rPr lang="en" sz="800" dirty="0">
                <a:solidFill>
                  <a:schemeClr val="dk1"/>
                </a:solidFill>
              </a:rPr>
              <a:t>-----</a:t>
            </a:r>
          </a:p>
          <a:p>
            <a:pPr>
              <a:buClr>
                <a:schemeClr val="dk1"/>
              </a:buClr>
              <a:buSzPct val="137500"/>
            </a:pPr>
            <a:r>
              <a:rPr lang="en" sz="800" dirty="0">
                <a:solidFill>
                  <a:schemeClr val="dk1"/>
                </a:solidFill>
              </a:rPr>
              <a:t>Credits:</a:t>
            </a:r>
          </a:p>
          <a:p>
            <a:pPr>
              <a:buClr>
                <a:schemeClr val="dk1"/>
              </a:buClr>
              <a:buSzPct val="137500"/>
            </a:pPr>
            <a:r>
              <a:rPr lang="en" sz="800" dirty="0">
                <a:solidFill>
                  <a:schemeClr val="dk1"/>
                </a:solidFill>
              </a:rPr>
              <a:t>GPU-Accelerated Molecular Visualization on Petascale Supercomputing Platforms.     J. E. Stone, K. L. Vandivort, and K. Schulten. UltraVis’13, pp. 6:1-6:8, 2013.</a:t>
            </a:r>
          </a:p>
          <a:p>
            <a:pPr>
              <a:buClr>
                <a:schemeClr val="dk1"/>
              </a:buClr>
              <a:buSzPct val="137500"/>
            </a:pPr>
            <a:r>
              <a:rPr lang="en" sz="800" dirty="0">
                <a:solidFill>
                  <a:schemeClr val="dk1"/>
                </a:solidFill>
              </a:rPr>
              <a:t>Visualization of Energy Conversion Processes in a Light Harvesting Organelle at Atomic Detail.  M. Sener, et al. SC'14 Visualization and Data Analytics Showcase, 2014.</a:t>
            </a:r>
          </a:p>
          <a:p>
            <a:pPr>
              <a:buClr>
                <a:schemeClr val="dk1"/>
              </a:buClr>
              <a:buSzPct val="137500"/>
            </a:pPr>
            <a:r>
              <a:rPr lang="en" sz="800" dirty="0">
                <a:solidFill>
                  <a:schemeClr val="dk1"/>
                </a:solidFill>
              </a:rPr>
              <a:t>Chemical Visualization of Human Pathogens: the Retroviral Capsids.  J. R. Perilla, B.-C. Goh, J. E. Stone, and K. Schulten. SC'15 Visualization and Data Analytics Showcase, 2015.</a:t>
            </a:r>
          </a:p>
          <a:p>
            <a:pPr>
              <a:buClr>
                <a:schemeClr val="dk1"/>
              </a:buClr>
              <a:buSzPct val="137500"/>
            </a:pPr>
            <a:r>
              <a:rPr lang="en" sz="800" dirty="0">
                <a:solidFill>
                  <a:schemeClr val="dk1"/>
                </a:solidFill>
              </a:rPr>
              <a:t>Atomic Detail Visualization of Photosynthetic Membranes with GPU-Accelerated Ray Tracing.  J. E. Stone et al., J. Parallel Computing, 55:17-27, 2016.</a:t>
            </a:r>
          </a:p>
          <a:p>
            <a:pPr>
              <a:buClr>
                <a:schemeClr val="dk1"/>
              </a:buClr>
              <a:buSzPct val="137500"/>
            </a:pPr>
            <a:r>
              <a:rPr lang="en" sz="800" dirty="0">
                <a:solidFill>
                  <a:schemeClr val="dk1"/>
                </a:solidFill>
              </a:rPr>
              <a:t>Immersive Molecular Visualization with Omnidirectional Stereoscopic Ray Tracing and Remote Rendering  J. E. Stone, W. R. Sherman, and K.  HPDAV, IPDPSW, pp. 1048-1057, 2016.</a:t>
            </a:r>
          </a:p>
          <a:p>
            <a:pPr>
              <a:buClr>
                <a:schemeClr val="dk1"/>
              </a:buClr>
              <a:buSzPct val="137500"/>
            </a:pPr>
            <a:endParaRPr sz="800" dirty="0">
              <a:solidFill>
                <a:schemeClr val="dk1"/>
              </a:solidFill>
            </a:endParaRPr>
          </a:p>
          <a:p>
            <a:pPr>
              <a:buClr>
                <a:schemeClr val="dk1"/>
              </a:buClr>
              <a:buSzPct val="25000"/>
            </a:pPr>
            <a:endParaRPr sz="800" dirty="0">
              <a:solidFill>
                <a:schemeClr val="dk1"/>
              </a:solidFill>
            </a:endParaRPr>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2" name="Shape 1122"/>
          <p:cNvSpPr txBox="1">
            <a:spLocks noGrp="1"/>
          </p:cNvSpPr>
          <p:nvPr>
            <p:ph type="body" idx="1"/>
          </p:nvPr>
        </p:nvSpPr>
        <p:spPr>
          <a:xfrm>
            <a:off x="685800" y="4343400"/>
            <a:ext cx="5486400" cy="4114800"/>
          </a:xfrm>
          <a:prstGeom prst="rect">
            <a:avLst/>
          </a:prstGeom>
        </p:spPr>
        <p:txBody>
          <a:bodyPr lIns="91417" tIns="91417" rIns="91417" bIns="91417" anchor="t" anchorCtr="0">
            <a:noAutofit/>
          </a:bodyPr>
          <a:lstStyle/>
          <a:p>
            <a:pPr>
              <a:buClr>
                <a:schemeClr val="dk1"/>
              </a:buClr>
              <a:buSzPct val="110000"/>
            </a:pPr>
            <a:r>
              <a:rPr lang="en" sz="1000" dirty="0">
                <a:solidFill>
                  <a:schemeClr val="dk1"/>
                </a:solidFill>
              </a:rPr>
              <a:t>Benefits of Advanced Lighting and Shading Techniques</a:t>
            </a:r>
            <a:endParaRPr sz="1000" dirty="0">
              <a:solidFill>
                <a:schemeClr val="dk1"/>
              </a:solidFill>
            </a:endParaRPr>
          </a:p>
          <a:p>
            <a:pPr marL="457159" indent="-292074">
              <a:buClr>
                <a:schemeClr val="dk1"/>
              </a:buClr>
              <a:buChar char="●"/>
            </a:pPr>
            <a:r>
              <a:rPr lang="en" sz="1000" dirty="0">
                <a:solidFill>
                  <a:schemeClr val="dk1"/>
                </a:solidFill>
              </a:rPr>
              <a:t>Exploit visual intuition</a:t>
            </a:r>
          </a:p>
          <a:p>
            <a:pPr marL="457159" indent="-292074">
              <a:buClr>
                <a:schemeClr val="dk1"/>
              </a:buClr>
              <a:buChar char="●"/>
            </a:pPr>
            <a:r>
              <a:rPr lang="en" sz="1000" dirty="0">
                <a:solidFill>
                  <a:schemeClr val="dk1"/>
                </a:solidFill>
              </a:rPr>
              <a:t>Spend computer time in exchange for scientists’ time, make images that are more easily interpreted</a:t>
            </a:r>
          </a:p>
          <a:p>
            <a:pPr marL="457159" indent="-292074">
              <a:buClr>
                <a:schemeClr val="dk1"/>
              </a:buClr>
              <a:buChar char="●"/>
            </a:pPr>
            <a:r>
              <a:rPr lang="en-US" sz="1000" dirty="0">
                <a:solidFill>
                  <a:schemeClr val="dk1"/>
                </a:solidFill>
              </a:rPr>
              <a:t>H</a:t>
            </a:r>
            <a:r>
              <a:rPr lang="en" sz="1000" dirty="0">
                <a:solidFill>
                  <a:schemeClr val="dk1"/>
                </a:solidFill>
              </a:rPr>
              <a:t>igh-quality transparent surface display, DoF, and AO are a few of the tools that can be used to better visualize complex molecular structures and their dynamics, and to focus viewer’s attention on key parts of a protein or macromolecular complex</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0" name="Shape 1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en" sz="1000">
                <a:solidFill>
                  <a:schemeClr val="dk1"/>
                </a:solidFill>
              </a:rPr>
              <a:t>VMD Planetarium Dome Master Camera</a:t>
            </a:r>
          </a:p>
          <a:p>
            <a:pPr marL="457200" lvl="0" indent="-292100" rtl="0">
              <a:spcBef>
                <a:spcPts val="0"/>
              </a:spcBef>
              <a:buClr>
                <a:schemeClr val="dk1"/>
              </a:buClr>
              <a:buSzPct val="100000"/>
              <a:buChar char="●"/>
            </a:pPr>
            <a:r>
              <a:rPr lang="en" sz="1000">
                <a:solidFill>
                  <a:schemeClr val="dk1"/>
                </a:solidFill>
              </a:rPr>
              <a:t>RT-based dome projection -- rasterization poorly suited to non-planar projections</a:t>
            </a:r>
          </a:p>
          <a:p>
            <a:pPr marL="457200" lvl="0" indent="-292100" rtl="0">
              <a:spcBef>
                <a:spcPts val="0"/>
              </a:spcBef>
              <a:buClr>
                <a:schemeClr val="dk1"/>
              </a:buClr>
              <a:buSzPct val="100000"/>
              <a:buChar char="●"/>
            </a:pPr>
            <a:r>
              <a:rPr lang="en" sz="1000">
                <a:solidFill>
                  <a:schemeClr val="dk1"/>
                </a:solidFill>
              </a:rPr>
              <a:t>Fully interactive RT with ambient occlusion, shadows, depth of field, reflections, and so on</a:t>
            </a:r>
          </a:p>
          <a:p>
            <a:pPr marL="457200" lvl="0" indent="-292100" rtl="0">
              <a:spcBef>
                <a:spcPts val="0"/>
              </a:spcBef>
              <a:buClr>
                <a:schemeClr val="dk1"/>
              </a:buClr>
              <a:buSzPct val="100000"/>
              <a:buChar char="●"/>
            </a:pPr>
            <a:r>
              <a:rPr lang="en" sz="1000">
                <a:solidFill>
                  <a:schemeClr val="dk1"/>
                </a:solidFill>
              </a:rPr>
              <a:t>Both mono and stereoscopic</a:t>
            </a:r>
          </a:p>
          <a:p>
            <a:pPr marL="457200" lvl="0" indent="-292100" rtl="0">
              <a:spcBef>
                <a:spcPts val="0"/>
              </a:spcBef>
              <a:buClr>
                <a:schemeClr val="dk1"/>
              </a:buClr>
              <a:buSzPct val="100000"/>
              <a:buChar char="●"/>
            </a:pPr>
            <a:r>
              <a:rPr lang="en" sz="1000">
                <a:solidFill>
                  <a:schemeClr val="dk1"/>
                </a:solidFill>
              </a:rPr>
              <a:t>No further post-processing required</a:t>
            </a:r>
          </a:p>
          <a:p>
            <a:pPr lvl="0">
              <a:spcBef>
                <a:spcPts val="0"/>
              </a:spcBef>
              <a:buClr>
                <a:schemeClr val="dk1"/>
              </a:buClr>
              <a:buSzPct val="110000"/>
              <a:buFont typeface="Arial"/>
              <a:buNone/>
            </a:pPr>
            <a:endParaRPr sz="1000">
              <a:solidFill>
                <a:schemeClr val="dk1"/>
              </a:solidFill>
            </a:endParaRPr>
          </a:p>
          <a:p>
            <a:pPr lvl="0">
              <a:spcBef>
                <a:spcPts val="0"/>
              </a:spcBef>
              <a:buClr>
                <a:schemeClr val="dk1"/>
              </a:buClr>
              <a:buSzPct val="110000"/>
              <a:buFont typeface="Arial"/>
              <a:buNone/>
            </a:pPr>
            <a:endParaRPr sz="1000">
              <a:solidFill>
                <a:schemeClr val="dk1"/>
              </a:solidFill>
            </a:endParaRPr>
          </a:p>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34</a:t>
            </a:fld>
            <a:endParaRPr lang="en-US" dirty="0"/>
          </a:p>
        </p:txBody>
      </p:sp>
    </p:spTree>
    <p:extLst>
      <p:ext uri="{BB962C8B-B14F-4D97-AF65-F5344CB8AC3E}">
        <p14:creationId xmlns:p14="http://schemas.microsoft.com/office/powerpoint/2010/main" val="47792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270477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390586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087539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66501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492884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5780044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083357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5470399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2179896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1481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35499024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8263273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58609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509194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672848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121604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2105003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368056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6790899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797924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2921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9889004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75071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194999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8519819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582741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7135431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399922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3223075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591394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258911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824210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8303302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1180B8F-9FFA-48CA-B5CB-A578D9941485}" type="datetimeFigureOut">
              <a:rPr lang="en-US"/>
              <a:pPr>
                <a:defRPr/>
              </a:pPr>
              <a:t>8/16/2018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CFE9B42-ACBD-4009-865D-E9524F5EBA64}" type="slidenum">
              <a:rPr lang="en-US"/>
              <a:pPr>
                <a:defRPr/>
              </a:pPr>
              <a:t>‹#›</a:t>
            </a:fld>
            <a:endParaRPr lang="en-US"/>
          </a:p>
        </p:txBody>
      </p:sp>
    </p:spTree>
    <p:extLst>
      <p:ext uri="{BB962C8B-B14F-4D97-AF65-F5344CB8AC3E}">
        <p14:creationId xmlns:p14="http://schemas.microsoft.com/office/powerpoint/2010/main" val="267084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EACE580-B306-4DC1-99EF-3BDB24D8CB11}" type="datetimeFigureOut">
              <a:rPr lang="en-US"/>
              <a:pPr>
                <a:defRPr/>
              </a:pPr>
              <a:t>8/16/2018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29A1CA0-1B52-46C1-92D6-F9B1DF74ED3E}" type="slidenum">
              <a:rPr lang="en-US"/>
              <a:pPr>
                <a:defRPr/>
              </a:pPr>
              <a:t>‹#›</a:t>
            </a:fld>
            <a:endParaRPr lang="en-US"/>
          </a:p>
        </p:txBody>
      </p:sp>
    </p:spTree>
    <p:extLst>
      <p:ext uri="{BB962C8B-B14F-4D97-AF65-F5344CB8AC3E}">
        <p14:creationId xmlns:p14="http://schemas.microsoft.com/office/powerpoint/2010/main" val="252889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5ADAC5CA-38CD-432C-ABCC-62D8CADAA545}" type="datetimeFigureOut">
              <a:rPr lang="en-US"/>
              <a:pPr>
                <a:defRPr/>
              </a:pPr>
              <a:t>8/16/2018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2600F68-ABA4-4041-8CCF-BD83B9DF5882}" type="slidenum">
              <a:rPr lang="en-US"/>
              <a:pPr>
                <a:defRPr/>
              </a:pPr>
              <a:t>‹#›</a:t>
            </a:fld>
            <a:endParaRPr lang="en-US"/>
          </a:p>
        </p:txBody>
      </p:sp>
    </p:spTree>
    <p:extLst>
      <p:ext uri="{BB962C8B-B14F-4D97-AF65-F5344CB8AC3E}">
        <p14:creationId xmlns:p14="http://schemas.microsoft.com/office/powerpoint/2010/main" val="2685261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F790282-0998-4A45-A95A-14BCAEAD1E3B}" type="datetimeFigureOut">
              <a:rPr lang="en-US"/>
              <a:pPr>
                <a:defRPr/>
              </a:pPr>
              <a:t>8/16/2018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4D0224EE-7848-4B43-BE91-2CE142C3248B}" type="slidenum">
              <a:rPr lang="en-US"/>
              <a:pPr>
                <a:defRPr/>
              </a:pPr>
              <a:t>‹#›</a:t>
            </a:fld>
            <a:endParaRPr lang="en-US"/>
          </a:p>
        </p:txBody>
      </p:sp>
    </p:spTree>
    <p:extLst>
      <p:ext uri="{BB962C8B-B14F-4D97-AF65-F5344CB8AC3E}">
        <p14:creationId xmlns:p14="http://schemas.microsoft.com/office/powerpoint/2010/main" val="1421824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F324A43-6406-469D-87DD-86AF29B109F7}" type="datetimeFigureOut">
              <a:rPr lang="en-US"/>
              <a:pPr>
                <a:defRPr/>
              </a:pPr>
              <a:t>8/16/2018</a:t>
            </a:fld>
            <a:endParaRPr lang="en-US"/>
          </a:p>
        </p:txBody>
      </p:sp>
      <p:sp>
        <p:nvSpPr>
          <p:cNvPr id="8" name="Footer Placeholder 7"/>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122C825-B495-46D8-AC26-75016E6FBC9E}" type="slidenum">
              <a:rPr lang="en-US"/>
              <a:pPr>
                <a:defRPr/>
              </a:pPr>
              <a:t>‹#›</a:t>
            </a:fld>
            <a:endParaRPr lang="en-US"/>
          </a:p>
        </p:txBody>
      </p:sp>
    </p:spTree>
    <p:extLst>
      <p:ext uri="{BB962C8B-B14F-4D97-AF65-F5344CB8AC3E}">
        <p14:creationId xmlns:p14="http://schemas.microsoft.com/office/powerpoint/2010/main" val="1328623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D00F683-5035-4915-AE78-CC91A7FC1F3D}" type="datetimeFigureOut">
              <a:rPr lang="en-US"/>
              <a:pPr>
                <a:defRPr/>
              </a:pPr>
              <a:t>8/16/2018</a:t>
            </a:fld>
            <a:endParaRPr lang="en-US"/>
          </a:p>
        </p:txBody>
      </p:sp>
      <p:sp>
        <p:nvSpPr>
          <p:cNvPr id="4" name="Footer Placeholder 3"/>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DF42D66-2534-41F6-8295-3D6F074C10B1}" type="slidenum">
              <a:rPr lang="en-US"/>
              <a:pPr>
                <a:defRPr/>
              </a:pPr>
              <a:t>‹#›</a:t>
            </a:fld>
            <a:endParaRPr lang="en-US"/>
          </a:p>
        </p:txBody>
      </p:sp>
    </p:spTree>
    <p:extLst>
      <p:ext uri="{BB962C8B-B14F-4D97-AF65-F5344CB8AC3E}">
        <p14:creationId xmlns:p14="http://schemas.microsoft.com/office/powerpoint/2010/main" val="3472861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234056D-D322-4E48-B206-2312AAFA8495}" type="datetimeFigureOut">
              <a:rPr lang="en-US"/>
              <a:pPr>
                <a:defRPr/>
              </a:pPr>
              <a:t>8/16/2018</a:t>
            </a:fld>
            <a:endParaRPr lang="en-US"/>
          </a:p>
        </p:txBody>
      </p:sp>
      <p:sp>
        <p:nvSpPr>
          <p:cNvPr id="3" name="Footer Placeholder 2"/>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882FD0D-A813-4FD8-88BF-A956E026BA1D}" type="slidenum">
              <a:rPr lang="en-US"/>
              <a:pPr>
                <a:defRPr/>
              </a:pPr>
              <a:t>‹#›</a:t>
            </a:fld>
            <a:endParaRPr lang="en-US"/>
          </a:p>
        </p:txBody>
      </p:sp>
    </p:spTree>
    <p:extLst>
      <p:ext uri="{BB962C8B-B14F-4D97-AF65-F5344CB8AC3E}">
        <p14:creationId xmlns:p14="http://schemas.microsoft.com/office/powerpoint/2010/main" val="3486051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723B6F-ABF2-478B-A8CE-3C1F29C2BA97}" type="datetimeFigureOut">
              <a:rPr lang="en-US"/>
              <a:pPr>
                <a:defRPr/>
              </a:pPr>
              <a:t>8/16/2018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ABEDFE0-1685-477E-82F3-33069AEF3814}" type="slidenum">
              <a:rPr lang="en-US"/>
              <a:pPr>
                <a:defRPr/>
              </a:pPr>
              <a:t>‹#›</a:t>
            </a:fld>
            <a:endParaRPr lang="en-US"/>
          </a:p>
        </p:txBody>
      </p:sp>
    </p:spTree>
    <p:extLst>
      <p:ext uri="{BB962C8B-B14F-4D97-AF65-F5344CB8AC3E}">
        <p14:creationId xmlns:p14="http://schemas.microsoft.com/office/powerpoint/2010/main" val="4244525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AF38BD-AA10-4195-A56E-7AF95DBC910D}" type="datetimeFigureOut">
              <a:rPr lang="en-US"/>
              <a:pPr>
                <a:defRPr/>
              </a:pPr>
              <a:t>8/16/2018</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9B9CD558-8D32-472F-A381-DBF1C034C618}" type="slidenum">
              <a:rPr lang="en-US"/>
              <a:pPr>
                <a:defRPr/>
              </a:pPr>
              <a:t>‹#›</a:t>
            </a:fld>
            <a:endParaRPr lang="en-US"/>
          </a:p>
        </p:txBody>
      </p:sp>
    </p:spTree>
    <p:extLst>
      <p:ext uri="{BB962C8B-B14F-4D97-AF65-F5344CB8AC3E}">
        <p14:creationId xmlns:p14="http://schemas.microsoft.com/office/powerpoint/2010/main" val="416902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4EAE04E-B414-4500-98B7-BA2511FCB521}" type="datetimeFigureOut">
              <a:rPr lang="en-US"/>
              <a:pPr>
                <a:defRPr/>
              </a:pPr>
              <a:t>8/16/2018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A108D30-07AD-43F5-924F-A95BFB2EA661}" type="slidenum">
              <a:rPr lang="en-US"/>
              <a:pPr>
                <a:defRPr/>
              </a:pPr>
              <a:t>‹#›</a:t>
            </a:fld>
            <a:endParaRPr lang="en-US"/>
          </a:p>
        </p:txBody>
      </p:sp>
    </p:spTree>
    <p:extLst>
      <p:ext uri="{BB962C8B-B14F-4D97-AF65-F5344CB8AC3E}">
        <p14:creationId xmlns:p14="http://schemas.microsoft.com/office/powerpoint/2010/main" val="105758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F0B3450-8B89-4DE2-8686-AC265B5A1C44}" type="datetimeFigureOut">
              <a:rPr lang="en-US"/>
              <a:pPr>
                <a:defRPr/>
              </a:pPr>
              <a:t>8/16/2018</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AF85F2FA-CF9F-4B2E-BE06-AE4970245B8E}" type="slidenum">
              <a:rPr lang="en-US"/>
              <a:pPr>
                <a:defRPr/>
              </a:pPr>
              <a:t>‹#›</a:t>
            </a:fld>
            <a:endParaRPr lang="en-US"/>
          </a:p>
        </p:txBody>
      </p:sp>
    </p:spTree>
    <p:extLst>
      <p:ext uri="{BB962C8B-B14F-4D97-AF65-F5344CB8AC3E}">
        <p14:creationId xmlns:p14="http://schemas.microsoft.com/office/powerpoint/2010/main" val="2358871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80058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515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556056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1"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1226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7047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1280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80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41233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4913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4416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0241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823331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523171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1706617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70417258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82952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9876644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7182022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625321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007817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3257464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9288832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2144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13922207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8505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7.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2.emf"/><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800037852"/>
      </p:ext>
    </p:extLst>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algn="ctr"/>
            <a:r>
              <a:rPr lang="en-US" sz="900" dirty="0">
                <a:solidFill>
                  <a:prstClr val="black">
                    <a:lumMod val="50000"/>
                    <a:lumOff val="50000"/>
                  </a:prstClr>
                </a:solidFill>
              </a:rPr>
              <a:t>Biomedical Technology Research Center for Macromolecular Modeling and Bioinformatics</a:t>
            </a:r>
          </a:p>
          <a:p>
            <a:pPr algn="ctr"/>
            <a:r>
              <a:rPr lang="en-US" sz="900" dirty="0">
                <a:solidFill>
                  <a:prstClr val="black">
                    <a:lumMod val="50000"/>
                    <a:lumOff val="50000"/>
                  </a:prstClr>
                </a:solidFill>
              </a:rPr>
              <a:t>Beckman Institute, University of Illinois at Urbana-Champaign - </a:t>
            </a:r>
            <a:r>
              <a:rPr lang="en-US" sz="900" dirty="0" err="1">
                <a:solidFill>
                  <a:prstClr val="black">
                    <a:lumMod val="50000"/>
                    <a:lumOff val="50000"/>
                  </a:prstClr>
                </a:solidFill>
              </a:rPr>
              <a:t>www.ks.uiuc.edu</a:t>
            </a:r>
            <a:endParaRPr lang="en-US" sz="900" dirty="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1650642893"/>
      </p:ext>
    </p:extLst>
  </p:cSld>
  <p:clrMap bg1="lt1" tx1="dk1" bg2="lt2" tx2="dk2" accent1="accent1" accent2="accent2" accent3="accent3" accent4="accent4" accent5="accent5" accent6="accent6" hlink="hlink" folHlink="folHlink"/>
  <p:sldLayoutIdLst>
    <p:sldLayoutId id="2147493509" r:id="rId1"/>
    <p:sldLayoutId id="2147493510" r:id="rId2"/>
    <p:sldLayoutId id="2147493511" r:id="rId3"/>
    <p:sldLayoutId id="2147493512" r:id="rId4"/>
    <p:sldLayoutId id="2147493513" r:id="rId5"/>
    <p:sldLayoutId id="2147493514" r:id="rId6"/>
    <p:sldLayoutId id="2147493515" r:id="rId7"/>
    <p:sldLayoutId id="2147493516" r:id="rId8"/>
    <p:sldLayoutId id="2147493517" r:id="rId9"/>
    <p:sldLayoutId id="2147493518" r:id="rId10"/>
    <p:sldLayoutId id="2147493519" r:id="rId11"/>
    <p:sldLayoutId id="2147493520"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a:solidFill>
                  <a:prstClr val="black">
                    <a:lumMod val="50000"/>
                    <a:lumOff val="50000"/>
                  </a:prstClr>
                </a:solidFill>
              </a:rPr>
              <a:t>Biomedical Technology Research Center for Macromolecular Modeling and Bioinformatics</a:t>
            </a:r>
          </a:p>
          <a:p>
            <a:pPr algn="ctr"/>
            <a:r>
              <a:rPr lang="en-US" sz="900" dirty="0">
                <a:solidFill>
                  <a:prstClr val="black">
                    <a:lumMod val="50000"/>
                    <a:lumOff val="50000"/>
                  </a:prstClr>
                </a:solidFill>
              </a:rPr>
              <a:t>Beckman Institute, University of Illinois at Urbana-Champaign - </a:t>
            </a:r>
            <a:r>
              <a:rPr lang="en-US" sz="900" dirty="0" err="1">
                <a:solidFill>
                  <a:prstClr val="black">
                    <a:lumMod val="50000"/>
                    <a:lumOff val="50000"/>
                  </a:prstClr>
                </a:solidFill>
              </a:rPr>
              <a:t>www.ks.uiuc.edu</a:t>
            </a:r>
            <a:endParaRPr lang="en-US" sz="900" dirty="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769122012"/>
      </p:ext>
    </p:extLst>
  </p:cSld>
  <p:clrMap bg1="lt1" tx1="dk1" bg2="lt2" tx2="dk2" accent1="accent1" accent2="accent2" accent3="accent3" accent4="accent4" accent5="accent5" accent6="accent6" hlink="hlink" folHlink="folHlink"/>
  <p:sldLayoutIdLst>
    <p:sldLayoutId id="2147493522" r:id="rId1"/>
    <p:sldLayoutId id="2147493523" r:id="rId2"/>
    <p:sldLayoutId id="2147493524" r:id="rId3"/>
    <p:sldLayoutId id="2147493525" r:id="rId4"/>
    <p:sldLayoutId id="2147493526" r:id="rId5"/>
    <p:sldLayoutId id="2147493527" r:id="rId6"/>
    <p:sldLayoutId id="2147493528" r:id="rId7"/>
    <p:sldLayoutId id="2147493529" r:id="rId8"/>
    <p:sldLayoutId id="2147493530" r:id="rId9"/>
    <p:sldLayoutId id="2147493531"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fld id="{B514CDFE-9819-48FD-A5B0-2245F32FD935}" type="datetimeFigureOut">
              <a:rPr lang="en-US"/>
              <a:pPr defTabSz="914400">
                <a:defRPr/>
              </a:pPr>
              <a:t>8/16/2018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fld id="{D4441970-29E1-43AB-A96A-83857773A02B}" type="slidenum">
              <a:rPr lang="en-US"/>
              <a:pPr defTabSz="914400">
                <a:defRPr/>
              </a:pPr>
              <a:t>‹#›</a:t>
            </a:fld>
            <a:endParaRPr lang="en-US"/>
          </a:p>
        </p:txBody>
      </p:sp>
    </p:spTree>
    <p:extLst>
      <p:ext uri="{BB962C8B-B14F-4D97-AF65-F5344CB8AC3E}">
        <p14:creationId xmlns:p14="http://schemas.microsoft.com/office/powerpoint/2010/main" val="3388961558"/>
      </p:ext>
    </p:extLst>
  </p:cSld>
  <p:clrMap bg1="lt1" tx1="dk1" bg2="lt2" tx2="dk2" accent1="accent1" accent2="accent2" accent3="accent3" accent4="accent4" accent5="accent5" accent6="accent6" hlink="hlink" folHlink="folHlink"/>
  <p:sldLayoutIdLst>
    <p:sldLayoutId id="2147493533" r:id="rId1"/>
    <p:sldLayoutId id="2147493534" r:id="rId2"/>
    <p:sldLayoutId id="2147493535" r:id="rId3"/>
    <p:sldLayoutId id="2147493536" r:id="rId4"/>
    <p:sldLayoutId id="2147493537" r:id="rId5"/>
    <p:sldLayoutId id="2147493538" r:id="rId6"/>
    <p:sldLayoutId id="2147493539" r:id="rId7"/>
    <p:sldLayoutId id="2147493540" r:id="rId8"/>
    <p:sldLayoutId id="2147493541" r:id="rId9"/>
    <p:sldLayoutId id="2147493542" r:id="rId10"/>
    <p:sldLayoutId id="21474935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454325"/>
      </p:ext>
    </p:extLst>
  </p:cSld>
  <p:clrMap bg1="lt1" tx1="dk1" bg2="lt2" tx2="dk2" accent1="accent1" accent2="accent2" accent3="accent3" accent4="accent4" accent5="accent5" accent6="accent6" hlink="hlink" folHlink="folHlink"/>
  <p:sldLayoutIdLst>
    <p:sldLayoutId id="2147493545" r:id="rId1"/>
    <p:sldLayoutId id="2147493546" r:id="rId2"/>
    <p:sldLayoutId id="2147493547" r:id="rId3"/>
    <p:sldLayoutId id="2147493548" r:id="rId4"/>
    <p:sldLayoutId id="2147493549" r:id="rId5"/>
    <p:sldLayoutId id="2147493550" r:id="rId6"/>
    <p:sldLayoutId id="2147493551" r:id="rId7"/>
    <p:sldLayoutId id="2147493552" r:id="rId8"/>
    <p:sldLayoutId id="2147493553" r:id="rId9"/>
    <p:sldLayoutId id="2147493554" r:id="rId10"/>
    <p:sldLayoutId id="2147493555" r:id="rId11"/>
    <p:sldLayoutId id="2147493556" r:id="rId12"/>
    <p:sldLayoutId id="2147493557"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1534332487"/>
      </p:ext>
    </p:extLst>
  </p:cSld>
  <p:clrMap bg1="lt1" tx1="dk1" bg2="lt2" tx2="dk2" accent1="accent1" accent2="accent2" accent3="accent3" accent4="accent4" accent5="accent5" accent6="accent6" hlink="hlink" folHlink="folHlink"/>
  <p:sldLayoutIdLst>
    <p:sldLayoutId id="2147493559" r:id="rId1"/>
    <p:sldLayoutId id="2147493560" r:id="rId2"/>
    <p:sldLayoutId id="2147493561" r:id="rId3"/>
    <p:sldLayoutId id="2147493562" r:id="rId4"/>
    <p:sldLayoutId id="2147493563" r:id="rId5"/>
    <p:sldLayoutId id="2147493564" r:id="rId6"/>
    <p:sldLayoutId id="2147493565" r:id="rId7"/>
    <p:sldLayoutId id="2147493566" r:id="rId8"/>
    <p:sldLayoutId id="2147493567" r:id="rId9"/>
    <p:sldLayoutId id="2147493568" r:id="rId10"/>
    <p:sldLayoutId id="2147493569" r:id="rId11"/>
    <p:sldLayoutId id="2147493570"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4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GPU-Accelerated </a:t>
            </a:r>
            <a:r>
              <a:rPr lang="en-US" altLang="en-US" sz="2800" dirty="0" err="1" smtClean="0"/>
              <a:t>OptiX</a:t>
            </a:r>
            <a:r>
              <a:rPr lang="en-US" altLang="en-US" sz="2800" dirty="0" smtClean="0"/>
              <a:t> Ray Tracing </a:t>
            </a:r>
            <a:br>
              <a:rPr lang="en-US" altLang="en-US" sz="2800" dirty="0" smtClean="0"/>
            </a:br>
            <a:r>
              <a:rPr lang="en-US" altLang="en-US" sz="2800" dirty="0" smtClean="0"/>
              <a:t>for Scientific Visualization</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endParaRPr lang="en-US" altLang="en-US" sz="2000" dirty="0">
              <a:solidFill>
                <a:schemeClr val="tx1"/>
              </a:solidFill>
            </a:endParaRPr>
          </a:p>
          <a:p>
            <a:r>
              <a:rPr lang="en-US" altLang="en-US" sz="2000" dirty="0" smtClean="0">
                <a:solidFill>
                  <a:schemeClr val="tx1"/>
                </a:solidFill>
              </a:rPr>
              <a:t>10:00-10:25, NVIDIA Theater, </a:t>
            </a:r>
            <a:r>
              <a:rPr lang="en-US" altLang="en-US" sz="2000" dirty="0" err="1" smtClean="0">
                <a:solidFill>
                  <a:schemeClr val="tx1"/>
                </a:solidFill>
              </a:rPr>
              <a:t>Siggraph</a:t>
            </a:r>
            <a:r>
              <a:rPr lang="en-US" altLang="en-US" sz="2000" smtClean="0">
                <a:solidFill>
                  <a:schemeClr val="tx1"/>
                </a:solidFill>
              </a:rPr>
              <a:t> 2018 </a:t>
            </a:r>
            <a:endParaRPr lang="en-US" altLang="en-US" sz="2000" dirty="0">
              <a:solidFill>
                <a:schemeClr val="tx1"/>
              </a:solidFill>
            </a:endParaRPr>
          </a:p>
          <a:p>
            <a:r>
              <a:rPr lang="en-US" altLang="en-US" sz="2000" dirty="0" smtClean="0">
                <a:solidFill>
                  <a:schemeClr val="tx1"/>
                </a:solidFill>
              </a:rPr>
              <a:t>Vancouver BC, Canada, Thursday August 16</a:t>
            </a:r>
            <a:r>
              <a:rPr lang="en-US" altLang="en-US" sz="2000" baseline="30000" dirty="0" smtClean="0">
                <a:solidFill>
                  <a:schemeClr val="tx1"/>
                </a:solidFill>
              </a:rPr>
              <a:t>th</a:t>
            </a:r>
            <a:r>
              <a:rPr lang="en-US" altLang="en-US" sz="2000" dirty="0" smtClean="0">
                <a:solidFill>
                  <a:schemeClr val="tx1"/>
                </a:solidFill>
              </a:rPr>
              <a:t>, 2018</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fontScale="92500" lnSpcReduction="10000"/>
          </a:bodyPr>
          <a:lstStyle/>
          <a:p>
            <a:r>
              <a:rPr lang="en-US" sz="2400" b="1" dirty="0" smtClean="0"/>
              <a:t>ORNL Summit:             </a:t>
            </a:r>
            <a:r>
              <a:rPr lang="en-US" sz="2400" b="1" dirty="0" err="1" smtClean="0"/>
              <a:t>NVLink</a:t>
            </a:r>
            <a:r>
              <a:rPr lang="en-US" sz="2400" b="1" dirty="0" smtClean="0"/>
              <a:t>-connected Tesla V100 GPUs enable next-gen visualizations</a:t>
            </a:r>
          </a:p>
          <a:p>
            <a:r>
              <a:rPr lang="en-US" sz="2400" dirty="0" smtClean="0"/>
              <a:t>200nm diameter</a:t>
            </a:r>
          </a:p>
          <a:p>
            <a:r>
              <a:rPr lang="en-US" sz="2400" dirty="0" smtClean="0"/>
              <a:t>~1 billion atoms w/ solvent</a:t>
            </a:r>
          </a:p>
          <a:p>
            <a:r>
              <a:rPr lang="en-US" sz="2400" dirty="0" smtClean="0"/>
              <a:t>~1400 proteins in membrane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07"/>
          <a:stretch/>
        </p:blipFill>
        <p:spPr>
          <a:xfrm>
            <a:off x="361507" y="3126429"/>
            <a:ext cx="3689498" cy="2017071"/>
          </a:xfrm>
          <a:prstGeom prst="rect">
            <a:avLst/>
          </a:prstGeom>
        </p:spPr>
      </p:pic>
    </p:spTree>
    <p:extLst>
      <p:ext uri="{BB962C8B-B14F-4D97-AF65-F5344CB8AC3E}">
        <p14:creationId xmlns:p14="http://schemas.microsoft.com/office/powerpoint/2010/main" val="2928443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rmAutofit fontScale="90000"/>
          </a:bodyPr>
          <a:lstStyle/>
          <a:p>
            <a:r>
              <a:rPr lang="en-US" dirty="0" smtClean="0"/>
              <a:t>IBM AC922, ORNL Summit Node</a:t>
            </a:r>
            <a:endParaRPr lang="en-US"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solidFill>
                    <a:prstClr val="black"/>
                  </a:solidFill>
                </a:rPr>
                <a:t>Nvlink</a:t>
              </a:r>
              <a:r>
                <a:rPr lang="en-US" sz="1400" dirty="0" smtClean="0">
                  <a:solidFill>
                    <a:prstClr val="black"/>
                  </a:solidFill>
                </a:rPr>
                <a:t> 2.0</a:t>
              </a:r>
            </a:p>
            <a:p>
              <a:pPr algn="ctr"/>
              <a:r>
                <a:rPr lang="en-US" sz="1400" dirty="0" smtClean="0">
                  <a:solidFill>
                    <a:prstClr val="black"/>
                  </a:solidFill>
                </a:rPr>
                <a:t>2x 50GBps:</a:t>
              </a:r>
            </a:p>
            <a:p>
              <a:pPr algn="ctr"/>
              <a:r>
                <a:rPr lang="en-US" sz="2000" b="1" dirty="0" smtClean="0">
                  <a:solidFill>
                    <a:prstClr val="black"/>
                  </a:solidFill>
                </a:rPr>
                <a:t>100GBps</a:t>
              </a:r>
              <a:endParaRPr lang="en-US" sz="2000" b="1" dirty="0">
                <a:solidFill>
                  <a:prstClr val="black"/>
                </a:solidFill>
              </a:endParaRPr>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solidFill>
                    <a:prstClr val="black"/>
                  </a:solidFill>
                </a:rPr>
                <a:t>3</a:t>
              </a:r>
              <a:r>
                <a:rPr lang="en-US" b="1" dirty="0" smtClean="0">
                  <a:solidFill>
                    <a:prstClr val="black"/>
                  </a:solidFill>
                </a:rPr>
                <a:t> GPUs Per CPU Socket</a:t>
              </a:r>
              <a:endParaRPr lang="en-US" b="1" dirty="0">
                <a:solidFill>
                  <a:prstClr val="black"/>
                </a:solidFill>
              </a:endParaRPr>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solidFill>
                  <a:prstClr val="black"/>
                </a:solidFill>
              </a:rPr>
              <a:t>X-Bus</a:t>
            </a:r>
          </a:p>
          <a:p>
            <a:pPr algn="ctr"/>
            <a:r>
              <a:rPr lang="en-US" b="1" dirty="0">
                <a:solidFill>
                  <a:prstClr val="black"/>
                </a:solidFill>
              </a:rPr>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30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507"/>
            <a:ext cx="8229600" cy="857250"/>
          </a:xfrm>
        </p:spPr>
        <p:txBody>
          <a:bodyPr>
            <a:normAutofit/>
          </a:bodyPr>
          <a:lstStyle/>
          <a:p>
            <a:r>
              <a:rPr lang="en-US" dirty="0" smtClean="0"/>
              <a:t>VMD/</a:t>
            </a:r>
            <a:r>
              <a:rPr lang="en-US" dirty="0" err="1" smtClean="0"/>
              <a:t>OpiX</a:t>
            </a:r>
            <a:r>
              <a:rPr lang="en-US" dirty="0" smtClean="0"/>
              <a:t> RTX Acceleration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3" y="998796"/>
            <a:ext cx="7368362" cy="4144704"/>
          </a:xfrm>
          <a:prstGeom prst="rect">
            <a:avLst/>
          </a:prstGeom>
        </p:spPr>
      </p:pic>
    </p:spTree>
    <p:extLst>
      <p:ext uri="{BB962C8B-B14F-4D97-AF65-F5344CB8AC3E}">
        <p14:creationId xmlns:p14="http://schemas.microsoft.com/office/powerpoint/2010/main" val="2713934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1"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2" name="AutoShape 23"/>
          <p:cNvSpPr>
            <a:spLocks noChangeArrowheads="1"/>
          </p:cNvSpPr>
          <p:nvPr/>
        </p:nvSpPr>
        <p:spPr bwMode="auto">
          <a:xfrm>
            <a:off x="155575" y="3160713"/>
            <a:ext cx="8821738" cy="1849437"/>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3" name="Rectangle 4"/>
          <p:cNvSpPr>
            <a:spLocks noChangeArrowheads="1"/>
          </p:cNvSpPr>
          <p:nvPr/>
        </p:nvSpPr>
        <p:spPr bwMode="auto">
          <a:xfrm>
            <a:off x="414338" y="3316288"/>
            <a:ext cx="1503362" cy="258762"/>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VMDDisplayList</a:t>
            </a:r>
          </a:p>
        </p:txBody>
      </p:sp>
      <p:sp>
        <p:nvSpPr>
          <p:cNvPr id="58374" name="Rectangle 5"/>
          <p:cNvSpPr>
            <a:spLocks noChangeArrowheads="1"/>
          </p:cNvSpPr>
          <p:nvPr/>
        </p:nvSpPr>
        <p:spPr bwMode="auto">
          <a:xfrm>
            <a:off x="261938" y="4130675"/>
            <a:ext cx="1814512"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DisplayDevice</a:t>
            </a:r>
          </a:p>
        </p:txBody>
      </p:sp>
      <p:sp>
        <p:nvSpPr>
          <p:cNvPr id="58375" name="Rectangle 6"/>
          <p:cNvSpPr>
            <a:spLocks noChangeArrowheads="1"/>
          </p:cNvSpPr>
          <p:nvPr/>
        </p:nvSpPr>
        <p:spPr bwMode="auto">
          <a:xfrm>
            <a:off x="6399213" y="3973513"/>
            <a:ext cx="2392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Tachyon CPU RT</a:t>
            </a:r>
          </a:p>
        </p:txBody>
      </p:sp>
      <p:sp>
        <p:nvSpPr>
          <p:cNvPr id="58376" name="Rectangle 7"/>
          <p:cNvSpPr>
            <a:spLocks noChangeArrowheads="1"/>
          </p:cNvSpPr>
          <p:nvPr/>
        </p:nvSpPr>
        <p:spPr bwMode="auto">
          <a:xfrm>
            <a:off x="6411913" y="4335463"/>
            <a:ext cx="2371725" cy="598487"/>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TachyonL-OptiX GPU RT</a:t>
            </a:r>
          </a:p>
          <a:p>
            <a:pPr algn="ctr" eaLnBrk="1" hangingPunct="1">
              <a:buFont typeface="Times New Roman" pitchFamily="18" charset="0"/>
              <a:buNone/>
            </a:pPr>
            <a:r>
              <a:rPr lang="en-US" altLang="en-US" sz="1400" b="1">
                <a:latin typeface="Arial" pitchFamily="34" charset="0"/>
              </a:rPr>
              <a:t>Batch + Interactive</a:t>
            </a:r>
          </a:p>
        </p:txBody>
      </p:sp>
      <p:sp>
        <p:nvSpPr>
          <p:cNvPr id="58377"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OpenGLDisplayDevice</a:t>
            </a:r>
          </a:p>
        </p:txBody>
      </p:sp>
      <p:cxnSp>
        <p:nvCxnSpPr>
          <p:cNvPr id="58378" name="AutoShape 18"/>
          <p:cNvCxnSpPr>
            <a:cxnSpLocks noChangeShapeType="1"/>
            <a:stCxn id="58373" idx="2"/>
            <a:endCxn id="58374"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9"/>
          <p:cNvCxnSpPr>
            <a:cxnSpLocks noChangeShapeType="1"/>
            <a:stCxn id="58374" idx="3"/>
            <a:endCxn id="58377"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20"/>
          <p:cNvCxnSpPr>
            <a:cxnSpLocks noChangeShapeType="1"/>
            <a:stCxn id="58405" idx="3"/>
            <a:endCxn id="58375" idx="1"/>
          </p:cNvCxnSpPr>
          <p:nvPr/>
        </p:nvCxnSpPr>
        <p:spPr bwMode="auto">
          <a:xfrm flipV="1">
            <a:off x="4875213" y="4102100"/>
            <a:ext cx="1524000" cy="1587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21"/>
          <p:cNvCxnSpPr>
            <a:cxnSpLocks noChangeShapeType="1"/>
            <a:stCxn id="58405" idx="3"/>
            <a:endCxn id="58376" idx="1"/>
          </p:cNvCxnSpPr>
          <p:nvPr/>
        </p:nvCxnSpPr>
        <p:spPr bwMode="auto">
          <a:xfrm>
            <a:off x="4875213" y="4260850"/>
            <a:ext cx="1536700" cy="37306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2"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58383" name="Text Box 27"/>
          <p:cNvSpPr txBox="1">
            <a:spLocks noChangeArrowheads="1"/>
          </p:cNvSpPr>
          <p:nvPr/>
        </p:nvSpPr>
        <p:spPr bwMode="auto">
          <a:xfrm>
            <a:off x="388938" y="1139825"/>
            <a:ext cx="197008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8384"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5"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Molecular Structure Data and Global State</a:t>
            </a:r>
          </a:p>
        </p:txBody>
      </p:sp>
      <p:sp>
        <p:nvSpPr>
          <p:cNvPr id="58386"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7"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58388"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Tcl/Python Scripting</a:t>
            </a:r>
          </a:p>
        </p:txBody>
      </p:sp>
      <p:sp>
        <p:nvSpPr>
          <p:cNvPr id="58389"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Mouse + Windows</a:t>
            </a:r>
          </a:p>
        </p:txBody>
      </p:sp>
      <p:sp>
        <p:nvSpPr>
          <p:cNvPr id="58390"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VR Input “Tools”</a:t>
            </a:r>
          </a:p>
        </p:txBody>
      </p:sp>
      <p:sp>
        <p:nvSpPr>
          <p:cNvPr id="58391"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92"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58393"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Non-Molecular</a:t>
            </a:r>
          </a:p>
          <a:p>
            <a:pPr algn="ctr" eaLnBrk="1" hangingPunct="1">
              <a:buFont typeface="Times New Roman" pitchFamily="18" charset="0"/>
              <a:buNone/>
            </a:pPr>
            <a:r>
              <a:rPr lang="en-US" altLang="en-US" sz="1200" b="1">
                <a:latin typeface="Arial" pitchFamily="34" charset="0"/>
              </a:rPr>
              <a:t>Geometry</a:t>
            </a:r>
          </a:p>
        </p:txBody>
      </p:sp>
      <p:sp>
        <p:nvSpPr>
          <p:cNvPr id="58394"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DrawMolecule</a:t>
            </a:r>
          </a:p>
        </p:txBody>
      </p:sp>
      <p:cxnSp>
        <p:nvCxnSpPr>
          <p:cNvPr id="58395" name="AutoShape 55"/>
          <p:cNvCxnSpPr>
            <a:cxnSpLocks noChangeShapeType="1"/>
            <a:stCxn id="58371"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56"/>
          <p:cNvCxnSpPr>
            <a:cxnSpLocks noChangeShapeType="1"/>
            <a:stCxn id="58391" idx="1"/>
            <a:endCxn id="58371"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7" name="AutoShape 57"/>
          <p:cNvCxnSpPr>
            <a:cxnSpLocks noChangeShapeType="1"/>
            <a:stCxn id="58386" idx="1"/>
            <a:endCxn id="58391"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8"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9"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0"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1" name="Rectangle 8"/>
          <p:cNvSpPr>
            <a:spLocks noChangeArrowheads="1"/>
          </p:cNvSpPr>
          <p:nvPr/>
        </p:nvSpPr>
        <p:spPr bwMode="auto">
          <a:xfrm>
            <a:off x="6399213" y="3259138"/>
            <a:ext cx="2384425" cy="258762"/>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Windowed OpenGL GPU</a:t>
            </a:r>
          </a:p>
        </p:txBody>
      </p:sp>
      <p:sp>
        <p:nvSpPr>
          <p:cNvPr id="58402" name="Rectangle 8"/>
          <p:cNvSpPr>
            <a:spLocks noChangeArrowheads="1"/>
          </p:cNvSpPr>
          <p:nvPr/>
        </p:nvSpPr>
        <p:spPr bwMode="auto">
          <a:xfrm>
            <a:off x="6399213" y="3621088"/>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 Pbuffer GPU</a:t>
            </a:r>
          </a:p>
        </p:txBody>
      </p:sp>
      <p:cxnSp>
        <p:nvCxnSpPr>
          <p:cNvPr id="58403" name="AutoShape 20"/>
          <p:cNvCxnSpPr>
            <a:cxnSpLocks noChangeShapeType="1"/>
            <a:stCxn id="58377" idx="3"/>
            <a:endCxn id="58402" idx="1"/>
          </p:cNvCxnSpPr>
          <p:nvPr/>
        </p:nvCxnSpPr>
        <p:spPr bwMode="auto">
          <a:xfrm flipV="1">
            <a:off x="4881563" y="3751263"/>
            <a:ext cx="1517650" cy="1174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4" name="AutoShape 20"/>
          <p:cNvCxnSpPr>
            <a:cxnSpLocks noChangeShapeType="1"/>
            <a:stCxn id="58377" idx="3"/>
            <a:endCxn id="58401"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5" name="Rectangle 5"/>
          <p:cNvSpPr>
            <a:spLocks noChangeArrowheads="1"/>
          </p:cNvSpPr>
          <p:nvPr/>
        </p:nvSpPr>
        <p:spPr bwMode="auto">
          <a:xfrm>
            <a:off x="2597150" y="4130675"/>
            <a:ext cx="2278063"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FileRenderer</a:t>
            </a:r>
          </a:p>
        </p:txBody>
      </p:sp>
      <p:cxnSp>
        <p:nvCxnSpPr>
          <p:cNvPr id="58406" name="AutoShape 19"/>
          <p:cNvCxnSpPr>
            <a:cxnSpLocks noChangeShapeType="1"/>
            <a:stCxn id="58374" idx="3"/>
            <a:endCxn id="58405"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7" name="AutoShape 20"/>
          <p:cNvCxnSpPr>
            <a:cxnSpLocks noChangeShapeType="1"/>
            <a:stCxn id="58405" idx="3"/>
            <a:endCxn id="58402" idx="1"/>
          </p:cNvCxnSpPr>
          <p:nvPr/>
        </p:nvCxnSpPr>
        <p:spPr bwMode="auto">
          <a:xfrm flipV="1">
            <a:off x="4875213" y="3751263"/>
            <a:ext cx="1524000" cy="5095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172943162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49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smtClean="0">
                <a:latin typeface="Arial Black" pitchFamily="34" charset="0"/>
              </a:rPr>
              <a:t>VMD Scene w/ </a:t>
            </a:r>
            <a:r>
              <a:rPr lang="en-US" altLang="en-US" sz="2800" b="1" dirty="0" err="1" smtClean="0">
                <a:latin typeface="Arial Black" pitchFamily="34" charset="0"/>
              </a:rPr>
              <a:t>OptiX</a:t>
            </a:r>
            <a:r>
              <a:rPr lang="en-US" altLang="en-US" sz="2800" b="1" dirty="0" smtClean="0">
                <a:latin typeface="Arial Black" pitchFamily="34" charset="0"/>
              </a:rPr>
              <a:t> Classic APIs</a:t>
            </a:r>
            <a:endParaRPr lang="en-US" altLang="en-US" sz="2800" b="1" dirty="0">
              <a:latin typeface="Arial Black" pitchFamily="34" charset="0"/>
            </a:endParaRPr>
          </a:p>
        </p:txBody>
      </p:sp>
      <p:sp>
        <p:nvSpPr>
          <p:cNvPr id="30725" name="AutoShape 35"/>
          <p:cNvSpPr>
            <a:spLocks noChangeArrowheads="1"/>
          </p:cNvSpPr>
          <p:nvPr/>
        </p:nvSpPr>
        <p:spPr bwMode="auto">
          <a:xfrm>
            <a:off x="3090863" y="704832"/>
            <a:ext cx="5000514" cy="4234104"/>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276047" y="821367"/>
            <a:ext cx="4642484"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smtClean="0">
                <a:latin typeface="Arial Black" pitchFamily="34" charset="0"/>
              </a:rPr>
              <a:t>OptiX</a:t>
            </a:r>
            <a:r>
              <a:rPr lang="en-US" altLang="en-US" sz="1900" b="1" dirty="0" smtClean="0">
                <a:latin typeface="Arial Black" pitchFamily="34" charset="0"/>
              </a:rPr>
              <a:t> Classic Scene Construction</a:t>
            </a:r>
            <a:endParaRPr lang="en-US" altLang="en-US" sz="1900" b="1" dirty="0">
              <a:latin typeface="Arial Black" pitchFamily="34" charset="0"/>
            </a:endParaRPr>
          </a:p>
        </p:txBody>
      </p:sp>
      <p:sp>
        <p:nvSpPr>
          <p:cNvPr id="30727" name="Rectangle 43"/>
          <p:cNvSpPr>
            <a:spLocks noChangeArrowheads="1"/>
          </p:cNvSpPr>
          <p:nvPr/>
        </p:nvSpPr>
        <p:spPr bwMode="auto">
          <a:xfrm>
            <a:off x="4536260" y="1892522"/>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All Geometry</a:t>
            </a:r>
            <a:endParaRPr lang="en-US" altLang="en-US" sz="1800" b="1" dirty="0">
              <a:latin typeface="Arial" pitchFamily="34" charset="0"/>
            </a:endParaRP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p:cNvCxnSpPr>
          <p:nvPr/>
        </p:nvCxnSpPr>
        <p:spPr bwMode="auto">
          <a:xfrm>
            <a:off x="2590800" y="2273522"/>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a:off x="2590800" y="3907631"/>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5648303" y="2248122"/>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4536260" y="2583085"/>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latin typeface="Arial" pitchFamily="34" charset="0"/>
              </a:rPr>
              <a:t>Alloc</a:t>
            </a:r>
            <a:r>
              <a:rPr lang="en-US" altLang="en-US" sz="1800" b="1" dirty="0" smtClean="0">
                <a:latin typeface="Arial" pitchFamily="34" charset="0"/>
              </a:rPr>
              <a:t> </a:t>
            </a:r>
            <a:r>
              <a:rPr lang="en-US" altLang="en-US" sz="1800" b="1" dirty="0" err="1" smtClean="0">
                <a:latin typeface="Arial" pitchFamily="34" charset="0"/>
              </a:rPr>
              <a:t>Geom</a:t>
            </a:r>
            <a:r>
              <a:rPr lang="en-US" altLang="en-US" sz="1800" b="1" dirty="0" smtClean="0">
                <a:latin typeface="Arial" pitchFamily="34" charset="0"/>
              </a:rPr>
              <a:t> Buffers</a:t>
            </a:r>
            <a:endParaRPr lang="en-US" altLang="en-US" sz="1800" b="1" dirty="0">
              <a:latin typeface="Arial" pitchFamily="34" charset="0"/>
            </a:endParaRPr>
          </a:p>
        </p:txBody>
      </p:sp>
      <p:cxnSp>
        <p:nvCxnSpPr>
          <p:cNvPr id="30736" name="AutoShape 70"/>
          <p:cNvCxnSpPr>
            <a:cxnSpLocks noChangeShapeType="1"/>
            <a:stCxn id="30735" idx="2"/>
            <a:endCxn id="30738" idx="0"/>
          </p:cNvCxnSpPr>
          <p:nvPr/>
        </p:nvCxnSpPr>
        <p:spPr bwMode="auto">
          <a:xfrm>
            <a:off x="5648303" y="2938685"/>
            <a:ext cx="10319"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4566019" y="4313238"/>
            <a:ext cx="2203449"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t>
            </a:r>
            <a:endParaRPr lang="en-US" altLang="en-US" sz="1800" b="1" dirty="0">
              <a:latin typeface="Arial" pitchFamily="34" charset="0"/>
            </a:endParaRPr>
          </a:p>
        </p:txBody>
      </p:sp>
      <p:sp>
        <p:nvSpPr>
          <p:cNvPr id="30738" name="Rectangle 43"/>
          <p:cNvSpPr>
            <a:spLocks noChangeArrowheads="1"/>
          </p:cNvSpPr>
          <p:nvPr/>
        </p:nvSpPr>
        <p:spPr bwMode="auto">
          <a:xfrm>
            <a:off x="4556897" y="3292121"/>
            <a:ext cx="2203449"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latin typeface="Arial" pitchFamily="34" charset="0"/>
              </a:rPr>
              <a:t>Assign </a:t>
            </a:r>
            <a:r>
              <a:rPr lang="en-US" altLang="en-US" sz="1800" b="1" dirty="0" smtClean="0">
                <a:latin typeface="Arial" pitchFamily="34" charset="0"/>
              </a:rPr>
              <a:t>Closest-Hit </a:t>
            </a:r>
          </a:p>
          <a:p>
            <a:pPr algn="ctr" eaLnBrk="1" hangingPunct="1">
              <a:buFont typeface="Times New Roman" pitchFamily="18" charset="0"/>
              <a:buNone/>
            </a:pPr>
            <a:r>
              <a:rPr lang="en-US" altLang="en-US" sz="1800" b="1" dirty="0" smtClean="0">
                <a:latin typeface="Arial" pitchFamily="34" charset="0"/>
              </a:rPr>
              <a:t>Material </a:t>
            </a:r>
            <a:r>
              <a:rPr lang="en-US" altLang="en-US" sz="1800" b="1" dirty="0" err="1">
                <a:latin typeface="Arial" pitchFamily="34" charset="0"/>
              </a:rPr>
              <a:t>Shaders</a:t>
            </a:r>
            <a:endParaRPr lang="en-US" altLang="en-US" sz="1800" b="1" dirty="0">
              <a:latin typeface="Arial" pitchFamily="34" charset="0"/>
            </a:endParaRPr>
          </a:p>
        </p:txBody>
      </p:sp>
      <p:cxnSp>
        <p:nvCxnSpPr>
          <p:cNvPr id="30739" name="AutoShape 70"/>
          <p:cNvCxnSpPr>
            <a:cxnSpLocks noChangeShapeType="1"/>
            <a:stCxn id="30738" idx="2"/>
            <a:endCxn id="30737" idx="0"/>
          </p:cNvCxnSpPr>
          <p:nvPr/>
        </p:nvCxnSpPr>
        <p:spPr bwMode="auto">
          <a:xfrm>
            <a:off x="5658622" y="3977921"/>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3"/>
          <p:cNvSpPr>
            <a:spLocks noChangeArrowheads="1"/>
          </p:cNvSpPr>
          <p:nvPr/>
        </p:nvSpPr>
        <p:spPr bwMode="auto">
          <a:xfrm>
            <a:off x="4115981" y="1150144"/>
            <a:ext cx="310352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Incoming VMD </a:t>
            </a:r>
            <a:r>
              <a:rPr lang="en-US" altLang="en-US" sz="1800" b="1" dirty="0" err="1" smtClean="0">
                <a:latin typeface="Arial" pitchFamily="34" charset="0"/>
              </a:rPr>
              <a:t>Geom</a:t>
            </a:r>
            <a:endParaRPr lang="en-US" altLang="en-US" sz="1800" b="1" dirty="0">
              <a:latin typeface="Arial" pitchFamily="34" charset="0"/>
            </a:endParaRPr>
          </a:p>
        </p:txBody>
      </p:sp>
      <p:cxnSp>
        <p:nvCxnSpPr>
          <p:cNvPr id="50" name="AutoShape 70"/>
          <p:cNvCxnSpPr>
            <a:cxnSpLocks noChangeShapeType="1"/>
            <a:stCxn id="46" idx="2"/>
            <a:endCxn id="30727" idx="0"/>
          </p:cNvCxnSpPr>
          <p:nvPr/>
        </p:nvCxnSpPr>
        <p:spPr bwMode="auto">
          <a:xfrm flipH="1">
            <a:off x="5648303" y="1505744"/>
            <a:ext cx="19441" cy="38677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8660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49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smtClean="0">
                <a:latin typeface="Arial Black" pitchFamily="34" charset="0"/>
              </a:rPr>
              <a:t>VMD Scene w/ </a:t>
            </a:r>
            <a:r>
              <a:rPr lang="en-US" altLang="en-US" sz="2800" b="1" dirty="0" err="1" smtClean="0">
                <a:latin typeface="Arial Black" pitchFamily="34" charset="0"/>
              </a:rPr>
              <a:t>OptiX</a:t>
            </a:r>
            <a:r>
              <a:rPr lang="en-US" altLang="en-US" sz="2800" b="1" dirty="0" smtClean="0">
                <a:latin typeface="Arial Black" pitchFamily="34" charset="0"/>
              </a:rPr>
              <a:t> RTX APIs</a:t>
            </a:r>
            <a:endParaRPr lang="en-US" altLang="en-US" sz="2800" b="1" dirty="0">
              <a:latin typeface="Arial Black" pitchFamily="34" charset="0"/>
            </a:endParaRPr>
          </a:p>
        </p:txBody>
      </p:sp>
      <p:sp>
        <p:nvSpPr>
          <p:cNvPr id="30725" name="AutoShape 35"/>
          <p:cNvSpPr>
            <a:spLocks noChangeArrowheads="1"/>
          </p:cNvSpPr>
          <p:nvPr/>
        </p:nvSpPr>
        <p:spPr bwMode="auto">
          <a:xfrm>
            <a:off x="3090863" y="704832"/>
            <a:ext cx="5000514" cy="4234104"/>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55585" y="821367"/>
            <a:ext cx="4283407"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smtClean="0">
                <a:latin typeface="Arial Black" pitchFamily="34" charset="0"/>
              </a:rPr>
              <a:t>OptiX</a:t>
            </a:r>
            <a:r>
              <a:rPr lang="en-US" altLang="en-US" sz="1900" b="1" dirty="0" smtClean="0">
                <a:latin typeface="Arial Black" pitchFamily="34" charset="0"/>
              </a:rPr>
              <a:t> RTX Scene Construction</a:t>
            </a:r>
            <a:endParaRPr lang="en-US" altLang="en-US" sz="1900" b="1" dirty="0">
              <a:latin typeface="Arial Black" pitchFamily="34" charset="0"/>
            </a:endParaRPr>
          </a:p>
        </p:txBody>
      </p:sp>
      <p:sp>
        <p:nvSpPr>
          <p:cNvPr id="30727" name="Rectangle 43"/>
          <p:cNvSpPr>
            <a:spLocks noChangeArrowheads="1"/>
          </p:cNvSpPr>
          <p:nvPr/>
        </p:nvSpPr>
        <p:spPr bwMode="auto">
          <a:xfrm>
            <a:off x="3262313" y="1892522"/>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General Geometry</a:t>
            </a:r>
            <a:endParaRPr lang="en-US" altLang="en-US" sz="1800" b="1" dirty="0">
              <a:latin typeface="Arial" pitchFamily="34" charset="0"/>
            </a:endParaRP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p:cNvCxnSpPr>
          <p:nvPr/>
        </p:nvCxnSpPr>
        <p:spPr bwMode="auto">
          <a:xfrm>
            <a:off x="2590800" y="2273522"/>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a:off x="2590800" y="3907631"/>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374356" y="2248122"/>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583085"/>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latin typeface="Arial" pitchFamily="34" charset="0"/>
              </a:rPr>
              <a:t>Alloc</a:t>
            </a:r>
            <a:r>
              <a:rPr lang="en-US" altLang="en-US" sz="1800" b="1" dirty="0" smtClean="0">
                <a:latin typeface="Arial" pitchFamily="34" charset="0"/>
              </a:rPr>
              <a:t> </a:t>
            </a:r>
            <a:r>
              <a:rPr lang="en-US" altLang="en-US" sz="1800" b="1" dirty="0" err="1" smtClean="0">
                <a:latin typeface="Arial" pitchFamily="34" charset="0"/>
              </a:rPr>
              <a:t>Geom</a:t>
            </a:r>
            <a:r>
              <a:rPr lang="en-US" altLang="en-US" sz="1800" b="1" dirty="0" smtClean="0">
                <a:latin typeface="Arial" pitchFamily="34" charset="0"/>
              </a:rPr>
              <a:t> Buffers</a:t>
            </a:r>
            <a:endParaRPr lang="en-US" altLang="en-US" sz="1800" b="1" dirty="0">
              <a:latin typeface="Arial" pitchFamily="34" charset="0"/>
            </a:endParaRPr>
          </a:p>
        </p:txBody>
      </p:sp>
      <p:cxnSp>
        <p:nvCxnSpPr>
          <p:cNvPr id="30736" name="AutoShape 70"/>
          <p:cNvCxnSpPr>
            <a:cxnSpLocks noChangeShapeType="1"/>
            <a:stCxn id="30735" idx="2"/>
            <a:endCxn id="30738" idx="0"/>
          </p:cNvCxnSpPr>
          <p:nvPr/>
        </p:nvCxnSpPr>
        <p:spPr bwMode="auto">
          <a:xfrm>
            <a:off x="4374356" y="2938685"/>
            <a:ext cx="10319"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92072" y="4313238"/>
            <a:ext cx="2203449"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t>
            </a:r>
            <a:endParaRPr lang="en-US" altLang="en-US" sz="1800" b="1" dirty="0">
              <a:latin typeface="Arial" pitchFamily="34" charset="0"/>
            </a:endParaRPr>
          </a:p>
        </p:txBody>
      </p:sp>
      <p:sp>
        <p:nvSpPr>
          <p:cNvPr id="30738" name="Rectangle 43"/>
          <p:cNvSpPr>
            <a:spLocks noChangeArrowheads="1"/>
          </p:cNvSpPr>
          <p:nvPr/>
        </p:nvSpPr>
        <p:spPr bwMode="auto">
          <a:xfrm>
            <a:off x="3282950" y="3292121"/>
            <a:ext cx="2203449"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latin typeface="Arial" pitchFamily="34" charset="0"/>
              </a:rPr>
              <a:t>Assign </a:t>
            </a:r>
            <a:r>
              <a:rPr lang="en-US" altLang="en-US" sz="1800" b="1" dirty="0" smtClean="0">
                <a:latin typeface="Arial" pitchFamily="34" charset="0"/>
              </a:rPr>
              <a:t>Closest-Hit </a:t>
            </a:r>
          </a:p>
          <a:p>
            <a:pPr algn="ctr" eaLnBrk="1" hangingPunct="1">
              <a:buFont typeface="Times New Roman" pitchFamily="18" charset="0"/>
              <a:buNone/>
            </a:pPr>
            <a:r>
              <a:rPr lang="en-US" altLang="en-US" sz="1800" b="1" dirty="0" smtClean="0">
                <a:latin typeface="Arial" pitchFamily="34" charset="0"/>
              </a:rPr>
              <a:t>Material </a:t>
            </a:r>
            <a:r>
              <a:rPr lang="en-US" altLang="en-US" sz="1800" b="1" dirty="0" err="1">
                <a:latin typeface="Arial" pitchFamily="34" charset="0"/>
              </a:rPr>
              <a:t>Shaders</a:t>
            </a:r>
            <a:endParaRPr lang="en-US" altLang="en-US" sz="1800" b="1" dirty="0">
              <a:latin typeface="Arial" pitchFamily="34" charset="0"/>
            </a:endParaRPr>
          </a:p>
        </p:txBody>
      </p:sp>
      <p:cxnSp>
        <p:nvCxnSpPr>
          <p:cNvPr id="30739" name="AutoShape 70"/>
          <p:cNvCxnSpPr>
            <a:cxnSpLocks noChangeShapeType="1"/>
            <a:stCxn id="30738" idx="2"/>
            <a:endCxn id="30737" idx="0"/>
          </p:cNvCxnSpPr>
          <p:nvPr/>
        </p:nvCxnSpPr>
        <p:spPr bwMode="auto">
          <a:xfrm>
            <a:off x="4384675" y="3977921"/>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43"/>
          <p:cNvSpPr>
            <a:spLocks noChangeArrowheads="1"/>
          </p:cNvSpPr>
          <p:nvPr/>
        </p:nvSpPr>
        <p:spPr bwMode="auto">
          <a:xfrm>
            <a:off x="5719434" y="1888963"/>
            <a:ext cx="2199096"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solidFill>
                  <a:srgbClr val="00B050"/>
                </a:solidFill>
                <a:latin typeface="Arial" pitchFamily="34" charset="0"/>
              </a:rPr>
              <a:t>Triangle Meshes</a:t>
            </a:r>
            <a:endParaRPr lang="en-US" altLang="en-US" sz="1800" b="1" dirty="0">
              <a:solidFill>
                <a:srgbClr val="00B050"/>
              </a:solidFill>
              <a:latin typeface="Arial" pitchFamily="34" charset="0"/>
            </a:endParaRPr>
          </a:p>
        </p:txBody>
      </p:sp>
      <p:cxnSp>
        <p:nvCxnSpPr>
          <p:cNvPr id="29" name="AutoShape 70"/>
          <p:cNvCxnSpPr>
            <a:cxnSpLocks noChangeShapeType="1"/>
            <a:stCxn id="28" idx="2"/>
            <a:endCxn id="30" idx="0"/>
          </p:cNvCxnSpPr>
          <p:nvPr/>
        </p:nvCxnSpPr>
        <p:spPr bwMode="auto">
          <a:xfrm>
            <a:off x="6818982" y="2244563"/>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43"/>
          <p:cNvSpPr>
            <a:spLocks noChangeArrowheads="1"/>
          </p:cNvSpPr>
          <p:nvPr/>
        </p:nvSpPr>
        <p:spPr bwMode="auto">
          <a:xfrm>
            <a:off x="5719434" y="2579526"/>
            <a:ext cx="2199096"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solidFill>
                  <a:srgbClr val="00B050"/>
                </a:solidFill>
                <a:latin typeface="Arial" pitchFamily="34" charset="0"/>
              </a:rPr>
              <a:t>Alloc</a:t>
            </a:r>
            <a:r>
              <a:rPr lang="en-US" altLang="en-US" sz="1800" b="1" dirty="0" smtClean="0">
                <a:solidFill>
                  <a:srgbClr val="00B050"/>
                </a:solidFill>
                <a:latin typeface="Arial" pitchFamily="34" charset="0"/>
              </a:rPr>
              <a:t> Tri Buffers</a:t>
            </a:r>
            <a:endParaRPr lang="en-US" altLang="en-US" sz="1800" b="1" dirty="0">
              <a:solidFill>
                <a:srgbClr val="00B050"/>
              </a:solidFill>
              <a:latin typeface="Arial" pitchFamily="34" charset="0"/>
            </a:endParaRPr>
          </a:p>
        </p:txBody>
      </p:sp>
      <p:cxnSp>
        <p:nvCxnSpPr>
          <p:cNvPr id="31" name="AutoShape 70"/>
          <p:cNvCxnSpPr>
            <a:cxnSpLocks noChangeShapeType="1"/>
            <a:stCxn id="30" idx="2"/>
            <a:endCxn id="33" idx="0"/>
          </p:cNvCxnSpPr>
          <p:nvPr/>
        </p:nvCxnSpPr>
        <p:spPr bwMode="auto">
          <a:xfrm>
            <a:off x="6818982" y="2935126"/>
            <a:ext cx="13658"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43"/>
          <p:cNvSpPr>
            <a:spLocks noChangeArrowheads="1"/>
          </p:cNvSpPr>
          <p:nvPr/>
        </p:nvSpPr>
        <p:spPr bwMode="auto">
          <a:xfrm>
            <a:off x="5749193" y="4309679"/>
            <a:ext cx="2185138"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solidFill>
                  <a:srgbClr val="00B050"/>
                </a:solidFill>
                <a:latin typeface="Arial" pitchFamily="34" charset="0"/>
              </a:rPr>
              <a:t>…</a:t>
            </a:r>
            <a:endParaRPr lang="en-US" altLang="en-US" sz="1800" b="1" dirty="0">
              <a:solidFill>
                <a:srgbClr val="00B050"/>
              </a:solidFill>
              <a:latin typeface="Arial" pitchFamily="34" charset="0"/>
            </a:endParaRPr>
          </a:p>
        </p:txBody>
      </p:sp>
      <p:sp>
        <p:nvSpPr>
          <p:cNvPr id="33" name="Rectangle 43"/>
          <p:cNvSpPr>
            <a:spLocks noChangeArrowheads="1"/>
          </p:cNvSpPr>
          <p:nvPr/>
        </p:nvSpPr>
        <p:spPr bwMode="auto">
          <a:xfrm>
            <a:off x="5740071" y="3288562"/>
            <a:ext cx="2185138" cy="6858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solidFill>
                  <a:srgbClr val="00B050"/>
                </a:solidFill>
                <a:latin typeface="Arial" pitchFamily="34" charset="0"/>
              </a:rPr>
              <a:t>Assign </a:t>
            </a:r>
            <a:r>
              <a:rPr lang="en-US" altLang="en-US" sz="1800" b="1" dirty="0" smtClean="0">
                <a:solidFill>
                  <a:srgbClr val="00B050"/>
                </a:solidFill>
                <a:latin typeface="Arial" pitchFamily="34" charset="0"/>
              </a:rPr>
              <a:t>Closest-Hit </a:t>
            </a:r>
          </a:p>
          <a:p>
            <a:pPr algn="ctr" eaLnBrk="1" hangingPunct="1">
              <a:buFont typeface="Times New Roman" pitchFamily="18" charset="0"/>
              <a:buNone/>
            </a:pPr>
            <a:r>
              <a:rPr lang="en-US" altLang="en-US" sz="1800" b="1" dirty="0" smtClean="0">
                <a:solidFill>
                  <a:srgbClr val="00B050"/>
                </a:solidFill>
                <a:latin typeface="Arial" pitchFamily="34" charset="0"/>
              </a:rPr>
              <a:t>Material </a:t>
            </a:r>
            <a:r>
              <a:rPr lang="en-US" altLang="en-US" sz="1800" b="1" dirty="0" err="1">
                <a:solidFill>
                  <a:srgbClr val="00B050"/>
                </a:solidFill>
                <a:latin typeface="Arial" pitchFamily="34" charset="0"/>
              </a:rPr>
              <a:t>Shaders</a:t>
            </a:r>
            <a:endParaRPr lang="en-US" altLang="en-US" sz="1800" b="1" dirty="0">
              <a:solidFill>
                <a:srgbClr val="00B050"/>
              </a:solidFill>
              <a:latin typeface="Arial" pitchFamily="34" charset="0"/>
            </a:endParaRPr>
          </a:p>
        </p:txBody>
      </p:sp>
      <p:cxnSp>
        <p:nvCxnSpPr>
          <p:cNvPr id="34" name="AutoShape 70"/>
          <p:cNvCxnSpPr>
            <a:cxnSpLocks noChangeShapeType="1"/>
            <a:stCxn id="33" idx="2"/>
            <a:endCxn id="32" idx="0"/>
          </p:cNvCxnSpPr>
          <p:nvPr/>
        </p:nvCxnSpPr>
        <p:spPr bwMode="auto">
          <a:xfrm>
            <a:off x="6832640" y="3974362"/>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3"/>
          <p:cNvSpPr>
            <a:spLocks noChangeArrowheads="1"/>
          </p:cNvSpPr>
          <p:nvPr/>
        </p:nvSpPr>
        <p:spPr bwMode="auto">
          <a:xfrm>
            <a:off x="4115981" y="1150144"/>
            <a:ext cx="310352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Incoming VMD </a:t>
            </a:r>
            <a:r>
              <a:rPr lang="en-US" altLang="en-US" sz="1800" b="1" dirty="0" err="1" smtClean="0">
                <a:latin typeface="Arial" pitchFamily="34" charset="0"/>
              </a:rPr>
              <a:t>Geom</a:t>
            </a:r>
            <a:endParaRPr lang="en-US" altLang="en-US" sz="1800" b="1" dirty="0">
              <a:latin typeface="Arial" pitchFamily="34" charset="0"/>
            </a:endParaRPr>
          </a:p>
        </p:txBody>
      </p:sp>
      <p:cxnSp>
        <p:nvCxnSpPr>
          <p:cNvPr id="47" name="AutoShape 70"/>
          <p:cNvCxnSpPr>
            <a:cxnSpLocks noChangeShapeType="1"/>
            <a:stCxn id="46" idx="2"/>
            <a:endCxn id="28" idx="0"/>
          </p:cNvCxnSpPr>
          <p:nvPr/>
        </p:nvCxnSpPr>
        <p:spPr bwMode="auto">
          <a:xfrm>
            <a:off x="5667744" y="1505744"/>
            <a:ext cx="1151238" cy="383219"/>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70"/>
          <p:cNvCxnSpPr>
            <a:cxnSpLocks noChangeShapeType="1"/>
            <a:stCxn id="46" idx="2"/>
            <a:endCxn id="30727" idx="0"/>
          </p:cNvCxnSpPr>
          <p:nvPr/>
        </p:nvCxnSpPr>
        <p:spPr bwMode="auto">
          <a:xfrm flipH="1">
            <a:off x="4374356" y="1505744"/>
            <a:ext cx="1293388" cy="38677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8499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92274894"/>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846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7603478"/>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06" y="799537"/>
            <a:ext cx="2019306" cy="1136137"/>
          </a:xfrm>
          <a:prstGeom prst="rect">
            <a:avLst/>
          </a:prstGeom>
        </p:spPr>
      </p:pic>
    </p:spTree>
    <p:extLst>
      <p:ext uri="{BB962C8B-B14F-4D97-AF65-F5344CB8AC3E}">
        <p14:creationId xmlns:p14="http://schemas.microsoft.com/office/powerpoint/2010/main" val="2421116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err="1" smtClean="0"/>
              <a:t>Cryo</a:t>
            </a:r>
            <a:r>
              <a:rPr lang="en-US" altLang="en-US" sz="1600" dirty="0" smtClean="0"/>
              <a:t>-EM </a:t>
            </a:r>
            <a:r>
              <a:rPr lang="en-US" altLang="en-US" sz="1600" dirty="0"/>
              <a:t>densities, volumetric </a:t>
            </a:r>
            <a:r>
              <a:rPr lang="en-US" altLang="en-US" sz="1600" dirty="0" smtClean="0"/>
              <a:t>data</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2856799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33263907"/>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12208353"/>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4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a:latin typeface="Arial" charset="0"/>
              <a:cs typeface="Arial" charset="0"/>
            </a:endParaRP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239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3"/>
          <p:cNvSpPr>
            <a:spLocks noGrp="1"/>
          </p:cNvSpPr>
          <p:nvPr>
            <p:ph type="title"/>
          </p:nvPr>
        </p:nvSpPr>
        <p:spPr>
          <a:xfrm>
            <a:off x="152400" y="57150"/>
            <a:ext cx="8839200" cy="666750"/>
          </a:xfrm>
        </p:spPr>
        <p:txBody>
          <a:bodyPr/>
          <a:lstStyle/>
          <a:p>
            <a:r>
              <a:rPr lang="en-US" altLang="en-US" sz="3200" smtClean="0">
                <a:latin typeface="Arial" charset="0"/>
                <a:cs typeface="Arial" charset="0"/>
              </a:rPr>
              <a:t>VMD Planetarium Dome Master Camera</a:t>
            </a:r>
          </a:p>
        </p:txBody>
      </p:sp>
      <p:sp>
        <p:nvSpPr>
          <p:cNvPr id="13317" name="Text Placeholder 4"/>
          <p:cNvSpPr>
            <a:spLocks noGrp="1"/>
          </p:cNvSpPr>
          <p:nvPr>
            <p:ph type="body" sz="half" idx="1"/>
          </p:nvPr>
        </p:nvSpPr>
        <p:spPr>
          <a:xfrm>
            <a:off x="152400" y="723900"/>
            <a:ext cx="4572000" cy="4286250"/>
          </a:xfrm>
        </p:spPr>
        <p:txBody>
          <a:bodyPr/>
          <a:lstStyle/>
          <a:p>
            <a:r>
              <a:rPr lang="en-US" altLang="en-US" sz="2400" dirty="0" smtClean="0">
                <a:latin typeface="Arial" charset="0"/>
                <a:cs typeface="Arial" charset="0"/>
              </a:rPr>
              <a:t>Fully interactive RT with ambient occlusion, shadows, depth of field, reflections, …</a:t>
            </a:r>
          </a:p>
          <a:p>
            <a:r>
              <a:rPr lang="en-US" altLang="en-US" sz="2400" dirty="0" smtClean="0">
                <a:latin typeface="Arial" charset="0"/>
                <a:cs typeface="Arial" charset="0"/>
              </a:rPr>
              <a:t>Both mono and stereoscopic</a:t>
            </a:r>
          </a:p>
          <a:p>
            <a:r>
              <a:rPr lang="en-US" altLang="en-US" sz="2400" dirty="0" smtClean="0">
                <a:latin typeface="Arial" charset="0"/>
                <a:cs typeface="Arial" charset="0"/>
              </a:rPr>
              <a:t>No further post-processing required</a:t>
            </a:r>
          </a:p>
          <a:p>
            <a:endParaRPr lang="en-US" altLang="en-US" sz="2400" dirty="0" smtClean="0">
              <a:latin typeface="Arial" charset="0"/>
              <a:cs typeface="Arial" charset="0"/>
            </a:endParaRPr>
          </a:p>
        </p:txBody>
      </p:sp>
    </p:spTree>
    <p:extLst>
      <p:ext uri="{BB962C8B-B14F-4D97-AF65-F5344CB8AC3E}">
        <p14:creationId xmlns:p14="http://schemas.microsoft.com/office/powerpoint/2010/main" val="385673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5"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182" name="Shape 1182"/>
          <p:cNvPicPr>
            <a:picLocks noChangeAspect="1"/>
          </p:cNvPicPr>
          <p:nvPr/>
        </p:nvPicPr>
        <p:blipFill rotWithShape="1">
          <a:blip r:embed="rId3">
            <a:alphaModFix/>
          </a:blip>
          <a:srcRect l="524" r="445"/>
          <a:stretch/>
        </p:blipFill>
        <p:spPr>
          <a:xfrm>
            <a:off x="404037" y="1087396"/>
            <a:ext cx="3996812" cy="4056104"/>
          </a:xfrm>
          <a:prstGeom prst="rect">
            <a:avLst/>
          </a:prstGeom>
          <a:noFill/>
          <a:ln>
            <a:noFill/>
          </a:ln>
        </p:spPr>
      </p:pic>
      <p:pic>
        <p:nvPicPr>
          <p:cNvPr id="3" name="Shape 1187"/>
          <p:cNvPicPr>
            <a:picLocks noChangeAspect="1"/>
          </p:cNvPicPr>
          <p:nvPr/>
        </p:nvPicPr>
        <p:blipFill>
          <a:blip r:embed="rId4">
            <a:alphaModFix/>
          </a:blip>
          <a:stretch>
            <a:fillRect/>
          </a:stretch>
        </p:blipFill>
        <p:spPr>
          <a:xfrm>
            <a:off x="4572001" y="1087396"/>
            <a:ext cx="4204204" cy="4056104"/>
          </a:xfrm>
          <a:prstGeom prst="rect">
            <a:avLst/>
          </a:prstGeom>
          <a:noFill/>
          <a:ln>
            <a:noFill/>
          </a:ln>
        </p:spPr>
      </p:pic>
      <p:sp>
        <p:nvSpPr>
          <p:cNvPr id="2" name="Title 1"/>
          <p:cNvSpPr>
            <a:spLocks noGrp="1"/>
          </p:cNvSpPr>
          <p:nvPr>
            <p:ph type="title"/>
          </p:nvPr>
        </p:nvSpPr>
        <p:spPr>
          <a:xfrm>
            <a:off x="296430" y="145124"/>
            <a:ext cx="8520600" cy="833070"/>
          </a:xfrm>
        </p:spPr>
        <p:txBody>
          <a:bodyPr>
            <a:noAutofit/>
          </a:bodyPr>
          <a:lstStyle/>
          <a:p>
            <a:pPr algn="ctr"/>
            <a:r>
              <a:rPr lang="en-US" sz="3600" dirty="0" smtClean="0"/>
              <a:t>Planetarium Dome Master Projections</a:t>
            </a:r>
            <a:br>
              <a:rPr lang="en-US" sz="3600" dirty="0" smtClean="0"/>
            </a:br>
            <a:r>
              <a:rPr lang="en-US" sz="2800" dirty="0" smtClean="0"/>
              <a:t>NSF CADENS Dome Show w/ NCSA AVL</a:t>
            </a:r>
            <a:endParaRPr lang="en-US" sz="3600" dirty="0"/>
          </a:p>
        </p:txBody>
      </p:sp>
    </p:spTree>
    <p:extLst>
      <p:ext uri="{BB962C8B-B14F-4D97-AF65-F5344CB8AC3E}">
        <p14:creationId xmlns:p14="http://schemas.microsoft.com/office/powerpoint/2010/main" val="2842944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191" y="227245"/>
            <a:ext cx="8229600" cy="580277"/>
          </a:xfrm>
        </p:spPr>
        <p:txBody>
          <a:bodyPr>
            <a:noAutofit/>
          </a:bodyPr>
          <a:lstStyle/>
          <a:p>
            <a:r>
              <a:rPr lang="en-US" sz="3200" dirty="0" smtClean="0"/>
              <a:t>In-Progress VMD VR Development, Demos</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154" t="14066" r="15225" b="7611"/>
          <a:stretch/>
        </p:blipFill>
        <p:spPr>
          <a:xfrm>
            <a:off x="2857862" y="849485"/>
            <a:ext cx="2033508" cy="2231739"/>
          </a:xfrm>
          <a:prstGeom prst="rect">
            <a:avLst/>
          </a:prstGeom>
          <a:scene3d>
            <a:camera prst="orthographicFront">
              <a:rot lat="0" lon="0" rev="5400000"/>
            </a:camera>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28" y="1509553"/>
            <a:ext cx="3407447" cy="2273708"/>
          </a:xfrm>
          <a:prstGeom prst="rect">
            <a:avLst/>
          </a:prstGeom>
          <a:scene3d>
            <a:camera prst="orthographicFront">
              <a:rot lat="0" lon="0" rev="5400000"/>
            </a:camera>
            <a:lightRig rig="threePt" dir="t"/>
          </a:scene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410"/>
          <a:stretch/>
        </p:blipFill>
        <p:spPr>
          <a:xfrm>
            <a:off x="6548165" y="1730217"/>
            <a:ext cx="3407447" cy="1832380"/>
          </a:xfrm>
          <a:prstGeom prst="rect">
            <a:avLst/>
          </a:prstGeom>
          <a:scene3d>
            <a:camera prst="orthographicFront">
              <a:rot lat="0" lon="0" rev="5400000"/>
            </a:camera>
            <a:lightRig rig="threePt" dir="t"/>
          </a:scene3d>
        </p:spPr>
      </p:pic>
      <p:sp>
        <p:nvSpPr>
          <p:cNvPr id="3" name="TextBox 2"/>
          <p:cNvSpPr txBox="1"/>
          <p:nvPr/>
        </p:nvSpPr>
        <p:spPr>
          <a:xfrm>
            <a:off x="5284519" y="4367587"/>
            <a:ext cx="3645725" cy="646331"/>
          </a:xfrm>
          <a:prstGeom prst="rect">
            <a:avLst/>
          </a:prstGeom>
          <a:noFill/>
        </p:spPr>
        <p:txBody>
          <a:bodyPr wrap="square" rtlCol="0">
            <a:spAutoFit/>
          </a:bodyPr>
          <a:lstStyle/>
          <a:p>
            <a:pPr algn="ctr"/>
            <a:r>
              <a:rPr lang="en-US" dirty="0" smtClean="0"/>
              <a:t>VMD </a:t>
            </a:r>
            <a:r>
              <a:rPr lang="en-US" dirty="0" err="1" smtClean="0"/>
              <a:t>Chromatophore</a:t>
            </a:r>
            <a:r>
              <a:rPr lang="en-US" dirty="0" smtClean="0"/>
              <a:t> Demo, NVIDIA </a:t>
            </a:r>
            <a:r>
              <a:rPr lang="en-US" dirty="0"/>
              <a:t>VR Room at SC‘16</a:t>
            </a:r>
          </a:p>
        </p:txBody>
      </p:sp>
      <p:sp>
        <p:nvSpPr>
          <p:cNvPr id="4" name="TextBox 3"/>
          <p:cNvSpPr txBox="1"/>
          <p:nvPr/>
        </p:nvSpPr>
        <p:spPr>
          <a:xfrm>
            <a:off x="100939" y="943136"/>
            <a:ext cx="2676525" cy="2000548"/>
          </a:xfrm>
          <a:prstGeom prst="rect">
            <a:avLst/>
          </a:prstGeom>
          <a:noFill/>
        </p:spPr>
        <p:txBody>
          <a:bodyPr wrap="square" rtlCol="0">
            <a:spAutoFit/>
          </a:bodyPr>
          <a:lstStyle/>
          <a:p>
            <a:r>
              <a:rPr lang="en-US" sz="1600" dirty="0" smtClean="0"/>
              <a:t>VMD VR ray tracing: </a:t>
            </a:r>
          </a:p>
          <a:p>
            <a:r>
              <a:rPr lang="en-US" sz="1400" dirty="0" smtClean="0"/>
              <a:t>  Google </a:t>
            </a:r>
            <a:r>
              <a:rPr lang="en-US" sz="1400" dirty="0"/>
              <a:t>Cardboard [1]</a:t>
            </a:r>
          </a:p>
          <a:p>
            <a:r>
              <a:rPr lang="en-US" sz="1400" dirty="0" smtClean="0"/>
              <a:t>  Demo w/ Indiana U., SC’15 [2]</a:t>
            </a:r>
          </a:p>
          <a:p>
            <a:endParaRPr lang="en-US" sz="1600" dirty="0" smtClean="0"/>
          </a:p>
          <a:p>
            <a:r>
              <a:rPr lang="en-US" sz="1600" dirty="0"/>
              <a:t>Prototype of VR user interaction with </a:t>
            </a:r>
            <a:r>
              <a:rPr lang="en-US" sz="1600" dirty="0" smtClean="0"/>
              <a:t>VMD models</a:t>
            </a:r>
            <a:r>
              <a:rPr lang="en-US" sz="1600" dirty="0"/>
              <a:t> </a:t>
            </a:r>
            <a:r>
              <a:rPr lang="en-US" sz="1600" dirty="0" smtClean="0"/>
              <a:t>in </a:t>
            </a:r>
            <a:r>
              <a:rPr lang="en-US" sz="1600" b="1" dirty="0" smtClean="0"/>
              <a:t>room-scale VR</a:t>
            </a:r>
            <a:r>
              <a:rPr lang="en-US" sz="1600" dirty="0"/>
              <a:t> </a:t>
            </a:r>
            <a:r>
              <a:rPr lang="en-US" sz="1600" dirty="0" smtClean="0"/>
              <a:t>with NVIDIA @ SC’16</a:t>
            </a:r>
            <a:endParaRPr lang="en-US" sz="1600" dirty="0"/>
          </a:p>
        </p:txBody>
      </p:sp>
      <p:sp>
        <p:nvSpPr>
          <p:cNvPr id="6" name="Rectangle 5"/>
          <p:cNvSpPr/>
          <p:nvPr/>
        </p:nvSpPr>
        <p:spPr>
          <a:xfrm>
            <a:off x="100939" y="3277837"/>
            <a:ext cx="4875603" cy="1815882"/>
          </a:xfrm>
          <a:prstGeom prst="rect">
            <a:avLst/>
          </a:prstGeom>
        </p:spPr>
        <p:txBody>
          <a:bodyPr wrap="square">
            <a:spAutoFit/>
          </a:bodyPr>
          <a:lstStyle/>
          <a:p>
            <a:r>
              <a:rPr lang="en-US" sz="1400" b="1" dirty="0" smtClean="0"/>
              <a:t>[1] Atomic </a:t>
            </a:r>
            <a:r>
              <a:rPr lang="en-US" sz="1400" b="1" dirty="0"/>
              <a:t>Detail Visualization of Photosynthetic Membranes with GPU-Accelerated Ray Tracing. </a:t>
            </a:r>
            <a:r>
              <a:rPr lang="en-US" sz="1400" dirty="0"/>
              <a:t> </a:t>
            </a:r>
            <a:r>
              <a:rPr lang="en-US" sz="1400" dirty="0" smtClean="0"/>
              <a:t>       Stone et al., </a:t>
            </a:r>
            <a:r>
              <a:rPr lang="en-US" sz="1400" dirty="0"/>
              <a:t>J. Parallel Computing, 55:17-27, 2016</a:t>
            </a:r>
            <a:r>
              <a:rPr lang="en-US" sz="1400" dirty="0" smtClean="0"/>
              <a:t>.</a:t>
            </a:r>
          </a:p>
          <a:p>
            <a:endParaRPr lang="en-US" sz="1400" dirty="0"/>
          </a:p>
          <a:p>
            <a:r>
              <a:rPr lang="en-US" sz="1400" b="1" dirty="0" smtClean="0"/>
              <a:t>[2] Immersive </a:t>
            </a:r>
            <a:r>
              <a:rPr lang="en-US" sz="1400" b="1" dirty="0"/>
              <a:t>Molecular Visualization with Omnidirectional Stereoscopic Ray Tracing and Remote Rendering. </a:t>
            </a:r>
            <a:r>
              <a:rPr lang="en-US" sz="1400" b="1" dirty="0" smtClean="0"/>
              <a:t>  </a:t>
            </a:r>
            <a:r>
              <a:rPr lang="en-US" sz="1400" dirty="0" smtClean="0"/>
              <a:t>J.E</a:t>
            </a:r>
            <a:r>
              <a:rPr lang="en-US" sz="1400" dirty="0"/>
              <a:t>. Stone, W.R. Sherman, K. </a:t>
            </a:r>
            <a:r>
              <a:rPr lang="en-US" sz="1400" dirty="0" err="1"/>
              <a:t>Schulten</a:t>
            </a:r>
            <a:r>
              <a:rPr lang="en-US" sz="1400" dirty="0"/>
              <a:t>.  IEEE </a:t>
            </a:r>
            <a:r>
              <a:rPr lang="en-US" sz="1400" dirty="0" smtClean="0"/>
              <a:t>HPDAV (IPDPSW), </a:t>
            </a:r>
            <a:r>
              <a:rPr lang="en-US" sz="1400" dirty="0"/>
              <a:t>pp. 1048-1057, 2016.</a:t>
            </a:r>
          </a:p>
        </p:txBody>
      </p:sp>
      <p:cxnSp>
        <p:nvCxnSpPr>
          <p:cNvPr id="10" name="Straight Arrow Connector 9"/>
          <p:cNvCxnSpPr/>
          <p:nvPr/>
        </p:nvCxnSpPr>
        <p:spPr>
          <a:xfrm>
            <a:off x="460191" y="2943684"/>
            <a:ext cx="207854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31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3813"/>
            <a:ext cx="7770813" cy="838200"/>
          </a:xfrm>
        </p:spPr>
        <p:txBody>
          <a:bodyPr/>
          <a:lstStyle/>
          <a:p>
            <a:r>
              <a:rPr lang="en-US" altLang="en-US" sz="3600" smtClean="0"/>
              <a:t>HMD Ray Tracing Challenges</a:t>
            </a:r>
          </a:p>
        </p:txBody>
      </p:sp>
      <p:sp>
        <p:nvSpPr>
          <p:cNvPr id="57347" name="Text Placeholder 2"/>
          <p:cNvSpPr>
            <a:spLocks noGrp="1"/>
          </p:cNvSpPr>
          <p:nvPr>
            <p:ph type="body" sz="half" idx="1"/>
          </p:nvPr>
        </p:nvSpPr>
        <p:spPr>
          <a:xfrm>
            <a:off x="228600" y="819150"/>
            <a:ext cx="8610600" cy="3962400"/>
          </a:xfrm>
        </p:spPr>
        <p:txBody>
          <a:bodyPr/>
          <a:lstStyle/>
          <a:p>
            <a:r>
              <a:rPr lang="en-US" altLang="en-US" sz="2000" smtClean="0"/>
              <a:t>HMDs require high frame rates </a:t>
            </a:r>
            <a:r>
              <a:rPr lang="en-US" altLang="en-US" sz="2000" b="1" smtClean="0"/>
              <a:t>(90Hz or more) </a:t>
            </a:r>
            <a:r>
              <a:rPr lang="en-US" altLang="en-US" sz="2000" smtClean="0"/>
              <a:t>and minimum latency between IMU sensor reads and presentation on the display</a:t>
            </a:r>
          </a:p>
          <a:p>
            <a:r>
              <a:rPr lang="en-US" altLang="en-US" sz="2000" smtClean="0"/>
              <a:t>Multi-GPU workstations fast enough to direct-drive HMDs at required frame rates for simple scenes with direct lighting, hard shadows</a:t>
            </a:r>
          </a:p>
          <a:p>
            <a:r>
              <a:rPr lang="en-US" altLang="en-US" sz="2000" smtClean="0"/>
              <a:t>Advanced RT effects such as AO lighting, depth of field require much </a:t>
            </a:r>
            <a:r>
              <a:rPr lang="en-US" altLang="en-US" sz="2000" b="1" smtClean="0"/>
              <a:t>larger sample counts</a:t>
            </a:r>
            <a:r>
              <a:rPr lang="en-US" altLang="en-US" sz="2000" smtClean="0"/>
              <a:t>, impractical for direct-driving HMDs</a:t>
            </a:r>
          </a:p>
          <a:p>
            <a:r>
              <a:rPr lang="en-US" altLang="en-US" sz="2000" b="1" smtClean="0"/>
              <a:t>Remote viz. required for </a:t>
            </a:r>
            <a:r>
              <a:rPr lang="en-US" altLang="en-US" sz="2000" smtClean="0"/>
              <a:t>many HPC problems due to </a:t>
            </a:r>
            <a:r>
              <a:rPr lang="en-US" altLang="en-US" sz="2000" b="1" smtClean="0"/>
              <a:t>large data</a:t>
            </a:r>
          </a:p>
          <a:p>
            <a:r>
              <a:rPr lang="en-US" altLang="en-US" sz="2000" b="1" smtClean="0"/>
              <a:t>Remote viz. latencies too high for direct-drive of HMD</a:t>
            </a:r>
          </a:p>
          <a:p>
            <a:r>
              <a:rPr lang="en-US" altLang="en-US" sz="2000" b="1" smtClean="0"/>
              <a:t>Our two-phase approach: moderate-FPS remote RT combined with local high-FPS view-dependent HMD reprojection w/ OpenGL</a:t>
            </a:r>
            <a:endParaRPr lang="en-US" altLang="en-US" sz="2400" smtClean="0"/>
          </a:p>
        </p:txBody>
      </p:sp>
    </p:spTree>
    <p:extLst>
      <p:ext uri="{BB962C8B-B14F-4D97-AF65-F5344CB8AC3E}">
        <p14:creationId xmlns:p14="http://schemas.microsoft.com/office/powerpoint/2010/main" val="92303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dirty="0" smtClean="0"/>
              <a:t>Omnidirectional Stereoscopic Ray Tracing</a:t>
            </a:r>
          </a:p>
        </p:txBody>
      </p:sp>
      <p:pic>
        <p:nvPicPr>
          <p:cNvPr id="655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49" y="135713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23"/>
          <a:stretch/>
        </p:blipFill>
        <p:spPr bwMode="auto">
          <a:xfrm>
            <a:off x="5825066" y="723900"/>
            <a:ext cx="3318933" cy="5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7633" y="1381631"/>
            <a:ext cx="1894716" cy="1646464"/>
          </a:xfrm>
          <a:prstGeom prst="rect">
            <a:avLst/>
          </a:prstGeom>
          <a:solidFill>
            <a:schemeClr val="bg1">
              <a:alpha val="82000"/>
            </a:schemeClr>
          </a:solidFill>
          <a:ln>
            <a:noFill/>
          </a:ln>
          <a:effectLst/>
        </p:spPr>
      </p:pic>
      <p:pic>
        <p:nvPicPr>
          <p:cNvPr id="8"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5625" r="32143"/>
          <a:stretch/>
        </p:blipFill>
        <p:spPr bwMode="auto">
          <a:xfrm>
            <a:off x="5825067" y="3177339"/>
            <a:ext cx="2371876" cy="196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Placeholder 4"/>
          <p:cNvSpPr>
            <a:spLocks noGrp="1"/>
          </p:cNvSpPr>
          <p:nvPr>
            <p:ph type="body" sz="half" idx="1"/>
          </p:nvPr>
        </p:nvSpPr>
        <p:spPr>
          <a:xfrm>
            <a:off x="0" y="723900"/>
            <a:ext cx="5740400" cy="4419600"/>
          </a:xfrm>
        </p:spPr>
        <p:txBody>
          <a:bodyPr>
            <a:normAutofit lnSpcReduction="10000"/>
          </a:bodyPr>
          <a:lstStyle/>
          <a:p>
            <a:r>
              <a:rPr lang="en-US" altLang="en-US" sz="2000" b="1" dirty="0" smtClean="0"/>
              <a:t>Ray trace 360° images and movies</a:t>
            </a:r>
            <a:r>
              <a:rPr lang="en-US" altLang="en-US" sz="2000" dirty="0" smtClean="0"/>
              <a:t> </a:t>
            </a:r>
            <a:r>
              <a:rPr lang="en-US" altLang="en-US" sz="2000" b="1" dirty="0" smtClean="0"/>
              <a:t>for Desk and VR HMDs: Oculus, Vive, Cardboard</a:t>
            </a:r>
          </a:p>
          <a:p>
            <a:r>
              <a:rPr lang="en-US" altLang="en-US" sz="2000" dirty="0" smtClean="0"/>
              <a:t>Stereo </a:t>
            </a:r>
            <a:r>
              <a:rPr lang="en-US" altLang="en-US" sz="2000" dirty="0" err="1" smtClean="0"/>
              <a:t>spheremaps</a:t>
            </a:r>
            <a:r>
              <a:rPr lang="en-US" altLang="en-US" sz="2000" dirty="0" smtClean="0"/>
              <a:t> or </a:t>
            </a:r>
            <a:r>
              <a:rPr lang="en-US" altLang="en-US" sz="2000" dirty="0" err="1" smtClean="0"/>
              <a:t>cubemaps</a:t>
            </a:r>
            <a:r>
              <a:rPr lang="en-US" altLang="en-US" sz="2000" dirty="0" smtClean="0"/>
              <a:t> allow very high-frame-rate interactive OpenGL display</a:t>
            </a:r>
          </a:p>
          <a:p>
            <a:r>
              <a:rPr lang="en-US" altLang="en-US" sz="2000" b="1" dirty="0" smtClean="0"/>
              <a:t>AO lighting, depth of field</a:t>
            </a:r>
            <a:r>
              <a:rPr lang="en-US" altLang="en-US" sz="2000" dirty="0" smtClean="0"/>
              <a:t>, shadows, transparency, curved geometry, …</a:t>
            </a:r>
          </a:p>
          <a:p>
            <a:pPr marL="0" indent="0">
              <a:buNone/>
            </a:pPr>
            <a:endParaRPr lang="en-US" sz="1300" b="1" dirty="0" smtClean="0"/>
          </a:p>
          <a:p>
            <a:pPr marL="0" indent="0">
              <a:buNone/>
            </a:pPr>
            <a:endParaRPr lang="en-US" sz="1300" b="1" dirty="0" smtClean="0"/>
          </a:p>
          <a:p>
            <a:pPr marL="0" indent="0">
              <a:buNone/>
            </a:pPr>
            <a:r>
              <a:rPr lang="en-US" sz="1300" b="1" dirty="0" smtClean="0"/>
              <a:t>Atomic </a:t>
            </a:r>
            <a:r>
              <a:rPr lang="en-US" sz="1300" b="1" dirty="0"/>
              <a:t>Detail Visualization of Photosynthetic Membranes with GPU-Accelerated Ray Tracing.  </a:t>
            </a:r>
            <a:r>
              <a:rPr lang="en-US" sz="1300" dirty="0"/>
              <a:t>J. E. Stone, </a:t>
            </a:r>
            <a:r>
              <a:rPr lang="en-US" sz="1300" dirty="0" smtClean="0"/>
              <a:t>et al.  </a:t>
            </a:r>
            <a:r>
              <a:rPr lang="en-US" sz="1300" dirty="0"/>
              <a:t>J. Parallel Computing, 55:17-27, 2016.</a:t>
            </a:r>
            <a:endParaRPr lang="en-US" sz="1300" b="1" dirty="0"/>
          </a:p>
          <a:p>
            <a:pPr marL="0" indent="0">
              <a:buNone/>
            </a:pPr>
            <a:r>
              <a:rPr lang="en-US" altLang="en-US" sz="1300" b="1" dirty="0" smtClean="0"/>
              <a:t>Immersive </a:t>
            </a:r>
            <a:r>
              <a:rPr lang="en-US" altLang="en-US" sz="1300" b="1" dirty="0"/>
              <a:t>Molecular Visualization with Omnidirectional Stereoscopic Ray Tracing and Remote Rendering.  </a:t>
            </a:r>
            <a:r>
              <a:rPr lang="en-US" altLang="en-US" sz="1300" dirty="0"/>
              <a:t>J. E. Stone, W. R. Sherman, and </a:t>
            </a:r>
            <a:r>
              <a:rPr lang="en-US" altLang="en-US" sz="1300" dirty="0" smtClean="0"/>
              <a:t> K</a:t>
            </a:r>
            <a:r>
              <a:rPr lang="en-US" altLang="en-US" sz="1300" dirty="0"/>
              <a:t>. </a:t>
            </a:r>
            <a:r>
              <a:rPr lang="en-US" altLang="en-US" sz="1300" dirty="0" err="1"/>
              <a:t>Schulten</a:t>
            </a:r>
            <a:r>
              <a:rPr lang="en-US" altLang="en-US" sz="1300" dirty="0"/>
              <a:t>. High Performance Data Analysis and Visualization Workshop, IEEE International Parallel and Distributed Processing Symposium Workshops (IPDPSW), </a:t>
            </a:r>
            <a:r>
              <a:rPr lang="en-US" sz="1300" dirty="0"/>
              <a:t>pp. 1048-1057, </a:t>
            </a:r>
            <a:r>
              <a:rPr lang="en-US" altLang="en-US" sz="1300" dirty="0"/>
              <a:t>2016</a:t>
            </a:r>
            <a:r>
              <a:rPr lang="en-US" altLang="en-US" sz="1300" dirty="0" smtClean="0"/>
              <a:t>.</a:t>
            </a:r>
            <a:endParaRPr lang="en-US" altLang="en-US" sz="1300" b="1" dirty="0" smtClean="0"/>
          </a:p>
        </p:txBody>
      </p:sp>
      <p:pic>
        <p:nvPicPr>
          <p:cNvPr id="9"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287646" y="3167223"/>
            <a:ext cx="848417" cy="95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296274" y="4189809"/>
            <a:ext cx="847725"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877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smtClean="0"/>
              <a:t>Render 360° images and movies</a:t>
            </a:r>
            <a:r>
              <a:rPr lang="en-US" altLang="en-US" sz="2000" smtClean="0"/>
              <a:t> </a:t>
            </a:r>
            <a:r>
              <a:rPr lang="en-US" altLang="en-US" sz="2000" b="1" smtClean="0"/>
              <a:t>for VR headsets such as Oculus Rift, Google Cardboard</a:t>
            </a:r>
          </a:p>
          <a:p>
            <a:r>
              <a:rPr lang="en-US" altLang="en-US" sz="2000" smtClean="0"/>
              <a:t>Ray trace panoramic stereo spheremaps or cubemaps for very high-frame-rate display via OpenGL texturing onto simple geometry</a:t>
            </a:r>
          </a:p>
          <a:p>
            <a:r>
              <a:rPr lang="en-US" altLang="en-US" sz="2000" smtClean="0"/>
              <a:t>Stereo requires spherical camera projections </a:t>
            </a:r>
            <a:r>
              <a:rPr lang="en-US" altLang="en-US" sz="2000" b="1" smtClean="0"/>
              <a:t>poorly suited to rasterization</a:t>
            </a:r>
          </a:p>
          <a:p>
            <a:r>
              <a:rPr lang="en-US" altLang="en-US" sz="2000" smtClean="0"/>
              <a:t>Benefits from OptiX multi-GPU rendering and load balancing, </a:t>
            </a:r>
            <a:r>
              <a:rPr lang="en-US" altLang="en-US" sz="2000" b="1" smtClean="0"/>
              <a:t>remote visualization</a:t>
            </a:r>
          </a:p>
          <a:p>
            <a:endParaRPr lang="en-US" altLang="en-US" sz="240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67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383964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66966" y="4497169"/>
            <a:ext cx="6610068" cy="646331"/>
          </a:xfrm>
          <a:prstGeom prst="rect">
            <a:avLst/>
          </a:prstGeom>
          <a:noFill/>
        </p:spPr>
        <p:txBody>
          <a:bodyPr wrap="square" rtlCol="0">
            <a:spAutoFit/>
          </a:bodyPr>
          <a:lstStyle/>
          <a:p>
            <a:pPr algn="ctr" defTabSz="914400"/>
            <a:r>
              <a:rPr lang="en-US" b="1" dirty="0">
                <a:solidFill>
                  <a:srgbClr val="000000"/>
                </a:solidFill>
                <a:latin typeface="Times New Roman"/>
              </a:rPr>
              <a:t>Satellite Tobacco Mosaic Virus: Capsid, Interior RNA, and Ions</a:t>
            </a:r>
          </a:p>
          <a:p>
            <a:pPr algn="ctr" defTabSz="914400"/>
            <a:r>
              <a:rPr lang="en-US" b="1" dirty="0">
                <a:solidFill>
                  <a:srgbClr val="000000"/>
                </a:solidFill>
                <a:latin typeface="Times New Roman"/>
              </a:rPr>
              <a:t>Ambient Occlusion Lighting, Depth-of-Field Focal Blur, …</a:t>
            </a:r>
          </a:p>
        </p:txBody>
      </p:sp>
    </p:spTree>
    <p:extLst>
      <p:ext uri="{BB962C8B-B14F-4D97-AF65-F5344CB8AC3E}">
        <p14:creationId xmlns:p14="http://schemas.microsoft.com/office/powerpoint/2010/main" val="757617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21"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48199" y="4497169"/>
            <a:ext cx="6610068" cy="646331"/>
          </a:xfrm>
          <a:prstGeom prst="rect">
            <a:avLst/>
          </a:prstGeom>
          <a:noFill/>
        </p:spPr>
        <p:txBody>
          <a:bodyPr wrap="square" rtlCol="0">
            <a:spAutoFit/>
          </a:bodyPr>
          <a:lstStyle/>
          <a:p>
            <a:pPr algn="ctr" defTabSz="914400"/>
            <a:r>
              <a:rPr lang="en-US" b="1" dirty="0">
                <a:solidFill>
                  <a:srgbClr val="000000"/>
                </a:solidFill>
                <a:latin typeface="Times New Roman"/>
              </a:rPr>
              <a:t>HIV-1 Capsid, Capsid Hexamer Detail, and Ions</a:t>
            </a:r>
          </a:p>
          <a:p>
            <a:pPr algn="ctr" defTabSz="914400"/>
            <a:r>
              <a:rPr lang="en-US" b="1" dirty="0">
                <a:solidFill>
                  <a:srgbClr val="000000"/>
                </a:solidFill>
                <a:latin typeface="Times New Roman"/>
              </a:rPr>
              <a:t>Range-Limited Ambient Occlusion Lighting, VR “Headlight”, …</a:t>
            </a:r>
          </a:p>
        </p:txBody>
      </p:sp>
    </p:spTree>
    <p:extLst>
      <p:ext uri="{BB962C8B-B14F-4D97-AF65-F5344CB8AC3E}">
        <p14:creationId xmlns:p14="http://schemas.microsoft.com/office/powerpoint/2010/main" val="1027333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18288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18288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27257103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normAutofit lnSpcReduction="10000"/>
          </a:bodyPr>
          <a:lstStyle/>
          <a:p>
            <a:r>
              <a:rPr lang="en-US" altLang="en-US" sz="2400" dirty="0" smtClean="0"/>
              <a:t>Texture map panoramic image onto </a:t>
            </a:r>
            <a:r>
              <a:rPr lang="en-US" altLang="en-US" sz="2400" dirty="0" err="1" smtClean="0"/>
              <a:t>reprojection</a:t>
            </a:r>
            <a:r>
              <a:rPr lang="en-US" altLang="en-US" sz="2400" dirty="0" smtClean="0"/>
              <a:t> geometry that matches the original RT image formation surface (sphere for </a:t>
            </a:r>
            <a:r>
              <a:rPr lang="en-US" altLang="en-US" sz="2400" dirty="0" err="1" smtClean="0"/>
              <a:t>equirectangular</a:t>
            </a:r>
            <a:r>
              <a:rPr lang="en-US" altLang="en-US" sz="2400" dirty="0" smtClean="0"/>
              <a:t>, cube for cube map)</a:t>
            </a:r>
          </a:p>
          <a:p>
            <a:r>
              <a:rPr lang="en-US" altLang="en-US" sz="2400" dirty="0" smtClean="0"/>
              <a:t>HMD sees standard perspective frustum view of the textured surface</a:t>
            </a:r>
          </a:p>
          <a:p>
            <a:r>
              <a:rPr lang="en-US" altLang="en-US" sz="2400" dirty="0" smtClean="0"/>
              <a:t>Commodity HMD optics require </a:t>
            </a:r>
            <a:r>
              <a:rPr lang="en-US" altLang="en-US" sz="2400" b="1" dirty="0" smtClean="0"/>
              <a:t>software lens distortion and chromatic aberration correction</a:t>
            </a:r>
            <a:r>
              <a:rPr lang="en-US" altLang="en-US" sz="2400" dirty="0" smtClean="0"/>
              <a:t> prior to display, implemented with multi-pass FBO rendering</a:t>
            </a:r>
          </a:p>
          <a:p>
            <a:r>
              <a:rPr lang="en-US" altLang="en-US" sz="2400" b="1" dirty="0" smtClean="0"/>
              <a:t>Enables low-latency, high-frame-rate redraw</a:t>
            </a:r>
            <a:r>
              <a:rPr lang="en-US" altLang="en-US" sz="2400" dirty="0" smtClean="0"/>
              <a:t> as HMD head pose changes </a:t>
            </a:r>
            <a:r>
              <a:rPr lang="en-US" altLang="en-US" sz="2400" b="1" dirty="0" smtClean="0"/>
              <a:t>(150Hz or more)</a:t>
            </a:r>
          </a:p>
          <a:p>
            <a:endParaRPr lang="en-US" altLang="en-US" sz="2400" dirty="0" smtClean="0"/>
          </a:p>
          <a:p>
            <a:endParaRPr lang="en-US" altLang="en-US" sz="2400" dirty="0" smtClean="0"/>
          </a:p>
        </p:txBody>
      </p:sp>
    </p:spTree>
    <p:extLst>
      <p:ext uri="{BB962C8B-B14F-4D97-AF65-F5344CB8AC3E}">
        <p14:creationId xmlns:p14="http://schemas.microsoft.com/office/powerpoint/2010/main" val="18470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a:t>
            </a:r>
            <a:r>
              <a:rPr lang="en-US" dirty="0"/>
              <a:t>pp. 1048-1057, </a:t>
            </a:r>
            <a:r>
              <a:rPr lang="en-US" altLang="en-US" dirty="0" smtClean="0"/>
              <a:t>2016</a:t>
            </a:r>
            <a:r>
              <a:rPr lang="en-US" altLang="en-US" dirty="0"/>
              <a:t>. </a:t>
            </a:r>
            <a:endParaRPr lang="en-US" altLang="en-US" b="1" dirty="0"/>
          </a:p>
        </p:txBody>
      </p:sp>
    </p:spTree>
    <p:extLst>
      <p:ext uri="{BB962C8B-B14F-4D97-AF65-F5344CB8AC3E}">
        <p14:creationId xmlns:p14="http://schemas.microsoft.com/office/powerpoint/2010/main" val="310396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SA Blue Waters GPU-accelerated Supercompute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a:stretch/>
        </p:blipFill>
        <p:spPr bwMode="auto">
          <a:xfrm>
            <a:off x="6690606" y="3"/>
            <a:ext cx="2453394" cy="2133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1"/>
            <a:ext cx="6443328" cy="2559107"/>
          </a:xfrm>
        </p:spPr>
        <p:txBody>
          <a:bodyPr>
            <a:normAutofit fontScale="40000" lnSpcReduction="20000"/>
          </a:bodyPr>
          <a:lstStyle/>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a:p>
            <a:pPr marL="457101" lvl="1" indent="0">
              <a:buNone/>
            </a:pPr>
            <a:endParaRPr lang="en-US" sz="3400" dirty="0" smtClean="0"/>
          </a:p>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a:t>     http://www.ks.uiuc.edu/Research/cloud/</a:t>
            </a:r>
            <a:endParaRPr lang="en-US" sz="3400" b="1" dirty="0" smtClean="0"/>
          </a:p>
          <a:p>
            <a:pPr marL="0" indent="0">
              <a:buNone/>
            </a:pPr>
            <a:endParaRPr lang="en-US" sz="2400" dirty="0" smtClean="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817306" y="3460420"/>
            <a:ext cx="2199994" cy="1479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16092" y="2130556"/>
            <a:ext cx="2927909" cy="369332"/>
          </a:xfrm>
          <a:prstGeom prst="rect">
            <a:avLst/>
          </a:prstGeom>
          <a:noFill/>
        </p:spPr>
        <p:txBody>
          <a:bodyPr wrap="square" rtlCol="0">
            <a:spAutoFit/>
          </a:bodyPr>
          <a:lstStyle/>
          <a:p>
            <a:r>
              <a:rPr lang="en-US" dirty="0" smtClean="0"/>
              <a:t>Clusters, Supercomputers</a:t>
            </a:r>
            <a:endParaRPr lang="en-US" dirty="0"/>
          </a:p>
        </p:txBody>
      </p:sp>
      <p:sp>
        <p:nvSpPr>
          <p:cNvPr id="4" name="TextBox 3"/>
          <p:cNvSpPr txBox="1"/>
          <p:nvPr/>
        </p:nvSpPr>
        <p:spPr>
          <a:xfrm>
            <a:off x="0" y="3239191"/>
            <a:ext cx="6216094" cy="1785104"/>
          </a:xfrm>
          <a:prstGeom prst="rect">
            <a:avLst/>
          </a:prstGeom>
          <a:noFill/>
        </p:spPr>
        <p:txBody>
          <a:bodyPr wrap="square" rtlCol="0">
            <a:spAutoFit/>
          </a:bodyPr>
          <a:lstStyle/>
          <a:p>
            <a:r>
              <a:rPr lang="en-US" sz="1000" b="1" dirty="0"/>
              <a:t>Molecular 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p>
          <a:p>
            <a:r>
              <a:rPr lang="en-US" sz="1000" dirty="0"/>
              <a:t/>
            </a:r>
            <a:br>
              <a:rPr lang="en-US" sz="1000" dirty="0"/>
            </a:br>
            <a:endParaRPr lang="en-US" sz="1000" dirty="0"/>
          </a:p>
        </p:txBody>
      </p:sp>
      <p:sp>
        <p:nvSpPr>
          <p:cNvPr id="15" name="TextBox 14"/>
          <p:cNvSpPr txBox="1"/>
          <p:nvPr/>
        </p:nvSpPr>
        <p:spPr>
          <a:xfrm>
            <a:off x="6216093" y="2998755"/>
            <a:ext cx="1701210" cy="923330"/>
          </a:xfrm>
          <a:prstGeom prst="rect">
            <a:avLst/>
          </a:prstGeom>
          <a:noFill/>
        </p:spPr>
        <p:txBody>
          <a:bodyPr wrap="square" rtlCol="0">
            <a:spAutoFit/>
          </a:bodyPr>
          <a:lstStyle/>
          <a:p>
            <a:r>
              <a:rPr lang="en-US" dirty="0" smtClean="0"/>
              <a:t>Workstations,</a:t>
            </a:r>
          </a:p>
          <a:p>
            <a:r>
              <a:rPr lang="en-US" dirty="0" smtClean="0"/>
              <a:t>Servers,</a:t>
            </a:r>
          </a:p>
          <a:p>
            <a:r>
              <a:rPr lang="en-US" dirty="0" smtClean="0"/>
              <a:t>Cloud</a:t>
            </a:r>
            <a:endParaRPr lang="en-US" dirty="0"/>
          </a:p>
        </p:txBody>
      </p:sp>
    </p:spTree>
    <p:extLst>
      <p:ext uri="{BB962C8B-B14F-4D97-AF65-F5344CB8AC3E}">
        <p14:creationId xmlns:p14="http://schemas.microsoft.com/office/powerpoint/2010/main" val="11211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6565" y="285750"/>
            <a:ext cx="8269286" cy="600075"/>
          </a:xfrm>
        </p:spPr>
        <p:txBody>
          <a:bodyPr>
            <a:normAutofit fontScale="90000"/>
          </a:bodyPr>
          <a:lstStyle/>
          <a:p>
            <a:r>
              <a:rPr lang="en-US" dirty="0" smtClean="0"/>
              <a:t>VMD </a:t>
            </a:r>
            <a:r>
              <a:rPr lang="en-US" dirty="0" err="1" smtClean="0"/>
              <a:t>OptiX</a:t>
            </a:r>
            <a:r>
              <a:rPr lang="en-US" dirty="0" smtClean="0"/>
              <a:t>/EGL NGC Container</a:t>
            </a:r>
            <a:endParaRPr lang="en-US" dirty="0"/>
          </a:p>
        </p:txBody>
      </p:sp>
      <p:sp>
        <p:nvSpPr>
          <p:cNvPr id="4" name="Text Placeholder 3"/>
          <p:cNvSpPr>
            <a:spLocks noGrp="1"/>
          </p:cNvSpPr>
          <p:nvPr>
            <p:ph type="body" sz="half" idx="1"/>
          </p:nvPr>
        </p:nvSpPr>
        <p:spPr>
          <a:xfrm>
            <a:off x="436565" y="1169385"/>
            <a:ext cx="4972050" cy="3084910"/>
          </a:xfrm>
        </p:spPr>
        <p:txBody>
          <a:bodyPr>
            <a:normAutofit fontScale="92500" lnSpcReduction="20000"/>
          </a:bodyPr>
          <a:lstStyle/>
          <a:p>
            <a:pPr marL="342826" lvl="1" indent="-342826">
              <a:buFont typeface="Arial"/>
              <a:buChar char="•"/>
            </a:pPr>
            <a:r>
              <a:rPr lang="en-US" sz="2200" b="1" dirty="0"/>
              <a:t>https://ngc.nvidia.com/registry/</a:t>
            </a:r>
          </a:p>
          <a:p>
            <a:r>
              <a:rPr lang="en-US" sz="2400" b="1" dirty="0" smtClean="0"/>
              <a:t>CUDA-accelerated</a:t>
            </a:r>
            <a:r>
              <a:rPr lang="en-US" sz="2400" dirty="0" smtClean="0"/>
              <a:t> </a:t>
            </a:r>
            <a:r>
              <a:rPr lang="en-US" sz="2400" dirty="0" err="1" smtClean="0"/>
              <a:t>viz</a:t>
            </a:r>
            <a:r>
              <a:rPr lang="en-US" sz="2400" dirty="0" err="1"/>
              <a:t>+</a:t>
            </a:r>
            <a:r>
              <a:rPr lang="en-US" sz="2400" dirty="0" err="1" smtClean="0"/>
              <a:t>analysis</a:t>
            </a:r>
            <a:endParaRPr lang="en-US" sz="2400" dirty="0" smtClean="0"/>
          </a:p>
          <a:p>
            <a:r>
              <a:rPr lang="en-US" sz="2400" b="1" dirty="0" smtClean="0"/>
              <a:t>EGL off-screen rendering</a:t>
            </a:r>
            <a:r>
              <a:rPr lang="en-US" sz="2400" dirty="0" smtClean="0"/>
              <a:t> –           no windowing system needed</a:t>
            </a:r>
          </a:p>
          <a:p>
            <a:r>
              <a:rPr lang="en-US" sz="2400" b="1" dirty="0" err="1" smtClean="0"/>
              <a:t>OptiX</a:t>
            </a:r>
            <a:r>
              <a:rPr lang="en-US" sz="2400" b="1" dirty="0" smtClean="0"/>
              <a:t> high-fidelity GPU ray tracing</a:t>
            </a:r>
            <a:r>
              <a:rPr lang="en-US" sz="2400" dirty="0" smtClean="0"/>
              <a:t> engine built in</a:t>
            </a:r>
          </a:p>
          <a:p>
            <a:r>
              <a:rPr lang="en-US" sz="2400" dirty="0" smtClean="0"/>
              <a:t>All dependencies included</a:t>
            </a:r>
          </a:p>
          <a:p>
            <a:r>
              <a:rPr lang="en-US" sz="2400" b="1" dirty="0" smtClean="0"/>
              <a:t>Easy to deploy on a wide range of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90690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4181335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dirty="0" smtClean="0"/>
              <a:t>Ongoing VR Work</a:t>
            </a:r>
          </a:p>
        </p:txBody>
      </p:sp>
      <p:sp>
        <p:nvSpPr>
          <p:cNvPr id="39939" name="Content Placeholder 2"/>
          <p:cNvSpPr>
            <a:spLocks noGrp="1"/>
          </p:cNvSpPr>
          <p:nvPr>
            <p:ph idx="1"/>
          </p:nvPr>
        </p:nvSpPr>
        <p:spPr>
          <a:xfrm>
            <a:off x="228600" y="666750"/>
            <a:ext cx="8686800" cy="4191000"/>
          </a:xfrm>
        </p:spPr>
        <p:txBody>
          <a:bodyPr>
            <a:normAutofit lnSpcReduction="10000"/>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err="1" smtClean="0">
                <a:solidFill>
                  <a:prstClr val="black"/>
                </a:solidFill>
              </a:rPr>
              <a:t>OpenXR</a:t>
            </a:r>
            <a:r>
              <a:rPr lang="en-US" sz="2400" dirty="0" smtClean="0">
                <a:solidFill>
                  <a:prstClr val="black"/>
                </a:solidFill>
              </a:rPr>
              <a:t> – cross platform </a:t>
            </a:r>
            <a:r>
              <a:rPr lang="en-US" sz="2400" dirty="0" err="1" smtClean="0">
                <a:solidFill>
                  <a:prstClr val="black"/>
                </a:solidFill>
              </a:rPr>
              <a:t>muti</a:t>
            </a:r>
            <a:r>
              <a:rPr lang="en-US" sz="2400" dirty="0" smtClean="0">
                <a:solidFill>
                  <a:prstClr val="black"/>
                </a:solidFill>
              </a:rPr>
              <a:t>-vendor HMD support</a:t>
            </a:r>
            <a:endParaRPr lang="en-US" sz="2400" dirty="0" smtClean="0">
              <a:solidFill>
                <a:prstClr val="black"/>
              </a:solidFill>
              <a:latin typeface="Arial"/>
            </a:endParaRPr>
          </a:p>
          <a:p>
            <a:pPr>
              <a:defRPr/>
            </a:pPr>
            <a:r>
              <a:rPr lang="en-US" altLang="en-US" sz="2400" dirty="0" smtClean="0">
                <a:latin typeface="Arial" charset="0"/>
                <a:cs typeface="Arial" charset="0"/>
              </a:rPr>
              <a:t>Ray tracing engine and optimizations:</a:t>
            </a:r>
          </a:p>
          <a:p>
            <a:pPr lvl="1">
              <a:defRPr/>
            </a:pPr>
            <a:r>
              <a:rPr lang="en-US" altLang="en-US" sz="2000" b="1" dirty="0" smtClean="0">
                <a:latin typeface="Arial" charset="0"/>
                <a:cs typeface="Arial" charset="0"/>
              </a:rPr>
              <a:t>AI </a:t>
            </a:r>
            <a:r>
              <a:rPr lang="en-US" altLang="en-US" sz="2000" b="1" dirty="0" err="1" smtClean="0">
                <a:latin typeface="Arial" charset="0"/>
                <a:cs typeface="Arial" charset="0"/>
              </a:rPr>
              <a:t>denoising</a:t>
            </a:r>
            <a:r>
              <a:rPr lang="en-US" altLang="en-US" sz="2000" b="1" dirty="0" smtClean="0">
                <a:latin typeface="Arial" charset="0"/>
                <a:cs typeface="Arial" charset="0"/>
              </a:rPr>
              <a:t> for better average quality</a:t>
            </a: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lvl="1">
              <a:defRPr/>
            </a:pPr>
            <a:r>
              <a:rPr lang="en-US" altLang="en-US" sz="2000" b="1" dirty="0" smtClean="0">
                <a:latin typeface="Arial" charset="0"/>
                <a:cs typeface="Arial" charset="0"/>
              </a:rPr>
              <a:t>AI multi-view warping to allow rapid in-between view generation amid multiple HMD head locations</a:t>
            </a:r>
          </a:p>
          <a:p>
            <a:pPr lvl="1">
              <a:defRPr/>
            </a:pPr>
            <a:r>
              <a:rPr lang="en-US" altLang="en-US" sz="2000" b="1" dirty="0" smtClean="0">
                <a:latin typeface="Arial" charset="0"/>
                <a:cs typeface="Arial" charset="0"/>
              </a:rPr>
              <a:t>H.265 for high-res omnidirectional video streaming</a:t>
            </a: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359037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665745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751102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p:nvPr/>
        </p:nvSpPr>
        <p:spPr>
          <a:xfrm>
            <a:off x="2232836" y="3955312"/>
            <a:ext cx="6911164" cy="1188300"/>
          </a:xfrm>
          <a:prstGeom prst="rect">
            <a:avLst/>
          </a:prstGeom>
          <a:solidFill>
            <a:schemeClr val="lt1"/>
          </a:solidFill>
          <a:ln>
            <a:noFill/>
          </a:ln>
          <a:effectLst>
            <a:outerShdw blurRad="39999" dist="23000" dir="5400000" rotWithShape="0">
              <a:srgbClr val="000000">
                <a:alpha val="34900"/>
              </a:srgbClr>
            </a:outerShdw>
          </a:effectLst>
        </p:spPr>
        <p:txBody>
          <a:bodyPr lIns="91425" tIns="45700" rIns="91425" bIns="45700" anchor="ctr" anchorCtr="0">
            <a:noAutofit/>
          </a:bodyPr>
          <a:lstStyle/>
          <a:p>
            <a:pPr algn="ctr"/>
            <a:endParaRPr>
              <a:solidFill>
                <a:prstClr val="white"/>
              </a:solidFill>
              <a:ea typeface="Arial"/>
              <a:cs typeface="Arial"/>
              <a:sym typeface="Arial"/>
            </a:endParaRPr>
          </a:p>
        </p:txBody>
      </p:sp>
      <p:pic>
        <p:nvPicPr>
          <p:cNvPr id="1140" name="Shape 1140"/>
          <p:cNvPicPr preferRelativeResize="0"/>
          <p:nvPr/>
        </p:nvPicPr>
        <p:blipFill rotWithShape="1">
          <a:blip r:embed="rId3">
            <a:alphaModFix/>
          </a:blip>
          <a:srcRect l="27483" t="33180" b="6371"/>
          <a:stretch/>
        </p:blipFill>
        <p:spPr>
          <a:xfrm>
            <a:off x="0" y="0"/>
            <a:ext cx="5162400" cy="5143500"/>
          </a:xfrm>
          <a:prstGeom prst="rect">
            <a:avLst/>
          </a:prstGeom>
          <a:noFill/>
          <a:ln>
            <a:noFill/>
          </a:ln>
        </p:spPr>
      </p:pic>
      <p:pic>
        <p:nvPicPr>
          <p:cNvPr id="1141" name="Shape 1141"/>
          <p:cNvPicPr preferRelativeResize="0"/>
          <p:nvPr/>
        </p:nvPicPr>
        <p:blipFill rotWithShape="1">
          <a:blip r:embed="rId4">
            <a:alphaModFix/>
          </a:blip>
          <a:srcRect/>
          <a:stretch/>
        </p:blipFill>
        <p:spPr>
          <a:xfrm>
            <a:off x="4527600" y="1121962"/>
            <a:ext cx="4616400" cy="3427500"/>
          </a:xfrm>
          <a:prstGeom prst="rect">
            <a:avLst/>
          </a:prstGeom>
          <a:noFill/>
          <a:ln>
            <a:noFill/>
          </a:ln>
        </p:spPr>
      </p:pic>
      <p:sp>
        <p:nvSpPr>
          <p:cNvPr id="1142" name="Shape 1142"/>
          <p:cNvSpPr/>
          <p:nvPr/>
        </p:nvSpPr>
        <p:spPr>
          <a:xfrm>
            <a:off x="0" y="76200"/>
            <a:ext cx="9144000" cy="431700"/>
          </a:xfrm>
          <a:prstGeom prst="rect">
            <a:avLst/>
          </a:prstGeom>
          <a:solidFill>
            <a:srgbClr val="FFFFFF">
              <a:alpha val="85000"/>
            </a:srgbClr>
          </a:solidFill>
          <a:ln>
            <a:noFill/>
          </a:ln>
        </p:spPr>
        <p:txBody>
          <a:bodyPr lIns="38075" tIns="38075" rIns="38075" bIns="38075" anchor="ctr" anchorCtr="0">
            <a:noAutofit/>
          </a:bodyPr>
          <a:lstStyle/>
          <a:p>
            <a:pPr algn="ctr">
              <a:buClr>
                <a:srgbClr val="000000"/>
              </a:buClr>
              <a:buSzPct val="25000"/>
              <a:buFont typeface="Times New Roman"/>
              <a:buNone/>
            </a:pPr>
            <a:r>
              <a:rPr lang="en" sz="2500">
                <a:solidFill>
                  <a:srgbClr val="000000"/>
                </a:solidFill>
              </a:rPr>
              <a:t>Goal: Intuitive interactive viz. in crowded molecular complexes</a:t>
            </a:r>
          </a:p>
        </p:txBody>
      </p:sp>
      <p:pic>
        <p:nvPicPr>
          <p:cNvPr id="1143" name="Shape 1143"/>
          <p:cNvPicPr preferRelativeResize="0"/>
          <p:nvPr/>
        </p:nvPicPr>
        <p:blipFill rotWithShape="1">
          <a:blip r:embed="rId5">
            <a:alphaModFix/>
          </a:blip>
          <a:srcRect/>
          <a:stretch/>
        </p:blipFill>
        <p:spPr>
          <a:xfrm>
            <a:off x="1692275" y="1527175"/>
            <a:ext cx="925500" cy="971700"/>
          </a:xfrm>
          <a:prstGeom prst="rect">
            <a:avLst/>
          </a:prstGeom>
          <a:noFill/>
          <a:ln>
            <a:noFill/>
          </a:ln>
        </p:spPr>
      </p:pic>
      <p:pic>
        <p:nvPicPr>
          <p:cNvPr id="1144" name="Shape 1144"/>
          <p:cNvPicPr preferRelativeResize="0"/>
          <p:nvPr/>
        </p:nvPicPr>
        <p:blipFill rotWithShape="1">
          <a:blip r:embed="rId6">
            <a:alphaModFix/>
          </a:blip>
          <a:srcRect/>
          <a:stretch/>
        </p:blipFill>
        <p:spPr>
          <a:xfrm>
            <a:off x="5162400" y="1614055"/>
            <a:ext cx="2946300" cy="2690700"/>
          </a:xfrm>
          <a:prstGeom prst="rect">
            <a:avLst/>
          </a:prstGeom>
          <a:noFill/>
          <a:ln>
            <a:noFill/>
          </a:ln>
          <a:effectLst>
            <a:outerShdw blurRad="76200" dist="38100" dir="5400000" rotWithShape="0">
              <a:srgbClr val="000000">
                <a:alpha val="34900"/>
              </a:srgbClr>
            </a:outerShdw>
          </a:effectLst>
        </p:spPr>
      </p:pic>
      <p:sp>
        <p:nvSpPr>
          <p:cNvPr id="1145" name="Shape 1145"/>
          <p:cNvSpPr/>
          <p:nvPr/>
        </p:nvSpPr>
        <p:spPr>
          <a:xfrm>
            <a:off x="5162400" y="691655"/>
            <a:ext cx="3589714" cy="330300"/>
          </a:xfrm>
          <a:prstGeom prst="rect">
            <a:avLst/>
          </a:prstGeom>
          <a:noFill/>
          <a:ln>
            <a:noFill/>
          </a:ln>
        </p:spPr>
        <p:txBody>
          <a:bodyPr lIns="34275" tIns="34275" rIns="34275" bIns="34275" anchor="t" anchorCtr="0">
            <a:noAutofit/>
          </a:bodyPr>
          <a:lstStyle/>
          <a:p>
            <a:pPr>
              <a:buClr>
                <a:srgbClr val="000000"/>
              </a:buClr>
              <a:buSzPct val="25000"/>
              <a:buFont typeface="Times New Roman"/>
              <a:buNone/>
            </a:pPr>
            <a:r>
              <a:rPr lang="en" sz="1700" dirty="0">
                <a:solidFill>
                  <a:prstClr val="black"/>
                </a:solidFill>
              </a:rPr>
              <a:t>Results from </a:t>
            </a:r>
            <a:r>
              <a:rPr lang="en" sz="1700" dirty="0" smtClean="0">
                <a:solidFill>
                  <a:prstClr val="black"/>
                </a:solidFill>
              </a:rPr>
              <a:t>64M </a:t>
            </a:r>
            <a:r>
              <a:rPr lang="en" sz="1700" dirty="0">
                <a:solidFill>
                  <a:prstClr val="black"/>
                </a:solidFill>
              </a:rPr>
              <a:t>atom, 1 μs sim!</a:t>
            </a:r>
          </a:p>
        </p:txBody>
      </p:sp>
      <p:sp>
        <p:nvSpPr>
          <p:cNvPr id="1146" name="Shape 1146"/>
          <p:cNvSpPr/>
          <p:nvPr/>
        </p:nvSpPr>
        <p:spPr>
          <a:xfrm>
            <a:off x="3667496" y="4695412"/>
            <a:ext cx="234900" cy="2382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close/>
              </a:path>
            </a:pathLst>
          </a:custGeom>
          <a:solidFill>
            <a:srgbClr val="52F4FF"/>
          </a:solidFill>
          <a:ln w="50800" cap="flat" cmpd="sng">
            <a:solidFill>
              <a:srgbClr val="379DBB"/>
            </a:solidFill>
            <a:prstDash val="solid"/>
            <a:round/>
            <a:headEnd type="none" w="med" len="med"/>
            <a:tailEnd type="none" w="med" len="med"/>
          </a:ln>
          <a:effectLst>
            <a:outerShdw blurRad="76200" dist="38100" dir="5400000" rotWithShape="0">
              <a:srgbClr val="000000">
                <a:alpha val="34900"/>
              </a:srgbClr>
            </a:outerShdw>
          </a:effectLst>
        </p:spPr>
        <p:txBody>
          <a:bodyPr lIns="34275" tIns="34275" rIns="34275" bIns="34275" anchor="ctr" anchorCtr="0">
            <a:noAutofit/>
          </a:bodyPr>
          <a:lstStyle/>
          <a:p>
            <a:endParaRPr sz="2700">
              <a:solidFill>
                <a:srgbClr val="000000"/>
              </a:solidFill>
              <a:latin typeface="Calibri"/>
              <a:ea typeface="Calibri"/>
              <a:cs typeface="Calibri"/>
              <a:sym typeface="Calibri"/>
            </a:endParaRPr>
          </a:p>
        </p:txBody>
      </p:sp>
      <p:sp>
        <p:nvSpPr>
          <p:cNvPr id="1147" name="Shape 1147"/>
          <p:cNvSpPr/>
          <p:nvPr/>
        </p:nvSpPr>
        <p:spPr>
          <a:xfrm>
            <a:off x="3998912" y="4549462"/>
            <a:ext cx="5251524" cy="530100"/>
          </a:xfrm>
          <a:prstGeom prst="rect">
            <a:avLst/>
          </a:prstGeom>
          <a:noFill/>
          <a:ln>
            <a:noFill/>
          </a:ln>
        </p:spPr>
        <p:txBody>
          <a:bodyPr lIns="34275" tIns="34275" rIns="34275" bIns="34275" anchor="t" anchorCtr="0">
            <a:noAutofit/>
          </a:bodyPr>
          <a:lstStyle/>
          <a:p>
            <a:pPr>
              <a:buClr>
                <a:srgbClr val="000000"/>
              </a:buClr>
              <a:buFont typeface="Times New Roman"/>
              <a:buNone/>
            </a:pPr>
            <a:r>
              <a:rPr lang="en" dirty="0">
                <a:solidFill>
                  <a:prstClr val="black"/>
                </a:solidFill>
                <a:ea typeface="Arial"/>
                <a:cs typeface="Arial"/>
                <a:sym typeface="Arial"/>
              </a:rPr>
              <a:t>Close-up view of chloride ions permeating through HIV-1 capsid hexameric centers</a:t>
            </a:r>
          </a:p>
        </p:txBody>
      </p:sp>
    </p:spTree>
    <p:extLst>
      <p:ext uri="{BB962C8B-B14F-4D97-AF65-F5344CB8AC3E}">
        <p14:creationId xmlns:p14="http://schemas.microsoft.com/office/powerpoint/2010/main" val="3519746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NAMD 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Methods, 2018.   (</a:t>
            </a:r>
            <a:r>
              <a:rPr lang="en-US" sz="1200" b="1" dirty="0"/>
              <a:t>In press)</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24441530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8926547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390261517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415880307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185065862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3751875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108" name="Shape 1108"/>
          <p:cNvSpPr txBox="1">
            <a:spLocks noGrp="1"/>
          </p:cNvSpPr>
          <p:nvPr>
            <p:ph type="ctrTitle"/>
          </p:nvPr>
        </p:nvSpPr>
        <p:spPr>
          <a:xfrm>
            <a:off x="152401" y="133356"/>
            <a:ext cx="4419600" cy="579000"/>
          </a:xfrm>
          <a:prstGeom prst="rect">
            <a:avLst/>
          </a:prstGeom>
          <a:noFill/>
          <a:ln>
            <a:noFill/>
          </a:ln>
        </p:spPr>
        <p:txBody>
          <a:bodyPr lIns="91400" tIns="45700" rIns="91400" bIns="45700" anchor="ctr" anchorCtr="0">
            <a:noAutofit/>
          </a:bodyPr>
          <a:lstStyle/>
          <a:p>
            <a:pPr marL="0" marR="0" lvl="0" indent="0" algn="ctr" rtl="0">
              <a:spcBef>
                <a:spcPts val="0"/>
              </a:spcBef>
              <a:buClr>
                <a:schemeClr val="dk1"/>
              </a:buClr>
              <a:buSzPct val="25000"/>
              <a:buFont typeface="Arial"/>
              <a:buNone/>
            </a:pPr>
            <a:r>
              <a:rPr lang="en" sz="2800" dirty="0" smtClean="0"/>
              <a:t>High Fidelity Ray Tracing with OptiX</a:t>
            </a:r>
            <a:endParaRPr lang="en" sz="2800" b="0" i="0" u="none" strike="noStrike" cap="none" dirty="0">
              <a:solidFill>
                <a:schemeClr val="dk1"/>
              </a:solidFill>
              <a:latin typeface="Arial"/>
              <a:ea typeface="Arial"/>
              <a:cs typeface="Arial"/>
              <a:sym typeface="Arial"/>
            </a:endParaRPr>
          </a:p>
        </p:txBody>
      </p:sp>
      <p:sp>
        <p:nvSpPr>
          <p:cNvPr id="1110" name="Shape 1110"/>
          <p:cNvSpPr txBox="1"/>
          <p:nvPr/>
        </p:nvSpPr>
        <p:spPr>
          <a:xfrm>
            <a:off x="4667554" y="4468665"/>
            <a:ext cx="4443207" cy="356686"/>
          </a:xfrm>
          <a:prstGeom prst="rect">
            <a:avLst/>
          </a:prstGeom>
          <a:noFill/>
          <a:ln>
            <a:noFill/>
          </a:ln>
        </p:spPr>
        <p:txBody>
          <a:bodyPr lIns="91425" tIns="45700" rIns="91425" bIns="45700" anchor="t" anchorCtr="0">
            <a:noAutofit/>
          </a:bodyPr>
          <a:lstStyle/>
          <a:p>
            <a:pPr algn="ctr">
              <a:buClr>
                <a:srgbClr val="000000"/>
              </a:buClr>
              <a:buFont typeface="Arial"/>
              <a:buNone/>
            </a:pPr>
            <a:r>
              <a:rPr lang="en" sz="2000" dirty="0">
                <a:solidFill>
                  <a:prstClr val="black"/>
                </a:solidFill>
                <a:ea typeface="Arial"/>
                <a:cs typeface="Arial"/>
                <a:sym typeface="Arial"/>
              </a:rPr>
              <a:t>VMD/OptiX all-atom Chromatophore</a:t>
            </a:r>
          </a:p>
        </p:txBody>
      </p:sp>
      <p:sp>
        <p:nvSpPr>
          <p:cNvPr id="1111" name="Shape 1111"/>
          <p:cNvSpPr txBox="1">
            <a:spLocks noGrp="1"/>
          </p:cNvSpPr>
          <p:nvPr>
            <p:ph type="subTitle" idx="1"/>
          </p:nvPr>
        </p:nvSpPr>
        <p:spPr>
          <a:xfrm>
            <a:off x="1" y="1063256"/>
            <a:ext cx="4667554" cy="3762094"/>
          </a:xfrm>
          <a:prstGeom prst="rect">
            <a:avLst/>
          </a:prstGeom>
          <a:noFill/>
          <a:ln>
            <a:noFill/>
          </a:ln>
        </p:spPr>
        <p:txBody>
          <a:bodyPr lIns="91400" tIns="45700" rIns="91400" bIns="45700" anchor="t" anchorCtr="0">
            <a:noAutofit/>
          </a:bodyPr>
          <a:lstStyle/>
          <a:p>
            <a:pPr marL="342826" marR="0" lvl="0" indent="-361876" algn="l" rtl="0">
              <a:lnSpc>
                <a:spcPct val="80000"/>
              </a:lnSpc>
              <a:spcBef>
                <a:spcPts val="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Advanced rendering techniques save scientists time, produce images that are easier to interpret</a:t>
            </a:r>
          </a:p>
          <a:p>
            <a:pPr marL="342826" marR="0" lvl="0" indent="-361876" algn="l" rtl="0">
              <a:lnSpc>
                <a:spcPct val="80000"/>
              </a:lnSpc>
              <a:spcBef>
                <a:spcPts val="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Ambient Occlusion, Depth of Field, high quality transparency, instancing, ….</a:t>
            </a:r>
          </a:p>
          <a:p>
            <a:pPr marL="342826" marR="0" lvl="0" indent="-361876" algn="l" rtl="0">
              <a:lnSpc>
                <a:spcPct val="80000"/>
              </a:lnSpc>
              <a:spcBef>
                <a:spcPts val="0"/>
              </a:spcBef>
              <a:spcAft>
                <a:spcPts val="0"/>
              </a:spcAft>
              <a:buClr>
                <a:schemeClr val="dk1"/>
              </a:buClr>
              <a:buSzPct val="100000"/>
              <a:buFont typeface="Arial"/>
              <a:buChar char="•"/>
            </a:pPr>
            <a:endParaRPr lang="en" sz="1800" b="0" i="0" u="none" strike="noStrike" cap="none" dirty="0" smtClean="0">
              <a:solidFill>
                <a:schemeClr val="dk1"/>
              </a:solidFill>
              <a:latin typeface="Arial"/>
              <a:ea typeface="Arial"/>
              <a:cs typeface="Arial"/>
              <a:sym typeface="Arial"/>
            </a:endParaRPr>
          </a:p>
          <a:p>
            <a:pPr marL="342826" marR="0" lvl="0" indent="-361876" algn="l" rtl="0">
              <a:lnSpc>
                <a:spcPct val="80000"/>
              </a:lnSpc>
              <a:spcBef>
                <a:spcPts val="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Interactive </a:t>
            </a:r>
            <a:r>
              <a:rPr lang="en" sz="1800" b="1" i="0" u="none" strike="noStrike" cap="none" dirty="0">
                <a:solidFill>
                  <a:schemeClr val="dk1"/>
                </a:solidFill>
                <a:latin typeface="Arial"/>
                <a:ea typeface="Arial"/>
                <a:cs typeface="Arial"/>
                <a:sym typeface="Arial"/>
              </a:rPr>
              <a:t>RT </a:t>
            </a:r>
            <a:r>
              <a:rPr lang="en" sz="1800" b="0" i="0" u="none" strike="noStrike" cap="none" dirty="0">
                <a:solidFill>
                  <a:schemeClr val="dk1"/>
                </a:solidFill>
                <a:latin typeface="Arial"/>
                <a:ea typeface="Arial"/>
                <a:cs typeface="Arial"/>
                <a:sym typeface="Arial"/>
              </a:rPr>
              <a:t>on </a:t>
            </a:r>
            <a:r>
              <a:rPr lang="en" sz="1800" b="0" i="0" u="none" strike="noStrike" cap="none" dirty="0" smtClean="0">
                <a:solidFill>
                  <a:schemeClr val="dk1"/>
                </a:solidFill>
                <a:latin typeface="Arial"/>
                <a:ea typeface="Arial"/>
                <a:cs typeface="Arial"/>
                <a:sym typeface="Arial"/>
              </a:rPr>
              <a:t>laptop</a:t>
            </a:r>
            <a:r>
              <a:rPr lang="en" sz="1800" dirty="0" smtClean="0">
                <a:solidFill>
                  <a:schemeClr val="dk1"/>
                </a:solidFill>
              </a:rPr>
              <a:t>, desk, cloud</a:t>
            </a:r>
          </a:p>
          <a:p>
            <a:pPr marL="342826" marR="0" lvl="0" indent="-361876" algn="l" rtl="0">
              <a:lnSpc>
                <a:spcPct val="80000"/>
              </a:lnSpc>
              <a:spcBef>
                <a:spcPts val="0"/>
              </a:spcBef>
              <a:spcAft>
                <a:spcPts val="0"/>
              </a:spcAft>
              <a:buClr>
                <a:schemeClr val="dk1"/>
              </a:buClr>
              <a:buSzPct val="100000"/>
              <a:buFont typeface="Arial"/>
              <a:buChar char="•"/>
            </a:pPr>
            <a:r>
              <a:rPr lang="en" sz="1800" dirty="0" smtClean="0">
                <a:solidFill>
                  <a:schemeClr val="dk1"/>
                </a:solidFill>
              </a:rPr>
              <a:t>Interactivity is critically important for scientists that need to obtain results without becoming a graphics expert</a:t>
            </a:r>
          </a:p>
          <a:p>
            <a:pPr marL="342826" marR="0" lvl="0" indent="-361876" algn="l" rtl="0">
              <a:lnSpc>
                <a:spcPct val="80000"/>
              </a:lnSpc>
              <a:spcBef>
                <a:spcPts val="0"/>
              </a:spcBef>
              <a:spcAft>
                <a:spcPts val="0"/>
              </a:spcAft>
              <a:buClr>
                <a:schemeClr val="dk1"/>
              </a:buClr>
              <a:buSzPct val="100000"/>
              <a:buFont typeface="Arial"/>
              <a:buChar char="•"/>
            </a:pPr>
            <a:endParaRPr lang="en" sz="1800" dirty="0" smtClean="0">
              <a:solidFill>
                <a:schemeClr val="dk1"/>
              </a:solidFill>
            </a:endParaRPr>
          </a:p>
          <a:p>
            <a:pPr marL="342826" marR="0" lvl="0" indent="-361876" algn="l" rtl="0">
              <a:lnSpc>
                <a:spcPct val="80000"/>
              </a:lnSpc>
              <a:spcBef>
                <a:spcPts val="30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Large-scale parallel rendering:                         in situ or post hoc visualization tasks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Stereoscopic panorama and full-dome projections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Omnidirectional VR: YouTube, HMDs</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9537" t="27246" r="18571" b="18962"/>
          <a:stretch/>
        </p:blipFill>
        <p:spPr>
          <a:xfrm>
            <a:off x="4700793" y="2"/>
            <a:ext cx="4443207" cy="4417621"/>
          </a:xfrm>
          <a:prstGeom prst="rect">
            <a:avLst/>
          </a:prstGeom>
        </p:spPr>
      </p:pic>
    </p:spTree>
    <p:extLst>
      <p:ext uri="{BB962C8B-B14F-4D97-AF65-F5344CB8AC3E}">
        <p14:creationId xmlns:p14="http://schemas.microsoft.com/office/powerpoint/2010/main" val="2138120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rotWithShape="1">
          <a:blip r:embed="rId3">
            <a:extLst>
              <a:ext uri="{28A0092B-C50C-407E-A947-70E740481C1C}">
                <a14:useLocalDpi xmlns:a14="http://schemas.microsoft.com/office/drawing/2010/main" val="0"/>
              </a:ext>
            </a:extLst>
          </a:blip>
          <a:srcRect t="7743" b="8068"/>
          <a:stretch/>
        </p:blipFill>
        <p:spPr bwMode="auto">
          <a:xfrm>
            <a:off x="0"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rotWithShape="1">
          <a:blip r:embed="rId4">
            <a:extLst>
              <a:ext uri="{28A0092B-C50C-407E-A947-70E740481C1C}">
                <a14:useLocalDpi xmlns:a14="http://schemas.microsoft.com/office/drawing/2010/main" val="0"/>
              </a:ext>
            </a:extLst>
          </a:blip>
          <a:srcRect t="7849" b="7961"/>
          <a:stretch/>
        </p:blipFill>
        <p:spPr bwMode="auto">
          <a:xfrm>
            <a:off x="4650179"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p:cNvSpPr txBox="1">
            <a:spLocks noChangeArrowheads="1"/>
          </p:cNvSpPr>
          <p:nvPr/>
        </p:nvSpPr>
        <p:spPr bwMode="auto">
          <a:xfrm>
            <a:off x="152399" y="679340"/>
            <a:ext cx="4193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a:t>
            </a:r>
            <a:r>
              <a:rPr lang="en-US" altLang="en-US" sz="2000" dirty="0" smtClean="0">
                <a:latin typeface="Arial Black" pitchFamily="34" charset="0"/>
                <a:cs typeface="Arial" charset="0"/>
              </a:rPr>
              <a:t>no shadows</a:t>
            </a:r>
            <a:endParaRPr lang="en-US" altLang="en-US" sz="2000" dirty="0">
              <a:latin typeface="Arial Black" pitchFamily="34" charset="0"/>
              <a:cs typeface="Arial" charset="0"/>
            </a:endParaRPr>
          </a:p>
        </p:txBody>
      </p:sp>
      <p:sp>
        <p:nvSpPr>
          <p:cNvPr id="17416" name="TextBox 7"/>
          <p:cNvSpPr txBox="1">
            <a:spLocks noChangeArrowheads="1"/>
          </p:cNvSpPr>
          <p:nvPr/>
        </p:nvSpPr>
        <p:spPr bwMode="auto">
          <a:xfrm>
            <a:off x="4650179" y="682804"/>
            <a:ext cx="4493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a:t>
            </a:r>
            <a:r>
              <a:rPr lang="en-US" altLang="en-US" sz="2000" dirty="0" smtClean="0">
                <a:latin typeface="Arial Black" pitchFamily="34" charset="0"/>
                <a:cs typeface="Arial" charset="0"/>
              </a:rPr>
              <a:t>, </a:t>
            </a:r>
            <a:r>
              <a:rPr lang="en-US" altLang="en-US" sz="2000" dirty="0">
                <a:latin typeface="Arial Black" pitchFamily="34" charset="0"/>
                <a:cs typeface="Arial" charset="0"/>
              </a:rPr>
              <a:t>144 AO rays/hit</a:t>
            </a:r>
          </a:p>
        </p:txBody>
      </p:sp>
    </p:spTree>
    <p:extLst>
      <p:ext uri="{BB962C8B-B14F-4D97-AF65-F5344CB8AC3E}">
        <p14:creationId xmlns:p14="http://schemas.microsoft.com/office/powerpoint/2010/main" val="29353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Shape 1124"/>
          <p:cNvPicPr>
            <a:picLocks noChangeAspect="1"/>
          </p:cNvPicPr>
          <p:nvPr/>
        </p:nvPicPr>
        <p:blipFill rotWithShape="1">
          <a:blip r:embed="rId3">
            <a:alphaModFix/>
          </a:blip>
          <a:srcRect b="4141"/>
          <a:stretch/>
        </p:blipFill>
        <p:spPr>
          <a:xfrm>
            <a:off x="6461094" y="2549143"/>
            <a:ext cx="2683029" cy="2594360"/>
          </a:xfrm>
          <a:prstGeom prst="rect">
            <a:avLst/>
          </a:prstGeom>
          <a:noFill/>
          <a:ln>
            <a:noFill/>
          </a:ln>
        </p:spPr>
      </p:pic>
      <p:pic>
        <p:nvPicPr>
          <p:cNvPr id="5" name="Shape 617"/>
          <p:cNvPicPr>
            <a:picLocks noChangeAspect="1"/>
          </p:cNvPicPr>
          <p:nvPr/>
        </p:nvPicPr>
        <p:blipFill rotWithShape="1">
          <a:blip r:embed="rId4">
            <a:alphaModFix/>
          </a:blip>
          <a:srcRect/>
          <a:stretch/>
        </p:blipFill>
        <p:spPr>
          <a:xfrm>
            <a:off x="3630916" y="2406553"/>
            <a:ext cx="2830175" cy="2736948"/>
          </a:xfrm>
          <a:prstGeom prst="rect">
            <a:avLst/>
          </a:prstGeom>
          <a:noFill/>
          <a:ln>
            <a:noFill/>
          </a:ln>
        </p:spPr>
      </p:pic>
      <p:pic>
        <p:nvPicPr>
          <p:cNvPr id="6" name="Shape 986"/>
          <p:cNvPicPr>
            <a:picLocks noChangeAspect="1"/>
          </p:cNvPicPr>
          <p:nvPr/>
        </p:nvPicPr>
        <p:blipFill rotWithShape="1">
          <a:blip r:embed="rId5">
            <a:alphaModFix/>
          </a:blip>
          <a:srcRect l="2238"/>
          <a:stretch/>
        </p:blipFill>
        <p:spPr>
          <a:xfrm>
            <a:off x="0" y="2578555"/>
            <a:ext cx="3693684" cy="2579586"/>
          </a:xfrm>
          <a:prstGeom prst="rect">
            <a:avLst/>
          </a:prstGeom>
          <a:noFill/>
          <a:ln>
            <a:noFill/>
          </a:ln>
        </p:spPr>
      </p:pic>
      <p:pic>
        <p:nvPicPr>
          <p:cNvPr id="1125" name="Shape 1125"/>
          <p:cNvPicPr>
            <a:picLocks noChangeAspect="1"/>
          </p:cNvPicPr>
          <p:nvPr/>
        </p:nvPicPr>
        <p:blipFill rotWithShape="1">
          <a:blip r:embed="rId6">
            <a:alphaModFix/>
          </a:blip>
          <a:srcRect t="11111" b="4968"/>
          <a:stretch/>
        </p:blipFill>
        <p:spPr>
          <a:xfrm>
            <a:off x="4" y="0"/>
            <a:ext cx="5466303" cy="2621238"/>
          </a:xfrm>
          <a:prstGeom prst="rect">
            <a:avLst/>
          </a:prstGeom>
          <a:noFill/>
          <a:ln>
            <a:noFill/>
          </a:ln>
        </p:spPr>
      </p:pic>
      <p:pic>
        <p:nvPicPr>
          <p:cNvPr id="1126" name="Shape 1126"/>
          <p:cNvPicPr>
            <a:picLocks noChangeAspect="1"/>
          </p:cNvPicPr>
          <p:nvPr/>
        </p:nvPicPr>
        <p:blipFill rotWithShape="1">
          <a:blip r:embed="rId7">
            <a:alphaModFix/>
          </a:blip>
          <a:srcRect t="6013"/>
          <a:stretch/>
        </p:blipFill>
        <p:spPr>
          <a:xfrm>
            <a:off x="5466184" y="2"/>
            <a:ext cx="3677816" cy="2670333"/>
          </a:xfrm>
          <a:prstGeom prst="rect">
            <a:avLst/>
          </a:prstGeom>
          <a:noFill/>
          <a:ln>
            <a:noFill/>
          </a:ln>
        </p:spPr>
      </p:pic>
    </p:spTree>
    <p:extLst>
      <p:ext uri="{BB962C8B-B14F-4D97-AF65-F5344CB8AC3E}">
        <p14:creationId xmlns:p14="http://schemas.microsoft.com/office/powerpoint/2010/main" val="550331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endParaRPr lang="en-US" altLang="en-US" sz="3200" dirty="0" smtClean="0"/>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200" b="1" dirty="0">
                <a:solidFill>
                  <a:prstClr val="black"/>
                </a:solidFill>
                <a:latin typeface="Arial"/>
              </a:rPr>
              <a:t>VMD/</a:t>
            </a:r>
            <a:r>
              <a:rPr lang="en-US" sz="1200" b="1" dirty="0" err="1">
                <a:solidFill>
                  <a:prstClr val="black"/>
                </a:solidFill>
                <a:latin typeface="Arial"/>
              </a:rPr>
              <a:t>OptiX</a:t>
            </a:r>
            <a:r>
              <a:rPr lang="en-US" sz="1200" b="1" dirty="0">
                <a:solidFill>
                  <a:prstClr val="black"/>
                </a:solidFill>
                <a:latin typeface="Arial"/>
              </a:rPr>
              <a:t> GPU Ray Tracing </a:t>
            </a:r>
            <a:r>
              <a:rPr lang="en-US" sz="1200" b="1" dirty="0" smtClean="0">
                <a:solidFill>
                  <a:prstClr val="black"/>
                </a:solidFill>
                <a:latin typeface="Arial"/>
              </a:rPr>
              <a:t>of all-atom </a:t>
            </a:r>
            <a:r>
              <a:rPr lang="en-US" sz="1200" b="1" dirty="0" err="1">
                <a:solidFill>
                  <a:prstClr val="black"/>
                </a:solidFill>
                <a:latin typeface="Arial"/>
              </a:rPr>
              <a:t>C</a:t>
            </a:r>
            <a:r>
              <a:rPr lang="en-US" sz="1200" b="1" dirty="0" err="1" smtClean="0">
                <a:solidFill>
                  <a:prstClr val="black"/>
                </a:solidFill>
                <a:latin typeface="Arial"/>
              </a:rPr>
              <a:t>hromatophore</a:t>
            </a:r>
            <a:r>
              <a:rPr lang="en-US" sz="1200" b="1" dirty="0" smtClean="0">
                <a:solidFill>
                  <a:prstClr val="black"/>
                </a:solidFill>
                <a:latin typeface="Arial"/>
              </a:rPr>
              <a:t> </a:t>
            </a:r>
            <a:r>
              <a:rPr lang="en-US" sz="1200" b="1" dirty="0">
                <a:solidFill>
                  <a:prstClr val="black"/>
                </a:solidFill>
                <a:latin typeface="Arial"/>
              </a:rPr>
              <a:t>w/ lipids.</a:t>
            </a:r>
          </a:p>
        </p:txBody>
      </p:sp>
      <p:sp>
        <p:nvSpPr>
          <p:cNvPr id="2" name="TextBox 1"/>
          <p:cNvSpPr txBox="1"/>
          <p:nvPr/>
        </p:nvSpPr>
        <p:spPr>
          <a:xfrm>
            <a:off x="0" y="2989064"/>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0" y="723013"/>
            <a:ext cx="6372226" cy="2285912"/>
          </a:xfrm>
        </p:spPr>
        <p:txBody>
          <a:bodyPr>
            <a:normAutofit fontScale="47500" lnSpcReduction="20000"/>
          </a:bodyPr>
          <a:lstStyle/>
          <a:p>
            <a:pPr>
              <a:defRPr/>
            </a:pPr>
            <a:r>
              <a:rPr lang="en-US" altLang="en-US" sz="2900" dirty="0" smtClean="0">
                <a:latin typeface="Arial" charset="0"/>
                <a:cs typeface="Arial" charset="0"/>
              </a:rPr>
              <a:t>Interactive RT on laptops, desktops, and cloud</a:t>
            </a:r>
          </a:p>
          <a:p>
            <a:pPr>
              <a:defRPr/>
            </a:pPr>
            <a:r>
              <a:rPr lang="en-US" altLang="en-US" sz="2900" dirty="0" smtClean="0">
                <a:latin typeface="Arial" charset="0"/>
                <a:cs typeface="Arial" charset="0"/>
              </a:rPr>
              <a:t>Large-scale parallel rendering: in situ or post hoc visualization</a:t>
            </a:r>
          </a:p>
          <a:p>
            <a:pPr>
              <a:defRPr/>
            </a:pPr>
            <a:r>
              <a:rPr lang="en-US" altLang="en-US" sz="2900" dirty="0" smtClean="0">
                <a:latin typeface="Arial" charset="0"/>
                <a:cs typeface="Arial" charset="0"/>
              </a:rPr>
              <a:t>Remote RT on NVIDIA GPU clusters</a:t>
            </a:r>
          </a:p>
          <a:p>
            <a:pPr>
              <a:defRPr/>
            </a:pPr>
            <a:r>
              <a:rPr lang="en-US" altLang="en-US" sz="2900" dirty="0" smtClean="0">
                <a:latin typeface="Arial" charset="0"/>
                <a:cs typeface="Arial" charset="0"/>
              </a:rPr>
              <a:t>Stereoscopic panoramic and full-dome projections</a:t>
            </a:r>
          </a:p>
          <a:p>
            <a:pPr>
              <a:defRPr/>
            </a:pPr>
            <a:r>
              <a:rPr lang="en-US" altLang="en-US" sz="2900" dirty="0" smtClean="0">
                <a:latin typeface="Arial" charset="0"/>
                <a:cs typeface="Arial" charset="0"/>
              </a:rPr>
              <a:t>Omnidirectional VR for YouTube, VR HMDs</a:t>
            </a:r>
          </a:p>
          <a:p>
            <a:pPr>
              <a:defRPr/>
            </a:pPr>
            <a:r>
              <a:rPr lang="en-US" altLang="en-US" sz="2900" b="1" dirty="0" smtClean="0">
                <a:latin typeface="Arial" charset="0"/>
                <a:cs typeface="Arial" charset="0"/>
              </a:rPr>
              <a:t>GPU memory sharing via </a:t>
            </a:r>
            <a:r>
              <a:rPr lang="en-US" altLang="en-US" sz="2900" b="1" dirty="0" err="1" smtClean="0">
                <a:latin typeface="Arial" charset="0"/>
                <a:cs typeface="Arial" charset="0"/>
              </a:rPr>
              <a:t>NVLink</a:t>
            </a:r>
            <a:r>
              <a:rPr lang="en-US" altLang="en-US" sz="2900" b="1" dirty="0" smtClean="0">
                <a:latin typeface="Arial" charset="0"/>
                <a:cs typeface="Arial" charset="0"/>
              </a:rPr>
              <a:t> on </a:t>
            </a:r>
            <a:r>
              <a:rPr lang="en-US" altLang="en-US" sz="2900" b="1" dirty="0" err="1" smtClean="0">
                <a:latin typeface="Arial" charset="0"/>
                <a:cs typeface="Arial" charset="0"/>
              </a:rPr>
              <a:t>Quadro</a:t>
            </a:r>
            <a:r>
              <a:rPr lang="en-US" altLang="en-US" sz="2900" b="1" dirty="0" smtClean="0">
                <a:latin typeface="Arial" charset="0"/>
                <a:cs typeface="Arial" charset="0"/>
              </a:rPr>
              <a:t>, Tesla GPUs</a:t>
            </a:r>
            <a:endParaRPr lang="en-US" altLang="en-US" sz="2900" b="1" dirty="0" smtClean="0">
              <a:latin typeface="Arial" charset="0"/>
              <a:cs typeface="Arial" charset="0"/>
            </a:endParaRPr>
          </a:p>
          <a:p>
            <a:pPr marL="342826" lvl="1" indent="-342826">
              <a:buFont typeface="Arial"/>
              <a:buChar char="•"/>
              <a:defRPr/>
            </a:pPr>
            <a:r>
              <a:rPr lang="en-US" altLang="en-US" sz="2900" b="1" dirty="0" err="1" smtClean="0">
                <a:latin typeface="Arial" charset="0"/>
                <a:cs typeface="Arial" charset="0"/>
              </a:rPr>
              <a:t>VMD+OptiX</a:t>
            </a:r>
            <a:r>
              <a:rPr lang="en-US" altLang="en-US" sz="2900" b="1" dirty="0" smtClean="0">
                <a:latin typeface="Arial" charset="0"/>
                <a:cs typeface="Arial" charset="0"/>
              </a:rPr>
              <a:t> 5, NVIDIA NGC container: </a:t>
            </a:r>
            <a:r>
              <a:rPr lang="en-US" sz="2900" b="1" dirty="0" smtClean="0"/>
              <a:t>https</a:t>
            </a:r>
            <a:r>
              <a:rPr lang="en-US" sz="2900" b="1" dirty="0"/>
              <a:t>://ngc.nvidia.com/registry/</a:t>
            </a:r>
          </a:p>
          <a:p>
            <a:pPr>
              <a:defRPr/>
            </a:pPr>
            <a:r>
              <a:rPr lang="en-US" altLang="en-US" sz="3400" b="1" dirty="0" smtClean="0">
                <a:latin typeface="Arial" charset="0"/>
                <a:cs typeface="Arial" charset="0"/>
              </a:rPr>
              <a:t>In-progress: </a:t>
            </a:r>
          </a:p>
          <a:p>
            <a:pPr lvl="1">
              <a:defRPr/>
            </a:pPr>
            <a:r>
              <a:rPr lang="en-US" altLang="en-US" sz="2900" b="1" dirty="0" err="1" smtClean="0">
                <a:latin typeface="Arial" charset="0"/>
                <a:cs typeface="Arial" charset="0"/>
              </a:rPr>
              <a:t>OptiX</a:t>
            </a:r>
            <a:r>
              <a:rPr lang="en-US" altLang="en-US" sz="2900" b="1" dirty="0" smtClean="0">
                <a:latin typeface="Arial" charset="0"/>
                <a:cs typeface="Arial" charset="0"/>
              </a:rPr>
              <a:t> </a:t>
            </a:r>
            <a:r>
              <a:rPr lang="en-US" altLang="en-US" sz="2900" b="1" dirty="0" err="1" smtClean="0">
                <a:latin typeface="Arial" charset="0"/>
                <a:cs typeface="Arial" charset="0"/>
              </a:rPr>
              <a:t>denoising</a:t>
            </a:r>
            <a:r>
              <a:rPr lang="en-US" altLang="en-US" sz="2900" b="1" dirty="0" smtClean="0">
                <a:latin typeface="Arial" charset="0"/>
                <a:cs typeface="Arial" charset="0"/>
              </a:rPr>
              <a:t> support: fast turnaround w/ AO, </a:t>
            </a:r>
            <a:r>
              <a:rPr lang="en-US" altLang="en-US" sz="2900" b="1" dirty="0" err="1" smtClean="0">
                <a:latin typeface="Arial" charset="0"/>
                <a:cs typeface="Arial" charset="0"/>
              </a:rPr>
              <a:t>DoF</a:t>
            </a:r>
            <a:r>
              <a:rPr lang="en-US" altLang="en-US" sz="2900" b="1" dirty="0" smtClean="0">
                <a:latin typeface="Arial" charset="0"/>
                <a:cs typeface="Arial" charset="0"/>
              </a:rPr>
              <a:t>, </a:t>
            </a:r>
            <a:r>
              <a:rPr lang="en-US" altLang="en-US" sz="2900" b="1" dirty="0" err="1" smtClean="0">
                <a:latin typeface="Arial" charset="0"/>
                <a:cs typeface="Arial" charset="0"/>
              </a:rPr>
              <a:t>etc</a:t>
            </a:r>
            <a:endParaRPr lang="en-US" altLang="en-US" sz="2900" b="1" dirty="0" smtClean="0">
              <a:latin typeface="Arial" charset="0"/>
              <a:cs typeface="Arial" charset="0"/>
            </a:endParaRPr>
          </a:p>
          <a:p>
            <a:pPr lvl="1">
              <a:defRPr/>
            </a:pPr>
            <a:endParaRPr lang="en-US" altLang="en-US" sz="2500" b="1" dirty="0" smtClean="0">
              <a:latin typeface="Arial" charset="0"/>
              <a:cs typeface="Arial" charset="0"/>
            </a:endParaRPr>
          </a:p>
          <a:p>
            <a:pPr lvl="1">
              <a:defRPr/>
            </a:pPr>
            <a:endParaRPr lang="en-US" altLang="en-US" sz="2000" b="1" dirty="0" smtClean="0">
              <a:latin typeface="Arial" charset="0"/>
              <a:cs typeface="Arial" charset="0"/>
            </a:endParaRPr>
          </a:p>
        </p:txBody>
      </p:sp>
    </p:spTree>
    <p:extLst>
      <p:ext uri="{BB962C8B-B14F-4D97-AF65-F5344CB8AC3E}">
        <p14:creationId xmlns:p14="http://schemas.microsoft.com/office/powerpoint/2010/main" val="213567908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Interactive Ray Tracing of Cells</a:t>
            </a:r>
            <a:endParaRPr lang="en-US" dirty="0"/>
          </a:p>
        </p:txBody>
      </p:sp>
      <p:sp>
        <p:nvSpPr>
          <p:cNvPr id="3" name="Content Placeholder 2"/>
          <p:cNvSpPr>
            <a:spLocks noGrp="1"/>
          </p:cNvSpPr>
          <p:nvPr>
            <p:ph sz="half" idx="1"/>
          </p:nvPr>
        </p:nvSpPr>
        <p:spPr>
          <a:xfrm>
            <a:off x="159489" y="849276"/>
            <a:ext cx="4038600" cy="3394472"/>
          </a:xfrm>
        </p:spPr>
        <p:txBody>
          <a:bodyPr>
            <a:normAutofit fontScale="625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24GB GPUs allow interactive RT of large cellular tomograms </a:t>
            </a:r>
          </a:p>
          <a:p>
            <a:r>
              <a:rPr lang="en-US" b="1" dirty="0" smtClean="0"/>
              <a:t>VMD exploits GPUs with </a:t>
            </a:r>
            <a:r>
              <a:rPr lang="en-US" b="1" dirty="0" err="1" smtClean="0"/>
              <a:t>NVLink</a:t>
            </a:r>
            <a:r>
              <a:rPr lang="en-US" b="1" dirty="0" smtClean="0"/>
              <a:t> and </a:t>
            </a:r>
            <a:r>
              <a:rPr lang="en-US" b="1" dirty="0" err="1" smtClean="0"/>
              <a:t>OptiX</a:t>
            </a:r>
            <a:r>
              <a:rPr lang="en-US" b="1" dirty="0" smtClean="0"/>
              <a:t> distribution of scene data across multiple GPUs for greater capacity </a:t>
            </a:r>
            <a:r>
              <a:rPr lang="en-US" b="1" smtClean="0"/>
              <a:t>and higher performance</a:t>
            </a:r>
            <a:endParaRPr lang="en-US"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dirty="0" smtClean="0"/>
              <a:t>Earnest, et al. J</a:t>
            </a:r>
            <a:r>
              <a:rPr lang="en-US" sz="1400" dirty="0"/>
              <a:t>. Physical Chemistry B, 121(15): 3871-3881, 2017</a:t>
            </a:r>
            <a:r>
              <a:rPr lang="en-US" sz="1400" dirty="0" smtClean="0"/>
              <a:t>.</a:t>
            </a:r>
            <a:endParaRPr lang="en-US" dirty="0"/>
          </a:p>
        </p:txBody>
      </p:sp>
    </p:spTree>
    <p:extLst>
      <p:ext uri="{BB962C8B-B14F-4D97-AF65-F5344CB8AC3E}">
        <p14:creationId xmlns:p14="http://schemas.microsoft.com/office/powerpoint/2010/main" val="1770993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6033</TotalTime>
  <Words>4557</Words>
  <Application>Microsoft Office PowerPoint</Application>
  <PresentationFormat>On-screen Show (16:9)</PresentationFormat>
  <Paragraphs>386</Paragraphs>
  <Slides>47</Slides>
  <Notes>18</Notes>
  <HiddenSlides>12</HiddenSlides>
  <MMClips>0</MMClips>
  <ScaleCrop>false</ScaleCrop>
  <HeadingPairs>
    <vt:vector size="4" baseType="variant">
      <vt:variant>
        <vt:lpstr>Theme</vt:lpstr>
      </vt:variant>
      <vt:variant>
        <vt:i4>8</vt:i4>
      </vt:variant>
      <vt:variant>
        <vt:lpstr>Slide Titles</vt:lpstr>
      </vt:variant>
      <vt:variant>
        <vt:i4>47</vt:i4>
      </vt:variant>
    </vt:vector>
  </HeadingPairs>
  <TitlesOfParts>
    <vt:vector size="55" baseType="lpstr">
      <vt:lpstr>Office Theme</vt:lpstr>
      <vt:lpstr>PPT_Temp_Corp_16x9_BLK_2007</vt:lpstr>
      <vt:lpstr>1_Office Theme</vt:lpstr>
      <vt:lpstr>3_Office Theme</vt:lpstr>
      <vt:lpstr>7_Office Theme</vt:lpstr>
      <vt:lpstr>5_Office Theme</vt:lpstr>
      <vt:lpstr>nihtemplate</vt:lpstr>
      <vt:lpstr>2_Office Theme</vt:lpstr>
      <vt:lpstr>GPU-Accelerated OptiX Ray Tracing  for Scientific Visualization</vt:lpstr>
      <vt:lpstr>PowerPoint Presentation</vt:lpstr>
      <vt:lpstr>Goal: A Computational Microscope</vt:lpstr>
      <vt:lpstr>PowerPoint Presentation</vt:lpstr>
      <vt:lpstr>High Fidelity Ray Tracing with OptiX</vt:lpstr>
      <vt:lpstr>Lighting Comparison, STMV Capsid</vt:lpstr>
      <vt:lpstr>PowerPoint Presentation</vt:lpstr>
      <vt:lpstr>VMD w/ OptiX</vt:lpstr>
      <vt:lpstr>Interactive Ray Tracing of Cells</vt:lpstr>
      <vt:lpstr>PowerPoint Presentation</vt:lpstr>
      <vt:lpstr>VMD “QuickSurf” Representation, Ray Tracing</vt:lpstr>
      <vt:lpstr>Next Generation: Simulating a Proto-Cell</vt:lpstr>
      <vt:lpstr>IBM AC922, ORNL Summit Node</vt:lpstr>
      <vt:lpstr>VMD/OpiX RTX Acceleration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VMD Planetarium Dome Master Camera</vt:lpstr>
      <vt:lpstr>Planetarium Dome Master Projections NSF CADENS Dome Show w/ NCSA AVL</vt:lpstr>
      <vt:lpstr>In-Progress VMD VR Development, Demos</vt:lpstr>
      <vt:lpstr>HMD Ray Tracing Challenges</vt:lpstr>
      <vt:lpstr>Omnidirectional Stereoscopic Ray Tracing</vt:lpstr>
      <vt:lpstr>Stereoscopic Panorama Ray Tracing w/ OptiX</vt:lpstr>
      <vt:lpstr>PowerPoint Presentation</vt:lpstr>
      <vt:lpstr>PowerPoint Presentation</vt:lpstr>
      <vt:lpstr>PowerPoint Presentation</vt:lpstr>
      <vt:lpstr>PowerPoint Presentation</vt:lpstr>
      <vt:lpstr>HMD View-Dependent Reprojection with OpenGL</vt:lpstr>
      <vt:lpstr>PowerPoint Presentation</vt:lpstr>
      <vt:lpstr>Making Our Research Tools Easily Accessible</vt:lpstr>
      <vt:lpstr>VMD OptiX/EGL NGC Container</vt:lpstr>
      <vt:lpstr>VMD / NAMD / LM, NGC Containers</vt:lpstr>
      <vt:lpstr>Ongoing VR Work</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703</cp:revision>
  <cp:lastPrinted>2013-10-08T16:33:51Z</cp:lastPrinted>
  <dcterms:created xsi:type="dcterms:W3CDTF">2010-04-12T23:12:02Z</dcterms:created>
  <dcterms:modified xsi:type="dcterms:W3CDTF">2018-08-16T16:48:58Z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