
<file path=[Content_Types].xml><?xml version="1.0" encoding="utf-8"?>
<Types xmlns="http://schemas.openxmlformats.org/package/2006/content-types">
  <Default Extension="png" ContentType="image/png"/>
  <Default Extension="emf" ContentType="image/x-emf"/>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93455" r:id="rId4"/>
    <p:sldMasterId id="2147493467" r:id="rId5"/>
    <p:sldMasterId id="2147493473" r:id="rId6"/>
  </p:sldMasterIdLst>
  <p:notesMasterIdLst>
    <p:notesMasterId r:id="rId61"/>
  </p:notesMasterIdLst>
  <p:handoutMasterIdLst>
    <p:handoutMasterId r:id="rId62"/>
  </p:handoutMasterIdLst>
  <p:sldIdLst>
    <p:sldId id="258" r:id="rId7"/>
    <p:sldId id="259" r:id="rId8"/>
    <p:sldId id="342" r:id="rId9"/>
    <p:sldId id="296" r:id="rId10"/>
    <p:sldId id="343" r:id="rId11"/>
    <p:sldId id="285" r:id="rId12"/>
    <p:sldId id="344" r:id="rId13"/>
    <p:sldId id="345" r:id="rId14"/>
    <p:sldId id="350" r:id="rId15"/>
    <p:sldId id="330" r:id="rId16"/>
    <p:sldId id="331" r:id="rId17"/>
    <p:sldId id="333" r:id="rId18"/>
    <p:sldId id="334" r:id="rId19"/>
    <p:sldId id="357" r:id="rId20"/>
    <p:sldId id="364" r:id="rId21"/>
    <p:sldId id="346" r:id="rId22"/>
    <p:sldId id="368" r:id="rId23"/>
    <p:sldId id="365" r:id="rId24"/>
    <p:sldId id="366" r:id="rId25"/>
    <p:sldId id="367" r:id="rId26"/>
    <p:sldId id="351" r:id="rId27"/>
    <p:sldId id="305" r:id="rId28"/>
    <p:sldId id="306" r:id="rId29"/>
    <p:sldId id="363" r:id="rId30"/>
    <p:sldId id="307" r:id="rId31"/>
    <p:sldId id="348" r:id="rId32"/>
    <p:sldId id="358" r:id="rId33"/>
    <p:sldId id="360" r:id="rId34"/>
    <p:sldId id="312" r:id="rId35"/>
    <p:sldId id="311" r:id="rId36"/>
    <p:sldId id="314" r:id="rId37"/>
    <p:sldId id="315" r:id="rId38"/>
    <p:sldId id="316" r:id="rId39"/>
    <p:sldId id="317" r:id="rId40"/>
    <p:sldId id="320" r:id="rId41"/>
    <p:sldId id="362" r:id="rId42"/>
    <p:sldId id="356" r:id="rId43"/>
    <p:sldId id="354" r:id="rId44"/>
    <p:sldId id="292" r:id="rId45"/>
    <p:sldId id="361" r:id="rId46"/>
    <p:sldId id="261" r:id="rId47"/>
    <p:sldId id="278" r:id="rId48"/>
    <p:sldId id="299" r:id="rId49"/>
    <p:sldId id="274" r:id="rId50"/>
    <p:sldId id="302" r:id="rId51"/>
    <p:sldId id="352" r:id="rId52"/>
    <p:sldId id="353" r:id="rId53"/>
    <p:sldId id="369" r:id="rId54"/>
    <p:sldId id="336" r:id="rId55"/>
    <p:sldId id="337" r:id="rId56"/>
    <p:sldId id="338" r:id="rId57"/>
    <p:sldId id="339" r:id="rId58"/>
    <p:sldId id="340" r:id="rId59"/>
    <p:sldId id="341" r:id="rId60"/>
  </p:sldIdLst>
  <p:sldSz cx="9144000" cy="5143500" type="screen16x9"/>
  <p:notesSz cx="6858000" cy="9144000"/>
  <p:defaultTextStyle>
    <a:defPPr>
      <a:defRPr lang="en-US"/>
    </a:defPPr>
    <a:lvl1pPr marL="0" algn="l" defTabSz="457101" rtl="0" eaLnBrk="1" latinLnBrk="0" hangingPunct="1">
      <a:defRPr sz="1800" kern="1200">
        <a:solidFill>
          <a:schemeClr val="tx1"/>
        </a:solidFill>
        <a:latin typeface="+mn-lt"/>
        <a:ea typeface="+mn-ea"/>
        <a:cs typeface="+mn-cs"/>
      </a:defRPr>
    </a:lvl1pPr>
    <a:lvl2pPr marL="457101" algn="l" defTabSz="457101" rtl="0" eaLnBrk="1" latinLnBrk="0" hangingPunct="1">
      <a:defRPr sz="1800" kern="1200">
        <a:solidFill>
          <a:schemeClr val="tx1"/>
        </a:solidFill>
        <a:latin typeface="+mn-lt"/>
        <a:ea typeface="+mn-ea"/>
        <a:cs typeface="+mn-cs"/>
      </a:defRPr>
    </a:lvl2pPr>
    <a:lvl3pPr marL="914202" algn="l" defTabSz="457101" rtl="0" eaLnBrk="1" latinLnBrk="0" hangingPunct="1">
      <a:defRPr sz="1800" kern="1200">
        <a:solidFill>
          <a:schemeClr val="tx1"/>
        </a:solidFill>
        <a:latin typeface="+mn-lt"/>
        <a:ea typeface="+mn-ea"/>
        <a:cs typeface="+mn-cs"/>
      </a:defRPr>
    </a:lvl3pPr>
    <a:lvl4pPr marL="1371303" algn="l" defTabSz="457101" rtl="0" eaLnBrk="1" latinLnBrk="0" hangingPunct="1">
      <a:defRPr sz="1800" kern="1200">
        <a:solidFill>
          <a:schemeClr val="tx1"/>
        </a:solidFill>
        <a:latin typeface="+mn-lt"/>
        <a:ea typeface="+mn-ea"/>
        <a:cs typeface="+mn-cs"/>
      </a:defRPr>
    </a:lvl4pPr>
    <a:lvl5pPr marL="1828404" algn="l" defTabSz="457101" rtl="0" eaLnBrk="1" latinLnBrk="0" hangingPunct="1">
      <a:defRPr sz="1800" kern="1200">
        <a:solidFill>
          <a:schemeClr val="tx1"/>
        </a:solidFill>
        <a:latin typeface="+mn-lt"/>
        <a:ea typeface="+mn-ea"/>
        <a:cs typeface="+mn-cs"/>
      </a:defRPr>
    </a:lvl5pPr>
    <a:lvl6pPr marL="2285505" algn="l" defTabSz="457101" rtl="0" eaLnBrk="1" latinLnBrk="0" hangingPunct="1">
      <a:defRPr sz="1800" kern="1200">
        <a:solidFill>
          <a:schemeClr val="tx1"/>
        </a:solidFill>
        <a:latin typeface="+mn-lt"/>
        <a:ea typeface="+mn-ea"/>
        <a:cs typeface="+mn-cs"/>
      </a:defRPr>
    </a:lvl6pPr>
    <a:lvl7pPr marL="2742606" algn="l" defTabSz="457101" rtl="0" eaLnBrk="1" latinLnBrk="0" hangingPunct="1">
      <a:defRPr sz="1800" kern="1200">
        <a:solidFill>
          <a:schemeClr val="tx1"/>
        </a:solidFill>
        <a:latin typeface="+mn-lt"/>
        <a:ea typeface="+mn-ea"/>
        <a:cs typeface="+mn-cs"/>
      </a:defRPr>
    </a:lvl7pPr>
    <a:lvl8pPr marL="3199707" algn="l" defTabSz="457101" rtl="0" eaLnBrk="1" latinLnBrk="0" hangingPunct="1">
      <a:defRPr sz="1800" kern="1200">
        <a:solidFill>
          <a:schemeClr val="tx1"/>
        </a:solidFill>
        <a:latin typeface="+mn-lt"/>
        <a:ea typeface="+mn-ea"/>
        <a:cs typeface="+mn-cs"/>
      </a:defRPr>
    </a:lvl8pPr>
    <a:lvl9pPr marL="3656808" algn="l" defTabSz="457101"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585E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667" autoAdjust="0"/>
    <p:restoredTop sz="93238" autoAdjust="0"/>
  </p:normalViewPr>
  <p:slideViewPr>
    <p:cSldViewPr snapToGrid="0" snapToObjects="1">
      <p:cViewPr>
        <p:scale>
          <a:sx n="90" d="100"/>
          <a:sy n="90" d="100"/>
        </p:scale>
        <p:origin x="-738" y="-120"/>
      </p:cViewPr>
      <p:guideLst>
        <p:guide orient="horz" pos="1620"/>
        <p:guide pos="2880"/>
      </p:guideLst>
    </p:cSldViewPr>
  </p:slideViewPr>
  <p:notesTextViewPr>
    <p:cViewPr>
      <p:scale>
        <a:sx n="100" d="100"/>
        <a:sy n="100" d="100"/>
      </p:scale>
      <p:origin x="0" y="0"/>
    </p:cViewPr>
  </p:notesTextViewPr>
  <p:sorterViewPr>
    <p:cViewPr>
      <p:scale>
        <a:sx n="110" d="100"/>
        <a:sy n="110" d="100"/>
      </p:scale>
      <p:origin x="0" y="3618"/>
    </p:cViewPr>
  </p:sorterViewPr>
  <p:notesViewPr>
    <p:cSldViewPr snapToGrid="0" snapToObjects="1">
      <p:cViewPr varScale="1">
        <p:scale>
          <a:sx n="56" d="100"/>
          <a:sy n="56" d="100"/>
        </p:scale>
        <p:origin x="-2802" y="-8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presProps" Target="presProp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61" Type="http://schemas.openxmlformats.org/officeDocument/2006/relationships/notesMaster" Target="notesMasters/notes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viewProps" Target="viewProps.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latin typeface="Arial"/>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AAECB417-2A94-1A4A-9244-CE6FA45E6004}" type="datetimeFigureOut">
              <a:rPr lang="en-US" smtClean="0">
                <a:latin typeface="Arial"/>
              </a:rPr>
              <a:t>2/25/2014</a:t>
            </a:fld>
            <a:endParaRPr lang="en-US" dirty="0">
              <a:latin typeface="Arial"/>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latin typeface="Arial"/>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965457C-A5E4-EC47-A181-8DC0D6B6B299}" type="slidenum">
              <a:rPr lang="en-US" smtClean="0">
                <a:latin typeface="Arial"/>
              </a:rPr>
              <a:t>‹#›</a:t>
            </a:fld>
            <a:endParaRPr lang="en-US" dirty="0">
              <a:latin typeface="Arial"/>
            </a:endParaRPr>
          </a:p>
        </p:txBody>
      </p:sp>
    </p:spTree>
    <p:extLst>
      <p:ext uri="{BB962C8B-B14F-4D97-AF65-F5344CB8AC3E}">
        <p14:creationId xmlns:p14="http://schemas.microsoft.com/office/powerpoint/2010/main" val="322343053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a:defRPr>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Arial"/>
              </a:defRPr>
            </a:lvl1pPr>
          </a:lstStyle>
          <a:p>
            <a:fld id="{EE2519ED-FA7F-FC4D-9DB3-5AF260E25E28}" type="datetimeFigureOut">
              <a:rPr lang="en-US" smtClean="0"/>
              <a:pPr/>
              <a:t>2/25/2014</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a:defRPr>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Arial"/>
              </a:defRPr>
            </a:lvl1pPr>
          </a:lstStyle>
          <a:p>
            <a:fld id="{9D070434-A121-4A49-81B9-67B648BE8527}" type="slidenum">
              <a:rPr lang="en-US" smtClean="0"/>
              <a:pPr/>
              <a:t>‹#›</a:t>
            </a:fld>
            <a:endParaRPr lang="en-US" dirty="0"/>
          </a:p>
        </p:txBody>
      </p:sp>
    </p:spTree>
    <p:extLst>
      <p:ext uri="{BB962C8B-B14F-4D97-AF65-F5344CB8AC3E}">
        <p14:creationId xmlns:p14="http://schemas.microsoft.com/office/powerpoint/2010/main" val="1702527345"/>
      </p:ext>
    </p:extLst>
  </p:cSld>
  <p:clrMap bg1="lt1" tx1="dk1" bg2="lt2" tx2="dk2" accent1="accent1" accent2="accent2" accent3="accent3" accent4="accent4" accent5="accent5" accent6="accent6" hlink="hlink" folHlink="folHlink"/>
  <p:hf hdr="0" ftr="0" dt="0"/>
  <p:notesStyle>
    <a:lvl1pPr marL="0" algn="l" defTabSz="457101" rtl="0" eaLnBrk="1" latinLnBrk="0" hangingPunct="1">
      <a:defRPr sz="1200" kern="1200">
        <a:solidFill>
          <a:schemeClr val="tx1"/>
        </a:solidFill>
        <a:latin typeface="Arial"/>
        <a:ea typeface="+mn-ea"/>
        <a:cs typeface="+mn-cs"/>
      </a:defRPr>
    </a:lvl1pPr>
    <a:lvl2pPr marL="457101" algn="l" defTabSz="457101" rtl="0" eaLnBrk="1" latinLnBrk="0" hangingPunct="1">
      <a:defRPr sz="1200" kern="1200">
        <a:solidFill>
          <a:schemeClr val="tx1"/>
        </a:solidFill>
        <a:latin typeface="Arial"/>
        <a:ea typeface="+mn-ea"/>
        <a:cs typeface="+mn-cs"/>
      </a:defRPr>
    </a:lvl2pPr>
    <a:lvl3pPr marL="914202" algn="l" defTabSz="457101" rtl="0" eaLnBrk="1" latinLnBrk="0" hangingPunct="1">
      <a:defRPr sz="1200" kern="1200">
        <a:solidFill>
          <a:schemeClr val="tx1"/>
        </a:solidFill>
        <a:latin typeface="Arial"/>
        <a:ea typeface="+mn-ea"/>
        <a:cs typeface="+mn-cs"/>
      </a:defRPr>
    </a:lvl3pPr>
    <a:lvl4pPr marL="1371303" algn="l" defTabSz="457101" rtl="0" eaLnBrk="1" latinLnBrk="0" hangingPunct="1">
      <a:defRPr sz="1200" kern="1200">
        <a:solidFill>
          <a:schemeClr val="tx1"/>
        </a:solidFill>
        <a:latin typeface="Arial"/>
        <a:ea typeface="+mn-ea"/>
        <a:cs typeface="+mn-cs"/>
      </a:defRPr>
    </a:lvl4pPr>
    <a:lvl5pPr marL="1828404" algn="l" defTabSz="457101" rtl="0" eaLnBrk="1" latinLnBrk="0" hangingPunct="1">
      <a:defRPr sz="1200" kern="1200">
        <a:solidFill>
          <a:schemeClr val="tx1"/>
        </a:solidFill>
        <a:latin typeface="Arial"/>
        <a:ea typeface="+mn-ea"/>
        <a:cs typeface="+mn-cs"/>
      </a:defRPr>
    </a:lvl5pPr>
    <a:lvl6pPr marL="2285505" algn="l" defTabSz="457101" rtl="0" eaLnBrk="1" latinLnBrk="0" hangingPunct="1">
      <a:defRPr sz="1200" kern="1200">
        <a:solidFill>
          <a:schemeClr val="tx1"/>
        </a:solidFill>
        <a:latin typeface="+mn-lt"/>
        <a:ea typeface="+mn-ea"/>
        <a:cs typeface="+mn-cs"/>
      </a:defRPr>
    </a:lvl6pPr>
    <a:lvl7pPr marL="2742606" algn="l" defTabSz="457101" rtl="0" eaLnBrk="1" latinLnBrk="0" hangingPunct="1">
      <a:defRPr sz="1200" kern="1200">
        <a:solidFill>
          <a:schemeClr val="tx1"/>
        </a:solidFill>
        <a:latin typeface="+mn-lt"/>
        <a:ea typeface="+mn-ea"/>
        <a:cs typeface="+mn-cs"/>
      </a:defRPr>
    </a:lvl7pPr>
    <a:lvl8pPr marL="3199707" algn="l" defTabSz="457101" rtl="0" eaLnBrk="1" latinLnBrk="0" hangingPunct="1">
      <a:defRPr sz="1200" kern="1200">
        <a:solidFill>
          <a:schemeClr val="tx1"/>
        </a:solidFill>
        <a:latin typeface="+mn-lt"/>
        <a:ea typeface="+mn-ea"/>
        <a:cs typeface="+mn-cs"/>
      </a:defRPr>
    </a:lvl8pPr>
    <a:lvl9pPr marL="3656808" algn="l" defTabSz="457101"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1031"/>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fld id="{0A7F8231-C4D9-404E-BBD5-E400C1040463}" type="slidenum">
              <a:rPr lang="en-US" altLang="en-US" sz="1200" smtClean="0"/>
              <a:pPr eaLnBrk="1" hangingPunct="1"/>
              <a:t>1</a:t>
            </a:fld>
            <a:endParaRPr lang="en-US" altLang="en-US" sz="1200" smtClean="0"/>
          </a:p>
        </p:txBody>
      </p:sp>
      <p:sp>
        <p:nvSpPr>
          <p:cNvPr id="20483" name="Rectangle 2"/>
          <p:cNvSpPr>
            <a:spLocks noGrp="1" noRot="1" noChangeAspect="1" noChangeArrowheads="1" noTextEdit="1"/>
          </p:cNvSpPr>
          <p:nvPr>
            <p:ph type="sldImg"/>
          </p:nvPr>
        </p:nvSpPr>
        <p:spPr>
          <a:ln/>
        </p:spPr>
      </p:sp>
      <p:sp>
        <p:nvSpPr>
          <p:cNvPr id="20484" name="Rectangle 3"/>
          <p:cNvSpPr>
            <a:spLocks noGrp="1" noChangeArrowheads="1"/>
          </p:cNvSpPr>
          <p:nvPr>
            <p:ph type="body" idx="1"/>
          </p:nvPr>
        </p:nvSpPr>
        <p:spPr>
          <a:noFill/>
        </p:spPr>
        <p:txBody>
          <a:bodyPr/>
          <a:lstStyle/>
          <a:p>
            <a:pPr eaLnBrk="1" hangingPunct="1"/>
            <a:endParaRPr lang="en-US" altLang="en-US" smtClean="0">
              <a:latin typeface="Times New Roman" pitchFamily="18"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noFill/>
          <a:ln>
            <a:solidFill>
              <a:srgbClr val="000000"/>
            </a:solidFill>
            <a:miter lim="800000"/>
            <a:headEnd/>
            <a:tailEnd/>
          </a:ln>
        </p:spPr>
      </p:sp>
      <p:sp>
        <p:nvSpPr>
          <p:cNvPr id="2867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2867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3F04636-5B2F-4625-A82C-BB5F5A366F8D}" type="slidenum">
              <a:rPr lang="en-US" smtClean="0">
                <a:solidFill>
                  <a:prstClr val="black"/>
                </a:solidFill>
              </a:rPr>
              <a:pPr/>
              <a:t>47</a:t>
            </a:fld>
            <a:endParaRPr lang="en-US" dirty="0" smtClean="0">
              <a:solidFill>
                <a:prstClr val="black"/>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52563" y="687388"/>
            <a:ext cx="3952875" cy="2965450"/>
          </a:xfrm>
        </p:spPr>
      </p:sp>
      <p:sp>
        <p:nvSpPr>
          <p:cNvPr id="4" name="Slide Number Placeholder 3"/>
          <p:cNvSpPr>
            <a:spLocks noGrp="1"/>
          </p:cNvSpPr>
          <p:nvPr>
            <p:ph type="sldNum" sz="quarter" idx="10"/>
          </p:nvPr>
        </p:nvSpPr>
        <p:spPr/>
        <p:txBody>
          <a:bodyPr/>
          <a:lstStyle/>
          <a:p>
            <a:pPr>
              <a:defRPr/>
            </a:pPr>
            <a:fld id="{96879B22-D358-4828-9DF5-093E97D43030}" type="slidenum">
              <a:rPr lang="en-US" smtClean="0">
                <a:solidFill>
                  <a:prstClr val="black"/>
                </a:solidFill>
              </a:rPr>
              <a:pPr>
                <a:defRPr/>
              </a:pPr>
              <a:t>48</a:t>
            </a:fld>
            <a:endParaRPr lang="en-US">
              <a:solidFill>
                <a:prstClr val="black"/>
              </a:solidFill>
            </a:endParaRPr>
          </a:p>
        </p:txBody>
      </p:sp>
      <p:sp>
        <p:nvSpPr>
          <p:cNvPr id="5" name="Notes Placeholder 4"/>
          <p:cNvSpPr>
            <a:spLocks noGrp="1"/>
          </p:cNvSpPr>
          <p:nvPr>
            <p:ph type="body" sz="quarter" idx="11"/>
          </p:nvPr>
        </p:nvSpPr>
        <p:spPr/>
        <p:txBody>
          <a:bodyPr/>
          <a:lstStyle/>
          <a:p>
            <a:endParaRPr lang="en-GB" baseline="0" dirty="0" smtClean="0"/>
          </a:p>
        </p:txBody>
      </p:sp>
    </p:spTree>
    <p:extLst>
      <p:ext uri="{BB962C8B-B14F-4D97-AF65-F5344CB8AC3E}">
        <p14:creationId xmlns:p14="http://schemas.microsoft.com/office/powerpoint/2010/main" val="38553586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txBox="1">
            <a:spLocks noGrp="1" noChangeArrowheads="1"/>
          </p:cNvSpPr>
          <p:nvPr/>
        </p:nvSpPr>
        <p:spPr bwMode="auto">
          <a:xfrm>
            <a:off x="3885903" y="8687405"/>
            <a:ext cx="2972097" cy="456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2" tIns="45700" rIns="91402" bIns="45700" anchor="b"/>
          <a:lstStyle>
            <a:lvl1pPr algn="l" eaLnBrk="0" hangingPunct="0">
              <a:spcBef>
                <a:spcPct val="30000"/>
              </a:spcBef>
              <a:defRPr sz="1200">
                <a:solidFill>
                  <a:srgbClr val="000000"/>
                </a:solidFill>
                <a:latin typeface="Times New Roman" pitchFamily="18" charset="0"/>
              </a:defRPr>
            </a:lvl1pPr>
            <a:lvl2pPr marL="742950" indent="-285750" algn="l" eaLnBrk="0" hangingPunct="0">
              <a:spcBef>
                <a:spcPct val="30000"/>
              </a:spcBef>
              <a:defRPr sz="1200">
                <a:solidFill>
                  <a:srgbClr val="000000"/>
                </a:solidFill>
                <a:latin typeface="Times New Roman" pitchFamily="18" charset="0"/>
              </a:defRPr>
            </a:lvl2pPr>
            <a:lvl3pPr marL="1143000" indent="-228600" algn="l" eaLnBrk="0" hangingPunct="0">
              <a:spcBef>
                <a:spcPct val="30000"/>
              </a:spcBef>
              <a:defRPr sz="1200">
                <a:solidFill>
                  <a:srgbClr val="000000"/>
                </a:solidFill>
                <a:latin typeface="Times New Roman" pitchFamily="18" charset="0"/>
              </a:defRPr>
            </a:lvl3pPr>
            <a:lvl4pPr marL="1600200" indent="-228600" algn="l" eaLnBrk="0" hangingPunct="0">
              <a:spcBef>
                <a:spcPct val="30000"/>
              </a:spcBef>
              <a:defRPr sz="1200">
                <a:solidFill>
                  <a:srgbClr val="000000"/>
                </a:solidFill>
                <a:latin typeface="Times New Roman" pitchFamily="18" charset="0"/>
              </a:defRPr>
            </a:lvl4pPr>
            <a:lvl5pPr marL="2057400" indent="-228600" algn="l" eaLnBrk="0" hangingPunct="0">
              <a:spcBef>
                <a:spcPct val="30000"/>
              </a:spcBef>
              <a:defRPr sz="1200">
                <a:solidFill>
                  <a:srgbClr val="000000"/>
                </a:solidFill>
                <a:latin typeface="Times New Roman" pitchFamily="18" charset="0"/>
              </a:defRPr>
            </a:lvl5pPr>
            <a:lvl6pPr marL="2514600" indent="-228600" eaLnBrk="0" fontAlgn="base" hangingPunct="0">
              <a:spcBef>
                <a:spcPct val="30000"/>
              </a:spcBef>
              <a:spcAft>
                <a:spcPct val="0"/>
              </a:spcAft>
              <a:buClr>
                <a:srgbClr val="000000"/>
              </a:buClr>
              <a:buSzPct val="100000"/>
              <a:buFont typeface="Times New Roman" pitchFamily="18" charset="0"/>
              <a:defRPr sz="1200">
                <a:solidFill>
                  <a:srgbClr val="000000"/>
                </a:solidFill>
                <a:latin typeface="Times New Roman" pitchFamily="18" charset="0"/>
              </a:defRPr>
            </a:lvl6pPr>
            <a:lvl7pPr marL="2971800" indent="-228600" eaLnBrk="0" fontAlgn="base" hangingPunct="0">
              <a:spcBef>
                <a:spcPct val="30000"/>
              </a:spcBef>
              <a:spcAft>
                <a:spcPct val="0"/>
              </a:spcAft>
              <a:buClr>
                <a:srgbClr val="000000"/>
              </a:buClr>
              <a:buSzPct val="100000"/>
              <a:buFont typeface="Times New Roman" pitchFamily="18" charset="0"/>
              <a:defRPr sz="1200">
                <a:solidFill>
                  <a:srgbClr val="000000"/>
                </a:solidFill>
                <a:latin typeface="Times New Roman" pitchFamily="18" charset="0"/>
              </a:defRPr>
            </a:lvl7pPr>
            <a:lvl8pPr marL="3429000" indent="-228600" eaLnBrk="0" fontAlgn="base" hangingPunct="0">
              <a:spcBef>
                <a:spcPct val="30000"/>
              </a:spcBef>
              <a:spcAft>
                <a:spcPct val="0"/>
              </a:spcAft>
              <a:buClr>
                <a:srgbClr val="000000"/>
              </a:buClr>
              <a:buSzPct val="100000"/>
              <a:buFont typeface="Times New Roman" pitchFamily="18" charset="0"/>
              <a:defRPr sz="1200">
                <a:solidFill>
                  <a:srgbClr val="000000"/>
                </a:solidFill>
                <a:latin typeface="Times New Roman" pitchFamily="18" charset="0"/>
              </a:defRPr>
            </a:lvl8pPr>
            <a:lvl9pPr marL="3886200" indent="-228600" eaLnBrk="0" fontAlgn="base" hangingPunct="0">
              <a:spcBef>
                <a:spcPct val="30000"/>
              </a:spcBef>
              <a:spcAft>
                <a:spcPct val="0"/>
              </a:spcAft>
              <a:buClr>
                <a:srgbClr val="000000"/>
              </a:buClr>
              <a:buSzPct val="100000"/>
              <a:buFont typeface="Times New Roman" pitchFamily="18" charset="0"/>
              <a:defRPr sz="1200">
                <a:solidFill>
                  <a:srgbClr val="000000"/>
                </a:solidFill>
                <a:latin typeface="Times New Roman" pitchFamily="18" charset="0"/>
              </a:defRPr>
            </a:lvl9pPr>
          </a:lstStyle>
          <a:p>
            <a:pPr algn="r" eaLnBrk="1" hangingPunct="1">
              <a:lnSpc>
                <a:spcPct val="100000"/>
              </a:lnSpc>
              <a:spcBef>
                <a:spcPct val="0"/>
              </a:spcBef>
              <a:buClrTx/>
              <a:buSzTx/>
              <a:buFontTx/>
              <a:buNone/>
            </a:pPr>
            <a:fld id="{2A69B0F6-4C85-4A57-B86C-D17FF6144E59}" type="slidenum">
              <a:rPr lang="en-US" altLang="en-US">
                <a:solidFill>
                  <a:schemeClr val="tx1"/>
                </a:solidFill>
              </a:rPr>
              <a:pPr algn="r" eaLnBrk="1" hangingPunct="1">
                <a:lnSpc>
                  <a:spcPct val="100000"/>
                </a:lnSpc>
                <a:spcBef>
                  <a:spcPct val="0"/>
                </a:spcBef>
                <a:buClrTx/>
                <a:buSzTx/>
                <a:buFontTx/>
                <a:buNone/>
              </a:pPr>
              <a:t>49</a:t>
            </a:fld>
            <a:endParaRPr lang="en-US" altLang="en-US">
              <a:solidFill>
                <a:schemeClr val="tx1"/>
              </a:solidFill>
            </a:endParaRPr>
          </a:p>
        </p:txBody>
      </p:sp>
      <p:sp>
        <p:nvSpPr>
          <p:cNvPr id="37891" name="Rectangle 2"/>
          <p:cNvSpPr>
            <a:spLocks noGrp="1" noRot="1" noChangeAspect="1" noChangeArrowheads="1" noTextEdit="1"/>
          </p:cNvSpPr>
          <p:nvPr>
            <p:ph type="sldImg"/>
          </p:nvPr>
        </p:nvSpPr>
        <p:spPr>
          <a:xfrm>
            <a:off x="382588" y="685800"/>
            <a:ext cx="6092825" cy="3427413"/>
          </a:xfrm>
          <a:ln/>
        </p:spPr>
      </p:sp>
      <p:sp>
        <p:nvSpPr>
          <p:cNvPr id="37892" name="Rectangle 3"/>
          <p:cNvSpPr txBox="1">
            <a:spLocks noGrp="1" noChangeArrowheads="1"/>
          </p:cNvSpPr>
          <p:nvPr>
            <p:ph type="body" idx="1"/>
          </p:nvPr>
        </p:nvSpPr>
        <p:spPr>
          <a:xfrm>
            <a:off x="686098" y="4343704"/>
            <a:ext cx="5485805" cy="4113892"/>
          </a:xfrm>
          <a:solidFill>
            <a:srgbClr val="FFFFFF"/>
          </a:solidFill>
          <a:ln>
            <a:solidFill>
              <a:srgbClr val="000000"/>
            </a:solidFill>
            <a:miter lim="800000"/>
            <a:headEnd/>
            <a:tailEnd/>
          </a:ln>
        </p:spPr>
        <p:txBody>
          <a:bodyPr lIns="91391" tIns="45695" rIns="91391" bIns="45695"/>
          <a:lstStyle/>
          <a:p>
            <a:pPr defTabSz="964038"/>
            <a:endParaRPr lang="en-US" alt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xfrm>
            <a:off x="384175" y="685800"/>
            <a:ext cx="6092825" cy="3427413"/>
          </a:xfrm>
          <a:ln/>
        </p:spPr>
      </p:sp>
      <p:sp>
        <p:nvSpPr>
          <p:cNvPr id="38915" name="Rectangle 3"/>
          <p:cNvSpPr txBox="1">
            <a:spLocks noGrp="1" noChangeArrowheads="1"/>
          </p:cNvSpPr>
          <p:nvPr>
            <p:ph type="body" idx="1"/>
          </p:nvPr>
        </p:nvSpPr>
        <p:spPr>
          <a:xfrm>
            <a:off x="915294" y="4343704"/>
            <a:ext cx="5027414" cy="4113892"/>
          </a:xfrm>
          <a:solidFill>
            <a:srgbClr val="FFFFFF"/>
          </a:solidFill>
          <a:ln>
            <a:solidFill>
              <a:srgbClr val="000000"/>
            </a:solidFill>
            <a:miter lim="800000"/>
            <a:headEnd/>
            <a:tailEnd/>
          </a:ln>
        </p:spPr>
        <p:txBody>
          <a:bodyPr lIns="91391" tIns="45694" rIns="91391" bIns="45694"/>
          <a:lstStyle/>
          <a:p>
            <a:pPr defTabSz="964038"/>
            <a:endParaRPr lang="en-US" alt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Rot="1" noChangeAspect="1" noChangeArrowheads="1" noTextEdit="1"/>
          </p:cNvSpPr>
          <p:nvPr>
            <p:ph type="sldImg"/>
          </p:nvPr>
        </p:nvSpPr>
        <p:spPr>
          <a:xfrm>
            <a:off x="384175" y="685800"/>
            <a:ext cx="6092825" cy="3427413"/>
          </a:xfrm>
          <a:ln/>
        </p:spPr>
      </p:sp>
      <p:sp>
        <p:nvSpPr>
          <p:cNvPr id="39939" name="Rectangle 3"/>
          <p:cNvSpPr txBox="1">
            <a:spLocks noGrp="1" noChangeArrowheads="1"/>
          </p:cNvSpPr>
          <p:nvPr>
            <p:ph type="body" idx="1"/>
          </p:nvPr>
        </p:nvSpPr>
        <p:spPr>
          <a:xfrm>
            <a:off x="915294" y="4343704"/>
            <a:ext cx="5027414" cy="4113892"/>
          </a:xfrm>
          <a:solidFill>
            <a:srgbClr val="FFFFFF"/>
          </a:solidFill>
          <a:ln>
            <a:solidFill>
              <a:srgbClr val="000000"/>
            </a:solidFill>
            <a:miter lim="800000"/>
            <a:headEnd/>
            <a:tailEnd/>
          </a:ln>
        </p:spPr>
        <p:txBody>
          <a:bodyPr lIns="91391" tIns="45694" rIns="91391" bIns="45694"/>
          <a:lstStyle/>
          <a:p>
            <a:pPr defTabSz="964038"/>
            <a:endParaRPr lang="en-US" alt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ChangeArrowheads="1" noTextEdit="1"/>
          </p:cNvSpPr>
          <p:nvPr>
            <p:ph type="sldImg"/>
          </p:nvPr>
        </p:nvSpPr>
        <p:spPr>
          <a:xfrm>
            <a:off x="384175" y="685800"/>
            <a:ext cx="6092825" cy="3427413"/>
          </a:xfrm>
          <a:ln/>
        </p:spPr>
      </p:sp>
      <p:sp>
        <p:nvSpPr>
          <p:cNvPr id="40963" name="Rectangle 3"/>
          <p:cNvSpPr txBox="1">
            <a:spLocks noGrp="1" noChangeArrowheads="1"/>
          </p:cNvSpPr>
          <p:nvPr>
            <p:ph type="body" idx="1"/>
          </p:nvPr>
        </p:nvSpPr>
        <p:spPr>
          <a:xfrm>
            <a:off x="915294" y="4343704"/>
            <a:ext cx="5027414" cy="4113892"/>
          </a:xfrm>
          <a:solidFill>
            <a:srgbClr val="FFFFFF"/>
          </a:solidFill>
          <a:ln>
            <a:solidFill>
              <a:srgbClr val="000000"/>
            </a:solidFill>
            <a:miter lim="800000"/>
            <a:headEnd/>
            <a:tailEnd/>
          </a:ln>
        </p:spPr>
        <p:txBody>
          <a:bodyPr lIns="91391" tIns="45694" rIns="91391" bIns="45694"/>
          <a:lstStyle/>
          <a:p>
            <a:pPr defTabSz="964038"/>
            <a:endParaRPr lang="en-US" alt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Rot="1" noChangeAspect="1" noChangeArrowheads="1" noTextEdit="1"/>
          </p:cNvSpPr>
          <p:nvPr>
            <p:ph type="sldImg"/>
          </p:nvPr>
        </p:nvSpPr>
        <p:spPr>
          <a:xfrm>
            <a:off x="384175" y="685800"/>
            <a:ext cx="6092825" cy="3427413"/>
          </a:xfrm>
          <a:ln/>
        </p:spPr>
      </p:sp>
      <p:sp>
        <p:nvSpPr>
          <p:cNvPr id="41987" name="Rectangle 3"/>
          <p:cNvSpPr txBox="1">
            <a:spLocks noGrp="1" noChangeArrowheads="1"/>
          </p:cNvSpPr>
          <p:nvPr>
            <p:ph type="body" idx="1"/>
          </p:nvPr>
        </p:nvSpPr>
        <p:spPr>
          <a:xfrm>
            <a:off x="915294" y="4343704"/>
            <a:ext cx="5027414" cy="4113892"/>
          </a:xfrm>
          <a:solidFill>
            <a:srgbClr val="FFFFFF"/>
          </a:solidFill>
          <a:ln>
            <a:solidFill>
              <a:srgbClr val="000000"/>
            </a:solidFill>
            <a:miter lim="800000"/>
            <a:headEnd/>
            <a:tailEnd/>
          </a:ln>
        </p:spPr>
        <p:txBody>
          <a:bodyPr lIns="91391" tIns="45694" rIns="91391" bIns="45694"/>
          <a:lstStyle/>
          <a:p>
            <a:pPr defTabSz="964038"/>
            <a:endParaRPr lang="en-US" alt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Rot="1" noChangeAspect="1" noChangeArrowheads="1" noTextEdit="1"/>
          </p:cNvSpPr>
          <p:nvPr>
            <p:ph type="sldImg"/>
          </p:nvPr>
        </p:nvSpPr>
        <p:spPr>
          <a:xfrm>
            <a:off x="381000" y="685800"/>
            <a:ext cx="6096000" cy="3429000"/>
          </a:xfrm>
          <a:noFill/>
          <a:ln/>
          <a:extLst>
            <a:ext uri="{909E8E84-426E-40DD-AFC4-6F175D3DCCD1}">
              <a14:hiddenFill xmlns:a14="http://schemas.microsoft.com/office/drawing/2010/main">
                <a:solidFill>
                  <a:srgbClr val="FFFFFF"/>
                </a:solidFill>
              </a14:hiddenFill>
            </a:ext>
          </a:extLst>
        </p:spPr>
      </p:sp>
      <p:sp>
        <p:nvSpPr>
          <p:cNvPr id="39939" name="Text Box 3"/>
          <p:cNvSpPr txBox="1">
            <a:spLocks noGrp="1" noChangeArrowheads="1"/>
          </p:cNvSpPr>
          <p:nvPr>
            <p:ph type="body" idx="1"/>
          </p:nvPr>
        </p:nvSpPr>
        <p:spPr>
          <a:solidFill>
            <a:srgbClr val="FFFFFF"/>
          </a:solidFill>
          <a:ln>
            <a:solidFill>
              <a:srgbClr val="000000"/>
            </a:solidFill>
            <a:miter lim="800000"/>
            <a:headEnd/>
            <a:tailEnd/>
          </a:ln>
        </p:spPr>
        <p:txBody>
          <a:bodyPr/>
          <a:lstStyle/>
          <a:p>
            <a:r>
              <a:rPr lang="en-US" altLang="en-US" smtClean="0"/>
              <a:t>Ribosomes synthesize new proteins from genetic information</a:t>
            </a:r>
          </a:p>
          <a:p>
            <a:r>
              <a:rPr lang="en-US" altLang="en-US" smtClean="0"/>
              <a:t>Bacterial ribosome is a target for antibiotics, which interfere with its ability to function by binding to sites on the structure, preventing proteins from being synthesized</a:t>
            </a:r>
          </a:p>
          <a:p>
            <a:r>
              <a:rPr lang="en-US" altLang="en-US" smtClean="0"/>
              <a:t>Ribosome simulations are extremely computationally challenging due to the size of the structure and its natural environment (solvent, ions, etc, large box, 3 million atoms or so)</a:t>
            </a:r>
          </a:p>
          <a:p>
            <a:endParaRPr lang="en-US" altLang="en-US" smtClean="0"/>
          </a:p>
          <a:p>
            <a:r>
              <a:rPr lang="en-US" altLang="en-US" smtClean="0"/>
              <a:t>Bionanodevice for sequencing DNA efficiently</a:t>
            </a:r>
          </a:p>
          <a:p>
            <a:r>
              <a:rPr lang="en-US" altLang="en-US" smtClean="0"/>
              <a:t>Knowledge of an individual’s genetic makeup can lead to the prediction and treatment of many diseases by the means of personal genomic medicine and pharmacogenomics.  In order for genome sequencing to become practical for common medical use, an inexpensive high throughput genome sequencing technique is required.  NIH has set a goal of reducing the cost of genome sequencing by a factor of 10,000, to less than $1,000 within ten years.</a:t>
            </a:r>
          </a:p>
          <a:p>
            <a:r>
              <a:rPr lang="en-US" altLang="en-US" smtClean="0"/>
              <a:t>The computer is the best microscope to guide the development of bionanodevices, for example to sequence DNA.  While experiments can measure DNA electrostatic potentials, they cannot visualize the DNA’s location and conformation at the time of measurement.</a:t>
            </a:r>
          </a:p>
          <a:p>
            <a:endParaRPr lang="en-US" alt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ChangeArrowheads="1" noTextEdit="1"/>
          </p:cNvSpPr>
          <p:nvPr>
            <p:ph type="sldImg"/>
          </p:nvPr>
        </p:nvSpPr>
        <p:spPr>
          <a:xfrm>
            <a:off x="382588" y="685800"/>
            <a:ext cx="6096000" cy="3429000"/>
          </a:xfrm>
          <a:ln/>
        </p:spPr>
      </p:sp>
      <p:sp>
        <p:nvSpPr>
          <p:cNvPr id="40963" name="Rectangle 3"/>
          <p:cNvSpPr txBox="1">
            <a:spLocks noGrp="1" noChangeArrowheads="1"/>
          </p:cNvSpPr>
          <p:nvPr>
            <p:ph type="body" idx="1"/>
          </p:nvPr>
        </p:nvSpPr>
        <p:spPr>
          <a:xfrm>
            <a:off x="915294" y="4343704"/>
            <a:ext cx="5027414" cy="4113892"/>
          </a:xfrm>
          <a:solidFill>
            <a:srgbClr val="FFFFFF"/>
          </a:solidFill>
          <a:ln>
            <a:solidFill>
              <a:srgbClr val="000000"/>
            </a:solidFill>
            <a:miter lim="800000"/>
            <a:headEnd/>
            <a:tailEnd/>
          </a:ln>
        </p:spPr>
        <p:txBody>
          <a:bodyPr lIns="91421" tIns="45711" rIns="91421" bIns="45711"/>
          <a:lstStyle/>
          <a:p>
            <a:endParaRPr lang="en-US" alt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a:ln/>
        </p:spPr>
      </p:sp>
      <p:sp>
        <p:nvSpPr>
          <p:cNvPr id="33795" name="Notes Placeholder 2"/>
          <p:cNvSpPr txBox="1">
            <a:spLocks noGrp="1"/>
          </p:cNvSpPr>
          <p:nvPr>
            <p:ph type="body" idx="1"/>
          </p:nvPr>
        </p:nvSpPr>
        <p:spPr>
          <a:noFill/>
        </p:spPr>
        <p:txBody>
          <a:bodyPr/>
          <a:lstStyle/>
          <a:p>
            <a:endParaRPr lang="en-US" alt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a:ln/>
        </p:spPr>
      </p:sp>
      <p:sp>
        <p:nvSpPr>
          <p:cNvPr id="34819" name="Notes Placeholder 2"/>
          <p:cNvSpPr txBox="1">
            <a:spLocks noGrp="1"/>
          </p:cNvSpPr>
          <p:nvPr>
            <p:ph type="body" idx="1"/>
          </p:nvPr>
        </p:nvSpPr>
        <p:spPr>
          <a:noFill/>
        </p:spPr>
        <p:txBody>
          <a:bodyPr/>
          <a:lstStyle/>
          <a:p>
            <a:endParaRPr lang="en-US" alt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a:ln/>
        </p:spPr>
      </p:sp>
      <p:sp>
        <p:nvSpPr>
          <p:cNvPr id="35843" name="Notes Placeholder 2"/>
          <p:cNvSpPr txBox="1">
            <a:spLocks noGrp="1"/>
          </p:cNvSpPr>
          <p:nvPr>
            <p:ph type="body" idx="1"/>
          </p:nvPr>
        </p:nvSpPr>
        <p:spPr>
          <a:noFill/>
        </p:spPr>
        <p:txBody>
          <a:bodyPr/>
          <a:lstStyle/>
          <a:p>
            <a:endParaRPr lang="en-US" alt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ln/>
        </p:spPr>
      </p:sp>
      <p:sp>
        <p:nvSpPr>
          <p:cNvPr id="36867" name="Notes Placeholder 2"/>
          <p:cNvSpPr txBox="1">
            <a:spLocks noGrp="1"/>
          </p:cNvSpPr>
          <p:nvPr>
            <p:ph type="body" idx="1"/>
          </p:nvPr>
        </p:nvSpPr>
        <p:spPr>
          <a:noFill/>
        </p:spPr>
        <p:txBody>
          <a:bodyPr/>
          <a:lstStyle/>
          <a:p>
            <a:endParaRPr lang="en-US" alt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D070434-A121-4A49-81B9-67B648BE8527}" type="slidenum">
              <a:rPr lang="en-US" smtClean="0"/>
              <a:pPr/>
              <a:t>39</a:t>
            </a:fld>
            <a:endParaRPr lang="en-US" dirty="0"/>
          </a:p>
        </p:txBody>
      </p:sp>
    </p:spTree>
    <p:extLst>
      <p:ext uri="{BB962C8B-B14F-4D97-AF65-F5344CB8AC3E}">
        <p14:creationId xmlns:p14="http://schemas.microsoft.com/office/powerpoint/2010/main" val="34626694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noFill/>
          <a:ln>
            <a:solidFill>
              <a:srgbClr val="000000"/>
            </a:solidFill>
            <a:miter lim="800000"/>
            <a:headEnd/>
            <a:tailEnd/>
          </a:ln>
        </p:spPr>
      </p:sp>
      <p:sp>
        <p:nvSpPr>
          <p:cNvPr id="2867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2867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3F04636-5B2F-4625-A82C-BB5F5A366F8D}" type="slidenum">
              <a:rPr lang="en-US" smtClean="0">
                <a:solidFill>
                  <a:prstClr val="black"/>
                </a:solidFill>
              </a:rPr>
              <a:pPr/>
              <a:t>46</a:t>
            </a:fld>
            <a:endParaRPr lang="en-US" dirty="0" smtClean="0">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457200" y="4752477"/>
            <a:ext cx="8229600" cy="273844"/>
          </a:xfrm>
          <a:prstGeom prst="rect">
            <a:avLst/>
          </a:prstGeom>
        </p:spPr>
        <p:txBody>
          <a:bodyPr lIns="34281" tIns="17140" rIns="34281" bIns="17140"/>
          <a:lstStyle>
            <a:lvl1pPr>
              <a:defRPr>
                <a:latin typeface="Arial"/>
              </a:defRPr>
            </a:lvl1pPr>
          </a:lstStyle>
          <a:p>
            <a:endParaRPr lang="en-US" dirty="0"/>
          </a:p>
        </p:txBody>
      </p:sp>
      <p:sp>
        <p:nvSpPr>
          <p:cNvPr id="2" name="Title 1"/>
          <p:cNvSpPr>
            <a:spLocks noGrp="1"/>
          </p:cNvSpPr>
          <p:nvPr>
            <p:ph type="ctrTitle"/>
          </p:nvPr>
        </p:nvSpPr>
        <p:spPr>
          <a:xfrm>
            <a:off x="685800" y="1597820"/>
            <a:ext cx="7772400" cy="1102519"/>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01" indent="0" algn="ctr">
              <a:buNone/>
              <a:defRPr>
                <a:solidFill>
                  <a:schemeClr val="tx1">
                    <a:tint val="75000"/>
                  </a:schemeClr>
                </a:solidFill>
              </a:defRPr>
            </a:lvl2pPr>
            <a:lvl3pPr marL="914202" indent="0" algn="ctr">
              <a:buNone/>
              <a:defRPr>
                <a:solidFill>
                  <a:schemeClr val="tx1">
                    <a:tint val="75000"/>
                  </a:schemeClr>
                </a:solidFill>
              </a:defRPr>
            </a:lvl3pPr>
            <a:lvl4pPr marL="1371303" indent="0" algn="ctr">
              <a:buNone/>
              <a:defRPr>
                <a:solidFill>
                  <a:schemeClr val="tx1">
                    <a:tint val="75000"/>
                  </a:schemeClr>
                </a:solidFill>
              </a:defRPr>
            </a:lvl4pPr>
            <a:lvl5pPr marL="1828404" indent="0" algn="ctr">
              <a:buNone/>
              <a:defRPr>
                <a:solidFill>
                  <a:schemeClr val="tx1">
                    <a:tint val="75000"/>
                  </a:schemeClr>
                </a:solidFill>
              </a:defRPr>
            </a:lvl5pPr>
            <a:lvl6pPr marL="2285505" indent="0" algn="ctr">
              <a:buNone/>
              <a:defRPr>
                <a:solidFill>
                  <a:schemeClr val="tx1">
                    <a:tint val="75000"/>
                  </a:schemeClr>
                </a:solidFill>
              </a:defRPr>
            </a:lvl6pPr>
            <a:lvl7pPr marL="2742606" indent="0" algn="ctr">
              <a:buNone/>
              <a:defRPr>
                <a:solidFill>
                  <a:schemeClr val="tx1">
                    <a:tint val="75000"/>
                  </a:schemeClr>
                </a:solidFill>
              </a:defRPr>
            </a:lvl7pPr>
            <a:lvl8pPr marL="3199707" indent="0" algn="ctr">
              <a:buNone/>
              <a:defRPr>
                <a:solidFill>
                  <a:schemeClr val="tx1">
                    <a:tint val="75000"/>
                  </a:schemeClr>
                </a:solidFill>
              </a:defRPr>
            </a:lvl8pPr>
            <a:lvl9pPr marL="3656808"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1728351486"/>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1" y="457200"/>
            <a:ext cx="7770813" cy="85606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1" y="1485900"/>
            <a:ext cx="3808413" cy="308491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6613" y="1485900"/>
            <a:ext cx="3810000" cy="3084910"/>
          </a:xfrm>
        </p:spPr>
        <p:txBody>
          <a:bodyPr/>
          <a:lstStyle/>
          <a:p>
            <a:pPr lvl="0"/>
            <a:endParaRPr lang="en-US" noProof="0" smtClean="0"/>
          </a:p>
        </p:txBody>
      </p:sp>
    </p:spTree>
    <p:extLst>
      <p:ext uri="{BB962C8B-B14F-4D97-AF65-F5344CB8AC3E}">
        <p14:creationId xmlns:p14="http://schemas.microsoft.com/office/powerpoint/2010/main" val="1581637275"/>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7772400" cy="85725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485900"/>
            <a:ext cx="3810000" cy="3086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485900"/>
            <a:ext cx="3810000" cy="3086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84623344"/>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hart">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1" y="457200"/>
            <a:ext cx="7770813" cy="85606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1" y="1485900"/>
            <a:ext cx="3808413" cy="308491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hart Placeholder 3"/>
          <p:cNvSpPr>
            <a:spLocks noGrp="1"/>
          </p:cNvSpPr>
          <p:nvPr>
            <p:ph type="chart" sz="half" idx="2"/>
          </p:nvPr>
        </p:nvSpPr>
        <p:spPr>
          <a:xfrm>
            <a:off x="4646613" y="1485900"/>
            <a:ext cx="3810000" cy="3084910"/>
          </a:xfrm>
        </p:spPr>
        <p:txBody>
          <a:bodyPr/>
          <a:lstStyle/>
          <a:p>
            <a:pPr lvl="0"/>
            <a:endParaRPr lang="en-US" noProof="0" smtClean="0"/>
          </a:p>
        </p:txBody>
      </p:sp>
    </p:spTree>
    <p:extLst>
      <p:ext uri="{BB962C8B-B14F-4D97-AF65-F5344CB8AC3E}">
        <p14:creationId xmlns:p14="http://schemas.microsoft.com/office/powerpoint/2010/main" val="10766115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NVIDIA Title Slide Master">
    <p:bg>
      <p:bgPr>
        <a:solidFill>
          <a:schemeClr val="bg1">
            <a:alpha val="61960"/>
          </a:schemeClr>
        </a:solidFill>
        <a:effectLst/>
      </p:bgPr>
    </p:bg>
    <p:spTree>
      <p:nvGrpSpPr>
        <p:cNvPr id="1" name=""/>
        <p:cNvGrpSpPr/>
        <p:nvPr/>
      </p:nvGrpSpPr>
      <p:grpSpPr>
        <a:xfrm>
          <a:off x="0" y="0"/>
          <a:ext cx="0" cy="0"/>
          <a:chOff x="0" y="0"/>
          <a:chExt cx="0" cy="0"/>
        </a:xfrm>
      </p:grpSpPr>
      <p:grpSp>
        <p:nvGrpSpPr>
          <p:cNvPr id="3" name="Group 2"/>
          <p:cNvGrpSpPr/>
          <p:nvPr userDrawn="1"/>
        </p:nvGrpSpPr>
        <p:grpSpPr>
          <a:xfrm>
            <a:off x="0" y="0"/>
            <a:ext cx="9144000" cy="5143500"/>
            <a:chOff x="0" y="0"/>
            <a:chExt cx="10972800" cy="6172200"/>
          </a:xfrm>
        </p:grpSpPr>
        <p:pic>
          <p:nvPicPr>
            <p:cNvPr id="2" name="Picture 2" descr="\\netapp-hqmktg\creative\CAMPAIGN\2013_CAMPAIGNS\13_GTC\KEY_VISUAL\13_GTC_P1_KEY_VISUAL_LR.jpg"/>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6230"/>
            <a:stretch/>
          </p:blipFill>
          <p:spPr bwMode="auto">
            <a:xfrm>
              <a:off x="0" y="0"/>
              <a:ext cx="10972800" cy="6172200"/>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p:cNvSpPr/>
            <p:nvPr userDrawn="1"/>
          </p:nvSpPr>
          <p:spPr>
            <a:xfrm>
              <a:off x="0" y="2423160"/>
              <a:ext cx="10972800" cy="3749040"/>
            </a:xfrm>
            <a:prstGeom prst="rect">
              <a:avLst/>
            </a:prstGeom>
            <a:gradFill>
              <a:gsLst>
                <a:gs pos="0">
                  <a:schemeClr val="tx1">
                    <a:alpha val="0"/>
                  </a:schemeClr>
                </a:gs>
                <a:gs pos="100000">
                  <a:schemeClr val="tx1">
                    <a:alpha val="63000"/>
                  </a:schemeClr>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80985" fontAlgn="base">
                <a:spcBef>
                  <a:spcPct val="0"/>
                </a:spcBef>
                <a:spcAft>
                  <a:spcPct val="0"/>
                </a:spcAft>
              </a:pPr>
              <a:endParaRPr lang="en-US">
                <a:solidFill>
                  <a:prstClr val="white"/>
                </a:solidFill>
              </a:endParaRPr>
            </a:p>
          </p:txBody>
        </p:sp>
        <p:sp>
          <p:nvSpPr>
            <p:cNvPr id="45" name="Rectangle 44"/>
            <p:cNvSpPr/>
            <p:nvPr userDrawn="1"/>
          </p:nvSpPr>
          <p:spPr>
            <a:xfrm>
              <a:off x="0" y="1200150"/>
              <a:ext cx="10972800" cy="4972050"/>
            </a:xfrm>
            <a:prstGeom prst="rect">
              <a:avLst/>
            </a:prstGeom>
            <a:gradFill>
              <a:gsLst>
                <a:gs pos="0">
                  <a:schemeClr val="tx1">
                    <a:alpha val="44000"/>
                  </a:schemeClr>
                </a:gs>
                <a:gs pos="100000">
                  <a:schemeClr val="tx1">
                    <a:alpha val="0"/>
                  </a:schemeClr>
                </a:gs>
              </a:gsLst>
              <a:lin ang="162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80985" fontAlgn="base">
                <a:spcBef>
                  <a:spcPct val="0"/>
                </a:spcBef>
                <a:spcAft>
                  <a:spcPct val="0"/>
                </a:spcAft>
              </a:pPr>
              <a:endParaRPr lang="en-US">
                <a:solidFill>
                  <a:prstClr val="white"/>
                </a:solidFill>
              </a:endParaRPr>
            </a:p>
          </p:txBody>
        </p:sp>
        <p:sp>
          <p:nvSpPr>
            <p:cNvPr id="46" name="Rectangle 45"/>
            <p:cNvSpPr/>
            <p:nvPr userDrawn="1"/>
          </p:nvSpPr>
          <p:spPr>
            <a:xfrm rot="10800000">
              <a:off x="0" y="0"/>
              <a:ext cx="10972800" cy="2726422"/>
            </a:xfrm>
            <a:prstGeom prst="rect">
              <a:avLst/>
            </a:prstGeom>
            <a:gradFill>
              <a:gsLst>
                <a:gs pos="0">
                  <a:schemeClr val="tx1">
                    <a:alpha val="20000"/>
                  </a:schemeClr>
                </a:gs>
                <a:gs pos="100000">
                  <a:schemeClr val="tx1">
                    <a:alpha val="0"/>
                  </a:schemeClr>
                </a:gs>
              </a:gsLst>
              <a:lin ang="162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80985" fontAlgn="base">
                <a:spcBef>
                  <a:spcPct val="0"/>
                </a:spcBef>
                <a:spcAft>
                  <a:spcPct val="0"/>
                </a:spcAft>
              </a:pPr>
              <a:endParaRPr lang="en-US">
                <a:solidFill>
                  <a:prstClr val="white"/>
                </a:solidFill>
              </a:endParaRPr>
            </a:p>
          </p:txBody>
        </p:sp>
        <p:grpSp>
          <p:nvGrpSpPr>
            <p:cNvPr id="16" name="Group 15"/>
            <p:cNvGrpSpPr/>
            <p:nvPr userDrawn="1"/>
          </p:nvGrpSpPr>
          <p:grpSpPr>
            <a:xfrm>
              <a:off x="451375" y="414066"/>
              <a:ext cx="3094081" cy="929142"/>
              <a:chOff x="451375" y="414066"/>
              <a:chExt cx="3094081" cy="929142"/>
            </a:xfrm>
          </p:grpSpPr>
          <p:sp>
            <p:nvSpPr>
              <p:cNvPr id="17" name="Rectangle 11"/>
              <p:cNvSpPr>
                <a:spLocks noChangeArrowheads="1"/>
              </p:cNvSpPr>
              <p:nvPr userDrawn="1"/>
            </p:nvSpPr>
            <p:spPr bwMode="auto">
              <a:xfrm>
                <a:off x="451375" y="414066"/>
                <a:ext cx="3094081" cy="929142"/>
              </a:xfrm>
              <a:prstGeom prst="rect">
                <a:avLst/>
              </a:prstGeom>
              <a:solidFill>
                <a:srgbClr val="76B900"/>
              </a:solidFill>
              <a:ln>
                <a:noFill/>
              </a:ln>
            </p:spPr>
            <p:txBody>
              <a:bodyPr vert="horz" wrap="square" lIns="91440" tIns="45720" rIns="91440" bIns="45720" numCol="1" anchor="t" anchorCtr="0" compatLnSpc="1">
                <a:prstTxWarp prst="textNoShape">
                  <a:avLst/>
                </a:prstTxWarp>
              </a:bodyPr>
              <a:lstStyle/>
              <a:p>
                <a:pPr defTabSz="380985" fontAlgn="base">
                  <a:spcBef>
                    <a:spcPct val="0"/>
                  </a:spcBef>
                  <a:spcAft>
                    <a:spcPct val="0"/>
                  </a:spcAft>
                </a:pPr>
                <a:endParaRPr lang="en-US">
                  <a:solidFill>
                    <a:prstClr val="black"/>
                  </a:solidFill>
                  <a:latin typeface="Arial" charset="0"/>
                  <a:ea typeface="MS PGothic" pitchFamily="34" charset="-128"/>
                </a:endParaRPr>
              </a:p>
            </p:txBody>
          </p:sp>
          <p:sp>
            <p:nvSpPr>
              <p:cNvPr id="19" name="AutoShape 3"/>
              <p:cNvSpPr>
                <a:spLocks noChangeAspect="1" noChangeArrowheads="1" noTextEdit="1"/>
              </p:cNvSpPr>
              <p:nvPr userDrawn="1"/>
            </p:nvSpPr>
            <p:spPr bwMode="auto">
              <a:xfrm>
                <a:off x="947738" y="615529"/>
                <a:ext cx="2447925" cy="6191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defTabSz="380985" fontAlgn="base">
                  <a:spcBef>
                    <a:spcPct val="0"/>
                  </a:spcBef>
                  <a:spcAft>
                    <a:spcPct val="0"/>
                  </a:spcAft>
                </a:pPr>
                <a:endParaRPr lang="en-US">
                  <a:solidFill>
                    <a:prstClr val="black"/>
                  </a:solidFill>
                  <a:latin typeface="Arial" charset="0"/>
                  <a:ea typeface="MS PGothic" pitchFamily="34" charset="-128"/>
                </a:endParaRPr>
              </a:p>
            </p:txBody>
          </p:sp>
          <p:grpSp>
            <p:nvGrpSpPr>
              <p:cNvPr id="20" name="Group 64"/>
              <p:cNvGrpSpPr/>
              <p:nvPr userDrawn="1"/>
            </p:nvGrpSpPr>
            <p:grpSpPr>
              <a:xfrm>
                <a:off x="689589" y="791224"/>
                <a:ext cx="2689506" cy="416464"/>
                <a:chOff x="947738" y="584200"/>
                <a:chExt cx="2439988" cy="377826"/>
              </a:xfrm>
            </p:grpSpPr>
            <p:sp>
              <p:nvSpPr>
                <p:cNvPr id="21" name="Freeform 5"/>
                <p:cNvSpPr>
                  <a:spLocks/>
                </p:cNvSpPr>
                <p:nvPr userDrawn="1"/>
              </p:nvSpPr>
              <p:spPr bwMode="auto">
                <a:xfrm>
                  <a:off x="947738" y="584200"/>
                  <a:ext cx="287338" cy="377825"/>
                </a:xfrm>
                <a:custGeom>
                  <a:avLst/>
                  <a:gdLst/>
                  <a:ahLst/>
                  <a:cxnLst>
                    <a:cxn ang="0">
                      <a:pos x="104" y="140"/>
                    </a:cxn>
                    <a:cxn ang="0">
                      <a:pos x="59" y="158"/>
                    </a:cxn>
                    <a:cxn ang="0">
                      <a:pos x="16" y="140"/>
                    </a:cxn>
                    <a:cxn ang="0">
                      <a:pos x="0" y="79"/>
                    </a:cxn>
                    <a:cxn ang="0">
                      <a:pos x="16" y="18"/>
                    </a:cxn>
                    <a:cxn ang="0">
                      <a:pos x="59" y="0"/>
                    </a:cxn>
                    <a:cxn ang="0">
                      <a:pos x="120" y="52"/>
                    </a:cxn>
                    <a:cxn ang="0">
                      <a:pos x="81" y="52"/>
                    </a:cxn>
                    <a:cxn ang="0">
                      <a:pos x="59" y="34"/>
                    </a:cxn>
                    <a:cxn ang="0">
                      <a:pos x="44" y="41"/>
                    </a:cxn>
                    <a:cxn ang="0">
                      <a:pos x="39" y="79"/>
                    </a:cxn>
                    <a:cxn ang="0">
                      <a:pos x="44" y="117"/>
                    </a:cxn>
                    <a:cxn ang="0">
                      <a:pos x="59" y="124"/>
                    </a:cxn>
                    <a:cxn ang="0">
                      <a:pos x="76" y="118"/>
                    </a:cxn>
                    <a:cxn ang="0">
                      <a:pos x="82" y="101"/>
                    </a:cxn>
                    <a:cxn ang="0">
                      <a:pos x="82" y="99"/>
                    </a:cxn>
                    <a:cxn ang="0">
                      <a:pos x="59" y="99"/>
                    </a:cxn>
                    <a:cxn ang="0">
                      <a:pos x="59" y="67"/>
                    </a:cxn>
                    <a:cxn ang="0">
                      <a:pos x="120" y="67"/>
                    </a:cxn>
                    <a:cxn ang="0">
                      <a:pos x="120" y="89"/>
                    </a:cxn>
                    <a:cxn ang="0">
                      <a:pos x="104" y="140"/>
                    </a:cxn>
                  </a:cxnLst>
                  <a:rect l="0" t="0" r="r" b="b"/>
                  <a:pathLst>
                    <a:path w="120" h="158">
                      <a:moveTo>
                        <a:pt x="104" y="140"/>
                      </a:moveTo>
                      <a:cubicBezTo>
                        <a:pt x="91" y="154"/>
                        <a:pt x="76" y="158"/>
                        <a:pt x="59" y="158"/>
                      </a:cubicBezTo>
                      <a:cubicBezTo>
                        <a:pt x="41" y="158"/>
                        <a:pt x="27" y="152"/>
                        <a:pt x="16" y="140"/>
                      </a:cubicBezTo>
                      <a:cubicBezTo>
                        <a:pt x="0" y="124"/>
                        <a:pt x="0" y="102"/>
                        <a:pt x="0" y="79"/>
                      </a:cubicBezTo>
                      <a:cubicBezTo>
                        <a:pt x="0" y="56"/>
                        <a:pt x="0" y="34"/>
                        <a:pt x="16" y="18"/>
                      </a:cubicBezTo>
                      <a:cubicBezTo>
                        <a:pt x="27" y="6"/>
                        <a:pt x="41" y="0"/>
                        <a:pt x="59" y="0"/>
                      </a:cubicBezTo>
                      <a:cubicBezTo>
                        <a:pt x="99" y="0"/>
                        <a:pt x="116" y="26"/>
                        <a:pt x="120" y="52"/>
                      </a:cubicBezTo>
                      <a:cubicBezTo>
                        <a:pt x="81" y="52"/>
                        <a:pt x="81" y="52"/>
                        <a:pt x="81" y="52"/>
                      </a:cubicBezTo>
                      <a:cubicBezTo>
                        <a:pt x="78" y="40"/>
                        <a:pt x="72" y="34"/>
                        <a:pt x="59" y="34"/>
                      </a:cubicBezTo>
                      <a:cubicBezTo>
                        <a:pt x="52" y="34"/>
                        <a:pt x="47" y="37"/>
                        <a:pt x="44" y="41"/>
                      </a:cubicBezTo>
                      <a:cubicBezTo>
                        <a:pt x="41" y="45"/>
                        <a:pt x="39" y="51"/>
                        <a:pt x="39" y="79"/>
                      </a:cubicBezTo>
                      <a:cubicBezTo>
                        <a:pt x="39" y="107"/>
                        <a:pt x="41" y="113"/>
                        <a:pt x="44" y="117"/>
                      </a:cubicBezTo>
                      <a:cubicBezTo>
                        <a:pt x="47" y="121"/>
                        <a:pt x="52" y="124"/>
                        <a:pt x="59" y="124"/>
                      </a:cubicBezTo>
                      <a:cubicBezTo>
                        <a:pt x="67" y="124"/>
                        <a:pt x="73" y="121"/>
                        <a:pt x="76" y="118"/>
                      </a:cubicBezTo>
                      <a:cubicBezTo>
                        <a:pt x="81" y="113"/>
                        <a:pt x="82" y="107"/>
                        <a:pt x="82" y="101"/>
                      </a:cubicBezTo>
                      <a:cubicBezTo>
                        <a:pt x="82" y="99"/>
                        <a:pt x="82" y="99"/>
                        <a:pt x="82" y="99"/>
                      </a:cubicBezTo>
                      <a:cubicBezTo>
                        <a:pt x="59" y="99"/>
                        <a:pt x="59" y="99"/>
                        <a:pt x="59" y="99"/>
                      </a:cubicBezTo>
                      <a:cubicBezTo>
                        <a:pt x="59" y="67"/>
                        <a:pt x="59" y="67"/>
                        <a:pt x="59" y="67"/>
                      </a:cubicBezTo>
                      <a:cubicBezTo>
                        <a:pt x="120" y="67"/>
                        <a:pt x="120" y="67"/>
                        <a:pt x="120" y="67"/>
                      </a:cubicBezTo>
                      <a:cubicBezTo>
                        <a:pt x="120" y="89"/>
                        <a:pt x="120" y="89"/>
                        <a:pt x="120" y="89"/>
                      </a:cubicBezTo>
                      <a:cubicBezTo>
                        <a:pt x="120" y="114"/>
                        <a:pt x="116" y="128"/>
                        <a:pt x="104" y="140"/>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defTabSz="380985" fontAlgn="base">
                    <a:spcBef>
                      <a:spcPct val="0"/>
                    </a:spcBef>
                    <a:spcAft>
                      <a:spcPct val="0"/>
                    </a:spcAft>
                  </a:pPr>
                  <a:endParaRPr lang="en-US">
                    <a:solidFill>
                      <a:prstClr val="black"/>
                    </a:solidFill>
                    <a:latin typeface="Arial" charset="0"/>
                    <a:ea typeface="MS PGothic" pitchFamily="34" charset="-128"/>
                  </a:endParaRPr>
                </a:p>
              </p:txBody>
            </p:sp>
            <p:sp>
              <p:nvSpPr>
                <p:cNvPr id="22" name="Freeform 6"/>
                <p:cNvSpPr>
                  <a:spLocks noEditPoints="1"/>
                </p:cNvSpPr>
                <p:nvPr userDrawn="1"/>
              </p:nvSpPr>
              <p:spPr bwMode="auto">
                <a:xfrm>
                  <a:off x="1300163" y="588963"/>
                  <a:ext cx="274638" cy="368300"/>
                </a:xfrm>
                <a:custGeom>
                  <a:avLst/>
                  <a:gdLst/>
                  <a:ahLst/>
                  <a:cxnLst>
                    <a:cxn ang="0">
                      <a:pos x="62" y="99"/>
                    </a:cxn>
                    <a:cxn ang="0">
                      <a:pos x="38" y="99"/>
                    </a:cxn>
                    <a:cxn ang="0">
                      <a:pos x="38" y="154"/>
                    </a:cxn>
                    <a:cxn ang="0">
                      <a:pos x="0" y="154"/>
                    </a:cxn>
                    <a:cxn ang="0">
                      <a:pos x="0" y="0"/>
                    </a:cxn>
                    <a:cxn ang="0">
                      <a:pos x="62" y="0"/>
                    </a:cxn>
                    <a:cxn ang="0">
                      <a:pos x="114" y="49"/>
                    </a:cxn>
                    <a:cxn ang="0">
                      <a:pos x="62" y="99"/>
                    </a:cxn>
                    <a:cxn ang="0">
                      <a:pos x="60" y="34"/>
                    </a:cxn>
                    <a:cxn ang="0">
                      <a:pos x="38" y="34"/>
                    </a:cxn>
                    <a:cxn ang="0">
                      <a:pos x="38" y="65"/>
                    </a:cxn>
                    <a:cxn ang="0">
                      <a:pos x="60" y="65"/>
                    </a:cxn>
                    <a:cxn ang="0">
                      <a:pos x="76" y="49"/>
                    </a:cxn>
                    <a:cxn ang="0">
                      <a:pos x="60" y="34"/>
                    </a:cxn>
                  </a:cxnLst>
                  <a:rect l="0" t="0" r="r" b="b"/>
                  <a:pathLst>
                    <a:path w="114" h="154">
                      <a:moveTo>
                        <a:pt x="62" y="99"/>
                      </a:moveTo>
                      <a:cubicBezTo>
                        <a:pt x="38" y="99"/>
                        <a:pt x="38" y="99"/>
                        <a:pt x="38" y="99"/>
                      </a:cubicBezTo>
                      <a:cubicBezTo>
                        <a:pt x="38" y="154"/>
                        <a:pt x="38" y="154"/>
                        <a:pt x="38" y="154"/>
                      </a:cubicBezTo>
                      <a:cubicBezTo>
                        <a:pt x="0" y="154"/>
                        <a:pt x="0" y="154"/>
                        <a:pt x="0" y="154"/>
                      </a:cubicBezTo>
                      <a:cubicBezTo>
                        <a:pt x="0" y="0"/>
                        <a:pt x="0" y="0"/>
                        <a:pt x="0" y="0"/>
                      </a:cubicBezTo>
                      <a:cubicBezTo>
                        <a:pt x="62" y="0"/>
                        <a:pt x="62" y="0"/>
                        <a:pt x="62" y="0"/>
                      </a:cubicBezTo>
                      <a:cubicBezTo>
                        <a:pt x="96" y="0"/>
                        <a:pt x="114" y="24"/>
                        <a:pt x="114" y="49"/>
                      </a:cubicBezTo>
                      <a:cubicBezTo>
                        <a:pt x="114" y="75"/>
                        <a:pt x="96" y="99"/>
                        <a:pt x="62" y="99"/>
                      </a:cubicBezTo>
                      <a:moveTo>
                        <a:pt x="60" y="34"/>
                      </a:moveTo>
                      <a:cubicBezTo>
                        <a:pt x="38" y="34"/>
                        <a:pt x="38" y="34"/>
                        <a:pt x="38" y="34"/>
                      </a:cubicBezTo>
                      <a:cubicBezTo>
                        <a:pt x="38" y="65"/>
                        <a:pt x="38" y="65"/>
                        <a:pt x="38" y="65"/>
                      </a:cubicBezTo>
                      <a:cubicBezTo>
                        <a:pt x="60" y="65"/>
                        <a:pt x="60" y="65"/>
                        <a:pt x="60" y="65"/>
                      </a:cubicBezTo>
                      <a:cubicBezTo>
                        <a:pt x="70" y="65"/>
                        <a:pt x="76" y="57"/>
                        <a:pt x="76" y="49"/>
                      </a:cubicBezTo>
                      <a:cubicBezTo>
                        <a:pt x="76" y="41"/>
                        <a:pt x="70" y="34"/>
                        <a:pt x="60" y="34"/>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defTabSz="380985" fontAlgn="base">
                    <a:spcBef>
                      <a:spcPct val="0"/>
                    </a:spcBef>
                    <a:spcAft>
                      <a:spcPct val="0"/>
                    </a:spcAft>
                  </a:pPr>
                  <a:endParaRPr lang="en-US">
                    <a:solidFill>
                      <a:prstClr val="black"/>
                    </a:solidFill>
                    <a:latin typeface="Arial" charset="0"/>
                    <a:ea typeface="MS PGothic" pitchFamily="34" charset="-128"/>
                  </a:endParaRPr>
                </a:p>
              </p:txBody>
            </p:sp>
            <p:sp>
              <p:nvSpPr>
                <p:cNvPr id="23" name="Freeform 7"/>
                <p:cNvSpPr>
                  <a:spLocks/>
                </p:cNvSpPr>
                <p:nvPr userDrawn="1"/>
              </p:nvSpPr>
              <p:spPr bwMode="auto">
                <a:xfrm>
                  <a:off x="1624013" y="588963"/>
                  <a:ext cx="284163" cy="373063"/>
                </a:xfrm>
                <a:custGeom>
                  <a:avLst/>
                  <a:gdLst/>
                  <a:ahLst/>
                  <a:cxnLst>
                    <a:cxn ang="0">
                      <a:pos x="59" y="156"/>
                    </a:cxn>
                    <a:cxn ang="0">
                      <a:pos x="0" y="100"/>
                    </a:cxn>
                    <a:cxn ang="0">
                      <a:pos x="0" y="0"/>
                    </a:cxn>
                    <a:cxn ang="0">
                      <a:pos x="38" y="0"/>
                    </a:cxn>
                    <a:cxn ang="0">
                      <a:pos x="38" y="99"/>
                    </a:cxn>
                    <a:cxn ang="0">
                      <a:pos x="59" y="122"/>
                    </a:cxn>
                    <a:cxn ang="0">
                      <a:pos x="80" y="99"/>
                    </a:cxn>
                    <a:cxn ang="0">
                      <a:pos x="80" y="0"/>
                    </a:cxn>
                    <a:cxn ang="0">
                      <a:pos x="118" y="0"/>
                    </a:cxn>
                    <a:cxn ang="0">
                      <a:pos x="118" y="100"/>
                    </a:cxn>
                    <a:cxn ang="0">
                      <a:pos x="59" y="156"/>
                    </a:cxn>
                  </a:cxnLst>
                  <a:rect l="0" t="0" r="r" b="b"/>
                  <a:pathLst>
                    <a:path w="118" h="156">
                      <a:moveTo>
                        <a:pt x="59" y="156"/>
                      </a:moveTo>
                      <a:cubicBezTo>
                        <a:pt x="27" y="156"/>
                        <a:pt x="0" y="134"/>
                        <a:pt x="0" y="100"/>
                      </a:cubicBezTo>
                      <a:cubicBezTo>
                        <a:pt x="0" y="0"/>
                        <a:pt x="0" y="0"/>
                        <a:pt x="0" y="0"/>
                      </a:cubicBezTo>
                      <a:cubicBezTo>
                        <a:pt x="38" y="0"/>
                        <a:pt x="38" y="0"/>
                        <a:pt x="38" y="0"/>
                      </a:cubicBezTo>
                      <a:cubicBezTo>
                        <a:pt x="38" y="99"/>
                        <a:pt x="38" y="99"/>
                        <a:pt x="38" y="99"/>
                      </a:cubicBezTo>
                      <a:cubicBezTo>
                        <a:pt x="38" y="114"/>
                        <a:pt x="46" y="122"/>
                        <a:pt x="59" y="122"/>
                      </a:cubicBezTo>
                      <a:cubicBezTo>
                        <a:pt x="71" y="122"/>
                        <a:pt x="80" y="114"/>
                        <a:pt x="80" y="99"/>
                      </a:cubicBezTo>
                      <a:cubicBezTo>
                        <a:pt x="80" y="0"/>
                        <a:pt x="80" y="0"/>
                        <a:pt x="80" y="0"/>
                      </a:cubicBezTo>
                      <a:cubicBezTo>
                        <a:pt x="118" y="0"/>
                        <a:pt x="118" y="0"/>
                        <a:pt x="118" y="0"/>
                      </a:cubicBezTo>
                      <a:cubicBezTo>
                        <a:pt x="118" y="100"/>
                        <a:pt x="118" y="100"/>
                        <a:pt x="118" y="100"/>
                      </a:cubicBezTo>
                      <a:cubicBezTo>
                        <a:pt x="118" y="134"/>
                        <a:pt x="91" y="156"/>
                        <a:pt x="59" y="156"/>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defTabSz="380985" fontAlgn="base">
                    <a:spcBef>
                      <a:spcPct val="0"/>
                    </a:spcBef>
                    <a:spcAft>
                      <a:spcPct val="0"/>
                    </a:spcAft>
                  </a:pPr>
                  <a:endParaRPr lang="en-US">
                    <a:solidFill>
                      <a:prstClr val="black"/>
                    </a:solidFill>
                    <a:latin typeface="Arial" charset="0"/>
                    <a:ea typeface="MS PGothic" pitchFamily="34" charset="-128"/>
                  </a:endParaRPr>
                </a:p>
              </p:txBody>
            </p:sp>
            <p:sp>
              <p:nvSpPr>
                <p:cNvPr id="24" name="Freeform 8"/>
                <p:cNvSpPr>
                  <a:spLocks/>
                </p:cNvSpPr>
                <p:nvPr userDrawn="1"/>
              </p:nvSpPr>
              <p:spPr bwMode="auto">
                <a:xfrm>
                  <a:off x="2027238" y="588963"/>
                  <a:ext cx="106363" cy="152400"/>
                </a:xfrm>
                <a:custGeom>
                  <a:avLst/>
                  <a:gdLst/>
                  <a:ahLst/>
                  <a:cxnLst>
                    <a:cxn ang="0">
                      <a:pos x="38" y="9"/>
                    </a:cxn>
                    <a:cxn ang="0">
                      <a:pos x="38" y="96"/>
                    </a:cxn>
                    <a:cxn ang="0">
                      <a:pos x="28" y="96"/>
                    </a:cxn>
                    <a:cxn ang="0">
                      <a:pos x="28" y="9"/>
                    </a:cxn>
                    <a:cxn ang="0">
                      <a:pos x="0" y="9"/>
                    </a:cxn>
                    <a:cxn ang="0">
                      <a:pos x="0" y="0"/>
                    </a:cxn>
                    <a:cxn ang="0">
                      <a:pos x="67" y="0"/>
                    </a:cxn>
                    <a:cxn ang="0">
                      <a:pos x="67" y="9"/>
                    </a:cxn>
                    <a:cxn ang="0">
                      <a:pos x="38" y="9"/>
                    </a:cxn>
                  </a:cxnLst>
                  <a:rect l="0" t="0" r="r" b="b"/>
                  <a:pathLst>
                    <a:path w="67" h="96">
                      <a:moveTo>
                        <a:pt x="38" y="9"/>
                      </a:moveTo>
                      <a:lnTo>
                        <a:pt x="38" y="96"/>
                      </a:lnTo>
                      <a:lnTo>
                        <a:pt x="28" y="96"/>
                      </a:lnTo>
                      <a:lnTo>
                        <a:pt x="28" y="9"/>
                      </a:lnTo>
                      <a:lnTo>
                        <a:pt x="0" y="9"/>
                      </a:lnTo>
                      <a:lnTo>
                        <a:pt x="0" y="0"/>
                      </a:lnTo>
                      <a:lnTo>
                        <a:pt x="67" y="0"/>
                      </a:lnTo>
                      <a:lnTo>
                        <a:pt x="67" y="9"/>
                      </a:lnTo>
                      <a:lnTo>
                        <a:pt x="38" y="9"/>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defTabSz="380985" fontAlgn="base">
                    <a:spcBef>
                      <a:spcPct val="0"/>
                    </a:spcBef>
                    <a:spcAft>
                      <a:spcPct val="0"/>
                    </a:spcAft>
                  </a:pPr>
                  <a:endParaRPr lang="en-US">
                    <a:solidFill>
                      <a:prstClr val="black"/>
                    </a:solidFill>
                    <a:latin typeface="Arial" charset="0"/>
                    <a:ea typeface="MS PGothic" pitchFamily="34" charset="-128"/>
                  </a:endParaRPr>
                </a:p>
              </p:txBody>
            </p:sp>
            <p:sp>
              <p:nvSpPr>
                <p:cNvPr id="25" name="Freeform 9"/>
                <p:cNvSpPr>
                  <a:spLocks/>
                </p:cNvSpPr>
                <p:nvPr userDrawn="1"/>
              </p:nvSpPr>
              <p:spPr bwMode="auto">
                <a:xfrm>
                  <a:off x="2166938" y="588963"/>
                  <a:ext cx="95250" cy="152400"/>
                </a:xfrm>
                <a:custGeom>
                  <a:avLst/>
                  <a:gdLst/>
                  <a:ahLst/>
                  <a:cxnLst>
                    <a:cxn ang="0">
                      <a:pos x="0" y="96"/>
                    </a:cxn>
                    <a:cxn ang="0">
                      <a:pos x="0" y="0"/>
                    </a:cxn>
                    <a:cxn ang="0">
                      <a:pos x="60" y="0"/>
                    </a:cxn>
                    <a:cxn ang="0">
                      <a:pos x="60" y="9"/>
                    </a:cxn>
                    <a:cxn ang="0">
                      <a:pos x="9" y="9"/>
                    </a:cxn>
                    <a:cxn ang="0">
                      <a:pos x="9" y="42"/>
                    </a:cxn>
                    <a:cxn ang="0">
                      <a:pos x="53" y="42"/>
                    </a:cxn>
                    <a:cxn ang="0">
                      <a:pos x="53" y="51"/>
                    </a:cxn>
                    <a:cxn ang="0">
                      <a:pos x="9" y="51"/>
                    </a:cxn>
                    <a:cxn ang="0">
                      <a:pos x="9" y="87"/>
                    </a:cxn>
                    <a:cxn ang="0">
                      <a:pos x="60" y="87"/>
                    </a:cxn>
                    <a:cxn ang="0">
                      <a:pos x="60" y="96"/>
                    </a:cxn>
                    <a:cxn ang="0">
                      <a:pos x="0" y="96"/>
                    </a:cxn>
                  </a:cxnLst>
                  <a:rect l="0" t="0" r="r" b="b"/>
                  <a:pathLst>
                    <a:path w="60" h="96">
                      <a:moveTo>
                        <a:pt x="0" y="96"/>
                      </a:moveTo>
                      <a:lnTo>
                        <a:pt x="0" y="0"/>
                      </a:lnTo>
                      <a:lnTo>
                        <a:pt x="60" y="0"/>
                      </a:lnTo>
                      <a:lnTo>
                        <a:pt x="60" y="9"/>
                      </a:lnTo>
                      <a:lnTo>
                        <a:pt x="9" y="9"/>
                      </a:lnTo>
                      <a:lnTo>
                        <a:pt x="9" y="42"/>
                      </a:lnTo>
                      <a:lnTo>
                        <a:pt x="53" y="42"/>
                      </a:lnTo>
                      <a:lnTo>
                        <a:pt x="53" y="51"/>
                      </a:lnTo>
                      <a:lnTo>
                        <a:pt x="9" y="51"/>
                      </a:lnTo>
                      <a:lnTo>
                        <a:pt x="9" y="87"/>
                      </a:lnTo>
                      <a:lnTo>
                        <a:pt x="60" y="87"/>
                      </a:lnTo>
                      <a:lnTo>
                        <a:pt x="60" y="96"/>
                      </a:lnTo>
                      <a:lnTo>
                        <a:pt x="0" y="96"/>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defTabSz="380985" fontAlgn="base">
                    <a:spcBef>
                      <a:spcPct val="0"/>
                    </a:spcBef>
                    <a:spcAft>
                      <a:spcPct val="0"/>
                    </a:spcAft>
                  </a:pPr>
                  <a:endParaRPr lang="en-US">
                    <a:solidFill>
                      <a:prstClr val="black"/>
                    </a:solidFill>
                    <a:latin typeface="Arial" charset="0"/>
                    <a:ea typeface="MS PGothic" pitchFamily="34" charset="-128"/>
                  </a:endParaRPr>
                </a:p>
              </p:txBody>
            </p:sp>
            <p:sp>
              <p:nvSpPr>
                <p:cNvPr id="26" name="Freeform 10"/>
                <p:cNvSpPr>
                  <a:spLocks/>
                </p:cNvSpPr>
                <p:nvPr userDrawn="1"/>
              </p:nvSpPr>
              <p:spPr bwMode="auto">
                <a:xfrm>
                  <a:off x="2289176" y="585788"/>
                  <a:ext cx="107950" cy="155575"/>
                </a:xfrm>
                <a:custGeom>
                  <a:avLst/>
                  <a:gdLst/>
                  <a:ahLst/>
                  <a:cxnLst>
                    <a:cxn ang="0">
                      <a:pos x="23" y="65"/>
                    </a:cxn>
                    <a:cxn ang="0">
                      <a:pos x="6" y="59"/>
                    </a:cxn>
                    <a:cxn ang="0">
                      <a:pos x="0" y="33"/>
                    </a:cxn>
                    <a:cxn ang="0">
                      <a:pos x="6" y="7"/>
                    </a:cxn>
                    <a:cxn ang="0">
                      <a:pos x="23" y="0"/>
                    </a:cxn>
                    <a:cxn ang="0">
                      <a:pos x="45" y="19"/>
                    </a:cxn>
                    <a:cxn ang="0">
                      <a:pos x="38" y="19"/>
                    </a:cxn>
                    <a:cxn ang="0">
                      <a:pos x="23" y="6"/>
                    </a:cxn>
                    <a:cxn ang="0">
                      <a:pos x="11" y="11"/>
                    </a:cxn>
                    <a:cxn ang="0">
                      <a:pos x="7" y="33"/>
                    </a:cxn>
                    <a:cxn ang="0">
                      <a:pos x="11" y="55"/>
                    </a:cxn>
                    <a:cxn ang="0">
                      <a:pos x="23" y="59"/>
                    </a:cxn>
                    <a:cxn ang="0">
                      <a:pos x="38" y="46"/>
                    </a:cxn>
                    <a:cxn ang="0">
                      <a:pos x="45" y="46"/>
                    </a:cxn>
                    <a:cxn ang="0">
                      <a:pos x="23" y="65"/>
                    </a:cxn>
                  </a:cxnLst>
                  <a:rect l="0" t="0" r="r" b="b"/>
                  <a:pathLst>
                    <a:path w="45" h="65">
                      <a:moveTo>
                        <a:pt x="23" y="65"/>
                      </a:moveTo>
                      <a:cubicBezTo>
                        <a:pt x="16" y="65"/>
                        <a:pt x="10" y="63"/>
                        <a:pt x="6" y="59"/>
                      </a:cubicBezTo>
                      <a:cubicBezTo>
                        <a:pt x="0" y="53"/>
                        <a:pt x="0" y="46"/>
                        <a:pt x="0" y="33"/>
                      </a:cubicBezTo>
                      <a:cubicBezTo>
                        <a:pt x="0" y="19"/>
                        <a:pt x="0" y="13"/>
                        <a:pt x="6" y="7"/>
                      </a:cubicBezTo>
                      <a:cubicBezTo>
                        <a:pt x="10" y="2"/>
                        <a:pt x="16" y="0"/>
                        <a:pt x="23" y="0"/>
                      </a:cubicBezTo>
                      <a:cubicBezTo>
                        <a:pt x="34" y="0"/>
                        <a:pt x="43" y="7"/>
                        <a:pt x="45" y="19"/>
                      </a:cubicBezTo>
                      <a:cubicBezTo>
                        <a:pt x="38" y="19"/>
                        <a:pt x="38" y="19"/>
                        <a:pt x="38" y="19"/>
                      </a:cubicBezTo>
                      <a:cubicBezTo>
                        <a:pt x="36" y="11"/>
                        <a:pt x="31" y="6"/>
                        <a:pt x="23" y="6"/>
                      </a:cubicBezTo>
                      <a:cubicBezTo>
                        <a:pt x="18" y="6"/>
                        <a:pt x="14" y="8"/>
                        <a:pt x="11" y="11"/>
                      </a:cubicBezTo>
                      <a:cubicBezTo>
                        <a:pt x="7" y="15"/>
                        <a:pt x="7" y="19"/>
                        <a:pt x="7" y="33"/>
                      </a:cubicBezTo>
                      <a:cubicBezTo>
                        <a:pt x="7" y="46"/>
                        <a:pt x="7" y="51"/>
                        <a:pt x="11" y="55"/>
                      </a:cubicBezTo>
                      <a:cubicBezTo>
                        <a:pt x="14" y="58"/>
                        <a:pt x="18" y="59"/>
                        <a:pt x="23" y="59"/>
                      </a:cubicBezTo>
                      <a:cubicBezTo>
                        <a:pt x="31" y="59"/>
                        <a:pt x="36" y="54"/>
                        <a:pt x="38" y="46"/>
                      </a:cubicBezTo>
                      <a:cubicBezTo>
                        <a:pt x="45" y="46"/>
                        <a:pt x="45" y="46"/>
                        <a:pt x="45" y="46"/>
                      </a:cubicBezTo>
                      <a:cubicBezTo>
                        <a:pt x="43" y="58"/>
                        <a:pt x="34" y="65"/>
                        <a:pt x="23" y="65"/>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defTabSz="380985" fontAlgn="base">
                    <a:spcBef>
                      <a:spcPct val="0"/>
                    </a:spcBef>
                    <a:spcAft>
                      <a:spcPct val="0"/>
                    </a:spcAft>
                  </a:pPr>
                  <a:endParaRPr lang="en-US">
                    <a:solidFill>
                      <a:prstClr val="black"/>
                    </a:solidFill>
                    <a:latin typeface="Arial" charset="0"/>
                    <a:ea typeface="MS PGothic" pitchFamily="34" charset="-128"/>
                  </a:endParaRPr>
                </a:p>
              </p:txBody>
            </p:sp>
            <p:sp>
              <p:nvSpPr>
                <p:cNvPr id="27" name="Freeform 11"/>
                <p:cNvSpPr>
                  <a:spLocks/>
                </p:cNvSpPr>
                <p:nvPr userDrawn="1"/>
              </p:nvSpPr>
              <p:spPr bwMode="auto">
                <a:xfrm>
                  <a:off x="2433638" y="588963"/>
                  <a:ext cx="107950" cy="152400"/>
                </a:xfrm>
                <a:custGeom>
                  <a:avLst/>
                  <a:gdLst/>
                  <a:ahLst/>
                  <a:cxnLst>
                    <a:cxn ang="0">
                      <a:pos x="57" y="96"/>
                    </a:cxn>
                    <a:cxn ang="0">
                      <a:pos x="57" y="51"/>
                    </a:cxn>
                    <a:cxn ang="0">
                      <a:pos x="10" y="51"/>
                    </a:cxn>
                    <a:cxn ang="0">
                      <a:pos x="10" y="96"/>
                    </a:cxn>
                    <a:cxn ang="0">
                      <a:pos x="0" y="96"/>
                    </a:cxn>
                    <a:cxn ang="0">
                      <a:pos x="0" y="0"/>
                    </a:cxn>
                    <a:cxn ang="0">
                      <a:pos x="10" y="0"/>
                    </a:cxn>
                    <a:cxn ang="0">
                      <a:pos x="10" y="42"/>
                    </a:cxn>
                    <a:cxn ang="0">
                      <a:pos x="57" y="42"/>
                    </a:cxn>
                    <a:cxn ang="0">
                      <a:pos x="57" y="0"/>
                    </a:cxn>
                    <a:cxn ang="0">
                      <a:pos x="68" y="0"/>
                    </a:cxn>
                    <a:cxn ang="0">
                      <a:pos x="68" y="96"/>
                    </a:cxn>
                    <a:cxn ang="0">
                      <a:pos x="57" y="96"/>
                    </a:cxn>
                  </a:cxnLst>
                  <a:rect l="0" t="0" r="r" b="b"/>
                  <a:pathLst>
                    <a:path w="68" h="96">
                      <a:moveTo>
                        <a:pt x="57" y="96"/>
                      </a:moveTo>
                      <a:lnTo>
                        <a:pt x="57" y="51"/>
                      </a:lnTo>
                      <a:lnTo>
                        <a:pt x="10" y="51"/>
                      </a:lnTo>
                      <a:lnTo>
                        <a:pt x="10" y="96"/>
                      </a:lnTo>
                      <a:lnTo>
                        <a:pt x="0" y="96"/>
                      </a:lnTo>
                      <a:lnTo>
                        <a:pt x="0" y="0"/>
                      </a:lnTo>
                      <a:lnTo>
                        <a:pt x="10" y="0"/>
                      </a:lnTo>
                      <a:lnTo>
                        <a:pt x="10" y="42"/>
                      </a:lnTo>
                      <a:lnTo>
                        <a:pt x="57" y="42"/>
                      </a:lnTo>
                      <a:lnTo>
                        <a:pt x="57" y="0"/>
                      </a:lnTo>
                      <a:lnTo>
                        <a:pt x="68" y="0"/>
                      </a:lnTo>
                      <a:lnTo>
                        <a:pt x="68" y="96"/>
                      </a:lnTo>
                      <a:lnTo>
                        <a:pt x="57" y="96"/>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defTabSz="380985" fontAlgn="base">
                    <a:spcBef>
                      <a:spcPct val="0"/>
                    </a:spcBef>
                    <a:spcAft>
                      <a:spcPct val="0"/>
                    </a:spcAft>
                  </a:pPr>
                  <a:endParaRPr lang="en-US">
                    <a:solidFill>
                      <a:prstClr val="black"/>
                    </a:solidFill>
                    <a:latin typeface="Arial" charset="0"/>
                    <a:ea typeface="MS PGothic" pitchFamily="34" charset="-128"/>
                  </a:endParaRPr>
                </a:p>
              </p:txBody>
            </p:sp>
            <p:sp>
              <p:nvSpPr>
                <p:cNvPr id="28" name="Freeform 12"/>
                <p:cNvSpPr>
                  <a:spLocks/>
                </p:cNvSpPr>
                <p:nvPr userDrawn="1"/>
              </p:nvSpPr>
              <p:spPr bwMode="auto">
                <a:xfrm>
                  <a:off x="2584451" y="588963"/>
                  <a:ext cx="115888" cy="152400"/>
                </a:xfrm>
                <a:custGeom>
                  <a:avLst/>
                  <a:gdLst/>
                  <a:ahLst/>
                  <a:cxnLst>
                    <a:cxn ang="0">
                      <a:pos x="62" y="96"/>
                    </a:cxn>
                    <a:cxn ang="0">
                      <a:pos x="11" y="18"/>
                    </a:cxn>
                    <a:cxn ang="0">
                      <a:pos x="11" y="96"/>
                    </a:cxn>
                    <a:cxn ang="0">
                      <a:pos x="0" y="96"/>
                    </a:cxn>
                    <a:cxn ang="0">
                      <a:pos x="0" y="0"/>
                    </a:cxn>
                    <a:cxn ang="0">
                      <a:pos x="11" y="0"/>
                    </a:cxn>
                    <a:cxn ang="0">
                      <a:pos x="62" y="77"/>
                    </a:cxn>
                    <a:cxn ang="0">
                      <a:pos x="62" y="0"/>
                    </a:cxn>
                    <a:cxn ang="0">
                      <a:pos x="73" y="0"/>
                    </a:cxn>
                    <a:cxn ang="0">
                      <a:pos x="73" y="96"/>
                    </a:cxn>
                    <a:cxn ang="0">
                      <a:pos x="62" y="96"/>
                    </a:cxn>
                  </a:cxnLst>
                  <a:rect l="0" t="0" r="r" b="b"/>
                  <a:pathLst>
                    <a:path w="73" h="96">
                      <a:moveTo>
                        <a:pt x="62" y="96"/>
                      </a:moveTo>
                      <a:lnTo>
                        <a:pt x="11" y="18"/>
                      </a:lnTo>
                      <a:lnTo>
                        <a:pt x="11" y="96"/>
                      </a:lnTo>
                      <a:lnTo>
                        <a:pt x="0" y="96"/>
                      </a:lnTo>
                      <a:lnTo>
                        <a:pt x="0" y="0"/>
                      </a:lnTo>
                      <a:lnTo>
                        <a:pt x="11" y="0"/>
                      </a:lnTo>
                      <a:lnTo>
                        <a:pt x="62" y="77"/>
                      </a:lnTo>
                      <a:lnTo>
                        <a:pt x="62" y="0"/>
                      </a:lnTo>
                      <a:lnTo>
                        <a:pt x="73" y="0"/>
                      </a:lnTo>
                      <a:lnTo>
                        <a:pt x="73" y="96"/>
                      </a:lnTo>
                      <a:lnTo>
                        <a:pt x="62" y="96"/>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defTabSz="380985" fontAlgn="base">
                    <a:spcBef>
                      <a:spcPct val="0"/>
                    </a:spcBef>
                    <a:spcAft>
                      <a:spcPct val="0"/>
                    </a:spcAft>
                  </a:pPr>
                  <a:endParaRPr lang="en-US">
                    <a:solidFill>
                      <a:prstClr val="black"/>
                    </a:solidFill>
                    <a:latin typeface="Arial" charset="0"/>
                    <a:ea typeface="MS PGothic" pitchFamily="34" charset="-128"/>
                  </a:endParaRPr>
                </a:p>
              </p:txBody>
            </p:sp>
            <p:sp>
              <p:nvSpPr>
                <p:cNvPr id="29" name="Freeform 13"/>
                <p:cNvSpPr>
                  <a:spLocks noEditPoints="1"/>
                </p:cNvSpPr>
                <p:nvPr userDrawn="1"/>
              </p:nvSpPr>
              <p:spPr bwMode="auto">
                <a:xfrm>
                  <a:off x="2738438" y="585788"/>
                  <a:ext cx="107950" cy="155575"/>
                </a:xfrm>
                <a:custGeom>
                  <a:avLst/>
                  <a:gdLst/>
                  <a:ahLst/>
                  <a:cxnLst>
                    <a:cxn ang="0">
                      <a:pos x="39" y="59"/>
                    </a:cxn>
                    <a:cxn ang="0">
                      <a:pos x="23" y="65"/>
                    </a:cxn>
                    <a:cxn ang="0">
                      <a:pos x="7" y="59"/>
                    </a:cxn>
                    <a:cxn ang="0">
                      <a:pos x="0" y="33"/>
                    </a:cxn>
                    <a:cxn ang="0">
                      <a:pos x="7" y="7"/>
                    </a:cxn>
                    <a:cxn ang="0">
                      <a:pos x="23" y="0"/>
                    </a:cxn>
                    <a:cxn ang="0">
                      <a:pos x="39" y="7"/>
                    </a:cxn>
                    <a:cxn ang="0">
                      <a:pos x="45" y="33"/>
                    </a:cxn>
                    <a:cxn ang="0">
                      <a:pos x="39" y="59"/>
                    </a:cxn>
                    <a:cxn ang="0">
                      <a:pos x="34" y="11"/>
                    </a:cxn>
                    <a:cxn ang="0">
                      <a:pos x="23" y="6"/>
                    </a:cxn>
                    <a:cxn ang="0">
                      <a:pos x="12" y="11"/>
                    </a:cxn>
                    <a:cxn ang="0">
                      <a:pos x="7" y="33"/>
                    </a:cxn>
                    <a:cxn ang="0">
                      <a:pos x="12" y="55"/>
                    </a:cxn>
                    <a:cxn ang="0">
                      <a:pos x="23" y="59"/>
                    </a:cxn>
                    <a:cxn ang="0">
                      <a:pos x="34" y="55"/>
                    </a:cxn>
                    <a:cxn ang="0">
                      <a:pos x="39" y="33"/>
                    </a:cxn>
                    <a:cxn ang="0">
                      <a:pos x="34" y="11"/>
                    </a:cxn>
                  </a:cxnLst>
                  <a:rect l="0" t="0" r="r" b="b"/>
                  <a:pathLst>
                    <a:path w="45" h="65">
                      <a:moveTo>
                        <a:pt x="39" y="59"/>
                      </a:moveTo>
                      <a:cubicBezTo>
                        <a:pt x="35" y="63"/>
                        <a:pt x="29" y="65"/>
                        <a:pt x="23" y="65"/>
                      </a:cubicBezTo>
                      <a:cubicBezTo>
                        <a:pt x="17" y="65"/>
                        <a:pt x="11" y="63"/>
                        <a:pt x="7" y="59"/>
                      </a:cubicBezTo>
                      <a:cubicBezTo>
                        <a:pt x="0" y="53"/>
                        <a:pt x="0" y="46"/>
                        <a:pt x="0" y="33"/>
                      </a:cubicBezTo>
                      <a:cubicBezTo>
                        <a:pt x="0" y="19"/>
                        <a:pt x="0" y="13"/>
                        <a:pt x="7" y="7"/>
                      </a:cubicBezTo>
                      <a:cubicBezTo>
                        <a:pt x="11" y="2"/>
                        <a:pt x="17" y="0"/>
                        <a:pt x="23" y="0"/>
                      </a:cubicBezTo>
                      <a:cubicBezTo>
                        <a:pt x="29" y="0"/>
                        <a:pt x="35" y="2"/>
                        <a:pt x="39" y="7"/>
                      </a:cubicBezTo>
                      <a:cubicBezTo>
                        <a:pt x="45" y="13"/>
                        <a:pt x="45" y="19"/>
                        <a:pt x="45" y="33"/>
                      </a:cubicBezTo>
                      <a:cubicBezTo>
                        <a:pt x="45" y="46"/>
                        <a:pt x="45" y="53"/>
                        <a:pt x="39" y="59"/>
                      </a:cubicBezTo>
                      <a:moveTo>
                        <a:pt x="34" y="11"/>
                      </a:moveTo>
                      <a:cubicBezTo>
                        <a:pt x="31" y="8"/>
                        <a:pt x="27" y="6"/>
                        <a:pt x="23" y="6"/>
                      </a:cubicBezTo>
                      <a:cubicBezTo>
                        <a:pt x="19" y="6"/>
                        <a:pt x="15" y="8"/>
                        <a:pt x="12" y="11"/>
                      </a:cubicBezTo>
                      <a:cubicBezTo>
                        <a:pt x="8" y="15"/>
                        <a:pt x="7" y="19"/>
                        <a:pt x="7" y="33"/>
                      </a:cubicBezTo>
                      <a:cubicBezTo>
                        <a:pt x="7" y="46"/>
                        <a:pt x="8" y="50"/>
                        <a:pt x="12" y="55"/>
                      </a:cubicBezTo>
                      <a:cubicBezTo>
                        <a:pt x="15" y="57"/>
                        <a:pt x="19" y="59"/>
                        <a:pt x="23" y="59"/>
                      </a:cubicBezTo>
                      <a:cubicBezTo>
                        <a:pt x="27" y="59"/>
                        <a:pt x="31" y="57"/>
                        <a:pt x="34" y="55"/>
                      </a:cubicBezTo>
                      <a:cubicBezTo>
                        <a:pt x="38" y="50"/>
                        <a:pt x="39" y="46"/>
                        <a:pt x="39" y="33"/>
                      </a:cubicBezTo>
                      <a:cubicBezTo>
                        <a:pt x="39" y="19"/>
                        <a:pt x="38" y="15"/>
                        <a:pt x="34" y="11"/>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defTabSz="380985" fontAlgn="base">
                    <a:spcBef>
                      <a:spcPct val="0"/>
                    </a:spcBef>
                    <a:spcAft>
                      <a:spcPct val="0"/>
                    </a:spcAft>
                  </a:pPr>
                  <a:endParaRPr lang="en-US">
                    <a:solidFill>
                      <a:prstClr val="black"/>
                    </a:solidFill>
                    <a:latin typeface="Arial" charset="0"/>
                    <a:ea typeface="MS PGothic" pitchFamily="34" charset="-128"/>
                  </a:endParaRPr>
                </a:p>
              </p:txBody>
            </p:sp>
            <p:sp>
              <p:nvSpPr>
                <p:cNvPr id="30" name="Freeform 14"/>
                <p:cNvSpPr>
                  <a:spLocks/>
                </p:cNvSpPr>
                <p:nvPr userDrawn="1"/>
              </p:nvSpPr>
              <p:spPr bwMode="auto">
                <a:xfrm>
                  <a:off x="2887663" y="588963"/>
                  <a:ext cx="95250" cy="152400"/>
                </a:xfrm>
                <a:custGeom>
                  <a:avLst/>
                  <a:gdLst/>
                  <a:ahLst/>
                  <a:cxnLst>
                    <a:cxn ang="0">
                      <a:pos x="0" y="96"/>
                    </a:cxn>
                    <a:cxn ang="0">
                      <a:pos x="0" y="0"/>
                    </a:cxn>
                    <a:cxn ang="0">
                      <a:pos x="10" y="0"/>
                    </a:cxn>
                    <a:cxn ang="0">
                      <a:pos x="10" y="87"/>
                    </a:cxn>
                    <a:cxn ang="0">
                      <a:pos x="60" y="87"/>
                    </a:cxn>
                    <a:cxn ang="0">
                      <a:pos x="60" y="96"/>
                    </a:cxn>
                    <a:cxn ang="0">
                      <a:pos x="0" y="96"/>
                    </a:cxn>
                  </a:cxnLst>
                  <a:rect l="0" t="0" r="r" b="b"/>
                  <a:pathLst>
                    <a:path w="60" h="96">
                      <a:moveTo>
                        <a:pt x="0" y="96"/>
                      </a:moveTo>
                      <a:lnTo>
                        <a:pt x="0" y="0"/>
                      </a:lnTo>
                      <a:lnTo>
                        <a:pt x="10" y="0"/>
                      </a:lnTo>
                      <a:lnTo>
                        <a:pt x="10" y="87"/>
                      </a:lnTo>
                      <a:lnTo>
                        <a:pt x="60" y="87"/>
                      </a:lnTo>
                      <a:lnTo>
                        <a:pt x="60" y="96"/>
                      </a:lnTo>
                      <a:lnTo>
                        <a:pt x="0" y="96"/>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defTabSz="380985" fontAlgn="base">
                    <a:spcBef>
                      <a:spcPct val="0"/>
                    </a:spcBef>
                    <a:spcAft>
                      <a:spcPct val="0"/>
                    </a:spcAft>
                  </a:pPr>
                  <a:endParaRPr lang="en-US">
                    <a:solidFill>
                      <a:prstClr val="black"/>
                    </a:solidFill>
                    <a:latin typeface="Arial" charset="0"/>
                    <a:ea typeface="MS PGothic" pitchFamily="34" charset="-128"/>
                  </a:endParaRPr>
                </a:p>
              </p:txBody>
            </p:sp>
            <p:sp>
              <p:nvSpPr>
                <p:cNvPr id="31" name="Freeform 15"/>
                <p:cNvSpPr>
                  <a:spLocks noEditPoints="1"/>
                </p:cNvSpPr>
                <p:nvPr userDrawn="1"/>
              </p:nvSpPr>
              <p:spPr bwMode="auto">
                <a:xfrm>
                  <a:off x="3006726" y="585788"/>
                  <a:ext cx="107950" cy="155575"/>
                </a:xfrm>
                <a:custGeom>
                  <a:avLst/>
                  <a:gdLst/>
                  <a:ahLst/>
                  <a:cxnLst>
                    <a:cxn ang="0">
                      <a:pos x="39" y="59"/>
                    </a:cxn>
                    <a:cxn ang="0">
                      <a:pos x="23" y="65"/>
                    </a:cxn>
                    <a:cxn ang="0">
                      <a:pos x="6" y="59"/>
                    </a:cxn>
                    <a:cxn ang="0">
                      <a:pos x="0" y="33"/>
                    </a:cxn>
                    <a:cxn ang="0">
                      <a:pos x="6" y="7"/>
                    </a:cxn>
                    <a:cxn ang="0">
                      <a:pos x="23" y="0"/>
                    </a:cxn>
                    <a:cxn ang="0">
                      <a:pos x="39" y="7"/>
                    </a:cxn>
                    <a:cxn ang="0">
                      <a:pos x="45" y="33"/>
                    </a:cxn>
                    <a:cxn ang="0">
                      <a:pos x="39" y="59"/>
                    </a:cxn>
                    <a:cxn ang="0">
                      <a:pos x="34" y="11"/>
                    </a:cxn>
                    <a:cxn ang="0">
                      <a:pos x="23" y="6"/>
                    </a:cxn>
                    <a:cxn ang="0">
                      <a:pos x="11" y="11"/>
                    </a:cxn>
                    <a:cxn ang="0">
                      <a:pos x="7" y="33"/>
                    </a:cxn>
                    <a:cxn ang="0">
                      <a:pos x="11" y="55"/>
                    </a:cxn>
                    <a:cxn ang="0">
                      <a:pos x="23" y="59"/>
                    </a:cxn>
                    <a:cxn ang="0">
                      <a:pos x="34" y="55"/>
                    </a:cxn>
                    <a:cxn ang="0">
                      <a:pos x="38" y="33"/>
                    </a:cxn>
                    <a:cxn ang="0">
                      <a:pos x="34" y="11"/>
                    </a:cxn>
                  </a:cxnLst>
                  <a:rect l="0" t="0" r="r" b="b"/>
                  <a:pathLst>
                    <a:path w="45" h="65">
                      <a:moveTo>
                        <a:pt x="39" y="59"/>
                      </a:moveTo>
                      <a:cubicBezTo>
                        <a:pt x="35" y="63"/>
                        <a:pt x="29" y="65"/>
                        <a:pt x="23" y="65"/>
                      </a:cubicBezTo>
                      <a:cubicBezTo>
                        <a:pt x="16" y="65"/>
                        <a:pt x="10" y="63"/>
                        <a:pt x="6" y="59"/>
                      </a:cubicBezTo>
                      <a:cubicBezTo>
                        <a:pt x="0" y="53"/>
                        <a:pt x="0" y="46"/>
                        <a:pt x="0" y="33"/>
                      </a:cubicBezTo>
                      <a:cubicBezTo>
                        <a:pt x="0" y="19"/>
                        <a:pt x="0" y="13"/>
                        <a:pt x="6" y="7"/>
                      </a:cubicBezTo>
                      <a:cubicBezTo>
                        <a:pt x="10" y="2"/>
                        <a:pt x="16" y="0"/>
                        <a:pt x="23" y="0"/>
                      </a:cubicBezTo>
                      <a:cubicBezTo>
                        <a:pt x="29" y="0"/>
                        <a:pt x="35" y="2"/>
                        <a:pt x="39" y="7"/>
                      </a:cubicBezTo>
                      <a:cubicBezTo>
                        <a:pt x="45" y="13"/>
                        <a:pt x="45" y="19"/>
                        <a:pt x="45" y="33"/>
                      </a:cubicBezTo>
                      <a:cubicBezTo>
                        <a:pt x="45" y="46"/>
                        <a:pt x="45" y="53"/>
                        <a:pt x="39" y="59"/>
                      </a:cubicBezTo>
                      <a:moveTo>
                        <a:pt x="34" y="11"/>
                      </a:moveTo>
                      <a:cubicBezTo>
                        <a:pt x="31" y="8"/>
                        <a:pt x="27" y="6"/>
                        <a:pt x="23" y="6"/>
                      </a:cubicBezTo>
                      <a:cubicBezTo>
                        <a:pt x="18" y="6"/>
                        <a:pt x="14" y="8"/>
                        <a:pt x="11" y="11"/>
                      </a:cubicBezTo>
                      <a:cubicBezTo>
                        <a:pt x="7" y="15"/>
                        <a:pt x="7" y="19"/>
                        <a:pt x="7" y="33"/>
                      </a:cubicBezTo>
                      <a:cubicBezTo>
                        <a:pt x="7" y="46"/>
                        <a:pt x="7" y="50"/>
                        <a:pt x="11" y="55"/>
                      </a:cubicBezTo>
                      <a:cubicBezTo>
                        <a:pt x="14" y="57"/>
                        <a:pt x="18" y="59"/>
                        <a:pt x="23" y="59"/>
                      </a:cubicBezTo>
                      <a:cubicBezTo>
                        <a:pt x="27" y="59"/>
                        <a:pt x="31" y="57"/>
                        <a:pt x="34" y="55"/>
                      </a:cubicBezTo>
                      <a:cubicBezTo>
                        <a:pt x="38" y="50"/>
                        <a:pt x="38" y="46"/>
                        <a:pt x="38" y="33"/>
                      </a:cubicBezTo>
                      <a:cubicBezTo>
                        <a:pt x="38" y="19"/>
                        <a:pt x="38" y="15"/>
                        <a:pt x="34" y="11"/>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defTabSz="380985" fontAlgn="base">
                    <a:spcBef>
                      <a:spcPct val="0"/>
                    </a:spcBef>
                    <a:spcAft>
                      <a:spcPct val="0"/>
                    </a:spcAft>
                  </a:pPr>
                  <a:endParaRPr lang="en-US">
                    <a:solidFill>
                      <a:prstClr val="black"/>
                    </a:solidFill>
                    <a:latin typeface="Arial" charset="0"/>
                    <a:ea typeface="MS PGothic" pitchFamily="34" charset="-128"/>
                  </a:endParaRPr>
                </a:p>
              </p:txBody>
            </p:sp>
            <p:sp>
              <p:nvSpPr>
                <p:cNvPr id="32" name="Freeform 16"/>
                <p:cNvSpPr>
                  <a:spLocks/>
                </p:cNvSpPr>
                <p:nvPr userDrawn="1"/>
              </p:nvSpPr>
              <p:spPr bwMode="auto">
                <a:xfrm>
                  <a:off x="3151188" y="585788"/>
                  <a:ext cx="107950" cy="155575"/>
                </a:xfrm>
                <a:custGeom>
                  <a:avLst/>
                  <a:gdLst/>
                  <a:ahLst/>
                  <a:cxnLst>
                    <a:cxn ang="0">
                      <a:pos x="40" y="58"/>
                    </a:cxn>
                    <a:cxn ang="0">
                      <a:pos x="22" y="65"/>
                    </a:cxn>
                    <a:cxn ang="0">
                      <a:pos x="6" y="59"/>
                    </a:cxn>
                    <a:cxn ang="0">
                      <a:pos x="0" y="33"/>
                    </a:cxn>
                    <a:cxn ang="0">
                      <a:pos x="6" y="7"/>
                    </a:cxn>
                    <a:cxn ang="0">
                      <a:pos x="22" y="0"/>
                    </a:cxn>
                    <a:cxn ang="0">
                      <a:pos x="45" y="19"/>
                    </a:cxn>
                    <a:cxn ang="0">
                      <a:pos x="38" y="19"/>
                    </a:cxn>
                    <a:cxn ang="0">
                      <a:pos x="22" y="6"/>
                    </a:cxn>
                    <a:cxn ang="0">
                      <a:pos x="11" y="11"/>
                    </a:cxn>
                    <a:cxn ang="0">
                      <a:pos x="7" y="33"/>
                    </a:cxn>
                    <a:cxn ang="0">
                      <a:pos x="11" y="55"/>
                    </a:cxn>
                    <a:cxn ang="0">
                      <a:pos x="22" y="59"/>
                    </a:cxn>
                    <a:cxn ang="0">
                      <a:pos x="35" y="54"/>
                    </a:cxn>
                    <a:cxn ang="0">
                      <a:pos x="38" y="42"/>
                    </a:cxn>
                    <a:cxn ang="0">
                      <a:pos x="38" y="37"/>
                    </a:cxn>
                    <a:cxn ang="0">
                      <a:pos x="22" y="37"/>
                    </a:cxn>
                    <a:cxn ang="0">
                      <a:pos x="22" y="31"/>
                    </a:cxn>
                    <a:cxn ang="0">
                      <a:pos x="45" y="31"/>
                    </a:cxn>
                    <a:cxn ang="0">
                      <a:pos x="45" y="41"/>
                    </a:cxn>
                    <a:cxn ang="0">
                      <a:pos x="40" y="58"/>
                    </a:cxn>
                  </a:cxnLst>
                  <a:rect l="0" t="0" r="r" b="b"/>
                  <a:pathLst>
                    <a:path w="45" h="65">
                      <a:moveTo>
                        <a:pt x="40" y="58"/>
                      </a:moveTo>
                      <a:cubicBezTo>
                        <a:pt x="35" y="63"/>
                        <a:pt x="29" y="65"/>
                        <a:pt x="22" y="65"/>
                      </a:cubicBezTo>
                      <a:cubicBezTo>
                        <a:pt x="16" y="65"/>
                        <a:pt x="10" y="63"/>
                        <a:pt x="6" y="59"/>
                      </a:cubicBezTo>
                      <a:cubicBezTo>
                        <a:pt x="0" y="53"/>
                        <a:pt x="0" y="46"/>
                        <a:pt x="0" y="33"/>
                      </a:cubicBezTo>
                      <a:cubicBezTo>
                        <a:pt x="0" y="19"/>
                        <a:pt x="0" y="13"/>
                        <a:pt x="6" y="7"/>
                      </a:cubicBezTo>
                      <a:cubicBezTo>
                        <a:pt x="10" y="2"/>
                        <a:pt x="16" y="0"/>
                        <a:pt x="22" y="0"/>
                      </a:cubicBezTo>
                      <a:cubicBezTo>
                        <a:pt x="35" y="0"/>
                        <a:pt x="43" y="8"/>
                        <a:pt x="45" y="19"/>
                      </a:cubicBezTo>
                      <a:cubicBezTo>
                        <a:pt x="38" y="19"/>
                        <a:pt x="38" y="19"/>
                        <a:pt x="38" y="19"/>
                      </a:cubicBezTo>
                      <a:cubicBezTo>
                        <a:pt x="36" y="11"/>
                        <a:pt x="30" y="6"/>
                        <a:pt x="22" y="6"/>
                      </a:cubicBezTo>
                      <a:cubicBezTo>
                        <a:pt x="18" y="6"/>
                        <a:pt x="14" y="8"/>
                        <a:pt x="11" y="11"/>
                      </a:cubicBezTo>
                      <a:cubicBezTo>
                        <a:pt x="7" y="15"/>
                        <a:pt x="7" y="19"/>
                        <a:pt x="7" y="33"/>
                      </a:cubicBezTo>
                      <a:cubicBezTo>
                        <a:pt x="7" y="46"/>
                        <a:pt x="7" y="51"/>
                        <a:pt x="11" y="55"/>
                      </a:cubicBezTo>
                      <a:cubicBezTo>
                        <a:pt x="14" y="58"/>
                        <a:pt x="18" y="59"/>
                        <a:pt x="22" y="59"/>
                      </a:cubicBezTo>
                      <a:cubicBezTo>
                        <a:pt x="27" y="59"/>
                        <a:pt x="32" y="57"/>
                        <a:pt x="35" y="54"/>
                      </a:cubicBezTo>
                      <a:cubicBezTo>
                        <a:pt x="37" y="51"/>
                        <a:pt x="38" y="47"/>
                        <a:pt x="38" y="42"/>
                      </a:cubicBezTo>
                      <a:cubicBezTo>
                        <a:pt x="38" y="37"/>
                        <a:pt x="38" y="37"/>
                        <a:pt x="38" y="37"/>
                      </a:cubicBezTo>
                      <a:cubicBezTo>
                        <a:pt x="22" y="37"/>
                        <a:pt x="22" y="37"/>
                        <a:pt x="22" y="37"/>
                      </a:cubicBezTo>
                      <a:cubicBezTo>
                        <a:pt x="22" y="31"/>
                        <a:pt x="22" y="31"/>
                        <a:pt x="22" y="31"/>
                      </a:cubicBezTo>
                      <a:cubicBezTo>
                        <a:pt x="45" y="31"/>
                        <a:pt x="45" y="31"/>
                        <a:pt x="45" y="31"/>
                      </a:cubicBezTo>
                      <a:cubicBezTo>
                        <a:pt x="45" y="41"/>
                        <a:pt x="45" y="41"/>
                        <a:pt x="45" y="41"/>
                      </a:cubicBezTo>
                      <a:cubicBezTo>
                        <a:pt x="45" y="49"/>
                        <a:pt x="43" y="54"/>
                        <a:pt x="40" y="58"/>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defTabSz="380985" fontAlgn="base">
                    <a:spcBef>
                      <a:spcPct val="0"/>
                    </a:spcBef>
                    <a:spcAft>
                      <a:spcPct val="0"/>
                    </a:spcAft>
                  </a:pPr>
                  <a:endParaRPr lang="en-US">
                    <a:solidFill>
                      <a:prstClr val="black"/>
                    </a:solidFill>
                    <a:latin typeface="Arial" charset="0"/>
                    <a:ea typeface="MS PGothic" pitchFamily="34" charset="-128"/>
                  </a:endParaRPr>
                </a:p>
              </p:txBody>
            </p:sp>
            <p:sp>
              <p:nvSpPr>
                <p:cNvPr id="33" name="Freeform 17"/>
                <p:cNvSpPr>
                  <a:spLocks/>
                </p:cNvSpPr>
                <p:nvPr userDrawn="1"/>
              </p:nvSpPr>
              <p:spPr bwMode="auto">
                <a:xfrm>
                  <a:off x="3278188" y="588963"/>
                  <a:ext cx="107950" cy="152400"/>
                </a:xfrm>
                <a:custGeom>
                  <a:avLst/>
                  <a:gdLst/>
                  <a:ahLst/>
                  <a:cxnLst>
                    <a:cxn ang="0">
                      <a:pos x="39" y="56"/>
                    </a:cxn>
                    <a:cxn ang="0">
                      <a:pos x="39" y="96"/>
                    </a:cxn>
                    <a:cxn ang="0">
                      <a:pos x="29" y="96"/>
                    </a:cxn>
                    <a:cxn ang="0">
                      <a:pos x="29" y="56"/>
                    </a:cxn>
                    <a:cxn ang="0">
                      <a:pos x="0" y="0"/>
                    </a:cxn>
                    <a:cxn ang="0">
                      <a:pos x="11" y="0"/>
                    </a:cxn>
                    <a:cxn ang="0">
                      <a:pos x="35" y="45"/>
                    </a:cxn>
                    <a:cxn ang="0">
                      <a:pos x="57" y="0"/>
                    </a:cxn>
                    <a:cxn ang="0">
                      <a:pos x="68" y="0"/>
                    </a:cxn>
                    <a:cxn ang="0">
                      <a:pos x="39" y="56"/>
                    </a:cxn>
                  </a:cxnLst>
                  <a:rect l="0" t="0" r="r" b="b"/>
                  <a:pathLst>
                    <a:path w="68" h="96">
                      <a:moveTo>
                        <a:pt x="39" y="56"/>
                      </a:moveTo>
                      <a:lnTo>
                        <a:pt x="39" y="96"/>
                      </a:lnTo>
                      <a:lnTo>
                        <a:pt x="29" y="96"/>
                      </a:lnTo>
                      <a:lnTo>
                        <a:pt x="29" y="56"/>
                      </a:lnTo>
                      <a:lnTo>
                        <a:pt x="0" y="0"/>
                      </a:lnTo>
                      <a:lnTo>
                        <a:pt x="11" y="0"/>
                      </a:lnTo>
                      <a:lnTo>
                        <a:pt x="35" y="45"/>
                      </a:lnTo>
                      <a:lnTo>
                        <a:pt x="57" y="0"/>
                      </a:lnTo>
                      <a:lnTo>
                        <a:pt x="68" y="0"/>
                      </a:lnTo>
                      <a:lnTo>
                        <a:pt x="39" y="56"/>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defTabSz="380985" fontAlgn="base">
                    <a:spcBef>
                      <a:spcPct val="0"/>
                    </a:spcBef>
                    <a:spcAft>
                      <a:spcPct val="0"/>
                    </a:spcAft>
                  </a:pPr>
                  <a:endParaRPr lang="en-US">
                    <a:solidFill>
                      <a:prstClr val="black"/>
                    </a:solidFill>
                    <a:latin typeface="Arial" charset="0"/>
                    <a:ea typeface="MS PGothic" pitchFamily="34" charset="-128"/>
                  </a:endParaRPr>
                </a:p>
              </p:txBody>
            </p:sp>
            <p:sp>
              <p:nvSpPr>
                <p:cNvPr id="34" name="Freeform 18"/>
                <p:cNvSpPr>
                  <a:spLocks/>
                </p:cNvSpPr>
                <p:nvPr userDrawn="1"/>
              </p:nvSpPr>
              <p:spPr bwMode="auto">
                <a:xfrm>
                  <a:off x="2036763" y="801688"/>
                  <a:ext cx="107950" cy="158750"/>
                </a:xfrm>
                <a:custGeom>
                  <a:avLst/>
                  <a:gdLst/>
                  <a:ahLst/>
                  <a:cxnLst>
                    <a:cxn ang="0">
                      <a:pos x="22" y="66"/>
                    </a:cxn>
                    <a:cxn ang="0">
                      <a:pos x="6" y="59"/>
                    </a:cxn>
                    <a:cxn ang="0">
                      <a:pos x="0" y="33"/>
                    </a:cxn>
                    <a:cxn ang="0">
                      <a:pos x="6" y="7"/>
                    </a:cxn>
                    <a:cxn ang="0">
                      <a:pos x="22" y="0"/>
                    </a:cxn>
                    <a:cxn ang="0">
                      <a:pos x="45" y="19"/>
                    </a:cxn>
                    <a:cxn ang="0">
                      <a:pos x="37" y="19"/>
                    </a:cxn>
                    <a:cxn ang="0">
                      <a:pos x="22" y="6"/>
                    </a:cxn>
                    <a:cxn ang="0">
                      <a:pos x="11" y="11"/>
                    </a:cxn>
                    <a:cxn ang="0">
                      <a:pos x="7" y="33"/>
                    </a:cxn>
                    <a:cxn ang="0">
                      <a:pos x="11" y="55"/>
                    </a:cxn>
                    <a:cxn ang="0">
                      <a:pos x="22" y="60"/>
                    </a:cxn>
                    <a:cxn ang="0">
                      <a:pos x="38" y="47"/>
                    </a:cxn>
                    <a:cxn ang="0">
                      <a:pos x="45" y="47"/>
                    </a:cxn>
                    <a:cxn ang="0">
                      <a:pos x="22" y="66"/>
                    </a:cxn>
                  </a:cxnLst>
                  <a:rect l="0" t="0" r="r" b="b"/>
                  <a:pathLst>
                    <a:path w="45" h="66">
                      <a:moveTo>
                        <a:pt x="22" y="66"/>
                      </a:moveTo>
                      <a:cubicBezTo>
                        <a:pt x="16" y="66"/>
                        <a:pt x="10" y="63"/>
                        <a:pt x="6" y="59"/>
                      </a:cubicBezTo>
                      <a:cubicBezTo>
                        <a:pt x="0" y="53"/>
                        <a:pt x="0" y="47"/>
                        <a:pt x="0" y="33"/>
                      </a:cubicBezTo>
                      <a:cubicBezTo>
                        <a:pt x="0" y="19"/>
                        <a:pt x="0" y="13"/>
                        <a:pt x="6" y="7"/>
                      </a:cubicBezTo>
                      <a:cubicBezTo>
                        <a:pt x="10" y="3"/>
                        <a:pt x="16" y="0"/>
                        <a:pt x="22" y="0"/>
                      </a:cubicBezTo>
                      <a:cubicBezTo>
                        <a:pt x="34" y="0"/>
                        <a:pt x="42" y="7"/>
                        <a:pt x="45" y="19"/>
                      </a:cubicBezTo>
                      <a:cubicBezTo>
                        <a:pt x="37" y="19"/>
                        <a:pt x="37" y="19"/>
                        <a:pt x="37" y="19"/>
                      </a:cubicBezTo>
                      <a:cubicBezTo>
                        <a:pt x="36" y="12"/>
                        <a:pt x="30" y="6"/>
                        <a:pt x="22" y="6"/>
                      </a:cubicBezTo>
                      <a:cubicBezTo>
                        <a:pt x="18" y="6"/>
                        <a:pt x="14" y="8"/>
                        <a:pt x="11" y="11"/>
                      </a:cubicBezTo>
                      <a:cubicBezTo>
                        <a:pt x="7" y="15"/>
                        <a:pt x="7" y="20"/>
                        <a:pt x="7" y="33"/>
                      </a:cubicBezTo>
                      <a:cubicBezTo>
                        <a:pt x="7" y="46"/>
                        <a:pt x="7" y="51"/>
                        <a:pt x="11" y="55"/>
                      </a:cubicBezTo>
                      <a:cubicBezTo>
                        <a:pt x="14" y="58"/>
                        <a:pt x="18" y="60"/>
                        <a:pt x="22" y="60"/>
                      </a:cubicBezTo>
                      <a:cubicBezTo>
                        <a:pt x="30" y="60"/>
                        <a:pt x="36" y="54"/>
                        <a:pt x="38" y="47"/>
                      </a:cubicBezTo>
                      <a:cubicBezTo>
                        <a:pt x="45" y="47"/>
                        <a:pt x="45" y="47"/>
                        <a:pt x="45" y="47"/>
                      </a:cubicBezTo>
                      <a:cubicBezTo>
                        <a:pt x="42" y="59"/>
                        <a:pt x="34" y="66"/>
                        <a:pt x="22" y="66"/>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defTabSz="380985" fontAlgn="base">
                    <a:spcBef>
                      <a:spcPct val="0"/>
                    </a:spcBef>
                    <a:spcAft>
                      <a:spcPct val="0"/>
                    </a:spcAft>
                  </a:pPr>
                  <a:endParaRPr lang="en-US">
                    <a:solidFill>
                      <a:prstClr val="black"/>
                    </a:solidFill>
                    <a:latin typeface="Arial" charset="0"/>
                    <a:ea typeface="MS PGothic" pitchFamily="34" charset="-128"/>
                  </a:endParaRPr>
                </a:p>
              </p:txBody>
            </p:sp>
            <p:sp>
              <p:nvSpPr>
                <p:cNvPr id="35" name="Freeform 19"/>
                <p:cNvSpPr>
                  <a:spLocks noEditPoints="1"/>
                </p:cNvSpPr>
                <p:nvPr userDrawn="1"/>
              </p:nvSpPr>
              <p:spPr bwMode="auto">
                <a:xfrm>
                  <a:off x="2174876" y="801688"/>
                  <a:ext cx="107950" cy="158750"/>
                </a:xfrm>
                <a:custGeom>
                  <a:avLst/>
                  <a:gdLst/>
                  <a:ahLst/>
                  <a:cxnLst>
                    <a:cxn ang="0">
                      <a:pos x="39" y="59"/>
                    </a:cxn>
                    <a:cxn ang="0">
                      <a:pos x="23" y="66"/>
                    </a:cxn>
                    <a:cxn ang="0">
                      <a:pos x="6" y="59"/>
                    </a:cxn>
                    <a:cxn ang="0">
                      <a:pos x="0" y="33"/>
                    </a:cxn>
                    <a:cxn ang="0">
                      <a:pos x="6" y="7"/>
                    </a:cxn>
                    <a:cxn ang="0">
                      <a:pos x="23" y="0"/>
                    </a:cxn>
                    <a:cxn ang="0">
                      <a:pos x="39" y="7"/>
                    </a:cxn>
                    <a:cxn ang="0">
                      <a:pos x="45" y="33"/>
                    </a:cxn>
                    <a:cxn ang="0">
                      <a:pos x="39" y="59"/>
                    </a:cxn>
                    <a:cxn ang="0">
                      <a:pos x="34" y="11"/>
                    </a:cxn>
                    <a:cxn ang="0">
                      <a:pos x="23" y="6"/>
                    </a:cxn>
                    <a:cxn ang="0">
                      <a:pos x="12" y="11"/>
                    </a:cxn>
                    <a:cxn ang="0">
                      <a:pos x="7" y="33"/>
                    </a:cxn>
                    <a:cxn ang="0">
                      <a:pos x="12" y="55"/>
                    </a:cxn>
                    <a:cxn ang="0">
                      <a:pos x="23" y="60"/>
                    </a:cxn>
                    <a:cxn ang="0">
                      <a:pos x="34" y="55"/>
                    </a:cxn>
                    <a:cxn ang="0">
                      <a:pos x="39" y="33"/>
                    </a:cxn>
                    <a:cxn ang="0">
                      <a:pos x="34" y="11"/>
                    </a:cxn>
                  </a:cxnLst>
                  <a:rect l="0" t="0" r="r" b="b"/>
                  <a:pathLst>
                    <a:path w="45" h="66">
                      <a:moveTo>
                        <a:pt x="39" y="59"/>
                      </a:moveTo>
                      <a:cubicBezTo>
                        <a:pt x="35" y="63"/>
                        <a:pt x="29" y="66"/>
                        <a:pt x="23" y="66"/>
                      </a:cubicBezTo>
                      <a:cubicBezTo>
                        <a:pt x="16" y="66"/>
                        <a:pt x="11" y="63"/>
                        <a:pt x="6" y="59"/>
                      </a:cubicBezTo>
                      <a:cubicBezTo>
                        <a:pt x="0" y="53"/>
                        <a:pt x="0" y="47"/>
                        <a:pt x="0" y="33"/>
                      </a:cubicBezTo>
                      <a:cubicBezTo>
                        <a:pt x="0" y="19"/>
                        <a:pt x="0" y="13"/>
                        <a:pt x="6" y="7"/>
                      </a:cubicBezTo>
                      <a:cubicBezTo>
                        <a:pt x="11" y="3"/>
                        <a:pt x="16" y="0"/>
                        <a:pt x="23" y="0"/>
                      </a:cubicBezTo>
                      <a:cubicBezTo>
                        <a:pt x="29" y="0"/>
                        <a:pt x="35" y="3"/>
                        <a:pt x="39" y="7"/>
                      </a:cubicBezTo>
                      <a:cubicBezTo>
                        <a:pt x="45" y="13"/>
                        <a:pt x="45" y="19"/>
                        <a:pt x="45" y="33"/>
                      </a:cubicBezTo>
                      <a:cubicBezTo>
                        <a:pt x="45" y="47"/>
                        <a:pt x="45" y="53"/>
                        <a:pt x="39" y="59"/>
                      </a:cubicBezTo>
                      <a:moveTo>
                        <a:pt x="34" y="11"/>
                      </a:moveTo>
                      <a:cubicBezTo>
                        <a:pt x="31" y="8"/>
                        <a:pt x="27" y="6"/>
                        <a:pt x="23" y="6"/>
                      </a:cubicBezTo>
                      <a:cubicBezTo>
                        <a:pt x="19" y="6"/>
                        <a:pt x="15" y="8"/>
                        <a:pt x="12" y="11"/>
                      </a:cubicBezTo>
                      <a:cubicBezTo>
                        <a:pt x="8" y="15"/>
                        <a:pt x="7" y="20"/>
                        <a:pt x="7" y="33"/>
                      </a:cubicBezTo>
                      <a:cubicBezTo>
                        <a:pt x="7" y="46"/>
                        <a:pt x="8" y="51"/>
                        <a:pt x="12" y="55"/>
                      </a:cubicBezTo>
                      <a:cubicBezTo>
                        <a:pt x="15" y="58"/>
                        <a:pt x="19" y="60"/>
                        <a:pt x="23" y="60"/>
                      </a:cubicBezTo>
                      <a:cubicBezTo>
                        <a:pt x="27" y="60"/>
                        <a:pt x="31" y="58"/>
                        <a:pt x="34" y="55"/>
                      </a:cubicBezTo>
                      <a:cubicBezTo>
                        <a:pt x="38" y="51"/>
                        <a:pt x="39" y="46"/>
                        <a:pt x="39" y="33"/>
                      </a:cubicBezTo>
                      <a:cubicBezTo>
                        <a:pt x="39" y="20"/>
                        <a:pt x="38" y="15"/>
                        <a:pt x="34" y="11"/>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defTabSz="380985" fontAlgn="base">
                    <a:spcBef>
                      <a:spcPct val="0"/>
                    </a:spcBef>
                    <a:spcAft>
                      <a:spcPct val="0"/>
                    </a:spcAft>
                  </a:pPr>
                  <a:endParaRPr lang="en-US">
                    <a:solidFill>
                      <a:prstClr val="black"/>
                    </a:solidFill>
                    <a:latin typeface="Arial" charset="0"/>
                    <a:ea typeface="MS PGothic" pitchFamily="34" charset="-128"/>
                  </a:endParaRPr>
                </a:p>
              </p:txBody>
            </p:sp>
            <p:sp>
              <p:nvSpPr>
                <p:cNvPr id="36" name="Freeform 20"/>
                <p:cNvSpPr>
                  <a:spLocks/>
                </p:cNvSpPr>
                <p:nvPr userDrawn="1"/>
              </p:nvSpPr>
              <p:spPr bwMode="auto">
                <a:xfrm>
                  <a:off x="2320926" y="804863"/>
                  <a:ext cx="112713" cy="152400"/>
                </a:xfrm>
                <a:custGeom>
                  <a:avLst/>
                  <a:gdLst/>
                  <a:ahLst/>
                  <a:cxnLst>
                    <a:cxn ang="0">
                      <a:pos x="62" y="96"/>
                    </a:cxn>
                    <a:cxn ang="0">
                      <a:pos x="10" y="19"/>
                    </a:cxn>
                    <a:cxn ang="0">
                      <a:pos x="10" y="96"/>
                    </a:cxn>
                    <a:cxn ang="0">
                      <a:pos x="0" y="96"/>
                    </a:cxn>
                    <a:cxn ang="0">
                      <a:pos x="0" y="0"/>
                    </a:cxn>
                    <a:cxn ang="0">
                      <a:pos x="9" y="0"/>
                    </a:cxn>
                    <a:cxn ang="0">
                      <a:pos x="60" y="77"/>
                    </a:cxn>
                    <a:cxn ang="0">
                      <a:pos x="60" y="0"/>
                    </a:cxn>
                    <a:cxn ang="0">
                      <a:pos x="71" y="0"/>
                    </a:cxn>
                    <a:cxn ang="0">
                      <a:pos x="71" y="96"/>
                    </a:cxn>
                    <a:cxn ang="0">
                      <a:pos x="62" y="96"/>
                    </a:cxn>
                  </a:cxnLst>
                  <a:rect l="0" t="0" r="r" b="b"/>
                  <a:pathLst>
                    <a:path w="71" h="96">
                      <a:moveTo>
                        <a:pt x="62" y="96"/>
                      </a:moveTo>
                      <a:lnTo>
                        <a:pt x="10" y="19"/>
                      </a:lnTo>
                      <a:lnTo>
                        <a:pt x="10" y="96"/>
                      </a:lnTo>
                      <a:lnTo>
                        <a:pt x="0" y="96"/>
                      </a:lnTo>
                      <a:lnTo>
                        <a:pt x="0" y="0"/>
                      </a:lnTo>
                      <a:lnTo>
                        <a:pt x="9" y="0"/>
                      </a:lnTo>
                      <a:lnTo>
                        <a:pt x="60" y="77"/>
                      </a:lnTo>
                      <a:lnTo>
                        <a:pt x="60" y="0"/>
                      </a:lnTo>
                      <a:lnTo>
                        <a:pt x="71" y="0"/>
                      </a:lnTo>
                      <a:lnTo>
                        <a:pt x="71" y="96"/>
                      </a:lnTo>
                      <a:lnTo>
                        <a:pt x="62" y="96"/>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defTabSz="380985" fontAlgn="base">
                    <a:spcBef>
                      <a:spcPct val="0"/>
                    </a:spcBef>
                    <a:spcAft>
                      <a:spcPct val="0"/>
                    </a:spcAft>
                  </a:pPr>
                  <a:endParaRPr lang="en-US">
                    <a:solidFill>
                      <a:prstClr val="black"/>
                    </a:solidFill>
                    <a:latin typeface="Arial" charset="0"/>
                    <a:ea typeface="MS PGothic" pitchFamily="34" charset="-128"/>
                  </a:endParaRPr>
                </a:p>
              </p:txBody>
            </p:sp>
            <p:sp>
              <p:nvSpPr>
                <p:cNvPr id="37" name="Freeform 21"/>
                <p:cNvSpPr>
                  <a:spLocks/>
                </p:cNvSpPr>
                <p:nvPr userDrawn="1"/>
              </p:nvSpPr>
              <p:spPr bwMode="auto">
                <a:xfrm>
                  <a:off x="2474913" y="804863"/>
                  <a:ext cx="95250" cy="152400"/>
                </a:xfrm>
                <a:custGeom>
                  <a:avLst/>
                  <a:gdLst/>
                  <a:ahLst/>
                  <a:cxnLst>
                    <a:cxn ang="0">
                      <a:pos x="10" y="9"/>
                    </a:cxn>
                    <a:cxn ang="0">
                      <a:pos x="10" y="45"/>
                    </a:cxn>
                    <a:cxn ang="0">
                      <a:pos x="54" y="45"/>
                    </a:cxn>
                    <a:cxn ang="0">
                      <a:pos x="54" y="54"/>
                    </a:cxn>
                    <a:cxn ang="0">
                      <a:pos x="10" y="54"/>
                    </a:cxn>
                    <a:cxn ang="0">
                      <a:pos x="10" y="96"/>
                    </a:cxn>
                    <a:cxn ang="0">
                      <a:pos x="0" y="96"/>
                    </a:cxn>
                    <a:cxn ang="0">
                      <a:pos x="0" y="0"/>
                    </a:cxn>
                    <a:cxn ang="0">
                      <a:pos x="60" y="0"/>
                    </a:cxn>
                    <a:cxn ang="0">
                      <a:pos x="60" y="9"/>
                    </a:cxn>
                    <a:cxn ang="0">
                      <a:pos x="10" y="9"/>
                    </a:cxn>
                  </a:cxnLst>
                  <a:rect l="0" t="0" r="r" b="b"/>
                  <a:pathLst>
                    <a:path w="60" h="96">
                      <a:moveTo>
                        <a:pt x="10" y="9"/>
                      </a:moveTo>
                      <a:lnTo>
                        <a:pt x="10" y="45"/>
                      </a:lnTo>
                      <a:lnTo>
                        <a:pt x="54" y="45"/>
                      </a:lnTo>
                      <a:lnTo>
                        <a:pt x="54" y="54"/>
                      </a:lnTo>
                      <a:lnTo>
                        <a:pt x="10" y="54"/>
                      </a:lnTo>
                      <a:lnTo>
                        <a:pt x="10" y="96"/>
                      </a:lnTo>
                      <a:lnTo>
                        <a:pt x="0" y="96"/>
                      </a:lnTo>
                      <a:lnTo>
                        <a:pt x="0" y="0"/>
                      </a:lnTo>
                      <a:lnTo>
                        <a:pt x="60" y="0"/>
                      </a:lnTo>
                      <a:lnTo>
                        <a:pt x="60" y="9"/>
                      </a:lnTo>
                      <a:lnTo>
                        <a:pt x="10" y="9"/>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defTabSz="380985" fontAlgn="base">
                    <a:spcBef>
                      <a:spcPct val="0"/>
                    </a:spcBef>
                    <a:spcAft>
                      <a:spcPct val="0"/>
                    </a:spcAft>
                  </a:pPr>
                  <a:endParaRPr lang="en-US">
                    <a:solidFill>
                      <a:prstClr val="black"/>
                    </a:solidFill>
                    <a:latin typeface="Arial" charset="0"/>
                    <a:ea typeface="MS PGothic" pitchFamily="34" charset="-128"/>
                  </a:endParaRPr>
                </a:p>
              </p:txBody>
            </p:sp>
            <p:sp>
              <p:nvSpPr>
                <p:cNvPr id="38" name="Freeform 22"/>
                <p:cNvSpPr>
                  <a:spLocks/>
                </p:cNvSpPr>
                <p:nvPr userDrawn="1"/>
              </p:nvSpPr>
              <p:spPr bwMode="auto">
                <a:xfrm>
                  <a:off x="2601913" y="804863"/>
                  <a:ext cx="95250" cy="152400"/>
                </a:xfrm>
                <a:custGeom>
                  <a:avLst/>
                  <a:gdLst/>
                  <a:ahLst/>
                  <a:cxnLst>
                    <a:cxn ang="0">
                      <a:pos x="0" y="96"/>
                    </a:cxn>
                    <a:cxn ang="0">
                      <a:pos x="0" y="0"/>
                    </a:cxn>
                    <a:cxn ang="0">
                      <a:pos x="60" y="0"/>
                    </a:cxn>
                    <a:cxn ang="0">
                      <a:pos x="60" y="9"/>
                    </a:cxn>
                    <a:cxn ang="0">
                      <a:pos x="10" y="9"/>
                    </a:cxn>
                    <a:cxn ang="0">
                      <a:pos x="10" y="43"/>
                    </a:cxn>
                    <a:cxn ang="0">
                      <a:pos x="53" y="43"/>
                    </a:cxn>
                    <a:cxn ang="0">
                      <a:pos x="53" y="53"/>
                    </a:cxn>
                    <a:cxn ang="0">
                      <a:pos x="10" y="53"/>
                    </a:cxn>
                    <a:cxn ang="0">
                      <a:pos x="10" y="87"/>
                    </a:cxn>
                    <a:cxn ang="0">
                      <a:pos x="60" y="87"/>
                    </a:cxn>
                    <a:cxn ang="0">
                      <a:pos x="60" y="96"/>
                    </a:cxn>
                    <a:cxn ang="0">
                      <a:pos x="0" y="96"/>
                    </a:cxn>
                  </a:cxnLst>
                  <a:rect l="0" t="0" r="r" b="b"/>
                  <a:pathLst>
                    <a:path w="60" h="96">
                      <a:moveTo>
                        <a:pt x="0" y="96"/>
                      </a:moveTo>
                      <a:lnTo>
                        <a:pt x="0" y="0"/>
                      </a:lnTo>
                      <a:lnTo>
                        <a:pt x="60" y="0"/>
                      </a:lnTo>
                      <a:lnTo>
                        <a:pt x="60" y="9"/>
                      </a:lnTo>
                      <a:lnTo>
                        <a:pt x="10" y="9"/>
                      </a:lnTo>
                      <a:lnTo>
                        <a:pt x="10" y="43"/>
                      </a:lnTo>
                      <a:lnTo>
                        <a:pt x="53" y="43"/>
                      </a:lnTo>
                      <a:lnTo>
                        <a:pt x="53" y="53"/>
                      </a:lnTo>
                      <a:lnTo>
                        <a:pt x="10" y="53"/>
                      </a:lnTo>
                      <a:lnTo>
                        <a:pt x="10" y="87"/>
                      </a:lnTo>
                      <a:lnTo>
                        <a:pt x="60" y="87"/>
                      </a:lnTo>
                      <a:lnTo>
                        <a:pt x="60" y="96"/>
                      </a:lnTo>
                      <a:lnTo>
                        <a:pt x="0" y="96"/>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defTabSz="380985" fontAlgn="base">
                    <a:spcBef>
                      <a:spcPct val="0"/>
                    </a:spcBef>
                    <a:spcAft>
                      <a:spcPct val="0"/>
                    </a:spcAft>
                  </a:pPr>
                  <a:endParaRPr lang="en-US">
                    <a:solidFill>
                      <a:prstClr val="black"/>
                    </a:solidFill>
                    <a:latin typeface="Arial" charset="0"/>
                    <a:ea typeface="MS PGothic" pitchFamily="34" charset="-128"/>
                  </a:endParaRPr>
                </a:p>
              </p:txBody>
            </p:sp>
            <p:sp>
              <p:nvSpPr>
                <p:cNvPr id="39" name="Freeform 23"/>
                <p:cNvSpPr>
                  <a:spLocks noEditPoints="1"/>
                </p:cNvSpPr>
                <p:nvPr userDrawn="1"/>
              </p:nvSpPr>
              <p:spPr bwMode="auto">
                <a:xfrm>
                  <a:off x="2730501" y="804863"/>
                  <a:ext cx="107950" cy="152400"/>
                </a:xfrm>
                <a:custGeom>
                  <a:avLst/>
                  <a:gdLst/>
                  <a:ahLst/>
                  <a:cxnLst>
                    <a:cxn ang="0">
                      <a:pos x="37" y="64"/>
                    </a:cxn>
                    <a:cxn ang="0">
                      <a:pos x="22" y="36"/>
                    </a:cxn>
                    <a:cxn ang="0">
                      <a:pos x="7" y="36"/>
                    </a:cxn>
                    <a:cxn ang="0">
                      <a:pos x="7" y="64"/>
                    </a:cxn>
                    <a:cxn ang="0">
                      <a:pos x="0" y="64"/>
                    </a:cxn>
                    <a:cxn ang="0">
                      <a:pos x="0" y="0"/>
                    </a:cxn>
                    <a:cxn ang="0">
                      <a:pos x="25" y="0"/>
                    </a:cxn>
                    <a:cxn ang="0">
                      <a:pos x="44" y="18"/>
                    </a:cxn>
                    <a:cxn ang="0">
                      <a:pos x="30" y="35"/>
                    </a:cxn>
                    <a:cxn ang="0">
                      <a:pos x="45" y="64"/>
                    </a:cxn>
                    <a:cxn ang="0">
                      <a:pos x="37" y="64"/>
                    </a:cxn>
                    <a:cxn ang="0">
                      <a:pos x="24" y="6"/>
                    </a:cxn>
                    <a:cxn ang="0">
                      <a:pos x="7" y="6"/>
                    </a:cxn>
                    <a:cxn ang="0">
                      <a:pos x="7" y="30"/>
                    </a:cxn>
                    <a:cxn ang="0">
                      <a:pos x="24" y="30"/>
                    </a:cxn>
                    <a:cxn ang="0">
                      <a:pos x="37" y="18"/>
                    </a:cxn>
                    <a:cxn ang="0">
                      <a:pos x="24" y="6"/>
                    </a:cxn>
                  </a:cxnLst>
                  <a:rect l="0" t="0" r="r" b="b"/>
                  <a:pathLst>
                    <a:path w="45" h="64">
                      <a:moveTo>
                        <a:pt x="37" y="64"/>
                      </a:moveTo>
                      <a:cubicBezTo>
                        <a:pt x="22" y="36"/>
                        <a:pt x="22" y="36"/>
                        <a:pt x="22" y="36"/>
                      </a:cubicBezTo>
                      <a:cubicBezTo>
                        <a:pt x="7" y="36"/>
                        <a:pt x="7" y="36"/>
                        <a:pt x="7" y="36"/>
                      </a:cubicBezTo>
                      <a:cubicBezTo>
                        <a:pt x="7" y="64"/>
                        <a:pt x="7" y="64"/>
                        <a:pt x="7" y="64"/>
                      </a:cubicBezTo>
                      <a:cubicBezTo>
                        <a:pt x="0" y="64"/>
                        <a:pt x="0" y="64"/>
                        <a:pt x="0" y="64"/>
                      </a:cubicBezTo>
                      <a:cubicBezTo>
                        <a:pt x="0" y="0"/>
                        <a:pt x="0" y="0"/>
                        <a:pt x="0" y="0"/>
                      </a:cubicBezTo>
                      <a:cubicBezTo>
                        <a:pt x="25" y="0"/>
                        <a:pt x="25" y="0"/>
                        <a:pt x="25" y="0"/>
                      </a:cubicBezTo>
                      <a:cubicBezTo>
                        <a:pt x="36" y="0"/>
                        <a:pt x="44" y="7"/>
                        <a:pt x="44" y="18"/>
                      </a:cubicBezTo>
                      <a:cubicBezTo>
                        <a:pt x="44" y="27"/>
                        <a:pt x="38" y="33"/>
                        <a:pt x="30" y="35"/>
                      </a:cubicBezTo>
                      <a:cubicBezTo>
                        <a:pt x="45" y="64"/>
                        <a:pt x="45" y="64"/>
                        <a:pt x="45" y="64"/>
                      </a:cubicBezTo>
                      <a:lnTo>
                        <a:pt x="37" y="64"/>
                      </a:lnTo>
                      <a:close/>
                      <a:moveTo>
                        <a:pt x="24" y="6"/>
                      </a:moveTo>
                      <a:cubicBezTo>
                        <a:pt x="7" y="6"/>
                        <a:pt x="7" y="6"/>
                        <a:pt x="7" y="6"/>
                      </a:cubicBezTo>
                      <a:cubicBezTo>
                        <a:pt x="7" y="30"/>
                        <a:pt x="7" y="30"/>
                        <a:pt x="7" y="30"/>
                      </a:cubicBezTo>
                      <a:cubicBezTo>
                        <a:pt x="24" y="30"/>
                        <a:pt x="24" y="30"/>
                        <a:pt x="24" y="30"/>
                      </a:cubicBezTo>
                      <a:cubicBezTo>
                        <a:pt x="31" y="30"/>
                        <a:pt x="37" y="26"/>
                        <a:pt x="37" y="18"/>
                      </a:cubicBezTo>
                      <a:cubicBezTo>
                        <a:pt x="37" y="10"/>
                        <a:pt x="31" y="6"/>
                        <a:pt x="24" y="6"/>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defTabSz="380985" fontAlgn="base">
                    <a:spcBef>
                      <a:spcPct val="0"/>
                    </a:spcBef>
                    <a:spcAft>
                      <a:spcPct val="0"/>
                    </a:spcAft>
                  </a:pPr>
                  <a:endParaRPr lang="en-US">
                    <a:solidFill>
                      <a:prstClr val="black"/>
                    </a:solidFill>
                    <a:latin typeface="Arial" charset="0"/>
                    <a:ea typeface="MS PGothic" pitchFamily="34" charset="-128"/>
                  </a:endParaRPr>
                </a:p>
              </p:txBody>
            </p:sp>
            <p:sp>
              <p:nvSpPr>
                <p:cNvPr id="40" name="Freeform 24"/>
                <p:cNvSpPr>
                  <a:spLocks/>
                </p:cNvSpPr>
                <p:nvPr userDrawn="1"/>
              </p:nvSpPr>
              <p:spPr bwMode="auto">
                <a:xfrm>
                  <a:off x="2871788" y="804863"/>
                  <a:ext cx="96838" cy="152400"/>
                </a:xfrm>
                <a:custGeom>
                  <a:avLst/>
                  <a:gdLst/>
                  <a:ahLst/>
                  <a:cxnLst>
                    <a:cxn ang="0">
                      <a:pos x="0" y="96"/>
                    </a:cxn>
                    <a:cxn ang="0">
                      <a:pos x="0" y="0"/>
                    </a:cxn>
                    <a:cxn ang="0">
                      <a:pos x="61" y="0"/>
                    </a:cxn>
                    <a:cxn ang="0">
                      <a:pos x="61" y="9"/>
                    </a:cxn>
                    <a:cxn ang="0">
                      <a:pos x="10" y="9"/>
                    </a:cxn>
                    <a:cxn ang="0">
                      <a:pos x="10" y="43"/>
                    </a:cxn>
                    <a:cxn ang="0">
                      <a:pos x="53" y="43"/>
                    </a:cxn>
                    <a:cxn ang="0">
                      <a:pos x="53" y="53"/>
                    </a:cxn>
                    <a:cxn ang="0">
                      <a:pos x="10" y="53"/>
                    </a:cxn>
                    <a:cxn ang="0">
                      <a:pos x="10" y="87"/>
                    </a:cxn>
                    <a:cxn ang="0">
                      <a:pos x="61" y="87"/>
                    </a:cxn>
                    <a:cxn ang="0">
                      <a:pos x="61" y="96"/>
                    </a:cxn>
                    <a:cxn ang="0">
                      <a:pos x="0" y="96"/>
                    </a:cxn>
                  </a:cxnLst>
                  <a:rect l="0" t="0" r="r" b="b"/>
                  <a:pathLst>
                    <a:path w="61" h="96">
                      <a:moveTo>
                        <a:pt x="0" y="96"/>
                      </a:moveTo>
                      <a:lnTo>
                        <a:pt x="0" y="0"/>
                      </a:lnTo>
                      <a:lnTo>
                        <a:pt x="61" y="0"/>
                      </a:lnTo>
                      <a:lnTo>
                        <a:pt x="61" y="9"/>
                      </a:lnTo>
                      <a:lnTo>
                        <a:pt x="10" y="9"/>
                      </a:lnTo>
                      <a:lnTo>
                        <a:pt x="10" y="43"/>
                      </a:lnTo>
                      <a:lnTo>
                        <a:pt x="53" y="43"/>
                      </a:lnTo>
                      <a:lnTo>
                        <a:pt x="53" y="53"/>
                      </a:lnTo>
                      <a:lnTo>
                        <a:pt x="10" y="53"/>
                      </a:lnTo>
                      <a:lnTo>
                        <a:pt x="10" y="87"/>
                      </a:lnTo>
                      <a:lnTo>
                        <a:pt x="61" y="87"/>
                      </a:lnTo>
                      <a:lnTo>
                        <a:pt x="61" y="96"/>
                      </a:lnTo>
                      <a:lnTo>
                        <a:pt x="0" y="96"/>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defTabSz="380985" fontAlgn="base">
                    <a:spcBef>
                      <a:spcPct val="0"/>
                    </a:spcBef>
                    <a:spcAft>
                      <a:spcPct val="0"/>
                    </a:spcAft>
                  </a:pPr>
                  <a:endParaRPr lang="en-US">
                    <a:solidFill>
                      <a:prstClr val="black"/>
                    </a:solidFill>
                    <a:latin typeface="Arial" charset="0"/>
                    <a:ea typeface="MS PGothic" pitchFamily="34" charset="-128"/>
                  </a:endParaRPr>
                </a:p>
              </p:txBody>
            </p:sp>
            <p:sp>
              <p:nvSpPr>
                <p:cNvPr id="41" name="Freeform 25"/>
                <p:cNvSpPr>
                  <a:spLocks/>
                </p:cNvSpPr>
                <p:nvPr userDrawn="1"/>
              </p:nvSpPr>
              <p:spPr bwMode="auto">
                <a:xfrm>
                  <a:off x="3000376" y="804863"/>
                  <a:ext cx="114300" cy="152400"/>
                </a:xfrm>
                <a:custGeom>
                  <a:avLst/>
                  <a:gdLst/>
                  <a:ahLst/>
                  <a:cxnLst>
                    <a:cxn ang="0">
                      <a:pos x="62" y="96"/>
                    </a:cxn>
                    <a:cxn ang="0">
                      <a:pos x="10" y="19"/>
                    </a:cxn>
                    <a:cxn ang="0">
                      <a:pos x="10" y="96"/>
                    </a:cxn>
                    <a:cxn ang="0">
                      <a:pos x="0" y="96"/>
                    </a:cxn>
                    <a:cxn ang="0">
                      <a:pos x="0" y="0"/>
                    </a:cxn>
                    <a:cxn ang="0">
                      <a:pos x="10" y="0"/>
                    </a:cxn>
                    <a:cxn ang="0">
                      <a:pos x="62" y="77"/>
                    </a:cxn>
                    <a:cxn ang="0">
                      <a:pos x="62" y="0"/>
                    </a:cxn>
                    <a:cxn ang="0">
                      <a:pos x="72" y="0"/>
                    </a:cxn>
                    <a:cxn ang="0">
                      <a:pos x="72" y="96"/>
                    </a:cxn>
                    <a:cxn ang="0">
                      <a:pos x="62" y="96"/>
                    </a:cxn>
                  </a:cxnLst>
                  <a:rect l="0" t="0" r="r" b="b"/>
                  <a:pathLst>
                    <a:path w="72" h="96">
                      <a:moveTo>
                        <a:pt x="62" y="96"/>
                      </a:moveTo>
                      <a:lnTo>
                        <a:pt x="10" y="19"/>
                      </a:lnTo>
                      <a:lnTo>
                        <a:pt x="10" y="96"/>
                      </a:lnTo>
                      <a:lnTo>
                        <a:pt x="0" y="96"/>
                      </a:lnTo>
                      <a:lnTo>
                        <a:pt x="0" y="0"/>
                      </a:lnTo>
                      <a:lnTo>
                        <a:pt x="10" y="0"/>
                      </a:lnTo>
                      <a:lnTo>
                        <a:pt x="62" y="77"/>
                      </a:lnTo>
                      <a:lnTo>
                        <a:pt x="62" y="0"/>
                      </a:lnTo>
                      <a:lnTo>
                        <a:pt x="72" y="0"/>
                      </a:lnTo>
                      <a:lnTo>
                        <a:pt x="72" y="96"/>
                      </a:lnTo>
                      <a:lnTo>
                        <a:pt x="62" y="96"/>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defTabSz="380985" fontAlgn="base">
                    <a:spcBef>
                      <a:spcPct val="0"/>
                    </a:spcBef>
                    <a:spcAft>
                      <a:spcPct val="0"/>
                    </a:spcAft>
                  </a:pPr>
                  <a:endParaRPr lang="en-US">
                    <a:solidFill>
                      <a:prstClr val="black"/>
                    </a:solidFill>
                    <a:latin typeface="Arial" charset="0"/>
                    <a:ea typeface="MS PGothic" pitchFamily="34" charset="-128"/>
                  </a:endParaRPr>
                </a:p>
              </p:txBody>
            </p:sp>
            <p:sp>
              <p:nvSpPr>
                <p:cNvPr id="42" name="Freeform 26"/>
                <p:cNvSpPr>
                  <a:spLocks/>
                </p:cNvSpPr>
                <p:nvPr userDrawn="1"/>
              </p:nvSpPr>
              <p:spPr bwMode="auto">
                <a:xfrm>
                  <a:off x="3151188" y="801688"/>
                  <a:ext cx="107950" cy="158750"/>
                </a:xfrm>
                <a:custGeom>
                  <a:avLst/>
                  <a:gdLst/>
                  <a:ahLst/>
                  <a:cxnLst>
                    <a:cxn ang="0">
                      <a:pos x="23" y="66"/>
                    </a:cxn>
                    <a:cxn ang="0">
                      <a:pos x="6" y="59"/>
                    </a:cxn>
                    <a:cxn ang="0">
                      <a:pos x="0" y="33"/>
                    </a:cxn>
                    <a:cxn ang="0">
                      <a:pos x="6" y="7"/>
                    </a:cxn>
                    <a:cxn ang="0">
                      <a:pos x="23" y="0"/>
                    </a:cxn>
                    <a:cxn ang="0">
                      <a:pos x="45" y="19"/>
                    </a:cxn>
                    <a:cxn ang="0">
                      <a:pos x="38" y="19"/>
                    </a:cxn>
                    <a:cxn ang="0">
                      <a:pos x="23" y="6"/>
                    </a:cxn>
                    <a:cxn ang="0">
                      <a:pos x="11" y="11"/>
                    </a:cxn>
                    <a:cxn ang="0">
                      <a:pos x="7" y="33"/>
                    </a:cxn>
                    <a:cxn ang="0">
                      <a:pos x="11" y="55"/>
                    </a:cxn>
                    <a:cxn ang="0">
                      <a:pos x="23" y="60"/>
                    </a:cxn>
                    <a:cxn ang="0">
                      <a:pos x="38" y="47"/>
                    </a:cxn>
                    <a:cxn ang="0">
                      <a:pos x="45" y="47"/>
                    </a:cxn>
                    <a:cxn ang="0">
                      <a:pos x="23" y="66"/>
                    </a:cxn>
                  </a:cxnLst>
                  <a:rect l="0" t="0" r="r" b="b"/>
                  <a:pathLst>
                    <a:path w="45" h="66">
                      <a:moveTo>
                        <a:pt x="23" y="66"/>
                      </a:moveTo>
                      <a:cubicBezTo>
                        <a:pt x="16" y="66"/>
                        <a:pt x="10" y="63"/>
                        <a:pt x="6" y="59"/>
                      </a:cubicBezTo>
                      <a:cubicBezTo>
                        <a:pt x="0" y="53"/>
                        <a:pt x="0" y="47"/>
                        <a:pt x="0" y="33"/>
                      </a:cubicBezTo>
                      <a:cubicBezTo>
                        <a:pt x="0" y="19"/>
                        <a:pt x="0" y="13"/>
                        <a:pt x="6" y="7"/>
                      </a:cubicBezTo>
                      <a:cubicBezTo>
                        <a:pt x="10" y="3"/>
                        <a:pt x="16" y="0"/>
                        <a:pt x="23" y="0"/>
                      </a:cubicBezTo>
                      <a:cubicBezTo>
                        <a:pt x="34" y="0"/>
                        <a:pt x="43" y="7"/>
                        <a:pt x="45" y="19"/>
                      </a:cubicBezTo>
                      <a:cubicBezTo>
                        <a:pt x="38" y="19"/>
                        <a:pt x="38" y="19"/>
                        <a:pt x="38" y="19"/>
                      </a:cubicBezTo>
                      <a:cubicBezTo>
                        <a:pt x="36" y="12"/>
                        <a:pt x="31" y="6"/>
                        <a:pt x="23" y="6"/>
                      </a:cubicBezTo>
                      <a:cubicBezTo>
                        <a:pt x="18" y="6"/>
                        <a:pt x="14" y="8"/>
                        <a:pt x="11" y="11"/>
                      </a:cubicBezTo>
                      <a:cubicBezTo>
                        <a:pt x="7" y="15"/>
                        <a:pt x="7" y="20"/>
                        <a:pt x="7" y="33"/>
                      </a:cubicBezTo>
                      <a:cubicBezTo>
                        <a:pt x="7" y="46"/>
                        <a:pt x="7" y="51"/>
                        <a:pt x="11" y="55"/>
                      </a:cubicBezTo>
                      <a:cubicBezTo>
                        <a:pt x="14" y="58"/>
                        <a:pt x="18" y="60"/>
                        <a:pt x="23" y="60"/>
                      </a:cubicBezTo>
                      <a:cubicBezTo>
                        <a:pt x="31" y="60"/>
                        <a:pt x="36" y="54"/>
                        <a:pt x="38" y="47"/>
                      </a:cubicBezTo>
                      <a:cubicBezTo>
                        <a:pt x="45" y="47"/>
                        <a:pt x="45" y="47"/>
                        <a:pt x="45" y="47"/>
                      </a:cubicBezTo>
                      <a:cubicBezTo>
                        <a:pt x="43" y="59"/>
                        <a:pt x="34" y="66"/>
                        <a:pt x="23" y="66"/>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defTabSz="380985" fontAlgn="base">
                    <a:spcBef>
                      <a:spcPct val="0"/>
                    </a:spcBef>
                    <a:spcAft>
                      <a:spcPct val="0"/>
                    </a:spcAft>
                  </a:pPr>
                  <a:endParaRPr lang="en-US">
                    <a:solidFill>
                      <a:prstClr val="black"/>
                    </a:solidFill>
                    <a:latin typeface="Arial" charset="0"/>
                    <a:ea typeface="MS PGothic" pitchFamily="34" charset="-128"/>
                  </a:endParaRPr>
                </a:p>
              </p:txBody>
            </p:sp>
            <p:sp>
              <p:nvSpPr>
                <p:cNvPr id="43" name="Freeform 27"/>
                <p:cNvSpPr>
                  <a:spLocks/>
                </p:cNvSpPr>
                <p:nvPr userDrawn="1"/>
              </p:nvSpPr>
              <p:spPr bwMode="auto">
                <a:xfrm>
                  <a:off x="3292476" y="804863"/>
                  <a:ext cx="95250" cy="152400"/>
                </a:xfrm>
                <a:custGeom>
                  <a:avLst/>
                  <a:gdLst/>
                  <a:ahLst/>
                  <a:cxnLst>
                    <a:cxn ang="0">
                      <a:pos x="0" y="96"/>
                    </a:cxn>
                    <a:cxn ang="0">
                      <a:pos x="0" y="0"/>
                    </a:cxn>
                    <a:cxn ang="0">
                      <a:pos x="60" y="0"/>
                    </a:cxn>
                    <a:cxn ang="0">
                      <a:pos x="60" y="9"/>
                    </a:cxn>
                    <a:cxn ang="0">
                      <a:pos x="11" y="9"/>
                    </a:cxn>
                    <a:cxn ang="0">
                      <a:pos x="11" y="43"/>
                    </a:cxn>
                    <a:cxn ang="0">
                      <a:pos x="53" y="43"/>
                    </a:cxn>
                    <a:cxn ang="0">
                      <a:pos x="53" y="53"/>
                    </a:cxn>
                    <a:cxn ang="0">
                      <a:pos x="11" y="53"/>
                    </a:cxn>
                    <a:cxn ang="0">
                      <a:pos x="11" y="87"/>
                    </a:cxn>
                    <a:cxn ang="0">
                      <a:pos x="60" y="87"/>
                    </a:cxn>
                    <a:cxn ang="0">
                      <a:pos x="60" y="96"/>
                    </a:cxn>
                    <a:cxn ang="0">
                      <a:pos x="0" y="96"/>
                    </a:cxn>
                  </a:cxnLst>
                  <a:rect l="0" t="0" r="r" b="b"/>
                  <a:pathLst>
                    <a:path w="60" h="96">
                      <a:moveTo>
                        <a:pt x="0" y="96"/>
                      </a:moveTo>
                      <a:lnTo>
                        <a:pt x="0" y="0"/>
                      </a:lnTo>
                      <a:lnTo>
                        <a:pt x="60" y="0"/>
                      </a:lnTo>
                      <a:lnTo>
                        <a:pt x="60" y="9"/>
                      </a:lnTo>
                      <a:lnTo>
                        <a:pt x="11" y="9"/>
                      </a:lnTo>
                      <a:lnTo>
                        <a:pt x="11" y="43"/>
                      </a:lnTo>
                      <a:lnTo>
                        <a:pt x="53" y="43"/>
                      </a:lnTo>
                      <a:lnTo>
                        <a:pt x="53" y="53"/>
                      </a:lnTo>
                      <a:lnTo>
                        <a:pt x="11" y="53"/>
                      </a:lnTo>
                      <a:lnTo>
                        <a:pt x="11" y="87"/>
                      </a:lnTo>
                      <a:lnTo>
                        <a:pt x="60" y="87"/>
                      </a:lnTo>
                      <a:lnTo>
                        <a:pt x="60" y="96"/>
                      </a:lnTo>
                      <a:lnTo>
                        <a:pt x="0" y="96"/>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defTabSz="380985" fontAlgn="base">
                    <a:spcBef>
                      <a:spcPct val="0"/>
                    </a:spcBef>
                    <a:spcAft>
                      <a:spcPct val="0"/>
                    </a:spcAft>
                  </a:pPr>
                  <a:endParaRPr lang="en-US">
                    <a:solidFill>
                      <a:prstClr val="black"/>
                    </a:solidFill>
                    <a:latin typeface="Arial" charset="0"/>
                    <a:ea typeface="MS PGothic" pitchFamily="34" charset="-128"/>
                  </a:endParaRPr>
                </a:p>
              </p:txBody>
            </p:sp>
          </p:grpSp>
        </p:grpSp>
      </p:grpSp>
      <p:sp>
        <p:nvSpPr>
          <p:cNvPr id="13" name="Text Placeholder 2"/>
          <p:cNvSpPr>
            <a:spLocks noGrp="1"/>
          </p:cNvSpPr>
          <p:nvPr userDrawn="1">
            <p:ph type="body" idx="1"/>
          </p:nvPr>
        </p:nvSpPr>
        <p:spPr>
          <a:xfrm>
            <a:off x="480723" y="3416609"/>
            <a:ext cx="7955280" cy="1125140"/>
          </a:xfrm>
          <a:prstGeom prst="rect">
            <a:avLst/>
          </a:prstGeom>
        </p:spPr>
        <p:txBody>
          <a:bodyPr anchor="ctr">
            <a:normAutofit/>
          </a:bodyPr>
          <a:lstStyle>
            <a:lvl1pPr marL="0" indent="0">
              <a:lnSpc>
                <a:spcPct val="90000"/>
              </a:lnSpc>
              <a:spcBef>
                <a:spcPts val="0"/>
              </a:spcBef>
              <a:spcAft>
                <a:spcPts val="0"/>
              </a:spcAft>
              <a:buNone/>
              <a:defRPr sz="3200" b="1">
                <a:solidFill>
                  <a:schemeClr val="bg1"/>
                </a:solidFill>
                <a:effectLst>
                  <a:glow rad="139700">
                    <a:schemeClr val="tx1">
                      <a:alpha val="40000"/>
                    </a:schemeClr>
                  </a:glow>
                  <a:outerShdw blurRad="38100" dist="38100" dir="2700000" algn="tl">
                    <a:srgbClr val="000000">
                      <a:alpha val="43137"/>
                    </a:srgbClr>
                  </a:outerShdw>
                </a:effectLst>
                <a:latin typeface="+mj-lt"/>
                <a:cs typeface="Arial"/>
              </a:defRPr>
            </a:lvl1pPr>
            <a:lvl2pPr marL="380985" indent="0">
              <a:buNone/>
              <a:defRPr sz="1500">
                <a:solidFill>
                  <a:schemeClr val="tx1">
                    <a:tint val="75000"/>
                  </a:schemeClr>
                </a:solidFill>
              </a:defRPr>
            </a:lvl2pPr>
            <a:lvl3pPr marL="761970" indent="0">
              <a:buNone/>
              <a:defRPr sz="1300">
                <a:solidFill>
                  <a:schemeClr val="tx1">
                    <a:tint val="75000"/>
                  </a:schemeClr>
                </a:solidFill>
              </a:defRPr>
            </a:lvl3pPr>
            <a:lvl4pPr marL="1142954" indent="0">
              <a:buNone/>
              <a:defRPr sz="1200">
                <a:solidFill>
                  <a:schemeClr val="tx1">
                    <a:tint val="75000"/>
                  </a:schemeClr>
                </a:solidFill>
              </a:defRPr>
            </a:lvl4pPr>
            <a:lvl5pPr marL="1523939" indent="0">
              <a:buNone/>
              <a:defRPr sz="1200">
                <a:solidFill>
                  <a:schemeClr val="tx1">
                    <a:tint val="75000"/>
                  </a:schemeClr>
                </a:solidFill>
              </a:defRPr>
            </a:lvl5pPr>
            <a:lvl6pPr marL="1904924" indent="0">
              <a:buNone/>
              <a:defRPr sz="1200">
                <a:solidFill>
                  <a:schemeClr val="tx1">
                    <a:tint val="75000"/>
                  </a:schemeClr>
                </a:solidFill>
              </a:defRPr>
            </a:lvl6pPr>
            <a:lvl7pPr marL="2285909" indent="0">
              <a:buNone/>
              <a:defRPr sz="1200">
                <a:solidFill>
                  <a:schemeClr val="tx1">
                    <a:tint val="75000"/>
                  </a:schemeClr>
                </a:solidFill>
              </a:defRPr>
            </a:lvl7pPr>
            <a:lvl8pPr marL="2666893" indent="0">
              <a:buNone/>
              <a:defRPr sz="1200">
                <a:solidFill>
                  <a:schemeClr val="tx1">
                    <a:tint val="75000"/>
                  </a:schemeClr>
                </a:solidFill>
              </a:defRPr>
            </a:lvl8pPr>
            <a:lvl9pPr marL="3047878" indent="0">
              <a:buNone/>
              <a:defRPr sz="12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3491245085"/>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53101" y="227347"/>
            <a:ext cx="7847058" cy="861060"/>
          </a:xfrm>
          <a:prstGeom prst="rect">
            <a:avLst/>
          </a:prstGeom>
        </p:spPr>
        <p:txBody>
          <a:bodyPr/>
          <a:lstStyle>
            <a:lvl1pPr algn="l">
              <a:defRPr sz="3000" b="1">
                <a:solidFill>
                  <a:schemeClr val="accent1"/>
                </a:solidFill>
                <a:latin typeface="Trebuchet MS"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1053101" y="1167466"/>
            <a:ext cx="7847058" cy="3749040"/>
          </a:xfrm>
          <a:prstGeom prst="rect">
            <a:avLst/>
          </a:prstGeom>
        </p:spPr>
        <p:txBody>
          <a:bodyPr/>
          <a:lstStyle>
            <a:lvl1pPr>
              <a:spcBef>
                <a:spcPts val="500"/>
              </a:spcBef>
              <a:spcAft>
                <a:spcPts val="250"/>
              </a:spcAft>
              <a:buFont typeface="Wingdings" pitchFamily="2" charset="2"/>
              <a:buChar char="§"/>
              <a:defRPr sz="2200">
                <a:solidFill>
                  <a:schemeClr val="bg2"/>
                </a:solidFill>
                <a:latin typeface="Trebuchet MS" pitchFamily="34" charset="0"/>
              </a:defRPr>
            </a:lvl1pPr>
            <a:lvl2pPr>
              <a:spcBef>
                <a:spcPts val="500"/>
              </a:spcBef>
              <a:spcAft>
                <a:spcPts val="250"/>
              </a:spcAft>
              <a:buFont typeface="Trebuchet MS" pitchFamily="34" charset="0"/>
              <a:buChar char="—"/>
              <a:defRPr sz="1800">
                <a:solidFill>
                  <a:schemeClr val="bg2"/>
                </a:solidFill>
                <a:latin typeface="Trebuchet MS" pitchFamily="34" charset="0"/>
              </a:defRPr>
            </a:lvl2pPr>
            <a:lvl3pPr>
              <a:spcBef>
                <a:spcPts val="500"/>
              </a:spcBef>
              <a:spcAft>
                <a:spcPts val="250"/>
              </a:spcAft>
              <a:buFont typeface="Wingdings" pitchFamily="2" charset="2"/>
              <a:buChar char="§"/>
              <a:defRPr sz="1500">
                <a:solidFill>
                  <a:schemeClr val="bg2"/>
                </a:solidFill>
                <a:latin typeface="Trebuchet MS" pitchFamily="34" charset="0"/>
              </a:defRPr>
            </a:lvl3pPr>
            <a:lvl4pPr>
              <a:spcBef>
                <a:spcPts val="500"/>
              </a:spcBef>
              <a:spcAft>
                <a:spcPts val="250"/>
              </a:spcAft>
              <a:buFont typeface="Trebuchet MS" pitchFamily="34" charset="0"/>
              <a:buChar char="—"/>
              <a:defRPr sz="1200">
                <a:solidFill>
                  <a:schemeClr val="bg2"/>
                </a:solidFill>
                <a:latin typeface="Trebuchet MS" pitchFamily="34" charset="0"/>
              </a:defRPr>
            </a:lvl4pPr>
            <a:lvl5pPr>
              <a:spcBef>
                <a:spcPts val="500"/>
              </a:spcBef>
              <a:spcAft>
                <a:spcPts val="250"/>
              </a:spcAft>
              <a:buFont typeface="Wingdings" pitchFamily="2" charset="2"/>
              <a:buChar char="§"/>
              <a:defRPr sz="1200">
                <a:solidFill>
                  <a:schemeClr val="bg2"/>
                </a:solidFill>
                <a:latin typeface="Trebuchet MS"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032420384"/>
      </p:ext>
    </p:extLst>
  </p:cSld>
  <p:clrMapOvr>
    <a:masterClrMapping/>
  </p:clrMapOvr>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053101" y="227347"/>
            <a:ext cx="7847059" cy="861060"/>
          </a:xfrm>
          <a:prstGeom prst="rect">
            <a:avLst/>
          </a:prstGeom>
        </p:spPr>
        <p:txBody>
          <a:bodyPr/>
          <a:lstStyle>
            <a:lvl1pPr algn="l">
              <a:defRPr sz="3000" b="1">
                <a:solidFill>
                  <a:schemeClr val="accent1"/>
                </a:solidFill>
                <a:latin typeface="Trebuchet MS"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3983010771"/>
      </p:ext>
    </p:extLst>
  </p:cSld>
  <p:clrMapOvr>
    <a:masterClrMapping/>
  </p:clrMapOvr>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633372"/>
      </p:ext>
    </p:extLst>
  </p:cSld>
  <p:clrMapOvr>
    <a:masterClrMapping/>
  </p:clrMapOvr>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solidFill>
        <a:effectLst/>
      </p:bgPr>
    </p:bg>
    <p:spTree>
      <p:nvGrpSpPr>
        <p:cNvPr id="1" name=""/>
        <p:cNvGrpSpPr/>
        <p:nvPr/>
      </p:nvGrpSpPr>
      <p:grpSpPr>
        <a:xfrm>
          <a:off x="0" y="0"/>
          <a:ext cx="0" cy="0"/>
          <a:chOff x="0" y="0"/>
          <a:chExt cx="0" cy="0"/>
        </a:xfrm>
      </p:grpSpPr>
      <p:pic>
        <p:nvPicPr>
          <p:cNvPr id="4" name="Picture 5" descr="C:\Users\rcsongor\Pictures\Wallpapers\01_Eye_BrushMetal_V2 - Copy.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5143500"/>
          </a:xfrm>
          <a:prstGeom prst="rect">
            <a:avLst/>
          </a:prstGeom>
          <a:noFill/>
          <a:ln w="9525">
            <a:noFill/>
            <a:miter lim="800000"/>
            <a:headEnd/>
            <a:tailEnd/>
          </a:ln>
        </p:spPr>
      </p:pic>
      <p:pic>
        <p:nvPicPr>
          <p:cNvPr id="5" name="Picture 5" descr="NVLogo_3D_H.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753495" y="4370926"/>
            <a:ext cx="1856052" cy="422011"/>
          </a:xfrm>
          <a:prstGeom prst="rect">
            <a:avLst/>
          </a:prstGeom>
          <a:noFill/>
          <a:ln w="9525">
            <a:noFill/>
            <a:miter lim="800000"/>
            <a:headEnd/>
            <a:tailEnd/>
          </a:ln>
        </p:spPr>
      </p:pic>
      <p:sp>
        <p:nvSpPr>
          <p:cNvPr id="7" name="Rectangle 3"/>
          <p:cNvSpPr>
            <a:spLocks noGrp="1" noChangeArrowheads="1"/>
          </p:cNvSpPr>
          <p:nvPr>
            <p:ph type="ctrTitle"/>
          </p:nvPr>
        </p:nvSpPr>
        <p:spPr>
          <a:xfrm>
            <a:off x="455085" y="2872726"/>
            <a:ext cx="4326093" cy="1089497"/>
          </a:xfrm>
        </p:spPr>
        <p:txBody>
          <a:bodyPr/>
          <a:lstStyle>
            <a:lvl1pPr algn="ctr">
              <a:defRPr>
                <a:solidFill>
                  <a:schemeClr val="tx2"/>
                </a:solidFill>
                <a:latin typeface="Trebuchet MS" pitchFamily="34" charset="0"/>
              </a:defRPr>
            </a:lvl1pPr>
          </a:lstStyle>
          <a:p>
            <a:r>
              <a:rPr lang="en-US" dirty="0" smtClean="0"/>
              <a:t>Click to edit Master title style</a:t>
            </a:r>
            <a:endParaRPr lang="en-US" dirty="0"/>
          </a:p>
        </p:txBody>
      </p:sp>
      <p:sp>
        <p:nvSpPr>
          <p:cNvPr id="8" name="Rectangle 4"/>
          <p:cNvSpPr>
            <a:spLocks noGrp="1" noChangeArrowheads="1"/>
          </p:cNvSpPr>
          <p:nvPr>
            <p:ph type="subTitle" idx="1"/>
          </p:nvPr>
        </p:nvSpPr>
        <p:spPr>
          <a:xfrm>
            <a:off x="457731" y="4002368"/>
            <a:ext cx="4325398" cy="830964"/>
          </a:xfrm>
        </p:spPr>
        <p:txBody>
          <a:bodyPr>
            <a:spAutoFit/>
          </a:bodyPr>
          <a:lstStyle>
            <a:lvl1pPr marL="0" indent="0" algn="ctr">
              <a:buFontTx/>
              <a:buNone/>
              <a:defRPr>
                <a:latin typeface="Trebuchet MS" pitchFamily="34" charset="0"/>
              </a:defRPr>
            </a:lvl1pPr>
          </a:lstStyle>
          <a:p>
            <a:r>
              <a:rPr lang="en-US" smtClean="0"/>
              <a:t>Click to edit Master subtitle style</a:t>
            </a:r>
            <a:endParaRPr lang="en-US"/>
          </a:p>
        </p:txBody>
      </p:sp>
    </p:spTree>
    <p:extLst>
      <p:ext uri="{BB962C8B-B14F-4D97-AF65-F5344CB8AC3E}">
        <p14:creationId xmlns:p14="http://schemas.microsoft.com/office/powerpoint/2010/main" val="2020932887"/>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1pPr>
              <a:buSzPct val="100000"/>
              <a:buFontTx/>
              <a:buBlip>
                <a:blip r:embed="rId2"/>
              </a:buBlip>
              <a:defRPr/>
            </a:lvl1pPr>
            <a:lvl2pPr>
              <a:buSzPct val="100000"/>
              <a:buFontTx/>
              <a:buBlip>
                <a:blip r:embed="rId2"/>
              </a:buBlip>
              <a:defRPr/>
            </a:lvl2pPr>
            <a:lvl3pPr>
              <a:buSzPct val="100000"/>
              <a:buFontTx/>
              <a:buBlip>
                <a:blip r:embed="rId2"/>
              </a:buBlip>
              <a:defRPr sz="1800"/>
            </a:lvl3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261204555"/>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734" y="1199889"/>
            <a:ext cx="4120886" cy="3544094"/>
          </a:xfrm>
        </p:spPr>
        <p:txBody>
          <a:bodyPr/>
          <a:lstStyle>
            <a:lvl1pPr>
              <a:buSzPct val="100000"/>
              <a:buFontTx/>
              <a:buBlip>
                <a:blip r:embed="rId2"/>
              </a:buBlip>
              <a:defRPr sz="2400"/>
            </a:lvl1pPr>
            <a:lvl2pPr>
              <a:buSzPct val="100000"/>
              <a:buFontTx/>
              <a:buBlip>
                <a:blip r:embed="rId2"/>
              </a:buBlip>
              <a:defRPr sz="2000"/>
            </a:lvl2pPr>
            <a:lvl3pPr>
              <a:buSzPct val="100000"/>
              <a:buFontTx/>
              <a:buBlip>
                <a:blip r:embed="rId2"/>
              </a:buBlip>
              <a:defRPr sz="18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705615" y="1199889"/>
            <a:ext cx="4120886" cy="3544094"/>
          </a:xfrm>
        </p:spPr>
        <p:txBody>
          <a:bodyPr/>
          <a:lstStyle>
            <a:lvl1pPr>
              <a:buSzPct val="100000"/>
              <a:buFontTx/>
              <a:buBlip>
                <a:blip r:embed="rId2"/>
              </a:buBlip>
              <a:defRPr sz="2400"/>
            </a:lvl1pPr>
            <a:lvl2pPr>
              <a:buSzPct val="100000"/>
              <a:buFontTx/>
              <a:buBlip>
                <a:blip r:embed="rId2"/>
              </a:buBlip>
              <a:defRPr sz="2000" b="1"/>
            </a:lvl2pPr>
            <a:lvl3pPr>
              <a:buSzPct val="100000"/>
              <a:buFontTx/>
              <a:buBlip>
                <a:blip r:embed="rId2"/>
              </a:buBlip>
              <a:defRPr sz="1800" b="1"/>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976916051"/>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1"/>
          </p:nvPr>
        </p:nvSpPr>
        <p:spPr>
          <a:xfrm>
            <a:off x="457200" y="4734035"/>
            <a:ext cx="8229600" cy="273844"/>
          </a:xfrm>
          <a:prstGeom prst="rect">
            <a:avLst/>
          </a:prstGeom>
        </p:spPr>
        <p:txBody>
          <a:bodyPr lIns="34281" tIns="17140" rIns="34281" bIns="17140"/>
          <a:lstStyle>
            <a:lvl1pPr>
              <a:defRPr>
                <a:latin typeface="Arial"/>
              </a:defRPr>
            </a:lvl1pPr>
          </a:lstStyle>
          <a:p>
            <a:endParaRPr lang="en-US" dirty="0"/>
          </a:p>
        </p:txBody>
      </p:sp>
    </p:spTree>
    <p:extLst>
      <p:ext uri="{BB962C8B-B14F-4D97-AF65-F5344CB8AC3E}">
        <p14:creationId xmlns:p14="http://schemas.microsoft.com/office/powerpoint/2010/main" val="3220382210"/>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78560" y="206380"/>
            <a:ext cx="8379492" cy="590899"/>
          </a:xfrm>
        </p:spPr>
        <p:txBody>
          <a:bodyPr/>
          <a:lstStyle>
            <a:lvl1pPr algn="ctr">
              <a:defRPr/>
            </a:lvl1pPr>
          </a:lstStyle>
          <a:p>
            <a:r>
              <a:rPr lang="en-US" smtClean="0"/>
              <a:t>Click to edit Master title style</a:t>
            </a:r>
            <a:endParaRPr lang="en-US"/>
          </a:p>
        </p:txBody>
      </p:sp>
    </p:spTree>
    <p:extLst>
      <p:ext uri="{BB962C8B-B14F-4D97-AF65-F5344CB8AC3E}">
        <p14:creationId xmlns:p14="http://schemas.microsoft.com/office/powerpoint/2010/main" val="2299746243"/>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8588681"/>
      </p:ext>
    </p:extLst>
  </p:cSld>
  <p:clrMapOvr>
    <a:masterClrMapping/>
  </p:clrMapOvr>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5812085"/>
      </p:ext>
    </p:extLst>
  </p:cSld>
  <p:clrMapOvr>
    <a:masterClrMapping/>
  </p:clrMapOvr>
  <p:transition/>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1651981"/>
      </p:ext>
    </p:extLst>
  </p:cSld>
  <p:clrMapOvr>
    <a:masterClrMapping/>
  </p:clrMapOvr>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101" indent="0">
              <a:buNone/>
              <a:defRPr sz="1800">
                <a:solidFill>
                  <a:schemeClr val="tx1">
                    <a:tint val="75000"/>
                  </a:schemeClr>
                </a:solidFill>
              </a:defRPr>
            </a:lvl2pPr>
            <a:lvl3pPr marL="914202" indent="0">
              <a:buNone/>
              <a:defRPr sz="1600">
                <a:solidFill>
                  <a:schemeClr val="tx1">
                    <a:tint val="75000"/>
                  </a:schemeClr>
                </a:solidFill>
              </a:defRPr>
            </a:lvl3pPr>
            <a:lvl4pPr marL="1371303" indent="0">
              <a:buNone/>
              <a:defRPr sz="1400">
                <a:solidFill>
                  <a:schemeClr val="tx1">
                    <a:tint val="75000"/>
                  </a:schemeClr>
                </a:solidFill>
              </a:defRPr>
            </a:lvl4pPr>
            <a:lvl5pPr marL="1828404" indent="0">
              <a:buNone/>
              <a:defRPr sz="1400">
                <a:solidFill>
                  <a:schemeClr val="tx1">
                    <a:tint val="75000"/>
                  </a:schemeClr>
                </a:solidFill>
              </a:defRPr>
            </a:lvl5pPr>
            <a:lvl6pPr marL="2285505" indent="0">
              <a:buNone/>
              <a:defRPr sz="1400">
                <a:solidFill>
                  <a:schemeClr val="tx1">
                    <a:tint val="75000"/>
                  </a:schemeClr>
                </a:solidFill>
              </a:defRPr>
            </a:lvl6pPr>
            <a:lvl7pPr marL="2742606" indent="0">
              <a:buNone/>
              <a:defRPr sz="1400">
                <a:solidFill>
                  <a:schemeClr val="tx1">
                    <a:tint val="75000"/>
                  </a:schemeClr>
                </a:solidFill>
              </a:defRPr>
            </a:lvl7pPr>
            <a:lvl8pPr marL="3199707" indent="0">
              <a:buNone/>
              <a:defRPr sz="1400">
                <a:solidFill>
                  <a:schemeClr val="tx1">
                    <a:tint val="75000"/>
                  </a:schemeClr>
                </a:solidFill>
              </a:defRPr>
            </a:lvl8pPr>
            <a:lvl9pPr marL="3656808" indent="0">
              <a:buNone/>
              <a:defRPr sz="1400">
                <a:solidFill>
                  <a:schemeClr val="tx1">
                    <a:tint val="75000"/>
                  </a:schemeClr>
                </a:solidFill>
              </a:defRPr>
            </a:lvl9pPr>
          </a:lstStyle>
          <a:p>
            <a:pPr lvl="0"/>
            <a:r>
              <a:rPr lang="en-US" smtClean="0"/>
              <a:t>Click to edit Master text styles</a:t>
            </a:r>
          </a:p>
        </p:txBody>
      </p:sp>
      <p:sp>
        <p:nvSpPr>
          <p:cNvPr id="5" name="Footer Placeholder 4"/>
          <p:cNvSpPr>
            <a:spLocks noGrp="1"/>
          </p:cNvSpPr>
          <p:nvPr>
            <p:ph type="ftr" sz="quarter" idx="11"/>
          </p:nvPr>
        </p:nvSpPr>
        <p:spPr>
          <a:xfrm>
            <a:off x="457200" y="4734035"/>
            <a:ext cx="8229600" cy="273844"/>
          </a:xfrm>
          <a:prstGeom prst="rect">
            <a:avLst/>
          </a:prstGeom>
        </p:spPr>
        <p:txBody>
          <a:bodyPr lIns="34281" tIns="17140" rIns="34281" bIns="17140"/>
          <a:lstStyle>
            <a:lvl1pPr>
              <a:defRPr>
                <a:latin typeface="Arial"/>
              </a:defRPr>
            </a:lvl1pPr>
          </a:lstStyle>
          <a:p>
            <a:endParaRPr lang="en-US" dirty="0"/>
          </a:p>
        </p:txBody>
      </p:sp>
    </p:spTree>
    <p:extLst>
      <p:ext uri="{BB962C8B-B14F-4D97-AF65-F5344CB8AC3E}">
        <p14:creationId xmlns:p14="http://schemas.microsoft.com/office/powerpoint/2010/main" val="1122394843"/>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11"/>
          </p:nvPr>
        </p:nvSpPr>
        <p:spPr>
          <a:xfrm>
            <a:off x="457200" y="4734035"/>
            <a:ext cx="8229600" cy="273844"/>
          </a:xfrm>
          <a:prstGeom prst="rect">
            <a:avLst/>
          </a:prstGeom>
        </p:spPr>
        <p:txBody>
          <a:bodyPr lIns="34281" tIns="17140" rIns="34281" bIns="17140"/>
          <a:lstStyle>
            <a:lvl1pPr>
              <a:defRPr>
                <a:latin typeface="Arial"/>
              </a:defRPr>
            </a:lvl1pPr>
          </a:lstStyle>
          <a:p>
            <a:endParaRPr lang="en-US" dirty="0"/>
          </a:p>
        </p:txBody>
      </p:sp>
    </p:spTree>
    <p:extLst>
      <p:ext uri="{BB962C8B-B14F-4D97-AF65-F5344CB8AC3E}">
        <p14:creationId xmlns:p14="http://schemas.microsoft.com/office/powerpoint/2010/main" val="1260594612"/>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01" indent="0">
              <a:buNone/>
              <a:defRPr sz="2000" b="1"/>
            </a:lvl2pPr>
            <a:lvl3pPr marL="914202" indent="0">
              <a:buNone/>
              <a:defRPr sz="1800" b="1"/>
            </a:lvl3pPr>
            <a:lvl4pPr marL="1371303" indent="0">
              <a:buNone/>
              <a:defRPr sz="1600" b="1"/>
            </a:lvl4pPr>
            <a:lvl5pPr marL="1828404" indent="0">
              <a:buNone/>
              <a:defRPr sz="1600" b="1"/>
            </a:lvl5pPr>
            <a:lvl6pPr marL="2285505" indent="0">
              <a:buNone/>
              <a:defRPr sz="1600" b="1"/>
            </a:lvl6pPr>
            <a:lvl7pPr marL="2742606" indent="0">
              <a:buNone/>
              <a:defRPr sz="1600" b="1"/>
            </a:lvl7pPr>
            <a:lvl8pPr marL="3199707" indent="0">
              <a:buNone/>
              <a:defRPr sz="1600" b="1"/>
            </a:lvl8pPr>
            <a:lvl9pPr marL="365680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101" indent="0">
              <a:buNone/>
              <a:defRPr sz="2000" b="1"/>
            </a:lvl2pPr>
            <a:lvl3pPr marL="914202" indent="0">
              <a:buNone/>
              <a:defRPr sz="1800" b="1"/>
            </a:lvl3pPr>
            <a:lvl4pPr marL="1371303" indent="0">
              <a:buNone/>
              <a:defRPr sz="1600" b="1"/>
            </a:lvl4pPr>
            <a:lvl5pPr marL="1828404" indent="0">
              <a:buNone/>
              <a:defRPr sz="1600" b="1"/>
            </a:lvl5pPr>
            <a:lvl6pPr marL="2285505" indent="0">
              <a:buNone/>
              <a:defRPr sz="1600" b="1"/>
            </a:lvl6pPr>
            <a:lvl7pPr marL="2742606" indent="0">
              <a:buNone/>
              <a:defRPr sz="1600" b="1"/>
            </a:lvl7pPr>
            <a:lvl8pPr marL="3199707" indent="0">
              <a:buNone/>
              <a:defRPr sz="1600" b="1"/>
            </a:lvl8pPr>
            <a:lvl9pPr marL="365680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Footer Placeholder 7"/>
          <p:cNvSpPr>
            <a:spLocks noGrp="1"/>
          </p:cNvSpPr>
          <p:nvPr>
            <p:ph type="ftr" sz="quarter" idx="11"/>
          </p:nvPr>
        </p:nvSpPr>
        <p:spPr>
          <a:xfrm>
            <a:off x="457200" y="4734035"/>
            <a:ext cx="8229600" cy="273844"/>
          </a:xfrm>
          <a:prstGeom prst="rect">
            <a:avLst/>
          </a:prstGeom>
        </p:spPr>
        <p:txBody>
          <a:bodyPr lIns="34281" tIns="17140" rIns="34281" bIns="17140"/>
          <a:lstStyle>
            <a:lvl1pPr>
              <a:defRPr>
                <a:latin typeface="Arial"/>
              </a:defRPr>
            </a:lvl1pPr>
          </a:lstStyle>
          <a:p>
            <a:endParaRPr lang="en-US" dirty="0"/>
          </a:p>
        </p:txBody>
      </p:sp>
    </p:spTree>
    <p:extLst>
      <p:ext uri="{BB962C8B-B14F-4D97-AF65-F5344CB8AC3E}">
        <p14:creationId xmlns:p14="http://schemas.microsoft.com/office/powerpoint/2010/main" val="2486824430"/>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Footer Placeholder 3"/>
          <p:cNvSpPr>
            <a:spLocks noGrp="1"/>
          </p:cNvSpPr>
          <p:nvPr>
            <p:ph type="ftr" sz="quarter" idx="11"/>
          </p:nvPr>
        </p:nvSpPr>
        <p:spPr>
          <a:xfrm>
            <a:off x="457200" y="4734035"/>
            <a:ext cx="8229600" cy="273844"/>
          </a:xfrm>
          <a:prstGeom prst="rect">
            <a:avLst/>
          </a:prstGeom>
        </p:spPr>
        <p:txBody>
          <a:bodyPr lIns="34281" tIns="17140" rIns="34281" bIns="17140"/>
          <a:lstStyle>
            <a:lvl1pPr>
              <a:defRPr>
                <a:latin typeface="Arial"/>
              </a:defRPr>
            </a:lvl1pPr>
          </a:lstStyle>
          <a:p>
            <a:endParaRPr lang="en-US" dirty="0"/>
          </a:p>
        </p:txBody>
      </p:sp>
    </p:spTree>
    <p:extLst>
      <p:ext uri="{BB962C8B-B14F-4D97-AF65-F5344CB8AC3E}">
        <p14:creationId xmlns:p14="http://schemas.microsoft.com/office/powerpoint/2010/main" val="1084712998"/>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457200" y="4734035"/>
            <a:ext cx="8229600" cy="273844"/>
          </a:xfrm>
          <a:prstGeom prst="rect">
            <a:avLst/>
          </a:prstGeom>
        </p:spPr>
        <p:txBody>
          <a:bodyPr lIns="34281" tIns="17140" rIns="34281" bIns="17140"/>
          <a:lstStyle>
            <a:lvl1pPr>
              <a:defRPr>
                <a:latin typeface="Arial"/>
              </a:defRPr>
            </a:lvl1pPr>
          </a:lstStyle>
          <a:p>
            <a:endParaRPr lang="en-US" dirty="0"/>
          </a:p>
        </p:txBody>
      </p:sp>
    </p:spTree>
    <p:extLst>
      <p:ext uri="{BB962C8B-B14F-4D97-AF65-F5344CB8AC3E}">
        <p14:creationId xmlns:p14="http://schemas.microsoft.com/office/powerpoint/2010/main" val="1249224671"/>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076327"/>
            <a:ext cx="3008313" cy="3518297"/>
          </a:xfrm>
        </p:spPr>
        <p:txBody>
          <a:bodyPr/>
          <a:lstStyle>
            <a:lvl1pPr marL="0" indent="0">
              <a:buNone/>
              <a:defRPr sz="1400"/>
            </a:lvl1pPr>
            <a:lvl2pPr marL="457101" indent="0">
              <a:buNone/>
              <a:defRPr sz="1200"/>
            </a:lvl2pPr>
            <a:lvl3pPr marL="914202" indent="0">
              <a:buNone/>
              <a:defRPr sz="1000"/>
            </a:lvl3pPr>
            <a:lvl4pPr marL="1371303" indent="0">
              <a:buNone/>
              <a:defRPr sz="900"/>
            </a:lvl4pPr>
            <a:lvl5pPr marL="1828404" indent="0">
              <a:buNone/>
              <a:defRPr sz="900"/>
            </a:lvl5pPr>
            <a:lvl6pPr marL="2285505" indent="0">
              <a:buNone/>
              <a:defRPr sz="900"/>
            </a:lvl6pPr>
            <a:lvl7pPr marL="2742606" indent="0">
              <a:buNone/>
              <a:defRPr sz="900"/>
            </a:lvl7pPr>
            <a:lvl8pPr marL="3199707" indent="0">
              <a:buNone/>
              <a:defRPr sz="900"/>
            </a:lvl8pPr>
            <a:lvl9pPr marL="3656808"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a:xfrm>
            <a:off x="457200" y="4734035"/>
            <a:ext cx="8229600" cy="273844"/>
          </a:xfrm>
          <a:prstGeom prst="rect">
            <a:avLst/>
          </a:prstGeom>
        </p:spPr>
        <p:txBody>
          <a:bodyPr lIns="34281" tIns="17140" rIns="34281" bIns="17140"/>
          <a:lstStyle>
            <a:lvl1pPr>
              <a:defRPr>
                <a:latin typeface="Arial"/>
              </a:defRPr>
            </a:lvl1pPr>
          </a:lstStyle>
          <a:p>
            <a:endParaRPr lang="en-US" dirty="0"/>
          </a:p>
        </p:txBody>
      </p:sp>
    </p:spTree>
    <p:extLst>
      <p:ext uri="{BB962C8B-B14F-4D97-AF65-F5344CB8AC3E}">
        <p14:creationId xmlns:p14="http://schemas.microsoft.com/office/powerpoint/2010/main" val="1218220315"/>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101" indent="0">
              <a:buNone/>
              <a:defRPr sz="2800"/>
            </a:lvl2pPr>
            <a:lvl3pPr marL="914202" indent="0">
              <a:buNone/>
              <a:defRPr sz="2400"/>
            </a:lvl3pPr>
            <a:lvl4pPr marL="1371303" indent="0">
              <a:buNone/>
              <a:defRPr sz="2000"/>
            </a:lvl4pPr>
            <a:lvl5pPr marL="1828404" indent="0">
              <a:buNone/>
              <a:defRPr sz="2000"/>
            </a:lvl5pPr>
            <a:lvl6pPr marL="2285505" indent="0">
              <a:buNone/>
              <a:defRPr sz="2000"/>
            </a:lvl6pPr>
            <a:lvl7pPr marL="2742606" indent="0">
              <a:buNone/>
              <a:defRPr sz="2000"/>
            </a:lvl7pPr>
            <a:lvl8pPr marL="3199707" indent="0">
              <a:buNone/>
              <a:defRPr sz="2000"/>
            </a:lvl8pPr>
            <a:lvl9pPr marL="3656808" indent="0">
              <a:buNone/>
              <a:defRPr sz="2000"/>
            </a:lvl9pPr>
          </a:lstStyle>
          <a:p>
            <a:endParaRPr lang="en-US"/>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400"/>
            </a:lvl1pPr>
            <a:lvl2pPr marL="457101" indent="0">
              <a:buNone/>
              <a:defRPr sz="1200"/>
            </a:lvl2pPr>
            <a:lvl3pPr marL="914202" indent="0">
              <a:buNone/>
              <a:defRPr sz="1000"/>
            </a:lvl3pPr>
            <a:lvl4pPr marL="1371303" indent="0">
              <a:buNone/>
              <a:defRPr sz="900"/>
            </a:lvl4pPr>
            <a:lvl5pPr marL="1828404" indent="0">
              <a:buNone/>
              <a:defRPr sz="900"/>
            </a:lvl5pPr>
            <a:lvl6pPr marL="2285505" indent="0">
              <a:buNone/>
              <a:defRPr sz="900"/>
            </a:lvl6pPr>
            <a:lvl7pPr marL="2742606" indent="0">
              <a:buNone/>
              <a:defRPr sz="900"/>
            </a:lvl7pPr>
            <a:lvl8pPr marL="3199707" indent="0">
              <a:buNone/>
              <a:defRPr sz="900"/>
            </a:lvl8pPr>
            <a:lvl9pPr marL="3656808"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a:xfrm>
            <a:off x="457200" y="4734035"/>
            <a:ext cx="8229600" cy="273844"/>
          </a:xfrm>
          <a:prstGeom prst="rect">
            <a:avLst/>
          </a:prstGeom>
        </p:spPr>
        <p:txBody>
          <a:bodyPr lIns="34281" tIns="17140" rIns="34281" bIns="17140"/>
          <a:lstStyle>
            <a:lvl1pPr>
              <a:defRPr>
                <a:latin typeface="Arial"/>
              </a:defRPr>
            </a:lvl1pPr>
          </a:lstStyle>
          <a:p>
            <a:endParaRPr lang="en-US" dirty="0"/>
          </a:p>
        </p:txBody>
      </p:sp>
    </p:spTree>
    <p:extLst>
      <p:ext uri="{BB962C8B-B14F-4D97-AF65-F5344CB8AC3E}">
        <p14:creationId xmlns:p14="http://schemas.microsoft.com/office/powerpoint/2010/main" val="3615983108"/>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em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5.xml"/><Relationship Id="rId7" Type="http://schemas.openxmlformats.org/officeDocument/2006/relationships/image" Target="../media/image4.jpeg"/><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image" Target="../media/image3.jpeg"/><Relationship Id="rId5" Type="http://schemas.openxmlformats.org/officeDocument/2006/relationships/theme" Target="../theme/theme2.xml"/><Relationship Id="rId4"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19.xml"/><Relationship Id="rId7" Type="http://schemas.openxmlformats.org/officeDocument/2006/relationships/slideLayout" Target="../slideLayouts/slideLayout2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5" Type="http://schemas.openxmlformats.org/officeDocument/2006/relationships/slideLayout" Target="../slideLayouts/slideLayout21.xml"/><Relationship Id="rId10" Type="http://schemas.openxmlformats.org/officeDocument/2006/relationships/image" Target="../media/image6.png"/><Relationship Id="rId4" Type="http://schemas.openxmlformats.org/officeDocument/2006/relationships/slideLayout" Target="../slideLayouts/slideLayout20.xml"/><Relationship Id="rId9" Type="http://schemas.openxmlformats.org/officeDocument/2006/relationships/image" Target="../media/image5.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TextBox 11"/>
          <p:cNvSpPr txBox="1"/>
          <p:nvPr userDrawn="1"/>
        </p:nvSpPr>
        <p:spPr>
          <a:xfrm>
            <a:off x="457201" y="4752646"/>
            <a:ext cx="8229599" cy="323165"/>
          </a:xfrm>
          <a:prstGeom prst="rect">
            <a:avLst/>
          </a:prstGeom>
          <a:noFill/>
        </p:spPr>
        <p:txBody>
          <a:bodyPr wrap="square" lIns="34281" tIns="17140" rIns="34281" bIns="17140" rtlCol="0">
            <a:spAutoFit/>
          </a:bodyPr>
          <a:lstStyle/>
          <a:p>
            <a:pPr algn="ctr"/>
            <a:r>
              <a:rPr lang="en-US" sz="900" dirty="0" smtClean="0">
                <a:solidFill>
                  <a:schemeClr val="tx1">
                    <a:lumMod val="50000"/>
                    <a:lumOff val="50000"/>
                  </a:schemeClr>
                </a:solidFill>
                <a:latin typeface="Arial"/>
              </a:rPr>
              <a:t>Biomedical Technology Research Center for Macromolecular Modeling and Bioinformatics</a:t>
            </a:r>
          </a:p>
          <a:p>
            <a:pPr algn="ctr"/>
            <a:r>
              <a:rPr lang="en-US" sz="900" dirty="0" smtClean="0">
                <a:solidFill>
                  <a:schemeClr val="tx1">
                    <a:lumMod val="50000"/>
                    <a:lumOff val="50000"/>
                  </a:schemeClr>
                </a:solidFill>
                <a:latin typeface="Arial"/>
              </a:rPr>
              <a:t>Beckman Institute,</a:t>
            </a:r>
            <a:r>
              <a:rPr lang="en-US" sz="900" baseline="0" dirty="0" smtClean="0">
                <a:solidFill>
                  <a:schemeClr val="tx1">
                    <a:lumMod val="50000"/>
                    <a:lumOff val="50000"/>
                  </a:schemeClr>
                </a:solidFill>
                <a:latin typeface="Arial"/>
              </a:rPr>
              <a:t> </a:t>
            </a:r>
            <a:r>
              <a:rPr lang="en-US" sz="900" dirty="0" smtClean="0">
                <a:solidFill>
                  <a:schemeClr val="tx1">
                    <a:lumMod val="50000"/>
                    <a:lumOff val="50000"/>
                  </a:schemeClr>
                </a:solidFill>
                <a:latin typeface="Arial"/>
              </a:rPr>
              <a:t>University of Illinois at Urbana-Champaign</a:t>
            </a:r>
            <a:r>
              <a:rPr lang="en-US" sz="900" baseline="0" dirty="0" smtClean="0">
                <a:solidFill>
                  <a:schemeClr val="tx1">
                    <a:lumMod val="50000"/>
                    <a:lumOff val="50000"/>
                  </a:schemeClr>
                </a:solidFill>
                <a:latin typeface="Arial"/>
              </a:rPr>
              <a:t> - </a:t>
            </a:r>
            <a:r>
              <a:rPr lang="en-US" sz="900" dirty="0" err="1" smtClean="0">
                <a:solidFill>
                  <a:schemeClr val="tx1">
                    <a:lumMod val="50000"/>
                    <a:lumOff val="50000"/>
                  </a:schemeClr>
                </a:solidFill>
                <a:latin typeface="Arial"/>
              </a:rPr>
              <a:t>www.ks.uiuc.edu</a:t>
            </a:r>
            <a:endParaRPr lang="en-US" sz="900" dirty="0" smtClean="0">
              <a:solidFill>
                <a:schemeClr val="tx1">
                  <a:lumMod val="50000"/>
                  <a:lumOff val="50000"/>
                </a:schemeClr>
              </a:solidFill>
              <a:latin typeface="Arial"/>
            </a:endParaRPr>
          </a:p>
        </p:txBody>
      </p:sp>
      <p:sp>
        <p:nvSpPr>
          <p:cNvPr id="2" name="Title Placeholder 1"/>
          <p:cNvSpPr>
            <a:spLocks noGrp="1"/>
          </p:cNvSpPr>
          <p:nvPr>
            <p:ph type="title"/>
          </p:nvPr>
        </p:nvSpPr>
        <p:spPr>
          <a:xfrm>
            <a:off x="457200" y="205979"/>
            <a:ext cx="8229600" cy="857250"/>
          </a:xfrm>
          <a:prstGeom prst="rect">
            <a:avLst/>
          </a:prstGeom>
        </p:spPr>
        <p:txBody>
          <a:bodyPr vert="horz" lIns="91420" tIns="45710" rIns="91420" bIns="4571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200151"/>
            <a:ext cx="8229600" cy="3394472"/>
          </a:xfrm>
          <a:prstGeom prst="rect">
            <a:avLst/>
          </a:prstGeom>
        </p:spPr>
        <p:txBody>
          <a:bodyPr vert="horz" lIns="91420" tIns="45710" rIns="91420" bIns="4571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9" name="Picture 8" descr="NIH_Master_Logo_Vertical_2Color-notext.png"/>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1647" y="4792652"/>
            <a:ext cx="522130" cy="329202"/>
          </a:xfrm>
          <a:prstGeom prst="rect">
            <a:avLst/>
          </a:prstGeom>
        </p:spPr>
      </p:pic>
      <p:pic>
        <p:nvPicPr>
          <p:cNvPr id="10" name="Picture 9"/>
          <p:cNvPicPr>
            <a:picLocks noChangeAspect="1"/>
          </p:cNvPicPr>
          <p:nvPr userDrawn="1"/>
        </p:nvPicPr>
        <p:blipFill>
          <a:blip r:embed="rId15"/>
          <a:stretch>
            <a:fillRect/>
          </a:stretch>
        </p:blipFill>
        <p:spPr>
          <a:xfrm>
            <a:off x="8772138" y="4674138"/>
            <a:ext cx="328570" cy="428625"/>
          </a:xfrm>
          <a:prstGeom prst="rect">
            <a:avLst/>
          </a:prstGeom>
        </p:spPr>
      </p:pic>
    </p:spTree>
    <p:extLst>
      <p:ext uri="{BB962C8B-B14F-4D97-AF65-F5344CB8AC3E}">
        <p14:creationId xmlns:p14="http://schemas.microsoft.com/office/powerpoint/2010/main" val="3693843513"/>
      </p:ext>
    </p:extLst>
  </p:cSld>
  <p:clrMap bg1="lt1" tx1="dk1" bg2="lt2" tx2="dk2" accent1="accent1" accent2="accent2" accent3="accent3" accent4="accent4" accent5="accent5" accent6="accent6" hlink="hlink" folHlink="folHlink"/>
  <p:sldLayoutIdLst>
    <p:sldLayoutId id="2147493456" r:id="rId1"/>
    <p:sldLayoutId id="2147493457" r:id="rId2"/>
    <p:sldLayoutId id="2147493458" r:id="rId3"/>
    <p:sldLayoutId id="2147493459" r:id="rId4"/>
    <p:sldLayoutId id="2147493460" r:id="rId5"/>
    <p:sldLayoutId id="2147493461" r:id="rId6"/>
    <p:sldLayoutId id="2147493462" r:id="rId7"/>
    <p:sldLayoutId id="2147493463" r:id="rId8"/>
    <p:sldLayoutId id="2147493464" r:id="rId9"/>
    <p:sldLayoutId id="2147493465" r:id="rId10"/>
    <p:sldLayoutId id="2147493466" r:id="rId11"/>
    <p:sldLayoutId id="2147493472" r:id="rId12"/>
  </p:sldLayoutIdLst>
  <p:timing>
    <p:tnLst>
      <p:par>
        <p:cTn id="1" dur="indefinite" restart="never" nodeType="tmRoot"/>
      </p:par>
    </p:tnLst>
  </p:timing>
  <p:hf sldNum="0" hdr="0" ftr="0" dt="0"/>
  <p:txStyles>
    <p:titleStyle>
      <a:lvl1pPr algn="ctr" defTabSz="457101" rtl="0" eaLnBrk="1" latinLnBrk="0" hangingPunct="1">
        <a:spcBef>
          <a:spcPct val="0"/>
        </a:spcBef>
        <a:buNone/>
        <a:defRPr sz="4400" kern="1200">
          <a:solidFill>
            <a:schemeClr val="tx1"/>
          </a:solidFill>
          <a:latin typeface="Arial"/>
          <a:ea typeface="+mj-ea"/>
          <a:cs typeface="+mj-cs"/>
        </a:defRPr>
      </a:lvl1pPr>
    </p:titleStyle>
    <p:bodyStyle>
      <a:lvl1pPr marL="342826" indent="-342826" algn="l" defTabSz="457101" rtl="0" eaLnBrk="1" latinLnBrk="0" hangingPunct="1">
        <a:spcBef>
          <a:spcPct val="20000"/>
        </a:spcBef>
        <a:buFont typeface="Arial"/>
        <a:buChar char="•"/>
        <a:defRPr sz="3200" kern="1200">
          <a:solidFill>
            <a:schemeClr val="tx1"/>
          </a:solidFill>
          <a:latin typeface="Arial"/>
          <a:ea typeface="+mn-ea"/>
          <a:cs typeface="+mn-cs"/>
        </a:defRPr>
      </a:lvl1pPr>
      <a:lvl2pPr marL="742789" indent="-285688" algn="l" defTabSz="457101" rtl="0" eaLnBrk="1" latinLnBrk="0" hangingPunct="1">
        <a:spcBef>
          <a:spcPct val="20000"/>
        </a:spcBef>
        <a:buFont typeface="Arial"/>
        <a:buChar char="–"/>
        <a:defRPr sz="2800" kern="1200">
          <a:solidFill>
            <a:schemeClr val="tx1"/>
          </a:solidFill>
          <a:latin typeface="Arial"/>
          <a:ea typeface="+mn-ea"/>
          <a:cs typeface="+mn-cs"/>
        </a:defRPr>
      </a:lvl2pPr>
      <a:lvl3pPr marL="1142752" indent="-228550" algn="l" defTabSz="457101" rtl="0" eaLnBrk="1" latinLnBrk="0" hangingPunct="1">
        <a:spcBef>
          <a:spcPct val="20000"/>
        </a:spcBef>
        <a:buFont typeface="Arial"/>
        <a:buChar char="•"/>
        <a:defRPr sz="2400" kern="1200">
          <a:solidFill>
            <a:schemeClr val="tx1"/>
          </a:solidFill>
          <a:latin typeface="Arial"/>
          <a:ea typeface="+mn-ea"/>
          <a:cs typeface="+mn-cs"/>
        </a:defRPr>
      </a:lvl3pPr>
      <a:lvl4pPr marL="1599853" indent="-228550" algn="l" defTabSz="457101" rtl="0" eaLnBrk="1" latinLnBrk="0" hangingPunct="1">
        <a:spcBef>
          <a:spcPct val="20000"/>
        </a:spcBef>
        <a:buFont typeface="Arial"/>
        <a:buChar char="–"/>
        <a:defRPr sz="2000" kern="1200">
          <a:solidFill>
            <a:schemeClr val="tx1"/>
          </a:solidFill>
          <a:latin typeface="Arial"/>
          <a:ea typeface="+mn-ea"/>
          <a:cs typeface="+mn-cs"/>
        </a:defRPr>
      </a:lvl4pPr>
      <a:lvl5pPr marL="2056954" indent="-228550" algn="l" defTabSz="457101" rtl="0" eaLnBrk="1" latinLnBrk="0" hangingPunct="1">
        <a:spcBef>
          <a:spcPct val="20000"/>
        </a:spcBef>
        <a:buFont typeface="Arial"/>
        <a:buChar char="»"/>
        <a:defRPr sz="2000" kern="1200">
          <a:solidFill>
            <a:schemeClr val="tx1"/>
          </a:solidFill>
          <a:latin typeface="Arial"/>
          <a:ea typeface="+mn-ea"/>
          <a:cs typeface="+mn-cs"/>
        </a:defRPr>
      </a:lvl5pPr>
      <a:lvl6pPr marL="2514055" indent="-228550" algn="l" defTabSz="457101" rtl="0" eaLnBrk="1" latinLnBrk="0" hangingPunct="1">
        <a:spcBef>
          <a:spcPct val="20000"/>
        </a:spcBef>
        <a:buFont typeface="Arial"/>
        <a:buChar char="•"/>
        <a:defRPr sz="2000" kern="1200">
          <a:solidFill>
            <a:schemeClr val="tx1"/>
          </a:solidFill>
          <a:latin typeface="+mn-lt"/>
          <a:ea typeface="+mn-ea"/>
          <a:cs typeface="+mn-cs"/>
        </a:defRPr>
      </a:lvl6pPr>
      <a:lvl7pPr marL="2971156" indent="-228550" algn="l" defTabSz="457101" rtl="0" eaLnBrk="1" latinLnBrk="0" hangingPunct="1">
        <a:spcBef>
          <a:spcPct val="20000"/>
        </a:spcBef>
        <a:buFont typeface="Arial"/>
        <a:buChar char="•"/>
        <a:defRPr sz="2000" kern="1200">
          <a:solidFill>
            <a:schemeClr val="tx1"/>
          </a:solidFill>
          <a:latin typeface="+mn-lt"/>
          <a:ea typeface="+mn-ea"/>
          <a:cs typeface="+mn-cs"/>
        </a:defRPr>
      </a:lvl7pPr>
      <a:lvl8pPr marL="3428257" indent="-228550" algn="l" defTabSz="457101" rtl="0" eaLnBrk="1" latinLnBrk="0" hangingPunct="1">
        <a:spcBef>
          <a:spcPct val="20000"/>
        </a:spcBef>
        <a:buFont typeface="Arial"/>
        <a:buChar char="•"/>
        <a:defRPr sz="2000" kern="1200">
          <a:solidFill>
            <a:schemeClr val="tx1"/>
          </a:solidFill>
          <a:latin typeface="+mn-lt"/>
          <a:ea typeface="+mn-ea"/>
          <a:cs typeface="+mn-cs"/>
        </a:defRPr>
      </a:lvl8pPr>
      <a:lvl9pPr marL="3885358" indent="-228550" algn="l" defTabSz="457101"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01" rtl="0" eaLnBrk="1" latinLnBrk="0" hangingPunct="1">
        <a:defRPr sz="1800" kern="1200">
          <a:solidFill>
            <a:schemeClr val="tx1"/>
          </a:solidFill>
          <a:latin typeface="+mn-lt"/>
          <a:ea typeface="+mn-ea"/>
          <a:cs typeface="+mn-cs"/>
        </a:defRPr>
      </a:lvl1pPr>
      <a:lvl2pPr marL="457101" algn="l" defTabSz="457101" rtl="0" eaLnBrk="1" latinLnBrk="0" hangingPunct="1">
        <a:defRPr sz="1800" kern="1200">
          <a:solidFill>
            <a:schemeClr val="tx1"/>
          </a:solidFill>
          <a:latin typeface="+mn-lt"/>
          <a:ea typeface="+mn-ea"/>
          <a:cs typeface="+mn-cs"/>
        </a:defRPr>
      </a:lvl2pPr>
      <a:lvl3pPr marL="914202" algn="l" defTabSz="457101" rtl="0" eaLnBrk="1" latinLnBrk="0" hangingPunct="1">
        <a:defRPr sz="1800" kern="1200">
          <a:solidFill>
            <a:schemeClr val="tx1"/>
          </a:solidFill>
          <a:latin typeface="+mn-lt"/>
          <a:ea typeface="+mn-ea"/>
          <a:cs typeface="+mn-cs"/>
        </a:defRPr>
      </a:lvl3pPr>
      <a:lvl4pPr marL="1371303" algn="l" defTabSz="457101" rtl="0" eaLnBrk="1" latinLnBrk="0" hangingPunct="1">
        <a:defRPr sz="1800" kern="1200">
          <a:solidFill>
            <a:schemeClr val="tx1"/>
          </a:solidFill>
          <a:latin typeface="+mn-lt"/>
          <a:ea typeface="+mn-ea"/>
          <a:cs typeface="+mn-cs"/>
        </a:defRPr>
      </a:lvl4pPr>
      <a:lvl5pPr marL="1828404" algn="l" defTabSz="457101" rtl="0" eaLnBrk="1" latinLnBrk="0" hangingPunct="1">
        <a:defRPr sz="1800" kern="1200">
          <a:solidFill>
            <a:schemeClr val="tx1"/>
          </a:solidFill>
          <a:latin typeface="+mn-lt"/>
          <a:ea typeface="+mn-ea"/>
          <a:cs typeface="+mn-cs"/>
        </a:defRPr>
      </a:lvl5pPr>
      <a:lvl6pPr marL="2285505" algn="l" defTabSz="457101" rtl="0" eaLnBrk="1" latinLnBrk="0" hangingPunct="1">
        <a:defRPr sz="1800" kern="1200">
          <a:solidFill>
            <a:schemeClr val="tx1"/>
          </a:solidFill>
          <a:latin typeface="+mn-lt"/>
          <a:ea typeface="+mn-ea"/>
          <a:cs typeface="+mn-cs"/>
        </a:defRPr>
      </a:lvl6pPr>
      <a:lvl7pPr marL="2742606" algn="l" defTabSz="457101" rtl="0" eaLnBrk="1" latinLnBrk="0" hangingPunct="1">
        <a:defRPr sz="1800" kern="1200">
          <a:solidFill>
            <a:schemeClr val="tx1"/>
          </a:solidFill>
          <a:latin typeface="+mn-lt"/>
          <a:ea typeface="+mn-ea"/>
          <a:cs typeface="+mn-cs"/>
        </a:defRPr>
      </a:lvl7pPr>
      <a:lvl8pPr marL="3199707" algn="l" defTabSz="457101" rtl="0" eaLnBrk="1" latinLnBrk="0" hangingPunct="1">
        <a:defRPr sz="1800" kern="1200">
          <a:solidFill>
            <a:schemeClr val="tx1"/>
          </a:solidFill>
          <a:latin typeface="+mn-lt"/>
          <a:ea typeface="+mn-ea"/>
          <a:cs typeface="+mn-cs"/>
        </a:defRPr>
      </a:lvl8pPr>
      <a:lvl9pPr marL="3656808" algn="l" defTabSz="457101"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1" name="Group 10"/>
          <p:cNvGrpSpPr/>
          <p:nvPr userDrawn="1"/>
        </p:nvGrpSpPr>
        <p:grpSpPr>
          <a:xfrm>
            <a:off x="-1" y="0"/>
            <a:ext cx="9144001" cy="5143500"/>
            <a:chOff x="-1" y="0"/>
            <a:chExt cx="10972801" cy="6172200"/>
          </a:xfrm>
        </p:grpSpPr>
        <p:grpSp>
          <p:nvGrpSpPr>
            <p:cNvPr id="5" name="Group 4"/>
            <p:cNvGrpSpPr/>
            <p:nvPr userDrawn="1"/>
          </p:nvGrpSpPr>
          <p:grpSpPr>
            <a:xfrm>
              <a:off x="-1" y="0"/>
              <a:ext cx="10972801" cy="6172200"/>
              <a:chOff x="-1" y="0"/>
              <a:chExt cx="10972801" cy="6172200"/>
            </a:xfrm>
          </p:grpSpPr>
          <p:pic>
            <p:nvPicPr>
              <p:cNvPr id="1029" name="Picture 5" descr="\\Netapp-hq03\creative\EVENTS\EVENTS_2011\11_GTC\GTC_2011_PPT_Templates\Assets\GTC_PPT_16x9_TEMPLATE_TalkSeries.jpg"/>
              <p:cNvPicPr>
                <a:picLocks noChangeAspect="1" noChangeArrowheads="1"/>
              </p:cNvPicPr>
              <p:nvPr userDrawn="1"/>
            </p:nvPicPr>
            <p:blipFill>
              <a:blip r:embed="rId6" cstate="screen">
                <a:extLst>
                  <a:ext uri="{28A0092B-C50C-407E-A947-70E740481C1C}">
                    <a14:useLocalDpi xmlns:a14="http://schemas.microsoft.com/office/drawing/2010/main" val="0"/>
                  </a:ext>
                </a:extLst>
              </a:blip>
              <a:srcRect/>
              <a:stretch>
                <a:fillRect/>
              </a:stretch>
            </p:blipFill>
            <p:spPr bwMode="auto">
              <a:xfrm>
                <a:off x="-1" y="0"/>
                <a:ext cx="10972801" cy="61722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userDrawn="1"/>
            </p:nvSpPr>
            <p:spPr>
              <a:xfrm>
                <a:off x="9423400" y="5545667"/>
                <a:ext cx="1549400" cy="626533"/>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80985" fontAlgn="base">
                  <a:spcBef>
                    <a:spcPct val="0"/>
                  </a:spcBef>
                  <a:spcAft>
                    <a:spcPct val="0"/>
                  </a:spcAft>
                </a:pPr>
                <a:endParaRPr lang="en-US" dirty="0">
                  <a:solidFill>
                    <a:prstClr val="white"/>
                  </a:solidFill>
                </a:endParaRPr>
              </a:p>
            </p:txBody>
          </p:sp>
        </p:grpSp>
        <p:sp>
          <p:nvSpPr>
            <p:cNvPr id="6" name="Rectangle 5"/>
            <p:cNvSpPr/>
            <p:nvPr userDrawn="1"/>
          </p:nvSpPr>
          <p:spPr>
            <a:xfrm>
              <a:off x="0" y="3543300"/>
              <a:ext cx="1162050" cy="26289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80985" fontAlgn="base">
                <a:spcBef>
                  <a:spcPct val="0"/>
                </a:spcBef>
                <a:spcAft>
                  <a:spcPct val="0"/>
                </a:spcAft>
              </a:pPr>
              <a:endParaRPr lang="en-US">
                <a:solidFill>
                  <a:prstClr val="white"/>
                </a:solidFill>
              </a:endParaRPr>
            </a:p>
          </p:txBody>
        </p:sp>
        <p:pic>
          <p:nvPicPr>
            <p:cNvPr id="2050" name="Picture 2" descr="\\netapp-hqmktg\creative\CAMPAIGN\2013_CAMPAIGNS\13_GTC\KEY_VISUAL\13_GTC_P1_KEY_VISUAL_LR.jpg"/>
            <p:cNvPicPr>
              <a:picLocks noChangeAspect="1" noChangeArrowheads="1"/>
            </p:cNvPicPr>
            <p:nvPr userDrawn="1"/>
          </p:nvPicPr>
          <p:blipFill rotWithShape="1">
            <a:blip r:embed="rId7">
              <a:extLst>
                <a:ext uri="{28A0092B-C50C-407E-A947-70E740481C1C}">
                  <a14:useLocalDpi xmlns:a14="http://schemas.microsoft.com/office/drawing/2010/main" val="0"/>
                </a:ext>
              </a:extLst>
            </a:blip>
            <a:srcRect l="58730" t="25152" r="32185" b="33030"/>
            <a:stretch/>
          </p:blipFill>
          <p:spPr bwMode="auto">
            <a:xfrm>
              <a:off x="-1" y="3534032"/>
              <a:ext cx="955590" cy="2638168"/>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Straight Connector 9"/>
            <p:cNvCxnSpPr/>
            <p:nvPr userDrawn="1"/>
          </p:nvCxnSpPr>
          <p:spPr>
            <a:xfrm>
              <a:off x="955589" y="0"/>
              <a:ext cx="0" cy="6172200"/>
            </a:xfrm>
            <a:prstGeom prst="line">
              <a:avLst/>
            </a:prstGeom>
            <a:ln w="15875">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userDrawn="1">
            <p:ph type="title"/>
          </p:nvPr>
        </p:nvSpPr>
        <p:spPr>
          <a:xfrm>
            <a:off x="1053101" y="227347"/>
            <a:ext cx="7848808" cy="857250"/>
          </a:xfrm>
          <a:prstGeom prst="rect">
            <a:avLst/>
          </a:prstGeom>
        </p:spPr>
        <p:txBody>
          <a:bodyPr vert="horz" lIns="76197" tIns="38098" rIns="76197" bIns="38098" rtlCol="0" anchor="ctr">
            <a:noAutofit/>
          </a:bodyPr>
          <a:lstStyle/>
          <a:p>
            <a:r>
              <a:rPr lang="en-US" dirty="0" smtClean="0"/>
              <a:t>Click to edit Master title style</a:t>
            </a:r>
            <a:endParaRPr lang="en-US" dirty="0"/>
          </a:p>
        </p:txBody>
      </p:sp>
      <p:sp>
        <p:nvSpPr>
          <p:cNvPr id="3" name="Text Placeholder 2"/>
          <p:cNvSpPr>
            <a:spLocks noGrp="1"/>
          </p:cNvSpPr>
          <p:nvPr userDrawn="1">
            <p:ph type="body" idx="1"/>
          </p:nvPr>
        </p:nvSpPr>
        <p:spPr>
          <a:xfrm>
            <a:off x="1053101" y="1167467"/>
            <a:ext cx="7848808" cy="3749040"/>
          </a:xfrm>
          <a:prstGeom prst="rect">
            <a:avLst/>
          </a:prstGeom>
        </p:spPr>
        <p:txBody>
          <a:bodyPr vert="horz" lIns="76197" tIns="38098" rIns="76197" bIns="38098"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873565563"/>
      </p:ext>
    </p:extLst>
  </p:cSld>
  <p:clrMap bg1="lt1" tx1="dk1" bg2="lt2" tx2="dk2" accent1="accent1" accent2="accent2" accent3="accent3" accent4="accent4" accent5="accent5" accent6="accent6" hlink="hlink" folHlink="folHlink"/>
  <p:sldLayoutIdLst>
    <p:sldLayoutId id="2147493468" r:id="rId1"/>
    <p:sldLayoutId id="2147493469" r:id="rId2"/>
    <p:sldLayoutId id="2147493470" r:id="rId3"/>
    <p:sldLayoutId id="2147493471" r:id="rId4"/>
  </p:sldLayoutIdLst>
  <p:timing>
    <p:tnLst>
      <p:par>
        <p:cTn id="1" dur="indefinite" restart="never" nodeType="tmRoot"/>
      </p:par>
    </p:tnLst>
  </p:timing>
  <p:txStyles>
    <p:titleStyle>
      <a:lvl1pPr algn="l" defTabSz="380985" rtl="0" eaLnBrk="0" fontAlgn="base" hangingPunct="0">
        <a:lnSpc>
          <a:spcPct val="90000"/>
        </a:lnSpc>
        <a:spcBef>
          <a:spcPct val="0"/>
        </a:spcBef>
        <a:spcAft>
          <a:spcPct val="0"/>
        </a:spcAft>
        <a:defRPr sz="3000" b="1" kern="1200">
          <a:solidFill>
            <a:schemeClr val="accent1"/>
          </a:solidFill>
          <a:latin typeface="+mj-lt"/>
          <a:ea typeface="MS PGothic" pitchFamily="34" charset="-128"/>
          <a:cs typeface="ＭＳ Ｐゴシック" pitchFamily="-65" charset="-128"/>
        </a:defRPr>
      </a:lvl1pPr>
      <a:lvl2pPr algn="ctr" defTabSz="380985" rtl="0" eaLnBrk="0" fontAlgn="base" hangingPunct="0">
        <a:spcBef>
          <a:spcPct val="0"/>
        </a:spcBef>
        <a:spcAft>
          <a:spcPct val="0"/>
        </a:spcAft>
        <a:defRPr sz="3700">
          <a:solidFill>
            <a:schemeClr val="accent1"/>
          </a:solidFill>
          <a:latin typeface="Trebuchet MS" pitchFamily="34" charset="0"/>
          <a:ea typeface="MS PGothic" pitchFamily="34" charset="-128"/>
          <a:cs typeface="ＭＳ Ｐゴシック" pitchFamily="-65" charset="-128"/>
        </a:defRPr>
      </a:lvl2pPr>
      <a:lvl3pPr algn="ctr" defTabSz="380985" rtl="0" eaLnBrk="0" fontAlgn="base" hangingPunct="0">
        <a:spcBef>
          <a:spcPct val="0"/>
        </a:spcBef>
        <a:spcAft>
          <a:spcPct val="0"/>
        </a:spcAft>
        <a:defRPr sz="3700">
          <a:solidFill>
            <a:schemeClr val="accent1"/>
          </a:solidFill>
          <a:latin typeface="Trebuchet MS" pitchFamily="34" charset="0"/>
          <a:ea typeface="MS PGothic" pitchFamily="34" charset="-128"/>
          <a:cs typeface="ＭＳ Ｐゴシック" pitchFamily="-65" charset="-128"/>
        </a:defRPr>
      </a:lvl3pPr>
      <a:lvl4pPr algn="ctr" defTabSz="380985" rtl="0" eaLnBrk="0" fontAlgn="base" hangingPunct="0">
        <a:spcBef>
          <a:spcPct val="0"/>
        </a:spcBef>
        <a:spcAft>
          <a:spcPct val="0"/>
        </a:spcAft>
        <a:defRPr sz="3700">
          <a:solidFill>
            <a:schemeClr val="accent1"/>
          </a:solidFill>
          <a:latin typeface="Trebuchet MS" pitchFamily="34" charset="0"/>
          <a:ea typeface="MS PGothic" pitchFamily="34" charset="-128"/>
          <a:cs typeface="ＭＳ Ｐゴシック" pitchFamily="-65" charset="-128"/>
        </a:defRPr>
      </a:lvl4pPr>
      <a:lvl5pPr algn="ctr" defTabSz="380985" rtl="0" eaLnBrk="0" fontAlgn="base" hangingPunct="0">
        <a:spcBef>
          <a:spcPct val="0"/>
        </a:spcBef>
        <a:spcAft>
          <a:spcPct val="0"/>
        </a:spcAft>
        <a:defRPr sz="3700">
          <a:solidFill>
            <a:schemeClr val="accent1"/>
          </a:solidFill>
          <a:latin typeface="Trebuchet MS" pitchFamily="34" charset="0"/>
          <a:ea typeface="MS PGothic" pitchFamily="34" charset="-128"/>
          <a:cs typeface="ＭＳ Ｐゴシック" pitchFamily="-65" charset="-128"/>
        </a:defRPr>
      </a:lvl5pPr>
      <a:lvl6pPr marL="380985" algn="ctr" defTabSz="380985" rtl="0" fontAlgn="base">
        <a:spcBef>
          <a:spcPct val="0"/>
        </a:spcBef>
        <a:spcAft>
          <a:spcPct val="0"/>
        </a:spcAft>
        <a:defRPr sz="3700">
          <a:solidFill>
            <a:schemeClr val="accent1"/>
          </a:solidFill>
          <a:latin typeface="Calibri" pitchFamily="-65" charset="0"/>
          <a:ea typeface="ＭＳ Ｐゴシック" pitchFamily="-65" charset="-128"/>
          <a:cs typeface="ＭＳ Ｐゴシック" pitchFamily="-65" charset="-128"/>
        </a:defRPr>
      </a:lvl6pPr>
      <a:lvl7pPr marL="761970" algn="ctr" defTabSz="380985" rtl="0" fontAlgn="base">
        <a:spcBef>
          <a:spcPct val="0"/>
        </a:spcBef>
        <a:spcAft>
          <a:spcPct val="0"/>
        </a:spcAft>
        <a:defRPr sz="3700">
          <a:solidFill>
            <a:schemeClr val="accent1"/>
          </a:solidFill>
          <a:latin typeface="Calibri" pitchFamily="-65" charset="0"/>
          <a:ea typeface="ＭＳ Ｐゴシック" pitchFamily="-65" charset="-128"/>
          <a:cs typeface="ＭＳ Ｐゴシック" pitchFamily="-65" charset="-128"/>
        </a:defRPr>
      </a:lvl7pPr>
      <a:lvl8pPr marL="1142954" algn="ctr" defTabSz="380985" rtl="0" fontAlgn="base">
        <a:spcBef>
          <a:spcPct val="0"/>
        </a:spcBef>
        <a:spcAft>
          <a:spcPct val="0"/>
        </a:spcAft>
        <a:defRPr sz="3700">
          <a:solidFill>
            <a:schemeClr val="accent1"/>
          </a:solidFill>
          <a:latin typeface="Calibri" pitchFamily="-65" charset="0"/>
          <a:ea typeface="ＭＳ Ｐゴシック" pitchFamily="-65" charset="-128"/>
          <a:cs typeface="ＭＳ Ｐゴシック" pitchFamily="-65" charset="-128"/>
        </a:defRPr>
      </a:lvl8pPr>
      <a:lvl9pPr marL="1523939" algn="ctr" defTabSz="380985" rtl="0" fontAlgn="base">
        <a:spcBef>
          <a:spcPct val="0"/>
        </a:spcBef>
        <a:spcAft>
          <a:spcPct val="0"/>
        </a:spcAft>
        <a:defRPr sz="3700">
          <a:solidFill>
            <a:schemeClr val="accent1"/>
          </a:solidFill>
          <a:latin typeface="Calibri" pitchFamily="-65" charset="0"/>
          <a:ea typeface="ＭＳ Ｐゴシック" pitchFamily="-65" charset="-128"/>
          <a:cs typeface="ＭＳ Ｐゴシック" pitchFamily="-65" charset="-128"/>
        </a:defRPr>
      </a:lvl9pPr>
    </p:titleStyle>
    <p:bodyStyle>
      <a:lvl1pPr marL="193138" indent="-193138" algn="l" defTabSz="380985" rtl="0" eaLnBrk="0" fontAlgn="base" hangingPunct="0">
        <a:spcBef>
          <a:spcPts val="500"/>
        </a:spcBef>
        <a:spcAft>
          <a:spcPts val="250"/>
        </a:spcAft>
        <a:buFont typeface="Arial" charset="0"/>
        <a:buChar char="•"/>
        <a:defRPr sz="2700" kern="1200">
          <a:solidFill>
            <a:schemeClr val="tx1"/>
          </a:solidFill>
          <a:latin typeface="+mn-lt"/>
          <a:ea typeface="MS PGothic" pitchFamily="34" charset="-128"/>
          <a:cs typeface="ＭＳ Ｐゴシック" pitchFamily="-65" charset="-128"/>
        </a:defRPr>
      </a:lvl1pPr>
      <a:lvl2pPr marL="619100" indent="-238115" algn="l" defTabSz="380985" rtl="0" eaLnBrk="0" fontAlgn="base" hangingPunct="0">
        <a:spcBef>
          <a:spcPts val="500"/>
        </a:spcBef>
        <a:spcAft>
          <a:spcPts val="250"/>
        </a:spcAft>
        <a:buFont typeface="Arial" charset="0"/>
        <a:buChar char="–"/>
        <a:defRPr sz="2300" kern="1200">
          <a:solidFill>
            <a:schemeClr val="tx1"/>
          </a:solidFill>
          <a:latin typeface="+mn-lt"/>
          <a:ea typeface="MS PGothic" pitchFamily="34" charset="-128"/>
          <a:cs typeface="ＭＳ Ｐゴシック"/>
        </a:defRPr>
      </a:lvl2pPr>
      <a:lvl3pPr marL="952462" indent="-190492" algn="l" defTabSz="380985" rtl="0" eaLnBrk="0" fontAlgn="base" hangingPunct="0">
        <a:spcBef>
          <a:spcPts val="500"/>
        </a:spcBef>
        <a:spcAft>
          <a:spcPts val="250"/>
        </a:spcAft>
        <a:buFont typeface="Arial" charset="0"/>
        <a:buChar char="•"/>
        <a:defRPr sz="2000" kern="1200">
          <a:solidFill>
            <a:schemeClr val="tx1"/>
          </a:solidFill>
          <a:latin typeface="+mn-lt"/>
          <a:ea typeface="MS PGothic" pitchFamily="34" charset="-128"/>
          <a:cs typeface="ＭＳ Ｐゴシック"/>
        </a:defRPr>
      </a:lvl3pPr>
      <a:lvl4pPr marL="1333447" indent="-190492" algn="l" defTabSz="380985" rtl="0" eaLnBrk="0" fontAlgn="base" hangingPunct="0">
        <a:spcBef>
          <a:spcPts val="500"/>
        </a:spcBef>
        <a:spcAft>
          <a:spcPts val="250"/>
        </a:spcAft>
        <a:buFont typeface="Arial" charset="0"/>
        <a:buChar char="–"/>
        <a:defRPr sz="1700" kern="1200">
          <a:solidFill>
            <a:schemeClr val="tx1"/>
          </a:solidFill>
          <a:latin typeface="+mn-lt"/>
          <a:ea typeface="MS PGothic" pitchFamily="34" charset="-128"/>
          <a:cs typeface="ＭＳ Ｐゴシック"/>
        </a:defRPr>
      </a:lvl4pPr>
      <a:lvl5pPr marL="1668132" indent="-144193" algn="l" defTabSz="380985" rtl="0" eaLnBrk="0" fontAlgn="base" hangingPunct="0">
        <a:spcBef>
          <a:spcPts val="500"/>
        </a:spcBef>
        <a:spcAft>
          <a:spcPts val="250"/>
        </a:spcAft>
        <a:buFont typeface="Arial" pitchFamily="34" charset="0"/>
        <a:buChar char="•"/>
        <a:tabLst>
          <a:tab pos="1811001" algn="l"/>
        </a:tabLst>
        <a:defRPr sz="1700" kern="1200">
          <a:solidFill>
            <a:schemeClr val="tx1"/>
          </a:solidFill>
          <a:latin typeface="+mn-lt"/>
          <a:ea typeface="MS PGothic" pitchFamily="34" charset="-128"/>
          <a:cs typeface="ＭＳ Ｐゴシック"/>
        </a:defRPr>
      </a:lvl5pPr>
      <a:lvl6pPr marL="2095416" indent="-190492" algn="l" defTabSz="380985" rtl="0" eaLnBrk="1" latinLnBrk="0" hangingPunct="1">
        <a:spcBef>
          <a:spcPct val="20000"/>
        </a:spcBef>
        <a:buFont typeface="Arial"/>
        <a:buChar char="•"/>
        <a:defRPr sz="1700" kern="1200">
          <a:solidFill>
            <a:schemeClr val="tx1"/>
          </a:solidFill>
          <a:latin typeface="+mn-lt"/>
          <a:ea typeface="+mn-ea"/>
          <a:cs typeface="+mn-cs"/>
        </a:defRPr>
      </a:lvl6pPr>
      <a:lvl7pPr marL="2476401" indent="-190492" algn="l" defTabSz="380985" rtl="0" eaLnBrk="1" latinLnBrk="0" hangingPunct="1">
        <a:spcBef>
          <a:spcPct val="20000"/>
        </a:spcBef>
        <a:buFont typeface="Arial"/>
        <a:buChar char="•"/>
        <a:defRPr sz="1700" kern="1200">
          <a:solidFill>
            <a:schemeClr val="tx1"/>
          </a:solidFill>
          <a:latin typeface="+mn-lt"/>
          <a:ea typeface="+mn-ea"/>
          <a:cs typeface="+mn-cs"/>
        </a:defRPr>
      </a:lvl7pPr>
      <a:lvl8pPr marL="2857386" indent="-190492" algn="l" defTabSz="380985" rtl="0" eaLnBrk="1" latinLnBrk="0" hangingPunct="1">
        <a:spcBef>
          <a:spcPct val="20000"/>
        </a:spcBef>
        <a:buFont typeface="Arial"/>
        <a:buChar char="•"/>
        <a:defRPr sz="1700" kern="1200">
          <a:solidFill>
            <a:schemeClr val="tx1"/>
          </a:solidFill>
          <a:latin typeface="+mn-lt"/>
          <a:ea typeface="+mn-ea"/>
          <a:cs typeface="+mn-cs"/>
        </a:defRPr>
      </a:lvl8pPr>
      <a:lvl9pPr marL="3238370" indent="-190492" algn="l" defTabSz="380985" rtl="0" eaLnBrk="1" latinLnBrk="0" hangingPunct="1">
        <a:spcBef>
          <a:spcPct val="20000"/>
        </a:spcBef>
        <a:buFont typeface="Arial"/>
        <a:buChar char="•"/>
        <a:defRPr sz="1700" kern="1200">
          <a:solidFill>
            <a:schemeClr val="tx1"/>
          </a:solidFill>
          <a:latin typeface="+mn-lt"/>
          <a:ea typeface="+mn-ea"/>
          <a:cs typeface="+mn-cs"/>
        </a:defRPr>
      </a:lvl9pPr>
    </p:bodyStyle>
    <p:otherStyle>
      <a:defPPr>
        <a:defRPr lang="en-US"/>
      </a:defPPr>
      <a:lvl1pPr marL="0" algn="l" defTabSz="380985" rtl="0" eaLnBrk="1" latinLnBrk="0" hangingPunct="1">
        <a:defRPr sz="1500" kern="1200">
          <a:solidFill>
            <a:schemeClr val="tx1"/>
          </a:solidFill>
          <a:latin typeface="+mn-lt"/>
          <a:ea typeface="+mn-ea"/>
          <a:cs typeface="+mn-cs"/>
        </a:defRPr>
      </a:lvl1pPr>
      <a:lvl2pPr marL="380985" algn="l" defTabSz="380985" rtl="0" eaLnBrk="1" latinLnBrk="0" hangingPunct="1">
        <a:defRPr sz="1500" kern="1200">
          <a:solidFill>
            <a:schemeClr val="tx1"/>
          </a:solidFill>
          <a:latin typeface="+mn-lt"/>
          <a:ea typeface="+mn-ea"/>
          <a:cs typeface="+mn-cs"/>
        </a:defRPr>
      </a:lvl2pPr>
      <a:lvl3pPr marL="761970" algn="l" defTabSz="380985" rtl="0" eaLnBrk="1" latinLnBrk="0" hangingPunct="1">
        <a:defRPr sz="1500" kern="1200">
          <a:solidFill>
            <a:schemeClr val="tx1"/>
          </a:solidFill>
          <a:latin typeface="+mn-lt"/>
          <a:ea typeface="+mn-ea"/>
          <a:cs typeface="+mn-cs"/>
        </a:defRPr>
      </a:lvl3pPr>
      <a:lvl4pPr marL="1142954" algn="l" defTabSz="380985" rtl="0" eaLnBrk="1" latinLnBrk="0" hangingPunct="1">
        <a:defRPr sz="1500" kern="1200">
          <a:solidFill>
            <a:schemeClr val="tx1"/>
          </a:solidFill>
          <a:latin typeface="+mn-lt"/>
          <a:ea typeface="+mn-ea"/>
          <a:cs typeface="+mn-cs"/>
        </a:defRPr>
      </a:lvl4pPr>
      <a:lvl5pPr marL="1523939" algn="l" defTabSz="380985" rtl="0" eaLnBrk="1" latinLnBrk="0" hangingPunct="1">
        <a:defRPr sz="1500" kern="1200">
          <a:solidFill>
            <a:schemeClr val="tx1"/>
          </a:solidFill>
          <a:latin typeface="+mn-lt"/>
          <a:ea typeface="+mn-ea"/>
          <a:cs typeface="+mn-cs"/>
        </a:defRPr>
      </a:lvl5pPr>
      <a:lvl6pPr marL="1904924" algn="l" defTabSz="380985" rtl="0" eaLnBrk="1" latinLnBrk="0" hangingPunct="1">
        <a:defRPr sz="1500" kern="1200">
          <a:solidFill>
            <a:schemeClr val="tx1"/>
          </a:solidFill>
          <a:latin typeface="+mn-lt"/>
          <a:ea typeface="+mn-ea"/>
          <a:cs typeface="+mn-cs"/>
        </a:defRPr>
      </a:lvl6pPr>
      <a:lvl7pPr marL="2285909" algn="l" defTabSz="380985" rtl="0" eaLnBrk="1" latinLnBrk="0" hangingPunct="1">
        <a:defRPr sz="1500" kern="1200">
          <a:solidFill>
            <a:schemeClr val="tx1"/>
          </a:solidFill>
          <a:latin typeface="+mn-lt"/>
          <a:ea typeface="+mn-ea"/>
          <a:cs typeface="+mn-cs"/>
        </a:defRPr>
      </a:lvl7pPr>
      <a:lvl8pPr marL="2666893" algn="l" defTabSz="380985" rtl="0" eaLnBrk="1" latinLnBrk="0" hangingPunct="1">
        <a:defRPr sz="1500" kern="1200">
          <a:solidFill>
            <a:schemeClr val="tx1"/>
          </a:solidFill>
          <a:latin typeface="+mn-lt"/>
          <a:ea typeface="+mn-ea"/>
          <a:cs typeface="+mn-cs"/>
        </a:defRPr>
      </a:lvl8pPr>
      <a:lvl9pPr marL="3047878" algn="l" defTabSz="380985" rtl="0" eaLnBrk="1" latinLnBrk="0" hangingPunct="1">
        <a:defRPr sz="15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9"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Rectangle 4"/>
          <p:cNvSpPr/>
          <p:nvPr userDrawn="1"/>
        </p:nvSpPr>
        <p:spPr>
          <a:xfrm>
            <a:off x="0" y="0"/>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1" tIns="45704" rIns="91411" bIns="45704" rtlCol="0" anchor="ctr"/>
          <a:lstStyle/>
          <a:p>
            <a:pPr algn="ctr" defTabSz="914112" fontAlgn="base">
              <a:spcBef>
                <a:spcPct val="0"/>
              </a:spcBef>
              <a:spcAft>
                <a:spcPct val="0"/>
              </a:spcAft>
            </a:pPr>
            <a:endParaRPr lang="en-US" dirty="0">
              <a:solidFill>
                <a:srgbClr val="FFFFFF"/>
              </a:solidFill>
            </a:endParaRPr>
          </a:p>
        </p:txBody>
      </p:sp>
      <p:sp>
        <p:nvSpPr>
          <p:cNvPr id="6" name="Rectangle 5"/>
          <p:cNvSpPr/>
          <p:nvPr userDrawn="1"/>
        </p:nvSpPr>
        <p:spPr>
          <a:xfrm rot="10800000">
            <a:off x="1" y="2"/>
            <a:ext cx="9144000" cy="5143497"/>
          </a:xfrm>
          <a:prstGeom prst="rect">
            <a:avLst/>
          </a:prstGeom>
          <a:gradFill>
            <a:gsLst>
              <a:gs pos="0">
                <a:schemeClr val="bg2">
                  <a:alpha val="36000"/>
                </a:schemeClr>
              </a:gs>
              <a:gs pos="100000">
                <a:schemeClr val="tx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1" tIns="45704" rIns="91411" bIns="45704" rtlCol="0" anchor="ctr"/>
          <a:lstStyle/>
          <a:p>
            <a:pPr algn="ctr" defTabSz="914112" fontAlgn="base">
              <a:spcBef>
                <a:spcPct val="0"/>
              </a:spcBef>
              <a:spcAft>
                <a:spcPct val="0"/>
              </a:spcAft>
            </a:pPr>
            <a:endParaRPr lang="en-US" dirty="0">
              <a:solidFill>
                <a:srgbClr val="FFFFFF"/>
              </a:solidFill>
            </a:endParaRPr>
          </a:p>
        </p:txBody>
      </p:sp>
      <p:sp>
        <p:nvSpPr>
          <p:cNvPr id="1026" name="Rectangle 2"/>
          <p:cNvSpPr>
            <a:spLocks noGrp="1" noChangeArrowheads="1"/>
          </p:cNvSpPr>
          <p:nvPr>
            <p:ph type="title"/>
          </p:nvPr>
        </p:nvSpPr>
        <p:spPr bwMode="auto">
          <a:xfrm>
            <a:off x="457730" y="206380"/>
            <a:ext cx="8379492" cy="590899"/>
          </a:xfrm>
          <a:prstGeom prst="rect">
            <a:avLst/>
          </a:prstGeom>
          <a:noFill/>
          <a:ln w="9525">
            <a:noFill/>
            <a:miter lim="800000"/>
            <a:headEnd/>
            <a:tailEnd/>
          </a:ln>
        </p:spPr>
        <p:txBody>
          <a:bodyPr vert="horz" wrap="square" lIns="91411" tIns="45704" rIns="91411" bIns="45704" numCol="1" anchor="t" anchorCtr="0" compatLnSpc="1">
            <a:prstTxWarp prst="textNoShape">
              <a:avLst/>
            </a:prstTxWarp>
            <a:spAutoFit/>
          </a:bodyPr>
          <a:lstStyle/>
          <a:p>
            <a:pPr lvl="0"/>
            <a:r>
              <a:rPr lang="en-US" dirty="0" smtClean="0"/>
              <a:t>Click to edit Master title style</a:t>
            </a:r>
          </a:p>
        </p:txBody>
      </p:sp>
      <p:sp>
        <p:nvSpPr>
          <p:cNvPr id="1027" name="Rectangle 3"/>
          <p:cNvSpPr>
            <a:spLocks noGrp="1" noChangeArrowheads="1"/>
          </p:cNvSpPr>
          <p:nvPr>
            <p:ph type="body" idx="1"/>
          </p:nvPr>
        </p:nvSpPr>
        <p:spPr bwMode="auto">
          <a:xfrm>
            <a:off x="457739" y="1199889"/>
            <a:ext cx="8368771" cy="3544094"/>
          </a:xfrm>
          <a:prstGeom prst="rect">
            <a:avLst/>
          </a:prstGeom>
          <a:noFill/>
          <a:ln w="9525">
            <a:noFill/>
            <a:miter lim="800000"/>
            <a:headEnd/>
            <a:tailEnd/>
          </a:ln>
        </p:spPr>
        <p:txBody>
          <a:bodyPr vert="horz" wrap="square" lIns="91411" tIns="45704" rIns="91411" bIns="45704"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332764277"/>
      </p:ext>
    </p:extLst>
  </p:cSld>
  <p:clrMap bg1="dk2" tx1="lt1" bg2="dk1" tx2="lt2" accent1="accent1" accent2="accent2" accent3="accent3" accent4="accent4" accent5="accent5" accent6="accent6" hlink="hlink" folHlink="folHlink"/>
  <p:sldLayoutIdLst>
    <p:sldLayoutId id="2147493474" r:id="rId1"/>
    <p:sldLayoutId id="2147493475" r:id="rId2"/>
    <p:sldLayoutId id="2147493476" r:id="rId3"/>
    <p:sldLayoutId id="2147493477" r:id="rId4"/>
    <p:sldLayoutId id="2147493478" r:id="rId5"/>
    <p:sldLayoutId id="2147493479" r:id="rId6"/>
    <p:sldLayoutId id="2147493480" r:id="rId7"/>
  </p:sldLayoutIdLst>
  <p:transition/>
  <p:timing>
    <p:tnLst>
      <p:par>
        <p:cTn id="1" dur="indefinite" restart="never" nodeType="tmRoot"/>
      </p:par>
    </p:tnLst>
  </p:timing>
  <p:txStyles>
    <p:titleStyle>
      <a:lvl1pPr algn="ctr" rtl="0" fontAlgn="base">
        <a:lnSpc>
          <a:spcPct val="90000"/>
        </a:lnSpc>
        <a:spcBef>
          <a:spcPct val="0"/>
        </a:spcBef>
        <a:spcAft>
          <a:spcPct val="0"/>
        </a:spcAft>
        <a:defRPr sz="3600" b="1">
          <a:solidFill>
            <a:srgbClr val="73B900"/>
          </a:solidFill>
          <a:latin typeface="Trebuchet MS" pitchFamily="34" charset="0"/>
          <a:ea typeface="+mj-ea"/>
          <a:cs typeface="+mj-cs"/>
        </a:defRPr>
      </a:lvl1pPr>
      <a:lvl2pPr algn="l" rtl="0" fontAlgn="base">
        <a:spcBef>
          <a:spcPct val="0"/>
        </a:spcBef>
        <a:spcAft>
          <a:spcPct val="0"/>
        </a:spcAft>
        <a:defRPr sz="3200" b="1">
          <a:solidFill>
            <a:srgbClr val="73B900"/>
          </a:solidFill>
          <a:latin typeface="Arial" charset="0"/>
        </a:defRPr>
      </a:lvl2pPr>
      <a:lvl3pPr algn="l" rtl="0" fontAlgn="base">
        <a:spcBef>
          <a:spcPct val="0"/>
        </a:spcBef>
        <a:spcAft>
          <a:spcPct val="0"/>
        </a:spcAft>
        <a:defRPr sz="3200" b="1">
          <a:solidFill>
            <a:srgbClr val="73B900"/>
          </a:solidFill>
          <a:latin typeface="Arial" charset="0"/>
        </a:defRPr>
      </a:lvl3pPr>
      <a:lvl4pPr algn="l" rtl="0" fontAlgn="base">
        <a:spcBef>
          <a:spcPct val="0"/>
        </a:spcBef>
        <a:spcAft>
          <a:spcPct val="0"/>
        </a:spcAft>
        <a:defRPr sz="3200" b="1">
          <a:solidFill>
            <a:srgbClr val="73B900"/>
          </a:solidFill>
          <a:latin typeface="Arial" charset="0"/>
        </a:defRPr>
      </a:lvl4pPr>
      <a:lvl5pPr algn="l" rtl="0" fontAlgn="base">
        <a:spcBef>
          <a:spcPct val="0"/>
        </a:spcBef>
        <a:spcAft>
          <a:spcPct val="0"/>
        </a:spcAft>
        <a:defRPr sz="3200" b="1">
          <a:solidFill>
            <a:srgbClr val="73B900"/>
          </a:solidFill>
          <a:latin typeface="Arial" charset="0"/>
        </a:defRPr>
      </a:lvl5pPr>
      <a:lvl6pPr marL="457056" algn="l" rtl="0" eaLnBrk="1" fontAlgn="base" hangingPunct="1">
        <a:spcBef>
          <a:spcPct val="0"/>
        </a:spcBef>
        <a:spcAft>
          <a:spcPct val="0"/>
        </a:spcAft>
        <a:defRPr sz="3200" b="1">
          <a:solidFill>
            <a:srgbClr val="73B900"/>
          </a:solidFill>
          <a:latin typeface="Arial" charset="0"/>
        </a:defRPr>
      </a:lvl6pPr>
      <a:lvl7pPr marL="914112" algn="l" rtl="0" eaLnBrk="1" fontAlgn="base" hangingPunct="1">
        <a:spcBef>
          <a:spcPct val="0"/>
        </a:spcBef>
        <a:spcAft>
          <a:spcPct val="0"/>
        </a:spcAft>
        <a:defRPr sz="3200" b="1">
          <a:solidFill>
            <a:srgbClr val="73B900"/>
          </a:solidFill>
          <a:latin typeface="Arial" charset="0"/>
        </a:defRPr>
      </a:lvl7pPr>
      <a:lvl8pPr marL="1371166" algn="l" rtl="0" eaLnBrk="1" fontAlgn="base" hangingPunct="1">
        <a:spcBef>
          <a:spcPct val="0"/>
        </a:spcBef>
        <a:spcAft>
          <a:spcPct val="0"/>
        </a:spcAft>
        <a:defRPr sz="3200" b="1">
          <a:solidFill>
            <a:srgbClr val="73B900"/>
          </a:solidFill>
          <a:latin typeface="Arial" charset="0"/>
        </a:defRPr>
      </a:lvl8pPr>
      <a:lvl9pPr marL="1828214" algn="l" rtl="0" eaLnBrk="1" fontAlgn="base" hangingPunct="1">
        <a:spcBef>
          <a:spcPct val="0"/>
        </a:spcBef>
        <a:spcAft>
          <a:spcPct val="0"/>
        </a:spcAft>
        <a:defRPr sz="3200" b="1">
          <a:solidFill>
            <a:srgbClr val="73B900"/>
          </a:solidFill>
          <a:latin typeface="Arial" charset="0"/>
        </a:defRPr>
      </a:lvl9pPr>
    </p:titleStyle>
    <p:bodyStyle>
      <a:lvl1pPr marL="342792" indent="-342792" algn="l" rtl="0" fontAlgn="base">
        <a:spcBef>
          <a:spcPct val="20000"/>
        </a:spcBef>
        <a:spcAft>
          <a:spcPct val="0"/>
        </a:spcAft>
        <a:buSzPct val="100000"/>
        <a:buBlip>
          <a:blip r:embed="rId10"/>
        </a:buBlip>
        <a:defRPr sz="2400" b="1">
          <a:solidFill>
            <a:schemeClr val="tx1"/>
          </a:solidFill>
          <a:latin typeface="Calibri" pitchFamily="34" charset="0"/>
          <a:ea typeface="+mn-ea"/>
          <a:cs typeface="Calibri" pitchFamily="34" charset="0"/>
        </a:defRPr>
      </a:lvl1pPr>
      <a:lvl2pPr marL="914112" indent="-342792" algn="l" rtl="0" fontAlgn="base">
        <a:spcBef>
          <a:spcPct val="20000"/>
        </a:spcBef>
        <a:spcAft>
          <a:spcPct val="0"/>
        </a:spcAft>
        <a:buSzPct val="100000"/>
        <a:buBlip>
          <a:blip r:embed="rId10"/>
        </a:buBlip>
        <a:defRPr sz="2000" b="1">
          <a:solidFill>
            <a:schemeClr val="tx1"/>
          </a:solidFill>
          <a:latin typeface="Calibri" pitchFamily="34" charset="0"/>
          <a:cs typeface="Calibri" pitchFamily="34" charset="0"/>
        </a:defRPr>
      </a:lvl2pPr>
      <a:lvl3pPr marL="1371166" indent="-282481" algn="l" rtl="0" fontAlgn="base">
        <a:spcBef>
          <a:spcPct val="20000"/>
        </a:spcBef>
        <a:spcAft>
          <a:spcPct val="0"/>
        </a:spcAft>
        <a:buSzPct val="100000"/>
        <a:buBlip>
          <a:blip r:embed="rId10"/>
        </a:buBlip>
        <a:defRPr sz="2400" b="1">
          <a:solidFill>
            <a:schemeClr val="tx1"/>
          </a:solidFill>
          <a:latin typeface="Calibri" pitchFamily="34" charset="0"/>
          <a:cs typeface="Calibri" pitchFamily="34" charset="0"/>
        </a:defRPr>
      </a:lvl3pPr>
      <a:lvl4pPr marL="1774259" indent="-228527" algn="l" rtl="0" fontAlgn="base">
        <a:spcBef>
          <a:spcPct val="20000"/>
        </a:spcBef>
        <a:spcAft>
          <a:spcPct val="0"/>
        </a:spcAft>
        <a:buChar char="–"/>
        <a:defRPr sz="2000">
          <a:solidFill>
            <a:schemeClr val="bg1"/>
          </a:solidFill>
          <a:latin typeface="+mn-lt"/>
        </a:defRPr>
      </a:lvl4pPr>
      <a:lvl5pPr marL="2117051" indent="-228527" algn="l" rtl="0" fontAlgn="base">
        <a:spcBef>
          <a:spcPct val="20000"/>
        </a:spcBef>
        <a:spcAft>
          <a:spcPct val="0"/>
        </a:spcAft>
        <a:buChar char="»"/>
        <a:defRPr sz="2000">
          <a:solidFill>
            <a:schemeClr val="bg1"/>
          </a:solidFill>
          <a:latin typeface="+mn-lt"/>
        </a:defRPr>
      </a:lvl5pPr>
      <a:lvl6pPr marL="2574106" indent="-228527" algn="l" rtl="0" eaLnBrk="1" fontAlgn="base" hangingPunct="1">
        <a:spcBef>
          <a:spcPct val="20000"/>
        </a:spcBef>
        <a:spcAft>
          <a:spcPct val="0"/>
        </a:spcAft>
        <a:buChar char="»"/>
        <a:defRPr sz="2000">
          <a:solidFill>
            <a:schemeClr val="bg1"/>
          </a:solidFill>
          <a:latin typeface="+mn-lt"/>
        </a:defRPr>
      </a:lvl6pPr>
      <a:lvl7pPr marL="3031156" indent="-228527" algn="l" rtl="0" eaLnBrk="1" fontAlgn="base" hangingPunct="1">
        <a:spcBef>
          <a:spcPct val="20000"/>
        </a:spcBef>
        <a:spcAft>
          <a:spcPct val="0"/>
        </a:spcAft>
        <a:buChar char="»"/>
        <a:defRPr sz="2000">
          <a:solidFill>
            <a:schemeClr val="bg1"/>
          </a:solidFill>
          <a:latin typeface="+mn-lt"/>
        </a:defRPr>
      </a:lvl7pPr>
      <a:lvl8pPr marL="3488210" indent="-228527" algn="l" rtl="0" eaLnBrk="1" fontAlgn="base" hangingPunct="1">
        <a:spcBef>
          <a:spcPct val="20000"/>
        </a:spcBef>
        <a:spcAft>
          <a:spcPct val="0"/>
        </a:spcAft>
        <a:buChar char="»"/>
        <a:defRPr sz="2000">
          <a:solidFill>
            <a:schemeClr val="bg1"/>
          </a:solidFill>
          <a:latin typeface="+mn-lt"/>
        </a:defRPr>
      </a:lvl8pPr>
      <a:lvl9pPr marL="3945262" indent="-228527" algn="l" rtl="0" eaLnBrk="1" fontAlgn="base" hangingPunct="1">
        <a:spcBef>
          <a:spcPct val="20000"/>
        </a:spcBef>
        <a:spcAft>
          <a:spcPct val="0"/>
        </a:spcAft>
        <a:buChar char="»"/>
        <a:defRPr sz="2000">
          <a:solidFill>
            <a:schemeClr val="bg1"/>
          </a:solidFill>
          <a:latin typeface="+mn-lt"/>
        </a:defRPr>
      </a:lvl9pPr>
    </p:bodyStyle>
    <p:otherStyle>
      <a:defPPr>
        <a:defRPr lang="en-US"/>
      </a:defPPr>
      <a:lvl1pPr marL="0" algn="l" defTabSz="914112" rtl="0" eaLnBrk="1" latinLnBrk="0" hangingPunct="1">
        <a:defRPr sz="1800" kern="1200">
          <a:solidFill>
            <a:schemeClr val="tx1"/>
          </a:solidFill>
          <a:latin typeface="+mn-lt"/>
          <a:ea typeface="+mn-ea"/>
          <a:cs typeface="+mn-cs"/>
        </a:defRPr>
      </a:lvl1pPr>
      <a:lvl2pPr marL="457056" algn="l" defTabSz="914112" rtl="0" eaLnBrk="1" latinLnBrk="0" hangingPunct="1">
        <a:defRPr sz="1800" kern="1200">
          <a:solidFill>
            <a:schemeClr val="tx1"/>
          </a:solidFill>
          <a:latin typeface="+mn-lt"/>
          <a:ea typeface="+mn-ea"/>
          <a:cs typeface="+mn-cs"/>
        </a:defRPr>
      </a:lvl2pPr>
      <a:lvl3pPr marL="914112" algn="l" defTabSz="914112" rtl="0" eaLnBrk="1" latinLnBrk="0" hangingPunct="1">
        <a:defRPr sz="1800" kern="1200">
          <a:solidFill>
            <a:schemeClr val="tx1"/>
          </a:solidFill>
          <a:latin typeface="+mn-lt"/>
          <a:ea typeface="+mn-ea"/>
          <a:cs typeface="+mn-cs"/>
        </a:defRPr>
      </a:lvl3pPr>
      <a:lvl4pPr marL="1371166" algn="l" defTabSz="914112" rtl="0" eaLnBrk="1" latinLnBrk="0" hangingPunct="1">
        <a:defRPr sz="1800" kern="1200">
          <a:solidFill>
            <a:schemeClr val="tx1"/>
          </a:solidFill>
          <a:latin typeface="+mn-lt"/>
          <a:ea typeface="+mn-ea"/>
          <a:cs typeface="+mn-cs"/>
        </a:defRPr>
      </a:lvl4pPr>
      <a:lvl5pPr marL="1828214" algn="l" defTabSz="914112" rtl="0" eaLnBrk="1" latinLnBrk="0" hangingPunct="1">
        <a:defRPr sz="1800" kern="1200">
          <a:solidFill>
            <a:schemeClr val="tx1"/>
          </a:solidFill>
          <a:latin typeface="+mn-lt"/>
          <a:ea typeface="+mn-ea"/>
          <a:cs typeface="+mn-cs"/>
        </a:defRPr>
      </a:lvl5pPr>
      <a:lvl6pPr marL="2285268" algn="l" defTabSz="914112" rtl="0" eaLnBrk="1" latinLnBrk="0" hangingPunct="1">
        <a:defRPr sz="1800" kern="1200">
          <a:solidFill>
            <a:schemeClr val="tx1"/>
          </a:solidFill>
          <a:latin typeface="+mn-lt"/>
          <a:ea typeface="+mn-ea"/>
          <a:cs typeface="+mn-cs"/>
        </a:defRPr>
      </a:lvl6pPr>
      <a:lvl7pPr marL="2742324" algn="l" defTabSz="914112" rtl="0" eaLnBrk="1" latinLnBrk="0" hangingPunct="1">
        <a:defRPr sz="1800" kern="1200">
          <a:solidFill>
            <a:schemeClr val="tx1"/>
          </a:solidFill>
          <a:latin typeface="+mn-lt"/>
          <a:ea typeface="+mn-ea"/>
          <a:cs typeface="+mn-cs"/>
        </a:defRPr>
      </a:lvl7pPr>
      <a:lvl8pPr marL="3199376" algn="l" defTabSz="914112" rtl="0" eaLnBrk="1" latinLnBrk="0" hangingPunct="1">
        <a:defRPr sz="1800" kern="1200">
          <a:solidFill>
            <a:schemeClr val="tx1"/>
          </a:solidFill>
          <a:latin typeface="+mn-lt"/>
          <a:ea typeface="+mn-ea"/>
          <a:cs typeface="+mn-cs"/>
        </a:defRPr>
      </a:lvl8pPr>
      <a:lvl9pPr marL="3656429" algn="l" defTabSz="914112"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10.xml"/><Relationship Id="rId5" Type="http://schemas.openxmlformats.org/officeDocument/2006/relationships/image" Target="../media/image31.jpeg"/><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slideLayout" Target="../slideLayouts/slideLayout7.xml"/><Relationship Id="rId1" Type="http://schemas.openxmlformats.org/officeDocument/2006/relationships/video" Target="file:///C:\Users\johns\Desktop\talks\vmd\sitevisit2012\movies\lac_high_invivo_mpd.mpg" TargetMode="Externa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png"/><Relationship Id="rId1" Type="http://schemas.openxmlformats.org/officeDocument/2006/relationships/slideLayout" Target="../slideLayouts/slideLayout10.xml"/><Relationship Id="rId4" Type="http://schemas.openxmlformats.org/officeDocument/2006/relationships/image" Target="../media/image45.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10.xml"/><Relationship Id="rId4" Type="http://schemas.openxmlformats.org/officeDocument/2006/relationships/image" Target="../media/image1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47.png"/></Relationships>
</file>

<file path=ppt/slides/_rels/slide3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50.jpeg"/></Relationships>
</file>

<file path=ppt/slides/_rels/slide35.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4.jpe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59.emf"/><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6.jpeg"/><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62.jpe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11.xml"/><Relationship Id="rId1" Type="http://schemas.openxmlformats.org/officeDocument/2006/relationships/slideLayout" Target="../slideLayouts/slideLayout23.xml"/><Relationship Id="rId4" Type="http://schemas.openxmlformats.org/officeDocument/2006/relationships/image" Target="../media/image69.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xml"/><Relationship Id="rId1" Type="http://schemas.openxmlformats.org/officeDocument/2006/relationships/slideLayout" Target="../slideLayouts/slideLayout10.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1" y="318978"/>
            <a:ext cx="9144000" cy="1977656"/>
          </a:xfrm>
        </p:spPr>
        <p:txBody>
          <a:bodyPr>
            <a:noAutofit/>
          </a:bodyPr>
          <a:lstStyle/>
          <a:p>
            <a:r>
              <a:rPr lang="en-US" sz="3200" b="1" dirty="0"/>
              <a:t>Using GPUs to Supercharge </a:t>
            </a:r>
            <a:r>
              <a:rPr lang="en-US" sz="3200" b="1" dirty="0" smtClean="0"/>
              <a:t/>
            </a:r>
            <a:br>
              <a:rPr lang="en-US" sz="3200" b="1" dirty="0" smtClean="0"/>
            </a:br>
            <a:r>
              <a:rPr lang="en-US" sz="3200" b="1" dirty="0" smtClean="0"/>
              <a:t>Visualization </a:t>
            </a:r>
            <a:r>
              <a:rPr lang="en-US" sz="3200" b="1" dirty="0"/>
              <a:t>and Analysis </a:t>
            </a:r>
            <a:r>
              <a:rPr lang="en-US" sz="3200" b="1" dirty="0" smtClean="0"/>
              <a:t>of </a:t>
            </a:r>
            <a:br>
              <a:rPr lang="en-US" sz="3200" b="1" dirty="0" smtClean="0"/>
            </a:br>
            <a:r>
              <a:rPr lang="en-US" sz="3200" b="1" dirty="0" smtClean="0"/>
              <a:t>Molecular </a:t>
            </a:r>
            <a:r>
              <a:rPr lang="en-US" sz="3200" b="1" dirty="0"/>
              <a:t>Dynamics Simulations with VMD</a:t>
            </a:r>
            <a:endParaRPr lang="en-US" altLang="en-US" sz="3200" dirty="0" smtClean="0"/>
          </a:p>
        </p:txBody>
      </p:sp>
      <p:sp>
        <p:nvSpPr>
          <p:cNvPr id="2051" name="Rectangle 3"/>
          <p:cNvSpPr>
            <a:spLocks noGrp="1" noChangeArrowheads="1"/>
          </p:cNvSpPr>
          <p:nvPr>
            <p:ph type="subTitle" idx="1"/>
          </p:nvPr>
        </p:nvSpPr>
        <p:spPr>
          <a:xfrm>
            <a:off x="1219200" y="2914650"/>
            <a:ext cx="6781800" cy="1314450"/>
          </a:xfrm>
        </p:spPr>
        <p:txBody>
          <a:bodyPr>
            <a:normAutofit fontScale="92500"/>
          </a:bodyPr>
          <a:lstStyle/>
          <a:p>
            <a:pPr eaLnBrk="1" hangingPunct="1"/>
            <a:r>
              <a:rPr lang="en-US" altLang="en-US" dirty="0" smtClean="0"/>
              <a:t>John E. Stone</a:t>
            </a:r>
          </a:p>
          <a:p>
            <a:pPr eaLnBrk="1" hangingPunct="1"/>
            <a:r>
              <a:rPr lang="en-US" altLang="en-US" dirty="0" smtClean="0"/>
              <a:t>http://www.ks.uiuc.edu/Research/vmd/</a:t>
            </a:r>
          </a:p>
        </p:txBody>
      </p:sp>
    </p:spTree>
    <p:extLst>
      <p:ext uri="{BB962C8B-B14F-4D97-AF65-F5344CB8AC3E}">
        <p14:creationId xmlns:p14="http://schemas.microsoft.com/office/powerpoint/2010/main" val="344267845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685801" y="171450"/>
            <a:ext cx="7770813" cy="514350"/>
          </a:xfrm>
        </p:spPr>
        <p:txBody>
          <a:bodyPr>
            <a:normAutofit fontScale="90000"/>
          </a:bodyPr>
          <a:lstStyle/>
          <a:p>
            <a:pPr eaLnBrk="1" hangingPunct="1"/>
            <a:r>
              <a:rPr lang="en-US" altLang="en-US" smtClean="0"/>
              <a:t>GPU Computing</a:t>
            </a:r>
          </a:p>
        </p:txBody>
      </p:sp>
      <p:sp>
        <p:nvSpPr>
          <p:cNvPr id="7171" name="Rectangle 3"/>
          <p:cNvSpPr>
            <a:spLocks noGrp="1" noChangeArrowheads="1"/>
          </p:cNvSpPr>
          <p:nvPr>
            <p:ph type="body" idx="1"/>
          </p:nvPr>
        </p:nvSpPr>
        <p:spPr>
          <a:xfrm>
            <a:off x="350873" y="800100"/>
            <a:ext cx="8431619" cy="3771900"/>
          </a:xfrm>
        </p:spPr>
        <p:txBody>
          <a:bodyPr>
            <a:normAutofit/>
          </a:bodyPr>
          <a:lstStyle/>
          <a:p>
            <a:pPr eaLnBrk="1" hangingPunct="1">
              <a:lnSpc>
                <a:spcPct val="90000"/>
              </a:lnSpc>
            </a:pPr>
            <a:r>
              <a:rPr lang="en-US" altLang="en-US" sz="2400" dirty="0" smtClean="0"/>
              <a:t>Commodity devices, omnipresent in modern computers (over a </a:t>
            </a:r>
            <a:r>
              <a:rPr lang="en-US" altLang="en-US" sz="2400" b="1" dirty="0" smtClean="0"/>
              <a:t>million</a:t>
            </a:r>
            <a:r>
              <a:rPr lang="en-US" altLang="en-US" sz="2400" dirty="0" smtClean="0"/>
              <a:t> sold per </a:t>
            </a:r>
            <a:r>
              <a:rPr lang="en-US" altLang="en-US" sz="2400" b="1" dirty="0" smtClean="0"/>
              <a:t>week</a:t>
            </a:r>
            <a:r>
              <a:rPr lang="en-US" altLang="en-US" sz="2400" dirty="0" smtClean="0"/>
              <a:t>)</a:t>
            </a:r>
          </a:p>
          <a:p>
            <a:pPr eaLnBrk="1" hangingPunct="1">
              <a:lnSpc>
                <a:spcPct val="90000"/>
              </a:lnSpc>
            </a:pPr>
            <a:r>
              <a:rPr lang="en-US" altLang="en-US" sz="2400" dirty="0" smtClean="0"/>
              <a:t>Massively parallel hardware, hundreds of processing units, </a:t>
            </a:r>
            <a:r>
              <a:rPr lang="en-US" altLang="en-US" sz="2400" b="1" dirty="0" smtClean="0"/>
              <a:t>throughput oriented architecture</a:t>
            </a:r>
          </a:p>
          <a:p>
            <a:pPr eaLnBrk="1" hangingPunct="1">
              <a:lnSpc>
                <a:spcPct val="90000"/>
              </a:lnSpc>
            </a:pPr>
            <a:r>
              <a:rPr lang="en-US" altLang="en-US" sz="2400" dirty="0" smtClean="0"/>
              <a:t>Standard integer and floating point types supported</a:t>
            </a:r>
          </a:p>
          <a:p>
            <a:pPr eaLnBrk="1" hangingPunct="1">
              <a:lnSpc>
                <a:spcPct val="90000"/>
              </a:lnSpc>
            </a:pPr>
            <a:r>
              <a:rPr lang="en-US" altLang="en-US" sz="2400" dirty="0" smtClean="0"/>
              <a:t>Programming tools allow software to be written in dialects of familiar C/C++ and integrated into legacy software</a:t>
            </a:r>
          </a:p>
          <a:p>
            <a:pPr eaLnBrk="1" hangingPunct="1">
              <a:lnSpc>
                <a:spcPct val="90000"/>
              </a:lnSpc>
            </a:pPr>
            <a:r>
              <a:rPr lang="en-US" altLang="en-US" sz="2400" dirty="0" smtClean="0"/>
              <a:t>GPU algorithms are often multicore friendly due to attention paid to </a:t>
            </a:r>
            <a:r>
              <a:rPr lang="en-US" altLang="en-US" sz="2400" b="1" dirty="0" smtClean="0"/>
              <a:t>data locality</a:t>
            </a:r>
            <a:r>
              <a:rPr lang="en-US" altLang="en-US" sz="2400" dirty="0" smtClean="0"/>
              <a:t> and </a:t>
            </a:r>
            <a:r>
              <a:rPr lang="en-US" altLang="en-US" sz="2400" b="1" dirty="0" smtClean="0"/>
              <a:t>data-parallel</a:t>
            </a:r>
            <a:r>
              <a:rPr lang="en-US" altLang="en-US" sz="2400" dirty="0" smtClean="0"/>
              <a:t> work decomposition</a:t>
            </a:r>
          </a:p>
        </p:txBody>
      </p:sp>
    </p:spTree>
    <p:extLst>
      <p:ext uri="{BB962C8B-B14F-4D97-AF65-F5344CB8AC3E}">
        <p14:creationId xmlns:p14="http://schemas.microsoft.com/office/powerpoint/2010/main" val="1165952241"/>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685801" y="400050"/>
            <a:ext cx="7770813" cy="685800"/>
          </a:xfrm>
        </p:spPr>
        <p:txBody>
          <a:bodyPr>
            <a:normAutofit fontScale="90000"/>
          </a:bodyPr>
          <a:lstStyle/>
          <a:p>
            <a:pPr eaLnBrk="1" hangingPunct="1"/>
            <a:r>
              <a:rPr lang="en-US" altLang="en-US" sz="4000" smtClean="0"/>
              <a:t>What Speedups Can GPUs Achieve?</a:t>
            </a:r>
          </a:p>
        </p:txBody>
      </p:sp>
      <p:sp>
        <p:nvSpPr>
          <p:cNvPr id="8195" name="Rectangle 3"/>
          <p:cNvSpPr>
            <a:spLocks noGrp="1" noChangeArrowheads="1"/>
          </p:cNvSpPr>
          <p:nvPr>
            <p:ph type="body" idx="1"/>
          </p:nvPr>
        </p:nvSpPr>
        <p:spPr>
          <a:xfrm>
            <a:off x="685801" y="1143000"/>
            <a:ext cx="7770813" cy="3427810"/>
          </a:xfrm>
        </p:spPr>
        <p:txBody>
          <a:bodyPr>
            <a:normAutofit/>
          </a:bodyPr>
          <a:lstStyle/>
          <a:p>
            <a:pPr eaLnBrk="1" hangingPunct="1">
              <a:lnSpc>
                <a:spcPct val="90000"/>
              </a:lnSpc>
            </a:pPr>
            <a:r>
              <a:rPr lang="en-US" altLang="en-US" sz="2400" dirty="0" smtClean="0"/>
              <a:t>Single-GPU speedups of </a:t>
            </a:r>
            <a:r>
              <a:rPr lang="en-US" altLang="en-US" sz="2400" b="1" dirty="0" smtClean="0"/>
              <a:t>2.5x</a:t>
            </a:r>
            <a:r>
              <a:rPr lang="en-US" altLang="en-US" sz="2400" dirty="0" smtClean="0"/>
              <a:t> to </a:t>
            </a:r>
            <a:r>
              <a:rPr lang="en-US" altLang="en-US" sz="2400" b="1" dirty="0" smtClean="0"/>
              <a:t>7x</a:t>
            </a:r>
            <a:r>
              <a:rPr lang="en-US" altLang="en-US" sz="2400" dirty="0" smtClean="0"/>
              <a:t> vs. </a:t>
            </a:r>
            <a:r>
              <a:rPr lang="en-US" altLang="en-US" sz="2400" b="1" dirty="0" smtClean="0"/>
              <a:t>4-core CPU </a:t>
            </a:r>
            <a:r>
              <a:rPr lang="en-US" altLang="en-US" sz="2400" dirty="0" smtClean="0"/>
              <a:t>core are common</a:t>
            </a:r>
          </a:p>
          <a:p>
            <a:pPr eaLnBrk="1" hangingPunct="1">
              <a:lnSpc>
                <a:spcPct val="90000"/>
              </a:lnSpc>
            </a:pPr>
            <a:r>
              <a:rPr lang="en-US" altLang="en-US" sz="2400" dirty="0" smtClean="0"/>
              <a:t>Best speedups can reach </a:t>
            </a:r>
            <a:r>
              <a:rPr lang="en-US" altLang="en-US" sz="2400" b="1" dirty="0" smtClean="0"/>
              <a:t>25x</a:t>
            </a:r>
            <a:r>
              <a:rPr lang="en-US" altLang="en-US" sz="2400" dirty="0" smtClean="0"/>
              <a:t> or more, attained on codes dominated by  floating point arithmetic, especially native GPU machine instructions, e.g. </a:t>
            </a:r>
            <a:r>
              <a:rPr lang="en-US" altLang="en-US" sz="2400" dirty="0" err="1" smtClean="0">
                <a:solidFill>
                  <a:srgbClr val="008000"/>
                </a:solidFill>
              </a:rPr>
              <a:t>expf</a:t>
            </a:r>
            <a:r>
              <a:rPr lang="en-US" altLang="en-US" sz="2400" dirty="0" smtClean="0">
                <a:solidFill>
                  <a:srgbClr val="008000"/>
                </a:solidFill>
              </a:rPr>
              <a:t>(), </a:t>
            </a:r>
            <a:r>
              <a:rPr lang="en-US" altLang="en-US" sz="2400" dirty="0" err="1" smtClean="0">
                <a:solidFill>
                  <a:srgbClr val="008000"/>
                </a:solidFill>
              </a:rPr>
              <a:t>rsqrtf</a:t>
            </a:r>
            <a:r>
              <a:rPr lang="en-US" altLang="en-US" sz="2400" dirty="0" smtClean="0">
                <a:solidFill>
                  <a:srgbClr val="008000"/>
                </a:solidFill>
              </a:rPr>
              <a:t>(),</a:t>
            </a:r>
            <a:r>
              <a:rPr lang="en-US" altLang="en-US" sz="2400" dirty="0" smtClean="0"/>
              <a:t> …</a:t>
            </a:r>
          </a:p>
          <a:p>
            <a:pPr eaLnBrk="1" hangingPunct="1">
              <a:lnSpc>
                <a:spcPct val="90000"/>
              </a:lnSpc>
            </a:pPr>
            <a:r>
              <a:rPr lang="en-US" altLang="en-US" sz="2400" b="1" dirty="0" smtClean="0"/>
              <a:t>Amdahl’s Law </a:t>
            </a:r>
            <a:r>
              <a:rPr lang="en-US" altLang="en-US" sz="2400" dirty="0" smtClean="0"/>
              <a:t>can prevent legacy codes from achieving peak speedups with shallow GPU acceleration efforts</a:t>
            </a:r>
          </a:p>
        </p:txBody>
      </p:sp>
    </p:spTree>
    <p:extLst>
      <p:ext uri="{BB962C8B-B14F-4D97-AF65-F5344CB8AC3E}">
        <p14:creationId xmlns:p14="http://schemas.microsoft.com/office/powerpoint/2010/main" val="163686587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ChangeArrowheads="1"/>
          </p:cNvSpPr>
          <p:nvPr/>
        </p:nvSpPr>
        <p:spPr bwMode="auto">
          <a:xfrm>
            <a:off x="0" y="4762"/>
            <a:ext cx="9144000" cy="5138738"/>
          </a:xfrm>
          <a:prstGeom prst="rect">
            <a:avLst/>
          </a:prstGeom>
          <a:solidFill>
            <a:srgbClr val="FFFFFF"/>
          </a:solidFill>
          <a:ln>
            <a:noFill/>
          </a:ln>
          <a:extLst>
            <a:ext uri="{91240B29-F687-4F45-9708-019B960494DF}">
              <a14:hiddenLine xmlns:a14="http://schemas.microsoft.com/office/drawing/2010/main" w="20701">
                <a:solidFill>
                  <a:srgbClr val="000000"/>
                </a:solidFill>
                <a:miter lim="800000"/>
                <a:headEnd/>
                <a:tailEnd/>
              </a14:hiddenLine>
            </a:ext>
          </a:extLst>
        </p:spPr>
        <p:txBody>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1200"/>
          </a:p>
        </p:txBody>
      </p:sp>
      <p:pic>
        <p:nvPicPr>
          <p:cNvPr id="1024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6219"/>
            <a:ext cx="8915400" cy="4917281"/>
          </a:xfrm>
          <a:prstGeom prst="rect">
            <a:avLst/>
          </a:prstGeom>
          <a:noFill/>
          <a:ln>
            <a:noFill/>
          </a:ln>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244" name="Rectangle 2"/>
          <p:cNvSpPr>
            <a:spLocks noGrp="1" noChangeArrowheads="1"/>
          </p:cNvSpPr>
          <p:nvPr>
            <p:ph type="title"/>
          </p:nvPr>
        </p:nvSpPr>
        <p:spPr>
          <a:xfrm>
            <a:off x="76200" y="4762"/>
            <a:ext cx="8991600" cy="566738"/>
          </a:xfrm>
        </p:spPr>
        <p:txBody>
          <a:bodyPr>
            <a:normAutofit fontScale="90000"/>
          </a:bodyPr>
          <a:lstStyle/>
          <a:p>
            <a:pPr eaLnBrk="1" hangingPunct="1"/>
            <a:r>
              <a:rPr lang="en-US" altLang="en-US" sz="3200" smtClean="0"/>
              <a:t>Peak Arithmetic Performance: Exponential Trend</a:t>
            </a:r>
          </a:p>
        </p:txBody>
      </p:sp>
    </p:spTree>
    <p:extLst>
      <p:ext uri="{BB962C8B-B14F-4D97-AF65-F5344CB8AC3E}">
        <p14:creationId xmlns:p14="http://schemas.microsoft.com/office/powerpoint/2010/main" val="288398767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ChangeArrowheads="1"/>
          </p:cNvSpPr>
          <p:nvPr/>
        </p:nvSpPr>
        <p:spPr bwMode="auto">
          <a:xfrm>
            <a:off x="0" y="4762"/>
            <a:ext cx="9144000" cy="5138738"/>
          </a:xfrm>
          <a:prstGeom prst="rect">
            <a:avLst/>
          </a:prstGeom>
          <a:solidFill>
            <a:srgbClr val="FFFFFF"/>
          </a:solidFill>
          <a:ln>
            <a:noFill/>
          </a:ln>
          <a:extLst>
            <a:ext uri="{91240B29-F687-4F45-9708-019B960494DF}">
              <a14:hiddenLine xmlns:a14="http://schemas.microsoft.com/office/drawing/2010/main" w="20701">
                <a:solidFill>
                  <a:srgbClr val="000000"/>
                </a:solidFill>
                <a:miter lim="800000"/>
                <a:headEnd/>
                <a:tailEnd/>
              </a14:hiddenLine>
            </a:ext>
          </a:extLst>
        </p:spPr>
        <p:txBody>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1200"/>
          </a:p>
        </p:txBody>
      </p:sp>
      <p:pic>
        <p:nvPicPr>
          <p:cNvPr id="11267"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0976"/>
            <a:ext cx="7848600" cy="4966097"/>
          </a:xfrm>
          <a:prstGeom prst="rect">
            <a:avLst/>
          </a:prstGeom>
          <a:noFill/>
          <a:ln>
            <a:noFill/>
          </a:ln>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268" name="Rectangle 2"/>
          <p:cNvSpPr>
            <a:spLocks noGrp="1" noChangeArrowheads="1"/>
          </p:cNvSpPr>
          <p:nvPr>
            <p:ph type="title"/>
          </p:nvPr>
        </p:nvSpPr>
        <p:spPr>
          <a:xfrm>
            <a:off x="1219201" y="342900"/>
            <a:ext cx="7770813" cy="457200"/>
          </a:xfrm>
        </p:spPr>
        <p:txBody>
          <a:bodyPr>
            <a:normAutofit fontScale="90000"/>
          </a:bodyPr>
          <a:lstStyle/>
          <a:p>
            <a:pPr eaLnBrk="1" hangingPunct="1"/>
            <a:r>
              <a:rPr lang="en-US" altLang="en-US" sz="3600" smtClean="0"/>
              <a:t>Peak Memory Bandwidth: Linear Trend</a:t>
            </a:r>
          </a:p>
        </p:txBody>
      </p:sp>
    </p:spTree>
    <p:extLst>
      <p:ext uri="{BB962C8B-B14F-4D97-AF65-F5344CB8AC3E}">
        <p14:creationId xmlns:p14="http://schemas.microsoft.com/office/powerpoint/2010/main" val="229845006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smtClean="0"/>
              <a:t>GPUs Can Reduce Trajectory Analysis Runtimes </a:t>
            </a:r>
            <a:br>
              <a:rPr lang="en-US" sz="2800" dirty="0" smtClean="0"/>
            </a:br>
            <a:r>
              <a:rPr lang="en-US" sz="2800" dirty="0" smtClean="0"/>
              <a:t>from Hours to Minutes</a:t>
            </a:r>
            <a:endParaRPr lang="en-US" sz="2800" dirty="0"/>
          </a:p>
        </p:txBody>
      </p:sp>
      <p:sp>
        <p:nvSpPr>
          <p:cNvPr id="3" name="TextBox 2"/>
          <p:cNvSpPr txBox="1"/>
          <p:nvPr/>
        </p:nvSpPr>
        <p:spPr>
          <a:xfrm>
            <a:off x="233916" y="1275907"/>
            <a:ext cx="3200180" cy="2031325"/>
          </a:xfrm>
          <a:prstGeom prst="rect">
            <a:avLst/>
          </a:prstGeom>
          <a:noFill/>
        </p:spPr>
        <p:txBody>
          <a:bodyPr wrap="square" rtlCol="0">
            <a:spAutoFit/>
          </a:bodyPr>
          <a:lstStyle/>
          <a:p>
            <a:r>
              <a:rPr lang="en-US" dirty="0" smtClean="0"/>
              <a:t>Enable laptops and desktop workstations to handle tasks that would have previously required a cluster, or a very long wait…</a:t>
            </a:r>
          </a:p>
          <a:p>
            <a:endParaRPr lang="en-US" dirty="0"/>
          </a:p>
          <a:p>
            <a:endParaRPr lang="en-US" dirty="0"/>
          </a:p>
        </p:txBody>
      </p:sp>
      <p:sp>
        <p:nvSpPr>
          <p:cNvPr id="5" name="Rectangle 9"/>
          <p:cNvSpPr>
            <a:spLocks noChangeArrowheads="1"/>
          </p:cNvSpPr>
          <p:nvPr/>
        </p:nvSpPr>
        <p:spPr bwMode="auto">
          <a:xfrm>
            <a:off x="0" y="4598988"/>
            <a:ext cx="9144000" cy="544512"/>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1200">
              <a:latin typeface="Arial" charset="0"/>
              <a:cs typeface="Arial"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34096" y="1063229"/>
            <a:ext cx="5709904" cy="37728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3646966" y="4651404"/>
            <a:ext cx="5411973" cy="369332"/>
          </a:xfrm>
          <a:prstGeom prst="rect">
            <a:avLst/>
          </a:prstGeom>
          <a:noFill/>
        </p:spPr>
        <p:txBody>
          <a:bodyPr wrap="square" rtlCol="0">
            <a:spAutoFit/>
          </a:bodyPr>
          <a:lstStyle/>
          <a:p>
            <a:r>
              <a:rPr lang="en-US" dirty="0" smtClean="0"/>
              <a:t>GPU-accelerated MDFF Cross Correlation Timeline</a:t>
            </a:r>
            <a:endParaRPr lang="en-US" dirty="0"/>
          </a:p>
        </p:txBody>
      </p:sp>
    </p:spTree>
    <p:extLst>
      <p:ext uri="{BB962C8B-B14F-4D97-AF65-F5344CB8AC3E}">
        <p14:creationId xmlns:p14="http://schemas.microsoft.com/office/powerpoint/2010/main" val="4748325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91386" y="297712"/>
            <a:ext cx="8537944" cy="369332"/>
          </a:xfrm>
          <a:prstGeom prst="rect">
            <a:avLst/>
          </a:prstGeom>
          <a:noFill/>
        </p:spPr>
        <p:txBody>
          <a:bodyPr wrap="square" rtlCol="0">
            <a:spAutoFit/>
          </a:bodyPr>
          <a:lstStyle/>
          <a:p>
            <a:endParaRPr lang="en-US" dirty="0"/>
          </a:p>
        </p:txBody>
      </p:sp>
      <p:sp>
        <p:nvSpPr>
          <p:cNvPr id="5" name="TextBox 4"/>
          <p:cNvSpPr txBox="1"/>
          <p:nvPr/>
        </p:nvSpPr>
        <p:spPr>
          <a:xfrm>
            <a:off x="542260" y="103519"/>
            <a:ext cx="8187070" cy="4770537"/>
          </a:xfrm>
          <a:prstGeom prst="rect">
            <a:avLst/>
          </a:prstGeom>
          <a:noFill/>
        </p:spPr>
        <p:txBody>
          <a:bodyPr wrap="square" rtlCol="0">
            <a:spAutoFit/>
          </a:bodyPr>
          <a:lstStyle/>
          <a:p>
            <a:r>
              <a:rPr lang="en-US" sz="2000" b="1" dirty="0" smtClean="0"/>
              <a:t>Example VMD Startup Messages with GPU Accelerators:</a:t>
            </a:r>
          </a:p>
          <a:p>
            <a:r>
              <a:rPr lang="en-US" sz="1600" dirty="0"/>
              <a:t>Info) VMD for LINUXAMD64, version 1.9.2a36 (December 12, 2013)</a:t>
            </a:r>
          </a:p>
          <a:p>
            <a:r>
              <a:rPr lang="en-US" sz="1600" dirty="0"/>
              <a:t>Info) http://www.ks.uiuc.edu/Research/vmd/                         </a:t>
            </a:r>
          </a:p>
          <a:p>
            <a:r>
              <a:rPr lang="en-US" sz="1600" dirty="0"/>
              <a:t>Info) Email questions and bug reports to vmd@ks.uiuc.edu           </a:t>
            </a:r>
          </a:p>
          <a:p>
            <a:r>
              <a:rPr lang="en-US" sz="1600" dirty="0"/>
              <a:t>Info) Please include this reference in published work using VMD:   </a:t>
            </a:r>
          </a:p>
          <a:p>
            <a:r>
              <a:rPr lang="en-US" sz="1600" dirty="0"/>
              <a:t>Info)    Humphrey, W., </a:t>
            </a:r>
            <a:r>
              <a:rPr lang="en-US" sz="1600" dirty="0" err="1"/>
              <a:t>Dalke</a:t>
            </a:r>
            <a:r>
              <a:rPr lang="en-US" sz="1600" dirty="0"/>
              <a:t>, A. and </a:t>
            </a:r>
            <a:r>
              <a:rPr lang="en-US" sz="1600" dirty="0" err="1"/>
              <a:t>Schulten</a:t>
            </a:r>
            <a:r>
              <a:rPr lang="en-US" sz="1600" dirty="0"/>
              <a:t>, K., `VMD - Visual   </a:t>
            </a:r>
          </a:p>
          <a:p>
            <a:r>
              <a:rPr lang="en-US" sz="1600" dirty="0"/>
              <a:t>Info)    Molecular Dynamics', J. </a:t>
            </a:r>
            <a:r>
              <a:rPr lang="en-US" sz="1600" dirty="0" err="1"/>
              <a:t>Molec</a:t>
            </a:r>
            <a:r>
              <a:rPr lang="en-US" sz="1600" dirty="0"/>
              <a:t>. Graphics 1996, 14.1, 33-38.</a:t>
            </a:r>
          </a:p>
          <a:p>
            <a:r>
              <a:rPr lang="en-US" sz="1600" dirty="0"/>
              <a:t>Info) -------------------------------------------------------------</a:t>
            </a:r>
          </a:p>
          <a:p>
            <a:r>
              <a:rPr lang="en-US" sz="1600" dirty="0"/>
              <a:t>Info) Multithreading available, 16 CPUs detected.</a:t>
            </a:r>
          </a:p>
          <a:p>
            <a:r>
              <a:rPr lang="en-US" sz="1600" dirty="0"/>
              <a:t>Info) Free system memory: 58392MB (96%)</a:t>
            </a:r>
          </a:p>
          <a:p>
            <a:r>
              <a:rPr lang="en-US" sz="1600" dirty="0"/>
              <a:t>Info) Creating CUDA device pool and initializing hardware...</a:t>
            </a:r>
          </a:p>
          <a:p>
            <a:r>
              <a:rPr lang="en-US" sz="1600" dirty="0"/>
              <a:t>Info) Detected 4 available CUDA accelerators:</a:t>
            </a:r>
          </a:p>
          <a:p>
            <a:r>
              <a:rPr lang="en-US" sz="1600" dirty="0"/>
              <a:t>Info) [0] Tesla K20c         13 SM_3.5 @ 0.71 GHz, 5.0GB RAM, OIO, ZCP</a:t>
            </a:r>
          </a:p>
          <a:p>
            <a:r>
              <a:rPr lang="en-US" sz="1600" dirty="0"/>
              <a:t>Info) [1] Tesla K20c         13 SM_3.5 @ 0.71 GHz, 5.0GB RAM, OIO, ZCP</a:t>
            </a:r>
          </a:p>
          <a:p>
            <a:r>
              <a:rPr lang="pt-BR" sz="1600" dirty="0"/>
              <a:t>Info) [2] Quadro 7000        16 SM_2.0 @ 1.30 GHz, 6.0GB RAM, KTO, OIO, ZCP</a:t>
            </a:r>
          </a:p>
          <a:p>
            <a:r>
              <a:rPr lang="pt-BR" sz="1600" dirty="0"/>
              <a:t>Info) [3] Quadro 7000        16 SM_2.0 @ 1.30 GHz, 6.0GB RAM, KTO, OIO, ZCP</a:t>
            </a:r>
          </a:p>
          <a:p>
            <a:r>
              <a:rPr lang="en-US" sz="1600" dirty="0"/>
              <a:t>Info) Dynamically loaded 2 plugins in directory:</a:t>
            </a:r>
          </a:p>
          <a:p>
            <a:r>
              <a:rPr lang="en-US" sz="1600" dirty="0"/>
              <a:t>Info) /Projects/</a:t>
            </a:r>
            <a:r>
              <a:rPr lang="en-US" sz="1600" dirty="0" err="1"/>
              <a:t>vmd</a:t>
            </a:r>
            <a:r>
              <a:rPr lang="en-US" sz="1600" dirty="0"/>
              <a:t>/pub/linux64/lib/</a:t>
            </a:r>
            <a:r>
              <a:rPr lang="en-US" sz="1600" dirty="0" err="1"/>
              <a:t>vmdtest</a:t>
            </a:r>
            <a:r>
              <a:rPr lang="en-US" sz="1600" dirty="0"/>
              <a:t>/plugins/LINUXAMD64/</a:t>
            </a:r>
            <a:r>
              <a:rPr lang="en-US" sz="1600" dirty="0" err="1"/>
              <a:t>molfile</a:t>
            </a:r>
            <a:endParaRPr lang="en-US" sz="1600" dirty="0"/>
          </a:p>
          <a:p>
            <a:endParaRPr lang="en-US" sz="1200" b="1" dirty="0"/>
          </a:p>
        </p:txBody>
      </p:sp>
    </p:spTree>
    <p:extLst>
      <p:ext uri="{BB962C8B-B14F-4D97-AF65-F5344CB8AC3E}">
        <p14:creationId xmlns:p14="http://schemas.microsoft.com/office/powerpoint/2010/main" val="4271626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8"/>
          <p:cNvSpPr>
            <a:spLocks noChangeArrowheads="1"/>
          </p:cNvSpPr>
          <p:nvPr/>
        </p:nvSpPr>
        <p:spPr bwMode="auto">
          <a:xfrm>
            <a:off x="0" y="4598988"/>
            <a:ext cx="9144000" cy="544512"/>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1200">
              <a:latin typeface="Arial" pitchFamily="34" charset="0"/>
              <a:cs typeface="Arial" pitchFamily="34" charset="0"/>
            </a:endParaRPr>
          </a:p>
        </p:txBody>
      </p:sp>
      <p:pic>
        <p:nvPicPr>
          <p:cNvPr id="19459" name="Picture 3" descr="C:\Documents and Settings\johns\Desktop\talks\cudatalks\iacat01232009\c60_orb104b.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57360" y="2535238"/>
            <a:ext cx="1611965" cy="1549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0" name="Picture 5" descr="C:\Documents and Settings\johns\Desktop\talks\vmd\sitevisit\NVnotes\geforce8800.jpg"/>
          <p:cNvPicPr>
            <a:picLocks noChangeAspect="1" noChangeArrowheads="1"/>
          </p:cNvPicPr>
          <p:nvPr/>
        </p:nvPicPr>
        <p:blipFill>
          <a:blip r:embed="rId3">
            <a:extLst>
              <a:ext uri="{28A0092B-C50C-407E-A947-70E740481C1C}">
                <a14:useLocalDpi xmlns:a14="http://schemas.microsoft.com/office/drawing/2010/main" val="0"/>
              </a:ext>
            </a:extLst>
          </a:blip>
          <a:srcRect t="4790" b="4192"/>
          <a:stretch>
            <a:fillRect/>
          </a:stretch>
        </p:blipFill>
        <p:spPr bwMode="auto">
          <a:xfrm>
            <a:off x="7044531" y="4084928"/>
            <a:ext cx="1981200"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9461" name="Group 3"/>
          <p:cNvGrpSpPr>
            <a:grpSpLocks/>
          </p:cNvGrpSpPr>
          <p:nvPr/>
        </p:nvGrpSpPr>
        <p:grpSpPr bwMode="auto">
          <a:xfrm>
            <a:off x="6540020" y="903833"/>
            <a:ext cx="2603980" cy="1642029"/>
            <a:chOff x="1025235" y="1143000"/>
            <a:chExt cx="3927765" cy="3051464"/>
          </a:xfrm>
        </p:grpSpPr>
        <p:pic>
          <p:nvPicPr>
            <p:cNvPr id="19507" name="Picture 16" descr="C:\Documents and Settings\johns\Desktop\rdfimgargon.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5235" y="1558061"/>
              <a:ext cx="3809075" cy="2636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508" name="Picture 18" descr="C:\Documents and Settings\johns\Desktop\gpurdf.png"/>
            <p:cNvPicPr>
              <a:picLocks noChangeAspect="1" noChangeArrowheads="1"/>
            </p:cNvPicPr>
            <p:nvPr/>
          </p:nvPicPr>
          <p:blipFill>
            <a:blip r:embed="rId5">
              <a:extLst>
                <a:ext uri="{28A0092B-C50C-407E-A947-70E740481C1C}">
                  <a14:useLocalDpi xmlns:a14="http://schemas.microsoft.com/office/drawing/2010/main" val="0"/>
                </a:ext>
              </a:extLst>
            </a:blip>
            <a:srcRect l="4482" t="8333" r="5882" b="8333"/>
            <a:stretch>
              <a:fillRect/>
            </a:stretch>
          </p:blipFill>
          <p:spPr bwMode="auto">
            <a:xfrm>
              <a:off x="3200400" y="1143000"/>
              <a:ext cx="17526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9462" name="Rectangle 14"/>
          <p:cNvSpPr>
            <a:spLocks noGrp="1" noChangeArrowheads="1"/>
          </p:cNvSpPr>
          <p:nvPr>
            <p:ph type="title"/>
          </p:nvPr>
        </p:nvSpPr>
        <p:spPr>
          <a:xfrm>
            <a:off x="533400" y="0"/>
            <a:ext cx="7770813" cy="887413"/>
          </a:xfrm>
        </p:spPr>
        <p:txBody>
          <a:bodyPr>
            <a:noAutofit/>
          </a:bodyPr>
          <a:lstStyle/>
          <a:p>
            <a:pPr eaLnBrk="1" hangingPunct="1"/>
            <a:r>
              <a:rPr lang="en-US" altLang="en-US" sz="2800" dirty="0" smtClean="0"/>
              <a:t>CUDA GPU-Accelerated Trajectory Analysis and Visualization in VMD</a:t>
            </a:r>
            <a:endParaRPr lang="en-US" altLang="en-US" sz="1200" dirty="0" smtClean="0"/>
          </a:p>
        </p:txBody>
      </p:sp>
      <p:graphicFrame>
        <p:nvGraphicFramePr>
          <p:cNvPr id="2" name="Table 1"/>
          <p:cNvGraphicFramePr>
            <a:graphicFrameLocks noGrp="1"/>
          </p:cNvGraphicFramePr>
          <p:nvPr>
            <p:extLst>
              <p:ext uri="{D42A27DB-BD31-4B8C-83A1-F6EECF244321}">
                <p14:modId xmlns:p14="http://schemas.microsoft.com/office/powerpoint/2010/main" val="3421686261"/>
              </p:ext>
            </p:extLst>
          </p:nvPr>
        </p:nvGraphicFramePr>
        <p:xfrm>
          <a:off x="82550" y="871059"/>
          <a:ext cx="6265087" cy="4234262"/>
        </p:xfrm>
        <a:graphic>
          <a:graphicData uri="http://schemas.openxmlformats.org/drawingml/2006/table">
            <a:tbl>
              <a:tblPr firstRow="1" bandRow="1">
                <a:tableStyleId>{5C22544A-7EE6-4342-B048-85BDC9FD1C3A}</a:tableStyleId>
              </a:tblPr>
              <a:tblGrid>
                <a:gridCol w="3414621"/>
                <a:gridCol w="2850466"/>
              </a:tblGrid>
              <a:tr h="53858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solidFill>
                            <a:schemeClr val="tx1"/>
                          </a:solidFill>
                        </a:rPr>
                        <a:t>VMD GPU-Accelerated</a:t>
                      </a:r>
                      <a:r>
                        <a:rPr lang="en-US" sz="1400" baseline="0" dirty="0" smtClean="0">
                          <a:solidFill>
                            <a:schemeClr val="tx1"/>
                          </a:solidFill>
                        </a:rPr>
                        <a:t> Feature or       GPU Kernel</a:t>
                      </a:r>
                      <a:endParaRPr lang="en-US" sz="1400" dirty="0" smtClean="0">
                        <a:solidFill>
                          <a:schemeClr val="tx1"/>
                        </a:solidFill>
                      </a:endParaRPr>
                    </a:p>
                  </a:txBody>
                  <a:tcPr marT="34281" marB="34281">
                    <a:solidFill>
                      <a:srgbClr val="99FF99"/>
                    </a:solidFill>
                  </a:tcPr>
                </a:tc>
                <a:tc>
                  <a:txBody>
                    <a:bodyPr/>
                    <a:lstStyle/>
                    <a:p>
                      <a:r>
                        <a:rPr lang="en-US" sz="1400" dirty="0" smtClean="0">
                          <a:solidFill>
                            <a:schemeClr val="tx1"/>
                          </a:solidFill>
                        </a:rPr>
                        <a:t>Exemplary </a:t>
                      </a:r>
                      <a:r>
                        <a:rPr lang="en-US" sz="1400" baseline="0" dirty="0" smtClean="0">
                          <a:solidFill>
                            <a:schemeClr val="tx1"/>
                          </a:solidFill>
                        </a:rPr>
                        <a:t>s</a:t>
                      </a:r>
                      <a:r>
                        <a:rPr lang="en-US" sz="1400" dirty="0" smtClean="0">
                          <a:solidFill>
                            <a:schemeClr val="tx1"/>
                          </a:solidFill>
                        </a:rPr>
                        <a:t>peedup vs. contemporary 4-core CPU</a:t>
                      </a:r>
                      <a:endParaRPr lang="en-US" sz="1400" dirty="0">
                        <a:solidFill>
                          <a:schemeClr val="tx1"/>
                        </a:solidFill>
                      </a:endParaRPr>
                    </a:p>
                  </a:txBody>
                  <a:tcPr marT="34281" marB="34281">
                    <a:solidFill>
                      <a:srgbClr val="99FF99"/>
                    </a:solidFill>
                  </a:tcPr>
                </a:tc>
              </a:tr>
              <a:tr h="287464">
                <a:tc>
                  <a:txBody>
                    <a:bodyPr/>
                    <a:lstStyle/>
                    <a:p>
                      <a:r>
                        <a:rPr lang="en-US" sz="1400" b="1" dirty="0" smtClean="0"/>
                        <a:t>Molecular</a:t>
                      </a:r>
                      <a:r>
                        <a:rPr lang="en-US" sz="1400" b="1" baseline="0" dirty="0" smtClean="0"/>
                        <a:t> orbital display</a:t>
                      </a:r>
                      <a:endParaRPr lang="en-US" sz="1400" b="1" dirty="0"/>
                    </a:p>
                  </a:txBody>
                  <a:tcPr marT="34281" marB="34281"/>
                </a:tc>
                <a:tc>
                  <a:txBody>
                    <a:bodyPr/>
                    <a:lstStyle/>
                    <a:p>
                      <a:r>
                        <a:rPr lang="en-US" sz="1400" b="1" dirty="0" smtClean="0"/>
                        <a:t>30x</a:t>
                      </a:r>
                      <a:endParaRPr lang="en-US" sz="1400" b="1" dirty="0"/>
                    </a:p>
                  </a:txBody>
                  <a:tcPr marT="34281" marB="34281"/>
                </a:tc>
              </a:tr>
              <a:tr h="291725">
                <a:tc>
                  <a:txBody>
                    <a:bodyPr/>
                    <a:lstStyle/>
                    <a:p>
                      <a:r>
                        <a:rPr lang="en-US" sz="1400" b="1" dirty="0" smtClean="0"/>
                        <a:t>Radial distribution function</a:t>
                      </a:r>
                      <a:endParaRPr lang="en-US" sz="1400" b="1" dirty="0"/>
                    </a:p>
                  </a:txBody>
                  <a:tcPr marT="34281" marB="34281"/>
                </a:tc>
                <a:tc>
                  <a:txBody>
                    <a:bodyPr/>
                    <a:lstStyle/>
                    <a:p>
                      <a:r>
                        <a:rPr lang="en-US" sz="1400" b="1" dirty="0" smtClean="0"/>
                        <a:t>23x</a:t>
                      </a:r>
                      <a:endParaRPr lang="en-US" sz="1400" b="1" dirty="0"/>
                    </a:p>
                  </a:txBody>
                  <a:tcPr marT="34281" marB="34281"/>
                </a:tc>
              </a:tr>
              <a:tr h="291725">
                <a:tc>
                  <a:txBody>
                    <a:bodyPr/>
                    <a:lstStyle/>
                    <a:p>
                      <a:r>
                        <a:rPr lang="en-US" sz="1400" b="1" dirty="0" smtClean="0"/>
                        <a:t>Molecular surface display</a:t>
                      </a:r>
                      <a:endParaRPr lang="en-US" sz="1400" b="1" dirty="0"/>
                    </a:p>
                  </a:txBody>
                  <a:tcPr marT="34281" marB="34281"/>
                </a:tc>
                <a:tc>
                  <a:txBody>
                    <a:bodyPr/>
                    <a:lstStyle/>
                    <a:p>
                      <a:r>
                        <a:rPr lang="en-US" sz="1400" b="1" dirty="0" smtClean="0"/>
                        <a:t>15x</a:t>
                      </a:r>
                      <a:endParaRPr lang="en-US" sz="1400" b="1" dirty="0"/>
                    </a:p>
                  </a:txBody>
                  <a:tcPr marT="34281" marB="34281"/>
                </a:tc>
              </a:tr>
              <a:tr h="28746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smtClean="0"/>
                        <a:t>Electrostatic field calculation</a:t>
                      </a:r>
                    </a:p>
                  </a:txBody>
                  <a:tcPr marT="34281" marB="34281"/>
                </a:tc>
                <a:tc>
                  <a:txBody>
                    <a:bodyPr/>
                    <a:lstStyle/>
                    <a:p>
                      <a:r>
                        <a:rPr lang="en-US" sz="1400" b="1" dirty="0" smtClean="0"/>
                        <a:t>11x</a:t>
                      </a:r>
                      <a:endParaRPr lang="en-US" sz="1400" b="1" dirty="0"/>
                    </a:p>
                  </a:txBody>
                  <a:tcPr marT="34281" marB="34281"/>
                </a:tc>
              </a:tr>
              <a:tr h="27689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smtClean="0"/>
                        <a:t>Ray tracing w/ shadows,</a:t>
                      </a:r>
                      <a:r>
                        <a:rPr lang="en-US" sz="1400" b="1" baseline="0" dirty="0" smtClean="0"/>
                        <a:t>  AO lighting</a:t>
                      </a:r>
                      <a:endParaRPr lang="en-US" sz="1400" b="1" dirty="0" smtClean="0"/>
                    </a:p>
                  </a:txBody>
                  <a:tcPr marT="34281" marB="34281"/>
                </a:tc>
                <a:tc>
                  <a:txBody>
                    <a:bodyPr/>
                    <a:lstStyle/>
                    <a:p>
                      <a:r>
                        <a:rPr lang="en-US" sz="1400" b="1" dirty="0" smtClean="0"/>
                        <a:t>7x</a:t>
                      </a:r>
                      <a:endParaRPr lang="en-US" sz="1400" b="1" dirty="0"/>
                    </a:p>
                  </a:txBody>
                  <a:tcPr marT="34281" marB="34281"/>
                </a:tc>
              </a:tr>
              <a:tr h="27689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err="1" smtClean="0"/>
                        <a:t>cryoEM</a:t>
                      </a:r>
                      <a:r>
                        <a:rPr lang="en-US" sz="1400" b="1" dirty="0" smtClean="0"/>
                        <a:t> cross</a:t>
                      </a:r>
                      <a:r>
                        <a:rPr lang="en-US" sz="1400" b="1" baseline="0" dirty="0" smtClean="0"/>
                        <a:t> correlation quality-of-fit</a:t>
                      </a:r>
                      <a:endParaRPr lang="en-US" sz="1400" b="1" dirty="0" smtClean="0"/>
                    </a:p>
                  </a:txBody>
                  <a:tcPr marT="34281" marB="34281"/>
                </a:tc>
                <a:tc>
                  <a:txBody>
                    <a:bodyPr/>
                    <a:lstStyle/>
                    <a:p>
                      <a:r>
                        <a:rPr lang="en-US" sz="1400" b="1" dirty="0" smtClean="0"/>
                        <a:t>7x</a:t>
                      </a:r>
                      <a:endParaRPr lang="en-US" sz="1400" b="1" dirty="0"/>
                    </a:p>
                  </a:txBody>
                  <a:tcPr marT="34281" marB="34281"/>
                </a:tc>
              </a:tr>
              <a:tr h="276894">
                <a:tc>
                  <a:txBody>
                    <a:bodyPr/>
                    <a:lstStyle/>
                    <a:p>
                      <a:r>
                        <a:rPr lang="en-US" sz="1400" dirty="0" smtClean="0"/>
                        <a:t>Ion placement</a:t>
                      </a:r>
                      <a:endParaRPr lang="en-US" sz="1400" dirty="0"/>
                    </a:p>
                  </a:txBody>
                  <a:tcPr marT="34281" marB="34281"/>
                </a:tc>
                <a:tc>
                  <a:txBody>
                    <a:bodyPr/>
                    <a:lstStyle/>
                    <a:p>
                      <a:r>
                        <a:rPr lang="en-US" sz="1400" dirty="0" smtClean="0"/>
                        <a:t>6x</a:t>
                      </a:r>
                      <a:endParaRPr lang="en-US" sz="1400" dirty="0"/>
                    </a:p>
                  </a:txBody>
                  <a:tcPr marT="34281" marB="34281"/>
                </a:tc>
              </a:tr>
              <a:tr h="276894">
                <a:tc>
                  <a:txBody>
                    <a:bodyPr/>
                    <a:lstStyle/>
                    <a:p>
                      <a:r>
                        <a:rPr lang="en-US" sz="1400" dirty="0" smtClean="0"/>
                        <a:t>MDFF</a:t>
                      </a:r>
                      <a:r>
                        <a:rPr lang="en-US" sz="1400" baseline="0" dirty="0" smtClean="0"/>
                        <a:t> d</a:t>
                      </a:r>
                      <a:r>
                        <a:rPr lang="en-US" sz="1400" dirty="0" smtClean="0"/>
                        <a:t>ensity map synthesis </a:t>
                      </a:r>
                      <a:endParaRPr lang="en-US" sz="1400" dirty="0"/>
                    </a:p>
                  </a:txBody>
                  <a:tcPr marT="34281" marB="34281"/>
                </a:tc>
                <a:tc>
                  <a:txBody>
                    <a:bodyPr/>
                    <a:lstStyle/>
                    <a:p>
                      <a:r>
                        <a:rPr lang="en-US" sz="1400" dirty="0" smtClean="0"/>
                        <a:t>6x</a:t>
                      </a:r>
                      <a:endParaRPr lang="en-US" sz="1400" dirty="0"/>
                    </a:p>
                  </a:txBody>
                  <a:tcPr marT="34281" marB="34281"/>
                </a:tc>
              </a:tr>
              <a:tr h="276894">
                <a:tc>
                  <a:txBody>
                    <a:bodyPr/>
                    <a:lstStyle/>
                    <a:p>
                      <a:r>
                        <a:rPr lang="en-US" sz="1400" dirty="0" smtClean="0"/>
                        <a:t>Implicit ligand</a:t>
                      </a:r>
                      <a:r>
                        <a:rPr lang="en-US" sz="1400" baseline="0" dirty="0" smtClean="0"/>
                        <a:t> sampling</a:t>
                      </a:r>
                      <a:endParaRPr lang="en-US" sz="1400" dirty="0"/>
                    </a:p>
                  </a:txBody>
                  <a:tcPr marT="34281" marB="34281"/>
                </a:tc>
                <a:tc>
                  <a:txBody>
                    <a:bodyPr/>
                    <a:lstStyle/>
                    <a:p>
                      <a:r>
                        <a:rPr lang="en-US" sz="1400" dirty="0" smtClean="0"/>
                        <a:t>6x</a:t>
                      </a:r>
                      <a:endParaRPr lang="en-US" sz="1400" dirty="0"/>
                    </a:p>
                  </a:txBody>
                  <a:tcPr marT="34281" marB="34281"/>
                </a:tc>
              </a:tr>
              <a:tr h="276894">
                <a:tc>
                  <a:txBody>
                    <a:bodyPr/>
                    <a:lstStyle/>
                    <a:p>
                      <a:r>
                        <a:rPr lang="en-US" sz="1400" dirty="0" smtClean="0"/>
                        <a:t>Root</a:t>
                      </a:r>
                      <a:r>
                        <a:rPr lang="en-US" sz="1400" baseline="0" dirty="0" smtClean="0"/>
                        <a:t> mean squared fluctuation</a:t>
                      </a:r>
                      <a:endParaRPr lang="en-US" sz="1400" dirty="0"/>
                    </a:p>
                  </a:txBody>
                  <a:tcPr marT="34281" marB="34281"/>
                </a:tc>
                <a:tc>
                  <a:txBody>
                    <a:bodyPr/>
                    <a:lstStyle/>
                    <a:p>
                      <a:r>
                        <a:rPr lang="en-US" sz="1400" dirty="0" smtClean="0"/>
                        <a:t>6x</a:t>
                      </a:r>
                      <a:endParaRPr lang="en-US" sz="1400" dirty="0"/>
                    </a:p>
                  </a:txBody>
                  <a:tcPr marT="34281" marB="34281"/>
                </a:tc>
              </a:tr>
              <a:tr h="276894">
                <a:tc>
                  <a:txBody>
                    <a:bodyPr/>
                    <a:lstStyle/>
                    <a:p>
                      <a:r>
                        <a:rPr lang="en-US" sz="1400" dirty="0" smtClean="0"/>
                        <a:t>Radius of gyration</a:t>
                      </a:r>
                      <a:endParaRPr lang="en-US" sz="1400" dirty="0"/>
                    </a:p>
                  </a:txBody>
                  <a:tcPr marT="34281" marB="34281"/>
                </a:tc>
                <a:tc>
                  <a:txBody>
                    <a:bodyPr/>
                    <a:lstStyle/>
                    <a:p>
                      <a:r>
                        <a:rPr lang="en-US" sz="1400" dirty="0" smtClean="0"/>
                        <a:t>5x</a:t>
                      </a:r>
                      <a:endParaRPr lang="en-US" sz="1400" dirty="0"/>
                    </a:p>
                  </a:txBody>
                  <a:tcPr marT="34281" marB="34281"/>
                </a:tc>
              </a:tr>
              <a:tr h="276894">
                <a:tc>
                  <a:txBody>
                    <a:bodyPr/>
                    <a:lstStyle/>
                    <a:p>
                      <a:r>
                        <a:rPr lang="en-US" sz="1400" dirty="0" smtClean="0"/>
                        <a:t>Close</a:t>
                      </a:r>
                      <a:r>
                        <a:rPr lang="en-US" sz="1400" baseline="0" dirty="0" smtClean="0"/>
                        <a:t> </a:t>
                      </a:r>
                      <a:r>
                        <a:rPr lang="en-US" sz="1400" dirty="0" smtClean="0"/>
                        <a:t>contact determination</a:t>
                      </a:r>
                      <a:endParaRPr lang="en-US" sz="1400" dirty="0"/>
                    </a:p>
                  </a:txBody>
                  <a:tcPr marT="34281" marB="34281"/>
                </a:tc>
                <a:tc>
                  <a:txBody>
                    <a:bodyPr/>
                    <a:lstStyle/>
                    <a:p>
                      <a:r>
                        <a:rPr lang="en-US" sz="1400" dirty="0" smtClean="0"/>
                        <a:t>5x</a:t>
                      </a:r>
                      <a:endParaRPr lang="en-US" sz="1400" dirty="0"/>
                    </a:p>
                  </a:txBody>
                  <a:tcPr marT="34281" marB="34281"/>
                </a:tc>
              </a:tr>
              <a:tr h="276894">
                <a:tc>
                  <a:txBody>
                    <a:bodyPr/>
                    <a:lstStyle/>
                    <a:p>
                      <a:r>
                        <a:rPr lang="en-US" sz="1400" dirty="0" smtClean="0"/>
                        <a:t>Dipole moment calculation</a:t>
                      </a:r>
                      <a:endParaRPr lang="en-US" sz="1400" dirty="0"/>
                    </a:p>
                  </a:txBody>
                  <a:tcPr marT="34281" marB="34281"/>
                </a:tc>
                <a:tc>
                  <a:txBody>
                    <a:bodyPr/>
                    <a:lstStyle/>
                    <a:p>
                      <a:r>
                        <a:rPr lang="en-US" sz="1400" dirty="0" smtClean="0"/>
                        <a:t>4x</a:t>
                      </a:r>
                      <a:endParaRPr lang="en-US" sz="1400" dirty="0"/>
                    </a:p>
                  </a:txBody>
                  <a:tcPr marT="34281" marB="34281"/>
                </a:tc>
              </a:tr>
            </a:tbl>
          </a:graphicData>
        </a:graphic>
      </p:graphicFrame>
    </p:spTree>
    <p:extLst>
      <p:ext uri="{BB962C8B-B14F-4D97-AF65-F5344CB8AC3E}">
        <p14:creationId xmlns:p14="http://schemas.microsoft.com/office/powerpoint/2010/main" val="8166512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 name="Rectangle 8"/>
          <p:cNvSpPr>
            <a:spLocks noChangeArrowheads="1"/>
          </p:cNvSpPr>
          <p:nvPr/>
        </p:nvSpPr>
        <p:spPr bwMode="auto">
          <a:xfrm>
            <a:off x="0" y="4599385"/>
            <a:ext cx="9144000" cy="544115"/>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1200"/>
          </a:p>
        </p:txBody>
      </p:sp>
      <p:sp>
        <p:nvSpPr>
          <p:cNvPr id="28674" name="Rectangle 2"/>
          <p:cNvSpPr>
            <a:spLocks noGrp="1" noChangeArrowheads="1"/>
          </p:cNvSpPr>
          <p:nvPr>
            <p:ph type="title"/>
          </p:nvPr>
        </p:nvSpPr>
        <p:spPr>
          <a:xfrm>
            <a:off x="0" y="135372"/>
            <a:ext cx="9144000" cy="561975"/>
          </a:xfrm>
        </p:spPr>
        <p:txBody>
          <a:bodyPr>
            <a:noAutofit/>
          </a:bodyPr>
          <a:lstStyle/>
          <a:p>
            <a:r>
              <a:rPr lang="en-US" altLang="en-US" sz="3200" dirty="0" smtClean="0"/>
              <a:t>GPU-Accelerated C</a:t>
            </a:r>
            <a:r>
              <a:rPr lang="en-US" altLang="en-US" sz="3200" baseline="-25000" dirty="0" smtClean="0"/>
              <a:t>60</a:t>
            </a:r>
            <a:r>
              <a:rPr lang="en-US" altLang="en-US" sz="3200" dirty="0" smtClean="0"/>
              <a:t> Molecular Orbitals</a:t>
            </a:r>
            <a:endParaRPr lang="en-US" altLang="en-US" sz="3200" baseline="-25000" dirty="0" smtClean="0"/>
          </a:p>
        </p:txBody>
      </p:sp>
      <p:graphicFrame>
        <p:nvGraphicFramePr>
          <p:cNvPr id="1322" name="Group 298"/>
          <p:cNvGraphicFramePr>
            <a:graphicFrameLocks noGrp="1"/>
          </p:cNvGraphicFramePr>
          <p:nvPr>
            <p:extLst>
              <p:ext uri="{D42A27DB-BD31-4B8C-83A1-F6EECF244321}">
                <p14:modId xmlns:p14="http://schemas.microsoft.com/office/powerpoint/2010/main" val="2745204881"/>
              </p:ext>
            </p:extLst>
          </p:nvPr>
        </p:nvGraphicFramePr>
        <p:xfrm>
          <a:off x="2732088" y="749378"/>
          <a:ext cx="6218237" cy="1717376"/>
        </p:xfrm>
        <a:graphic>
          <a:graphicData uri="http://schemas.openxmlformats.org/drawingml/2006/table">
            <a:tbl>
              <a:tblPr/>
              <a:tblGrid>
                <a:gridCol w="2614702"/>
                <a:gridCol w="1047069"/>
                <a:gridCol w="1301409"/>
                <a:gridCol w="1255057"/>
              </a:tblGrid>
              <a:tr h="699430">
                <a:tc>
                  <a:txBody>
                    <a:bodyPr/>
                    <a:lstStyle/>
                    <a:p>
                      <a:pPr marL="0" marR="0" lvl="0" indent="0" algn="l" defTabSz="457200" rtl="0" eaLnBrk="1" fontAlgn="base" latinLnBrk="0" hangingPunct="1">
                        <a:lnSpc>
                          <a:spcPct val="100000"/>
                        </a:lnSpc>
                        <a:spcBef>
                          <a:spcPts val="1100"/>
                        </a:spcBef>
                        <a:spcAft>
                          <a:spcPct val="0"/>
                        </a:spcAft>
                        <a:buClr>
                          <a:srgbClr val="000000"/>
                        </a:buClr>
                        <a:buSzPct val="100000"/>
                        <a:buFont typeface="Times New Roman" pitchFamily="18" charset="0"/>
                        <a:buNone/>
                        <a:tabLst/>
                      </a:pPr>
                      <a:r>
                        <a:rPr kumimoji="0" lang="en-US" sz="1700" b="0" i="0" u="none" strike="noStrike" cap="none" normalizeH="0" baseline="0" dirty="0" smtClean="0">
                          <a:ln>
                            <a:noFill/>
                          </a:ln>
                          <a:solidFill>
                            <a:schemeClr val="tx1"/>
                          </a:solidFill>
                          <a:effectLst/>
                          <a:latin typeface="Times New Roman" pitchFamily="18" charset="0"/>
                          <a:ea typeface="ヒラギノ明朝 ProN W3" charset="0"/>
                          <a:cs typeface="ヒラギノ明朝 ProN W3" charset="0"/>
                          <a:sym typeface="Times New Roman" pitchFamily="18" charset="0"/>
                        </a:rPr>
                        <a:t>Device</a:t>
                      </a:r>
                    </a:p>
                  </a:txBody>
                  <a:tcPr marL="91433" marR="91433" marT="34304" marB="3430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ts val="1100"/>
                        </a:spcBef>
                        <a:spcAft>
                          <a:spcPct val="0"/>
                        </a:spcAft>
                        <a:buClr>
                          <a:srgbClr val="000000"/>
                        </a:buClr>
                        <a:buSzPct val="100000"/>
                        <a:buFont typeface="Times New Roman" pitchFamily="18" charset="0"/>
                        <a:buNone/>
                        <a:tabLst/>
                      </a:pPr>
                      <a:r>
                        <a:rPr kumimoji="0" lang="en-US" sz="1700" b="0" i="0" u="none" strike="noStrike" cap="none" normalizeH="0" baseline="0" smtClean="0">
                          <a:ln>
                            <a:noFill/>
                          </a:ln>
                          <a:solidFill>
                            <a:schemeClr val="tx1"/>
                          </a:solidFill>
                          <a:effectLst/>
                          <a:latin typeface="Times New Roman" pitchFamily="18" charset="0"/>
                          <a:ea typeface="ヒラギノ明朝 ProN W3" charset="0"/>
                          <a:cs typeface="ヒラギノ明朝 ProN W3" charset="0"/>
                          <a:sym typeface="Times New Roman" pitchFamily="18" charset="0"/>
                        </a:rPr>
                        <a:t>CPUs, </a:t>
                      </a:r>
                    </a:p>
                    <a:p>
                      <a:pPr marL="0" marR="0" lvl="0" indent="0" algn="l" defTabSz="457200" rtl="0" eaLnBrk="1" fontAlgn="base" latinLnBrk="0" hangingPunct="1">
                        <a:lnSpc>
                          <a:spcPct val="100000"/>
                        </a:lnSpc>
                        <a:spcBef>
                          <a:spcPts val="1100"/>
                        </a:spcBef>
                        <a:spcAft>
                          <a:spcPct val="0"/>
                        </a:spcAft>
                        <a:buClr>
                          <a:srgbClr val="000000"/>
                        </a:buClr>
                        <a:buSzPct val="100000"/>
                        <a:buFont typeface="Times New Roman" pitchFamily="18" charset="0"/>
                        <a:buNone/>
                        <a:tabLst/>
                      </a:pPr>
                      <a:r>
                        <a:rPr kumimoji="0" lang="en-US" sz="1700" b="0" i="0" u="none" strike="noStrike" cap="none" normalizeH="0" baseline="0" smtClean="0">
                          <a:ln>
                            <a:noFill/>
                          </a:ln>
                          <a:solidFill>
                            <a:schemeClr val="tx1"/>
                          </a:solidFill>
                          <a:effectLst/>
                          <a:latin typeface="Times New Roman" pitchFamily="18" charset="0"/>
                          <a:ea typeface="ヒラギノ明朝 ProN W3" charset="0"/>
                          <a:cs typeface="ヒラギノ明朝 ProN W3" charset="0"/>
                          <a:sym typeface="Times New Roman" pitchFamily="18" charset="0"/>
                        </a:rPr>
                        <a:t>GPUs</a:t>
                      </a:r>
                    </a:p>
                  </a:txBody>
                  <a:tcPr marL="91433" marR="91433" marT="34304" marB="343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ts val="1100"/>
                        </a:spcBef>
                        <a:spcAft>
                          <a:spcPct val="0"/>
                        </a:spcAft>
                        <a:buClr>
                          <a:srgbClr val="000000"/>
                        </a:buClr>
                        <a:buSzPct val="100000"/>
                        <a:buFont typeface="Times New Roman" pitchFamily="18" charset="0"/>
                        <a:buNone/>
                        <a:tabLst/>
                      </a:pPr>
                      <a:r>
                        <a:rPr kumimoji="0" lang="en-US" sz="1700" b="0" i="0" u="none" strike="noStrike" cap="none" normalizeH="0" baseline="0" smtClean="0">
                          <a:ln>
                            <a:noFill/>
                          </a:ln>
                          <a:solidFill>
                            <a:schemeClr val="tx1"/>
                          </a:solidFill>
                          <a:effectLst/>
                          <a:latin typeface="Times New Roman" pitchFamily="18" charset="0"/>
                          <a:ea typeface="ヒラギノ明朝 ProN W3" charset="0"/>
                          <a:cs typeface="ヒラギノ明朝 ProN W3" charset="0"/>
                          <a:sym typeface="Times New Roman" pitchFamily="18" charset="0"/>
                        </a:rPr>
                        <a:t>Runtime (s)</a:t>
                      </a:r>
                    </a:p>
                  </a:txBody>
                  <a:tcPr marL="91433" marR="91433" marT="34304" marB="343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ts val="1100"/>
                        </a:spcBef>
                        <a:spcAft>
                          <a:spcPct val="0"/>
                        </a:spcAft>
                        <a:buClr>
                          <a:srgbClr val="000000"/>
                        </a:buClr>
                        <a:buSzPct val="100000"/>
                        <a:buFont typeface="Times New Roman" pitchFamily="18" charset="0"/>
                        <a:buNone/>
                        <a:tabLst/>
                      </a:pPr>
                      <a:r>
                        <a:rPr kumimoji="0" lang="en-US" sz="1700" b="0" i="0" u="none" strike="noStrike" cap="none" normalizeH="0" baseline="0" dirty="0" smtClean="0">
                          <a:ln>
                            <a:noFill/>
                          </a:ln>
                          <a:solidFill>
                            <a:schemeClr val="tx1"/>
                          </a:solidFill>
                          <a:effectLst/>
                          <a:latin typeface="Times New Roman" pitchFamily="18" charset="0"/>
                          <a:ea typeface="ヒラギノ明朝 ProN W3" charset="0"/>
                          <a:cs typeface="ヒラギノ明朝 ProN W3" charset="0"/>
                          <a:sym typeface="Times New Roman" pitchFamily="18" charset="0"/>
                        </a:rPr>
                        <a:t>Speedup</a:t>
                      </a:r>
                    </a:p>
                  </a:txBody>
                  <a:tcPr marL="91433" marR="91433" marT="34304" marB="3430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1610">
                <a:tc>
                  <a:txBody>
                    <a:bodyPr/>
                    <a:lstStyle/>
                    <a:p>
                      <a:pPr marL="0" marR="0" lvl="0" indent="0" algn="l" defTabSz="457200" rtl="0" eaLnBrk="1" fontAlgn="base" latinLnBrk="0" hangingPunct="1">
                        <a:lnSpc>
                          <a:spcPct val="100000"/>
                        </a:lnSpc>
                        <a:spcBef>
                          <a:spcPts val="1100"/>
                        </a:spcBef>
                        <a:spcAft>
                          <a:spcPct val="0"/>
                        </a:spcAft>
                        <a:buClr>
                          <a:srgbClr val="000000"/>
                        </a:buClr>
                        <a:buSzPct val="100000"/>
                        <a:buFont typeface="Times New Roman" pitchFamily="18" charset="0"/>
                        <a:buNone/>
                        <a:tabLst/>
                      </a:pPr>
                      <a:r>
                        <a:rPr kumimoji="0" lang="en-US" sz="1700" b="0" i="0" u="none" strike="noStrike" cap="none" normalizeH="0" baseline="0" dirty="0" smtClean="0">
                          <a:ln>
                            <a:noFill/>
                          </a:ln>
                          <a:solidFill>
                            <a:schemeClr val="tx1"/>
                          </a:solidFill>
                          <a:effectLst/>
                          <a:latin typeface="Times New Roman" pitchFamily="18" charset="0"/>
                          <a:ea typeface="ヒラギノ明朝 ProN W3" charset="0"/>
                          <a:cs typeface="ヒラギノ明朝 ProN W3" charset="0"/>
                          <a:sym typeface="Times New Roman" pitchFamily="18" charset="0"/>
                        </a:rPr>
                        <a:t>2x Intel X5550-SSE</a:t>
                      </a:r>
                    </a:p>
                  </a:txBody>
                  <a:tcPr marL="91433" marR="91433" marT="34304" marB="3430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ts val="1100"/>
                        </a:spcBef>
                        <a:spcAft>
                          <a:spcPct val="0"/>
                        </a:spcAft>
                        <a:buClr>
                          <a:srgbClr val="000000"/>
                        </a:buClr>
                        <a:buSzPct val="100000"/>
                        <a:buFont typeface="Times New Roman" pitchFamily="18" charset="0"/>
                        <a:buNone/>
                        <a:tabLst/>
                      </a:pPr>
                      <a:r>
                        <a:rPr kumimoji="0" lang="en-US" sz="1700" b="0" i="0" u="none" strike="noStrike" cap="none" normalizeH="0" baseline="0" smtClean="0">
                          <a:ln>
                            <a:noFill/>
                          </a:ln>
                          <a:solidFill>
                            <a:schemeClr val="tx1"/>
                          </a:solidFill>
                          <a:effectLst/>
                          <a:latin typeface="Times New Roman" pitchFamily="18" charset="0"/>
                          <a:ea typeface="ヒラギノ明朝 ProN W3" charset="0"/>
                          <a:cs typeface="ヒラギノ明朝 ProN W3" charset="0"/>
                          <a:sym typeface="Times New Roman" pitchFamily="18" charset="0"/>
                        </a:rPr>
                        <a:t>8</a:t>
                      </a:r>
                    </a:p>
                  </a:txBody>
                  <a:tcPr marL="91433" marR="91433" marT="34304" marB="343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ts val="1100"/>
                        </a:spcBef>
                        <a:spcAft>
                          <a:spcPct val="0"/>
                        </a:spcAft>
                        <a:buClr>
                          <a:srgbClr val="000000"/>
                        </a:buClr>
                        <a:buSzPct val="100000"/>
                        <a:buFont typeface="Times New Roman" pitchFamily="18" charset="0"/>
                        <a:buNone/>
                        <a:tabLst/>
                      </a:pPr>
                      <a:r>
                        <a:rPr kumimoji="0" lang="en-US" sz="1700" b="0" i="0" u="none" strike="noStrike" cap="none" normalizeH="0" baseline="0" smtClean="0">
                          <a:ln>
                            <a:noFill/>
                          </a:ln>
                          <a:solidFill>
                            <a:schemeClr val="tx1"/>
                          </a:solidFill>
                          <a:effectLst/>
                          <a:latin typeface="Times New Roman" pitchFamily="18" charset="0"/>
                          <a:ea typeface="ヒラギノ明朝 ProN W3" charset="0"/>
                          <a:cs typeface="ヒラギノ明朝 ProN W3" charset="0"/>
                          <a:sym typeface="Times New Roman" pitchFamily="18" charset="0"/>
                        </a:rPr>
                        <a:t>4.13</a:t>
                      </a:r>
                    </a:p>
                  </a:txBody>
                  <a:tcPr marL="91433" marR="91433" marT="34304" marB="343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ts val="1100"/>
                        </a:spcBef>
                        <a:spcAft>
                          <a:spcPct val="0"/>
                        </a:spcAft>
                        <a:buClr>
                          <a:srgbClr val="000000"/>
                        </a:buClr>
                        <a:buSzPct val="100000"/>
                        <a:buFont typeface="Times New Roman" pitchFamily="18" charset="0"/>
                        <a:buNone/>
                        <a:tabLst/>
                      </a:pPr>
                      <a:r>
                        <a:rPr kumimoji="0" lang="en-US" sz="1700" b="0" i="0" u="none" strike="noStrike" cap="none" normalizeH="0" baseline="0" dirty="0" smtClean="0">
                          <a:ln>
                            <a:noFill/>
                          </a:ln>
                          <a:solidFill>
                            <a:schemeClr val="tx1"/>
                          </a:solidFill>
                          <a:effectLst/>
                          <a:latin typeface="Times New Roman" pitchFamily="18" charset="0"/>
                          <a:ea typeface="ヒラギノ明朝 ProN W3" charset="0"/>
                          <a:cs typeface="ヒラギノ明朝 ProN W3" charset="0"/>
                          <a:sym typeface="Times New Roman" pitchFamily="18" charset="0"/>
                        </a:rPr>
                        <a:t>1</a:t>
                      </a:r>
                    </a:p>
                  </a:txBody>
                  <a:tcPr marL="91433" marR="91433" marT="34304" marB="3430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1610">
                <a:tc>
                  <a:txBody>
                    <a:bodyPr/>
                    <a:lstStyle/>
                    <a:p>
                      <a:pPr marL="0" marR="0" lvl="0" indent="0" algn="l" defTabSz="457200" rtl="0" eaLnBrk="1" fontAlgn="base" latinLnBrk="0" hangingPunct="1">
                        <a:lnSpc>
                          <a:spcPct val="100000"/>
                        </a:lnSpc>
                        <a:spcBef>
                          <a:spcPts val="1100"/>
                        </a:spcBef>
                        <a:spcAft>
                          <a:spcPct val="0"/>
                        </a:spcAft>
                        <a:buClr>
                          <a:srgbClr val="000000"/>
                        </a:buClr>
                        <a:buSzPct val="100000"/>
                        <a:buFont typeface="Times New Roman" pitchFamily="18" charset="0"/>
                        <a:buNone/>
                        <a:tabLst/>
                      </a:pPr>
                      <a:r>
                        <a:rPr kumimoji="0" lang="en-US" sz="1700" b="0" i="0" u="none" strike="noStrike" cap="none" normalizeH="0" baseline="0" smtClean="0">
                          <a:ln>
                            <a:noFill/>
                          </a:ln>
                          <a:solidFill>
                            <a:schemeClr val="tx1"/>
                          </a:solidFill>
                          <a:effectLst/>
                          <a:latin typeface="Times New Roman" pitchFamily="18" charset="0"/>
                          <a:ea typeface="ヒラギノ明朝 ProN W3" charset="0"/>
                          <a:cs typeface="ヒラギノ明朝 ProN W3" charset="0"/>
                          <a:sym typeface="Times New Roman" pitchFamily="18" charset="0"/>
                        </a:rPr>
                        <a:t>GeForce GTX 480</a:t>
                      </a:r>
                    </a:p>
                  </a:txBody>
                  <a:tcPr marL="91433" marR="91433" marT="34304" marB="3430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ts val="1100"/>
                        </a:spcBef>
                        <a:spcAft>
                          <a:spcPct val="0"/>
                        </a:spcAft>
                        <a:buClr>
                          <a:srgbClr val="000000"/>
                        </a:buClr>
                        <a:buSzPct val="100000"/>
                        <a:buFont typeface="Times New Roman" pitchFamily="18" charset="0"/>
                        <a:buNone/>
                        <a:tabLst/>
                      </a:pPr>
                      <a:r>
                        <a:rPr kumimoji="0" lang="en-US" sz="1700" b="0" i="0" u="none" strike="noStrike" cap="none" normalizeH="0" baseline="0" smtClean="0">
                          <a:ln>
                            <a:noFill/>
                          </a:ln>
                          <a:solidFill>
                            <a:schemeClr val="tx1"/>
                          </a:solidFill>
                          <a:effectLst/>
                          <a:latin typeface="Times New Roman" pitchFamily="18" charset="0"/>
                          <a:ea typeface="ヒラギノ明朝 ProN W3" charset="0"/>
                          <a:cs typeface="ヒラギノ明朝 ProN W3" charset="0"/>
                          <a:sym typeface="Times New Roman" pitchFamily="18" charset="0"/>
                        </a:rPr>
                        <a:t>1</a:t>
                      </a:r>
                    </a:p>
                  </a:txBody>
                  <a:tcPr marL="91433" marR="91433" marT="34304" marB="343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ts val="1100"/>
                        </a:spcBef>
                        <a:spcAft>
                          <a:spcPct val="0"/>
                        </a:spcAft>
                        <a:buClr>
                          <a:srgbClr val="000000"/>
                        </a:buClr>
                        <a:buSzPct val="100000"/>
                        <a:buFont typeface="Times New Roman" pitchFamily="18" charset="0"/>
                        <a:buNone/>
                        <a:tabLst/>
                      </a:pPr>
                      <a:r>
                        <a:rPr kumimoji="0" lang="en-US" sz="1700" b="0" i="0" u="none" strike="noStrike" cap="none" normalizeH="0" baseline="0" smtClean="0">
                          <a:ln>
                            <a:noFill/>
                          </a:ln>
                          <a:solidFill>
                            <a:schemeClr val="tx1"/>
                          </a:solidFill>
                          <a:effectLst/>
                          <a:latin typeface="Times New Roman" pitchFamily="18" charset="0"/>
                          <a:ea typeface="ヒラギノ明朝 ProN W3" charset="0"/>
                          <a:cs typeface="ヒラギノ明朝 ProN W3" charset="0"/>
                          <a:sym typeface="Times New Roman" pitchFamily="18" charset="0"/>
                        </a:rPr>
                        <a:t>0.255</a:t>
                      </a:r>
                    </a:p>
                  </a:txBody>
                  <a:tcPr marL="91433" marR="91433" marT="34304" marB="343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ts val="1100"/>
                        </a:spcBef>
                        <a:spcAft>
                          <a:spcPct val="0"/>
                        </a:spcAft>
                        <a:buClr>
                          <a:srgbClr val="000000"/>
                        </a:buClr>
                        <a:buSzPct val="100000"/>
                        <a:buFont typeface="Times New Roman" pitchFamily="18" charset="0"/>
                        <a:buNone/>
                        <a:tabLst/>
                      </a:pPr>
                      <a:r>
                        <a:rPr kumimoji="0" lang="en-US" sz="1700" b="0" i="0" u="none" strike="noStrike" cap="none" normalizeH="0" baseline="0" dirty="0" smtClean="0">
                          <a:ln>
                            <a:noFill/>
                          </a:ln>
                          <a:solidFill>
                            <a:schemeClr val="tx1"/>
                          </a:solidFill>
                          <a:effectLst/>
                          <a:latin typeface="Times New Roman" pitchFamily="18" charset="0"/>
                          <a:ea typeface="ヒラギノ明朝 ProN W3" charset="0"/>
                          <a:cs typeface="ヒラギノ明朝 ProN W3" charset="0"/>
                          <a:sym typeface="Times New Roman" pitchFamily="18" charset="0"/>
                        </a:rPr>
                        <a:t>16</a:t>
                      </a:r>
                    </a:p>
                  </a:txBody>
                  <a:tcPr marL="91433" marR="91433" marT="34304" marB="3430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21005">
                <a:tc>
                  <a:txBody>
                    <a:bodyPr/>
                    <a:lstStyle/>
                    <a:p>
                      <a:pPr marL="0" marR="0" lvl="0" indent="0" algn="l" defTabSz="457200" rtl="0" eaLnBrk="1" fontAlgn="base" latinLnBrk="0" hangingPunct="1">
                        <a:lnSpc>
                          <a:spcPct val="100000"/>
                        </a:lnSpc>
                        <a:spcBef>
                          <a:spcPts val="1100"/>
                        </a:spcBef>
                        <a:spcAft>
                          <a:spcPct val="0"/>
                        </a:spcAft>
                        <a:buClr>
                          <a:srgbClr val="000000"/>
                        </a:buClr>
                        <a:buSzPct val="100000"/>
                        <a:buFont typeface="Times New Roman" pitchFamily="18" charset="0"/>
                        <a:buNone/>
                        <a:tabLst/>
                      </a:pPr>
                      <a:r>
                        <a:rPr kumimoji="0" lang="en-US" sz="1700" b="0" i="0" u="none" strike="noStrike" cap="none" normalizeH="0" baseline="0" dirty="0" smtClean="0">
                          <a:ln>
                            <a:noFill/>
                          </a:ln>
                          <a:solidFill>
                            <a:schemeClr val="tx1"/>
                          </a:solidFill>
                          <a:effectLst/>
                          <a:latin typeface="Times New Roman" pitchFamily="18" charset="0"/>
                          <a:ea typeface="ヒラギノ明朝 ProN W3" charset="0"/>
                          <a:cs typeface="ヒラギノ明朝 ProN W3" charset="0"/>
                          <a:sym typeface="Times New Roman" pitchFamily="18" charset="0"/>
                        </a:rPr>
                        <a:t>GeForce GTX 480</a:t>
                      </a:r>
                    </a:p>
                  </a:txBody>
                  <a:tcPr marL="91433" marR="91433" marT="34304" marB="3430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ts val="1100"/>
                        </a:spcBef>
                        <a:spcAft>
                          <a:spcPct val="0"/>
                        </a:spcAft>
                        <a:buClr>
                          <a:srgbClr val="000000"/>
                        </a:buClr>
                        <a:buSzPct val="100000"/>
                        <a:buFont typeface="Times New Roman" pitchFamily="18" charset="0"/>
                        <a:buNone/>
                        <a:tabLst/>
                      </a:pPr>
                      <a:r>
                        <a:rPr kumimoji="0" lang="en-US" sz="1700" b="0" i="0" u="none" strike="noStrike" cap="none" normalizeH="0" baseline="0" smtClean="0">
                          <a:ln>
                            <a:noFill/>
                          </a:ln>
                          <a:solidFill>
                            <a:schemeClr val="tx1"/>
                          </a:solidFill>
                          <a:effectLst/>
                          <a:latin typeface="Times New Roman" pitchFamily="18" charset="0"/>
                          <a:ea typeface="ヒラギノ明朝 ProN W3" charset="0"/>
                          <a:cs typeface="ヒラギノ明朝 ProN W3" charset="0"/>
                          <a:sym typeface="Times New Roman" pitchFamily="18" charset="0"/>
                        </a:rPr>
                        <a:t>4</a:t>
                      </a:r>
                    </a:p>
                  </a:txBody>
                  <a:tcPr marL="91433" marR="91433" marT="34304" marB="343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ts val="1100"/>
                        </a:spcBef>
                        <a:spcAft>
                          <a:spcPct val="0"/>
                        </a:spcAft>
                        <a:buClr>
                          <a:srgbClr val="000000"/>
                        </a:buClr>
                        <a:buSzPct val="100000"/>
                        <a:buFont typeface="Times New Roman" pitchFamily="18" charset="0"/>
                        <a:buNone/>
                        <a:tabLst/>
                      </a:pPr>
                      <a:r>
                        <a:rPr kumimoji="0" lang="en-US" sz="1700" b="0" i="0" u="none" strike="noStrike" cap="none" normalizeH="0" baseline="0" smtClean="0">
                          <a:ln>
                            <a:noFill/>
                          </a:ln>
                          <a:solidFill>
                            <a:schemeClr val="tx1"/>
                          </a:solidFill>
                          <a:effectLst/>
                          <a:latin typeface="Times New Roman" pitchFamily="18" charset="0"/>
                          <a:ea typeface="ヒラギノ明朝 ProN W3" charset="0"/>
                          <a:cs typeface="ヒラギノ明朝 ProN W3" charset="0"/>
                          <a:sym typeface="Times New Roman" pitchFamily="18" charset="0"/>
                        </a:rPr>
                        <a:t>0.081</a:t>
                      </a:r>
                    </a:p>
                  </a:txBody>
                  <a:tcPr marL="91433" marR="91433" marT="34304" marB="343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ts val="1100"/>
                        </a:spcBef>
                        <a:spcAft>
                          <a:spcPct val="0"/>
                        </a:spcAft>
                        <a:buClr>
                          <a:srgbClr val="000000"/>
                        </a:buClr>
                        <a:buSzPct val="100000"/>
                        <a:buFont typeface="Times New Roman" pitchFamily="18" charset="0"/>
                        <a:buNone/>
                        <a:tabLst/>
                      </a:pPr>
                      <a:r>
                        <a:rPr kumimoji="0" lang="en-US" sz="1700" b="0" i="0" u="none" strike="noStrike" cap="none" normalizeH="0" baseline="0" dirty="0" smtClean="0">
                          <a:ln>
                            <a:noFill/>
                          </a:ln>
                          <a:solidFill>
                            <a:schemeClr val="tx1"/>
                          </a:solidFill>
                          <a:effectLst/>
                          <a:latin typeface="Times New Roman" pitchFamily="18" charset="0"/>
                          <a:ea typeface="ヒラギノ明朝 ProN W3" charset="0"/>
                          <a:cs typeface="ヒラギノ明朝 ProN W3" charset="0"/>
                          <a:sym typeface="Times New Roman" pitchFamily="18" charset="0"/>
                        </a:rPr>
                        <a:t>51</a:t>
                      </a:r>
                    </a:p>
                  </a:txBody>
                  <a:tcPr marL="91433" marR="91433" marT="34304" marB="3430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28702" name="Line 189"/>
          <p:cNvSpPr>
            <a:spLocks noChangeShapeType="1"/>
          </p:cNvSpPr>
          <p:nvPr/>
        </p:nvSpPr>
        <p:spPr bwMode="auto">
          <a:xfrm>
            <a:off x="2019300" y="3868342"/>
            <a:ext cx="820738" cy="119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lIns="0" tIns="0" rIns="0" bIns="0"/>
          <a:lstStyle/>
          <a:p>
            <a:endParaRPr lang="en-US"/>
          </a:p>
        </p:txBody>
      </p:sp>
      <p:sp>
        <p:nvSpPr>
          <p:cNvPr id="28703" name="Rectangle 207"/>
          <p:cNvSpPr>
            <a:spLocks noChangeAspect="1"/>
          </p:cNvSpPr>
          <p:nvPr/>
        </p:nvSpPr>
        <p:spPr bwMode="auto">
          <a:xfrm>
            <a:off x="2732088" y="4448175"/>
            <a:ext cx="2305050" cy="401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40638" bIns="0"/>
          <a:lstStyle>
            <a:lvl1pPr marL="39688"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lnSpc>
                <a:spcPct val="70000"/>
              </a:lnSpc>
              <a:spcBef>
                <a:spcPts val="1050"/>
              </a:spcBef>
              <a:buFont typeface="Times New Roman" pitchFamily="18" charset="0"/>
              <a:buNone/>
            </a:pPr>
            <a:r>
              <a:rPr lang="en-US" altLang="en-US" sz="2000" dirty="0">
                <a:solidFill>
                  <a:schemeClr val="tx1"/>
                </a:solidFill>
                <a:latin typeface="+mn-lt"/>
                <a:cs typeface="Arial" charset="0"/>
                <a:sym typeface="Arial" charset="0"/>
              </a:rPr>
              <a:t>2-D CUDA grid on </a:t>
            </a:r>
            <a:r>
              <a:rPr lang="en-US" altLang="en-US" sz="2000" dirty="0" smtClean="0">
                <a:solidFill>
                  <a:schemeClr val="tx1"/>
                </a:solidFill>
                <a:latin typeface="+mn-lt"/>
                <a:cs typeface="Arial" charset="0"/>
                <a:sym typeface="Arial" charset="0"/>
              </a:rPr>
              <a:t>each GPU</a:t>
            </a:r>
            <a:endParaRPr lang="en-US" altLang="en-US" sz="2000" dirty="0">
              <a:solidFill>
                <a:schemeClr val="tx1"/>
              </a:solidFill>
              <a:latin typeface="+mn-lt"/>
              <a:cs typeface="Arial" charset="0"/>
              <a:sym typeface="Arial" charset="0"/>
            </a:endParaRPr>
          </a:p>
        </p:txBody>
      </p:sp>
      <p:grpSp>
        <p:nvGrpSpPr>
          <p:cNvPr id="28704" name="Group 299"/>
          <p:cNvGrpSpPr>
            <a:grpSpLocks/>
          </p:cNvGrpSpPr>
          <p:nvPr/>
        </p:nvGrpSpPr>
        <p:grpSpPr bwMode="auto">
          <a:xfrm>
            <a:off x="2840038" y="3042048"/>
            <a:ext cx="2239962" cy="1497806"/>
            <a:chOff x="2457" y="4320"/>
            <a:chExt cx="1353" cy="1357"/>
          </a:xfrm>
        </p:grpSpPr>
        <p:sp>
          <p:nvSpPr>
            <p:cNvPr id="28750" name="Line 192"/>
            <p:cNvSpPr>
              <a:spLocks noChangeAspect="1" noChangeShapeType="1"/>
            </p:cNvSpPr>
            <p:nvPr/>
          </p:nvSpPr>
          <p:spPr bwMode="auto">
            <a:xfrm rot="10800000" flipH="1">
              <a:off x="2459" y="5525"/>
              <a:ext cx="2" cy="152"/>
            </a:xfrm>
            <a:prstGeom prst="line">
              <a:avLst/>
            </a:prstGeom>
            <a:noFill/>
            <a:ln w="19050">
              <a:solidFill>
                <a:srgbClr val="B2B2B2"/>
              </a:solidFill>
              <a:round/>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28751" name="Line 193"/>
            <p:cNvSpPr>
              <a:spLocks noChangeAspect="1" noChangeShapeType="1"/>
            </p:cNvSpPr>
            <p:nvPr/>
          </p:nvSpPr>
          <p:spPr bwMode="auto">
            <a:xfrm rot="10800000" flipH="1">
              <a:off x="3644" y="5522"/>
              <a:ext cx="164" cy="3"/>
            </a:xfrm>
            <a:prstGeom prst="line">
              <a:avLst/>
            </a:prstGeom>
            <a:noFill/>
            <a:ln w="19050">
              <a:solidFill>
                <a:srgbClr val="B2B2B2"/>
              </a:solidFill>
              <a:round/>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28752" name="Line 194"/>
            <p:cNvSpPr>
              <a:spLocks noChangeAspect="1" noChangeShapeType="1"/>
            </p:cNvSpPr>
            <p:nvPr/>
          </p:nvSpPr>
          <p:spPr bwMode="auto">
            <a:xfrm rot="10800000" flipH="1">
              <a:off x="3661" y="5517"/>
              <a:ext cx="1" cy="152"/>
            </a:xfrm>
            <a:prstGeom prst="line">
              <a:avLst/>
            </a:prstGeom>
            <a:noFill/>
            <a:ln w="19050">
              <a:solidFill>
                <a:srgbClr val="B2B2B2"/>
              </a:solidFill>
              <a:round/>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28753" name="Line 195"/>
            <p:cNvSpPr>
              <a:spLocks noChangeAspect="1" noChangeShapeType="1"/>
            </p:cNvSpPr>
            <p:nvPr/>
          </p:nvSpPr>
          <p:spPr bwMode="auto">
            <a:xfrm flipH="1">
              <a:off x="3534" y="5340"/>
              <a:ext cx="276" cy="6"/>
            </a:xfrm>
            <a:prstGeom prst="line">
              <a:avLst/>
            </a:prstGeom>
            <a:noFill/>
            <a:ln w="19050">
              <a:solidFill>
                <a:srgbClr val="B2B2B2"/>
              </a:solidFill>
              <a:round/>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28754" name="Line 196"/>
            <p:cNvSpPr>
              <a:spLocks noChangeAspect="1" noChangeShapeType="1"/>
            </p:cNvSpPr>
            <p:nvPr/>
          </p:nvSpPr>
          <p:spPr bwMode="auto">
            <a:xfrm rot="10800000" flipH="1">
              <a:off x="3403" y="4920"/>
              <a:ext cx="164" cy="2"/>
            </a:xfrm>
            <a:prstGeom prst="line">
              <a:avLst/>
            </a:prstGeom>
            <a:noFill/>
            <a:ln w="19050">
              <a:solidFill>
                <a:srgbClr val="B2B2B2"/>
              </a:solidFill>
              <a:round/>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28755" name="Rectangle 197"/>
            <p:cNvSpPr>
              <a:spLocks noChangeAspect="1"/>
            </p:cNvSpPr>
            <p:nvPr/>
          </p:nvSpPr>
          <p:spPr bwMode="auto">
            <a:xfrm>
              <a:off x="3569" y="4322"/>
              <a:ext cx="99" cy="1209"/>
            </a:xfrm>
            <a:prstGeom prst="rect">
              <a:avLst/>
            </a:prstGeom>
            <a:solidFill>
              <a:srgbClr val="FF9999">
                <a:alpha val="49803"/>
              </a:srgbClr>
            </a:solidFill>
            <a:ln>
              <a:noFill/>
            </a:ln>
            <a:extLst>
              <a:ext uri="{91240B29-F687-4F45-9708-019B960494DF}">
                <a14:hiddenLine xmlns:a14="http://schemas.microsoft.com/office/drawing/2010/main" w="31750">
                  <a:solidFill>
                    <a:srgbClr val="FF6666"/>
                  </a:solidFill>
                  <a:miter lim="800000"/>
                  <a:headEnd/>
                  <a:tailEnd/>
                </a14:hiddenLine>
              </a:ext>
            </a:extLst>
          </p:spPr>
          <p:txBody>
            <a:bodyPr lIns="0" tIns="0" rIns="0" bIns="0"/>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1200"/>
            </a:p>
          </p:txBody>
        </p:sp>
        <p:sp>
          <p:nvSpPr>
            <p:cNvPr id="28756" name="Line 198"/>
            <p:cNvSpPr>
              <a:spLocks noChangeAspect="1" noChangeShapeType="1"/>
            </p:cNvSpPr>
            <p:nvPr/>
          </p:nvSpPr>
          <p:spPr bwMode="auto">
            <a:xfrm rot="10800000">
              <a:off x="3559" y="4920"/>
              <a:ext cx="99" cy="0"/>
            </a:xfrm>
            <a:prstGeom prst="line">
              <a:avLst/>
            </a:prstGeom>
            <a:noFill/>
            <a:ln w="31750">
              <a:solidFill>
                <a:srgbClr val="FF6666"/>
              </a:solidFill>
              <a:round/>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28757" name="Line 199"/>
            <p:cNvSpPr>
              <a:spLocks noChangeAspect="1" noChangeShapeType="1"/>
            </p:cNvSpPr>
            <p:nvPr/>
          </p:nvSpPr>
          <p:spPr bwMode="auto">
            <a:xfrm rot="10800000">
              <a:off x="3525" y="5219"/>
              <a:ext cx="133" cy="0"/>
            </a:xfrm>
            <a:prstGeom prst="line">
              <a:avLst/>
            </a:prstGeom>
            <a:noFill/>
            <a:ln w="31750">
              <a:solidFill>
                <a:srgbClr val="FF6666"/>
              </a:solidFill>
              <a:round/>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28758" name="Line 200"/>
            <p:cNvSpPr>
              <a:spLocks noChangeAspect="1" noChangeShapeType="1"/>
            </p:cNvSpPr>
            <p:nvPr/>
          </p:nvSpPr>
          <p:spPr bwMode="auto">
            <a:xfrm rot="10800000">
              <a:off x="3560" y="4621"/>
              <a:ext cx="104" cy="0"/>
            </a:xfrm>
            <a:prstGeom prst="line">
              <a:avLst/>
            </a:prstGeom>
            <a:noFill/>
            <a:ln w="31750">
              <a:solidFill>
                <a:srgbClr val="FF6666"/>
              </a:solidFill>
              <a:round/>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28759" name="Rectangle 201"/>
            <p:cNvSpPr>
              <a:spLocks noChangeAspect="1"/>
            </p:cNvSpPr>
            <p:nvPr/>
          </p:nvSpPr>
          <p:spPr bwMode="auto">
            <a:xfrm>
              <a:off x="2461" y="5343"/>
              <a:ext cx="1109" cy="188"/>
            </a:xfrm>
            <a:prstGeom prst="rect">
              <a:avLst/>
            </a:prstGeom>
            <a:solidFill>
              <a:srgbClr val="FF9999">
                <a:alpha val="49803"/>
              </a:srgbClr>
            </a:solidFill>
            <a:ln>
              <a:noFill/>
            </a:ln>
            <a:extLst>
              <a:ext uri="{91240B29-F687-4F45-9708-019B960494DF}">
                <a14:hiddenLine xmlns:a14="http://schemas.microsoft.com/office/drawing/2010/main" w="31750">
                  <a:solidFill>
                    <a:srgbClr val="FF6666"/>
                  </a:solidFill>
                  <a:miter lim="800000"/>
                  <a:headEnd/>
                  <a:tailEnd/>
                </a14:hiddenLine>
              </a:ext>
            </a:extLst>
          </p:spPr>
          <p:txBody>
            <a:bodyPr lIns="0" tIns="0" rIns="0" bIns="0"/>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1200"/>
            </a:p>
          </p:txBody>
        </p:sp>
        <p:sp>
          <p:nvSpPr>
            <p:cNvPr id="28760" name="Line 202"/>
            <p:cNvSpPr>
              <a:spLocks noChangeAspect="1" noChangeShapeType="1"/>
            </p:cNvSpPr>
            <p:nvPr/>
          </p:nvSpPr>
          <p:spPr bwMode="auto">
            <a:xfrm rot="10800000">
              <a:off x="3063" y="5343"/>
              <a:ext cx="1" cy="176"/>
            </a:xfrm>
            <a:prstGeom prst="line">
              <a:avLst/>
            </a:prstGeom>
            <a:noFill/>
            <a:ln w="31750">
              <a:solidFill>
                <a:srgbClr val="FF6666"/>
              </a:solidFill>
              <a:round/>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28761" name="Line 203"/>
            <p:cNvSpPr>
              <a:spLocks noChangeAspect="1" noChangeShapeType="1"/>
            </p:cNvSpPr>
            <p:nvPr/>
          </p:nvSpPr>
          <p:spPr bwMode="auto">
            <a:xfrm rot="10800000" flipH="1">
              <a:off x="3359" y="5324"/>
              <a:ext cx="0" cy="193"/>
            </a:xfrm>
            <a:prstGeom prst="line">
              <a:avLst/>
            </a:prstGeom>
            <a:noFill/>
            <a:ln w="31750">
              <a:solidFill>
                <a:srgbClr val="FF6666"/>
              </a:solidFill>
              <a:round/>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28762" name="Line 204"/>
            <p:cNvSpPr>
              <a:spLocks noChangeAspect="1" noChangeShapeType="1"/>
            </p:cNvSpPr>
            <p:nvPr/>
          </p:nvSpPr>
          <p:spPr bwMode="auto">
            <a:xfrm rot="10800000">
              <a:off x="2759" y="5320"/>
              <a:ext cx="1" cy="198"/>
            </a:xfrm>
            <a:prstGeom prst="line">
              <a:avLst/>
            </a:prstGeom>
            <a:noFill/>
            <a:ln w="31750">
              <a:solidFill>
                <a:srgbClr val="FF6666"/>
              </a:solidFill>
              <a:round/>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28763" name="Line 205"/>
            <p:cNvSpPr>
              <a:spLocks noChangeAspect="1" noChangeShapeType="1"/>
            </p:cNvSpPr>
            <p:nvPr/>
          </p:nvSpPr>
          <p:spPr bwMode="auto">
            <a:xfrm rot="10800000">
              <a:off x="2458" y="5331"/>
              <a:ext cx="0" cy="193"/>
            </a:xfrm>
            <a:prstGeom prst="line">
              <a:avLst/>
            </a:prstGeom>
            <a:noFill/>
            <a:ln w="31750">
              <a:solidFill>
                <a:srgbClr val="FF6666"/>
              </a:solidFill>
              <a:round/>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28764" name="Line 206"/>
            <p:cNvSpPr>
              <a:spLocks noChangeAspect="1" noChangeShapeType="1"/>
            </p:cNvSpPr>
            <p:nvPr/>
          </p:nvSpPr>
          <p:spPr bwMode="auto">
            <a:xfrm flipH="1">
              <a:off x="3507" y="4326"/>
              <a:ext cx="298" cy="1"/>
            </a:xfrm>
            <a:prstGeom prst="line">
              <a:avLst/>
            </a:prstGeom>
            <a:noFill/>
            <a:ln w="19050">
              <a:solidFill>
                <a:srgbClr val="B2B2B2"/>
              </a:solidFill>
              <a:round/>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28765" name="Line 208"/>
            <p:cNvSpPr>
              <a:spLocks noChangeAspect="1" noChangeShapeType="1"/>
            </p:cNvSpPr>
            <p:nvPr/>
          </p:nvSpPr>
          <p:spPr bwMode="auto">
            <a:xfrm flipH="1">
              <a:off x="3513" y="4322"/>
              <a:ext cx="151" cy="0"/>
            </a:xfrm>
            <a:prstGeom prst="line">
              <a:avLst/>
            </a:prstGeom>
            <a:noFill/>
            <a:ln w="31750">
              <a:solidFill>
                <a:srgbClr val="FF6666"/>
              </a:solidFill>
              <a:round/>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28766" name="Rectangle 209"/>
            <p:cNvSpPr>
              <a:spLocks noChangeAspect="1"/>
            </p:cNvSpPr>
            <p:nvPr/>
          </p:nvSpPr>
          <p:spPr bwMode="auto">
            <a:xfrm>
              <a:off x="2460" y="4325"/>
              <a:ext cx="1110" cy="1018"/>
            </a:xfrm>
            <a:prstGeom prst="rect">
              <a:avLst/>
            </a:prstGeom>
            <a:solidFill>
              <a:srgbClr val="EAF3B3">
                <a:alpha val="98822"/>
              </a:srgbClr>
            </a:solidFill>
            <a:ln w="19050">
              <a:solidFill>
                <a:srgbClr val="669900"/>
              </a:solidFill>
              <a:miter lim="800000"/>
              <a:headEnd/>
              <a:tailEnd/>
            </a:ln>
          </p:spPr>
          <p:txBody>
            <a:bodyPr lIns="0" tIns="0" rIns="0" bIns="0"/>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1200"/>
            </a:p>
          </p:txBody>
        </p:sp>
        <p:grpSp>
          <p:nvGrpSpPr>
            <p:cNvPr id="28767" name="Group 213"/>
            <p:cNvGrpSpPr>
              <a:grpSpLocks noChangeAspect="1"/>
            </p:cNvGrpSpPr>
            <p:nvPr/>
          </p:nvGrpSpPr>
          <p:grpSpPr bwMode="auto">
            <a:xfrm>
              <a:off x="3063" y="4322"/>
              <a:ext cx="301" cy="300"/>
              <a:chOff x="0" y="0"/>
              <a:chExt cx="548" cy="548"/>
            </a:xfrm>
          </p:grpSpPr>
          <p:sp>
            <p:nvSpPr>
              <p:cNvPr id="28798" name="Rectangle 214"/>
              <p:cNvSpPr>
                <a:spLocks noChangeAspect="1"/>
              </p:cNvSpPr>
              <p:nvPr/>
            </p:nvSpPr>
            <p:spPr bwMode="auto">
              <a:xfrm>
                <a:off x="0" y="0"/>
                <a:ext cx="548" cy="548"/>
              </a:xfrm>
              <a:prstGeom prst="rect">
                <a:avLst/>
              </a:prstGeom>
              <a:noFill/>
              <a:ln w="12700">
                <a:solidFill>
                  <a:srgbClr val="6699CC"/>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1200"/>
              </a:p>
            </p:txBody>
          </p:sp>
          <p:sp>
            <p:nvSpPr>
              <p:cNvPr id="28799" name="Rectangle 215"/>
              <p:cNvSpPr>
                <a:spLocks noChangeAspect="1"/>
              </p:cNvSpPr>
              <p:nvPr/>
            </p:nvSpPr>
            <p:spPr bwMode="auto">
              <a:xfrm>
                <a:off x="1" y="119"/>
                <a:ext cx="544"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55751" bIns="0" anchor="ctr"/>
              <a:lstStyle>
                <a:lvl1pPr marL="38100"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spcBef>
                    <a:spcPts val="775"/>
                  </a:spcBef>
                  <a:buFont typeface="Times New Roman" pitchFamily="18" charset="0"/>
                  <a:buNone/>
                </a:pPr>
                <a:endParaRPr lang="en-US" altLang="en-US" sz="2000" b="1">
                  <a:solidFill>
                    <a:schemeClr val="tx1"/>
                  </a:solidFill>
                  <a:latin typeface="Arial" charset="0"/>
                  <a:cs typeface="Arial" charset="0"/>
                  <a:sym typeface="Arial" charset="0"/>
                </a:endParaRPr>
              </a:p>
            </p:txBody>
          </p:sp>
        </p:grpSp>
        <p:sp>
          <p:nvSpPr>
            <p:cNvPr id="28768" name="Line 216"/>
            <p:cNvSpPr>
              <a:spLocks noChangeAspect="1" noChangeShapeType="1"/>
            </p:cNvSpPr>
            <p:nvPr/>
          </p:nvSpPr>
          <p:spPr bwMode="auto">
            <a:xfrm rot="10800000">
              <a:off x="2457" y="5518"/>
              <a:ext cx="1207" cy="1"/>
            </a:xfrm>
            <a:prstGeom prst="line">
              <a:avLst/>
            </a:prstGeom>
            <a:noFill/>
            <a:ln w="31750">
              <a:solidFill>
                <a:srgbClr val="FF6666"/>
              </a:solidFill>
              <a:round/>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28769" name="Line 217"/>
            <p:cNvSpPr>
              <a:spLocks noChangeAspect="1" noChangeShapeType="1"/>
            </p:cNvSpPr>
            <p:nvPr/>
          </p:nvSpPr>
          <p:spPr bwMode="auto">
            <a:xfrm rot="10800000">
              <a:off x="3656" y="4322"/>
              <a:ext cx="1" cy="1196"/>
            </a:xfrm>
            <a:prstGeom prst="line">
              <a:avLst/>
            </a:prstGeom>
            <a:noFill/>
            <a:ln w="31750">
              <a:solidFill>
                <a:srgbClr val="FF6666"/>
              </a:solidFill>
              <a:round/>
              <a:headEnd/>
              <a:tailEnd/>
            </a:ln>
            <a:extLst>
              <a:ext uri="{909E8E84-426E-40DD-AFC4-6F175D3DCCD1}">
                <a14:hiddenFill xmlns:a14="http://schemas.microsoft.com/office/drawing/2010/main">
                  <a:noFill/>
                </a14:hiddenFill>
              </a:ext>
            </a:extLst>
          </p:spPr>
          <p:txBody>
            <a:bodyPr lIns="0" tIns="0" rIns="0" bIns="0"/>
            <a:lstStyle/>
            <a:p>
              <a:endParaRPr lang="en-US"/>
            </a:p>
          </p:txBody>
        </p:sp>
        <p:grpSp>
          <p:nvGrpSpPr>
            <p:cNvPr id="28770" name="Group 218"/>
            <p:cNvGrpSpPr>
              <a:grpSpLocks noChangeAspect="1"/>
            </p:cNvGrpSpPr>
            <p:nvPr/>
          </p:nvGrpSpPr>
          <p:grpSpPr bwMode="auto">
            <a:xfrm>
              <a:off x="2460" y="4320"/>
              <a:ext cx="301" cy="301"/>
              <a:chOff x="0" y="0"/>
              <a:chExt cx="548" cy="548"/>
            </a:xfrm>
          </p:grpSpPr>
          <p:sp>
            <p:nvSpPr>
              <p:cNvPr id="28796" name="Rectangle 219"/>
              <p:cNvSpPr>
                <a:spLocks noChangeAspect="1"/>
              </p:cNvSpPr>
              <p:nvPr/>
            </p:nvSpPr>
            <p:spPr bwMode="auto">
              <a:xfrm>
                <a:off x="0" y="0"/>
                <a:ext cx="548" cy="548"/>
              </a:xfrm>
              <a:prstGeom prst="rect">
                <a:avLst/>
              </a:prstGeom>
              <a:noFill/>
              <a:ln w="12700">
                <a:solidFill>
                  <a:srgbClr val="6699CC"/>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1200"/>
              </a:p>
            </p:txBody>
          </p:sp>
          <p:sp>
            <p:nvSpPr>
              <p:cNvPr id="28797" name="Rectangle 220"/>
              <p:cNvSpPr>
                <a:spLocks noChangeAspect="1"/>
              </p:cNvSpPr>
              <p:nvPr/>
            </p:nvSpPr>
            <p:spPr bwMode="auto">
              <a:xfrm>
                <a:off x="1" y="117"/>
                <a:ext cx="544"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55751" bIns="0" anchor="ctr"/>
              <a:lstStyle>
                <a:lvl1pPr marL="38100"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lnSpc>
                    <a:spcPct val="110000"/>
                  </a:lnSpc>
                  <a:spcBef>
                    <a:spcPts val="775"/>
                  </a:spcBef>
                  <a:buFont typeface="Times New Roman" pitchFamily="18" charset="0"/>
                  <a:buNone/>
                </a:pPr>
                <a:endParaRPr lang="en-US" altLang="en-US" sz="2000" b="1">
                  <a:solidFill>
                    <a:schemeClr val="tx1"/>
                  </a:solidFill>
                  <a:latin typeface="Arial" charset="0"/>
                  <a:cs typeface="Arial" charset="0"/>
                  <a:sym typeface="Arial" charset="0"/>
                </a:endParaRPr>
              </a:p>
            </p:txBody>
          </p:sp>
        </p:grpSp>
        <p:sp>
          <p:nvSpPr>
            <p:cNvPr id="28771" name="Rectangle 221"/>
            <p:cNvSpPr>
              <a:spLocks noChangeAspect="1"/>
            </p:cNvSpPr>
            <p:nvPr/>
          </p:nvSpPr>
          <p:spPr bwMode="auto">
            <a:xfrm>
              <a:off x="2760" y="4385"/>
              <a:ext cx="307" cy="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6699CC"/>
                  </a:solidFill>
                  <a:miter lim="800000"/>
                  <a:headEnd/>
                  <a:tailEnd/>
                </a14:hiddenLine>
              </a:ext>
            </a:extLst>
          </p:spPr>
          <p:txBody>
            <a:bodyPr lIns="0" tIns="0" rIns="55751" bIns="0" anchor="ctr"/>
            <a:lstStyle>
              <a:lvl1pPr marL="38100"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lnSpc>
                  <a:spcPct val="110000"/>
                </a:lnSpc>
                <a:spcBef>
                  <a:spcPts val="775"/>
                </a:spcBef>
                <a:buFont typeface="Times New Roman" pitchFamily="18" charset="0"/>
                <a:buNone/>
              </a:pPr>
              <a:endParaRPr lang="en-US" altLang="en-US" sz="2000" b="1">
                <a:solidFill>
                  <a:schemeClr val="tx1"/>
                </a:solidFill>
                <a:latin typeface="Arial" charset="0"/>
                <a:cs typeface="Arial" charset="0"/>
                <a:sym typeface="Arial" charset="0"/>
              </a:endParaRPr>
            </a:p>
          </p:txBody>
        </p:sp>
        <p:grpSp>
          <p:nvGrpSpPr>
            <p:cNvPr id="28772" name="Group 222"/>
            <p:cNvGrpSpPr>
              <a:grpSpLocks noChangeAspect="1"/>
            </p:cNvGrpSpPr>
            <p:nvPr/>
          </p:nvGrpSpPr>
          <p:grpSpPr bwMode="auto">
            <a:xfrm>
              <a:off x="2759" y="4619"/>
              <a:ext cx="300" cy="301"/>
              <a:chOff x="0" y="0"/>
              <a:chExt cx="548" cy="548"/>
            </a:xfrm>
          </p:grpSpPr>
          <p:sp>
            <p:nvSpPr>
              <p:cNvPr id="28794" name="Rectangle 223"/>
              <p:cNvSpPr>
                <a:spLocks noChangeAspect="1"/>
              </p:cNvSpPr>
              <p:nvPr/>
            </p:nvSpPr>
            <p:spPr bwMode="auto">
              <a:xfrm>
                <a:off x="0" y="0"/>
                <a:ext cx="548" cy="548"/>
              </a:xfrm>
              <a:prstGeom prst="rect">
                <a:avLst/>
              </a:prstGeom>
              <a:noFill/>
              <a:ln w="12700">
                <a:solidFill>
                  <a:srgbClr val="6699CC"/>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1200"/>
              </a:p>
            </p:txBody>
          </p:sp>
          <p:sp>
            <p:nvSpPr>
              <p:cNvPr id="28795" name="Rectangle 224"/>
              <p:cNvSpPr>
                <a:spLocks noChangeAspect="1"/>
              </p:cNvSpPr>
              <p:nvPr/>
            </p:nvSpPr>
            <p:spPr bwMode="auto">
              <a:xfrm>
                <a:off x="1" y="123"/>
                <a:ext cx="544"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55751" bIns="0" anchor="ctr"/>
              <a:lstStyle>
                <a:lvl1pPr marL="38100"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lnSpc>
                    <a:spcPct val="110000"/>
                  </a:lnSpc>
                  <a:spcBef>
                    <a:spcPts val="775"/>
                  </a:spcBef>
                  <a:buFont typeface="Times New Roman" pitchFamily="18" charset="0"/>
                  <a:buNone/>
                </a:pPr>
                <a:endParaRPr lang="en-US" altLang="en-US" sz="2000" b="1">
                  <a:solidFill>
                    <a:schemeClr val="tx1"/>
                  </a:solidFill>
                  <a:latin typeface="Arial" charset="0"/>
                  <a:cs typeface="Arial" charset="0"/>
                  <a:sym typeface="Arial" charset="0"/>
                </a:endParaRPr>
              </a:p>
            </p:txBody>
          </p:sp>
        </p:grpSp>
        <p:grpSp>
          <p:nvGrpSpPr>
            <p:cNvPr id="28773" name="Group 225"/>
            <p:cNvGrpSpPr>
              <a:grpSpLocks noChangeAspect="1"/>
            </p:cNvGrpSpPr>
            <p:nvPr/>
          </p:nvGrpSpPr>
          <p:grpSpPr bwMode="auto">
            <a:xfrm>
              <a:off x="2461" y="4920"/>
              <a:ext cx="300" cy="300"/>
              <a:chOff x="0" y="0"/>
              <a:chExt cx="548" cy="548"/>
            </a:xfrm>
          </p:grpSpPr>
          <p:sp>
            <p:nvSpPr>
              <p:cNvPr id="28792" name="Rectangle 226"/>
              <p:cNvSpPr>
                <a:spLocks noChangeAspect="1"/>
              </p:cNvSpPr>
              <p:nvPr/>
            </p:nvSpPr>
            <p:spPr bwMode="auto">
              <a:xfrm>
                <a:off x="0" y="0"/>
                <a:ext cx="548" cy="548"/>
              </a:xfrm>
              <a:prstGeom prst="rect">
                <a:avLst/>
              </a:prstGeom>
              <a:noFill/>
              <a:ln w="12700">
                <a:solidFill>
                  <a:srgbClr val="6699CC"/>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1200"/>
              </a:p>
            </p:txBody>
          </p:sp>
          <p:sp>
            <p:nvSpPr>
              <p:cNvPr id="28793" name="Rectangle 227"/>
              <p:cNvSpPr>
                <a:spLocks noChangeAspect="1"/>
              </p:cNvSpPr>
              <p:nvPr/>
            </p:nvSpPr>
            <p:spPr bwMode="auto">
              <a:xfrm>
                <a:off x="0" y="119"/>
                <a:ext cx="544"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55751" bIns="0" anchor="ctr"/>
              <a:lstStyle>
                <a:lvl1pPr marL="38100"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spcBef>
                    <a:spcPts val="775"/>
                  </a:spcBef>
                  <a:buFont typeface="Times New Roman" pitchFamily="18" charset="0"/>
                  <a:buNone/>
                </a:pPr>
                <a:endParaRPr lang="en-US" altLang="en-US" sz="2000" b="1">
                  <a:solidFill>
                    <a:schemeClr val="tx1"/>
                  </a:solidFill>
                  <a:latin typeface="Arial" charset="0"/>
                  <a:cs typeface="Arial" charset="0"/>
                  <a:sym typeface="Arial" charset="0"/>
                </a:endParaRPr>
              </a:p>
            </p:txBody>
          </p:sp>
        </p:grpSp>
        <p:grpSp>
          <p:nvGrpSpPr>
            <p:cNvPr id="28774" name="Group 228"/>
            <p:cNvGrpSpPr>
              <a:grpSpLocks noChangeAspect="1"/>
            </p:cNvGrpSpPr>
            <p:nvPr/>
          </p:nvGrpSpPr>
          <p:grpSpPr bwMode="auto">
            <a:xfrm>
              <a:off x="2762" y="4920"/>
              <a:ext cx="301" cy="300"/>
              <a:chOff x="0" y="0"/>
              <a:chExt cx="548" cy="548"/>
            </a:xfrm>
          </p:grpSpPr>
          <p:sp>
            <p:nvSpPr>
              <p:cNvPr id="28790" name="Rectangle 229"/>
              <p:cNvSpPr>
                <a:spLocks noChangeAspect="1"/>
              </p:cNvSpPr>
              <p:nvPr/>
            </p:nvSpPr>
            <p:spPr bwMode="auto">
              <a:xfrm>
                <a:off x="0" y="0"/>
                <a:ext cx="548" cy="548"/>
              </a:xfrm>
              <a:prstGeom prst="rect">
                <a:avLst/>
              </a:prstGeom>
              <a:noFill/>
              <a:ln w="12700">
                <a:solidFill>
                  <a:srgbClr val="6699CC"/>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1200"/>
              </a:p>
            </p:txBody>
          </p:sp>
          <p:sp>
            <p:nvSpPr>
              <p:cNvPr id="28791" name="Rectangle 230"/>
              <p:cNvSpPr>
                <a:spLocks noChangeAspect="1"/>
              </p:cNvSpPr>
              <p:nvPr/>
            </p:nvSpPr>
            <p:spPr bwMode="auto">
              <a:xfrm>
                <a:off x="1" y="119"/>
                <a:ext cx="544"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55751" bIns="0" anchor="ctr"/>
              <a:lstStyle>
                <a:lvl1pPr marL="38100"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spcBef>
                    <a:spcPts val="775"/>
                  </a:spcBef>
                  <a:buFont typeface="Times New Roman" pitchFamily="18" charset="0"/>
                  <a:buNone/>
                </a:pPr>
                <a:endParaRPr lang="en-US" altLang="en-US" sz="2000" b="1">
                  <a:solidFill>
                    <a:schemeClr val="tx1"/>
                  </a:solidFill>
                  <a:latin typeface="Arial" charset="0"/>
                  <a:cs typeface="Arial" charset="0"/>
                  <a:sym typeface="Arial" charset="0"/>
                </a:endParaRPr>
              </a:p>
            </p:txBody>
          </p:sp>
        </p:grpSp>
        <p:grpSp>
          <p:nvGrpSpPr>
            <p:cNvPr id="28775" name="Group 231"/>
            <p:cNvGrpSpPr>
              <a:grpSpLocks noChangeAspect="1"/>
            </p:cNvGrpSpPr>
            <p:nvPr/>
          </p:nvGrpSpPr>
          <p:grpSpPr bwMode="auto">
            <a:xfrm>
              <a:off x="3063" y="4619"/>
              <a:ext cx="301" cy="301"/>
              <a:chOff x="0" y="0"/>
              <a:chExt cx="548" cy="548"/>
            </a:xfrm>
          </p:grpSpPr>
          <p:sp>
            <p:nvSpPr>
              <p:cNvPr id="28788" name="Rectangle 232"/>
              <p:cNvSpPr>
                <a:spLocks noChangeAspect="1"/>
              </p:cNvSpPr>
              <p:nvPr/>
            </p:nvSpPr>
            <p:spPr bwMode="auto">
              <a:xfrm>
                <a:off x="0" y="0"/>
                <a:ext cx="548" cy="548"/>
              </a:xfrm>
              <a:prstGeom prst="rect">
                <a:avLst/>
              </a:prstGeom>
              <a:noFill/>
              <a:ln w="12700">
                <a:solidFill>
                  <a:srgbClr val="6699CC"/>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1200"/>
              </a:p>
            </p:txBody>
          </p:sp>
          <p:sp>
            <p:nvSpPr>
              <p:cNvPr id="28789" name="Rectangle 233"/>
              <p:cNvSpPr>
                <a:spLocks noChangeAspect="1"/>
              </p:cNvSpPr>
              <p:nvPr/>
            </p:nvSpPr>
            <p:spPr bwMode="auto">
              <a:xfrm>
                <a:off x="1" y="123"/>
                <a:ext cx="544"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55751" bIns="0" anchor="ctr"/>
              <a:lstStyle>
                <a:lvl1pPr marL="38100"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spcBef>
                    <a:spcPts val="775"/>
                  </a:spcBef>
                  <a:buFont typeface="Times New Roman" pitchFamily="18" charset="0"/>
                  <a:buNone/>
                </a:pPr>
                <a:endParaRPr lang="en-US" altLang="en-US" sz="2000" b="1">
                  <a:solidFill>
                    <a:schemeClr val="tx1"/>
                  </a:solidFill>
                  <a:latin typeface="Arial" charset="0"/>
                  <a:cs typeface="Arial" charset="0"/>
                  <a:sym typeface="Arial" charset="0"/>
                </a:endParaRPr>
              </a:p>
            </p:txBody>
          </p:sp>
        </p:grpSp>
        <p:grpSp>
          <p:nvGrpSpPr>
            <p:cNvPr id="28776" name="Group 234"/>
            <p:cNvGrpSpPr>
              <a:grpSpLocks noChangeAspect="1"/>
            </p:cNvGrpSpPr>
            <p:nvPr/>
          </p:nvGrpSpPr>
          <p:grpSpPr bwMode="auto">
            <a:xfrm>
              <a:off x="3063" y="4920"/>
              <a:ext cx="301" cy="300"/>
              <a:chOff x="0" y="0"/>
              <a:chExt cx="548" cy="548"/>
            </a:xfrm>
          </p:grpSpPr>
          <p:sp>
            <p:nvSpPr>
              <p:cNvPr id="28786" name="Rectangle 235"/>
              <p:cNvSpPr>
                <a:spLocks noChangeAspect="1"/>
              </p:cNvSpPr>
              <p:nvPr/>
            </p:nvSpPr>
            <p:spPr bwMode="auto">
              <a:xfrm>
                <a:off x="0" y="0"/>
                <a:ext cx="548" cy="548"/>
              </a:xfrm>
              <a:prstGeom prst="rect">
                <a:avLst/>
              </a:prstGeom>
              <a:noFill/>
              <a:ln w="12700">
                <a:solidFill>
                  <a:srgbClr val="6699CC"/>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1200"/>
              </a:p>
            </p:txBody>
          </p:sp>
          <p:sp>
            <p:nvSpPr>
              <p:cNvPr id="28787" name="Rectangle 236"/>
              <p:cNvSpPr>
                <a:spLocks noChangeAspect="1"/>
              </p:cNvSpPr>
              <p:nvPr/>
            </p:nvSpPr>
            <p:spPr bwMode="auto">
              <a:xfrm>
                <a:off x="1" y="119"/>
                <a:ext cx="544"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55751" bIns="0" anchor="ctr"/>
              <a:lstStyle>
                <a:lvl1pPr marL="38100"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spcBef>
                    <a:spcPts val="775"/>
                  </a:spcBef>
                  <a:buFont typeface="Times New Roman" pitchFamily="18" charset="0"/>
                  <a:buNone/>
                </a:pPr>
                <a:endParaRPr lang="en-US" altLang="en-US" sz="2000" b="1">
                  <a:solidFill>
                    <a:schemeClr val="tx1"/>
                  </a:solidFill>
                  <a:latin typeface="Arial" charset="0"/>
                  <a:cs typeface="Arial" charset="0"/>
                  <a:sym typeface="Arial" charset="0"/>
                </a:endParaRPr>
              </a:p>
            </p:txBody>
          </p:sp>
        </p:grpSp>
        <p:sp>
          <p:nvSpPr>
            <p:cNvPr id="28777" name="Line 237"/>
            <p:cNvSpPr>
              <a:spLocks noChangeAspect="1" noChangeShapeType="1"/>
            </p:cNvSpPr>
            <p:nvPr/>
          </p:nvSpPr>
          <p:spPr bwMode="auto">
            <a:xfrm rot="10800000" flipH="1">
              <a:off x="2459" y="4621"/>
              <a:ext cx="1107" cy="0"/>
            </a:xfrm>
            <a:prstGeom prst="line">
              <a:avLst/>
            </a:prstGeom>
            <a:noFill/>
            <a:ln w="31750">
              <a:solidFill>
                <a:srgbClr val="669900"/>
              </a:solidFill>
              <a:round/>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28778" name="Line 238"/>
            <p:cNvSpPr>
              <a:spLocks noChangeAspect="1" noChangeShapeType="1"/>
            </p:cNvSpPr>
            <p:nvPr/>
          </p:nvSpPr>
          <p:spPr bwMode="auto">
            <a:xfrm rot="10800000" flipH="1">
              <a:off x="2460" y="4920"/>
              <a:ext cx="1106" cy="0"/>
            </a:xfrm>
            <a:prstGeom prst="line">
              <a:avLst/>
            </a:prstGeom>
            <a:noFill/>
            <a:ln w="31750">
              <a:solidFill>
                <a:srgbClr val="669900"/>
              </a:solidFill>
              <a:round/>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28779" name="Line 239"/>
            <p:cNvSpPr>
              <a:spLocks noChangeAspect="1" noChangeShapeType="1"/>
            </p:cNvSpPr>
            <p:nvPr/>
          </p:nvSpPr>
          <p:spPr bwMode="auto">
            <a:xfrm rot="10800000" flipH="1">
              <a:off x="2460" y="5219"/>
              <a:ext cx="1106" cy="0"/>
            </a:xfrm>
            <a:prstGeom prst="line">
              <a:avLst/>
            </a:prstGeom>
            <a:noFill/>
            <a:ln w="31750">
              <a:solidFill>
                <a:srgbClr val="669900"/>
              </a:solidFill>
              <a:round/>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28780" name="Line 240"/>
            <p:cNvSpPr>
              <a:spLocks noChangeAspect="1" noChangeShapeType="1"/>
            </p:cNvSpPr>
            <p:nvPr/>
          </p:nvSpPr>
          <p:spPr bwMode="auto">
            <a:xfrm rot="10800000" flipH="1">
              <a:off x="2762" y="4325"/>
              <a:ext cx="1" cy="1018"/>
            </a:xfrm>
            <a:prstGeom prst="line">
              <a:avLst/>
            </a:prstGeom>
            <a:noFill/>
            <a:ln w="31750">
              <a:solidFill>
                <a:srgbClr val="669900"/>
              </a:solidFill>
              <a:round/>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28781" name="Line 241"/>
            <p:cNvSpPr>
              <a:spLocks noChangeAspect="1" noChangeShapeType="1"/>
            </p:cNvSpPr>
            <p:nvPr/>
          </p:nvSpPr>
          <p:spPr bwMode="auto">
            <a:xfrm rot="10800000" flipH="1">
              <a:off x="3063" y="4320"/>
              <a:ext cx="0" cy="1023"/>
            </a:xfrm>
            <a:prstGeom prst="line">
              <a:avLst/>
            </a:prstGeom>
            <a:noFill/>
            <a:ln w="31750">
              <a:solidFill>
                <a:srgbClr val="669900"/>
              </a:solidFill>
              <a:round/>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28782" name="Line 242"/>
            <p:cNvSpPr>
              <a:spLocks noChangeAspect="1" noChangeShapeType="1"/>
            </p:cNvSpPr>
            <p:nvPr/>
          </p:nvSpPr>
          <p:spPr bwMode="auto">
            <a:xfrm rot="10800000" flipH="1">
              <a:off x="3357" y="4322"/>
              <a:ext cx="3" cy="1020"/>
            </a:xfrm>
            <a:prstGeom prst="line">
              <a:avLst/>
            </a:prstGeom>
            <a:noFill/>
            <a:ln w="31750">
              <a:solidFill>
                <a:srgbClr val="669900"/>
              </a:solidFill>
              <a:round/>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28783" name="Line 243"/>
            <p:cNvSpPr>
              <a:spLocks noChangeAspect="1" noChangeShapeType="1"/>
            </p:cNvSpPr>
            <p:nvPr/>
          </p:nvSpPr>
          <p:spPr bwMode="auto">
            <a:xfrm rot="10800000" flipH="1">
              <a:off x="2460" y="4320"/>
              <a:ext cx="1" cy="1020"/>
            </a:xfrm>
            <a:prstGeom prst="line">
              <a:avLst/>
            </a:prstGeom>
            <a:noFill/>
            <a:ln w="31750">
              <a:solidFill>
                <a:srgbClr val="669900"/>
              </a:solidFill>
              <a:round/>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28784" name="Line 244"/>
            <p:cNvSpPr>
              <a:spLocks noChangeAspect="1" noChangeShapeType="1"/>
            </p:cNvSpPr>
            <p:nvPr/>
          </p:nvSpPr>
          <p:spPr bwMode="auto">
            <a:xfrm rot="10800000" flipH="1">
              <a:off x="2457" y="4322"/>
              <a:ext cx="1109" cy="0"/>
            </a:xfrm>
            <a:prstGeom prst="line">
              <a:avLst/>
            </a:prstGeom>
            <a:noFill/>
            <a:ln w="31750">
              <a:solidFill>
                <a:srgbClr val="669900"/>
              </a:solidFill>
              <a:round/>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28785" name="Rectangle 245"/>
            <p:cNvSpPr>
              <a:spLocks noChangeAspect="1"/>
            </p:cNvSpPr>
            <p:nvPr/>
          </p:nvSpPr>
          <p:spPr bwMode="auto">
            <a:xfrm>
              <a:off x="2459" y="4684"/>
              <a:ext cx="307" cy="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507800"/>
                  </a:solidFill>
                  <a:miter lim="800000"/>
                  <a:headEnd/>
                  <a:tailEnd/>
                </a14:hiddenLine>
              </a:ext>
            </a:extLst>
          </p:spPr>
          <p:txBody>
            <a:bodyPr lIns="0" tIns="0" rIns="55751" bIns="0" anchor="ctr"/>
            <a:lstStyle>
              <a:lvl1pPr marL="38100"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lnSpc>
                  <a:spcPct val="110000"/>
                </a:lnSpc>
                <a:spcBef>
                  <a:spcPts val="775"/>
                </a:spcBef>
                <a:buFont typeface="Times New Roman" pitchFamily="18" charset="0"/>
                <a:buNone/>
              </a:pPr>
              <a:endParaRPr lang="en-US" altLang="en-US" sz="2000" b="1">
                <a:solidFill>
                  <a:schemeClr val="tx1"/>
                </a:solidFill>
                <a:latin typeface="Arial" charset="0"/>
                <a:cs typeface="Arial" charset="0"/>
                <a:sym typeface="Arial" charset="0"/>
              </a:endParaRPr>
            </a:p>
          </p:txBody>
        </p:sp>
      </p:grpSp>
      <p:grpSp>
        <p:nvGrpSpPr>
          <p:cNvPr id="28705" name="Group 177"/>
          <p:cNvGrpSpPr>
            <a:grpSpLocks/>
          </p:cNvGrpSpPr>
          <p:nvPr/>
        </p:nvGrpSpPr>
        <p:grpSpPr bwMode="auto">
          <a:xfrm>
            <a:off x="854076" y="1351360"/>
            <a:ext cx="1262063" cy="813197"/>
            <a:chOff x="0" y="0"/>
            <a:chExt cx="1130" cy="971"/>
          </a:xfrm>
        </p:grpSpPr>
        <p:sp>
          <p:nvSpPr>
            <p:cNvPr id="28748" name="Rectangle 178"/>
            <p:cNvSpPr>
              <a:spLocks/>
            </p:cNvSpPr>
            <p:nvPr/>
          </p:nvSpPr>
          <p:spPr bwMode="auto">
            <a:xfrm>
              <a:off x="0" y="0"/>
              <a:ext cx="1130" cy="971"/>
            </a:xfrm>
            <a:prstGeom prst="rect">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1200"/>
            </a:p>
          </p:txBody>
        </p:sp>
        <p:sp>
          <p:nvSpPr>
            <p:cNvPr id="28749" name="Rectangle 179"/>
            <p:cNvSpPr>
              <a:spLocks/>
            </p:cNvSpPr>
            <p:nvPr/>
          </p:nvSpPr>
          <p:spPr bwMode="auto">
            <a:xfrm>
              <a:off x="211" y="374"/>
              <a:ext cx="533" cy="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55751" bIns="0" anchor="ctr">
              <a:spAutoFit/>
            </a:bodyPr>
            <a:lstStyle>
              <a:lvl1pPr marL="38100"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1200" b="1">
                  <a:solidFill>
                    <a:schemeClr val="tx1"/>
                  </a:solidFill>
                  <a:cs typeface="Times New Roman" pitchFamily="18" charset="0"/>
                </a:rPr>
                <a:t>             </a:t>
              </a:r>
            </a:p>
          </p:txBody>
        </p:sp>
      </p:grpSp>
      <p:sp>
        <p:nvSpPr>
          <p:cNvPr id="28706" name="Line 180"/>
          <p:cNvSpPr>
            <a:spLocks noChangeShapeType="1"/>
          </p:cNvSpPr>
          <p:nvPr/>
        </p:nvSpPr>
        <p:spPr bwMode="auto">
          <a:xfrm flipH="1">
            <a:off x="428625" y="2159794"/>
            <a:ext cx="514350" cy="42148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28707" name="AutoShape 181"/>
          <p:cNvSpPr>
            <a:spLocks/>
          </p:cNvSpPr>
          <p:nvPr/>
        </p:nvSpPr>
        <p:spPr bwMode="auto">
          <a:xfrm>
            <a:off x="428625" y="1981201"/>
            <a:ext cx="1677988" cy="421481"/>
          </a:xfrm>
          <a:custGeom>
            <a:avLst/>
            <a:gdLst>
              <a:gd name="T0" fmla="*/ 2147483647 w 21600"/>
              <a:gd name="T1" fmla="*/ 0 h 21600"/>
              <a:gd name="T2" fmla="*/ 0 w 21600"/>
              <a:gd name="T3" fmla="*/ 2147483647 h 21600"/>
              <a:gd name="T4" fmla="*/ 2147483647 w 21600"/>
              <a:gd name="T5" fmla="*/ 2147483647 h 21600"/>
              <a:gd name="T6" fmla="*/ 2147483647 w 21600"/>
              <a:gd name="T7" fmla="*/ 0 h 21600"/>
              <a:gd name="T8" fmla="*/ 2147483647 w 21600"/>
              <a:gd name="T9" fmla="*/ 0 h 21600"/>
              <a:gd name="T10" fmla="*/ 2147483647 w 21600"/>
              <a:gd name="T11" fmla="*/ 0 h 216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600" h="21600">
                <a:moveTo>
                  <a:pt x="5400" y="0"/>
                </a:moveTo>
                <a:lnTo>
                  <a:pt x="0" y="21600"/>
                </a:lnTo>
                <a:lnTo>
                  <a:pt x="16200" y="21600"/>
                </a:lnTo>
                <a:lnTo>
                  <a:pt x="21600" y="0"/>
                </a:lnTo>
                <a:lnTo>
                  <a:pt x="5400" y="0"/>
                </a:lnTo>
                <a:close/>
                <a:moveTo>
                  <a:pt x="5400" y="0"/>
                </a:moveTo>
              </a:path>
            </a:pathLst>
          </a:custGeom>
          <a:solidFill>
            <a:srgbClr val="EAF3B3"/>
          </a:solidFill>
          <a:ln w="12700">
            <a:solidFill>
              <a:srgbClr val="507800"/>
            </a:solidFill>
            <a:miter lim="800000"/>
            <a:headEnd/>
            <a:tailEnd/>
          </a:ln>
        </p:spPr>
        <p:txBody>
          <a:bodyPr lIns="0" tIns="0" rIns="0" bIns="0"/>
          <a:lstStyle/>
          <a:p>
            <a:endParaRPr lang="en-US"/>
          </a:p>
        </p:txBody>
      </p:sp>
      <p:sp>
        <p:nvSpPr>
          <p:cNvPr id="28708" name="AutoShape 182"/>
          <p:cNvSpPr>
            <a:spLocks/>
          </p:cNvSpPr>
          <p:nvPr/>
        </p:nvSpPr>
        <p:spPr bwMode="auto">
          <a:xfrm>
            <a:off x="428625" y="1768079"/>
            <a:ext cx="1677988" cy="421481"/>
          </a:xfrm>
          <a:custGeom>
            <a:avLst/>
            <a:gdLst>
              <a:gd name="T0" fmla="*/ 2147483647 w 21600"/>
              <a:gd name="T1" fmla="*/ 0 h 21600"/>
              <a:gd name="T2" fmla="*/ 0 w 21600"/>
              <a:gd name="T3" fmla="*/ 2147483647 h 21600"/>
              <a:gd name="T4" fmla="*/ 2147483647 w 21600"/>
              <a:gd name="T5" fmla="*/ 2147483647 h 21600"/>
              <a:gd name="T6" fmla="*/ 2147483647 w 21600"/>
              <a:gd name="T7" fmla="*/ 0 h 21600"/>
              <a:gd name="T8" fmla="*/ 2147483647 w 21600"/>
              <a:gd name="T9" fmla="*/ 0 h 21600"/>
              <a:gd name="T10" fmla="*/ 2147483647 w 21600"/>
              <a:gd name="T11" fmla="*/ 0 h 216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600" h="21600">
                <a:moveTo>
                  <a:pt x="5400" y="0"/>
                </a:moveTo>
                <a:lnTo>
                  <a:pt x="0" y="21600"/>
                </a:lnTo>
                <a:lnTo>
                  <a:pt x="16200" y="21600"/>
                </a:lnTo>
                <a:lnTo>
                  <a:pt x="21600" y="0"/>
                </a:lnTo>
                <a:lnTo>
                  <a:pt x="5400" y="0"/>
                </a:lnTo>
                <a:close/>
                <a:moveTo>
                  <a:pt x="5400" y="0"/>
                </a:moveTo>
              </a:path>
            </a:pathLst>
          </a:custGeom>
          <a:solidFill>
            <a:srgbClr val="EAF3B3"/>
          </a:solidFill>
          <a:ln w="12700">
            <a:solidFill>
              <a:srgbClr val="507800"/>
            </a:solidFill>
            <a:miter lim="800000"/>
            <a:headEnd/>
            <a:tailEnd/>
          </a:ln>
        </p:spPr>
        <p:txBody>
          <a:bodyPr lIns="0" tIns="0" rIns="0" bIns="0"/>
          <a:lstStyle/>
          <a:p>
            <a:endParaRPr lang="en-US"/>
          </a:p>
        </p:txBody>
      </p:sp>
      <p:sp>
        <p:nvSpPr>
          <p:cNvPr id="28709" name="AutoShape 183"/>
          <p:cNvSpPr>
            <a:spLocks/>
          </p:cNvSpPr>
          <p:nvPr/>
        </p:nvSpPr>
        <p:spPr bwMode="auto">
          <a:xfrm>
            <a:off x="428625" y="1559719"/>
            <a:ext cx="1677988" cy="421481"/>
          </a:xfrm>
          <a:custGeom>
            <a:avLst/>
            <a:gdLst>
              <a:gd name="T0" fmla="*/ 2147483647 w 21600"/>
              <a:gd name="T1" fmla="*/ 0 h 21600"/>
              <a:gd name="T2" fmla="*/ 0 w 21600"/>
              <a:gd name="T3" fmla="*/ 2147483647 h 21600"/>
              <a:gd name="T4" fmla="*/ 2147483647 w 21600"/>
              <a:gd name="T5" fmla="*/ 2147483647 h 21600"/>
              <a:gd name="T6" fmla="*/ 2147483647 w 21600"/>
              <a:gd name="T7" fmla="*/ 0 h 21600"/>
              <a:gd name="T8" fmla="*/ 2147483647 w 21600"/>
              <a:gd name="T9" fmla="*/ 0 h 21600"/>
              <a:gd name="T10" fmla="*/ 2147483647 w 21600"/>
              <a:gd name="T11" fmla="*/ 0 h 216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600" h="21600">
                <a:moveTo>
                  <a:pt x="5400" y="0"/>
                </a:moveTo>
                <a:lnTo>
                  <a:pt x="0" y="21600"/>
                </a:lnTo>
                <a:lnTo>
                  <a:pt x="16200" y="21600"/>
                </a:lnTo>
                <a:lnTo>
                  <a:pt x="21600" y="0"/>
                </a:lnTo>
                <a:lnTo>
                  <a:pt x="5400" y="0"/>
                </a:lnTo>
                <a:close/>
                <a:moveTo>
                  <a:pt x="5400" y="0"/>
                </a:moveTo>
              </a:path>
            </a:pathLst>
          </a:custGeom>
          <a:solidFill>
            <a:srgbClr val="EAF3B3"/>
          </a:solidFill>
          <a:ln w="12700">
            <a:solidFill>
              <a:srgbClr val="507800"/>
            </a:solidFill>
            <a:miter lim="800000"/>
            <a:headEnd/>
            <a:tailEnd/>
          </a:ln>
        </p:spPr>
        <p:txBody>
          <a:bodyPr lIns="0" tIns="0" rIns="0" bIns="0"/>
          <a:lstStyle/>
          <a:p>
            <a:endParaRPr lang="en-US"/>
          </a:p>
        </p:txBody>
      </p:sp>
      <p:sp>
        <p:nvSpPr>
          <p:cNvPr id="28710" name="Line 184"/>
          <p:cNvSpPr>
            <a:spLocks noChangeShapeType="1"/>
          </p:cNvSpPr>
          <p:nvPr/>
        </p:nvSpPr>
        <p:spPr bwMode="auto">
          <a:xfrm rot="10800000" flipH="1">
            <a:off x="428625" y="1347787"/>
            <a:ext cx="425450" cy="42386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28711" name="Line 185"/>
          <p:cNvSpPr>
            <a:spLocks noChangeShapeType="1"/>
          </p:cNvSpPr>
          <p:nvPr/>
        </p:nvSpPr>
        <p:spPr bwMode="auto">
          <a:xfrm rot="10800000" flipH="1">
            <a:off x="1692275" y="2171701"/>
            <a:ext cx="412750" cy="41314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28712" name="Line 186"/>
          <p:cNvSpPr>
            <a:spLocks noChangeShapeType="1"/>
          </p:cNvSpPr>
          <p:nvPr/>
        </p:nvSpPr>
        <p:spPr bwMode="auto">
          <a:xfrm rot="10800000" flipH="1">
            <a:off x="1692275" y="1351360"/>
            <a:ext cx="412750" cy="41552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28713" name="Rectangle 188"/>
          <p:cNvSpPr>
            <a:spLocks/>
          </p:cNvSpPr>
          <p:nvPr/>
        </p:nvSpPr>
        <p:spPr bwMode="auto">
          <a:xfrm>
            <a:off x="428625" y="1768078"/>
            <a:ext cx="1263650" cy="813197"/>
          </a:xfrm>
          <a:prstGeom prst="rect">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1200"/>
          </a:p>
        </p:txBody>
      </p:sp>
      <p:sp>
        <p:nvSpPr>
          <p:cNvPr id="28714" name="Rectangle 250"/>
          <p:cNvSpPr>
            <a:spLocks noChangeAspect="1"/>
          </p:cNvSpPr>
          <p:nvPr/>
        </p:nvSpPr>
        <p:spPr bwMode="auto">
          <a:xfrm>
            <a:off x="73960" y="836686"/>
            <a:ext cx="2625725" cy="39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40638" bIns="0"/>
          <a:lstStyle>
            <a:lvl1pPr marL="39688"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lnSpc>
                <a:spcPct val="70000"/>
              </a:lnSpc>
              <a:spcBef>
                <a:spcPts val="1050"/>
              </a:spcBef>
              <a:buFont typeface="Times New Roman" pitchFamily="18" charset="0"/>
              <a:buNone/>
            </a:pPr>
            <a:r>
              <a:rPr lang="en-US" altLang="en-US" sz="2000" dirty="0">
                <a:solidFill>
                  <a:schemeClr val="tx1"/>
                </a:solidFill>
                <a:latin typeface="+mn-lt"/>
                <a:cs typeface="Arial" charset="0"/>
                <a:sym typeface="Arial" charset="0"/>
              </a:rPr>
              <a:t>3-D orbital lattice: millions of points</a:t>
            </a:r>
          </a:p>
        </p:txBody>
      </p:sp>
      <p:grpSp>
        <p:nvGrpSpPr>
          <p:cNvPr id="28715" name="Group 257"/>
          <p:cNvGrpSpPr>
            <a:grpSpLocks/>
          </p:cNvGrpSpPr>
          <p:nvPr/>
        </p:nvGrpSpPr>
        <p:grpSpPr bwMode="auto">
          <a:xfrm>
            <a:off x="836613" y="3561160"/>
            <a:ext cx="1262062" cy="813197"/>
            <a:chOff x="0" y="0"/>
            <a:chExt cx="1130" cy="971"/>
          </a:xfrm>
        </p:grpSpPr>
        <p:sp>
          <p:nvSpPr>
            <p:cNvPr id="28746" name="Rectangle 258"/>
            <p:cNvSpPr>
              <a:spLocks/>
            </p:cNvSpPr>
            <p:nvPr/>
          </p:nvSpPr>
          <p:spPr bwMode="auto">
            <a:xfrm>
              <a:off x="0" y="0"/>
              <a:ext cx="1130" cy="971"/>
            </a:xfrm>
            <a:prstGeom prst="rect">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1200"/>
            </a:p>
          </p:txBody>
        </p:sp>
        <p:sp>
          <p:nvSpPr>
            <p:cNvPr id="28747" name="Rectangle 259"/>
            <p:cNvSpPr>
              <a:spLocks/>
            </p:cNvSpPr>
            <p:nvPr/>
          </p:nvSpPr>
          <p:spPr bwMode="auto">
            <a:xfrm>
              <a:off x="211" y="374"/>
              <a:ext cx="533" cy="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55751" bIns="0" anchor="ctr">
              <a:spAutoFit/>
            </a:bodyPr>
            <a:lstStyle>
              <a:lvl1pPr marL="38100"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1200" b="1">
                  <a:solidFill>
                    <a:schemeClr val="tx1"/>
                  </a:solidFill>
                  <a:cs typeface="Times New Roman" pitchFamily="18" charset="0"/>
                </a:rPr>
                <a:t>             </a:t>
              </a:r>
            </a:p>
          </p:txBody>
        </p:sp>
      </p:grpSp>
      <p:sp>
        <p:nvSpPr>
          <p:cNvPr id="28716" name="Line 260"/>
          <p:cNvSpPr>
            <a:spLocks noChangeShapeType="1"/>
          </p:cNvSpPr>
          <p:nvPr/>
        </p:nvSpPr>
        <p:spPr bwMode="auto">
          <a:xfrm flipH="1">
            <a:off x="411163" y="4369594"/>
            <a:ext cx="514350" cy="42148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28717" name="AutoShape 261"/>
          <p:cNvSpPr>
            <a:spLocks/>
          </p:cNvSpPr>
          <p:nvPr/>
        </p:nvSpPr>
        <p:spPr bwMode="auto">
          <a:xfrm>
            <a:off x="411164" y="4191001"/>
            <a:ext cx="1677987" cy="421481"/>
          </a:xfrm>
          <a:custGeom>
            <a:avLst/>
            <a:gdLst>
              <a:gd name="T0" fmla="*/ 2147483647 w 21600"/>
              <a:gd name="T1" fmla="*/ 0 h 21600"/>
              <a:gd name="T2" fmla="*/ 0 w 21600"/>
              <a:gd name="T3" fmla="*/ 2147483647 h 21600"/>
              <a:gd name="T4" fmla="*/ 2147483647 w 21600"/>
              <a:gd name="T5" fmla="*/ 2147483647 h 21600"/>
              <a:gd name="T6" fmla="*/ 2147483647 w 21600"/>
              <a:gd name="T7" fmla="*/ 0 h 21600"/>
              <a:gd name="T8" fmla="*/ 2147483647 w 21600"/>
              <a:gd name="T9" fmla="*/ 0 h 21600"/>
              <a:gd name="T10" fmla="*/ 2147483647 w 21600"/>
              <a:gd name="T11" fmla="*/ 0 h 216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600" h="21600">
                <a:moveTo>
                  <a:pt x="5400" y="0"/>
                </a:moveTo>
                <a:lnTo>
                  <a:pt x="0" y="21600"/>
                </a:lnTo>
                <a:lnTo>
                  <a:pt x="16200" y="21600"/>
                </a:lnTo>
                <a:lnTo>
                  <a:pt x="21600" y="0"/>
                </a:lnTo>
                <a:lnTo>
                  <a:pt x="5400" y="0"/>
                </a:lnTo>
                <a:close/>
                <a:moveTo>
                  <a:pt x="5400" y="0"/>
                </a:moveTo>
              </a:path>
            </a:pathLst>
          </a:custGeom>
          <a:solidFill>
            <a:srgbClr val="C0C0C0"/>
          </a:solidFill>
          <a:ln w="12700">
            <a:solidFill>
              <a:srgbClr val="507800"/>
            </a:solidFill>
            <a:miter lim="800000"/>
            <a:headEnd/>
            <a:tailEnd/>
          </a:ln>
        </p:spPr>
        <p:txBody>
          <a:bodyPr lIns="0" tIns="0" rIns="0" bIns="0"/>
          <a:lstStyle/>
          <a:p>
            <a:endParaRPr lang="en-US"/>
          </a:p>
        </p:txBody>
      </p:sp>
      <p:sp>
        <p:nvSpPr>
          <p:cNvPr id="28718" name="AutoShape 262"/>
          <p:cNvSpPr>
            <a:spLocks/>
          </p:cNvSpPr>
          <p:nvPr/>
        </p:nvSpPr>
        <p:spPr bwMode="auto">
          <a:xfrm>
            <a:off x="411164" y="3977879"/>
            <a:ext cx="1677987" cy="421481"/>
          </a:xfrm>
          <a:custGeom>
            <a:avLst/>
            <a:gdLst>
              <a:gd name="T0" fmla="*/ 2147483647 w 21600"/>
              <a:gd name="T1" fmla="*/ 0 h 21600"/>
              <a:gd name="T2" fmla="*/ 0 w 21600"/>
              <a:gd name="T3" fmla="*/ 2147483647 h 21600"/>
              <a:gd name="T4" fmla="*/ 2147483647 w 21600"/>
              <a:gd name="T5" fmla="*/ 2147483647 h 21600"/>
              <a:gd name="T6" fmla="*/ 2147483647 w 21600"/>
              <a:gd name="T7" fmla="*/ 0 h 21600"/>
              <a:gd name="T8" fmla="*/ 2147483647 w 21600"/>
              <a:gd name="T9" fmla="*/ 0 h 21600"/>
              <a:gd name="T10" fmla="*/ 2147483647 w 21600"/>
              <a:gd name="T11" fmla="*/ 0 h 216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600" h="21600">
                <a:moveTo>
                  <a:pt x="5400" y="0"/>
                </a:moveTo>
                <a:lnTo>
                  <a:pt x="0" y="21600"/>
                </a:lnTo>
                <a:lnTo>
                  <a:pt x="16200" y="21600"/>
                </a:lnTo>
                <a:lnTo>
                  <a:pt x="21600" y="0"/>
                </a:lnTo>
                <a:lnTo>
                  <a:pt x="5400" y="0"/>
                </a:lnTo>
                <a:close/>
                <a:moveTo>
                  <a:pt x="5400" y="0"/>
                </a:moveTo>
              </a:path>
            </a:pathLst>
          </a:custGeom>
          <a:solidFill>
            <a:srgbClr val="C0C0C0"/>
          </a:solidFill>
          <a:ln w="12700">
            <a:solidFill>
              <a:srgbClr val="507800"/>
            </a:solidFill>
            <a:miter lim="800000"/>
            <a:headEnd/>
            <a:tailEnd/>
          </a:ln>
        </p:spPr>
        <p:txBody>
          <a:bodyPr lIns="0" tIns="0" rIns="0" bIns="0"/>
          <a:lstStyle/>
          <a:p>
            <a:endParaRPr lang="en-US"/>
          </a:p>
        </p:txBody>
      </p:sp>
      <p:sp>
        <p:nvSpPr>
          <p:cNvPr id="28719" name="AutoShape 263"/>
          <p:cNvSpPr>
            <a:spLocks/>
          </p:cNvSpPr>
          <p:nvPr/>
        </p:nvSpPr>
        <p:spPr bwMode="auto">
          <a:xfrm>
            <a:off x="411164" y="3769519"/>
            <a:ext cx="1677987" cy="421481"/>
          </a:xfrm>
          <a:custGeom>
            <a:avLst/>
            <a:gdLst>
              <a:gd name="T0" fmla="*/ 2147483647 w 21600"/>
              <a:gd name="T1" fmla="*/ 0 h 21600"/>
              <a:gd name="T2" fmla="*/ 0 w 21600"/>
              <a:gd name="T3" fmla="*/ 2147483647 h 21600"/>
              <a:gd name="T4" fmla="*/ 2147483647 w 21600"/>
              <a:gd name="T5" fmla="*/ 2147483647 h 21600"/>
              <a:gd name="T6" fmla="*/ 2147483647 w 21600"/>
              <a:gd name="T7" fmla="*/ 0 h 21600"/>
              <a:gd name="T8" fmla="*/ 2147483647 w 21600"/>
              <a:gd name="T9" fmla="*/ 0 h 21600"/>
              <a:gd name="T10" fmla="*/ 2147483647 w 21600"/>
              <a:gd name="T11" fmla="*/ 0 h 216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600" h="21600">
                <a:moveTo>
                  <a:pt x="5400" y="0"/>
                </a:moveTo>
                <a:lnTo>
                  <a:pt x="0" y="21600"/>
                </a:lnTo>
                <a:lnTo>
                  <a:pt x="16200" y="21600"/>
                </a:lnTo>
                <a:lnTo>
                  <a:pt x="21600" y="0"/>
                </a:lnTo>
                <a:lnTo>
                  <a:pt x="5400" y="0"/>
                </a:lnTo>
                <a:close/>
                <a:moveTo>
                  <a:pt x="5400" y="0"/>
                </a:moveTo>
              </a:path>
            </a:pathLst>
          </a:custGeom>
          <a:solidFill>
            <a:srgbClr val="EAF3B3"/>
          </a:solidFill>
          <a:ln w="12700">
            <a:solidFill>
              <a:srgbClr val="507800"/>
            </a:solidFill>
            <a:miter lim="800000"/>
            <a:headEnd/>
            <a:tailEnd/>
          </a:ln>
        </p:spPr>
        <p:txBody>
          <a:bodyPr lIns="0" tIns="0" rIns="0" bIns="0"/>
          <a:lstStyle/>
          <a:p>
            <a:endParaRPr lang="en-US"/>
          </a:p>
        </p:txBody>
      </p:sp>
      <p:sp>
        <p:nvSpPr>
          <p:cNvPr id="28720" name="Line 264"/>
          <p:cNvSpPr>
            <a:spLocks noChangeShapeType="1"/>
          </p:cNvSpPr>
          <p:nvPr/>
        </p:nvSpPr>
        <p:spPr bwMode="auto">
          <a:xfrm rot="10800000" flipH="1">
            <a:off x="411163" y="3557587"/>
            <a:ext cx="425450" cy="42386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28721" name="Line 265"/>
          <p:cNvSpPr>
            <a:spLocks noChangeShapeType="1"/>
          </p:cNvSpPr>
          <p:nvPr/>
        </p:nvSpPr>
        <p:spPr bwMode="auto">
          <a:xfrm rot="10800000" flipH="1">
            <a:off x="1674813" y="4381501"/>
            <a:ext cx="412750" cy="41314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28722" name="Line 266"/>
          <p:cNvSpPr>
            <a:spLocks noChangeShapeType="1"/>
          </p:cNvSpPr>
          <p:nvPr/>
        </p:nvSpPr>
        <p:spPr bwMode="auto">
          <a:xfrm rot="10800000" flipH="1">
            <a:off x="1674813" y="3561160"/>
            <a:ext cx="412750" cy="41552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28723" name="Rectangle 267"/>
          <p:cNvSpPr>
            <a:spLocks/>
          </p:cNvSpPr>
          <p:nvPr/>
        </p:nvSpPr>
        <p:spPr bwMode="auto">
          <a:xfrm>
            <a:off x="411163" y="3977878"/>
            <a:ext cx="1263650" cy="813197"/>
          </a:xfrm>
          <a:prstGeom prst="rect">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1200"/>
          </a:p>
        </p:txBody>
      </p:sp>
      <p:sp>
        <p:nvSpPr>
          <p:cNvPr id="28724" name="Rectangle 268"/>
          <p:cNvSpPr>
            <a:spLocks noChangeAspect="1"/>
          </p:cNvSpPr>
          <p:nvPr/>
        </p:nvSpPr>
        <p:spPr bwMode="auto">
          <a:xfrm>
            <a:off x="642938" y="2838451"/>
            <a:ext cx="2089150" cy="651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40638" bIns="0"/>
          <a:lstStyle>
            <a:lvl1pPr marL="39688"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lnSpc>
                <a:spcPct val="70000"/>
              </a:lnSpc>
              <a:spcBef>
                <a:spcPts val="1050"/>
              </a:spcBef>
              <a:buFont typeface="Times New Roman" pitchFamily="18" charset="0"/>
              <a:buNone/>
            </a:pPr>
            <a:r>
              <a:rPr lang="en-US" altLang="en-US" sz="2000" dirty="0">
                <a:solidFill>
                  <a:schemeClr val="tx1"/>
                </a:solidFill>
                <a:latin typeface="+mn-lt"/>
                <a:cs typeface="Arial" charset="0"/>
                <a:sym typeface="Arial" charset="0"/>
              </a:rPr>
              <a:t>Lattice slices computed on multiple GPUs</a:t>
            </a:r>
          </a:p>
        </p:txBody>
      </p:sp>
      <p:sp>
        <p:nvSpPr>
          <p:cNvPr id="28725" name="Line 269"/>
          <p:cNvSpPr>
            <a:spLocks noChangeShapeType="1"/>
          </p:cNvSpPr>
          <p:nvPr/>
        </p:nvSpPr>
        <p:spPr bwMode="auto">
          <a:xfrm>
            <a:off x="588963" y="2411016"/>
            <a:ext cx="0" cy="1165622"/>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lIns="0" tIns="0" rIns="0" bIns="0"/>
          <a:lstStyle/>
          <a:p>
            <a:endParaRPr lang="en-US"/>
          </a:p>
        </p:txBody>
      </p:sp>
      <p:sp>
        <p:nvSpPr>
          <p:cNvPr id="28726" name="AutoShape 270"/>
          <p:cNvSpPr>
            <a:spLocks/>
          </p:cNvSpPr>
          <p:nvPr/>
        </p:nvSpPr>
        <p:spPr bwMode="auto">
          <a:xfrm>
            <a:off x="5465764" y="2719018"/>
            <a:ext cx="1223963" cy="916781"/>
          </a:xfrm>
          <a:custGeom>
            <a:avLst/>
            <a:gdLst>
              <a:gd name="T0" fmla="*/ 0 w 21600"/>
              <a:gd name="T1" fmla="*/ 0 h 21600"/>
              <a:gd name="T2" fmla="*/ 0 w 21600"/>
              <a:gd name="T3" fmla="*/ 2147483647 h 21600"/>
              <a:gd name="T4" fmla="*/ 0 w 21600"/>
              <a:gd name="T5" fmla="*/ 2147483647 h 21600"/>
              <a:gd name="T6" fmla="*/ 0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2147483647 w 21600"/>
              <a:gd name="T17" fmla="*/ 2147483647 h 21600"/>
              <a:gd name="T18" fmla="*/ 2147483647 w 21600"/>
              <a:gd name="T19" fmla="*/ 0 h 21600"/>
              <a:gd name="T20" fmla="*/ 2147483647 w 21600"/>
              <a:gd name="T21" fmla="*/ 0 h 21600"/>
              <a:gd name="T22" fmla="*/ 2147483647 w 21600"/>
              <a:gd name="T23" fmla="*/ 0 h 21600"/>
              <a:gd name="T24" fmla="*/ 0 w 21600"/>
              <a:gd name="T25" fmla="*/ 0 h 21600"/>
              <a:gd name="T26" fmla="*/ 0 w 21600"/>
              <a:gd name="T27" fmla="*/ 0 h 2160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1600" h="21600">
                <a:moveTo>
                  <a:pt x="0" y="0"/>
                </a:moveTo>
                <a:lnTo>
                  <a:pt x="0" y="12600"/>
                </a:lnTo>
                <a:lnTo>
                  <a:pt x="0" y="18000"/>
                </a:lnTo>
                <a:lnTo>
                  <a:pt x="0" y="21600"/>
                </a:lnTo>
                <a:lnTo>
                  <a:pt x="12600" y="21600"/>
                </a:lnTo>
                <a:lnTo>
                  <a:pt x="18000" y="21600"/>
                </a:lnTo>
                <a:lnTo>
                  <a:pt x="21600" y="21600"/>
                </a:lnTo>
                <a:lnTo>
                  <a:pt x="21600" y="18000"/>
                </a:lnTo>
                <a:lnTo>
                  <a:pt x="21600" y="12600"/>
                </a:lnTo>
                <a:lnTo>
                  <a:pt x="21600" y="0"/>
                </a:lnTo>
                <a:lnTo>
                  <a:pt x="18000" y="0"/>
                </a:lnTo>
                <a:lnTo>
                  <a:pt x="12600" y="0"/>
                </a:lnTo>
                <a:lnTo>
                  <a:pt x="0" y="0"/>
                </a:lnTo>
                <a:close/>
                <a:moveTo>
                  <a:pt x="0" y="0"/>
                </a:moveTo>
              </a:path>
            </a:pathLst>
          </a:custGeom>
          <a:solidFill>
            <a:srgbClr val="EAF3B3">
              <a:alpha val="98822"/>
            </a:srgbClr>
          </a:solidFill>
          <a:ln w="31750">
            <a:solidFill>
              <a:srgbClr val="669900"/>
            </a:solidFill>
            <a:miter lim="800000"/>
            <a:headEnd/>
            <a:tailEnd/>
          </a:ln>
        </p:spPr>
        <p:txBody>
          <a:bodyPr lIns="0" tIns="0" rIns="0" bIns="0"/>
          <a:lstStyle/>
          <a:p>
            <a:endParaRPr lang="en-US"/>
          </a:p>
        </p:txBody>
      </p:sp>
      <p:sp>
        <p:nvSpPr>
          <p:cNvPr id="28727" name="Line 271"/>
          <p:cNvSpPr>
            <a:spLocks noChangeShapeType="1"/>
          </p:cNvSpPr>
          <p:nvPr/>
        </p:nvSpPr>
        <p:spPr bwMode="auto">
          <a:xfrm>
            <a:off x="5465764" y="2832126"/>
            <a:ext cx="1223963" cy="1191"/>
          </a:xfrm>
          <a:prstGeom prst="line">
            <a:avLst/>
          </a:prstGeom>
          <a:noFill/>
          <a:ln w="9525">
            <a:solidFill>
              <a:srgbClr val="669900"/>
            </a:solidFill>
            <a:round/>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28728" name="Line 272"/>
          <p:cNvSpPr>
            <a:spLocks noChangeShapeType="1"/>
          </p:cNvSpPr>
          <p:nvPr/>
        </p:nvSpPr>
        <p:spPr bwMode="auto">
          <a:xfrm>
            <a:off x="6073776" y="2719018"/>
            <a:ext cx="0" cy="916781"/>
          </a:xfrm>
          <a:prstGeom prst="line">
            <a:avLst/>
          </a:prstGeom>
          <a:noFill/>
          <a:ln w="9525">
            <a:solidFill>
              <a:srgbClr val="669900"/>
            </a:solidFill>
            <a:round/>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28729" name="Line 273"/>
          <p:cNvSpPr>
            <a:spLocks noChangeShapeType="1"/>
          </p:cNvSpPr>
          <p:nvPr/>
        </p:nvSpPr>
        <p:spPr bwMode="auto">
          <a:xfrm>
            <a:off x="6224588" y="2719018"/>
            <a:ext cx="1588" cy="916781"/>
          </a:xfrm>
          <a:prstGeom prst="line">
            <a:avLst/>
          </a:prstGeom>
          <a:noFill/>
          <a:ln w="9525">
            <a:solidFill>
              <a:srgbClr val="669900"/>
            </a:solidFill>
            <a:round/>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28730" name="Line 274"/>
          <p:cNvSpPr>
            <a:spLocks noChangeShapeType="1"/>
          </p:cNvSpPr>
          <p:nvPr/>
        </p:nvSpPr>
        <p:spPr bwMode="auto">
          <a:xfrm>
            <a:off x="5768977" y="2719018"/>
            <a:ext cx="1587" cy="916781"/>
          </a:xfrm>
          <a:prstGeom prst="line">
            <a:avLst/>
          </a:prstGeom>
          <a:noFill/>
          <a:ln w="9525">
            <a:solidFill>
              <a:srgbClr val="669900"/>
            </a:solidFill>
            <a:round/>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28731" name="Line 275"/>
          <p:cNvSpPr>
            <a:spLocks noChangeShapeType="1"/>
          </p:cNvSpPr>
          <p:nvPr/>
        </p:nvSpPr>
        <p:spPr bwMode="auto">
          <a:xfrm>
            <a:off x="5618163" y="2719018"/>
            <a:ext cx="0" cy="916781"/>
          </a:xfrm>
          <a:prstGeom prst="line">
            <a:avLst/>
          </a:prstGeom>
          <a:noFill/>
          <a:ln w="9525">
            <a:solidFill>
              <a:srgbClr val="669900"/>
            </a:solidFill>
            <a:round/>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28732" name="Line 276"/>
          <p:cNvSpPr>
            <a:spLocks noChangeShapeType="1"/>
          </p:cNvSpPr>
          <p:nvPr/>
        </p:nvSpPr>
        <p:spPr bwMode="auto">
          <a:xfrm>
            <a:off x="5921377" y="2719018"/>
            <a:ext cx="1587" cy="916781"/>
          </a:xfrm>
          <a:prstGeom prst="line">
            <a:avLst/>
          </a:prstGeom>
          <a:noFill/>
          <a:ln w="9525">
            <a:solidFill>
              <a:srgbClr val="669900"/>
            </a:solidFill>
            <a:round/>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28733" name="Line 277"/>
          <p:cNvSpPr>
            <a:spLocks noChangeShapeType="1"/>
          </p:cNvSpPr>
          <p:nvPr/>
        </p:nvSpPr>
        <p:spPr bwMode="auto">
          <a:xfrm>
            <a:off x="6376988" y="2719018"/>
            <a:ext cx="1588" cy="916781"/>
          </a:xfrm>
          <a:prstGeom prst="line">
            <a:avLst/>
          </a:prstGeom>
          <a:noFill/>
          <a:ln w="9525">
            <a:solidFill>
              <a:srgbClr val="669900"/>
            </a:solidFill>
            <a:round/>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28734" name="Line 278"/>
          <p:cNvSpPr>
            <a:spLocks noChangeShapeType="1"/>
          </p:cNvSpPr>
          <p:nvPr/>
        </p:nvSpPr>
        <p:spPr bwMode="auto">
          <a:xfrm>
            <a:off x="6527802" y="2719018"/>
            <a:ext cx="1587" cy="916781"/>
          </a:xfrm>
          <a:prstGeom prst="line">
            <a:avLst/>
          </a:prstGeom>
          <a:noFill/>
          <a:ln w="9525">
            <a:solidFill>
              <a:srgbClr val="669900"/>
            </a:solidFill>
            <a:round/>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28735" name="Line 279"/>
          <p:cNvSpPr>
            <a:spLocks noChangeShapeType="1"/>
          </p:cNvSpPr>
          <p:nvPr/>
        </p:nvSpPr>
        <p:spPr bwMode="auto">
          <a:xfrm>
            <a:off x="5465764" y="2946426"/>
            <a:ext cx="1223963" cy="1191"/>
          </a:xfrm>
          <a:prstGeom prst="line">
            <a:avLst/>
          </a:prstGeom>
          <a:noFill/>
          <a:ln w="9525">
            <a:solidFill>
              <a:srgbClr val="669900"/>
            </a:solidFill>
            <a:round/>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28736" name="Line 280"/>
          <p:cNvSpPr>
            <a:spLocks noChangeShapeType="1"/>
          </p:cNvSpPr>
          <p:nvPr/>
        </p:nvSpPr>
        <p:spPr bwMode="auto">
          <a:xfrm>
            <a:off x="5465764" y="3059536"/>
            <a:ext cx="1223963" cy="1190"/>
          </a:xfrm>
          <a:prstGeom prst="line">
            <a:avLst/>
          </a:prstGeom>
          <a:noFill/>
          <a:ln w="9525">
            <a:solidFill>
              <a:srgbClr val="669900"/>
            </a:solidFill>
            <a:round/>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28737" name="Line 281"/>
          <p:cNvSpPr>
            <a:spLocks noChangeShapeType="1"/>
          </p:cNvSpPr>
          <p:nvPr/>
        </p:nvSpPr>
        <p:spPr bwMode="auto">
          <a:xfrm>
            <a:off x="5465764" y="3173836"/>
            <a:ext cx="1223963" cy="1190"/>
          </a:xfrm>
          <a:prstGeom prst="line">
            <a:avLst/>
          </a:prstGeom>
          <a:noFill/>
          <a:ln w="9525">
            <a:solidFill>
              <a:srgbClr val="669900"/>
            </a:solidFill>
            <a:round/>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28738" name="Line 282"/>
          <p:cNvSpPr>
            <a:spLocks noChangeShapeType="1"/>
          </p:cNvSpPr>
          <p:nvPr/>
        </p:nvSpPr>
        <p:spPr bwMode="auto">
          <a:xfrm>
            <a:off x="5465764" y="3288136"/>
            <a:ext cx="1223963" cy="0"/>
          </a:xfrm>
          <a:prstGeom prst="line">
            <a:avLst/>
          </a:prstGeom>
          <a:noFill/>
          <a:ln w="9525">
            <a:solidFill>
              <a:srgbClr val="669900"/>
            </a:solidFill>
            <a:round/>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28739" name="Line 283"/>
          <p:cNvSpPr>
            <a:spLocks noChangeShapeType="1"/>
          </p:cNvSpPr>
          <p:nvPr/>
        </p:nvSpPr>
        <p:spPr bwMode="auto">
          <a:xfrm>
            <a:off x="5465764" y="3401245"/>
            <a:ext cx="1223963" cy="1191"/>
          </a:xfrm>
          <a:prstGeom prst="line">
            <a:avLst/>
          </a:prstGeom>
          <a:noFill/>
          <a:ln w="9525">
            <a:solidFill>
              <a:srgbClr val="669900"/>
            </a:solidFill>
            <a:round/>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28740" name="Line 284"/>
          <p:cNvSpPr>
            <a:spLocks noChangeShapeType="1"/>
          </p:cNvSpPr>
          <p:nvPr/>
        </p:nvSpPr>
        <p:spPr bwMode="auto">
          <a:xfrm>
            <a:off x="5465764" y="3515545"/>
            <a:ext cx="1223963" cy="1191"/>
          </a:xfrm>
          <a:prstGeom prst="line">
            <a:avLst/>
          </a:prstGeom>
          <a:noFill/>
          <a:ln w="9525">
            <a:solidFill>
              <a:srgbClr val="669900"/>
            </a:solidFill>
            <a:round/>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28741" name="Rectangle 285"/>
          <p:cNvSpPr>
            <a:spLocks/>
          </p:cNvSpPr>
          <p:nvPr/>
        </p:nvSpPr>
        <p:spPr bwMode="auto">
          <a:xfrm>
            <a:off x="7000359" y="2681884"/>
            <a:ext cx="2061060" cy="6228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40638" bIns="0"/>
          <a:lstStyle>
            <a:lvl1pPr marL="39688"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1800" dirty="0">
                <a:solidFill>
                  <a:schemeClr val="tx1"/>
                </a:solidFill>
                <a:latin typeface="+mn-lt"/>
                <a:cs typeface="Arial" charset="0"/>
                <a:sym typeface="Arial" charset="0"/>
              </a:rPr>
              <a:t>GPU threads </a:t>
            </a:r>
            <a:r>
              <a:rPr lang="en-US" altLang="en-US" sz="1800" dirty="0" smtClean="0">
                <a:solidFill>
                  <a:schemeClr val="tx1"/>
                </a:solidFill>
                <a:latin typeface="+mn-lt"/>
                <a:cs typeface="Arial" charset="0"/>
                <a:sym typeface="Arial" charset="0"/>
              </a:rPr>
              <a:t>compute </a:t>
            </a:r>
            <a:r>
              <a:rPr lang="en-US" altLang="en-US" sz="1800" dirty="0">
                <a:solidFill>
                  <a:schemeClr val="tx1"/>
                </a:solidFill>
                <a:latin typeface="+mn-lt"/>
                <a:cs typeface="Arial" charset="0"/>
                <a:sym typeface="Arial" charset="0"/>
              </a:rPr>
              <a:t>one </a:t>
            </a:r>
            <a:r>
              <a:rPr lang="en-US" altLang="en-US" sz="1800" dirty="0" smtClean="0">
                <a:solidFill>
                  <a:schemeClr val="tx1"/>
                </a:solidFill>
                <a:latin typeface="+mn-lt"/>
                <a:cs typeface="Arial" charset="0"/>
                <a:sym typeface="Arial" charset="0"/>
              </a:rPr>
              <a:t>point</a:t>
            </a:r>
            <a:endParaRPr lang="en-US" altLang="en-US" sz="1600" dirty="0">
              <a:solidFill>
                <a:schemeClr val="tx1"/>
              </a:solidFill>
              <a:latin typeface="+mn-lt"/>
              <a:cs typeface="Arial" charset="0"/>
              <a:sym typeface="Arial" charset="0"/>
            </a:endParaRPr>
          </a:p>
        </p:txBody>
      </p:sp>
      <p:sp>
        <p:nvSpPr>
          <p:cNvPr id="28742" name="Rectangle 286"/>
          <p:cNvSpPr>
            <a:spLocks/>
          </p:cNvSpPr>
          <p:nvPr/>
        </p:nvSpPr>
        <p:spPr bwMode="auto">
          <a:xfrm>
            <a:off x="5618164" y="2832126"/>
            <a:ext cx="150813" cy="114300"/>
          </a:xfrm>
          <a:prstGeom prst="rect">
            <a:avLst/>
          </a:prstGeom>
          <a:solidFill>
            <a:srgbClr val="99CCFF"/>
          </a:solidFill>
          <a:ln w="9525">
            <a:solidFill>
              <a:srgbClr val="336699"/>
            </a:solidFill>
            <a:miter lim="800000"/>
            <a:headEnd/>
            <a:tailEnd/>
          </a:ln>
        </p:spPr>
        <p:txBody>
          <a:bodyPr lIns="0" tIns="0" rIns="0" bIns="0"/>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1200"/>
          </a:p>
        </p:txBody>
      </p:sp>
      <p:sp>
        <p:nvSpPr>
          <p:cNvPr id="28743" name="Line 288"/>
          <p:cNvSpPr>
            <a:spLocks noChangeShapeType="1"/>
          </p:cNvSpPr>
          <p:nvPr/>
        </p:nvSpPr>
        <p:spPr bwMode="auto">
          <a:xfrm>
            <a:off x="4071939" y="3563541"/>
            <a:ext cx="1393825"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lIns="0" tIns="0" rIns="0" bIns="0"/>
          <a:lstStyle/>
          <a:p>
            <a:endParaRPr lang="en-US"/>
          </a:p>
        </p:txBody>
      </p:sp>
      <p:sp>
        <p:nvSpPr>
          <p:cNvPr id="28744" name="Rectangle 289"/>
          <p:cNvSpPr>
            <a:spLocks noChangeAspect="1"/>
          </p:cNvSpPr>
          <p:nvPr/>
        </p:nvSpPr>
        <p:spPr bwMode="auto">
          <a:xfrm>
            <a:off x="5350872" y="3739118"/>
            <a:ext cx="1641550" cy="482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40638" bIns="0"/>
          <a:lstStyle>
            <a:lvl1pPr marL="39688"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lnSpc>
                <a:spcPct val="70000"/>
              </a:lnSpc>
              <a:spcBef>
                <a:spcPts val="1050"/>
              </a:spcBef>
              <a:buFont typeface="Times New Roman" pitchFamily="18" charset="0"/>
              <a:buNone/>
            </a:pPr>
            <a:r>
              <a:rPr lang="en-US" altLang="en-US" sz="2000" dirty="0">
                <a:solidFill>
                  <a:schemeClr val="tx1"/>
                </a:solidFill>
                <a:latin typeface="+mn-lt"/>
                <a:cs typeface="Arial" charset="0"/>
                <a:sym typeface="Arial" charset="0"/>
              </a:rPr>
              <a:t>CUDA thread blocks</a:t>
            </a:r>
          </a:p>
        </p:txBody>
      </p:sp>
      <p:sp>
        <p:nvSpPr>
          <p:cNvPr id="28745" name="Line 290"/>
          <p:cNvSpPr>
            <a:spLocks noChangeShapeType="1"/>
          </p:cNvSpPr>
          <p:nvPr/>
        </p:nvSpPr>
        <p:spPr bwMode="auto">
          <a:xfrm flipH="1" flipV="1">
            <a:off x="5670552" y="2872607"/>
            <a:ext cx="1285875"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lIns="0" tIns="0" rIns="0" bIns="0"/>
          <a:lstStyle/>
          <a:p>
            <a:endParaRPr lang="en-US"/>
          </a:p>
        </p:txBody>
      </p:sp>
      <p:pic>
        <p:nvPicPr>
          <p:cNvPr id="103" name="Picture 5" descr="C:\Documents and Settings\johns\Desktop\talks\cudatalks\iacat01232009\c60_orb104b.png"/>
          <p:cNvPicPr>
            <a:picLocks noChangeAspect="1" noChangeArrowheads="1"/>
          </p:cNvPicPr>
          <p:nvPr/>
        </p:nvPicPr>
        <p:blipFill>
          <a:blip r:embed="rId2">
            <a:extLst>
              <a:ext uri="{28A0092B-C50C-407E-A947-70E740481C1C}">
                <a14:useLocalDpi xmlns:a14="http://schemas.microsoft.com/office/drawing/2010/main" val="0"/>
              </a:ext>
            </a:extLst>
          </a:blip>
          <a:srcRect t="4762" b="3175"/>
          <a:stretch>
            <a:fillRect/>
          </a:stretch>
        </p:blipFill>
        <p:spPr bwMode="auto">
          <a:xfrm>
            <a:off x="7145080" y="3296600"/>
            <a:ext cx="1916340" cy="1812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1743993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536575" y="280987"/>
            <a:ext cx="8045450" cy="682229"/>
          </a:xfrm>
        </p:spPr>
        <p:txBody>
          <a:bodyPr/>
          <a:lstStyle/>
          <a:p>
            <a:pPr eaLnBrk="1" hangingPunct="1"/>
            <a:r>
              <a:rPr lang="en-US" altLang="en-US" sz="3600" smtClean="0">
                <a:cs typeface="Arial" charset="0"/>
                <a:sym typeface="Arial" charset="0"/>
              </a:rPr>
              <a:t>Multi-GPU RDF Performance</a:t>
            </a:r>
          </a:p>
        </p:txBody>
      </p:sp>
      <p:sp>
        <p:nvSpPr>
          <p:cNvPr id="36867" name="Rectangle 3"/>
          <p:cNvSpPr>
            <a:spLocks noGrp="1" noChangeArrowheads="1"/>
          </p:cNvSpPr>
          <p:nvPr>
            <p:ph type="body" sz="half" idx="1"/>
          </p:nvPr>
        </p:nvSpPr>
        <p:spPr>
          <a:xfrm>
            <a:off x="127592" y="1084660"/>
            <a:ext cx="3187108" cy="1889522"/>
          </a:xfrm>
        </p:spPr>
        <p:txBody>
          <a:bodyPr>
            <a:normAutofit fontScale="92500" lnSpcReduction="20000"/>
          </a:bodyPr>
          <a:lstStyle/>
          <a:p>
            <a:pPr marL="379413" defTabSz="914400" eaLnBrk="1" hangingPunct="1">
              <a:lnSpc>
                <a:spcPct val="90000"/>
              </a:lnSpc>
              <a:spcBef>
                <a:spcPct val="0"/>
              </a:spcBef>
            </a:pPr>
            <a:r>
              <a:rPr lang="en-US" altLang="en-US" sz="2100" dirty="0" smtClean="0"/>
              <a:t>4 NVIDIA GTX480 GPUs 30 to 92x faster than 4-core Intel X5550 CPU</a:t>
            </a:r>
          </a:p>
          <a:p>
            <a:pPr marL="379413" defTabSz="914400" eaLnBrk="1" hangingPunct="1">
              <a:lnSpc>
                <a:spcPct val="90000"/>
              </a:lnSpc>
              <a:spcBef>
                <a:spcPts val="900"/>
              </a:spcBef>
            </a:pPr>
            <a:r>
              <a:rPr lang="en-US" altLang="en-US" sz="2100" dirty="0" smtClean="0"/>
              <a:t>Fermi GPUs ~3x faster than GT200 GPUs: larger on-chip shared memory</a:t>
            </a:r>
          </a:p>
        </p:txBody>
      </p:sp>
      <p:sp>
        <p:nvSpPr>
          <p:cNvPr id="36869" name="Text Box 5"/>
          <p:cNvSpPr txBox="1">
            <a:spLocks/>
          </p:cNvSpPr>
          <p:nvPr/>
        </p:nvSpPr>
        <p:spPr bwMode="auto">
          <a:xfrm>
            <a:off x="2590800" y="3143250"/>
            <a:ext cx="1447800" cy="434252"/>
          </a:xfrm>
          <a:prstGeom prst="rect">
            <a:avLst/>
          </a:prstGeom>
          <a:noFill/>
          <a:ln>
            <a:noFill/>
          </a:ln>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4291" tIns="32146" rIns="64291" bIns="32146">
            <a:spAutoFit/>
          </a:bodyPr>
          <a:lstStyle>
            <a:lvl1pPr algn="l" defTabSz="642938" eaLnBrk="0" hangingPunct="0">
              <a:buChar char="•"/>
              <a:defRPr sz="3200">
                <a:solidFill>
                  <a:srgbClr val="000000"/>
                </a:solidFill>
                <a:latin typeface="Times New Roman" pitchFamily="18" charset="0"/>
                <a:ea typeface="Gothic" charset="0"/>
                <a:cs typeface="Gothic" charset="0"/>
              </a:defRPr>
            </a:lvl1pPr>
            <a:lvl2pPr marL="742950" indent="-285750" algn="l" defTabSz="642938"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defTabSz="642938"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defTabSz="642938"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defTabSz="642938"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defTabSz="642938"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defTabSz="642938"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defTabSz="642938"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defTabSz="642938"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eaLnBrk="1" hangingPunct="1">
              <a:lnSpc>
                <a:spcPct val="100000"/>
              </a:lnSpc>
              <a:spcBef>
                <a:spcPct val="50000"/>
              </a:spcBef>
              <a:buClrTx/>
              <a:buSzTx/>
              <a:buFontTx/>
              <a:buNone/>
            </a:pPr>
            <a:r>
              <a:rPr lang="en-US" altLang="en-US" sz="2400">
                <a:solidFill>
                  <a:srgbClr val="CC0000"/>
                </a:solidFill>
                <a:ea typeface="ヒラギノ明朝 ProN W3" charset="0"/>
                <a:cs typeface="ヒラギノ明朝 ProN W3" charset="0"/>
                <a:sym typeface="Times New Roman" pitchFamily="18" charset="0"/>
              </a:rPr>
              <a:t>Solid</a:t>
            </a:r>
          </a:p>
        </p:txBody>
      </p:sp>
      <p:sp>
        <p:nvSpPr>
          <p:cNvPr id="36870" name="Text Box 6"/>
          <p:cNvSpPr txBox="1">
            <a:spLocks/>
          </p:cNvSpPr>
          <p:nvPr/>
        </p:nvSpPr>
        <p:spPr bwMode="auto">
          <a:xfrm>
            <a:off x="2571751" y="4138613"/>
            <a:ext cx="1446213" cy="434252"/>
          </a:xfrm>
          <a:prstGeom prst="rect">
            <a:avLst/>
          </a:prstGeom>
          <a:noFill/>
          <a:ln>
            <a:noFill/>
          </a:ln>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4291" tIns="32146" rIns="64291" bIns="32146">
            <a:spAutoFit/>
          </a:bodyPr>
          <a:lstStyle>
            <a:lvl1pPr algn="l" defTabSz="642938" eaLnBrk="0" hangingPunct="0">
              <a:buChar char="•"/>
              <a:defRPr sz="3200">
                <a:solidFill>
                  <a:srgbClr val="000000"/>
                </a:solidFill>
                <a:latin typeface="Times New Roman" pitchFamily="18" charset="0"/>
                <a:ea typeface="Gothic" charset="0"/>
                <a:cs typeface="Gothic" charset="0"/>
              </a:defRPr>
            </a:lvl1pPr>
            <a:lvl2pPr marL="742950" indent="-285750" algn="l" defTabSz="642938"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defTabSz="642938"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defTabSz="642938"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defTabSz="642938"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defTabSz="642938"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defTabSz="642938"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defTabSz="642938"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defTabSz="642938"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eaLnBrk="1" hangingPunct="1">
              <a:lnSpc>
                <a:spcPct val="100000"/>
              </a:lnSpc>
              <a:spcBef>
                <a:spcPct val="50000"/>
              </a:spcBef>
              <a:buClrTx/>
              <a:buSzTx/>
              <a:buFontTx/>
              <a:buNone/>
            </a:pPr>
            <a:r>
              <a:rPr lang="en-US" altLang="en-US" sz="2400">
                <a:solidFill>
                  <a:srgbClr val="008000"/>
                </a:solidFill>
                <a:ea typeface="ヒラギノ明朝 ProN W3" charset="0"/>
                <a:cs typeface="ヒラギノ明朝 ProN W3" charset="0"/>
                <a:sym typeface="Times New Roman" pitchFamily="18" charset="0"/>
              </a:rPr>
              <a:t>Liquid</a:t>
            </a:r>
          </a:p>
        </p:txBody>
      </p:sp>
      <p:pic>
        <p:nvPicPr>
          <p:cNvPr id="36871" name="Picture 7" descr="C:\Documents and Settings\johns\Desktop\performancevnatoms.png"/>
          <p:cNvPicPr>
            <a:picLocks noGrp="1" noChangeAspect="1" noChangeArrowheads="1"/>
          </p:cNvPicPr>
          <p:nvPr>
            <p:ph type="chart" sz="half" idx="2"/>
          </p:nvPr>
        </p:nvPicPr>
        <p:blipFill>
          <a:blip r:embed="rId2">
            <a:extLst>
              <a:ext uri="{28A0092B-C50C-407E-A947-70E740481C1C}">
                <a14:useLocalDpi xmlns:a14="http://schemas.microsoft.com/office/drawing/2010/main" val="0"/>
              </a:ext>
            </a:extLst>
          </a:blip>
          <a:srcRect l="2083" r="3125" b="2605"/>
          <a:stretch>
            <a:fillRect/>
          </a:stretch>
        </p:blipFill>
        <p:spPr>
          <a:xfrm>
            <a:off x="3505200" y="914400"/>
            <a:ext cx="5638800" cy="2963466"/>
          </a:xfrm>
          <a:extLs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6872" name="Text Box 8"/>
          <p:cNvSpPr txBox="1">
            <a:spLocks noChangeArrowheads="1"/>
          </p:cNvSpPr>
          <p:nvPr/>
        </p:nvSpPr>
        <p:spPr bwMode="auto">
          <a:xfrm>
            <a:off x="3581400" y="3886200"/>
            <a:ext cx="5486400" cy="738664"/>
          </a:xfrm>
          <a:prstGeom prst="rect">
            <a:avLst/>
          </a:prstGeom>
          <a:noFill/>
          <a:ln>
            <a:noFill/>
          </a:ln>
          <a:effectLst/>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eaLnBrk="1" hangingPunct="1">
              <a:spcBef>
                <a:spcPct val="50000"/>
              </a:spcBef>
              <a:buFont typeface="Times New Roman" pitchFamily="18" charset="0"/>
              <a:buNone/>
            </a:pPr>
            <a:r>
              <a:rPr lang="en-US" altLang="en-US" sz="1400" b="1" dirty="0">
                <a:latin typeface="+mn-lt"/>
              </a:rPr>
              <a:t>Fast Analysis of Molecular Dynamics Trajectories with Graphics Processing Units – Radial Distribution Functions</a:t>
            </a:r>
            <a:r>
              <a:rPr lang="en-US" altLang="en-US" sz="1400" b="1" dirty="0" smtClean="0">
                <a:latin typeface="+mn-lt"/>
              </a:rPr>
              <a:t>.</a:t>
            </a:r>
            <a:r>
              <a:rPr lang="en-US" altLang="en-US" sz="1400" dirty="0" smtClean="0">
                <a:latin typeface="+mn-lt"/>
              </a:rPr>
              <a:t> Levine, et al., </a:t>
            </a:r>
            <a:r>
              <a:rPr lang="en-US" altLang="en-US" sz="1400" i="1" dirty="0" smtClean="0">
                <a:latin typeface="+mn-lt"/>
              </a:rPr>
              <a:t>J</a:t>
            </a:r>
            <a:r>
              <a:rPr lang="en-US" altLang="en-US" sz="1400" i="1" dirty="0">
                <a:latin typeface="+mn-lt"/>
              </a:rPr>
              <a:t>. Comp. Physics</a:t>
            </a:r>
            <a:r>
              <a:rPr lang="en-US" altLang="en-US" sz="1400" dirty="0">
                <a:latin typeface="+mn-lt"/>
              </a:rPr>
              <a:t>, 230(9):3556-3569, 2011.</a:t>
            </a:r>
          </a:p>
        </p:txBody>
      </p:sp>
      <p:pic>
        <p:nvPicPr>
          <p:cNvPr id="36868" name="Picture 4" descr="\\Tbfiles\johns\JohnRDF.png"/>
          <p:cNvPicPr>
            <a:picLocks noChangeAspect="1" noChangeArrowheads="1"/>
          </p:cNvPicPr>
          <p:nvPr/>
        </p:nvPicPr>
        <p:blipFill>
          <a:blip r:embed="rId3">
            <a:lum contrast="36000"/>
            <a:extLst>
              <a:ext uri="{28A0092B-C50C-407E-A947-70E740481C1C}">
                <a14:useLocalDpi xmlns:a14="http://schemas.microsoft.com/office/drawing/2010/main" val="0"/>
              </a:ext>
            </a:extLst>
          </a:blip>
          <a:srcRect/>
          <a:stretch>
            <a:fillRect/>
          </a:stretch>
        </p:blipFill>
        <p:spPr bwMode="auto">
          <a:xfrm>
            <a:off x="268288" y="3053954"/>
            <a:ext cx="2335212" cy="175498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31512761"/>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8"/>
          <p:cNvSpPr>
            <a:spLocks noChangeArrowheads="1"/>
          </p:cNvSpPr>
          <p:nvPr/>
        </p:nvSpPr>
        <p:spPr bwMode="auto">
          <a:xfrm>
            <a:off x="0" y="4599385"/>
            <a:ext cx="9144000" cy="544115"/>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1200"/>
          </a:p>
        </p:txBody>
      </p:sp>
      <p:pic>
        <p:nvPicPr>
          <p:cNvPr id="37891" name="Picture 2"/>
          <p:cNvPicPr>
            <a:picLocks noChangeArrowheads="1"/>
          </p:cNvPicPr>
          <p:nvPr/>
        </p:nvPicPr>
        <p:blipFill>
          <a:blip r:embed="rId2">
            <a:lum bright="6000" contrast="12000"/>
            <a:extLst>
              <a:ext uri="{28A0092B-C50C-407E-A947-70E740481C1C}">
                <a14:useLocalDpi xmlns:a14="http://schemas.microsoft.com/office/drawing/2010/main" val="0"/>
              </a:ext>
            </a:extLst>
          </a:blip>
          <a:srcRect/>
          <a:stretch>
            <a:fillRect/>
          </a:stretch>
        </p:blipFill>
        <p:spPr bwMode="auto">
          <a:xfrm>
            <a:off x="5410200" y="1026845"/>
            <a:ext cx="3733800" cy="3572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7892" name="Rectangle 3"/>
          <p:cNvSpPr>
            <a:spLocks noGrp="1" noChangeArrowheads="1"/>
          </p:cNvSpPr>
          <p:nvPr>
            <p:ph type="title"/>
          </p:nvPr>
        </p:nvSpPr>
        <p:spPr>
          <a:xfrm>
            <a:off x="687388" y="227410"/>
            <a:ext cx="7770812" cy="801290"/>
          </a:xfrm>
        </p:spPr>
        <p:txBody>
          <a:bodyPr rIns="114115">
            <a:noAutofit/>
          </a:bodyPr>
          <a:lstStyle/>
          <a:p>
            <a:pPr marL="55563" defTabSz="914400" eaLnBrk="1" hangingPunct="1"/>
            <a:r>
              <a:rPr lang="en-US" altLang="en-US" sz="2800" dirty="0" smtClean="0"/>
              <a:t>Time-Averaged Electrostatics Analysis on Energy-Efficient GPU Cluster</a:t>
            </a:r>
          </a:p>
        </p:txBody>
      </p:sp>
      <p:sp>
        <p:nvSpPr>
          <p:cNvPr id="37893" name="Rectangle 7"/>
          <p:cNvSpPr>
            <a:spLocks noGrp="1" noChangeArrowheads="1"/>
          </p:cNvSpPr>
          <p:nvPr>
            <p:ph type="body" idx="1"/>
          </p:nvPr>
        </p:nvSpPr>
        <p:spPr>
          <a:xfrm>
            <a:off x="217599" y="1097161"/>
            <a:ext cx="4645025" cy="3304718"/>
          </a:xfrm>
        </p:spPr>
        <p:txBody>
          <a:bodyPr rIns="114115">
            <a:noAutofit/>
          </a:bodyPr>
          <a:lstStyle/>
          <a:p>
            <a:pPr marL="379413" defTabSz="914400" eaLnBrk="1" hangingPunct="1">
              <a:lnSpc>
                <a:spcPct val="90000"/>
              </a:lnSpc>
            </a:pPr>
            <a:r>
              <a:rPr lang="en-US" altLang="en-US" sz="2000" b="1" dirty="0" smtClean="0"/>
              <a:t>1.5 hour</a:t>
            </a:r>
            <a:r>
              <a:rPr lang="en-US" altLang="en-US" sz="2000" dirty="0" smtClean="0"/>
              <a:t> job (CPUs) reduced to </a:t>
            </a:r>
            <a:r>
              <a:rPr lang="en-US" altLang="en-US" sz="2000" b="1" dirty="0" smtClean="0"/>
              <a:t>3 min </a:t>
            </a:r>
            <a:r>
              <a:rPr lang="en-US" altLang="en-US" sz="2000" dirty="0" smtClean="0"/>
              <a:t>(</a:t>
            </a:r>
            <a:r>
              <a:rPr lang="en-US" altLang="en-US" sz="2000" dirty="0" err="1" smtClean="0"/>
              <a:t>CPUs+GPU</a:t>
            </a:r>
            <a:r>
              <a:rPr lang="en-US" altLang="en-US" sz="2000" dirty="0" smtClean="0"/>
              <a:t>)</a:t>
            </a:r>
          </a:p>
          <a:p>
            <a:pPr marL="379413" defTabSz="914400" eaLnBrk="1" hangingPunct="1">
              <a:lnSpc>
                <a:spcPct val="90000"/>
              </a:lnSpc>
            </a:pPr>
            <a:r>
              <a:rPr lang="en-US" altLang="en-US" sz="2000" dirty="0" smtClean="0"/>
              <a:t>Electrostatics of thousands of trajectory frames averaged </a:t>
            </a:r>
          </a:p>
          <a:p>
            <a:pPr marL="379413" defTabSz="914400" eaLnBrk="1" hangingPunct="1">
              <a:lnSpc>
                <a:spcPct val="90000"/>
              </a:lnSpc>
            </a:pPr>
            <a:r>
              <a:rPr lang="en-US" altLang="en-US" sz="2000" dirty="0" smtClean="0"/>
              <a:t>Per-node power consumption on NCSA “AC” GPU cluster:</a:t>
            </a:r>
          </a:p>
          <a:p>
            <a:pPr lvl="1" defTabSz="914400"/>
            <a:r>
              <a:rPr lang="en-US" altLang="en-US" sz="1800" dirty="0" smtClean="0"/>
              <a:t>CPUs-only:  448 Watt-hours</a:t>
            </a:r>
          </a:p>
          <a:p>
            <a:pPr lvl="1" defTabSz="914400"/>
            <a:r>
              <a:rPr lang="en-US" altLang="en-US" sz="1800" dirty="0" err="1" smtClean="0"/>
              <a:t>CPUs+GPUs</a:t>
            </a:r>
            <a:r>
              <a:rPr lang="en-US" altLang="en-US" sz="1800" dirty="0" smtClean="0"/>
              <a:t>: 43 Watt-hours</a:t>
            </a:r>
          </a:p>
          <a:p>
            <a:pPr marL="379413" defTabSz="914400" eaLnBrk="1" hangingPunct="1">
              <a:lnSpc>
                <a:spcPct val="90000"/>
              </a:lnSpc>
            </a:pPr>
            <a:r>
              <a:rPr lang="en-US" altLang="en-US" sz="2000" dirty="0" smtClean="0"/>
              <a:t>GPU Speedup: </a:t>
            </a:r>
            <a:r>
              <a:rPr lang="en-US" altLang="en-US" sz="2000" b="1" dirty="0" smtClean="0"/>
              <a:t>25.5x</a:t>
            </a:r>
          </a:p>
          <a:p>
            <a:pPr marL="379413" defTabSz="914400" eaLnBrk="1" hangingPunct="1">
              <a:lnSpc>
                <a:spcPct val="90000"/>
              </a:lnSpc>
            </a:pPr>
            <a:r>
              <a:rPr lang="en-US" altLang="en-US" sz="2000" dirty="0" smtClean="0"/>
              <a:t>Power efficiency gain: </a:t>
            </a:r>
            <a:r>
              <a:rPr lang="en-US" altLang="en-US" sz="2000" b="1" dirty="0" smtClean="0"/>
              <a:t>10.5x</a:t>
            </a:r>
          </a:p>
        </p:txBody>
      </p:sp>
      <p:sp>
        <p:nvSpPr>
          <p:cNvPr id="37894" name="Text Box 43"/>
          <p:cNvSpPr txBox="1">
            <a:spLocks noChangeArrowheads="1"/>
          </p:cNvSpPr>
          <p:nvPr/>
        </p:nvSpPr>
        <p:spPr bwMode="auto">
          <a:xfrm>
            <a:off x="30124" y="4529851"/>
            <a:ext cx="8731104" cy="584775"/>
          </a:xfrm>
          <a:prstGeom prst="rect">
            <a:avLst/>
          </a:prstGeom>
          <a:noFill/>
          <a:ln>
            <a:noFill/>
          </a:ln>
          <a:effectLst/>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eaLnBrk="1" hangingPunct="1">
              <a:spcBef>
                <a:spcPct val="50000"/>
              </a:spcBef>
              <a:buFont typeface="Times New Roman" pitchFamily="18" charset="0"/>
              <a:buNone/>
            </a:pPr>
            <a:r>
              <a:rPr lang="en-US" altLang="en-US" sz="1600" b="1" dirty="0">
                <a:latin typeface="+mn-lt"/>
              </a:rPr>
              <a:t>Quantifying the Impact of GPUs on Performance and Energy Efficiency in HPC </a:t>
            </a:r>
            <a:r>
              <a:rPr lang="en-US" altLang="en-US" sz="1600" b="1" dirty="0" smtClean="0">
                <a:latin typeface="+mn-lt"/>
              </a:rPr>
              <a:t>Clusters.            </a:t>
            </a:r>
            <a:r>
              <a:rPr lang="en-US" altLang="en-US" sz="1600" dirty="0" err="1" smtClean="0">
                <a:latin typeface="+mn-lt"/>
              </a:rPr>
              <a:t>Enos</a:t>
            </a:r>
            <a:r>
              <a:rPr lang="en-US" altLang="en-US" sz="1600" dirty="0" smtClean="0">
                <a:latin typeface="+mn-lt"/>
              </a:rPr>
              <a:t>, et al. </a:t>
            </a:r>
            <a:r>
              <a:rPr lang="en-US" altLang="en-US" sz="1600" i="1" dirty="0" smtClean="0">
                <a:latin typeface="+mn-lt"/>
              </a:rPr>
              <a:t>The </a:t>
            </a:r>
            <a:r>
              <a:rPr lang="en-US" altLang="en-US" sz="1600" i="1" dirty="0">
                <a:latin typeface="+mn-lt"/>
              </a:rPr>
              <a:t>Work in Progress in Green Computing,</a:t>
            </a:r>
            <a:r>
              <a:rPr lang="en-US" altLang="en-US" sz="1600" dirty="0">
                <a:latin typeface="+mn-lt"/>
              </a:rPr>
              <a:t>  pp. 317-324, 2010</a:t>
            </a:r>
            <a:r>
              <a:rPr lang="en-US" altLang="en-US" sz="1600" dirty="0" smtClean="0">
                <a:latin typeface="+mn-lt"/>
              </a:rPr>
              <a:t>.</a:t>
            </a:r>
            <a:endParaRPr lang="en-US" altLang="en-US" sz="1600" dirty="0">
              <a:latin typeface="+mn-lt"/>
            </a:endParaRPr>
          </a:p>
        </p:txBody>
      </p:sp>
    </p:spTree>
    <p:extLst>
      <p:ext uri="{BB962C8B-B14F-4D97-AF65-F5344CB8AC3E}">
        <p14:creationId xmlns:p14="http://schemas.microsoft.com/office/powerpoint/2010/main" val="40138456"/>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9"/>
          <p:cNvSpPr txBox="1">
            <a:spLocks noChangeArrowheads="1"/>
          </p:cNvSpPr>
          <p:nvPr/>
        </p:nvSpPr>
        <p:spPr bwMode="auto">
          <a:xfrm>
            <a:off x="7207250" y="2720799"/>
            <a:ext cx="186134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altLang="en-US" sz="1800" dirty="0">
                <a:latin typeface="+mn-lt"/>
              </a:rPr>
              <a:t>MD </a:t>
            </a:r>
            <a:r>
              <a:rPr lang="en-US" altLang="en-US" sz="1800" dirty="0" smtClean="0">
                <a:latin typeface="+mn-lt"/>
              </a:rPr>
              <a:t>Simulations</a:t>
            </a:r>
            <a:endParaRPr lang="en-US" altLang="en-US" sz="1800" dirty="0">
              <a:latin typeface="+mn-lt"/>
            </a:endParaRPr>
          </a:p>
        </p:txBody>
      </p:sp>
      <p:pic>
        <p:nvPicPr>
          <p:cNvPr id="23"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7187" y="3288159"/>
            <a:ext cx="3637734" cy="1484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Rectangle 3"/>
          <p:cNvSpPr txBox="1">
            <a:spLocks noChangeArrowheads="1"/>
          </p:cNvSpPr>
          <p:nvPr/>
        </p:nvSpPr>
        <p:spPr>
          <a:xfrm>
            <a:off x="109182" y="152401"/>
            <a:ext cx="7098068" cy="557284"/>
          </a:xfrm>
          <a:prstGeom prst="rect">
            <a:avLst/>
          </a:prstGeom>
        </p:spPr>
        <p:txBody>
          <a:bodyPr/>
          <a:lstStyle>
            <a:lvl1pPr algn="ctr" defTabSz="457101" rtl="0" eaLnBrk="1" latinLnBrk="0" hangingPunct="1">
              <a:spcBef>
                <a:spcPct val="0"/>
              </a:spcBef>
              <a:buNone/>
              <a:defRPr sz="4400" kern="1200">
                <a:solidFill>
                  <a:schemeClr val="tx1"/>
                </a:solidFill>
                <a:latin typeface="Arial"/>
                <a:ea typeface="+mj-ea"/>
                <a:cs typeface="+mj-cs"/>
              </a:defRPr>
            </a:lvl1pPr>
          </a:lstStyle>
          <a:p>
            <a:r>
              <a:rPr lang="en-US" altLang="en-US" sz="3200" dirty="0" smtClean="0"/>
              <a:t>VMD – “Visual Molecular Dynamics”</a:t>
            </a:r>
          </a:p>
        </p:txBody>
      </p:sp>
      <p:sp>
        <p:nvSpPr>
          <p:cNvPr id="27" name="TextBox 14"/>
          <p:cNvSpPr txBox="1">
            <a:spLocks noChangeArrowheads="1"/>
          </p:cNvSpPr>
          <p:nvPr/>
        </p:nvSpPr>
        <p:spPr bwMode="auto">
          <a:xfrm>
            <a:off x="4603898" y="2700929"/>
            <a:ext cx="242585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altLang="en-US" sz="1800" dirty="0">
                <a:latin typeface="+mn-lt"/>
              </a:rPr>
              <a:t>Whole Cell </a:t>
            </a:r>
            <a:r>
              <a:rPr lang="en-US" altLang="en-US" sz="1800" dirty="0" smtClean="0">
                <a:latin typeface="+mn-lt"/>
              </a:rPr>
              <a:t>Simulation</a:t>
            </a:r>
            <a:endParaRPr lang="en-US" altLang="en-US" sz="1800" dirty="0">
              <a:latin typeface="+mn-lt"/>
            </a:endParaRPr>
          </a:p>
        </p:txBody>
      </p:sp>
      <p:sp>
        <p:nvSpPr>
          <p:cNvPr id="28" name="Rectangle 4"/>
          <p:cNvSpPr txBox="1">
            <a:spLocks noChangeArrowheads="1"/>
          </p:cNvSpPr>
          <p:nvPr/>
        </p:nvSpPr>
        <p:spPr>
          <a:xfrm>
            <a:off x="124299" y="750889"/>
            <a:ext cx="4479599" cy="2536676"/>
          </a:xfrm>
          <a:prstGeom prst="rect">
            <a:avLst/>
          </a:prstGeom>
        </p:spPr>
        <p:txBody>
          <a:bodyPr/>
          <a:lstStyle>
            <a:lvl1pPr marL="342826" indent="-342826" algn="l" defTabSz="457101" rtl="0" eaLnBrk="1" latinLnBrk="0" hangingPunct="1">
              <a:spcBef>
                <a:spcPct val="20000"/>
              </a:spcBef>
              <a:buFont typeface="Arial"/>
              <a:buChar char="•"/>
              <a:defRPr sz="3200" kern="1200">
                <a:solidFill>
                  <a:schemeClr val="tx1"/>
                </a:solidFill>
                <a:latin typeface="Arial"/>
                <a:ea typeface="+mn-ea"/>
                <a:cs typeface="+mn-cs"/>
              </a:defRPr>
            </a:lvl1pPr>
            <a:lvl2pPr marL="742789" indent="-285688" algn="l" defTabSz="457101" rtl="0" eaLnBrk="1" latinLnBrk="0" hangingPunct="1">
              <a:spcBef>
                <a:spcPct val="20000"/>
              </a:spcBef>
              <a:buFont typeface="Arial"/>
              <a:buChar char="–"/>
              <a:defRPr sz="2800" kern="1200">
                <a:solidFill>
                  <a:schemeClr val="tx1"/>
                </a:solidFill>
                <a:latin typeface="Arial"/>
                <a:ea typeface="+mn-ea"/>
                <a:cs typeface="+mn-cs"/>
              </a:defRPr>
            </a:lvl2pPr>
            <a:lvl3pPr marL="1142752" indent="-228550" algn="l" defTabSz="457101" rtl="0" eaLnBrk="1" latinLnBrk="0" hangingPunct="1">
              <a:spcBef>
                <a:spcPct val="20000"/>
              </a:spcBef>
              <a:buFont typeface="Arial"/>
              <a:buChar char="•"/>
              <a:defRPr sz="2400" kern="1200">
                <a:solidFill>
                  <a:schemeClr val="tx1"/>
                </a:solidFill>
                <a:latin typeface="Arial"/>
                <a:ea typeface="+mn-ea"/>
                <a:cs typeface="+mn-cs"/>
              </a:defRPr>
            </a:lvl3pPr>
            <a:lvl4pPr marL="1599853" indent="-228550" algn="l" defTabSz="457101" rtl="0" eaLnBrk="1" latinLnBrk="0" hangingPunct="1">
              <a:spcBef>
                <a:spcPct val="20000"/>
              </a:spcBef>
              <a:buFont typeface="Arial"/>
              <a:buChar char="–"/>
              <a:defRPr sz="2000" kern="1200">
                <a:solidFill>
                  <a:schemeClr val="tx1"/>
                </a:solidFill>
                <a:latin typeface="Arial"/>
                <a:ea typeface="+mn-ea"/>
                <a:cs typeface="+mn-cs"/>
              </a:defRPr>
            </a:lvl4pPr>
            <a:lvl5pPr marL="2056954" indent="-228550" algn="l" defTabSz="457101" rtl="0" eaLnBrk="1" latinLnBrk="0" hangingPunct="1">
              <a:spcBef>
                <a:spcPct val="20000"/>
              </a:spcBef>
              <a:buFont typeface="Arial"/>
              <a:buChar char="»"/>
              <a:defRPr sz="2000" kern="1200">
                <a:solidFill>
                  <a:schemeClr val="tx1"/>
                </a:solidFill>
                <a:latin typeface="Arial"/>
                <a:ea typeface="+mn-ea"/>
                <a:cs typeface="+mn-cs"/>
              </a:defRPr>
            </a:lvl5pPr>
            <a:lvl6pPr marL="2514055" indent="-228550" algn="l" defTabSz="457101" rtl="0" eaLnBrk="1" latinLnBrk="0" hangingPunct="1">
              <a:spcBef>
                <a:spcPct val="20000"/>
              </a:spcBef>
              <a:buFont typeface="Arial"/>
              <a:buChar char="•"/>
              <a:defRPr sz="2000" kern="1200">
                <a:solidFill>
                  <a:schemeClr val="tx1"/>
                </a:solidFill>
                <a:latin typeface="+mn-lt"/>
                <a:ea typeface="+mn-ea"/>
                <a:cs typeface="+mn-cs"/>
              </a:defRPr>
            </a:lvl6pPr>
            <a:lvl7pPr marL="2971156" indent="-228550" algn="l" defTabSz="457101" rtl="0" eaLnBrk="1" latinLnBrk="0" hangingPunct="1">
              <a:spcBef>
                <a:spcPct val="20000"/>
              </a:spcBef>
              <a:buFont typeface="Arial"/>
              <a:buChar char="•"/>
              <a:defRPr sz="2000" kern="1200">
                <a:solidFill>
                  <a:schemeClr val="tx1"/>
                </a:solidFill>
                <a:latin typeface="+mn-lt"/>
                <a:ea typeface="+mn-ea"/>
                <a:cs typeface="+mn-cs"/>
              </a:defRPr>
            </a:lvl7pPr>
            <a:lvl8pPr marL="3428257" indent="-228550" algn="l" defTabSz="457101" rtl="0" eaLnBrk="1" latinLnBrk="0" hangingPunct="1">
              <a:spcBef>
                <a:spcPct val="20000"/>
              </a:spcBef>
              <a:buFont typeface="Arial"/>
              <a:buChar char="•"/>
              <a:defRPr sz="2000" kern="1200">
                <a:solidFill>
                  <a:schemeClr val="tx1"/>
                </a:solidFill>
                <a:latin typeface="+mn-lt"/>
                <a:ea typeface="+mn-ea"/>
                <a:cs typeface="+mn-cs"/>
              </a:defRPr>
            </a:lvl8pPr>
            <a:lvl9pPr marL="3885358" indent="-228550" algn="l" defTabSz="457101"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90000"/>
              </a:lnSpc>
            </a:pPr>
            <a:r>
              <a:rPr lang="en-US" altLang="en-US" sz="1800" dirty="0" smtClean="0"/>
              <a:t>Visualization and analysis of:</a:t>
            </a:r>
          </a:p>
          <a:p>
            <a:pPr lvl="1" indent="-342900">
              <a:lnSpc>
                <a:spcPct val="90000"/>
              </a:lnSpc>
            </a:pPr>
            <a:r>
              <a:rPr lang="en-US" altLang="en-US" sz="1600" dirty="0" smtClean="0"/>
              <a:t>molecular dynamics simulations</a:t>
            </a:r>
          </a:p>
          <a:p>
            <a:pPr lvl="1" indent="-342900">
              <a:lnSpc>
                <a:spcPct val="90000"/>
              </a:lnSpc>
            </a:pPr>
            <a:r>
              <a:rPr lang="en-US" altLang="en-US" sz="1600" dirty="0" smtClean="0"/>
              <a:t>particle systems and whole cells</a:t>
            </a:r>
          </a:p>
          <a:p>
            <a:pPr lvl="1" indent="-342900">
              <a:lnSpc>
                <a:spcPct val="90000"/>
              </a:lnSpc>
            </a:pPr>
            <a:r>
              <a:rPr lang="en-US" altLang="en-US" sz="1600" dirty="0" err="1" smtClean="0"/>
              <a:t>cryoEM</a:t>
            </a:r>
            <a:r>
              <a:rPr lang="en-US" altLang="en-US" sz="1600" dirty="0" smtClean="0"/>
              <a:t> densities, volumetric data</a:t>
            </a:r>
          </a:p>
          <a:p>
            <a:pPr lvl="1" indent="-342900">
              <a:lnSpc>
                <a:spcPct val="90000"/>
              </a:lnSpc>
            </a:pPr>
            <a:r>
              <a:rPr lang="en-US" altLang="en-US" sz="1600" dirty="0" smtClean="0"/>
              <a:t>quantum chemistry calculations</a:t>
            </a:r>
          </a:p>
          <a:p>
            <a:pPr lvl="1" indent="-342900">
              <a:lnSpc>
                <a:spcPct val="90000"/>
              </a:lnSpc>
            </a:pPr>
            <a:r>
              <a:rPr lang="en-US" altLang="en-US" sz="1600" dirty="0" smtClean="0"/>
              <a:t>sequence information</a:t>
            </a:r>
          </a:p>
          <a:p>
            <a:pPr>
              <a:lnSpc>
                <a:spcPct val="90000"/>
              </a:lnSpc>
            </a:pPr>
            <a:r>
              <a:rPr lang="en-US" altLang="en-US" sz="1800" dirty="0" smtClean="0"/>
              <a:t>User extensible w/ scripting and plugins</a:t>
            </a:r>
          </a:p>
          <a:p>
            <a:pPr>
              <a:lnSpc>
                <a:spcPct val="90000"/>
              </a:lnSpc>
            </a:pPr>
            <a:r>
              <a:rPr lang="en-US" altLang="en-US" sz="1800" dirty="0" smtClean="0"/>
              <a:t>http://www.ks.uiuc.edu/Research/vmd/</a:t>
            </a:r>
          </a:p>
        </p:txBody>
      </p:sp>
      <p:pic>
        <p:nvPicPr>
          <p:cNvPr id="29" name="ClipArt Placeholder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7207249" y="1"/>
            <a:ext cx="1946499" cy="2779832"/>
          </a:xfrm>
          <a:prstGeom prst="rect">
            <a:avLst/>
          </a:prstGeom>
        </p:spPr>
      </p:pic>
      <p:pic>
        <p:nvPicPr>
          <p:cNvPr id="31" name="lac_high_invivo_mpd.mpg">
            <a:hlinkClick r:id="" action="ppaction://media"/>
          </p:cNvPr>
          <p:cNvPicPr>
            <a:picLocks noRot="1" noChangeAspect="1"/>
          </p:cNvPicPr>
          <p:nvPr>
            <a:videoFile r:link="rId1"/>
          </p:nvPr>
        </p:nvPicPr>
        <p:blipFill>
          <a:blip r:embed="rId5">
            <a:extLst>
              <a:ext uri="{28A0092B-C50C-407E-A947-70E740481C1C}">
                <a14:useLocalDpi xmlns:a14="http://schemas.microsoft.com/office/drawing/2010/main" val="0"/>
              </a:ext>
            </a:extLst>
          </a:blip>
          <a:srcRect/>
          <a:stretch>
            <a:fillRect/>
          </a:stretch>
        </p:blipFill>
        <p:spPr bwMode="auto">
          <a:xfrm>
            <a:off x="4499615" y="750889"/>
            <a:ext cx="2673651" cy="1969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14831" y="3059497"/>
            <a:ext cx="1619496" cy="1440792"/>
          </a:xfrm>
          <a:prstGeom prst="rect">
            <a:avLst/>
          </a:prstGeom>
        </p:spPr>
      </p:pic>
      <p:sp>
        <p:nvSpPr>
          <p:cNvPr id="14" name="Rectangle 13"/>
          <p:cNvSpPr/>
          <p:nvPr/>
        </p:nvSpPr>
        <p:spPr>
          <a:xfrm>
            <a:off x="0" y="4657870"/>
            <a:ext cx="9144000" cy="47832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TextBox 1"/>
          <p:cNvSpPr txBox="1">
            <a:spLocks noChangeArrowheads="1"/>
          </p:cNvSpPr>
          <p:nvPr/>
        </p:nvSpPr>
        <p:spPr bwMode="auto">
          <a:xfrm>
            <a:off x="7105158" y="4439207"/>
            <a:ext cx="203884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altLang="en-US" sz="1800" dirty="0" err="1" smtClean="0">
                <a:latin typeface="+mn-lt"/>
              </a:rPr>
              <a:t>CryoEM</a:t>
            </a:r>
            <a:r>
              <a:rPr lang="en-US" altLang="en-US" sz="1800" dirty="0" smtClean="0">
                <a:latin typeface="+mn-lt"/>
              </a:rPr>
              <a:t>, Cellular Tomography</a:t>
            </a:r>
            <a:endParaRPr lang="en-US" altLang="en-US" sz="1800" dirty="0">
              <a:latin typeface="+mn-lt"/>
            </a:endParaRPr>
          </a:p>
        </p:txBody>
      </p:sp>
      <p:sp>
        <p:nvSpPr>
          <p:cNvPr id="20" name="TextBox 1"/>
          <p:cNvSpPr txBox="1">
            <a:spLocks noChangeArrowheads="1"/>
          </p:cNvSpPr>
          <p:nvPr/>
        </p:nvSpPr>
        <p:spPr bwMode="auto">
          <a:xfrm>
            <a:off x="4499615" y="4712087"/>
            <a:ext cx="230063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altLang="en-US" sz="1800" dirty="0" smtClean="0">
                <a:latin typeface="+mn-lt"/>
              </a:rPr>
              <a:t>Quantum Chemistry</a:t>
            </a:r>
            <a:endParaRPr lang="en-US" altLang="en-US" sz="1800" dirty="0">
              <a:latin typeface="+mn-lt"/>
            </a:endParaRPr>
          </a:p>
        </p:txBody>
      </p:sp>
      <p:sp>
        <p:nvSpPr>
          <p:cNvPr id="24" name="TextBox 12"/>
          <p:cNvSpPr txBox="1">
            <a:spLocks noChangeArrowheads="1"/>
          </p:cNvSpPr>
          <p:nvPr/>
        </p:nvSpPr>
        <p:spPr bwMode="auto">
          <a:xfrm>
            <a:off x="1454633" y="4712088"/>
            <a:ext cx="202143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altLang="en-US" sz="1800" dirty="0">
                <a:latin typeface="+mn-lt"/>
              </a:rPr>
              <a:t>Sequence Data</a:t>
            </a:r>
          </a:p>
        </p:txBody>
      </p:sp>
      <p:pic>
        <p:nvPicPr>
          <p:cNvPr id="15" name="Picture 6" descr="C:\Documents and Settings\johns\Desktop\talks\cudatalks\iacat01232009\c60_orb104b.png"/>
          <p:cNvPicPr>
            <a:picLocks noChangeAspect="1" noChangeArrowheads="1"/>
          </p:cNvPicPr>
          <p:nvPr/>
        </p:nvPicPr>
        <p:blipFill>
          <a:blip r:embed="rId7">
            <a:extLst>
              <a:ext uri="{28A0092B-C50C-407E-A947-70E740481C1C}">
                <a14:useLocalDpi xmlns:a14="http://schemas.microsoft.com/office/drawing/2010/main" val="0"/>
              </a:ext>
            </a:extLst>
          </a:blip>
          <a:srcRect t="4762" b="3175"/>
          <a:stretch>
            <a:fillRect/>
          </a:stretch>
        </p:blipFill>
        <p:spPr bwMode="auto">
          <a:xfrm>
            <a:off x="4797713" y="3102337"/>
            <a:ext cx="1704442" cy="16097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338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434" fill="hold"/>
                                        <p:tgtEl>
                                          <p:spTgt spid="3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1"/>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withEffect">
                                  <p:stCondLst>
                                    <p:cond delay="0"/>
                                  </p:stCondLst>
                                  <p:childTnLst>
                                    <p:cmd type="call" cmd="togglePause">
                                      <p:cBhvr>
                                        <p:cTn id="11" dur="1" fill="hold"/>
                                        <p:tgtEl>
                                          <p:spTgt spid="31"/>
                                        </p:tgtEl>
                                      </p:cBhvr>
                                    </p:cmd>
                                  </p:childTnLst>
                                </p:cTn>
                              </p:par>
                            </p:childTnLst>
                          </p:cTn>
                        </p:par>
                      </p:childTnLst>
                    </p:cTn>
                  </p:par>
                </p:childTnLst>
              </p:cTn>
              <p:nextCondLst>
                <p:cond evt="onClick" delay="0">
                  <p:tgtEl>
                    <p:spTgt spid="31"/>
                  </p:tgtEl>
                </p:cond>
              </p:nextCondLst>
            </p:seq>
            <p:video>
              <p:cMediaNode vol="80000">
                <p:cTn id="12" repeatCount="indefinite" fill="hold" display="0">
                  <p:stCondLst>
                    <p:cond delay="indefinite"/>
                  </p:stCondLst>
                </p:cTn>
                <p:tgtEl>
                  <p:spTgt spid="31"/>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a:xfrm>
            <a:off x="159487" y="228600"/>
            <a:ext cx="8729331" cy="685800"/>
          </a:xfrm>
        </p:spPr>
        <p:txBody>
          <a:bodyPr>
            <a:normAutofit fontScale="90000"/>
          </a:bodyPr>
          <a:lstStyle/>
          <a:p>
            <a:r>
              <a:rPr lang="en-US" altLang="en-US" sz="3200" dirty="0" smtClean="0"/>
              <a:t>Time-Averaged Electrostatics Analysis on </a:t>
            </a:r>
            <a:br>
              <a:rPr lang="en-US" altLang="en-US" sz="3200" dirty="0" smtClean="0"/>
            </a:br>
            <a:r>
              <a:rPr lang="en-US" altLang="en-US" sz="3200" dirty="0" smtClean="0"/>
              <a:t>Blue Waters Cray XK6/XK7</a:t>
            </a:r>
          </a:p>
        </p:txBody>
      </p:sp>
      <p:sp>
        <p:nvSpPr>
          <p:cNvPr id="5" name="Rectangle 8"/>
          <p:cNvSpPr>
            <a:spLocks noChangeArrowheads="1"/>
          </p:cNvSpPr>
          <p:nvPr/>
        </p:nvSpPr>
        <p:spPr bwMode="auto">
          <a:xfrm>
            <a:off x="0" y="4668103"/>
            <a:ext cx="9144000" cy="544115"/>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1200"/>
          </a:p>
        </p:txBody>
      </p:sp>
      <p:graphicFrame>
        <p:nvGraphicFramePr>
          <p:cNvPr id="4" name="Table 3"/>
          <p:cNvGraphicFramePr>
            <a:graphicFrameLocks noGrp="1"/>
          </p:cNvGraphicFramePr>
          <p:nvPr>
            <p:extLst>
              <p:ext uri="{D42A27DB-BD31-4B8C-83A1-F6EECF244321}">
                <p14:modId xmlns:p14="http://schemas.microsoft.com/office/powerpoint/2010/main" val="3886120715"/>
              </p:ext>
            </p:extLst>
          </p:nvPr>
        </p:nvGraphicFramePr>
        <p:xfrm>
          <a:off x="297713" y="1119630"/>
          <a:ext cx="8591106" cy="3194530"/>
        </p:xfrm>
        <a:graphic>
          <a:graphicData uri="http://schemas.openxmlformats.org/drawingml/2006/table">
            <a:tbl>
              <a:tblPr firstRow="1" bandRow="1">
                <a:tableStyleId>{5C22544A-7EE6-4342-B048-85BDC9FD1C3A}</a:tableStyleId>
              </a:tblPr>
              <a:tblGrid>
                <a:gridCol w="5836122"/>
                <a:gridCol w="2754984"/>
              </a:tblGrid>
              <a:tr h="47159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solidFill>
                            <a:schemeClr val="tx1"/>
                          </a:solidFill>
                        </a:rPr>
                        <a:t>NCSA Blue Waters Node Type</a:t>
                      </a:r>
                    </a:p>
                  </a:txBody>
                  <a:tcPr marT="34270" marB="34270">
                    <a:solidFill>
                      <a:srgbClr val="99FF99"/>
                    </a:solidFill>
                  </a:tcPr>
                </a:tc>
                <a:tc>
                  <a:txBody>
                    <a:bodyPr/>
                    <a:lstStyle/>
                    <a:p>
                      <a:r>
                        <a:rPr lang="en-US" sz="1400" dirty="0" smtClean="0">
                          <a:solidFill>
                            <a:schemeClr val="tx1"/>
                          </a:solidFill>
                        </a:rPr>
                        <a:t>Seconds </a:t>
                      </a:r>
                      <a:r>
                        <a:rPr lang="en-US" sz="1400" baseline="0" dirty="0" smtClean="0">
                          <a:solidFill>
                            <a:schemeClr val="tx1"/>
                          </a:solidFill>
                        </a:rPr>
                        <a:t>per trajectory frame for one compute node</a:t>
                      </a:r>
                      <a:endParaRPr lang="en-US" sz="1400" dirty="0">
                        <a:solidFill>
                          <a:schemeClr val="tx1"/>
                        </a:solidFill>
                      </a:endParaRPr>
                    </a:p>
                  </a:txBody>
                  <a:tcPr marT="34270" marB="34270">
                    <a:solidFill>
                      <a:srgbClr val="99FF99"/>
                    </a:solidFill>
                  </a:tcPr>
                </a:tc>
              </a:tr>
              <a:tr h="461245">
                <a:tc>
                  <a:txBody>
                    <a:bodyPr/>
                    <a:lstStyle/>
                    <a:p>
                      <a:r>
                        <a:rPr lang="en-US" sz="1400" dirty="0" smtClean="0"/>
                        <a:t>Cray XE6</a:t>
                      </a:r>
                      <a:r>
                        <a:rPr lang="en-US" sz="1400" baseline="0" dirty="0" smtClean="0"/>
                        <a:t> Compute Node:</a:t>
                      </a:r>
                    </a:p>
                    <a:p>
                      <a:r>
                        <a:rPr lang="en-US" sz="1400" baseline="0" dirty="0" smtClean="0"/>
                        <a:t>32 CPU cores (2xAMD 6200 CPUs)</a:t>
                      </a:r>
                      <a:endParaRPr lang="en-US" sz="1400" dirty="0"/>
                    </a:p>
                  </a:txBody>
                  <a:tcPr marT="34270" marB="34270"/>
                </a:tc>
                <a:tc>
                  <a:txBody>
                    <a:bodyPr/>
                    <a:lstStyle/>
                    <a:p>
                      <a:r>
                        <a:rPr lang="en-US" sz="1400" dirty="0" smtClean="0"/>
                        <a:t>9.33</a:t>
                      </a:r>
                      <a:endParaRPr lang="en-US" sz="1400" dirty="0"/>
                    </a:p>
                  </a:txBody>
                  <a:tcPr marT="34270" marB="34270"/>
                </a:tc>
              </a:tr>
              <a:tr h="461245">
                <a:tc>
                  <a:txBody>
                    <a:bodyPr/>
                    <a:lstStyle/>
                    <a:p>
                      <a:r>
                        <a:rPr lang="en-US" sz="1400" b="1" dirty="0" smtClean="0"/>
                        <a:t>Cray XK6 GPU-accelerated Compute Node:</a:t>
                      </a:r>
                    </a:p>
                    <a:p>
                      <a:r>
                        <a:rPr lang="en-US" sz="1400" dirty="0" smtClean="0"/>
                        <a:t>16 CPU cores + </a:t>
                      </a:r>
                      <a:r>
                        <a:rPr lang="en-US" sz="1400" b="1" dirty="0" smtClean="0"/>
                        <a:t>NVIDIA</a:t>
                      </a:r>
                      <a:r>
                        <a:rPr lang="en-US" sz="1400" b="1" baseline="0" dirty="0" smtClean="0"/>
                        <a:t> X2090 (Fermi) GPU</a:t>
                      </a:r>
                      <a:endParaRPr lang="en-US" sz="1400" b="1" dirty="0"/>
                    </a:p>
                  </a:txBody>
                  <a:tcPr marT="34270" marB="34270"/>
                </a:tc>
                <a:tc>
                  <a:txBody>
                    <a:bodyPr/>
                    <a:lstStyle/>
                    <a:p>
                      <a:r>
                        <a:rPr lang="en-US" sz="1400" b="0" dirty="0" smtClean="0"/>
                        <a:t>2.25</a:t>
                      </a:r>
                      <a:endParaRPr lang="en-US" sz="1400" b="0" dirty="0"/>
                    </a:p>
                  </a:txBody>
                  <a:tcPr marT="34270" marB="34270"/>
                </a:tc>
              </a:tr>
              <a:tr h="46124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Speedup</a:t>
                      </a:r>
                      <a:r>
                        <a:rPr lang="en-US" sz="1400" baseline="0" dirty="0" smtClean="0"/>
                        <a:t> for GPU XK6 nodes vs. CPU XE6 nodes</a:t>
                      </a:r>
                      <a:endParaRPr lang="en-US" sz="1400" dirty="0" smtClean="0"/>
                    </a:p>
                  </a:txBody>
                  <a:tcPr marT="34270" marB="34270"/>
                </a:tc>
                <a:tc>
                  <a:txBody>
                    <a:bodyPr/>
                    <a:lstStyle/>
                    <a:p>
                      <a:r>
                        <a:rPr lang="en-US" sz="1400" b="1" dirty="0" smtClean="0"/>
                        <a:t>XK6 nodes are 4.15x faster overall</a:t>
                      </a:r>
                      <a:endParaRPr lang="en-US" sz="1400" b="1" dirty="0"/>
                    </a:p>
                  </a:txBody>
                  <a:tcPr marT="34270" marB="34270"/>
                </a:tc>
              </a:tr>
              <a:tr h="121349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0" dirty="0" smtClean="0"/>
                        <a:t>XK7 tests indicate</a:t>
                      </a:r>
                      <a:r>
                        <a:rPr lang="en-US" sz="1400" b="0" baseline="0" dirty="0" smtClean="0"/>
                        <a:t> MSM is CPU-bound with the </a:t>
                      </a:r>
                      <a:r>
                        <a:rPr lang="en-US" sz="1400" b="0" baseline="0" dirty="0" err="1" smtClean="0"/>
                        <a:t>Kepler</a:t>
                      </a:r>
                      <a:r>
                        <a:rPr lang="en-US" sz="1400" b="0" baseline="0" dirty="0" smtClean="0"/>
                        <a:t> K20X GPU</a:t>
                      </a:r>
                      <a:r>
                        <a:rPr lang="en-US" sz="1400" b="1" baseline="0" dirty="0" smtClean="0"/>
                        <a:t>.</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400" b="1"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400" b="1" baseline="0" dirty="0" smtClean="0"/>
                        <a:t>Performance is not much faster (yet) than Fermi X2090:</a:t>
                      </a:r>
                    </a:p>
                    <a:p>
                      <a:pPr marL="0" marR="0" indent="0" algn="l" defTabSz="914400" rtl="0" eaLnBrk="1" fontAlgn="auto" latinLnBrk="0" hangingPunct="1">
                        <a:lnSpc>
                          <a:spcPct val="100000"/>
                        </a:lnSpc>
                        <a:spcBef>
                          <a:spcPts val="0"/>
                        </a:spcBef>
                        <a:spcAft>
                          <a:spcPts val="0"/>
                        </a:spcAft>
                        <a:buClrTx/>
                        <a:buSzTx/>
                        <a:buFontTx/>
                        <a:buNone/>
                        <a:tabLst/>
                        <a:defRPr/>
                      </a:pPr>
                      <a:r>
                        <a:rPr lang="en-US" sz="1400" b="1" baseline="0" dirty="0" smtClean="0"/>
                        <a:t>Move spatial hashing, prolongation, interpolation onto the GPU…</a:t>
                      </a:r>
                    </a:p>
                  </a:txBody>
                  <a:tcPr marT="34270" marB="34270"/>
                </a:tc>
                <a:tc>
                  <a:txBody>
                    <a:bodyPr/>
                    <a:lstStyle/>
                    <a:p>
                      <a:r>
                        <a:rPr lang="en-US" sz="1400" b="1" dirty="0" smtClean="0"/>
                        <a:t>XK7 nodes 4.3x</a:t>
                      </a:r>
                      <a:r>
                        <a:rPr lang="en-US" sz="1400" b="1" baseline="0" dirty="0" smtClean="0"/>
                        <a:t> faster overall</a:t>
                      </a:r>
                    </a:p>
                    <a:p>
                      <a:pPr marL="0" marR="0" indent="0" algn="l" defTabSz="457101" rtl="0" eaLnBrk="1" fontAlgn="auto" latinLnBrk="0" hangingPunct="1">
                        <a:lnSpc>
                          <a:spcPct val="100000"/>
                        </a:lnSpc>
                        <a:spcBef>
                          <a:spcPts val="0"/>
                        </a:spcBef>
                        <a:spcAft>
                          <a:spcPts val="0"/>
                        </a:spcAft>
                        <a:buClrTx/>
                        <a:buSzTx/>
                        <a:buFontTx/>
                        <a:buNone/>
                        <a:tabLst/>
                        <a:defRPr/>
                      </a:pPr>
                      <a:endParaRPr lang="en-US" sz="1400" b="1" dirty="0" smtClean="0"/>
                    </a:p>
                    <a:p>
                      <a:pPr marL="0" marR="0" indent="0" algn="l" defTabSz="457101" rtl="0" eaLnBrk="1" fontAlgn="auto" latinLnBrk="0" hangingPunct="1">
                        <a:lnSpc>
                          <a:spcPct val="100000"/>
                        </a:lnSpc>
                        <a:spcBef>
                          <a:spcPts val="0"/>
                        </a:spcBef>
                        <a:spcAft>
                          <a:spcPts val="0"/>
                        </a:spcAft>
                        <a:buClrTx/>
                        <a:buSzTx/>
                        <a:buFontTx/>
                        <a:buNone/>
                        <a:tabLst/>
                        <a:defRPr/>
                      </a:pPr>
                      <a:r>
                        <a:rPr lang="en-US" sz="1400" b="1" dirty="0" smtClean="0"/>
                        <a:t>In progress….</a:t>
                      </a:r>
                    </a:p>
                    <a:p>
                      <a:r>
                        <a:rPr lang="en-US" sz="1400" b="1" baseline="0" dirty="0" smtClean="0"/>
                        <a:t> </a:t>
                      </a:r>
                      <a:endParaRPr lang="en-US" sz="1400" b="1" dirty="0"/>
                    </a:p>
                  </a:txBody>
                  <a:tcPr marT="34270" marB="34270"/>
                </a:tc>
              </a:tr>
            </a:tbl>
          </a:graphicData>
        </a:graphic>
      </p:graphicFrame>
      <p:sp>
        <p:nvSpPr>
          <p:cNvPr id="38915" name="TextBox 4"/>
          <p:cNvSpPr txBox="1">
            <a:spLocks noChangeArrowheads="1"/>
          </p:cNvSpPr>
          <p:nvPr/>
        </p:nvSpPr>
        <p:spPr bwMode="auto">
          <a:xfrm>
            <a:off x="381000" y="4314160"/>
            <a:ext cx="82296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2000" dirty="0" smtClean="0"/>
              <a:t>Performance </a:t>
            </a:r>
            <a:r>
              <a:rPr lang="en-US" altLang="en-US" sz="2000" dirty="0"/>
              <a:t>for VMD time-averaged electrostatics w/ Multilevel Summation Method on the NCSA Blue Waters Early Science System</a:t>
            </a:r>
          </a:p>
        </p:txBody>
      </p:sp>
    </p:spTree>
    <p:extLst>
      <p:ext uri="{BB962C8B-B14F-4D97-AF65-F5344CB8AC3E}">
        <p14:creationId xmlns:p14="http://schemas.microsoft.com/office/powerpoint/2010/main" val="153586006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4657725"/>
            <a:ext cx="9144000" cy="485775"/>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defRPr/>
            </a:pPr>
            <a:endParaRPr lang="en-US">
              <a:latin typeface="Arial" panose="020B0604020202020204" pitchFamily="34" charset="0"/>
              <a:cs typeface="Arial" panose="020B0604020202020204" pitchFamily="34" charset="0"/>
            </a:endParaRPr>
          </a:p>
        </p:txBody>
      </p:sp>
      <p:sp>
        <p:nvSpPr>
          <p:cNvPr id="9219" name="Title 1"/>
          <p:cNvSpPr>
            <a:spLocks noGrp="1"/>
          </p:cNvSpPr>
          <p:nvPr>
            <p:ph type="title"/>
          </p:nvPr>
        </p:nvSpPr>
        <p:spPr>
          <a:xfrm>
            <a:off x="409575" y="142875"/>
            <a:ext cx="8324850" cy="744538"/>
          </a:xfrm>
        </p:spPr>
        <p:txBody>
          <a:bodyPr/>
          <a:lstStyle/>
          <a:p>
            <a:r>
              <a:rPr lang="en-US" altLang="en-US" sz="3600" smtClean="0"/>
              <a:t>Getting Past the “Chicken and the Egg”</a:t>
            </a:r>
          </a:p>
        </p:txBody>
      </p:sp>
      <p:sp>
        <p:nvSpPr>
          <p:cNvPr id="9220" name="Text Placeholder 6"/>
          <p:cNvSpPr>
            <a:spLocks noGrp="1"/>
          </p:cNvSpPr>
          <p:nvPr>
            <p:ph type="body" sz="half" idx="1"/>
          </p:nvPr>
        </p:nvSpPr>
        <p:spPr>
          <a:xfrm>
            <a:off x="76200" y="789025"/>
            <a:ext cx="6731000" cy="2209800"/>
          </a:xfrm>
        </p:spPr>
        <p:txBody>
          <a:bodyPr>
            <a:normAutofit/>
          </a:bodyPr>
          <a:lstStyle/>
          <a:p>
            <a:r>
              <a:rPr lang="en-US" altLang="en-US" sz="2000" dirty="0" smtClean="0"/>
              <a:t>GPU clusters still rare circa 2009-2011, most were not quite big enough to be used for large scale production science yet … but  the potential was definitely there</a:t>
            </a:r>
          </a:p>
          <a:p>
            <a:r>
              <a:rPr lang="en-US" altLang="en-US" sz="2000" b="1" dirty="0" smtClean="0"/>
              <a:t>Performance and power efficiency</a:t>
            </a:r>
            <a:r>
              <a:rPr lang="en-US" altLang="en-US" sz="2000" dirty="0" smtClean="0"/>
              <a:t> benefits were seen for VMD</a:t>
            </a:r>
            <a:r>
              <a:rPr lang="en-US" altLang="en-US" sz="2000" dirty="0"/>
              <a:t> </a:t>
            </a:r>
            <a:r>
              <a:rPr lang="en-US" altLang="en-US" sz="2000" dirty="0" smtClean="0"/>
              <a:t>and NAMD, on ever larger node counts</a:t>
            </a:r>
          </a:p>
          <a:p>
            <a:r>
              <a:rPr lang="en-US" altLang="en-US" sz="2000" dirty="0" smtClean="0"/>
              <a:t>Larger GPU accelerated systems were on the horizon</a:t>
            </a:r>
          </a:p>
        </p:txBody>
      </p:sp>
      <p:pic>
        <p:nvPicPr>
          <p:cNvPr id="9221" name="Picture 2" descr="http://moneypenny.ncsa.uiuc.edu/temp/NewFolder/DSC0019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07200" y="895350"/>
            <a:ext cx="23368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2" name="Picture 5" descr="DSC08532"/>
          <p:cNvPicPr>
            <a:picLocks noChangeAspect="1" noChangeArrowheads="1"/>
          </p:cNvPicPr>
          <p:nvPr/>
        </p:nvPicPr>
        <p:blipFill>
          <a:blip r:embed="rId3">
            <a:lum bright="36000" contrast="20000"/>
            <a:extLst>
              <a:ext uri="{28A0092B-C50C-407E-A947-70E740481C1C}">
                <a14:useLocalDpi xmlns:a14="http://schemas.microsoft.com/office/drawing/2010/main" val="0"/>
              </a:ext>
            </a:extLst>
          </a:blip>
          <a:srcRect l="11111" r="16667"/>
          <a:stretch>
            <a:fillRect/>
          </a:stretch>
        </p:blipFill>
        <p:spPr bwMode="auto">
          <a:xfrm>
            <a:off x="6807200" y="2705100"/>
            <a:ext cx="23368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3" name="TextBox 10"/>
          <p:cNvSpPr txBox="1">
            <a:spLocks noChangeArrowheads="1"/>
          </p:cNvSpPr>
          <p:nvPr/>
        </p:nvSpPr>
        <p:spPr bwMode="auto">
          <a:xfrm>
            <a:off x="0" y="2846252"/>
            <a:ext cx="680720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eaLnBrk="1" hangingPunct="1">
              <a:buFont typeface="Times New Roman" pitchFamily="18" charset="0"/>
              <a:buNone/>
            </a:pPr>
            <a:r>
              <a:rPr lang="en-US" altLang="en-US" sz="1200" b="1" dirty="0"/>
              <a:t>GPU Clusters for High Performance Computing.  </a:t>
            </a:r>
            <a:r>
              <a:rPr lang="en-US" altLang="en-US" sz="1200" dirty="0" err="1"/>
              <a:t>Kindratenko</a:t>
            </a:r>
            <a:r>
              <a:rPr lang="en-US" altLang="en-US" sz="1200" dirty="0"/>
              <a:t> et al., IEEE Cluster’09, pp. 1-8, 2009</a:t>
            </a:r>
            <a:r>
              <a:rPr lang="en-US" altLang="en-US" sz="1200" dirty="0" smtClean="0"/>
              <a:t>.</a:t>
            </a:r>
          </a:p>
          <a:p>
            <a:pPr eaLnBrk="1" hangingPunct="1">
              <a:buFont typeface="Times New Roman" pitchFamily="18" charset="0"/>
              <a:buNone/>
            </a:pPr>
            <a:endParaRPr lang="en-US" altLang="en-US" sz="1200" dirty="0"/>
          </a:p>
          <a:p>
            <a:pPr eaLnBrk="1" hangingPunct="1">
              <a:buFont typeface="Times New Roman" pitchFamily="18" charset="0"/>
              <a:buNone/>
            </a:pPr>
            <a:r>
              <a:rPr lang="en-US" altLang="en-US" sz="1200" b="1" dirty="0"/>
              <a:t>Probing </a:t>
            </a:r>
            <a:r>
              <a:rPr lang="en-US" altLang="en-US" sz="1200" b="1" dirty="0" err="1"/>
              <a:t>biomolecular</a:t>
            </a:r>
            <a:r>
              <a:rPr lang="en-US" altLang="en-US" sz="1200" b="1" dirty="0"/>
              <a:t> machines with graphics processors. </a:t>
            </a:r>
            <a:r>
              <a:rPr lang="en-US" altLang="en-US" sz="1200" dirty="0"/>
              <a:t>Phillips et al. CACM, 52:34-41, 2009</a:t>
            </a:r>
            <a:r>
              <a:rPr lang="en-US" altLang="en-US" sz="1200" dirty="0" smtClean="0"/>
              <a:t>.</a:t>
            </a:r>
          </a:p>
          <a:p>
            <a:pPr eaLnBrk="1" hangingPunct="1">
              <a:buFont typeface="Times New Roman" pitchFamily="18" charset="0"/>
              <a:buNone/>
            </a:pPr>
            <a:endParaRPr lang="en-US" altLang="en-US" sz="1200" dirty="0"/>
          </a:p>
          <a:p>
            <a:pPr eaLnBrk="1" hangingPunct="1">
              <a:buFont typeface="Times New Roman" pitchFamily="18" charset="0"/>
              <a:buNone/>
            </a:pPr>
            <a:r>
              <a:rPr lang="en-US" altLang="en-US" sz="1200" b="1" dirty="0"/>
              <a:t>GPU-accelerated molecular modeling coming of age.</a:t>
            </a:r>
            <a:r>
              <a:rPr lang="en-US" altLang="en-US" sz="1200" dirty="0"/>
              <a:t> Stone et al., J. Mol. Graphics and Modelling, 29:116-125, 2010</a:t>
            </a:r>
            <a:r>
              <a:rPr lang="en-US" altLang="en-US" sz="1200" dirty="0" smtClean="0"/>
              <a:t>.</a:t>
            </a:r>
          </a:p>
          <a:p>
            <a:pPr eaLnBrk="1" hangingPunct="1">
              <a:buFont typeface="Times New Roman" pitchFamily="18" charset="0"/>
              <a:buNone/>
            </a:pPr>
            <a:endParaRPr lang="en-US" altLang="en-US" sz="1200" dirty="0"/>
          </a:p>
          <a:p>
            <a:pPr eaLnBrk="1" hangingPunct="1">
              <a:buFont typeface="Times New Roman" pitchFamily="18" charset="0"/>
              <a:buNone/>
            </a:pPr>
            <a:r>
              <a:rPr lang="en-US" altLang="en-US" sz="1200" b="1" dirty="0"/>
              <a:t>Quantifying the impact of GPUs on performance and energy efficiency in HPC clusters.</a:t>
            </a:r>
            <a:r>
              <a:rPr lang="en-US" altLang="en-US" sz="1200" dirty="0"/>
              <a:t>  </a:t>
            </a:r>
            <a:r>
              <a:rPr lang="en-US" altLang="en-US" sz="1200" dirty="0" err="1"/>
              <a:t>Enos</a:t>
            </a:r>
            <a:r>
              <a:rPr lang="en-US" altLang="en-US" sz="1200" dirty="0"/>
              <a:t> et al.,  International Conference on Green Computing, pp. 317-324, 2010</a:t>
            </a:r>
            <a:r>
              <a:rPr lang="en-US" altLang="en-US" sz="1200" dirty="0" smtClean="0"/>
              <a:t>.</a:t>
            </a:r>
          </a:p>
          <a:p>
            <a:pPr eaLnBrk="1" hangingPunct="1">
              <a:buFont typeface="Times New Roman" pitchFamily="18" charset="0"/>
              <a:buNone/>
            </a:pPr>
            <a:endParaRPr lang="en-US" altLang="en-US" sz="1200" dirty="0"/>
          </a:p>
          <a:p>
            <a:pPr eaLnBrk="1" hangingPunct="1">
              <a:buFont typeface="Times New Roman" pitchFamily="18" charset="0"/>
              <a:buNone/>
            </a:pPr>
            <a:r>
              <a:rPr lang="en-US" altLang="en-US" sz="1200" b="1" dirty="0"/>
              <a:t>Fast analysis of molecular dynamics trajectories with graphics processing units-radial distribution function </a:t>
            </a:r>
            <a:r>
              <a:rPr lang="en-US" altLang="en-US" sz="1200" b="1" dirty="0" err="1"/>
              <a:t>histogramming</a:t>
            </a:r>
            <a:r>
              <a:rPr lang="en-US" altLang="en-US" sz="1200" b="1" dirty="0"/>
              <a:t>.</a:t>
            </a:r>
            <a:r>
              <a:rPr lang="en-US" altLang="en-US" sz="1200" dirty="0"/>
              <a:t> Levine et al., J. Computational Physics, 230:3556-3569, 2011</a:t>
            </a:r>
            <a:r>
              <a:rPr lang="en-US" altLang="en-US" sz="1200" dirty="0" smtClean="0"/>
              <a:t>.</a:t>
            </a:r>
            <a:endParaRPr lang="en-US" altLang="en-US" sz="1200" dirty="0"/>
          </a:p>
        </p:txBody>
      </p:sp>
    </p:spTree>
    <p:extLst>
      <p:ext uri="{BB962C8B-B14F-4D97-AF65-F5344CB8AC3E}">
        <p14:creationId xmlns:p14="http://schemas.microsoft.com/office/powerpoint/2010/main" val="75153035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10"/>
          <p:cNvSpPr>
            <a:spLocks noChangeArrowheads="1"/>
          </p:cNvSpPr>
          <p:nvPr/>
        </p:nvSpPr>
        <p:spPr bwMode="auto">
          <a:xfrm>
            <a:off x="-25400" y="11113"/>
            <a:ext cx="9169400" cy="5132387"/>
          </a:xfrm>
          <a:prstGeom prst="rect">
            <a:avLst/>
          </a:prstGeom>
          <a:solidFill>
            <a:srgbClr val="FFFFFF"/>
          </a:solidFill>
          <a:ln>
            <a:noFill/>
          </a:ln>
          <a:extLst>
            <a:ext uri="{91240B29-F687-4F45-9708-019B960494DF}">
              <a14:hiddenLine xmlns:a14="http://schemas.microsoft.com/office/drawing/2010/main" w="20701">
                <a:solidFill>
                  <a:srgbClr val="000000"/>
                </a:solidFill>
                <a:miter lim="800000"/>
                <a:headEnd/>
                <a:tailEnd/>
              </a14:hiddenLine>
            </a:ext>
          </a:extLst>
        </p:spPr>
        <p:txBody>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1200">
              <a:latin typeface="Arial" charset="0"/>
              <a:cs typeface="Arial" charset="0"/>
            </a:endParaRPr>
          </a:p>
        </p:txBody>
      </p:sp>
      <p:pic>
        <p:nvPicPr>
          <p:cNvPr id="6147" name="Picture 2"/>
          <p:cNvPicPr>
            <a:picLocks noChangeAspect="1" noChangeArrowheads="1"/>
          </p:cNvPicPr>
          <p:nvPr/>
        </p:nvPicPr>
        <p:blipFill>
          <a:blip r:embed="rId3">
            <a:extLst>
              <a:ext uri="{28A0092B-C50C-407E-A947-70E740481C1C}">
                <a14:useLocalDpi xmlns:a14="http://schemas.microsoft.com/office/drawing/2010/main" val="0"/>
              </a:ext>
            </a:extLst>
          </a:blip>
          <a:srcRect l="26189"/>
          <a:stretch>
            <a:fillRect/>
          </a:stretch>
        </p:blipFill>
        <p:spPr bwMode="auto">
          <a:xfrm>
            <a:off x="33338" y="442913"/>
            <a:ext cx="6200775" cy="4706937"/>
          </a:xfrm>
          <a:prstGeom prst="rect">
            <a:avLst/>
          </a:prstGeom>
          <a:noFill/>
          <a:ln>
            <a:noFill/>
          </a:ln>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148" name="Title 1"/>
          <p:cNvSpPr>
            <a:spLocks noGrp="1"/>
          </p:cNvSpPr>
          <p:nvPr>
            <p:ph type="title"/>
          </p:nvPr>
        </p:nvSpPr>
        <p:spPr>
          <a:xfrm>
            <a:off x="152400" y="31750"/>
            <a:ext cx="8915400" cy="552450"/>
          </a:xfrm>
        </p:spPr>
        <p:txBody>
          <a:bodyPr>
            <a:normAutofit fontScale="90000"/>
          </a:bodyPr>
          <a:lstStyle/>
          <a:p>
            <a:r>
              <a:rPr lang="en-US" altLang="en-US" sz="3200" smtClean="0">
                <a:latin typeface="Arial" charset="0"/>
                <a:cs typeface="Arial" charset="0"/>
              </a:rPr>
              <a:t>NAMD Titan XK7 Performance August 2013</a:t>
            </a:r>
          </a:p>
        </p:txBody>
      </p:sp>
      <p:sp>
        <p:nvSpPr>
          <p:cNvPr id="6149" name="Rectangle 12"/>
          <p:cNvSpPr>
            <a:spLocks noChangeArrowheads="1"/>
          </p:cNvSpPr>
          <p:nvPr/>
        </p:nvSpPr>
        <p:spPr bwMode="auto">
          <a:xfrm>
            <a:off x="-685800" y="742950"/>
            <a:ext cx="863600" cy="857250"/>
          </a:xfrm>
          <a:prstGeom prst="rect">
            <a:avLst/>
          </a:prstGeom>
          <a:solidFill>
            <a:srgbClr val="FFFFFF"/>
          </a:solidFill>
          <a:ln>
            <a:noFill/>
          </a:ln>
          <a:extLst>
            <a:ext uri="{91240B29-F687-4F45-9708-019B960494DF}">
              <a14:hiddenLine xmlns:a14="http://schemas.microsoft.com/office/drawing/2010/main" w="20701">
                <a:solidFill>
                  <a:srgbClr val="000000"/>
                </a:solidFill>
                <a:miter lim="800000"/>
                <a:headEnd/>
                <a:tailEnd/>
              </a14:hiddenLine>
            </a:ext>
          </a:extLst>
        </p:spPr>
        <p:txBody>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1200"/>
          </a:p>
        </p:txBody>
      </p:sp>
      <p:cxnSp>
        <p:nvCxnSpPr>
          <p:cNvPr id="6150" name="Straight Arrow Connector 11"/>
          <p:cNvCxnSpPr>
            <a:cxnSpLocks noChangeShapeType="1"/>
          </p:cNvCxnSpPr>
          <p:nvPr/>
        </p:nvCxnSpPr>
        <p:spPr bwMode="auto">
          <a:xfrm>
            <a:off x="3954463" y="2495550"/>
            <a:ext cx="2065337" cy="838200"/>
          </a:xfrm>
          <a:prstGeom prst="straightConnector1">
            <a:avLst/>
          </a:prstGeom>
          <a:noFill/>
          <a:ln w="127000" algn="ctr">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151" name="TextBox 14"/>
          <p:cNvSpPr txBox="1">
            <a:spLocks noChangeArrowheads="1"/>
          </p:cNvSpPr>
          <p:nvPr/>
        </p:nvSpPr>
        <p:spPr bwMode="auto">
          <a:xfrm>
            <a:off x="6019800" y="2687638"/>
            <a:ext cx="3125788" cy="164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2800" b="1">
                <a:latin typeface="Arial" charset="0"/>
                <a:cs typeface="Arial" charset="0"/>
              </a:rPr>
              <a:t>HIV-1 Trajectory:       ~1.2 TB/day         @ 4096 XK7 nodes</a:t>
            </a:r>
          </a:p>
        </p:txBody>
      </p:sp>
      <p:sp>
        <p:nvSpPr>
          <p:cNvPr id="6152" name="TextBox 14"/>
          <p:cNvSpPr txBox="1">
            <a:spLocks noChangeArrowheads="1"/>
          </p:cNvSpPr>
          <p:nvPr/>
        </p:nvSpPr>
        <p:spPr bwMode="auto">
          <a:xfrm>
            <a:off x="5743575" y="890588"/>
            <a:ext cx="3398838" cy="86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2400" b="1">
                <a:latin typeface="Arial" charset="0"/>
                <a:cs typeface="Arial" charset="0"/>
              </a:rPr>
              <a:t>NAMD XK7 vs. XE6</a:t>
            </a:r>
          </a:p>
          <a:p>
            <a:pPr algn="ctr" eaLnBrk="1" hangingPunct="1">
              <a:buFont typeface="Times New Roman" pitchFamily="18" charset="0"/>
              <a:buNone/>
            </a:pPr>
            <a:r>
              <a:rPr lang="en-US" altLang="en-US" sz="2400" b="1">
                <a:latin typeface="Arial" charset="0"/>
                <a:cs typeface="Arial" charset="0"/>
              </a:rPr>
              <a:t>GPU Speedup: 3x-4x</a:t>
            </a:r>
          </a:p>
        </p:txBody>
      </p:sp>
    </p:spTree>
    <p:extLst>
      <p:ext uri="{BB962C8B-B14F-4D97-AF65-F5344CB8AC3E}">
        <p14:creationId xmlns:p14="http://schemas.microsoft.com/office/powerpoint/2010/main" val="2354893570"/>
      </p:ext>
    </p:extLst>
  </p:cSld>
  <p:clrMapOvr>
    <a:masterClrMapping/>
  </p:clrMapOvr>
  <p:transition spd="slow"/>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8"/>
          <p:cNvSpPr>
            <a:spLocks noChangeArrowheads="1"/>
          </p:cNvSpPr>
          <p:nvPr/>
        </p:nvSpPr>
        <p:spPr bwMode="auto">
          <a:xfrm>
            <a:off x="0" y="6132513"/>
            <a:ext cx="9144000" cy="725487"/>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1200"/>
          </a:p>
        </p:txBody>
      </p:sp>
      <p:sp>
        <p:nvSpPr>
          <p:cNvPr id="3" name="Rectangle 2"/>
          <p:cNvSpPr txBox="1">
            <a:spLocks noChangeArrowheads="1"/>
          </p:cNvSpPr>
          <p:nvPr/>
        </p:nvSpPr>
        <p:spPr>
          <a:xfrm>
            <a:off x="152400" y="0"/>
            <a:ext cx="8839200" cy="590550"/>
          </a:xfrm>
          <a:prstGeom prst="rect">
            <a:avLst/>
          </a:prstGeom>
        </p:spPr>
        <p:txBody>
          <a:bodyPr/>
          <a:lstStyle>
            <a:lvl1pPr algn="ctr" defTabSz="457200" rtl="0" eaLnBrk="0" fontAlgn="base" hangingPunct="0">
              <a:spcBef>
                <a:spcPct val="0"/>
              </a:spcBef>
              <a:spcAft>
                <a:spcPct val="0"/>
              </a:spcAft>
              <a:buClr>
                <a:srgbClr val="000000"/>
              </a:buClr>
              <a:buSzPct val="100000"/>
              <a:buFont typeface="Times New Roman" pitchFamily="18" charset="0"/>
              <a:defRPr sz="4400">
                <a:solidFill>
                  <a:srgbClr val="000000"/>
                </a:solidFill>
                <a:latin typeface="+mj-lt"/>
                <a:ea typeface="+mj-ea"/>
                <a:cs typeface="+mj-cs"/>
              </a:defRPr>
            </a:lvl1pPr>
            <a:lvl2pPr algn="ctr" defTabSz="457200" rtl="0" eaLnBrk="0" fontAlgn="base" hangingPunct="0">
              <a:spcBef>
                <a:spcPct val="0"/>
              </a:spcBef>
              <a:spcAft>
                <a:spcPct val="0"/>
              </a:spcAft>
              <a:buClr>
                <a:srgbClr val="000000"/>
              </a:buClr>
              <a:buSzPct val="100000"/>
              <a:buFont typeface="Times New Roman" pitchFamily="18" charset="0"/>
              <a:defRPr sz="4400">
                <a:solidFill>
                  <a:srgbClr val="000000"/>
                </a:solidFill>
                <a:latin typeface="Times New Roman" pitchFamily="18" charset="0"/>
                <a:ea typeface="Gothic" charset="0"/>
                <a:cs typeface="Gothic" charset="0"/>
              </a:defRPr>
            </a:lvl2pPr>
            <a:lvl3pPr algn="ctr" defTabSz="457200" rtl="0" eaLnBrk="0" fontAlgn="base" hangingPunct="0">
              <a:spcBef>
                <a:spcPct val="0"/>
              </a:spcBef>
              <a:spcAft>
                <a:spcPct val="0"/>
              </a:spcAft>
              <a:buClr>
                <a:srgbClr val="000000"/>
              </a:buClr>
              <a:buSzPct val="100000"/>
              <a:buFont typeface="Times New Roman" pitchFamily="18" charset="0"/>
              <a:defRPr sz="4400">
                <a:solidFill>
                  <a:srgbClr val="000000"/>
                </a:solidFill>
                <a:latin typeface="Times New Roman" pitchFamily="18" charset="0"/>
                <a:ea typeface="Gothic" charset="0"/>
                <a:cs typeface="Gothic" charset="0"/>
              </a:defRPr>
            </a:lvl3pPr>
            <a:lvl4pPr algn="ctr" defTabSz="457200" rtl="0" eaLnBrk="0" fontAlgn="base" hangingPunct="0">
              <a:spcBef>
                <a:spcPct val="0"/>
              </a:spcBef>
              <a:spcAft>
                <a:spcPct val="0"/>
              </a:spcAft>
              <a:buClr>
                <a:srgbClr val="000000"/>
              </a:buClr>
              <a:buSzPct val="100000"/>
              <a:buFont typeface="Times New Roman" pitchFamily="18" charset="0"/>
              <a:defRPr sz="4400">
                <a:solidFill>
                  <a:srgbClr val="000000"/>
                </a:solidFill>
                <a:latin typeface="Times New Roman" pitchFamily="18" charset="0"/>
                <a:ea typeface="Gothic" charset="0"/>
                <a:cs typeface="Gothic" charset="0"/>
              </a:defRPr>
            </a:lvl4pPr>
            <a:lvl5pPr algn="ctr" defTabSz="457200" rtl="0" eaLnBrk="0" fontAlgn="base" hangingPunct="0">
              <a:spcBef>
                <a:spcPct val="0"/>
              </a:spcBef>
              <a:spcAft>
                <a:spcPct val="0"/>
              </a:spcAft>
              <a:buClr>
                <a:srgbClr val="000000"/>
              </a:buClr>
              <a:buSzPct val="100000"/>
              <a:buFont typeface="Times New Roman" pitchFamily="18" charset="0"/>
              <a:defRPr sz="4400">
                <a:solidFill>
                  <a:srgbClr val="000000"/>
                </a:solidFill>
                <a:latin typeface="Times New Roman" pitchFamily="18" charset="0"/>
                <a:ea typeface="Gothic" charset="0"/>
                <a:cs typeface="Gothic" charset="0"/>
              </a:defRPr>
            </a:lvl5pPr>
            <a:lvl6pPr marL="457200" algn="l" defTabSz="457200" rtl="0" fontAlgn="base">
              <a:spcBef>
                <a:spcPct val="0"/>
              </a:spcBef>
              <a:spcAft>
                <a:spcPct val="0"/>
              </a:spcAft>
              <a:buClr>
                <a:srgbClr val="000000"/>
              </a:buClr>
              <a:buSzPct val="100000"/>
              <a:buFont typeface="Times New Roman" pitchFamily="18" charset="0"/>
              <a:defRPr sz="4400">
                <a:solidFill>
                  <a:srgbClr val="000000"/>
                </a:solidFill>
                <a:latin typeface="Times New Roman" pitchFamily="18" charset="0"/>
                <a:ea typeface="Gothic" charset="0"/>
                <a:cs typeface="Gothic" charset="0"/>
              </a:defRPr>
            </a:lvl6pPr>
            <a:lvl7pPr marL="914400" algn="l" defTabSz="457200" rtl="0" fontAlgn="base">
              <a:spcBef>
                <a:spcPct val="0"/>
              </a:spcBef>
              <a:spcAft>
                <a:spcPct val="0"/>
              </a:spcAft>
              <a:buClr>
                <a:srgbClr val="000000"/>
              </a:buClr>
              <a:buSzPct val="100000"/>
              <a:buFont typeface="Times New Roman" pitchFamily="18" charset="0"/>
              <a:defRPr sz="4400">
                <a:solidFill>
                  <a:srgbClr val="000000"/>
                </a:solidFill>
                <a:latin typeface="Times New Roman" pitchFamily="18" charset="0"/>
                <a:ea typeface="Gothic" charset="0"/>
                <a:cs typeface="Gothic" charset="0"/>
              </a:defRPr>
            </a:lvl7pPr>
            <a:lvl8pPr marL="1371600" algn="l" defTabSz="457200" rtl="0" fontAlgn="base">
              <a:spcBef>
                <a:spcPct val="0"/>
              </a:spcBef>
              <a:spcAft>
                <a:spcPct val="0"/>
              </a:spcAft>
              <a:buClr>
                <a:srgbClr val="000000"/>
              </a:buClr>
              <a:buSzPct val="100000"/>
              <a:buFont typeface="Times New Roman" pitchFamily="18" charset="0"/>
              <a:defRPr sz="4400">
                <a:solidFill>
                  <a:srgbClr val="000000"/>
                </a:solidFill>
                <a:latin typeface="Times New Roman" pitchFamily="18" charset="0"/>
                <a:ea typeface="Gothic" charset="0"/>
                <a:cs typeface="Gothic" charset="0"/>
              </a:defRPr>
            </a:lvl8pPr>
            <a:lvl9pPr marL="1828800" algn="l" defTabSz="457200" rtl="0" fontAlgn="base">
              <a:spcBef>
                <a:spcPct val="0"/>
              </a:spcBef>
              <a:spcAft>
                <a:spcPct val="0"/>
              </a:spcAft>
              <a:buClr>
                <a:srgbClr val="000000"/>
              </a:buClr>
              <a:buSzPct val="100000"/>
              <a:buFont typeface="Times New Roman" pitchFamily="18" charset="0"/>
              <a:defRPr sz="4400">
                <a:solidFill>
                  <a:srgbClr val="000000"/>
                </a:solidFill>
                <a:latin typeface="Times New Roman" pitchFamily="18" charset="0"/>
                <a:ea typeface="Gothic" charset="0"/>
                <a:cs typeface="Gothic" charset="0"/>
              </a:defRPr>
            </a:lvl9pPr>
          </a:lstStyle>
          <a:p>
            <a:pPr eaLnBrk="1" hangingPunct="1">
              <a:lnSpc>
                <a:spcPct val="100000"/>
              </a:lnSpc>
              <a:defRPr/>
            </a:pPr>
            <a:r>
              <a:rPr lang="en-US" altLang="en-US" sz="3200" kern="0" dirty="0" smtClean="0">
                <a:latin typeface="Arial" panose="020B0604020202020204" pitchFamily="34" charset="0"/>
                <a:cs typeface="Arial" panose="020B0604020202020204" pitchFamily="34" charset="0"/>
              </a:rPr>
              <a:t>VMD </a:t>
            </a:r>
            <a:r>
              <a:rPr lang="en-US" altLang="en-US" sz="3200" kern="0" dirty="0" err="1" smtClean="0">
                <a:latin typeface="Arial" panose="020B0604020202020204" pitchFamily="34" charset="0"/>
                <a:cs typeface="Arial" panose="020B0604020202020204" pitchFamily="34" charset="0"/>
              </a:rPr>
              <a:t>Petascale</a:t>
            </a:r>
            <a:r>
              <a:rPr lang="en-US" altLang="en-US" sz="3200" kern="0" dirty="0" smtClean="0">
                <a:latin typeface="Arial" panose="020B0604020202020204" pitchFamily="34" charset="0"/>
                <a:cs typeface="Arial" panose="020B0604020202020204" pitchFamily="34" charset="0"/>
              </a:rPr>
              <a:t> Visualization and Analysis</a:t>
            </a:r>
          </a:p>
        </p:txBody>
      </p:sp>
      <p:sp>
        <p:nvSpPr>
          <p:cNvPr id="4" name="Rectangle 3"/>
          <p:cNvSpPr txBox="1">
            <a:spLocks noChangeArrowheads="1"/>
          </p:cNvSpPr>
          <p:nvPr/>
        </p:nvSpPr>
        <p:spPr>
          <a:xfrm>
            <a:off x="14288" y="573087"/>
            <a:ext cx="5410200" cy="4019729"/>
          </a:xfrm>
          <a:prstGeom prst="rect">
            <a:avLst/>
          </a:prstGeom>
        </p:spPr>
        <p:txBody>
          <a:bodyPr/>
          <a:lstStyle>
            <a:lvl1pPr marL="341313" indent="-341313" algn="l" defTabSz="457200" rtl="0" eaLnBrk="0" fontAlgn="base" hangingPunct="0">
              <a:spcBef>
                <a:spcPts val="800"/>
              </a:spcBef>
              <a:spcAft>
                <a:spcPct val="0"/>
              </a:spcAft>
              <a:buClr>
                <a:srgbClr val="000000"/>
              </a:buClr>
              <a:buSzPct val="100000"/>
              <a:buFont typeface="Times New Roman" pitchFamily="18" charset="0"/>
              <a:buChar char="•"/>
              <a:defRPr sz="3200">
                <a:solidFill>
                  <a:srgbClr val="000000"/>
                </a:solidFill>
                <a:latin typeface="+mn-lt"/>
                <a:ea typeface="+mn-ea"/>
                <a:cs typeface="+mn-cs"/>
              </a:defRPr>
            </a:lvl1pPr>
            <a:lvl2pPr marL="741363" indent="-284163" algn="l" defTabSz="457200" rtl="0" eaLnBrk="0" fontAlgn="base" hangingPunct="0">
              <a:spcBef>
                <a:spcPts val="700"/>
              </a:spcBef>
              <a:spcAft>
                <a:spcPct val="0"/>
              </a:spcAft>
              <a:buClr>
                <a:srgbClr val="000000"/>
              </a:buClr>
              <a:buSzPct val="100000"/>
              <a:buFont typeface="Times New Roman" pitchFamily="18" charset="0"/>
              <a:buChar char="–"/>
              <a:defRPr sz="2800">
                <a:solidFill>
                  <a:srgbClr val="000000"/>
                </a:solidFill>
                <a:latin typeface="+mn-lt"/>
                <a:ea typeface="+mn-ea"/>
                <a:cs typeface="+mn-cs"/>
              </a:defRPr>
            </a:lvl2pPr>
            <a:lvl3pPr marL="1143000" indent="-228600" algn="l" defTabSz="457200" rtl="0" eaLnBrk="0" fontAlgn="base" hangingPunct="0">
              <a:spcBef>
                <a:spcPts val="600"/>
              </a:spcBef>
              <a:spcAft>
                <a:spcPct val="0"/>
              </a:spcAft>
              <a:buClr>
                <a:srgbClr val="000000"/>
              </a:buClr>
              <a:buSzPct val="100000"/>
              <a:buFont typeface="Times New Roman" pitchFamily="18" charset="0"/>
              <a:buChar char="•"/>
              <a:defRPr sz="2400">
                <a:solidFill>
                  <a:srgbClr val="000000"/>
                </a:solidFill>
                <a:latin typeface="+mn-lt"/>
                <a:ea typeface="+mn-ea"/>
                <a:cs typeface="+mn-cs"/>
              </a:defRPr>
            </a:lvl3pPr>
            <a:lvl4pPr marL="1600200" indent="-228600" algn="l" defTabSz="457200" rtl="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mn-lt"/>
                <a:ea typeface="+mn-ea"/>
                <a:cs typeface="+mn-cs"/>
              </a:defRPr>
            </a:lvl4pPr>
            <a:lvl5pPr marL="2057400" indent="-228600" algn="l" defTabSz="457200" rtl="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mn-lt"/>
                <a:ea typeface="+mn-ea"/>
                <a:cs typeface="+mn-cs"/>
              </a:defRPr>
            </a:lvl5pPr>
            <a:lvl6pPr marL="2514600" indent="-228600" algn="l" defTabSz="457200" rtl="0" fontAlgn="base">
              <a:spcBef>
                <a:spcPts val="500"/>
              </a:spcBef>
              <a:spcAft>
                <a:spcPct val="0"/>
              </a:spcAft>
              <a:buClr>
                <a:srgbClr val="000000"/>
              </a:buClr>
              <a:buSzPct val="100000"/>
              <a:buFont typeface="Times New Roman" pitchFamily="18" charset="0"/>
              <a:buChar char="»"/>
              <a:defRPr sz="2000">
                <a:solidFill>
                  <a:srgbClr val="000000"/>
                </a:solidFill>
                <a:latin typeface="+mn-lt"/>
                <a:ea typeface="+mn-ea"/>
                <a:cs typeface="+mn-cs"/>
              </a:defRPr>
            </a:lvl6pPr>
            <a:lvl7pPr marL="2971800" indent="-228600" algn="l" defTabSz="457200" rtl="0" fontAlgn="base">
              <a:spcBef>
                <a:spcPts val="500"/>
              </a:spcBef>
              <a:spcAft>
                <a:spcPct val="0"/>
              </a:spcAft>
              <a:buClr>
                <a:srgbClr val="000000"/>
              </a:buClr>
              <a:buSzPct val="100000"/>
              <a:buFont typeface="Times New Roman" pitchFamily="18" charset="0"/>
              <a:buChar char="»"/>
              <a:defRPr sz="2000">
                <a:solidFill>
                  <a:srgbClr val="000000"/>
                </a:solidFill>
                <a:latin typeface="+mn-lt"/>
                <a:ea typeface="+mn-ea"/>
                <a:cs typeface="+mn-cs"/>
              </a:defRPr>
            </a:lvl7pPr>
            <a:lvl8pPr marL="3429000" indent="-228600" algn="l" defTabSz="457200" rtl="0" fontAlgn="base">
              <a:spcBef>
                <a:spcPts val="500"/>
              </a:spcBef>
              <a:spcAft>
                <a:spcPct val="0"/>
              </a:spcAft>
              <a:buClr>
                <a:srgbClr val="000000"/>
              </a:buClr>
              <a:buSzPct val="100000"/>
              <a:buFont typeface="Times New Roman" pitchFamily="18" charset="0"/>
              <a:buChar char="»"/>
              <a:defRPr sz="2000">
                <a:solidFill>
                  <a:srgbClr val="000000"/>
                </a:solidFill>
                <a:latin typeface="+mn-lt"/>
                <a:ea typeface="+mn-ea"/>
                <a:cs typeface="+mn-cs"/>
              </a:defRPr>
            </a:lvl8pPr>
            <a:lvl9pPr marL="3886200" indent="-228600" algn="l" defTabSz="457200" rtl="0" fontAlgn="base">
              <a:spcBef>
                <a:spcPts val="500"/>
              </a:spcBef>
              <a:spcAft>
                <a:spcPct val="0"/>
              </a:spcAft>
              <a:buClr>
                <a:srgbClr val="000000"/>
              </a:buClr>
              <a:buSzPct val="100000"/>
              <a:buFont typeface="Times New Roman" pitchFamily="18" charset="0"/>
              <a:buChar char="»"/>
              <a:defRPr sz="2000">
                <a:solidFill>
                  <a:srgbClr val="000000"/>
                </a:solidFill>
                <a:latin typeface="+mn-lt"/>
                <a:ea typeface="+mn-ea"/>
                <a:cs typeface="+mn-cs"/>
              </a:defRPr>
            </a:lvl9pPr>
          </a:lstStyle>
          <a:p>
            <a:pPr eaLnBrk="1" hangingPunct="1">
              <a:defRPr/>
            </a:pPr>
            <a:r>
              <a:rPr lang="en-US" altLang="en-US" sz="1600" kern="0" dirty="0" smtClean="0">
                <a:latin typeface="Arial" panose="020B0604020202020204" pitchFamily="34" charset="0"/>
                <a:cs typeface="Arial" panose="020B0604020202020204" pitchFamily="34" charset="0"/>
              </a:rPr>
              <a:t>Analyze/visualize large trajectories too large to transfer off-site:</a:t>
            </a:r>
          </a:p>
          <a:p>
            <a:pPr lvl="1" eaLnBrk="1" hangingPunct="1">
              <a:defRPr/>
            </a:pPr>
            <a:r>
              <a:rPr lang="en-US" altLang="en-US" sz="1400" kern="0" dirty="0" smtClean="0">
                <a:latin typeface="Arial" panose="020B0604020202020204" pitchFamily="34" charset="0"/>
                <a:cs typeface="Arial" panose="020B0604020202020204" pitchFamily="34" charset="0"/>
              </a:rPr>
              <a:t>User-defined parallel analysis operations, data types</a:t>
            </a:r>
          </a:p>
          <a:p>
            <a:pPr lvl="1" eaLnBrk="1" hangingPunct="1">
              <a:defRPr/>
            </a:pPr>
            <a:r>
              <a:rPr lang="en-US" altLang="en-US" sz="1400" kern="0" dirty="0" smtClean="0">
                <a:latin typeface="Arial" panose="020B0604020202020204" pitchFamily="34" charset="0"/>
                <a:cs typeface="Arial" panose="020B0604020202020204" pitchFamily="34" charset="0"/>
              </a:rPr>
              <a:t>Parallel rendering, movie making</a:t>
            </a:r>
          </a:p>
          <a:p>
            <a:pPr eaLnBrk="1" hangingPunct="1">
              <a:defRPr/>
            </a:pPr>
            <a:r>
              <a:rPr lang="en-US" altLang="en-US" sz="1600" kern="0" dirty="0" smtClean="0">
                <a:latin typeface="Arial" panose="020B0604020202020204" pitchFamily="34" charset="0"/>
                <a:cs typeface="Arial" panose="020B0604020202020204" pitchFamily="34" charset="0"/>
              </a:rPr>
              <a:t>Supports GPU-accelerated Cray XK7 nodes for both visualization and analysis:</a:t>
            </a:r>
          </a:p>
          <a:p>
            <a:pPr lvl="1" eaLnBrk="1" hangingPunct="1">
              <a:defRPr/>
            </a:pPr>
            <a:r>
              <a:rPr lang="en-US" altLang="en-US" sz="1400" b="1" dirty="0" smtClean="0">
                <a:latin typeface="Arial" panose="020B0604020202020204" pitchFamily="34" charset="0"/>
                <a:cs typeface="Arial" panose="020B0604020202020204" pitchFamily="34" charset="0"/>
              </a:rPr>
              <a:t>GPU accelerated trajectory analysis w/ CUDA</a:t>
            </a:r>
          </a:p>
          <a:p>
            <a:pPr lvl="1" eaLnBrk="1" hangingPunct="1">
              <a:defRPr/>
            </a:pPr>
            <a:r>
              <a:rPr lang="en-US" altLang="en-US" sz="1400" b="1" dirty="0" smtClean="0">
                <a:latin typeface="Arial" panose="020B0604020202020204" pitchFamily="34" charset="0"/>
                <a:cs typeface="Arial" panose="020B0604020202020204" pitchFamily="34" charset="0"/>
              </a:rPr>
              <a:t>OpenGL and GPU ray tracing for visualization and movie rendering</a:t>
            </a:r>
          </a:p>
          <a:p>
            <a:pPr eaLnBrk="1" hangingPunct="1">
              <a:defRPr/>
            </a:pPr>
            <a:r>
              <a:rPr lang="en-US" altLang="en-US" sz="1600" kern="0" dirty="0" smtClean="0">
                <a:latin typeface="Arial" panose="020B0604020202020204" pitchFamily="34" charset="0"/>
                <a:cs typeface="Arial" panose="020B0604020202020204" pitchFamily="34" charset="0"/>
              </a:rPr>
              <a:t>Parallel I/O rates up to </a:t>
            </a:r>
            <a:r>
              <a:rPr lang="en-US" altLang="en-US" sz="1600" b="1" kern="0" dirty="0" smtClean="0">
                <a:latin typeface="Arial" panose="020B0604020202020204" pitchFamily="34" charset="0"/>
                <a:cs typeface="Arial" panose="020B0604020202020204" pitchFamily="34" charset="0"/>
              </a:rPr>
              <a:t>275 GB/sec</a:t>
            </a:r>
            <a:r>
              <a:rPr lang="en-US" altLang="en-US" sz="1600" kern="0" dirty="0" smtClean="0">
                <a:latin typeface="Arial" panose="020B0604020202020204" pitchFamily="34" charset="0"/>
                <a:cs typeface="Arial" panose="020B0604020202020204" pitchFamily="34" charset="0"/>
              </a:rPr>
              <a:t> on 8192 Cray XE6 nodes – can read in </a:t>
            </a:r>
            <a:r>
              <a:rPr lang="en-US" altLang="en-US" sz="1600" b="1" kern="0" dirty="0" smtClean="0">
                <a:latin typeface="Arial" panose="020B0604020202020204" pitchFamily="34" charset="0"/>
                <a:cs typeface="Arial" panose="020B0604020202020204" pitchFamily="34" charset="0"/>
              </a:rPr>
              <a:t>231 TB in 15 minutes!</a:t>
            </a:r>
          </a:p>
          <a:p>
            <a:pPr algn="ctr" eaLnBrk="1" hangingPunct="1">
              <a:buNone/>
            </a:pPr>
            <a:r>
              <a:rPr lang="en-US" altLang="en-US" sz="1600" b="1" dirty="0" smtClean="0"/>
              <a:t>Parallel </a:t>
            </a:r>
            <a:r>
              <a:rPr lang="en-US" altLang="en-US" sz="1600" b="1" dirty="0"/>
              <a:t>VMD </a:t>
            </a:r>
            <a:r>
              <a:rPr lang="en-US" altLang="en-US" sz="1600" b="1" dirty="0" smtClean="0"/>
              <a:t>currently available </a:t>
            </a:r>
            <a:r>
              <a:rPr lang="en-US" altLang="en-US" sz="1600" b="1" dirty="0"/>
              <a:t>on: </a:t>
            </a:r>
          </a:p>
          <a:p>
            <a:pPr algn="ctr" eaLnBrk="1" hangingPunct="1">
              <a:buNone/>
            </a:pPr>
            <a:r>
              <a:rPr lang="en-US" altLang="en-US" sz="1600" b="1" dirty="0"/>
              <a:t>ORNL Titan, NCSA Blue Waters, Indiana Big Red II</a:t>
            </a:r>
          </a:p>
          <a:p>
            <a:pPr eaLnBrk="1" hangingPunct="1">
              <a:defRPr/>
            </a:pPr>
            <a:endParaRPr lang="en-US" altLang="en-US" sz="1600" kern="0" dirty="0" smtClean="0">
              <a:latin typeface="Arial" panose="020B0604020202020204" pitchFamily="34" charset="0"/>
              <a:cs typeface="Arial" panose="020B0604020202020204" pitchFamily="34" charset="0"/>
            </a:endParaRPr>
          </a:p>
        </p:txBody>
      </p:sp>
      <p:pic>
        <p:nvPicPr>
          <p:cNvPr id="7173"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19750" y="603250"/>
            <a:ext cx="3319463"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4" name="TextBox 2"/>
          <p:cNvSpPr txBox="1">
            <a:spLocks noChangeArrowheads="1"/>
          </p:cNvSpPr>
          <p:nvPr/>
        </p:nvSpPr>
        <p:spPr bwMode="auto">
          <a:xfrm>
            <a:off x="5252484" y="3392488"/>
            <a:ext cx="3881991"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1200" dirty="0">
                <a:latin typeface="Arial Black" pitchFamily="34" charset="0"/>
              </a:rPr>
              <a:t>NCSA Blue Waters Hybrid Cray XE6 / XK7</a:t>
            </a:r>
          </a:p>
          <a:p>
            <a:pPr algn="ctr" eaLnBrk="1" hangingPunct="1">
              <a:buFont typeface="Times New Roman" pitchFamily="18" charset="0"/>
              <a:buNone/>
            </a:pPr>
            <a:r>
              <a:rPr lang="en-US" altLang="en-US" sz="1200" dirty="0">
                <a:latin typeface="Arial Black" pitchFamily="34" charset="0"/>
              </a:rPr>
              <a:t>22,640 XE6 dual-Opteron CPU nodes</a:t>
            </a:r>
          </a:p>
          <a:p>
            <a:pPr algn="ctr" eaLnBrk="1" hangingPunct="1">
              <a:buFont typeface="Times New Roman" pitchFamily="18" charset="0"/>
              <a:buNone/>
            </a:pPr>
            <a:r>
              <a:rPr lang="en-US" altLang="en-US" sz="1200" dirty="0">
                <a:latin typeface="Arial Black" pitchFamily="34" charset="0"/>
              </a:rPr>
              <a:t>4,224 XK7 nodes w/ </a:t>
            </a:r>
            <a:r>
              <a:rPr lang="en-US" altLang="en-US" sz="1200" dirty="0" err="1">
                <a:latin typeface="Arial Black" pitchFamily="34" charset="0"/>
              </a:rPr>
              <a:t>Telsa</a:t>
            </a:r>
            <a:r>
              <a:rPr lang="en-US" altLang="en-US" sz="1200" dirty="0">
                <a:latin typeface="Arial Black" pitchFamily="34" charset="0"/>
              </a:rPr>
              <a:t> K20X </a:t>
            </a:r>
            <a:r>
              <a:rPr lang="en-US" altLang="en-US" sz="1200" dirty="0" smtClean="0">
                <a:latin typeface="Arial Black" pitchFamily="34" charset="0"/>
              </a:rPr>
              <a:t>GPUs</a:t>
            </a:r>
          </a:p>
          <a:p>
            <a:pPr algn="ctr" eaLnBrk="1" hangingPunct="1">
              <a:buFont typeface="Times New Roman" pitchFamily="18" charset="0"/>
              <a:buNone/>
            </a:pPr>
            <a:endParaRPr lang="en-US" altLang="en-US" sz="1400" dirty="0">
              <a:latin typeface="Arial Black" pitchFamily="34" charset="0"/>
            </a:endParaRPr>
          </a:p>
        </p:txBody>
      </p:sp>
    </p:spTree>
    <p:extLst>
      <p:ext uri="{BB962C8B-B14F-4D97-AF65-F5344CB8AC3E}">
        <p14:creationId xmlns:p14="http://schemas.microsoft.com/office/powerpoint/2010/main" val="138137800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91386" y="297712"/>
            <a:ext cx="8537944" cy="369332"/>
          </a:xfrm>
          <a:prstGeom prst="rect">
            <a:avLst/>
          </a:prstGeom>
          <a:noFill/>
        </p:spPr>
        <p:txBody>
          <a:bodyPr wrap="square" rtlCol="0">
            <a:spAutoFit/>
          </a:bodyPr>
          <a:lstStyle/>
          <a:p>
            <a:endParaRPr lang="en-US" dirty="0"/>
          </a:p>
        </p:txBody>
      </p:sp>
      <p:sp>
        <p:nvSpPr>
          <p:cNvPr id="5" name="TextBox 4"/>
          <p:cNvSpPr txBox="1"/>
          <p:nvPr/>
        </p:nvSpPr>
        <p:spPr>
          <a:xfrm>
            <a:off x="770860" y="127591"/>
            <a:ext cx="7378996" cy="4616648"/>
          </a:xfrm>
          <a:prstGeom prst="rect">
            <a:avLst/>
          </a:prstGeom>
          <a:noFill/>
        </p:spPr>
        <p:txBody>
          <a:bodyPr wrap="square" rtlCol="0">
            <a:spAutoFit/>
          </a:bodyPr>
          <a:lstStyle/>
          <a:p>
            <a:r>
              <a:rPr lang="en-US" b="1" dirty="0" smtClean="0"/>
              <a:t>Example of parallel VMD startup on IU Big </a:t>
            </a:r>
            <a:r>
              <a:rPr lang="en-US" b="1" dirty="0"/>
              <a:t>Red </a:t>
            </a:r>
            <a:r>
              <a:rPr lang="en-US" b="1" dirty="0" smtClean="0"/>
              <a:t>II:</a:t>
            </a:r>
            <a:endParaRPr lang="en-US" sz="1200" b="1" dirty="0"/>
          </a:p>
          <a:p>
            <a:r>
              <a:rPr lang="en-US" sz="1200" b="1" dirty="0"/>
              <a:t>johstone@login1:~&gt; </a:t>
            </a:r>
            <a:r>
              <a:rPr lang="en-US" sz="1200" b="1" dirty="0" err="1"/>
              <a:t>qsub</a:t>
            </a:r>
            <a:r>
              <a:rPr lang="en-US" sz="1200" b="1" dirty="0"/>
              <a:t> -I -V -l nodes=4:ppn=16 -q </a:t>
            </a:r>
            <a:r>
              <a:rPr lang="en-US" sz="1200" b="1" dirty="0" err="1"/>
              <a:t>gpu</a:t>
            </a:r>
            <a:endParaRPr lang="en-US" sz="1200" b="1" dirty="0"/>
          </a:p>
          <a:p>
            <a:r>
              <a:rPr lang="en-US" sz="1200" dirty="0" err="1"/>
              <a:t>qsub</a:t>
            </a:r>
            <a:r>
              <a:rPr lang="en-US" sz="1200" dirty="0"/>
              <a:t>: waiting for job 338070 to start</a:t>
            </a:r>
          </a:p>
          <a:p>
            <a:r>
              <a:rPr lang="en-US" sz="1200" dirty="0" err="1"/>
              <a:t>qsub</a:t>
            </a:r>
            <a:r>
              <a:rPr lang="en-US" sz="1200" dirty="0"/>
              <a:t>: job 338070 ready</a:t>
            </a:r>
          </a:p>
          <a:p>
            <a:endParaRPr lang="en-US" sz="1200" dirty="0"/>
          </a:p>
          <a:p>
            <a:r>
              <a:rPr lang="en-US" sz="1200" b="1" dirty="0"/>
              <a:t>johstone@login1:~&gt; module add </a:t>
            </a:r>
            <a:r>
              <a:rPr lang="en-US" sz="1200" b="1" dirty="0" err="1"/>
              <a:t>vmd</a:t>
            </a:r>
            <a:endParaRPr lang="en-US" sz="1200" b="1" dirty="0"/>
          </a:p>
          <a:p>
            <a:r>
              <a:rPr lang="en-US" sz="1200" dirty="0"/>
              <a:t>Visual Molecular Dynamics version 1.9.2a36 loaded.</a:t>
            </a:r>
          </a:p>
          <a:p>
            <a:endParaRPr lang="en-US" sz="1200" dirty="0"/>
          </a:p>
          <a:p>
            <a:r>
              <a:rPr lang="en-US" sz="1200" b="1" dirty="0"/>
              <a:t>johstone@aprun1:~&gt; </a:t>
            </a:r>
            <a:r>
              <a:rPr lang="en-US" sz="1200" b="1" dirty="0" err="1"/>
              <a:t>vmd</a:t>
            </a:r>
            <a:r>
              <a:rPr lang="en-US" sz="1200" b="1" dirty="0"/>
              <a:t> -e </a:t>
            </a:r>
            <a:r>
              <a:rPr lang="en-US" sz="1200" b="1" dirty="0" err="1"/>
              <a:t>testmpi.vmd</a:t>
            </a:r>
            <a:endParaRPr lang="en-US" sz="1200" b="1" dirty="0"/>
          </a:p>
          <a:p>
            <a:r>
              <a:rPr lang="en-US" sz="1200" dirty="0"/>
              <a:t>Launching VMD w/ </a:t>
            </a:r>
            <a:r>
              <a:rPr lang="en-US" sz="1200" dirty="0" err="1"/>
              <a:t>mppwidth</a:t>
            </a:r>
            <a:r>
              <a:rPr lang="en-US" sz="1200" dirty="0"/>
              <a:t>=4, </a:t>
            </a:r>
            <a:r>
              <a:rPr lang="en-US" sz="1200" dirty="0" err="1"/>
              <a:t>mppdepth</a:t>
            </a:r>
            <a:r>
              <a:rPr lang="en-US" sz="1200" dirty="0"/>
              <a:t>=16, </a:t>
            </a:r>
            <a:r>
              <a:rPr lang="en-US" sz="1200" dirty="0" err="1"/>
              <a:t>mppnppn</a:t>
            </a:r>
            <a:r>
              <a:rPr lang="en-US" sz="1200" dirty="0"/>
              <a:t>=1</a:t>
            </a:r>
          </a:p>
          <a:p>
            <a:r>
              <a:rPr lang="en-US" sz="1200" dirty="0"/>
              <a:t>Info) VMD for </a:t>
            </a:r>
            <a:r>
              <a:rPr lang="en-US" sz="1200" dirty="0" smtClean="0"/>
              <a:t>BLUEWATERS, </a:t>
            </a:r>
            <a:r>
              <a:rPr lang="en-US" sz="1200" dirty="0"/>
              <a:t>version 1.9.2a36 (January 24, 2014)</a:t>
            </a:r>
          </a:p>
          <a:p>
            <a:r>
              <a:rPr lang="en-US" sz="1200" dirty="0"/>
              <a:t>Info) http://www.ks.uiuc.edu/Research/vmd/</a:t>
            </a:r>
          </a:p>
          <a:p>
            <a:r>
              <a:rPr lang="en-US" sz="1200" dirty="0"/>
              <a:t>Info) Email questions and bug reports to vmd@ks.uiuc.edu</a:t>
            </a:r>
          </a:p>
          <a:p>
            <a:r>
              <a:rPr lang="en-US" sz="1200" dirty="0"/>
              <a:t>Info) Please include this reference in published work using VMD:</a:t>
            </a:r>
          </a:p>
          <a:p>
            <a:r>
              <a:rPr lang="en-US" sz="1200" dirty="0"/>
              <a:t>Info)    Humphrey, W., </a:t>
            </a:r>
            <a:r>
              <a:rPr lang="en-US" sz="1200" dirty="0" err="1"/>
              <a:t>Dalke</a:t>
            </a:r>
            <a:r>
              <a:rPr lang="en-US" sz="1200" dirty="0"/>
              <a:t>, A. and </a:t>
            </a:r>
            <a:r>
              <a:rPr lang="en-US" sz="1200" dirty="0" err="1"/>
              <a:t>Schulten</a:t>
            </a:r>
            <a:r>
              <a:rPr lang="en-US" sz="1200" dirty="0"/>
              <a:t>, K., `VMD - Visual</a:t>
            </a:r>
          </a:p>
          <a:p>
            <a:r>
              <a:rPr lang="en-US" sz="1200" dirty="0"/>
              <a:t>Info)    Molecular Dynamics', J. </a:t>
            </a:r>
            <a:r>
              <a:rPr lang="en-US" sz="1200" dirty="0" err="1"/>
              <a:t>Molec</a:t>
            </a:r>
            <a:r>
              <a:rPr lang="en-US" sz="1200" dirty="0"/>
              <a:t>. Graphics 1996, 14.1, 33-38.</a:t>
            </a:r>
          </a:p>
          <a:p>
            <a:r>
              <a:rPr lang="en-US" sz="1200" dirty="0"/>
              <a:t>Info) -------------------------------------------------------------</a:t>
            </a:r>
          </a:p>
          <a:p>
            <a:r>
              <a:rPr lang="en-US" sz="1200" dirty="0"/>
              <a:t>Info) Creating CUDA device pool and initializing hardware...</a:t>
            </a:r>
          </a:p>
          <a:p>
            <a:r>
              <a:rPr lang="en-US" sz="1200" dirty="0"/>
              <a:t>Info) Initializing parallel VMD instances via MPI...</a:t>
            </a:r>
          </a:p>
          <a:p>
            <a:r>
              <a:rPr lang="en-US" sz="1200" dirty="0"/>
              <a:t>Info) Found 4 VMD MPI nodes containing a total of 64 CPUs and 4 GPUs:</a:t>
            </a:r>
          </a:p>
          <a:p>
            <a:r>
              <a:rPr lang="en-US" sz="1200" dirty="0"/>
              <a:t>Info)    0: 16 CPUs, 30.78GB (97%) free </a:t>
            </a:r>
            <a:r>
              <a:rPr lang="en-US" sz="1200" dirty="0" err="1"/>
              <a:t>mem</a:t>
            </a:r>
            <a:r>
              <a:rPr lang="en-US" sz="1200" dirty="0"/>
              <a:t>, 1 GPUs, Name: nid00838</a:t>
            </a:r>
          </a:p>
          <a:p>
            <a:r>
              <a:rPr lang="en-US" sz="1200" dirty="0"/>
              <a:t>Info)    1: 16 CPUs, 30.78GB (97%) free </a:t>
            </a:r>
            <a:r>
              <a:rPr lang="en-US" sz="1200" dirty="0" err="1"/>
              <a:t>mem</a:t>
            </a:r>
            <a:r>
              <a:rPr lang="en-US" sz="1200" dirty="0"/>
              <a:t>, 1 GPUs, Name: nid00600</a:t>
            </a:r>
          </a:p>
          <a:p>
            <a:r>
              <a:rPr lang="en-US" sz="1200" dirty="0"/>
              <a:t>Info)    2: 16 CPUs, 30.79GB (97%) free </a:t>
            </a:r>
            <a:r>
              <a:rPr lang="en-US" sz="1200" dirty="0" err="1"/>
              <a:t>mem</a:t>
            </a:r>
            <a:r>
              <a:rPr lang="en-US" sz="1200" dirty="0"/>
              <a:t>, 1 GPUs, Name: nid00743</a:t>
            </a:r>
          </a:p>
          <a:p>
            <a:r>
              <a:rPr lang="en-US" sz="1200" dirty="0"/>
              <a:t>Info)    3: 16 CPUs, 30.79GB (97%) free </a:t>
            </a:r>
            <a:r>
              <a:rPr lang="en-US" sz="1200" dirty="0" err="1"/>
              <a:t>mem</a:t>
            </a:r>
            <a:r>
              <a:rPr lang="en-US" sz="1200" dirty="0"/>
              <a:t>, 1 GPUs, Name: </a:t>
            </a:r>
            <a:r>
              <a:rPr lang="en-US" sz="1200" dirty="0" smtClean="0"/>
              <a:t>nid00749</a:t>
            </a:r>
            <a:endParaRPr lang="en-US" sz="1200" dirty="0"/>
          </a:p>
        </p:txBody>
      </p:sp>
    </p:spTree>
    <p:extLst>
      <p:ext uri="{BB962C8B-B14F-4D97-AF65-F5344CB8AC3E}">
        <p14:creationId xmlns:p14="http://schemas.microsoft.com/office/powerpoint/2010/main" val="251810715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76200" y="133350"/>
            <a:ext cx="8991600" cy="590550"/>
          </a:xfrm>
        </p:spPr>
        <p:txBody>
          <a:bodyPr>
            <a:normAutofit fontScale="90000"/>
          </a:bodyPr>
          <a:lstStyle/>
          <a:p>
            <a:r>
              <a:rPr lang="en-US" altLang="en-US" sz="3600" smtClean="0">
                <a:latin typeface="Arial" charset="0"/>
                <a:cs typeface="Arial" charset="0"/>
              </a:rPr>
              <a:t>Visualization Goals, Challenges</a:t>
            </a:r>
          </a:p>
        </p:txBody>
      </p:sp>
      <p:sp>
        <p:nvSpPr>
          <p:cNvPr id="3" name="Content Placeholder 2"/>
          <p:cNvSpPr>
            <a:spLocks noGrp="1"/>
          </p:cNvSpPr>
          <p:nvPr>
            <p:ph idx="1"/>
          </p:nvPr>
        </p:nvSpPr>
        <p:spPr>
          <a:xfrm>
            <a:off x="304800" y="819150"/>
            <a:ext cx="8534400" cy="3751263"/>
          </a:xfrm>
        </p:spPr>
        <p:txBody>
          <a:bodyPr/>
          <a:lstStyle/>
          <a:p>
            <a:pPr>
              <a:defRPr/>
            </a:pPr>
            <a:r>
              <a:rPr lang="en-US" sz="2400" dirty="0" smtClean="0"/>
              <a:t>Increased GPU acceleration for visualization of </a:t>
            </a:r>
            <a:r>
              <a:rPr lang="en-US" sz="2400" b="1" dirty="0" err="1" smtClean="0"/>
              <a:t>petascale</a:t>
            </a:r>
            <a:r>
              <a:rPr lang="en-US" sz="2400" b="1" dirty="0" smtClean="0"/>
              <a:t> molecular dynamics trajectories</a:t>
            </a:r>
          </a:p>
          <a:p>
            <a:pPr>
              <a:defRPr/>
            </a:pPr>
            <a:r>
              <a:rPr lang="en-US" sz="2400" b="1" dirty="0" smtClean="0"/>
              <a:t>Overcome GPU memory capacity limits</a:t>
            </a:r>
            <a:r>
              <a:rPr lang="en-US" sz="2400" dirty="0" smtClean="0"/>
              <a:t>, enable high quality visualization of &gt;100M atom systems</a:t>
            </a:r>
          </a:p>
          <a:p>
            <a:pPr>
              <a:defRPr/>
            </a:pPr>
            <a:r>
              <a:rPr lang="en-US" sz="2400" dirty="0" smtClean="0"/>
              <a:t>Use GPU to accelerate not only interactive-rate visualizations, but also photorealistic ray tracing with </a:t>
            </a:r>
            <a:r>
              <a:rPr lang="en-US" sz="2400" b="1" dirty="0" smtClean="0"/>
              <a:t>artifact-free ambient occlusion lighting</a:t>
            </a:r>
            <a:r>
              <a:rPr lang="en-US" sz="2400" dirty="0" smtClean="0"/>
              <a:t>, etc.</a:t>
            </a:r>
          </a:p>
          <a:p>
            <a:pPr>
              <a:defRPr/>
            </a:pPr>
            <a:r>
              <a:rPr lang="en-US" sz="2400" dirty="0" smtClean="0"/>
              <a:t>Maintain </a:t>
            </a:r>
            <a:r>
              <a:rPr lang="en-US" sz="2400" b="1" dirty="0" smtClean="0"/>
              <a:t>ease-of-use</a:t>
            </a:r>
            <a:r>
              <a:rPr lang="en-US" sz="2400" dirty="0" smtClean="0"/>
              <a:t>, intimate link to VMD analytical features, atom selection language, etc.</a:t>
            </a:r>
          </a:p>
          <a:p>
            <a:pPr marL="0" indent="0">
              <a:buFont typeface="Times New Roman" pitchFamily="18" charset="0"/>
              <a:buNone/>
              <a:defRPr/>
            </a:pPr>
            <a:endParaRPr lang="en-US" sz="2800" dirty="0" smtClean="0"/>
          </a:p>
          <a:p>
            <a:pPr>
              <a:defRPr/>
            </a:pPr>
            <a:endParaRPr lang="en-US" sz="2800" dirty="0" smtClean="0"/>
          </a:p>
          <a:p>
            <a:pPr>
              <a:defRPr/>
            </a:pPr>
            <a:endParaRPr lang="en-US" dirty="0" smtClean="0"/>
          </a:p>
          <a:p>
            <a:pPr>
              <a:defRPr/>
            </a:pPr>
            <a:endParaRPr lang="en-US" dirty="0" smtClean="0"/>
          </a:p>
          <a:p>
            <a:pPr>
              <a:defRPr/>
            </a:pPr>
            <a:endParaRPr lang="en-US" dirty="0" smtClean="0"/>
          </a:p>
          <a:p>
            <a:pPr>
              <a:defRPr/>
            </a:pPr>
            <a:endParaRPr lang="en-US" dirty="0"/>
          </a:p>
        </p:txBody>
      </p:sp>
    </p:spTree>
    <p:extLst>
      <p:ext uri="{BB962C8B-B14F-4D97-AF65-F5344CB8AC3E}">
        <p14:creationId xmlns:p14="http://schemas.microsoft.com/office/powerpoint/2010/main" val="162824694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8"/>
          <p:cNvSpPr>
            <a:spLocks noChangeArrowheads="1"/>
          </p:cNvSpPr>
          <p:nvPr/>
        </p:nvSpPr>
        <p:spPr bwMode="auto">
          <a:xfrm>
            <a:off x="0" y="4598988"/>
            <a:ext cx="9144000" cy="544512"/>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1200">
              <a:latin typeface="Arial" pitchFamily="34" charset="0"/>
              <a:cs typeface="Arial" pitchFamily="34" charset="0"/>
            </a:endParaRPr>
          </a:p>
        </p:txBody>
      </p:sp>
      <p:sp>
        <p:nvSpPr>
          <p:cNvPr id="21507" name="Text Placeholder 2"/>
          <p:cNvSpPr>
            <a:spLocks noGrp="1"/>
          </p:cNvSpPr>
          <p:nvPr>
            <p:ph type="body" sz="half" idx="1"/>
          </p:nvPr>
        </p:nvSpPr>
        <p:spPr>
          <a:xfrm>
            <a:off x="152400" y="590550"/>
            <a:ext cx="5181600" cy="3559175"/>
          </a:xfrm>
        </p:spPr>
        <p:txBody>
          <a:bodyPr/>
          <a:lstStyle/>
          <a:p>
            <a:pPr eaLnBrk="1" hangingPunct="1"/>
            <a:r>
              <a:rPr lang="en-US" altLang="en-US" sz="2000" smtClean="0"/>
              <a:t>Displays continuum of structural detail:</a:t>
            </a:r>
          </a:p>
          <a:p>
            <a:pPr lvl="1" eaLnBrk="1" hangingPunct="1"/>
            <a:r>
              <a:rPr lang="en-US" altLang="en-US" sz="1600" smtClean="0"/>
              <a:t>All-atom, coarse-grained, cellular models</a:t>
            </a:r>
          </a:p>
          <a:p>
            <a:pPr lvl="1" eaLnBrk="1" hangingPunct="1"/>
            <a:r>
              <a:rPr lang="en-US" altLang="en-US" sz="1600" smtClean="0"/>
              <a:t>Smoothly variable detail controls</a:t>
            </a:r>
          </a:p>
          <a:p>
            <a:pPr eaLnBrk="1" hangingPunct="1"/>
            <a:r>
              <a:rPr lang="en-US" altLang="en-US" sz="1800" smtClean="0"/>
              <a:t>Linear-time algorithm, scales to millions of particles, as </a:t>
            </a:r>
            <a:r>
              <a:rPr lang="en-US" altLang="en-US" sz="1800" b="1" smtClean="0"/>
              <a:t>limited by memory capacity</a:t>
            </a:r>
          </a:p>
          <a:p>
            <a:pPr eaLnBrk="1" hangingPunct="1"/>
            <a:r>
              <a:rPr lang="en-US" altLang="en-US" sz="1800" smtClean="0"/>
              <a:t>Uses multi-core CPUs and GPU acceleration to enable </a:t>
            </a:r>
            <a:r>
              <a:rPr lang="en-US" altLang="en-US" sz="1800" b="1" smtClean="0"/>
              <a:t>smooth interactive animation</a:t>
            </a:r>
            <a:r>
              <a:rPr lang="en-US" altLang="en-US" sz="1800" smtClean="0"/>
              <a:t> of molecular dynamics trajectories w/ up to               ~1-2 million atoms</a:t>
            </a:r>
          </a:p>
          <a:p>
            <a:pPr eaLnBrk="1" hangingPunct="1"/>
            <a:r>
              <a:rPr lang="en-US" altLang="en-US" sz="1800" b="1" smtClean="0"/>
              <a:t>GPU acceleration yields 10x-15x speedup vs.  multi-core CPUs</a:t>
            </a:r>
          </a:p>
        </p:txBody>
      </p:sp>
      <p:sp>
        <p:nvSpPr>
          <p:cNvPr id="21508" name="Title 1"/>
          <p:cNvSpPr>
            <a:spLocks noGrp="1"/>
          </p:cNvSpPr>
          <p:nvPr>
            <p:ph type="title"/>
          </p:nvPr>
        </p:nvSpPr>
        <p:spPr>
          <a:xfrm>
            <a:off x="1295400" y="0"/>
            <a:ext cx="6323013" cy="628650"/>
          </a:xfrm>
        </p:spPr>
        <p:txBody>
          <a:bodyPr/>
          <a:lstStyle/>
          <a:p>
            <a:pPr eaLnBrk="1" hangingPunct="1"/>
            <a:r>
              <a:rPr lang="en-US" altLang="en-US" sz="3200" smtClean="0"/>
              <a:t>VMD “QuickSurf” Representation</a:t>
            </a:r>
            <a:endParaRPr lang="en-US" altLang="en-US" sz="2400" smtClean="0"/>
          </a:p>
        </p:txBody>
      </p:sp>
      <p:sp>
        <p:nvSpPr>
          <p:cNvPr id="21509" name="TextBox 3"/>
          <p:cNvSpPr txBox="1">
            <a:spLocks noChangeArrowheads="1"/>
          </p:cNvSpPr>
          <p:nvPr/>
        </p:nvSpPr>
        <p:spPr bwMode="auto">
          <a:xfrm>
            <a:off x="58738" y="4149725"/>
            <a:ext cx="5392737" cy="86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eaLnBrk="1" hangingPunct="1">
              <a:buFont typeface="Times New Roman" pitchFamily="18" charset="0"/>
              <a:buNone/>
            </a:pPr>
            <a:r>
              <a:rPr lang="en-US" altLang="en-US" sz="1400" b="1">
                <a:solidFill>
                  <a:schemeClr val="tx1"/>
                </a:solidFill>
                <a:latin typeface="Arial" pitchFamily="34" charset="0"/>
                <a:cs typeface="Arial" pitchFamily="34" charset="0"/>
              </a:rPr>
              <a:t>Fast Visualization of Gaussian Density Surfaces for Molecular Dynamics and Particle System Trajectories.                            </a:t>
            </a:r>
            <a:r>
              <a:rPr lang="en-US" altLang="en-US" sz="1400">
                <a:solidFill>
                  <a:schemeClr val="tx1"/>
                </a:solidFill>
                <a:latin typeface="Arial" pitchFamily="34" charset="0"/>
                <a:cs typeface="Arial" pitchFamily="34" charset="0"/>
              </a:rPr>
              <a:t>M. Krone, J. E. Stone, T. Ertl, K. Schulten.  </a:t>
            </a:r>
            <a:r>
              <a:rPr lang="en-US" altLang="en-US" sz="1400" i="1">
                <a:solidFill>
                  <a:schemeClr val="tx1"/>
                </a:solidFill>
                <a:latin typeface="Arial" pitchFamily="34" charset="0"/>
                <a:cs typeface="Arial" pitchFamily="34" charset="0"/>
              </a:rPr>
              <a:t>EuroVis Short Papers</a:t>
            </a:r>
            <a:r>
              <a:rPr lang="en-US" altLang="en-US" sz="1400">
                <a:solidFill>
                  <a:schemeClr val="tx1"/>
                </a:solidFill>
                <a:latin typeface="Arial" pitchFamily="34" charset="0"/>
                <a:cs typeface="Arial" pitchFamily="34" charset="0"/>
              </a:rPr>
              <a:t>, pp. 67-71, 2012</a:t>
            </a:r>
          </a:p>
        </p:txBody>
      </p:sp>
      <p:pic>
        <p:nvPicPr>
          <p:cNvPr id="21510" name="Picture 4" descr="stmvao01.png (1002×94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80025" y="520700"/>
            <a:ext cx="3863975" cy="362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1" name="TextBox 1"/>
          <p:cNvSpPr txBox="1">
            <a:spLocks noChangeArrowheads="1"/>
          </p:cNvSpPr>
          <p:nvPr/>
        </p:nvSpPr>
        <p:spPr bwMode="auto">
          <a:xfrm>
            <a:off x="5562600" y="4149725"/>
            <a:ext cx="3581400"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1800" b="1">
                <a:latin typeface="Arial" pitchFamily="34" charset="0"/>
                <a:cs typeface="Arial" pitchFamily="34" charset="0"/>
              </a:rPr>
              <a:t>Satellite Tobacco Mosaic Virus</a:t>
            </a:r>
          </a:p>
        </p:txBody>
      </p:sp>
    </p:spTree>
    <p:extLst>
      <p:ext uri="{BB962C8B-B14F-4D97-AF65-F5344CB8AC3E}">
        <p14:creationId xmlns:p14="http://schemas.microsoft.com/office/powerpoint/2010/main" val="1225669730"/>
      </p:ext>
    </p:extLst>
  </p:cSld>
  <p:clrMapOvr>
    <a:masterClrMapping/>
  </p:clrMapOvr>
  <p:transition spd="slow"/>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8"/>
          <p:cNvSpPr>
            <a:spLocks noChangeArrowheads="1"/>
          </p:cNvSpPr>
          <p:nvPr/>
        </p:nvSpPr>
        <p:spPr bwMode="auto">
          <a:xfrm>
            <a:off x="0" y="4598988"/>
            <a:ext cx="9144000" cy="544512"/>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1200">
              <a:latin typeface="Arial" pitchFamily="34" charset="0"/>
              <a:cs typeface="Arial" pitchFamily="34" charset="0"/>
            </a:endParaRPr>
          </a:p>
        </p:txBody>
      </p:sp>
      <p:sp>
        <p:nvSpPr>
          <p:cNvPr id="22531" name="Title 1"/>
          <p:cNvSpPr>
            <a:spLocks noGrp="1"/>
          </p:cNvSpPr>
          <p:nvPr>
            <p:ph type="title"/>
          </p:nvPr>
        </p:nvSpPr>
        <p:spPr>
          <a:xfrm>
            <a:off x="685800" y="0"/>
            <a:ext cx="7770813" cy="571500"/>
          </a:xfrm>
        </p:spPr>
        <p:txBody>
          <a:bodyPr>
            <a:normAutofit fontScale="90000"/>
          </a:bodyPr>
          <a:lstStyle/>
          <a:p>
            <a:r>
              <a:rPr lang="en-US" altLang="en-US" sz="3200" dirty="0" smtClean="0"/>
              <a:t>VMD 1.9.2 </a:t>
            </a:r>
            <a:r>
              <a:rPr lang="en-US" altLang="en-US" sz="3200" dirty="0" err="1" smtClean="0"/>
              <a:t>QuickSurf</a:t>
            </a:r>
            <a:r>
              <a:rPr lang="en-US" altLang="en-US" sz="3200" dirty="0" smtClean="0"/>
              <a:t> Algorithm Improvements</a:t>
            </a:r>
          </a:p>
        </p:txBody>
      </p:sp>
      <p:sp>
        <p:nvSpPr>
          <p:cNvPr id="18435" name="Text Placeholder 2"/>
          <p:cNvSpPr>
            <a:spLocks noGrp="1"/>
          </p:cNvSpPr>
          <p:nvPr>
            <p:ph type="body" sz="half" idx="1"/>
          </p:nvPr>
        </p:nvSpPr>
        <p:spPr>
          <a:xfrm>
            <a:off x="135777" y="512408"/>
            <a:ext cx="6043613" cy="4419600"/>
          </a:xfrm>
        </p:spPr>
        <p:txBody>
          <a:bodyPr/>
          <a:lstStyle/>
          <a:p>
            <a:pPr>
              <a:defRPr/>
            </a:pPr>
            <a:r>
              <a:rPr lang="en-US" sz="2000" b="1" dirty="0" smtClean="0"/>
              <a:t>50%-66% memory use, 1.5x-2x speedup</a:t>
            </a:r>
          </a:p>
          <a:p>
            <a:pPr>
              <a:defRPr/>
            </a:pPr>
            <a:r>
              <a:rPr lang="en-US" sz="2000" dirty="0" smtClean="0"/>
              <a:t>Build spatial acceleration data structures, optimize data for GPU</a:t>
            </a:r>
          </a:p>
          <a:p>
            <a:pPr>
              <a:defRPr/>
            </a:pPr>
            <a:r>
              <a:rPr lang="en-US" sz="2000" dirty="0" smtClean="0"/>
              <a:t>Compute 3-D density map, 3-D color texture map with </a:t>
            </a:r>
            <a:r>
              <a:rPr lang="en-US" sz="2000" b="1" dirty="0" smtClean="0"/>
              <a:t>data-parallel </a:t>
            </a:r>
            <a:r>
              <a:rPr lang="en-US" sz="2000" b="1" i="1" dirty="0" smtClean="0"/>
              <a:t>“gather” </a:t>
            </a:r>
            <a:r>
              <a:rPr lang="en-US" sz="2000" b="1" dirty="0" smtClean="0"/>
              <a:t>algorithm</a:t>
            </a:r>
            <a:r>
              <a:rPr lang="en-US" sz="2000" dirty="0" smtClean="0"/>
              <a:t>:</a:t>
            </a:r>
          </a:p>
          <a:p>
            <a:pPr marL="0" indent="0">
              <a:buFont typeface="Times New Roman" pitchFamily="18" charset="0"/>
              <a:buNone/>
              <a:defRPr/>
            </a:pPr>
            <a:endParaRPr lang="en-US" sz="2000" dirty="0" smtClean="0"/>
          </a:p>
          <a:p>
            <a:pPr marL="0" indent="0">
              <a:buFont typeface="Times New Roman" pitchFamily="18" charset="0"/>
              <a:buNone/>
              <a:defRPr/>
            </a:pPr>
            <a:endParaRPr lang="en-US" sz="2000" dirty="0" smtClean="0"/>
          </a:p>
          <a:p>
            <a:pPr>
              <a:defRPr/>
            </a:pPr>
            <a:r>
              <a:rPr lang="en-US" sz="2000" dirty="0" smtClean="0"/>
              <a:t>Normalize, quantize, and compress density, color, surface normal data </a:t>
            </a:r>
            <a:r>
              <a:rPr lang="en-US" sz="2000" b="1" dirty="0" smtClean="0"/>
              <a:t>while in registers</a:t>
            </a:r>
            <a:r>
              <a:rPr lang="en-US" sz="2000" dirty="0" smtClean="0"/>
              <a:t>, before writing out to GPU global memory</a:t>
            </a:r>
          </a:p>
          <a:p>
            <a:pPr>
              <a:defRPr/>
            </a:pPr>
            <a:r>
              <a:rPr lang="en-US" sz="2000" dirty="0" smtClean="0"/>
              <a:t>Extract </a:t>
            </a:r>
            <a:r>
              <a:rPr lang="en-US" sz="2000" dirty="0" err="1" smtClean="0"/>
              <a:t>isosurface</a:t>
            </a:r>
            <a:r>
              <a:rPr lang="en-US" sz="2000" dirty="0" smtClean="0"/>
              <a:t>, maintaining quantized/compressed data representation</a:t>
            </a:r>
          </a:p>
          <a:p>
            <a:pPr>
              <a:defRPr/>
            </a:pPr>
            <a:endParaRPr lang="en-US" sz="2000" dirty="0" smtClean="0"/>
          </a:p>
        </p:txBody>
      </p:sp>
      <p:grpSp>
        <p:nvGrpSpPr>
          <p:cNvPr id="22533" name="Group 18437"/>
          <p:cNvGrpSpPr>
            <a:grpSpLocks/>
          </p:cNvGrpSpPr>
          <p:nvPr/>
        </p:nvGrpSpPr>
        <p:grpSpPr bwMode="auto">
          <a:xfrm>
            <a:off x="6196013" y="863600"/>
            <a:ext cx="2795587" cy="2517775"/>
            <a:chOff x="5807222" y="1981200"/>
            <a:chExt cx="2616083" cy="2839137"/>
          </a:xfrm>
        </p:grpSpPr>
        <p:pic>
          <p:nvPicPr>
            <p:cNvPr id="22536" name="Picture 5" descr="D:\talks\cudatalks\gtc2012\1crn_comp01.png"/>
            <p:cNvPicPr>
              <a:picLocks noChangeAspect="1" noChangeArrowheads="1"/>
            </p:cNvPicPr>
            <p:nvPr/>
          </p:nvPicPr>
          <p:blipFill>
            <a:blip r:embed="rId2">
              <a:extLst>
                <a:ext uri="{28A0092B-C50C-407E-A947-70E740481C1C}">
                  <a14:useLocalDpi xmlns:a14="http://schemas.microsoft.com/office/drawing/2010/main" val="0"/>
                </a:ext>
              </a:extLst>
            </a:blip>
            <a:srcRect l="10666" t="40282" r="54233"/>
            <a:stretch>
              <a:fillRect/>
            </a:stretch>
          </p:blipFill>
          <p:spPr bwMode="auto">
            <a:xfrm>
              <a:off x="5867630" y="2286612"/>
              <a:ext cx="2555675" cy="2222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2537" name="Group 18436"/>
            <p:cNvGrpSpPr>
              <a:grpSpLocks/>
            </p:cNvGrpSpPr>
            <p:nvPr/>
          </p:nvGrpSpPr>
          <p:grpSpPr bwMode="auto">
            <a:xfrm>
              <a:off x="6019800" y="1989086"/>
              <a:ext cx="304800" cy="2817449"/>
              <a:chOff x="6019800" y="1989086"/>
              <a:chExt cx="304800" cy="2817449"/>
            </a:xfrm>
          </p:grpSpPr>
          <p:cxnSp>
            <p:nvCxnSpPr>
              <p:cNvPr id="22583" name="Straight Connector 56"/>
              <p:cNvCxnSpPr>
                <a:cxnSpLocks noChangeShapeType="1"/>
              </p:cNvCxnSpPr>
              <p:nvPr/>
            </p:nvCxnSpPr>
            <p:spPr bwMode="auto">
              <a:xfrm flipV="1">
                <a:off x="6019800" y="1989087"/>
                <a:ext cx="0" cy="2817448"/>
              </a:xfrm>
              <a:prstGeom prst="line">
                <a:avLst/>
              </a:prstGeom>
              <a:noFill/>
              <a:ln w="25400" algn="ctr">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584" name="Straight Connector 57"/>
              <p:cNvCxnSpPr>
                <a:cxnSpLocks noChangeShapeType="1"/>
              </p:cNvCxnSpPr>
              <p:nvPr/>
            </p:nvCxnSpPr>
            <p:spPr bwMode="auto">
              <a:xfrm flipV="1">
                <a:off x="6324600" y="1989086"/>
                <a:ext cx="0" cy="2817449"/>
              </a:xfrm>
              <a:prstGeom prst="line">
                <a:avLst/>
              </a:prstGeom>
              <a:noFill/>
              <a:ln w="25400" algn="ctr">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585" name="Straight Connector 59"/>
              <p:cNvCxnSpPr>
                <a:cxnSpLocks noChangeShapeType="1"/>
              </p:cNvCxnSpPr>
              <p:nvPr/>
            </p:nvCxnSpPr>
            <p:spPr bwMode="auto">
              <a:xfrm flipV="1">
                <a:off x="6172200" y="1989086"/>
                <a:ext cx="0" cy="2817449"/>
              </a:xfrm>
              <a:prstGeom prst="line">
                <a:avLst/>
              </a:prstGeom>
              <a:noFill/>
              <a:ln w="25400" algn="ctr">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2538" name="Group 71"/>
            <p:cNvGrpSpPr>
              <a:grpSpLocks/>
            </p:cNvGrpSpPr>
            <p:nvPr/>
          </p:nvGrpSpPr>
          <p:grpSpPr bwMode="auto">
            <a:xfrm>
              <a:off x="6644640" y="1995986"/>
              <a:ext cx="304800" cy="2817449"/>
              <a:chOff x="6019800" y="1989086"/>
              <a:chExt cx="304800" cy="2817449"/>
            </a:xfrm>
          </p:grpSpPr>
          <p:cxnSp>
            <p:nvCxnSpPr>
              <p:cNvPr id="22580" name="Straight Connector 72"/>
              <p:cNvCxnSpPr>
                <a:cxnSpLocks noChangeShapeType="1"/>
              </p:cNvCxnSpPr>
              <p:nvPr/>
            </p:nvCxnSpPr>
            <p:spPr bwMode="auto">
              <a:xfrm flipV="1">
                <a:off x="6019800" y="1989087"/>
                <a:ext cx="0" cy="2817448"/>
              </a:xfrm>
              <a:prstGeom prst="line">
                <a:avLst/>
              </a:prstGeom>
              <a:noFill/>
              <a:ln w="25400" algn="ctr">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581" name="Straight Connector 73"/>
              <p:cNvCxnSpPr>
                <a:cxnSpLocks noChangeShapeType="1"/>
              </p:cNvCxnSpPr>
              <p:nvPr/>
            </p:nvCxnSpPr>
            <p:spPr bwMode="auto">
              <a:xfrm flipV="1">
                <a:off x="6324600" y="1989086"/>
                <a:ext cx="0" cy="2817449"/>
              </a:xfrm>
              <a:prstGeom prst="line">
                <a:avLst/>
              </a:prstGeom>
              <a:noFill/>
              <a:ln w="25400" algn="ctr">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582" name="Straight Connector 74"/>
              <p:cNvCxnSpPr>
                <a:cxnSpLocks noChangeShapeType="1"/>
              </p:cNvCxnSpPr>
              <p:nvPr/>
            </p:nvCxnSpPr>
            <p:spPr bwMode="auto">
              <a:xfrm flipV="1">
                <a:off x="6172200" y="1989086"/>
                <a:ext cx="0" cy="2817449"/>
              </a:xfrm>
              <a:prstGeom prst="line">
                <a:avLst/>
              </a:prstGeom>
              <a:noFill/>
              <a:ln w="25400" algn="ctr">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2539" name="Group 75"/>
            <p:cNvGrpSpPr>
              <a:grpSpLocks/>
            </p:cNvGrpSpPr>
            <p:nvPr/>
          </p:nvGrpSpPr>
          <p:grpSpPr bwMode="auto">
            <a:xfrm>
              <a:off x="7239000" y="2002888"/>
              <a:ext cx="304800" cy="2817449"/>
              <a:chOff x="6019800" y="1989086"/>
              <a:chExt cx="304800" cy="2817449"/>
            </a:xfrm>
          </p:grpSpPr>
          <p:cxnSp>
            <p:nvCxnSpPr>
              <p:cNvPr id="22577" name="Straight Connector 76"/>
              <p:cNvCxnSpPr>
                <a:cxnSpLocks noChangeShapeType="1"/>
              </p:cNvCxnSpPr>
              <p:nvPr/>
            </p:nvCxnSpPr>
            <p:spPr bwMode="auto">
              <a:xfrm flipV="1">
                <a:off x="6019800" y="1989087"/>
                <a:ext cx="0" cy="2817448"/>
              </a:xfrm>
              <a:prstGeom prst="line">
                <a:avLst/>
              </a:prstGeom>
              <a:noFill/>
              <a:ln w="25400" algn="ctr">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578" name="Straight Connector 77"/>
              <p:cNvCxnSpPr>
                <a:cxnSpLocks noChangeShapeType="1"/>
              </p:cNvCxnSpPr>
              <p:nvPr/>
            </p:nvCxnSpPr>
            <p:spPr bwMode="auto">
              <a:xfrm flipV="1">
                <a:off x="6324600" y="1989086"/>
                <a:ext cx="0" cy="2817449"/>
              </a:xfrm>
              <a:prstGeom prst="line">
                <a:avLst/>
              </a:prstGeom>
              <a:noFill/>
              <a:ln w="25400" algn="ctr">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579" name="Straight Connector 78"/>
              <p:cNvCxnSpPr>
                <a:cxnSpLocks noChangeShapeType="1"/>
              </p:cNvCxnSpPr>
              <p:nvPr/>
            </p:nvCxnSpPr>
            <p:spPr bwMode="auto">
              <a:xfrm flipV="1">
                <a:off x="6172200" y="1989086"/>
                <a:ext cx="0" cy="2817449"/>
              </a:xfrm>
              <a:prstGeom prst="line">
                <a:avLst/>
              </a:prstGeom>
              <a:noFill/>
              <a:ln w="25400" algn="ctr">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2540" name="Group 79"/>
            <p:cNvGrpSpPr>
              <a:grpSpLocks/>
            </p:cNvGrpSpPr>
            <p:nvPr/>
          </p:nvGrpSpPr>
          <p:grpSpPr bwMode="auto">
            <a:xfrm>
              <a:off x="7889630" y="1995934"/>
              <a:ext cx="304800" cy="2817449"/>
              <a:chOff x="6019800" y="1989086"/>
              <a:chExt cx="304800" cy="2817449"/>
            </a:xfrm>
          </p:grpSpPr>
          <p:cxnSp>
            <p:nvCxnSpPr>
              <p:cNvPr id="22574" name="Straight Connector 80"/>
              <p:cNvCxnSpPr>
                <a:cxnSpLocks noChangeShapeType="1"/>
              </p:cNvCxnSpPr>
              <p:nvPr/>
            </p:nvCxnSpPr>
            <p:spPr bwMode="auto">
              <a:xfrm flipV="1">
                <a:off x="6019800" y="1989087"/>
                <a:ext cx="0" cy="2817448"/>
              </a:xfrm>
              <a:prstGeom prst="line">
                <a:avLst/>
              </a:prstGeom>
              <a:noFill/>
              <a:ln w="25400" algn="ctr">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575" name="Straight Connector 81"/>
              <p:cNvCxnSpPr>
                <a:cxnSpLocks noChangeShapeType="1"/>
              </p:cNvCxnSpPr>
              <p:nvPr/>
            </p:nvCxnSpPr>
            <p:spPr bwMode="auto">
              <a:xfrm flipV="1">
                <a:off x="6324600" y="1989086"/>
                <a:ext cx="0" cy="2817449"/>
              </a:xfrm>
              <a:prstGeom prst="line">
                <a:avLst/>
              </a:prstGeom>
              <a:noFill/>
              <a:ln w="25400" algn="ctr">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576" name="Straight Connector 82"/>
              <p:cNvCxnSpPr>
                <a:cxnSpLocks noChangeShapeType="1"/>
              </p:cNvCxnSpPr>
              <p:nvPr/>
            </p:nvCxnSpPr>
            <p:spPr bwMode="auto">
              <a:xfrm flipV="1">
                <a:off x="6172200" y="1989086"/>
                <a:ext cx="0" cy="2817449"/>
              </a:xfrm>
              <a:prstGeom prst="line">
                <a:avLst/>
              </a:prstGeom>
              <a:noFill/>
              <a:ln w="25400" algn="ctr">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2541" name="Group 37"/>
            <p:cNvGrpSpPr>
              <a:grpSpLocks/>
            </p:cNvGrpSpPr>
            <p:nvPr/>
          </p:nvGrpSpPr>
          <p:grpSpPr bwMode="auto">
            <a:xfrm>
              <a:off x="5807222" y="4250436"/>
              <a:ext cx="2606829" cy="320040"/>
              <a:chOff x="5816476" y="2209800"/>
              <a:chExt cx="2606829" cy="320040"/>
            </a:xfrm>
          </p:grpSpPr>
          <p:cxnSp>
            <p:nvCxnSpPr>
              <p:cNvPr id="22569" name="Straight Connector 38"/>
              <p:cNvCxnSpPr>
                <a:cxnSpLocks noChangeShapeType="1"/>
              </p:cNvCxnSpPr>
              <p:nvPr/>
            </p:nvCxnSpPr>
            <p:spPr bwMode="auto">
              <a:xfrm>
                <a:off x="5834318" y="2209800"/>
                <a:ext cx="2564929" cy="0"/>
              </a:xfrm>
              <a:prstGeom prst="line">
                <a:avLst/>
              </a:prstGeom>
              <a:noFill/>
              <a:ln w="25400" algn="ctr">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570" name="Straight Connector 39"/>
              <p:cNvCxnSpPr>
                <a:cxnSpLocks noChangeShapeType="1"/>
              </p:cNvCxnSpPr>
              <p:nvPr/>
            </p:nvCxnSpPr>
            <p:spPr bwMode="auto">
              <a:xfrm>
                <a:off x="5858376" y="2362200"/>
                <a:ext cx="2564929" cy="0"/>
              </a:xfrm>
              <a:prstGeom prst="line">
                <a:avLst/>
              </a:prstGeom>
              <a:noFill/>
              <a:ln w="25400" algn="ctr">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571" name="Straight Connector 40"/>
              <p:cNvCxnSpPr>
                <a:cxnSpLocks noChangeShapeType="1"/>
              </p:cNvCxnSpPr>
              <p:nvPr/>
            </p:nvCxnSpPr>
            <p:spPr bwMode="auto">
              <a:xfrm>
                <a:off x="5816476" y="2529840"/>
                <a:ext cx="2564929" cy="0"/>
              </a:xfrm>
              <a:prstGeom prst="line">
                <a:avLst/>
              </a:prstGeom>
              <a:noFill/>
              <a:ln w="25400" algn="ctr">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572" name="Straight Connector 41"/>
              <p:cNvCxnSpPr>
                <a:cxnSpLocks noChangeShapeType="1"/>
              </p:cNvCxnSpPr>
              <p:nvPr/>
            </p:nvCxnSpPr>
            <p:spPr bwMode="auto">
              <a:xfrm>
                <a:off x="5834316" y="2362200"/>
                <a:ext cx="2564929" cy="0"/>
              </a:xfrm>
              <a:prstGeom prst="line">
                <a:avLst/>
              </a:prstGeom>
              <a:noFill/>
              <a:ln w="25400" algn="ctr">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573" name="Straight Connector 42"/>
              <p:cNvCxnSpPr>
                <a:cxnSpLocks noChangeShapeType="1"/>
              </p:cNvCxnSpPr>
              <p:nvPr/>
            </p:nvCxnSpPr>
            <p:spPr bwMode="auto">
              <a:xfrm>
                <a:off x="5858376" y="2529840"/>
                <a:ext cx="2564929" cy="0"/>
              </a:xfrm>
              <a:prstGeom prst="line">
                <a:avLst/>
              </a:prstGeom>
              <a:noFill/>
              <a:ln w="25400" algn="ctr">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2542" name="Group 31"/>
            <p:cNvGrpSpPr>
              <a:grpSpLocks/>
            </p:cNvGrpSpPr>
            <p:nvPr/>
          </p:nvGrpSpPr>
          <p:grpSpPr bwMode="auto">
            <a:xfrm>
              <a:off x="5816476" y="3581400"/>
              <a:ext cx="2606829" cy="320040"/>
              <a:chOff x="5816476" y="2209800"/>
              <a:chExt cx="2606829" cy="320040"/>
            </a:xfrm>
          </p:grpSpPr>
          <p:cxnSp>
            <p:nvCxnSpPr>
              <p:cNvPr id="22564" name="Straight Connector 32"/>
              <p:cNvCxnSpPr>
                <a:cxnSpLocks noChangeShapeType="1"/>
              </p:cNvCxnSpPr>
              <p:nvPr/>
            </p:nvCxnSpPr>
            <p:spPr bwMode="auto">
              <a:xfrm>
                <a:off x="5834318" y="2209800"/>
                <a:ext cx="2564929" cy="0"/>
              </a:xfrm>
              <a:prstGeom prst="line">
                <a:avLst/>
              </a:prstGeom>
              <a:noFill/>
              <a:ln w="25400" algn="ctr">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565" name="Straight Connector 33"/>
              <p:cNvCxnSpPr>
                <a:cxnSpLocks noChangeShapeType="1"/>
              </p:cNvCxnSpPr>
              <p:nvPr/>
            </p:nvCxnSpPr>
            <p:spPr bwMode="auto">
              <a:xfrm>
                <a:off x="5858376" y="2362200"/>
                <a:ext cx="2564929" cy="0"/>
              </a:xfrm>
              <a:prstGeom prst="line">
                <a:avLst/>
              </a:prstGeom>
              <a:noFill/>
              <a:ln w="25400" algn="ctr">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566" name="Straight Connector 34"/>
              <p:cNvCxnSpPr>
                <a:cxnSpLocks noChangeShapeType="1"/>
              </p:cNvCxnSpPr>
              <p:nvPr/>
            </p:nvCxnSpPr>
            <p:spPr bwMode="auto">
              <a:xfrm>
                <a:off x="5816476" y="2529840"/>
                <a:ext cx="2564929" cy="0"/>
              </a:xfrm>
              <a:prstGeom prst="line">
                <a:avLst/>
              </a:prstGeom>
              <a:noFill/>
              <a:ln w="25400" algn="ctr">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567" name="Straight Connector 35"/>
              <p:cNvCxnSpPr>
                <a:cxnSpLocks noChangeShapeType="1"/>
              </p:cNvCxnSpPr>
              <p:nvPr/>
            </p:nvCxnSpPr>
            <p:spPr bwMode="auto">
              <a:xfrm>
                <a:off x="5834316" y="2362200"/>
                <a:ext cx="2564929" cy="0"/>
              </a:xfrm>
              <a:prstGeom prst="line">
                <a:avLst/>
              </a:prstGeom>
              <a:noFill/>
              <a:ln w="25400" algn="ctr">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568" name="Straight Connector 36"/>
              <p:cNvCxnSpPr>
                <a:cxnSpLocks noChangeShapeType="1"/>
              </p:cNvCxnSpPr>
              <p:nvPr/>
            </p:nvCxnSpPr>
            <p:spPr bwMode="auto">
              <a:xfrm>
                <a:off x="5858376" y="2529840"/>
                <a:ext cx="2564929" cy="0"/>
              </a:xfrm>
              <a:prstGeom prst="line">
                <a:avLst/>
              </a:prstGeom>
              <a:noFill/>
              <a:ln w="25400" algn="ctr">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2543" name="Group 25"/>
            <p:cNvGrpSpPr>
              <a:grpSpLocks/>
            </p:cNvGrpSpPr>
            <p:nvPr/>
          </p:nvGrpSpPr>
          <p:grpSpPr bwMode="auto">
            <a:xfrm>
              <a:off x="5807222" y="2895600"/>
              <a:ext cx="2606829" cy="320040"/>
              <a:chOff x="5816476" y="2209800"/>
              <a:chExt cx="2606829" cy="320040"/>
            </a:xfrm>
          </p:grpSpPr>
          <p:cxnSp>
            <p:nvCxnSpPr>
              <p:cNvPr id="22559" name="Straight Connector 26"/>
              <p:cNvCxnSpPr>
                <a:cxnSpLocks noChangeShapeType="1"/>
              </p:cNvCxnSpPr>
              <p:nvPr/>
            </p:nvCxnSpPr>
            <p:spPr bwMode="auto">
              <a:xfrm>
                <a:off x="5834318" y="2209800"/>
                <a:ext cx="2564929" cy="0"/>
              </a:xfrm>
              <a:prstGeom prst="line">
                <a:avLst/>
              </a:prstGeom>
              <a:noFill/>
              <a:ln w="25400" algn="ctr">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560" name="Straight Connector 27"/>
              <p:cNvCxnSpPr>
                <a:cxnSpLocks noChangeShapeType="1"/>
              </p:cNvCxnSpPr>
              <p:nvPr/>
            </p:nvCxnSpPr>
            <p:spPr bwMode="auto">
              <a:xfrm>
                <a:off x="5858376" y="2362200"/>
                <a:ext cx="2564929" cy="0"/>
              </a:xfrm>
              <a:prstGeom prst="line">
                <a:avLst/>
              </a:prstGeom>
              <a:noFill/>
              <a:ln w="25400" algn="ctr">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561" name="Straight Connector 28"/>
              <p:cNvCxnSpPr>
                <a:cxnSpLocks noChangeShapeType="1"/>
              </p:cNvCxnSpPr>
              <p:nvPr/>
            </p:nvCxnSpPr>
            <p:spPr bwMode="auto">
              <a:xfrm>
                <a:off x="5816476" y="2529840"/>
                <a:ext cx="2564929" cy="0"/>
              </a:xfrm>
              <a:prstGeom prst="line">
                <a:avLst/>
              </a:prstGeom>
              <a:noFill/>
              <a:ln w="25400" algn="ctr">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562" name="Straight Connector 29"/>
              <p:cNvCxnSpPr>
                <a:cxnSpLocks noChangeShapeType="1"/>
              </p:cNvCxnSpPr>
              <p:nvPr/>
            </p:nvCxnSpPr>
            <p:spPr bwMode="auto">
              <a:xfrm>
                <a:off x="5834316" y="2362200"/>
                <a:ext cx="2564929" cy="0"/>
              </a:xfrm>
              <a:prstGeom prst="line">
                <a:avLst/>
              </a:prstGeom>
              <a:noFill/>
              <a:ln w="25400" algn="ctr">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563" name="Straight Connector 30"/>
              <p:cNvCxnSpPr>
                <a:cxnSpLocks noChangeShapeType="1"/>
              </p:cNvCxnSpPr>
              <p:nvPr/>
            </p:nvCxnSpPr>
            <p:spPr bwMode="auto">
              <a:xfrm>
                <a:off x="5858376" y="2529840"/>
                <a:ext cx="2564929" cy="0"/>
              </a:xfrm>
              <a:prstGeom prst="line">
                <a:avLst/>
              </a:prstGeom>
              <a:noFill/>
              <a:ln w="25400" algn="ctr">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2544" name="Group 16"/>
            <p:cNvGrpSpPr>
              <a:grpSpLocks/>
            </p:cNvGrpSpPr>
            <p:nvPr/>
          </p:nvGrpSpPr>
          <p:grpSpPr bwMode="auto">
            <a:xfrm>
              <a:off x="5816476" y="2209800"/>
              <a:ext cx="2606829" cy="320040"/>
              <a:chOff x="5816476" y="2209800"/>
              <a:chExt cx="2606829" cy="320040"/>
            </a:xfrm>
          </p:grpSpPr>
          <p:cxnSp>
            <p:nvCxnSpPr>
              <p:cNvPr id="22554" name="Straight Connector 15"/>
              <p:cNvCxnSpPr>
                <a:cxnSpLocks noChangeShapeType="1"/>
              </p:cNvCxnSpPr>
              <p:nvPr/>
            </p:nvCxnSpPr>
            <p:spPr bwMode="auto">
              <a:xfrm>
                <a:off x="5834318" y="2209800"/>
                <a:ext cx="2564929" cy="0"/>
              </a:xfrm>
              <a:prstGeom prst="line">
                <a:avLst/>
              </a:prstGeom>
              <a:noFill/>
              <a:ln w="25400" algn="ctr">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555" name="Straight Connector 19"/>
              <p:cNvCxnSpPr>
                <a:cxnSpLocks noChangeShapeType="1"/>
              </p:cNvCxnSpPr>
              <p:nvPr/>
            </p:nvCxnSpPr>
            <p:spPr bwMode="auto">
              <a:xfrm>
                <a:off x="5858376" y="2362200"/>
                <a:ext cx="2564929" cy="0"/>
              </a:xfrm>
              <a:prstGeom prst="line">
                <a:avLst/>
              </a:prstGeom>
              <a:noFill/>
              <a:ln w="25400" algn="ctr">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556" name="Straight Connector 20"/>
              <p:cNvCxnSpPr>
                <a:cxnSpLocks noChangeShapeType="1"/>
              </p:cNvCxnSpPr>
              <p:nvPr/>
            </p:nvCxnSpPr>
            <p:spPr bwMode="auto">
              <a:xfrm>
                <a:off x="5816476" y="2529840"/>
                <a:ext cx="2564929" cy="0"/>
              </a:xfrm>
              <a:prstGeom prst="line">
                <a:avLst/>
              </a:prstGeom>
              <a:noFill/>
              <a:ln w="25400" algn="ctr">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557" name="Straight Connector 21"/>
              <p:cNvCxnSpPr>
                <a:cxnSpLocks noChangeShapeType="1"/>
              </p:cNvCxnSpPr>
              <p:nvPr/>
            </p:nvCxnSpPr>
            <p:spPr bwMode="auto">
              <a:xfrm>
                <a:off x="5834316" y="2362200"/>
                <a:ext cx="2564929" cy="0"/>
              </a:xfrm>
              <a:prstGeom prst="line">
                <a:avLst/>
              </a:prstGeom>
              <a:noFill/>
              <a:ln w="25400" algn="ctr">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558" name="Straight Connector 22"/>
              <p:cNvCxnSpPr>
                <a:cxnSpLocks noChangeShapeType="1"/>
              </p:cNvCxnSpPr>
              <p:nvPr/>
            </p:nvCxnSpPr>
            <p:spPr bwMode="auto">
              <a:xfrm>
                <a:off x="5858376" y="2529840"/>
                <a:ext cx="2564929" cy="0"/>
              </a:xfrm>
              <a:prstGeom prst="line">
                <a:avLst/>
              </a:prstGeom>
              <a:noFill/>
              <a:ln w="25400" algn="ctr">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22545" name="AutoShape 333"/>
            <p:cNvCxnSpPr>
              <a:cxnSpLocks noChangeShapeType="1"/>
            </p:cNvCxnSpPr>
            <p:nvPr/>
          </p:nvCxnSpPr>
          <p:spPr bwMode="auto">
            <a:xfrm>
              <a:off x="5834318" y="2718588"/>
              <a:ext cx="2576032" cy="0"/>
            </a:xfrm>
            <a:prstGeom prst="straightConnector1">
              <a:avLst/>
            </a:prstGeom>
            <a:noFill/>
            <a:ln w="317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546" name="AutoShape 334"/>
            <p:cNvCxnSpPr>
              <a:cxnSpLocks noChangeShapeType="1"/>
              <a:endCxn id="22553" idx="3"/>
            </p:cNvCxnSpPr>
            <p:nvPr/>
          </p:nvCxnSpPr>
          <p:spPr bwMode="auto">
            <a:xfrm>
              <a:off x="5843572" y="3398797"/>
              <a:ext cx="2570479" cy="0"/>
            </a:xfrm>
            <a:prstGeom prst="straightConnector1">
              <a:avLst/>
            </a:prstGeom>
            <a:noFill/>
            <a:ln w="317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547" name="AutoShape 335"/>
            <p:cNvCxnSpPr>
              <a:cxnSpLocks noChangeShapeType="1"/>
            </p:cNvCxnSpPr>
            <p:nvPr/>
          </p:nvCxnSpPr>
          <p:spPr bwMode="auto">
            <a:xfrm>
              <a:off x="5834318" y="4077036"/>
              <a:ext cx="2576032" cy="0"/>
            </a:xfrm>
            <a:prstGeom prst="straightConnector1">
              <a:avLst/>
            </a:prstGeom>
            <a:noFill/>
            <a:ln w="317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548" name="AutoShape 336"/>
            <p:cNvCxnSpPr>
              <a:cxnSpLocks noChangeShapeType="1"/>
              <a:stCxn id="22553" idx="0"/>
              <a:endCxn id="22553" idx="2"/>
            </p:cNvCxnSpPr>
            <p:nvPr/>
          </p:nvCxnSpPr>
          <p:spPr bwMode="auto">
            <a:xfrm>
              <a:off x="7116781" y="1981200"/>
              <a:ext cx="0" cy="2833222"/>
            </a:xfrm>
            <a:prstGeom prst="straightConnector1">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549" name="AutoShape 337"/>
            <p:cNvCxnSpPr>
              <a:cxnSpLocks noChangeShapeType="1"/>
            </p:cNvCxnSpPr>
            <p:nvPr/>
          </p:nvCxnSpPr>
          <p:spPr bwMode="auto">
            <a:xfrm>
              <a:off x="6513487" y="1989086"/>
              <a:ext cx="0" cy="2831251"/>
            </a:xfrm>
            <a:prstGeom prst="straightConnector1">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550" name="AutoShape 338"/>
            <p:cNvCxnSpPr>
              <a:cxnSpLocks noChangeShapeType="1"/>
            </p:cNvCxnSpPr>
            <p:nvPr/>
          </p:nvCxnSpPr>
          <p:spPr bwMode="auto">
            <a:xfrm>
              <a:off x="7720078" y="1989086"/>
              <a:ext cx="0" cy="2831251"/>
            </a:xfrm>
            <a:prstGeom prst="straightConnector1">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551" name="AutoShape 339"/>
            <p:cNvCxnSpPr>
              <a:cxnSpLocks noChangeShapeType="1"/>
            </p:cNvCxnSpPr>
            <p:nvPr/>
          </p:nvCxnSpPr>
          <p:spPr bwMode="auto">
            <a:xfrm>
              <a:off x="5834318" y="1989086"/>
              <a:ext cx="2576032" cy="0"/>
            </a:xfrm>
            <a:prstGeom prst="straightConnector1">
              <a:avLst/>
            </a:prstGeom>
            <a:noFill/>
            <a:ln w="317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552" name="AutoShape 340"/>
            <p:cNvCxnSpPr>
              <a:cxnSpLocks noChangeShapeType="1"/>
            </p:cNvCxnSpPr>
            <p:nvPr/>
          </p:nvCxnSpPr>
          <p:spPr bwMode="auto">
            <a:xfrm>
              <a:off x="5834318" y="1989086"/>
              <a:ext cx="0" cy="2831251"/>
            </a:xfrm>
            <a:prstGeom prst="straightConnector1">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2553" name="Rectangle 341"/>
            <p:cNvSpPr>
              <a:spLocks noChangeArrowheads="1"/>
            </p:cNvSpPr>
            <p:nvPr/>
          </p:nvSpPr>
          <p:spPr bwMode="auto">
            <a:xfrm>
              <a:off x="5834318" y="1989086"/>
              <a:ext cx="2564929" cy="2817449"/>
            </a:xfrm>
            <a:prstGeom prst="rect">
              <a:avLst/>
            </a:prstGeom>
            <a:noFill/>
            <a:ln w="25400">
              <a:solidFill>
                <a:schemeClr val="tx1"/>
              </a:solidFill>
              <a:miter lim="800000"/>
              <a:headEnd/>
              <a:tailEnd/>
            </a:ln>
            <a:effectLst/>
            <a:extLst>
              <a:ext uri="{909E8E84-426E-40DD-AFC4-6F175D3DCCD1}">
                <a14:hiddenFill xmlns:a14="http://schemas.microsoft.com/office/drawing/2010/main">
                  <a:solidFill>
                    <a:schemeClr val="bg1">
                      <a:alpha val="50195"/>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1200">
                <a:latin typeface="Arial" pitchFamily="34" charset="0"/>
                <a:cs typeface="Arial" pitchFamily="34" charset="0"/>
              </a:endParaRPr>
            </a:p>
          </p:txBody>
        </p:sp>
      </p:grpSp>
      <p:pic>
        <p:nvPicPr>
          <p:cNvPr id="22534"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0161" y="2202280"/>
            <a:ext cx="4087812" cy="854075"/>
          </a:xfrm>
          <a:prstGeom prst="rect">
            <a:avLst/>
          </a:prstGeom>
          <a:noFill/>
          <a:ln>
            <a:noFill/>
          </a:ln>
          <a:effectLst/>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535" name="Rectangle 18440"/>
          <p:cNvSpPr>
            <a:spLocks noChangeArrowheads="1"/>
          </p:cNvSpPr>
          <p:nvPr/>
        </p:nvSpPr>
        <p:spPr bwMode="auto">
          <a:xfrm>
            <a:off x="5935663" y="3451225"/>
            <a:ext cx="32512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2000" b="1">
                <a:latin typeface="Arial" pitchFamily="34" charset="0"/>
                <a:cs typeface="Arial" pitchFamily="34" charset="0"/>
              </a:rPr>
              <a:t>3-D density map lattice, spatial acceleration grid, and extracted surface</a:t>
            </a:r>
          </a:p>
        </p:txBody>
      </p:sp>
    </p:spTree>
    <p:extLst>
      <p:ext uri="{BB962C8B-B14F-4D97-AF65-F5344CB8AC3E}">
        <p14:creationId xmlns:p14="http://schemas.microsoft.com/office/powerpoint/2010/main" val="3505884984"/>
      </p:ext>
    </p:extLst>
  </p:cSld>
  <p:clrMapOvr>
    <a:masterClrMapping/>
  </p:clrMapOvr>
  <p:transition spd="slow"/>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a:xfrm>
            <a:off x="82550" y="87313"/>
            <a:ext cx="8978900" cy="731837"/>
          </a:xfrm>
        </p:spPr>
        <p:txBody>
          <a:bodyPr/>
          <a:lstStyle/>
          <a:p>
            <a:pPr eaLnBrk="1" hangingPunct="1"/>
            <a:r>
              <a:rPr lang="en-US" altLang="en-US" sz="3200" smtClean="0"/>
              <a:t>VMD “QuickSurf” Representation, Ray Tracing</a:t>
            </a:r>
            <a:endParaRPr lang="en-US" altLang="en-US" sz="2400" smtClean="0"/>
          </a:p>
        </p:txBody>
      </p:sp>
      <p:sp>
        <p:nvSpPr>
          <p:cNvPr id="23555" name="Rectangle 8"/>
          <p:cNvSpPr>
            <a:spLocks noChangeArrowheads="1"/>
          </p:cNvSpPr>
          <p:nvPr/>
        </p:nvSpPr>
        <p:spPr bwMode="auto">
          <a:xfrm>
            <a:off x="0" y="4418013"/>
            <a:ext cx="9144000" cy="725487"/>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1200"/>
          </a:p>
        </p:txBody>
      </p:sp>
      <p:sp>
        <p:nvSpPr>
          <p:cNvPr id="23557" name="TextBox 1"/>
          <p:cNvSpPr txBox="1">
            <a:spLocks noChangeArrowheads="1"/>
          </p:cNvSpPr>
          <p:nvPr/>
        </p:nvSpPr>
        <p:spPr bwMode="auto">
          <a:xfrm>
            <a:off x="609600" y="4613275"/>
            <a:ext cx="8001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2000" b="1"/>
              <a:t>All-atom HIV capsid simulations w/ up to 64M atoms on Blue Waters</a:t>
            </a:r>
          </a:p>
        </p:txBody>
      </p:sp>
      <p:pic>
        <p:nvPicPr>
          <p:cNvPr id="23558"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813" y="909638"/>
            <a:ext cx="2957512" cy="3687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9" name="Picture 3"/>
          <p:cNvPicPr>
            <a:picLocks noChangeAspect="1"/>
          </p:cNvPicPr>
          <p:nvPr/>
        </p:nvPicPr>
        <p:blipFill>
          <a:blip r:embed="rId3">
            <a:extLst>
              <a:ext uri="{28A0092B-C50C-407E-A947-70E740481C1C}">
                <a14:useLocalDpi xmlns:a14="http://schemas.microsoft.com/office/drawing/2010/main" val="0"/>
              </a:ext>
            </a:extLst>
          </a:blip>
          <a:srcRect l="6589" r="9647"/>
          <a:stretch>
            <a:fillRect/>
          </a:stretch>
        </p:blipFill>
        <p:spPr bwMode="auto">
          <a:xfrm>
            <a:off x="6029325" y="881063"/>
            <a:ext cx="3114675" cy="3716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
          <p:cNvPicPr>
            <a:picLocks noChangeAspect="1"/>
          </p:cNvPicPr>
          <p:nvPr/>
        </p:nvPicPr>
        <p:blipFill>
          <a:blip r:embed="rId4"/>
          <a:srcRect/>
          <a:stretch>
            <a:fillRect/>
          </a:stretch>
        </p:blipFill>
        <p:spPr bwMode="auto">
          <a:xfrm>
            <a:off x="3038475" y="904875"/>
            <a:ext cx="2960688" cy="3687763"/>
          </a:xfrm>
          <a:prstGeom prst="rect">
            <a:avLst/>
          </a:prstGeom>
          <a:noFill/>
          <a:ln>
            <a:noFill/>
          </a:ln>
          <a:effectLst>
            <a:outerShdw blurRad="304800" dist="76200" dir="13440000" algn="ctr" rotWithShape="0">
              <a:srgbClr val="000000">
                <a:alpha val="4313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0066736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177800" y="0"/>
            <a:ext cx="8813800" cy="666750"/>
          </a:xfrm>
        </p:spPr>
        <p:txBody>
          <a:bodyPr/>
          <a:lstStyle/>
          <a:p>
            <a:r>
              <a:rPr lang="en-US" altLang="en-US" sz="3200" smtClean="0">
                <a:latin typeface="Arial" charset="0"/>
                <a:cs typeface="Arial" charset="0"/>
              </a:rPr>
              <a:t>VMD w/ OpenGL GLSL vs. GPU Ray Tracing</a:t>
            </a:r>
          </a:p>
        </p:txBody>
      </p:sp>
      <p:sp>
        <p:nvSpPr>
          <p:cNvPr id="13315" name="Content Placeholder 2"/>
          <p:cNvSpPr>
            <a:spLocks noGrp="1"/>
          </p:cNvSpPr>
          <p:nvPr>
            <p:ph idx="1"/>
          </p:nvPr>
        </p:nvSpPr>
        <p:spPr>
          <a:xfrm>
            <a:off x="0" y="590550"/>
            <a:ext cx="8915400" cy="4114800"/>
          </a:xfrm>
        </p:spPr>
        <p:txBody>
          <a:bodyPr/>
          <a:lstStyle/>
          <a:p>
            <a:r>
              <a:rPr lang="en-US" altLang="en-US" sz="2400" dirty="0" smtClean="0">
                <a:latin typeface="Arial" charset="0"/>
                <a:cs typeface="Arial" charset="0"/>
              </a:rPr>
              <a:t>OpenGL GLSL:</a:t>
            </a:r>
          </a:p>
          <a:p>
            <a:pPr lvl="1"/>
            <a:r>
              <a:rPr lang="en-US" altLang="en-US" sz="2000" dirty="0" smtClean="0">
                <a:latin typeface="Arial" charset="0"/>
                <a:cs typeface="Arial" charset="0"/>
              </a:rPr>
              <a:t>No significant per-frame preprocessing required</a:t>
            </a:r>
          </a:p>
          <a:p>
            <a:pPr lvl="1"/>
            <a:r>
              <a:rPr lang="en-US" altLang="en-US" sz="2000" dirty="0" smtClean="0">
                <a:latin typeface="Arial" charset="0"/>
                <a:cs typeface="Arial" charset="0"/>
              </a:rPr>
              <a:t>Minimal persistent GPU memory footprint</a:t>
            </a:r>
          </a:p>
          <a:p>
            <a:pPr lvl="1"/>
            <a:r>
              <a:rPr lang="en-US" altLang="en-US" sz="2000" dirty="0" smtClean="0">
                <a:latin typeface="Arial" charset="0"/>
                <a:cs typeface="Arial" charset="0"/>
              </a:rPr>
              <a:t>Implements point sprites, ray cast spheres, pixel-rate lighting, …</a:t>
            </a:r>
          </a:p>
          <a:p>
            <a:r>
              <a:rPr lang="en-US" altLang="en-US" sz="2400" dirty="0" smtClean="0">
                <a:latin typeface="Arial" charset="0"/>
                <a:cs typeface="Arial" charset="0"/>
              </a:rPr>
              <a:t>GPU Ray Tracing:</a:t>
            </a:r>
          </a:p>
          <a:p>
            <a:pPr lvl="1"/>
            <a:r>
              <a:rPr lang="en-US" altLang="en-US" sz="2000" b="1" dirty="0" smtClean="0">
                <a:latin typeface="Arial" charset="0"/>
                <a:cs typeface="Arial" charset="0"/>
              </a:rPr>
              <a:t>Entire scene resident in GPU on-board memory for speed</a:t>
            </a:r>
          </a:p>
          <a:p>
            <a:pPr lvl="1"/>
            <a:r>
              <a:rPr lang="en-US" altLang="en-US" sz="2000" dirty="0" smtClean="0">
                <a:latin typeface="Arial" charset="0"/>
                <a:cs typeface="Arial" charset="0"/>
              </a:rPr>
              <a:t>RT performance is </a:t>
            </a:r>
            <a:r>
              <a:rPr lang="en-US" altLang="en-US" sz="2000" b="1" dirty="0" smtClean="0">
                <a:latin typeface="Arial" charset="0"/>
                <a:cs typeface="Arial" charset="0"/>
              </a:rPr>
              <a:t>heavily dependent on BVH</a:t>
            </a:r>
            <a:r>
              <a:rPr lang="en-US" altLang="en-US" sz="2000" dirty="0" smtClean="0">
                <a:latin typeface="Arial" charset="0"/>
                <a:cs typeface="Arial" charset="0"/>
              </a:rPr>
              <a:t> acceleration, particularly for scenes with large secondary ray workloads – shadow rays, ambient occlusion shadow feelers, transmission rays</a:t>
            </a:r>
          </a:p>
        </p:txBody>
      </p:sp>
    </p:spTree>
    <p:extLst>
      <p:ext uri="{BB962C8B-B14F-4D97-AF65-F5344CB8AC3E}">
        <p14:creationId xmlns:p14="http://schemas.microsoft.com/office/powerpoint/2010/main" val="75825088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4657725"/>
            <a:ext cx="9144000" cy="485775"/>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defRPr/>
            </a:pPr>
            <a:endParaRPr lang="en-US">
              <a:latin typeface="Arial" panose="020B0604020202020204" pitchFamily="34" charset="0"/>
              <a:cs typeface="Arial" panose="020B0604020202020204" pitchFamily="34" charset="0"/>
            </a:endParaRPr>
          </a:p>
        </p:txBody>
      </p:sp>
      <p:pic>
        <p:nvPicPr>
          <p:cNvPr id="3075" name="Picture 2" descr="C:\Documents and Settings\johns\Desktop\talks\cudatalks\nveditorsday\materials\ribosome_ao_small.jpg"/>
          <p:cNvPicPr>
            <a:picLocks noGrp="1" noChangeAspect="1" noChangeArrowheads="1"/>
          </p:cNvPicPr>
          <p:nvPr>
            <p:ph type="clipArt" sz="half" idx="2"/>
          </p:nvPr>
        </p:nvPicPr>
        <p:blipFill>
          <a:blip r:embed="rId3">
            <a:extLst>
              <a:ext uri="{28A0092B-C50C-407E-A947-70E740481C1C}">
                <a14:useLocalDpi xmlns:a14="http://schemas.microsoft.com/office/drawing/2010/main" val="0"/>
              </a:ext>
            </a:extLst>
          </a:blip>
          <a:srcRect/>
          <a:stretch>
            <a:fillRect/>
          </a:stretch>
        </p:blipFill>
        <p:spPr>
          <a:xfrm>
            <a:off x="419100" y="1473200"/>
            <a:ext cx="4114800" cy="3670300"/>
          </a:xfrm>
          <a:extLs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6" name="Rectangle 3"/>
          <p:cNvSpPr>
            <a:spLocks noGrp="1" noChangeArrowheads="1"/>
          </p:cNvSpPr>
          <p:nvPr>
            <p:ph type="title"/>
          </p:nvPr>
        </p:nvSpPr>
        <p:spPr>
          <a:xfrm>
            <a:off x="76200" y="57150"/>
            <a:ext cx="8991600" cy="514350"/>
          </a:xfrm>
        </p:spPr>
        <p:txBody>
          <a:bodyPr>
            <a:normAutofit fontScale="90000"/>
          </a:bodyPr>
          <a:lstStyle/>
          <a:p>
            <a:r>
              <a:rPr lang="en-US" altLang="en-US" sz="4000" smtClean="0"/>
              <a:t>Goal: A Computational Microscope</a:t>
            </a:r>
          </a:p>
        </p:txBody>
      </p:sp>
      <p:sp>
        <p:nvSpPr>
          <p:cNvPr id="3077" name="Rectangle 4"/>
          <p:cNvSpPr>
            <a:spLocks noGrp="1" noChangeArrowheads="1"/>
          </p:cNvSpPr>
          <p:nvPr>
            <p:ph type="body" sz="half" idx="1"/>
          </p:nvPr>
        </p:nvSpPr>
        <p:spPr>
          <a:xfrm>
            <a:off x="76200" y="590550"/>
            <a:ext cx="8991600" cy="400050"/>
          </a:xfrm>
        </p:spPr>
        <p:txBody>
          <a:bodyPr>
            <a:normAutofit fontScale="92500" lnSpcReduction="10000"/>
          </a:bodyPr>
          <a:lstStyle/>
          <a:p>
            <a:pPr marL="0" indent="0" algn="ctr" defTabSz="914400">
              <a:spcBef>
                <a:spcPct val="20000"/>
              </a:spcBef>
              <a:buFont typeface="Times New Roman" pitchFamily="18" charset="0"/>
              <a:buNone/>
            </a:pPr>
            <a:r>
              <a:rPr lang="en-US" altLang="en-US" sz="2400" smtClean="0"/>
              <a:t>Study the molecular machines in living cells</a:t>
            </a:r>
          </a:p>
        </p:txBody>
      </p:sp>
      <p:sp>
        <p:nvSpPr>
          <p:cNvPr id="3078" name="Text Box 6"/>
          <p:cNvSpPr txBox="1">
            <a:spLocks noChangeArrowheads="1"/>
          </p:cNvSpPr>
          <p:nvPr/>
        </p:nvSpPr>
        <p:spPr bwMode="auto">
          <a:xfrm>
            <a:off x="0" y="1042988"/>
            <a:ext cx="4953000"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lnSpc>
                <a:spcPct val="100000"/>
              </a:lnSpc>
              <a:spcBef>
                <a:spcPct val="50000"/>
              </a:spcBef>
              <a:buClrTx/>
              <a:buSzTx/>
              <a:buFontTx/>
              <a:buNone/>
            </a:pPr>
            <a:r>
              <a:rPr lang="en-US" altLang="en-US" sz="2400">
                <a:solidFill>
                  <a:schemeClr val="tx1"/>
                </a:solidFill>
                <a:latin typeface="Arial" pitchFamily="34" charset="0"/>
                <a:cs typeface="Arial" pitchFamily="34" charset="0"/>
              </a:rPr>
              <a:t>Ribosome: target for antibiotics</a:t>
            </a:r>
          </a:p>
        </p:txBody>
      </p:sp>
      <p:sp>
        <p:nvSpPr>
          <p:cNvPr id="3079" name="Text Box 7"/>
          <p:cNvSpPr txBox="1">
            <a:spLocks noChangeArrowheads="1"/>
          </p:cNvSpPr>
          <p:nvPr/>
        </p:nvSpPr>
        <p:spPr bwMode="auto">
          <a:xfrm>
            <a:off x="5334000" y="1046163"/>
            <a:ext cx="3276600"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lnSpc>
                <a:spcPct val="100000"/>
              </a:lnSpc>
              <a:spcBef>
                <a:spcPct val="50000"/>
              </a:spcBef>
              <a:buClrTx/>
              <a:buSzTx/>
              <a:buFontTx/>
              <a:buNone/>
            </a:pPr>
            <a:r>
              <a:rPr lang="en-US" altLang="en-US" sz="2400">
                <a:solidFill>
                  <a:schemeClr val="tx1"/>
                </a:solidFill>
                <a:latin typeface="Arial" pitchFamily="34" charset="0"/>
                <a:cs typeface="Arial" pitchFamily="34" charset="0"/>
              </a:rPr>
              <a:t>Poliovirus</a:t>
            </a:r>
          </a:p>
        </p:txBody>
      </p:sp>
      <p:pic>
        <p:nvPicPr>
          <p:cNvPr id="8" name="ClipArt Placeholder 4"/>
          <p:cNvPicPr>
            <a:picLocks noChangeAspect="1"/>
          </p:cNvPicPr>
          <p:nvPr/>
        </p:nvPicPr>
        <p:blipFill rotWithShape="1">
          <a:blip r:embed="rId4"/>
          <a:srcRect l="-20218" t="2000" r="-21174" b="1"/>
          <a:stretch/>
        </p:blipFill>
        <p:spPr bwMode="auto">
          <a:xfrm>
            <a:off x="4943475" y="1504950"/>
            <a:ext cx="4200525" cy="3638550"/>
          </a:xfrm>
          <a:prstGeom prst="rect">
            <a:avLst/>
          </a:prstGeom>
          <a:solidFill>
            <a:srgbClr val="8585E0"/>
          </a:solidFill>
          <a:ln>
            <a:noFill/>
          </a:ln>
          <a:effectLst/>
        </p:spPr>
      </p:pic>
    </p:spTree>
    <p:extLst>
      <p:ext uri="{BB962C8B-B14F-4D97-AF65-F5344CB8AC3E}">
        <p14:creationId xmlns:p14="http://schemas.microsoft.com/office/powerpoint/2010/main" val="69626718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152400" y="38100"/>
            <a:ext cx="8839200" cy="855663"/>
          </a:xfrm>
        </p:spPr>
        <p:txBody>
          <a:bodyPr>
            <a:normAutofit/>
          </a:bodyPr>
          <a:lstStyle/>
          <a:p>
            <a:r>
              <a:rPr lang="en-US" altLang="en-US" sz="3200" dirty="0" smtClean="0">
                <a:latin typeface="Arial" charset="0"/>
                <a:cs typeface="Arial" charset="0"/>
              </a:rPr>
              <a:t>VMD GPU-Accelerated Ray Tracing Engine</a:t>
            </a:r>
            <a:endParaRPr lang="en-US" altLang="en-US" sz="2400" b="1" dirty="0" smtClean="0">
              <a:latin typeface="Arial" charset="0"/>
              <a:cs typeface="Arial" charset="0"/>
            </a:endParaRPr>
          </a:p>
        </p:txBody>
      </p:sp>
      <p:sp>
        <p:nvSpPr>
          <p:cNvPr id="12291" name="Content Placeholder 2"/>
          <p:cNvSpPr>
            <a:spLocks noGrp="1"/>
          </p:cNvSpPr>
          <p:nvPr>
            <p:ph idx="1"/>
          </p:nvPr>
        </p:nvSpPr>
        <p:spPr>
          <a:xfrm>
            <a:off x="381000" y="895350"/>
            <a:ext cx="8382000" cy="3886200"/>
          </a:xfrm>
        </p:spPr>
        <p:txBody>
          <a:bodyPr/>
          <a:lstStyle/>
          <a:p>
            <a:r>
              <a:rPr lang="en-US" altLang="en-US" sz="2000" dirty="0" smtClean="0">
                <a:latin typeface="Arial" charset="0"/>
                <a:cs typeface="Arial" charset="0"/>
              </a:rPr>
              <a:t>Complementary to VMD OpenGL GLSL renderer that uses fast, interactivity-oriented rendering techniques</a:t>
            </a:r>
          </a:p>
          <a:p>
            <a:r>
              <a:rPr lang="en-US" altLang="en-US" sz="2000" b="1" dirty="0" smtClean="0">
                <a:latin typeface="Arial" charset="0"/>
                <a:cs typeface="Arial" charset="0"/>
              </a:rPr>
              <a:t>Key ray tracing benefits: ambient occlusion lighting, shadows, high quality transparent surfaces, …</a:t>
            </a:r>
          </a:p>
          <a:p>
            <a:pPr lvl="1"/>
            <a:r>
              <a:rPr lang="en-US" altLang="en-US" sz="1800" dirty="0" smtClean="0">
                <a:latin typeface="Arial" charset="0"/>
                <a:cs typeface="Arial" charset="0"/>
              </a:rPr>
              <a:t>Subset of Tachyon parallel ray tracing engine in VMD </a:t>
            </a:r>
          </a:p>
          <a:p>
            <a:pPr lvl="1"/>
            <a:r>
              <a:rPr lang="en-US" altLang="en-US" sz="1800" dirty="0" smtClean="0">
                <a:latin typeface="Arial" charset="0"/>
                <a:cs typeface="Arial" charset="0"/>
              </a:rPr>
              <a:t>GPU acceleration w/ </a:t>
            </a:r>
            <a:r>
              <a:rPr lang="en-US" altLang="en-US" sz="1800" dirty="0" err="1" smtClean="0">
                <a:latin typeface="Arial" charset="0"/>
                <a:cs typeface="Arial" charset="0"/>
              </a:rPr>
              <a:t>CUDA+OptiX</a:t>
            </a:r>
            <a:r>
              <a:rPr lang="en-US" altLang="en-US" sz="1800" dirty="0" smtClean="0">
                <a:latin typeface="Arial" charset="0"/>
                <a:cs typeface="Arial" charset="0"/>
              </a:rPr>
              <a:t> ameliorates long rendering times associated with advanced lighting and shading algorithms</a:t>
            </a:r>
          </a:p>
          <a:p>
            <a:pPr lvl="2"/>
            <a:r>
              <a:rPr lang="en-US" altLang="en-US" sz="1400" b="1" dirty="0" smtClean="0">
                <a:latin typeface="Arial" charset="0"/>
                <a:cs typeface="Arial" charset="0"/>
              </a:rPr>
              <a:t>Ambient occlusion generates large secondary ray workload</a:t>
            </a:r>
          </a:p>
          <a:p>
            <a:pPr lvl="2"/>
            <a:r>
              <a:rPr lang="en-US" altLang="en-US" sz="1400" b="1" dirty="0" smtClean="0">
                <a:latin typeface="Arial" charset="0"/>
                <a:cs typeface="Arial" charset="0"/>
              </a:rPr>
              <a:t>Transparent surfaces and transmission rays can increase secondary ray counts by another order of magnitude</a:t>
            </a:r>
            <a:endParaRPr lang="en-US" altLang="en-US" sz="1800" b="1" dirty="0" smtClean="0">
              <a:latin typeface="Arial" charset="0"/>
              <a:cs typeface="Arial" charset="0"/>
            </a:endParaRPr>
          </a:p>
          <a:p>
            <a:pPr lvl="1"/>
            <a:r>
              <a:rPr lang="en-US" altLang="en-US" sz="1800" dirty="0" smtClean="0">
                <a:latin typeface="Arial" charset="0"/>
                <a:cs typeface="Arial" charset="0"/>
              </a:rPr>
              <a:t>Adaptation of Tachyon to the GPU required careful avoidance of GPU branch divergence, use of GPU memory layouts, etc.</a:t>
            </a:r>
            <a:endParaRPr lang="en-US" altLang="en-US" dirty="0" smtClean="0">
              <a:latin typeface="Arial" charset="0"/>
              <a:cs typeface="Arial" charset="0"/>
            </a:endParaRPr>
          </a:p>
          <a:p>
            <a:endParaRPr lang="en-US" altLang="en-US" dirty="0" smtClean="0">
              <a:latin typeface="Arial" charset="0"/>
              <a:cs typeface="Arial" charset="0"/>
            </a:endParaRPr>
          </a:p>
        </p:txBody>
      </p:sp>
    </p:spTree>
    <p:extLst>
      <p:ext uri="{BB962C8B-B14F-4D97-AF65-F5344CB8AC3E}">
        <p14:creationId xmlns:p14="http://schemas.microsoft.com/office/powerpoint/2010/main" val="310642393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a:xfrm>
            <a:off x="152400" y="133350"/>
            <a:ext cx="8839200" cy="855663"/>
          </a:xfrm>
        </p:spPr>
        <p:txBody>
          <a:bodyPr/>
          <a:lstStyle/>
          <a:p>
            <a:r>
              <a:rPr lang="en-US" altLang="en-US" sz="3600" smtClean="0">
                <a:latin typeface="Arial" charset="0"/>
                <a:cs typeface="Arial" charset="0"/>
              </a:rPr>
              <a:t>Why Built-In VMD Ray Tracing Engines?</a:t>
            </a:r>
          </a:p>
        </p:txBody>
      </p:sp>
      <p:sp>
        <p:nvSpPr>
          <p:cNvPr id="15363" name="Content Placeholder 2"/>
          <p:cNvSpPr>
            <a:spLocks noGrp="1"/>
          </p:cNvSpPr>
          <p:nvPr>
            <p:ph idx="1"/>
          </p:nvPr>
        </p:nvSpPr>
        <p:spPr>
          <a:xfrm>
            <a:off x="152400" y="895350"/>
            <a:ext cx="8915400" cy="3886200"/>
          </a:xfrm>
        </p:spPr>
        <p:txBody>
          <a:bodyPr/>
          <a:lstStyle/>
          <a:p>
            <a:r>
              <a:rPr lang="en-US" altLang="en-US" sz="2400" b="1" dirty="0" smtClean="0">
                <a:latin typeface="Arial" charset="0"/>
                <a:cs typeface="Arial" charset="0"/>
              </a:rPr>
              <a:t>No disk I/O </a:t>
            </a:r>
            <a:r>
              <a:rPr lang="en-US" altLang="en-US" sz="2400" dirty="0" smtClean="0">
                <a:latin typeface="Arial" charset="0"/>
                <a:cs typeface="Arial" charset="0"/>
              </a:rPr>
              <a:t>or communication to outboard renderers</a:t>
            </a:r>
          </a:p>
          <a:p>
            <a:r>
              <a:rPr lang="en-US" altLang="en-US" sz="2400" b="1" dirty="0" smtClean="0">
                <a:latin typeface="Arial" charset="0"/>
                <a:cs typeface="Arial" charset="0"/>
              </a:rPr>
              <a:t>Eliminate unnecessary data replication and host-GPU memory transfers </a:t>
            </a:r>
          </a:p>
          <a:p>
            <a:r>
              <a:rPr lang="en-US" altLang="en-US" sz="2400" dirty="0" smtClean="0">
                <a:latin typeface="Arial" charset="0"/>
                <a:cs typeface="Arial" charset="0"/>
              </a:rPr>
              <a:t>Directly operate on VMD internal molecular scene, </a:t>
            </a:r>
            <a:r>
              <a:rPr lang="en-US" altLang="en-US" sz="2400" b="1" dirty="0" smtClean="0">
                <a:latin typeface="Arial" charset="0"/>
                <a:cs typeface="Arial" charset="0"/>
              </a:rPr>
              <a:t>quantized/compressed data formats</a:t>
            </a:r>
          </a:p>
          <a:p>
            <a:r>
              <a:rPr lang="en-US" altLang="en-US" sz="2400" dirty="0" smtClean="0">
                <a:latin typeface="Arial" charset="0"/>
                <a:cs typeface="Arial" charset="0"/>
              </a:rPr>
              <a:t>Implement all </a:t>
            </a:r>
            <a:r>
              <a:rPr lang="en-US" altLang="en-US" sz="2400" b="1" dirty="0" smtClean="0">
                <a:latin typeface="Arial" charset="0"/>
                <a:cs typeface="Arial" charset="0"/>
              </a:rPr>
              <a:t>curved surface primitives</a:t>
            </a:r>
            <a:r>
              <a:rPr lang="en-US" altLang="en-US" sz="2400" dirty="0" smtClean="0">
                <a:latin typeface="Arial" charset="0"/>
                <a:cs typeface="Arial" charset="0"/>
              </a:rPr>
              <a:t>, volume rendering, texturing, shading features required by VMD</a:t>
            </a:r>
            <a:endParaRPr lang="en-US" altLang="en-US" dirty="0" smtClean="0">
              <a:latin typeface="Arial" charset="0"/>
              <a:cs typeface="Arial" charset="0"/>
            </a:endParaRPr>
          </a:p>
          <a:p>
            <a:r>
              <a:rPr lang="en-US" altLang="en-US" sz="2400" b="1" dirty="0" smtClean="0">
                <a:latin typeface="Arial" charset="0"/>
                <a:cs typeface="Arial" charset="0"/>
              </a:rPr>
              <a:t>Same</a:t>
            </a:r>
            <a:r>
              <a:rPr lang="en-US" altLang="en-US" sz="2400" dirty="0" smtClean="0">
                <a:latin typeface="Arial" charset="0"/>
                <a:cs typeface="Arial" charset="0"/>
              </a:rPr>
              <a:t> </a:t>
            </a:r>
            <a:r>
              <a:rPr lang="en-US" altLang="en-US" sz="2400" b="1" dirty="0" smtClean="0">
                <a:latin typeface="Arial" charset="0"/>
                <a:cs typeface="Arial" charset="0"/>
              </a:rPr>
              <a:t>scripting, analysis, atom selection</a:t>
            </a:r>
            <a:r>
              <a:rPr lang="en-US" altLang="en-US" sz="2400" dirty="0" smtClean="0">
                <a:latin typeface="Arial" charset="0"/>
                <a:cs typeface="Arial" charset="0"/>
              </a:rPr>
              <a:t>, and rendering features are available on all platforms, </a:t>
            </a:r>
            <a:r>
              <a:rPr lang="en-US" altLang="en-US" sz="2400" b="1" dirty="0" smtClean="0">
                <a:latin typeface="Arial" charset="0"/>
                <a:cs typeface="Arial" charset="0"/>
              </a:rPr>
              <a:t>graceful CPU fallback</a:t>
            </a:r>
          </a:p>
        </p:txBody>
      </p:sp>
    </p:spTree>
    <p:extLst>
      <p:ext uri="{BB962C8B-B14F-4D97-AF65-F5344CB8AC3E}">
        <p14:creationId xmlns:p14="http://schemas.microsoft.com/office/powerpoint/2010/main" val="98100477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8"/>
          <p:cNvSpPr>
            <a:spLocks noChangeArrowheads="1"/>
          </p:cNvSpPr>
          <p:nvPr/>
        </p:nvSpPr>
        <p:spPr bwMode="auto">
          <a:xfrm>
            <a:off x="0" y="4418013"/>
            <a:ext cx="9144000" cy="725487"/>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1200"/>
          </a:p>
        </p:txBody>
      </p:sp>
      <p:sp>
        <p:nvSpPr>
          <p:cNvPr id="16387" name="AutoShape 26"/>
          <p:cNvSpPr>
            <a:spLocks noChangeArrowheads="1"/>
          </p:cNvSpPr>
          <p:nvPr/>
        </p:nvSpPr>
        <p:spPr bwMode="auto">
          <a:xfrm>
            <a:off x="155575" y="1081088"/>
            <a:ext cx="2436813" cy="1730375"/>
          </a:xfrm>
          <a:prstGeom prst="roundRect">
            <a:avLst>
              <a:gd name="adj" fmla="val 16667"/>
            </a:avLst>
          </a:prstGeom>
          <a:solidFill>
            <a:srgbClr val="CCFFCC"/>
          </a:solid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2197" tIns="31099" rIns="62197" bIns="31099"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1200"/>
          </a:p>
        </p:txBody>
      </p:sp>
      <p:sp>
        <p:nvSpPr>
          <p:cNvPr id="16388" name="AutoShape 23"/>
          <p:cNvSpPr>
            <a:spLocks noChangeArrowheads="1"/>
          </p:cNvSpPr>
          <p:nvPr/>
        </p:nvSpPr>
        <p:spPr bwMode="auto">
          <a:xfrm>
            <a:off x="155575" y="3160713"/>
            <a:ext cx="8821738" cy="1774825"/>
          </a:xfrm>
          <a:prstGeom prst="roundRect">
            <a:avLst>
              <a:gd name="adj" fmla="val 16667"/>
            </a:avLst>
          </a:prstGeom>
          <a:solidFill>
            <a:srgbClr val="CCFFFF"/>
          </a:solid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2197" tIns="31099" rIns="62197" bIns="31099"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1200"/>
          </a:p>
        </p:txBody>
      </p:sp>
      <p:sp>
        <p:nvSpPr>
          <p:cNvPr id="16389" name="Rectangle 4"/>
          <p:cNvSpPr>
            <a:spLocks noChangeArrowheads="1"/>
          </p:cNvSpPr>
          <p:nvPr/>
        </p:nvSpPr>
        <p:spPr bwMode="auto">
          <a:xfrm>
            <a:off x="414338" y="3316288"/>
            <a:ext cx="1503362" cy="258762"/>
          </a:xfrm>
          <a:prstGeom prst="rect">
            <a:avLst/>
          </a:prstGeom>
          <a:solidFill>
            <a:schemeClr val="bg1"/>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2197" tIns="31099" rIns="62197" bIns="31099"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1200" b="1">
                <a:latin typeface="Arial" charset="0"/>
              </a:rPr>
              <a:t>VMDDisplayList</a:t>
            </a:r>
          </a:p>
        </p:txBody>
      </p:sp>
      <p:sp>
        <p:nvSpPr>
          <p:cNvPr id="16390" name="Rectangle 5"/>
          <p:cNvSpPr>
            <a:spLocks noChangeArrowheads="1"/>
          </p:cNvSpPr>
          <p:nvPr/>
        </p:nvSpPr>
        <p:spPr bwMode="auto">
          <a:xfrm>
            <a:off x="261938" y="4130675"/>
            <a:ext cx="1814512" cy="258763"/>
          </a:xfrm>
          <a:prstGeom prst="rect">
            <a:avLst/>
          </a:prstGeom>
          <a:solidFill>
            <a:schemeClr val="bg1"/>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2197" tIns="31099" rIns="62197" bIns="31099"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1200" b="1">
                <a:latin typeface="Arial" charset="0"/>
              </a:rPr>
              <a:t>DisplayDevice</a:t>
            </a:r>
          </a:p>
        </p:txBody>
      </p:sp>
      <p:sp>
        <p:nvSpPr>
          <p:cNvPr id="16391" name="Rectangle 6"/>
          <p:cNvSpPr>
            <a:spLocks noChangeArrowheads="1"/>
          </p:cNvSpPr>
          <p:nvPr/>
        </p:nvSpPr>
        <p:spPr bwMode="auto">
          <a:xfrm>
            <a:off x="6399213" y="4105275"/>
            <a:ext cx="2392362" cy="258763"/>
          </a:xfrm>
          <a:prstGeom prst="rect">
            <a:avLst/>
          </a:prstGeom>
          <a:solidFill>
            <a:schemeClr val="bg1"/>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2197" tIns="31099" rIns="62197" bIns="31099"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1200" b="1">
                <a:latin typeface="Arial" charset="0"/>
              </a:rPr>
              <a:t>Tachyon CPU</a:t>
            </a:r>
          </a:p>
        </p:txBody>
      </p:sp>
      <p:sp>
        <p:nvSpPr>
          <p:cNvPr id="16392" name="Rectangle 7"/>
          <p:cNvSpPr>
            <a:spLocks noChangeArrowheads="1"/>
          </p:cNvSpPr>
          <p:nvPr/>
        </p:nvSpPr>
        <p:spPr bwMode="auto">
          <a:xfrm>
            <a:off x="6399213" y="4483100"/>
            <a:ext cx="2371725" cy="260350"/>
          </a:xfrm>
          <a:prstGeom prst="rect">
            <a:avLst/>
          </a:prstGeom>
          <a:solidFill>
            <a:schemeClr val="bg1"/>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2197" tIns="31099" rIns="62197" bIns="31099"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1200" b="1">
                <a:latin typeface="Arial" charset="0"/>
              </a:rPr>
              <a:t>TachyonL-OptiX GPU</a:t>
            </a:r>
          </a:p>
        </p:txBody>
      </p:sp>
      <p:sp>
        <p:nvSpPr>
          <p:cNvPr id="16393" name="Rectangle 8"/>
          <p:cNvSpPr>
            <a:spLocks noChangeArrowheads="1"/>
          </p:cNvSpPr>
          <p:nvPr/>
        </p:nvSpPr>
        <p:spPr bwMode="auto">
          <a:xfrm>
            <a:off x="2590800" y="3738563"/>
            <a:ext cx="2290763" cy="258762"/>
          </a:xfrm>
          <a:prstGeom prst="rect">
            <a:avLst/>
          </a:prstGeom>
          <a:solidFill>
            <a:schemeClr val="bg1"/>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2197" tIns="31099" rIns="62197" bIns="31099"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1200" b="1">
                <a:latin typeface="Arial" charset="0"/>
              </a:rPr>
              <a:t>OpenGLDisplayDevice</a:t>
            </a:r>
          </a:p>
        </p:txBody>
      </p:sp>
      <p:cxnSp>
        <p:nvCxnSpPr>
          <p:cNvPr id="16394" name="AutoShape 18"/>
          <p:cNvCxnSpPr>
            <a:cxnSpLocks noChangeShapeType="1"/>
            <a:stCxn id="16389" idx="2"/>
            <a:endCxn id="16390" idx="0"/>
          </p:cNvCxnSpPr>
          <p:nvPr/>
        </p:nvCxnSpPr>
        <p:spPr bwMode="auto">
          <a:xfrm>
            <a:off x="1166813" y="3575050"/>
            <a:ext cx="1587" cy="555625"/>
          </a:xfrm>
          <a:prstGeom prst="straightConnector1">
            <a:avLst/>
          </a:prstGeom>
          <a:noFill/>
          <a:ln w="889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395" name="AutoShape 19"/>
          <p:cNvCxnSpPr>
            <a:cxnSpLocks noChangeShapeType="1"/>
            <a:stCxn id="16390" idx="3"/>
            <a:endCxn id="16393" idx="1"/>
          </p:cNvCxnSpPr>
          <p:nvPr/>
        </p:nvCxnSpPr>
        <p:spPr bwMode="auto">
          <a:xfrm flipV="1">
            <a:off x="2076450" y="3867150"/>
            <a:ext cx="514350" cy="393700"/>
          </a:xfrm>
          <a:prstGeom prst="straightConnector1">
            <a:avLst/>
          </a:prstGeom>
          <a:noFill/>
          <a:ln w="889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396" name="AutoShape 20"/>
          <p:cNvCxnSpPr>
            <a:cxnSpLocks noChangeShapeType="1"/>
            <a:stCxn id="16421" idx="3"/>
            <a:endCxn id="16391" idx="1"/>
          </p:cNvCxnSpPr>
          <p:nvPr/>
        </p:nvCxnSpPr>
        <p:spPr bwMode="auto">
          <a:xfrm flipV="1">
            <a:off x="4875213" y="4233863"/>
            <a:ext cx="1524000" cy="26987"/>
          </a:xfrm>
          <a:prstGeom prst="straightConnector1">
            <a:avLst/>
          </a:prstGeom>
          <a:noFill/>
          <a:ln w="889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397" name="AutoShape 21"/>
          <p:cNvCxnSpPr>
            <a:cxnSpLocks noChangeShapeType="1"/>
            <a:stCxn id="16421" idx="3"/>
            <a:endCxn id="16392" idx="1"/>
          </p:cNvCxnSpPr>
          <p:nvPr/>
        </p:nvCxnSpPr>
        <p:spPr bwMode="auto">
          <a:xfrm>
            <a:off x="4875213" y="4260850"/>
            <a:ext cx="1524000" cy="352425"/>
          </a:xfrm>
          <a:prstGeom prst="straightConnector1">
            <a:avLst/>
          </a:prstGeom>
          <a:noFill/>
          <a:ln w="889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6398" name="Text Box 25"/>
          <p:cNvSpPr txBox="1">
            <a:spLocks noChangeArrowheads="1"/>
          </p:cNvSpPr>
          <p:nvPr/>
        </p:nvSpPr>
        <p:spPr bwMode="auto">
          <a:xfrm>
            <a:off x="2895600" y="3213100"/>
            <a:ext cx="2643188" cy="325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2197" tIns="31099" rIns="62197" bIns="31099">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spcBef>
                <a:spcPct val="50000"/>
              </a:spcBef>
              <a:buFont typeface="Times New Roman" pitchFamily="18" charset="0"/>
              <a:buNone/>
            </a:pPr>
            <a:r>
              <a:rPr lang="en-US" altLang="en-US" sz="1900" b="1">
                <a:latin typeface="Arial Black" pitchFamily="34" charset="0"/>
              </a:rPr>
              <a:t>Display Subsystem</a:t>
            </a:r>
          </a:p>
        </p:txBody>
      </p:sp>
      <p:sp>
        <p:nvSpPr>
          <p:cNvPr id="16399" name="Text Box 27"/>
          <p:cNvSpPr txBox="1">
            <a:spLocks noChangeArrowheads="1"/>
          </p:cNvSpPr>
          <p:nvPr/>
        </p:nvSpPr>
        <p:spPr bwMode="auto">
          <a:xfrm>
            <a:off x="388938" y="1139825"/>
            <a:ext cx="1970087" cy="327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2197" tIns="31099" rIns="62197" bIns="31099">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spcBef>
                <a:spcPct val="50000"/>
              </a:spcBef>
              <a:buFont typeface="Times New Roman" pitchFamily="18" charset="0"/>
              <a:buNone/>
            </a:pPr>
            <a:r>
              <a:rPr lang="en-US" altLang="en-US" sz="1900" b="1">
                <a:latin typeface="Arial Black" pitchFamily="34" charset="0"/>
              </a:rPr>
              <a:t>Scene Graph</a:t>
            </a:r>
          </a:p>
        </p:txBody>
      </p:sp>
      <p:sp>
        <p:nvSpPr>
          <p:cNvPr id="16400" name="AutoShape 28"/>
          <p:cNvSpPr>
            <a:spLocks noChangeArrowheads="1"/>
          </p:cNvSpPr>
          <p:nvPr/>
        </p:nvSpPr>
        <p:spPr bwMode="auto">
          <a:xfrm>
            <a:off x="155575" y="207963"/>
            <a:ext cx="8821738" cy="517525"/>
          </a:xfrm>
          <a:prstGeom prst="roundRect">
            <a:avLst>
              <a:gd name="adj" fmla="val 16667"/>
            </a:avLst>
          </a:prstGeom>
          <a:solidFill>
            <a:srgbClr val="99CCFF"/>
          </a:solid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2197" tIns="31099" rIns="62197" bIns="31099"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1200"/>
          </a:p>
        </p:txBody>
      </p:sp>
      <p:sp>
        <p:nvSpPr>
          <p:cNvPr id="16401" name="Text Box 29"/>
          <p:cNvSpPr txBox="1">
            <a:spLocks noChangeArrowheads="1"/>
          </p:cNvSpPr>
          <p:nvPr/>
        </p:nvSpPr>
        <p:spPr bwMode="auto">
          <a:xfrm>
            <a:off x="871538" y="333375"/>
            <a:ext cx="7412037" cy="325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2197" tIns="31099" rIns="62197" bIns="31099">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spcBef>
                <a:spcPct val="50000"/>
              </a:spcBef>
              <a:buFont typeface="Times New Roman" pitchFamily="18" charset="0"/>
              <a:buNone/>
            </a:pPr>
            <a:r>
              <a:rPr lang="en-US" altLang="en-US" sz="1900" b="1">
                <a:latin typeface="Arial Black" pitchFamily="34" charset="0"/>
              </a:rPr>
              <a:t>Molecular Structure Data and Global VMD State</a:t>
            </a:r>
          </a:p>
        </p:txBody>
      </p:sp>
      <p:sp>
        <p:nvSpPr>
          <p:cNvPr id="16402" name="AutoShape 35"/>
          <p:cNvSpPr>
            <a:spLocks noChangeArrowheads="1"/>
          </p:cNvSpPr>
          <p:nvPr/>
        </p:nvSpPr>
        <p:spPr bwMode="auto">
          <a:xfrm>
            <a:off x="6800850" y="1081088"/>
            <a:ext cx="2176463" cy="1731962"/>
          </a:xfrm>
          <a:prstGeom prst="roundRect">
            <a:avLst>
              <a:gd name="adj" fmla="val 16667"/>
            </a:avLst>
          </a:prstGeom>
          <a:solidFill>
            <a:srgbClr val="FFCC99"/>
          </a:solid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2197" tIns="31099" rIns="62197" bIns="31099"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1200"/>
          </a:p>
        </p:txBody>
      </p:sp>
      <p:sp>
        <p:nvSpPr>
          <p:cNvPr id="16403" name="Text Box 36"/>
          <p:cNvSpPr txBox="1">
            <a:spLocks noChangeArrowheads="1"/>
          </p:cNvSpPr>
          <p:nvPr/>
        </p:nvSpPr>
        <p:spPr bwMode="auto">
          <a:xfrm>
            <a:off x="6851650" y="1152525"/>
            <a:ext cx="2074863" cy="588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2197" tIns="31099" rIns="62197" bIns="31099">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spcBef>
                <a:spcPct val="50000"/>
              </a:spcBef>
              <a:buFont typeface="Times New Roman" pitchFamily="18" charset="0"/>
              <a:buNone/>
            </a:pPr>
            <a:r>
              <a:rPr lang="en-US" altLang="en-US" sz="1900" b="1">
                <a:latin typeface="Arial Black" pitchFamily="34" charset="0"/>
              </a:rPr>
              <a:t>User Interface Subsystem</a:t>
            </a:r>
          </a:p>
        </p:txBody>
      </p:sp>
      <p:sp>
        <p:nvSpPr>
          <p:cNvPr id="16404" name="Rectangle 43"/>
          <p:cNvSpPr>
            <a:spLocks noChangeArrowheads="1"/>
          </p:cNvSpPr>
          <p:nvPr/>
        </p:nvSpPr>
        <p:spPr bwMode="auto">
          <a:xfrm>
            <a:off x="6904038" y="1827213"/>
            <a:ext cx="1970087" cy="219075"/>
          </a:xfrm>
          <a:prstGeom prst="rect">
            <a:avLst/>
          </a:prstGeom>
          <a:solidFill>
            <a:schemeClr val="bg1"/>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2197" tIns="31099" rIns="62197" bIns="31099"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1200" b="1">
                <a:latin typeface="Arial" charset="0"/>
              </a:rPr>
              <a:t>Tcl/Python Scripting</a:t>
            </a:r>
          </a:p>
        </p:txBody>
      </p:sp>
      <p:sp>
        <p:nvSpPr>
          <p:cNvPr id="16405" name="Rectangle 44"/>
          <p:cNvSpPr>
            <a:spLocks noChangeArrowheads="1"/>
          </p:cNvSpPr>
          <p:nvPr/>
        </p:nvSpPr>
        <p:spPr bwMode="auto">
          <a:xfrm>
            <a:off x="6904038" y="2138363"/>
            <a:ext cx="1970087" cy="219075"/>
          </a:xfrm>
          <a:prstGeom prst="rect">
            <a:avLst/>
          </a:prstGeom>
          <a:solidFill>
            <a:schemeClr val="bg1"/>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2197" tIns="31099" rIns="62197" bIns="31099"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1200" b="1">
                <a:latin typeface="Arial" charset="0"/>
              </a:rPr>
              <a:t>Mouse + Windows</a:t>
            </a:r>
          </a:p>
        </p:txBody>
      </p:sp>
      <p:sp>
        <p:nvSpPr>
          <p:cNvPr id="16406" name="Rectangle 46"/>
          <p:cNvSpPr>
            <a:spLocks noChangeArrowheads="1"/>
          </p:cNvSpPr>
          <p:nvPr/>
        </p:nvSpPr>
        <p:spPr bwMode="auto">
          <a:xfrm>
            <a:off x="6904038" y="2447925"/>
            <a:ext cx="1970087" cy="220663"/>
          </a:xfrm>
          <a:prstGeom prst="rect">
            <a:avLst/>
          </a:prstGeom>
          <a:solidFill>
            <a:schemeClr val="bg1"/>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2197" tIns="31099" rIns="62197" bIns="31099"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1200" b="1">
                <a:latin typeface="Arial" charset="0"/>
              </a:rPr>
              <a:t>VR Input “Tools”</a:t>
            </a:r>
          </a:p>
        </p:txBody>
      </p:sp>
      <p:sp>
        <p:nvSpPr>
          <p:cNvPr id="16407" name="AutoShape 47"/>
          <p:cNvSpPr>
            <a:spLocks noChangeArrowheads="1"/>
          </p:cNvSpPr>
          <p:nvPr/>
        </p:nvSpPr>
        <p:spPr bwMode="auto">
          <a:xfrm>
            <a:off x="3524250" y="1081088"/>
            <a:ext cx="2386013" cy="1730375"/>
          </a:xfrm>
          <a:prstGeom prst="roundRect">
            <a:avLst>
              <a:gd name="adj" fmla="val 16667"/>
            </a:avLst>
          </a:prstGeom>
          <a:solidFill>
            <a:srgbClr val="CCFFCC"/>
          </a:solid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2197" tIns="31099" rIns="62197" bIns="31099"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1200"/>
          </a:p>
        </p:txBody>
      </p:sp>
      <p:sp>
        <p:nvSpPr>
          <p:cNvPr id="16408" name="Text Box 49"/>
          <p:cNvSpPr txBox="1">
            <a:spLocks noChangeArrowheads="1"/>
          </p:cNvSpPr>
          <p:nvPr/>
        </p:nvSpPr>
        <p:spPr bwMode="auto">
          <a:xfrm>
            <a:off x="3473450" y="1152525"/>
            <a:ext cx="2436813" cy="588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2197" tIns="31099" rIns="62197" bIns="31099">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spcBef>
                <a:spcPct val="50000"/>
              </a:spcBef>
              <a:buFont typeface="Times New Roman" pitchFamily="18" charset="0"/>
              <a:buNone/>
            </a:pPr>
            <a:r>
              <a:rPr lang="en-US" altLang="en-US" sz="1900" b="1">
                <a:latin typeface="Arial Black" pitchFamily="34" charset="0"/>
              </a:rPr>
              <a:t>Graphical  Representations</a:t>
            </a:r>
          </a:p>
        </p:txBody>
      </p:sp>
      <p:sp>
        <p:nvSpPr>
          <p:cNvPr id="16409" name="Rectangle 50"/>
          <p:cNvSpPr>
            <a:spLocks noChangeArrowheads="1"/>
          </p:cNvSpPr>
          <p:nvPr/>
        </p:nvSpPr>
        <p:spPr bwMode="auto">
          <a:xfrm>
            <a:off x="3732213" y="2138363"/>
            <a:ext cx="1970087" cy="517525"/>
          </a:xfrm>
          <a:prstGeom prst="rect">
            <a:avLst/>
          </a:prstGeom>
          <a:solidFill>
            <a:schemeClr val="bg1"/>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2197" tIns="31099" rIns="62197" bIns="31099"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1200" b="1">
                <a:latin typeface="Arial" charset="0"/>
              </a:rPr>
              <a:t>Non-Molecular</a:t>
            </a:r>
          </a:p>
          <a:p>
            <a:pPr algn="ctr" eaLnBrk="1" hangingPunct="1">
              <a:buFont typeface="Times New Roman" pitchFamily="18" charset="0"/>
              <a:buNone/>
            </a:pPr>
            <a:r>
              <a:rPr lang="en-US" altLang="en-US" sz="1200" b="1">
                <a:latin typeface="Arial" charset="0"/>
              </a:rPr>
              <a:t>Geometry</a:t>
            </a:r>
          </a:p>
        </p:txBody>
      </p:sp>
      <p:sp>
        <p:nvSpPr>
          <p:cNvPr id="16410" name="Rectangle 51"/>
          <p:cNvSpPr>
            <a:spLocks noChangeArrowheads="1"/>
          </p:cNvSpPr>
          <p:nvPr/>
        </p:nvSpPr>
        <p:spPr bwMode="auto">
          <a:xfrm>
            <a:off x="3732213" y="1827213"/>
            <a:ext cx="1970087" cy="258762"/>
          </a:xfrm>
          <a:prstGeom prst="rect">
            <a:avLst/>
          </a:prstGeom>
          <a:solidFill>
            <a:schemeClr val="bg1"/>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2197" tIns="31099" rIns="62197" bIns="31099"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1200" b="1">
                <a:latin typeface="Arial" charset="0"/>
              </a:rPr>
              <a:t>DrawMolecule</a:t>
            </a:r>
          </a:p>
        </p:txBody>
      </p:sp>
      <p:cxnSp>
        <p:nvCxnSpPr>
          <p:cNvPr id="16411" name="AutoShape 55"/>
          <p:cNvCxnSpPr>
            <a:cxnSpLocks noChangeShapeType="1"/>
            <a:stCxn id="16387" idx="2"/>
          </p:cNvCxnSpPr>
          <p:nvPr/>
        </p:nvCxnSpPr>
        <p:spPr bwMode="auto">
          <a:xfrm>
            <a:off x="1373188" y="2811463"/>
            <a:ext cx="1587" cy="352425"/>
          </a:xfrm>
          <a:prstGeom prst="straightConnector1">
            <a:avLst/>
          </a:prstGeom>
          <a:noFill/>
          <a:ln w="889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412" name="AutoShape 56"/>
          <p:cNvCxnSpPr>
            <a:cxnSpLocks noChangeShapeType="1"/>
            <a:stCxn id="16407" idx="1"/>
            <a:endCxn id="16387" idx="3"/>
          </p:cNvCxnSpPr>
          <p:nvPr/>
        </p:nvCxnSpPr>
        <p:spPr bwMode="auto">
          <a:xfrm flipH="1">
            <a:off x="2592388" y="1946275"/>
            <a:ext cx="931862" cy="0"/>
          </a:xfrm>
          <a:prstGeom prst="straightConnector1">
            <a:avLst/>
          </a:prstGeom>
          <a:noFill/>
          <a:ln w="889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413" name="AutoShape 57"/>
          <p:cNvCxnSpPr>
            <a:cxnSpLocks noChangeShapeType="1"/>
            <a:stCxn id="16402" idx="1"/>
            <a:endCxn id="16407" idx="3"/>
          </p:cNvCxnSpPr>
          <p:nvPr/>
        </p:nvCxnSpPr>
        <p:spPr bwMode="auto">
          <a:xfrm flipH="1" flipV="1">
            <a:off x="5910263" y="1946275"/>
            <a:ext cx="890587" cy="0"/>
          </a:xfrm>
          <a:prstGeom prst="straightConnector1">
            <a:avLst/>
          </a:prstGeom>
          <a:noFill/>
          <a:ln w="889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414" name="AutoShape 68"/>
          <p:cNvCxnSpPr>
            <a:cxnSpLocks noChangeShapeType="1"/>
          </p:cNvCxnSpPr>
          <p:nvPr/>
        </p:nvCxnSpPr>
        <p:spPr bwMode="auto">
          <a:xfrm flipV="1">
            <a:off x="8148638" y="735013"/>
            <a:ext cx="1587" cy="355600"/>
          </a:xfrm>
          <a:prstGeom prst="straightConnector1">
            <a:avLst/>
          </a:prstGeom>
          <a:noFill/>
          <a:ln w="889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415" name="AutoShape 69"/>
          <p:cNvCxnSpPr>
            <a:cxnSpLocks noChangeShapeType="1"/>
          </p:cNvCxnSpPr>
          <p:nvPr/>
        </p:nvCxnSpPr>
        <p:spPr bwMode="auto">
          <a:xfrm>
            <a:off x="7526338" y="735013"/>
            <a:ext cx="1587" cy="365125"/>
          </a:xfrm>
          <a:prstGeom prst="straightConnector1">
            <a:avLst/>
          </a:prstGeom>
          <a:noFill/>
          <a:ln w="889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416" name="AutoShape 70"/>
          <p:cNvCxnSpPr>
            <a:cxnSpLocks noChangeShapeType="1"/>
          </p:cNvCxnSpPr>
          <p:nvPr/>
        </p:nvCxnSpPr>
        <p:spPr bwMode="auto">
          <a:xfrm>
            <a:off x="4586288" y="715963"/>
            <a:ext cx="1587" cy="365125"/>
          </a:xfrm>
          <a:prstGeom prst="straightConnector1">
            <a:avLst/>
          </a:prstGeom>
          <a:noFill/>
          <a:ln w="889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080" name="Rectangle 8"/>
          <p:cNvSpPr>
            <a:spLocks noChangeArrowheads="1"/>
          </p:cNvSpPr>
          <p:nvPr/>
        </p:nvSpPr>
        <p:spPr bwMode="auto">
          <a:xfrm>
            <a:off x="6399213" y="3259138"/>
            <a:ext cx="2384425" cy="258762"/>
          </a:xfrm>
          <a:prstGeom prst="rect">
            <a:avLst/>
          </a:prstGeom>
          <a:solidFill>
            <a:schemeClr val="accent6">
              <a:lumMod val="20000"/>
              <a:lumOff val="80000"/>
            </a:schemeClr>
          </a:solidFill>
          <a:ln w="19050">
            <a:solidFill>
              <a:schemeClr val="tx1"/>
            </a:solidFill>
            <a:miter lim="800000"/>
            <a:headEnd/>
            <a:tailEnd/>
          </a:ln>
          <a:effectLst/>
        </p:spPr>
        <p:txBody>
          <a:bodyPr wrap="none" lIns="62197" tIns="31099" rIns="62197" bIns="31099" anchor="ctr"/>
          <a:lstStyle/>
          <a:p>
            <a:pPr>
              <a:defRPr/>
            </a:pPr>
            <a:r>
              <a:rPr lang="en-US" altLang="en-US" sz="1400" b="1" dirty="0">
                <a:latin typeface="Arial" pitchFamily="34" charset="0"/>
                <a:ea typeface="Gothic"/>
                <a:cs typeface="Gothic"/>
              </a:rPr>
              <a:t>Windowed OpenGL GPU</a:t>
            </a:r>
          </a:p>
        </p:txBody>
      </p:sp>
      <p:sp>
        <p:nvSpPr>
          <p:cNvPr id="16418" name="Rectangle 8"/>
          <p:cNvSpPr>
            <a:spLocks noChangeArrowheads="1"/>
          </p:cNvSpPr>
          <p:nvPr/>
        </p:nvSpPr>
        <p:spPr bwMode="auto">
          <a:xfrm>
            <a:off x="6399213" y="3730625"/>
            <a:ext cx="2392362" cy="260350"/>
          </a:xfrm>
          <a:prstGeom prst="rect">
            <a:avLst/>
          </a:prstGeom>
          <a:solidFill>
            <a:schemeClr val="bg1"/>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2197" tIns="31099" rIns="62197" bIns="31099"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1200" b="1">
                <a:latin typeface="Arial" charset="0"/>
              </a:rPr>
              <a:t>OpenGL Pbuffer GPU</a:t>
            </a:r>
          </a:p>
        </p:txBody>
      </p:sp>
      <p:cxnSp>
        <p:nvCxnSpPr>
          <p:cNvPr id="16419" name="AutoShape 20"/>
          <p:cNvCxnSpPr>
            <a:cxnSpLocks noChangeShapeType="1"/>
            <a:stCxn id="16393" idx="3"/>
            <a:endCxn id="16418" idx="1"/>
          </p:cNvCxnSpPr>
          <p:nvPr/>
        </p:nvCxnSpPr>
        <p:spPr bwMode="auto">
          <a:xfrm flipV="1">
            <a:off x="4881563" y="3860800"/>
            <a:ext cx="1517650" cy="6350"/>
          </a:xfrm>
          <a:prstGeom prst="straightConnector1">
            <a:avLst/>
          </a:prstGeom>
          <a:noFill/>
          <a:ln w="889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420" name="AutoShape 20"/>
          <p:cNvCxnSpPr>
            <a:cxnSpLocks noChangeShapeType="1"/>
            <a:stCxn id="16393" idx="3"/>
            <a:endCxn id="2080" idx="1"/>
          </p:cNvCxnSpPr>
          <p:nvPr/>
        </p:nvCxnSpPr>
        <p:spPr bwMode="auto">
          <a:xfrm flipV="1">
            <a:off x="4881563" y="3389313"/>
            <a:ext cx="1517650" cy="477837"/>
          </a:xfrm>
          <a:prstGeom prst="straightConnector1">
            <a:avLst/>
          </a:prstGeom>
          <a:noFill/>
          <a:ln w="889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6421" name="Rectangle 5"/>
          <p:cNvSpPr>
            <a:spLocks noChangeArrowheads="1"/>
          </p:cNvSpPr>
          <p:nvPr/>
        </p:nvSpPr>
        <p:spPr bwMode="auto">
          <a:xfrm>
            <a:off x="2597150" y="4130675"/>
            <a:ext cx="2278063" cy="258763"/>
          </a:xfrm>
          <a:prstGeom prst="rect">
            <a:avLst/>
          </a:prstGeom>
          <a:solidFill>
            <a:schemeClr val="bg1"/>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2197" tIns="31099" rIns="62197" bIns="31099"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1200" b="1">
                <a:latin typeface="Arial" charset="0"/>
              </a:rPr>
              <a:t>FileRenderer</a:t>
            </a:r>
          </a:p>
        </p:txBody>
      </p:sp>
      <p:cxnSp>
        <p:nvCxnSpPr>
          <p:cNvPr id="16422" name="AutoShape 19"/>
          <p:cNvCxnSpPr>
            <a:cxnSpLocks noChangeShapeType="1"/>
            <a:stCxn id="16390" idx="3"/>
            <a:endCxn id="16421" idx="1"/>
          </p:cNvCxnSpPr>
          <p:nvPr/>
        </p:nvCxnSpPr>
        <p:spPr bwMode="auto">
          <a:xfrm>
            <a:off x="2076450" y="4260850"/>
            <a:ext cx="520700" cy="0"/>
          </a:xfrm>
          <a:prstGeom prst="straightConnector1">
            <a:avLst/>
          </a:prstGeom>
          <a:noFill/>
          <a:ln w="889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423" name="AutoShape 20"/>
          <p:cNvCxnSpPr>
            <a:cxnSpLocks noChangeShapeType="1"/>
            <a:stCxn id="16421" idx="3"/>
            <a:endCxn id="16418" idx="1"/>
          </p:cNvCxnSpPr>
          <p:nvPr/>
        </p:nvCxnSpPr>
        <p:spPr bwMode="auto">
          <a:xfrm flipV="1">
            <a:off x="4875213" y="3860800"/>
            <a:ext cx="1524000" cy="400050"/>
          </a:xfrm>
          <a:prstGeom prst="straightConnector1">
            <a:avLst/>
          </a:prstGeom>
          <a:noFill/>
          <a:ln w="889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40" name="ClipArt Placeholder 4"/>
          <p:cNvPicPr>
            <a:picLocks noChangeAspect="1"/>
          </p:cNvPicPr>
          <p:nvPr/>
        </p:nvPicPr>
        <p:blipFill rotWithShape="1">
          <a:blip r:embed="rId2"/>
          <a:srcRect l="-20218" t="2000" r="-21174" b="1"/>
          <a:stretch/>
        </p:blipFill>
        <p:spPr bwMode="auto">
          <a:xfrm>
            <a:off x="631825" y="1438275"/>
            <a:ext cx="1493838" cy="1295400"/>
          </a:xfrm>
          <a:prstGeom prst="rect">
            <a:avLst/>
          </a:prstGeom>
          <a:solidFill>
            <a:schemeClr val="accent2">
              <a:lumMod val="60000"/>
              <a:lumOff val="40000"/>
            </a:schemeClr>
          </a:solidFill>
          <a:ln>
            <a:noFill/>
          </a:ln>
          <a:effectLst/>
        </p:spPr>
      </p:pic>
    </p:spTree>
    <p:extLst>
      <p:ext uri="{BB962C8B-B14F-4D97-AF65-F5344CB8AC3E}">
        <p14:creationId xmlns:p14="http://schemas.microsoft.com/office/powerpoint/2010/main" val="341036805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152400" y="133350"/>
            <a:ext cx="8304213" cy="609600"/>
          </a:xfrm>
        </p:spPr>
        <p:txBody>
          <a:bodyPr>
            <a:normAutofit fontScale="90000"/>
          </a:bodyPr>
          <a:lstStyle/>
          <a:p>
            <a:r>
              <a:rPr lang="en-US" altLang="en-US" sz="3600" dirty="0" smtClean="0">
                <a:latin typeface="Arial" charset="0"/>
                <a:cs typeface="Arial" charset="0"/>
              </a:rPr>
              <a:t>Lighting Comparison, STMV </a:t>
            </a:r>
            <a:r>
              <a:rPr lang="en-US" altLang="en-US" sz="3600" dirty="0">
                <a:latin typeface="Arial" charset="0"/>
                <a:cs typeface="Arial" charset="0"/>
              </a:rPr>
              <a:t>C</a:t>
            </a:r>
            <a:r>
              <a:rPr lang="en-US" altLang="en-US" sz="3600" dirty="0" smtClean="0">
                <a:latin typeface="Arial" charset="0"/>
                <a:cs typeface="Arial" charset="0"/>
              </a:rPr>
              <a:t>apsid</a:t>
            </a:r>
          </a:p>
        </p:txBody>
      </p:sp>
      <p:pic>
        <p:nvPicPr>
          <p:cNvPr id="17411"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 y="1657350"/>
            <a:ext cx="3490913" cy="3490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2"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881688" y="1657350"/>
            <a:ext cx="3490912" cy="3490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3" name="Content Placeholder 3"/>
          <p:cNvPicPr>
            <a:picLocks noGrp="1" noChangeAspect="1"/>
          </p:cNvPicPr>
          <p:nvPr>
            <p:ph idx="1"/>
          </p:nvPr>
        </p:nvPicPr>
        <p:blipFill>
          <a:blip r:embed="rId5">
            <a:extLst>
              <a:ext uri="{28A0092B-C50C-407E-A947-70E740481C1C}">
                <a14:useLocalDpi xmlns:a14="http://schemas.microsoft.com/office/drawing/2010/main" val="0"/>
              </a:ext>
            </a:extLst>
          </a:blip>
          <a:srcRect l="8594" r="7642"/>
          <a:stretch>
            <a:fillRect/>
          </a:stretch>
        </p:blipFill>
        <p:spPr>
          <a:xfrm>
            <a:off x="3267075" y="1657350"/>
            <a:ext cx="2924175" cy="3490913"/>
          </a:xfrm>
        </p:spPr>
      </p:pic>
      <p:sp>
        <p:nvSpPr>
          <p:cNvPr id="17414" name="TextBox 1"/>
          <p:cNvSpPr txBox="1">
            <a:spLocks noChangeArrowheads="1"/>
          </p:cNvSpPr>
          <p:nvPr/>
        </p:nvSpPr>
        <p:spPr bwMode="auto">
          <a:xfrm>
            <a:off x="152400" y="746125"/>
            <a:ext cx="2743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2000">
                <a:latin typeface="Arial Black" pitchFamily="34" charset="0"/>
                <a:cs typeface="Arial" charset="0"/>
              </a:rPr>
              <a:t>Two lights, no shadows</a:t>
            </a:r>
          </a:p>
        </p:txBody>
      </p:sp>
      <p:sp>
        <p:nvSpPr>
          <p:cNvPr id="17415" name="TextBox 6"/>
          <p:cNvSpPr txBox="1">
            <a:spLocks noChangeArrowheads="1"/>
          </p:cNvSpPr>
          <p:nvPr/>
        </p:nvSpPr>
        <p:spPr bwMode="auto">
          <a:xfrm>
            <a:off x="2743200" y="746125"/>
            <a:ext cx="32766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2000">
                <a:latin typeface="Arial Black" pitchFamily="34" charset="0"/>
                <a:cs typeface="Arial" charset="0"/>
              </a:rPr>
              <a:t>Two lights,              hard shadows,           1 shadow ray per light</a:t>
            </a:r>
          </a:p>
        </p:txBody>
      </p:sp>
      <p:sp>
        <p:nvSpPr>
          <p:cNvPr id="17416" name="TextBox 7"/>
          <p:cNvSpPr txBox="1">
            <a:spLocks noChangeArrowheads="1"/>
          </p:cNvSpPr>
          <p:nvPr/>
        </p:nvSpPr>
        <p:spPr bwMode="auto">
          <a:xfrm>
            <a:off x="6224588" y="749300"/>
            <a:ext cx="2919412"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2000">
                <a:latin typeface="Arial Black" pitchFamily="34" charset="0"/>
                <a:cs typeface="Arial" charset="0"/>
              </a:rPr>
              <a:t>Ambient occlusion + two lights,       144 AO rays/hit</a:t>
            </a:r>
          </a:p>
        </p:txBody>
      </p:sp>
    </p:spTree>
    <p:extLst>
      <p:ext uri="{BB962C8B-B14F-4D97-AF65-F5344CB8AC3E}">
        <p14:creationId xmlns:p14="http://schemas.microsoft.com/office/powerpoint/2010/main" val="24709762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76200" y="133350"/>
            <a:ext cx="8991600" cy="609600"/>
          </a:xfrm>
        </p:spPr>
        <p:txBody>
          <a:bodyPr/>
          <a:lstStyle/>
          <a:p>
            <a:r>
              <a:rPr lang="en-US" altLang="en-US" sz="3200" smtClean="0">
                <a:latin typeface="Arial" charset="0"/>
                <a:cs typeface="Arial" charset="0"/>
              </a:rPr>
              <a:t>“My Lights are Always in the Wrong Place…”</a:t>
            </a:r>
          </a:p>
        </p:txBody>
      </p:sp>
      <p:pic>
        <p:nvPicPr>
          <p:cNvPr id="18435" name="Picture 6"/>
          <p:cNvPicPr>
            <a:picLocks noChangeAspect="1"/>
          </p:cNvPicPr>
          <p:nvPr/>
        </p:nvPicPr>
        <p:blipFill>
          <a:blip r:embed="rId3">
            <a:extLst>
              <a:ext uri="{28A0092B-C50C-407E-A947-70E740481C1C}">
                <a14:useLocalDpi xmlns:a14="http://schemas.microsoft.com/office/drawing/2010/main" val="0"/>
              </a:ext>
            </a:extLst>
          </a:blip>
          <a:srcRect l="23367" t="8627" r="22833" b="44141"/>
          <a:stretch>
            <a:fillRect/>
          </a:stretch>
        </p:blipFill>
        <p:spPr bwMode="auto">
          <a:xfrm>
            <a:off x="4429125" y="1671638"/>
            <a:ext cx="4714875" cy="4138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6"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rcRect l="27364" t="8578" r="23314" b="44453"/>
          <a:stretch>
            <a:fillRect/>
          </a:stretch>
        </p:blipFill>
        <p:spPr>
          <a:xfrm>
            <a:off x="0" y="1670050"/>
            <a:ext cx="4346575" cy="4138613"/>
          </a:xfrm>
        </p:spPr>
      </p:pic>
      <p:sp>
        <p:nvSpPr>
          <p:cNvPr id="18437" name="TextBox 6"/>
          <p:cNvSpPr txBox="1">
            <a:spLocks noChangeArrowheads="1"/>
          </p:cNvSpPr>
          <p:nvPr/>
        </p:nvSpPr>
        <p:spPr bwMode="auto">
          <a:xfrm>
            <a:off x="0" y="746125"/>
            <a:ext cx="42672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2000">
                <a:latin typeface="Arial Black" pitchFamily="34" charset="0"/>
                <a:cs typeface="Arial" charset="0"/>
              </a:rPr>
              <a:t>Two lights,                       harsh shadows,                               1 shadow ray per light per hit</a:t>
            </a:r>
          </a:p>
        </p:txBody>
      </p:sp>
      <p:sp>
        <p:nvSpPr>
          <p:cNvPr id="18438" name="TextBox 7"/>
          <p:cNvSpPr txBox="1">
            <a:spLocks noChangeArrowheads="1"/>
          </p:cNvSpPr>
          <p:nvPr/>
        </p:nvSpPr>
        <p:spPr bwMode="auto">
          <a:xfrm>
            <a:off x="4581192" y="759247"/>
            <a:ext cx="4410739"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2000" dirty="0">
                <a:latin typeface="Arial Black" pitchFamily="34" charset="0"/>
                <a:cs typeface="Arial" charset="0"/>
              </a:rPr>
              <a:t>Ambient occlusion (~80%) + </a:t>
            </a:r>
            <a:r>
              <a:rPr lang="en-US" altLang="en-US" sz="2000" dirty="0" smtClean="0">
                <a:latin typeface="Arial Black" pitchFamily="34" charset="0"/>
                <a:cs typeface="Arial" charset="0"/>
              </a:rPr>
              <a:t>two directional </a:t>
            </a:r>
            <a:r>
              <a:rPr lang="en-US" altLang="en-US" sz="2000" dirty="0">
                <a:latin typeface="Arial Black" pitchFamily="34" charset="0"/>
                <a:cs typeface="Arial" charset="0"/>
              </a:rPr>
              <a:t>lights (~20%),       144 AO rays/hit</a:t>
            </a:r>
          </a:p>
        </p:txBody>
      </p:sp>
    </p:spTree>
    <p:extLst>
      <p:ext uri="{BB962C8B-B14F-4D97-AF65-F5344CB8AC3E}">
        <p14:creationId xmlns:p14="http://schemas.microsoft.com/office/powerpoint/2010/main" val="11715935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9"/>
          <p:cNvSpPr>
            <a:spLocks noChangeArrowheads="1"/>
          </p:cNvSpPr>
          <p:nvPr/>
        </p:nvSpPr>
        <p:spPr bwMode="auto">
          <a:xfrm>
            <a:off x="0" y="4598988"/>
            <a:ext cx="9144000" cy="544512"/>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1200">
              <a:latin typeface="Arial" charset="0"/>
              <a:cs typeface="Arial" charset="0"/>
            </a:endParaRPr>
          </a:p>
        </p:txBody>
      </p:sp>
      <p:sp>
        <p:nvSpPr>
          <p:cNvPr id="21507" name="Title 1"/>
          <p:cNvSpPr>
            <a:spLocks noGrp="1"/>
          </p:cNvSpPr>
          <p:nvPr>
            <p:ph type="title"/>
          </p:nvPr>
        </p:nvSpPr>
        <p:spPr>
          <a:xfrm>
            <a:off x="152400" y="57150"/>
            <a:ext cx="8763000" cy="685800"/>
          </a:xfrm>
        </p:spPr>
        <p:txBody>
          <a:bodyPr/>
          <a:lstStyle/>
          <a:p>
            <a:r>
              <a:rPr lang="en-US" altLang="en-US" sz="3200" smtClean="0">
                <a:latin typeface="Arial" charset="0"/>
                <a:cs typeface="Arial" charset="0"/>
              </a:rPr>
              <a:t>GPU Ray Tracing of HIV-1 on Blue Waters</a:t>
            </a:r>
          </a:p>
        </p:txBody>
      </p:sp>
      <p:sp>
        <p:nvSpPr>
          <p:cNvPr id="21508" name="Text Placeholder 2"/>
          <p:cNvSpPr>
            <a:spLocks noGrp="1"/>
          </p:cNvSpPr>
          <p:nvPr>
            <p:ph type="body" sz="half" idx="1"/>
          </p:nvPr>
        </p:nvSpPr>
        <p:spPr>
          <a:xfrm>
            <a:off x="76200" y="742950"/>
            <a:ext cx="6172200" cy="4171950"/>
          </a:xfrm>
        </p:spPr>
        <p:txBody>
          <a:bodyPr/>
          <a:lstStyle/>
          <a:p>
            <a:r>
              <a:rPr lang="en-US" altLang="en-US" sz="2000" dirty="0" smtClean="0">
                <a:latin typeface="Arial" charset="0"/>
                <a:cs typeface="Arial" charset="0"/>
              </a:rPr>
              <a:t>64M atom simulation, 1079 movie frames</a:t>
            </a:r>
          </a:p>
          <a:p>
            <a:r>
              <a:rPr lang="en-US" altLang="en-US" sz="2000" b="1" dirty="0" smtClean="0">
                <a:latin typeface="Arial" charset="0"/>
                <a:cs typeface="Arial" charset="0"/>
              </a:rPr>
              <a:t>Ambient occlusion lightin</a:t>
            </a:r>
            <a:r>
              <a:rPr lang="en-US" altLang="en-US" sz="2000" dirty="0" smtClean="0">
                <a:latin typeface="Arial" charset="0"/>
                <a:cs typeface="Arial" charset="0"/>
              </a:rPr>
              <a:t>g, shadows, transparency, antialiasing, depth cueing,           </a:t>
            </a:r>
            <a:r>
              <a:rPr lang="en-US" altLang="en-US" sz="2000" b="1" dirty="0" smtClean="0">
                <a:latin typeface="Arial" charset="0"/>
                <a:cs typeface="Arial" charset="0"/>
              </a:rPr>
              <a:t>144 rays/pixel minimum</a:t>
            </a:r>
          </a:p>
          <a:p>
            <a:r>
              <a:rPr lang="en-US" altLang="en-US" sz="2000" dirty="0" smtClean="0">
                <a:latin typeface="Arial" charset="0"/>
                <a:cs typeface="Arial" charset="0"/>
              </a:rPr>
              <a:t>GPU memory capacity hurdles:</a:t>
            </a:r>
          </a:p>
          <a:p>
            <a:pPr lvl="1"/>
            <a:r>
              <a:rPr lang="en-US" altLang="en-US" sz="1800" dirty="0" smtClean="0">
                <a:latin typeface="Arial" charset="0"/>
                <a:cs typeface="Arial" charset="0"/>
              </a:rPr>
              <a:t>Surface calc. and ray tracing each use </a:t>
            </a:r>
            <a:r>
              <a:rPr lang="en-US" altLang="en-US" sz="1800" b="1" dirty="0" smtClean="0">
                <a:latin typeface="Arial" charset="0"/>
                <a:cs typeface="Arial" charset="0"/>
              </a:rPr>
              <a:t>over 75% of K20X 6GB on-board GPU memory</a:t>
            </a:r>
            <a:r>
              <a:rPr lang="en-US" altLang="en-US" sz="1800" dirty="0" smtClean="0">
                <a:latin typeface="Arial" charset="0"/>
                <a:cs typeface="Arial" charset="0"/>
              </a:rPr>
              <a:t> even with quantized/compressed colors, surface </a:t>
            </a:r>
            <a:r>
              <a:rPr lang="en-US" altLang="en-US" sz="1800" dirty="0" err="1" smtClean="0">
                <a:latin typeface="Arial" charset="0"/>
                <a:cs typeface="Arial" charset="0"/>
              </a:rPr>
              <a:t>normals</a:t>
            </a:r>
            <a:r>
              <a:rPr lang="en-US" altLang="en-US" sz="1800" dirty="0" smtClean="0">
                <a:latin typeface="Arial" charset="0"/>
                <a:cs typeface="Arial" charset="0"/>
              </a:rPr>
              <a:t>, …</a:t>
            </a:r>
          </a:p>
          <a:p>
            <a:pPr lvl="1"/>
            <a:r>
              <a:rPr lang="en-US" altLang="en-US" sz="1800" dirty="0" smtClean="0">
                <a:latin typeface="Arial" charset="0"/>
                <a:cs typeface="Arial" charset="0"/>
              </a:rPr>
              <a:t>Evict non-RT GPU data to host prior to ray tracing</a:t>
            </a:r>
          </a:p>
          <a:p>
            <a:pPr lvl="1"/>
            <a:r>
              <a:rPr lang="en-US" altLang="en-US" sz="1800" dirty="0" smtClean="0">
                <a:latin typeface="Arial" charset="0"/>
                <a:cs typeface="Arial" charset="0"/>
              </a:rPr>
              <a:t>Eviction was </a:t>
            </a:r>
            <a:r>
              <a:rPr lang="en-US" altLang="en-US" sz="1800" b="1" dirty="0" smtClean="0">
                <a:latin typeface="Arial" charset="0"/>
                <a:cs typeface="Arial" charset="0"/>
              </a:rPr>
              <a:t>still required </a:t>
            </a:r>
            <a:r>
              <a:rPr lang="en-US" altLang="en-US" sz="1800" dirty="0" smtClean="0">
                <a:latin typeface="Arial" charset="0"/>
                <a:cs typeface="Arial" charset="0"/>
              </a:rPr>
              <a:t>on a test machine with a </a:t>
            </a:r>
            <a:r>
              <a:rPr lang="en-US" altLang="en-US" sz="1800" b="1" dirty="0" smtClean="0">
                <a:latin typeface="Arial" charset="0"/>
                <a:cs typeface="Arial" charset="0"/>
              </a:rPr>
              <a:t>12GB </a:t>
            </a:r>
            <a:r>
              <a:rPr lang="en-US" altLang="en-US" sz="1800" b="1" dirty="0" err="1" smtClean="0">
                <a:latin typeface="Arial" charset="0"/>
                <a:cs typeface="Arial" charset="0"/>
              </a:rPr>
              <a:t>Quadro</a:t>
            </a:r>
            <a:r>
              <a:rPr lang="en-US" altLang="en-US" sz="1800" b="1" dirty="0" smtClean="0">
                <a:latin typeface="Arial" charset="0"/>
                <a:cs typeface="Arial" charset="0"/>
              </a:rPr>
              <a:t> K6000 </a:t>
            </a:r>
            <a:r>
              <a:rPr lang="en-US" altLang="en-US" sz="1800" dirty="0" smtClean="0">
                <a:latin typeface="Arial" charset="0"/>
                <a:cs typeface="Arial" charset="0"/>
              </a:rPr>
              <a:t>GPU – the multi-pass “</a:t>
            </a:r>
            <a:r>
              <a:rPr lang="en-US" altLang="en-US" sz="1800" dirty="0" err="1" smtClean="0">
                <a:latin typeface="Arial" charset="0"/>
                <a:cs typeface="Arial" charset="0"/>
              </a:rPr>
              <a:t>QuickSurf</a:t>
            </a:r>
            <a:r>
              <a:rPr lang="en-US" altLang="en-US" sz="1800" dirty="0" smtClean="0">
                <a:latin typeface="Arial" charset="0"/>
                <a:cs typeface="Arial" charset="0"/>
              </a:rPr>
              <a:t>” surface algorithm grows the per-pass chunk size to reduce the number of passes</a:t>
            </a:r>
            <a:endParaRPr lang="en-US" altLang="en-US" sz="1600" dirty="0" smtClean="0">
              <a:latin typeface="Arial" charset="0"/>
              <a:cs typeface="Arial" charset="0"/>
            </a:endParaRPr>
          </a:p>
        </p:txBody>
      </p:sp>
      <p:pic>
        <p:nvPicPr>
          <p:cNvPr id="21509" name="ClipArt Placeholder 4"/>
          <p:cNvPicPr>
            <a:picLocks noGrp="1" noChangeAspect="1"/>
          </p:cNvPicPr>
          <p:nvPr>
            <p:ph type="clipArt" sz="half" idx="2"/>
          </p:nvPr>
        </p:nvPicPr>
        <p:blipFill>
          <a:blip r:embed="rId2">
            <a:extLst>
              <a:ext uri="{28A0092B-C50C-407E-A947-70E740481C1C}">
                <a14:useLocalDpi xmlns:a14="http://schemas.microsoft.com/office/drawing/2010/main" val="0"/>
              </a:ext>
            </a:extLst>
          </a:blip>
          <a:srcRect/>
          <a:stretch>
            <a:fillRect/>
          </a:stretch>
        </p:blipFill>
        <p:spPr>
          <a:xfrm>
            <a:off x="6248400" y="571500"/>
            <a:ext cx="2889250" cy="4289425"/>
          </a:xfrm>
        </p:spPr>
      </p:pic>
    </p:spTree>
    <p:extLst>
      <p:ext uri="{BB962C8B-B14F-4D97-AF65-F5344CB8AC3E}">
        <p14:creationId xmlns:p14="http://schemas.microsoft.com/office/powerpoint/2010/main" val="342760669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11829" b="58458"/>
          <a:stretch/>
        </p:blipFill>
        <p:spPr>
          <a:xfrm>
            <a:off x="0" y="0"/>
            <a:ext cx="9144000" cy="6152926"/>
          </a:xfrm>
          <a:prstGeom prst="rect">
            <a:avLst/>
          </a:prstGeom>
        </p:spPr>
      </p:pic>
    </p:spTree>
    <p:extLst>
      <p:ext uri="{BB962C8B-B14F-4D97-AF65-F5344CB8AC3E}">
        <p14:creationId xmlns:p14="http://schemas.microsoft.com/office/powerpoint/2010/main" val="422966508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9"/>
          <p:cNvSpPr>
            <a:spLocks noChangeArrowheads="1"/>
          </p:cNvSpPr>
          <p:nvPr/>
        </p:nvSpPr>
        <p:spPr bwMode="auto">
          <a:xfrm>
            <a:off x="0" y="4599385"/>
            <a:ext cx="9144000" cy="544115"/>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p>
            <a:endParaRPr lang="en-US"/>
          </a:p>
        </p:txBody>
      </p:sp>
      <p:sp>
        <p:nvSpPr>
          <p:cNvPr id="56322" name="Title 1"/>
          <p:cNvSpPr>
            <a:spLocks noGrp="1"/>
          </p:cNvSpPr>
          <p:nvPr>
            <p:ph type="title"/>
          </p:nvPr>
        </p:nvSpPr>
        <p:spPr>
          <a:xfrm>
            <a:off x="1275907" y="136042"/>
            <a:ext cx="6157081" cy="856060"/>
          </a:xfrm>
        </p:spPr>
        <p:txBody>
          <a:bodyPr>
            <a:normAutofit fontScale="90000"/>
          </a:bodyPr>
          <a:lstStyle/>
          <a:p>
            <a:r>
              <a:rPr lang="en-US" altLang="en-US" sz="3600" dirty="0" smtClean="0"/>
              <a:t>HIV-1 Parallel Movie Rendering on Blue Waters Cray XE6/XK7</a:t>
            </a:r>
          </a:p>
        </p:txBody>
      </p:sp>
      <p:graphicFrame>
        <p:nvGraphicFramePr>
          <p:cNvPr id="5" name="Table 4"/>
          <p:cNvGraphicFramePr>
            <a:graphicFrameLocks noGrp="1"/>
          </p:cNvGraphicFramePr>
          <p:nvPr>
            <p:extLst>
              <p:ext uri="{D42A27DB-BD31-4B8C-83A1-F6EECF244321}">
                <p14:modId xmlns:p14="http://schemas.microsoft.com/office/powerpoint/2010/main" val="3353606803"/>
              </p:ext>
            </p:extLst>
          </p:nvPr>
        </p:nvGraphicFramePr>
        <p:xfrm>
          <a:off x="442912" y="2324969"/>
          <a:ext cx="8258175" cy="1970809"/>
        </p:xfrm>
        <a:graphic>
          <a:graphicData uri="http://schemas.openxmlformats.org/drawingml/2006/table">
            <a:tbl>
              <a:tblPr firstRow="1" bandRow="1">
                <a:tableStyleId>{5C22544A-7EE6-4342-B048-85BDC9FD1C3A}</a:tableStyleId>
              </a:tblPr>
              <a:tblGrid>
                <a:gridCol w="2543077"/>
                <a:gridCol w="1447825"/>
                <a:gridCol w="1533926"/>
                <a:gridCol w="1731375"/>
                <a:gridCol w="1001972"/>
              </a:tblGrid>
              <a:tr h="40270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solidFill>
                            <a:schemeClr val="tx1"/>
                          </a:solidFill>
                        </a:rPr>
                        <a:t> Node Type</a:t>
                      </a:r>
                    </a:p>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solidFill>
                            <a:schemeClr val="tx1"/>
                          </a:solidFill>
                        </a:rPr>
                        <a:t>and</a:t>
                      </a:r>
                      <a:r>
                        <a:rPr lang="en-US" sz="1400" baseline="0" dirty="0" smtClean="0">
                          <a:solidFill>
                            <a:schemeClr val="tx1"/>
                          </a:solidFill>
                        </a:rPr>
                        <a:t> Count</a:t>
                      </a:r>
                      <a:endParaRPr lang="en-US" sz="1400" dirty="0" smtClean="0">
                        <a:solidFill>
                          <a:schemeClr val="tx1"/>
                        </a:solidFill>
                      </a:endParaRPr>
                    </a:p>
                  </a:txBody>
                  <a:tcPr marL="91442" marR="91442" marT="34261" marB="34261">
                    <a:solidFill>
                      <a:srgbClr val="99FF99"/>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solidFill>
                            <a:schemeClr val="tx1"/>
                          </a:solidFill>
                        </a:rPr>
                        <a:t>Script Load</a:t>
                      </a:r>
                    </a:p>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solidFill>
                            <a:schemeClr val="tx1"/>
                          </a:solidFill>
                        </a:rPr>
                        <a:t>Time</a:t>
                      </a:r>
                    </a:p>
                  </a:txBody>
                  <a:tcPr marL="91442" marR="91442" marT="34261" marB="34261">
                    <a:solidFill>
                      <a:srgbClr val="99FF99"/>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solidFill>
                            <a:schemeClr val="tx1"/>
                          </a:solidFill>
                        </a:rPr>
                        <a:t>State</a:t>
                      </a:r>
                      <a:r>
                        <a:rPr lang="en-US" sz="1400" baseline="0" dirty="0" smtClean="0">
                          <a:solidFill>
                            <a:schemeClr val="tx1"/>
                          </a:solidFill>
                        </a:rPr>
                        <a:t> Load</a:t>
                      </a:r>
                    </a:p>
                    <a:p>
                      <a:pPr marL="0" marR="0" indent="0" algn="l" defTabSz="914400" rtl="0" eaLnBrk="1" fontAlgn="auto" latinLnBrk="0" hangingPunct="1">
                        <a:lnSpc>
                          <a:spcPct val="100000"/>
                        </a:lnSpc>
                        <a:spcBef>
                          <a:spcPts val="0"/>
                        </a:spcBef>
                        <a:spcAft>
                          <a:spcPts val="0"/>
                        </a:spcAft>
                        <a:buClrTx/>
                        <a:buSzTx/>
                        <a:buFontTx/>
                        <a:buNone/>
                        <a:tabLst/>
                        <a:defRPr/>
                      </a:pPr>
                      <a:r>
                        <a:rPr lang="en-US" sz="1400" baseline="0" dirty="0" smtClean="0">
                          <a:solidFill>
                            <a:schemeClr val="tx1"/>
                          </a:solidFill>
                        </a:rPr>
                        <a:t>Time</a:t>
                      </a:r>
                    </a:p>
                  </a:txBody>
                  <a:tcPr marL="91442" marR="91442" marT="34261" marB="34261">
                    <a:solidFill>
                      <a:srgbClr val="99FF99"/>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solidFill>
                            <a:schemeClr val="tx1"/>
                          </a:solidFill>
                        </a:rPr>
                        <a:t>Geometry + Ray Tracing</a:t>
                      </a:r>
                    </a:p>
                  </a:txBody>
                  <a:tcPr marL="91442" marR="91442" marT="34261" marB="34261">
                    <a:solidFill>
                      <a:srgbClr val="99FF99"/>
                    </a:solidFill>
                  </a:tcPr>
                </a:tc>
                <a:tc>
                  <a:txBody>
                    <a:bodyPr/>
                    <a:lstStyle/>
                    <a:p>
                      <a:r>
                        <a:rPr lang="en-US" sz="1400" dirty="0" smtClean="0">
                          <a:solidFill>
                            <a:schemeClr val="tx1"/>
                          </a:solidFill>
                        </a:rPr>
                        <a:t>Total</a:t>
                      </a:r>
                      <a:endParaRPr lang="en-US" sz="1400" baseline="0" dirty="0" smtClean="0">
                        <a:solidFill>
                          <a:schemeClr val="tx1"/>
                        </a:solidFill>
                      </a:endParaRPr>
                    </a:p>
                    <a:p>
                      <a:r>
                        <a:rPr lang="en-US" sz="1400" baseline="0" dirty="0" smtClean="0">
                          <a:solidFill>
                            <a:schemeClr val="tx1"/>
                          </a:solidFill>
                        </a:rPr>
                        <a:t>Time</a:t>
                      </a:r>
                      <a:endParaRPr lang="en-US" sz="1400" dirty="0">
                        <a:solidFill>
                          <a:schemeClr val="tx1"/>
                        </a:solidFill>
                      </a:endParaRPr>
                    </a:p>
                  </a:txBody>
                  <a:tcPr marL="91442" marR="91442" marT="34261" marB="34261">
                    <a:solidFill>
                      <a:srgbClr val="99FF99"/>
                    </a:solidFill>
                  </a:tcPr>
                </a:tc>
              </a:tr>
              <a:tr h="273863">
                <a:tc>
                  <a:txBody>
                    <a:bodyPr/>
                    <a:lstStyle/>
                    <a:p>
                      <a:r>
                        <a:rPr lang="en-US" sz="1400" b="1" dirty="0" smtClean="0"/>
                        <a:t>256 XE6 CPUs</a:t>
                      </a:r>
                      <a:endParaRPr lang="en-US" sz="1400" b="1" dirty="0"/>
                    </a:p>
                  </a:txBody>
                  <a:tcPr marL="91442" marR="91442" marT="34261" marB="34261"/>
                </a:tc>
                <a:tc>
                  <a:txBody>
                    <a:bodyPr/>
                    <a:lstStyle/>
                    <a:p>
                      <a:r>
                        <a:rPr lang="en-US" sz="1400" dirty="0" smtClean="0"/>
                        <a:t>7 s</a:t>
                      </a:r>
                      <a:endParaRPr lang="en-US" sz="1400" dirty="0"/>
                    </a:p>
                  </a:txBody>
                  <a:tcPr marL="91442" marR="91442" marT="34261" marB="34261"/>
                </a:tc>
                <a:tc>
                  <a:txBody>
                    <a:bodyPr/>
                    <a:lstStyle/>
                    <a:p>
                      <a:r>
                        <a:rPr lang="en-US" sz="1400" dirty="0" smtClean="0"/>
                        <a:t>160 s</a:t>
                      </a:r>
                      <a:endParaRPr lang="en-US" sz="1400" dirty="0"/>
                    </a:p>
                  </a:txBody>
                  <a:tcPr marL="91442" marR="91442" marT="34261" marB="34261"/>
                </a:tc>
                <a:tc>
                  <a:txBody>
                    <a:bodyPr/>
                    <a:lstStyle/>
                    <a:p>
                      <a:r>
                        <a:rPr lang="en-US" sz="1600" b="1" dirty="0" smtClean="0">
                          <a:latin typeface="+mj-lt"/>
                        </a:rPr>
                        <a:t>1,374</a:t>
                      </a:r>
                      <a:r>
                        <a:rPr lang="en-US" sz="1600" b="1" baseline="0" dirty="0" smtClean="0">
                          <a:latin typeface="+mj-lt"/>
                        </a:rPr>
                        <a:t> s</a:t>
                      </a:r>
                      <a:endParaRPr lang="en-US" sz="1600" b="1" dirty="0">
                        <a:latin typeface="+mj-lt"/>
                      </a:endParaRPr>
                    </a:p>
                  </a:txBody>
                  <a:tcPr marL="91442" marR="91442" marT="34261" marB="34261"/>
                </a:tc>
                <a:tc>
                  <a:txBody>
                    <a:bodyPr/>
                    <a:lstStyle/>
                    <a:p>
                      <a:r>
                        <a:rPr lang="en-US" sz="1600" b="1" dirty="0" smtClean="0"/>
                        <a:t>1,541 s</a:t>
                      </a:r>
                      <a:endParaRPr lang="en-US" sz="1600" b="1" dirty="0"/>
                    </a:p>
                  </a:txBody>
                  <a:tcPr marL="91442" marR="91442" marT="34261" marB="34261"/>
                </a:tc>
              </a:tr>
              <a:tr h="268428">
                <a:tc>
                  <a:txBody>
                    <a:bodyPr/>
                    <a:lstStyle/>
                    <a:p>
                      <a:r>
                        <a:rPr lang="en-US" sz="1400" dirty="0" smtClean="0"/>
                        <a:t>512 XE6 CPUs</a:t>
                      </a:r>
                      <a:endParaRPr lang="en-US" sz="1400" dirty="0"/>
                    </a:p>
                  </a:txBody>
                  <a:tcPr marL="91442" marR="91442" marT="34261" marB="34261"/>
                </a:tc>
                <a:tc>
                  <a:txBody>
                    <a:bodyPr/>
                    <a:lstStyle/>
                    <a:p>
                      <a:r>
                        <a:rPr lang="en-US" sz="1400" dirty="0" smtClean="0"/>
                        <a:t>13 s</a:t>
                      </a:r>
                      <a:endParaRPr lang="en-US" sz="1400" dirty="0"/>
                    </a:p>
                  </a:txBody>
                  <a:tcPr marL="91442" marR="91442" marT="34261" marB="34261"/>
                </a:tc>
                <a:tc>
                  <a:txBody>
                    <a:bodyPr/>
                    <a:lstStyle/>
                    <a:p>
                      <a:r>
                        <a:rPr lang="en-US" sz="1400" dirty="0" smtClean="0"/>
                        <a:t>211 s</a:t>
                      </a:r>
                      <a:endParaRPr lang="en-US" sz="1400" dirty="0"/>
                    </a:p>
                  </a:txBody>
                  <a:tcPr marL="91442" marR="91442" marT="34261" marB="34261"/>
                </a:tc>
                <a:tc>
                  <a:txBody>
                    <a:bodyPr/>
                    <a:lstStyle/>
                    <a:p>
                      <a:r>
                        <a:rPr lang="en-US" sz="1400" dirty="0" smtClean="0"/>
                        <a:t>808 s</a:t>
                      </a:r>
                      <a:endParaRPr lang="en-US" sz="1400" dirty="0"/>
                    </a:p>
                  </a:txBody>
                  <a:tcPr marL="91442" marR="91442" marT="34261" marB="34261"/>
                </a:tc>
                <a:tc>
                  <a:txBody>
                    <a:bodyPr/>
                    <a:lstStyle/>
                    <a:p>
                      <a:r>
                        <a:rPr lang="en-US" sz="1400" dirty="0" smtClean="0"/>
                        <a:t>1,032 s</a:t>
                      </a:r>
                      <a:endParaRPr lang="en-US" sz="1400" dirty="0"/>
                    </a:p>
                  </a:txBody>
                  <a:tcPr marL="91442" marR="91442" marT="34261" marB="34261"/>
                </a:tc>
              </a:tr>
              <a:tr h="287079">
                <a:tc>
                  <a:txBody>
                    <a:bodyPr/>
                    <a:lstStyle/>
                    <a:p>
                      <a:r>
                        <a:rPr lang="en-US" sz="1400" b="1" baseline="0" dirty="0" smtClean="0"/>
                        <a:t>  </a:t>
                      </a:r>
                      <a:r>
                        <a:rPr lang="en-US" sz="1400" b="0" baseline="0" dirty="0" smtClean="0"/>
                        <a:t>64 XK7 Tesla K20X GPUs</a:t>
                      </a:r>
                      <a:endParaRPr lang="en-US" sz="1400" b="0" dirty="0"/>
                    </a:p>
                  </a:txBody>
                  <a:tcPr marL="91442" marR="91442" marT="34261" marB="34261"/>
                </a:tc>
                <a:tc>
                  <a:txBody>
                    <a:bodyPr/>
                    <a:lstStyle/>
                    <a:p>
                      <a:r>
                        <a:rPr lang="en-US" sz="1400" dirty="0" smtClean="0"/>
                        <a:t>2</a:t>
                      </a:r>
                      <a:r>
                        <a:rPr lang="en-US" sz="1400" baseline="0" dirty="0" smtClean="0"/>
                        <a:t> s</a:t>
                      </a:r>
                      <a:endParaRPr lang="en-US" sz="1400" dirty="0"/>
                    </a:p>
                  </a:txBody>
                  <a:tcPr marL="91442" marR="91442" marT="34261" marB="34261"/>
                </a:tc>
                <a:tc>
                  <a:txBody>
                    <a:bodyPr/>
                    <a:lstStyle/>
                    <a:p>
                      <a:r>
                        <a:rPr lang="en-US" sz="1400" dirty="0" smtClean="0"/>
                        <a:t>38 s</a:t>
                      </a:r>
                      <a:endParaRPr lang="en-US" sz="1400" dirty="0"/>
                    </a:p>
                  </a:txBody>
                  <a:tcPr marL="91442" marR="91442" marT="34261" marB="34261"/>
                </a:tc>
                <a:tc>
                  <a:txBody>
                    <a:bodyPr/>
                    <a:lstStyle/>
                    <a:p>
                      <a:r>
                        <a:rPr lang="en-US" sz="1400" dirty="0" smtClean="0"/>
                        <a:t>655 s</a:t>
                      </a:r>
                      <a:endParaRPr lang="en-US" sz="1400" dirty="0"/>
                    </a:p>
                  </a:txBody>
                  <a:tcPr marL="91442" marR="91442" marT="34261" marB="34261"/>
                </a:tc>
                <a:tc>
                  <a:txBody>
                    <a:bodyPr/>
                    <a:lstStyle/>
                    <a:p>
                      <a:r>
                        <a:rPr lang="en-US" sz="1400" dirty="0" smtClean="0"/>
                        <a:t>695 s</a:t>
                      </a:r>
                      <a:endParaRPr lang="en-US" sz="1400" dirty="0"/>
                    </a:p>
                  </a:txBody>
                  <a:tcPr marL="91442" marR="91442" marT="34261" marB="34261"/>
                </a:tc>
              </a:tr>
              <a:tr h="24454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0" dirty="0" smtClean="0"/>
                        <a:t>128 XK7 </a:t>
                      </a:r>
                      <a:r>
                        <a:rPr lang="en-US" sz="1400" b="0" baseline="0" dirty="0" smtClean="0"/>
                        <a:t>Tesla K20X GPUs</a:t>
                      </a:r>
                      <a:endParaRPr lang="en-US" sz="1400" b="0" dirty="0" smtClean="0"/>
                    </a:p>
                  </a:txBody>
                  <a:tcPr marL="91442" marR="91442" marT="34261" marB="34261"/>
                </a:tc>
                <a:tc>
                  <a:txBody>
                    <a:bodyPr/>
                    <a:lstStyle/>
                    <a:p>
                      <a:r>
                        <a:rPr lang="en-US" sz="1400" dirty="0" smtClean="0"/>
                        <a:t>4 s</a:t>
                      </a:r>
                      <a:endParaRPr lang="en-US" sz="1400" dirty="0"/>
                    </a:p>
                  </a:txBody>
                  <a:tcPr marL="91442" marR="91442" marT="34261" marB="34261"/>
                </a:tc>
                <a:tc>
                  <a:txBody>
                    <a:bodyPr/>
                    <a:lstStyle/>
                    <a:p>
                      <a:r>
                        <a:rPr lang="en-US" sz="1400" dirty="0" smtClean="0"/>
                        <a:t>74</a:t>
                      </a:r>
                      <a:r>
                        <a:rPr lang="en-US" sz="1400" baseline="0" dirty="0" smtClean="0"/>
                        <a:t> s</a:t>
                      </a:r>
                      <a:endParaRPr lang="en-US" sz="1400" dirty="0"/>
                    </a:p>
                  </a:txBody>
                  <a:tcPr marL="91442" marR="91442" marT="34261" marB="34261"/>
                </a:tc>
                <a:tc>
                  <a:txBody>
                    <a:bodyPr/>
                    <a:lstStyle/>
                    <a:p>
                      <a:r>
                        <a:rPr lang="en-US" sz="1400" dirty="0" smtClean="0"/>
                        <a:t>331 s</a:t>
                      </a:r>
                      <a:endParaRPr lang="en-US" sz="1400" dirty="0"/>
                    </a:p>
                  </a:txBody>
                  <a:tcPr marL="91442" marR="91442" marT="34261" marB="34261"/>
                </a:tc>
                <a:tc>
                  <a:txBody>
                    <a:bodyPr/>
                    <a:lstStyle/>
                    <a:p>
                      <a:r>
                        <a:rPr lang="en-US" sz="1400" dirty="0" smtClean="0"/>
                        <a:t>410 s</a:t>
                      </a:r>
                      <a:endParaRPr lang="en-US" sz="1400" dirty="0"/>
                    </a:p>
                  </a:txBody>
                  <a:tcPr marL="91442" marR="91442" marT="34261" marB="34261"/>
                </a:tc>
              </a:tr>
              <a:tr h="27101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smtClean="0"/>
                        <a:t>256 XK7 </a:t>
                      </a:r>
                      <a:r>
                        <a:rPr lang="en-US" sz="1400" b="1" baseline="0" dirty="0" smtClean="0"/>
                        <a:t>Tesla K20X GPUs</a:t>
                      </a:r>
                      <a:endParaRPr lang="en-US" sz="1400" b="1" dirty="0" smtClean="0"/>
                    </a:p>
                  </a:txBody>
                  <a:tcPr marL="91442" marR="91442" marT="34261" marB="34261"/>
                </a:tc>
                <a:tc>
                  <a:txBody>
                    <a:bodyPr/>
                    <a:lstStyle/>
                    <a:p>
                      <a:r>
                        <a:rPr lang="en-US" sz="1400" dirty="0" smtClean="0"/>
                        <a:t>7 s</a:t>
                      </a:r>
                      <a:endParaRPr lang="en-US" sz="1400" dirty="0"/>
                    </a:p>
                  </a:txBody>
                  <a:tcPr marL="91442" marR="91442" marT="34261" marB="34261"/>
                </a:tc>
                <a:tc>
                  <a:txBody>
                    <a:bodyPr/>
                    <a:lstStyle/>
                    <a:p>
                      <a:r>
                        <a:rPr lang="en-US" sz="1400" dirty="0" smtClean="0"/>
                        <a:t>110 s</a:t>
                      </a:r>
                      <a:endParaRPr lang="en-US" sz="1400" dirty="0"/>
                    </a:p>
                  </a:txBody>
                  <a:tcPr marL="91442" marR="91442" marT="34261" marB="34261"/>
                </a:tc>
                <a:tc>
                  <a:txBody>
                    <a:bodyPr/>
                    <a:lstStyle/>
                    <a:p>
                      <a:r>
                        <a:rPr lang="en-US" sz="1600" b="1" dirty="0" smtClean="0">
                          <a:latin typeface="+mj-lt"/>
                        </a:rPr>
                        <a:t>171 s</a:t>
                      </a:r>
                      <a:endParaRPr lang="en-US" sz="1600" b="1" dirty="0">
                        <a:latin typeface="+mj-lt"/>
                      </a:endParaRPr>
                    </a:p>
                  </a:txBody>
                  <a:tcPr marL="91442" marR="91442" marT="34261" marB="34261"/>
                </a:tc>
                <a:tc>
                  <a:txBody>
                    <a:bodyPr/>
                    <a:lstStyle/>
                    <a:p>
                      <a:r>
                        <a:rPr lang="en-US" sz="1600" b="1" dirty="0" smtClean="0"/>
                        <a:t>288 s</a:t>
                      </a:r>
                      <a:endParaRPr lang="en-US" sz="1600" b="1" dirty="0"/>
                    </a:p>
                  </a:txBody>
                  <a:tcPr marL="91442" marR="91442" marT="34261" marB="34261"/>
                </a:tc>
              </a:tr>
            </a:tbl>
          </a:graphicData>
        </a:graphic>
      </p:graphicFrame>
      <p:sp>
        <p:nvSpPr>
          <p:cNvPr id="56367" name="TextBox 4"/>
          <p:cNvSpPr txBox="1">
            <a:spLocks noChangeArrowheads="1"/>
          </p:cNvSpPr>
          <p:nvPr/>
        </p:nvSpPr>
        <p:spPr bwMode="auto">
          <a:xfrm>
            <a:off x="258724" y="1383118"/>
            <a:ext cx="7174263"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eaLnBrk="1" hangingPunct="1">
              <a:buFont typeface="Times New Roman" pitchFamily="18" charset="0"/>
              <a:buNone/>
            </a:pPr>
            <a:r>
              <a:rPr lang="en-US" altLang="en-US" sz="2400" dirty="0" smtClean="0">
                <a:latin typeface="+mn-lt"/>
              </a:rPr>
              <a:t>HIV-1 “HD</a:t>
            </a:r>
            <a:r>
              <a:rPr lang="en-US" altLang="en-US" sz="2400" dirty="0">
                <a:latin typeface="+mn-lt"/>
              </a:rPr>
              <a:t>” 1920x1080 </a:t>
            </a:r>
            <a:r>
              <a:rPr lang="en-US" altLang="en-US" sz="2400" dirty="0" smtClean="0">
                <a:latin typeface="+mn-lt"/>
              </a:rPr>
              <a:t>movie rendering:            </a:t>
            </a:r>
            <a:r>
              <a:rPr lang="en-US" altLang="en-US" sz="2000" dirty="0" smtClean="0">
                <a:latin typeface="+mn-lt"/>
              </a:rPr>
              <a:t>GPUs speed up </a:t>
            </a:r>
            <a:r>
              <a:rPr lang="en-US" altLang="en-US" sz="2000" dirty="0" err="1" smtClean="0">
                <a:latin typeface="+mn-lt"/>
              </a:rPr>
              <a:t>geom+ray</a:t>
            </a:r>
            <a:r>
              <a:rPr lang="en-US" altLang="en-US" sz="2000" dirty="0" smtClean="0">
                <a:latin typeface="+mn-lt"/>
              </a:rPr>
              <a:t> </a:t>
            </a:r>
            <a:r>
              <a:rPr lang="en-US" altLang="en-US" sz="2000" dirty="0">
                <a:latin typeface="+mn-lt"/>
              </a:rPr>
              <a:t>tracing </a:t>
            </a:r>
            <a:r>
              <a:rPr lang="en-US" altLang="en-US" sz="2000" dirty="0" smtClean="0">
                <a:latin typeface="+mn-lt"/>
              </a:rPr>
              <a:t>by </a:t>
            </a:r>
            <a:r>
              <a:rPr lang="en-US" altLang="en-US" sz="2000" b="1" dirty="0" smtClean="0">
                <a:latin typeface="+mn-lt"/>
              </a:rPr>
              <a:t>up to eight times</a:t>
            </a:r>
            <a:endParaRPr lang="en-US" altLang="en-US" sz="2000" b="1" dirty="0">
              <a:latin typeface="+mn-lt"/>
            </a:endParaRPr>
          </a:p>
        </p:txBody>
      </p:sp>
      <p:pic>
        <p:nvPicPr>
          <p:cNvPr id="6" name="ClipArt Placeholder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7432988" y="0"/>
            <a:ext cx="1635606" cy="2335840"/>
          </a:xfrm>
          <a:prstGeom prst="rect">
            <a:avLst/>
          </a:prstGeom>
        </p:spPr>
      </p:pic>
      <p:sp>
        <p:nvSpPr>
          <p:cNvPr id="7" name="TextBox 6"/>
          <p:cNvSpPr txBox="1"/>
          <p:nvPr/>
        </p:nvSpPr>
        <p:spPr>
          <a:xfrm>
            <a:off x="34051" y="25463"/>
            <a:ext cx="1087684" cy="1077218"/>
          </a:xfrm>
          <a:prstGeom prst="rect">
            <a:avLst/>
          </a:prstGeom>
          <a:noFill/>
        </p:spPr>
        <p:txBody>
          <a:bodyPr wrap="square" rtlCol="0">
            <a:spAutoFit/>
          </a:bodyPr>
          <a:lstStyle/>
          <a:p>
            <a:r>
              <a:rPr lang="en-US" sz="3200" dirty="0" smtClean="0"/>
              <a:t>VMD 1.9.2</a:t>
            </a:r>
            <a:endParaRPr lang="en-US" sz="3200" dirty="0"/>
          </a:p>
        </p:txBody>
      </p:sp>
      <p:sp>
        <p:nvSpPr>
          <p:cNvPr id="2" name="TextBox 1"/>
          <p:cNvSpPr txBox="1"/>
          <p:nvPr/>
        </p:nvSpPr>
        <p:spPr>
          <a:xfrm>
            <a:off x="442912" y="4327883"/>
            <a:ext cx="8258175" cy="584775"/>
          </a:xfrm>
          <a:prstGeom prst="rect">
            <a:avLst/>
          </a:prstGeom>
          <a:noFill/>
        </p:spPr>
        <p:txBody>
          <a:bodyPr wrap="square" rtlCol="0">
            <a:spAutoFit/>
          </a:bodyPr>
          <a:lstStyle/>
          <a:p>
            <a:r>
              <a:rPr lang="en-US" sz="1600" b="1" dirty="0" smtClean="0"/>
              <a:t>GPU-Accelerated </a:t>
            </a:r>
            <a:r>
              <a:rPr lang="en-US" sz="1600" b="1" dirty="0"/>
              <a:t>Molecular Visualization on </a:t>
            </a:r>
            <a:r>
              <a:rPr lang="en-US" sz="1600" b="1" dirty="0" err="1"/>
              <a:t>Petascale</a:t>
            </a:r>
            <a:r>
              <a:rPr lang="en-US" sz="1600" b="1" dirty="0"/>
              <a:t> Supercomputing </a:t>
            </a:r>
            <a:r>
              <a:rPr lang="en-US" sz="1600" b="1" dirty="0" smtClean="0"/>
              <a:t>Platforms,</a:t>
            </a:r>
          </a:p>
          <a:p>
            <a:r>
              <a:rPr lang="en-US" altLang="en-US" sz="1600" dirty="0"/>
              <a:t>Stone et al. </a:t>
            </a:r>
            <a:r>
              <a:rPr lang="en-US" sz="1600" dirty="0" smtClean="0"/>
              <a:t>UltraVis'13</a:t>
            </a:r>
            <a:r>
              <a:rPr lang="en-US" sz="1600" dirty="0"/>
              <a:t>: Eighth Workshop on </a:t>
            </a:r>
            <a:r>
              <a:rPr lang="en-US" sz="1600" dirty="0" err="1"/>
              <a:t>Ultrascale</a:t>
            </a:r>
            <a:r>
              <a:rPr lang="en-US" sz="1600" dirty="0"/>
              <a:t> Visualization Proceedings, 2013</a:t>
            </a:r>
            <a:r>
              <a:rPr lang="en-US" sz="1600" dirty="0" smtClean="0"/>
              <a:t>.</a:t>
            </a:r>
            <a:endParaRPr lang="en-US" sz="1600" dirty="0"/>
          </a:p>
        </p:txBody>
      </p:sp>
    </p:spTree>
    <p:extLst>
      <p:ext uri="{BB962C8B-B14F-4D97-AF65-F5344CB8AC3E}">
        <p14:creationId xmlns:p14="http://schemas.microsoft.com/office/powerpoint/2010/main" val="395242949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0920"/>
            <a:ext cx="8229600" cy="580830"/>
          </a:xfrm>
        </p:spPr>
        <p:txBody>
          <a:bodyPr>
            <a:noAutofit/>
          </a:bodyPr>
          <a:lstStyle/>
          <a:p>
            <a:r>
              <a:rPr lang="en-US" sz="3600" dirty="0" smtClean="0"/>
              <a:t>VMD 1.9.2 Coming Soon</a:t>
            </a:r>
            <a:endParaRPr lang="en-US" sz="3600" dirty="0"/>
          </a:p>
        </p:txBody>
      </p:sp>
      <p:pic>
        <p:nvPicPr>
          <p:cNvPr id="3" name="Picture 2"/>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16000"/>
                    </a14:imgEffect>
                  </a14:imgLayer>
                </a14:imgProps>
              </a:ext>
              <a:ext uri="{28A0092B-C50C-407E-A947-70E740481C1C}">
                <a14:useLocalDpi xmlns:a14="http://schemas.microsoft.com/office/drawing/2010/main" val="0"/>
              </a:ext>
            </a:extLst>
          </a:blip>
          <a:srcRect l="18849" r="7925"/>
          <a:stretch/>
        </p:blipFill>
        <p:spPr>
          <a:xfrm rot="5400000">
            <a:off x="5913413" y="1092032"/>
            <a:ext cx="3654181" cy="2806991"/>
          </a:xfrm>
          <a:prstGeom prst="rect">
            <a:avLst/>
          </a:prstGeom>
        </p:spPr>
      </p:pic>
      <p:sp>
        <p:nvSpPr>
          <p:cNvPr id="6" name="Rectangle 5"/>
          <p:cNvSpPr/>
          <p:nvPr/>
        </p:nvSpPr>
        <p:spPr>
          <a:xfrm>
            <a:off x="0" y="4665177"/>
            <a:ext cx="9144000" cy="47832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6198781" y="4342011"/>
            <a:ext cx="2945216" cy="646331"/>
          </a:xfrm>
          <a:prstGeom prst="rect">
            <a:avLst/>
          </a:prstGeom>
          <a:noFill/>
        </p:spPr>
        <p:txBody>
          <a:bodyPr wrap="square" rtlCol="0">
            <a:spAutoFit/>
          </a:bodyPr>
          <a:lstStyle/>
          <a:p>
            <a:pPr algn="ctr"/>
            <a:r>
              <a:rPr lang="en-US" dirty="0" smtClean="0"/>
              <a:t>GPU Ray Tracing of </a:t>
            </a:r>
          </a:p>
          <a:p>
            <a:pPr algn="ctr"/>
            <a:r>
              <a:rPr lang="en-US" dirty="0" smtClean="0"/>
              <a:t>HIV-1 Capsid Detail</a:t>
            </a:r>
            <a:endParaRPr lang="en-US" dirty="0"/>
          </a:p>
        </p:txBody>
      </p:sp>
      <p:sp>
        <p:nvSpPr>
          <p:cNvPr id="5" name="TextBox 4"/>
          <p:cNvSpPr txBox="1"/>
          <p:nvPr/>
        </p:nvSpPr>
        <p:spPr>
          <a:xfrm>
            <a:off x="42525" y="741406"/>
            <a:ext cx="6156256" cy="4247317"/>
          </a:xfrm>
          <a:prstGeom prst="rect">
            <a:avLst/>
          </a:prstGeom>
          <a:noFill/>
        </p:spPr>
        <p:txBody>
          <a:bodyPr wrap="square" rtlCol="0">
            <a:spAutoFit/>
          </a:bodyPr>
          <a:lstStyle/>
          <a:p>
            <a:pPr marL="285750" indent="-285750">
              <a:buFont typeface="Arial" panose="020B0604020202020204" pitchFamily="34" charset="0"/>
              <a:buChar char="•"/>
            </a:pPr>
            <a:r>
              <a:rPr lang="en-US" dirty="0" smtClean="0"/>
              <a:t>Handle very large structures:</a:t>
            </a:r>
          </a:p>
          <a:p>
            <a:pPr marL="742851" lvl="1" indent="-285750">
              <a:buFont typeface="Courier New" panose="02070309020205020404" pitchFamily="49" charset="0"/>
              <a:buChar char="o"/>
            </a:pPr>
            <a:r>
              <a:rPr lang="en-US" dirty="0" smtClean="0"/>
              <a:t>Tested with up to 240M atoms/particles</a:t>
            </a:r>
          </a:p>
          <a:p>
            <a:pPr marL="742851" lvl="1" indent="-285750">
              <a:buFont typeface="Courier New" panose="02070309020205020404" pitchFamily="49" charset="0"/>
              <a:buChar char="o"/>
            </a:pPr>
            <a:r>
              <a:rPr lang="en-US" dirty="0"/>
              <a:t>A</a:t>
            </a:r>
            <a:r>
              <a:rPr lang="en-US" dirty="0" smtClean="0"/>
              <a:t>tom selections: 1.5x to 4x faster</a:t>
            </a:r>
          </a:p>
          <a:p>
            <a:pPr marL="742851" lvl="1" indent="-285750">
              <a:buFont typeface="Courier New" panose="02070309020205020404" pitchFamily="49" charset="0"/>
              <a:buChar char="o"/>
            </a:pPr>
            <a:r>
              <a:rPr lang="en-US" dirty="0" err="1" smtClean="0"/>
              <a:t>QuickSurf</a:t>
            </a:r>
            <a:r>
              <a:rPr lang="en-US" dirty="0" smtClean="0"/>
              <a:t> surface display: 1.5x to 2x faster</a:t>
            </a:r>
          </a:p>
          <a:p>
            <a:pPr marL="742851" lvl="1" indent="-285750">
              <a:buFont typeface="Courier New" panose="02070309020205020404" pitchFamily="49" charset="0"/>
              <a:buChar char="o"/>
            </a:pPr>
            <a:r>
              <a:rPr lang="en-US" dirty="0" smtClean="0"/>
              <a:t>GPU ray tracing: 4x-8x faster than CPU</a:t>
            </a:r>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r>
              <a:rPr lang="en-US" dirty="0" smtClean="0"/>
              <a:t>Improved movie making tools, off-screen OpenGL movie rendering, </a:t>
            </a:r>
            <a:r>
              <a:rPr lang="en-US" dirty="0"/>
              <a:t>parallel movie </a:t>
            </a:r>
            <a:r>
              <a:rPr lang="en-US" dirty="0" smtClean="0"/>
              <a:t>rendering</a:t>
            </a:r>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r>
              <a:rPr lang="en-US" dirty="0" smtClean="0"/>
              <a:t>Improved structure building tools</a:t>
            </a:r>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r>
              <a:rPr lang="en-US" dirty="0" smtClean="0"/>
              <a:t>Many new and updated user-contributed plugins: </a:t>
            </a:r>
          </a:p>
          <a:p>
            <a:pPr marL="742851" lvl="1" indent="-285750">
              <a:buFont typeface="Courier New" panose="02070309020205020404" pitchFamily="49" charset="0"/>
              <a:buChar char="o"/>
            </a:pPr>
            <a:r>
              <a:rPr lang="en-US" dirty="0" smtClean="0"/>
              <a:t>Bendix</a:t>
            </a:r>
            <a:r>
              <a:rPr lang="en-US" dirty="0"/>
              <a:t> </a:t>
            </a:r>
            <a:r>
              <a:rPr lang="en-US" dirty="0" smtClean="0"/>
              <a:t>– intuitive helix visualization and analysis</a:t>
            </a:r>
          </a:p>
          <a:p>
            <a:pPr marL="742851" lvl="1" indent="-285750">
              <a:buFont typeface="Courier New" panose="02070309020205020404" pitchFamily="49" charset="0"/>
              <a:buChar char="o"/>
            </a:pPr>
            <a:r>
              <a:rPr lang="en-US" dirty="0" err="1" smtClean="0"/>
              <a:t>NMWiz</a:t>
            </a:r>
            <a:r>
              <a:rPr lang="en-US" dirty="0" smtClean="0"/>
              <a:t> – visual analysis of normal modes</a:t>
            </a:r>
          </a:p>
          <a:p>
            <a:pPr marL="742851" lvl="1" indent="-285750">
              <a:buFont typeface="Courier New" panose="02070309020205020404" pitchFamily="49" charset="0"/>
              <a:buChar char="o"/>
            </a:pPr>
            <a:r>
              <a:rPr lang="en-US" dirty="0" err="1" smtClean="0"/>
              <a:t>Topotools</a:t>
            </a:r>
            <a:r>
              <a:rPr lang="en-US" dirty="0"/>
              <a:t> </a:t>
            </a:r>
            <a:r>
              <a:rPr lang="en-US" dirty="0" smtClean="0"/>
              <a:t>– structure preparation, e.g. for LAMMPS</a:t>
            </a:r>
          </a:p>
        </p:txBody>
      </p:sp>
    </p:spTree>
    <p:extLst>
      <p:ext uri="{BB962C8B-B14F-4D97-AF65-F5344CB8AC3E}">
        <p14:creationId xmlns:p14="http://schemas.microsoft.com/office/powerpoint/2010/main" val="113506328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4665177"/>
            <a:ext cx="9144000" cy="47832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685800" y="0"/>
            <a:ext cx="7772400" cy="651327"/>
          </a:xfrm>
        </p:spPr>
        <p:txBody>
          <a:bodyPr anchor="t">
            <a:noAutofit/>
          </a:bodyPr>
          <a:lstStyle/>
          <a:p>
            <a:r>
              <a:rPr lang="en-US" sz="3600" dirty="0" smtClean="0"/>
              <a:t>Force Field Toolkit (</a:t>
            </a:r>
            <a:r>
              <a:rPr lang="en-US" sz="3600" dirty="0" err="1" smtClean="0">
                <a:latin typeface="Lucida Calligraphy"/>
                <a:cs typeface="Lucida Calligraphy"/>
              </a:rPr>
              <a:t>ff</a:t>
            </a:r>
            <a:r>
              <a:rPr lang="en-US" sz="3600" dirty="0" err="1" smtClean="0"/>
              <a:t>TK</a:t>
            </a:r>
            <a:r>
              <a:rPr lang="en-US" sz="3600" dirty="0" smtClean="0"/>
              <a:t>)</a:t>
            </a:r>
            <a:endParaRPr lang="en-US" sz="3600" dirty="0"/>
          </a:p>
        </p:txBody>
      </p:sp>
      <p:sp>
        <p:nvSpPr>
          <p:cNvPr id="3" name="Subtitle 2"/>
          <p:cNvSpPr>
            <a:spLocks noGrp="1"/>
          </p:cNvSpPr>
          <p:nvPr>
            <p:ph type="subTitle" idx="1"/>
          </p:nvPr>
        </p:nvSpPr>
        <p:spPr>
          <a:xfrm>
            <a:off x="236079" y="528049"/>
            <a:ext cx="8702369" cy="529277"/>
          </a:xfrm>
        </p:spPr>
        <p:txBody>
          <a:bodyPr anchor="t">
            <a:noAutofit/>
          </a:bodyPr>
          <a:lstStyle/>
          <a:p>
            <a:r>
              <a:rPr lang="en-US" sz="2000" i="1" dirty="0" smtClean="0">
                <a:ln w="3175" cmpd="sng">
                  <a:noFill/>
                </a:ln>
              </a:rPr>
              <a:t>rapid parameterization of small molecules</a:t>
            </a:r>
            <a:endParaRPr lang="en-US" sz="2000" i="1" dirty="0">
              <a:ln w="3175" cmpd="sng">
                <a:noFill/>
              </a:ln>
            </a:endParaRPr>
          </a:p>
        </p:txBody>
      </p:sp>
      <p:grpSp>
        <p:nvGrpSpPr>
          <p:cNvPr id="14" name="Group 13"/>
          <p:cNvGrpSpPr/>
          <p:nvPr/>
        </p:nvGrpSpPr>
        <p:grpSpPr>
          <a:xfrm>
            <a:off x="73964" y="1387115"/>
            <a:ext cx="5413541" cy="1476784"/>
            <a:chOff x="2930639" y="1269083"/>
            <a:chExt cx="5413541" cy="1476784"/>
          </a:xfrm>
        </p:grpSpPr>
        <p:sp>
          <p:nvSpPr>
            <p:cNvPr id="5" name="TextBox 4"/>
            <p:cNvSpPr txBox="1"/>
            <p:nvPr/>
          </p:nvSpPr>
          <p:spPr>
            <a:xfrm>
              <a:off x="2930639" y="1269083"/>
              <a:ext cx="5323994" cy="369332"/>
            </a:xfrm>
            <a:prstGeom prst="rect">
              <a:avLst/>
            </a:prstGeom>
            <a:noFill/>
          </p:spPr>
          <p:txBody>
            <a:bodyPr wrap="square" rtlCol="0">
              <a:spAutoFit/>
            </a:bodyPr>
            <a:lstStyle/>
            <a:p>
              <a:r>
                <a:rPr lang="en-US" dirty="0" smtClean="0"/>
                <a:t>Optimize charges, bonds, angles, dihedrals</a:t>
              </a:r>
              <a:endParaRPr lang="en-US" dirty="0"/>
            </a:p>
          </p:txBody>
        </p:sp>
        <p:sp>
          <p:nvSpPr>
            <p:cNvPr id="6" name="TextBox 5"/>
            <p:cNvSpPr txBox="1"/>
            <p:nvPr/>
          </p:nvSpPr>
          <p:spPr>
            <a:xfrm>
              <a:off x="2930639" y="1638234"/>
              <a:ext cx="5323994" cy="369332"/>
            </a:xfrm>
            <a:prstGeom prst="rect">
              <a:avLst/>
            </a:prstGeom>
            <a:noFill/>
          </p:spPr>
          <p:txBody>
            <a:bodyPr wrap="square" rtlCol="0">
              <a:spAutoFit/>
            </a:bodyPr>
            <a:lstStyle/>
            <a:p>
              <a:r>
                <a:rPr lang="en-US" dirty="0" smtClean="0"/>
                <a:t>GUI with a defined modular workflow</a:t>
              </a:r>
              <a:endParaRPr lang="en-US" dirty="0"/>
            </a:p>
          </p:txBody>
        </p:sp>
        <p:sp>
          <p:nvSpPr>
            <p:cNvPr id="7" name="TextBox 6"/>
            <p:cNvSpPr txBox="1"/>
            <p:nvPr/>
          </p:nvSpPr>
          <p:spPr>
            <a:xfrm>
              <a:off x="2930639" y="2007385"/>
              <a:ext cx="5323994" cy="369332"/>
            </a:xfrm>
            <a:prstGeom prst="rect">
              <a:avLst/>
            </a:prstGeom>
            <a:noFill/>
          </p:spPr>
          <p:txBody>
            <a:bodyPr wrap="square" rtlCol="0">
              <a:spAutoFit/>
            </a:bodyPr>
            <a:lstStyle/>
            <a:p>
              <a:r>
                <a:rPr lang="en-US" dirty="0" smtClean="0"/>
                <a:t>Automation of tedious tasks</a:t>
              </a:r>
              <a:endParaRPr lang="en-US" dirty="0"/>
            </a:p>
          </p:txBody>
        </p:sp>
        <p:sp>
          <p:nvSpPr>
            <p:cNvPr id="8" name="TextBox 7"/>
            <p:cNvSpPr txBox="1"/>
            <p:nvPr/>
          </p:nvSpPr>
          <p:spPr>
            <a:xfrm>
              <a:off x="2930639" y="2376535"/>
              <a:ext cx="5413541" cy="369332"/>
            </a:xfrm>
            <a:prstGeom prst="rect">
              <a:avLst/>
            </a:prstGeom>
            <a:noFill/>
          </p:spPr>
          <p:txBody>
            <a:bodyPr wrap="square" rtlCol="0">
              <a:spAutoFit/>
            </a:bodyPr>
            <a:lstStyle/>
            <a:p>
              <a:r>
                <a:rPr lang="en-US" dirty="0" smtClean="0"/>
                <a:t>Tools to assess parameter performance</a:t>
              </a:r>
              <a:endParaRPr lang="en-US" dirty="0"/>
            </a:p>
          </p:txBody>
        </p:sp>
      </p:grpSp>
      <p:grpSp>
        <p:nvGrpSpPr>
          <p:cNvPr id="16" name="Group 15"/>
          <p:cNvGrpSpPr/>
          <p:nvPr/>
        </p:nvGrpSpPr>
        <p:grpSpPr>
          <a:xfrm>
            <a:off x="73964" y="3581631"/>
            <a:ext cx="5413541" cy="738966"/>
            <a:chOff x="3044659" y="3489652"/>
            <a:chExt cx="5413541" cy="738966"/>
          </a:xfrm>
        </p:grpSpPr>
        <p:sp>
          <p:nvSpPr>
            <p:cNvPr id="9" name="TextBox 8"/>
            <p:cNvSpPr txBox="1"/>
            <p:nvPr/>
          </p:nvSpPr>
          <p:spPr>
            <a:xfrm>
              <a:off x="3044659" y="3489652"/>
              <a:ext cx="5413541" cy="369332"/>
            </a:xfrm>
            <a:prstGeom prst="rect">
              <a:avLst/>
            </a:prstGeom>
            <a:noFill/>
          </p:spPr>
          <p:txBody>
            <a:bodyPr wrap="square" rtlCol="0">
              <a:spAutoFit/>
            </a:bodyPr>
            <a:lstStyle/>
            <a:p>
              <a:r>
                <a:rPr lang="en-US" dirty="0" smtClean="0"/>
                <a:t>Support multiple QM software packages</a:t>
              </a:r>
              <a:endParaRPr lang="en-US" dirty="0"/>
            </a:p>
          </p:txBody>
        </p:sp>
        <p:sp>
          <p:nvSpPr>
            <p:cNvPr id="10" name="TextBox 9"/>
            <p:cNvSpPr txBox="1"/>
            <p:nvPr/>
          </p:nvSpPr>
          <p:spPr>
            <a:xfrm>
              <a:off x="3044659" y="3859286"/>
              <a:ext cx="5413541" cy="369332"/>
            </a:xfrm>
            <a:prstGeom prst="rect">
              <a:avLst/>
            </a:prstGeom>
            <a:noFill/>
          </p:spPr>
          <p:txBody>
            <a:bodyPr wrap="square" rtlCol="0">
              <a:spAutoFit/>
            </a:bodyPr>
            <a:lstStyle/>
            <a:p>
              <a:r>
                <a:rPr lang="en-US" dirty="0" smtClean="0"/>
                <a:t>Optimize AMBER parameters</a:t>
              </a:r>
              <a:endParaRPr lang="en-US" dirty="0"/>
            </a:p>
          </p:txBody>
        </p:sp>
      </p:grpSp>
      <p:sp>
        <p:nvSpPr>
          <p:cNvPr id="12" name="Subtitle 2"/>
          <p:cNvSpPr txBox="1">
            <a:spLocks/>
          </p:cNvSpPr>
          <p:nvPr/>
        </p:nvSpPr>
        <p:spPr>
          <a:xfrm>
            <a:off x="73964" y="1058658"/>
            <a:ext cx="2670138" cy="364682"/>
          </a:xfrm>
          <a:prstGeom prst="rect">
            <a:avLst/>
          </a:prstGeom>
        </p:spPr>
        <p:txBody>
          <a:bodyPr vert="horz" lIns="91420" tIns="45710" rIns="91420" bIns="45710" rtlCol="0" anchor="t">
            <a:noAutofit/>
          </a:bodyPr>
          <a:lstStyle>
            <a:lvl1pPr marL="0" indent="0" algn="ctr" defTabSz="457101" rtl="0" eaLnBrk="1" latinLnBrk="0" hangingPunct="1">
              <a:spcBef>
                <a:spcPct val="20000"/>
              </a:spcBef>
              <a:buFont typeface="Arial"/>
              <a:buNone/>
              <a:defRPr sz="3200" kern="1200">
                <a:solidFill>
                  <a:schemeClr val="tx1">
                    <a:tint val="75000"/>
                  </a:schemeClr>
                </a:solidFill>
                <a:latin typeface="Arial"/>
                <a:ea typeface="+mn-ea"/>
                <a:cs typeface="+mn-cs"/>
              </a:defRPr>
            </a:lvl1pPr>
            <a:lvl2pPr marL="457101" indent="0" algn="ctr" defTabSz="457101" rtl="0" eaLnBrk="1" latinLnBrk="0" hangingPunct="1">
              <a:spcBef>
                <a:spcPct val="20000"/>
              </a:spcBef>
              <a:buFont typeface="Arial"/>
              <a:buNone/>
              <a:defRPr sz="2800" kern="1200">
                <a:solidFill>
                  <a:schemeClr val="tx1">
                    <a:tint val="75000"/>
                  </a:schemeClr>
                </a:solidFill>
                <a:latin typeface="Arial"/>
                <a:ea typeface="+mn-ea"/>
                <a:cs typeface="+mn-cs"/>
              </a:defRPr>
            </a:lvl2pPr>
            <a:lvl3pPr marL="914202" indent="0" algn="ctr" defTabSz="457101" rtl="0" eaLnBrk="1" latinLnBrk="0" hangingPunct="1">
              <a:spcBef>
                <a:spcPct val="20000"/>
              </a:spcBef>
              <a:buFont typeface="Arial"/>
              <a:buNone/>
              <a:defRPr sz="2400" kern="1200">
                <a:solidFill>
                  <a:schemeClr val="tx1">
                    <a:tint val="75000"/>
                  </a:schemeClr>
                </a:solidFill>
                <a:latin typeface="Arial"/>
                <a:ea typeface="+mn-ea"/>
                <a:cs typeface="+mn-cs"/>
              </a:defRPr>
            </a:lvl3pPr>
            <a:lvl4pPr marL="1371303" indent="0" algn="ctr" defTabSz="457101" rtl="0" eaLnBrk="1" latinLnBrk="0" hangingPunct="1">
              <a:spcBef>
                <a:spcPct val="20000"/>
              </a:spcBef>
              <a:buFont typeface="Arial"/>
              <a:buNone/>
              <a:defRPr sz="2000" kern="1200">
                <a:solidFill>
                  <a:schemeClr val="tx1">
                    <a:tint val="75000"/>
                  </a:schemeClr>
                </a:solidFill>
                <a:latin typeface="Arial"/>
                <a:ea typeface="+mn-ea"/>
                <a:cs typeface="+mn-cs"/>
              </a:defRPr>
            </a:lvl4pPr>
            <a:lvl5pPr marL="1828404" indent="0" algn="ctr" defTabSz="457101" rtl="0" eaLnBrk="1" latinLnBrk="0" hangingPunct="1">
              <a:spcBef>
                <a:spcPct val="20000"/>
              </a:spcBef>
              <a:buFont typeface="Arial"/>
              <a:buNone/>
              <a:defRPr sz="2000" kern="1200">
                <a:solidFill>
                  <a:schemeClr val="tx1">
                    <a:tint val="75000"/>
                  </a:schemeClr>
                </a:solidFill>
                <a:latin typeface="Arial"/>
                <a:ea typeface="+mn-ea"/>
                <a:cs typeface="+mn-cs"/>
              </a:defRPr>
            </a:lvl5pPr>
            <a:lvl6pPr marL="2285505" indent="0" algn="ctr" defTabSz="457101"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2606" indent="0" algn="ctr" defTabSz="457101" rtl="0" eaLnBrk="1" latinLnBrk="0" hangingPunct="1">
              <a:spcBef>
                <a:spcPct val="20000"/>
              </a:spcBef>
              <a:buFont typeface="Arial"/>
              <a:buNone/>
              <a:defRPr sz="2000" kern="1200">
                <a:solidFill>
                  <a:schemeClr val="tx1">
                    <a:tint val="75000"/>
                  </a:schemeClr>
                </a:solidFill>
                <a:latin typeface="+mn-lt"/>
                <a:ea typeface="+mn-ea"/>
                <a:cs typeface="+mn-cs"/>
              </a:defRPr>
            </a:lvl7pPr>
            <a:lvl8pPr marL="3199707" indent="0" algn="ctr" defTabSz="457101"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6808" indent="0" algn="ctr" defTabSz="457101"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1800" b="1" u="sng" dirty="0" smtClean="0">
                <a:solidFill>
                  <a:srgbClr val="3366FF"/>
                </a:solidFill>
              </a:rPr>
              <a:t>Current Features</a:t>
            </a:r>
            <a:endParaRPr lang="en-US" sz="1800" b="1" u="sng" dirty="0">
              <a:solidFill>
                <a:srgbClr val="3366FF"/>
              </a:solidFill>
            </a:endParaRPr>
          </a:p>
        </p:txBody>
      </p:sp>
      <p:sp>
        <p:nvSpPr>
          <p:cNvPr id="15" name="Subtitle 2"/>
          <p:cNvSpPr txBox="1">
            <a:spLocks/>
          </p:cNvSpPr>
          <p:nvPr/>
        </p:nvSpPr>
        <p:spPr>
          <a:xfrm>
            <a:off x="73964" y="3252656"/>
            <a:ext cx="2670138" cy="364682"/>
          </a:xfrm>
          <a:prstGeom prst="rect">
            <a:avLst/>
          </a:prstGeom>
        </p:spPr>
        <p:txBody>
          <a:bodyPr vert="horz" lIns="91420" tIns="45710" rIns="91420" bIns="45710" rtlCol="0" anchor="t">
            <a:noAutofit/>
          </a:bodyPr>
          <a:lstStyle>
            <a:lvl1pPr marL="0" indent="0" algn="ctr" defTabSz="457101" rtl="0" eaLnBrk="1" latinLnBrk="0" hangingPunct="1">
              <a:spcBef>
                <a:spcPct val="20000"/>
              </a:spcBef>
              <a:buFont typeface="Arial"/>
              <a:buNone/>
              <a:defRPr sz="3200" kern="1200">
                <a:solidFill>
                  <a:schemeClr val="tx1">
                    <a:tint val="75000"/>
                  </a:schemeClr>
                </a:solidFill>
                <a:latin typeface="Arial"/>
                <a:ea typeface="+mn-ea"/>
                <a:cs typeface="+mn-cs"/>
              </a:defRPr>
            </a:lvl1pPr>
            <a:lvl2pPr marL="457101" indent="0" algn="ctr" defTabSz="457101" rtl="0" eaLnBrk="1" latinLnBrk="0" hangingPunct="1">
              <a:spcBef>
                <a:spcPct val="20000"/>
              </a:spcBef>
              <a:buFont typeface="Arial"/>
              <a:buNone/>
              <a:defRPr sz="2800" kern="1200">
                <a:solidFill>
                  <a:schemeClr val="tx1">
                    <a:tint val="75000"/>
                  </a:schemeClr>
                </a:solidFill>
                <a:latin typeface="Arial"/>
                <a:ea typeface="+mn-ea"/>
                <a:cs typeface="+mn-cs"/>
              </a:defRPr>
            </a:lvl2pPr>
            <a:lvl3pPr marL="914202" indent="0" algn="ctr" defTabSz="457101" rtl="0" eaLnBrk="1" latinLnBrk="0" hangingPunct="1">
              <a:spcBef>
                <a:spcPct val="20000"/>
              </a:spcBef>
              <a:buFont typeface="Arial"/>
              <a:buNone/>
              <a:defRPr sz="2400" kern="1200">
                <a:solidFill>
                  <a:schemeClr val="tx1">
                    <a:tint val="75000"/>
                  </a:schemeClr>
                </a:solidFill>
                <a:latin typeface="Arial"/>
                <a:ea typeface="+mn-ea"/>
                <a:cs typeface="+mn-cs"/>
              </a:defRPr>
            </a:lvl3pPr>
            <a:lvl4pPr marL="1371303" indent="0" algn="ctr" defTabSz="457101" rtl="0" eaLnBrk="1" latinLnBrk="0" hangingPunct="1">
              <a:spcBef>
                <a:spcPct val="20000"/>
              </a:spcBef>
              <a:buFont typeface="Arial"/>
              <a:buNone/>
              <a:defRPr sz="2000" kern="1200">
                <a:solidFill>
                  <a:schemeClr val="tx1">
                    <a:tint val="75000"/>
                  </a:schemeClr>
                </a:solidFill>
                <a:latin typeface="Arial"/>
                <a:ea typeface="+mn-ea"/>
                <a:cs typeface="+mn-cs"/>
              </a:defRPr>
            </a:lvl4pPr>
            <a:lvl5pPr marL="1828404" indent="0" algn="ctr" defTabSz="457101" rtl="0" eaLnBrk="1" latinLnBrk="0" hangingPunct="1">
              <a:spcBef>
                <a:spcPct val="20000"/>
              </a:spcBef>
              <a:buFont typeface="Arial"/>
              <a:buNone/>
              <a:defRPr sz="2000" kern="1200">
                <a:solidFill>
                  <a:schemeClr val="tx1">
                    <a:tint val="75000"/>
                  </a:schemeClr>
                </a:solidFill>
                <a:latin typeface="Arial"/>
                <a:ea typeface="+mn-ea"/>
                <a:cs typeface="+mn-cs"/>
              </a:defRPr>
            </a:lvl5pPr>
            <a:lvl6pPr marL="2285505" indent="0" algn="ctr" defTabSz="457101"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2606" indent="0" algn="ctr" defTabSz="457101" rtl="0" eaLnBrk="1" latinLnBrk="0" hangingPunct="1">
              <a:spcBef>
                <a:spcPct val="20000"/>
              </a:spcBef>
              <a:buFont typeface="Arial"/>
              <a:buNone/>
              <a:defRPr sz="2000" kern="1200">
                <a:solidFill>
                  <a:schemeClr val="tx1">
                    <a:tint val="75000"/>
                  </a:schemeClr>
                </a:solidFill>
                <a:latin typeface="+mn-lt"/>
                <a:ea typeface="+mn-ea"/>
                <a:cs typeface="+mn-cs"/>
              </a:defRPr>
            </a:lvl7pPr>
            <a:lvl8pPr marL="3199707" indent="0" algn="ctr" defTabSz="457101"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6808" indent="0" algn="ctr" defTabSz="457101"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1800" b="1" u="sng" dirty="0" smtClean="0">
                <a:solidFill>
                  <a:srgbClr val="FF0000"/>
                </a:solidFill>
              </a:rPr>
              <a:t>Planned Features</a:t>
            </a:r>
            <a:endParaRPr lang="en-US" sz="1800" b="1" u="sng" dirty="0">
              <a:solidFill>
                <a:srgbClr val="FF0000"/>
              </a:solidFill>
            </a:endParaRPr>
          </a:p>
        </p:txBody>
      </p:sp>
      <p:pic>
        <p:nvPicPr>
          <p:cNvPr id="22" name="Picture 21" descr="dihOpt.tiff"/>
          <p:cNvPicPr>
            <a:picLocks noChangeAspect="1"/>
          </p:cNvPicPr>
          <p:nvPr/>
        </p:nvPicPr>
        <p:blipFill rotWithShape="1">
          <a:blip r:embed="rId3">
            <a:extLst>
              <a:ext uri="{28A0092B-C50C-407E-A947-70E740481C1C}">
                <a14:useLocalDpi xmlns:a14="http://schemas.microsoft.com/office/drawing/2010/main" val="0"/>
              </a:ext>
            </a:extLst>
          </a:blip>
          <a:srcRect l="959" t="2905" r="28129" b="51490"/>
          <a:stretch/>
        </p:blipFill>
        <p:spPr>
          <a:xfrm>
            <a:off x="4648289" y="1004232"/>
            <a:ext cx="4495711" cy="3367373"/>
          </a:xfrm>
          <a:prstGeom prst="rect">
            <a:avLst/>
          </a:prstGeom>
          <a:ln w="6350" cmpd="sng">
            <a:solidFill>
              <a:srgbClr val="000000"/>
            </a:solidFill>
          </a:ln>
        </p:spPr>
      </p:pic>
      <p:pic>
        <p:nvPicPr>
          <p:cNvPr id="17" name="Picture 16" descr="PRLD_scan_1_02.psd"/>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54327" y="4186548"/>
            <a:ext cx="1249680" cy="858520"/>
          </a:xfrm>
          <a:prstGeom prst="rect">
            <a:avLst/>
          </a:prstGeom>
          <a:effectLst>
            <a:outerShdw blurRad="101600" dist="101600" dir="2940000" algn="tl" rotWithShape="0">
              <a:schemeClr val="tx1">
                <a:lumMod val="65000"/>
                <a:lumOff val="35000"/>
                <a:alpha val="50000"/>
              </a:schemeClr>
            </a:outerShdw>
          </a:effectLst>
        </p:spPr>
      </p:pic>
      <p:pic>
        <p:nvPicPr>
          <p:cNvPr id="18" name="Picture 17" descr="PRLD_scan_1_03.psd"/>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11627" y="4202094"/>
            <a:ext cx="1249680" cy="858520"/>
          </a:xfrm>
          <a:prstGeom prst="rect">
            <a:avLst/>
          </a:prstGeom>
          <a:effectLst>
            <a:outerShdw blurRad="101600" dist="101600" dir="2940000" algn="tl" rotWithShape="0">
              <a:schemeClr val="tx1">
                <a:lumMod val="65000"/>
                <a:lumOff val="35000"/>
                <a:alpha val="50000"/>
              </a:schemeClr>
            </a:outerShdw>
          </a:effectLst>
        </p:spPr>
      </p:pic>
      <p:pic>
        <p:nvPicPr>
          <p:cNvPr id="24" name="Picture 23" descr="PRLD_inversion.psd"/>
          <p:cNvPicPr>
            <a:picLocks noChangeAspect="1"/>
          </p:cNvPicPr>
          <p:nvPr/>
        </p:nvPicPr>
        <p:blipFill rotWithShape="1">
          <a:blip r:embed="rId6">
            <a:extLst>
              <a:ext uri="{28A0092B-C50C-407E-A947-70E740481C1C}">
                <a14:useLocalDpi xmlns:a14="http://schemas.microsoft.com/office/drawing/2010/main" val="0"/>
              </a:ext>
            </a:extLst>
          </a:blip>
          <a:srcRect r="20572"/>
          <a:stretch/>
        </p:blipFill>
        <p:spPr>
          <a:xfrm>
            <a:off x="8151411" y="4186548"/>
            <a:ext cx="992589" cy="858520"/>
          </a:xfrm>
          <a:prstGeom prst="rect">
            <a:avLst/>
          </a:prstGeom>
          <a:effectLst>
            <a:outerShdw blurRad="101600" dist="101600" dir="2940000" algn="tl" rotWithShape="0">
              <a:schemeClr val="tx1">
                <a:lumMod val="65000"/>
                <a:lumOff val="35000"/>
                <a:alpha val="50000"/>
              </a:schemeClr>
            </a:outerShdw>
          </a:effectLst>
        </p:spPr>
      </p:pic>
      <p:cxnSp>
        <p:nvCxnSpPr>
          <p:cNvPr id="26" name="Straight Connector 25"/>
          <p:cNvCxnSpPr/>
          <p:nvPr/>
        </p:nvCxnSpPr>
        <p:spPr>
          <a:xfrm flipH="1">
            <a:off x="1759857" y="903119"/>
            <a:ext cx="5715000" cy="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flipH="1">
            <a:off x="1759857" y="620087"/>
            <a:ext cx="5715000" cy="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23" name="Picture 22" descr="DihedralPES-PRLD.ai"/>
          <p:cNvPicPr>
            <a:picLocks noChangeAspect="1"/>
          </p:cNvPicPr>
          <p:nvPr/>
        </p:nvPicPr>
        <p:blipFill rotWithShape="1">
          <a:blip r:embed="rId7">
            <a:extLst>
              <a:ext uri="{28A0092B-C50C-407E-A947-70E740481C1C}">
                <a14:useLocalDpi xmlns:a14="http://schemas.microsoft.com/office/drawing/2010/main" val="0"/>
              </a:ext>
            </a:extLst>
          </a:blip>
          <a:srcRect l="13429" t="45701" r="2296" b="8481"/>
          <a:stretch/>
        </p:blipFill>
        <p:spPr>
          <a:xfrm>
            <a:off x="6658439" y="1371856"/>
            <a:ext cx="2315026" cy="1063138"/>
          </a:xfrm>
          <a:prstGeom prst="rect">
            <a:avLst/>
          </a:prstGeom>
          <a:ln w="12700" cmpd="sng">
            <a:solidFill>
              <a:schemeClr val="tx1"/>
            </a:solidFill>
          </a:ln>
        </p:spPr>
      </p:pic>
      <p:sp>
        <p:nvSpPr>
          <p:cNvPr id="25" name="TextBox 24"/>
          <p:cNvSpPr txBox="1"/>
          <p:nvPr/>
        </p:nvSpPr>
        <p:spPr>
          <a:xfrm>
            <a:off x="34051" y="25463"/>
            <a:ext cx="1087684" cy="1077218"/>
          </a:xfrm>
          <a:prstGeom prst="rect">
            <a:avLst/>
          </a:prstGeom>
          <a:noFill/>
        </p:spPr>
        <p:txBody>
          <a:bodyPr wrap="square" rtlCol="0">
            <a:spAutoFit/>
          </a:bodyPr>
          <a:lstStyle/>
          <a:p>
            <a:r>
              <a:rPr lang="en-US" sz="3200" dirty="0" smtClean="0"/>
              <a:t>VMD 1.9.2</a:t>
            </a:r>
            <a:endParaRPr lang="en-US" sz="3200" dirty="0"/>
          </a:p>
        </p:txBody>
      </p:sp>
      <p:sp>
        <p:nvSpPr>
          <p:cNvPr id="4" name="TextBox 3"/>
          <p:cNvSpPr txBox="1"/>
          <p:nvPr/>
        </p:nvSpPr>
        <p:spPr>
          <a:xfrm>
            <a:off x="73963" y="4665177"/>
            <a:ext cx="4543393" cy="369332"/>
          </a:xfrm>
          <a:prstGeom prst="rect">
            <a:avLst/>
          </a:prstGeom>
          <a:noFill/>
        </p:spPr>
        <p:txBody>
          <a:bodyPr wrap="square" rtlCol="0">
            <a:spAutoFit/>
          </a:bodyPr>
          <a:lstStyle/>
          <a:p>
            <a:r>
              <a:rPr lang="en-US" i="1" dirty="0" smtClean="0"/>
              <a:t>J. Comp. </a:t>
            </a:r>
            <a:r>
              <a:rPr lang="en-US" i="1" dirty="0" err="1" smtClean="0"/>
              <a:t>Chem</a:t>
            </a:r>
            <a:r>
              <a:rPr lang="en-US" dirty="0" smtClean="0"/>
              <a:t>, 34:2757-2770, 2013</a:t>
            </a:r>
            <a:endParaRPr lang="en-US" dirty="0"/>
          </a:p>
        </p:txBody>
      </p:sp>
    </p:spTree>
    <p:extLst>
      <p:ext uri="{BB962C8B-B14F-4D97-AF65-F5344CB8AC3E}">
        <p14:creationId xmlns:p14="http://schemas.microsoft.com/office/powerpoint/2010/main" val="24892693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4665177"/>
            <a:ext cx="9144000" cy="47832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458" name="Rectangle 1026"/>
          <p:cNvSpPr>
            <a:spLocks noGrp="1" noChangeArrowheads="1"/>
          </p:cNvSpPr>
          <p:nvPr>
            <p:ph type="title"/>
          </p:nvPr>
        </p:nvSpPr>
        <p:spPr>
          <a:xfrm>
            <a:off x="209550" y="0"/>
            <a:ext cx="8734425" cy="742950"/>
          </a:xfrm>
        </p:spPr>
        <p:txBody>
          <a:bodyPr>
            <a:noAutofit/>
          </a:bodyPr>
          <a:lstStyle/>
          <a:p>
            <a:pPr eaLnBrk="1" hangingPunct="1"/>
            <a:r>
              <a:rPr lang="en-US" sz="2800" dirty="0" smtClean="0"/>
              <a:t>VMD Interoperability Serves Many Communities</a:t>
            </a:r>
          </a:p>
        </p:txBody>
      </p:sp>
      <p:sp>
        <p:nvSpPr>
          <p:cNvPr id="19459" name="Rectangle 1027"/>
          <p:cNvSpPr>
            <a:spLocks noGrp="1" noChangeArrowheads="1"/>
          </p:cNvSpPr>
          <p:nvPr>
            <p:ph type="body" sz="half" idx="1"/>
          </p:nvPr>
        </p:nvSpPr>
        <p:spPr>
          <a:xfrm>
            <a:off x="95693" y="693287"/>
            <a:ext cx="9048307" cy="2558390"/>
          </a:xfrm>
        </p:spPr>
        <p:txBody>
          <a:bodyPr>
            <a:normAutofit/>
          </a:bodyPr>
          <a:lstStyle/>
          <a:p>
            <a:pPr eaLnBrk="1" hangingPunct="1"/>
            <a:r>
              <a:rPr lang="en-US" sz="1800" dirty="0" smtClean="0"/>
              <a:t>VMD 1.9.1 user statistics: </a:t>
            </a:r>
          </a:p>
          <a:p>
            <a:pPr lvl="1"/>
            <a:r>
              <a:rPr lang="en-US" sz="1600" dirty="0" smtClean="0"/>
              <a:t>74,933 unique registered users from all over the world</a:t>
            </a:r>
          </a:p>
          <a:p>
            <a:pPr eaLnBrk="1" hangingPunct="1"/>
            <a:r>
              <a:rPr lang="en-US" sz="1800" dirty="0" smtClean="0"/>
              <a:t>Uniquely interoperable with a broad range of tools: AMBER, CHARMM, CPMD, DL_POLY, GAMESS, GROMACS, HOOMD, LAMMPS, NAMD, and many more …</a:t>
            </a:r>
          </a:p>
          <a:p>
            <a:pPr eaLnBrk="1" hangingPunct="1"/>
            <a:r>
              <a:rPr lang="en-US" sz="1800" dirty="0" smtClean="0"/>
              <a:t>Supports key data types, file formats, and databases, e.g. electron microscopy, quantum chemistry, MD trajectories, sequence alignments, super resolution light microscopy</a:t>
            </a:r>
          </a:p>
          <a:p>
            <a:pPr eaLnBrk="1" hangingPunct="1"/>
            <a:r>
              <a:rPr lang="en-US" sz="1800" dirty="0" smtClean="0"/>
              <a:t>Incorporates tools for simulation preparation, visualization, and analysis</a:t>
            </a:r>
          </a:p>
        </p:txBody>
      </p:sp>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rightnessContrast bright="9000"/>
                    </a14:imgEffect>
                  </a14:imgLayer>
                </a14:imgProps>
              </a:ext>
              <a:ext uri="{28A0092B-C50C-407E-A947-70E740481C1C}">
                <a14:useLocalDpi xmlns:a14="http://schemas.microsoft.com/office/drawing/2010/main" val="0"/>
              </a:ext>
            </a:extLst>
          </a:blip>
          <a:stretch>
            <a:fillRect/>
          </a:stretch>
        </p:blipFill>
        <p:spPr>
          <a:xfrm>
            <a:off x="209550" y="3168502"/>
            <a:ext cx="8701818" cy="1974998"/>
          </a:xfrm>
          <a:prstGeom prst="rect">
            <a:avLst/>
          </a:prstGeom>
        </p:spPr>
      </p:pic>
    </p:spTree>
    <p:extLst>
      <p:ext uri="{BB962C8B-B14F-4D97-AF65-F5344CB8AC3E}">
        <p14:creationId xmlns:p14="http://schemas.microsoft.com/office/powerpoint/2010/main" val="194436813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ChangeArrowheads="1"/>
          </p:cNvSpPr>
          <p:nvPr/>
        </p:nvSpPr>
        <p:spPr bwMode="auto">
          <a:xfrm>
            <a:off x="-14288" y="4600575"/>
            <a:ext cx="9144001" cy="544513"/>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1200">
              <a:latin typeface="Arial" pitchFamily="34" charset="0"/>
              <a:cs typeface="Arial" pitchFamily="34" charset="0"/>
            </a:endParaRPr>
          </a:p>
        </p:txBody>
      </p:sp>
      <p:sp>
        <p:nvSpPr>
          <p:cNvPr id="24579" name="Title 1"/>
          <p:cNvSpPr>
            <a:spLocks noGrp="1"/>
          </p:cNvSpPr>
          <p:nvPr>
            <p:ph type="title"/>
          </p:nvPr>
        </p:nvSpPr>
        <p:spPr>
          <a:xfrm>
            <a:off x="20638" y="114300"/>
            <a:ext cx="9123362" cy="571500"/>
          </a:xfrm>
        </p:spPr>
        <p:txBody>
          <a:bodyPr>
            <a:normAutofit fontScale="90000"/>
          </a:bodyPr>
          <a:lstStyle/>
          <a:p>
            <a:r>
              <a:rPr lang="en-US" altLang="en-US" sz="3200" dirty="0" smtClean="0"/>
              <a:t>Plans:</a:t>
            </a:r>
            <a:r>
              <a:rPr lang="en-US" altLang="en-US" sz="3200" b="1" dirty="0" smtClean="0"/>
              <a:t> Interactive</a:t>
            </a:r>
            <a:r>
              <a:rPr lang="en-US" altLang="en-US" sz="3200" dirty="0" smtClean="0"/>
              <a:t> Ray Tracing of Molecular Graphics</a:t>
            </a:r>
          </a:p>
        </p:txBody>
      </p:sp>
      <p:pic>
        <p:nvPicPr>
          <p:cNvPr id="24580"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384675" y="865188"/>
            <a:ext cx="4745038" cy="3557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1" name="TextBox 9"/>
          <p:cNvSpPr txBox="1">
            <a:spLocks noChangeArrowheads="1"/>
          </p:cNvSpPr>
          <p:nvPr/>
        </p:nvSpPr>
        <p:spPr bwMode="auto">
          <a:xfrm>
            <a:off x="3979863" y="4387850"/>
            <a:ext cx="516413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2400" dirty="0">
                <a:solidFill>
                  <a:schemeClr val="tx1"/>
                </a:solidFill>
                <a:latin typeface="Arial" pitchFamily="34" charset="0"/>
                <a:cs typeface="Arial" pitchFamily="34" charset="0"/>
              </a:rPr>
              <a:t>VMD </a:t>
            </a:r>
            <a:r>
              <a:rPr lang="en-US" altLang="en-US" sz="2400" dirty="0" smtClean="0">
                <a:solidFill>
                  <a:schemeClr val="tx1"/>
                </a:solidFill>
                <a:latin typeface="Arial" pitchFamily="34" charset="0"/>
                <a:cs typeface="Arial" pitchFamily="34" charset="0"/>
              </a:rPr>
              <a:t>w/ new </a:t>
            </a:r>
            <a:r>
              <a:rPr lang="en-US" altLang="en-US" sz="2400" dirty="0">
                <a:solidFill>
                  <a:schemeClr val="tx1"/>
                </a:solidFill>
                <a:latin typeface="Arial" pitchFamily="34" charset="0"/>
                <a:cs typeface="Arial" pitchFamily="34" charset="0"/>
              </a:rPr>
              <a:t>GPU ray tracing engine based on CUDA + </a:t>
            </a:r>
            <a:r>
              <a:rPr lang="en-US" altLang="en-US" sz="2400" dirty="0" err="1" smtClean="0">
                <a:solidFill>
                  <a:schemeClr val="tx1"/>
                </a:solidFill>
                <a:latin typeface="Arial" pitchFamily="34" charset="0"/>
                <a:cs typeface="Arial" pitchFamily="34" charset="0"/>
              </a:rPr>
              <a:t>OptiX</a:t>
            </a:r>
            <a:r>
              <a:rPr lang="en-US" altLang="en-US" sz="2400" dirty="0" smtClean="0">
                <a:solidFill>
                  <a:schemeClr val="tx1"/>
                </a:solidFill>
                <a:latin typeface="Arial" pitchFamily="34" charset="0"/>
                <a:cs typeface="Arial" pitchFamily="34" charset="0"/>
              </a:rPr>
              <a:t>: 5-10 FPS</a:t>
            </a:r>
            <a:endParaRPr lang="en-US" altLang="en-US" sz="2400" dirty="0">
              <a:solidFill>
                <a:schemeClr val="tx1"/>
              </a:solidFill>
              <a:latin typeface="Arial" pitchFamily="34" charset="0"/>
              <a:cs typeface="Arial" pitchFamily="34" charset="0"/>
            </a:endParaRPr>
          </a:p>
        </p:txBody>
      </p:sp>
      <p:sp>
        <p:nvSpPr>
          <p:cNvPr id="24582" name="TextBox 10"/>
          <p:cNvSpPr txBox="1">
            <a:spLocks noChangeArrowheads="1"/>
          </p:cNvSpPr>
          <p:nvPr/>
        </p:nvSpPr>
        <p:spPr bwMode="auto">
          <a:xfrm>
            <a:off x="152400" y="685800"/>
            <a:ext cx="4191000"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eaLnBrk="1" hangingPunct="1">
              <a:buFont typeface="Arial" pitchFamily="34" charset="0"/>
              <a:buChar char="•"/>
            </a:pPr>
            <a:r>
              <a:rPr lang="en-US" altLang="en-US" sz="2000" dirty="0">
                <a:solidFill>
                  <a:schemeClr val="tx1"/>
                </a:solidFill>
                <a:latin typeface="Arial" pitchFamily="34" charset="0"/>
                <a:cs typeface="Arial" pitchFamily="34" charset="0"/>
              </a:rPr>
              <a:t>STMV virus capsid on a </a:t>
            </a:r>
            <a:r>
              <a:rPr lang="en-US" altLang="en-US" sz="2000" b="1" dirty="0">
                <a:solidFill>
                  <a:schemeClr val="tx1"/>
                </a:solidFill>
                <a:latin typeface="Arial" pitchFamily="34" charset="0"/>
                <a:cs typeface="Arial" pitchFamily="34" charset="0"/>
              </a:rPr>
              <a:t>laptop</a:t>
            </a:r>
            <a:r>
              <a:rPr lang="en-US" altLang="en-US" sz="2000" dirty="0">
                <a:solidFill>
                  <a:schemeClr val="tx1"/>
                </a:solidFill>
                <a:latin typeface="Arial" pitchFamily="34" charset="0"/>
                <a:cs typeface="Arial" pitchFamily="34" charset="0"/>
              </a:rPr>
              <a:t> GeForce GTX 560M</a:t>
            </a:r>
          </a:p>
          <a:p>
            <a:pPr eaLnBrk="1" hangingPunct="1">
              <a:buFont typeface="Arial" pitchFamily="34" charset="0"/>
              <a:buChar char="•"/>
            </a:pPr>
            <a:r>
              <a:rPr lang="en-US" altLang="en-US" sz="2000" b="1" dirty="0">
                <a:solidFill>
                  <a:schemeClr val="tx1"/>
                </a:solidFill>
                <a:latin typeface="Arial" pitchFamily="34" charset="0"/>
                <a:cs typeface="Arial" pitchFamily="34" charset="0"/>
              </a:rPr>
              <a:t>Ambient occlusion lighting</a:t>
            </a:r>
            <a:r>
              <a:rPr lang="en-US" altLang="en-US" sz="2000" dirty="0">
                <a:solidFill>
                  <a:schemeClr val="tx1"/>
                </a:solidFill>
                <a:latin typeface="Arial" pitchFamily="34" charset="0"/>
                <a:cs typeface="Arial" pitchFamily="34" charset="0"/>
              </a:rPr>
              <a:t>, shadows, reflections, transparency, and much more…</a:t>
            </a:r>
          </a:p>
        </p:txBody>
      </p:sp>
      <p:pic>
        <p:nvPicPr>
          <p:cNvPr id="24583" name="Picture 1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81113" y="2265363"/>
            <a:ext cx="2281237" cy="2157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4" name="TextBox 12"/>
          <p:cNvSpPr txBox="1">
            <a:spLocks noChangeArrowheads="1"/>
          </p:cNvSpPr>
          <p:nvPr/>
        </p:nvSpPr>
        <p:spPr bwMode="auto">
          <a:xfrm>
            <a:off x="838200" y="4387850"/>
            <a:ext cx="3021013" cy="757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2400">
                <a:solidFill>
                  <a:schemeClr val="tx1"/>
                </a:solidFill>
                <a:latin typeface="Arial" pitchFamily="34" charset="0"/>
                <a:cs typeface="Arial" pitchFamily="34" charset="0"/>
              </a:rPr>
              <a:t> Standard OpenGL rasterization</a:t>
            </a:r>
          </a:p>
        </p:txBody>
      </p:sp>
    </p:spTree>
    <p:extLst>
      <p:ext uri="{BB962C8B-B14F-4D97-AF65-F5344CB8AC3E}">
        <p14:creationId xmlns:p14="http://schemas.microsoft.com/office/powerpoint/2010/main" val="180340557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4665177"/>
            <a:ext cx="9144000" cy="47832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fontScale="90000"/>
          </a:bodyPr>
          <a:lstStyle/>
          <a:p>
            <a:r>
              <a:rPr lang="en-US" sz="3200" dirty="0" smtClean="0"/>
              <a:t>Plans: Extend/Improve Structure Building Features of VMD</a:t>
            </a:r>
            <a:endParaRPr lang="en-US" sz="3200" dirty="0"/>
          </a:p>
        </p:txBody>
      </p:sp>
      <p:sp>
        <p:nvSpPr>
          <p:cNvPr id="3" name="TextBox 2"/>
          <p:cNvSpPr txBox="1"/>
          <p:nvPr/>
        </p:nvSpPr>
        <p:spPr>
          <a:xfrm>
            <a:off x="13512" y="1122796"/>
            <a:ext cx="5547317" cy="2862322"/>
          </a:xfrm>
          <a:prstGeom prst="rect">
            <a:avLst/>
          </a:prstGeom>
          <a:noFill/>
        </p:spPr>
        <p:txBody>
          <a:bodyPr wrap="square" rtlCol="0">
            <a:spAutoFit/>
          </a:bodyPr>
          <a:lstStyle/>
          <a:p>
            <a:r>
              <a:rPr lang="en-US" dirty="0" smtClean="0"/>
              <a:t>Exemplary features:</a:t>
            </a:r>
          </a:p>
          <a:p>
            <a:pPr marL="285750" indent="-285750">
              <a:buFont typeface="Arial" panose="020B0604020202020204" pitchFamily="34" charset="0"/>
              <a:buChar char="•"/>
            </a:pPr>
            <a:r>
              <a:rPr lang="en-US" dirty="0" smtClean="0"/>
              <a:t>New tools for </a:t>
            </a:r>
            <a:r>
              <a:rPr lang="en-US" b="1" dirty="0" smtClean="0"/>
              <a:t>solvation</a:t>
            </a:r>
            <a:r>
              <a:rPr lang="en-US" dirty="0" smtClean="0"/>
              <a:t>, </a:t>
            </a:r>
            <a:r>
              <a:rPr lang="en-US" b="1" dirty="0" smtClean="0"/>
              <a:t>ion placement</a:t>
            </a:r>
            <a:r>
              <a:rPr lang="en-US" dirty="0" smtClean="0"/>
              <a:t>, other common structure preparation tasks</a:t>
            </a:r>
          </a:p>
          <a:p>
            <a:pPr marL="285750" indent="-285750">
              <a:buFont typeface="Arial" panose="020B0604020202020204" pitchFamily="34" charset="0"/>
              <a:buChar char="•"/>
            </a:pPr>
            <a:r>
              <a:rPr lang="en-US" dirty="0" smtClean="0"/>
              <a:t>Improve structure building tools for very large </a:t>
            </a:r>
            <a:r>
              <a:rPr lang="en-US" dirty="0" err="1" smtClean="0"/>
              <a:t>biomolecular</a:t>
            </a:r>
            <a:r>
              <a:rPr lang="en-US" dirty="0" smtClean="0"/>
              <a:t> complexes, e.g. HIV-1 capsid</a:t>
            </a:r>
          </a:p>
          <a:p>
            <a:pPr marL="742851" lvl="1" indent="-285750">
              <a:buFont typeface="Courier New" panose="02070309020205020404" pitchFamily="49" charset="0"/>
              <a:buChar char="o"/>
            </a:pPr>
            <a:r>
              <a:rPr lang="en-US" dirty="0" smtClean="0"/>
              <a:t>Increase performance</a:t>
            </a:r>
          </a:p>
          <a:p>
            <a:pPr marL="742851" lvl="1" indent="-285750">
              <a:buFont typeface="Courier New" panose="02070309020205020404" pitchFamily="49" charset="0"/>
              <a:buChar char="o"/>
            </a:pPr>
            <a:r>
              <a:rPr lang="en-US" dirty="0" smtClean="0"/>
              <a:t>Improve user-customizability</a:t>
            </a:r>
          </a:p>
          <a:p>
            <a:pPr marL="742851" lvl="1" indent="-285750">
              <a:buFont typeface="Courier New" panose="02070309020205020404" pitchFamily="49" charset="0"/>
              <a:buChar char="o"/>
            </a:pPr>
            <a:r>
              <a:rPr lang="en-US" dirty="0" smtClean="0"/>
              <a:t>Support for more structure file formats</a:t>
            </a:r>
          </a:p>
          <a:p>
            <a:pPr marL="285750" indent="-285750">
              <a:buFont typeface="Arial" panose="020B0604020202020204" pitchFamily="34" charset="0"/>
              <a:buChar char="•"/>
            </a:pPr>
            <a:r>
              <a:rPr lang="en-US" dirty="0" smtClean="0"/>
              <a:t>Add infrastructure for development of new cell packing tools for whole cell simulations</a:t>
            </a:r>
          </a:p>
        </p:txBody>
      </p:sp>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brightnessContrast bright="18000"/>
                    </a14:imgEffect>
                  </a14:imgLayer>
                </a14:imgProps>
              </a:ext>
              <a:ext uri="{28A0092B-C50C-407E-A947-70E740481C1C}">
                <a14:useLocalDpi xmlns:a14="http://schemas.microsoft.com/office/drawing/2010/main" val="0"/>
              </a:ext>
            </a:extLst>
          </a:blip>
          <a:stretch>
            <a:fillRect/>
          </a:stretch>
        </p:blipFill>
        <p:spPr>
          <a:xfrm>
            <a:off x="5560829" y="1102323"/>
            <a:ext cx="3583172" cy="3583172"/>
          </a:xfrm>
          <a:prstGeom prst="rect">
            <a:avLst/>
          </a:prstGeom>
        </p:spPr>
      </p:pic>
      <p:sp>
        <p:nvSpPr>
          <p:cNvPr id="5" name="TextBox 4"/>
          <p:cNvSpPr txBox="1"/>
          <p:nvPr/>
        </p:nvSpPr>
        <p:spPr>
          <a:xfrm>
            <a:off x="5560829" y="4706256"/>
            <a:ext cx="3526020" cy="369332"/>
          </a:xfrm>
          <a:prstGeom prst="rect">
            <a:avLst/>
          </a:prstGeom>
          <a:noFill/>
        </p:spPr>
        <p:txBody>
          <a:bodyPr wrap="square" rtlCol="0">
            <a:spAutoFit/>
          </a:bodyPr>
          <a:lstStyle/>
          <a:p>
            <a:pPr algn="ctr"/>
            <a:r>
              <a:rPr lang="en-US" dirty="0" smtClean="0"/>
              <a:t>10M atom </a:t>
            </a:r>
            <a:r>
              <a:rPr lang="en-US" dirty="0" err="1"/>
              <a:t>c</a:t>
            </a:r>
            <a:r>
              <a:rPr lang="en-US" dirty="0" err="1" smtClean="0"/>
              <a:t>hromatophore</a:t>
            </a:r>
            <a:endParaRPr lang="en-US" dirty="0"/>
          </a:p>
        </p:txBody>
      </p:sp>
    </p:spTree>
    <p:extLst>
      <p:ext uri="{BB962C8B-B14F-4D97-AF65-F5344CB8AC3E}">
        <p14:creationId xmlns:p14="http://schemas.microsoft.com/office/powerpoint/2010/main" val="229741406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46"/>
          <p:cNvSpPr>
            <a:spLocks noChangeArrowheads="1"/>
          </p:cNvSpPr>
          <p:nvPr/>
        </p:nvSpPr>
        <p:spPr bwMode="auto">
          <a:xfrm>
            <a:off x="0" y="0"/>
            <a:ext cx="9144000" cy="5143500"/>
          </a:xfrm>
          <a:prstGeom prst="rect">
            <a:avLst/>
          </a:prstGeom>
          <a:solidFill>
            <a:srgbClr val="FFFFFF"/>
          </a:solidFill>
          <a:ln>
            <a:noFill/>
          </a:ln>
          <a:extLst>
            <a:ext uri="{91240B29-F687-4F45-9708-019B960494DF}">
              <a14:hiddenLine xmlns:a14="http://schemas.microsoft.com/office/drawing/2010/main" w="20701">
                <a:solidFill>
                  <a:srgbClr val="000000"/>
                </a:solidFill>
                <a:miter lim="800000"/>
                <a:headEnd/>
                <a:tailEnd/>
              </a14:hiddenLine>
            </a:ext>
          </a:extLst>
        </p:spPr>
        <p:txBody>
          <a:bodyPr/>
          <a:lstStyle>
            <a:lvl1pPr eaLnBrk="0" hangingPunct="0">
              <a:defRPr sz="1200">
                <a:solidFill>
                  <a:srgbClr val="000000"/>
                </a:solidFill>
                <a:latin typeface="Times New Roman" pitchFamily="18" charset="0"/>
                <a:ea typeface="Gothic" charset="0"/>
                <a:cs typeface="Gothic" charset="0"/>
              </a:defRPr>
            </a:lvl1pPr>
            <a:lvl2pPr marL="742950" indent="-285750" eaLnBrk="0" hangingPunct="0">
              <a:defRPr sz="1200">
                <a:solidFill>
                  <a:srgbClr val="000000"/>
                </a:solidFill>
                <a:latin typeface="Times New Roman" pitchFamily="18" charset="0"/>
                <a:ea typeface="Gothic" charset="0"/>
                <a:cs typeface="Gothic" charset="0"/>
              </a:defRPr>
            </a:lvl2pPr>
            <a:lvl3pPr marL="1143000" indent="-228600" eaLnBrk="0" hangingPunct="0">
              <a:defRPr sz="1200">
                <a:solidFill>
                  <a:srgbClr val="000000"/>
                </a:solidFill>
                <a:latin typeface="Times New Roman" pitchFamily="18" charset="0"/>
                <a:ea typeface="Gothic" charset="0"/>
                <a:cs typeface="Gothic" charset="0"/>
              </a:defRPr>
            </a:lvl3pPr>
            <a:lvl4pPr marL="1600200" indent="-228600" eaLnBrk="0" hangingPunct="0">
              <a:defRPr sz="1200">
                <a:solidFill>
                  <a:srgbClr val="000000"/>
                </a:solidFill>
                <a:latin typeface="Times New Roman" pitchFamily="18" charset="0"/>
                <a:ea typeface="Gothic" charset="0"/>
                <a:cs typeface="Gothic" charset="0"/>
              </a:defRPr>
            </a:lvl4pPr>
            <a:lvl5pPr marL="2057400" indent="-228600" eaLnBrk="0" hangingPunct="0">
              <a:defRPr sz="1200">
                <a:solidFill>
                  <a:srgbClr val="000000"/>
                </a:solidFill>
                <a:latin typeface="Times New Roman" pitchFamily="18" charset="0"/>
                <a:ea typeface="Gothic" charset="0"/>
                <a:cs typeface="Gothic" charset="0"/>
              </a:defRPr>
            </a:lvl5pPr>
            <a:lvl6pPr marL="2514600" indent="-228600" algn="ctr" eaLnBrk="0" fontAlgn="base" hangingPunct="0">
              <a:lnSpc>
                <a:spcPct val="90000"/>
              </a:lnSpc>
              <a:spcBef>
                <a:spcPts val="800"/>
              </a:spcBef>
              <a:spcAft>
                <a:spcPct val="0"/>
              </a:spcAft>
              <a:buClr>
                <a:srgbClr val="000000"/>
              </a:buClr>
              <a:buSzPct val="100000"/>
              <a:buFont typeface="Times New Roman" pitchFamily="18" charset="0"/>
              <a:defRPr sz="1200">
                <a:solidFill>
                  <a:srgbClr val="000000"/>
                </a:solidFill>
                <a:latin typeface="Times New Roman" pitchFamily="18" charset="0"/>
                <a:ea typeface="Gothic" charset="0"/>
                <a:cs typeface="Gothic" charset="0"/>
              </a:defRPr>
            </a:lvl6pPr>
            <a:lvl7pPr marL="2971800" indent="-228600" algn="ctr" eaLnBrk="0" fontAlgn="base" hangingPunct="0">
              <a:lnSpc>
                <a:spcPct val="90000"/>
              </a:lnSpc>
              <a:spcBef>
                <a:spcPts val="800"/>
              </a:spcBef>
              <a:spcAft>
                <a:spcPct val="0"/>
              </a:spcAft>
              <a:buClr>
                <a:srgbClr val="000000"/>
              </a:buClr>
              <a:buSzPct val="100000"/>
              <a:buFont typeface="Times New Roman" pitchFamily="18" charset="0"/>
              <a:defRPr sz="1200">
                <a:solidFill>
                  <a:srgbClr val="000000"/>
                </a:solidFill>
                <a:latin typeface="Times New Roman" pitchFamily="18" charset="0"/>
                <a:ea typeface="Gothic" charset="0"/>
                <a:cs typeface="Gothic" charset="0"/>
              </a:defRPr>
            </a:lvl7pPr>
            <a:lvl8pPr marL="3429000" indent="-228600" algn="ctr" eaLnBrk="0" fontAlgn="base" hangingPunct="0">
              <a:lnSpc>
                <a:spcPct val="90000"/>
              </a:lnSpc>
              <a:spcBef>
                <a:spcPts val="800"/>
              </a:spcBef>
              <a:spcAft>
                <a:spcPct val="0"/>
              </a:spcAft>
              <a:buClr>
                <a:srgbClr val="000000"/>
              </a:buClr>
              <a:buSzPct val="100000"/>
              <a:buFont typeface="Times New Roman" pitchFamily="18" charset="0"/>
              <a:defRPr sz="1200">
                <a:solidFill>
                  <a:srgbClr val="000000"/>
                </a:solidFill>
                <a:latin typeface="Times New Roman" pitchFamily="18" charset="0"/>
                <a:ea typeface="Gothic" charset="0"/>
                <a:cs typeface="Gothic" charset="0"/>
              </a:defRPr>
            </a:lvl8pPr>
            <a:lvl9pPr marL="3886200" indent="-228600" algn="ctr" eaLnBrk="0" fontAlgn="base" hangingPunct="0">
              <a:lnSpc>
                <a:spcPct val="90000"/>
              </a:lnSpc>
              <a:spcBef>
                <a:spcPts val="800"/>
              </a:spcBef>
              <a:spcAft>
                <a:spcPct val="0"/>
              </a:spcAft>
              <a:buClr>
                <a:srgbClr val="000000"/>
              </a:buClr>
              <a:buSzPct val="100000"/>
              <a:buFont typeface="Times New Roman" pitchFamily="18" charset="0"/>
              <a:defRPr sz="1200">
                <a:solidFill>
                  <a:srgbClr val="000000"/>
                </a:solidFill>
                <a:latin typeface="Times New Roman" pitchFamily="18" charset="0"/>
                <a:ea typeface="Gothic" charset="0"/>
                <a:cs typeface="Gothic" charset="0"/>
              </a:defRPr>
            </a:lvl9pPr>
          </a:lstStyle>
          <a:p>
            <a:pPr eaLnBrk="1" hangingPunct="1"/>
            <a:endParaRPr lang="en-US" altLang="en-US"/>
          </a:p>
        </p:txBody>
      </p:sp>
      <p:sp>
        <p:nvSpPr>
          <p:cNvPr id="2" name="Title 1"/>
          <p:cNvSpPr>
            <a:spLocks noGrp="1"/>
          </p:cNvSpPr>
          <p:nvPr>
            <p:ph type="title"/>
          </p:nvPr>
        </p:nvSpPr>
        <p:spPr>
          <a:xfrm>
            <a:off x="398536" y="57133"/>
            <a:ext cx="8229600" cy="857250"/>
          </a:xfrm>
        </p:spPr>
        <p:txBody>
          <a:bodyPr>
            <a:normAutofit/>
          </a:bodyPr>
          <a:lstStyle/>
          <a:p>
            <a:r>
              <a:rPr lang="en-US" sz="3200" dirty="0" smtClean="0"/>
              <a:t>Plans: Extend Analysis Features of VMD</a:t>
            </a:r>
            <a:endParaRPr lang="en-US" sz="3200" dirty="0"/>
          </a:p>
        </p:txBody>
      </p:sp>
      <p:sp>
        <p:nvSpPr>
          <p:cNvPr id="3" name="TextBox 2"/>
          <p:cNvSpPr txBox="1"/>
          <p:nvPr/>
        </p:nvSpPr>
        <p:spPr>
          <a:xfrm>
            <a:off x="457199" y="731245"/>
            <a:ext cx="6103089" cy="2862322"/>
          </a:xfrm>
          <a:prstGeom prst="rect">
            <a:avLst/>
          </a:prstGeom>
          <a:noFill/>
        </p:spPr>
        <p:txBody>
          <a:bodyPr wrap="square" rtlCol="0">
            <a:spAutoFit/>
          </a:bodyPr>
          <a:lstStyle/>
          <a:p>
            <a:r>
              <a:rPr lang="en-US" dirty="0" smtClean="0"/>
              <a:t>Exemplary features:</a:t>
            </a:r>
          </a:p>
          <a:p>
            <a:pPr marL="285750" indent="-285750">
              <a:buFont typeface="Arial" panose="020B0604020202020204" pitchFamily="34" charset="0"/>
              <a:buChar char="•"/>
            </a:pPr>
            <a:r>
              <a:rPr lang="en-US" dirty="0" smtClean="0"/>
              <a:t>New secondary structure determination algorithm</a:t>
            </a:r>
          </a:p>
          <a:p>
            <a:pPr marL="742851" lvl="1" indent="-285750">
              <a:buFont typeface="Courier New" panose="02070309020205020404" pitchFamily="49" charset="0"/>
              <a:buChar char="o"/>
            </a:pPr>
            <a:r>
              <a:rPr lang="en-US" dirty="0" smtClean="0"/>
              <a:t>Support  large </a:t>
            </a:r>
            <a:r>
              <a:rPr lang="en-US" dirty="0" err="1" smtClean="0"/>
              <a:t>biomolecular</a:t>
            </a:r>
            <a:r>
              <a:rPr lang="en-US" dirty="0" smtClean="0"/>
              <a:t> complexes</a:t>
            </a:r>
          </a:p>
          <a:p>
            <a:pPr marL="742851" lvl="1" indent="-285750">
              <a:buFont typeface="Courier New" panose="02070309020205020404" pitchFamily="49" charset="0"/>
              <a:buChar char="o"/>
            </a:pPr>
            <a:r>
              <a:rPr lang="en-US" dirty="0" smtClean="0"/>
              <a:t>Compute and display time-varying secondary structure interactively</a:t>
            </a:r>
          </a:p>
          <a:p>
            <a:pPr marL="285750" indent="-285750">
              <a:buFont typeface="Arial" panose="020B0604020202020204" pitchFamily="34" charset="0"/>
              <a:buChar char="•"/>
            </a:pPr>
            <a:r>
              <a:rPr lang="en-US" dirty="0" smtClean="0"/>
              <a:t>Simplify analysis of multi-terabyte MD trajectories</a:t>
            </a:r>
          </a:p>
          <a:p>
            <a:pPr marL="742851" lvl="1" indent="-285750">
              <a:buFont typeface="Courier New" panose="02070309020205020404" pitchFamily="49" charset="0"/>
              <a:buChar char="o"/>
            </a:pPr>
            <a:r>
              <a:rPr lang="en-US" dirty="0" smtClean="0"/>
              <a:t>Circumvent storing large trajectories in memory</a:t>
            </a:r>
          </a:p>
          <a:p>
            <a:pPr marL="742851" lvl="1" indent="-285750">
              <a:buFont typeface="Courier New" panose="02070309020205020404" pitchFamily="49" charset="0"/>
              <a:buChar char="o"/>
            </a:pPr>
            <a:r>
              <a:rPr lang="en-US" b="1" dirty="0" smtClean="0"/>
              <a:t>Out-of-core SSD trajectory access: 7.5 GB/sec</a:t>
            </a:r>
          </a:p>
          <a:p>
            <a:pPr marL="285750" indent="-285750">
              <a:buFont typeface="Arial" panose="020B0604020202020204" pitchFamily="34" charset="0"/>
              <a:buChar char="•"/>
            </a:pPr>
            <a:r>
              <a:rPr lang="en-US" dirty="0" smtClean="0"/>
              <a:t>Automate parallelization of user-defined analysis calculations, interfaced to Timeline plugin</a:t>
            </a:r>
          </a:p>
        </p:txBody>
      </p:sp>
      <p:grpSp>
        <p:nvGrpSpPr>
          <p:cNvPr id="8" name="Group 7"/>
          <p:cNvGrpSpPr/>
          <p:nvPr/>
        </p:nvGrpSpPr>
        <p:grpSpPr>
          <a:xfrm>
            <a:off x="6668525" y="2219553"/>
            <a:ext cx="2247458" cy="994413"/>
            <a:chOff x="4497388" y="3181350"/>
            <a:chExt cx="4029075" cy="1085850"/>
          </a:xfrm>
        </p:grpSpPr>
        <p:sp>
          <p:nvSpPr>
            <p:cNvPr id="9" name="Flowchart: Magnetic Disk 8"/>
            <p:cNvSpPr/>
            <p:nvPr/>
          </p:nvSpPr>
          <p:spPr bwMode="auto">
            <a:xfrm>
              <a:off x="7231063" y="3181350"/>
              <a:ext cx="838200" cy="742950"/>
            </a:xfrm>
            <a:prstGeom prst="flowChartMagneticDisk">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solidFill>
                <a:schemeClr val="tx1"/>
              </a:solidFill>
            </a:ln>
            <a:effectLst/>
            <a:extLst/>
          </p:spPr>
          <p:txBody>
            <a:bodyPr>
              <a:spAutoFit/>
            </a:bodyPr>
            <a:lstStyle/>
            <a:p>
              <a:pPr marL="341313" indent="-341313" defTabSz="457200">
                <a:defRPr/>
              </a:pPr>
              <a:endParaRPr lang="en-US" dirty="0"/>
            </a:p>
          </p:txBody>
        </p:sp>
        <p:sp>
          <p:nvSpPr>
            <p:cNvPr id="10" name="Flowchart: Magnetic Disk 9"/>
            <p:cNvSpPr/>
            <p:nvPr/>
          </p:nvSpPr>
          <p:spPr bwMode="auto">
            <a:xfrm>
              <a:off x="6313488" y="3181350"/>
              <a:ext cx="838200" cy="742950"/>
            </a:xfrm>
            <a:prstGeom prst="flowChartMagneticDisk">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solidFill>
                <a:schemeClr val="tx1"/>
              </a:solidFill>
            </a:ln>
            <a:effectLst/>
            <a:extLst/>
          </p:spPr>
          <p:txBody>
            <a:bodyPr>
              <a:spAutoFit/>
            </a:bodyPr>
            <a:lstStyle/>
            <a:p>
              <a:pPr marL="341313" indent="-341313" defTabSz="457200">
                <a:defRPr/>
              </a:pPr>
              <a:endParaRPr lang="en-US"/>
            </a:p>
          </p:txBody>
        </p:sp>
        <p:sp>
          <p:nvSpPr>
            <p:cNvPr id="11" name="Flowchart: Magnetic Disk 10"/>
            <p:cNvSpPr/>
            <p:nvPr/>
          </p:nvSpPr>
          <p:spPr bwMode="auto">
            <a:xfrm>
              <a:off x="5405438" y="3181350"/>
              <a:ext cx="838200" cy="742950"/>
            </a:xfrm>
            <a:prstGeom prst="flowChartMagneticDisk">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solidFill>
                <a:schemeClr val="tx1"/>
              </a:solidFill>
            </a:ln>
            <a:effectLst/>
            <a:extLst/>
          </p:spPr>
          <p:txBody>
            <a:bodyPr>
              <a:spAutoFit/>
            </a:bodyPr>
            <a:lstStyle/>
            <a:p>
              <a:pPr marL="341313" indent="-341313" defTabSz="457200">
                <a:defRPr/>
              </a:pPr>
              <a:endParaRPr lang="en-US"/>
            </a:p>
          </p:txBody>
        </p:sp>
        <p:sp>
          <p:nvSpPr>
            <p:cNvPr id="12" name="Flowchart: Magnetic Disk 11"/>
            <p:cNvSpPr/>
            <p:nvPr/>
          </p:nvSpPr>
          <p:spPr bwMode="auto">
            <a:xfrm>
              <a:off x="4497388" y="3181350"/>
              <a:ext cx="838200" cy="742950"/>
            </a:xfrm>
            <a:prstGeom prst="flowChartMagneticDisk">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solidFill>
                <a:schemeClr val="tx1"/>
              </a:solidFill>
            </a:ln>
            <a:effectLst/>
            <a:extLst/>
          </p:spPr>
          <p:txBody>
            <a:bodyPr>
              <a:spAutoFit/>
            </a:bodyPr>
            <a:lstStyle/>
            <a:p>
              <a:pPr marL="341313" indent="-341313" defTabSz="457200">
                <a:defRPr/>
              </a:pPr>
              <a:endParaRPr lang="en-US"/>
            </a:p>
          </p:txBody>
        </p:sp>
        <p:sp>
          <p:nvSpPr>
            <p:cNvPr id="13" name="Flowchart: Magnetic Disk 12"/>
            <p:cNvSpPr/>
            <p:nvPr/>
          </p:nvSpPr>
          <p:spPr bwMode="auto">
            <a:xfrm>
              <a:off x="7383463" y="3295650"/>
              <a:ext cx="838200" cy="742950"/>
            </a:xfrm>
            <a:prstGeom prst="flowChartMagneticDisk">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solidFill>
                <a:schemeClr val="tx1"/>
              </a:solidFill>
            </a:ln>
            <a:effectLst/>
            <a:extLst/>
          </p:spPr>
          <p:txBody>
            <a:bodyPr>
              <a:spAutoFit/>
            </a:bodyPr>
            <a:lstStyle/>
            <a:p>
              <a:pPr marL="341313" indent="-341313" defTabSz="457200">
                <a:defRPr/>
              </a:pPr>
              <a:endParaRPr lang="en-US" dirty="0"/>
            </a:p>
          </p:txBody>
        </p:sp>
        <p:sp>
          <p:nvSpPr>
            <p:cNvPr id="14" name="Flowchart: Magnetic Disk 13"/>
            <p:cNvSpPr/>
            <p:nvPr/>
          </p:nvSpPr>
          <p:spPr bwMode="auto">
            <a:xfrm>
              <a:off x="7535863" y="3409950"/>
              <a:ext cx="838200" cy="742950"/>
            </a:xfrm>
            <a:prstGeom prst="flowChartMagneticDisk">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solidFill>
                <a:schemeClr val="tx1"/>
              </a:solidFill>
            </a:ln>
            <a:effectLst/>
            <a:extLst/>
          </p:spPr>
          <p:txBody>
            <a:bodyPr>
              <a:spAutoFit/>
            </a:bodyPr>
            <a:lstStyle/>
            <a:p>
              <a:pPr marL="341313" indent="-341313" defTabSz="457200">
                <a:defRPr/>
              </a:pPr>
              <a:endParaRPr lang="en-US" dirty="0"/>
            </a:p>
          </p:txBody>
        </p:sp>
        <p:sp>
          <p:nvSpPr>
            <p:cNvPr id="15" name="Flowchart: Magnetic Disk 14"/>
            <p:cNvSpPr/>
            <p:nvPr/>
          </p:nvSpPr>
          <p:spPr bwMode="auto">
            <a:xfrm>
              <a:off x="7688263" y="3524250"/>
              <a:ext cx="838200" cy="742950"/>
            </a:xfrm>
            <a:prstGeom prst="flowChartMagneticDisk">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solidFill>
                <a:schemeClr val="tx1"/>
              </a:solidFill>
            </a:ln>
            <a:effectLst/>
            <a:extLst/>
          </p:spPr>
          <p:txBody>
            <a:bodyPr>
              <a:spAutoFit/>
            </a:bodyPr>
            <a:lstStyle/>
            <a:p>
              <a:pPr marL="341313" indent="-341313" defTabSz="457200">
                <a:defRPr/>
              </a:pPr>
              <a:endParaRPr lang="en-US" dirty="0"/>
            </a:p>
          </p:txBody>
        </p:sp>
        <p:sp>
          <p:nvSpPr>
            <p:cNvPr id="16" name="Flowchart: Magnetic Disk 15"/>
            <p:cNvSpPr/>
            <p:nvPr/>
          </p:nvSpPr>
          <p:spPr bwMode="auto">
            <a:xfrm>
              <a:off x="6465888" y="3295650"/>
              <a:ext cx="838200" cy="742950"/>
            </a:xfrm>
            <a:prstGeom prst="flowChartMagneticDisk">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solidFill>
                <a:schemeClr val="tx1"/>
              </a:solidFill>
            </a:ln>
            <a:effectLst/>
            <a:extLst/>
          </p:spPr>
          <p:txBody>
            <a:bodyPr>
              <a:spAutoFit/>
            </a:bodyPr>
            <a:lstStyle/>
            <a:p>
              <a:pPr marL="341313" indent="-341313" defTabSz="457200">
                <a:defRPr/>
              </a:pPr>
              <a:endParaRPr lang="en-US"/>
            </a:p>
          </p:txBody>
        </p:sp>
        <p:sp>
          <p:nvSpPr>
            <p:cNvPr id="17" name="Flowchart: Magnetic Disk 16"/>
            <p:cNvSpPr/>
            <p:nvPr/>
          </p:nvSpPr>
          <p:spPr bwMode="auto">
            <a:xfrm>
              <a:off x="6618288" y="3409950"/>
              <a:ext cx="838200" cy="742950"/>
            </a:xfrm>
            <a:prstGeom prst="flowChartMagneticDisk">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solidFill>
                <a:schemeClr val="tx1"/>
              </a:solidFill>
            </a:ln>
            <a:effectLst/>
            <a:extLst/>
          </p:spPr>
          <p:txBody>
            <a:bodyPr>
              <a:spAutoFit/>
            </a:bodyPr>
            <a:lstStyle/>
            <a:p>
              <a:pPr marL="341313" indent="-341313" defTabSz="457200">
                <a:defRPr/>
              </a:pPr>
              <a:endParaRPr lang="en-US"/>
            </a:p>
          </p:txBody>
        </p:sp>
        <p:sp>
          <p:nvSpPr>
            <p:cNvPr id="18" name="Flowchart: Magnetic Disk 17"/>
            <p:cNvSpPr/>
            <p:nvPr/>
          </p:nvSpPr>
          <p:spPr bwMode="auto">
            <a:xfrm>
              <a:off x="6770688" y="3524250"/>
              <a:ext cx="838200" cy="742950"/>
            </a:xfrm>
            <a:prstGeom prst="flowChartMagneticDisk">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solidFill>
                <a:schemeClr val="tx1"/>
              </a:solidFill>
            </a:ln>
            <a:effectLst/>
            <a:extLst/>
          </p:spPr>
          <p:txBody>
            <a:bodyPr>
              <a:spAutoFit/>
            </a:bodyPr>
            <a:lstStyle/>
            <a:p>
              <a:pPr marL="341313" indent="-341313" defTabSz="457200">
                <a:defRPr/>
              </a:pPr>
              <a:endParaRPr lang="en-US"/>
            </a:p>
          </p:txBody>
        </p:sp>
        <p:sp>
          <p:nvSpPr>
            <p:cNvPr id="19" name="Flowchart: Magnetic Disk 18"/>
            <p:cNvSpPr/>
            <p:nvPr/>
          </p:nvSpPr>
          <p:spPr bwMode="auto">
            <a:xfrm>
              <a:off x="5557838" y="3295650"/>
              <a:ext cx="838200" cy="742950"/>
            </a:xfrm>
            <a:prstGeom prst="flowChartMagneticDisk">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solidFill>
                <a:schemeClr val="tx1"/>
              </a:solidFill>
            </a:ln>
            <a:effectLst/>
            <a:extLst/>
          </p:spPr>
          <p:txBody>
            <a:bodyPr>
              <a:spAutoFit/>
            </a:bodyPr>
            <a:lstStyle/>
            <a:p>
              <a:pPr marL="341313" indent="-341313" defTabSz="457200">
                <a:defRPr/>
              </a:pPr>
              <a:endParaRPr lang="en-US"/>
            </a:p>
          </p:txBody>
        </p:sp>
        <p:sp>
          <p:nvSpPr>
            <p:cNvPr id="20" name="Flowchart: Magnetic Disk 19"/>
            <p:cNvSpPr/>
            <p:nvPr/>
          </p:nvSpPr>
          <p:spPr bwMode="auto">
            <a:xfrm>
              <a:off x="5710238" y="3409950"/>
              <a:ext cx="838200" cy="742950"/>
            </a:xfrm>
            <a:prstGeom prst="flowChartMagneticDisk">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solidFill>
                <a:schemeClr val="tx1"/>
              </a:solidFill>
            </a:ln>
            <a:effectLst/>
            <a:extLst/>
          </p:spPr>
          <p:txBody>
            <a:bodyPr>
              <a:spAutoFit/>
            </a:bodyPr>
            <a:lstStyle/>
            <a:p>
              <a:pPr marL="341313" indent="-341313" defTabSz="457200">
                <a:defRPr/>
              </a:pPr>
              <a:endParaRPr lang="en-US"/>
            </a:p>
          </p:txBody>
        </p:sp>
        <p:sp>
          <p:nvSpPr>
            <p:cNvPr id="21" name="Flowchart: Magnetic Disk 20"/>
            <p:cNvSpPr/>
            <p:nvPr/>
          </p:nvSpPr>
          <p:spPr bwMode="auto">
            <a:xfrm>
              <a:off x="5862638" y="3524250"/>
              <a:ext cx="838200" cy="742950"/>
            </a:xfrm>
            <a:prstGeom prst="flowChartMagneticDisk">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solidFill>
                <a:schemeClr val="tx1"/>
              </a:solidFill>
            </a:ln>
            <a:effectLst/>
            <a:extLst/>
          </p:spPr>
          <p:txBody>
            <a:bodyPr>
              <a:spAutoFit/>
            </a:bodyPr>
            <a:lstStyle/>
            <a:p>
              <a:pPr marL="341313" indent="-341313" defTabSz="457200">
                <a:defRPr/>
              </a:pPr>
              <a:endParaRPr lang="en-US"/>
            </a:p>
          </p:txBody>
        </p:sp>
        <p:sp>
          <p:nvSpPr>
            <p:cNvPr id="22" name="Flowchart: Magnetic Disk 21"/>
            <p:cNvSpPr/>
            <p:nvPr/>
          </p:nvSpPr>
          <p:spPr bwMode="auto">
            <a:xfrm>
              <a:off x="4649788" y="3295650"/>
              <a:ext cx="838200" cy="742950"/>
            </a:xfrm>
            <a:prstGeom prst="flowChartMagneticDisk">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solidFill>
                <a:schemeClr val="tx1"/>
              </a:solidFill>
            </a:ln>
            <a:effectLst/>
            <a:extLst/>
          </p:spPr>
          <p:txBody>
            <a:bodyPr>
              <a:spAutoFit/>
            </a:bodyPr>
            <a:lstStyle/>
            <a:p>
              <a:pPr marL="341313" indent="-341313" defTabSz="457200">
                <a:defRPr/>
              </a:pPr>
              <a:endParaRPr lang="en-US"/>
            </a:p>
          </p:txBody>
        </p:sp>
        <p:sp>
          <p:nvSpPr>
            <p:cNvPr id="23" name="Flowchart: Magnetic Disk 22"/>
            <p:cNvSpPr/>
            <p:nvPr/>
          </p:nvSpPr>
          <p:spPr bwMode="auto">
            <a:xfrm>
              <a:off x="4802188" y="3409950"/>
              <a:ext cx="838200" cy="742950"/>
            </a:xfrm>
            <a:prstGeom prst="flowChartMagneticDisk">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solidFill>
                <a:schemeClr val="tx1"/>
              </a:solidFill>
            </a:ln>
            <a:effectLst/>
            <a:extLst/>
          </p:spPr>
          <p:txBody>
            <a:bodyPr>
              <a:spAutoFit/>
            </a:bodyPr>
            <a:lstStyle/>
            <a:p>
              <a:pPr marL="341313" indent="-341313" defTabSz="457200">
                <a:defRPr/>
              </a:pPr>
              <a:endParaRPr lang="en-US"/>
            </a:p>
          </p:txBody>
        </p:sp>
        <p:sp>
          <p:nvSpPr>
            <p:cNvPr id="24" name="Flowchart: Magnetic Disk 23"/>
            <p:cNvSpPr/>
            <p:nvPr/>
          </p:nvSpPr>
          <p:spPr bwMode="auto">
            <a:xfrm>
              <a:off x="4954588" y="3524250"/>
              <a:ext cx="838200" cy="742950"/>
            </a:xfrm>
            <a:prstGeom prst="flowChartMagneticDisk">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solidFill>
                <a:schemeClr val="tx1"/>
              </a:solidFill>
            </a:ln>
            <a:effectLst/>
            <a:extLst/>
          </p:spPr>
          <p:txBody>
            <a:bodyPr>
              <a:spAutoFit/>
            </a:bodyPr>
            <a:lstStyle/>
            <a:p>
              <a:pPr marL="341313" indent="-341313" defTabSz="457200">
                <a:defRPr/>
              </a:pPr>
              <a:endParaRPr lang="en-US"/>
            </a:p>
          </p:txBody>
        </p:sp>
      </p:grpSp>
      <p:sp>
        <p:nvSpPr>
          <p:cNvPr id="25" name="Rectangle 45"/>
          <p:cNvSpPr>
            <a:spLocks noChangeArrowheads="1"/>
          </p:cNvSpPr>
          <p:nvPr/>
        </p:nvSpPr>
        <p:spPr bwMode="auto">
          <a:xfrm>
            <a:off x="6699467" y="745282"/>
            <a:ext cx="2380493" cy="830997"/>
          </a:xfrm>
          <a:prstGeom prst="rect">
            <a:avLst/>
          </a:prstGeom>
          <a:solidFill>
            <a:srgbClr val="99FF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1313" indent="-341313" defTabSz="457200" eaLnBrk="0" hangingPunct="0">
              <a:defRPr sz="1200">
                <a:solidFill>
                  <a:srgbClr val="000000"/>
                </a:solidFill>
                <a:latin typeface="Times New Roman" pitchFamily="18" charset="0"/>
                <a:ea typeface="Gothic" charset="0"/>
                <a:cs typeface="Gothic" charset="0"/>
              </a:defRPr>
            </a:lvl1pPr>
            <a:lvl2pPr marL="742950" indent="-285750" defTabSz="457200" eaLnBrk="0" hangingPunct="0">
              <a:defRPr sz="1200">
                <a:solidFill>
                  <a:srgbClr val="000000"/>
                </a:solidFill>
                <a:latin typeface="Times New Roman" pitchFamily="18" charset="0"/>
                <a:ea typeface="Gothic" charset="0"/>
                <a:cs typeface="Gothic" charset="0"/>
              </a:defRPr>
            </a:lvl2pPr>
            <a:lvl3pPr marL="1143000" indent="-228600" defTabSz="457200" eaLnBrk="0" hangingPunct="0">
              <a:defRPr sz="1200">
                <a:solidFill>
                  <a:srgbClr val="000000"/>
                </a:solidFill>
                <a:latin typeface="Times New Roman" pitchFamily="18" charset="0"/>
                <a:ea typeface="Gothic" charset="0"/>
                <a:cs typeface="Gothic" charset="0"/>
              </a:defRPr>
            </a:lvl3pPr>
            <a:lvl4pPr marL="1600200" indent="-228600" defTabSz="457200" eaLnBrk="0" hangingPunct="0">
              <a:defRPr sz="1200">
                <a:solidFill>
                  <a:srgbClr val="000000"/>
                </a:solidFill>
                <a:latin typeface="Times New Roman" pitchFamily="18" charset="0"/>
                <a:ea typeface="Gothic" charset="0"/>
                <a:cs typeface="Gothic" charset="0"/>
              </a:defRPr>
            </a:lvl4pPr>
            <a:lvl5pPr marL="2057400" indent="-228600" defTabSz="457200" eaLnBrk="0" hangingPunct="0">
              <a:defRPr sz="1200">
                <a:solidFill>
                  <a:srgbClr val="000000"/>
                </a:solidFill>
                <a:latin typeface="Times New Roman" pitchFamily="18" charset="0"/>
                <a:ea typeface="Gothic" charset="0"/>
                <a:cs typeface="Gothic" charset="0"/>
              </a:defRPr>
            </a:lvl5pPr>
            <a:lvl6pPr marL="2514600" indent="-228600" algn="ctr" defTabSz="457200" eaLnBrk="0" fontAlgn="base" hangingPunct="0">
              <a:lnSpc>
                <a:spcPct val="90000"/>
              </a:lnSpc>
              <a:spcBef>
                <a:spcPts val="800"/>
              </a:spcBef>
              <a:spcAft>
                <a:spcPct val="0"/>
              </a:spcAft>
              <a:buClr>
                <a:srgbClr val="000000"/>
              </a:buClr>
              <a:buSzPct val="100000"/>
              <a:buFont typeface="Times New Roman" pitchFamily="18" charset="0"/>
              <a:defRPr sz="1200">
                <a:solidFill>
                  <a:srgbClr val="000000"/>
                </a:solidFill>
                <a:latin typeface="Times New Roman" pitchFamily="18" charset="0"/>
                <a:ea typeface="Gothic" charset="0"/>
                <a:cs typeface="Gothic" charset="0"/>
              </a:defRPr>
            </a:lvl6pPr>
            <a:lvl7pPr marL="2971800" indent="-228600" algn="ctr" defTabSz="457200" eaLnBrk="0" fontAlgn="base" hangingPunct="0">
              <a:lnSpc>
                <a:spcPct val="90000"/>
              </a:lnSpc>
              <a:spcBef>
                <a:spcPts val="800"/>
              </a:spcBef>
              <a:spcAft>
                <a:spcPct val="0"/>
              </a:spcAft>
              <a:buClr>
                <a:srgbClr val="000000"/>
              </a:buClr>
              <a:buSzPct val="100000"/>
              <a:buFont typeface="Times New Roman" pitchFamily="18" charset="0"/>
              <a:defRPr sz="1200">
                <a:solidFill>
                  <a:srgbClr val="000000"/>
                </a:solidFill>
                <a:latin typeface="Times New Roman" pitchFamily="18" charset="0"/>
                <a:ea typeface="Gothic" charset="0"/>
                <a:cs typeface="Gothic" charset="0"/>
              </a:defRPr>
            </a:lvl7pPr>
            <a:lvl8pPr marL="3429000" indent="-228600" algn="ctr" defTabSz="457200" eaLnBrk="0" fontAlgn="base" hangingPunct="0">
              <a:lnSpc>
                <a:spcPct val="90000"/>
              </a:lnSpc>
              <a:spcBef>
                <a:spcPts val="800"/>
              </a:spcBef>
              <a:spcAft>
                <a:spcPct val="0"/>
              </a:spcAft>
              <a:buClr>
                <a:srgbClr val="000000"/>
              </a:buClr>
              <a:buSzPct val="100000"/>
              <a:buFont typeface="Times New Roman" pitchFamily="18" charset="0"/>
              <a:defRPr sz="1200">
                <a:solidFill>
                  <a:srgbClr val="000000"/>
                </a:solidFill>
                <a:latin typeface="Times New Roman" pitchFamily="18" charset="0"/>
                <a:ea typeface="Gothic" charset="0"/>
                <a:cs typeface="Gothic" charset="0"/>
              </a:defRPr>
            </a:lvl8pPr>
            <a:lvl9pPr marL="3886200" indent="-228600" algn="ctr" defTabSz="457200" eaLnBrk="0" fontAlgn="base" hangingPunct="0">
              <a:lnSpc>
                <a:spcPct val="90000"/>
              </a:lnSpc>
              <a:spcBef>
                <a:spcPts val="800"/>
              </a:spcBef>
              <a:spcAft>
                <a:spcPct val="0"/>
              </a:spcAft>
              <a:buClr>
                <a:srgbClr val="000000"/>
              </a:buClr>
              <a:buSzPct val="100000"/>
              <a:buFont typeface="Times New Roman" pitchFamily="18" charset="0"/>
              <a:defRPr sz="1200">
                <a:solidFill>
                  <a:srgbClr val="000000"/>
                </a:solidFill>
                <a:latin typeface="Times New Roman" pitchFamily="18" charset="0"/>
                <a:ea typeface="Gothic" charset="0"/>
                <a:cs typeface="Gothic" charset="0"/>
              </a:defRPr>
            </a:lvl9pPr>
          </a:lstStyle>
          <a:p>
            <a:pPr algn="ctr" eaLnBrk="1" hangingPunct="1"/>
            <a:r>
              <a:rPr lang="en-US" altLang="en-US" sz="2400" dirty="0" smtClean="0"/>
              <a:t>Parallel VMD</a:t>
            </a:r>
          </a:p>
          <a:p>
            <a:pPr algn="ctr" eaLnBrk="1" hangingPunct="1"/>
            <a:r>
              <a:rPr lang="en-US" altLang="en-US" sz="2400" dirty="0" smtClean="0"/>
              <a:t>Analysis</a:t>
            </a:r>
            <a:endParaRPr lang="en-US" altLang="en-US" sz="2400" dirty="0"/>
          </a:p>
        </p:txBody>
      </p:sp>
      <p:cxnSp>
        <p:nvCxnSpPr>
          <p:cNvPr id="26" name="Straight Arrow Connector 48"/>
          <p:cNvCxnSpPr>
            <a:cxnSpLocks noChangeShapeType="1"/>
            <a:stCxn id="12" idx="1"/>
            <a:endCxn id="25" idx="2"/>
          </p:cNvCxnSpPr>
          <p:nvPr/>
        </p:nvCxnSpPr>
        <p:spPr bwMode="auto">
          <a:xfrm flipV="1">
            <a:off x="6902303" y="1576279"/>
            <a:ext cx="987411" cy="643274"/>
          </a:xfrm>
          <a:prstGeom prst="straightConnector1">
            <a:avLst/>
          </a:prstGeom>
          <a:noFill/>
          <a:ln w="63500" algn="ctr">
            <a:solidFill>
              <a:schemeClr val="tx1"/>
            </a:solidFill>
            <a:round/>
            <a:headEnd type="triangle" w="med" len="med"/>
            <a:tailEnd type="triangle"/>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 name="Straight Arrow Connector 49"/>
          <p:cNvCxnSpPr>
            <a:cxnSpLocks noChangeShapeType="1"/>
            <a:stCxn id="9" idx="1"/>
            <a:endCxn id="25" idx="2"/>
          </p:cNvCxnSpPr>
          <p:nvPr/>
        </p:nvCxnSpPr>
        <p:spPr bwMode="auto">
          <a:xfrm flipH="1" flipV="1">
            <a:off x="7889714" y="1576279"/>
            <a:ext cx="537460" cy="643274"/>
          </a:xfrm>
          <a:prstGeom prst="straightConnector1">
            <a:avLst/>
          </a:prstGeom>
          <a:noFill/>
          <a:ln w="63500" algn="ctr">
            <a:solidFill>
              <a:schemeClr val="tx1"/>
            </a:solidFill>
            <a:round/>
            <a:headEnd type="triangle" w="med" len="med"/>
            <a:tailEnd type="triangle"/>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4" name="Straight Arrow Connector 49"/>
          <p:cNvCxnSpPr>
            <a:cxnSpLocks noChangeShapeType="1"/>
            <a:endCxn id="25" idx="2"/>
          </p:cNvCxnSpPr>
          <p:nvPr/>
        </p:nvCxnSpPr>
        <p:spPr bwMode="auto">
          <a:xfrm flipV="1">
            <a:off x="7694795" y="1576279"/>
            <a:ext cx="194919" cy="1109404"/>
          </a:xfrm>
          <a:prstGeom prst="straightConnector1">
            <a:avLst/>
          </a:prstGeom>
          <a:noFill/>
          <a:ln w="63500" algn="ctr">
            <a:solidFill>
              <a:schemeClr val="tx1"/>
            </a:solidFill>
            <a:round/>
            <a:headEnd type="triangle" w="med" len="med"/>
            <a:tailEnd type="none"/>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8" name="TextBox 27"/>
          <p:cNvSpPr txBox="1"/>
          <p:nvPr/>
        </p:nvSpPr>
        <p:spPr>
          <a:xfrm>
            <a:off x="118754" y="3849985"/>
            <a:ext cx="8992148" cy="1169551"/>
          </a:xfrm>
          <a:prstGeom prst="rect">
            <a:avLst/>
          </a:prstGeom>
          <a:noFill/>
        </p:spPr>
        <p:txBody>
          <a:bodyPr wrap="square" rtlCol="0">
            <a:spAutoFit/>
          </a:bodyPr>
          <a:lstStyle/>
          <a:p>
            <a:r>
              <a:rPr lang="en-US" altLang="en-US" sz="1400" b="1" dirty="0"/>
              <a:t>Immersive Out-of-Core Visualization of Large-Size and Long-Timescale Molecular Dynamics Trajectories. </a:t>
            </a:r>
            <a:r>
              <a:rPr lang="en-US" altLang="en-US" sz="1400" dirty="0"/>
              <a:t>J. Stone, K. L. </a:t>
            </a:r>
            <a:r>
              <a:rPr lang="en-US" altLang="en-US" sz="1400" dirty="0" err="1"/>
              <a:t>Vandivort</a:t>
            </a:r>
            <a:r>
              <a:rPr lang="en-US" altLang="en-US" sz="1400" dirty="0"/>
              <a:t>, and K. </a:t>
            </a:r>
            <a:r>
              <a:rPr lang="en-US" altLang="en-US" sz="1400" dirty="0" err="1"/>
              <a:t>Schulten</a:t>
            </a:r>
            <a:r>
              <a:rPr lang="en-US" altLang="en-US" sz="1400" dirty="0"/>
              <a:t>. G. </a:t>
            </a:r>
            <a:r>
              <a:rPr lang="en-US" altLang="en-US" sz="1400" dirty="0" err="1"/>
              <a:t>Bebis</a:t>
            </a:r>
            <a:r>
              <a:rPr lang="en-US" altLang="en-US" sz="1400" dirty="0"/>
              <a:t> et al. (Eds.): </a:t>
            </a:r>
            <a:r>
              <a:rPr lang="en-US" altLang="en-US" sz="1400" i="1" dirty="0"/>
              <a:t>7th International Symposium on Visual Computing (ISVC 2011)</a:t>
            </a:r>
            <a:r>
              <a:rPr lang="en-US" altLang="en-US" sz="1400" dirty="0"/>
              <a:t>, LNCS 6939, pp. 1-12, 2011.</a:t>
            </a:r>
          </a:p>
          <a:p>
            <a:r>
              <a:rPr lang="en-US" sz="1400" b="1" dirty="0" smtClean="0"/>
              <a:t>Early </a:t>
            </a:r>
            <a:r>
              <a:rPr lang="en-US" sz="1400" b="1" dirty="0"/>
              <a:t>Experiences Scaling VMD Molecular Visualization and Analysis Jobs on Blue Waters</a:t>
            </a:r>
            <a:r>
              <a:rPr lang="en-US" sz="1400" b="1" dirty="0" smtClean="0"/>
              <a:t>,</a:t>
            </a:r>
          </a:p>
          <a:p>
            <a:r>
              <a:rPr lang="en-US" sz="1400" b="1" dirty="0" smtClean="0"/>
              <a:t>Proceedings of the Extreme Scaling Workshop</a:t>
            </a:r>
            <a:r>
              <a:rPr lang="en-US" sz="1400" dirty="0" smtClean="0"/>
              <a:t>, Stone, et al., XSEDE Extreme Scaling Workshop, 2013.</a:t>
            </a:r>
            <a:endParaRPr lang="en-US" sz="1400" dirty="0"/>
          </a:p>
        </p:txBody>
      </p:sp>
      <p:sp>
        <p:nvSpPr>
          <p:cNvPr id="4" name="TextBox 3"/>
          <p:cNvSpPr txBox="1"/>
          <p:nvPr/>
        </p:nvSpPr>
        <p:spPr>
          <a:xfrm>
            <a:off x="6668525" y="3213966"/>
            <a:ext cx="2247458" cy="646331"/>
          </a:xfrm>
          <a:prstGeom prst="rect">
            <a:avLst/>
          </a:prstGeom>
          <a:noFill/>
        </p:spPr>
        <p:txBody>
          <a:bodyPr wrap="square" rtlCol="0">
            <a:spAutoFit/>
          </a:bodyPr>
          <a:lstStyle/>
          <a:p>
            <a:pPr algn="ctr"/>
            <a:r>
              <a:rPr lang="en-US" dirty="0" smtClean="0"/>
              <a:t>Tens to hundreds of      multi-TB trajectories</a:t>
            </a:r>
            <a:endParaRPr lang="en-US" dirty="0"/>
          </a:p>
        </p:txBody>
      </p:sp>
    </p:spTree>
    <p:extLst>
      <p:ext uri="{BB962C8B-B14F-4D97-AF65-F5344CB8AC3E}">
        <p14:creationId xmlns:p14="http://schemas.microsoft.com/office/powerpoint/2010/main" val="141488032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4467225"/>
            <a:ext cx="9144000" cy="676275"/>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lIns="34281" tIns="17140" rIns="34281" bIns="17140" rtlCol="0" anchor="ctr"/>
          <a:lstStyle/>
          <a:p>
            <a:pPr algn="ctr"/>
            <a:endParaRPr lang="en-US" dirty="0"/>
          </a:p>
        </p:txBody>
      </p:sp>
      <p:sp>
        <p:nvSpPr>
          <p:cNvPr id="2" name="Title 1"/>
          <p:cNvSpPr>
            <a:spLocks noGrp="1"/>
          </p:cNvSpPr>
          <p:nvPr>
            <p:ph type="ctrTitle"/>
          </p:nvPr>
        </p:nvSpPr>
        <p:spPr>
          <a:xfrm>
            <a:off x="0" y="47040"/>
            <a:ext cx="9144000" cy="1102519"/>
          </a:xfrm>
        </p:spPr>
        <p:txBody>
          <a:bodyPr>
            <a:noAutofit/>
          </a:bodyPr>
          <a:lstStyle/>
          <a:p>
            <a:pPr marL="428511" indent="-428511"/>
            <a:r>
              <a:rPr lang="en-US" sz="3000" dirty="0"/>
              <a:t>Plans: Analyze </a:t>
            </a:r>
            <a:r>
              <a:rPr lang="en-US" sz="3000" dirty="0" smtClean="0"/>
              <a:t>Long Simulations </a:t>
            </a:r>
            <a:r>
              <a:rPr lang="en-US" sz="3000" dirty="0"/>
              <a:t>with </a:t>
            </a:r>
            <a:r>
              <a:rPr lang="en-US" sz="3000" dirty="0" smtClean="0"/>
              <a:t>Timeline</a:t>
            </a:r>
            <a:endParaRPr lang="en-US" sz="3000" dirty="0"/>
          </a:p>
        </p:txBody>
      </p:sp>
      <p:sp>
        <p:nvSpPr>
          <p:cNvPr id="8" name="TextBox 7"/>
          <p:cNvSpPr txBox="1"/>
          <p:nvPr/>
        </p:nvSpPr>
        <p:spPr>
          <a:xfrm>
            <a:off x="585203" y="2891432"/>
            <a:ext cx="1446760" cy="250058"/>
          </a:xfrm>
          <a:prstGeom prst="rect">
            <a:avLst/>
          </a:prstGeom>
          <a:noFill/>
        </p:spPr>
        <p:txBody>
          <a:bodyPr wrap="square" lIns="34281" tIns="17140" rIns="34281" bIns="17140" rtlCol="0">
            <a:spAutoFit/>
          </a:bodyPr>
          <a:lstStyle/>
          <a:p>
            <a:pPr algn="ctr"/>
            <a:r>
              <a:rPr lang="en-US" sz="1400" dirty="0"/>
              <a:t>TimeLine </a:t>
            </a:r>
            <a:r>
              <a:rPr lang="en-US" sz="1400" dirty="0" smtClean="0"/>
              <a:t>2D plot</a:t>
            </a:r>
            <a:endParaRPr lang="en-US" sz="1400" dirty="0">
              <a:solidFill>
                <a:srgbClr val="FF0000"/>
              </a:solidFill>
            </a:endParaRPr>
          </a:p>
        </p:txBody>
      </p:sp>
      <p:pic>
        <p:nvPicPr>
          <p:cNvPr id="5" name="Picture 4" descr="helicase-hexamer-tachyo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37745" y="1109935"/>
            <a:ext cx="1848528" cy="1802549"/>
          </a:xfrm>
          <a:prstGeom prst="rect">
            <a:avLst/>
          </a:prstGeom>
        </p:spPr>
      </p:pic>
      <p:pic>
        <p:nvPicPr>
          <p:cNvPr id="9" name="Picture 8" descr="timeline-helicase-contact-pair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349" y="1166962"/>
            <a:ext cx="2183873" cy="1688495"/>
          </a:xfrm>
          <a:prstGeom prst="rect">
            <a:avLst/>
          </a:prstGeom>
        </p:spPr>
      </p:pic>
      <p:sp>
        <p:nvSpPr>
          <p:cNvPr id="10" name="TextBox 9"/>
          <p:cNvSpPr txBox="1"/>
          <p:nvPr/>
        </p:nvSpPr>
        <p:spPr>
          <a:xfrm>
            <a:off x="5081000" y="1101778"/>
            <a:ext cx="3827816" cy="1973607"/>
          </a:xfrm>
          <a:prstGeom prst="rect">
            <a:avLst/>
          </a:prstGeom>
          <a:noFill/>
        </p:spPr>
        <p:txBody>
          <a:bodyPr wrap="square" lIns="34281" tIns="17140" rIns="34281" bIns="17140" rtlCol="0">
            <a:spAutoFit/>
          </a:bodyPr>
          <a:lstStyle/>
          <a:p>
            <a:r>
              <a:rPr lang="en-US" dirty="0" smtClean="0"/>
              <a:t>Timeline:</a:t>
            </a:r>
            <a:endParaRPr lang="en-US" dirty="0"/>
          </a:p>
          <a:p>
            <a:pPr marL="214255" indent="-214255">
              <a:buFont typeface="Arial"/>
              <a:buChar char="•"/>
            </a:pPr>
            <a:r>
              <a:rPr lang="en-US" dirty="0"/>
              <a:t>graphing and analysis tool to </a:t>
            </a:r>
            <a:r>
              <a:rPr lang="en-US" b="1" dirty="0" smtClean="0"/>
              <a:t>identify </a:t>
            </a:r>
            <a:r>
              <a:rPr lang="en-US" b="1" dirty="0"/>
              <a:t>events </a:t>
            </a:r>
            <a:r>
              <a:rPr lang="en-US" dirty="0"/>
              <a:t>in an MD trajectory</a:t>
            </a:r>
          </a:p>
          <a:p>
            <a:pPr marL="171404" indent="-171404">
              <a:buFont typeface="Arial"/>
              <a:buChar char="•"/>
            </a:pPr>
            <a:r>
              <a:rPr lang="en-US" dirty="0" smtClean="0"/>
              <a:t>live </a:t>
            </a:r>
            <a:r>
              <a:rPr lang="en-US" dirty="0"/>
              <a:t>2D whole-trajectory plot linked to 3D structure</a:t>
            </a:r>
          </a:p>
          <a:p>
            <a:pPr marL="171404" indent="-171404">
              <a:buFont typeface="Arial"/>
              <a:buChar char="•"/>
            </a:pPr>
            <a:r>
              <a:rPr lang="en-US" dirty="0" smtClean="0"/>
              <a:t>user</a:t>
            </a:r>
            <a:r>
              <a:rPr lang="en-US" dirty="0"/>
              <a:t>-</a:t>
            </a:r>
            <a:r>
              <a:rPr lang="en-US" dirty="0" smtClean="0"/>
              <a:t>extendable</a:t>
            </a:r>
            <a:endParaRPr lang="en-US" dirty="0"/>
          </a:p>
        </p:txBody>
      </p:sp>
      <p:sp>
        <p:nvSpPr>
          <p:cNvPr id="4" name="TextBox 3"/>
          <p:cNvSpPr txBox="1"/>
          <p:nvPr/>
        </p:nvSpPr>
        <p:spPr>
          <a:xfrm>
            <a:off x="0" y="3295814"/>
            <a:ext cx="9144000" cy="1569660"/>
          </a:xfrm>
          <a:prstGeom prst="rect">
            <a:avLst/>
          </a:prstGeom>
          <a:noFill/>
        </p:spPr>
        <p:txBody>
          <a:bodyPr wrap="square" rtlCol="0">
            <a:spAutoFit/>
          </a:bodyPr>
          <a:lstStyle/>
          <a:p>
            <a:pPr marL="342900" indent="-342900">
              <a:buFont typeface="Arial"/>
              <a:buChar char="•"/>
            </a:pPr>
            <a:r>
              <a:rPr lang="en-US" sz="2000" dirty="0" smtClean="0"/>
              <a:t>Perform </a:t>
            </a:r>
            <a:r>
              <a:rPr lang="en-US" sz="2000" dirty="0"/>
              <a:t>analysis faster</a:t>
            </a:r>
          </a:p>
          <a:p>
            <a:pPr marL="800001" lvl="1" indent="-342900">
              <a:buFont typeface="Arial"/>
              <a:buChar char="•"/>
            </a:pPr>
            <a:r>
              <a:rPr lang="en-US" dirty="0" smtClean="0"/>
              <a:t>High</a:t>
            </a:r>
            <a:r>
              <a:rPr lang="en-US" dirty="0"/>
              <a:t>-performance parallel trajectory analysis on supercomputers and </a:t>
            </a:r>
            <a:r>
              <a:rPr lang="en-US" dirty="0" smtClean="0"/>
              <a:t>clusters</a:t>
            </a:r>
          </a:p>
          <a:p>
            <a:pPr marL="800001" lvl="1" indent="-342900">
              <a:buFont typeface="Arial"/>
              <a:buChar char="•"/>
            </a:pPr>
            <a:r>
              <a:rPr lang="en-US" dirty="0" smtClean="0"/>
              <a:t>Prototypes </a:t>
            </a:r>
            <a:r>
              <a:rPr lang="en-US" dirty="0"/>
              <a:t>show </a:t>
            </a:r>
            <a:r>
              <a:rPr lang="en-US" b="1" dirty="0"/>
              <a:t>3500x speedup </a:t>
            </a:r>
            <a:r>
              <a:rPr lang="en-US" dirty="0"/>
              <a:t>on Blue </a:t>
            </a:r>
            <a:r>
              <a:rPr lang="en-US" dirty="0" smtClean="0"/>
              <a:t>Waters</a:t>
            </a:r>
            <a:endParaRPr lang="en-US" dirty="0"/>
          </a:p>
          <a:p>
            <a:pPr marL="428511" indent="-428511">
              <a:buFont typeface="Arial"/>
              <a:buChar char="•"/>
            </a:pPr>
            <a:r>
              <a:rPr lang="en-US" sz="2000" dirty="0" smtClean="0"/>
              <a:t>Analysis types: </a:t>
            </a:r>
            <a:r>
              <a:rPr lang="en-US" sz="2000" dirty="0"/>
              <a:t>filtering, time series analysis, </a:t>
            </a:r>
            <a:r>
              <a:rPr lang="en-US" sz="2000" dirty="0" smtClean="0"/>
              <a:t>sorting (e.g. bond energies)</a:t>
            </a:r>
            <a:endParaRPr lang="en-US" sz="2000" dirty="0"/>
          </a:p>
          <a:p>
            <a:pPr marL="428511" indent="-428511">
              <a:buFont typeface="Arial"/>
              <a:buChar char="•"/>
            </a:pPr>
            <a:r>
              <a:rPr lang="en-US" sz="2000" dirty="0" smtClean="0"/>
              <a:t>Remote interactive analysis: data at supercomputer center; view in office</a:t>
            </a:r>
            <a:endParaRPr lang="en-US" dirty="0"/>
          </a:p>
        </p:txBody>
      </p:sp>
      <p:sp>
        <p:nvSpPr>
          <p:cNvPr id="11" name="TextBox 10"/>
          <p:cNvSpPr txBox="1"/>
          <p:nvPr/>
        </p:nvSpPr>
        <p:spPr>
          <a:xfrm>
            <a:off x="2361317" y="2891432"/>
            <a:ext cx="2859803" cy="250058"/>
          </a:xfrm>
          <a:prstGeom prst="rect">
            <a:avLst/>
          </a:prstGeom>
          <a:noFill/>
        </p:spPr>
        <p:txBody>
          <a:bodyPr wrap="square" lIns="34281" tIns="17140" rIns="34281" bIns="17140" rtlCol="0">
            <a:spAutoFit/>
          </a:bodyPr>
          <a:lstStyle/>
          <a:p>
            <a:pPr algn="ctr"/>
            <a:r>
              <a:rPr lang="en-US" sz="1400" dirty="0" smtClean="0"/>
              <a:t>Rho </a:t>
            </a:r>
            <a:r>
              <a:rPr lang="en-US" sz="1400" dirty="0"/>
              <a:t>hexameric </a:t>
            </a:r>
            <a:r>
              <a:rPr lang="en-US" sz="1400" dirty="0" smtClean="0"/>
              <a:t>helicase 3D structure</a:t>
            </a:r>
            <a:endParaRPr lang="en-US" sz="1400" dirty="0">
              <a:solidFill>
                <a:srgbClr val="FF0000"/>
              </a:solidFill>
            </a:endParaRPr>
          </a:p>
        </p:txBody>
      </p:sp>
    </p:spTree>
    <p:extLst>
      <p:ext uri="{BB962C8B-B14F-4D97-AF65-F5344CB8AC3E}">
        <p14:creationId xmlns:p14="http://schemas.microsoft.com/office/powerpoint/2010/main" val="396056089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4"/>
          <p:cNvSpPr>
            <a:spLocks noChangeArrowheads="1"/>
          </p:cNvSpPr>
          <p:nvPr/>
        </p:nvSpPr>
        <p:spPr bwMode="auto">
          <a:xfrm>
            <a:off x="0" y="4599385"/>
            <a:ext cx="9144000" cy="544115"/>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p>
            <a:endParaRPr lang="en-US"/>
          </a:p>
        </p:txBody>
      </p:sp>
      <p:sp>
        <p:nvSpPr>
          <p:cNvPr id="39939" name="Title 1"/>
          <p:cNvSpPr>
            <a:spLocks noGrp="1"/>
          </p:cNvSpPr>
          <p:nvPr>
            <p:ph type="title"/>
          </p:nvPr>
        </p:nvSpPr>
        <p:spPr>
          <a:xfrm>
            <a:off x="277267" y="228600"/>
            <a:ext cx="8589466" cy="628650"/>
          </a:xfrm>
        </p:spPr>
        <p:txBody>
          <a:bodyPr>
            <a:normAutofit fontScale="90000"/>
          </a:bodyPr>
          <a:lstStyle/>
          <a:p>
            <a:r>
              <a:rPr lang="en-US" sz="3600" dirty="0" smtClean="0"/>
              <a:t>Plans: Tablet VMD, Improved Touch Interfaces</a:t>
            </a:r>
            <a:endParaRPr lang="en-US" sz="2400" dirty="0" smtClean="0"/>
          </a:p>
        </p:txBody>
      </p:sp>
      <p:pic>
        <p:nvPicPr>
          <p:cNvPr id="39941" name="Picture 3" descr="img_0162.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715000" y="915591"/>
            <a:ext cx="3424238" cy="3851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ontent Placeholder 1"/>
          <p:cNvSpPr>
            <a:spLocks noGrp="1"/>
          </p:cNvSpPr>
          <p:nvPr>
            <p:ph idx="1"/>
          </p:nvPr>
        </p:nvSpPr>
        <p:spPr>
          <a:xfrm>
            <a:off x="0" y="1020366"/>
            <a:ext cx="5715000" cy="3574257"/>
          </a:xfrm>
        </p:spPr>
        <p:txBody>
          <a:bodyPr>
            <a:normAutofit fontScale="77500" lnSpcReduction="20000"/>
          </a:bodyPr>
          <a:lstStyle/>
          <a:p>
            <a:r>
              <a:rPr lang="en-US" dirty="0" smtClean="0"/>
              <a:t>Developed first multi-touch VMD interface</a:t>
            </a:r>
          </a:p>
          <a:p>
            <a:pPr lvl="1">
              <a:buFont typeface="Courier New" panose="02070309020205020404" pitchFamily="49" charset="0"/>
              <a:buChar char="o"/>
            </a:pPr>
            <a:r>
              <a:rPr lang="en-US" dirty="0" smtClean="0"/>
              <a:t>Early technology development in advance of devices</a:t>
            </a:r>
          </a:p>
          <a:p>
            <a:pPr lvl="1">
              <a:buFont typeface="Courier New" panose="02070309020205020404" pitchFamily="49" charset="0"/>
              <a:buChar char="o"/>
            </a:pPr>
            <a:r>
              <a:rPr lang="en-US" dirty="0" smtClean="0"/>
              <a:t>Collaborative multi-user wireless control of VMD session</a:t>
            </a:r>
          </a:p>
          <a:p>
            <a:r>
              <a:rPr lang="en-US" dirty="0" smtClean="0"/>
              <a:t>Features in development:</a:t>
            </a:r>
          </a:p>
          <a:p>
            <a:pPr lvl="1">
              <a:buFont typeface="Courier New" panose="02070309020205020404" pitchFamily="49" charset="0"/>
              <a:buChar char="o"/>
            </a:pPr>
            <a:r>
              <a:rPr lang="en-US" dirty="0" smtClean="0"/>
              <a:t>tablet </a:t>
            </a:r>
            <a:r>
              <a:rPr lang="en-US" dirty="0"/>
              <a:t>display of trajectory timelines, sequence data, plots, and tabular </a:t>
            </a:r>
            <a:r>
              <a:rPr lang="en-US" dirty="0" smtClean="0"/>
              <a:t>information</a:t>
            </a:r>
          </a:p>
          <a:p>
            <a:r>
              <a:rPr lang="en-US" b="1" dirty="0" smtClean="0"/>
              <a:t>Goal: full tablet-native VMD</a:t>
            </a:r>
            <a:endParaRPr lang="en-US" b="1" dirty="0"/>
          </a:p>
        </p:txBody>
      </p:sp>
    </p:spTree>
    <p:extLst>
      <p:ext uri="{BB962C8B-B14F-4D97-AF65-F5344CB8AC3E}">
        <p14:creationId xmlns:p14="http://schemas.microsoft.com/office/powerpoint/2010/main" val="39021647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80753" y="205979"/>
            <a:ext cx="8856921" cy="676073"/>
          </a:xfrm>
        </p:spPr>
        <p:txBody>
          <a:bodyPr>
            <a:noAutofit/>
          </a:bodyPr>
          <a:lstStyle/>
          <a:p>
            <a:r>
              <a:rPr lang="en-US" sz="3600" dirty="0" smtClean="0"/>
              <a:t>Optimizing VMD for Power Consumption</a:t>
            </a:r>
            <a:endParaRPr lang="en-US" sz="3600" dirty="0"/>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7034" b="11722"/>
          <a:stretch/>
        </p:blipFill>
        <p:spPr>
          <a:xfrm>
            <a:off x="1169582" y="882052"/>
            <a:ext cx="6930433" cy="3753743"/>
          </a:xfrm>
          <a:prstGeom prst="rect">
            <a:avLst/>
          </a:prstGeom>
        </p:spPr>
      </p:pic>
    </p:spTree>
    <p:extLst>
      <p:ext uri="{BB962C8B-B14F-4D97-AF65-F5344CB8AC3E}">
        <p14:creationId xmlns:p14="http://schemas.microsoft.com/office/powerpoint/2010/main" val="429290714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r>
              <a:rPr lang="en-US" dirty="0" smtClean="0"/>
              <a:t>Upcoming GTC Express Webinars</a:t>
            </a:r>
          </a:p>
        </p:txBody>
      </p:sp>
      <p:sp>
        <p:nvSpPr>
          <p:cNvPr id="5" name="Content Placeholder 1"/>
          <p:cNvSpPr>
            <a:spLocks noGrp="1"/>
          </p:cNvSpPr>
          <p:nvPr>
            <p:ph idx="1"/>
          </p:nvPr>
        </p:nvSpPr>
        <p:spPr>
          <a:xfrm>
            <a:off x="1101730" y="1266502"/>
            <a:ext cx="7847058" cy="2811537"/>
          </a:xfrm>
        </p:spPr>
        <p:txBody>
          <a:bodyPr/>
          <a:lstStyle/>
          <a:p>
            <a:pPr marL="0" indent="0">
              <a:spcAft>
                <a:spcPts val="1500"/>
              </a:spcAft>
              <a:buNone/>
            </a:pPr>
            <a:r>
              <a:rPr lang="en-US" sz="2000" b="1" dirty="0">
                <a:solidFill>
                  <a:schemeClr val="accent1"/>
                </a:solidFill>
              </a:rPr>
              <a:t>February 27: </a:t>
            </a:r>
            <a:r>
              <a:rPr lang="en-US" sz="2000" dirty="0">
                <a:solidFill>
                  <a:schemeClr val="bg1"/>
                </a:solidFill>
              </a:rPr>
              <a:t>Massive Acceleration of Installed Antenna 								 Performance Simulations Using NVIDIA GPUs </a:t>
            </a:r>
          </a:p>
          <a:p>
            <a:pPr marL="0" indent="0">
              <a:spcAft>
                <a:spcPts val="1500"/>
              </a:spcAft>
              <a:buNone/>
            </a:pPr>
            <a:r>
              <a:rPr lang="en-US" sz="2000" b="1" dirty="0">
                <a:solidFill>
                  <a:schemeClr val="accent1"/>
                </a:solidFill>
              </a:rPr>
              <a:t>April 3: </a:t>
            </a:r>
            <a:r>
              <a:rPr lang="en-US" sz="2000" dirty="0">
                <a:solidFill>
                  <a:schemeClr val="bg1"/>
                </a:solidFill>
              </a:rPr>
              <a:t>Getting the Most Out of Citrix </a:t>
            </a:r>
            <a:r>
              <a:rPr lang="en-US" sz="2000" dirty="0" err="1">
                <a:solidFill>
                  <a:schemeClr val="bg1"/>
                </a:solidFill>
              </a:rPr>
              <a:t>XenServer</a:t>
            </a:r>
            <a:r>
              <a:rPr lang="en-US" sz="2000" dirty="0">
                <a:solidFill>
                  <a:schemeClr val="bg1"/>
                </a:solidFill>
              </a:rPr>
              <a:t> with NVIDIA® 			   </a:t>
            </a:r>
            <a:r>
              <a:rPr lang="en-US" sz="2000" dirty="0" err="1">
                <a:solidFill>
                  <a:schemeClr val="bg1"/>
                </a:solidFill>
              </a:rPr>
              <a:t>vGPU</a:t>
            </a:r>
            <a:r>
              <a:rPr lang="en-US" sz="2000" dirty="0">
                <a:solidFill>
                  <a:schemeClr val="bg1"/>
                </a:solidFill>
              </a:rPr>
              <a:t>™ Technology</a:t>
            </a:r>
          </a:p>
          <a:p>
            <a:pPr marL="0" indent="0">
              <a:buNone/>
            </a:pPr>
            <a:r>
              <a:rPr lang="en-US" sz="2000" b="1" dirty="0">
                <a:solidFill>
                  <a:schemeClr val="accent1"/>
                </a:solidFill>
              </a:rPr>
              <a:t>May 27: </a:t>
            </a:r>
            <a:r>
              <a:rPr lang="en-US" sz="2000" dirty="0">
                <a:solidFill>
                  <a:schemeClr val="bg1"/>
                </a:solidFill>
              </a:rPr>
              <a:t>The Next Steps for </a:t>
            </a:r>
            <a:r>
              <a:rPr lang="en-US" sz="2000" dirty="0" err="1">
                <a:solidFill>
                  <a:schemeClr val="bg1"/>
                </a:solidFill>
              </a:rPr>
              <a:t>Folding@home</a:t>
            </a:r>
            <a:endParaRPr lang="en-US" sz="2000" dirty="0">
              <a:solidFill>
                <a:schemeClr val="bg1"/>
              </a:solidFill>
            </a:endParaRPr>
          </a:p>
        </p:txBody>
      </p:sp>
      <p:sp>
        <p:nvSpPr>
          <p:cNvPr id="6" name="Title 1"/>
          <p:cNvSpPr txBox="1">
            <a:spLocks/>
          </p:cNvSpPr>
          <p:nvPr/>
        </p:nvSpPr>
        <p:spPr>
          <a:xfrm>
            <a:off x="2046382" y="3765476"/>
            <a:ext cx="5646567" cy="643644"/>
          </a:xfrm>
          <a:prstGeom prst="rect">
            <a:avLst/>
          </a:prstGeom>
        </p:spPr>
        <p:txBody>
          <a:bodyPr vert="horz" lIns="76194" tIns="38097" rIns="76194" bIns="38097" rtlCol="0" anchor="ctr">
            <a:noAutofit/>
          </a:bodyPr>
          <a:lstStyle>
            <a:lvl1pPr algn="l" defTabSz="457200" rtl="0" eaLnBrk="0" fontAlgn="base" hangingPunct="0">
              <a:lnSpc>
                <a:spcPct val="90000"/>
              </a:lnSpc>
              <a:spcBef>
                <a:spcPct val="0"/>
              </a:spcBef>
              <a:spcAft>
                <a:spcPct val="0"/>
              </a:spcAft>
              <a:defRPr sz="3600" b="1" kern="1200">
                <a:solidFill>
                  <a:schemeClr val="accent1"/>
                </a:solidFill>
                <a:latin typeface="Trebuchet MS" pitchFamily="34" charset="0"/>
                <a:ea typeface="MS PGothic" pitchFamily="34" charset="-128"/>
                <a:cs typeface="ＭＳ Ｐゴシック" pitchFamily="-65" charset="-128"/>
              </a:defRPr>
            </a:lvl1pPr>
            <a:lvl2pPr algn="ctr" defTabSz="457200" rtl="0" eaLnBrk="0" fontAlgn="base" hangingPunct="0">
              <a:spcBef>
                <a:spcPct val="0"/>
              </a:spcBef>
              <a:spcAft>
                <a:spcPct val="0"/>
              </a:spcAft>
              <a:defRPr sz="4400">
                <a:solidFill>
                  <a:schemeClr val="accent1"/>
                </a:solidFill>
                <a:latin typeface="Trebuchet MS" pitchFamily="34" charset="0"/>
                <a:ea typeface="MS PGothic" pitchFamily="34" charset="-128"/>
                <a:cs typeface="ＭＳ Ｐゴシック" pitchFamily="-65" charset="-128"/>
              </a:defRPr>
            </a:lvl2pPr>
            <a:lvl3pPr algn="ctr" defTabSz="457200" rtl="0" eaLnBrk="0" fontAlgn="base" hangingPunct="0">
              <a:spcBef>
                <a:spcPct val="0"/>
              </a:spcBef>
              <a:spcAft>
                <a:spcPct val="0"/>
              </a:spcAft>
              <a:defRPr sz="4400">
                <a:solidFill>
                  <a:schemeClr val="accent1"/>
                </a:solidFill>
                <a:latin typeface="Trebuchet MS" pitchFamily="34" charset="0"/>
                <a:ea typeface="MS PGothic" pitchFamily="34" charset="-128"/>
                <a:cs typeface="ＭＳ Ｐゴシック" pitchFamily="-65" charset="-128"/>
              </a:defRPr>
            </a:lvl3pPr>
            <a:lvl4pPr algn="ctr" defTabSz="457200" rtl="0" eaLnBrk="0" fontAlgn="base" hangingPunct="0">
              <a:spcBef>
                <a:spcPct val="0"/>
              </a:spcBef>
              <a:spcAft>
                <a:spcPct val="0"/>
              </a:spcAft>
              <a:defRPr sz="4400">
                <a:solidFill>
                  <a:schemeClr val="accent1"/>
                </a:solidFill>
                <a:latin typeface="Trebuchet MS" pitchFamily="34" charset="0"/>
                <a:ea typeface="MS PGothic" pitchFamily="34" charset="-128"/>
                <a:cs typeface="ＭＳ Ｐゴシック" pitchFamily="-65" charset="-128"/>
              </a:defRPr>
            </a:lvl4pPr>
            <a:lvl5pPr algn="ctr" defTabSz="457200" rtl="0" eaLnBrk="0" fontAlgn="base" hangingPunct="0">
              <a:spcBef>
                <a:spcPct val="0"/>
              </a:spcBef>
              <a:spcAft>
                <a:spcPct val="0"/>
              </a:spcAft>
              <a:defRPr sz="4400">
                <a:solidFill>
                  <a:schemeClr val="accent1"/>
                </a:solidFill>
                <a:latin typeface="Trebuchet MS" pitchFamily="34" charset="0"/>
                <a:ea typeface="MS PGothic" pitchFamily="34" charset="-128"/>
                <a:cs typeface="ＭＳ Ｐゴシック" pitchFamily="-65" charset="-128"/>
              </a:defRPr>
            </a:lvl5pPr>
            <a:lvl6pPr marL="457200" algn="ctr" defTabSz="457200" rtl="0" fontAlgn="base">
              <a:spcBef>
                <a:spcPct val="0"/>
              </a:spcBef>
              <a:spcAft>
                <a:spcPct val="0"/>
              </a:spcAft>
              <a:defRPr sz="4400">
                <a:solidFill>
                  <a:schemeClr val="accent1"/>
                </a:solidFill>
                <a:latin typeface="Calibri" pitchFamily="-65" charset="0"/>
                <a:ea typeface="ＭＳ Ｐゴシック" pitchFamily="-65" charset="-128"/>
                <a:cs typeface="ＭＳ Ｐゴシック" pitchFamily="-65" charset="-128"/>
              </a:defRPr>
            </a:lvl6pPr>
            <a:lvl7pPr marL="914400" algn="ctr" defTabSz="457200" rtl="0" fontAlgn="base">
              <a:spcBef>
                <a:spcPct val="0"/>
              </a:spcBef>
              <a:spcAft>
                <a:spcPct val="0"/>
              </a:spcAft>
              <a:defRPr sz="4400">
                <a:solidFill>
                  <a:schemeClr val="accent1"/>
                </a:solidFill>
                <a:latin typeface="Calibri" pitchFamily="-65" charset="0"/>
                <a:ea typeface="ＭＳ Ｐゴシック" pitchFamily="-65" charset="-128"/>
                <a:cs typeface="ＭＳ Ｐゴシック" pitchFamily="-65" charset="-128"/>
              </a:defRPr>
            </a:lvl7pPr>
            <a:lvl8pPr marL="1371600" algn="ctr" defTabSz="457200" rtl="0" fontAlgn="base">
              <a:spcBef>
                <a:spcPct val="0"/>
              </a:spcBef>
              <a:spcAft>
                <a:spcPct val="0"/>
              </a:spcAft>
              <a:defRPr sz="4400">
                <a:solidFill>
                  <a:schemeClr val="accent1"/>
                </a:solidFill>
                <a:latin typeface="Calibri" pitchFamily="-65" charset="0"/>
                <a:ea typeface="ＭＳ Ｐゴシック" pitchFamily="-65" charset="-128"/>
                <a:cs typeface="ＭＳ Ｐゴシック" pitchFamily="-65" charset="-128"/>
              </a:defRPr>
            </a:lvl8pPr>
            <a:lvl9pPr marL="1828800" algn="ctr" defTabSz="457200" rtl="0" fontAlgn="base">
              <a:spcBef>
                <a:spcPct val="0"/>
              </a:spcBef>
              <a:spcAft>
                <a:spcPct val="0"/>
              </a:spcAft>
              <a:defRPr sz="4400">
                <a:solidFill>
                  <a:schemeClr val="accent1"/>
                </a:solidFill>
                <a:latin typeface="Calibri" pitchFamily="-65" charset="0"/>
                <a:ea typeface="ＭＳ Ｐゴシック" pitchFamily="-65" charset="-128"/>
                <a:cs typeface="ＭＳ Ｐゴシック" pitchFamily="-65" charset="-128"/>
              </a:defRPr>
            </a:lvl9pPr>
          </a:lstStyle>
          <a:p>
            <a:r>
              <a:rPr lang="en-US" sz="2000" dirty="0">
                <a:solidFill>
                  <a:srgbClr val="76B900"/>
                </a:solidFill>
              </a:rPr>
              <a:t>Register at www.gputechconf.com/gtcexpress</a:t>
            </a:r>
          </a:p>
        </p:txBody>
      </p:sp>
    </p:spTree>
    <p:extLst>
      <p:ext uri="{BB962C8B-B14F-4D97-AF65-F5344CB8AC3E}">
        <p14:creationId xmlns:p14="http://schemas.microsoft.com/office/powerpoint/2010/main" val="3315910314"/>
      </p:ext>
    </p:extLst>
  </p:cSld>
  <p:clrMapOvr>
    <a:masterClrMapping/>
  </p:clrMapOvr>
  <p:transition>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1053102" y="129024"/>
            <a:ext cx="7427221" cy="861060"/>
          </a:xfrm>
        </p:spPr>
        <p:txBody>
          <a:bodyPr/>
          <a:lstStyle/>
          <a:p>
            <a:r>
              <a:rPr lang="en-US" dirty="0" smtClean="0"/>
              <a:t>GTC 2014 Registration is Open</a:t>
            </a: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09524" y="1123338"/>
            <a:ext cx="3789588" cy="2526392"/>
          </a:xfrm>
          <a:prstGeom prst="rect">
            <a:avLst/>
          </a:prstGeom>
        </p:spPr>
      </p:pic>
      <p:sp>
        <p:nvSpPr>
          <p:cNvPr id="10" name="Title 1"/>
          <p:cNvSpPr txBox="1">
            <a:spLocks/>
          </p:cNvSpPr>
          <p:nvPr/>
        </p:nvSpPr>
        <p:spPr>
          <a:xfrm>
            <a:off x="1291214" y="3986342"/>
            <a:ext cx="6762750" cy="597369"/>
          </a:xfrm>
          <a:prstGeom prst="rect">
            <a:avLst/>
          </a:prstGeom>
        </p:spPr>
        <p:txBody>
          <a:bodyPr vert="horz" lIns="76194" tIns="38097" rIns="76194" bIns="38097" rtlCol="0" anchor="ctr">
            <a:noAutofit/>
          </a:bodyPr>
          <a:lstStyle>
            <a:lvl1pPr algn="l" defTabSz="457200" rtl="0" eaLnBrk="0" fontAlgn="base" hangingPunct="0">
              <a:lnSpc>
                <a:spcPct val="90000"/>
              </a:lnSpc>
              <a:spcBef>
                <a:spcPct val="0"/>
              </a:spcBef>
              <a:spcAft>
                <a:spcPct val="0"/>
              </a:spcAft>
              <a:defRPr sz="3600" b="1" kern="1200">
                <a:solidFill>
                  <a:schemeClr val="accent1"/>
                </a:solidFill>
                <a:latin typeface="Trebuchet MS" pitchFamily="34" charset="0"/>
                <a:ea typeface="MS PGothic" pitchFamily="34" charset="-128"/>
                <a:cs typeface="ＭＳ Ｐゴシック" pitchFamily="-65" charset="-128"/>
              </a:defRPr>
            </a:lvl1pPr>
            <a:lvl2pPr algn="ctr" defTabSz="457200" rtl="0" eaLnBrk="0" fontAlgn="base" hangingPunct="0">
              <a:spcBef>
                <a:spcPct val="0"/>
              </a:spcBef>
              <a:spcAft>
                <a:spcPct val="0"/>
              </a:spcAft>
              <a:defRPr sz="4400">
                <a:solidFill>
                  <a:schemeClr val="accent1"/>
                </a:solidFill>
                <a:latin typeface="Trebuchet MS" pitchFamily="34" charset="0"/>
                <a:ea typeface="MS PGothic" pitchFamily="34" charset="-128"/>
                <a:cs typeface="ＭＳ Ｐゴシック" pitchFamily="-65" charset="-128"/>
              </a:defRPr>
            </a:lvl2pPr>
            <a:lvl3pPr algn="ctr" defTabSz="457200" rtl="0" eaLnBrk="0" fontAlgn="base" hangingPunct="0">
              <a:spcBef>
                <a:spcPct val="0"/>
              </a:spcBef>
              <a:spcAft>
                <a:spcPct val="0"/>
              </a:spcAft>
              <a:defRPr sz="4400">
                <a:solidFill>
                  <a:schemeClr val="accent1"/>
                </a:solidFill>
                <a:latin typeface="Trebuchet MS" pitchFamily="34" charset="0"/>
                <a:ea typeface="MS PGothic" pitchFamily="34" charset="-128"/>
                <a:cs typeface="ＭＳ Ｐゴシック" pitchFamily="-65" charset="-128"/>
              </a:defRPr>
            </a:lvl3pPr>
            <a:lvl4pPr algn="ctr" defTabSz="457200" rtl="0" eaLnBrk="0" fontAlgn="base" hangingPunct="0">
              <a:spcBef>
                <a:spcPct val="0"/>
              </a:spcBef>
              <a:spcAft>
                <a:spcPct val="0"/>
              </a:spcAft>
              <a:defRPr sz="4400">
                <a:solidFill>
                  <a:schemeClr val="accent1"/>
                </a:solidFill>
                <a:latin typeface="Trebuchet MS" pitchFamily="34" charset="0"/>
                <a:ea typeface="MS PGothic" pitchFamily="34" charset="-128"/>
                <a:cs typeface="ＭＳ Ｐゴシック" pitchFamily="-65" charset="-128"/>
              </a:defRPr>
            </a:lvl4pPr>
            <a:lvl5pPr algn="ctr" defTabSz="457200" rtl="0" eaLnBrk="0" fontAlgn="base" hangingPunct="0">
              <a:spcBef>
                <a:spcPct val="0"/>
              </a:spcBef>
              <a:spcAft>
                <a:spcPct val="0"/>
              </a:spcAft>
              <a:defRPr sz="4400">
                <a:solidFill>
                  <a:schemeClr val="accent1"/>
                </a:solidFill>
                <a:latin typeface="Trebuchet MS" pitchFamily="34" charset="0"/>
                <a:ea typeface="MS PGothic" pitchFamily="34" charset="-128"/>
                <a:cs typeface="ＭＳ Ｐゴシック" pitchFamily="-65" charset="-128"/>
              </a:defRPr>
            </a:lvl5pPr>
            <a:lvl6pPr marL="457200" algn="ctr" defTabSz="457200" rtl="0" fontAlgn="base">
              <a:spcBef>
                <a:spcPct val="0"/>
              </a:spcBef>
              <a:spcAft>
                <a:spcPct val="0"/>
              </a:spcAft>
              <a:defRPr sz="4400">
                <a:solidFill>
                  <a:schemeClr val="accent1"/>
                </a:solidFill>
                <a:latin typeface="Calibri" pitchFamily="-65" charset="0"/>
                <a:ea typeface="ＭＳ Ｐゴシック" pitchFamily="-65" charset="-128"/>
                <a:cs typeface="ＭＳ Ｐゴシック" pitchFamily="-65" charset="-128"/>
              </a:defRPr>
            </a:lvl6pPr>
            <a:lvl7pPr marL="914400" algn="ctr" defTabSz="457200" rtl="0" fontAlgn="base">
              <a:spcBef>
                <a:spcPct val="0"/>
              </a:spcBef>
              <a:spcAft>
                <a:spcPct val="0"/>
              </a:spcAft>
              <a:defRPr sz="4400">
                <a:solidFill>
                  <a:schemeClr val="accent1"/>
                </a:solidFill>
                <a:latin typeface="Calibri" pitchFamily="-65" charset="0"/>
                <a:ea typeface="ＭＳ Ｐゴシック" pitchFamily="-65" charset="-128"/>
                <a:cs typeface="ＭＳ Ｐゴシック" pitchFamily="-65" charset="-128"/>
              </a:defRPr>
            </a:lvl7pPr>
            <a:lvl8pPr marL="1371600" algn="ctr" defTabSz="457200" rtl="0" fontAlgn="base">
              <a:spcBef>
                <a:spcPct val="0"/>
              </a:spcBef>
              <a:spcAft>
                <a:spcPct val="0"/>
              </a:spcAft>
              <a:defRPr sz="4400">
                <a:solidFill>
                  <a:schemeClr val="accent1"/>
                </a:solidFill>
                <a:latin typeface="Calibri" pitchFamily="-65" charset="0"/>
                <a:ea typeface="ＭＳ Ｐゴシック" pitchFamily="-65" charset="-128"/>
                <a:cs typeface="ＭＳ Ｐゴシック" pitchFamily="-65" charset="-128"/>
              </a:defRPr>
            </a:lvl8pPr>
            <a:lvl9pPr marL="1828800" algn="ctr" defTabSz="457200" rtl="0" fontAlgn="base">
              <a:spcBef>
                <a:spcPct val="0"/>
              </a:spcBef>
              <a:spcAft>
                <a:spcPct val="0"/>
              </a:spcAft>
              <a:defRPr sz="4400">
                <a:solidFill>
                  <a:schemeClr val="accent1"/>
                </a:solidFill>
                <a:latin typeface="Calibri" pitchFamily="-65" charset="0"/>
                <a:ea typeface="ＭＳ Ｐゴシック" pitchFamily="-65" charset="-128"/>
                <a:cs typeface="ＭＳ Ｐゴシック" pitchFamily="-65" charset="-128"/>
              </a:defRPr>
            </a:lvl9pPr>
          </a:lstStyle>
          <a:p>
            <a:pPr algn="ctr"/>
            <a:endParaRPr lang="en-US" sz="2300" dirty="0">
              <a:solidFill>
                <a:srgbClr val="76B900"/>
              </a:solidFill>
            </a:endParaRPr>
          </a:p>
          <a:p>
            <a:pPr algn="ctr"/>
            <a:r>
              <a:rPr lang="en-US" sz="2300" dirty="0">
                <a:solidFill>
                  <a:srgbClr val="76B900"/>
                </a:solidFill>
              </a:rPr>
              <a:t>Register with </a:t>
            </a:r>
            <a:r>
              <a:rPr lang="en-US" sz="2300" dirty="0">
                <a:solidFill>
                  <a:prstClr val="white"/>
                </a:solidFill>
              </a:rPr>
              <a:t>GM20EXP</a:t>
            </a:r>
            <a:r>
              <a:rPr lang="en-US" sz="2300" dirty="0">
                <a:solidFill>
                  <a:srgbClr val="76B900"/>
                </a:solidFill>
              </a:rPr>
              <a:t> for 20% discount</a:t>
            </a:r>
            <a:endParaRPr lang="en-US" sz="2300" dirty="0">
              <a:solidFill>
                <a:prstClr val="white"/>
              </a:solidFill>
            </a:endParaRPr>
          </a:p>
          <a:p>
            <a:pPr algn="ctr"/>
            <a:endParaRPr lang="en-US" sz="2300" dirty="0">
              <a:solidFill>
                <a:prstClr val="white"/>
              </a:solidFill>
            </a:endParaRPr>
          </a:p>
          <a:p>
            <a:pPr algn="ctr"/>
            <a:r>
              <a:rPr lang="en-US" sz="2300" dirty="0">
                <a:solidFill>
                  <a:srgbClr val="76B900"/>
                </a:solidFill>
              </a:rPr>
              <a:t>www.gputechconf.com</a:t>
            </a:r>
          </a:p>
        </p:txBody>
      </p:sp>
      <p:sp>
        <p:nvSpPr>
          <p:cNvPr id="11" name="Content Placeholder 1"/>
          <p:cNvSpPr>
            <a:spLocks noGrp="1"/>
          </p:cNvSpPr>
          <p:nvPr>
            <p:ph idx="1"/>
          </p:nvPr>
        </p:nvSpPr>
        <p:spPr>
          <a:xfrm>
            <a:off x="1101731" y="1012509"/>
            <a:ext cx="6252931" cy="3139789"/>
          </a:xfrm>
        </p:spPr>
        <p:txBody>
          <a:bodyPr/>
          <a:lstStyle/>
          <a:p>
            <a:pPr marL="0" indent="0">
              <a:spcAft>
                <a:spcPts val="1500"/>
              </a:spcAft>
              <a:buNone/>
            </a:pPr>
            <a:r>
              <a:rPr lang="en-US" sz="1700" b="1" dirty="0">
                <a:solidFill>
                  <a:schemeClr val="accent1"/>
                </a:solidFill>
              </a:rPr>
              <a:t>Hundreds of sessions including:</a:t>
            </a:r>
          </a:p>
          <a:p>
            <a:pPr>
              <a:spcAft>
                <a:spcPts val="500"/>
              </a:spcAft>
            </a:pPr>
            <a:r>
              <a:rPr lang="en-US" sz="1700" dirty="0">
                <a:solidFill>
                  <a:schemeClr val="bg1"/>
                </a:solidFill>
              </a:rPr>
              <a:t>Molecular Dynamics</a:t>
            </a:r>
          </a:p>
          <a:p>
            <a:pPr>
              <a:spcAft>
                <a:spcPts val="500"/>
              </a:spcAft>
            </a:pPr>
            <a:r>
              <a:rPr lang="en-US" sz="1700" dirty="0">
                <a:solidFill>
                  <a:schemeClr val="bg1"/>
                </a:solidFill>
              </a:rPr>
              <a:t>Bioinformatics</a:t>
            </a:r>
          </a:p>
          <a:p>
            <a:pPr>
              <a:spcAft>
                <a:spcPts val="500"/>
              </a:spcAft>
            </a:pPr>
            <a:r>
              <a:rPr lang="en-US" sz="1700" dirty="0">
                <a:solidFill>
                  <a:schemeClr val="bg1"/>
                </a:solidFill>
              </a:rPr>
              <a:t>Quantum Chemistry</a:t>
            </a:r>
          </a:p>
          <a:p>
            <a:pPr>
              <a:spcAft>
                <a:spcPts val="500"/>
              </a:spcAft>
            </a:pPr>
            <a:r>
              <a:rPr lang="en-US" sz="1700" dirty="0">
                <a:solidFill>
                  <a:schemeClr val="bg1"/>
                </a:solidFill>
              </a:rPr>
              <a:t>Scientific Visualization</a:t>
            </a:r>
          </a:p>
          <a:p>
            <a:pPr>
              <a:spcAft>
                <a:spcPts val="500"/>
              </a:spcAft>
            </a:pPr>
            <a:r>
              <a:rPr lang="en-US" sz="1700" dirty="0">
                <a:solidFill>
                  <a:schemeClr val="bg1"/>
                </a:solidFill>
              </a:rPr>
              <a:t>Computational Physics</a:t>
            </a:r>
          </a:p>
          <a:p>
            <a:pPr>
              <a:spcAft>
                <a:spcPts val="500"/>
              </a:spcAft>
            </a:pPr>
            <a:r>
              <a:rPr lang="en-US" sz="1700" dirty="0">
                <a:solidFill>
                  <a:schemeClr val="bg1"/>
                </a:solidFill>
              </a:rPr>
              <a:t>Performance Optimization</a:t>
            </a:r>
          </a:p>
        </p:txBody>
      </p:sp>
    </p:spTree>
    <p:extLst>
      <p:ext uri="{BB962C8B-B14F-4D97-AF65-F5344CB8AC3E}">
        <p14:creationId xmlns:p14="http://schemas.microsoft.com/office/powerpoint/2010/main" val="3049002200"/>
      </p:ext>
    </p:extLst>
  </p:cSld>
  <p:clrMapOvr>
    <a:masterClrMapping/>
  </p:clrMapOvr>
  <p:transition>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 descr="http://foreverdriven.files.wordpress.com/2009/07/tesla-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40247" y="1454080"/>
            <a:ext cx="3165239" cy="237392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26" name="Picture 2" descr="C:\Users\jlevites\AppData\Local\Microsoft\Windows\Temporary Internet Files\Content.IE5\212A1WF2\MC900439786[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075887">
            <a:off x="6175782" y="1596345"/>
            <a:ext cx="2149184" cy="2149184"/>
          </a:xfrm>
          <a:prstGeom prst="rect">
            <a:avLst/>
          </a:prstGeom>
          <a:noFill/>
          <a:extLst>
            <a:ext uri="{909E8E84-426E-40DD-AFC4-6F175D3DCCD1}">
              <a14:hiddenFill xmlns:a14="http://schemas.microsoft.com/office/drawing/2010/main">
                <a:solidFill>
                  <a:srgbClr val="FFFFFF"/>
                </a:solidFill>
              </a14:hiddenFill>
            </a:ext>
          </a:extLst>
        </p:spPr>
      </p:pic>
      <p:grpSp>
        <p:nvGrpSpPr>
          <p:cNvPr id="32" name="Group 31"/>
          <p:cNvGrpSpPr/>
          <p:nvPr/>
        </p:nvGrpSpPr>
        <p:grpSpPr>
          <a:xfrm>
            <a:off x="3" y="3630972"/>
            <a:ext cx="5461333" cy="707886"/>
            <a:chOff x="0" y="4341484"/>
            <a:chExt cx="6553600" cy="849462"/>
          </a:xfrm>
        </p:grpSpPr>
        <p:sp>
          <p:nvSpPr>
            <p:cNvPr id="33" name="AutoShape 14"/>
            <p:cNvSpPr>
              <a:spLocks noChangeArrowheads="1"/>
            </p:cNvSpPr>
            <p:nvPr/>
          </p:nvSpPr>
          <p:spPr bwMode="auto">
            <a:xfrm rot="16200000">
              <a:off x="491195" y="3983471"/>
              <a:ext cx="583092" cy="1565482"/>
            </a:xfrm>
            <a:prstGeom prst="roundRect">
              <a:avLst>
                <a:gd name="adj" fmla="val 13523"/>
              </a:avLst>
            </a:prstGeom>
            <a:gradFill flip="none" rotWithShape="1">
              <a:gsLst>
                <a:gs pos="0">
                  <a:schemeClr val="bg1">
                    <a:lumMod val="50000"/>
                    <a:lumOff val="50000"/>
                    <a:alpha val="41000"/>
                  </a:schemeClr>
                </a:gs>
                <a:gs pos="100000">
                  <a:schemeClr val="bg1">
                    <a:lumMod val="75000"/>
                    <a:lumOff val="25000"/>
                    <a:alpha val="20000"/>
                  </a:schemeClr>
                </a:gs>
              </a:gsLst>
              <a:lin ang="16200000" scaled="1"/>
              <a:tileRect/>
            </a:gradFill>
            <a:ln w="9525" algn="ctr">
              <a:gradFill>
                <a:gsLst>
                  <a:gs pos="0">
                    <a:schemeClr val="bg2">
                      <a:alpha val="0"/>
                    </a:schemeClr>
                  </a:gs>
                  <a:gs pos="100000">
                    <a:schemeClr val="bg2"/>
                  </a:gs>
                </a:gsLst>
                <a:lin ang="5400000" scaled="0"/>
              </a:gradFill>
              <a:miter lim="800000"/>
              <a:headEnd/>
              <a:tailEnd/>
            </a:ln>
            <a:effectLst>
              <a:outerShdw blurRad="50800" dist="38100" dir="2700000" algn="tl" rotWithShape="0">
                <a:prstClr val="black">
                  <a:alpha val="40000"/>
                </a:prstClr>
              </a:outerShdw>
            </a:effectLst>
            <a:scene3d>
              <a:camera prst="orthographicFront"/>
              <a:lightRig rig="threePt" dir="t">
                <a:rot lat="0" lon="0" rev="3000000"/>
              </a:lightRig>
            </a:scene3d>
            <a:sp3d>
              <a:bevelT w="12700" h="6350"/>
              <a:contourClr>
                <a:schemeClr val="bg2">
                  <a:lumMod val="75000"/>
                </a:schemeClr>
              </a:contourClr>
            </a:sp3d>
          </p:spPr>
          <p:txBody>
            <a:bodyPr wrap="none" anchor="ctr"/>
            <a:lstStyle/>
            <a:p>
              <a:pPr algn="ctr" defTabSz="914400" fontAlgn="base">
                <a:spcBef>
                  <a:spcPct val="0"/>
                </a:spcBef>
                <a:spcAft>
                  <a:spcPct val="0"/>
                </a:spcAft>
                <a:defRPr/>
              </a:pPr>
              <a:endParaRPr lang="en-US" sz="2400" b="1" dirty="0">
                <a:solidFill>
                  <a:srgbClr val="000000"/>
                </a:solidFill>
                <a:latin typeface="Trebuchet MS"/>
                <a:cs typeface="Trebuchet MS"/>
              </a:endParaRPr>
            </a:p>
          </p:txBody>
        </p:sp>
        <p:sp>
          <p:nvSpPr>
            <p:cNvPr id="34" name="AutoShape 14"/>
            <p:cNvSpPr>
              <a:spLocks noChangeArrowheads="1"/>
            </p:cNvSpPr>
            <p:nvPr/>
          </p:nvSpPr>
          <p:spPr bwMode="auto">
            <a:xfrm rot="5400000">
              <a:off x="1252873" y="4648987"/>
              <a:ext cx="231489" cy="178276"/>
            </a:xfrm>
            <a:prstGeom prst="triangle">
              <a:avLst/>
            </a:prstGeom>
            <a:gradFill flip="none" rotWithShape="0">
              <a:gsLst>
                <a:gs pos="0">
                  <a:srgbClr val="8FD026"/>
                </a:gs>
                <a:gs pos="100000">
                  <a:srgbClr val="76B900"/>
                </a:gs>
              </a:gsLst>
              <a:lin ang="16200000" scaled="1"/>
              <a:tileRect/>
            </a:gradFill>
            <a:ln w="19050" algn="ctr">
              <a:solidFill>
                <a:schemeClr val="tx1">
                  <a:lumMod val="85000"/>
                </a:schemeClr>
              </a:solidFill>
              <a:miter lim="800000"/>
              <a:headEnd/>
              <a:tailEnd/>
            </a:ln>
            <a:effectLst>
              <a:outerShdw blurRad="50800" dist="38100" dir="2700000" algn="tl" rotWithShape="0">
                <a:prstClr val="black">
                  <a:alpha val="40000"/>
                </a:prstClr>
              </a:outerShdw>
            </a:effectLst>
            <a:scene3d>
              <a:camera prst="orthographicFront"/>
              <a:lightRig rig="threePt" dir="t">
                <a:rot lat="0" lon="0" rev="3000000"/>
              </a:lightRig>
            </a:scene3d>
            <a:sp3d>
              <a:bevelT w="12700" h="6350"/>
              <a:contourClr>
                <a:schemeClr val="tx2"/>
              </a:contourClr>
            </a:sp3d>
          </p:spPr>
          <p:txBody>
            <a:bodyPr wrap="none" anchor="ctr"/>
            <a:lstStyle>
              <a:defPPr>
                <a:defRPr lang="en-US"/>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pPr algn="ctr" defTabSz="914400">
                <a:defRPr/>
              </a:pPr>
              <a:endParaRPr lang="en-US" sz="2400" b="1" dirty="0">
                <a:solidFill>
                  <a:srgbClr val="000000"/>
                </a:solidFill>
                <a:latin typeface="Trebuchet MS"/>
                <a:ea typeface="MS PGothic" pitchFamily="34" charset="-128"/>
                <a:cs typeface="Trebuchet MS"/>
              </a:endParaRPr>
            </a:p>
          </p:txBody>
        </p:sp>
        <p:sp>
          <p:nvSpPr>
            <p:cNvPr id="35" name="TextBox 34"/>
            <p:cNvSpPr txBox="1"/>
            <p:nvPr/>
          </p:nvSpPr>
          <p:spPr>
            <a:xfrm>
              <a:off x="1728909" y="4341484"/>
              <a:ext cx="4824691" cy="849462"/>
            </a:xfrm>
            <a:prstGeom prst="rect">
              <a:avLst/>
            </a:prstGeom>
            <a:noFill/>
          </p:spPr>
          <p:txBody>
            <a:bodyPr wrap="square" rtlCol="0" anchor="ctr">
              <a:spAutoFit/>
            </a:bodyPr>
            <a:lstStyle/>
            <a:p>
              <a:pPr defTabSz="914400" fontAlgn="base">
                <a:spcBef>
                  <a:spcPct val="0"/>
                </a:spcBef>
                <a:spcAft>
                  <a:spcPct val="0"/>
                </a:spcAft>
              </a:pPr>
              <a:r>
                <a:rPr lang="en-US" sz="2000" dirty="0" smtClean="0">
                  <a:solidFill>
                    <a:srgbClr val="FFFFFF"/>
                  </a:solidFill>
                  <a:latin typeface="Trebuchet MS"/>
                  <a:ea typeface="MS PGothic" pitchFamily="34" charset="-128"/>
                  <a:cs typeface="Trebuchet MS"/>
                </a:rPr>
                <a:t>Sign up for FREE GPU Test Drive on remotely hosted clusters</a:t>
              </a:r>
            </a:p>
          </p:txBody>
        </p:sp>
      </p:grpSp>
      <p:sp>
        <p:nvSpPr>
          <p:cNvPr id="39" name="TextBox 38"/>
          <p:cNvSpPr txBox="1"/>
          <p:nvPr/>
        </p:nvSpPr>
        <p:spPr>
          <a:xfrm>
            <a:off x="407119" y="972182"/>
            <a:ext cx="4483852" cy="2554545"/>
          </a:xfrm>
          <a:prstGeom prst="rect">
            <a:avLst/>
          </a:prstGeom>
          <a:noFill/>
        </p:spPr>
        <p:txBody>
          <a:bodyPr wrap="square" rtlCol="0" anchor="ctr">
            <a:spAutoFit/>
          </a:bodyPr>
          <a:lstStyle>
            <a:defPPr>
              <a:defRPr lang="en-US"/>
            </a:defPPr>
            <a:lvl1pPr defTabSz="914400">
              <a:defRPr sz="2800">
                <a:solidFill>
                  <a:srgbClr val="FFFFFF"/>
                </a:solidFill>
              </a:defRPr>
            </a:lvl1pPr>
          </a:lstStyle>
          <a:p>
            <a:pPr fontAlgn="base">
              <a:spcBef>
                <a:spcPct val="0"/>
              </a:spcBef>
              <a:spcAft>
                <a:spcPct val="0"/>
              </a:spcAft>
            </a:pPr>
            <a:r>
              <a:rPr lang="en-US" sz="2000" dirty="0" smtClean="0">
                <a:latin typeface="Trebuchet MS"/>
                <a:ea typeface="MS PGothic" pitchFamily="34" charset="-128"/>
                <a:cs typeface="Trebuchet MS"/>
              </a:rPr>
              <a:t>Accelerate </a:t>
            </a:r>
            <a:r>
              <a:rPr lang="en-US" sz="2000" dirty="0">
                <a:latin typeface="Trebuchet MS"/>
                <a:ea typeface="MS PGothic" pitchFamily="34" charset="-128"/>
                <a:cs typeface="Trebuchet MS"/>
              </a:rPr>
              <a:t>applications like </a:t>
            </a:r>
          </a:p>
          <a:p>
            <a:pPr fontAlgn="base">
              <a:spcBef>
                <a:spcPct val="0"/>
              </a:spcBef>
              <a:spcAft>
                <a:spcPct val="0"/>
              </a:spcAft>
            </a:pPr>
            <a:r>
              <a:rPr lang="en-US" sz="2000" dirty="0">
                <a:solidFill>
                  <a:srgbClr val="B9E700"/>
                </a:solidFill>
                <a:latin typeface="Trebuchet MS"/>
                <a:ea typeface="MS PGothic" pitchFamily="34" charset="-128"/>
                <a:cs typeface="Trebuchet MS"/>
              </a:rPr>
              <a:t>AMBER</a:t>
            </a:r>
            <a:r>
              <a:rPr lang="en-US" sz="2000" dirty="0">
                <a:latin typeface="Trebuchet MS"/>
                <a:ea typeface="MS PGothic" pitchFamily="34" charset="-128"/>
                <a:cs typeface="Trebuchet MS"/>
              </a:rPr>
              <a:t>, </a:t>
            </a:r>
            <a:r>
              <a:rPr lang="en-US" sz="2000" dirty="0">
                <a:solidFill>
                  <a:srgbClr val="B9E700"/>
                </a:solidFill>
                <a:latin typeface="Trebuchet MS"/>
                <a:ea typeface="MS PGothic" pitchFamily="34" charset="-128"/>
                <a:cs typeface="Trebuchet MS"/>
              </a:rPr>
              <a:t>NAMD</a:t>
            </a:r>
            <a:r>
              <a:rPr lang="en-US" sz="2000" dirty="0">
                <a:latin typeface="Trebuchet MS"/>
                <a:ea typeface="MS PGothic" pitchFamily="34" charset="-128"/>
                <a:cs typeface="Trebuchet MS"/>
              </a:rPr>
              <a:t>, </a:t>
            </a:r>
            <a:r>
              <a:rPr lang="en-US" sz="2000" dirty="0">
                <a:solidFill>
                  <a:srgbClr val="B9E700"/>
                </a:solidFill>
                <a:latin typeface="Trebuchet MS"/>
                <a:ea typeface="MS PGothic" pitchFamily="34" charset="-128"/>
                <a:cs typeface="Trebuchet MS"/>
              </a:rPr>
              <a:t>GROMACS</a:t>
            </a:r>
            <a:r>
              <a:rPr lang="en-US" sz="2000" dirty="0">
                <a:latin typeface="Trebuchet MS"/>
                <a:ea typeface="MS PGothic" pitchFamily="34" charset="-128"/>
                <a:cs typeface="Trebuchet MS"/>
              </a:rPr>
              <a:t>, </a:t>
            </a:r>
            <a:r>
              <a:rPr lang="en-US" sz="2000" dirty="0">
                <a:solidFill>
                  <a:srgbClr val="B9E700"/>
                </a:solidFill>
                <a:latin typeface="Trebuchet MS"/>
                <a:ea typeface="MS PGothic" pitchFamily="34" charset="-128"/>
                <a:cs typeface="Trebuchet MS"/>
              </a:rPr>
              <a:t>LAMMPS</a:t>
            </a:r>
          </a:p>
          <a:p>
            <a:pPr fontAlgn="base">
              <a:spcBef>
                <a:spcPct val="0"/>
              </a:spcBef>
              <a:spcAft>
                <a:spcPct val="0"/>
              </a:spcAft>
            </a:pPr>
            <a:endParaRPr lang="en-US" sz="2000" dirty="0" smtClean="0">
              <a:latin typeface="Trebuchet MS"/>
              <a:ea typeface="MS PGothic" pitchFamily="34" charset="-128"/>
              <a:cs typeface="Trebuchet MS"/>
            </a:endParaRPr>
          </a:p>
          <a:p>
            <a:pPr fontAlgn="base">
              <a:spcBef>
                <a:spcPct val="0"/>
              </a:spcBef>
              <a:spcAft>
                <a:spcPct val="0"/>
              </a:spcAft>
            </a:pPr>
            <a:r>
              <a:rPr lang="en-US" sz="2000" dirty="0" smtClean="0">
                <a:latin typeface="Trebuchet MS"/>
                <a:ea typeface="MS PGothic" pitchFamily="34" charset="-128"/>
                <a:cs typeface="Trebuchet MS"/>
              </a:rPr>
              <a:t>OR</a:t>
            </a:r>
            <a:br>
              <a:rPr lang="en-US" sz="2000" dirty="0" smtClean="0">
                <a:latin typeface="Trebuchet MS"/>
                <a:ea typeface="MS PGothic" pitchFamily="34" charset="-128"/>
                <a:cs typeface="Trebuchet MS"/>
              </a:rPr>
            </a:br>
            <a:endParaRPr lang="en-US" sz="2000" dirty="0" smtClean="0">
              <a:latin typeface="Trebuchet MS"/>
              <a:ea typeface="MS PGothic" pitchFamily="34" charset="-128"/>
              <a:cs typeface="Trebuchet MS"/>
            </a:endParaRPr>
          </a:p>
          <a:p>
            <a:pPr fontAlgn="base">
              <a:spcBef>
                <a:spcPct val="0"/>
              </a:spcBef>
              <a:spcAft>
                <a:spcPct val="0"/>
              </a:spcAft>
            </a:pPr>
            <a:r>
              <a:rPr lang="en-US" sz="2000" dirty="0" smtClean="0">
                <a:latin typeface="Trebuchet MS"/>
                <a:ea typeface="MS PGothic" pitchFamily="34" charset="-128"/>
                <a:cs typeface="Trebuchet MS"/>
              </a:rPr>
              <a:t>Your </a:t>
            </a:r>
            <a:r>
              <a:rPr lang="en-US" sz="2000" dirty="0">
                <a:solidFill>
                  <a:srgbClr val="B9E700"/>
                </a:solidFill>
                <a:latin typeface="Trebuchet MS"/>
                <a:ea typeface="MS PGothic" pitchFamily="34" charset="-128"/>
                <a:cs typeface="Trebuchet MS"/>
              </a:rPr>
              <a:t>own</a:t>
            </a:r>
            <a:r>
              <a:rPr lang="en-US" sz="2000" dirty="0" smtClean="0">
                <a:latin typeface="Trebuchet MS"/>
                <a:ea typeface="MS PGothic" pitchFamily="34" charset="-128"/>
                <a:cs typeface="Trebuchet MS"/>
              </a:rPr>
              <a:t> Molecular Dynamics code</a:t>
            </a:r>
          </a:p>
          <a:p>
            <a:pPr fontAlgn="base">
              <a:spcBef>
                <a:spcPct val="0"/>
              </a:spcBef>
              <a:spcAft>
                <a:spcPct val="0"/>
              </a:spcAft>
            </a:pPr>
            <a:endParaRPr lang="en-US" sz="2000" dirty="0" smtClean="0">
              <a:latin typeface="Trebuchet MS"/>
              <a:ea typeface="MS PGothic" pitchFamily="34" charset="-128"/>
              <a:cs typeface="Trebuchet MS"/>
            </a:endParaRPr>
          </a:p>
          <a:p>
            <a:pPr fontAlgn="base">
              <a:spcBef>
                <a:spcPct val="0"/>
              </a:spcBef>
              <a:spcAft>
                <a:spcPct val="0"/>
              </a:spcAft>
            </a:pPr>
            <a:r>
              <a:rPr lang="en-US" sz="2000" dirty="0" smtClean="0">
                <a:latin typeface="Trebuchet MS"/>
                <a:ea typeface="MS PGothic" pitchFamily="34" charset="-128"/>
                <a:cs typeface="Trebuchet MS"/>
              </a:rPr>
              <a:t>on latest K40 GPUs today</a:t>
            </a:r>
            <a:endParaRPr lang="en-US" sz="2000" i="1" dirty="0" smtClean="0">
              <a:solidFill>
                <a:srgbClr val="73B900"/>
              </a:solidFill>
              <a:latin typeface="Trebuchet MS"/>
              <a:ea typeface="MS PGothic" pitchFamily="34" charset="-128"/>
              <a:cs typeface="Trebuchet MS"/>
            </a:endParaRPr>
          </a:p>
        </p:txBody>
      </p:sp>
      <p:sp>
        <p:nvSpPr>
          <p:cNvPr id="40" name="Title 5"/>
          <p:cNvSpPr txBox="1">
            <a:spLocks/>
          </p:cNvSpPr>
          <p:nvPr/>
        </p:nvSpPr>
        <p:spPr>
          <a:xfrm>
            <a:off x="213215" y="175199"/>
            <a:ext cx="8467529" cy="827393"/>
          </a:xfrm>
          <a:prstGeom prst="rect">
            <a:avLst/>
          </a:prstGeom>
        </p:spPr>
        <p:txBody>
          <a:bodyPr/>
          <a:lstStyle>
            <a:lvl1pPr algn="l" rtl="0" fontAlgn="base">
              <a:lnSpc>
                <a:spcPct val="90000"/>
              </a:lnSpc>
              <a:spcBef>
                <a:spcPct val="0"/>
              </a:spcBef>
              <a:spcAft>
                <a:spcPct val="0"/>
              </a:spcAft>
              <a:defRPr sz="3600" b="1">
                <a:solidFill>
                  <a:srgbClr val="73B900"/>
                </a:solidFill>
                <a:latin typeface="Trebuchet MS" pitchFamily="34" charset="0"/>
                <a:ea typeface="+mj-ea"/>
                <a:cs typeface="+mj-cs"/>
              </a:defRPr>
            </a:lvl1pPr>
            <a:lvl2pPr algn="l" rtl="0" fontAlgn="base">
              <a:spcBef>
                <a:spcPct val="0"/>
              </a:spcBef>
              <a:spcAft>
                <a:spcPct val="0"/>
              </a:spcAft>
              <a:defRPr sz="3200" b="1">
                <a:solidFill>
                  <a:srgbClr val="73B900"/>
                </a:solidFill>
                <a:latin typeface="Arial" charset="0"/>
              </a:defRPr>
            </a:lvl2pPr>
            <a:lvl3pPr algn="l" rtl="0" fontAlgn="base">
              <a:spcBef>
                <a:spcPct val="0"/>
              </a:spcBef>
              <a:spcAft>
                <a:spcPct val="0"/>
              </a:spcAft>
              <a:defRPr sz="3200" b="1">
                <a:solidFill>
                  <a:srgbClr val="73B900"/>
                </a:solidFill>
                <a:latin typeface="Arial" charset="0"/>
              </a:defRPr>
            </a:lvl3pPr>
            <a:lvl4pPr algn="l" rtl="0" fontAlgn="base">
              <a:spcBef>
                <a:spcPct val="0"/>
              </a:spcBef>
              <a:spcAft>
                <a:spcPct val="0"/>
              </a:spcAft>
              <a:defRPr sz="3200" b="1">
                <a:solidFill>
                  <a:srgbClr val="73B900"/>
                </a:solidFill>
                <a:latin typeface="Arial" charset="0"/>
              </a:defRPr>
            </a:lvl4pPr>
            <a:lvl5pPr algn="l" rtl="0" fontAlgn="base">
              <a:spcBef>
                <a:spcPct val="0"/>
              </a:spcBef>
              <a:spcAft>
                <a:spcPct val="0"/>
              </a:spcAft>
              <a:defRPr sz="3200" b="1">
                <a:solidFill>
                  <a:srgbClr val="73B900"/>
                </a:solidFill>
                <a:latin typeface="Arial" charset="0"/>
              </a:defRPr>
            </a:lvl5pPr>
            <a:lvl6pPr marL="457200" algn="l" rtl="0" eaLnBrk="1" fontAlgn="base" hangingPunct="1">
              <a:spcBef>
                <a:spcPct val="0"/>
              </a:spcBef>
              <a:spcAft>
                <a:spcPct val="0"/>
              </a:spcAft>
              <a:defRPr sz="3200" b="1">
                <a:solidFill>
                  <a:srgbClr val="73B900"/>
                </a:solidFill>
                <a:latin typeface="Arial" charset="0"/>
              </a:defRPr>
            </a:lvl6pPr>
            <a:lvl7pPr marL="914400" algn="l" rtl="0" eaLnBrk="1" fontAlgn="base" hangingPunct="1">
              <a:spcBef>
                <a:spcPct val="0"/>
              </a:spcBef>
              <a:spcAft>
                <a:spcPct val="0"/>
              </a:spcAft>
              <a:defRPr sz="3200" b="1">
                <a:solidFill>
                  <a:srgbClr val="73B900"/>
                </a:solidFill>
                <a:latin typeface="Arial" charset="0"/>
              </a:defRPr>
            </a:lvl7pPr>
            <a:lvl8pPr marL="1371600" algn="l" rtl="0" eaLnBrk="1" fontAlgn="base" hangingPunct="1">
              <a:spcBef>
                <a:spcPct val="0"/>
              </a:spcBef>
              <a:spcAft>
                <a:spcPct val="0"/>
              </a:spcAft>
              <a:defRPr sz="3200" b="1">
                <a:solidFill>
                  <a:srgbClr val="73B900"/>
                </a:solidFill>
                <a:latin typeface="Arial" charset="0"/>
              </a:defRPr>
            </a:lvl8pPr>
            <a:lvl9pPr marL="1828800" algn="l" rtl="0" eaLnBrk="1" fontAlgn="base" hangingPunct="1">
              <a:spcBef>
                <a:spcPct val="0"/>
              </a:spcBef>
              <a:spcAft>
                <a:spcPct val="0"/>
              </a:spcAft>
              <a:defRPr sz="3200" b="1">
                <a:solidFill>
                  <a:srgbClr val="73B900"/>
                </a:solidFill>
                <a:latin typeface="Arial" charset="0"/>
              </a:defRPr>
            </a:lvl9pPr>
          </a:lstStyle>
          <a:p>
            <a:pPr algn="ctr" defTabSz="457056"/>
            <a:r>
              <a:rPr lang="en-US" dirty="0" smtClean="0">
                <a:latin typeface="Trebuchet MS"/>
                <a:cs typeface="Trebuchet MS"/>
              </a:rPr>
              <a:t>Test Drive the World’s Fastest GPU</a:t>
            </a:r>
          </a:p>
          <a:p>
            <a:pPr algn="ctr" defTabSz="457056"/>
            <a:r>
              <a:rPr lang="en-US" sz="2600" dirty="0" smtClean="0">
                <a:solidFill>
                  <a:srgbClr val="FFFFFF"/>
                </a:solidFill>
                <a:latin typeface="Trebuchet MS"/>
                <a:cs typeface="Trebuchet MS"/>
              </a:rPr>
              <a:t>Accelerate Your Science on the New Tesla K40 GPU</a:t>
            </a:r>
            <a:endParaRPr lang="en-US" sz="2600" dirty="0">
              <a:solidFill>
                <a:srgbClr val="FFFFFF"/>
              </a:solidFill>
              <a:latin typeface="Trebuchet MS"/>
              <a:cs typeface="Trebuchet MS"/>
            </a:endParaRPr>
          </a:p>
        </p:txBody>
      </p:sp>
      <p:sp>
        <p:nvSpPr>
          <p:cNvPr id="2" name="Rectangle 1"/>
          <p:cNvSpPr/>
          <p:nvPr/>
        </p:nvSpPr>
        <p:spPr>
          <a:xfrm>
            <a:off x="1833743" y="4677202"/>
            <a:ext cx="5549404" cy="553998"/>
          </a:xfrm>
          <a:prstGeom prst="rect">
            <a:avLst/>
          </a:prstGeom>
        </p:spPr>
        <p:txBody>
          <a:bodyPr wrap="none">
            <a:spAutoFit/>
          </a:bodyPr>
          <a:lstStyle/>
          <a:p>
            <a:pPr defTabSz="914400" fontAlgn="base">
              <a:spcBef>
                <a:spcPct val="0"/>
              </a:spcBef>
              <a:spcAft>
                <a:spcPct val="0"/>
              </a:spcAft>
            </a:pPr>
            <a:r>
              <a:rPr lang="en-US" sz="3000" u="sng" dirty="0" err="1">
                <a:solidFill>
                  <a:srgbClr val="73B900"/>
                </a:solidFill>
                <a:latin typeface="Trebuchet MS"/>
                <a:ea typeface="MS PGothic" pitchFamily="34" charset="-128"/>
                <a:cs typeface="Trebuchet MS"/>
              </a:rPr>
              <a:t>www.nvidia.com</a:t>
            </a:r>
            <a:r>
              <a:rPr lang="en-US" sz="3000" u="sng" dirty="0">
                <a:solidFill>
                  <a:srgbClr val="73B900"/>
                </a:solidFill>
                <a:latin typeface="Trebuchet MS"/>
                <a:ea typeface="MS PGothic" pitchFamily="34" charset="-128"/>
                <a:cs typeface="Trebuchet MS"/>
              </a:rPr>
              <a:t>/</a:t>
            </a:r>
            <a:r>
              <a:rPr lang="en-US" sz="3000" u="sng" dirty="0" err="1">
                <a:solidFill>
                  <a:srgbClr val="73B900"/>
                </a:solidFill>
                <a:latin typeface="Trebuchet MS"/>
                <a:ea typeface="MS PGothic" pitchFamily="34" charset="-128"/>
                <a:cs typeface="Trebuchet MS"/>
              </a:rPr>
              <a:t>GPUTestDrive</a:t>
            </a:r>
            <a:endParaRPr lang="en-US" sz="3000" u="sng" dirty="0">
              <a:solidFill>
                <a:srgbClr val="73B900"/>
              </a:solidFill>
              <a:latin typeface="Trebuchet MS"/>
              <a:ea typeface="MS PGothic" pitchFamily="34" charset="-128"/>
              <a:cs typeface="Trebuchet MS"/>
            </a:endParaRPr>
          </a:p>
        </p:txBody>
      </p:sp>
    </p:spTree>
    <p:extLst>
      <p:ext uri="{BB962C8B-B14F-4D97-AF65-F5344CB8AC3E}">
        <p14:creationId xmlns:p14="http://schemas.microsoft.com/office/powerpoint/2010/main" val="4269422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idx="4294967295"/>
          </p:nvPr>
        </p:nvSpPr>
        <p:spPr>
          <a:xfrm>
            <a:off x="685800" y="57150"/>
            <a:ext cx="7615238" cy="571500"/>
          </a:xfrm>
        </p:spPr>
        <p:txBody>
          <a:bodyPr lIns="91440" tIns="45720" rIns="91440" bIns="45720">
            <a:normAutofit fontScale="90000"/>
          </a:bodyPr>
          <a:lstStyle/>
          <a:p>
            <a:pPr eaLnBrk="1" hangingPunct="1"/>
            <a:r>
              <a:rPr lang="en-US" altLang="en-US" sz="4000" smtClean="0">
                <a:latin typeface="Arial" charset="0"/>
                <a:cs typeface="Arial" charset="0"/>
              </a:rPr>
              <a:t>Acknowledgements</a:t>
            </a:r>
          </a:p>
        </p:txBody>
      </p:sp>
      <p:sp>
        <p:nvSpPr>
          <p:cNvPr id="25603" name="Rectangle 3"/>
          <p:cNvSpPr>
            <a:spLocks noGrp="1" noChangeArrowheads="1"/>
          </p:cNvSpPr>
          <p:nvPr>
            <p:ph type="body" idx="4294967295"/>
          </p:nvPr>
        </p:nvSpPr>
        <p:spPr>
          <a:xfrm>
            <a:off x="457200" y="590550"/>
            <a:ext cx="8305800" cy="4114800"/>
          </a:xfrm>
        </p:spPr>
        <p:txBody>
          <a:bodyPr lIns="91440" tIns="45720" rIns="91440" bIns="45720">
            <a:normAutofit/>
          </a:bodyPr>
          <a:lstStyle/>
          <a:p>
            <a:pPr marL="342900" indent="-342900" eaLnBrk="1" hangingPunct="1"/>
            <a:r>
              <a:rPr lang="en-US" altLang="en-US" sz="2000" dirty="0" smtClean="0">
                <a:latin typeface="Arial" charset="0"/>
                <a:cs typeface="Arial" charset="0"/>
              </a:rPr>
              <a:t>Theoretical and Computational Biophysics Group, University of Illinois at Urbana-Champaign</a:t>
            </a:r>
          </a:p>
          <a:p>
            <a:pPr marL="342900" indent="-342900" eaLnBrk="1" hangingPunct="1"/>
            <a:r>
              <a:rPr lang="en-US" altLang="en-US" sz="2000" dirty="0" smtClean="0">
                <a:latin typeface="Arial" charset="0"/>
                <a:cs typeface="Arial" charset="0"/>
              </a:rPr>
              <a:t>NVIDIA CUDA Center of Excellence, University of Illinois at Urbana-Champaign</a:t>
            </a:r>
          </a:p>
          <a:p>
            <a:pPr marL="342900" indent="-342900" eaLnBrk="1" hangingPunct="1"/>
            <a:r>
              <a:rPr lang="en-US" altLang="en-US" sz="2000" dirty="0" smtClean="0">
                <a:latin typeface="Arial" charset="0"/>
                <a:cs typeface="Arial" charset="0"/>
              </a:rPr>
              <a:t>NVIDIA CUDA team</a:t>
            </a:r>
          </a:p>
          <a:p>
            <a:pPr marL="342900" indent="-342900" eaLnBrk="1" hangingPunct="1"/>
            <a:r>
              <a:rPr lang="en-US" altLang="en-US" sz="2000" dirty="0" smtClean="0">
                <a:latin typeface="Arial" charset="0"/>
                <a:cs typeface="Arial" charset="0"/>
              </a:rPr>
              <a:t>NVIDIA </a:t>
            </a:r>
            <a:r>
              <a:rPr lang="en-US" altLang="en-US" sz="2000" dirty="0" err="1" smtClean="0">
                <a:latin typeface="Arial" charset="0"/>
                <a:cs typeface="Arial" charset="0"/>
              </a:rPr>
              <a:t>OptiX</a:t>
            </a:r>
            <a:r>
              <a:rPr lang="en-US" altLang="en-US" sz="2000" dirty="0" smtClean="0">
                <a:latin typeface="Arial" charset="0"/>
                <a:cs typeface="Arial" charset="0"/>
              </a:rPr>
              <a:t> team </a:t>
            </a:r>
          </a:p>
          <a:p>
            <a:pPr marL="342900" indent="-342900" eaLnBrk="1" hangingPunct="1"/>
            <a:r>
              <a:rPr lang="en-US" altLang="en-US" sz="2000" dirty="0" smtClean="0">
                <a:latin typeface="Arial" charset="0"/>
                <a:cs typeface="Arial" charset="0"/>
              </a:rPr>
              <a:t>NCSA Blue Waters Team</a:t>
            </a:r>
          </a:p>
          <a:p>
            <a:pPr marL="342900" indent="-342900" eaLnBrk="1" hangingPunct="1"/>
            <a:r>
              <a:rPr lang="en-US" altLang="en-US" sz="2000" dirty="0" smtClean="0">
                <a:latin typeface="Arial" charset="0"/>
                <a:cs typeface="Arial" charset="0"/>
              </a:rPr>
              <a:t>Funding: </a:t>
            </a:r>
          </a:p>
          <a:p>
            <a:pPr marL="742950" lvl="1" indent="-342900" eaLnBrk="1" hangingPunct="1"/>
            <a:r>
              <a:rPr lang="en-US" altLang="en-US" sz="1800" dirty="0" smtClean="0">
                <a:latin typeface="Arial" charset="0"/>
                <a:cs typeface="Arial" charset="0"/>
              </a:rPr>
              <a:t>DOE INCITE, ORNL Titan: DE-AC05-00OR22725</a:t>
            </a:r>
          </a:p>
          <a:p>
            <a:pPr marL="742950" lvl="1" indent="-342900" eaLnBrk="1" hangingPunct="1"/>
            <a:r>
              <a:rPr lang="en-US" altLang="en-US" sz="1800" dirty="0" smtClean="0">
                <a:latin typeface="Arial" charset="0"/>
                <a:cs typeface="Arial" charset="0"/>
              </a:rPr>
              <a:t>NSF Blue Waters:                                                                                  NSF OCI 07-25070, PRAC “The Computational Microscope”</a:t>
            </a:r>
          </a:p>
          <a:p>
            <a:pPr marL="742950" lvl="1" indent="-342900" eaLnBrk="1" hangingPunct="1"/>
            <a:r>
              <a:rPr lang="en-US" altLang="en-US" sz="1800" dirty="0" smtClean="0">
                <a:latin typeface="Arial" charset="0"/>
                <a:cs typeface="Arial" charset="0"/>
              </a:rPr>
              <a:t>NIH support: 9P41GM104601, 5R01GM098243-02</a:t>
            </a:r>
          </a:p>
        </p:txBody>
      </p:sp>
    </p:spTree>
    <p:extLst>
      <p:ext uri="{BB962C8B-B14F-4D97-AF65-F5344CB8AC3E}">
        <p14:creationId xmlns:p14="http://schemas.microsoft.com/office/powerpoint/2010/main" val="2871661107"/>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3"/>
          <p:cNvSpPr>
            <a:spLocks noChangeArrowheads="1"/>
          </p:cNvSpPr>
          <p:nvPr/>
        </p:nvSpPr>
        <p:spPr bwMode="auto">
          <a:xfrm>
            <a:off x="0" y="11113"/>
            <a:ext cx="9144000" cy="5140325"/>
          </a:xfrm>
          <a:prstGeom prst="rect">
            <a:avLst/>
          </a:prstGeom>
          <a:solidFill>
            <a:srgbClr val="FFFFFF"/>
          </a:solidFill>
          <a:ln>
            <a:noFill/>
          </a:ln>
          <a:extLst>
            <a:ext uri="{91240B29-F687-4F45-9708-019B960494DF}">
              <a14:hiddenLine xmlns:a14="http://schemas.microsoft.com/office/drawing/2010/main" w="20701">
                <a:solidFill>
                  <a:srgbClr val="000000"/>
                </a:solidFill>
                <a:miter lim="800000"/>
                <a:headEnd/>
                <a:tailEnd/>
              </a14:hiddenLine>
            </a:ext>
          </a:extLst>
        </p:spPr>
        <p:txBody>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1200">
              <a:latin typeface="Arial" pitchFamily="34" charset="0"/>
              <a:cs typeface="Arial" pitchFamily="34" charset="0"/>
            </a:endParaRPr>
          </a:p>
        </p:txBody>
      </p:sp>
      <p:pic>
        <p:nvPicPr>
          <p:cNvPr id="4099" name="Picture 1" descr="simsizes.pd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9600" y="863600"/>
            <a:ext cx="7620000" cy="417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0" name="TextBox 2"/>
          <p:cNvSpPr txBox="1">
            <a:spLocks noChangeArrowheads="1"/>
          </p:cNvSpPr>
          <p:nvPr/>
        </p:nvSpPr>
        <p:spPr bwMode="auto">
          <a:xfrm>
            <a:off x="31750" y="31750"/>
            <a:ext cx="9153525" cy="86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2400" dirty="0">
                <a:latin typeface="Arial" pitchFamily="34" charset="0"/>
                <a:cs typeface="Arial" pitchFamily="34" charset="0"/>
              </a:rPr>
              <a:t>NAMD and VMD Use GPUs </a:t>
            </a:r>
            <a:r>
              <a:rPr lang="en-US" altLang="en-US" sz="2400" dirty="0" smtClean="0">
                <a:latin typeface="Arial" pitchFamily="34" charset="0"/>
                <a:cs typeface="Arial" pitchFamily="34" charset="0"/>
              </a:rPr>
              <a:t>and </a:t>
            </a:r>
            <a:r>
              <a:rPr lang="en-US" altLang="en-US" sz="2400" dirty="0" err="1" smtClean="0">
                <a:latin typeface="Arial" pitchFamily="34" charset="0"/>
                <a:cs typeface="Arial" pitchFamily="34" charset="0"/>
              </a:rPr>
              <a:t>Petascale</a:t>
            </a:r>
            <a:r>
              <a:rPr lang="en-US" altLang="en-US" sz="2400" dirty="0" smtClean="0">
                <a:latin typeface="Arial" pitchFamily="34" charset="0"/>
                <a:cs typeface="Arial" pitchFamily="34" charset="0"/>
              </a:rPr>
              <a:t> </a:t>
            </a:r>
            <a:r>
              <a:rPr lang="en-US" altLang="en-US" sz="2400" dirty="0">
                <a:latin typeface="Arial" pitchFamily="34" charset="0"/>
                <a:cs typeface="Arial" pitchFamily="34" charset="0"/>
              </a:rPr>
              <a:t>Computing to Meet</a:t>
            </a:r>
          </a:p>
          <a:p>
            <a:pPr algn="ctr" eaLnBrk="1" hangingPunct="1">
              <a:buFont typeface="Times New Roman" pitchFamily="18" charset="0"/>
              <a:buNone/>
            </a:pPr>
            <a:r>
              <a:rPr lang="en-US" altLang="en-US" sz="2400" dirty="0">
                <a:latin typeface="Arial" pitchFamily="34" charset="0"/>
                <a:cs typeface="Arial" pitchFamily="34" charset="0"/>
              </a:rPr>
              <a:t>Computational Biology’s Insatiable Demand for Processing Power</a:t>
            </a:r>
          </a:p>
        </p:txBody>
      </p:sp>
    </p:spTree>
    <p:extLst>
      <p:ext uri="{BB962C8B-B14F-4D97-AF65-F5344CB8AC3E}">
        <p14:creationId xmlns:p14="http://schemas.microsoft.com/office/powerpoint/2010/main" val="149830329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260350"/>
            <a:ext cx="6181725" cy="4429125"/>
          </a:xfrm>
          <a:prstGeom prst="rect">
            <a:avLst/>
          </a:prstGeom>
          <a:noFill/>
          <a:ln>
            <a:noFill/>
          </a:ln>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4274013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idx="4294967295"/>
          </p:nvPr>
        </p:nvSpPr>
        <p:spPr>
          <a:xfrm>
            <a:off x="990600" y="0"/>
            <a:ext cx="7269163" cy="895350"/>
          </a:xfrm>
        </p:spPr>
        <p:txBody>
          <a:bodyPr lIns="91440" tIns="45720" rIns="91440" bIns="45720">
            <a:normAutofit fontScale="90000"/>
          </a:bodyPr>
          <a:lstStyle/>
          <a:p>
            <a:pPr eaLnBrk="1" hangingPunct="1"/>
            <a:r>
              <a:rPr lang="en-US" altLang="en-US" sz="3600" smtClean="0"/>
              <a:t>GPU Computing Publications</a:t>
            </a:r>
            <a:r>
              <a:rPr lang="en-US" altLang="en-US" sz="3200" smtClean="0"/>
              <a:t/>
            </a:r>
            <a:br>
              <a:rPr lang="en-US" altLang="en-US" sz="3200" smtClean="0"/>
            </a:br>
            <a:r>
              <a:rPr lang="en-US" altLang="en-US" sz="2800" smtClean="0"/>
              <a:t>http://www.ks.uiuc.edu/Research/gpu/</a:t>
            </a:r>
          </a:p>
        </p:txBody>
      </p:sp>
      <p:sp>
        <p:nvSpPr>
          <p:cNvPr id="27651" name="Rectangle 3"/>
          <p:cNvSpPr>
            <a:spLocks noGrp="1" noChangeArrowheads="1"/>
          </p:cNvSpPr>
          <p:nvPr>
            <p:ph type="body" idx="4294967295"/>
          </p:nvPr>
        </p:nvSpPr>
        <p:spPr>
          <a:xfrm>
            <a:off x="28575" y="971550"/>
            <a:ext cx="9144000" cy="3657600"/>
          </a:xfrm>
          <a:solidFill>
            <a:schemeClr val="bg1"/>
          </a:solidFill>
        </p:spPr>
        <p:txBody>
          <a:bodyPr lIns="91440" tIns="45720" rIns="91440" bIns="45720">
            <a:normAutofit fontScale="92500"/>
          </a:bodyPr>
          <a:lstStyle/>
          <a:p>
            <a:pPr>
              <a:lnSpc>
                <a:spcPct val="90000"/>
              </a:lnSpc>
            </a:pPr>
            <a:r>
              <a:rPr lang="en-US" sz="1600" b="1" dirty="0"/>
              <a:t>GPU-Accelerated Molecular Visualization on </a:t>
            </a:r>
            <a:r>
              <a:rPr lang="en-US" sz="1600" b="1" dirty="0" err="1"/>
              <a:t>Petascale</a:t>
            </a:r>
            <a:r>
              <a:rPr lang="en-US" sz="1600" b="1" dirty="0"/>
              <a:t> Supercomputing </a:t>
            </a:r>
            <a:r>
              <a:rPr lang="en-US" sz="1600" b="1" dirty="0" smtClean="0"/>
              <a:t>Platforms.</a:t>
            </a:r>
            <a:r>
              <a:rPr lang="en-US" sz="1600" i="1" dirty="0" smtClean="0"/>
              <a:t>                    </a:t>
            </a:r>
            <a:r>
              <a:rPr lang="en-US" sz="1600" dirty="0" smtClean="0"/>
              <a:t>J. </a:t>
            </a:r>
            <a:r>
              <a:rPr lang="en-US" sz="1600" dirty="0"/>
              <a:t>Stone, </a:t>
            </a:r>
            <a:r>
              <a:rPr lang="en-US" sz="1600" dirty="0" smtClean="0"/>
              <a:t>K. </a:t>
            </a:r>
            <a:r>
              <a:rPr lang="en-US" sz="1600" dirty="0"/>
              <a:t>L. </a:t>
            </a:r>
            <a:r>
              <a:rPr lang="en-US" sz="1600" dirty="0" err="1"/>
              <a:t>Vandivort</a:t>
            </a:r>
            <a:r>
              <a:rPr lang="en-US" sz="1600" dirty="0"/>
              <a:t>, and </a:t>
            </a:r>
            <a:r>
              <a:rPr lang="en-US" sz="1600" dirty="0" smtClean="0"/>
              <a:t>K. </a:t>
            </a:r>
            <a:r>
              <a:rPr lang="en-US" sz="1600" dirty="0" err="1"/>
              <a:t>Schulten</a:t>
            </a:r>
            <a:r>
              <a:rPr lang="en-US" sz="1600" dirty="0" smtClean="0"/>
              <a:t>. UltraVis'13</a:t>
            </a:r>
            <a:r>
              <a:rPr lang="en-US" sz="1600" dirty="0"/>
              <a:t>: Proceedings of the 8th International Workshop on </a:t>
            </a:r>
            <a:r>
              <a:rPr lang="en-US" sz="1600" dirty="0" err="1"/>
              <a:t>Ultrascale</a:t>
            </a:r>
            <a:r>
              <a:rPr lang="en-US" sz="1600" dirty="0"/>
              <a:t> Visualization, pp. 6:1-6:8, 2013</a:t>
            </a:r>
            <a:r>
              <a:rPr lang="en-US" sz="1600" dirty="0" smtClean="0"/>
              <a:t>.</a:t>
            </a:r>
          </a:p>
          <a:p>
            <a:pPr>
              <a:lnSpc>
                <a:spcPct val="90000"/>
              </a:lnSpc>
            </a:pPr>
            <a:r>
              <a:rPr lang="en-US" altLang="en-US" sz="1600" b="1" dirty="0" smtClean="0"/>
              <a:t>Early Experiences Scaling VMD Molecular Visualization and Analysis Jobs on Blue Waters.          </a:t>
            </a:r>
            <a:r>
              <a:rPr lang="en-US" altLang="en-US" sz="1600" dirty="0" smtClean="0"/>
              <a:t>J. Stone, B. </a:t>
            </a:r>
            <a:r>
              <a:rPr lang="en-US" altLang="en-US" sz="1600" dirty="0" err="1" smtClean="0"/>
              <a:t>Isralewitz</a:t>
            </a:r>
            <a:r>
              <a:rPr lang="en-US" altLang="en-US" sz="1600" dirty="0" smtClean="0"/>
              <a:t>, and K. </a:t>
            </a:r>
            <a:r>
              <a:rPr lang="en-US" altLang="en-US" sz="1600" dirty="0" err="1" smtClean="0"/>
              <a:t>Schulten</a:t>
            </a:r>
            <a:r>
              <a:rPr lang="en-US" altLang="en-US" sz="1600" dirty="0" smtClean="0"/>
              <a:t>.  In proceedings, Extreme Scaling Workshop,  2013.</a:t>
            </a:r>
            <a:endParaRPr lang="en-US" altLang="en-US" sz="1600" b="1" dirty="0" smtClean="0"/>
          </a:p>
          <a:p>
            <a:pPr eaLnBrk="1" hangingPunct="1">
              <a:lnSpc>
                <a:spcPct val="90000"/>
              </a:lnSpc>
            </a:pPr>
            <a:r>
              <a:rPr lang="en-US" altLang="en-US" sz="1600" b="1" dirty="0" smtClean="0"/>
              <a:t>Lattice Microbes: High‐performance stochastic simulation method for the reaction‐diffusion master equation.  </a:t>
            </a:r>
            <a:r>
              <a:rPr lang="en-US" altLang="en-US" sz="1600" dirty="0" smtClean="0"/>
              <a:t>E. Roberts, J. Stone, and Z. </a:t>
            </a:r>
            <a:r>
              <a:rPr lang="en-US" altLang="en-US" sz="1600" dirty="0" err="1" smtClean="0"/>
              <a:t>Luthey‐Schulten</a:t>
            </a:r>
            <a:r>
              <a:rPr lang="en-US" altLang="en-US" sz="1600" dirty="0" smtClean="0"/>
              <a:t>.</a:t>
            </a:r>
            <a:br>
              <a:rPr lang="en-US" altLang="en-US" sz="1600" dirty="0" smtClean="0"/>
            </a:br>
            <a:r>
              <a:rPr lang="en-US" altLang="en-US" sz="1600" dirty="0" smtClean="0"/>
              <a:t>J. Computational Chemistry 34 (3), 245-255, 2013</a:t>
            </a:r>
            <a:r>
              <a:rPr lang="en-US" altLang="en-US" sz="1600" b="1" dirty="0" smtClean="0"/>
              <a:t>.</a:t>
            </a:r>
          </a:p>
          <a:p>
            <a:pPr eaLnBrk="1" hangingPunct="1">
              <a:lnSpc>
                <a:spcPct val="90000"/>
              </a:lnSpc>
            </a:pPr>
            <a:r>
              <a:rPr lang="en-US" altLang="en-US" sz="1600" b="1" dirty="0" smtClean="0"/>
              <a:t>Fast Visualization of Gaussian Density Surfaces for Molecular Dynamics and Particle System Trajectories.</a:t>
            </a:r>
            <a:r>
              <a:rPr lang="en-US" altLang="en-US" sz="1600" i="1" dirty="0" smtClean="0"/>
              <a:t> </a:t>
            </a:r>
            <a:r>
              <a:rPr lang="en-US" altLang="en-US" sz="1600" dirty="0" smtClean="0"/>
              <a:t>M. Krone, J. Stone,  T. </a:t>
            </a:r>
            <a:r>
              <a:rPr lang="en-US" altLang="en-US" sz="1600" dirty="0" err="1" smtClean="0"/>
              <a:t>Ertl</a:t>
            </a:r>
            <a:r>
              <a:rPr lang="en-US" altLang="en-US" sz="1600" dirty="0" smtClean="0"/>
              <a:t>, and K. </a:t>
            </a:r>
            <a:r>
              <a:rPr lang="en-US" altLang="en-US" sz="1600" dirty="0" err="1" smtClean="0"/>
              <a:t>Schulten</a:t>
            </a:r>
            <a:r>
              <a:rPr lang="en-US" altLang="en-US" sz="1600" dirty="0" smtClean="0"/>
              <a:t>. </a:t>
            </a:r>
            <a:r>
              <a:rPr lang="en-US" altLang="en-US" sz="1600" i="1" dirty="0" err="1" smtClean="0"/>
              <a:t>EuroVis</a:t>
            </a:r>
            <a:r>
              <a:rPr lang="en-US" altLang="en-US" sz="1600" i="1" dirty="0" smtClean="0"/>
              <a:t> Short Papers,</a:t>
            </a:r>
            <a:r>
              <a:rPr lang="en-US" altLang="en-US" sz="1600" b="1" dirty="0" smtClean="0"/>
              <a:t> </a:t>
            </a:r>
            <a:r>
              <a:rPr lang="en-US" altLang="en-US" sz="1600" dirty="0" smtClean="0"/>
              <a:t>pp. 67-71, 2012.</a:t>
            </a:r>
          </a:p>
          <a:p>
            <a:pPr eaLnBrk="1" hangingPunct="1">
              <a:lnSpc>
                <a:spcPct val="90000"/>
              </a:lnSpc>
            </a:pPr>
            <a:r>
              <a:rPr lang="en-US" altLang="en-US" sz="1600" b="1" dirty="0" smtClean="0"/>
              <a:t>Immersive Out-of-Core Visualization of Large-Size and Long-Timescale Molecular Dynamics Trajectories. </a:t>
            </a:r>
            <a:r>
              <a:rPr lang="en-US" altLang="en-US" sz="1600" dirty="0" smtClean="0"/>
              <a:t>J. Stone, K. L. </a:t>
            </a:r>
            <a:r>
              <a:rPr lang="en-US" altLang="en-US" sz="1600" dirty="0" err="1" smtClean="0"/>
              <a:t>Vandivort</a:t>
            </a:r>
            <a:r>
              <a:rPr lang="en-US" altLang="en-US" sz="1600" dirty="0" smtClean="0"/>
              <a:t>, and K. </a:t>
            </a:r>
            <a:r>
              <a:rPr lang="en-US" altLang="en-US" sz="1600" dirty="0" err="1" smtClean="0"/>
              <a:t>Schulten</a:t>
            </a:r>
            <a:r>
              <a:rPr lang="en-US" altLang="en-US" sz="1600" dirty="0" smtClean="0"/>
              <a:t>. G. </a:t>
            </a:r>
            <a:r>
              <a:rPr lang="en-US" altLang="en-US" sz="1600" dirty="0" err="1" smtClean="0"/>
              <a:t>Bebis</a:t>
            </a:r>
            <a:r>
              <a:rPr lang="en-US" altLang="en-US" sz="1600" dirty="0" smtClean="0"/>
              <a:t> et al. (Eds.): </a:t>
            </a:r>
            <a:r>
              <a:rPr lang="en-US" altLang="en-US" sz="1600" i="1" dirty="0" smtClean="0"/>
              <a:t>7th International Symposium on Visual Computing (ISVC 2011)</a:t>
            </a:r>
            <a:r>
              <a:rPr lang="en-US" altLang="en-US" sz="1600" dirty="0" smtClean="0"/>
              <a:t>, LNCS 6939, pp. 1-12, 2011.</a:t>
            </a:r>
          </a:p>
          <a:p>
            <a:pPr eaLnBrk="1" hangingPunct="1">
              <a:lnSpc>
                <a:spcPct val="90000"/>
              </a:lnSpc>
            </a:pPr>
            <a:r>
              <a:rPr lang="en-US" altLang="en-US" sz="1600" b="1" dirty="0" smtClean="0"/>
              <a:t>Fast Analysis of Molecular Dynamics Trajectories with Graphics Processing Units – Radial Distribution Functions.</a:t>
            </a:r>
            <a:r>
              <a:rPr lang="en-US" altLang="en-US" sz="1600" dirty="0" smtClean="0"/>
              <a:t>  B. Levine, J. Stone, and A. </a:t>
            </a:r>
            <a:r>
              <a:rPr lang="en-US" altLang="en-US" sz="1600" dirty="0" err="1" smtClean="0"/>
              <a:t>Kohlmeyer</a:t>
            </a:r>
            <a:r>
              <a:rPr lang="en-US" altLang="en-US" sz="1600" dirty="0" smtClean="0"/>
              <a:t>. </a:t>
            </a:r>
            <a:r>
              <a:rPr lang="en-US" altLang="en-US" sz="1600" i="1" dirty="0" smtClean="0"/>
              <a:t>J. Comp. Physics</a:t>
            </a:r>
            <a:r>
              <a:rPr lang="en-US" altLang="en-US" sz="1600" dirty="0" smtClean="0"/>
              <a:t>, 230(9):3556-3569, 2011.</a:t>
            </a:r>
          </a:p>
        </p:txBody>
      </p:sp>
    </p:spTree>
    <p:extLst>
      <p:ext uri="{BB962C8B-B14F-4D97-AF65-F5344CB8AC3E}">
        <p14:creationId xmlns:p14="http://schemas.microsoft.com/office/powerpoint/2010/main" val="317829876"/>
      </p:ext>
    </p:extLst>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idx="4294967295"/>
          </p:nvPr>
        </p:nvSpPr>
        <p:spPr>
          <a:xfrm>
            <a:off x="990600" y="0"/>
            <a:ext cx="7269163" cy="895350"/>
          </a:xfrm>
        </p:spPr>
        <p:txBody>
          <a:bodyPr lIns="91440" tIns="45720" rIns="91440" bIns="45720">
            <a:normAutofit fontScale="90000"/>
          </a:bodyPr>
          <a:lstStyle/>
          <a:p>
            <a:pPr eaLnBrk="1" hangingPunct="1"/>
            <a:r>
              <a:rPr lang="en-US" altLang="en-US" sz="3600" smtClean="0"/>
              <a:t>GPU Computing Publications</a:t>
            </a:r>
            <a:r>
              <a:rPr lang="en-US" altLang="en-US" sz="3200" smtClean="0"/>
              <a:t/>
            </a:r>
            <a:br>
              <a:rPr lang="en-US" altLang="en-US" sz="3200" smtClean="0"/>
            </a:br>
            <a:r>
              <a:rPr lang="en-US" altLang="en-US" sz="2800" smtClean="0"/>
              <a:t>http://www.ks.uiuc.edu/Research/gpu/</a:t>
            </a:r>
          </a:p>
        </p:txBody>
      </p:sp>
      <p:sp>
        <p:nvSpPr>
          <p:cNvPr id="28675" name="Rectangle 3"/>
          <p:cNvSpPr>
            <a:spLocks noGrp="1" noChangeArrowheads="1"/>
          </p:cNvSpPr>
          <p:nvPr>
            <p:ph type="body" idx="4294967295"/>
          </p:nvPr>
        </p:nvSpPr>
        <p:spPr>
          <a:xfrm>
            <a:off x="0" y="971550"/>
            <a:ext cx="9144000" cy="3657600"/>
          </a:xfrm>
          <a:solidFill>
            <a:schemeClr val="bg1"/>
          </a:solidFill>
        </p:spPr>
        <p:txBody>
          <a:bodyPr lIns="91440" tIns="45720" rIns="91440" bIns="45720">
            <a:normAutofit/>
          </a:bodyPr>
          <a:lstStyle/>
          <a:p>
            <a:pPr eaLnBrk="1" hangingPunct="1"/>
            <a:r>
              <a:rPr lang="en-US" altLang="en-US" sz="1600" b="1" dirty="0" smtClean="0"/>
              <a:t>Quantifying the Impact of GPUs on Performance and Energy Efficiency in HPC Clusters. </a:t>
            </a:r>
            <a:r>
              <a:rPr lang="en-US" altLang="en-US" sz="1600" dirty="0" smtClean="0"/>
              <a:t>J. </a:t>
            </a:r>
            <a:r>
              <a:rPr lang="en-US" altLang="en-US" sz="1600" dirty="0" err="1" smtClean="0"/>
              <a:t>Enos</a:t>
            </a:r>
            <a:r>
              <a:rPr lang="en-US" altLang="en-US" sz="1600" dirty="0" smtClean="0"/>
              <a:t>, C. Steffen, J. </a:t>
            </a:r>
            <a:r>
              <a:rPr lang="en-US" altLang="en-US" sz="1600" dirty="0" err="1" smtClean="0"/>
              <a:t>Fullop</a:t>
            </a:r>
            <a:r>
              <a:rPr lang="en-US" altLang="en-US" sz="1600" dirty="0" smtClean="0"/>
              <a:t>, M. </a:t>
            </a:r>
            <a:r>
              <a:rPr lang="en-US" altLang="en-US" sz="1600" dirty="0" err="1" smtClean="0"/>
              <a:t>Showerman</a:t>
            </a:r>
            <a:r>
              <a:rPr lang="en-US" altLang="en-US" sz="1600" dirty="0" smtClean="0"/>
              <a:t>, G. Shi, K. </a:t>
            </a:r>
            <a:r>
              <a:rPr lang="en-US" altLang="en-US" sz="1600" dirty="0" err="1" smtClean="0"/>
              <a:t>Esler</a:t>
            </a:r>
            <a:r>
              <a:rPr lang="en-US" altLang="en-US" sz="1600" dirty="0" smtClean="0"/>
              <a:t>, V. </a:t>
            </a:r>
            <a:r>
              <a:rPr lang="en-US" altLang="en-US" sz="1600" dirty="0" err="1" smtClean="0"/>
              <a:t>Kindratenko</a:t>
            </a:r>
            <a:r>
              <a:rPr lang="en-US" altLang="en-US" sz="1600" dirty="0" smtClean="0"/>
              <a:t>, J. Stone,           J Phillips.</a:t>
            </a:r>
            <a:r>
              <a:rPr lang="en-US" altLang="en-US" sz="1600" b="1" dirty="0" smtClean="0"/>
              <a:t> </a:t>
            </a:r>
            <a:r>
              <a:rPr lang="en-US" altLang="en-US" sz="1600" i="1" dirty="0" smtClean="0"/>
              <a:t>International Conference on Green Computing, </a:t>
            </a:r>
            <a:r>
              <a:rPr lang="en-US" altLang="en-US" sz="1600" dirty="0" smtClean="0"/>
              <a:t>pp. 317-324, 2010.</a:t>
            </a:r>
          </a:p>
          <a:p>
            <a:pPr eaLnBrk="1" hangingPunct="1"/>
            <a:r>
              <a:rPr lang="en-US" altLang="en-US" sz="1600" b="1" dirty="0" smtClean="0"/>
              <a:t>GPU-accelerated molecular modeling coming of age.  </a:t>
            </a:r>
            <a:r>
              <a:rPr lang="en-US" altLang="en-US" sz="1600" dirty="0" smtClean="0"/>
              <a:t>J. Stone, D. Hardy, I. </a:t>
            </a:r>
            <a:r>
              <a:rPr lang="en-US" altLang="en-US" sz="1600" dirty="0" err="1" smtClean="0"/>
              <a:t>Ufimtsev</a:t>
            </a:r>
            <a:r>
              <a:rPr lang="en-US" altLang="en-US" sz="1600" dirty="0" smtClean="0"/>
              <a:t>,         K. </a:t>
            </a:r>
            <a:r>
              <a:rPr lang="en-US" altLang="en-US" sz="1600" dirty="0" err="1" smtClean="0"/>
              <a:t>Schulten</a:t>
            </a:r>
            <a:r>
              <a:rPr lang="en-US" altLang="en-US" sz="1600" dirty="0" smtClean="0"/>
              <a:t>.  </a:t>
            </a:r>
            <a:r>
              <a:rPr lang="en-US" altLang="en-US" sz="1600" i="1" dirty="0" smtClean="0"/>
              <a:t>J. Molecular Graphics and Modeling,</a:t>
            </a:r>
            <a:r>
              <a:rPr lang="en-US" altLang="en-US" sz="1600" b="1" dirty="0" smtClean="0"/>
              <a:t> </a:t>
            </a:r>
            <a:r>
              <a:rPr lang="en-US" altLang="en-US" sz="1600" dirty="0" smtClean="0"/>
              <a:t>29:116-125, 2010.</a:t>
            </a:r>
          </a:p>
          <a:p>
            <a:pPr eaLnBrk="1" hangingPunct="1"/>
            <a:r>
              <a:rPr lang="en-US" altLang="en-US" sz="1600" b="1" dirty="0" err="1" smtClean="0"/>
              <a:t>OpenCL</a:t>
            </a:r>
            <a:r>
              <a:rPr lang="en-US" altLang="en-US" sz="1600" b="1" dirty="0" smtClean="0"/>
              <a:t>: A Parallel Programming Standard for Heterogeneous Computing.                       </a:t>
            </a:r>
            <a:r>
              <a:rPr lang="en-US" altLang="en-US" sz="1600" dirty="0" smtClean="0"/>
              <a:t>J. Stone, D. </a:t>
            </a:r>
            <a:r>
              <a:rPr lang="en-US" altLang="en-US" sz="1600" dirty="0" err="1" smtClean="0"/>
              <a:t>Gohara</a:t>
            </a:r>
            <a:r>
              <a:rPr lang="en-US" altLang="en-US" sz="1600" dirty="0" smtClean="0"/>
              <a:t>, G. Shi.  </a:t>
            </a:r>
            <a:r>
              <a:rPr lang="en-US" altLang="en-US" sz="1600" i="1" dirty="0" smtClean="0"/>
              <a:t>Computing in Science and Engineering, </a:t>
            </a:r>
            <a:r>
              <a:rPr lang="en-US" altLang="en-US" sz="1600" dirty="0" smtClean="0"/>
              <a:t>12(3):66-73, 2010.</a:t>
            </a:r>
          </a:p>
          <a:p>
            <a:pPr eaLnBrk="1" hangingPunct="1"/>
            <a:r>
              <a:rPr lang="en-US" altLang="en-US" sz="1600" b="1" dirty="0" smtClean="0"/>
              <a:t>An Asymmetric Distributed Shared Memory Model for Heterogeneous Computing Systems</a:t>
            </a:r>
            <a:r>
              <a:rPr lang="en-US" altLang="en-US" sz="1600" dirty="0" smtClean="0"/>
              <a:t>.  I. </a:t>
            </a:r>
            <a:r>
              <a:rPr lang="en-US" altLang="en-US" sz="1600" dirty="0" err="1" smtClean="0"/>
              <a:t>Gelado</a:t>
            </a:r>
            <a:r>
              <a:rPr lang="en-US" altLang="en-US" sz="1600" dirty="0" smtClean="0"/>
              <a:t>, J. Stone, J. </a:t>
            </a:r>
            <a:r>
              <a:rPr lang="en-US" altLang="en-US" sz="1600" dirty="0" err="1" smtClean="0"/>
              <a:t>Cabezas</a:t>
            </a:r>
            <a:r>
              <a:rPr lang="en-US" altLang="en-US" sz="1600" dirty="0" smtClean="0"/>
              <a:t>, S. Patel, N. Navarro, W. </a:t>
            </a:r>
            <a:r>
              <a:rPr lang="en-US" altLang="en-US" sz="1600" dirty="0" err="1" smtClean="0"/>
              <a:t>Hwu</a:t>
            </a:r>
            <a:r>
              <a:rPr lang="en-US" altLang="en-US" sz="1600" dirty="0" smtClean="0"/>
              <a:t>.  </a:t>
            </a:r>
            <a:r>
              <a:rPr lang="en-US" altLang="en-US" sz="1600" i="1" dirty="0" smtClean="0"/>
              <a:t>ASPLOS ’10: Proceedings of the 15</a:t>
            </a:r>
            <a:r>
              <a:rPr lang="en-US" altLang="en-US" sz="1600" i="1" baseline="30000" dirty="0" smtClean="0"/>
              <a:t>th</a:t>
            </a:r>
            <a:r>
              <a:rPr lang="en-US" altLang="en-US" sz="1600" i="1" dirty="0" smtClean="0"/>
              <a:t> International Conference on Architectural Support for Programming Languages and Operating Systems,</a:t>
            </a:r>
            <a:r>
              <a:rPr lang="en-US" altLang="en-US" sz="1600" dirty="0" smtClean="0"/>
              <a:t> pp. 347-358, 2010.</a:t>
            </a:r>
            <a:endParaRPr lang="en-US" altLang="en-US" sz="1800" dirty="0" smtClean="0"/>
          </a:p>
        </p:txBody>
      </p:sp>
    </p:spTree>
    <p:extLst>
      <p:ext uri="{BB962C8B-B14F-4D97-AF65-F5344CB8AC3E}">
        <p14:creationId xmlns:p14="http://schemas.microsoft.com/office/powerpoint/2010/main" val="212482904"/>
      </p:ext>
    </p:extLst>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idx="4294967295"/>
          </p:nvPr>
        </p:nvSpPr>
        <p:spPr>
          <a:xfrm>
            <a:off x="990600" y="0"/>
            <a:ext cx="7269163" cy="971550"/>
          </a:xfrm>
        </p:spPr>
        <p:txBody>
          <a:bodyPr lIns="91440" tIns="45720" rIns="91440" bIns="45720">
            <a:normAutofit fontScale="90000"/>
          </a:bodyPr>
          <a:lstStyle/>
          <a:p>
            <a:pPr eaLnBrk="1" hangingPunct="1"/>
            <a:r>
              <a:rPr lang="en-US" altLang="en-US" sz="3600" smtClean="0"/>
              <a:t>GPU Computing Publications</a:t>
            </a:r>
            <a:r>
              <a:rPr lang="en-US" altLang="en-US" sz="3200" smtClean="0"/>
              <a:t/>
            </a:r>
            <a:br>
              <a:rPr lang="en-US" altLang="en-US" sz="3200" smtClean="0"/>
            </a:br>
            <a:r>
              <a:rPr lang="en-US" altLang="en-US" sz="2800" smtClean="0"/>
              <a:t>http://www.ks.uiuc.edu/Research/gpu/</a:t>
            </a:r>
          </a:p>
        </p:txBody>
      </p:sp>
      <p:sp>
        <p:nvSpPr>
          <p:cNvPr id="29699" name="Rectangle 3"/>
          <p:cNvSpPr>
            <a:spLocks noGrp="1" noChangeArrowheads="1"/>
          </p:cNvSpPr>
          <p:nvPr>
            <p:ph type="body" idx="4294967295"/>
          </p:nvPr>
        </p:nvSpPr>
        <p:spPr>
          <a:xfrm>
            <a:off x="0" y="971550"/>
            <a:ext cx="9144000" cy="3657600"/>
          </a:xfrm>
          <a:solidFill>
            <a:schemeClr val="bg1"/>
          </a:solidFill>
        </p:spPr>
        <p:txBody>
          <a:bodyPr lIns="91440" tIns="45720" rIns="91440" bIns="45720">
            <a:normAutofit lnSpcReduction="10000"/>
          </a:bodyPr>
          <a:lstStyle/>
          <a:p>
            <a:pPr eaLnBrk="1" hangingPunct="1"/>
            <a:r>
              <a:rPr lang="en-US" altLang="en-US" sz="1600" b="1" dirty="0" smtClean="0"/>
              <a:t>GPU Clusters for High Performance Computing</a:t>
            </a:r>
            <a:r>
              <a:rPr lang="en-US" altLang="en-US" sz="1600" dirty="0" smtClean="0"/>
              <a:t>.  V. </a:t>
            </a:r>
            <a:r>
              <a:rPr lang="en-US" altLang="en-US" sz="1600" dirty="0" err="1" smtClean="0"/>
              <a:t>Kindratenko</a:t>
            </a:r>
            <a:r>
              <a:rPr lang="en-US" altLang="en-US" sz="1600" dirty="0" smtClean="0"/>
              <a:t>, J. </a:t>
            </a:r>
            <a:r>
              <a:rPr lang="en-US" altLang="en-US" sz="1600" dirty="0" err="1" smtClean="0"/>
              <a:t>Enos</a:t>
            </a:r>
            <a:r>
              <a:rPr lang="en-US" altLang="en-US" sz="1600" dirty="0" smtClean="0"/>
              <a:t>, G. Shi, M. </a:t>
            </a:r>
            <a:r>
              <a:rPr lang="en-US" altLang="en-US" sz="1600" dirty="0" err="1" smtClean="0"/>
              <a:t>Showerman</a:t>
            </a:r>
            <a:r>
              <a:rPr lang="en-US" altLang="en-US" sz="1600" dirty="0" smtClean="0"/>
              <a:t>, G. Arnold, J. Stone, J. Phillips, W. </a:t>
            </a:r>
            <a:r>
              <a:rPr lang="en-US" altLang="en-US" sz="1600" dirty="0" err="1" smtClean="0"/>
              <a:t>Hwu</a:t>
            </a:r>
            <a:r>
              <a:rPr lang="en-US" altLang="en-US" sz="1600" dirty="0" smtClean="0"/>
              <a:t>.  </a:t>
            </a:r>
            <a:r>
              <a:rPr lang="en-US" altLang="en-US" sz="1600" i="1" dirty="0" smtClean="0"/>
              <a:t>Workshop on Parallel Programming on Accelerator Clusters (PPAC),</a:t>
            </a:r>
            <a:r>
              <a:rPr lang="en-US" altLang="en-US" sz="1600" dirty="0" smtClean="0"/>
              <a:t> In Proceedings IEEE Cluster 2009, pp. 1-8, Aug. 2009.</a:t>
            </a:r>
          </a:p>
          <a:p>
            <a:pPr eaLnBrk="1" hangingPunct="1"/>
            <a:r>
              <a:rPr lang="en-US" altLang="en-US" sz="1600" b="1" dirty="0" smtClean="0"/>
              <a:t>Long time-scale simulations of in vivo diffusion using GPU hardware</a:t>
            </a:r>
            <a:r>
              <a:rPr lang="en-US" altLang="en-US" sz="1600" dirty="0" smtClean="0"/>
              <a:t>.  E. Roberts, J. Stone, L. Sepulveda, W. </a:t>
            </a:r>
            <a:r>
              <a:rPr lang="en-US" altLang="en-US" sz="1600" dirty="0" err="1" smtClean="0"/>
              <a:t>Hwu</a:t>
            </a:r>
            <a:r>
              <a:rPr lang="en-US" altLang="en-US" sz="1600" dirty="0" smtClean="0"/>
              <a:t>, Z. </a:t>
            </a:r>
            <a:r>
              <a:rPr lang="en-US" altLang="en-US" sz="1600" dirty="0" err="1" smtClean="0"/>
              <a:t>Luthey-Schulten</a:t>
            </a:r>
            <a:r>
              <a:rPr lang="en-US" altLang="en-US" sz="1600" dirty="0" smtClean="0"/>
              <a:t>. In </a:t>
            </a:r>
            <a:r>
              <a:rPr lang="en-US" altLang="en-US" sz="1600" i="1" dirty="0" smtClean="0"/>
              <a:t>IPDPS’09: Proceedings of the 2009 IEEE International Symposium on Parallel &amp; Distributed Computing</a:t>
            </a:r>
            <a:r>
              <a:rPr lang="en-US" altLang="en-US" sz="1600" dirty="0" smtClean="0"/>
              <a:t>, pp. 1-8, 2009.</a:t>
            </a:r>
          </a:p>
          <a:p>
            <a:pPr eaLnBrk="1" hangingPunct="1"/>
            <a:r>
              <a:rPr lang="en-US" altLang="en-US" sz="1600" b="1" dirty="0" smtClean="0"/>
              <a:t>High Performance Computation and Interactive Display of Molecular Orbitals on GPUs and Multi-core CPUs</a:t>
            </a:r>
            <a:r>
              <a:rPr lang="en-US" altLang="en-US" sz="1600" dirty="0" smtClean="0"/>
              <a:t>.    J. Stone, J. </a:t>
            </a:r>
            <a:r>
              <a:rPr lang="en-US" altLang="en-US" sz="1600" dirty="0" err="1" smtClean="0"/>
              <a:t>Saam</a:t>
            </a:r>
            <a:r>
              <a:rPr lang="en-US" altLang="en-US" sz="1600" dirty="0" smtClean="0"/>
              <a:t>, D. Hardy, K. </a:t>
            </a:r>
            <a:r>
              <a:rPr lang="en-US" altLang="en-US" sz="1600" dirty="0" err="1" smtClean="0"/>
              <a:t>Vandivort</a:t>
            </a:r>
            <a:r>
              <a:rPr lang="en-US" altLang="en-US" sz="1600" dirty="0" smtClean="0"/>
              <a:t>, W. </a:t>
            </a:r>
            <a:r>
              <a:rPr lang="en-US" altLang="en-US" sz="1600" dirty="0" err="1" smtClean="0"/>
              <a:t>Hwu</a:t>
            </a:r>
            <a:r>
              <a:rPr lang="en-US" altLang="en-US" sz="1600" dirty="0" smtClean="0"/>
              <a:t>, K. </a:t>
            </a:r>
            <a:r>
              <a:rPr lang="en-US" altLang="en-US" sz="1600" dirty="0" err="1" smtClean="0"/>
              <a:t>Schulten</a:t>
            </a:r>
            <a:r>
              <a:rPr lang="en-US" altLang="en-US" sz="1600" dirty="0" smtClean="0"/>
              <a:t>, </a:t>
            </a:r>
            <a:r>
              <a:rPr lang="en-US" altLang="en-US" sz="1600" i="1" dirty="0" smtClean="0"/>
              <a:t>2nd Workshop on General-Purpose Computation on Graphics </a:t>
            </a:r>
            <a:r>
              <a:rPr lang="en-US" altLang="en-US" sz="1600" i="1" dirty="0" err="1" smtClean="0"/>
              <a:t>Pricessing</a:t>
            </a:r>
            <a:r>
              <a:rPr lang="en-US" altLang="en-US" sz="1600" i="1" dirty="0" smtClean="0"/>
              <a:t> Units (GPGPU-2),</a:t>
            </a:r>
            <a:r>
              <a:rPr lang="en-US" altLang="en-US" sz="1600" dirty="0" smtClean="0"/>
              <a:t> </a:t>
            </a:r>
            <a:r>
              <a:rPr lang="en-US" altLang="en-US" sz="1600" i="1" dirty="0" smtClean="0"/>
              <a:t>ACM International Conference Proceeding Series</a:t>
            </a:r>
            <a:r>
              <a:rPr lang="en-US" altLang="en-US" sz="1600" dirty="0" smtClean="0"/>
              <a:t>, volume 383, pp. 9-18, 2009.</a:t>
            </a:r>
          </a:p>
          <a:p>
            <a:pPr eaLnBrk="1" hangingPunct="1"/>
            <a:r>
              <a:rPr lang="en-US" altLang="en-US" sz="1600" b="1" dirty="0" smtClean="0"/>
              <a:t>Probing </a:t>
            </a:r>
            <a:r>
              <a:rPr lang="en-US" altLang="en-US" sz="1600" b="1" dirty="0" err="1" smtClean="0"/>
              <a:t>Biomolecular</a:t>
            </a:r>
            <a:r>
              <a:rPr lang="en-US" altLang="en-US" sz="1600" b="1" dirty="0" smtClean="0"/>
              <a:t> Machines with Graphics Processors</a:t>
            </a:r>
            <a:r>
              <a:rPr lang="en-US" altLang="en-US" sz="1600" dirty="0" smtClean="0"/>
              <a:t>.  J. Phillips, J. Stone.  </a:t>
            </a:r>
            <a:r>
              <a:rPr lang="en-US" altLang="en-US" sz="1600" i="1" dirty="0" smtClean="0"/>
              <a:t>Communications of the ACM,</a:t>
            </a:r>
            <a:r>
              <a:rPr lang="en-US" altLang="en-US" sz="1600" dirty="0" smtClean="0"/>
              <a:t> 52(10):34-41, 2009.</a:t>
            </a:r>
          </a:p>
          <a:p>
            <a:pPr eaLnBrk="1" hangingPunct="1"/>
            <a:r>
              <a:rPr lang="en-US" altLang="en-US" sz="1600" b="1" dirty="0" smtClean="0"/>
              <a:t>Multilevel summation of electrostatic potentials using graphics processing units</a:t>
            </a:r>
            <a:r>
              <a:rPr lang="en-US" altLang="en-US" sz="1600" dirty="0" smtClean="0"/>
              <a:t>. D. Hardy, J. Stone, K. </a:t>
            </a:r>
            <a:r>
              <a:rPr lang="en-US" altLang="en-US" sz="1600" dirty="0" err="1" smtClean="0"/>
              <a:t>Schulten</a:t>
            </a:r>
            <a:r>
              <a:rPr lang="en-US" altLang="en-US" sz="1600" dirty="0" smtClean="0"/>
              <a:t>. </a:t>
            </a:r>
            <a:r>
              <a:rPr lang="en-US" altLang="en-US" sz="1600" i="1" dirty="0" smtClean="0"/>
              <a:t>J. Parallel Computing</a:t>
            </a:r>
            <a:r>
              <a:rPr lang="en-US" altLang="en-US" sz="1600" dirty="0" smtClean="0"/>
              <a:t>, 35:164-177, 2009.</a:t>
            </a:r>
          </a:p>
        </p:txBody>
      </p:sp>
    </p:spTree>
    <p:extLst>
      <p:ext uri="{BB962C8B-B14F-4D97-AF65-F5344CB8AC3E}">
        <p14:creationId xmlns:p14="http://schemas.microsoft.com/office/powerpoint/2010/main" val="2924955749"/>
      </p:ext>
    </p:extLst>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idx="4294967295"/>
          </p:nvPr>
        </p:nvSpPr>
        <p:spPr>
          <a:xfrm>
            <a:off x="990600" y="0"/>
            <a:ext cx="7269163" cy="1047750"/>
          </a:xfrm>
        </p:spPr>
        <p:txBody>
          <a:bodyPr lIns="91440" tIns="45720" rIns="91440" bIns="45720">
            <a:normAutofit fontScale="90000"/>
          </a:bodyPr>
          <a:lstStyle/>
          <a:p>
            <a:pPr eaLnBrk="1" hangingPunct="1"/>
            <a:r>
              <a:rPr lang="en-US" altLang="en-US" sz="3600" smtClean="0"/>
              <a:t>GPU Computing Publications </a:t>
            </a:r>
            <a:r>
              <a:rPr lang="en-US" altLang="en-US" sz="2800" smtClean="0"/>
              <a:t>http://www.ks.uiuc.edu/Research/gpu/</a:t>
            </a:r>
          </a:p>
        </p:txBody>
      </p:sp>
      <p:sp>
        <p:nvSpPr>
          <p:cNvPr id="30723" name="Rectangle 3"/>
          <p:cNvSpPr>
            <a:spLocks noGrp="1" noChangeArrowheads="1"/>
          </p:cNvSpPr>
          <p:nvPr>
            <p:ph type="body" idx="4294967295"/>
          </p:nvPr>
        </p:nvSpPr>
        <p:spPr>
          <a:xfrm>
            <a:off x="0" y="914400"/>
            <a:ext cx="9144000" cy="3638550"/>
          </a:xfrm>
          <a:solidFill>
            <a:schemeClr val="bg1"/>
          </a:solidFill>
        </p:spPr>
        <p:txBody>
          <a:bodyPr lIns="91440" tIns="45720" rIns="91440" bIns="45720"/>
          <a:lstStyle/>
          <a:p>
            <a:pPr eaLnBrk="1" hangingPunct="1"/>
            <a:r>
              <a:rPr lang="en-US" altLang="en-US" sz="1600" b="1" dirty="0" smtClean="0"/>
              <a:t>Adapting a message-driven parallel application to GPU-accelerated clusters</a:t>
            </a:r>
            <a:r>
              <a:rPr lang="en-US" altLang="en-US" sz="1600" dirty="0" smtClean="0"/>
              <a:t>.                                      J. Phillips, J. Stone, K. </a:t>
            </a:r>
            <a:r>
              <a:rPr lang="en-US" altLang="en-US" sz="1600" dirty="0" err="1" smtClean="0"/>
              <a:t>Schulten</a:t>
            </a:r>
            <a:r>
              <a:rPr lang="en-US" altLang="en-US" sz="1600" dirty="0" smtClean="0"/>
              <a:t>.  </a:t>
            </a:r>
            <a:r>
              <a:rPr lang="en-US" altLang="en-US" sz="1600" i="1" dirty="0" smtClean="0"/>
              <a:t>Proceedings of the 2008 ACM/IEEE Conference on Supercomputing</a:t>
            </a:r>
            <a:r>
              <a:rPr lang="en-US" altLang="en-US" sz="1600" dirty="0" smtClean="0"/>
              <a:t>, IEEE Press, 2008.</a:t>
            </a:r>
            <a:endParaRPr lang="en-US" altLang="en-US" sz="1600" i="1" dirty="0" smtClean="0"/>
          </a:p>
          <a:p>
            <a:pPr eaLnBrk="1" hangingPunct="1"/>
            <a:r>
              <a:rPr lang="en-US" altLang="en-US" sz="1600" b="1" dirty="0" smtClean="0"/>
              <a:t>GPU acceleration of cutoff pair potentials for molecular modeling applications</a:t>
            </a:r>
            <a:r>
              <a:rPr lang="en-US" altLang="en-US" sz="1600" dirty="0" smtClean="0"/>
              <a:t>.                                C. Rodrigues, D. Hardy, J. Stone, K. </a:t>
            </a:r>
            <a:r>
              <a:rPr lang="en-US" altLang="en-US" sz="1600" dirty="0" err="1" smtClean="0"/>
              <a:t>Schulten</a:t>
            </a:r>
            <a:r>
              <a:rPr lang="en-US" altLang="en-US" sz="1600" dirty="0" smtClean="0"/>
              <a:t>, and W. </a:t>
            </a:r>
            <a:r>
              <a:rPr lang="en-US" altLang="en-US" sz="1600" dirty="0" err="1" smtClean="0"/>
              <a:t>Hwu</a:t>
            </a:r>
            <a:r>
              <a:rPr lang="en-US" altLang="en-US" sz="1600" dirty="0" smtClean="0"/>
              <a:t>. </a:t>
            </a:r>
            <a:r>
              <a:rPr lang="en-US" altLang="en-US" sz="1600" i="1" dirty="0" smtClean="0"/>
              <a:t>Proceedings of the 2008 Conference On Computing Frontiers</a:t>
            </a:r>
            <a:r>
              <a:rPr lang="en-US" altLang="en-US" sz="1600" dirty="0" smtClean="0"/>
              <a:t>, pp. 273-282, 2008.</a:t>
            </a:r>
          </a:p>
          <a:p>
            <a:pPr eaLnBrk="1" hangingPunct="1"/>
            <a:r>
              <a:rPr lang="en-US" altLang="en-US" sz="1600" b="1" dirty="0" smtClean="0"/>
              <a:t>GPU computing</a:t>
            </a:r>
            <a:r>
              <a:rPr lang="en-US" altLang="en-US" sz="1600" dirty="0" smtClean="0"/>
              <a:t>.  J. Owens, M. Houston, D. </a:t>
            </a:r>
            <a:r>
              <a:rPr lang="en-US" altLang="en-US" sz="1600" dirty="0" err="1" smtClean="0"/>
              <a:t>Luebke</a:t>
            </a:r>
            <a:r>
              <a:rPr lang="en-US" altLang="en-US" sz="1600" dirty="0" smtClean="0"/>
              <a:t>, S. Green, J. Stone, J. Phillips. </a:t>
            </a:r>
            <a:r>
              <a:rPr lang="en-US" altLang="en-US" sz="1600" i="1" dirty="0" smtClean="0"/>
              <a:t>Proceedings of the IEEE</a:t>
            </a:r>
            <a:r>
              <a:rPr lang="en-US" altLang="en-US" sz="1600" dirty="0" smtClean="0"/>
              <a:t>, 96:879-899, 2008.</a:t>
            </a:r>
          </a:p>
          <a:p>
            <a:pPr eaLnBrk="1" hangingPunct="1"/>
            <a:r>
              <a:rPr lang="en-US" altLang="en-US" sz="1600" b="1" dirty="0" smtClean="0"/>
              <a:t>Accelerating molecular modeling applications with graphics processors</a:t>
            </a:r>
            <a:r>
              <a:rPr lang="en-US" altLang="en-US" sz="1600" i="1" dirty="0" smtClean="0"/>
              <a:t>. </a:t>
            </a:r>
            <a:r>
              <a:rPr lang="en-US" altLang="en-US" sz="1600" dirty="0" smtClean="0"/>
              <a:t>J. Stone, J. Phillips, P. </a:t>
            </a:r>
            <a:r>
              <a:rPr lang="en-US" altLang="en-US" sz="1600" dirty="0" err="1" smtClean="0"/>
              <a:t>Freddolino</a:t>
            </a:r>
            <a:r>
              <a:rPr lang="en-US" altLang="en-US" sz="1600" dirty="0" smtClean="0"/>
              <a:t>, D. Hardy, L. Trabuco, K. </a:t>
            </a:r>
            <a:r>
              <a:rPr lang="en-US" altLang="en-US" sz="1600" dirty="0" err="1" smtClean="0"/>
              <a:t>Schulten</a:t>
            </a:r>
            <a:r>
              <a:rPr lang="en-US" altLang="en-US" sz="1600" dirty="0" smtClean="0"/>
              <a:t>. </a:t>
            </a:r>
            <a:r>
              <a:rPr lang="en-US" altLang="en-US" sz="1600" i="1" dirty="0" smtClean="0"/>
              <a:t>J. Comp. Chem.</a:t>
            </a:r>
            <a:r>
              <a:rPr lang="en-US" altLang="en-US" sz="1600" dirty="0" smtClean="0"/>
              <a:t>, 28:2618-2640, 2007.</a:t>
            </a:r>
          </a:p>
          <a:p>
            <a:pPr eaLnBrk="1" hangingPunct="1"/>
            <a:r>
              <a:rPr lang="en-US" altLang="en-US" sz="1600" b="1" dirty="0" smtClean="0"/>
              <a:t>Continuous fluorescence </a:t>
            </a:r>
            <a:r>
              <a:rPr lang="en-US" altLang="en-US" sz="1600" b="1" dirty="0" err="1" smtClean="0"/>
              <a:t>microphotolysis</a:t>
            </a:r>
            <a:r>
              <a:rPr lang="en-US" altLang="en-US" sz="1600" b="1" dirty="0" smtClean="0"/>
              <a:t> and correlation spectroscopy</a:t>
            </a:r>
            <a:r>
              <a:rPr lang="en-US" altLang="en-US" sz="1600" dirty="0" smtClean="0"/>
              <a:t>. A. </a:t>
            </a:r>
            <a:r>
              <a:rPr lang="en-US" altLang="en-US" sz="1600" dirty="0" err="1" smtClean="0"/>
              <a:t>Arkhipov</a:t>
            </a:r>
            <a:r>
              <a:rPr lang="en-US" altLang="en-US" sz="1600" dirty="0" smtClean="0"/>
              <a:t>, J. </a:t>
            </a:r>
            <a:r>
              <a:rPr lang="en-US" altLang="en-US" sz="1600" dirty="0" err="1" smtClean="0"/>
              <a:t>Hüve</a:t>
            </a:r>
            <a:r>
              <a:rPr lang="en-US" altLang="en-US" sz="1600" dirty="0" smtClean="0"/>
              <a:t>, M. </a:t>
            </a:r>
            <a:r>
              <a:rPr lang="en-US" altLang="en-US" sz="1600" dirty="0" err="1" smtClean="0"/>
              <a:t>Kahms</a:t>
            </a:r>
            <a:r>
              <a:rPr lang="en-US" altLang="en-US" sz="1600" dirty="0" smtClean="0"/>
              <a:t>, R. Peters, K. </a:t>
            </a:r>
            <a:r>
              <a:rPr lang="en-US" altLang="en-US" sz="1600" dirty="0" err="1" smtClean="0"/>
              <a:t>Schulten</a:t>
            </a:r>
            <a:r>
              <a:rPr lang="en-US" altLang="en-US" sz="1600" dirty="0" smtClean="0"/>
              <a:t>. </a:t>
            </a:r>
            <a:r>
              <a:rPr lang="en-US" altLang="en-US" sz="1600" i="1" dirty="0" smtClean="0"/>
              <a:t>Biophysical Journal</a:t>
            </a:r>
            <a:r>
              <a:rPr lang="en-US" altLang="en-US" sz="1600" dirty="0" smtClean="0"/>
              <a:t>, 93:4006-4017, 2007. </a:t>
            </a:r>
          </a:p>
        </p:txBody>
      </p:sp>
    </p:spTree>
    <p:extLst>
      <p:ext uri="{BB962C8B-B14F-4D97-AF65-F5344CB8AC3E}">
        <p14:creationId xmlns:p14="http://schemas.microsoft.com/office/powerpoint/2010/main" val="112932485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35000"/>
                    </a14:imgEffect>
                  </a14:imgLayer>
                </a14:imgProps>
              </a:ext>
              <a:ext uri="{28A0092B-C50C-407E-A947-70E740481C1C}">
                <a14:useLocalDpi xmlns:a14="http://schemas.microsoft.com/office/drawing/2010/main" val="0"/>
              </a:ext>
            </a:extLst>
          </a:blip>
          <a:srcRect l="20701" t="10956" r="17209" b="7524"/>
          <a:stretch/>
        </p:blipFill>
        <p:spPr>
          <a:xfrm>
            <a:off x="5253562" y="787511"/>
            <a:ext cx="3890438" cy="3751148"/>
          </a:xfrm>
          <a:prstGeom prst="rect">
            <a:avLst/>
          </a:prstGeom>
        </p:spPr>
      </p:pic>
      <p:sp>
        <p:nvSpPr>
          <p:cNvPr id="2" name="Title 1"/>
          <p:cNvSpPr>
            <a:spLocks noGrp="1"/>
          </p:cNvSpPr>
          <p:nvPr>
            <p:ph type="title"/>
          </p:nvPr>
        </p:nvSpPr>
        <p:spPr>
          <a:xfrm>
            <a:off x="127591" y="0"/>
            <a:ext cx="8910083" cy="857250"/>
          </a:xfrm>
        </p:spPr>
        <p:txBody>
          <a:bodyPr>
            <a:noAutofit/>
          </a:bodyPr>
          <a:lstStyle/>
          <a:p>
            <a:r>
              <a:rPr lang="en-US" sz="2800" dirty="0" smtClean="0"/>
              <a:t>Large-Size and Long-Timescale MD </a:t>
            </a:r>
            <a:br>
              <a:rPr lang="en-US" sz="2800" dirty="0" smtClean="0"/>
            </a:br>
            <a:r>
              <a:rPr lang="en-US" sz="2800" dirty="0" smtClean="0"/>
              <a:t>Simulations Drive VMD Development</a:t>
            </a:r>
            <a:endParaRPr lang="en-US" sz="2800" dirty="0"/>
          </a:p>
        </p:txBody>
      </p:sp>
      <p:sp>
        <p:nvSpPr>
          <p:cNvPr id="3" name="TextBox 2"/>
          <p:cNvSpPr txBox="1"/>
          <p:nvPr/>
        </p:nvSpPr>
        <p:spPr>
          <a:xfrm>
            <a:off x="0" y="1060784"/>
            <a:ext cx="5390707" cy="3170099"/>
          </a:xfrm>
          <a:prstGeom prst="rect">
            <a:avLst/>
          </a:prstGeom>
          <a:noFill/>
        </p:spPr>
        <p:txBody>
          <a:bodyPr wrap="square" rtlCol="0">
            <a:spAutoFit/>
          </a:bodyPr>
          <a:lstStyle/>
          <a:p>
            <a:r>
              <a:rPr lang="en-US" sz="2000" dirty="0" smtClean="0"/>
              <a:t>Extend VMD to enable large state-of-the-art simulations  to be performed “routinely”</a:t>
            </a:r>
          </a:p>
          <a:p>
            <a:pPr marL="285750" indent="-285750">
              <a:buFont typeface="Arial" panose="020B0604020202020204" pitchFamily="34" charset="0"/>
              <a:buChar char="•"/>
            </a:pPr>
            <a:r>
              <a:rPr lang="en-US" sz="2000" dirty="0" smtClean="0"/>
              <a:t>Improve display fidelity and performance </a:t>
            </a:r>
          </a:p>
          <a:p>
            <a:pPr marL="285750" indent="-285750">
              <a:buFont typeface="Arial" panose="020B0604020202020204" pitchFamily="34" charset="0"/>
              <a:buChar char="•"/>
            </a:pPr>
            <a:r>
              <a:rPr lang="en-US" sz="2000" dirty="0" smtClean="0"/>
              <a:t>Improve model building tools </a:t>
            </a:r>
          </a:p>
          <a:p>
            <a:pPr marL="285750" indent="-285750">
              <a:buFont typeface="Arial" panose="020B0604020202020204" pitchFamily="34" charset="0"/>
              <a:buChar char="•"/>
            </a:pPr>
            <a:r>
              <a:rPr lang="en-US" sz="2000" dirty="0" smtClean="0"/>
              <a:t>Enable flexible and rapid analysis of multi-terabyte simulation trajectories</a:t>
            </a:r>
          </a:p>
          <a:p>
            <a:pPr marL="285750" indent="-285750">
              <a:buFont typeface="Arial" panose="020B0604020202020204" pitchFamily="34" charset="0"/>
              <a:buChar char="•"/>
            </a:pPr>
            <a:r>
              <a:rPr lang="en-US" sz="2000" dirty="0" smtClean="0"/>
              <a:t>Enable development of force field parameters for drug compounds</a:t>
            </a:r>
          </a:p>
          <a:p>
            <a:pPr marL="285750" indent="-285750">
              <a:buFont typeface="Arial" panose="020B0604020202020204" pitchFamily="34" charset="0"/>
              <a:buChar char="•"/>
            </a:pPr>
            <a:r>
              <a:rPr lang="en-US" sz="2000" dirty="0" smtClean="0"/>
              <a:t>Adapt VMD file formats and internal data structures for new simulation types</a:t>
            </a:r>
          </a:p>
        </p:txBody>
      </p:sp>
      <p:sp>
        <p:nvSpPr>
          <p:cNvPr id="5" name="TextBox 4"/>
          <p:cNvSpPr txBox="1"/>
          <p:nvPr/>
        </p:nvSpPr>
        <p:spPr>
          <a:xfrm>
            <a:off x="5916456" y="4353993"/>
            <a:ext cx="2817628" cy="369332"/>
          </a:xfrm>
          <a:prstGeom prst="rect">
            <a:avLst/>
          </a:prstGeom>
          <a:noFill/>
        </p:spPr>
        <p:txBody>
          <a:bodyPr wrap="square" rtlCol="0">
            <a:spAutoFit/>
          </a:bodyPr>
          <a:lstStyle/>
          <a:p>
            <a:pPr algn="ctr"/>
            <a:r>
              <a:rPr lang="en-US" dirty="0" smtClean="0"/>
              <a:t>Ribosome</a:t>
            </a:r>
            <a:endParaRPr lang="en-US" dirty="0"/>
          </a:p>
        </p:txBody>
      </p:sp>
    </p:spTree>
    <p:extLst>
      <p:ext uri="{BB962C8B-B14F-4D97-AF65-F5344CB8AC3E}">
        <p14:creationId xmlns:p14="http://schemas.microsoft.com/office/powerpoint/2010/main" val="221302589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4657725"/>
            <a:ext cx="9144000" cy="485775"/>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defRPr/>
            </a:pPr>
            <a:endParaRPr lang="en-US">
              <a:latin typeface="Arial" panose="020B0604020202020204" pitchFamily="34" charset="0"/>
              <a:cs typeface="Arial" panose="020B0604020202020204" pitchFamily="34" charset="0"/>
            </a:endParaRPr>
          </a:p>
        </p:txBody>
      </p:sp>
      <p:pic>
        <p:nvPicPr>
          <p:cNvPr id="5123"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844550"/>
            <a:ext cx="3305175" cy="310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512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24288" y="3295650"/>
            <a:ext cx="4929187" cy="163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5125" name="Rectangle 3"/>
          <p:cNvSpPr>
            <a:spLocks/>
          </p:cNvSpPr>
          <p:nvPr/>
        </p:nvSpPr>
        <p:spPr bwMode="auto">
          <a:xfrm>
            <a:off x="23813" y="19050"/>
            <a:ext cx="909637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algn="l" eaLnBrk="0" hangingPunct="0">
              <a:buChar char="•"/>
              <a:defRPr sz="3200">
                <a:solidFill>
                  <a:srgbClr val="000000"/>
                </a:solidFill>
                <a:latin typeface="Times New Roman" pitchFamily="18" charset="0"/>
                <a:ea typeface="Gothic" charset="0"/>
                <a:cs typeface="Gothic" charset="0"/>
              </a:defRPr>
            </a:lvl1pPr>
            <a:lvl2pPr marL="741363" indent="-284163"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3600">
                <a:solidFill>
                  <a:schemeClr val="tx1"/>
                </a:solidFill>
                <a:latin typeface="Helvetica" pitchFamily="34" charset="0"/>
                <a:cs typeface="Helvetica" pitchFamily="34" charset="0"/>
              </a:rPr>
              <a:t>First Simulation of a Virus Capsid (2006)</a:t>
            </a:r>
          </a:p>
        </p:txBody>
      </p:sp>
      <p:sp>
        <p:nvSpPr>
          <p:cNvPr id="5126" name="Rectangle 4"/>
          <p:cNvSpPr>
            <a:spLocks/>
          </p:cNvSpPr>
          <p:nvPr/>
        </p:nvSpPr>
        <p:spPr bwMode="auto">
          <a:xfrm>
            <a:off x="4033838" y="2705100"/>
            <a:ext cx="4733925"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algn="l" eaLnBrk="0" hangingPunct="0">
              <a:buChar char="•"/>
              <a:defRPr sz="3200">
                <a:solidFill>
                  <a:srgbClr val="000000"/>
                </a:solidFill>
                <a:latin typeface="Times New Roman" pitchFamily="18" charset="0"/>
                <a:ea typeface="Gothic" charset="0"/>
                <a:cs typeface="Gothic" charset="0"/>
              </a:defRPr>
            </a:lvl1pPr>
            <a:lvl2pPr marL="741363" indent="-284163"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eaLnBrk="1" hangingPunct="1">
              <a:buFont typeface="Times New Roman" pitchFamily="18" charset="0"/>
              <a:buNone/>
            </a:pPr>
            <a:r>
              <a:rPr lang="en-US" altLang="en-US" sz="1800">
                <a:solidFill>
                  <a:schemeClr val="tx1"/>
                </a:solidFill>
                <a:latin typeface="Helvetica" pitchFamily="34" charset="0"/>
                <a:cs typeface="Helvetica" pitchFamily="34" charset="0"/>
              </a:rPr>
              <a:t>MD showed that STMV capsid collapses without its RNA core</a:t>
            </a:r>
          </a:p>
        </p:txBody>
      </p:sp>
      <p:sp>
        <p:nvSpPr>
          <p:cNvPr id="5127" name="Rectangle 5"/>
          <p:cNvSpPr>
            <a:spLocks/>
          </p:cNvSpPr>
          <p:nvPr/>
        </p:nvSpPr>
        <p:spPr bwMode="auto">
          <a:xfrm>
            <a:off x="44450" y="4222750"/>
            <a:ext cx="3557588"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spAutoFit/>
          </a:bodyPr>
          <a:lstStyle>
            <a:lvl1pPr algn="l" eaLnBrk="0" hangingPunct="0">
              <a:buChar char="•"/>
              <a:defRPr sz="3200">
                <a:solidFill>
                  <a:srgbClr val="000000"/>
                </a:solidFill>
                <a:latin typeface="Times New Roman" pitchFamily="18" charset="0"/>
                <a:ea typeface="Gothic" charset="0"/>
                <a:cs typeface="Gothic" charset="0"/>
              </a:defRPr>
            </a:lvl1pPr>
            <a:lvl2pPr marL="741363" indent="-284163"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1800" b="1">
                <a:solidFill>
                  <a:schemeClr val="tx1"/>
                </a:solidFill>
                <a:latin typeface="Helvetica" pitchFamily="34" charset="0"/>
                <a:cs typeface="Helvetica" pitchFamily="34" charset="0"/>
              </a:rPr>
              <a:t>1 million atoms                             A huge system for 2006</a:t>
            </a:r>
          </a:p>
        </p:txBody>
      </p:sp>
      <p:sp>
        <p:nvSpPr>
          <p:cNvPr id="5128" name="Rectangle 6"/>
          <p:cNvSpPr>
            <a:spLocks/>
          </p:cNvSpPr>
          <p:nvPr/>
        </p:nvSpPr>
        <p:spPr bwMode="auto">
          <a:xfrm>
            <a:off x="4656138" y="4924425"/>
            <a:ext cx="3390900" cy="19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lgn="l" eaLnBrk="0" hangingPunct="0">
              <a:buChar char="•"/>
              <a:defRPr sz="3200">
                <a:solidFill>
                  <a:srgbClr val="000000"/>
                </a:solidFill>
                <a:latin typeface="Times New Roman" pitchFamily="18" charset="0"/>
                <a:ea typeface="Gothic" charset="0"/>
                <a:cs typeface="Gothic" charset="0"/>
              </a:defRPr>
            </a:lvl1pPr>
            <a:lvl2pPr marL="741363" indent="-284163"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r" eaLnBrk="1" hangingPunct="1">
              <a:buFont typeface="Times New Roman" pitchFamily="18" charset="0"/>
              <a:buNone/>
            </a:pPr>
            <a:r>
              <a:rPr lang="en-US" altLang="en-US" sz="1400">
                <a:solidFill>
                  <a:schemeClr val="tx1"/>
                </a:solidFill>
                <a:latin typeface="Helvetica" pitchFamily="34" charset="0"/>
                <a:cs typeface="Helvetica" pitchFamily="34" charset="0"/>
              </a:rPr>
              <a:t>Freddolino et al., </a:t>
            </a:r>
            <a:r>
              <a:rPr lang="en-US" altLang="en-US" sz="1400" b="1" i="1">
                <a:solidFill>
                  <a:schemeClr val="tx1"/>
                </a:solidFill>
                <a:latin typeface="Helvetica" pitchFamily="34" charset="0"/>
                <a:cs typeface="Helvetica" pitchFamily="34" charset="0"/>
              </a:rPr>
              <a:t>Structure</a:t>
            </a:r>
            <a:r>
              <a:rPr lang="en-US" altLang="en-US" sz="1400">
                <a:solidFill>
                  <a:schemeClr val="tx1"/>
                </a:solidFill>
                <a:latin typeface="Helvetica" pitchFamily="34" charset="0"/>
                <a:cs typeface="Helvetica" pitchFamily="34" charset="0"/>
              </a:rPr>
              <a:t>, </a:t>
            </a:r>
            <a:r>
              <a:rPr lang="en-US" altLang="en-US" sz="1400" b="1">
                <a:solidFill>
                  <a:schemeClr val="tx1"/>
                </a:solidFill>
                <a:latin typeface="Helvetica" pitchFamily="34" charset="0"/>
                <a:cs typeface="Helvetica" pitchFamily="34" charset="0"/>
              </a:rPr>
              <a:t>14</a:t>
            </a:r>
            <a:r>
              <a:rPr lang="en-US" altLang="en-US" sz="1400">
                <a:solidFill>
                  <a:schemeClr val="tx1"/>
                </a:solidFill>
                <a:latin typeface="Helvetica" pitchFamily="34" charset="0"/>
                <a:cs typeface="Helvetica" pitchFamily="34" charset="0"/>
              </a:rPr>
              <a:t>:437 (2006)</a:t>
            </a:r>
          </a:p>
        </p:txBody>
      </p:sp>
      <p:sp>
        <p:nvSpPr>
          <p:cNvPr id="5129" name="Rectangle 7"/>
          <p:cNvSpPr>
            <a:spLocks/>
          </p:cNvSpPr>
          <p:nvPr/>
        </p:nvSpPr>
        <p:spPr bwMode="auto">
          <a:xfrm>
            <a:off x="2251075" y="600075"/>
            <a:ext cx="4640263" cy="29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lgn="l" eaLnBrk="0" hangingPunct="0">
              <a:buChar char="•"/>
              <a:defRPr sz="3200">
                <a:solidFill>
                  <a:srgbClr val="000000"/>
                </a:solidFill>
                <a:latin typeface="Times New Roman" pitchFamily="18" charset="0"/>
                <a:ea typeface="Gothic" charset="0"/>
                <a:cs typeface="Gothic" charset="0"/>
              </a:defRPr>
            </a:lvl1pPr>
            <a:lvl2pPr marL="741363" indent="-284163"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2100">
                <a:solidFill>
                  <a:schemeClr val="tx1"/>
                </a:solidFill>
                <a:latin typeface="Helvetica" pitchFamily="34" charset="0"/>
                <a:cs typeface="Helvetica" pitchFamily="34" charset="0"/>
              </a:rPr>
              <a:t>Satellite Tobacco Mosaic Virus (STMV)</a:t>
            </a:r>
          </a:p>
        </p:txBody>
      </p:sp>
      <p:sp>
        <p:nvSpPr>
          <p:cNvPr id="5130" name="Rectangle 9"/>
          <p:cNvSpPr>
            <a:spLocks/>
          </p:cNvSpPr>
          <p:nvPr/>
        </p:nvSpPr>
        <p:spPr bwMode="auto">
          <a:xfrm>
            <a:off x="4029075" y="1030288"/>
            <a:ext cx="4705350"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lgn="l" eaLnBrk="0" hangingPunct="0">
              <a:buChar char="•"/>
              <a:defRPr sz="3200">
                <a:solidFill>
                  <a:srgbClr val="000000"/>
                </a:solidFill>
                <a:latin typeface="Times New Roman" pitchFamily="18" charset="0"/>
                <a:ea typeface="Gothic" charset="0"/>
                <a:cs typeface="Gothic" charset="0"/>
              </a:defRPr>
            </a:lvl1pPr>
            <a:lvl2pPr marL="741363" indent="-284163"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eaLnBrk="1" hangingPunct="1">
              <a:buFont typeface="Times New Roman" pitchFamily="18" charset="0"/>
              <a:buNone/>
            </a:pPr>
            <a:r>
              <a:rPr lang="en-US" altLang="en-US" sz="1800">
                <a:solidFill>
                  <a:schemeClr val="tx1"/>
                </a:solidFill>
                <a:latin typeface="Helvetica" pitchFamily="34" charset="0"/>
                <a:cs typeface="Helvetica" pitchFamily="34" charset="0"/>
              </a:rPr>
              <a:t>First MD simulation of a complete virus capsid</a:t>
            </a:r>
          </a:p>
        </p:txBody>
      </p:sp>
      <p:sp>
        <p:nvSpPr>
          <p:cNvPr id="5131" name="Rectangle 10"/>
          <p:cNvSpPr>
            <a:spLocks/>
          </p:cNvSpPr>
          <p:nvPr/>
        </p:nvSpPr>
        <p:spPr bwMode="auto">
          <a:xfrm>
            <a:off x="4033838" y="1406525"/>
            <a:ext cx="4219575"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lgn="l" eaLnBrk="0" hangingPunct="0">
              <a:buChar char="•"/>
              <a:defRPr sz="3200">
                <a:solidFill>
                  <a:srgbClr val="000000"/>
                </a:solidFill>
                <a:latin typeface="Times New Roman" pitchFamily="18" charset="0"/>
                <a:ea typeface="Gothic" charset="0"/>
                <a:cs typeface="Gothic" charset="0"/>
              </a:defRPr>
            </a:lvl1pPr>
            <a:lvl2pPr marL="741363" indent="-284163"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eaLnBrk="1" hangingPunct="1">
              <a:buFont typeface="Times New Roman" pitchFamily="18" charset="0"/>
              <a:buNone/>
            </a:pPr>
            <a:r>
              <a:rPr lang="en-US" altLang="en-US" sz="1800">
                <a:solidFill>
                  <a:schemeClr val="tx1"/>
                </a:solidFill>
                <a:latin typeface="Helvetica" pitchFamily="34" charset="0"/>
                <a:cs typeface="Helvetica" pitchFamily="34" charset="0"/>
              </a:rPr>
              <a:t>STMV smallest available capsid structure</a:t>
            </a:r>
          </a:p>
        </p:txBody>
      </p:sp>
      <p:sp>
        <p:nvSpPr>
          <p:cNvPr id="5132" name="Rectangle 10"/>
          <p:cNvSpPr>
            <a:spLocks/>
          </p:cNvSpPr>
          <p:nvPr/>
        </p:nvSpPr>
        <p:spPr bwMode="auto">
          <a:xfrm>
            <a:off x="4013200" y="1809750"/>
            <a:ext cx="4957763"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spAutoFit/>
          </a:bodyPr>
          <a:lstStyle>
            <a:lvl1pPr algn="l" eaLnBrk="0" hangingPunct="0">
              <a:buChar char="•"/>
              <a:defRPr sz="3200">
                <a:solidFill>
                  <a:srgbClr val="000000"/>
                </a:solidFill>
                <a:latin typeface="Times New Roman" pitchFamily="18" charset="0"/>
                <a:ea typeface="Gothic" charset="0"/>
                <a:cs typeface="Gothic" charset="0"/>
              </a:defRPr>
            </a:lvl1pPr>
            <a:lvl2pPr marL="741363" indent="-284163"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eaLnBrk="1" hangingPunct="1">
              <a:buFont typeface="Times New Roman" pitchFamily="18" charset="0"/>
              <a:buNone/>
            </a:pPr>
            <a:r>
              <a:rPr lang="en-US" altLang="en-US" sz="1800" b="1">
                <a:solidFill>
                  <a:schemeClr val="tx1"/>
                </a:solidFill>
                <a:latin typeface="Helvetica" pitchFamily="34" charset="0"/>
                <a:cs typeface="Helvetica" pitchFamily="34" charset="0"/>
              </a:rPr>
              <a:t>STMV simulation, visualization, and analysis pushed us toward GPU computing!</a:t>
            </a:r>
          </a:p>
        </p:txBody>
      </p:sp>
    </p:spTree>
    <p:extLst>
      <p:ext uri="{BB962C8B-B14F-4D97-AF65-F5344CB8AC3E}">
        <p14:creationId xmlns:p14="http://schemas.microsoft.com/office/powerpoint/2010/main" val="2699181386"/>
      </p:ext>
    </p:extLst>
  </p:cSld>
  <p:clrMapOvr>
    <a:masterClrMapping/>
  </p:clrMapOvr>
  <p:transition spd="slow"/>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152400" y="133350"/>
            <a:ext cx="8839200" cy="914400"/>
          </a:xfrm>
        </p:spPr>
        <p:txBody>
          <a:bodyPr>
            <a:normAutofit fontScale="90000"/>
          </a:bodyPr>
          <a:lstStyle/>
          <a:p>
            <a:r>
              <a:rPr lang="en-US" altLang="en-US" sz="3600" smtClean="0"/>
              <a:t>Taking STMV From a “Hero” Simulation to a “Routine” Simulation with GPUs</a:t>
            </a:r>
          </a:p>
        </p:txBody>
      </p:sp>
      <p:sp>
        <p:nvSpPr>
          <p:cNvPr id="6147" name="Text Placeholder 2"/>
          <p:cNvSpPr>
            <a:spLocks noGrp="1"/>
          </p:cNvSpPr>
          <p:nvPr>
            <p:ph type="body" sz="half" idx="1"/>
          </p:nvPr>
        </p:nvSpPr>
        <p:spPr>
          <a:xfrm>
            <a:off x="152400" y="1085405"/>
            <a:ext cx="8839200" cy="3295209"/>
          </a:xfrm>
        </p:spPr>
        <p:txBody>
          <a:bodyPr>
            <a:noAutofit/>
          </a:bodyPr>
          <a:lstStyle/>
          <a:p>
            <a:r>
              <a:rPr lang="en-US" altLang="en-US" sz="2000" dirty="0" smtClean="0">
                <a:cs typeface="Helvetica" pitchFamily="34" charset="0"/>
              </a:rPr>
              <a:t>The STMV project was a turning point</a:t>
            </a:r>
          </a:p>
          <a:p>
            <a:pPr lvl="1"/>
            <a:r>
              <a:rPr lang="en-US" altLang="en-US" sz="1600" dirty="0" smtClean="0">
                <a:cs typeface="Helvetica" pitchFamily="34" charset="0"/>
              </a:rPr>
              <a:t>Preparing STMV models and placing ions tremendously demanding computational task</a:t>
            </a:r>
          </a:p>
          <a:p>
            <a:pPr lvl="1"/>
            <a:r>
              <a:rPr lang="en-US" altLang="en-US" sz="1600" dirty="0" smtClean="0">
                <a:cs typeface="Helvetica" pitchFamily="34" charset="0"/>
              </a:rPr>
              <a:t>Existing approaches to visualizing and analyzing the simulation began to break down</a:t>
            </a:r>
          </a:p>
          <a:p>
            <a:r>
              <a:rPr lang="en-US" altLang="en-US" sz="2000" dirty="0" smtClean="0">
                <a:cs typeface="Helvetica" pitchFamily="34" charset="0"/>
              </a:rPr>
              <a:t>It was already clear in 2006 that the study of viruses relevant to human health would require a long-term investment in </a:t>
            </a:r>
            <a:r>
              <a:rPr lang="en-US" altLang="en-US" sz="2000" b="1" dirty="0" smtClean="0">
                <a:cs typeface="Helvetica" pitchFamily="34" charset="0"/>
              </a:rPr>
              <a:t>better parallel algorithms and extensive use of acceleration technologies in NAMD and VMD</a:t>
            </a:r>
          </a:p>
          <a:p>
            <a:r>
              <a:rPr lang="en-US" altLang="en-US" sz="2000" b="1" dirty="0" smtClean="0">
                <a:cs typeface="Helvetica" pitchFamily="34" charset="0"/>
              </a:rPr>
              <a:t>These difficulties led us to accelerate key modeling tasks with GPUs</a:t>
            </a:r>
          </a:p>
          <a:p>
            <a:endParaRPr lang="en-US" altLang="en-US" sz="2400" b="1" dirty="0" smtClean="0">
              <a:cs typeface="Helvetica" pitchFamily="34" charset="0"/>
            </a:endParaRPr>
          </a:p>
        </p:txBody>
      </p:sp>
    </p:spTree>
    <p:extLst>
      <p:ext uri="{BB962C8B-B14F-4D97-AF65-F5344CB8AC3E}">
        <p14:creationId xmlns:p14="http://schemas.microsoft.com/office/powerpoint/2010/main" val="111213616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4657725"/>
            <a:ext cx="9144000" cy="485775"/>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defRPr/>
            </a:pPr>
            <a:endParaRPr lang="en-US">
              <a:latin typeface="Arial" panose="020B0604020202020204" pitchFamily="34" charset="0"/>
              <a:cs typeface="Arial" panose="020B0604020202020204" pitchFamily="34" charset="0"/>
            </a:endParaRPr>
          </a:p>
        </p:txBody>
      </p:sp>
      <p:sp>
        <p:nvSpPr>
          <p:cNvPr id="7171" name="Rectangle 2"/>
          <p:cNvSpPr>
            <a:spLocks noGrp="1" noChangeArrowheads="1"/>
          </p:cNvSpPr>
          <p:nvPr>
            <p:ph type="title"/>
          </p:nvPr>
        </p:nvSpPr>
        <p:spPr>
          <a:xfrm>
            <a:off x="152400" y="133350"/>
            <a:ext cx="8826500" cy="512763"/>
          </a:xfrm>
        </p:spPr>
        <p:txBody>
          <a:bodyPr>
            <a:normAutofit fontScale="90000"/>
          </a:bodyPr>
          <a:lstStyle/>
          <a:p>
            <a:r>
              <a:rPr lang="en-US" altLang="en-US" sz="3200" dirty="0" smtClean="0"/>
              <a:t>VMD Electrostatics: First Use of CUDA </a:t>
            </a:r>
            <a:endParaRPr lang="en-US" altLang="en-US" sz="2400" dirty="0" smtClean="0"/>
          </a:p>
        </p:txBody>
      </p:sp>
      <p:sp>
        <p:nvSpPr>
          <p:cNvPr id="387075" name="Rectangle 3"/>
          <p:cNvSpPr>
            <a:spLocks noGrp="1" noChangeArrowheads="1"/>
          </p:cNvSpPr>
          <p:nvPr>
            <p:ph type="body" sz="half" idx="1"/>
          </p:nvPr>
        </p:nvSpPr>
        <p:spPr>
          <a:xfrm>
            <a:off x="152401" y="735013"/>
            <a:ext cx="4844902" cy="3284537"/>
          </a:xfrm>
        </p:spPr>
        <p:txBody>
          <a:bodyPr>
            <a:normAutofit fontScale="85000" lnSpcReduction="20000"/>
          </a:bodyPr>
          <a:lstStyle/>
          <a:p>
            <a:pPr marL="342900" indent="-342900">
              <a:spcBef>
                <a:spcPct val="20000"/>
              </a:spcBef>
              <a:defRPr/>
            </a:pPr>
            <a:r>
              <a:rPr lang="en-US" altLang="en-US" sz="2400" b="1" dirty="0" smtClean="0"/>
              <a:t>Spring 2007: CUDA v0.7</a:t>
            </a:r>
          </a:p>
          <a:p>
            <a:pPr marL="342900" indent="-342900">
              <a:spcBef>
                <a:spcPct val="20000"/>
              </a:spcBef>
              <a:defRPr/>
            </a:pPr>
            <a:r>
              <a:rPr lang="en-US" altLang="en-US" sz="2400" dirty="0" smtClean="0"/>
              <a:t>Electrostatic potential maps      evaluated </a:t>
            </a:r>
            <a:r>
              <a:rPr lang="en-US" altLang="en-US" sz="2400" dirty="0"/>
              <a:t>on 3-D lattice:</a:t>
            </a:r>
          </a:p>
          <a:p>
            <a:pPr marL="0" indent="0">
              <a:spcBef>
                <a:spcPct val="20000"/>
              </a:spcBef>
              <a:buFont typeface="Times New Roman" pitchFamily="18" charset="0"/>
              <a:buNone/>
              <a:defRPr/>
            </a:pPr>
            <a:endParaRPr lang="en-US" altLang="en-US" sz="2400" dirty="0"/>
          </a:p>
          <a:p>
            <a:pPr marL="342900" indent="-342900">
              <a:spcBef>
                <a:spcPct val="20000"/>
              </a:spcBef>
              <a:defRPr/>
            </a:pPr>
            <a:endParaRPr lang="en-US" altLang="en-US" sz="2400" dirty="0" smtClean="0"/>
          </a:p>
          <a:p>
            <a:pPr marL="0" indent="0">
              <a:spcBef>
                <a:spcPct val="20000"/>
              </a:spcBef>
              <a:buNone/>
              <a:defRPr/>
            </a:pPr>
            <a:endParaRPr lang="en-US" altLang="en-US" sz="2400" dirty="0" smtClean="0"/>
          </a:p>
          <a:p>
            <a:pPr marL="342900" indent="-342900">
              <a:spcBef>
                <a:spcPct val="20000"/>
              </a:spcBef>
              <a:defRPr/>
            </a:pPr>
            <a:r>
              <a:rPr lang="en-US" altLang="en-US" sz="2400" dirty="0" smtClean="0"/>
              <a:t>Applications </a:t>
            </a:r>
            <a:r>
              <a:rPr lang="en-US" altLang="en-US" sz="2400" dirty="0"/>
              <a:t>include:</a:t>
            </a:r>
          </a:p>
          <a:p>
            <a:pPr marL="742950" lvl="1" indent="-285750">
              <a:spcBef>
                <a:spcPct val="20000"/>
              </a:spcBef>
              <a:defRPr/>
            </a:pPr>
            <a:r>
              <a:rPr lang="en-US" altLang="en-US" sz="2000" dirty="0"/>
              <a:t>Ion placement for structure building</a:t>
            </a:r>
          </a:p>
          <a:p>
            <a:pPr marL="742950" lvl="1" indent="-285750">
              <a:spcBef>
                <a:spcPct val="20000"/>
              </a:spcBef>
              <a:defRPr/>
            </a:pPr>
            <a:r>
              <a:rPr lang="en-US" altLang="en-US" sz="2000" dirty="0" smtClean="0"/>
              <a:t>Visualization</a:t>
            </a:r>
          </a:p>
          <a:p>
            <a:pPr marL="742950" lvl="1" indent="-285750">
              <a:spcBef>
                <a:spcPct val="20000"/>
              </a:spcBef>
              <a:defRPr/>
            </a:pPr>
            <a:r>
              <a:rPr lang="en-US" altLang="en-US" sz="2000" dirty="0" smtClean="0"/>
              <a:t>Trajectory analysis</a:t>
            </a:r>
          </a:p>
          <a:p>
            <a:pPr marL="742950" lvl="1" indent="-285750">
              <a:spcBef>
                <a:spcPct val="20000"/>
              </a:spcBef>
              <a:defRPr/>
            </a:pPr>
            <a:r>
              <a:rPr lang="en-US" altLang="en-US" sz="2000" b="1" dirty="0" smtClean="0"/>
              <a:t>Speedups up to 11x vs. 4-core CPUs</a:t>
            </a:r>
            <a:endParaRPr lang="en-US" altLang="en-US" sz="2000" b="1" dirty="0"/>
          </a:p>
        </p:txBody>
      </p:sp>
      <p:sp>
        <p:nvSpPr>
          <p:cNvPr id="7173" name="Text Box 5"/>
          <p:cNvSpPr txBox="1">
            <a:spLocks noChangeArrowheads="1"/>
          </p:cNvSpPr>
          <p:nvPr/>
        </p:nvSpPr>
        <p:spPr bwMode="auto">
          <a:xfrm>
            <a:off x="4244975" y="2651125"/>
            <a:ext cx="2547938" cy="338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eaLnBrk="1" hangingPunct="1">
              <a:lnSpc>
                <a:spcPct val="100000"/>
              </a:lnSpc>
              <a:spcBef>
                <a:spcPct val="0"/>
              </a:spcBef>
              <a:buClrTx/>
              <a:buSzTx/>
              <a:buFontTx/>
              <a:buNone/>
            </a:pPr>
            <a:r>
              <a:rPr lang="en-US" altLang="en-US" sz="1600">
                <a:solidFill>
                  <a:schemeClr val="tx1"/>
                </a:solidFill>
              </a:rPr>
              <a:t>Isoleucine tRNA synthetase</a:t>
            </a:r>
          </a:p>
        </p:txBody>
      </p:sp>
      <p:pic>
        <p:nvPicPr>
          <p:cNvPr id="7174" name="Picture 4" descr="efield"/>
          <p:cNvPicPr>
            <a:picLocks noChangeAspect="1" noChangeArrowheads="1"/>
          </p:cNvPicPr>
          <p:nvPr/>
        </p:nvPicPr>
        <p:blipFill>
          <a:blip r:embed="rId3">
            <a:extLst>
              <a:ext uri="{28A0092B-C50C-407E-A947-70E740481C1C}">
                <a14:useLocalDpi xmlns:a14="http://schemas.microsoft.com/office/drawing/2010/main" val="0"/>
              </a:ext>
            </a:extLst>
          </a:blip>
          <a:srcRect l="3391" r="6779"/>
          <a:stretch>
            <a:fillRect/>
          </a:stretch>
        </p:blipFill>
        <p:spPr bwMode="auto">
          <a:xfrm>
            <a:off x="4419600" y="781050"/>
            <a:ext cx="1998663" cy="1901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5" name="Picture 6"/>
          <p:cNvPicPr>
            <a:picLocks noChangeAspect="1" noChangeArrowheads="1"/>
          </p:cNvPicPr>
          <p:nvPr/>
        </p:nvPicPr>
        <p:blipFill>
          <a:blip r:embed="rId4">
            <a:extLst>
              <a:ext uri="{28A0092B-C50C-407E-A947-70E740481C1C}">
                <a14:useLocalDpi xmlns:a14="http://schemas.microsoft.com/office/drawing/2010/main" val="0"/>
              </a:ext>
            </a:extLst>
          </a:blip>
          <a:srcRect r="10962"/>
          <a:stretch>
            <a:fillRect/>
          </a:stretch>
        </p:blipFill>
        <p:spPr bwMode="auto">
          <a:xfrm>
            <a:off x="1146544" y="1512936"/>
            <a:ext cx="2436628" cy="893738"/>
          </a:xfrm>
          <a:prstGeom prst="rect">
            <a:avLst/>
          </a:prstGeom>
          <a:noFill/>
          <a:ln>
            <a:noFill/>
          </a:ln>
          <a:effectLst/>
          <a:extLst>
            <a:ext uri="{909E8E84-426E-40DD-AFC4-6F175D3DCCD1}">
              <a14:hiddenFill xmlns:a14="http://schemas.microsoft.com/office/drawing/2010/main">
                <a:solidFill>
                  <a:srgbClr val="CC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76" name="TextBox 2"/>
          <p:cNvSpPr txBox="1">
            <a:spLocks noChangeArrowheads="1"/>
          </p:cNvSpPr>
          <p:nvPr/>
        </p:nvSpPr>
        <p:spPr bwMode="auto">
          <a:xfrm>
            <a:off x="0" y="3851300"/>
            <a:ext cx="6418263"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eaLnBrk="1" hangingPunct="1">
              <a:buFont typeface="Times New Roman" pitchFamily="18" charset="0"/>
              <a:buNone/>
            </a:pPr>
            <a:r>
              <a:rPr lang="en-US" altLang="en-US" sz="1400" b="1" dirty="0">
                <a:latin typeface="+mn-lt"/>
                <a:cs typeface="Arial" pitchFamily="34" charset="0"/>
              </a:rPr>
              <a:t>Accelerating Molecular Modeling Applications with Graphics Processors.</a:t>
            </a:r>
            <a:r>
              <a:rPr lang="en-US" altLang="en-US" sz="1400" dirty="0">
                <a:latin typeface="+mn-lt"/>
                <a:cs typeface="Arial" pitchFamily="34" charset="0"/>
              </a:rPr>
              <a:t>     Stone et al., J. Computational Chemistry, 28:2618-2640, 2007</a:t>
            </a:r>
            <a:r>
              <a:rPr lang="en-US" altLang="en-US" sz="1400" dirty="0" smtClean="0">
                <a:latin typeface="+mn-lt"/>
                <a:cs typeface="Arial" pitchFamily="34" charset="0"/>
              </a:rPr>
              <a:t>.</a:t>
            </a:r>
          </a:p>
          <a:p>
            <a:pPr eaLnBrk="1" hangingPunct="1">
              <a:buFont typeface="Times New Roman" pitchFamily="18" charset="0"/>
              <a:buNone/>
            </a:pPr>
            <a:endParaRPr lang="en-US" altLang="en-US" sz="1400" dirty="0" smtClean="0">
              <a:latin typeface="+mn-lt"/>
              <a:cs typeface="Arial" pitchFamily="34" charset="0"/>
            </a:endParaRPr>
          </a:p>
          <a:p>
            <a:pPr eaLnBrk="1" hangingPunct="1">
              <a:buNone/>
            </a:pPr>
            <a:r>
              <a:rPr lang="en-US" altLang="en-US" sz="1400" b="1" dirty="0">
                <a:latin typeface="+mn-lt"/>
              </a:rPr>
              <a:t>Multilevel summation of electrostatic potentials using graphics processing units</a:t>
            </a:r>
            <a:r>
              <a:rPr lang="en-US" altLang="en-US" sz="1400" dirty="0">
                <a:latin typeface="+mn-lt"/>
              </a:rPr>
              <a:t>. </a:t>
            </a:r>
            <a:r>
              <a:rPr lang="en-US" altLang="en-US" sz="1400" dirty="0" smtClean="0">
                <a:latin typeface="+mn-lt"/>
              </a:rPr>
              <a:t>Hardy, et al. </a:t>
            </a:r>
            <a:r>
              <a:rPr lang="en-US" altLang="en-US" sz="1400" i="1" dirty="0">
                <a:latin typeface="+mn-lt"/>
              </a:rPr>
              <a:t>J. Parallel Computing</a:t>
            </a:r>
            <a:r>
              <a:rPr lang="en-US" altLang="en-US" sz="1400" dirty="0">
                <a:latin typeface="+mn-lt"/>
              </a:rPr>
              <a:t>, 35:164-177, 2009</a:t>
            </a:r>
            <a:r>
              <a:rPr lang="en-US" altLang="en-US" sz="1400" dirty="0" smtClean="0">
                <a:latin typeface="+mn-lt"/>
              </a:rPr>
              <a:t>.</a:t>
            </a:r>
            <a:endParaRPr lang="en-US" altLang="en-US" sz="1400" dirty="0">
              <a:latin typeface="+mn-lt"/>
              <a:cs typeface="Arial" pitchFamily="34" charset="0"/>
            </a:endParaRPr>
          </a:p>
        </p:txBody>
      </p:sp>
      <p:grpSp>
        <p:nvGrpSpPr>
          <p:cNvPr id="7177" name="Group 5"/>
          <p:cNvGrpSpPr>
            <a:grpSpLocks noChangeAspect="1"/>
          </p:cNvGrpSpPr>
          <p:nvPr/>
        </p:nvGrpSpPr>
        <p:grpSpPr bwMode="auto">
          <a:xfrm>
            <a:off x="6553200" y="912813"/>
            <a:ext cx="2532063" cy="4097337"/>
            <a:chOff x="3024" y="503"/>
            <a:chExt cx="2352" cy="3481"/>
          </a:xfrm>
        </p:grpSpPr>
        <p:pic>
          <p:nvPicPr>
            <p:cNvPr id="7179" name="Picture 6" descr="plo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24" y="503"/>
              <a:ext cx="2352" cy="17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80" name="AutoShape 7"/>
            <p:cNvSpPr>
              <a:spLocks noChangeArrowheads="1"/>
            </p:cNvSpPr>
            <p:nvPr/>
          </p:nvSpPr>
          <p:spPr bwMode="auto">
            <a:xfrm>
              <a:off x="4368" y="1344"/>
              <a:ext cx="290" cy="222"/>
            </a:xfrm>
            <a:prstGeom prst="roundRect">
              <a:avLst>
                <a:gd name="adj" fmla="val 16667"/>
              </a:avLst>
            </a:prstGeom>
            <a:noFill/>
            <a:ln w="25400">
              <a:solidFill>
                <a:srgbClr val="00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1200"/>
            </a:p>
          </p:txBody>
        </p:sp>
        <p:sp>
          <p:nvSpPr>
            <p:cNvPr id="7181" name="Line 8"/>
            <p:cNvSpPr>
              <a:spLocks noChangeShapeType="1"/>
            </p:cNvSpPr>
            <p:nvPr/>
          </p:nvSpPr>
          <p:spPr bwMode="auto">
            <a:xfrm flipH="1">
              <a:off x="3024" y="1552"/>
              <a:ext cx="1344" cy="752"/>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182" name="Line 9"/>
            <p:cNvSpPr>
              <a:spLocks noChangeShapeType="1"/>
            </p:cNvSpPr>
            <p:nvPr/>
          </p:nvSpPr>
          <p:spPr bwMode="auto">
            <a:xfrm>
              <a:off x="4648" y="1552"/>
              <a:ext cx="680" cy="752"/>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7183" name="Picture 10" descr="plot-fog"/>
            <p:cNvPicPr>
              <a:picLocks noChangeAspect="1" noChangeArrowheads="1"/>
            </p:cNvPicPr>
            <p:nvPr/>
          </p:nvPicPr>
          <p:blipFill>
            <a:blip r:embed="rId6">
              <a:extLst>
                <a:ext uri="{28A0092B-C50C-407E-A947-70E740481C1C}">
                  <a14:useLocalDpi xmlns:a14="http://schemas.microsoft.com/office/drawing/2010/main" val="0"/>
                </a:ext>
              </a:extLst>
            </a:blip>
            <a:srcRect t="2403" b="1453"/>
            <a:stretch>
              <a:fillRect/>
            </a:stretch>
          </p:blipFill>
          <p:spPr bwMode="auto">
            <a:xfrm>
              <a:off x="3024" y="2304"/>
              <a:ext cx="2304" cy="1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84" name="Rectangle 11"/>
            <p:cNvSpPr>
              <a:spLocks noChangeArrowheads="1"/>
            </p:cNvSpPr>
            <p:nvPr/>
          </p:nvSpPr>
          <p:spPr bwMode="auto">
            <a:xfrm>
              <a:off x="3024" y="2304"/>
              <a:ext cx="2308" cy="1680"/>
            </a:xfrm>
            <a:prstGeom prst="rect">
              <a:avLst/>
            </a:prstGeom>
            <a:noFill/>
            <a:ln w="25400">
              <a:solidFill>
                <a:srgbClr val="00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1200"/>
            </a:p>
          </p:txBody>
        </p:sp>
      </p:grpSp>
      <p:sp>
        <p:nvSpPr>
          <p:cNvPr id="7178" name="TextBox 3"/>
          <p:cNvSpPr txBox="1">
            <a:spLocks noChangeArrowheads="1"/>
          </p:cNvSpPr>
          <p:nvPr/>
        </p:nvSpPr>
        <p:spPr bwMode="auto">
          <a:xfrm>
            <a:off x="6553200" y="681038"/>
            <a:ext cx="2479675" cy="34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1800" b="1">
                <a:latin typeface="Arial" pitchFamily="34" charset="0"/>
                <a:cs typeface="Arial" pitchFamily="34" charset="0"/>
              </a:rPr>
              <a:t>STMV Ion Placement</a:t>
            </a:r>
          </a:p>
        </p:txBody>
      </p:sp>
    </p:spTree>
    <p:extLst>
      <p:ext uri="{BB962C8B-B14F-4D97-AF65-F5344CB8AC3E}">
        <p14:creationId xmlns:p14="http://schemas.microsoft.com/office/powerpoint/2010/main" val="1880585886"/>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NVIDIA GTC Slide Master">
  <a:themeElements>
    <a:clrScheme name="NVIDIA GTC 2010">
      <a:dk1>
        <a:sysClr val="windowText" lastClr="000000"/>
      </a:dk1>
      <a:lt1>
        <a:sysClr val="window" lastClr="FFFFFF"/>
      </a:lt1>
      <a:dk2>
        <a:srgbClr val="545454"/>
      </a:dk2>
      <a:lt2>
        <a:srgbClr val="FFFFFF"/>
      </a:lt2>
      <a:accent1>
        <a:srgbClr val="76B900"/>
      </a:accent1>
      <a:accent2>
        <a:srgbClr val="00B485"/>
      </a:accent2>
      <a:accent3>
        <a:srgbClr val="929292"/>
      </a:accent3>
      <a:accent4>
        <a:srgbClr val="D429F1"/>
      </a:accent4>
      <a:accent5>
        <a:srgbClr val="6B2795"/>
      </a:accent5>
      <a:accent6>
        <a:srgbClr val="4549F5"/>
      </a:accent6>
      <a:hlink>
        <a:srgbClr val="FFFFFF"/>
      </a:hlink>
      <a:folHlink>
        <a:srgbClr val="545454"/>
      </a:folHlink>
    </a:clrScheme>
    <a:fontScheme name="NVIDIA PPT Font Family">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2700">
          <a:solidFill>
            <a:schemeClr val="accent1"/>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none" rtlCol="0">
        <a:spAutoFit/>
      </a:bodyPr>
      <a:lstStyle>
        <a:defPPr algn="ctr">
          <a:defRPr dirty="0" smtClean="0">
            <a:solidFill>
              <a:schemeClr val="bg2"/>
            </a:solidFill>
            <a:latin typeface="Trebuchet MS" pitchFamily="34" charset="0"/>
          </a:defRPr>
        </a:defPPr>
      </a:lstStyle>
    </a:txDef>
  </a:objectDefaults>
  <a:extraClrSchemeLst/>
</a:theme>
</file>

<file path=ppt/theme/theme3.xml><?xml version="1.0" encoding="utf-8"?>
<a:theme xmlns:a="http://schemas.openxmlformats.org/drawingml/2006/main" name="PPT_Temp_Corp_16x9_BLK_2007">
  <a:themeElements>
    <a:clrScheme name="Custom 8">
      <a:dk1>
        <a:srgbClr val="808080"/>
      </a:dk1>
      <a:lt1>
        <a:srgbClr val="FFFFFF"/>
      </a:lt1>
      <a:dk2>
        <a:srgbClr val="000000"/>
      </a:dk2>
      <a:lt2>
        <a:srgbClr val="76B900"/>
      </a:lt2>
      <a:accent1>
        <a:srgbClr val="006445"/>
      </a:accent1>
      <a:accent2>
        <a:srgbClr val="0F5582"/>
      </a:accent2>
      <a:accent3>
        <a:srgbClr val="C86414"/>
      </a:accent3>
      <a:accent4>
        <a:srgbClr val="FFC000"/>
      </a:accent4>
      <a:accent5>
        <a:srgbClr val="00B0F0"/>
      </a:accent5>
      <a:accent6>
        <a:srgbClr val="645FAF"/>
      </a:accent6>
      <a:hlink>
        <a:srgbClr val="76B900"/>
      </a:hlink>
      <a:folHlink>
        <a:srgbClr val="588A00"/>
      </a:folHlink>
    </a:clrScheme>
    <a:fontScheme name="PPT_Template_Corp_16x9_rev2">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PPT_Template_Corp_16x9_rev2 1">
        <a:dk1>
          <a:srgbClr val="808080"/>
        </a:dk1>
        <a:lt1>
          <a:srgbClr val="FFFFFF"/>
        </a:lt1>
        <a:dk2>
          <a:srgbClr val="000000"/>
        </a:dk2>
        <a:lt2>
          <a:srgbClr val="B9E700"/>
        </a:lt2>
        <a:accent1>
          <a:srgbClr val="33CCCC"/>
        </a:accent1>
        <a:accent2>
          <a:srgbClr val="FF9933"/>
        </a:accent2>
        <a:accent3>
          <a:srgbClr val="AAAAAA"/>
        </a:accent3>
        <a:accent4>
          <a:srgbClr val="DADADA"/>
        </a:accent4>
        <a:accent5>
          <a:srgbClr val="ADE2E2"/>
        </a:accent5>
        <a:accent6>
          <a:srgbClr val="E78A2D"/>
        </a:accent6>
        <a:hlink>
          <a:srgbClr val="99CCFF"/>
        </a:hlink>
        <a:folHlink>
          <a:srgbClr val="0000FF"/>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0DE64AEEDD9B7A4D93545ACBE97D4615" ma:contentTypeVersion="2" ma:contentTypeDescription="Create a new document." ma:contentTypeScope="" ma:versionID="f49002b78e3a4a71b814eef46a983816">
  <xsd:schema xmlns:xsd="http://www.w3.org/2001/XMLSchema" xmlns:xs="http://www.w3.org/2001/XMLSchema" xmlns:p="http://schemas.microsoft.com/office/2006/metadata/properties" xmlns:ns2="http://schemas.microsoft.com/sharepoint/v3/fields" targetNamespace="http://schemas.microsoft.com/office/2006/metadata/properties" ma:root="true" ma:fieldsID="38f6db2dd0d9a0cf6a8dc37be32b365b" ns2:_="">
    <xsd:import namespace="http://schemas.microsoft.com/sharepoint/v3/fields"/>
    <xsd:element name="properties">
      <xsd:complexType>
        <xsd:sequence>
          <xsd:element name="documentManagement">
            <xsd:complexType>
              <xsd:all>
                <xsd:element ref="ns2:_Status" minOccurs="0"/>
                <xsd:element ref="ns2:_Vers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Status" ma:index="8" nillable="true" ma:displayName="Status" ma:default="Not Started" ma:internalName="_Status">
      <xsd:simpleType>
        <xsd:union memberTypes="dms:Text">
          <xsd:simpleType>
            <xsd:restriction base="dms:Choice">
              <xsd:enumeration value="Not Started"/>
              <xsd:enumeration value="Draft"/>
              <xsd:enumeration value="Reviewed"/>
              <xsd:enumeration value="Scheduled"/>
              <xsd:enumeration value="Published"/>
              <xsd:enumeration value="Final"/>
              <xsd:enumeration value="Expired"/>
            </xsd:restriction>
          </xsd:simpleType>
        </xsd:union>
      </xsd:simpleType>
    </xsd:element>
    <xsd:element name="_Version" ma:index="9" nillable="true" ma:displayName="Version" ma:internalName="_Version">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ma:displayName="Status"/>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Version xmlns="http://schemas.microsoft.com/sharepoint/v3/fields" xsi:nil="true"/>
    <_Status xmlns="http://schemas.microsoft.com/sharepoint/v3/fields">Not Started</_Status>
  </documentManagement>
</p:properties>
</file>

<file path=customXml/itemProps1.xml><?xml version="1.0" encoding="utf-8"?>
<ds:datastoreItem xmlns:ds="http://schemas.openxmlformats.org/officeDocument/2006/customXml" ds:itemID="{87D2A1B0-FF3E-4009-940D-AED0EB70AA20}">
  <ds:schemaRefs>
    <ds:schemaRef ds:uri="http://schemas.microsoft.com/sharepoint/v3/contenttype/forms"/>
  </ds:schemaRefs>
</ds:datastoreItem>
</file>

<file path=customXml/itemProps2.xml><?xml version="1.0" encoding="utf-8"?>
<ds:datastoreItem xmlns:ds="http://schemas.openxmlformats.org/officeDocument/2006/customXml" ds:itemID="{E4214858-785C-42F7-BE66-6D0E79395FC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field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B6F2769-7194-4217-93D3-3AF3A4742282}">
  <ds:schemaRefs>
    <ds:schemaRef ds:uri="http://schemas.microsoft.com/office/infopath/2007/PartnerControls"/>
    <ds:schemaRef ds:uri="http://purl.org/dc/elements/1.1/"/>
    <ds:schemaRef ds:uri="http://schemas.microsoft.com/office/2006/metadata/properties"/>
    <ds:schemaRef ds:uri="http://purl.org/dc/terms/"/>
    <ds:schemaRef ds:uri="http://schemas.openxmlformats.org/package/2006/metadata/core-properties"/>
    <ds:schemaRef ds:uri="http://schemas.microsoft.com/office/2006/documentManagement/types"/>
    <ds:schemaRef ds:uri="http://purl.org/dc/dcmitype/"/>
    <ds:schemaRef ds:uri="http://schemas.microsoft.com/sharepoint/v3/field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FNEMasterTemplateForThemePreview.pptx</Template>
  <TotalTime>2621</TotalTime>
  <Words>4282</Words>
  <Application>Microsoft Office PowerPoint</Application>
  <PresentationFormat>On-screen Show (16:9)</PresentationFormat>
  <Paragraphs>519</Paragraphs>
  <Slides>54</Slides>
  <Notes>16</Notes>
  <HiddenSlides>0</HiddenSlides>
  <MMClips>1</MMClips>
  <ScaleCrop>false</ScaleCrop>
  <HeadingPairs>
    <vt:vector size="4" baseType="variant">
      <vt:variant>
        <vt:lpstr>Theme</vt:lpstr>
      </vt:variant>
      <vt:variant>
        <vt:i4>3</vt:i4>
      </vt:variant>
      <vt:variant>
        <vt:lpstr>Slide Titles</vt:lpstr>
      </vt:variant>
      <vt:variant>
        <vt:i4>54</vt:i4>
      </vt:variant>
    </vt:vector>
  </HeadingPairs>
  <TitlesOfParts>
    <vt:vector size="57" baseType="lpstr">
      <vt:lpstr>Office Theme</vt:lpstr>
      <vt:lpstr>NVIDIA GTC Slide Master</vt:lpstr>
      <vt:lpstr>PPT_Temp_Corp_16x9_BLK_2007</vt:lpstr>
      <vt:lpstr>Using GPUs to Supercharge  Visualization and Analysis of  Molecular Dynamics Simulations with VMD</vt:lpstr>
      <vt:lpstr>PowerPoint Presentation</vt:lpstr>
      <vt:lpstr>Goal: A Computational Microscope</vt:lpstr>
      <vt:lpstr>VMD Interoperability Serves Many Communities</vt:lpstr>
      <vt:lpstr>PowerPoint Presentation</vt:lpstr>
      <vt:lpstr>Large-Size and Long-Timescale MD  Simulations Drive VMD Development</vt:lpstr>
      <vt:lpstr>PowerPoint Presentation</vt:lpstr>
      <vt:lpstr>Taking STMV From a “Hero” Simulation to a “Routine” Simulation with GPUs</vt:lpstr>
      <vt:lpstr>VMD Electrostatics: First Use of CUDA </vt:lpstr>
      <vt:lpstr>GPU Computing</vt:lpstr>
      <vt:lpstr>What Speedups Can GPUs Achieve?</vt:lpstr>
      <vt:lpstr>Peak Arithmetic Performance: Exponential Trend</vt:lpstr>
      <vt:lpstr>Peak Memory Bandwidth: Linear Trend</vt:lpstr>
      <vt:lpstr>GPUs Can Reduce Trajectory Analysis Runtimes  from Hours to Minutes</vt:lpstr>
      <vt:lpstr>PowerPoint Presentation</vt:lpstr>
      <vt:lpstr>CUDA GPU-Accelerated Trajectory Analysis and Visualization in VMD</vt:lpstr>
      <vt:lpstr>GPU-Accelerated C60 Molecular Orbitals</vt:lpstr>
      <vt:lpstr>Multi-GPU RDF Performance</vt:lpstr>
      <vt:lpstr>Time-Averaged Electrostatics Analysis on Energy-Efficient GPU Cluster</vt:lpstr>
      <vt:lpstr>Time-Averaged Electrostatics Analysis on  Blue Waters Cray XK6/XK7</vt:lpstr>
      <vt:lpstr>Getting Past the “Chicken and the Egg”</vt:lpstr>
      <vt:lpstr>NAMD Titan XK7 Performance August 2013</vt:lpstr>
      <vt:lpstr>PowerPoint Presentation</vt:lpstr>
      <vt:lpstr>PowerPoint Presentation</vt:lpstr>
      <vt:lpstr>Visualization Goals, Challenges</vt:lpstr>
      <vt:lpstr>VMD “QuickSurf” Representation</vt:lpstr>
      <vt:lpstr>VMD 1.9.2 QuickSurf Algorithm Improvements</vt:lpstr>
      <vt:lpstr>VMD “QuickSurf” Representation, Ray Tracing</vt:lpstr>
      <vt:lpstr>VMD w/ OpenGL GLSL vs. GPU Ray Tracing</vt:lpstr>
      <vt:lpstr>VMD GPU-Accelerated Ray Tracing Engine</vt:lpstr>
      <vt:lpstr>Why Built-In VMD Ray Tracing Engines?</vt:lpstr>
      <vt:lpstr>PowerPoint Presentation</vt:lpstr>
      <vt:lpstr>Lighting Comparison, STMV Capsid</vt:lpstr>
      <vt:lpstr>“My Lights are Always in the Wrong Place…”</vt:lpstr>
      <vt:lpstr>GPU Ray Tracing of HIV-1 on Blue Waters</vt:lpstr>
      <vt:lpstr>PowerPoint Presentation</vt:lpstr>
      <vt:lpstr>HIV-1 Parallel Movie Rendering on Blue Waters Cray XE6/XK7</vt:lpstr>
      <vt:lpstr>VMD 1.9.2 Coming Soon</vt:lpstr>
      <vt:lpstr>Force Field Toolkit (ffTK)</vt:lpstr>
      <vt:lpstr>Plans: Interactive Ray Tracing of Molecular Graphics</vt:lpstr>
      <vt:lpstr>Plans: Extend/Improve Structure Building Features of VMD</vt:lpstr>
      <vt:lpstr>Plans: Extend Analysis Features of VMD</vt:lpstr>
      <vt:lpstr>Plans: Analyze Long Simulations with Timeline</vt:lpstr>
      <vt:lpstr>Plans: Tablet VMD, Improved Touch Interfaces</vt:lpstr>
      <vt:lpstr>Optimizing VMD for Power Consumption</vt:lpstr>
      <vt:lpstr>Upcoming GTC Express Webinars</vt:lpstr>
      <vt:lpstr>GTC 2014 Registration is Open</vt:lpstr>
      <vt:lpstr>PowerPoint Presentation</vt:lpstr>
      <vt:lpstr>Acknowledgements</vt:lpstr>
      <vt:lpstr>PowerPoint Presentation</vt:lpstr>
      <vt:lpstr>GPU Computing Publications http://www.ks.uiuc.edu/Research/gpu/</vt:lpstr>
      <vt:lpstr>GPU Computing Publications http://www.ks.uiuc.edu/Research/gpu/</vt:lpstr>
      <vt:lpstr>GPU Computing Publications http://www.ks.uiuc.edu/Research/gpu/</vt:lpstr>
      <vt:lpstr>GPU Computing Publications http://www.ks.uiuc.edu/Research/gpu/</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FileNewTemplate</dc:title>
  <dc:creator>Diana</dc:creator>
  <cp:lastModifiedBy>johns</cp:lastModifiedBy>
  <cp:revision>377</cp:revision>
  <cp:lastPrinted>2013-10-08T16:33:51Z</cp:lastPrinted>
  <dcterms:created xsi:type="dcterms:W3CDTF">2010-04-12T23:12:02Z</dcterms:created>
  <dcterms:modified xsi:type="dcterms:W3CDTF">2014-02-25T16:46:14Z</dcterms:modified>
  <cp:contentStatus>Draft</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0x0101000DE64AEEDD9B7A4D93545ACBE97D4615</vt:lpwstr>
  </property>
</Properties>
</file>