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 id="2147483673" r:id="rId3"/>
    <p:sldMasterId id="2147483686" r:id="rId4"/>
    <p:sldMasterId id="2147483699" r:id="rId5"/>
    <p:sldMasterId id="2147483712" r:id="rId6"/>
    <p:sldMasterId id="2147483725" r:id="rId7"/>
    <p:sldMasterId id="2147483738" r:id="rId8"/>
    <p:sldMasterId id="2147483750" r:id="rId9"/>
    <p:sldMasterId id="2147483764" r:id="rId10"/>
    <p:sldMasterId id="2147483777" r:id="rId11"/>
    <p:sldMasterId id="2147483790" r:id="rId12"/>
    <p:sldMasterId id="2147483803" r:id="rId13"/>
  </p:sldMasterIdLst>
  <p:notesMasterIdLst>
    <p:notesMasterId r:id="rId38"/>
  </p:notesMasterIdLst>
  <p:handoutMasterIdLst>
    <p:handoutMasterId r:id="rId39"/>
  </p:handoutMasterIdLst>
  <p:sldIdLst>
    <p:sldId id="321" r:id="rId14"/>
    <p:sldId id="566" r:id="rId15"/>
    <p:sldId id="508" r:id="rId16"/>
    <p:sldId id="572" r:id="rId17"/>
    <p:sldId id="567" r:id="rId18"/>
    <p:sldId id="568" r:id="rId19"/>
    <p:sldId id="570" r:id="rId20"/>
    <p:sldId id="569" r:id="rId21"/>
    <p:sldId id="560" r:id="rId22"/>
    <p:sldId id="571" r:id="rId23"/>
    <p:sldId id="574" r:id="rId24"/>
    <p:sldId id="577" r:id="rId25"/>
    <p:sldId id="575" r:id="rId26"/>
    <p:sldId id="576" r:id="rId27"/>
    <p:sldId id="578" r:id="rId28"/>
    <p:sldId id="579" r:id="rId29"/>
    <p:sldId id="580" r:id="rId30"/>
    <p:sldId id="581" r:id="rId31"/>
    <p:sldId id="582" r:id="rId32"/>
    <p:sldId id="586" r:id="rId33"/>
    <p:sldId id="583" r:id="rId34"/>
    <p:sldId id="585" r:id="rId35"/>
    <p:sldId id="584" r:id="rId36"/>
    <p:sldId id="573" r:id="rId37"/>
  </p:sldIdLst>
  <p:sldSz cx="9144000" cy="5143500" type="screen16x9"/>
  <p:notesSz cx="7315200" cy="9601200"/>
  <p:defaultTextStyle>
    <a:defPPr>
      <a:defRPr lang="en-US"/>
    </a:defPPr>
    <a:lvl1pPr algn="ctr" rtl="0" fontAlgn="base">
      <a:lnSpc>
        <a:spcPct val="90000"/>
      </a:lnSpc>
      <a:spcBef>
        <a:spcPts val="800"/>
      </a:spcBef>
      <a:spcAft>
        <a:spcPct val="0"/>
      </a:spcAft>
      <a:buClr>
        <a:srgbClr val="000000"/>
      </a:buClr>
      <a:buSzPct val="100000"/>
      <a:buFont typeface="Times New Roman" pitchFamily="18" charset="0"/>
      <a:defRPr sz="1200" kern="1200">
        <a:solidFill>
          <a:srgbClr val="000000"/>
        </a:solidFill>
        <a:latin typeface="Times New Roman" pitchFamily="18" charset="0"/>
        <a:ea typeface="Gothic" charset="0"/>
        <a:cs typeface="Gothic" charset="0"/>
      </a:defRPr>
    </a:lvl1pPr>
    <a:lvl2pPr marL="457200" algn="ctr" rtl="0" fontAlgn="base">
      <a:lnSpc>
        <a:spcPct val="90000"/>
      </a:lnSpc>
      <a:spcBef>
        <a:spcPts val="800"/>
      </a:spcBef>
      <a:spcAft>
        <a:spcPct val="0"/>
      </a:spcAft>
      <a:buClr>
        <a:srgbClr val="000000"/>
      </a:buClr>
      <a:buSzPct val="100000"/>
      <a:buFont typeface="Times New Roman" pitchFamily="18" charset="0"/>
      <a:defRPr sz="1200" kern="1200">
        <a:solidFill>
          <a:srgbClr val="000000"/>
        </a:solidFill>
        <a:latin typeface="Times New Roman" pitchFamily="18" charset="0"/>
        <a:ea typeface="Gothic" charset="0"/>
        <a:cs typeface="Gothic" charset="0"/>
      </a:defRPr>
    </a:lvl2pPr>
    <a:lvl3pPr marL="914400" algn="ctr" rtl="0" fontAlgn="base">
      <a:lnSpc>
        <a:spcPct val="90000"/>
      </a:lnSpc>
      <a:spcBef>
        <a:spcPts val="800"/>
      </a:spcBef>
      <a:spcAft>
        <a:spcPct val="0"/>
      </a:spcAft>
      <a:buClr>
        <a:srgbClr val="000000"/>
      </a:buClr>
      <a:buSzPct val="100000"/>
      <a:buFont typeface="Times New Roman" pitchFamily="18" charset="0"/>
      <a:defRPr sz="1200" kern="1200">
        <a:solidFill>
          <a:srgbClr val="000000"/>
        </a:solidFill>
        <a:latin typeface="Times New Roman" pitchFamily="18" charset="0"/>
        <a:ea typeface="Gothic" charset="0"/>
        <a:cs typeface="Gothic" charset="0"/>
      </a:defRPr>
    </a:lvl3pPr>
    <a:lvl4pPr marL="1371600" algn="ctr" rtl="0" fontAlgn="base">
      <a:lnSpc>
        <a:spcPct val="90000"/>
      </a:lnSpc>
      <a:spcBef>
        <a:spcPts val="800"/>
      </a:spcBef>
      <a:spcAft>
        <a:spcPct val="0"/>
      </a:spcAft>
      <a:buClr>
        <a:srgbClr val="000000"/>
      </a:buClr>
      <a:buSzPct val="100000"/>
      <a:buFont typeface="Times New Roman" pitchFamily="18" charset="0"/>
      <a:defRPr sz="1200" kern="1200">
        <a:solidFill>
          <a:srgbClr val="000000"/>
        </a:solidFill>
        <a:latin typeface="Times New Roman" pitchFamily="18" charset="0"/>
        <a:ea typeface="Gothic" charset="0"/>
        <a:cs typeface="Gothic" charset="0"/>
      </a:defRPr>
    </a:lvl4pPr>
    <a:lvl5pPr marL="1828800" algn="ctr" rtl="0" fontAlgn="base">
      <a:lnSpc>
        <a:spcPct val="90000"/>
      </a:lnSpc>
      <a:spcBef>
        <a:spcPts val="800"/>
      </a:spcBef>
      <a:spcAft>
        <a:spcPct val="0"/>
      </a:spcAft>
      <a:buClr>
        <a:srgbClr val="000000"/>
      </a:buClr>
      <a:buSzPct val="100000"/>
      <a:buFont typeface="Times New Roman" pitchFamily="18" charset="0"/>
      <a:defRPr sz="1200" kern="1200">
        <a:solidFill>
          <a:srgbClr val="000000"/>
        </a:solidFill>
        <a:latin typeface="Times New Roman" pitchFamily="18" charset="0"/>
        <a:ea typeface="Gothic" charset="0"/>
        <a:cs typeface="Gothic" charset="0"/>
      </a:defRPr>
    </a:lvl5pPr>
    <a:lvl6pPr marL="2286000" algn="l" defTabSz="914400" rtl="0" eaLnBrk="1" latinLnBrk="0" hangingPunct="1">
      <a:defRPr sz="1200" kern="1200">
        <a:solidFill>
          <a:srgbClr val="000000"/>
        </a:solidFill>
        <a:latin typeface="Times New Roman" pitchFamily="18" charset="0"/>
        <a:ea typeface="Gothic" charset="0"/>
        <a:cs typeface="Gothic" charset="0"/>
      </a:defRPr>
    </a:lvl6pPr>
    <a:lvl7pPr marL="2743200" algn="l" defTabSz="914400" rtl="0" eaLnBrk="1" latinLnBrk="0" hangingPunct="1">
      <a:defRPr sz="1200" kern="1200">
        <a:solidFill>
          <a:srgbClr val="000000"/>
        </a:solidFill>
        <a:latin typeface="Times New Roman" pitchFamily="18" charset="0"/>
        <a:ea typeface="Gothic" charset="0"/>
        <a:cs typeface="Gothic" charset="0"/>
      </a:defRPr>
    </a:lvl7pPr>
    <a:lvl8pPr marL="3200400" algn="l" defTabSz="914400" rtl="0" eaLnBrk="1" latinLnBrk="0" hangingPunct="1">
      <a:defRPr sz="1200" kern="1200">
        <a:solidFill>
          <a:srgbClr val="000000"/>
        </a:solidFill>
        <a:latin typeface="Times New Roman" pitchFamily="18" charset="0"/>
        <a:ea typeface="Gothic" charset="0"/>
        <a:cs typeface="Gothic" charset="0"/>
      </a:defRPr>
    </a:lvl8pPr>
    <a:lvl9pPr marL="3657600" algn="l" defTabSz="914400" rtl="0" eaLnBrk="1" latinLnBrk="0" hangingPunct="1">
      <a:defRPr sz="1200" kern="1200">
        <a:solidFill>
          <a:srgbClr val="000000"/>
        </a:solidFill>
        <a:latin typeface="Times New Roman" pitchFamily="18" charset="0"/>
        <a:ea typeface="Gothic" charset="0"/>
        <a:cs typeface="Gothic"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800000"/>
    <a:srgbClr val="CCFF99"/>
    <a:srgbClr val="EAEAEA"/>
    <a:srgbClr val="99FF99"/>
    <a:srgbClr val="FFCC66"/>
    <a:srgbClr val="FF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679" autoAdjust="0"/>
    <p:restoredTop sz="96000" autoAdjust="0"/>
  </p:normalViewPr>
  <p:slideViewPr>
    <p:cSldViewPr>
      <p:cViewPr>
        <p:scale>
          <a:sx n="90" d="100"/>
          <a:sy n="90" d="100"/>
        </p:scale>
        <p:origin x="-72" y="-72"/>
      </p:cViewPr>
      <p:guideLst>
        <p:guide orient="horz" pos="162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80" d="100"/>
        <a:sy n="80" d="100"/>
      </p:scale>
      <p:origin x="0" y="11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0" tIns="48325" rIns="96650" bIns="48325" numCol="1" anchor="t" anchorCtr="0" compatLnSpc="1">
            <a:prstTxWarp prst="textNoShape">
              <a:avLst/>
            </a:prstTxWarp>
          </a:bodyPr>
          <a:lstStyle>
            <a:lvl1pPr algn="l" eaLnBrk="0" hangingPunct="0">
              <a:lnSpc>
                <a:spcPct val="100000"/>
              </a:lnSpc>
              <a:spcBef>
                <a:spcPct val="0"/>
              </a:spcBef>
              <a:buClrTx/>
              <a:buSzTx/>
              <a:buFontTx/>
              <a:buNone/>
              <a:defRPr>
                <a:solidFill>
                  <a:schemeClr val="bg1"/>
                </a:solidFill>
              </a:defRPr>
            </a:lvl1pPr>
          </a:lstStyle>
          <a:p>
            <a:pPr>
              <a:defRPr/>
            </a:pPr>
            <a:endParaRPr lang="en-US"/>
          </a:p>
        </p:txBody>
      </p:sp>
      <p:sp>
        <p:nvSpPr>
          <p:cNvPr id="37891" name="Rectangle 3"/>
          <p:cNvSpPr>
            <a:spLocks noGrp="1" noChangeArrowheads="1"/>
          </p:cNvSpPr>
          <p:nvPr>
            <p:ph type="dt" sz="quarter" idx="1"/>
          </p:nvPr>
        </p:nvSpPr>
        <p:spPr bwMode="auto">
          <a:xfrm>
            <a:off x="4144963" y="0"/>
            <a:ext cx="31702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0" tIns="48325" rIns="96650" bIns="48325" numCol="1" anchor="t" anchorCtr="0" compatLnSpc="1">
            <a:prstTxWarp prst="textNoShape">
              <a:avLst/>
            </a:prstTxWarp>
          </a:bodyPr>
          <a:lstStyle>
            <a:lvl1pPr algn="r" eaLnBrk="0" hangingPunct="0">
              <a:lnSpc>
                <a:spcPct val="100000"/>
              </a:lnSpc>
              <a:spcBef>
                <a:spcPct val="0"/>
              </a:spcBef>
              <a:buClrTx/>
              <a:buSzTx/>
              <a:buFontTx/>
              <a:buNone/>
              <a:defRPr>
                <a:solidFill>
                  <a:schemeClr val="bg1"/>
                </a:solidFill>
              </a:defRPr>
            </a:lvl1pPr>
          </a:lstStyle>
          <a:p>
            <a:pPr>
              <a:defRPr/>
            </a:pPr>
            <a:endParaRPr lang="en-US"/>
          </a:p>
        </p:txBody>
      </p:sp>
      <p:sp>
        <p:nvSpPr>
          <p:cNvPr id="37892" name="Rectangle 4"/>
          <p:cNvSpPr>
            <a:spLocks noGrp="1" noChangeArrowheads="1"/>
          </p:cNvSpPr>
          <p:nvPr>
            <p:ph type="ftr" sz="quarter" idx="2"/>
          </p:nvPr>
        </p:nvSpPr>
        <p:spPr bwMode="auto">
          <a:xfrm>
            <a:off x="0" y="9121775"/>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0" tIns="48325" rIns="96650" bIns="48325" numCol="1" anchor="b" anchorCtr="0" compatLnSpc="1">
            <a:prstTxWarp prst="textNoShape">
              <a:avLst/>
            </a:prstTxWarp>
          </a:bodyPr>
          <a:lstStyle>
            <a:lvl1pPr algn="l" eaLnBrk="0" hangingPunct="0">
              <a:lnSpc>
                <a:spcPct val="100000"/>
              </a:lnSpc>
              <a:spcBef>
                <a:spcPct val="0"/>
              </a:spcBef>
              <a:buClrTx/>
              <a:buSzTx/>
              <a:buFontTx/>
              <a:buNone/>
              <a:defRPr>
                <a:solidFill>
                  <a:schemeClr val="bg1"/>
                </a:solidFill>
              </a:defRPr>
            </a:lvl1pPr>
          </a:lstStyle>
          <a:p>
            <a:pPr>
              <a:defRPr/>
            </a:pPr>
            <a:endParaRPr lang="en-US"/>
          </a:p>
        </p:txBody>
      </p:sp>
      <p:sp>
        <p:nvSpPr>
          <p:cNvPr id="37893" name="Rectangle 5"/>
          <p:cNvSpPr>
            <a:spLocks noGrp="1" noChangeArrowheads="1"/>
          </p:cNvSpPr>
          <p:nvPr>
            <p:ph type="sldNum" sz="quarter" idx="3"/>
          </p:nvPr>
        </p:nvSpPr>
        <p:spPr bwMode="auto">
          <a:xfrm>
            <a:off x="4144963" y="9121775"/>
            <a:ext cx="31702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0" tIns="48325" rIns="96650" bIns="48325" numCol="1" anchor="b" anchorCtr="0" compatLnSpc="1">
            <a:prstTxWarp prst="textNoShape">
              <a:avLst/>
            </a:prstTxWarp>
          </a:bodyPr>
          <a:lstStyle>
            <a:lvl1pPr algn="r" eaLnBrk="0" hangingPunct="0">
              <a:lnSpc>
                <a:spcPct val="100000"/>
              </a:lnSpc>
              <a:spcBef>
                <a:spcPct val="0"/>
              </a:spcBef>
              <a:buClrTx/>
              <a:buSzTx/>
              <a:buFontTx/>
              <a:buNone/>
              <a:defRPr>
                <a:solidFill>
                  <a:schemeClr val="bg1"/>
                </a:solidFill>
              </a:defRPr>
            </a:lvl1pPr>
          </a:lstStyle>
          <a:p>
            <a:pPr>
              <a:defRPr/>
            </a:pPr>
            <a:fld id="{224682B9-9CC7-4016-BE3D-1024022AAE26}" type="slidenum">
              <a:rPr lang="en-US"/>
              <a:pPr>
                <a:defRPr/>
              </a:pPr>
              <a:t>‹#›</a:t>
            </a:fld>
            <a:endParaRPr lang="en-US"/>
          </a:p>
        </p:txBody>
      </p:sp>
    </p:spTree>
    <p:extLst>
      <p:ext uri="{BB962C8B-B14F-4D97-AF65-F5344CB8AC3E}">
        <p14:creationId xmlns:p14="http://schemas.microsoft.com/office/powerpoint/2010/main" val="902507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1"/>
          <p:cNvSpPr>
            <a:spLocks noGrp="1" noRot="1" noChangeAspect="1" noChangeArrowheads="1" noTextEdit="1"/>
          </p:cNvSpPr>
          <p:nvPr>
            <p:ph type="sldImg"/>
          </p:nvPr>
        </p:nvSpPr>
        <p:spPr bwMode="auto">
          <a:xfrm>
            <a:off x="0" y="319088"/>
            <a:ext cx="1588" cy="1587"/>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0" name="Rectangle 2"/>
          <p:cNvSpPr txBox="1">
            <a:spLocks noGrp="1" noChangeArrowheads="1"/>
          </p:cNvSpPr>
          <p:nvPr>
            <p:ph type="body" idx="1"/>
          </p:nvPr>
        </p:nvSpPr>
        <p:spPr bwMode="auto">
          <a:xfrm>
            <a:off x="536575" y="4532313"/>
            <a:ext cx="6246813"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noProof="0" smtClean="0"/>
          </a:p>
        </p:txBody>
      </p:sp>
    </p:spTree>
    <p:extLst>
      <p:ext uri="{BB962C8B-B14F-4D97-AF65-F5344CB8AC3E}">
        <p14:creationId xmlns:p14="http://schemas.microsoft.com/office/powerpoint/2010/main" val="152193444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457200" y="720725"/>
            <a:ext cx="6400800" cy="3600450"/>
          </a:xfrm>
          <a:noFill/>
          <a:ln/>
          <a:extLst>
            <a:ext uri="{909E8E84-426E-40DD-AFC4-6F175D3DCCD1}">
              <a14:hiddenFill xmlns:a14="http://schemas.microsoft.com/office/drawing/2010/main">
                <a:solidFill>
                  <a:srgbClr val="FFFFFF"/>
                </a:solidFill>
              </a14:hiddenFill>
            </a:ext>
          </a:extLst>
        </p:spPr>
      </p:sp>
      <p:sp>
        <p:nvSpPr>
          <p:cNvPr id="20483"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Ribosomes synthesize new proteins from genetic information</a:t>
            </a:r>
          </a:p>
          <a:p>
            <a:r>
              <a:rPr lang="en-US" altLang="en-US" smtClean="0"/>
              <a:t>Bacterial ribosome is a target for antibiotics, which interfere with its ability to function by binding to sites on the structure, preventing proteins from being synthesized</a:t>
            </a:r>
          </a:p>
          <a:p>
            <a:r>
              <a:rPr lang="en-US" altLang="en-US" smtClean="0"/>
              <a:t>Ribosome simulations are extremely computationally challenging due to the size of the structure and its natural environment (solvent, ions, etc, large box, 3 million atoms or so)</a:t>
            </a:r>
          </a:p>
          <a:p>
            <a:endParaRPr lang="en-US" altLang="en-US" smtClean="0"/>
          </a:p>
          <a:p>
            <a:r>
              <a:rPr lang="en-US" altLang="en-US" smtClean="0"/>
              <a:t>Bionanodevice for sequencing DNA efficiently</a:t>
            </a:r>
          </a:p>
          <a:p>
            <a:r>
              <a:rPr lang="en-US" altLang="en-US" smtClean="0"/>
              <a:t>Knowledge of an individual’s genetic makeup can lead to the prediction and treatment of many diseases by the means of personal genomic medicine and pharmacogenomics.  In order for genome sequencing to become practical for common medical use, an inexpensive high throughput genome sequencing technique is required.  NIH has set a goal of reducing the cost of genome sequencing by a factor of 10,000, to less than $1,000 within ten years.</a:t>
            </a:r>
          </a:p>
          <a:p>
            <a:r>
              <a:rPr lang="en-US" altLang="en-US" smtClean="0"/>
              <a:t>The computer is the best microscope to guide the development of bionanodevices, for example to sequence DNA.  While experiments can measure DNA electrostatic potentials, they cannot visualize the DNA’s location and conformation at the time of measurement.</a:t>
            </a:r>
          </a:p>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Shape 1136"/>
          <p:cNvSpPr txBox="1">
            <a:spLocks noGrp="1"/>
          </p:cNvSpPr>
          <p:nvPr>
            <p:ph type="body" idx="1"/>
          </p:nvPr>
        </p:nvSpPr>
        <p:spPr>
          <a:xfrm>
            <a:off x="731520" y="4560570"/>
            <a:ext cx="5852160" cy="4320540"/>
          </a:xfrm>
          <a:prstGeom prst="rect">
            <a:avLst/>
          </a:prstGeom>
          <a:noFill/>
          <a:ln>
            <a:noFill/>
          </a:ln>
        </p:spPr>
        <p:txBody>
          <a:bodyPr lIns="96645" tIns="96645" rIns="96645" bIns="96645" anchor="ctr" anchorCtr="0">
            <a:noAutofit/>
          </a:bodyPr>
          <a:lstStyle/>
          <a:p>
            <a:pPr>
              <a:spcBef>
                <a:spcPts val="0"/>
              </a:spcBef>
            </a:pPr>
            <a:r>
              <a:rPr lang="en-US" dirty="0" smtClean="0"/>
              <a:t>High quality</a:t>
            </a:r>
            <a:r>
              <a:rPr lang="en-US" baseline="0" dirty="0" smtClean="0"/>
              <a:t> lighting/shading are very beneficial for scientists</a:t>
            </a:r>
          </a:p>
          <a:p>
            <a:pPr>
              <a:spcBef>
                <a:spcPts val="0"/>
              </a:spcBef>
            </a:pPr>
            <a:endParaRPr lang="en-US" baseline="0" dirty="0" smtClean="0"/>
          </a:p>
          <a:p>
            <a:pPr>
              <a:spcBef>
                <a:spcPts val="0"/>
              </a:spcBef>
            </a:pPr>
            <a:r>
              <a:rPr lang="en-US" baseline="0" dirty="0" smtClean="0"/>
              <a:t>Techniques like AO are easy to use by scientists who are non-experts in computer graphics</a:t>
            </a:r>
          </a:p>
          <a:p>
            <a:pPr>
              <a:spcBef>
                <a:spcPts val="0"/>
              </a:spcBef>
            </a:pPr>
            <a:endParaRPr lang="en-US" baseline="0" dirty="0" smtClean="0"/>
          </a:p>
          <a:p>
            <a:pPr>
              <a:spcBef>
                <a:spcPts val="0"/>
              </a:spcBef>
            </a:pPr>
            <a:r>
              <a:rPr lang="en-US" baseline="0" dirty="0" smtClean="0"/>
              <a:t>Use of methods like AO simplifies the process of producing easy-to-interpret images of complex</a:t>
            </a:r>
          </a:p>
          <a:p>
            <a:pPr>
              <a:spcBef>
                <a:spcPts val="0"/>
              </a:spcBef>
            </a:pPr>
            <a:r>
              <a:rPr lang="en-US" baseline="0" dirty="0" smtClean="0"/>
              <a:t>molecular structures, no need to adjust positions of lights, or deal with them during animation of</a:t>
            </a:r>
          </a:p>
          <a:p>
            <a:pPr>
              <a:spcBef>
                <a:spcPts val="0"/>
              </a:spcBef>
            </a:pPr>
            <a:r>
              <a:rPr lang="en-US" baseline="0" smtClean="0"/>
              <a:t>Molecular </a:t>
            </a:r>
            <a:endParaRPr dirty="0"/>
          </a:p>
        </p:txBody>
      </p:sp>
      <p:sp>
        <p:nvSpPr>
          <p:cNvPr id="1137" name="Shape 113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Shape 110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5" name="Shape 1105"/>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spcBef>
                <a:spcPts val="0"/>
              </a:spcBef>
              <a:buClr>
                <a:schemeClr val="dk1"/>
              </a:buClr>
              <a:buSzPct val="137500"/>
            </a:pPr>
            <a:endParaRPr sz="800" dirty="0">
              <a:solidFill>
                <a:schemeClr val="dk1"/>
              </a:solidFill>
            </a:endParaRPr>
          </a:p>
          <a:p>
            <a:pPr>
              <a:spcBef>
                <a:spcPts val="0"/>
              </a:spcBef>
              <a:buClr>
                <a:schemeClr val="dk1"/>
              </a:buClr>
              <a:buSzPct val="137500"/>
            </a:pPr>
            <a:endParaRPr sz="800" dirty="0">
              <a:solidFill>
                <a:schemeClr val="dk1"/>
              </a:solidFill>
            </a:endParaRPr>
          </a:p>
          <a:p>
            <a:pPr>
              <a:spcBef>
                <a:spcPts val="0"/>
              </a:spcBef>
              <a:buClr>
                <a:schemeClr val="dk1"/>
              </a:buClr>
              <a:buSzPct val="137500"/>
            </a:pPr>
            <a:r>
              <a:rPr lang="en" sz="800" dirty="0">
                <a:solidFill>
                  <a:schemeClr val="dk1"/>
                </a:solidFill>
              </a:rPr>
              <a:t>-----</a:t>
            </a:r>
          </a:p>
          <a:p>
            <a:pPr>
              <a:spcBef>
                <a:spcPts val="0"/>
              </a:spcBef>
              <a:buClr>
                <a:schemeClr val="dk1"/>
              </a:buClr>
              <a:buSzPct val="137500"/>
            </a:pPr>
            <a:r>
              <a:rPr lang="en" sz="800" dirty="0">
                <a:solidFill>
                  <a:schemeClr val="dk1"/>
                </a:solidFill>
              </a:rPr>
              <a:t>Credits:</a:t>
            </a:r>
          </a:p>
          <a:p>
            <a:pPr>
              <a:spcBef>
                <a:spcPts val="0"/>
              </a:spcBef>
              <a:buClr>
                <a:schemeClr val="dk1"/>
              </a:buClr>
              <a:buSzPct val="137500"/>
            </a:pPr>
            <a:r>
              <a:rPr lang="en" sz="800" dirty="0">
                <a:solidFill>
                  <a:schemeClr val="dk1"/>
                </a:solidFill>
              </a:rPr>
              <a:t>GPU-Accelerated Molecular Visualization on Petascale Supercomputing Platforms.     J. E. Stone, K. L. Vandivort, and K. Schulten. UltraVis’13, pp. 6:1-6:8, 2013.</a:t>
            </a:r>
          </a:p>
          <a:p>
            <a:pPr>
              <a:spcBef>
                <a:spcPts val="0"/>
              </a:spcBef>
              <a:buClr>
                <a:schemeClr val="dk1"/>
              </a:buClr>
              <a:buSzPct val="137500"/>
            </a:pPr>
            <a:r>
              <a:rPr lang="en" sz="800" dirty="0">
                <a:solidFill>
                  <a:schemeClr val="dk1"/>
                </a:solidFill>
              </a:rPr>
              <a:t>Visualization of Energy Conversion Processes in a Light Harvesting Organelle at Atomic Detail.  M. Sener, et al. SC'14 Visualization and Data Analytics Showcase, 2014.</a:t>
            </a:r>
          </a:p>
          <a:p>
            <a:pPr>
              <a:spcBef>
                <a:spcPts val="0"/>
              </a:spcBef>
              <a:buClr>
                <a:schemeClr val="dk1"/>
              </a:buClr>
              <a:buSzPct val="137500"/>
            </a:pPr>
            <a:r>
              <a:rPr lang="en" sz="800" dirty="0">
                <a:solidFill>
                  <a:schemeClr val="dk1"/>
                </a:solidFill>
              </a:rPr>
              <a:t>Chemical Visualization of Human Pathogens: the Retroviral Capsids.  J. R. Perilla, B.-C. Goh, J. E. Stone, and K. Schulten. SC'15 Visualization and Data Analytics Showcase, 2015.</a:t>
            </a:r>
          </a:p>
          <a:p>
            <a:pPr>
              <a:spcBef>
                <a:spcPts val="0"/>
              </a:spcBef>
              <a:buClr>
                <a:schemeClr val="dk1"/>
              </a:buClr>
              <a:buSzPct val="137500"/>
            </a:pPr>
            <a:r>
              <a:rPr lang="en" sz="800" dirty="0">
                <a:solidFill>
                  <a:schemeClr val="dk1"/>
                </a:solidFill>
              </a:rPr>
              <a:t>Atomic Detail Visualization of Photosynthetic Membranes with GPU-Accelerated Ray Tracing.  J. E. Stone et al., J. Parallel Computing, 55:17-27, 2016.</a:t>
            </a:r>
          </a:p>
          <a:p>
            <a:pPr>
              <a:spcBef>
                <a:spcPts val="0"/>
              </a:spcBef>
              <a:buClr>
                <a:schemeClr val="dk1"/>
              </a:buClr>
              <a:buSzPct val="137500"/>
            </a:pPr>
            <a:r>
              <a:rPr lang="en" sz="800" dirty="0">
                <a:solidFill>
                  <a:schemeClr val="dk1"/>
                </a:solidFill>
              </a:rPr>
              <a:t>Immersive Molecular Visualization with Omnidirectional Stereoscopic Ray Tracing and Remote Rendering  J. E. Stone, W. R. Sherman, and K.  HPDAV, IPDPSW, pp. 1048-1057, 2016.</a:t>
            </a:r>
          </a:p>
          <a:p>
            <a:pPr>
              <a:spcBef>
                <a:spcPts val="0"/>
              </a:spcBef>
              <a:buClr>
                <a:schemeClr val="dk1"/>
              </a:buClr>
              <a:buSzPct val="137500"/>
            </a:pPr>
            <a:endParaRPr sz="800" dirty="0">
              <a:solidFill>
                <a:schemeClr val="dk1"/>
              </a:solidFill>
            </a:endParaRPr>
          </a:p>
          <a:p>
            <a:pPr>
              <a:spcBef>
                <a:spcPts val="0"/>
              </a:spcBef>
              <a:buClr>
                <a:schemeClr val="dk1"/>
              </a:buClr>
              <a:buSzPct val="25000"/>
            </a:pPr>
            <a:endParaRPr sz="800" dirty="0">
              <a:solidFill>
                <a:schemeClr val="dk1"/>
              </a:solidFill>
            </a:endParaRPr>
          </a:p>
          <a:p>
            <a:pPr>
              <a:spcBef>
                <a:spcPts val="0"/>
              </a:spcBef>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Shape 112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2" name="Shape 1122"/>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spcBef>
                <a:spcPts val="0"/>
              </a:spcBef>
              <a:buClr>
                <a:schemeClr val="dk1"/>
              </a:buClr>
              <a:buSzPct val="110000"/>
            </a:pPr>
            <a:r>
              <a:rPr lang="en" sz="1100" dirty="0">
                <a:solidFill>
                  <a:schemeClr val="dk1"/>
                </a:solidFill>
              </a:rPr>
              <a:t>Benefits of Advanced Lighting and Shading Techniques</a:t>
            </a:r>
            <a:endParaRPr sz="1100" dirty="0">
              <a:solidFill>
                <a:schemeClr val="dk1"/>
              </a:solidFill>
            </a:endParaRPr>
          </a:p>
          <a:p>
            <a:pPr marL="483306" indent="-308779">
              <a:spcBef>
                <a:spcPts val="0"/>
              </a:spcBef>
              <a:buClr>
                <a:schemeClr val="dk1"/>
              </a:buClr>
              <a:buChar char="●"/>
            </a:pPr>
            <a:r>
              <a:rPr lang="en" sz="1100" dirty="0">
                <a:solidFill>
                  <a:schemeClr val="dk1"/>
                </a:solidFill>
              </a:rPr>
              <a:t>Exploit visual intuition</a:t>
            </a:r>
          </a:p>
          <a:p>
            <a:pPr marL="483306" indent="-308779">
              <a:spcBef>
                <a:spcPts val="0"/>
              </a:spcBef>
              <a:buClr>
                <a:schemeClr val="dk1"/>
              </a:buClr>
              <a:buChar char="●"/>
            </a:pPr>
            <a:r>
              <a:rPr lang="en" sz="1100" dirty="0">
                <a:solidFill>
                  <a:schemeClr val="dk1"/>
                </a:solidFill>
              </a:rPr>
              <a:t>Spend computer time in exchange for scientists’ time, make images that are more easily interpreted</a:t>
            </a:r>
          </a:p>
          <a:p>
            <a:pPr marL="483306" indent="-308779">
              <a:spcBef>
                <a:spcPts val="0"/>
              </a:spcBef>
              <a:buClr>
                <a:schemeClr val="dk1"/>
              </a:buClr>
              <a:buChar char="●"/>
            </a:pPr>
            <a:r>
              <a:rPr lang="en-US" sz="1100" dirty="0">
                <a:solidFill>
                  <a:schemeClr val="dk1"/>
                </a:solidFill>
              </a:rPr>
              <a:t>H</a:t>
            </a:r>
            <a:r>
              <a:rPr lang="en" sz="1100" dirty="0">
                <a:solidFill>
                  <a:schemeClr val="dk1"/>
                </a:solidFill>
              </a:rPr>
              <a:t>igh-quality transparent surface display, DoF, and AO are a few of the tools that can be used to better visualize complex molecular structures and their dynamics, and to focus viewer’s attention on key parts of a protein or macromolecular complex</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4144964" y="9121776"/>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1" tIns="48309" rIns="96621" bIns="48309" anchor="b"/>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defTabSz="483201" eaLnBrk="1" fontAlgn="auto" hangingPunct="1">
              <a:lnSpc>
                <a:spcPct val="100000"/>
              </a:lnSpc>
              <a:spcBef>
                <a:spcPct val="0"/>
              </a:spcBef>
              <a:spcAft>
                <a:spcPts val="0"/>
              </a:spcAft>
              <a:buClrTx/>
              <a:buSzTx/>
            </a:pPr>
            <a:fld id="{2A69B0F6-4C85-4A57-B86C-D17FF6144E59}" type="slidenum">
              <a:rPr lang="en-US" altLang="en-US">
                <a:solidFill>
                  <a:prstClr val="black"/>
                </a:solidFill>
                <a:ea typeface="+mn-ea"/>
                <a:cs typeface="+mn-cs"/>
              </a:rPr>
              <a:pPr algn="r" defTabSz="483201" eaLnBrk="1" fontAlgn="auto" hangingPunct="1">
                <a:lnSpc>
                  <a:spcPct val="100000"/>
                </a:lnSpc>
                <a:spcBef>
                  <a:spcPct val="0"/>
                </a:spcBef>
                <a:spcAft>
                  <a:spcPts val="0"/>
                </a:spcAft>
                <a:buClrTx/>
                <a:buSzTx/>
              </a:pPr>
              <a:t>23</a:t>
            </a:fld>
            <a:endParaRPr lang="en-US" altLang="en-US">
              <a:solidFill>
                <a:prstClr val="black"/>
              </a:solidFill>
              <a:ea typeface="+mn-ea"/>
              <a:cs typeface="+mn-cs"/>
            </a:endParaRPr>
          </a:p>
        </p:txBody>
      </p:sp>
      <p:sp>
        <p:nvSpPr>
          <p:cNvPr id="37891" name="Rectangle 2"/>
          <p:cNvSpPr>
            <a:spLocks noGrp="1" noRot="1" noChangeAspect="1" noChangeArrowheads="1" noTextEdit="1"/>
          </p:cNvSpPr>
          <p:nvPr>
            <p:ph type="sldImg"/>
          </p:nvPr>
        </p:nvSpPr>
        <p:spPr>
          <a:xfrm>
            <a:off x="458788" y="720725"/>
            <a:ext cx="6397625" cy="3598863"/>
          </a:xfrm>
          <a:ln/>
        </p:spPr>
      </p:sp>
      <p:sp>
        <p:nvSpPr>
          <p:cNvPr id="37892" name="Rectangle 3"/>
          <p:cNvSpPr txBox="1">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lIns="96609" tIns="48304" rIns="96609" bIns="48304"/>
          <a:lstStyle/>
          <a:p>
            <a:pPr defTabSz="1019085"/>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065573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59619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753650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4967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99"/>
            <a:ext cx="5111750" cy="438983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7589180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4025514"/>
            <a:ext cx="5486400" cy="603647"/>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1687532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484955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16" y="457200"/>
            <a:ext cx="1941513" cy="4113610"/>
          </a:xfrm>
        </p:spPr>
        <p:txBody>
          <a:bodyPr vert="eaVert"/>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85800" y="457200"/>
            <a:ext cx="5676900" cy="4113610"/>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530430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23" y="457200"/>
            <a:ext cx="7770813" cy="856060"/>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8" y="1485900"/>
            <a:ext cx="3808413" cy="308491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lipArt Placeholder 3"/>
          <p:cNvSpPr>
            <a:spLocks noGrp="1"/>
          </p:cNvSpPr>
          <p:nvPr>
            <p:ph type="clipArt" sz="half" idx="2"/>
          </p:nvPr>
        </p:nvSpPr>
        <p:spPr>
          <a:xfrm>
            <a:off x="4646613" y="1485900"/>
            <a:ext cx="3810000" cy="3084910"/>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Tree>
    <p:extLst>
      <p:ext uri="{BB962C8B-B14F-4D97-AF65-F5344CB8AC3E}">
        <p14:creationId xmlns:p14="http://schemas.microsoft.com/office/powerpoint/2010/main" val="24659747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23"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8" y="1485900"/>
            <a:ext cx="3808413" cy="308491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hart Placeholder 3"/>
          <p:cNvSpPr>
            <a:spLocks noGrp="1"/>
          </p:cNvSpPr>
          <p:nvPr>
            <p:ph type="chart" sz="half" idx="2"/>
          </p:nvPr>
        </p:nvSpPr>
        <p:spPr>
          <a:xfrm>
            <a:off x="4646613" y="1485900"/>
            <a:ext cx="3810000" cy="3084910"/>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Tree>
    <p:extLst>
      <p:ext uri="{BB962C8B-B14F-4D97-AF65-F5344CB8AC3E}">
        <p14:creationId xmlns:p14="http://schemas.microsoft.com/office/powerpoint/2010/main" val="32602961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00B9543B-00C6-43EC-A17A-6B7834DBC948}" type="datetimeFigureOut">
              <a:rPr lang="en-US"/>
              <a:pPr>
                <a:defRPr/>
              </a:pPr>
              <a:t>8/13/2018</a:t>
            </a:fld>
            <a:endParaRPr lang="en-US"/>
          </a:p>
        </p:txBody>
      </p:sp>
      <p:sp>
        <p:nvSpPr>
          <p:cNvPr id="5" name="Footer Placeholder 4"/>
          <p:cNvSpPr>
            <a:spLocks noGrp="1"/>
          </p:cNvSpPr>
          <p:nvPr>
            <p:ph type="ftr" sz="quarter" idx="11"/>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9CAB8E11-9D97-46D2-874C-5CE9BAD0BAB3}" type="slidenum">
              <a:rPr lang="en-US"/>
              <a:pPr>
                <a:defRPr/>
              </a:pPr>
              <a:t>‹#›</a:t>
            </a:fld>
            <a:endParaRPr lang="en-US"/>
          </a:p>
        </p:txBody>
      </p:sp>
    </p:spTree>
    <p:extLst>
      <p:ext uri="{BB962C8B-B14F-4D97-AF65-F5344CB8AC3E}">
        <p14:creationId xmlns:p14="http://schemas.microsoft.com/office/powerpoint/2010/main" val="7708419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1B60701D-36F0-4362-9406-14FF8BC5DD85}" type="datetimeFigureOut">
              <a:rPr lang="en-US"/>
              <a:pPr>
                <a:defRPr/>
              </a:pPr>
              <a:t>8/13/2018</a:t>
            </a:fld>
            <a:endParaRPr lang="en-US"/>
          </a:p>
        </p:txBody>
      </p:sp>
      <p:sp>
        <p:nvSpPr>
          <p:cNvPr id="5" name="Footer Placeholder 4"/>
          <p:cNvSpPr>
            <a:spLocks noGrp="1"/>
          </p:cNvSpPr>
          <p:nvPr>
            <p:ph type="ftr" sz="quarter" idx="11"/>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701B72EB-2958-4C22-BE1F-1FC849F9C2EA}" type="slidenum">
              <a:rPr lang="en-US"/>
              <a:pPr>
                <a:defRPr/>
              </a:pPr>
              <a:t>‹#›</a:t>
            </a:fld>
            <a:endParaRPr lang="en-US"/>
          </a:p>
        </p:txBody>
      </p:sp>
    </p:spTree>
    <p:extLst>
      <p:ext uri="{BB962C8B-B14F-4D97-AF65-F5344CB8AC3E}">
        <p14:creationId xmlns:p14="http://schemas.microsoft.com/office/powerpoint/2010/main" val="2452938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457200"/>
            <a:ext cx="1941513" cy="4113610"/>
          </a:xfrm>
        </p:spPr>
        <p:txBody>
          <a:bodyPr vert="eaVert"/>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85800" y="457200"/>
            <a:ext cx="5676900" cy="4113610"/>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149261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5"/>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DE89ECC4-D01E-46FF-A1BB-B32F29AC2FB3}" type="datetimeFigureOut">
              <a:rPr lang="en-US"/>
              <a:pPr>
                <a:defRPr/>
              </a:pPr>
              <a:t>8/13/2018</a:t>
            </a:fld>
            <a:endParaRPr lang="en-US"/>
          </a:p>
        </p:txBody>
      </p:sp>
      <p:sp>
        <p:nvSpPr>
          <p:cNvPr id="5" name="Footer Placeholder 4"/>
          <p:cNvSpPr>
            <a:spLocks noGrp="1"/>
          </p:cNvSpPr>
          <p:nvPr>
            <p:ph type="ftr" sz="quarter" idx="11"/>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A3013195-0560-40F5-8227-3209D4F525D7}" type="slidenum">
              <a:rPr lang="en-US"/>
              <a:pPr>
                <a:defRPr/>
              </a:pPr>
              <a:t>‹#›</a:t>
            </a:fld>
            <a:endParaRPr lang="en-US"/>
          </a:p>
        </p:txBody>
      </p:sp>
    </p:spTree>
    <p:extLst>
      <p:ext uri="{BB962C8B-B14F-4D97-AF65-F5344CB8AC3E}">
        <p14:creationId xmlns:p14="http://schemas.microsoft.com/office/powerpoint/2010/main" val="33399775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64AC4919-025E-45EB-B13A-79976D6A7381}" type="datetimeFigureOut">
              <a:rPr lang="en-US"/>
              <a:pPr>
                <a:defRPr/>
              </a:pPr>
              <a:t>8/13/2018</a:t>
            </a:fld>
            <a:endParaRPr lang="en-US"/>
          </a:p>
        </p:txBody>
      </p:sp>
      <p:sp>
        <p:nvSpPr>
          <p:cNvPr id="6" name="Footer Placeholder 5"/>
          <p:cNvSpPr>
            <a:spLocks noGrp="1"/>
          </p:cNvSpPr>
          <p:nvPr>
            <p:ph type="ftr" sz="quarter" idx="11"/>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CA94DDFF-F671-48E4-ABC6-A51DAF495021}" type="slidenum">
              <a:rPr lang="en-US"/>
              <a:pPr>
                <a:defRPr/>
              </a:pPr>
              <a:t>‹#›</a:t>
            </a:fld>
            <a:endParaRPr lang="en-US"/>
          </a:p>
        </p:txBody>
      </p:sp>
    </p:spTree>
    <p:extLst>
      <p:ext uri="{BB962C8B-B14F-4D97-AF65-F5344CB8AC3E}">
        <p14:creationId xmlns:p14="http://schemas.microsoft.com/office/powerpoint/2010/main" val="27812676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FE1ECD6F-B831-42B9-9421-208A8D3262E1}" type="datetimeFigureOut">
              <a:rPr lang="en-US"/>
              <a:pPr>
                <a:defRPr/>
              </a:pPr>
              <a:t>8/13/2018</a:t>
            </a:fld>
            <a:endParaRPr lang="en-US"/>
          </a:p>
        </p:txBody>
      </p:sp>
      <p:sp>
        <p:nvSpPr>
          <p:cNvPr id="8" name="Footer Placeholder 7"/>
          <p:cNvSpPr>
            <a:spLocks noGrp="1"/>
          </p:cNvSpPr>
          <p:nvPr>
            <p:ph type="ftr" sz="quarter" idx="11"/>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1527EFC2-6F69-4A2F-8DF1-A3E44778FFE9}" type="slidenum">
              <a:rPr lang="en-US"/>
              <a:pPr>
                <a:defRPr/>
              </a:pPr>
              <a:t>‹#›</a:t>
            </a:fld>
            <a:endParaRPr lang="en-US"/>
          </a:p>
        </p:txBody>
      </p:sp>
    </p:spTree>
    <p:extLst>
      <p:ext uri="{BB962C8B-B14F-4D97-AF65-F5344CB8AC3E}">
        <p14:creationId xmlns:p14="http://schemas.microsoft.com/office/powerpoint/2010/main" val="18314133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C35192D2-3BC4-4C0C-A7B2-1A61073FF60D}" type="datetimeFigureOut">
              <a:rPr lang="en-US"/>
              <a:pPr>
                <a:defRPr/>
              </a:pPr>
              <a:t>8/13/2018</a:t>
            </a:fld>
            <a:endParaRPr lang="en-US"/>
          </a:p>
        </p:txBody>
      </p:sp>
      <p:sp>
        <p:nvSpPr>
          <p:cNvPr id="4" name="Footer Placeholder 3"/>
          <p:cNvSpPr>
            <a:spLocks noGrp="1"/>
          </p:cNvSpPr>
          <p:nvPr>
            <p:ph type="ftr" sz="quarter" idx="11"/>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3F6E0DB5-9107-4DFB-939E-680B0EB89273}" type="slidenum">
              <a:rPr lang="en-US"/>
              <a:pPr>
                <a:defRPr/>
              </a:pPr>
              <a:t>‹#›</a:t>
            </a:fld>
            <a:endParaRPr lang="en-US"/>
          </a:p>
        </p:txBody>
      </p:sp>
    </p:spTree>
    <p:extLst>
      <p:ext uri="{BB962C8B-B14F-4D97-AF65-F5344CB8AC3E}">
        <p14:creationId xmlns:p14="http://schemas.microsoft.com/office/powerpoint/2010/main" val="33135353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C013D74D-86BF-4979-8314-70546566AC0D}" type="datetimeFigureOut">
              <a:rPr lang="en-US"/>
              <a:pPr>
                <a:defRPr/>
              </a:pPr>
              <a:t>8/13/2018</a:t>
            </a:fld>
            <a:endParaRPr lang="en-US"/>
          </a:p>
        </p:txBody>
      </p:sp>
      <p:sp>
        <p:nvSpPr>
          <p:cNvPr id="3" name="Footer Placeholder 2"/>
          <p:cNvSpPr>
            <a:spLocks noGrp="1"/>
          </p:cNvSpPr>
          <p:nvPr>
            <p:ph type="ftr" sz="quarter" idx="11"/>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63B6DDED-4E45-420B-BBAD-B3A9359C83E3}" type="slidenum">
              <a:rPr lang="en-US"/>
              <a:pPr>
                <a:defRPr/>
              </a:pPr>
              <a:t>‹#›</a:t>
            </a:fld>
            <a:endParaRPr lang="en-US"/>
          </a:p>
        </p:txBody>
      </p:sp>
    </p:spTree>
    <p:extLst>
      <p:ext uri="{BB962C8B-B14F-4D97-AF65-F5344CB8AC3E}">
        <p14:creationId xmlns:p14="http://schemas.microsoft.com/office/powerpoint/2010/main" val="34053479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FEA67606-D340-45A0-9C33-C986D1A4FDA3}" type="datetimeFigureOut">
              <a:rPr lang="en-US"/>
              <a:pPr>
                <a:defRPr/>
              </a:pPr>
              <a:t>8/13/2018</a:t>
            </a:fld>
            <a:endParaRPr lang="en-US"/>
          </a:p>
        </p:txBody>
      </p:sp>
      <p:sp>
        <p:nvSpPr>
          <p:cNvPr id="6" name="Footer Placeholder 5"/>
          <p:cNvSpPr>
            <a:spLocks noGrp="1"/>
          </p:cNvSpPr>
          <p:nvPr>
            <p:ph type="ftr" sz="quarter" idx="11"/>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2C878C0D-5056-403B-9D5F-C1357734F275}" type="slidenum">
              <a:rPr lang="en-US"/>
              <a:pPr>
                <a:defRPr/>
              </a:pPr>
              <a:t>‹#›</a:t>
            </a:fld>
            <a:endParaRPr lang="en-US"/>
          </a:p>
        </p:txBody>
      </p:sp>
    </p:spTree>
    <p:extLst>
      <p:ext uri="{BB962C8B-B14F-4D97-AF65-F5344CB8AC3E}">
        <p14:creationId xmlns:p14="http://schemas.microsoft.com/office/powerpoint/2010/main" val="31702335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80"/>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D7FFA581-7591-4388-B2D1-60343AEA2A0E}" type="datetimeFigureOut">
              <a:rPr lang="en-US"/>
              <a:pPr>
                <a:defRPr/>
              </a:pPr>
              <a:t>8/13/2018</a:t>
            </a:fld>
            <a:endParaRPr lang="en-US"/>
          </a:p>
        </p:txBody>
      </p:sp>
      <p:sp>
        <p:nvSpPr>
          <p:cNvPr id="6" name="Footer Placeholder 5"/>
          <p:cNvSpPr>
            <a:spLocks noGrp="1"/>
          </p:cNvSpPr>
          <p:nvPr>
            <p:ph type="ftr" sz="quarter" idx="11"/>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3B2505C6-C351-448E-BA5C-DA9E54433922}" type="slidenum">
              <a:rPr lang="en-US"/>
              <a:pPr>
                <a:defRPr/>
              </a:pPr>
              <a:t>‹#›</a:t>
            </a:fld>
            <a:endParaRPr lang="en-US"/>
          </a:p>
        </p:txBody>
      </p:sp>
    </p:spTree>
    <p:extLst>
      <p:ext uri="{BB962C8B-B14F-4D97-AF65-F5344CB8AC3E}">
        <p14:creationId xmlns:p14="http://schemas.microsoft.com/office/powerpoint/2010/main" val="1986704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47C9DFB5-5A49-4071-A31A-5DFC41CC6144}" type="datetimeFigureOut">
              <a:rPr lang="en-US"/>
              <a:pPr>
                <a:defRPr/>
              </a:pPr>
              <a:t>8/13/2018</a:t>
            </a:fld>
            <a:endParaRPr lang="en-US"/>
          </a:p>
        </p:txBody>
      </p:sp>
      <p:sp>
        <p:nvSpPr>
          <p:cNvPr id="5" name="Footer Placeholder 4"/>
          <p:cNvSpPr>
            <a:spLocks noGrp="1"/>
          </p:cNvSpPr>
          <p:nvPr>
            <p:ph type="ftr" sz="quarter" idx="11"/>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7BD618BE-3C95-4C30-939C-F9E16218C752}" type="slidenum">
              <a:rPr lang="en-US"/>
              <a:pPr>
                <a:defRPr/>
              </a:pPr>
              <a:t>‹#›</a:t>
            </a:fld>
            <a:endParaRPr lang="en-US"/>
          </a:p>
        </p:txBody>
      </p:sp>
    </p:spTree>
    <p:extLst>
      <p:ext uri="{BB962C8B-B14F-4D97-AF65-F5344CB8AC3E}">
        <p14:creationId xmlns:p14="http://schemas.microsoft.com/office/powerpoint/2010/main" val="24933747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5"/>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72" y="273855"/>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B2CAB3F8-C141-4065-8F79-C6328DB2DF11}" type="datetimeFigureOut">
              <a:rPr lang="en-US"/>
              <a:pPr>
                <a:defRPr/>
              </a:pPr>
              <a:t>8/13/2018</a:t>
            </a:fld>
            <a:endParaRPr lang="en-US"/>
          </a:p>
        </p:txBody>
      </p:sp>
      <p:sp>
        <p:nvSpPr>
          <p:cNvPr id="5" name="Footer Placeholder 4"/>
          <p:cNvSpPr>
            <a:spLocks noGrp="1"/>
          </p:cNvSpPr>
          <p:nvPr>
            <p:ph type="ftr" sz="quarter" idx="11"/>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2EFB162D-CD69-4C36-AFD0-E1CE9C275B47}" type="slidenum">
              <a:rPr lang="en-US"/>
              <a:pPr>
                <a:defRPr/>
              </a:pPr>
              <a:t>‹#›</a:t>
            </a:fld>
            <a:endParaRPr lang="en-US"/>
          </a:p>
        </p:txBody>
      </p:sp>
    </p:spTree>
    <p:extLst>
      <p:ext uri="{BB962C8B-B14F-4D97-AF65-F5344CB8AC3E}">
        <p14:creationId xmlns:p14="http://schemas.microsoft.com/office/powerpoint/2010/main" val="6944630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pPr lvl="0"/>
            <a:r>
              <a:rPr/>
              <a:t>Title Text</a:t>
            </a:r>
          </a:p>
        </p:txBody>
      </p:sp>
      <p:sp>
        <p:nvSpPr>
          <p:cNvPr id="13" name="Shape 13"/>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11"/>
          <p:cNvSpPr>
            <a:spLocks noGrp="1"/>
          </p:cNvSpPr>
          <p:nvPr>
            <p:ph type="sldNum" sz="quarter" idx="10"/>
          </p:nvPr>
        </p:nvSpPr>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79C7BA5D-4B39-4DC6-93B2-D23895BD50D2}" type="slidenum">
              <a:rPr/>
              <a:pPr>
                <a:defRPr/>
              </a:pPr>
              <a:t>‹#›</a:t>
            </a:fld>
            <a:endParaRPr/>
          </a:p>
        </p:txBody>
      </p:sp>
    </p:spTree>
    <p:extLst>
      <p:ext uri="{BB962C8B-B14F-4D97-AF65-F5344CB8AC3E}">
        <p14:creationId xmlns:p14="http://schemas.microsoft.com/office/powerpoint/2010/main" val="92280797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1" y="1485900"/>
            <a:ext cx="3808413" cy="308491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lipArt Placeholder 3"/>
          <p:cNvSpPr>
            <a:spLocks noGrp="1"/>
          </p:cNvSpPr>
          <p:nvPr>
            <p:ph type="clipArt" sz="half" idx="2"/>
          </p:nvPr>
        </p:nvSpPr>
        <p:spPr>
          <a:xfrm>
            <a:off x="4646613" y="1485900"/>
            <a:ext cx="3810000" cy="3084910"/>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Tree>
    <p:extLst>
      <p:ext uri="{BB962C8B-B14F-4D97-AF65-F5344CB8AC3E}">
        <p14:creationId xmlns:p14="http://schemas.microsoft.com/office/powerpoint/2010/main" val="33091601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936849078"/>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2563239333"/>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3001994941"/>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4281303445"/>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2662423104"/>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806085668"/>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1715531007"/>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1461993270"/>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3921562183"/>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334048767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hart Placeholder 3"/>
          <p:cNvSpPr>
            <a:spLocks noGrp="1"/>
          </p:cNvSpPr>
          <p:nvPr>
            <p:ph type="chart" sz="half" idx="2"/>
          </p:nvPr>
        </p:nvSpPr>
        <p:spPr>
          <a:xfrm>
            <a:off x="4646613" y="1485900"/>
            <a:ext cx="3810000" cy="3084910"/>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Tree>
    <p:extLst>
      <p:ext uri="{BB962C8B-B14F-4D97-AF65-F5344CB8AC3E}">
        <p14:creationId xmlns:p14="http://schemas.microsoft.com/office/powerpoint/2010/main" val="507563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pPr lvl="0"/>
            <a:r>
              <a:rPr/>
              <a:t>Title Text</a:t>
            </a:r>
          </a:p>
        </p:txBody>
      </p:sp>
      <p:sp>
        <p:nvSpPr>
          <p:cNvPr id="13" name="Shape 13"/>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11"/>
          <p:cNvSpPr>
            <a:spLocks noGrp="1"/>
          </p:cNvSpPr>
          <p:nvPr>
            <p:ph type="sldNum" sz="quarter" idx="10"/>
          </p:nvPr>
        </p:nvSpPr>
        <p:spPr>
          <a:xfrm>
            <a:off x="6457950" y="4767263"/>
            <a:ext cx="2057400" cy="274637"/>
          </a:xfrm>
          <a:prstGeom prst="rect">
            <a:avLst/>
          </a:prstGeom>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lgn="l">
              <a:defRPr/>
            </a:pPr>
            <a:fld id="{2783953F-D986-4164-B7D7-BE29C27E835B}" type="slidenum">
              <a:rPr sz="1800">
                <a:solidFill>
                  <a:prstClr val="black"/>
                </a:solidFill>
              </a:rPr>
              <a:pPr algn="l">
                <a:defRPr/>
              </a:pPr>
              <a:t>‹#›</a:t>
            </a:fld>
            <a:endParaRPr sz="1800">
              <a:solidFill>
                <a:prstClr val="black"/>
              </a:solidFill>
            </a:endParaRPr>
          </a:p>
        </p:txBody>
      </p:sp>
    </p:spTree>
    <p:extLst>
      <p:ext uri="{BB962C8B-B14F-4D97-AF65-F5344CB8AC3E}">
        <p14:creationId xmlns:p14="http://schemas.microsoft.com/office/powerpoint/2010/main" val="1490971452"/>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78221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86419787"/>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2013011688"/>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1062762044"/>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4261011284"/>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3746769244"/>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1377651498"/>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2007332924"/>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406333971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565274110"/>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4123235633"/>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3933860991"/>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pPr lvl="0"/>
            <a:r>
              <a:rPr/>
              <a:t>Title Text</a:t>
            </a:r>
          </a:p>
        </p:txBody>
      </p:sp>
      <p:sp>
        <p:nvSpPr>
          <p:cNvPr id="13" name="Shape 13"/>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11"/>
          <p:cNvSpPr>
            <a:spLocks noGrp="1"/>
          </p:cNvSpPr>
          <p:nvPr>
            <p:ph type="sldNum" sz="quarter" idx="10"/>
          </p:nvPr>
        </p:nvSpPr>
        <p:spPr>
          <a:xfrm>
            <a:off x="6457950" y="4767263"/>
            <a:ext cx="2057400" cy="274637"/>
          </a:xfrm>
          <a:prstGeom prst="rect">
            <a:avLst/>
          </a:prstGeom>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lgn="l">
              <a:defRPr/>
            </a:pPr>
            <a:fld id="{2783953F-D986-4164-B7D7-BE29C27E835B}" type="slidenum">
              <a:rPr sz="1800">
                <a:solidFill>
                  <a:prstClr val="black"/>
                </a:solidFill>
              </a:rPr>
              <a:pPr algn="l">
                <a:defRPr/>
              </a:pPr>
              <a:t>‹#›</a:t>
            </a:fld>
            <a:endParaRPr sz="1800">
              <a:solidFill>
                <a:prstClr val="black"/>
              </a:solidFill>
            </a:endParaRPr>
          </a:p>
        </p:txBody>
      </p:sp>
    </p:spTree>
    <p:extLst>
      <p:ext uri="{BB962C8B-B14F-4D97-AF65-F5344CB8AC3E}">
        <p14:creationId xmlns:p14="http://schemas.microsoft.com/office/powerpoint/2010/main" val="1251323745"/>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30928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806182996"/>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2777682046"/>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3683246745"/>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1127449416"/>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4156063373"/>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78885443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2507826147"/>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2098812457"/>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4195550651"/>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4215126687"/>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4195566682"/>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pPr lvl="0"/>
            <a:r>
              <a:rPr/>
              <a:t>Title Text</a:t>
            </a:r>
          </a:p>
        </p:txBody>
      </p:sp>
      <p:sp>
        <p:nvSpPr>
          <p:cNvPr id="13" name="Shape 13"/>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11"/>
          <p:cNvSpPr>
            <a:spLocks noGrp="1"/>
          </p:cNvSpPr>
          <p:nvPr>
            <p:ph type="sldNum" sz="quarter" idx="10"/>
          </p:nvPr>
        </p:nvSpPr>
        <p:spPr>
          <a:xfrm>
            <a:off x="6457950" y="4767263"/>
            <a:ext cx="2057400" cy="274637"/>
          </a:xfrm>
          <a:prstGeom prst="rect">
            <a:avLst/>
          </a:prstGeom>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lgn="l">
              <a:defRPr/>
            </a:pPr>
            <a:fld id="{2783953F-D986-4164-B7D7-BE29C27E835B}" type="slidenum">
              <a:rPr sz="1800">
                <a:solidFill>
                  <a:prstClr val="black"/>
                </a:solidFill>
              </a:rPr>
              <a:pPr algn="l">
                <a:defRPr/>
              </a:pPr>
              <a:t>‹#›</a:t>
            </a:fld>
            <a:endParaRPr sz="1800">
              <a:solidFill>
                <a:prstClr val="black"/>
              </a:solidFill>
            </a:endParaRPr>
          </a:p>
        </p:txBody>
      </p:sp>
    </p:spTree>
    <p:extLst>
      <p:ext uri="{BB962C8B-B14F-4D97-AF65-F5344CB8AC3E}">
        <p14:creationId xmlns:p14="http://schemas.microsoft.com/office/powerpoint/2010/main" val="2816079037"/>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642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203638012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260975244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29138607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4560245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720180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225572839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156990136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156235171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28271127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
        <p:nvSpPr>
          <p:cNvPr id="2" name="Title 1"/>
          <p:cNvSpPr>
            <a:spLocks noGrp="1"/>
          </p:cNvSpPr>
          <p:nvPr>
            <p:ph type="ctrTitle"/>
          </p:nvPr>
        </p:nvSpPr>
        <p:spPr>
          <a:xfrm>
            <a:off x="685800" y="1597822"/>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67284450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211530840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425961080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217138451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149909911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33130382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8039533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146014702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339851354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196482454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587185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5"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5"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4379898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algn="l" defTabSz="457101" fontAlgn="auto">
              <a:lnSpc>
                <a:spcPct val="100000"/>
              </a:lnSpc>
              <a:spcBef>
                <a:spcPts val="0"/>
              </a:spcBef>
              <a:spcAft>
                <a:spcPts val="0"/>
              </a:spcAft>
              <a:buClrTx/>
              <a:buSzTx/>
              <a:buFontTx/>
              <a:buNone/>
            </a:pPr>
            <a:fld id="{00000000-1234-1234-1234-123412341234}" type="slidenum">
              <a:rPr lang="en" sz="1800">
                <a:solidFill>
                  <a:prstClr val="black"/>
                </a:solidFill>
                <a:latin typeface="Arial"/>
                <a:ea typeface="+mn-ea"/>
                <a:cs typeface="+mn-cs"/>
              </a:rPr>
              <a:pPr algn="l" defTabSz="457101" fontAlgn="auto">
                <a:lnSpc>
                  <a:spcPct val="100000"/>
                </a:lnSpc>
                <a:spcBef>
                  <a:spcPts val="0"/>
                </a:spcBef>
                <a:spcAft>
                  <a:spcPts val="0"/>
                </a:spcAft>
                <a:buClrTx/>
                <a:buSzTx/>
                <a:buFontTx/>
                <a:buNone/>
              </a:pPr>
              <a:t>‹#›</a:t>
            </a:fld>
            <a:endParaRPr lang="en" sz="1800">
              <a:solidFill>
                <a:prstClr val="black"/>
              </a:solidFill>
              <a:latin typeface="Arial"/>
              <a:ea typeface="+mn-ea"/>
              <a:cs typeface="+mn-cs"/>
            </a:endParaRPr>
          </a:p>
        </p:txBody>
      </p:sp>
    </p:spTree>
    <p:extLst>
      <p:ext uri="{BB962C8B-B14F-4D97-AF65-F5344CB8AC3E}">
        <p14:creationId xmlns:p14="http://schemas.microsoft.com/office/powerpoint/2010/main" val="2691473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
        <p:nvSpPr>
          <p:cNvPr id="2" name="Title 1"/>
          <p:cNvSpPr>
            <a:spLocks noGrp="1"/>
          </p:cNvSpPr>
          <p:nvPr>
            <p:ph type="ctrTitle"/>
          </p:nvPr>
        </p:nvSpPr>
        <p:spPr>
          <a:xfrm>
            <a:off x="685800" y="1597822"/>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64319016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77397301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409451734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272320764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1" y="1485900"/>
            <a:ext cx="3808413" cy="3084910"/>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6613" y="1485900"/>
            <a:ext cx="3810000" cy="3084910"/>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227889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156203116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383236613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181558079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95703448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11471327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864826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5"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5"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35980824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algn="l" defTabSz="457101" fontAlgn="auto">
              <a:lnSpc>
                <a:spcPct val="100000"/>
              </a:lnSpc>
              <a:spcBef>
                <a:spcPts val="0"/>
              </a:spcBef>
              <a:spcAft>
                <a:spcPts val="0"/>
              </a:spcAft>
              <a:buClrTx/>
              <a:buSzTx/>
              <a:buFontTx/>
              <a:buNone/>
            </a:pPr>
            <a:fld id="{00000000-1234-1234-1234-123412341234}" type="slidenum">
              <a:rPr lang="en" sz="1800">
                <a:solidFill>
                  <a:prstClr val="black"/>
                </a:solidFill>
                <a:latin typeface="Arial"/>
                <a:ea typeface="+mn-ea"/>
                <a:cs typeface="+mn-cs"/>
              </a:rPr>
              <a:pPr algn="l" defTabSz="457101" fontAlgn="auto">
                <a:lnSpc>
                  <a:spcPct val="100000"/>
                </a:lnSpc>
                <a:spcBef>
                  <a:spcPts val="0"/>
                </a:spcBef>
                <a:spcAft>
                  <a:spcPts val="0"/>
                </a:spcAft>
                <a:buClrTx/>
                <a:buSzTx/>
                <a:buFontTx/>
                <a:buNone/>
              </a:pPr>
              <a:t>‹#›</a:t>
            </a:fld>
            <a:endParaRPr lang="en" sz="1800">
              <a:solidFill>
                <a:prstClr val="black"/>
              </a:solidFill>
              <a:latin typeface="Arial"/>
              <a:ea typeface="+mn-ea"/>
              <a:cs typeface="+mn-cs"/>
            </a:endParaRPr>
          </a:p>
        </p:txBody>
      </p:sp>
    </p:spTree>
    <p:extLst>
      <p:ext uri="{BB962C8B-B14F-4D97-AF65-F5344CB8AC3E}">
        <p14:creationId xmlns:p14="http://schemas.microsoft.com/office/powerpoint/2010/main" val="38278778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
        <p:nvSpPr>
          <p:cNvPr id="2" name="Title 1"/>
          <p:cNvSpPr>
            <a:spLocks noGrp="1"/>
          </p:cNvSpPr>
          <p:nvPr>
            <p:ph type="ctrTitle"/>
          </p:nvPr>
        </p:nvSpPr>
        <p:spPr>
          <a:xfrm>
            <a:off x="685800" y="1597822"/>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53538250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245268758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22889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210039897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3953160333"/>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343702750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2321691713"/>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199725700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3327476755"/>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209668774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175409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5"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5"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3831358393"/>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algn="l" defTabSz="457101" fontAlgn="auto">
              <a:lnSpc>
                <a:spcPct val="100000"/>
              </a:lnSpc>
              <a:spcBef>
                <a:spcPts val="0"/>
              </a:spcBef>
              <a:spcAft>
                <a:spcPts val="0"/>
              </a:spcAft>
              <a:buClrTx/>
              <a:buSzTx/>
              <a:buFontTx/>
              <a:buNone/>
            </a:pPr>
            <a:fld id="{00000000-1234-1234-1234-123412341234}" type="slidenum">
              <a:rPr lang="en" sz="1800">
                <a:solidFill>
                  <a:prstClr val="black"/>
                </a:solidFill>
                <a:latin typeface="Arial"/>
                <a:ea typeface="+mn-ea"/>
                <a:cs typeface="+mn-cs"/>
              </a:rPr>
              <a:pPr algn="l" defTabSz="457101" fontAlgn="auto">
                <a:lnSpc>
                  <a:spcPct val="100000"/>
                </a:lnSpc>
                <a:spcBef>
                  <a:spcPts val="0"/>
                </a:spcBef>
                <a:spcAft>
                  <a:spcPts val="0"/>
                </a:spcAft>
                <a:buClrTx/>
                <a:buSzTx/>
                <a:buFontTx/>
                <a:buNone/>
              </a:pPr>
              <a:t>‹#›</a:t>
            </a:fld>
            <a:endParaRPr lang="en" sz="1800">
              <a:solidFill>
                <a:prstClr val="black"/>
              </a:solidFill>
              <a:latin typeface="Arial"/>
              <a:ea typeface="+mn-ea"/>
              <a:cs typeface="+mn-cs"/>
            </a:endParaRPr>
          </a:p>
        </p:txBody>
      </p:sp>
    </p:spTree>
    <p:extLst>
      <p:ext uri="{BB962C8B-B14F-4D97-AF65-F5344CB8AC3E}">
        <p14:creationId xmlns:p14="http://schemas.microsoft.com/office/powerpoint/2010/main" val="328386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310784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
        <p:nvSpPr>
          <p:cNvPr id="2" name="Title 1"/>
          <p:cNvSpPr>
            <a:spLocks noGrp="1"/>
          </p:cNvSpPr>
          <p:nvPr>
            <p:ph type="ctrTitle"/>
          </p:nvPr>
        </p:nvSpPr>
        <p:spPr>
          <a:xfrm>
            <a:off x="685800" y="1597822"/>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10699342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317494125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354580445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5924274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478595853"/>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3617940443"/>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1897862977"/>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899906496"/>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261149708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077883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1655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5"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5"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395286987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algn="l" defTabSz="457101" fontAlgn="auto">
              <a:lnSpc>
                <a:spcPct val="100000"/>
              </a:lnSpc>
              <a:spcBef>
                <a:spcPts val="0"/>
              </a:spcBef>
              <a:spcAft>
                <a:spcPts val="0"/>
              </a:spcAft>
              <a:buClrTx/>
              <a:buSzTx/>
              <a:buFontTx/>
              <a:buNone/>
            </a:pPr>
            <a:fld id="{00000000-1234-1234-1234-123412341234}" type="slidenum">
              <a:rPr lang="en" sz="1800">
                <a:solidFill>
                  <a:prstClr val="black"/>
                </a:solidFill>
                <a:latin typeface="Arial"/>
                <a:ea typeface="+mn-ea"/>
                <a:cs typeface="+mn-cs"/>
              </a:rPr>
              <a:pPr algn="l" defTabSz="457101" fontAlgn="auto">
                <a:lnSpc>
                  <a:spcPct val="100000"/>
                </a:lnSpc>
                <a:spcBef>
                  <a:spcPts val="0"/>
                </a:spcBef>
                <a:spcAft>
                  <a:spcPts val="0"/>
                </a:spcAft>
                <a:buClrTx/>
                <a:buSzTx/>
                <a:buFontTx/>
                <a:buNone/>
              </a:pPr>
              <a:t>‹#›</a:t>
            </a:fld>
            <a:endParaRPr lang="en" sz="1800">
              <a:solidFill>
                <a:prstClr val="black"/>
              </a:solidFill>
              <a:latin typeface="Arial"/>
              <a:ea typeface="+mn-ea"/>
              <a:cs typeface="+mn-cs"/>
            </a:endParaRPr>
          </a:p>
        </p:txBody>
      </p:sp>
    </p:spTree>
    <p:extLst>
      <p:ext uri="{BB962C8B-B14F-4D97-AF65-F5344CB8AC3E}">
        <p14:creationId xmlns:p14="http://schemas.microsoft.com/office/powerpoint/2010/main" val="40565149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
        <p:nvSpPr>
          <p:cNvPr id="2" name="Title 1"/>
          <p:cNvSpPr>
            <a:spLocks noGrp="1"/>
          </p:cNvSpPr>
          <p:nvPr>
            <p:ph type="ctrTitle"/>
          </p:nvPr>
        </p:nvSpPr>
        <p:spPr>
          <a:xfrm>
            <a:off x="685800" y="1597822"/>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050189105"/>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718153122"/>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729854083"/>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1605930612"/>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421794640"/>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1000841644"/>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2205571548"/>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363110642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88"/>
            <a:ext cx="5111750" cy="438983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3333086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pPr algn="l" defTabSz="457101" fontAlgn="auto">
              <a:lnSpc>
                <a:spcPct val="100000"/>
              </a:lnSpc>
              <a:spcBef>
                <a:spcPts val="0"/>
              </a:spcBef>
              <a:spcAft>
                <a:spcPts val="0"/>
              </a:spcAft>
              <a:buClrTx/>
              <a:buSzTx/>
              <a:buFontTx/>
              <a:buNone/>
            </a:pPr>
            <a:endParaRPr lang="en-US" sz="1800" dirty="0">
              <a:solidFill>
                <a:prstClr val="black"/>
              </a:solidFill>
              <a:ea typeface="+mn-ea"/>
              <a:cs typeface="+mn-cs"/>
            </a:endParaRPr>
          </a:p>
        </p:txBody>
      </p:sp>
    </p:spTree>
    <p:extLst>
      <p:ext uri="{BB962C8B-B14F-4D97-AF65-F5344CB8AC3E}">
        <p14:creationId xmlns:p14="http://schemas.microsoft.com/office/powerpoint/2010/main" val="622297571"/>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8919693"/>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5"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5"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296706316"/>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algn="l" defTabSz="457101" fontAlgn="auto">
              <a:lnSpc>
                <a:spcPct val="100000"/>
              </a:lnSpc>
              <a:spcBef>
                <a:spcPts val="0"/>
              </a:spcBef>
              <a:spcAft>
                <a:spcPts val="0"/>
              </a:spcAft>
              <a:buClrTx/>
              <a:buSzTx/>
              <a:buFontTx/>
              <a:buNone/>
            </a:pPr>
            <a:fld id="{00000000-1234-1234-1234-123412341234}" type="slidenum">
              <a:rPr lang="en" sz="1800">
                <a:solidFill>
                  <a:prstClr val="black"/>
                </a:solidFill>
                <a:latin typeface="Arial"/>
                <a:ea typeface="+mn-ea"/>
                <a:cs typeface="+mn-cs"/>
              </a:rPr>
              <a:pPr algn="l" defTabSz="457101" fontAlgn="auto">
                <a:lnSpc>
                  <a:spcPct val="100000"/>
                </a:lnSpc>
                <a:spcBef>
                  <a:spcPts val="0"/>
                </a:spcBef>
                <a:spcAft>
                  <a:spcPts val="0"/>
                </a:spcAft>
                <a:buClrTx/>
                <a:buSzTx/>
                <a:buFontTx/>
                <a:buNone/>
              </a:pPr>
              <a:t>‹#›</a:t>
            </a:fld>
            <a:endParaRPr lang="en" sz="1800">
              <a:solidFill>
                <a:prstClr val="black"/>
              </a:solidFill>
              <a:latin typeface="Arial"/>
              <a:ea typeface="+mn-ea"/>
              <a:cs typeface="+mn-cs"/>
            </a:endParaRPr>
          </a:p>
        </p:txBody>
      </p:sp>
    </p:spTree>
    <p:extLst>
      <p:ext uri="{BB962C8B-B14F-4D97-AF65-F5344CB8AC3E}">
        <p14:creationId xmlns:p14="http://schemas.microsoft.com/office/powerpoint/2010/main" val="31928736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8"/>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C1180B8F-9FFA-48CA-B5CB-A578D9941485}" type="datetimeFigureOut">
              <a:rPr lang="en-US"/>
              <a:pPr>
                <a:defRPr/>
              </a:pPr>
              <a:t>8/13/2018</a:t>
            </a:fld>
            <a:endParaRPr lang="en-US"/>
          </a:p>
        </p:txBody>
      </p:sp>
      <p:sp>
        <p:nvSpPr>
          <p:cNvPr id="5" name="Footer Placeholder 4"/>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CCFE9B42-ACBD-4009-865D-E9524F5EBA64}" type="slidenum">
              <a:rPr lang="en-US"/>
              <a:pPr>
                <a:defRPr/>
              </a:pPr>
              <a:t>‹#›</a:t>
            </a:fld>
            <a:endParaRPr lang="en-US"/>
          </a:p>
        </p:txBody>
      </p:sp>
    </p:spTree>
    <p:extLst>
      <p:ext uri="{BB962C8B-B14F-4D97-AF65-F5344CB8AC3E}">
        <p14:creationId xmlns:p14="http://schemas.microsoft.com/office/powerpoint/2010/main" val="36164725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EEACE580-B306-4DC1-99EF-3BDB24D8CB11}" type="datetimeFigureOut">
              <a:rPr lang="en-US"/>
              <a:pPr>
                <a:defRPr/>
              </a:pPr>
              <a:t>8/13/2018</a:t>
            </a:fld>
            <a:endParaRPr lang="en-US"/>
          </a:p>
        </p:txBody>
      </p:sp>
      <p:sp>
        <p:nvSpPr>
          <p:cNvPr id="5" name="Footer Placeholder 4"/>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029A1CA0-1B52-46C1-92D6-F9B1DF74ED3E}" type="slidenum">
              <a:rPr lang="en-US"/>
              <a:pPr>
                <a:defRPr/>
              </a:pPr>
              <a:t>‹#›</a:t>
            </a:fld>
            <a:endParaRPr lang="en-US"/>
          </a:p>
        </p:txBody>
      </p:sp>
    </p:spTree>
    <p:extLst>
      <p:ext uri="{BB962C8B-B14F-4D97-AF65-F5344CB8AC3E}">
        <p14:creationId xmlns:p14="http://schemas.microsoft.com/office/powerpoint/2010/main" val="28380307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5ADAC5CA-38CD-432C-ABCC-62D8CADAA545}" type="datetimeFigureOut">
              <a:rPr lang="en-US"/>
              <a:pPr>
                <a:defRPr/>
              </a:pPr>
              <a:t>8/13/2018</a:t>
            </a:fld>
            <a:endParaRPr lang="en-US"/>
          </a:p>
        </p:txBody>
      </p:sp>
      <p:sp>
        <p:nvSpPr>
          <p:cNvPr id="5" name="Footer Placeholder 4"/>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D2600F68-ABA4-4041-8CCF-BD83B9DF5882}" type="slidenum">
              <a:rPr lang="en-US"/>
              <a:pPr>
                <a:defRPr/>
              </a:pPr>
              <a:t>‹#›</a:t>
            </a:fld>
            <a:endParaRPr lang="en-US"/>
          </a:p>
        </p:txBody>
      </p:sp>
    </p:spTree>
    <p:extLst>
      <p:ext uri="{BB962C8B-B14F-4D97-AF65-F5344CB8AC3E}">
        <p14:creationId xmlns:p14="http://schemas.microsoft.com/office/powerpoint/2010/main" val="25909168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8F790282-0998-4A45-A95A-14BCAEAD1E3B}" type="datetimeFigureOut">
              <a:rPr lang="en-US"/>
              <a:pPr>
                <a:defRPr/>
              </a:pPr>
              <a:t>8/13/2018</a:t>
            </a:fld>
            <a:endParaRPr lang="en-US"/>
          </a:p>
        </p:txBody>
      </p:sp>
      <p:sp>
        <p:nvSpPr>
          <p:cNvPr id="6" name="Footer Placeholder 5"/>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4D0224EE-7848-4B43-BE91-2CE142C3248B}" type="slidenum">
              <a:rPr lang="en-US"/>
              <a:pPr>
                <a:defRPr/>
              </a:pPr>
              <a:t>‹#›</a:t>
            </a:fld>
            <a:endParaRPr lang="en-US"/>
          </a:p>
        </p:txBody>
      </p:sp>
    </p:spTree>
    <p:extLst>
      <p:ext uri="{BB962C8B-B14F-4D97-AF65-F5344CB8AC3E}">
        <p14:creationId xmlns:p14="http://schemas.microsoft.com/office/powerpoint/2010/main" val="8043970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CF324A43-6406-469D-87DD-86AF29B109F7}" type="datetimeFigureOut">
              <a:rPr lang="en-US"/>
              <a:pPr>
                <a:defRPr/>
              </a:pPr>
              <a:t>8/13/2018</a:t>
            </a:fld>
            <a:endParaRPr lang="en-US"/>
          </a:p>
        </p:txBody>
      </p:sp>
      <p:sp>
        <p:nvSpPr>
          <p:cNvPr id="8" name="Footer Placeholder 7"/>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2122C825-B495-46D8-AC26-75016E6FBC9E}" type="slidenum">
              <a:rPr lang="en-US"/>
              <a:pPr>
                <a:defRPr/>
              </a:pPr>
              <a:t>‹#›</a:t>
            </a:fld>
            <a:endParaRPr lang="en-US"/>
          </a:p>
        </p:txBody>
      </p:sp>
    </p:spTree>
    <p:extLst>
      <p:ext uri="{BB962C8B-B14F-4D97-AF65-F5344CB8AC3E}">
        <p14:creationId xmlns:p14="http://schemas.microsoft.com/office/powerpoint/2010/main" val="14809299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0D00F683-5035-4915-AE78-CC91A7FC1F3D}" type="datetimeFigureOut">
              <a:rPr lang="en-US"/>
              <a:pPr>
                <a:defRPr/>
              </a:pPr>
              <a:t>8/13/2018</a:t>
            </a:fld>
            <a:endParaRPr lang="en-US"/>
          </a:p>
        </p:txBody>
      </p:sp>
      <p:sp>
        <p:nvSpPr>
          <p:cNvPr id="4" name="Footer Placeholder 3"/>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FDF42D66-2534-41F6-8295-3D6F074C10B1}" type="slidenum">
              <a:rPr lang="en-US"/>
              <a:pPr>
                <a:defRPr/>
              </a:pPr>
              <a:t>‹#›</a:t>
            </a:fld>
            <a:endParaRPr lang="en-US"/>
          </a:p>
        </p:txBody>
      </p:sp>
    </p:spTree>
    <p:extLst>
      <p:ext uri="{BB962C8B-B14F-4D97-AF65-F5344CB8AC3E}">
        <p14:creationId xmlns:p14="http://schemas.microsoft.com/office/powerpoint/2010/main" val="2733766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9130592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7234056D-D322-4E48-B206-2312AAFA8495}" type="datetimeFigureOut">
              <a:rPr lang="en-US"/>
              <a:pPr>
                <a:defRPr/>
              </a:pPr>
              <a:t>8/13/2018</a:t>
            </a:fld>
            <a:endParaRPr lang="en-US"/>
          </a:p>
        </p:txBody>
      </p:sp>
      <p:sp>
        <p:nvSpPr>
          <p:cNvPr id="3" name="Footer Placeholder 2"/>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E882FD0D-A813-4FD8-88BF-A956E026BA1D}" type="slidenum">
              <a:rPr lang="en-US"/>
              <a:pPr>
                <a:defRPr/>
              </a:pPr>
              <a:t>‹#›</a:t>
            </a:fld>
            <a:endParaRPr lang="en-US"/>
          </a:p>
        </p:txBody>
      </p:sp>
    </p:spTree>
    <p:extLst>
      <p:ext uri="{BB962C8B-B14F-4D97-AF65-F5344CB8AC3E}">
        <p14:creationId xmlns:p14="http://schemas.microsoft.com/office/powerpoint/2010/main" val="28259893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8E723B6F-ABF2-478B-A8CE-3C1F29C2BA97}" type="datetimeFigureOut">
              <a:rPr lang="en-US"/>
              <a:pPr>
                <a:defRPr/>
              </a:pPr>
              <a:t>8/13/2018</a:t>
            </a:fld>
            <a:endParaRPr lang="en-US"/>
          </a:p>
        </p:txBody>
      </p:sp>
      <p:sp>
        <p:nvSpPr>
          <p:cNvPr id="6" name="Footer Placeholder 5"/>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DABEDFE0-1685-477E-82F3-33069AEF3814}" type="slidenum">
              <a:rPr lang="en-US"/>
              <a:pPr>
                <a:defRPr/>
              </a:pPr>
              <a:t>‹#›</a:t>
            </a:fld>
            <a:endParaRPr lang="en-US"/>
          </a:p>
        </p:txBody>
      </p:sp>
    </p:spTree>
    <p:extLst>
      <p:ext uri="{BB962C8B-B14F-4D97-AF65-F5344CB8AC3E}">
        <p14:creationId xmlns:p14="http://schemas.microsoft.com/office/powerpoint/2010/main" val="31964109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1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8EAF38BD-AA10-4195-A56E-7AF95DBC910D}" type="datetimeFigureOut">
              <a:rPr lang="en-US"/>
              <a:pPr>
                <a:defRPr/>
              </a:pPr>
              <a:t>8/13/2018</a:t>
            </a:fld>
            <a:endParaRPr lang="en-US"/>
          </a:p>
        </p:txBody>
      </p:sp>
      <p:sp>
        <p:nvSpPr>
          <p:cNvPr id="6" name="Footer Placeholder 5"/>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9B9CD558-8D32-472F-A381-DBF1C034C618}" type="slidenum">
              <a:rPr lang="en-US"/>
              <a:pPr>
                <a:defRPr/>
              </a:pPr>
              <a:t>‹#›</a:t>
            </a:fld>
            <a:endParaRPr lang="en-US"/>
          </a:p>
        </p:txBody>
      </p:sp>
    </p:spTree>
    <p:extLst>
      <p:ext uri="{BB962C8B-B14F-4D97-AF65-F5344CB8AC3E}">
        <p14:creationId xmlns:p14="http://schemas.microsoft.com/office/powerpoint/2010/main" val="39074126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F4EAE04E-B414-4500-98B7-BA2511FCB521}" type="datetimeFigureOut">
              <a:rPr lang="en-US"/>
              <a:pPr>
                <a:defRPr/>
              </a:pPr>
              <a:t>8/13/2018</a:t>
            </a:fld>
            <a:endParaRPr lang="en-US"/>
          </a:p>
        </p:txBody>
      </p:sp>
      <p:sp>
        <p:nvSpPr>
          <p:cNvPr id="5" name="Footer Placeholder 4"/>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EA108D30-07AD-43F5-924F-A95BFB2EA661}" type="slidenum">
              <a:rPr lang="en-US"/>
              <a:pPr>
                <a:defRPr/>
              </a:pPr>
              <a:t>‹#›</a:t>
            </a:fld>
            <a:endParaRPr lang="en-US"/>
          </a:p>
        </p:txBody>
      </p:sp>
    </p:spTree>
    <p:extLst>
      <p:ext uri="{BB962C8B-B14F-4D97-AF65-F5344CB8AC3E}">
        <p14:creationId xmlns:p14="http://schemas.microsoft.com/office/powerpoint/2010/main" val="39246828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0F0B3450-8B89-4DE2-8686-AC265B5A1C44}" type="datetimeFigureOut">
              <a:rPr lang="en-US"/>
              <a:pPr>
                <a:defRPr/>
              </a:pPr>
              <a:t>8/13/2018</a:t>
            </a:fld>
            <a:endParaRPr lang="en-US"/>
          </a:p>
        </p:txBody>
      </p:sp>
      <p:sp>
        <p:nvSpPr>
          <p:cNvPr id="5" name="Footer Placeholder 4"/>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AF85F2FA-CF9F-4B2E-BE06-AE4970245B8E}" type="slidenum">
              <a:rPr lang="en-US"/>
              <a:pPr>
                <a:defRPr/>
              </a:pPr>
              <a:t>‹#›</a:t>
            </a:fld>
            <a:endParaRPr lang="en-US"/>
          </a:p>
        </p:txBody>
      </p:sp>
    </p:spTree>
    <p:extLst>
      <p:ext uri="{BB962C8B-B14F-4D97-AF65-F5344CB8AC3E}">
        <p14:creationId xmlns:p14="http://schemas.microsoft.com/office/powerpoint/2010/main" val="7656181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0"/>
            <a:ext cx="7772400" cy="1102519"/>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7650603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013933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7041665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8" y="1485900"/>
            <a:ext cx="3808413" cy="3084910"/>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6613" y="1485900"/>
            <a:ext cx="3810000" cy="3084910"/>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512469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88029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image" Target="../media/image3.emf"/><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2.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image" Target="../media/image3.emf"/><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3.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3.emf"/><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em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emf"/><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3.emf"/><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3.emf"/><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3.emf"/><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3.emf"/><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1.pn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2209800" y="4800600"/>
            <a:ext cx="4495800" cy="392113"/>
            <a:chOff x="1392" y="4032"/>
            <a:chExt cx="2832" cy="329"/>
          </a:xfrm>
        </p:grpSpPr>
        <p:sp>
          <p:nvSpPr>
            <p:cNvPr id="1031" name="AutoShape 2"/>
            <p:cNvSpPr>
              <a:spLocks noChangeArrowheads="1"/>
            </p:cNvSpPr>
            <p:nvPr/>
          </p:nvSpPr>
          <p:spPr bwMode="auto">
            <a:xfrm>
              <a:off x="1392" y="4032"/>
              <a:ext cx="2832" cy="192"/>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eaLnBrk="1" hangingPunct="1">
                <a:defRPr/>
              </a:pPr>
              <a:endParaRPr lang="en-US" altLang="en-US" smtClean="0"/>
            </a:p>
          </p:txBody>
        </p:sp>
        <p:sp>
          <p:nvSpPr>
            <p:cNvPr id="2" name="Text Box 3"/>
            <p:cNvSpPr txBox="1">
              <a:spLocks noChangeArrowheads="1"/>
            </p:cNvSpPr>
            <p:nvPr/>
          </p:nvSpPr>
          <p:spPr bwMode="auto">
            <a:xfrm>
              <a:off x="1392" y="4032"/>
              <a:ext cx="2832"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pPr algn="ctr" eaLnBrk="1" hangingPunct="1">
                <a:lnSpc>
                  <a:spcPct val="93000"/>
                </a:lnSpc>
                <a:defRPr/>
              </a:pPr>
              <a:r>
                <a:rPr lang="en-US" sz="1000" dirty="0" smtClean="0"/>
                <a:t>NIH BTRC for Macromolecular Modeling and Bioinformatics</a:t>
              </a:r>
            </a:p>
            <a:p>
              <a:pPr algn="ctr" eaLnBrk="1" hangingPunct="1">
                <a:lnSpc>
                  <a:spcPct val="100000"/>
                </a:lnSpc>
                <a:defRPr/>
              </a:pPr>
              <a:r>
                <a:rPr lang="en-US" sz="1000" dirty="0" smtClean="0"/>
                <a:t>http://www.ks.uiuc.edu/</a:t>
              </a:r>
            </a:p>
          </p:txBody>
        </p:sp>
      </p:grpSp>
      <p:sp>
        <p:nvSpPr>
          <p:cNvPr id="1027" name="AutoShape 5"/>
          <p:cNvSpPr>
            <a:spLocks noChangeArrowheads="1"/>
          </p:cNvSpPr>
          <p:nvPr/>
        </p:nvSpPr>
        <p:spPr bwMode="auto">
          <a:xfrm>
            <a:off x="7239000" y="4800600"/>
            <a:ext cx="1905000" cy="381000"/>
          </a:xfrm>
          <a:prstGeom prst="roundRect">
            <a:avLst>
              <a:gd name="adj" fmla="val 64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9pPr>
          </a:lstStyle>
          <a:p>
            <a:pPr algn="r" eaLnBrk="1" hangingPunct="1">
              <a:lnSpc>
                <a:spcPct val="93000"/>
              </a:lnSpc>
              <a:spcBef>
                <a:spcPct val="0"/>
              </a:spcBef>
              <a:defRPr/>
            </a:pPr>
            <a:r>
              <a:rPr lang="en-US" altLang="en-US" sz="1000" smtClean="0">
                <a:solidFill>
                  <a:schemeClr val="tx1"/>
                </a:solidFill>
              </a:rPr>
              <a:t>Beckman Institute,</a:t>
            </a:r>
          </a:p>
          <a:p>
            <a:pPr algn="r" eaLnBrk="1" hangingPunct="1">
              <a:lnSpc>
                <a:spcPct val="93000"/>
              </a:lnSpc>
              <a:spcBef>
                <a:spcPct val="0"/>
              </a:spcBef>
              <a:defRPr/>
            </a:pPr>
            <a:r>
              <a:rPr lang="en-US" altLang="en-US" sz="1000" smtClean="0">
                <a:solidFill>
                  <a:schemeClr val="tx1"/>
                </a:solidFill>
              </a:rPr>
              <a:t> U. Illinois at Urbana-Champaign</a:t>
            </a:r>
          </a:p>
        </p:txBody>
      </p:sp>
      <p:sp>
        <p:nvSpPr>
          <p:cNvPr id="1028" name="Rectangle 6"/>
          <p:cNvSpPr>
            <a:spLocks noGrp="1" noChangeArrowheads="1"/>
          </p:cNvSpPr>
          <p:nvPr>
            <p:ph type="title"/>
          </p:nvPr>
        </p:nvSpPr>
        <p:spPr bwMode="auto">
          <a:xfrm>
            <a:off x="685800" y="457200"/>
            <a:ext cx="7770813" cy="85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US" altLang="en-US" smtClean="0"/>
              <a:t>Click to edit the title text format</a:t>
            </a:r>
          </a:p>
        </p:txBody>
      </p:sp>
      <p:sp>
        <p:nvSpPr>
          <p:cNvPr id="1029" name="Rectangle 7"/>
          <p:cNvSpPr>
            <a:spLocks noGrp="1" noChangeArrowheads="1"/>
          </p:cNvSpPr>
          <p:nvPr>
            <p:ph type="body" idx="1"/>
          </p:nvPr>
        </p:nvSpPr>
        <p:spPr bwMode="auto">
          <a:xfrm>
            <a:off x="685800" y="1485900"/>
            <a:ext cx="7770813" cy="3084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US" altLang="en-US" smtClean="0"/>
              <a:t>Click to edit the outline text format</a:t>
            </a:r>
          </a:p>
          <a:p>
            <a:pPr lvl="1"/>
            <a:r>
              <a:rPr lang="en-US" altLang="en-US" smtClean="0"/>
              <a:t>Second Outline Level</a:t>
            </a:r>
          </a:p>
          <a:p>
            <a:pPr lvl="2"/>
            <a:r>
              <a:rPr lang="en-US" altLang="en-US" smtClean="0"/>
              <a:t>Third Outline Level</a:t>
            </a:r>
          </a:p>
          <a:p>
            <a:pPr lvl="3"/>
            <a:r>
              <a:rPr lang="en-US" altLang="en-US" smtClean="0"/>
              <a:t>Fourth Outline Level</a:t>
            </a:r>
          </a:p>
          <a:p>
            <a:pPr lvl="4"/>
            <a:r>
              <a:rPr lang="en-US" altLang="en-US" smtClean="0"/>
              <a:t>Fifth Outline Level</a:t>
            </a:r>
          </a:p>
          <a:p>
            <a:pPr lvl="4"/>
            <a:r>
              <a:rPr lang="en-US" altLang="en-US" smtClean="0"/>
              <a:t>Sixth Outline Level</a:t>
            </a:r>
          </a:p>
          <a:p>
            <a:pPr lvl="4"/>
            <a:r>
              <a:rPr lang="en-US" altLang="en-US" smtClean="0"/>
              <a:t>Seventh Outline Level</a:t>
            </a:r>
          </a:p>
          <a:p>
            <a:pPr lvl="4"/>
            <a:r>
              <a:rPr lang="en-US" altLang="en-US" smtClean="0"/>
              <a:t>Eighth Outline Level</a:t>
            </a:r>
          </a:p>
          <a:p>
            <a:pPr lvl="4"/>
            <a:r>
              <a:rPr lang="en-US" altLang="en-US" smtClean="0"/>
              <a:t>Ninth Outline Level</a:t>
            </a:r>
          </a:p>
        </p:txBody>
      </p:sp>
      <p:pic>
        <p:nvPicPr>
          <p:cNvPr id="1030" name="Picture 10"/>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4697413"/>
            <a:ext cx="361950" cy="4572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9pPr>
    </p:titleStyle>
    <p:body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68580" tIns="34290" rIns="68580" bIns="34290" rtlCol="0" anchor="ctr"/>
          <a:lstStyle>
            <a:lvl1pPr algn="l" defTabSz="685800" fontAlgn="auto">
              <a:lnSpc>
                <a:spcPct val="100000"/>
              </a:lnSpc>
              <a:spcBef>
                <a:spcPts val="0"/>
              </a:spcBef>
              <a:spcAft>
                <a:spcPts val="0"/>
              </a:spcAft>
              <a:buClrTx/>
              <a:buSzTx/>
              <a:buFontTx/>
              <a:buNone/>
              <a:defRPr sz="900">
                <a:solidFill>
                  <a:prstClr val="black">
                    <a:tint val="75000"/>
                  </a:prstClr>
                </a:solidFill>
                <a:latin typeface="Calibri" panose="020F0502020204030204"/>
                <a:ea typeface="+mn-ea"/>
                <a:cs typeface="+mn-cs"/>
              </a:defRPr>
            </a:lvl1pPr>
          </a:lstStyle>
          <a:p>
            <a:pPr>
              <a:defRPr/>
            </a:pPr>
            <a:fld id="{3DCA43AC-9C4B-4692-9D45-F53851005334}" type="datetimeFigureOut">
              <a:rPr lang="en-US"/>
              <a:pPr>
                <a:defRPr/>
              </a:pPr>
              <a:t>8/13/2018</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68580" tIns="34290" rIns="68580" bIns="34290" rtlCol="0" anchor="ctr"/>
          <a:lstStyle>
            <a:lvl1pPr algn="ctr" defTabSz="685800" fontAlgn="auto">
              <a:lnSpc>
                <a:spcPct val="100000"/>
              </a:lnSpc>
              <a:spcBef>
                <a:spcPts val="0"/>
              </a:spcBef>
              <a:spcAft>
                <a:spcPts val="0"/>
              </a:spcAft>
              <a:buClrTx/>
              <a:buSzTx/>
              <a:buFontTx/>
              <a:buNone/>
              <a:defRPr sz="900">
                <a:solidFill>
                  <a:prstClr val="black">
                    <a:tint val="75000"/>
                  </a:prstClr>
                </a:solidFill>
                <a:latin typeface="Calibri" panose="020F0502020204030204"/>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68580" tIns="34290" rIns="68580" bIns="34290" rtlCol="0" anchor="ctr"/>
          <a:lstStyle>
            <a:lvl1pPr algn="r" defTabSz="685800" fontAlgn="auto">
              <a:lnSpc>
                <a:spcPct val="100000"/>
              </a:lnSpc>
              <a:spcBef>
                <a:spcPts val="0"/>
              </a:spcBef>
              <a:spcAft>
                <a:spcPts val="0"/>
              </a:spcAft>
              <a:buClrTx/>
              <a:buSzTx/>
              <a:buFontTx/>
              <a:buNone/>
              <a:defRPr sz="900">
                <a:solidFill>
                  <a:prstClr val="black">
                    <a:tint val="75000"/>
                  </a:prstClr>
                </a:solidFill>
                <a:latin typeface="Calibri" panose="020F0502020204030204"/>
                <a:ea typeface="+mn-ea"/>
                <a:cs typeface="+mn-cs"/>
              </a:defRPr>
            </a:lvl1pPr>
          </a:lstStyle>
          <a:p>
            <a:pPr>
              <a:defRPr/>
            </a:pPr>
            <a:fld id="{B59EEA72-4B9B-4B6C-85DE-593B832EBFE3}" type="slidenum">
              <a:rPr lang="en-US"/>
              <a:pPr>
                <a:defRPr/>
              </a:pPr>
              <a:t>‹#›</a:t>
            </a:fld>
            <a:endParaRPr lang="en-US"/>
          </a:p>
        </p:txBody>
      </p:sp>
    </p:spTree>
    <p:extLst>
      <p:ext uri="{BB962C8B-B14F-4D97-AF65-F5344CB8AC3E}">
        <p14:creationId xmlns:p14="http://schemas.microsoft.com/office/powerpoint/2010/main" val="414249095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4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defTabSz="457101" fontAlgn="auto">
              <a:lnSpc>
                <a:spcPct val="100000"/>
              </a:lnSpc>
              <a:spcBef>
                <a:spcPts val="0"/>
              </a:spcBef>
              <a:spcAft>
                <a:spcPts val="0"/>
              </a:spcAft>
              <a:buClrTx/>
              <a:buSzTx/>
              <a:buFontTx/>
              <a:buNone/>
            </a:pPr>
            <a:r>
              <a:rPr lang="en-US" sz="900" dirty="0" smtClean="0">
                <a:solidFill>
                  <a:prstClr val="black">
                    <a:lumMod val="50000"/>
                    <a:lumOff val="50000"/>
                  </a:prstClr>
                </a:solidFill>
                <a:latin typeface="Arial"/>
                <a:ea typeface="+mn-ea"/>
                <a:cs typeface="+mn-cs"/>
              </a:rPr>
              <a:t>Biomedical Technology Research Center for Macromolecular Modeling and Bioinformatics</a:t>
            </a:r>
          </a:p>
          <a:p>
            <a:pPr defTabSz="457101" fontAlgn="auto">
              <a:lnSpc>
                <a:spcPct val="100000"/>
              </a:lnSpc>
              <a:spcBef>
                <a:spcPts val="0"/>
              </a:spcBef>
              <a:spcAft>
                <a:spcPts val="0"/>
              </a:spcAft>
              <a:buClrTx/>
              <a:buSzTx/>
              <a:buFontTx/>
              <a:buNone/>
            </a:pPr>
            <a:r>
              <a:rPr lang="en-US" sz="900" dirty="0" smtClean="0">
                <a:solidFill>
                  <a:prstClr val="black">
                    <a:lumMod val="50000"/>
                    <a:lumOff val="50000"/>
                  </a:prstClr>
                </a:solidFill>
                <a:latin typeface="Arial"/>
                <a:ea typeface="+mn-ea"/>
                <a:cs typeface="+mn-cs"/>
              </a:rPr>
              <a:t>Beckman Institute, University of Illinois at Urbana-Champaign - </a:t>
            </a:r>
            <a:r>
              <a:rPr lang="en-US" sz="900" dirty="0" err="1" smtClean="0">
                <a:solidFill>
                  <a:prstClr val="black">
                    <a:lumMod val="50000"/>
                    <a:lumOff val="50000"/>
                  </a:prstClr>
                </a:solidFill>
                <a:latin typeface="Arial"/>
                <a:ea typeface="+mn-ea"/>
                <a:cs typeface="+mn-cs"/>
              </a:rPr>
              <a:t>www.ks.uiuc.edu</a:t>
            </a:r>
            <a:endParaRPr lang="en-US" sz="900" dirty="0" smtClean="0">
              <a:solidFill>
                <a:prstClr val="black">
                  <a:lumMod val="50000"/>
                  <a:lumOff val="50000"/>
                </a:prstClr>
              </a:solidFill>
              <a:latin typeface="Arial"/>
              <a:ea typeface="+mn-ea"/>
              <a:cs typeface="+mn-cs"/>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5"/>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00461035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defTabSz="457101" fontAlgn="auto">
              <a:lnSpc>
                <a:spcPct val="100000"/>
              </a:lnSpc>
              <a:spcBef>
                <a:spcPts val="0"/>
              </a:spcBef>
              <a:spcAft>
                <a:spcPts val="0"/>
              </a:spcAft>
              <a:buClrTx/>
              <a:buSzTx/>
              <a:buFontTx/>
              <a:buNone/>
            </a:pPr>
            <a:r>
              <a:rPr lang="en-US" sz="900" dirty="0" smtClean="0">
                <a:solidFill>
                  <a:prstClr val="black">
                    <a:lumMod val="50000"/>
                    <a:lumOff val="50000"/>
                  </a:prstClr>
                </a:solidFill>
                <a:latin typeface="Arial"/>
                <a:ea typeface="+mn-ea"/>
                <a:cs typeface="+mn-cs"/>
              </a:rPr>
              <a:t>Biomedical Technology Research Center for Macromolecular Modeling and Bioinformatics</a:t>
            </a:r>
          </a:p>
          <a:p>
            <a:pPr defTabSz="457101" fontAlgn="auto">
              <a:lnSpc>
                <a:spcPct val="100000"/>
              </a:lnSpc>
              <a:spcBef>
                <a:spcPts val="0"/>
              </a:spcBef>
              <a:spcAft>
                <a:spcPts val="0"/>
              </a:spcAft>
              <a:buClrTx/>
              <a:buSzTx/>
              <a:buFontTx/>
              <a:buNone/>
            </a:pPr>
            <a:r>
              <a:rPr lang="en-US" sz="900" dirty="0" smtClean="0">
                <a:solidFill>
                  <a:prstClr val="black">
                    <a:lumMod val="50000"/>
                    <a:lumOff val="50000"/>
                  </a:prstClr>
                </a:solidFill>
                <a:latin typeface="Arial"/>
                <a:ea typeface="+mn-ea"/>
                <a:cs typeface="+mn-cs"/>
              </a:rPr>
              <a:t>Beckman Institute, University of Illinois at Urbana-Champaign - </a:t>
            </a:r>
            <a:r>
              <a:rPr lang="en-US" sz="900" dirty="0" err="1" smtClean="0">
                <a:solidFill>
                  <a:prstClr val="black">
                    <a:lumMod val="50000"/>
                    <a:lumOff val="50000"/>
                  </a:prstClr>
                </a:solidFill>
                <a:latin typeface="Arial"/>
                <a:ea typeface="+mn-ea"/>
                <a:cs typeface="+mn-cs"/>
              </a:rPr>
              <a:t>www.ks.uiuc.edu</a:t>
            </a:r>
            <a:endParaRPr lang="en-US" sz="900" dirty="0" smtClean="0">
              <a:solidFill>
                <a:prstClr val="black">
                  <a:lumMod val="50000"/>
                  <a:lumOff val="50000"/>
                </a:prstClr>
              </a:solidFill>
              <a:latin typeface="Arial"/>
              <a:ea typeface="+mn-ea"/>
              <a:cs typeface="+mn-cs"/>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5"/>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71788030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defTabSz="457101" fontAlgn="auto">
              <a:lnSpc>
                <a:spcPct val="100000"/>
              </a:lnSpc>
              <a:spcBef>
                <a:spcPts val="0"/>
              </a:spcBef>
              <a:spcAft>
                <a:spcPts val="0"/>
              </a:spcAft>
              <a:buClrTx/>
              <a:buSzTx/>
              <a:buFontTx/>
              <a:buNone/>
            </a:pPr>
            <a:r>
              <a:rPr lang="en-US" sz="900" dirty="0" smtClean="0">
                <a:solidFill>
                  <a:prstClr val="black">
                    <a:lumMod val="50000"/>
                    <a:lumOff val="50000"/>
                  </a:prstClr>
                </a:solidFill>
                <a:latin typeface="Arial"/>
                <a:ea typeface="+mn-ea"/>
                <a:cs typeface="+mn-cs"/>
              </a:rPr>
              <a:t>Biomedical Technology Research Center for Macromolecular Modeling and Bioinformatics</a:t>
            </a:r>
          </a:p>
          <a:p>
            <a:pPr defTabSz="457101" fontAlgn="auto">
              <a:lnSpc>
                <a:spcPct val="100000"/>
              </a:lnSpc>
              <a:spcBef>
                <a:spcPts val="0"/>
              </a:spcBef>
              <a:spcAft>
                <a:spcPts val="0"/>
              </a:spcAft>
              <a:buClrTx/>
              <a:buSzTx/>
              <a:buFontTx/>
              <a:buNone/>
            </a:pPr>
            <a:r>
              <a:rPr lang="en-US" sz="900" dirty="0" smtClean="0">
                <a:solidFill>
                  <a:prstClr val="black">
                    <a:lumMod val="50000"/>
                    <a:lumOff val="50000"/>
                  </a:prstClr>
                </a:solidFill>
                <a:latin typeface="Arial"/>
                <a:ea typeface="+mn-ea"/>
                <a:cs typeface="+mn-cs"/>
              </a:rPr>
              <a:t>Beckman Institute, University of Illinois at Urbana-Champaign - </a:t>
            </a:r>
            <a:r>
              <a:rPr lang="en-US" sz="900" dirty="0" err="1" smtClean="0">
                <a:solidFill>
                  <a:prstClr val="black">
                    <a:lumMod val="50000"/>
                    <a:lumOff val="50000"/>
                  </a:prstClr>
                </a:solidFill>
                <a:latin typeface="Arial"/>
                <a:ea typeface="+mn-ea"/>
                <a:cs typeface="+mn-cs"/>
              </a:rPr>
              <a:t>www.ks.uiuc.edu</a:t>
            </a:r>
            <a:endParaRPr lang="en-US" sz="900" dirty="0" smtClean="0">
              <a:solidFill>
                <a:prstClr val="black">
                  <a:lumMod val="50000"/>
                  <a:lumOff val="50000"/>
                </a:prstClr>
              </a:solidFill>
              <a:latin typeface="Arial"/>
              <a:ea typeface="+mn-ea"/>
              <a:cs typeface="+mn-cs"/>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5"/>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241929260"/>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defTabSz="457101" fontAlgn="auto">
              <a:lnSpc>
                <a:spcPct val="100000"/>
              </a:lnSpc>
              <a:spcBef>
                <a:spcPts val="0"/>
              </a:spcBef>
              <a:spcAft>
                <a:spcPts val="0"/>
              </a:spcAft>
              <a:buClrTx/>
              <a:buSzTx/>
              <a:buFontTx/>
              <a:buNone/>
            </a:pPr>
            <a:r>
              <a:rPr lang="en-US" sz="900" dirty="0">
                <a:solidFill>
                  <a:prstClr val="black">
                    <a:lumMod val="50000"/>
                    <a:lumOff val="50000"/>
                  </a:prstClr>
                </a:solidFill>
                <a:latin typeface="Arial"/>
                <a:ea typeface="+mn-ea"/>
                <a:cs typeface="+mn-cs"/>
              </a:rPr>
              <a:t>Biomedical Technology Research Center for Macromolecular Modeling and Bioinformatics</a:t>
            </a:r>
          </a:p>
          <a:p>
            <a:pPr defTabSz="457101" fontAlgn="auto">
              <a:lnSpc>
                <a:spcPct val="100000"/>
              </a:lnSpc>
              <a:spcBef>
                <a:spcPts val="0"/>
              </a:spcBef>
              <a:spcAft>
                <a:spcPts val="0"/>
              </a:spcAft>
              <a:buClrTx/>
              <a:buSzTx/>
              <a:buFontTx/>
              <a:buNone/>
            </a:pPr>
            <a:r>
              <a:rPr lang="en-US" sz="900" dirty="0">
                <a:solidFill>
                  <a:prstClr val="black">
                    <a:lumMod val="50000"/>
                    <a:lumOff val="50000"/>
                  </a:prstClr>
                </a:solidFill>
                <a:latin typeface="Arial"/>
                <a:ea typeface="+mn-ea"/>
                <a:cs typeface="+mn-cs"/>
              </a:rPr>
              <a:t>Beckman Institute, University of Illinois at Urbana-Champaign - </a:t>
            </a:r>
            <a:r>
              <a:rPr lang="en-US" sz="900" dirty="0" err="1">
                <a:solidFill>
                  <a:prstClr val="black">
                    <a:lumMod val="50000"/>
                    <a:lumOff val="50000"/>
                  </a:prstClr>
                </a:solidFill>
                <a:latin typeface="Arial"/>
                <a:ea typeface="+mn-ea"/>
                <a:cs typeface="+mn-cs"/>
              </a:rPr>
              <a:t>www.ks.uiuc.edu</a:t>
            </a:r>
            <a:endParaRPr lang="en-US" sz="900" dirty="0">
              <a:solidFill>
                <a:prstClr val="black">
                  <a:lumMod val="50000"/>
                  <a:lumOff val="50000"/>
                </a:prstClr>
              </a:solidFill>
              <a:latin typeface="Arial"/>
              <a:ea typeface="+mn-ea"/>
              <a:cs typeface="+mn-cs"/>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3"/>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254715398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5" y="4752646"/>
            <a:ext cx="8229599" cy="311614"/>
          </a:xfrm>
          <a:prstGeom prst="rect">
            <a:avLst/>
          </a:prstGeom>
          <a:noFill/>
        </p:spPr>
        <p:txBody>
          <a:bodyPr wrap="square" lIns="34281" tIns="17140" rIns="34281" bIns="17140" rtlCol="0">
            <a:spAutoFit/>
          </a:bodyPr>
          <a:lstStyle/>
          <a:p>
            <a:pPr defTabSz="457101" fontAlgn="auto">
              <a:lnSpc>
                <a:spcPct val="100000"/>
              </a:lnSpc>
              <a:spcBef>
                <a:spcPts val="0"/>
              </a:spcBef>
              <a:spcAft>
                <a:spcPts val="0"/>
              </a:spcAft>
              <a:buClrTx/>
              <a:buSzTx/>
              <a:buFontTx/>
              <a:buNone/>
            </a:pPr>
            <a:r>
              <a:rPr lang="en-US" sz="900" dirty="0">
                <a:solidFill>
                  <a:prstClr val="black">
                    <a:lumMod val="50000"/>
                    <a:lumOff val="50000"/>
                  </a:prstClr>
                </a:solidFill>
                <a:latin typeface="Arial"/>
                <a:ea typeface="+mn-ea"/>
                <a:cs typeface="+mn-cs"/>
              </a:rPr>
              <a:t>Biomedical Technology Research Center for Macromolecular Modeling and Bioinformatics</a:t>
            </a:r>
          </a:p>
          <a:p>
            <a:pPr defTabSz="457101" fontAlgn="auto">
              <a:lnSpc>
                <a:spcPct val="100000"/>
              </a:lnSpc>
              <a:spcBef>
                <a:spcPts val="0"/>
              </a:spcBef>
              <a:spcAft>
                <a:spcPts val="0"/>
              </a:spcAft>
              <a:buClrTx/>
              <a:buSzTx/>
              <a:buFontTx/>
              <a:buNone/>
            </a:pPr>
            <a:r>
              <a:rPr lang="en-US" sz="900" dirty="0">
                <a:solidFill>
                  <a:prstClr val="black">
                    <a:lumMod val="50000"/>
                    <a:lumOff val="50000"/>
                  </a:prstClr>
                </a:solidFill>
                <a:latin typeface="Arial"/>
                <a:ea typeface="+mn-ea"/>
                <a:cs typeface="+mn-cs"/>
              </a:rPr>
              <a:t>Beckman Institute, University of Illinois at Urbana-Champaign - </a:t>
            </a:r>
            <a:r>
              <a:rPr lang="en-US" sz="900" dirty="0" err="1">
                <a:solidFill>
                  <a:prstClr val="black">
                    <a:lumMod val="50000"/>
                    <a:lumOff val="50000"/>
                  </a:prstClr>
                </a:solidFill>
                <a:latin typeface="Arial"/>
                <a:ea typeface="+mn-ea"/>
                <a:cs typeface="+mn-cs"/>
              </a:rPr>
              <a:t>www.ks.uiuc.edu</a:t>
            </a:r>
            <a:endParaRPr lang="en-US" sz="900" dirty="0">
              <a:solidFill>
                <a:prstClr val="black">
                  <a:lumMod val="50000"/>
                  <a:lumOff val="50000"/>
                </a:prstClr>
              </a:solidFill>
              <a:latin typeface="Arial"/>
              <a:ea typeface="+mn-ea"/>
              <a:cs typeface="+mn-cs"/>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5"/>
          <a:stretch>
            <a:fillRect/>
          </a:stretch>
        </p:blipFill>
        <p:spPr>
          <a:xfrm>
            <a:off x="8772138" y="4674140"/>
            <a:ext cx="328570" cy="428625"/>
          </a:xfrm>
          <a:prstGeom prst="rect">
            <a:avLst/>
          </a:prstGeom>
        </p:spPr>
      </p:pic>
    </p:spTree>
    <p:extLst>
      <p:ext uri="{BB962C8B-B14F-4D97-AF65-F5344CB8AC3E}">
        <p14:creationId xmlns:p14="http://schemas.microsoft.com/office/powerpoint/2010/main" val="26724988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5" y="4752646"/>
            <a:ext cx="8229599" cy="311614"/>
          </a:xfrm>
          <a:prstGeom prst="rect">
            <a:avLst/>
          </a:prstGeom>
          <a:noFill/>
        </p:spPr>
        <p:txBody>
          <a:bodyPr wrap="square" lIns="34281" tIns="17140" rIns="34281" bIns="17140" rtlCol="0">
            <a:spAutoFit/>
          </a:bodyPr>
          <a:lstStyle/>
          <a:p>
            <a:pPr defTabSz="457101" fontAlgn="auto">
              <a:lnSpc>
                <a:spcPct val="100000"/>
              </a:lnSpc>
              <a:spcBef>
                <a:spcPts val="0"/>
              </a:spcBef>
              <a:spcAft>
                <a:spcPts val="0"/>
              </a:spcAft>
              <a:buClrTx/>
              <a:buSzTx/>
              <a:buFontTx/>
              <a:buNone/>
            </a:pPr>
            <a:r>
              <a:rPr lang="en-US" sz="900" dirty="0">
                <a:solidFill>
                  <a:prstClr val="black">
                    <a:lumMod val="50000"/>
                    <a:lumOff val="50000"/>
                  </a:prstClr>
                </a:solidFill>
                <a:latin typeface="Arial"/>
                <a:ea typeface="+mn-ea"/>
                <a:cs typeface="+mn-cs"/>
              </a:rPr>
              <a:t>Biomedical Technology Research Center for Macromolecular Modeling and Bioinformatics</a:t>
            </a:r>
          </a:p>
          <a:p>
            <a:pPr defTabSz="457101" fontAlgn="auto">
              <a:lnSpc>
                <a:spcPct val="100000"/>
              </a:lnSpc>
              <a:spcBef>
                <a:spcPts val="0"/>
              </a:spcBef>
              <a:spcAft>
                <a:spcPts val="0"/>
              </a:spcAft>
              <a:buClrTx/>
              <a:buSzTx/>
              <a:buFontTx/>
              <a:buNone/>
            </a:pPr>
            <a:r>
              <a:rPr lang="en-US" sz="900" dirty="0">
                <a:solidFill>
                  <a:prstClr val="black">
                    <a:lumMod val="50000"/>
                    <a:lumOff val="50000"/>
                  </a:prstClr>
                </a:solidFill>
                <a:latin typeface="Arial"/>
                <a:ea typeface="+mn-ea"/>
                <a:cs typeface="+mn-cs"/>
              </a:rPr>
              <a:t>Beckman Institute, University of Illinois at Urbana-Champaign - </a:t>
            </a:r>
            <a:r>
              <a:rPr lang="en-US" sz="900" dirty="0" err="1">
                <a:solidFill>
                  <a:prstClr val="black">
                    <a:lumMod val="50000"/>
                    <a:lumOff val="50000"/>
                  </a:prstClr>
                </a:solidFill>
                <a:latin typeface="Arial"/>
                <a:ea typeface="+mn-ea"/>
                <a:cs typeface="+mn-cs"/>
              </a:rPr>
              <a:t>www.ks.uiuc.edu</a:t>
            </a:r>
            <a:endParaRPr lang="en-US" sz="900" dirty="0">
              <a:solidFill>
                <a:prstClr val="black">
                  <a:lumMod val="50000"/>
                  <a:lumOff val="50000"/>
                </a:prstClr>
              </a:solidFill>
              <a:latin typeface="Arial"/>
              <a:ea typeface="+mn-ea"/>
              <a:cs typeface="+mn-cs"/>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5"/>
          <a:stretch>
            <a:fillRect/>
          </a:stretch>
        </p:blipFill>
        <p:spPr>
          <a:xfrm>
            <a:off x="8772138" y="4674140"/>
            <a:ext cx="328570" cy="428625"/>
          </a:xfrm>
          <a:prstGeom prst="rect">
            <a:avLst/>
          </a:prstGeom>
        </p:spPr>
      </p:pic>
    </p:spTree>
    <p:extLst>
      <p:ext uri="{BB962C8B-B14F-4D97-AF65-F5344CB8AC3E}">
        <p14:creationId xmlns:p14="http://schemas.microsoft.com/office/powerpoint/2010/main" val="342277934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5" y="4752646"/>
            <a:ext cx="8229599" cy="311614"/>
          </a:xfrm>
          <a:prstGeom prst="rect">
            <a:avLst/>
          </a:prstGeom>
          <a:noFill/>
        </p:spPr>
        <p:txBody>
          <a:bodyPr wrap="square" lIns="34281" tIns="17140" rIns="34281" bIns="17140" rtlCol="0">
            <a:spAutoFit/>
          </a:bodyPr>
          <a:lstStyle/>
          <a:p>
            <a:pPr defTabSz="457101" fontAlgn="auto">
              <a:lnSpc>
                <a:spcPct val="100000"/>
              </a:lnSpc>
              <a:spcBef>
                <a:spcPts val="0"/>
              </a:spcBef>
              <a:spcAft>
                <a:spcPts val="0"/>
              </a:spcAft>
              <a:buClrTx/>
              <a:buSzTx/>
              <a:buFontTx/>
              <a:buNone/>
            </a:pPr>
            <a:r>
              <a:rPr lang="en-US" sz="900" dirty="0">
                <a:solidFill>
                  <a:prstClr val="black">
                    <a:lumMod val="50000"/>
                    <a:lumOff val="50000"/>
                  </a:prstClr>
                </a:solidFill>
                <a:latin typeface="Arial"/>
                <a:ea typeface="+mn-ea"/>
                <a:cs typeface="+mn-cs"/>
              </a:rPr>
              <a:t>Biomedical Technology Research Center for Macromolecular Modeling and Bioinformatics</a:t>
            </a:r>
          </a:p>
          <a:p>
            <a:pPr defTabSz="457101" fontAlgn="auto">
              <a:lnSpc>
                <a:spcPct val="100000"/>
              </a:lnSpc>
              <a:spcBef>
                <a:spcPts val="0"/>
              </a:spcBef>
              <a:spcAft>
                <a:spcPts val="0"/>
              </a:spcAft>
              <a:buClrTx/>
              <a:buSzTx/>
              <a:buFontTx/>
              <a:buNone/>
            </a:pPr>
            <a:r>
              <a:rPr lang="en-US" sz="900" dirty="0">
                <a:solidFill>
                  <a:prstClr val="black">
                    <a:lumMod val="50000"/>
                    <a:lumOff val="50000"/>
                  </a:prstClr>
                </a:solidFill>
                <a:latin typeface="Arial"/>
                <a:ea typeface="+mn-ea"/>
                <a:cs typeface="+mn-cs"/>
              </a:rPr>
              <a:t>Beckman Institute, University of Illinois at Urbana-Champaign - </a:t>
            </a:r>
            <a:r>
              <a:rPr lang="en-US" sz="900" dirty="0" err="1">
                <a:solidFill>
                  <a:prstClr val="black">
                    <a:lumMod val="50000"/>
                    <a:lumOff val="50000"/>
                  </a:prstClr>
                </a:solidFill>
                <a:latin typeface="Arial"/>
                <a:ea typeface="+mn-ea"/>
                <a:cs typeface="+mn-cs"/>
              </a:rPr>
              <a:t>www.ks.uiuc.edu</a:t>
            </a:r>
            <a:endParaRPr lang="en-US" sz="900" dirty="0">
              <a:solidFill>
                <a:prstClr val="black">
                  <a:lumMod val="50000"/>
                  <a:lumOff val="50000"/>
                </a:prstClr>
              </a:solidFill>
              <a:latin typeface="Arial"/>
              <a:ea typeface="+mn-ea"/>
              <a:cs typeface="+mn-cs"/>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5"/>
          <a:stretch>
            <a:fillRect/>
          </a:stretch>
        </p:blipFill>
        <p:spPr>
          <a:xfrm>
            <a:off x="8772138" y="4674140"/>
            <a:ext cx="328570" cy="428625"/>
          </a:xfrm>
          <a:prstGeom prst="rect">
            <a:avLst/>
          </a:prstGeom>
        </p:spPr>
      </p:pic>
    </p:spTree>
    <p:extLst>
      <p:ext uri="{BB962C8B-B14F-4D97-AF65-F5344CB8AC3E}">
        <p14:creationId xmlns:p14="http://schemas.microsoft.com/office/powerpoint/2010/main" val="385700137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5" y="4752646"/>
            <a:ext cx="8229599" cy="311614"/>
          </a:xfrm>
          <a:prstGeom prst="rect">
            <a:avLst/>
          </a:prstGeom>
          <a:noFill/>
        </p:spPr>
        <p:txBody>
          <a:bodyPr wrap="square" lIns="34281" tIns="17140" rIns="34281" bIns="17140" rtlCol="0">
            <a:spAutoFit/>
          </a:bodyPr>
          <a:lstStyle/>
          <a:p>
            <a:pPr defTabSz="457101" fontAlgn="auto">
              <a:lnSpc>
                <a:spcPct val="100000"/>
              </a:lnSpc>
              <a:spcBef>
                <a:spcPts val="0"/>
              </a:spcBef>
              <a:spcAft>
                <a:spcPts val="0"/>
              </a:spcAft>
              <a:buClrTx/>
              <a:buSzTx/>
              <a:buFontTx/>
              <a:buNone/>
            </a:pPr>
            <a:r>
              <a:rPr lang="en-US" sz="900" dirty="0">
                <a:solidFill>
                  <a:prstClr val="black">
                    <a:lumMod val="50000"/>
                    <a:lumOff val="50000"/>
                  </a:prstClr>
                </a:solidFill>
                <a:latin typeface="Arial"/>
                <a:ea typeface="+mn-ea"/>
                <a:cs typeface="+mn-cs"/>
              </a:rPr>
              <a:t>Biomedical Technology Research Center for Macromolecular Modeling and Bioinformatics</a:t>
            </a:r>
          </a:p>
          <a:p>
            <a:pPr defTabSz="457101" fontAlgn="auto">
              <a:lnSpc>
                <a:spcPct val="100000"/>
              </a:lnSpc>
              <a:spcBef>
                <a:spcPts val="0"/>
              </a:spcBef>
              <a:spcAft>
                <a:spcPts val="0"/>
              </a:spcAft>
              <a:buClrTx/>
              <a:buSzTx/>
              <a:buFontTx/>
              <a:buNone/>
            </a:pPr>
            <a:r>
              <a:rPr lang="en-US" sz="900" dirty="0">
                <a:solidFill>
                  <a:prstClr val="black">
                    <a:lumMod val="50000"/>
                    <a:lumOff val="50000"/>
                  </a:prstClr>
                </a:solidFill>
                <a:latin typeface="Arial"/>
                <a:ea typeface="+mn-ea"/>
                <a:cs typeface="+mn-cs"/>
              </a:rPr>
              <a:t>Beckman Institute, University of Illinois at Urbana-Champaign - </a:t>
            </a:r>
            <a:r>
              <a:rPr lang="en-US" sz="900" dirty="0" err="1">
                <a:solidFill>
                  <a:prstClr val="black">
                    <a:lumMod val="50000"/>
                    <a:lumOff val="50000"/>
                  </a:prstClr>
                </a:solidFill>
                <a:latin typeface="Arial"/>
                <a:ea typeface="+mn-ea"/>
                <a:cs typeface="+mn-cs"/>
              </a:rPr>
              <a:t>www.ks.uiuc.edu</a:t>
            </a:r>
            <a:endParaRPr lang="en-US" sz="900" dirty="0">
              <a:solidFill>
                <a:prstClr val="black">
                  <a:lumMod val="50000"/>
                  <a:lumOff val="50000"/>
                </a:prstClr>
              </a:solidFill>
              <a:latin typeface="Arial"/>
              <a:ea typeface="+mn-ea"/>
              <a:cs typeface="+mn-cs"/>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5"/>
          <a:stretch>
            <a:fillRect/>
          </a:stretch>
        </p:blipFill>
        <p:spPr>
          <a:xfrm>
            <a:off x="8772138" y="4674140"/>
            <a:ext cx="328570" cy="428625"/>
          </a:xfrm>
          <a:prstGeom prst="rect">
            <a:avLst/>
          </a:prstGeom>
        </p:spPr>
      </p:pic>
    </p:spTree>
    <p:extLst>
      <p:ext uri="{BB962C8B-B14F-4D97-AF65-F5344CB8AC3E}">
        <p14:creationId xmlns:p14="http://schemas.microsoft.com/office/powerpoint/2010/main" val="232442126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5" y="4752646"/>
            <a:ext cx="8229599" cy="311614"/>
          </a:xfrm>
          <a:prstGeom prst="rect">
            <a:avLst/>
          </a:prstGeom>
          <a:noFill/>
        </p:spPr>
        <p:txBody>
          <a:bodyPr wrap="square" lIns="34281" tIns="17140" rIns="34281" bIns="17140" rtlCol="0">
            <a:spAutoFit/>
          </a:bodyPr>
          <a:lstStyle/>
          <a:p>
            <a:pPr defTabSz="457101" fontAlgn="auto">
              <a:lnSpc>
                <a:spcPct val="100000"/>
              </a:lnSpc>
              <a:spcBef>
                <a:spcPts val="0"/>
              </a:spcBef>
              <a:spcAft>
                <a:spcPts val="0"/>
              </a:spcAft>
              <a:buClrTx/>
              <a:buSzTx/>
              <a:buFontTx/>
              <a:buNone/>
            </a:pPr>
            <a:r>
              <a:rPr lang="en-US" sz="900" dirty="0">
                <a:solidFill>
                  <a:prstClr val="black">
                    <a:lumMod val="50000"/>
                    <a:lumOff val="50000"/>
                  </a:prstClr>
                </a:solidFill>
                <a:latin typeface="Arial"/>
                <a:ea typeface="+mn-ea"/>
                <a:cs typeface="+mn-cs"/>
              </a:rPr>
              <a:t>Biomedical Technology Research Center for Macromolecular Modeling and Bioinformatics</a:t>
            </a:r>
          </a:p>
          <a:p>
            <a:pPr defTabSz="457101" fontAlgn="auto">
              <a:lnSpc>
                <a:spcPct val="100000"/>
              </a:lnSpc>
              <a:spcBef>
                <a:spcPts val="0"/>
              </a:spcBef>
              <a:spcAft>
                <a:spcPts val="0"/>
              </a:spcAft>
              <a:buClrTx/>
              <a:buSzTx/>
              <a:buFontTx/>
              <a:buNone/>
            </a:pPr>
            <a:r>
              <a:rPr lang="en-US" sz="900" dirty="0">
                <a:solidFill>
                  <a:prstClr val="black">
                    <a:lumMod val="50000"/>
                    <a:lumOff val="50000"/>
                  </a:prstClr>
                </a:solidFill>
                <a:latin typeface="Arial"/>
                <a:ea typeface="+mn-ea"/>
                <a:cs typeface="+mn-cs"/>
              </a:rPr>
              <a:t>Beckman Institute, University of Illinois at Urbana-Champaign - </a:t>
            </a:r>
            <a:r>
              <a:rPr lang="en-US" sz="900" dirty="0" err="1">
                <a:solidFill>
                  <a:prstClr val="black">
                    <a:lumMod val="50000"/>
                    <a:lumOff val="50000"/>
                  </a:prstClr>
                </a:solidFill>
                <a:latin typeface="Arial"/>
                <a:ea typeface="+mn-ea"/>
                <a:cs typeface="+mn-cs"/>
              </a:rPr>
              <a:t>www.ks.uiuc.edu</a:t>
            </a:r>
            <a:endParaRPr lang="en-US" sz="900" dirty="0">
              <a:solidFill>
                <a:prstClr val="black">
                  <a:lumMod val="50000"/>
                  <a:lumOff val="50000"/>
                </a:prstClr>
              </a:solidFill>
              <a:latin typeface="Arial"/>
              <a:ea typeface="+mn-ea"/>
              <a:cs typeface="+mn-cs"/>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5"/>
          <a:stretch>
            <a:fillRect/>
          </a:stretch>
        </p:blipFill>
        <p:spPr>
          <a:xfrm>
            <a:off x="8772138" y="4674140"/>
            <a:ext cx="328570" cy="428625"/>
          </a:xfrm>
          <a:prstGeom prst="rect">
            <a:avLst/>
          </a:prstGeom>
        </p:spPr>
      </p:pic>
    </p:spTree>
    <p:extLst>
      <p:ext uri="{BB962C8B-B14F-4D97-AF65-F5344CB8AC3E}">
        <p14:creationId xmlns:p14="http://schemas.microsoft.com/office/powerpoint/2010/main" val="247677605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a:defRPr/>
            </a:pPr>
            <a:fld id="{B514CDFE-9819-48FD-A5B0-2245F32FD935}" type="datetimeFigureOut">
              <a:rPr lang="en-US"/>
              <a:pPr>
                <a:defRPr/>
              </a:pPr>
              <a:t>8/13/2018</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a:defRPr/>
            </a:pPr>
            <a:fld id="{D4441970-29E1-43AB-A96A-83857773A02B}" type="slidenum">
              <a:rPr lang="en-US"/>
              <a:pPr>
                <a:defRPr/>
              </a:pPr>
              <a:t>‹#›</a:t>
            </a:fld>
            <a:endParaRPr lang="en-US"/>
          </a:p>
        </p:txBody>
      </p:sp>
    </p:spTree>
    <p:extLst>
      <p:ext uri="{BB962C8B-B14F-4D97-AF65-F5344CB8AC3E}">
        <p14:creationId xmlns:p14="http://schemas.microsoft.com/office/powerpoint/2010/main" val="44649779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2209800" y="4800600"/>
            <a:ext cx="4495800" cy="392113"/>
            <a:chOff x="1392" y="4032"/>
            <a:chExt cx="2832" cy="329"/>
          </a:xfrm>
        </p:grpSpPr>
        <p:sp>
          <p:nvSpPr>
            <p:cNvPr id="1031" name="AutoShape 2"/>
            <p:cNvSpPr>
              <a:spLocks noChangeArrowheads="1"/>
            </p:cNvSpPr>
            <p:nvPr/>
          </p:nvSpPr>
          <p:spPr bwMode="auto">
            <a:xfrm>
              <a:off x="1392" y="4032"/>
              <a:ext cx="2832" cy="192"/>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eaLnBrk="1" hangingPunct="1">
                <a:defRPr/>
              </a:pPr>
              <a:endParaRPr lang="en-US" altLang="en-US" smtClean="0"/>
            </a:p>
          </p:txBody>
        </p:sp>
        <p:sp>
          <p:nvSpPr>
            <p:cNvPr id="2" name="Text Box 3"/>
            <p:cNvSpPr txBox="1">
              <a:spLocks noChangeArrowheads="1"/>
            </p:cNvSpPr>
            <p:nvPr/>
          </p:nvSpPr>
          <p:spPr bwMode="auto">
            <a:xfrm>
              <a:off x="1392" y="4032"/>
              <a:ext cx="2832"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pPr algn="ctr" eaLnBrk="1" hangingPunct="1">
                <a:lnSpc>
                  <a:spcPct val="93000"/>
                </a:lnSpc>
                <a:defRPr/>
              </a:pPr>
              <a:r>
                <a:rPr lang="en-US" sz="1000" dirty="0" smtClean="0">
                  <a:solidFill>
                    <a:srgbClr val="000000"/>
                  </a:solidFill>
                </a:rPr>
                <a:t>NIH BTRC for Macromolecular Modeling and Bioinformatics</a:t>
              </a:r>
            </a:p>
            <a:p>
              <a:pPr algn="ctr" eaLnBrk="1" hangingPunct="1">
                <a:lnSpc>
                  <a:spcPct val="100000"/>
                </a:lnSpc>
                <a:defRPr/>
              </a:pPr>
              <a:r>
                <a:rPr lang="en-US" sz="1000" dirty="0" smtClean="0">
                  <a:solidFill>
                    <a:srgbClr val="000000"/>
                  </a:solidFill>
                </a:rPr>
                <a:t>http://www.ks.uiuc.edu/</a:t>
              </a:r>
            </a:p>
          </p:txBody>
        </p:sp>
      </p:grpSp>
      <p:sp>
        <p:nvSpPr>
          <p:cNvPr id="1027" name="AutoShape 5"/>
          <p:cNvSpPr>
            <a:spLocks noChangeArrowheads="1"/>
          </p:cNvSpPr>
          <p:nvPr/>
        </p:nvSpPr>
        <p:spPr bwMode="auto">
          <a:xfrm>
            <a:off x="7239000" y="4800600"/>
            <a:ext cx="1905000" cy="381000"/>
          </a:xfrm>
          <a:prstGeom prst="roundRect">
            <a:avLst>
              <a:gd name="adj" fmla="val 64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9pPr>
          </a:lstStyle>
          <a:p>
            <a:pPr algn="r" eaLnBrk="1" hangingPunct="1">
              <a:lnSpc>
                <a:spcPct val="93000"/>
              </a:lnSpc>
              <a:spcBef>
                <a:spcPct val="0"/>
              </a:spcBef>
              <a:defRPr/>
            </a:pPr>
            <a:r>
              <a:rPr lang="en-US" altLang="en-US" sz="1000" smtClean="0"/>
              <a:t>Beckman Institute,</a:t>
            </a:r>
          </a:p>
          <a:p>
            <a:pPr algn="r" eaLnBrk="1" hangingPunct="1">
              <a:lnSpc>
                <a:spcPct val="93000"/>
              </a:lnSpc>
              <a:spcBef>
                <a:spcPct val="0"/>
              </a:spcBef>
              <a:defRPr/>
            </a:pPr>
            <a:r>
              <a:rPr lang="en-US" altLang="en-US" sz="1000" smtClean="0"/>
              <a:t> U. Illinois at Urbana-Champaign</a:t>
            </a:r>
          </a:p>
        </p:txBody>
      </p:sp>
      <p:sp>
        <p:nvSpPr>
          <p:cNvPr id="1028" name="Rectangle 6"/>
          <p:cNvSpPr>
            <a:spLocks noGrp="1" noChangeArrowheads="1"/>
          </p:cNvSpPr>
          <p:nvPr>
            <p:ph type="title"/>
          </p:nvPr>
        </p:nvSpPr>
        <p:spPr bwMode="auto">
          <a:xfrm>
            <a:off x="685800" y="457200"/>
            <a:ext cx="7770813" cy="85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US" altLang="en-US" smtClean="0"/>
              <a:t>Click to edit the title text format</a:t>
            </a:r>
          </a:p>
        </p:txBody>
      </p:sp>
      <p:sp>
        <p:nvSpPr>
          <p:cNvPr id="1029" name="Rectangle 7"/>
          <p:cNvSpPr>
            <a:spLocks noGrp="1" noChangeArrowheads="1"/>
          </p:cNvSpPr>
          <p:nvPr>
            <p:ph type="body" idx="1"/>
          </p:nvPr>
        </p:nvSpPr>
        <p:spPr bwMode="auto">
          <a:xfrm>
            <a:off x="685800" y="1485900"/>
            <a:ext cx="7770813" cy="3084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US" altLang="en-US" smtClean="0"/>
              <a:t>Click to edit the outline text format</a:t>
            </a:r>
          </a:p>
          <a:p>
            <a:pPr lvl="1"/>
            <a:r>
              <a:rPr lang="en-US" altLang="en-US" smtClean="0"/>
              <a:t>Second Outline Level</a:t>
            </a:r>
          </a:p>
          <a:p>
            <a:pPr lvl="2"/>
            <a:r>
              <a:rPr lang="en-US" altLang="en-US" smtClean="0"/>
              <a:t>Third Outline Level</a:t>
            </a:r>
          </a:p>
          <a:p>
            <a:pPr lvl="3"/>
            <a:r>
              <a:rPr lang="en-US" altLang="en-US" smtClean="0"/>
              <a:t>Fourth Outline Level</a:t>
            </a:r>
          </a:p>
          <a:p>
            <a:pPr lvl="4"/>
            <a:r>
              <a:rPr lang="en-US" altLang="en-US" smtClean="0"/>
              <a:t>Fifth Outline Level</a:t>
            </a:r>
          </a:p>
          <a:p>
            <a:pPr lvl="4"/>
            <a:r>
              <a:rPr lang="en-US" altLang="en-US" smtClean="0"/>
              <a:t>Sixth Outline Level</a:t>
            </a:r>
          </a:p>
          <a:p>
            <a:pPr lvl="4"/>
            <a:r>
              <a:rPr lang="en-US" altLang="en-US" smtClean="0"/>
              <a:t>Seventh Outline Level</a:t>
            </a:r>
          </a:p>
          <a:p>
            <a:pPr lvl="4"/>
            <a:r>
              <a:rPr lang="en-US" altLang="en-US" smtClean="0"/>
              <a:t>Eighth Outline Level</a:t>
            </a:r>
          </a:p>
          <a:p>
            <a:pPr lvl="4"/>
            <a:r>
              <a:rPr lang="en-US" altLang="en-US" smtClean="0"/>
              <a:t>Ninth Outline Level</a:t>
            </a:r>
          </a:p>
        </p:txBody>
      </p:sp>
      <p:pic>
        <p:nvPicPr>
          <p:cNvPr id="1030" name="Picture 10"/>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4697413"/>
            <a:ext cx="361950" cy="4572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153868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9pPr>
    </p:titleStyle>
    <p:body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2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9.png"/><Relationship Id="rId1" Type="http://schemas.openxmlformats.org/officeDocument/2006/relationships/slideLayout" Target="../slideLayouts/slideLayout106.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1.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0.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0.xml"/></Relationships>
</file>

<file path=ppt/slides/_rels/slide2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10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6.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 y="57150"/>
            <a:ext cx="8839200" cy="1143000"/>
          </a:xfrm>
        </p:spPr>
        <p:txBody>
          <a:bodyPr/>
          <a:lstStyle/>
          <a:p>
            <a:pPr eaLnBrk="1" hangingPunct="1"/>
            <a:r>
              <a:rPr lang="en-US" altLang="en-US" sz="2800" dirty="0" smtClean="0">
                <a:latin typeface="Arial" charset="0"/>
                <a:cs typeface="Arial" charset="0"/>
              </a:rPr>
              <a:t>VMD: Immersive Molecular Visualization</a:t>
            </a:r>
            <a:r>
              <a:rPr lang="en-US" altLang="en-US" sz="2800" smtClean="0">
                <a:latin typeface="Arial" charset="0"/>
                <a:cs typeface="Arial" charset="0"/>
              </a:rPr>
              <a:t/>
            </a:r>
            <a:br>
              <a:rPr lang="en-US" altLang="en-US" sz="2800" smtClean="0">
                <a:latin typeface="Arial" charset="0"/>
                <a:cs typeface="Arial" charset="0"/>
              </a:rPr>
            </a:br>
            <a:r>
              <a:rPr lang="en-US" altLang="en-US" sz="2800" smtClean="0">
                <a:latin typeface="Arial" charset="0"/>
                <a:cs typeface="Arial" charset="0"/>
              </a:rPr>
              <a:t>with High-Fidelity </a:t>
            </a:r>
            <a:r>
              <a:rPr lang="en-US" altLang="en-US" sz="2800" dirty="0" smtClean="0">
                <a:latin typeface="Arial" charset="0"/>
                <a:cs typeface="Arial" charset="0"/>
              </a:rPr>
              <a:t>Ray Tracing</a:t>
            </a:r>
          </a:p>
        </p:txBody>
      </p:sp>
      <p:sp>
        <p:nvSpPr>
          <p:cNvPr id="2051" name="Rectangle 3"/>
          <p:cNvSpPr>
            <a:spLocks noGrp="1" noChangeArrowheads="1"/>
          </p:cNvSpPr>
          <p:nvPr>
            <p:ph type="subTitle" idx="1"/>
          </p:nvPr>
        </p:nvSpPr>
        <p:spPr>
          <a:xfrm>
            <a:off x="304800" y="1276350"/>
            <a:ext cx="8534400" cy="3429000"/>
          </a:xfrm>
        </p:spPr>
        <p:txBody>
          <a:bodyPr/>
          <a:lstStyle/>
          <a:p>
            <a:pPr eaLnBrk="1" hangingPunct="1"/>
            <a:r>
              <a:rPr lang="en-US" altLang="en-US" sz="2400" dirty="0" smtClean="0">
                <a:latin typeface="Arial" charset="0"/>
                <a:cs typeface="Arial" charset="0"/>
              </a:rPr>
              <a:t>John E. Stone</a:t>
            </a:r>
          </a:p>
          <a:p>
            <a:pPr eaLnBrk="1" hangingPunct="1"/>
            <a:r>
              <a:rPr lang="en-US" altLang="en-US" sz="2000" dirty="0" smtClean="0">
                <a:latin typeface="Arial" charset="0"/>
                <a:cs typeface="Arial" charset="0"/>
              </a:rPr>
              <a:t>Theoretical and Computational Biophysics Group</a:t>
            </a:r>
          </a:p>
          <a:p>
            <a:pPr eaLnBrk="1" hangingPunct="1"/>
            <a:r>
              <a:rPr lang="en-US" altLang="en-US" sz="2000" dirty="0" smtClean="0">
                <a:latin typeface="Arial" charset="0"/>
                <a:cs typeface="Arial" charset="0"/>
              </a:rPr>
              <a:t>Beckman Institute for Advanced Science and Technology</a:t>
            </a:r>
          </a:p>
          <a:p>
            <a:pPr eaLnBrk="1" hangingPunct="1"/>
            <a:r>
              <a:rPr lang="en-US" altLang="en-US" sz="2000" dirty="0" smtClean="0">
                <a:latin typeface="Arial" charset="0"/>
                <a:cs typeface="Arial" charset="0"/>
              </a:rPr>
              <a:t>University of Illinois at Urbana-Champaign</a:t>
            </a:r>
          </a:p>
          <a:p>
            <a:pPr eaLnBrk="1" hangingPunct="1"/>
            <a:r>
              <a:rPr lang="en-US" altLang="en-US" sz="2000" b="1" dirty="0" smtClean="0">
                <a:latin typeface="Arial" charset="0"/>
                <a:cs typeface="Arial" charset="0"/>
              </a:rPr>
              <a:t>http://www.ks.uiuc.edu/</a:t>
            </a:r>
          </a:p>
          <a:p>
            <a:pPr eaLnBrk="1" hangingPunct="1"/>
            <a:r>
              <a:rPr lang="en-US" altLang="en-US" sz="2400" dirty="0" smtClean="0">
                <a:latin typeface="Arial" charset="0"/>
                <a:cs typeface="Arial" charset="0"/>
              </a:rPr>
              <a:t>9:00am, Monday August 13, 2018</a:t>
            </a:r>
          </a:p>
          <a:p>
            <a:pPr eaLnBrk="1" hangingPunct="1"/>
            <a:r>
              <a:rPr lang="en-US" altLang="en-US" sz="2400" dirty="0" smtClean="0">
                <a:latin typeface="Arial" charset="0"/>
                <a:cs typeface="Arial" charset="0"/>
              </a:rPr>
              <a:t>BOF: Immersive Visualization for Science and Research</a:t>
            </a:r>
          </a:p>
          <a:p>
            <a:pPr eaLnBrk="1" hangingPunct="1"/>
            <a:r>
              <a:rPr lang="en-US" altLang="en-US" sz="2400" dirty="0" err="1" smtClean="0">
                <a:latin typeface="Arial" charset="0"/>
                <a:cs typeface="Arial" charset="0"/>
              </a:rPr>
              <a:t>Siggraph</a:t>
            </a:r>
            <a:r>
              <a:rPr lang="en-US" altLang="en-US" sz="2400" dirty="0" smtClean="0">
                <a:latin typeface="Arial" charset="0"/>
                <a:cs typeface="Arial" charset="0"/>
              </a:rPr>
              <a:t> 2018, Vancouver, BC, Canada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457101" eaLnBrk="1" fontAlgn="auto" hangingPunct="1">
              <a:lnSpc>
                <a:spcPct val="100000"/>
              </a:lnSpc>
              <a:spcBef>
                <a:spcPts val="0"/>
              </a:spcBef>
              <a:spcAft>
                <a:spcPts val="0"/>
              </a:spcAft>
              <a:buClrTx/>
              <a:buSzTx/>
              <a:buFont typeface="Times New Roman" pitchFamily="18" charset="0"/>
              <a:buNone/>
            </a:pPr>
            <a:endParaRPr lang="en-US" altLang="en-US" sz="1200">
              <a:latin typeface="Arial" pitchFamily="34" charset="0"/>
              <a:cs typeface="Arial" pitchFamily="34" charset="0"/>
            </a:endParaRPr>
          </a:p>
        </p:txBody>
      </p:sp>
      <p:sp>
        <p:nvSpPr>
          <p:cNvPr id="65539" name="Title 3"/>
          <p:cNvSpPr>
            <a:spLocks noGrp="1"/>
          </p:cNvSpPr>
          <p:nvPr>
            <p:ph type="title"/>
          </p:nvPr>
        </p:nvSpPr>
        <p:spPr>
          <a:xfrm>
            <a:off x="152400" y="57150"/>
            <a:ext cx="8839200" cy="666750"/>
          </a:xfrm>
        </p:spPr>
        <p:txBody>
          <a:bodyPr/>
          <a:lstStyle/>
          <a:p>
            <a:r>
              <a:rPr lang="en-US" altLang="en-US" sz="3200" dirty="0" smtClean="0"/>
              <a:t>Omnidirectional Stereoscopic Ray Tracing</a:t>
            </a:r>
          </a:p>
        </p:txBody>
      </p:sp>
      <p:pic>
        <p:nvPicPr>
          <p:cNvPr id="6554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8549" y="1357138"/>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7523"/>
          <a:stretch/>
        </p:blipFill>
        <p:spPr bwMode="auto">
          <a:xfrm>
            <a:off x="5825066" y="723900"/>
            <a:ext cx="3318933" cy="52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7633" y="1381631"/>
            <a:ext cx="1894716" cy="1646464"/>
          </a:xfrm>
          <a:prstGeom prst="rect">
            <a:avLst/>
          </a:prstGeom>
          <a:solidFill>
            <a:schemeClr val="bg1">
              <a:alpha val="82000"/>
            </a:schemeClr>
          </a:solidFill>
          <a:ln>
            <a:noFill/>
          </a:ln>
          <a:effectLst/>
        </p:spPr>
      </p:pic>
      <p:pic>
        <p:nvPicPr>
          <p:cNvPr id="8"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5625" r="32143"/>
          <a:stretch/>
        </p:blipFill>
        <p:spPr bwMode="auto">
          <a:xfrm>
            <a:off x="5825067" y="3177339"/>
            <a:ext cx="2371876" cy="196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Placeholder 4"/>
          <p:cNvSpPr>
            <a:spLocks noGrp="1"/>
          </p:cNvSpPr>
          <p:nvPr>
            <p:ph type="body" sz="half" idx="1"/>
          </p:nvPr>
        </p:nvSpPr>
        <p:spPr>
          <a:xfrm>
            <a:off x="0" y="723900"/>
            <a:ext cx="5740400" cy="4419600"/>
          </a:xfrm>
        </p:spPr>
        <p:txBody>
          <a:bodyPr>
            <a:normAutofit lnSpcReduction="10000"/>
          </a:bodyPr>
          <a:lstStyle/>
          <a:p>
            <a:r>
              <a:rPr lang="en-US" altLang="en-US" sz="2000" b="1" dirty="0" smtClean="0"/>
              <a:t>Ray trace 360° images and movies</a:t>
            </a:r>
            <a:r>
              <a:rPr lang="en-US" altLang="en-US" sz="2000" dirty="0" smtClean="0"/>
              <a:t> </a:t>
            </a:r>
            <a:r>
              <a:rPr lang="en-US" altLang="en-US" sz="2000" b="1" dirty="0" smtClean="0"/>
              <a:t>for Desk and VR HMDs: Oculus, Vive, Cardboard</a:t>
            </a:r>
          </a:p>
          <a:p>
            <a:r>
              <a:rPr lang="en-US" altLang="en-US" sz="2000" dirty="0" smtClean="0"/>
              <a:t>Stereo </a:t>
            </a:r>
            <a:r>
              <a:rPr lang="en-US" altLang="en-US" sz="2000" dirty="0" err="1" smtClean="0"/>
              <a:t>spheremaps</a:t>
            </a:r>
            <a:r>
              <a:rPr lang="en-US" altLang="en-US" sz="2000" dirty="0" smtClean="0"/>
              <a:t> or </a:t>
            </a:r>
            <a:r>
              <a:rPr lang="en-US" altLang="en-US" sz="2000" dirty="0" err="1" smtClean="0"/>
              <a:t>cubemaps</a:t>
            </a:r>
            <a:r>
              <a:rPr lang="en-US" altLang="en-US" sz="2000" dirty="0" smtClean="0"/>
              <a:t> allow very high-frame-rate interactive OpenGL display</a:t>
            </a:r>
          </a:p>
          <a:p>
            <a:r>
              <a:rPr lang="en-US" altLang="en-US" sz="2000" b="1" dirty="0" smtClean="0"/>
              <a:t>AO lighting, depth of field</a:t>
            </a:r>
            <a:r>
              <a:rPr lang="en-US" altLang="en-US" sz="2000" dirty="0" smtClean="0"/>
              <a:t>, shadows, transparency, curved geometry, …</a:t>
            </a:r>
          </a:p>
          <a:p>
            <a:pPr marL="0" indent="0">
              <a:buNone/>
            </a:pPr>
            <a:endParaRPr lang="en-US" sz="1300" b="1" dirty="0" smtClean="0"/>
          </a:p>
          <a:p>
            <a:pPr marL="0" indent="0">
              <a:buNone/>
            </a:pPr>
            <a:endParaRPr lang="en-US" sz="1300" b="1" dirty="0" smtClean="0"/>
          </a:p>
          <a:p>
            <a:pPr marL="0" indent="0">
              <a:buNone/>
            </a:pPr>
            <a:r>
              <a:rPr lang="en-US" sz="1300" b="1" dirty="0" smtClean="0"/>
              <a:t>Atomic </a:t>
            </a:r>
            <a:r>
              <a:rPr lang="en-US" sz="1300" b="1" dirty="0"/>
              <a:t>Detail Visualization of Photosynthetic Membranes with GPU-Accelerated Ray Tracing.  </a:t>
            </a:r>
            <a:r>
              <a:rPr lang="en-US" sz="1300" dirty="0"/>
              <a:t>J. E. Stone, </a:t>
            </a:r>
            <a:r>
              <a:rPr lang="en-US" sz="1300" dirty="0" smtClean="0"/>
              <a:t>et al.  </a:t>
            </a:r>
            <a:r>
              <a:rPr lang="en-US" sz="1300" dirty="0"/>
              <a:t>J. Parallel Computing, 55:17-27, 2016.</a:t>
            </a:r>
            <a:endParaRPr lang="en-US" sz="1300" b="1" dirty="0"/>
          </a:p>
          <a:p>
            <a:pPr marL="0" indent="0">
              <a:buNone/>
            </a:pPr>
            <a:r>
              <a:rPr lang="en-US" altLang="en-US" sz="1300" b="1" dirty="0" smtClean="0"/>
              <a:t>Immersive </a:t>
            </a:r>
            <a:r>
              <a:rPr lang="en-US" altLang="en-US" sz="1300" b="1" dirty="0"/>
              <a:t>Molecular Visualization with Omnidirectional Stereoscopic Ray Tracing and Remote Rendering.  </a:t>
            </a:r>
            <a:r>
              <a:rPr lang="en-US" altLang="en-US" sz="1300" dirty="0"/>
              <a:t>J. E. Stone, W. R. Sherman, and </a:t>
            </a:r>
            <a:r>
              <a:rPr lang="en-US" altLang="en-US" sz="1300" dirty="0" smtClean="0"/>
              <a:t> K</a:t>
            </a:r>
            <a:r>
              <a:rPr lang="en-US" altLang="en-US" sz="1300" dirty="0"/>
              <a:t>. </a:t>
            </a:r>
            <a:r>
              <a:rPr lang="en-US" altLang="en-US" sz="1300" dirty="0" err="1"/>
              <a:t>Schulten</a:t>
            </a:r>
            <a:r>
              <a:rPr lang="en-US" altLang="en-US" sz="1300" dirty="0"/>
              <a:t>. High Performance Data Analysis and Visualization Workshop, IEEE International Parallel and Distributed Processing Symposium Workshops (IPDPSW), </a:t>
            </a:r>
            <a:r>
              <a:rPr lang="en-US" sz="1300" dirty="0"/>
              <a:t>pp. 1048-1057, </a:t>
            </a:r>
            <a:r>
              <a:rPr lang="en-US" altLang="en-US" sz="1300" dirty="0"/>
              <a:t>2016</a:t>
            </a:r>
            <a:r>
              <a:rPr lang="en-US" altLang="en-US" sz="1300" dirty="0" smtClean="0"/>
              <a:t>.</a:t>
            </a:r>
            <a:endParaRPr lang="en-US" altLang="en-US" sz="1300" b="1" dirty="0" smtClean="0"/>
          </a:p>
        </p:txBody>
      </p:sp>
      <p:pic>
        <p:nvPicPr>
          <p:cNvPr id="9"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8287646" y="3167223"/>
            <a:ext cx="848417" cy="95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8296274" y="4189809"/>
            <a:ext cx="847725" cy="95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39046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2466" name="Group 143"/>
          <p:cNvGrpSpPr>
            <a:grpSpLocks/>
          </p:cNvGrpSpPr>
          <p:nvPr/>
        </p:nvGrpSpPr>
        <p:grpSpPr bwMode="auto">
          <a:xfrm>
            <a:off x="579438" y="153988"/>
            <a:ext cx="2343150" cy="2360612"/>
            <a:chOff x="1548213" y="1044249"/>
            <a:chExt cx="2057400" cy="2133600"/>
          </a:xfrm>
        </p:grpSpPr>
        <p:cxnSp>
          <p:nvCxnSpPr>
            <p:cNvPr id="12" name="Straight Arrow Connector 11"/>
            <p:cNvCxnSpPr/>
            <p:nvPr/>
          </p:nvCxnSpPr>
          <p:spPr>
            <a:xfrm>
              <a:off x="2539277" y="2126115"/>
              <a:ext cx="106633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a:spLocks noChangeAspect="1"/>
            </p:cNvSpPr>
            <p:nvPr/>
          </p:nvSpPr>
          <p:spPr>
            <a:xfrm>
              <a:off x="1700148" y="1272387"/>
              <a:ext cx="1676865" cy="170602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cxnSp>
          <p:nvCxnSpPr>
            <p:cNvPr id="4" name="Straight Arrow Connector 3"/>
            <p:cNvCxnSpPr/>
            <p:nvPr/>
          </p:nvCxnSpPr>
          <p:spPr>
            <a:xfrm flipV="1">
              <a:off x="2539277" y="1044249"/>
              <a:ext cx="0" cy="108186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539277" y="2126115"/>
              <a:ext cx="0" cy="10517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539277" y="1425915"/>
              <a:ext cx="761071" cy="700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700148" y="2126115"/>
              <a:ext cx="839129" cy="7475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539277" y="2126115"/>
              <a:ext cx="761071" cy="7475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1776813" y="1425915"/>
              <a:ext cx="762464" cy="700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1548213" y="2126115"/>
              <a:ext cx="99106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45" name="TextBox 144"/>
          <p:cNvSpPr txBox="1"/>
          <p:nvPr/>
        </p:nvSpPr>
        <p:spPr>
          <a:xfrm>
            <a:off x="152400" y="2513013"/>
            <a:ext cx="3606800" cy="584200"/>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A) </a:t>
            </a:r>
            <a:r>
              <a:rPr lang="en-US" sz="1600" b="1" dirty="0" err="1">
                <a:solidFill>
                  <a:prstClr val="black"/>
                </a:solidFill>
                <a:latin typeface="Arial" panose="020B0604020202020204" pitchFamily="34" charset="0"/>
                <a:ea typeface="+mn-ea"/>
                <a:cs typeface="Arial" panose="020B0604020202020204" pitchFamily="34" charset="0"/>
              </a:rPr>
              <a:t>Monoscopic</a:t>
            </a:r>
            <a:r>
              <a:rPr lang="en-US" sz="1600" b="1" dirty="0">
                <a:solidFill>
                  <a:prstClr val="black"/>
                </a:solidFill>
                <a:latin typeface="Arial" panose="020B0604020202020204" pitchFamily="34" charset="0"/>
                <a:ea typeface="+mn-ea"/>
                <a:cs typeface="Arial" panose="020B0604020202020204" pitchFamily="34" charset="0"/>
              </a:rPr>
              <a:t> circular projection.</a:t>
            </a:r>
          </a:p>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Eye at center of projection (COP).</a:t>
            </a:r>
          </a:p>
        </p:txBody>
      </p:sp>
      <p:sp>
        <p:nvSpPr>
          <p:cNvPr id="146" name="TextBox 145"/>
          <p:cNvSpPr txBox="1"/>
          <p:nvPr/>
        </p:nvSpPr>
        <p:spPr>
          <a:xfrm>
            <a:off x="3759200" y="2519363"/>
            <a:ext cx="5264150" cy="584200"/>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B) Left eye stereo circular projection.</a:t>
            </a:r>
          </a:p>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Eye offset from COP by half of </a:t>
            </a:r>
            <a:r>
              <a:rPr lang="en-US" sz="1600" b="1" dirty="0" err="1">
                <a:solidFill>
                  <a:prstClr val="black"/>
                </a:solidFill>
                <a:latin typeface="Arial" panose="020B0604020202020204" pitchFamily="34" charset="0"/>
                <a:ea typeface="+mn-ea"/>
                <a:cs typeface="Arial" panose="020B0604020202020204" pitchFamily="34" charset="0"/>
              </a:rPr>
              <a:t>interocular</a:t>
            </a:r>
            <a:r>
              <a:rPr lang="en-US" sz="1600" b="1" dirty="0">
                <a:solidFill>
                  <a:prstClr val="black"/>
                </a:solidFill>
                <a:latin typeface="Arial" panose="020B0604020202020204" pitchFamily="34" charset="0"/>
                <a:ea typeface="+mn-ea"/>
                <a:cs typeface="Arial" panose="020B0604020202020204" pitchFamily="34" charset="0"/>
              </a:rPr>
              <a:t> distance.</a:t>
            </a:r>
          </a:p>
        </p:txBody>
      </p:sp>
      <p:sp>
        <p:nvSpPr>
          <p:cNvPr id="148" name="TextBox 147"/>
          <p:cNvSpPr txBox="1"/>
          <p:nvPr/>
        </p:nvSpPr>
        <p:spPr>
          <a:xfrm>
            <a:off x="152400" y="3659188"/>
            <a:ext cx="3606800" cy="1323975"/>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C) Stereo eye separation smoothly decreased to zero at zenith and nadir points on the polar axis to prevent incorrect stereo when HMD sees the poles.</a:t>
            </a:r>
          </a:p>
        </p:txBody>
      </p:sp>
      <p:grpSp>
        <p:nvGrpSpPr>
          <p:cNvPr id="62470" name="Group 2"/>
          <p:cNvGrpSpPr>
            <a:grpSpLocks/>
          </p:cNvGrpSpPr>
          <p:nvPr/>
        </p:nvGrpSpPr>
        <p:grpSpPr bwMode="auto">
          <a:xfrm>
            <a:off x="4005263" y="93663"/>
            <a:ext cx="2827337" cy="2359025"/>
            <a:chOff x="3359490" y="91130"/>
            <a:chExt cx="3985343" cy="2359591"/>
          </a:xfrm>
        </p:grpSpPr>
        <p:cxnSp>
          <p:nvCxnSpPr>
            <p:cNvPr id="68" name="Straight Arrow Connector 67"/>
            <p:cNvCxnSpPr/>
            <p:nvPr/>
          </p:nvCxnSpPr>
          <p:spPr>
            <a:xfrm flipV="1">
              <a:off x="4247856" y="91130"/>
              <a:ext cx="0" cy="119726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5617329" y="1286804"/>
              <a:ext cx="0" cy="116391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4981822" y="764391"/>
              <a:ext cx="157981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4487291" y="167348"/>
              <a:ext cx="1130038" cy="7748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4207578" y="1618671"/>
              <a:ext cx="1241924" cy="8272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5503207" y="942234"/>
              <a:ext cx="1127801" cy="8272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flipV="1">
              <a:off x="3359490" y="764391"/>
              <a:ext cx="1127801" cy="8542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3513891" y="1767932"/>
              <a:ext cx="1467931"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flipV="1">
              <a:off x="4487291" y="942234"/>
              <a:ext cx="494531" cy="344570"/>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a:off x="4981822" y="764391"/>
              <a:ext cx="0" cy="541467"/>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H="1">
              <a:off x="4981822" y="942234"/>
              <a:ext cx="521385" cy="344570"/>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H="1" flipV="1">
              <a:off x="4981822" y="1288392"/>
              <a:ext cx="635507" cy="1587"/>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flipV="1">
              <a:off x="4981822" y="1286804"/>
              <a:ext cx="467680" cy="331868"/>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4977346" y="1289980"/>
              <a:ext cx="0" cy="479540"/>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4487291" y="1286804"/>
              <a:ext cx="494531" cy="331868"/>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4247856" y="1289980"/>
              <a:ext cx="733966" cy="0"/>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13" name="Oval 112"/>
            <p:cNvSpPr>
              <a:spLocks noChangeAspect="1"/>
            </p:cNvSpPr>
            <p:nvPr/>
          </p:nvSpPr>
          <p:spPr>
            <a:xfrm>
              <a:off x="3760038" y="362657"/>
              <a:ext cx="2481610" cy="188799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sp>
          <p:nvSpPr>
            <p:cNvPr id="157" name="Curved Left Arrow 156"/>
            <p:cNvSpPr/>
            <p:nvPr/>
          </p:nvSpPr>
          <p:spPr>
            <a:xfrm>
              <a:off x="6049205" y="122888"/>
              <a:ext cx="1295628" cy="228972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grpSp>
      <p:sp>
        <p:nvSpPr>
          <p:cNvPr id="174" name="TextBox 173"/>
          <p:cNvSpPr txBox="1"/>
          <p:nvPr/>
        </p:nvSpPr>
        <p:spPr>
          <a:xfrm>
            <a:off x="6043613" y="3395663"/>
            <a:ext cx="2219325" cy="338137"/>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Zero Eye Sep</a:t>
            </a:r>
          </a:p>
        </p:txBody>
      </p:sp>
      <p:sp>
        <p:nvSpPr>
          <p:cNvPr id="180" name="TextBox 179"/>
          <p:cNvSpPr txBox="1"/>
          <p:nvPr/>
        </p:nvSpPr>
        <p:spPr>
          <a:xfrm>
            <a:off x="6026150" y="4773613"/>
            <a:ext cx="2236788" cy="339725"/>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Zero Eye Sep</a:t>
            </a:r>
          </a:p>
        </p:txBody>
      </p:sp>
      <p:sp>
        <p:nvSpPr>
          <p:cNvPr id="182" name="TextBox 181"/>
          <p:cNvSpPr txBox="1"/>
          <p:nvPr/>
        </p:nvSpPr>
        <p:spPr>
          <a:xfrm>
            <a:off x="6026150" y="4084638"/>
            <a:ext cx="2236788" cy="338137"/>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Full Eye Separation</a:t>
            </a:r>
          </a:p>
        </p:txBody>
      </p:sp>
      <p:sp>
        <p:nvSpPr>
          <p:cNvPr id="78" name="TextBox 77"/>
          <p:cNvSpPr txBox="1"/>
          <p:nvPr/>
        </p:nvSpPr>
        <p:spPr>
          <a:xfrm>
            <a:off x="6026150" y="4540250"/>
            <a:ext cx="2265363" cy="338138"/>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Decreasing Eye Sep</a:t>
            </a:r>
          </a:p>
        </p:txBody>
      </p:sp>
      <p:grpSp>
        <p:nvGrpSpPr>
          <p:cNvPr id="62475" name="Group 4"/>
          <p:cNvGrpSpPr>
            <a:grpSpLocks/>
          </p:cNvGrpSpPr>
          <p:nvPr/>
        </p:nvGrpSpPr>
        <p:grpSpPr bwMode="auto">
          <a:xfrm>
            <a:off x="3875088" y="3097213"/>
            <a:ext cx="2239962" cy="2020887"/>
            <a:chOff x="4066503" y="3088273"/>
            <a:chExt cx="2819963" cy="2021487"/>
          </a:xfrm>
        </p:grpSpPr>
        <p:sp>
          <p:nvSpPr>
            <p:cNvPr id="147" name="Oval 146"/>
            <p:cNvSpPr/>
            <p:nvPr/>
          </p:nvSpPr>
          <p:spPr>
            <a:xfrm>
              <a:off x="4066503" y="3988652"/>
              <a:ext cx="1964581" cy="41446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white"/>
                </a:solidFill>
              </a:endParaRPr>
            </a:p>
          </p:txBody>
        </p:sp>
        <p:cxnSp>
          <p:nvCxnSpPr>
            <p:cNvPr id="152" name="Straight Connector 151"/>
            <p:cNvCxnSpPr>
              <a:stCxn id="147" idx="3"/>
              <a:endCxn id="147" idx="7"/>
            </p:cNvCxnSpPr>
            <p:nvPr/>
          </p:nvCxnSpPr>
          <p:spPr>
            <a:xfrm flipV="1">
              <a:off x="4354295" y="4050584"/>
              <a:ext cx="1388996" cy="2921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Connector 153"/>
            <p:cNvCxnSpPr>
              <a:stCxn id="147" idx="1"/>
              <a:endCxn id="147" idx="5"/>
            </p:cNvCxnSpPr>
            <p:nvPr/>
          </p:nvCxnSpPr>
          <p:spPr>
            <a:xfrm>
              <a:off x="4354295" y="4050584"/>
              <a:ext cx="1388996" cy="2921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51" idx="0"/>
            </p:cNvCxnSpPr>
            <p:nvPr/>
          </p:nvCxnSpPr>
          <p:spPr>
            <a:xfrm>
              <a:off x="5047794" y="3456682"/>
              <a:ext cx="142896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5617383" y="3571016"/>
              <a:ext cx="85937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5617383" y="4835041"/>
              <a:ext cx="91533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5051791" y="4949375"/>
              <a:ext cx="1424972"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75" name="Right Brace 174"/>
            <p:cNvSpPr/>
            <p:nvPr/>
          </p:nvSpPr>
          <p:spPr>
            <a:xfrm>
              <a:off x="6530723" y="3456682"/>
              <a:ext cx="303781" cy="114334"/>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sp>
          <p:nvSpPr>
            <p:cNvPr id="181" name="Right Brace 180"/>
            <p:cNvSpPr/>
            <p:nvPr/>
          </p:nvSpPr>
          <p:spPr>
            <a:xfrm>
              <a:off x="6500745" y="4835041"/>
              <a:ext cx="305779" cy="114334"/>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cxnSp>
          <p:nvCxnSpPr>
            <p:cNvPr id="192" name="Straight Connector 191"/>
            <p:cNvCxnSpPr/>
            <p:nvPr/>
          </p:nvCxnSpPr>
          <p:spPr>
            <a:xfrm flipV="1">
              <a:off x="5077773" y="3571016"/>
              <a:ext cx="511631" cy="62566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H="1" flipV="1">
              <a:off x="5047794" y="4196677"/>
              <a:ext cx="569589" cy="63836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4536163" y="4209381"/>
              <a:ext cx="511631" cy="62566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H="1" flipV="1">
              <a:off x="4480204" y="3571016"/>
              <a:ext cx="567590" cy="63836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01" name="Oval 200"/>
            <p:cNvSpPr/>
            <p:nvPr/>
          </p:nvSpPr>
          <p:spPr>
            <a:xfrm>
              <a:off x="4518177" y="3513849"/>
              <a:ext cx="1061233" cy="149269"/>
            </a:xfrm>
            <a:prstGeom prst="ellipse">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white"/>
                </a:solidFill>
              </a:endParaRPr>
            </a:p>
          </p:txBody>
        </p:sp>
        <p:sp>
          <p:nvSpPr>
            <p:cNvPr id="202" name="Oval 201"/>
            <p:cNvSpPr/>
            <p:nvPr/>
          </p:nvSpPr>
          <p:spPr>
            <a:xfrm>
              <a:off x="4528169" y="4742939"/>
              <a:ext cx="1061234" cy="149269"/>
            </a:xfrm>
            <a:prstGeom prst="ellipse">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white"/>
                </a:solidFill>
              </a:endParaRPr>
            </a:p>
          </p:txBody>
        </p:sp>
        <p:grpSp>
          <p:nvGrpSpPr>
            <p:cNvPr id="62492" name="Group 141"/>
            <p:cNvGrpSpPr>
              <a:grpSpLocks/>
            </p:cNvGrpSpPr>
            <p:nvPr/>
          </p:nvGrpSpPr>
          <p:grpSpPr bwMode="auto">
            <a:xfrm>
              <a:off x="4066503" y="3257550"/>
              <a:ext cx="1964270" cy="1852210"/>
              <a:chOff x="5257800" y="996239"/>
              <a:chExt cx="1676400" cy="2133600"/>
            </a:xfrm>
          </p:grpSpPr>
          <p:cxnSp>
            <p:nvCxnSpPr>
              <p:cNvPr id="52" name="Straight Arrow Connector 51"/>
              <p:cNvCxnSpPr/>
              <p:nvPr/>
            </p:nvCxnSpPr>
            <p:spPr>
              <a:xfrm flipV="1">
                <a:off x="6096986" y="996971"/>
                <a:ext cx="0" cy="10810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096986" y="2078039"/>
                <a:ext cx="0" cy="1051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Oval 50"/>
              <p:cNvSpPr>
                <a:spLocks noChangeAspect="1"/>
              </p:cNvSpPr>
              <p:nvPr/>
            </p:nvSpPr>
            <p:spPr>
              <a:xfrm>
                <a:off x="5257800" y="1225624"/>
                <a:ext cx="1676665" cy="170483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white"/>
                  </a:solidFill>
                </a:endParaRPr>
              </a:p>
            </p:txBody>
          </p:sp>
        </p:grpSp>
        <p:sp>
          <p:nvSpPr>
            <p:cNvPr id="203" name="TextBox 202"/>
            <p:cNvSpPr txBox="1"/>
            <p:nvPr/>
          </p:nvSpPr>
          <p:spPr>
            <a:xfrm>
              <a:off x="5077773" y="3088273"/>
              <a:ext cx="1808693" cy="338237"/>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Polar Axis</a:t>
              </a:r>
            </a:p>
          </p:txBody>
        </p:sp>
        <p:sp>
          <p:nvSpPr>
            <p:cNvPr id="66" name="Right Brace 65"/>
            <p:cNvSpPr/>
            <p:nvPr/>
          </p:nvSpPr>
          <p:spPr>
            <a:xfrm>
              <a:off x="6510737" y="3945778"/>
              <a:ext cx="289791" cy="522442"/>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cxnSp>
          <p:nvCxnSpPr>
            <p:cNvPr id="67" name="Straight Connector 66"/>
            <p:cNvCxnSpPr>
              <a:endCxn id="66" idx="0"/>
            </p:cNvCxnSpPr>
            <p:nvPr/>
          </p:nvCxnSpPr>
          <p:spPr>
            <a:xfrm>
              <a:off x="5965132" y="3945778"/>
              <a:ext cx="545605"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979121" y="4468220"/>
              <a:ext cx="543607"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7" name="Right Brace 76"/>
            <p:cNvSpPr/>
            <p:nvPr/>
          </p:nvSpPr>
          <p:spPr>
            <a:xfrm>
              <a:off x="6492751" y="4504743"/>
              <a:ext cx="275801" cy="295363"/>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sp>
          <p:nvSpPr>
            <p:cNvPr id="79" name="Right Brace 78"/>
            <p:cNvSpPr/>
            <p:nvPr/>
          </p:nvSpPr>
          <p:spPr>
            <a:xfrm>
              <a:off x="6510737" y="3613891"/>
              <a:ext cx="277800" cy="295363"/>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grpSp>
      <p:sp>
        <p:nvSpPr>
          <p:cNvPr id="80" name="TextBox 79"/>
          <p:cNvSpPr txBox="1"/>
          <p:nvPr/>
        </p:nvSpPr>
        <p:spPr>
          <a:xfrm>
            <a:off x="6026150" y="3649663"/>
            <a:ext cx="2282825" cy="338137"/>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Decreasing Eye Sep</a:t>
            </a:r>
          </a:p>
        </p:txBody>
      </p:sp>
    </p:spTree>
    <p:extLst>
      <p:ext uri="{BB962C8B-B14F-4D97-AF65-F5344CB8AC3E}">
        <p14:creationId xmlns:p14="http://schemas.microsoft.com/office/powerpoint/2010/main" val="1445514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65539" name="Title 3"/>
          <p:cNvSpPr>
            <a:spLocks noGrp="1"/>
          </p:cNvSpPr>
          <p:nvPr>
            <p:ph type="title"/>
          </p:nvPr>
        </p:nvSpPr>
        <p:spPr>
          <a:xfrm>
            <a:off x="152400" y="57150"/>
            <a:ext cx="8839200" cy="666750"/>
          </a:xfrm>
        </p:spPr>
        <p:txBody>
          <a:bodyPr/>
          <a:lstStyle/>
          <a:p>
            <a:r>
              <a:rPr lang="en-US" altLang="en-US" sz="3200" smtClean="0"/>
              <a:t>Stereoscopic Panorama Ray Tracing w/ OptiX</a:t>
            </a:r>
          </a:p>
        </p:txBody>
      </p:sp>
      <p:sp>
        <p:nvSpPr>
          <p:cNvPr id="65540" name="Text Placeholder 4"/>
          <p:cNvSpPr>
            <a:spLocks noGrp="1"/>
          </p:cNvSpPr>
          <p:nvPr>
            <p:ph type="body" sz="half" idx="1"/>
          </p:nvPr>
        </p:nvSpPr>
        <p:spPr>
          <a:xfrm>
            <a:off x="0" y="1503363"/>
            <a:ext cx="5740400" cy="3506787"/>
          </a:xfrm>
        </p:spPr>
        <p:txBody>
          <a:bodyPr/>
          <a:lstStyle/>
          <a:p>
            <a:r>
              <a:rPr lang="en-US" altLang="en-US" sz="2000" b="1" dirty="0" smtClean="0"/>
              <a:t>Render 360° images and movies</a:t>
            </a:r>
            <a:r>
              <a:rPr lang="en-US" altLang="en-US" sz="2000" dirty="0" smtClean="0"/>
              <a:t> </a:t>
            </a:r>
            <a:r>
              <a:rPr lang="en-US" altLang="en-US" sz="2000" b="1" dirty="0" smtClean="0"/>
              <a:t>for VR headsets such as Oculus Rift, Google Cardboard</a:t>
            </a:r>
          </a:p>
          <a:p>
            <a:r>
              <a:rPr lang="en-US" altLang="en-US" sz="2000" dirty="0" smtClean="0"/>
              <a:t>Ray trace panoramic stereo </a:t>
            </a:r>
            <a:r>
              <a:rPr lang="en-US" altLang="en-US" sz="2000" dirty="0" err="1" smtClean="0"/>
              <a:t>spheremaps</a:t>
            </a:r>
            <a:r>
              <a:rPr lang="en-US" altLang="en-US" sz="2000" dirty="0" smtClean="0"/>
              <a:t> or </a:t>
            </a:r>
            <a:r>
              <a:rPr lang="en-US" altLang="en-US" sz="2000" dirty="0" err="1" smtClean="0"/>
              <a:t>cubemaps</a:t>
            </a:r>
            <a:r>
              <a:rPr lang="en-US" altLang="en-US" sz="2000" dirty="0" smtClean="0"/>
              <a:t> for very high-frame-rate display via OpenGL texturing onto simple geometry</a:t>
            </a:r>
          </a:p>
          <a:p>
            <a:r>
              <a:rPr lang="en-US" altLang="en-US" sz="2000" dirty="0" smtClean="0"/>
              <a:t>Stereo requires spherical camera projections </a:t>
            </a:r>
            <a:r>
              <a:rPr lang="en-US" altLang="en-US" sz="2000" b="1" dirty="0" smtClean="0"/>
              <a:t>poorly suited to rasterization</a:t>
            </a:r>
          </a:p>
          <a:p>
            <a:r>
              <a:rPr lang="en-US" altLang="en-US" sz="2000" dirty="0" smtClean="0"/>
              <a:t>Benefits from </a:t>
            </a:r>
            <a:r>
              <a:rPr lang="en-US" altLang="en-US" sz="2000" dirty="0" err="1" smtClean="0"/>
              <a:t>OptiX</a:t>
            </a:r>
            <a:r>
              <a:rPr lang="en-US" altLang="en-US" sz="2000" dirty="0" smtClean="0"/>
              <a:t> multi-GPU rendering and load balancing, </a:t>
            </a:r>
            <a:r>
              <a:rPr lang="en-US" altLang="en-US" sz="2000" b="1" dirty="0" smtClean="0"/>
              <a:t>remote visualization</a:t>
            </a:r>
          </a:p>
          <a:p>
            <a:endParaRPr lang="en-US" altLang="en-US" sz="2400" dirty="0" smtClean="0"/>
          </a:p>
        </p:txBody>
      </p:sp>
      <p:pic>
        <p:nvPicPr>
          <p:cNvPr id="655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40400" y="1581150"/>
            <a:ext cx="34036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66675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6282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66966" y="4497169"/>
            <a:ext cx="6610068" cy="646331"/>
          </a:xfrm>
          <a:prstGeom prst="rect">
            <a:avLst/>
          </a:prstGeom>
          <a:noFill/>
        </p:spPr>
        <p:txBody>
          <a:bodyPr wrap="square" rtlCol="0">
            <a:spAutoFit/>
          </a:bodyPr>
          <a:lstStyle/>
          <a:p>
            <a:pPr fontAlgn="auto">
              <a:lnSpc>
                <a:spcPct val="100000"/>
              </a:lnSpc>
              <a:spcBef>
                <a:spcPts val="0"/>
              </a:spcBef>
              <a:spcAft>
                <a:spcPts val="0"/>
              </a:spcAft>
              <a:buClrTx/>
              <a:buSzTx/>
              <a:buFontTx/>
              <a:buNone/>
            </a:pPr>
            <a:r>
              <a:rPr lang="en-US" sz="1800" b="1" dirty="0">
                <a:latin typeface="Times New Roman"/>
              </a:rPr>
              <a:t>Satellite Tobacco Mosaic Virus: Capsid, Interior RNA, and Ions</a:t>
            </a:r>
          </a:p>
          <a:p>
            <a:pPr fontAlgn="auto">
              <a:lnSpc>
                <a:spcPct val="100000"/>
              </a:lnSpc>
              <a:spcBef>
                <a:spcPts val="0"/>
              </a:spcBef>
              <a:spcAft>
                <a:spcPts val="0"/>
              </a:spcAft>
              <a:buClrTx/>
              <a:buSzTx/>
              <a:buFontTx/>
              <a:buNone/>
            </a:pPr>
            <a:r>
              <a:rPr lang="en-US" sz="1800" b="1" dirty="0">
                <a:latin typeface="Times New Roman"/>
              </a:rPr>
              <a:t>Ambient Occlusion Lighting, Depth-of-Field Focal Blur, …</a:t>
            </a:r>
          </a:p>
        </p:txBody>
      </p:sp>
    </p:spTree>
    <p:extLst>
      <p:ext uri="{BB962C8B-B14F-4D97-AF65-F5344CB8AC3E}">
        <p14:creationId xmlns:p14="http://schemas.microsoft.com/office/powerpoint/2010/main" val="21430296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21"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48199" y="4497169"/>
            <a:ext cx="6610068" cy="646331"/>
          </a:xfrm>
          <a:prstGeom prst="rect">
            <a:avLst/>
          </a:prstGeom>
          <a:noFill/>
        </p:spPr>
        <p:txBody>
          <a:bodyPr wrap="square" rtlCol="0">
            <a:spAutoFit/>
          </a:bodyPr>
          <a:lstStyle/>
          <a:p>
            <a:pPr fontAlgn="auto">
              <a:lnSpc>
                <a:spcPct val="100000"/>
              </a:lnSpc>
              <a:spcBef>
                <a:spcPts val="0"/>
              </a:spcBef>
              <a:spcAft>
                <a:spcPts val="0"/>
              </a:spcAft>
              <a:buClrTx/>
              <a:buSzTx/>
              <a:buFontTx/>
              <a:buNone/>
            </a:pPr>
            <a:r>
              <a:rPr lang="en-US" sz="1800" b="1" dirty="0">
                <a:latin typeface="Times New Roman"/>
              </a:rPr>
              <a:t>HIV-1 Capsid, Capsid Hexamer Detail, and Ions</a:t>
            </a:r>
          </a:p>
          <a:p>
            <a:pPr fontAlgn="auto">
              <a:lnSpc>
                <a:spcPct val="100000"/>
              </a:lnSpc>
              <a:spcBef>
                <a:spcPts val="0"/>
              </a:spcBef>
              <a:spcAft>
                <a:spcPts val="0"/>
              </a:spcAft>
              <a:buClrTx/>
              <a:buSzTx/>
              <a:buFontTx/>
              <a:buNone/>
            </a:pPr>
            <a:r>
              <a:rPr lang="en-US" sz="1800" b="1" dirty="0">
                <a:latin typeface="Times New Roman"/>
              </a:rPr>
              <a:t>Range-Limited Ambient Occlusion Lighting, VR “Headlight”, …</a:t>
            </a:r>
          </a:p>
        </p:txBody>
      </p:sp>
    </p:spTree>
    <p:extLst>
      <p:ext uri="{BB962C8B-B14F-4D97-AF65-F5344CB8AC3E}">
        <p14:creationId xmlns:p14="http://schemas.microsoft.com/office/powerpoint/2010/main" val="23785640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3600450"/>
            <a:ext cx="9144000" cy="0"/>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sp>
        <p:nvSpPr>
          <p:cNvPr id="66563" name="AutoShape 2"/>
          <p:cNvSpPr>
            <a:spLocks noChangeArrowheads="1"/>
          </p:cNvSpPr>
          <p:nvPr/>
        </p:nvSpPr>
        <p:spPr bwMode="auto">
          <a:xfrm>
            <a:off x="6332538" y="3709988"/>
            <a:ext cx="2112962" cy="1371600"/>
          </a:xfrm>
          <a:prstGeom prst="roundRect">
            <a:avLst>
              <a:gd name="adj" fmla="val 16667"/>
            </a:avLst>
          </a:prstGeom>
          <a:solidFill>
            <a:schemeClr val="bg1"/>
          </a:solidFill>
          <a:ln w="18360">
            <a:solidFill>
              <a:srgbClr val="000000"/>
            </a:solidFill>
            <a:bevel/>
            <a:headEnd/>
            <a:tailEnd/>
          </a:ln>
        </p:spPr>
        <p:txBody>
          <a:bodyPr wrap="none" lIns="9000" tIns="37224" rIns="9000" bIns="9000" anchor="ctr"/>
          <a:lstStyle>
            <a:lvl1pPr algn="l" eaLnBrk="0" hangingPunct="0">
              <a:spcBef>
                <a:spcPct val="20000"/>
              </a:spcBef>
              <a:buFont typeface="Arial" pitchFamily="34" charset="0"/>
              <a:buChar char="•"/>
              <a:tabLst>
                <a:tab pos="723900" algn="l"/>
                <a:tab pos="1447800" algn="l"/>
                <a:tab pos="2171700" algn="l"/>
              </a:tabLst>
              <a:defRPr sz="3200">
                <a:solidFill>
                  <a:schemeClr val="tx1"/>
                </a:solidFill>
                <a:latin typeface="Calibri" pitchFamily="34" charset="0"/>
              </a:defRPr>
            </a:lvl1pPr>
            <a:lvl2pPr marL="742950" indent="-285750" algn="l" eaLnBrk="0" hangingPunct="0">
              <a:spcBef>
                <a:spcPct val="20000"/>
              </a:spcBef>
              <a:buFont typeface="Arial" pitchFamily="34" charset="0"/>
              <a:buChar char="–"/>
              <a:tabLst>
                <a:tab pos="723900" algn="l"/>
                <a:tab pos="1447800" algn="l"/>
                <a:tab pos="2171700" algn="l"/>
              </a:tabLst>
              <a:defRPr sz="2800">
                <a:solidFill>
                  <a:schemeClr val="tx1"/>
                </a:solidFill>
                <a:latin typeface="Calibri" pitchFamily="34" charset="0"/>
              </a:defRPr>
            </a:lvl2pPr>
            <a:lvl3pPr marL="1143000" indent="-228600" algn="l" eaLnBrk="0" hangingPunct="0">
              <a:spcBef>
                <a:spcPct val="20000"/>
              </a:spcBef>
              <a:buFont typeface="Arial" pitchFamily="34" charset="0"/>
              <a:buChar char="•"/>
              <a:tabLst>
                <a:tab pos="723900" algn="l"/>
                <a:tab pos="1447800" algn="l"/>
                <a:tab pos="2171700" algn="l"/>
              </a:tabLst>
              <a:defRPr sz="2400">
                <a:solidFill>
                  <a:schemeClr val="tx1"/>
                </a:solidFill>
                <a:latin typeface="Calibri" pitchFamily="34" charset="0"/>
              </a:defRPr>
            </a:lvl3pPr>
            <a:lvl4pPr marL="1600200" indent="-228600" algn="l" eaLnBrk="0" hangingPunct="0">
              <a:spcBef>
                <a:spcPct val="20000"/>
              </a:spcBef>
              <a:buFont typeface="Arial" pitchFamily="34" charset="0"/>
              <a:buChar char="–"/>
              <a:tabLst>
                <a:tab pos="723900" algn="l"/>
                <a:tab pos="1447800" algn="l"/>
                <a:tab pos="2171700" algn="l"/>
              </a:tabLst>
              <a:defRPr sz="2000">
                <a:solidFill>
                  <a:schemeClr val="tx1"/>
                </a:solidFill>
                <a:latin typeface="Calibri" pitchFamily="34" charset="0"/>
              </a:defRPr>
            </a:lvl4pPr>
            <a:lvl5pPr marL="2057400" indent="-228600" algn="l" eaLnBrk="0" hangingPunct="0">
              <a:spcBef>
                <a:spcPct val="20000"/>
              </a:spcBef>
              <a:buFont typeface="Arial" pitchFamily="34" charset="0"/>
              <a:buChar char="»"/>
              <a:tabLst>
                <a:tab pos="723900" algn="l"/>
                <a:tab pos="1447800" algn="l"/>
                <a:tab pos="21717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723900" algn="l"/>
                <a:tab pos="1447800" algn="l"/>
                <a:tab pos="21717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723900" algn="l"/>
                <a:tab pos="1447800" algn="l"/>
                <a:tab pos="21717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723900" algn="l"/>
                <a:tab pos="1447800" algn="l"/>
                <a:tab pos="21717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723900" algn="l"/>
                <a:tab pos="1447800" algn="l"/>
                <a:tab pos="2171700" algn="l"/>
              </a:tabLst>
              <a:defRPr sz="2000">
                <a:solidFill>
                  <a:schemeClr val="tx1"/>
                </a:solidFill>
                <a:latin typeface="Calibri" pitchFamily="34" charset="0"/>
              </a:defRPr>
            </a:lvl9pPr>
          </a:lstStyle>
          <a:p>
            <a:pPr algn="ctr" eaLnBrk="1" hangingPunct="1">
              <a:lnSpc>
                <a:spcPct val="100000"/>
              </a:lnSpc>
              <a:spcBef>
                <a:spcPct val="0"/>
              </a:spcBef>
              <a:buClrTx/>
              <a:buSzTx/>
              <a:buFontTx/>
              <a:buNone/>
            </a:pPr>
            <a:r>
              <a:rPr lang="en-US" altLang="en-US" sz="1800" b="1" u="sng">
                <a:solidFill>
                  <a:srgbClr val="000000"/>
                </a:solidFill>
                <a:latin typeface="Arial" pitchFamily="34" charset="0"/>
                <a:ea typeface="msmincho"/>
                <a:cs typeface="Arial" pitchFamily="34" charset="0"/>
              </a:rPr>
              <a:t>HMD</a:t>
            </a:r>
          </a:p>
          <a:p>
            <a:pPr algn="ctr" eaLnBrk="1" hangingPunct="1">
              <a:lnSpc>
                <a:spcPct val="100000"/>
              </a:lnSpc>
              <a:spcBef>
                <a:spcPct val="0"/>
              </a:spcBef>
              <a:buClrTx/>
              <a:buSzTx/>
              <a:buFontTx/>
              <a:buNone/>
            </a:pPr>
            <a:endParaRPr lang="en-US" altLang="en-US" sz="1800" b="1" u="sng">
              <a:solidFill>
                <a:srgbClr val="000000"/>
              </a:solidFill>
              <a:latin typeface="Arial" pitchFamily="34" charset="0"/>
              <a:ea typeface="msmincho"/>
              <a:cs typeface="Arial" pitchFamily="34" charset="0"/>
            </a:endParaRPr>
          </a:p>
          <a:p>
            <a:pPr algn="ctr" eaLnBrk="1" hangingPunct="1">
              <a:lnSpc>
                <a:spcPct val="100000"/>
              </a:lnSpc>
              <a:spcBef>
                <a:spcPct val="0"/>
              </a:spcBef>
              <a:buClrTx/>
              <a:buSzTx/>
              <a:buFontTx/>
              <a:buNone/>
            </a:pPr>
            <a:endParaRPr lang="en-US" altLang="en-US" sz="1800" b="1" u="sng">
              <a:solidFill>
                <a:srgbClr val="000000"/>
              </a:solidFill>
              <a:latin typeface="Arial" pitchFamily="34" charset="0"/>
              <a:ea typeface="msmincho"/>
              <a:cs typeface="Arial" pitchFamily="34" charset="0"/>
            </a:endParaRPr>
          </a:p>
          <a:p>
            <a:pPr algn="ctr" eaLnBrk="1" hangingPunct="1">
              <a:lnSpc>
                <a:spcPct val="100000"/>
              </a:lnSpc>
              <a:spcBef>
                <a:spcPct val="0"/>
              </a:spcBef>
              <a:buClrTx/>
              <a:buSzTx/>
              <a:buFontTx/>
              <a:buNone/>
            </a:pPr>
            <a:endParaRPr lang="en-US" altLang="en-US" sz="1800" b="1" u="sng">
              <a:solidFill>
                <a:srgbClr val="000000"/>
              </a:solidFill>
              <a:latin typeface="Arial" pitchFamily="34" charset="0"/>
              <a:ea typeface="msmincho"/>
              <a:cs typeface="Arial" pitchFamily="34" charset="0"/>
            </a:endParaRPr>
          </a:p>
        </p:txBody>
      </p:sp>
      <p:pic>
        <p:nvPicPr>
          <p:cNvPr id="66564" name="Picture 3"/>
          <p:cNvPicPr>
            <a:picLocks noChangeAspect="1" noChangeArrowheads="1"/>
          </p:cNvPicPr>
          <p:nvPr/>
        </p:nvPicPr>
        <p:blipFill>
          <a:blip r:embed="rId2">
            <a:extLst>
              <a:ext uri="{28A0092B-C50C-407E-A947-70E740481C1C}">
                <a14:useLocalDpi xmlns:a14="http://schemas.microsoft.com/office/drawing/2010/main" val="0"/>
              </a:ext>
            </a:extLst>
          </a:blip>
          <a:srcRect b="8287"/>
          <a:stretch>
            <a:fillRect/>
          </a:stretch>
        </p:blipFill>
        <p:spPr bwMode="auto">
          <a:xfrm>
            <a:off x="6557963" y="4256088"/>
            <a:ext cx="1662112"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2"/>
          <p:cNvSpPr>
            <a:spLocks noChangeArrowheads="1"/>
          </p:cNvSpPr>
          <p:nvPr/>
        </p:nvSpPr>
        <p:spPr bwMode="auto">
          <a:xfrm>
            <a:off x="5905500" y="87313"/>
            <a:ext cx="2909888" cy="2198687"/>
          </a:xfrm>
          <a:prstGeom prst="roundRect">
            <a:avLst>
              <a:gd name="adj" fmla="val 16667"/>
            </a:avLst>
          </a:prstGeom>
          <a:solidFill>
            <a:schemeClr val="accent6">
              <a:lumMod val="60000"/>
              <a:lumOff val="40000"/>
            </a:schemeClr>
          </a:solidFill>
          <a:ln w="18360">
            <a:solidFill>
              <a:srgbClr val="000000"/>
            </a:solidFill>
            <a:bevel/>
            <a:headEnd/>
            <a:tailEnd/>
          </a:ln>
          <a:effectLst/>
        </p:spPr>
        <p:txBody>
          <a:bodyPr wrap="none" lIns="9000" tIns="37224" rIns="9000" bIns="9000" anchor="ctr"/>
          <a:lstStyle>
            <a:lvl1pPr>
              <a:tabLst>
                <a:tab pos="723900" algn="l"/>
                <a:tab pos="1447800" algn="l"/>
                <a:tab pos="2171700" algn="l"/>
              </a:tabLst>
              <a:defRPr sz="2400">
                <a:solidFill>
                  <a:srgbClr val="000000"/>
                </a:solidFill>
                <a:latin typeface="Times New Roman" charset="0"/>
                <a:ea typeface="msmincho" charset="0"/>
                <a:cs typeface="msmincho" charset="0"/>
              </a:defRPr>
            </a:lvl1pPr>
            <a:lvl2pPr>
              <a:tabLst>
                <a:tab pos="723900" algn="l"/>
                <a:tab pos="1447800" algn="l"/>
                <a:tab pos="2171700" algn="l"/>
              </a:tabLst>
              <a:defRPr sz="2400">
                <a:solidFill>
                  <a:srgbClr val="000000"/>
                </a:solidFill>
                <a:latin typeface="Times New Roman" charset="0"/>
                <a:ea typeface="msmincho" charset="0"/>
                <a:cs typeface="msmincho" charset="0"/>
              </a:defRPr>
            </a:lvl2pPr>
            <a:lvl3pPr>
              <a:tabLst>
                <a:tab pos="723900" algn="l"/>
                <a:tab pos="1447800" algn="l"/>
                <a:tab pos="2171700" algn="l"/>
              </a:tabLst>
              <a:defRPr sz="2400">
                <a:solidFill>
                  <a:srgbClr val="000000"/>
                </a:solidFill>
                <a:latin typeface="Times New Roman" charset="0"/>
                <a:ea typeface="msmincho" charset="0"/>
                <a:cs typeface="msmincho" charset="0"/>
              </a:defRPr>
            </a:lvl3pPr>
            <a:lvl4pPr>
              <a:tabLst>
                <a:tab pos="723900" algn="l"/>
                <a:tab pos="1447800" algn="l"/>
                <a:tab pos="2171700" algn="l"/>
              </a:tabLst>
              <a:defRPr sz="2400">
                <a:solidFill>
                  <a:srgbClr val="000000"/>
                </a:solidFill>
                <a:latin typeface="Times New Roman" charset="0"/>
                <a:ea typeface="msmincho" charset="0"/>
                <a:cs typeface="msmincho" charset="0"/>
              </a:defRPr>
            </a:lvl4pPr>
            <a:lvl5pPr>
              <a:tabLst>
                <a:tab pos="723900" algn="l"/>
                <a:tab pos="1447800" algn="l"/>
                <a:tab pos="21717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400" b="1" u="sng" dirty="0" smtClean="0">
                <a:latin typeface="Arial" panose="020B0604020202020204" pitchFamily="34" charset="0"/>
                <a:cs typeface="Arial" panose="020B0604020202020204" pitchFamily="34" charset="0"/>
              </a:rPr>
              <a:t>HMD Display Loop</a:t>
            </a:r>
            <a:r>
              <a:rPr lang="en-US" altLang="en-US" sz="1400" b="1" u="sng" dirty="0">
                <a:latin typeface="Arial" panose="020B0604020202020204" pitchFamily="34" charset="0"/>
                <a:cs typeface="Arial" panose="020B0604020202020204" pitchFamily="34" charset="0"/>
              </a:rPr>
              <a:t/>
            </a:r>
            <a:br>
              <a:rPr lang="en-US" altLang="en-US" sz="1400" b="1" u="sng" dirty="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HMD loop runs in main</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VMD application thread</a:t>
            </a:r>
          </a:p>
          <a:p>
            <a:pPr fontAlgn="auto">
              <a:lnSpc>
                <a:spcPct val="100000"/>
              </a:lnSpc>
              <a:spcBef>
                <a:spcPts val="0"/>
              </a:spcBef>
              <a:spcAft>
                <a:spcPts val="0"/>
              </a:spcAft>
              <a:buClrTx/>
              <a:buSzTx/>
              <a:buFontTx/>
              <a:buNone/>
              <a:defRPr/>
            </a:pPr>
            <a:r>
              <a:rPr lang="en-US" altLang="en-US" sz="1400" dirty="0">
                <a:latin typeface="Arial" panose="020B0604020202020204" pitchFamily="34" charset="0"/>
                <a:cs typeface="Arial" panose="020B0604020202020204" pitchFamily="34" charset="0"/>
              </a:rPr>
              <a:t>a</a:t>
            </a:r>
            <a:r>
              <a:rPr lang="en-US" altLang="en-US" sz="1400" dirty="0" smtClean="0">
                <a:latin typeface="Arial" panose="020B0604020202020204" pitchFamily="34" charset="0"/>
                <a:cs typeface="Arial" panose="020B0604020202020204" pitchFamily="34" charset="0"/>
              </a:rPr>
              <a:t>t max OpenGL draw rate</a:t>
            </a:r>
          </a:p>
          <a:p>
            <a:pPr fontAlgn="auto">
              <a:lnSpc>
                <a:spcPct val="100000"/>
              </a:lnSpc>
              <a:spcBef>
                <a:spcPts val="0"/>
              </a:spcBef>
              <a:spcAft>
                <a:spcPts val="0"/>
              </a:spcAft>
              <a:buClrTx/>
              <a:buSzTx/>
              <a:buFontTx/>
              <a:buNone/>
              <a:defRPr/>
            </a:pPr>
            <a:endParaRPr lang="en-US" altLang="en-US" sz="1400" dirty="0" smtClean="0">
              <a:latin typeface="Arial" panose="020B0604020202020204" pitchFamily="34" charset="0"/>
              <a:cs typeface="Arial" panose="020B0604020202020204" pitchFamily="34" charset="0"/>
            </a:endParaRP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View-dependent</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stereo </a:t>
            </a:r>
            <a:r>
              <a:rPr lang="en-US" altLang="en-US" sz="1400" dirty="0" err="1" smtClean="0">
                <a:latin typeface="Arial" panose="020B0604020202020204" pitchFamily="34" charset="0"/>
                <a:cs typeface="Arial" panose="020B0604020202020204" pitchFamily="34" charset="0"/>
              </a:rPr>
              <a:t>reprojection</a:t>
            </a:r>
            <a:r>
              <a:rPr lang="en-US" altLang="en-US" sz="1400" dirty="0" smtClean="0">
                <a:latin typeface="Arial" panose="020B0604020202020204" pitchFamily="34" charset="0"/>
                <a:cs typeface="Arial" panose="020B0604020202020204" pitchFamily="34" charset="0"/>
              </a:rPr>
              <a:t> for</a:t>
            </a:r>
          </a:p>
          <a:p>
            <a:pPr fontAlgn="auto">
              <a:lnSpc>
                <a:spcPct val="100000"/>
              </a:lnSpc>
              <a:spcBef>
                <a:spcPts val="0"/>
              </a:spcBef>
              <a:spcAft>
                <a:spcPts val="0"/>
              </a:spcAft>
              <a:buClrTx/>
              <a:buSzTx/>
              <a:buFontTx/>
              <a:buNone/>
              <a:defRPr/>
            </a:pPr>
            <a:r>
              <a:rPr lang="en-US" altLang="en-US" sz="1400" dirty="0">
                <a:latin typeface="Arial" panose="020B0604020202020204" pitchFamily="34" charset="0"/>
                <a:cs typeface="Arial" panose="020B0604020202020204" pitchFamily="34" charset="0"/>
              </a:rPr>
              <a:t>c</a:t>
            </a:r>
            <a:r>
              <a:rPr lang="en-US" altLang="en-US" sz="1400" dirty="0" smtClean="0">
                <a:latin typeface="Arial" panose="020B0604020202020204" pitchFamily="34" charset="0"/>
                <a:cs typeface="Arial" panose="020B0604020202020204" pitchFamily="34" charset="0"/>
              </a:rPr>
              <a:t>urrent HMD head pose</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 </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HMD distortion correction</a:t>
            </a:r>
          </a:p>
        </p:txBody>
      </p:sp>
      <p:sp>
        <p:nvSpPr>
          <p:cNvPr id="66566" name="AutoShape 7"/>
          <p:cNvSpPr>
            <a:spLocks noChangeArrowheads="1"/>
          </p:cNvSpPr>
          <p:nvPr/>
        </p:nvSpPr>
        <p:spPr bwMode="auto">
          <a:xfrm flipH="1">
            <a:off x="3314700" y="968375"/>
            <a:ext cx="2590800" cy="1060450"/>
          </a:xfrm>
          <a:prstGeom prst="rightArrow">
            <a:avLst>
              <a:gd name="adj1" fmla="val 50000"/>
              <a:gd name="adj2" fmla="val 49959"/>
            </a:avLst>
          </a:prstGeom>
          <a:solidFill>
            <a:srgbClr val="333333"/>
          </a:solidFill>
          <a:ln w="9525">
            <a:solidFill>
              <a:srgbClr val="000000"/>
            </a:solidFill>
            <a:round/>
            <a:headEnd/>
            <a:tailEnd/>
          </a:ln>
        </p:spPr>
        <p:txBody>
          <a:bodyPr wrap="none" lIns="0" tIns="21167" rIns="0" bIns="0" anchor="ctr"/>
          <a:lstStyle>
            <a:lvl1pPr algn="l" eaLnBrk="0" hangingPunct="0">
              <a:spcBef>
                <a:spcPct val="20000"/>
              </a:spcBef>
              <a:buFont typeface="Arial" pitchFamily="34" charset="0"/>
              <a:buChar char="•"/>
              <a:tabLst>
                <a:tab pos="723900" algn="l"/>
              </a:tabLst>
              <a:defRPr sz="3200">
                <a:solidFill>
                  <a:schemeClr val="tx1"/>
                </a:solidFill>
                <a:latin typeface="Calibri" pitchFamily="34" charset="0"/>
              </a:defRPr>
            </a:lvl1pPr>
            <a:lvl2pPr marL="742950" indent="-285750" algn="l" eaLnBrk="0" hangingPunct="0">
              <a:spcBef>
                <a:spcPct val="20000"/>
              </a:spcBef>
              <a:buFont typeface="Arial" pitchFamily="34" charset="0"/>
              <a:buChar char="–"/>
              <a:tabLst>
                <a:tab pos="723900" algn="l"/>
              </a:tabLst>
              <a:defRPr sz="2800">
                <a:solidFill>
                  <a:schemeClr val="tx1"/>
                </a:solidFill>
                <a:latin typeface="Calibri" pitchFamily="34" charset="0"/>
              </a:defRPr>
            </a:lvl2pPr>
            <a:lvl3pPr marL="1143000" indent="-228600" algn="l" eaLnBrk="0" hangingPunct="0">
              <a:spcBef>
                <a:spcPct val="20000"/>
              </a:spcBef>
              <a:buFont typeface="Arial" pitchFamily="34" charset="0"/>
              <a:buChar char="•"/>
              <a:tabLst>
                <a:tab pos="723900" algn="l"/>
              </a:tabLst>
              <a:defRPr sz="2400">
                <a:solidFill>
                  <a:schemeClr val="tx1"/>
                </a:solidFill>
                <a:latin typeface="Calibri" pitchFamily="34" charset="0"/>
              </a:defRPr>
            </a:lvl3pPr>
            <a:lvl4pPr marL="1600200" indent="-228600" algn="l" eaLnBrk="0" hangingPunct="0">
              <a:spcBef>
                <a:spcPct val="20000"/>
              </a:spcBef>
              <a:buFont typeface="Arial" pitchFamily="34" charset="0"/>
              <a:buChar char="–"/>
              <a:tabLst>
                <a:tab pos="723900" algn="l"/>
              </a:tabLst>
              <a:defRPr sz="2000">
                <a:solidFill>
                  <a:schemeClr val="tx1"/>
                </a:solidFill>
                <a:latin typeface="Calibri" pitchFamily="34" charset="0"/>
              </a:defRPr>
            </a:lvl4pPr>
            <a:lvl5pPr marL="2057400" indent="-228600" algn="l" eaLnBrk="0" hangingPunct="0">
              <a:spcBef>
                <a:spcPct val="20000"/>
              </a:spcBef>
              <a:buFont typeface="Arial" pitchFamily="34" charset="0"/>
              <a:buChar char="»"/>
              <a:tabLst>
                <a:tab pos="7239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9pPr>
          </a:lstStyle>
          <a:p>
            <a:pPr algn="ctr" eaLnBrk="1" hangingPunct="1">
              <a:lnSpc>
                <a:spcPct val="100000"/>
              </a:lnSpc>
              <a:spcBef>
                <a:spcPct val="0"/>
              </a:spcBef>
              <a:buClrTx/>
              <a:buSzTx/>
              <a:buFontTx/>
              <a:buNone/>
            </a:pPr>
            <a:r>
              <a:rPr lang="en-US" altLang="en-US" sz="1600">
                <a:solidFill>
                  <a:srgbClr val="FFFFFF"/>
                </a:solidFill>
                <a:latin typeface="Arial" pitchFamily="34" charset="0"/>
                <a:ea typeface="msmincho"/>
                <a:cs typeface="msmincho"/>
              </a:rPr>
              <a:t>Camera </a:t>
            </a:r>
          </a:p>
          <a:p>
            <a:pPr algn="ctr" eaLnBrk="1" hangingPunct="1">
              <a:lnSpc>
                <a:spcPct val="100000"/>
              </a:lnSpc>
              <a:spcBef>
                <a:spcPct val="0"/>
              </a:spcBef>
              <a:buClrTx/>
              <a:buSzTx/>
              <a:buFontTx/>
              <a:buNone/>
            </a:pPr>
            <a:r>
              <a:rPr lang="en-US" altLang="en-US" sz="1600">
                <a:solidFill>
                  <a:srgbClr val="FFFFFF"/>
                </a:solidFill>
                <a:latin typeface="Arial" pitchFamily="34" charset="0"/>
                <a:ea typeface="msmincho"/>
                <a:cs typeface="msmincho"/>
              </a:rPr>
              <a:t>+ Scene</a:t>
            </a:r>
          </a:p>
        </p:txBody>
      </p:sp>
      <p:sp>
        <p:nvSpPr>
          <p:cNvPr id="17" name="AutoShape 2"/>
          <p:cNvSpPr>
            <a:spLocks noChangeArrowheads="1"/>
          </p:cNvSpPr>
          <p:nvPr/>
        </p:nvSpPr>
        <p:spPr bwMode="auto">
          <a:xfrm>
            <a:off x="287338" y="87313"/>
            <a:ext cx="3027362" cy="1720850"/>
          </a:xfrm>
          <a:prstGeom prst="roundRect">
            <a:avLst>
              <a:gd name="adj" fmla="val 16667"/>
            </a:avLst>
          </a:prstGeom>
          <a:solidFill>
            <a:schemeClr val="accent6">
              <a:lumMod val="60000"/>
              <a:lumOff val="40000"/>
            </a:schemeClr>
          </a:solidFill>
          <a:ln w="18360">
            <a:solidFill>
              <a:srgbClr val="000000"/>
            </a:solidFill>
            <a:bevel/>
            <a:headEnd/>
            <a:tailEnd/>
          </a:ln>
          <a:effectLst/>
        </p:spPr>
        <p:txBody>
          <a:bodyPr wrap="none" lIns="9000" tIns="37224" rIns="9000" bIns="9000" anchor="ctr"/>
          <a:lstStyle>
            <a:lvl1pPr>
              <a:tabLst>
                <a:tab pos="723900" algn="l"/>
                <a:tab pos="1447800" algn="l"/>
                <a:tab pos="2171700" algn="l"/>
              </a:tabLst>
              <a:defRPr sz="2400">
                <a:solidFill>
                  <a:srgbClr val="000000"/>
                </a:solidFill>
                <a:latin typeface="Times New Roman" charset="0"/>
                <a:ea typeface="msmincho" charset="0"/>
                <a:cs typeface="msmincho" charset="0"/>
              </a:defRPr>
            </a:lvl1pPr>
            <a:lvl2pPr>
              <a:tabLst>
                <a:tab pos="723900" algn="l"/>
                <a:tab pos="1447800" algn="l"/>
                <a:tab pos="2171700" algn="l"/>
              </a:tabLst>
              <a:defRPr sz="2400">
                <a:solidFill>
                  <a:srgbClr val="000000"/>
                </a:solidFill>
                <a:latin typeface="Times New Roman" charset="0"/>
                <a:ea typeface="msmincho" charset="0"/>
                <a:cs typeface="msmincho" charset="0"/>
              </a:defRPr>
            </a:lvl2pPr>
            <a:lvl3pPr>
              <a:tabLst>
                <a:tab pos="723900" algn="l"/>
                <a:tab pos="1447800" algn="l"/>
                <a:tab pos="2171700" algn="l"/>
              </a:tabLst>
              <a:defRPr sz="2400">
                <a:solidFill>
                  <a:srgbClr val="000000"/>
                </a:solidFill>
                <a:latin typeface="Times New Roman" charset="0"/>
                <a:ea typeface="msmincho" charset="0"/>
                <a:cs typeface="msmincho" charset="0"/>
              </a:defRPr>
            </a:lvl3pPr>
            <a:lvl4pPr>
              <a:tabLst>
                <a:tab pos="723900" algn="l"/>
                <a:tab pos="1447800" algn="l"/>
                <a:tab pos="2171700" algn="l"/>
              </a:tabLst>
              <a:defRPr sz="2400">
                <a:solidFill>
                  <a:srgbClr val="000000"/>
                </a:solidFill>
                <a:latin typeface="Times New Roman" charset="0"/>
                <a:ea typeface="msmincho" charset="0"/>
                <a:cs typeface="msmincho" charset="0"/>
              </a:defRPr>
            </a:lvl4pPr>
            <a:lvl5pPr>
              <a:tabLst>
                <a:tab pos="723900" algn="l"/>
                <a:tab pos="1447800" algn="l"/>
                <a:tab pos="21717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400" b="1" u="sng" dirty="0" smtClean="0">
                <a:latin typeface="Arial" panose="020B0604020202020204" pitchFamily="34" charset="0"/>
                <a:cs typeface="Arial" panose="020B0604020202020204" pitchFamily="34" charset="0"/>
              </a:rPr>
              <a:t>Progressive</a:t>
            </a:r>
          </a:p>
          <a:p>
            <a:pPr fontAlgn="auto">
              <a:lnSpc>
                <a:spcPct val="100000"/>
              </a:lnSpc>
              <a:spcBef>
                <a:spcPts val="0"/>
              </a:spcBef>
              <a:spcAft>
                <a:spcPts val="0"/>
              </a:spcAft>
              <a:buClrTx/>
              <a:buSzTx/>
              <a:buFontTx/>
              <a:buNone/>
              <a:defRPr/>
            </a:pPr>
            <a:r>
              <a:rPr lang="en-US" altLang="en-US" sz="1400" b="1" u="sng" dirty="0" smtClean="0">
                <a:latin typeface="Arial" panose="020B0604020202020204" pitchFamily="34" charset="0"/>
                <a:cs typeface="Arial" panose="020B0604020202020204" pitchFamily="34" charset="0"/>
              </a:rPr>
              <a:t>Ray Tracing Engine</a:t>
            </a:r>
            <a:br>
              <a:rPr lang="en-US" altLang="en-US" sz="1400" b="1" u="sng" dirty="0" smtClean="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Ray tracing loop runs </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continuously in new thread</a:t>
            </a:r>
          </a:p>
          <a:p>
            <a:pPr fontAlgn="auto">
              <a:lnSpc>
                <a:spcPct val="100000"/>
              </a:lnSpc>
              <a:spcBef>
                <a:spcPts val="0"/>
              </a:spcBef>
              <a:spcAft>
                <a:spcPts val="0"/>
              </a:spcAft>
              <a:buClrTx/>
              <a:buSzTx/>
              <a:buFontTx/>
              <a:buNone/>
              <a:defRPr/>
            </a:pPr>
            <a:endParaRPr lang="en-US" altLang="en-US" sz="1400" dirty="0">
              <a:latin typeface="Arial" panose="020B0604020202020204" pitchFamily="34" charset="0"/>
              <a:cs typeface="Arial" panose="020B0604020202020204" pitchFamily="34" charset="0"/>
            </a:endParaRP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Decodes H.264 video </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stream from  remote </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VCA GPU cluster</a:t>
            </a:r>
            <a:endParaRPr lang="en-US" altLang="en-US" sz="1400" dirty="0">
              <a:latin typeface="Arial" panose="020B0604020202020204" pitchFamily="34" charset="0"/>
              <a:cs typeface="Arial" panose="020B0604020202020204" pitchFamily="34" charset="0"/>
            </a:endParaRPr>
          </a:p>
        </p:txBody>
      </p:sp>
      <p:sp>
        <p:nvSpPr>
          <p:cNvPr id="18" name="AutoShape 7"/>
          <p:cNvSpPr>
            <a:spLocks noChangeArrowheads="1"/>
          </p:cNvSpPr>
          <p:nvPr/>
        </p:nvSpPr>
        <p:spPr bwMode="auto">
          <a:xfrm flipH="1">
            <a:off x="0" y="2027879"/>
            <a:ext cx="1801305" cy="1369509"/>
          </a:xfrm>
          <a:prstGeom prst="rightArrow">
            <a:avLst>
              <a:gd name="adj1" fmla="val 50000"/>
              <a:gd name="adj2" fmla="val 50000"/>
            </a:avLst>
          </a:prstGeom>
          <a:solidFill>
            <a:srgbClr val="333333"/>
          </a:solidFill>
          <a:ln w="9525">
            <a:solidFill>
              <a:srgbClr val="000000"/>
            </a:solidFill>
            <a:round/>
            <a:headEnd/>
            <a:tailEnd/>
          </a:ln>
          <a:effectLst/>
          <a:scene3d>
            <a:camera prst="orthographicFront">
              <a:rot lat="0" lon="0" rev="5400000"/>
            </a:camera>
            <a:lightRig rig="threePt" dir="t"/>
          </a:scene3d>
        </p:spPr>
        <p:txBody>
          <a:bodyPr wrap="none" lIns="0" tIns="21167" rIns="0" bIns="0" anchor="ctr"/>
          <a:lstStyle>
            <a:lvl1pPr>
              <a:tabLst>
                <a:tab pos="723900" algn="l"/>
              </a:tabLst>
              <a:defRPr sz="2400">
                <a:solidFill>
                  <a:srgbClr val="000000"/>
                </a:solidFill>
                <a:latin typeface="Times New Roman" charset="0"/>
                <a:ea typeface="msmincho" charset="0"/>
                <a:cs typeface="msmincho" charset="0"/>
              </a:defRPr>
            </a:lvl1pPr>
            <a:lvl2pPr>
              <a:tabLst>
                <a:tab pos="723900" algn="l"/>
              </a:tabLst>
              <a:defRPr sz="2400">
                <a:solidFill>
                  <a:srgbClr val="000000"/>
                </a:solidFill>
                <a:latin typeface="Times New Roman" charset="0"/>
                <a:ea typeface="msmincho" charset="0"/>
                <a:cs typeface="msmincho" charset="0"/>
              </a:defRPr>
            </a:lvl2pPr>
            <a:lvl3pPr>
              <a:tabLst>
                <a:tab pos="723900" algn="l"/>
              </a:tabLst>
              <a:defRPr sz="2400">
                <a:solidFill>
                  <a:srgbClr val="000000"/>
                </a:solidFill>
                <a:latin typeface="Times New Roman" charset="0"/>
                <a:ea typeface="msmincho" charset="0"/>
                <a:cs typeface="msmincho" charset="0"/>
              </a:defRPr>
            </a:lvl3pPr>
            <a:lvl4pPr>
              <a:tabLst>
                <a:tab pos="723900" algn="l"/>
              </a:tabLst>
              <a:defRPr sz="2400">
                <a:solidFill>
                  <a:srgbClr val="000000"/>
                </a:solidFill>
                <a:latin typeface="Times New Roman" charset="0"/>
                <a:ea typeface="msmincho" charset="0"/>
                <a:cs typeface="msmincho" charset="0"/>
              </a:defRPr>
            </a:lvl4pPr>
            <a:lvl5pPr>
              <a:tabLst>
                <a:tab pos="7239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400" dirty="0" smtClean="0">
                <a:solidFill>
                  <a:srgbClr val="FFFFFF"/>
                </a:solidFill>
                <a:latin typeface="Arial" charset="0"/>
              </a:rPr>
              <a:t>RT Code</a:t>
            </a:r>
          </a:p>
          <a:p>
            <a:pPr fontAlgn="auto">
              <a:lnSpc>
                <a:spcPct val="100000"/>
              </a:lnSpc>
              <a:spcBef>
                <a:spcPts val="0"/>
              </a:spcBef>
              <a:spcAft>
                <a:spcPts val="0"/>
              </a:spcAft>
              <a:buClrTx/>
              <a:buSzTx/>
              <a:buFontTx/>
              <a:buNone/>
              <a:defRPr/>
            </a:pPr>
            <a:r>
              <a:rPr lang="en-US" altLang="en-US" sz="1400" dirty="0" smtClean="0">
                <a:solidFill>
                  <a:srgbClr val="FFFFFF"/>
                </a:solidFill>
                <a:latin typeface="Arial" charset="0"/>
              </a:rPr>
              <a:t>+ Camera</a:t>
            </a:r>
          </a:p>
          <a:p>
            <a:pPr fontAlgn="auto">
              <a:lnSpc>
                <a:spcPct val="100000"/>
              </a:lnSpc>
              <a:spcBef>
                <a:spcPts val="0"/>
              </a:spcBef>
              <a:spcAft>
                <a:spcPts val="0"/>
              </a:spcAft>
              <a:buClrTx/>
              <a:buSzTx/>
              <a:buFontTx/>
              <a:buNone/>
              <a:defRPr/>
            </a:pPr>
            <a:r>
              <a:rPr lang="en-US" altLang="en-US" sz="1400" dirty="0" smtClean="0">
                <a:solidFill>
                  <a:srgbClr val="FFFFFF"/>
                </a:solidFill>
                <a:latin typeface="Arial" charset="0"/>
              </a:rPr>
              <a:t> + Scene</a:t>
            </a:r>
            <a:endParaRPr lang="en-US" altLang="en-US" sz="1400" dirty="0">
              <a:solidFill>
                <a:srgbClr val="FFFFFF"/>
              </a:solidFill>
              <a:latin typeface="Arial" charset="0"/>
            </a:endParaRPr>
          </a:p>
        </p:txBody>
      </p:sp>
      <p:sp>
        <p:nvSpPr>
          <p:cNvPr id="20" name="AutoShape 4"/>
          <p:cNvSpPr>
            <a:spLocks noChangeArrowheads="1"/>
          </p:cNvSpPr>
          <p:nvPr/>
        </p:nvSpPr>
        <p:spPr bwMode="auto">
          <a:xfrm>
            <a:off x="1600201" y="2185187"/>
            <a:ext cx="1828800" cy="1054895"/>
          </a:xfrm>
          <a:prstGeom prst="rightArrow">
            <a:avLst>
              <a:gd name="adj1" fmla="val 50000"/>
              <a:gd name="adj2" fmla="val 50000"/>
            </a:avLst>
          </a:prstGeom>
          <a:solidFill>
            <a:srgbClr val="333333"/>
          </a:solidFill>
          <a:ln w="9525">
            <a:solidFill>
              <a:srgbClr val="000000"/>
            </a:solidFill>
            <a:round/>
            <a:headEnd/>
            <a:tailEnd/>
          </a:ln>
          <a:effectLst/>
          <a:scene3d>
            <a:camera prst="orthographicFront">
              <a:rot lat="0" lon="0" rev="5400000"/>
            </a:camera>
            <a:lightRig rig="threePt" dir="t"/>
          </a:scene3d>
        </p:spPr>
        <p:txBody>
          <a:bodyPr wrap="none" lIns="0" tIns="21167" rIns="0" bIns="0" anchor="ctr"/>
          <a:lstStyle>
            <a:lvl1pPr>
              <a:tabLst>
                <a:tab pos="723900" algn="l"/>
              </a:tabLst>
              <a:defRPr sz="2400">
                <a:solidFill>
                  <a:srgbClr val="000000"/>
                </a:solidFill>
                <a:latin typeface="Times New Roman" charset="0"/>
                <a:ea typeface="msmincho" charset="0"/>
                <a:cs typeface="msmincho" charset="0"/>
              </a:defRPr>
            </a:lvl1pPr>
            <a:lvl2pPr>
              <a:tabLst>
                <a:tab pos="723900" algn="l"/>
              </a:tabLst>
              <a:defRPr sz="2400">
                <a:solidFill>
                  <a:srgbClr val="000000"/>
                </a:solidFill>
                <a:latin typeface="Times New Roman" charset="0"/>
                <a:ea typeface="msmincho" charset="0"/>
                <a:cs typeface="msmincho" charset="0"/>
              </a:defRPr>
            </a:lvl2pPr>
            <a:lvl3pPr>
              <a:tabLst>
                <a:tab pos="723900" algn="l"/>
              </a:tabLst>
              <a:defRPr sz="2400">
                <a:solidFill>
                  <a:srgbClr val="000000"/>
                </a:solidFill>
                <a:latin typeface="Times New Roman" charset="0"/>
                <a:ea typeface="msmincho" charset="0"/>
                <a:cs typeface="msmincho" charset="0"/>
              </a:defRPr>
            </a:lvl3pPr>
            <a:lvl4pPr>
              <a:tabLst>
                <a:tab pos="723900" algn="l"/>
              </a:tabLst>
              <a:defRPr sz="2400">
                <a:solidFill>
                  <a:srgbClr val="000000"/>
                </a:solidFill>
                <a:latin typeface="Times New Roman" charset="0"/>
                <a:ea typeface="msmincho" charset="0"/>
                <a:cs typeface="msmincho" charset="0"/>
              </a:defRPr>
            </a:lvl4pPr>
            <a:lvl5pPr>
              <a:tabLst>
                <a:tab pos="7239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600" dirty="0" err="1" smtClean="0">
                <a:solidFill>
                  <a:srgbClr val="FFFFFF"/>
                </a:solidFill>
                <a:latin typeface="Arial" charset="0"/>
              </a:rPr>
              <a:t>Omnistereo</a:t>
            </a:r>
            <a:r>
              <a:rPr lang="en-US" altLang="en-US" sz="1600" dirty="0" smtClean="0">
                <a:solidFill>
                  <a:srgbClr val="FFFFFF"/>
                </a:solidFill>
                <a:latin typeface="Arial" charset="0"/>
              </a:rPr>
              <a:t> </a:t>
            </a:r>
          </a:p>
          <a:p>
            <a:pPr fontAlgn="auto">
              <a:lnSpc>
                <a:spcPct val="100000"/>
              </a:lnSpc>
              <a:spcBef>
                <a:spcPts val="0"/>
              </a:spcBef>
              <a:spcAft>
                <a:spcPts val="0"/>
              </a:spcAft>
              <a:buClrTx/>
              <a:buSzTx/>
              <a:buFontTx/>
              <a:buNone/>
              <a:defRPr/>
            </a:pPr>
            <a:r>
              <a:rPr lang="en-US" altLang="en-US" sz="1600" dirty="0" smtClean="0">
                <a:solidFill>
                  <a:srgbClr val="FFFFFF"/>
                </a:solidFill>
                <a:latin typeface="Arial" charset="0"/>
              </a:rPr>
              <a:t>H.264 Video</a:t>
            </a:r>
            <a:endParaRPr lang="en-US" altLang="en-US" sz="1600" dirty="0">
              <a:solidFill>
                <a:srgbClr val="FFFFFF"/>
              </a:solidFill>
              <a:latin typeface="Arial" charset="0"/>
            </a:endParaRPr>
          </a:p>
        </p:txBody>
      </p:sp>
      <p:sp>
        <p:nvSpPr>
          <p:cNvPr id="21" name="AutoShape 2"/>
          <p:cNvSpPr>
            <a:spLocks noChangeArrowheads="1"/>
          </p:cNvSpPr>
          <p:nvPr/>
        </p:nvSpPr>
        <p:spPr bwMode="auto">
          <a:xfrm>
            <a:off x="211138" y="4327525"/>
            <a:ext cx="3979862" cy="754063"/>
          </a:xfrm>
          <a:prstGeom prst="roundRect">
            <a:avLst>
              <a:gd name="adj" fmla="val 16667"/>
            </a:avLst>
          </a:prstGeom>
          <a:solidFill>
            <a:schemeClr val="accent3">
              <a:lumMod val="60000"/>
              <a:lumOff val="40000"/>
            </a:schemeClr>
          </a:solidFill>
          <a:ln w="18360">
            <a:solidFill>
              <a:srgbClr val="000000"/>
            </a:solidFill>
            <a:bevel/>
            <a:headEnd/>
            <a:tailEnd/>
          </a:ln>
          <a:effectLst/>
        </p:spPr>
        <p:txBody>
          <a:bodyPr wrap="none" lIns="9000" tIns="37224" rIns="9000" bIns="9000" anchor="ctr"/>
          <a:lstStyle>
            <a:lvl1pPr>
              <a:tabLst>
                <a:tab pos="723900" algn="l"/>
                <a:tab pos="1447800" algn="l"/>
                <a:tab pos="2171700" algn="l"/>
              </a:tabLst>
              <a:defRPr sz="2400">
                <a:solidFill>
                  <a:srgbClr val="000000"/>
                </a:solidFill>
                <a:latin typeface="Times New Roman" charset="0"/>
                <a:ea typeface="msmincho" charset="0"/>
                <a:cs typeface="msmincho" charset="0"/>
              </a:defRPr>
            </a:lvl1pPr>
            <a:lvl2pPr>
              <a:tabLst>
                <a:tab pos="723900" algn="l"/>
                <a:tab pos="1447800" algn="l"/>
                <a:tab pos="2171700" algn="l"/>
              </a:tabLst>
              <a:defRPr sz="2400">
                <a:solidFill>
                  <a:srgbClr val="000000"/>
                </a:solidFill>
                <a:latin typeface="Times New Roman" charset="0"/>
                <a:ea typeface="msmincho" charset="0"/>
                <a:cs typeface="msmincho" charset="0"/>
              </a:defRPr>
            </a:lvl2pPr>
            <a:lvl3pPr>
              <a:tabLst>
                <a:tab pos="723900" algn="l"/>
                <a:tab pos="1447800" algn="l"/>
                <a:tab pos="2171700" algn="l"/>
              </a:tabLst>
              <a:defRPr sz="2400">
                <a:solidFill>
                  <a:srgbClr val="000000"/>
                </a:solidFill>
                <a:latin typeface="Times New Roman" charset="0"/>
                <a:ea typeface="msmincho" charset="0"/>
                <a:cs typeface="msmincho" charset="0"/>
              </a:defRPr>
            </a:lvl3pPr>
            <a:lvl4pPr>
              <a:tabLst>
                <a:tab pos="723900" algn="l"/>
                <a:tab pos="1447800" algn="l"/>
                <a:tab pos="2171700" algn="l"/>
              </a:tabLst>
              <a:defRPr sz="2400">
                <a:solidFill>
                  <a:srgbClr val="000000"/>
                </a:solidFill>
                <a:latin typeface="Times New Roman" charset="0"/>
                <a:ea typeface="msmincho" charset="0"/>
                <a:cs typeface="msmincho" charset="0"/>
              </a:defRPr>
            </a:lvl4pPr>
            <a:lvl5pPr>
              <a:tabLst>
                <a:tab pos="723900" algn="l"/>
                <a:tab pos="1447800" algn="l"/>
                <a:tab pos="21717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600" b="1" u="sng" dirty="0" smtClean="0">
                <a:latin typeface="Arial" panose="020B0604020202020204" pitchFamily="34" charset="0"/>
                <a:cs typeface="Arial" panose="020B0604020202020204" pitchFamily="34" charset="0"/>
              </a:rPr>
              <a:t>Remote VCA GPU Cluster </a:t>
            </a:r>
          </a:p>
          <a:p>
            <a:pPr fontAlgn="auto">
              <a:lnSpc>
                <a:spcPct val="100000"/>
              </a:lnSpc>
              <a:spcBef>
                <a:spcPts val="0"/>
              </a:spcBef>
              <a:spcAft>
                <a:spcPts val="0"/>
              </a:spcAft>
              <a:buClrTx/>
              <a:buSzTx/>
              <a:buFontTx/>
              <a:buNone/>
              <a:defRPr/>
            </a:pPr>
            <a:r>
              <a:rPr lang="en-US" altLang="en-US" sz="1600" dirty="0" smtClean="0">
                <a:latin typeface="Arial" panose="020B0604020202020204" pitchFamily="34" charset="0"/>
                <a:cs typeface="Arial" panose="020B0604020202020204" pitchFamily="34" charset="0"/>
              </a:rPr>
              <a:t>Ray tracing runs continuously,</a:t>
            </a:r>
          </a:p>
          <a:p>
            <a:pPr fontAlgn="auto">
              <a:lnSpc>
                <a:spcPct val="100000"/>
              </a:lnSpc>
              <a:spcBef>
                <a:spcPts val="0"/>
              </a:spcBef>
              <a:spcAft>
                <a:spcPts val="0"/>
              </a:spcAft>
              <a:buClrTx/>
              <a:buSzTx/>
              <a:buFontTx/>
              <a:buNone/>
              <a:defRPr/>
            </a:pPr>
            <a:r>
              <a:rPr lang="en-US" altLang="en-US" sz="1600" dirty="0" smtClean="0">
                <a:latin typeface="Arial" panose="020B0604020202020204" pitchFamily="34" charset="0"/>
                <a:cs typeface="Arial" panose="020B0604020202020204" pitchFamily="34" charset="0"/>
              </a:rPr>
              <a:t>streams H.264 video to VMD client</a:t>
            </a:r>
            <a:endParaRPr lang="en-US" altLang="en-US" sz="1600" b="1" u="sng" dirty="0">
              <a:latin typeface="Arial" panose="020B0604020202020204" pitchFamily="34" charset="0"/>
              <a:cs typeface="Arial" panose="020B0604020202020204" pitchFamily="34" charset="0"/>
            </a:endParaRPr>
          </a:p>
        </p:txBody>
      </p:sp>
      <p:sp>
        <p:nvSpPr>
          <p:cNvPr id="25" name="Cloud 24"/>
          <p:cNvSpPr/>
          <p:nvPr/>
        </p:nvSpPr>
        <p:spPr>
          <a:xfrm>
            <a:off x="220663" y="3678238"/>
            <a:ext cx="3876675" cy="60642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r>
              <a:rPr lang="en-US" altLang="en-US" sz="1800" b="1" dirty="0">
                <a:solidFill>
                  <a:prstClr val="black"/>
                </a:solidFill>
                <a:latin typeface="Arial" panose="020B0604020202020204" pitchFamily="34" charset="0"/>
                <a:cs typeface="Arial" panose="020B0604020202020204" pitchFamily="34" charset="0"/>
              </a:rPr>
              <a:t>15Mbps Internet Link</a:t>
            </a:r>
            <a:endParaRPr lang="en-US" sz="1800" dirty="0">
              <a:solidFill>
                <a:prstClr val="white"/>
              </a:solidFill>
              <a:latin typeface="Arial" panose="020B0604020202020204" pitchFamily="34" charset="0"/>
              <a:cs typeface="Arial" panose="020B0604020202020204" pitchFamily="34" charset="0"/>
            </a:endParaRPr>
          </a:p>
        </p:txBody>
      </p:sp>
      <p:sp>
        <p:nvSpPr>
          <p:cNvPr id="26" name="AutoShape 4"/>
          <p:cNvSpPr>
            <a:spLocks noChangeArrowheads="1"/>
          </p:cNvSpPr>
          <p:nvPr/>
        </p:nvSpPr>
        <p:spPr bwMode="auto">
          <a:xfrm>
            <a:off x="7086600" y="2599257"/>
            <a:ext cx="1358428" cy="714546"/>
          </a:xfrm>
          <a:prstGeom prst="rightArrow">
            <a:avLst>
              <a:gd name="adj1" fmla="val 50000"/>
              <a:gd name="adj2" fmla="val 50000"/>
            </a:avLst>
          </a:prstGeom>
          <a:solidFill>
            <a:srgbClr val="333333"/>
          </a:solidFill>
          <a:ln w="9525">
            <a:solidFill>
              <a:srgbClr val="000000"/>
            </a:solidFill>
            <a:round/>
            <a:headEnd/>
            <a:tailEnd/>
          </a:ln>
          <a:effectLst/>
          <a:scene3d>
            <a:camera prst="orthographicFront">
              <a:rot lat="0" lon="0" rev="5400000"/>
            </a:camera>
            <a:lightRig rig="threePt" dir="t"/>
          </a:scene3d>
        </p:spPr>
        <p:txBody>
          <a:bodyPr wrap="none" lIns="0" tIns="21167" rIns="0" bIns="0" anchor="ctr"/>
          <a:lstStyle>
            <a:lvl1pPr>
              <a:tabLst>
                <a:tab pos="723900" algn="l"/>
              </a:tabLst>
              <a:defRPr sz="2400">
                <a:solidFill>
                  <a:srgbClr val="000000"/>
                </a:solidFill>
                <a:latin typeface="Times New Roman" charset="0"/>
                <a:ea typeface="msmincho" charset="0"/>
                <a:cs typeface="msmincho" charset="0"/>
              </a:defRPr>
            </a:lvl1pPr>
            <a:lvl2pPr>
              <a:tabLst>
                <a:tab pos="723900" algn="l"/>
              </a:tabLst>
              <a:defRPr sz="2400">
                <a:solidFill>
                  <a:srgbClr val="000000"/>
                </a:solidFill>
                <a:latin typeface="Times New Roman" charset="0"/>
                <a:ea typeface="msmincho" charset="0"/>
                <a:cs typeface="msmincho" charset="0"/>
              </a:defRPr>
            </a:lvl2pPr>
            <a:lvl3pPr>
              <a:tabLst>
                <a:tab pos="723900" algn="l"/>
              </a:tabLst>
              <a:defRPr sz="2400">
                <a:solidFill>
                  <a:srgbClr val="000000"/>
                </a:solidFill>
                <a:latin typeface="Times New Roman" charset="0"/>
                <a:ea typeface="msmincho" charset="0"/>
                <a:cs typeface="msmincho" charset="0"/>
              </a:defRPr>
            </a:lvl3pPr>
            <a:lvl4pPr>
              <a:tabLst>
                <a:tab pos="723900" algn="l"/>
              </a:tabLst>
              <a:defRPr sz="2400">
                <a:solidFill>
                  <a:srgbClr val="000000"/>
                </a:solidFill>
                <a:latin typeface="Times New Roman" charset="0"/>
                <a:ea typeface="msmincho" charset="0"/>
                <a:cs typeface="msmincho" charset="0"/>
              </a:defRPr>
            </a:lvl4pPr>
            <a:lvl5pPr>
              <a:tabLst>
                <a:tab pos="7239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600" dirty="0" smtClean="0">
                <a:solidFill>
                  <a:srgbClr val="FFFFFF"/>
                </a:solidFill>
                <a:latin typeface="Arial" charset="0"/>
              </a:rPr>
              <a:t>HMD Pose</a:t>
            </a:r>
          </a:p>
        </p:txBody>
      </p:sp>
      <p:sp>
        <p:nvSpPr>
          <p:cNvPr id="27" name="AutoShape 7"/>
          <p:cNvSpPr>
            <a:spLocks noChangeArrowheads="1"/>
          </p:cNvSpPr>
          <p:nvPr/>
        </p:nvSpPr>
        <p:spPr bwMode="auto">
          <a:xfrm flipH="1">
            <a:off x="6332962" y="2623035"/>
            <a:ext cx="1295401" cy="690768"/>
          </a:xfrm>
          <a:prstGeom prst="rightArrow">
            <a:avLst>
              <a:gd name="adj1" fmla="val 50000"/>
              <a:gd name="adj2" fmla="val 50000"/>
            </a:avLst>
          </a:prstGeom>
          <a:solidFill>
            <a:srgbClr val="333333"/>
          </a:solidFill>
          <a:ln w="9525">
            <a:solidFill>
              <a:srgbClr val="000000"/>
            </a:solidFill>
            <a:round/>
            <a:headEnd/>
            <a:tailEnd/>
          </a:ln>
          <a:effectLst/>
          <a:scene3d>
            <a:camera prst="orthographicFront">
              <a:rot lat="0" lon="0" rev="5400000"/>
            </a:camera>
            <a:lightRig rig="threePt" dir="t"/>
          </a:scene3d>
        </p:spPr>
        <p:txBody>
          <a:bodyPr wrap="none" lIns="0" tIns="21167" rIns="0" bIns="0" anchor="ctr"/>
          <a:lstStyle>
            <a:lvl1pPr>
              <a:tabLst>
                <a:tab pos="723900" algn="l"/>
              </a:tabLst>
              <a:defRPr sz="2400">
                <a:solidFill>
                  <a:srgbClr val="000000"/>
                </a:solidFill>
                <a:latin typeface="Times New Roman" charset="0"/>
                <a:ea typeface="msmincho" charset="0"/>
                <a:cs typeface="msmincho" charset="0"/>
              </a:defRPr>
            </a:lvl1pPr>
            <a:lvl2pPr>
              <a:tabLst>
                <a:tab pos="723900" algn="l"/>
              </a:tabLst>
              <a:defRPr sz="2400">
                <a:solidFill>
                  <a:srgbClr val="000000"/>
                </a:solidFill>
                <a:latin typeface="Times New Roman" charset="0"/>
                <a:ea typeface="msmincho" charset="0"/>
                <a:cs typeface="msmincho" charset="0"/>
              </a:defRPr>
            </a:lvl2pPr>
            <a:lvl3pPr>
              <a:tabLst>
                <a:tab pos="723900" algn="l"/>
              </a:tabLst>
              <a:defRPr sz="2400">
                <a:solidFill>
                  <a:srgbClr val="000000"/>
                </a:solidFill>
                <a:latin typeface="Times New Roman" charset="0"/>
                <a:ea typeface="msmincho" charset="0"/>
                <a:cs typeface="msmincho" charset="0"/>
              </a:defRPr>
            </a:lvl3pPr>
            <a:lvl4pPr>
              <a:tabLst>
                <a:tab pos="723900" algn="l"/>
              </a:tabLst>
              <a:defRPr sz="2400">
                <a:solidFill>
                  <a:srgbClr val="000000"/>
                </a:solidFill>
                <a:latin typeface="Times New Roman" charset="0"/>
                <a:ea typeface="msmincho" charset="0"/>
                <a:cs typeface="msmincho" charset="0"/>
              </a:defRPr>
            </a:lvl4pPr>
            <a:lvl5pPr>
              <a:tabLst>
                <a:tab pos="7239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600" dirty="0" smtClean="0">
                <a:solidFill>
                  <a:srgbClr val="FFFFFF"/>
                </a:solidFill>
                <a:latin typeface="Arial" charset="0"/>
              </a:rPr>
              <a:t>HMD Video</a:t>
            </a:r>
          </a:p>
        </p:txBody>
      </p:sp>
      <p:sp>
        <p:nvSpPr>
          <p:cNvPr id="66574" name="AutoShape 4"/>
          <p:cNvSpPr>
            <a:spLocks noChangeArrowheads="1"/>
          </p:cNvSpPr>
          <p:nvPr/>
        </p:nvSpPr>
        <p:spPr bwMode="auto">
          <a:xfrm>
            <a:off x="3314700" y="65088"/>
            <a:ext cx="2590800" cy="1098550"/>
          </a:xfrm>
          <a:prstGeom prst="rightArrow">
            <a:avLst>
              <a:gd name="adj1" fmla="val 50000"/>
              <a:gd name="adj2" fmla="val 49952"/>
            </a:avLst>
          </a:prstGeom>
          <a:solidFill>
            <a:srgbClr val="333333"/>
          </a:solidFill>
          <a:ln w="9525">
            <a:solidFill>
              <a:srgbClr val="000000"/>
            </a:solidFill>
            <a:round/>
            <a:headEnd/>
            <a:tailEnd/>
          </a:ln>
        </p:spPr>
        <p:txBody>
          <a:bodyPr wrap="none" lIns="0" tIns="21167" rIns="0" bIns="0" anchor="ctr"/>
          <a:lstStyle>
            <a:lvl1pPr algn="l" eaLnBrk="0" hangingPunct="0">
              <a:spcBef>
                <a:spcPct val="20000"/>
              </a:spcBef>
              <a:buFont typeface="Arial" pitchFamily="34" charset="0"/>
              <a:buChar char="•"/>
              <a:tabLst>
                <a:tab pos="723900" algn="l"/>
              </a:tabLst>
              <a:defRPr sz="3200">
                <a:solidFill>
                  <a:schemeClr val="tx1"/>
                </a:solidFill>
                <a:latin typeface="Calibri" pitchFamily="34" charset="0"/>
              </a:defRPr>
            </a:lvl1pPr>
            <a:lvl2pPr marL="742950" indent="-285750" algn="l" eaLnBrk="0" hangingPunct="0">
              <a:spcBef>
                <a:spcPct val="20000"/>
              </a:spcBef>
              <a:buFont typeface="Arial" pitchFamily="34" charset="0"/>
              <a:buChar char="–"/>
              <a:tabLst>
                <a:tab pos="723900" algn="l"/>
              </a:tabLst>
              <a:defRPr sz="2800">
                <a:solidFill>
                  <a:schemeClr val="tx1"/>
                </a:solidFill>
                <a:latin typeface="Calibri" pitchFamily="34" charset="0"/>
              </a:defRPr>
            </a:lvl2pPr>
            <a:lvl3pPr marL="1143000" indent="-228600" algn="l" eaLnBrk="0" hangingPunct="0">
              <a:spcBef>
                <a:spcPct val="20000"/>
              </a:spcBef>
              <a:buFont typeface="Arial" pitchFamily="34" charset="0"/>
              <a:buChar char="•"/>
              <a:tabLst>
                <a:tab pos="723900" algn="l"/>
              </a:tabLst>
              <a:defRPr sz="2400">
                <a:solidFill>
                  <a:schemeClr val="tx1"/>
                </a:solidFill>
                <a:latin typeface="Calibri" pitchFamily="34" charset="0"/>
              </a:defRPr>
            </a:lvl3pPr>
            <a:lvl4pPr marL="1600200" indent="-228600" algn="l" eaLnBrk="0" hangingPunct="0">
              <a:spcBef>
                <a:spcPct val="20000"/>
              </a:spcBef>
              <a:buFont typeface="Arial" pitchFamily="34" charset="0"/>
              <a:buChar char="–"/>
              <a:tabLst>
                <a:tab pos="723900" algn="l"/>
              </a:tabLst>
              <a:defRPr sz="2000">
                <a:solidFill>
                  <a:schemeClr val="tx1"/>
                </a:solidFill>
                <a:latin typeface="Calibri" pitchFamily="34" charset="0"/>
              </a:defRPr>
            </a:lvl4pPr>
            <a:lvl5pPr marL="2057400" indent="-228600" algn="l" eaLnBrk="0" hangingPunct="0">
              <a:spcBef>
                <a:spcPct val="20000"/>
              </a:spcBef>
              <a:buFont typeface="Arial" pitchFamily="34" charset="0"/>
              <a:buChar char="»"/>
              <a:tabLst>
                <a:tab pos="7239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9pPr>
          </a:lstStyle>
          <a:p>
            <a:pPr algn="ctr" eaLnBrk="1" hangingPunct="1">
              <a:lnSpc>
                <a:spcPct val="100000"/>
              </a:lnSpc>
              <a:spcBef>
                <a:spcPct val="0"/>
              </a:spcBef>
              <a:buClrTx/>
              <a:buSzTx/>
              <a:buFontTx/>
              <a:buNone/>
            </a:pPr>
            <a:r>
              <a:rPr lang="en-US" altLang="en-US" sz="1600">
                <a:solidFill>
                  <a:srgbClr val="FFFFFF"/>
                </a:solidFill>
                <a:latin typeface="Arial" pitchFamily="34" charset="0"/>
                <a:ea typeface="msmincho"/>
                <a:cs typeface="msmincho"/>
              </a:rPr>
              <a:t>Omnistereo </a:t>
            </a:r>
          </a:p>
          <a:p>
            <a:pPr algn="ctr" eaLnBrk="1" hangingPunct="1">
              <a:lnSpc>
                <a:spcPct val="100000"/>
              </a:lnSpc>
              <a:spcBef>
                <a:spcPct val="0"/>
              </a:spcBef>
              <a:buClrTx/>
              <a:buSzTx/>
              <a:buFontTx/>
              <a:buNone/>
            </a:pPr>
            <a:r>
              <a:rPr lang="en-US" altLang="en-US" sz="1600">
                <a:solidFill>
                  <a:srgbClr val="FFFFFF"/>
                </a:solidFill>
                <a:latin typeface="Arial" pitchFamily="34" charset="0"/>
                <a:ea typeface="msmincho"/>
                <a:cs typeface="msmincho"/>
              </a:rPr>
              <a:t>Image Stream</a:t>
            </a:r>
          </a:p>
        </p:txBody>
      </p:sp>
      <p:sp>
        <p:nvSpPr>
          <p:cNvPr id="12" name="TextBox 11"/>
          <p:cNvSpPr txBox="1"/>
          <p:nvPr/>
        </p:nvSpPr>
        <p:spPr>
          <a:xfrm>
            <a:off x="3924300" y="2894013"/>
            <a:ext cx="1524000" cy="708025"/>
          </a:xfrm>
          <a:prstGeom prst="rect">
            <a:avLst/>
          </a:prstGeom>
          <a:noFill/>
        </p:spPr>
        <p:txBody>
          <a:bodyPr>
            <a:spAutoFit/>
          </a:bodyPr>
          <a:lstStyle/>
          <a:p>
            <a:pPr fontAlgn="auto">
              <a:lnSpc>
                <a:spcPct val="100000"/>
              </a:lnSpc>
              <a:spcBef>
                <a:spcPts val="0"/>
              </a:spcBef>
              <a:spcAft>
                <a:spcPts val="0"/>
              </a:spcAft>
              <a:buClrTx/>
              <a:buSzTx/>
              <a:buFontTx/>
              <a:buNone/>
              <a:defRPr/>
            </a:pPr>
            <a:r>
              <a:rPr lang="en-US" sz="4000" dirty="0">
                <a:solidFill>
                  <a:prstClr val="black"/>
                </a:solidFill>
                <a:latin typeface="Arial" panose="020B0604020202020204" pitchFamily="34" charset="0"/>
                <a:ea typeface="+mn-ea"/>
                <a:cs typeface="Arial" panose="020B0604020202020204" pitchFamily="34" charset="0"/>
              </a:rPr>
              <a:t>VMD</a:t>
            </a:r>
          </a:p>
        </p:txBody>
      </p:sp>
    </p:spTree>
    <p:extLst>
      <p:ext uri="{BB962C8B-B14F-4D97-AF65-F5344CB8AC3E}">
        <p14:creationId xmlns:p14="http://schemas.microsoft.com/office/powerpoint/2010/main" val="40978243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990600" y="1123950"/>
          <a:ext cx="7162800" cy="3779838"/>
        </p:xfrm>
        <a:graphic>
          <a:graphicData uri="http://schemas.openxmlformats.org/drawingml/2006/table">
            <a:tbl>
              <a:tblPr firstRow="1" bandRow="1">
                <a:tableStyleId>{5C22544A-7EE6-4342-B048-85BDC9FD1C3A}</a:tableStyleId>
              </a:tblPr>
              <a:tblGrid>
                <a:gridCol w="1600200"/>
                <a:gridCol w="3276600"/>
                <a:gridCol w="2286000"/>
              </a:tblGrid>
              <a:tr h="464863">
                <a:tc>
                  <a:txBody>
                    <a:bodyPr/>
                    <a:lstStyle/>
                    <a:p>
                      <a:r>
                        <a:rPr lang="en-US" sz="1300" dirty="0" smtClean="0">
                          <a:solidFill>
                            <a:schemeClr val="tx1"/>
                          </a:solidFill>
                        </a:rPr>
                        <a:t>Scene</a:t>
                      </a:r>
                      <a:endParaRPr lang="en-US" sz="1300" dirty="0">
                        <a:solidFill>
                          <a:schemeClr val="tx1"/>
                        </a:solidFill>
                      </a:endParaRPr>
                    </a:p>
                  </a:txBody>
                  <a:tcPr marL="91458" marR="91458" marT="34299" marB="34299">
                    <a:solidFill>
                      <a:srgbClr val="99FF99"/>
                    </a:solidFill>
                  </a:tcPr>
                </a:tc>
                <a:tc>
                  <a:txBody>
                    <a:bodyPr/>
                    <a:lstStyle/>
                    <a:p>
                      <a:r>
                        <a:rPr lang="en-US" sz="1300" dirty="0" smtClean="0">
                          <a:solidFill>
                            <a:schemeClr val="tx1"/>
                          </a:solidFill>
                        </a:rPr>
                        <a:t>Per-</a:t>
                      </a:r>
                      <a:r>
                        <a:rPr lang="en-US" sz="1300" dirty="0" err="1" smtClean="0">
                          <a:solidFill>
                            <a:schemeClr val="tx1"/>
                          </a:solidFill>
                        </a:rPr>
                        <a:t>subframe</a:t>
                      </a:r>
                      <a:r>
                        <a:rPr lang="en-US" sz="1300" dirty="0" smtClean="0">
                          <a:solidFill>
                            <a:schemeClr val="tx1"/>
                          </a:solidFill>
                        </a:rPr>
                        <a:t> samples</a:t>
                      </a:r>
                    </a:p>
                    <a:p>
                      <a:r>
                        <a:rPr lang="en-US" sz="1300" dirty="0" smtClean="0">
                          <a:solidFill>
                            <a:schemeClr val="tx1"/>
                          </a:solidFill>
                        </a:rPr>
                        <a:t>AA</a:t>
                      </a:r>
                      <a:r>
                        <a:rPr lang="en-US" sz="1300" baseline="0" dirty="0" smtClean="0">
                          <a:solidFill>
                            <a:schemeClr val="tx1"/>
                          </a:solidFill>
                        </a:rPr>
                        <a:t> : AO (AO per-hit)</a:t>
                      </a:r>
                      <a:endParaRPr lang="en-US" sz="1300" dirty="0">
                        <a:solidFill>
                          <a:schemeClr val="tx1"/>
                        </a:solidFill>
                      </a:endParaRPr>
                    </a:p>
                  </a:txBody>
                  <a:tcPr marL="91458" marR="91458" marT="34299" marB="34299">
                    <a:solidFill>
                      <a:srgbClr val="99FF99"/>
                    </a:solidFill>
                  </a:tcPr>
                </a:tc>
                <a:tc>
                  <a:txBody>
                    <a:bodyPr/>
                    <a:lstStyle/>
                    <a:p>
                      <a:r>
                        <a:rPr lang="en-US" sz="1300" dirty="0" smtClean="0">
                          <a:solidFill>
                            <a:schemeClr val="tx1"/>
                          </a:solidFill>
                        </a:rPr>
                        <a:t>RT</a:t>
                      </a:r>
                      <a:r>
                        <a:rPr lang="en-US" sz="1300" baseline="0" dirty="0" smtClean="0">
                          <a:solidFill>
                            <a:schemeClr val="tx1"/>
                          </a:solidFill>
                        </a:rPr>
                        <a:t> update rate (FPS)</a:t>
                      </a:r>
                      <a:endParaRPr lang="en-US" sz="1300" dirty="0">
                        <a:solidFill>
                          <a:schemeClr val="tx1"/>
                        </a:solidFill>
                      </a:endParaRPr>
                    </a:p>
                  </a:txBody>
                  <a:tcPr marL="91458" marR="91458" marT="34299" marB="34299">
                    <a:solidFill>
                      <a:srgbClr val="99FF99"/>
                    </a:solidFill>
                  </a:tcPr>
                </a:tc>
              </a:tr>
              <a:tr h="662995">
                <a:tc>
                  <a:txBody>
                    <a:bodyPr/>
                    <a:lstStyle/>
                    <a:p>
                      <a:r>
                        <a:rPr lang="en-US" sz="1300" b="1" dirty="0" smtClean="0"/>
                        <a:t>STMV shadows</a:t>
                      </a:r>
                      <a:endParaRPr lang="en-US" sz="1300" b="1" dirty="0"/>
                    </a:p>
                  </a:txBody>
                  <a:tcPr marL="91458" marR="91458" marT="34299" marB="34299"/>
                </a:tc>
                <a:tc>
                  <a:txBody>
                    <a:bodyPr/>
                    <a:lstStyle/>
                    <a:p>
                      <a:r>
                        <a:rPr lang="en-US" sz="1300" b="1" dirty="0" smtClean="0"/>
                        <a:t>1:0</a:t>
                      </a:r>
                    </a:p>
                    <a:p>
                      <a:r>
                        <a:rPr lang="en-US" sz="1300" b="1" dirty="0" smtClean="0"/>
                        <a:t>2:0</a:t>
                      </a:r>
                    </a:p>
                    <a:p>
                      <a:r>
                        <a:rPr lang="en-US" sz="1300" b="1" dirty="0" smtClean="0"/>
                        <a:t>4:0</a:t>
                      </a:r>
                      <a:endParaRPr lang="en-US" sz="1300" b="1" dirty="0"/>
                    </a:p>
                  </a:txBody>
                  <a:tcPr marL="91458" marR="91458" marT="34299" marB="34299"/>
                </a:tc>
                <a:tc>
                  <a:txBody>
                    <a:bodyPr/>
                    <a:lstStyle/>
                    <a:p>
                      <a:r>
                        <a:rPr lang="en-US" sz="1300" b="1" dirty="0" smtClean="0"/>
                        <a:t>22.2</a:t>
                      </a:r>
                    </a:p>
                    <a:p>
                      <a:r>
                        <a:rPr lang="en-US" sz="1300" b="1" dirty="0" smtClean="0"/>
                        <a:t>18.1</a:t>
                      </a:r>
                    </a:p>
                    <a:p>
                      <a:r>
                        <a:rPr lang="en-US" sz="1300" b="1" dirty="0" smtClean="0"/>
                        <a:t>10.3</a:t>
                      </a:r>
                      <a:endParaRPr lang="en-US" sz="1300" b="1" dirty="0"/>
                    </a:p>
                  </a:txBody>
                  <a:tcPr marL="91458" marR="91458" marT="34299" marB="34299"/>
                </a:tc>
              </a:tr>
              <a:tr h="662995">
                <a:tc>
                  <a:txBody>
                    <a:bodyPr/>
                    <a:lstStyle/>
                    <a:p>
                      <a:r>
                        <a:rPr lang="en-US" sz="1300" b="1" dirty="0" smtClean="0"/>
                        <a:t>STMV</a:t>
                      </a:r>
                    </a:p>
                    <a:p>
                      <a:r>
                        <a:rPr lang="en-US" sz="1300" b="1" dirty="0" err="1" smtClean="0"/>
                        <a:t>Shadows+AO</a:t>
                      </a:r>
                      <a:endParaRPr lang="en-US" sz="1300" b="1" dirty="0"/>
                    </a:p>
                  </a:txBody>
                  <a:tcPr marL="91458" marR="91458" marT="34299" marB="34299"/>
                </a:tc>
                <a:tc>
                  <a:txBody>
                    <a:bodyPr/>
                    <a:lstStyle/>
                    <a:p>
                      <a:r>
                        <a:rPr lang="en-US" sz="1300" b="1" dirty="0" smtClean="0"/>
                        <a:t>1:1</a:t>
                      </a:r>
                    </a:p>
                    <a:p>
                      <a:r>
                        <a:rPr lang="en-US" sz="1300" b="1" dirty="0" smtClean="0"/>
                        <a:t>1:2</a:t>
                      </a:r>
                    </a:p>
                    <a:p>
                      <a:r>
                        <a:rPr lang="en-US" sz="1300" b="1" dirty="0" smtClean="0"/>
                        <a:t>1:4</a:t>
                      </a:r>
                    </a:p>
                  </a:txBody>
                  <a:tcPr marL="91458" marR="91458" marT="34299" marB="34299"/>
                </a:tc>
                <a:tc>
                  <a:txBody>
                    <a:bodyPr/>
                    <a:lstStyle/>
                    <a:p>
                      <a:r>
                        <a:rPr lang="en-US" sz="1300" b="1" dirty="0" smtClean="0"/>
                        <a:t>18.2</a:t>
                      </a:r>
                    </a:p>
                    <a:p>
                      <a:r>
                        <a:rPr lang="en-US" sz="1300" b="1" dirty="0" smtClean="0"/>
                        <a:t>16.1</a:t>
                      </a:r>
                    </a:p>
                    <a:p>
                      <a:r>
                        <a:rPr lang="en-US" sz="1300" b="1" dirty="0" smtClean="0"/>
                        <a:t>12.4</a:t>
                      </a:r>
                      <a:endParaRPr lang="en-US" sz="1300" b="1" dirty="0"/>
                    </a:p>
                  </a:txBody>
                  <a:tcPr marL="91458" marR="91458" marT="34299" marB="34299"/>
                </a:tc>
              </a:tr>
              <a:tr h="662995">
                <a:tc>
                  <a:txBody>
                    <a:bodyPr/>
                    <a:lstStyle/>
                    <a:p>
                      <a:r>
                        <a:rPr lang="en-US" sz="1300" b="1" dirty="0" smtClean="0"/>
                        <a:t>STMV</a:t>
                      </a:r>
                    </a:p>
                    <a:p>
                      <a:r>
                        <a:rPr lang="en-US" sz="1300" b="1" dirty="0" err="1" smtClean="0"/>
                        <a:t>Shadows+AO</a:t>
                      </a:r>
                      <a:r>
                        <a:rPr lang="en-US" sz="1300" b="1" baseline="0" dirty="0" err="1" smtClean="0"/>
                        <a:t>+DoF</a:t>
                      </a:r>
                      <a:endParaRPr lang="en-US" sz="1300" b="1" dirty="0"/>
                    </a:p>
                  </a:txBody>
                  <a:tcPr marL="91458" marR="91458" marT="34299" marB="34299"/>
                </a:tc>
                <a:tc>
                  <a:txBody>
                    <a:bodyPr/>
                    <a:lstStyle/>
                    <a:p>
                      <a:r>
                        <a:rPr lang="en-US" sz="1300" b="1" dirty="0" smtClean="0"/>
                        <a:t>1:1</a:t>
                      </a:r>
                    </a:p>
                    <a:p>
                      <a:r>
                        <a:rPr lang="en-US" sz="1300" b="1" dirty="0" smtClean="0"/>
                        <a:t>2:1</a:t>
                      </a:r>
                    </a:p>
                    <a:p>
                      <a:r>
                        <a:rPr lang="en-US" sz="1300" b="1" dirty="0" smtClean="0"/>
                        <a:t>2:2</a:t>
                      </a:r>
                    </a:p>
                  </a:txBody>
                  <a:tcPr marL="91458" marR="91458" marT="34299" marB="34299"/>
                </a:tc>
                <a:tc>
                  <a:txBody>
                    <a:bodyPr/>
                    <a:lstStyle/>
                    <a:p>
                      <a:r>
                        <a:rPr lang="en-US" sz="1300" b="1" dirty="0" smtClean="0"/>
                        <a:t>16.1</a:t>
                      </a:r>
                    </a:p>
                    <a:p>
                      <a:r>
                        <a:rPr lang="en-US" sz="1300" b="1" dirty="0" smtClean="0"/>
                        <a:t>11.1</a:t>
                      </a:r>
                    </a:p>
                    <a:p>
                      <a:r>
                        <a:rPr lang="en-US" sz="1300" b="1" dirty="0" smtClean="0"/>
                        <a:t>  8.5</a:t>
                      </a:r>
                      <a:endParaRPr lang="en-US" sz="1300" b="1" dirty="0"/>
                    </a:p>
                  </a:txBody>
                  <a:tcPr marL="91458" marR="91458" marT="34299" marB="34299"/>
                </a:tc>
              </a:tr>
              <a:tr h="662995">
                <a:tc>
                  <a:txBody>
                    <a:bodyPr/>
                    <a:lstStyle/>
                    <a:p>
                      <a:r>
                        <a:rPr lang="en-US" sz="1300" b="1" dirty="0" smtClean="0"/>
                        <a:t>HIV-1</a:t>
                      </a:r>
                    </a:p>
                    <a:p>
                      <a:r>
                        <a:rPr lang="en-US" sz="1300" b="1" dirty="0" smtClean="0"/>
                        <a:t>Shadows</a:t>
                      </a:r>
                      <a:endParaRPr lang="en-US" sz="1300" b="1" dirty="0"/>
                    </a:p>
                  </a:txBody>
                  <a:tcPr marL="91458" marR="91458" marT="34299" marB="34299"/>
                </a:tc>
                <a:tc>
                  <a:txBody>
                    <a:bodyPr/>
                    <a:lstStyle/>
                    <a:p>
                      <a:r>
                        <a:rPr lang="en-US" sz="1300" b="1" dirty="0" smtClean="0"/>
                        <a:t>1:0</a:t>
                      </a:r>
                    </a:p>
                    <a:p>
                      <a:r>
                        <a:rPr lang="en-US" sz="1300" b="1" dirty="0" smtClean="0"/>
                        <a:t>2:0</a:t>
                      </a:r>
                    </a:p>
                    <a:p>
                      <a:r>
                        <a:rPr lang="en-US" sz="1300" b="1" dirty="0" smtClean="0"/>
                        <a:t>4:0</a:t>
                      </a:r>
                    </a:p>
                  </a:txBody>
                  <a:tcPr marL="91458" marR="91458" marT="34299" marB="34299"/>
                </a:tc>
                <a:tc>
                  <a:txBody>
                    <a:bodyPr/>
                    <a:lstStyle/>
                    <a:p>
                      <a:r>
                        <a:rPr lang="en-US" sz="1300" b="1" dirty="0" smtClean="0"/>
                        <a:t>20.1</a:t>
                      </a:r>
                    </a:p>
                    <a:p>
                      <a:r>
                        <a:rPr lang="en-US" sz="1300" b="1" dirty="0" smtClean="0"/>
                        <a:t>18.1</a:t>
                      </a:r>
                    </a:p>
                    <a:p>
                      <a:r>
                        <a:rPr lang="en-US" sz="1300" b="1" dirty="0" smtClean="0"/>
                        <a:t>10.2</a:t>
                      </a:r>
                      <a:endParaRPr lang="en-US" sz="1300" b="1" dirty="0"/>
                    </a:p>
                  </a:txBody>
                  <a:tcPr marL="91458" marR="91458" marT="34299" marB="34299"/>
                </a:tc>
              </a:tr>
              <a:tr h="662995">
                <a:tc>
                  <a:txBody>
                    <a:bodyPr/>
                    <a:lstStyle/>
                    <a:p>
                      <a:r>
                        <a:rPr lang="en-US" sz="1300" b="1" dirty="0" smtClean="0"/>
                        <a:t>HIV-1</a:t>
                      </a:r>
                    </a:p>
                    <a:p>
                      <a:r>
                        <a:rPr lang="en-US" sz="1300" b="1" dirty="0" err="1" smtClean="0"/>
                        <a:t>Shadows+AO</a:t>
                      </a:r>
                      <a:endParaRPr lang="en-US" sz="1300" b="1" dirty="0"/>
                    </a:p>
                  </a:txBody>
                  <a:tcPr marL="91458" marR="91458" marT="34299" marB="34299"/>
                </a:tc>
                <a:tc>
                  <a:txBody>
                    <a:bodyPr/>
                    <a:lstStyle/>
                    <a:p>
                      <a:r>
                        <a:rPr lang="en-US" sz="1300" b="1" dirty="0" smtClean="0"/>
                        <a:t>1:1</a:t>
                      </a:r>
                    </a:p>
                    <a:p>
                      <a:r>
                        <a:rPr lang="en-US" sz="1300" b="1" dirty="0" smtClean="0"/>
                        <a:t>1:2</a:t>
                      </a:r>
                    </a:p>
                    <a:p>
                      <a:r>
                        <a:rPr lang="en-US" sz="1300" b="1" dirty="0" smtClean="0"/>
                        <a:t>1:4</a:t>
                      </a:r>
                    </a:p>
                  </a:txBody>
                  <a:tcPr marL="91458" marR="91458" marT="34299" marB="34299"/>
                </a:tc>
                <a:tc>
                  <a:txBody>
                    <a:bodyPr/>
                    <a:lstStyle/>
                    <a:p>
                      <a:r>
                        <a:rPr lang="en-US" sz="1300" b="1" dirty="0" smtClean="0"/>
                        <a:t>17.4</a:t>
                      </a:r>
                    </a:p>
                    <a:p>
                      <a:r>
                        <a:rPr lang="en-US" sz="1300" b="1" dirty="0" smtClean="0"/>
                        <a:t>12.2</a:t>
                      </a:r>
                    </a:p>
                    <a:p>
                      <a:r>
                        <a:rPr lang="en-US" sz="1300" b="1" dirty="0" smtClean="0"/>
                        <a:t>  8.1</a:t>
                      </a:r>
                      <a:endParaRPr lang="en-US" sz="1300" b="1" dirty="0"/>
                    </a:p>
                  </a:txBody>
                  <a:tcPr marL="91458" marR="91458" marT="34299" marB="34299"/>
                </a:tc>
              </a:tr>
            </a:tbl>
          </a:graphicData>
        </a:graphic>
      </p:graphicFrame>
      <p:sp>
        <p:nvSpPr>
          <p:cNvPr id="67616" name="Title 2"/>
          <p:cNvSpPr>
            <a:spLocks noGrp="1"/>
          </p:cNvSpPr>
          <p:nvPr>
            <p:ph type="title"/>
          </p:nvPr>
        </p:nvSpPr>
        <p:spPr>
          <a:xfrm>
            <a:off x="76200" y="57150"/>
            <a:ext cx="8991600" cy="925513"/>
          </a:xfrm>
        </p:spPr>
        <p:txBody>
          <a:bodyPr/>
          <a:lstStyle/>
          <a:p>
            <a:pPr algn="ctr"/>
            <a:r>
              <a:rPr lang="en-US" altLang="en-US" sz="3200" smtClean="0">
                <a:latin typeface="Arial" pitchFamily="34" charset="0"/>
                <a:cs typeface="Arial" pitchFamily="34" charset="0"/>
              </a:rPr>
              <a:t>Remote Omnidirectional Stereoscopic</a:t>
            </a:r>
            <a:br>
              <a:rPr lang="en-US" altLang="en-US" sz="3200" smtClean="0">
                <a:latin typeface="Arial" pitchFamily="34" charset="0"/>
                <a:cs typeface="Arial" pitchFamily="34" charset="0"/>
              </a:rPr>
            </a:br>
            <a:r>
              <a:rPr lang="en-US" altLang="en-US" sz="3200" smtClean="0">
                <a:latin typeface="Arial" pitchFamily="34" charset="0"/>
                <a:cs typeface="Arial" pitchFamily="34" charset="0"/>
              </a:rPr>
              <a:t> RT Performance @ 3072x1536 w/ 2-subframes </a:t>
            </a:r>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2838935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Title 1"/>
          <p:cNvSpPr>
            <a:spLocks noGrp="1"/>
          </p:cNvSpPr>
          <p:nvPr>
            <p:ph type="title"/>
          </p:nvPr>
        </p:nvSpPr>
        <p:spPr>
          <a:xfrm>
            <a:off x="76200" y="31750"/>
            <a:ext cx="8991600" cy="635000"/>
          </a:xfrm>
        </p:spPr>
        <p:txBody>
          <a:bodyPr/>
          <a:lstStyle/>
          <a:p>
            <a:r>
              <a:rPr lang="en-US" altLang="en-US" sz="2800" smtClean="0"/>
              <a:t>HMD View-Dependent Reprojection with OpenGL</a:t>
            </a:r>
          </a:p>
        </p:txBody>
      </p:sp>
      <p:sp>
        <p:nvSpPr>
          <p:cNvPr id="68611" name="Text Placeholder 2"/>
          <p:cNvSpPr>
            <a:spLocks noGrp="1"/>
          </p:cNvSpPr>
          <p:nvPr>
            <p:ph type="body" sz="half" idx="1"/>
          </p:nvPr>
        </p:nvSpPr>
        <p:spPr>
          <a:xfrm>
            <a:off x="228600" y="742950"/>
            <a:ext cx="8610600" cy="3810000"/>
          </a:xfrm>
        </p:spPr>
        <p:txBody>
          <a:bodyPr/>
          <a:lstStyle/>
          <a:p>
            <a:r>
              <a:rPr lang="en-US" altLang="en-US" sz="2400" smtClean="0"/>
              <a:t>Texture map panoramic image onto reprojection geometry that matches the original RT image formation surface </a:t>
            </a:r>
          </a:p>
          <a:p>
            <a:r>
              <a:rPr lang="en-US" altLang="en-US" sz="2400" smtClean="0"/>
              <a:t>HMD sees standard perspective frustum view of the textured surface</a:t>
            </a:r>
          </a:p>
          <a:p>
            <a:r>
              <a:rPr lang="en-US" altLang="en-US" sz="2400" smtClean="0"/>
              <a:t>Commodity HMD optics require </a:t>
            </a:r>
            <a:r>
              <a:rPr lang="en-US" altLang="en-US" sz="2400" b="1" smtClean="0"/>
              <a:t>software lens distortion and chromatic aberration correction</a:t>
            </a:r>
            <a:r>
              <a:rPr lang="en-US" altLang="en-US" sz="2400" smtClean="0"/>
              <a:t> prior to display, implemented with multi-pass FBO rendering</a:t>
            </a:r>
          </a:p>
          <a:p>
            <a:r>
              <a:rPr lang="en-US" altLang="en-US" sz="2400" b="1" smtClean="0"/>
              <a:t>Low-latency, high-frame-rate redraw</a:t>
            </a:r>
            <a:r>
              <a:rPr lang="en-US" altLang="en-US" sz="2400" smtClean="0"/>
              <a:t> as HMD head pose changes (150Hz or more)</a:t>
            </a:r>
          </a:p>
          <a:p>
            <a:endParaRPr lang="en-US" altLang="en-US" sz="2400" smtClean="0"/>
          </a:p>
          <a:p>
            <a:endParaRPr lang="en-US" altLang="en-US" sz="2400" smtClean="0"/>
          </a:p>
        </p:txBody>
      </p:sp>
    </p:spTree>
    <p:extLst>
      <p:ext uri="{BB962C8B-B14F-4D97-AF65-F5344CB8AC3E}">
        <p14:creationId xmlns:p14="http://schemas.microsoft.com/office/powerpoint/2010/main" val="1667689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634" name="Picture 1"/>
          <p:cNvPicPr>
            <a:picLocks noChangeAspect="1"/>
          </p:cNvPicPr>
          <p:nvPr/>
        </p:nvPicPr>
        <p:blipFill>
          <a:blip r:embed="rId2">
            <a:extLst>
              <a:ext uri="{28A0092B-C50C-407E-A947-70E740481C1C}">
                <a14:useLocalDpi xmlns:a14="http://schemas.microsoft.com/office/drawing/2010/main" val="0"/>
              </a:ext>
            </a:extLst>
          </a:blip>
          <a:srcRect t="15625"/>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4319588"/>
            <a:ext cx="9161463" cy="804862"/>
          </a:xfrm>
          <a:prstGeom prst="rect">
            <a:avLst/>
          </a:prstGeom>
          <a:solidFill>
            <a:schemeClr val="accent3"/>
          </a:solidFill>
        </p:spPr>
        <p:txBody>
          <a:bodyPr>
            <a:spAutoFit/>
          </a:bodyPr>
          <a:lstStyle/>
          <a:p>
            <a:pPr>
              <a:defRPr/>
            </a:pPr>
            <a:r>
              <a:rPr lang="en-US" sz="2600" b="1" dirty="0"/>
              <a:t>VMD can support a variety of HMD lens designs, e.g. </a:t>
            </a:r>
          </a:p>
          <a:p>
            <a:pPr>
              <a:defRPr/>
            </a:pPr>
            <a:r>
              <a:rPr lang="en-US" sz="1800" b="1" dirty="0"/>
              <a:t>http://research.microsoft.com/en-us/um/redmond/projects/lensfactory/oculus/</a:t>
            </a:r>
          </a:p>
        </p:txBody>
      </p:sp>
    </p:spTree>
    <p:extLst>
      <p:ext uri="{BB962C8B-B14F-4D97-AF65-F5344CB8AC3E}">
        <p14:creationId xmlns:p14="http://schemas.microsoft.com/office/powerpoint/2010/main" val="1778157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658" name="Picture 1"/>
          <p:cNvPicPr>
            <a:picLocks noChangeAspect="1"/>
          </p:cNvPicPr>
          <p:nvPr/>
        </p:nvPicPr>
        <p:blipFill>
          <a:blip r:embed="rId2">
            <a:extLst>
              <a:ext uri="{28A0092B-C50C-407E-A947-70E740481C1C}">
                <a14:useLocalDpi xmlns:a14="http://schemas.microsoft.com/office/drawing/2010/main" val="0"/>
              </a:ext>
            </a:extLst>
          </a:blip>
          <a:srcRect t="27451" r="18791" b="3633"/>
          <a:stretch>
            <a:fillRect/>
          </a:stretch>
        </p:blipFill>
        <p:spPr bwMode="auto">
          <a:xfrm>
            <a:off x="0" y="-20638"/>
            <a:ext cx="9144000" cy="517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94124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l" defTabSz="457101" fontAlgn="auto">
              <a:lnSpc>
                <a:spcPct val="100000"/>
              </a:lnSpc>
              <a:spcBef>
                <a:spcPts val="0"/>
              </a:spcBef>
              <a:spcAft>
                <a:spcPts val="0"/>
              </a:spcAft>
              <a:buClrTx/>
              <a:buSzTx/>
              <a:buFontTx/>
              <a:buNone/>
              <a:defRPr/>
            </a:pPr>
            <a:endParaRPr lang="en-US" sz="1800">
              <a:solidFill>
                <a:prstClr val="white"/>
              </a:solidFill>
            </a:endParaRPr>
          </a:p>
        </p:txBody>
      </p:sp>
      <p:sp>
        <p:nvSpPr>
          <p:cNvPr id="22" name="TextBox 9"/>
          <p:cNvSpPr txBox="1">
            <a:spLocks noChangeArrowheads="1"/>
          </p:cNvSpPr>
          <p:nvPr/>
        </p:nvSpPr>
        <p:spPr bwMode="auto">
          <a:xfrm>
            <a:off x="7207250" y="2720799"/>
            <a:ext cx="1861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defTabSz="457101" eaLnBrk="1" fontAlgn="auto" hangingPunct="1">
              <a:lnSpc>
                <a:spcPct val="100000"/>
              </a:lnSpc>
              <a:spcBef>
                <a:spcPts val="0"/>
              </a:spcBef>
              <a:spcAft>
                <a:spcPts val="0"/>
              </a:spcAft>
              <a:buClrTx/>
              <a:buSzTx/>
              <a:buFontTx/>
              <a:buNone/>
            </a:pPr>
            <a:r>
              <a:rPr lang="en-US" altLang="en-US" sz="1800" dirty="0">
                <a:solidFill>
                  <a:prstClr val="black"/>
                </a:solidFill>
                <a:latin typeface="Arial"/>
                <a:ea typeface="+mn-ea"/>
                <a:cs typeface="+mn-cs"/>
              </a:rPr>
              <a:t>MD </a:t>
            </a:r>
            <a:r>
              <a:rPr lang="en-US" altLang="en-US" sz="1800" dirty="0" smtClean="0">
                <a:solidFill>
                  <a:prstClr val="black"/>
                </a:solidFill>
                <a:latin typeface="Arial"/>
                <a:ea typeface="+mn-ea"/>
                <a:cs typeface="+mn-cs"/>
              </a:rPr>
              <a:t>Simulation</a:t>
            </a:r>
            <a:endParaRPr lang="en-US" altLang="en-US" sz="1800" dirty="0">
              <a:solidFill>
                <a:prstClr val="black"/>
              </a:solidFill>
              <a:latin typeface="Arial"/>
              <a:ea typeface="+mn-ea"/>
              <a:cs typeface="+mn-cs"/>
            </a:endParaRPr>
          </a:p>
        </p:txBody>
      </p:sp>
      <p:sp>
        <p:nvSpPr>
          <p:cNvPr id="25" name="Rectangle 3"/>
          <p:cNvSpPr txBox="1">
            <a:spLocks noChangeArrowheads="1"/>
          </p:cNvSpPr>
          <p:nvPr/>
        </p:nvSpPr>
        <p:spPr>
          <a:xfrm>
            <a:off x="109182" y="152401"/>
            <a:ext cx="7098068" cy="557284"/>
          </a:xfrm>
          <a:prstGeom prst="rect">
            <a:avLst/>
          </a:prstGeom>
        </p:spPr>
        <p:txBody>
          <a:bodyPr/>
          <a:lstStyle>
            <a:lvl1pPr algn="ctr" defTabSz="457101" rtl="0" eaLnBrk="1" latinLnBrk="0" hangingPunct="1">
              <a:spcBef>
                <a:spcPct val="0"/>
              </a:spcBef>
              <a:buNone/>
              <a:defRPr sz="4400" kern="1200">
                <a:solidFill>
                  <a:schemeClr val="tx1"/>
                </a:solidFill>
                <a:latin typeface="Arial"/>
                <a:ea typeface="+mj-ea"/>
                <a:cs typeface="+mj-cs"/>
              </a:defRPr>
            </a:lvl1pPr>
          </a:lstStyle>
          <a:p>
            <a:pPr fontAlgn="auto">
              <a:lnSpc>
                <a:spcPct val="100000"/>
              </a:lnSpc>
              <a:spcAft>
                <a:spcPts val="0"/>
              </a:spcAft>
              <a:buClrTx/>
              <a:buSzTx/>
              <a:buFontTx/>
              <a:buNone/>
            </a:pPr>
            <a:r>
              <a:rPr lang="en-US" altLang="en-US" sz="3200" dirty="0" smtClean="0">
                <a:solidFill>
                  <a:prstClr val="black"/>
                </a:solidFill>
              </a:rPr>
              <a:t>VMD – “Visual Molecular Dynamics”</a:t>
            </a:r>
          </a:p>
        </p:txBody>
      </p:sp>
      <p:sp>
        <p:nvSpPr>
          <p:cNvPr id="27" name="TextBox 14"/>
          <p:cNvSpPr txBox="1">
            <a:spLocks noChangeArrowheads="1"/>
          </p:cNvSpPr>
          <p:nvPr/>
        </p:nvSpPr>
        <p:spPr bwMode="auto">
          <a:xfrm>
            <a:off x="4603898" y="2720799"/>
            <a:ext cx="2425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defTabSz="457101" eaLnBrk="1" fontAlgn="auto" hangingPunct="1">
              <a:lnSpc>
                <a:spcPct val="100000"/>
              </a:lnSpc>
              <a:spcBef>
                <a:spcPts val="0"/>
              </a:spcBef>
              <a:spcAft>
                <a:spcPts val="0"/>
              </a:spcAft>
              <a:buClrTx/>
              <a:buSzTx/>
              <a:buFontTx/>
              <a:buNone/>
            </a:pPr>
            <a:r>
              <a:rPr lang="en-US" altLang="en-US" sz="1800" dirty="0" smtClean="0">
                <a:solidFill>
                  <a:prstClr val="black"/>
                </a:solidFill>
                <a:latin typeface="Arial"/>
                <a:ea typeface="+mn-ea"/>
                <a:cs typeface="+mn-cs"/>
              </a:rPr>
              <a:t>Cell-Scale Modeling</a:t>
            </a:r>
            <a:endParaRPr lang="en-US" altLang="en-US" sz="1800" dirty="0">
              <a:solidFill>
                <a:prstClr val="black"/>
              </a:solidFill>
              <a:latin typeface="Arial"/>
              <a:ea typeface="+mn-ea"/>
              <a:cs typeface="+mn-cs"/>
            </a:endParaRPr>
          </a:p>
        </p:txBody>
      </p:sp>
      <p:sp>
        <p:nvSpPr>
          <p:cNvPr id="28" name="Rectangle 4"/>
          <p:cNvSpPr txBox="1">
            <a:spLocks noChangeArrowheads="1"/>
          </p:cNvSpPr>
          <p:nvPr/>
        </p:nvSpPr>
        <p:spPr>
          <a:xfrm>
            <a:off x="124299" y="750889"/>
            <a:ext cx="4479599" cy="2339242"/>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buClrTx/>
              <a:buSzTx/>
            </a:pPr>
            <a:r>
              <a:rPr lang="en-US" altLang="en-US" sz="1800" dirty="0" smtClean="0">
                <a:solidFill>
                  <a:prstClr val="black"/>
                </a:solidFill>
              </a:rPr>
              <a:t>100,000 active users worldwide </a:t>
            </a:r>
          </a:p>
          <a:p>
            <a:pPr fontAlgn="auto">
              <a:spcAft>
                <a:spcPts val="0"/>
              </a:spcAft>
              <a:buClrTx/>
              <a:buSzTx/>
            </a:pPr>
            <a:r>
              <a:rPr lang="en-US" altLang="en-US" sz="1800" dirty="0" smtClean="0">
                <a:solidFill>
                  <a:prstClr val="black"/>
                </a:solidFill>
              </a:rPr>
              <a:t>Visualization and analysis of:</a:t>
            </a:r>
          </a:p>
          <a:p>
            <a:pPr lvl="1" indent="-342900" fontAlgn="auto">
              <a:spcAft>
                <a:spcPts val="0"/>
              </a:spcAft>
              <a:buClrTx/>
              <a:buSzTx/>
            </a:pPr>
            <a:r>
              <a:rPr lang="en-US" altLang="en-US" sz="1600" dirty="0">
                <a:solidFill>
                  <a:prstClr val="black"/>
                </a:solidFill>
              </a:rPr>
              <a:t>M</a:t>
            </a:r>
            <a:r>
              <a:rPr lang="en-US" altLang="en-US" sz="1600" dirty="0" smtClean="0">
                <a:solidFill>
                  <a:prstClr val="black"/>
                </a:solidFill>
              </a:rPr>
              <a:t>olecular dynamics simulations</a:t>
            </a:r>
          </a:p>
          <a:p>
            <a:pPr lvl="1" indent="-342900" fontAlgn="auto">
              <a:spcAft>
                <a:spcPts val="0"/>
              </a:spcAft>
              <a:buClrTx/>
              <a:buSzTx/>
            </a:pPr>
            <a:r>
              <a:rPr lang="en-US" altLang="en-US" sz="1600" dirty="0">
                <a:solidFill>
                  <a:prstClr val="black"/>
                </a:solidFill>
              </a:rPr>
              <a:t>L</a:t>
            </a:r>
            <a:r>
              <a:rPr lang="en-US" altLang="en-US" sz="1600" dirty="0" smtClean="0">
                <a:solidFill>
                  <a:prstClr val="black"/>
                </a:solidFill>
              </a:rPr>
              <a:t>attice cell simulations</a:t>
            </a:r>
          </a:p>
          <a:p>
            <a:pPr lvl="1" indent="-342900" fontAlgn="auto">
              <a:spcAft>
                <a:spcPts val="0"/>
              </a:spcAft>
              <a:buClrTx/>
              <a:buSzTx/>
            </a:pPr>
            <a:r>
              <a:rPr lang="en-US" altLang="en-US" sz="1600" dirty="0">
                <a:solidFill>
                  <a:prstClr val="black"/>
                </a:solidFill>
              </a:rPr>
              <a:t>Q</a:t>
            </a:r>
            <a:r>
              <a:rPr lang="en-US" altLang="en-US" sz="1600" dirty="0" smtClean="0">
                <a:solidFill>
                  <a:prstClr val="black"/>
                </a:solidFill>
              </a:rPr>
              <a:t>uantum chemistry calculations</a:t>
            </a:r>
          </a:p>
          <a:p>
            <a:pPr lvl="1" indent="-342900" fontAlgn="auto">
              <a:spcAft>
                <a:spcPts val="0"/>
              </a:spcAft>
              <a:buClrTx/>
              <a:buSzTx/>
            </a:pPr>
            <a:r>
              <a:rPr lang="en-US" altLang="en-US" sz="1600" dirty="0" err="1" smtClean="0">
                <a:solidFill>
                  <a:prstClr val="black"/>
                </a:solidFill>
              </a:rPr>
              <a:t>Cryo</a:t>
            </a:r>
            <a:r>
              <a:rPr lang="en-US" altLang="en-US" sz="1600" dirty="0" smtClean="0">
                <a:solidFill>
                  <a:prstClr val="black"/>
                </a:solidFill>
              </a:rPr>
              <a:t>-EM </a:t>
            </a:r>
            <a:r>
              <a:rPr lang="en-US" altLang="en-US" sz="1600" dirty="0">
                <a:solidFill>
                  <a:prstClr val="black"/>
                </a:solidFill>
              </a:rPr>
              <a:t>densities, volumetric </a:t>
            </a:r>
            <a:r>
              <a:rPr lang="en-US" altLang="en-US" sz="1600" dirty="0" smtClean="0">
                <a:solidFill>
                  <a:prstClr val="black"/>
                </a:solidFill>
              </a:rPr>
              <a:t>data</a:t>
            </a:r>
          </a:p>
          <a:p>
            <a:pPr fontAlgn="auto">
              <a:spcAft>
                <a:spcPts val="0"/>
              </a:spcAft>
              <a:buClrTx/>
              <a:buSzTx/>
            </a:pPr>
            <a:r>
              <a:rPr lang="en-US" altLang="en-US" sz="1800" dirty="0" smtClean="0">
                <a:solidFill>
                  <a:prstClr val="black"/>
                </a:solidFill>
              </a:rPr>
              <a:t>User extensible scripting and plugins</a:t>
            </a:r>
          </a:p>
          <a:p>
            <a:pPr fontAlgn="auto">
              <a:spcAft>
                <a:spcPts val="0"/>
              </a:spcAft>
              <a:buClrTx/>
              <a:buSzTx/>
            </a:pPr>
            <a:r>
              <a:rPr lang="en-US" altLang="en-US" sz="1800" dirty="0" smtClean="0">
                <a:solidFill>
                  <a:prstClr val="black"/>
                </a:solidFill>
              </a:rPr>
              <a:t>http://www.ks.uiuc.edu/Research/vmd/</a:t>
            </a:r>
          </a:p>
        </p:txBody>
      </p:sp>
      <p:pic>
        <p:nvPicPr>
          <p:cNvPr id="29" name="ClipArt Placeholder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207249" y="1"/>
            <a:ext cx="1946499" cy="2779832"/>
          </a:xfrm>
          <a:prstGeom prst="rect">
            <a:avLst/>
          </a:prstGeom>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5" y="3090131"/>
            <a:ext cx="9052403" cy="1810481"/>
          </a:xfrm>
          <a:prstGeom prst="rect">
            <a:avLst/>
          </a:prstGeom>
          <a:noFill/>
          <a:ln>
            <a:noFill/>
          </a:ln>
          <a:effectLst>
            <a:outerShdw blurRad="50800" dist="1270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348" r="9206"/>
          <a:stretch/>
        </p:blipFill>
        <p:spPr>
          <a:xfrm>
            <a:off x="4491238" y="839971"/>
            <a:ext cx="2632575" cy="1903765"/>
          </a:xfrm>
          <a:prstGeom prst="rect">
            <a:avLst/>
          </a:prstGeom>
        </p:spPr>
      </p:pic>
    </p:spTree>
    <p:extLst>
      <p:ext uri="{BB962C8B-B14F-4D97-AF65-F5344CB8AC3E}">
        <p14:creationId xmlns:p14="http://schemas.microsoft.com/office/powerpoint/2010/main" val="41962094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2">
            <a:extLst>
              <a:ext uri="{28A0092B-C50C-407E-A947-70E740481C1C}">
                <a14:useLocalDpi xmlns:a14="http://schemas.microsoft.com/office/drawing/2010/main" val="0"/>
              </a:ext>
            </a:extLst>
          </a:blip>
          <a:srcRect t="15625"/>
          <a:stretch>
            <a:fillRect/>
          </a:stretch>
        </p:blipFill>
        <p:spPr bwMode="auto">
          <a:xfrm>
            <a:off x="-17464"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4927" y="3943171"/>
            <a:ext cx="9178927" cy="1200329"/>
          </a:xfrm>
          <a:prstGeom prst="rect">
            <a:avLst/>
          </a:prstGeom>
          <a:solidFill>
            <a:schemeClr val="bg1"/>
          </a:solidFill>
        </p:spPr>
        <p:txBody>
          <a:bodyPr wrap="square">
            <a:spAutoFit/>
          </a:bodyPr>
          <a:lstStyle/>
          <a:p>
            <a:pPr algn="l" defTabSz="457101" fontAlgn="auto">
              <a:lnSpc>
                <a:spcPct val="100000"/>
              </a:lnSpc>
              <a:spcBef>
                <a:spcPts val="0"/>
              </a:spcBef>
              <a:spcAft>
                <a:spcPts val="0"/>
              </a:spcAft>
              <a:buClrTx/>
              <a:buSzTx/>
              <a:buFontTx/>
              <a:buNone/>
            </a:pPr>
            <a:r>
              <a:rPr lang="en-US" altLang="en-US" sz="1800" b="1" dirty="0">
                <a:solidFill>
                  <a:prstClr val="black"/>
                </a:solidFill>
                <a:latin typeface="Arial"/>
                <a:ea typeface="+mn-ea"/>
                <a:cs typeface="+mn-cs"/>
              </a:rPr>
              <a:t>Immersive Molecular Visualization with Omnidirectional Stereoscopic Ray Tracing and Remote Rendering.  </a:t>
            </a:r>
            <a:r>
              <a:rPr lang="en-US" altLang="en-US" sz="1800" dirty="0">
                <a:solidFill>
                  <a:prstClr val="black"/>
                </a:solidFill>
                <a:latin typeface="Arial"/>
                <a:ea typeface="+mn-ea"/>
                <a:cs typeface="+mn-cs"/>
              </a:rPr>
              <a:t>J. E. Stone, W. R. Sherman, and K. </a:t>
            </a:r>
            <a:r>
              <a:rPr lang="en-US" altLang="en-US" sz="1800" dirty="0" err="1">
                <a:solidFill>
                  <a:prstClr val="black"/>
                </a:solidFill>
                <a:latin typeface="Arial"/>
                <a:ea typeface="+mn-ea"/>
                <a:cs typeface="+mn-cs"/>
              </a:rPr>
              <a:t>Schulten</a:t>
            </a:r>
            <a:r>
              <a:rPr lang="en-US" altLang="en-US" sz="1800" dirty="0">
                <a:solidFill>
                  <a:prstClr val="black"/>
                </a:solidFill>
                <a:latin typeface="Arial"/>
                <a:ea typeface="+mn-ea"/>
                <a:cs typeface="+mn-cs"/>
              </a:rPr>
              <a:t>. High Performance Data Analysis and Visualization Workshop, IEEE International Parallel and Distributed Processing Symposium Workshops (IPDPSW), </a:t>
            </a:r>
            <a:r>
              <a:rPr lang="en-US" sz="1800" dirty="0">
                <a:solidFill>
                  <a:prstClr val="black"/>
                </a:solidFill>
                <a:latin typeface="Arial"/>
                <a:ea typeface="+mn-ea"/>
                <a:cs typeface="+mn-cs"/>
              </a:rPr>
              <a:t>pp. 1048-1057, </a:t>
            </a:r>
            <a:r>
              <a:rPr lang="en-US" altLang="en-US" sz="1800" dirty="0" smtClean="0">
                <a:solidFill>
                  <a:prstClr val="black"/>
                </a:solidFill>
                <a:latin typeface="Arial"/>
                <a:ea typeface="+mn-ea"/>
                <a:cs typeface="+mn-cs"/>
              </a:rPr>
              <a:t>2016</a:t>
            </a:r>
            <a:r>
              <a:rPr lang="en-US" altLang="en-US" sz="1800" dirty="0">
                <a:solidFill>
                  <a:prstClr val="black"/>
                </a:solidFill>
                <a:latin typeface="Arial"/>
                <a:ea typeface="+mn-ea"/>
                <a:cs typeface="+mn-cs"/>
              </a:rPr>
              <a:t>. </a:t>
            </a:r>
            <a:endParaRPr lang="en-US" altLang="en-US" sz="1800" b="1" dirty="0">
              <a:solidFill>
                <a:prstClr val="black"/>
              </a:solidFill>
              <a:latin typeface="Arial"/>
              <a:ea typeface="+mn-ea"/>
              <a:cs typeface="+mn-cs"/>
            </a:endParaRPr>
          </a:p>
        </p:txBody>
      </p:sp>
    </p:spTree>
    <p:extLst>
      <p:ext uri="{BB962C8B-B14F-4D97-AF65-F5344CB8AC3E}">
        <p14:creationId xmlns:p14="http://schemas.microsoft.com/office/powerpoint/2010/main" val="39420986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68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5338" y="155575"/>
            <a:ext cx="19431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4325" y="152400"/>
            <a:ext cx="194945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850" y="139700"/>
            <a:ext cx="1944688"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05338" y="2571750"/>
            <a:ext cx="19431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49525" y="2565400"/>
            <a:ext cx="1944688"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0375" y="2571750"/>
            <a:ext cx="19431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64325" y="2571750"/>
            <a:ext cx="193675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49525" y="155575"/>
            <a:ext cx="1944688"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2555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685800" y="133350"/>
            <a:ext cx="7772400" cy="590550"/>
          </a:xfrm>
        </p:spPr>
        <p:txBody>
          <a:bodyPr>
            <a:normAutofit fontScale="90000"/>
          </a:bodyPr>
          <a:lstStyle/>
          <a:p>
            <a:r>
              <a:rPr lang="en-US" altLang="en-US" sz="3600" dirty="0" smtClean="0"/>
              <a:t>Ongoing VR Work</a:t>
            </a:r>
          </a:p>
        </p:txBody>
      </p:sp>
      <p:sp>
        <p:nvSpPr>
          <p:cNvPr id="39939" name="Content Placeholder 2"/>
          <p:cNvSpPr>
            <a:spLocks noGrp="1"/>
          </p:cNvSpPr>
          <p:nvPr>
            <p:ph idx="1"/>
          </p:nvPr>
        </p:nvSpPr>
        <p:spPr>
          <a:xfrm>
            <a:off x="228600" y="666750"/>
            <a:ext cx="8686800" cy="4191000"/>
          </a:xfrm>
        </p:spPr>
        <p:txBody>
          <a:bodyPr>
            <a:normAutofit lnSpcReduction="10000"/>
          </a:bodyPr>
          <a:lstStyle/>
          <a:p>
            <a:pPr marL="285750" indent="-285750" defTabSz="457101" fontAlgn="auto">
              <a:spcBef>
                <a:spcPts val="0"/>
              </a:spcBef>
              <a:spcAft>
                <a:spcPts val="0"/>
              </a:spcAft>
              <a:buClrTx/>
              <a:buSzTx/>
              <a:buFont typeface="Arial" panose="020B0604020202020204" pitchFamily="34" charset="0"/>
              <a:buChar char="•"/>
              <a:defRPr/>
            </a:pPr>
            <a:r>
              <a:rPr lang="en-US" sz="2400" dirty="0" err="1" smtClean="0">
                <a:solidFill>
                  <a:prstClr val="black"/>
                </a:solidFill>
              </a:rPr>
              <a:t>OpenXR</a:t>
            </a:r>
            <a:r>
              <a:rPr lang="en-US" sz="2400" dirty="0" smtClean="0">
                <a:solidFill>
                  <a:prstClr val="black"/>
                </a:solidFill>
              </a:rPr>
              <a:t> – cross platform </a:t>
            </a:r>
            <a:r>
              <a:rPr lang="en-US" sz="2400" dirty="0" err="1" smtClean="0">
                <a:solidFill>
                  <a:prstClr val="black"/>
                </a:solidFill>
              </a:rPr>
              <a:t>muti</a:t>
            </a:r>
            <a:r>
              <a:rPr lang="en-US" sz="2400" dirty="0" smtClean="0">
                <a:solidFill>
                  <a:prstClr val="black"/>
                </a:solidFill>
              </a:rPr>
              <a:t>-vendor HMD support</a:t>
            </a:r>
            <a:endParaRPr lang="en-US" sz="2400" dirty="0" smtClean="0">
              <a:solidFill>
                <a:prstClr val="black"/>
              </a:solidFill>
              <a:latin typeface="Arial"/>
            </a:endParaRPr>
          </a:p>
          <a:p>
            <a:pPr>
              <a:defRPr/>
            </a:pPr>
            <a:r>
              <a:rPr lang="en-US" altLang="en-US" sz="2400" dirty="0" smtClean="0">
                <a:latin typeface="Arial" charset="0"/>
                <a:cs typeface="Arial" charset="0"/>
              </a:rPr>
              <a:t>Ray tracing engine and optimizations:</a:t>
            </a:r>
          </a:p>
          <a:p>
            <a:pPr lvl="1">
              <a:defRPr/>
            </a:pPr>
            <a:r>
              <a:rPr lang="en-US" altLang="en-US" sz="2000" b="1" dirty="0" smtClean="0">
                <a:latin typeface="Arial" charset="0"/>
                <a:cs typeface="Arial" charset="0"/>
              </a:rPr>
              <a:t>AI </a:t>
            </a:r>
            <a:r>
              <a:rPr lang="en-US" altLang="en-US" sz="2000" b="1" dirty="0" err="1" smtClean="0">
                <a:latin typeface="Arial" charset="0"/>
                <a:cs typeface="Arial" charset="0"/>
              </a:rPr>
              <a:t>denoising</a:t>
            </a:r>
            <a:r>
              <a:rPr lang="en-US" altLang="en-US" sz="2000" b="1" dirty="0" smtClean="0">
                <a:latin typeface="Arial" charset="0"/>
                <a:cs typeface="Arial" charset="0"/>
              </a:rPr>
              <a:t> for better average quality</a:t>
            </a:r>
          </a:p>
          <a:p>
            <a:pPr lvl="1">
              <a:defRPr/>
            </a:pPr>
            <a:r>
              <a:rPr lang="en-US" altLang="en-US" sz="1800" dirty="0" smtClean="0">
                <a:latin typeface="Arial" charset="0"/>
                <a:cs typeface="Arial" charset="0"/>
              </a:rPr>
              <a:t>Interactive RT stochastic sampling strategies to improve interactivity</a:t>
            </a:r>
          </a:p>
          <a:p>
            <a:pPr lvl="1">
              <a:defRPr/>
            </a:pPr>
            <a:r>
              <a:rPr lang="en-US" altLang="en-US" sz="1800" dirty="0" smtClean="0">
                <a:latin typeface="Arial" charset="0"/>
                <a:cs typeface="Arial" charset="0"/>
              </a:rPr>
              <a:t>Improved omnidirectional </a:t>
            </a:r>
            <a:r>
              <a:rPr lang="en-US" altLang="en-US" sz="1800" dirty="0" err="1" smtClean="0">
                <a:latin typeface="Arial" charset="0"/>
                <a:cs typeface="Arial" charset="0"/>
              </a:rPr>
              <a:t>cubemap</a:t>
            </a:r>
            <a:r>
              <a:rPr lang="en-US" altLang="en-US" sz="1800" dirty="0" smtClean="0">
                <a:latin typeface="Arial" charset="0"/>
                <a:cs typeface="Arial" charset="0"/>
              </a:rPr>
              <a:t>/</a:t>
            </a:r>
            <a:r>
              <a:rPr lang="en-US" altLang="en-US" sz="1800" dirty="0" err="1" smtClean="0">
                <a:latin typeface="Arial" charset="0"/>
                <a:cs typeface="Arial" charset="0"/>
              </a:rPr>
              <a:t>spheremap</a:t>
            </a:r>
            <a:r>
              <a:rPr lang="en-US" altLang="en-US" sz="1800" dirty="0" smtClean="0">
                <a:latin typeface="Arial" charset="0"/>
                <a:cs typeface="Arial" charset="0"/>
              </a:rPr>
              <a:t> sampling approaches</a:t>
            </a:r>
          </a:p>
          <a:p>
            <a:pPr lvl="1">
              <a:defRPr/>
            </a:pPr>
            <a:r>
              <a:rPr lang="en-US" altLang="en-US" sz="2000" b="1" dirty="0" smtClean="0">
                <a:latin typeface="Arial" charset="0"/>
                <a:cs typeface="Arial" charset="0"/>
              </a:rPr>
              <a:t>AI multi-view warping to allow rapid in-between view generation amid multiple HMD head locations</a:t>
            </a:r>
          </a:p>
          <a:p>
            <a:pPr lvl="1">
              <a:defRPr/>
            </a:pPr>
            <a:r>
              <a:rPr lang="en-US" altLang="en-US" sz="2000" b="1" dirty="0" smtClean="0">
                <a:latin typeface="Arial" charset="0"/>
                <a:cs typeface="Arial" charset="0"/>
              </a:rPr>
              <a:t>H.265 for high-res omnidirectional video streaming</a:t>
            </a:r>
          </a:p>
          <a:p>
            <a:pPr lvl="1">
              <a:defRPr/>
            </a:pPr>
            <a:r>
              <a:rPr lang="en-US" altLang="en-US" sz="2000" b="1" dirty="0" smtClean="0">
                <a:latin typeface="Arial" charset="0"/>
                <a:cs typeface="Arial" charset="0"/>
              </a:rPr>
              <a:t>Multi-node parallel RT and remote viz. on general clusters and supercomputers, e.g. NCSA Blue Waters, ORNL Titan</a:t>
            </a:r>
            <a:endParaRPr lang="en-US" altLang="en-US" sz="3600" dirty="0" smtClean="0">
              <a:latin typeface="Arial" charset="0"/>
              <a:cs typeface="Arial" charset="0"/>
            </a:endParaRPr>
          </a:p>
          <a:p>
            <a:pPr>
              <a:defRPr/>
            </a:pPr>
            <a:r>
              <a:rPr lang="en-US" altLang="en-US" sz="2400" dirty="0" smtClean="0">
                <a:latin typeface="Arial" charset="0"/>
                <a:cs typeface="Arial" charset="0"/>
              </a:rPr>
              <a:t>Tons of work to do on VR user interfaces, multi-user collaborative visualization, …</a:t>
            </a:r>
          </a:p>
        </p:txBody>
      </p:sp>
    </p:spTree>
    <p:extLst>
      <p:ext uri="{BB962C8B-B14F-4D97-AF65-F5344CB8AC3E}">
        <p14:creationId xmlns:p14="http://schemas.microsoft.com/office/powerpoint/2010/main" val="194704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85800" y="57150"/>
            <a:ext cx="7615238" cy="571500"/>
          </a:xfrm>
        </p:spPr>
        <p:txBody>
          <a:bodyPr lIns="91440" tIns="45720" rIns="91440" bIns="45720">
            <a:normAutofit fontScale="90000"/>
          </a:bodyPr>
          <a:lstStyle/>
          <a:p>
            <a:pPr eaLnBrk="1" hangingPunct="1"/>
            <a:r>
              <a:rPr lang="en-US" altLang="en-US" sz="4000" smtClean="0">
                <a:latin typeface="Arial" charset="0"/>
                <a:cs typeface="Arial" charset="0"/>
              </a:rPr>
              <a:t>Acknowledgements</a:t>
            </a:r>
          </a:p>
        </p:txBody>
      </p:sp>
      <p:sp>
        <p:nvSpPr>
          <p:cNvPr id="25603" name="Rectangle 3"/>
          <p:cNvSpPr>
            <a:spLocks noGrp="1" noChangeArrowheads="1"/>
          </p:cNvSpPr>
          <p:nvPr>
            <p:ph type="body" idx="4294967295"/>
          </p:nvPr>
        </p:nvSpPr>
        <p:spPr>
          <a:xfrm>
            <a:off x="457200" y="590550"/>
            <a:ext cx="8305800" cy="4114800"/>
          </a:xfrm>
        </p:spPr>
        <p:txBody>
          <a:bodyPr lIns="91440" tIns="45720" rIns="91440" bIns="45720">
            <a:normAutofit/>
          </a:bodyPr>
          <a:lstStyle/>
          <a:p>
            <a:pPr marL="342900" indent="-342900" eaLnBrk="1" hangingPunct="1"/>
            <a:r>
              <a:rPr lang="en-US" altLang="en-US" sz="2000" dirty="0" smtClean="0">
                <a:latin typeface="Arial" charset="0"/>
                <a:cs typeface="Arial" charset="0"/>
              </a:rPr>
              <a:t>Theoretical and Computational Biophysics Group, University of Illinois at Urbana-Champaign</a:t>
            </a:r>
          </a:p>
          <a:p>
            <a:pPr marL="342900" indent="-342900" eaLnBrk="1" hangingPunct="1"/>
            <a:r>
              <a:rPr lang="en-US" altLang="en-US" sz="2000" dirty="0" smtClean="0">
                <a:latin typeface="Arial" charset="0"/>
                <a:cs typeface="Arial" charset="0"/>
              </a:rPr>
              <a:t>NVIDIA CUDA and </a:t>
            </a:r>
            <a:r>
              <a:rPr lang="en-US" altLang="en-US" sz="2000" dirty="0" err="1" smtClean="0">
                <a:latin typeface="Arial" charset="0"/>
                <a:cs typeface="Arial" charset="0"/>
              </a:rPr>
              <a:t>OptiX</a:t>
            </a:r>
            <a:r>
              <a:rPr lang="en-US" altLang="en-US" sz="2000" dirty="0" smtClean="0">
                <a:latin typeface="Arial" charset="0"/>
                <a:cs typeface="Arial" charset="0"/>
              </a:rPr>
              <a:t> teams</a:t>
            </a:r>
          </a:p>
          <a:p>
            <a:pPr marL="342900" indent="-342900" eaLnBrk="1" hangingPunct="1"/>
            <a:r>
              <a:rPr lang="en-US" altLang="en-US" sz="2000" dirty="0" smtClean="0">
                <a:latin typeface="Arial" charset="0"/>
                <a:cs typeface="Arial" charset="0"/>
              </a:rPr>
              <a:t>Funding: </a:t>
            </a:r>
          </a:p>
          <a:p>
            <a:pPr marL="742950" lvl="1" indent="-342900" eaLnBrk="1" hangingPunct="1"/>
            <a:r>
              <a:rPr lang="en-US" altLang="en-US" sz="1800" dirty="0" smtClean="0">
                <a:latin typeface="Arial" charset="0"/>
                <a:cs typeface="Arial" charset="0"/>
              </a:rPr>
              <a:t>NIH support: P41GM104601</a:t>
            </a:r>
          </a:p>
          <a:p>
            <a:pPr marL="742950" lvl="1" indent="-342900" eaLnBrk="1" hangingPunct="1"/>
            <a:r>
              <a:rPr lang="en-US" altLang="en-US" sz="1800" dirty="0" smtClean="0">
                <a:latin typeface="Arial" charset="0"/>
                <a:cs typeface="Arial" charset="0"/>
              </a:rPr>
              <a:t>DOE INCITE, ORNL Titan: DE-AC05-00OR22725</a:t>
            </a:r>
          </a:p>
          <a:p>
            <a:pPr marL="742950" lvl="1" indent="-342900"/>
            <a:r>
              <a:rPr lang="en-US" altLang="en-US" sz="1800" dirty="0" smtClean="0">
                <a:latin typeface="Arial" charset="0"/>
                <a:cs typeface="Arial" charset="0"/>
              </a:rPr>
              <a:t>NSF Blue Waters:                                                                                  NSF OCI 07-25070, PRAC “The Computational Microscope”,                     </a:t>
            </a:r>
            <a:r>
              <a:rPr lang="en-US" sz="1800" dirty="0" smtClean="0"/>
              <a:t>ACI-1238993, ACI-1440026</a:t>
            </a:r>
            <a:endParaRPr lang="en-US" altLang="en-US" sz="1800" dirty="0" smtClean="0">
              <a:latin typeface="Arial" charset="0"/>
              <a:cs typeface="Arial" charset="0"/>
            </a:endParaRPr>
          </a:p>
        </p:txBody>
      </p:sp>
    </p:spTree>
    <p:extLst>
      <p:ext uri="{BB962C8B-B14F-4D97-AF65-F5344CB8AC3E}">
        <p14:creationId xmlns:p14="http://schemas.microsoft.com/office/powerpoint/2010/main" val="374252094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3616" y="116959"/>
            <a:ext cx="6279544" cy="4178594"/>
          </a:xfrm>
          <a:prstGeom prst="rect">
            <a:avLst/>
          </a:prstGeom>
        </p:spPr>
      </p:pic>
      <p:sp>
        <p:nvSpPr>
          <p:cNvPr id="3" name="Rectangle 2"/>
          <p:cNvSpPr/>
          <p:nvPr/>
        </p:nvSpPr>
        <p:spPr>
          <a:xfrm>
            <a:off x="0" y="4561369"/>
            <a:ext cx="9144000" cy="5821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457101" fontAlgn="auto">
              <a:lnSpc>
                <a:spcPct val="100000"/>
              </a:lnSpc>
              <a:spcBef>
                <a:spcPts val="0"/>
              </a:spcBef>
              <a:spcAft>
                <a:spcPts val="0"/>
              </a:spcAft>
              <a:buClrTx/>
              <a:buSzTx/>
              <a:buFontTx/>
              <a:buNone/>
            </a:pPr>
            <a:endParaRPr lang="en-US" sz="1800">
              <a:solidFill>
                <a:prstClr val="white"/>
              </a:solidFill>
            </a:endParaRPr>
          </a:p>
        </p:txBody>
      </p:sp>
      <p:sp>
        <p:nvSpPr>
          <p:cNvPr id="4" name="TextBox 3"/>
          <p:cNvSpPr txBox="1"/>
          <p:nvPr/>
        </p:nvSpPr>
        <p:spPr>
          <a:xfrm>
            <a:off x="411367" y="4295553"/>
            <a:ext cx="8084051" cy="738664"/>
          </a:xfrm>
          <a:prstGeom prst="rect">
            <a:avLst/>
          </a:prstGeom>
          <a:noFill/>
        </p:spPr>
        <p:txBody>
          <a:bodyPr wrap="square" rtlCol="0">
            <a:spAutoFit/>
          </a:bodyPr>
          <a:lstStyle/>
          <a:p>
            <a:pPr algn="l" defTabSz="457101" fontAlgn="auto">
              <a:lnSpc>
                <a:spcPct val="100000"/>
              </a:lnSpc>
              <a:spcBef>
                <a:spcPts val="0"/>
              </a:spcBef>
              <a:spcAft>
                <a:spcPts val="0"/>
              </a:spcAft>
              <a:buClrTx/>
              <a:buSzTx/>
              <a:buFontTx/>
              <a:buNone/>
            </a:pPr>
            <a:r>
              <a:rPr lang="en-US" sz="1400" i="1" dirty="0">
                <a:solidFill>
                  <a:prstClr val="black"/>
                </a:solidFill>
                <a:latin typeface="Arial"/>
                <a:ea typeface="+mn-ea"/>
                <a:cs typeface="+mn-cs"/>
              </a:rPr>
              <a:t>“When I was a young man, my goal was to look with mathematical and computational means at the inside of cells, one atom at a time, to decipher how living systems work. That is what I strived for and I never deflected from this goal.” – Klaus </a:t>
            </a:r>
            <a:r>
              <a:rPr lang="en-US" sz="1400" i="1" dirty="0" err="1">
                <a:solidFill>
                  <a:prstClr val="black"/>
                </a:solidFill>
                <a:latin typeface="Arial"/>
                <a:ea typeface="+mn-ea"/>
                <a:cs typeface="+mn-cs"/>
              </a:rPr>
              <a:t>Schulten</a:t>
            </a:r>
            <a:r>
              <a:rPr lang="en-US" sz="1400" i="1" dirty="0">
                <a:solidFill>
                  <a:prstClr val="black"/>
                </a:solidFill>
                <a:latin typeface="Arial"/>
                <a:ea typeface="+mn-ea"/>
                <a:cs typeface="+mn-cs"/>
              </a:rPr>
              <a:t> </a:t>
            </a:r>
            <a:endParaRPr lang="en-US" sz="1400" dirty="0">
              <a:solidFill>
                <a:prstClr val="black"/>
              </a:solidFill>
              <a:latin typeface="Arial"/>
              <a:ea typeface="+mn-ea"/>
              <a:cs typeface="+mn-cs"/>
            </a:endParaRPr>
          </a:p>
        </p:txBody>
      </p:sp>
    </p:spTree>
    <p:extLst>
      <p:ext uri="{BB962C8B-B14F-4D97-AF65-F5344CB8AC3E}">
        <p14:creationId xmlns:p14="http://schemas.microsoft.com/office/powerpoint/2010/main" val="2300285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atin typeface="Arial" panose="020B0604020202020204" pitchFamily="34" charset="0"/>
              <a:cs typeface="Arial" panose="020B0604020202020204" pitchFamily="34" charset="0"/>
            </a:endParaRPr>
          </a:p>
        </p:txBody>
      </p:sp>
      <p:pic>
        <p:nvPicPr>
          <p:cNvPr id="4099" name="Picture 2" descr="C:\Documents and Settings\johns\Desktop\talks\cudatalks\nveditorsday\materials\ribosome_ao_small.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19100" y="1473200"/>
            <a:ext cx="4114800" cy="367030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0" name="Rectangle 3"/>
          <p:cNvSpPr>
            <a:spLocks noGrp="1" noChangeArrowheads="1"/>
          </p:cNvSpPr>
          <p:nvPr>
            <p:ph type="title"/>
          </p:nvPr>
        </p:nvSpPr>
        <p:spPr>
          <a:xfrm>
            <a:off x="76200" y="57150"/>
            <a:ext cx="8991600" cy="514350"/>
          </a:xfrm>
        </p:spPr>
        <p:txBody>
          <a:bodyPr/>
          <a:lstStyle/>
          <a:p>
            <a:r>
              <a:rPr lang="en-US" altLang="en-US" sz="4000" smtClean="0">
                <a:latin typeface="Arial" charset="0"/>
                <a:cs typeface="Arial" charset="0"/>
              </a:rPr>
              <a:t>Goal: A Computational Microscope</a:t>
            </a:r>
          </a:p>
        </p:txBody>
      </p:sp>
      <p:sp>
        <p:nvSpPr>
          <p:cNvPr id="4101" name="Rectangle 4"/>
          <p:cNvSpPr>
            <a:spLocks noGrp="1" noChangeArrowheads="1"/>
          </p:cNvSpPr>
          <p:nvPr>
            <p:ph type="body" sz="half" idx="1"/>
          </p:nvPr>
        </p:nvSpPr>
        <p:spPr>
          <a:xfrm>
            <a:off x="76200" y="590550"/>
            <a:ext cx="8991600" cy="400050"/>
          </a:xfrm>
        </p:spPr>
        <p:txBody>
          <a:bodyPr/>
          <a:lstStyle/>
          <a:p>
            <a:pPr marL="0" indent="0" algn="ctr" defTabSz="914400">
              <a:spcBef>
                <a:spcPct val="20000"/>
              </a:spcBef>
              <a:buFont typeface="Times New Roman" pitchFamily="18" charset="0"/>
              <a:buNone/>
            </a:pPr>
            <a:r>
              <a:rPr lang="en-US" altLang="en-US" sz="2400" smtClean="0">
                <a:latin typeface="Arial" charset="0"/>
                <a:cs typeface="Arial" charset="0"/>
              </a:rPr>
              <a:t>Study the molecular machines in living cells</a:t>
            </a:r>
          </a:p>
        </p:txBody>
      </p:sp>
      <p:sp>
        <p:nvSpPr>
          <p:cNvPr id="4102" name="Text Box 6"/>
          <p:cNvSpPr txBox="1">
            <a:spLocks noChangeArrowheads="1"/>
          </p:cNvSpPr>
          <p:nvPr/>
        </p:nvSpPr>
        <p:spPr bwMode="auto">
          <a:xfrm>
            <a:off x="0" y="1042988"/>
            <a:ext cx="4953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50000"/>
              </a:spcBef>
              <a:buClrTx/>
              <a:buSzTx/>
              <a:buFontTx/>
              <a:buNone/>
            </a:pPr>
            <a:r>
              <a:rPr lang="en-US" altLang="en-US" sz="2400">
                <a:solidFill>
                  <a:schemeClr val="tx1"/>
                </a:solidFill>
                <a:latin typeface="Arial" charset="0"/>
                <a:cs typeface="Arial" charset="0"/>
              </a:rPr>
              <a:t>Ribosome: target for antibiotics</a:t>
            </a:r>
          </a:p>
        </p:txBody>
      </p:sp>
      <p:sp>
        <p:nvSpPr>
          <p:cNvPr id="4103" name="Text Box 7"/>
          <p:cNvSpPr txBox="1">
            <a:spLocks noChangeArrowheads="1"/>
          </p:cNvSpPr>
          <p:nvPr/>
        </p:nvSpPr>
        <p:spPr bwMode="auto">
          <a:xfrm>
            <a:off x="5334000" y="1046163"/>
            <a:ext cx="3276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50000"/>
              </a:spcBef>
              <a:buClrTx/>
              <a:buSzTx/>
              <a:buFontTx/>
              <a:buNone/>
            </a:pPr>
            <a:r>
              <a:rPr lang="en-US" altLang="en-US" sz="2400">
                <a:solidFill>
                  <a:schemeClr val="tx1"/>
                </a:solidFill>
                <a:latin typeface="Arial" charset="0"/>
                <a:cs typeface="Arial" charset="0"/>
              </a:rPr>
              <a:t>Poliovirus</a:t>
            </a:r>
          </a:p>
        </p:txBody>
      </p:sp>
      <p:pic>
        <p:nvPicPr>
          <p:cNvPr id="8" name="ClipArt Placeholder 4"/>
          <p:cNvPicPr>
            <a:picLocks noChangeAspect="1"/>
          </p:cNvPicPr>
          <p:nvPr/>
        </p:nvPicPr>
        <p:blipFill rotWithShape="1">
          <a:blip r:embed="rId4"/>
          <a:srcRect l="-20218" t="2000" r="-21174" b="1"/>
          <a:stretch/>
        </p:blipFill>
        <p:spPr bwMode="auto">
          <a:xfrm>
            <a:off x="4943475" y="1504950"/>
            <a:ext cx="4200525" cy="3638550"/>
          </a:xfrm>
          <a:prstGeom prst="rect">
            <a:avLst/>
          </a:prstGeom>
          <a:solidFill>
            <a:schemeClr val="accent2">
              <a:lumMod val="60000"/>
              <a:lumOff val="40000"/>
            </a:schemeClr>
          </a:solidFill>
          <a:ln>
            <a:noFill/>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Shape 1139"/>
          <p:cNvSpPr/>
          <p:nvPr/>
        </p:nvSpPr>
        <p:spPr>
          <a:xfrm>
            <a:off x="2232836" y="3955312"/>
            <a:ext cx="6911164" cy="1188300"/>
          </a:xfrm>
          <a:prstGeom prst="rect">
            <a:avLst/>
          </a:prstGeom>
          <a:solidFill>
            <a:schemeClr val="lt1"/>
          </a:solidFill>
          <a:ln>
            <a:noFill/>
          </a:ln>
          <a:effectLst>
            <a:outerShdw blurRad="39999" dist="23000" dir="5400000" rotWithShape="0">
              <a:srgbClr val="000000">
                <a:alpha val="34900"/>
              </a:srgbClr>
            </a:outerShdw>
          </a:effectLst>
        </p:spPr>
        <p:txBody>
          <a:bodyPr lIns="91425" tIns="45700" rIns="91425" bIns="45700" anchor="ctr" anchorCtr="0">
            <a:noAutofit/>
          </a:bodyPr>
          <a:lstStyle/>
          <a:p>
            <a:pPr defTabSz="457101" fontAlgn="auto">
              <a:lnSpc>
                <a:spcPct val="100000"/>
              </a:lnSpc>
              <a:spcBef>
                <a:spcPts val="0"/>
              </a:spcBef>
              <a:spcAft>
                <a:spcPts val="0"/>
              </a:spcAft>
              <a:buClrTx/>
              <a:buSzTx/>
              <a:buFontTx/>
              <a:buNone/>
            </a:pPr>
            <a:endParaRPr sz="1800">
              <a:solidFill>
                <a:prstClr val="white"/>
              </a:solidFill>
              <a:latin typeface="Arial"/>
              <a:ea typeface="Arial"/>
              <a:cs typeface="Arial"/>
              <a:sym typeface="Arial"/>
            </a:endParaRPr>
          </a:p>
        </p:txBody>
      </p:sp>
      <p:pic>
        <p:nvPicPr>
          <p:cNvPr id="1140" name="Shape 1140"/>
          <p:cNvPicPr preferRelativeResize="0"/>
          <p:nvPr/>
        </p:nvPicPr>
        <p:blipFill rotWithShape="1">
          <a:blip r:embed="rId3">
            <a:alphaModFix/>
          </a:blip>
          <a:srcRect l="27483" t="33180" b="6371"/>
          <a:stretch/>
        </p:blipFill>
        <p:spPr>
          <a:xfrm>
            <a:off x="0" y="0"/>
            <a:ext cx="5162400" cy="5143500"/>
          </a:xfrm>
          <a:prstGeom prst="rect">
            <a:avLst/>
          </a:prstGeom>
          <a:noFill/>
          <a:ln>
            <a:noFill/>
          </a:ln>
        </p:spPr>
      </p:pic>
      <p:pic>
        <p:nvPicPr>
          <p:cNvPr id="1141" name="Shape 1141"/>
          <p:cNvPicPr preferRelativeResize="0"/>
          <p:nvPr/>
        </p:nvPicPr>
        <p:blipFill rotWithShape="1">
          <a:blip r:embed="rId4">
            <a:alphaModFix/>
          </a:blip>
          <a:srcRect/>
          <a:stretch/>
        </p:blipFill>
        <p:spPr>
          <a:xfrm>
            <a:off x="4527600" y="1121962"/>
            <a:ext cx="4616400" cy="3427500"/>
          </a:xfrm>
          <a:prstGeom prst="rect">
            <a:avLst/>
          </a:prstGeom>
          <a:noFill/>
          <a:ln>
            <a:noFill/>
          </a:ln>
        </p:spPr>
      </p:pic>
      <p:sp>
        <p:nvSpPr>
          <p:cNvPr id="1142" name="Shape 1142"/>
          <p:cNvSpPr/>
          <p:nvPr/>
        </p:nvSpPr>
        <p:spPr>
          <a:xfrm>
            <a:off x="0" y="76200"/>
            <a:ext cx="9144000" cy="431700"/>
          </a:xfrm>
          <a:prstGeom prst="rect">
            <a:avLst/>
          </a:prstGeom>
          <a:solidFill>
            <a:srgbClr val="FFFFFF">
              <a:alpha val="85000"/>
            </a:srgbClr>
          </a:solidFill>
          <a:ln>
            <a:noFill/>
          </a:ln>
        </p:spPr>
        <p:txBody>
          <a:bodyPr lIns="38075" tIns="38075" rIns="38075" bIns="38075" anchor="ctr" anchorCtr="0">
            <a:noAutofit/>
          </a:bodyPr>
          <a:lstStyle/>
          <a:p>
            <a:pPr defTabSz="457101" fontAlgn="auto">
              <a:lnSpc>
                <a:spcPct val="100000"/>
              </a:lnSpc>
              <a:spcBef>
                <a:spcPts val="0"/>
              </a:spcBef>
              <a:spcAft>
                <a:spcPts val="0"/>
              </a:spcAft>
              <a:buSzPct val="25000"/>
              <a:buFont typeface="Times New Roman"/>
              <a:buNone/>
            </a:pPr>
            <a:r>
              <a:rPr lang="en" sz="2500">
                <a:latin typeface="Arial"/>
                <a:ea typeface="+mn-ea"/>
                <a:cs typeface="+mn-cs"/>
              </a:rPr>
              <a:t>Goal: Intuitive interactive viz. in crowded molecular complexes</a:t>
            </a:r>
          </a:p>
        </p:txBody>
      </p:sp>
      <p:pic>
        <p:nvPicPr>
          <p:cNvPr id="1143" name="Shape 1143"/>
          <p:cNvPicPr preferRelativeResize="0"/>
          <p:nvPr/>
        </p:nvPicPr>
        <p:blipFill rotWithShape="1">
          <a:blip r:embed="rId5">
            <a:alphaModFix/>
          </a:blip>
          <a:srcRect/>
          <a:stretch/>
        </p:blipFill>
        <p:spPr>
          <a:xfrm>
            <a:off x="1692275" y="1527175"/>
            <a:ext cx="925500" cy="971700"/>
          </a:xfrm>
          <a:prstGeom prst="rect">
            <a:avLst/>
          </a:prstGeom>
          <a:noFill/>
          <a:ln>
            <a:noFill/>
          </a:ln>
        </p:spPr>
      </p:pic>
      <p:pic>
        <p:nvPicPr>
          <p:cNvPr id="1144" name="Shape 1144"/>
          <p:cNvPicPr preferRelativeResize="0"/>
          <p:nvPr/>
        </p:nvPicPr>
        <p:blipFill rotWithShape="1">
          <a:blip r:embed="rId6">
            <a:alphaModFix/>
          </a:blip>
          <a:srcRect/>
          <a:stretch/>
        </p:blipFill>
        <p:spPr>
          <a:xfrm>
            <a:off x="5162400" y="1614055"/>
            <a:ext cx="2946300" cy="2690700"/>
          </a:xfrm>
          <a:prstGeom prst="rect">
            <a:avLst/>
          </a:prstGeom>
          <a:noFill/>
          <a:ln>
            <a:noFill/>
          </a:ln>
          <a:effectLst>
            <a:outerShdw blurRad="76200" dist="38100" dir="5400000" rotWithShape="0">
              <a:srgbClr val="000000">
                <a:alpha val="34900"/>
              </a:srgbClr>
            </a:outerShdw>
          </a:effectLst>
        </p:spPr>
      </p:pic>
      <p:sp>
        <p:nvSpPr>
          <p:cNvPr id="1145" name="Shape 1145"/>
          <p:cNvSpPr/>
          <p:nvPr/>
        </p:nvSpPr>
        <p:spPr>
          <a:xfrm>
            <a:off x="5162400" y="691655"/>
            <a:ext cx="3589714" cy="330300"/>
          </a:xfrm>
          <a:prstGeom prst="rect">
            <a:avLst/>
          </a:prstGeom>
          <a:noFill/>
          <a:ln>
            <a:noFill/>
          </a:ln>
        </p:spPr>
        <p:txBody>
          <a:bodyPr lIns="34275" tIns="34275" rIns="34275" bIns="34275" anchor="t" anchorCtr="0">
            <a:noAutofit/>
          </a:bodyPr>
          <a:lstStyle/>
          <a:p>
            <a:pPr algn="l" defTabSz="457101" fontAlgn="auto">
              <a:lnSpc>
                <a:spcPct val="100000"/>
              </a:lnSpc>
              <a:spcBef>
                <a:spcPts val="0"/>
              </a:spcBef>
              <a:spcAft>
                <a:spcPts val="0"/>
              </a:spcAft>
              <a:buSzPct val="25000"/>
              <a:buFont typeface="Times New Roman"/>
              <a:buNone/>
            </a:pPr>
            <a:r>
              <a:rPr lang="en" sz="1700" dirty="0">
                <a:solidFill>
                  <a:prstClr val="black"/>
                </a:solidFill>
                <a:latin typeface="Arial"/>
                <a:ea typeface="+mn-ea"/>
                <a:cs typeface="+mn-cs"/>
              </a:rPr>
              <a:t>Results from </a:t>
            </a:r>
            <a:r>
              <a:rPr lang="en" sz="1700" dirty="0" smtClean="0">
                <a:solidFill>
                  <a:prstClr val="black"/>
                </a:solidFill>
                <a:latin typeface="Arial"/>
                <a:ea typeface="+mn-ea"/>
                <a:cs typeface="+mn-cs"/>
              </a:rPr>
              <a:t>64M </a:t>
            </a:r>
            <a:r>
              <a:rPr lang="en" sz="1700" dirty="0">
                <a:solidFill>
                  <a:prstClr val="black"/>
                </a:solidFill>
                <a:latin typeface="Arial"/>
                <a:ea typeface="+mn-ea"/>
                <a:cs typeface="+mn-cs"/>
              </a:rPr>
              <a:t>atom, 1 μs sim!</a:t>
            </a:r>
          </a:p>
        </p:txBody>
      </p:sp>
      <p:sp>
        <p:nvSpPr>
          <p:cNvPr id="1146" name="Shape 1146"/>
          <p:cNvSpPr/>
          <p:nvPr/>
        </p:nvSpPr>
        <p:spPr>
          <a:xfrm>
            <a:off x="3667496" y="4695412"/>
            <a:ext cx="234900" cy="238200"/>
          </a:xfrm>
          <a:custGeom>
            <a:avLst/>
            <a:gdLst/>
            <a:ahLst/>
            <a:cxnLst/>
            <a:rect l="0" t="0" r="0" b="0"/>
            <a:pathLst>
              <a:path w="120000" h="120000" extrusionOk="0">
                <a:moveTo>
                  <a:pt x="102419" y="17574"/>
                </a:moveTo>
                <a:cubicBezTo>
                  <a:pt x="125853" y="41002"/>
                  <a:pt x="125853" y="78991"/>
                  <a:pt x="102419" y="102419"/>
                </a:cubicBezTo>
                <a:cubicBezTo>
                  <a:pt x="78991" y="125853"/>
                  <a:pt x="41002" y="125853"/>
                  <a:pt x="17574" y="102419"/>
                </a:cubicBezTo>
                <a:cubicBezTo>
                  <a:pt x="-5860" y="78991"/>
                  <a:pt x="-5860" y="41002"/>
                  <a:pt x="17574" y="17574"/>
                </a:cubicBezTo>
                <a:cubicBezTo>
                  <a:pt x="41002" y="-5860"/>
                  <a:pt x="78991" y="-5860"/>
                  <a:pt x="102419" y="17574"/>
                </a:cubicBezTo>
                <a:close/>
              </a:path>
            </a:pathLst>
          </a:custGeom>
          <a:solidFill>
            <a:srgbClr val="52F4FF"/>
          </a:solidFill>
          <a:ln w="50800" cap="flat" cmpd="sng">
            <a:solidFill>
              <a:srgbClr val="379DBB"/>
            </a:solidFill>
            <a:prstDash val="solid"/>
            <a:round/>
            <a:headEnd type="none" w="med" len="med"/>
            <a:tailEnd type="none" w="med" len="med"/>
          </a:ln>
          <a:effectLst>
            <a:outerShdw blurRad="76200" dist="38100" dir="5400000" rotWithShape="0">
              <a:srgbClr val="000000">
                <a:alpha val="34900"/>
              </a:srgbClr>
            </a:outerShdw>
          </a:effectLst>
        </p:spPr>
        <p:txBody>
          <a:bodyPr lIns="34275" tIns="34275" rIns="34275" bIns="34275" anchor="ctr" anchorCtr="0">
            <a:noAutofit/>
          </a:bodyPr>
          <a:lstStyle/>
          <a:p>
            <a:pPr algn="l" defTabSz="457101" fontAlgn="auto">
              <a:lnSpc>
                <a:spcPct val="100000"/>
              </a:lnSpc>
              <a:spcBef>
                <a:spcPts val="0"/>
              </a:spcBef>
              <a:spcAft>
                <a:spcPts val="0"/>
              </a:spcAft>
              <a:buClrTx/>
              <a:buSzTx/>
              <a:buFontTx/>
              <a:buNone/>
            </a:pPr>
            <a:endParaRPr sz="2700">
              <a:latin typeface="Calibri"/>
              <a:ea typeface="Calibri"/>
              <a:cs typeface="Calibri"/>
              <a:sym typeface="Calibri"/>
            </a:endParaRPr>
          </a:p>
        </p:txBody>
      </p:sp>
      <p:sp>
        <p:nvSpPr>
          <p:cNvPr id="1147" name="Shape 1147"/>
          <p:cNvSpPr/>
          <p:nvPr/>
        </p:nvSpPr>
        <p:spPr>
          <a:xfrm>
            <a:off x="3998912" y="4549462"/>
            <a:ext cx="5251524" cy="530100"/>
          </a:xfrm>
          <a:prstGeom prst="rect">
            <a:avLst/>
          </a:prstGeom>
          <a:noFill/>
          <a:ln>
            <a:noFill/>
          </a:ln>
        </p:spPr>
        <p:txBody>
          <a:bodyPr lIns="34275" tIns="34275" rIns="34275" bIns="34275" anchor="t" anchorCtr="0">
            <a:noAutofit/>
          </a:bodyPr>
          <a:lstStyle/>
          <a:p>
            <a:pPr algn="l" defTabSz="457101" fontAlgn="auto">
              <a:lnSpc>
                <a:spcPct val="100000"/>
              </a:lnSpc>
              <a:spcBef>
                <a:spcPts val="0"/>
              </a:spcBef>
              <a:spcAft>
                <a:spcPts val="0"/>
              </a:spcAft>
              <a:buSzTx/>
              <a:buFont typeface="Times New Roman"/>
              <a:buNone/>
            </a:pPr>
            <a:r>
              <a:rPr lang="en" sz="1800" dirty="0">
                <a:solidFill>
                  <a:prstClr val="black"/>
                </a:solidFill>
                <a:latin typeface="Arial"/>
                <a:ea typeface="Arial"/>
                <a:cs typeface="Arial"/>
                <a:sym typeface="Arial"/>
              </a:rPr>
              <a:t>Close-up view of chloride ions permeating through HIV-1 capsid hexameric centers</a:t>
            </a:r>
          </a:p>
        </p:txBody>
      </p:sp>
    </p:spTree>
    <p:extLst>
      <p:ext uri="{BB962C8B-B14F-4D97-AF65-F5344CB8AC3E}">
        <p14:creationId xmlns:p14="http://schemas.microsoft.com/office/powerpoint/2010/main" val="11799045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6"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457101" eaLnBrk="1" fontAlgn="auto" hangingPunct="1">
              <a:lnSpc>
                <a:spcPct val="100000"/>
              </a:lnSpc>
              <a:spcBef>
                <a:spcPts val="0"/>
              </a:spcBef>
              <a:spcAft>
                <a:spcPts val="0"/>
              </a:spcAft>
              <a:buClrTx/>
              <a:buSzTx/>
              <a:buFont typeface="Times New Roman" pitchFamily="18" charset="0"/>
              <a:buNone/>
            </a:pPr>
            <a:endParaRPr lang="en-US" altLang="en-US" sz="1200">
              <a:latin typeface="Arial" pitchFamily="34" charset="0"/>
              <a:cs typeface="Arial" pitchFamily="34" charset="0"/>
            </a:endParaRPr>
          </a:p>
        </p:txBody>
      </p:sp>
      <p:sp>
        <p:nvSpPr>
          <p:cNvPr id="1108" name="Shape 1108"/>
          <p:cNvSpPr txBox="1">
            <a:spLocks noGrp="1"/>
          </p:cNvSpPr>
          <p:nvPr>
            <p:ph type="ctrTitle"/>
          </p:nvPr>
        </p:nvSpPr>
        <p:spPr>
          <a:xfrm>
            <a:off x="152401" y="133356"/>
            <a:ext cx="4419600" cy="579000"/>
          </a:xfrm>
          <a:prstGeom prst="rect">
            <a:avLst/>
          </a:prstGeom>
          <a:noFill/>
          <a:ln>
            <a:noFill/>
          </a:ln>
        </p:spPr>
        <p:txBody>
          <a:bodyPr lIns="91400" tIns="45700" rIns="91400" bIns="45700" anchor="ctr" anchorCtr="0">
            <a:noAutofit/>
          </a:bodyPr>
          <a:lstStyle/>
          <a:p>
            <a:pPr marL="0" marR="0" lvl="0" indent="0" algn="ctr" rtl="0">
              <a:spcBef>
                <a:spcPts val="0"/>
              </a:spcBef>
              <a:buClr>
                <a:schemeClr val="dk1"/>
              </a:buClr>
              <a:buSzPct val="25000"/>
              <a:buFont typeface="Arial"/>
              <a:buNone/>
            </a:pPr>
            <a:r>
              <a:rPr lang="en" sz="2800" dirty="0" smtClean="0"/>
              <a:t>High Fidelity Ray Tracing</a:t>
            </a:r>
            <a:endParaRPr lang="en" sz="2800" b="0" i="0" u="none" strike="noStrike" cap="none" dirty="0">
              <a:solidFill>
                <a:schemeClr val="dk1"/>
              </a:solidFill>
              <a:latin typeface="Arial"/>
              <a:ea typeface="Arial"/>
              <a:cs typeface="Arial"/>
              <a:sym typeface="Arial"/>
            </a:endParaRPr>
          </a:p>
        </p:txBody>
      </p:sp>
      <p:sp>
        <p:nvSpPr>
          <p:cNvPr id="1110" name="Shape 1110"/>
          <p:cNvSpPr txBox="1"/>
          <p:nvPr/>
        </p:nvSpPr>
        <p:spPr>
          <a:xfrm>
            <a:off x="4667554" y="4468665"/>
            <a:ext cx="4443207" cy="356686"/>
          </a:xfrm>
          <a:prstGeom prst="rect">
            <a:avLst/>
          </a:prstGeom>
          <a:noFill/>
          <a:ln>
            <a:noFill/>
          </a:ln>
        </p:spPr>
        <p:txBody>
          <a:bodyPr lIns="91425" tIns="45700" rIns="91425" bIns="45700" anchor="t" anchorCtr="0">
            <a:noAutofit/>
          </a:bodyPr>
          <a:lstStyle/>
          <a:p>
            <a:pPr defTabSz="457101" fontAlgn="auto">
              <a:lnSpc>
                <a:spcPct val="100000"/>
              </a:lnSpc>
              <a:spcBef>
                <a:spcPts val="0"/>
              </a:spcBef>
              <a:spcAft>
                <a:spcPts val="0"/>
              </a:spcAft>
              <a:buSzTx/>
              <a:buFont typeface="Arial"/>
              <a:buNone/>
            </a:pPr>
            <a:r>
              <a:rPr lang="en" sz="2000" dirty="0">
                <a:solidFill>
                  <a:prstClr val="black"/>
                </a:solidFill>
                <a:latin typeface="Arial"/>
                <a:ea typeface="Arial"/>
                <a:cs typeface="Arial"/>
                <a:sym typeface="Arial"/>
              </a:rPr>
              <a:t>VMD/OptiX all-atom Chromatophore</a:t>
            </a:r>
          </a:p>
        </p:txBody>
      </p:sp>
      <p:sp>
        <p:nvSpPr>
          <p:cNvPr id="1111" name="Shape 1111"/>
          <p:cNvSpPr txBox="1">
            <a:spLocks noGrp="1"/>
          </p:cNvSpPr>
          <p:nvPr>
            <p:ph type="subTitle" idx="1"/>
          </p:nvPr>
        </p:nvSpPr>
        <p:spPr>
          <a:xfrm>
            <a:off x="1" y="877350"/>
            <a:ext cx="4667554" cy="3948000"/>
          </a:xfrm>
          <a:prstGeom prst="rect">
            <a:avLst/>
          </a:prstGeom>
          <a:noFill/>
          <a:ln>
            <a:noFill/>
          </a:ln>
        </p:spPr>
        <p:txBody>
          <a:bodyPr lIns="91400" tIns="45700" rIns="91400" bIns="45700" anchor="t" anchorCtr="0">
            <a:noAutofit/>
          </a:bodyPr>
          <a:lstStyle/>
          <a:p>
            <a:pPr marL="342826" marR="0" lvl="0" indent="-361876" algn="l" rtl="0">
              <a:lnSpc>
                <a:spcPct val="80000"/>
              </a:lnSpc>
              <a:spcBef>
                <a:spcPts val="0"/>
              </a:spcBef>
              <a:spcAft>
                <a:spcPts val="0"/>
              </a:spcAft>
              <a:buClr>
                <a:schemeClr val="dk1"/>
              </a:buClr>
              <a:buSzPct val="100000"/>
              <a:buFont typeface="Arial"/>
              <a:buChar char="•"/>
            </a:pPr>
            <a:r>
              <a:rPr lang="en" sz="1800" b="0" i="0" u="none" strike="noStrike" cap="none" dirty="0" smtClean="0">
                <a:solidFill>
                  <a:schemeClr val="dk1"/>
                </a:solidFill>
                <a:latin typeface="Arial"/>
                <a:ea typeface="Arial"/>
                <a:cs typeface="Arial"/>
                <a:sym typeface="Arial"/>
              </a:rPr>
              <a:t>Ambient Occlusion, Depth of Field, high quality transparency, instancing, ….</a:t>
            </a:r>
          </a:p>
          <a:p>
            <a:pPr marL="342826" marR="0" lvl="0" indent="-361876" algn="l" rtl="0">
              <a:lnSpc>
                <a:spcPct val="80000"/>
              </a:lnSpc>
              <a:spcBef>
                <a:spcPts val="0"/>
              </a:spcBef>
              <a:spcAft>
                <a:spcPts val="0"/>
              </a:spcAft>
              <a:buClr>
                <a:schemeClr val="dk1"/>
              </a:buClr>
              <a:buSzPct val="100000"/>
              <a:buFont typeface="Arial"/>
              <a:buChar char="•"/>
            </a:pPr>
            <a:r>
              <a:rPr lang="en" sz="1800" b="1" i="0" u="none" strike="noStrike" cap="none" dirty="0" smtClean="0">
                <a:solidFill>
                  <a:schemeClr val="dk1"/>
                </a:solidFill>
                <a:latin typeface="Arial"/>
                <a:ea typeface="Arial"/>
                <a:cs typeface="Arial"/>
                <a:sym typeface="Arial"/>
              </a:rPr>
              <a:t>Interactive </a:t>
            </a:r>
            <a:r>
              <a:rPr lang="en" sz="1800" b="1" i="0" u="none" strike="noStrike" cap="none" dirty="0">
                <a:solidFill>
                  <a:schemeClr val="dk1"/>
                </a:solidFill>
                <a:latin typeface="Arial"/>
                <a:ea typeface="Arial"/>
                <a:cs typeface="Arial"/>
                <a:sym typeface="Arial"/>
              </a:rPr>
              <a:t>RT </a:t>
            </a:r>
            <a:r>
              <a:rPr lang="en" sz="1800" b="0" i="0" u="none" strike="noStrike" cap="none" dirty="0">
                <a:solidFill>
                  <a:schemeClr val="dk1"/>
                </a:solidFill>
                <a:latin typeface="Arial"/>
                <a:ea typeface="Arial"/>
                <a:cs typeface="Arial"/>
                <a:sym typeface="Arial"/>
              </a:rPr>
              <a:t>on </a:t>
            </a:r>
            <a:r>
              <a:rPr lang="en" sz="1800" b="0" i="0" u="none" strike="noStrike" cap="none" dirty="0" smtClean="0">
                <a:solidFill>
                  <a:schemeClr val="dk1"/>
                </a:solidFill>
                <a:latin typeface="Arial"/>
                <a:ea typeface="Arial"/>
                <a:cs typeface="Arial"/>
                <a:sym typeface="Arial"/>
              </a:rPr>
              <a:t>laptop</a:t>
            </a:r>
            <a:r>
              <a:rPr lang="en" sz="1800" dirty="0" smtClean="0">
                <a:solidFill>
                  <a:schemeClr val="dk1"/>
                </a:solidFill>
              </a:rPr>
              <a:t>, desk, cloud</a:t>
            </a:r>
          </a:p>
          <a:p>
            <a:pPr marL="342826" marR="0" lvl="0" indent="-361876" algn="l" rtl="0">
              <a:lnSpc>
                <a:spcPct val="80000"/>
              </a:lnSpc>
              <a:spcBef>
                <a:spcPts val="300"/>
              </a:spcBef>
              <a:spcAft>
                <a:spcPts val="0"/>
              </a:spcAft>
              <a:buClr>
                <a:schemeClr val="dk1"/>
              </a:buClr>
              <a:buSzPct val="100000"/>
              <a:buFont typeface="Arial"/>
              <a:buChar char="•"/>
            </a:pPr>
            <a:r>
              <a:rPr lang="en" sz="1800" b="0" i="0" u="none" strike="noStrike" cap="none" dirty="0" smtClean="0">
                <a:solidFill>
                  <a:schemeClr val="dk1"/>
                </a:solidFill>
                <a:latin typeface="Arial"/>
                <a:ea typeface="Arial"/>
                <a:cs typeface="Arial"/>
                <a:sym typeface="Arial"/>
              </a:rPr>
              <a:t>Large-scale parallel rendering:                         in situ or post hoc visualization tasks</a:t>
            </a:r>
          </a:p>
          <a:p>
            <a:pPr marL="342826" marR="0" lvl="0" indent="-361876" algn="l" rtl="0">
              <a:lnSpc>
                <a:spcPct val="80000"/>
              </a:lnSpc>
              <a:spcBef>
                <a:spcPts val="300"/>
              </a:spcBef>
              <a:spcAft>
                <a:spcPts val="0"/>
              </a:spcAft>
              <a:buClr>
                <a:schemeClr val="dk1"/>
              </a:buClr>
              <a:buSzPct val="100000"/>
              <a:buFont typeface="Arial"/>
              <a:buChar char="•"/>
            </a:pPr>
            <a:r>
              <a:rPr lang="en" sz="1800" b="1" i="0" u="none" strike="noStrike" cap="none" dirty="0" smtClean="0">
                <a:solidFill>
                  <a:schemeClr val="dk1"/>
                </a:solidFill>
                <a:latin typeface="Arial"/>
                <a:ea typeface="Arial"/>
                <a:cs typeface="Arial"/>
                <a:sym typeface="Arial"/>
              </a:rPr>
              <a:t>Stereoscopic panorama and full-dome projections</a:t>
            </a:r>
          </a:p>
          <a:p>
            <a:pPr marL="342826" marR="0" lvl="0" indent="-361876" algn="l" rtl="0">
              <a:lnSpc>
                <a:spcPct val="80000"/>
              </a:lnSpc>
              <a:spcBef>
                <a:spcPts val="300"/>
              </a:spcBef>
              <a:spcAft>
                <a:spcPts val="0"/>
              </a:spcAft>
              <a:buClr>
                <a:schemeClr val="dk1"/>
              </a:buClr>
              <a:buSzPct val="100000"/>
              <a:buFont typeface="Arial"/>
              <a:buChar char="•"/>
            </a:pPr>
            <a:r>
              <a:rPr lang="en" sz="1800" b="1" i="0" u="none" strike="noStrike" cap="none" dirty="0" smtClean="0">
                <a:solidFill>
                  <a:schemeClr val="dk1"/>
                </a:solidFill>
                <a:latin typeface="Arial"/>
                <a:ea typeface="Arial"/>
                <a:cs typeface="Arial"/>
                <a:sym typeface="Arial"/>
              </a:rPr>
              <a:t>Omnidirectional VR: YouTube, HMDs</a:t>
            </a:r>
          </a:p>
          <a:p>
            <a:pPr marL="342826" marR="0" lvl="0" indent="-361876" algn="l" rtl="0">
              <a:lnSpc>
                <a:spcPct val="80000"/>
              </a:lnSpc>
              <a:spcBef>
                <a:spcPts val="300"/>
              </a:spcBef>
              <a:spcAft>
                <a:spcPts val="0"/>
              </a:spcAft>
              <a:buClr>
                <a:schemeClr val="dk1"/>
              </a:buClr>
              <a:buSzPct val="100000"/>
              <a:buFont typeface="Arial"/>
              <a:buChar char="•"/>
            </a:pPr>
            <a:endParaRPr lang="en" sz="1800" b="0" i="0" u="none" strike="noStrike" cap="none" dirty="0" smtClean="0">
              <a:solidFill>
                <a:schemeClr val="dk1"/>
              </a:solidFill>
              <a:latin typeface="Arial"/>
              <a:ea typeface="Arial"/>
              <a:cs typeface="Arial"/>
              <a:sym typeface="Arial"/>
            </a:endParaRPr>
          </a:p>
          <a:p>
            <a:pPr marL="342826" marR="0" lvl="0" indent="-361876" algn="l" rtl="0">
              <a:lnSpc>
                <a:spcPct val="80000"/>
              </a:lnSpc>
              <a:spcBef>
                <a:spcPts val="300"/>
              </a:spcBef>
              <a:spcAft>
                <a:spcPts val="0"/>
              </a:spcAft>
              <a:buClr>
                <a:schemeClr val="dk1"/>
              </a:buClr>
              <a:buSzPct val="100000"/>
              <a:buFont typeface="Arial"/>
              <a:buChar char="•"/>
            </a:pPr>
            <a:r>
              <a:rPr lang="en" sz="1800" dirty="0">
                <a:solidFill>
                  <a:schemeClr val="dk1"/>
                </a:solidFill>
              </a:rPr>
              <a:t>B</a:t>
            </a:r>
            <a:r>
              <a:rPr lang="en" sz="1800" b="0" i="0" u="none" strike="noStrike" cap="none" dirty="0" smtClean="0">
                <a:solidFill>
                  <a:schemeClr val="dk1"/>
                </a:solidFill>
                <a:latin typeface="Arial"/>
                <a:ea typeface="Arial"/>
                <a:cs typeface="Arial"/>
                <a:sym typeface="Arial"/>
              </a:rPr>
              <a:t>uilt-in ray tracing engines:</a:t>
            </a:r>
          </a:p>
          <a:p>
            <a:pPr marR="0" lvl="0" algn="l" rtl="0">
              <a:lnSpc>
                <a:spcPct val="80000"/>
              </a:lnSpc>
              <a:spcBef>
                <a:spcPts val="300"/>
              </a:spcBef>
              <a:spcAft>
                <a:spcPts val="0"/>
              </a:spcAft>
              <a:buClr>
                <a:schemeClr val="dk1"/>
              </a:buClr>
              <a:buSzPct val="100000"/>
            </a:pPr>
            <a:r>
              <a:rPr lang="en" sz="1800" dirty="0">
                <a:solidFill>
                  <a:schemeClr val="dk1"/>
                </a:solidFill>
              </a:rPr>
              <a:t> </a:t>
            </a:r>
            <a:r>
              <a:rPr lang="en" sz="1800" dirty="0" smtClean="0">
                <a:solidFill>
                  <a:schemeClr val="dk1"/>
                </a:solidFill>
              </a:rPr>
              <a:t>    - </a:t>
            </a:r>
            <a:r>
              <a:rPr lang="en" sz="1800" b="1" dirty="0" smtClean="0">
                <a:solidFill>
                  <a:schemeClr val="dk1"/>
                </a:solidFill>
              </a:rPr>
              <a:t>Tachyon:</a:t>
            </a:r>
            <a:r>
              <a:rPr lang="en" sz="1800" dirty="0" smtClean="0">
                <a:solidFill>
                  <a:schemeClr val="dk1"/>
                </a:solidFill>
              </a:rPr>
              <a:t> cross-platform RT</a:t>
            </a:r>
          </a:p>
          <a:p>
            <a:pPr marR="0" lvl="0" algn="l" rtl="0">
              <a:lnSpc>
                <a:spcPct val="80000"/>
              </a:lnSpc>
              <a:spcBef>
                <a:spcPts val="300"/>
              </a:spcBef>
              <a:spcAft>
                <a:spcPts val="0"/>
              </a:spcAft>
              <a:buClr>
                <a:schemeClr val="dk1"/>
              </a:buClr>
              <a:buSzPct val="100000"/>
            </a:pPr>
            <a:r>
              <a:rPr lang="en" sz="1800" b="0" i="0" u="none" strike="noStrike" cap="none" dirty="0" smtClean="0">
                <a:solidFill>
                  <a:schemeClr val="dk1"/>
                </a:solidFill>
                <a:latin typeface="Arial"/>
                <a:ea typeface="Arial"/>
                <a:cs typeface="Arial"/>
                <a:sym typeface="Arial"/>
              </a:rPr>
              <a:t>     - </a:t>
            </a:r>
            <a:r>
              <a:rPr lang="en" sz="1800" b="1" i="0" u="none" strike="noStrike" cap="none" dirty="0" smtClean="0">
                <a:solidFill>
                  <a:schemeClr val="dk1"/>
                </a:solidFill>
                <a:latin typeface="Arial"/>
                <a:ea typeface="Arial"/>
                <a:cs typeface="Arial"/>
                <a:sym typeface="Arial"/>
              </a:rPr>
              <a:t>NVIDIA OptiX: </a:t>
            </a:r>
            <a:r>
              <a:rPr lang="en" sz="1800" b="0" i="0" u="none" strike="noStrike" cap="none" dirty="0" smtClean="0">
                <a:solidFill>
                  <a:schemeClr val="dk1"/>
                </a:solidFill>
                <a:latin typeface="Arial"/>
                <a:ea typeface="Arial"/>
                <a:cs typeface="Arial"/>
                <a:sym typeface="Arial"/>
              </a:rPr>
              <a:t>GPU-accelerated 	and remote RT on VCA clusters</a:t>
            </a:r>
          </a:p>
          <a:p>
            <a:pPr marR="0" lvl="0" algn="l" rtl="0">
              <a:lnSpc>
                <a:spcPct val="80000"/>
              </a:lnSpc>
              <a:spcBef>
                <a:spcPts val="300"/>
              </a:spcBef>
              <a:spcAft>
                <a:spcPts val="0"/>
              </a:spcAft>
              <a:buClr>
                <a:schemeClr val="dk1"/>
              </a:buClr>
              <a:buSzPct val="100000"/>
            </a:pPr>
            <a:r>
              <a:rPr lang="en" sz="1800" dirty="0">
                <a:solidFill>
                  <a:schemeClr val="dk1"/>
                </a:solidFill>
              </a:rPr>
              <a:t> </a:t>
            </a:r>
            <a:r>
              <a:rPr lang="en" sz="1800" dirty="0" smtClean="0">
                <a:solidFill>
                  <a:schemeClr val="dk1"/>
                </a:solidFill>
              </a:rPr>
              <a:t>    - </a:t>
            </a:r>
            <a:r>
              <a:rPr lang="en" sz="1800" b="1" dirty="0" smtClean="0">
                <a:solidFill>
                  <a:schemeClr val="dk1"/>
                </a:solidFill>
              </a:rPr>
              <a:t>Intel OSPRay: </a:t>
            </a:r>
            <a:r>
              <a:rPr lang="en" sz="1800" dirty="0" smtClean="0">
                <a:solidFill>
                  <a:schemeClr val="dk1"/>
                </a:solidFill>
              </a:rPr>
              <a:t>CPU x86/Phi-optimized 	parallel rendering w/ MPI</a:t>
            </a:r>
            <a:endParaRPr lang="en" sz="1800" b="0" i="0" u="none" strike="noStrike" cap="none" dirty="0">
              <a:solidFill>
                <a:schemeClr val="dk1"/>
              </a:solidFill>
              <a:latin typeface="Arial"/>
              <a:ea typeface="Arial"/>
              <a:cs typeface="Arial"/>
              <a:sym typeface="Arial"/>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l="9537" t="27246" r="18571" b="18962"/>
          <a:stretch/>
        </p:blipFill>
        <p:spPr>
          <a:xfrm>
            <a:off x="4700793" y="2"/>
            <a:ext cx="4443207" cy="4417621"/>
          </a:xfrm>
          <a:prstGeom prst="rect">
            <a:avLst/>
          </a:prstGeom>
        </p:spPr>
      </p:pic>
    </p:spTree>
    <p:extLst>
      <p:ext uri="{BB962C8B-B14F-4D97-AF65-F5344CB8AC3E}">
        <p14:creationId xmlns:p14="http://schemas.microsoft.com/office/powerpoint/2010/main" val="18560696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457101" eaLnBrk="1" fontAlgn="auto" hangingPunct="1">
              <a:lnSpc>
                <a:spcPct val="100000"/>
              </a:lnSpc>
              <a:spcBef>
                <a:spcPts val="0"/>
              </a:spcBef>
              <a:spcAft>
                <a:spcPts val="0"/>
              </a:spcAft>
              <a:buClrTx/>
              <a:buSzTx/>
              <a:buFont typeface="Times New Roman" pitchFamily="18" charset="0"/>
              <a:buNone/>
            </a:pPr>
            <a:endParaRPr lang="en-US" altLang="en-US" sz="1200">
              <a:latin typeface="Arial" pitchFamily="34" charset="0"/>
              <a:cs typeface="Arial" pitchFamily="34" charset="0"/>
            </a:endParaRPr>
          </a:p>
        </p:txBody>
      </p:sp>
      <p:sp>
        <p:nvSpPr>
          <p:cNvPr id="17410" name="Title 1"/>
          <p:cNvSpPr>
            <a:spLocks noGrp="1"/>
          </p:cNvSpPr>
          <p:nvPr>
            <p:ph type="title"/>
          </p:nvPr>
        </p:nvSpPr>
        <p:spPr>
          <a:xfrm>
            <a:off x="152400" y="133350"/>
            <a:ext cx="8304213" cy="609600"/>
          </a:xfrm>
        </p:spPr>
        <p:txBody>
          <a:bodyPr>
            <a:normAutofit fontScale="90000"/>
          </a:bodyPr>
          <a:lstStyle/>
          <a:p>
            <a:r>
              <a:rPr lang="en-US" altLang="en-US" sz="3600" dirty="0" smtClean="0">
                <a:latin typeface="Arial" charset="0"/>
                <a:cs typeface="Arial" charset="0"/>
              </a:rPr>
              <a:t>Lighting Comparison, STMV </a:t>
            </a:r>
            <a:r>
              <a:rPr lang="en-US" altLang="en-US" sz="3600" dirty="0">
                <a:latin typeface="Arial" charset="0"/>
                <a:cs typeface="Arial" charset="0"/>
              </a:rPr>
              <a:t>C</a:t>
            </a:r>
            <a:r>
              <a:rPr lang="en-US" altLang="en-US" sz="3600" dirty="0" smtClean="0">
                <a:latin typeface="Arial" charset="0"/>
                <a:cs typeface="Arial" charset="0"/>
              </a:rPr>
              <a:t>apsid</a:t>
            </a:r>
          </a:p>
        </p:txBody>
      </p:sp>
      <p:pic>
        <p:nvPicPr>
          <p:cNvPr id="17411" name="Picture 5"/>
          <p:cNvPicPr>
            <a:picLocks noChangeAspect="1"/>
          </p:cNvPicPr>
          <p:nvPr/>
        </p:nvPicPr>
        <p:blipFill rotWithShape="1">
          <a:blip r:embed="rId3">
            <a:extLst>
              <a:ext uri="{28A0092B-C50C-407E-A947-70E740481C1C}">
                <a14:useLocalDpi xmlns:a14="http://schemas.microsoft.com/office/drawing/2010/main" val="0"/>
              </a:ext>
            </a:extLst>
          </a:blip>
          <a:srcRect t="7743" b="8068"/>
          <a:stretch/>
        </p:blipFill>
        <p:spPr bwMode="auto">
          <a:xfrm>
            <a:off x="0" y="1360140"/>
            <a:ext cx="4493821" cy="378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p:cNvPicPr>
            <a:picLocks noChangeAspect="1"/>
          </p:cNvPicPr>
          <p:nvPr/>
        </p:nvPicPr>
        <p:blipFill rotWithShape="1">
          <a:blip r:embed="rId4">
            <a:extLst>
              <a:ext uri="{28A0092B-C50C-407E-A947-70E740481C1C}">
                <a14:useLocalDpi xmlns:a14="http://schemas.microsoft.com/office/drawing/2010/main" val="0"/>
              </a:ext>
            </a:extLst>
          </a:blip>
          <a:srcRect t="7849" b="7961"/>
          <a:stretch/>
        </p:blipFill>
        <p:spPr bwMode="auto">
          <a:xfrm>
            <a:off x="4650179" y="1360140"/>
            <a:ext cx="4493821" cy="378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1"/>
          <p:cNvSpPr txBox="1">
            <a:spLocks noChangeArrowheads="1"/>
          </p:cNvSpPr>
          <p:nvPr/>
        </p:nvSpPr>
        <p:spPr bwMode="auto">
          <a:xfrm>
            <a:off x="152399" y="679340"/>
            <a:ext cx="41939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457101" eaLnBrk="1" fontAlgn="auto" hangingPunct="1">
              <a:lnSpc>
                <a:spcPct val="100000"/>
              </a:lnSpc>
              <a:spcBef>
                <a:spcPts val="0"/>
              </a:spcBef>
              <a:spcAft>
                <a:spcPts val="0"/>
              </a:spcAft>
              <a:buClrTx/>
              <a:buSzTx/>
              <a:buFont typeface="Times New Roman" pitchFamily="18" charset="0"/>
              <a:buNone/>
            </a:pPr>
            <a:r>
              <a:rPr lang="en-US" altLang="en-US" sz="2000" dirty="0">
                <a:latin typeface="Arial Black" pitchFamily="34" charset="0"/>
                <a:cs typeface="Arial" charset="0"/>
              </a:rPr>
              <a:t>Two lights, </a:t>
            </a:r>
            <a:r>
              <a:rPr lang="en-US" altLang="en-US" sz="2000" dirty="0" smtClean="0">
                <a:latin typeface="Arial Black" pitchFamily="34" charset="0"/>
                <a:cs typeface="Arial" charset="0"/>
              </a:rPr>
              <a:t>no shadows</a:t>
            </a:r>
            <a:endParaRPr lang="en-US" altLang="en-US" sz="2000" dirty="0">
              <a:latin typeface="Arial Black" pitchFamily="34" charset="0"/>
              <a:cs typeface="Arial" charset="0"/>
            </a:endParaRPr>
          </a:p>
        </p:txBody>
      </p:sp>
      <p:sp>
        <p:nvSpPr>
          <p:cNvPr id="17416" name="TextBox 7"/>
          <p:cNvSpPr txBox="1">
            <a:spLocks noChangeArrowheads="1"/>
          </p:cNvSpPr>
          <p:nvPr/>
        </p:nvSpPr>
        <p:spPr bwMode="auto">
          <a:xfrm>
            <a:off x="4650179" y="682804"/>
            <a:ext cx="44938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457101" eaLnBrk="1" fontAlgn="auto" hangingPunct="1">
              <a:lnSpc>
                <a:spcPct val="100000"/>
              </a:lnSpc>
              <a:spcBef>
                <a:spcPts val="0"/>
              </a:spcBef>
              <a:spcAft>
                <a:spcPts val="0"/>
              </a:spcAft>
              <a:buClrTx/>
              <a:buSzTx/>
              <a:buFont typeface="Times New Roman" pitchFamily="18" charset="0"/>
              <a:buNone/>
            </a:pPr>
            <a:r>
              <a:rPr lang="en-US" altLang="en-US" sz="2000" dirty="0">
                <a:latin typeface="Arial Black" pitchFamily="34" charset="0"/>
                <a:cs typeface="Arial" charset="0"/>
              </a:rPr>
              <a:t>Ambient occlusion + two lights</a:t>
            </a:r>
            <a:r>
              <a:rPr lang="en-US" altLang="en-US" sz="2000" dirty="0" smtClean="0">
                <a:latin typeface="Arial Black" pitchFamily="34" charset="0"/>
                <a:cs typeface="Arial" charset="0"/>
              </a:rPr>
              <a:t>, </a:t>
            </a:r>
            <a:r>
              <a:rPr lang="en-US" altLang="en-US" sz="2000" dirty="0">
                <a:latin typeface="Arial Black" pitchFamily="34" charset="0"/>
                <a:cs typeface="Arial" charset="0"/>
              </a:rPr>
              <a:t>144 AO rays/hit</a:t>
            </a:r>
          </a:p>
        </p:txBody>
      </p:sp>
    </p:spTree>
    <p:extLst>
      <p:ext uri="{BB962C8B-B14F-4D97-AF65-F5344CB8AC3E}">
        <p14:creationId xmlns:p14="http://schemas.microsoft.com/office/powerpoint/2010/main" val="2682809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pic>
        <p:nvPicPr>
          <p:cNvPr id="1124" name="Shape 1124"/>
          <p:cNvPicPr>
            <a:picLocks noChangeAspect="1"/>
          </p:cNvPicPr>
          <p:nvPr/>
        </p:nvPicPr>
        <p:blipFill rotWithShape="1">
          <a:blip r:embed="rId3">
            <a:alphaModFix/>
          </a:blip>
          <a:srcRect b="4141"/>
          <a:stretch/>
        </p:blipFill>
        <p:spPr>
          <a:xfrm>
            <a:off x="6461094" y="2549143"/>
            <a:ext cx="2683029" cy="2594360"/>
          </a:xfrm>
          <a:prstGeom prst="rect">
            <a:avLst/>
          </a:prstGeom>
          <a:noFill/>
          <a:ln>
            <a:noFill/>
          </a:ln>
        </p:spPr>
      </p:pic>
      <p:pic>
        <p:nvPicPr>
          <p:cNvPr id="5" name="Shape 617"/>
          <p:cNvPicPr>
            <a:picLocks noChangeAspect="1"/>
          </p:cNvPicPr>
          <p:nvPr/>
        </p:nvPicPr>
        <p:blipFill rotWithShape="1">
          <a:blip r:embed="rId4">
            <a:alphaModFix/>
          </a:blip>
          <a:srcRect/>
          <a:stretch/>
        </p:blipFill>
        <p:spPr>
          <a:xfrm>
            <a:off x="3630916" y="2406553"/>
            <a:ext cx="2830175" cy="2736948"/>
          </a:xfrm>
          <a:prstGeom prst="rect">
            <a:avLst/>
          </a:prstGeom>
          <a:noFill/>
          <a:ln>
            <a:noFill/>
          </a:ln>
        </p:spPr>
      </p:pic>
      <p:pic>
        <p:nvPicPr>
          <p:cNvPr id="6" name="Shape 986"/>
          <p:cNvPicPr>
            <a:picLocks noChangeAspect="1"/>
          </p:cNvPicPr>
          <p:nvPr/>
        </p:nvPicPr>
        <p:blipFill rotWithShape="1">
          <a:blip r:embed="rId5">
            <a:alphaModFix/>
          </a:blip>
          <a:srcRect l="2238"/>
          <a:stretch/>
        </p:blipFill>
        <p:spPr>
          <a:xfrm>
            <a:off x="0" y="2578555"/>
            <a:ext cx="3693684" cy="2579586"/>
          </a:xfrm>
          <a:prstGeom prst="rect">
            <a:avLst/>
          </a:prstGeom>
          <a:noFill/>
          <a:ln>
            <a:noFill/>
          </a:ln>
        </p:spPr>
      </p:pic>
      <p:pic>
        <p:nvPicPr>
          <p:cNvPr id="1125" name="Shape 1125"/>
          <p:cNvPicPr>
            <a:picLocks noChangeAspect="1"/>
          </p:cNvPicPr>
          <p:nvPr/>
        </p:nvPicPr>
        <p:blipFill rotWithShape="1">
          <a:blip r:embed="rId6">
            <a:alphaModFix/>
          </a:blip>
          <a:srcRect t="11111" b="4968"/>
          <a:stretch/>
        </p:blipFill>
        <p:spPr>
          <a:xfrm>
            <a:off x="4" y="0"/>
            <a:ext cx="5466303" cy="2621238"/>
          </a:xfrm>
          <a:prstGeom prst="rect">
            <a:avLst/>
          </a:prstGeom>
          <a:noFill/>
          <a:ln>
            <a:noFill/>
          </a:ln>
        </p:spPr>
      </p:pic>
      <p:pic>
        <p:nvPicPr>
          <p:cNvPr id="1126" name="Shape 1126"/>
          <p:cNvPicPr>
            <a:picLocks noChangeAspect="1"/>
          </p:cNvPicPr>
          <p:nvPr/>
        </p:nvPicPr>
        <p:blipFill rotWithShape="1">
          <a:blip r:embed="rId7">
            <a:alphaModFix/>
          </a:blip>
          <a:srcRect t="6013"/>
          <a:stretch/>
        </p:blipFill>
        <p:spPr>
          <a:xfrm>
            <a:off x="5466184" y="2"/>
            <a:ext cx="3677816" cy="2670333"/>
          </a:xfrm>
          <a:prstGeom prst="rect">
            <a:avLst/>
          </a:prstGeom>
          <a:noFill/>
          <a:ln>
            <a:noFill/>
          </a:ln>
        </p:spPr>
      </p:pic>
    </p:spTree>
    <p:extLst>
      <p:ext uri="{BB962C8B-B14F-4D97-AF65-F5344CB8AC3E}">
        <p14:creationId xmlns:p14="http://schemas.microsoft.com/office/powerpoint/2010/main" val="42016819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457101" eaLnBrk="1" fontAlgn="auto" hangingPunct="1">
              <a:lnSpc>
                <a:spcPct val="100000"/>
              </a:lnSpc>
              <a:spcBef>
                <a:spcPts val="0"/>
              </a:spcBef>
              <a:spcAft>
                <a:spcPts val="0"/>
              </a:spcAft>
              <a:buClrTx/>
              <a:buSzTx/>
              <a:buFont typeface="Times New Roman" pitchFamily="18" charset="0"/>
              <a:buNone/>
            </a:pPr>
            <a:endParaRPr lang="en-US" altLang="en-US" sz="1200">
              <a:latin typeface="Arial" pitchFamily="34" charset="0"/>
              <a:cs typeface="Arial" pitchFamily="34" charset="0"/>
            </a:endParaRPr>
          </a:p>
        </p:txBody>
      </p:sp>
      <p:sp>
        <p:nvSpPr>
          <p:cNvPr id="47107" name="Title 1"/>
          <p:cNvSpPr>
            <a:spLocks noGrp="1"/>
          </p:cNvSpPr>
          <p:nvPr>
            <p:ph type="title"/>
          </p:nvPr>
        </p:nvSpPr>
        <p:spPr>
          <a:xfrm>
            <a:off x="152400" y="133352"/>
            <a:ext cx="6046788" cy="579031"/>
          </a:xfrm>
        </p:spPr>
        <p:txBody>
          <a:bodyPr>
            <a:noAutofit/>
          </a:bodyPr>
          <a:lstStyle/>
          <a:p>
            <a:r>
              <a:rPr lang="en-US" altLang="en-US" sz="3200" dirty="0" smtClean="0"/>
              <a:t>VMD w/ </a:t>
            </a:r>
            <a:r>
              <a:rPr lang="en-US" altLang="en-US" sz="3200" dirty="0" err="1" smtClean="0"/>
              <a:t>OptiX</a:t>
            </a:r>
            <a:endParaRPr lang="en-US" altLang="en-US" sz="3200" dirty="0" smtClean="0"/>
          </a:p>
        </p:txBody>
      </p:sp>
      <p:pic>
        <p:nvPicPr>
          <p:cNvPr id="47109" name="Picture 5"/>
          <p:cNvPicPr>
            <a:picLocks noChangeAspect="1"/>
          </p:cNvPicPr>
          <p:nvPr/>
        </p:nvPicPr>
        <p:blipFill>
          <a:blip r:embed="rId2" cstate="print">
            <a:extLst>
              <a:ext uri="{28A0092B-C50C-407E-A947-70E740481C1C}">
                <a14:useLocalDpi xmlns:a14="http://schemas.microsoft.com/office/drawing/2010/main" val="0"/>
              </a:ext>
            </a:extLst>
          </a:blip>
          <a:srcRect l="12619" r="22511"/>
          <a:stretch>
            <a:fillRect/>
          </a:stretch>
        </p:blipFill>
        <p:spPr bwMode="auto">
          <a:xfrm>
            <a:off x="6283380" y="19051"/>
            <a:ext cx="2860620" cy="441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932971" y="4559302"/>
            <a:ext cx="3211033" cy="584775"/>
          </a:xfrm>
          <a:prstGeom prst="rect">
            <a:avLst/>
          </a:prstGeom>
          <a:noFill/>
        </p:spPr>
        <p:txBody>
          <a:bodyPr wrap="square">
            <a:spAutoFit/>
          </a:bodyPr>
          <a:lstStyle/>
          <a:p>
            <a:pPr algn="l" defTabSz="457101" fontAlgn="auto">
              <a:lnSpc>
                <a:spcPct val="100000"/>
              </a:lnSpc>
              <a:spcBef>
                <a:spcPts val="0"/>
              </a:spcBef>
              <a:spcAft>
                <a:spcPts val="0"/>
              </a:spcAft>
              <a:buClrTx/>
              <a:buSzTx/>
              <a:buFontTx/>
              <a:buNone/>
              <a:defRPr/>
            </a:pPr>
            <a:r>
              <a:rPr lang="en-US" sz="1600" dirty="0">
                <a:solidFill>
                  <a:prstClr val="black"/>
                </a:solidFill>
                <a:latin typeface="Arial"/>
                <a:ea typeface="+mn-ea"/>
                <a:cs typeface="+mn-cs"/>
              </a:rPr>
              <a:t>VMD/</a:t>
            </a:r>
            <a:r>
              <a:rPr lang="en-US" sz="1600" dirty="0" err="1">
                <a:solidFill>
                  <a:prstClr val="black"/>
                </a:solidFill>
                <a:latin typeface="Arial"/>
                <a:ea typeface="+mn-ea"/>
                <a:cs typeface="+mn-cs"/>
              </a:rPr>
              <a:t>OptiX</a:t>
            </a:r>
            <a:r>
              <a:rPr lang="en-US" sz="1600" dirty="0">
                <a:solidFill>
                  <a:prstClr val="black"/>
                </a:solidFill>
                <a:latin typeface="Arial"/>
                <a:ea typeface="+mn-ea"/>
                <a:cs typeface="+mn-cs"/>
              </a:rPr>
              <a:t> GPU Ray Tracing of all-atom </a:t>
            </a:r>
            <a:r>
              <a:rPr lang="en-US" sz="1600" dirty="0" err="1">
                <a:solidFill>
                  <a:prstClr val="black"/>
                </a:solidFill>
                <a:latin typeface="Arial"/>
                <a:ea typeface="+mn-ea"/>
                <a:cs typeface="+mn-cs"/>
              </a:rPr>
              <a:t>Chromatophore</a:t>
            </a:r>
            <a:r>
              <a:rPr lang="en-US" sz="1600" dirty="0">
                <a:solidFill>
                  <a:prstClr val="black"/>
                </a:solidFill>
                <a:latin typeface="Arial"/>
                <a:ea typeface="+mn-ea"/>
                <a:cs typeface="+mn-cs"/>
              </a:rPr>
              <a:t> w/ lipids.</a:t>
            </a:r>
          </a:p>
        </p:txBody>
      </p:sp>
      <p:sp>
        <p:nvSpPr>
          <p:cNvPr id="2" name="TextBox 1"/>
          <p:cNvSpPr txBox="1"/>
          <p:nvPr/>
        </p:nvSpPr>
        <p:spPr>
          <a:xfrm>
            <a:off x="152402" y="2668772"/>
            <a:ext cx="6461051" cy="2123658"/>
          </a:xfrm>
          <a:prstGeom prst="rect">
            <a:avLst/>
          </a:prstGeom>
          <a:noFill/>
        </p:spPr>
        <p:txBody>
          <a:bodyPr wrap="square" rtlCol="0">
            <a:spAutoFit/>
          </a:bodyPr>
          <a:lstStyle/>
          <a:p>
            <a:pPr algn="l" defTabSz="457101" fontAlgn="auto">
              <a:lnSpc>
                <a:spcPct val="100000"/>
              </a:lnSpc>
              <a:spcBef>
                <a:spcPts val="0"/>
              </a:spcBef>
              <a:spcAft>
                <a:spcPts val="0"/>
              </a:spcAft>
              <a:buClrTx/>
              <a:buSzTx/>
              <a:buFontTx/>
              <a:buNone/>
              <a:defRPr/>
            </a:pPr>
            <a:r>
              <a:rPr lang="en-US" altLang="en-US" b="1" kern="0" dirty="0">
                <a:solidFill>
                  <a:prstClr val="black"/>
                </a:solidFill>
                <a:latin typeface="Arial"/>
                <a:ea typeface="+mn-ea"/>
                <a:cs typeface="+mn-cs"/>
              </a:rPr>
              <a:t>GPU-Accelerated Molecular Visualization on </a:t>
            </a:r>
            <a:r>
              <a:rPr lang="en-US" altLang="en-US" b="1" kern="0" dirty="0" err="1">
                <a:solidFill>
                  <a:prstClr val="black"/>
                </a:solidFill>
                <a:latin typeface="Arial"/>
                <a:ea typeface="+mn-ea"/>
                <a:cs typeface="+mn-cs"/>
              </a:rPr>
              <a:t>Petascale</a:t>
            </a:r>
            <a:r>
              <a:rPr lang="en-US" altLang="en-US" b="1" kern="0" dirty="0">
                <a:solidFill>
                  <a:prstClr val="black"/>
                </a:solidFill>
                <a:latin typeface="Arial"/>
                <a:ea typeface="+mn-ea"/>
                <a:cs typeface="+mn-cs"/>
              </a:rPr>
              <a:t> Supercomputing Platforms.     </a:t>
            </a:r>
            <a:r>
              <a:rPr lang="en-US" altLang="en-US" kern="0" dirty="0">
                <a:solidFill>
                  <a:prstClr val="black"/>
                </a:solidFill>
                <a:latin typeface="Arial"/>
                <a:ea typeface="+mn-ea"/>
                <a:cs typeface="+mn-cs"/>
              </a:rPr>
              <a:t>J. E. Stone, K. L. </a:t>
            </a:r>
            <a:r>
              <a:rPr lang="en-US" altLang="en-US" kern="0" dirty="0" err="1">
                <a:solidFill>
                  <a:prstClr val="black"/>
                </a:solidFill>
                <a:latin typeface="Arial"/>
                <a:ea typeface="+mn-ea"/>
                <a:cs typeface="+mn-cs"/>
              </a:rPr>
              <a:t>Vandivort</a:t>
            </a:r>
            <a:r>
              <a:rPr lang="en-US" altLang="en-US" kern="0" dirty="0">
                <a:solidFill>
                  <a:prstClr val="black"/>
                </a:solidFill>
                <a:latin typeface="Arial"/>
                <a:ea typeface="+mn-ea"/>
                <a:cs typeface="+mn-cs"/>
              </a:rPr>
              <a:t>, and K. </a:t>
            </a:r>
            <a:r>
              <a:rPr lang="en-US" altLang="en-US" kern="0" dirty="0" err="1">
                <a:solidFill>
                  <a:prstClr val="black"/>
                </a:solidFill>
                <a:latin typeface="Arial"/>
                <a:ea typeface="+mn-ea"/>
                <a:cs typeface="+mn-cs"/>
              </a:rPr>
              <a:t>Schulten</a:t>
            </a:r>
            <a:r>
              <a:rPr lang="en-US" altLang="en-US" kern="0" dirty="0">
                <a:solidFill>
                  <a:prstClr val="black"/>
                </a:solidFill>
                <a:latin typeface="Arial"/>
                <a:ea typeface="+mn-ea"/>
                <a:cs typeface="+mn-cs"/>
              </a:rPr>
              <a:t>. UltraVis’13, </a:t>
            </a:r>
            <a:r>
              <a:rPr lang="en-US" dirty="0">
                <a:solidFill>
                  <a:prstClr val="black"/>
                </a:solidFill>
                <a:latin typeface="Arial"/>
                <a:ea typeface="+mn-ea"/>
                <a:cs typeface="+mn-cs"/>
              </a:rPr>
              <a:t>pp. 6:1-6:8,</a:t>
            </a:r>
            <a:r>
              <a:rPr lang="en-US" altLang="en-US" kern="0" dirty="0">
                <a:solidFill>
                  <a:prstClr val="black"/>
                </a:solidFill>
                <a:latin typeface="Arial"/>
                <a:ea typeface="+mn-ea"/>
                <a:cs typeface="+mn-cs"/>
              </a:rPr>
              <a:t> 2013.</a:t>
            </a:r>
          </a:p>
          <a:p>
            <a:pPr algn="l" defTabSz="457101" fontAlgn="auto">
              <a:lnSpc>
                <a:spcPct val="100000"/>
              </a:lnSpc>
              <a:spcBef>
                <a:spcPts val="0"/>
              </a:spcBef>
              <a:spcAft>
                <a:spcPts val="0"/>
              </a:spcAft>
              <a:buClrTx/>
              <a:buSzTx/>
              <a:buFontTx/>
              <a:buNone/>
              <a:defRPr/>
            </a:pPr>
            <a:r>
              <a:rPr lang="en-US" b="1" dirty="0">
                <a:solidFill>
                  <a:prstClr val="black"/>
                </a:solidFill>
                <a:latin typeface="Arial"/>
                <a:ea typeface="+mn-ea"/>
                <a:cs typeface="+mn-cs"/>
              </a:rPr>
              <a:t>Visualization of Energy Conversion Processes in a Light Harvesting Organelle at Atomic Detail.  </a:t>
            </a:r>
            <a:r>
              <a:rPr lang="en-US" dirty="0">
                <a:solidFill>
                  <a:prstClr val="black"/>
                </a:solidFill>
                <a:latin typeface="Arial"/>
                <a:ea typeface="+mn-ea"/>
                <a:cs typeface="+mn-cs"/>
              </a:rPr>
              <a:t>M. </a:t>
            </a:r>
            <a:r>
              <a:rPr lang="en-US" dirty="0" err="1">
                <a:solidFill>
                  <a:prstClr val="black"/>
                </a:solidFill>
                <a:latin typeface="Arial"/>
                <a:ea typeface="+mn-ea"/>
                <a:cs typeface="+mn-cs"/>
              </a:rPr>
              <a:t>Sener</a:t>
            </a:r>
            <a:r>
              <a:rPr lang="en-US" dirty="0">
                <a:solidFill>
                  <a:prstClr val="black"/>
                </a:solidFill>
                <a:latin typeface="Arial"/>
                <a:ea typeface="+mn-ea"/>
                <a:cs typeface="+mn-cs"/>
              </a:rPr>
              <a:t>, et al. SC'14 Visualization and Data Analytics Showcase, 2014.</a:t>
            </a:r>
          </a:p>
          <a:p>
            <a:pPr algn="l" defTabSz="457101" fontAlgn="auto">
              <a:lnSpc>
                <a:spcPct val="100000"/>
              </a:lnSpc>
              <a:spcBef>
                <a:spcPts val="0"/>
              </a:spcBef>
              <a:spcAft>
                <a:spcPts val="0"/>
              </a:spcAft>
              <a:buClrTx/>
              <a:buSzTx/>
              <a:buFontTx/>
              <a:buNone/>
              <a:defRPr/>
            </a:pPr>
            <a:r>
              <a:rPr lang="en-US" b="1" dirty="0">
                <a:solidFill>
                  <a:prstClr val="black"/>
                </a:solidFill>
                <a:latin typeface="Arial"/>
                <a:ea typeface="+mn-ea"/>
                <a:cs typeface="+mn-cs"/>
              </a:rPr>
              <a:t>Chemical Visualization of Human Pathogens: the Retroviral Capsids.  </a:t>
            </a:r>
            <a:r>
              <a:rPr lang="en-US" dirty="0">
                <a:solidFill>
                  <a:prstClr val="black"/>
                </a:solidFill>
                <a:latin typeface="Arial"/>
                <a:ea typeface="+mn-ea"/>
                <a:cs typeface="+mn-cs"/>
              </a:rPr>
              <a:t>J. R. </a:t>
            </a:r>
            <a:r>
              <a:rPr lang="en-US" dirty="0" err="1">
                <a:solidFill>
                  <a:prstClr val="black"/>
                </a:solidFill>
                <a:latin typeface="Arial"/>
                <a:ea typeface="+mn-ea"/>
                <a:cs typeface="+mn-cs"/>
              </a:rPr>
              <a:t>Perilla</a:t>
            </a:r>
            <a:r>
              <a:rPr lang="en-US" dirty="0">
                <a:solidFill>
                  <a:prstClr val="black"/>
                </a:solidFill>
                <a:latin typeface="Arial"/>
                <a:ea typeface="+mn-ea"/>
                <a:cs typeface="+mn-cs"/>
              </a:rPr>
              <a:t>, B.-C. Goh, J. E. Stone, and K. </a:t>
            </a:r>
            <a:r>
              <a:rPr lang="en-US" dirty="0" err="1">
                <a:solidFill>
                  <a:prstClr val="black"/>
                </a:solidFill>
                <a:latin typeface="Arial"/>
                <a:ea typeface="+mn-ea"/>
                <a:cs typeface="+mn-cs"/>
              </a:rPr>
              <a:t>Schulten</a:t>
            </a:r>
            <a:r>
              <a:rPr lang="en-US" dirty="0">
                <a:solidFill>
                  <a:prstClr val="black"/>
                </a:solidFill>
                <a:latin typeface="Arial"/>
                <a:ea typeface="+mn-ea"/>
                <a:cs typeface="+mn-cs"/>
              </a:rPr>
              <a:t>. SC'15 Visualization and Data Analytics Showcase, 2015.</a:t>
            </a:r>
          </a:p>
          <a:p>
            <a:pPr algn="l" defTabSz="457101" fontAlgn="auto">
              <a:lnSpc>
                <a:spcPct val="100000"/>
              </a:lnSpc>
              <a:spcBef>
                <a:spcPts val="0"/>
              </a:spcBef>
              <a:spcAft>
                <a:spcPts val="0"/>
              </a:spcAft>
              <a:buClrTx/>
              <a:buSzTx/>
              <a:buFontTx/>
              <a:buNone/>
              <a:defRPr/>
            </a:pPr>
            <a:r>
              <a:rPr lang="en-US" b="1" dirty="0">
                <a:solidFill>
                  <a:prstClr val="black"/>
                </a:solidFill>
                <a:latin typeface="Arial"/>
                <a:ea typeface="+mn-ea"/>
                <a:cs typeface="+mn-cs"/>
              </a:rPr>
              <a:t>Atomic Detail Visualization of Photosynthetic Membranes with GPU-Accelerated Ray Tracing.</a:t>
            </a:r>
            <a:r>
              <a:rPr lang="en-US" altLang="en-US" i="1" dirty="0">
                <a:solidFill>
                  <a:prstClr val="black"/>
                </a:solidFill>
                <a:latin typeface="Arial"/>
                <a:ea typeface="+mn-ea"/>
                <a:cs typeface="+mn-cs"/>
              </a:rPr>
              <a:t>  </a:t>
            </a:r>
            <a:r>
              <a:rPr lang="en-US" altLang="en-US" dirty="0">
                <a:solidFill>
                  <a:prstClr val="black"/>
                </a:solidFill>
                <a:latin typeface="Arial"/>
                <a:ea typeface="+mn-ea"/>
                <a:cs typeface="+mn-cs"/>
              </a:rPr>
              <a:t>J. E. Stone et al., J. Parallel Computing,</a:t>
            </a:r>
            <a:r>
              <a:rPr lang="en-US" dirty="0">
                <a:solidFill>
                  <a:prstClr val="black"/>
                </a:solidFill>
                <a:latin typeface="Arial"/>
                <a:ea typeface="+mn-ea"/>
                <a:cs typeface="+mn-cs"/>
              </a:rPr>
              <a:t> 55:17-27,</a:t>
            </a:r>
            <a:r>
              <a:rPr lang="en-US" altLang="en-US" dirty="0">
                <a:solidFill>
                  <a:prstClr val="black"/>
                </a:solidFill>
                <a:latin typeface="Arial"/>
                <a:ea typeface="+mn-ea"/>
                <a:cs typeface="+mn-cs"/>
              </a:rPr>
              <a:t> 2016.</a:t>
            </a:r>
          </a:p>
          <a:p>
            <a:pPr algn="l" defTabSz="457101" fontAlgn="auto">
              <a:lnSpc>
                <a:spcPct val="100000"/>
              </a:lnSpc>
              <a:spcBef>
                <a:spcPts val="0"/>
              </a:spcBef>
              <a:spcAft>
                <a:spcPts val="0"/>
              </a:spcAft>
              <a:buClrTx/>
              <a:buSzTx/>
              <a:buFontTx/>
              <a:buNone/>
              <a:defRPr/>
            </a:pPr>
            <a:r>
              <a:rPr lang="en-US" b="1" dirty="0">
                <a:solidFill>
                  <a:prstClr val="black"/>
                </a:solidFill>
                <a:latin typeface="Arial"/>
                <a:ea typeface="+mn-ea"/>
                <a:cs typeface="+mn-cs"/>
              </a:rPr>
              <a:t>Immersive Molecular Visualization with Omnidirectional Stereoscopic Ray Tracing and Remote Rendering</a:t>
            </a:r>
            <a:r>
              <a:rPr lang="en-US" i="1" dirty="0">
                <a:solidFill>
                  <a:prstClr val="black"/>
                </a:solidFill>
                <a:latin typeface="Arial"/>
                <a:ea typeface="+mn-ea"/>
                <a:cs typeface="+mn-cs"/>
              </a:rPr>
              <a:t>  </a:t>
            </a:r>
            <a:r>
              <a:rPr lang="en-US" dirty="0">
                <a:solidFill>
                  <a:prstClr val="black"/>
                </a:solidFill>
                <a:latin typeface="Arial"/>
                <a:ea typeface="+mn-ea"/>
                <a:cs typeface="+mn-cs"/>
              </a:rPr>
              <a:t>J. E. Stone, W. R. Sherman, and K. </a:t>
            </a:r>
            <a:r>
              <a:rPr lang="en-US" dirty="0" err="1">
                <a:solidFill>
                  <a:prstClr val="black"/>
                </a:solidFill>
                <a:latin typeface="Arial"/>
                <a:ea typeface="+mn-ea"/>
                <a:cs typeface="+mn-cs"/>
              </a:rPr>
              <a:t>Schulten</a:t>
            </a:r>
            <a:r>
              <a:rPr lang="en-US" dirty="0">
                <a:solidFill>
                  <a:prstClr val="black"/>
                </a:solidFill>
                <a:latin typeface="Arial"/>
                <a:ea typeface="+mn-ea"/>
                <a:cs typeface="+mn-cs"/>
              </a:rPr>
              <a:t>. HPDAV, IPDPSW, pp. 1048-1057, 2016.</a:t>
            </a:r>
          </a:p>
        </p:txBody>
      </p:sp>
      <p:sp>
        <p:nvSpPr>
          <p:cNvPr id="39939" name="Content Placeholder 2"/>
          <p:cNvSpPr>
            <a:spLocks noGrp="1"/>
          </p:cNvSpPr>
          <p:nvPr>
            <p:ph idx="1"/>
          </p:nvPr>
        </p:nvSpPr>
        <p:spPr>
          <a:xfrm>
            <a:off x="152400" y="712383"/>
            <a:ext cx="6384850" cy="1963626"/>
          </a:xfrm>
        </p:spPr>
        <p:txBody>
          <a:bodyPr>
            <a:normAutofit fontScale="70000" lnSpcReduction="20000"/>
          </a:bodyPr>
          <a:lstStyle/>
          <a:p>
            <a:pPr>
              <a:defRPr/>
            </a:pPr>
            <a:r>
              <a:rPr lang="en-US" altLang="en-US" sz="2400" dirty="0" smtClean="0">
                <a:latin typeface="Arial" charset="0"/>
                <a:cs typeface="Arial" charset="0"/>
              </a:rPr>
              <a:t>Interactive RT on laptops, desktops, and cloud</a:t>
            </a:r>
          </a:p>
          <a:p>
            <a:pPr>
              <a:defRPr/>
            </a:pPr>
            <a:r>
              <a:rPr lang="en-US" altLang="en-US" sz="2400" dirty="0" smtClean="0">
                <a:latin typeface="Arial" charset="0"/>
                <a:cs typeface="Arial" charset="0"/>
              </a:rPr>
              <a:t>Large-scale parallel rendering: in situ or post hoc visualization tasks</a:t>
            </a:r>
          </a:p>
          <a:p>
            <a:pPr>
              <a:defRPr/>
            </a:pPr>
            <a:r>
              <a:rPr lang="en-US" altLang="en-US" sz="2400" dirty="0" smtClean="0">
                <a:latin typeface="Arial" charset="0"/>
                <a:cs typeface="Arial" charset="0"/>
              </a:rPr>
              <a:t>Remote RT on NVIDIA VCA clusters</a:t>
            </a:r>
          </a:p>
          <a:p>
            <a:pPr>
              <a:defRPr/>
            </a:pPr>
            <a:r>
              <a:rPr lang="en-US" altLang="en-US" sz="2400" b="1" dirty="0" smtClean="0">
                <a:latin typeface="Arial" charset="0"/>
                <a:cs typeface="Arial" charset="0"/>
              </a:rPr>
              <a:t>Stereoscopic panoramic and full-dome projections</a:t>
            </a:r>
          </a:p>
          <a:p>
            <a:pPr>
              <a:defRPr/>
            </a:pPr>
            <a:r>
              <a:rPr lang="en-US" altLang="en-US" sz="2400" b="1" dirty="0" smtClean="0">
                <a:latin typeface="Arial" charset="0"/>
                <a:cs typeface="Arial" charset="0"/>
              </a:rPr>
              <a:t>Omnidirectional VR for YouTube, VR HMDs</a:t>
            </a:r>
          </a:p>
          <a:p>
            <a:pPr>
              <a:defRPr/>
            </a:pPr>
            <a:r>
              <a:rPr lang="en-US" altLang="en-US" sz="2400" b="1" dirty="0" smtClean="0">
                <a:latin typeface="Arial" charset="0"/>
                <a:cs typeface="Arial" charset="0"/>
              </a:rPr>
              <a:t>GPU memory sharing via </a:t>
            </a:r>
            <a:r>
              <a:rPr lang="en-US" altLang="en-US" sz="2400" b="1" dirty="0" err="1" smtClean="0">
                <a:latin typeface="Arial" charset="0"/>
                <a:cs typeface="Arial" charset="0"/>
              </a:rPr>
              <a:t>NVLink</a:t>
            </a:r>
            <a:endParaRPr lang="en-US" altLang="en-US" sz="2400" b="1" dirty="0" smtClean="0">
              <a:latin typeface="Arial" charset="0"/>
              <a:cs typeface="Arial" charset="0"/>
            </a:endParaRPr>
          </a:p>
        </p:txBody>
      </p:sp>
    </p:spTree>
    <p:extLst>
      <p:ext uri="{BB962C8B-B14F-4D97-AF65-F5344CB8AC3E}">
        <p14:creationId xmlns:p14="http://schemas.microsoft.com/office/powerpoint/2010/main" val="3744274386"/>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charset="0"/>
              <a:cs typeface="Arial" charset="0"/>
            </a:endParaRPr>
          </a:p>
        </p:txBody>
      </p:sp>
      <p:pic>
        <p:nvPicPr>
          <p:cNvPr id="133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7239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itle 3"/>
          <p:cNvSpPr>
            <a:spLocks noGrp="1"/>
          </p:cNvSpPr>
          <p:nvPr>
            <p:ph type="title"/>
          </p:nvPr>
        </p:nvSpPr>
        <p:spPr>
          <a:xfrm>
            <a:off x="152400" y="57150"/>
            <a:ext cx="8839200" cy="666750"/>
          </a:xfrm>
        </p:spPr>
        <p:txBody>
          <a:bodyPr/>
          <a:lstStyle/>
          <a:p>
            <a:r>
              <a:rPr lang="en-US" altLang="en-US" sz="3200" smtClean="0">
                <a:latin typeface="Arial" charset="0"/>
                <a:cs typeface="Arial" charset="0"/>
              </a:rPr>
              <a:t>VMD Planetarium Dome Master Camera</a:t>
            </a:r>
          </a:p>
        </p:txBody>
      </p:sp>
      <p:sp>
        <p:nvSpPr>
          <p:cNvPr id="13317" name="Text Placeholder 4"/>
          <p:cNvSpPr>
            <a:spLocks noGrp="1"/>
          </p:cNvSpPr>
          <p:nvPr>
            <p:ph type="body" sz="half" idx="1"/>
          </p:nvPr>
        </p:nvSpPr>
        <p:spPr>
          <a:xfrm>
            <a:off x="152400" y="723900"/>
            <a:ext cx="4572000" cy="4286250"/>
          </a:xfrm>
        </p:spPr>
        <p:txBody>
          <a:bodyPr/>
          <a:lstStyle/>
          <a:p>
            <a:r>
              <a:rPr lang="en-US" altLang="en-US" sz="2400" smtClean="0">
                <a:latin typeface="Arial" charset="0"/>
                <a:cs typeface="Arial" charset="0"/>
              </a:rPr>
              <a:t>Fully interactive RT with ambient occlusion, shadows, depth of field, reflections, and so on</a:t>
            </a:r>
          </a:p>
          <a:p>
            <a:r>
              <a:rPr lang="en-US" altLang="en-US" sz="2400" smtClean="0">
                <a:latin typeface="Arial" charset="0"/>
                <a:cs typeface="Arial" charset="0"/>
              </a:rPr>
              <a:t>Both mono and stereoscopic</a:t>
            </a:r>
          </a:p>
          <a:p>
            <a:r>
              <a:rPr lang="en-US" altLang="en-US" sz="2400" smtClean="0">
                <a:latin typeface="Arial" charset="0"/>
                <a:cs typeface="Arial" charset="0"/>
              </a:rPr>
              <a:t>No further post-processing required</a:t>
            </a:r>
          </a:p>
          <a:p>
            <a:endParaRPr lang="en-US" altLang="en-US" sz="2400" smtClean="0">
              <a:latin typeface="Arial" charset="0"/>
              <a:cs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nihtemplate">
  <a:themeElements>
    <a:clrScheme name="nih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ihtemplate">
      <a:majorFont>
        <a:latin typeface="Times New Roman"/>
        <a:ea typeface="Gothic"/>
        <a:cs typeface="Gothic"/>
      </a:majorFont>
      <a:minorFont>
        <a:latin typeface="Times New Roman"/>
        <a:ea typeface="Gothic"/>
        <a:cs typeface="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1313" marR="0" indent="-341313" algn="ctr" defTabSz="457200" rtl="0" eaLnBrk="1" fontAlgn="base" latinLnBrk="0" hangingPunct="1">
          <a:lnSpc>
            <a:spcPct val="90000"/>
          </a:lnSpc>
          <a:spcBef>
            <a:spcPts val="800"/>
          </a:spcBef>
          <a:spcAft>
            <a:spcPct val="0"/>
          </a:spcAft>
          <a:buClr>
            <a:srgbClr val="000000"/>
          </a:buClr>
          <a:buSzPct val="100000"/>
          <a:buFont typeface="Times New Roman" pitchFamily="18" charset="0"/>
          <a:buNone/>
          <a:tabLst/>
          <a:defRPr kumimoji="0" lang="en-US" sz="1200" b="0" i="0" u="none" strike="noStrike" cap="none" normalizeH="0" baseline="0" smtClean="0">
            <a:ln>
              <a:noFill/>
            </a:ln>
            <a:solidFill>
              <a:srgbClr val="000000"/>
            </a:solidFill>
            <a:effectLst/>
            <a:latin typeface="Times New Roman" pitchFamily="18" charset="0"/>
            <a:ea typeface="Gothic" charset="0"/>
            <a:cs typeface="Gothic"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1313" marR="0" indent="-341313" algn="ctr" defTabSz="457200" rtl="0" eaLnBrk="1" fontAlgn="base" latinLnBrk="0" hangingPunct="1">
          <a:lnSpc>
            <a:spcPct val="90000"/>
          </a:lnSpc>
          <a:spcBef>
            <a:spcPts val="800"/>
          </a:spcBef>
          <a:spcAft>
            <a:spcPct val="0"/>
          </a:spcAft>
          <a:buClr>
            <a:srgbClr val="000000"/>
          </a:buClr>
          <a:buSzPct val="100000"/>
          <a:buFont typeface="Times New Roman" pitchFamily="18" charset="0"/>
          <a:buNone/>
          <a:tabLst/>
          <a:defRPr kumimoji="0" lang="en-US" sz="1200" b="0" i="0" u="none" strike="noStrike" cap="none" normalizeH="0" baseline="0" smtClean="0">
            <a:ln>
              <a:noFill/>
            </a:ln>
            <a:solidFill>
              <a:srgbClr val="000000"/>
            </a:solidFill>
            <a:effectLst/>
            <a:latin typeface="Times New Roman" pitchFamily="18" charset="0"/>
            <a:ea typeface="Gothic" charset="0"/>
            <a:cs typeface="Gothic" charset="0"/>
          </a:defRPr>
        </a:defPPr>
      </a:lstStyle>
    </a:lnDef>
  </a:objectDefaults>
  <a:extraClrSchemeLst>
    <a:extraClrScheme>
      <a:clrScheme name="nih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ih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ih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ih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ih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ih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ih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nihtemplate">
  <a:themeElements>
    <a:clrScheme name="nih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ihtemplate">
      <a:majorFont>
        <a:latin typeface="Times New Roman"/>
        <a:ea typeface="Gothic"/>
        <a:cs typeface="Gothic"/>
      </a:majorFont>
      <a:minorFont>
        <a:latin typeface="Times New Roman"/>
        <a:ea typeface="Gothic"/>
        <a:cs typeface="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1313" marR="0" indent="-341313" algn="ctr" defTabSz="457200" rtl="0" eaLnBrk="1" fontAlgn="base" latinLnBrk="0" hangingPunct="1">
          <a:lnSpc>
            <a:spcPct val="90000"/>
          </a:lnSpc>
          <a:spcBef>
            <a:spcPts val="800"/>
          </a:spcBef>
          <a:spcAft>
            <a:spcPct val="0"/>
          </a:spcAft>
          <a:buClr>
            <a:srgbClr val="000000"/>
          </a:buClr>
          <a:buSzPct val="100000"/>
          <a:buFont typeface="Times New Roman" pitchFamily="18" charset="0"/>
          <a:buNone/>
          <a:tabLst/>
          <a:defRPr kumimoji="0" lang="en-US" sz="1200" b="0" i="0" u="none" strike="noStrike" cap="none" normalizeH="0" baseline="0" smtClean="0">
            <a:ln>
              <a:noFill/>
            </a:ln>
            <a:solidFill>
              <a:srgbClr val="000000"/>
            </a:solidFill>
            <a:effectLst/>
            <a:latin typeface="Times New Roman" pitchFamily="18" charset="0"/>
            <a:ea typeface="Gothic" charset="0"/>
            <a:cs typeface="Gothic"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1313" marR="0" indent="-341313" algn="ctr" defTabSz="457200" rtl="0" eaLnBrk="1" fontAlgn="base" latinLnBrk="0" hangingPunct="1">
          <a:lnSpc>
            <a:spcPct val="90000"/>
          </a:lnSpc>
          <a:spcBef>
            <a:spcPts val="800"/>
          </a:spcBef>
          <a:spcAft>
            <a:spcPct val="0"/>
          </a:spcAft>
          <a:buClr>
            <a:srgbClr val="000000"/>
          </a:buClr>
          <a:buSzPct val="100000"/>
          <a:buFont typeface="Times New Roman" pitchFamily="18" charset="0"/>
          <a:buNone/>
          <a:tabLst/>
          <a:defRPr kumimoji="0" lang="en-US" sz="1200" b="0" i="0" u="none" strike="noStrike" cap="none" normalizeH="0" baseline="0" smtClean="0">
            <a:ln>
              <a:noFill/>
            </a:ln>
            <a:solidFill>
              <a:srgbClr val="000000"/>
            </a:solidFill>
            <a:effectLst/>
            <a:latin typeface="Times New Roman" pitchFamily="18" charset="0"/>
            <a:ea typeface="Gothic" charset="0"/>
            <a:cs typeface="Gothic" charset="0"/>
          </a:defRPr>
        </a:defPPr>
      </a:lstStyle>
    </a:lnDef>
  </a:objectDefaults>
  <a:extraClrSchemeLst>
    <a:extraClrScheme>
      <a:clrScheme name="nih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ih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ih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ih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ih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ih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ih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C:\Documents and Settings\johns\Application Data\Microsoft\Templates\nihtemplate.pot</Template>
  <TotalTime>7339</TotalTime>
  <Words>1680</Words>
  <Application>Microsoft Office PowerPoint</Application>
  <PresentationFormat>On-screen Show (16:9)</PresentationFormat>
  <Paragraphs>220</Paragraphs>
  <Slides>24</Slides>
  <Notes>6</Notes>
  <HiddenSlides>7</HiddenSlides>
  <MMClips>0</MMClips>
  <ScaleCrop>false</ScaleCrop>
  <HeadingPairs>
    <vt:vector size="4" baseType="variant">
      <vt:variant>
        <vt:lpstr>Theme</vt:lpstr>
      </vt:variant>
      <vt:variant>
        <vt:i4>13</vt:i4>
      </vt:variant>
      <vt:variant>
        <vt:lpstr>Slide Titles</vt:lpstr>
      </vt:variant>
      <vt:variant>
        <vt:i4>24</vt:i4>
      </vt:variant>
    </vt:vector>
  </HeadingPairs>
  <TitlesOfParts>
    <vt:vector size="37" baseType="lpstr">
      <vt:lpstr>nihtemplate</vt:lpstr>
      <vt:lpstr>7_Office Theme</vt:lpstr>
      <vt:lpstr>Office Theme</vt:lpstr>
      <vt:lpstr>1_Office Theme</vt:lpstr>
      <vt:lpstr>2_Office Theme</vt:lpstr>
      <vt:lpstr>3_Office Theme</vt:lpstr>
      <vt:lpstr>4_Office Theme</vt:lpstr>
      <vt:lpstr>5_Office Theme</vt:lpstr>
      <vt:lpstr>1_nihtemplate</vt:lpstr>
      <vt:lpstr>6_Office Theme</vt:lpstr>
      <vt:lpstr>8_Office Theme</vt:lpstr>
      <vt:lpstr>9_Office Theme</vt:lpstr>
      <vt:lpstr>10_Office Theme</vt:lpstr>
      <vt:lpstr>VMD: Immersive Molecular Visualization with High-Fidelity Ray Tracing</vt:lpstr>
      <vt:lpstr>PowerPoint Presentation</vt:lpstr>
      <vt:lpstr>Goal: A Computational Microscope</vt:lpstr>
      <vt:lpstr>PowerPoint Presentation</vt:lpstr>
      <vt:lpstr>High Fidelity Ray Tracing</vt:lpstr>
      <vt:lpstr>Lighting Comparison, STMV Capsid</vt:lpstr>
      <vt:lpstr>PowerPoint Presentation</vt:lpstr>
      <vt:lpstr>VMD w/ OptiX</vt:lpstr>
      <vt:lpstr>VMD Planetarium Dome Master Camera</vt:lpstr>
      <vt:lpstr>Omnidirectional Stereoscopic Ray Tracing</vt:lpstr>
      <vt:lpstr>PowerPoint Presentation</vt:lpstr>
      <vt:lpstr>Stereoscopic Panorama Ray Tracing w/ OptiX</vt:lpstr>
      <vt:lpstr>PowerPoint Presentation</vt:lpstr>
      <vt:lpstr>PowerPoint Presentation</vt:lpstr>
      <vt:lpstr>PowerPoint Presentation</vt:lpstr>
      <vt:lpstr>Remote Omnidirectional Stereoscopic  RT Performance @ 3072x1536 w/ 2-subframes </vt:lpstr>
      <vt:lpstr>HMD View-Dependent Reprojection with OpenGL</vt:lpstr>
      <vt:lpstr>PowerPoint Presentation</vt:lpstr>
      <vt:lpstr>PowerPoint Presentation</vt:lpstr>
      <vt:lpstr>PowerPoint Presentation</vt:lpstr>
      <vt:lpstr>PowerPoint Presentation</vt:lpstr>
      <vt:lpstr>Ongoing VR Work</vt:lpstr>
      <vt:lpstr>Acknowledgements</vt:lpstr>
      <vt:lpstr>PowerPoint Presentation</vt:lpstr>
    </vt:vector>
  </TitlesOfParts>
  <Company>university of illinois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Accelerating Molecular Modeling Applications with Graphics Processors</dc:title>
  <dc:creator>john stone</dc:creator>
  <cp:lastModifiedBy>johns</cp:lastModifiedBy>
  <cp:revision>1254</cp:revision>
  <cp:lastPrinted>2013-03-20T17:47:48Z</cp:lastPrinted>
  <dcterms:created xsi:type="dcterms:W3CDTF">2008-03-09T04:09:17Z</dcterms:created>
  <dcterms:modified xsi:type="dcterms:W3CDTF">2018-08-13T06:35:59Z</dcterms:modified>
</cp:coreProperties>
</file>