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3" r:id="rId5"/>
    <p:sldMasterId id="2147493481" r:id="rId6"/>
  </p:sldMasterIdLst>
  <p:notesMasterIdLst>
    <p:notesMasterId r:id="rId45"/>
  </p:notesMasterIdLst>
  <p:handoutMasterIdLst>
    <p:handoutMasterId r:id="rId46"/>
  </p:handoutMasterIdLst>
  <p:sldIdLst>
    <p:sldId id="432" r:id="rId7"/>
    <p:sldId id="520" r:id="rId8"/>
    <p:sldId id="522" r:id="rId9"/>
    <p:sldId id="259" r:id="rId10"/>
    <p:sldId id="468" r:id="rId11"/>
    <p:sldId id="510" r:id="rId12"/>
    <p:sldId id="505" r:id="rId13"/>
    <p:sldId id="446" r:id="rId14"/>
    <p:sldId id="514" r:id="rId15"/>
    <p:sldId id="513" r:id="rId16"/>
    <p:sldId id="491" r:id="rId17"/>
    <p:sldId id="493" r:id="rId18"/>
    <p:sldId id="509" r:id="rId19"/>
    <p:sldId id="469" r:id="rId20"/>
    <p:sldId id="515" r:id="rId21"/>
    <p:sldId id="516" r:id="rId22"/>
    <p:sldId id="502" r:id="rId23"/>
    <p:sldId id="500" r:id="rId24"/>
    <p:sldId id="501" r:id="rId25"/>
    <p:sldId id="445" r:id="rId26"/>
    <p:sldId id="447" r:id="rId27"/>
    <p:sldId id="483" r:id="rId28"/>
    <p:sldId id="484" r:id="rId29"/>
    <p:sldId id="490" r:id="rId30"/>
    <p:sldId id="521" r:id="rId31"/>
    <p:sldId id="496" r:id="rId32"/>
    <p:sldId id="518" r:id="rId33"/>
    <p:sldId id="519" r:id="rId34"/>
    <p:sldId id="511" r:id="rId35"/>
    <p:sldId id="517" r:id="rId36"/>
    <p:sldId id="523" r:id="rId37"/>
    <p:sldId id="524" r:id="rId38"/>
    <p:sldId id="525" r:id="rId39"/>
    <p:sldId id="526" r:id="rId40"/>
    <p:sldId id="527" r:id="rId41"/>
    <p:sldId id="528" r:id="rId42"/>
    <p:sldId id="529" r:id="rId43"/>
    <p:sldId id="530" r:id="rId44"/>
  </p:sldIdLst>
  <p:sldSz cx="9144000" cy="5143500" type="screen16x9"/>
  <p:notesSz cx="6858000" cy="9144000"/>
  <p:defaultTex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5457D6"/>
    <a:srgbClr val="8585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3238" autoAdjust="0"/>
  </p:normalViewPr>
  <p:slideViewPr>
    <p:cSldViewPr snapToGrid="0" snapToObjects="1">
      <p:cViewPr>
        <p:scale>
          <a:sx n="100" d="100"/>
          <a:sy n="100" d="100"/>
        </p:scale>
        <p:origin x="-468" y="-48"/>
      </p:cViewPr>
      <p:guideLst>
        <p:guide orient="horz" pos="1620"/>
        <p:guide pos="2880"/>
      </p:guideLst>
    </p:cSldViewPr>
  </p:slideViewPr>
  <p:notesTextViewPr>
    <p:cViewPr>
      <p:scale>
        <a:sx n="100" d="100"/>
        <a:sy n="100" d="100"/>
      </p:scale>
      <p:origin x="0" y="0"/>
    </p:cViewPr>
  </p:notesTextViewPr>
  <p:sorterViewPr>
    <p:cViewPr>
      <p:scale>
        <a:sx n="70" d="100"/>
        <a:sy n="70" d="100"/>
      </p:scale>
      <p:origin x="0" y="1386"/>
    </p:cViewPr>
  </p:sorterViewPr>
  <p:notesViewPr>
    <p:cSldViewPr snapToGrid="0" snapToObjects="1">
      <p:cViewPr varScale="1">
        <p:scale>
          <a:sx n="56" d="100"/>
          <a:sy n="56" d="100"/>
        </p:scale>
        <p:origin x="-28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Type of Code</c:v>
                </c:pt>
              </c:strCache>
            </c:strRef>
          </c:tx>
          <c:cat>
            <c:strRef>
              <c:f>Sheet1!$A$2:$A$10</c:f>
              <c:strCache>
                <c:ptCount val="9"/>
                <c:pt idx="0">
                  <c:v>C++</c:v>
                </c:pt>
                <c:pt idx="1">
                  <c:v>Graphics</c:v>
                </c:pt>
                <c:pt idx="2">
                  <c:v>CUDA</c:v>
                </c:pt>
                <c:pt idx="3">
                  <c:v>C </c:v>
                </c:pt>
                <c:pt idx="4">
                  <c:v>CPU intrinsics</c:v>
                </c:pt>
                <c:pt idx="5">
                  <c:v>TclBind</c:v>
                </c:pt>
                <c:pt idx="6">
                  <c:v>PyBind</c:v>
                </c:pt>
                <c:pt idx="7">
                  <c:v>Headers</c:v>
                </c:pt>
                <c:pt idx="8">
                  <c:v>GUI</c:v>
                </c:pt>
              </c:strCache>
            </c:strRef>
          </c:cat>
          <c:val>
            <c:numRef>
              <c:f>Sheet1!$B$2:$B$10</c:f>
              <c:numCache>
                <c:formatCode>General</c:formatCode>
                <c:ptCount val="9"/>
                <c:pt idx="0">
                  <c:v>103000</c:v>
                </c:pt>
                <c:pt idx="1">
                  <c:v>37000</c:v>
                </c:pt>
                <c:pt idx="2">
                  <c:v>19000</c:v>
                </c:pt>
                <c:pt idx="3">
                  <c:v>14000</c:v>
                </c:pt>
                <c:pt idx="4">
                  <c:v>3100</c:v>
                </c:pt>
                <c:pt idx="5">
                  <c:v>20000</c:v>
                </c:pt>
                <c:pt idx="6">
                  <c:v>8000</c:v>
                </c:pt>
                <c:pt idx="7">
                  <c:v>46000</c:v>
                </c:pt>
                <c:pt idx="8">
                  <c:v>10000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7885504877927993"/>
          <c:y val="0.16820370793220538"/>
          <c:w val="0.30227702669241818"/>
          <c:h val="0.78645492512687554"/>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ECB417-2A94-1A4A-9244-CE6FA45E6004}" type="datetimeFigureOut">
              <a:rPr lang="en-US" smtClean="0">
                <a:latin typeface="Arial"/>
              </a:rPr>
              <a:t>3/29/2018</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65457C-A5E4-EC47-A181-8DC0D6B6B299}"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322343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EE2519ED-FA7F-FC4D-9DB3-5AF260E25E28}" type="datetimeFigureOut">
              <a:rPr lang="en-US" smtClean="0"/>
              <a:pPr/>
              <a:t>3/29/2018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9D070434-A121-4A49-81B9-67B648BE8527}" type="slidenum">
              <a:rPr lang="en-US" smtClean="0"/>
              <a:pPr/>
              <a:t>‹#›</a:t>
            </a:fld>
            <a:endParaRPr lang="en-US" dirty="0"/>
          </a:p>
        </p:txBody>
      </p:sp>
    </p:spTree>
    <p:extLst>
      <p:ext uri="{BB962C8B-B14F-4D97-AF65-F5344CB8AC3E}">
        <p14:creationId xmlns:p14="http://schemas.microsoft.com/office/powerpoint/2010/main" val="1702527345"/>
      </p:ext>
    </p:extLst>
  </p:cSld>
  <p:clrMap bg1="lt1" tx1="dk1" bg2="lt2" tx2="dk2" accent1="accent1" accent2="accent2" accent3="accent3" accent4="accent4" accent5="accent5" accent6="accent6" hlink="hlink" folHlink="folHlink"/>
  <p:hf hdr="0" ftr="0" dt="0"/>
  <p:notesStyle>
    <a:lvl1pPr marL="0" algn="l" defTabSz="457101" rtl="0" eaLnBrk="1" latinLnBrk="0" hangingPunct="1">
      <a:defRPr sz="1200" kern="1200">
        <a:solidFill>
          <a:schemeClr val="tx1"/>
        </a:solidFill>
        <a:latin typeface="Arial"/>
        <a:ea typeface="+mn-ea"/>
        <a:cs typeface="+mn-cs"/>
      </a:defRPr>
    </a:lvl1pPr>
    <a:lvl2pPr marL="457101" algn="l" defTabSz="457101" rtl="0" eaLnBrk="1" latinLnBrk="0" hangingPunct="1">
      <a:defRPr sz="1200" kern="1200">
        <a:solidFill>
          <a:schemeClr val="tx1"/>
        </a:solidFill>
        <a:latin typeface="Arial"/>
        <a:ea typeface="+mn-ea"/>
        <a:cs typeface="+mn-cs"/>
      </a:defRPr>
    </a:lvl2pPr>
    <a:lvl3pPr marL="914202" algn="l" defTabSz="457101" rtl="0" eaLnBrk="1" latinLnBrk="0" hangingPunct="1">
      <a:defRPr sz="1200" kern="1200">
        <a:solidFill>
          <a:schemeClr val="tx1"/>
        </a:solidFill>
        <a:latin typeface="Arial"/>
        <a:ea typeface="+mn-ea"/>
        <a:cs typeface="+mn-cs"/>
      </a:defRPr>
    </a:lvl3pPr>
    <a:lvl4pPr marL="1371303" algn="l" defTabSz="457101" rtl="0" eaLnBrk="1" latinLnBrk="0" hangingPunct="1">
      <a:defRPr sz="1200" kern="1200">
        <a:solidFill>
          <a:schemeClr val="tx1"/>
        </a:solidFill>
        <a:latin typeface="Arial"/>
        <a:ea typeface="+mn-ea"/>
        <a:cs typeface="+mn-cs"/>
      </a:defRPr>
    </a:lvl4pPr>
    <a:lvl5pPr marL="1828404" algn="l" defTabSz="457101" rtl="0" eaLnBrk="1" latinLnBrk="0" hangingPunct="1">
      <a:defRPr sz="1200" kern="1200">
        <a:solidFill>
          <a:schemeClr val="tx1"/>
        </a:solidFill>
        <a:latin typeface="Arial"/>
        <a:ea typeface="+mn-ea"/>
        <a:cs typeface="+mn-cs"/>
      </a:defRPr>
    </a:lvl5pPr>
    <a:lvl6pPr marL="2285505" algn="l" defTabSz="457101" rtl="0" eaLnBrk="1" latinLnBrk="0" hangingPunct="1">
      <a:defRPr sz="1200" kern="1200">
        <a:solidFill>
          <a:schemeClr val="tx1"/>
        </a:solidFill>
        <a:latin typeface="+mn-lt"/>
        <a:ea typeface="+mn-ea"/>
        <a:cs typeface="+mn-cs"/>
      </a:defRPr>
    </a:lvl6pPr>
    <a:lvl7pPr marL="2742606" algn="l" defTabSz="457101" rtl="0" eaLnBrk="1" latinLnBrk="0" hangingPunct="1">
      <a:defRPr sz="1200" kern="1200">
        <a:solidFill>
          <a:schemeClr val="tx1"/>
        </a:solidFill>
        <a:latin typeface="+mn-lt"/>
        <a:ea typeface="+mn-ea"/>
        <a:cs typeface="+mn-cs"/>
      </a:defRPr>
    </a:lvl7pPr>
    <a:lvl8pPr marL="3199707" algn="l" defTabSz="457101" rtl="0" eaLnBrk="1" latinLnBrk="0" hangingPunct="1">
      <a:defRPr sz="1200" kern="1200">
        <a:solidFill>
          <a:schemeClr val="tx1"/>
        </a:solidFill>
        <a:latin typeface="+mn-lt"/>
        <a:ea typeface="+mn-ea"/>
        <a:cs typeface="+mn-cs"/>
      </a:defRPr>
    </a:lvl8pPr>
    <a:lvl9pPr marL="3656808" algn="l" defTabSz="4571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0A7F8231-C4D9-404E-BBD5-E400C1040463}" type="slidenum">
              <a:rPr lang="en-US" altLang="en-US" sz="1200" smtClean="0"/>
              <a:pPr eaLnBrk="1" hangingPunct="1"/>
              <a:t>1</a:t>
            </a:fld>
            <a:endParaRPr lang="en-US" alt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4175" y="685800"/>
            <a:ext cx="6092825" cy="3427413"/>
          </a:xfrm>
          <a:ln/>
        </p:spPr>
      </p:sp>
      <p:sp>
        <p:nvSpPr>
          <p:cNvPr id="41987" name="Rectangle 3"/>
          <p:cNvSpPr txBox="1">
            <a:spLocks noGrp="1" noChangeArrowheads="1"/>
          </p:cNvSpPr>
          <p:nvPr>
            <p:ph type="body" idx="1"/>
          </p:nvPr>
        </p:nvSpPr>
        <p:spPr>
          <a:xfrm>
            <a:off x="915294" y="4343704"/>
            <a:ext cx="5027414" cy="4113892"/>
          </a:xfrm>
          <a:solidFill>
            <a:srgbClr val="FFFFFF"/>
          </a:solidFill>
          <a:ln>
            <a:solidFill>
              <a:srgbClr val="000000"/>
            </a:solidFill>
            <a:miter lim="800000"/>
            <a:headEnd/>
            <a:tailEnd/>
          </a:ln>
        </p:spPr>
        <p:txBody>
          <a:bodyPr lIns="91391" tIns="45694" rIns="91391" bIns="45694"/>
          <a:lstStyle/>
          <a:p>
            <a:pPr defTabSz="964038"/>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81000" y="685800"/>
            <a:ext cx="6096000" cy="3429000"/>
          </a:xfrm>
          <a:noFill/>
          <a:ln/>
          <a:extLst>
            <a:ext uri="{909E8E84-426E-40DD-AFC4-6F175D3DCCD1}">
              <a14:hiddenFill xmlns:a14="http://schemas.microsoft.com/office/drawing/2010/main">
                <a:solidFill>
                  <a:srgbClr val="FFFFFF"/>
                </a:solidFill>
              </a14:hiddenFill>
            </a:ext>
          </a:extLst>
        </p:spPr>
      </p:sp>
      <p:sp>
        <p:nvSpPr>
          <p:cNvPr id="39939" name="Text Box 3"/>
          <p:cNvSpPr txBox="1">
            <a:spLocks noGrp="1" noChangeArrowheads="1"/>
          </p:cNvSpPr>
          <p:nvPr>
            <p:ph type="body" idx="1"/>
          </p:nvPr>
        </p:nvSpPr>
        <p:spPr>
          <a:solidFill>
            <a:srgbClr val="FFFFFF"/>
          </a:solidFill>
          <a:ln>
            <a:solidFill>
              <a:srgbClr val="000000"/>
            </a:solidFill>
            <a:miter lim="800000"/>
            <a:headEnd/>
            <a:tailEnd/>
          </a:ln>
        </p:spPr>
        <p:txBody>
          <a:bodyPr/>
          <a:lstStyle/>
          <a:p>
            <a:r>
              <a:rPr lang="en-US" altLang="en-US" smtClean="0"/>
              <a:t>Ribosomes synthesize new proteins from genetic information</a:t>
            </a:r>
          </a:p>
          <a:p>
            <a:r>
              <a:rPr lang="en-US" altLang="en-US" smtClean="0"/>
              <a:t>Bacterial ribosome is a target for antibiotics, which interfere with its ability to function by binding to sites on the structure, preventing proteins from being synthesized</a:t>
            </a:r>
          </a:p>
          <a:p>
            <a:r>
              <a:rPr lang="en-US" altLang="en-US" smtClean="0"/>
              <a:t>Ribosome simulations are extremely computationally challenging due to the size of the structure and its natural environment (solvent, ions, etc, large box, 3 million atoms or so)</a:t>
            </a:r>
          </a:p>
          <a:p>
            <a:endParaRPr lang="en-US" altLang="en-US" smtClean="0"/>
          </a:p>
          <a:p>
            <a:r>
              <a:rPr lang="en-US" altLang="en-US" smtClean="0"/>
              <a:t>Bionanodevice for sequencing DNA efficiently</a:t>
            </a:r>
          </a:p>
          <a:p>
            <a:r>
              <a:rPr lang="en-US" altLang="en-US" smtClean="0"/>
              <a:t>Knowledge of an individual’s genetic makeup can lead to the prediction and treatment of many diseases by the means of personal genomic medicine and pharmacogenomics.  In order for genome sequencing to become practical for common medical use, an inexpensive high throughput genome sequencing technique is required.  NIH has set a goal of reducing the cost of genome sequencing by a factor of 10,000, to less than $1,000 within ten years.</a:t>
            </a:r>
          </a:p>
          <a:p>
            <a:r>
              <a:rPr lang="en-US" altLang="en-US" smtClean="0"/>
              <a:t>The computer is the best microscope to guide the development of bionanodevices, for example to sequence DNA.  While experiments can measure DNA electrostatic potentials, they cannot visualize the DNA’s location and conformation at the time of measurement.</a:t>
            </a:r>
          </a:p>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95" tIns="44898" rIns="89795" bIns="44898"/>
          <a:lstStyle>
            <a:lvl1pPr algn="l" eaLnBrk="0" hangingPunct="0">
              <a:spcBef>
                <a:spcPct val="30000"/>
              </a:spcBef>
              <a:defRPr sz="1200">
                <a:solidFill>
                  <a:srgbClr val="000000"/>
                </a:solidFill>
                <a:latin typeface="Times New Roman" pitchFamily="18" charset="0"/>
              </a:defRPr>
            </a:lvl1pPr>
            <a:lvl2pPr marL="741363" indent="-284163" algn="l" eaLnBrk="0" hangingPunct="0">
              <a:spcBef>
                <a:spcPct val="30000"/>
              </a:spcBef>
              <a:defRPr sz="1200">
                <a:solidFill>
                  <a:srgbClr val="000000"/>
                </a:solidFill>
                <a:latin typeface="Times New Roman" pitchFamily="18" charset="0"/>
              </a:defRPr>
            </a:lvl2pPr>
            <a:lvl3pPr marL="1141413" indent="-227013" algn="l" eaLnBrk="0" hangingPunct="0">
              <a:spcBef>
                <a:spcPct val="30000"/>
              </a:spcBef>
              <a:defRPr sz="1200">
                <a:solidFill>
                  <a:srgbClr val="000000"/>
                </a:solidFill>
                <a:latin typeface="Times New Roman" pitchFamily="18" charset="0"/>
              </a:defRPr>
            </a:lvl3pPr>
            <a:lvl4pPr marL="1598613" indent="-227013" algn="l" eaLnBrk="0" hangingPunct="0">
              <a:spcBef>
                <a:spcPct val="30000"/>
              </a:spcBef>
              <a:defRPr sz="1200">
                <a:solidFill>
                  <a:srgbClr val="000000"/>
                </a:solidFill>
                <a:latin typeface="Times New Roman" pitchFamily="18" charset="0"/>
              </a:defRPr>
            </a:lvl4pPr>
            <a:lvl5pPr marL="2055813" indent="-227013" algn="l" eaLnBrk="0" hangingPunct="0">
              <a:spcBef>
                <a:spcPct val="30000"/>
              </a:spcBef>
              <a:defRPr sz="1200">
                <a:solidFill>
                  <a:srgbClr val="000000"/>
                </a:solidFill>
                <a:latin typeface="Times New Roman" pitchFamily="18" charset="0"/>
              </a:defRPr>
            </a:lvl5pPr>
            <a:lvl6pPr marL="2513013" indent="-22701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0213" indent="-22701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7413" indent="-22701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4613" indent="-22701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algn="ctr" eaLnBrk="1" hangingPunct="1">
              <a:spcBef>
                <a:spcPts val="763"/>
              </a:spcBef>
            </a:pPr>
            <a:fld id="{81FD44E2-E72E-4A4B-8BE4-6A958654C118}" type="slidenum">
              <a:rPr lang="en-US" altLang="en-US"/>
              <a:pPr algn="ctr" eaLnBrk="1" hangingPunct="1">
                <a:spcBef>
                  <a:spcPts val="763"/>
                </a:spcBef>
              </a:pPr>
              <a:t>10</a:t>
            </a:fld>
            <a:endParaRPr lang="en-US" altLang="en-US"/>
          </a:p>
        </p:txBody>
      </p:sp>
      <p:sp>
        <p:nvSpPr>
          <p:cNvPr id="30723" name="Rectangle 2"/>
          <p:cNvSpPr>
            <a:spLocks noGrp="1" noRot="1" noChangeAspect="1" noChangeArrowheads="1" noTextEdit="1"/>
          </p:cNvSpPr>
          <p:nvPr>
            <p:ph type="sldImg"/>
          </p:nvPr>
        </p:nvSpPr>
        <p:spPr>
          <a:xfrm>
            <a:off x="382588" y="685800"/>
            <a:ext cx="6094412" cy="3429000"/>
          </a:xfrm>
          <a:ln/>
        </p:spPr>
      </p:sp>
      <p:sp>
        <p:nvSpPr>
          <p:cNvPr id="30724" name="Rectangle 3"/>
          <p:cNvSpPr txBox="1">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lIns="91421" tIns="45711" rIns="91421" bIns="45711"/>
          <a:lstStyle/>
          <a:p>
            <a:r>
              <a:rPr lang="en-US" altLang="en-US" smtClean="0"/>
              <a:t>The short-range cutoff and lattice cutoff calculations are the most computationally demanding parts of multilevel summation and have the most data-parallelism to exploit.</a:t>
            </a:r>
          </a:p>
          <a:p>
            <a:r>
              <a:rPr lang="en-US" altLang="en-US" smtClean="0"/>
              <a:t>The short-range part is just cutoff summation on the GPU, using a switching function particular to multilevel summation.</a:t>
            </a:r>
          </a:p>
          <a:p>
            <a:r>
              <a:rPr lang="en-US" altLang="en-US" smtClean="0"/>
              <a:t>For the lattice cutoff part, the pairwise distances between lattice points are precomputed.</a:t>
            </a:r>
          </a:p>
          <a:p>
            <a:r>
              <a:rPr lang="en-US" altLang="en-US" smtClean="0"/>
              <a:t>The calculation simplifies to accumulating at each lattice point a sum of the “weighted” surrounding charges.</a:t>
            </a:r>
          </a:p>
          <a:p>
            <a:r>
              <a:rPr lang="en-US" altLang="en-US" smtClean="0"/>
              <a:t>We accelerate this by streaming blocks of lattice charges from global memory into shared memory and reading the fixed weights from the GPU constant memory.</a:t>
            </a:r>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txBox="1">
            <a:spLocks noGrp="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84175" y="685800"/>
            <a:ext cx="6092825" cy="3427413"/>
          </a:xfrm>
          <a:ln/>
        </p:spPr>
      </p:sp>
      <p:sp>
        <p:nvSpPr>
          <p:cNvPr id="38915" name="Rectangle 3"/>
          <p:cNvSpPr txBox="1">
            <a:spLocks noGrp="1" noChangeArrowheads="1"/>
          </p:cNvSpPr>
          <p:nvPr>
            <p:ph type="body" idx="1"/>
          </p:nvPr>
        </p:nvSpPr>
        <p:spPr>
          <a:xfrm>
            <a:off x="915294" y="4343704"/>
            <a:ext cx="5027414" cy="4113892"/>
          </a:xfrm>
          <a:solidFill>
            <a:srgbClr val="FFFFFF"/>
          </a:solidFill>
          <a:ln>
            <a:solidFill>
              <a:srgbClr val="000000"/>
            </a:solidFill>
            <a:miter lim="800000"/>
            <a:headEnd/>
            <a:tailEnd/>
          </a:ln>
        </p:spPr>
        <p:txBody>
          <a:bodyPr lIns="91391" tIns="45694" rIns="91391" bIns="45694"/>
          <a:lstStyle/>
          <a:p>
            <a:pPr defTabSz="964038"/>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84175" y="685800"/>
            <a:ext cx="6092825" cy="3427413"/>
          </a:xfrm>
          <a:ln/>
        </p:spPr>
      </p:sp>
      <p:sp>
        <p:nvSpPr>
          <p:cNvPr id="38915" name="Rectangle 3"/>
          <p:cNvSpPr txBox="1">
            <a:spLocks noGrp="1" noChangeArrowheads="1"/>
          </p:cNvSpPr>
          <p:nvPr>
            <p:ph type="body" idx="1"/>
          </p:nvPr>
        </p:nvSpPr>
        <p:spPr>
          <a:xfrm>
            <a:off x="915294" y="4343704"/>
            <a:ext cx="5027414" cy="4113892"/>
          </a:xfrm>
          <a:solidFill>
            <a:srgbClr val="FFFFFF"/>
          </a:solidFill>
          <a:ln>
            <a:solidFill>
              <a:srgbClr val="000000"/>
            </a:solidFill>
            <a:miter lim="800000"/>
            <a:headEnd/>
            <a:tailEnd/>
          </a:ln>
        </p:spPr>
        <p:txBody>
          <a:bodyPr lIns="91391" tIns="45694" rIns="91391" bIns="45694"/>
          <a:lstStyle/>
          <a:p>
            <a:pPr defTabSz="964038"/>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84175" y="685800"/>
            <a:ext cx="6092825" cy="3427413"/>
          </a:xfrm>
          <a:ln/>
        </p:spPr>
      </p:sp>
      <p:sp>
        <p:nvSpPr>
          <p:cNvPr id="38915" name="Rectangle 3"/>
          <p:cNvSpPr txBox="1">
            <a:spLocks noGrp="1" noChangeArrowheads="1"/>
          </p:cNvSpPr>
          <p:nvPr>
            <p:ph type="body" idx="1"/>
          </p:nvPr>
        </p:nvSpPr>
        <p:spPr>
          <a:xfrm>
            <a:off x="915294" y="4343704"/>
            <a:ext cx="5027414" cy="4113892"/>
          </a:xfrm>
          <a:solidFill>
            <a:srgbClr val="FFFFFF"/>
          </a:solidFill>
          <a:ln>
            <a:solidFill>
              <a:srgbClr val="000000"/>
            </a:solidFill>
            <a:miter lim="800000"/>
            <a:headEnd/>
            <a:tailEnd/>
          </a:ln>
        </p:spPr>
        <p:txBody>
          <a:bodyPr lIns="91391" tIns="45694" rIns="91391" bIns="45694"/>
          <a:lstStyle/>
          <a:p>
            <a:pPr defTabSz="964038"/>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84175" y="685800"/>
            <a:ext cx="6092825" cy="3427413"/>
          </a:xfrm>
          <a:ln/>
        </p:spPr>
      </p:sp>
      <p:sp>
        <p:nvSpPr>
          <p:cNvPr id="39939" name="Rectangle 3"/>
          <p:cNvSpPr txBox="1">
            <a:spLocks noGrp="1" noChangeArrowheads="1"/>
          </p:cNvSpPr>
          <p:nvPr>
            <p:ph type="body" idx="1"/>
          </p:nvPr>
        </p:nvSpPr>
        <p:spPr>
          <a:xfrm>
            <a:off x="915294" y="4343704"/>
            <a:ext cx="5027414" cy="4113892"/>
          </a:xfrm>
          <a:solidFill>
            <a:srgbClr val="FFFFFF"/>
          </a:solidFill>
          <a:ln>
            <a:solidFill>
              <a:srgbClr val="000000"/>
            </a:solidFill>
            <a:miter lim="800000"/>
            <a:headEnd/>
            <a:tailEnd/>
          </a:ln>
        </p:spPr>
        <p:txBody>
          <a:bodyPr lIns="91391" tIns="45694" rIns="91391" bIns="45694"/>
          <a:lstStyle/>
          <a:p>
            <a:pPr defTabSz="964038"/>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384175" y="685800"/>
            <a:ext cx="6092825" cy="3427413"/>
          </a:xfrm>
          <a:ln/>
        </p:spPr>
      </p:sp>
      <p:sp>
        <p:nvSpPr>
          <p:cNvPr id="40963" name="Rectangle 3"/>
          <p:cNvSpPr txBox="1">
            <a:spLocks noGrp="1" noChangeArrowheads="1"/>
          </p:cNvSpPr>
          <p:nvPr>
            <p:ph type="body" idx="1"/>
          </p:nvPr>
        </p:nvSpPr>
        <p:spPr>
          <a:xfrm>
            <a:off x="915294" y="4343704"/>
            <a:ext cx="5027414" cy="4113892"/>
          </a:xfrm>
          <a:solidFill>
            <a:srgbClr val="FFFFFF"/>
          </a:solidFill>
          <a:ln>
            <a:solidFill>
              <a:srgbClr val="000000"/>
            </a:solidFill>
            <a:miter lim="800000"/>
            <a:headEnd/>
            <a:tailEnd/>
          </a:ln>
        </p:spPr>
        <p:txBody>
          <a:bodyPr lIns="91391" tIns="45694" rIns="91391" bIns="45694"/>
          <a:lstStyle/>
          <a:p>
            <a:pPr defTabSz="964038"/>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4.jpeg"/><Relationship Id="rId5" Type="http://schemas.openxmlformats.org/officeDocument/2006/relationships/image" Target="../media/image13.jpeg"/><Relationship Id="rId10" Type="http://schemas.microsoft.com/office/2007/relationships/hdphoto" Target="../media/hdphoto1.wdp"/><Relationship Id="rId4" Type="http://schemas.openxmlformats.org/officeDocument/2006/relationships/image" Target="../media/image12.jpeg"/><Relationship Id="rId9"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4752477"/>
            <a:ext cx="8229600" cy="273844"/>
          </a:xfrm>
          <a:prstGeom prst="rect">
            <a:avLst/>
          </a:prstGeom>
        </p:spPr>
        <p:txBody>
          <a:bodyPr lIns="34281" tIns="17140" rIns="34281" bIns="17140"/>
          <a:lstStyle>
            <a:lvl1pPr>
              <a:defRPr>
                <a:latin typeface="Arial"/>
              </a:defRPr>
            </a:lvl1pPr>
          </a:lstStyle>
          <a:p>
            <a:endParaRPr lang="en-US" dirty="0"/>
          </a:p>
        </p:txBody>
      </p:sp>
      <p:sp>
        <p:nvSpPr>
          <p:cNvPr id="2" name="Title 1"/>
          <p:cNvSpPr>
            <a:spLocks noGrp="1"/>
          </p:cNvSpPr>
          <p:nvPr>
            <p:ph type="ctrTitle"/>
          </p:nvPr>
        </p:nvSpPr>
        <p:spPr>
          <a:xfrm>
            <a:off x="685800" y="1597820"/>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01" indent="0" algn="ctr">
              <a:buNone/>
              <a:defRPr>
                <a:solidFill>
                  <a:schemeClr val="tx1">
                    <a:tint val="75000"/>
                  </a:schemeClr>
                </a:solidFill>
              </a:defRPr>
            </a:lvl2pPr>
            <a:lvl3pPr marL="914202" indent="0" algn="ctr">
              <a:buNone/>
              <a:defRPr>
                <a:solidFill>
                  <a:schemeClr val="tx1">
                    <a:tint val="75000"/>
                  </a:schemeClr>
                </a:solidFill>
              </a:defRPr>
            </a:lvl3pPr>
            <a:lvl4pPr marL="1371303" indent="0" algn="ctr">
              <a:buNone/>
              <a:defRPr>
                <a:solidFill>
                  <a:schemeClr val="tx1">
                    <a:tint val="75000"/>
                  </a:schemeClr>
                </a:solidFill>
              </a:defRPr>
            </a:lvl4pPr>
            <a:lvl5pPr marL="1828404" indent="0" algn="ctr">
              <a:buNone/>
              <a:defRPr>
                <a:solidFill>
                  <a:schemeClr val="tx1">
                    <a:tint val="75000"/>
                  </a:schemeClr>
                </a:solidFill>
              </a:defRPr>
            </a:lvl5pPr>
            <a:lvl6pPr marL="2285505" indent="0" algn="ctr">
              <a:buNone/>
              <a:defRPr>
                <a:solidFill>
                  <a:schemeClr val="tx1">
                    <a:tint val="75000"/>
                  </a:schemeClr>
                </a:solidFill>
              </a:defRPr>
            </a:lvl6pPr>
            <a:lvl7pPr marL="2742606" indent="0" algn="ctr">
              <a:buNone/>
              <a:defRPr>
                <a:solidFill>
                  <a:schemeClr val="tx1">
                    <a:tint val="75000"/>
                  </a:schemeClr>
                </a:solidFill>
              </a:defRPr>
            </a:lvl7pPr>
            <a:lvl8pPr marL="3199707" indent="0" algn="ctr">
              <a:buNone/>
              <a:defRPr>
                <a:solidFill>
                  <a:schemeClr val="tx1">
                    <a:tint val="75000"/>
                  </a:schemeClr>
                </a:solidFill>
              </a:defRPr>
            </a:lvl8pPr>
            <a:lvl9pPr marL="3656808"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85900"/>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46233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457200"/>
            <a:ext cx="7770813" cy="85606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1" y="1485900"/>
            <a:ext cx="3808413" cy="30849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6613" y="1485900"/>
            <a:ext cx="3810000" cy="3084910"/>
          </a:xfrm>
        </p:spPr>
        <p:txBody>
          <a:bodyPr/>
          <a:lstStyle/>
          <a:p>
            <a:pPr lvl="0"/>
            <a:endParaRPr lang="en-US" noProof="0" smtClean="0"/>
          </a:p>
        </p:txBody>
      </p:sp>
    </p:spTree>
    <p:extLst>
      <p:ext uri="{BB962C8B-B14F-4D97-AF65-F5344CB8AC3E}">
        <p14:creationId xmlns:p14="http://schemas.microsoft.com/office/powerpoint/2010/main" val="6227972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5" descr="C:\Users\rcsongor\Pictures\Wallpapers\01_Eye_BrushMetal_V2 - Copy.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w="9525">
            <a:noFill/>
            <a:miter lim="800000"/>
            <a:headEnd/>
            <a:tailEnd/>
          </a:ln>
        </p:spPr>
      </p:pic>
      <p:pic>
        <p:nvPicPr>
          <p:cNvPr id="5" name="Picture 5" descr="NVLogo_3D_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53495" y="4370926"/>
            <a:ext cx="1856052" cy="422011"/>
          </a:xfrm>
          <a:prstGeom prst="rect">
            <a:avLst/>
          </a:prstGeom>
          <a:noFill/>
          <a:ln w="9525">
            <a:noFill/>
            <a:miter lim="800000"/>
            <a:headEnd/>
            <a:tailEnd/>
          </a:ln>
        </p:spPr>
      </p:pic>
      <p:sp>
        <p:nvSpPr>
          <p:cNvPr id="7" name="Rectangle 3"/>
          <p:cNvSpPr>
            <a:spLocks noGrp="1" noChangeArrowheads="1"/>
          </p:cNvSpPr>
          <p:nvPr>
            <p:ph type="ctrTitle"/>
          </p:nvPr>
        </p:nvSpPr>
        <p:spPr>
          <a:xfrm>
            <a:off x="455085" y="2872726"/>
            <a:ext cx="4326093" cy="1089497"/>
          </a:xfrm>
        </p:spPr>
        <p:txBody>
          <a:bodyPr/>
          <a:lstStyle>
            <a:lvl1pPr algn="ctr">
              <a:defRPr>
                <a:solidFill>
                  <a:schemeClr val="tx2"/>
                </a:solidFill>
                <a:latin typeface="Trebuchet MS" pitchFamily="34" charset="0"/>
              </a:defRPr>
            </a:lvl1pPr>
          </a:lstStyle>
          <a:p>
            <a:r>
              <a:rPr lang="en-US" dirty="0" smtClean="0"/>
              <a:t>Click to edit Master title style</a:t>
            </a:r>
            <a:endParaRPr lang="en-US" dirty="0"/>
          </a:p>
        </p:txBody>
      </p:sp>
      <p:sp>
        <p:nvSpPr>
          <p:cNvPr id="8" name="Rectangle 4"/>
          <p:cNvSpPr>
            <a:spLocks noGrp="1" noChangeArrowheads="1"/>
          </p:cNvSpPr>
          <p:nvPr>
            <p:ph type="subTitle" idx="1"/>
          </p:nvPr>
        </p:nvSpPr>
        <p:spPr>
          <a:xfrm>
            <a:off x="457731" y="4002368"/>
            <a:ext cx="4325398" cy="830964"/>
          </a:xfrm>
        </p:spPr>
        <p:txBody>
          <a:bodyPr>
            <a:spAutoFit/>
          </a:bodyPr>
          <a:lstStyle>
            <a:lvl1pPr marL="0" indent="0" algn="ctr">
              <a:buFontTx/>
              <a:buNone/>
              <a:defRPr>
                <a:latin typeface="Trebuchet MS" pitchFamily="34" charset="0"/>
              </a:defRPr>
            </a:lvl1pPr>
          </a:lstStyle>
          <a:p>
            <a:r>
              <a:rPr lang="en-US" smtClean="0"/>
              <a:t>Click to edit Master subtitle style</a:t>
            </a:r>
            <a:endParaRPr lang="en-US"/>
          </a:p>
        </p:txBody>
      </p:sp>
    </p:spTree>
    <p:extLst>
      <p:ext uri="{BB962C8B-B14F-4D97-AF65-F5344CB8AC3E}">
        <p14:creationId xmlns:p14="http://schemas.microsoft.com/office/powerpoint/2010/main" val="20209328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buFontTx/>
              <a:buBlip>
                <a:blip r:embed="rId2"/>
              </a:buBlip>
              <a:defRPr/>
            </a:lvl1pPr>
            <a:lvl2pPr>
              <a:buSzPct val="100000"/>
              <a:buFontTx/>
              <a:buBlip>
                <a:blip r:embed="rId2"/>
              </a:buBlip>
              <a:defRPr/>
            </a:lvl2pPr>
            <a:lvl3pPr>
              <a:buSzPct val="100000"/>
              <a:buFontTx/>
              <a:buBlip>
                <a:blip r:embed="rId2"/>
              </a:buBlip>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120455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734" y="1199889"/>
            <a:ext cx="4120886" cy="3544094"/>
          </a:xfrm>
        </p:spPr>
        <p:txBody>
          <a:bodyPr/>
          <a:lstStyle>
            <a:lvl1pPr>
              <a:buSzPct val="100000"/>
              <a:buFontTx/>
              <a:buBlip>
                <a:blip r:embed="rId2"/>
              </a:buBlip>
              <a:defRPr sz="2400"/>
            </a:lvl1pPr>
            <a:lvl2pPr>
              <a:buSzPct val="100000"/>
              <a:buFontTx/>
              <a:buBlip>
                <a:blip r:embed="rId2"/>
              </a:buBlip>
              <a:defRPr sz="2000"/>
            </a:lvl2pPr>
            <a:lvl3pPr>
              <a:buSzPct val="100000"/>
              <a:buFontTx/>
              <a:buBlip>
                <a:blip r:embed="rId2"/>
              </a:buBlip>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5615" y="1199889"/>
            <a:ext cx="4120886" cy="3544094"/>
          </a:xfrm>
        </p:spPr>
        <p:txBody>
          <a:bodyPr/>
          <a:lstStyle>
            <a:lvl1pPr>
              <a:buSzPct val="100000"/>
              <a:buFontTx/>
              <a:buBlip>
                <a:blip r:embed="rId2"/>
              </a:buBlip>
              <a:defRPr sz="2400"/>
            </a:lvl1pPr>
            <a:lvl2pPr>
              <a:buSzPct val="100000"/>
              <a:buFontTx/>
              <a:buBlip>
                <a:blip r:embed="rId2"/>
              </a:buBlip>
              <a:defRPr sz="2000" b="1"/>
            </a:lvl2pPr>
            <a:lvl3pPr>
              <a:buSzPct val="100000"/>
              <a:buFontTx/>
              <a:buBlip>
                <a:blip r:embed="rId2"/>
              </a:buBlip>
              <a:defRPr sz="1800" b="1"/>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69160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8560" y="206380"/>
            <a:ext cx="8379492" cy="590899"/>
          </a:xfrm>
        </p:spPr>
        <p:txBody>
          <a:bodyPr/>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229974624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588681"/>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812085"/>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5400000" flipH="1">
            <a:off x="-47212" y="19843"/>
            <a:ext cx="3241964" cy="3170595"/>
          </a:xfrm>
          <a:prstGeom prst="rect">
            <a:avLst/>
          </a:prstGeom>
        </p:spPr>
      </p:pic>
      <p:sp>
        <p:nvSpPr>
          <p:cNvPr id="33" name="Freeform 12"/>
          <p:cNvSpPr>
            <a:spLocks/>
          </p:cNvSpPr>
          <p:nvPr userDrawn="1"/>
        </p:nvSpPr>
        <p:spPr bwMode="auto">
          <a:xfrm>
            <a:off x="5885601" y="0"/>
            <a:ext cx="3258399" cy="5143500"/>
          </a:xfrm>
          <a:custGeom>
            <a:avLst/>
            <a:gdLst>
              <a:gd name="T0" fmla="*/ 150 w 1412"/>
              <a:gd name="T1" fmla="*/ 2166 h 2166"/>
              <a:gd name="T2" fmla="*/ 1412 w 1412"/>
              <a:gd name="T3" fmla="*/ 2166 h 2166"/>
              <a:gd name="T4" fmla="*/ 1412 w 1412"/>
              <a:gd name="T5" fmla="*/ 0 h 2166"/>
              <a:gd name="T6" fmla="*/ 0 w 1412"/>
              <a:gd name="T7" fmla="*/ 0 h 2166"/>
              <a:gd name="T8" fmla="*/ 150 w 1412"/>
              <a:gd name="T9" fmla="*/ 2166 h 2166"/>
            </a:gdLst>
            <a:ahLst/>
            <a:cxnLst>
              <a:cxn ang="0">
                <a:pos x="T0" y="T1"/>
              </a:cxn>
              <a:cxn ang="0">
                <a:pos x="T2" y="T3"/>
              </a:cxn>
              <a:cxn ang="0">
                <a:pos x="T4" y="T5"/>
              </a:cxn>
              <a:cxn ang="0">
                <a:pos x="T6" y="T7"/>
              </a:cxn>
              <a:cxn ang="0">
                <a:pos x="T8" y="T9"/>
              </a:cxn>
            </a:cxnLst>
            <a:rect l="0" t="0" r="r" b="b"/>
            <a:pathLst>
              <a:path w="1412" h="2166">
                <a:moveTo>
                  <a:pt x="150" y="2166"/>
                </a:moveTo>
                <a:cubicBezTo>
                  <a:pt x="1412" y="2166"/>
                  <a:pt x="1412" y="2166"/>
                  <a:pt x="1412" y="2166"/>
                </a:cubicBezTo>
                <a:cubicBezTo>
                  <a:pt x="1412" y="0"/>
                  <a:pt x="1412" y="0"/>
                  <a:pt x="1412" y="0"/>
                </a:cubicBezTo>
                <a:cubicBezTo>
                  <a:pt x="0" y="0"/>
                  <a:pt x="0" y="0"/>
                  <a:pt x="0" y="0"/>
                </a:cubicBezTo>
                <a:cubicBezTo>
                  <a:pt x="0" y="0"/>
                  <a:pt x="304" y="816"/>
                  <a:pt x="150" y="2166"/>
                </a:cubicBezTo>
                <a:close/>
              </a:path>
            </a:pathLst>
          </a:custGeom>
          <a:solidFill>
            <a:schemeClr val="tx2"/>
          </a:solidFill>
          <a:ln>
            <a:solidFill>
              <a:schemeClr val="tx2"/>
            </a:solidFill>
          </a:ln>
        </p:spPr>
        <p:txBody>
          <a:bodyPr vert="horz" wrap="square" lIns="68589" tIns="34295" rIns="68589" bIns="34295" numCol="1" anchor="t" anchorCtr="0" compatLnSpc="1">
            <a:prstTxWarp prst="textNoShape">
              <a:avLst/>
            </a:prstTxWarp>
          </a:bodyPr>
          <a:lstStyle/>
          <a:p>
            <a:pPr defTabSz="914400" fontAlgn="base">
              <a:spcBef>
                <a:spcPct val="0"/>
              </a:spcBef>
              <a:spcAft>
                <a:spcPct val="0"/>
              </a:spcAft>
            </a:pPr>
            <a:endParaRPr lang="en-US">
              <a:solidFill>
                <a:prstClr val="black"/>
              </a:solidFill>
              <a:cs typeface="Arial" charset="0"/>
            </a:endParaRPr>
          </a:p>
        </p:txBody>
      </p:sp>
      <p:sp>
        <p:nvSpPr>
          <p:cNvPr id="34" name="Freeform 13"/>
          <p:cNvSpPr>
            <a:spLocks/>
          </p:cNvSpPr>
          <p:nvPr userDrawn="1"/>
        </p:nvSpPr>
        <p:spPr bwMode="auto">
          <a:xfrm>
            <a:off x="5665109" y="0"/>
            <a:ext cx="927739" cy="5143500"/>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6" y="767"/>
                  <a:pt x="221" y="2166"/>
                </a:cubicBezTo>
                <a:close/>
              </a:path>
            </a:pathLst>
          </a:custGeom>
          <a:solidFill>
            <a:schemeClr val="accent2"/>
          </a:solidFill>
          <a:ln>
            <a:noFill/>
          </a:ln>
        </p:spPr>
        <p:txBody>
          <a:bodyPr vert="horz" wrap="square" lIns="68589" tIns="34295" rIns="68589" bIns="34295" numCol="1" anchor="t" anchorCtr="0" compatLnSpc="1">
            <a:prstTxWarp prst="textNoShape">
              <a:avLst/>
            </a:prstTxWarp>
          </a:bodyPr>
          <a:lstStyle/>
          <a:p>
            <a:pPr defTabSz="914400" fontAlgn="base">
              <a:spcBef>
                <a:spcPct val="0"/>
              </a:spcBef>
              <a:spcAft>
                <a:spcPct val="0"/>
              </a:spcAft>
            </a:pPr>
            <a:endParaRPr lang="en-US">
              <a:solidFill>
                <a:prstClr val="black"/>
              </a:solidFill>
              <a:cs typeface="Arial" charset="0"/>
            </a:endParaRPr>
          </a:p>
        </p:txBody>
      </p:sp>
      <p:sp>
        <p:nvSpPr>
          <p:cNvPr id="10" name="TextBox 9"/>
          <p:cNvSpPr txBox="1"/>
          <p:nvPr userDrawn="1"/>
        </p:nvSpPr>
        <p:spPr>
          <a:xfrm>
            <a:off x="266374" y="4703031"/>
            <a:ext cx="1696636" cy="315481"/>
          </a:xfrm>
          <a:prstGeom prst="rect">
            <a:avLst/>
          </a:prstGeom>
          <a:noFill/>
        </p:spPr>
        <p:txBody>
          <a:bodyPr wrap="none" lIns="68589" tIns="34295" rIns="68589" bIns="34295" rtlCol="0">
            <a:spAutoFit/>
          </a:bodyPr>
          <a:lstStyle/>
          <a:p>
            <a:pPr defTabSz="914400" fontAlgn="base">
              <a:spcBef>
                <a:spcPct val="0"/>
              </a:spcBef>
              <a:spcAft>
                <a:spcPct val="0"/>
              </a:spcAft>
            </a:pPr>
            <a:r>
              <a:rPr lang="en-US" sz="800" dirty="0">
                <a:solidFill>
                  <a:srgbClr val="1E7640"/>
                </a:solidFill>
                <a:cs typeface="Arial" charset="0"/>
              </a:rPr>
              <a:t>ORNL is managed by UT-Battelle </a:t>
            </a:r>
            <a:br>
              <a:rPr lang="en-US" sz="800" dirty="0">
                <a:solidFill>
                  <a:srgbClr val="1E7640"/>
                </a:solidFill>
                <a:cs typeface="Arial" charset="0"/>
              </a:rPr>
            </a:br>
            <a:r>
              <a:rPr lang="en-US" sz="800" dirty="0">
                <a:solidFill>
                  <a:srgbClr val="1E7640"/>
                </a:solidFill>
                <a:cs typeface="Arial" charset="0"/>
              </a:rPr>
              <a:t>for the US Department of Energy</a:t>
            </a:r>
          </a:p>
        </p:txBody>
      </p:sp>
      <p:sp>
        <p:nvSpPr>
          <p:cNvPr id="2" name="Title 1"/>
          <p:cNvSpPr>
            <a:spLocks noGrp="1"/>
          </p:cNvSpPr>
          <p:nvPr userDrawn="1">
            <p:ph type="ctrTitle"/>
          </p:nvPr>
        </p:nvSpPr>
        <p:spPr>
          <a:xfrm>
            <a:off x="254320" y="240030"/>
            <a:ext cx="4160172" cy="697114"/>
          </a:xfrm>
        </p:spPr>
        <p:txBody>
          <a:bodyPr/>
          <a:lstStyle>
            <a:lvl1pPr algn="l">
              <a:defRPr sz="2400" b="1">
                <a:solidFill>
                  <a:schemeClr val="tx2"/>
                </a:solidFill>
                <a:latin typeface="+mn-lt"/>
              </a:defRPr>
            </a:lvl1pPr>
          </a:lstStyle>
          <a:p>
            <a:r>
              <a:rPr lang="en-US" dirty="0"/>
              <a:t>Click to edit Master title style</a:t>
            </a:r>
          </a:p>
        </p:txBody>
      </p:sp>
      <p:sp>
        <p:nvSpPr>
          <p:cNvPr id="3" name="Subtitle 2"/>
          <p:cNvSpPr>
            <a:spLocks noGrp="1"/>
          </p:cNvSpPr>
          <p:nvPr userDrawn="1">
            <p:ph type="subTitle" idx="1"/>
          </p:nvPr>
        </p:nvSpPr>
        <p:spPr>
          <a:xfrm>
            <a:off x="260672" y="1501162"/>
            <a:ext cx="4115041" cy="567848"/>
          </a:xfrm>
        </p:spPr>
        <p:txBody>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rotWithShape="1">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6236689" y="49"/>
            <a:ext cx="2907311" cy="4702982"/>
          </a:xfrm>
          <a:prstGeom prst="rect">
            <a:avLst/>
          </a:prstGeom>
        </p:spPr>
      </p:pic>
      <p:pic>
        <p:nvPicPr>
          <p:cNvPr id="25"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267336" y="949569"/>
            <a:ext cx="1614626" cy="1614206"/>
          </a:xfrm>
          <a:prstGeom prst="ellipse">
            <a:avLst/>
          </a:prstGeom>
          <a:blipFill>
            <a:blip r:embed="rId5" cstate="screen">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extLst/>
        </p:spPr>
      </p:pic>
      <p:pic>
        <p:nvPicPr>
          <p:cNvPr id="26" name="Picture 25" descr="DifScat_better vibe.jpg.jpeg"/>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532416" y="1392140"/>
            <a:ext cx="1401742" cy="1401377"/>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pic>
      <p:pic>
        <p:nvPicPr>
          <p:cNvPr id="27" name="Picture 2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966220" y="2377406"/>
            <a:ext cx="1249378" cy="1249053"/>
          </a:xfrm>
          <a:prstGeom prst="ellipse">
            <a:avLst/>
          </a:prstGeom>
          <a:blipFill>
            <a:blip r:embed="rId7" cstate="screen">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pic>
      <p:pic>
        <p:nvPicPr>
          <p:cNvPr id="28" name="Picture 27"/>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048833" y="2470590"/>
            <a:ext cx="1069510" cy="1039736"/>
          </a:xfrm>
          <a:prstGeom prst="rect">
            <a:avLst/>
          </a:prstGeom>
          <a:ln>
            <a:noFill/>
          </a:ln>
        </p:spPr>
      </p:pic>
      <p:pic>
        <p:nvPicPr>
          <p:cNvPr id="14" name="Picture 2" descr="https://portal09.ornl.gov/sites/cm/branding/Logo%20Downloads/OLCF_official_color_10_26_15.png"/>
          <p:cNvPicPr>
            <a:picLocks noChangeAspect="1" noChangeArrowheads="1"/>
          </p:cNvPicPr>
          <p:nvPr userDrawn="1"/>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371859" y="4732020"/>
            <a:ext cx="1429884" cy="24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81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284" y="240030"/>
            <a:ext cx="8568927" cy="383192"/>
          </a:xfrm>
        </p:spPr>
        <p:txBody>
          <a:bodyPr/>
          <a:lstStyle/>
          <a:p>
            <a:r>
              <a:rPr lang="en-US" dirty="0"/>
              <a:t>Click to edit Master title style</a:t>
            </a:r>
          </a:p>
        </p:txBody>
      </p:sp>
      <p:sp>
        <p:nvSpPr>
          <p:cNvPr id="3" name="Content Placeholder 2"/>
          <p:cNvSpPr>
            <a:spLocks noGrp="1"/>
          </p:cNvSpPr>
          <p:nvPr>
            <p:ph idx="1"/>
          </p:nvPr>
        </p:nvSpPr>
        <p:spPr>
          <a:xfrm>
            <a:off x="260672" y="1131570"/>
            <a:ext cx="8529578" cy="303583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112192" indent="-16671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53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57200" y="4734035"/>
            <a:ext cx="8229600" cy="273844"/>
          </a:xfrm>
          <a:prstGeom prst="rect">
            <a:avLst/>
          </a:prstGeom>
        </p:spPr>
        <p:txBody>
          <a:bodyPr lIns="34281" tIns="17140" rIns="34281" bIns="17140"/>
          <a:lstStyle>
            <a:lvl1pPr>
              <a:defRPr>
                <a:latin typeface="Arial"/>
              </a:defRPr>
            </a:lvl1pPr>
          </a:lstStyle>
          <a:p>
            <a:endParaRPr lang="en-US" dirty="0"/>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7508" y="240030"/>
            <a:ext cx="8628678" cy="38319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60672" y="1083564"/>
            <a:ext cx="4192528" cy="615893"/>
          </a:xfrm>
        </p:spPr>
        <p:txBody>
          <a:bodyPr anchor="b"/>
          <a:lstStyle>
            <a:lvl1pPr marL="0" indent="0">
              <a:buNone/>
              <a:defRPr sz="1800" b="1">
                <a:solidFill>
                  <a:schemeClr val="tx2"/>
                </a:solidFill>
              </a:defRPr>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a:t>Click to edit Master text styles</a:t>
            </a:r>
          </a:p>
        </p:txBody>
      </p:sp>
      <p:sp>
        <p:nvSpPr>
          <p:cNvPr id="4" name="Content Placeholder 3"/>
          <p:cNvSpPr>
            <a:spLocks noGrp="1"/>
          </p:cNvSpPr>
          <p:nvPr>
            <p:ph sz="half" idx="2"/>
          </p:nvPr>
        </p:nvSpPr>
        <p:spPr>
          <a:xfrm>
            <a:off x="260672" y="1702751"/>
            <a:ext cx="4192528" cy="2529922"/>
          </a:xfrm>
        </p:spPr>
        <p:txBody>
          <a:bodyPr/>
          <a:lstStyle>
            <a:lvl1pPr>
              <a:defRPr sz="1800"/>
            </a:lvl1pPr>
            <a:lvl2pPr>
              <a:defRPr sz="1500"/>
            </a:lvl2pPr>
            <a:lvl3pPr>
              <a:defRPr sz="1400"/>
            </a:lvl3pPr>
            <a:lvl4pPr>
              <a:defRPr sz="1200"/>
            </a:lvl4pPr>
            <a:lvl5pPr marL="1112192" indent="-166710">
              <a:buFont typeface="Arial" panose="020B0604020202020204" pitchFamily="34" charset="0"/>
              <a:buChar char="•"/>
              <a:defRPr sz="14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083564"/>
            <a:ext cx="4150031" cy="615893"/>
          </a:xfrm>
        </p:spPr>
        <p:txBody>
          <a:bodyPr anchor="b"/>
          <a:lstStyle>
            <a:lvl1pPr marL="0" indent="0">
              <a:buNone/>
              <a:defRPr sz="1800" b="1">
                <a:solidFill>
                  <a:schemeClr val="tx2"/>
                </a:solidFill>
              </a:defRPr>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702751"/>
            <a:ext cx="4150031" cy="2529922"/>
          </a:xfrm>
        </p:spPr>
        <p:txBody>
          <a:bodyPr/>
          <a:lstStyle>
            <a:lvl1pPr>
              <a:defRPr sz="1800"/>
            </a:lvl1pPr>
            <a:lvl2pPr>
              <a:defRPr sz="1500"/>
            </a:lvl2pPr>
            <a:lvl3pPr>
              <a:defRPr sz="1400"/>
            </a:lvl3pPr>
            <a:lvl4pPr>
              <a:defRPr sz="1200"/>
            </a:lvl4pPr>
            <a:lvl5pPr marL="1112192" indent="-166710">
              <a:defRPr lang="en-US" sz="14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9611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5400000" flipH="1">
            <a:off x="-47212" y="19843"/>
            <a:ext cx="3241964" cy="3170595"/>
          </a:xfrm>
          <a:prstGeom prst="rect">
            <a:avLst/>
          </a:prstGeom>
        </p:spPr>
      </p:pic>
      <p:sp>
        <p:nvSpPr>
          <p:cNvPr id="2" name="Title 1"/>
          <p:cNvSpPr>
            <a:spLocks noGrp="1"/>
          </p:cNvSpPr>
          <p:nvPr>
            <p:ph type="title"/>
          </p:nvPr>
        </p:nvSpPr>
        <p:spPr>
          <a:xfrm>
            <a:off x="257697" y="240031"/>
            <a:ext cx="2853707" cy="697124"/>
          </a:xfrm>
        </p:spPr>
        <p:txBody>
          <a:bodyPr/>
          <a:lstStyle/>
          <a:p>
            <a:r>
              <a:rPr lang="en-US" dirty="0"/>
              <a:t>Click to edit Master title style</a:t>
            </a:r>
          </a:p>
        </p:txBody>
      </p:sp>
      <p:sp>
        <p:nvSpPr>
          <p:cNvPr id="19" name="Freeform 12"/>
          <p:cNvSpPr>
            <a:spLocks/>
          </p:cNvSpPr>
          <p:nvPr userDrawn="1"/>
        </p:nvSpPr>
        <p:spPr bwMode="auto">
          <a:xfrm>
            <a:off x="5885601" y="0"/>
            <a:ext cx="3258399" cy="5143500"/>
          </a:xfrm>
          <a:custGeom>
            <a:avLst/>
            <a:gdLst>
              <a:gd name="T0" fmla="*/ 150 w 1412"/>
              <a:gd name="T1" fmla="*/ 2166 h 2166"/>
              <a:gd name="T2" fmla="*/ 1412 w 1412"/>
              <a:gd name="T3" fmla="*/ 2166 h 2166"/>
              <a:gd name="T4" fmla="*/ 1412 w 1412"/>
              <a:gd name="T5" fmla="*/ 0 h 2166"/>
              <a:gd name="T6" fmla="*/ 0 w 1412"/>
              <a:gd name="T7" fmla="*/ 0 h 2166"/>
              <a:gd name="T8" fmla="*/ 150 w 1412"/>
              <a:gd name="T9" fmla="*/ 2166 h 2166"/>
            </a:gdLst>
            <a:ahLst/>
            <a:cxnLst>
              <a:cxn ang="0">
                <a:pos x="T0" y="T1"/>
              </a:cxn>
              <a:cxn ang="0">
                <a:pos x="T2" y="T3"/>
              </a:cxn>
              <a:cxn ang="0">
                <a:pos x="T4" y="T5"/>
              </a:cxn>
              <a:cxn ang="0">
                <a:pos x="T6" y="T7"/>
              </a:cxn>
              <a:cxn ang="0">
                <a:pos x="T8" y="T9"/>
              </a:cxn>
            </a:cxnLst>
            <a:rect l="0" t="0" r="r" b="b"/>
            <a:pathLst>
              <a:path w="1412" h="2166">
                <a:moveTo>
                  <a:pt x="150" y="2166"/>
                </a:moveTo>
                <a:cubicBezTo>
                  <a:pt x="1412" y="2166"/>
                  <a:pt x="1412" y="2166"/>
                  <a:pt x="1412" y="2166"/>
                </a:cubicBezTo>
                <a:cubicBezTo>
                  <a:pt x="1412" y="0"/>
                  <a:pt x="1412" y="0"/>
                  <a:pt x="1412" y="0"/>
                </a:cubicBezTo>
                <a:cubicBezTo>
                  <a:pt x="0" y="0"/>
                  <a:pt x="0" y="0"/>
                  <a:pt x="0" y="0"/>
                </a:cubicBezTo>
                <a:cubicBezTo>
                  <a:pt x="0" y="0"/>
                  <a:pt x="304" y="816"/>
                  <a:pt x="150" y="2166"/>
                </a:cubicBezTo>
                <a:close/>
              </a:path>
            </a:pathLst>
          </a:custGeom>
          <a:solidFill>
            <a:schemeClr val="bg1"/>
          </a:solidFill>
          <a:ln>
            <a:noFill/>
          </a:ln>
        </p:spPr>
        <p:txBody>
          <a:bodyPr vert="horz" wrap="square" lIns="68589" tIns="34295" rIns="68589" bIns="34295" numCol="1" anchor="t" anchorCtr="0" compatLnSpc="1">
            <a:prstTxWarp prst="textNoShape">
              <a:avLst/>
            </a:prstTxWarp>
          </a:bodyPr>
          <a:lstStyle/>
          <a:p>
            <a:pPr defTabSz="914400" fontAlgn="base">
              <a:spcBef>
                <a:spcPct val="0"/>
              </a:spcBef>
              <a:spcAft>
                <a:spcPct val="0"/>
              </a:spcAft>
            </a:pPr>
            <a:endParaRPr lang="en-US">
              <a:solidFill>
                <a:prstClr val="black"/>
              </a:solidFill>
              <a:cs typeface="Arial" charset="0"/>
            </a:endParaRPr>
          </a:p>
        </p:txBody>
      </p:sp>
      <p:sp>
        <p:nvSpPr>
          <p:cNvPr id="20" name="Freeform 13"/>
          <p:cNvSpPr>
            <a:spLocks/>
          </p:cNvSpPr>
          <p:nvPr userDrawn="1"/>
        </p:nvSpPr>
        <p:spPr bwMode="auto">
          <a:xfrm>
            <a:off x="5665109" y="0"/>
            <a:ext cx="927739" cy="5143500"/>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6" y="767"/>
                  <a:pt x="221" y="2166"/>
                </a:cubicBezTo>
                <a:close/>
              </a:path>
            </a:pathLst>
          </a:custGeom>
          <a:solidFill>
            <a:schemeClr val="accent2"/>
          </a:solidFill>
          <a:ln>
            <a:noFill/>
          </a:ln>
          <a:effectLst>
            <a:outerShdw dist="25400" algn="l" rotWithShape="0">
              <a:schemeClr val="tx2"/>
            </a:outerShdw>
          </a:effectLst>
        </p:spPr>
        <p:txBody>
          <a:bodyPr vert="horz" wrap="square" lIns="68589" tIns="34295" rIns="68589" bIns="34295" numCol="1" anchor="t" anchorCtr="0" compatLnSpc="1">
            <a:prstTxWarp prst="textNoShape">
              <a:avLst/>
            </a:prstTxWarp>
          </a:bodyPr>
          <a:lstStyle/>
          <a:p>
            <a:pPr defTabSz="914400" fontAlgn="base">
              <a:spcBef>
                <a:spcPct val="0"/>
              </a:spcBef>
              <a:spcAft>
                <a:spcPct val="0"/>
              </a:spcAft>
            </a:pPr>
            <a:endParaRPr lang="en-US">
              <a:solidFill>
                <a:prstClr val="black"/>
              </a:solidFill>
              <a:cs typeface="Arial" charset="0"/>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36689" y="49"/>
            <a:ext cx="2907311" cy="4702982"/>
          </a:xfrm>
          <a:prstGeom prst="rect">
            <a:avLst/>
          </a:prstGeom>
        </p:spPr>
      </p:pic>
      <p:pic>
        <p:nvPicPr>
          <p:cNvPr id="9" name="Picture 2" descr="https://portal09.ornl.gov/sites/cm/branding/Logo%20Downloads/OLCF_official_color_10_26_15.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71859" y="4732020"/>
            <a:ext cx="1429884" cy="24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14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7695" y="240030"/>
            <a:ext cx="8628678" cy="383192"/>
          </a:xfrm>
        </p:spPr>
        <p:txBody>
          <a:bodyPr/>
          <a:lstStyle/>
          <a:p>
            <a:r>
              <a:rPr lang="en-US" dirty="0"/>
              <a:t>Click to edit Master title style</a:t>
            </a:r>
          </a:p>
        </p:txBody>
      </p:sp>
    </p:spTree>
    <p:extLst>
      <p:ext uri="{BB962C8B-B14F-4D97-AF65-F5344CB8AC3E}">
        <p14:creationId xmlns:p14="http://schemas.microsoft.com/office/powerpoint/2010/main" val="64987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01" indent="0">
              <a:buNone/>
              <a:defRPr sz="1800">
                <a:solidFill>
                  <a:schemeClr val="tx1">
                    <a:tint val="75000"/>
                  </a:schemeClr>
                </a:solidFill>
              </a:defRPr>
            </a:lvl2pPr>
            <a:lvl3pPr marL="914202" indent="0">
              <a:buNone/>
              <a:defRPr sz="1600">
                <a:solidFill>
                  <a:schemeClr val="tx1">
                    <a:tint val="75000"/>
                  </a:schemeClr>
                </a:solidFill>
              </a:defRPr>
            </a:lvl3pPr>
            <a:lvl4pPr marL="1371303" indent="0">
              <a:buNone/>
              <a:defRPr sz="1400">
                <a:solidFill>
                  <a:schemeClr val="tx1">
                    <a:tint val="75000"/>
                  </a:schemeClr>
                </a:solidFill>
              </a:defRPr>
            </a:lvl4pPr>
            <a:lvl5pPr marL="1828404" indent="0">
              <a:buNone/>
              <a:defRPr sz="1400">
                <a:solidFill>
                  <a:schemeClr val="tx1">
                    <a:tint val="75000"/>
                  </a:schemeClr>
                </a:solidFill>
              </a:defRPr>
            </a:lvl5pPr>
            <a:lvl6pPr marL="2285505" indent="0">
              <a:buNone/>
              <a:defRPr sz="1400">
                <a:solidFill>
                  <a:schemeClr val="tx1">
                    <a:tint val="75000"/>
                  </a:schemeClr>
                </a:solidFill>
              </a:defRPr>
            </a:lvl6pPr>
            <a:lvl7pPr marL="2742606" indent="0">
              <a:buNone/>
              <a:defRPr sz="1400">
                <a:solidFill>
                  <a:schemeClr val="tx1">
                    <a:tint val="75000"/>
                  </a:schemeClr>
                </a:solidFill>
              </a:defRPr>
            </a:lvl7pPr>
            <a:lvl8pPr marL="3199707" indent="0">
              <a:buNone/>
              <a:defRPr sz="1400">
                <a:solidFill>
                  <a:schemeClr val="tx1">
                    <a:tint val="75000"/>
                  </a:schemeClr>
                </a:solidFill>
              </a:defRPr>
            </a:lvl8pPr>
            <a:lvl9pPr marL="3656808"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57200" y="4734035"/>
            <a:ext cx="8229600" cy="273844"/>
          </a:xfrm>
          <a:prstGeom prst="rect">
            <a:avLst/>
          </a:prstGeom>
        </p:spPr>
        <p:txBody>
          <a:bodyPr lIns="34281" tIns="17140" rIns="34281" bIns="17140"/>
          <a:lstStyle>
            <a:lvl1pPr>
              <a:defRPr>
                <a:latin typeface="Arial"/>
              </a:defRPr>
            </a:lvl1pPr>
          </a:lstStyle>
          <a:p>
            <a:endParaRPr lang="en-US" dirty="0"/>
          </a:p>
        </p:txBody>
      </p:sp>
    </p:spTree>
    <p:extLst>
      <p:ext uri="{BB962C8B-B14F-4D97-AF65-F5344CB8AC3E}">
        <p14:creationId xmlns:p14="http://schemas.microsoft.com/office/powerpoint/2010/main" val="1122394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57200" y="4734035"/>
            <a:ext cx="8229600" cy="273844"/>
          </a:xfrm>
          <a:prstGeom prst="rect">
            <a:avLst/>
          </a:prstGeom>
        </p:spPr>
        <p:txBody>
          <a:bodyPr lIns="34281" tIns="17140" rIns="34281" bIns="17140"/>
          <a:lstStyle>
            <a:lvl1pPr>
              <a:defRPr>
                <a:latin typeface="Arial"/>
              </a:defRPr>
            </a:lvl1pPr>
          </a:lstStyle>
          <a:p>
            <a:endParaRPr lang="en-US" dirty="0"/>
          </a:p>
        </p:txBody>
      </p:sp>
    </p:spTree>
    <p:extLst>
      <p:ext uri="{BB962C8B-B14F-4D97-AF65-F5344CB8AC3E}">
        <p14:creationId xmlns:p14="http://schemas.microsoft.com/office/powerpoint/2010/main" val="12605946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1" indent="0">
              <a:buNone/>
              <a:defRPr sz="2000" b="1"/>
            </a:lvl2pPr>
            <a:lvl3pPr marL="914202" indent="0">
              <a:buNone/>
              <a:defRPr sz="1800" b="1"/>
            </a:lvl3pPr>
            <a:lvl4pPr marL="1371303" indent="0">
              <a:buNone/>
              <a:defRPr sz="1600" b="1"/>
            </a:lvl4pPr>
            <a:lvl5pPr marL="1828404" indent="0">
              <a:buNone/>
              <a:defRPr sz="1600" b="1"/>
            </a:lvl5pPr>
            <a:lvl6pPr marL="2285505" indent="0">
              <a:buNone/>
              <a:defRPr sz="1600" b="1"/>
            </a:lvl6pPr>
            <a:lvl7pPr marL="2742606" indent="0">
              <a:buNone/>
              <a:defRPr sz="1600" b="1"/>
            </a:lvl7pPr>
            <a:lvl8pPr marL="3199707" indent="0">
              <a:buNone/>
              <a:defRPr sz="1600" b="1"/>
            </a:lvl8pPr>
            <a:lvl9pPr marL="3656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01" indent="0">
              <a:buNone/>
              <a:defRPr sz="2000" b="1"/>
            </a:lvl2pPr>
            <a:lvl3pPr marL="914202" indent="0">
              <a:buNone/>
              <a:defRPr sz="1800" b="1"/>
            </a:lvl3pPr>
            <a:lvl4pPr marL="1371303" indent="0">
              <a:buNone/>
              <a:defRPr sz="1600" b="1"/>
            </a:lvl4pPr>
            <a:lvl5pPr marL="1828404" indent="0">
              <a:buNone/>
              <a:defRPr sz="1600" b="1"/>
            </a:lvl5pPr>
            <a:lvl6pPr marL="2285505" indent="0">
              <a:buNone/>
              <a:defRPr sz="1600" b="1"/>
            </a:lvl6pPr>
            <a:lvl7pPr marL="2742606" indent="0">
              <a:buNone/>
              <a:defRPr sz="1600" b="1"/>
            </a:lvl7pPr>
            <a:lvl8pPr marL="3199707" indent="0">
              <a:buNone/>
              <a:defRPr sz="1600" b="1"/>
            </a:lvl8pPr>
            <a:lvl9pPr marL="3656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57200" y="4734035"/>
            <a:ext cx="8229600" cy="273844"/>
          </a:xfrm>
          <a:prstGeom prst="rect">
            <a:avLst/>
          </a:prstGeom>
        </p:spPr>
        <p:txBody>
          <a:bodyPr lIns="34281" tIns="17140" rIns="34281" bIns="17140"/>
          <a:lstStyle>
            <a:lvl1pPr>
              <a:defRPr>
                <a:latin typeface="Arial"/>
              </a:defRPr>
            </a:lvl1pPr>
          </a:lstStyle>
          <a:p>
            <a:endParaRPr lang="en-US" dirty="0"/>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457200" y="4734035"/>
            <a:ext cx="8229600" cy="273844"/>
          </a:xfrm>
          <a:prstGeom prst="rect">
            <a:avLst/>
          </a:prstGeom>
        </p:spPr>
        <p:txBody>
          <a:bodyPr lIns="34281" tIns="17140" rIns="34281" bIns="17140"/>
          <a:lstStyle>
            <a:lvl1pPr>
              <a:defRPr>
                <a:latin typeface="Arial"/>
              </a:defRPr>
            </a:lvl1pPr>
          </a:lstStyle>
          <a:p>
            <a:endParaRPr lang="en-US" dirty="0"/>
          </a:p>
        </p:txBody>
      </p:sp>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4734035"/>
            <a:ext cx="8229600" cy="273844"/>
          </a:xfrm>
          <a:prstGeom prst="rect">
            <a:avLst/>
          </a:prstGeom>
        </p:spPr>
        <p:txBody>
          <a:bodyPr lIns="34281" tIns="17140" rIns="34281" bIns="17140"/>
          <a:lstStyle>
            <a:lvl1pPr>
              <a:defRPr>
                <a:latin typeface="Arial"/>
              </a:defRPr>
            </a:lvl1pPr>
          </a:lstStyle>
          <a:p>
            <a:endParaRPr lang="en-US" dirty="0"/>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01" indent="0">
              <a:buNone/>
              <a:defRPr sz="1200"/>
            </a:lvl2pPr>
            <a:lvl3pPr marL="914202" indent="0">
              <a:buNone/>
              <a:defRPr sz="1000"/>
            </a:lvl3pPr>
            <a:lvl4pPr marL="1371303" indent="0">
              <a:buNone/>
              <a:defRPr sz="900"/>
            </a:lvl4pPr>
            <a:lvl5pPr marL="1828404" indent="0">
              <a:buNone/>
              <a:defRPr sz="900"/>
            </a:lvl5pPr>
            <a:lvl6pPr marL="2285505" indent="0">
              <a:buNone/>
              <a:defRPr sz="900"/>
            </a:lvl6pPr>
            <a:lvl7pPr marL="2742606" indent="0">
              <a:buNone/>
              <a:defRPr sz="900"/>
            </a:lvl7pPr>
            <a:lvl8pPr marL="3199707" indent="0">
              <a:buNone/>
              <a:defRPr sz="900"/>
            </a:lvl8pPr>
            <a:lvl9pPr marL="3656808"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57200" y="4734035"/>
            <a:ext cx="8229600" cy="273844"/>
          </a:xfrm>
          <a:prstGeom prst="rect">
            <a:avLst/>
          </a:prstGeom>
        </p:spPr>
        <p:txBody>
          <a:bodyPr lIns="34281" tIns="17140" rIns="34281" bIns="17140"/>
          <a:lstStyle>
            <a:lvl1pPr>
              <a:defRPr>
                <a:latin typeface="Arial"/>
              </a:defRPr>
            </a:lvl1pPr>
          </a:lstStyle>
          <a:p>
            <a:endParaRPr lang="en-US" dirty="0"/>
          </a:p>
        </p:txBody>
      </p:sp>
    </p:spTree>
    <p:extLst>
      <p:ext uri="{BB962C8B-B14F-4D97-AF65-F5344CB8AC3E}">
        <p14:creationId xmlns:p14="http://schemas.microsoft.com/office/powerpoint/2010/main" val="12182203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01" indent="0">
              <a:buNone/>
              <a:defRPr sz="2800"/>
            </a:lvl2pPr>
            <a:lvl3pPr marL="914202" indent="0">
              <a:buNone/>
              <a:defRPr sz="2400"/>
            </a:lvl3pPr>
            <a:lvl4pPr marL="1371303" indent="0">
              <a:buNone/>
              <a:defRPr sz="2000"/>
            </a:lvl4pPr>
            <a:lvl5pPr marL="1828404" indent="0">
              <a:buNone/>
              <a:defRPr sz="2000"/>
            </a:lvl5pPr>
            <a:lvl6pPr marL="2285505" indent="0">
              <a:buNone/>
              <a:defRPr sz="2000"/>
            </a:lvl6pPr>
            <a:lvl7pPr marL="2742606" indent="0">
              <a:buNone/>
              <a:defRPr sz="2000"/>
            </a:lvl7pPr>
            <a:lvl8pPr marL="3199707" indent="0">
              <a:buNone/>
              <a:defRPr sz="2000"/>
            </a:lvl8pPr>
            <a:lvl9pPr marL="3656808"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01" indent="0">
              <a:buNone/>
              <a:defRPr sz="1200"/>
            </a:lvl2pPr>
            <a:lvl3pPr marL="914202" indent="0">
              <a:buNone/>
              <a:defRPr sz="1000"/>
            </a:lvl3pPr>
            <a:lvl4pPr marL="1371303" indent="0">
              <a:buNone/>
              <a:defRPr sz="900"/>
            </a:lvl4pPr>
            <a:lvl5pPr marL="1828404" indent="0">
              <a:buNone/>
              <a:defRPr sz="900"/>
            </a:lvl5pPr>
            <a:lvl6pPr marL="2285505" indent="0">
              <a:buNone/>
              <a:defRPr sz="900"/>
            </a:lvl6pPr>
            <a:lvl7pPr marL="2742606" indent="0">
              <a:buNone/>
              <a:defRPr sz="900"/>
            </a:lvl7pPr>
            <a:lvl8pPr marL="3199707" indent="0">
              <a:buNone/>
              <a:defRPr sz="900"/>
            </a:lvl8pPr>
            <a:lvl9pPr marL="3656808"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57200" y="4734035"/>
            <a:ext cx="8229600" cy="273844"/>
          </a:xfrm>
          <a:prstGeom prst="rect">
            <a:avLst/>
          </a:prstGeom>
        </p:spPr>
        <p:txBody>
          <a:bodyPr lIns="34281" tIns="17140" rIns="34281" bIns="17140"/>
          <a:lstStyle>
            <a:lvl1pPr>
              <a:defRPr>
                <a:latin typeface="Arial"/>
              </a:defRPr>
            </a:lvl1pPr>
          </a:lstStyle>
          <a:p>
            <a:endParaRPr lang="en-US" dirty="0"/>
          </a:p>
        </p:txBody>
      </p:sp>
    </p:spTree>
    <p:extLst>
      <p:ext uri="{BB962C8B-B14F-4D97-AF65-F5344CB8AC3E}">
        <p14:creationId xmlns:p14="http://schemas.microsoft.com/office/powerpoint/2010/main" val="36159831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0.xml"/><Relationship Id="rId7" Type="http://schemas.openxmlformats.org/officeDocument/2006/relationships/image" Target="../media/image7.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457201" y="4752646"/>
            <a:ext cx="8229599" cy="323165"/>
          </a:xfrm>
          <a:prstGeom prst="rect">
            <a:avLst/>
          </a:prstGeom>
          <a:noFill/>
        </p:spPr>
        <p:txBody>
          <a:bodyPr wrap="square" lIns="34281" tIns="17140" rIns="34281" bIns="17140" rtlCol="0">
            <a:spAutoFit/>
          </a:bodyPr>
          <a:lstStyle/>
          <a:p>
            <a:pPr algn="ctr"/>
            <a:r>
              <a:rPr lang="en-US" sz="900" dirty="0" smtClean="0">
                <a:solidFill>
                  <a:schemeClr val="tx1">
                    <a:lumMod val="50000"/>
                    <a:lumOff val="50000"/>
                  </a:schemeClr>
                </a:solidFill>
                <a:latin typeface="Arial"/>
              </a:rPr>
              <a:t>Biomedical Technology Research Center for Macromolecular Modeling and Bioinformatics</a:t>
            </a:r>
          </a:p>
          <a:p>
            <a:pPr algn="ctr"/>
            <a:r>
              <a:rPr lang="en-US" sz="900" dirty="0" smtClean="0">
                <a:solidFill>
                  <a:schemeClr val="tx1">
                    <a:lumMod val="50000"/>
                    <a:lumOff val="50000"/>
                  </a:schemeClr>
                </a:solidFill>
                <a:latin typeface="Arial"/>
              </a:rPr>
              <a:t>Beckman Institute,</a:t>
            </a:r>
            <a:r>
              <a:rPr lang="en-US" sz="900" baseline="0" dirty="0" smtClean="0">
                <a:solidFill>
                  <a:schemeClr val="tx1">
                    <a:lumMod val="50000"/>
                    <a:lumOff val="50000"/>
                  </a:schemeClr>
                </a:solidFill>
                <a:latin typeface="Arial"/>
              </a:rPr>
              <a:t> </a:t>
            </a:r>
            <a:r>
              <a:rPr lang="en-US" sz="900" dirty="0" smtClean="0">
                <a:solidFill>
                  <a:schemeClr val="tx1">
                    <a:lumMod val="50000"/>
                    <a:lumOff val="50000"/>
                  </a:schemeClr>
                </a:solidFill>
                <a:latin typeface="Arial"/>
              </a:rPr>
              <a:t>University of Illinois at Urbana-Champaign</a:t>
            </a:r>
            <a:r>
              <a:rPr lang="en-US" sz="900" baseline="0" dirty="0" smtClean="0">
                <a:solidFill>
                  <a:schemeClr val="tx1">
                    <a:lumMod val="50000"/>
                    <a:lumOff val="50000"/>
                  </a:schemeClr>
                </a:solidFill>
                <a:latin typeface="Arial"/>
              </a:rPr>
              <a:t> - </a:t>
            </a:r>
            <a:r>
              <a:rPr lang="en-US" sz="900" dirty="0" err="1" smtClean="0">
                <a:solidFill>
                  <a:schemeClr val="tx1">
                    <a:lumMod val="50000"/>
                    <a:lumOff val="50000"/>
                  </a:schemeClr>
                </a:solidFill>
                <a:latin typeface="Arial"/>
              </a:rPr>
              <a:t>www.ks.uiuc.edu</a:t>
            </a:r>
            <a:endParaRPr lang="en-US" sz="900" dirty="0" smtClean="0">
              <a:solidFill>
                <a:schemeClr val="tx1">
                  <a:lumMod val="50000"/>
                  <a:lumOff val="50000"/>
                </a:schemeClr>
              </a:solidFill>
              <a:latin typeface="Aria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20" tIns="45710" rIns="91420" bIns="4571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20" tIns="45710" rIns="91420" bIns="4571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NIH_Master_Logo_Vertical_2Color-notex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647" y="4792652"/>
            <a:ext cx="522130" cy="329202"/>
          </a:xfrm>
          <a:prstGeom prst="rect">
            <a:avLst/>
          </a:prstGeom>
        </p:spPr>
      </p:pic>
      <p:pic>
        <p:nvPicPr>
          <p:cNvPr id="10" name="Picture 9"/>
          <p:cNvPicPr>
            <a:picLocks noChangeAspect="1"/>
          </p:cNvPicPr>
          <p:nvPr userDrawn="1"/>
        </p:nvPicPr>
        <p:blipFill>
          <a:blip r:embed="rId14"/>
          <a:stretch>
            <a:fillRect/>
          </a:stretch>
        </p:blipFill>
        <p:spPr>
          <a:xfrm>
            <a:off x="8772138" y="4674138"/>
            <a:ext cx="328570" cy="428625"/>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6" r:id="rId10"/>
    <p:sldLayoutId id="2147493480" r:id="rId11"/>
  </p:sldLayoutIdLst>
  <p:timing>
    <p:tnLst>
      <p:par>
        <p:cTn id="1" dur="indefinite" restart="never" nodeType="tmRoot"/>
      </p:par>
    </p:tnLst>
  </p:timing>
  <p:hf sldNum="0" hdr="0" ftr="0" dt="0"/>
  <p:txStyles>
    <p:titleStyle>
      <a:lvl1pPr algn="ctr" defTabSz="457101" rtl="0" eaLnBrk="1" latinLnBrk="0" hangingPunct="1">
        <a:spcBef>
          <a:spcPct val="0"/>
        </a:spcBef>
        <a:buNone/>
        <a:defRPr sz="4400" kern="1200">
          <a:solidFill>
            <a:schemeClr val="tx1"/>
          </a:solidFill>
          <a:latin typeface="Arial"/>
          <a:ea typeface="+mj-ea"/>
          <a:cs typeface="+mj-cs"/>
        </a:defRPr>
      </a:lvl1pPr>
    </p:titleStyle>
    <p:bodyStyle>
      <a:lvl1pPr marL="342826" indent="-342826" algn="l" defTabSz="457101" rtl="0" eaLnBrk="1" latinLnBrk="0" hangingPunct="1">
        <a:spcBef>
          <a:spcPct val="20000"/>
        </a:spcBef>
        <a:buFont typeface="Arial"/>
        <a:buChar char="•"/>
        <a:defRPr sz="3200" kern="1200">
          <a:solidFill>
            <a:schemeClr val="tx1"/>
          </a:solidFill>
          <a:latin typeface="Arial"/>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Arial"/>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Arial"/>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Arial"/>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Arial"/>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4" rIns="91411" bIns="45704" rtlCol="0" anchor="ctr"/>
          <a:lstStyle/>
          <a:p>
            <a:pPr algn="ctr" defTabSz="914112" fontAlgn="base">
              <a:spcBef>
                <a:spcPct val="0"/>
              </a:spcBef>
              <a:spcAft>
                <a:spcPct val="0"/>
              </a:spcAft>
            </a:pPr>
            <a:endParaRPr lang="en-US" dirty="0">
              <a:solidFill>
                <a:srgbClr val="FFFFFF"/>
              </a:solidFill>
            </a:endParaRPr>
          </a:p>
        </p:txBody>
      </p:sp>
      <p:sp>
        <p:nvSpPr>
          <p:cNvPr id="6" name="Rectangle 5"/>
          <p:cNvSpPr/>
          <p:nvPr userDrawn="1"/>
        </p:nvSpPr>
        <p:spPr>
          <a:xfrm rot="10800000">
            <a:off x="1" y="2"/>
            <a:ext cx="9144000" cy="5143497"/>
          </a:xfrm>
          <a:prstGeom prst="rect">
            <a:avLst/>
          </a:prstGeom>
          <a:gradFill>
            <a:gsLst>
              <a:gs pos="0">
                <a:schemeClr val="bg2">
                  <a:alpha val="36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4" rIns="91411" bIns="45704" rtlCol="0" anchor="ctr"/>
          <a:lstStyle/>
          <a:p>
            <a:pPr algn="ctr" defTabSz="914112"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457730" y="206380"/>
            <a:ext cx="8379492" cy="590899"/>
          </a:xfrm>
          <a:prstGeom prst="rect">
            <a:avLst/>
          </a:prstGeom>
          <a:noFill/>
          <a:ln w="9525">
            <a:noFill/>
            <a:miter lim="800000"/>
            <a:headEnd/>
            <a:tailEnd/>
          </a:ln>
        </p:spPr>
        <p:txBody>
          <a:bodyPr vert="horz" wrap="square" lIns="91411" tIns="45704" rIns="91411" bIns="45704" numCol="1" anchor="t"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739" y="1199889"/>
            <a:ext cx="8368771" cy="3544094"/>
          </a:xfrm>
          <a:prstGeom prst="rect">
            <a:avLst/>
          </a:prstGeom>
          <a:noFill/>
          <a:ln w="9525">
            <a:noFill/>
            <a:miter lim="800000"/>
            <a:headEnd/>
            <a:tailEnd/>
          </a:ln>
        </p:spPr>
        <p:txBody>
          <a:bodyPr vert="horz" wrap="square" lIns="91411" tIns="45704" rIns="91411" bIns="4570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764277"/>
      </p:ext>
    </p:extLst>
  </p:cSld>
  <p:clrMap bg1="dk2" tx1="lt1" bg2="dk1" tx2="lt2" accent1="accent1" accent2="accent2" accent3="accent3" accent4="accent4" accent5="accent5" accent6="accent6" hlink="hlink" folHlink="folHlink"/>
  <p:sldLayoutIdLst>
    <p:sldLayoutId id="2147493474" r:id="rId1"/>
    <p:sldLayoutId id="2147493475" r:id="rId2"/>
    <p:sldLayoutId id="2147493476" r:id="rId3"/>
    <p:sldLayoutId id="2147493477" r:id="rId4"/>
    <p:sldLayoutId id="2147493478" r:id="rId5"/>
    <p:sldLayoutId id="2147493479" r:id="rId6"/>
  </p:sldLayoutIdLst>
  <p:transition/>
  <p:timing>
    <p:tnLst>
      <p:par>
        <p:cTn id="1" dur="indefinite" restart="never" nodeType="tmRoot"/>
      </p:par>
    </p:tnLst>
  </p:timing>
  <p:txStyles>
    <p:titleStyle>
      <a:lvl1pPr algn="ctr" rtl="0" fontAlgn="base">
        <a:lnSpc>
          <a:spcPct val="90000"/>
        </a:lnSpc>
        <a:spcBef>
          <a:spcPct val="0"/>
        </a:spcBef>
        <a:spcAft>
          <a:spcPct val="0"/>
        </a:spcAft>
        <a:defRPr sz="3600" b="1">
          <a:solidFill>
            <a:srgbClr val="73B900"/>
          </a:solidFill>
          <a:latin typeface="Trebuchet MS" pitchFamily="34" charset="0"/>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056" algn="l" rtl="0" eaLnBrk="1" fontAlgn="base" hangingPunct="1">
        <a:spcBef>
          <a:spcPct val="0"/>
        </a:spcBef>
        <a:spcAft>
          <a:spcPct val="0"/>
        </a:spcAft>
        <a:defRPr sz="3200" b="1">
          <a:solidFill>
            <a:srgbClr val="73B900"/>
          </a:solidFill>
          <a:latin typeface="Arial" charset="0"/>
        </a:defRPr>
      </a:lvl6pPr>
      <a:lvl7pPr marL="914112" algn="l" rtl="0" eaLnBrk="1" fontAlgn="base" hangingPunct="1">
        <a:spcBef>
          <a:spcPct val="0"/>
        </a:spcBef>
        <a:spcAft>
          <a:spcPct val="0"/>
        </a:spcAft>
        <a:defRPr sz="3200" b="1">
          <a:solidFill>
            <a:srgbClr val="73B900"/>
          </a:solidFill>
          <a:latin typeface="Arial" charset="0"/>
        </a:defRPr>
      </a:lvl7pPr>
      <a:lvl8pPr marL="1371166" algn="l" rtl="0" eaLnBrk="1" fontAlgn="base" hangingPunct="1">
        <a:spcBef>
          <a:spcPct val="0"/>
        </a:spcBef>
        <a:spcAft>
          <a:spcPct val="0"/>
        </a:spcAft>
        <a:defRPr sz="3200" b="1">
          <a:solidFill>
            <a:srgbClr val="73B900"/>
          </a:solidFill>
          <a:latin typeface="Arial" charset="0"/>
        </a:defRPr>
      </a:lvl8pPr>
      <a:lvl9pPr marL="1828214" algn="l" rtl="0" eaLnBrk="1" fontAlgn="base" hangingPunct="1">
        <a:spcBef>
          <a:spcPct val="0"/>
        </a:spcBef>
        <a:spcAft>
          <a:spcPct val="0"/>
        </a:spcAft>
        <a:defRPr sz="3200" b="1">
          <a:solidFill>
            <a:srgbClr val="73B900"/>
          </a:solidFill>
          <a:latin typeface="Arial" charset="0"/>
        </a:defRPr>
      </a:lvl9pPr>
    </p:titleStyle>
    <p:bodyStyle>
      <a:lvl1pPr marL="342792" indent="-342792" algn="l" rtl="0" fontAlgn="base">
        <a:spcBef>
          <a:spcPct val="20000"/>
        </a:spcBef>
        <a:spcAft>
          <a:spcPct val="0"/>
        </a:spcAft>
        <a:buSzPct val="100000"/>
        <a:buBlip>
          <a:blip r:embed="rId9"/>
        </a:buBlip>
        <a:defRPr sz="2400" b="1">
          <a:solidFill>
            <a:schemeClr val="tx1"/>
          </a:solidFill>
          <a:latin typeface="Calibri" pitchFamily="34" charset="0"/>
          <a:ea typeface="+mn-ea"/>
          <a:cs typeface="Calibri" pitchFamily="34" charset="0"/>
        </a:defRPr>
      </a:lvl1pPr>
      <a:lvl2pPr marL="914112" indent="-342792" algn="l" rtl="0" fontAlgn="base">
        <a:spcBef>
          <a:spcPct val="20000"/>
        </a:spcBef>
        <a:spcAft>
          <a:spcPct val="0"/>
        </a:spcAft>
        <a:buSzPct val="100000"/>
        <a:buBlip>
          <a:blip r:embed="rId9"/>
        </a:buBlip>
        <a:defRPr sz="2000" b="1">
          <a:solidFill>
            <a:schemeClr val="tx1"/>
          </a:solidFill>
          <a:latin typeface="Calibri" pitchFamily="34" charset="0"/>
          <a:cs typeface="Calibri" pitchFamily="34" charset="0"/>
        </a:defRPr>
      </a:lvl2pPr>
      <a:lvl3pPr marL="1371166" indent="-282481" algn="l" rtl="0" fontAlgn="base">
        <a:spcBef>
          <a:spcPct val="20000"/>
        </a:spcBef>
        <a:spcAft>
          <a:spcPct val="0"/>
        </a:spcAft>
        <a:buSzPct val="100000"/>
        <a:buBlip>
          <a:blip r:embed="rId9"/>
        </a:buBlip>
        <a:defRPr sz="2400" b="1">
          <a:solidFill>
            <a:schemeClr val="tx1"/>
          </a:solidFill>
          <a:latin typeface="Calibri" pitchFamily="34" charset="0"/>
          <a:cs typeface="Calibri" pitchFamily="34" charset="0"/>
        </a:defRPr>
      </a:lvl3pPr>
      <a:lvl4pPr marL="1774259" indent="-228527" algn="l" rtl="0" fontAlgn="base">
        <a:spcBef>
          <a:spcPct val="20000"/>
        </a:spcBef>
        <a:spcAft>
          <a:spcPct val="0"/>
        </a:spcAft>
        <a:buChar char="–"/>
        <a:defRPr sz="2000">
          <a:solidFill>
            <a:schemeClr val="bg1"/>
          </a:solidFill>
          <a:latin typeface="+mn-lt"/>
        </a:defRPr>
      </a:lvl4pPr>
      <a:lvl5pPr marL="2117051" indent="-228527" algn="l" rtl="0" fontAlgn="base">
        <a:spcBef>
          <a:spcPct val="20000"/>
        </a:spcBef>
        <a:spcAft>
          <a:spcPct val="0"/>
        </a:spcAft>
        <a:buChar char="»"/>
        <a:defRPr sz="2000">
          <a:solidFill>
            <a:schemeClr val="bg1"/>
          </a:solidFill>
          <a:latin typeface="+mn-lt"/>
        </a:defRPr>
      </a:lvl5pPr>
      <a:lvl6pPr marL="2574106" indent="-228527" algn="l" rtl="0" eaLnBrk="1" fontAlgn="base" hangingPunct="1">
        <a:spcBef>
          <a:spcPct val="20000"/>
        </a:spcBef>
        <a:spcAft>
          <a:spcPct val="0"/>
        </a:spcAft>
        <a:buChar char="»"/>
        <a:defRPr sz="2000">
          <a:solidFill>
            <a:schemeClr val="bg1"/>
          </a:solidFill>
          <a:latin typeface="+mn-lt"/>
        </a:defRPr>
      </a:lvl6pPr>
      <a:lvl7pPr marL="3031156" indent="-228527" algn="l" rtl="0" eaLnBrk="1" fontAlgn="base" hangingPunct="1">
        <a:spcBef>
          <a:spcPct val="20000"/>
        </a:spcBef>
        <a:spcAft>
          <a:spcPct val="0"/>
        </a:spcAft>
        <a:buChar char="»"/>
        <a:defRPr sz="2000">
          <a:solidFill>
            <a:schemeClr val="bg1"/>
          </a:solidFill>
          <a:latin typeface="+mn-lt"/>
        </a:defRPr>
      </a:lvl7pPr>
      <a:lvl8pPr marL="3488210" indent="-228527" algn="l" rtl="0" eaLnBrk="1" fontAlgn="base" hangingPunct="1">
        <a:spcBef>
          <a:spcPct val="20000"/>
        </a:spcBef>
        <a:spcAft>
          <a:spcPct val="0"/>
        </a:spcAft>
        <a:buChar char="»"/>
        <a:defRPr sz="2000">
          <a:solidFill>
            <a:schemeClr val="bg1"/>
          </a:solidFill>
          <a:latin typeface="+mn-lt"/>
        </a:defRPr>
      </a:lvl8pPr>
      <a:lvl9pPr marL="3945262" indent="-228527"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6"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6" algn="l" defTabSz="914112" rtl="0" eaLnBrk="1" latinLnBrk="0" hangingPunct="1">
        <a:defRPr sz="1800" kern="1200">
          <a:solidFill>
            <a:schemeClr val="tx1"/>
          </a:solidFill>
          <a:latin typeface="+mn-lt"/>
          <a:ea typeface="+mn-ea"/>
          <a:cs typeface="+mn-cs"/>
        </a:defRPr>
      </a:lvl4pPr>
      <a:lvl5pPr marL="1828214" algn="l" defTabSz="914112" rtl="0" eaLnBrk="1" latinLnBrk="0" hangingPunct="1">
        <a:defRPr sz="1800" kern="1200">
          <a:solidFill>
            <a:schemeClr val="tx1"/>
          </a:solidFill>
          <a:latin typeface="+mn-lt"/>
          <a:ea typeface="+mn-ea"/>
          <a:cs typeface="+mn-cs"/>
        </a:defRPr>
      </a:lvl5pPr>
      <a:lvl6pPr marL="2285268" algn="l" defTabSz="914112" rtl="0" eaLnBrk="1" latinLnBrk="0" hangingPunct="1">
        <a:defRPr sz="1800" kern="1200">
          <a:solidFill>
            <a:schemeClr val="tx1"/>
          </a:solidFill>
          <a:latin typeface="+mn-lt"/>
          <a:ea typeface="+mn-ea"/>
          <a:cs typeface="+mn-cs"/>
        </a:defRPr>
      </a:lvl6pPr>
      <a:lvl7pPr marL="2742324" algn="l" defTabSz="914112" rtl="0" eaLnBrk="1" latinLnBrk="0" hangingPunct="1">
        <a:defRPr sz="1800" kern="1200">
          <a:solidFill>
            <a:schemeClr val="tx1"/>
          </a:solidFill>
          <a:latin typeface="+mn-lt"/>
          <a:ea typeface="+mn-ea"/>
          <a:cs typeface="+mn-cs"/>
        </a:defRPr>
      </a:lvl7pPr>
      <a:lvl8pPr marL="3199376" algn="l" defTabSz="914112" rtl="0" eaLnBrk="1" latinLnBrk="0" hangingPunct="1">
        <a:defRPr sz="1800" kern="1200">
          <a:solidFill>
            <a:schemeClr val="tx1"/>
          </a:solidFill>
          <a:latin typeface="+mn-lt"/>
          <a:ea typeface="+mn-ea"/>
          <a:cs typeface="+mn-cs"/>
        </a:defRPr>
      </a:lvl8pPr>
      <a:lvl9pPr marL="3656429" algn="l" defTabSz="91411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029391" y="2346159"/>
            <a:ext cx="3114609" cy="2616818"/>
          </a:xfrm>
          <a:prstGeom prst="rect">
            <a:avLst/>
          </a:prstGeom>
        </p:spPr>
      </p:pic>
      <p:pic>
        <p:nvPicPr>
          <p:cNvPr id="13" name="Picture 12"/>
          <p:cNvPicPr>
            <a:picLocks noChangeAspect="1"/>
          </p:cNvPicPr>
          <p:nvPr userDrawn="1"/>
        </p:nvPicPr>
        <p:blipFill rotWithShape="1">
          <a:blip r:embed="rId8"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5400000" flipH="1">
            <a:off x="-119693" y="92324"/>
            <a:ext cx="2457290" cy="2240958"/>
          </a:xfrm>
          <a:prstGeom prst="rect">
            <a:avLst/>
          </a:prstGeom>
        </p:spPr>
      </p:pic>
      <p:sp>
        <p:nvSpPr>
          <p:cNvPr id="1026" name="Title Placeholder 1"/>
          <p:cNvSpPr>
            <a:spLocks noGrp="1"/>
          </p:cNvSpPr>
          <p:nvPr>
            <p:ph type="title"/>
          </p:nvPr>
        </p:nvSpPr>
        <p:spPr bwMode="auto">
          <a:xfrm>
            <a:off x="258158" y="240030"/>
            <a:ext cx="8533574" cy="383182"/>
          </a:xfrm>
          <a:prstGeom prst="rect">
            <a:avLst/>
          </a:prstGeom>
          <a:noFill/>
          <a:ln w="9525">
            <a:noFill/>
            <a:miter lim="800000"/>
            <a:headEnd/>
            <a:tailEnd/>
          </a:ln>
        </p:spPr>
        <p:txBody>
          <a:bodyPr vert="horz" wrap="square" lIns="68589" tIns="34295" rIns="68589" bIns="34295"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260672" y="1131571"/>
            <a:ext cx="8642640" cy="3030692"/>
          </a:xfrm>
          <a:prstGeom prst="rect">
            <a:avLst/>
          </a:prstGeom>
          <a:noFill/>
          <a:ln w="9525">
            <a:noFill/>
            <a:miter lim="800000"/>
            <a:headEnd/>
            <a:tailEnd/>
          </a:ln>
        </p:spPr>
        <p:txBody>
          <a:bodyPr vert="horz" wrap="square" lIns="68589" tIns="34295" rIns="68589" bIns="34295"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8581431" y="4993205"/>
            <a:ext cx="210301" cy="114300"/>
          </a:xfrm>
          <a:prstGeom prst="rect">
            <a:avLst/>
          </a:prstGeom>
          <a:noFill/>
          <a:ln w="9525">
            <a:noFill/>
            <a:miter lim="800000"/>
            <a:headEnd/>
            <a:tailEnd/>
          </a:ln>
          <a:effectLst/>
        </p:spPr>
        <p:txBody>
          <a:bodyPr lIns="0" tIns="0" rIns="0" bIns="0"/>
          <a:lstStyle/>
          <a:p>
            <a:pPr algn="r" defTabSz="129796" fontAlgn="base">
              <a:lnSpc>
                <a:spcPct val="90000"/>
              </a:lnSpc>
              <a:spcBef>
                <a:spcPct val="0"/>
              </a:spcBef>
              <a:spcAft>
                <a:spcPct val="0"/>
              </a:spcAft>
              <a:tabLst>
                <a:tab pos="172664" algn="l"/>
              </a:tabLst>
              <a:defRPr/>
            </a:pPr>
            <a:fld id="{040BB257-551A-4736-B50F-DCF1BA034C06}" type="slidenum">
              <a:rPr lang="en-US" sz="800" smtClean="0">
                <a:solidFill>
                  <a:prstClr val="white">
                    <a:lumMod val="75000"/>
                  </a:prstClr>
                </a:solidFill>
                <a:cs typeface="Arial" pitchFamily="34" charset="0"/>
              </a:rPr>
              <a:pPr algn="r" defTabSz="129796" fontAlgn="base">
                <a:lnSpc>
                  <a:spcPct val="90000"/>
                </a:lnSpc>
                <a:spcBef>
                  <a:spcPct val="0"/>
                </a:spcBef>
                <a:spcAft>
                  <a:spcPct val="0"/>
                </a:spcAft>
                <a:tabLst>
                  <a:tab pos="172664" algn="l"/>
                </a:tabLst>
                <a:defRPr/>
              </a:pPr>
              <a:t>‹#›</a:t>
            </a:fld>
            <a:endParaRPr lang="en-US" sz="800" dirty="0">
              <a:solidFill>
                <a:prstClr val="white">
                  <a:lumMod val="75000"/>
                </a:prstClr>
              </a:solidFill>
              <a:cs typeface="Arial" pitchFamily="34" charset="0"/>
            </a:endParaRPr>
          </a:p>
        </p:txBody>
      </p:sp>
      <p:sp>
        <p:nvSpPr>
          <p:cNvPr id="14" name="Rectangle 256"/>
          <p:cNvSpPr txBox="1">
            <a:spLocks noChangeArrowheads="1"/>
          </p:cNvSpPr>
          <p:nvPr/>
        </p:nvSpPr>
        <p:spPr>
          <a:xfrm>
            <a:off x="5720926" y="4980871"/>
            <a:ext cx="2895600" cy="136922"/>
          </a:xfrm>
          <a:prstGeom prst="rect">
            <a:avLst/>
          </a:prstGeom>
          <a:ln/>
        </p:spPr>
        <p:txBody>
          <a:bodyPr lIns="68589" tIns="34295" rIns="68589" bIns="34295" anchor="ctr"/>
          <a:lstStyle/>
          <a:p>
            <a:pPr algn="r" defTabSz="914400" fontAlgn="base">
              <a:spcBef>
                <a:spcPct val="0"/>
              </a:spcBef>
              <a:spcAft>
                <a:spcPct val="0"/>
              </a:spcAft>
            </a:pPr>
            <a:r>
              <a:rPr lang="en-US" sz="800" dirty="0">
                <a:solidFill>
                  <a:srgbClr val="BFBFBF"/>
                </a:solidFill>
                <a:cs typeface="Arial" pitchFamily="34" charset="0"/>
              </a:rPr>
              <a:t>Presentation name</a:t>
            </a:r>
          </a:p>
        </p:txBody>
      </p:sp>
      <p:pic>
        <p:nvPicPr>
          <p:cNvPr id="2" name="Picture 2" descr="https://portal09.ornl.gov/sites/cm/branding/Logo%20Downloads/OLCF_official_color_10_26_15.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371859" y="4732020"/>
            <a:ext cx="1429884" cy="24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892252"/>
      </p:ext>
    </p:extLst>
  </p:cSld>
  <p:clrMap bg1="lt1" tx1="dk1" bg2="lt2" tx2="dk2" accent1="accent1" accent2="accent2" accent3="accent3" accent4="accent4" accent5="accent5" accent6="accent6" hlink="hlink" folHlink="folHlink"/>
  <p:sldLayoutIdLst>
    <p:sldLayoutId id="2147493482" r:id="rId1"/>
    <p:sldLayoutId id="2147493483" r:id="rId2"/>
    <p:sldLayoutId id="2147493484" r:id="rId3"/>
    <p:sldLayoutId id="2147493485" r:id="rId4"/>
    <p:sldLayoutId id="2147493486" r:id="rId5"/>
  </p:sldLayoutIdLst>
  <p:hf hdr="0" ftr="0" dt="0"/>
  <p:txStyles>
    <p:titleStyle>
      <a:lvl1pPr algn="l" rtl="0" eaLnBrk="1" fontAlgn="base" hangingPunct="1">
        <a:lnSpc>
          <a:spcPct val="85000"/>
        </a:lnSpc>
        <a:spcBef>
          <a:spcPct val="0"/>
        </a:spcBef>
        <a:spcAft>
          <a:spcPct val="0"/>
        </a:spcAft>
        <a:defRPr sz="24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2300">
          <a:solidFill>
            <a:srgbClr val="006C3A"/>
          </a:solidFill>
          <a:latin typeface="Arial Black" pitchFamily="34" charset="0"/>
        </a:defRPr>
      </a:lvl2pPr>
      <a:lvl3pPr algn="l" rtl="0" eaLnBrk="1" fontAlgn="base" hangingPunct="1">
        <a:lnSpc>
          <a:spcPct val="85000"/>
        </a:lnSpc>
        <a:spcBef>
          <a:spcPct val="0"/>
        </a:spcBef>
        <a:spcAft>
          <a:spcPct val="0"/>
        </a:spcAft>
        <a:defRPr sz="2300">
          <a:solidFill>
            <a:srgbClr val="006C3A"/>
          </a:solidFill>
          <a:latin typeface="Arial Black" pitchFamily="34" charset="0"/>
        </a:defRPr>
      </a:lvl3pPr>
      <a:lvl4pPr algn="l" rtl="0" eaLnBrk="1" fontAlgn="base" hangingPunct="1">
        <a:lnSpc>
          <a:spcPct val="85000"/>
        </a:lnSpc>
        <a:spcBef>
          <a:spcPct val="0"/>
        </a:spcBef>
        <a:spcAft>
          <a:spcPct val="0"/>
        </a:spcAft>
        <a:defRPr sz="2300">
          <a:solidFill>
            <a:srgbClr val="006C3A"/>
          </a:solidFill>
          <a:latin typeface="Arial Black" pitchFamily="34" charset="0"/>
        </a:defRPr>
      </a:lvl4pPr>
      <a:lvl5pPr algn="l" rtl="0" eaLnBrk="1" fontAlgn="base" hangingPunct="1">
        <a:lnSpc>
          <a:spcPct val="85000"/>
        </a:lnSpc>
        <a:spcBef>
          <a:spcPct val="0"/>
        </a:spcBef>
        <a:spcAft>
          <a:spcPct val="0"/>
        </a:spcAft>
        <a:defRPr sz="2300">
          <a:solidFill>
            <a:srgbClr val="006C3A"/>
          </a:solidFill>
          <a:latin typeface="Arial Black" pitchFamily="34" charset="0"/>
        </a:defRPr>
      </a:lvl5pPr>
      <a:lvl6pPr marL="342946" algn="l" rtl="0" eaLnBrk="1" fontAlgn="base" hangingPunct="1">
        <a:lnSpc>
          <a:spcPct val="85000"/>
        </a:lnSpc>
        <a:spcBef>
          <a:spcPct val="0"/>
        </a:spcBef>
        <a:spcAft>
          <a:spcPct val="0"/>
        </a:spcAft>
        <a:defRPr sz="2300">
          <a:solidFill>
            <a:srgbClr val="006C3A"/>
          </a:solidFill>
          <a:latin typeface="Arial Black" pitchFamily="34" charset="0"/>
        </a:defRPr>
      </a:lvl6pPr>
      <a:lvl7pPr marL="685891" algn="l" rtl="0" eaLnBrk="1" fontAlgn="base" hangingPunct="1">
        <a:lnSpc>
          <a:spcPct val="85000"/>
        </a:lnSpc>
        <a:spcBef>
          <a:spcPct val="0"/>
        </a:spcBef>
        <a:spcAft>
          <a:spcPct val="0"/>
        </a:spcAft>
        <a:defRPr sz="2300">
          <a:solidFill>
            <a:srgbClr val="006C3A"/>
          </a:solidFill>
          <a:latin typeface="Arial Black" pitchFamily="34" charset="0"/>
        </a:defRPr>
      </a:lvl7pPr>
      <a:lvl8pPr marL="1028837" algn="l" rtl="0" eaLnBrk="1" fontAlgn="base" hangingPunct="1">
        <a:lnSpc>
          <a:spcPct val="85000"/>
        </a:lnSpc>
        <a:spcBef>
          <a:spcPct val="0"/>
        </a:spcBef>
        <a:spcAft>
          <a:spcPct val="0"/>
        </a:spcAft>
        <a:defRPr sz="2300">
          <a:solidFill>
            <a:srgbClr val="006C3A"/>
          </a:solidFill>
          <a:latin typeface="Arial Black" pitchFamily="34" charset="0"/>
        </a:defRPr>
      </a:lvl8pPr>
      <a:lvl9pPr marL="1371783" algn="l" rtl="0" eaLnBrk="1" fontAlgn="base" hangingPunct="1">
        <a:lnSpc>
          <a:spcPct val="85000"/>
        </a:lnSpc>
        <a:spcBef>
          <a:spcPct val="0"/>
        </a:spcBef>
        <a:spcAft>
          <a:spcPct val="0"/>
        </a:spcAft>
        <a:defRPr sz="2300">
          <a:solidFill>
            <a:srgbClr val="006C3A"/>
          </a:solidFill>
          <a:latin typeface="Arial Black" pitchFamily="34" charset="0"/>
        </a:defRPr>
      </a:lvl9pPr>
    </p:titleStyle>
    <p:bodyStyle>
      <a:lvl1pPr marL="172664" indent="-172664" algn="l" rtl="0" eaLnBrk="1" fontAlgn="base" hangingPunct="1">
        <a:lnSpc>
          <a:spcPct val="90000"/>
        </a:lnSpc>
        <a:spcBef>
          <a:spcPts val="1050"/>
        </a:spcBef>
        <a:spcAft>
          <a:spcPct val="0"/>
        </a:spcAft>
        <a:buClr>
          <a:schemeClr val="tx2"/>
        </a:buClr>
        <a:buFont typeface="Arial" charset="0"/>
        <a:buChar char="•"/>
        <a:defRPr sz="2100" kern="1200">
          <a:solidFill>
            <a:schemeClr val="tx1"/>
          </a:solidFill>
          <a:latin typeface="+mn-lt"/>
          <a:ea typeface="+mn-ea"/>
          <a:cs typeface="+mn-cs"/>
        </a:defRPr>
      </a:lvl1pPr>
      <a:lvl2pPr marL="469169" indent="-209578"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2pPr>
      <a:lvl3pPr marL="685891" indent="-172664" algn="l" rtl="0" eaLnBrk="1" fontAlgn="base" hangingPunct="1">
        <a:lnSpc>
          <a:spcPct val="90000"/>
        </a:lnSpc>
        <a:spcBef>
          <a:spcPts val="600"/>
        </a:spcBef>
        <a:spcAft>
          <a:spcPct val="0"/>
        </a:spcAft>
        <a:buClr>
          <a:schemeClr val="tx2"/>
        </a:buClr>
        <a:buFont typeface="Arial" charset="0"/>
        <a:buChar char="•"/>
        <a:defRPr sz="1500" kern="1200">
          <a:solidFill>
            <a:schemeClr val="tx1"/>
          </a:solidFill>
          <a:latin typeface="+mn-lt"/>
          <a:ea typeface="+mn-ea"/>
          <a:cs typeface="+mn-cs"/>
        </a:defRPr>
      </a:lvl3pPr>
      <a:lvl4pPr marL="858555" indent="-129796" algn="l" rtl="0" eaLnBrk="1" fontAlgn="base" hangingPunct="1">
        <a:lnSpc>
          <a:spcPct val="90000"/>
        </a:lnSpc>
        <a:spcBef>
          <a:spcPts val="600"/>
        </a:spcBef>
        <a:spcAft>
          <a:spcPct val="0"/>
        </a:spcAft>
        <a:buClr>
          <a:schemeClr val="tx2"/>
        </a:buClr>
        <a:buFont typeface="Arial" charset="0"/>
        <a:buChar char="–"/>
        <a:defRPr sz="1400" kern="1200">
          <a:solidFill>
            <a:schemeClr val="tx1"/>
          </a:solidFill>
          <a:latin typeface="+mn-lt"/>
          <a:ea typeface="+mn-ea"/>
          <a:cs typeface="+mn-cs"/>
        </a:defRPr>
      </a:lvl4pPr>
      <a:lvl5pPr marL="1112192" indent="-166710" algn="l" rtl="0" eaLnBrk="1" fontAlgn="base" hangingPunct="1">
        <a:lnSpc>
          <a:spcPct val="90000"/>
        </a:lnSpc>
        <a:spcBef>
          <a:spcPts val="450"/>
        </a:spcBef>
        <a:spcAft>
          <a:spcPct val="0"/>
        </a:spcAft>
        <a:buClr>
          <a:schemeClr val="tx2"/>
        </a:buClr>
        <a:buFont typeface="Arial" charset="0"/>
        <a:buChar char="»"/>
        <a:defRPr sz="1400" kern="1200">
          <a:solidFill>
            <a:schemeClr val="tx1"/>
          </a:solidFill>
          <a:latin typeface="+mn-lt"/>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0.xml"/><Relationship Id="rId5" Type="http://schemas.microsoft.com/office/2007/relationships/hdphoto" Target="../media/hdphoto3.wdp"/><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 y="318978"/>
            <a:ext cx="9144000" cy="1212110"/>
          </a:xfrm>
        </p:spPr>
        <p:txBody>
          <a:bodyPr>
            <a:noAutofit/>
          </a:bodyPr>
          <a:lstStyle/>
          <a:p>
            <a:r>
              <a:rPr lang="en-US" altLang="en-US" sz="2800" dirty="0" smtClean="0"/>
              <a:t>Using Accelerator Directives to Adapt Science Applications for State-of-the-Art HPC Architectures</a:t>
            </a:r>
          </a:p>
        </p:txBody>
      </p:sp>
      <p:sp>
        <p:nvSpPr>
          <p:cNvPr id="2" name="Subtitle 1"/>
          <p:cNvSpPr>
            <a:spLocks noGrp="1"/>
          </p:cNvSpPr>
          <p:nvPr>
            <p:ph type="subTitle" idx="1"/>
          </p:nvPr>
        </p:nvSpPr>
        <p:spPr>
          <a:xfrm>
            <a:off x="148855" y="1531088"/>
            <a:ext cx="8867553" cy="3094076"/>
          </a:xfrm>
        </p:spPr>
        <p:txBody>
          <a:bodyPr>
            <a:noAutofit/>
          </a:bodyPr>
          <a:lstStyle/>
          <a:p>
            <a:r>
              <a:rPr lang="en-US" altLang="en-US" sz="2000" dirty="0">
                <a:solidFill>
                  <a:schemeClr val="tx1"/>
                </a:solidFill>
              </a:rPr>
              <a:t>John E. Stone</a:t>
            </a:r>
          </a:p>
          <a:p>
            <a:r>
              <a:rPr lang="en-US" altLang="en-US" sz="2000" dirty="0">
                <a:solidFill>
                  <a:schemeClr val="tx1"/>
                </a:solidFill>
              </a:rPr>
              <a:t>Theoretical and Computational Biophysics Group</a:t>
            </a:r>
          </a:p>
          <a:p>
            <a:r>
              <a:rPr lang="en-US" altLang="en-US" sz="2000" dirty="0">
                <a:solidFill>
                  <a:schemeClr val="tx1"/>
                </a:solidFill>
              </a:rPr>
              <a:t>Beckman Institute for Advanced Science and Technology</a:t>
            </a:r>
          </a:p>
          <a:p>
            <a:r>
              <a:rPr lang="en-US" altLang="en-US" sz="2000" dirty="0">
                <a:solidFill>
                  <a:schemeClr val="tx1"/>
                </a:solidFill>
              </a:rPr>
              <a:t>University of Illinois at Urbana-Champaign</a:t>
            </a:r>
          </a:p>
          <a:p>
            <a:r>
              <a:rPr lang="en-US" altLang="en-US" sz="2000" b="1" dirty="0">
                <a:solidFill>
                  <a:schemeClr val="tx1"/>
                </a:solidFill>
              </a:rPr>
              <a:t>http://</a:t>
            </a:r>
            <a:r>
              <a:rPr lang="en-US" altLang="en-US" sz="2000" b="1" dirty="0" smtClean="0">
                <a:solidFill>
                  <a:schemeClr val="tx1"/>
                </a:solidFill>
              </a:rPr>
              <a:t>www.ks.uiuc.edu/Research/gpu/</a:t>
            </a:r>
            <a:endParaRPr lang="en-US" altLang="en-US" sz="2000" b="1" dirty="0">
              <a:solidFill>
                <a:schemeClr val="tx1"/>
              </a:solidFill>
            </a:endParaRPr>
          </a:p>
          <a:p>
            <a:endParaRPr lang="en-US" altLang="en-US" sz="1800" dirty="0" smtClean="0">
              <a:solidFill>
                <a:schemeClr val="tx1"/>
              </a:solidFill>
            </a:endParaRPr>
          </a:p>
          <a:p>
            <a:r>
              <a:rPr lang="en-US" altLang="en-US" sz="1800" dirty="0" smtClean="0">
                <a:solidFill>
                  <a:schemeClr val="tx1"/>
                </a:solidFill>
              </a:rPr>
              <a:t>SE150572: </a:t>
            </a:r>
            <a:r>
              <a:rPr lang="en-US" altLang="en-US" sz="1800" dirty="0" err="1" smtClean="0">
                <a:solidFill>
                  <a:schemeClr val="tx1"/>
                </a:solidFill>
              </a:rPr>
              <a:t>OpenACC</a:t>
            </a:r>
            <a:r>
              <a:rPr lang="en-US" altLang="en-US" sz="1800" dirty="0" smtClean="0">
                <a:solidFill>
                  <a:schemeClr val="tx1"/>
                </a:solidFill>
              </a:rPr>
              <a:t> User’s Group, GPU Technology Conference</a:t>
            </a:r>
          </a:p>
          <a:p>
            <a:r>
              <a:rPr lang="en-US" altLang="en-US" sz="1800" dirty="0" smtClean="0">
                <a:solidFill>
                  <a:schemeClr val="tx1"/>
                </a:solidFill>
              </a:rPr>
              <a:t>7:30pm-10:00pm, Mosaic Restaurant, Four Points Sheraton, </a:t>
            </a:r>
            <a:endParaRPr lang="en-US" altLang="en-US" sz="1800" dirty="0">
              <a:solidFill>
                <a:schemeClr val="tx1"/>
              </a:solidFill>
            </a:endParaRPr>
          </a:p>
          <a:p>
            <a:r>
              <a:rPr lang="en-US" altLang="en-US" sz="1800" dirty="0" smtClean="0">
                <a:solidFill>
                  <a:schemeClr val="tx1"/>
                </a:solidFill>
              </a:rPr>
              <a:t>San Jose, CA, Tuesday Mar 27</a:t>
            </a:r>
            <a:r>
              <a:rPr lang="en-US" altLang="en-US" sz="1800" baseline="30000" dirty="0" smtClean="0">
                <a:solidFill>
                  <a:schemeClr val="tx1"/>
                </a:solidFill>
              </a:rPr>
              <a:t>th</a:t>
            </a:r>
            <a:r>
              <a:rPr lang="en-US" altLang="en-US" sz="1800" dirty="0" smtClean="0">
                <a:solidFill>
                  <a:schemeClr val="tx1"/>
                </a:solidFill>
              </a:rPr>
              <a:t>, 2018</a:t>
            </a:r>
            <a:endParaRPr lang="en-US" altLang="en-US" sz="1800" dirty="0">
              <a:solidFill>
                <a:schemeClr val="tx1"/>
              </a:solidFill>
            </a:endParaRPr>
          </a:p>
        </p:txBody>
      </p:sp>
    </p:spTree>
    <p:extLst>
      <p:ext uri="{BB962C8B-B14F-4D97-AF65-F5344CB8AC3E}">
        <p14:creationId xmlns:p14="http://schemas.microsoft.com/office/powerpoint/2010/main" val="2602519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descr="speedup_revised"/>
          <p:cNvPicPr>
            <a:picLocks noChangeAspect="1" noChangeArrowheads="1"/>
          </p:cNvPicPr>
          <p:nvPr/>
        </p:nvPicPr>
        <p:blipFill>
          <a:blip r:embed="rId3">
            <a:extLst>
              <a:ext uri="{28A0092B-C50C-407E-A947-70E740481C1C}">
                <a14:useLocalDpi xmlns:a14="http://schemas.microsoft.com/office/drawing/2010/main" val="0"/>
              </a:ext>
            </a:extLst>
          </a:blip>
          <a:srcRect l="6717" r="2985"/>
          <a:stretch>
            <a:fillRect/>
          </a:stretch>
        </p:blipFill>
        <p:spPr bwMode="auto">
          <a:xfrm>
            <a:off x="4533900" y="1657350"/>
            <a:ext cx="4610100" cy="296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a:xfrm>
            <a:off x="685800" y="285750"/>
            <a:ext cx="7772400" cy="914400"/>
          </a:xfrm>
        </p:spPr>
        <p:txBody>
          <a:bodyPr>
            <a:noAutofit/>
          </a:bodyPr>
          <a:lstStyle/>
          <a:p>
            <a:r>
              <a:rPr lang="en-US" altLang="en-US" sz="2400" dirty="0" smtClean="0"/>
              <a:t>Multilevel Summation on the GPU:</a:t>
            </a:r>
            <a:br>
              <a:rPr lang="en-US" altLang="en-US" sz="2400" dirty="0" smtClean="0"/>
            </a:br>
            <a:r>
              <a:rPr lang="en-US" altLang="en-US" sz="2400" dirty="0" smtClean="0"/>
              <a:t>An Amdahl’s Law Example From Our Previous Work</a:t>
            </a:r>
            <a:endParaRPr lang="en-US" altLang="en-US" sz="3200" dirty="0" smtClean="0"/>
          </a:p>
        </p:txBody>
      </p:sp>
      <p:graphicFrame>
        <p:nvGraphicFramePr>
          <p:cNvPr id="447492" name="Group 4"/>
          <p:cNvGraphicFramePr>
            <a:graphicFrameLocks noGrp="1"/>
          </p:cNvGraphicFramePr>
          <p:nvPr/>
        </p:nvGraphicFramePr>
        <p:xfrm>
          <a:off x="304800" y="2286000"/>
          <a:ext cx="4114800" cy="1808566"/>
        </p:xfrm>
        <a:graphic>
          <a:graphicData uri="http://schemas.openxmlformats.org/drawingml/2006/table">
            <a:tbl>
              <a:tblPr/>
              <a:tblGrid>
                <a:gridCol w="1752600"/>
                <a:gridCol w="685800"/>
                <a:gridCol w="914400"/>
                <a:gridCol w="762000"/>
              </a:tblGrid>
              <a:tr h="2250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rPr>
                        <a:t>Computational steps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CPU (s)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w/ GPU (s)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Speedup</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50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Short-range cutoff</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480.07</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14.87</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32.3</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Long-range anterpolation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0.18</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r>
              <a:tr h="225029">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restriction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0.16</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r>
              <a:tr h="235745">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lattice cutoff</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49.47</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1.36</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36.4</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r>
              <a:tr h="223838">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prolongation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0.17</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r>
              <a:tr h="225029">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rPr>
                        <a:t>interpolation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3.47</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250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Total</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533.52</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20.21</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26.4</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83" name="Text Box 52"/>
          <p:cNvSpPr txBox="1">
            <a:spLocks noChangeArrowheads="1"/>
          </p:cNvSpPr>
          <p:nvPr/>
        </p:nvSpPr>
        <p:spPr bwMode="auto">
          <a:xfrm>
            <a:off x="212978" y="1885950"/>
            <a:ext cx="42285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r>
              <a:rPr lang="en-US" altLang="en-US" sz="1200"/>
              <a:t>Performance profile for 0.5 Å map of potential for  1.5 M atoms.</a:t>
            </a:r>
          </a:p>
          <a:p>
            <a:pPr algn="ctr" eaLnBrk="1" hangingPunct="1">
              <a:buFont typeface="Times New Roman" pitchFamily="18" charset="0"/>
              <a:buNone/>
            </a:pPr>
            <a:r>
              <a:rPr lang="en-US" altLang="en-US" sz="1200"/>
              <a:t>Hardware platform is Intel QX6700 CPU and NVIDIA GTX 280.</a:t>
            </a:r>
          </a:p>
        </p:txBody>
      </p:sp>
      <p:sp>
        <p:nvSpPr>
          <p:cNvPr id="14384" name="Text Box 53"/>
          <p:cNvSpPr txBox="1">
            <a:spLocks noChangeArrowheads="1"/>
          </p:cNvSpPr>
          <p:nvPr/>
        </p:nvSpPr>
        <p:spPr bwMode="auto">
          <a:xfrm>
            <a:off x="381000" y="1200150"/>
            <a:ext cx="845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spcBef>
                <a:spcPct val="20000"/>
              </a:spcBef>
              <a:buFont typeface="Times New Roman" pitchFamily="18" charset="0"/>
              <a:buNone/>
            </a:pPr>
            <a:r>
              <a:rPr lang="en-US" altLang="en-US" sz="2400" dirty="0"/>
              <a:t>Accelerate  </a:t>
            </a:r>
            <a:r>
              <a:rPr lang="en-US" altLang="en-US" sz="2400" b="1" dirty="0"/>
              <a:t>short-range cutoff</a:t>
            </a:r>
            <a:r>
              <a:rPr lang="en-US" altLang="en-US" sz="2400" dirty="0"/>
              <a:t>  and  </a:t>
            </a:r>
            <a:r>
              <a:rPr lang="en-US" altLang="en-US" sz="2400" b="1" dirty="0"/>
              <a:t>lattice cutoff</a:t>
            </a:r>
            <a:r>
              <a:rPr lang="en-US" altLang="en-US" sz="2400" dirty="0"/>
              <a:t>  parts</a:t>
            </a:r>
          </a:p>
          <a:p>
            <a:pPr algn="ctr" eaLnBrk="1" hangingPunct="1">
              <a:buFont typeface="Times New Roman" pitchFamily="18" charset="0"/>
              <a:buNone/>
            </a:pPr>
            <a:endParaRPr lang="en-US" altLang="en-US" sz="2000" dirty="0"/>
          </a:p>
        </p:txBody>
      </p:sp>
      <p:sp>
        <p:nvSpPr>
          <p:cNvPr id="14385" name="AutoShape 54"/>
          <p:cNvSpPr>
            <a:spLocks noChangeArrowheads="1"/>
          </p:cNvSpPr>
          <p:nvPr/>
        </p:nvSpPr>
        <p:spPr bwMode="auto">
          <a:xfrm>
            <a:off x="2552700" y="1299120"/>
            <a:ext cx="2514600" cy="342900"/>
          </a:xfrm>
          <a:prstGeom prst="roundRect">
            <a:avLst>
              <a:gd name="adj" fmla="val 50000"/>
            </a:avLst>
          </a:prstGeom>
          <a:noFill/>
          <a:ln w="3810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endParaRPr lang="en-US" altLang="en-US" sz="1200">
              <a:solidFill>
                <a:srgbClr val="002060"/>
              </a:solidFill>
            </a:endParaRPr>
          </a:p>
        </p:txBody>
      </p:sp>
      <p:sp>
        <p:nvSpPr>
          <p:cNvPr id="14386" name="AutoShape 55"/>
          <p:cNvSpPr>
            <a:spLocks noChangeArrowheads="1"/>
          </p:cNvSpPr>
          <p:nvPr/>
        </p:nvSpPr>
        <p:spPr bwMode="auto">
          <a:xfrm>
            <a:off x="5629275" y="1299120"/>
            <a:ext cx="1828800" cy="342900"/>
          </a:xfrm>
          <a:prstGeom prst="roundRect">
            <a:avLst>
              <a:gd name="adj" fmla="val 50000"/>
            </a:avLst>
          </a:prstGeom>
          <a:noFill/>
          <a:ln w="3810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endParaRPr lang="en-US" altLang="en-US" sz="1200"/>
          </a:p>
        </p:txBody>
      </p:sp>
      <p:sp>
        <p:nvSpPr>
          <p:cNvPr id="14387" name="Line 56"/>
          <p:cNvSpPr>
            <a:spLocks noChangeShapeType="1"/>
          </p:cNvSpPr>
          <p:nvPr/>
        </p:nvSpPr>
        <p:spPr bwMode="auto">
          <a:xfrm flipH="1">
            <a:off x="1600200" y="1485900"/>
            <a:ext cx="1905000" cy="1085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8" name="Line 57"/>
          <p:cNvSpPr>
            <a:spLocks noChangeShapeType="1"/>
          </p:cNvSpPr>
          <p:nvPr/>
        </p:nvSpPr>
        <p:spPr bwMode="auto">
          <a:xfrm flipH="1">
            <a:off x="1752600" y="1485900"/>
            <a:ext cx="4495800" cy="1771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9" name="AutoShape 58"/>
          <p:cNvSpPr>
            <a:spLocks noChangeArrowheads="1"/>
          </p:cNvSpPr>
          <p:nvPr/>
        </p:nvSpPr>
        <p:spPr bwMode="auto">
          <a:xfrm>
            <a:off x="304800" y="2514600"/>
            <a:ext cx="4121150" cy="171450"/>
          </a:xfrm>
          <a:prstGeom prst="roundRect">
            <a:avLst>
              <a:gd name="adj" fmla="val 50000"/>
            </a:avLst>
          </a:prstGeom>
          <a:noFill/>
          <a:ln w="3810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endParaRPr lang="en-US" altLang="en-US" sz="1200"/>
          </a:p>
        </p:txBody>
      </p:sp>
      <p:sp>
        <p:nvSpPr>
          <p:cNvPr id="14390" name="AutoShape 59"/>
          <p:cNvSpPr>
            <a:spLocks noChangeArrowheads="1"/>
          </p:cNvSpPr>
          <p:nvPr/>
        </p:nvSpPr>
        <p:spPr bwMode="auto">
          <a:xfrm>
            <a:off x="762000" y="3200400"/>
            <a:ext cx="3663950" cy="171450"/>
          </a:xfrm>
          <a:prstGeom prst="roundRect">
            <a:avLst>
              <a:gd name="adj" fmla="val 50000"/>
            </a:avLst>
          </a:prstGeom>
          <a:noFill/>
          <a:ln w="3810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endParaRPr lang="en-US" altLang="en-US" sz="1200"/>
          </a:p>
        </p:txBody>
      </p:sp>
      <p:sp>
        <p:nvSpPr>
          <p:cNvPr id="14391" name="Freeform 60"/>
          <p:cNvSpPr>
            <a:spLocks/>
          </p:cNvSpPr>
          <p:nvPr/>
        </p:nvSpPr>
        <p:spPr bwMode="auto">
          <a:xfrm>
            <a:off x="4495800" y="1571625"/>
            <a:ext cx="4267200" cy="600075"/>
          </a:xfrm>
          <a:custGeom>
            <a:avLst/>
            <a:gdLst>
              <a:gd name="T0" fmla="*/ 0 w 2832"/>
              <a:gd name="T1" fmla="*/ 2147483647 h 504"/>
              <a:gd name="T2" fmla="*/ 2147483647 w 2832"/>
              <a:gd name="T3" fmla="*/ 2147483647 h 504"/>
              <a:gd name="T4" fmla="*/ 2147483647 w 2832"/>
              <a:gd name="T5" fmla="*/ 2147483647 h 504"/>
              <a:gd name="T6" fmla="*/ 0 60000 65536"/>
              <a:gd name="T7" fmla="*/ 0 60000 65536"/>
              <a:gd name="T8" fmla="*/ 0 60000 65536"/>
            </a:gdLst>
            <a:ahLst/>
            <a:cxnLst>
              <a:cxn ang="T6">
                <a:pos x="T0" y="T1"/>
              </a:cxn>
              <a:cxn ang="T7">
                <a:pos x="T2" y="T3"/>
              </a:cxn>
              <a:cxn ang="T8">
                <a:pos x="T4" y="T5"/>
              </a:cxn>
            </a:cxnLst>
            <a:rect l="0" t="0" r="r" b="b"/>
            <a:pathLst>
              <a:path w="2832" h="504">
                <a:moveTo>
                  <a:pt x="0" y="360"/>
                </a:moveTo>
                <a:cubicBezTo>
                  <a:pt x="796" y="180"/>
                  <a:pt x="1592" y="0"/>
                  <a:pt x="2064" y="24"/>
                </a:cubicBezTo>
                <a:cubicBezTo>
                  <a:pt x="2536" y="48"/>
                  <a:pt x="2684" y="276"/>
                  <a:pt x="2832" y="504"/>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2" name="AutoShape 61"/>
          <p:cNvSpPr>
            <a:spLocks noChangeArrowheads="1"/>
          </p:cNvSpPr>
          <p:nvPr/>
        </p:nvSpPr>
        <p:spPr bwMode="auto">
          <a:xfrm>
            <a:off x="152400" y="1885950"/>
            <a:ext cx="4343400" cy="2343150"/>
          </a:xfrm>
          <a:prstGeom prst="roundRect">
            <a:avLst>
              <a:gd name="adj" fmla="val 888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endParaRPr lang="en-US" altLang="en-US" sz="1200"/>
          </a:p>
        </p:txBody>
      </p:sp>
      <p:sp>
        <p:nvSpPr>
          <p:cNvPr id="14393" name="Oval 62"/>
          <p:cNvSpPr>
            <a:spLocks noChangeArrowheads="1"/>
          </p:cNvSpPr>
          <p:nvPr/>
        </p:nvSpPr>
        <p:spPr bwMode="auto">
          <a:xfrm>
            <a:off x="8686800" y="2171700"/>
            <a:ext cx="304800" cy="228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endParaRPr lang="en-US" altLang="en-US" sz="1200"/>
          </a:p>
        </p:txBody>
      </p:sp>
      <p:sp>
        <p:nvSpPr>
          <p:cNvPr id="14394" name="Rectangle 1"/>
          <p:cNvSpPr>
            <a:spLocks noChangeArrowheads="1"/>
          </p:cNvSpPr>
          <p:nvPr/>
        </p:nvSpPr>
        <p:spPr bwMode="auto">
          <a:xfrm>
            <a:off x="76200" y="4343400"/>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r>
              <a:rPr lang="en-US" altLang="en-US" sz="1200" b="1"/>
              <a:t>Multilevel summation of electrostatic potentials using graphics processing units</a:t>
            </a:r>
            <a:r>
              <a:rPr lang="en-US" altLang="en-US" sz="1200"/>
              <a:t>. D. Hardy, J. Stone, K. Schulten. </a:t>
            </a:r>
            <a:r>
              <a:rPr lang="en-US" altLang="en-US" sz="1200" i="1"/>
              <a:t>J. Parallel Computing</a:t>
            </a:r>
            <a:r>
              <a:rPr lang="en-US" altLang="en-US" sz="1200"/>
              <a:t>, 35:164-177, 2009.</a:t>
            </a:r>
          </a:p>
        </p:txBody>
      </p:sp>
      <p:sp>
        <p:nvSpPr>
          <p:cNvPr id="14395" name="AutoShape 59"/>
          <p:cNvSpPr>
            <a:spLocks noChangeArrowheads="1"/>
          </p:cNvSpPr>
          <p:nvPr/>
        </p:nvSpPr>
        <p:spPr bwMode="auto">
          <a:xfrm>
            <a:off x="762000" y="3668317"/>
            <a:ext cx="1981200" cy="153590"/>
          </a:xfrm>
          <a:prstGeom prst="roundRect">
            <a:avLst>
              <a:gd name="adj" fmla="val 50000"/>
            </a:avLst>
          </a:prstGeom>
          <a:noFill/>
          <a:ln w="6667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endParaRPr lang="en-US" altLang="en-US" sz="1200">
              <a:solidFill>
                <a:schemeClr val="tx1"/>
              </a:solidFill>
            </a:endParaRPr>
          </a:p>
        </p:txBody>
      </p:sp>
    </p:spTree>
    <p:extLst>
      <p:ext uri="{BB962C8B-B14F-4D97-AF65-F5344CB8AC3E}">
        <p14:creationId xmlns:p14="http://schemas.microsoft.com/office/powerpoint/2010/main" val="2995213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71450"/>
            <a:ext cx="7770813" cy="856060"/>
          </a:xfrm>
        </p:spPr>
        <p:txBody>
          <a:bodyPr/>
          <a:lstStyle/>
          <a:p>
            <a:r>
              <a:rPr lang="en-US" dirty="0" smtClean="0"/>
              <a:t>How Do Directives Fit In?</a:t>
            </a:r>
            <a:endParaRPr lang="en-US" dirty="0"/>
          </a:p>
        </p:txBody>
      </p:sp>
      <p:sp>
        <p:nvSpPr>
          <p:cNvPr id="3" name="Text Placeholder 2"/>
          <p:cNvSpPr>
            <a:spLocks noGrp="1"/>
          </p:cNvSpPr>
          <p:nvPr>
            <p:ph type="body" sz="half" idx="1"/>
          </p:nvPr>
        </p:nvSpPr>
        <p:spPr>
          <a:xfrm>
            <a:off x="685801" y="1027510"/>
            <a:ext cx="7839074" cy="3543300"/>
          </a:xfrm>
        </p:spPr>
        <p:txBody>
          <a:bodyPr>
            <a:normAutofit fontScale="62500" lnSpcReduction="20000"/>
          </a:bodyPr>
          <a:lstStyle/>
          <a:p>
            <a:r>
              <a:rPr lang="en-US" dirty="0" smtClean="0"/>
              <a:t>Single code base is typically maintained</a:t>
            </a:r>
          </a:p>
          <a:p>
            <a:r>
              <a:rPr lang="en-US" dirty="0" smtClean="0"/>
              <a:t>Almost “deceptively” simple to use</a:t>
            </a:r>
          </a:p>
          <a:p>
            <a:r>
              <a:rPr lang="en-US" dirty="0" smtClean="0"/>
              <a:t>Easy route for </a:t>
            </a:r>
            <a:r>
              <a:rPr lang="en-US" b="1" dirty="0" smtClean="0"/>
              <a:t>incremental, “gradual buy in” </a:t>
            </a:r>
          </a:p>
          <a:p>
            <a:r>
              <a:rPr lang="en-US" b="1" dirty="0" smtClean="0"/>
              <a:t>Rapid development cycle</a:t>
            </a:r>
            <a:r>
              <a:rPr lang="en-US" dirty="0" smtClean="0"/>
              <a:t>, but success often follows minor refactoring and/or changes to data structure layout</a:t>
            </a:r>
          </a:p>
          <a:p>
            <a:r>
              <a:rPr lang="en-US" b="1" dirty="0" smtClean="0"/>
              <a:t>Profiling during development </a:t>
            </a:r>
            <a:r>
              <a:rPr lang="en-US" dirty="0" smtClean="0"/>
              <a:t>provides critical feedback on incremental directive efficacy</a:t>
            </a:r>
          </a:p>
          <a:p>
            <a:r>
              <a:rPr lang="en-US" dirty="0" smtClean="0"/>
              <a:t>Higher abstraction level than other techniques for programming accelerators</a:t>
            </a:r>
          </a:p>
          <a:p>
            <a:r>
              <a:rPr lang="en-US" dirty="0" smtClean="0"/>
              <a:t>In many cases, </a:t>
            </a:r>
            <a:r>
              <a:rPr lang="en-US" b="1" dirty="0" smtClean="0"/>
              <a:t>performance can be “good enough” due to memory-bandwidth limits</a:t>
            </a:r>
            <a:r>
              <a:rPr lang="en-US" dirty="0" smtClean="0"/>
              <a:t>, or based on return on developer time or some other metric</a:t>
            </a:r>
          </a:p>
        </p:txBody>
      </p:sp>
    </p:spTree>
    <p:extLst>
      <p:ext uri="{BB962C8B-B14F-4D97-AF65-F5344CB8AC3E}">
        <p14:creationId xmlns:p14="http://schemas.microsoft.com/office/powerpoint/2010/main" val="407137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8125"/>
            <a:ext cx="7770814" cy="685800"/>
          </a:xfrm>
        </p:spPr>
        <p:txBody>
          <a:bodyPr>
            <a:normAutofit/>
          </a:bodyPr>
          <a:lstStyle/>
          <a:p>
            <a:r>
              <a:rPr lang="en-US" sz="3600" dirty="0" smtClean="0"/>
              <a:t>Why Not Use Directives Exclusively?</a:t>
            </a:r>
            <a:endParaRPr lang="en-US" sz="3600" dirty="0"/>
          </a:p>
        </p:txBody>
      </p:sp>
      <p:sp>
        <p:nvSpPr>
          <p:cNvPr id="3" name="Text Placeholder 2"/>
          <p:cNvSpPr>
            <a:spLocks noGrp="1"/>
          </p:cNvSpPr>
          <p:nvPr>
            <p:ph type="body" sz="half" idx="1"/>
          </p:nvPr>
        </p:nvSpPr>
        <p:spPr>
          <a:xfrm>
            <a:off x="685801" y="1019175"/>
            <a:ext cx="7658099" cy="3551635"/>
          </a:xfrm>
        </p:spPr>
        <p:txBody>
          <a:bodyPr>
            <a:normAutofit fontScale="77500" lnSpcReduction="20000"/>
          </a:bodyPr>
          <a:lstStyle/>
          <a:p>
            <a:r>
              <a:rPr lang="en-US" sz="2800" dirty="0" smtClean="0"/>
              <a:t>Some projects do…but:</a:t>
            </a:r>
          </a:p>
          <a:p>
            <a:pPr lvl="1"/>
            <a:r>
              <a:rPr lang="en-US" sz="2400" dirty="0" smtClean="0"/>
              <a:t>Back-end runtimes for compiler directives sometimes have unexpected extra overheads that could be a showstopper in critical algorithm steps</a:t>
            </a:r>
          </a:p>
          <a:p>
            <a:pPr lvl="1"/>
            <a:r>
              <a:rPr lang="en-US" sz="2400" dirty="0" smtClean="0"/>
              <a:t>High abstraction level may mean lack of access to hardware features exposed only via CUDA or other lower level APIs</a:t>
            </a:r>
          </a:p>
          <a:p>
            <a:pPr lvl="1"/>
            <a:r>
              <a:rPr lang="en-US" sz="2400" dirty="0" smtClean="0"/>
              <a:t>Fortunately, </a:t>
            </a:r>
            <a:r>
              <a:rPr lang="en-US" sz="2400" b="1" dirty="0" smtClean="0"/>
              <a:t>interoperability APIs </a:t>
            </a:r>
            <a:r>
              <a:rPr lang="en-US" sz="2400" dirty="0" smtClean="0"/>
              <a:t>enable directive-based approaches to be used side-by-side with hand-coded kernels, libraries, etc.</a:t>
            </a:r>
          </a:p>
          <a:p>
            <a:pPr lvl="1"/>
            <a:r>
              <a:rPr lang="en-US" sz="2400" dirty="0" smtClean="0"/>
              <a:t>Presently, sometimes-important capabilities like </a:t>
            </a:r>
            <a:r>
              <a:rPr lang="en-US" sz="2400" b="1" dirty="0" smtClean="0"/>
              <a:t>JIT compilation of runtime-generated kernels </a:t>
            </a:r>
            <a:r>
              <a:rPr lang="en-US" sz="2400" dirty="0" smtClean="0"/>
              <a:t>only exist within lower level APIs such as CUDA and OpenCL</a:t>
            </a:r>
            <a:endParaRPr lang="en-US" sz="2400" dirty="0"/>
          </a:p>
        </p:txBody>
      </p:sp>
    </p:spTree>
    <p:extLst>
      <p:ext uri="{BB962C8B-B14F-4D97-AF65-F5344CB8AC3E}">
        <p14:creationId xmlns:p14="http://schemas.microsoft.com/office/powerpoint/2010/main" val="582101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7175"/>
            <a:ext cx="7770813" cy="1056085"/>
          </a:xfrm>
        </p:spPr>
        <p:txBody>
          <a:bodyPr>
            <a:noAutofit/>
          </a:bodyPr>
          <a:lstStyle/>
          <a:p>
            <a:r>
              <a:rPr lang="en-US" sz="3600" dirty="0" smtClean="0"/>
              <a:t>What Do Existing Accelerated Applications Look Like?</a:t>
            </a:r>
            <a:endParaRPr lang="en-US" sz="3600" dirty="0"/>
          </a:p>
        </p:txBody>
      </p:sp>
      <p:sp>
        <p:nvSpPr>
          <p:cNvPr id="3" name="Text Placeholder 2"/>
          <p:cNvSpPr>
            <a:spLocks noGrp="1"/>
          </p:cNvSpPr>
          <p:nvPr>
            <p:ph type="body" sz="half" idx="1"/>
          </p:nvPr>
        </p:nvSpPr>
        <p:spPr>
          <a:xfrm>
            <a:off x="276226" y="1485900"/>
            <a:ext cx="8353424" cy="3084910"/>
          </a:xfrm>
        </p:spPr>
        <p:txBody>
          <a:bodyPr>
            <a:normAutofit fontScale="70000" lnSpcReduction="20000"/>
          </a:bodyPr>
          <a:lstStyle/>
          <a:p>
            <a:pPr marL="0" indent="0">
              <a:buNone/>
            </a:pPr>
            <a:r>
              <a:rPr lang="en-US" sz="2800" dirty="0" smtClean="0"/>
              <a:t>I’ll provide examples from digging into modern versions of VMD that have already incorporated acceleration in a deep way.</a:t>
            </a:r>
          </a:p>
          <a:p>
            <a:pPr marL="0" indent="0">
              <a:buNone/>
            </a:pPr>
            <a:endParaRPr lang="en-US" sz="2800" dirty="0" smtClean="0"/>
          </a:p>
          <a:p>
            <a:pPr marL="0" indent="0">
              <a:buNone/>
            </a:pPr>
            <a:r>
              <a:rPr lang="en-US" sz="2800" dirty="0" smtClean="0"/>
              <a:t>Questions:</a:t>
            </a:r>
          </a:p>
          <a:p>
            <a:r>
              <a:rPr lang="en-US" sz="2800" b="1" dirty="0" smtClean="0"/>
              <a:t>How much code needs to be “fast”, or “faster”</a:t>
            </a:r>
          </a:p>
          <a:p>
            <a:r>
              <a:rPr lang="en-US" sz="2800" dirty="0" smtClean="0"/>
              <a:t>What fraction runs on accelerator now?</a:t>
            </a:r>
          </a:p>
          <a:p>
            <a:r>
              <a:rPr lang="en-US" sz="2800" dirty="0" smtClean="0"/>
              <a:t>Using directives, how much more coverage can be achieved, and with what speedup?</a:t>
            </a:r>
          </a:p>
          <a:p>
            <a:r>
              <a:rPr lang="en-US" sz="2800" dirty="0" smtClean="0"/>
              <a:t>Do I lose access to any points of execution or resource control that are critical for the application’s performance?</a:t>
            </a:r>
          </a:p>
          <a:p>
            <a:endParaRPr lang="en-US" dirty="0"/>
          </a:p>
        </p:txBody>
      </p:sp>
    </p:spTree>
    <p:extLst>
      <p:ext uri="{BB962C8B-B14F-4D97-AF65-F5344CB8AC3E}">
        <p14:creationId xmlns:p14="http://schemas.microsoft.com/office/powerpoint/2010/main" val="996735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0" y="6132513"/>
            <a:ext cx="9144000" cy="7254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endParaRPr lang="en-US" altLang="en-US" sz="1200"/>
          </a:p>
        </p:txBody>
      </p:sp>
      <p:sp>
        <p:nvSpPr>
          <p:cNvPr id="3" name="Rectangle 2"/>
          <p:cNvSpPr txBox="1">
            <a:spLocks noChangeArrowheads="1"/>
          </p:cNvSpPr>
          <p:nvPr/>
        </p:nvSpPr>
        <p:spPr>
          <a:xfrm>
            <a:off x="152400" y="0"/>
            <a:ext cx="8839200" cy="590550"/>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Gothic" charset="0"/>
                <a:cs typeface="Gothic"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Gothic" charset="0"/>
                <a:cs typeface="Gothic"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Gothic" charset="0"/>
                <a:cs typeface="Gothic"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Gothic" charset="0"/>
                <a:cs typeface="Gothic" charset="0"/>
              </a:defRPr>
            </a:lvl5pPr>
            <a:lvl6pPr marL="457200" algn="l" defTabSz="457200"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Gothic" charset="0"/>
                <a:cs typeface="Gothic" charset="0"/>
              </a:defRPr>
            </a:lvl6pPr>
            <a:lvl7pPr marL="914400" algn="l" defTabSz="457200"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Gothic" charset="0"/>
                <a:cs typeface="Gothic" charset="0"/>
              </a:defRPr>
            </a:lvl7pPr>
            <a:lvl8pPr marL="1371600" algn="l" defTabSz="457200"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Gothic" charset="0"/>
                <a:cs typeface="Gothic" charset="0"/>
              </a:defRPr>
            </a:lvl8pPr>
            <a:lvl9pPr marL="1828800" algn="l" defTabSz="457200"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Gothic" charset="0"/>
                <a:cs typeface="Gothic" charset="0"/>
              </a:defRPr>
            </a:lvl9pPr>
          </a:lstStyle>
          <a:p>
            <a:pPr eaLnBrk="1" hangingPunct="1">
              <a:defRPr/>
            </a:pPr>
            <a:r>
              <a:rPr lang="en-US" altLang="en-US" sz="3200" kern="0" dirty="0" smtClean="0">
                <a:cs typeface="Arial" panose="020B0604020202020204" pitchFamily="34" charset="0"/>
              </a:rPr>
              <a:t>VMD </a:t>
            </a:r>
            <a:r>
              <a:rPr lang="en-US" altLang="en-US" sz="3200" kern="0" dirty="0" err="1" smtClean="0">
                <a:cs typeface="Arial" panose="020B0604020202020204" pitchFamily="34" charset="0"/>
              </a:rPr>
              <a:t>Petascale</a:t>
            </a:r>
            <a:r>
              <a:rPr lang="en-US" altLang="en-US" sz="3200" kern="0" dirty="0" smtClean="0">
                <a:cs typeface="Arial" panose="020B0604020202020204" pitchFamily="34" charset="0"/>
              </a:rPr>
              <a:t> Visualization and Analysis</a:t>
            </a:r>
          </a:p>
        </p:txBody>
      </p:sp>
      <p:sp>
        <p:nvSpPr>
          <p:cNvPr id="4" name="Rectangle 3"/>
          <p:cNvSpPr txBox="1">
            <a:spLocks noChangeArrowheads="1"/>
          </p:cNvSpPr>
          <p:nvPr/>
        </p:nvSpPr>
        <p:spPr>
          <a:xfrm>
            <a:off x="14288" y="573087"/>
            <a:ext cx="5410200" cy="4093804"/>
          </a:xfrm>
          <a:prstGeom prst="rect">
            <a:avLst/>
          </a:prstGeom>
        </p:spPr>
        <p:txBody>
          <a:bodyPr/>
          <a:lstStyle>
            <a:lvl1pPr marL="341313" indent="-341313" algn="l" defTabSz="457200"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1363" indent="-284163" algn="l" defTabSz="457200"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a:lstStyle>
          <a:p>
            <a:pPr eaLnBrk="1" hangingPunct="1">
              <a:defRPr/>
            </a:pPr>
            <a:r>
              <a:rPr lang="en-US" altLang="en-US" sz="1600" kern="0" dirty="0" smtClean="0">
                <a:cs typeface="Arial" panose="020B0604020202020204" pitchFamily="34" charset="0"/>
              </a:rPr>
              <a:t>Analyze/visualize large trajectories too large to transfer off-site:</a:t>
            </a:r>
          </a:p>
          <a:p>
            <a:pPr lvl="1" eaLnBrk="1" hangingPunct="1">
              <a:defRPr/>
            </a:pPr>
            <a:r>
              <a:rPr lang="en-US" altLang="en-US" sz="1400" kern="0" dirty="0" smtClean="0">
                <a:cs typeface="Arial" panose="020B0604020202020204" pitchFamily="34" charset="0"/>
              </a:rPr>
              <a:t>User-defined parallel analysis operations, data types</a:t>
            </a:r>
          </a:p>
          <a:p>
            <a:pPr lvl="1" eaLnBrk="1" hangingPunct="1">
              <a:defRPr/>
            </a:pPr>
            <a:r>
              <a:rPr lang="en-US" altLang="en-US" sz="1400" kern="0" dirty="0" smtClean="0">
                <a:cs typeface="Arial" panose="020B0604020202020204" pitchFamily="34" charset="0"/>
              </a:rPr>
              <a:t>Parallel rendering, movie making</a:t>
            </a:r>
          </a:p>
          <a:p>
            <a:pPr eaLnBrk="1" hangingPunct="1">
              <a:defRPr/>
            </a:pPr>
            <a:r>
              <a:rPr lang="en-US" altLang="en-US" sz="1600" kern="0" dirty="0" smtClean="0">
                <a:cs typeface="Arial" panose="020B0604020202020204" pitchFamily="34" charset="0"/>
              </a:rPr>
              <a:t>Supports GPU-accelerated Cray XK7 nodes for both visualization and analysis:</a:t>
            </a:r>
          </a:p>
          <a:p>
            <a:pPr lvl="1" eaLnBrk="1" hangingPunct="1">
              <a:defRPr/>
            </a:pPr>
            <a:r>
              <a:rPr lang="en-US" altLang="en-US" sz="1400" b="1" dirty="0" smtClean="0">
                <a:cs typeface="Arial" panose="020B0604020202020204" pitchFamily="34" charset="0"/>
              </a:rPr>
              <a:t>GPU accelerated trajectory analysis w/ CUDA</a:t>
            </a:r>
          </a:p>
          <a:p>
            <a:pPr lvl="1" eaLnBrk="1" hangingPunct="1">
              <a:defRPr/>
            </a:pPr>
            <a:r>
              <a:rPr lang="en-US" altLang="en-US" sz="1400" b="1" dirty="0" smtClean="0">
                <a:cs typeface="Arial" panose="020B0604020202020204" pitchFamily="34" charset="0"/>
              </a:rPr>
              <a:t>OpenGL and GPU ray tracing for visualization and movie rendering</a:t>
            </a:r>
          </a:p>
          <a:p>
            <a:pPr eaLnBrk="1" hangingPunct="1">
              <a:defRPr/>
            </a:pPr>
            <a:r>
              <a:rPr lang="en-US" altLang="en-US" sz="1600" kern="0" dirty="0" smtClean="0">
                <a:cs typeface="Arial" panose="020B0604020202020204" pitchFamily="34" charset="0"/>
              </a:rPr>
              <a:t>Parallel I/O rates up to </a:t>
            </a:r>
            <a:r>
              <a:rPr lang="en-US" altLang="en-US" sz="1600" b="1" kern="0" dirty="0" smtClean="0">
                <a:cs typeface="Arial" panose="020B0604020202020204" pitchFamily="34" charset="0"/>
              </a:rPr>
              <a:t>275 GB/sec</a:t>
            </a:r>
            <a:r>
              <a:rPr lang="en-US" altLang="en-US" sz="1600" kern="0" dirty="0" smtClean="0">
                <a:cs typeface="Arial" panose="020B0604020202020204" pitchFamily="34" charset="0"/>
              </a:rPr>
              <a:t> on 8192 Cray XE6 nodes – can read in </a:t>
            </a:r>
            <a:r>
              <a:rPr lang="en-US" altLang="en-US" sz="1600" b="1" kern="0" dirty="0" smtClean="0">
                <a:cs typeface="Arial" panose="020B0604020202020204" pitchFamily="34" charset="0"/>
              </a:rPr>
              <a:t>231 TB in 15 minutes!</a:t>
            </a:r>
          </a:p>
          <a:p>
            <a:pPr algn="ctr" eaLnBrk="1" hangingPunct="1">
              <a:buFont typeface="Times New Roman" pitchFamily="18" charset="0"/>
              <a:buNone/>
            </a:pPr>
            <a:r>
              <a:rPr lang="en-US" altLang="en-US" sz="1600" b="1" dirty="0" smtClean="0"/>
              <a:t>Parallel </a:t>
            </a:r>
            <a:r>
              <a:rPr lang="en-US" altLang="en-US" sz="1600" b="1" dirty="0"/>
              <a:t>VMD </a:t>
            </a:r>
            <a:r>
              <a:rPr lang="en-US" altLang="en-US" sz="1600" b="1" dirty="0" smtClean="0"/>
              <a:t>currently available </a:t>
            </a:r>
            <a:r>
              <a:rPr lang="en-US" altLang="en-US" sz="1600" b="1" dirty="0"/>
              <a:t>on: </a:t>
            </a:r>
          </a:p>
          <a:p>
            <a:pPr algn="ctr" eaLnBrk="1" hangingPunct="1">
              <a:buFont typeface="Times New Roman" pitchFamily="18" charset="0"/>
              <a:buNone/>
            </a:pPr>
            <a:r>
              <a:rPr lang="en-US" altLang="en-US" sz="1600" b="1" dirty="0"/>
              <a:t>ORNL Titan, NCSA Blue Waters, Indiana Big Red </a:t>
            </a:r>
            <a:r>
              <a:rPr lang="en-US" altLang="en-US" sz="1600" b="1" dirty="0" smtClean="0"/>
              <a:t>II, CSCS Piz </a:t>
            </a:r>
            <a:r>
              <a:rPr lang="en-US" altLang="en-US" sz="1600" b="1" dirty="0" err="1" smtClean="0"/>
              <a:t>Daint</a:t>
            </a:r>
            <a:r>
              <a:rPr lang="en-US" altLang="en-US" sz="1600" b="1" dirty="0" smtClean="0"/>
              <a:t>, and similar systems</a:t>
            </a:r>
            <a:endParaRPr lang="en-US" altLang="en-US" sz="1600" b="1" dirty="0"/>
          </a:p>
          <a:p>
            <a:pPr eaLnBrk="1" hangingPunct="1">
              <a:defRPr/>
            </a:pPr>
            <a:endParaRPr lang="en-US" altLang="en-US" sz="1600" kern="0" dirty="0" smtClean="0">
              <a:cs typeface="Arial" panose="020B0604020202020204" pitchFamily="34" charset="0"/>
            </a:endParaRPr>
          </a:p>
        </p:txBody>
      </p:sp>
      <p:pic>
        <p:nvPicPr>
          <p:cNvPr id="71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603250"/>
            <a:ext cx="3319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2"/>
          <p:cNvSpPr txBox="1">
            <a:spLocks noChangeArrowheads="1"/>
          </p:cNvSpPr>
          <p:nvPr/>
        </p:nvSpPr>
        <p:spPr bwMode="auto">
          <a:xfrm>
            <a:off x="5252484" y="3392488"/>
            <a:ext cx="388199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r>
              <a:rPr lang="en-US" altLang="en-US" sz="1200" dirty="0">
                <a:latin typeface="Arial Black" pitchFamily="34" charset="0"/>
              </a:rPr>
              <a:t>NCSA Blue Waters Hybrid Cray XE6 / XK7</a:t>
            </a:r>
          </a:p>
          <a:p>
            <a:pPr algn="ctr" eaLnBrk="1" hangingPunct="1">
              <a:buFont typeface="Times New Roman" pitchFamily="18" charset="0"/>
              <a:buNone/>
            </a:pPr>
            <a:r>
              <a:rPr lang="en-US" altLang="en-US" sz="1200" dirty="0">
                <a:latin typeface="Arial Black" pitchFamily="34" charset="0"/>
              </a:rPr>
              <a:t>22,640 XE6 dual-Opteron CPU nodes</a:t>
            </a:r>
          </a:p>
          <a:p>
            <a:pPr algn="ctr" eaLnBrk="1" hangingPunct="1">
              <a:buFont typeface="Times New Roman" pitchFamily="18" charset="0"/>
              <a:buNone/>
            </a:pPr>
            <a:r>
              <a:rPr lang="en-US" altLang="en-US" sz="1200" dirty="0">
                <a:latin typeface="Arial Black" pitchFamily="34" charset="0"/>
              </a:rPr>
              <a:t>4,224 XK7 nodes w/ </a:t>
            </a:r>
            <a:r>
              <a:rPr lang="en-US" altLang="en-US" sz="1200" dirty="0" err="1">
                <a:latin typeface="Arial Black" pitchFamily="34" charset="0"/>
              </a:rPr>
              <a:t>Telsa</a:t>
            </a:r>
            <a:r>
              <a:rPr lang="en-US" altLang="en-US" sz="1200" dirty="0">
                <a:latin typeface="Arial Black" pitchFamily="34" charset="0"/>
              </a:rPr>
              <a:t> K20X </a:t>
            </a:r>
            <a:r>
              <a:rPr lang="en-US" altLang="en-US" sz="1200" dirty="0" smtClean="0">
                <a:latin typeface="Arial Black" pitchFamily="34" charset="0"/>
              </a:rPr>
              <a:t>GPUs</a:t>
            </a:r>
          </a:p>
          <a:p>
            <a:pPr algn="ctr" eaLnBrk="1" hangingPunct="1">
              <a:buFont typeface="Times New Roman" pitchFamily="18" charset="0"/>
              <a:buNone/>
            </a:pPr>
            <a:endParaRPr lang="en-US" altLang="en-US" sz="1400" dirty="0">
              <a:latin typeface="Arial Black" pitchFamily="34" charset="0"/>
            </a:endParaRPr>
          </a:p>
        </p:txBody>
      </p:sp>
    </p:spTree>
    <p:extLst>
      <p:ext uri="{BB962C8B-B14F-4D97-AF65-F5344CB8AC3E}">
        <p14:creationId xmlns:p14="http://schemas.microsoft.com/office/powerpoint/2010/main" val="315725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0" y="4657725"/>
            <a:ext cx="9144000" cy="4857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6387" name="Title 1"/>
          <p:cNvSpPr>
            <a:spLocks noGrp="1"/>
          </p:cNvSpPr>
          <p:nvPr>
            <p:ph type="title"/>
          </p:nvPr>
        </p:nvSpPr>
        <p:spPr>
          <a:xfrm>
            <a:off x="685800" y="149225"/>
            <a:ext cx="7770813" cy="838200"/>
          </a:xfrm>
        </p:spPr>
        <p:txBody>
          <a:bodyPr>
            <a:normAutofit fontScale="90000"/>
          </a:bodyPr>
          <a:lstStyle/>
          <a:p>
            <a:r>
              <a:rPr lang="en-US" altLang="en-US" sz="2800" smtClean="0"/>
              <a:t>GPUs Can Reduce MDFF Trajectory Analysis Runtimes from Hours to Minutes</a:t>
            </a:r>
            <a:endParaRPr lang="en-US" altLang="en-US" sz="3600" smtClean="0"/>
          </a:p>
        </p:txBody>
      </p:sp>
      <p:sp>
        <p:nvSpPr>
          <p:cNvPr id="16388" name="TextBox 2"/>
          <p:cNvSpPr txBox="1">
            <a:spLocks noChangeArrowheads="1"/>
          </p:cNvSpPr>
          <p:nvPr/>
        </p:nvSpPr>
        <p:spPr bwMode="auto">
          <a:xfrm>
            <a:off x="128588" y="1190625"/>
            <a:ext cx="32004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r>
              <a:rPr lang="en-US" altLang="en-US" sz="1800">
                <a:latin typeface="Arial" pitchFamily="34" charset="0"/>
                <a:cs typeface="Arial" pitchFamily="34" charset="0"/>
              </a:rPr>
              <a:t>GPUs enable laptops and desktop workstations to handle tasks that would have previously required a cluster, or a </a:t>
            </a:r>
            <a:r>
              <a:rPr lang="en-US" altLang="en-US" sz="1800" i="1">
                <a:latin typeface="Arial" pitchFamily="34" charset="0"/>
                <a:cs typeface="Arial" pitchFamily="34" charset="0"/>
              </a:rPr>
              <a:t>very long wait</a:t>
            </a:r>
            <a:r>
              <a:rPr lang="en-US" altLang="en-US" sz="1800">
                <a:latin typeface="Arial" pitchFamily="34" charset="0"/>
                <a:cs typeface="Arial" pitchFamily="34" charset="0"/>
              </a:rPr>
              <a:t>…</a:t>
            </a:r>
          </a:p>
          <a:p>
            <a:pPr algn="ctr" eaLnBrk="1" hangingPunct="1">
              <a:buFont typeface="Times New Roman" pitchFamily="18" charset="0"/>
              <a:buNone/>
            </a:pPr>
            <a:endParaRPr lang="en-US" altLang="en-US" sz="1800">
              <a:latin typeface="Arial" pitchFamily="34" charset="0"/>
              <a:cs typeface="Arial" pitchFamily="34" charset="0"/>
            </a:endParaRPr>
          </a:p>
          <a:p>
            <a:pPr algn="ctr" eaLnBrk="1" hangingPunct="1">
              <a:buFont typeface="Times New Roman" pitchFamily="18" charset="0"/>
              <a:buNone/>
            </a:pPr>
            <a:r>
              <a:rPr lang="en-US" altLang="en-US" sz="1800">
                <a:latin typeface="Arial" pitchFamily="34" charset="0"/>
                <a:cs typeface="Arial" pitchFamily="34" charset="0"/>
              </a:rPr>
              <a:t>GPU-accelerated petascale supercomputers enable analyses that were previously impractical, allowing detailed study of very large structures such as viruses</a:t>
            </a:r>
          </a:p>
        </p:txBody>
      </p: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936625"/>
            <a:ext cx="4024313" cy="329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TextBox 3"/>
          <p:cNvSpPr txBox="1">
            <a:spLocks noChangeArrowheads="1"/>
          </p:cNvSpPr>
          <p:nvPr/>
        </p:nvSpPr>
        <p:spPr bwMode="auto">
          <a:xfrm>
            <a:off x="3189288" y="4283075"/>
            <a:ext cx="58578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r>
              <a:rPr lang="en-US" altLang="en-US" sz="1800" b="1">
                <a:latin typeface="Arial" pitchFamily="34" charset="0"/>
                <a:cs typeface="Arial" pitchFamily="34" charset="0"/>
              </a:rPr>
              <a:t>GPU-accelerated MDFF Cross Correlation Timeline</a:t>
            </a:r>
          </a:p>
          <a:p>
            <a:pPr algn="ctr" eaLnBrk="1" hangingPunct="1">
              <a:buFont typeface="Times New Roman" pitchFamily="18" charset="0"/>
              <a:buNone/>
            </a:pPr>
            <a:r>
              <a:rPr lang="en-US" altLang="en-US" sz="1800" b="1">
                <a:solidFill>
                  <a:srgbClr val="C00000"/>
                </a:solidFill>
                <a:latin typeface="Arial" pitchFamily="34" charset="0"/>
                <a:cs typeface="Arial" pitchFamily="34" charset="0"/>
              </a:rPr>
              <a:t>Regions with poor fit               </a:t>
            </a:r>
            <a:r>
              <a:rPr lang="en-US" altLang="en-US" sz="1800" b="1">
                <a:solidFill>
                  <a:srgbClr val="5457D6"/>
                </a:solidFill>
                <a:latin typeface="Arial" pitchFamily="34" charset="0"/>
                <a:cs typeface="Arial" pitchFamily="34" charset="0"/>
              </a:rPr>
              <a:t>Regions with good fit</a:t>
            </a:r>
          </a:p>
        </p:txBody>
      </p:sp>
    </p:spTree>
    <p:extLst>
      <p:ext uri="{BB962C8B-B14F-4D97-AF65-F5344CB8AC3E}">
        <p14:creationId xmlns:p14="http://schemas.microsoft.com/office/powerpoint/2010/main" val="31399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0" y="4657725"/>
            <a:ext cx="9144000" cy="4857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21506" name="Title 1"/>
          <p:cNvSpPr>
            <a:spLocks noGrp="1"/>
          </p:cNvSpPr>
          <p:nvPr>
            <p:ph type="title"/>
          </p:nvPr>
        </p:nvSpPr>
        <p:spPr>
          <a:xfrm>
            <a:off x="304799" y="115888"/>
            <a:ext cx="8744210" cy="449069"/>
          </a:xfrm>
        </p:spPr>
        <p:txBody>
          <a:bodyPr>
            <a:noAutofit/>
          </a:bodyPr>
          <a:lstStyle/>
          <a:p>
            <a:r>
              <a:rPr lang="en-US" altLang="en-US" sz="2400" dirty="0" smtClean="0"/>
              <a:t>Parallel MDFF Cross Correlation Analysis on Cray XK7 </a:t>
            </a:r>
          </a:p>
        </p:txBody>
      </p:sp>
      <p:graphicFrame>
        <p:nvGraphicFramePr>
          <p:cNvPr id="3" name="Table 2"/>
          <p:cNvGraphicFramePr>
            <a:graphicFrameLocks noGrp="1"/>
          </p:cNvGraphicFramePr>
          <p:nvPr>
            <p:extLst>
              <p:ext uri="{D42A27DB-BD31-4B8C-83A1-F6EECF244321}">
                <p14:modId xmlns:p14="http://schemas.microsoft.com/office/powerpoint/2010/main" val="1150946876"/>
              </p:ext>
            </p:extLst>
          </p:nvPr>
        </p:nvGraphicFramePr>
        <p:xfrm>
          <a:off x="139700" y="1056390"/>
          <a:ext cx="4191000" cy="3406815"/>
        </p:xfrm>
        <a:graphic>
          <a:graphicData uri="http://schemas.openxmlformats.org/drawingml/2006/table">
            <a:tbl>
              <a:tblPr firstRow="1" bandRow="1">
                <a:tableStyleId>{5C22544A-7EE6-4342-B048-85BDC9FD1C3A}</a:tableStyleId>
              </a:tblPr>
              <a:tblGrid>
                <a:gridCol w="1949125"/>
                <a:gridCol w="2241875"/>
              </a:tblGrid>
              <a:tr h="367864">
                <a:tc gridSpan="2">
                  <a:txBody>
                    <a:bodyPr/>
                    <a:lstStyle/>
                    <a:p>
                      <a:r>
                        <a:rPr lang="en-US" sz="1400" dirty="0" smtClean="0">
                          <a:solidFill>
                            <a:schemeClr val="tx1"/>
                          </a:solidFill>
                        </a:rPr>
                        <a:t>Rabbit Hemorrhagic</a:t>
                      </a:r>
                      <a:r>
                        <a:rPr lang="en-US" sz="1400" baseline="0" dirty="0" smtClean="0">
                          <a:solidFill>
                            <a:schemeClr val="tx1"/>
                          </a:solidFill>
                        </a:rPr>
                        <a:t> Disease Virus (RHDV)</a:t>
                      </a:r>
                      <a:endParaRPr lang="en-US" sz="1400" dirty="0">
                        <a:solidFill>
                          <a:schemeClr val="tx1"/>
                        </a:solidFill>
                      </a:endParaRPr>
                    </a:p>
                  </a:txBody>
                  <a:tcPr marL="91418" marR="91418" marT="34268" marB="34268">
                    <a:solidFill>
                      <a:srgbClr val="99FF99"/>
                    </a:solidFill>
                  </a:tcPr>
                </a:tc>
                <a:tc hMerge="1">
                  <a:txBody>
                    <a:bodyPr/>
                    <a:lstStyle/>
                    <a:p>
                      <a:endParaRPr lang="en-US" sz="1400" dirty="0">
                        <a:solidFill>
                          <a:schemeClr val="tx1"/>
                        </a:solidFill>
                      </a:endParaRPr>
                    </a:p>
                  </a:txBody>
                  <a:tcPr marL="91418" marR="91418" marT="34268" marB="34268">
                    <a:solidFill>
                      <a:srgbClr val="99FF99"/>
                    </a:solidFill>
                  </a:tcPr>
                </a:tc>
              </a:tr>
              <a:tr h="366785">
                <a:tc>
                  <a:txBody>
                    <a:bodyPr/>
                    <a:lstStyle/>
                    <a:p>
                      <a:r>
                        <a:rPr lang="en-US" sz="1400" b="1" dirty="0" err="1" smtClean="0"/>
                        <a:t>Traj</a:t>
                      </a:r>
                      <a:r>
                        <a:rPr lang="en-US" sz="1400" b="1" dirty="0" smtClean="0"/>
                        <a:t>.</a:t>
                      </a:r>
                      <a:r>
                        <a:rPr lang="en-US" sz="1400" b="1" baseline="0" dirty="0" smtClean="0"/>
                        <a:t> frames</a:t>
                      </a:r>
                      <a:endParaRPr lang="en-US" sz="1400" b="1" dirty="0"/>
                    </a:p>
                  </a:txBody>
                  <a:tcPr marL="91418" marR="91418" marT="34268" marB="34268"/>
                </a:tc>
                <a:tc>
                  <a:txBody>
                    <a:bodyPr/>
                    <a:lstStyle/>
                    <a:p>
                      <a:r>
                        <a:rPr lang="en-US" sz="1400" b="1" dirty="0" smtClean="0"/>
                        <a:t>10,000</a:t>
                      </a:r>
                      <a:endParaRPr lang="en-US" sz="1400" b="1" dirty="0"/>
                    </a:p>
                  </a:txBody>
                  <a:tcPr marL="91418" marR="91418" marT="34268" marB="34268"/>
                </a:tc>
              </a:tr>
              <a:tr h="635841">
                <a:tc>
                  <a:txBody>
                    <a:bodyPr/>
                    <a:lstStyle/>
                    <a:p>
                      <a:r>
                        <a:rPr lang="en-US" sz="1400" b="1" dirty="0" smtClean="0"/>
                        <a:t>Structure component</a:t>
                      </a:r>
                      <a:r>
                        <a:rPr lang="en-US" sz="1400" b="1" baseline="0" dirty="0" smtClean="0"/>
                        <a:t> s</a:t>
                      </a:r>
                      <a:r>
                        <a:rPr lang="en-US" sz="1400" b="1" dirty="0" smtClean="0"/>
                        <a:t>elections</a:t>
                      </a:r>
                      <a:endParaRPr lang="en-US" sz="1400" b="1" dirty="0"/>
                    </a:p>
                  </a:txBody>
                  <a:tcPr marL="91418" marR="91418" marT="34268" marB="34268"/>
                </a:tc>
                <a:tc>
                  <a:txBody>
                    <a:bodyPr/>
                    <a:lstStyle/>
                    <a:p>
                      <a:r>
                        <a:rPr lang="en-US" sz="1400" b="1" dirty="0" smtClean="0"/>
                        <a:t>720</a:t>
                      </a:r>
                      <a:endParaRPr lang="en-US" sz="1400" b="1" dirty="0"/>
                    </a:p>
                  </a:txBody>
                  <a:tcPr marL="91418" marR="91418" marT="34268" marB="34268"/>
                </a:tc>
              </a:tr>
              <a:tr h="668618">
                <a:tc>
                  <a:txBody>
                    <a:bodyPr/>
                    <a:lstStyle/>
                    <a:p>
                      <a:r>
                        <a:rPr lang="en-US" sz="1400" b="1" dirty="0" smtClean="0"/>
                        <a:t>Single-node XK7</a:t>
                      </a:r>
                    </a:p>
                    <a:p>
                      <a:r>
                        <a:rPr lang="en-US" sz="1400" b="1" dirty="0" smtClean="0"/>
                        <a:t>(projected)</a:t>
                      </a:r>
                      <a:endParaRPr lang="en-US" sz="1400" b="1" dirty="0"/>
                    </a:p>
                  </a:txBody>
                  <a:tcPr marL="91418" marR="91418" marT="34268" marB="34268"/>
                </a:tc>
                <a:tc>
                  <a:txBody>
                    <a:bodyPr/>
                    <a:lstStyle/>
                    <a:p>
                      <a:r>
                        <a:rPr lang="en-US" sz="1400" b="1" dirty="0" smtClean="0"/>
                        <a:t>336 hours (14 days)</a:t>
                      </a:r>
                      <a:endParaRPr lang="en-US" sz="1400" b="1" dirty="0"/>
                    </a:p>
                  </a:txBody>
                  <a:tcPr marL="91418" marR="91418" marT="34268" marB="34268"/>
                </a:tc>
              </a:tr>
              <a:tr h="647466">
                <a:tc>
                  <a:txBody>
                    <a:bodyPr/>
                    <a:lstStyle/>
                    <a:p>
                      <a:r>
                        <a:rPr lang="en-US" sz="1400" b="1" dirty="0" smtClean="0"/>
                        <a:t>128-node</a:t>
                      </a:r>
                      <a:r>
                        <a:rPr lang="en-US" sz="1400" b="1" baseline="0" dirty="0" smtClean="0"/>
                        <a:t> XK7</a:t>
                      </a:r>
                      <a:endParaRPr lang="en-US" sz="1400" b="1" dirty="0"/>
                    </a:p>
                  </a:txBody>
                  <a:tcPr marL="91418" marR="91418" marT="34268" marB="34268"/>
                </a:tc>
                <a:tc>
                  <a:txBody>
                    <a:bodyPr/>
                    <a:lstStyle/>
                    <a:p>
                      <a:r>
                        <a:rPr lang="en-US" sz="1400" b="1" dirty="0" smtClean="0"/>
                        <a:t>3.2 hours</a:t>
                      </a:r>
                    </a:p>
                    <a:p>
                      <a:r>
                        <a:rPr lang="en-US" sz="1400" b="1" dirty="0" smtClean="0"/>
                        <a:t>105x speedup</a:t>
                      </a:r>
                      <a:endParaRPr lang="en-US" sz="1400" b="1" dirty="0"/>
                    </a:p>
                  </a:txBody>
                  <a:tcPr marL="91418" marR="91418" marT="34268" marB="34268"/>
                </a:tc>
              </a:tr>
              <a:tr h="647466">
                <a:tc>
                  <a:txBody>
                    <a:bodyPr/>
                    <a:lstStyle/>
                    <a:p>
                      <a:r>
                        <a:rPr lang="en-US" sz="1400" b="1" dirty="0" smtClean="0"/>
                        <a:t>2048</a:t>
                      </a:r>
                      <a:r>
                        <a:rPr lang="en-US" sz="1400" b="1" baseline="0" dirty="0" smtClean="0"/>
                        <a:t>-node XK7</a:t>
                      </a:r>
                      <a:endParaRPr lang="en-US" sz="1400" b="1" dirty="0"/>
                    </a:p>
                  </a:txBody>
                  <a:tcPr marL="91418" marR="91418" marT="34268" marB="34268"/>
                </a:tc>
                <a:tc>
                  <a:txBody>
                    <a:bodyPr/>
                    <a:lstStyle/>
                    <a:p>
                      <a:r>
                        <a:rPr lang="en-US" sz="1400" b="1" dirty="0" smtClean="0"/>
                        <a:t>19.5 minutes</a:t>
                      </a:r>
                    </a:p>
                    <a:p>
                      <a:r>
                        <a:rPr lang="en-US" sz="1400" b="1" dirty="0" smtClean="0"/>
                        <a:t>1035x speedup</a:t>
                      </a:r>
                      <a:endParaRPr lang="en-US" sz="1400" b="1" dirty="0"/>
                    </a:p>
                  </a:txBody>
                  <a:tcPr marL="91418" marR="91418" marT="34268" marB="34268"/>
                </a:tc>
              </a:tr>
            </a:tbl>
          </a:graphicData>
        </a:graphic>
      </p:graphicFrame>
      <p:pic>
        <p:nvPicPr>
          <p:cNvPr id="215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00" y="1119749"/>
            <a:ext cx="2711227" cy="250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3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1304" t="86967" r="16074" b="1"/>
          <a:stretch/>
        </p:blipFill>
        <p:spPr bwMode="auto">
          <a:xfrm>
            <a:off x="6878874" y="904963"/>
            <a:ext cx="2315688" cy="36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35" name="TextBox 3"/>
          <p:cNvSpPr txBox="1">
            <a:spLocks noChangeArrowheads="1"/>
          </p:cNvSpPr>
          <p:nvPr/>
        </p:nvSpPr>
        <p:spPr bwMode="auto">
          <a:xfrm>
            <a:off x="6878874" y="564957"/>
            <a:ext cx="22651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r>
              <a:rPr lang="en-US" altLang="en-US" sz="2000" b="1" dirty="0"/>
              <a:t>R</a:t>
            </a:r>
            <a:r>
              <a:rPr lang="en-US" altLang="en-US" sz="2000" b="1" dirty="0" smtClean="0"/>
              <a:t>elative CC</a:t>
            </a:r>
            <a:endParaRPr lang="en-US" altLang="en-US" sz="2000" b="1" dirty="0"/>
          </a:p>
        </p:txBody>
      </p:sp>
      <p:sp>
        <p:nvSpPr>
          <p:cNvPr id="21536" name="TextBox 4"/>
          <p:cNvSpPr txBox="1">
            <a:spLocks noChangeArrowheads="1"/>
          </p:cNvSpPr>
          <p:nvPr/>
        </p:nvSpPr>
        <p:spPr bwMode="auto">
          <a:xfrm>
            <a:off x="0" y="4472945"/>
            <a:ext cx="4330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r>
              <a:rPr lang="en-US" altLang="en-US" sz="2000" dirty="0" smtClean="0">
                <a:latin typeface="Arial" pitchFamily="34" charset="0"/>
                <a:cs typeface="Arial" pitchFamily="34" charset="0"/>
              </a:rPr>
              <a:t>Calculation of 7M CCs would take        </a:t>
            </a:r>
            <a:r>
              <a:rPr lang="en-US" altLang="en-US" sz="2000" b="1" dirty="0">
                <a:latin typeface="Arial" pitchFamily="34" charset="0"/>
                <a:cs typeface="Arial" pitchFamily="34" charset="0"/>
              </a:rPr>
              <a:t>5 years </a:t>
            </a:r>
            <a:r>
              <a:rPr lang="en-US" altLang="en-US" sz="2000" dirty="0">
                <a:latin typeface="Arial" pitchFamily="34" charset="0"/>
                <a:cs typeface="Arial" pitchFamily="34" charset="0"/>
              </a:rPr>
              <a:t>using </a:t>
            </a:r>
            <a:r>
              <a:rPr lang="en-US" altLang="en-US" sz="2000" dirty="0" smtClean="0">
                <a:latin typeface="Arial" pitchFamily="34" charset="0"/>
                <a:cs typeface="Arial" pitchFamily="34" charset="0"/>
              </a:rPr>
              <a:t>serial CPU algorithm!</a:t>
            </a:r>
            <a:endParaRPr lang="en-US" altLang="en-US" sz="2000" dirty="0">
              <a:latin typeface="Arial" pitchFamily="34" charset="0"/>
              <a:cs typeface="Arial" pitchFamily="34" charset="0"/>
            </a:endParaRPr>
          </a:p>
        </p:txBody>
      </p:sp>
      <p:sp>
        <p:nvSpPr>
          <p:cNvPr id="2" name="Rectangle 1"/>
          <p:cNvSpPr/>
          <p:nvPr/>
        </p:nvSpPr>
        <p:spPr>
          <a:xfrm>
            <a:off x="4719638" y="4660929"/>
            <a:ext cx="4329371" cy="307777"/>
          </a:xfrm>
          <a:prstGeom prst="rect">
            <a:avLst/>
          </a:prstGeom>
        </p:spPr>
        <p:txBody>
          <a:bodyPr wrap="square">
            <a:spAutoFit/>
          </a:bodyPr>
          <a:lstStyle/>
          <a:p>
            <a:r>
              <a:rPr lang="en-US" sz="1400" b="1" dirty="0" smtClean="0">
                <a:solidFill>
                  <a:prstClr val="black"/>
                </a:solidFill>
              </a:rPr>
              <a:t>Stone et al., Faraday Discuss., </a:t>
            </a:r>
            <a:r>
              <a:rPr lang="en-US" sz="1400" b="1" dirty="0">
                <a:solidFill>
                  <a:prstClr val="black"/>
                </a:solidFill>
              </a:rPr>
              <a:t>169:265-283, 2014.</a:t>
            </a:r>
          </a:p>
        </p:txBody>
      </p:sp>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8871" t="2691" r="1569" b="23540"/>
          <a:stretch/>
        </p:blipFill>
        <p:spPr bwMode="auto">
          <a:xfrm>
            <a:off x="7229753" y="1443408"/>
            <a:ext cx="1682957" cy="265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
          <p:cNvSpPr txBox="1">
            <a:spLocks noChangeArrowheads="1"/>
          </p:cNvSpPr>
          <p:nvPr/>
        </p:nvSpPr>
        <p:spPr bwMode="auto">
          <a:xfrm>
            <a:off x="7229753" y="4097898"/>
            <a:ext cx="1682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r>
              <a:rPr lang="en-US" altLang="en-US" sz="2000" b="1" dirty="0" smtClean="0"/>
              <a:t>Time</a:t>
            </a:r>
            <a:endParaRPr lang="en-US" altLang="en-US" sz="2000" b="1" dirty="0"/>
          </a:p>
        </p:txBody>
      </p:sp>
      <p:sp>
        <p:nvSpPr>
          <p:cNvPr id="12" name="TextBox 3"/>
          <p:cNvSpPr txBox="1">
            <a:spLocks noChangeArrowheads="1"/>
          </p:cNvSpPr>
          <p:nvPr/>
        </p:nvSpPr>
        <p:spPr bwMode="auto">
          <a:xfrm>
            <a:off x="5832252" y="2174425"/>
            <a:ext cx="2419350" cy="400110"/>
          </a:xfrm>
          <a:prstGeom prst="rect">
            <a:avLst/>
          </a:prstGeom>
          <a:noFill/>
          <a:ln>
            <a:noFill/>
          </a:ln>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r>
              <a:rPr lang="en-US" altLang="en-US" sz="2000" b="1" dirty="0" smtClean="0"/>
              <a:t>Structure</a:t>
            </a:r>
            <a:endParaRPr lang="en-US" altLang="en-US" sz="2000" b="1" dirty="0"/>
          </a:p>
        </p:txBody>
      </p:sp>
      <p:sp>
        <p:nvSpPr>
          <p:cNvPr id="13" name="TextBox 3"/>
          <p:cNvSpPr txBox="1">
            <a:spLocks noChangeArrowheads="1"/>
          </p:cNvSpPr>
          <p:nvPr/>
        </p:nvSpPr>
        <p:spPr bwMode="auto">
          <a:xfrm>
            <a:off x="4669555" y="3629211"/>
            <a:ext cx="20335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buFont typeface="Times New Roman" pitchFamily="18" charset="0"/>
              <a:buNone/>
            </a:pPr>
            <a:r>
              <a:rPr lang="en-US" altLang="en-US" sz="2000" b="1" dirty="0" smtClean="0"/>
              <a:t>RHDV colored by relative CC</a:t>
            </a:r>
            <a:endParaRPr lang="en-US" altLang="en-US" sz="2000" b="1" dirty="0"/>
          </a:p>
        </p:txBody>
      </p:sp>
    </p:spTree>
    <p:extLst>
      <p:ext uri="{BB962C8B-B14F-4D97-AF65-F5344CB8AC3E}">
        <p14:creationId xmlns:p14="http://schemas.microsoft.com/office/powerpoint/2010/main" val="408717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71450"/>
            <a:ext cx="8667750" cy="857250"/>
          </a:xfrm>
        </p:spPr>
        <p:txBody>
          <a:bodyPr>
            <a:noAutofit/>
          </a:bodyPr>
          <a:lstStyle/>
          <a:p>
            <a:r>
              <a:rPr lang="en-US" sz="3600" dirty="0" smtClean="0"/>
              <a:t>Example of VMD Module Connectivity</a:t>
            </a:r>
            <a:endParaRPr lang="en-US" sz="3600" dirty="0"/>
          </a:p>
        </p:txBody>
      </p:sp>
      <p:sp>
        <p:nvSpPr>
          <p:cNvPr id="3" name="Text Placeholder 2"/>
          <p:cNvSpPr>
            <a:spLocks noGrp="1"/>
          </p:cNvSpPr>
          <p:nvPr>
            <p:ph type="body" sz="half" idx="1"/>
          </p:nvPr>
        </p:nvSpPr>
        <p:spPr>
          <a:xfrm>
            <a:off x="85725" y="1485900"/>
            <a:ext cx="4733925" cy="3086100"/>
          </a:xfrm>
        </p:spPr>
        <p:txBody>
          <a:bodyPr>
            <a:normAutofit fontScale="62500" lnSpcReduction="20000"/>
          </a:bodyPr>
          <a:lstStyle/>
          <a:p>
            <a:r>
              <a:rPr lang="en-US" dirty="0" smtClean="0"/>
              <a:t>Early progress focused acceleration efforts on handful of high level analysis routines that were the most computationally demanding</a:t>
            </a:r>
          </a:p>
          <a:p>
            <a:r>
              <a:rPr lang="en-US" dirty="0" smtClean="0"/>
              <a:t>Future hardware requires </a:t>
            </a:r>
            <a:r>
              <a:rPr lang="en-US" b="1" dirty="0" smtClean="0"/>
              <a:t>pervasive acceleration</a:t>
            </a:r>
          </a:p>
          <a:p>
            <a:r>
              <a:rPr lang="en-US" dirty="0" smtClean="0"/>
              <a:t>Top image shows script interface links to top level analytical routines</a:t>
            </a:r>
          </a:p>
          <a:p>
            <a:r>
              <a:rPr lang="en-US" dirty="0" smtClean="0"/>
              <a:t>Bottom image shows links among subset of data analytics algorithms to </a:t>
            </a:r>
            <a:r>
              <a:rPr lang="en-US" b="1" dirty="0" smtClean="0"/>
              <a:t>leaf-node functions</a:t>
            </a:r>
            <a:endParaRPr lang="en-US" b="1"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924425" y="1314450"/>
            <a:ext cx="4219575" cy="1466890"/>
          </a:xfr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19676" y="3018185"/>
            <a:ext cx="4124324" cy="1553815"/>
          </a:xfrm>
          <a:prstGeom prst="rect">
            <a:avLst/>
          </a:prstGeom>
        </p:spPr>
      </p:pic>
    </p:spTree>
    <p:extLst>
      <p:ext uri="{BB962C8B-B14F-4D97-AF65-F5344CB8AC3E}">
        <p14:creationId xmlns:p14="http://schemas.microsoft.com/office/powerpoint/2010/main" val="4024849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OLD </a:t>
            </a:r>
            <a:r>
              <a:rPr lang="en-US" sz="3600" dirty="0" err="1" smtClean="0"/>
              <a:t>OLD</a:t>
            </a:r>
            <a:r>
              <a:rPr lang="en-US" sz="3600" dirty="0" smtClean="0"/>
              <a:t> XXX </a:t>
            </a:r>
            <a:br>
              <a:rPr lang="en-US" sz="3600" dirty="0" smtClean="0"/>
            </a:br>
            <a:r>
              <a:rPr lang="en-US" sz="3600" dirty="0" smtClean="0"/>
              <a:t>VMD Software Decomposition</a:t>
            </a:r>
            <a:endParaRPr lang="en-US" sz="3600" dirty="0"/>
          </a:p>
        </p:txBody>
      </p:sp>
      <p:sp>
        <p:nvSpPr>
          <p:cNvPr id="3" name="Content Placeholder 2"/>
          <p:cNvSpPr>
            <a:spLocks noGrp="1"/>
          </p:cNvSpPr>
          <p:nvPr>
            <p:ph sz="half" idx="1"/>
          </p:nvPr>
        </p:nvSpPr>
        <p:spPr>
          <a:xfrm>
            <a:off x="247649" y="1200151"/>
            <a:ext cx="5172076" cy="3394472"/>
          </a:xfrm>
        </p:spPr>
        <p:txBody>
          <a:bodyPr>
            <a:normAutofit fontScale="55000" lnSpcReduction="20000"/>
          </a:bodyPr>
          <a:lstStyle/>
          <a:p>
            <a:pPr marL="0" indent="0">
              <a:buNone/>
            </a:pPr>
            <a:r>
              <a:rPr lang="en-US" sz="3600" dirty="0" smtClean="0"/>
              <a:t>VMD Core                    </a:t>
            </a:r>
            <a:r>
              <a:rPr lang="en-US" sz="3600" b="1" dirty="0" smtClean="0"/>
              <a:t>(~230,000 LoC)</a:t>
            </a:r>
          </a:p>
          <a:p>
            <a:r>
              <a:rPr lang="en-US" sz="3600" dirty="0" smtClean="0"/>
              <a:t>C++:                            140,000 LoC</a:t>
            </a:r>
          </a:p>
          <a:p>
            <a:r>
              <a:rPr lang="en-US" sz="3600" dirty="0" smtClean="0"/>
              <a:t>Headers:                      36,000 LoC</a:t>
            </a:r>
          </a:p>
          <a:p>
            <a:r>
              <a:rPr lang="en-US" sz="3600" dirty="0" smtClean="0"/>
              <a:t>C</a:t>
            </a:r>
            <a:r>
              <a:rPr lang="en-US" sz="3600" dirty="0"/>
              <a:t>:      </a:t>
            </a:r>
            <a:r>
              <a:rPr lang="en-US" sz="3600" dirty="0" smtClean="0"/>
              <a:t>                           14,000 LoC</a:t>
            </a:r>
          </a:p>
          <a:p>
            <a:r>
              <a:rPr lang="en-US" sz="3600" dirty="0" err="1" smtClean="0"/>
              <a:t>Tcl</a:t>
            </a:r>
            <a:r>
              <a:rPr lang="en-US" sz="3600" dirty="0" smtClean="0"/>
              <a:t> bindings:                 12,000 LoC</a:t>
            </a:r>
          </a:p>
          <a:p>
            <a:r>
              <a:rPr lang="en-US" sz="3600" dirty="0" smtClean="0"/>
              <a:t>Python bindings:            8,000 LoC</a:t>
            </a:r>
          </a:p>
          <a:p>
            <a:pPr marL="0" indent="0">
              <a:buNone/>
            </a:pPr>
            <a:r>
              <a:rPr lang="en-US" sz="3600" dirty="0" smtClean="0"/>
              <a:t>Hand-coded accelerator and vectorization:</a:t>
            </a:r>
            <a:endParaRPr lang="en-US" sz="3600" dirty="0"/>
          </a:p>
          <a:p>
            <a:r>
              <a:rPr lang="en-US" sz="3600" dirty="0" smtClean="0"/>
              <a:t>CUDA</a:t>
            </a:r>
            <a:r>
              <a:rPr lang="en-US" sz="3600" dirty="0"/>
              <a:t>:   </a:t>
            </a:r>
            <a:r>
              <a:rPr lang="en-US" sz="3600" dirty="0" smtClean="0"/>
              <a:t>                       17,000 LoC</a:t>
            </a:r>
            <a:endParaRPr lang="en-US" sz="3600" dirty="0"/>
          </a:p>
          <a:p>
            <a:r>
              <a:rPr lang="en-US" sz="3600" dirty="0" smtClean="0"/>
              <a:t>Intel x86 </a:t>
            </a:r>
            <a:r>
              <a:rPr lang="en-US" sz="3600" dirty="0" err="1"/>
              <a:t>intrinsics</a:t>
            </a:r>
            <a:r>
              <a:rPr lang="en-US" sz="3600" dirty="0"/>
              <a:t>: </a:t>
            </a:r>
            <a:r>
              <a:rPr lang="en-US" sz="3600" dirty="0" smtClean="0"/>
              <a:t>        2,500 LoC</a:t>
            </a:r>
            <a:endParaRPr lang="en-US" sz="3600" dirty="0"/>
          </a:p>
          <a:p>
            <a:r>
              <a:rPr lang="en-US" sz="3600" dirty="0" smtClean="0"/>
              <a:t>IBM POWER </a:t>
            </a:r>
            <a:r>
              <a:rPr lang="en-US" sz="3600" dirty="0" err="1"/>
              <a:t>intrinsics</a:t>
            </a:r>
            <a:r>
              <a:rPr lang="en-US" sz="3600" dirty="0" smtClean="0"/>
              <a:t>:     500 LoC</a:t>
            </a:r>
          </a:p>
          <a:p>
            <a:r>
              <a:rPr lang="en-US" sz="3600" dirty="0" smtClean="0"/>
              <a:t>ARM NEON </a:t>
            </a:r>
            <a:r>
              <a:rPr lang="en-US" sz="3600" dirty="0" err="1" smtClean="0"/>
              <a:t>intrinsics</a:t>
            </a:r>
            <a:r>
              <a:rPr lang="en-US" sz="3600" dirty="0" smtClean="0"/>
              <a:t>:      100 LoC</a:t>
            </a:r>
            <a:endParaRPr lang="en-US" sz="3600" dirty="0"/>
          </a:p>
        </p:txBody>
      </p:sp>
      <p:sp>
        <p:nvSpPr>
          <p:cNvPr id="4" name="Content Placeholder 3"/>
          <p:cNvSpPr>
            <a:spLocks noGrp="1"/>
          </p:cNvSpPr>
          <p:nvPr>
            <p:ph sz="half" idx="2"/>
          </p:nvPr>
        </p:nvSpPr>
        <p:spPr>
          <a:xfrm>
            <a:off x="5419725" y="981075"/>
            <a:ext cx="3638550" cy="3771900"/>
          </a:xfrm>
        </p:spPr>
        <p:txBody>
          <a:bodyPr>
            <a:noAutofit/>
          </a:bodyPr>
          <a:lstStyle/>
          <a:p>
            <a:pPr marL="0" indent="0">
              <a:buNone/>
            </a:pPr>
            <a:r>
              <a:rPr lang="en-US" sz="1600" dirty="0" smtClean="0"/>
              <a:t>Externally developed </a:t>
            </a:r>
            <a:r>
              <a:rPr lang="en-US" sz="1600" dirty="0"/>
              <a:t>collective variables module: </a:t>
            </a:r>
          </a:p>
          <a:p>
            <a:r>
              <a:rPr lang="en-US" sz="1600" dirty="0"/>
              <a:t>C++:    </a:t>
            </a:r>
            <a:r>
              <a:rPr lang="en-US" sz="1600" dirty="0" smtClean="0"/>
              <a:t>    </a:t>
            </a:r>
            <a:r>
              <a:rPr lang="en-US" sz="1600" dirty="0"/>
              <a:t>20,000 LOC</a:t>
            </a:r>
          </a:p>
          <a:p>
            <a:r>
              <a:rPr lang="en-US" sz="1600" dirty="0"/>
              <a:t>Headers: 11,000 </a:t>
            </a:r>
            <a:r>
              <a:rPr lang="en-US" sz="1600" dirty="0" smtClean="0"/>
              <a:t>LOC</a:t>
            </a:r>
          </a:p>
          <a:p>
            <a:pPr marL="0" indent="0">
              <a:buNone/>
            </a:pPr>
            <a:endParaRPr lang="en-US" sz="1600" dirty="0" smtClean="0"/>
          </a:p>
          <a:p>
            <a:pPr marL="0" indent="0">
              <a:buNone/>
            </a:pPr>
            <a:r>
              <a:rPr lang="en-US" sz="1600" dirty="0" err="1" smtClean="0"/>
              <a:t>Internally+externally</a:t>
            </a:r>
            <a:r>
              <a:rPr lang="en-US" sz="1600" dirty="0" smtClean="0"/>
              <a:t> developed scripts </a:t>
            </a:r>
            <a:endParaRPr lang="en-US" sz="1600" dirty="0"/>
          </a:p>
          <a:p>
            <a:r>
              <a:rPr lang="en-US" sz="1600" dirty="0" err="1" smtClean="0"/>
              <a:t>Tcl</a:t>
            </a:r>
            <a:r>
              <a:rPr lang="en-US" sz="1600" dirty="0" smtClean="0"/>
              <a:t> / Python scripts: </a:t>
            </a:r>
            <a:r>
              <a:rPr lang="en-US" sz="1600" b="1" dirty="0" smtClean="0"/>
              <a:t>284,000 LoC</a:t>
            </a:r>
          </a:p>
          <a:p>
            <a:pPr marL="0" indent="0">
              <a:buNone/>
            </a:pPr>
            <a:endParaRPr lang="en-US" sz="1600" dirty="0"/>
          </a:p>
          <a:p>
            <a:pPr marL="0" indent="0">
              <a:buNone/>
            </a:pPr>
            <a:r>
              <a:rPr lang="en-US" sz="1600" dirty="0" smtClean="0"/>
              <a:t>VMD “plugin” shared lib modules:</a:t>
            </a:r>
          </a:p>
          <a:p>
            <a:r>
              <a:rPr lang="en-US" sz="1600" dirty="0" smtClean="0"/>
              <a:t>C:          102,000 LoC</a:t>
            </a:r>
          </a:p>
          <a:p>
            <a:r>
              <a:rPr lang="en-US" sz="1600" dirty="0" smtClean="0"/>
              <a:t>C++:        36,000 LoC</a:t>
            </a:r>
          </a:p>
          <a:p>
            <a:r>
              <a:rPr lang="en-US" sz="1600" dirty="0" smtClean="0"/>
              <a:t>Headers: 17,000 LoC</a:t>
            </a:r>
          </a:p>
          <a:p>
            <a:r>
              <a:rPr lang="en-US" sz="1600" dirty="0" smtClean="0"/>
              <a:t>CUDA:       5,000 LoC</a:t>
            </a:r>
          </a:p>
        </p:txBody>
      </p:sp>
    </p:spTree>
    <p:extLst>
      <p:ext uri="{BB962C8B-B14F-4D97-AF65-F5344CB8AC3E}">
        <p14:creationId xmlns:p14="http://schemas.microsoft.com/office/powerpoint/2010/main" val="483407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VMD Software Decomposition</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344346519"/>
              </p:ext>
            </p:extLst>
          </p:nvPr>
        </p:nvGraphicFramePr>
        <p:xfrm>
          <a:off x="5000625" y="1209677"/>
          <a:ext cx="4038600" cy="339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a:xfrm>
            <a:off x="133350" y="1209677"/>
            <a:ext cx="5181599" cy="3394472"/>
          </a:xfrm>
        </p:spPr>
        <p:txBody>
          <a:bodyPr>
            <a:normAutofit fontScale="70000" lnSpcReduction="20000"/>
          </a:bodyPr>
          <a:lstStyle/>
          <a:p>
            <a:r>
              <a:rPr lang="en-US" dirty="0" smtClean="0"/>
              <a:t>Computational code is 50% of VMD core</a:t>
            </a:r>
          </a:p>
          <a:p>
            <a:r>
              <a:rPr lang="en-US" dirty="0" smtClean="0"/>
              <a:t>Hand-written accelerator + </a:t>
            </a:r>
            <a:r>
              <a:rPr lang="en-US" dirty="0" err="1" smtClean="0"/>
              <a:t>vectorized</a:t>
            </a:r>
            <a:r>
              <a:rPr lang="en-US" dirty="0" smtClean="0"/>
              <a:t> code (CUDA + CPU </a:t>
            </a:r>
            <a:r>
              <a:rPr lang="en-US" dirty="0" err="1" smtClean="0"/>
              <a:t>intrinsics</a:t>
            </a:r>
            <a:r>
              <a:rPr lang="en-US" dirty="0" smtClean="0"/>
              <a:t>) represents only </a:t>
            </a:r>
            <a:r>
              <a:rPr lang="en-US" b="1" dirty="0" smtClean="0"/>
              <a:t>14% of core computational code</a:t>
            </a:r>
          </a:p>
          <a:p>
            <a:pPr lvl="1"/>
            <a:r>
              <a:rPr lang="en-US" b="1" smtClean="0"/>
              <a:t>20,000 </a:t>
            </a:r>
            <a:r>
              <a:rPr lang="en-US" b="1" dirty="0" smtClean="0"/>
              <a:t>lines of CUDA</a:t>
            </a:r>
          </a:p>
          <a:p>
            <a:pPr lvl="1"/>
            <a:r>
              <a:rPr lang="en-US" b="1" dirty="0" smtClean="0"/>
              <a:t>3,100 lines of </a:t>
            </a:r>
            <a:r>
              <a:rPr lang="en-US" b="1" dirty="0" err="1" smtClean="0"/>
              <a:t>intrinics</a:t>
            </a:r>
            <a:endParaRPr lang="en-US" b="1" dirty="0" smtClean="0"/>
          </a:p>
          <a:p>
            <a:r>
              <a:rPr lang="en-US" dirty="0" smtClean="0"/>
              <a:t>Percent coverage of leaf-node analytical functions is lower yet</a:t>
            </a:r>
          </a:p>
          <a:p>
            <a:r>
              <a:rPr lang="en-US" dirty="0" smtClean="0"/>
              <a:t>Need to evolve VMD toward high coverage of performance-critical analysis code with fine-grained parallelism on accelerators and vectorization</a:t>
            </a:r>
            <a:endParaRPr lang="en-US" dirty="0"/>
          </a:p>
        </p:txBody>
      </p:sp>
    </p:spTree>
    <p:extLst>
      <p:ext uri="{BB962C8B-B14F-4D97-AF65-F5344CB8AC3E}">
        <p14:creationId xmlns:p14="http://schemas.microsoft.com/office/powerpoint/2010/main" val="1511063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60796"/>
          </a:xfrm>
        </p:spPr>
        <p:txBody>
          <a:bodyPr>
            <a:normAutofit fontScale="90000"/>
          </a:bodyPr>
          <a:lstStyle/>
          <a:p>
            <a:r>
              <a:rPr lang="en-US" dirty="0" smtClean="0"/>
              <a:t>Overview</a:t>
            </a:r>
            <a:endParaRPr lang="en-US" dirty="0"/>
          </a:p>
        </p:txBody>
      </p:sp>
      <p:sp>
        <p:nvSpPr>
          <p:cNvPr id="3" name="Content Placeholder 2"/>
          <p:cNvSpPr>
            <a:spLocks noGrp="1"/>
          </p:cNvSpPr>
          <p:nvPr>
            <p:ph idx="1"/>
          </p:nvPr>
        </p:nvSpPr>
        <p:spPr>
          <a:xfrm>
            <a:off x="276225" y="952500"/>
            <a:ext cx="8591550" cy="3642123"/>
          </a:xfrm>
        </p:spPr>
        <p:txBody>
          <a:bodyPr>
            <a:normAutofit lnSpcReduction="10000"/>
          </a:bodyPr>
          <a:lstStyle/>
          <a:p>
            <a:r>
              <a:rPr lang="en-US" sz="2400" dirty="0" smtClean="0"/>
              <a:t>My perspective about directive-based accelerator programming today and in the near-term ramp up to </a:t>
            </a:r>
            <a:r>
              <a:rPr lang="en-US" sz="2400" dirty="0" err="1" smtClean="0"/>
              <a:t>exascale</a:t>
            </a:r>
            <a:r>
              <a:rPr lang="en-US" sz="2400" dirty="0" smtClean="0"/>
              <a:t> computing</a:t>
            </a:r>
          </a:p>
          <a:p>
            <a:r>
              <a:rPr lang="en-US" sz="2400" dirty="0"/>
              <a:t>B</a:t>
            </a:r>
            <a:r>
              <a:rPr lang="en-US" sz="2400" dirty="0" smtClean="0"/>
              <a:t>ased on our ongoing work developing VMD and NAMD molecular modeling tools supported by our NIH-funded center since the mid-90’s</a:t>
            </a:r>
          </a:p>
          <a:p>
            <a:r>
              <a:rPr lang="en-US" sz="2400" b="1" dirty="0" smtClean="0"/>
              <a:t>What is a person like me doing using directives?  </a:t>
            </a:r>
            <a:r>
              <a:rPr lang="en-US" sz="2400" dirty="0" smtClean="0"/>
              <a:t>I’m the same guy that likes to give talks about CUDA and OpenCL, x86 </a:t>
            </a:r>
            <a:r>
              <a:rPr lang="en-US" sz="2400" dirty="0" err="1" smtClean="0"/>
              <a:t>intrinsics</a:t>
            </a:r>
            <a:r>
              <a:rPr lang="en-US" sz="2400" dirty="0" smtClean="0"/>
              <a:t>, and similarly lower level programming techniques.  </a:t>
            </a:r>
            <a:r>
              <a:rPr lang="en-US" sz="2400" b="1" dirty="0" smtClean="0"/>
              <a:t>Why am I here?</a:t>
            </a:r>
          </a:p>
          <a:p>
            <a:endParaRPr lang="en-US" dirty="0"/>
          </a:p>
        </p:txBody>
      </p:sp>
    </p:spTree>
    <p:extLst>
      <p:ext uri="{BB962C8B-B14F-4D97-AF65-F5344CB8AC3E}">
        <p14:creationId xmlns:p14="http://schemas.microsoft.com/office/powerpoint/2010/main" val="1525088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Directive-Based Parallel Programming with </a:t>
            </a:r>
            <a:r>
              <a:rPr lang="en-US" sz="3200" dirty="0" err="1" smtClean="0"/>
              <a:t>OpenACC</a:t>
            </a:r>
            <a:endParaRPr lang="en-US" sz="3200" dirty="0"/>
          </a:p>
        </p:txBody>
      </p:sp>
      <p:sp>
        <p:nvSpPr>
          <p:cNvPr id="3" name="Text Placeholder 2"/>
          <p:cNvSpPr>
            <a:spLocks noGrp="1"/>
          </p:cNvSpPr>
          <p:nvPr>
            <p:ph type="body" sz="half" idx="1"/>
          </p:nvPr>
        </p:nvSpPr>
        <p:spPr>
          <a:xfrm>
            <a:off x="372141" y="1485900"/>
            <a:ext cx="8564522" cy="3086100"/>
          </a:xfrm>
        </p:spPr>
        <p:txBody>
          <a:bodyPr>
            <a:normAutofit lnSpcReduction="10000"/>
          </a:bodyPr>
          <a:lstStyle/>
          <a:p>
            <a:r>
              <a:rPr lang="en-US" sz="2000" dirty="0" smtClean="0"/>
              <a:t>Annotate loop nests in existing code with #pragma compiler directives:</a:t>
            </a:r>
          </a:p>
          <a:p>
            <a:pPr lvl="1"/>
            <a:r>
              <a:rPr lang="en-US" sz="1800" dirty="0" smtClean="0"/>
              <a:t>Annotate opportunities for parallelism</a:t>
            </a:r>
          </a:p>
          <a:p>
            <a:pPr lvl="1"/>
            <a:r>
              <a:rPr lang="en-US" sz="1800" dirty="0" smtClean="0"/>
              <a:t>Annotate points where host-GPU memory transfers are best performed, indicate propagation of data</a:t>
            </a:r>
          </a:p>
          <a:p>
            <a:r>
              <a:rPr lang="en-US" sz="2000" dirty="0" smtClean="0"/>
              <a:t>Evolve original code structure to improve efficacy of parallelization</a:t>
            </a:r>
          </a:p>
          <a:p>
            <a:pPr lvl="1"/>
            <a:r>
              <a:rPr lang="en-US" sz="1600" dirty="0" smtClean="0"/>
              <a:t>Eliminate false dependencies between loop iterations</a:t>
            </a:r>
          </a:p>
          <a:p>
            <a:pPr lvl="1"/>
            <a:r>
              <a:rPr lang="en-US" sz="1600" dirty="0" smtClean="0"/>
              <a:t>Revise algorithms or constructs that create excess data movement</a:t>
            </a:r>
          </a:p>
          <a:p>
            <a:pPr lvl="1"/>
            <a:endParaRPr lang="en-US" sz="1600" dirty="0"/>
          </a:p>
          <a:p>
            <a:r>
              <a:rPr lang="en-US" sz="2000" b="1" dirty="0" smtClean="0"/>
              <a:t>How well does this work if we stick with “low cost, low burden” philosophy I claim to support?</a:t>
            </a:r>
          </a:p>
          <a:p>
            <a:pPr lvl="1"/>
            <a:endParaRPr lang="en-US" sz="1600" dirty="0" smtClean="0"/>
          </a:p>
          <a:p>
            <a:endParaRPr lang="en-US" sz="2800" dirty="0" smtClean="0"/>
          </a:p>
        </p:txBody>
      </p:sp>
    </p:spTree>
    <p:extLst>
      <p:ext uri="{BB962C8B-B14F-4D97-AF65-F5344CB8AC3E}">
        <p14:creationId xmlns:p14="http://schemas.microsoft.com/office/powerpoint/2010/main" val="3222551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Clustering Analysis of Molecular Dynamics Trajectories</a:t>
            </a:r>
            <a:endParaRPr lang="en-US" sz="32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93757" y="1475614"/>
            <a:ext cx="4961111" cy="2286761"/>
          </a:xfrm>
        </p:spPr>
      </p:pic>
      <p:sp>
        <p:nvSpPr>
          <p:cNvPr id="7" name="TextBox 6"/>
          <p:cNvSpPr txBox="1"/>
          <p:nvPr/>
        </p:nvSpPr>
        <p:spPr>
          <a:xfrm>
            <a:off x="956769" y="3800295"/>
            <a:ext cx="7382861" cy="1200329"/>
          </a:xfrm>
          <a:prstGeom prst="rect">
            <a:avLst/>
          </a:prstGeom>
          <a:solidFill>
            <a:schemeClr val="bg1"/>
          </a:solidFill>
        </p:spPr>
        <p:txBody>
          <a:bodyPr wrap="square" rtlCol="0">
            <a:spAutoFit/>
          </a:bodyPr>
          <a:lstStyle/>
          <a:p>
            <a:r>
              <a:rPr lang="en-US" b="1" dirty="0" smtClean="0"/>
              <a:t>GPU-Accelerated </a:t>
            </a:r>
            <a:r>
              <a:rPr lang="en-US" b="1" dirty="0"/>
              <a:t>Molecular Dynamics Clustering Analysis with </a:t>
            </a:r>
            <a:r>
              <a:rPr lang="en-US" b="1" dirty="0" err="1" smtClean="0"/>
              <a:t>OpenACC</a:t>
            </a:r>
            <a:r>
              <a:rPr lang="en-US" b="1" dirty="0" smtClean="0"/>
              <a:t>.</a:t>
            </a:r>
            <a:r>
              <a:rPr lang="en-US" b="1" dirty="0"/>
              <a:t> </a:t>
            </a:r>
            <a:r>
              <a:rPr lang="en-US" dirty="0" smtClean="0"/>
              <a:t>J.E</a:t>
            </a:r>
            <a:r>
              <a:rPr lang="en-US" dirty="0"/>
              <a:t>. Stone, </a:t>
            </a:r>
            <a:r>
              <a:rPr lang="en-US" dirty="0" smtClean="0"/>
              <a:t>J.R</a:t>
            </a:r>
            <a:r>
              <a:rPr lang="en-US" dirty="0"/>
              <a:t>. </a:t>
            </a:r>
            <a:r>
              <a:rPr lang="en-US" dirty="0" err="1"/>
              <a:t>Perilla</a:t>
            </a:r>
            <a:r>
              <a:rPr lang="en-US" dirty="0"/>
              <a:t>, C. </a:t>
            </a:r>
            <a:r>
              <a:rPr lang="en-US" dirty="0" smtClean="0"/>
              <a:t>K. </a:t>
            </a:r>
            <a:r>
              <a:rPr lang="en-US" dirty="0"/>
              <a:t>Cassidy, and </a:t>
            </a:r>
            <a:r>
              <a:rPr lang="en-US" dirty="0" smtClean="0"/>
              <a:t>K. </a:t>
            </a:r>
            <a:r>
              <a:rPr lang="en-US" dirty="0" err="1"/>
              <a:t>Schulten</a:t>
            </a:r>
            <a:r>
              <a:rPr lang="en-US" dirty="0" smtClean="0"/>
              <a:t>.           In</a:t>
            </a:r>
            <a:r>
              <a:rPr lang="en-US" dirty="0"/>
              <a:t>, Robert Farber, </a:t>
            </a:r>
            <a:r>
              <a:rPr lang="en-US" dirty="0" smtClean="0"/>
              <a:t>ed., </a:t>
            </a:r>
            <a:r>
              <a:rPr lang="en-US" dirty="0"/>
              <a:t>Parallel Programming with </a:t>
            </a:r>
            <a:r>
              <a:rPr lang="en-US" dirty="0" err="1"/>
              <a:t>OpenACC</a:t>
            </a:r>
            <a:r>
              <a:rPr lang="en-US" dirty="0"/>
              <a:t>, Morgan Kaufmann, Chapter 11, pp. 215-240</a:t>
            </a:r>
            <a:r>
              <a:rPr lang="en-US" dirty="0" smtClean="0"/>
              <a:t>, 2016.</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7" y="1562100"/>
            <a:ext cx="4040037" cy="2046354"/>
          </a:xfrm>
          <a:prstGeom prst="rect">
            <a:avLst/>
          </a:prstGeom>
        </p:spPr>
      </p:pic>
    </p:spTree>
    <p:extLst>
      <p:ext uri="{BB962C8B-B14F-4D97-AF65-F5344CB8AC3E}">
        <p14:creationId xmlns:p14="http://schemas.microsoft.com/office/powerpoint/2010/main" val="196120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857250"/>
          </a:xfrm>
        </p:spPr>
        <p:txBody>
          <a:bodyPr>
            <a:noAutofit/>
          </a:bodyPr>
          <a:lstStyle/>
          <a:p>
            <a:r>
              <a:rPr lang="en-US" sz="3200" dirty="0" smtClean="0"/>
              <a:t>Serial QCP RMSD Inner Product Loop</a:t>
            </a:r>
            <a:endParaRPr lang="en-US" sz="3200" dirty="0"/>
          </a:p>
        </p:txBody>
      </p:sp>
      <p:sp>
        <p:nvSpPr>
          <p:cNvPr id="3" name="Text Placeholder 2"/>
          <p:cNvSpPr>
            <a:spLocks noGrp="1"/>
          </p:cNvSpPr>
          <p:nvPr>
            <p:ph type="body" sz="half" idx="1"/>
          </p:nvPr>
        </p:nvSpPr>
        <p:spPr/>
        <p:txBody>
          <a:bodyPr>
            <a:normAutofit/>
          </a:bodyPr>
          <a:lstStyle/>
          <a:p>
            <a:r>
              <a:rPr lang="en-US" sz="2000" dirty="0" smtClean="0"/>
              <a:t>Simple example where directive based parallelism can be applied easily and effectively </a:t>
            </a:r>
          </a:p>
          <a:p>
            <a:r>
              <a:rPr lang="en-US" sz="2000" dirty="0" smtClean="0"/>
              <a:t>Such a loop is inherently a memory-bandwidth-bound algorithm, so that’s the goal for acceleration</a:t>
            </a:r>
          </a:p>
          <a:p>
            <a:endParaRPr lang="en-US" sz="2000" dirty="0"/>
          </a:p>
        </p:txBody>
      </p:sp>
      <p:sp>
        <p:nvSpPr>
          <p:cNvPr id="4" name="Content Placeholder 3"/>
          <p:cNvSpPr>
            <a:spLocks noGrp="1"/>
          </p:cNvSpPr>
          <p:nvPr>
            <p:ph sz="half" idx="2"/>
          </p:nvPr>
        </p:nvSpPr>
        <p:spPr>
          <a:xfrm>
            <a:off x="4648199" y="1152525"/>
            <a:ext cx="4295775" cy="3609975"/>
          </a:xfrm>
        </p:spPr>
        <p:txBody>
          <a:bodyPr>
            <a:normAutofit fontScale="25000" lnSpcReduction="20000"/>
          </a:bodyPr>
          <a:lstStyle/>
          <a:p>
            <a:pPr marL="0" indent="0">
              <a:buNone/>
            </a:pPr>
            <a:r>
              <a:rPr lang="en-US" b="1" dirty="0"/>
              <a:t> for (</a:t>
            </a:r>
            <a:r>
              <a:rPr lang="en-US" b="1" dirty="0" err="1"/>
              <a:t>int</a:t>
            </a:r>
            <a:r>
              <a:rPr lang="en-US" b="1" dirty="0"/>
              <a:t> l=0; l&lt;</a:t>
            </a:r>
            <a:r>
              <a:rPr lang="en-US" b="1" dirty="0" err="1"/>
              <a:t>cnt</a:t>
            </a:r>
            <a:r>
              <a:rPr lang="en-US" b="1" dirty="0"/>
              <a:t>; l++) {</a:t>
            </a:r>
          </a:p>
          <a:p>
            <a:pPr marL="0" indent="0">
              <a:buNone/>
            </a:pPr>
            <a:r>
              <a:rPr lang="en-US" b="1" dirty="0"/>
              <a:t>    double x1, x2, y1, y2, z1, z2;</a:t>
            </a:r>
          </a:p>
          <a:p>
            <a:pPr marL="0" indent="0">
              <a:buNone/>
            </a:pPr>
            <a:r>
              <a:rPr lang="en-US" b="1" dirty="0"/>
              <a:t>    x1 = crdx1[l];</a:t>
            </a:r>
          </a:p>
          <a:p>
            <a:pPr marL="0" indent="0">
              <a:buNone/>
            </a:pPr>
            <a:r>
              <a:rPr lang="en-US" b="1" dirty="0"/>
              <a:t>    y1 = crdy1[l];</a:t>
            </a:r>
          </a:p>
          <a:p>
            <a:pPr marL="0" indent="0">
              <a:buNone/>
            </a:pPr>
            <a:r>
              <a:rPr lang="en-US" b="1" dirty="0"/>
              <a:t>    z1 = crdz1[l];</a:t>
            </a:r>
          </a:p>
          <a:p>
            <a:pPr marL="0" indent="0">
              <a:buNone/>
            </a:pPr>
            <a:endParaRPr lang="en-US" b="1" dirty="0"/>
          </a:p>
          <a:p>
            <a:pPr marL="0" indent="0">
              <a:buNone/>
            </a:pPr>
            <a:r>
              <a:rPr lang="en-US" b="1" dirty="0"/>
              <a:t>    G1 += x1*x1 + y1*y1 + z1*z1;</a:t>
            </a:r>
          </a:p>
          <a:p>
            <a:pPr marL="0" indent="0">
              <a:buNone/>
            </a:pPr>
            <a:endParaRPr lang="en-US" b="1" dirty="0"/>
          </a:p>
          <a:p>
            <a:pPr marL="0" indent="0">
              <a:buNone/>
            </a:pPr>
            <a:r>
              <a:rPr lang="en-US" b="1" dirty="0"/>
              <a:t>    x2 = crdx2[l];</a:t>
            </a:r>
          </a:p>
          <a:p>
            <a:pPr marL="0" indent="0">
              <a:buNone/>
            </a:pPr>
            <a:r>
              <a:rPr lang="en-US" b="1" dirty="0"/>
              <a:t>    y2 = crdy2[l];</a:t>
            </a:r>
          </a:p>
          <a:p>
            <a:pPr marL="0" indent="0">
              <a:buNone/>
            </a:pPr>
            <a:r>
              <a:rPr lang="en-US" b="1" dirty="0"/>
              <a:t>    z2 = crdz2[l];</a:t>
            </a:r>
          </a:p>
          <a:p>
            <a:pPr marL="0" indent="0">
              <a:buNone/>
            </a:pPr>
            <a:endParaRPr lang="en-US" b="1" dirty="0"/>
          </a:p>
          <a:p>
            <a:pPr marL="0" indent="0">
              <a:buNone/>
            </a:pPr>
            <a:r>
              <a:rPr lang="en-US" b="1" dirty="0"/>
              <a:t>    G2 += x2*x2 + y2*y2 + z2*z2;</a:t>
            </a:r>
          </a:p>
          <a:p>
            <a:pPr marL="0" indent="0">
              <a:buNone/>
            </a:pPr>
            <a:endParaRPr lang="en-US" b="1" dirty="0"/>
          </a:p>
          <a:p>
            <a:pPr marL="0" indent="0">
              <a:buNone/>
            </a:pPr>
            <a:r>
              <a:rPr lang="en-US" b="1" dirty="0"/>
              <a:t>    a0 += x1 * x2;</a:t>
            </a:r>
          </a:p>
          <a:p>
            <a:pPr marL="0" indent="0">
              <a:buNone/>
            </a:pPr>
            <a:r>
              <a:rPr lang="en-US" b="1" dirty="0"/>
              <a:t>    a1 += x1 * y2;</a:t>
            </a:r>
          </a:p>
          <a:p>
            <a:pPr marL="0" indent="0">
              <a:buNone/>
            </a:pPr>
            <a:r>
              <a:rPr lang="en-US" b="1" dirty="0"/>
              <a:t>    a2 += x1 * z2;</a:t>
            </a:r>
          </a:p>
          <a:p>
            <a:pPr marL="0" indent="0">
              <a:buNone/>
            </a:pPr>
            <a:endParaRPr lang="en-US" b="1" dirty="0"/>
          </a:p>
          <a:p>
            <a:pPr marL="0" indent="0">
              <a:buNone/>
            </a:pPr>
            <a:r>
              <a:rPr lang="en-US" b="1" dirty="0"/>
              <a:t>    a3 += y1 * x2;</a:t>
            </a:r>
          </a:p>
          <a:p>
            <a:pPr marL="0" indent="0">
              <a:buNone/>
            </a:pPr>
            <a:r>
              <a:rPr lang="en-US" b="1" dirty="0"/>
              <a:t>    a4 += y1 * y2;</a:t>
            </a:r>
          </a:p>
          <a:p>
            <a:pPr marL="0" indent="0">
              <a:buNone/>
            </a:pPr>
            <a:r>
              <a:rPr lang="en-US" b="1" dirty="0"/>
              <a:t>    a5 += y1 * z2;</a:t>
            </a:r>
          </a:p>
          <a:p>
            <a:pPr marL="0" indent="0">
              <a:buNone/>
            </a:pPr>
            <a:endParaRPr lang="en-US" b="1" dirty="0"/>
          </a:p>
          <a:p>
            <a:pPr marL="0" indent="0">
              <a:buNone/>
            </a:pPr>
            <a:r>
              <a:rPr lang="en-US" b="1" dirty="0"/>
              <a:t>    a6 += z1 * x2;</a:t>
            </a:r>
          </a:p>
          <a:p>
            <a:pPr marL="0" indent="0">
              <a:buNone/>
            </a:pPr>
            <a:r>
              <a:rPr lang="en-US" b="1" dirty="0"/>
              <a:t>    a7 += z1 * y2;</a:t>
            </a:r>
          </a:p>
          <a:p>
            <a:pPr marL="0" indent="0">
              <a:buNone/>
            </a:pPr>
            <a:r>
              <a:rPr lang="en-US" b="1" dirty="0"/>
              <a:t>    a8 += z1 * z2;</a:t>
            </a:r>
          </a:p>
          <a:p>
            <a:pPr marL="0" indent="0">
              <a:buNone/>
            </a:pPr>
            <a:r>
              <a:rPr lang="en-US" b="1" dirty="0"/>
              <a:t>  }</a:t>
            </a:r>
          </a:p>
        </p:txBody>
      </p:sp>
    </p:spTree>
    <p:extLst>
      <p:ext uri="{BB962C8B-B14F-4D97-AF65-F5344CB8AC3E}">
        <p14:creationId xmlns:p14="http://schemas.microsoft.com/office/powerpoint/2010/main" val="3984299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857250"/>
          </a:xfrm>
        </p:spPr>
        <p:txBody>
          <a:bodyPr>
            <a:noAutofit/>
          </a:bodyPr>
          <a:lstStyle/>
          <a:p>
            <a:r>
              <a:rPr lang="en-US" sz="3200" dirty="0" err="1" smtClean="0"/>
              <a:t>OpenACC</a:t>
            </a:r>
            <a:r>
              <a:rPr lang="en-US" sz="3200" dirty="0" smtClean="0"/>
              <a:t> QCP RMSD Inner Product Loop</a:t>
            </a:r>
            <a:endParaRPr lang="en-US" sz="3200" dirty="0"/>
          </a:p>
        </p:txBody>
      </p:sp>
      <p:sp>
        <p:nvSpPr>
          <p:cNvPr id="3" name="Text Placeholder 2"/>
          <p:cNvSpPr>
            <a:spLocks noGrp="1"/>
          </p:cNvSpPr>
          <p:nvPr>
            <p:ph type="body" sz="half" idx="1"/>
          </p:nvPr>
        </p:nvSpPr>
        <p:spPr>
          <a:xfrm>
            <a:off x="533400" y="1247775"/>
            <a:ext cx="3810000" cy="3305175"/>
          </a:xfrm>
        </p:spPr>
        <p:txBody>
          <a:bodyPr>
            <a:normAutofit/>
          </a:bodyPr>
          <a:lstStyle/>
          <a:p>
            <a:r>
              <a:rPr lang="en-US" sz="2000" dirty="0" smtClean="0"/>
              <a:t>Simple example where directive based parallelism can be applied easily and effectively </a:t>
            </a:r>
          </a:p>
          <a:p>
            <a:r>
              <a:rPr lang="en-US" sz="2000" dirty="0" smtClean="0"/>
              <a:t>Such a loop is inherently a memory-bandwidth-bound algorithm, so that’s the goal for acceleration</a:t>
            </a:r>
          </a:p>
          <a:p>
            <a:endParaRPr lang="en-US" sz="2000" dirty="0"/>
          </a:p>
        </p:txBody>
      </p:sp>
      <p:sp>
        <p:nvSpPr>
          <p:cNvPr id="4" name="Content Placeholder 3"/>
          <p:cNvSpPr>
            <a:spLocks noGrp="1"/>
          </p:cNvSpPr>
          <p:nvPr>
            <p:ph sz="half" idx="2"/>
          </p:nvPr>
        </p:nvSpPr>
        <p:spPr>
          <a:xfrm>
            <a:off x="4648199" y="1152525"/>
            <a:ext cx="4295775" cy="3609975"/>
          </a:xfrm>
        </p:spPr>
        <p:txBody>
          <a:bodyPr>
            <a:normAutofit fontScale="32500" lnSpcReduction="20000"/>
          </a:bodyPr>
          <a:lstStyle/>
          <a:p>
            <a:pPr marL="0" indent="0">
              <a:buNone/>
            </a:pPr>
            <a:r>
              <a:rPr lang="en-US" b="1" dirty="0" smtClean="0"/>
              <a:t>// excerpted code that has been abridged for brevity…</a:t>
            </a:r>
          </a:p>
          <a:p>
            <a:pPr marL="0" indent="0">
              <a:buNone/>
            </a:pPr>
            <a:r>
              <a:rPr lang="en-US" b="1" dirty="0" smtClean="0"/>
              <a:t>void </a:t>
            </a:r>
            <a:r>
              <a:rPr lang="en-US" b="1" dirty="0" err="1"/>
              <a:t>rmsdmat_qcp_acc</a:t>
            </a:r>
            <a:r>
              <a:rPr lang="en-US" b="1" dirty="0"/>
              <a:t>(</a:t>
            </a:r>
            <a:r>
              <a:rPr lang="en-US" b="1" dirty="0" err="1"/>
              <a:t>int</a:t>
            </a:r>
            <a:r>
              <a:rPr lang="en-US" b="1" dirty="0"/>
              <a:t> </a:t>
            </a:r>
            <a:r>
              <a:rPr lang="en-US" b="1" dirty="0" err="1"/>
              <a:t>cnt</a:t>
            </a:r>
            <a:r>
              <a:rPr lang="en-US" b="1" dirty="0"/>
              <a:t>, </a:t>
            </a:r>
            <a:r>
              <a:rPr lang="en-US" b="1" dirty="0" err="1"/>
              <a:t>int</a:t>
            </a:r>
            <a:r>
              <a:rPr lang="en-US" b="1" dirty="0"/>
              <a:t> </a:t>
            </a:r>
            <a:r>
              <a:rPr lang="en-US" b="1" dirty="0" err="1"/>
              <a:t>padcnt</a:t>
            </a:r>
            <a:r>
              <a:rPr lang="en-US" b="1" dirty="0"/>
              <a:t>, </a:t>
            </a:r>
            <a:r>
              <a:rPr lang="en-US" b="1" dirty="0" err="1"/>
              <a:t>int</a:t>
            </a:r>
            <a:r>
              <a:rPr lang="en-US" b="1" dirty="0"/>
              <a:t> </a:t>
            </a:r>
            <a:r>
              <a:rPr lang="en-US" b="1" dirty="0" err="1"/>
              <a:t>framecrdsz</a:t>
            </a:r>
            <a:r>
              <a:rPr lang="en-US" b="1" dirty="0"/>
              <a:t>,</a:t>
            </a:r>
          </a:p>
          <a:p>
            <a:pPr marL="0" indent="0">
              <a:buNone/>
            </a:pPr>
            <a:r>
              <a:rPr lang="en-US" b="1" dirty="0"/>
              <a:t>                </a:t>
            </a:r>
            <a:r>
              <a:rPr lang="en-US" b="1" dirty="0" smtClean="0"/>
              <a:t>                         </a:t>
            </a:r>
            <a:r>
              <a:rPr lang="en-US" b="1" dirty="0" err="1"/>
              <a:t>int</a:t>
            </a:r>
            <a:r>
              <a:rPr lang="en-US" b="1" dirty="0"/>
              <a:t> </a:t>
            </a:r>
            <a:r>
              <a:rPr lang="en-US" b="1" dirty="0" err="1"/>
              <a:t>framecount</a:t>
            </a:r>
            <a:r>
              <a:rPr lang="en-US" b="1" dirty="0"/>
              <a:t>, </a:t>
            </a:r>
            <a:r>
              <a:rPr lang="en-US" b="1" dirty="0" err="1"/>
              <a:t>const</a:t>
            </a:r>
            <a:r>
              <a:rPr lang="en-US" b="1" dirty="0"/>
              <a:t> float * restrict </a:t>
            </a:r>
            <a:r>
              <a:rPr lang="en-US" b="1" dirty="0" err="1"/>
              <a:t>crds</a:t>
            </a:r>
            <a:r>
              <a:rPr lang="en-US" b="1" dirty="0"/>
              <a:t>,</a:t>
            </a:r>
          </a:p>
          <a:p>
            <a:pPr marL="0" indent="0">
              <a:buNone/>
            </a:pPr>
            <a:r>
              <a:rPr lang="en-US" b="1" dirty="0" smtClean="0"/>
              <a:t>long </a:t>
            </a:r>
            <a:r>
              <a:rPr lang="en-US" b="1" dirty="0" err="1"/>
              <a:t>i</a:t>
            </a:r>
            <a:r>
              <a:rPr lang="en-US" b="1" dirty="0"/>
              <a:t>, j, k;</a:t>
            </a:r>
          </a:p>
          <a:p>
            <a:pPr marL="0" indent="0">
              <a:buNone/>
            </a:pPr>
            <a:r>
              <a:rPr lang="en-US" b="1" dirty="0"/>
              <a:t>#pragma </a:t>
            </a:r>
            <a:r>
              <a:rPr lang="en-US" b="1" dirty="0" err="1"/>
              <a:t>acc</a:t>
            </a:r>
            <a:r>
              <a:rPr lang="en-US" b="1" dirty="0"/>
              <a:t> kernels </a:t>
            </a:r>
            <a:r>
              <a:rPr lang="en-US" b="1" dirty="0" err="1"/>
              <a:t>copyin</a:t>
            </a:r>
            <a:r>
              <a:rPr lang="en-US" b="1" dirty="0"/>
              <a:t>(</a:t>
            </a:r>
            <a:r>
              <a:rPr lang="en-US" b="1" dirty="0" err="1"/>
              <a:t>crds</a:t>
            </a:r>
            <a:r>
              <a:rPr lang="en-US" b="1" dirty="0"/>
              <a:t>[0:tsz]), copy(</a:t>
            </a:r>
            <a:r>
              <a:rPr lang="en-US" b="1" dirty="0" err="1"/>
              <a:t>rmsdmat</a:t>
            </a:r>
            <a:r>
              <a:rPr lang="en-US" b="1" dirty="0"/>
              <a:t>[0:msz])</a:t>
            </a:r>
          </a:p>
          <a:p>
            <a:pPr marL="0" indent="0">
              <a:buNone/>
            </a:pPr>
            <a:r>
              <a:rPr lang="en-US" b="1" dirty="0"/>
              <a:t>  for (k=0; k&lt;(</a:t>
            </a:r>
            <a:r>
              <a:rPr lang="en-US" b="1" dirty="0" err="1"/>
              <a:t>framecount</a:t>
            </a:r>
            <a:r>
              <a:rPr lang="en-US" b="1" dirty="0"/>
              <a:t>*(framecount-1))/2; k++) {</a:t>
            </a:r>
          </a:p>
          <a:p>
            <a:pPr marL="0" indent="0">
              <a:buNone/>
            </a:pPr>
            <a:r>
              <a:rPr lang="en-US" b="1" dirty="0" smtClean="0"/>
              <a:t>    // compute triangular matrix index ‘k’ in a helper function</a:t>
            </a:r>
          </a:p>
          <a:p>
            <a:pPr marL="0" indent="0">
              <a:buNone/>
            </a:pPr>
            <a:r>
              <a:rPr lang="en-US" b="1" dirty="0"/>
              <a:t> </a:t>
            </a:r>
            <a:r>
              <a:rPr lang="en-US" b="1" dirty="0" smtClean="0"/>
              <a:t>   // to ensure that the compiler doesn’t think that we have</a:t>
            </a:r>
          </a:p>
          <a:p>
            <a:pPr marL="0" indent="0">
              <a:buNone/>
            </a:pPr>
            <a:r>
              <a:rPr lang="en-US" b="1" dirty="0"/>
              <a:t> </a:t>
            </a:r>
            <a:r>
              <a:rPr lang="en-US" b="1" dirty="0" smtClean="0"/>
              <a:t>   // conflicts or dependencies between loop iterations </a:t>
            </a:r>
          </a:p>
          <a:p>
            <a:pPr marL="0" indent="0">
              <a:buNone/>
            </a:pPr>
            <a:r>
              <a:rPr lang="en-US" b="1" dirty="0" smtClean="0"/>
              <a:t>    </a:t>
            </a:r>
            <a:r>
              <a:rPr lang="en-US" b="1" dirty="0"/>
              <a:t>acc_idx2sub_tril(long(framecount-1), k, &amp;</a:t>
            </a:r>
            <a:r>
              <a:rPr lang="en-US" b="1" dirty="0" err="1"/>
              <a:t>i</a:t>
            </a:r>
            <a:r>
              <a:rPr lang="en-US" b="1" dirty="0"/>
              <a:t>, &amp;j);</a:t>
            </a:r>
          </a:p>
          <a:p>
            <a:pPr marL="0" indent="0">
              <a:buNone/>
            </a:pPr>
            <a:r>
              <a:rPr lang="en-US" b="1" dirty="0"/>
              <a:t>    long x1addr = j * 3L * </a:t>
            </a:r>
            <a:r>
              <a:rPr lang="en-US" b="1" dirty="0" err="1"/>
              <a:t>framecrdsz</a:t>
            </a:r>
            <a:r>
              <a:rPr lang="en-US" b="1" dirty="0"/>
              <a:t>;</a:t>
            </a:r>
          </a:p>
          <a:p>
            <a:pPr marL="0" indent="0">
              <a:buNone/>
            </a:pPr>
            <a:r>
              <a:rPr lang="en-US" b="1" dirty="0"/>
              <a:t>    long x2addr = </a:t>
            </a:r>
            <a:r>
              <a:rPr lang="en-US" b="1" dirty="0" err="1"/>
              <a:t>i</a:t>
            </a:r>
            <a:r>
              <a:rPr lang="en-US" b="1" dirty="0"/>
              <a:t> * 3L * </a:t>
            </a:r>
            <a:r>
              <a:rPr lang="en-US" b="1" dirty="0" err="1"/>
              <a:t>framecrdsz</a:t>
            </a:r>
            <a:r>
              <a:rPr lang="en-US" b="1" dirty="0"/>
              <a:t>;</a:t>
            </a:r>
          </a:p>
          <a:p>
            <a:pPr marL="0" indent="0">
              <a:buNone/>
            </a:pPr>
            <a:endParaRPr lang="en-US" b="1" dirty="0"/>
          </a:p>
          <a:p>
            <a:pPr marL="0" indent="0">
              <a:buNone/>
            </a:pPr>
            <a:r>
              <a:rPr lang="en-US" b="1" dirty="0"/>
              <a:t>#pragma </a:t>
            </a:r>
            <a:r>
              <a:rPr lang="en-US" b="1" dirty="0" err="1"/>
              <a:t>acc</a:t>
            </a:r>
            <a:r>
              <a:rPr lang="en-US" b="1" dirty="0"/>
              <a:t> loop vector(256)</a:t>
            </a:r>
          </a:p>
          <a:p>
            <a:pPr marL="0" indent="0">
              <a:buNone/>
            </a:pPr>
            <a:r>
              <a:rPr lang="en-US" b="1" dirty="0"/>
              <a:t>    for (long l=0; l&lt;</a:t>
            </a:r>
            <a:r>
              <a:rPr lang="en-US" b="1" dirty="0" err="1"/>
              <a:t>cnt</a:t>
            </a:r>
            <a:r>
              <a:rPr lang="en-US" b="1" dirty="0"/>
              <a:t>; l++) {</a:t>
            </a:r>
          </a:p>
          <a:p>
            <a:pPr marL="0" indent="0">
              <a:buNone/>
            </a:pPr>
            <a:r>
              <a:rPr lang="en-US" b="1" dirty="0"/>
              <a:t>    // abridged for brevity ...</a:t>
            </a:r>
          </a:p>
          <a:p>
            <a:pPr marL="0" indent="0">
              <a:buNone/>
            </a:pPr>
            <a:endParaRPr lang="en-US" b="1" dirty="0"/>
          </a:p>
          <a:p>
            <a:pPr marL="0" indent="0">
              <a:buNone/>
            </a:pPr>
            <a:r>
              <a:rPr lang="en-US" b="1" dirty="0"/>
              <a:t>    </a:t>
            </a:r>
            <a:r>
              <a:rPr lang="en-US" b="1" dirty="0" err="1"/>
              <a:t>rmsdmat</a:t>
            </a:r>
            <a:r>
              <a:rPr lang="en-US" b="1" dirty="0"/>
              <a:t>[k]=</a:t>
            </a:r>
            <a:r>
              <a:rPr lang="en-US" b="1" dirty="0" err="1"/>
              <a:t>rmsd</a:t>
            </a:r>
            <a:r>
              <a:rPr lang="en-US" b="1" dirty="0"/>
              <a:t>; // store linearized triangular matrix</a:t>
            </a:r>
          </a:p>
          <a:p>
            <a:pPr marL="0" indent="0">
              <a:buNone/>
            </a:pPr>
            <a:r>
              <a:rPr lang="en-US" b="1" dirty="0"/>
              <a:t>  }</a:t>
            </a:r>
          </a:p>
          <a:p>
            <a:pPr marL="0" indent="0">
              <a:buNone/>
            </a:pPr>
            <a:r>
              <a:rPr lang="en-US" b="1" dirty="0"/>
              <a:t>}</a:t>
            </a:r>
          </a:p>
          <a:p>
            <a:pPr marL="0" indent="0">
              <a:buNone/>
            </a:pPr>
            <a:endParaRPr lang="en-US" b="1" dirty="0"/>
          </a:p>
        </p:txBody>
      </p:sp>
    </p:spTree>
    <p:extLst>
      <p:ext uri="{BB962C8B-B14F-4D97-AF65-F5344CB8AC3E}">
        <p14:creationId xmlns:p14="http://schemas.microsoft.com/office/powerpoint/2010/main" val="1963231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857250"/>
          </a:xfrm>
        </p:spPr>
        <p:txBody>
          <a:bodyPr>
            <a:noAutofit/>
          </a:bodyPr>
          <a:lstStyle/>
          <a:p>
            <a:r>
              <a:rPr lang="en-US" sz="3200" dirty="0" err="1" smtClean="0"/>
              <a:t>OpenACC</a:t>
            </a:r>
            <a:r>
              <a:rPr lang="en-US" sz="3200" dirty="0" smtClean="0"/>
              <a:t> QCP RMSD Inner Product Loop</a:t>
            </a:r>
            <a:br>
              <a:rPr lang="en-US" sz="3200" dirty="0" smtClean="0"/>
            </a:br>
            <a:r>
              <a:rPr lang="en-US" sz="3200" dirty="0" smtClean="0"/>
              <a:t>Performance Results</a:t>
            </a:r>
            <a:endParaRPr lang="en-US" sz="3200" dirty="0"/>
          </a:p>
        </p:txBody>
      </p:sp>
      <p:sp>
        <p:nvSpPr>
          <p:cNvPr id="3" name="Text Placeholder 2"/>
          <p:cNvSpPr>
            <a:spLocks noGrp="1"/>
          </p:cNvSpPr>
          <p:nvPr>
            <p:ph type="body" sz="half" idx="1"/>
          </p:nvPr>
        </p:nvSpPr>
        <p:spPr>
          <a:xfrm>
            <a:off x="533400" y="1543050"/>
            <a:ext cx="7905750" cy="3009900"/>
          </a:xfrm>
        </p:spPr>
        <p:txBody>
          <a:bodyPr>
            <a:normAutofit/>
          </a:bodyPr>
          <a:lstStyle/>
          <a:p>
            <a:r>
              <a:rPr lang="en-US" sz="2000" dirty="0" smtClean="0"/>
              <a:t>Xeon 2867W v3, w/ hand-coded AVX and FMA </a:t>
            </a:r>
            <a:r>
              <a:rPr lang="en-US" sz="2000" dirty="0" err="1" smtClean="0"/>
              <a:t>intrinsics</a:t>
            </a:r>
            <a:r>
              <a:rPr lang="en-US" sz="2000" dirty="0" smtClean="0"/>
              <a:t>: 20.7s</a:t>
            </a:r>
          </a:p>
          <a:p>
            <a:r>
              <a:rPr lang="en-US" sz="2000" dirty="0" smtClean="0"/>
              <a:t>Tesla K80 w/ </a:t>
            </a:r>
            <a:r>
              <a:rPr lang="en-US" sz="2000" dirty="0" err="1" smtClean="0"/>
              <a:t>OpenACC</a:t>
            </a:r>
            <a:r>
              <a:rPr lang="en-US" sz="2000" dirty="0" smtClean="0"/>
              <a:t>: </a:t>
            </a:r>
            <a:r>
              <a:rPr lang="en-US" sz="2000" b="1" dirty="0" smtClean="0"/>
              <a:t>6.5s  (3.2x speedup)</a:t>
            </a:r>
          </a:p>
          <a:p>
            <a:r>
              <a:rPr lang="en-US" sz="2000" dirty="0" err="1" smtClean="0"/>
              <a:t>OpenACC</a:t>
            </a:r>
            <a:r>
              <a:rPr lang="en-US" sz="2000" dirty="0" smtClean="0"/>
              <a:t> on K80 achieved 65% of theoretical peak memory bandwidth, with 2016 compiler and just a few lines of #pragma directives.  Excellent speedup for minimal changes to code.</a:t>
            </a:r>
          </a:p>
          <a:p>
            <a:r>
              <a:rPr lang="en-US" sz="2000" dirty="0" smtClean="0"/>
              <a:t>Future </a:t>
            </a:r>
            <a:r>
              <a:rPr lang="en-US" sz="2000" dirty="0" err="1" smtClean="0"/>
              <a:t>OpenACC</a:t>
            </a:r>
            <a:r>
              <a:rPr lang="en-US" sz="2000" dirty="0" smtClean="0"/>
              <a:t> compiler revs should provide higher performance yet</a:t>
            </a:r>
            <a:endParaRPr lang="en-US" sz="2000" dirty="0"/>
          </a:p>
        </p:txBody>
      </p:sp>
    </p:spTree>
    <p:extLst>
      <p:ext uri="{BB962C8B-B14F-4D97-AF65-F5344CB8AC3E}">
        <p14:creationId xmlns:p14="http://schemas.microsoft.com/office/powerpoint/2010/main" val="1187959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Emptor</a:t>
            </a:r>
            <a:endParaRPr lang="en-US" dirty="0"/>
          </a:p>
        </p:txBody>
      </p:sp>
      <p:sp>
        <p:nvSpPr>
          <p:cNvPr id="3" name="Text Placeholder 2"/>
          <p:cNvSpPr>
            <a:spLocks noGrp="1"/>
          </p:cNvSpPr>
          <p:nvPr>
            <p:ph type="body" sz="half" idx="1"/>
          </p:nvPr>
        </p:nvSpPr>
        <p:spPr>
          <a:xfrm>
            <a:off x="495298" y="1485900"/>
            <a:ext cx="8029578" cy="3086100"/>
          </a:xfrm>
        </p:spPr>
        <p:txBody>
          <a:bodyPr>
            <a:normAutofit/>
          </a:bodyPr>
          <a:lstStyle/>
          <a:p>
            <a:r>
              <a:rPr lang="en-US" sz="2400" dirty="0"/>
              <a:t>C</a:t>
            </a:r>
            <a:r>
              <a:rPr lang="en-US" sz="2400" dirty="0" smtClean="0"/>
              <a:t>ompilers are not all equal…</a:t>
            </a:r>
          </a:p>
          <a:p>
            <a:r>
              <a:rPr lang="en-US" sz="2400" i="1" dirty="0" smtClean="0"/>
              <a:t>…sometimes they make me want to scream…</a:t>
            </a:r>
          </a:p>
          <a:p>
            <a:r>
              <a:rPr lang="en-US" sz="2400" dirty="0" smtClean="0"/>
              <a:t>…</a:t>
            </a:r>
            <a:r>
              <a:rPr lang="en-US" sz="2400" b="1" dirty="0" smtClean="0"/>
              <a:t>but they all improve with time</a:t>
            </a:r>
          </a:p>
          <a:p>
            <a:r>
              <a:rPr lang="en-US" sz="2400" dirty="0" smtClean="0"/>
              <a:t>If we </a:t>
            </a:r>
            <a:r>
              <a:rPr lang="en-US" sz="2400" b="1" dirty="0" smtClean="0"/>
              <a:t>begin using directives now</a:t>
            </a:r>
            <a:r>
              <a:rPr lang="en-US" sz="2400" dirty="0" smtClean="0"/>
              <a:t> to close the gap on impending doom arising from Amdahl’s Law, the </a:t>
            </a:r>
            <a:r>
              <a:rPr lang="en-US" sz="2400" b="1" dirty="0" smtClean="0"/>
              <a:t>compilers should be robust and performant when it really counts </a:t>
            </a:r>
          </a:p>
        </p:txBody>
      </p:sp>
    </p:spTree>
    <p:extLst>
      <p:ext uri="{BB962C8B-B14F-4D97-AF65-F5344CB8AC3E}">
        <p14:creationId xmlns:p14="http://schemas.microsoft.com/office/powerpoint/2010/main" val="1459447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515" y="295275"/>
            <a:ext cx="8307386" cy="628650"/>
          </a:xfrm>
        </p:spPr>
        <p:txBody>
          <a:bodyPr>
            <a:normAutofit fontScale="90000"/>
          </a:bodyPr>
          <a:lstStyle/>
          <a:p>
            <a:r>
              <a:rPr lang="en-US" dirty="0" smtClean="0"/>
              <a:t>Directives and Hardware Evolution</a:t>
            </a:r>
            <a:endParaRPr lang="en-US" dirty="0"/>
          </a:p>
        </p:txBody>
      </p:sp>
      <p:sp>
        <p:nvSpPr>
          <p:cNvPr id="5" name="Text Placeholder 4"/>
          <p:cNvSpPr>
            <a:spLocks noGrp="1"/>
          </p:cNvSpPr>
          <p:nvPr>
            <p:ph type="body" sz="half" idx="1"/>
          </p:nvPr>
        </p:nvSpPr>
        <p:spPr>
          <a:xfrm>
            <a:off x="561976" y="1171575"/>
            <a:ext cx="7962900" cy="3399235"/>
          </a:xfrm>
        </p:spPr>
        <p:txBody>
          <a:bodyPr>
            <a:normAutofit fontScale="92500" lnSpcReduction="10000"/>
          </a:bodyPr>
          <a:lstStyle/>
          <a:p>
            <a:r>
              <a:rPr lang="en-US" sz="2800" dirty="0" smtClean="0"/>
              <a:t>Ongoing hardware advancements are addressing </a:t>
            </a:r>
            <a:r>
              <a:rPr lang="en-US" sz="2800" b="1" dirty="0" smtClean="0"/>
              <a:t>ease-of-use gaps </a:t>
            </a:r>
            <a:r>
              <a:rPr lang="en-US" sz="2800" dirty="0" smtClean="0"/>
              <a:t>that remained a problem for both directives and hand-coded kernels</a:t>
            </a:r>
          </a:p>
          <a:p>
            <a:r>
              <a:rPr lang="en-US" sz="2800" b="1" dirty="0" smtClean="0"/>
              <a:t>Unified memory</a:t>
            </a:r>
            <a:r>
              <a:rPr lang="en-US" sz="2800" dirty="0" smtClean="0"/>
              <a:t>: eliminate many cases where programmer used to have to hand-code memory transfers explicitly, blurs CPU/GPU boundary</a:t>
            </a:r>
          </a:p>
          <a:p>
            <a:r>
              <a:rPr lang="en-US" sz="2800" dirty="0" smtClean="0"/>
              <a:t>What about distributing data structures across multiple </a:t>
            </a:r>
            <a:r>
              <a:rPr lang="en-US" sz="2800" dirty="0" err="1" smtClean="0"/>
              <a:t>NVLink</a:t>
            </a:r>
            <a:r>
              <a:rPr lang="en-US" sz="2800" dirty="0" smtClean="0"/>
              <a:t>-connected GPUs?</a:t>
            </a:r>
            <a:endParaRPr lang="en-US" sz="2800" dirty="0"/>
          </a:p>
        </p:txBody>
      </p:sp>
    </p:spTree>
    <p:extLst>
      <p:ext uri="{BB962C8B-B14F-4D97-AF65-F5344CB8AC3E}">
        <p14:creationId xmlns:p14="http://schemas.microsoft.com/office/powerpoint/2010/main" val="2858914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Performance Tuning, Profiling Wish List</a:t>
            </a:r>
            <a:endParaRPr lang="en-US" sz="3600" dirty="0"/>
          </a:p>
        </p:txBody>
      </p:sp>
      <p:sp>
        <p:nvSpPr>
          <p:cNvPr id="3" name="Text Placeholder 2"/>
          <p:cNvSpPr>
            <a:spLocks noGrp="1"/>
          </p:cNvSpPr>
          <p:nvPr>
            <p:ph type="body" sz="half" idx="1"/>
          </p:nvPr>
        </p:nvSpPr>
        <p:spPr>
          <a:xfrm>
            <a:off x="514351" y="1351360"/>
            <a:ext cx="8113714" cy="3411140"/>
          </a:xfrm>
        </p:spPr>
        <p:txBody>
          <a:bodyPr>
            <a:normAutofit fontScale="85000" lnSpcReduction="20000"/>
          </a:bodyPr>
          <a:lstStyle/>
          <a:p>
            <a:r>
              <a:rPr lang="en-US" sz="2800" dirty="0" smtClean="0"/>
              <a:t>Some simple examples on my wish list:</a:t>
            </a:r>
          </a:p>
          <a:p>
            <a:pPr lvl="1"/>
            <a:r>
              <a:rPr lang="en-US" sz="2100" b="1" dirty="0" smtClean="0"/>
              <a:t>Make directive runtimes more </a:t>
            </a:r>
            <a:r>
              <a:rPr lang="en-US" sz="2100" b="1" dirty="0" err="1" smtClean="0"/>
              <a:t>composable</a:t>
            </a:r>
            <a:r>
              <a:rPr lang="en-US" sz="2100" b="1" dirty="0" smtClean="0"/>
              <a:t> </a:t>
            </a:r>
            <a:r>
              <a:rPr lang="en-US" sz="2100" dirty="0" smtClean="0"/>
              <a:t>with external resource management, tasking frameworks, and runtime systems, interop APIs are already a start, to build more commonality there.</a:t>
            </a:r>
          </a:p>
          <a:p>
            <a:pPr lvl="1"/>
            <a:r>
              <a:rPr lang="en-US" sz="2100" b="1" dirty="0" smtClean="0"/>
              <a:t>Help profiling tools to clearly identify </a:t>
            </a:r>
            <a:r>
              <a:rPr lang="en-US" sz="2100" dirty="0" smtClean="0"/>
              <a:t>functions, call chains, and resources associated with code produced by compiler </a:t>
            </a:r>
            <a:r>
              <a:rPr lang="en-US" sz="2100" b="1" dirty="0" smtClean="0"/>
              <a:t>directives</a:t>
            </a:r>
            <a:r>
              <a:rPr lang="en-US" sz="2100" dirty="0" smtClean="0"/>
              <a:t> and their runtime system(s), to clearly differentiate from hand-coded kernels, and resources used by other runtimes</a:t>
            </a:r>
          </a:p>
          <a:p>
            <a:pPr lvl="1"/>
            <a:r>
              <a:rPr lang="en-US" sz="2100" dirty="0" smtClean="0"/>
              <a:t>Allow directive-based programming systems support things like </a:t>
            </a:r>
            <a:r>
              <a:rPr lang="en-US" sz="2100" b="1" dirty="0" smtClean="0"/>
              <a:t>application-determined hardware scheduling priorities</a:t>
            </a:r>
            <a:r>
              <a:rPr lang="en-US" sz="2100" dirty="0" smtClean="0"/>
              <a:t> that encompass both hand-coded and directive-generated kernels </a:t>
            </a:r>
          </a:p>
          <a:p>
            <a:pPr lvl="1"/>
            <a:r>
              <a:rPr lang="en-US" sz="2100" dirty="0" smtClean="0"/>
              <a:t>Allow programmer oversight about what resources directive kernels are allowed to use, CPU affinity, </a:t>
            </a:r>
            <a:r>
              <a:rPr lang="en-US" sz="2100" dirty="0" err="1" smtClean="0"/>
              <a:t>etc</a:t>
            </a:r>
            <a:endParaRPr lang="en-US" sz="21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03127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4165" y="457200"/>
            <a:ext cx="8574086" cy="675085"/>
          </a:xfrm>
        </p:spPr>
        <p:txBody>
          <a:bodyPr>
            <a:normAutofit fontScale="90000"/>
          </a:bodyPr>
          <a:lstStyle/>
          <a:p>
            <a:pPr eaLnBrk="1" hangingPunct="1"/>
            <a:r>
              <a:rPr lang="en-US" altLang="en-US" sz="3200" dirty="0" smtClean="0"/>
              <a:t>Using CPUs to Optimize Accelerator Performance</a:t>
            </a:r>
          </a:p>
        </p:txBody>
      </p:sp>
      <p:sp>
        <p:nvSpPr>
          <p:cNvPr id="7171" name="Rectangle 3"/>
          <p:cNvSpPr>
            <a:spLocks noGrp="1" noChangeArrowheads="1"/>
          </p:cNvSpPr>
          <p:nvPr>
            <p:ph type="body" idx="1"/>
          </p:nvPr>
        </p:nvSpPr>
        <p:spPr>
          <a:xfrm>
            <a:off x="560390" y="1200150"/>
            <a:ext cx="8021636" cy="3370660"/>
          </a:xfrm>
        </p:spPr>
        <p:txBody>
          <a:bodyPr>
            <a:normAutofit fontScale="92500"/>
          </a:bodyPr>
          <a:lstStyle/>
          <a:p>
            <a:pPr eaLnBrk="1" hangingPunct="1"/>
            <a:r>
              <a:rPr lang="en-US" altLang="en-US" sz="2800" dirty="0" smtClean="0"/>
              <a:t>Optimization strategy: </a:t>
            </a:r>
          </a:p>
          <a:p>
            <a:pPr lvl="1" eaLnBrk="1" hangingPunct="1"/>
            <a:r>
              <a:rPr lang="en-US" altLang="en-US" sz="2400" dirty="0" smtClean="0"/>
              <a:t>Use the CPU to </a:t>
            </a:r>
            <a:r>
              <a:rPr lang="en-US" altLang="en-US" sz="2400" b="1" i="1" dirty="0" smtClean="0"/>
              <a:t>“regularize”</a:t>
            </a:r>
            <a:r>
              <a:rPr lang="en-US" altLang="en-US" sz="2400" dirty="0" smtClean="0"/>
              <a:t> the GPU workload</a:t>
            </a:r>
          </a:p>
          <a:p>
            <a:pPr lvl="1" eaLnBrk="1" hangingPunct="1"/>
            <a:r>
              <a:rPr lang="en-US" altLang="en-US" sz="2400" dirty="0" smtClean="0"/>
              <a:t>Use optimal/fixed-size data structures, idealize layout for GPU traversal</a:t>
            </a:r>
          </a:p>
          <a:p>
            <a:pPr lvl="1" eaLnBrk="1" hangingPunct="1"/>
            <a:r>
              <a:rPr lang="en-US" altLang="en-US" sz="2400" dirty="0" smtClean="0"/>
              <a:t>Handle exceptional or irregular work units on the CPUs; GPUs processes the bulk of the work concurrently</a:t>
            </a:r>
          </a:p>
          <a:p>
            <a:pPr lvl="1" eaLnBrk="1" hangingPunct="1"/>
            <a:r>
              <a:rPr lang="en-US" altLang="en-US" sz="2400" dirty="0" smtClean="0"/>
              <a:t>On average, the GPUs are kept highly occupied, attaining a high fraction of peak performance</a:t>
            </a:r>
          </a:p>
        </p:txBody>
      </p:sp>
    </p:spTree>
    <p:extLst>
      <p:ext uri="{BB962C8B-B14F-4D97-AF65-F5344CB8AC3E}">
        <p14:creationId xmlns:p14="http://schemas.microsoft.com/office/powerpoint/2010/main" val="15123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114300"/>
            <a:ext cx="8763000" cy="571500"/>
          </a:xfrm>
        </p:spPr>
        <p:txBody>
          <a:bodyPr>
            <a:normAutofit fontScale="90000"/>
          </a:bodyPr>
          <a:lstStyle/>
          <a:p>
            <a:r>
              <a:rPr lang="en-US" altLang="en-US" dirty="0" smtClean="0"/>
              <a:t>Heterogeneous Compute Node</a:t>
            </a:r>
          </a:p>
        </p:txBody>
      </p:sp>
      <p:sp>
        <p:nvSpPr>
          <p:cNvPr id="15363" name="Rectangle 4"/>
          <p:cNvSpPr>
            <a:spLocks noChangeArrowheads="1"/>
          </p:cNvSpPr>
          <p:nvPr/>
        </p:nvSpPr>
        <p:spPr bwMode="auto">
          <a:xfrm>
            <a:off x="0" y="4319587"/>
            <a:ext cx="9164638" cy="8239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lvl1pPr algn="l" eaLnBrk="0" hangingPunct="0">
              <a:buChar char="•"/>
              <a:defRPr sz="3200">
                <a:solidFill>
                  <a:srgbClr val="000000"/>
                </a:solidFill>
                <a:latin typeface="Times New Roman" pitchFamily="18" charset="0"/>
                <a:ea typeface="Gothic" charset="0"/>
                <a:cs typeface="Gothic" charset="0"/>
              </a:defRPr>
            </a:lvl1pPr>
            <a:lvl2pPr indent="-45720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nSpc>
                <a:spcPct val="100000"/>
              </a:lnSpc>
              <a:spcBef>
                <a:spcPct val="0"/>
              </a:spcBef>
              <a:buClrTx/>
              <a:buSzTx/>
              <a:buFontTx/>
              <a:buNone/>
            </a:pPr>
            <a:r>
              <a:rPr lang="en-US" altLang="en-US" sz="1200" b="1">
                <a:latin typeface="Arial" charset="0"/>
                <a:cs typeface="Arial" charset="0"/>
              </a:rPr>
              <a:t>Simulation of reaction diffusion processes over biologically relevant size and time scales using multi-GPU workstations</a:t>
            </a:r>
          </a:p>
          <a:p>
            <a:pPr lvl="1">
              <a:lnSpc>
                <a:spcPct val="100000"/>
              </a:lnSpc>
              <a:spcBef>
                <a:spcPct val="0"/>
              </a:spcBef>
              <a:buClrTx/>
              <a:buSzTx/>
              <a:buFontTx/>
              <a:buNone/>
            </a:pPr>
            <a:r>
              <a:rPr lang="en-US" altLang="en-US" sz="1200">
                <a:latin typeface="Arial" charset="0"/>
                <a:cs typeface="Arial" charset="0"/>
              </a:rPr>
              <a:t>Michael J. Hallock, John E. Stone, Elijah Roberts, Corey Fry, and Zaida Luthey-Schulten.</a:t>
            </a:r>
          </a:p>
          <a:p>
            <a:pPr lvl="1">
              <a:lnSpc>
                <a:spcPct val="100000"/>
              </a:lnSpc>
              <a:spcBef>
                <a:spcPct val="0"/>
              </a:spcBef>
              <a:buClrTx/>
              <a:buSzTx/>
              <a:buFontTx/>
              <a:buNone/>
            </a:pPr>
            <a:r>
              <a:rPr lang="en-US" altLang="en-US" sz="1200">
                <a:latin typeface="Arial" charset="0"/>
                <a:cs typeface="Arial" charset="0"/>
              </a:rPr>
              <a:t>Journal of Parallel Computing, 40:86-99, 2014.</a:t>
            </a:r>
          </a:p>
          <a:p>
            <a:pPr lvl="1">
              <a:lnSpc>
                <a:spcPct val="100000"/>
              </a:lnSpc>
              <a:spcBef>
                <a:spcPct val="0"/>
              </a:spcBef>
              <a:buClrTx/>
              <a:buSzTx/>
              <a:buFontTx/>
              <a:buNone/>
            </a:pPr>
            <a:r>
              <a:rPr lang="en-US" altLang="en-US" sz="1200" b="1">
                <a:solidFill>
                  <a:srgbClr val="002060"/>
                </a:solidFill>
                <a:latin typeface="Arial" charset="0"/>
                <a:cs typeface="Arial" charset="0"/>
              </a:rPr>
              <a:t>http://dx.doi.org/10.1016/j.parco.2014.03.009</a:t>
            </a:r>
            <a:endParaRPr lang="en-US" altLang="en-US" sz="1200">
              <a:solidFill>
                <a:srgbClr val="002060"/>
              </a:solidFill>
              <a:latin typeface="Arial" charset="0"/>
              <a:cs typeface="Arial" charset="0"/>
            </a:endParaRPr>
          </a:p>
        </p:txBody>
      </p:sp>
      <p:pic>
        <p:nvPicPr>
          <p:cNvPr id="15364"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r="50000"/>
          <a:stretch>
            <a:fillRect/>
          </a:stretch>
        </p:blipFill>
        <p:spPr>
          <a:xfrm>
            <a:off x="4953000" y="685800"/>
            <a:ext cx="3886200" cy="3739754"/>
          </a:xfrm>
          <a:noFill/>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Text Placeholder 1"/>
          <p:cNvSpPr>
            <a:spLocks noGrp="1"/>
          </p:cNvSpPr>
          <p:nvPr>
            <p:ph type="body" sz="half" idx="1"/>
          </p:nvPr>
        </p:nvSpPr>
        <p:spPr>
          <a:xfrm>
            <a:off x="228600" y="742950"/>
            <a:ext cx="4648200" cy="3657600"/>
          </a:xfrm>
        </p:spPr>
        <p:txBody>
          <a:bodyPr/>
          <a:lstStyle/>
          <a:p>
            <a:r>
              <a:rPr lang="en-US" altLang="en-US" sz="2800" dirty="0" smtClean="0"/>
              <a:t>Dense </a:t>
            </a:r>
            <a:r>
              <a:rPr lang="en-US" altLang="en-US" sz="2800" b="1" dirty="0" err="1" smtClean="0"/>
              <a:t>PCIe</a:t>
            </a:r>
            <a:r>
              <a:rPr lang="en-US" altLang="en-US" sz="2800" b="1" dirty="0" smtClean="0"/>
              <a:t>-based</a:t>
            </a:r>
            <a:r>
              <a:rPr lang="en-US" altLang="en-US" sz="2800" dirty="0" smtClean="0"/>
              <a:t>         multi-GPU compute node</a:t>
            </a:r>
          </a:p>
          <a:p>
            <a:r>
              <a:rPr lang="en-US" altLang="en-US" sz="2800" dirty="0"/>
              <a:t>A</a:t>
            </a:r>
            <a:r>
              <a:rPr lang="en-US" altLang="en-US" sz="2800" dirty="0" smtClean="0"/>
              <a:t>pplication would </a:t>
            </a:r>
            <a:r>
              <a:rPr lang="en-US" altLang="en-US" sz="2800" b="1" dirty="0" smtClean="0"/>
              <a:t>ideally exploit all</a:t>
            </a:r>
            <a:r>
              <a:rPr lang="en-US" altLang="en-US" sz="2800" dirty="0" smtClean="0"/>
              <a:t> of the CPU, GPU, and I/O resources </a:t>
            </a:r>
            <a:r>
              <a:rPr lang="en-US" altLang="en-US" sz="2800" b="1" dirty="0" smtClean="0"/>
              <a:t>concurrently</a:t>
            </a:r>
            <a:r>
              <a:rPr lang="en-US" altLang="en-US" sz="2800" dirty="0" smtClean="0"/>
              <a:t>…</a:t>
            </a:r>
          </a:p>
          <a:p>
            <a:pPr marL="0" indent="0">
              <a:buNone/>
            </a:pPr>
            <a:r>
              <a:rPr lang="en-US" altLang="en-US" sz="2800" dirty="0" smtClean="0"/>
              <a:t>	(I/O </a:t>
            </a:r>
            <a:r>
              <a:rPr lang="en-US" altLang="en-US" sz="2800" dirty="0" err="1" smtClean="0"/>
              <a:t>devs</a:t>
            </a:r>
            <a:r>
              <a:rPr lang="en-US" altLang="en-US" sz="2800" dirty="0" smtClean="0"/>
              <a:t> not shown)</a:t>
            </a:r>
          </a:p>
          <a:p>
            <a:endParaRPr lang="en-US" altLang="en-US" sz="2800" dirty="0" smtClean="0"/>
          </a:p>
          <a:p>
            <a:endParaRPr lang="en-US" altLang="en-US" sz="2800" dirty="0" smtClean="0"/>
          </a:p>
        </p:txBody>
      </p:sp>
      <p:sp>
        <p:nvSpPr>
          <p:cNvPr id="7" name="TextBox 6"/>
          <p:cNvSpPr txBox="1"/>
          <p:nvPr/>
        </p:nvSpPr>
        <p:spPr>
          <a:xfrm>
            <a:off x="6324600" y="2859206"/>
            <a:ext cx="1273874" cy="400110"/>
          </a:xfrm>
          <a:prstGeom prst="rect">
            <a:avLst/>
          </a:prstGeom>
          <a:solidFill>
            <a:schemeClr val="bg1"/>
          </a:solidFill>
        </p:spPr>
        <p:txBody>
          <a:bodyPr wrap="square" rtlCol="0">
            <a:spAutoFit/>
          </a:bodyPr>
          <a:lstStyle/>
          <a:p>
            <a:r>
              <a:rPr lang="en-US" sz="2000" b="1" dirty="0" smtClean="0"/>
              <a:t>~12GB/s</a:t>
            </a:r>
            <a:endParaRPr lang="en-US" sz="2000" b="1" dirty="0"/>
          </a:p>
        </p:txBody>
      </p:sp>
    </p:spTree>
    <p:extLst>
      <p:ext uri="{BB962C8B-B14F-4D97-AF65-F5344CB8AC3E}">
        <p14:creationId xmlns:p14="http://schemas.microsoft.com/office/powerpoint/2010/main" val="2991211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Spoilers:</a:t>
            </a:r>
            <a:endParaRPr lang="en-US" dirty="0"/>
          </a:p>
        </p:txBody>
      </p:sp>
      <p:sp>
        <p:nvSpPr>
          <p:cNvPr id="3" name="Content Placeholder 2"/>
          <p:cNvSpPr>
            <a:spLocks noGrp="1"/>
          </p:cNvSpPr>
          <p:nvPr>
            <p:ph idx="1"/>
          </p:nvPr>
        </p:nvSpPr>
        <p:spPr>
          <a:xfrm>
            <a:off x="457200" y="981075"/>
            <a:ext cx="8229600" cy="3613548"/>
          </a:xfrm>
        </p:spPr>
        <p:txBody>
          <a:bodyPr>
            <a:normAutofit fontScale="85000" lnSpcReduction="20000"/>
          </a:bodyPr>
          <a:lstStyle/>
          <a:p>
            <a:r>
              <a:rPr lang="en-US" sz="2400" dirty="0" smtClean="0"/>
              <a:t>Directives </a:t>
            </a:r>
            <a:r>
              <a:rPr lang="en-US" sz="2400" dirty="0"/>
              <a:t>are a key solution in the </a:t>
            </a:r>
            <a:r>
              <a:rPr lang="en-US" sz="2400" b="1" dirty="0"/>
              <a:t>“all options on the table” </a:t>
            </a:r>
            <a:r>
              <a:rPr lang="en-US" sz="2400" dirty="0"/>
              <a:t>type of approach that I believe is required as we work toward </a:t>
            </a:r>
            <a:r>
              <a:rPr lang="en-US" sz="2400" b="1" dirty="0" err="1"/>
              <a:t>exascale</a:t>
            </a:r>
            <a:r>
              <a:rPr lang="en-US" sz="2400" dirty="0"/>
              <a:t> computing</a:t>
            </a:r>
          </a:p>
          <a:p>
            <a:r>
              <a:rPr lang="en-US" sz="2400" b="1" dirty="0"/>
              <a:t>There aren’t enough HPC developers in the world </a:t>
            </a:r>
            <a:r>
              <a:rPr lang="en-US" sz="2400" dirty="0"/>
              <a:t>to write everything entirely in low level </a:t>
            </a:r>
            <a:r>
              <a:rPr lang="en-US" sz="2400" dirty="0" smtClean="0"/>
              <a:t>APIs fast enough to keep pace</a:t>
            </a:r>
            <a:endParaRPr lang="en-US" sz="2400" dirty="0"/>
          </a:p>
          <a:p>
            <a:r>
              <a:rPr lang="en-US" sz="2400" b="1" dirty="0"/>
              <a:t>Science is an ever changing landscape </a:t>
            </a:r>
            <a:r>
              <a:rPr lang="en-US" sz="2400" dirty="0"/>
              <a:t>– </a:t>
            </a:r>
            <a:r>
              <a:rPr lang="en-US" sz="2400" dirty="0" smtClean="0"/>
              <a:t>significant methodological </a:t>
            </a:r>
            <a:r>
              <a:rPr lang="en-US" sz="2400" dirty="0"/>
              <a:t>developments come every few </a:t>
            </a:r>
            <a:r>
              <a:rPr lang="en-US" sz="2400" dirty="0" smtClean="0"/>
              <a:t>years in active fields like biomolecular modeling…</a:t>
            </a:r>
          </a:p>
          <a:p>
            <a:r>
              <a:rPr lang="en-US" sz="2400" b="1" dirty="0" smtClean="0"/>
              <a:t>Code </a:t>
            </a:r>
            <a:r>
              <a:rPr lang="en-US" sz="2400" b="1" dirty="0"/>
              <a:t>gets </a:t>
            </a:r>
            <a:r>
              <a:rPr lang="en-US" sz="2400" b="1" dirty="0" smtClean="0"/>
              <a:t>(re)written for new science methodologies before </a:t>
            </a:r>
            <a:r>
              <a:rPr lang="en-US" sz="2400" b="1" dirty="0"/>
              <a:t>you’ve finished optimizing the old </a:t>
            </a:r>
            <a:r>
              <a:rPr lang="en-US" sz="2400" b="1" dirty="0" smtClean="0"/>
              <a:t>code for the previous science method!?!?!?!</a:t>
            </a:r>
          </a:p>
          <a:p>
            <a:r>
              <a:rPr lang="en-US" sz="2400" dirty="0" smtClean="0"/>
              <a:t>Hardware is still changing very rapidly, and more disruptively than during the </a:t>
            </a:r>
            <a:r>
              <a:rPr lang="en-US" sz="2400" b="1" dirty="0" smtClean="0"/>
              <a:t>blissful heyday of “Peak Moore’s Law”</a:t>
            </a:r>
            <a:endParaRPr lang="en-US" sz="2400" b="1" dirty="0"/>
          </a:p>
          <a:p>
            <a:endParaRPr lang="en-US" dirty="0"/>
          </a:p>
        </p:txBody>
      </p:sp>
    </p:spTree>
    <p:extLst>
      <p:ext uri="{BB962C8B-B14F-4D97-AF65-F5344CB8AC3E}">
        <p14:creationId xmlns:p14="http://schemas.microsoft.com/office/powerpoint/2010/main" val="995730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241" y="305990"/>
            <a:ext cx="8897934" cy="856060"/>
          </a:xfrm>
        </p:spPr>
        <p:txBody>
          <a:bodyPr>
            <a:noAutofit/>
          </a:bodyPr>
          <a:lstStyle/>
          <a:p>
            <a:r>
              <a:rPr lang="en-US" sz="3200" dirty="0" smtClean="0"/>
              <a:t>Directives and Potential Hardware Evolution</a:t>
            </a:r>
            <a:endParaRPr lang="en-US" sz="3200" dirty="0"/>
          </a:p>
        </p:txBody>
      </p:sp>
      <p:sp>
        <p:nvSpPr>
          <p:cNvPr id="5" name="Text Placeholder 4"/>
          <p:cNvSpPr>
            <a:spLocks noGrp="1"/>
          </p:cNvSpPr>
          <p:nvPr>
            <p:ph type="body" sz="half" idx="1"/>
          </p:nvPr>
        </p:nvSpPr>
        <p:spPr>
          <a:xfrm>
            <a:off x="228602" y="1162050"/>
            <a:ext cx="8629648" cy="3408760"/>
          </a:xfrm>
        </p:spPr>
        <p:txBody>
          <a:bodyPr>
            <a:normAutofit fontScale="77500" lnSpcReduction="20000"/>
          </a:bodyPr>
          <a:lstStyle/>
          <a:p>
            <a:pPr marL="0" indent="0">
              <a:buNone/>
            </a:pPr>
            <a:r>
              <a:rPr lang="en-US" sz="2200" b="1" dirty="0" smtClean="0"/>
              <a:t>Think of ORNL Summit node as an “entry point” to potential future possibilities…</a:t>
            </a:r>
          </a:p>
          <a:p>
            <a:pPr marL="0" indent="0">
              <a:buNone/>
            </a:pPr>
            <a:r>
              <a:rPr lang="en-US" sz="2800" dirty="0" smtClean="0"/>
              <a:t>Questions:</a:t>
            </a:r>
          </a:p>
          <a:p>
            <a:r>
              <a:rPr lang="en-US" sz="2200" dirty="0" smtClean="0"/>
              <a:t>Would the need for ongoing growth in memory bandwidth among tightly connected accelerators w/ HBM </a:t>
            </a:r>
            <a:r>
              <a:rPr lang="en-US" sz="2200" b="1" dirty="0" smtClean="0"/>
              <a:t>predict even denser nodes?</a:t>
            </a:r>
          </a:p>
          <a:p>
            <a:pPr lvl="1"/>
            <a:r>
              <a:rPr lang="en-US" sz="1800" dirty="0"/>
              <a:t>L</a:t>
            </a:r>
            <a:r>
              <a:rPr lang="en-US" sz="1800" dirty="0" smtClean="0"/>
              <a:t>eadership systems use 6-GPU nodes now, how many in 2022 or thereafter?</a:t>
            </a:r>
          </a:p>
          <a:p>
            <a:r>
              <a:rPr lang="en-US" sz="2200" dirty="0" smtClean="0"/>
              <a:t>As accelerated systems advance, will directives encompass peer-to-peer accelerator operations better?</a:t>
            </a:r>
          </a:p>
          <a:p>
            <a:r>
              <a:rPr lang="en-US" sz="2200" dirty="0" smtClean="0"/>
              <a:t>What if future accelerators can directly RDMA to remote accelerators (over a communication fabric) via memory accesses?</a:t>
            </a:r>
          </a:p>
          <a:p>
            <a:r>
              <a:rPr lang="en-US" sz="2200" dirty="0" smtClean="0"/>
              <a:t>In the future, will directives make it easier to program potentially complex collective operations, reductions, fine-grained distributed-shared-memory data structures among multiple accelerators?</a:t>
            </a:r>
          </a:p>
          <a:p>
            <a:pPr marL="0" indent="0">
              <a:buNone/>
            </a:pPr>
            <a:endParaRPr lang="en-US" sz="2800" dirty="0" smtClean="0"/>
          </a:p>
        </p:txBody>
      </p:sp>
    </p:spTree>
    <p:extLst>
      <p:ext uri="{BB962C8B-B14F-4D97-AF65-F5344CB8AC3E}">
        <p14:creationId xmlns:p14="http://schemas.microsoft.com/office/powerpoint/2010/main" val="645441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7200"/>
            <a:ext cx="7770813" cy="600075"/>
          </a:xfrm>
        </p:spPr>
        <p:txBody>
          <a:bodyPr>
            <a:normAutofit/>
          </a:bodyPr>
          <a:lstStyle/>
          <a:p>
            <a:r>
              <a:rPr lang="en-US" sz="3200" dirty="0" smtClean="0"/>
              <a:t>Please See These Other Talks:</a:t>
            </a:r>
            <a:endParaRPr lang="en-US" sz="3200" dirty="0"/>
          </a:p>
        </p:txBody>
      </p:sp>
      <p:sp>
        <p:nvSpPr>
          <p:cNvPr id="3" name="Text Placeholder 2"/>
          <p:cNvSpPr>
            <a:spLocks noGrp="1"/>
          </p:cNvSpPr>
          <p:nvPr>
            <p:ph type="body" sz="half" idx="1"/>
          </p:nvPr>
        </p:nvSpPr>
        <p:spPr>
          <a:xfrm>
            <a:off x="685801" y="1133475"/>
            <a:ext cx="7770813" cy="3437335"/>
          </a:xfrm>
        </p:spPr>
        <p:txBody>
          <a:bodyPr>
            <a:normAutofit/>
          </a:bodyPr>
          <a:lstStyle/>
          <a:p>
            <a:r>
              <a:rPr lang="en-US" sz="2000" dirty="0"/>
              <a:t>S8727 - Improving NAMD Performance on Volta </a:t>
            </a:r>
            <a:r>
              <a:rPr lang="en-US" sz="2000" dirty="0" smtClean="0"/>
              <a:t>GPUs</a:t>
            </a:r>
          </a:p>
          <a:p>
            <a:r>
              <a:rPr lang="en-US" sz="2000" dirty="0"/>
              <a:t>S8718 - Optimizing HPC Simulation and Visualization Codes </a:t>
            </a:r>
            <a:r>
              <a:rPr lang="en-US" sz="2000" dirty="0" smtClean="0"/>
              <a:t>using </a:t>
            </a:r>
            <a:r>
              <a:rPr lang="en-US" sz="2000" dirty="0" err="1" smtClean="0"/>
              <a:t>Nsight</a:t>
            </a:r>
            <a:r>
              <a:rPr lang="en-US" sz="2000" dirty="0" smtClean="0"/>
              <a:t> Systems</a:t>
            </a:r>
          </a:p>
          <a:p>
            <a:r>
              <a:rPr lang="en-US" sz="2000" dirty="0"/>
              <a:t>S8709 - Accelerating Molecular Modeling Tasks on Desktop and Pre-</a:t>
            </a:r>
            <a:r>
              <a:rPr lang="en-US" sz="2000" dirty="0" err="1"/>
              <a:t>Exascale</a:t>
            </a:r>
            <a:r>
              <a:rPr lang="en-US" sz="2000" dirty="0"/>
              <a:t> Supercomputers</a:t>
            </a:r>
          </a:p>
          <a:p>
            <a:r>
              <a:rPr lang="en-US" sz="2000" dirty="0" smtClean="0"/>
              <a:t>S8747 </a:t>
            </a:r>
            <a:r>
              <a:rPr lang="en-US" sz="2000" dirty="0"/>
              <a:t>- ORNL Summit: </a:t>
            </a:r>
            <a:r>
              <a:rPr lang="en-US" sz="2000" dirty="0" err="1"/>
              <a:t>Petascale</a:t>
            </a:r>
            <a:r>
              <a:rPr lang="en-US" sz="2000" dirty="0"/>
              <a:t> Molecular Dynamics Simulations on the Summit POWER9/Volta </a:t>
            </a:r>
            <a:r>
              <a:rPr lang="en-US" sz="2000" dirty="0" smtClean="0"/>
              <a:t>Supercomputer</a:t>
            </a:r>
          </a:p>
          <a:p>
            <a:r>
              <a:rPr lang="en-US" sz="2000" dirty="0" smtClean="0"/>
              <a:t>S8665</a:t>
            </a:r>
            <a:r>
              <a:rPr lang="en-US" sz="2000" dirty="0" smtClean="0"/>
              <a:t>: VMD</a:t>
            </a:r>
            <a:r>
              <a:rPr lang="en-US" sz="2000" dirty="0"/>
              <a:t>: Biomolecular Visualization from Atoms to Cells </a:t>
            </a:r>
            <a:r>
              <a:rPr lang="en-US" sz="2000" dirty="0" smtClean="0"/>
              <a:t>Using Ray </a:t>
            </a:r>
            <a:r>
              <a:rPr lang="en-US" sz="2000" dirty="0"/>
              <a:t>Tracing, Rasterization, and VR</a:t>
            </a:r>
          </a:p>
        </p:txBody>
      </p:sp>
    </p:spTree>
    <p:extLst>
      <p:ext uri="{BB962C8B-B14F-4D97-AF65-F5344CB8AC3E}">
        <p14:creationId xmlns:p14="http://schemas.microsoft.com/office/powerpoint/2010/main" val="598453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616" y="116959"/>
            <a:ext cx="6279544" cy="4178594"/>
          </a:xfrm>
          <a:prstGeom prst="rect">
            <a:avLst/>
          </a:prstGeom>
        </p:spPr>
      </p:pic>
      <p:sp>
        <p:nvSpPr>
          <p:cNvPr id="3" name="Rectangle 2"/>
          <p:cNvSpPr/>
          <p:nvPr/>
        </p:nvSpPr>
        <p:spPr>
          <a:xfrm>
            <a:off x="0" y="4561367"/>
            <a:ext cx="9144000" cy="5821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411363" y="4295553"/>
            <a:ext cx="8084051" cy="738664"/>
          </a:xfrm>
          <a:prstGeom prst="rect">
            <a:avLst/>
          </a:prstGeom>
          <a:noFill/>
        </p:spPr>
        <p:txBody>
          <a:bodyPr wrap="square" rtlCol="0">
            <a:spAutoFit/>
          </a:bodyPr>
          <a:lstStyle/>
          <a:p>
            <a:r>
              <a:rPr lang="en-US" sz="1400" i="1" dirty="0">
                <a:solidFill>
                  <a:prstClr val="black"/>
                </a:solidFill>
              </a:rPr>
              <a:t>“When I was a young man, my goal was to look with mathematical and computational means at the inside of cells, one atom at a time, to decipher how living systems work. That is what I strived for and I never deflected from this goal</a:t>
            </a:r>
            <a:r>
              <a:rPr lang="en-US" sz="1400" i="1" dirty="0" smtClean="0">
                <a:solidFill>
                  <a:prstClr val="black"/>
                </a:solidFill>
              </a:rPr>
              <a:t>.” – Klaus </a:t>
            </a:r>
            <a:r>
              <a:rPr lang="en-US" sz="1400" i="1" dirty="0" err="1" smtClean="0">
                <a:solidFill>
                  <a:prstClr val="black"/>
                </a:solidFill>
              </a:rPr>
              <a:t>Schulten</a:t>
            </a:r>
            <a:r>
              <a:rPr lang="en-US" sz="1400" i="1" dirty="0" smtClean="0">
                <a:solidFill>
                  <a:prstClr val="black"/>
                </a:solidFill>
              </a:rPr>
              <a:t> </a:t>
            </a:r>
            <a:endParaRPr lang="en-US" sz="1400" dirty="0">
              <a:solidFill>
                <a:prstClr val="black"/>
              </a:solidFill>
            </a:endParaRPr>
          </a:p>
        </p:txBody>
      </p:sp>
    </p:spTree>
    <p:extLst>
      <p:ext uri="{BB962C8B-B14F-4D97-AF65-F5344CB8AC3E}">
        <p14:creationId xmlns:p14="http://schemas.microsoft.com/office/powerpoint/2010/main" val="4214366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990600" y="0"/>
            <a:ext cx="7269163" cy="895350"/>
          </a:xfrm>
        </p:spPr>
        <p:txBody>
          <a:bodyPr lIns="91440" tIns="45720" rIns="91440" bIns="45720">
            <a:normAutofit fontScale="90000"/>
          </a:bodyPr>
          <a:lstStyle/>
          <a:p>
            <a:pPr eaLnBrk="1" hangingPunct="1"/>
            <a:r>
              <a:rPr lang="en-US" altLang="en-US" sz="3600" dirty="0" smtClean="0"/>
              <a:t>Related Publications</a:t>
            </a:r>
            <a:r>
              <a:rPr lang="en-US" altLang="en-US" sz="3200" dirty="0" smtClean="0"/>
              <a:t/>
            </a:r>
            <a:br>
              <a:rPr lang="en-US" altLang="en-US" sz="3200" dirty="0" smtClean="0"/>
            </a:br>
            <a:r>
              <a:rPr lang="en-US" altLang="en-US" sz="2800" dirty="0" smtClean="0"/>
              <a:t>http://www.ks.uiuc.edu/Research/gpu/</a:t>
            </a:r>
          </a:p>
        </p:txBody>
      </p:sp>
      <p:sp>
        <p:nvSpPr>
          <p:cNvPr id="27651" name="Rectangle 3"/>
          <p:cNvSpPr>
            <a:spLocks noGrp="1" noChangeArrowheads="1"/>
          </p:cNvSpPr>
          <p:nvPr>
            <p:ph type="body" idx="4294967295"/>
          </p:nvPr>
        </p:nvSpPr>
        <p:spPr>
          <a:xfrm>
            <a:off x="212651" y="971549"/>
            <a:ext cx="8676169" cy="3855631"/>
          </a:xfrm>
          <a:solidFill>
            <a:schemeClr val="bg1"/>
          </a:solidFill>
        </p:spPr>
        <p:txBody>
          <a:bodyPr lIns="91440" tIns="45720" rIns="91440" bIns="45720">
            <a:noAutofit/>
          </a:bodyPr>
          <a:lstStyle/>
          <a:p>
            <a:pPr>
              <a:defRPr/>
            </a:pPr>
            <a:r>
              <a:rPr lang="en-US" sz="1200" b="1" dirty="0"/>
              <a:t>NAMD goes quantum: An integrative suite for hybrid simulations. </a:t>
            </a:r>
            <a:r>
              <a:rPr lang="en-US" sz="1200" dirty="0" err="1"/>
              <a:t>Melo</a:t>
            </a:r>
            <a:r>
              <a:rPr lang="en-US" sz="1200" dirty="0"/>
              <a:t>, M. C. R.; </a:t>
            </a:r>
            <a:r>
              <a:rPr lang="en-US" sz="1200" dirty="0" err="1"/>
              <a:t>Bernardi</a:t>
            </a:r>
            <a:r>
              <a:rPr lang="en-US" sz="1200" dirty="0"/>
              <a:t>, R. C.; </a:t>
            </a:r>
            <a:r>
              <a:rPr lang="en-US" sz="1200" dirty="0" err="1"/>
              <a:t>Rudack</a:t>
            </a:r>
            <a:r>
              <a:rPr lang="en-US" sz="1200" dirty="0"/>
              <a:t> T.; </a:t>
            </a:r>
            <a:r>
              <a:rPr lang="en-US" sz="1200" dirty="0" err="1"/>
              <a:t>Scheurer</a:t>
            </a:r>
            <a:r>
              <a:rPr lang="en-US" sz="1200" dirty="0"/>
              <a:t>, M.; </a:t>
            </a:r>
            <a:r>
              <a:rPr lang="en-US" sz="1200" dirty="0" err="1"/>
              <a:t>Riplinger</a:t>
            </a:r>
            <a:r>
              <a:rPr lang="en-US" sz="1200" dirty="0"/>
              <a:t>, C.; Phillips, J. C.; Maia, J. D. C.; Rocha, G. D.; Ribeiro, J. V.; Stone, J. E.; Neese, F.; </a:t>
            </a:r>
            <a:r>
              <a:rPr lang="en-US" sz="1200" dirty="0" err="1"/>
              <a:t>Schulten</a:t>
            </a:r>
            <a:r>
              <a:rPr lang="en-US" sz="1200" dirty="0"/>
              <a:t>, K.; </a:t>
            </a:r>
            <a:r>
              <a:rPr lang="en-US" sz="1200" dirty="0" err="1"/>
              <a:t>Luthey-Schulten</a:t>
            </a:r>
            <a:r>
              <a:rPr lang="en-US" sz="1200" dirty="0"/>
              <a:t>, Z.; Nature Methods, 2018.   (</a:t>
            </a:r>
            <a:r>
              <a:rPr lang="en-US" sz="1200" b="1" dirty="0"/>
              <a:t>In press)</a:t>
            </a:r>
            <a:endParaRPr lang="en-US" altLang="en-US" sz="1200" b="1" dirty="0"/>
          </a:p>
          <a:p>
            <a:pPr>
              <a:defRPr/>
            </a:pPr>
            <a:r>
              <a:rPr lang="en-US" sz="1200" b="1" dirty="0" smtClean="0"/>
              <a:t>Challenges </a:t>
            </a:r>
            <a:r>
              <a:rPr lang="en-US" sz="1200" b="1" dirty="0"/>
              <a:t>of Integrating Stochastic Dynamics and </a:t>
            </a:r>
            <a:r>
              <a:rPr lang="en-US" sz="1200" b="1" dirty="0" err="1"/>
              <a:t>Cryo</a:t>
            </a:r>
            <a:r>
              <a:rPr lang="en-US" sz="1200" b="1" dirty="0"/>
              <a:t>-electron Tomograms in Whole-cell </a:t>
            </a:r>
            <a:r>
              <a:rPr lang="en-US" sz="1200" b="1" dirty="0" smtClean="0"/>
              <a:t>Simulations.            </a:t>
            </a:r>
            <a:r>
              <a:rPr lang="en-US" sz="1200" dirty="0" smtClean="0"/>
              <a:t>T. </a:t>
            </a:r>
            <a:r>
              <a:rPr lang="en-US" sz="1200" dirty="0"/>
              <a:t>M. Earnest, </a:t>
            </a:r>
            <a:r>
              <a:rPr lang="en-US" sz="1200" dirty="0" smtClean="0"/>
              <a:t>R. </a:t>
            </a:r>
            <a:r>
              <a:rPr lang="en-US" sz="1200" dirty="0"/>
              <a:t>Watanabe, </a:t>
            </a:r>
            <a:r>
              <a:rPr lang="en-US" sz="1200" dirty="0" smtClean="0"/>
              <a:t>J. </a:t>
            </a:r>
            <a:r>
              <a:rPr lang="en-US" sz="1200" dirty="0"/>
              <a:t>E. Stone, </a:t>
            </a:r>
            <a:r>
              <a:rPr lang="en-US" sz="1200" dirty="0" smtClean="0"/>
              <a:t>J. </a:t>
            </a:r>
            <a:r>
              <a:rPr lang="en-US" sz="1200" dirty="0" err="1"/>
              <a:t>Mahamid</a:t>
            </a:r>
            <a:r>
              <a:rPr lang="en-US" sz="1200" dirty="0"/>
              <a:t>, </a:t>
            </a:r>
            <a:r>
              <a:rPr lang="en-US" sz="1200" dirty="0" smtClean="0"/>
              <a:t>W. </a:t>
            </a:r>
            <a:r>
              <a:rPr lang="en-US" sz="1200" dirty="0" err="1"/>
              <a:t>Baumeister</a:t>
            </a:r>
            <a:r>
              <a:rPr lang="en-US" sz="1200" dirty="0"/>
              <a:t>, </a:t>
            </a:r>
            <a:r>
              <a:rPr lang="en-US" sz="1200" dirty="0" smtClean="0"/>
              <a:t>E. </a:t>
            </a:r>
            <a:r>
              <a:rPr lang="en-US" sz="1200" dirty="0"/>
              <a:t>Villa, and </a:t>
            </a:r>
            <a:r>
              <a:rPr lang="en-US" sz="1200" dirty="0" smtClean="0"/>
              <a:t>Z. </a:t>
            </a:r>
            <a:r>
              <a:rPr lang="en-US" sz="1200" dirty="0" err="1"/>
              <a:t>Luthey-Schulten</a:t>
            </a:r>
            <a:r>
              <a:rPr lang="en-US" sz="1200" dirty="0" smtClean="0"/>
              <a:t>.                           J</a:t>
            </a:r>
            <a:r>
              <a:rPr lang="en-US" sz="1200" dirty="0"/>
              <a:t>. Physical Chemistry B, 121(15): 3871-3881, 2017.</a:t>
            </a:r>
            <a:endParaRPr lang="en-US" sz="1200" b="1" dirty="0" smtClean="0"/>
          </a:p>
          <a:p>
            <a:pPr>
              <a:defRPr/>
            </a:pPr>
            <a:r>
              <a:rPr lang="en-US" sz="1200" b="1" dirty="0" smtClean="0"/>
              <a:t>Early </a:t>
            </a:r>
            <a:r>
              <a:rPr lang="en-US" sz="1200" b="1" dirty="0"/>
              <a:t>Experiences Porting the NAMD and VMD Molecular Simulation and Analysis Software to GPU-Accelerated </a:t>
            </a:r>
            <a:r>
              <a:rPr lang="en-US" sz="1200" b="1" dirty="0" err="1"/>
              <a:t>OpenPOWER</a:t>
            </a:r>
            <a:r>
              <a:rPr lang="en-US" sz="1200" b="1" dirty="0"/>
              <a:t> </a:t>
            </a:r>
            <a:r>
              <a:rPr lang="en-US" sz="1200" b="1" dirty="0" smtClean="0"/>
              <a:t>Platforms. </a:t>
            </a:r>
            <a:r>
              <a:rPr lang="en-US" sz="1200" dirty="0" smtClean="0"/>
              <a:t>J. </a:t>
            </a:r>
            <a:r>
              <a:rPr lang="en-US" sz="1200" dirty="0"/>
              <a:t>E. Stone, </a:t>
            </a:r>
            <a:r>
              <a:rPr lang="en-US" sz="1200" dirty="0" smtClean="0"/>
              <a:t>A.-P. </a:t>
            </a:r>
            <a:r>
              <a:rPr lang="en-US" sz="1200" dirty="0" err="1"/>
              <a:t>Hynninen</a:t>
            </a:r>
            <a:r>
              <a:rPr lang="en-US" sz="1200" dirty="0"/>
              <a:t>, </a:t>
            </a:r>
            <a:r>
              <a:rPr lang="en-US" sz="1200" dirty="0" smtClean="0"/>
              <a:t>J. </a:t>
            </a:r>
            <a:r>
              <a:rPr lang="en-US" sz="1200" dirty="0"/>
              <a:t>C. Phillips, and </a:t>
            </a:r>
            <a:r>
              <a:rPr lang="en-US" sz="1200" dirty="0" smtClean="0"/>
              <a:t>K. </a:t>
            </a:r>
            <a:r>
              <a:rPr lang="en-US" sz="1200" dirty="0" err="1"/>
              <a:t>Schulten</a:t>
            </a:r>
            <a:r>
              <a:rPr lang="en-US" sz="1200" dirty="0" smtClean="0"/>
              <a:t>. </a:t>
            </a:r>
            <a:r>
              <a:rPr lang="en-US" sz="1200" dirty="0"/>
              <a:t>International Workshop on </a:t>
            </a:r>
            <a:r>
              <a:rPr lang="en-US" sz="1200" dirty="0" err="1"/>
              <a:t>OpenPOWER</a:t>
            </a:r>
            <a:r>
              <a:rPr lang="en-US" sz="1200" dirty="0"/>
              <a:t> for HPC (IWOPH'16), LNCS 9945, pp. 188-206, 2016.</a:t>
            </a:r>
            <a:endParaRPr lang="en-US" sz="1200" b="1" dirty="0" smtClean="0"/>
          </a:p>
          <a:p>
            <a:pPr>
              <a:defRPr/>
            </a:pPr>
            <a:r>
              <a:rPr lang="en-US" sz="1200" b="1" dirty="0" smtClean="0"/>
              <a:t>Immersive </a:t>
            </a:r>
            <a:r>
              <a:rPr lang="en-US" sz="1200" b="1" dirty="0"/>
              <a:t>Molecular Visualization with Omnidirectional Stereoscopic Ray Tracing and Remote Rendering.  </a:t>
            </a:r>
            <a:r>
              <a:rPr lang="en-US" sz="1200" dirty="0" smtClean="0"/>
              <a:t>J. </a:t>
            </a:r>
            <a:r>
              <a:rPr lang="en-US" sz="1200" dirty="0"/>
              <a:t>E. Stone, </a:t>
            </a:r>
            <a:r>
              <a:rPr lang="en-US" sz="1200" dirty="0" smtClean="0"/>
              <a:t>W. </a:t>
            </a:r>
            <a:r>
              <a:rPr lang="en-US" sz="1200" dirty="0"/>
              <a:t>R. Sherman, and </a:t>
            </a:r>
            <a:r>
              <a:rPr lang="en-US" sz="1200" dirty="0" smtClean="0"/>
              <a:t>K. </a:t>
            </a:r>
            <a:r>
              <a:rPr lang="en-US" sz="1200" dirty="0" err="1"/>
              <a:t>Schulten</a:t>
            </a:r>
            <a:r>
              <a:rPr lang="en-US" sz="1200" dirty="0" smtClean="0"/>
              <a:t>. High </a:t>
            </a:r>
            <a:r>
              <a:rPr lang="en-US" sz="1200" dirty="0"/>
              <a:t>Performance Data Analysis and Visualization Workshop, IEEE International Parallel and Distributed Processing Symposium Workshop (IPDPSW), </a:t>
            </a:r>
            <a:r>
              <a:rPr lang="en-US" sz="1200" dirty="0" smtClean="0"/>
              <a:t>pp. 1048-1057, 2016.</a:t>
            </a:r>
          </a:p>
          <a:p>
            <a:pPr>
              <a:defRPr/>
            </a:pPr>
            <a:r>
              <a:rPr lang="en-US" sz="1200" b="1" dirty="0" smtClean="0"/>
              <a:t>High </a:t>
            </a:r>
            <a:r>
              <a:rPr lang="en-US" sz="1200" b="1" dirty="0"/>
              <a:t>Performance Molecular Visualization: In-Situ and Parallel Rendering with EGL.  </a:t>
            </a:r>
            <a:r>
              <a:rPr lang="en-US" sz="1200" dirty="0" smtClean="0"/>
              <a:t>J. </a:t>
            </a:r>
            <a:r>
              <a:rPr lang="en-US" sz="1200" dirty="0"/>
              <a:t>E. Stone, </a:t>
            </a:r>
            <a:r>
              <a:rPr lang="en-US" sz="1200" dirty="0" smtClean="0"/>
              <a:t>P. </a:t>
            </a:r>
            <a:r>
              <a:rPr lang="en-US" sz="1200" dirty="0" err="1"/>
              <a:t>Messmer</a:t>
            </a:r>
            <a:r>
              <a:rPr lang="en-US" sz="1200" dirty="0"/>
              <a:t>, </a:t>
            </a:r>
            <a:r>
              <a:rPr lang="en-US" sz="1200" dirty="0" smtClean="0"/>
              <a:t>R. </a:t>
            </a:r>
            <a:r>
              <a:rPr lang="en-US" sz="1200" dirty="0" err="1"/>
              <a:t>Sisneros</a:t>
            </a:r>
            <a:r>
              <a:rPr lang="en-US" sz="1200" dirty="0"/>
              <a:t>, and </a:t>
            </a:r>
            <a:r>
              <a:rPr lang="en-US" sz="1200" dirty="0" smtClean="0"/>
              <a:t>K. </a:t>
            </a:r>
            <a:r>
              <a:rPr lang="en-US" sz="1200" dirty="0" err="1"/>
              <a:t>Schulten</a:t>
            </a:r>
            <a:r>
              <a:rPr lang="en-US" sz="1200" dirty="0" smtClean="0"/>
              <a:t>. High </a:t>
            </a:r>
            <a:r>
              <a:rPr lang="en-US" sz="1200" dirty="0"/>
              <a:t>Performance Data Analysis and Visualization Workshop, IEEE International Parallel and Distributed Processing Symposium Workshop (IPDPSW), </a:t>
            </a:r>
            <a:r>
              <a:rPr lang="en-US" sz="1200" dirty="0" smtClean="0"/>
              <a:t>pp. 1014-1023, 2016.</a:t>
            </a:r>
            <a:endParaRPr lang="en-US" sz="1200" b="1" dirty="0"/>
          </a:p>
          <a:p>
            <a:pPr>
              <a:defRPr/>
            </a:pPr>
            <a:r>
              <a:rPr lang="en-US" sz="1200" b="1" dirty="0"/>
              <a:t> Evaluation of Emerging Energy-Efficient Heterogeneous Computing Platforms for Biomolecular and Cellular Simulation Workloads.  </a:t>
            </a:r>
            <a:r>
              <a:rPr lang="en-US" sz="1200" dirty="0" smtClean="0"/>
              <a:t>J. </a:t>
            </a:r>
            <a:r>
              <a:rPr lang="en-US" sz="1200" dirty="0"/>
              <a:t>E. Stone, </a:t>
            </a:r>
            <a:r>
              <a:rPr lang="en-US" sz="1200" dirty="0" smtClean="0"/>
              <a:t>M. </a:t>
            </a:r>
            <a:r>
              <a:rPr lang="en-US" sz="1200" dirty="0"/>
              <a:t>J. </a:t>
            </a:r>
            <a:r>
              <a:rPr lang="en-US" sz="1200" dirty="0" err="1"/>
              <a:t>Hallock</a:t>
            </a:r>
            <a:r>
              <a:rPr lang="en-US" sz="1200" dirty="0"/>
              <a:t>, </a:t>
            </a:r>
            <a:r>
              <a:rPr lang="en-US" sz="1200" dirty="0" smtClean="0"/>
              <a:t>J. </a:t>
            </a:r>
            <a:r>
              <a:rPr lang="en-US" sz="1200" dirty="0"/>
              <a:t>C. Phillips, </a:t>
            </a:r>
            <a:r>
              <a:rPr lang="en-US" sz="1200" dirty="0" smtClean="0"/>
              <a:t>J. </a:t>
            </a:r>
            <a:r>
              <a:rPr lang="en-US" sz="1200" dirty="0"/>
              <a:t>R. Peterson, </a:t>
            </a:r>
            <a:r>
              <a:rPr lang="en-US" sz="1200" dirty="0" smtClean="0"/>
              <a:t>Z. </a:t>
            </a:r>
            <a:r>
              <a:rPr lang="en-US" sz="1200" dirty="0" err="1"/>
              <a:t>Luthey-Schulten</a:t>
            </a:r>
            <a:r>
              <a:rPr lang="en-US" sz="1200" dirty="0"/>
              <a:t>, and </a:t>
            </a:r>
            <a:r>
              <a:rPr lang="en-US" sz="1200" dirty="0" smtClean="0"/>
              <a:t>K. </a:t>
            </a:r>
            <a:r>
              <a:rPr lang="en-US" sz="1200" dirty="0"/>
              <a:t>Schulten.25th International Heterogeneity in Computing Workshop, IEEE International Parallel and Distributed </a:t>
            </a:r>
            <a:r>
              <a:rPr lang="en-US" sz="1200" dirty="0" smtClean="0"/>
              <a:t>Processing </a:t>
            </a:r>
            <a:r>
              <a:rPr lang="en-US" sz="1200" dirty="0"/>
              <a:t>Symposium Workshop (IPDPSW), </a:t>
            </a:r>
            <a:r>
              <a:rPr lang="en-US" sz="1200" dirty="0" smtClean="0"/>
              <a:t>pp. 89-100, 2016.</a:t>
            </a:r>
            <a:endParaRPr lang="en-US" sz="1200" b="1" dirty="0"/>
          </a:p>
          <a:p>
            <a:pPr>
              <a:lnSpc>
                <a:spcPct val="90000"/>
              </a:lnSpc>
            </a:pPr>
            <a:endParaRPr lang="en-US" sz="1400" dirty="0" smtClean="0"/>
          </a:p>
        </p:txBody>
      </p:sp>
    </p:spTree>
    <p:extLst>
      <p:ext uri="{BB962C8B-B14F-4D97-AF65-F5344CB8AC3E}">
        <p14:creationId xmlns:p14="http://schemas.microsoft.com/office/powerpoint/2010/main" val="259691838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990600" y="0"/>
            <a:ext cx="7269163" cy="895350"/>
          </a:xfrm>
        </p:spPr>
        <p:txBody>
          <a:bodyPr lIns="91440" tIns="45720" rIns="91440" bIns="45720">
            <a:normAutofit fontScale="90000"/>
          </a:bodyPr>
          <a:lstStyle/>
          <a:p>
            <a:pPr eaLnBrk="1" hangingPunct="1"/>
            <a:r>
              <a:rPr lang="en-US" altLang="en-US" sz="3600" dirty="0" smtClean="0"/>
              <a:t>Related Publications</a:t>
            </a:r>
            <a:r>
              <a:rPr lang="en-US" altLang="en-US" sz="3200" dirty="0" smtClean="0"/>
              <a:t/>
            </a:r>
            <a:br>
              <a:rPr lang="en-US" altLang="en-US" sz="3200" dirty="0" smtClean="0"/>
            </a:br>
            <a:r>
              <a:rPr lang="en-US" altLang="en-US" sz="2800" dirty="0" smtClean="0"/>
              <a:t>http://www.ks.uiuc.edu/Research/gpu/</a:t>
            </a:r>
          </a:p>
        </p:txBody>
      </p:sp>
      <p:sp>
        <p:nvSpPr>
          <p:cNvPr id="27651" name="Rectangle 3"/>
          <p:cNvSpPr>
            <a:spLocks noGrp="1" noChangeArrowheads="1"/>
          </p:cNvSpPr>
          <p:nvPr>
            <p:ph type="body" idx="4294967295"/>
          </p:nvPr>
        </p:nvSpPr>
        <p:spPr>
          <a:xfrm>
            <a:off x="425302" y="971550"/>
            <a:ext cx="8102010" cy="3657600"/>
          </a:xfrm>
          <a:solidFill>
            <a:schemeClr val="bg1"/>
          </a:solidFill>
        </p:spPr>
        <p:txBody>
          <a:bodyPr lIns="91440" tIns="45720" rIns="91440" bIns="45720">
            <a:normAutofit fontScale="92500" lnSpcReduction="20000"/>
          </a:bodyPr>
          <a:lstStyle/>
          <a:p>
            <a:pPr>
              <a:lnSpc>
                <a:spcPct val="90000"/>
              </a:lnSpc>
            </a:pPr>
            <a:r>
              <a:rPr lang="en-US" sz="1400" b="1" dirty="0"/>
              <a:t>Atomic Detail Visualization of Photosynthetic Membranes with GPU-Accelerated Ray Tracing.  </a:t>
            </a:r>
            <a:r>
              <a:rPr lang="en-US" sz="1400" dirty="0"/>
              <a:t>J. E. Stone, M. </a:t>
            </a:r>
            <a:r>
              <a:rPr lang="en-US" sz="1400" dirty="0" err="1"/>
              <a:t>Sener</a:t>
            </a:r>
            <a:r>
              <a:rPr lang="en-US" sz="1400" dirty="0"/>
              <a:t>, K. L. </a:t>
            </a:r>
            <a:r>
              <a:rPr lang="en-US" sz="1400" dirty="0" err="1"/>
              <a:t>Vandivort</a:t>
            </a:r>
            <a:r>
              <a:rPr lang="en-US" sz="1400" dirty="0"/>
              <a:t>, A. Barragan, A. </a:t>
            </a:r>
            <a:r>
              <a:rPr lang="en-US" sz="1400" dirty="0" err="1"/>
              <a:t>Singharoy</a:t>
            </a:r>
            <a:r>
              <a:rPr lang="en-US" sz="1400" dirty="0"/>
              <a:t>, I. </a:t>
            </a:r>
            <a:r>
              <a:rPr lang="en-US" sz="1400" dirty="0" err="1"/>
              <a:t>Teo</a:t>
            </a:r>
            <a:r>
              <a:rPr lang="en-US" sz="1400" dirty="0"/>
              <a:t>, J. V. Ribeiro, B. </a:t>
            </a:r>
            <a:r>
              <a:rPr lang="en-US" sz="1400" dirty="0" err="1"/>
              <a:t>Isralewitz</a:t>
            </a:r>
            <a:r>
              <a:rPr lang="en-US" sz="1400" dirty="0"/>
              <a:t>, B. Liu, B.-C. Goh, J. C. Phillips, C. MacGregor-</a:t>
            </a:r>
            <a:r>
              <a:rPr lang="en-US" sz="1400" dirty="0" err="1"/>
              <a:t>Chatwin</a:t>
            </a:r>
            <a:r>
              <a:rPr lang="en-US" sz="1400" dirty="0"/>
              <a:t>, M. P. Johnson, L. F. </a:t>
            </a:r>
            <a:r>
              <a:rPr lang="en-US" sz="1400" dirty="0" err="1"/>
              <a:t>Kourkoutis</a:t>
            </a:r>
            <a:r>
              <a:rPr lang="en-US" sz="1400" dirty="0"/>
              <a:t>, C. Neil Hunter, and K. </a:t>
            </a:r>
            <a:r>
              <a:rPr lang="en-US" sz="1400" dirty="0" err="1"/>
              <a:t>Schulten</a:t>
            </a:r>
            <a:r>
              <a:rPr lang="en-US" sz="1400" dirty="0"/>
              <a:t>.  J. Parallel Computing, 55:17-27, 2016.</a:t>
            </a:r>
            <a:endParaRPr lang="en-US" sz="1400" b="1" dirty="0"/>
          </a:p>
          <a:p>
            <a:pPr>
              <a:lnSpc>
                <a:spcPct val="90000"/>
              </a:lnSpc>
            </a:pPr>
            <a:r>
              <a:rPr lang="en-US" sz="1400" b="1" dirty="0" smtClean="0"/>
              <a:t>Chemical </a:t>
            </a:r>
            <a:r>
              <a:rPr lang="en-US" sz="1400" b="1" dirty="0"/>
              <a:t>Visualization of Human Pathogens: the Retroviral Capsids.  </a:t>
            </a:r>
            <a:r>
              <a:rPr lang="en-US" sz="1400" dirty="0"/>
              <a:t>Juan R. </a:t>
            </a:r>
            <a:r>
              <a:rPr lang="en-US" sz="1400" dirty="0" err="1"/>
              <a:t>Perilla</a:t>
            </a:r>
            <a:r>
              <a:rPr lang="en-US" sz="1400" dirty="0"/>
              <a:t>, Boon Chong Goh, John E. Stone, and Klaus </a:t>
            </a:r>
            <a:r>
              <a:rPr lang="en-US" sz="1400" dirty="0" err="1"/>
              <a:t>Schulten</a:t>
            </a:r>
            <a:r>
              <a:rPr lang="en-US" sz="1400" dirty="0"/>
              <a:t>.  SC'15 Visualization and Data Analytics Showcase, 2015.</a:t>
            </a:r>
          </a:p>
          <a:p>
            <a:pPr>
              <a:lnSpc>
                <a:spcPct val="90000"/>
              </a:lnSpc>
            </a:pPr>
            <a:r>
              <a:rPr lang="en-US" sz="1400" b="1" dirty="0" smtClean="0"/>
              <a:t>Visualization </a:t>
            </a:r>
            <a:r>
              <a:rPr lang="en-US" sz="1400" b="1" dirty="0"/>
              <a:t>of Energy Conversion Processes in a Light Harvesting Organelle at Atomic </a:t>
            </a:r>
            <a:r>
              <a:rPr lang="en-US" sz="1400" b="1" dirty="0" smtClean="0"/>
              <a:t>Detail.  </a:t>
            </a:r>
            <a:r>
              <a:rPr lang="en-US" sz="1400" dirty="0" smtClean="0"/>
              <a:t>M. </a:t>
            </a:r>
            <a:r>
              <a:rPr lang="en-US" sz="1400" dirty="0" err="1"/>
              <a:t>Sener</a:t>
            </a:r>
            <a:r>
              <a:rPr lang="en-US" sz="1400" dirty="0"/>
              <a:t>, </a:t>
            </a:r>
            <a:r>
              <a:rPr lang="en-US" sz="1400" dirty="0" smtClean="0"/>
              <a:t>J. E</a:t>
            </a:r>
            <a:r>
              <a:rPr lang="en-US" sz="1400" dirty="0"/>
              <a:t>. Stone, </a:t>
            </a:r>
            <a:r>
              <a:rPr lang="en-US" sz="1400" dirty="0" smtClean="0"/>
              <a:t>A. </a:t>
            </a:r>
            <a:r>
              <a:rPr lang="en-US" sz="1400" dirty="0"/>
              <a:t>Barragan, </a:t>
            </a:r>
            <a:r>
              <a:rPr lang="en-US" sz="1400" dirty="0" smtClean="0"/>
              <a:t>A. </a:t>
            </a:r>
            <a:r>
              <a:rPr lang="en-US" sz="1400" dirty="0" err="1"/>
              <a:t>Singharoy</a:t>
            </a:r>
            <a:r>
              <a:rPr lang="en-US" sz="1400" dirty="0"/>
              <a:t>, </a:t>
            </a:r>
            <a:r>
              <a:rPr lang="en-US" sz="1400" dirty="0" smtClean="0"/>
              <a:t>I. </a:t>
            </a:r>
            <a:r>
              <a:rPr lang="en-US" sz="1400" dirty="0" err="1"/>
              <a:t>Teo</a:t>
            </a:r>
            <a:r>
              <a:rPr lang="en-US" sz="1400" dirty="0"/>
              <a:t>, </a:t>
            </a:r>
            <a:r>
              <a:rPr lang="en-US" sz="1400" dirty="0" smtClean="0"/>
              <a:t>K. </a:t>
            </a:r>
            <a:r>
              <a:rPr lang="en-US" sz="1400" dirty="0"/>
              <a:t>L. </a:t>
            </a:r>
            <a:r>
              <a:rPr lang="en-US" sz="1400" dirty="0" err="1"/>
              <a:t>Vandivort</a:t>
            </a:r>
            <a:r>
              <a:rPr lang="en-US" sz="1400" dirty="0"/>
              <a:t>, </a:t>
            </a:r>
            <a:r>
              <a:rPr lang="en-US" sz="1400" dirty="0" smtClean="0"/>
              <a:t>B. </a:t>
            </a:r>
            <a:r>
              <a:rPr lang="en-US" sz="1400" dirty="0" err="1" smtClean="0"/>
              <a:t>Isralewitz</a:t>
            </a:r>
            <a:r>
              <a:rPr lang="en-US" sz="1400" dirty="0"/>
              <a:t>, </a:t>
            </a:r>
            <a:r>
              <a:rPr lang="en-US" sz="1400" dirty="0" smtClean="0"/>
              <a:t> B. </a:t>
            </a:r>
            <a:r>
              <a:rPr lang="en-US" sz="1400" dirty="0"/>
              <a:t>Liu, </a:t>
            </a:r>
            <a:r>
              <a:rPr lang="en-US" sz="1400" dirty="0" smtClean="0"/>
              <a:t>B. </a:t>
            </a:r>
            <a:r>
              <a:rPr lang="en-US" sz="1400" dirty="0"/>
              <a:t>Goh, </a:t>
            </a:r>
            <a:r>
              <a:rPr lang="en-US" sz="1400" dirty="0" smtClean="0"/>
              <a:t>J. </a:t>
            </a:r>
            <a:r>
              <a:rPr lang="en-US" sz="1400" dirty="0"/>
              <a:t>C. Phillips, </a:t>
            </a:r>
            <a:r>
              <a:rPr lang="en-US" sz="1400" dirty="0" smtClean="0"/>
              <a:t>L. </a:t>
            </a:r>
            <a:r>
              <a:rPr lang="en-US" sz="1400" dirty="0"/>
              <a:t>F. </a:t>
            </a:r>
            <a:r>
              <a:rPr lang="en-US" sz="1400" dirty="0" err="1"/>
              <a:t>Kourkoutis</a:t>
            </a:r>
            <a:r>
              <a:rPr lang="en-US" sz="1400" dirty="0"/>
              <a:t>, C. </a:t>
            </a:r>
            <a:r>
              <a:rPr lang="en-US" sz="1400" dirty="0" smtClean="0"/>
              <a:t>N. </a:t>
            </a:r>
            <a:r>
              <a:rPr lang="en-US" sz="1400" dirty="0"/>
              <a:t>Hunter, and </a:t>
            </a:r>
            <a:r>
              <a:rPr lang="en-US" sz="1400" dirty="0" smtClean="0"/>
              <a:t>K. </a:t>
            </a:r>
            <a:r>
              <a:rPr lang="en-US" sz="1400" dirty="0" err="1" smtClean="0"/>
              <a:t>Schulten</a:t>
            </a:r>
            <a:r>
              <a:rPr lang="en-US" sz="1400" dirty="0" smtClean="0"/>
              <a:t>.                                           SC'14 </a:t>
            </a:r>
            <a:r>
              <a:rPr lang="en-US" sz="1400" dirty="0"/>
              <a:t>Visualization and Data Analytics Showcase, </a:t>
            </a:r>
            <a:r>
              <a:rPr lang="en-US" sz="1400" dirty="0" smtClean="0"/>
              <a:t>2014.                                                                                                         ***</a:t>
            </a:r>
            <a:r>
              <a:rPr lang="en-US" altLang="en-US" sz="1400" b="1" dirty="0" smtClean="0"/>
              <a:t>Winner </a:t>
            </a:r>
            <a:r>
              <a:rPr lang="en-US" altLang="en-US" sz="1400" b="1" dirty="0"/>
              <a:t>of the SC'14 Visualization and Data Analytics </a:t>
            </a:r>
            <a:r>
              <a:rPr lang="en-US" altLang="en-US" sz="1400" b="1" dirty="0" smtClean="0"/>
              <a:t>Showcase</a:t>
            </a:r>
            <a:endParaRPr lang="en-US" sz="1400" dirty="0" smtClean="0"/>
          </a:p>
          <a:p>
            <a:pPr>
              <a:lnSpc>
                <a:spcPct val="90000"/>
              </a:lnSpc>
            </a:pPr>
            <a:r>
              <a:rPr lang="en-US" sz="1400" b="1" dirty="0" smtClean="0"/>
              <a:t>Runtime </a:t>
            </a:r>
            <a:r>
              <a:rPr lang="en-US" sz="1400" b="1" dirty="0"/>
              <a:t>and Architecture Support for Efficient Data Exchange in Multi-Accelerator </a:t>
            </a:r>
            <a:r>
              <a:rPr lang="en-US" sz="1400" b="1" dirty="0" smtClean="0"/>
              <a:t>Applications. </a:t>
            </a:r>
            <a:r>
              <a:rPr lang="en-US" sz="1400" dirty="0" smtClean="0"/>
              <a:t>J. </a:t>
            </a:r>
            <a:r>
              <a:rPr lang="en-US" sz="1400" dirty="0" err="1"/>
              <a:t>Cabezas</a:t>
            </a:r>
            <a:r>
              <a:rPr lang="en-US" sz="1400" dirty="0"/>
              <a:t>, </a:t>
            </a:r>
            <a:r>
              <a:rPr lang="en-US" sz="1400" dirty="0" smtClean="0"/>
              <a:t>I. </a:t>
            </a:r>
            <a:r>
              <a:rPr lang="en-US" sz="1400" dirty="0" err="1"/>
              <a:t>Gelado</a:t>
            </a:r>
            <a:r>
              <a:rPr lang="en-US" sz="1400" dirty="0"/>
              <a:t>, </a:t>
            </a:r>
            <a:r>
              <a:rPr lang="en-US" sz="1400" dirty="0" smtClean="0"/>
              <a:t>J. </a:t>
            </a:r>
            <a:r>
              <a:rPr lang="en-US" sz="1400" dirty="0"/>
              <a:t>E. Stone, </a:t>
            </a:r>
            <a:r>
              <a:rPr lang="en-US" sz="1400" dirty="0" smtClean="0"/>
              <a:t>N. </a:t>
            </a:r>
            <a:r>
              <a:rPr lang="en-US" sz="1400" dirty="0"/>
              <a:t>Navarro, </a:t>
            </a:r>
            <a:r>
              <a:rPr lang="en-US" sz="1400" dirty="0" smtClean="0"/>
              <a:t>D. </a:t>
            </a:r>
            <a:r>
              <a:rPr lang="en-US" sz="1400" dirty="0"/>
              <a:t>B. Kirk, and </a:t>
            </a:r>
            <a:r>
              <a:rPr lang="en-US" sz="1400" dirty="0" smtClean="0"/>
              <a:t>W. </a:t>
            </a:r>
            <a:r>
              <a:rPr lang="en-US" sz="1400" dirty="0" err="1" smtClean="0"/>
              <a:t>Hwu</a:t>
            </a:r>
            <a:r>
              <a:rPr lang="en-US" sz="1400" dirty="0" smtClean="0"/>
              <a:t>.           IEEE </a:t>
            </a:r>
            <a:r>
              <a:rPr lang="en-US" sz="1400" dirty="0"/>
              <a:t>Transactions on Parallel and Distributed Systems</a:t>
            </a:r>
            <a:r>
              <a:rPr lang="en-US" sz="1400" dirty="0" smtClean="0"/>
              <a:t>, 26(5):1405-1418, 2015.</a:t>
            </a:r>
          </a:p>
          <a:p>
            <a:pPr>
              <a:lnSpc>
                <a:spcPct val="90000"/>
              </a:lnSpc>
            </a:pPr>
            <a:r>
              <a:rPr lang="en-US" sz="1400" b="1" dirty="0" smtClean="0"/>
              <a:t>Unlocking </a:t>
            </a:r>
            <a:r>
              <a:rPr lang="en-US" sz="1400" b="1" dirty="0"/>
              <a:t>the Full Potential of the Cray XK7 </a:t>
            </a:r>
            <a:r>
              <a:rPr lang="en-US" sz="1400" b="1" dirty="0" smtClean="0"/>
              <a:t>Accelerator. </a:t>
            </a:r>
            <a:r>
              <a:rPr lang="en-US" sz="1400" dirty="0" smtClean="0"/>
              <a:t>M. </a:t>
            </a:r>
            <a:r>
              <a:rPr lang="en-US" sz="1400" dirty="0"/>
              <a:t>D. Klein and </a:t>
            </a:r>
            <a:r>
              <a:rPr lang="en-US" sz="1400" dirty="0" smtClean="0"/>
              <a:t>J. </a:t>
            </a:r>
            <a:r>
              <a:rPr lang="en-US" sz="1400" dirty="0"/>
              <a:t>E. Stone</a:t>
            </a:r>
            <a:r>
              <a:rPr lang="en-US" sz="1400" dirty="0" smtClean="0"/>
              <a:t>.     Cray </a:t>
            </a:r>
            <a:r>
              <a:rPr lang="en-US" sz="1400" dirty="0"/>
              <a:t>Users Group, </a:t>
            </a:r>
            <a:r>
              <a:rPr lang="en-US" sz="1400" dirty="0" err="1"/>
              <a:t>Lugano</a:t>
            </a:r>
            <a:r>
              <a:rPr lang="en-US" sz="1400" dirty="0"/>
              <a:t> Switzerland, May 2014</a:t>
            </a:r>
            <a:r>
              <a:rPr lang="en-US" sz="1400" dirty="0" smtClean="0"/>
              <a:t>.</a:t>
            </a:r>
          </a:p>
          <a:p>
            <a:pPr>
              <a:lnSpc>
                <a:spcPct val="90000"/>
              </a:lnSpc>
            </a:pPr>
            <a:r>
              <a:rPr lang="en-US" sz="1400" b="1" dirty="0" smtClean="0"/>
              <a:t>GPU-Accelerated </a:t>
            </a:r>
            <a:r>
              <a:rPr lang="en-US" sz="1400" b="1" dirty="0"/>
              <a:t>Analysis and Visualization of Large Structures Solved by Molecular Dynamics Flexible </a:t>
            </a:r>
            <a:r>
              <a:rPr lang="en-US" sz="1400" b="1" dirty="0" smtClean="0"/>
              <a:t>Fitting. </a:t>
            </a:r>
            <a:r>
              <a:rPr lang="en-US" sz="1400" dirty="0" smtClean="0"/>
              <a:t>J. </a:t>
            </a:r>
            <a:r>
              <a:rPr lang="en-US" sz="1400" dirty="0"/>
              <a:t>E. Stone, </a:t>
            </a:r>
            <a:r>
              <a:rPr lang="en-US" sz="1400" dirty="0" smtClean="0"/>
              <a:t>R. </a:t>
            </a:r>
            <a:r>
              <a:rPr lang="en-US" sz="1400" dirty="0"/>
              <a:t>McGreevy, </a:t>
            </a:r>
            <a:r>
              <a:rPr lang="en-US" sz="1400" dirty="0" smtClean="0"/>
              <a:t>B. </a:t>
            </a:r>
            <a:r>
              <a:rPr lang="en-US" sz="1400" dirty="0" err="1"/>
              <a:t>Isralewitz</a:t>
            </a:r>
            <a:r>
              <a:rPr lang="en-US" sz="1400" dirty="0"/>
              <a:t>, and </a:t>
            </a:r>
            <a:r>
              <a:rPr lang="en-US" sz="1400" dirty="0" smtClean="0"/>
              <a:t>K. </a:t>
            </a:r>
            <a:r>
              <a:rPr lang="en-US" sz="1400" dirty="0" err="1" smtClean="0"/>
              <a:t>Schulten</a:t>
            </a:r>
            <a:r>
              <a:rPr lang="en-US" sz="1400" dirty="0" smtClean="0"/>
              <a:t>.      Faraday </a:t>
            </a:r>
            <a:r>
              <a:rPr lang="en-US" sz="1400" dirty="0"/>
              <a:t>Discussions, 169:265-283, 2014</a:t>
            </a:r>
            <a:r>
              <a:rPr lang="en-US" sz="1400" dirty="0" smtClean="0"/>
              <a:t>.</a:t>
            </a:r>
          </a:p>
          <a:p>
            <a:pPr>
              <a:lnSpc>
                <a:spcPct val="90000"/>
              </a:lnSpc>
            </a:pPr>
            <a:r>
              <a:rPr lang="en-US" sz="1400" b="1" dirty="0" smtClean="0"/>
              <a:t>Simulation </a:t>
            </a:r>
            <a:r>
              <a:rPr lang="en-US" sz="1400" b="1" dirty="0"/>
              <a:t>of reaction diffusion processes over biologically relevant size and time scales using multi-GPU </a:t>
            </a:r>
            <a:r>
              <a:rPr lang="en-US" sz="1400" b="1" dirty="0" smtClean="0"/>
              <a:t>workstations</a:t>
            </a:r>
            <a:r>
              <a:rPr lang="en-US" sz="1400" i="1" dirty="0" smtClean="0"/>
              <a:t>. </a:t>
            </a:r>
            <a:r>
              <a:rPr lang="en-US" sz="1400" dirty="0" smtClean="0"/>
              <a:t>M. </a:t>
            </a:r>
            <a:r>
              <a:rPr lang="en-US" sz="1400" dirty="0"/>
              <a:t>J. </a:t>
            </a:r>
            <a:r>
              <a:rPr lang="en-US" sz="1400" dirty="0" err="1"/>
              <a:t>Hallock</a:t>
            </a:r>
            <a:r>
              <a:rPr lang="en-US" sz="1400" dirty="0"/>
              <a:t>, </a:t>
            </a:r>
            <a:r>
              <a:rPr lang="en-US" sz="1400" dirty="0" smtClean="0"/>
              <a:t>J. </a:t>
            </a:r>
            <a:r>
              <a:rPr lang="en-US" sz="1400" dirty="0"/>
              <a:t>E. Stone, </a:t>
            </a:r>
            <a:r>
              <a:rPr lang="en-US" sz="1400" dirty="0" smtClean="0"/>
              <a:t>E. </a:t>
            </a:r>
            <a:r>
              <a:rPr lang="en-US" sz="1400" dirty="0"/>
              <a:t>Roberts, </a:t>
            </a:r>
            <a:r>
              <a:rPr lang="en-US" sz="1400" dirty="0" smtClean="0"/>
              <a:t>C. </a:t>
            </a:r>
            <a:r>
              <a:rPr lang="en-US" sz="1400" dirty="0"/>
              <a:t>Fry, and </a:t>
            </a:r>
            <a:r>
              <a:rPr lang="en-US" sz="1400" dirty="0" smtClean="0"/>
              <a:t>Z. </a:t>
            </a:r>
            <a:r>
              <a:rPr lang="en-US" sz="1400" dirty="0" err="1"/>
              <a:t>Luthey-Schulten</a:t>
            </a:r>
            <a:r>
              <a:rPr lang="en-US" sz="1400" dirty="0" smtClean="0"/>
              <a:t>. Journal </a:t>
            </a:r>
            <a:r>
              <a:rPr lang="en-US" sz="1400" dirty="0"/>
              <a:t>of Parallel Computing, 40:86-99, 2014.</a:t>
            </a:r>
            <a:br>
              <a:rPr lang="en-US" sz="1400" dirty="0"/>
            </a:br>
            <a:endParaRPr lang="en-US" sz="1400" dirty="0" smtClean="0"/>
          </a:p>
        </p:txBody>
      </p:sp>
    </p:spTree>
    <p:extLst>
      <p:ext uri="{BB962C8B-B14F-4D97-AF65-F5344CB8AC3E}">
        <p14:creationId xmlns:p14="http://schemas.microsoft.com/office/powerpoint/2010/main" val="41253375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990600" y="0"/>
            <a:ext cx="7269163" cy="895350"/>
          </a:xfrm>
        </p:spPr>
        <p:txBody>
          <a:bodyPr lIns="91440" tIns="45720" rIns="91440" bIns="45720">
            <a:normAutofit fontScale="90000"/>
          </a:bodyPr>
          <a:lstStyle/>
          <a:p>
            <a:r>
              <a:rPr lang="en-US" altLang="en-US" sz="3600" dirty="0"/>
              <a:t>Related Publications</a:t>
            </a:r>
            <a:r>
              <a:rPr lang="en-US" altLang="en-US" sz="3200" dirty="0" smtClean="0"/>
              <a:t/>
            </a:r>
            <a:br>
              <a:rPr lang="en-US" altLang="en-US" sz="3200" dirty="0" smtClean="0"/>
            </a:br>
            <a:r>
              <a:rPr lang="en-US" altLang="en-US" sz="2800" dirty="0" smtClean="0"/>
              <a:t>http://www.ks.uiuc.edu/Research/gpu/</a:t>
            </a:r>
          </a:p>
        </p:txBody>
      </p:sp>
      <p:sp>
        <p:nvSpPr>
          <p:cNvPr id="27651" name="Rectangle 3"/>
          <p:cNvSpPr>
            <a:spLocks noGrp="1" noChangeArrowheads="1"/>
          </p:cNvSpPr>
          <p:nvPr>
            <p:ph type="body" idx="4294967295"/>
          </p:nvPr>
        </p:nvSpPr>
        <p:spPr>
          <a:xfrm>
            <a:off x="223285" y="971550"/>
            <a:ext cx="8506046" cy="3657600"/>
          </a:xfrm>
          <a:solidFill>
            <a:schemeClr val="bg1"/>
          </a:solidFill>
        </p:spPr>
        <p:txBody>
          <a:bodyPr lIns="91440" tIns="45720" rIns="91440" bIns="45720">
            <a:normAutofit/>
          </a:bodyPr>
          <a:lstStyle/>
          <a:p>
            <a:pPr>
              <a:lnSpc>
                <a:spcPct val="90000"/>
              </a:lnSpc>
            </a:pPr>
            <a:r>
              <a:rPr lang="en-US" sz="1400" b="1" dirty="0"/>
              <a:t>GPU-Accelerated Molecular Visualization on </a:t>
            </a:r>
            <a:r>
              <a:rPr lang="en-US" sz="1400" b="1" dirty="0" err="1"/>
              <a:t>Petascale</a:t>
            </a:r>
            <a:r>
              <a:rPr lang="en-US" sz="1400" b="1" dirty="0"/>
              <a:t> Supercomputing </a:t>
            </a:r>
            <a:r>
              <a:rPr lang="en-US" sz="1400" b="1" dirty="0" smtClean="0"/>
              <a:t>Platforms.</a:t>
            </a:r>
            <a:r>
              <a:rPr lang="en-US" sz="1400" i="1" dirty="0" smtClean="0"/>
              <a:t>                    </a:t>
            </a:r>
            <a:r>
              <a:rPr lang="en-US" sz="1400" dirty="0" smtClean="0"/>
              <a:t>J. </a:t>
            </a:r>
            <a:r>
              <a:rPr lang="en-US" sz="1400" dirty="0"/>
              <a:t>Stone, </a:t>
            </a:r>
            <a:r>
              <a:rPr lang="en-US" sz="1400" dirty="0" smtClean="0"/>
              <a:t>K. </a:t>
            </a:r>
            <a:r>
              <a:rPr lang="en-US" sz="1400" dirty="0"/>
              <a:t>L. </a:t>
            </a:r>
            <a:r>
              <a:rPr lang="en-US" sz="1400" dirty="0" err="1"/>
              <a:t>Vandivort</a:t>
            </a:r>
            <a:r>
              <a:rPr lang="en-US" sz="1400" dirty="0"/>
              <a:t>, and </a:t>
            </a:r>
            <a:r>
              <a:rPr lang="en-US" sz="1400" dirty="0" smtClean="0"/>
              <a:t>K. </a:t>
            </a:r>
            <a:r>
              <a:rPr lang="en-US" sz="1400" dirty="0" err="1"/>
              <a:t>Schulten</a:t>
            </a:r>
            <a:r>
              <a:rPr lang="en-US" sz="1400" dirty="0" smtClean="0"/>
              <a:t>. UltraVis'13</a:t>
            </a:r>
            <a:r>
              <a:rPr lang="en-US" sz="1400" dirty="0"/>
              <a:t>: Proceedings of the 8th International Workshop on </a:t>
            </a:r>
            <a:r>
              <a:rPr lang="en-US" sz="1400" dirty="0" err="1"/>
              <a:t>Ultrascale</a:t>
            </a:r>
            <a:r>
              <a:rPr lang="en-US" sz="1400" dirty="0"/>
              <a:t> Visualization, pp. 6:1-6:8, 2013</a:t>
            </a:r>
            <a:r>
              <a:rPr lang="en-US" sz="1400" dirty="0" smtClean="0"/>
              <a:t>.</a:t>
            </a:r>
          </a:p>
          <a:p>
            <a:pPr>
              <a:lnSpc>
                <a:spcPct val="90000"/>
              </a:lnSpc>
            </a:pPr>
            <a:r>
              <a:rPr lang="en-US" altLang="en-US" sz="1400" b="1" dirty="0" smtClean="0"/>
              <a:t>Early Experiences Scaling VMD Molecular Visualization and Analysis Jobs on Blue Waters.          </a:t>
            </a:r>
            <a:r>
              <a:rPr lang="en-US" altLang="en-US" sz="1400" dirty="0" smtClean="0"/>
              <a:t>J. Stone, B. </a:t>
            </a:r>
            <a:r>
              <a:rPr lang="en-US" altLang="en-US" sz="1400" dirty="0" err="1" smtClean="0"/>
              <a:t>Isralewitz</a:t>
            </a:r>
            <a:r>
              <a:rPr lang="en-US" altLang="en-US" sz="1400" dirty="0" smtClean="0"/>
              <a:t>, and K. </a:t>
            </a:r>
            <a:r>
              <a:rPr lang="en-US" altLang="en-US" sz="1400" dirty="0" err="1" smtClean="0"/>
              <a:t>Schulten</a:t>
            </a:r>
            <a:r>
              <a:rPr lang="en-US" altLang="en-US" sz="1400" dirty="0" smtClean="0"/>
              <a:t>.  In proceedings, Extreme Scaling Workshop,  2013.</a:t>
            </a:r>
            <a:endParaRPr lang="en-US" altLang="en-US" sz="1400" b="1" dirty="0" smtClean="0"/>
          </a:p>
          <a:p>
            <a:pPr eaLnBrk="1" hangingPunct="1">
              <a:lnSpc>
                <a:spcPct val="90000"/>
              </a:lnSpc>
            </a:pPr>
            <a:r>
              <a:rPr lang="en-US" altLang="en-US" sz="1400" b="1" dirty="0" smtClean="0"/>
              <a:t>Lattice Microbes: High‐performance stochastic simulation method for the reaction‐diffusion master equation.  </a:t>
            </a:r>
            <a:r>
              <a:rPr lang="en-US" altLang="en-US" sz="1400" dirty="0" smtClean="0"/>
              <a:t>E. Roberts, J. Stone, and Z. </a:t>
            </a:r>
            <a:r>
              <a:rPr lang="en-US" altLang="en-US" sz="1400" dirty="0" err="1" smtClean="0"/>
              <a:t>Luthey‐Schulten</a:t>
            </a:r>
            <a:r>
              <a:rPr lang="en-US" altLang="en-US" sz="1400" dirty="0" smtClean="0"/>
              <a:t>.</a:t>
            </a:r>
            <a:br>
              <a:rPr lang="en-US" altLang="en-US" sz="1400" dirty="0" smtClean="0"/>
            </a:br>
            <a:r>
              <a:rPr lang="en-US" altLang="en-US" sz="1400" dirty="0" smtClean="0"/>
              <a:t>J. Computational Chemistry 34 (3), 245-255, 2013</a:t>
            </a:r>
            <a:r>
              <a:rPr lang="en-US" altLang="en-US" sz="1400" b="1" dirty="0" smtClean="0"/>
              <a:t>.</a:t>
            </a:r>
          </a:p>
          <a:p>
            <a:pPr eaLnBrk="1" hangingPunct="1">
              <a:lnSpc>
                <a:spcPct val="90000"/>
              </a:lnSpc>
            </a:pPr>
            <a:r>
              <a:rPr lang="en-US" altLang="en-US" sz="1400" b="1" dirty="0" smtClean="0"/>
              <a:t>Fast Visualization of Gaussian Density Surfaces for Molecular Dynamics and Particle System Trajectories.</a:t>
            </a:r>
            <a:r>
              <a:rPr lang="en-US" altLang="en-US" sz="1400" i="1" dirty="0" smtClean="0"/>
              <a:t> </a:t>
            </a:r>
            <a:r>
              <a:rPr lang="en-US" altLang="en-US" sz="1400" dirty="0" smtClean="0"/>
              <a:t>M. Krone, J. Stone,  T. </a:t>
            </a:r>
            <a:r>
              <a:rPr lang="en-US" altLang="en-US" sz="1400" dirty="0" err="1" smtClean="0"/>
              <a:t>Ertl</a:t>
            </a:r>
            <a:r>
              <a:rPr lang="en-US" altLang="en-US" sz="1400" dirty="0" smtClean="0"/>
              <a:t>, and K. </a:t>
            </a:r>
            <a:r>
              <a:rPr lang="en-US" altLang="en-US" sz="1400" dirty="0" err="1" smtClean="0"/>
              <a:t>Schulten</a:t>
            </a:r>
            <a:r>
              <a:rPr lang="en-US" altLang="en-US" sz="1400" dirty="0" smtClean="0"/>
              <a:t>. </a:t>
            </a:r>
            <a:r>
              <a:rPr lang="en-US" altLang="en-US" sz="1400" i="1" dirty="0" err="1" smtClean="0"/>
              <a:t>EuroVis</a:t>
            </a:r>
            <a:r>
              <a:rPr lang="en-US" altLang="en-US" sz="1400" i="1" dirty="0" smtClean="0"/>
              <a:t> Short Papers,</a:t>
            </a:r>
            <a:r>
              <a:rPr lang="en-US" altLang="en-US" sz="1400" b="1" dirty="0" smtClean="0"/>
              <a:t> </a:t>
            </a:r>
            <a:r>
              <a:rPr lang="en-US" altLang="en-US" sz="1400" dirty="0" smtClean="0"/>
              <a:t>pp. 67-71, 2012.</a:t>
            </a:r>
          </a:p>
          <a:p>
            <a:pPr eaLnBrk="1" hangingPunct="1">
              <a:lnSpc>
                <a:spcPct val="90000"/>
              </a:lnSpc>
            </a:pPr>
            <a:r>
              <a:rPr lang="en-US" altLang="en-US" sz="1400" b="1" dirty="0" smtClean="0"/>
              <a:t>Immersive Out-of-Core Visualization of Large-Size and Long-Timescale Molecular Dynamics Trajectories. </a:t>
            </a:r>
            <a:r>
              <a:rPr lang="en-US" altLang="en-US" sz="1400" dirty="0" smtClean="0"/>
              <a:t>J. Stone, K. L. </a:t>
            </a:r>
            <a:r>
              <a:rPr lang="en-US" altLang="en-US" sz="1400" dirty="0" err="1" smtClean="0"/>
              <a:t>Vandivort</a:t>
            </a:r>
            <a:r>
              <a:rPr lang="en-US" altLang="en-US" sz="1400" dirty="0" smtClean="0"/>
              <a:t>, and K. </a:t>
            </a:r>
            <a:r>
              <a:rPr lang="en-US" altLang="en-US" sz="1400" dirty="0" err="1" smtClean="0"/>
              <a:t>Schulten</a:t>
            </a:r>
            <a:r>
              <a:rPr lang="en-US" altLang="en-US" sz="1400" dirty="0" smtClean="0"/>
              <a:t>. G. </a:t>
            </a:r>
            <a:r>
              <a:rPr lang="en-US" altLang="en-US" sz="1400" dirty="0" err="1" smtClean="0"/>
              <a:t>Bebis</a:t>
            </a:r>
            <a:r>
              <a:rPr lang="en-US" altLang="en-US" sz="1400" dirty="0" smtClean="0"/>
              <a:t> et al. (Eds.): </a:t>
            </a:r>
            <a:r>
              <a:rPr lang="en-US" altLang="en-US" sz="1400" i="1" dirty="0" smtClean="0"/>
              <a:t>7th International Symposium on Visual Computing (ISVC 2011)</a:t>
            </a:r>
            <a:r>
              <a:rPr lang="en-US" altLang="en-US" sz="1400" dirty="0" smtClean="0"/>
              <a:t>, LNCS 6939, pp. 1-12, 2011.</a:t>
            </a:r>
          </a:p>
          <a:p>
            <a:pPr eaLnBrk="1" hangingPunct="1">
              <a:lnSpc>
                <a:spcPct val="90000"/>
              </a:lnSpc>
            </a:pPr>
            <a:r>
              <a:rPr lang="en-US" altLang="en-US" sz="1400" b="1" dirty="0" smtClean="0"/>
              <a:t>Fast Analysis of Molecular Dynamics Trajectories with Graphics Processing Units – Radial Distribution Functions.</a:t>
            </a:r>
            <a:r>
              <a:rPr lang="en-US" altLang="en-US" sz="1400" dirty="0" smtClean="0"/>
              <a:t>  B. Levine, J. Stone, and A. </a:t>
            </a:r>
            <a:r>
              <a:rPr lang="en-US" altLang="en-US" sz="1400" dirty="0" err="1" smtClean="0"/>
              <a:t>Kohlmeyer</a:t>
            </a:r>
            <a:r>
              <a:rPr lang="en-US" altLang="en-US" sz="1400" dirty="0" smtClean="0"/>
              <a:t>. </a:t>
            </a:r>
            <a:r>
              <a:rPr lang="en-US" altLang="en-US" sz="1400" i="1" dirty="0" smtClean="0"/>
              <a:t>J. Comp. Physics</a:t>
            </a:r>
            <a:r>
              <a:rPr lang="en-US" altLang="en-US" sz="1400" dirty="0" smtClean="0"/>
              <a:t>, 230(9):3556-3569, 2011.</a:t>
            </a:r>
          </a:p>
        </p:txBody>
      </p:sp>
    </p:spTree>
    <p:extLst>
      <p:ext uri="{BB962C8B-B14F-4D97-AF65-F5344CB8AC3E}">
        <p14:creationId xmlns:p14="http://schemas.microsoft.com/office/powerpoint/2010/main" val="68522031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990600" y="0"/>
            <a:ext cx="7269163" cy="895350"/>
          </a:xfrm>
        </p:spPr>
        <p:txBody>
          <a:bodyPr lIns="91440" tIns="45720" rIns="91440" bIns="45720">
            <a:normAutofit fontScale="90000"/>
          </a:bodyPr>
          <a:lstStyle/>
          <a:p>
            <a:r>
              <a:rPr lang="en-US" altLang="en-US" sz="3600" dirty="0"/>
              <a:t>Related Publications</a:t>
            </a:r>
            <a:r>
              <a:rPr lang="en-US" altLang="en-US" sz="3200" dirty="0" smtClean="0"/>
              <a:t/>
            </a:r>
            <a:br>
              <a:rPr lang="en-US" altLang="en-US" sz="3200" dirty="0" smtClean="0"/>
            </a:br>
            <a:r>
              <a:rPr lang="en-US" altLang="en-US" sz="2800" dirty="0" smtClean="0"/>
              <a:t>http://www.ks.uiuc.edu/Research/gpu/</a:t>
            </a:r>
          </a:p>
        </p:txBody>
      </p:sp>
      <p:sp>
        <p:nvSpPr>
          <p:cNvPr id="28675" name="Rectangle 3"/>
          <p:cNvSpPr>
            <a:spLocks noGrp="1" noChangeArrowheads="1"/>
          </p:cNvSpPr>
          <p:nvPr>
            <p:ph type="body" idx="4294967295"/>
          </p:nvPr>
        </p:nvSpPr>
        <p:spPr>
          <a:xfrm>
            <a:off x="425302" y="971550"/>
            <a:ext cx="7974419" cy="3657600"/>
          </a:xfrm>
          <a:solidFill>
            <a:schemeClr val="bg1"/>
          </a:solidFill>
        </p:spPr>
        <p:txBody>
          <a:bodyPr lIns="91440" tIns="45720" rIns="91440" bIns="45720">
            <a:normAutofit/>
          </a:bodyPr>
          <a:lstStyle/>
          <a:p>
            <a:pPr eaLnBrk="1" hangingPunct="1"/>
            <a:r>
              <a:rPr lang="en-US" altLang="en-US" sz="1400" b="1" dirty="0" smtClean="0"/>
              <a:t>Quantifying the Impact of GPUs on Performance and Energy Efficiency in HPC Clusters. </a:t>
            </a:r>
            <a:r>
              <a:rPr lang="en-US" altLang="en-US" sz="1400" dirty="0" smtClean="0"/>
              <a:t>J. </a:t>
            </a:r>
            <a:r>
              <a:rPr lang="en-US" altLang="en-US" sz="1400" dirty="0" err="1" smtClean="0"/>
              <a:t>Enos</a:t>
            </a:r>
            <a:r>
              <a:rPr lang="en-US" altLang="en-US" sz="1400" dirty="0" smtClean="0"/>
              <a:t>, C. Steffen, J. </a:t>
            </a:r>
            <a:r>
              <a:rPr lang="en-US" altLang="en-US" sz="1400" dirty="0" err="1" smtClean="0"/>
              <a:t>Fullop</a:t>
            </a:r>
            <a:r>
              <a:rPr lang="en-US" altLang="en-US" sz="1400" dirty="0" smtClean="0"/>
              <a:t>, M. </a:t>
            </a:r>
            <a:r>
              <a:rPr lang="en-US" altLang="en-US" sz="1400" dirty="0" err="1" smtClean="0"/>
              <a:t>Showerman</a:t>
            </a:r>
            <a:r>
              <a:rPr lang="en-US" altLang="en-US" sz="1400" dirty="0" smtClean="0"/>
              <a:t>, G. Shi, K. </a:t>
            </a:r>
            <a:r>
              <a:rPr lang="en-US" altLang="en-US" sz="1400" dirty="0" err="1" smtClean="0"/>
              <a:t>Esler</a:t>
            </a:r>
            <a:r>
              <a:rPr lang="en-US" altLang="en-US" sz="1400" dirty="0" smtClean="0"/>
              <a:t>, V. </a:t>
            </a:r>
            <a:r>
              <a:rPr lang="en-US" altLang="en-US" sz="1400" dirty="0" err="1" smtClean="0"/>
              <a:t>Kindratenko</a:t>
            </a:r>
            <a:r>
              <a:rPr lang="en-US" altLang="en-US" sz="1400" dirty="0" smtClean="0"/>
              <a:t>, J. Stone,           J Phillips.</a:t>
            </a:r>
            <a:r>
              <a:rPr lang="en-US" altLang="en-US" sz="1400" b="1" dirty="0" smtClean="0"/>
              <a:t> </a:t>
            </a:r>
            <a:r>
              <a:rPr lang="en-US" altLang="en-US" sz="1400" i="1" dirty="0" smtClean="0"/>
              <a:t>International Conference on Green Computing, </a:t>
            </a:r>
            <a:r>
              <a:rPr lang="en-US" altLang="en-US" sz="1400" dirty="0" smtClean="0"/>
              <a:t>pp. 317-324, 2010.</a:t>
            </a:r>
          </a:p>
          <a:p>
            <a:pPr eaLnBrk="1" hangingPunct="1"/>
            <a:r>
              <a:rPr lang="en-US" altLang="en-US" sz="1400" b="1" dirty="0" smtClean="0"/>
              <a:t>GPU-accelerated molecular modeling coming of age.  </a:t>
            </a:r>
            <a:r>
              <a:rPr lang="en-US" altLang="en-US" sz="1400" dirty="0" smtClean="0"/>
              <a:t>J. Stone, D. Hardy, I. </a:t>
            </a:r>
            <a:r>
              <a:rPr lang="en-US" altLang="en-US" sz="1400" dirty="0" err="1" smtClean="0"/>
              <a:t>Ufimtsev</a:t>
            </a:r>
            <a:r>
              <a:rPr lang="en-US" altLang="en-US" sz="1400" dirty="0" smtClean="0"/>
              <a:t>,         K. </a:t>
            </a:r>
            <a:r>
              <a:rPr lang="en-US" altLang="en-US" sz="1400" dirty="0" err="1" smtClean="0"/>
              <a:t>Schulten</a:t>
            </a:r>
            <a:r>
              <a:rPr lang="en-US" altLang="en-US" sz="1400" dirty="0" smtClean="0"/>
              <a:t>.  </a:t>
            </a:r>
            <a:r>
              <a:rPr lang="en-US" altLang="en-US" sz="1400" i="1" dirty="0" smtClean="0"/>
              <a:t>J. Molecular Graphics and Modeling,</a:t>
            </a:r>
            <a:r>
              <a:rPr lang="en-US" altLang="en-US" sz="1400" b="1" dirty="0" smtClean="0"/>
              <a:t> </a:t>
            </a:r>
            <a:r>
              <a:rPr lang="en-US" altLang="en-US" sz="1400" dirty="0" smtClean="0"/>
              <a:t>29:116-125, 2010.</a:t>
            </a:r>
          </a:p>
          <a:p>
            <a:pPr eaLnBrk="1" hangingPunct="1"/>
            <a:r>
              <a:rPr lang="en-US" altLang="en-US" sz="1400" b="1" dirty="0" err="1" smtClean="0"/>
              <a:t>OpenCL</a:t>
            </a:r>
            <a:r>
              <a:rPr lang="en-US" altLang="en-US" sz="1400" b="1" dirty="0" smtClean="0"/>
              <a:t>: A Parallel Programming Standard for Heterogeneous Computing.                       </a:t>
            </a:r>
            <a:r>
              <a:rPr lang="en-US" altLang="en-US" sz="1400" dirty="0" smtClean="0"/>
              <a:t>J. Stone, D. </a:t>
            </a:r>
            <a:r>
              <a:rPr lang="en-US" altLang="en-US" sz="1400" dirty="0" err="1" smtClean="0"/>
              <a:t>Gohara</a:t>
            </a:r>
            <a:r>
              <a:rPr lang="en-US" altLang="en-US" sz="1400" dirty="0" smtClean="0"/>
              <a:t>, G. Shi.  </a:t>
            </a:r>
            <a:r>
              <a:rPr lang="en-US" altLang="en-US" sz="1400" i="1" dirty="0" smtClean="0"/>
              <a:t>Computing in Science and Engineering, </a:t>
            </a:r>
            <a:r>
              <a:rPr lang="en-US" altLang="en-US" sz="1400" dirty="0" smtClean="0"/>
              <a:t>12(3):66-73, 2010.</a:t>
            </a:r>
          </a:p>
          <a:p>
            <a:pPr eaLnBrk="1" hangingPunct="1"/>
            <a:r>
              <a:rPr lang="en-US" altLang="en-US" sz="1400" b="1" dirty="0" smtClean="0"/>
              <a:t>An Asymmetric Distributed Shared Memory Model for Heterogeneous Computing Systems</a:t>
            </a:r>
            <a:r>
              <a:rPr lang="en-US" altLang="en-US" sz="1400" dirty="0" smtClean="0"/>
              <a:t>.  I. </a:t>
            </a:r>
            <a:r>
              <a:rPr lang="en-US" altLang="en-US" sz="1400" dirty="0" err="1" smtClean="0"/>
              <a:t>Gelado</a:t>
            </a:r>
            <a:r>
              <a:rPr lang="en-US" altLang="en-US" sz="1400" dirty="0" smtClean="0"/>
              <a:t>, J. Stone, J. </a:t>
            </a:r>
            <a:r>
              <a:rPr lang="en-US" altLang="en-US" sz="1400" dirty="0" err="1" smtClean="0"/>
              <a:t>Cabezas</a:t>
            </a:r>
            <a:r>
              <a:rPr lang="en-US" altLang="en-US" sz="1400" dirty="0" smtClean="0"/>
              <a:t>, S. Patel, N. Navarro, W. </a:t>
            </a:r>
            <a:r>
              <a:rPr lang="en-US" altLang="en-US" sz="1400" dirty="0" err="1" smtClean="0"/>
              <a:t>Hwu</a:t>
            </a:r>
            <a:r>
              <a:rPr lang="en-US" altLang="en-US" sz="1400" dirty="0" smtClean="0"/>
              <a:t>.  </a:t>
            </a:r>
            <a:r>
              <a:rPr lang="en-US" altLang="en-US" sz="1400" i="1" dirty="0" smtClean="0"/>
              <a:t>ASPLOS ’10: Proceedings of the 15</a:t>
            </a:r>
            <a:r>
              <a:rPr lang="en-US" altLang="en-US" sz="1400" i="1" baseline="30000" dirty="0" smtClean="0"/>
              <a:t>th</a:t>
            </a:r>
            <a:r>
              <a:rPr lang="en-US" altLang="en-US" sz="1400" i="1" dirty="0" smtClean="0"/>
              <a:t> International Conference on Architectural Support for Programming Languages and Operating Systems,</a:t>
            </a:r>
            <a:r>
              <a:rPr lang="en-US" altLang="en-US" sz="1400" dirty="0" smtClean="0"/>
              <a:t> pp. 347-358, 2010.</a:t>
            </a:r>
          </a:p>
        </p:txBody>
      </p:sp>
    </p:spTree>
    <p:extLst>
      <p:ext uri="{BB962C8B-B14F-4D97-AF65-F5344CB8AC3E}">
        <p14:creationId xmlns:p14="http://schemas.microsoft.com/office/powerpoint/2010/main" val="411657390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990600" y="0"/>
            <a:ext cx="7269163" cy="971550"/>
          </a:xfrm>
        </p:spPr>
        <p:txBody>
          <a:bodyPr lIns="91440" tIns="45720" rIns="91440" bIns="45720">
            <a:normAutofit fontScale="90000"/>
          </a:bodyPr>
          <a:lstStyle/>
          <a:p>
            <a:r>
              <a:rPr lang="en-US" altLang="en-US" sz="3600" dirty="0"/>
              <a:t>Related Publications</a:t>
            </a:r>
            <a:r>
              <a:rPr lang="en-US" altLang="en-US" sz="3200" dirty="0" smtClean="0"/>
              <a:t/>
            </a:r>
            <a:br>
              <a:rPr lang="en-US" altLang="en-US" sz="3200" dirty="0" smtClean="0"/>
            </a:br>
            <a:r>
              <a:rPr lang="en-US" altLang="en-US" sz="2800" dirty="0" smtClean="0"/>
              <a:t>http://www.ks.uiuc.edu/Research/gpu/</a:t>
            </a:r>
          </a:p>
        </p:txBody>
      </p:sp>
      <p:sp>
        <p:nvSpPr>
          <p:cNvPr id="29699" name="Rectangle 3"/>
          <p:cNvSpPr>
            <a:spLocks noGrp="1" noChangeArrowheads="1"/>
          </p:cNvSpPr>
          <p:nvPr>
            <p:ph type="body" idx="4294967295"/>
          </p:nvPr>
        </p:nvSpPr>
        <p:spPr>
          <a:xfrm>
            <a:off x="255180" y="971550"/>
            <a:ext cx="8495415" cy="3657600"/>
          </a:xfrm>
          <a:solidFill>
            <a:schemeClr val="bg1"/>
          </a:solidFill>
        </p:spPr>
        <p:txBody>
          <a:bodyPr lIns="91440" tIns="45720" rIns="91440" bIns="45720">
            <a:normAutofit/>
          </a:bodyPr>
          <a:lstStyle/>
          <a:p>
            <a:pPr eaLnBrk="1" hangingPunct="1"/>
            <a:r>
              <a:rPr lang="en-US" altLang="en-US" sz="1400" b="1" dirty="0" smtClean="0"/>
              <a:t>GPU Clusters for High Performance Computing</a:t>
            </a:r>
            <a:r>
              <a:rPr lang="en-US" altLang="en-US" sz="1400" dirty="0" smtClean="0"/>
              <a:t>.  V. </a:t>
            </a:r>
            <a:r>
              <a:rPr lang="en-US" altLang="en-US" sz="1400" dirty="0" err="1" smtClean="0"/>
              <a:t>Kindratenko</a:t>
            </a:r>
            <a:r>
              <a:rPr lang="en-US" altLang="en-US" sz="1400" dirty="0" smtClean="0"/>
              <a:t>, J. </a:t>
            </a:r>
            <a:r>
              <a:rPr lang="en-US" altLang="en-US" sz="1400" dirty="0" err="1" smtClean="0"/>
              <a:t>Enos</a:t>
            </a:r>
            <a:r>
              <a:rPr lang="en-US" altLang="en-US" sz="1400" dirty="0" smtClean="0"/>
              <a:t>, G. Shi, M. </a:t>
            </a:r>
            <a:r>
              <a:rPr lang="en-US" altLang="en-US" sz="1400" dirty="0" err="1" smtClean="0"/>
              <a:t>Showerman</a:t>
            </a:r>
            <a:r>
              <a:rPr lang="en-US" altLang="en-US" sz="1400" dirty="0" smtClean="0"/>
              <a:t>, G. Arnold, J. Stone, J. Phillips, W. </a:t>
            </a:r>
            <a:r>
              <a:rPr lang="en-US" altLang="en-US" sz="1400" dirty="0" err="1" smtClean="0"/>
              <a:t>Hwu</a:t>
            </a:r>
            <a:r>
              <a:rPr lang="en-US" altLang="en-US" sz="1400" dirty="0" smtClean="0"/>
              <a:t>.  </a:t>
            </a:r>
            <a:r>
              <a:rPr lang="en-US" altLang="en-US" sz="1400" i="1" dirty="0" smtClean="0"/>
              <a:t>Workshop on Parallel Programming on Accelerator Clusters (PPAC),</a:t>
            </a:r>
            <a:r>
              <a:rPr lang="en-US" altLang="en-US" sz="1400" dirty="0" smtClean="0"/>
              <a:t> In Proceedings IEEE Cluster 2009, pp. 1-8, Aug. 2009.</a:t>
            </a:r>
          </a:p>
          <a:p>
            <a:pPr eaLnBrk="1" hangingPunct="1"/>
            <a:r>
              <a:rPr lang="en-US" altLang="en-US" sz="1400" b="1" dirty="0" smtClean="0"/>
              <a:t>Long time-scale simulations of in vivo diffusion using GPU hardware</a:t>
            </a:r>
            <a:r>
              <a:rPr lang="en-US" altLang="en-US" sz="1400" dirty="0" smtClean="0"/>
              <a:t>.  E. Roberts, J. Stone, L. Sepulveda, W. </a:t>
            </a:r>
            <a:r>
              <a:rPr lang="en-US" altLang="en-US" sz="1400" dirty="0" err="1" smtClean="0"/>
              <a:t>Hwu</a:t>
            </a:r>
            <a:r>
              <a:rPr lang="en-US" altLang="en-US" sz="1400" dirty="0" smtClean="0"/>
              <a:t>, Z. </a:t>
            </a:r>
            <a:r>
              <a:rPr lang="en-US" altLang="en-US" sz="1400" dirty="0" err="1" smtClean="0"/>
              <a:t>Luthey-Schulten</a:t>
            </a:r>
            <a:r>
              <a:rPr lang="en-US" altLang="en-US" sz="1400" dirty="0" smtClean="0"/>
              <a:t>. In </a:t>
            </a:r>
            <a:r>
              <a:rPr lang="en-US" altLang="en-US" sz="1400" i="1" dirty="0" smtClean="0"/>
              <a:t>IPDPS’09: Proceedings of the 2009 IEEE International Symposium on Parallel &amp; Distributed Computing</a:t>
            </a:r>
            <a:r>
              <a:rPr lang="en-US" altLang="en-US" sz="1400" dirty="0" smtClean="0"/>
              <a:t>, pp. 1-8, 2009.</a:t>
            </a:r>
          </a:p>
          <a:p>
            <a:pPr eaLnBrk="1" hangingPunct="1"/>
            <a:r>
              <a:rPr lang="en-US" altLang="en-US" sz="1400" b="1" dirty="0" smtClean="0"/>
              <a:t>High Performance Computation and Interactive Display of Molecular Orbitals on GPUs and Multi-core CPUs</a:t>
            </a:r>
            <a:r>
              <a:rPr lang="en-US" altLang="en-US" sz="1400" dirty="0" smtClean="0"/>
              <a:t>.    J. E. Stone, J. </a:t>
            </a:r>
            <a:r>
              <a:rPr lang="en-US" altLang="en-US" sz="1400" dirty="0" err="1" smtClean="0"/>
              <a:t>Saam</a:t>
            </a:r>
            <a:r>
              <a:rPr lang="en-US" altLang="en-US" sz="1400" dirty="0" smtClean="0"/>
              <a:t>, D. Hardy, K. </a:t>
            </a:r>
            <a:r>
              <a:rPr lang="en-US" altLang="en-US" sz="1400" dirty="0" err="1" smtClean="0"/>
              <a:t>Vandivort</a:t>
            </a:r>
            <a:r>
              <a:rPr lang="en-US" altLang="en-US" sz="1400" dirty="0" smtClean="0"/>
              <a:t>, W. </a:t>
            </a:r>
            <a:r>
              <a:rPr lang="en-US" altLang="en-US" sz="1400" dirty="0" err="1" smtClean="0"/>
              <a:t>Hwu</a:t>
            </a:r>
            <a:r>
              <a:rPr lang="en-US" altLang="en-US" sz="1400" dirty="0" smtClean="0"/>
              <a:t>, K. </a:t>
            </a:r>
            <a:r>
              <a:rPr lang="en-US" altLang="en-US" sz="1400" dirty="0" err="1" smtClean="0"/>
              <a:t>Schulten</a:t>
            </a:r>
            <a:r>
              <a:rPr lang="en-US" altLang="en-US" sz="1400" dirty="0" smtClean="0"/>
              <a:t>, </a:t>
            </a:r>
            <a:r>
              <a:rPr lang="en-US" altLang="en-US" sz="1400" i="1" dirty="0" smtClean="0"/>
              <a:t>2nd Workshop on General-Purpose Computation on Graphics </a:t>
            </a:r>
            <a:r>
              <a:rPr lang="en-US" altLang="en-US" sz="1400" i="1" dirty="0" err="1" smtClean="0"/>
              <a:t>Pricessing</a:t>
            </a:r>
            <a:r>
              <a:rPr lang="en-US" altLang="en-US" sz="1400" i="1" dirty="0" smtClean="0"/>
              <a:t> Units (GPGPU-2),</a:t>
            </a:r>
            <a:r>
              <a:rPr lang="en-US" altLang="en-US" sz="1400" dirty="0" smtClean="0"/>
              <a:t> </a:t>
            </a:r>
            <a:r>
              <a:rPr lang="en-US" altLang="en-US" sz="1400" i="1" dirty="0" smtClean="0"/>
              <a:t>ACM International Conference Proceeding Series</a:t>
            </a:r>
            <a:r>
              <a:rPr lang="en-US" altLang="en-US" sz="1400" dirty="0" smtClean="0"/>
              <a:t>, volume 383, pp. 9-18, 2009.</a:t>
            </a:r>
          </a:p>
          <a:p>
            <a:pPr eaLnBrk="1" hangingPunct="1"/>
            <a:r>
              <a:rPr lang="en-US" altLang="en-US" sz="1400" b="1" dirty="0" smtClean="0"/>
              <a:t>Probing </a:t>
            </a:r>
            <a:r>
              <a:rPr lang="en-US" altLang="en-US" sz="1400" b="1" dirty="0" err="1" smtClean="0"/>
              <a:t>Biomolecular</a:t>
            </a:r>
            <a:r>
              <a:rPr lang="en-US" altLang="en-US" sz="1400" b="1" dirty="0" smtClean="0"/>
              <a:t> Machines with Graphics Processors</a:t>
            </a:r>
            <a:r>
              <a:rPr lang="en-US" altLang="en-US" sz="1400" dirty="0" smtClean="0"/>
              <a:t>.  J. Phillips, J. Stone.  </a:t>
            </a:r>
            <a:r>
              <a:rPr lang="en-US" altLang="en-US" sz="1400" i="1" dirty="0" smtClean="0"/>
              <a:t>Communications of the ACM,</a:t>
            </a:r>
            <a:r>
              <a:rPr lang="en-US" altLang="en-US" sz="1400" dirty="0" smtClean="0"/>
              <a:t> 52(10):34-41, 2009.</a:t>
            </a:r>
          </a:p>
          <a:p>
            <a:pPr eaLnBrk="1" hangingPunct="1"/>
            <a:r>
              <a:rPr lang="en-US" altLang="en-US" sz="1400" b="1" dirty="0" smtClean="0"/>
              <a:t>Multilevel summation of electrostatic potentials using graphics processing units</a:t>
            </a:r>
            <a:r>
              <a:rPr lang="en-US" altLang="en-US" sz="1400" dirty="0" smtClean="0"/>
              <a:t>. D. Hardy, J. Stone, K. </a:t>
            </a:r>
            <a:r>
              <a:rPr lang="en-US" altLang="en-US" sz="1400" dirty="0" err="1" smtClean="0"/>
              <a:t>Schulten</a:t>
            </a:r>
            <a:r>
              <a:rPr lang="en-US" altLang="en-US" sz="1400" dirty="0" smtClean="0"/>
              <a:t>. </a:t>
            </a:r>
            <a:r>
              <a:rPr lang="en-US" altLang="en-US" sz="1400" i="1" dirty="0" smtClean="0"/>
              <a:t>J. Parallel Computing</a:t>
            </a:r>
            <a:r>
              <a:rPr lang="en-US" altLang="en-US" sz="1400" dirty="0" smtClean="0"/>
              <a:t>, 35:164-177, 2009.</a:t>
            </a:r>
          </a:p>
        </p:txBody>
      </p:sp>
    </p:spTree>
    <p:extLst>
      <p:ext uri="{BB962C8B-B14F-4D97-AF65-F5344CB8AC3E}">
        <p14:creationId xmlns:p14="http://schemas.microsoft.com/office/powerpoint/2010/main" val="326951535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990600" y="0"/>
            <a:ext cx="7269163" cy="1047750"/>
          </a:xfrm>
        </p:spPr>
        <p:txBody>
          <a:bodyPr lIns="91440" tIns="45720" rIns="91440" bIns="45720">
            <a:normAutofit fontScale="90000"/>
          </a:bodyPr>
          <a:lstStyle/>
          <a:p>
            <a:r>
              <a:rPr lang="en-US" altLang="en-US" sz="3600" dirty="0"/>
              <a:t>Related Publications </a:t>
            </a:r>
            <a:r>
              <a:rPr lang="en-US" altLang="en-US" sz="2800" dirty="0" smtClean="0"/>
              <a:t>http://www.ks.uiuc.edu/Research/gpu/</a:t>
            </a:r>
          </a:p>
        </p:txBody>
      </p:sp>
      <p:sp>
        <p:nvSpPr>
          <p:cNvPr id="30723" name="Rectangle 3"/>
          <p:cNvSpPr>
            <a:spLocks noGrp="1" noChangeArrowheads="1"/>
          </p:cNvSpPr>
          <p:nvPr>
            <p:ph type="body" idx="4294967295"/>
          </p:nvPr>
        </p:nvSpPr>
        <p:spPr>
          <a:xfrm>
            <a:off x="244548" y="914400"/>
            <a:ext cx="8612373" cy="3638550"/>
          </a:xfrm>
          <a:solidFill>
            <a:schemeClr val="bg1"/>
          </a:solidFill>
        </p:spPr>
        <p:txBody>
          <a:bodyPr lIns="91440" tIns="45720" rIns="91440" bIns="45720">
            <a:normAutofit/>
          </a:bodyPr>
          <a:lstStyle/>
          <a:p>
            <a:pPr eaLnBrk="1" hangingPunct="1"/>
            <a:r>
              <a:rPr lang="en-US" altLang="en-US" sz="1400" b="1" dirty="0" smtClean="0"/>
              <a:t>Adapting a message-driven parallel application to GPU-accelerated clusters</a:t>
            </a:r>
            <a:r>
              <a:rPr lang="en-US" altLang="en-US" sz="1400" dirty="0" smtClean="0"/>
              <a:t>.                                      J. Phillips, J. Stone, K. </a:t>
            </a:r>
            <a:r>
              <a:rPr lang="en-US" altLang="en-US" sz="1400" dirty="0" err="1" smtClean="0"/>
              <a:t>Schulten</a:t>
            </a:r>
            <a:r>
              <a:rPr lang="en-US" altLang="en-US" sz="1400" dirty="0" smtClean="0"/>
              <a:t>.  </a:t>
            </a:r>
            <a:r>
              <a:rPr lang="en-US" altLang="en-US" sz="1400" i="1" dirty="0" smtClean="0"/>
              <a:t>Proceedings of the 2008 ACM/IEEE Conference on Supercomputing</a:t>
            </a:r>
            <a:r>
              <a:rPr lang="en-US" altLang="en-US" sz="1400" dirty="0" smtClean="0"/>
              <a:t>, IEEE Press, 2008.</a:t>
            </a:r>
            <a:endParaRPr lang="en-US" altLang="en-US" sz="1400" i="1" dirty="0" smtClean="0"/>
          </a:p>
          <a:p>
            <a:pPr eaLnBrk="1" hangingPunct="1"/>
            <a:r>
              <a:rPr lang="en-US" altLang="en-US" sz="1400" b="1" dirty="0" smtClean="0"/>
              <a:t>GPU acceleration of cutoff pair potentials for molecular modeling applications</a:t>
            </a:r>
            <a:r>
              <a:rPr lang="en-US" altLang="en-US" sz="1400" dirty="0" smtClean="0"/>
              <a:t>.                                C. Rodrigues, D. Hardy, J. Stone, K. </a:t>
            </a:r>
            <a:r>
              <a:rPr lang="en-US" altLang="en-US" sz="1400" dirty="0" err="1" smtClean="0"/>
              <a:t>Schulten</a:t>
            </a:r>
            <a:r>
              <a:rPr lang="en-US" altLang="en-US" sz="1400" dirty="0" smtClean="0"/>
              <a:t>, and W. </a:t>
            </a:r>
            <a:r>
              <a:rPr lang="en-US" altLang="en-US" sz="1400" dirty="0" err="1" smtClean="0"/>
              <a:t>Hwu</a:t>
            </a:r>
            <a:r>
              <a:rPr lang="en-US" altLang="en-US" sz="1400" dirty="0" smtClean="0"/>
              <a:t>. </a:t>
            </a:r>
            <a:r>
              <a:rPr lang="en-US" altLang="en-US" sz="1400" i="1" dirty="0" smtClean="0"/>
              <a:t>Proceedings of the 2008 Conference On Computing Frontiers</a:t>
            </a:r>
            <a:r>
              <a:rPr lang="en-US" altLang="en-US" sz="1400" dirty="0" smtClean="0"/>
              <a:t>, pp. 273-282, 2008.</a:t>
            </a:r>
          </a:p>
          <a:p>
            <a:pPr eaLnBrk="1" hangingPunct="1"/>
            <a:r>
              <a:rPr lang="en-US" altLang="en-US" sz="1400" b="1" dirty="0" smtClean="0"/>
              <a:t>GPU computing</a:t>
            </a:r>
            <a:r>
              <a:rPr lang="en-US" altLang="en-US" sz="1400" dirty="0" smtClean="0"/>
              <a:t>.  J. Owens, M. Houston, D. </a:t>
            </a:r>
            <a:r>
              <a:rPr lang="en-US" altLang="en-US" sz="1400" dirty="0" err="1" smtClean="0"/>
              <a:t>Luebke</a:t>
            </a:r>
            <a:r>
              <a:rPr lang="en-US" altLang="en-US" sz="1400" dirty="0" smtClean="0"/>
              <a:t>, S. Green, J. Stone, J. Phillips. </a:t>
            </a:r>
            <a:r>
              <a:rPr lang="en-US" altLang="en-US" sz="1400" i="1" dirty="0" smtClean="0"/>
              <a:t>Proceedings of the IEEE</a:t>
            </a:r>
            <a:r>
              <a:rPr lang="en-US" altLang="en-US" sz="1400" dirty="0" smtClean="0"/>
              <a:t>, 96:879-899, 2008.</a:t>
            </a:r>
          </a:p>
          <a:p>
            <a:pPr eaLnBrk="1" hangingPunct="1"/>
            <a:r>
              <a:rPr lang="en-US" altLang="en-US" sz="1400" b="1" dirty="0" smtClean="0"/>
              <a:t>Accelerating molecular modeling applications with graphics processors</a:t>
            </a:r>
            <a:r>
              <a:rPr lang="en-US" altLang="en-US" sz="1400" i="1" dirty="0" smtClean="0"/>
              <a:t>. </a:t>
            </a:r>
            <a:r>
              <a:rPr lang="en-US" altLang="en-US" sz="1400" dirty="0" smtClean="0"/>
              <a:t>J. Stone, J. Phillips, P. </a:t>
            </a:r>
            <a:r>
              <a:rPr lang="en-US" altLang="en-US" sz="1400" dirty="0" err="1" smtClean="0"/>
              <a:t>Freddolino</a:t>
            </a:r>
            <a:r>
              <a:rPr lang="en-US" altLang="en-US" sz="1400" dirty="0" smtClean="0"/>
              <a:t>, D. Hardy, L. Trabuco, K. </a:t>
            </a:r>
            <a:r>
              <a:rPr lang="en-US" altLang="en-US" sz="1400" dirty="0" err="1" smtClean="0"/>
              <a:t>Schulten</a:t>
            </a:r>
            <a:r>
              <a:rPr lang="en-US" altLang="en-US" sz="1400" dirty="0" smtClean="0"/>
              <a:t>. </a:t>
            </a:r>
            <a:r>
              <a:rPr lang="en-US" altLang="en-US" sz="1400" i="1" dirty="0" smtClean="0"/>
              <a:t>J. Comp. Chem.</a:t>
            </a:r>
            <a:r>
              <a:rPr lang="en-US" altLang="en-US" sz="1400" dirty="0" smtClean="0"/>
              <a:t>, 28:2618-2640, 2007.</a:t>
            </a:r>
          </a:p>
          <a:p>
            <a:pPr eaLnBrk="1" hangingPunct="1"/>
            <a:r>
              <a:rPr lang="en-US" altLang="en-US" sz="1400" b="1" dirty="0" smtClean="0"/>
              <a:t>Continuous fluorescence </a:t>
            </a:r>
            <a:r>
              <a:rPr lang="en-US" altLang="en-US" sz="1400" b="1" dirty="0" err="1" smtClean="0"/>
              <a:t>microphotolysis</a:t>
            </a:r>
            <a:r>
              <a:rPr lang="en-US" altLang="en-US" sz="1400" b="1" dirty="0" smtClean="0"/>
              <a:t> and correlation spectroscopy</a:t>
            </a:r>
            <a:r>
              <a:rPr lang="en-US" altLang="en-US" sz="1400" dirty="0" smtClean="0"/>
              <a:t>. A. </a:t>
            </a:r>
            <a:r>
              <a:rPr lang="en-US" altLang="en-US" sz="1400" dirty="0" err="1" smtClean="0"/>
              <a:t>Arkhipov</a:t>
            </a:r>
            <a:r>
              <a:rPr lang="en-US" altLang="en-US" sz="1400" dirty="0" smtClean="0"/>
              <a:t>, J. </a:t>
            </a:r>
            <a:r>
              <a:rPr lang="en-US" altLang="en-US" sz="1400" dirty="0" err="1" smtClean="0"/>
              <a:t>Hüve</a:t>
            </a:r>
            <a:r>
              <a:rPr lang="en-US" altLang="en-US" sz="1400" dirty="0" smtClean="0"/>
              <a:t>, M. </a:t>
            </a:r>
            <a:r>
              <a:rPr lang="en-US" altLang="en-US" sz="1400" dirty="0" err="1" smtClean="0"/>
              <a:t>Kahms</a:t>
            </a:r>
            <a:r>
              <a:rPr lang="en-US" altLang="en-US" sz="1400" dirty="0" smtClean="0"/>
              <a:t>, R. Peters, K. </a:t>
            </a:r>
            <a:r>
              <a:rPr lang="en-US" altLang="en-US" sz="1400" dirty="0" err="1" smtClean="0"/>
              <a:t>Schulten</a:t>
            </a:r>
            <a:r>
              <a:rPr lang="en-US" altLang="en-US" sz="1400" dirty="0" smtClean="0"/>
              <a:t>. </a:t>
            </a:r>
            <a:r>
              <a:rPr lang="en-US" altLang="en-US" sz="1400" i="1" dirty="0" smtClean="0"/>
              <a:t>Biophysical Journal</a:t>
            </a:r>
            <a:r>
              <a:rPr lang="en-US" altLang="en-US" sz="1400" dirty="0" smtClean="0"/>
              <a:t>, 93:4006-4017, 2007. </a:t>
            </a:r>
          </a:p>
        </p:txBody>
      </p:sp>
    </p:spTree>
    <p:extLst>
      <p:ext uri="{BB962C8B-B14F-4D97-AF65-F5344CB8AC3E}">
        <p14:creationId xmlns:p14="http://schemas.microsoft.com/office/powerpoint/2010/main" val="2146336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4657725"/>
            <a:ext cx="9144000" cy="4857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2" name="TextBox 9"/>
          <p:cNvSpPr txBox="1">
            <a:spLocks noChangeArrowheads="1"/>
          </p:cNvSpPr>
          <p:nvPr/>
        </p:nvSpPr>
        <p:spPr bwMode="auto">
          <a:xfrm>
            <a:off x="7207250" y="2720799"/>
            <a:ext cx="18613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800" dirty="0">
                <a:latin typeface="+mn-lt"/>
              </a:rPr>
              <a:t>MD </a:t>
            </a:r>
            <a:r>
              <a:rPr lang="en-US" altLang="en-US" sz="1800" dirty="0" smtClean="0">
                <a:latin typeface="+mn-lt"/>
              </a:rPr>
              <a:t>Simulation</a:t>
            </a:r>
            <a:endParaRPr lang="en-US" altLang="en-US" sz="1800" dirty="0">
              <a:latin typeface="+mn-lt"/>
            </a:endParaRPr>
          </a:p>
        </p:txBody>
      </p:sp>
      <p:sp>
        <p:nvSpPr>
          <p:cNvPr id="25" name="Rectangle 3"/>
          <p:cNvSpPr txBox="1">
            <a:spLocks noChangeArrowheads="1"/>
          </p:cNvSpPr>
          <p:nvPr/>
        </p:nvSpPr>
        <p:spPr>
          <a:xfrm>
            <a:off x="109182" y="152401"/>
            <a:ext cx="7098068" cy="557284"/>
          </a:xfrm>
          <a:prstGeom prst="rect">
            <a:avLst/>
          </a:prstGeom>
        </p:spPr>
        <p:txBody>
          <a:bodyPr/>
          <a:lstStyle>
            <a:lvl1pPr algn="ctr" defTabSz="457101" rtl="0" eaLnBrk="1" latinLnBrk="0" hangingPunct="1">
              <a:spcBef>
                <a:spcPct val="0"/>
              </a:spcBef>
              <a:buNone/>
              <a:defRPr sz="4400" kern="1200">
                <a:solidFill>
                  <a:schemeClr val="tx1"/>
                </a:solidFill>
                <a:latin typeface="Arial"/>
                <a:ea typeface="+mj-ea"/>
                <a:cs typeface="+mj-cs"/>
              </a:defRPr>
            </a:lvl1pPr>
          </a:lstStyle>
          <a:p>
            <a:r>
              <a:rPr lang="en-US" altLang="en-US" sz="3200" dirty="0" smtClean="0"/>
              <a:t>VMD – “Visual Molecular Dynamics”</a:t>
            </a:r>
          </a:p>
        </p:txBody>
      </p:sp>
      <p:sp>
        <p:nvSpPr>
          <p:cNvPr id="27" name="TextBox 14"/>
          <p:cNvSpPr txBox="1">
            <a:spLocks noChangeArrowheads="1"/>
          </p:cNvSpPr>
          <p:nvPr/>
        </p:nvSpPr>
        <p:spPr bwMode="auto">
          <a:xfrm>
            <a:off x="4603898" y="2720799"/>
            <a:ext cx="2425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800" dirty="0" smtClean="0">
                <a:latin typeface="+mn-lt"/>
              </a:rPr>
              <a:t>Cell-Scale Modeling</a:t>
            </a:r>
            <a:endParaRPr lang="en-US" altLang="en-US" sz="1800" dirty="0">
              <a:latin typeface="+mn-lt"/>
            </a:endParaRPr>
          </a:p>
        </p:txBody>
      </p:sp>
      <p:sp>
        <p:nvSpPr>
          <p:cNvPr id="28" name="Rectangle 4"/>
          <p:cNvSpPr txBox="1">
            <a:spLocks noChangeArrowheads="1"/>
          </p:cNvSpPr>
          <p:nvPr/>
        </p:nvSpPr>
        <p:spPr>
          <a:xfrm>
            <a:off x="124299" y="750889"/>
            <a:ext cx="4479599" cy="2154576"/>
          </a:xfrm>
          <a:prstGeom prst="rect">
            <a:avLst/>
          </a:prstGeom>
        </p:spPr>
        <p:txBody>
          <a:bodyPr/>
          <a:lstStyle>
            <a:lvl1pPr marL="342826" indent="-342826" algn="l" defTabSz="457101" rtl="0" eaLnBrk="1" latinLnBrk="0" hangingPunct="1">
              <a:spcBef>
                <a:spcPct val="20000"/>
              </a:spcBef>
              <a:buFont typeface="Arial"/>
              <a:buChar char="•"/>
              <a:defRPr sz="3200" kern="1200">
                <a:solidFill>
                  <a:schemeClr val="tx1"/>
                </a:solidFill>
                <a:latin typeface="Arial"/>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Arial"/>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Arial"/>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Arial"/>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Arial"/>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sz="1800" dirty="0" smtClean="0"/>
              <a:t>Visualization and analysis of:</a:t>
            </a:r>
          </a:p>
          <a:p>
            <a:pPr lvl="1" indent="-342900">
              <a:lnSpc>
                <a:spcPct val="90000"/>
              </a:lnSpc>
            </a:pPr>
            <a:r>
              <a:rPr lang="en-US" altLang="en-US" sz="1600" dirty="0"/>
              <a:t>M</a:t>
            </a:r>
            <a:r>
              <a:rPr lang="en-US" altLang="en-US" sz="1600" dirty="0" smtClean="0"/>
              <a:t>olecular dynamics simulations</a:t>
            </a:r>
          </a:p>
          <a:p>
            <a:pPr lvl="1" indent="-342900">
              <a:lnSpc>
                <a:spcPct val="90000"/>
              </a:lnSpc>
            </a:pPr>
            <a:r>
              <a:rPr lang="en-US" altLang="en-US" sz="1600" dirty="0"/>
              <a:t>L</a:t>
            </a:r>
            <a:r>
              <a:rPr lang="en-US" altLang="en-US" sz="1600" dirty="0" smtClean="0"/>
              <a:t>attice cell simulations</a:t>
            </a:r>
          </a:p>
          <a:p>
            <a:pPr lvl="1" indent="-342900">
              <a:lnSpc>
                <a:spcPct val="90000"/>
              </a:lnSpc>
            </a:pPr>
            <a:r>
              <a:rPr lang="en-US" altLang="en-US" sz="1600" dirty="0"/>
              <a:t>Q</a:t>
            </a:r>
            <a:r>
              <a:rPr lang="en-US" altLang="en-US" sz="1600" dirty="0" smtClean="0"/>
              <a:t>uantum chemistry calculations</a:t>
            </a:r>
          </a:p>
          <a:p>
            <a:pPr lvl="1" indent="-342900">
              <a:lnSpc>
                <a:spcPct val="90000"/>
              </a:lnSpc>
            </a:pPr>
            <a:r>
              <a:rPr lang="en-US" altLang="en-US" sz="1600" dirty="0" smtClean="0"/>
              <a:t>Sequence information</a:t>
            </a:r>
          </a:p>
          <a:p>
            <a:pPr>
              <a:lnSpc>
                <a:spcPct val="90000"/>
              </a:lnSpc>
            </a:pPr>
            <a:r>
              <a:rPr lang="en-US" altLang="en-US" sz="1800" dirty="0" smtClean="0"/>
              <a:t>User extensible scripting and plugins</a:t>
            </a:r>
          </a:p>
          <a:p>
            <a:pPr>
              <a:lnSpc>
                <a:spcPct val="90000"/>
              </a:lnSpc>
            </a:pPr>
            <a:r>
              <a:rPr lang="en-US" altLang="en-US" sz="1800" dirty="0" smtClean="0"/>
              <a:t>http://www.ks.uiuc.edu/Research/vmd/</a:t>
            </a:r>
          </a:p>
        </p:txBody>
      </p:sp>
      <p:pic>
        <p:nvPicPr>
          <p:cNvPr id="29" name="ClipAr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207249" y="1"/>
            <a:ext cx="1946499" cy="2779832"/>
          </a:xfrm>
          <a:prstGeom prst="rect">
            <a:avLst/>
          </a:prstGeom>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5" y="3090131"/>
            <a:ext cx="9052403" cy="1810481"/>
          </a:xfrm>
          <a:prstGeom prst="rect">
            <a:avLst/>
          </a:prstGeom>
          <a:noFill/>
          <a:ln>
            <a:noFill/>
          </a:ln>
          <a:effectLst>
            <a:outerShdw blurRad="50800" dist="1270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348" r="9206"/>
          <a:stretch/>
        </p:blipFill>
        <p:spPr>
          <a:xfrm>
            <a:off x="4491238" y="839971"/>
            <a:ext cx="2632575" cy="1903765"/>
          </a:xfrm>
          <a:prstGeom prst="rect">
            <a:avLst/>
          </a:prstGeom>
        </p:spPr>
      </p:pic>
    </p:spTree>
    <p:extLst>
      <p:ext uri="{BB962C8B-B14F-4D97-AF65-F5344CB8AC3E}">
        <p14:creationId xmlns:p14="http://schemas.microsoft.com/office/powerpoint/2010/main" val="414338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4657725"/>
            <a:ext cx="9144000" cy="4857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cs typeface="Arial" panose="020B0604020202020204" pitchFamily="34" charset="0"/>
            </a:endParaRPr>
          </a:p>
        </p:txBody>
      </p:sp>
      <p:pic>
        <p:nvPicPr>
          <p:cNvPr id="3075" name="Picture 2" descr="C:\Documents and Settings\johns\Desktop\talks\cudatalks\nveditorsday\materials\ribosome_ao_small.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19100" y="1473200"/>
            <a:ext cx="4114800" cy="36703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3"/>
          <p:cNvSpPr>
            <a:spLocks noGrp="1" noChangeArrowheads="1"/>
          </p:cNvSpPr>
          <p:nvPr>
            <p:ph type="title"/>
          </p:nvPr>
        </p:nvSpPr>
        <p:spPr>
          <a:xfrm>
            <a:off x="76200" y="57150"/>
            <a:ext cx="8991600" cy="514350"/>
          </a:xfrm>
        </p:spPr>
        <p:txBody>
          <a:bodyPr>
            <a:normAutofit fontScale="90000"/>
          </a:bodyPr>
          <a:lstStyle/>
          <a:p>
            <a:r>
              <a:rPr lang="en-US" altLang="en-US" sz="4000" smtClean="0"/>
              <a:t>Goal: A Computational Microscope</a:t>
            </a:r>
          </a:p>
        </p:txBody>
      </p:sp>
      <p:sp>
        <p:nvSpPr>
          <p:cNvPr id="3077" name="Rectangle 4"/>
          <p:cNvSpPr>
            <a:spLocks noGrp="1" noChangeArrowheads="1"/>
          </p:cNvSpPr>
          <p:nvPr>
            <p:ph type="body" sz="half" idx="1"/>
          </p:nvPr>
        </p:nvSpPr>
        <p:spPr>
          <a:xfrm>
            <a:off x="76200" y="590550"/>
            <a:ext cx="8991600" cy="400050"/>
          </a:xfrm>
        </p:spPr>
        <p:txBody>
          <a:bodyPr>
            <a:normAutofit fontScale="92500" lnSpcReduction="10000"/>
          </a:bodyPr>
          <a:lstStyle/>
          <a:p>
            <a:pPr marL="0" indent="0" algn="ctr" defTabSz="914400">
              <a:spcBef>
                <a:spcPct val="20000"/>
              </a:spcBef>
              <a:buFont typeface="Times New Roman" pitchFamily="18" charset="0"/>
              <a:buNone/>
            </a:pPr>
            <a:r>
              <a:rPr lang="en-US" altLang="en-US" sz="2400" smtClean="0"/>
              <a:t>Study the molecular machines in living cells</a:t>
            </a:r>
          </a:p>
        </p:txBody>
      </p:sp>
      <p:sp>
        <p:nvSpPr>
          <p:cNvPr id="3078" name="Text Box 6"/>
          <p:cNvSpPr txBox="1">
            <a:spLocks noChangeArrowheads="1"/>
          </p:cNvSpPr>
          <p:nvPr/>
        </p:nvSpPr>
        <p:spPr bwMode="auto">
          <a:xfrm>
            <a:off x="0" y="1042988"/>
            <a:ext cx="4953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spcBef>
                <a:spcPct val="50000"/>
              </a:spcBef>
              <a:buFontTx/>
              <a:buNone/>
            </a:pPr>
            <a:r>
              <a:rPr lang="en-US" altLang="en-US" sz="2400">
                <a:solidFill>
                  <a:prstClr val="black"/>
                </a:solidFill>
                <a:latin typeface="Arial" pitchFamily="34" charset="0"/>
                <a:cs typeface="Arial" pitchFamily="34" charset="0"/>
              </a:rPr>
              <a:t>Ribosome: target for antibiotics</a:t>
            </a:r>
          </a:p>
        </p:txBody>
      </p:sp>
      <p:sp>
        <p:nvSpPr>
          <p:cNvPr id="3079" name="Text Box 7"/>
          <p:cNvSpPr txBox="1">
            <a:spLocks noChangeArrowheads="1"/>
          </p:cNvSpPr>
          <p:nvPr/>
        </p:nvSpPr>
        <p:spPr bwMode="auto">
          <a:xfrm>
            <a:off x="5334000" y="1046163"/>
            <a:ext cx="3276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
              <a:defRPr sz="3200">
                <a:solidFill>
                  <a:srgbClr val="000000"/>
                </a:solidFill>
                <a:latin typeface="Times New Roman" pitchFamily="18" charset="0"/>
                <a:ea typeface="Gothic" charset="0"/>
                <a:cs typeface="Gothic" charset="0"/>
              </a:defRPr>
            </a:lvl1pPr>
            <a:lvl2pPr marL="742950" indent="-285750" algn="l" eaLnBrk="0" hangingPunct="0">
              <a:spcBef>
                <a:spcPts val="700"/>
              </a:spcBef>
              <a:buChar char="–"/>
              <a:defRPr sz="2800">
                <a:solidFill>
                  <a:srgbClr val="000000"/>
                </a:solidFill>
                <a:latin typeface="Times New Roman" pitchFamily="18" charset="0"/>
                <a:ea typeface="Gothic" charset="0"/>
                <a:cs typeface="Gothic" charset="0"/>
              </a:defRPr>
            </a:lvl2pPr>
            <a:lvl3pPr marL="1143000" indent="-228600" algn="l" eaLnBrk="0" hangingPunct="0">
              <a:spcBef>
                <a:spcPts val="600"/>
              </a:spcBef>
              <a:buChar char="•"/>
              <a:defRPr sz="2400">
                <a:solidFill>
                  <a:srgbClr val="000000"/>
                </a:solidFill>
                <a:latin typeface="Times New Roman" pitchFamily="18" charset="0"/>
                <a:ea typeface="Gothic" charset="0"/>
                <a:cs typeface="Gothic" charset="0"/>
              </a:defRPr>
            </a:lvl3pPr>
            <a:lvl4pPr marL="1600200" indent="-228600" algn="l" eaLnBrk="0" hangingPunct="0">
              <a:spcBef>
                <a:spcPts val="500"/>
              </a:spcBef>
              <a:buChar char="–"/>
              <a:defRPr sz="2000">
                <a:solidFill>
                  <a:srgbClr val="000000"/>
                </a:solidFill>
                <a:latin typeface="Times New Roman" pitchFamily="18" charset="0"/>
                <a:ea typeface="Gothic" charset="0"/>
                <a:cs typeface="Gothic" charset="0"/>
              </a:defRPr>
            </a:lvl4pPr>
            <a:lvl5pPr marL="2057400" indent="-228600" algn="l" eaLnBrk="0" hangingPunct="0">
              <a:spcBef>
                <a:spcPts val="500"/>
              </a:spcBef>
              <a:buChar char="»"/>
              <a:defRPr sz="2000">
                <a:solidFill>
                  <a:srgbClr val="000000"/>
                </a:solidFill>
                <a:latin typeface="Times New Roman" pitchFamily="18"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Gothic" charset="0"/>
                <a:cs typeface="Gothic" charset="0"/>
              </a:defRPr>
            </a:lvl9pPr>
          </a:lstStyle>
          <a:p>
            <a:pPr algn="ctr" eaLnBrk="1" hangingPunct="1">
              <a:spcBef>
                <a:spcPct val="50000"/>
              </a:spcBef>
              <a:buFontTx/>
              <a:buNone/>
            </a:pPr>
            <a:r>
              <a:rPr lang="en-US" altLang="en-US" sz="2400">
                <a:solidFill>
                  <a:prstClr val="black"/>
                </a:solidFill>
                <a:latin typeface="Arial" pitchFamily="34" charset="0"/>
                <a:cs typeface="Arial" pitchFamily="34" charset="0"/>
              </a:rPr>
              <a:t>Poliovirus</a:t>
            </a:r>
          </a:p>
        </p:txBody>
      </p:sp>
      <p:pic>
        <p:nvPicPr>
          <p:cNvPr id="8" name="ClipArt Placeholder 4"/>
          <p:cNvPicPr>
            <a:picLocks noChangeAspect="1"/>
          </p:cNvPicPr>
          <p:nvPr/>
        </p:nvPicPr>
        <p:blipFill rotWithShape="1">
          <a:blip r:embed="rId4"/>
          <a:srcRect l="-20218" t="2000" r="-21174" b="1"/>
          <a:stretch/>
        </p:blipFill>
        <p:spPr bwMode="auto">
          <a:xfrm>
            <a:off x="4943475" y="1504950"/>
            <a:ext cx="4200525" cy="3638550"/>
          </a:xfrm>
          <a:prstGeom prst="rect">
            <a:avLst/>
          </a:prstGeom>
          <a:solidFill>
            <a:srgbClr val="8585E0"/>
          </a:solidFill>
          <a:ln>
            <a:noFill/>
          </a:ln>
          <a:effectLst/>
        </p:spPr>
      </p:pic>
    </p:spTree>
    <p:extLst>
      <p:ext uri="{BB962C8B-B14F-4D97-AF65-F5344CB8AC3E}">
        <p14:creationId xmlns:p14="http://schemas.microsoft.com/office/powerpoint/2010/main" val="326742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342900"/>
            <a:ext cx="8535988" cy="685801"/>
          </a:xfrm>
        </p:spPr>
        <p:txBody>
          <a:bodyPr>
            <a:noAutofit/>
          </a:bodyPr>
          <a:lstStyle/>
          <a:p>
            <a:r>
              <a:rPr lang="en-US" sz="3200" dirty="0" smtClean="0"/>
              <a:t>Exemplary </a:t>
            </a:r>
            <a:r>
              <a:rPr lang="en-US" sz="3200" dirty="0" err="1" smtClean="0"/>
              <a:t>Hetereogeneous</a:t>
            </a:r>
            <a:r>
              <a:rPr lang="en-US" sz="3200" dirty="0" smtClean="0"/>
              <a:t> </a:t>
            </a:r>
            <a:br>
              <a:rPr lang="en-US" sz="3200" dirty="0" smtClean="0"/>
            </a:br>
            <a:r>
              <a:rPr lang="en-US" sz="3200" dirty="0" smtClean="0"/>
              <a:t>Computing Challenges</a:t>
            </a:r>
            <a:endParaRPr lang="en-US" sz="3200" dirty="0"/>
          </a:p>
        </p:txBody>
      </p:sp>
      <p:sp>
        <p:nvSpPr>
          <p:cNvPr id="3" name="Content Placeholder 2"/>
          <p:cNvSpPr>
            <a:spLocks noGrp="1"/>
          </p:cNvSpPr>
          <p:nvPr>
            <p:ph idx="1"/>
          </p:nvPr>
        </p:nvSpPr>
        <p:spPr>
          <a:xfrm>
            <a:off x="685801" y="1200150"/>
            <a:ext cx="7770813" cy="3600450"/>
          </a:xfrm>
        </p:spPr>
        <p:txBody>
          <a:bodyPr>
            <a:normAutofit fontScale="92500" lnSpcReduction="10000"/>
          </a:bodyPr>
          <a:lstStyle/>
          <a:p>
            <a:r>
              <a:rPr lang="en-US" sz="2800" b="1" dirty="0" smtClean="0"/>
              <a:t>Tuning, adapting, or developing software for multiple processor types</a:t>
            </a:r>
          </a:p>
          <a:p>
            <a:r>
              <a:rPr lang="en-US" sz="2800" dirty="0" smtClean="0"/>
              <a:t>Decomposition of problem(s) and load balancing work across heterogeneous resources for </a:t>
            </a:r>
            <a:r>
              <a:rPr lang="en-US" sz="2800" b="1" dirty="0" smtClean="0"/>
              <a:t>best overall performance and work-efficiency</a:t>
            </a:r>
          </a:p>
          <a:p>
            <a:r>
              <a:rPr lang="en-US" sz="2800" b="1" dirty="0" smtClean="0"/>
              <a:t>Managing data placement</a:t>
            </a:r>
            <a:r>
              <a:rPr lang="en-US" sz="2800" dirty="0" smtClean="0"/>
              <a:t> in disjoint memory systems with varying performance attributes</a:t>
            </a:r>
          </a:p>
          <a:p>
            <a:r>
              <a:rPr lang="en-US" sz="2800" b="1" dirty="0" smtClean="0"/>
              <a:t>Transferring data</a:t>
            </a:r>
            <a:r>
              <a:rPr lang="en-US" sz="2800" dirty="0" smtClean="0"/>
              <a:t> between processors, memory systems, interconnect, and I/O devices</a:t>
            </a:r>
          </a:p>
          <a:p>
            <a:endParaRPr lang="en-US" dirty="0"/>
          </a:p>
        </p:txBody>
      </p:sp>
    </p:spTree>
    <p:extLst>
      <p:ext uri="{BB962C8B-B14F-4D97-AF65-F5344CB8AC3E}">
        <p14:creationId xmlns:p14="http://schemas.microsoft.com/office/powerpoint/2010/main" val="1800831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685801" y="171450"/>
            <a:ext cx="7770813" cy="857250"/>
          </a:xfrm>
        </p:spPr>
        <p:txBody>
          <a:bodyPr>
            <a:normAutofit fontScale="90000"/>
          </a:bodyPr>
          <a:lstStyle/>
          <a:p>
            <a:r>
              <a:rPr lang="en-US" altLang="en-US" sz="3600" smtClean="0"/>
              <a:t>Major Approaches For Programming Hybrid Architectures</a:t>
            </a:r>
          </a:p>
        </p:txBody>
      </p:sp>
      <p:sp>
        <p:nvSpPr>
          <p:cNvPr id="4099" name="Text Placeholder 4"/>
          <p:cNvSpPr>
            <a:spLocks noGrp="1"/>
          </p:cNvSpPr>
          <p:nvPr>
            <p:ph type="body" sz="half" idx="1"/>
          </p:nvPr>
        </p:nvSpPr>
        <p:spPr>
          <a:xfrm>
            <a:off x="152400" y="1143001"/>
            <a:ext cx="8839200" cy="3314700"/>
          </a:xfrm>
        </p:spPr>
        <p:txBody>
          <a:bodyPr>
            <a:normAutofit fontScale="85000" lnSpcReduction="10000"/>
          </a:bodyPr>
          <a:lstStyle/>
          <a:p>
            <a:r>
              <a:rPr lang="en-US" altLang="en-US" sz="2800" dirty="0" smtClean="0"/>
              <a:t>Use </a:t>
            </a:r>
            <a:r>
              <a:rPr lang="en-US" altLang="en-US" sz="2800" b="1" dirty="0" smtClean="0"/>
              <a:t>drop-in libraries</a:t>
            </a:r>
            <a:r>
              <a:rPr lang="en-US" altLang="en-US" sz="2800" dirty="0" smtClean="0"/>
              <a:t> in place of CPU-only libraries</a:t>
            </a:r>
          </a:p>
          <a:p>
            <a:pPr lvl="1"/>
            <a:r>
              <a:rPr lang="en-US" altLang="en-US" sz="2400" b="1" dirty="0" smtClean="0"/>
              <a:t>Little or no code development</a:t>
            </a:r>
          </a:p>
          <a:p>
            <a:pPr lvl="1"/>
            <a:r>
              <a:rPr lang="en-US" altLang="en-US" sz="2400" dirty="0" smtClean="0"/>
              <a:t>Examples: MAGMA, BLAS-variants, FFT libraries, etc.</a:t>
            </a:r>
          </a:p>
          <a:p>
            <a:pPr lvl="1"/>
            <a:r>
              <a:rPr lang="en-US" altLang="en-US" sz="2400" b="1" dirty="0" smtClean="0"/>
              <a:t>Speedups limited by Amdahl’s Law</a:t>
            </a:r>
            <a:r>
              <a:rPr lang="en-US" altLang="en-US" sz="2400" dirty="0" smtClean="0"/>
              <a:t> and overheads associated with data movement between CPUs and GPU accelerators</a:t>
            </a:r>
          </a:p>
          <a:p>
            <a:r>
              <a:rPr lang="en-US" altLang="en-US" sz="2800" dirty="0" smtClean="0"/>
              <a:t>Generate accelerator code as a variant of CPU source, e.g. using </a:t>
            </a:r>
            <a:r>
              <a:rPr lang="en-US" altLang="en-US" sz="2800" dirty="0" err="1" smtClean="0"/>
              <a:t>OpenMP</a:t>
            </a:r>
            <a:r>
              <a:rPr lang="en-US" altLang="en-US" sz="2800" dirty="0" smtClean="0"/>
              <a:t> and </a:t>
            </a:r>
            <a:r>
              <a:rPr lang="en-US" altLang="en-US" sz="2800" b="1" dirty="0" err="1" smtClean="0"/>
              <a:t>OpenACC</a:t>
            </a:r>
            <a:r>
              <a:rPr lang="en-US" altLang="en-US" sz="2800" b="1" dirty="0" smtClean="0"/>
              <a:t> directives</a:t>
            </a:r>
            <a:r>
              <a:rPr lang="en-US" altLang="en-US" sz="2800" dirty="0" smtClean="0"/>
              <a:t>, and similar</a:t>
            </a:r>
          </a:p>
          <a:p>
            <a:r>
              <a:rPr lang="en-US" altLang="en-US" sz="2800" dirty="0" smtClean="0"/>
              <a:t>Write </a:t>
            </a:r>
            <a:r>
              <a:rPr lang="en-US" altLang="en-US" sz="2800" b="1" dirty="0" smtClean="0"/>
              <a:t>lower-level</a:t>
            </a:r>
            <a:r>
              <a:rPr lang="en-US" altLang="en-US" sz="2800" dirty="0" smtClean="0"/>
              <a:t> accelerator-specific code, e.g. using </a:t>
            </a:r>
            <a:r>
              <a:rPr lang="en-US" altLang="en-US" sz="2800" b="1" dirty="0" smtClean="0"/>
              <a:t>CUDA, OpenCL</a:t>
            </a:r>
            <a:r>
              <a:rPr lang="en-US" altLang="en-US" sz="2800" dirty="0" smtClean="0"/>
              <a:t>, other approaches</a:t>
            </a:r>
            <a:endParaRPr lang="en-US" altLang="en-US" sz="2400" dirty="0" smtClean="0"/>
          </a:p>
          <a:p>
            <a:pPr lvl="2"/>
            <a:endParaRPr lang="en-US" altLang="en-US" sz="2000" dirty="0" smtClean="0"/>
          </a:p>
        </p:txBody>
      </p:sp>
    </p:spTree>
    <p:extLst>
      <p:ext uri="{BB962C8B-B14F-4D97-AF65-F5344CB8AC3E}">
        <p14:creationId xmlns:p14="http://schemas.microsoft.com/office/powerpoint/2010/main" val="2164817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19" y="276446"/>
            <a:ext cx="8697432" cy="857250"/>
          </a:xfrm>
        </p:spPr>
        <p:txBody>
          <a:bodyPr>
            <a:noAutofit/>
          </a:bodyPr>
          <a:lstStyle/>
          <a:p>
            <a:r>
              <a:rPr lang="en-US" sz="3200" dirty="0" smtClean="0"/>
              <a:t>Challenges Adapting Large Software Systems for State-of-the-Art Hardware Platforms</a:t>
            </a:r>
            <a:endParaRPr lang="en-US" sz="3200" dirty="0"/>
          </a:p>
        </p:txBody>
      </p:sp>
      <p:sp>
        <p:nvSpPr>
          <p:cNvPr id="3" name="Text Placeholder 2"/>
          <p:cNvSpPr>
            <a:spLocks noGrp="1"/>
          </p:cNvSpPr>
          <p:nvPr>
            <p:ph type="body" sz="half" idx="1"/>
          </p:nvPr>
        </p:nvSpPr>
        <p:spPr>
          <a:xfrm>
            <a:off x="372140" y="1485900"/>
            <a:ext cx="8346558" cy="3086100"/>
          </a:xfrm>
        </p:spPr>
        <p:txBody>
          <a:bodyPr>
            <a:normAutofit fontScale="85000" lnSpcReduction="10000"/>
          </a:bodyPr>
          <a:lstStyle/>
          <a:p>
            <a:r>
              <a:rPr lang="en-US" sz="2400" dirty="0"/>
              <a:t>I</a:t>
            </a:r>
            <a:r>
              <a:rPr lang="en-US" sz="2400" dirty="0" smtClean="0"/>
              <a:t>nitial focus on key computational kernels eventually gives way to the need to optimize an </a:t>
            </a:r>
            <a:r>
              <a:rPr lang="en-US" sz="2400" b="1" dirty="0" smtClean="0"/>
              <a:t>ocean of less critical routines</a:t>
            </a:r>
            <a:r>
              <a:rPr lang="en-US" sz="2400" dirty="0" smtClean="0"/>
              <a:t>, due to observance of </a:t>
            </a:r>
            <a:r>
              <a:rPr lang="en-US" sz="2400" b="1" dirty="0" smtClean="0"/>
              <a:t>Amdahl’s Law</a:t>
            </a:r>
          </a:p>
          <a:p>
            <a:r>
              <a:rPr lang="en-US" sz="2400" dirty="0" smtClean="0"/>
              <a:t>Even though these less critical routines might be easily ported to CUDA or similar, the </a:t>
            </a:r>
            <a:r>
              <a:rPr lang="en-US" sz="2400" b="1" dirty="0" smtClean="0"/>
              <a:t>sheer number of routines often poses a challenge</a:t>
            </a:r>
          </a:p>
          <a:p>
            <a:r>
              <a:rPr lang="en-US" sz="2400" dirty="0" smtClean="0"/>
              <a:t>Need a low-cost approach for </a:t>
            </a:r>
            <a:r>
              <a:rPr lang="en-US" sz="2400" b="1" dirty="0" smtClean="0"/>
              <a:t>getting “some” speedup</a:t>
            </a:r>
            <a:r>
              <a:rPr lang="en-US" sz="2400" dirty="0" smtClean="0"/>
              <a:t> out of these second-tier routines</a:t>
            </a:r>
          </a:p>
          <a:p>
            <a:r>
              <a:rPr lang="en-US" sz="2400" dirty="0" smtClean="0"/>
              <a:t>In many cases, it is completely </a:t>
            </a:r>
            <a:r>
              <a:rPr lang="en-US" sz="2400" b="1" dirty="0" smtClean="0"/>
              <a:t>sufficient to achieve memory-bandwidth-bound GPU performance with an existing algorithm</a:t>
            </a:r>
          </a:p>
          <a:p>
            <a:endParaRPr lang="en-US" sz="2400" dirty="0"/>
          </a:p>
        </p:txBody>
      </p:sp>
    </p:spTree>
    <p:extLst>
      <p:ext uri="{BB962C8B-B14F-4D97-AF65-F5344CB8AC3E}">
        <p14:creationId xmlns:p14="http://schemas.microsoft.com/office/powerpoint/2010/main" val="564452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Amdahl’s Law and Role of Directives</a:t>
            </a:r>
            <a:endParaRPr lang="en-US" sz="3600" dirty="0"/>
          </a:p>
        </p:txBody>
      </p:sp>
      <p:sp>
        <p:nvSpPr>
          <p:cNvPr id="3" name="Text Placeholder 2"/>
          <p:cNvSpPr>
            <a:spLocks noGrp="1"/>
          </p:cNvSpPr>
          <p:nvPr>
            <p:ph type="body" sz="half" idx="1"/>
          </p:nvPr>
        </p:nvSpPr>
        <p:spPr>
          <a:xfrm>
            <a:off x="685800" y="1381125"/>
            <a:ext cx="7772400" cy="3086100"/>
          </a:xfrm>
        </p:spPr>
        <p:txBody>
          <a:bodyPr>
            <a:normAutofit fontScale="55000" lnSpcReduction="20000"/>
          </a:bodyPr>
          <a:lstStyle/>
          <a:p>
            <a:r>
              <a:rPr lang="en-US" dirty="0" smtClean="0"/>
              <a:t>Initial partitioning of algorithm(s) between host CPUs and accelerators is typically based on </a:t>
            </a:r>
            <a:r>
              <a:rPr lang="en-US" b="1" dirty="0" smtClean="0"/>
              <a:t>initial performance balance point</a:t>
            </a:r>
          </a:p>
          <a:p>
            <a:r>
              <a:rPr lang="en-US" b="1" dirty="0" smtClean="0"/>
              <a:t>Time passes and accelerators get MUCH faster…</a:t>
            </a:r>
          </a:p>
          <a:p>
            <a:r>
              <a:rPr lang="en-US" dirty="0" smtClean="0"/>
              <a:t>Formerly harmless CPU code ends up limiting overall performance!</a:t>
            </a:r>
          </a:p>
          <a:p>
            <a:r>
              <a:rPr lang="en-US" dirty="0" smtClean="0"/>
              <a:t>Need to address bottlenecks in increasing fraction of code</a:t>
            </a:r>
          </a:p>
          <a:p>
            <a:r>
              <a:rPr lang="en-US" b="1" dirty="0" smtClean="0"/>
              <a:t>Directives</a:t>
            </a:r>
            <a:r>
              <a:rPr lang="en-US" dirty="0" smtClean="0"/>
              <a:t> provide </a:t>
            </a:r>
            <a:r>
              <a:rPr lang="en-US" b="1" dirty="0" smtClean="0"/>
              <a:t>low cost, low burden</a:t>
            </a:r>
            <a:r>
              <a:rPr lang="en-US" dirty="0" smtClean="0"/>
              <a:t>, approach to </a:t>
            </a:r>
            <a:r>
              <a:rPr lang="en-US" b="1" dirty="0" smtClean="0"/>
              <a:t>improve incrementally </a:t>
            </a:r>
            <a:r>
              <a:rPr lang="en-US" dirty="0" smtClean="0"/>
              <a:t>vs. status quo </a:t>
            </a:r>
          </a:p>
          <a:p>
            <a:r>
              <a:rPr lang="en-US" b="1" dirty="0" smtClean="0"/>
              <a:t>Directives are complementary to lower level approaches </a:t>
            </a:r>
            <a:r>
              <a:rPr lang="en-US" dirty="0" smtClean="0"/>
              <a:t>such as CPU </a:t>
            </a:r>
            <a:r>
              <a:rPr lang="en-US" dirty="0" err="1" smtClean="0"/>
              <a:t>intrinsics</a:t>
            </a:r>
            <a:r>
              <a:rPr lang="en-US" dirty="0" smtClean="0"/>
              <a:t>, CUDA, OpenCL, and they all need to coexist and interoperate very gracefully alongside each other</a:t>
            </a:r>
          </a:p>
        </p:txBody>
      </p:sp>
    </p:spTree>
    <p:extLst>
      <p:ext uri="{BB962C8B-B14F-4D97-AF65-F5344CB8AC3E}">
        <p14:creationId xmlns:p14="http://schemas.microsoft.com/office/powerpoint/2010/main" val="4234012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PT_Temp_Corp_16x9_BLK_2007">
  <a:themeElements>
    <a:clrScheme name="Custom 8">
      <a:dk1>
        <a:srgbClr val="808080"/>
      </a:dk1>
      <a:lt1>
        <a:srgbClr val="FFFFFF"/>
      </a:lt1>
      <a:dk2>
        <a:srgbClr val="000000"/>
      </a:dk2>
      <a:lt2>
        <a:srgbClr val="76B900"/>
      </a:lt2>
      <a:accent1>
        <a:srgbClr val="006445"/>
      </a:accent1>
      <a:accent2>
        <a:srgbClr val="0F5582"/>
      </a:accent2>
      <a:accent3>
        <a:srgbClr val="C86414"/>
      </a:accent3>
      <a:accent4>
        <a:srgbClr val="FFC000"/>
      </a:accent4>
      <a:accent5>
        <a:srgbClr val="00B0F0"/>
      </a:accent5>
      <a:accent6>
        <a:srgbClr val="645FAF"/>
      </a:accent6>
      <a:hlink>
        <a:srgbClr val="76B900"/>
      </a:hlink>
      <a:folHlink>
        <a:srgbClr val="588A00"/>
      </a:folHlink>
    </a:clrScheme>
    <a:fontScheme name="PPT_Template_Corp_16x9_re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6020</TotalTime>
  <Words>4498</Words>
  <Application>Microsoft Office PowerPoint</Application>
  <PresentationFormat>On-screen Show (16:9)</PresentationFormat>
  <Paragraphs>353</Paragraphs>
  <Slides>38</Slides>
  <Notes>10</Notes>
  <HiddenSlides>9</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PPT_Temp_Corp_16x9_BLK_2007</vt:lpstr>
      <vt:lpstr>Presentations (Wide Screen)</vt:lpstr>
      <vt:lpstr>Using Accelerator Directives to Adapt Science Applications for State-of-the-Art HPC Architectures</vt:lpstr>
      <vt:lpstr>Overview</vt:lpstr>
      <vt:lpstr>Spoilers:</vt:lpstr>
      <vt:lpstr>PowerPoint Presentation</vt:lpstr>
      <vt:lpstr>Goal: A Computational Microscope</vt:lpstr>
      <vt:lpstr>Exemplary Hetereogeneous  Computing Challenges</vt:lpstr>
      <vt:lpstr>Major Approaches For Programming Hybrid Architectures</vt:lpstr>
      <vt:lpstr>Challenges Adapting Large Software Systems for State-of-the-Art Hardware Platforms</vt:lpstr>
      <vt:lpstr>Amdahl’s Law and Role of Directives</vt:lpstr>
      <vt:lpstr>Multilevel Summation on the GPU: An Amdahl’s Law Example From Our Previous Work</vt:lpstr>
      <vt:lpstr>How Do Directives Fit In?</vt:lpstr>
      <vt:lpstr>Why Not Use Directives Exclusively?</vt:lpstr>
      <vt:lpstr>What Do Existing Accelerated Applications Look Like?</vt:lpstr>
      <vt:lpstr>PowerPoint Presentation</vt:lpstr>
      <vt:lpstr>GPUs Can Reduce MDFF Trajectory Analysis Runtimes from Hours to Minutes</vt:lpstr>
      <vt:lpstr>Parallel MDFF Cross Correlation Analysis on Cray XK7 </vt:lpstr>
      <vt:lpstr>Example of VMD Module Connectivity</vt:lpstr>
      <vt:lpstr>OLD OLD XXX  VMD Software Decomposition</vt:lpstr>
      <vt:lpstr>VMD Software Decomposition</vt:lpstr>
      <vt:lpstr>Directive-Based Parallel Programming with OpenACC</vt:lpstr>
      <vt:lpstr>Clustering Analysis of Molecular Dynamics Trajectories</vt:lpstr>
      <vt:lpstr>Serial QCP RMSD Inner Product Loop</vt:lpstr>
      <vt:lpstr>OpenACC QCP RMSD Inner Product Loop</vt:lpstr>
      <vt:lpstr>OpenACC QCP RMSD Inner Product Loop Performance Results</vt:lpstr>
      <vt:lpstr>Caveat Emptor</vt:lpstr>
      <vt:lpstr>Directives and Hardware Evolution</vt:lpstr>
      <vt:lpstr>Performance Tuning, Profiling Wish List</vt:lpstr>
      <vt:lpstr>Using CPUs to Optimize Accelerator Performance</vt:lpstr>
      <vt:lpstr>Heterogeneous Compute Node</vt:lpstr>
      <vt:lpstr>Directives and Potential Hardware Evolution</vt:lpstr>
      <vt:lpstr>Please See These Other Talks:</vt:lpstr>
      <vt:lpstr>PowerPoint Presentation</vt:lpstr>
      <vt:lpstr>Related Publications http://www.ks.uiuc.edu/Research/gpu/</vt:lpstr>
      <vt:lpstr>Related Publications http://www.ks.uiuc.edu/Research/gpu/</vt:lpstr>
      <vt:lpstr>Related Publications http://www.ks.uiuc.edu/Research/gpu/</vt:lpstr>
      <vt:lpstr>Related Publications http://www.ks.uiuc.edu/Research/gpu/</vt:lpstr>
      <vt:lpstr>Related Publications http://www.ks.uiuc.edu/Research/gpu/</vt:lpstr>
      <vt:lpstr>Related Publications http://www.ks.uiuc.edu/Research/gpu/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johns</cp:lastModifiedBy>
  <cp:revision>734</cp:revision>
  <cp:lastPrinted>2013-10-08T16:33:51Z</cp:lastPrinted>
  <dcterms:created xsi:type="dcterms:W3CDTF">2010-04-12T23:12:02Z</dcterms:created>
  <dcterms:modified xsi:type="dcterms:W3CDTF">2018-03-29T06:01:39Z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