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Lst>
  <p:notesMasterIdLst>
    <p:notesMasterId r:id="rId24"/>
  </p:notesMasterIdLst>
  <p:handoutMasterIdLst>
    <p:handoutMasterId r:id="rId25"/>
  </p:handoutMasterIdLst>
  <p:sldIdLst>
    <p:sldId id="432" r:id="rId7"/>
    <p:sldId id="259" r:id="rId8"/>
    <p:sldId id="468" r:id="rId9"/>
    <p:sldId id="490" r:id="rId10"/>
    <p:sldId id="489" r:id="rId11"/>
    <p:sldId id="491" r:id="rId12"/>
    <p:sldId id="469" r:id="rId13"/>
    <p:sldId id="376" r:id="rId14"/>
    <p:sldId id="381" r:id="rId15"/>
    <p:sldId id="478" r:id="rId16"/>
    <p:sldId id="492" r:id="rId17"/>
    <p:sldId id="447" r:id="rId18"/>
    <p:sldId id="488" r:id="rId19"/>
    <p:sldId id="486" r:id="rId20"/>
    <p:sldId id="487" r:id="rId21"/>
    <p:sldId id="448" r:id="rId22"/>
    <p:sldId id="449" r:id="rId23"/>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67" autoAdjust="0"/>
    <p:restoredTop sz="93238" autoAdjust="0"/>
  </p:normalViewPr>
  <p:slideViewPr>
    <p:cSldViewPr snapToGrid="0" snapToObjects="1">
      <p:cViewPr>
        <p:scale>
          <a:sx n="100" d="100"/>
          <a:sy n="100" d="100"/>
        </p:scale>
        <p:origin x="-462" y="-186"/>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11/14/2017</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11/14/2017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17</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6" r:id="rId10"/>
    <p:sldLayoutId id="2147493480"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userDrawn="1"/>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Interactive Supercomputing for State-of-the-art Biomolecular Simulation</a:t>
            </a:r>
          </a:p>
        </p:txBody>
      </p:sp>
      <p:sp>
        <p:nvSpPr>
          <p:cNvPr id="2" name="Subtitle 1"/>
          <p:cNvSpPr>
            <a:spLocks noGrp="1"/>
          </p:cNvSpPr>
          <p:nvPr>
            <p:ph type="subTitle" idx="1"/>
          </p:nvPr>
        </p:nvSpPr>
        <p:spPr>
          <a:xfrm>
            <a:off x="148855" y="1447799"/>
            <a:ext cx="8867553" cy="3305175"/>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www.ks.uiuc.edu/Research/namd</a:t>
            </a:r>
            <a:r>
              <a:rPr lang="en-US" altLang="en-US" sz="2000" b="1" dirty="0">
                <a:solidFill>
                  <a:schemeClr val="tx1"/>
                </a:solidFill>
              </a:rPr>
              <a:t>/</a:t>
            </a:r>
          </a:p>
          <a:p>
            <a:r>
              <a:rPr lang="en-US" altLang="en-US" sz="2000" b="1" dirty="0">
                <a:solidFill>
                  <a:schemeClr val="tx1"/>
                </a:solidFill>
              </a:rPr>
              <a:t>http://www.ks.uiuc.edu/Research/vmd/</a:t>
            </a:r>
          </a:p>
          <a:p>
            <a:r>
              <a:rPr lang="en-US" altLang="en-US" sz="2000" dirty="0" smtClean="0">
                <a:solidFill>
                  <a:schemeClr val="tx1"/>
                </a:solidFill>
              </a:rPr>
              <a:t>Interactivity in Supercomputing </a:t>
            </a:r>
            <a:r>
              <a:rPr lang="en-US" altLang="en-US" sz="2000" dirty="0" err="1" smtClean="0">
                <a:solidFill>
                  <a:schemeClr val="tx1"/>
                </a:solidFill>
              </a:rPr>
              <a:t>BoF</a:t>
            </a:r>
            <a:r>
              <a:rPr lang="en-US" altLang="en-US" sz="2000" dirty="0" smtClean="0">
                <a:solidFill>
                  <a:schemeClr val="tx1"/>
                </a:solidFill>
              </a:rPr>
              <a:t>,</a:t>
            </a:r>
          </a:p>
          <a:p>
            <a:r>
              <a:rPr lang="en-US" altLang="en-US" sz="2000" dirty="0" smtClean="0">
                <a:solidFill>
                  <a:schemeClr val="tx1"/>
                </a:solidFill>
              </a:rPr>
              <a:t>12:15pm-1:15pm, Rooms 503-504, Colorado Convention Center </a:t>
            </a:r>
            <a:endParaRPr lang="en-US" altLang="en-US" sz="2000" dirty="0">
              <a:solidFill>
                <a:schemeClr val="tx1"/>
              </a:solidFill>
            </a:endParaRPr>
          </a:p>
          <a:p>
            <a:r>
              <a:rPr lang="en-US" altLang="en-US" sz="2000" dirty="0" smtClean="0">
                <a:solidFill>
                  <a:schemeClr val="tx1"/>
                </a:solidFill>
              </a:rPr>
              <a:t>Denver, CO, Tuesday Nov 14</a:t>
            </a:r>
            <a:r>
              <a:rPr lang="en-US" altLang="en-US" sz="2000" baseline="30000" dirty="0" smtClean="0">
                <a:solidFill>
                  <a:schemeClr val="tx1"/>
                </a:solidFill>
              </a:rPr>
              <a:t>th</a:t>
            </a:r>
            <a:r>
              <a:rPr lang="en-US" altLang="en-US" sz="2000" dirty="0" smtClean="0">
                <a:solidFill>
                  <a:schemeClr val="tx1"/>
                </a:solidFill>
              </a:rPr>
              <a:t>, 2017</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1506" name="Title 1"/>
          <p:cNvSpPr>
            <a:spLocks noGrp="1"/>
          </p:cNvSpPr>
          <p:nvPr>
            <p:ph type="title"/>
          </p:nvPr>
        </p:nvSpPr>
        <p:spPr>
          <a:xfrm>
            <a:off x="304799" y="115888"/>
            <a:ext cx="8744210" cy="449069"/>
          </a:xfrm>
        </p:spPr>
        <p:txBody>
          <a:bodyPr>
            <a:noAutofit/>
          </a:bodyPr>
          <a:lstStyle/>
          <a:p>
            <a:r>
              <a:rPr lang="en-US" altLang="en-US" sz="2400" dirty="0" smtClean="0"/>
              <a:t>Parallel MDFF Cross Correlation Analysis on Cray XK7 </a:t>
            </a:r>
          </a:p>
        </p:txBody>
      </p:sp>
      <p:graphicFrame>
        <p:nvGraphicFramePr>
          <p:cNvPr id="3" name="Table 2"/>
          <p:cNvGraphicFramePr>
            <a:graphicFrameLocks noGrp="1"/>
          </p:cNvGraphicFramePr>
          <p:nvPr>
            <p:extLst>
              <p:ext uri="{D42A27DB-BD31-4B8C-83A1-F6EECF244321}">
                <p14:modId xmlns:p14="http://schemas.microsoft.com/office/powerpoint/2010/main" val="787274662"/>
              </p:ext>
            </p:extLst>
          </p:nvPr>
        </p:nvGraphicFramePr>
        <p:xfrm>
          <a:off x="139700" y="1056390"/>
          <a:ext cx="4191000" cy="3406815"/>
        </p:xfrm>
        <a:graphic>
          <a:graphicData uri="http://schemas.openxmlformats.org/drawingml/2006/table">
            <a:tbl>
              <a:tblPr firstRow="1" bandRow="1">
                <a:tableStyleId>{5C22544A-7EE6-4342-B048-85BDC9FD1C3A}</a:tableStyleId>
              </a:tblPr>
              <a:tblGrid>
                <a:gridCol w="1949125"/>
                <a:gridCol w="2241875"/>
              </a:tblGrid>
              <a:tr h="367864">
                <a:tc gridSpan="2">
                  <a:txBody>
                    <a:bodyPr/>
                    <a:lstStyle/>
                    <a:p>
                      <a:r>
                        <a:rPr lang="en-US" sz="1400" dirty="0" smtClean="0">
                          <a:solidFill>
                            <a:schemeClr val="tx1"/>
                          </a:solidFill>
                        </a:rPr>
                        <a:t>Rabbit Hemorrhagic</a:t>
                      </a:r>
                      <a:r>
                        <a:rPr lang="en-US" sz="1400" baseline="0" dirty="0" smtClean="0">
                          <a:solidFill>
                            <a:schemeClr val="tx1"/>
                          </a:solidFill>
                        </a:rPr>
                        <a:t> Disease Virus (RHDV)</a:t>
                      </a:r>
                      <a:endParaRPr lang="en-US" sz="1400" dirty="0">
                        <a:solidFill>
                          <a:schemeClr val="tx1"/>
                        </a:solidFill>
                      </a:endParaRPr>
                    </a:p>
                  </a:txBody>
                  <a:tcPr marL="91418" marR="91418" marT="34268" marB="34268">
                    <a:solidFill>
                      <a:srgbClr val="99FF99"/>
                    </a:solidFill>
                  </a:tcPr>
                </a:tc>
                <a:tc hMerge="1">
                  <a:txBody>
                    <a:bodyPr/>
                    <a:lstStyle/>
                    <a:p>
                      <a:endParaRPr lang="en-US" sz="1400" dirty="0">
                        <a:solidFill>
                          <a:schemeClr val="tx1"/>
                        </a:solidFill>
                      </a:endParaRPr>
                    </a:p>
                  </a:txBody>
                  <a:tcPr marL="91418" marR="91418" marT="34268" marB="34268">
                    <a:solidFill>
                      <a:srgbClr val="99FF99"/>
                    </a:solidFill>
                  </a:tcPr>
                </a:tc>
              </a:tr>
              <a:tr h="366785">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635841">
                <a:tc>
                  <a:txBody>
                    <a:bodyPr/>
                    <a:lstStyle/>
                    <a:p>
                      <a:r>
                        <a:rPr lang="en-US" sz="1400" b="1" dirty="0" smtClean="0"/>
                        <a:t>Structure component</a:t>
                      </a:r>
                      <a:r>
                        <a:rPr lang="en-US" sz="1400" b="1" baseline="0" dirty="0" smtClean="0"/>
                        <a:t> s</a:t>
                      </a:r>
                      <a:r>
                        <a:rPr lang="en-US" sz="1400" b="1" dirty="0" smtClean="0"/>
                        <a:t>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668618">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647466">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647466">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1119749"/>
            <a:ext cx="2711227" cy="2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86967" r="16074" b="1"/>
          <a:stretch/>
        </p:blipFill>
        <p:spPr bwMode="auto">
          <a:xfrm>
            <a:off x="6878874" y="904963"/>
            <a:ext cx="2315688" cy="3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6878874" y="564957"/>
            <a:ext cx="2265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R</a:t>
            </a:r>
            <a:r>
              <a:rPr lang="en-US" altLang="en-US" sz="2000" b="1" dirty="0" smtClean="0"/>
              <a:t>elative CC</a:t>
            </a:r>
            <a:endParaRPr lang="en-US" altLang="en-US" sz="2000" b="1" dirty="0"/>
          </a:p>
        </p:txBody>
      </p:sp>
      <p:sp>
        <p:nvSpPr>
          <p:cNvPr id="21536" name="TextBox 4"/>
          <p:cNvSpPr txBox="1">
            <a:spLocks noChangeArrowheads="1"/>
          </p:cNvSpPr>
          <p:nvPr/>
        </p:nvSpPr>
        <p:spPr bwMode="auto">
          <a:xfrm>
            <a:off x="0" y="4472945"/>
            <a:ext cx="4330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latin typeface="Arial" pitchFamily="34" charset="0"/>
                <a:cs typeface="Arial" pitchFamily="34" charset="0"/>
              </a:rPr>
              <a:t>Calculation of 7M CCs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a:t>
            </a:r>
            <a:r>
              <a:rPr lang="en-US" altLang="en-US" sz="2000" dirty="0" smtClean="0">
                <a:latin typeface="Arial" pitchFamily="34" charset="0"/>
                <a:cs typeface="Arial" pitchFamily="34" charset="0"/>
              </a:rPr>
              <a:t>serial CPU algorithm!</a:t>
            </a:r>
            <a:endParaRPr lang="en-US" altLang="en-US" sz="2000" dirty="0">
              <a:latin typeface="Arial" pitchFamily="34" charset="0"/>
              <a:cs typeface="Arial" pitchFamily="34" charset="0"/>
            </a:endParaRPr>
          </a:p>
        </p:txBody>
      </p:sp>
      <p:sp>
        <p:nvSpPr>
          <p:cNvPr id="2" name="Rectangle 1"/>
          <p:cNvSpPr/>
          <p:nvPr/>
        </p:nvSpPr>
        <p:spPr>
          <a:xfrm>
            <a:off x="4719638" y="4660929"/>
            <a:ext cx="4329371" cy="307777"/>
          </a:xfrm>
          <a:prstGeom prst="rect">
            <a:avLst/>
          </a:prstGeom>
        </p:spPr>
        <p:txBody>
          <a:bodyPr wrap="square">
            <a:spAutoFit/>
          </a:bodyPr>
          <a:lstStyle/>
          <a:p>
            <a:r>
              <a:rPr lang="en-US" sz="1400" b="1" dirty="0" smtClean="0">
                <a:solidFill>
                  <a:prstClr val="black"/>
                </a:solidFill>
              </a:rPr>
              <a:t>Stone et al., Faraday Discuss., </a:t>
            </a:r>
            <a:r>
              <a:rPr lang="en-US" sz="1400" b="1" dirty="0">
                <a:solidFill>
                  <a:prstClr val="black"/>
                </a:solidFill>
              </a:rPr>
              <a:t>169:265-283, 2014.</a:t>
            </a: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871" t="2691" r="1569" b="23540"/>
          <a:stretch/>
        </p:blipFill>
        <p:spPr bwMode="auto">
          <a:xfrm>
            <a:off x="7229753" y="1443408"/>
            <a:ext cx="1682957" cy="26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7229753" y="4097898"/>
            <a:ext cx="16829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Time</a:t>
            </a:r>
            <a:endParaRPr lang="en-US" altLang="en-US" sz="2000" b="1" dirty="0"/>
          </a:p>
        </p:txBody>
      </p:sp>
      <p:sp>
        <p:nvSpPr>
          <p:cNvPr id="12" name="TextBox 3"/>
          <p:cNvSpPr txBox="1">
            <a:spLocks noChangeArrowheads="1"/>
          </p:cNvSpPr>
          <p:nvPr/>
        </p:nvSpPr>
        <p:spPr bwMode="auto">
          <a:xfrm>
            <a:off x="5832252" y="2174425"/>
            <a:ext cx="2419350" cy="40011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Structure</a:t>
            </a:r>
            <a:endParaRPr lang="en-US" altLang="en-US" sz="2000" b="1" dirty="0"/>
          </a:p>
        </p:txBody>
      </p:sp>
      <p:sp>
        <p:nvSpPr>
          <p:cNvPr id="13" name="TextBox 3"/>
          <p:cNvSpPr txBox="1">
            <a:spLocks noChangeArrowheads="1"/>
          </p:cNvSpPr>
          <p:nvPr/>
        </p:nvSpPr>
        <p:spPr bwMode="auto">
          <a:xfrm>
            <a:off x="4669555" y="3629211"/>
            <a:ext cx="203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RHDV colored by relative CC</a:t>
            </a:r>
            <a:endParaRPr lang="en-US" altLang="en-US" sz="2000" b="1" dirty="0"/>
          </a:p>
        </p:txBody>
      </p:sp>
    </p:spTree>
    <p:extLst>
      <p:ext uri="{BB962C8B-B14F-4D97-AF65-F5344CB8AC3E}">
        <p14:creationId xmlns:p14="http://schemas.microsoft.com/office/powerpoint/2010/main" val="1396529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itle 1"/>
          <p:cNvSpPr>
            <a:spLocks noGrp="1"/>
          </p:cNvSpPr>
          <p:nvPr>
            <p:ph type="title"/>
          </p:nvPr>
        </p:nvSpPr>
        <p:spPr>
          <a:xfrm>
            <a:off x="445294" y="106326"/>
            <a:ext cx="8229600" cy="1254641"/>
          </a:xfrm>
        </p:spPr>
        <p:txBody>
          <a:bodyPr>
            <a:normAutofit fontScale="90000"/>
          </a:bodyPr>
          <a:lstStyle/>
          <a:p>
            <a:r>
              <a:rPr lang="en-US" altLang="en-US" sz="2700" dirty="0" smtClean="0"/>
              <a:t>VMD Tesla </a:t>
            </a:r>
            <a:r>
              <a:rPr lang="en-US" altLang="en-US" sz="2700" dirty="0" smtClean="0"/>
              <a:t>P100+V100 </a:t>
            </a:r>
            <a:r>
              <a:rPr lang="en-US" altLang="en-US" sz="2700" dirty="0" smtClean="0"/>
              <a:t>Cross Correlation Performance</a:t>
            </a:r>
            <a:r>
              <a:rPr lang="en-US" altLang="en-US" sz="3200" dirty="0" smtClean="0"/>
              <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
            </a:r>
            <a:br>
              <a:rPr lang="en-US" sz="2200" dirty="0" smtClean="0"/>
            </a:br>
            <a:r>
              <a:rPr lang="en-US" sz="2200" dirty="0" smtClean="0"/>
              <a:t>Latest results on Pascal P100, first runs on Volta V100</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195517502"/>
              </p:ext>
            </p:extLst>
          </p:nvPr>
        </p:nvGraphicFramePr>
        <p:xfrm>
          <a:off x="121877" y="1451928"/>
          <a:ext cx="8856921" cy="2289832"/>
        </p:xfrm>
        <a:graphic>
          <a:graphicData uri="http://schemas.openxmlformats.org/drawingml/2006/table">
            <a:tbl>
              <a:tblPr firstRow="1" bandRow="1">
                <a:tableStyleId>{5C22544A-7EE6-4342-B048-85BDC9FD1C3A}</a:tableStyleId>
              </a:tblPr>
              <a:tblGrid>
                <a:gridCol w="4913151"/>
                <a:gridCol w="3943770"/>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r h="329609">
                <a:tc>
                  <a:txBody>
                    <a:bodyPr/>
                    <a:lstStyle/>
                    <a:p>
                      <a:r>
                        <a:rPr lang="en-US" sz="1400" b="1" baseline="0" dirty="0" smtClean="0"/>
                        <a:t>VMD-CUDA Intel Xeon E5-2697Av4 + 1x Tesla V100</a:t>
                      </a:r>
                      <a:endParaRPr lang="en-US" sz="1100" b="1" dirty="0"/>
                    </a:p>
                  </a:txBody>
                  <a:tcPr marL="91458" marR="91458" marT="34297" marB="34297"/>
                </a:tc>
                <a:tc>
                  <a:txBody>
                    <a:bodyPr/>
                    <a:lstStyle/>
                    <a:p>
                      <a:r>
                        <a:rPr lang="en-US" sz="1400" b="1" dirty="0" smtClean="0"/>
                        <a:t>  0.050s,                          </a:t>
                      </a:r>
                      <a:r>
                        <a:rPr lang="en-US" sz="1400" b="0" dirty="0" smtClean="0"/>
                        <a:t>317x</a:t>
                      </a:r>
                      <a:r>
                        <a:rPr lang="en-US" sz="1400" b="1" dirty="0" smtClean="0"/>
                        <a:t>            </a:t>
                      </a:r>
                      <a:r>
                        <a:rPr lang="en-US" sz="1400" b="1" baseline="0" dirty="0" smtClean="0"/>
                        <a:t> 9.2</a:t>
                      </a:r>
                      <a:r>
                        <a:rPr lang="en-US" sz="1400" b="1" dirty="0" smtClean="0"/>
                        <a:t>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3914081"/>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349938"/>
            <a:ext cx="8856921" cy="387842"/>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13152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Clustering Analysis of Molecular Dynamics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943170"/>
            <a:ext cx="7382861" cy="1200329"/>
          </a:xfrm>
          <a:prstGeom prst="rect">
            <a:avLst/>
          </a:prstGeom>
          <a:solidFill>
            <a:schemeClr val="bg1"/>
          </a:solidFill>
        </p:spPr>
        <p:txBody>
          <a:bodyPr wrap="square" rtlCol="0">
            <a:spAutoFit/>
          </a:bodyPr>
          <a:lstStyle/>
          <a:p>
            <a:r>
              <a:rPr lang="en-US" b="1" dirty="0" smtClean="0"/>
              <a:t>GPU-Accelerated </a:t>
            </a:r>
            <a:r>
              <a:rPr lang="en-US" b="1" dirty="0"/>
              <a:t>Molecular Dynamics Clustering Analysis with </a:t>
            </a:r>
            <a:r>
              <a:rPr lang="en-US" b="1" dirty="0" err="1" smtClean="0"/>
              <a:t>OpenACC</a:t>
            </a:r>
            <a:r>
              <a:rPr lang="en-US" b="1" dirty="0" smtClean="0"/>
              <a:t>.</a:t>
            </a:r>
            <a:r>
              <a:rPr lang="en-US" b="1" dirty="0"/>
              <a:t> </a:t>
            </a:r>
            <a:r>
              <a:rPr lang="en-US" dirty="0" smtClean="0"/>
              <a:t>J.E</a:t>
            </a:r>
            <a:r>
              <a:rPr lang="en-US" dirty="0"/>
              <a:t>. Stone, </a:t>
            </a:r>
            <a:r>
              <a:rPr lang="en-US" dirty="0" smtClean="0"/>
              <a:t>J.R</a:t>
            </a:r>
            <a:r>
              <a:rPr lang="en-US" dirty="0"/>
              <a:t>. </a:t>
            </a:r>
            <a:r>
              <a:rPr lang="en-US" dirty="0" err="1"/>
              <a:t>Perilla</a:t>
            </a:r>
            <a:r>
              <a:rPr lang="en-US" dirty="0"/>
              <a:t>, C. </a:t>
            </a:r>
            <a:r>
              <a:rPr lang="en-US" dirty="0" smtClean="0"/>
              <a:t>K. </a:t>
            </a:r>
            <a:r>
              <a:rPr lang="en-US" dirty="0"/>
              <a:t>Cassidy, and </a:t>
            </a:r>
            <a:r>
              <a:rPr lang="en-US" dirty="0" smtClean="0"/>
              <a:t>K. </a:t>
            </a:r>
            <a:r>
              <a:rPr lang="en-US" dirty="0" err="1"/>
              <a:t>Schulten</a:t>
            </a:r>
            <a:r>
              <a:rPr lang="en-US" dirty="0" smtClean="0"/>
              <a:t>.           In</a:t>
            </a:r>
            <a:r>
              <a:rPr lang="en-US" dirty="0"/>
              <a:t>, Robert Farber, </a:t>
            </a:r>
            <a:r>
              <a:rPr lang="en-US" dirty="0" smtClean="0"/>
              <a:t>ed., </a:t>
            </a:r>
            <a:r>
              <a:rPr lang="en-US" dirty="0"/>
              <a:t>Parallel Programming with </a:t>
            </a:r>
            <a:r>
              <a:rPr lang="en-US" dirty="0" err="1"/>
              <a:t>OpenACC</a:t>
            </a:r>
            <a:r>
              <a:rPr lang="en-US" dirty="0"/>
              <a:t>, Morgan Kaufmann, Chapter 11, pp. 215-240</a:t>
            </a:r>
            <a:r>
              <a:rPr lang="en-US" dirty="0" smtClean="0"/>
              <a:t>, 2016.</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196120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Interactive Ray Tracing </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2967" y="4559300"/>
            <a:ext cx="3211033" cy="58477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a:t>
            </a:r>
            <a:r>
              <a:rPr lang="en-US" sz="1600" dirty="0" smtClean="0">
                <a:solidFill>
                  <a:prstClr val="black"/>
                </a:solidFill>
                <a:latin typeface="Arial"/>
                <a:ea typeface="+mn-ea"/>
                <a:cs typeface="+mn-cs"/>
              </a:rPr>
              <a:t>of all-atom </a:t>
            </a:r>
            <a:r>
              <a:rPr lang="en-US" sz="1600" dirty="0" err="1">
                <a:solidFill>
                  <a:prstClr val="black"/>
                </a:solidFill>
                <a:latin typeface="Arial"/>
              </a:rPr>
              <a:t>C</a:t>
            </a:r>
            <a:r>
              <a:rPr lang="en-US" sz="1600" dirty="0" err="1" smtClean="0">
                <a:solidFill>
                  <a:prstClr val="black"/>
                </a:solidFill>
                <a:latin typeface="Arial"/>
                <a:ea typeface="+mn-ea"/>
                <a:cs typeface="+mn-cs"/>
              </a:rPr>
              <a:t>hromatophore</a:t>
            </a:r>
            <a:r>
              <a:rPr lang="en-US" sz="1600" dirty="0" smtClean="0">
                <a:solidFill>
                  <a:prstClr val="black"/>
                </a:solidFill>
                <a:latin typeface="Arial"/>
                <a:ea typeface="+mn-ea"/>
                <a:cs typeface="+mn-cs"/>
              </a:rPr>
              <a:t> </a:t>
            </a:r>
            <a:r>
              <a:rPr lang="en-US" sz="1600" dirty="0">
                <a:solidFill>
                  <a:prstClr val="black"/>
                </a:solidFill>
                <a:latin typeface="Arial"/>
                <a:ea typeface="+mn-ea"/>
                <a:cs typeface="+mn-cs"/>
              </a:rPr>
              <a:t>w/ lipids.</a:t>
            </a:r>
          </a:p>
        </p:txBody>
      </p:sp>
      <p:sp>
        <p:nvSpPr>
          <p:cNvPr id="2" name="TextBox 1"/>
          <p:cNvSpPr txBox="1"/>
          <p:nvPr/>
        </p:nvSpPr>
        <p:spPr>
          <a:xfrm>
            <a:off x="152398" y="2668772"/>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228599" y="705146"/>
            <a:ext cx="6384850" cy="1963626"/>
          </a:xfrm>
        </p:spPr>
        <p:txBody>
          <a:bodyPr>
            <a:normAutofit/>
          </a:bodyPr>
          <a:lstStyle/>
          <a:p>
            <a:pPr>
              <a:defRPr/>
            </a:pPr>
            <a:r>
              <a:rPr lang="en-US" altLang="en-US" sz="2400" dirty="0" smtClean="0">
                <a:latin typeface="Arial" charset="0"/>
                <a:cs typeface="Arial" charset="0"/>
              </a:rPr>
              <a:t>Remote visualization tasks on very large macromolecular complexes</a:t>
            </a:r>
          </a:p>
          <a:p>
            <a:pPr>
              <a:defRPr/>
            </a:pPr>
            <a:r>
              <a:rPr lang="en-US" altLang="en-US" sz="2400" dirty="0" smtClean="0">
                <a:latin typeface="Arial" charset="0"/>
                <a:cs typeface="Arial" charset="0"/>
              </a:rPr>
              <a:t>Large-scale parallel rendering: in situ or post hoc visualization tasks</a:t>
            </a:r>
          </a:p>
        </p:txBody>
      </p:sp>
    </p:spTree>
    <p:extLst>
      <p:ext uri="{BB962C8B-B14F-4D97-AF65-F5344CB8AC3E}">
        <p14:creationId xmlns:p14="http://schemas.microsoft.com/office/powerpoint/2010/main" val="237383600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1.9.3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568843" y="1180214"/>
            <a:ext cx="4589758" cy="3390596"/>
          </a:xfrm>
        </p:spPr>
        <p:txBody>
          <a:bodyPr>
            <a:normAutofit fontScale="85000" lnSpcReduction="10000"/>
          </a:bodyPr>
          <a:lstStyle/>
          <a:p>
            <a:r>
              <a:rPr lang="en-US" sz="2400" dirty="0" smtClean="0"/>
              <a:t>Eliminate dependency on windowing systems</a:t>
            </a:r>
          </a:p>
          <a:p>
            <a:r>
              <a:rPr lang="en-US" sz="2400" dirty="0"/>
              <a:t>S</a:t>
            </a:r>
            <a:r>
              <a:rPr lang="en-US" sz="2400" dirty="0" smtClean="0"/>
              <a:t>implified deployment of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2039283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0121"/>
            <a:ext cx="7770813" cy="855663"/>
          </a:xfrm>
        </p:spPr>
        <p:txBody>
          <a:bodyPr/>
          <a:lstStyle/>
          <a:p>
            <a:r>
              <a:rPr lang="en-US" dirty="0" smtClean="0"/>
              <a:t>EGL Is Supported Now!</a:t>
            </a:r>
            <a:endParaRPr lang="en-US" dirty="0"/>
          </a:p>
        </p:txBody>
      </p:sp>
      <p:sp>
        <p:nvSpPr>
          <p:cNvPr id="3" name="Content Placeholder 2"/>
          <p:cNvSpPr>
            <a:spLocks noGrp="1"/>
          </p:cNvSpPr>
          <p:nvPr>
            <p:ph idx="1"/>
          </p:nvPr>
        </p:nvSpPr>
        <p:spPr>
          <a:xfrm>
            <a:off x="318977" y="1025784"/>
            <a:ext cx="4380615" cy="3652541"/>
          </a:xfrm>
        </p:spPr>
        <p:txBody>
          <a:bodyPr/>
          <a:lstStyle/>
          <a:p>
            <a:r>
              <a:rPr lang="en-US" sz="2400" dirty="0" err="1" smtClean="0"/>
              <a:t>Cloud+Workstations</a:t>
            </a:r>
            <a:r>
              <a:rPr lang="en-US" sz="2400" dirty="0" smtClean="0"/>
              <a:t> with most recent NVIDIA drivers</a:t>
            </a:r>
          </a:p>
          <a:p>
            <a:r>
              <a:rPr lang="en-US" sz="2400" dirty="0" smtClean="0"/>
              <a:t>VMD on HPC systems w/ latest Tesla P100 GPUs:</a:t>
            </a:r>
          </a:p>
          <a:p>
            <a:pPr lvl="1"/>
            <a:r>
              <a:rPr lang="en-US" sz="2000" dirty="0" smtClean="0"/>
              <a:t>Cray XC50, CSCS Piz </a:t>
            </a:r>
            <a:r>
              <a:rPr lang="en-US" sz="2000" dirty="0" err="1" smtClean="0"/>
              <a:t>Daint</a:t>
            </a:r>
            <a:r>
              <a:rPr lang="en-US" sz="2000" dirty="0" smtClean="0"/>
              <a:t>, driver 375.39</a:t>
            </a:r>
          </a:p>
          <a:p>
            <a:pPr lvl="1"/>
            <a:r>
              <a:rPr lang="en-US" sz="2000" dirty="0" smtClean="0"/>
              <a:t>IBM </a:t>
            </a:r>
            <a:r>
              <a:rPr lang="en-US" sz="2000" dirty="0" err="1" smtClean="0"/>
              <a:t>OpenPOWER</a:t>
            </a:r>
            <a:r>
              <a:rPr lang="en-US" sz="2000" dirty="0" smtClean="0"/>
              <a:t>, drivers 375.66 and later support both GLX and EGL</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667" y="1025784"/>
            <a:ext cx="4544400" cy="2408532"/>
          </a:xfrm>
          <a:prstGeom prst="rect">
            <a:avLst/>
          </a:prstGeom>
        </p:spPr>
      </p:pic>
    </p:spTree>
    <p:extLst>
      <p:ext uri="{BB962C8B-B14F-4D97-AF65-F5344CB8AC3E}">
        <p14:creationId xmlns:p14="http://schemas.microsoft.com/office/powerpoint/2010/main" val="63807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323850" y="590550"/>
            <a:ext cx="85725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42876"/>
            <a:ext cx="7770813" cy="838200"/>
          </a:xfrm>
        </p:spPr>
        <p:txBody>
          <a:bodyPr>
            <a:noAutofit/>
          </a:bodyPr>
          <a:lstStyle/>
          <a:p>
            <a:r>
              <a:rPr lang="en-US" sz="3200" dirty="0" smtClean="0"/>
              <a:t>How Does Interactivity in HPC                   Benefit Scientific Productivity</a:t>
            </a:r>
            <a:endParaRPr lang="en-US" sz="3200" dirty="0"/>
          </a:p>
        </p:txBody>
      </p:sp>
      <p:sp>
        <p:nvSpPr>
          <p:cNvPr id="3" name="Text Placeholder 2"/>
          <p:cNvSpPr>
            <a:spLocks noGrp="1"/>
          </p:cNvSpPr>
          <p:nvPr>
            <p:ph type="body" sz="half" idx="1"/>
          </p:nvPr>
        </p:nvSpPr>
        <p:spPr>
          <a:xfrm>
            <a:off x="685801" y="1066800"/>
            <a:ext cx="7770813" cy="3609975"/>
          </a:xfrm>
        </p:spPr>
        <p:txBody>
          <a:bodyPr>
            <a:normAutofit fontScale="85000" lnSpcReduction="10000"/>
          </a:bodyPr>
          <a:lstStyle/>
          <a:p>
            <a:r>
              <a:rPr lang="en-US" sz="2000" dirty="0" smtClean="0"/>
              <a:t>Until 2008, MD simulation performance was the major limiting factor on biomolecular modeling productivity, maybe 95% factor</a:t>
            </a:r>
          </a:p>
          <a:p>
            <a:r>
              <a:rPr lang="en-US" sz="2000" b="1" dirty="0" smtClean="0"/>
              <a:t>In 2017: Batch MD sim code performance is likely only a 50% factor on overall scientific productivity</a:t>
            </a:r>
          </a:p>
          <a:p>
            <a:r>
              <a:rPr lang="en-US" sz="2000" b="1" dirty="0" smtClean="0"/>
              <a:t>An extremely simplified outline:</a:t>
            </a:r>
          </a:p>
          <a:p>
            <a:pPr lvl="1"/>
            <a:r>
              <a:rPr lang="en-US" sz="1800" dirty="0" smtClean="0"/>
              <a:t>Months or years of science team effort go into preparing state-of-the-art biomolecular simulations w/ experimental structures before MD sims begin</a:t>
            </a:r>
          </a:p>
          <a:p>
            <a:pPr lvl="1"/>
            <a:r>
              <a:rPr lang="en-US" sz="1800" b="1" dirty="0" smtClean="0"/>
              <a:t>During the initial and early phases of a simulation campaign, hundreds of modeling problems must be identified and addressed</a:t>
            </a:r>
          </a:p>
          <a:p>
            <a:pPr lvl="1"/>
            <a:r>
              <a:rPr lang="en-US" sz="1800" b="1" dirty="0" smtClean="0"/>
              <a:t>Interactivity is a fundamental requirement during these phases</a:t>
            </a:r>
          </a:p>
          <a:p>
            <a:pPr lvl="1"/>
            <a:r>
              <a:rPr lang="en-US" sz="1800" dirty="0" smtClean="0"/>
              <a:t>After sim campaign has produced required outputs, extensive analytical work begins, and science teams then make key decisions about outcomes, potentially conducting further sim studies, developing manuscripts with detailed analyses, figures, and movies</a:t>
            </a:r>
            <a:r>
              <a:rPr lang="en-US" sz="1800" dirty="0"/>
              <a:t> </a:t>
            </a:r>
            <a:r>
              <a:rPr lang="en-US" sz="1800" dirty="0" smtClean="0"/>
              <a:t>of dynamics of systems under study</a:t>
            </a:r>
          </a:p>
          <a:p>
            <a:pPr lvl="1"/>
            <a:endParaRPr lang="en-US" sz="1800" dirty="0" smtClean="0"/>
          </a:p>
        </p:txBody>
      </p:sp>
    </p:spTree>
    <p:extLst>
      <p:ext uri="{BB962C8B-B14F-4D97-AF65-F5344CB8AC3E}">
        <p14:creationId xmlns:p14="http://schemas.microsoft.com/office/powerpoint/2010/main" val="3697885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ipArt Placeholder 4"/>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5124450" y="673895"/>
            <a:ext cx="4020344" cy="4020344"/>
          </a:xfrm>
        </p:spPr>
      </p:pic>
      <p:sp>
        <p:nvSpPr>
          <p:cNvPr id="3" name="Text Placeholder 2"/>
          <p:cNvSpPr>
            <a:spLocks noGrp="1"/>
          </p:cNvSpPr>
          <p:nvPr>
            <p:ph type="body" sz="half" idx="1"/>
          </p:nvPr>
        </p:nvSpPr>
        <p:spPr>
          <a:xfrm>
            <a:off x="114300" y="885825"/>
            <a:ext cx="5086350" cy="3684985"/>
          </a:xfrm>
        </p:spPr>
        <p:txBody>
          <a:bodyPr>
            <a:normAutofit fontScale="62500" lnSpcReduction="20000"/>
          </a:bodyPr>
          <a:lstStyle/>
          <a:p>
            <a:r>
              <a:rPr lang="en-US" sz="2400" dirty="0" smtClean="0"/>
              <a:t>Initial model of minimal cell membrane and proteins</a:t>
            </a:r>
          </a:p>
          <a:p>
            <a:r>
              <a:rPr lang="en-US" sz="2400" dirty="0" smtClean="0"/>
              <a:t>Candidate for our ORNL Summit early science project</a:t>
            </a:r>
          </a:p>
          <a:p>
            <a:r>
              <a:rPr lang="en-US" sz="2400" b="1" dirty="0" smtClean="0"/>
              <a:t>~1 billion atoms</a:t>
            </a:r>
            <a:r>
              <a:rPr lang="en-US" sz="2400" dirty="0" smtClean="0"/>
              <a:t> presently with explicit water, ions, etc.</a:t>
            </a:r>
          </a:p>
          <a:p>
            <a:r>
              <a:rPr lang="en-US" sz="2400" dirty="0" smtClean="0"/>
              <a:t>Main structure file used for modeling and simulation tasks is currently </a:t>
            </a:r>
            <a:r>
              <a:rPr lang="en-US" sz="2400" b="1" dirty="0" smtClean="0"/>
              <a:t>~60GB</a:t>
            </a:r>
          </a:p>
          <a:p>
            <a:r>
              <a:rPr lang="en-US" sz="2400" dirty="0" smtClean="0"/>
              <a:t>Initial simulation preparation requires </a:t>
            </a:r>
            <a:r>
              <a:rPr lang="en-US" sz="2400" b="1" dirty="0" smtClean="0"/>
              <a:t>many repeated build / </a:t>
            </a:r>
            <a:r>
              <a:rPr lang="en-US" sz="2400" b="1" dirty="0" err="1" smtClean="0"/>
              <a:t>viz</a:t>
            </a:r>
            <a:r>
              <a:rPr lang="en-US" sz="2400" b="1" dirty="0" smtClean="0"/>
              <a:t> / measure / simulate cycles…</a:t>
            </a:r>
          </a:p>
          <a:p>
            <a:r>
              <a:rPr lang="en-US" sz="2400" dirty="0" smtClean="0"/>
              <a:t>MD trajectory output : </a:t>
            </a:r>
            <a:r>
              <a:rPr lang="en-US" sz="2400" b="1" dirty="0" smtClean="0"/>
              <a:t>~12GB/frame</a:t>
            </a:r>
          </a:p>
          <a:p>
            <a:r>
              <a:rPr lang="en-US" sz="2400" b="1" dirty="0" smtClean="0"/>
              <a:t>Need to run all tools required for science campaign at remote supercomputer sites:</a:t>
            </a:r>
          </a:p>
          <a:p>
            <a:pPr lvl="1"/>
            <a:r>
              <a:rPr lang="en-US" sz="2000" b="1" dirty="0" smtClean="0"/>
              <a:t>Optimize work-efficiency of science team</a:t>
            </a:r>
          </a:p>
          <a:p>
            <a:pPr lvl="1"/>
            <a:r>
              <a:rPr lang="en-US" sz="2000" b="1" dirty="0" smtClean="0"/>
              <a:t>Not just NAMD and VMD, but also other tools </a:t>
            </a:r>
          </a:p>
          <a:p>
            <a:r>
              <a:rPr lang="en-US" sz="2400" b="1" dirty="0" smtClean="0"/>
              <a:t>Old approach </a:t>
            </a:r>
            <a:r>
              <a:rPr lang="en-US" sz="2400" dirty="0" smtClean="0"/>
              <a:t>of repeatedly transferring files back and forth between UIUC lab and remote supercomputers</a:t>
            </a:r>
            <a:r>
              <a:rPr lang="en-US" sz="2400" b="1" dirty="0" smtClean="0"/>
              <a:t> is untenable at this scale!!!</a:t>
            </a:r>
          </a:p>
          <a:p>
            <a:endParaRPr lang="en-US" sz="2400" dirty="0"/>
          </a:p>
        </p:txBody>
      </p:sp>
      <p:sp>
        <p:nvSpPr>
          <p:cNvPr id="2" name="Title 1"/>
          <p:cNvSpPr>
            <a:spLocks noGrp="1"/>
          </p:cNvSpPr>
          <p:nvPr>
            <p:ph type="title"/>
          </p:nvPr>
        </p:nvSpPr>
        <p:spPr>
          <a:xfrm>
            <a:off x="685801" y="171450"/>
            <a:ext cx="7770813" cy="571500"/>
          </a:xfrm>
        </p:spPr>
        <p:txBody>
          <a:bodyPr>
            <a:normAutofit fontScale="90000"/>
          </a:bodyPr>
          <a:lstStyle/>
          <a:p>
            <a:r>
              <a:rPr lang="en-US" dirty="0" smtClean="0"/>
              <a:t>Proto-Cell Modeling Project</a:t>
            </a:r>
            <a:endParaRPr lang="en-US" dirty="0"/>
          </a:p>
        </p:txBody>
      </p:sp>
    </p:spTree>
    <p:extLst>
      <p:ext uri="{BB962C8B-B14F-4D97-AF65-F5344CB8AC3E}">
        <p14:creationId xmlns:p14="http://schemas.microsoft.com/office/powerpoint/2010/main" val="558083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42875"/>
            <a:ext cx="7770813" cy="856060"/>
          </a:xfrm>
        </p:spPr>
        <p:txBody>
          <a:bodyPr/>
          <a:lstStyle/>
          <a:p>
            <a:r>
              <a:rPr lang="en-US" dirty="0" smtClean="0"/>
              <a:t>What Do We Need?</a:t>
            </a:r>
            <a:endParaRPr lang="en-US" dirty="0"/>
          </a:p>
        </p:txBody>
      </p:sp>
      <p:sp>
        <p:nvSpPr>
          <p:cNvPr id="3" name="Text Placeholder 2"/>
          <p:cNvSpPr>
            <a:spLocks noGrp="1"/>
          </p:cNvSpPr>
          <p:nvPr>
            <p:ph type="body" sz="half" idx="1"/>
          </p:nvPr>
        </p:nvSpPr>
        <p:spPr>
          <a:xfrm>
            <a:off x="219076" y="998935"/>
            <a:ext cx="8401050" cy="3571875"/>
          </a:xfrm>
        </p:spPr>
        <p:txBody>
          <a:bodyPr>
            <a:normAutofit fontScale="77500" lnSpcReduction="20000"/>
          </a:bodyPr>
          <a:lstStyle/>
          <a:p>
            <a:r>
              <a:rPr lang="en-US" sz="2400" b="1" dirty="0" smtClean="0"/>
              <a:t>Science campaign “Bullpen” interactive compute/</a:t>
            </a:r>
            <a:r>
              <a:rPr lang="en-US" sz="2400" b="1" dirty="0" err="1" smtClean="0"/>
              <a:t>viz</a:t>
            </a:r>
            <a:endParaRPr lang="en-US" sz="2400" b="1" dirty="0" smtClean="0"/>
          </a:p>
          <a:p>
            <a:r>
              <a:rPr lang="en-US" sz="2400" dirty="0" smtClean="0"/>
              <a:t>Interactive resources supporting the </a:t>
            </a:r>
            <a:r>
              <a:rPr lang="en-US" sz="2400" b="1" dirty="0" smtClean="0"/>
              <a:t>human-intensive</a:t>
            </a:r>
            <a:r>
              <a:rPr lang="en-US" sz="2400" dirty="0" smtClean="0"/>
              <a:t> parts of science team activities</a:t>
            </a:r>
            <a:endParaRPr lang="en-US" dirty="0" smtClean="0"/>
          </a:p>
          <a:p>
            <a:r>
              <a:rPr lang="en-US" sz="2400" dirty="0" smtClean="0"/>
              <a:t>Specific examples:</a:t>
            </a:r>
          </a:p>
          <a:p>
            <a:pPr lvl="1"/>
            <a:r>
              <a:rPr lang="en-US" sz="2000" b="1" dirty="0" smtClean="0"/>
              <a:t>Interactive remote visualization </a:t>
            </a:r>
            <a:r>
              <a:rPr lang="en-US" sz="2000" dirty="0" smtClean="0"/>
              <a:t>supporting use </a:t>
            </a:r>
            <a:r>
              <a:rPr lang="en-US" sz="2000" b="1" dirty="0" smtClean="0"/>
              <a:t>of arbitrary science tools</a:t>
            </a:r>
            <a:r>
              <a:rPr lang="en-US" sz="2000" dirty="0" smtClean="0"/>
              <a:t>, including those that are </a:t>
            </a:r>
            <a:r>
              <a:rPr lang="en-US" sz="2000" b="1" dirty="0" smtClean="0"/>
              <a:t>not traditional HPC tools </a:t>
            </a:r>
            <a:r>
              <a:rPr lang="en-US" sz="2000" dirty="0" smtClean="0"/>
              <a:t>(e.g. </a:t>
            </a:r>
            <a:r>
              <a:rPr lang="en-US" sz="2000" dirty="0" err="1" smtClean="0"/>
              <a:t>CryoEM</a:t>
            </a:r>
            <a:r>
              <a:rPr lang="en-US" sz="2000" dirty="0"/>
              <a:t> </a:t>
            </a:r>
            <a:r>
              <a:rPr lang="en-US" sz="2000" dirty="0" smtClean="0"/>
              <a:t>and X-Ray crystallography </a:t>
            </a:r>
            <a:r>
              <a:rPr lang="en-US" sz="2000" dirty="0" err="1" smtClean="0"/>
              <a:t>pkgs</a:t>
            </a:r>
            <a:r>
              <a:rPr lang="en-US" sz="2000" dirty="0" smtClean="0"/>
              <a:t>)</a:t>
            </a:r>
          </a:p>
          <a:p>
            <a:pPr lvl="1"/>
            <a:r>
              <a:rPr lang="en-US" sz="2000" b="1" dirty="0" smtClean="0"/>
              <a:t>Special batch queues, or queue policies </a:t>
            </a:r>
            <a:r>
              <a:rPr lang="en-US" sz="2000" dirty="0" smtClean="0"/>
              <a:t>that support the initial and early phase of simulation bring-up activities, so that </a:t>
            </a:r>
            <a:r>
              <a:rPr lang="en-US" sz="2000" b="1" dirty="0" err="1" smtClean="0"/>
              <a:t>meso</a:t>
            </a:r>
            <a:r>
              <a:rPr lang="en-US" sz="2000" b="1" dirty="0" smtClean="0"/>
              <a:t>-scale interactive calculations </a:t>
            </a:r>
            <a:r>
              <a:rPr lang="en-US" sz="2000" dirty="0" smtClean="0"/>
              <a:t>can be performed </a:t>
            </a:r>
            <a:r>
              <a:rPr lang="en-US" sz="2000" b="1" dirty="0" smtClean="0"/>
              <a:t>“at a mouse click” </a:t>
            </a:r>
            <a:r>
              <a:rPr lang="en-US" sz="2000" dirty="0" smtClean="0"/>
              <a:t>to provide rapid-turnaround of results in interactive modeling sessions to correct flaws in molecular models, simulation parameters, etc.</a:t>
            </a:r>
          </a:p>
          <a:p>
            <a:pPr lvl="1"/>
            <a:r>
              <a:rPr lang="en-US" sz="2000" dirty="0" smtClean="0"/>
              <a:t>A few (10s or less) HPC systems supporting </a:t>
            </a:r>
            <a:r>
              <a:rPr lang="en-US" sz="2000" b="1" dirty="0" smtClean="0"/>
              <a:t>very large memory capacities</a:t>
            </a:r>
            <a:r>
              <a:rPr lang="en-US" sz="2000" dirty="0" smtClean="0"/>
              <a:t> and d</a:t>
            </a:r>
            <a:r>
              <a:rPr lang="en-US" sz="2000" b="1" dirty="0" smtClean="0"/>
              <a:t>ense GPU counts</a:t>
            </a:r>
            <a:r>
              <a:rPr lang="en-US" sz="2000" dirty="0" smtClean="0"/>
              <a:t>, to run the </a:t>
            </a:r>
            <a:r>
              <a:rPr lang="en-US" sz="2000" b="1" dirty="0" smtClean="0"/>
              <a:t>interactive supercomputing job “front end”</a:t>
            </a:r>
          </a:p>
        </p:txBody>
      </p:sp>
    </p:spTree>
    <p:extLst>
      <p:ext uri="{BB962C8B-B14F-4D97-AF65-F5344CB8AC3E}">
        <p14:creationId xmlns:p14="http://schemas.microsoft.com/office/powerpoint/2010/main" val="3101155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defRPr/>
            </a:pPr>
            <a:r>
              <a:rPr lang="en-US" altLang="en-US" sz="3200" kern="0" dirty="0" smtClean="0">
                <a:cs typeface="Arial" panose="020B0604020202020204" pitchFamily="34" charset="0"/>
              </a:rPr>
              <a:t>VMD </a:t>
            </a:r>
            <a:r>
              <a:rPr lang="en-US" altLang="en-US" sz="3200" kern="0" dirty="0" err="1" smtClean="0">
                <a:cs typeface="Arial" panose="020B0604020202020204" pitchFamily="34" charset="0"/>
              </a:rPr>
              <a:t>Petascale</a:t>
            </a:r>
            <a:r>
              <a:rPr lang="en-US" altLang="en-US" sz="3200" kern="0" dirty="0" smtClean="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9380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b="1" kern="0" dirty="0" smtClean="0">
                <a:cs typeface="Arial" panose="020B0604020202020204" pitchFamily="34" charset="0"/>
              </a:rPr>
              <a:t>Analyze/visualize large trajectories too large to transfer off-site:</a:t>
            </a:r>
          </a:p>
          <a:p>
            <a:pPr lvl="1" eaLnBrk="1" hangingPunct="1">
              <a:defRPr/>
            </a:pPr>
            <a:r>
              <a:rPr lang="en-US" altLang="en-US" sz="1400" kern="0" dirty="0" smtClean="0">
                <a:cs typeface="Arial" panose="020B0604020202020204" pitchFamily="34" charset="0"/>
              </a:rPr>
              <a:t>User-defined parallel analysis operations, data types</a:t>
            </a:r>
          </a:p>
          <a:p>
            <a:pPr lvl="1" eaLnBrk="1" hangingPunct="1">
              <a:defRPr/>
            </a:pPr>
            <a:r>
              <a:rPr lang="en-US" altLang="en-US" sz="1400" kern="0" dirty="0" smtClean="0">
                <a:cs typeface="Arial" panose="020B0604020202020204" pitchFamily="34" charset="0"/>
              </a:rPr>
              <a:t>Parallel rendering, movie making</a:t>
            </a:r>
          </a:p>
          <a:p>
            <a:pPr eaLnBrk="1" hangingPunct="1">
              <a:defRPr/>
            </a:pPr>
            <a:r>
              <a:rPr lang="en-US" altLang="en-US" sz="1600" kern="0" dirty="0" smtClean="0">
                <a:cs typeface="Arial" panose="020B0604020202020204" pitchFamily="34" charset="0"/>
              </a:rPr>
              <a:t>Supports GPU-accelerated Cray XK7 nodes for both visualization and analysis:</a:t>
            </a:r>
          </a:p>
          <a:p>
            <a:pPr lvl="1" eaLnBrk="1" hangingPunct="1">
              <a:defRPr/>
            </a:pPr>
            <a:r>
              <a:rPr lang="en-US" altLang="en-US" sz="1400" b="1" dirty="0" smtClean="0">
                <a:cs typeface="Arial" panose="020B0604020202020204" pitchFamily="34" charset="0"/>
              </a:rPr>
              <a:t>GPU accelerated trajectory analysis w/ CUDA</a:t>
            </a:r>
          </a:p>
          <a:p>
            <a:pPr lvl="1" eaLnBrk="1" hangingPunct="1">
              <a:defRPr/>
            </a:pPr>
            <a:r>
              <a:rPr lang="en-US" altLang="en-US" sz="1400" b="1" dirty="0" smtClean="0">
                <a:cs typeface="Arial" panose="020B0604020202020204" pitchFamily="34" charset="0"/>
              </a:rPr>
              <a:t>OpenGL and GPU ray tracing for visualization and movie rendering</a:t>
            </a:r>
          </a:p>
          <a:p>
            <a:pPr eaLnBrk="1" hangingPunct="1">
              <a:defRPr/>
            </a:pPr>
            <a:r>
              <a:rPr lang="en-US" altLang="en-US" sz="1600" kern="0" dirty="0" smtClean="0">
                <a:cs typeface="Arial" panose="020B0604020202020204" pitchFamily="34" charset="0"/>
              </a:rPr>
              <a:t>Parallel I/O rates up to </a:t>
            </a:r>
            <a:r>
              <a:rPr lang="en-US" altLang="en-US" sz="1600" b="1" kern="0" dirty="0" smtClean="0">
                <a:cs typeface="Arial" panose="020B0604020202020204" pitchFamily="34" charset="0"/>
              </a:rPr>
              <a:t>275 GB/sec</a:t>
            </a:r>
            <a:r>
              <a:rPr lang="en-US" altLang="en-US" sz="1600" kern="0" dirty="0" smtClean="0">
                <a:cs typeface="Arial" panose="020B0604020202020204" pitchFamily="34" charset="0"/>
              </a:rPr>
              <a:t> on 8192 Cray XE6 nodes – can read in </a:t>
            </a:r>
            <a:r>
              <a:rPr lang="en-US" altLang="en-US" sz="1600" b="1" kern="0" dirty="0" smtClean="0">
                <a:cs typeface="Arial" panose="020B0604020202020204" pitchFamily="34" charset="0"/>
              </a:rPr>
              <a:t>231 TB in 15 minutes!</a:t>
            </a:r>
          </a:p>
          <a:p>
            <a:pPr algn="ctr" eaLnBrk="1" hangingPunct="1">
              <a:buFont typeface="Times New Roman" pitchFamily="18" charset="0"/>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Font typeface="Times New Roman" pitchFamily="18" charset="0"/>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31572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4" y="4377957"/>
            <a:ext cx="6060559"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709706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3747</TotalTime>
  <Words>1648</Words>
  <Application>Microsoft Office PowerPoint</Application>
  <PresentationFormat>On-screen Show (16:9)</PresentationFormat>
  <Paragraphs>154</Paragraphs>
  <Slides>17</Slides>
  <Notes>4</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PPT_Temp_Corp_16x9_BLK_2007</vt:lpstr>
      <vt:lpstr>Presentations (Wide Screen)</vt:lpstr>
      <vt:lpstr>Interactive Supercomputing for State-of-the-art Biomolecular Simulation</vt:lpstr>
      <vt:lpstr>PowerPoint Presentation</vt:lpstr>
      <vt:lpstr>Goal: A Computational Microscope</vt:lpstr>
      <vt:lpstr>How Does Interactivity in HPC                   Benefit Scientific Productivity</vt:lpstr>
      <vt:lpstr>Proto-Cell Modeling Project</vt:lpstr>
      <vt:lpstr>What Do We Need?</vt:lpstr>
      <vt:lpstr>PowerPoint Presentation</vt:lpstr>
      <vt:lpstr>Molecular Dynamics Flexible Fitting (MDFF)</vt:lpstr>
      <vt:lpstr>GPUs Can Reduce MDFF Trajectory Analysis Runtimes from Hours to Minutes</vt:lpstr>
      <vt:lpstr>Parallel MDFF Cross Correlation Analysis on Cray XK7 </vt:lpstr>
      <vt:lpstr>VMD Tesla P100+V100 Cross Correlation Performance Rabbit Hemorrhagic Disease Virus: 702K atoms, 6.5Å resolution  Latest results on Pascal P100, first runs on Volta V100</vt:lpstr>
      <vt:lpstr>Clustering Analysis of Molecular Dynamics Trajectories</vt:lpstr>
      <vt:lpstr>Interactive Ray Tracing </vt:lpstr>
      <vt:lpstr>VMD 1.9.3 supports EGL for in-situ and parallel rendering on clouds, clusters, and supercomputers</vt:lpstr>
      <vt:lpstr>EGL Is Supported Now!</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632</cp:revision>
  <cp:lastPrinted>2013-10-08T16:33:51Z</cp:lastPrinted>
  <dcterms:created xsi:type="dcterms:W3CDTF">2010-04-12T23:12:02Z</dcterms:created>
  <dcterms:modified xsi:type="dcterms:W3CDTF">2017-11-14T19:26:17Z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