
<file path=[Content_Types].xml><?xml version="1.0" encoding="utf-8"?>
<Types xmlns="http://schemas.openxmlformats.org/package/2006/content-types">
  <Default Extension="png" ContentType="image/png"/>
  <Default Extension="mpg" ContentType="vide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3" r:id="rId5"/>
    <p:sldMasterId id="2147493481" r:id="rId6"/>
    <p:sldMasterId id="2147493487" r:id="rId7"/>
    <p:sldMasterId id="2147493498" r:id="rId8"/>
    <p:sldMasterId id="2147493511" r:id="rId9"/>
    <p:sldMasterId id="2147493529" r:id="rId10"/>
    <p:sldMasterId id="2147493576" r:id="rId11"/>
    <p:sldMasterId id="2147493610" r:id="rId12"/>
    <p:sldMasterId id="2147493626" r:id="rId13"/>
    <p:sldMasterId id="2147493639" r:id="rId14"/>
    <p:sldMasterId id="2147493652" r:id="rId15"/>
    <p:sldMasterId id="2147493665" r:id="rId16"/>
    <p:sldMasterId id="2147493678" r:id="rId17"/>
    <p:sldMasterId id="2147493691" r:id="rId18"/>
    <p:sldMasterId id="2147493704" r:id="rId19"/>
    <p:sldMasterId id="2147493717" r:id="rId20"/>
  </p:sldMasterIdLst>
  <p:notesMasterIdLst>
    <p:notesMasterId r:id="rId67"/>
  </p:notesMasterIdLst>
  <p:handoutMasterIdLst>
    <p:handoutMasterId r:id="rId68"/>
  </p:handoutMasterIdLst>
  <p:sldIdLst>
    <p:sldId id="432" r:id="rId21"/>
    <p:sldId id="468" r:id="rId22"/>
    <p:sldId id="511" r:id="rId23"/>
    <p:sldId id="518" r:id="rId24"/>
    <p:sldId id="562" r:id="rId25"/>
    <p:sldId id="259" r:id="rId26"/>
    <p:sldId id="566" r:id="rId27"/>
    <p:sldId id="506" r:id="rId28"/>
    <p:sldId id="538" r:id="rId29"/>
    <p:sldId id="505" r:id="rId30"/>
    <p:sldId id="537" r:id="rId31"/>
    <p:sldId id="507" r:id="rId32"/>
    <p:sldId id="561" r:id="rId33"/>
    <p:sldId id="376" r:id="rId34"/>
    <p:sldId id="441" r:id="rId35"/>
    <p:sldId id="568" r:id="rId36"/>
    <p:sldId id="569" r:id="rId37"/>
    <p:sldId id="570" r:id="rId38"/>
    <p:sldId id="567" r:id="rId39"/>
    <p:sldId id="563" r:id="rId40"/>
    <p:sldId id="531" r:id="rId41"/>
    <p:sldId id="443" r:id="rId42"/>
    <p:sldId id="557" r:id="rId43"/>
    <p:sldId id="559" r:id="rId44"/>
    <p:sldId id="560" r:id="rId45"/>
    <p:sldId id="564" r:id="rId46"/>
    <p:sldId id="514" r:id="rId47"/>
    <p:sldId id="527" r:id="rId48"/>
    <p:sldId id="512" r:id="rId49"/>
    <p:sldId id="558" r:id="rId50"/>
    <p:sldId id="532" r:id="rId51"/>
    <p:sldId id="548" r:id="rId52"/>
    <p:sldId id="565" r:id="rId53"/>
    <p:sldId id="573" r:id="rId54"/>
    <p:sldId id="574" r:id="rId55"/>
    <p:sldId id="575" r:id="rId56"/>
    <p:sldId id="571" r:id="rId57"/>
    <p:sldId id="572" r:id="rId58"/>
    <p:sldId id="449" r:id="rId59"/>
    <p:sldId id="448" r:id="rId60"/>
    <p:sldId id="450" r:id="rId61"/>
    <p:sldId id="451" r:id="rId62"/>
    <p:sldId id="452" r:id="rId63"/>
    <p:sldId id="453" r:id="rId64"/>
    <p:sldId id="454" r:id="rId65"/>
    <p:sldId id="455" r:id="rId66"/>
  </p:sldIdLst>
  <p:sldSz cx="9144000" cy="5143500" type="screen16x9"/>
  <p:notesSz cx="6858000" cy="9144000"/>
  <p:defaultText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7D6"/>
    <a:srgbClr val="8585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87011" autoAdjust="0"/>
  </p:normalViewPr>
  <p:slideViewPr>
    <p:cSldViewPr snapToGrid="0" snapToObjects="1">
      <p:cViewPr>
        <p:scale>
          <a:sx n="70" d="100"/>
          <a:sy n="70" d="100"/>
        </p:scale>
        <p:origin x="-1338" y="-336"/>
      </p:cViewPr>
      <p:guideLst>
        <p:guide orient="horz" pos="1620"/>
        <p:guide pos="2880"/>
      </p:guideLst>
    </p:cSldViewPr>
  </p:slideViewPr>
  <p:notesTextViewPr>
    <p:cViewPr>
      <p:scale>
        <a:sx n="100" d="100"/>
        <a:sy n="100" d="100"/>
      </p:scale>
      <p:origin x="0" y="0"/>
    </p:cViewPr>
  </p:notesTextViewPr>
  <p:sorterViewPr>
    <p:cViewPr>
      <p:scale>
        <a:sx n="70" d="100"/>
        <a:sy n="70" d="100"/>
      </p:scale>
      <p:origin x="0" y="0"/>
    </p:cViewPr>
  </p:sorterViewPr>
  <p:notesViewPr>
    <p:cSldViewPr snapToGrid="0" snapToObjects="1">
      <p:cViewPr varScale="1">
        <p:scale>
          <a:sx n="56" d="100"/>
          <a:sy n="56" d="100"/>
        </p:scale>
        <p:origin x="-28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slide" Target="slides/slide43.xml"/><Relationship Id="rId68"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slide" Target="slides/slide46.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1.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notesMaster" Target="notesMasters/notesMaster1.xml"/><Relationship Id="rId20" Type="http://schemas.openxmlformats.org/officeDocument/2006/relationships/slideMaster" Target="slideMasters/slideMaster17.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effectLst/>
              </a:rPr>
              <a:t>VMD </a:t>
            </a:r>
            <a:r>
              <a:rPr lang="en-US" sz="2160" b="1" i="0" u="none" strike="noStrike" baseline="0" dirty="0" err="1" smtClean="0">
                <a:effectLst/>
              </a:rPr>
              <a:t>OptiX</a:t>
            </a:r>
            <a:r>
              <a:rPr lang="en-US" sz="2160" b="1" i="0" u="none" strike="noStrike" baseline="0" dirty="0" smtClean="0">
                <a:effectLst/>
              </a:rPr>
              <a:t> RT performance on </a:t>
            </a:r>
            <a:r>
              <a:rPr lang="en-US" sz="2160" b="1" i="0" u="none" strike="noStrike" baseline="0" dirty="0" err="1" smtClean="0">
                <a:effectLst/>
              </a:rPr>
              <a:t>Quadro</a:t>
            </a:r>
            <a:r>
              <a:rPr lang="en-US" sz="2160" b="1" i="0" u="none" strike="noStrike" baseline="0" dirty="0" smtClean="0">
                <a:effectLst/>
              </a:rPr>
              <a:t> RTX 6000</a:t>
            </a:r>
            <a:endParaRPr lang="en-US" dirty="0"/>
          </a:p>
        </c:rich>
      </c:tx>
      <c:layout/>
      <c:overlay val="0"/>
    </c:title>
    <c:autoTitleDeleted val="0"/>
    <c:plotArea>
      <c:layout>
        <c:manualLayout>
          <c:layoutTarget val="inner"/>
          <c:xMode val="edge"/>
          <c:yMode val="edge"/>
          <c:x val="0.27650335374744822"/>
          <c:y val="0.14099518021674831"/>
          <c:w val="0.72349664625255172"/>
          <c:h val="0.50804103344327811"/>
        </c:manualLayout>
      </c:layout>
      <c:barChart>
        <c:barDir val="col"/>
        <c:grouping val="clustered"/>
        <c:varyColors val="0"/>
        <c:ser>
          <c:idx val="0"/>
          <c:order val="0"/>
          <c:tx>
            <c:strRef>
              <c:f>Sheet1!$B$1</c:f>
              <c:strCache>
                <c:ptCount val="1"/>
                <c:pt idx="0">
                  <c:v>Quadro GV100</c:v>
                </c:pt>
              </c:strCache>
            </c:strRef>
          </c:tx>
          <c:invertIfNegative val="0"/>
          <c:cat>
            <c:strRef>
              <c:f>Sheet1!$A$2:$A$3</c:f>
              <c:strCache>
                <c:ptCount val="2"/>
                <c:pt idx="0">
                  <c:v>Chromatophore @ 4Kx4K</c:v>
                </c:pt>
                <c:pt idx="1">
                  <c:v>Chrom Cell, 512x DoF @ 1080p</c:v>
                </c:pt>
              </c:strCache>
            </c:strRef>
          </c:cat>
          <c:val>
            <c:numRef>
              <c:f>Sheet1!$B$2:$B$3</c:f>
              <c:numCache>
                <c:formatCode>General</c:formatCode>
                <c:ptCount val="2"/>
                <c:pt idx="0">
                  <c:v>1</c:v>
                </c:pt>
                <c:pt idx="1">
                  <c:v>1</c:v>
                </c:pt>
              </c:numCache>
            </c:numRef>
          </c:val>
        </c:ser>
        <c:ser>
          <c:idx val="1"/>
          <c:order val="1"/>
          <c:tx>
            <c:strRef>
              <c:f>Sheet1!$C$1</c:f>
              <c:strCache>
                <c:ptCount val="1"/>
                <c:pt idx="0">
                  <c:v>2x Quadro GV100</c:v>
                </c:pt>
              </c:strCache>
            </c:strRef>
          </c:tx>
          <c:invertIfNegative val="0"/>
          <c:cat>
            <c:strRef>
              <c:f>Sheet1!$A$2:$A$3</c:f>
              <c:strCache>
                <c:ptCount val="2"/>
                <c:pt idx="0">
                  <c:v>Chromatophore @ 4Kx4K</c:v>
                </c:pt>
                <c:pt idx="1">
                  <c:v>Chrom Cell, 512x DoF @ 1080p</c:v>
                </c:pt>
              </c:strCache>
            </c:strRef>
          </c:cat>
          <c:val>
            <c:numRef>
              <c:f>Sheet1!$C$2:$C$3</c:f>
              <c:numCache>
                <c:formatCode>General</c:formatCode>
                <c:ptCount val="2"/>
                <c:pt idx="0">
                  <c:v>1.97</c:v>
                </c:pt>
                <c:pt idx="1">
                  <c:v>1.95</c:v>
                </c:pt>
              </c:numCache>
            </c:numRef>
          </c:val>
        </c:ser>
        <c:ser>
          <c:idx val="2"/>
          <c:order val="2"/>
          <c:tx>
            <c:strRef>
              <c:f>Sheet1!$D$1</c:f>
              <c:strCache>
                <c:ptCount val="1"/>
                <c:pt idx="0">
                  <c:v>Quadro RTX 6000</c:v>
                </c:pt>
              </c:strCache>
            </c:strRef>
          </c:tx>
          <c:invertIfNegative val="0"/>
          <c:cat>
            <c:strRef>
              <c:f>Sheet1!$A$2:$A$3</c:f>
              <c:strCache>
                <c:ptCount val="2"/>
                <c:pt idx="0">
                  <c:v>Chromatophore @ 4Kx4K</c:v>
                </c:pt>
                <c:pt idx="1">
                  <c:v>Chrom Cell, 512x DoF @ 1080p</c:v>
                </c:pt>
              </c:strCache>
            </c:strRef>
          </c:cat>
          <c:val>
            <c:numRef>
              <c:f>Sheet1!$D$2:$D$3</c:f>
              <c:numCache>
                <c:formatCode>General</c:formatCode>
                <c:ptCount val="2"/>
                <c:pt idx="0">
                  <c:v>8.02</c:v>
                </c:pt>
                <c:pt idx="1">
                  <c:v>8.18</c:v>
                </c:pt>
              </c:numCache>
            </c:numRef>
          </c:val>
        </c:ser>
        <c:dLbls>
          <c:showLegendKey val="0"/>
          <c:showVal val="0"/>
          <c:showCatName val="0"/>
          <c:showSerName val="0"/>
          <c:showPercent val="0"/>
          <c:showBubbleSize val="0"/>
        </c:dLbls>
        <c:gapWidth val="150"/>
        <c:axId val="164377728"/>
        <c:axId val="164379264"/>
      </c:barChart>
      <c:catAx>
        <c:axId val="164377728"/>
        <c:scaling>
          <c:orientation val="minMax"/>
        </c:scaling>
        <c:delete val="0"/>
        <c:axPos val="b"/>
        <c:majorTickMark val="none"/>
        <c:minorTickMark val="none"/>
        <c:tickLblPos val="nextTo"/>
        <c:crossAx val="164379264"/>
        <c:crosses val="autoZero"/>
        <c:auto val="1"/>
        <c:lblAlgn val="ctr"/>
        <c:lblOffset val="100"/>
        <c:noMultiLvlLbl val="0"/>
      </c:catAx>
      <c:valAx>
        <c:axId val="164379264"/>
        <c:scaling>
          <c:orientation val="minMax"/>
        </c:scaling>
        <c:delete val="0"/>
        <c:axPos val="l"/>
        <c:majorGridlines/>
        <c:title>
          <c:tx>
            <c:rich>
              <a:bodyPr/>
              <a:lstStyle/>
              <a:p>
                <a:pPr>
                  <a:defRPr/>
                </a:pPr>
                <a:r>
                  <a:rPr lang="en-US" dirty="0" smtClean="0"/>
                  <a:t>Speedup</a:t>
                </a:r>
                <a:r>
                  <a:rPr lang="en-US" baseline="0" dirty="0" smtClean="0"/>
                  <a:t> Factor X</a:t>
                </a:r>
                <a:endParaRPr lang="en-US" dirty="0"/>
              </a:p>
            </c:rich>
          </c:tx>
          <c:layout>
            <c:manualLayout>
              <c:xMode val="edge"/>
              <c:yMode val="edge"/>
              <c:x val="0.15432098765432098"/>
              <c:y val="0.16048673055250695"/>
            </c:manualLayout>
          </c:layout>
          <c:overlay val="0"/>
        </c:title>
        <c:numFmt formatCode="General" sourceLinked="1"/>
        <c:majorTickMark val="none"/>
        <c:minorTickMark val="none"/>
        <c:tickLblPos val="nextTo"/>
        <c:crossAx val="164377728"/>
        <c:crosses val="autoZero"/>
        <c:crossBetween val="between"/>
      </c:valAx>
      <c:dTable>
        <c:showHorzBorder val="1"/>
        <c:showVertBorder val="1"/>
        <c:showOutline val="1"/>
        <c:showKeys val="1"/>
      </c:dTable>
    </c:plotArea>
    <c:plotVisOnly val="1"/>
    <c:dispBlanksAs val="gap"/>
    <c:showDLblsOverMax val="0"/>
  </c:chart>
  <c:txPr>
    <a:bodyPr/>
    <a:lstStyle/>
    <a:p>
      <a:pPr>
        <a:defRPr sz="1800"/>
      </a:pPr>
      <a:endParaRPr lang="en-US"/>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70.png"/></Relationships>
</file>

<file path=ppt/drawings/drawing1.xml><?xml version="1.0" encoding="utf-8"?>
<c:userShapes xmlns:c="http://schemas.openxmlformats.org/drawingml/2006/chart">
  <cdr:relSizeAnchor xmlns:cdr="http://schemas.openxmlformats.org/drawingml/2006/chartDrawing">
    <cdr:from>
      <cdr:x>0.27427</cdr:x>
      <cdr:y>0.13994</cdr:y>
    </cdr:from>
    <cdr:to>
      <cdr:x>0.44943</cdr:x>
      <cdr:y>0.45023</cdr:y>
    </cdr:to>
    <cdr:pic>
      <cdr:nvPicPr>
        <cdr:cNvPr id="2" name="Picture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2369486" y="616278"/>
          <a:ext cx="1513193" cy="136640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AECB417-2A94-1A4A-9244-CE6FA45E6004}" type="datetimeFigureOut">
              <a:rPr lang="en-US" smtClean="0">
                <a:latin typeface="Arial"/>
              </a:rPr>
              <a:t>3/20/2019</a:t>
            </a:fld>
            <a:endParaRPr lang="en-US" dirty="0">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65457C-A5E4-EC47-A181-8DC0D6B6B299}" type="slidenum">
              <a:rPr lang="en-US" smtClean="0">
                <a:latin typeface="Arial"/>
              </a:rPr>
              <a:t>‹#›</a:t>
            </a:fld>
            <a:endParaRPr lang="en-US" dirty="0">
              <a:latin typeface="Arial"/>
            </a:endParaRPr>
          </a:p>
        </p:txBody>
      </p:sp>
    </p:spTree>
    <p:extLst>
      <p:ext uri="{BB962C8B-B14F-4D97-AF65-F5344CB8AC3E}">
        <p14:creationId xmlns:p14="http://schemas.microsoft.com/office/powerpoint/2010/main" val="322343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E2519ED-FA7F-FC4D-9DB3-5AF260E25E28}" type="datetimeFigureOut">
              <a:rPr lang="en-US" smtClean="0"/>
              <a:pPr/>
              <a:t>3/20/2019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9D070434-A121-4A49-81B9-67B648BE8527}" type="slidenum">
              <a:rPr lang="en-US" smtClean="0"/>
              <a:pPr/>
              <a:t>‹#›</a:t>
            </a:fld>
            <a:endParaRPr lang="en-US" dirty="0"/>
          </a:p>
        </p:txBody>
      </p:sp>
    </p:spTree>
    <p:extLst>
      <p:ext uri="{BB962C8B-B14F-4D97-AF65-F5344CB8AC3E}">
        <p14:creationId xmlns:p14="http://schemas.microsoft.com/office/powerpoint/2010/main" val="1702527345"/>
      </p:ext>
    </p:extLst>
  </p:cSld>
  <p:clrMap bg1="lt1" tx1="dk1" bg2="lt2" tx2="dk2" accent1="accent1" accent2="accent2" accent3="accent3" accent4="accent4" accent5="accent5" accent6="accent6" hlink="hlink" folHlink="folHlink"/>
  <p:hf hdr="0" ftr="0" dt="0"/>
  <p:notesStyle>
    <a:lvl1pPr marL="0" algn="l" defTabSz="457101" rtl="0" eaLnBrk="1" latinLnBrk="0" hangingPunct="1">
      <a:defRPr sz="1200" kern="1200">
        <a:solidFill>
          <a:schemeClr val="tx1"/>
        </a:solidFill>
        <a:latin typeface="Arial"/>
        <a:ea typeface="+mn-ea"/>
        <a:cs typeface="+mn-cs"/>
      </a:defRPr>
    </a:lvl1pPr>
    <a:lvl2pPr marL="457101" algn="l" defTabSz="457101" rtl="0" eaLnBrk="1" latinLnBrk="0" hangingPunct="1">
      <a:defRPr sz="1200" kern="1200">
        <a:solidFill>
          <a:schemeClr val="tx1"/>
        </a:solidFill>
        <a:latin typeface="Arial"/>
        <a:ea typeface="+mn-ea"/>
        <a:cs typeface="+mn-cs"/>
      </a:defRPr>
    </a:lvl2pPr>
    <a:lvl3pPr marL="914202" algn="l" defTabSz="457101" rtl="0" eaLnBrk="1" latinLnBrk="0" hangingPunct="1">
      <a:defRPr sz="1200" kern="1200">
        <a:solidFill>
          <a:schemeClr val="tx1"/>
        </a:solidFill>
        <a:latin typeface="Arial"/>
        <a:ea typeface="+mn-ea"/>
        <a:cs typeface="+mn-cs"/>
      </a:defRPr>
    </a:lvl3pPr>
    <a:lvl4pPr marL="1371303" algn="l" defTabSz="457101" rtl="0" eaLnBrk="1" latinLnBrk="0" hangingPunct="1">
      <a:defRPr sz="1200" kern="1200">
        <a:solidFill>
          <a:schemeClr val="tx1"/>
        </a:solidFill>
        <a:latin typeface="Arial"/>
        <a:ea typeface="+mn-ea"/>
        <a:cs typeface="+mn-cs"/>
      </a:defRPr>
    </a:lvl4pPr>
    <a:lvl5pPr marL="1828404" algn="l" defTabSz="457101" rtl="0" eaLnBrk="1" latinLnBrk="0" hangingPunct="1">
      <a:defRPr sz="1200" kern="1200">
        <a:solidFill>
          <a:schemeClr val="tx1"/>
        </a:solidFill>
        <a:latin typeface="Arial"/>
        <a:ea typeface="+mn-ea"/>
        <a:cs typeface="+mn-cs"/>
      </a:defRPr>
    </a:lvl5pPr>
    <a:lvl6pPr marL="2285505" algn="l" defTabSz="457101" rtl="0" eaLnBrk="1" latinLnBrk="0" hangingPunct="1">
      <a:defRPr sz="1200" kern="1200">
        <a:solidFill>
          <a:schemeClr val="tx1"/>
        </a:solidFill>
        <a:latin typeface="+mn-lt"/>
        <a:ea typeface="+mn-ea"/>
        <a:cs typeface="+mn-cs"/>
      </a:defRPr>
    </a:lvl6pPr>
    <a:lvl7pPr marL="2742606" algn="l" defTabSz="457101" rtl="0" eaLnBrk="1" latinLnBrk="0" hangingPunct="1">
      <a:defRPr sz="1200" kern="1200">
        <a:solidFill>
          <a:schemeClr val="tx1"/>
        </a:solidFill>
        <a:latin typeface="+mn-lt"/>
        <a:ea typeface="+mn-ea"/>
        <a:cs typeface="+mn-cs"/>
      </a:defRPr>
    </a:lvl7pPr>
    <a:lvl8pPr marL="3199707" algn="l" defTabSz="457101" rtl="0" eaLnBrk="1" latinLnBrk="0" hangingPunct="1">
      <a:defRPr sz="1200" kern="1200">
        <a:solidFill>
          <a:schemeClr val="tx1"/>
        </a:solidFill>
        <a:latin typeface="+mn-lt"/>
        <a:ea typeface="+mn-ea"/>
        <a:cs typeface="+mn-cs"/>
      </a:defRPr>
    </a:lvl8pPr>
    <a:lvl9pPr marL="3656808" algn="l" defTabSz="45710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eaLnBrk="1" hangingPunct="1"/>
            <a:fld id="{0A7F8231-C4D9-404E-BBD5-E400C1040463}" type="slidenum">
              <a:rPr lang="en-US" altLang="en-US" sz="1200" smtClean="0"/>
              <a:pPr eaLnBrk="1" hangingPunct="1"/>
              <a:t>1</a:t>
            </a:fld>
            <a:endParaRPr lang="en-US" altLang="en-US" sz="1200"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dirty="0" smtClean="0">
                <a:latin typeface="Times New Roman" pitchFamily="18" charset="0"/>
              </a:rPr>
              <a:t>NAMD and VMD provide state-of-the-art molecular simulation, analysis,</a:t>
            </a:r>
          </a:p>
          <a:p>
            <a:pPr eaLnBrk="1" hangingPunct="1"/>
            <a:r>
              <a:rPr lang="en-US" altLang="en-US" dirty="0" smtClean="0">
                <a:latin typeface="Times New Roman" pitchFamily="18" charset="0"/>
              </a:rPr>
              <a:t>and visualization tools that leverage a panoply of GPU acceleration</a:t>
            </a:r>
          </a:p>
          <a:p>
            <a:pPr eaLnBrk="1" hangingPunct="1"/>
            <a:r>
              <a:rPr lang="en-US" altLang="en-US" dirty="0" smtClean="0">
                <a:latin typeface="Times New Roman" pitchFamily="18" charset="0"/>
              </a:rPr>
              <a:t>technologies to achieve performance levels that enable scientists to</a:t>
            </a:r>
          </a:p>
          <a:p>
            <a:pPr eaLnBrk="1" hangingPunct="1"/>
            <a:r>
              <a:rPr lang="en-US" altLang="en-US" dirty="0" smtClean="0">
                <a:latin typeface="Times New Roman" pitchFamily="18" charset="0"/>
              </a:rPr>
              <a:t>routinely apply research methods that were formerly too computationally</a:t>
            </a:r>
          </a:p>
          <a:p>
            <a:pPr eaLnBrk="1" hangingPunct="1"/>
            <a:r>
              <a:rPr lang="en-US" altLang="en-US" dirty="0" smtClean="0">
                <a:latin typeface="Times New Roman" pitchFamily="18" charset="0"/>
              </a:rPr>
              <a:t>demanding to be practical.  To make state-of-the-art MD simulation and</a:t>
            </a:r>
          </a:p>
          <a:p>
            <a:pPr eaLnBrk="1" hangingPunct="1"/>
            <a:r>
              <a:rPr lang="en-US" altLang="en-US" dirty="0" smtClean="0">
                <a:latin typeface="Times New Roman" pitchFamily="18" charset="0"/>
              </a:rPr>
              <a:t>computational microscopy workflows available to a broader range of</a:t>
            </a:r>
          </a:p>
          <a:p>
            <a:pPr eaLnBrk="1" hangingPunct="1"/>
            <a:r>
              <a:rPr lang="en-US" altLang="en-US" dirty="0" smtClean="0">
                <a:latin typeface="Times New Roman" pitchFamily="18" charset="0"/>
              </a:rPr>
              <a:t>molecular scientists including non-traditional users of HPC systems,</a:t>
            </a:r>
          </a:p>
          <a:p>
            <a:pPr eaLnBrk="1" hangingPunct="1"/>
            <a:r>
              <a:rPr lang="en-US" altLang="en-US" dirty="0" smtClean="0">
                <a:latin typeface="Times New Roman" pitchFamily="18" charset="0"/>
              </a:rPr>
              <a:t>our center has begun producing pre-configured container images and</a:t>
            </a:r>
          </a:p>
          <a:p>
            <a:pPr eaLnBrk="1" hangingPunct="1"/>
            <a:r>
              <a:rPr lang="en-US" altLang="en-US" dirty="0" smtClean="0">
                <a:latin typeface="Times New Roman" pitchFamily="18" charset="0"/>
              </a:rPr>
              <a:t>Amazon EC2 AMIs that streamline deployment, particularly for</a:t>
            </a:r>
          </a:p>
          <a:p>
            <a:pPr eaLnBrk="1" hangingPunct="1"/>
            <a:r>
              <a:rPr lang="en-US" altLang="en-US" dirty="0" smtClean="0">
                <a:latin typeface="Times New Roman" pitchFamily="18" charset="0"/>
              </a:rPr>
              <a:t>specialized occasional-use workflows, e.g., for refinement of</a:t>
            </a:r>
          </a:p>
          <a:p>
            <a:pPr eaLnBrk="1" hangingPunct="1"/>
            <a:r>
              <a:rPr lang="en-US" altLang="en-US" dirty="0" smtClean="0">
                <a:latin typeface="Times New Roman" pitchFamily="18" charset="0"/>
              </a:rPr>
              <a:t>atomic structures obtained through </a:t>
            </a:r>
            <a:r>
              <a:rPr lang="en-US" altLang="en-US" dirty="0" err="1" smtClean="0">
                <a:latin typeface="Times New Roman" pitchFamily="18" charset="0"/>
              </a:rPr>
              <a:t>cryo</a:t>
            </a:r>
            <a:r>
              <a:rPr lang="en-US" altLang="en-US" dirty="0" smtClean="0">
                <a:latin typeface="Times New Roman" pitchFamily="18" charset="0"/>
              </a:rPr>
              <a:t>-electron microscopy.</a:t>
            </a:r>
          </a:p>
          <a:p>
            <a:pPr eaLnBrk="1" hangingPunct="1"/>
            <a:r>
              <a:rPr lang="en-US" altLang="en-US" dirty="0" smtClean="0">
                <a:latin typeface="Times New Roman" pitchFamily="18" charset="0"/>
              </a:rPr>
              <a:t>This talk will describe the latest technological advances in NAMD and VMD,</a:t>
            </a:r>
          </a:p>
          <a:p>
            <a:pPr eaLnBrk="1" hangingPunct="1"/>
            <a:r>
              <a:rPr lang="en-US" altLang="en-US" dirty="0" smtClean="0">
                <a:latin typeface="Times New Roman" pitchFamily="18" charset="0"/>
              </a:rPr>
              <a:t>using CUDA, </a:t>
            </a:r>
            <a:r>
              <a:rPr lang="en-US" altLang="en-US" dirty="0" err="1" smtClean="0">
                <a:latin typeface="Times New Roman" pitchFamily="18" charset="0"/>
              </a:rPr>
              <a:t>OpenACC</a:t>
            </a:r>
            <a:r>
              <a:rPr lang="en-US" altLang="en-US" dirty="0" smtClean="0">
                <a:latin typeface="Times New Roman" pitchFamily="18" charset="0"/>
              </a:rPr>
              <a:t>, and </a:t>
            </a:r>
            <a:r>
              <a:rPr lang="en-US" altLang="en-US" dirty="0" err="1" smtClean="0">
                <a:latin typeface="Times New Roman" pitchFamily="18" charset="0"/>
              </a:rPr>
              <a:t>OptiX</a:t>
            </a:r>
            <a:r>
              <a:rPr lang="en-US" altLang="en-US" dirty="0" smtClean="0">
                <a:latin typeface="Times New Roman" pitchFamily="18" charset="0"/>
              </a:rPr>
              <a:t>, including early results on ORNL Summit,</a:t>
            </a:r>
          </a:p>
          <a:p>
            <a:pPr eaLnBrk="1" hangingPunct="1"/>
            <a:r>
              <a:rPr lang="en-US" altLang="en-US" dirty="0" smtClean="0">
                <a:latin typeface="Times New Roman" pitchFamily="18" charset="0"/>
              </a:rPr>
              <a:t>state-of-the-art RTX hardware ray tracing on Turing GPUs,</a:t>
            </a:r>
          </a:p>
          <a:p>
            <a:pPr eaLnBrk="1" hangingPunct="1"/>
            <a:r>
              <a:rPr lang="en-US" altLang="en-US" dirty="0" smtClean="0">
                <a:latin typeface="Times New Roman" pitchFamily="18" charset="0"/>
              </a:rPr>
              <a:t>and easy deployment using containers and cloud computing infrastructure.</a:t>
            </a:r>
          </a:p>
          <a:p>
            <a:pPr eaLnBrk="1" hangingPunct="1"/>
            <a:endParaRPr lang="en-US" altLang="en-US" dirty="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4175" y="685800"/>
            <a:ext cx="6092825" cy="3427413"/>
          </a:xfrm>
          <a:ln/>
        </p:spPr>
      </p:sp>
      <p:sp>
        <p:nvSpPr>
          <p:cNvPr id="39939"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84175" y="685800"/>
            <a:ext cx="6092825" cy="3427413"/>
          </a:xfrm>
          <a:ln/>
        </p:spPr>
      </p:sp>
      <p:sp>
        <p:nvSpPr>
          <p:cNvPr id="40963"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84175" y="685800"/>
            <a:ext cx="6092825" cy="3427413"/>
          </a:xfrm>
          <a:ln/>
        </p:spPr>
      </p:sp>
      <p:sp>
        <p:nvSpPr>
          <p:cNvPr id="41987"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r>
              <a:rPr lang="en-US" altLang="en-US" smtClean="0"/>
              <a:t>Ribosomes synthesize new proteins from genetic information</a:t>
            </a:r>
          </a:p>
          <a:p>
            <a:r>
              <a:rPr lang="en-US" altLang="en-US" smtClean="0"/>
              <a:t>Bacterial ribosome is a target for antibiotics, which interfere with its ability to function by binding to sites on the structure, preventing proteins from being synthesized</a:t>
            </a:r>
          </a:p>
          <a:p>
            <a:r>
              <a:rPr lang="en-US" altLang="en-US" smtClean="0"/>
              <a:t>Ribosome simulations are extremely computationally challenging due to the size of the structure and its natural environment (solvent, ions, etc, large box, 3 million atoms or so)</a:t>
            </a:r>
          </a:p>
          <a:p>
            <a:endParaRPr lang="en-US" altLang="en-US" smtClean="0"/>
          </a:p>
          <a:p>
            <a:r>
              <a:rPr lang="en-US" altLang="en-US" smtClean="0"/>
              <a:t>Bionanodevice for sequencing DNA efficiently</a:t>
            </a:r>
          </a:p>
          <a:p>
            <a:r>
              <a:rPr lang="en-US" altLang="en-US" smtClean="0"/>
              <a:t>Knowledge of an individual’s genetic makeup can lead to the prediction and treatment of many diseases by the means of personal genomic medicine and pharmacogenomics.  In order for genome sequencing to become practical for common medical use, an inexpensive high throughput genome sequencing technique is required.  NIH has set a goal of reducing the cost of genome sequencing by a factor of 10,000, to less than $1,000 within ten years.</a:t>
            </a:r>
          </a:p>
          <a:p>
            <a:r>
              <a:rPr lang="en-US" altLang="en-US" smtClean="0"/>
              <a:t>The computer is the best microscope to guide the development of bionanodevices, for example to sequence DNA.  While experiments can measure DNA electrostatic potentials, they cannot visualize the DNA’s location and conformation at the time of measurement.</a:t>
            </a:r>
          </a:p>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81000" y="685800"/>
            <a:ext cx="6096000" cy="3429000"/>
          </a:xfrm>
          <a:noFill/>
          <a:ln/>
          <a:extLst>
            <a:ext uri="{909E8E84-426E-40DD-AFC4-6F175D3DCCD1}">
              <a14:hiddenFill xmlns:a14="http://schemas.microsoft.com/office/drawing/2010/main">
                <a:solidFill>
                  <a:srgbClr val="FFFFFF"/>
                </a:solidFill>
              </a14:hiddenFill>
            </a:ext>
          </a:extLst>
        </p:spPr>
      </p:sp>
      <p:sp>
        <p:nvSpPr>
          <p:cNvPr id="39939" name="Text Box 3"/>
          <p:cNvSpPr txBox="1">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8</a:t>
            </a:fld>
            <a:endParaRPr lang="en-US" dirty="0"/>
          </a:p>
        </p:txBody>
      </p:sp>
    </p:spTree>
    <p:extLst>
      <p:ext uri="{BB962C8B-B14F-4D97-AF65-F5344CB8AC3E}">
        <p14:creationId xmlns:p14="http://schemas.microsoft.com/office/powerpoint/2010/main" val="477925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070434-A121-4A49-81B9-67B648BE8527}" type="slidenum">
              <a:rPr lang="en-US" smtClean="0"/>
              <a:pPr/>
              <a:t>12</a:t>
            </a:fld>
            <a:endParaRPr lang="en-US" dirty="0"/>
          </a:p>
        </p:txBody>
      </p:sp>
    </p:spTree>
    <p:extLst>
      <p:ext uri="{BB962C8B-B14F-4D97-AF65-F5344CB8AC3E}">
        <p14:creationId xmlns:p14="http://schemas.microsoft.com/office/powerpoint/2010/main" val="1792143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Text Box 2"/>
          <p:cNvSpPr txBox="1">
            <a:spLocks noChangeArrowheads="1"/>
          </p:cNvSpPr>
          <p:nvPr/>
        </p:nvSpPr>
        <p:spPr bwMode="auto">
          <a:xfrm>
            <a:off x="1400175" y="914400"/>
            <a:ext cx="4056063" cy="31353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057"/>
            <a:endParaRPr lang="en-US">
              <a:solidFill>
                <a:prstClr val="black"/>
              </a:solidFill>
            </a:endParaRPr>
          </a:p>
        </p:txBody>
      </p:sp>
      <p:sp>
        <p:nvSpPr>
          <p:cNvPr id="328707" name="Rectangle 3"/>
          <p:cNvSpPr txBox="1">
            <a:spLocks noGrp="1" noChangeArrowheads="1"/>
          </p:cNvSpPr>
          <p:nvPr>
            <p:ph type="body"/>
          </p:nvPr>
        </p:nvSpPr>
        <p:spPr bwMode="auto">
          <a:xfrm>
            <a:off x="1046163" y="4352925"/>
            <a:ext cx="4768850" cy="34766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rPr dirty="0"/>
              <a:t>Resolution Exchange MDFF uses the replica exchange feature of NAMD to run the parallel fitting simulations. The parallel simulations require many computer cores, however the simulations converge very rapidly and require little computational time, making them well-suited for a cloud computing environment. A cloud computer like Amazon’s EC2 provides a user with a many-cored machine with the click of a button, and a user can run an full MDFF simulation from start to finish for less than the cost of a cup of coffee. Cloud computing provides researchers the necessary means to run the simulation without the need to acquire and maintain their own hardware, allowing them to focus on the scientific challenges of their project. Providing our software like MDFF on the cloud is an ongoing goal of the Center, to meet the needs of an even wider range of users.</a:t>
            </a:r>
          </a:p>
          <a:p>
            <a:endParaRPr dirty="0"/>
          </a:p>
          <a:p>
            <a:r>
              <a:rPr dirty="0"/>
              <a:t>- Make sure to make clear the ease of use aspect with packaging all the software up that is needed in a modeling workflow (no installation or compilation) and giving users a “one click” approach to running the method.</a:t>
            </a:r>
          </a:p>
          <a:p>
            <a:endParaRPr dirty="0"/>
          </a:p>
          <a:p>
            <a:pPr marL="271638" indent="-271638">
              <a:buSzPct val="75000"/>
              <a:buChar char="-"/>
            </a:pPr>
            <a:r>
              <a:rPr dirty="0"/>
              <a:t>Make it clear we have done this and others can do it now too. Mention the aspect of packaging up all the different software and making it easy for an experimentalist to run these methods.</a:t>
            </a:r>
          </a:p>
          <a:p>
            <a:r>
              <a:rPr dirty="0"/>
              <a:t>Not only are cloud platforms cost effective, but they give us the ability to create a working computer environment with all of the software components already installed and ready to run at the click of a button. Users therefore do not have to worry about acquiring……and instead can focus on the scientific challenges of their project. Using cloud computing platforms therefore gives a wider range of researchers access to our software.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2" tIns="45700" rIns="91402" bIns="45700" anchor="b"/>
          <a:lstStyle>
            <a:lvl1pPr algn="l" eaLnBrk="0" hangingPunct="0">
              <a:spcBef>
                <a:spcPct val="30000"/>
              </a:spcBef>
              <a:defRPr sz="1200">
                <a:solidFill>
                  <a:srgbClr val="000000"/>
                </a:solidFill>
                <a:latin typeface="Times New Roman" pitchFamily="18" charset="0"/>
              </a:defRPr>
            </a:lvl1pPr>
            <a:lvl2pPr marL="742950" indent="-285750" algn="l" eaLnBrk="0" hangingPunct="0">
              <a:spcBef>
                <a:spcPct val="30000"/>
              </a:spcBef>
              <a:defRPr sz="1200">
                <a:solidFill>
                  <a:srgbClr val="000000"/>
                </a:solidFill>
                <a:latin typeface="Times New Roman" pitchFamily="18" charset="0"/>
              </a:defRPr>
            </a:lvl2pPr>
            <a:lvl3pPr marL="1143000" indent="-228600" algn="l" eaLnBrk="0" hangingPunct="0">
              <a:spcBef>
                <a:spcPct val="30000"/>
              </a:spcBef>
              <a:defRPr sz="1200">
                <a:solidFill>
                  <a:srgbClr val="000000"/>
                </a:solidFill>
                <a:latin typeface="Times New Roman" pitchFamily="18" charset="0"/>
              </a:defRPr>
            </a:lvl3pPr>
            <a:lvl4pPr marL="1600200" indent="-228600" algn="l" eaLnBrk="0" hangingPunct="0">
              <a:spcBef>
                <a:spcPct val="30000"/>
              </a:spcBef>
              <a:defRPr sz="1200">
                <a:solidFill>
                  <a:srgbClr val="000000"/>
                </a:solidFill>
                <a:latin typeface="Times New Roman" pitchFamily="18" charset="0"/>
              </a:defRPr>
            </a:lvl4pPr>
            <a:lvl5pPr marL="2057400" indent="-228600" algn="l" eaLnBrk="0" hangingPunct="0">
              <a:spcBef>
                <a:spcPct val="30000"/>
              </a:spcBef>
              <a:defRPr sz="1200">
                <a:solidFill>
                  <a:srgbClr val="000000"/>
                </a:solidFill>
                <a:latin typeface="Times New Roman" pitchFamily="18" charset="0"/>
              </a:defRPr>
            </a:lvl5pPr>
            <a:lvl6pPr marL="25146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6pPr>
            <a:lvl7pPr marL="29718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7pPr>
            <a:lvl8pPr marL="34290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8pPr>
            <a:lvl9pPr marL="3886200" indent="-228600" eaLnBrk="0" fontAlgn="base" hangingPunct="0">
              <a:spcBef>
                <a:spcPct val="30000"/>
              </a:spcBef>
              <a:spcAft>
                <a:spcPct val="0"/>
              </a:spcAft>
              <a:buClr>
                <a:srgbClr val="000000"/>
              </a:buClr>
              <a:buSzPct val="100000"/>
              <a:buFont typeface="Times New Roman" pitchFamily="18" charset="0"/>
              <a:defRPr sz="1200">
                <a:solidFill>
                  <a:srgbClr val="000000"/>
                </a:solidFill>
                <a:latin typeface="Times New Roman" pitchFamily="18" charset="0"/>
              </a:defRPr>
            </a:lvl9pPr>
          </a:lstStyle>
          <a:p>
            <a:pPr algn="r" eaLnBrk="1" hangingPunct="1">
              <a:spcBef>
                <a:spcPct val="0"/>
              </a:spcBef>
            </a:pPr>
            <a:fld id="{2A69B0F6-4C85-4A57-B86C-D17FF6144E59}" type="slidenum">
              <a:rPr lang="en-US" altLang="en-US">
                <a:solidFill>
                  <a:prstClr val="black"/>
                </a:solidFill>
              </a:rPr>
              <a:pPr algn="r" eaLnBrk="1" hangingPunct="1">
                <a:spcBef>
                  <a:spcPct val="0"/>
                </a:spcBef>
              </a:pPr>
              <a:t>39</a:t>
            </a:fld>
            <a:endParaRPr lang="en-US" altLang="en-US">
              <a:solidFill>
                <a:prstClr val="black"/>
              </a:solidFill>
            </a:endParaRPr>
          </a:p>
        </p:txBody>
      </p:sp>
      <p:sp>
        <p:nvSpPr>
          <p:cNvPr id="37891" name="Rectangle 2"/>
          <p:cNvSpPr>
            <a:spLocks noGrp="1" noRot="1" noChangeAspect="1" noChangeArrowheads="1" noTextEdit="1"/>
          </p:cNvSpPr>
          <p:nvPr>
            <p:ph type="sldImg"/>
          </p:nvPr>
        </p:nvSpPr>
        <p:spPr>
          <a:xfrm>
            <a:off x="382588" y="685800"/>
            <a:ext cx="6092825" cy="3427413"/>
          </a:xfrm>
          <a:ln/>
        </p:spPr>
      </p:sp>
      <p:sp>
        <p:nvSpPr>
          <p:cNvPr id="37892" name="Rectangle 3"/>
          <p:cNvSpPr txBox="1">
            <a:spLocks noGrp="1" noChangeArrowheads="1"/>
          </p:cNvSpPr>
          <p:nvPr>
            <p:ph type="body" idx="1"/>
          </p:nvPr>
        </p:nvSpPr>
        <p:spPr>
          <a:xfrm>
            <a:off x="686098" y="4343704"/>
            <a:ext cx="5485805" cy="4113892"/>
          </a:xfrm>
          <a:solidFill>
            <a:srgbClr val="FFFFFF"/>
          </a:solidFill>
          <a:ln>
            <a:solidFill>
              <a:srgbClr val="000000"/>
            </a:solidFill>
            <a:miter lim="800000"/>
            <a:headEnd/>
            <a:tailEnd/>
          </a:ln>
        </p:spPr>
        <p:txBody>
          <a:bodyPr lIns="91391" tIns="45695" rIns="91391" bIns="45695"/>
          <a:lstStyle/>
          <a:p>
            <a:pPr defTabSz="964038"/>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84175" y="685800"/>
            <a:ext cx="6092825" cy="3427413"/>
          </a:xfrm>
          <a:ln/>
        </p:spPr>
      </p:sp>
      <p:sp>
        <p:nvSpPr>
          <p:cNvPr id="38915" name="Rectangle 3"/>
          <p:cNvSpPr txBox="1">
            <a:spLocks noGrp="1" noChangeArrowheads="1"/>
          </p:cNvSpPr>
          <p:nvPr>
            <p:ph type="body" idx="1"/>
          </p:nvPr>
        </p:nvSpPr>
        <p:spPr>
          <a:xfrm>
            <a:off x="915294" y="4343704"/>
            <a:ext cx="5027414" cy="4113892"/>
          </a:xfrm>
          <a:solidFill>
            <a:srgbClr val="FFFFFF"/>
          </a:solidFill>
          <a:ln>
            <a:solidFill>
              <a:srgbClr val="000000"/>
            </a:solidFill>
            <a:miter lim="800000"/>
            <a:headEnd/>
            <a:tailEnd/>
          </a:ln>
        </p:spPr>
        <p:txBody>
          <a:bodyPr lIns="91391" tIns="45694" rIns="91391" bIns="45694"/>
          <a:lstStyle/>
          <a:p>
            <a:pPr defTabSz="964038"/>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jpeg"/><Relationship Id="rId9" Type="http://schemas.openxmlformats.org/officeDocument/2006/relationships/image" Target="../media/image17.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62279727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29066262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71143141"/>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248655616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805798076"/>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439473"/>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5549339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99522656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636174644"/>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33918609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6304396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4" name="Picture 5" descr="C:\Users\rcsongor\Pictures\Wallpapers\01_Eye_BrushMetal_V2 -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w="9525">
            <a:noFill/>
            <a:miter lim="800000"/>
            <a:headEnd/>
            <a:tailEnd/>
          </a:ln>
        </p:spPr>
      </p:pic>
      <p:pic>
        <p:nvPicPr>
          <p:cNvPr id="5" name="Picture 5" descr="NVLogo_3D_H.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53495" y="4370926"/>
            <a:ext cx="1856052" cy="422011"/>
          </a:xfrm>
          <a:prstGeom prst="rect">
            <a:avLst/>
          </a:prstGeom>
          <a:noFill/>
          <a:ln w="9525">
            <a:noFill/>
            <a:miter lim="800000"/>
            <a:headEnd/>
            <a:tailEnd/>
          </a:ln>
        </p:spPr>
      </p:pic>
      <p:sp>
        <p:nvSpPr>
          <p:cNvPr id="7" name="Rectangle 3"/>
          <p:cNvSpPr>
            <a:spLocks noGrp="1" noChangeArrowheads="1"/>
          </p:cNvSpPr>
          <p:nvPr>
            <p:ph type="ctrTitle"/>
          </p:nvPr>
        </p:nvSpPr>
        <p:spPr>
          <a:xfrm>
            <a:off x="455085" y="2872726"/>
            <a:ext cx="4326093" cy="1089497"/>
          </a:xfrm>
        </p:spPr>
        <p:txBody>
          <a:bodyPr/>
          <a:lstStyle>
            <a:lvl1pPr algn="ctr">
              <a:defRPr>
                <a:solidFill>
                  <a:schemeClr val="tx2"/>
                </a:solidFill>
                <a:latin typeface="Trebuchet MS" pitchFamily="34" charset="0"/>
              </a:defRPr>
            </a:lvl1pPr>
          </a:lstStyle>
          <a:p>
            <a:r>
              <a:rPr lang="en-US" dirty="0" smtClean="0"/>
              <a:t>Click to edit Master title style</a:t>
            </a:r>
            <a:endParaRPr lang="en-US" dirty="0"/>
          </a:p>
        </p:txBody>
      </p:sp>
      <p:sp>
        <p:nvSpPr>
          <p:cNvPr id="8" name="Rectangle 4"/>
          <p:cNvSpPr>
            <a:spLocks noGrp="1" noChangeArrowheads="1"/>
          </p:cNvSpPr>
          <p:nvPr>
            <p:ph type="subTitle" idx="1"/>
          </p:nvPr>
        </p:nvSpPr>
        <p:spPr>
          <a:xfrm>
            <a:off x="457731" y="4002368"/>
            <a:ext cx="4325398" cy="830964"/>
          </a:xfrm>
        </p:spPr>
        <p:txBody>
          <a:bodyPr>
            <a:spAutoFit/>
          </a:bodyPr>
          <a:lstStyle>
            <a:lvl1pPr marL="0" indent="0" algn="ctr">
              <a:buFontTx/>
              <a:buNone/>
              <a:defRPr>
                <a:latin typeface="Trebuchet MS" pitchFamily="34" charset="0"/>
              </a:defRPr>
            </a:lvl1pPr>
          </a:lstStyle>
          <a:p>
            <a:r>
              <a:rPr lang="en-US" smtClean="0"/>
              <a:t>Click to edit Master subtitle style</a:t>
            </a:r>
            <a:endParaRPr lang="en-US"/>
          </a:p>
        </p:txBody>
      </p:sp>
    </p:spTree>
    <p:extLst>
      <p:ext uri="{BB962C8B-B14F-4D97-AF65-F5344CB8AC3E}">
        <p14:creationId xmlns:p14="http://schemas.microsoft.com/office/powerpoint/2010/main" val="202093288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15290182"/>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771143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80918914"/>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89823636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185705667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797907788"/>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360263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7934187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7736853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71712029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6120455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7861543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11558616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015378751"/>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75415650"/>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908974990"/>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03134588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2252589361"/>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321160920"/>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347933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7916675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734" y="1199889"/>
            <a:ext cx="4120886" cy="3544094"/>
          </a:xfrm>
        </p:spPr>
        <p:txBody>
          <a:bodyPr/>
          <a:lstStyle>
            <a:lvl1pPr>
              <a:buSzPct val="100000"/>
              <a:buFontTx/>
              <a:buBlip>
                <a:blip r:embed="rId2"/>
              </a:buBlip>
              <a:defRPr sz="2400"/>
            </a:lvl1pPr>
            <a:lvl2pPr>
              <a:buSzPct val="100000"/>
              <a:buFontTx/>
              <a:buBlip>
                <a:blip r:embed="rId2"/>
              </a:buBlip>
              <a:defRPr sz="2000"/>
            </a:lvl2pPr>
            <a:lvl3pPr>
              <a:buSzPct val="100000"/>
              <a:buFontTx/>
              <a:buBlip>
                <a:blip r:embed="rId2"/>
              </a:buBlip>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05615" y="1199889"/>
            <a:ext cx="4120886" cy="3544094"/>
          </a:xfrm>
        </p:spPr>
        <p:txBody>
          <a:bodyPr/>
          <a:lstStyle>
            <a:lvl1pPr>
              <a:buSzPct val="100000"/>
              <a:buFontTx/>
              <a:buBlip>
                <a:blip r:embed="rId2"/>
              </a:buBlip>
              <a:defRPr sz="2400"/>
            </a:lvl1pPr>
            <a:lvl2pPr>
              <a:buSzPct val="100000"/>
              <a:buFontTx/>
              <a:buBlip>
                <a:blip r:embed="rId2"/>
              </a:buBlip>
              <a:defRPr sz="2000" b="1"/>
            </a:lvl2pPr>
            <a:lvl3pPr>
              <a:buSzPct val="100000"/>
              <a:buFontTx/>
              <a:buBlip>
                <a:blip r:embed="rId2"/>
              </a:buBlip>
              <a:defRPr sz="1800" b="1"/>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691605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159764901"/>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03897230"/>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78028893"/>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71641405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09266331"/>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36721136"/>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20904561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72266665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348701795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32170912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8560" y="206380"/>
            <a:ext cx="8379492" cy="59089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299746243"/>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703992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98090471"/>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033997988"/>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97181188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831354407"/>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891465298"/>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757106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958369802"/>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41402898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5177404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588681"/>
      </p:ext>
    </p:extLst>
  </p:cSld>
  <p:clrMapOvr>
    <a:masterClrMapping/>
  </p:clrMapOvr>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162692136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73943742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4831528"/>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30703560"/>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855500590"/>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34960119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659211389"/>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35827358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289793295"/>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97745618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812085"/>
      </p:ext>
    </p:extLst>
  </p:cSld>
  <p:clrMapOvr>
    <a:masterClrMapping/>
  </p:clrMapOvr>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405788396"/>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84824422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2970076859"/>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4081043281"/>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414121"/>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20355014"/>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647880808"/>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80727173"/>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42643470"/>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95737578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33"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34"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10" name="TextBox 9"/>
          <p:cNvSpPr txBox="1"/>
          <p:nvPr userDrawn="1"/>
        </p:nvSpPr>
        <p:spPr>
          <a:xfrm>
            <a:off x="266374" y="4703031"/>
            <a:ext cx="1696636" cy="315481"/>
          </a:xfrm>
          <a:prstGeom prst="rect">
            <a:avLst/>
          </a:prstGeom>
          <a:noFill/>
        </p:spPr>
        <p:txBody>
          <a:bodyPr wrap="none" lIns="68589" tIns="34295" rIns="68589" bIns="34295" rtlCol="0">
            <a:spAutoFit/>
          </a:bodyPr>
          <a:lstStyle/>
          <a:p>
            <a:pPr defTabSz="914400" fontAlgn="base">
              <a:spcBef>
                <a:spcPct val="0"/>
              </a:spcBef>
              <a:spcAft>
                <a:spcPct val="0"/>
              </a:spcAft>
            </a:pPr>
            <a:r>
              <a:rPr lang="en-US" sz="800" dirty="0">
                <a:solidFill>
                  <a:srgbClr val="1E7640"/>
                </a:solidFill>
                <a:cs typeface="Arial" charset="0"/>
              </a:rPr>
              <a:t>ORNL is managed by UT-Battelle </a:t>
            </a:r>
            <a:br>
              <a:rPr lang="en-US" sz="800" dirty="0">
                <a:solidFill>
                  <a:srgbClr val="1E7640"/>
                </a:solidFill>
                <a:cs typeface="Arial" charset="0"/>
              </a:rPr>
            </a:br>
            <a:r>
              <a:rPr lang="en-US" sz="800" dirty="0">
                <a:solidFill>
                  <a:srgbClr val="1E7640"/>
                </a:solidFill>
                <a:cs typeface="Arial" charset="0"/>
              </a:rPr>
              <a:t>for the US Department of Energy</a:t>
            </a:r>
          </a:p>
        </p:txBody>
      </p:sp>
      <p:sp>
        <p:nvSpPr>
          <p:cNvPr id="2" name="Title 1"/>
          <p:cNvSpPr>
            <a:spLocks noGrp="1"/>
          </p:cNvSpPr>
          <p:nvPr userDrawn="1">
            <p:ph type="ctrTitle"/>
          </p:nvPr>
        </p:nvSpPr>
        <p:spPr>
          <a:xfrm>
            <a:off x="254320" y="240030"/>
            <a:ext cx="4160172" cy="697114"/>
          </a:xfrm>
        </p:spPr>
        <p:txBody>
          <a:bodyPr/>
          <a:lstStyle>
            <a:lvl1pPr algn="l">
              <a:defRPr sz="24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260672" y="1501162"/>
            <a:ext cx="4115041" cy="567848"/>
          </a:xfrm>
        </p:spPr>
        <p:txBody>
          <a:bodyPr/>
          <a:lstStyle>
            <a:lvl1pPr marL="0" indent="0" algn="l">
              <a:buNone/>
              <a:defRPr sz="1800">
                <a:solidFill>
                  <a:schemeClr val="tx1"/>
                </a:solidFill>
                <a:latin typeface="Arial" panose="020B0604020202020204" pitchFamily="34" charset="0"/>
                <a:cs typeface="Arial" panose="020B0604020202020204" pitchFamily="34" charset="0"/>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25"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267336" y="949569"/>
            <a:ext cx="1614626" cy="1614206"/>
          </a:xfrm>
          <a:prstGeom prst="ellipse">
            <a:avLst/>
          </a:prstGeom>
          <a:blipFill>
            <a:blip r:embed="rId5"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extLst/>
        </p:spPr>
      </p:pic>
      <p:pic>
        <p:nvPicPr>
          <p:cNvPr id="26" name="Picture 25" descr="DifScat_better vibe.jpg.jpeg"/>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6532416" y="1392140"/>
            <a:ext cx="1401742" cy="140137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7" name="Picture 2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66220" y="2377406"/>
            <a:ext cx="1249378" cy="1249053"/>
          </a:xfrm>
          <a:prstGeom prst="ellipse">
            <a:avLst/>
          </a:prstGeom>
          <a:blipFill>
            <a:blip r:embed="rId7" cstate="screen">
              <a:extLst>
                <a:ext uri="{28A0092B-C50C-407E-A947-70E740481C1C}">
                  <a14:useLocalDpi xmlns:a14="http://schemas.microsoft.com/office/drawing/2010/main"/>
                </a:ext>
              </a:extLst>
            </a:blip>
            <a:stretch>
              <a:fillRect/>
            </a:stretch>
          </a:blip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28" name="Picture 2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048833" y="2470590"/>
            <a:ext cx="1069510" cy="1039736"/>
          </a:xfrm>
          <a:prstGeom prst="rect">
            <a:avLst/>
          </a:prstGeom>
          <a:ln>
            <a:noFill/>
          </a:ln>
        </p:spPr>
      </p:pic>
      <p:pic>
        <p:nvPicPr>
          <p:cNvPr id="14" name="Picture 2" descr="https://portal09.ornl.gov/sites/cm/branding/Logo%20Downloads/OLCF_official_color_10_26_15.png"/>
          <p:cNvPicPr>
            <a:picLocks noChangeAspect="1" noChangeArrowheads="1"/>
          </p:cNvPicPr>
          <p:nvPr userDrawn="1"/>
        </p:nvPicPr>
        <p:blipFill>
          <a:blip r:embed="rId9" cstate="screen">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118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954205228"/>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59124966"/>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853843561"/>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9110627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219621854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1130783311"/>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298713"/>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42600818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8421892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749438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8284" y="240030"/>
            <a:ext cx="8568927" cy="383192"/>
          </a:xfrm>
        </p:spPr>
        <p:txBody>
          <a:bodyPr/>
          <a:lstStyle/>
          <a:p>
            <a:r>
              <a:rPr lang="en-US" dirty="0"/>
              <a:t>Click to edit Master title style</a:t>
            </a:r>
          </a:p>
        </p:txBody>
      </p:sp>
      <p:sp>
        <p:nvSpPr>
          <p:cNvPr id="3" name="Content Placeholder 2"/>
          <p:cNvSpPr>
            <a:spLocks noGrp="1"/>
          </p:cNvSpPr>
          <p:nvPr>
            <p:ph idx="1"/>
          </p:nvPr>
        </p:nvSpPr>
        <p:spPr>
          <a:xfrm>
            <a:off x="260672" y="1131570"/>
            <a:ext cx="8529578" cy="3035834"/>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112192" indent="-16671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5358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89201201"/>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18739549"/>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758193263"/>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08971871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94391074"/>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5631136"/>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124409291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3"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3"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510060876"/>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5900"/>
            <a:ext cx="3810000" cy="3086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0252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7508" y="240030"/>
            <a:ext cx="8628678" cy="383192"/>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260672" y="1083564"/>
            <a:ext cx="4192528"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260672" y="1702751"/>
            <a:ext cx="4192528" cy="2529922"/>
          </a:xfrm>
        </p:spPr>
        <p:txBody>
          <a:bodyPr/>
          <a:lstStyle>
            <a:lvl1pPr>
              <a:defRPr sz="1800"/>
            </a:lvl1pPr>
            <a:lvl2pPr>
              <a:defRPr sz="1500"/>
            </a:lvl2pPr>
            <a:lvl3pPr>
              <a:defRPr sz="1400"/>
            </a:lvl3pPr>
            <a:lvl4pPr>
              <a:defRPr sz="1200"/>
            </a:lvl4pPr>
            <a:lvl5pPr marL="1112192" indent="-166710">
              <a:buFont typeface="Arial" panose="020B0604020202020204" pitchFamily="34" charset="0"/>
              <a:buChar char="•"/>
              <a:defRPr sz="14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083564"/>
            <a:ext cx="4150031" cy="615893"/>
          </a:xfrm>
        </p:spPr>
        <p:txBody>
          <a:bodyPr anchor="b"/>
          <a:lstStyle>
            <a:lvl1pPr marL="0" indent="0">
              <a:buNone/>
              <a:defRPr sz="1800" b="1">
                <a:solidFill>
                  <a:schemeClr val="tx2"/>
                </a:solidFill>
              </a:defRPr>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702751"/>
            <a:ext cx="4150031" cy="2529922"/>
          </a:xfrm>
        </p:spPr>
        <p:txBody>
          <a:bodyPr/>
          <a:lstStyle>
            <a:lvl1pPr>
              <a:defRPr sz="1800"/>
            </a:lvl1pPr>
            <a:lvl2pPr>
              <a:defRPr sz="1500"/>
            </a:lvl2pPr>
            <a:lvl3pPr>
              <a:defRPr sz="1400"/>
            </a:lvl3pPr>
            <a:lvl4pPr>
              <a:defRPr sz="1200"/>
            </a:lvl4pPr>
            <a:lvl5pPr marL="1112192" indent="-166710">
              <a:defRPr lang="en-US" sz="1400" kern="1200" dirty="0">
                <a:solidFill>
                  <a:schemeClr val="tx1"/>
                </a:solidFill>
                <a:latin typeface="+mn-lt"/>
                <a:ea typeface="+mn-ea"/>
                <a:cs typeface="+mn-cs"/>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961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47212" y="19843"/>
            <a:ext cx="3241964" cy="3170595"/>
          </a:xfrm>
          <a:prstGeom prst="rect">
            <a:avLst/>
          </a:prstGeom>
        </p:spPr>
      </p:pic>
      <p:sp>
        <p:nvSpPr>
          <p:cNvPr id="2" name="Title 1"/>
          <p:cNvSpPr>
            <a:spLocks noGrp="1"/>
          </p:cNvSpPr>
          <p:nvPr>
            <p:ph type="title"/>
          </p:nvPr>
        </p:nvSpPr>
        <p:spPr>
          <a:xfrm>
            <a:off x="257697" y="240031"/>
            <a:ext cx="2853707" cy="697124"/>
          </a:xfrm>
        </p:spPr>
        <p:txBody>
          <a:bodyPr/>
          <a:lstStyle/>
          <a:p>
            <a:r>
              <a:rPr lang="en-US" dirty="0"/>
              <a:t>Click to edit Master title style</a:t>
            </a:r>
          </a:p>
        </p:txBody>
      </p:sp>
      <p:sp>
        <p:nvSpPr>
          <p:cNvPr id="19" name="Freeform 12"/>
          <p:cNvSpPr>
            <a:spLocks/>
          </p:cNvSpPr>
          <p:nvPr userDrawn="1"/>
        </p:nvSpPr>
        <p:spPr bwMode="auto">
          <a:xfrm>
            <a:off x="5885601" y="0"/>
            <a:ext cx="3258399" cy="51435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sp>
        <p:nvSpPr>
          <p:cNvPr id="20" name="Freeform 13"/>
          <p:cNvSpPr>
            <a:spLocks/>
          </p:cNvSpPr>
          <p:nvPr userDrawn="1"/>
        </p:nvSpPr>
        <p:spPr bwMode="auto">
          <a:xfrm>
            <a:off x="5665109" y="0"/>
            <a:ext cx="927739" cy="51435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68589" tIns="34295" rIns="68589" bIns="34295" numCol="1" anchor="t" anchorCtr="0" compatLnSpc="1">
            <a:prstTxWarp prst="textNoShape">
              <a:avLst/>
            </a:prstTxWarp>
          </a:bodyPr>
          <a:lstStyle/>
          <a:p>
            <a:pPr defTabSz="914400" fontAlgn="base">
              <a:spcBef>
                <a:spcPct val="0"/>
              </a:spcBef>
              <a:spcAft>
                <a:spcPct val="0"/>
              </a:spcAft>
            </a:pPr>
            <a:endParaRPr lang="en-US">
              <a:solidFill>
                <a:prstClr val="black"/>
              </a:solidFill>
              <a:cs typeface="Arial" charset="0"/>
            </a:endParaRPr>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236689" y="49"/>
            <a:ext cx="2907311" cy="4702982"/>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14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7695" y="240030"/>
            <a:ext cx="8628678" cy="383192"/>
          </a:xfrm>
        </p:spPr>
        <p:txBody>
          <a:bodyPr/>
          <a:lstStyle/>
          <a:p>
            <a:r>
              <a:rPr lang="en-US" dirty="0"/>
              <a:t>Click to edit Master title style</a:t>
            </a:r>
          </a:p>
        </p:txBody>
      </p:sp>
    </p:spTree>
    <p:extLst>
      <p:ext uri="{BB962C8B-B14F-4D97-AF65-F5344CB8AC3E}">
        <p14:creationId xmlns:p14="http://schemas.microsoft.com/office/powerpoint/2010/main" val="649878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0149713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63482903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41158533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5717051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66900864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05703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5812150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248303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12239484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03512202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69627459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12727" y="863947"/>
            <a:ext cx="5518547" cy="1741289"/>
          </a:xfrm>
          <a:prstGeom prst="rect">
            <a:avLst/>
          </a:prstGeom>
        </p:spPr>
        <p:txBody>
          <a:bodyPr anchor="b"/>
          <a:lstStyle/>
          <a:p>
            <a:r>
              <a:t>Title Text</a:t>
            </a:r>
          </a:p>
        </p:txBody>
      </p:sp>
      <p:sp>
        <p:nvSpPr>
          <p:cNvPr id="12" name="Body Level One…"/>
          <p:cNvSpPr txBox="1">
            <a:spLocks noGrp="1"/>
          </p:cNvSpPr>
          <p:nvPr>
            <p:ph type="body" sz="quarter" idx="1"/>
          </p:nvPr>
        </p:nvSpPr>
        <p:spPr>
          <a:xfrm>
            <a:off x="1812727" y="2658814"/>
            <a:ext cx="5518547" cy="596057"/>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extLst>
      <p:ext uri="{BB962C8B-B14F-4D97-AF65-F5344CB8AC3E}">
        <p14:creationId xmlns:p14="http://schemas.microsoft.com/office/powerpoint/2010/main" val="222776019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2000250" y="354955"/>
            <a:ext cx="5143500" cy="3114229"/>
          </a:xfrm>
          <a:prstGeom prst="rect">
            <a:avLst/>
          </a:prstGeom>
        </p:spPr>
        <p:txBody>
          <a:bodyPr lIns="34290" tIns="17145" rIns="34290" bIns="17145" anchor="t">
            <a:noAutofit/>
          </a:bodyPr>
          <a:lstStyle/>
          <a:p>
            <a:endParaRPr/>
          </a:p>
        </p:txBody>
      </p:sp>
      <p:sp>
        <p:nvSpPr>
          <p:cNvPr id="21" name="Title Text"/>
          <p:cNvSpPr txBox="1">
            <a:spLocks noGrp="1"/>
          </p:cNvSpPr>
          <p:nvPr>
            <p:ph type="title"/>
          </p:nvPr>
        </p:nvSpPr>
        <p:spPr>
          <a:xfrm>
            <a:off x="1812727" y="3542854"/>
            <a:ext cx="5518547" cy="750094"/>
          </a:xfrm>
          <a:prstGeom prst="rect">
            <a:avLst/>
          </a:prstGeom>
        </p:spPr>
        <p:txBody>
          <a:bodyPr anchor="b"/>
          <a:lstStyle/>
          <a:p>
            <a:r>
              <a:t>Title Text</a:t>
            </a:r>
          </a:p>
        </p:txBody>
      </p:sp>
      <p:sp>
        <p:nvSpPr>
          <p:cNvPr id="22" name="Body Level One…"/>
          <p:cNvSpPr txBox="1">
            <a:spLocks noGrp="1"/>
          </p:cNvSpPr>
          <p:nvPr>
            <p:ph type="body" sz="quarter" idx="1"/>
          </p:nvPr>
        </p:nvSpPr>
        <p:spPr>
          <a:xfrm>
            <a:off x="1812727" y="4299644"/>
            <a:ext cx="5518547" cy="596057"/>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404148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812727" y="1701106"/>
            <a:ext cx="5518547" cy="174128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00489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4685853" y="334863"/>
            <a:ext cx="2812852" cy="4333131"/>
          </a:xfrm>
          <a:prstGeom prst="rect">
            <a:avLst/>
          </a:prstGeom>
        </p:spPr>
        <p:txBody>
          <a:bodyPr lIns="34290" tIns="17145" rIns="34290" bIns="17145" anchor="t">
            <a:noAutofit/>
          </a:bodyPr>
          <a:lstStyle/>
          <a:p>
            <a:endParaRPr/>
          </a:p>
        </p:txBody>
      </p:sp>
      <p:sp>
        <p:nvSpPr>
          <p:cNvPr id="39" name="Title Text"/>
          <p:cNvSpPr txBox="1">
            <a:spLocks noGrp="1"/>
          </p:cNvSpPr>
          <p:nvPr>
            <p:ph type="title"/>
          </p:nvPr>
        </p:nvSpPr>
        <p:spPr>
          <a:xfrm>
            <a:off x="1645295" y="334863"/>
            <a:ext cx="2812852" cy="2102942"/>
          </a:xfrm>
          <a:prstGeom prst="rect">
            <a:avLst/>
          </a:prstGeom>
        </p:spPr>
        <p:txBody>
          <a:bodyPr anchor="b"/>
          <a:lstStyle>
            <a:lvl1pPr>
              <a:defRPr sz="3200"/>
            </a:lvl1pPr>
          </a:lstStyle>
          <a:p>
            <a:r>
              <a:t>Title Text</a:t>
            </a:r>
          </a:p>
        </p:txBody>
      </p:sp>
      <p:sp>
        <p:nvSpPr>
          <p:cNvPr id="40" name="Body Level One…"/>
          <p:cNvSpPr txBox="1">
            <a:spLocks noGrp="1"/>
          </p:cNvSpPr>
          <p:nvPr>
            <p:ph type="body" sz="quarter" idx="1"/>
          </p:nvPr>
        </p:nvSpPr>
        <p:spPr>
          <a:xfrm>
            <a:off x="1645295" y="2491383"/>
            <a:ext cx="2812852" cy="2169914"/>
          </a:xfrm>
          <a:prstGeom prst="rect">
            <a:avLst/>
          </a:prstGeom>
        </p:spPr>
        <p:txBody>
          <a:bodyPr anchor="t"/>
          <a:lstStyle>
            <a:lvl1pPr marL="0" indent="0" algn="ctr">
              <a:spcBef>
                <a:spcPts val="0"/>
              </a:spcBef>
              <a:buSzTx/>
              <a:buNone/>
              <a:defRPr sz="2000"/>
            </a:lvl1pPr>
            <a:lvl2pPr marL="0" indent="0" algn="ctr">
              <a:spcBef>
                <a:spcPts val="0"/>
              </a:spcBef>
              <a:buSzTx/>
              <a:buNone/>
              <a:defRPr sz="2000"/>
            </a:lvl2pPr>
            <a:lvl3pPr marL="0" indent="0" algn="ctr">
              <a:spcBef>
                <a:spcPts val="0"/>
              </a:spcBef>
              <a:buSzTx/>
              <a:buNone/>
              <a:defRPr sz="2000"/>
            </a:lvl3pPr>
            <a:lvl4pPr marL="0" indent="0" algn="ctr">
              <a:spcBef>
                <a:spcPts val="0"/>
              </a:spcBef>
              <a:buSzTx/>
              <a:buNone/>
              <a:defRPr sz="2000"/>
            </a:lvl4pPr>
            <a:lvl5pPr marL="0" indent="0" algn="ctr">
              <a:spcBef>
                <a:spcPts val="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65143707"/>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73286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1770341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4685853" y="1366242"/>
            <a:ext cx="2812852" cy="3315147"/>
          </a:xfrm>
          <a:prstGeom prst="rect">
            <a:avLst/>
          </a:prstGeom>
        </p:spPr>
        <p:txBody>
          <a:bodyPr lIns="34290" tIns="17145" rIns="34290" bIns="17145"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1645295" y="1366242"/>
            <a:ext cx="2812852" cy="3315147"/>
          </a:xfrm>
          <a:prstGeom prst="rect">
            <a:avLst/>
          </a:prstGeom>
        </p:spPr>
        <p:txBody>
          <a:bodyPr/>
          <a:lstStyle>
            <a:lvl1pPr marL="174512" indent="-174512">
              <a:spcBef>
                <a:spcPts val="1688"/>
              </a:spcBef>
              <a:defRPr sz="1400"/>
            </a:lvl1pPr>
            <a:lvl2pPr marL="303099" indent="-174512">
              <a:spcBef>
                <a:spcPts val="1688"/>
              </a:spcBef>
              <a:defRPr sz="1400"/>
            </a:lvl2pPr>
            <a:lvl3pPr marL="431687" indent="-174512">
              <a:spcBef>
                <a:spcPts val="1688"/>
              </a:spcBef>
              <a:defRPr sz="1400"/>
            </a:lvl3pPr>
            <a:lvl4pPr marL="560274" indent="-174512">
              <a:spcBef>
                <a:spcPts val="1688"/>
              </a:spcBef>
              <a:defRPr sz="1400"/>
            </a:lvl4pPr>
            <a:lvl5pPr marL="688862" indent="-174512">
              <a:spcBef>
                <a:spcPts val="1688"/>
              </a:spcBef>
              <a:defRPr sz="14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4480647" y="4902398"/>
            <a:ext cx="179136" cy="177212"/>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rPr/>
              <a:pPr/>
              <a:t>‹#›</a:t>
            </a:fld>
            <a:endParaRPr/>
          </a:p>
        </p:txBody>
      </p:sp>
    </p:spTree>
    <p:extLst>
      <p:ext uri="{BB962C8B-B14F-4D97-AF65-F5344CB8AC3E}">
        <p14:creationId xmlns:p14="http://schemas.microsoft.com/office/powerpoint/2010/main" val="1870488046"/>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45295" y="669727"/>
            <a:ext cx="5853410" cy="380404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752355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60594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685853" y="2685604"/>
            <a:ext cx="2812852" cy="1989088"/>
          </a:xfrm>
          <a:prstGeom prst="rect">
            <a:avLst/>
          </a:prstGeom>
        </p:spPr>
        <p:txBody>
          <a:bodyPr lIns="34290" tIns="17145" rIns="34290" bIns="17145" anchor="t">
            <a:noAutofit/>
          </a:bodyPr>
          <a:lstStyle/>
          <a:p>
            <a:endParaRPr/>
          </a:p>
        </p:txBody>
      </p:sp>
      <p:sp>
        <p:nvSpPr>
          <p:cNvPr id="84" name="Image"/>
          <p:cNvSpPr>
            <a:spLocks noGrp="1"/>
          </p:cNvSpPr>
          <p:nvPr>
            <p:ph type="pic" sz="quarter" idx="14"/>
          </p:nvPr>
        </p:nvSpPr>
        <p:spPr>
          <a:xfrm>
            <a:off x="4685853" y="468809"/>
            <a:ext cx="2812852" cy="1989088"/>
          </a:xfrm>
          <a:prstGeom prst="rect">
            <a:avLst/>
          </a:prstGeom>
        </p:spPr>
        <p:txBody>
          <a:bodyPr lIns="34290" tIns="17145" rIns="34290" bIns="17145" anchor="t">
            <a:noAutofit/>
          </a:bodyPr>
          <a:lstStyle/>
          <a:p>
            <a:endParaRPr/>
          </a:p>
        </p:txBody>
      </p:sp>
      <p:sp>
        <p:nvSpPr>
          <p:cNvPr id="85" name="Image"/>
          <p:cNvSpPr>
            <a:spLocks noGrp="1"/>
          </p:cNvSpPr>
          <p:nvPr>
            <p:ph type="pic" sz="half" idx="15"/>
          </p:nvPr>
        </p:nvSpPr>
        <p:spPr>
          <a:xfrm>
            <a:off x="1645295" y="468809"/>
            <a:ext cx="2812852" cy="4205883"/>
          </a:xfrm>
          <a:prstGeom prst="rect">
            <a:avLst/>
          </a:prstGeom>
        </p:spPr>
        <p:txBody>
          <a:bodyPr lIns="34290" tIns="17145" rIns="34290" bIns="17145"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15284158"/>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812727" y="3355330"/>
            <a:ext cx="5518547" cy="24288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812727" y="2249091"/>
            <a:ext cx="5518547" cy="323850"/>
          </a:xfrm>
          <a:prstGeom prst="rect">
            <a:avLst/>
          </a:prstGeom>
        </p:spPr>
        <p:txBody>
          <a:bodyPr>
            <a:spAutoFit/>
          </a:bodyPr>
          <a:lstStyle>
            <a:lvl1pPr marL="0" indent="0" algn="ctr">
              <a:spcBef>
                <a:spcPts val="0"/>
              </a:spcBef>
              <a:buSzTx/>
              <a:buNone/>
              <a:defRPr sz="17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4901828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1143000" y="0"/>
            <a:ext cx="6858000" cy="5143500"/>
          </a:xfrm>
          <a:prstGeom prst="rect">
            <a:avLst/>
          </a:prstGeom>
        </p:spPr>
        <p:txBody>
          <a:bodyPr lIns="34290" tIns="17145" rIns="34290" bIns="17145"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50352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5684214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11" name="Rectangle 4"/>
          <p:cNvSpPr>
            <a:spLocks noGrp="1" noChangeArrowheads="1"/>
          </p:cNvSpPr>
          <p:nvPr userDrawn="1">
            <p:ph type="subTitle" idx="1"/>
          </p:nvPr>
        </p:nvSpPr>
        <p:spPr>
          <a:xfrm>
            <a:off x="434042" y="1489248"/>
            <a:ext cx="7250588" cy="284693"/>
          </a:xfrm>
        </p:spPr>
        <p:txBody>
          <a:bodyPr wrap="square" anchor="t">
            <a:spAutoFit/>
          </a:bodyPr>
          <a:lstStyle>
            <a:lvl1pPr marL="0" indent="0" algn="l">
              <a:lnSpc>
                <a:spcPct val="90000"/>
              </a:lnSpc>
              <a:spcBef>
                <a:spcPts val="500"/>
              </a:spcBef>
              <a:spcAft>
                <a:spcPts val="250"/>
              </a:spcAft>
              <a:buFontTx/>
              <a:buNone/>
              <a:defRPr sz="15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01385" y="699405"/>
            <a:ext cx="7282783" cy="819046"/>
          </a:xfrm>
        </p:spPr>
        <p:txBody>
          <a:bodyPr anchor="b">
            <a:noAutofit/>
          </a:bodyPr>
          <a:lstStyle>
            <a:lvl1pPr algn="l">
              <a:lnSpc>
                <a:spcPct val="90000"/>
              </a:lnSpc>
              <a:spcBef>
                <a:spcPts val="0"/>
              </a:spcBef>
              <a:defRPr sz="3800" b="1" cap="all" baseline="0">
                <a:solidFill>
                  <a:schemeClr val="tx1"/>
                </a:solidFill>
                <a:latin typeface="Trebuchet MS" panose="020B0603020202020204" pitchFamily="34" charset="0"/>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883" y="2106034"/>
            <a:ext cx="1355559" cy="292375"/>
          </a:xfrm>
          <a:prstGeom prst="rect">
            <a:avLst/>
          </a:prstGeom>
        </p:spPr>
      </p:pic>
    </p:spTree>
    <p:extLst>
      <p:ext uri="{BB962C8B-B14F-4D97-AF65-F5344CB8AC3E}">
        <p14:creationId xmlns:p14="http://schemas.microsoft.com/office/powerpoint/2010/main" val="326686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2711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5874774" y="4818098"/>
            <a:ext cx="2302388" cy="206785"/>
          </a:xfrm>
          <a:prstGeom prst="rect">
            <a:avLst/>
          </a:prstGeom>
          <a:noFill/>
          <a:ln w="25400" cap="flat" cmpd="sng" algn="ctr">
            <a:noFill/>
            <a:prstDash val="solid"/>
          </a:ln>
          <a:effectLst/>
        </p:spPr>
        <p:txBody>
          <a:bodyPr lIns="76197" tIns="38098" rIns="76197" bIns="38098" rtlCol="0" anchor="b"/>
          <a:lstStyle/>
          <a:p>
            <a:pPr algn="r" defTabSz="380985">
              <a:lnSpc>
                <a:spcPct val="90000"/>
              </a:lnSpc>
              <a:defRPr/>
            </a:pPr>
            <a:r>
              <a:rPr lang="en-US" sz="700" b="1" kern="0" dirty="0">
                <a:solidFill>
                  <a:srgbClr val="000000"/>
                </a:solidFill>
                <a:ea typeface="MS PGothic" pitchFamily="34" charset="-128"/>
              </a:rPr>
              <a:t>NVIDIA CONFIDENTIAL. DO NOT DISTRIBUTE.</a:t>
            </a:r>
          </a:p>
        </p:txBody>
      </p:sp>
    </p:spTree>
    <p:extLst>
      <p:ext uri="{BB962C8B-B14F-4D97-AF65-F5344CB8AC3E}">
        <p14:creationId xmlns:p14="http://schemas.microsoft.com/office/powerpoint/2010/main" val="142047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8290560"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1717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27939"/>
            <a:ext cx="4935098" cy="515526"/>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4921528"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4935098" cy="437886"/>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1005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46965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248682443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2325529"/>
            <a:ext cx="8313420" cy="492443"/>
          </a:xfrm>
        </p:spPr>
        <p:txBody>
          <a:bodyPr anchor="ct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015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45294"/>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15290" y="1759718"/>
            <a:ext cx="4120886"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07825" y="1759718"/>
            <a:ext cx="4120885"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3807"/>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1075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1294581" y="4460526"/>
            <a:ext cx="6554838" cy="307777"/>
          </a:xfrm>
        </p:spPr>
        <p:txBody>
          <a:bodyPr anchor="b"/>
          <a:lstStyle>
            <a:lvl1pPr algn="l">
              <a:defRPr sz="1700">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7726" y="4285105"/>
            <a:ext cx="6288548" cy="86738"/>
          </a:xfrm>
          <a:prstGeom prst="rect">
            <a:avLst/>
          </a:prstGeom>
        </p:spPr>
      </p:pic>
    </p:spTree>
    <p:extLst>
      <p:ext uri="{BB962C8B-B14F-4D97-AF65-F5344CB8AC3E}">
        <p14:creationId xmlns:p14="http://schemas.microsoft.com/office/powerpoint/2010/main" val="366049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35542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4307895"/>
            <a:ext cx="8313420" cy="446276"/>
          </a:xfrm>
        </p:spPr>
        <p:txBody>
          <a:bodyPr anchor="ctr"/>
          <a:lstStyle>
            <a:lvl1pPr algn="l">
              <a:defRPr sz="27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864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217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3113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2" y="457200"/>
            <a:ext cx="7770813" cy="856060"/>
          </a:xfrm>
        </p:spPr>
        <p:txBody>
          <a:bodyPr/>
          <a:lstStyle/>
          <a:p>
            <a:r>
              <a:rPr lang="en-US"/>
              <a:t>Click to edit Master title style</a:t>
            </a:r>
          </a:p>
        </p:txBody>
      </p:sp>
      <p:sp>
        <p:nvSpPr>
          <p:cNvPr id="3" name="Text Placeholder 2"/>
          <p:cNvSpPr>
            <a:spLocks noGrp="1"/>
          </p:cNvSpPr>
          <p:nvPr>
            <p:ph type="body" sz="half" idx="1"/>
          </p:nvPr>
        </p:nvSpPr>
        <p:spPr>
          <a:xfrm>
            <a:off x="685802" y="1485900"/>
            <a:ext cx="3808413" cy="3084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a:p>
        </p:txBody>
      </p:sp>
    </p:spTree>
    <p:extLst>
      <p:ext uri="{BB962C8B-B14F-4D97-AF65-F5344CB8AC3E}">
        <p14:creationId xmlns:p14="http://schemas.microsoft.com/office/powerpoint/2010/main" val="2566184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9135474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8090776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084712998"/>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07873454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98579652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5748279"/>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59809686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18892159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60324819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4722751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pPr lvl="0"/>
            <a:r>
              <a:rPr/>
              <a:t>Title Text</a:t>
            </a:r>
          </a:p>
        </p:txBody>
      </p:sp>
      <p:sp>
        <p:nvSpPr>
          <p:cNvPr id="13" name="Shape 13"/>
          <p:cNvSpPr>
            <a:spLocks noGrp="1"/>
          </p:cNvSpPr>
          <p:nvPr>
            <p:ph type="body" idx="1"/>
          </p:nvPr>
        </p:nvSpPr>
        <p:spPr>
          <a:prstGeom prst="rect">
            <a:avLst/>
          </a:prstGeom>
        </p:spPr>
        <p:txBody>
          <a:bodyPr/>
          <a:lstStyle/>
          <a:p>
            <a:pPr lvl="0"/>
            <a:r>
              <a:rPr/>
              <a:t>Body Level One</a:t>
            </a:r>
          </a:p>
          <a:p>
            <a:pPr lvl="1"/>
            <a:r>
              <a:rPr/>
              <a:t>Body Level Two</a:t>
            </a:r>
          </a:p>
          <a:p>
            <a:pPr lvl="2"/>
            <a:r>
              <a:rPr/>
              <a:t>Body Level Three</a:t>
            </a:r>
          </a:p>
          <a:p>
            <a:pPr lvl="3"/>
            <a:r>
              <a:rPr/>
              <a:t>Body Level Four</a:t>
            </a:r>
          </a:p>
          <a:p>
            <a:pPr lvl="4"/>
            <a:r>
              <a:rPr/>
              <a:t>Body Level Five</a:t>
            </a:r>
          </a:p>
        </p:txBody>
      </p:sp>
      <p:sp>
        <p:nvSpPr>
          <p:cNvPr id="4" name="Shape 11"/>
          <p:cNvSpPr>
            <a:spLocks noGrp="1"/>
          </p:cNvSpPr>
          <p:nvPr>
            <p:ph type="sldNum" sz="quarter" idx="10"/>
          </p:nvPr>
        </p:nvSpPr>
        <p:spPr>
          <a:xfrm>
            <a:off x="6457950" y="4767263"/>
            <a:ext cx="2057400" cy="274637"/>
          </a:xfrm>
          <a:prstGeom prst="rect">
            <a:avLst/>
          </a:prstGeom>
        </p:spPr>
        <p:txBody>
          <a:bodyPr/>
          <a:lstStyle>
            <a:lvl1pPr defTabSz="914400" fontAlgn="base">
              <a:lnSpc>
                <a:spcPct val="90000"/>
              </a:lnSpc>
              <a:spcBef>
                <a:spcPts val="800"/>
              </a:spcBef>
              <a:spcAft>
                <a:spcPct val="0"/>
              </a:spcAft>
              <a:buClr>
                <a:srgbClr val="000000"/>
              </a:buClr>
              <a:buSzPct val="100000"/>
              <a:buFont typeface="Times New Roman" pitchFamily="18" charset="0"/>
              <a:buNone/>
              <a:defRPr>
                <a:latin typeface="Times New Roman" pitchFamily="18" charset="0"/>
                <a:ea typeface="Gothic" charset="0"/>
                <a:cs typeface="Gothic" charset="0"/>
              </a:defRPr>
            </a:lvl1pPr>
          </a:lstStyle>
          <a:p>
            <a:pPr>
              <a:defRPr/>
            </a:pPr>
            <a:fld id="{2783953F-D986-4164-B7D7-BE29C27E835B}" type="slidenum">
              <a:rPr>
                <a:solidFill>
                  <a:prstClr val="black"/>
                </a:solidFill>
              </a:rPr>
              <a:pPr>
                <a:defRPr/>
              </a:pPr>
              <a:t>‹#›</a:t>
            </a:fld>
            <a:endParaRPr>
              <a:solidFill>
                <a:prstClr val="black"/>
              </a:solidFill>
            </a:endParaRPr>
          </a:p>
        </p:txBody>
      </p:sp>
    </p:spTree>
    <p:extLst>
      <p:ext uri="{BB962C8B-B14F-4D97-AF65-F5344CB8AC3E}">
        <p14:creationId xmlns:p14="http://schemas.microsoft.com/office/powerpoint/2010/main" val="145516583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4209610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8259322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4922467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99715867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95961379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745611925"/>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02079232"/>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786132204"/>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2298025167"/>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424617369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1" y="457200"/>
            <a:ext cx="7770813" cy="85606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1" y="1485900"/>
            <a:ext cx="3808413" cy="30849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smtClean="0"/>
          </a:p>
        </p:txBody>
      </p:sp>
    </p:spTree>
    <p:extLst>
      <p:ext uri="{BB962C8B-B14F-4D97-AF65-F5344CB8AC3E}">
        <p14:creationId xmlns:p14="http://schemas.microsoft.com/office/powerpoint/2010/main" val="22395649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10_Title Slide - Images">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930" t="10334" r="447" b="909"/>
          <a:stretch/>
        </p:blipFill>
        <p:spPr>
          <a:xfrm>
            <a:off x="0" y="0"/>
            <a:ext cx="9144000" cy="5143500"/>
          </a:xfrm>
          <a:prstGeom prst="rect">
            <a:avLst/>
          </a:prstGeom>
        </p:spPr>
      </p:pic>
      <p:sp>
        <p:nvSpPr>
          <p:cNvPr id="8" name="Rectangle 7"/>
          <p:cNvSpPr/>
          <p:nvPr userDrawn="1"/>
        </p:nvSpPr>
        <p:spPr>
          <a:xfrm>
            <a:off x="0" y="0"/>
            <a:ext cx="9144000" cy="5143500"/>
          </a:xfrm>
          <a:prstGeom prst="rect">
            <a:avLst/>
          </a:prstGeom>
          <a:gradFill>
            <a:gsLst>
              <a:gs pos="0">
                <a:schemeClr val="bg1">
                  <a:alpha val="58000"/>
                </a:schemeClr>
              </a:gs>
              <a:gs pos="58000">
                <a:schemeClr val="bg1">
                  <a:alpha val="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11" name="Rectangle 4"/>
          <p:cNvSpPr>
            <a:spLocks noGrp="1" noChangeArrowheads="1"/>
          </p:cNvSpPr>
          <p:nvPr userDrawn="1">
            <p:ph type="subTitle" idx="1"/>
          </p:nvPr>
        </p:nvSpPr>
        <p:spPr>
          <a:xfrm>
            <a:off x="434042" y="1489248"/>
            <a:ext cx="7250588" cy="284693"/>
          </a:xfrm>
        </p:spPr>
        <p:txBody>
          <a:bodyPr wrap="square" anchor="t">
            <a:spAutoFit/>
          </a:bodyPr>
          <a:lstStyle>
            <a:lvl1pPr marL="0" indent="0" algn="l">
              <a:lnSpc>
                <a:spcPct val="90000"/>
              </a:lnSpc>
              <a:spcBef>
                <a:spcPts val="500"/>
              </a:spcBef>
              <a:spcAft>
                <a:spcPts val="250"/>
              </a:spcAft>
              <a:buFontTx/>
              <a:buNone/>
              <a:defRPr sz="1500" b="0">
                <a:solidFill>
                  <a:schemeClr val="tx1"/>
                </a:solidFill>
                <a:latin typeface="Trebuchet MS"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01385" y="699405"/>
            <a:ext cx="7282783" cy="819046"/>
          </a:xfrm>
        </p:spPr>
        <p:txBody>
          <a:bodyPr anchor="b">
            <a:noAutofit/>
          </a:bodyPr>
          <a:lstStyle>
            <a:lvl1pPr algn="l">
              <a:lnSpc>
                <a:spcPct val="90000"/>
              </a:lnSpc>
              <a:spcBef>
                <a:spcPts val="0"/>
              </a:spcBef>
              <a:defRPr sz="3800" b="1" cap="all" baseline="0">
                <a:solidFill>
                  <a:schemeClr val="tx1"/>
                </a:solidFill>
                <a:latin typeface="Trebuchet MS" panose="020B0603020202020204" pitchFamily="34" charset="0"/>
              </a:defRPr>
            </a:lvl1pPr>
          </a:lstStyle>
          <a:p>
            <a:r>
              <a:rPr lang="en-US" dirty="0"/>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6883" y="2106034"/>
            <a:ext cx="1355559" cy="292375"/>
          </a:xfrm>
          <a:prstGeom prst="rect">
            <a:avLst/>
          </a:prstGeom>
        </p:spPr>
      </p:pic>
    </p:spTree>
    <p:extLst>
      <p:ext uri="{BB962C8B-B14F-4D97-AF65-F5344CB8AC3E}">
        <p14:creationId xmlns:p14="http://schemas.microsoft.com/office/powerpoint/2010/main" val="396283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baseline="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66831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1218220315"/>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and Content with CONFIDENTIAL">
    <p:spTree>
      <p:nvGrpSpPr>
        <p:cNvPr id="1" name=""/>
        <p:cNvGrpSpPr/>
        <p:nvPr/>
      </p:nvGrpSpPr>
      <p:grpSpPr>
        <a:xfrm>
          <a:off x="0" y="0"/>
          <a:ext cx="0" cy="0"/>
          <a:chOff x="0" y="0"/>
          <a:chExt cx="0" cy="0"/>
        </a:xfrm>
      </p:grpSpPr>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30625" y="1752530"/>
            <a:ext cx="8290560" cy="3099104"/>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3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
        <p:nvSpPr>
          <p:cNvPr id="7" name="Rectangle 6"/>
          <p:cNvSpPr/>
          <p:nvPr userDrawn="1"/>
        </p:nvSpPr>
        <p:spPr>
          <a:xfrm>
            <a:off x="5874774" y="4818098"/>
            <a:ext cx="2302388" cy="206785"/>
          </a:xfrm>
          <a:prstGeom prst="rect">
            <a:avLst/>
          </a:prstGeom>
          <a:noFill/>
          <a:ln w="25400" cap="flat" cmpd="sng" algn="ctr">
            <a:noFill/>
            <a:prstDash val="solid"/>
          </a:ln>
          <a:effectLst/>
        </p:spPr>
        <p:txBody>
          <a:bodyPr lIns="76197" tIns="38098" rIns="76197" bIns="38098" rtlCol="0" anchor="b"/>
          <a:lstStyle/>
          <a:p>
            <a:pPr algn="r" defTabSz="380985">
              <a:lnSpc>
                <a:spcPct val="90000"/>
              </a:lnSpc>
              <a:defRPr/>
            </a:pPr>
            <a:r>
              <a:rPr lang="en-US" sz="700" b="1" kern="0" dirty="0">
                <a:solidFill>
                  <a:srgbClr val="000000"/>
                </a:solidFill>
                <a:ea typeface="MS PGothic" pitchFamily="34" charset="-128"/>
              </a:rPr>
              <a:t>NVIDIA CONFIDENTIAL. DO NOT DISTRIBUTE.</a:t>
            </a:r>
          </a:p>
        </p:txBody>
      </p:sp>
    </p:spTree>
    <p:extLst>
      <p:ext uri="{BB962C8B-B14F-4D97-AF65-F5344CB8AC3E}">
        <p14:creationId xmlns:p14="http://schemas.microsoft.com/office/powerpoint/2010/main" val="318630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title, and Content - NO LOGO &amp; PAGE NUMB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8290560"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2148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27939"/>
            <a:ext cx="4935098" cy="515526"/>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26720" y="1752529"/>
            <a:ext cx="4921528" cy="3078132"/>
          </a:xfrm>
        </p:spPr>
        <p:txBody>
          <a:bodyPr/>
          <a:lstStyle>
            <a:lvl1pPr marL="0" indent="0">
              <a:buClr>
                <a:schemeClr val="bg2"/>
              </a:buClr>
              <a:buSzPct val="100000"/>
              <a:buFontTx/>
              <a:buNone/>
              <a:defRPr sz="1700">
                <a:solidFill>
                  <a:schemeClr val="bg1"/>
                </a:solidFill>
              </a:defRPr>
            </a:lvl1pPr>
            <a:lvl2pPr marL="476231" indent="0">
              <a:buClr>
                <a:schemeClr val="bg2"/>
              </a:buClr>
              <a:buSzPct val="100000"/>
              <a:buFontTx/>
              <a:buNone/>
              <a:defRPr sz="1500">
                <a:solidFill>
                  <a:schemeClr val="bg1"/>
                </a:solidFill>
              </a:defRPr>
            </a:lvl2pPr>
            <a:lvl3pPr marL="907485" indent="0">
              <a:buClr>
                <a:schemeClr val="bg2"/>
              </a:buClr>
              <a:buSzPct val="100000"/>
              <a:buFontTx/>
              <a:buNone/>
              <a:defRPr sz="1500">
                <a:solidFill>
                  <a:schemeClr val="bg1"/>
                </a:solidFill>
              </a:defRPr>
            </a:lvl3pPr>
            <a:lvl4pPr marL="1478962" indent="-190492">
              <a:buClr>
                <a:schemeClr val="bg2"/>
              </a:buClr>
              <a:buFont typeface="Wingdings" panose="05000000000000000000" pitchFamily="2" charset="2"/>
              <a:buChar char="§"/>
              <a:defRPr sz="1500">
                <a:solidFill>
                  <a:schemeClr val="tx1"/>
                </a:solidFill>
              </a:defRPr>
            </a:lvl4pPr>
            <a:lvl5pPr marL="1764700" indent="-190492">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6111"/>
            <a:ext cx="4935098" cy="437886"/>
          </a:xfrm>
        </p:spPr>
        <p:txBody>
          <a:bodyPr/>
          <a:lstStyle>
            <a:lvl1pPr marL="0" indent="0" algn="l">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09766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551022"/>
            <a:ext cx="8313420" cy="49244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665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ransition - Gree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2325529"/>
            <a:ext cx="8313420" cy="492443"/>
          </a:xfrm>
        </p:spPr>
        <p:txBody>
          <a:bodyPr anchor="ctr"/>
          <a:lstStyle>
            <a:lvl1pPr algn="ct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54229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15290" y="545294"/>
            <a:ext cx="8313420" cy="492443"/>
          </a:xfrm>
        </p:spPr>
        <p:txBody>
          <a:bodyPr/>
          <a:lstStyle>
            <a:lvl1pPr algn="ct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15290" y="1759718"/>
            <a:ext cx="4120886"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07825" y="1759718"/>
            <a:ext cx="4120885" cy="3077934"/>
          </a:xfrm>
        </p:spPr>
        <p:txBody>
          <a:bodyPr/>
          <a:lstStyle>
            <a:lvl1pPr marL="193138" indent="-193138">
              <a:buSzPct val="100000"/>
              <a:buFontTx/>
              <a:buBlip>
                <a:blip r:embed="rId2"/>
              </a:buBlip>
              <a:defRPr sz="2000" b="0">
                <a:solidFill>
                  <a:schemeClr val="bg1"/>
                </a:solidFill>
              </a:defRPr>
            </a:lvl1pPr>
            <a:lvl2pPr marL="669369" indent="-193138">
              <a:buSzPct val="100000"/>
              <a:buFontTx/>
              <a:buBlip>
                <a:blip r:embed="rId2"/>
              </a:buBlip>
              <a:defRPr sz="1700" b="0">
                <a:solidFill>
                  <a:schemeClr val="bg1"/>
                </a:solidFill>
              </a:defRPr>
            </a:lvl2pPr>
            <a:lvl3pPr marL="1046386" indent="-138901">
              <a:buSzPct val="100000"/>
              <a:buFontTx/>
              <a:buBlip>
                <a:blip r:embed="rId2"/>
              </a:buBlip>
              <a:defRPr sz="1500" b="0">
                <a:solidFill>
                  <a:schemeClr val="bg1"/>
                </a:solidFill>
              </a:defRPr>
            </a:lvl3pPr>
            <a:lvl4pPr marL="1478962" indent="-190492">
              <a:buFont typeface="Wingdings" panose="05000000000000000000" pitchFamily="2" charset="2"/>
              <a:buChar char="§"/>
              <a:defRPr sz="1500" b="0">
                <a:solidFill>
                  <a:schemeClr val="tx1"/>
                </a:solidFill>
              </a:defRPr>
            </a:lvl4pPr>
            <a:lvl5pPr marL="1764700" indent="-190492">
              <a:buFont typeface="Wingdings" panose="05000000000000000000" pitchFamily="2" charset="2"/>
              <a:buChar char="§"/>
              <a:defRPr sz="1500" b="0">
                <a:solidFill>
                  <a:schemeClr val="tx1"/>
                </a:solidFill>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5290" y="983807"/>
            <a:ext cx="8313420" cy="437886"/>
          </a:xfrm>
        </p:spPr>
        <p:txBody>
          <a:bodyPr/>
          <a:lstStyle>
            <a:lvl1pPr marL="0" indent="0" algn="ctr">
              <a:buFontTx/>
              <a:buNone/>
              <a:defRPr sz="2000" b="0">
                <a:solidFill>
                  <a:schemeClr val="tx2"/>
                </a:solidFill>
                <a:latin typeface="Trebuchet MS" panose="020B0603020202020204" pitchFamily="34" charset="0"/>
              </a:defRPr>
            </a:lvl1pPr>
            <a:lvl2pPr marL="476231" indent="0" algn="ctr">
              <a:buFontTx/>
              <a:buNone/>
              <a:defRPr sz="2300">
                <a:solidFill>
                  <a:schemeClr val="tx2"/>
                </a:solidFill>
                <a:latin typeface="Trebuchet MS" panose="020B0603020202020204" pitchFamily="34" charset="0"/>
              </a:defRPr>
            </a:lvl2pPr>
            <a:lvl3pPr marL="907485" indent="0" algn="ctr">
              <a:buFontTx/>
              <a:buNone/>
              <a:defRPr sz="2300">
                <a:solidFill>
                  <a:schemeClr val="tx2"/>
                </a:solidFill>
                <a:latin typeface="Trebuchet MS" panose="020B0603020202020204" pitchFamily="34" charset="0"/>
              </a:defRPr>
            </a:lvl3pPr>
            <a:lvl4pPr marL="1288469" indent="0" algn="ctr">
              <a:buFontTx/>
              <a:buNone/>
              <a:defRPr sz="2300">
                <a:solidFill>
                  <a:schemeClr val="tx2"/>
                </a:solidFill>
                <a:latin typeface="Trebuchet MS" panose="020B0603020202020204" pitchFamily="34" charset="0"/>
              </a:defRPr>
            </a:lvl4pPr>
            <a:lvl5pPr marL="1574208" indent="0" algn="ctr">
              <a:buFontTx/>
              <a:buNone/>
              <a:defRPr sz="23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02562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Video">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1294581" y="4460526"/>
            <a:ext cx="6554838" cy="307777"/>
          </a:xfrm>
        </p:spPr>
        <p:txBody>
          <a:bodyPr anchor="b"/>
          <a:lstStyle>
            <a:lvl1pPr algn="l">
              <a:defRPr sz="1700">
                <a:solidFill>
                  <a:schemeClr val="bg1"/>
                </a:solidFill>
              </a:defRPr>
            </a:lvl1pPr>
          </a:lstStyle>
          <a:p>
            <a:r>
              <a:rPr lang="en-US" dirty="0"/>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27726" y="4285105"/>
            <a:ext cx="6288548" cy="86738"/>
          </a:xfrm>
          <a:prstGeom prst="rect">
            <a:avLst/>
          </a:prstGeom>
        </p:spPr>
      </p:pic>
    </p:spTree>
    <p:extLst>
      <p:ext uri="{BB962C8B-B14F-4D97-AF65-F5344CB8AC3E}">
        <p14:creationId xmlns:p14="http://schemas.microsoft.com/office/powerpoint/2010/main" val="214548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90098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DEMO Placeholder">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defTabSz="380985" fontAlgn="base">
              <a:spcBef>
                <a:spcPct val="0"/>
              </a:spcBef>
              <a:spcAft>
                <a:spcPct val="0"/>
              </a:spcAft>
            </a:pPr>
            <a:endParaRPr lang="en-US">
              <a:solidFill>
                <a:srgbClr val="FFFFFF"/>
              </a:solidFill>
            </a:endParaRPr>
          </a:p>
        </p:txBody>
      </p:sp>
      <p:sp>
        <p:nvSpPr>
          <p:cNvPr id="2" name="Title 1"/>
          <p:cNvSpPr>
            <a:spLocks noGrp="1"/>
          </p:cNvSpPr>
          <p:nvPr>
            <p:ph type="title"/>
          </p:nvPr>
        </p:nvSpPr>
        <p:spPr>
          <a:xfrm>
            <a:off x="415290" y="4307895"/>
            <a:ext cx="8313420" cy="446276"/>
          </a:xfrm>
        </p:spPr>
        <p:txBody>
          <a:bodyPr anchor="ctr"/>
          <a:lstStyle>
            <a:lvl1pPr algn="l">
              <a:defRPr sz="27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9539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e and Segu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7399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p>
        </p:txBody>
      </p:sp>
    </p:spTree>
    <p:extLst>
      <p:ext uri="{BB962C8B-B14F-4D97-AF65-F5344CB8AC3E}">
        <p14:creationId xmlns:p14="http://schemas.microsoft.com/office/powerpoint/2010/main" val="3615983108"/>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6"/>
            <a:ext cx="8229600" cy="273844"/>
          </a:xfrm>
          <a:prstGeom prst="rect">
            <a:avLst/>
          </a:prstGeom>
        </p:spPr>
        <p:txBody>
          <a:bodyPr lIns="34279" tIns="17139" rIns="34279" bIns="17139"/>
          <a:lstStyle>
            <a:lvl1pPr>
              <a:defRPr>
                <a:latin typeface="Arial"/>
              </a:defRPr>
            </a:lvl1pPr>
          </a:lstStyle>
          <a:p>
            <a:pPr defTabSz="457083"/>
            <a:endParaRPr lang="en-US" dirty="0">
              <a:solidFill>
                <a:prstClr val="black"/>
              </a:solidFill>
              <a:ea typeface="MS PGothic" pitchFamily="34" charset="-128"/>
            </a:endParaRPr>
          </a:p>
        </p:txBody>
      </p:sp>
    </p:spTree>
    <p:extLst>
      <p:ext uri="{BB962C8B-B14F-4D97-AF65-F5344CB8AC3E}">
        <p14:creationId xmlns:p14="http://schemas.microsoft.com/office/powerpoint/2010/main" val="18953425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342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2" y="457200"/>
            <a:ext cx="7770813" cy="856060"/>
          </a:xfrm>
        </p:spPr>
        <p:txBody>
          <a:bodyPr/>
          <a:lstStyle/>
          <a:p>
            <a:r>
              <a:rPr lang="en-US"/>
              <a:t>Click to edit Master title style</a:t>
            </a:r>
          </a:p>
        </p:txBody>
      </p:sp>
      <p:sp>
        <p:nvSpPr>
          <p:cNvPr id="3" name="Text Placeholder 2"/>
          <p:cNvSpPr>
            <a:spLocks noGrp="1"/>
          </p:cNvSpPr>
          <p:nvPr>
            <p:ph type="body" sz="half" idx="1"/>
          </p:nvPr>
        </p:nvSpPr>
        <p:spPr>
          <a:xfrm>
            <a:off x="685802" y="1485900"/>
            <a:ext cx="3808413" cy="3084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6613" y="1485900"/>
            <a:ext cx="3810000" cy="3084910"/>
          </a:xfrm>
        </p:spPr>
        <p:txBody>
          <a:bodyPr/>
          <a:lstStyle/>
          <a:p>
            <a:pPr lvl="0"/>
            <a:endParaRPr lang="en-US" noProof="0"/>
          </a:p>
        </p:txBody>
      </p:sp>
    </p:spTree>
    <p:extLst>
      <p:ext uri="{BB962C8B-B14F-4D97-AF65-F5344CB8AC3E}">
        <p14:creationId xmlns:p14="http://schemas.microsoft.com/office/powerpoint/2010/main" val="10420840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57200" y="4752477"/>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
        <p:nvSpPr>
          <p:cNvPr id="2" name="Title 1"/>
          <p:cNvSpPr>
            <a:spLocks noGrp="1"/>
          </p:cNvSpPr>
          <p:nvPr>
            <p:ph type="ctrTitle"/>
          </p:nvPr>
        </p:nvSpPr>
        <p:spPr>
          <a:xfrm>
            <a:off x="685800" y="1597820"/>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4129528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114836784"/>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29506701"/>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543310229"/>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91322165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53887759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7200" y="4734035"/>
            <a:ext cx="8229600" cy="273844"/>
          </a:xfrm>
          <a:prstGeom prst="rect">
            <a:avLst/>
          </a:prstGeom>
        </p:spPr>
        <p:txBody>
          <a:bodyPr lIns="34281" tIns="17140" rIns="34281" bIns="17140"/>
          <a:lstStyle>
            <a:lvl1pPr>
              <a:defRPr>
                <a:latin typeface="Arial"/>
              </a:defRPr>
            </a:lvl1pPr>
          </a:lstStyle>
          <a:p>
            <a:endParaRPr lang="en-US" dirty="0">
              <a:solidFill>
                <a:prstClr val="black"/>
              </a:solidFill>
            </a:endParaRPr>
          </a:p>
        </p:txBody>
      </p:sp>
    </p:spTree>
    <p:extLst>
      <p:ext uri="{BB962C8B-B14F-4D97-AF65-F5344CB8AC3E}">
        <p14:creationId xmlns:p14="http://schemas.microsoft.com/office/powerpoint/2010/main" val="34914869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image" Target="../media/image2.emf"/><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1.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2.emf"/><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2.emf"/><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2.emf"/><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2.emf"/><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1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image" Target="../media/image2.emf"/><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2.emf"/><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1.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2.emf"/><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9.xml"/><Relationship Id="rId7" Type="http://schemas.openxmlformats.org/officeDocument/2006/relationships/image" Target="../media/image7.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6.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emf"/><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7.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emf"/><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schemeClr val="tx1">
                    <a:lumMod val="50000"/>
                    <a:lumOff val="50000"/>
                  </a:schemeClr>
                </a:solidFill>
                <a:latin typeface="Arial"/>
              </a:rPr>
              <a:t>Biomedical Technology Research Center for Macromolecular Modeling and Bioinformatics</a:t>
            </a:r>
          </a:p>
          <a:p>
            <a:pPr algn="ctr"/>
            <a:r>
              <a:rPr lang="en-US" sz="900" dirty="0" smtClean="0">
                <a:solidFill>
                  <a:schemeClr val="tx1">
                    <a:lumMod val="50000"/>
                    <a:lumOff val="50000"/>
                  </a:schemeClr>
                </a:solidFill>
                <a:latin typeface="Arial"/>
              </a:rPr>
              <a:t>Beckman Institute,</a:t>
            </a:r>
            <a:r>
              <a:rPr lang="en-US" sz="900" baseline="0" dirty="0" smtClean="0">
                <a:solidFill>
                  <a:schemeClr val="tx1">
                    <a:lumMod val="50000"/>
                    <a:lumOff val="50000"/>
                  </a:schemeClr>
                </a:solidFill>
                <a:latin typeface="Arial"/>
              </a:rPr>
              <a:t> </a:t>
            </a:r>
            <a:r>
              <a:rPr lang="en-US" sz="900" dirty="0" smtClean="0">
                <a:solidFill>
                  <a:schemeClr val="tx1">
                    <a:lumMod val="50000"/>
                    <a:lumOff val="50000"/>
                  </a:schemeClr>
                </a:solidFill>
                <a:latin typeface="Arial"/>
              </a:rPr>
              <a:t>University of Illinois at Urbana-Champaign</a:t>
            </a:r>
            <a:r>
              <a:rPr lang="en-US" sz="900" baseline="0" dirty="0" smtClean="0">
                <a:solidFill>
                  <a:schemeClr val="tx1">
                    <a:lumMod val="50000"/>
                    <a:lumOff val="50000"/>
                  </a:schemeClr>
                </a:solidFill>
                <a:latin typeface="Arial"/>
              </a:rPr>
              <a:t> - </a:t>
            </a:r>
            <a:r>
              <a:rPr lang="en-US" sz="900" dirty="0" err="1" smtClean="0">
                <a:solidFill>
                  <a:schemeClr val="tx1">
                    <a:lumMod val="50000"/>
                    <a:lumOff val="50000"/>
                  </a:schemeClr>
                </a:solidFill>
                <a:latin typeface="Arial"/>
              </a:rPr>
              <a:t>www.ks.uiuc.edu</a:t>
            </a:r>
            <a:endParaRPr lang="en-US" sz="900" dirty="0" smtClean="0">
              <a:solidFill>
                <a:schemeClr val="tx1">
                  <a:lumMod val="50000"/>
                  <a:lumOff val="50000"/>
                </a:schemeClr>
              </a:solidFill>
              <a:latin typeface="Aria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80"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2281396853"/>
      </p:ext>
    </p:extLst>
  </p:cSld>
  <p:clrMap bg1="lt1" tx1="dk1" bg2="lt2" tx2="dk2" accent1="accent1" accent2="accent2" accent3="accent3" accent4="accent4" accent5="accent5" accent6="accent6" hlink="hlink" folHlink="folHlink"/>
  <p:sldLayoutIdLst>
    <p:sldLayoutId id="2147493627" r:id="rId1"/>
    <p:sldLayoutId id="2147493628" r:id="rId2"/>
    <p:sldLayoutId id="2147493629" r:id="rId3"/>
    <p:sldLayoutId id="2147493630" r:id="rId4"/>
    <p:sldLayoutId id="2147493631" r:id="rId5"/>
    <p:sldLayoutId id="2147493632" r:id="rId6"/>
    <p:sldLayoutId id="2147493633" r:id="rId7"/>
    <p:sldLayoutId id="2147493634" r:id="rId8"/>
    <p:sldLayoutId id="2147493635" r:id="rId9"/>
    <p:sldLayoutId id="2147493636" r:id="rId10"/>
    <p:sldLayoutId id="2147493637" r:id="rId11"/>
    <p:sldLayoutId id="2147493638"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903894887"/>
      </p:ext>
    </p:extLst>
  </p:cSld>
  <p:clrMap bg1="lt1" tx1="dk1" bg2="lt2" tx2="dk2" accent1="accent1" accent2="accent2" accent3="accent3" accent4="accent4" accent5="accent5" accent6="accent6" hlink="hlink" folHlink="folHlink"/>
  <p:sldLayoutIdLst>
    <p:sldLayoutId id="2147493640" r:id="rId1"/>
    <p:sldLayoutId id="2147493641" r:id="rId2"/>
    <p:sldLayoutId id="2147493642" r:id="rId3"/>
    <p:sldLayoutId id="2147493643" r:id="rId4"/>
    <p:sldLayoutId id="2147493644" r:id="rId5"/>
    <p:sldLayoutId id="2147493645" r:id="rId6"/>
    <p:sldLayoutId id="2147493646" r:id="rId7"/>
    <p:sldLayoutId id="2147493647" r:id="rId8"/>
    <p:sldLayoutId id="2147493648" r:id="rId9"/>
    <p:sldLayoutId id="2147493649" r:id="rId10"/>
    <p:sldLayoutId id="2147493650" r:id="rId11"/>
    <p:sldLayoutId id="2147493651"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851214021"/>
      </p:ext>
    </p:extLst>
  </p:cSld>
  <p:clrMap bg1="lt1" tx1="dk1" bg2="lt2" tx2="dk2" accent1="accent1" accent2="accent2" accent3="accent3" accent4="accent4" accent5="accent5" accent6="accent6" hlink="hlink" folHlink="folHlink"/>
  <p:sldLayoutIdLst>
    <p:sldLayoutId id="2147493653" r:id="rId1"/>
    <p:sldLayoutId id="2147493654" r:id="rId2"/>
    <p:sldLayoutId id="2147493655" r:id="rId3"/>
    <p:sldLayoutId id="2147493656" r:id="rId4"/>
    <p:sldLayoutId id="2147493657" r:id="rId5"/>
    <p:sldLayoutId id="2147493658" r:id="rId6"/>
    <p:sldLayoutId id="2147493659" r:id="rId7"/>
    <p:sldLayoutId id="2147493660" r:id="rId8"/>
    <p:sldLayoutId id="2147493661" r:id="rId9"/>
    <p:sldLayoutId id="2147493662" r:id="rId10"/>
    <p:sldLayoutId id="2147493663" r:id="rId11"/>
    <p:sldLayoutId id="2147493664"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175673455"/>
      </p:ext>
    </p:extLst>
  </p:cSld>
  <p:clrMap bg1="lt1" tx1="dk1" bg2="lt2" tx2="dk2" accent1="accent1" accent2="accent2" accent3="accent3" accent4="accent4" accent5="accent5" accent6="accent6" hlink="hlink" folHlink="folHlink"/>
  <p:sldLayoutIdLst>
    <p:sldLayoutId id="2147493666" r:id="rId1"/>
    <p:sldLayoutId id="2147493667" r:id="rId2"/>
    <p:sldLayoutId id="2147493668" r:id="rId3"/>
    <p:sldLayoutId id="2147493669" r:id="rId4"/>
    <p:sldLayoutId id="2147493670" r:id="rId5"/>
    <p:sldLayoutId id="2147493671" r:id="rId6"/>
    <p:sldLayoutId id="2147493672" r:id="rId7"/>
    <p:sldLayoutId id="2147493673" r:id="rId8"/>
    <p:sldLayoutId id="2147493674" r:id="rId9"/>
    <p:sldLayoutId id="2147493675" r:id="rId10"/>
    <p:sldLayoutId id="2147493676" r:id="rId11"/>
    <p:sldLayoutId id="2147493677"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1130240431"/>
      </p:ext>
    </p:extLst>
  </p:cSld>
  <p:clrMap bg1="lt1" tx1="dk1" bg2="lt2" tx2="dk2" accent1="accent1" accent2="accent2" accent3="accent3" accent4="accent4" accent5="accent5" accent6="accent6" hlink="hlink" folHlink="folHlink"/>
  <p:sldLayoutIdLst>
    <p:sldLayoutId id="2147493679" r:id="rId1"/>
    <p:sldLayoutId id="2147493680" r:id="rId2"/>
    <p:sldLayoutId id="2147493681" r:id="rId3"/>
    <p:sldLayoutId id="2147493682" r:id="rId4"/>
    <p:sldLayoutId id="2147493683" r:id="rId5"/>
    <p:sldLayoutId id="2147493684" r:id="rId6"/>
    <p:sldLayoutId id="2147493685" r:id="rId7"/>
    <p:sldLayoutId id="2147493686" r:id="rId8"/>
    <p:sldLayoutId id="2147493687" r:id="rId9"/>
    <p:sldLayoutId id="2147493688" r:id="rId10"/>
    <p:sldLayoutId id="2147493689" r:id="rId11"/>
    <p:sldLayoutId id="2147493690"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1701315135"/>
      </p:ext>
    </p:extLst>
  </p:cSld>
  <p:clrMap bg1="lt1" tx1="dk1" bg2="lt2" tx2="dk2" accent1="accent1" accent2="accent2" accent3="accent3" accent4="accent4" accent5="accent5" accent6="accent6" hlink="hlink" folHlink="folHlink"/>
  <p:sldLayoutIdLst>
    <p:sldLayoutId id="2147493692" r:id="rId1"/>
    <p:sldLayoutId id="2147493693" r:id="rId2"/>
    <p:sldLayoutId id="2147493694" r:id="rId3"/>
    <p:sldLayoutId id="2147493695" r:id="rId4"/>
    <p:sldLayoutId id="2147493696" r:id="rId5"/>
    <p:sldLayoutId id="2147493697" r:id="rId6"/>
    <p:sldLayoutId id="2147493698" r:id="rId7"/>
    <p:sldLayoutId id="2147493699" r:id="rId8"/>
    <p:sldLayoutId id="2147493700" r:id="rId9"/>
    <p:sldLayoutId id="2147493701" r:id="rId10"/>
    <p:sldLayoutId id="2147493702" r:id="rId11"/>
    <p:sldLayoutId id="2147493703"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2280661289"/>
      </p:ext>
    </p:extLst>
  </p:cSld>
  <p:clrMap bg1="lt1" tx1="dk1" bg2="lt2" tx2="dk2" accent1="accent1" accent2="accent2" accent3="accent3" accent4="accent4" accent5="accent5" accent6="accent6" hlink="hlink" folHlink="folHlink"/>
  <p:sldLayoutIdLst>
    <p:sldLayoutId id="2147493705" r:id="rId1"/>
    <p:sldLayoutId id="2147493706" r:id="rId2"/>
    <p:sldLayoutId id="2147493707" r:id="rId3"/>
    <p:sldLayoutId id="2147493708" r:id="rId4"/>
    <p:sldLayoutId id="2147493709" r:id="rId5"/>
    <p:sldLayoutId id="2147493710" r:id="rId6"/>
    <p:sldLayoutId id="2147493711" r:id="rId7"/>
    <p:sldLayoutId id="2147493712" r:id="rId8"/>
    <p:sldLayoutId id="2147493713" r:id="rId9"/>
    <p:sldLayoutId id="2147493714" r:id="rId10"/>
    <p:sldLayoutId id="2147493715" r:id="rId11"/>
    <p:sldLayoutId id="2147493716"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5"/>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285215701"/>
      </p:ext>
    </p:extLst>
  </p:cSld>
  <p:clrMap bg1="lt1" tx1="dk1" bg2="lt2" tx2="dk2" accent1="accent1" accent2="accent2" accent3="accent3" accent4="accent4" accent5="accent5" accent6="accent6" hlink="hlink" folHlink="folHlink"/>
  <p:sldLayoutIdLst>
    <p:sldLayoutId id="2147493718" r:id="rId1"/>
    <p:sldLayoutId id="2147493719" r:id="rId2"/>
    <p:sldLayoutId id="2147493720" r:id="rId3"/>
    <p:sldLayoutId id="2147493721" r:id="rId4"/>
    <p:sldLayoutId id="2147493722" r:id="rId5"/>
    <p:sldLayoutId id="2147493723" r:id="rId6"/>
    <p:sldLayoutId id="2147493724" r:id="rId7"/>
    <p:sldLayoutId id="2147493725" r:id="rId8"/>
    <p:sldLayoutId id="2147493726" r:id="rId9"/>
    <p:sldLayoutId id="2147493727" r:id="rId10"/>
    <p:sldLayoutId id="2147493728" r:id="rId11"/>
    <p:sldLayoutId id="2147493729" r:id="rId12"/>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6" name="Rectangle 5"/>
          <p:cNvSpPr/>
          <p:nvPr/>
        </p:nvSpPr>
        <p:spPr>
          <a:xfrm rot="10800000">
            <a:off x="1" y="2"/>
            <a:ext cx="9144000" cy="5143497"/>
          </a:xfrm>
          <a:prstGeom prst="rect">
            <a:avLst/>
          </a:prstGeom>
          <a:gradFill>
            <a:gsLst>
              <a:gs pos="0">
                <a:schemeClr val="bg2">
                  <a:alpha val="36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04" rIns="91411" bIns="45704" rtlCol="0" anchor="ctr"/>
          <a:lstStyle/>
          <a:p>
            <a:pPr algn="ctr" defTabSz="914112" fontAlgn="base">
              <a:spcBef>
                <a:spcPct val="0"/>
              </a:spcBef>
              <a:spcAft>
                <a:spcPct val="0"/>
              </a:spcAft>
            </a:pPr>
            <a:endParaRPr lang="en-US" dirty="0">
              <a:solidFill>
                <a:srgbClr val="FFFFFF"/>
              </a:solidFill>
            </a:endParaRPr>
          </a:p>
        </p:txBody>
      </p:sp>
      <p:sp>
        <p:nvSpPr>
          <p:cNvPr id="1026" name="Rectangle 2"/>
          <p:cNvSpPr>
            <a:spLocks noGrp="1" noChangeArrowheads="1"/>
          </p:cNvSpPr>
          <p:nvPr>
            <p:ph type="title"/>
          </p:nvPr>
        </p:nvSpPr>
        <p:spPr bwMode="auto">
          <a:xfrm>
            <a:off x="457730" y="206380"/>
            <a:ext cx="8379492" cy="590899"/>
          </a:xfrm>
          <a:prstGeom prst="rect">
            <a:avLst/>
          </a:prstGeom>
          <a:noFill/>
          <a:ln w="9525">
            <a:noFill/>
            <a:miter lim="800000"/>
            <a:headEnd/>
            <a:tailEnd/>
          </a:ln>
        </p:spPr>
        <p:txBody>
          <a:bodyPr vert="horz" wrap="square" lIns="91411" tIns="45704" rIns="91411" bIns="45704" numCol="1" anchor="t" anchorCtr="0" compatLnSpc="1">
            <a:prstTxWarp prst="textNoShape">
              <a:avLst/>
            </a:prstTxWarp>
            <a:spAutoFit/>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739" y="1199889"/>
            <a:ext cx="8368771" cy="3544094"/>
          </a:xfrm>
          <a:prstGeom prst="rect">
            <a:avLst/>
          </a:prstGeom>
          <a:noFill/>
          <a:ln w="9525">
            <a:noFill/>
            <a:miter lim="800000"/>
            <a:headEnd/>
            <a:tailEnd/>
          </a:ln>
        </p:spPr>
        <p:txBody>
          <a:bodyPr vert="horz" wrap="square" lIns="91411" tIns="45704" rIns="91411" bIns="45704"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764277"/>
      </p:ext>
    </p:extLst>
  </p:cSld>
  <p:clrMap bg1="dk2" tx1="lt1" bg2="dk1" tx2="lt2" accent1="accent1" accent2="accent2" accent3="accent3" accent4="accent4" accent5="accent5" accent6="accent6" hlink="hlink" folHlink="folHlink"/>
  <p:sldLayoutIdLst>
    <p:sldLayoutId id="2147493474" r:id="rId1"/>
    <p:sldLayoutId id="2147493475" r:id="rId2"/>
    <p:sldLayoutId id="2147493476" r:id="rId3"/>
    <p:sldLayoutId id="2147493477" r:id="rId4"/>
    <p:sldLayoutId id="2147493478" r:id="rId5"/>
    <p:sldLayoutId id="2147493479" r:id="rId6"/>
  </p:sldLayoutIdLst>
  <p:transition/>
  <p:timing>
    <p:tnLst>
      <p:par>
        <p:cTn id="1" dur="indefinite" restart="never" nodeType="tmRoot"/>
      </p:par>
    </p:tnLst>
  </p:timing>
  <p:txStyles>
    <p:title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056" algn="l" rtl="0" eaLnBrk="1" fontAlgn="base" hangingPunct="1">
        <a:spcBef>
          <a:spcPct val="0"/>
        </a:spcBef>
        <a:spcAft>
          <a:spcPct val="0"/>
        </a:spcAft>
        <a:defRPr sz="3200" b="1">
          <a:solidFill>
            <a:srgbClr val="73B900"/>
          </a:solidFill>
          <a:latin typeface="Arial" charset="0"/>
        </a:defRPr>
      </a:lvl6pPr>
      <a:lvl7pPr marL="914112" algn="l" rtl="0" eaLnBrk="1" fontAlgn="base" hangingPunct="1">
        <a:spcBef>
          <a:spcPct val="0"/>
        </a:spcBef>
        <a:spcAft>
          <a:spcPct val="0"/>
        </a:spcAft>
        <a:defRPr sz="3200" b="1">
          <a:solidFill>
            <a:srgbClr val="73B900"/>
          </a:solidFill>
          <a:latin typeface="Arial" charset="0"/>
        </a:defRPr>
      </a:lvl7pPr>
      <a:lvl8pPr marL="1371166" algn="l" rtl="0" eaLnBrk="1" fontAlgn="base" hangingPunct="1">
        <a:spcBef>
          <a:spcPct val="0"/>
        </a:spcBef>
        <a:spcAft>
          <a:spcPct val="0"/>
        </a:spcAft>
        <a:defRPr sz="3200" b="1">
          <a:solidFill>
            <a:srgbClr val="73B900"/>
          </a:solidFill>
          <a:latin typeface="Arial" charset="0"/>
        </a:defRPr>
      </a:lvl8pPr>
      <a:lvl9pPr marL="1828214" algn="l" rtl="0" eaLnBrk="1" fontAlgn="base" hangingPunct="1">
        <a:spcBef>
          <a:spcPct val="0"/>
        </a:spcBef>
        <a:spcAft>
          <a:spcPct val="0"/>
        </a:spcAft>
        <a:defRPr sz="3200" b="1">
          <a:solidFill>
            <a:srgbClr val="73B900"/>
          </a:solidFill>
          <a:latin typeface="Arial" charset="0"/>
        </a:defRPr>
      </a:lvl9pPr>
    </p:titleStyle>
    <p:bodyStyle>
      <a:lvl1pPr marL="342792" indent="-342792" algn="l" rtl="0" fontAlgn="base">
        <a:spcBef>
          <a:spcPct val="20000"/>
        </a:spcBef>
        <a:spcAft>
          <a:spcPct val="0"/>
        </a:spcAft>
        <a:buSzPct val="100000"/>
        <a:buBlip>
          <a:blip r:embed="rId9"/>
        </a:buBlip>
        <a:defRPr sz="2400" b="1">
          <a:solidFill>
            <a:schemeClr val="tx1"/>
          </a:solidFill>
          <a:latin typeface="Calibri" pitchFamily="34" charset="0"/>
          <a:ea typeface="+mn-ea"/>
          <a:cs typeface="Calibri" pitchFamily="34" charset="0"/>
        </a:defRPr>
      </a:lvl1pPr>
      <a:lvl2pPr marL="914112" indent="-342792" algn="l" rtl="0" fontAlgn="base">
        <a:spcBef>
          <a:spcPct val="20000"/>
        </a:spcBef>
        <a:spcAft>
          <a:spcPct val="0"/>
        </a:spcAft>
        <a:buSzPct val="100000"/>
        <a:buBlip>
          <a:blip r:embed="rId9"/>
        </a:buBlip>
        <a:defRPr sz="2000" b="1">
          <a:solidFill>
            <a:schemeClr val="tx1"/>
          </a:solidFill>
          <a:latin typeface="Calibri" pitchFamily="34" charset="0"/>
          <a:cs typeface="Calibri" pitchFamily="34" charset="0"/>
        </a:defRPr>
      </a:lvl2pPr>
      <a:lvl3pPr marL="1371166" indent="-282481" algn="l" rtl="0" fontAlgn="base">
        <a:spcBef>
          <a:spcPct val="20000"/>
        </a:spcBef>
        <a:spcAft>
          <a:spcPct val="0"/>
        </a:spcAft>
        <a:buSzPct val="100000"/>
        <a:buBlip>
          <a:blip r:embed="rId9"/>
        </a:buBlip>
        <a:defRPr sz="2400" b="1">
          <a:solidFill>
            <a:schemeClr val="tx1"/>
          </a:solidFill>
          <a:latin typeface="Calibri" pitchFamily="34" charset="0"/>
          <a:cs typeface="Calibri" pitchFamily="34" charset="0"/>
        </a:defRPr>
      </a:lvl3pPr>
      <a:lvl4pPr marL="1774259" indent="-228527" algn="l" rtl="0" fontAlgn="base">
        <a:spcBef>
          <a:spcPct val="20000"/>
        </a:spcBef>
        <a:spcAft>
          <a:spcPct val="0"/>
        </a:spcAft>
        <a:buChar char="–"/>
        <a:defRPr sz="2000">
          <a:solidFill>
            <a:schemeClr val="bg1"/>
          </a:solidFill>
          <a:latin typeface="+mn-lt"/>
        </a:defRPr>
      </a:lvl4pPr>
      <a:lvl5pPr marL="2117051" indent="-228527" algn="l" rtl="0" fontAlgn="base">
        <a:spcBef>
          <a:spcPct val="20000"/>
        </a:spcBef>
        <a:spcAft>
          <a:spcPct val="0"/>
        </a:spcAft>
        <a:buChar char="»"/>
        <a:defRPr sz="2000">
          <a:solidFill>
            <a:schemeClr val="bg1"/>
          </a:solidFill>
          <a:latin typeface="+mn-lt"/>
        </a:defRPr>
      </a:lvl5pPr>
      <a:lvl6pPr marL="2574106" indent="-228527" algn="l" rtl="0" eaLnBrk="1" fontAlgn="base" hangingPunct="1">
        <a:spcBef>
          <a:spcPct val="20000"/>
        </a:spcBef>
        <a:spcAft>
          <a:spcPct val="0"/>
        </a:spcAft>
        <a:buChar char="»"/>
        <a:defRPr sz="2000">
          <a:solidFill>
            <a:schemeClr val="bg1"/>
          </a:solidFill>
          <a:latin typeface="+mn-lt"/>
        </a:defRPr>
      </a:lvl6pPr>
      <a:lvl7pPr marL="3031156" indent="-228527" algn="l" rtl="0" eaLnBrk="1" fontAlgn="base" hangingPunct="1">
        <a:spcBef>
          <a:spcPct val="20000"/>
        </a:spcBef>
        <a:spcAft>
          <a:spcPct val="0"/>
        </a:spcAft>
        <a:buChar char="»"/>
        <a:defRPr sz="2000">
          <a:solidFill>
            <a:schemeClr val="bg1"/>
          </a:solidFill>
          <a:latin typeface="+mn-lt"/>
        </a:defRPr>
      </a:lvl7pPr>
      <a:lvl8pPr marL="3488210" indent="-228527" algn="l" rtl="0" eaLnBrk="1" fontAlgn="base" hangingPunct="1">
        <a:spcBef>
          <a:spcPct val="20000"/>
        </a:spcBef>
        <a:spcAft>
          <a:spcPct val="0"/>
        </a:spcAft>
        <a:buChar char="»"/>
        <a:defRPr sz="2000">
          <a:solidFill>
            <a:schemeClr val="bg1"/>
          </a:solidFill>
          <a:latin typeface="+mn-lt"/>
        </a:defRPr>
      </a:lvl8pPr>
      <a:lvl9pPr marL="3945262" indent="-228527"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112" rtl="0" eaLnBrk="1" latinLnBrk="0" hangingPunct="1">
        <a:defRPr sz="1800" kern="1200">
          <a:solidFill>
            <a:schemeClr val="tx1"/>
          </a:solidFill>
          <a:latin typeface="+mn-lt"/>
          <a:ea typeface="+mn-ea"/>
          <a:cs typeface="+mn-cs"/>
        </a:defRPr>
      </a:lvl1pPr>
      <a:lvl2pPr marL="457056" algn="l" defTabSz="914112" rtl="0" eaLnBrk="1" latinLnBrk="0" hangingPunct="1">
        <a:defRPr sz="1800" kern="1200">
          <a:solidFill>
            <a:schemeClr val="tx1"/>
          </a:solidFill>
          <a:latin typeface="+mn-lt"/>
          <a:ea typeface="+mn-ea"/>
          <a:cs typeface="+mn-cs"/>
        </a:defRPr>
      </a:lvl2pPr>
      <a:lvl3pPr marL="914112" algn="l" defTabSz="914112" rtl="0" eaLnBrk="1" latinLnBrk="0" hangingPunct="1">
        <a:defRPr sz="1800" kern="1200">
          <a:solidFill>
            <a:schemeClr val="tx1"/>
          </a:solidFill>
          <a:latin typeface="+mn-lt"/>
          <a:ea typeface="+mn-ea"/>
          <a:cs typeface="+mn-cs"/>
        </a:defRPr>
      </a:lvl3pPr>
      <a:lvl4pPr marL="1371166" algn="l" defTabSz="914112" rtl="0" eaLnBrk="1" latinLnBrk="0" hangingPunct="1">
        <a:defRPr sz="1800" kern="1200">
          <a:solidFill>
            <a:schemeClr val="tx1"/>
          </a:solidFill>
          <a:latin typeface="+mn-lt"/>
          <a:ea typeface="+mn-ea"/>
          <a:cs typeface="+mn-cs"/>
        </a:defRPr>
      </a:lvl4pPr>
      <a:lvl5pPr marL="1828214" algn="l" defTabSz="914112" rtl="0" eaLnBrk="1" latinLnBrk="0" hangingPunct="1">
        <a:defRPr sz="1800" kern="1200">
          <a:solidFill>
            <a:schemeClr val="tx1"/>
          </a:solidFill>
          <a:latin typeface="+mn-lt"/>
          <a:ea typeface="+mn-ea"/>
          <a:cs typeface="+mn-cs"/>
        </a:defRPr>
      </a:lvl5pPr>
      <a:lvl6pPr marL="2285268" algn="l" defTabSz="914112" rtl="0" eaLnBrk="1" latinLnBrk="0" hangingPunct="1">
        <a:defRPr sz="1800" kern="1200">
          <a:solidFill>
            <a:schemeClr val="tx1"/>
          </a:solidFill>
          <a:latin typeface="+mn-lt"/>
          <a:ea typeface="+mn-ea"/>
          <a:cs typeface="+mn-cs"/>
        </a:defRPr>
      </a:lvl6pPr>
      <a:lvl7pPr marL="2742324" algn="l" defTabSz="914112" rtl="0" eaLnBrk="1" latinLnBrk="0" hangingPunct="1">
        <a:defRPr sz="1800" kern="1200">
          <a:solidFill>
            <a:schemeClr val="tx1"/>
          </a:solidFill>
          <a:latin typeface="+mn-lt"/>
          <a:ea typeface="+mn-ea"/>
          <a:cs typeface="+mn-cs"/>
        </a:defRPr>
      </a:lvl7pPr>
      <a:lvl8pPr marL="3199376" algn="l" defTabSz="914112" rtl="0" eaLnBrk="1" latinLnBrk="0" hangingPunct="1">
        <a:defRPr sz="1800" kern="1200">
          <a:solidFill>
            <a:schemeClr val="tx1"/>
          </a:solidFill>
          <a:latin typeface="+mn-lt"/>
          <a:ea typeface="+mn-ea"/>
          <a:cs typeface="+mn-cs"/>
        </a:defRPr>
      </a:lvl8pPr>
      <a:lvl9pPr marL="3656429" algn="l" defTabSz="91411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029391" y="2346159"/>
            <a:ext cx="3114609" cy="2616818"/>
          </a:xfrm>
          <a:prstGeom prst="rect">
            <a:avLst/>
          </a:prstGeom>
        </p:spPr>
      </p:pic>
      <p:pic>
        <p:nvPicPr>
          <p:cNvPr id="13" name="Picture 12"/>
          <p:cNvPicPr>
            <a:picLocks noChangeAspect="1"/>
          </p:cNvPicPr>
          <p:nvPr/>
        </p:nvPicPr>
        <p:blipFill rotWithShape="1">
          <a:blip r:embed="rId8"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19693" y="92324"/>
            <a:ext cx="2457290" cy="2240958"/>
          </a:xfrm>
          <a:prstGeom prst="rect">
            <a:avLst/>
          </a:prstGeom>
        </p:spPr>
      </p:pic>
      <p:sp>
        <p:nvSpPr>
          <p:cNvPr id="1026" name="Title Placeholder 1"/>
          <p:cNvSpPr>
            <a:spLocks noGrp="1"/>
          </p:cNvSpPr>
          <p:nvPr>
            <p:ph type="title"/>
          </p:nvPr>
        </p:nvSpPr>
        <p:spPr bwMode="auto">
          <a:xfrm>
            <a:off x="258158" y="240030"/>
            <a:ext cx="8533574" cy="383182"/>
          </a:xfrm>
          <a:prstGeom prst="rect">
            <a:avLst/>
          </a:prstGeom>
          <a:noFill/>
          <a:ln w="9525">
            <a:noFill/>
            <a:miter lim="800000"/>
            <a:headEnd/>
            <a:tailEnd/>
          </a:ln>
        </p:spPr>
        <p:txBody>
          <a:bodyPr vert="horz" wrap="square" lIns="68589" tIns="34295" rIns="68589" bIns="34295"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260672" y="1131571"/>
            <a:ext cx="8642640" cy="3030692"/>
          </a:xfrm>
          <a:prstGeom prst="rect">
            <a:avLst/>
          </a:prstGeom>
          <a:noFill/>
          <a:ln w="9525">
            <a:noFill/>
            <a:miter lim="800000"/>
            <a:headEnd/>
            <a:tailEnd/>
          </a:ln>
        </p:spPr>
        <p:txBody>
          <a:bodyPr vert="horz" wrap="square" lIns="68589" tIns="34295" rIns="68589" bIns="34295"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6"/>
          <p:cNvSpPr>
            <a:spLocks noChangeArrowheads="1"/>
          </p:cNvSpPr>
          <p:nvPr/>
        </p:nvSpPr>
        <p:spPr bwMode="auto">
          <a:xfrm flipH="1">
            <a:off x="8581431" y="4993205"/>
            <a:ext cx="210301" cy="114300"/>
          </a:xfrm>
          <a:prstGeom prst="rect">
            <a:avLst/>
          </a:prstGeom>
          <a:noFill/>
          <a:ln w="9525">
            <a:noFill/>
            <a:miter lim="800000"/>
            <a:headEnd/>
            <a:tailEnd/>
          </a:ln>
          <a:effectLst/>
        </p:spPr>
        <p:txBody>
          <a:bodyPr lIns="0" tIns="0" rIns="0" bIns="0"/>
          <a:lstStyle/>
          <a:p>
            <a:pPr algn="r" defTabSz="129796" fontAlgn="base">
              <a:lnSpc>
                <a:spcPct val="90000"/>
              </a:lnSpc>
              <a:spcBef>
                <a:spcPct val="0"/>
              </a:spcBef>
              <a:spcAft>
                <a:spcPct val="0"/>
              </a:spcAft>
              <a:tabLst>
                <a:tab pos="172664" algn="l"/>
              </a:tabLst>
              <a:defRPr/>
            </a:pPr>
            <a:fld id="{040BB257-551A-4736-B50F-DCF1BA034C06}" type="slidenum">
              <a:rPr lang="en-US" sz="800" smtClean="0">
                <a:solidFill>
                  <a:prstClr val="white">
                    <a:lumMod val="75000"/>
                  </a:prstClr>
                </a:solidFill>
                <a:cs typeface="Arial" pitchFamily="34" charset="0"/>
              </a:rPr>
              <a:pPr algn="r" defTabSz="129796" fontAlgn="base">
                <a:lnSpc>
                  <a:spcPct val="90000"/>
                </a:lnSpc>
                <a:spcBef>
                  <a:spcPct val="0"/>
                </a:spcBef>
                <a:spcAft>
                  <a:spcPct val="0"/>
                </a:spcAft>
                <a:tabLst>
                  <a:tab pos="172664" algn="l"/>
                </a:tabLst>
                <a:defRPr/>
              </a:pPr>
              <a:t>‹#›</a:t>
            </a:fld>
            <a:endParaRPr lang="en-US" sz="800" dirty="0">
              <a:solidFill>
                <a:prstClr val="white">
                  <a:lumMod val="75000"/>
                </a:prstClr>
              </a:solidFill>
              <a:cs typeface="Arial" pitchFamily="34" charset="0"/>
            </a:endParaRPr>
          </a:p>
        </p:txBody>
      </p:sp>
      <p:sp>
        <p:nvSpPr>
          <p:cNvPr id="14" name="Rectangle 256"/>
          <p:cNvSpPr txBox="1">
            <a:spLocks noChangeArrowheads="1"/>
          </p:cNvSpPr>
          <p:nvPr/>
        </p:nvSpPr>
        <p:spPr>
          <a:xfrm>
            <a:off x="5720926" y="4980871"/>
            <a:ext cx="2895600" cy="136922"/>
          </a:xfrm>
          <a:prstGeom prst="rect">
            <a:avLst/>
          </a:prstGeom>
          <a:ln/>
        </p:spPr>
        <p:txBody>
          <a:bodyPr lIns="68589" tIns="34295" rIns="68589" bIns="34295" anchor="ctr"/>
          <a:lstStyle/>
          <a:p>
            <a:pPr algn="r" defTabSz="914400" fontAlgn="base">
              <a:spcBef>
                <a:spcPct val="0"/>
              </a:spcBef>
              <a:spcAft>
                <a:spcPct val="0"/>
              </a:spcAft>
            </a:pPr>
            <a:r>
              <a:rPr lang="en-US" sz="800" dirty="0">
                <a:solidFill>
                  <a:srgbClr val="BFBFBF"/>
                </a:solidFill>
                <a:cs typeface="Arial" pitchFamily="34" charset="0"/>
              </a:rPr>
              <a:t>Presentation name</a:t>
            </a:r>
          </a:p>
        </p:txBody>
      </p:sp>
      <p:pic>
        <p:nvPicPr>
          <p:cNvPr id="2" name="Picture 2" descr="https://portal09.ornl.gov/sites/cm/branding/Logo%20Downloads/OLCF_official_color_10_26_15.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371859" y="4732020"/>
            <a:ext cx="1429884" cy="240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92252"/>
      </p:ext>
    </p:extLst>
  </p:cSld>
  <p:clrMap bg1="lt1" tx1="dk1" bg2="lt2" tx2="dk2" accent1="accent1" accent2="accent2" accent3="accent3" accent4="accent4" accent5="accent5" accent6="accent6" hlink="hlink" folHlink="folHlink"/>
  <p:sldLayoutIdLst>
    <p:sldLayoutId id="2147493482" r:id="rId1"/>
    <p:sldLayoutId id="2147493483" r:id="rId2"/>
    <p:sldLayoutId id="2147493484" r:id="rId3"/>
    <p:sldLayoutId id="2147493485" r:id="rId4"/>
    <p:sldLayoutId id="2147493486" r:id="rId5"/>
  </p:sldLayoutIdLst>
  <p:hf hdr="0" ftr="0" dt="0"/>
  <p:txStyles>
    <p:titleStyle>
      <a:lvl1pPr algn="l" rtl="0" eaLnBrk="1" fontAlgn="base" hangingPunct="1">
        <a:lnSpc>
          <a:spcPct val="85000"/>
        </a:lnSpc>
        <a:spcBef>
          <a:spcPct val="0"/>
        </a:spcBef>
        <a:spcAft>
          <a:spcPct val="0"/>
        </a:spcAft>
        <a:defRPr sz="24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2300">
          <a:solidFill>
            <a:srgbClr val="006C3A"/>
          </a:solidFill>
          <a:latin typeface="Arial Black" pitchFamily="34" charset="0"/>
        </a:defRPr>
      </a:lvl2pPr>
      <a:lvl3pPr algn="l" rtl="0" eaLnBrk="1" fontAlgn="base" hangingPunct="1">
        <a:lnSpc>
          <a:spcPct val="85000"/>
        </a:lnSpc>
        <a:spcBef>
          <a:spcPct val="0"/>
        </a:spcBef>
        <a:spcAft>
          <a:spcPct val="0"/>
        </a:spcAft>
        <a:defRPr sz="2300">
          <a:solidFill>
            <a:srgbClr val="006C3A"/>
          </a:solidFill>
          <a:latin typeface="Arial Black" pitchFamily="34" charset="0"/>
        </a:defRPr>
      </a:lvl3pPr>
      <a:lvl4pPr algn="l" rtl="0" eaLnBrk="1" fontAlgn="base" hangingPunct="1">
        <a:lnSpc>
          <a:spcPct val="85000"/>
        </a:lnSpc>
        <a:spcBef>
          <a:spcPct val="0"/>
        </a:spcBef>
        <a:spcAft>
          <a:spcPct val="0"/>
        </a:spcAft>
        <a:defRPr sz="2300">
          <a:solidFill>
            <a:srgbClr val="006C3A"/>
          </a:solidFill>
          <a:latin typeface="Arial Black" pitchFamily="34" charset="0"/>
        </a:defRPr>
      </a:lvl4pPr>
      <a:lvl5pPr algn="l" rtl="0" eaLnBrk="1" fontAlgn="base" hangingPunct="1">
        <a:lnSpc>
          <a:spcPct val="85000"/>
        </a:lnSpc>
        <a:spcBef>
          <a:spcPct val="0"/>
        </a:spcBef>
        <a:spcAft>
          <a:spcPct val="0"/>
        </a:spcAft>
        <a:defRPr sz="2300">
          <a:solidFill>
            <a:srgbClr val="006C3A"/>
          </a:solidFill>
          <a:latin typeface="Arial Black" pitchFamily="34" charset="0"/>
        </a:defRPr>
      </a:lvl5pPr>
      <a:lvl6pPr marL="342946" algn="l" rtl="0" eaLnBrk="1" fontAlgn="base" hangingPunct="1">
        <a:lnSpc>
          <a:spcPct val="85000"/>
        </a:lnSpc>
        <a:spcBef>
          <a:spcPct val="0"/>
        </a:spcBef>
        <a:spcAft>
          <a:spcPct val="0"/>
        </a:spcAft>
        <a:defRPr sz="2300">
          <a:solidFill>
            <a:srgbClr val="006C3A"/>
          </a:solidFill>
          <a:latin typeface="Arial Black" pitchFamily="34" charset="0"/>
        </a:defRPr>
      </a:lvl6pPr>
      <a:lvl7pPr marL="685891" algn="l" rtl="0" eaLnBrk="1" fontAlgn="base" hangingPunct="1">
        <a:lnSpc>
          <a:spcPct val="85000"/>
        </a:lnSpc>
        <a:spcBef>
          <a:spcPct val="0"/>
        </a:spcBef>
        <a:spcAft>
          <a:spcPct val="0"/>
        </a:spcAft>
        <a:defRPr sz="2300">
          <a:solidFill>
            <a:srgbClr val="006C3A"/>
          </a:solidFill>
          <a:latin typeface="Arial Black" pitchFamily="34" charset="0"/>
        </a:defRPr>
      </a:lvl7pPr>
      <a:lvl8pPr marL="1028837" algn="l" rtl="0" eaLnBrk="1" fontAlgn="base" hangingPunct="1">
        <a:lnSpc>
          <a:spcPct val="85000"/>
        </a:lnSpc>
        <a:spcBef>
          <a:spcPct val="0"/>
        </a:spcBef>
        <a:spcAft>
          <a:spcPct val="0"/>
        </a:spcAft>
        <a:defRPr sz="2300">
          <a:solidFill>
            <a:srgbClr val="006C3A"/>
          </a:solidFill>
          <a:latin typeface="Arial Black" pitchFamily="34" charset="0"/>
        </a:defRPr>
      </a:lvl8pPr>
      <a:lvl9pPr marL="1371783" algn="l" rtl="0" eaLnBrk="1" fontAlgn="base" hangingPunct="1">
        <a:lnSpc>
          <a:spcPct val="85000"/>
        </a:lnSpc>
        <a:spcBef>
          <a:spcPct val="0"/>
        </a:spcBef>
        <a:spcAft>
          <a:spcPct val="0"/>
        </a:spcAft>
        <a:defRPr sz="2300">
          <a:solidFill>
            <a:srgbClr val="006C3A"/>
          </a:solidFill>
          <a:latin typeface="Arial Black" pitchFamily="34" charset="0"/>
        </a:defRPr>
      </a:lvl9pPr>
    </p:titleStyle>
    <p:bodyStyle>
      <a:lvl1pPr marL="172664" indent="-172664" algn="l" rtl="0" eaLnBrk="1" fontAlgn="base" hangingPunct="1">
        <a:lnSpc>
          <a:spcPct val="90000"/>
        </a:lnSpc>
        <a:spcBef>
          <a:spcPts val="1050"/>
        </a:spcBef>
        <a:spcAft>
          <a:spcPct val="0"/>
        </a:spcAft>
        <a:buClr>
          <a:schemeClr val="tx2"/>
        </a:buClr>
        <a:buFont typeface="Arial" charset="0"/>
        <a:buChar char="•"/>
        <a:defRPr sz="2100" kern="1200">
          <a:solidFill>
            <a:schemeClr val="tx1"/>
          </a:solidFill>
          <a:latin typeface="+mn-lt"/>
          <a:ea typeface="+mn-ea"/>
          <a:cs typeface="+mn-cs"/>
        </a:defRPr>
      </a:lvl1pPr>
      <a:lvl2pPr marL="469169" indent="-209578"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2pPr>
      <a:lvl3pPr marL="685891" indent="-172664" algn="l" rtl="0" eaLnBrk="1" fontAlgn="base" hangingPunct="1">
        <a:lnSpc>
          <a:spcPct val="90000"/>
        </a:lnSpc>
        <a:spcBef>
          <a:spcPts val="600"/>
        </a:spcBef>
        <a:spcAft>
          <a:spcPct val="0"/>
        </a:spcAft>
        <a:buClr>
          <a:schemeClr val="tx2"/>
        </a:buClr>
        <a:buFont typeface="Arial" charset="0"/>
        <a:buChar char="•"/>
        <a:defRPr sz="1500" kern="1200">
          <a:solidFill>
            <a:schemeClr val="tx1"/>
          </a:solidFill>
          <a:latin typeface="+mn-lt"/>
          <a:ea typeface="+mn-ea"/>
          <a:cs typeface="+mn-cs"/>
        </a:defRPr>
      </a:lvl3pPr>
      <a:lvl4pPr marL="858555" indent="-129796" algn="l" rtl="0" eaLnBrk="1" fontAlgn="base" hangingPunct="1">
        <a:lnSpc>
          <a:spcPct val="90000"/>
        </a:lnSpc>
        <a:spcBef>
          <a:spcPts val="600"/>
        </a:spcBef>
        <a:spcAft>
          <a:spcPct val="0"/>
        </a:spcAft>
        <a:buClr>
          <a:schemeClr val="tx2"/>
        </a:buClr>
        <a:buFont typeface="Arial" charset="0"/>
        <a:buChar char="–"/>
        <a:defRPr sz="1400" kern="1200">
          <a:solidFill>
            <a:schemeClr val="tx1"/>
          </a:solidFill>
          <a:latin typeface="+mn-lt"/>
          <a:ea typeface="+mn-ea"/>
          <a:cs typeface="+mn-cs"/>
        </a:defRPr>
      </a:lvl4pPr>
      <a:lvl5pPr marL="1112192" indent="-166710" algn="l" rtl="0" eaLnBrk="1" fontAlgn="base" hangingPunct="1">
        <a:lnSpc>
          <a:spcPct val="90000"/>
        </a:lnSpc>
        <a:spcBef>
          <a:spcPts val="450"/>
        </a:spcBef>
        <a:spcAft>
          <a:spcPct val="0"/>
        </a:spcAft>
        <a:buClr>
          <a:schemeClr val="tx2"/>
        </a:buClr>
        <a:buFont typeface="Arial" charset="0"/>
        <a:buChar char="»"/>
        <a:defRPr sz="1400" kern="1200">
          <a:solidFill>
            <a:schemeClr val="tx1"/>
          </a:solidFill>
          <a:latin typeface="+mn-lt"/>
          <a:ea typeface="+mn-ea"/>
          <a:cs typeface="+mn-cs"/>
        </a:defRPr>
      </a:lvl5pPr>
      <a:lvl6pPr marL="1886201"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147"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093"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039" indent="-171473" algn="l" defTabSz="6858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91" rtl="0" eaLnBrk="1" latinLnBrk="0" hangingPunct="1">
        <a:defRPr sz="1400" kern="1200">
          <a:solidFill>
            <a:schemeClr val="tx1"/>
          </a:solidFill>
          <a:latin typeface="+mn-lt"/>
          <a:ea typeface="+mn-ea"/>
          <a:cs typeface="+mn-cs"/>
        </a:defRPr>
      </a:lvl1pPr>
      <a:lvl2pPr marL="342946" algn="l" defTabSz="685891" rtl="0" eaLnBrk="1" latinLnBrk="0" hangingPunct="1">
        <a:defRPr sz="1400" kern="1200">
          <a:solidFill>
            <a:schemeClr val="tx1"/>
          </a:solidFill>
          <a:latin typeface="+mn-lt"/>
          <a:ea typeface="+mn-ea"/>
          <a:cs typeface="+mn-cs"/>
        </a:defRPr>
      </a:lvl2pPr>
      <a:lvl3pPr marL="685891" algn="l" defTabSz="685891" rtl="0" eaLnBrk="1" latinLnBrk="0" hangingPunct="1">
        <a:defRPr sz="1400" kern="1200">
          <a:solidFill>
            <a:schemeClr val="tx1"/>
          </a:solidFill>
          <a:latin typeface="+mn-lt"/>
          <a:ea typeface="+mn-ea"/>
          <a:cs typeface="+mn-cs"/>
        </a:defRPr>
      </a:lvl3pPr>
      <a:lvl4pPr marL="1028837" algn="l" defTabSz="685891" rtl="0" eaLnBrk="1" latinLnBrk="0" hangingPunct="1">
        <a:defRPr sz="1400" kern="1200">
          <a:solidFill>
            <a:schemeClr val="tx1"/>
          </a:solidFill>
          <a:latin typeface="+mn-lt"/>
          <a:ea typeface="+mn-ea"/>
          <a:cs typeface="+mn-cs"/>
        </a:defRPr>
      </a:lvl4pPr>
      <a:lvl5pPr marL="1371783" algn="l" defTabSz="685891" rtl="0" eaLnBrk="1" latinLnBrk="0" hangingPunct="1">
        <a:defRPr sz="1400" kern="1200">
          <a:solidFill>
            <a:schemeClr val="tx1"/>
          </a:solidFill>
          <a:latin typeface="+mn-lt"/>
          <a:ea typeface="+mn-ea"/>
          <a:cs typeface="+mn-cs"/>
        </a:defRPr>
      </a:lvl5pPr>
      <a:lvl6pPr marL="1714729" algn="l" defTabSz="685891" rtl="0" eaLnBrk="1" latinLnBrk="0" hangingPunct="1">
        <a:defRPr sz="1400" kern="1200">
          <a:solidFill>
            <a:schemeClr val="tx1"/>
          </a:solidFill>
          <a:latin typeface="+mn-lt"/>
          <a:ea typeface="+mn-ea"/>
          <a:cs typeface="+mn-cs"/>
        </a:defRPr>
      </a:lvl6pPr>
      <a:lvl7pPr marL="2057674" algn="l" defTabSz="685891" rtl="0" eaLnBrk="1" latinLnBrk="0" hangingPunct="1">
        <a:defRPr sz="1400" kern="1200">
          <a:solidFill>
            <a:schemeClr val="tx1"/>
          </a:solidFill>
          <a:latin typeface="+mn-lt"/>
          <a:ea typeface="+mn-ea"/>
          <a:cs typeface="+mn-cs"/>
        </a:defRPr>
      </a:lvl7pPr>
      <a:lvl8pPr marL="2400620" algn="l" defTabSz="685891" rtl="0" eaLnBrk="1" latinLnBrk="0" hangingPunct="1">
        <a:defRPr sz="1400" kern="1200">
          <a:solidFill>
            <a:schemeClr val="tx1"/>
          </a:solidFill>
          <a:latin typeface="+mn-lt"/>
          <a:ea typeface="+mn-ea"/>
          <a:cs typeface="+mn-cs"/>
        </a:defRPr>
      </a:lvl8pPr>
      <a:lvl9pPr marL="2743566" algn="l" defTabSz="685891"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3496565199"/>
      </p:ext>
    </p:extLst>
  </p:cSld>
  <p:clrMap bg1="lt1" tx1="dk1" bg2="lt2" tx2="dk2" accent1="accent1" accent2="accent2" accent3="accent3" accent4="accent4" accent5="accent5" accent6="accent6" hlink="hlink" folHlink="folHlink"/>
  <p:sldLayoutIdLst>
    <p:sldLayoutId id="2147493488" r:id="rId1"/>
    <p:sldLayoutId id="2147493489" r:id="rId2"/>
    <p:sldLayoutId id="2147493490" r:id="rId3"/>
    <p:sldLayoutId id="2147493491" r:id="rId4"/>
    <p:sldLayoutId id="2147493492" r:id="rId5"/>
    <p:sldLayoutId id="2147493493" r:id="rId6"/>
    <p:sldLayoutId id="2147493494" r:id="rId7"/>
    <p:sldLayoutId id="2147493495" r:id="rId8"/>
    <p:sldLayoutId id="2147493496" r:id="rId9"/>
    <p:sldLayoutId id="2147493497"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45295" y="133945"/>
            <a:ext cx="5853410" cy="1138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p>
            <a:r>
              <a:t>Title Text</a:t>
            </a:r>
          </a:p>
        </p:txBody>
      </p:sp>
      <p:sp>
        <p:nvSpPr>
          <p:cNvPr id="3" name="Body Level One…"/>
          <p:cNvSpPr txBox="1">
            <a:spLocks noGrp="1"/>
          </p:cNvSpPr>
          <p:nvPr>
            <p:ph type="body" idx="1"/>
          </p:nvPr>
        </p:nvSpPr>
        <p:spPr>
          <a:xfrm>
            <a:off x="1645295" y="1366242"/>
            <a:ext cx="5853410" cy="33151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480647" y="4902398"/>
            <a:ext cx="179136" cy="177212"/>
          </a:xfrm>
          <a:prstGeom prst="rect">
            <a:avLst/>
          </a:prstGeom>
          <a:ln w="12700">
            <a:miter lim="400000"/>
          </a:ln>
        </p:spPr>
        <p:txBody>
          <a:bodyPr wrap="none" lIns="26789" tIns="26789" rIns="26789" bIns="26789">
            <a:spAutoFit/>
          </a:bodyPr>
          <a:lstStyle>
            <a:lvl1pPr>
              <a:defRPr sz="800" b="0">
                <a:latin typeface="Helvetica Neue Light"/>
                <a:ea typeface="Helvetica Neue Light"/>
                <a:cs typeface="Helvetica Neue Light"/>
                <a:sym typeface="Helvetica Neue Light"/>
              </a:defRPr>
            </a:lvl1pPr>
          </a:lstStyle>
          <a:p>
            <a:pPr algn="ctr" defTabSz="308074" hangingPunct="0"/>
            <a:fld id="{86CB4B4D-7CA3-9044-876B-883B54F8677D}" type="slidenum">
              <a:rPr kern="0">
                <a:solidFill>
                  <a:srgbClr val="000000"/>
                </a:solidFill>
              </a:rPr>
              <a:pPr algn="ctr" defTabSz="308074" hangingPunct="0"/>
              <a:t>‹#›</a:t>
            </a:fld>
            <a:endParaRPr kern="0">
              <a:solidFill>
                <a:srgbClr val="000000"/>
              </a:solidFill>
            </a:endParaRPr>
          </a:p>
        </p:txBody>
      </p:sp>
    </p:spTree>
    <p:extLst>
      <p:ext uri="{BB962C8B-B14F-4D97-AF65-F5344CB8AC3E}">
        <p14:creationId xmlns:p14="http://schemas.microsoft.com/office/powerpoint/2010/main" val="4058179178"/>
      </p:ext>
    </p:extLst>
  </p:cSld>
  <p:clrMap bg1="lt1" tx1="dk1" bg2="lt2" tx2="dk2" accent1="accent1" accent2="accent2" accent3="accent3" accent4="accent4" accent5="accent5" accent6="accent6" hlink="hlink" folHlink="folHlink"/>
  <p:sldLayoutIdLst>
    <p:sldLayoutId id="2147493499" r:id="rId1"/>
    <p:sldLayoutId id="2147493500" r:id="rId2"/>
    <p:sldLayoutId id="2147493501" r:id="rId3"/>
    <p:sldLayoutId id="2147493502" r:id="rId4"/>
    <p:sldLayoutId id="2147493503" r:id="rId5"/>
    <p:sldLayoutId id="2147493504" r:id="rId6"/>
    <p:sldLayoutId id="2147493505" r:id="rId7"/>
    <p:sldLayoutId id="2147493506" r:id="rId8"/>
    <p:sldLayoutId id="2147493507" r:id="rId9"/>
    <p:sldLayoutId id="2147493508" r:id="rId10"/>
    <p:sldLayoutId id="2147493509" r:id="rId11"/>
    <p:sldLayoutId id="2147493510" r:id="rId12"/>
  </p:sldLayoutIdLst>
  <p:transition spd="med"/>
  <p:txStyles>
    <p:titleStyle>
      <a:lvl1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8074"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2919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1pPr>
      <a:lvl2pPr marL="395883"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2pPr>
      <a:lvl3pPr marL="562570"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3pPr>
      <a:lvl4pPr marL="729258"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4pPr>
      <a:lvl5pPr marL="89594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5pPr>
      <a:lvl6pPr marL="1062633"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6pPr>
      <a:lvl7pPr marL="1229320"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7pPr>
      <a:lvl8pPr marL="1396008"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8pPr>
      <a:lvl9pPr marL="1562695" marR="0" indent="-229195" algn="l" defTabSz="308074" rtl="0" latinLnBrk="0">
        <a:lnSpc>
          <a:spcPct val="100000"/>
        </a:lnSpc>
        <a:spcBef>
          <a:spcPts val="2213"/>
        </a:spcBef>
        <a:spcAft>
          <a:spcPts val="0"/>
        </a:spcAft>
        <a:buClrTx/>
        <a:buSzPct val="145000"/>
        <a:buFontTx/>
        <a:buChar char="•"/>
        <a:tabLst/>
        <a:defRPr sz="17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1pPr>
      <a:lvl2pPr marL="0" marR="0" indent="8572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2pPr>
      <a:lvl3pPr marL="0" marR="0" indent="17145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3pPr>
      <a:lvl4pPr marL="0" marR="0" indent="25717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4pPr>
      <a:lvl5pPr marL="0" marR="0" indent="34290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5pPr>
      <a:lvl6pPr marL="0" marR="0" indent="42862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6pPr>
      <a:lvl7pPr marL="0" marR="0" indent="51435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7pPr>
      <a:lvl8pPr marL="0" marR="0" indent="600075"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8pPr>
      <a:lvl9pPr marL="0" marR="0" indent="685800" algn="ctr" defTabSz="308074" latinLnBrk="0">
        <a:lnSpc>
          <a:spcPct val="100000"/>
        </a:lnSpc>
        <a:spcBef>
          <a:spcPts val="0"/>
        </a:spcBef>
        <a:spcAft>
          <a:spcPts val="0"/>
        </a:spcAft>
        <a:buClrTx/>
        <a:buSzTx/>
        <a:buFontTx/>
        <a:buNone/>
        <a:tabLst/>
        <a:defRPr sz="8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6453" y="544610"/>
            <a:ext cx="8311096" cy="492443"/>
          </a:xfrm>
          <a:prstGeom prst="rect">
            <a:avLst/>
          </a:prstGeom>
          <a:noFill/>
          <a:ln w="9525">
            <a:noFill/>
            <a:miter lim="800000"/>
            <a:headEnd/>
            <a:tailEnd/>
          </a:ln>
        </p:spPr>
        <p:txBody>
          <a:bodyPr vert="horz" wrap="square" lIns="76197" tIns="38098" rIns="76197" bIns="38098"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1169" y="1668640"/>
            <a:ext cx="8290776" cy="3256706"/>
          </a:xfrm>
          <a:prstGeom prst="rect">
            <a:avLst/>
          </a:prstGeom>
          <a:noFill/>
          <a:ln w="9525">
            <a:noFill/>
            <a:miter lim="800000"/>
            <a:headEnd/>
            <a:tailEnd/>
          </a:ln>
        </p:spPr>
        <p:txBody>
          <a:bodyPr vert="horz" wrap="square" lIns="76197" tIns="38098" rIns="76197" bIns="380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8135212" y="4857482"/>
            <a:ext cx="267523"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380985" fontAlgn="base">
              <a:spcBef>
                <a:spcPct val="0"/>
              </a:spcBef>
              <a:spcAft>
                <a:spcPct val="0"/>
              </a:spcAft>
            </a:pPr>
            <a:fld id="{9EF62655-870B-4C06-BC3D-C67D37BAE36D}" type="slidenum">
              <a:rPr lang="en-US" sz="700" smtClean="0">
                <a:solidFill>
                  <a:srgbClr val="505050"/>
                </a:solidFill>
                <a:latin typeface="Trebuchet MS" panose="020B0603020202020204" pitchFamily="34" charset="0"/>
                <a:ea typeface="MS PGothic" pitchFamily="34" charset="-128"/>
              </a:rPr>
              <a:pPr algn="r" defTabSz="380985" fontAlgn="base">
                <a:spcBef>
                  <a:spcPct val="0"/>
                </a:spcBef>
                <a:spcAft>
                  <a:spcPct val="0"/>
                </a:spcAft>
              </a:pPr>
              <a:t>‹#›</a:t>
            </a:fld>
            <a:r>
              <a:rPr lang="en-US" sz="900" cap="none" dirty="0">
                <a:solidFill>
                  <a:srgbClr val="007450">
                    <a:lumMod val="60000"/>
                    <a:lumOff val="40000"/>
                  </a:srgbClr>
                </a:solidFill>
                <a:ea typeface="MS PGothic" pitchFamily="34" charset="-128"/>
              </a:rPr>
              <a:t> </a:t>
            </a:r>
          </a:p>
        </p:txBody>
      </p:sp>
      <p:grpSp>
        <p:nvGrpSpPr>
          <p:cNvPr id="5" name="Group 4"/>
          <p:cNvGrpSpPr/>
          <p:nvPr userDrawn="1"/>
        </p:nvGrpSpPr>
        <p:grpSpPr>
          <a:xfrm>
            <a:off x="8461422" y="4888678"/>
            <a:ext cx="486252" cy="89818"/>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grpSp>
    </p:spTree>
    <p:extLst>
      <p:ext uri="{BB962C8B-B14F-4D97-AF65-F5344CB8AC3E}">
        <p14:creationId xmlns:p14="http://schemas.microsoft.com/office/powerpoint/2010/main" val="4088045425"/>
      </p:ext>
    </p:extLst>
  </p:cSld>
  <p:clrMap bg1="dk2" tx1="lt1" bg2="dk1" tx2="lt2" accent1="accent1" accent2="accent2" accent3="accent3" accent4="accent4" accent5="accent5" accent6="accent6" hlink="hlink" folHlink="folHlink"/>
  <p:sldLayoutIdLst>
    <p:sldLayoutId id="2147493512" r:id="rId1"/>
    <p:sldLayoutId id="2147493513" r:id="rId2"/>
    <p:sldLayoutId id="2147493514" r:id="rId3"/>
    <p:sldLayoutId id="2147493515" r:id="rId4"/>
    <p:sldLayoutId id="2147493516" r:id="rId5"/>
    <p:sldLayoutId id="2147493517" r:id="rId6"/>
    <p:sldLayoutId id="2147493518" r:id="rId7"/>
    <p:sldLayoutId id="2147493519" r:id="rId8"/>
    <p:sldLayoutId id="2147493520" r:id="rId9"/>
    <p:sldLayoutId id="2147493521" r:id="rId10"/>
    <p:sldLayoutId id="2147493522" r:id="rId11"/>
    <p:sldLayoutId id="2147493523" r:id="rId12"/>
    <p:sldLayoutId id="2147493525" r:id="rId13"/>
    <p:sldLayoutId id="214749352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2700" b="1">
          <a:solidFill>
            <a:srgbClr val="73B900"/>
          </a:solidFill>
          <a:latin typeface="Arial" charset="0"/>
        </a:defRPr>
      </a:lvl2pPr>
      <a:lvl3pPr algn="l" rtl="0" fontAlgn="base">
        <a:spcBef>
          <a:spcPct val="0"/>
        </a:spcBef>
        <a:spcAft>
          <a:spcPct val="0"/>
        </a:spcAft>
        <a:defRPr sz="2700" b="1">
          <a:solidFill>
            <a:srgbClr val="73B900"/>
          </a:solidFill>
          <a:latin typeface="Arial" charset="0"/>
        </a:defRPr>
      </a:lvl3pPr>
      <a:lvl4pPr algn="l" rtl="0" fontAlgn="base">
        <a:spcBef>
          <a:spcPct val="0"/>
        </a:spcBef>
        <a:spcAft>
          <a:spcPct val="0"/>
        </a:spcAft>
        <a:defRPr sz="2700" b="1">
          <a:solidFill>
            <a:srgbClr val="73B900"/>
          </a:solidFill>
          <a:latin typeface="Arial" charset="0"/>
        </a:defRPr>
      </a:lvl4pPr>
      <a:lvl5pPr algn="l" rtl="0" fontAlgn="base">
        <a:spcBef>
          <a:spcPct val="0"/>
        </a:spcBef>
        <a:spcAft>
          <a:spcPct val="0"/>
        </a:spcAft>
        <a:defRPr sz="2700" b="1">
          <a:solidFill>
            <a:srgbClr val="73B900"/>
          </a:solidFill>
          <a:latin typeface="Arial" charset="0"/>
        </a:defRPr>
      </a:lvl5pPr>
      <a:lvl6pPr marL="380985" algn="l" rtl="0" eaLnBrk="1" fontAlgn="base" hangingPunct="1">
        <a:spcBef>
          <a:spcPct val="0"/>
        </a:spcBef>
        <a:spcAft>
          <a:spcPct val="0"/>
        </a:spcAft>
        <a:defRPr sz="2700" b="1">
          <a:solidFill>
            <a:srgbClr val="73B900"/>
          </a:solidFill>
          <a:latin typeface="Arial" charset="0"/>
        </a:defRPr>
      </a:lvl6pPr>
      <a:lvl7pPr marL="761970" algn="l" rtl="0" eaLnBrk="1" fontAlgn="base" hangingPunct="1">
        <a:spcBef>
          <a:spcPct val="0"/>
        </a:spcBef>
        <a:spcAft>
          <a:spcPct val="0"/>
        </a:spcAft>
        <a:defRPr sz="2700" b="1">
          <a:solidFill>
            <a:srgbClr val="73B900"/>
          </a:solidFill>
          <a:latin typeface="Arial" charset="0"/>
        </a:defRPr>
      </a:lvl7pPr>
      <a:lvl8pPr marL="1142954" algn="l" rtl="0" eaLnBrk="1" fontAlgn="base" hangingPunct="1">
        <a:spcBef>
          <a:spcPct val="0"/>
        </a:spcBef>
        <a:spcAft>
          <a:spcPct val="0"/>
        </a:spcAft>
        <a:defRPr sz="2700" b="1">
          <a:solidFill>
            <a:srgbClr val="73B900"/>
          </a:solidFill>
          <a:latin typeface="Arial" charset="0"/>
        </a:defRPr>
      </a:lvl8pPr>
      <a:lvl9pPr marL="1523939" algn="l" rtl="0" eaLnBrk="1" fontAlgn="base" hangingPunct="1">
        <a:spcBef>
          <a:spcPct val="0"/>
        </a:spcBef>
        <a:spcAft>
          <a:spcPct val="0"/>
        </a:spcAft>
        <a:defRPr sz="2700" b="1">
          <a:solidFill>
            <a:srgbClr val="73B900"/>
          </a:solidFill>
          <a:latin typeface="Arial" charset="0"/>
        </a:defRPr>
      </a:lvl9pPr>
    </p:titleStyle>
    <p:bodyStyle>
      <a:lvl1pPr marL="0" indent="0" algn="l" rtl="0" fontAlgn="base">
        <a:lnSpc>
          <a:spcPct val="90000"/>
        </a:lnSpc>
        <a:spcBef>
          <a:spcPts val="750"/>
        </a:spcBef>
        <a:spcAft>
          <a:spcPts val="750"/>
        </a:spcAft>
        <a:buClr>
          <a:schemeClr val="bg2"/>
        </a:buClr>
        <a:buSzPct val="100000"/>
        <a:buFontTx/>
        <a:buNone/>
        <a:defRPr sz="1700" b="0">
          <a:solidFill>
            <a:schemeClr val="bg1"/>
          </a:solidFill>
          <a:latin typeface="Trebuchet MS" pitchFamily="34" charset="0"/>
          <a:ea typeface="+mn-ea"/>
          <a:cs typeface="+mn-cs"/>
        </a:defRPr>
      </a:lvl1pPr>
      <a:lvl2pPr marL="476231" indent="0" algn="l" rtl="0" fontAlgn="base">
        <a:lnSpc>
          <a:spcPct val="90000"/>
        </a:lnSpc>
        <a:spcBef>
          <a:spcPts val="750"/>
        </a:spcBef>
        <a:spcAft>
          <a:spcPts val="750"/>
        </a:spcAft>
        <a:buClr>
          <a:schemeClr val="bg2"/>
        </a:buClr>
        <a:buSzPct val="100000"/>
        <a:buFontTx/>
        <a:buNone/>
        <a:defRPr sz="1500" b="0">
          <a:solidFill>
            <a:schemeClr val="bg1"/>
          </a:solidFill>
          <a:latin typeface="Trebuchet MS" pitchFamily="34" charset="0"/>
        </a:defRPr>
      </a:lvl2pPr>
      <a:lvl3pPr marL="907485" indent="0" algn="l" rtl="0" fontAlgn="base">
        <a:lnSpc>
          <a:spcPct val="90000"/>
        </a:lnSpc>
        <a:spcBef>
          <a:spcPts val="750"/>
        </a:spcBef>
        <a:spcAft>
          <a:spcPts val="750"/>
        </a:spcAft>
        <a:buClr>
          <a:schemeClr val="bg2"/>
        </a:buClr>
        <a:buSzPct val="100000"/>
        <a:buFontTx/>
        <a:buNone/>
        <a:defRPr sz="1300" b="0">
          <a:solidFill>
            <a:schemeClr val="bg1"/>
          </a:solidFill>
          <a:latin typeface="Trebuchet MS" pitchFamily="34" charset="0"/>
        </a:defRPr>
      </a:lvl3pPr>
      <a:lvl4pPr marL="1478962" indent="-190492" algn="l" rtl="0" fontAlgn="base">
        <a:spcBef>
          <a:spcPct val="20000"/>
        </a:spcBef>
        <a:spcAft>
          <a:spcPct val="0"/>
        </a:spcAft>
        <a:buChar char="–"/>
        <a:defRPr sz="1700">
          <a:solidFill>
            <a:schemeClr val="bg1"/>
          </a:solidFill>
          <a:latin typeface="+mn-lt"/>
        </a:defRPr>
      </a:lvl4pPr>
      <a:lvl5pPr marL="1764700" indent="-190492" algn="l" rtl="0" fontAlgn="base">
        <a:spcBef>
          <a:spcPct val="20000"/>
        </a:spcBef>
        <a:spcAft>
          <a:spcPct val="0"/>
        </a:spcAft>
        <a:buChar char="»"/>
        <a:defRPr sz="1700">
          <a:solidFill>
            <a:schemeClr val="bg1"/>
          </a:solidFill>
          <a:latin typeface="+mn-lt"/>
        </a:defRPr>
      </a:lvl5pPr>
      <a:lvl6pPr marL="2145685" indent="-190492" algn="l" rtl="0" eaLnBrk="1" fontAlgn="base" hangingPunct="1">
        <a:spcBef>
          <a:spcPct val="20000"/>
        </a:spcBef>
        <a:spcAft>
          <a:spcPct val="0"/>
        </a:spcAft>
        <a:buChar char="»"/>
        <a:defRPr sz="1700">
          <a:solidFill>
            <a:schemeClr val="bg1"/>
          </a:solidFill>
          <a:latin typeface="+mn-lt"/>
        </a:defRPr>
      </a:lvl6pPr>
      <a:lvl7pPr marL="2526670" indent="-190492" algn="l" rtl="0" eaLnBrk="1" fontAlgn="base" hangingPunct="1">
        <a:spcBef>
          <a:spcPct val="20000"/>
        </a:spcBef>
        <a:spcAft>
          <a:spcPct val="0"/>
        </a:spcAft>
        <a:buChar char="»"/>
        <a:defRPr sz="1700">
          <a:solidFill>
            <a:schemeClr val="bg1"/>
          </a:solidFill>
          <a:latin typeface="+mn-lt"/>
        </a:defRPr>
      </a:lvl7pPr>
      <a:lvl8pPr marL="2907655" indent="-190492" algn="l" rtl="0" eaLnBrk="1" fontAlgn="base" hangingPunct="1">
        <a:spcBef>
          <a:spcPct val="20000"/>
        </a:spcBef>
        <a:spcAft>
          <a:spcPct val="0"/>
        </a:spcAft>
        <a:buChar char="»"/>
        <a:defRPr sz="1700">
          <a:solidFill>
            <a:schemeClr val="bg1"/>
          </a:solidFill>
          <a:latin typeface="+mn-lt"/>
        </a:defRPr>
      </a:lvl8pPr>
      <a:lvl9pPr marL="3288639" indent="-190492" algn="l" rtl="0" eaLnBrk="1" fontAlgn="base" hangingPunct="1">
        <a:spcBef>
          <a:spcPct val="20000"/>
        </a:spcBef>
        <a:spcAft>
          <a:spcPct val="0"/>
        </a:spcAft>
        <a:buChar char="»"/>
        <a:defRPr sz="1700">
          <a:solidFill>
            <a:schemeClr val="bg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509208464"/>
      </p:ext>
    </p:extLst>
  </p:cSld>
  <p:clrMap bg1="lt1" tx1="dk1" bg2="lt2" tx2="dk2" accent1="accent1" accent2="accent2" accent3="accent3" accent4="accent4" accent5="accent5" accent6="accent6" hlink="hlink" folHlink="folHlink"/>
  <p:sldLayoutIdLst>
    <p:sldLayoutId id="2147493530" r:id="rId1"/>
    <p:sldLayoutId id="2147493531" r:id="rId2"/>
    <p:sldLayoutId id="2147493532" r:id="rId3"/>
    <p:sldLayoutId id="2147493533" r:id="rId4"/>
    <p:sldLayoutId id="2147493534" r:id="rId5"/>
    <p:sldLayoutId id="2147493535" r:id="rId6"/>
    <p:sldLayoutId id="2147493536" r:id="rId7"/>
    <p:sldLayoutId id="2147493537" r:id="rId8"/>
    <p:sldLayoutId id="2147493538" r:id="rId9"/>
    <p:sldLayoutId id="2147493539"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extBox 11"/>
          <p:cNvSpPr txBox="1"/>
          <p:nvPr userDrawn="1"/>
        </p:nvSpPr>
        <p:spPr>
          <a:xfrm>
            <a:off x="457201" y="4752646"/>
            <a:ext cx="8229599" cy="323165"/>
          </a:xfrm>
          <a:prstGeom prst="rect">
            <a:avLst/>
          </a:prstGeom>
          <a:noFill/>
        </p:spPr>
        <p:txBody>
          <a:bodyPr wrap="square" lIns="34281" tIns="17140" rIns="34281" bIns="17140" rtlCol="0">
            <a:spAutoFit/>
          </a:bodyPr>
          <a:lstStyle/>
          <a:p>
            <a:pPr algn="ctr"/>
            <a:r>
              <a:rPr lang="en-US" sz="900" dirty="0" smtClean="0">
                <a:solidFill>
                  <a:prstClr val="black">
                    <a:lumMod val="50000"/>
                    <a:lumOff val="50000"/>
                  </a:prstClr>
                </a:solidFill>
              </a:rPr>
              <a:t>Biomedical Technology Research Center for Macromolecular Modeling and Bioinformatics</a:t>
            </a:r>
          </a:p>
          <a:p>
            <a:pPr algn="ctr"/>
            <a:r>
              <a:rPr lang="en-US" sz="900" dirty="0" smtClean="0">
                <a:solidFill>
                  <a:prstClr val="black">
                    <a:lumMod val="50000"/>
                    <a:lumOff val="50000"/>
                  </a:prstClr>
                </a:solidFill>
              </a:rPr>
              <a:t>Beckman Institute, University of Illinois at Urbana-Champaign - </a:t>
            </a:r>
            <a:r>
              <a:rPr lang="en-US" sz="900" dirty="0" err="1" smtClean="0">
                <a:solidFill>
                  <a:prstClr val="black">
                    <a:lumMod val="50000"/>
                    <a:lumOff val="50000"/>
                  </a:prstClr>
                </a:solidFill>
              </a:rPr>
              <a:t>www.ks.uiuc.edu</a:t>
            </a:r>
            <a:endParaRPr lang="en-US" sz="900" dirty="0" smtClean="0">
              <a:solidFill>
                <a:prstClr val="black">
                  <a:lumMod val="50000"/>
                  <a:lumOff val="50000"/>
                </a:prstClr>
              </a:solidFill>
            </a:endParaRPr>
          </a:p>
        </p:txBody>
      </p:sp>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NIH_Master_Logo_Vertical_2Color-notext.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47" y="4792652"/>
            <a:ext cx="522130" cy="329202"/>
          </a:xfrm>
          <a:prstGeom prst="rect">
            <a:avLst/>
          </a:prstGeom>
        </p:spPr>
      </p:pic>
      <p:pic>
        <p:nvPicPr>
          <p:cNvPr id="10" name="Picture 9"/>
          <p:cNvPicPr>
            <a:picLocks noChangeAspect="1"/>
          </p:cNvPicPr>
          <p:nvPr userDrawn="1"/>
        </p:nvPicPr>
        <p:blipFill>
          <a:blip r:embed="rId13"/>
          <a:stretch>
            <a:fillRect/>
          </a:stretch>
        </p:blipFill>
        <p:spPr>
          <a:xfrm>
            <a:off x="8772138" y="4674138"/>
            <a:ext cx="328570" cy="428625"/>
          </a:xfrm>
          <a:prstGeom prst="rect">
            <a:avLst/>
          </a:prstGeom>
        </p:spPr>
      </p:pic>
    </p:spTree>
    <p:extLst>
      <p:ext uri="{BB962C8B-B14F-4D97-AF65-F5344CB8AC3E}">
        <p14:creationId xmlns:p14="http://schemas.microsoft.com/office/powerpoint/2010/main" val="659826870"/>
      </p:ext>
    </p:extLst>
  </p:cSld>
  <p:clrMap bg1="lt1" tx1="dk1" bg2="lt2" tx2="dk2" accent1="accent1" accent2="accent2" accent3="accent3" accent4="accent4" accent5="accent5" accent6="accent6" hlink="hlink" folHlink="folHlink"/>
  <p:sldLayoutIdLst>
    <p:sldLayoutId id="2147493577" r:id="rId1"/>
    <p:sldLayoutId id="2147493578" r:id="rId2"/>
    <p:sldLayoutId id="2147493579" r:id="rId3"/>
    <p:sldLayoutId id="2147493580" r:id="rId4"/>
    <p:sldLayoutId id="2147493581" r:id="rId5"/>
    <p:sldLayoutId id="2147493582" r:id="rId6"/>
    <p:sldLayoutId id="2147493583" r:id="rId7"/>
    <p:sldLayoutId id="2147493584" r:id="rId8"/>
    <p:sldLayoutId id="2147493585" r:id="rId9"/>
    <p:sldLayoutId id="2147493586" r:id="rId10"/>
  </p:sldLayoutIdLst>
  <p:timing>
    <p:tnLst>
      <p:par>
        <p:cTn id="1" dur="indefinite" restart="never" nodeType="tmRoot"/>
      </p:par>
    </p:tnLst>
  </p:timing>
  <p:hf sldNum="0" hdr="0" ftr="0" dt="0"/>
  <p:txStyles>
    <p:titleStyle>
      <a:lvl1pPr algn="ctr" defTabSz="457101" rtl="0" eaLnBrk="1" latinLnBrk="0" hangingPunct="1">
        <a:spcBef>
          <a:spcPct val="0"/>
        </a:spcBef>
        <a:buNone/>
        <a:defRPr sz="4400" kern="1200">
          <a:solidFill>
            <a:schemeClr val="tx1"/>
          </a:solidFill>
          <a:latin typeface="Arial"/>
          <a:ea typeface="+mj-ea"/>
          <a:cs typeface="+mj-cs"/>
        </a:defRPr>
      </a:lvl1pPr>
    </p:titleStyle>
    <p:body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3" algn="l" defTabSz="457101" rtl="0" eaLnBrk="1" latinLnBrk="0" hangingPunct="1">
        <a:defRPr sz="1800" kern="1200">
          <a:solidFill>
            <a:schemeClr val="tx1"/>
          </a:solidFill>
          <a:latin typeface="+mn-lt"/>
          <a:ea typeface="+mn-ea"/>
          <a:cs typeface="+mn-cs"/>
        </a:defRPr>
      </a:lvl4pPr>
      <a:lvl5pPr marL="1828404" algn="l" defTabSz="457101" rtl="0" eaLnBrk="1" latinLnBrk="0" hangingPunct="1">
        <a:defRPr sz="1800" kern="1200">
          <a:solidFill>
            <a:schemeClr val="tx1"/>
          </a:solidFill>
          <a:latin typeface="+mn-lt"/>
          <a:ea typeface="+mn-ea"/>
          <a:cs typeface="+mn-cs"/>
        </a:defRPr>
      </a:lvl5pPr>
      <a:lvl6pPr marL="2285505" algn="l" defTabSz="457101" rtl="0" eaLnBrk="1" latinLnBrk="0" hangingPunct="1">
        <a:defRPr sz="1800" kern="1200">
          <a:solidFill>
            <a:schemeClr val="tx1"/>
          </a:solidFill>
          <a:latin typeface="+mn-lt"/>
          <a:ea typeface="+mn-ea"/>
          <a:cs typeface="+mn-cs"/>
        </a:defRPr>
      </a:lvl6pPr>
      <a:lvl7pPr marL="2742606" algn="l" defTabSz="457101" rtl="0" eaLnBrk="1" latinLnBrk="0" hangingPunct="1">
        <a:defRPr sz="1800" kern="1200">
          <a:solidFill>
            <a:schemeClr val="tx1"/>
          </a:solidFill>
          <a:latin typeface="+mn-lt"/>
          <a:ea typeface="+mn-ea"/>
          <a:cs typeface="+mn-cs"/>
        </a:defRPr>
      </a:lvl7pPr>
      <a:lvl8pPr marL="3199707" algn="l" defTabSz="457101" rtl="0" eaLnBrk="1" latinLnBrk="0" hangingPunct="1">
        <a:defRPr sz="1800" kern="1200">
          <a:solidFill>
            <a:schemeClr val="tx1"/>
          </a:solidFill>
          <a:latin typeface="+mn-lt"/>
          <a:ea typeface="+mn-ea"/>
          <a:cs typeface="+mn-cs"/>
        </a:defRPr>
      </a:lvl8pPr>
      <a:lvl9pPr marL="3656808" algn="l" defTabSz="45710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6453" y="544610"/>
            <a:ext cx="8311096" cy="492443"/>
          </a:xfrm>
          <a:prstGeom prst="rect">
            <a:avLst/>
          </a:prstGeom>
          <a:noFill/>
          <a:ln w="9525">
            <a:noFill/>
            <a:miter lim="800000"/>
            <a:headEnd/>
            <a:tailEnd/>
          </a:ln>
        </p:spPr>
        <p:txBody>
          <a:bodyPr vert="horz" wrap="square" lIns="76197" tIns="38098" rIns="76197" bIns="38098"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1169" y="1668640"/>
            <a:ext cx="8290776" cy="3256706"/>
          </a:xfrm>
          <a:prstGeom prst="rect">
            <a:avLst/>
          </a:prstGeom>
          <a:noFill/>
          <a:ln w="9525">
            <a:noFill/>
            <a:miter lim="800000"/>
            <a:headEnd/>
            <a:tailEnd/>
          </a:ln>
        </p:spPr>
        <p:txBody>
          <a:bodyPr vert="horz" wrap="square" lIns="76197" tIns="38098" rIns="76197" bIns="3809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4" name="TextBox 3"/>
          <p:cNvSpPr txBox="1"/>
          <p:nvPr userDrawn="1"/>
        </p:nvSpPr>
        <p:spPr>
          <a:xfrm>
            <a:off x="8135212" y="4857482"/>
            <a:ext cx="267523" cy="138499"/>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r" defTabSz="380985" fontAlgn="base">
              <a:spcBef>
                <a:spcPct val="0"/>
              </a:spcBef>
              <a:spcAft>
                <a:spcPct val="0"/>
              </a:spcAft>
            </a:pPr>
            <a:fld id="{9EF62655-870B-4C06-BC3D-C67D37BAE36D}" type="slidenum">
              <a:rPr lang="en-US" sz="700" smtClean="0">
                <a:solidFill>
                  <a:srgbClr val="505050"/>
                </a:solidFill>
                <a:latin typeface="Trebuchet MS" panose="020B0603020202020204" pitchFamily="34" charset="0"/>
                <a:ea typeface="MS PGothic" pitchFamily="34" charset="-128"/>
              </a:rPr>
              <a:pPr algn="r" defTabSz="380985" fontAlgn="base">
                <a:spcBef>
                  <a:spcPct val="0"/>
                </a:spcBef>
                <a:spcAft>
                  <a:spcPct val="0"/>
                </a:spcAft>
              </a:pPr>
              <a:t>‹#›</a:t>
            </a:fld>
            <a:r>
              <a:rPr lang="en-US" sz="900" cap="none" dirty="0">
                <a:solidFill>
                  <a:srgbClr val="007450">
                    <a:lumMod val="60000"/>
                    <a:lumOff val="40000"/>
                  </a:srgbClr>
                </a:solidFill>
                <a:ea typeface="MS PGothic" pitchFamily="34" charset="-128"/>
              </a:rPr>
              <a:t> </a:t>
            </a:r>
          </a:p>
        </p:txBody>
      </p:sp>
      <p:grpSp>
        <p:nvGrpSpPr>
          <p:cNvPr id="5" name="Group 4"/>
          <p:cNvGrpSpPr/>
          <p:nvPr userDrawn="1"/>
        </p:nvGrpSpPr>
        <p:grpSpPr>
          <a:xfrm>
            <a:off x="8461422" y="4888678"/>
            <a:ext cx="486252" cy="89818"/>
            <a:chOff x="677492" y="-1417931"/>
            <a:chExt cx="3154606" cy="582700"/>
          </a:xfrm>
        </p:grpSpPr>
        <p:sp>
          <p:nvSpPr>
            <p:cNvPr id="6" name="Freeform 5"/>
            <p:cNvSpPr>
              <a:spLocks noEditPoints="1"/>
            </p:cNvSpPr>
            <p:nvPr userDrawn="1"/>
          </p:nvSpPr>
          <p:spPr bwMode="auto">
            <a:xfrm>
              <a:off x="3761772" y="-980905"/>
              <a:ext cx="70326" cy="68652"/>
            </a:xfrm>
            <a:custGeom>
              <a:avLst/>
              <a:gdLst>
                <a:gd name="T0" fmla="*/ 36 w 87"/>
                <a:gd name="T1" fmla="*/ 37 h 83"/>
                <a:gd name="T2" fmla="*/ 36 w 87"/>
                <a:gd name="T3" fmla="*/ 26 h 83"/>
                <a:gd name="T4" fmla="*/ 43 w 87"/>
                <a:gd name="T5" fmla="*/ 26 h 83"/>
                <a:gd name="T6" fmla="*/ 52 w 87"/>
                <a:gd name="T7" fmla="*/ 31 h 83"/>
                <a:gd name="T8" fmla="*/ 45 w 87"/>
                <a:gd name="T9" fmla="*/ 37 h 83"/>
                <a:gd name="T10" fmla="*/ 36 w 87"/>
                <a:gd name="T11" fmla="*/ 37 h 83"/>
                <a:gd name="T12" fmla="*/ 36 w 87"/>
                <a:gd name="T13" fmla="*/ 45 h 83"/>
                <a:gd name="T14" fmla="*/ 41 w 87"/>
                <a:gd name="T15" fmla="*/ 45 h 83"/>
                <a:gd name="T16" fmla="*/ 52 w 87"/>
                <a:gd name="T17" fmla="*/ 63 h 83"/>
                <a:gd name="T18" fmla="*/ 63 w 87"/>
                <a:gd name="T19" fmla="*/ 63 h 83"/>
                <a:gd name="T20" fmla="*/ 52 w 87"/>
                <a:gd name="T21" fmla="*/ 44 h 83"/>
                <a:gd name="T22" fmla="*/ 63 w 87"/>
                <a:gd name="T23" fmla="*/ 32 h 83"/>
                <a:gd name="T24" fmla="*/ 44 w 87"/>
                <a:gd name="T25" fmla="*/ 19 h 83"/>
                <a:gd name="T26" fmla="*/ 26 w 87"/>
                <a:gd name="T27" fmla="*/ 19 h 83"/>
                <a:gd name="T28" fmla="*/ 26 w 87"/>
                <a:gd name="T29" fmla="*/ 63 h 83"/>
                <a:gd name="T30" fmla="*/ 36 w 87"/>
                <a:gd name="T31" fmla="*/ 63 h 83"/>
                <a:gd name="T32" fmla="*/ 36 w 87"/>
                <a:gd name="T33" fmla="*/ 45 h 83"/>
                <a:gd name="T34" fmla="*/ 87 w 87"/>
                <a:gd name="T35" fmla="*/ 41 h 83"/>
                <a:gd name="T36" fmla="*/ 44 w 87"/>
                <a:gd name="T37" fmla="*/ 0 h 83"/>
                <a:gd name="T38" fmla="*/ 0 w 87"/>
                <a:gd name="T39" fmla="*/ 41 h 83"/>
                <a:gd name="T40" fmla="*/ 44 w 87"/>
                <a:gd name="T41" fmla="*/ 83 h 83"/>
                <a:gd name="T42" fmla="*/ 87 w 87"/>
                <a:gd name="T43" fmla="*/ 41 h 83"/>
                <a:gd name="T44" fmla="*/ 74 w 87"/>
                <a:gd name="T45" fmla="*/ 41 h 83"/>
                <a:gd name="T46" fmla="*/ 44 w 87"/>
                <a:gd name="T47" fmla="*/ 73 h 83"/>
                <a:gd name="T48" fmla="*/ 44 w 87"/>
                <a:gd name="T49" fmla="*/ 73 h 83"/>
                <a:gd name="T50" fmla="*/ 13 w 87"/>
                <a:gd name="T51" fmla="*/ 41 h 83"/>
                <a:gd name="T52" fmla="*/ 44 w 87"/>
                <a:gd name="T53" fmla="*/ 9 h 83"/>
                <a:gd name="T54" fmla="*/ 74 w 87"/>
                <a:gd name="T55" fmla="*/ 4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83">
                  <a:moveTo>
                    <a:pt x="36" y="37"/>
                  </a:moveTo>
                  <a:cubicBezTo>
                    <a:pt x="36" y="26"/>
                    <a:pt x="36" y="26"/>
                    <a:pt x="36" y="26"/>
                  </a:cubicBezTo>
                  <a:cubicBezTo>
                    <a:pt x="43" y="26"/>
                    <a:pt x="43" y="26"/>
                    <a:pt x="43" y="26"/>
                  </a:cubicBezTo>
                  <a:cubicBezTo>
                    <a:pt x="47" y="26"/>
                    <a:pt x="52" y="27"/>
                    <a:pt x="52" y="31"/>
                  </a:cubicBezTo>
                  <a:cubicBezTo>
                    <a:pt x="52" y="36"/>
                    <a:pt x="50" y="37"/>
                    <a:pt x="45" y="37"/>
                  </a:cubicBezTo>
                  <a:cubicBezTo>
                    <a:pt x="36" y="37"/>
                    <a:pt x="36" y="37"/>
                    <a:pt x="36" y="37"/>
                  </a:cubicBezTo>
                  <a:moveTo>
                    <a:pt x="36" y="45"/>
                  </a:moveTo>
                  <a:cubicBezTo>
                    <a:pt x="41" y="45"/>
                    <a:pt x="41" y="45"/>
                    <a:pt x="41" y="45"/>
                  </a:cubicBezTo>
                  <a:cubicBezTo>
                    <a:pt x="52" y="63"/>
                    <a:pt x="52" y="63"/>
                    <a:pt x="52" y="63"/>
                  </a:cubicBezTo>
                  <a:cubicBezTo>
                    <a:pt x="63" y="63"/>
                    <a:pt x="63" y="63"/>
                    <a:pt x="63" y="63"/>
                  </a:cubicBezTo>
                  <a:cubicBezTo>
                    <a:pt x="52" y="44"/>
                    <a:pt x="52" y="44"/>
                    <a:pt x="52" y="44"/>
                  </a:cubicBezTo>
                  <a:cubicBezTo>
                    <a:pt x="58" y="43"/>
                    <a:pt x="63" y="41"/>
                    <a:pt x="63" y="32"/>
                  </a:cubicBezTo>
                  <a:cubicBezTo>
                    <a:pt x="63" y="22"/>
                    <a:pt x="56" y="19"/>
                    <a:pt x="44" y="19"/>
                  </a:cubicBezTo>
                  <a:cubicBezTo>
                    <a:pt x="26" y="19"/>
                    <a:pt x="26" y="19"/>
                    <a:pt x="26" y="19"/>
                  </a:cubicBezTo>
                  <a:cubicBezTo>
                    <a:pt x="26" y="63"/>
                    <a:pt x="26" y="63"/>
                    <a:pt x="26" y="63"/>
                  </a:cubicBezTo>
                  <a:cubicBezTo>
                    <a:pt x="36" y="63"/>
                    <a:pt x="36" y="63"/>
                    <a:pt x="36" y="63"/>
                  </a:cubicBezTo>
                  <a:cubicBezTo>
                    <a:pt x="36" y="45"/>
                    <a:pt x="36" y="45"/>
                    <a:pt x="36" y="45"/>
                  </a:cubicBezTo>
                  <a:moveTo>
                    <a:pt x="87" y="41"/>
                  </a:moveTo>
                  <a:cubicBezTo>
                    <a:pt x="87" y="15"/>
                    <a:pt x="66" y="0"/>
                    <a:pt x="44" y="0"/>
                  </a:cubicBezTo>
                  <a:cubicBezTo>
                    <a:pt x="21" y="0"/>
                    <a:pt x="0" y="15"/>
                    <a:pt x="0" y="41"/>
                  </a:cubicBezTo>
                  <a:cubicBezTo>
                    <a:pt x="0" y="67"/>
                    <a:pt x="21" y="83"/>
                    <a:pt x="44" y="83"/>
                  </a:cubicBezTo>
                  <a:cubicBezTo>
                    <a:pt x="66" y="83"/>
                    <a:pt x="87" y="67"/>
                    <a:pt x="87" y="41"/>
                  </a:cubicBezTo>
                  <a:moveTo>
                    <a:pt x="74" y="41"/>
                  </a:moveTo>
                  <a:cubicBezTo>
                    <a:pt x="74" y="60"/>
                    <a:pt x="60" y="73"/>
                    <a:pt x="44" y="73"/>
                  </a:cubicBezTo>
                  <a:cubicBezTo>
                    <a:pt x="44" y="73"/>
                    <a:pt x="44" y="73"/>
                    <a:pt x="44" y="73"/>
                  </a:cubicBezTo>
                  <a:cubicBezTo>
                    <a:pt x="26" y="73"/>
                    <a:pt x="13" y="60"/>
                    <a:pt x="13" y="41"/>
                  </a:cubicBezTo>
                  <a:cubicBezTo>
                    <a:pt x="13" y="22"/>
                    <a:pt x="26" y="9"/>
                    <a:pt x="44" y="9"/>
                  </a:cubicBezTo>
                  <a:cubicBezTo>
                    <a:pt x="60" y="9"/>
                    <a:pt x="74" y="22"/>
                    <a:pt x="74" y="4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7" name="Freeform 6"/>
            <p:cNvSpPr>
              <a:spLocks noEditPoints="1"/>
            </p:cNvSpPr>
            <p:nvPr userDrawn="1"/>
          </p:nvSpPr>
          <p:spPr bwMode="auto">
            <a:xfrm>
              <a:off x="1700563" y="-1309093"/>
              <a:ext cx="2039443" cy="385118"/>
            </a:xfrm>
            <a:custGeom>
              <a:avLst/>
              <a:gdLst>
                <a:gd name="T0" fmla="*/ 1048 w 2520"/>
                <a:gd name="T1" fmla="*/ 0 h 472"/>
                <a:gd name="T2" fmla="*/ 1048 w 2520"/>
                <a:gd name="T3" fmla="*/ 472 h 472"/>
                <a:gd name="T4" fmla="*/ 1181 w 2520"/>
                <a:gd name="T5" fmla="*/ 472 h 472"/>
                <a:gd name="T6" fmla="*/ 1181 w 2520"/>
                <a:gd name="T7" fmla="*/ 0 h 472"/>
                <a:gd name="T8" fmla="*/ 1048 w 2520"/>
                <a:gd name="T9" fmla="*/ 0 h 472"/>
                <a:gd name="T10" fmla="*/ 0 w 2520"/>
                <a:gd name="T11" fmla="*/ 0 h 472"/>
                <a:gd name="T12" fmla="*/ 0 w 2520"/>
                <a:gd name="T13" fmla="*/ 472 h 472"/>
                <a:gd name="T14" fmla="*/ 134 w 2520"/>
                <a:gd name="T15" fmla="*/ 472 h 472"/>
                <a:gd name="T16" fmla="*/ 134 w 2520"/>
                <a:gd name="T17" fmla="*/ 105 h 472"/>
                <a:gd name="T18" fmla="*/ 239 w 2520"/>
                <a:gd name="T19" fmla="*/ 106 h 472"/>
                <a:gd name="T20" fmla="*/ 314 w 2520"/>
                <a:gd name="T21" fmla="*/ 132 h 472"/>
                <a:gd name="T22" fmla="*/ 344 w 2520"/>
                <a:gd name="T23" fmla="*/ 257 h 472"/>
                <a:gd name="T24" fmla="*/ 344 w 2520"/>
                <a:gd name="T25" fmla="*/ 472 h 472"/>
                <a:gd name="T26" fmla="*/ 474 w 2520"/>
                <a:gd name="T27" fmla="*/ 472 h 472"/>
                <a:gd name="T28" fmla="*/ 474 w 2520"/>
                <a:gd name="T29" fmla="*/ 211 h 472"/>
                <a:gd name="T30" fmla="*/ 239 w 2520"/>
                <a:gd name="T31" fmla="*/ 0 h 472"/>
                <a:gd name="T32" fmla="*/ 0 w 2520"/>
                <a:gd name="T33" fmla="*/ 0 h 472"/>
                <a:gd name="T34" fmla="*/ 1262 w 2520"/>
                <a:gd name="T35" fmla="*/ 0 h 472"/>
                <a:gd name="T36" fmla="*/ 1262 w 2520"/>
                <a:gd name="T37" fmla="*/ 472 h 472"/>
                <a:gd name="T38" fmla="*/ 1479 w 2520"/>
                <a:gd name="T39" fmla="*/ 472 h 472"/>
                <a:gd name="T40" fmla="*/ 1672 w 2520"/>
                <a:gd name="T41" fmla="*/ 410 h 472"/>
                <a:gd name="T42" fmla="*/ 1719 w 2520"/>
                <a:gd name="T43" fmla="*/ 242 h 472"/>
                <a:gd name="T44" fmla="*/ 1676 w 2520"/>
                <a:gd name="T45" fmla="*/ 79 h 472"/>
                <a:gd name="T46" fmla="*/ 1449 w 2520"/>
                <a:gd name="T47" fmla="*/ 0 h 472"/>
                <a:gd name="T48" fmla="*/ 1262 w 2520"/>
                <a:gd name="T49" fmla="*/ 0 h 472"/>
                <a:gd name="T50" fmla="*/ 1395 w 2520"/>
                <a:gd name="T51" fmla="*/ 103 h 472"/>
                <a:gd name="T52" fmla="*/ 1452 w 2520"/>
                <a:gd name="T53" fmla="*/ 103 h 472"/>
                <a:gd name="T54" fmla="*/ 1589 w 2520"/>
                <a:gd name="T55" fmla="*/ 237 h 472"/>
                <a:gd name="T56" fmla="*/ 1452 w 2520"/>
                <a:gd name="T57" fmla="*/ 372 h 472"/>
                <a:gd name="T58" fmla="*/ 1395 w 2520"/>
                <a:gd name="T59" fmla="*/ 372 h 472"/>
                <a:gd name="T60" fmla="*/ 1395 w 2520"/>
                <a:gd name="T61" fmla="*/ 103 h 472"/>
                <a:gd name="T62" fmla="*/ 856 w 2520"/>
                <a:gd name="T63" fmla="*/ 0 h 472"/>
                <a:gd name="T64" fmla="*/ 745 w 2520"/>
                <a:gd name="T65" fmla="*/ 374 h 472"/>
                <a:gd name="T66" fmla="*/ 638 w 2520"/>
                <a:gd name="T67" fmla="*/ 0 h 472"/>
                <a:gd name="T68" fmla="*/ 494 w 2520"/>
                <a:gd name="T69" fmla="*/ 0 h 472"/>
                <a:gd name="T70" fmla="*/ 646 w 2520"/>
                <a:gd name="T71" fmla="*/ 472 h 472"/>
                <a:gd name="T72" fmla="*/ 838 w 2520"/>
                <a:gd name="T73" fmla="*/ 472 h 472"/>
                <a:gd name="T74" fmla="*/ 992 w 2520"/>
                <a:gd name="T75" fmla="*/ 0 h 472"/>
                <a:gd name="T76" fmla="*/ 856 w 2520"/>
                <a:gd name="T77" fmla="*/ 0 h 472"/>
                <a:gd name="T78" fmla="*/ 1781 w 2520"/>
                <a:gd name="T79" fmla="*/ 472 h 472"/>
                <a:gd name="T80" fmla="*/ 1915 w 2520"/>
                <a:gd name="T81" fmla="*/ 472 h 472"/>
                <a:gd name="T82" fmla="*/ 1915 w 2520"/>
                <a:gd name="T83" fmla="*/ 0 h 472"/>
                <a:gd name="T84" fmla="*/ 1781 w 2520"/>
                <a:gd name="T85" fmla="*/ 0 h 472"/>
                <a:gd name="T86" fmla="*/ 1781 w 2520"/>
                <a:gd name="T87" fmla="*/ 472 h 472"/>
                <a:gd name="T88" fmla="*/ 2155 w 2520"/>
                <a:gd name="T89" fmla="*/ 1 h 472"/>
                <a:gd name="T90" fmla="*/ 1969 w 2520"/>
                <a:gd name="T91" fmla="*/ 472 h 472"/>
                <a:gd name="T92" fmla="*/ 2100 w 2520"/>
                <a:gd name="T93" fmla="*/ 472 h 472"/>
                <a:gd name="T94" fmla="*/ 2130 w 2520"/>
                <a:gd name="T95" fmla="*/ 389 h 472"/>
                <a:gd name="T96" fmla="*/ 2350 w 2520"/>
                <a:gd name="T97" fmla="*/ 389 h 472"/>
                <a:gd name="T98" fmla="*/ 2378 w 2520"/>
                <a:gd name="T99" fmla="*/ 472 h 472"/>
                <a:gd name="T100" fmla="*/ 2520 w 2520"/>
                <a:gd name="T101" fmla="*/ 472 h 472"/>
                <a:gd name="T102" fmla="*/ 2333 w 2520"/>
                <a:gd name="T103" fmla="*/ 1 h 472"/>
                <a:gd name="T104" fmla="*/ 2155 w 2520"/>
                <a:gd name="T105" fmla="*/ 1 h 472"/>
                <a:gd name="T106" fmla="*/ 2241 w 2520"/>
                <a:gd name="T107" fmla="*/ 87 h 472"/>
                <a:gd name="T108" fmla="*/ 2322 w 2520"/>
                <a:gd name="T109" fmla="*/ 307 h 472"/>
                <a:gd name="T110" fmla="*/ 2158 w 2520"/>
                <a:gd name="T111" fmla="*/ 307 h 472"/>
                <a:gd name="T112" fmla="*/ 2241 w 2520"/>
                <a:gd name="T113" fmla="*/ 87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20" h="472">
                  <a:moveTo>
                    <a:pt x="1048" y="0"/>
                  </a:moveTo>
                  <a:cubicBezTo>
                    <a:pt x="1048" y="472"/>
                    <a:pt x="1048" y="472"/>
                    <a:pt x="1048" y="472"/>
                  </a:cubicBezTo>
                  <a:cubicBezTo>
                    <a:pt x="1181" y="472"/>
                    <a:pt x="1181" y="472"/>
                    <a:pt x="1181" y="472"/>
                  </a:cubicBezTo>
                  <a:cubicBezTo>
                    <a:pt x="1181" y="0"/>
                    <a:pt x="1181" y="0"/>
                    <a:pt x="1181" y="0"/>
                  </a:cubicBezTo>
                  <a:lnTo>
                    <a:pt x="1048" y="0"/>
                  </a:lnTo>
                  <a:close/>
                  <a:moveTo>
                    <a:pt x="0" y="0"/>
                  </a:moveTo>
                  <a:cubicBezTo>
                    <a:pt x="0" y="472"/>
                    <a:pt x="0" y="472"/>
                    <a:pt x="0" y="472"/>
                  </a:cubicBezTo>
                  <a:cubicBezTo>
                    <a:pt x="134" y="472"/>
                    <a:pt x="134" y="472"/>
                    <a:pt x="134" y="472"/>
                  </a:cubicBezTo>
                  <a:cubicBezTo>
                    <a:pt x="134" y="105"/>
                    <a:pt x="134" y="105"/>
                    <a:pt x="134" y="105"/>
                  </a:cubicBezTo>
                  <a:cubicBezTo>
                    <a:pt x="239" y="106"/>
                    <a:pt x="239" y="106"/>
                    <a:pt x="239" y="106"/>
                  </a:cubicBezTo>
                  <a:cubicBezTo>
                    <a:pt x="273" y="106"/>
                    <a:pt x="297" y="114"/>
                    <a:pt x="314" y="132"/>
                  </a:cubicBezTo>
                  <a:cubicBezTo>
                    <a:pt x="335" y="154"/>
                    <a:pt x="344" y="191"/>
                    <a:pt x="344" y="257"/>
                  </a:cubicBezTo>
                  <a:cubicBezTo>
                    <a:pt x="344" y="472"/>
                    <a:pt x="344" y="472"/>
                    <a:pt x="344" y="472"/>
                  </a:cubicBezTo>
                  <a:cubicBezTo>
                    <a:pt x="474" y="472"/>
                    <a:pt x="474" y="472"/>
                    <a:pt x="474" y="472"/>
                  </a:cubicBezTo>
                  <a:cubicBezTo>
                    <a:pt x="474" y="211"/>
                    <a:pt x="474" y="211"/>
                    <a:pt x="474" y="211"/>
                  </a:cubicBezTo>
                  <a:cubicBezTo>
                    <a:pt x="474" y="25"/>
                    <a:pt x="355" y="0"/>
                    <a:pt x="239" y="0"/>
                  </a:cubicBezTo>
                  <a:lnTo>
                    <a:pt x="0" y="0"/>
                  </a:lnTo>
                  <a:close/>
                  <a:moveTo>
                    <a:pt x="1262" y="0"/>
                  </a:moveTo>
                  <a:cubicBezTo>
                    <a:pt x="1262" y="472"/>
                    <a:pt x="1262" y="472"/>
                    <a:pt x="1262" y="472"/>
                  </a:cubicBezTo>
                  <a:cubicBezTo>
                    <a:pt x="1479" y="472"/>
                    <a:pt x="1479" y="472"/>
                    <a:pt x="1479" y="472"/>
                  </a:cubicBezTo>
                  <a:cubicBezTo>
                    <a:pt x="1594" y="472"/>
                    <a:pt x="1631" y="453"/>
                    <a:pt x="1672" y="410"/>
                  </a:cubicBezTo>
                  <a:cubicBezTo>
                    <a:pt x="1701" y="380"/>
                    <a:pt x="1719" y="314"/>
                    <a:pt x="1719" y="242"/>
                  </a:cubicBezTo>
                  <a:cubicBezTo>
                    <a:pt x="1719" y="175"/>
                    <a:pt x="1704" y="116"/>
                    <a:pt x="1676" y="79"/>
                  </a:cubicBezTo>
                  <a:cubicBezTo>
                    <a:pt x="1627" y="13"/>
                    <a:pt x="1556" y="0"/>
                    <a:pt x="1449" y="0"/>
                  </a:cubicBezTo>
                  <a:lnTo>
                    <a:pt x="1262" y="0"/>
                  </a:lnTo>
                  <a:close/>
                  <a:moveTo>
                    <a:pt x="1395" y="103"/>
                  </a:moveTo>
                  <a:cubicBezTo>
                    <a:pt x="1452" y="103"/>
                    <a:pt x="1452" y="103"/>
                    <a:pt x="1452" y="103"/>
                  </a:cubicBezTo>
                  <a:cubicBezTo>
                    <a:pt x="1535" y="103"/>
                    <a:pt x="1589" y="140"/>
                    <a:pt x="1589" y="237"/>
                  </a:cubicBezTo>
                  <a:cubicBezTo>
                    <a:pt x="1589" y="334"/>
                    <a:pt x="1535" y="372"/>
                    <a:pt x="1452" y="372"/>
                  </a:cubicBezTo>
                  <a:cubicBezTo>
                    <a:pt x="1395" y="372"/>
                    <a:pt x="1395" y="372"/>
                    <a:pt x="1395" y="372"/>
                  </a:cubicBezTo>
                  <a:lnTo>
                    <a:pt x="1395" y="103"/>
                  </a:lnTo>
                  <a:close/>
                  <a:moveTo>
                    <a:pt x="856" y="0"/>
                  </a:moveTo>
                  <a:cubicBezTo>
                    <a:pt x="745" y="374"/>
                    <a:pt x="745" y="374"/>
                    <a:pt x="745" y="374"/>
                  </a:cubicBezTo>
                  <a:cubicBezTo>
                    <a:pt x="638" y="0"/>
                    <a:pt x="638" y="0"/>
                    <a:pt x="638" y="0"/>
                  </a:cubicBezTo>
                  <a:cubicBezTo>
                    <a:pt x="494" y="0"/>
                    <a:pt x="494" y="0"/>
                    <a:pt x="494" y="0"/>
                  </a:cubicBezTo>
                  <a:cubicBezTo>
                    <a:pt x="646" y="472"/>
                    <a:pt x="646" y="472"/>
                    <a:pt x="646" y="472"/>
                  </a:cubicBezTo>
                  <a:cubicBezTo>
                    <a:pt x="838" y="472"/>
                    <a:pt x="838" y="472"/>
                    <a:pt x="838" y="472"/>
                  </a:cubicBezTo>
                  <a:cubicBezTo>
                    <a:pt x="992" y="0"/>
                    <a:pt x="992" y="0"/>
                    <a:pt x="992" y="0"/>
                  </a:cubicBezTo>
                  <a:lnTo>
                    <a:pt x="856" y="0"/>
                  </a:lnTo>
                  <a:close/>
                  <a:moveTo>
                    <a:pt x="1781" y="472"/>
                  </a:moveTo>
                  <a:cubicBezTo>
                    <a:pt x="1915" y="472"/>
                    <a:pt x="1915" y="472"/>
                    <a:pt x="1915" y="472"/>
                  </a:cubicBezTo>
                  <a:cubicBezTo>
                    <a:pt x="1915" y="0"/>
                    <a:pt x="1915" y="0"/>
                    <a:pt x="1915" y="0"/>
                  </a:cubicBezTo>
                  <a:cubicBezTo>
                    <a:pt x="1781" y="0"/>
                    <a:pt x="1781" y="0"/>
                    <a:pt x="1781" y="0"/>
                  </a:cubicBezTo>
                  <a:lnTo>
                    <a:pt x="1781" y="472"/>
                  </a:lnTo>
                  <a:close/>
                  <a:moveTo>
                    <a:pt x="2155" y="1"/>
                  </a:moveTo>
                  <a:cubicBezTo>
                    <a:pt x="1969" y="472"/>
                    <a:pt x="1969" y="472"/>
                    <a:pt x="1969" y="472"/>
                  </a:cubicBezTo>
                  <a:cubicBezTo>
                    <a:pt x="2100" y="472"/>
                    <a:pt x="2100" y="472"/>
                    <a:pt x="2100" y="472"/>
                  </a:cubicBezTo>
                  <a:cubicBezTo>
                    <a:pt x="2130" y="389"/>
                    <a:pt x="2130" y="389"/>
                    <a:pt x="2130" y="389"/>
                  </a:cubicBezTo>
                  <a:cubicBezTo>
                    <a:pt x="2350" y="389"/>
                    <a:pt x="2350" y="389"/>
                    <a:pt x="2350" y="389"/>
                  </a:cubicBezTo>
                  <a:cubicBezTo>
                    <a:pt x="2378" y="472"/>
                    <a:pt x="2378" y="472"/>
                    <a:pt x="2378" y="472"/>
                  </a:cubicBezTo>
                  <a:cubicBezTo>
                    <a:pt x="2520" y="472"/>
                    <a:pt x="2520" y="472"/>
                    <a:pt x="2520" y="472"/>
                  </a:cubicBezTo>
                  <a:cubicBezTo>
                    <a:pt x="2333" y="1"/>
                    <a:pt x="2333" y="1"/>
                    <a:pt x="2333" y="1"/>
                  </a:cubicBezTo>
                  <a:lnTo>
                    <a:pt x="2155" y="1"/>
                  </a:lnTo>
                  <a:close/>
                  <a:moveTo>
                    <a:pt x="2241" y="87"/>
                  </a:moveTo>
                  <a:cubicBezTo>
                    <a:pt x="2322" y="307"/>
                    <a:pt x="2322" y="307"/>
                    <a:pt x="2322" y="307"/>
                  </a:cubicBezTo>
                  <a:cubicBezTo>
                    <a:pt x="2158" y="307"/>
                    <a:pt x="2158" y="307"/>
                    <a:pt x="2158" y="307"/>
                  </a:cubicBezTo>
                  <a:lnTo>
                    <a:pt x="2241"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sp>
          <p:nvSpPr>
            <p:cNvPr id="8" name="Freeform 7"/>
            <p:cNvSpPr>
              <a:spLocks noEditPoints="1"/>
            </p:cNvSpPr>
            <p:nvPr userDrawn="1"/>
          </p:nvSpPr>
          <p:spPr bwMode="auto">
            <a:xfrm>
              <a:off x="677492" y="-1417931"/>
              <a:ext cx="877396" cy="582700"/>
            </a:xfrm>
            <a:custGeom>
              <a:avLst/>
              <a:gdLst>
                <a:gd name="T0" fmla="*/ 405 w 1086"/>
                <a:gd name="T1" fmla="*/ 214 h 718"/>
                <a:gd name="T2" fmla="*/ 405 w 1086"/>
                <a:gd name="T3" fmla="*/ 149 h 718"/>
                <a:gd name="T4" fmla="*/ 424 w 1086"/>
                <a:gd name="T5" fmla="*/ 148 h 718"/>
                <a:gd name="T6" fmla="*/ 719 w 1086"/>
                <a:gd name="T7" fmla="*/ 301 h 718"/>
                <a:gd name="T8" fmla="*/ 458 w 1086"/>
                <a:gd name="T9" fmla="*/ 476 h 718"/>
                <a:gd name="T10" fmla="*/ 405 w 1086"/>
                <a:gd name="T11" fmla="*/ 467 h 718"/>
                <a:gd name="T12" fmla="*/ 405 w 1086"/>
                <a:gd name="T13" fmla="*/ 270 h 718"/>
                <a:gd name="T14" fmla="*/ 530 w 1086"/>
                <a:gd name="T15" fmla="*/ 378 h 718"/>
                <a:gd name="T16" fmla="*/ 622 w 1086"/>
                <a:gd name="T17" fmla="*/ 300 h 718"/>
                <a:gd name="T18" fmla="*/ 441 w 1086"/>
                <a:gd name="T19" fmla="*/ 212 h 718"/>
                <a:gd name="T20" fmla="*/ 405 w 1086"/>
                <a:gd name="T21" fmla="*/ 214 h 718"/>
                <a:gd name="T22" fmla="*/ 405 w 1086"/>
                <a:gd name="T23" fmla="*/ 0 h 718"/>
                <a:gd name="T24" fmla="*/ 405 w 1086"/>
                <a:gd name="T25" fmla="*/ 97 h 718"/>
                <a:gd name="T26" fmla="*/ 424 w 1086"/>
                <a:gd name="T27" fmla="*/ 95 h 718"/>
                <a:gd name="T28" fmla="*/ 832 w 1086"/>
                <a:gd name="T29" fmla="*/ 298 h 718"/>
                <a:gd name="T30" fmla="*/ 455 w 1086"/>
                <a:gd name="T31" fmla="*/ 523 h 718"/>
                <a:gd name="T32" fmla="*/ 405 w 1086"/>
                <a:gd name="T33" fmla="*/ 518 h 718"/>
                <a:gd name="T34" fmla="*/ 405 w 1086"/>
                <a:gd name="T35" fmla="*/ 578 h 718"/>
                <a:gd name="T36" fmla="*/ 447 w 1086"/>
                <a:gd name="T37" fmla="*/ 581 h 718"/>
                <a:gd name="T38" fmla="*/ 881 w 1086"/>
                <a:gd name="T39" fmla="*/ 381 h 718"/>
                <a:gd name="T40" fmla="*/ 1004 w 1086"/>
                <a:gd name="T41" fmla="*/ 456 h 718"/>
                <a:gd name="T42" fmla="*/ 449 w 1086"/>
                <a:gd name="T43" fmla="*/ 636 h 718"/>
                <a:gd name="T44" fmla="*/ 405 w 1086"/>
                <a:gd name="T45" fmla="*/ 634 h 718"/>
                <a:gd name="T46" fmla="*/ 405 w 1086"/>
                <a:gd name="T47" fmla="*/ 718 h 718"/>
                <a:gd name="T48" fmla="*/ 1086 w 1086"/>
                <a:gd name="T49" fmla="*/ 718 h 718"/>
                <a:gd name="T50" fmla="*/ 1086 w 1086"/>
                <a:gd name="T51" fmla="*/ 0 h 718"/>
                <a:gd name="T52" fmla="*/ 405 w 1086"/>
                <a:gd name="T53" fmla="*/ 0 h 718"/>
                <a:gd name="T54" fmla="*/ 405 w 1086"/>
                <a:gd name="T55" fmla="*/ 467 h 718"/>
                <a:gd name="T56" fmla="*/ 405 w 1086"/>
                <a:gd name="T57" fmla="*/ 518 h 718"/>
                <a:gd name="T58" fmla="*/ 194 w 1086"/>
                <a:gd name="T59" fmla="*/ 317 h 718"/>
                <a:gd name="T60" fmla="*/ 405 w 1086"/>
                <a:gd name="T61" fmla="*/ 214 h 718"/>
                <a:gd name="T62" fmla="*/ 405 w 1086"/>
                <a:gd name="T63" fmla="*/ 270 h 718"/>
                <a:gd name="T64" fmla="*/ 405 w 1086"/>
                <a:gd name="T65" fmla="*/ 270 h 718"/>
                <a:gd name="T66" fmla="*/ 281 w 1086"/>
                <a:gd name="T67" fmla="*/ 327 h 718"/>
                <a:gd name="T68" fmla="*/ 405 w 1086"/>
                <a:gd name="T69" fmla="*/ 467 h 718"/>
                <a:gd name="T70" fmla="*/ 111 w 1086"/>
                <a:gd name="T71" fmla="*/ 309 h 718"/>
                <a:gd name="T72" fmla="*/ 405 w 1086"/>
                <a:gd name="T73" fmla="*/ 149 h 718"/>
                <a:gd name="T74" fmla="*/ 405 w 1086"/>
                <a:gd name="T75" fmla="*/ 97 h 718"/>
                <a:gd name="T76" fmla="*/ 0 w 1086"/>
                <a:gd name="T77" fmla="*/ 298 h 718"/>
                <a:gd name="T78" fmla="*/ 405 w 1086"/>
                <a:gd name="T79" fmla="*/ 634 h 718"/>
                <a:gd name="T80" fmla="*/ 405 w 1086"/>
                <a:gd name="T81" fmla="*/ 578 h 718"/>
                <a:gd name="T82" fmla="*/ 111 w 1086"/>
                <a:gd name="T83" fmla="*/ 309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6" h="718">
                  <a:moveTo>
                    <a:pt x="405" y="214"/>
                  </a:moveTo>
                  <a:cubicBezTo>
                    <a:pt x="405" y="149"/>
                    <a:pt x="405" y="149"/>
                    <a:pt x="405" y="149"/>
                  </a:cubicBezTo>
                  <a:cubicBezTo>
                    <a:pt x="412" y="149"/>
                    <a:pt x="418" y="148"/>
                    <a:pt x="424" y="148"/>
                  </a:cubicBezTo>
                  <a:cubicBezTo>
                    <a:pt x="602" y="143"/>
                    <a:pt x="719" y="301"/>
                    <a:pt x="719" y="301"/>
                  </a:cubicBezTo>
                  <a:cubicBezTo>
                    <a:pt x="719" y="301"/>
                    <a:pt x="593" y="476"/>
                    <a:pt x="458" y="476"/>
                  </a:cubicBezTo>
                  <a:cubicBezTo>
                    <a:pt x="438" y="476"/>
                    <a:pt x="421" y="472"/>
                    <a:pt x="405" y="467"/>
                  </a:cubicBezTo>
                  <a:cubicBezTo>
                    <a:pt x="405" y="270"/>
                    <a:pt x="405" y="270"/>
                    <a:pt x="405" y="270"/>
                  </a:cubicBezTo>
                  <a:cubicBezTo>
                    <a:pt x="474" y="279"/>
                    <a:pt x="488" y="309"/>
                    <a:pt x="530" y="378"/>
                  </a:cubicBezTo>
                  <a:cubicBezTo>
                    <a:pt x="622" y="300"/>
                    <a:pt x="622" y="300"/>
                    <a:pt x="622" y="300"/>
                  </a:cubicBezTo>
                  <a:cubicBezTo>
                    <a:pt x="622" y="300"/>
                    <a:pt x="555" y="212"/>
                    <a:pt x="441" y="212"/>
                  </a:cubicBezTo>
                  <a:cubicBezTo>
                    <a:pt x="429" y="212"/>
                    <a:pt x="417" y="213"/>
                    <a:pt x="405" y="214"/>
                  </a:cubicBezTo>
                  <a:moveTo>
                    <a:pt x="405" y="0"/>
                  </a:moveTo>
                  <a:cubicBezTo>
                    <a:pt x="405" y="97"/>
                    <a:pt x="405" y="97"/>
                    <a:pt x="405" y="97"/>
                  </a:cubicBezTo>
                  <a:cubicBezTo>
                    <a:pt x="412" y="96"/>
                    <a:pt x="418" y="96"/>
                    <a:pt x="424" y="95"/>
                  </a:cubicBezTo>
                  <a:cubicBezTo>
                    <a:pt x="671" y="87"/>
                    <a:pt x="832" y="298"/>
                    <a:pt x="832" y="298"/>
                  </a:cubicBezTo>
                  <a:cubicBezTo>
                    <a:pt x="832" y="298"/>
                    <a:pt x="647" y="523"/>
                    <a:pt x="455" y="523"/>
                  </a:cubicBezTo>
                  <a:cubicBezTo>
                    <a:pt x="437" y="523"/>
                    <a:pt x="421" y="521"/>
                    <a:pt x="405" y="518"/>
                  </a:cubicBezTo>
                  <a:cubicBezTo>
                    <a:pt x="405" y="578"/>
                    <a:pt x="405" y="578"/>
                    <a:pt x="405" y="578"/>
                  </a:cubicBezTo>
                  <a:cubicBezTo>
                    <a:pt x="419" y="580"/>
                    <a:pt x="432" y="581"/>
                    <a:pt x="447" y="581"/>
                  </a:cubicBezTo>
                  <a:cubicBezTo>
                    <a:pt x="626" y="581"/>
                    <a:pt x="755" y="489"/>
                    <a:pt x="881" y="381"/>
                  </a:cubicBezTo>
                  <a:cubicBezTo>
                    <a:pt x="902" y="398"/>
                    <a:pt x="987" y="438"/>
                    <a:pt x="1004" y="456"/>
                  </a:cubicBezTo>
                  <a:cubicBezTo>
                    <a:pt x="885" y="556"/>
                    <a:pt x="607" y="636"/>
                    <a:pt x="449" y="636"/>
                  </a:cubicBezTo>
                  <a:cubicBezTo>
                    <a:pt x="434" y="636"/>
                    <a:pt x="420" y="636"/>
                    <a:pt x="405" y="634"/>
                  </a:cubicBezTo>
                  <a:cubicBezTo>
                    <a:pt x="405" y="718"/>
                    <a:pt x="405" y="718"/>
                    <a:pt x="405" y="718"/>
                  </a:cubicBezTo>
                  <a:cubicBezTo>
                    <a:pt x="1086" y="718"/>
                    <a:pt x="1086" y="718"/>
                    <a:pt x="1086" y="718"/>
                  </a:cubicBezTo>
                  <a:cubicBezTo>
                    <a:pt x="1086" y="0"/>
                    <a:pt x="1086" y="0"/>
                    <a:pt x="1086" y="0"/>
                  </a:cubicBezTo>
                  <a:lnTo>
                    <a:pt x="405" y="0"/>
                  </a:lnTo>
                  <a:close/>
                  <a:moveTo>
                    <a:pt x="405" y="467"/>
                  </a:moveTo>
                  <a:cubicBezTo>
                    <a:pt x="405" y="518"/>
                    <a:pt x="405" y="518"/>
                    <a:pt x="405" y="518"/>
                  </a:cubicBezTo>
                  <a:cubicBezTo>
                    <a:pt x="240" y="489"/>
                    <a:pt x="194" y="317"/>
                    <a:pt x="194" y="317"/>
                  </a:cubicBezTo>
                  <a:cubicBezTo>
                    <a:pt x="194" y="317"/>
                    <a:pt x="273" y="228"/>
                    <a:pt x="405" y="214"/>
                  </a:cubicBezTo>
                  <a:cubicBezTo>
                    <a:pt x="405" y="270"/>
                    <a:pt x="405" y="270"/>
                    <a:pt x="405" y="270"/>
                  </a:cubicBezTo>
                  <a:cubicBezTo>
                    <a:pt x="405" y="270"/>
                    <a:pt x="405" y="270"/>
                    <a:pt x="405" y="270"/>
                  </a:cubicBezTo>
                  <a:cubicBezTo>
                    <a:pt x="336" y="262"/>
                    <a:pt x="281" y="327"/>
                    <a:pt x="281" y="327"/>
                  </a:cubicBezTo>
                  <a:cubicBezTo>
                    <a:pt x="281" y="327"/>
                    <a:pt x="312" y="436"/>
                    <a:pt x="405" y="467"/>
                  </a:cubicBezTo>
                  <a:moveTo>
                    <a:pt x="111" y="309"/>
                  </a:moveTo>
                  <a:cubicBezTo>
                    <a:pt x="111" y="309"/>
                    <a:pt x="209" y="164"/>
                    <a:pt x="405" y="149"/>
                  </a:cubicBezTo>
                  <a:cubicBezTo>
                    <a:pt x="405" y="97"/>
                    <a:pt x="405" y="97"/>
                    <a:pt x="405" y="97"/>
                  </a:cubicBezTo>
                  <a:cubicBezTo>
                    <a:pt x="188" y="114"/>
                    <a:pt x="0" y="298"/>
                    <a:pt x="0" y="298"/>
                  </a:cubicBezTo>
                  <a:cubicBezTo>
                    <a:pt x="0" y="298"/>
                    <a:pt x="106" y="606"/>
                    <a:pt x="405" y="634"/>
                  </a:cubicBezTo>
                  <a:cubicBezTo>
                    <a:pt x="405" y="578"/>
                    <a:pt x="405" y="578"/>
                    <a:pt x="405" y="578"/>
                  </a:cubicBezTo>
                  <a:cubicBezTo>
                    <a:pt x="186" y="551"/>
                    <a:pt x="111" y="309"/>
                    <a:pt x="111" y="30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defTabSz="380985" fontAlgn="base">
                <a:spcBef>
                  <a:spcPct val="0"/>
                </a:spcBef>
                <a:spcAft>
                  <a:spcPct val="0"/>
                </a:spcAft>
              </a:pPr>
              <a:endParaRPr lang="en-US">
                <a:solidFill>
                  <a:srgbClr val="FFFFFF"/>
                </a:solidFill>
                <a:latin typeface="Arial" charset="0"/>
                <a:ea typeface="MS PGothic" pitchFamily="34" charset="-128"/>
              </a:endParaRPr>
            </a:p>
          </p:txBody>
        </p:sp>
      </p:grpSp>
    </p:spTree>
    <p:extLst>
      <p:ext uri="{BB962C8B-B14F-4D97-AF65-F5344CB8AC3E}">
        <p14:creationId xmlns:p14="http://schemas.microsoft.com/office/powerpoint/2010/main" val="1944743508"/>
      </p:ext>
    </p:extLst>
  </p:cSld>
  <p:clrMap bg1="dk2" tx1="lt1" bg2="dk1" tx2="lt2" accent1="accent1" accent2="accent2" accent3="accent3" accent4="accent4" accent5="accent5" accent6="accent6" hlink="hlink" folHlink="folHlink"/>
  <p:sldLayoutIdLst>
    <p:sldLayoutId id="2147493611" r:id="rId1"/>
    <p:sldLayoutId id="2147493612" r:id="rId2"/>
    <p:sldLayoutId id="2147493613" r:id="rId3"/>
    <p:sldLayoutId id="2147493614" r:id="rId4"/>
    <p:sldLayoutId id="2147493615" r:id="rId5"/>
    <p:sldLayoutId id="2147493616" r:id="rId6"/>
    <p:sldLayoutId id="2147493617" r:id="rId7"/>
    <p:sldLayoutId id="2147493618" r:id="rId8"/>
    <p:sldLayoutId id="2147493619" r:id="rId9"/>
    <p:sldLayoutId id="2147493620" r:id="rId10"/>
    <p:sldLayoutId id="2147493621" r:id="rId11"/>
    <p:sldLayoutId id="2147493622" r:id="rId12"/>
    <p:sldLayoutId id="2147493623" r:id="rId13"/>
    <p:sldLayoutId id="2147493624" r:id="rId14"/>
    <p:sldLayoutId id="214749362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fontAlgn="base">
        <a:lnSpc>
          <a:spcPct val="90000"/>
        </a:lnSpc>
        <a:spcBef>
          <a:spcPct val="0"/>
        </a:spcBef>
        <a:spcAft>
          <a:spcPct val="0"/>
        </a:spcAft>
        <a:defRPr sz="3000" b="1" cap="all" baseline="0">
          <a:solidFill>
            <a:schemeClr val="bg1"/>
          </a:solidFill>
          <a:latin typeface="Trebuchet MS" panose="020B0603020202020204" pitchFamily="34" charset="0"/>
          <a:ea typeface="+mj-ea"/>
          <a:cs typeface="+mj-cs"/>
        </a:defRPr>
      </a:lvl1pPr>
      <a:lvl2pPr algn="l" rtl="0" fontAlgn="base">
        <a:spcBef>
          <a:spcPct val="0"/>
        </a:spcBef>
        <a:spcAft>
          <a:spcPct val="0"/>
        </a:spcAft>
        <a:defRPr sz="2700" b="1">
          <a:solidFill>
            <a:srgbClr val="73B900"/>
          </a:solidFill>
          <a:latin typeface="Arial" charset="0"/>
        </a:defRPr>
      </a:lvl2pPr>
      <a:lvl3pPr algn="l" rtl="0" fontAlgn="base">
        <a:spcBef>
          <a:spcPct val="0"/>
        </a:spcBef>
        <a:spcAft>
          <a:spcPct val="0"/>
        </a:spcAft>
        <a:defRPr sz="2700" b="1">
          <a:solidFill>
            <a:srgbClr val="73B900"/>
          </a:solidFill>
          <a:latin typeface="Arial" charset="0"/>
        </a:defRPr>
      </a:lvl3pPr>
      <a:lvl4pPr algn="l" rtl="0" fontAlgn="base">
        <a:spcBef>
          <a:spcPct val="0"/>
        </a:spcBef>
        <a:spcAft>
          <a:spcPct val="0"/>
        </a:spcAft>
        <a:defRPr sz="2700" b="1">
          <a:solidFill>
            <a:srgbClr val="73B900"/>
          </a:solidFill>
          <a:latin typeface="Arial" charset="0"/>
        </a:defRPr>
      </a:lvl4pPr>
      <a:lvl5pPr algn="l" rtl="0" fontAlgn="base">
        <a:spcBef>
          <a:spcPct val="0"/>
        </a:spcBef>
        <a:spcAft>
          <a:spcPct val="0"/>
        </a:spcAft>
        <a:defRPr sz="2700" b="1">
          <a:solidFill>
            <a:srgbClr val="73B900"/>
          </a:solidFill>
          <a:latin typeface="Arial" charset="0"/>
        </a:defRPr>
      </a:lvl5pPr>
      <a:lvl6pPr marL="380985" algn="l" rtl="0" eaLnBrk="1" fontAlgn="base" hangingPunct="1">
        <a:spcBef>
          <a:spcPct val="0"/>
        </a:spcBef>
        <a:spcAft>
          <a:spcPct val="0"/>
        </a:spcAft>
        <a:defRPr sz="2700" b="1">
          <a:solidFill>
            <a:srgbClr val="73B900"/>
          </a:solidFill>
          <a:latin typeface="Arial" charset="0"/>
        </a:defRPr>
      </a:lvl6pPr>
      <a:lvl7pPr marL="761970" algn="l" rtl="0" eaLnBrk="1" fontAlgn="base" hangingPunct="1">
        <a:spcBef>
          <a:spcPct val="0"/>
        </a:spcBef>
        <a:spcAft>
          <a:spcPct val="0"/>
        </a:spcAft>
        <a:defRPr sz="2700" b="1">
          <a:solidFill>
            <a:srgbClr val="73B900"/>
          </a:solidFill>
          <a:latin typeface="Arial" charset="0"/>
        </a:defRPr>
      </a:lvl7pPr>
      <a:lvl8pPr marL="1142954" algn="l" rtl="0" eaLnBrk="1" fontAlgn="base" hangingPunct="1">
        <a:spcBef>
          <a:spcPct val="0"/>
        </a:spcBef>
        <a:spcAft>
          <a:spcPct val="0"/>
        </a:spcAft>
        <a:defRPr sz="2700" b="1">
          <a:solidFill>
            <a:srgbClr val="73B900"/>
          </a:solidFill>
          <a:latin typeface="Arial" charset="0"/>
        </a:defRPr>
      </a:lvl8pPr>
      <a:lvl9pPr marL="1523939" algn="l" rtl="0" eaLnBrk="1" fontAlgn="base" hangingPunct="1">
        <a:spcBef>
          <a:spcPct val="0"/>
        </a:spcBef>
        <a:spcAft>
          <a:spcPct val="0"/>
        </a:spcAft>
        <a:defRPr sz="2700" b="1">
          <a:solidFill>
            <a:srgbClr val="73B900"/>
          </a:solidFill>
          <a:latin typeface="Arial" charset="0"/>
        </a:defRPr>
      </a:lvl9pPr>
    </p:titleStyle>
    <p:bodyStyle>
      <a:lvl1pPr marL="0" indent="0" algn="l" rtl="0" fontAlgn="base">
        <a:lnSpc>
          <a:spcPct val="90000"/>
        </a:lnSpc>
        <a:spcBef>
          <a:spcPts val="750"/>
        </a:spcBef>
        <a:spcAft>
          <a:spcPts val="750"/>
        </a:spcAft>
        <a:buClr>
          <a:schemeClr val="bg2"/>
        </a:buClr>
        <a:buSzPct val="100000"/>
        <a:buFontTx/>
        <a:buNone/>
        <a:defRPr sz="1700" b="0">
          <a:solidFill>
            <a:schemeClr val="bg1"/>
          </a:solidFill>
          <a:latin typeface="Trebuchet MS" pitchFamily="34" charset="0"/>
          <a:ea typeface="+mn-ea"/>
          <a:cs typeface="+mn-cs"/>
        </a:defRPr>
      </a:lvl1pPr>
      <a:lvl2pPr marL="476231" indent="0" algn="l" rtl="0" fontAlgn="base">
        <a:lnSpc>
          <a:spcPct val="90000"/>
        </a:lnSpc>
        <a:spcBef>
          <a:spcPts val="750"/>
        </a:spcBef>
        <a:spcAft>
          <a:spcPts val="750"/>
        </a:spcAft>
        <a:buClr>
          <a:schemeClr val="bg2"/>
        </a:buClr>
        <a:buSzPct val="100000"/>
        <a:buFontTx/>
        <a:buNone/>
        <a:defRPr sz="1500" b="0">
          <a:solidFill>
            <a:schemeClr val="bg1"/>
          </a:solidFill>
          <a:latin typeface="Trebuchet MS" pitchFamily="34" charset="0"/>
        </a:defRPr>
      </a:lvl2pPr>
      <a:lvl3pPr marL="907485" indent="0" algn="l" rtl="0" fontAlgn="base">
        <a:lnSpc>
          <a:spcPct val="90000"/>
        </a:lnSpc>
        <a:spcBef>
          <a:spcPts val="750"/>
        </a:spcBef>
        <a:spcAft>
          <a:spcPts val="750"/>
        </a:spcAft>
        <a:buClr>
          <a:schemeClr val="bg2"/>
        </a:buClr>
        <a:buSzPct val="100000"/>
        <a:buFontTx/>
        <a:buNone/>
        <a:defRPr sz="1300" b="0">
          <a:solidFill>
            <a:schemeClr val="bg1"/>
          </a:solidFill>
          <a:latin typeface="Trebuchet MS" pitchFamily="34" charset="0"/>
        </a:defRPr>
      </a:lvl3pPr>
      <a:lvl4pPr marL="1478962" indent="-190492" algn="l" rtl="0" fontAlgn="base">
        <a:spcBef>
          <a:spcPct val="20000"/>
        </a:spcBef>
        <a:spcAft>
          <a:spcPct val="0"/>
        </a:spcAft>
        <a:buChar char="–"/>
        <a:defRPr sz="1700">
          <a:solidFill>
            <a:schemeClr val="bg1"/>
          </a:solidFill>
          <a:latin typeface="+mn-lt"/>
        </a:defRPr>
      </a:lvl4pPr>
      <a:lvl5pPr marL="1764700" indent="-190492" algn="l" rtl="0" fontAlgn="base">
        <a:spcBef>
          <a:spcPct val="20000"/>
        </a:spcBef>
        <a:spcAft>
          <a:spcPct val="0"/>
        </a:spcAft>
        <a:buChar char="»"/>
        <a:defRPr sz="1700">
          <a:solidFill>
            <a:schemeClr val="bg1"/>
          </a:solidFill>
          <a:latin typeface="+mn-lt"/>
        </a:defRPr>
      </a:lvl5pPr>
      <a:lvl6pPr marL="2145685" indent="-190492" algn="l" rtl="0" eaLnBrk="1" fontAlgn="base" hangingPunct="1">
        <a:spcBef>
          <a:spcPct val="20000"/>
        </a:spcBef>
        <a:spcAft>
          <a:spcPct val="0"/>
        </a:spcAft>
        <a:buChar char="»"/>
        <a:defRPr sz="1700">
          <a:solidFill>
            <a:schemeClr val="bg1"/>
          </a:solidFill>
          <a:latin typeface="+mn-lt"/>
        </a:defRPr>
      </a:lvl6pPr>
      <a:lvl7pPr marL="2526670" indent="-190492" algn="l" rtl="0" eaLnBrk="1" fontAlgn="base" hangingPunct="1">
        <a:spcBef>
          <a:spcPct val="20000"/>
        </a:spcBef>
        <a:spcAft>
          <a:spcPct val="0"/>
        </a:spcAft>
        <a:buChar char="»"/>
        <a:defRPr sz="1700">
          <a:solidFill>
            <a:schemeClr val="bg1"/>
          </a:solidFill>
          <a:latin typeface="+mn-lt"/>
        </a:defRPr>
      </a:lvl7pPr>
      <a:lvl8pPr marL="2907655" indent="-190492" algn="l" rtl="0" eaLnBrk="1" fontAlgn="base" hangingPunct="1">
        <a:spcBef>
          <a:spcPct val="20000"/>
        </a:spcBef>
        <a:spcAft>
          <a:spcPct val="0"/>
        </a:spcAft>
        <a:buChar char="»"/>
        <a:defRPr sz="1700">
          <a:solidFill>
            <a:schemeClr val="bg1"/>
          </a:solidFill>
          <a:latin typeface="+mn-lt"/>
        </a:defRPr>
      </a:lvl8pPr>
      <a:lvl9pPr marL="3288639" indent="-190492" algn="l" rtl="0" eaLnBrk="1" fontAlgn="base" hangingPunct="1">
        <a:spcBef>
          <a:spcPct val="20000"/>
        </a:spcBef>
        <a:spcAft>
          <a:spcPct val="0"/>
        </a:spcAft>
        <a:buChar char="»"/>
        <a:defRPr sz="1700">
          <a:solidFill>
            <a:schemeClr val="bg1"/>
          </a:solidFill>
          <a:latin typeface="+mn-lt"/>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hyperlink" Target="https://www.nice-software.com/products/dcv"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62.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6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53.png"/><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chart" Target="../charts/chart1.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eg"/></Relationships>
</file>

<file path=ppt/slides/_rels/slide4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0.xml"/></Relationships>
</file>

<file path=ppt/slides/_rels/slide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hyperlink" Target="http://www.ks.uiuc.edu/Research/cloud/"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 y="318978"/>
            <a:ext cx="9144000" cy="1212110"/>
          </a:xfrm>
        </p:spPr>
        <p:txBody>
          <a:bodyPr>
            <a:noAutofit/>
          </a:bodyPr>
          <a:lstStyle/>
          <a:p>
            <a:r>
              <a:rPr lang="en-US" altLang="en-US" sz="2800" dirty="0" smtClean="0"/>
              <a:t>Bringing State-of-the-Art GPU-Accelerated Molecular Modeling Tools to the Research Community</a:t>
            </a:r>
          </a:p>
        </p:txBody>
      </p:sp>
      <p:sp>
        <p:nvSpPr>
          <p:cNvPr id="2" name="Subtitle 1"/>
          <p:cNvSpPr>
            <a:spLocks noGrp="1"/>
          </p:cNvSpPr>
          <p:nvPr>
            <p:ph type="subTitle" idx="1"/>
          </p:nvPr>
        </p:nvSpPr>
        <p:spPr>
          <a:xfrm>
            <a:off x="148855" y="1531088"/>
            <a:ext cx="8867553" cy="3094076"/>
          </a:xfrm>
        </p:spPr>
        <p:txBody>
          <a:bodyPr>
            <a:noAutofit/>
          </a:bodyPr>
          <a:lstStyle/>
          <a:p>
            <a:r>
              <a:rPr lang="en-US" altLang="en-US" sz="2000" dirty="0">
                <a:solidFill>
                  <a:schemeClr val="tx1"/>
                </a:solidFill>
              </a:rPr>
              <a:t>John E. Stone</a:t>
            </a:r>
          </a:p>
          <a:p>
            <a:r>
              <a:rPr lang="en-US" altLang="en-US" sz="2000" dirty="0">
                <a:solidFill>
                  <a:schemeClr val="tx1"/>
                </a:solidFill>
              </a:rPr>
              <a:t>Theoretical and Computational Biophysics Group</a:t>
            </a:r>
          </a:p>
          <a:p>
            <a:r>
              <a:rPr lang="en-US" altLang="en-US" sz="2000" dirty="0">
                <a:solidFill>
                  <a:schemeClr val="tx1"/>
                </a:solidFill>
              </a:rPr>
              <a:t>Beckman Institute for Advanced Science and Technology</a:t>
            </a:r>
          </a:p>
          <a:p>
            <a:r>
              <a:rPr lang="en-US" altLang="en-US" sz="2000" dirty="0">
                <a:solidFill>
                  <a:schemeClr val="tx1"/>
                </a:solidFill>
              </a:rPr>
              <a:t>University of Illinois at Urbana-Champaign</a:t>
            </a:r>
          </a:p>
          <a:p>
            <a:r>
              <a:rPr lang="en-US" altLang="en-US" sz="2000" b="1" dirty="0">
                <a:solidFill>
                  <a:schemeClr val="tx1"/>
                </a:solidFill>
              </a:rPr>
              <a:t>http://</a:t>
            </a:r>
            <a:r>
              <a:rPr lang="en-US" altLang="en-US" sz="2000" b="1" dirty="0" smtClean="0">
                <a:solidFill>
                  <a:schemeClr val="tx1"/>
                </a:solidFill>
              </a:rPr>
              <a:t>www.ks.uiuc.edu/</a:t>
            </a:r>
            <a:endParaRPr lang="en-US" altLang="en-US" sz="2000" b="1" dirty="0">
              <a:solidFill>
                <a:schemeClr val="tx1"/>
              </a:solidFill>
            </a:endParaRPr>
          </a:p>
          <a:p>
            <a:endParaRPr lang="en-US" altLang="en-US" sz="2000" dirty="0" smtClean="0">
              <a:solidFill>
                <a:schemeClr val="tx1"/>
              </a:solidFill>
            </a:endParaRPr>
          </a:p>
          <a:p>
            <a:r>
              <a:rPr lang="en-US" altLang="en-US" sz="2000" dirty="0" smtClean="0">
                <a:solidFill>
                  <a:schemeClr val="tx1"/>
                </a:solidFill>
              </a:rPr>
              <a:t>10:00am-10:50am, San Carlos Room, Hilton Hotel</a:t>
            </a:r>
            <a:endParaRPr lang="en-US" altLang="en-US" sz="2000" dirty="0">
              <a:solidFill>
                <a:schemeClr val="tx1"/>
              </a:solidFill>
            </a:endParaRPr>
          </a:p>
          <a:p>
            <a:r>
              <a:rPr lang="en-US" altLang="en-US" sz="2000" dirty="0" smtClean="0">
                <a:solidFill>
                  <a:schemeClr val="tx1"/>
                </a:solidFill>
              </a:rPr>
              <a:t>San Jose, CA, Wednesday, March 20</a:t>
            </a:r>
            <a:r>
              <a:rPr lang="en-US" altLang="en-US" sz="2000" baseline="30000" dirty="0" smtClean="0">
                <a:solidFill>
                  <a:schemeClr val="tx1"/>
                </a:solidFill>
              </a:rPr>
              <a:t>th</a:t>
            </a:r>
            <a:r>
              <a:rPr lang="en-US" altLang="en-US" sz="2000" dirty="0" smtClean="0">
                <a:solidFill>
                  <a:schemeClr val="tx1"/>
                </a:solidFill>
              </a:rPr>
              <a:t>, 2019</a:t>
            </a:r>
            <a:endParaRPr lang="en-US" altLang="en-US" sz="2000" dirty="0">
              <a:solidFill>
                <a:schemeClr val="tx1"/>
              </a:solidFill>
            </a:endParaRPr>
          </a:p>
        </p:txBody>
      </p:sp>
    </p:spTree>
    <p:extLst>
      <p:ext uri="{BB962C8B-B14F-4D97-AF65-F5344CB8AC3E}">
        <p14:creationId xmlns:p14="http://schemas.microsoft.com/office/powerpoint/2010/main" val="26025197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60" y="285750"/>
            <a:ext cx="8972296" cy="600075"/>
          </a:xfrm>
        </p:spPr>
        <p:txBody>
          <a:bodyPr>
            <a:noAutofit/>
          </a:bodyPr>
          <a:lstStyle/>
          <a:p>
            <a:r>
              <a:rPr lang="en-US" sz="2800" dirty="0" smtClean="0"/>
              <a:t>VMD/NAMD NGC Containers, Amazon EC2 AMIs</a:t>
            </a:r>
            <a:endParaRPr lang="en-US" sz="2800" dirty="0"/>
          </a:p>
        </p:txBody>
      </p:sp>
      <p:sp>
        <p:nvSpPr>
          <p:cNvPr id="4" name="Text Placeholder 3"/>
          <p:cNvSpPr>
            <a:spLocks noGrp="1"/>
          </p:cNvSpPr>
          <p:nvPr>
            <p:ph type="body" sz="half" idx="1"/>
          </p:nvPr>
        </p:nvSpPr>
        <p:spPr>
          <a:xfrm>
            <a:off x="85060" y="1169384"/>
            <a:ext cx="5079006" cy="3564167"/>
          </a:xfrm>
        </p:spPr>
        <p:txBody>
          <a:bodyPr>
            <a:noAutofit/>
          </a:bodyPr>
          <a:lstStyle/>
          <a:p>
            <a:pPr marL="0" lvl="1" indent="0">
              <a:buNone/>
            </a:pPr>
            <a:r>
              <a:rPr lang="en-US" sz="1400" b="1" dirty="0" smtClean="0"/>
              <a:t>http://www.ks.uiuc.edu/Research/cloud/</a:t>
            </a:r>
          </a:p>
          <a:p>
            <a:pPr marL="0" lvl="1" indent="0">
              <a:buNone/>
            </a:pPr>
            <a:r>
              <a:rPr lang="en-US" sz="1400" b="1" dirty="0" smtClean="0"/>
              <a:t>https</a:t>
            </a:r>
            <a:r>
              <a:rPr lang="en-US" sz="1400" b="1" dirty="0"/>
              <a:t>://ngc.nvidia.com/registry/</a:t>
            </a:r>
          </a:p>
          <a:p>
            <a:endParaRPr lang="en-US" sz="1400" dirty="0" smtClean="0"/>
          </a:p>
          <a:p>
            <a:pPr marL="0" indent="0">
              <a:buNone/>
            </a:pPr>
            <a:r>
              <a:rPr lang="en-US" sz="1400" dirty="0" smtClean="0"/>
              <a:t>NAMD</a:t>
            </a:r>
          </a:p>
          <a:p>
            <a:r>
              <a:rPr lang="en-US" sz="1400" b="1" dirty="0" smtClean="0"/>
              <a:t>CUDA-accelerated simulation</a:t>
            </a:r>
          </a:p>
          <a:p>
            <a:pPr marL="0" indent="0">
              <a:buNone/>
            </a:pPr>
            <a:r>
              <a:rPr lang="en-US" sz="1400" dirty="0" smtClean="0"/>
              <a:t>VMD:</a:t>
            </a:r>
          </a:p>
          <a:p>
            <a:r>
              <a:rPr lang="en-US" sz="1400" dirty="0" smtClean="0"/>
              <a:t>CUDA-accelerated </a:t>
            </a:r>
            <a:r>
              <a:rPr lang="en-US" sz="1400" dirty="0"/>
              <a:t>analysis</a:t>
            </a:r>
          </a:p>
          <a:p>
            <a:r>
              <a:rPr lang="en-US" sz="1400" dirty="0" smtClean="0"/>
              <a:t>EGL off-screen rendering – no windowing system needed</a:t>
            </a:r>
          </a:p>
          <a:p>
            <a:r>
              <a:rPr lang="en-US" sz="1400" dirty="0" err="1" smtClean="0"/>
              <a:t>OptiX</a:t>
            </a:r>
            <a:r>
              <a:rPr lang="en-US" sz="1400" dirty="0" smtClean="0"/>
              <a:t> high-fidelity GPU ray tracing engine built in</a:t>
            </a:r>
          </a:p>
          <a:p>
            <a:r>
              <a:rPr lang="en-US" sz="1400" b="1" i="1" dirty="0" smtClean="0"/>
              <a:t>NEW</a:t>
            </a:r>
            <a:r>
              <a:rPr lang="en-US" sz="1400" b="1" dirty="0" smtClean="0"/>
              <a:t>: Remote Visualization Streaming</a:t>
            </a:r>
          </a:p>
          <a:p>
            <a:r>
              <a:rPr lang="en-US" sz="1400" dirty="0" smtClean="0"/>
              <a:t>All dependencies included</a:t>
            </a:r>
          </a:p>
          <a:p>
            <a:r>
              <a:rPr lang="en-US" sz="1400" b="1" dirty="0" smtClean="0"/>
              <a:t>Easy to deploy on diverse GPU accelerated platforms</a:t>
            </a:r>
          </a:p>
        </p:txBody>
      </p:sp>
      <p:pic>
        <p:nvPicPr>
          <p:cNvPr id="6" name="Picture 3"/>
          <p:cNvPicPr>
            <a:picLocks noGrp="1" noChangeAspect="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277647" y="941216"/>
            <a:ext cx="3748088" cy="27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146679" y="3717889"/>
            <a:ext cx="4010024" cy="1015663"/>
          </a:xfrm>
          <a:prstGeom prst="rect">
            <a:avLst/>
          </a:prstGeom>
        </p:spPr>
        <p:txBody>
          <a:bodyPr wrap="square">
            <a:spAutoFit/>
          </a:bodyPr>
          <a:lstStyle/>
          <a:p>
            <a:r>
              <a:rPr lang="en-US" sz="1200" b="1" dirty="0"/>
              <a:t>High performance molecular visualization: In-situ and parallel rendering with EGL.</a:t>
            </a:r>
            <a:r>
              <a:rPr lang="en-US" sz="1200" dirty="0"/>
              <a:t> </a:t>
            </a:r>
            <a:r>
              <a:rPr lang="en-US" sz="1200" dirty="0" smtClean="0"/>
              <a:t>J.</a:t>
            </a:r>
            <a:r>
              <a:rPr lang="en-US" sz="1200" dirty="0"/>
              <a:t> 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p>
        </p:txBody>
      </p:sp>
    </p:spTree>
    <p:extLst>
      <p:ext uri="{BB962C8B-B14F-4D97-AF65-F5344CB8AC3E}">
        <p14:creationId xmlns:p14="http://schemas.microsoft.com/office/powerpoint/2010/main" val="4132162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NAMD+VMD AWS EC2 AMIs</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t>Current Production AMI:</a:t>
            </a:r>
          </a:p>
          <a:p>
            <a:r>
              <a:rPr lang="en-US" dirty="0" smtClean="0"/>
              <a:t>(</a:t>
            </a:r>
            <a:r>
              <a:rPr lang="en-US" dirty="0"/>
              <a:t>ami-064edc9149f8430c8</a:t>
            </a:r>
            <a:r>
              <a:rPr lang="en-US" dirty="0" smtClean="0"/>
              <a:t>) VMD+NAMD, </a:t>
            </a:r>
            <a:r>
              <a:rPr lang="en-US" dirty="0"/>
              <a:t>64-bit </a:t>
            </a:r>
            <a:r>
              <a:rPr lang="en-US" dirty="0" smtClean="0"/>
              <a:t>CentOS Linux with DCV remote visualization, </a:t>
            </a:r>
            <a:r>
              <a:rPr lang="en-US" dirty="0"/>
              <a:t>created </a:t>
            </a:r>
            <a:r>
              <a:rPr lang="en-US" dirty="0" smtClean="0"/>
              <a:t>Nov 27</a:t>
            </a:r>
            <a:r>
              <a:rPr lang="en-US" dirty="0"/>
              <a:t>, </a:t>
            </a:r>
            <a:r>
              <a:rPr lang="en-US" dirty="0" smtClean="0"/>
              <a:t>2018</a:t>
            </a:r>
          </a:p>
          <a:p>
            <a:r>
              <a:rPr lang="en-US" dirty="0" smtClean="0"/>
              <a:t>This </a:t>
            </a:r>
            <a:r>
              <a:rPr lang="en-US" dirty="0"/>
              <a:t>is </a:t>
            </a:r>
            <a:r>
              <a:rPr lang="en-US" dirty="0" smtClean="0"/>
              <a:t>the current production image </a:t>
            </a:r>
            <a:r>
              <a:rPr lang="en-US" dirty="0"/>
              <a:t>using Centos and </a:t>
            </a:r>
            <a:r>
              <a:rPr lang="en-US" b="1" dirty="0">
                <a:hlinkClick r:id="rId2"/>
              </a:rPr>
              <a:t>DCV</a:t>
            </a:r>
            <a:r>
              <a:rPr lang="en-US" dirty="0"/>
              <a:t> for increased remote visualization performance and smoother interaction. This image will only run on g3 instance types</a:t>
            </a:r>
            <a:r>
              <a:rPr lang="en-US" dirty="0" smtClean="0"/>
              <a:t>.</a:t>
            </a:r>
          </a:p>
          <a:p>
            <a:r>
              <a:rPr lang="en-US" b="1" dirty="0" smtClean="0"/>
              <a:t>New AMIs supporting VMD RTX ray tracing coming soon…</a:t>
            </a:r>
          </a:p>
          <a:p>
            <a:endParaRPr lang="en-US" dirty="0"/>
          </a:p>
          <a:p>
            <a:pPr marL="0" indent="0">
              <a:buNone/>
            </a:pPr>
            <a:r>
              <a:rPr lang="en-US" b="1" dirty="0" smtClean="0"/>
              <a:t>Old Production </a:t>
            </a:r>
            <a:r>
              <a:rPr lang="en-US" b="1" dirty="0"/>
              <a:t>AMI:</a:t>
            </a:r>
          </a:p>
          <a:p>
            <a:r>
              <a:rPr lang="en-US" dirty="0"/>
              <a:t>(ami-a01125df) VMD-NAMD-VNC-R1.9.4.1, 64-bit Ubuntu Linux, EBS storage, HVM, created July 10, 2018</a:t>
            </a:r>
          </a:p>
        </p:txBody>
      </p:sp>
    </p:spTree>
    <p:extLst>
      <p:ext uri="{BB962C8B-B14F-4D97-AF65-F5344CB8AC3E}">
        <p14:creationId xmlns:p14="http://schemas.microsoft.com/office/powerpoint/2010/main" val="28310854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205979"/>
            <a:ext cx="8896350" cy="756046"/>
          </a:xfrm>
        </p:spPr>
        <p:txBody>
          <a:bodyPr>
            <a:normAutofit fontScale="90000"/>
          </a:bodyPr>
          <a:lstStyle/>
          <a:p>
            <a:r>
              <a:rPr lang="en-US" dirty="0" smtClean="0"/>
              <a:t>VMD, NAMD, LM NGC Containers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6491"/>
            <a:ext cx="9144000" cy="3743198"/>
          </a:xfrm>
          <a:prstGeom prst="rect">
            <a:avLst/>
          </a:prstGeom>
        </p:spPr>
      </p:pic>
    </p:spTree>
    <p:extLst>
      <p:ext uri="{BB962C8B-B14F-4D97-AF65-F5344CB8AC3E}">
        <p14:creationId xmlns:p14="http://schemas.microsoft.com/office/powerpoint/2010/main" val="1106797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NAMD 2.13 Multi-Node Container</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224"/>
          <a:stretch/>
        </p:blipFill>
        <p:spPr>
          <a:xfrm>
            <a:off x="0" y="1063228"/>
            <a:ext cx="9144000" cy="4080271"/>
          </a:xfrm>
          <a:prstGeom prst="rect">
            <a:avLst/>
          </a:prstGeom>
        </p:spPr>
      </p:pic>
    </p:spTree>
    <p:extLst>
      <p:ext uri="{BB962C8B-B14F-4D97-AF65-F5344CB8AC3E}">
        <p14:creationId xmlns:p14="http://schemas.microsoft.com/office/powerpoint/2010/main" val="1061731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76275" y="146050"/>
            <a:ext cx="7770813" cy="495300"/>
          </a:xfrm>
        </p:spPr>
        <p:txBody>
          <a:bodyPr>
            <a:normAutofit fontScale="90000"/>
          </a:bodyPr>
          <a:lstStyle/>
          <a:p>
            <a:r>
              <a:rPr lang="en-US" altLang="en-US" sz="2800" smtClean="0">
                <a:ea typeface="ＭＳ Ｐゴシック" pitchFamily="34" charset="-128"/>
                <a:cs typeface="Helvetica" pitchFamily="34" charset="0"/>
              </a:rPr>
              <a:t>Molecular Dynamics Flexible Fitting (MDFF)</a:t>
            </a:r>
            <a:endParaRPr lang="en-US" altLang="en-US" sz="3200" smtClean="0">
              <a:ea typeface="ＭＳ Ｐゴシック" pitchFamily="34" charset="-128"/>
            </a:endParaRPr>
          </a:p>
        </p:txBody>
      </p:sp>
      <p:sp>
        <p:nvSpPr>
          <p:cNvPr id="11267" name="Rectangle 3"/>
          <p:cNvSpPr>
            <a:spLocks noChangeArrowheads="1"/>
          </p:cNvSpPr>
          <p:nvPr/>
        </p:nvSpPr>
        <p:spPr bwMode="auto">
          <a:xfrm>
            <a:off x="1588" y="4392613"/>
            <a:ext cx="9153525" cy="801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pic>
        <p:nvPicPr>
          <p:cNvPr id="11268" name="Picture 1"/>
          <p:cNvPicPr>
            <a:picLocks noChangeArrowheads="1"/>
          </p:cNvPicPr>
          <p:nvPr/>
        </p:nvPicPr>
        <p:blipFill>
          <a:blip r:embed="rId2">
            <a:extLst>
              <a:ext uri="{28A0092B-C50C-407E-A947-70E740481C1C}">
                <a14:useLocalDpi xmlns:a14="http://schemas.microsoft.com/office/drawing/2010/main" val="0"/>
              </a:ext>
            </a:extLst>
          </a:blip>
          <a:srcRect l="2365" t="5325" r="922" b="22333"/>
          <a:stretch>
            <a:fillRect/>
          </a:stretch>
        </p:blipFill>
        <p:spPr bwMode="auto">
          <a:xfrm>
            <a:off x="6704013" y="1171575"/>
            <a:ext cx="124777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121025"/>
            <a:ext cx="16129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41413"/>
            <a:ext cx="2071688"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 name="Rectangle 4"/>
          <p:cNvSpPr>
            <a:spLocks/>
          </p:cNvSpPr>
          <p:nvPr/>
        </p:nvSpPr>
        <p:spPr bwMode="auto">
          <a:xfrm>
            <a:off x="693738" y="714375"/>
            <a:ext cx="2089150" cy="401638"/>
          </a:xfrm>
          <a:prstGeom prst="rect">
            <a:avLst/>
          </a:prstGeom>
          <a:solidFill>
            <a:srgbClr val="C85656"/>
          </a:solidFill>
          <a:ln w="25400" cap="flat">
            <a:solidFill>
              <a:schemeClr val="tx1">
                <a:alpha val="0"/>
              </a:schemeClr>
            </a:solidFill>
            <a:prstDash val="solid"/>
            <a:miter lim="800000"/>
            <a:headEnd type="none" w="med" len="med"/>
            <a:tailEnd type="none" w="med" len="med"/>
          </a:ln>
          <a:effectLst>
            <a:outerShdw blurRad="127000" dist="76199" dir="2700000"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X-ray crystallography</a:t>
            </a:r>
          </a:p>
        </p:txBody>
      </p:sp>
      <p:pic>
        <p:nvPicPr>
          <p:cNvPr id="1127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186113"/>
            <a:ext cx="152400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9" name="Rectangle 6"/>
          <p:cNvSpPr>
            <a:spLocks/>
          </p:cNvSpPr>
          <p:nvPr/>
        </p:nvSpPr>
        <p:spPr bwMode="auto">
          <a:xfrm>
            <a:off x="6019800" y="712788"/>
            <a:ext cx="2024063" cy="403225"/>
          </a:xfrm>
          <a:prstGeom prst="rect">
            <a:avLst/>
          </a:prstGeom>
          <a:solidFill>
            <a:srgbClr val="5B8AD4"/>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Electron microscopy</a:t>
            </a:r>
          </a:p>
        </p:txBody>
      </p:sp>
      <p:sp>
        <p:nvSpPr>
          <p:cNvPr id="11274" name="Rectangle 8"/>
          <p:cNvSpPr>
            <a:spLocks/>
          </p:cNvSpPr>
          <p:nvPr/>
        </p:nvSpPr>
        <p:spPr bwMode="auto">
          <a:xfrm>
            <a:off x="665163" y="2754313"/>
            <a:ext cx="1395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a:ea typeface="ＭＳ Ｐゴシック" pitchFamily="34" charset="-128"/>
                <a:cs typeface="Helvetica" pitchFamily="34" charset="0"/>
              </a:rPr>
              <a:t>APS at Argonne</a:t>
            </a:r>
          </a:p>
        </p:txBody>
      </p:sp>
      <p:sp>
        <p:nvSpPr>
          <p:cNvPr id="11275" name="Rectangle 9"/>
          <p:cNvSpPr>
            <a:spLocks/>
          </p:cNvSpPr>
          <p:nvPr/>
        </p:nvSpPr>
        <p:spPr bwMode="auto">
          <a:xfrm>
            <a:off x="6745288" y="2760664"/>
            <a:ext cx="1276350" cy="3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400" dirty="0">
                <a:ea typeface="ＭＳ Ｐゴシック" pitchFamily="34" charset="-128"/>
                <a:cs typeface="Helvetica" pitchFamily="34" charset="0"/>
              </a:rPr>
              <a:t>FEI microscope</a:t>
            </a:r>
          </a:p>
        </p:txBody>
      </p:sp>
      <p:sp>
        <p:nvSpPr>
          <p:cNvPr id="11276" name="Rectangle 10"/>
          <p:cNvSpPr>
            <a:spLocks/>
          </p:cNvSpPr>
          <p:nvPr/>
        </p:nvSpPr>
        <p:spPr bwMode="auto">
          <a:xfrm>
            <a:off x="1588" y="0"/>
            <a:ext cx="91535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2700">
              <a:ea typeface="ＭＳ Ｐゴシック" pitchFamily="34" charset="-128"/>
              <a:cs typeface="Helvetica" pitchFamily="34" charset="0"/>
            </a:endParaRPr>
          </a:p>
        </p:txBody>
      </p:sp>
      <p:sp>
        <p:nvSpPr>
          <p:cNvPr id="15" name="Rectangle 13"/>
          <p:cNvSpPr>
            <a:spLocks/>
          </p:cNvSpPr>
          <p:nvPr/>
        </p:nvSpPr>
        <p:spPr bwMode="auto">
          <a:xfrm>
            <a:off x="4052888" y="714375"/>
            <a:ext cx="627062" cy="403225"/>
          </a:xfrm>
          <a:prstGeom prst="rect">
            <a:avLst/>
          </a:prstGeom>
          <a:solidFill>
            <a:srgbClr val="622889"/>
          </a:solidFill>
          <a:ln w="25400" cap="flat">
            <a:solidFill>
              <a:schemeClr val="tx1">
                <a:alpha val="0"/>
              </a:schemeClr>
            </a:solidFill>
            <a:prstDash val="solid"/>
            <a:miter lim="800000"/>
            <a:headEnd type="none" w="med" len="med"/>
            <a:tailEnd type="none" w="med" len="med"/>
          </a:ln>
          <a:effectLst>
            <a:outerShdw blurRad="127000" dist="76199" dir="7800003" algn="ctr" rotWithShape="0">
              <a:schemeClr val="bg2">
                <a:alpha val="75000"/>
              </a:schemeClr>
            </a:outerShdw>
          </a:effectLst>
        </p:spPr>
        <p:txBody>
          <a:bodyPr lIns="0" tIns="0" rIns="0" bIns="0" anchor="ctr"/>
          <a:lstStyle/>
          <a:p>
            <a:pPr algn="ctr">
              <a:defRPr/>
            </a:pPr>
            <a:r>
              <a:rPr lang="en-US" sz="1400" dirty="0">
                <a:solidFill>
                  <a:srgbClr val="FFFEFE"/>
                </a:solidFill>
                <a:latin typeface="Arial Bold" charset="0"/>
                <a:ea typeface="ＭＳ Ｐゴシック" charset="0"/>
                <a:cs typeface="Arial Bold" charset="0"/>
                <a:sym typeface="Arial Bold" charset="0"/>
              </a:rPr>
              <a:t>MDFF</a:t>
            </a:r>
          </a:p>
        </p:txBody>
      </p:sp>
      <p:sp>
        <p:nvSpPr>
          <p:cNvPr id="11279" name="Line 14"/>
          <p:cNvSpPr>
            <a:spLocks noChangeShapeType="1"/>
          </p:cNvSpPr>
          <p:nvPr/>
        </p:nvSpPr>
        <p:spPr bwMode="auto">
          <a:xfrm rot="10800000" flipH="1">
            <a:off x="2803525" y="950913"/>
            <a:ext cx="1249363"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0" name="Line 15"/>
          <p:cNvSpPr>
            <a:spLocks noChangeShapeType="1"/>
          </p:cNvSpPr>
          <p:nvPr/>
        </p:nvSpPr>
        <p:spPr bwMode="auto">
          <a:xfrm flipH="1">
            <a:off x="4679950" y="950913"/>
            <a:ext cx="1339850" cy="1587"/>
          </a:xfrm>
          <a:prstGeom prst="line">
            <a:avLst/>
          </a:prstGeom>
          <a:noFill/>
          <a:ln w="254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1281" name="Rectangle 16"/>
          <p:cNvSpPr>
            <a:spLocks/>
          </p:cNvSpPr>
          <p:nvPr/>
        </p:nvSpPr>
        <p:spPr bwMode="auto">
          <a:xfrm>
            <a:off x="5530850" y="2882900"/>
            <a:ext cx="97631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ORNL Titan</a:t>
            </a:r>
          </a:p>
        </p:txBody>
      </p:sp>
      <p:sp>
        <p:nvSpPr>
          <p:cNvPr id="11282" name="Rectangle 17"/>
          <p:cNvSpPr>
            <a:spLocks/>
          </p:cNvSpPr>
          <p:nvPr/>
        </p:nvSpPr>
        <p:spPr bwMode="auto">
          <a:xfrm>
            <a:off x="238125" y="5934075"/>
            <a:ext cx="186213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400">
                <a:ea typeface="ＭＳ Ｐゴシック" pitchFamily="34" charset="-128"/>
                <a:cs typeface="Helvetica" pitchFamily="34" charset="0"/>
              </a:rPr>
              <a:t>Acetyl - CoA Synthase</a:t>
            </a:r>
          </a:p>
        </p:txBody>
      </p:sp>
      <p:pic>
        <p:nvPicPr>
          <p:cNvPr id="1128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8700" y="1281113"/>
            <a:ext cx="16891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60575" y="3354388"/>
            <a:ext cx="48228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662225" y="4377957"/>
            <a:ext cx="5805376" cy="738664"/>
          </a:xfrm>
          <a:prstGeom prst="rect">
            <a:avLst/>
          </a:prstGeom>
          <a:noFill/>
        </p:spPr>
        <p:txBody>
          <a:bodyPr wrap="square" rtlCol="0">
            <a:spAutoFit/>
          </a:bodyPr>
          <a:lstStyle/>
          <a:p>
            <a:r>
              <a:rPr lang="en-US" sz="1400" b="1" dirty="0"/>
              <a:t>Molecular dynamics-based </a:t>
            </a:r>
            <a:r>
              <a:rPr lang="en-US" sz="1400" b="1" dirty="0" smtClean="0"/>
              <a:t>refinement </a:t>
            </a:r>
            <a:r>
              <a:rPr lang="en-US" sz="1400" b="1" dirty="0"/>
              <a:t>and validation for sub-5Å </a:t>
            </a:r>
            <a:r>
              <a:rPr lang="en-US" sz="1400" b="1" dirty="0" err="1"/>
              <a:t>cryo</a:t>
            </a:r>
            <a:r>
              <a:rPr lang="en-US" sz="1400" b="1" dirty="0"/>
              <a:t>-electron microscopy </a:t>
            </a:r>
            <a:r>
              <a:rPr lang="en-US" sz="1400" b="1" dirty="0" smtClean="0"/>
              <a:t>maps</a:t>
            </a:r>
            <a:r>
              <a:rPr lang="en-US" sz="1400" i="1" dirty="0" smtClean="0"/>
              <a:t>.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R. </a:t>
            </a:r>
            <a:r>
              <a:rPr lang="en-US" sz="1400" dirty="0"/>
              <a:t>McGreevy, </a:t>
            </a:r>
            <a:r>
              <a:rPr lang="en-US" sz="1400" dirty="0" smtClean="0"/>
              <a:t>J. </a:t>
            </a:r>
            <a:r>
              <a:rPr lang="en-US" sz="1400" dirty="0"/>
              <a:t>E. Stone, </a:t>
            </a:r>
            <a:r>
              <a:rPr lang="en-US" sz="1400" dirty="0" smtClean="0"/>
              <a:t>J. </a:t>
            </a:r>
            <a:r>
              <a:rPr lang="en-US" sz="1400" dirty="0"/>
              <a:t>Zhao, and </a:t>
            </a:r>
            <a:r>
              <a:rPr lang="en-US" sz="1400" dirty="0" smtClean="0"/>
              <a:t>K. </a:t>
            </a:r>
            <a:r>
              <a:rPr lang="en-US" sz="1400" dirty="0" err="1" smtClean="0"/>
              <a:t>Schulten</a:t>
            </a:r>
            <a:r>
              <a:rPr lang="en-US" sz="1400" dirty="0" smtClean="0"/>
              <a:t>.  </a:t>
            </a:r>
            <a:r>
              <a:rPr lang="en-US" sz="1400" dirty="0" err="1" smtClean="0"/>
              <a:t>eLife</a:t>
            </a:r>
            <a:r>
              <a:rPr lang="en-US" sz="1400" dirty="0" smtClean="0"/>
              <a:t> </a:t>
            </a:r>
            <a:r>
              <a:rPr lang="en-US" sz="1400" dirty="0"/>
              <a:t>2016;10.7554/eLife.16105</a:t>
            </a:r>
          </a:p>
        </p:txBody>
      </p:sp>
    </p:spTree>
    <p:extLst>
      <p:ext uri="{BB962C8B-B14F-4D97-AF65-F5344CB8AC3E}">
        <p14:creationId xmlns:p14="http://schemas.microsoft.com/office/powerpoint/2010/main" val="2901585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8"/>
          <p:cNvSpPr>
            <a:spLocks noChangeArrowheads="1"/>
          </p:cNvSpPr>
          <p:nvPr/>
        </p:nvSpPr>
        <p:spPr bwMode="auto">
          <a:xfrm>
            <a:off x="0" y="4405313"/>
            <a:ext cx="9144000" cy="7381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a:p>
        </p:txBody>
      </p:sp>
      <p:pic>
        <p:nvPicPr>
          <p:cNvPr id="1229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617538"/>
            <a:ext cx="3860800"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2" name="Rectangle 2"/>
          <p:cNvSpPr>
            <a:spLocks/>
          </p:cNvSpPr>
          <p:nvPr/>
        </p:nvSpPr>
        <p:spPr bwMode="auto">
          <a:xfrm>
            <a:off x="87313" y="1652588"/>
            <a:ext cx="37671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An external potential derived from the EM map is defined on a grid as</a:t>
            </a:r>
          </a:p>
        </p:txBody>
      </p:sp>
      <p:pic>
        <p:nvPicPr>
          <p:cNvPr id="12293"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1963"/>
            <a:ext cx="478155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3" y="2297113"/>
            <a:ext cx="262096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513" y="1138238"/>
            <a:ext cx="33528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6" name="Rectangle 6"/>
          <p:cNvSpPr>
            <a:spLocks/>
          </p:cNvSpPr>
          <p:nvPr/>
        </p:nvSpPr>
        <p:spPr bwMode="auto">
          <a:xfrm>
            <a:off x="87313" y="731838"/>
            <a:ext cx="42148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Two terms are added to the MD potential</a:t>
            </a:r>
          </a:p>
        </p:txBody>
      </p:sp>
      <p:pic>
        <p:nvPicPr>
          <p:cNvPr id="12297"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513" y="4476750"/>
            <a:ext cx="445293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8" name="Rectangle 8"/>
          <p:cNvSpPr>
            <a:spLocks/>
          </p:cNvSpPr>
          <p:nvPr/>
        </p:nvSpPr>
        <p:spPr bwMode="auto">
          <a:xfrm>
            <a:off x="87313" y="4113213"/>
            <a:ext cx="524351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2004" bIns="0"/>
          <a:lstStyle>
            <a:lvl1pPr marL="76200"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spcBef>
                <a:spcPts val="625"/>
              </a:spcBef>
              <a:buFont typeface="Times New Roman" pitchFamily="18" charset="0"/>
              <a:buNone/>
            </a:pPr>
            <a:r>
              <a:rPr lang="en-US" altLang="en-US" sz="1600">
                <a:solidFill>
                  <a:schemeClr val="tx1"/>
                </a:solidFill>
                <a:latin typeface="Helvetica" pitchFamily="34" charset="0"/>
                <a:cs typeface="Helvetica" pitchFamily="34" charset="0"/>
                <a:sym typeface="Helvetica" pitchFamily="34" charset="0"/>
              </a:rPr>
              <a:t>A mass-weighted force is then applied to each atom</a:t>
            </a:r>
          </a:p>
        </p:txBody>
      </p:sp>
      <p:pic>
        <p:nvPicPr>
          <p:cNvPr id="1229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3252788"/>
            <a:ext cx="1828800" cy="1866900"/>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0" name="Rectangle 10"/>
          <p:cNvSpPr>
            <a:spLocks/>
          </p:cNvSpPr>
          <p:nvPr/>
        </p:nvSpPr>
        <p:spPr bwMode="auto">
          <a:xfrm>
            <a:off x="482600" y="114300"/>
            <a:ext cx="8270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algn="l" eaLnBrk="0" hangingPunct="0">
              <a:buChar char="•"/>
              <a:defRPr sz="3200">
                <a:solidFill>
                  <a:srgbClr val="000000"/>
                </a:solidFill>
                <a:latin typeface="Times New Roman" pitchFamily="18" charset="0"/>
                <a:ea typeface="Gothic" charset="0"/>
                <a:cs typeface="Gothic" charset="0"/>
              </a:defRPr>
            </a:lvl1pPr>
            <a:lvl2pPr marL="741363" indent="-284163"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2800">
                <a:solidFill>
                  <a:schemeClr val="tx1"/>
                </a:solidFill>
                <a:latin typeface="Gill Sans"/>
                <a:ea typeface="Gill Sans"/>
                <a:cs typeface="Gill Sans"/>
                <a:sym typeface="Gill Sans"/>
              </a:rPr>
              <a:t>Molecular Dynamics Flexible Fitting - Theory</a:t>
            </a:r>
          </a:p>
        </p:txBody>
      </p:sp>
    </p:spTree>
    <p:extLst>
      <p:ext uri="{BB962C8B-B14F-4D97-AF65-F5344CB8AC3E}">
        <p14:creationId xmlns:p14="http://schemas.microsoft.com/office/powerpoint/2010/main" val="122044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VMD Development Efforts </a:t>
            </a:r>
            <a:br>
              <a:rPr lang="en-US" sz="2800" dirty="0" smtClean="0"/>
            </a:br>
            <a:r>
              <a:rPr lang="en-US" sz="2800" dirty="0" smtClean="0"/>
              <a:t>Supporting Integrative Hybrid Modeling</a:t>
            </a:r>
            <a:endParaRPr lang="en-US" sz="2800" dirty="0"/>
          </a:p>
        </p:txBody>
      </p:sp>
      <p:sp>
        <p:nvSpPr>
          <p:cNvPr id="3" name="Content Placeholder 2"/>
          <p:cNvSpPr>
            <a:spLocks noGrp="1"/>
          </p:cNvSpPr>
          <p:nvPr>
            <p:ph type="body" idx="1"/>
          </p:nvPr>
        </p:nvSpPr>
        <p:spPr>
          <a:xfrm>
            <a:off x="457200" y="1200151"/>
            <a:ext cx="5295900" cy="3394472"/>
          </a:xfrm>
        </p:spPr>
        <p:txBody>
          <a:bodyPr>
            <a:normAutofit fontScale="92500" lnSpcReduction="20000"/>
          </a:bodyPr>
          <a:lstStyle/>
          <a:p>
            <a:r>
              <a:rPr lang="en-US" sz="2400" dirty="0" smtClean="0"/>
              <a:t>Extending </a:t>
            </a:r>
            <a:r>
              <a:rPr lang="en-US" sz="2400" dirty="0" err="1" smtClean="0"/>
              <a:t>mmCIF</a:t>
            </a:r>
            <a:r>
              <a:rPr lang="en-US" sz="2400" dirty="0" smtClean="0"/>
              <a:t> </a:t>
            </a:r>
            <a:r>
              <a:rPr lang="en-US" sz="2400" dirty="0" err="1" smtClean="0"/>
              <a:t>PDBx</a:t>
            </a:r>
            <a:r>
              <a:rPr lang="en-US" sz="2400" dirty="0" smtClean="0"/>
              <a:t> parser to encompass new IHM-specific records, data types</a:t>
            </a:r>
          </a:p>
          <a:p>
            <a:r>
              <a:rPr lang="en-US" sz="2400" dirty="0"/>
              <a:t>Revising VMD “</a:t>
            </a:r>
            <a:r>
              <a:rPr lang="en-US" sz="2400" dirty="0" err="1"/>
              <a:t>molfile</a:t>
            </a:r>
            <a:r>
              <a:rPr lang="en-US" sz="2400" dirty="0"/>
              <a:t> plugin” APIs to communicate IHM data to VMD and represent it natively</a:t>
            </a:r>
          </a:p>
          <a:p>
            <a:r>
              <a:rPr lang="en-US" sz="2400" dirty="0"/>
              <a:t>N</a:t>
            </a:r>
            <a:r>
              <a:rPr lang="en-US" sz="2400" dirty="0" smtClean="0"/>
              <a:t>ew atom selection keywords that encompass IHM structure data </a:t>
            </a:r>
          </a:p>
          <a:p>
            <a:r>
              <a:rPr lang="en-US" sz="2400" dirty="0" smtClean="0"/>
              <a:t>New </a:t>
            </a:r>
            <a:r>
              <a:rPr lang="en-US" sz="2400" dirty="0"/>
              <a:t>graphical </a:t>
            </a:r>
            <a:r>
              <a:rPr lang="en-US" sz="2400" dirty="0" smtClean="0"/>
              <a:t>interfaces </a:t>
            </a:r>
            <a:r>
              <a:rPr lang="en-US" sz="2400" dirty="0"/>
              <a:t>to query and interact with IHM data both quantitatively and visually</a:t>
            </a:r>
          </a:p>
          <a:p>
            <a:endParaRPr lang="en-US" sz="24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2131"/>
          <a:stretch/>
        </p:blipFill>
        <p:spPr>
          <a:xfrm>
            <a:off x="5948721" y="1351128"/>
            <a:ext cx="3195279" cy="2611272"/>
          </a:xfrm>
          <a:prstGeom prst="rect">
            <a:avLst/>
          </a:prstGeom>
        </p:spPr>
      </p:pic>
      <p:sp>
        <p:nvSpPr>
          <p:cNvPr id="4" name="TextBox 3"/>
          <p:cNvSpPr txBox="1"/>
          <p:nvPr/>
        </p:nvSpPr>
        <p:spPr>
          <a:xfrm>
            <a:off x="5948721" y="3848100"/>
            <a:ext cx="3105150" cy="646331"/>
          </a:xfrm>
          <a:prstGeom prst="rect">
            <a:avLst/>
          </a:prstGeom>
          <a:noFill/>
        </p:spPr>
        <p:txBody>
          <a:bodyPr wrap="square" rtlCol="0">
            <a:spAutoFit/>
          </a:bodyPr>
          <a:lstStyle/>
          <a:p>
            <a:r>
              <a:rPr lang="en-US" dirty="0" smtClean="0">
                <a:solidFill>
                  <a:prstClr val="black"/>
                </a:solidFill>
              </a:rPr>
              <a:t>Serum Albumin Domains, </a:t>
            </a:r>
          </a:p>
          <a:p>
            <a:r>
              <a:rPr lang="en-US" dirty="0" smtClean="0">
                <a:solidFill>
                  <a:prstClr val="black"/>
                </a:solidFill>
              </a:rPr>
              <a:t>PDB-DEV IHM #5</a:t>
            </a:r>
            <a:endParaRPr lang="en-US" dirty="0">
              <a:solidFill>
                <a:prstClr val="black"/>
              </a:solidFill>
            </a:endParaRPr>
          </a:p>
        </p:txBody>
      </p:sp>
    </p:spTree>
    <p:extLst>
      <p:ext uri="{BB962C8B-B14F-4D97-AF65-F5344CB8AC3E}">
        <p14:creationId xmlns:p14="http://schemas.microsoft.com/office/powerpoint/2010/main" val="1797973058"/>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Coarse-Grained IHM Data</a:t>
            </a:r>
            <a:endParaRPr lang="en-US" dirty="0"/>
          </a:p>
        </p:txBody>
      </p:sp>
      <p:sp>
        <p:nvSpPr>
          <p:cNvPr id="9" name="Content Placeholder 8"/>
          <p:cNvSpPr>
            <a:spLocks noGrp="1"/>
          </p:cNvSpPr>
          <p:nvPr>
            <p:ph sz="half" idx="1"/>
          </p:nvPr>
        </p:nvSpPr>
        <p:spPr>
          <a:xfrm>
            <a:off x="352424" y="952474"/>
            <a:ext cx="4038600" cy="3394472"/>
          </a:xfrm>
        </p:spPr>
        <p:txBody>
          <a:bodyPr>
            <a:normAutofit lnSpcReduction="10000"/>
          </a:bodyPr>
          <a:lstStyle/>
          <a:p>
            <a:r>
              <a:rPr lang="en-US" sz="2400" dirty="0" smtClean="0"/>
              <a:t>Coarse </a:t>
            </a:r>
            <a:r>
              <a:rPr lang="en-US" sz="2400" dirty="0"/>
              <a:t>grained sphere/bead models</a:t>
            </a:r>
          </a:p>
          <a:p>
            <a:r>
              <a:rPr lang="en-US" sz="2400" dirty="0"/>
              <a:t>Restraint information from experiments</a:t>
            </a:r>
          </a:p>
          <a:p>
            <a:r>
              <a:rPr lang="en-US" sz="2400" dirty="0" smtClean="0"/>
              <a:t>Multi-modal structure alignments, comparisons</a:t>
            </a:r>
          </a:p>
          <a:p>
            <a:r>
              <a:rPr lang="en-US" sz="2400" dirty="0" smtClean="0"/>
              <a:t>Linkage to underlying experimental images, statistics, etc.</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0055" y="876300"/>
            <a:ext cx="3563965" cy="3314700"/>
          </a:xfrm>
          <a:prstGeom prst="rect">
            <a:avLst/>
          </a:prstGeom>
        </p:spPr>
      </p:pic>
      <p:sp>
        <p:nvSpPr>
          <p:cNvPr id="6" name="TextBox 5"/>
          <p:cNvSpPr txBox="1"/>
          <p:nvPr/>
        </p:nvSpPr>
        <p:spPr>
          <a:xfrm>
            <a:off x="5867399" y="4037535"/>
            <a:ext cx="2748321" cy="646331"/>
          </a:xfrm>
          <a:prstGeom prst="rect">
            <a:avLst/>
          </a:prstGeom>
          <a:noFill/>
        </p:spPr>
        <p:txBody>
          <a:bodyPr wrap="square" rtlCol="0">
            <a:spAutoFit/>
          </a:bodyPr>
          <a:lstStyle/>
          <a:p>
            <a:r>
              <a:rPr lang="en-US" dirty="0" smtClean="0">
                <a:solidFill>
                  <a:prstClr val="black"/>
                </a:solidFill>
              </a:rPr>
              <a:t>Nuclear Pore Complex, </a:t>
            </a:r>
            <a:endParaRPr lang="en-US" dirty="0">
              <a:solidFill>
                <a:prstClr val="black"/>
              </a:solidFill>
            </a:endParaRPr>
          </a:p>
          <a:p>
            <a:r>
              <a:rPr lang="en-US" dirty="0">
                <a:solidFill>
                  <a:prstClr val="black"/>
                </a:solidFill>
              </a:rPr>
              <a:t>PDB-DEV IHM </a:t>
            </a:r>
            <a:r>
              <a:rPr lang="en-US" dirty="0" smtClean="0">
                <a:solidFill>
                  <a:prstClr val="black"/>
                </a:solidFill>
              </a:rPr>
              <a:t>#12</a:t>
            </a:r>
            <a:endParaRPr lang="en-US" dirty="0">
              <a:solidFill>
                <a:prstClr val="black"/>
              </a:solidFill>
            </a:endParaRPr>
          </a:p>
        </p:txBody>
      </p:sp>
    </p:spTree>
    <p:extLst>
      <p:ext uri="{BB962C8B-B14F-4D97-AF65-F5344CB8AC3E}">
        <p14:creationId xmlns:p14="http://schemas.microsoft.com/office/powerpoint/2010/main" val="360286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685801" y="228600"/>
            <a:ext cx="7807325" cy="457200"/>
          </a:xfrm>
          <a:ln/>
          <a:extLst>
            <a:ext uri="{91240B29-F687-4F45-9708-019B960494DF}">
              <a14:hiddenLine xmlns:a14="http://schemas.microsoft.com/office/drawing/2010/main" w="9525">
                <a:solidFill>
                  <a:srgbClr val="000000"/>
                </a:solidFill>
                <a:round/>
                <a:headEnd/>
                <a:tailEnd/>
              </a14:hiddenLine>
            </a:ext>
          </a:extLst>
        </p:spPr>
        <p:txBody>
          <a:bodyPr lIns="0" tIns="0" rIns="0" bIns="0">
            <a:normAutofit fontScale="90000"/>
          </a:bodyPr>
          <a:lstStyle/>
          <a:p>
            <a:pPr>
              <a:lnSpc>
                <a:spcPct val="102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3600" dirty="0" smtClean="0"/>
              <a:t>Display of Uncertainty, Error in IHM Models</a:t>
            </a:r>
            <a:endParaRPr lang="en-GB" altLang="en-US" sz="3600" dirty="0"/>
          </a:p>
        </p:txBody>
      </p:sp>
      <p:sp>
        <p:nvSpPr>
          <p:cNvPr id="327683" name="Rectangle 3"/>
          <p:cNvSpPr>
            <a:spLocks noGrp="1" noChangeArrowheads="1"/>
          </p:cNvSpPr>
          <p:nvPr>
            <p:ph type="body" idx="1"/>
          </p:nvPr>
        </p:nvSpPr>
        <p:spPr>
          <a:xfrm>
            <a:off x="228599" y="914400"/>
            <a:ext cx="5438775" cy="3086100"/>
          </a:xfrm>
          <a:ln/>
          <a:extLst>
            <a:ext uri="{91240B29-F687-4F45-9708-019B960494DF}">
              <a14:hiddenLine xmlns:a14="http://schemas.microsoft.com/office/drawing/2010/main" w="9525">
                <a:solidFill>
                  <a:srgbClr val="000000"/>
                </a:solidFill>
                <a:round/>
                <a:headEnd/>
                <a:tailEnd/>
              </a14:hiddenLine>
            </a:ext>
          </a:extLst>
        </p:spPr>
        <p:txBody>
          <a:bodyPr lIns="0" tIns="0" rIns="0" bIns="0">
            <a:normAutofit fontScale="92500" lnSpcReduction="10000"/>
          </a:bodyPr>
          <a:lstStyle/>
          <a:p>
            <a:pPr marL="428625" indent="-323850">
              <a:lnSpc>
                <a:spcPct val="102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dirty="0" smtClean="0"/>
              <a:t>Query, visualize uncertainty, error, variance, in EM density maps, tomograms, atomic structure</a:t>
            </a:r>
          </a:p>
          <a:p>
            <a:pPr marL="428625" indent="-323850">
              <a:lnSpc>
                <a:spcPct val="102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dirty="0" smtClean="0"/>
              <a:t>Requires IHM models to specify these statistics</a:t>
            </a:r>
            <a:r>
              <a:rPr lang="en-GB" altLang="en-US" sz="2800" dirty="0"/>
              <a:t> </a:t>
            </a:r>
            <a:r>
              <a:rPr lang="en-GB" altLang="en-US" sz="2800" dirty="0" smtClean="0"/>
              <a:t>in the files</a:t>
            </a:r>
          </a:p>
          <a:p>
            <a:pPr marL="428625" indent="-323850">
              <a:lnSpc>
                <a:spcPct val="102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ltLang="en-US" sz="2800" dirty="0" err="1" smtClean="0"/>
              <a:t>Modeling</a:t>
            </a:r>
            <a:r>
              <a:rPr lang="en-GB" altLang="en-US" sz="2800" dirty="0" smtClean="0"/>
              <a:t> tools, graphical interfaces can use this to guide user </a:t>
            </a:r>
            <a:r>
              <a:rPr lang="en-GB" altLang="en-US" sz="2800" dirty="0" err="1" smtClean="0"/>
              <a:t>modeling</a:t>
            </a:r>
            <a:r>
              <a:rPr lang="en-GB" altLang="en-US" sz="2800" dirty="0" smtClean="0"/>
              <a:t> tasks, analyses</a:t>
            </a:r>
          </a:p>
        </p:txBody>
      </p:sp>
      <p:pic>
        <p:nvPicPr>
          <p:cNvPr id="327685" name="trna-new.mpg">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5876924" y="685800"/>
            <a:ext cx="2892425" cy="3314700"/>
          </a:xfrm>
          <a:prstGeom prst="rect">
            <a:avLst/>
          </a:prstGeom>
          <a:noFill/>
          <a:extLst>
            <a:ext uri="{909E8E84-426E-40DD-AFC4-6F175D3DCCD1}">
              <a14:hiddenFill xmlns:a14="http://schemas.microsoft.com/office/drawing/2010/main">
                <a:solidFill>
                  <a:srgbClr val="FFFFFF"/>
                </a:solidFill>
              </a14:hiddenFill>
            </a:ext>
          </a:extLst>
        </p:spPr>
      </p:pic>
      <p:sp>
        <p:nvSpPr>
          <p:cNvPr id="327686" name="Text Box 6"/>
          <p:cNvSpPr txBox="1">
            <a:spLocks noChangeArrowheads="1"/>
          </p:cNvSpPr>
          <p:nvPr/>
        </p:nvSpPr>
        <p:spPr bwMode="auto">
          <a:xfrm>
            <a:off x="3609974" y="3982968"/>
            <a:ext cx="553402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057"/>
            <a:r>
              <a:rPr lang="en-US" altLang="en-US" sz="2000" b="1" dirty="0" err="1">
                <a:solidFill>
                  <a:prstClr val="black"/>
                </a:solidFill>
              </a:rPr>
              <a:t>tRNA</a:t>
            </a:r>
            <a:r>
              <a:rPr lang="en-US" altLang="en-US" sz="2000" b="1" dirty="0">
                <a:solidFill>
                  <a:prstClr val="black"/>
                </a:solidFill>
              </a:rPr>
              <a:t> magnesium ion </a:t>
            </a:r>
            <a:r>
              <a:rPr lang="en-US" altLang="en-US" sz="2000" b="1" dirty="0" smtClean="0">
                <a:solidFill>
                  <a:prstClr val="black"/>
                </a:solidFill>
              </a:rPr>
              <a:t>occupancy probability density surfaces, VMD </a:t>
            </a:r>
            <a:r>
              <a:rPr lang="en-US" altLang="en-US" sz="2000" b="1" dirty="0" err="1" smtClean="0">
                <a:solidFill>
                  <a:prstClr val="black"/>
                </a:solidFill>
              </a:rPr>
              <a:t>volmap</a:t>
            </a:r>
            <a:r>
              <a:rPr lang="en-US" altLang="en-US" sz="2000" b="1" dirty="0" smtClean="0">
                <a:solidFill>
                  <a:prstClr val="black"/>
                </a:solidFill>
              </a:rPr>
              <a:t> plugin</a:t>
            </a:r>
            <a:endParaRPr lang="en-US" altLang="en-US" sz="2000" b="1" dirty="0">
              <a:solidFill>
                <a:prstClr val="black"/>
              </a:solidFill>
            </a:endParaRPr>
          </a:p>
        </p:txBody>
      </p:sp>
    </p:spTree>
    <p:extLst>
      <p:ext uri="{BB962C8B-B14F-4D97-AF65-F5344CB8AC3E}">
        <p14:creationId xmlns:p14="http://schemas.microsoft.com/office/powerpoint/2010/main" val="385793182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533" fill="hold"/>
                                        <p:tgtEl>
                                          <p:spTgt spid="3276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27685"/>
                </p:tgtEl>
              </p:cMediaNode>
            </p:video>
            <p:seq concurrent="1" nextAc="seek">
              <p:cTn id="8" restart="whenNotActive" fill="hold" evtFilter="cancelBubble" nodeType="interactiveSeq">
                <p:stCondLst>
                  <p:cond evt="onClick" delay="0">
                    <p:tgtEl>
                      <p:spTgt spid="32768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27685"/>
                                        </p:tgtEl>
                                      </p:cBhvr>
                                    </p:cmd>
                                  </p:childTnLst>
                                </p:cTn>
                              </p:par>
                            </p:childTnLst>
                          </p:cTn>
                        </p:par>
                      </p:childTnLst>
                    </p:cTn>
                  </p:par>
                </p:childTnLst>
              </p:cTn>
              <p:nextCondLst>
                <p:cond evt="onClick" delay="0">
                  <p:tgtEl>
                    <p:spTgt spid="32768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Placeholder 2"/>
          <p:cNvSpPr>
            <a:spLocks noGrp="1"/>
          </p:cNvSpPr>
          <p:nvPr>
            <p:ph type="body" sz="half" idx="1"/>
          </p:nvPr>
        </p:nvSpPr>
        <p:spPr>
          <a:xfrm>
            <a:off x="169460" y="446485"/>
            <a:ext cx="2286000" cy="4400550"/>
          </a:xfrm>
        </p:spPr>
        <p:txBody>
          <a:bodyPr>
            <a:normAutofit fontScale="92500" lnSpcReduction="20000"/>
          </a:bodyPr>
          <a:lstStyle/>
          <a:p>
            <a:pPr marL="0" indent="0">
              <a:buNone/>
              <a:defRPr/>
            </a:pPr>
            <a:r>
              <a:rPr lang="en-US" sz="1200" b="1" dirty="0">
                <a:latin typeface="Times New Roman" panose="02020603050405020304" pitchFamily="18" charset="0"/>
                <a:cs typeface="Times New Roman" panose="02020603050405020304" pitchFamily="18" charset="0"/>
              </a:rPr>
              <a:t>Analysis</a:t>
            </a:r>
            <a:endParaRPr lang="en-US" sz="1100" b="1" dirty="0">
              <a:latin typeface="Times New Roman" panose="02020603050405020304" pitchFamily="18" charset="0"/>
              <a:cs typeface="Times New Roman" panose="02020603050405020304" pitchFamily="18" charset="0"/>
            </a:endParaRPr>
          </a:p>
          <a:p>
            <a:pPr marL="457156" lvl="1" indent="0">
              <a:buNone/>
              <a:defRPr/>
            </a:pPr>
            <a:r>
              <a:rPr lang="en-US" sz="1100" dirty="0">
                <a:latin typeface="Times New Roman" panose="02020603050405020304" pitchFamily="18" charset="0"/>
                <a:cs typeface="Times New Roman" panose="02020603050405020304" pitchFamily="18" charset="0"/>
              </a:rPr>
              <a:t>APBSRun</a:t>
            </a:r>
          </a:p>
          <a:p>
            <a:pPr marL="457156" lvl="1" indent="0">
              <a:buNone/>
              <a:defRPr/>
            </a:pPr>
            <a:r>
              <a:rPr lang="en-US" sz="1100" dirty="0" err="1">
                <a:latin typeface="Times New Roman" panose="02020603050405020304" pitchFamily="18" charset="0"/>
                <a:cs typeface="Times New Roman" panose="02020603050405020304" pitchFamily="18" charset="0"/>
              </a:rPr>
              <a:t>CatDCD</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dirty="0">
                <a:latin typeface="Times New Roman" panose="02020603050405020304" pitchFamily="18" charset="0"/>
                <a:cs typeface="Times New Roman" panose="02020603050405020304" pitchFamily="18" charset="0"/>
              </a:rPr>
              <a:t>Contact Map</a:t>
            </a: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GofRGUI</a:t>
            </a: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HeatMapper</a:t>
            </a:r>
          </a:p>
          <a:p>
            <a:pPr marL="457156" lvl="1" indent="0">
              <a:buNone/>
              <a:defRPr/>
            </a:pPr>
            <a:r>
              <a:rPr lang="en-US" sz="1100" dirty="0" err="1">
                <a:latin typeface="Times New Roman" panose="02020603050405020304" pitchFamily="18" charset="0"/>
                <a:cs typeface="Times New Roman" panose="02020603050405020304" pitchFamily="18" charset="0"/>
              </a:rPr>
              <a:t>ILSTools</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IRSpecGUI</a:t>
            </a:r>
          </a:p>
          <a:p>
            <a:pPr marL="457156" lvl="1" indent="0">
              <a:buNone/>
              <a:defRPr/>
            </a:pPr>
            <a:r>
              <a:rPr lang="en-US" sz="1100" dirty="0" err="1">
                <a:latin typeface="Times New Roman" panose="02020603050405020304" pitchFamily="18" charset="0"/>
                <a:cs typeface="Times New Roman" panose="02020603050405020304" pitchFamily="18" charset="0"/>
              </a:rPr>
              <a:t>MultiSeq</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dirty="0">
                <a:latin typeface="Times New Roman" panose="02020603050405020304" pitchFamily="18" charset="0"/>
                <a:cs typeface="Times New Roman" panose="02020603050405020304" pitchFamily="18" charset="0"/>
              </a:rPr>
              <a:t>NAMD Energy</a:t>
            </a:r>
          </a:p>
          <a:p>
            <a:pPr marL="457156" lvl="1" indent="0">
              <a:buNone/>
              <a:defRPr/>
            </a:pPr>
            <a:r>
              <a:rPr lang="en-US" sz="1100" dirty="0">
                <a:latin typeface="Times New Roman" panose="02020603050405020304" pitchFamily="18" charset="0"/>
                <a:cs typeface="Times New Roman" panose="02020603050405020304" pitchFamily="18" charset="0"/>
              </a:rPr>
              <a:t>NAMD Plot</a:t>
            </a:r>
          </a:p>
          <a:p>
            <a:pPr marL="457156" lvl="1" indent="0">
              <a:buNone/>
              <a:defRPr/>
            </a:pPr>
            <a:r>
              <a:rPr lang="en-US" sz="1100" dirty="0" err="1">
                <a:latin typeface="Times New Roman" panose="02020603050405020304" pitchFamily="18" charset="0"/>
                <a:cs typeface="Times New Roman" panose="02020603050405020304" pitchFamily="18" charset="0"/>
              </a:rPr>
              <a:t>NetworkView</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NMWiz</a:t>
            </a: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ParseFEP</a:t>
            </a:r>
          </a:p>
          <a:p>
            <a:pPr marL="457156" lvl="1" indent="0">
              <a:buNone/>
              <a:defRPr/>
            </a:pPr>
            <a:r>
              <a:rPr lang="en-US" sz="1100" dirty="0" err="1">
                <a:latin typeface="Times New Roman" panose="02020603050405020304" pitchFamily="18" charset="0"/>
                <a:cs typeface="Times New Roman" panose="02020603050405020304" pitchFamily="18" charset="0"/>
              </a:rPr>
              <a:t>PBCTools</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dirty="0" err="1">
                <a:latin typeface="Times New Roman" panose="02020603050405020304" pitchFamily="18" charset="0"/>
                <a:cs typeface="Times New Roman" panose="02020603050405020304" pitchFamily="18" charset="0"/>
              </a:rPr>
              <a:t>PMEpot</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PropKa GUI</a:t>
            </a:r>
          </a:p>
          <a:p>
            <a:pPr marL="457156" lvl="1" indent="0">
              <a:buNone/>
              <a:defRPr/>
            </a:pPr>
            <a:r>
              <a:rPr lang="en-US" sz="1100" dirty="0" err="1">
                <a:latin typeface="Times New Roman" panose="02020603050405020304" pitchFamily="18" charset="0"/>
                <a:cs typeface="Times New Roman" panose="02020603050405020304" pitchFamily="18" charset="0"/>
              </a:rPr>
              <a:t>RamaPlot</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dirty="0">
                <a:latin typeface="Times New Roman" panose="02020603050405020304" pitchFamily="18" charset="0"/>
                <a:cs typeface="Times New Roman" panose="02020603050405020304" pitchFamily="18" charset="0"/>
              </a:rPr>
              <a:t>RMSD Tool</a:t>
            </a: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RMSD Trajectory Tool</a:t>
            </a:r>
          </a:p>
          <a:p>
            <a:pPr marL="457156" lvl="1" indent="0">
              <a:buNone/>
              <a:defRPr/>
            </a:pPr>
            <a:r>
              <a:rPr lang="en-US" sz="1100" u="sng" dirty="0">
                <a:solidFill>
                  <a:srgbClr val="006600"/>
                </a:solidFill>
                <a:latin typeface="Times New Roman" panose="02020603050405020304" pitchFamily="18" charset="0"/>
                <a:cs typeface="Times New Roman" panose="02020603050405020304" pitchFamily="18" charset="0"/>
              </a:rPr>
              <a:t>RMSD Visualizer Tool</a:t>
            </a:r>
          </a:p>
          <a:p>
            <a:pPr marL="457156" lvl="1" indent="0">
              <a:buNone/>
              <a:defRPr/>
            </a:pPr>
            <a:r>
              <a:rPr lang="en-US" sz="1100" dirty="0">
                <a:latin typeface="Times New Roman" panose="02020603050405020304" pitchFamily="18" charset="0"/>
                <a:cs typeface="Times New Roman" panose="02020603050405020304" pitchFamily="18" charset="0"/>
              </a:rPr>
              <a:t>Salt Bridges</a:t>
            </a:r>
          </a:p>
          <a:p>
            <a:pPr marL="457156" lvl="1" indent="0">
              <a:buNone/>
              <a:defRPr/>
            </a:pPr>
            <a:r>
              <a:rPr lang="en-US" sz="1100" dirty="0">
                <a:latin typeface="Times New Roman" panose="02020603050405020304" pitchFamily="18" charset="0"/>
                <a:cs typeface="Times New Roman" panose="02020603050405020304" pitchFamily="18" charset="0"/>
              </a:rPr>
              <a:t>Sequence Viewer</a:t>
            </a:r>
          </a:p>
          <a:p>
            <a:pPr marL="457156" lvl="1" indent="0">
              <a:buNone/>
              <a:defRPr/>
            </a:pPr>
            <a:r>
              <a:rPr lang="en-US" sz="1100" dirty="0">
                <a:latin typeface="Times New Roman" panose="02020603050405020304" pitchFamily="18" charset="0"/>
                <a:cs typeface="Times New Roman" panose="02020603050405020304" pitchFamily="18" charset="0"/>
              </a:rPr>
              <a:t>Symmetry Tool</a:t>
            </a:r>
          </a:p>
          <a:p>
            <a:pPr marL="457156" lvl="1" indent="0">
              <a:buNone/>
              <a:defRPr/>
            </a:pPr>
            <a:r>
              <a:rPr lang="en-US" sz="1100" dirty="0">
                <a:latin typeface="Times New Roman" panose="02020603050405020304" pitchFamily="18" charset="0"/>
                <a:cs typeface="Times New Roman" panose="02020603050405020304" pitchFamily="18" charset="0"/>
              </a:rPr>
              <a:t>Timeline</a:t>
            </a:r>
          </a:p>
          <a:p>
            <a:pPr marL="457156" lvl="1" indent="0">
              <a:buNone/>
              <a:defRPr/>
            </a:pPr>
            <a:r>
              <a:rPr lang="en-US" sz="1100" u="sng" dirty="0" err="1">
                <a:solidFill>
                  <a:srgbClr val="006600"/>
                </a:solidFill>
                <a:latin typeface="Times New Roman" panose="02020603050405020304" pitchFamily="18" charset="0"/>
                <a:cs typeface="Times New Roman" panose="02020603050405020304" pitchFamily="18" charset="0"/>
              </a:rPr>
              <a:t>TorsionPlot</a:t>
            </a:r>
            <a:endParaRPr lang="en-US" sz="1100" dirty="0">
              <a:latin typeface="Times New Roman" panose="02020603050405020304" pitchFamily="18" charset="0"/>
              <a:cs typeface="Times New Roman" panose="02020603050405020304" pitchFamily="18" charset="0"/>
            </a:endParaRPr>
          </a:p>
          <a:p>
            <a:pPr marL="457156" lvl="1" indent="0">
              <a:buNone/>
              <a:defRPr/>
            </a:pPr>
            <a:r>
              <a:rPr lang="en-US" sz="1100" dirty="0" err="1">
                <a:latin typeface="Times New Roman" panose="02020603050405020304" pitchFamily="18" charset="0"/>
                <a:cs typeface="Times New Roman" panose="02020603050405020304" pitchFamily="18" charset="0"/>
              </a:rPr>
              <a:t>VolMap</a:t>
            </a:r>
            <a:endParaRPr lang="en-US" sz="1100" dirty="0">
              <a:latin typeface="Times New Roman" panose="02020603050405020304" pitchFamily="18" charset="0"/>
              <a:cs typeface="Times New Roman" panose="02020603050405020304" pitchFamily="18" charset="0"/>
            </a:endParaRPr>
          </a:p>
          <a:p>
            <a:pPr lvl="1">
              <a:defRPr/>
            </a:pPr>
            <a:endParaRPr lang="en-US" sz="1100" dirty="0"/>
          </a:p>
          <a:p>
            <a:pPr>
              <a:defRPr/>
            </a:pPr>
            <a:endParaRPr lang="en-US" dirty="0" smtClean="0"/>
          </a:p>
        </p:txBody>
      </p:sp>
      <p:sp>
        <p:nvSpPr>
          <p:cNvPr id="35844" name="Text Placeholder 2"/>
          <p:cNvSpPr txBox="1">
            <a:spLocks/>
          </p:cNvSpPr>
          <p:nvPr/>
        </p:nvSpPr>
        <p:spPr bwMode="auto">
          <a:xfrm>
            <a:off x="2438400" y="417910"/>
            <a:ext cx="2286000"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marL="0" indent="0" defTabSz="457057">
              <a:spcBef>
                <a:spcPct val="20000"/>
              </a:spcBef>
              <a:defRPr/>
            </a:pPr>
            <a:r>
              <a:rPr lang="en-US" sz="1100" b="1" dirty="0">
                <a:solidFill>
                  <a:prstClr val="black"/>
                </a:solidFill>
              </a:rPr>
              <a:t>Modeling</a:t>
            </a:r>
          </a:p>
          <a:p>
            <a:pPr marL="457156" lvl="1" indent="0" defTabSz="457057">
              <a:spcBef>
                <a:spcPct val="20000"/>
              </a:spcBef>
              <a:defRPr/>
            </a:pPr>
            <a:r>
              <a:rPr lang="en-US" sz="1000" dirty="0">
                <a:solidFill>
                  <a:prstClr val="black"/>
                </a:solidFill>
              </a:rPr>
              <a:t>AutoIonize</a:t>
            </a:r>
          </a:p>
          <a:p>
            <a:pPr marL="457156" lvl="1" indent="0" defTabSz="457057">
              <a:spcBef>
                <a:spcPct val="20000"/>
              </a:spcBef>
              <a:defRPr/>
            </a:pPr>
            <a:r>
              <a:rPr lang="en-US" sz="1000" dirty="0" err="1">
                <a:solidFill>
                  <a:prstClr val="black"/>
                </a:solidFill>
              </a:rPr>
              <a:t>AutoPSF</a:t>
            </a:r>
            <a:endParaRPr lang="en-US" sz="1000" dirty="0">
              <a:solidFill>
                <a:prstClr val="black"/>
              </a:solidFill>
            </a:endParaRPr>
          </a:p>
          <a:p>
            <a:pPr marL="457156" lvl="1" indent="0" defTabSz="457057">
              <a:spcBef>
                <a:spcPct val="20000"/>
              </a:spcBef>
              <a:defRPr/>
            </a:pPr>
            <a:r>
              <a:rPr lang="en-US" sz="1000" dirty="0">
                <a:solidFill>
                  <a:prstClr val="black"/>
                </a:solidFill>
              </a:rPr>
              <a:t>Chirality</a:t>
            </a:r>
          </a:p>
          <a:p>
            <a:pPr marL="457156" lvl="1" indent="0" defTabSz="457057">
              <a:spcBef>
                <a:spcPct val="20000"/>
              </a:spcBef>
              <a:defRPr/>
            </a:pPr>
            <a:r>
              <a:rPr lang="en-US" sz="1000" dirty="0" err="1">
                <a:solidFill>
                  <a:prstClr val="black"/>
                </a:solidFill>
              </a:rPr>
              <a:t>Cionize</a:t>
            </a:r>
            <a:endParaRPr lang="en-US" sz="1000" dirty="0">
              <a:solidFill>
                <a:prstClr val="black"/>
              </a:solidFill>
            </a:endParaRPr>
          </a:p>
          <a:p>
            <a:pPr marL="457156" lvl="1" indent="0" defTabSz="457057">
              <a:spcBef>
                <a:spcPct val="20000"/>
              </a:spcBef>
              <a:defRPr/>
            </a:pPr>
            <a:r>
              <a:rPr lang="en-US" sz="1000" dirty="0" err="1">
                <a:solidFill>
                  <a:prstClr val="black"/>
                </a:solidFill>
              </a:rPr>
              <a:t>Cispeptide</a:t>
            </a:r>
            <a:endParaRPr lang="en-US" sz="1000" dirty="0">
              <a:solidFill>
                <a:prstClr val="black"/>
              </a:solidFill>
            </a:endParaRPr>
          </a:p>
          <a:p>
            <a:pPr marL="457156" lvl="1" indent="0" defTabSz="457057">
              <a:spcBef>
                <a:spcPct val="20000"/>
              </a:spcBef>
              <a:defRPr/>
            </a:pPr>
            <a:r>
              <a:rPr lang="en-US" sz="1000" dirty="0" err="1">
                <a:solidFill>
                  <a:prstClr val="black"/>
                </a:solidFill>
              </a:rPr>
              <a:t>CGTools</a:t>
            </a:r>
            <a:endParaRPr lang="en-US" sz="1000" dirty="0">
              <a:solidFill>
                <a:prstClr val="black"/>
              </a:solidFill>
            </a:endParaRPr>
          </a:p>
          <a:p>
            <a:pPr marL="457156" lvl="1" indent="0" defTabSz="457057">
              <a:spcBef>
                <a:spcPct val="20000"/>
              </a:spcBef>
              <a:defRPr/>
            </a:pPr>
            <a:r>
              <a:rPr lang="en-US" sz="1000" dirty="0">
                <a:solidFill>
                  <a:prstClr val="black"/>
                </a:solidFill>
              </a:rPr>
              <a:t>Dowser</a:t>
            </a:r>
          </a:p>
          <a:p>
            <a:pPr marL="457156" lvl="1" indent="0" defTabSz="457057">
              <a:spcBef>
                <a:spcPct val="20000"/>
              </a:spcBef>
              <a:defRPr/>
            </a:pPr>
            <a:r>
              <a:rPr lang="en-US" sz="1000" dirty="0">
                <a:solidFill>
                  <a:prstClr val="black"/>
                </a:solidFill>
              </a:rPr>
              <a:t>ffTK</a:t>
            </a:r>
          </a:p>
          <a:p>
            <a:pPr marL="457156" lvl="1" indent="0" defTabSz="457057">
              <a:spcBef>
                <a:spcPct val="20000"/>
              </a:spcBef>
              <a:defRPr/>
            </a:pPr>
            <a:r>
              <a:rPr lang="en-US" sz="1000" dirty="0">
                <a:solidFill>
                  <a:prstClr val="black"/>
                </a:solidFill>
              </a:rPr>
              <a:t>Inorganic Builder</a:t>
            </a:r>
          </a:p>
          <a:p>
            <a:pPr marL="457156" lvl="1" indent="0" defTabSz="457057">
              <a:spcBef>
                <a:spcPct val="20000"/>
              </a:spcBef>
              <a:defRPr/>
            </a:pPr>
            <a:r>
              <a:rPr lang="en-US" sz="1000" dirty="0">
                <a:solidFill>
                  <a:prstClr val="black"/>
                </a:solidFill>
              </a:rPr>
              <a:t>MDFF</a:t>
            </a:r>
          </a:p>
          <a:p>
            <a:pPr marL="457156" lvl="1" indent="0" defTabSz="457057">
              <a:spcBef>
                <a:spcPct val="20000"/>
              </a:spcBef>
              <a:defRPr/>
            </a:pPr>
            <a:r>
              <a:rPr lang="en-US" sz="1000" dirty="0">
                <a:solidFill>
                  <a:prstClr val="black"/>
                </a:solidFill>
              </a:rPr>
              <a:t>Membrane</a:t>
            </a:r>
          </a:p>
          <a:p>
            <a:pPr marL="457156" lvl="1" indent="0" defTabSz="457057">
              <a:spcBef>
                <a:spcPct val="20000"/>
              </a:spcBef>
              <a:defRPr/>
            </a:pPr>
            <a:r>
              <a:rPr lang="en-US" sz="1000" dirty="0">
                <a:solidFill>
                  <a:prstClr val="black"/>
                </a:solidFill>
              </a:rPr>
              <a:t>Merge </a:t>
            </a:r>
            <a:r>
              <a:rPr lang="en-US" sz="1000" dirty="0" err="1">
                <a:solidFill>
                  <a:prstClr val="black"/>
                </a:solidFill>
              </a:rPr>
              <a:t>Structs</a:t>
            </a:r>
            <a:endParaRPr lang="en-US" sz="1000" dirty="0">
              <a:solidFill>
                <a:prstClr val="black"/>
              </a:solidFill>
            </a:endParaRPr>
          </a:p>
          <a:p>
            <a:pPr marL="457156" lvl="1" indent="0" defTabSz="457057">
              <a:spcBef>
                <a:spcPct val="20000"/>
              </a:spcBef>
              <a:defRPr/>
            </a:pPr>
            <a:r>
              <a:rPr lang="en-US" sz="1000" dirty="0" err="1">
                <a:solidFill>
                  <a:prstClr val="black"/>
                </a:solidFill>
              </a:rPr>
              <a:t>Molefacture</a:t>
            </a:r>
            <a:endParaRPr lang="en-US" sz="1000" dirty="0">
              <a:solidFill>
                <a:prstClr val="black"/>
              </a:solidFill>
            </a:endParaRPr>
          </a:p>
          <a:p>
            <a:pPr marL="457156" lvl="1" indent="0" defTabSz="457057">
              <a:spcBef>
                <a:spcPct val="20000"/>
              </a:spcBef>
              <a:defRPr/>
            </a:pPr>
            <a:r>
              <a:rPr lang="en-US" sz="1000" dirty="0" err="1">
                <a:solidFill>
                  <a:prstClr val="black"/>
                </a:solidFill>
              </a:rPr>
              <a:t>Mutator</a:t>
            </a:r>
            <a:endParaRPr lang="en-US" sz="1000" dirty="0">
              <a:solidFill>
                <a:prstClr val="black"/>
              </a:solidFill>
            </a:endParaRPr>
          </a:p>
          <a:p>
            <a:pPr marL="457156" lvl="1" indent="0" defTabSz="457057">
              <a:spcBef>
                <a:spcPct val="20000"/>
              </a:spcBef>
              <a:defRPr/>
            </a:pPr>
            <a:r>
              <a:rPr lang="en-US" sz="1000" u="sng" dirty="0">
                <a:solidFill>
                  <a:srgbClr val="006600"/>
                </a:solidFill>
              </a:rPr>
              <a:t>Nanotube</a:t>
            </a:r>
            <a:endParaRPr lang="en-US" sz="1000" dirty="0">
              <a:solidFill>
                <a:prstClr val="black"/>
              </a:solidFill>
            </a:endParaRPr>
          </a:p>
          <a:p>
            <a:pPr marL="457156" lvl="1" indent="0" defTabSz="457057">
              <a:spcBef>
                <a:spcPct val="20000"/>
              </a:spcBef>
              <a:defRPr/>
            </a:pPr>
            <a:r>
              <a:rPr lang="en-US" sz="1000" dirty="0" err="1">
                <a:solidFill>
                  <a:prstClr val="black"/>
                </a:solidFill>
              </a:rPr>
              <a:t>Psfgen</a:t>
            </a:r>
            <a:endParaRPr lang="en-US" sz="1000" dirty="0">
              <a:solidFill>
                <a:prstClr val="black"/>
              </a:solidFill>
            </a:endParaRPr>
          </a:p>
          <a:p>
            <a:pPr marL="457156" lvl="1" indent="0" defTabSz="457057">
              <a:spcBef>
                <a:spcPct val="20000"/>
              </a:spcBef>
              <a:defRPr/>
            </a:pPr>
            <a:r>
              <a:rPr lang="en-US" sz="1000" u="sng" dirty="0">
                <a:solidFill>
                  <a:srgbClr val="006600"/>
                </a:solidFill>
              </a:rPr>
              <a:t>RESPTool</a:t>
            </a:r>
          </a:p>
          <a:p>
            <a:pPr marL="457156" lvl="1" indent="0" defTabSz="457057">
              <a:spcBef>
                <a:spcPct val="20000"/>
              </a:spcBef>
              <a:defRPr/>
            </a:pPr>
            <a:r>
              <a:rPr lang="en-US" sz="1000" dirty="0" err="1">
                <a:solidFill>
                  <a:prstClr val="black"/>
                </a:solidFill>
              </a:rPr>
              <a:t>RNAView</a:t>
            </a:r>
            <a:endParaRPr lang="en-US" sz="1000" dirty="0">
              <a:solidFill>
                <a:prstClr val="black"/>
              </a:solidFill>
            </a:endParaRPr>
          </a:p>
          <a:p>
            <a:pPr marL="457156" lvl="1" indent="0" defTabSz="457057">
              <a:spcBef>
                <a:spcPct val="20000"/>
              </a:spcBef>
              <a:defRPr/>
            </a:pPr>
            <a:r>
              <a:rPr lang="en-US" sz="1000" dirty="0">
                <a:solidFill>
                  <a:prstClr val="black"/>
                </a:solidFill>
              </a:rPr>
              <a:t>Solvate</a:t>
            </a:r>
          </a:p>
          <a:p>
            <a:pPr marL="457156" lvl="1" indent="0" defTabSz="457057">
              <a:spcBef>
                <a:spcPct val="20000"/>
              </a:spcBef>
              <a:defRPr/>
            </a:pPr>
            <a:r>
              <a:rPr lang="en-US" sz="1000" dirty="0" err="1">
                <a:solidFill>
                  <a:prstClr val="black"/>
                </a:solidFill>
              </a:rPr>
              <a:t>SSRestraints</a:t>
            </a:r>
            <a:endParaRPr lang="en-US" sz="1000" dirty="0">
              <a:solidFill>
                <a:prstClr val="black"/>
              </a:solidFill>
            </a:endParaRPr>
          </a:p>
          <a:p>
            <a:pPr marL="457156" lvl="1" indent="0" defTabSz="457057">
              <a:spcBef>
                <a:spcPct val="20000"/>
              </a:spcBef>
              <a:defRPr/>
            </a:pPr>
            <a:r>
              <a:rPr lang="en-US" sz="1000" dirty="0" err="1">
                <a:solidFill>
                  <a:prstClr val="black"/>
                </a:solidFill>
              </a:rPr>
              <a:t>Topotools</a:t>
            </a:r>
            <a:endParaRPr lang="en-US" sz="1000" dirty="0">
              <a:solidFill>
                <a:prstClr val="black"/>
              </a:solidFill>
            </a:endParaRPr>
          </a:p>
          <a:p>
            <a:pPr defTabSz="457057">
              <a:spcBef>
                <a:spcPct val="20000"/>
              </a:spcBef>
              <a:buFontTx/>
              <a:buChar char="•"/>
              <a:defRPr/>
            </a:pPr>
            <a:endParaRPr lang="en-US" sz="1200" dirty="0">
              <a:solidFill>
                <a:prstClr val="black"/>
              </a:solidFill>
            </a:endParaRPr>
          </a:p>
        </p:txBody>
      </p:sp>
      <p:sp>
        <p:nvSpPr>
          <p:cNvPr id="34821" name="Text Placeholder 2"/>
          <p:cNvSpPr txBox="1">
            <a:spLocks/>
          </p:cNvSpPr>
          <p:nvPr/>
        </p:nvSpPr>
        <p:spPr bwMode="auto">
          <a:xfrm>
            <a:off x="4191000" y="417914"/>
            <a:ext cx="2286000" cy="430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457057">
              <a:spcBef>
                <a:spcPct val="20000"/>
              </a:spcBef>
              <a:defRPr/>
            </a:pPr>
            <a:r>
              <a:rPr lang="en-US" sz="1100" b="1" dirty="0">
                <a:solidFill>
                  <a:prstClr val="black"/>
                </a:solidFill>
              </a:rPr>
              <a:t>Visualization</a:t>
            </a:r>
          </a:p>
          <a:p>
            <a:pPr marL="457057" lvl="1" defTabSz="457057">
              <a:spcBef>
                <a:spcPct val="20000"/>
              </a:spcBef>
              <a:defRPr/>
            </a:pPr>
            <a:r>
              <a:rPr lang="en-US" sz="1000" dirty="0">
                <a:solidFill>
                  <a:prstClr val="black"/>
                </a:solidFill>
              </a:rPr>
              <a:t>Clipping Plane Tool</a:t>
            </a:r>
          </a:p>
          <a:p>
            <a:pPr marL="457057" lvl="1" defTabSz="457057">
              <a:spcBef>
                <a:spcPct val="20000"/>
              </a:spcBef>
              <a:defRPr/>
            </a:pPr>
            <a:r>
              <a:rPr lang="en-US" sz="1000" u="sng" dirty="0">
                <a:solidFill>
                  <a:srgbClr val="006600"/>
                </a:solidFill>
              </a:rPr>
              <a:t>Clone Rep</a:t>
            </a:r>
          </a:p>
          <a:p>
            <a:pPr marL="457057" lvl="1" defTabSz="457057">
              <a:spcBef>
                <a:spcPct val="20000"/>
              </a:spcBef>
              <a:defRPr/>
            </a:pPr>
            <a:r>
              <a:rPr lang="en-US" sz="1000" dirty="0" err="1">
                <a:solidFill>
                  <a:prstClr val="black"/>
                </a:solidFill>
              </a:rPr>
              <a:t>DemoMaster</a:t>
            </a:r>
            <a:endParaRPr lang="en-US" sz="1000" dirty="0">
              <a:solidFill>
                <a:prstClr val="black"/>
              </a:solidFill>
            </a:endParaRPr>
          </a:p>
          <a:p>
            <a:pPr marL="457057" lvl="1" defTabSz="457057">
              <a:spcBef>
                <a:spcPct val="20000"/>
              </a:spcBef>
              <a:defRPr/>
            </a:pPr>
            <a:r>
              <a:rPr lang="en-US" sz="1000" u="sng" dirty="0">
                <a:solidFill>
                  <a:srgbClr val="006600"/>
                </a:solidFill>
              </a:rPr>
              <a:t>Dipole Watcher</a:t>
            </a:r>
          </a:p>
          <a:p>
            <a:pPr marL="457057" lvl="1" defTabSz="457057">
              <a:spcBef>
                <a:spcPct val="20000"/>
              </a:spcBef>
              <a:defRPr/>
            </a:pPr>
            <a:r>
              <a:rPr lang="en-US" sz="1000" u="sng" dirty="0">
                <a:solidFill>
                  <a:srgbClr val="006600"/>
                </a:solidFill>
              </a:rPr>
              <a:t>Intersurf</a:t>
            </a:r>
          </a:p>
          <a:p>
            <a:pPr marL="457057" lvl="1" defTabSz="457057">
              <a:spcBef>
                <a:spcPct val="20000"/>
              </a:spcBef>
              <a:defRPr/>
            </a:pPr>
            <a:r>
              <a:rPr lang="en-US" sz="1000" u="sng" dirty="0">
                <a:solidFill>
                  <a:srgbClr val="006600"/>
                </a:solidFill>
              </a:rPr>
              <a:t>Navigate</a:t>
            </a:r>
          </a:p>
          <a:p>
            <a:pPr marL="457057" lvl="1" defTabSz="457057">
              <a:spcBef>
                <a:spcPct val="20000"/>
              </a:spcBef>
              <a:defRPr/>
            </a:pPr>
            <a:r>
              <a:rPr lang="en-US" sz="1000" dirty="0" err="1">
                <a:solidFill>
                  <a:prstClr val="black"/>
                </a:solidFill>
              </a:rPr>
              <a:t>NavFly</a:t>
            </a:r>
            <a:endParaRPr lang="en-US" sz="1000" dirty="0">
              <a:solidFill>
                <a:prstClr val="black"/>
              </a:solidFill>
            </a:endParaRPr>
          </a:p>
          <a:p>
            <a:pPr marL="457057" lvl="1" defTabSz="457057">
              <a:spcBef>
                <a:spcPct val="20000"/>
              </a:spcBef>
              <a:defRPr/>
            </a:pPr>
            <a:r>
              <a:rPr lang="en-US" sz="1000" u="sng" dirty="0">
                <a:solidFill>
                  <a:srgbClr val="006600"/>
                </a:solidFill>
              </a:rPr>
              <a:t>MultiMolAnim</a:t>
            </a:r>
          </a:p>
          <a:p>
            <a:pPr marL="457057" lvl="1" defTabSz="457057">
              <a:spcBef>
                <a:spcPct val="20000"/>
              </a:spcBef>
              <a:defRPr/>
            </a:pPr>
            <a:r>
              <a:rPr lang="en-US" sz="1000" dirty="0">
                <a:solidFill>
                  <a:prstClr val="black"/>
                </a:solidFill>
              </a:rPr>
              <a:t>Color Scale Bar</a:t>
            </a:r>
          </a:p>
          <a:p>
            <a:pPr marL="457057" lvl="1" defTabSz="457057">
              <a:spcBef>
                <a:spcPct val="20000"/>
              </a:spcBef>
              <a:defRPr/>
            </a:pPr>
            <a:r>
              <a:rPr lang="en-US" sz="1000" dirty="0">
                <a:solidFill>
                  <a:prstClr val="black"/>
                </a:solidFill>
              </a:rPr>
              <a:t>Remote</a:t>
            </a:r>
          </a:p>
          <a:p>
            <a:pPr marL="457057" lvl="1" defTabSz="457057">
              <a:spcBef>
                <a:spcPct val="20000"/>
              </a:spcBef>
              <a:defRPr/>
            </a:pPr>
            <a:r>
              <a:rPr lang="en-US" sz="1000" dirty="0">
                <a:solidFill>
                  <a:prstClr val="black"/>
                </a:solidFill>
              </a:rPr>
              <a:t>Palette Tool</a:t>
            </a:r>
          </a:p>
          <a:p>
            <a:pPr marL="457057" lvl="1" defTabSz="457057">
              <a:spcBef>
                <a:spcPct val="20000"/>
              </a:spcBef>
              <a:defRPr/>
            </a:pPr>
            <a:r>
              <a:rPr lang="en-US" sz="1000" dirty="0" err="1">
                <a:solidFill>
                  <a:prstClr val="black"/>
                </a:solidFill>
              </a:rPr>
              <a:t>ViewChangeRender</a:t>
            </a:r>
            <a:endParaRPr lang="en-US" sz="1000" dirty="0">
              <a:solidFill>
                <a:prstClr val="black"/>
              </a:solidFill>
            </a:endParaRPr>
          </a:p>
          <a:p>
            <a:pPr marL="457057" lvl="1" defTabSz="457057">
              <a:spcBef>
                <a:spcPct val="20000"/>
              </a:spcBef>
              <a:defRPr/>
            </a:pPr>
            <a:r>
              <a:rPr lang="en-US" sz="1000" dirty="0" err="1">
                <a:solidFill>
                  <a:prstClr val="black"/>
                </a:solidFill>
              </a:rPr>
              <a:t>ViewMaster</a:t>
            </a:r>
            <a:endParaRPr lang="en-US" sz="1000" dirty="0">
              <a:solidFill>
                <a:prstClr val="black"/>
              </a:solidFill>
            </a:endParaRPr>
          </a:p>
          <a:p>
            <a:pPr marL="457057" lvl="1" defTabSz="457057">
              <a:spcBef>
                <a:spcPct val="20000"/>
              </a:spcBef>
              <a:defRPr/>
            </a:pPr>
            <a:r>
              <a:rPr lang="en-US" sz="1000" u="sng" dirty="0">
                <a:solidFill>
                  <a:srgbClr val="006600"/>
                </a:solidFill>
              </a:rPr>
              <a:t>Virtual DNA Viewer</a:t>
            </a:r>
          </a:p>
          <a:p>
            <a:pPr marL="457057" lvl="1" defTabSz="457057">
              <a:spcBef>
                <a:spcPct val="20000"/>
              </a:spcBef>
              <a:defRPr/>
            </a:pPr>
            <a:r>
              <a:rPr lang="en-US" sz="1000" dirty="0">
                <a:solidFill>
                  <a:prstClr val="black"/>
                </a:solidFill>
              </a:rPr>
              <a:t>VMD Movie Maker</a:t>
            </a:r>
          </a:p>
          <a:p>
            <a:pPr defTabSz="457057">
              <a:spcBef>
                <a:spcPct val="20000"/>
              </a:spcBef>
              <a:defRPr/>
            </a:pPr>
            <a:r>
              <a:rPr lang="en-US" sz="1100" b="1" dirty="0">
                <a:solidFill>
                  <a:prstClr val="black"/>
                </a:solidFill>
              </a:rPr>
              <a:t>Simulation</a:t>
            </a:r>
          </a:p>
          <a:p>
            <a:pPr marL="457057" lvl="1" defTabSz="457057">
              <a:spcBef>
                <a:spcPct val="20000"/>
              </a:spcBef>
              <a:defRPr/>
            </a:pPr>
            <a:r>
              <a:rPr lang="en-US" sz="1000" dirty="0" err="1">
                <a:solidFill>
                  <a:prstClr val="black"/>
                </a:solidFill>
              </a:rPr>
              <a:t>AlaScan</a:t>
            </a:r>
            <a:endParaRPr lang="en-US" sz="1000" dirty="0">
              <a:solidFill>
                <a:prstClr val="black"/>
              </a:solidFill>
            </a:endParaRPr>
          </a:p>
          <a:p>
            <a:pPr marL="457057" lvl="1" defTabSz="457057">
              <a:spcBef>
                <a:spcPct val="20000"/>
              </a:spcBef>
              <a:defRPr/>
            </a:pPr>
            <a:r>
              <a:rPr lang="en-US" sz="1000" dirty="0" err="1">
                <a:solidFill>
                  <a:prstClr val="black"/>
                </a:solidFill>
              </a:rPr>
              <a:t>AutoIMD</a:t>
            </a:r>
            <a:endParaRPr lang="en-US" sz="1000" dirty="0">
              <a:solidFill>
                <a:prstClr val="black"/>
              </a:solidFill>
            </a:endParaRPr>
          </a:p>
          <a:p>
            <a:pPr marL="457057" lvl="1" defTabSz="457057">
              <a:spcBef>
                <a:spcPct val="20000"/>
              </a:spcBef>
              <a:defRPr/>
            </a:pPr>
            <a:r>
              <a:rPr lang="en-US" sz="1000" dirty="0" err="1">
                <a:solidFill>
                  <a:prstClr val="black"/>
                </a:solidFill>
              </a:rPr>
              <a:t>IMDMenu</a:t>
            </a:r>
            <a:endParaRPr lang="en-US" sz="1000" dirty="0">
              <a:solidFill>
                <a:prstClr val="black"/>
              </a:solidFill>
            </a:endParaRPr>
          </a:p>
          <a:p>
            <a:pPr marL="457057" lvl="1" defTabSz="457057">
              <a:spcBef>
                <a:spcPct val="20000"/>
              </a:spcBef>
              <a:defRPr/>
            </a:pPr>
            <a:r>
              <a:rPr lang="en-US" sz="1000" dirty="0">
                <a:solidFill>
                  <a:prstClr val="black"/>
                </a:solidFill>
              </a:rPr>
              <a:t>NAMD GUI</a:t>
            </a:r>
          </a:p>
          <a:p>
            <a:pPr marL="457057" lvl="1" defTabSz="457057">
              <a:spcBef>
                <a:spcPct val="20000"/>
              </a:spcBef>
              <a:defRPr/>
            </a:pPr>
            <a:r>
              <a:rPr lang="en-US" sz="1000" dirty="0">
                <a:solidFill>
                  <a:prstClr val="black"/>
                </a:solidFill>
              </a:rPr>
              <a:t>NAMD Server</a:t>
            </a:r>
          </a:p>
          <a:p>
            <a:pPr marL="457057" lvl="1" defTabSz="457057">
              <a:spcBef>
                <a:spcPct val="20000"/>
              </a:spcBef>
              <a:defRPr/>
            </a:pPr>
            <a:r>
              <a:rPr lang="en-US" sz="1000" dirty="0" err="1">
                <a:solidFill>
                  <a:prstClr val="black"/>
                </a:solidFill>
              </a:rPr>
              <a:t>QMTool</a:t>
            </a:r>
            <a:endParaRPr lang="en-US" sz="1000" dirty="0">
              <a:solidFill>
                <a:prstClr val="black"/>
              </a:solidFill>
            </a:endParaRPr>
          </a:p>
        </p:txBody>
      </p:sp>
      <p:sp>
        <p:nvSpPr>
          <p:cNvPr id="34822" name="Text Placeholder 2"/>
          <p:cNvSpPr txBox="1">
            <a:spLocks/>
          </p:cNvSpPr>
          <p:nvPr/>
        </p:nvSpPr>
        <p:spPr bwMode="auto">
          <a:xfrm>
            <a:off x="6705600" y="417910"/>
            <a:ext cx="24384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defTabSz="457057">
              <a:spcBef>
                <a:spcPct val="20000"/>
              </a:spcBef>
              <a:defRPr/>
            </a:pPr>
            <a:r>
              <a:rPr lang="en-US" sz="1100" b="1" dirty="0">
                <a:solidFill>
                  <a:prstClr val="black"/>
                </a:solidFill>
              </a:rPr>
              <a:t>Collaboration</a:t>
            </a:r>
          </a:p>
          <a:p>
            <a:pPr marL="457057" lvl="1" defTabSz="457057">
              <a:spcBef>
                <a:spcPct val="20000"/>
              </a:spcBef>
              <a:defRPr/>
            </a:pPr>
            <a:r>
              <a:rPr lang="en-US" sz="1000" dirty="0">
                <a:solidFill>
                  <a:prstClr val="black"/>
                </a:solidFill>
              </a:rPr>
              <a:t>Remote Control</a:t>
            </a:r>
          </a:p>
          <a:p>
            <a:pPr defTabSz="457057">
              <a:spcBef>
                <a:spcPct val="20000"/>
              </a:spcBef>
              <a:defRPr/>
            </a:pPr>
            <a:r>
              <a:rPr lang="en-US" sz="1100" b="1" dirty="0">
                <a:solidFill>
                  <a:prstClr val="black"/>
                </a:solidFill>
              </a:rPr>
              <a:t>Data Import and Plotting</a:t>
            </a:r>
          </a:p>
          <a:p>
            <a:pPr marL="457057" lvl="1" defTabSz="457057">
              <a:spcBef>
                <a:spcPct val="20000"/>
              </a:spcBef>
              <a:defRPr/>
            </a:pPr>
            <a:r>
              <a:rPr lang="en-US" sz="1000" dirty="0">
                <a:solidFill>
                  <a:prstClr val="black"/>
                </a:solidFill>
              </a:rPr>
              <a:t>Data Import</a:t>
            </a:r>
          </a:p>
          <a:p>
            <a:pPr marL="457057" lvl="1" defTabSz="457057">
              <a:spcBef>
                <a:spcPct val="20000"/>
              </a:spcBef>
              <a:defRPr/>
            </a:pPr>
            <a:r>
              <a:rPr lang="en-US" sz="1000" dirty="0" err="1">
                <a:solidFill>
                  <a:prstClr val="black"/>
                </a:solidFill>
              </a:rPr>
              <a:t>Multiplot</a:t>
            </a:r>
            <a:endParaRPr lang="en-US" sz="1000" dirty="0">
              <a:solidFill>
                <a:prstClr val="black"/>
              </a:solidFill>
            </a:endParaRPr>
          </a:p>
          <a:p>
            <a:pPr marL="457057" lvl="1" defTabSz="457057">
              <a:spcBef>
                <a:spcPct val="20000"/>
              </a:spcBef>
              <a:defRPr/>
            </a:pPr>
            <a:r>
              <a:rPr lang="en-US" sz="1000" dirty="0" err="1">
                <a:solidFill>
                  <a:prstClr val="black"/>
                </a:solidFill>
              </a:rPr>
              <a:t>PDBTool</a:t>
            </a:r>
            <a:endParaRPr lang="en-US" sz="1000" dirty="0">
              <a:solidFill>
                <a:prstClr val="black"/>
              </a:solidFill>
            </a:endParaRPr>
          </a:p>
          <a:p>
            <a:pPr marL="457057" lvl="1" defTabSz="457057">
              <a:spcBef>
                <a:spcPct val="20000"/>
              </a:spcBef>
              <a:defRPr/>
            </a:pPr>
            <a:r>
              <a:rPr lang="en-US" sz="1000" dirty="0" err="1">
                <a:solidFill>
                  <a:prstClr val="black"/>
                </a:solidFill>
              </a:rPr>
              <a:t>MultiText</a:t>
            </a:r>
            <a:endParaRPr lang="en-US" sz="1000" dirty="0">
              <a:solidFill>
                <a:prstClr val="black"/>
              </a:solidFill>
            </a:endParaRPr>
          </a:p>
          <a:p>
            <a:pPr defTabSz="457057">
              <a:spcBef>
                <a:spcPct val="20000"/>
              </a:spcBef>
              <a:defRPr/>
            </a:pPr>
            <a:r>
              <a:rPr lang="en-US" sz="1100" b="1" dirty="0">
                <a:solidFill>
                  <a:prstClr val="black"/>
                </a:solidFill>
              </a:rPr>
              <a:t>Externally Hosted Plugins and Extensions</a:t>
            </a:r>
          </a:p>
          <a:p>
            <a:pPr marL="457057" lvl="1" defTabSz="457057">
              <a:spcBef>
                <a:spcPct val="20000"/>
              </a:spcBef>
              <a:defRPr/>
            </a:pPr>
            <a:r>
              <a:rPr lang="en-US" sz="1000" u="sng" dirty="0">
                <a:solidFill>
                  <a:srgbClr val="006600"/>
                </a:solidFill>
              </a:rPr>
              <a:t>Check sidechains</a:t>
            </a:r>
          </a:p>
          <a:p>
            <a:pPr marL="457057" lvl="1" defTabSz="457057">
              <a:spcBef>
                <a:spcPct val="20000"/>
              </a:spcBef>
              <a:defRPr/>
            </a:pPr>
            <a:r>
              <a:rPr lang="en-US" sz="1000" u="sng" dirty="0" err="1">
                <a:solidFill>
                  <a:srgbClr val="006600"/>
                </a:solidFill>
              </a:rPr>
              <a:t>MultiMSMS</a:t>
            </a:r>
            <a:endParaRPr lang="en-US" sz="1000" u="sng" dirty="0">
              <a:solidFill>
                <a:srgbClr val="006600"/>
              </a:solidFill>
            </a:endParaRPr>
          </a:p>
          <a:p>
            <a:pPr marL="457057" lvl="1" defTabSz="457057">
              <a:spcBef>
                <a:spcPct val="20000"/>
              </a:spcBef>
              <a:defRPr/>
            </a:pPr>
            <a:r>
              <a:rPr lang="en-US" sz="1000" u="sng" dirty="0">
                <a:solidFill>
                  <a:srgbClr val="006600"/>
                </a:solidFill>
              </a:rPr>
              <a:t>Interactive Essential Dynamics</a:t>
            </a:r>
          </a:p>
          <a:p>
            <a:pPr marL="457057" lvl="1" defTabSz="457057">
              <a:spcBef>
                <a:spcPct val="20000"/>
              </a:spcBef>
              <a:defRPr/>
            </a:pPr>
            <a:r>
              <a:rPr lang="en-US" sz="1000" u="sng" dirty="0">
                <a:solidFill>
                  <a:srgbClr val="006600"/>
                </a:solidFill>
              </a:rPr>
              <a:t>Mead Ionize</a:t>
            </a:r>
          </a:p>
          <a:p>
            <a:pPr marL="457057" lvl="1" defTabSz="457057">
              <a:spcBef>
                <a:spcPct val="20000"/>
              </a:spcBef>
              <a:defRPr/>
            </a:pPr>
            <a:r>
              <a:rPr lang="en-US" sz="1000" u="sng" dirty="0">
                <a:solidFill>
                  <a:srgbClr val="006600"/>
                </a:solidFill>
              </a:rPr>
              <a:t>Clustering Tool</a:t>
            </a:r>
          </a:p>
          <a:p>
            <a:pPr marL="457057" lvl="1" defTabSz="457057">
              <a:spcBef>
                <a:spcPct val="20000"/>
              </a:spcBef>
              <a:defRPr/>
            </a:pPr>
            <a:r>
              <a:rPr lang="en-US" sz="1000" u="sng" dirty="0" err="1">
                <a:solidFill>
                  <a:srgbClr val="006600"/>
                </a:solidFill>
              </a:rPr>
              <a:t>iTrajComp</a:t>
            </a:r>
            <a:endParaRPr lang="en-US" sz="1000" u="sng" dirty="0">
              <a:solidFill>
                <a:srgbClr val="006600"/>
              </a:solidFill>
            </a:endParaRPr>
          </a:p>
          <a:p>
            <a:pPr marL="457057" lvl="1" defTabSz="457057">
              <a:spcBef>
                <a:spcPct val="20000"/>
              </a:spcBef>
              <a:defRPr/>
            </a:pPr>
            <a:r>
              <a:rPr lang="en-US" sz="1000" u="sng" dirty="0">
                <a:solidFill>
                  <a:srgbClr val="006600"/>
                </a:solidFill>
              </a:rPr>
              <a:t>Swap RMSD</a:t>
            </a:r>
          </a:p>
          <a:p>
            <a:pPr marL="457057" lvl="1" defTabSz="457057">
              <a:spcBef>
                <a:spcPct val="20000"/>
              </a:spcBef>
              <a:defRPr/>
            </a:pPr>
            <a:r>
              <a:rPr lang="en-US" sz="1000" u="sng" dirty="0" err="1">
                <a:solidFill>
                  <a:srgbClr val="006600"/>
                </a:solidFill>
              </a:rPr>
              <a:t>Intervor</a:t>
            </a:r>
            <a:endParaRPr lang="en-US" sz="1000" u="sng" dirty="0">
              <a:solidFill>
                <a:srgbClr val="006600"/>
              </a:solidFill>
            </a:endParaRPr>
          </a:p>
          <a:p>
            <a:pPr marL="457057" lvl="1" defTabSz="457057">
              <a:spcBef>
                <a:spcPct val="20000"/>
              </a:spcBef>
              <a:defRPr/>
            </a:pPr>
            <a:r>
              <a:rPr lang="en-US" sz="1000" u="sng" dirty="0" err="1">
                <a:solidFill>
                  <a:srgbClr val="006600"/>
                </a:solidFill>
              </a:rPr>
              <a:t>SurfVol</a:t>
            </a:r>
            <a:endParaRPr lang="en-US" sz="1000" u="sng" dirty="0">
              <a:solidFill>
                <a:srgbClr val="006600"/>
              </a:solidFill>
            </a:endParaRPr>
          </a:p>
          <a:p>
            <a:pPr marL="457057" lvl="1" defTabSz="457057">
              <a:spcBef>
                <a:spcPct val="20000"/>
              </a:spcBef>
              <a:defRPr/>
            </a:pPr>
            <a:r>
              <a:rPr lang="en-US" sz="1000" u="sng" dirty="0" err="1">
                <a:solidFill>
                  <a:srgbClr val="006600"/>
                </a:solidFill>
              </a:rPr>
              <a:t>vmdICE</a:t>
            </a:r>
            <a:endParaRPr lang="en-US" sz="1000" u="sng" dirty="0">
              <a:solidFill>
                <a:srgbClr val="006600"/>
              </a:solidFill>
            </a:endParaRPr>
          </a:p>
          <a:p>
            <a:pPr marL="457057" lvl="1" defTabSz="457057">
              <a:spcBef>
                <a:spcPct val="20000"/>
              </a:spcBef>
              <a:defRPr/>
            </a:pPr>
            <a:endParaRPr lang="en-US" sz="1000" u="sng" dirty="0">
              <a:solidFill>
                <a:srgbClr val="006600"/>
              </a:solidFill>
            </a:endParaRPr>
          </a:p>
        </p:txBody>
      </p:sp>
      <p:sp>
        <p:nvSpPr>
          <p:cNvPr id="34823" name="TextBox 1"/>
          <p:cNvSpPr txBox="1">
            <a:spLocks noChangeArrowheads="1"/>
          </p:cNvSpPr>
          <p:nvPr/>
        </p:nvSpPr>
        <p:spPr bwMode="auto">
          <a:xfrm>
            <a:off x="152400" y="57155"/>
            <a:ext cx="8763000" cy="4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defTabSz="457057" eaLnBrk="1" hangingPunct="1"/>
            <a:r>
              <a:rPr lang="en-US" dirty="0">
                <a:solidFill>
                  <a:prstClr val="black"/>
                </a:solidFill>
              </a:rPr>
              <a:t>Selected VMD Plugins: Center Developed, and </a:t>
            </a:r>
            <a:r>
              <a:rPr lang="en-US" u="sng" dirty="0">
                <a:solidFill>
                  <a:srgbClr val="006600"/>
                </a:solidFill>
              </a:rPr>
              <a:t>User Developed</a:t>
            </a:r>
          </a:p>
        </p:txBody>
      </p:sp>
      <p:sp>
        <p:nvSpPr>
          <p:cNvPr id="2" name="TextBox 1"/>
          <p:cNvSpPr txBox="1"/>
          <p:nvPr/>
        </p:nvSpPr>
        <p:spPr>
          <a:xfrm>
            <a:off x="0" y="4792102"/>
            <a:ext cx="5576888" cy="338554"/>
          </a:xfrm>
          <a:prstGeom prst="rect">
            <a:avLst/>
          </a:prstGeom>
          <a:noFill/>
        </p:spPr>
        <p:txBody>
          <a:bodyPr wrap="square" lIns="91432" tIns="45716" rIns="91432" bIns="45716" rtlCol="0">
            <a:spAutoFit/>
          </a:bodyPr>
          <a:lstStyle/>
          <a:p>
            <a:pPr algn="ctr" defTabSz="457057"/>
            <a:r>
              <a:rPr lang="en-US" sz="1600" dirty="0">
                <a:solidFill>
                  <a:prstClr val="black"/>
                </a:solidFill>
              </a:rPr>
              <a:t>http://www.ks.uiuc.edu/Research/vmd/plugins/</a:t>
            </a:r>
          </a:p>
        </p:txBody>
      </p:sp>
      <p:sp>
        <p:nvSpPr>
          <p:cNvPr id="3" name="TextBox 2"/>
          <p:cNvSpPr txBox="1"/>
          <p:nvPr/>
        </p:nvSpPr>
        <p:spPr>
          <a:xfrm>
            <a:off x="6134987" y="4221130"/>
            <a:ext cx="2865474" cy="769441"/>
          </a:xfrm>
          <a:prstGeom prst="rect">
            <a:avLst/>
          </a:prstGeom>
          <a:noFill/>
        </p:spPr>
        <p:txBody>
          <a:bodyPr wrap="square" lIns="91432" tIns="45716" rIns="91432" bIns="45716" rtlCol="0">
            <a:spAutoFit/>
          </a:bodyPr>
          <a:lstStyle/>
          <a:p>
            <a:pPr defTabSz="457057"/>
            <a:r>
              <a:rPr lang="en-US" sz="1600" b="1" dirty="0">
                <a:solidFill>
                  <a:prstClr val="black"/>
                </a:solidFill>
              </a:rPr>
              <a:t>75 </a:t>
            </a:r>
            <a:r>
              <a:rPr lang="en-US" sz="1600" b="1" dirty="0" err="1">
                <a:solidFill>
                  <a:prstClr val="black"/>
                </a:solidFill>
              </a:rPr>
              <a:t>MolFile</a:t>
            </a:r>
            <a:r>
              <a:rPr lang="en-US" sz="1600" b="1" dirty="0">
                <a:solidFill>
                  <a:prstClr val="black"/>
                </a:solidFill>
              </a:rPr>
              <a:t> I/O Plugins: </a:t>
            </a:r>
            <a:r>
              <a:rPr lang="en-US" sz="1400" dirty="0">
                <a:solidFill>
                  <a:prstClr val="black"/>
                </a:solidFill>
              </a:rPr>
              <a:t>structure, trajectory, sequence, and density map</a:t>
            </a:r>
            <a:endParaRPr lang="en-US" dirty="0">
              <a:solidFill>
                <a:prstClr val="black"/>
              </a:solidFill>
            </a:endParaRPr>
          </a:p>
        </p:txBody>
      </p:sp>
    </p:spTree>
    <p:extLst>
      <p:ext uri="{BB962C8B-B14F-4D97-AF65-F5344CB8AC3E}">
        <p14:creationId xmlns:p14="http://schemas.microsoft.com/office/powerpoint/2010/main" val="1230060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par>
              <p:cTn id="2"/>
            </p:par>
            <p:par>
              <p:cTn id="3"/>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pic>
        <p:nvPicPr>
          <p:cNvPr id="3075" name="Picture 2" descr="C:\Documents and Settings\johns\Desktop\talks\cudatalks\nveditorsday\materials\ribosome_ao_small.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19100" y="1473200"/>
            <a:ext cx="4114800" cy="36703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smtClean="0"/>
              <a:t>Study the molecular machines in living cells</a:t>
            </a:r>
          </a:p>
        </p:txBody>
      </p:sp>
      <p:sp>
        <p:nvSpPr>
          <p:cNvPr id="3078" name="Text Box 6"/>
          <p:cNvSpPr txBox="1">
            <a:spLocks noChangeArrowheads="1"/>
          </p:cNvSpPr>
          <p:nvPr/>
        </p:nvSpPr>
        <p:spPr bwMode="auto">
          <a:xfrm>
            <a:off x="0" y="1042988"/>
            <a:ext cx="4953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Ribosome: target for antibiotics</a:t>
            </a:r>
          </a:p>
        </p:txBody>
      </p:sp>
      <p:sp>
        <p:nvSpPr>
          <p:cNvPr id="3079" name="Text Box 7"/>
          <p:cNvSpPr txBox="1">
            <a:spLocks noChangeArrowheads="1"/>
          </p:cNvSpPr>
          <p:nvPr/>
        </p:nvSpPr>
        <p:spPr bwMode="auto">
          <a:xfrm>
            <a:off x="5334000" y="1046163"/>
            <a:ext cx="3276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spcBef>
                <a:spcPct val="50000"/>
              </a:spcBef>
              <a:buFontTx/>
              <a:buNone/>
            </a:pPr>
            <a:r>
              <a:rPr lang="en-US" altLang="en-US" sz="2400">
                <a:solidFill>
                  <a:prstClr val="black"/>
                </a:solidFill>
                <a:latin typeface="Arial" pitchFamily="34" charset="0"/>
                <a:cs typeface="Arial" pitchFamily="34" charset="0"/>
              </a:rPr>
              <a:t>Poliovirus</a:t>
            </a:r>
          </a:p>
        </p:txBody>
      </p:sp>
      <p:pic>
        <p:nvPicPr>
          <p:cNvPr id="8" name="ClipArt Placeholder 4"/>
          <p:cNvPicPr>
            <a:picLocks noChangeAspect="1"/>
          </p:cNvPicPr>
          <p:nvPr/>
        </p:nvPicPr>
        <p:blipFill rotWithShape="1">
          <a:blip r:embed="rId4"/>
          <a:srcRect l="-20218" t="2000" r="-21174" b="1"/>
          <a:stretch/>
        </p:blipFill>
        <p:spPr bwMode="auto">
          <a:xfrm>
            <a:off x="4943475" y="1504950"/>
            <a:ext cx="4200525" cy="3638550"/>
          </a:xfrm>
          <a:prstGeom prst="rect">
            <a:avLst/>
          </a:prstGeom>
          <a:solidFill>
            <a:srgbClr val="8585E0"/>
          </a:solidFill>
          <a:ln>
            <a:noFill/>
          </a:ln>
          <a:effectLst/>
        </p:spPr>
      </p:pic>
    </p:spTree>
    <p:extLst>
      <p:ext uri="{BB962C8B-B14F-4D97-AF65-F5344CB8AC3E}">
        <p14:creationId xmlns:p14="http://schemas.microsoft.com/office/powerpoint/2010/main" val="32674254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254"/>
            <a:ext cx="8229600" cy="857250"/>
          </a:xfrm>
        </p:spPr>
        <p:txBody>
          <a:bodyPr>
            <a:normAutofit fontScale="90000"/>
          </a:bodyPr>
          <a:lstStyle/>
          <a:p>
            <a:r>
              <a:rPr lang="en-US" sz="3600" dirty="0" smtClean="0"/>
              <a:t>Computing Challenges Posed by           Large Hybrid Models </a:t>
            </a:r>
            <a:endParaRPr lang="en-US" sz="3600" dirty="0"/>
          </a:p>
        </p:txBody>
      </p:sp>
      <p:sp>
        <p:nvSpPr>
          <p:cNvPr id="3" name="Content Placeholder 2"/>
          <p:cNvSpPr>
            <a:spLocks noGrp="1"/>
          </p:cNvSpPr>
          <p:nvPr>
            <p:ph type="body" idx="1"/>
          </p:nvPr>
        </p:nvSpPr>
        <p:spPr>
          <a:xfrm>
            <a:off x="0" y="1063229"/>
            <a:ext cx="5781675" cy="3394472"/>
          </a:xfrm>
        </p:spPr>
        <p:txBody>
          <a:bodyPr>
            <a:normAutofit fontScale="92500" lnSpcReduction="20000"/>
          </a:bodyPr>
          <a:lstStyle/>
          <a:p>
            <a:r>
              <a:rPr lang="en-US" sz="2400" dirty="0" smtClean="0"/>
              <a:t>Techniques like coarse graining allow modeling to reach the cell scale, but data sizes and interactivity remain a tremendous challenge</a:t>
            </a:r>
          </a:p>
          <a:p>
            <a:r>
              <a:rPr lang="en-US" sz="2400" dirty="0" smtClean="0"/>
              <a:t>Next-generation parallel- and </a:t>
            </a:r>
            <a:r>
              <a:rPr lang="en-US" sz="2400" b="1" dirty="0" smtClean="0"/>
              <a:t>GPU-accelerated computing</a:t>
            </a:r>
            <a:r>
              <a:rPr lang="en-US" sz="2400" dirty="0" smtClean="0"/>
              <a:t> techniques can make powerful analytical and visualization tools </a:t>
            </a:r>
            <a:r>
              <a:rPr lang="en-US" sz="2400" b="1" dirty="0" smtClean="0"/>
              <a:t>interactive</a:t>
            </a:r>
            <a:r>
              <a:rPr lang="en-US" sz="2400" dirty="0" smtClean="0"/>
              <a:t> for the first time:</a:t>
            </a:r>
          </a:p>
          <a:p>
            <a:pPr lvl="1"/>
            <a:r>
              <a:rPr lang="en-US" sz="2000" b="1" dirty="0" smtClean="0"/>
              <a:t>Clustering analyses </a:t>
            </a:r>
            <a:r>
              <a:rPr lang="en-US" sz="2000" dirty="0" smtClean="0"/>
              <a:t>(structure RMSD, quality-of-fit, docking scores, </a:t>
            </a:r>
            <a:r>
              <a:rPr lang="en-US" sz="2000" dirty="0" err="1" smtClean="0"/>
              <a:t>etc</a:t>
            </a:r>
            <a:r>
              <a:rPr lang="en-US" sz="2000" dirty="0" smtClean="0"/>
              <a:t>)</a:t>
            </a:r>
          </a:p>
          <a:p>
            <a:pPr lvl="1"/>
            <a:r>
              <a:rPr lang="en-US" sz="2000" b="1" dirty="0" smtClean="0"/>
              <a:t>Image segmentation</a:t>
            </a:r>
            <a:r>
              <a:rPr lang="en-US" sz="2000" dirty="0" smtClean="0"/>
              <a:t>, docking, </a:t>
            </a:r>
            <a:r>
              <a:rPr lang="en-US" sz="2000" b="1" dirty="0" smtClean="0"/>
              <a:t>alignment, fitting</a:t>
            </a:r>
            <a:r>
              <a:rPr lang="en-US" sz="2000" dirty="0" smtClean="0"/>
              <a:t>, coarse-graining…</a:t>
            </a:r>
            <a:endParaRPr lang="en-US"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024" y="1063228"/>
            <a:ext cx="3248025" cy="2879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726074" y="3827542"/>
            <a:ext cx="3417926" cy="923330"/>
          </a:xfrm>
          <a:prstGeom prst="rect">
            <a:avLst/>
          </a:prstGeom>
          <a:noFill/>
        </p:spPr>
        <p:txBody>
          <a:bodyPr wrap="square" rtlCol="0">
            <a:spAutoFit/>
          </a:bodyPr>
          <a:lstStyle/>
          <a:p>
            <a:r>
              <a:rPr lang="en-US" dirty="0" smtClean="0">
                <a:solidFill>
                  <a:prstClr val="black"/>
                </a:solidFill>
              </a:rPr>
              <a:t>VMD supports analysis and visualization of multi-</a:t>
            </a:r>
            <a:r>
              <a:rPr lang="en-US" dirty="0" err="1" smtClean="0">
                <a:solidFill>
                  <a:prstClr val="black"/>
                </a:solidFill>
              </a:rPr>
              <a:t>gigavoxel</a:t>
            </a:r>
            <a:r>
              <a:rPr lang="en-US" dirty="0" smtClean="0">
                <a:solidFill>
                  <a:prstClr val="black"/>
                </a:solidFill>
              </a:rPr>
              <a:t> EM tomograms, density maps</a:t>
            </a:r>
            <a:endParaRPr lang="en-US" dirty="0">
              <a:solidFill>
                <a:prstClr val="black"/>
              </a:solidFill>
            </a:endParaRPr>
          </a:p>
        </p:txBody>
      </p:sp>
    </p:spTree>
    <p:extLst>
      <p:ext uri="{BB962C8B-B14F-4D97-AF65-F5344CB8AC3E}">
        <p14:creationId xmlns:p14="http://schemas.microsoft.com/office/powerpoint/2010/main" val="3834687886"/>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33993"/>
          </a:xfrm>
        </p:spPr>
        <p:txBody>
          <a:bodyPr>
            <a:normAutofit fontScale="90000"/>
          </a:bodyPr>
          <a:lstStyle/>
          <a:p>
            <a:r>
              <a:rPr lang="en-US" dirty="0" smtClean="0"/>
              <a:t>Density Map Segmentation</a:t>
            </a:r>
            <a:endParaRPr lang="en-US"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98089" y="894152"/>
            <a:ext cx="4753077" cy="32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98089" y="4125433"/>
            <a:ext cx="4753077" cy="523220"/>
          </a:xfrm>
          <a:prstGeom prst="rect">
            <a:avLst/>
          </a:prstGeom>
          <a:noFill/>
        </p:spPr>
        <p:txBody>
          <a:bodyPr wrap="square" rtlCol="0">
            <a:spAutoFit/>
          </a:bodyPr>
          <a:lstStyle/>
          <a:p>
            <a:r>
              <a:rPr lang="en-US" sz="1400" b="1" dirty="0" smtClean="0">
                <a:solidFill>
                  <a:prstClr val="black"/>
                </a:solidFill>
              </a:rPr>
              <a:t>Earnest, et al. J</a:t>
            </a:r>
            <a:r>
              <a:rPr lang="en-US" sz="1400" b="1" dirty="0">
                <a:solidFill>
                  <a:prstClr val="black"/>
                </a:solidFill>
              </a:rPr>
              <a:t>. Physical Chemistry B, 121(15): 3871-3881, 2017</a:t>
            </a:r>
            <a:r>
              <a:rPr lang="en-US" sz="1400" b="1" dirty="0" smtClean="0">
                <a:solidFill>
                  <a:prstClr val="black"/>
                </a:solidFill>
              </a:rPr>
              <a:t>.</a:t>
            </a:r>
            <a:endParaRPr lang="en-US" b="1" dirty="0">
              <a:solidFill>
                <a:prstClr val="black"/>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358" t="13679" r="12900" b="11700"/>
          <a:stretch/>
        </p:blipFill>
        <p:spPr>
          <a:xfrm>
            <a:off x="271468" y="894152"/>
            <a:ext cx="3279805" cy="3231281"/>
          </a:xfrm>
          <a:prstGeom prst="rect">
            <a:avLst/>
          </a:prstGeom>
        </p:spPr>
      </p:pic>
      <p:sp>
        <p:nvSpPr>
          <p:cNvPr id="9" name="TextBox 8"/>
          <p:cNvSpPr txBox="1"/>
          <p:nvPr/>
        </p:nvSpPr>
        <p:spPr>
          <a:xfrm>
            <a:off x="266487" y="4125433"/>
            <a:ext cx="3284786" cy="523220"/>
          </a:xfrm>
          <a:prstGeom prst="rect">
            <a:avLst/>
          </a:prstGeom>
          <a:noFill/>
        </p:spPr>
        <p:txBody>
          <a:bodyPr wrap="square" rtlCol="0">
            <a:spAutoFit/>
          </a:bodyPr>
          <a:lstStyle/>
          <a:p>
            <a:r>
              <a:rPr lang="en-US" sz="1400" b="1" dirty="0" smtClean="0">
                <a:solidFill>
                  <a:prstClr val="black"/>
                </a:solidFill>
              </a:rPr>
              <a:t>VMD GPU-accelerated density map segmentation of </a:t>
            </a:r>
            <a:r>
              <a:rPr lang="en-US" sz="1400" b="1" dirty="0" err="1" smtClean="0">
                <a:solidFill>
                  <a:prstClr val="black"/>
                </a:solidFill>
              </a:rPr>
              <a:t>GroEL</a:t>
            </a:r>
            <a:endParaRPr lang="en-US" sz="1400" b="1" dirty="0">
              <a:solidFill>
                <a:prstClr val="black"/>
              </a:solidFill>
            </a:endParaRPr>
          </a:p>
        </p:txBody>
      </p:sp>
    </p:spTree>
    <p:extLst>
      <p:ext uri="{BB962C8B-B14F-4D97-AF65-F5344CB8AC3E}">
        <p14:creationId xmlns:p14="http://schemas.microsoft.com/office/powerpoint/2010/main" val="3728082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85800" y="133350"/>
            <a:ext cx="7770813" cy="855663"/>
          </a:xfrm>
        </p:spPr>
        <p:txBody>
          <a:bodyPr>
            <a:normAutofit fontScale="90000"/>
          </a:bodyPr>
          <a:lstStyle/>
          <a:p>
            <a:r>
              <a:rPr lang="en-US" altLang="en-US" sz="2800" smtClean="0"/>
              <a:t>Evaluating Quality-of-Fit for Structures Solved by Hybrid Fitting Methods</a:t>
            </a:r>
          </a:p>
        </p:txBody>
      </p:sp>
      <p:sp>
        <p:nvSpPr>
          <p:cNvPr id="15363" name="TextBox 2"/>
          <p:cNvSpPr txBox="1">
            <a:spLocks noChangeArrowheads="1"/>
          </p:cNvSpPr>
          <p:nvPr/>
        </p:nvSpPr>
        <p:spPr bwMode="auto">
          <a:xfrm>
            <a:off x="-69475" y="989013"/>
            <a:ext cx="3962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2000" dirty="0">
                <a:latin typeface="Arial" pitchFamily="34" charset="0"/>
                <a:cs typeface="Arial" pitchFamily="34" charset="0"/>
              </a:rPr>
              <a:t>Compute Pearson correlation to evaluate </a:t>
            </a:r>
            <a:r>
              <a:rPr lang="en-US" altLang="en-US" sz="2000" dirty="0" smtClean="0">
                <a:latin typeface="Arial" pitchFamily="34" charset="0"/>
                <a:cs typeface="Arial" pitchFamily="34" charset="0"/>
              </a:rPr>
              <a:t>quality-of-fit between </a:t>
            </a:r>
            <a:r>
              <a:rPr lang="en-US" altLang="en-US" sz="2000" dirty="0">
                <a:latin typeface="Arial" pitchFamily="34" charset="0"/>
                <a:cs typeface="Arial" pitchFamily="34" charset="0"/>
              </a:rPr>
              <a:t>a reference </a:t>
            </a:r>
            <a:r>
              <a:rPr lang="en-US" altLang="en-US" sz="2000" dirty="0" err="1">
                <a:latin typeface="Arial" pitchFamily="34" charset="0"/>
                <a:cs typeface="Arial" pitchFamily="34" charset="0"/>
              </a:rPr>
              <a:t>cryo</a:t>
            </a:r>
            <a:r>
              <a:rPr lang="en-US" altLang="en-US" sz="2000" dirty="0">
                <a:latin typeface="Arial" pitchFamily="34" charset="0"/>
                <a:cs typeface="Arial" pitchFamily="34" charset="0"/>
              </a:rPr>
              <a:t>-EM density map </a:t>
            </a:r>
            <a:r>
              <a:rPr lang="en-US" altLang="en-US" sz="2000" dirty="0" smtClean="0">
                <a:latin typeface="Arial" pitchFamily="34" charset="0"/>
                <a:cs typeface="Arial" pitchFamily="34" charset="0"/>
              </a:rPr>
              <a:t>and a </a:t>
            </a:r>
            <a:r>
              <a:rPr lang="en-US" altLang="en-US" sz="2000" b="1" dirty="0">
                <a:latin typeface="Arial" pitchFamily="34" charset="0"/>
                <a:cs typeface="Arial" pitchFamily="34" charset="0"/>
              </a:rPr>
              <a:t>simulated density map</a:t>
            </a:r>
            <a:r>
              <a:rPr lang="en-US" altLang="en-US" sz="2000" dirty="0">
                <a:latin typeface="Arial" pitchFamily="34" charset="0"/>
                <a:cs typeface="Arial" pitchFamily="34" charset="0"/>
              </a:rPr>
              <a:t> </a:t>
            </a:r>
            <a:r>
              <a:rPr lang="en-US" altLang="en-US" sz="2000" dirty="0" smtClean="0">
                <a:latin typeface="Arial" pitchFamily="34" charset="0"/>
                <a:cs typeface="Arial" pitchFamily="34" charset="0"/>
              </a:rPr>
              <a:t>from an </a:t>
            </a:r>
            <a:r>
              <a:rPr lang="en-US" altLang="en-US" sz="2000" b="1" dirty="0">
                <a:latin typeface="Arial" pitchFamily="34" charset="0"/>
                <a:cs typeface="Arial" pitchFamily="34" charset="0"/>
              </a:rPr>
              <a:t>all-atom structure</a:t>
            </a:r>
            <a:r>
              <a:rPr lang="en-US" altLang="en-US" sz="2400" dirty="0"/>
              <a:t>.</a:t>
            </a:r>
          </a:p>
        </p:txBody>
      </p:sp>
      <p:sp>
        <p:nvSpPr>
          <p:cNvPr id="9" name="Rectangle 8"/>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153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0" y="2650014"/>
            <a:ext cx="3081198" cy="2492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937" y="989013"/>
            <a:ext cx="4286250" cy="350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a:spLocks noChangeArrowheads="1"/>
          </p:cNvSpPr>
          <p:nvPr/>
        </p:nvSpPr>
        <p:spPr bwMode="auto">
          <a:xfrm>
            <a:off x="3286125" y="4495791"/>
            <a:ext cx="58578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r>
              <a:rPr lang="en-US" altLang="en-US" sz="1800" b="1" dirty="0" smtClean="0">
                <a:latin typeface="Arial" pitchFamily="34" charset="0"/>
                <a:cs typeface="Arial" pitchFamily="34" charset="0"/>
              </a:rPr>
              <a:t>MDFF </a:t>
            </a:r>
            <a:r>
              <a:rPr lang="en-US" altLang="en-US" sz="1800" b="1" dirty="0">
                <a:latin typeface="Arial" pitchFamily="34" charset="0"/>
                <a:cs typeface="Arial" pitchFamily="34" charset="0"/>
              </a:rPr>
              <a:t>Cross Correlation Timeline</a:t>
            </a:r>
          </a:p>
          <a:p>
            <a:pPr algn="ctr" eaLnBrk="1" hangingPunct="1">
              <a:buFont typeface="Times New Roman" pitchFamily="18" charset="0"/>
              <a:buNone/>
            </a:pPr>
            <a:r>
              <a:rPr lang="en-US" altLang="en-US" sz="1800" b="1" dirty="0">
                <a:solidFill>
                  <a:srgbClr val="C00000"/>
                </a:solidFill>
                <a:latin typeface="Arial" pitchFamily="34" charset="0"/>
                <a:cs typeface="Arial" pitchFamily="34" charset="0"/>
              </a:rPr>
              <a:t>Regions with poor fit               </a:t>
            </a:r>
            <a:r>
              <a:rPr lang="en-US" altLang="en-US" sz="1800" b="1" dirty="0">
                <a:solidFill>
                  <a:srgbClr val="5457D6"/>
                </a:solidFill>
                <a:latin typeface="Arial" pitchFamily="34" charset="0"/>
                <a:cs typeface="Arial" pitchFamily="34" charset="0"/>
              </a:rPr>
              <a:t>Regions with good fit</a:t>
            </a:r>
          </a:p>
        </p:txBody>
      </p:sp>
    </p:spTree>
    <p:extLst>
      <p:ext uri="{BB962C8B-B14F-4D97-AF65-F5344CB8AC3E}">
        <p14:creationId xmlns:p14="http://schemas.microsoft.com/office/powerpoint/2010/main" val="3659856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0482" name="Title 1"/>
          <p:cNvSpPr>
            <a:spLocks noGrp="1"/>
          </p:cNvSpPr>
          <p:nvPr>
            <p:ph type="title"/>
          </p:nvPr>
        </p:nvSpPr>
        <p:spPr>
          <a:xfrm>
            <a:off x="445294" y="106327"/>
            <a:ext cx="8229600" cy="950948"/>
          </a:xfrm>
        </p:spPr>
        <p:txBody>
          <a:bodyPr>
            <a:normAutofit fontScale="90000"/>
          </a:bodyPr>
          <a:lstStyle/>
          <a:p>
            <a:r>
              <a:rPr lang="en-US" altLang="en-US" sz="3200" dirty="0" smtClean="0"/>
              <a:t>VMD Tesla V100 Cross Correlation Performance</a:t>
            </a:r>
            <a:br>
              <a:rPr lang="en-US" altLang="en-US" sz="3200" dirty="0" smtClean="0"/>
            </a:br>
            <a:r>
              <a:rPr lang="en-US" altLang="en-US" sz="2200" dirty="0"/>
              <a:t>Rabbit </a:t>
            </a:r>
            <a:r>
              <a:rPr lang="en-US" altLang="en-US" sz="2200" dirty="0" smtClean="0"/>
              <a:t>Hemorrhagic Disease Virus: 702K atoms, 6.5</a:t>
            </a:r>
            <a:r>
              <a:rPr lang="en-US" sz="2200" dirty="0" smtClean="0"/>
              <a:t>Å resolution</a:t>
            </a:r>
            <a:br>
              <a:rPr lang="en-US" sz="2200" dirty="0" smtClean="0"/>
            </a:br>
            <a:r>
              <a:rPr lang="en-US" sz="2200" dirty="0" smtClean="0"/>
              <a:t>Volta GPU architecture almost 2x faster than previous gen Pascal:</a:t>
            </a:r>
            <a:endParaRPr lang="en-US" altLang="en-US" sz="2200" dirty="0" smtClean="0"/>
          </a:p>
        </p:txBody>
      </p:sp>
      <p:graphicFrame>
        <p:nvGraphicFramePr>
          <p:cNvPr id="3" name="Table 2"/>
          <p:cNvGraphicFramePr>
            <a:graphicFrameLocks noGrp="1"/>
          </p:cNvGraphicFramePr>
          <p:nvPr>
            <p:extLst>
              <p:ext uri="{D42A27DB-BD31-4B8C-83A1-F6EECF244321}">
                <p14:modId xmlns:p14="http://schemas.microsoft.com/office/powerpoint/2010/main" val="3464718634"/>
              </p:ext>
            </p:extLst>
          </p:nvPr>
        </p:nvGraphicFramePr>
        <p:xfrm>
          <a:off x="121877" y="1175703"/>
          <a:ext cx="8856921" cy="2619441"/>
        </p:xfrm>
        <a:graphic>
          <a:graphicData uri="http://schemas.openxmlformats.org/drawingml/2006/table">
            <a:tbl>
              <a:tblPr firstRow="1" bandRow="1">
                <a:tableStyleId>{5C22544A-7EE6-4342-B048-85BDC9FD1C3A}</a:tableStyleId>
              </a:tblPr>
              <a:tblGrid>
                <a:gridCol w="4964473"/>
                <a:gridCol w="3892448"/>
              </a:tblGrid>
              <a:tr h="2802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Application</a:t>
                      </a:r>
                      <a:r>
                        <a:rPr lang="en-US" sz="1400" baseline="0" dirty="0" smtClean="0">
                          <a:solidFill>
                            <a:schemeClr val="tx1"/>
                          </a:solidFill>
                        </a:rPr>
                        <a:t> and </a:t>
                      </a:r>
                      <a:r>
                        <a:rPr lang="en-US" sz="1400" dirty="0" smtClean="0">
                          <a:solidFill>
                            <a:schemeClr val="tx1"/>
                          </a:solidFill>
                        </a:rPr>
                        <a:t>Hardware platform</a:t>
                      </a:r>
                    </a:p>
                  </a:txBody>
                  <a:tcPr marL="91458" marR="91458" marT="34297" marB="34297">
                    <a:solidFill>
                      <a:srgbClr val="99FF99"/>
                    </a:solidFill>
                  </a:tcPr>
                </a:tc>
                <a:tc>
                  <a:txBody>
                    <a:bodyPr/>
                    <a:lstStyle/>
                    <a:p>
                      <a:r>
                        <a:rPr lang="en-US" sz="1400" dirty="0" smtClean="0">
                          <a:solidFill>
                            <a:schemeClr val="tx1"/>
                          </a:solidFill>
                        </a:rPr>
                        <a:t>Runtime</a:t>
                      </a:r>
                      <a:r>
                        <a:rPr lang="en-US" sz="1400" baseline="0" dirty="0" smtClean="0">
                          <a:solidFill>
                            <a:schemeClr val="tx1"/>
                          </a:solidFill>
                        </a:rPr>
                        <a:t>, Speedup vs. Chimera,   VMD+GPU</a:t>
                      </a:r>
                      <a:endParaRPr lang="en-US" sz="1400" dirty="0" smtClean="0">
                        <a:solidFill>
                          <a:schemeClr val="tx1"/>
                        </a:solidFill>
                      </a:endParaRPr>
                    </a:p>
                  </a:txBody>
                  <a:tcPr marL="91458" marR="91458" marT="34297" marB="34297">
                    <a:solidFill>
                      <a:srgbClr val="99FF99"/>
                    </a:solidFill>
                  </a:tcPr>
                </a:tc>
              </a:tr>
              <a:tr h="359833">
                <a:tc>
                  <a:txBody>
                    <a:bodyPr/>
                    <a:lstStyle/>
                    <a:p>
                      <a:r>
                        <a:rPr lang="en-US" sz="1400" b="0" dirty="0" smtClean="0"/>
                        <a:t>Chimera</a:t>
                      </a:r>
                      <a:r>
                        <a:rPr lang="en-US" sz="1400" b="0" baseline="0" dirty="0" smtClean="0"/>
                        <a:t> Xeon E5-2687W (2 socket) [1]</a:t>
                      </a:r>
                      <a:endParaRPr lang="en-US" sz="1400" b="0" dirty="0"/>
                    </a:p>
                  </a:txBody>
                  <a:tcPr marL="91458" marR="91458" marT="34297" marB="34297"/>
                </a:tc>
                <a:tc>
                  <a:txBody>
                    <a:bodyPr/>
                    <a:lstStyle/>
                    <a:p>
                      <a:r>
                        <a:rPr lang="en-US" sz="1400" b="0" dirty="0" smtClean="0"/>
                        <a:t>15.860s,                              1x</a:t>
                      </a:r>
                      <a:endParaRPr lang="en-US" sz="1400" b="0" dirty="0"/>
                    </a:p>
                  </a:txBody>
                  <a:tcPr marL="91458" marR="91458" marT="34297" marB="34297"/>
                </a:tc>
              </a:tr>
              <a:tr h="329609">
                <a:tc>
                  <a:txBody>
                    <a:bodyPr/>
                    <a:lstStyle/>
                    <a:p>
                      <a:r>
                        <a:rPr lang="en-US" sz="1400" b="0" dirty="0" smtClean="0"/>
                        <a:t>VMD-CUDA</a:t>
                      </a:r>
                      <a:r>
                        <a:rPr lang="en-US" sz="1400" b="0" baseline="0" dirty="0" smtClean="0"/>
                        <a:t> IBM Power8 + 1x Tesla K40 [2]</a:t>
                      </a:r>
                      <a:endParaRPr lang="en-US" sz="1400" b="0" dirty="0"/>
                    </a:p>
                  </a:txBody>
                  <a:tcPr marL="91458" marR="91458" marT="34297" marB="34297"/>
                </a:tc>
                <a:tc>
                  <a:txBody>
                    <a:bodyPr/>
                    <a:lstStyle/>
                    <a:p>
                      <a:r>
                        <a:rPr lang="en-US" sz="1400" b="0" dirty="0" smtClean="0"/>
                        <a:t>  0.488s,                            32x          </a:t>
                      </a:r>
                      <a:r>
                        <a:rPr lang="en-US" sz="1400" b="0" baseline="0" dirty="0" smtClean="0"/>
                        <a:t> </a:t>
                      </a:r>
                      <a:r>
                        <a:rPr lang="en-US" sz="1400" b="0" dirty="0" smtClean="0"/>
                        <a:t>  </a:t>
                      </a:r>
                      <a:r>
                        <a:rPr lang="en-US" sz="1400" b="1" dirty="0" smtClean="0"/>
                        <a:t>0.9x</a:t>
                      </a:r>
                      <a:endParaRPr lang="en-US" sz="1400" b="1" dirty="0"/>
                    </a:p>
                  </a:txBody>
                  <a:tcPr marL="91458" marR="91458" marT="34297" marB="34297"/>
                </a:tc>
              </a:tr>
              <a:tr h="329609">
                <a:tc>
                  <a:txBody>
                    <a:bodyPr/>
                    <a:lstStyle/>
                    <a:p>
                      <a:r>
                        <a:rPr lang="en-US" sz="1400" b="0" dirty="0" smtClean="0"/>
                        <a:t>VMD-CUDA Intel Xeon E5-2687W</a:t>
                      </a:r>
                      <a:r>
                        <a:rPr lang="en-US" sz="1400" b="0" baseline="0" dirty="0" smtClean="0"/>
                        <a:t> + 1x </a:t>
                      </a:r>
                      <a:r>
                        <a:rPr lang="en-US" sz="1400" b="0" dirty="0" err="1" smtClean="0"/>
                        <a:t>Quadro</a:t>
                      </a:r>
                      <a:r>
                        <a:rPr lang="en-US" sz="1400" b="0" dirty="0" smtClean="0"/>
                        <a:t> K6000 [1,2]</a:t>
                      </a:r>
                      <a:endParaRPr lang="en-US" sz="1400" b="0" dirty="0"/>
                    </a:p>
                  </a:txBody>
                  <a:tcPr marL="91458" marR="91458" marT="34297" marB="34297"/>
                </a:tc>
                <a:tc>
                  <a:txBody>
                    <a:bodyPr/>
                    <a:lstStyle/>
                    <a:p>
                      <a:r>
                        <a:rPr lang="en-US" sz="1400" b="0" dirty="0" smtClean="0"/>
                        <a:t>  0.458s,                          </a:t>
                      </a:r>
                      <a:r>
                        <a:rPr lang="en-US" sz="1400" b="0" baseline="0" dirty="0" smtClean="0"/>
                        <a:t>  35</a:t>
                      </a:r>
                      <a:r>
                        <a:rPr lang="en-US" sz="1400" b="0" dirty="0" smtClean="0"/>
                        <a:t>x             </a:t>
                      </a:r>
                      <a:r>
                        <a:rPr lang="en-US" sz="1400" b="1" dirty="0" smtClean="0"/>
                        <a:t>1.0x</a:t>
                      </a:r>
                      <a:endParaRPr lang="en-US" sz="1400" b="1" dirty="0"/>
                    </a:p>
                  </a:txBody>
                  <a:tcPr marL="91458" marR="91458" marT="34297" marB="34297"/>
                </a:tc>
              </a:tr>
              <a:tr h="329609">
                <a:tc>
                  <a:txBody>
                    <a:bodyPr/>
                    <a:lstStyle/>
                    <a:p>
                      <a:r>
                        <a:rPr lang="en-US" sz="1400" b="1" dirty="0" smtClean="0"/>
                        <a:t>VMD-CUDA</a:t>
                      </a:r>
                      <a:r>
                        <a:rPr lang="en-US" sz="1400" b="1" baseline="0" dirty="0" smtClean="0"/>
                        <a:t> Intel </a:t>
                      </a:r>
                      <a:r>
                        <a:rPr lang="en-US" sz="1400" b="1" dirty="0" smtClean="0"/>
                        <a:t>Xeon E5-2698v3   </a:t>
                      </a:r>
                      <a:r>
                        <a:rPr lang="en-US" sz="1400" b="1" baseline="0" dirty="0" smtClean="0"/>
                        <a:t> + 1x Tesla P100</a:t>
                      </a:r>
                      <a:endParaRPr lang="en-US" sz="1100" b="1" dirty="0"/>
                    </a:p>
                  </a:txBody>
                  <a:tcPr marL="91458" marR="91458" marT="34297" marB="34297"/>
                </a:tc>
                <a:tc>
                  <a:txBody>
                    <a:bodyPr/>
                    <a:lstStyle/>
                    <a:p>
                      <a:r>
                        <a:rPr lang="en-US" sz="1400" b="1" dirty="0" smtClean="0"/>
                        <a:t>  0.090s,                          </a:t>
                      </a:r>
                      <a:r>
                        <a:rPr lang="en-US" sz="1400" b="0" dirty="0" smtClean="0"/>
                        <a:t>176x</a:t>
                      </a:r>
                      <a:r>
                        <a:rPr lang="en-US" sz="1400" b="1" dirty="0" smtClean="0"/>
                        <a:t>      </a:t>
                      </a:r>
                      <a:r>
                        <a:rPr lang="en-US" sz="1400" b="1" baseline="0" dirty="0" smtClean="0"/>
                        <a:t>   </a:t>
                      </a:r>
                      <a:r>
                        <a:rPr lang="en-US" sz="1400" b="1" dirty="0" smtClean="0"/>
                        <a:t>    5.1x </a:t>
                      </a:r>
                      <a:endParaRPr lang="en-US" sz="1400" b="1" dirty="0"/>
                    </a:p>
                  </a:txBody>
                  <a:tcPr marL="91458" marR="91458" marT="34297" marB="34297"/>
                </a:tc>
              </a:tr>
              <a:tr h="329609">
                <a:tc>
                  <a:txBody>
                    <a:bodyPr/>
                    <a:lstStyle/>
                    <a:p>
                      <a:r>
                        <a:rPr lang="en-US" sz="1400" b="1" dirty="0" smtClean="0"/>
                        <a:t>VMD-CUDA</a:t>
                      </a:r>
                      <a:r>
                        <a:rPr lang="en-US" sz="1400" b="1" baseline="0" dirty="0" smtClean="0"/>
                        <a:t> IBM Power8 “Minsky”   + 1x Tesla P100</a:t>
                      </a:r>
                      <a:endParaRPr lang="en-US" sz="1100" b="1" dirty="0"/>
                    </a:p>
                  </a:txBody>
                  <a:tcPr marL="91458" marR="91458" marT="34297" marB="34297"/>
                </a:tc>
                <a:tc>
                  <a:txBody>
                    <a:bodyPr/>
                    <a:lstStyle/>
                    <a:p>
                      <a:r>
                        <a:rPr lang="en-US" sz="1400" b="1" dirty="0" smtClean="0"/>
                        <a:t>  0.080s,                          </a:t>
                      </a:r>
                      <a:r>
                        <a:rPr lang="en-US" sz="1400" b="0" dirty="0" smtClean="0"/>
                        <a:t>198x</a:t>
                      </a:r>
                      <a:r>
                        <a:rPr lang="en-US" sz="1400" b="1" dirty="0" smtClean="0"/>
                        <a:t>            </a:t>
                      </a:r>
                      <a:r>
                        <a:rPr lang="en-US" sz="1400" b="1" baseline="0" dirty="0" smtClean="0"/>
                        <a:t> 5.7</a:t>
                      </a:r>
                      <a:r>
                        <a:rPr lang="en-US" sz="1400" b="1" dirty="0" smtClean="0"/>
                        <a:t>x</a:t>
                      </a:r>
                      <a:endParaRPr lang="en-US" sz="1400" b="1" dirty="0"/>
                    </a:p>
                  </a:txBody>
                  <a:tcPr marL="91458" marR="91458" marT="34297" marB="34297"/>
                </a:tc>
              </a:tr>
              <a:tr h="329609">
                <a:tc>
                  <a:txBody>
                    <a:bodyPr/>
                    <a:lstStyle/>
                    <a:p>
                      <a:r>
                        <a:rPr lang="en-US" sz="1400" b="1" baseline="0" dirty="0" smtClean="0"/>
                        <a:t>VMD-CUDA Intel Xeon E5-2697Av4 + 1x Tesla V100</a:t>
                      </a:r>
                      <a:endParaRPr lang="en-US" sz="1100" b="1" dirty="0"/>
                    </a:p>
                  </a:txBody>
                  <a:tcPr marL="91458" marR="91458" marT="34297" marB="34297"/>
                </a:tc>
                <a:tc>
                  <a:txBody>
                    <a:bodyPr/>
                    <a:lstStyle/>
                    <a:p>
                      <a:r>
                        <a:rPr lang="en-US" sz="1400" b="1" dirty="0" smtClean="0"/>
                        <a:t>  0.050s,                          </a:t>
                      </a:r>
                      <a:r>
                        <a:rPr lang="en-US" sz="1400" b="0" dirty="0" smtClean="0"/>
                        <a:t>317x</a:t>
                      </a:r>
                      <a:r>
                        <a:rPr lang="en-US" sz="1400" b="1" dirty="0" smtClean="0"/>
                        <a:t>            </a:t>
                      </a:r>
                      <a:r>
                        <a:rPr lang="en-US" sz="1400" b="1" baseline="0" dirty="0" smtClean="0"/>
                        <a:t> 9.2</a:t>
                      </a:r>
                      <a:r>
                        <a:rPr lang="en-US" sz="1400" b="1" dirty="0" smtClean="0"/>
                        <a:t>x</a:t>
                      </a:r>
                      <a:endParaRPr lang="en-US" sz="1400" b="1" dirty="0"/>
                    </a:p>
                  </a:txBody>
                  <a:tcPr marL="91458" marR="91458" marT="34297" marB="34297"/>
                </a:tc>
              </a:tr>
              <a:tr h="329609">
                <a:tc>
                  <a:txBody>
                    <a:bodyPr/>
                    <a:lstStyle/>
                    <a:p>
                      <a:pPr marL="0" marR="0" indent="0" algn="l" defTabSz="457101" rtl="0" eaLnBrk="1" fontAlgn="auto" latinLnBrk="0" hangingPunct="1">
                        <a:lnSpc>
                          <a:spcPct val="100000"/>
                        </a:lnSpc>
                        <a:spcBef>
                          <a:spcPts val="0"/>
                        </a:spcBef>
                        <a:spcAft>
                          <a:spcPts val="0"/>
                        </a:spcAft>
                        <a:buClrTx/>
                        <a:buSzTx/>
                        <a:buFontTx/>
                        <a:buNone/>
                        <a:tabLst/>
                        <a:defRPr/>
                      </a:pPr>
                      <a:r>
                        <a:rPr lang="en-US" sz="1400" b="1" dirty="0" smtClean="0"/>
                        <a:t>VMD-CUDA</a:t>
                      </a:r>
                      <a:r>
                        <a:rPr lang="en-US" sz="1400" b="1" baseline="0" dirty="0" smtClean="0"/>
                        <a:t> IBM Power9 “Newell”   + 1x Tesla V100</a:t>
                      </a:r>
                      <a:endParaRPr lang="en-US" sz="1100" b="1" dirty="0" smtClean="0"/>
                    </a:p>
                  </a:txBody>
                  <a:tcPr marL="91458" marR="91458" marT="34297" marB="34297"/>
                </a:tc>
                <a:tc>
                  <a:txBody>
                    <a:bodyPr/>
                    <a:lstStyle/>
                    <a:p>
                      <a:r>
                        <a:rPr lang="en-US" sz="1400" b="1" dirty="0" smtClean="0"/>
                        <a:t>  0.049s,                          </a:t>
                      </a:r>
                      <a:r>
                        <a:rPr lang="en-US" sz="1400" b="1" baseline="0" dirty="0" smtClean="0"/>
                        <a:t>323x             9.3x</a:t>
                      </a:r>
                      <a:endParaRPr lang="en-US" sz="1400" b="1" dirty="0"/>
                    </a:p>
                  </a:txBody>
                  <a:tcPr marL="91458" marR="91458" marT="34297" marB="34297"/>
                </a:tc>
              </a:tr>
            </a:tbl>
          </a:graphicData>
        </a:graphic>
      </p:graphicFrame>
      <p:sp>
        <p:nvSpPr>
          <p:cNvPr id="20527" name="TextBox 1"/>
          <p:cNvSpPr txBox="1">
            <a:spLocks noChangeArrowheads="1"/>
          </p:cNvSpPr>
          <p:nvPr/>
        </p:nvSpPr>
        <p:spPr bwMode="auto">
          <a:xfrm>
            <a:off x="595902" y="3965912"/>
            <a:ext cx="8078992" cy="1015663"/>
          </a:xfrm>
          <a:prstGeom prst="rect">
            <a:avLst/>
          </a:prstGeom>
          <a:solidFill>
            <a:schemeClr val="bg1"/>
          </a:solidFill>
          <a:ln>
            <a:noFill/>
          </a:ln>
          <a:extLst/>
        </p:spPr>
        <p:txBody>
          <a:bodyPr wrap="square">
            <a:spAutoFit/>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eaLnBrk="1" hangingPunct="1">
              <a:buFont typeface="Times New Roman" pitchFamily="18" charset="0"/>
              <a:buNone/>
            </a:pPr>
            <a:r>
              <a:rPr lang="en-US" altLang="en-US" sz="1200" b="1" dirty="0" smtClean="0">
                <a:latin typeface="Arial" pitchFamily="34" charset="0"/>
                <a:cs typeface="Arial" pitchFamily="34" charset="0"/>
              </a:rPr>
              <a:t>[1] GPU-Accelerated </a:t>
            </a:r>
            <a:r>
              <a:rPr lang="en-US" altLang="en-US" sz="1200" b="1" dirty="0">
                <a:latin typeface="Arial" pitchFamily="34" charset="0"/>
                <a:cs typeface="Arial" pitchFamily="34" charset="0"/>
              </a:rPr>
              <a:t>Analysis and Visualization of Large Structures Solved by Molecular Dynamics Flexible Fitting.  </a:t>
            </a:r>
            <a:r>
              <a:rPr lang="en-US" altLang="en-US" sz="1200" dirty="0">
                <a:latin typeface="Arial" pitchFamily="34" charset="0"/>
                <a:cs typeface="Arial" pitchFamily="34" charset="0"/>
              </a:rPr>
              <a:t>J. E. Stone, R. McGreevy, B. </a:t>
            </a:r>
            <a:r>
              <a:rPr lang="en-US" altLang="en-US" sz="1200" dirty="0" err="1">
                <a:latin typeface="Arial" pitchFamily="34" charset="0"/>
                <a:cs typeface="Arial" pitchFamily="34" charset="0"/>
              </a:rPr>
              <a:t>Isralewitz</a:t>
            </a:r>
            <a:r>
              <a:rPr lang="en-US" altLang="en-US" sz="1200" dirty="0">
                <a:latin typeface="Arial" pitchFamily="34" charset="0"/>
                <a:cs typeface="Arial" pitchFamily="34" charset="0"/>
              </a:rPr>
              <a:t>, and K. </a:t>
            </a:r>
            <a:r>
              <a:rPr lang="en-US" altLang="en-US" sz="1200" dirty="0" err="1">
                <a:latin typeface="Arial" pitchFamily="34" charset="0"/>
                <a:cs typeface="Arial" pitchFamily="34" charset="0"/>
              </a:rPr>
              <a:t>Schulten</a:t>
            </a:r>
            <a:r>
              <a:rPr lang="en-US" altLang="en-US" sz="1200" dirty="0">
                <a:latin typeface="Arial" pitchFamily="34" charset="0"/>
                <a:cs typeface="Arial" pitchFamily="34" charset="0"/>
              </a:rPr>
              <a:t>.  Faraday Discussions 169:265-283, 2014</a:t>
            </a:r>
            <a:r>
              <a:rPr lang="en-US" altLang="en-US" sz="1200" dirty="0" smtClean="0">
                <a:latin typeface="Arial" pitchFamily="34" charset="0"/>
                <a:cs typeface="Arial" pitchFamily="34" charset="0"/>
              </a:rPr>
              <a:t>.</a:t>
            </a:r>
          </a:p>
          <a:p>
            <a:pPr eaLnBrk="1" hangingPunct="1">
              <a:buFont typeface="Times New Roman" pitchFamily="18" charset="0"/>
              <a:buNone/>
            </a:pPr>
            <a:r>
              <a:rPr lang="en-US" sz="1200" b="1" dirty="0" smtClean="0">
                <a:latin typeface="Arial" panose="020B0604020202020204" pitchFamily="34" charset="0"/>
                <a:cs typeface="Arial" panose="020B0604020202020204" pitchFamily="34" charset="0"/>
              </a:rPr>
              <a:t>[2] Early </a:t>
            </a:r>
            <a:r>
              <a:rPr lang="en-US" sz="1200" b="1" dirty="0">
                <a:latin typeface="Arial" panose="020B0604020202020204" pitchFamily="34" charset="0"/>
                <a:cs typeface="Arial" panose="020B0604020202020204" pitchFamily="34" charset="0"/>
              </a:rPr>
              <a:t>Experiences Porting the NAMD and VMD Molecular Simulation and Analysis Software to GPU-Accelerated </a:t>
            </a:r>
            <a:r>
              <a:rPr lang="en-US" sz="1200" b="1" dirty="0" err="1">
                <a:latin typeface="Arial" panose="020B0604020202020204" pitchFamily="34" charset="0"/>
                <a:cs typeface="Arial" panose="020B0604020202020204" pitchFamily="34" charset="0"/>
              </a:rPr>
              <a:t>OpenPOWER</a:t>
            </a:r>
            <a:r>
              <a:rPr lang="en-US" sz="1200" b="1" dirty="0">
                <a:latin typeface="Arial" panose="020B0604020202020204" pitchFamily="34" charset="0"/>
                <a:cs typeface="Arial" panose="020B0604020202020204" pitchFamily="34" charset="0"/>
              </a:rPr>
              <a:t> </a:t>
            </a:r>
            <a:r>
              <a:rPr lang="en-US" sz="1200" b="1" dirty="0" smtClean="0">
                <a:latin typeface="Arial" panose="020B0604020202020204" pitchFamily="34" charset="0"/>
                <a:cs typeface="Arial" panose="020B0604020202020204" pitchFamily="34" charset="0"/>
              </a:rPr>
              <a:t>Platforms. </a:t>
            </a:r>
            <a:r>
              <a:rPr lang="en-US" sz="1200" dirty="0" smtClean="0">
                <a:latin typeface="Arial" panose="020B0604020202020204" pitchFamily="34" charset="0"/>
                <a:cs typeface="Arial" panose="020B0604020202020204" pitchFamily="34" charset="0"/>
              </a:rPr>
              <a:t>J. E</a:t>
            </a:r>
            <a:r>
              <a:rPr lang="en-US" sz="1200" dirty="0">
                <a:latin typeface="Arial" panose="020B0604020202020204" pitchFamily="34" charset="0"/>
                <a:cs typeface="Arial" panose="020B0604020202020204" pitchFamily="34" charset="0"/>
              </a:rPr>
              <a:t>. Stone, </a:t>
            </a:r>
            <a:r>
              <a:rPr lang="en-US" sz="1200" dirty="0" smtClean="0">
                <a:latin typeface="Arial" panose="020B0604020202020204" pitchFamily="34" charset="0"/>
                <a:cs typeface="Arial" panose="020B0604020202020204" pitchFamily="34" charset="0"/>
              </a:rPr>
              <a:t>A.-P. </a:t>
            </a:r>
            <a:r>
              <a:rPr lang="en-US" sz="1200" dirty="0" err="1">
                <a:latin typeface="Arial" panose="020B0604020202020204" pitchFamily="34" charset="0"/>
                <a:cs typeface="Arial" panose="020B0604020202020204" pitchFamily="34" charset="0"/>
              </a:rPr>
              <a:t>Hynninen</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J. </a:t>
            </a:r>
            <a:r>
              <a:rPr lang="en-US" sz="1200" dirty="0">
                <a:latin typeface="Arial" panose="020B0604020202020204" pitchFamily="34" charset="0"/>
                <a:cs typeface="Arial" panose="020B0604020202020204" pitchFamily="34" charset="0"/>
              </a:rPr>
              <a:t>C. Phillips</a:t>
            </a:r>
            <a:r>
              <a:rPr lang="en-US" sz="1200" dirty="0" smtClean="0">
                <a:latin typeface="Arial" panose="020B0604020202020204" pitchFamily="34" charset="0"/>
                <a:cs typeface="Arial" panose="020B0604020202020204" pitchFamily="34" charset="0"/>
              </a:rPr>
              <a:t>, K. </a:t>
            </a:r>
            <a:r>
              <a:rPr lang="en-US" sz="1200" dirty="0" err="1" smtClean="0">
                <a:latin typeface="Arial" panose="020B0604020202020204" pitchFamily="34" charset="0"/>
                <a:cs typeface="Arial" panose="020B0604020202020204" pitchFamily="34" charset="0"/>
              </a:rPr>
              <a:t>Schulten</a:t>
            </a:r>
            <a:r>
              <a:rPr lang="en-US" sz="1200" dirty="0" smtClean="0">
                <a:latin typeface="Arial" panose="020B0604020202020204" pitchFamily="34" charset="0"/>
                <a:cs typeface="Arial" panose="020B0604020202020204" pitchFamily="34" charset="0"/>
              </a:rPr>
              <a:t>. International </a:t>
            </a:r>
            <a:r>
              <a:rPr lang="en-US" sz="1200" dirty="0">
                <a:latin typeface="Arial" panose="020B0604020202020204" pitchFamily="34" charset="0"/>
                <a:cs typeface="Arial" panose="020B0604020202020204" pitchFamily="34" charset="0"/>
              </a:rPr>
              <a:t>Workshop on </a:t>
            </a:r>
            <a:r>
              <a:rPr lang="en-US" sz="1200" dirty="0" err="1">
                <a:latin typeface="Arial" panose="020B0604020202020204" pitchFamily="34" charset="0"/>
                <a:cs typeface="Arial" panose="020B0604020202020204" pitchFamily="34" charset="0"/>
              </a:rPr>
              <a:t>OpenPOWER</a:t>
            </a:r>
            <a:r>
              <a:rPr lang="en-US" sz="1200" dirty="0">
                <a:latin typeface="Arial" panose="020B0604020202020204" pitchFamily="34" charset="0"/>
                <a:cs typeface="Arial" panose="020B0604020202020204" pitchFamily="34" charset="0"/>
              </a:rPr>
              <a:t> for HPC (IWOPH'16), LNCS 9945, pp. 188-206, 2016</a:t>
            </a:r>
            <a:r>
              <a:rPr lang="en-US" sz="1200" dirty="0" smtClean="0">
                <a:latin typeface="Arial" panose="020B0604020202020204" pitchFamily="34" charset="0"/>
                <a:cs typeface="Arial" panose="020B0604020202020204" pitchFamily="34" charset="0"/>
              </a:rPr>
              <a:t>.</a:t>
            </a:r>
          </a:p>
        </p:txBody>
      </p:sp>
      <p:sp>
        <p:nvSpPr>
          <p:cNvPr id="5" name="Rectangle 4"/>
          <p:cNvSpPr/>
          <p:nvPr/>
        </p:nvSpPr>
        <p:spPr>
          <a:xfrm>
            <a:off x="121877" y="3143340"/>
            <a:ext cx="8856921" cy="651803"/>
          </a:xfrm>
          <a:prstGeom prst="rect">
            <a:avLst/>
          </a:prstGeom>
          <a:noFill/>
          <a:ln w="254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6778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MapToolsGUI2.jpg" descr="MapToolsGUI2.jpg"/>
          <p:cNvPicPr>
            <a:picLocks noChangeAspect="1"/>
          </p:cNvPicPr>
          <p:nvPr/>
        </p:nvPicPr>
        <p:blipFill>
          <a:blip r:embed="rId2">
            <a:extLst/>
          </a:blip>
          <a:stretch>
            <a:fillRect/>
          </a:stretch>
        </p:blipFill>
        <p:spPr>
          <a:xfrm>
            <a:off x="1569493" y="2302289"/>
            <a:ext cx="7027668" cy="2841211"/>
          </a:xfrm>
          <a:prstGeom prst="rect">
            <a:avLst/>
          </a:prstGeom>
          <a:ln w="12700">
            <a:miter lim="400000"/>
          </a:ln>
        </p:spPr>
      </p:pic>
      <p:sp>
        <p:nvSpPr>
          <p:cNvPr id="177" name="New Density Map Tools"/>
          <p:cNvSpPr txBox="1"/>
          <p:nvPr/>
        </p:nvSpPr>
        <p:spPr>
          <a:xfrm>
            <a:off x="925981" y="0"/>
            <a:ext cx="7442827" cy="618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7" tIns="31887" rIns="31887" bIns="31887" anchor="ctr">
            <a:spAutoFit/>
          </a:bodyPr>
          <a:lstStyle/>
          <a:p>
            <a:pPr>
              <a:defRPr sz="5600" b="0">
                <a:latin typeface="Arial"/>
                <a:ea typeface="Arial"/>
                <a:cs typeface="Arial"/>
                <a:sym typeface="Arial"/>
              </a:defRPr>
            </a:pPr>
            <a:r>
              <a:rPr lang="en-US" sz="3600" dirty="0" smtClean="0">
                <a:solidFill>
                  <a:srgbClr val="00B050"/>
                </a:solidFill>
              </a:rPr>
              <a:t>New VMD MDFF </a:t>
            </a:r>
            <a:r>
              <a:rPr sz="3600" dirty="0" smtClean="0"/>
              <a:t>Density </a:t>
            </a:r>
            <a:r>
              <a:rPr sz="3600" dirty="0"/>
              <a:t>Map Tools</a:t>
            </a:r>
          </a:p>
        </p:txBody>
      </p:sp>
      <p:sp>
        <p:nvSpPr>
          <p:cNvPr id="178" name="New Map Tools tab of MDFF GUI provides wide array of density map manipulation tools including:…"/>
          <p:cNvSpPr txBox="1"/>
          <p:nvPr/>
        </p:nvSpPr>
        <p:spPr>
          <a:xfrm>
            <a:off x="-1" y="553478"/>
            <a:ext cx="7671405" cy="1726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887" tIns="31887" rIns="31887" bIns="31887" anchor="ctr">
            <a:spAutoFit/>
          </a:bodyPr>
          <a:lstStyle/>
          <a:p>
            <a:pPr marL="209259" indent="-209259">
              <a:buSzPct val="145000"/>
              <a:buChar char="•"/>
              <a:defRPr b="0">
                <a:latin typeface="Arial"/>
                <a:ea typeface="Arial"/>
                <a:cs typeface="Arial"/>
                <a:sym typeface="Arial"/>
              </a:defRPr>
            </a:pPr>
            <a:r>
              <a:rPr b="1" dirty="0">
                <a:solidFill>
                  <a:srgbClr val="00B050"/>
                </a:solidFill>
              </a:rPr>
              <a:t>New</a:t>
            </a:r>
            <a:r>
              <a:rPr dirty="0">
                <a:solidFill>
                  <a:srgbClr val="00B050"/>
                </a:solidFill>
              </a:rPr>
              <a:t> </a:t>
            </a:r>
            <a:r>
              <a:rPr dirty="0"/>
              <a:t>Map Tools tab of MDFF GUI provides wide array of density map manipulation tools including:</a:t>
            </a:r>
          </a:p>
          <a:p>
            <a:pPr marL="488272" lvl="1" indent="-209259">
              <a:buSzPct val="145000"/>
              <a:buChar char="•"/>
              <a:defRPr b="0">
                <a:latin typeface="Arial"/>
                <a:ea typeface="Arial"/>
                <a:cs typeface="Arial"/>
                <a:sym typeface="Arial"/>
              </a:defRPr>
            </a:pPr>
            <a:r>
              <a:rPr b="1" dirty="0">
                <a:solidFill>
                  <a:srgbClr val="00B050"/>
                </a:solidFill>
              </a:rPr>
              <a:t>New</a:t>
            </a:r>
            <a:r>
              <a:rPr dirty="0">
                <a:solidFill>
                  <a:srgbClr val="00B050"/>
                </a:solidFill>
              </a:rPr>
              <a:t> </a:t>
            </a:r>
            <a:r>
              <a:rPr dirty="0"/>
              <a:t>Rigid Body Fitting</a:t>
            </a:r>
          </a:p>
          <a:p>
            <a:pPr marL="488272" lvl="1" indent="-209259">
              <a:buSzPct val="145000"/>
              <a:buChar char="•"/>
              <a:defRPr b="0">
                <a:latin typeface="Arial"/>
                <a:ea typeface="Arial"/>
                <a:cs typeface="Arial"/>
                <a:sym typeface="Arial"/>
              </a:defRPr>
            </a:pPr>
            <a:r>
              <a:rPr b="1" dirty="0">
                <a:solidFill>
                  <a:srgbClr val="00B050"/>
                </a:solidFill>
              </a:rPr>
              <a:t>New</a:t>
            </a:r>
            <a:r>
              <a:rPr dirty="0">
                <a:solidFill>
                  <a:srgbClr val="00B050"/>
                </a:solidFill>
              </a:rPr>
              <a:t> </a:t>
            </a:r>
            <a:r>
              <a:rPr dirty="0"/>
              <a:t>Interactive Histogram</a:t>
            </a:r>
          </a:p>
          <a:p>
            <a:pPr marL="488272" lvl="1" indent="-209259">
              <a:buSzPct val="145000"/>
              <a:buChar char="•"/>
              <a:defRPr b="0">
                <a:latin typeface="Arial"/>
                <a:ea typeface="Arial"/>
                <a:cs typeface="Arial"/>
                <a:sym typeface="Arial"/>
              </a:defRPr>
            </a:pPr>
            <a:r>
              <a:rPr dirty="0"/>
              <a:t>Trim, Crop, Clamp, Smooth…</a:t>
            </a:r>
          </a:p>
          <a:p>
            <a:pPr marL="488272" lvl="1" indent="-209259">
              <a:buSzPct val="145000"/>
              <a:buChar char="•"/>
              <a:defRPr b="0">
                <a:latin typeface="Arial"/>
                <a:ea typeface="Arial"/>
                <a:cs typeface="Arial"/>
                <a:sym typeface="Arial"/>
              </a:defRPr>
            </a:pPr>
            <a:r>
              <a:rPr b="1" dirty="0">
                <a:solidFill>
                  <a:srgbClr val="00B050"/>
                </a:solidFill>
              </a:rPr>
              <a:t>Easy Masking routine</a:t>
            </a:r>
          </a:p>
        </p:txBody>
      </p:sp>
      <p:sp>
        <p:nvSpPr>
          <p:cNvPr id="179" name="Density Segmentation…"/>
          <p:cNvSpPr txBox="1"/>
          <p:nvPr/>
        </p:nvSpPr>
        <p:spPr>
          <a:xfrm>
            <a:off x="4405859" y="873895"/>
            <a:ext cx="4738141" cy="1172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887" tIns="31887" rIns="31887" bIns="31887" anchor="ctr">
            <a:spAutoFit/>
          </a:bodyPr>
          <a:lstStyle/>
          <a:p>
            <a:pPr marL="209259" indent="-209259">
              <a:buSzPct val="145000"/>
              <a:buChar char="•"/>
              <a:defRPr b="0">
                <a:latin typeface="Arial"/>
                <a:ea typeface="Arial"/>
                <a:cs typeface="Arial"/>
                <a:sym typeface="Arial"/>
              </a:defRPr>
            </a:pPr>
            <a:r>
              <a:rPr lang="en-US" b="1" dirty="0">
                <a:solidFill>
                  <a:srgbClr val="00B050"/>
                </a:solidFill>
              </a:rPr>
              <a:t>New</a:t>
            </a:r>
            <a:r>
              <a:rPr lang="en-US" dirty="0">
                <a:solidFill>
                  <a:srgbClr val="00B050"/>
                </a:solidFill>
              </a:rPr>
              <a:t> </a:t>
            </a:r>
            <a:r>
              <a:rPr dirty="0" smtClean="0"/>
              <a:t>Density </a:t>
            </a:r>
            <a:r>
              <a:rPr dirty="0"/>
              <a:t>Segmentation</a:t>
            </a:r>
          </a:p>
          <a:p>
            <a:pPr marL="209259" indent="-209259">
              <a:buSzPct val="145000"/>
              <a:buChar char="•"/>
              <a:defRPr b="0">
                <a:latin typeface="Arial"/>
                <a:ea typeface="Arial"/>
                <a:cs typeface="Arial"/>
                <a:sym typeface="Arial"/>
              </a:defRPr>
            </a:pPr>
            <a:r>
              <a:rPr dirty="0"/>
              <a:t>Add, subtract, multiply maps</a:t>
            </a:r>
          </a:p>
          <a:p>
            <a:pPr marL="209259" indent="-209259">
              <a:buSzPct val="145000"/>
              <a:buChar char="•"/>
              <a:defRPr b="0">
                <a:latin typeface="Arial"/>
                <a:ea typeface="Arial"/>
                <a:cs typeface="Arial"/>
                <a:sym typeface="Arial"/>
              </a:defRPr>
            </a:pPr>
            <a:r>
              <a:rPr dirty="0"/>
              <a:t>Cross correlation and potential calculations for MDFF</a:t>
            </a:r>
          </a:p>
        </p:txBody>
      </p:sp>
    </p:spTree>
    <p:extLst>
      <p:ext uri="{BB962C8B-B14F-4D97-AF65-F5344CB8AC3E}">
        <p14:creationId xmlns:p14="http://schemas.microsoft.com/office/powerpoint/2010/main" val="74130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resmapsel.ppm" descr="resmapsel.ppm"/>
          <p:cNvPicPr>
            <a:picLocks noChangeAspect="1"/>
          </p:cNvPicPr>
          <p:nvPr/>
        </p:nvPicPr>
        <p:blipFill>
          <a:blip r:embed="rId2">
            <a:extLst/>
          </a:blip>
          <a:stretch>
            <a:fillRect/>
          </a:stretch>
        </p:blipFill>
        <p:spPr>
          <a:xfrm>
            <a:off x="6374462" y="1855496"/>
            <a:ext cx="2502538" cy="2400434"/>
          </a:xfrm>
          <a:prstGeom prst="rect">
            <a:avLst/>
          </a:prstGeom>
          <a:ln w="12700">
            <a:miter lim="400000"/>
          </a:ln>
        </p:spPr>
      </p:pic>
      <p:pic>
        <p:nvPicPr>
          <p:cNvPr id="182" name="trpv1ressel.ppm" descr="trpv1ressel.ppm"/>
          <p:cNvPicPr>
            <a:picLocks noChangeAspect="1"/>
          </p:cNvPicPr>
          <p:nvPr/>
        </p:nvPicPr>
        <p:blipFill>
          <a:blip r:embed="rId3">
            <a:extLst/>
          </a:blip>
          <a:stretch>
            <a:fillRect/>
          </a:stretch>
        </p:blipFill>
        <p:spPr>
          <a:xfrm>
            <a:off x="144573" y="1855496"/>
            <a:ext cx="2536341" cy="2401233"/>
          </a:xfrm>
          <a:prstGeom prst="rect">
            <a:avLst/>
          </a:prstGeom>
          <a:ln w="12700">
            <a:miter lim="400000"/>
          </a:ln>
        </p:spPr>
      </p:pic>
      <p:sp>
        <p:nvSpPr>
          <p:cNvPr id="183" name="New Density Map Tools - Masking"/>
          <p:cNvSpPr txBox="1"/>
          <p:nvPr/>
        </p:nvSpPr>
        <p:spPr>
          <a:xfrm>
            <a:off x="946054" y="-7994"/>
            <a:ext cx="7006810" cy="618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7" tIns="31887" rIns="31887" bIns="31887" anchor="ctr">
            <a:spAutoFit/>
          </a:bodyPr>
          <a:lstStyle/>
          <a:p>
            <a:pPr>
              <a:defRPr sz="5600" b="0">
                <a:latin typeface="Arial"/>
                <a:ea typeface="Arial"/>
                <a:cs typeface="Arial"/>
                <a:sym typeface="Arial"/>
              </a:defRPr>
            </a:pPr>
            <a:r>
              <a:rPr sz="3600" b="1" dirty="0">
                <a:solidFill>
                  <a:srgbClr val="00B050"/>
                </a:solidFill>
              </a:rPr>
              <a:t>New</a:t>
            </a:r>
            <a:r>
              <a:rPr sz="3600" dirty="0">
                <a:solidFill>
                  <a:schemeClr val="accent5">
                    <a:hueOff val="-82419"/>
                    <a:satOff val="-9513"/>
                    <a:lumOff val="-16343"/>
                  </a:schemeClr>
                </a:solidFill>
              </a:rPr>
              <a:t> </a:t>
            </a:r>
            <a:r>
              <a:rPr sz="3600" dirty="0"/>
              <a:t>Density Map Tools - Masking</a:t>
            </a:r>
          </a:p>
        </p:txBody>
      </p:sp>
      <p:sp>
        <p:nvSpPr>
          <p:cNvPr id="184" name="Low Res…"/>
          <p:cNvSpPr txBox="1"/>
          <p:nvPr/>
        </p:nvSpPr>
        <p:spPr>
          <a:xfrm>
            <a:off x="3661915" y="3655931"/>
            <a:ext cx="1263443" cy="803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7" tIns="31887" rIns="31887" bIns="31887" anchor="ctr">
            <a:spAutoFit/>
          </a:bodyPr>
          <a:lstStyle/>
          <a:p>
            <a:pPr>
              <a:defRPr sz="3600">
                <a:solidFill>
                  <a:srgbClr val="0433FF"/>
                </a:solidFill>
                <a:latin typeface="Helvetica"/>
                <a:ea typeface="Helvetica"/>
                <a:cs typeface="Helvetica"/>
                <a:sym typeface="Helvetica"/>
              </a:defRPr>
            </a:pPr>
            <a:r>
              <a:rPr sz="2400" dirty="0"/>
              <a:t>Low Res</a:t>
            </a:r>
          </a:p>
          <a:p>
            <a:pPr>
              <a:defRPr sz="3600">
                <a:solidFill>
                  <a:srgbClr val="0433FF"/>
                </a:solidFill>
                <a:latin typeface="Helvetica"/>
                <a:ea typeface="Helvetica"/>
                <a:cs typeface="Helvetica"/>
                <a:sym typeface="Helvetica"/>
              </a:defRPr>
            </a:pPr>
            <a:r>
              <a:rPr sz="2400" dirty="0"/>
              <a:t>(~5 Å)</a:t>
            </a:r>
          </a:p>
        </p:txBody>
      </p:sp>
      <p:sp>
        <p:nvSpPr>
          <p:cNvPr id="185" name="High Res…"/>
          <p:cNvSpPr txBox="1"/>
          <p:nvPr/>
        </p:nvSpPr>
        <p:spPr>
          <a:xfrm>
            <a:off x="3626207" y="1864189"/>
            <a:ext cx="1332373" cy="803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7" tIns="31887" rIns="31887" bIns="31887" anchor="ctr">
            <a:spAutoFit/>
          </a:bodyPr>
          <a:lstStyle/>
          <a:p>
            <a:pPr>
              <a:defRPr sz="3600">
                <a:solidFill>
                  <a:srgbClr val="FF2600"/>
                </a:solidFill>
                <a:latin typeface="Helvetica"/>
                <a:ea typeface="Helvetica"/>
                <a:cs typeface="Helvetica"/>
                <a:sym typeface="Helvetica"/>
              </a:defRPr>
            </a:pPr>
            <a:r>
              <a:rPr sz="2400" dirty="0"/>
              <a:t>High Res</a:t>
            </a:r>
          </a:p>
          <a:p>
            <a:pPr>
              <a:defRPr sz="3600">
                <a:solidFill>
                  <a:srgbClr val="FF2600"/>
                </a:solidFill>
                <a:latin typeface="Helvetica"/>
                <a:ea typeface="Helvetica"/>
                <a:cs typeface="Helvetica"/>
                <a:sym typeface="Helvetica"/>
              </a:defRPr>
            </a:pPr>
            <a:r>
              <a:rPr sz="2400" dirty="0"/>
              <a:t>(~3 Å)</a:t>
            </a:r>
          </a:p>
        </p:txBody>
      </p:sp>
      <p:sp>
        <p:nvSpPr>
          <p:cNvPr id="186" name="Med Res…"/>
          <p:cNvSpPr txBox="1"/>
          <p:nvPr/>
        </p:nvSpPr>
        <p:spPr>
          <a:xfrm>
            <a:off x="3661838" y="2722066"/>
            <a:ext cx="1297107" cy="803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1887" tIns="31887" rIns="31887" bIns="31887" anchor="ctr">
            <a:spAutoFit/>
          </a:bodyPr>
          <a:lstStyle/>
          <a:p>
            <a:pPr>
              <a:defRPr sz="3600">
                <a:solidFill>
                  <a:srgbClr val="23DD27"/>
                </a:solidFill>
                <a:latin typeface="Helvetica"/>
                <a:ea typeface="Helvetica"/>
                <a:cs typeface="Helvetica"/>
                <a:sym typeface="Helvetica"/>
              </a:defRPr>
            </a:pPr>
            <a:r>
              <a:rPr sz="2400" dirty="0"/>
              <a:t>Med Res</a:t>
            </a:r>
          </a:p>
          <a:p>
            <a:pPr>
              <a:defRPr sz="3600">
                <a:solidFill>
                  <a:srgbClr val="23DD27"/>
                </a:solidFill>
                <a:latin typeface="Helvetica"/>
                <a:ea typeface="Helvetica"/>
                <a:cs typeface="Helvetica"/>
                <a:sym typeface="Helvetica"/>
              </a:defRPr>
            </a:pPr>
            <a:r>
              <a:rPr sz="2400" dirty="0"/>
              <a:t>(~4 Å)</a:t>
            </a:r>
          </a:p>
        </p:txBody>
      </p:sp>
      <p:sp>
        <p:nvSpPr>
          <p:cNvPr id="187" name="Easily select density map regions using VMD atomselect language with new masking tool"/>
          <p:cNvSpPr txBox="1"/>
          <p:nvPr/>
        </p:nvSpPr>
        <p:spPr>
          <a:xfrm>
            <a:off x="460716" y="672954"/>
            <a:ext cx="8416284" cy="372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1887" tIns="31887" rIns="31887" bIns="31887" anchor="ctr">
            <a:spAutoFit/>
          </a:bodyPr>
          <a:lstStyle>
            <a:lvl1pPr>
              <a:defRPr sz="3200" b="0">
                <a:latin typeface="Arial"/>
                <a:ea typeface="Arial"/>
                <a:cs typeface="Arial"/>
                <a:sym typeface="Arial"/>
              </a:defRPr>
            </a:lvl1pPr>
          </a:lstStyle>
          <a:p>
            <a:r>
              <a:rPr sz="2000" dirty="0"/>
              <a:t>Easily select </a:t>
            </a:r>
            <a:r>
              <a:rPr lang="en-US" sz="2000" dirty="0" smtClean="0"/>
              <a:t>and mask </a:t>
            </a:r>
            <a:r>
              <a:rPr sz="2000" dirty="0" smtClean="0"/>
              <a:t>density </a:t>
            </a:r>
            <a:r>
              <a:rPr sz="2000" dirty="0"/>
              <a:t>map </a:t>
            </a:r>
            <a:r>
              <a:rPr sz="2000" dirty="0" smtClean="0"/>
              <a:t>regions</a:t>
            </a:r>
            <a:r>
              <a:rPr lang="en-US" sz="2000" dirty="0" smtClean="0"/>
              <a:t> with VMD selection language</a:t>
            </a:r>
            <a:endParaRPr sz="2000" dirty="0"/>
          </a:p>
        </p:txBody>
      </p:sp>
      <p:sp>
        <p:nvSpPr>
          <p:cNvPr id="188" name="TRPV1 structure (3J5P) and cryo-EM density (emd-5778) colored by local resolution obtained by ResMap"/>
          <p:cNvSpPr txBox="1"/>
          <p:nvPr/>
        </p:nvSpPr>
        <p:spPr>
          <a:xfrm>
            <a:off x="460716" y="1199016"/>
            <a:ext cx="7492148" cy="618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1887" tIns="31887" rIns="31887" bIns="31887" anchor="ctr">
            <a:spAutoFit/>
          </a:bodyPr>
          <a:lstStyle>
            <a:lvl1pPr>
              <a:defRPr sz="3200" b="0">
                <a:latin typeface="Arial"/>
                <a:ea typeface="Arial"/>
                <a:cs typeface="Arial"/>
                <a:sym typeface="Arial"/>
              </a:defRPr>
            </a:lvl1pPr>
          </a:lstStyle>
          <a:p>
            <a:r>
              <a:rPr sz="1800" dirty="0"/>
              <a:t>TRPV1 structure (3J5P) and </a:t>
            </a:r>
            <a:r>
              <a:rPr sz="1800" dirty="0" err="1"/>
              <a:t>cryo</a:t>
            </a:r>
            <a:r>
              <a:rPr sz="1800" dirty="0"/>
              <a:t>-EM density (emd-5778) colored by local resolution obtained by </a:t>
            </a:r>
            <a:r>
              <a:rPr sz="1800" dirty="0" err="1"/>
              <a:t>ResMap</a:t>
            </a:r>
            <a:endParaRPr sz="1800" dirty="0"/>
          </a:p>
        </p:txBody>
      </p:sp>
      <p:sp>
        <p:nvSpPr>
          <p:cNvPr id="189" name="A. Kucukelbir, F.J. Sigworth, H.D. Tagare, Quantifying the Local Resolution of…"/>
          <p:cNvSpPr txBox="1"/>
          <p:nvPr/>
        </p:nvSpPr>
        <p:spPr>
          <a:xfrm>
            <a:off x="0" y="4366659"/>
            <a:ext cx="9144000" cy="776841"/>
          </a:xfrm>
          <a:prstGeom prst="rect">
            <a:avLst/>
          </a:prstGeom>
          <a:solidFill>
            <a:schemeClr val="bg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1887" tIns="31887" rIns="31887" bIns="31887" anchor="ctr">
            <a:normAutofit fontScale="92500"/>
          </a:bodyPr>
          <a:lstStyle/>
          <a:p>
            <a:pPr algn="l">
              <a:defRPr sz="2000" b="0">
                <a:latin typeface="Helvetica"/>
                <a:ea typeface="Helvetica"/>
                <a:cs typeface="Helvetica"/>
                <a:sym typeface="Helvetica"/>
              </a:defRPr>
            </a:pPr>
            <a:r>
              <a:rPr dirty="0">
                <a:latin typeface="Arial" panose="020B0604020202020204" pitchFamily="34" charset="0"/>
                <a:cs typeface="Arial" panose="020B0604020202020204" pitchFamily="34" charset="0"/>
              </a:rPr>
              <a:t>A. </a:t>
            </a:r>
            <a:r>
              <a:rPr dirty="0" err="1">
                <a:latin typeface="Arial" panose="020B0604020202020204" pitchFamily="34" charset="0"/>
                <a:cs typeface="Arial" panose="020B0604020202020204" pitchFamily="34" charset="0"/>
              </a:rPr>
              <a:t>Kucukelbir</a:t>
            </a:r>
            <a:r>
              <a:rPr dirty="0">
                <a:latin typeface="Arial" panose="020B0604020202020204" pitchFamily="34" charset="0"/>
                <a:cs typeface="Arial" panose="020B0604020202020204" pitchFamily="34" charset="0"/>
              </a:rPr>
              <a:t>, F.J. </a:t>
            </a:r>
            <a:r>
              <a:rPr dirty="0" err="1">
                <a:latin typeface="Arial" panose="020B0604020202020204" pitchFamily="34" charset="0"/>
                <a:cs typeface="Arial" panose="020B0604020202020204" pitchFamily="34" charset="0"/>
              </a:rPr>
              <a:t>Sigworth</a:t>
            </a:r>
            <a:r>
              <a:rPr dirty="0">
                <a:latin typeface="Arial" panose="020B0604020202020204" pitchFamily="34" charset="0"/>
                <a:cs typeface="Arial" panose="020B0604020202020204" pitchFamily="34" charset="0"/>
              </a:rPr>
              <a:t>, H.D. </a:t>
            </a:r>
            <a:r>
              <a:rPr dirty="0" err="1">
                <a:latin typeface="Arial" panose="020B0604020202020204" pitchFamily="34" charset="0"/>
                <a:cs typeface="Arial" panose="020B0604020202020204" pitchFamily="34" charset="0"/>
              </a:rPr>
              <a:t>Tagare</a:t>
            </a:r>
            <a:r>
              <a:rPr dirty="0">
                <a:latin typeface="Arial" panose="020B0604020202020204" pitchFamily="34" charset="0"/>
                <a:cs typeface="Arial" panose="020B0604020202020204" pitchFamily="34" charset="0"/>
              </a:rPr>
              <a:t>, Quantifying the Local Resolution of</a:t>
            </a:r>
          </a:p>
          <a:p>
            <a:pPr algn="l">
              <a:defRPr sz="2000" b="0">
                <a:latin typeface="Helvetica"/>
                <a:ea typeface="Helvetica"/>
                <a:cs typeface="Helvetica"/>
                <a:sym typeface="Helvetica"/>
              </a:defRPr>
            </a:pPr>
            <a:r>
              <a:rPr dirty="0" err="1">
                <a:latin typeface="Arial" panose="020B0604020202020204" pitchFamily="34" charset="0"/>
                <a:cs typeface="Arial" panose="020B0604020202020204" pitchFamily="34" charset="0"/>
              </a:rPr>
              <a:t>Cryo</a:t>
            </a:r>
            <a:r>
              <a:rPr dirty="0">
                <a:latin typeface="Arial" panose="020B0604020202020204" pitchFamily="34" charset="0"/>
                <a:cs typeface="Arial" panose="020B0604020202020204" pitchFamily="34" charset="0"/>
              </a:rPr>
              <a:t>-EM Density Maps, Nature Methods, Volume 11, Issue 1, Pages 63-65, 2014.</a:t>
            </a:r>
          </a:p>
        </p:txBody>
      </p:sp>
    </p:spTree>
    <p:extLst>
      <p:ext uri="{BB962C8B-B14F-4D97-AF65-F5344CB8AC3E}">
        <p14:creationId xmlns:p14="http://schemas.microsoft.com/office/powerpoint/2010/main" val="1439756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Interactive Clustering Analysis of IHM Models, Docking Poses, MD Trajectories</a:t>
            </a:r>
            <a:endParaRPr lang="en-US" sz="3200"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093757" y="1475614"/>
            <a:ext cx="4961111" cy="2286761"/>
          </a:xfrm>
        </p:spPr>
      </p:pic>
      <p:sp>
        <p:nvSpPr>
          <p:cNvPr id="7" name="TextBox 6"/>
          <p:cNvSpPr txBox="1"/>
          <p:nvPr/>
        </p:nvSpPr>
        <p:spPr>
          <a:xfrm>
            <a:off x="956769" y="3923560"/>
            <a:ext cx="7382861" cy="1200329"/>
          </a:xfrm>
          <a:prstGeom prst="rect">
            <a:avLst/>
          </a:prstGeom>
          <a:solidFill>
            <a:schemeClr val="bg1"/>
          </a:solidFill>
        </p:spPr>
        <p:txBody>
          <a:bodyPr wrap="square" rtlCol="0">
            <a:spAutoFit/>
          </a:bodyPr>
          <a:lstStyle/>
          <a:p>
            <a:r>
              <a:rPr lang="en-US" b="1" dirty="0" smtClean="0">
                <a:solidFill>
                  <a:prstClr val="black"/>
                </a:solidFill>
              </a:rPr>
              <a:t>GPU-Accelerated </a:t>
            </a:r>
            <a:r>
              <a:rPr lang="en-US" b="1" dirty="0">
                <a:solidFill>
                  <a:prstClr val="black"/>
                </a:solidFill>
              </a:rPr>
              <a:t>Molecular Dynamics Clustering Analysis with </a:t>
            </a:r>
            <a:r>
              <a:rPr lang="en-US" b="1" dirty="0" err="1" smtClean="0">
                <a:solidFill>
                  <a:prstClr val="black"/>
                </a:solidFill>
              </a:rPr>
              <a:t>OpenACC</a:t>
            </a:r>
            <a:r>
              <a:rPr lang="en-US" b="1" dirty="0" smtClean="0">
                <a:solidFill>
                  <a:prstClr val="black"/>
                </a:solidFill>
              </a:rPr>
              <a:t>.</a:t>
            </a:r>
            <a:r>
              <a:rPr lang="en-US" b="1" dirty="0">
                <a:solidFill>
                  <a:prstClr val="black"/>
                </a:solidFill>
              </a:rPr>
              <a:t> </a:t>
            </a:r>
            <a:r>
              <a:rPr lang="en-US" dirty="0" smtClean="0">
                <a:solidFill>
                  <a:prstClr val="black"/>
                </a:solidFill>
              </a:rPr>
              <a:t>J.E</a:t>
            </a:r>
            <a:r>
              <a:rPr lang="en-US" dirty="0">
                <a:solidFill>
                  <a:prstClr val="black"/>
                </a:solidFill>
              </a:rPr>
              <a:t>. Stone, </a:t>
            </a:r>
            <a:r>
              <a:rPr lang="en-US" dirty="0" smtClean="0">
                <a:solidFill>
                  <a:prstClr val="black"/>
                </a:solidFill>
              </a:rPr>
              <a:t>J.R</a:t>
            </a:r>
            <a:r>
              <a:rPr lang="en-US" dirty="0">
                <a:solidFill>
                  <a:prstClr val="black"/>
                </a:solidFill>
              </a:rPr>
              <a:t>. </a:t>
            </a:r>
            <a:r>
              <a:rPr lang="en-US" dirty="0" err="1">
                <a:solidFill>
                  <a:prstClr val="black"/>
                </a:solidFill>
              </a:rPr>
              <a:t>Perilla</a:t>
            </a:r>
            <a:r>
              <a:rPr lang="en-US" dirty="0">
                <a:solidFill>
                  <a:prstClr val="black"/>
                </a:solidFill>
              </a:rPr>
              <a:t>, C. </a:t>
            </a:r>
            <a:r>
              <a:rPr lang="en-US" dirty="0" smtClean="0">
                <a:solidFill>
                  <a:prstClr val="black"/>
                </a:solidFill>
              </a:rPr>
              <a:t>K. </a:t>
            </a:r>
            <a:r>
              <a:rPr lang="en-US" dirty="0">
                <a:solidFill>
                  <a:prstClr val="black"/>
                </a:solidFill>
              </a:rPr>
              <a:t>Cassidy, and </a:t>
            </a:r>
            <a:r>
              <a:rPr lang="en-US" dirty="0" smtClean="0">
                <a:solidFill>
                  <a:prstClr val="black"/>
                </a:solidFill>
              </a:rPr>
              <a:t>K. </a:t>
            </a:r>
            <a:r>
              <a:rPr lang="en-US" dirty="0" err="1">
                <a:solidFill>
                  <a:prstClr val="black"/>
                </a:solidFill>
              </a:rPr>
              <a:t>Schulten</a:t>
            </a:r>
            <a:r>
              <a:rPr lang="en-US" dirty="0" smtClean="0">
                <a:solidFill>
                  <a:prstClr val="black"/>
                </a:solidFill>
              </a:rPr>
              <a:t>.           In</a:t>
            </a:r>
            <a:r>
              <a:rPr lang="en-US" dirty="0">
                <a:solidFill>
                  <a:prstClr val="black"/>
                </a:solidFill>
              </a:rPr>
              <a:t>, Robert Farber, </a:t>
            </a:r>
            <a:r>
              <a:rPr lang="en-US" dirty="0" smtClean="0">
                <a:solidFill>
                  <a:prstClr val="black"/>
                </a:solidFill>
              </a:rPr>
              <a:t>ed., </a:t>
            </a:r>
            <a:r>
              <a:rPr lang="en-US" dirty="0">
                <a:solidFill>
                  <a:prstClr val="black"/>
                </a:solidFill>
              </a:rPr>
              <a:t>Parallel Programming with </a:t>
            </a:r>
            <a:r>
              <a:rPr lang="en-US" dirty="0" err="1">
                <a:solidFill>
                  <a:prstClr val="black"/>
                </a:solidFill>
              </a:rPr>
              <a:t>OpenACC</a:t>
            </a:r>
            <a:r>
              <a:rPr lang="en-US" dirty="0">
                <a:solidFill>
                  <a:prstClr val="black"/>
                </a:solidFill>
              </a:rPr>
              <a:t>, Morgan Kaufmann, Chapter 11, pp. 215-240</a:t>
            </a:r>
            <a:r>
              <a:rPr lang="en-US" dirty="0" smtClean="0">
                <a:solidFill>
                  <a:prstClr val="black"/>
                </a:solidFill>
              </a:rPr>
              <a:t>, 2016.</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7" y="1562100"/>
            <a:ext cx="4040037" cy="2046354"/>
          </a:xfrm>
          <a:prstGeom prst="rect">
            <a:avLst/>
          </a:prstGeom>
        </p:spPr>
      </p:pic>
    </p:spTree>
    <p:extLst>
      <p:ext uri="{BB962C8B-B14F-4D97-AF65-F5344CB8AC3E}">
        <p14:creationId xmlns:p14="http://schemas.microsoft.com/office/powerpoint/2010/main" val="997168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DFF on the Cloud Costs Less than a Cup of Coffee"/>
          <p:cNvSpPr txBox="1"/>
          <p:nvPr/>
        </p:nvSpPr>
        <p:spPr>
          <a:xfrm>
            <a:off x="154033" y="16888"/>
            <a:ext cx="8835937" cy="500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tIns="34289" rIns="34289" bIns="34289" anchor="ctr">
            <a:spAutoFit/>
          </a:bodyPr>
          <a:lstStyle>
            <a:lvl1pPr defTabSz="1825625">
              <a:defRPr sz="6600" b="0">
                <a:latin typeface="Arial"/>
                <a:ea typeface="Arial"/>
                <a:cs typeface="Arial"/>
                <a:sym typeface="Arial"/>
              </a:defRPr>
            </a:lvl1pPr>
          </a:lstStyle>
          <a:p>
            <a:pPr algn="ctr" hangingPunct="0"/>
            <a:r>
              <a:rPr sz="2800" kern="0" dirty="0">
                <a:solidFill>
                  <a:srgbClr val="000000"/>
                </a:solidFill>
              </a:rPr>
              <a:t>MDFF on the Cloud Costs Less than a Cup of Coffee</a:t>
            </a:r>
          </a:p>
        </p:txBody>
      </p:sp>
      <p:sp>
        <p:nvSpPr>
          <p:cNvPr id="120" name="Cloud computing allows researchers to focus on the scientific challenges of their project without having to worry about local availability and administration of suitable computer hardware and installing or compiling software."/>
          <p:cNvSpPr txBox="1"/>
          <p:nvPr/>
        </p:nvSpPr>
        <p:spPr>
          <a:xfrm>
            <a:off x="1149171" y="3341971"/>
            <a:ext cx="7239001" cy="1592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789" tIns="26789" rIns="26789" bIns="26789" anchor="ctr">
            <a:spAutoFit/>
          </a:bodyPr>
          <a:lstStyle>
            <a:lvl1pPr>
              <a:defRPr sz="5000" b="0">
                <a:latin typeface="Arial"/>
                <a:ea typeface="Arial"/>
                <a:cs typeface="Arial"/>
                <a:sym typeface="Arial"/>
              </a:defRPr>
            </a:lvl1pPr>
          </a:lstStyle>
          <a:p>
            <a:pPr algn="ctr" defTabSz="308066" hangingPunct="0"/>
            <a:r>
              <a:rPr sz="2000" kern="0" dirty="0">
                <a:solidFill>
                  <a:srgbClr val="000000"/>
                </a:solidFill>
              </a:rPr>
              <a:t> Cloud computing allows researchers to focus on the scientific challenges of their project without having to worry about local availability and administration of suitable computer hardware and installing or compiling software</a:t>
            </a:r>
            <a:r>
              <a:rPr sz="2000" kern="0" dirty="0" smtClean="0">
                <a:solidFill>
                  <a:srgbClr val="000000"/>
                </a:solidFill>
              </a:rPr>
              <a:t>.</a:t>
            </a:r>
            <a:endParaRPr lang="en-US" sz="2000" kern="0" dirty="0" smtClean="0">
              <a:solidFill>
                <a:srgbClr val="000000"/>
              </a:solidFill>
            </a:endParaRPr>
          </a:p>
          <a:p>
            <a:pPr algn="ctr" defTabSz="308066" hangingPunct="0"/>
            <a:endParaRPr sz="2000" kern="0" dirty="0">
              <a:solidFill>
                <a:srgbClr val="000000"/>
              </a:solidFill>
            </a:endParaRPr>
          </a:p>
        </p:txBody>
      </p:sp>
      <p:sp>
        <p:nvSpPr>
          <p:cNvPr id="121" name="ReMDFF (Resolution Exchange) requires many cores but little compute time, making it a good candidate for cloud computing"/>
          <p:cNvSpPr txBox="1"/>
          <p:nvPr/>
        </p:nvSpPr>
        <p:spPr>
          <a:xfrm>
            <a:off x="588643" y="582045"/>
            <a:ext cx="7610405" cy="5465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6789" tIns="26789" rIns="26789" bIns="26789" anchor="ctr">
            <a:spAutoFit/>
          </a:bodyPr>
          <a:lstStyle>
            <a:lvl1pPr>
              <a:defRPr sz="5000" b="0">
                <a:latin typeface="Arial"/>
                <a:ea typeface="Arial"/>
                <a:cs typeface="Arial"/>
                <a:sym typeface="Arial"/>
              </a:defRPr>
            </a:lvl1pPr>
          </a:lstStyle>
          <a:p>
            <a:pPr algn="ctr" defTabSz="308066" hangingPunct="0"/>
            <a:r>
              <a:rPr sz="1600" kern="0" dirty="0" err="1">
                <a:solidFill>
                  <a:srgbClr val="000000"/>
                </a:solidFill>
              </a:rPr>
              <a:t>ReMDFF</a:t>
            </a:r>
            <a:r>
              <a:rPr sz="1600" kern="0" dirty="0">
                <a:solidFill>
                  <a:srgbClr val="000000"/>
                </a:solidFill>
              </a:rPr>
              <a:t> (Resolution Exchange) requires many cores but little compute time, making it a good candidate for cloud computing</a:t>
            </a:r>
          </a:p>
        </p:txBody>
      </p:sp>
      <p:pic>
        <p:nvPicPr>
          <p:cNvPr id="122" name="AmazonWebservices_Logo.svg.png" descr="AmazonWebservices_Logo.svg.png"/>
          <p:cNvPicPr>
            <a:picLocks noChangeAspect="1"/>
          </p:cNvPicPr>
          <p:nvPr/>
        </p:nvPicPr>
        <p:blipFill>
          <a:blip r:embed="rId3">
            <a:extLst/>
          </a:blip>
          <a:stretch>
            <a:fillRect/>
          </a:stretch>
        </p:blipFill>
        <p:spPr>
          <a:xfrm>
            <a:off x="18712" y="2116805"/>
            <a:ext cx="1540547" cy="579246"/>
          </a:xfrm>
          <a:prstGeom prst="rect">
            <a:avLst/>
          </a:prstGeom>
          <a:ln w="12700">
            <a:miter lim="400000"/>
          </a:ln>
        </p:spPr>
      </p:pic>
      <p:pic>
        <p:nvPicPr>
          <p:cNvPr id="123" name="download.png" descr="download.png"/>
          <p:cNvPicPr>
            <a:picLocks noChangeAspect="1"/>
          </p:cNvPicPr>
          <p:nvPr/>
        </p:nvPicPr>
        <p:blipFill>
          <a:blip r:embed="rId4">
            <a:extLst/>
          </a:blip>
          <a:stretch>
            <a:fillRect/>
          </a:stretch>
        </p:blipFill>
        <p:spPr>
          <a:xfrm>
            <a:off x="7484442" y="905579"/>
            <a:ext cx="2315068" cy="2315068"/>
          </a:xfrm>
          <a:prstGeom prst="rect">
            <a:avLst/>
          </a:prstGeom>
          <a:ln w="12700">
            <a:miter lim="400000"/>
          </a:ln>
        </p:spPr>
      </p:pic>
      <p:sp>
        <p:nvSpPr>
          <p:cNvPr id="124" name="Singharoy, et al. eLife 2016"/>
          <p:cNvSpPr txBox="1"/>
          <p:nvPr/>
        </p:nvSpPr>
        <p:spPr>
          <a:xfrm>
            <a:off x="4694244" y="1664774"/>
            <a:ext cx="2551580" cy="300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defTabSz="308066" hangingPunct="0">
              <a:defRPr sz="4200" b="0">
                <a:latin typeface="Helvetica Light"/>
                <a:ea typeface="Helvetica Light"/>
                <a:cs typeface="Helvetica Light"/>
                <a:sym typeface="Helvetica Light"/>
              </a:defRPr>
            </a:pPr>
            <a:r>
              <a:rPr sz="1600" kern="0">
                <a:solidFill>
                  <a:srgbClr val="000000"/>
                </a:solidFill>
                <a:latin typeface="Helvetica Light"/>
                <a:ea typeface="Helvetica Light"/>
                <a:cs typeface="Helvetica Light"/>
                <a:sym typeface="Helvetica Light"/>
              </a:rPr>
              <a:t>Singharoy, </a:t>
            </a:r>
            <a:r>
              <a:rPr sz="1600" i="1" kern="0">
                <a:solidFill>
                  <a:srgbClr val="000000"/>
                </a:solidFill>
                <a:latin typeface="Helvetica"/>
                <a:ea typeface="Helvetica"/>
                <a:cs typeface="Helvetica"/>
                <a:sym typeface="Helvetica"/>
              </a:rPr>
              <a:t>et al</a:t>
            </a:r>
            <a:r>
              <a:rPr sz="1600" kern="0">
                <a:solidFill>
                  <a:srgbClr val="000000"/>
                </a:solidFill>
                <a:latin typeface="Helvetica Light"/>
                <a:ea typeface="Helvetica Light"/>
                <a:cs typeface="Helvetica Light"/>
                <a:sym typeface="Helvetica Light"/>
              </a:rPr>
              <a:t>. eLife 2016</a:t>
            </a:r>
          </a:p>
        </p:txBody>
      </p:sp>
      <p:graphicFrame>
        <p:nvGraphicFramePr>
          <p:cNvPr id="125" name="Table"/>
          <p:cNvGraphicFramePr/>
          <p:nvPr>
            <p:extLst>
              <p:ext uri="{D42A27DB-BD31-4B8C-83A1-F6EECF244321}">
                <p14:modId xmlns:p14="http://schemas.microsoft.com/office/powerpoint/2010/main" val="1622516564"/>
              </p:ext>
            </p:extLst>
          </p:nvPr>
        </p:nvGraphicFramePr>
        <p:xfrm>
          <a:off x="1598779" y="1541222"/>
          <a:ext cx="6411840" cy="1819564"/>
        </p:xfrm>
        <a:graphic>
          <a:graphicData uri="http://schemas.openxmlformats.org/drawingml/2006/table">
            <a:tbl>
              <a:tblPr firstRow="1" bandRow="1"/>
              <a:tblGrid>
                <a:gridCol w="1282368"/>
                <a:gridCol w="1282368"/>
                <a:gridCol w="1282368"/>
                <a:gridCol w="1282368"/>
                <a:gridCol w="1282368"/>
              </a:tblGrid>
              <a:tr h="464820">
                <a:tc>
                  <a:txBody>
                    <a:bodyPr/>
                    <a:lstStyle/>
                    <a:p>
                      <a:pPr defTabSz="914400">
                        <a:defRPr sz="1800" b="0">
                          <a:solidFill>
                            <a:srgbClr val="000000"/>
                          </a:solidFill>
                        </a:defRPr>
                      </a:pPr>
                      <a:r>
                        <a:rPr lang="en-US" sz="1400" b="1" dirty="0" smtClean="0">
                          <a:latin typeface="Helvetica"/>
                          <a:ea typeface="Helvetica"/>
                          <a:cs typeface="Helvetica"/>
                          <a:sym typeface="Helvetica"/>
                        </a:rPr>
                        <a:t>Molecule</a:t>
                      </a:r>
                      <a:endParaRPr sz="1400" b="1" dirty="0">
                        <a:latin typeface="Helvetica"/>
                        <a:ea typeface="Helvetica"/>
                        <a:cs typeface="Helvetica"/>
                        <a:sym typeface="Helvetica"/>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lang="en-US" sz="1400" b="1" dirty="0" smtClean="0">
                          <a:latin typeface="Helvetica"/>
                          <a:ea typeface="Helvetica"/>
                          <a:cs typeface="Helvetica"/>
                          <a:sym typeface="Helvetica"/>
                        </a:rPr>
                        <a:t>Instance</a:t>
                      </a:r>
                      <a:endParaRPr sz="1400" b="1" dirty="0">
                        <a:latin typeface="Helvetica"/>
                        <a:ea typeface="Helvetica"/>
                        <a:cs typeface="Helvetica"/>
                        <a:sym typeface="Helvetica"/>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a:latin typeface="Helvetica"/>
                          <a:ea typeface="Helvetica"/>
                          <a:cs typeface="Helvetica"/>
                          <a:sym typeface="Helvetica"/>
                        </a:rPr>
                        <a:t>Performance (ns/day)</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a:latin typeface="Helvetica"/>
                          <a:ea typeface="Helvetica"/>
                          <a:cs typeface="Helvetica"/>
                          <a:sym typeface="Helvetica"/>
                        </a:rPr>
                        <a:t>Time (hours)</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c>
                  <a:txBody>
                    <a:bodyPr/>
                    <a:lstStyle/>
                    <a:p>
                      <a:pPr defTabSz="914400">
                        <a:defRPr sz="1800" b="0">
                          <a:solidFill>
                            <a:srgbClr val="000000"/>
                          </a:solidFill>
                        </a:defRPr>
                      </a:pPr>
                      <a:r>
                        <a:rPr sz="1400" b="1" dirty="0">
                          <a:latin typeface="Helvetica"/>
                          <a:ea typeface="Helvetica"/>
                          <a:cs typeface="Helvetica"/>
                          <a:sym typeface="Helvetica"/>
                        </a:rPr>
                        <a:t>Simulation </a:t>
                      </a:r>
                      <a:r>
                        <a:rPr sz="1400" b="1" dirty="0" smtClean="0">
                          <a:latin typeface="Helvetica"/>
                          <a:ea typeface="Helvetica"/>
                          <a:cs typeface="Helvetica"/>
                          <a:sym typeface="Helvetica"/>
                        </a:rPr>
                        <a:t>Cost</a:t>
                      </a:r>
                      <a:r>
                        <a:rPr lang="en-US" sz="1400" b="1" dirty="0" smtClean="0">
                          <a:latin typeface="Helvetica"/>
                          <a:ea typeface="Helvetica"/>
                          <a:cs typeface="Helvetica"/>
                          <a:sym typeface="Helvetica"/>
                        </a:rPr>
                        <a:t> / ns</a:t>
                      </a:r>
                      <a:r>
                        <a:rPr sz="1400" b="1" dirty="0" smtClean="0">
                          <a:latin typeface="Helvetica"/>
                          <a:ea typeface="Helvetica"/>
                          <a:cs typeface="Helvetica"/>
                          <a:sym typeface="Helvetica"/>
                        </a:rPr>
                        <a:t> </a:t>
                      </a:r>
                      <a:r>
                        <a:rPr sz="1400" b="1" dirty="0">
                          <a:latin typeface="Helvetica"/>
                          <a:ea typeface="Helvetica"/>
                          <a:cs typeface="Helvetica"/>
                          <a:sym typeface="Helvetica"/>
                        </a:rPr>
                        <a:t>($)</a:t>
                      </a: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solidFill>
                      <a:srgbClr val="FFFFFF"/>
                    </a:solidFill>
                  </a:tcPr>
                </a:tc>
              </a:tr>
              <a:tr h="425104">
                <a:tc>
                  <a:txBody>
                    <a:bodyPr/>
                    <a:lstStyle/>
                    <a:p>
                      <a:pPr defTabSz="914400">
                        <a:defRPr sz="1800"/>
                      </a:pPr>
                      <a:r>
                        <a:rPr lang="en-US" sz="1400" kern="0" dirty="0" smtClean="0">
                          <a:solidFill>
                            <a:srgbClr val="000000"/>
                          </a:solidFill>
                        </a:rPr>
                        <a:t>Adenylate Kinase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112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a:t>
                      </a:r>
                      <a:r>
                        <a:rPr lang="en-US" sz="1400" dirty="0" smtClean="0">
                          <a:latin typeface="Helvetica Light"/>
                          <a:ea typeface="Helvetica Light"/>
                          <a:cs typeface="Helvetica Light"/>
                          <a:sym typeface="Helvetica Light"/>
                        </a:rPr>
                        <a:t>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0.67</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425104">
                <a:tc>
                  <a:txBody>
                    <a:bodyPr/>
                    <a:lstStyle/>
                    <a:p>
                      <a:pPr defTabSz="914400">
                        <a:defRPr sz="1800"/>
                      </a:pPr>
                      <a:r>
                        <a:rPr lang="en-US" sz="1400" kern="0" dirty="0" smtClean="0">
                          <a:solidFill>
                            <a:srgbClr val="000000"/>
                          </a:solidFill>
                        </a:rPr>
                        <a:t>Acetyl-CoA Synthase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lang="en-US"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82</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a:t>
                      </a:r>
                      <a:r>
                        <a:rPr lang="en-US" sz="1400" dirty="0" smtClean="0">
                          <a:latin typeface="Helvetica Light"/>
                          <a:ea typeface="Helvetica Light"/>
                          <a:cs typeface="Helvetica Light"/>
                          <a:sym typeface="Helvetica Light"/>
                        </a:rPr>
                        <a:t>3</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sz="1400" dirty="0" smtClean="0">
                          <a:latin typeface="Helvetica Light"/>
                          <a:ea typeface="Helvetica Light"/>
                          <a:cs typeface="Helvetica Light"/>
                          <a:sym typeface="Helvetica Light"/>
                        </a:rPr>
                        <a:t>0.8</a:t>
                      </a:r>
                      <a:r>
                        <a:rPr lang="en-US" sz="1400" dirty="0" smtClean="0">
                          <a:latin typeface="Helvetica Light"/>
                          <a:ea typeface="Helvetica Light"/>
                          <a:cs typeface="Helvetica Light"/>
                          <a:sym typeface="Helvetica Light"/>
                        </a:rPr>
                        <a:t>9</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r h="425104">
                <a:tc>
                  <a:txBody>
                    <a:bodyPr/>
                    <a:lstStyle/>
                    <a:p>
                      <a:pPr defTabSz="914400">
                        <a:defRPr sz="1800"/>
                      </a:pPr>
                      <a:r>
                        <a:rPr lang="en-US" sz="1400" dirty="0" smtClean="0">
                          <a:latin typeface="Helvetica Light"/>
                          <a:ea typeface="Helvetica Light"/>
                          <a:cs typeface="Helvetica Light"/>
                          <a:sym typeface="Helvetica Light"/>
                        </a:rPr>
                        <a:t>J1 </a:t>
                      </a:r>
                      <a:r>
                        <a:rPr lang="en-US" sz="1400" dirty="0" err="1" smtClean="0">
                          <a:latin typeface="Helvetica Light"/>
                          <a:ea typeface="Helvetica Light"/>
                          <a:cs typeface="Helvetica Light"/>
                          <a:sym typeface="Helvetica Light"/>
                        </a:rPr>
                        <a:t>Nitrilase</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p3.2xlarge</a:t>
                      </a:r>
                      <a:endParaRPr lang="en-US"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5</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4.8</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c>
                  <a:txBody>
                    <a:bodyPr/>
                    <a:lstStyle/>
                    <a:p>
                      <a:pPr defTabSz="914400">
                        <a:defRPr sz="1800"/>
                      </a:pPr>
                      <a:r>
                        <a:rPr lang="en-US" sz="1400" dirty="0" smtClean="0">
                          <a:latin typeface="Helvetica Light"/>
                          <a:ea typeface="Helvetica Light"/>
                          <a:cs typeface="Helvetica Light"/>
                          <a:sym typeface="Helvetica Light"/>
                        </a:rPr>
                        <a:t>14.6</a:t>
                      </a:r>
                      <a:endParaRPr sz="1400" dirty="0">
                        <a:latin typeface="Helvetica Light"/>
                        <a:ea typeface="Helvetica Light"/>
                        <a:cs typeface="Helvetica Light"/>
                        <a:sym typeface="Helvetica Light"/>
                      </a:endParaRPr>
                    </a:p>
                  </a:txBody>
                  <a:tcPr marL="19050" marR="19050" marT="19050" marB="19050" anchor="ctr" horzOverflow="overflow">
                    <a:lnL w="12700">
                      <a:solidFill>
                        <a:srgbClr val="3797C6"/>
                      </a:solidFill>
                      <a:miter lim="400000"/>
                    </a:lnL>
                    <a:lnR w="12700">
                      <a:solidFill>
                        <a:srgbClr val="3797C6"/>
                      </a:solidFill>
                      <a:miter lim="400000"/>
                    </a:lnR>
                    <a:lnT w="12700">
                      <a:solidFill>
                        <a:srgbClr val="3797C6"/>
                      </a:solidFill>
                      <a:miter lim="400000"/>
                    </a:lnT>
                    <a:lnB w="12700">
                      <a:solidFill>
                        <a:srgbClr val="3797C6"/>
                      </a:solidFill>
                      <a:miter lim="400000"/>
                    </a:lnB>
                  </a:tcPr>
                </a:tc>
              </a:tr>
            </a:tbl>
          </a:graphicData>
        </a:graphic>
      </p:graphicFrame>
      <p:sp>
        <p:nvSpPr>
          <p:cNvPr id="127" name="Acetyl-CoA Synthase (PDB 1OAO) 11469 atoms"/>
          <p:cNvSpPr txBox="1"/>
          <p:nvPr/>
        </p:nvSpPr>
        <p:spPr>
          <a:xfrm>
            <a:off x="1598779" y="1271677"/>
            <a:ext cx="2232582" cy="2695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lvl1pPr>
              <a:defRPr sz="3000" b="0">
                <a:latin typeface="Arial"/>
                <a:ea typeface="Arial"/>
                <a:cs typeface="Arial"/>
                <a:sym typeface="Arial"/>
              </a:defRPr>
            </a:lvl1pPr>
          </a:lstStyle>
          <a:p>
            <a:pPr algn="ctr" defTabSz="308066" hangingPunct="0"/>
            <a:r>
              <a:rPr lang="en-US" sz="1400" kern="0" dirty="0" err="1" smtClean="0">
                <a:solidFill>
                  <a:srgbClr val="000000"/>
                </a:solidFill>
                <a:latin typeface="Helvetica Light"/>
                <a:ea typeface="Helvetica Light"/>
                <a:cs typeface="Helvetica Light"/>
                <a:sym typeface="Helvetica Light"/>
              </a:rPr>
              <a:t>Singharoy</a:t>
            </a:r>
            <a:r>
              <a:rPr lang="en-US" sz="1400" kern="0" dirty="0">
                <a:solidFill>
                  <a:srgbClr val="000000"/>
                </a:solidFill>
                <a:latin typeface="Helvetica Light"/>
                <a:ea typeface="Helvetica Light"/>
                <a:cs typeface="Helvetica Light"/>
                <a:sym typeface="Helvetica Light"/>
              </a:rPr>
              <a:t>, </a:t>
            </a:r>
            <a:r>
              <a:rPr lang="en-US" sz="1400" i="1" kern="0" dirty="0">
                <a:solidFill>
                  <a:srgbClr val="000000"/>
                </a:solidFill>
                <a:latin typeface="Helvetica"/>
                <a:ea typeface="Helvetica"/>
                <a:cs typeface="Helvetica"/>
                <a:sym typeface="Helvetica"/>
              </a:rPr>
              <a:t>et al</a:t>
            </a:r>
            <a:r>
              <a:rPr lang="en-US" sz="1400" kern="0" dirty="0">
                <a:solidFill>
                  <a:srgbClr val="000000"/>
                </a:solidFill>
                <a:latin typeface="Helvetica Light"/>
                <a:ea typeface="Helvetica Light"/>
                <a:cs typeface="Helvetica Light"/>
                <a:sym typeface="Helvetica Light"/>
              </a:rPr>
              <a:t>. </a:t>
            </a:r>
            <a:r>
              <a:rPr lang="en-US" sz="1400" kern="0" dirty="0" err="1">
                <a:solidFill>
                  <a:srgbClr val="000000"/>
                </a:solidFill>
                <a:latin typeface="Helvetica Light"/>
                <a:ea typeface="Helvetica Light"/>
                <a:cs typeface="Helvetica Light"/>
                <a:sym typeface="Helvetica Light"/>
              </a:rPr>
              <a:t>eLife</a:t>
            </a:r>
            <a:r>
              <a:rPr lang="en-US" sz="1400" kern="0" dirty="0">
                <a:solidFill>
                  <a:srgbClr val="000000"/>
                </a:solidFill>
                <a:latin typeface="Helvetica Light"/>
                <a:ea typeface="Helvetica Light"/>
                <a:cs typeface="Helvetica Light"/>
                <a:sym typeface="Helvetica Light"/>
              </a:rPr>
              <a:t> </a:t>
            </a:r>
            <a:r>
              <a:rPr lang="en-US" sz="1400" kern="0" dirty="0" smtClean="0">
                <a:solidFill>
                  <a:srgbClr val="000000"/>
                </a:solidFill>
                <a:latin typeface="Helvetica Light"/>
                <a:ea typeface="Helvetica Light"/>
                <a:cs typeface="Helvetica Light"/>
                <a:sym typeface="Helvetica Light"/>
              </a:rPr>
              <a:t>2016</a:t>
            </a:r>
            <a:endParaRPr lang="en-US" sz="1400" kern="0" dirty="0">
              <a:solidFill>
                <a:srgbClr val="000000"/>
              </a:solidFill>
              <a:latin typeface="Helvetica Light"/>
              <a:ea typeface="Helvetica Light"/>
              <a:cs typeface="Helvetica Light"/>
              <a:sym typeface="Helvetica Light"/>
            </a:endParaRPr>
          </a:p>
        </p:txBody>
      </p:sp>
    </p:spTree>
    <p:extLst>
      <p:ext uri="{BB962C8B-B14F-4D97-AF65-F5344CB8AC3E}">
        <p14:creationId xmlns:p14="http://schemas.microsoft.com/office/powerpoint/2010/main" val="79906938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5559" y="1100609"/>
            <a:ext cx="3398837" cy="33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591" y="244549"/>
            <a:ext cx="8920716" cy="856060"/>
          </a:xfrm>
        </p:spPr>
        <p:txBody>
          <a:bodyPr>
            <a:normAutofit fontScale="90000"/>
          </a:bodyPr>
          <a:lstStyle/>
          <a:p>
            <a:r>
              <a:rPr lang="en-US" sz="3200" dirty="0" smtClean="0"/>
              <a:t>VMD supports EGL for in-situ and parallel rendering on Amazon EC2</a:t>
            </a:r>
            <a:endParaRPr lang="en-US" sz="3200" dirty="0"/>
          </a:p>
        </p:txBody>
      </p:sp>
      <p:sp>
        <p:nvSpPr>
          <p:cNvPr id="3" name="Text Placeholder 2"/>
          <p:cNvSpPr>
            <a:spLocks noGrp="1"/>
          </p:cNvSpPr>
          <p:nvPr>
            <p:ph type="body" sz="half" idx="1"/>
          </p:nvPr>
        </p:nvSpPr>
        <p:spPr>
          <a:xfrm>
            <a:off x="127591" y="1180214"/>
            <a:ext cx="5190035" cy="3390596"/>
          </a:xfrm>
        </p:spPr>
        <p:txBody>
          <a:bodyPr>
            <a:normAutofit/>
          </a:bodyPr>
          <a:lstStyle/>
          <a:p>
            <a:r>
              <a:rPr lang="en-US" sz="2400" b="1" dirty="0" smtClean="0"/>
              <a:t>No windowing system dependency</a:t>
            </a:r>
          </a:p>
          <a:p>
            <a:r>
              <a:rPr lang="en-US" sz="2400" dirty="0" smtClean="0"/>
              <a:t>Easily deploy parallel VMD builds supporting off-screen rendering</a:t>
            </a:r>
          </a:p>
          <a:p>
            <a:r>
              <a:rPr lang="en-US" sz="2400" dirty="0" smtClean="0"/>
              <a:t>Maintains 100% of VMD OpenGL </a:t>
            </a:r>
            <a:r>
              <a:rPr lang="en-US" sz="2400" dirty="0" err="1" smtClean="0"/>
              <a:t>shaders</a:t>
            </a:r>
            <a:r>
              <a:rPr lang="en-US" sz="2400" dirty="0" smtClean="0"/>
              <a:t> and rendering features</a:t>
            </a:r>
          </a:p>
          <a:p>
            <a:endParaRPr lang="en-US" sz="2400" dirty="0"/>
          </a:p>
        </p:txBody>
      </p:sp>
      <p:sp>
        <p:nvSpPr>
          <p:cNvPr id="6" name="TextBox 5"/>
          <p:cNvSpPr txBox="1">
            <a:spLocks noChangeArrowheads="1"/>
          </p:cNvSpPr>
          <p:nvPr/>
        </p:nvSpPr>
        <p:spPr bwMode="auto">
          <a:xfrm>
            <a:off x="5317627" y="4413646"/>
            <a:ext cx="3314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Poliovirus</a:t>
            </a:r>
            <a:endParaRPr lang="en-US" altLang="en-US" sz="1600" b="1" dirty="0" smtClean="0">
              <a:latin typeface="Arial" charset="0"/>
              <a:cs typeface="Arial" charset="0"/>
            </a:endParaRPr>
          </a:p>
        </p:txBody>
      </p:sp>
    </p:spTree>
    <p:extLst>
      <p:ext uri="{BB962C8B-B14F-4D97-AF65-F5344CB8AC3E}">
        <p14:creationId xmlns:p14="http://schemas.microsoft.com/office/powerpoint/2010/main" val="545401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267" y="923045"/>
            <a:ext cx="4461301" cy="330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4"/>
          <p:cNvSpPr txBox="1">
            <a:spLocks noChangeArrowheads="1"/>
          </p:cNvSpPr>
          <p:nvPr/>
        </p:nvSpPr>
        <p:spPr bwMode="auto">
          <a:xfrm>
            <a:off x="0" y="4227193"/>
            <a:ext cx="5102568"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Swine Flu A/H1N1 neuraminidase bound to Tamiflu</a:t>
            </a:r>
          </a:p>
        </p:txBody>
      </p:sp>
      <p:sp>
        <p:nvSpPr>
          <p:cNvPr id="4" name="TextBox 3"/>
          <p:cNvSpPr txBox="1"/>
          <p:nvPr/>
        </p:nvSpPr>
        <p:spPr>
          <a:xfrm>
            <a:off x="1190403" y="4497169"/>
            <a:ext cx="6309854" cy="646331"/>
          </a:xfrm>
          <a:prstGeom prst="rect">
            <a:avLst/>
          </a:prstGeom>
          <a:solidFill>
            <a:schemeClr val="bg1"/>
          </a:solidFill>
        </p:spPr>
        <p:txBody>
          <a:bodyPr wrap="square" rtlCol="0">
            <a:spAutoFit/>
          </a:bodyPr>
          <a:lstStyle/>
          <a:p>
            <a:r>
              <a:rPr lang="en-US" sz="1200" b="1" dirty="0">
                <a:solidFill>
                  <a:srgbClr val="000000"/>
                </a:solidFill>
              </a:rPr>
              <a:t>High Performance Molecular Visualization: In-Situ and Parallel Rendering with EGL.  </a:t>
            </a:r>
            <a:r>
              <a:rPr lang="en-US" sz="1200" dirty="0" smtClean="0">
                <a:solidFill>
                  <a:srgbClr val="000000"/>
                </a:solidFill>
              </a:rPr>
              <a:t>J. </a:t>
            </a:r>
            <a:r>
              <a:rPr lang="en-US" sz="1200" dirty="0">
                <a:solidFill>
                  <a:srgbClr val="000000"/>
                </a:solidFill>
              </a:rPr>
              <a:t>E. Stone, </a:t>
            </a:r>
            <a:r>
              <a:rPr lang="en-US" sz="1200" dirty="0" smtClean="0">
                <a:solidFill>
                  <a:srgbClr val="000000"/>
                </a:solidFill>
              </a:rPr>
              <a:t>P. </a:t>
            </a:r>
            <a:r>
              <a:rPr lang="en-US" sz="1200" dirty="0" err="1">
                <a:solidFill>
                  <a:srgbClr val="000000"/>
                </a:solidFill>
              </a:rPr>
              <a:t>Messmer</a:t>
            </a:r>
            <a:r>
              <a:rPr lang="en-US" sz="1200" dirty="0">
                <a:solidFill>
                  <a:srgbClr val="000000"/>
                </a:solidFill>
              </a:rPr>
              <a:t>, </a:t>
            </a:r>
            <a:r>
              <a:rPr lang="en-US" sz="1200" dirty="0" smtClean="0">
                <a:solidFill>
                  <a:srgbClr val="000000"/>
                </a:solidFill>
              </a:rPr>
              <a:t>R. </a:t>
            </a:r>
            <a:r>
              <a:rPr lang="en-US" sz="1200" dirty="0" err="1">
                <a:solidFill>
                  <a:srgbClr val="000000"/>
                </a:solidFill>
              </a:rPr>
              <a:t>Sisneros</a:t>
            </a:r>
            <a:r>
              <a:rPr lang="en-US" sz="1200" dirty="0">
                <a:solidFill>
                  <a:srgbClr val="000000"/>
                </a:solidFill>
              </a:rPr>
              <a:t>, and </a:t>
            </a:r>
            <a:r>
              <a:rPr lang="en-US" sz="1200" dirty="0" smtClean="0">
                <a:solidFill>
                  <a:srgbClr val="000000"/>
                </a:solidFill>
              </a:rPr>
              <a:t>K. </a:t>
            </a:r>
            <a:r>
              <a:rPr lang="en-US" sz="1200" dirty="0" err="1">
                <a:solidFill>
                  <a:srgbClr val="000000"/>
                </a:solidFill>
              </a:rPr>
              <a:t>Schulten</a:t>
            </a:r>
            <a:r>
              <a:rPr lang="en-US" sz="1200" dirty="0" smtClean="0">
                <a:solidFill>
                  <a:srgbClr val="000000"/>
                </a:solidFill>
              </a:rPr>
              <a:t>.  High </a:t>
            </a:r>
            <a:r>
              <a:rPr lang="en-US" sz="1200" dirty="0">
                <a:solidFill>
                  <a:srgbClr val="000000"/>
                </a:solidFill>
              </a:rPr>
              <a:t>Performance Data Analysis and Visualization </a:t>
            </a:r>
            <a:r>
              <a:rPr lang="en-US" sz="1200" dirty="0" smtClean="0">
                <a:solidFill>
                  <a:srgbClr val="000000"/>
                </a:solidFill>
              </a:rPr>
              <a:t>Workshop, IEEE IPDPSW, </a:t>
            </a:r>
            <a:r>
              <a:rPr lang="en-US" sz="1200" dirty="0">
                <a:solidFill>
                  <a:srgbClr val="000000"/>
                </a:solidFill>
              </a:rPr>
              <a:t>pp. </a:t>
            </a:r>
            <a:r>
              <a:rPr lang="en-US" sz="1200" dirty="0" smtClean="0">
                <a:solidFill>
                  <a:srgbClr val="000000"/>
                </a:solidFill>
              </a:rPr>
              <a:t>1014-1023, </a:t>
            </a:r>
            <a:r>
              <a:rPr lang="en-US" sz="1200" dirty="0">
                <a:solidFill>
                  <a:srgbClr val="000000"/>
                </a:solidFill>
              </a:rPr>
              <a:t>2016</a:t>
            </a:r>
            <a:r>
              <a:rPr lang="en-US" sz="1200" dirty="0" smtClean="0">
                <a:solidFill>
                  <a:srgbClr val="000000"/>
                </a:solidFill>
              </a:rPr>
              <a:t>.</a:t>
            </a:r>
            <a:endParaRPr lang="en-US" sz="1200" dirty="0">
              <a:solidFill>
                <a:srgbClr val="000000"/>
              </a:solidFill>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l="20981" r="27097"/>
          <a:stretch>
            <a:fillRect/>
          </a:stretch>
        </p:blipFill>
        <p:spPr bwMode="auto">
          <a:xfrm>
            <a:off x="5830784" y="1010959"/>
            <a:ext cx="2968831" cy="321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486400" y="4227193"/>
            <a:ext cx="3657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rgbClr val="000000"/>
                </a:solidFill>
                <a:latin typeface="Times New Roman" pitchFamily="18" charset="0"/>
                <a:ea typeface="Gothic" charset="0"/>
                <a:cs typeface="Gothic" charset="0"/>
              </a:defRPr>
            </a:lvl1pPr>
            <a:lvl2pPr marL="742950" indent="-285750" eaLnBrk="0" hangingPunct="0">
              <a:defRPr sz="1200">
                <a:solidFill>
                  <a:srgbClr val="000000"/>
                </a:solidFill>
                <a:latin typeface="Times New Roman" pitchFamily="18" charset="0"/>
                <a:ea typeface="Gothic" charset="0"/>
                <a:cs typeface="Gothic" charset="0"/>
              </a:defRPr>
            </a:lvl2pPr>
            <a:lvl3pPr marL="1143000" indent="-228600" eaLnBrk="0" hangingPunct="0">
              <a:defRPr sz="1200">
                <a:solidFill>
                  <a:srgbClr val="000000"/>
                </a:solidFill>
                <a:latin typeface="Times New Roman" pitchFamily="18" charset="0"/>
                <a:ea typeface="Gothic" charset="0"/>
                <a:cs typeface="Gothic" charset="0"/>
              </a:defRPr>
            </a:lvl3pPr>
            <a:lvl4pPr marL="1600200" indent="-228600" eaLnBrk="0" hangingPunct="0">
              <a:defRPr sz="1200">
                <a:solidFill>
                  <a:srgbClr val="000000"/>
                </a:solidFill>
                <a:latin typeface="Times New Roman" pitchFamily="18" charset="0"/>
                <a:ea typeface="Gothic" charset="0"/>
                <a:cs typeface="Gothic" charset="0"/>
              </a:defRPr>
            </a:lvl4pPr>
            <a:lvl5pPr marL="2057400" indent="-228600" eaLnBrk="0" hangingPunct="0">
              <a:defRPr sz="1200">
                <a:solidFill>
                  <a:srgbClr val="000000"/>
                </a:solidFill>
                <a:latin typeface="Times New Roman" pitchFamily="18" charset="0"/>
                <a:ea typeface="Gothic" charset="0"/>
                <a:cs typeface="Gothic" charset="0"/>
              </a:defRPr>
            </a:lvl5pPr>
            <a:lvl6pPr marL="25146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6pPr>
            <a:lvl7pPr marL="29718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7pPr>
            <a:lvl8pPr marL="34290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8pPr>
            <a:lvl9pPr marL="3886200" indent="-228600" algn="ctr" eaLnBrk="0" fontAlgn="base" hangingPunct="0">
              <a:lnSpc>
                <a:spcPct val="90000"/>
              </a:lnSpc>
              <a:spcBef>
                <a:spcPts val="800"/>
              </a:spcBef>
              <a:spcAft>
                <a:spcPct val="0"/>
              </a:spcAft>
              <a:buClr>
                <a:srgbClr val="000000"/>
              </a:buClr>
              <a:buSzPct val="100000"/>
              <a:buFont typeface="Times New Roman" pitchFamily="18" charset="0"/>
              <a:defRPr sz="1200">
                <a:solidFill>
                  <a:srgbClr val="000000"/>
                </a:solidFill>
                <a:latin typeface="Times New Roman" pitchFamily="18" charset="0"/>
                <a:ea typeface="Gothic" charset="0"/>
                <a:cs typeface="Gothic" charset="0"/>
              </a:defRPr>
            </a:lvl9pPr>
          </a:lstStyle>
          <a:p>
            <a:pPr algn="ctr" defTabSz="914400" eaLnBrk="1" fontAlgn="base" hangingPunct="1">
              <a:lnSpc>
                <a:spcPct val="90000"/>
              </a:lnSpc>
              <a:spcBef>
                <a:spcPts val="800"/>
              </a:spcBef>
              <a:spcAft>
                <a:spcPct val="0"/>
              </a:spcAft>
              <a:buClr>
                <a:srgbClr val="000000"/>
              </a:buClr>
              <a:buSzPct val="100000"/>
              <a:buFont typeface="Times New Roman" pitchFamily="18" charset="0"/>
              <a:buNone/>
            </a:pPr>
            <a:r>
              <a:rPr lang="pt-BR" altLang="en-US" sz="1600" b="1" dirty="0" smtClean="0">
                <a:latin typeface="Arial" charset="0"/>
                <a:cs typeface="Arial" charset="0"/>
              </a:rPr>
              <a:t>64M atom HIV-1 capsid simulation</a:t>
            </a:r>
            <a:endParaRPr lang="en-US" altLang="en-US" sz="1600" b="1" dirty="0" smtClean="0">
              <a:latin typeface="Arial" charset="0"/>
              <a:cs typeface="Arial" charset="0"/>
            </a:endParaRPr>
          </a:p>
        </p:txBody>
      </p:sp>
      <p:sp>
        <p:nvSpPr>
          <p:cNvPr id="3" name="Title 2"/>
          <p:cNvSpPr>
            <a:spLocks noGrp="1"/>
          </p:cNvSpPr>
          <p:nvPr>
            <p:ph type="title"/>
          </p:nvPr>
        </p:nvSpPr>
        <p:spPr>
          <a:xfrm>
            <a:off x="685800" y="112816"/>
            <a:ext cx="7770813" cy="855663"/>
          </a:xfrm>
        </p:spPr>
        <p:txBody>
          <a:bodyPr/>
          <a:lstStyle/>
          <a:p>
            <a:pPr algn="l"/>
            <a:r>
              <a:rPr lang="pt-BR" altLang="en-US" sz="1800" b="1" dirty="0">
                <a:latin typeface="Arial" charset="0"/>
                <a:cs typeface="Arial" charset="0"/>
              </a:rPr>
              <a:t>VMD EGL R</a:t>
            </a:r>
            <a:r>
              <a:rPr lang="pt-BR" altLang="en-US" sz="1800" b="1" dirty="0" smtClean="0">
                <a:latin typeface="Arial" charset="0"/>
                <a:cs typeface="Arial" charset="0"/>
              </a:rPr>
              <a:t>endering:  Supports full VMD GLSL shading features</a:t>
            </a:r>
            <a:r>
              <a:rPr lang="pt-BR" altLang="en-US" sz="1800" b="1" dirty="0">
                <a:latin typeface="Arial" charset="0"/>
                <a:cs typeface="Arial" charset="0"/>
              </a:rPr>
              <a:t/>
            </a:r>
            <a:br>
              <a:rPr lang="pt-BR" altLang="en-US" sz="1800" b="1" dirty="0">
                <a:latin typeface="Arial" charset="0"/>
                <a:cs typeface="Arial" charset="0"/>
              </a:rPr>
            </a:br>
            <a:r>
              <a:rPr lang="pt-BR" altLang="en-US" sz="1800" b="1" dirty="0" smtClean="0">
                <a:latin typeface="Arial" charset="0"/>
                <a:cs typeface="Arial" charset="0"/>
              </a:rPr>
              <a:t>Vulkan support coming soon...</a:t>
            </a:r>
            <a:endParaRPr lang="pt-BR" altLang="en-US" sz="1800" b="1" dirty="0">
              <a:latin typeface="Arial" charset="0"/>
              <a:cs typeface="Arial" charset="0"/>
            </a:endParaRPr>
          </a:p>
        </p:txBody>
      </p:sp>
    </p:spTree>
    <p:extLst>
      <p:ext uri="{BB962C8B-B14F-4D97-AF65-F5344CB8AC3E}">
        <p14:creationId xmlns:p14="http://schemas.microsoft.com/office/powerpoint/2010/main" val="268203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a:xfrm>
            <a:off x="76200" y="57150"/>
            <a:ext cx="8991600" cy="514350"/>
          </a:xfrm>
        </p:spPr>
        <p:txBody>
          <a:bodyPr>
            <a:normAutofit fontScale="90000"/>
          </a:bodyPr>
          <a:lstStyle/>
          <a:p>
            <a:r>
              <a:rPr lang="en-US" altLang="en-US" sz="4000" smtClean="0"/>
              <a:t>Goal: A Computational Microscope</a:t>
            </a:r>
          </a:p>
        </p:txBody>
      </p:sp>
      <p:sp>
        <p:nvSpPr>
          <p:cNvPr id="3077" name="Rectangle 4"/>
          <p:cNvSpPr>
            <a:spLocks noGrp="1" noChangeArrowheads="1"/>
          </p:cNvSpPr>
          <p:nvPr>
            <p:ph type="body" sz="half" idx="1"/>
          </p:nvPr>
        </p:nvSpPr>
        <p:spPr>
          <a:xfrm>
            <a:off x="76200" y="590550"/>
            <a:ext cx="8991600" cy="400050"/>
          </a:xfrm>
        </p:spPr>
        <p:txBody>
          <a:bodyPr>
            <a:normAutofit fontScale="92500" lnSpcReduction="10000"/>
          </a:bodyPr>
          <a:lstStyle/>
          <a:p>
            <a:pPr marL="0" indent="0" algn="ctr" defTabSz="914400">
              <a:spcBef>
                <a:spcPct val="20000"/>
              </a:spcBef>
              <a:buFont typeface="Times New Roman" pitchFamily="18" charset="0"/>
              <a:buNone/>
            </a:pPr>
            <a:r>
              <a:rPr lang="en-US" altLang="en-US" sz="2400" dirty="0" smtClean="0"/>
              <a:t>Study the molecular machines in living cells</a:t>
            </a:r>
          </a:p>
        </p:txBody>
      </p:sp>
      <p:grpSp>
        <p:nvGrpSpPr>
          <p:cNvPr id="4" name="Group 3"/>
          <p:cNvGrpSpPr/>
          <p:nvPr/>
        </p:nvGrpSpPr>
        <p:grpSpPr>
          <a:xfrm>
            <a:off x="1815774" y="990600"/>
            <a:ext cx="5531323" cy="4152900"/>
            <a:chOff x="1815774" y="990600"/>
            <a:chExt cx="5531323" cy="415290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15774" y="990600"/>
              <a:ext cx="5531323"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677585" y="1059936"/>
              <a:ext cx="675545" cy="2618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81278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066" y="87664"/>
            <a:ext cx="3551276" cy="3148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05979"/>
            <a:ext cx="4799005" cy="1455784"/>
          </a:xfrm>
        </p:spPr>
        <p:txBody>
          <a:bodyPr>
            <a:normAutofit fontScale="90000"/>
          </a:bodyPr>
          <a:lstStyle/>
          <a:p>
            <a:r>
              <a:rPr lang="en-US" sz="4000" i="1" dirty="0" smtClean="0"/>
              <a:t>NEW: </a:t>
            </a:r>
            <a:r>
              <a:rPr lang="en-US" sz="4000" dirty="0" smtClean="0"/>
              <a:t>Cloud-Based Interactive Remote Visualization</a:t>
            </a:r>
            <a:endParaRPr lang="en-US" sz="4000" dirty="0"/>
          </a:p>
        </p:txBody>
      </p:sp>
      <p:sp>
        <p:nvSpPr>
          <p:cNvPr id="3" name="Content Placeholder 2"/>
          <p:cNvSpPr>
            <a:spLocks noGrp="1"/>
          </p:cNvSpPr>
          <p:nvPr>
            <p:ph idx="1"/>
          </p:nvPr>
        </p:nvSpPr>
        <p:spPr>
          <a:xfrm>
            <a:off x="120678" y="1743740"/>
            <a:ext cx="5674065" cy="2870820"/>
          </a:xfrm>
        </p:spPr>
        <p:txBody>
          <a:bodyPr>
            <a:normAutofit/>
          </a:bodyPr>
          <a:lstStyle/>
          <a:p>
            <a:r>
              <a:rPr lang="en-US" sz="2000" dirty="0" smtClean="0"/>
              <a:t>Built-into VMD itself</a:t>
            </a:r>
          </a:p>
          <a:p>
            <a:r>
              <a:rPr lang="en-US" sz="2000" dirty="0" smtClean="0"/>
              <a:t>Enable access to massive data sets</a:t>
            </a:r>
          </a:p>
          <a:p>
            <a:r>
              <a:rPr lang="en-US" sz="2000" dirty="0" smtClean="0"/>
              <a:t>Uses GPU H.264 / HEVC hardware accelerated video encode/decode</a:t>
            </a:r>
          </a:p>
          <a:p>
            <a:r>
              <a:rPr lang="en-US" sz="2000" dirty="0" smtClean="0"/>
              <a:t>Supports interactive remote visualizations (both rasterization and ray tracing)</a:t>
            </a:r>
          </a:p>
          <a:p>
            <a:r>
              <a:rPr lang="en-US" sz="2000" dirty="0" smtClean="0"/>
              <a:t>Development ongoing, expected in next major VMD release, in 1H 2019…</a:t>
            </a:r>
          </a:p>
          <a:p>
            <a:endParaRPr lang="en-US" sz="2000" b="1" dirty="0" smtClean="0"/>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015" y="1347990"/>
            <a:ext cx="3200400" cy="4252707"/>
          </a:xfrm>
          <a:prstGeom prst="rect">
            <a:avLst/>
          </a:prstGeom>
        </p:spPr>
      </p:pic>
    </p:spTree>
    <p:extLst>
      <p:ext uri="{BB962C8B-B14F-4D97-AF65-F5344CB8AC3E}">
        <p14:creationId xmlns:p14="http://schemas.microsoft.com/office/powerpoint/2010/main" val="1936063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9"/>
          <p:cNvSpPr>
            <a:spLocks noChangeArrowheads="1"/>
          </p:cNvSpPr>
          <p:nvPr/>
        </p:nvSpPr>
        <p:spPr bwMode="auto">
          <a:xfrm>
            <a:off x="0" y="4598988"/>
            <a:ext cx="9144000" cy="5445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latin typeface="Arial" pitchFamily="34" charset="0"/>
              <a:cs typeface="Arial" pitchFamily="34" charset="0"/>
            </a:endParaRPr>
          </a:p>
        </p:txBody>
      </p:sp>
      <p:sp>
        <p:nvSpPr>
          <p:cNvPr id="47107" name="Title 1"/>
          <p:cNvSpPr>
            <a:spLocks noGrp="1"/>
          </p:cNvSpPr>
          <p:nvPr>
            <p:ph type="title"/>
          </p:nvPr>
        </p:nvSpPr>
        <p:spPr>
          <a:xfrm>
            <a:off x="152400" y="35442"/>
            <a:ext cx="6046788" cy="579031"/>
          </a:xfrm>
        </p:spPr>
        <p:txBody>
          <a:bodyPr>
            <a:noAutofit/>
          </a:bodyPr>
          <a:lstStyle/>
          <a:p>
            <a:r>
              <a:rPr lang="en-US" altLang="en-US" sz="3200" dirty="0" smtClean="0"/>
              <a:t>VMD Interactive Ray Tracing</a:t>
            </a:r>
          </a:p>
        </p:txBody>
      </p:sp>
      <p:pic>
        <p:nvPicPr>
          <p:cNvPr id="47109" name="Picture 5"/>
          <p:cNvPicPr>
            <a:picLocks noChangeAspect="1"/>
          </p:cNvPicPr>
          <p:nvPr/>
        </p:nvPicPr>
        <p:blipFill>
          <a:blip r:embed="rId2">
            <a:extLst>
              <a:ext uri="{28A0092B-C50C-407E-A947-70E740481C1C}">
                <a14:useLocalDpi xmlns:a14="http://schemas.microsoft.com/office/drawing/2010/main" val="0"/>
              </a:ext>
            </a:extLst>
          </a:blip>
          <a:srcRect l="12619" r="22511"/>
          <a:stretch>
            <a:fillRect/>
          </a:stretch>
        </p:blipFill>
        <p:spPr bwMode="auto">
          <a:xfrm>
            <a:off x="6173446" y="19050"/>
            <a:ext cx="2970554"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48425" y="4559300"/>
            <a:ext cx="2695575" cy="461665"/>
          </a:xfrm>
          <a:prstGeom prst="rect">
            <a:avLst/>
          </a:prstGeom>
          <a:noFill/>
        </p:spPr>
        <p:txBody>
          <a:bodyPr wrap="square">
            <a:spAutoFit/>
          </a:bodyPr>
          <a:lstStyle/>
          <a:p>
            <a:pPr>
              <a:defRPr/>
            </a:pPr>
            <a:r>
              <a:rPr lang="en-US" sz="1200" b="1" dirty="0">
                <a:solidFill>
                  <a:prstClr val="black"/>
                </a:solidFill>
              </a:rPr>
              <a:t>VMD/</a:t>
            </a:r>
            <a:r>
              <a:rPr lang="en-US" sz="1200" b="1" dirty="0" err="1">
                <a:solidFill>
                  <a:prstClr val="black"/>
                </a:solidFill>
              </a:rPr>
              <a:t>OptiX</a:t>
            </a:r>
            <a:r>
              <a:rPr lang="en-US" sz="1200" b="1" dirty="0">
                <a:solidFill>
                  <a:prstClr val="black"/>
                </a:solidFill>
              </a:rPr>
              <a:t> GPU Ray Tracing </a:t>
            </a:r>
            <a:r>
              <a:rPr lang="en-US" sz="1200" b="1" dirty="0" smtClean="0">
                <a:solidFill>
                  <a:prstClr val="black"/>
                </a:solidFill>
              </a:rPr>
              <a:t>of all-atom </a:t>
            </a:r>
            <a:r>
              <a:rPr lang="en-US" sz="1200" b="1" dirty="0" err="1">
                <a:solidFill>
                  <a:prstClr val="black"/>
                </a:solidFill>
              </a:rPr>
              <a:t>C</a:t>
            </a:r>
            <a:r>
              <a:rPr lang="en-US" sz="1200" b="1" dirty="0" err="1" smtClean="0">
                <a:solidFill>
                  <a:prstClr val="black"/>
                </a:solidFill>
              </a:rPr>
              <a:t>hromatophore</a:t>
            </a:r>
            <a:r>
              <a:rPr lang="en-US" sz="1200" b="1" dirty="0" smtClean="0">
                <a:solidFill>
                  <a:prstClr val="black"/>
                </a:solidFill>
              </a:rPr>
              <a:t> </a:t>
            </a:r>
            <a:r>
              <a:rPr lang="en-US" sz="1200" b="1" dirty="0">
                <a:solidFill>
                  <a:prstClr val="black"/>
                </a:solidFill>
              </a:rPr>
              <a:t>w/ lipids.</a:t>
            </a:r>
          </a:p>
        </p:txBody>
      </p:sp>
      <p:sp>
        <p:nvSpPr>
          <p:cNvPr id="2" name="TextBox 1"/>
          <p:cNvSpPr txBox="1"/>
          <p:nvPr/>
        </p:nvSpPr>
        <p:spPr>
          <a:xfrm>
            <a:off x="-12626" y="3235861"/>
            <a:ext cx="6461051" cy="1785104"/>
          </a:xfrm>
          <a:prstGeom prst="rect">
            <a:avLst/>
          </a:prstGeom>
          <a:noFill/>
        </p:spPr>
        <p:txBody>
          <a:bodyPr wrap="square" rtlCol="0">
            <a:spAutoFit/>
          </a:bodyPr>
          <a:lstStyle/>
          <a:p>
            <a:pPr>
              <a:defRPr/>
            </a:pPr>
            <a:r>
              <a:rPr lang="en-US" altLang="en-US" sz="1100" b="1" kern="0" dirty="0">
                <a:solidFill>
                  <a:prstClr val="black"/>
                </a:solidFill>
              </a:rPr>
              <a:t>GPU-Accelerated Molecular Visualization on </a:t>
            </a:r>
            <a:r>
              <a:rPr lang="en-US" altLang="en-US" sz="1100" b="1" kern="0" dirty="0" err="1">
                <a:solidFill>
                  <a:prstClr val="black"/>
                </a:solidFill>
              </a:rPr>
              <a:t>Petascale</a:t>
            </a:r>
            <a:r>
              <a:rPr lang="en-US" altLang="en-US" sz="1100" b="1" kern="0" dirty="0">
                <a:solidFill>
                  <a:prstClr val="black"/>
                </a:solidFill>
              </a:rPr>
              <a:t> Supercomputing Platforms</a:t>
            </a:r>
            <a:r>
              <a:rPr lang="en-US" altLang="en-US" sz="1100" b="1" kern="0" dirty="0" smtClean="0">
                <a:solidFill>
                  <a:prstClr val="black"/>
                </a:solidFill>
              </a:rPr>
              <a:t>.                    </a:t>
            </a:r>
            <a:r>
              <a:rPr lang="en-US" altLang="en-US" sz="1100" kern="0" dirty="0" smtClean="0">
                <a:solidFill>
                  <a:prstClr val="black"/>
                </a:solidFill>
              </a:rPr>
              <a:t>J</a:t>
            </a:r>
            <a:r>
              <a:rPr lang="en-US" altLang="en-US" sz="1100" kern="0" dirty="0">
                <a:solidFill>
                  <a:prstClr val="black"/>
                </a:solidFill>
              </a:rPr>
              <a:t>. E. Stone, K. L. </a:t>
            </a:r>
            <a:r>
              <a:rPr lang="en-US" altLang="en-US" sz="1100" kern="0" dirty="0" err="1">
                <a:solidFill>
                  <a:prstClr val="black"/>
                </a:solidFill>
              </a:rPr>
              <a:t>Vandivort</a:t>
            </a:r>
            <a:r>
              <a:rPr lang="en-US" altLang="en-US" sz="1100" kern="0" dirty="0">
                <a:solidFill>
                  <a:prstClr val="black"/>
                </a:solidFill>
              </a:rPr>
              <a:t>, and K. </a:t>
            </a:r>
            <a:r>
              <a:rPr lang="en-US" altLang="en-US" sz="1100" kern="0" dirty="0" err="1">
                <a:solidFill>
                  <a:prstClr val="black"/>
                </a:solidFill>
              </a:rPr>
              <a:t>Schulten</a:t>
            </a:r>
            <a:r>
              <a:rPr lang="en-US" altLang="en-US" sz="1100" kern="0" dirty="0">
                <a:solidFill>
                  <a:prstClr val="black"/>
                </a:solidFill>
              </a:rPr>
              <a:t>. UltraVis’13</a:t>
            </a:r>
            <a:r>
              <a:rPr lang="en-US" altLang="en-US" sz="1100" kern="0" dirty="0" smtClean="0">
                <a:solidFill>
                  <a:prstClr val="black"/>
                </a:solidFill>
              </a:rPr>
              <a:t>, </a:t>
            </a:r>
            <a:r>
              <a:rPr lang="en-US" sz="1100" dirty="0">
                <a:solidFill>
                  <a:prstClr val="black"/>
                </a:solidFill>
              </a:rPr>
              <a:t>pp. </a:t>
            </a:r>
            <a:r>
              <a:rPr lang="en-US" sz="1100" dirty="0" smtClean="0">
                <a:solidFill>
                  <a:prstClr val="black"/>
                </a:solidFill>
              </a:rPr>
              <a:t>6:1-6:8,</a:t>
            </a:r>
            <a:r>
              <a:rPr lang="en-US" altLang="en-US" sz="1100" kern="0" dirty="0" smtClean="0">
                <a:solidFill>
                  <a:prstClr val="black"/>
                </a:solidFill>
              </a:rPr>
              <a:t> </a:t>
            </a:r>
            <a:r>
              <a:rPr lang="en-US" altLang="en-US" sz="1100" kern="0" dirty="0">
                <a:solidFill>
                  <a:prstClr val="black"/>
                </a:solidFill>
              </a:rPr>
              <a:t>2013.</a:t>
            </a:r>
          </a:p>
          <a:p>
            <a:pPr>
              <a:defRPr/>
            </a:pPr>
            <a:r>
              <a:rPr lang="en-US" sz="1100" b="1" dirty="0">
                <a:solidFill>
                  <a:prstClr val="black"/>
                </a:solidFill>
              </a:rPr>
              <a:t>Visualization of Energy Conversion Processes in a Light Harvesting Organelle at Atomic Detail</a:t>
            </a:r>
            <a:r>
              <a:rPr lang="en-US" sz="1100" b="1" dirty="0" smtClean="0">
                <a:solidFill>
                  <a:prstClr val="black"/>
                </a:solidFill>
              </a:rPr>
              <a:t>.  </a:t>
            </a:r>
            <a:r>
              <a:rPr lang="en-US" sz="1100" dirty="0">
                <a:solidFill>
                  <a:prstClr val="black"/>
                </a:solidFill>
              </a:rPr>
              <a:t>M. </a:t>
            </a:r>
            <a:r>
              <a:rPr lang="en-US" sz="1100" dirty="0" err="1">
                <a:solidFill>
                  <a:prstClr val="black"/>
                </a:solidFill>
              </a:rPr>
              <a:t>Sener</a:t>
            </a:r>
            <a:r>
              <a:rPr lang="en-US" sz="1100" dirty="0">
                <a:solidFill>
                  <a:prstClr val="black"/>
                </a:solidFill>
              </a:rPr>
              <a:t>, et al. SC'14 Visualization and Data Analytics Showcase, 2014</a:t>
            </a:r>
            <a:r>
              <a:rPr lang="en-US" sz="1100" dirty="0" smtClean="0">
                <a:solidFill>
                  <a:prstClr val="black"/>
                </a:solidFill>
              </a:rPr>
              <a:t>.</a:t>
            </a:r>
          </a:p>
          <a:p>
            <a:pPr>
              <a:defRPr/>
            </a:pPr>
            <a:r>
              <a:rPr lang="en-US" sz="1100" b="1" dirty="0" smtClean="0">
                <a:solidFill>
                  <a:prstClr val="black"/>
                </a:solidFill>
              </a:rPr>
              <a:t>Chemical </a:t>
            </a:r>
            <a:r>
              <a:rPr lang="en-US" sz="1100" b="1" dirty="0">
                <a:solidFill>
                  <a:prstClr val="black"/>
                </a:solidFill>
              </a:rPr>
              <a:t>Visualization of Human Pathogens: the Retroviral </a:t>
            </a:r>
            <a:r>
              <a:rPr lang="en-US" sz="1100" b="1" dirty="0" smtClean="0">
                <a:solidFill>
                  <a:prstClr val="black"/>
                </a:solidFill>
              </a:rPr>
              <a:t>Capsids.  </a:t>
            </a:r>
            <a:r>
              <a:rPr lang="en-US" sz="1100" dirty="0" smtClean="0">
                <a:solidFill>
                  <a:prstClr val="black"/>
                </a:solidFill>
              </a:rPr>
              <a:t>J. </a:t>
            </a:r>
            <a:r>
              <a:rPr lang="en-US" sz="1100" dirty="0">
                <a:solidFill>
                  <a:prstClr val="black"/>
                </a:solidFill>
              </a:rPr>
              <a:t>R. </a:t>
            </a:r>
            <a:r>
              <a:rPr lang="en-US" sz="1100" dirty="0" err="1">
                <a:solidFill>
                  <a:prstClr val="black"/>
                </a:solidFill>
              </a:rPr>
              <a:t>Perilla</a:t>
            </a:r>
            <a:r>
              <a:rPr lang="en-US" sz="1100" dirty="0">
                <a:solidFill>
                  <a:prstClr val="black"/>
                </a:solidFill>
              </a:rPr>
              <a:t>, </a:t>
            </a:r>
            <a:r>
              <a:rPr lang="en-US" sz="1100" dirty="0" smtClean="0">
                <a:solidFill>
                  <a:prstClr val="black"/>
                </a:solidFill>
              </a:rPr>
              <a:t>B.-C. </a:t>
            </a:r>
            <a:r>
              <a:rPr lang="en-US" sz="1100" dirty="0">
                <a:solidFill>
                  <a:prstClr val="black"/>
                </a:solidFill>
              </a:rPr>
              <a:t>Goh, </a:t>
            </a:r>
            <a:r>
              <a:rPr lang="en-US" sz="1100" dirty="0" smtClean="0">
                <a:solidFill>
                  <a:prstClr val="black"/>
                </a:solidFill>
              </a:rPr>
              <a:t>J. </a:t>
            </a:r>
            <a:r>
              <a:rPr lang="en-US" sz="1100" dirty="0">
                <a:solidFill>
                  <a:prstClr val="black"/>
                </a:solidFill>
              </a:rPr>
              <a:t>E. Stone, and </a:t>
            </a:r>
            <a:r>
              <a:rPr lang="en-US" sz="1100" dirty="0" smtClean="0">
                <a:solidFill>
                  <a:prstClr val="black"/>
                </a:solidFill>
              </a:rPr>
              <a:t>K. </a:t>
            </a:r>
            <a:r>
              <a:rPr lang="en-US" sz="1100" dirty="0" err="1" smtClean="0">
                <a:solidFill>
                  <a:prstClr val="black"/>
                </a:solidFill>
              </a:rPr>
              <a:t>Schulten</a:t>
            </a:r>
            <a:r>
              <a:rPr lang="en-US" sz="1100" dirty="0" smtClean="0">
                <a:solidFill>
                  <a:prstClr val="black"/>
                </a:solidFill>
              </a:rPr>
              <a:t>. SC'15 </a:t>
            </a:r>
            <a:r>
              <a:rPr lang="en-US" sz="1100" dirty="0">
                <a:solidFill>
                  <a:prstClr val="black"/>
                </a:solidFill>
              </a:rPr>
              <a:t>Visualization and Data Analytics Showcase, 2015.</a:t>
            </a:r>
            <a:endParaRPr lang="en-US" sz="1100" dirty="0" smtClean="0">
              <a:solidFill>
                <a:prstClr val="black"/>
              </a:solidFill>
            </a:endParaRPr>
          </a:p>
          <a:p>
            <a:pPr>
              <a:defRPr/>
            </a:pPr>
            <a:r>
              <a:rPr lang="en-US" sz="1100" b="1" dirty="0" smtClean="0">
                <a:solidFill>
                  <a:prstClr val="black"/>
                </a:solidFill>
              </a:rPr>
              <a:t>Atomic Detail Visualization of Photosynthetic Membranes with GPU-Accelerated Ray Tracing.</a:t>
            </a:r>
            <a:r>
              <a:rPr lang="en-US" altLang="en-US" sz="1100" i="1" dirty="0" smtClean="0">
                <a:solidFill>
                  <a:prstClr val="black"/>
                </a:solidFill>
              </a:rPr>
              <a:t>  </a:t>
            </a:r>
            <a:r>
              <a:rPr lang="en-US" altLang="en-US" sz="1100" dirty="0" smtClean="0">
                <a:solidFill>
                  <a:prstClr val="black"/>
                </a:solidFill>
              </a:rPr>
              <a:t>J. E. Stone et al., J. Parallel Computing,</a:t>
            </a:r>
            <a:r>
              <a:rPr lang="en-US" sz="1100" dirty="0">
                <a:solidFill>
                  <a:prstClr val="black"/>
                </a:solidFill>
              </a:rPr>
              <a:t> </a:t>
            </a:r>
            <a:r>
              <a:rPr lang="en-US" sz="1100" dirty="0" smtClean="0">
                <a:solidFill>
                  <a:prstClr val="black"/>
                </a:solidFill>
              </a:rPr>
              <a:t>55:17-27,</a:t>
            </a:r>
            <a:r>
              <a:rPr lang="en-US" altLang="en-US" sz="1100" dirty="0" smtClean="0">
                <a:solidFill>
                  <a:prstClr val="black"/>
                </a:solidFill>
              </a:rPr>
              <a:t> 2016.</a:t>
            </a:r>
          </a:p>
          <a:p>
            <a:pPr>
              <a:defRPr/>
            </a:pPr>
            <a:r>
              <a:rPr lang="en-US" sz="1100" b="1" dirty="0">
                <a:solidFill>
                  <a:prstClr val="black"/>
                </a:solidFill>
              </a:rPr>
              <a:t>Immersive Molecular Visualization with Omnidirectional Stereoscopic Ray Tracing and Remote </a:t>
            </a:r>
            <a:r>
              <a:rPr lang="en-US" sz="1100" b="1" dirty="0" smtClean="0">
                <a:solidFill>
                  <a:prstClr val="black"/>
                </a:solidFill>
              </a:rPr>
              <a:t>Rendering</a:t>
            </a:r>
            <a:r>
              <a:rPr lang="en-US" sz="1100" i="1" dirty="0" smtClean="0">
                <a:solidFill>
                  <a:prstClr val="black"/>
                </a:solidFill>
              </a:rPr>
              <a:t>  </a:t>
            </a:r>
            <a:r>
              <a:rPr lang="en-US" sz="1100" dirty="0" smtClean="0">
                <a:solidFill>
                  <a:prstClr val="black"/>
                </a:solidFill>
              </a:rPr>
              <a:t>J. </a:t>
            </a:r>
            <a:r>
              <a:rPr lang="en-US" sz="1100" dirty="0">
                <a:solidFill>
                  <a:prstClr val="black"/>
                </a:solidFill>
              </a:rPr>
              <a:t>E. Stone, </a:t>
            </a:r>
            <a:r>
              <a:rPr lang="en-US" sz="1100" dirty="0" smtClean="0">
                <a:solidFill>
                  <a:prstClr val="black"/>
                </a:solidFill>
              </a:rPr>
              <a:t>W. </a:t>
            </a:r>
            <a:r>
              <a:rPr lang="en-US" sz="1100" dirty="0">
                <a:solidFill>
                  <a:prstClr val="black"/>
                </a:solidFill>
              </a:rPr>
              <a:t>R. Sherman, and </a:t>
            </a:r>
            <a:r>
              <a:rPr lang="en-US" sz="1100" dirty="0" smtClean="0">
                <a:solidFill>
                  <a:prstClr val="black"/>
                </a:solidFill>
              </a:rPr>
              <a:t>K.  HPDAV, IPDPSW, </a:t>
            </a:r>
            <a:r>
              <a:rPr lang="en-US" sz="1100" dirty="0">
                <a:solidFill>
                  <a:prstClr val="black"/>
                </a:solidFill>
              </a:rPr>
              <a:t>pp. 1048-1057, 2016.</a:t>
            </a:r>
          </a:p>
        </p:txBody>
      </p:sp>
      <p:sp>
        <p:nvSpPr>
          <p:cNvPr id="39939" name="Content Placeholder 2"/>
          <p:cNvSpPr>
            <a:spLocks noGrp="1"/>
          </p:cNvSpPr>
          <p:nvPr>
            <p:ph idx="1"/>
          </p:nvPr>
        </p:nvSpPr>
        <p:spPr>
          <a:xfrm>
            <a:off x="76199" y="614473"/>
            <a:ext cx="6372226" cy="2458336"/>
          </a:xfrm>
        </p:spPr>
        <p:txBody>
          <a:bodyPr>
            <a:normAutofit fontScale="92500" lnSpcReduction="10000"/>
          </a:bodyPr>
          <a:lstStyle/>
          <a:p>
            <a:pPr>
              <a:defRPr/>
            </a:pPr>
            <a:r>
              <a:rPr lang="en-US" altLang="en-US" sz="2400" b="1" dirty="0" smtClean="0">
                <a:latin typeface="Arial" charset="0"/>
                <a:cs typeface="Arial" charset="0"/>
              </a:rPr>
              <a:t>Exploit computational power to improve rendering of the structural details of biomolecular complexes</a:t>
            </a:r>
            <a:endParaRPr lang="en-US" altLang="en-US" sz="2000" b="1" dirty="0" smtClean="0">
              <a:latin typeface="Arial" charset="0"/>
              <a:cs typeface="Arial" charset="0"/>
            </a:endParaRPr>
          </a:p>
          <a:p>
            <a:pPr>
              <a:defRPr/>
            </a:pPr>
            <a:r>
              <a:rPr lang="en-US" altLang="en-US" sz="2400" b="1" dirty="0" smtClean="0">
                <a:latin typeface="Arial" charset="0"/>
                <a:cs typeface="Arial" charset="0"/>
              </a:rPr>
              <a:t>Remote </a:t>
            </a:r>
            <a:r>
              <a:rPr lang="en-US" altLang="en-US" sz="2400" b="1" dirty="0">
                <a:latin typeface="Arial" charset="0"/>
                <a:cs typeface="Arial" charset="0"/>
              </a:rPr>
              <a:t>visualization tasks on very large macromolecular </a:t>
            </a:r>
            <a:r>
              <a:rPr lang="en-US" altLang="en-US" sz="2400" b="1" dirty="0" smtClean="0">
                <a:latin typeface="Arial" charset="0"/>
                <a:cs typeface="Arial" charset="0"/>
              </a:rPr>
              <a:t>complexes</a:t>
            </a:r>
          </a:p>
          <a:p>
            <a:pPr>
              <a:defRPr/>
            </a:pPr>
            <a:r>
              <a:rPr lang="en-US" altLang="en-US" sz="2400" dirty="0" smtClean="0">
                <a:latin typeface="Arial" charset="0"/>
                <a:cs typeface="Arial" charset="0"/>
              </a:rPr>
              <a:t>High fidelity shading, shadows, AO lighting, depth of field, …</a:t>
            </a:r>
          </a:p>
        </p:txBody>
      </p:sp>
    </p:spTree>
    <p:extLst>
      <p:ext uri="{BB962C8B-B14F-4D97-AF65-F5344CB8AC3E}">
        <p14:creationId xmlns:p14="http://schemas.microsoft.com/office/powerpoint/2010/main" val="867901066"/>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321358166"/>
              </p:ext>
            </p:extLst>
          </p:nvPr>
        </p:nvGraphicFramePr>
        <p:xfrm>
          <a:off x="285749" y="190500"/>
          <a:ext cx="8639175" cy="4403725"/>
        </p:xfrm>
        <a:graphic>
          <a:graphicData uri="http://schemas.openxmlformats.org/drawingml/2006/chart">
            <c:chart xmlns:c="http://schemas.openxmlformats.org/drawingml/2006/chart" xmlns:r="http://schemas.openxmlformats.org/officeDocument/2006/relationships" r:id="rId2"/>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906" y="799537"/>
            <a:ext cx="2019306" cy="1136137"/>
          </a:xfrm>
          <a:prstGeom prst="rect">
            <a:avLst/>
          </a:prstGeom>
        </p:spPr>
      </p:pic>
    </p:spTree>
    <p:extLst>
      <p:ext uri="{BB962C8B-B14F-4D97-AF65-F5344CB8AC3E}">
        <p14:creationId xmlns:p14="http://schemas.microsoft.com/office/powerpoint/2010/main" val="24770618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507"/>
            <a:ext cx="8229600" cy="857250"/>
          </a:xfrm>
        </p:spPr>
        <p:txBody>
          <a:bodyPr>
            <a:noAutofit/>
          </a:bodyPr>
          <a:lstStyle/>
          <a:p>
            <a:r>
              <a:rPr lang="en-US" sz="2000" dirty="0" smtClean="0"/>
              <a:t>VMD w/ </a:t>
            </a:r>
            <a:r>
              <a:rPr lang="en-US" sz="2000" dirty="0" err="1" smtClean="0"/>
              <a:t>OptiX</a:t>
            </a:r>
            <a:r>
              <a:rPr lang="en-US" sz="2000" dirty="0" smtClean="0"/>
              <a:t> RTX:  High-Fidelity Interactive Ray Tracing of </a:t>
            </a:r>
            <a:br>
              <a:rPr lang="en-US" sz="2000" dirty="0" smtClean="0"/>
            </a:br>
            <a:r>
              <a:rPr lang="en-US" sz="2000" dirty="0" smtClean="0"/>
              <a:t>Hybrid Models of Large Complexes, Organelles, Cell-Scale Models</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33" y="998796"/>
            <a:ext cx="7368362" cy="4144704"/>
          </a:xfrm>
          <a:prstGeom prst="rect">
            <a:avLst/>
          </a:prstGeom>
        </p:spPr>
      </p:pic>
    </p:spTree>
    <p:extLst>
      <p:ext uri="{BB962C8B-B14F-4D97-AF65-F5344CB8AC3E}">
        <p14:creationId xmlns:p14="http://schemas.microsoft.com/office/powerpoint/2010/main" val="340152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495800"/>
            <a:ext cx="9144000" cy="6477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63286" y="226901"/>
            <a:ext cx="5091339" cy="615606"/>
          </a:xfrm>
        </p:spPr>
        <p:txBody>
          <a:bodyPr>
            <a:noAutofit/>
          </a:bodyPr>
          <a:lstStyle/>
          <a:p>
            <a:r>
              <a:rPr lang="en-US" sz="2800" dirty="0" smtClean="0"/>
              <a:t>NAMD on Summit, May 2018</a:t>
            </a:r>
            <a:endParaRPr lang="en-US" sz="2800" dirty="0"/>
          </a:p>
        </p:txBody>
      </p:sp>
      <p:sp>
        <p:nvSpPr>
          <p:cNvPr id="3" name="Content Placeholder 2"/>
          <p:cNvSpPr>
            <a:spLocks noGrp="1"/>
          </p:cNvSpPr>
          <p:nvPr>
            <p:ph sz="half" idx="1"/>
          </p:nvPr>
        </p:nvSpPr>
        <p:spPr>
          <a:xfrm>
            <a:off x="-1" y="4379446"/>
            <a:ext cx="5254625" cy="764054"/>
          </a:xfrm>
        </p:spPr>
        <p:txBody>
          <a:bodyPr>
            <a:normAutofit/>
          </a:bodyPr>
          <a:lstStyle/>
          <a:p>
            <a:pPr marL="0" indent="0">
              <a:buNone/>
            </a:pPr>
            <a:r>
              <a:rPr lang="en-US" sz="2000" b="1" dirty="0" smtClean="0"/>
              <a:t>NAMD simulations can generate up to 10TB of output per day on 20% of Summit</a:t>
            </a:r>
          </a:p>
          <a:p>
            <a:endParaRPr lang="en-US" sz="2000" b="1" dirty="0" smtClean="0"/>
          </a:p>
        </p:txBody>
      </p:sp>
      <p:pic>
        <p:nvPicPr>
          <p:cNvPr id="2050" name="Picture 2" descr="https://lh4.googleusercontent.com/UXXbfC87TZXTd4I_hj7aAQhZwdAAZSSkr3aw541QG1ar0lXvimJ5f5_P9hGzdU3A__hptyfvEVHRsXzie294D6leDitHdOnpxtTC4tLNwXB96c6p1QceMJiqhrrBc1hzAYz9jzjX"/>
          <p:cNvPicPr>
            <a:picLocks noChangeAspect="1" noChangeArrowheads="1"/>
          </p:cNvPicPr>
          <p:nvPr/>
        </p:nvPicPr>
        <p:blipFill rotWithShape="1">
          <a:blip r:embed="rId2">
            <a:extLst>
              <a:ext uri="{28A0092B-C50C-407E-A947-70E740481C1C}">
                <a14:useLocalDpi xmlns:a14="http://schemas.microsoft.com/office/drawing/2010/main" val="0"/>
              </a:ext>
            </a:extLst>
          </a:blip>
          <a:srcRect r="1623"/>
          <a:stretch/>
        </p:blipFill>
        <p:spPr bwMode="auto">
          <a:xfrm>
            <a:off x="296953" y="842507"/>
            <a:ext cx="4809630" cy="34238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0"/>
            <a:ext cx="3889375"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658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0" y="4418013"/>
            <a:ext cx="9144000" cy="7254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lgn="l" eaLnBrk="0" hangingPunct="0">
              <a:buChar char="•"/>
              <a:defRPr sz="3200">
                <a:solidFill>
                  <a:srgbClr val="000000"/>
                </a:solidFill>
                <a:latin typeface="Times New Roman" pitchFamily="18" charset="0"/>
                <a:ea typeface="Gothic" charset="0"/>
                <a:cs typeface="Gothic" charset="0"/>
              </a:defRPr>
            </a:lvl1pPr>
            <a:lvl2pPr marL="742950" indent="-285750" algn="l" eaLnBrk="0" hangingPunct="0">
              <a:spcBef>
                <a:spcPts val="700"/>
              </a:spcBef>
              <a:buChar char="–"/>
              <a:defRPr sz="2800">
                <a:solidFill>
                  <a:srgbClr val="000000"/>
                </a:solidFill>
                <a:latin typeface="Times New Roman" pitchFamily="18" charset="0"/>
                <a:ea typeface="Gothic" charset="0"/>
                <a:cs typeface="Gothic" charset="0"/>
              </a:defRPr>
            </a:lvl2pPr>
            <a:lvl3pPr marL="1143000" indent="-228600" algn="l" eaLnBrk="0" hangingPunct="0">
              <a:spcBef>
                <a:spcPts val="600"/>
              </a:spcBef>
              <a:buChar char="•"/>
              <a:defRPr sz="2400">
                <a:solidFill>
                  <a:srgbClr val="000000"/>
                </a:solidFill>
                <a:latin typeface="Times New Roman" pitchFamily="18" charset="0"/>
                <a:ea typeface="Gothic" charset="0"/>
                <a:cs typeface="Gothic" charset="0"/>
              </a:defRPr>
            </a:lvl3pPr>
            <a:lvl4pPr marL="1600200" indent="-228600" algn="l" eaLnBrk="0" hangingPunct="0">
              <a:spcBef>
                <a:spcPts val="500"/>
              </a:spcBef>
              <a:buChar char="–"/>
              <a:defRPr sz="2000">
                <a:solidFill>
                  <a:srgbClr val="000000"/>
                </a:solidFill>
                <a:latin typeface="Times New Roman" pitchFamily="18" charset="0"/>
                <a:ea typeface="Gothic" charset="0"/>
                <a:cs typeface="Gothic" charset="0"/>
              </a:defRPr>
            </a:lvl4pPr>
            <a:lvl5pPr marL="2057400" indent="-228600" algn="l" eaLnBrk="0" hangingPunct="0">
              <a:spcBef>
                <a:spcPts val="500"/>
              </a:spcBef>
              <a:buChar char="»"/>
              <a:defRPr sz="2000">
                <a:solidFill>
                  <a:srgbClr val="000000"/>
                </a:solidFill>
                <a:latin typeface="Times New Roman" pitchFamily="18" charset="0"/>
                <a:ea typeface="Gothic" charset="0"/>
                <a:cs typeface="Gothic" charset="0"/>
              </a:defRPr>
            </a:lvl5pPr>
            <a:lvl6pPr marL="25146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6pPr>
            <a:lvl7pPr marL="29718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7pPr>
            <a:lvl8pPr marL="34290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8pPr>
            <a:lvl9pPr marL="3886200" indent="-22860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ea typeface="Gothic" charset="0"/>
                <a:cs typeface="Gothic" charset="0"/>
              </a:defRPr>
            </a:lvl9pPr>
          </a:lstStyle>
          <a:p>
            <a:pPr algn="ctr" eaLnBrk="1" hangingPunct="1">
              <a:buFont typeface="Times New Roman" pitchFamily="18" charset="0"/>
              <a:buNone/>
            </a:pPr>
            <a:endParaRPr lang="en-US" altLang="en-US" sz="1200"/>
          </a:p>
        </p:txBody>
      </p:sp>
      <p:sp>
        <p:nvSpPr>
          <p:cNvPr id="2" name="Title 1"/>
          <p:cNvSpPr>
            <a:spLocks noGrp="1"/>
          </p:cNvSpPr>
          <p:nvPr>
            <p:ph type="title"/>
          </p:nvPr>
        </p:nvSpPr>
        <p:spPr>
          <a:xfrm>
            <a:off x="457200" y="135511"/>
            <a:ext cx="8229600" cy="591463"/>
          </a:xfrm>
        </p:spPr>
        <p:txBody>
          <a:bodyPr>
            <a:noAutofit/>
          </a:bodyPr>
          <a:lstStyle/>
          <a:p>
            <a:r>
              <a:rPr lang="en-US" sz="3200" dirty="0" smtClean="0"/>
              <a:t>Next Generation: Simulating a Proto-Cell</a:t>
            </a:r>
            <a:endParaRPr lang="en-US" sz="3200" dirty="0"/>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4687043" y="712381"/>
            <a:ext cx="4456957" cy="4431119"/>
          </a:xfrm>
        </p:spPr>
      </p:pic>
      <p:sp>
        <p:nvSpPr>
          <p:cNvPr id="6" name="Content Placeholder 5"/>
          <p:cNvSpPr>
            <a:spLocks noGrp="1"/>
          </p:cNvSpPr>
          <p:nvPr>
            <p:ph sz="half" idx="2"/>
          </p:nvPr>
        </p:nvSpPr>
        <p:spPr>
          <a:xfrm>
            <a:off x="0" y="726974"/>
            <a:ext cx="4540102" cy="2424250"/>
          </a:xfrm>
        </p:spPr>
        <p:txBody>
          <a:bodyPr>
            <a:normAutofit fontScale="92500" lnSpcReduction="10000"/>
          </a:bodyPr>
          <a:lstStyle/>
          <a:p>
            <a:r>
              <a:rPr lang="en-US" sz="2400" b="1" dirty="0" smtClean="0"/>
              <a:t>ORNL Summit:             </a:t>
            </a:r>
            <a:r>
              <a:rPr lang="en-US" sz="2400" b="1" dirty="0" err="1" smtClean="0"/>
              <a:t>NVLink</a:t>
            </a:r>
            <a:r>
              <a:rPr lang="en-US" sz="2400" b="1" dirty="0" smtClean="0"/>
              <a:t>-connected Tesla V100 GPUs enable next-gen visualizations</a:t>
            </a:r>
          </a:p>
          <a:p>
            <a:r>
              <a:rPr lang="en-US" sz="2400" dirty="0" smtClean="0"/>
              <a:t>200nm diameter</a:t>
            </a:r>
          </a:p>
          <a:p>
            <a:r>
              <a:rPr lang="en-US" sz="2400" dirty="0" smtClean="0"/>
              <a:t>~1 billion atoms w/ solvent</a:t>
            </a:r>
          </a:p>
          <a:p>
            <a:r>
              <a:rPr lang="en-US" sz="2400" dirty="0" smtClean="0"/>
              <a:t>~1400 proteins in membrane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2807"/>
          <a:stretch/>
        </p:blipFill>
        <p:spPr>
          <a:xfrm>
            <a:off x="361507" y="3126429"/>
            <a:ext cx="3689498" cy="2017071"/>
          </a:xfrm>
          <a:prstGeom prst="rect">
            <a:avLst/>
          </a:prstGeom>
        </p:spPr>
      </p:pic>
    </p:spTree>
    <p:extLst>
      <p:ext uri="{BB962C8B-B14F-4D97-AF65-F5344CB8AC3E}">
        <p14:creationId xmlns:p14="http://schemas.microsoft.com/office/powerpoint/2010/main" val="40673160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090" t="6775" r="6671" b="3844"/>
          <a:stretch/>
        </p:blipFill>
        <p:spPr>
          <a:xfrm>
            <a:off x="6269974" y="923768"/>
            <a:ext cx="1616149" cy="1606780"/>
          </a:xfrm>
        </p:spPr>
      </p:pic>
      <p:sp>
        <p:nvSpPr>
          <p:cNvPr id="2" name="Title 1"/>
          <p:cNvSpPr>
            <a:spLocks noGrp="1"/>
          </p:cNvSpPr>
          <p:nvPr>
            <p:ph type="title"/>
          </p:nvPr>
        </p:nvSpPr>
        <p:spPr>
          <a:xfrm>
            <a:off x="457200" y="205979"/>
            <a:ext cx="8229600" cy="479821"/>
          </a:xfrm>
        </p:spPr>
        <p:txBody>
          <a:bodyPr>
            <a:normAutofit fontScale="90000"/>
          </a:bodyPr>
          <a:lstStyle/>
          <a:p>
            <a:r>
              <a:rPr lang="en-US" sz="3600" dirty="0" smtClean="0"/>
              <a:t>Proto-Cell Data Challenges</a:t>
            </a:r>
            <a:endParaRPr lang="en-US" sz="3600" dirty="0"/>
          </a:p>
        </p:txBody>
      </p:sp>
      <p:sp>
        <p:nvSpPr>
          <p:cNvPr id="3" name="Content Placeholder 2"/>
          <p:cNvSpPr>
            <a:spLocks noGrp="1"/>
          </p:cNvSpPr>
          <p:nvPr>
            <p:ph sz="half" idx="1"/>
          </p:nvPr>
        </p:nvSpPr>
        <p:spPr>
          <a:xfrm>
            <a:off x="1" y="726089"/>
            <a:ext cx="4944140" cy="4292894"/>
          </a:xfrm>
        </p:spPr>
        <p:txBody>
          <a:bodyPr>
            <a:noAutofit/>
          </a:bodyPr>
          <a:lstStyle/>
          <a:p>
            <a:r>
              <a:rPr lang="en-US" sz="1600" b="1" dirty="0" smtClean="0"/>
              <a:t>1B-atom proto-cell requires nodes with more than TB RAM to build complete model… </a:t>
            </a:r>
          </a:p>
          <a:p>
            <a:r>
              <a:rPr lang="en-US" sz="1600" b="1" dirty="0" smtClean="0"/>
              <a:t>1B-atom proto-cell binary structure file: 63GB</a:t>
            </a:r>
          </a:p>
          <a:p>
            <a:r>
              <a:rPr lang="en-US" sz="1600" b="1" dirty="0"/>
              <a:t>T</a:t>
            </a:r>
            <a:r>
              <a:rPr lang="en-US" sz="1600" b="1" dirty="0" smtClean="0"/>
              <a:t>rajectory frame atomic coordinates: 12GB,  1.2TB/ns of simulation (1 frame per 10ps)</a:t>
            </a:r>
          </a:p>
          <a:p>
            <a:r>
              <a:rPr lang="en-US" sz="1600" b="1" dirty="0" smtClean="0"/>
              <a:t>Routine modeling and visualization tasks are a big challenge at this scale</a:t>
            </a:r>
          </a:p>
          <a:p>
            <a:pPr lvl="1"/>
            <a:r>
              <a:rPr lang="en-US" sz="1400" b="1" dirty="0" smtClean="0"/>
              <a:t>Models contain thousands of atomic-detail components</a:t>
            </a:r>
            <a:r>
              <a:rPr lang="en-US" sz="1400" dirty="0" smtClean="0"/>
              <a:t> that must work together in harmony</a:t>
            </a:r>
          </a:p>
          <a:p>
            <a:pPr lvl="1"/>
            <a:r>
              <a:rPr lang="en-US" sz="1400" b="1" dirty="0" smtClean="0"/>
              <a:t>Exploit persistent memory technologies</a:t>
            </a:r>
            <a:r>
              <a:rPr lang="en-US" sz="1400" dirty="0" smtClean="0"/>
              <a:t> to enable “instant on” operation on massive cell-scale models – eliminate several minutes of startup during analysis/visualization of known structure</a:t>
            </a:r>
          </a:p>
          <a:p>
            <a:pPr lvl="1"/>
            <a:r>
              <a:rPr lang="en-US" sz="1400" b="1" dirty="0" smtClean="0"/>
              <a:t>Sparse output of results at multiple timescales </a:t>
            </a:r>
            <a:r>
              <a:rPr lang="en-US" sz="1400" dirty="0" smtClean="0"/>
              <a:t>will help ameliorate visualization and analysis I/O</a:t>
            </a:r>
          </a:p>
          <a:p>
            <a:r>
              <a:rPr lang="en-US" sz="1800" b="1" dirty="0" smtClean="0"/>
              <a:t>Need for in-situ and remote visualization</a:t>
            </a:r>
            <a:endParaRPr lang="en-US" sz="1800"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2100" y="2530548"/>
            <a:ext cx="4131899" cy="2476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4174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843" y="4558102"/>
            <a:ext cx="9136158" cy="5853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91679"/>
            <a:ext cx="8229600" cy="1277262"/>
          </a:xfrm>
        </p:spPr>
        <p:txBody>
          <a:bodyPr>
            <a:normAutofit fontScale="90000"/>
          </a:bodyPr>
          <a:lstStyle/>
          <a:p>
            <a:r>
              <a:rPr lang="en-US" sz="3600" dirty="0" smtClean="0"/>
              <a:t>NVIDIA DGX-2</a:t>
            </a:r>
            <a:r>
              <a:rPr lang="en-US" dirty="0" smtClean="0"/>
              <a:t/>
            </a:r>
            <a:br>
              <a:rPr lang="en-US" dirty="0" smtClean="0"/>
            </a:br>
            <a:r>
              <a:rPr lang="en-US" sz="2200" dirty="0" smtClean="0"/>
              <a:t>16x 32GB Tesla V100 GPUs w/ 300GB/s </a:t>
            </a:r>
            <a:r>
              <a:rPr lang="en-US" sz="2200" dirty="0" err="1" smtClean="0"/>
              <a:t>NVLink</a:t>
            </a:r>
            <a:r>
              <a:rPr lang="en-US" sz="2200" dirty="0" smtClean="0"/>
              <a:t>, fully switched</a:t>
            </a:r>
            <a:br>
              <a:rPr lang="en-US" sz="2200" dirty="0" smtClean="0"/>
            </a:br>
            <a:r>
              <a:rPr lang="en-US" sz="2200" dirty="0" smtClean="0"/>
              <a:t>512GB HBM2 RAM w/ </a:t>
            </a:r>
            <a:r>
              <a:rPr lang="en-US" sz="2200" b="1" dirty="0" smtClean="0"/>
              <a:t>2.4TB/s Bisection Bandwidth, 2 PFLOPS</a:t>
            </a:r>
            <a:endParaRPr lang="en-US" sz="2200" b="1" dirty="0"/>
          </a:p>
        </p:txBody>
      </p:sp>
      <p:grpSp>
        <p:nvGrpSpPr>
          <p:cNvPr id="3" name="Group 2"/>
          <p:cNvGrpSpPr/>
          <p:nvPr/>
        </p:nvGrpSpPr>
        <p:grpSpPr>
          <a:xfrm>
            <a:off x="431440" y="1368941"/>
            <a:ext cx="8208153" cy="3724714"/>
            <a:chOff x="246274" y="978416"/>
            <a:chExt cx="8208153" cy="3724714"/>
          </a:xfrm>
        </p:grpSpPr>
        <p:sp>
          <p:nvSpPr>
            <p:cNvPr id="39" name="Rectangle 38"/>
            <p:cNvSpPr/>
            <p:nvPr/>
          </p:nvSpPr>
          <p:spPr>
            <a:xfrm>
              <a:off x="532859"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98" name="Rectangle 97"/>
            <p:cNvSpPr/>
            <p:nvPr/>
          </p:nvSpPr>
          <p:spPr>
            <a:xfrm>
              <a:off x="150314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0" name="Rectangle 119"/>
            <p:cNvSpPr/>
            <p:nvPr/>
          </p:nvSpPr>
          <p:spPr>
            <a:xfrm>
              <a:off x="2456909"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1" name="Rectangle 120"/>
            <p:cNvSpPr/>
            <p:nvPr/>
          </p:nvSpPr>
          <p:spPr>
            <a:xfrm>
              <a:off x="342719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2" name="Rectangle 121"/>
            <p:cNvSpPr/>
            <p:nvPr/>
          </p:nvSpPr>
          <p:spPr>
            <a:xfrm>
              <a:off x="440812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3" name="Rectangle 122"/>
            <p:cNvSpPr/>
            <p:nvPr/>
          </p:nvSpPr>
          <p:spPr>
            <a:xfrm>
              <a:off x="5378415"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4" name="Rectangle 123"/>
            <p:cNvSpPr/>
            <p:nvPr/>
          </p:nvSpPr>
          <p:spPr>
            <a:xfrm>
              <a:off x="6332177"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5" name="Rectangle 124"/>
            <p:cNvSpPr/>
            <p:nvPr/>
          </p:nvSpPr>
          <p:spPr>
            <a:xfrm>
              <a:off x="7302465" y="3800474"/>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6" name="Rectangle 125"/>
            <p:cNvSpPr/>
            <p:nvPr/>
          </p:nvSpPr>
          <p:spPr>
            <a:xfrm>
              <a:off x="532859"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7" name="Rectangle 126"/>
            <p:cNvSpPr/>
            <p:nvPr/>
          </p:nvSpPr>
          <p:spPr>
            <a:xfrm>
              <a:off x="150314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8" name="Rectangle 127"/>
            <p:cNvSpPr/>
            <p:nvPr/>
          </p:nvSpPr>
          <p:spPr>
            <a:xfrm>
              <a:off x="2456909"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29" name="Rectangle 128"/>
            <p:cNvSpPr/>
            <p:nvPr/>
          </p:nvSpPr>
          <p:spPr>
            <a:xfrm>
              <a:off x="342719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30" name="Rectangle 129"/>
            <p:cNvSpPr/>
            <p:nvPr/>
          </p:nvSpPr>
          <p:spPr>
            <a:xfrm>
              <a:off x="440812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31" name="Rectangle 130"/>
            <p:cNvSpPr/>
            <p:nvPr/>
          </p:nvSpPr>
          <p:spPr>
            <a:xfrm>
              <a:off x="5378415"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32" name="Rectangle 131"/>
            <p:cNvSpPr/>
            <p:nvPr/>
          </p:nvSpPr>
          <p:spPr>
            <a:xfrm>
              <a:off x="6332177"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33" name="Rectangle 132"/>
            <p:cNvSpPr/>
            <p:nvPr/>
          </p:nvSpPr>
          <p:spPr>
            <a:xfrm>
              <a:off x="7302465" y="978416"/>
              <a:ext cx="885825" cy="902656"/>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prstClr val="black"/>
                  </a:solidFill>
                </a:rPr>
                <a:t>Tesla V100 GPU</a:t>
              </a:r>
              <a:endParaRPr lang="en-US" b="1" dirty="0">
                <a:solidFill>
                  <a:prstClr val="black"/>
                </a:solidFill>
              </a:endParaRPr>
            </a:p>
          </p:txBody>
        </p:sp>
        <p:sp>
          <p:nvSpPr>
            <p:cNvPr id="134" name="Rectangle 133"/>
            <p:cNvSpPr/>
            <p:nvPr/>
          </p:nvSpPr>
          <p:spPr>
            <a:xfrm>
              <a:off x="246274"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35" name="Rectangle 134"/>
            <p:cNvSpPr/>
            <p:nvPr/>
          </p:nvSpPr>
          <p:spPr>
            <a:xfrm>
              <a:off x="1641113"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36" name="Rectangle 135"/>
            <p:cNvSpPr/>
            <p:nvPr/>
          </p:nvSpPr>
          <p:spPr>
            <a:xfrm>
              <a:off x="3013288" y="223837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37" name="Rectangle 136"/>
            <p:cNvSpPr/>
            <p:nvPr/>
          </p:nvSpPr>
          <p:spPr>
            <a:xfrm>
              <a:off x="4408127" y="223837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38" name="Rectangle 137"/>
            <p:cNvSpPr/>
            <p:nvPr/>
          </p:nvSpPr>
          <p:spPr>
            <a:xfrm>
              <a:off x="5781862"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39" name="Rectangle 138"/>
            <p:cNvSpPr/>
            <p:nvPr/>
          </p:nvSpPr>
          <p:spPr>
            <a:xfrm>
              <a:off x="7176701" y="223837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40" name="Rectangle 139"/>
            <p:cNvSpPr/>
            <p:nvPr/>
          </p:nvSpPr>
          <p:spPr>
            <a:xfrm>
              <a:off x="246274"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41" name="Rectangle 140"/>
            <p:cNvSpPr/>
            <p:nvPr/>
          </p:nvSpPr>
          <p:spPr>
            <a:xfrm>
              <a:off x="1641113"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42" name="Rectangle 141"/>
            <p:cNvSpPr/>
            <p:nvPr/>
          </p:nvSpPr>
          <p:spPr>
            <a:xfrm>
              <a:off x="3013288" y="301942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43" name="Rectangle 142"/>
            <p:cNvSpPr/>
            <p:nvPr/>
          </p:nvSpPr>
          <p:spPr>
            <a:xfrm>
              <a:off x="4408127" y="3019424"/>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44" name="Rectangle 143"/>
            <p:cNvSpPr/>
            <p:nvPr/>
          </p:nvSpPr>
          <p:spPr>
            <a:xfrm>
              <a:off x="5781862"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sp>
          <p:nvSpPr>
            <p:cNvPr id="145" name="Rectangle 144"/>
            <p:cNvSpPr/>
            <p:nvPr/>
          </p:nvSpPr>
          <p:spPr>
            <a:xfrm>
              <a:off x="7176701" y="3019425"/>
              <a:ext cx="1277726" cy="423747"/>
            </a:xfrm>
            <a:prstGeom prst="rect">
              <a:avLst/>
            </a:prstGeom>
            <a:solidFill>
              <a:schemeClr val="accent3">
                <a:lumMod val="60000"/>
                <a:lumOff val="40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prstClr val="black"/>
                  </a:solidFill>
                </a:rPr>
                <a:t>NVSwitch</a:t>
              </a:r>
              <a:endParaRPr lang="en-US" b="1" dirty="0">
                <a:solidFill>
                  <a:prstClr val="black"/>
                </a:solidFill>
              </a:endParaRPr>
            </a:p>
          </p:txBody>
        </p:sp>
        <p:cxnSp>
          <p:nvCxnSpPr>
            <p:cNvPr id="18" name="Straight Arrow Connector 17"/>
            <p:cNvCxnSpPr>
              <a:stCxn id="134" idx="2"/>
              <a:endCxn id="145" idx="0"/>
            </p:cNvCxnSpPr>
            <p:nvPr/>
          </p:nvCxnSpPr>
          <p:spPr>
            <a:xfrm>
              <a:off x="885137" y="2662122"/>
              <a:ext cx="6930427"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stCxn id="134" idx="2"/>
              <a:endCxn id="144" idx="0"/>
            </p:cNvCxnSpPr>
            <p:nvPr/>
          </p:nvCxnSpPr>
          <p:spPr>
            <a:xfrm>
              <a:off x="885137" y="2662122"/>
              <a:ext cx="5535588"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34" idx="2"/>
              <a:endCxn id="143" idx="0"/>
            </p:cNvCxnSpPr>
            <p:nvPr/>
          </p:nvCxnSpPr>
          <p:spPr>
            <a:xfrm>
              <a:off x="885137" y="2662122"/>
              <a:ext cx="416185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8" name="Straight Arrow Connector 147"/>
            <p:cNvCxnSpPr>
              <a:stCxn id="134" idx="2"/>
              <a:endCxn id="142" idx="0"/>
            </p:cNvCxnSpPr>
            <p:nvPr/>
          </p:nvCxnSpPr>
          <p:spPr>
            <a:xfrm>
              <a:off x="885137" y="2662122"/>
              <a:ext cx="2767014"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134" idx="2"/>
              <a:endCxn id="141" idx="0"/>
            </p:cNvCxnSpPr>
            <p:nvPr/>
          </p:nvCxnSpPr>
          <p:spPr>
            <a:xfrm>
              <a:off x="885137" y="2662122"/>
              <a:ext cx="139483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0" name="Straight Arrow Connector 149"/>
            <p:cNvCxnSpPr>
              <a:stCxn id="134" idx="2"/>
              <a:endCxn id="140" idx="0"/>
            </p:cNvCxnSpPr>
            <p:nvPr/>
          </p:nvCxnSpPr>
          <p:spPr>
            <a:xfrm>
              <a:off x="885137" y="2662122"/>
              <a:ext cx="0"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1" name="Straight Arrow Connector 150"/>
            <p:cNvCxnSpPr/>
            <p:nvPr/>
          </p:nvCxnSpPr>
          <p:spPr>
            <a:xfrm>
              <a:off x="885137" y="1881072"/>
              <a:ext cx="6930427"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2" name="Straight Arrow Connector 151"/>
            <p:cNvCxnSpPr/>
            <p:nvPr/>
          </p:nvCxnSpPr>
          <p:spPr>
            <a:xfrm>
              <a:off x="885137" y="1881072"/>
              <a:ext cx="5535588"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3" name="Straight Arrow Connector 152"/>
            <p:cNvCxnSpPr/>
            <p:nvPr/>
          </p:nvCxnSpPr>
          <p:spPr>
            <a:xfrm>
              <a:off x="885137" y="1881072"/>
              <a:ext cx="416185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4" name="Straight Arrow Connector 153"/>
            <p:cNvCxnSpPr/>
            <p:nvPr/>
          </p:nvCxnSpPr>
          <p:spPr>
            <a:xfrm>
              <a:off x="885137" y="1881072"/>
              <a:ext cx="2767014"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5" name="Straight Arrow Connector 154"/>
            <p:cNvCxnSpPr/>
            <p:nvPr/>
          </p:nvCxnSpPr>
          <p:spPr>
            <a:xfrm>
              <a:off x="885137" y="1881072"/>
              <a:ext cx="139483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6" name="Straight Arrow Connector 155"/>
            <p:cNvCxnSpPr>
              <a:stCxn id="126" idx="2"/>
              <a:endCxn id="134" idx="0"/>
            </p:cNvCxnSpPr>
            <p:nvPr/>
          </p:nvCxnSpPr>
          <p:spPr>
            <a:xfrm flipH="1">
              <a:off x="885137" y="1881072"/>
              <a:ext cx="90635"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7" name="Straight Arrow Connector 156"/>
            <p:cNvCxnSpPr>
              <a:endCxn id="123" idx="0"/>
            </p:cNvCxnSpPr>
            <p:nvPr/>
          </p:nvCxnSpPr>
          <p:spPr>
            <a:xfrm>
              <a:off x="885137" y="3443172"/>
              <a:ext cx="4936191"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8" name="Straight Arrow Connector 157"/>
            <p:cNvCxnSpPr>
              <a:endCxn id="122" idx="0"/>
            </p:cNvCxnSpPr>
            <p:nvPr/>
          </p:nvCxnSpPr>
          <p:spPr>
            <a:xfrm>
              <a:off x="885137" y="3443172"/>
              <a:ext cx="396590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59" name="Straight Arrow Connector 158"/>
            <p:cNvCxnSpPr>
              <a:endCxn id="121" idx="0"/>
            </p:cNvCxnSpPr>
            <p:nvPr/>
          </p:nvCxnSpPr>
          <p:spPr>
            <a:xfrm>
              <a:off x="885137" y="3443172"/>
              <a:ext cx="298497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0" name="Straight Arrow Connector 159"/>
            <p:cNvCxnSpPr>
              <a:endCxn id="120" idx="0"/>
            </p:cNvCxnSpPr>
            <p:nvPr/>
          </p:nvCxnSpPr>
          <p:spPr>
            <a:xfrm>
              <a:off x="885137" y="3443172"/>
              <a:ext cx="2014685"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1" name="Straight Arrow Connector 160"/>
            <p:cNvCxnSpPr>
              <a:endCxn id="98" idx="0"/>
            </p:cNvCxnSpPr>
            <p:nvPr/>
          </p:nvCxnSpPr>
          <p:spPr>
            <a:xfrm>
              <a:off x="885137" y="3443172"/>
              <a:ext cx="106092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2" name="Straight Arrow Connector 161"/>
            <p:cNvCxnSpPr>
              <a:endCxn id="39" idx="0"/>
            </p:cNvCxnSpPr>
            <p:nvPr/>
          </p:nvCxnSpPr>
          <p:spPr>
            <a:xfrm>
              <a:off x="885137" y="3443172"/>
              <a:ext cx="90635"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3" name="Straight Arrow Connector 162"/>
            <p:cNvCxnSpPr>
              <a:stCxn id="140" idx="2"/>
              <a:endCxn id="124" idx="0"/>
            </p:cNvCxnSpPr>
            <p:nvPr/>
          </p:nvCxnSpPr>
          <p:spPr>
            <a:xfrm>
              <a:off x="885137" y="3443172"/>
              <a:ext cx="5889953"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4" name="Straight Arrow Connector 163"/>
            <p:cNvCxnSpPr>
              <a:stCxn id="140" idx="2"/>
              <a:endCxn id="125" idx="0"/>
            </p:cNvCxnSpPr>
            <p:nvPr/>
          </p:nvCxnSpPr>
          <p:spPr>
            <a:xfrm>
              <a:off x="885137" y="3443172"/>
              <a:ext cx="6860241"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5" name="Straight Arrow Connector 164"/>
            <p:cNvCxnSpPr>
              <a:stCxn id="140" idx="0"/>
            </p:cNvCxnSpPr>
            <p:nvPr/>
          </p:nvCxnSpPr>
          <p:spPr>
            <a:xfrm flipV="1">
              <a:off x="885137" y="2664445"/>
              <a:ext cx="6930427" cy="354980"/>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6" name="Straight Arrow Connector 165"/>
            <p:cNvCxnSpPr>
              <a:stCxn id="140" idx="0"/>
            </p:cNvCxnSpPr>
            <p:nvPr/>
          </p:nvCxnSpPr>
          <p:spPr>
            <a:xfrm flipV="1">
              <a:off x="885137" y="2664445"/>
              <a:ext cx="5535588" cy="354980"/>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7" name="Straight Arrow Connector 166"/>
            <p:cNvCxnSpPr>
              <a:stCxn id="140" idx="0"/>
            </p:cNvCxnSpPr>
            <p:nvPr/>
          </p:nvCxnSpPr>
          <p:spPr>
            <a:xfrm flipV="1">
              <a:off x="885137" y="2664444"/>
              <a:ext cx="4161853" cy="354981"/>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8" name="Straight Arrow Connector 167"/>
            <p:cNvCxnSpPr>
              <a:stCxn id="140" idx="0"/>
            </p:cNvCxnSpPr>
            <p:nvPr/>
          </p:nvCxnSpPr>
          <p:spPr>
            <a:xfrm flipV="1">
              <a:off x="885137" y="2664444"/>
              <a:ext cx="2767014" cy="354981"/>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9" name="Straight Arrow Connector 168"/>
            <p:cNvCxnSpPr>
              <a:stCxn id="140" idx="0"/>
            </p:cNvCxnSpPr>
            <p:nvPr/>
          </p:nvCxnSpPr>
          <p:spPr>
            <a:xfrm flipV="1">
              <a:off x="885137" y="2664445"/>
              <a:ext cx="1394839" cy="354980"/>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1" name="Straight Arrow Connector 170"/>
            <p:cNvCxnSpPr>
              <a:stCxn id="39" idx="0"/>
            </p:cNvCxnSpPr>
            <p:nvPr/>
          </p:nvCxnSpPr>
          <p:spPr>
            <a:xfrm flipV="1">
              <a:off x="975772" y="3443171"/>
              <a:ext cx="492457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2" name="Straight Arrow Connector 171"/>
            <p:cNvCxnSpPr>
              <a:stCxn id="39" idx="0"/>
            </p:cNvCxnSpPr>
            <p:nvPr/>
          </p:nvCxnSpPr>
          <p:spPr>
            <a:xfrm flipV="1">
              <a:off x="975772" y="3443171"/>
              <a:ext cx="395429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3" name="Straight Arrow Connector 172"/>
            <p:cNvCxnSpPr>
              <a:stCxn id="39" idx="0"/>
            </p:cNvCxnSpPr>
            <p:nvPr/>
          </p:nvCxnSpPr>
          <p:spPr>
            <a:xfrm flipV="1">
              <a:off x="975772" y="3443171"/>
              <a:ext cx="297336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4" name="Straight Arrow Connector 173"/>
            <p:cNvCxnSpPr>
              <a:stCxn id="39" idx="0"/>
            </p:cNvCxnSpPr>
            <p:nvPr/>
          </p:nvCxnSpPr>
          <p:spPr>
            <a:xfrm flipV="1">
              <a:off x="975772" y="3443171"/>
              <a:ext cx="200307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5" name="Straight Arrow Connector 174"/>
            <p:cNvCxnSpPr/>
            <p:nvPr/>
          </p:nvCxnSpPr>
          <p:spPr>
            <a:xfrm flipV="1">
              <a:off x="975772" y="3443171"/>
              <a:ext cx="104931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a:stCxn id="39" idx="0"/>
            </p:cNvCxnSpPr>
            <p:nvPr/>
          </p:nvCxnSpPr>
          <p:spPr>
            <a:xfrm flipV="1">
              <a:off x="975772" y="3443171"/>
              <a:ext cx="587834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8" name="Straight Arrow Connector 177"/>
            <p:cNvCxnSpPr>
              <a:stCxn id="39" idx="0"/>
            </p:cNvCxnSpPr>
            <p:nvPr/>
          </p:nvCxnSpPr>
          <p:spPr>
            <a:xfrm flipV="1">
              <a:off x="975772" y="3443171"/>
              <a:ext cx="6848629"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a:stCxn id="134" idx="0"/>
              <a:endCxn id="131" idx="2"/>
            </p:cNvCxnSpPr>
            <p:nvPr/>
          </p:nvCxnSpPr>
          <p:spPr>
            <a:xfrm flipV="1">
              <a:off x="885137" y="1881072"/>
              <a:ext cx="493619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a:stCxn id="134" idx="0"/>
              <a:endCxn id="130" idx="2"/>
            </p:cNvCxnSpPr>
            <p:nvPr/>
          </p:nvCxnSpPr>
          <p:spPr>
            <a:xfrm flipV="1">
              <a:off x="885137" y="1881072"/>
              <a:ext cx="396590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a:endCxn id="129" idx="2"/>
            </p:cNvCxnSpPr>
            <p:nvPr/>
          </p:nvCxnSpPr>
          <p:spPr>
            <a:xfrm flipV="1">
              <a:off x="930454" y="1881072"/>
              <a:ext cx="2939656" cy="357302"/>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a:stCxn id="134" idx="0"/>
              <a:endCxn id="128" idx="2"/>
            </p:cNvCxnSpPr>
            <p:nvPr/>
          </p:nvCxnSpPr>
          <p:spPr>
            <a:xfrm flipV="1">
              <a:off x="885137" y="1881072"/>
              <a:ext cx="2014685"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a:stCxn id="134" idx="0"/>
              <a:endCxn id="127" idx="2"/>
            </p:cNvCxnSpPr>
            <p:nvPr/>
          </p:nvCxnSpPr>
          <p:spPr>
            <a:xfrm flipV="1">
              <a:off x="885137" y="1881072"/>
              <a:ext cx="106092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a:stCxn id="134" idx="0"/>
              <a:endCxn id="132" idx="2"/>
            </p:cNvCxnSpPr>
            <p:nvPr/>
          </p:nvCxnSpPr>
          <p:spPr>
            <a:xfrm flipV="1">
              <a:off x="885137" y="1881072"/>
              <a:ext cx="5889953"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a:stCxn id="134" idx="0"/>
              <a:endCxn id="133" idx="2"/>
            </p:cNvCxnSpPr>
            <p:nvPr/>
          </p:nvCxnSpPr>
          <p:spPr>
            <a:xfrm flipV="1">
              <a:off x="885137" y="1881072"/>
              <a:ext cx="6860241" cy="357303"/>
            </a:xfrm>
            <a:prstGeom prst="straightConnector1">
              <a:avLst/>
            </a:prstGeom>
            <a:ln>
              <a:solidFill>
                <a:srgbClr val="00B050"/>
              </a:solidFill>
              <a:headEnd type="arrow"/>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1773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Opportunities and Challenges Posed by Future DGX-2-Like System Designs</a:t>
            </a:r>
            <a:endParaRPr lang="en-US" sz="3200" dirty="0"/>
          </a:p>
        </p:txBody>
      </p:sp>
      <p:sp>
        <p:nvSpPr>
          <p:cNvPr id="3" name="Content Placeholder 2"/>
          <p:cNvSpPr>
            <a:spLocks noGrp="1"/>
          </p:cNvSpPr>
          <p:nvPr>
            <p:ph idx="1"/>
          </p:nvPr>
        </p:nvSpPr>
        <p:spPr/>
        <p:txBody>
          <a:bodyPr>
            <a:normAutofit fontScale="92500" lnSpcReduction="20000"/>
          </a:bodyPr>
          <a:lstStyle/>
          <a:p>
            <a:r>
              <a:rPr lang="en-US" sz="2000" b="1" dirty="0" smtClean="0"/>
              <a:t>CPUs “oversubscribed” by GPUs</a:t>
            </a:r>
          </a:p>
          <a:p>
            <a:r>
              <a:rPr lang="en-US" sz="2000" dirty="0" smtClean="0"/>
              <a:t>Unfavorable for algorithm designs that perform “</a:t>
            </a:r>
            <a:r>
              <a:rPr lang="en-US" sz="2000" dirty="0" err="1" smtClean="0"/>
              <a:t>siloed</a:t>
            </a:r>
            <a:r>
              <a:rPr lang="en-US" sz="2000" dirty="0" smtClean="0"/>
              <a:t>” GPU calculations followed by reductions</a:t>
            </a:r>
          </a:p>
          <a:p>
            <a:r>
              <a:rPr lang="en-US" sz="2000" dirty="0" smtClean="0"/>
              <a:t>GPU algorithms must </a:t>
            </a:r>
            <a:r>
              <a:rPr lang="en-US" sz="2000" b="1" dirty="0" smtClean="0"/>
              <a:t>dis-involve CPUs to greatest possible extent</a:t>
            </a:r>
          </a:p>
          <a:p>
            <a:r>
              <a:rPr lang="en-US" sz="2000" b="1" dirty="0" smtClean="0"/>
              <a:t>Fully-switched </a:t>
            </a:r>
            <a:r>
              <a:rPr lang="en-US" sz="2000" b="1" dirty="0" err="1" smtClean="0"/>
              <a:t>NVLink</a:t>
            </a:r>
            <a:r>
              <a:rPr lang="en-US" sz="2000" dirty="0" smtClean="0"/>
              <a:t>-connected memory systems permit fine-grained multi-GPU algorithms via direct peer memory load/stores</a:t>
            </a:r>
            <a:endParaRPr lang="en-US" dirty="0" smtClean="0"/>
          </a:p>
          <a:p>
            <a:r>
              <a:rPr lang="en-US" sz="2000" dirty="0" smtClean="0"/>
              <a:t>Throughput oriented GPU algorithms can hide both local and remote memory latencies gracefully </a:t>
            </a:r>
          </a:p>
          <a:p>
            <a:r>
              <a:rPr lang="en-US" sz="2000" b="1" dirty="0" smtClean="0"/>
              <a:t>Use atomic operations where needed </a:t>
            </a:r>
            <a:r>
              <a:rPr lang="en-US" sz="2000" dirty="0" smtClean="0"/>
              <a:t>during kernel execution rather than bulk-synchronization and reduction ex post facto </a:t>
            </a:r>
          </a:p>
          <a:p>
            <a:r>
              <a:rPr lang="en-US" sz="2000" dirty="0" smtClean="0"/>
              <a:t>New levels of algorithm sophistication are possible, but not yet well supported by existing high level programming abstractions</a:t>
            </a:r>
          </a:p>
          <a:p>
            <a:endParaRPr lang="en-US" sz="2000" dirty="0" smtClean="0"/>
          </a:p>
        </p:txBody>
      </p:sp>
    </p:spTree>
    <p:extLst>
      <p:ext uri="{BB962C8B-B14F-4D97-AF65-F5344CB8AC3E}">
        <p14:creationId xmlns:p14="http://schemas.microsoft.com/office/powerpoint/2010/main" val="28502743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685800" y="57150"/>
            <a:ext cx="7615238" cy="571500"/>
          </a:xfrm>
        </p:spPr>
        <p:txBody>
          <a:bodyPr lIns="91440" tIns="45720" rIns="91440" bIns="45720">
            <a:normAutofit fontScale="90000"/>
          </a:bodyPr>
          <a:lstStyle/>
          <a:p>
            <a:pPr eaLnBrk="1" hangingPunct="1"/>
            <a:r>
              <a:rPr lang="en-US" altLang="en-US" sz="4000" smtClean="0">
                <a:latin typeface="Arial" charset="0"/>
                <a:cs typeface="Arial" charset="0"/>
              </a:rPr>
              <a:t>Acknowledgements</a:t>
            </a:r>
          </a:p>
        </p:txBody>
      </p:sp>
      <p:sp>
        <p:nvSpPr>
          <p:cNvPr id="25603" name="Rectangle 3"/>
          <p:cNvSpPr>
            <a:spLocks noGrp="1" noChangeArrowheads="1"/>
          </p:cNvSpPr>
          <p:nvPr>
            <p:ph type="body" idx="4294967295"/>
          </p:nvPr>
        </p:nvSpPr>
        <p:spPr>
          <a:xfrm>
            <a:off x="457200" y="590550"/>
            <a:ext cx="8305800" cy="4114800"/>
          </a:xfrm>
        </p:spPr>
        <p:txBody>
          <a:bodyPr lIns="91440" tIns="45720" rIns="91440" bIns="45720">
            <a:normAutofit/>
          </a:bodyPr>
          <a:lstStyle/>
          <a:p>
            <a:pPr marL="342900" indent="-342900" eaLnBrk="1" hangingPunct="1"/>
            <a:r>
              <a:rPr lang="en-US" altLang="en-US" sz="2000" dirty="0" smtClean="0">
                <a:latin typeface="Arial" charset="0"/>
                <a:cs typeface="Arial" charset="0"/>
              </a:rPr>
              <a:t>Theoretical and Computational Biophysics Group, University of Illinois at Urbana-Champaign</a:t>
            </a:r>
          </a:p>
          <a:p>
            <a:pPr marL="342900" indent="-342900" eaLnBrk="1" hangingPunct="1"/>
            <a:r>
              <a:rPr lang="en-US" altLang="en-US" sz="2000" dirty="0" smtClean="0">
                <a:latin typeface="Arial" charset="0"/>
                <a:cs typeface="Arial" charset="0"/>
              </a:rPr>
              <a:t>NVIDIA CUDA and </a:t>
            </a:r>
            <a:r>
              <a:rPr lang="en-US" altLang="en-US" sz="2000" dirty="0" err="1" smtClean="0">
                <a:latin typeface="Arial" charset="0"/>
                <a:cs typeface="Arial" charset="0"/>
              </a:rPr>
              <a:t>OptiX</a:t>
            </a:r>
            <a:r>
              <a:rPr lang="en-US" altLang="en-US" sz="2000" dirty="0" smtClean="0">
                <a:latin typeface="Arial" charset="0"/>
                <a:cs typeface="Arial" charset="0"/>
              </a:rPr>
              <a:t> teams</a:t>
            </a:r>
          </a:p>
          <a:p>
            <a:pPr marL="342900" indent="-342900" eaLnBrk="1" hangingPunct="1"/>
            <a:r>
              <a:rPr lang="en-US" altLang="en-US" sz="2000" dirty="0" smtClean="0">
                <a:latin typeface="Arial" charset="0"/>
                <a:cs typeface="Arial" charset="0"/>
              </a:rPr>
              <a:t>Funding: </a:t>
            </a:r>
          </a:p>
          <a:p>
            <a:pPr marL="742950" lvl="1" indent="-342900" eaLnBrk="1" hangingPunct="1"/>
            <a:r>
              <a:rPr lang="en-US" altLang="en-US" sz="1800" dirty="0" smtClean="0">
                <a:latin typeface="Arial" charset="0"/>
                <a:cs typeface="Arial" charset="0"/>
              </a:rPr>
              <a:t>NIH support: P41GM104601</a:t>
            </a:r>
          </a:p>
          <a:p>
            <a:pPr marL="742950" lvl="1" indent="-342900" eaLnBrk="1" hangingPunct="1"/>
            <a:r>
              <a:rPr lang="en-US" altLang="en-US" sz="1800" dirty="0" smtClean="0">
                <a:latin typeface="Arial" charset="0"/>
                <a:cs typeface="Arial" charset="0"/>
              </a:rPr>
              <a:t>DOE INCITE, ORNL Titan: DE-AC05-00OR22725</a:t>
            </a:r>
          </a:p>
          <a:p>
            <a:pPr marL="742950" lvl="1" indent="-342900"/>
            <a:r>
              <a:rPr lang="en-US" altLang="en-US" sz="1800" dirty="0" smtClean="0">
                <a:latin typeface="Arial" charset="0"/>
                <a:cs typeface="Arial" charset="0"/>
              </a:rPr>
              <a:t>NSF Blue Waters:                                                                                  NSF OCI 07-25070, PRAC “The Computational Microscope”,                     </a:t>
            </a:r>
            <a:r>
              <a:rPr lang="en-US" sz="1800" dirty="0" smtClean="0"/>
              <a:t>ACI-1238993, ACI-1440026</a:t>
            </a:r>
            <a:endParaRPr lang="en-US" altLang="en-US" sz="1800" dirty="0" smtClean="0">
              <a:latin typeface="Arial" charset="0"/>
              <a:cs typeface="Arial" charset="0"/>
            </a:endParaRPr>
          </a:p>
        </p:txBody>
      </p:sp>
    </p:spTree>
    <p:extLst>
      <p:ext uri="{BB962C8B-B14F-4D97-AF65-F5344CB8AC3E}">
        <p14:creationId xmlns:p14="http://schemas.microsoft.com/office/powerpoint/2010/main" val="224112161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sp>
        <p:nvSpPr>
          <p:cNvPr id="167" name="Shape 167"/>
          <p:cNvSpPr>
            <a:spLocks noGrp="1"/>
          </p:cNvSpPr>
          <p:nvPr>
            <p:ph type="body" idx="1"/>
          </p:nvPr>
        </p:nvSpPr>
        <p:spPr>
          <a:xfrm>
            <a:off x="74428" y="945822"/>
            <a:ext cx="8612372" cy="3825739"/>
          </a:xfrm>
          <a:prstGeom prst="rect">
            <a:avLst/>
          </a:prstGeom>
        </p:spPr>
        <p:txBody>
          <a:bodyPr>
            <a:noAutofit/>
          </a:bodyPr>
          <a:lstStyle/>
          <a:p>
            <a:pPr marL="251415" indent="-254238" defTabSz="406780">
              <a:lnSpc>
                <a:spcPct val="90000"/>
              </a:lnSpc>
              <a:spcBef>
                <a:spcPts val="488"/>
              </a:spcBef>
              <a:defRPr sz="3559">
                <a:latin typeface="+mn-lt"/>
                <a:ea typeface="+mn-ea"/>
                <a:cs typeface="+mn-cs"/>
                <a:sym typeface="Helvetica Light"/>
              </a:defRPr>
            </a:pPr>
            <a:r>
              <a:rPr lang="en-US" sz="1600" b="1" dirty="0" smtClean="0"/>
              <a:t>Parallel Molecular Dynamics</a:t>
            </a:r>
          </a:p>
          <a:p>
            <a:pPr marL="251415" indent="-254238" defTabSz="406780">
              <a:lnSpc>
                <a:spcPct val="90000"/>
              </a:lnSpc>
              <a:spcBef>
                <a:spcPts val="488"/>
              </a:spcBef>
              <a:defRPr sz="3559">
                <a:latin typeface="+mn-lt"/>
                <a:ea typeface="+mn-ea"/>
                <a:cs typeface="+mn-cs"/>
                <a:sym typeface="Helvetica Light"/>
              </a:defRPr>
            </a:pPr>
            <a:r>
              <a:rPr lang="en-US" sz="1600" dirty="0" smtClean="0"/>
              <a:t>Over 14,0</a:t>
            </a:r>
            <a:r>
              <a:rPr sz="1600" dirty="0" smtClean="0"/>
              <a:t>00 </a:t>
            </a:r>
            <a:r>
              <a:rPr sz="1600" dirty="0"/>
              <a:t>citations of NAMD</a:t>
            </a:r>
            <a:endParaRPr lang="en-US" sz="1600" dirty="0"/>
          </a:p>
          <a:p>
            <a:pPr marL="251415" indent="-254238" defTabSz="406780">
              <a:lnSpc>
                <a:spcPct val="90000"/>
              </a:lnSpc>
              <a:spcBef>
                <a:spcPts val="488"/>
              </a:spcBef>
              <a:defRPr sz="3559">
                <a:latin typeface="+mn-lt"/>
                <a:ea typeface="+mn-ea"/>
                <a:cs typeface="+mn-cs"/>
                <a:sym typeface="Helvetica Light"/>
              </a:defRPr>
            </a:pPr>
            <a:r>
              <a:rPr sz="1600" dirty="0"/>
              <a:t>One program available on all platforms.</a:t>
            </a:r>
            <a:endParaRPr sz="900" dirty="0"/>
          </a:p>
          <a:p>
            <a:pPr marL="406780" lvl="1" indent="-254238" defTabSz="406780">
              <a:lnSpc>
                <a:spcPct val="90000"/>
              </a:lnSpc>
              <a:spcBef>
                <a:spcPts val="488"/>
              </a:spcBef>
              <a:defRPr sz="3559">
                <a:latin typeface="+mn-lt"/>
                <a:ea typeface="+mn-ea"/>
                <a:cs typeface="+mn-cs"/>
                <a:sym typeface="Helvetica Light"/>
              </a:defRPr>
            </a:pPr>
            <a:r>
              <a:rPr sz="1400" dirty="0"/>
              <a:t>Desktops and laptops – setup and testing</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Linux clusters – affordable local workhorses</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Supercomputers – free allocations on XSEDE</a:t>
            </a:r>
            <a:endParaRPr sz="600" dirty="0"/>
          </a:p>
          <a:p>
            <a:pPr marL="406780" lvl="1" indent="-254238" defTabSz="406780">
              <a:lnSpc>
                <a:spcPct val="90000"/>
              </a:lnSpc>
              <a:spcBef>
                <a:spcPts val="488"/>
              </a:spcBef>
              <a:defRPr sz="3559">
                <a:latin typeface="+mn-lt"/>
                <a:ea typeface="+mn-ea"/>
                <a:cs typeface="+mn-cs"/>
                <a:sym typeface="Helvetica Light"/>
              </a:defRPr>
            </a:pPr>
            <a:r>
              <a:rPr sz="1400" dirty="0"/>
              <a:t>Blue Waters – sustained petaflop/s performance</a:t>
            </a:r>
            <a:endParaRPr sz="800" dirty="0"/>
          </a:p>
          <a:p>
            <a:pPr marL="406780" lvl="1" indent="-254238" defTabSz="406780">
              <a:lnSpc>
                <a:spcPct val="90000"/>
              </a:lnSpc>
              <a:spcBef>
                <a:spcPts val="488"/>
              </a:spcBef>
              <a:defRPr sz="3559">
                <a:latin typeface="+mn-lt"/>
                <a:ea typeface="+mn-ea"/>
                <a:cs typeface="+mn-cs"/>
                <a:sym typeface="Helvetica Light"/>
              </a:defRPr>
            </a:pPr>
            <a:r>
              <a:rPr sz="1400" b="1" dirty="0"/>
              <a:t>GPUs – from desktop to </a:t>
            </a:r>
            <a:r>
              <a:rPr sz="1400" b="1" dirty="0" smtClean="0"/>
              <a:t>supercomputer</a:t>
            </a:r>
            <a:r>
              <a:rPr lang="en-US" sz="1400" b="1" dirty="0" smtClean="0"/>
              <a:t>s</a:t>
            </a:r>
            <a:endParaRPr sz="600" b="1" dirty="0"/>
          </a:p>
          <a:p>
            <a:pPr marL="296113" indent="-296113" defTabSz="406780">
              <a:lnSpc>
                <a:spcPct val="90000"/>
              </a:lnSpc>
              <a:spcBef>
                <a:spcPts val="1163"/>
              </a:spcBef>
              <a:defRPr sz="3916">
                <a:latin typeface="+mn-lt"/>
                <a:ea typeface="+mn-ea"/>
                <a:cs typeface="+mn-cs"/>
                <a:sym typeface="Helvetica Light"/>
              </a:defRPr>
            </a:pPr>
            <a:r>
              <a:rPr sz="1600" dirty="0"/>
              <a:t>User knowledge is preserved across platforms.</a:t>
            </a:r>
            <a:endParaRPr sz="600" dirty="0"/>
          </a:p>
          <a:p>
            <a:pPr marL="406780" lvl="1" indent="-254238" defTabSz="406780">
              <a:lnSpc>
                <a:spcPct val="90000"/>
              </a:lnSpc>
              <a:spcBef>
                <a:spcPts val="488"/>
              </a:spcBef>
              <a:defRPr sz="3559">
                <a:latin typeface="+mn-lt"/>
                <a:ea typeface="+mn-ea"/>
                <a:cs typeface="+mn-cs"/>
                <a:sym typeface="Helvetica Light"/>
              </a:defRPr>
            </a:pPr>
            <a:r>
              <a:rPr sz="1400" dirty="0"/>
              <a:t>No change in input or output files.</a:t>
            </a:r>
            <a:endParaRPr sz="800" dirty="0"/>
          </a:p>
          <a:p>
            <a:pPr marL="406780" lvl="1" indent="-254238" defTabSz="406780">
              <a:lnSpc>
                <a:spcPct val="90000"/>
              </a:lnSpc>
              <a:spcBef>
                <a:spcPts val="488"/>
              </a:spcBef>
              <a:defRPr sz="3559">
                <a:latin typeface="+mn-lt"/>
                <a:ea typeface="+mn-ea"/>
                <a:cs typeface="+mn-cs"/>
                <a:sym typeface="Helvetica Light"/>
              </a:defRPr>
            </a:pPr>
            <a:r>
              <a:rPr sz="1400" dirty="0"/>
              <a:t>Run any simulation on </a:t>
            </a:r>
            <a:r>
              <a:rPr sz="1400" b="1" dirty="0">
                <a:latin typeface="Helvetica"/>
                <a:ea typeface="Helvetica"/>
                <a:cs typeface="Helvetica"/>
                <a:sym typeface="Helvetica"/>
              </a:rPr>
              <a:t>any number of cores</a:t>
            </a:r>
            <a:r>
              <a:rPr sz="1400" dirty="0"/>
              <a:t>.</a:t>
            </a:r>
            <a:endParaRPr sz="800" dirty="0"/>
          </a:p>
          <a:p>
            <a:pPr marL="296113" indent="-296113" defTabSz="406780">
              <a:lnSpc>
                <a:spcPct val="90000"/>
              </a:lnSpc>
              <a:spcBef>
                <a:spcPts val="1163"/>
              </a:spcBef>
              <a:defRPr sz="3916">
                <a:latin typeface="+mn-lt"/>
                <a:ea typeface="+mn-ea"/>
                <a:cs typeface="+mn-cs"/>
                <a:sym typeface="Helvetica Light"/>
              </a:defRPr>
            </a:pPr>
            <a:r>
              <a:rPr sz="1600" dirty="0"/>
              <a:t>Available free of charge to </a:t>
            </a:r>
            <a:r>
              <a:rPr sz="1600" dirty="0" smtClean="0"/>
              <a:t>all.</a:t>
            </a:r>
            <a:endParaRPr lang="en-US" sz="1600" dirty="0"/>
          </a:p>
          <a:p>
            <a:pPr marL="0" indent="0" defTabSz="406780">
              <a:lnSpc>
                <a:spcPct val="90000"/>
              </a:lnSpc>
              <a:spcBef>
                <a:spcPts val="1163"/>
              </a:spcBef>
              <a:buNone/>
              <a:defRPr sz="3916">
                <a:latin typeface="+mn-lt"/>
                <a:ea typeface="+mn-ea"/>
                <a:cs typeface="+mn-cs"/>
                <a:sym typeface="Helvetica Light"/>
              </a:defRPr>
            </a:pPr>
            <a:r>
              <a:rPr lang="en-US" sz="1800" b="1" dirty="0" smtClean="0"/>
              <a:t>http://www.ks.uiuc.edu/Research/namd/</a:t>
            </a:r>
            <a:endParaRPr sz="1800" b="1" dirty="0"/>
          </a:p>
        </p:txBody>
      </p:sp>
      <p:sp>
        <p:nvSpPr>
          <p:cNvPr id="168" name="Shape 168"/>
          <p:cNvSpPr>
            <a:spLocks noGrp="1"/>
          </p:cNvSpPr>
          <p:nvPr>
            <p:ph type="title"/>
          </p:nvPr>
        </p:nvSpPr>
        <p:spPr>
          <a:xfrm>
            <a:off x="457200" y="169952"/>
            <a:ext cx="8229600" cy="616260"/>
          </a:xfrm>
          <a:prstGeom prst="rect">
            <a:avLst/>
          </a:prstGeom>
        </p:spPr>
        <p:txBody>
          <a:bodyPr>
            <a:noAutofit/>
          </a:bodyPr>
          <a:lstStyle/>
          <a:p>
            <a:pPr defTabSz="342791">
              <a:defRPr sz="7200">
                <a:latin typeface="+mn-lt"/>
                <a:ea typeface="+mn-ea"/>
                <a:cs typeface="+mn-cs"/>
                <a:sym typeface="Helvetica Light"/>
              </a:defRPr>
            </a:pPr>
            <a:r>
              <a:rPr lang="en-US" sz="3600" dirty="0" smtClean="0">
                <a:latin typeface="Arial" panose="020B0604020202020204" pitchFamily="34" charset="0"/>
                <a:cs typeface="Arial" panose="020B0604020202020204" pitchFamily="34" charset="0"/>
              </a:rPr>
              <a:t>NAMD</a:t>
            </a:r>
            <a:endParaRPr sz="900" i="1" dirty="0">
              <a:latin typeface="Arial" panose="020B0604020202020204" pitchFamily="34" charset="0"/>
              <a:cs typeface="Arial" panose="020B0604020202020204" pitchFamily="34" charset="0"/>
            </a:endParaRPr>
          </a:p>
        </p:txBody>
      </p:sp>
      <p:pic>
        <p:nvPicPr>
          <p:cNvPr id="169" name="image1.png" descr="HIV_Nature_Cover_30_May_2013_Page_1.png"/>
          <p:cNvPicPr>
            <a:picLocks noChangeAspect="1"/>
          </p:cNvPicPr>
          <p:nvPr/>
        </p:nvPicPr>
        <p:blipFill>
          <a:blip r:embed="rId2">
            <a:extLst/>
          </a:blip>
          <a:srcRect l="6923" t="5294" r="4496" b="17692"/>
          <a:stretch>
            <a:fillRect/>
          </a:stretch>
        </p:blipFill>
        <p:spPr>
          <a:xfrm>
            <a:off x="4933635" y="786211"/>
            <a:ext cx="2241738" cy="2502856"/>
          </a:xfrm>
          <a:prstGeom prst="rect">
            <a:avLst/>
          </a:prstGeom>
          <a:ln w="12700" cap="flat">
            <a:noFill/>
            <a:miter lim="400000"/>
          </a:ln>
          <a:effectLst/>
        </p:spPr>
      </p:pic>
      <p:pic>
        <p:nvPicPr>
          <p:cNvPr id="170" name="image2.jpeg" descr="IMG_1555"/>
          <p:cNvPicPr>
            <a:picLocks noChangeAspect="1"/>
          </p:cNvPicPr>
          <p:nvPr/>
        </p:nvPicPr>
        <p:blipFill>
          <a:blip r:embed="rId3">
            <a:extLst/>
          </a:blip>
          <a:srcRect t="9944"/>
          <a:stretch>
            <a:fillRect/>
          </a:stretch>
        </p:blipFill>
        <p:spPr>
          <a:xfrm>
            <a:off x="7365131" y="1041604"/>
            <a:ext cx="1167750" cy="1186706"/>
          </a:xfrm>
          <a:prstGeom prst="rect">
            <a:avLst/>
          </a:prstGeom>
          <a:ln w="12700" cap="flat">
            <a:noFill/>
            <a:miter lim="400000"/>
          </a:ln>
          <a:effectLst/>
        </p:spPr>
      </p:pic>
      <p:pic>
        <p:nvPicPr>
          <p:cNvPr id="172" name="image4.jpeg" descr="IMG_1541"/>
          <p:cNvPicPr>
            <a:picLocks noChangeAspect="1"/>
          </p:cNvPicPr>
          <p:nvPr/>
        </p:nvPicPr>
        <p:blipFill>
          <a:blip r:embed="rId4">
            <a:extLst/>
          </a:blip>
          <a:srcRect l="13023" t="5511"/>
          <a:stretch>
            <a:fillRect/>
          </a:stretch>
        </p:blipFill>
        <p:spPr>
          <a:xfrm>
            <a:off x="6578757" y="2410774"/>
            <a:ext cx="2172530" cy="791442"/>
          </a:xfrm>
          <a:prstGeom prst="rect">
            <a:avLst/>
          </a:prstGeom>
          <a:ln w="12700" cap="flat">
            <a:noFill/>
            <a:miter lim="400000"/>
          </a:ln>
          <a:effectLst/>
        </p:spPr>
      </p:pic>
      <p:sp>
        <p:nvSpPr>
          <p:cNvPr id="174" name="Shape 174"/>
          <p:cNvSpPr/>
          <p:nvPr/>
        </p:nvSpPr>
        <p:spPr>
          <a:xfrm>
            <a:off x="7150804" y="2091091"/>
            <a:ext cx="1976735" cy="400108"/>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121919" tIns="121919" rIns="121919" bIns="121919" numCol="1" anchor="t">
            <a:spAutoFit/>
          </a:bodyPr>
          <a:lstStyle>
            <a:lvl1pPr algn="l" defTabSz="1218936">
              <a:defRPr sz="3600">
                <a:latin typeface="Helvetica"/>
                <a:ea typeface="Helvetica"/>
                <a:cs typeface="Helvetica"/>
                <a:sym typeface="Helvetica"/>
              </a:defRPr>
            </a:lvl1pPr>
          </a:lstStyle>
          <a:p>
            <a:pPr hangingPunct="0"/>
            <a:r>
              <a:rPr sz="1000" kern="0" dirty="0">
                <a:solidFill>
                  <a:srgbClr val="000000"/>
                </a:solidFill>
              </a:rPr>
              <a:t>Hands-On Workshops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0806" y="3202216"/>
            <a:ext cx="3095371" cy="1741147"/>
          </a:xfrm>
          <a:prstGeom prst="rect">
            <a:avLst/>
          </a:prstGeom>
        </p:spPr>
      </p:pic>
      <p:sp>
        <p:nvSpPr>
          <p:cNvPr id="173" name="Shape 173"/>
          <p:cNvSpPr/>
          <p:nvPr/>
        </p:nvSpPr>
        <p:spPr>
          <a:xfrm>
            <a:off x="6917705" y="4620282"/>
            <a:ext cx="2246767" cy="523218"/>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121919" tIns="121919" rIns="121919" bIns="121919" numCol="1" anchor="t">
            <a:spAutoFit/>
          </a:bodyPr>
          <a:lstStyle>
            <a:lvl1pPr algn="l" defTabSz="1218936">
              <a:defRPr sz="3600">
                <a:latin typeface="Helvetica"/>
                <a:ea typeface="Helvetica"/>
                <a:cs typeface="Helvetica"/>
                <a:sym typeface="Helvetica"/>
              </a:defRPr>
            </a:lvl1pPr>
          </a:lstStyle>
          <a:p>
            <a:pPr hangingPunct="0"/>
            <a:r>
              <a:rPr sz="1800" kern="0" dirty="0">
                <a:solidFill>
                  <a:srgbClr val="000000"/>
                </a:solidFill>
              </a:rPr>
              <a:t> Oak Ridge </a:t>
            </a:r>
            <a:r>
              <a:rPr lang="en-US" sz="1800" kern="0" dirty="0" smtClean="0">
                <a:solidFill>
                  <a:srgbClr val="000000"/>
                </a:solidFill>
              </a:rPr>
              <a:t>Summit</a:t>
            </a:r>
            <a:endParaRPr sz="1800" kern="0" dirty="0">
              <a:solidFill>
                <a:srgbClr val="000000"/>
              </a:solidFill>
            </a:endParaRPr>
          </a:p>
        </p:txBody>
      </p:sp>
    </p:spTree>
    <p:extLst>
      <p:ext uri="{BB962C8B-B14F-4D97-AF65-F5344CB8AC3E}">
        <p14:creationId xmlns:p14="http://schemas.microsoft.com/office/powerpoint/2010/main" val="532731095"/>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616" y="116959"/>
            <a:ext cx="6279544" cy="4178594"/>
          </a:xfrm>
          <a:prstGeom prst="rect">
            <a:avLst/>
          </a:prstGeom>
        </p:spPr>
      </p:pic>
      <p:sp>
        <p:nvSpPr>
          <p:cNvPr id="3" name="Rectangle 2"/>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411363" y="4295553"/>
            <a:ext cx="8084051" cy="738664"/>
          </a:xfrm>
          <a:prstGeom prst="rect">
            <a:avLst/>
          </a:prstGeom>
          <a:noFill/>
        </p:spPr>
        <p:txBody>
          <a:bodyPr wrap="square" rtlCol="0">
            <a:spAutoFit/>
          </a:bodyPr>
          <a:lstStyle/>
          <a:p>
            <a:r>
              <a:rPr lang="en-US" sz="1400" i="1" dirty="0">
                <a:solidFill>
                  <a:prstClr val="black"/>
                </a:solidFill>
              </a:rPr>
              <a:t>“When I was a young man, my goal was to look with mathematical and computational means at the inside of cells, one atom at a time, to decipher how living systems work. That is what I strived for and I never deflected from this goal</a:t>
            </a:r>
            <a:r>
              <a:rPr lang="en-US" sz="1400" i="1" dirty="0" smtClean="0">
                <a:solidFill>
                  <a:prstClr val="black"/>
                </a:solidFill>
              </a:rPr>
              <a:t>.” – Klaus </a:t>
            </a:r>
            <a:r>
              <a:rPr lang="en-US" sz="1400" i="1" dirty="0" err="1" smtClean="0">
                <a:solidFill>
                  <a:prstClr val="black"/>
                </a:solidFill>
              </a:rPr>
              <a:t>Schulten</a:t>
            </a:r>
            <a:r>
              <a:rPr lang="en-US" sz="1400" i="1" dirty="0" smtClean="0">
                <a:solidFill>
                  <a:prstClr val="black"/>
                </a:solidFill>
              </a:rPr>
              <a:t> </a:t>
            </a:r>
            <a:endParaRPr lang="en-US" sz="1400" dirty="0">
              <a:solidFill>
                <a:prstClr val="black"/>
              </a:solidFill>
            </a:endParaRPr>
          </a:p>
        </p:txBody>
      </p:sp>
    </p:spTree>
    <p:extLst>
      <p:ext uri="{BB962C8B-B14F-4D97-AF65-F5344CB8AC3E}">
        <p14:creationId xmlns:p14="http://schemas.microsoft.com/office/powerpoint/2010/main" val="23001292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61367"/>
            <a:ext cx="9144000" cy="58213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12651" y="971549"/>
            <a:ext cx="8676169" cy="3855631"/>
          </a:xfrm>
          <a:solidFill>
            <a:schemeClr val="bg1"/>
          </a:solidFill>
        </p:spPr>
        <p:txBody>
          <a:bodyPr lIns="91440" tIns="45720" rIns="91440" bIns="45720">
            <a:noAutofit/>
          </a:bodyPr>
          <a:lstStyle/>
          <a:p>
            <a:pPr>
              <a:defRPr/>
            </a:pPr>
            <a:r>
              <a:rPr lang="en-US" sz="1200" b="1" dirty="0" smtClean="0"/>
              <a:t>Scalable </a:t>
            </a:r>
            <a:r>
              <a:rPr lang="en-US" sz="1200" b="1" dirty="0"/>
              <a:t>Molecular Dynamics with NAMD on the Summit </a:t>
            </a:r>
            <a:r>
              <a:rPr lang="en-US" sz="1200" b="1" dirty="0" smtClean="0"/>
              <a:t>System.</a:t>
            </a:r>
            <a:r>
              <a:rPr lang="en-US" sz="1200" i="1" dirty="0" smtClean="0"/>
              <a:t>  </a:t>
            </a:r>
            <a:r>
              <a:rPr lang="en-US" sz="1200" dirty="0" smtClean="0"/>
              <a:t>B. </a:t>
            </a:r>
            <a:r>
              <a:rPr lang="en-US" sz="1200" dirty="0" err="1"/>
              <a:t>Acun</a:t>
            </a:r>
            <a:r>
              <a:rPr lang="en-US" sz="1200" dirty="0"/>
              <a:t>, </a:t>
            </a:r>
            <a:r>
              <a:rPr lang="en-US" sz="1200" dirty="0" smtClean="0"/>
              <a:t>D. </a:t>
            </a:r>
            <a:r>
              <a:rPr lang="en-US" sz="1200" dirty="0"/>
              <a:t>J. Hardy, </a:t>
            </a:r>
            <a:r>
              <a:rPr lang="en-US" sz="1200" dirty="0" smtClean="0"/>
              <a:t>L. </a:t>
            </a:r>
            <a:r>
              <a:rPr lang="en-US" sz="1200" dirty="0"/>
              <a:t>V. Kale, </a:t>
            </a:r>
            <a:r>
              <a:rPr lang="en-US" sz="1200" dirty="0" smtClean="0"/>
              <a:t>K. </a:t>
            </a:r>
            <a:r>
              <a:rPr lang="en-US" sz="1200" dirty="0"/>
              <a:t>Li, </a:t>
            </a:r>
            <a:r>
              <a:rPr lang="en-US" sz="1200" dirty="0" smtClean="0"/>
              <a:t>J. </a:t>
            </a:r>
            <a:r>
              <a:rPr lang="en-US" sz="1200" dirty="0"/>
              <a:t>C. Phillips, and </a:t>
            </a:r>
            <a:r>
              <a:rPr lang="en-US" sz="1200" dirty="0" smtClean="0"/>
              <a:t>J. </a:t>
            </a:r>
            <a:r>
              <a:rPr lang="en-US" sz="1200" dirty="0"/>
              <a:t>E. Stone</a:t>
            </a:r>
            <a:r>
              <a:rPr lang="en-US" sz="1200" b="1" dirty="0" smtClean="0"/>
              <a:t>.  (In press)</a:t>
            </a:r>
          </a:p>
          <a:p>
            <a:pPr>
              <a:defRPr/>
            </a:pPr>
            <a:r>
              <a:rPr lang="en-US" sz="1200" b="1" dirty="0" smtClean="0"/>
              <a:t>NAMD </a:t>
            </a:r>
            <a:r>
              <a:rPr lang="en-US" sz="1200" b="1" dirty="0"/>
              <a:t>goes quantum: An integrative suite for hybrid simulations. </a:t>
            </a:r>
            <a:r>
              <a:rPr lang="en-US" sz="1200" dirty="0" err="1"/>
              <a:t>Melo</a:t>
            </a:r>
            <a:r>
              <a:rPr lang="en-US" sz="1200" dirty="0"/>
              <a:t>, M. C. R.; </a:t>
            </a:r>
            <a:r>
              <a:rPr lang="en-US" sz="1200" dirty="0" err="1"/>
              <a:t>Bernardi</a:t>
            </a:r>
            <a:r>
              <a:rPr lang="en-US" sz="1200" dirty="0"/>
              <a:t>, R. C.; </a:t>
            </a:r>
            <a:r>
              <a:rPr lang="en-US" sz="1200" dirty="0" err="1"/>
              <a:t>Rudack</a:t>
            </a:r>
            <a:r>
              <a:rPr lang="en-US" sz="1200" dirty="0"/>
              <a:t> T.; </a:t>
            </a:r>
            <a:r>
              <a:rPr lang="en-US" sz="1200" dirty="0" err="1"/>
              <a:t>Scheurer</a:t>
            </a:r>
            <a:r>
              <a:rPr lang="en-US" sz="1200" dirty="0"/>
              <a:t>, M.; </a:t>
            </a:r>
            <a:r>
              <a:rPr lang="en-US" sz="1200" dirty="0" err="1"/>
              <a:t>Riplinger</a:t>
            </a:r>
            <a:r>
              <a:rPr lang="en-US" sz="1200" dirty="0"/>
              <a:t>, C.; Phillips, J. C.; Maia, J. D. C.; Rocha, G. D.; Ribeiro, J. V.; Stone, J. E.; Neese, F.; </a:t>
            </a:r>
            <a:r>
              <a:rPr lang="en-US" sz="1200" dirty="0" err="1"/>
              <a:t>Schulten</a:t>
            </a:r>
            <a:r>
              <a:rPr lang="en-US" sz="1200" dirty="0"/>
              <a:t>, K.; </a:t>
            </a:r>
            <a:r>
              <a:rPr lang="en-US" sz="1200" dirty="0" err="1"/>
              <a:t>Luthey-Schulten</a:t>
            </a:r>
            <a:r>
              <a:rPr lang="en-US" sz="1200" dirty="0"/>
              <a:t>, Z.; Nature </a:t>
            </a:r>
            <a:r>
              <a:rPr lang="en-US" sz="1200" dirty="0" smtClean="0"/>
              <a:t>Methods 15:351-354, 2018</a:t>
            </a:r>
            <a:r>
              <a:rPr lang="en-US" sz="1200" dirty="0"/>
              <a:t>. </a:t>
            </a:r>
            <a:endParaRPr lang="en-US" altLang="en-US" sz="1200" b="1" dirty="0"/>
          </a:p>
          <a:p>
            <a:pPr>
              <a:defRPr/>
            </a:pPr>
            <a:r>
              <a:rPr lang="en-US" sz="1200" b="1" dirty="0" smtClean="0"/>
              <a:t>Challenges </a:t>
            </a:r>
            <a:r>
              <a:rPr lang="en-US" sz="1200" b="1" dirty="0"/>
              <a:t>of Integrating Stochastic Dynamics and </a:t>
            </a:r>
            <a:r>
              <a:rPr lang="en-US" sz="1200" b="1" dirty="0" err="1"/>
              <a:t>Cryo</a:t>
            </a:r>
            <a:r>
              <a:rPr lang="en-US" sz="1200" b="1" dirty="0"/>
              <a:t>-electron Tomograms in Whole-cell </a:t>
            </a:r>
            <a:r>
              <a:rPr lang="en-US" sz="1200" b="1" dirty="0" smtClean="0"/>
              <a:t>Simulations.            </a:t>
            </a:r>
            <a:r>
              <a:rPr lang="en-US" sz="1200" dirty="0" smtClean="0"/>
              <a:t>T. </a:t>
            </a:r>
            <a:r>
              <a:rPr lang="en-US" sz="1200" dirty="0"/>
              <a:t>M. Earnest, </a:t>
            </a:r>
            <a:r>
              <a:rPr lang="en-US" sz="1200" dirty="0" smtClean="0"/>
              <a:t>R. </a:t>
            </a:r>
            <a:r>
              <a:rPr lang="en-US" sz="1200" dirty="0"/>
              <a:t>Watanabe, </a:t>
            </a:r>
            <a:r>
              <a:rPr lang="en-US" sz="1200" dirty="0" smtClean="0"/>
              <a:t>J. </a:t>
            </a:r>
            <a:r>
              <a:rPr lang="en-US" sz="1200" dirty="0"/>
              <a:t>E. Stone, </a:t>
            </a:r>
            <a:r>
              <a:rPr lang="en-US" sz="1200" dirty="0" smtClean="0"/>
              <a:t>J. </a:t>
            </a:r>
            <a:r>
              <a:rPr lang="en-US" sz="1200" dirty="0" err="1"/>
              <a:t>Mahamid</a:t>
            </a:r>
            <a:r>
              <a:rPr lang="en-US" sz="1200" dirty="0"/>
              <a:t>, </a:t>
            </a:r>
            <a:r>
              <a:rPr lang="en-US" sz="1200" dirty="0" smtClean="0"/>
              <a:t>W. </a:t>
            </a:r>
            <a:r>
              <a:rPr lang="en-US" sz="1200" dirty="0" err="1"/>
              <a:t>Baumeister</a:t>
            </a:r>
            <a:r>
              <a:rPr lang="en-US" sz="1200" dirty="0"/>
              <a:t>, </a:t>
            </a:r>
            <a:r>
              <a:rPr lang="en-US" sz="1200" dirty="0" smtClean="0"/>
              <a:t>E. </a:t>
            </a:r>
            <a:r>
              <a:rPr lang="en-US" sz="1200" dirty="0"/>
              <a:t>Villa, and </a:t>
            </a:r>
            <a:r>
              <a:rPr lang="en-US" sz="1200" dirty="0" smtClean="0"/>
              <a:t>Z. </a:t>
            </a:r>
            <a:r>
              <a:rPr lang="en-US" sz="1200" dirty="0" err="1"/>
              <a:t>Luthey-Schulten</a:t>
            </a:r>
            <a:r>
              <a:rPr lang="en-US" sz="1200" dirty="0" smtClean="0"/>
              <a:t>.                           J</a:t>
            </a:r>
            <a:r>
              <a:rPr lang="en-US" sz="1200" dirty="0"/>
              <a:t>. Physical Chemistry B, 121(15): 3871-3881, 2017.</a:t>
            </a:r>
            <a:endParaRPr lang="en-US" sz="1200" b="1" dirty="0" smtClean="0"/>
          </a:p>
          <a:p>
            <a:pPr>
              <a:defRPr/>
            </a:pPr>
            <a:r>
              <a:rPr lang="en-US" sz="1200" b="1" dirty="0" smtClean="0"/>
              <a:t>Early </a:t>
            </a:r>
            <a:r>
              <a:rPr lang="en-US" sz="1200" b="1" dirty="0"/>
              <a:t>Experiences Porting the NAMD and VMD Molecular Simulation and Analysis Software to GPU-Accelerated </a:t>
            </a:r>
            <a:r>
              <a:rPr lang="en-US" sz="1200" b="1" dirty="0" err="1"/>
              <a:t>OpenPOWER</a:t>
            </a:r>
            <a:r>
              <a:rPr lang="en-US" sz="1200" b="1" dirty="0"/>
              <a:t> </a:t>
            </a:r>
            <a:r>
              <a:rPr lang="en-US" sz="1200" b="1" dirty="0" smtClean="0"/>
              <a:t>Platforms. </a:t>
            </a:r>
            <a:r>
              <a:rPr lang="en-US" sz="1200" dirty="0" smtClean="0"/>
              <a:t>J. </a:t>
            </a:r>
            <a:r>
              <a:rPr lang="en-US" sz="1200" dirty="0"/>
              <a:t>E. Stone, </a:t>
            </a:r>
            <a:r>
              <a:rPr lang="en-US" sz="1200" dirty="0" smtClean="0"/>
              <a:t>A.-P. </a:t>
            </a:r>
            <a:r>
              <a:rPr lang="en-US" sz="1200" dirty="0" err="1"/>
              <a:t>Hynninen</a:t>
            </a:r>
            <a:r>
              <a:rPr lang="en-US" sz="1200" dirty="0"/>
              <a:t>, </a:t>
            </a:r>
            <a:r>
              <a:rPr lang="en-US" sz="1200" dirty="0" smtClean="0"/>
              <a:t>J. </a:t>
            </a:r>
            <a:r>
              <a:rPr lang="en-US" sz="1200" dirty="0"/>
              <a:t>C. Phillips, and </a:t>
            </a:r>
            <a:r>
              <a:rPr lang="en-US" sz="1200" dirty="0" smtClean="0"/>
              <a:t>K. </a:t>
            </a:r>
            <a:r>
              <a:rPr lang="en-US" sz="1200" dirty="0" err="1"/>
              <a:t>Schulten</a:t>
            </a:r>
            <a:r>
              <a:rPr lang="en-US" sz="1200" dirty="0" smtClean="0"/>
              <a:t>. </a:t>
            </a:r>
            <a:r>
              <a:rPr lang="en-US" sz="1200" dirty="0"/>
              <a:t>International Workshop on </a:t>
            </a:r>
            <a:r>
              <a:rPr lang="en-US" sz="1200" dirty="0" err="1"/>
              <a:t>OpenPOWER</a:t>
            </a:r>
            <a:r>
              <a:rPr lang="en-US" sz="1200" dirty="0"/>
              <a:t> for HPC (IWOPH'16), LNCS 9945, pp. 188-206, 2016.</a:t>
            </a:r>
            <a:endParaRPr lang="en-US" sz="1200" b="1" dirty="0" smtClean="0"/>
          </a:p>
          <a:p>
            <a:pPr>
              <a:defRPr/>
            </a:pPr>
            <a:r>
              <a:rPr lang="en-US" sz="1200" b="1" dirty="0" smtClean="0"/>
              <a:t>Immersive </a:t>
            </a:r>
            <a:r>
              <a:rPr lang="en-US" sz="1200" b="1" dirty="0"/>
              <a:t>Molecular Visualization with Omnidirectional Stereoscopic Ray Tracing and Remote Rendering.  </a:t>
            </a:r>
            <a:r>
              <a:rPr lang="en-US" sz="1200" dirty="0" smtClean="0"/>
              <a:t>J. </a:t>
            </a:r>
            <a:r>
              <a:rPr lang="en-US" sz="1200" dirty="0"/>
              <a:t>E. Stone, </a:t>
            </a:r>
            <a:r>
              <a:rPr lang="en-US" sz="1200" dirty="0" smtClean="0"/>
              <a:t>W. </a:t>
            </a:r>
            <a:r>
              <a:rPr lang="en-US" sz="1200" dirty="0"/>
              <a:t>R. Sherman,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1048-1057, 2016.</a:t>
            </a:r>
          </a:p>
          <a:p>
            <a:pPr>
              <a:defRPr/>
            </a:pPr>
            <a:r>
              <a:rPr lang="en-US" sz="1200" b="1" dirty="0" smtClean="0"/>
              <a:t>High </a:t>
            </a:r>
            <a:r>
              <a:rPr lang="en-US" sz="1200" b="1" dirty="0"/>
              <a:t>Performance Molecular Visualization: In-Situ and Parallel Rendering with EGL.  </a:t>
            </a:r>
            <a:r>
              <a:rPr lang="en-US" sz="1200" dirty="0" smtClean="0"/>
              <a:t>J. </a:t>
            </a:r>
            <a:r>
              <a:rPr lang="en-US" sz="1200" dirty="0"/>
              <a:t>E. Stone, </a:t>
            </a:r>
            <a:r>
              <a:rPr lang="en-US" sz="1200" dirty="0" smtClean="0"/>
              <a:t>P. </a:t>
            </a:r>
            <a:r>
              <a:rPr lang="en-US" sz="1200" dirty="0" err="1"/>
              <a:t>Messmer</a:t>
            </a:r>
            <a:r>
              <a:rPr lang="en-US" sz="1200" dirty="0"/>
              <a:t>, </a:t>
            </a:r>
            <a:r>
              <a:rPr lang="en-US" sz="1200" dirty="0" smtClean="0"/>
              <a:t>R. </a:t>
            </a:r>
            <a:r>
              <a:rPr lang="en-US" sz="1200" dirty="0" err="1"/>
              <a:t>Sisneros</a:t>
            </a:r>
            <a:r>
              <a:rPr lang="en-US" sz="1200" dirty="0"/>
              <a:t>, and </a:t>
            </a:r>
            <a:r>
              <a:rPr lang="en-US" sz="1200" dirty="0" smtClean="0"/>
              <a:t>K. </a:t>
            </a:r>
            <a:r>
              <a:rPr lang="en-US" sz="1200" dirty="0" err="1"/>
              <a:t>Schulten</a:t>
            </a:r>
            <a:r>
              <a:rPr lang="en-US" sz="1200" dirty="0" smtClean="0"/>
              <a:t>. High </a:t>
            </a:r>
            <a:r>
              <a:rPr lang="en-US" sz="1200" dirty="0"/>
              <a:t>Performance Data Analysis and Visualization Workshop, IEEE International Parallel and Distributed Processing Symposium Workshop (IPDPSW), </a:t>
            </a:r>
            <a:r>
              <a:rPr lang="en-US" sz="1200" dirty="0" smtClean="0"/>
              <a:t>pp. 1014-1023, 2016.</a:t>
            </a:r>
            <a:endParaRPr lang="en-US" sz="1200" b="1" dirty="0"/>
          </a:p>
          <a:p>
            <a:pPr>
              <a:defRPr/>
            </a:pPr>
            <a:r>
              <a:rPr lang="en-US" sz="1200" b="1" dirty="0"/>
              <a:t> Evaluation of Emerging Energy-Efficient Heterogeneous Computing Platforms for Biomolecular and Cellular Simulation Workloads.  </a:t>
            </a:r>
            <a:r>
              <a:rPr lang="en-US" sz="1200" dirty="0" smtClean="0"/>
              <a:t>J. </a:t>
            </a:r>
            <a:r>
              <a:rPr lang="en-US" sz="1200" dirty="0"/>
              <a:t>E. Stone, </a:t>
            </a:r>
            <a:r>
              <a:rPr lang="en-US" sz="1200" dirty="0" smtClean="0"/>
              <a:t>M. </a:t>
            </a:r>
            <a:r>
              <a:rPr lang="en-US" sz="1200" dirty="0"/>
              <a:t>J. </a:t>
            </a:r>
            <a:r>
              <a:rPr lang="en-US" sz="1200" dirty="0" err="1"/>
              <a:t>Hallock</a:t>
            </a:r>
            <a:r>
              <a:rPr lang="en-US" sz="1200" dirty="0"/>
              <a:t>, </a:t>
            </a:r>
            <a:r>
              <a:rPr lang="en-US" sz="1200" dirty="0" smtClean="0"/>
              <a:t>J. </a:t>
            </a:r>
            <a:r>
              <a:rPr lang="en-US" sz="1200" dirty="0"/>
              <a:t>C. Phillips, </a:t>
            </a:r>
            <a:r>
              <a:rPr lang="en-US" sz="1200" dirty="0" smtClean="0"/>
              <a:t>J. </a:t>
            </a:r>
            <a:r>
              <a:rPr lang="en-US" sz="1200" dirty="0"/>
              <a:t>R. Peterson, </a:t>
            </a:r>
            <a:r>
              <a:rPr lang="en-US" sz="1200" dirty="0" smtClean="0"/>
              <a:t>Z. </a:t>
            </a:r>
            <a:r>
              <a:rPr lang="en-US" sz="1200" dirty="0" err="1"/>
              <a:t>Luthey-Schulten</a:t>
            </a:r>
            <a:r>
              <a:rPr lang="en-US" sz="1200" dirty="0"/>
              <a:t>, and </a:t>
            </a:r>
            <a:r>
              <a:rPr lang="en-US" sz="1200" dirty="0" smtClean="0"/>
              <a:t>K. </a:t>
            </a:r>
            <a:r>
              <a:rPr lang="en-US" sz="1200" dirty="0"/>
              <a:t>Schulten.25th International Heterogeneity in Computing Workshop, IEEE International Parallel and Distributed </a:t>
            </a:r>
            <a:r>
              <a:rPr lang="en-US" sz="1200" dirty="0" smtClean="0"/>
              <a:t>Processing </a:t>
            </a:r>
            <a:r>
              <a:rPr lang="en-US" sz="1200" dirty="0"/>
              <a:t>Symposium Workshop (IPDPSW), </a:t>
            </a:r>
            <a:r>
              <a:rPr lang="en-US" sz="1200" dirty="0" smtClean="0"/>
              <a:t>pp. 89-100, 2016.</a:t>
            </a:r>
            <a:endParaRPr lang="en-US" sz="1200" b="1" dirty="0"/>
          </a:p>
          <a:p>
            <a:pPr>
              <a:lnSpc>
                <a:spcPct val="90000"/>
              </a:lnSpc>
            </a:pPr>
            <a:endParaRPr lang="en-US" sz="1400" dirty="0" smtClean="0"/>
          </a:p>
        </p:txBody>
      </p:sp>
    </p:spTree>
    <p:extLst>
      <p:ext uri="{BB962C8B-B14F-4D97-AF65-F5344CB8AC3E}">
        <p14:creationId xmlns:p14="http://schemas.microsoft.com/office/powerpoint/2010/main" val="145465850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pPr eaLnBrk="1" hangingPunct="1"/>
            <a:r>
              <a:rPr lang="en-US" altLang="en-US" sz="3600" dirty="0" smtClean="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425302" y="971550"/>
            <a:ext cx="8102010" cy="3657600"/>
          </a:xfrm>
          <a:solidFill>
            <a:schemeClr val="bg1"/>
          </a:solidFill>
        </p:spPr>
        <p:txBody>
          <a:bodyPr lIns="91440" tIns="45720" rIns="91440" bIns="45720">
            <a:normAutofit fontScale="92500" lnSpcReduction="20000"/>
          </a:bodyPr>
          <a:lstStyle/>
          <a:p>
            <a:pPr>
              <a:lnSpc>
                <a:spcPct val="90000"/>
              </a:lnSpc>
            </a:pPr>
            <a:r>
              <a:rPr lang="en-US" sz="1400" b="1" dirty="0"/>
              <a:t>Atomic Detail Visualization of Photosynthetic Membranes with GPU-Accelerated Ray Tracing.  </a:t>
            </a:r>
            <a:r>
              <a:rPr lang="en-US" sz="1400" dirty="0"/>
              <a:t>J. E. Stone, M. </a:t>
            </a:r>
            <a:r>
              <a:rPr lang="en-US" sz="1400" dirty="0" err="1"/>
              <a:t>Sener</a:t>
            </a:r>
            <a:r>
              <a:rPr lang="en-US" sz="1400" dirty="0"/>
              <a:t>, K. L. </a:t>
            </a:r>
            <a:r>
              <a:rPr lang="en-US" sz="1400" dirty="0" err="1"/>
              <a:t>Vandivort</a:t>
            </a:r>
            <a:r>
              <a:rPr lang="en-US" sz="1400" dirty="0"/>
              <a:t>, A. Barragan, A. </a:t>
            </a:r>
            <a:r>
              <a:rPr lang="en-US" sz="1400" dirty="0" err="1"/>
              <a:t>Singharoy</a:t>
            </a:r>
            <a:r>
              <a:rPr lang="en-US" sz="1400" dirty="0"/>
              <a:t>, I. </a:t>
            </a:r>
            <a:r>
              <a:rPr lang="en-US" sz="1400" dirty="0" err="1"/>
              <a:t>Teo</a:t>
            </a:r>
            <a:r>
              <a:rPr lang="en-US" sz="1400" dirty="0"/>
              <a:t>, J. V. Ribeiro, B. </a:t>
            </a:r>
            <a:r>
              <a:rPr lang="en-US" sz="1400" dirty="0" err="1"/>
              <a:t>Isralewitz</a:t>
            </a:r>
            <a:r>
              <a:rPr lang="en-US" sz="1400" dirty="0"/>
              <a:t>, B. Liu, B.-C. Goh, J. C. Phillips, C. MacGregor-</a:t>
            </a:r>
            <a:r>
              <a:rPr lang="en-US" sz="1400" dirty="0" err="1"/>
              <a:t>Chatwin</a:t>
            </a:r>
            <a:r>
              <a:rPr lang="en-US" sz="1400" dirty="0"/>
              <a:t>, M. P. Johnson, L. F. </a:t>
            </a:r>
            <a:r>
              <a:rPr lang="en-US" sz="1400" dirty="0" err="1"/>
              <a:t>Kourkoutis</a:t>
            </a:r>
            <a:r>
              <a:rPr lang="en-US" sz="1400" dirty="0"/>
              <a:t>, C. Neil Hunter, and K. </a:t>
            </a:r>
            <a:r>
              <a:rPr lang="en-US" sz="1400" dirty="0" err="1"/>
              <a:t>Schulten</a:t>
            </a:r>
            <a:r>
              <a:rPr lang="en-US" sz="1400" dirty="0"/>
              <a:t>.  J. Parallel Computing, 55:17-27, 2016.</a:t>
            </a:r>
            <a:endParaRPr lang="en-US" sz="1400" b="1" dirty="0"/>
          </a:p>
          <a:p>
            <a:pPr>
              <a:lnSpc>
                <a:spcPct val="90000"/>
              </a:lnSpc>
            </a:pPr>
            <a:r>
              <a:rPr lang="en-US" sz="1400" b="1" dirty="0" smtClean="0"/>
              <a:t>Chemical </a:t>
            </a:r>
            <a:r>
              <a:rPr lang="en-US" sz="1400" b="1" dirty="0"/>
              <a:t>Visualization of Human Pathogens: the Retroviral Capsids.  </a:t>
            </a:r>
            <a:r>
              <a:rPr lang="en-US" sz="1400" dirty="0"/>
              <a:t>Juan R. </a:t>
            </a:r>
            <a:r>
              <a:rPr lang="en-US" sz="1400" dirty="0" err="1"/>
              <a:t>Perilla</a:t>
            </a:r>
            <a:r>
              <a:rPr lang="en-US" sz="1400" dirty="0"/>
              <a:t>, Boon Chong Goh, John E. Stone, and Klaus </a:t>
            </a:r>
            <a:r>
              <a:rPr lang="en-US" sz="1400" dirty="0" err="1"/>
              <a:t>Schulten</a:t>
            </a:r>
            <a:r>
              <a:rPr lang="en-US" sz="1400" dirty="0"/>
              <a:t>.  SC'15 Visualization and Data Analytics Showcase, 2015.</a:t>
            </a:r>
          </a:p>
          <a:p>
            <a:pPr>
              <a:lnSpc>
                <a:spcPct val="90000"/>
              </a:lnSpc>
            </a:pPr>
            <a:r>
              <a:rPr lang="en-US" sz="1400" b="1" dirty="0" smtClean="0"/>
              <a:t>Visualization </a:t>
            </a:r>
            <a:r>
              <a:rPr lang="en-US" sz="1400" b="1" dirty="0"/>
              <a:t>of Energy Conversion Processes in a Light Harvesting Organelle at Atomic </a:t>
            </a:r>
            <a:r>
              <a:rPr lang="en-US" sz="1400" b="1" dirty="0" smtClean="0"/>
              <a:t>Detail.  </a:t>
            </a:r>
            <a:r>
              <a:rPr lang="en-US" sz="1400" dirty="0" smtClean="0"/>
              <a:t>M. </a:t>
            </a:r>
            <a:r>
              <a:rPr lang="en-US" sz="1400" dirty="0" err="1"/>
              <a:t>Sener</a:t>
            </a:r>
            <a:r>
              <a:rPr lang="en-US" sz="1400" dirty="0"/>
              <a:t>, </a:t>
            </a:r>
            <a:r>
              <a:rPr lang="en-US" sz="1400" dirty="0" smtClean="0"/>
              <a:t>J. E</a:t>
            </a:r>
            <a:r>
              <a:rPr lang="en-US" sz="1400" dirty="0"/>
              <a:t>. Stone, </a:t>
            </a:r>
            <a:r>
              <a:rPr lang="en-US" sz="1400" dirty="0" smtClean="0"/>
              <a:t>A. </a:t>
            </a:r>
            <a:r>
              <a:rPr lang="en-US" sz="1400" dirty="0"/>
              <a:t>Barragan, </a:t>
            </a:r>
            <a:r>
              <a:rPr lang="en-US" sz="1400" dirty="0" smtClean="0"/>
              <a:t>A. </a:t>
            </a:r>
            <a:r>
              <a:rPr lang="en-US" sz="1400" dirty="0" err="1"/>
              <a:t>Singharoy</a:t>
            </a:r>
            <a:r>
              <a:rPr lang="en-US" sz="1400" dirty="0"/>
              <a:t>, </a:t>
            </a:r>
            <a:r>
              <a:rPr lang="en-US" sz="1400" dirty="0" smtClean="0"/>
              <a:t>I. </a:t>
            </a:r>
            <a:r>
              <a:rPr lang="en-US" sz="1400" dirty="0" err="1"/>
              <a:t>Teo</a:t>
            </a:r>
            <a:r>
              <a:rPr lang="en-US" sz="1400" dirty="0"/>
              <a:t>, </a:t>
            </a:r>
            <a:r>
              <a:rPr lang="en-US" sz="1400" dirty="0" smtClean="0"/>
              <a:t>K. </a:t>
            </a:r>
            <a:r>
              <a:rPr lang="en-US" sz="1400" dirty="0"/>
              <a:t>L. </a:t>
            </a:r>
            <a:r>
              <a:rPr lang="en-US" sz="1400" dirty="0" err="1"/>
              <a:t>Vandivort</a:t>
            </a:r>
            <a:r>
              <a:rPr lang="en-US" sz="1400" dirty="0"/>
              <a:t>, </a:t>
            </a:r>
            <a:r>
              <a:rPr lang="en-US" sz="1400" dirty="0" smtClean="0"/>
              <a:t>B. </a:t>
            </a:r>
            <a:r>
              <a:rPr lang="en-US" sz="1400" dirty="0" err="1" smtClean="0"/>
              <a:t>Isralewitz</a:t>
            </a:r>
            <a:r>
              <a:rPr lang="en-US" sz="1400" dirty="0"/>
              <a:t>, </a:t>
            </a:r>
            <a:r>
              <a:rPr lang="en-US" sz="1400" dirty="0" smtClean="0"/>
              <a:t> B. </a:t>
            </a:r>
            <a:r>
              <a:rPr lang="en-US" sz="1400" dirty="0"/>
              <a:t>Liu, </a:t>
            </a:r>
            <a:r>
              <a:rPr lang="en-US" sz="1400" dirty="0" smtClean="0"/>
              <a:t>B. </a:t>
            </a:r>
            <a:r>
              <a:rPr lang="en-US" sz="1400" dirty="0"/>
              <a:t>Goh, </a:t>
            </a:r>
            <a:r>
              <a:rPr lang="en-US" sz="1400" dirty="0" smtClean="0"/>
              <a:t>J. </a:t>
            </a:r>
            <a:r>
              <a:rPr lang="en-US" sz="1400" dirty="0"/>
              <a:t>C. Phillips, </a:t>
            </a:r>
            <a:r>
              <a:rPr lang="en-US" sz="1400" dirty="0" smtClean="0"/>
              <a:t>L. </a:t>
            </a:r>
            <a:r>
              <a:rPr lang="en-US" sz="1400" dirty="0"/>
              <a:t>F. </a:t>
            </a:r>
            <a:r>
              <a:rPr lang="en-US" sz="1400" dirty="0" err="1"/>
              <a:t>Kourkoutis</a:t>
            </a:r>
            <a:r>
              <a:rPr lang="en-US" sz="1400" dirty="0"/>
              <a:t>, C. </a:t>
            </a:r>
            <a:r>
              <a:rPr lang="en-US" sz="1400" dirty="0" smtClean="0"/>
              <a:t>N. </a:t>
            </a:r>
            <a:r>
              <a:rPr lang="en-US" sz="1400" dirty="0"/>
              <a:t>Hunter, and </a:t>
            </a:r>
            <a:r>
              <a:rPr lang="en-US" sz="1400" dirty="0" smtClean="0"/>
              <a:t>K. </a:t>
            </a:r>
            <a:r>
              <a:rPr lang="en-US" sz="1400" dirty="0" err="1" smtClean="0"/>
              <a:t>Schulten</a:t>
            </a:r>
            <a:r>
              <a:rPr lang="en-US" sz="1400" dirty="0" smtClean="0"/>
              <a:t>.                                           SC'14 </a:t>
            </a:r>
            <a:r>
              <a:rPr lang="en-US" sz="1400" dirty="0"/>
              <a:t>Visualization and Data Analytics Showcase, </a:t>
            </a:r>
            <a:r>
              <a:rPr lang="en-US" sz="1400" dirty="0" smtClean="0"/>
              <a:t>2014.                                                                                                         ***</a:t>
            </a:r>
            <a:r>
              <a:rPr lang="en-US" altLang="en-US" sz="1400" b="1" dirty="0" smtClean="0"/>
              <a:t>Winner </a:t>
            </a:r>
            <a:r>
              <a:rPr lang="en-US" altLang="en-US" sz="1400" b="1" dirty="0"/>
              <a:t>of the SC'14 Visualization and Data Analytics </a:t>
            </a:r>
            <a:r>
              <a:rPr lang="en-US" altLang="en-US" sz="1400" b="1" dirty="0" smtClean="0"/>
              <a:t>Showcase</a:t>
            </a:r>
            <a:endParaRPr lang="en-US" sz="1400" dirty="0" smtClean="0"/>
          </a:p>
          <a:p>
            <a:pPr>
              <a:lnSpc>
                <a:spcPct val="90000"/>
              </a:lnSpc>
            </a:pPr>
            <a:r>
              <a:rPr lang="en-US" sz="1400" b="1" dirty="0" smtClean="0"/>
              <a:t>Runtime </a:t>
            </a:r>
            <a:r>
              <a:rPr lang="en-US" sz="1400" b="1" dirty="0"/>
              <a:t>and Architecture Support for Efficient Data Exchange in Multi-Accelerator </a:t>
            </a:r>
            <a:r>
              <a:rPr lang="en-US" sz="1400" b="1" dirty="0" smtClean="0"/>
              <a:t>Applications. </a:t>
            </a:r>
            <a:r>
              <a:rPr lang="en-US" sz="1400" dirty="0" smtClean="0"/>
              <a:t>J. </a:t>
            </a:r>
            <a:r>
              <a:rPr lang="en-US" sz="1400" dirty="0" err="1"/>
              <a:t>Cabezas</a:t>
            </a:r>
            <a:r>
              <a:rPr lang="en-US" sz="1400" dirty="0"/>
              <a:t>, </a:t>
            </a:r>
            <a:r>
              <a:rPr lang="en-US" sz="1400" dirty="0" smtClean="0"/>
              <a:t>I. </a:t>
            </a:r>
            <a:r>
              <a:rPr lang="en-US" sz="1400" dirty="0" err="1"/>
              <a:t>Gelado</a:t>
            </a:r>
            <a:r>
              <a:rPr lang="en-US" sz="1400" dirty="0"/>
              <a:t>, </a:t>
            </a:r>
            <a:r>
              <a:rPr lang="en-US" sz="1400" dirty="0" smtClean="0"/>
              <a:t>J. </a:t>
            </a:r>
            <a:r>
              <a:rPr lang="en-US" sz="1400" dirty="0"/>
              <a:t>E. Stone, </a:t>
            </a:r>
            <a:r>
              <a:rPr lang="en-US" sz="1400" dirty="0" smtClean="0"/>
              <a:t>N. </a:t>
            </a:r>
            <a:r>
              <a:rPr lang="en-US" sz="1400" dirty="0"/>
              <a:t>Navarro, </a:t>
            </a:r>
            <a:r>
              <a:rPr lang="en-US" sz="1400" dirty="0" smtClean="0"/>
              <a:t>D. </a:t>
            </a:r>
            <a:r>
              <a:rPr lang="en-US" sz="1400" dirty="0"/>
              <a:t>B. Kirk, and </a:t>
            </a:r>
            <a:r>
              <a:rPr lang="en-US" sz="1400" dirty="0" smtClean="0"/>
              <a:t>W. </a:t>
            </a:r>
            <a:r>
              <a:rPr lang="en-US" sz="1400" dirty="0" err="1" smtClean="0"/>
              <a:t>Hwu</a:t>
            </a:r>
            <a:r>
              <a:rPr lang="en-US" sz="1400" dirty="0" smtClean="0"/>
              <a:t>.           IEEE </a:t>
            </a:r>
            <a:r>
              <a:rPr lang="en-US" sz="1400" dirty="0"/>
              <a:t>Transactions on Parallel and Distributed Systems</a:t>
            </a:r>
            <a:r>
              <a:rPr lang="en-US" sz="1400" dirty="0" smtClean="0"/>
              <a:t>, 26(5):1405-1418, 2015.</a:t>
            </a:r>
          </a:p>
          <a:p>
            <a:pPr>
              <a:lnSpc>
                <a:spcPct val="90000"/>
              </a:lnSpc>
            </a:pPr>
            <a:r>
              <a:rPr lang="en-US" sz="1400" b="1" dirty="0" smtClean="0"/>
              <a:t>Unlocking </a:t>
            </a:r>
            <a:r>
              <a:rPr lang="en-US" sz="1400" b="1" dirty="0"/>
              <a:t>the Full Potential of the Cray XK7 </a:t>
            </a:r>
            <a:r>
              <a:rPr lang="en-US" sz="1400" b="1" dirty="0" smtClean="0"/>
              <a:t>Accelerator. </a:t>
            </a:r>
            <a:r>
              <a:rPr lang="en-US" sz="1400" dirty="0" smtClean="0"/>
              <a:t>M. </a:t>
            </a:r>
            <a:r>
              <a:rPr lang="en-US" sz="1400" dirty="0"/>
              <a:t>D. Klein and </a:t>
            </a:r>
            <a:r>
              <a:rPr lang="en-US" sz="1400" dirty="0" smtClean="0"/>
              <a:t>J. </a:t>
            </a:r>
            <a:r>
              <a:rPr lang="en-US" sz="1400" dirty="0"/>
              <a:t>E. Stone</a:t>
            </a:r>
            <a:r>
              <a:rPr lang="en-US" sz="1400" dirty="0" smtClean="0"/>
              <a:t>.     Cray </a:t>
            </a:r>
            <a:r>
              <a:rPr lang="en-US" sz="1400" dirty="0"/>
              <a:t>Users Group, </a:t>
            </a:r>
            <a:r>
              <a:rPr lang="en-US" sz="1400" dirty="0" err="1"/>
              <a:t>Lugano</a:t>
            </a:r>
            <a:r>
              <a:rPr lang="en-US" sz="1400" dirty="0"/>
              <a:t> Switzerland, May 2014</a:t>
            </a:r>
            <a:r>
              <a:rPr lang="en-US" sz="1400" dirty="0" smtClean="0"/>
              <a:t>.</a:t>
            </a:r>
          </a:p>
          <a:p>
            <a:pPr>
              <a:lnSpc>
                <a:spcPct val="90000"/>
              </a:lnSpc>
            </a:pPr>
            <a:r>
              <a:rPr lang="en-US" sz="1400" b="1" dirty="0" smtClean="0"/>
              <a:t>GPU-Accelerated </a:t>
            </a:r>
            <a:r>
              <a:rPr lang="en-US" sz="1400" b="1" dirty="0"/>
              <a:t>Analysis and Visualization of Large Structures Solved by Molecular Dynamics Flexible </a:t>
            </a:r>
            <a:r>
              <a:rPr lang="en-US" sz="1400" b="1" dirty="0" smtClean="0"/>
              <a:t>Fitting. </a:t>
            </a:r>
            <a:r>
              <a:rPr lang="en-US" sz="1400" dirty="0" smtClean="0"/>
              <a:t>J. </a:t>
            </a:r>
            <a:r>
              <a:rPr lang="en-US" sz="1400" dirty="0"/>
              <a:t>E. Stone, </a:t>
            </a:r>
            <a:r>
              <a:rPr lang="en-US" sz="1400" dirty="0" smtClean="0"/>
              <a:t>R. </a:t>
            </a:r>
            <a:r>
              <a:rPr lang="en-US" sz="1400" dirty="0"/>
              <a:t>McGreevy, </a:t>
            </a:r>
            <a:r>
              <a:rPr lang="en-US" sz="1400" dirty="0" smtClean="0"/>
              <a:t>B. </a:t>
            </a:r>
            <a:r>
              <a:rPr lang="en-US" sz="1400" dirty="0" err="1"/>
              <a:t>Isralewitz</a:t>
            </a:r>
            <a:r>
              <a:rPr lang="en-US" sz="1400" dirty="0"/>
              <a:t>, and </a:t>
            </a:r>
            <a:r>
              <a:rPr lang="en-US" sz="1400" dirty="0" smtClean="0"/>
              <a:t>K. </a:t>
            </a:r>
            <a:r>
              <a:rPr lang="en-US" sz="1400" dirty="0" err="1" smtClean="0"/>
              <a:t>Schulten</a:t>
            </a:r>
            <a:r>
              <a:rPr lang="en-US" sz="1400" dirty="0" smtClean="0"/>
              <a:t>.      Faraday </a:t>
            </a:r>
            <a:r>
              <a:rPr lang="en-US" sz="1400" dirty="0"/>
              <a:t>Discussions, 169:265-283, 2014</a:t>
            </a:r>
            <a:r>
              <a:rPr lang="en-US" sz="1400" dirty="0" smtClean="0"/>
              <a:t>.</a:t>
            </a:r>
          </a:p>
          <a:p>
            <a:pPr>
              <a:lnSpc>
                <a:spcPct val="90000"/>
              </a:lnSpc>
            </a:pPr>
            <a:r>
              <a:rPr lang="en-US" sz="1400" b="1" dirty="0" smtClean="0"/>
              <a:t>Simulation </a:t>
            </a:r>
            <a:r>
              <a:rPr lang="en-US" sz="1400" b="1" dirty="0"/>
              <a:t>of reaction diffusion processes over biologically relevant size and time scales using multi-GPU </a:t>
            </a:r>
            <a:r>
              <a:rPr lang="en-US" sz="1400" b="1" dirty="0" smtClean="0"/>
              <a:t>workstations</a:t>
            </a:r>
            <a:r>
              <a:rPr lang="en-US" sz="1400" i="1" dirty="0" smtClean="0"/>
              <a:t>. </a:t>
            </a:r>
            <a:r>
              <a:rPr lang="en-US" sz="1400" dirty="0" smtClean="0"/>
              <a:t>M. </a:t>
            </a:r>
            <a:r>
              <a:rPr lang="en-US" sz="1400" dirty="0"/>
              <a:t>J. </a:t>
            </a:r>
            <a:r>
              <a:rPr lang="en-US" sz="1400" dirty="0" err="1"/>
              <a:t>Hallock</a:t>
            </a:r>
            <a:r>
              <a:rPr lang="en-US" sz="1400" dirty="0"/>
              <a:t>, </a:t>
            </a:r>
            <a:r>
              <a:rPr lang="en-US" sz="1400" dirty="0" smtClean="0"/>
              <a:t>J. </a:t>
            </a:r>
            <a:r>
              <a:rPr lang="en-US" sz="1400" dirty="0"/>
              <a:t>E. Stone, </a:t>
            </a:r>
            <a:r>
              <a:rPr lang="en-US" sz="1400" dirty="0" smtClean="0"/>
              <a:t>E. </a:t>
            </a:r>
            <a:r>
              <a:rPr lang="en-US" sz="1400" dirty="0"/>
              <a:t>Roberts, </a:t>
            </a:r>
            <a:r>
              <a:rPr lang="en-US" sz="1400" dirty="0" smtClean="0"/>
              <a:t>C. </a:t>
            </a:r>
            <a:r>
              <a:rPr lang="en-US" sz="1400" dirty="0"/>
              <a:t>Fry, and </a:t>
            </a:r>
            <a:r>
              <a:rPr lang="en-US" sz="1400" dirty="0" smtClean="0"/>
              <a:t>Z. </a:t>
            </a:r>
            <a:r>
              <a:rPr lang="en-US" sz="1400" dirty="0" err="1"/>
              <a:t>Luthey-Schulten</a:t>
            </a:r>
            <a:r>
              <a:rPr lang="en-US" sz="1400" dirty="0" smtClean="0"/>
              <a:t>. Journal </a:t>
            </a:r>
            <a:r>
              <a:rPr lang="en-US" sz="1400" dirty="0"/>
              <a:t>of Parallel Computing, 40:86-99, 2014.</a:t>
            </a:r>
            <a:br>
              <a:rPr lang="en-US" sz="1400" dirty="0"/>
            </a:br>
            <a:endParaRPr lang="en-US" sz="1400" dirty="0" smtClean="0"/>
          </a:p>
        </p:txBody>
      </p:sp>
    </p:spTree>
    <p:extLst>
      <p:ext uri="{BB962C8B-B14F-4D97-AF65-F5344CB8AC3E}">
        <p14:creationId xmlns:p14="http://schemas.microsoft.com/office/powerpoint/2010/main" val="122126822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7651" name="Rectangle 3"/>
          <p:cNvSpPr>
            <a:spLocks noGrp="1" noChangeArrowheads="1"/>
          </p:cNvSpPr>
          <p:nvPr>
            <p:ph type="body" idx="4294967295"/>
          </p:nvPr>
        </p:nvSpPr>
        <p:spPr>
          <a:xfrm>
            <a:off x="223285" y="971550"/>
            <a:ext cx="8506046" cy="3657600"/>
          </a:xfrm>
          <a:solidFill>
            <a:schemeClr val="bg1"/>
          </a:solidFill>
        </p:spPr>
        <p:txBody>
          <a:bodyPr lIns="91440" tIns="45720" rIns="91440" bIns="45720">
            <a:normAutofit/>
          </a:bodyPr>
          <a:lstStyle/>
          <a:p>
            <a:pPr>
              <a:lnSpc>
                <a:spcPct val="90000"/>
              </a:lnSpc>
            </a:pPr>
            <a:r>
              <a:rPr lang="en-US" sz="1400" b="1" dirty="0"/>
              <a:t>GPU-Accelerated Molecular Visualization on </a:t>
            </a:r>
            <a:r>
              <a:rPr lang="en-US" sz="1400" b="1" dirty="0" err="1"/>
              <a:t>Petascale</a:t>
            </a:r>
            <a:r>
              <a:rPr lang="en-US" sz="1400" b="1" dirty="0"/>
              <a:t> Supercomputing </a:t>
            </a:r>
            <a:r>
              <a:rPr lang="en-US" sz="1400" b="1" dirty="0" smtClean="0"/>
              <a:t>Platforms.</a:t>
            </a:r>
            <a:r>
              <a:rPr lang="en-US" sz="1400" i="1" dirty="0" smtClean="0"/>
              <a:t>                    </a:t>
            </a:r>
            <a:r>
              <a:rPr lang="en-US" sz="1400" dirty="0" smtClean="0"/>
              <a:t>J. </a:t>
            </a:r>
            <a:r>
              <a:rPr lang="en-US" sz="1400" dirty="0"/>
              <a:t>Stone, </a:t>
            </a:r>
            <a:r>
              <a:rPr lang="en-US" sz="1400" dirty="0" smtClean="0"/>
              <a:t>K. </a:t>
            </a:r>
            <a:r>
              <a:rPr lang="en-US" sz="1400" dirty="0"/>
              <a:t>L. </a:t>
            </a:r>
            <a:r>
              <a:rPr lang="en-US" sz="1400" dirty="0" err="1"/>
              <a:t>Vandivort</a:t>
            </a:r>
            <a:r>
              <a:rPr lang="en-US" sz="1400" dirty="0"/>
              <a:t>, and </a:t>
            </a:r>
            <a:r>
              <a:rPr lang="en-US" sz="1400" dirty="0" smtClean="0"/>
              <a:t>K. </a:t>
            </a:r>
            <a:r>
              <a:rPr lang="en-US" sz="1400" dirty="0" err="1"/>
              <a:t>Schulten</a:t>
            </a:r>
            <a:r>
              <a:rPr lang="en-US" sz="1400" dirty="0" smtClean="0"/>
              <a:t>. UltraVis'13</a:t>
            </a:r>
            <a:r>
              <a:rPr lang="en-US" sz="1400" dirty="0"/>
              <a:t>: Proceedings of the 8th International Workshop on </a:t>
            </a:r>
            <a:r>
              <a:rPr lang="en-US" sz="1400" dirty="0" err="1"/>
              <a:t>Ultrascale</a:t>
            </a:r>
            <a:r>
              <a:rPr lang="en-US" sz="1400" dirty="0"/>
              <a:t> Visualization, pp. 6:1-6:8, 2013</a:t>
            </a:r>
            <a:r>
              <a:rPr lang="en-US" sz="1400" dirty="0" smtClean="0"/>
              <a:t>.</a:t>
            </a:r>
          </a:p>
          <a:p>
            <a:pPr>
              <a:lnSpc>
                <a:spcPct val="90000"/>
              </a:lnSpc>
            </a:pPr>
            <a:r>
              <a:rPr lang="en-US" altLang="en-US" sz="1400" b="1" dirty="0" smtClean="0"/>
              <a:t>Early Experiences Scaling VMD Molecular Visualization and Analysis Jobs on Blue Waters.          </a:t>
            </a:r>
            <a:r>
              <a:rPr lang="en-US" altLang="en-US" sz="1400" dirty="0" smtClean="0"/>
              <a:t>J. Stone, B. </a:t>
            </a:r>
            <a:r>
              <a:rPr lang="en-US" altLang="en-US" sz="1400" dirty="0" err="1" smtClean="0"/>
              <a:t>Isralewitz</a:t>
            </a:r>
            <a:r>
              <a:rPr lang="en-US" altLang="en-US" sz="1400" dirty="0" smtClean="0"/>
              <a:t>, and K. </a:t>
            </a:r>
            <a:r>
              <a:rPr lang="en-US" altLang="en-US" sz="1400" dirty="0" err="1" smtClean="0"/>
              <a:t>Schulten</a:t>
            </a:r>
            <a:r>
              <a:rPr lang="en-US" altLang="en-US" sz="1400" dirty="0" smtClean="0"/>
              <a:t>.  In proceedings, Extreme Scaling Workshop,  2013.</a:t>
            </a:r>
            <a:endParaRPr lang="en-US" altLang="en-US" sz="1400" b="1" dirty="0" smtClean="0"/>
          </a:p>
          <a:p>
            <a:pPr eaLnBrk="1" hangingPunct="1">
              <a:lnSpc>
                <a:spcPct val="90000"/>
              </a:lnSpc>
            </a:pPr>
            <a:r>
              <a:rPr lang="en-US" altLang="en-US" sz="1400" b="1" dirty="0" smtClean="0"/>
              <a:t>Lattice Microbes: High‐performance stochastic simulation method for the reaction‐diffusion master equation.  </a:t>
            </a:r>
            <a:r>
              <a:rPr lang="en-US" altLang="en-US" sz="1400" dirty="0" smtClean="0"/>
              <a:t>E. Roberts, J. Stone, and Z. </a:t>
            </a:r>
            <a:r>
              <a:rPr lang="en-US" altLang="en-US" sz="1400" dirty="0" err="1" smtClean="0"/>
              <a:t>Luthey‐Schulten</a:t>
            </a:r>
            <a:r>
              <a:rPr lang="en-US" altLang="en-US" sz="1400" dirty="0" smtClean="0"/>
              <a:t>.</a:t>
            </a:r>
            <a:br>
              <a:rPr lang="en-US" altLang="en-US" sz="1400" dirty="0" smtClean="0"/>
            </a:br>
            <a:r>
              <a:rPr lang="en-US" altLang="en-US" sz="1400" dirty="0" smtClean="0"/>
              <a:t>J. Computational Chemistry 34 (3), 245-255, 2013</a:t>
            </a:r>
            <a:r>
              <a:rPr lang="en-US" altLang="en-US" sz="1400" b="1" dirty="0" smtClean="0"/>
              <a:t>.</a:t>
            </a:r>
          </a:p>
          <a:p>
            <a:pPr eaLnBrk="1" hangingPunct="1">
              <a:lnSpc>
                <a:spcPct val="90000"/>
              </a:lnSpc>
            </a:pPr>
            <a:r>
              <a:rPr lang="en-US" altLang="en-US" sz="1400" b="1" dirty="0" smtClean="0"/>
              <a:t>Fast Visualization of Gaussian Density Surfaces for Molecular Dynamics and Particle System Trajectories.</a:t>
            </a:r>
            <a:r>
              <a:rPr lang="en-US" altLang="en-US" sz="1400" i="1" dirty="0" smtClean="0"/>
              <a:t> </a:t>
            </a:r>
            <a:r>
              <a:rPr lang="en-US" altLang="en-US" sz="1400" dirty="0" smtClean="0"/>
              <a:t>M. Krone, J. Stone,  T. </a:t>
            </a:r>
            <a:r>
              <a:rPr lang="en-US" altLang="en-US" sz="1400" dirty="0" err="1" smtClean="0"/>
              <a:t>Ertl</a:t>
            </a:r>
            <a:r>
              <a:rPr lang="en-US" altLang="en-US" sz="1400" dirty="0" smtClean="0"/>
              <a:t>, and K. </a:t>
            </a:r>
            <a:r>
              <a:rPr lang="en-US" altLang="en-US" sz="1400" dirty="0" err="1" smtClean="0"/>
              <a:t>Schulten</a:t>
            </a:r>
            <a:r>
              <a:rPr lang="en-US" altLang="en-US" sz="1400" dirty="0" smtClean="0"/>
              <a:t>. </a:t>
            </a:r>
            <a:r>
              <a:rPr lang="en-US" altLang="en-US" sz="1400" i="1" dirty="0" err="1" smtClean="0"/>
              <a:t>EuroVis</a:t>
            </a:r>
            <a:r>
              <a:rPr lang="en-US" altLang="en-US" sz="1400" i="1" dirty="0" smtClean="0"/>
              <a:t> Short Papers,</a:t>
            </a:r>
            <a:r>
              <a:rPr lang="en-US" altLang="en-US" sz="1400" b="1" dirty="0" smtClean="0"/>
              <a:t> </a:t>
            </a:r>
            <a:r>
              <a:rPr lang="en-US" altLang="en-US" sz="1400" dirty="0" smtClean="0"/>
              <a:t>pp. 67-71, 2012.</a:t>
            </a:r>
          </a:p>
          <a:p>
            <a:pPr eaLnBrk="1" hangingPunct="1">
              <a:lnSpc>
                <a:spcPct val="90000"/>
              </a:lnSpc>
            </a:pPr>
            <a:r>
              <a:rPr lang="en-US" altLang="en-US" sz="1400" b="1" dirty="0" smtClean="0"/>
              <a:t>Immersive Out-of-Core Visualization of Large-Size and Long-Timescale Molecular Dynamics Trajectories. </a:t>
            </a:r>
            <a:r>
              <a:rPr lang="en-US" altLang="en-US" sz="1400" dirty="0" smtClean="0"/>
              <a:t>J. Stone, K. L. </a:t>
            </a:r>
            <a:r>
              <a:rPr lang="en-US" altLang="en-US" sz="1400" dirty="0" err="1" smtClean="0"/>
              <a:t>Vandivort</a:t>
            </a:r>
            <a:r>
              <a:rPr lang="en-US" altLang="en-US" sz="1400" dirty="0" smtClean="0"/>
              <a:t>, and K. </a:t>
            </a:r>
            <a:r>
              <a:rPr lang="en-US" altLang="en-US" sz="1400" dirty="0" err="1" smtClean="0"/>
              <a:t>Schulten</a:t>
            </a:r>
            <a:r>
              <a:rPr lang="en-US" altLang="en-US" sz="1400" dirty="0" smtClean="0"/>
              <a:t>. G. </a:t>
            </a:r>
            <a:r>
              <a:rPr lang="en-US" altLang="en-US" sz="1400" dirty="0" err="1" smtClean="0"/>
              <a:t>Bebis</a:t>
            </a:r>
            <a:r>
              <a:rPr lang="en-US" altLang="en-US" sz="1400" dirty="0" smtClean="0"/>
              <a:t> et al. (Eds.): </a:t>
            </a:r>
            <a:r>
              <a:rPr lang="en-US" altLang="en-US" sz="1400" i="1" dirty="0" smtClean="0"/>
              <a:t>7th International Symposium on Visual Computing (ISVC 2011)</a:t>
            </a:r>
            <a:r>
              <a:rPr lang="en-US" altLang="en-US" sz="1400" dirty="0" smtClean="0"/>
              <a:t>, LNCS 6939, pp. 1-12, 2011.</a:t>
            </a:r>
          </a:p>
          <a:p>
            <a:pPr eaLnBrk="1" hangingPunct="1">
              <a:lnSpc>
                <a:spcPct val="90000"/>
              </a:lnSpc>
            </a:pPr>
            <a:r>
              <a:rPr lang="en-US" altLang="en-US" sz="1400" b="1" dirty="0" smtClean="0"/>
              <a:t>Fast Analysis of Molecular Dynamics Trajectories with Graphics Processing Units – Radial Distribution Functions.</a:t>
            </a:r>
            <a:r>
              <a:rPr lang="en-US" altLang="en-US" sz="1400" dirty="0" smtClean="0"/>
              <a:t>  B. Levine, J. Stone, and A. </a:t>
            </a:r>
            <a:r>
              <a:rPr lang="en-US" altLang="en-US" sz="1400" dirty="0" err="1" smtClean="0"/>
              <a:t>Kohlmeyer</a:t>
            </a:r>
            <a:r>
              <a:rPr lang="en-US" altLang="en-US" sz="1400" dirty="0" smtClean="0"/>
              <a:t>. </a:t>
            </a:r>
            <a:r>
              <a:rPr lang="en-US" altLang="en-US" sz="1400" i="1" dirty="0" smtClean="0"/>
              <a:t>J. Comp. Physics</a:t>
            </a:r>
            <a:r>
              <a:rPr lang="en-US" altLang="en-US" sz="1400" dirty="0" smtClean="0"/>
              <a:t>, 230(9):3556-3569, 2011.</a:t>
            </a:r>
          </a:p>
        </p:txBody>
      </p:sp>
    </p:spTree>
    <p:extLst>
      <p:ext uri="{BB962C8B-B14F-4D97-AF65-F5344CB8AC3E}">
        <p14:creationId xmlns:p14="http://schemas.microsoft.com/office/powerpoint/2010/main" val="4176559370"/>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990600" y="0"/>
            <a:ext cx="7269163" cy="8953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8675" name="Rectangle 3"/>
          <p:cNvSpPr>
            <a:spLocks noGrp="1" noChangeArrowheads="1"/>
          </p:cNvSpPr>
          <p:nvPr>
            <p:ph type="body" idx="4294967295"/>
          </p:nvPr>
        </p:nvSpPr>
        <p:spPr>
          <a:xfrm>
            <a:off x="425302" y="971550"/>
            <a:ext cx="7974419" cy="3657600"/>
          </a:xfrm>
          <a:solidFill>
            <a:schemeClr val="bg1"/>
          </a:solidFill>
        </p:spPr>
        <p:txBody>
          <a:bodyPr lIns="91440" tIns="45720" rIns="91440" bIns="45720">
            <a:normAutofit/>
          </a:bodyPr>
          <a:lstStyle/>
          <a:p>
            <a:pPr eaLnBrk="1" hangingPunct="1"/>
            <a:r>
              <a:rPr lang="en-US" altLang="en-US" sz="1400" b="1" dirty="0" smtClean="0"/>
              <a:t>Quantifying the Impact of GPUs on Performance and Energy Efficiency in HPC Clusters. </a:t>
            </a:r>
            <a:r>
              <a:rPr lang="en-US" altLang="en-US" sz="1400" dirty="0" smtClean="0"/>
              <a:t>J. </a:t>
            </a:r>
            <a:r>
              <a:rPr lang="en-US" altLang="en-US" sz="1400" dirty="0" err="1" smtClean="0"/>
              <a:t>Enos</a:t>
            </a:r>
            <a:r>
              <a:rPr lang="en-US" altLang="en-US" sz="1400" dirty="0" smtClean="0"/>
              <a:t>, C. Steffen, J. </a:t>
            </a:r>
            <a:r>
              <a:rPr lang="en-US" altLang="en-US" sz="1400" dirty="0" err="1" smtClean="0"/>
              <a:t>Fullop</a:t>
            </a:r>
            <a:r>
              <a:rPr lang="en-US" altLang="en-US" sz="1400" dirty="0" smtClean="0"/>
              <a:t>, M. </a:t>
            </a:r>
            <a:r>
              <a:rPr lang="en-US" altLang="en-US" sz="1400" dirty="0" err="1" smtClean="0"/>
              <a:t>Showerman</a:t>
            </a:r>
            <a:r>
              <a:rPr lang="en-US" altLang="en-US" sz="1400" dirty="0" smtClean="0"/>
              <a:t>, G. Shi, K. </a:t>
            </a:r>
            <a:r>
              <a:rPr lang="en-US" altLang="en-US" sz="1400" dirty="0" err="1" smtClean="0"/>
              <a:t>Esler</a:t>
            </a:r>
            <a:r>
              <a:rPr lang="en-US" altLang="en-US" sz="1400" dirty="0" smtClean="0"/>
              <a:t>, V. </a:t>
            </a:r>
            <a:r>
              <a:rPr lang="en-US" altLang="en-US" sz="1400" dirty="0" err="1" smtClean="0"/>
              <a:t>Kindratenko</a:t>
            </a:r>
            <a:r>
              <a:rPr lang="en-US" altLang="en-US" sz="1400" dirty="0" smtClean="0"/>
              <a:t>, J. Stone,           J Phillips.</a:t>
            </a:r>
            <a:r>
              <a:rPr lang="en-US" altLang="en-US" sz="1400" b="1" dirty="0" smtClean="0"/>
              <a:t> </a:t>
            </a:r>
            <a:r>
              <a:rPr lang="en-US" altLang="en-US" sz="1400" i="1" dirty="0" smtClean="0"/>
              <a:t>International Conference on Green Computing, </a:t>
            </a:r>
            <a:r>
              <a:rPr lang="en-US" altLang="en-US" sz="1400" dirty="0" smtClean="0"/>
              <a:t>pp. 317-324, 2010.</a:t>
            </a:r>
          </a:p>
          <a:p>
            <a:pPr eaLnBrk="1" hangingPunct="1"/>
            <a:r>
              <a:rPr lang="en-US" altLang="en-US" sz="1400" b="1" dirty="0" smtClean="0"/>
              <a:t>GPU-accelerated molecular modeling coming of age.  </a:t>
            </a:r>
            <a:r>
              <a:rPr lang="en-US" altLang="en-US" sz="1400" dirty="0" smtClean="0"/>
              <a:t>J. Stone, D. Hardy, I. </a:t>
            </a:r>
            <a:r>
              <a:rPr lang="en-US" altLang="en-US" sz="1400" dirty="0" err="1" smtClean="0"/>
              <a:t>Ufimtsev</a:t>
            </a:r>
            <a:r>
              <a:rPr lang="en-US" altLang="en-US" sz="1400" dirty="0" smtClean="0"/>
              <a:t>,         K. </a:t>
            </a:r>
            <a:r>
              <a:rPr lang="en-US" altLang="en-US" sz="1400" dirty="0" err="1" smtClean="0"/>
              <a:t>Schulten</a:t>
            </a:r>
            <a:r>
              <a:rPr lang="en-US" altLang="en-US" sz="1400" dirty="0" smtClean="0"/>
              <a:t>.  </a:t>
            </a:r>
            <a:r>
              <a:rPr lang="en-US" altLang="en-US" sz="1400" i="1" dirty="0" smtClean="0"/>
              <a:t>J. Molecular Graphics and Modeling,</a:t>
            </a:r>
            <a:r>
              <a:rPr lang="en-US" altLang="en-US" sz="1400" b="1" dirty="0" smtClean="0"/>
              <a:t> </a:t>
            </a:r>
            <a:r>
              <a:rPr lang="en-US" altLang="en-US" sz="1400" dirty="0" smtClean="0"/>
              <a:t>29:116-125, 2010.</a:t>
            </a:r>
          </a:p>
          <a:p>
            <a:pPr eaLnBrk="1" hangingPunct="1"/>
            <a:r>
              <a:rPr lang="en-US" altLang="en-US" sz="1400" b="1" dirty="0" err="1" smtClean="0"/>
              <a:t>OpenCL</a:t>
            </a:r>
            <a:r>
              <a:rPr lang="en-US" altLang="en-US" sz="1400" b="1" dirty="0" smtClean="0"/>
              <a:t>: A Parallel Programming Standard for Heterogeneous Computing.                       </a:t>
            </a:r>
            <a:r>
              <a:rPr lang="en-US" altLang="en-US" sz="1400" dirty="0" smtClean="0"/>
              <a:t>J. Stone, D. </a:t>
            </a:r>
            <a:r>
              <a:rPr lang="en-US" altLang="en-US" sz="1400" dirty="0" err="1" smtClean="0"/>
              <a:t>Gohara</a:t>
            </a:r>
            <a:r>
              <a:rPr lang="en-US" altLang="en-US" sz="1400" dirty="0" smtClean="0"/>
              <a:t>, G. Shi.  </a:t>
            </a:r>
            <a:r>
              <a:rPr lang="en-US" altLang="en-US" sz="1400" i="1" dirty="0" smtClean="0"/>
              <a:t>Computing in Science and Engineering, </a:t>
            </a:r>
            <a:r>
              <a:rPr lang="en-US" altLang="en-US" sz="1400" dirty="0" smtClean="0"/>
              <a:t>12(3):66-73, 2010.</a:t>
            </a:r>
          </a:p>
          <a:p>
            <a:pPr eaLnBrk="1" hangingPunct="1"/>
            <a:r>
              <a:rPr lang="en-US" altLang="en-US" sz="1400" b="1" dirty="0" smtClean="0"/>
              <a:t>An Asymmetric Distributed Shared Memory Model for Heterogeneous Computing Systems</a:t>
            </a:r>
            <a:r>
              <a:rPr lang="en-US" altLang="en-US" sz="1400" dirty="0" smtClean="0"/>
              <a:t>.  I. </a:t>
            </a:r>
            <a:r>
              <a:rPr lang="en-US" altLang="en-US" sz="1400" dirty="0" err="1" smtClean="0"/>
              <a:t>Gelado</a:t>
            </a:r>
            <a:r>
              <a:rPr lang="en-US" altLang="en-US" sz="1400" dirty="0" smtClean="0"/>
              <a:t>, J. Stone, J. </a:t>
            </a:r>
            <a:r>
              <a:rPr lang="en-US" altLang="en-US" sz="1400" dirty="0" err="1" smtClean="0"/>
              <a:t>Cabezas</a:t>
            </a:r>
            <a:r>
              <a:rPr lang="en-US" altLang="en-US" sz="1400" dirty="0" smtClean="0"/>
              <a:t>, S. Patel, N. Navarro, W. </a:t>
            </a:r>
            <a:r>
              <a:rPr lang="en-US" altLang="en-US" sz="1400" dirty="0" err="1" smtClean="0"/>
              <a:t>Hwu</a:t>
            </a:r>
            <a:r>
              <a:rPr lang="en-US" altLang="en-US" sz="1400" dirty="0" smtClean="0"/>
              <a:t>.  </a:t>
            </a:r>
            <a:r>
              <a:rPr lang="en-US" altLang="en-US" sz="1400" i="1" dirty="0" smtClean="0"/>
              <a:t>ASPLOS ’10: Proceedings of the 15</a:t>
            </a:r>
            <a:r>
              <a:rPr lang="en-US" altLang="en-US" sz="1400" i="1" baseline="30000" dirty="0" smtClean="0"/>
              <a:t>th</a:t>
            </a:r>
            <a:r>
              <a:rPr lang="en-US" altLang="en-US" sz="1400" i="1" dirty="0" smtClean="0"/>
              <a:t> International Conference on Architectural Support for Programming Languages and Operating Systems,</a:t>
            </a:r>
            <a:r>
              <a:rPr lang="en-US" altLang="en-US" sz="1400" dirty="0" smtClean="0"/>
              <a:t> pp. 347-358, 2010.</a:t>
            </a:r>
          </a:p>
        </p:txBody>
      </p:sp>
    </p:spTree>
    <p:extLst>
      <p:ext uri="{BB962C8B-B14F-4D97-AF65-F5344CB8AC3E}">
        <p14:creationId xmlns:p14="http://schemas.microsoft.com/office/powerpoint/2010/main" val="78785849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990600" y="0"/>
            <a:ext cx="7269163" cy="971550"/>
          </a:xfrm>
        </p:spPr>
        <p:txBody>
          <a:bodyPr lIns="91440" tIns="45720" rIns="91440" bIns="45720">
            <a:normAutofit fontScale="90000"/>
          </a:bodyPr>
          <a:lstStyle/>
          <a:p>
            <a:r>
              <a:rPr lang="en-US" altLang="en-US" sz="3600" dirty="0"/>
              <a:t>Related Publications</a:t>
            </a:r>
            <a:r>
              <a:rPr lang="en-US" altLang="en-US" sz="3200" dirty="0" smtClean="0"/>
              <a:t/>
            </a:r>
            <a:br>
              <a:rPr lang="en-US" altLang="en-US" sz="3200" dirty="0" smtClean="0"/>
            </a:br>
            <a:r>
              <a:rPr lang="en-US" altLang="en-US" sz="2800" dirty="0" smtClean="0"/>
              <a:t>http://www.ks.uiuc.edu/Research/gpu/</a:t>
            </a:r>
          </a:p>
        </p:txBody>
      </p:sp>
      <p:sp>
        <p:nvSpPr>
          <p:cNvPr id="29699" name="Rectangle 3"/>
          <p:cNvSpPr>
            <a:spLocks noGrp="1" noChangeArrowheads="1"/>
          </p:cNvSpPr>
          <p:nvPr>
            <p:ph type="body" idx="4294967295"/>
          </p:nvPr>
        </p:nvSpPr>
        <p:spPr>
          <a:xfrm>
            <a:off x="255180" y="971550"/>
            <a:ext cx="8495415" cy="3657600"/>
          </a:xfrm>
          <a:solidFill>
            <a:schemeClr val="bg1"/>
          </a:solidFill>
        </p:spPr>
        <p:txBody>
          <a:bodyPr lIns="91440" tIns="45720" rIns="91440" bIns="45720">
            <a:normAutofit/>
          </a:bodyPr>
          <a:lstStyle/>
          <a:p>
            <a:pPr eaLnBrk="1" hangingPunct="1"/>
            <a:r>
              <a:rPr lang="en-US" altLang="en-US" sz="1400" b="1" dirty="0" smtClean="0"/>
              <a:t>GPU Clusters for High Performance Computing</a:t>
            </a:r>
            <a:r>
              <a:rPr lang="en-US" altLang="en-US" sz="1400" dirty="0" smtClean="0"/>
              <a:t>.  V. </a:t>
            </a:r>
            <a:r>
              <a:rPr lang="en-US" altLang="en-US" sz="1400" dirty="0" err="1" smtClean="0"/>
              <a:t>Kindratenko</a:t>
            </a:r>
            <a:r>
              <a:rPr lang="en-US" altLang="en-US" sz="1400" dirty="0" smtClean="0"/>
              <a:t>, J. </a:t>
            </a:r>
            <a:r>
              <a:rPr lang="en-US" altLang="en-US" sz="1400" dirty="0" err="1" smtClean="0"/>
              <a:t>Enos</a:t>
            </a:r>
            <a:r>
              <a:rPr lang="en-US" altLang="en-US" sz="1400" dirty="0" smtClean="0"/>
              <a:t>, G. Shi, M. </a:t>
            </a:r>
            <a:r>
              <a:rPr lang="en-US" altLang="en-US" sz="1400" dirty="0" err="1" smtClean="0"/>
              <a:t>Showerman</a:t>
            </a:r>
            <a:r>
              <a:rPr lang="en-US" altLang="en-US" sz="1400" dirty="0" smtClean="0"/>
              <a:t>, G. Arnold, J. Stone, J. Phillips, W. </a:t>
            </a:r>
            <a:r>
              <a:rPr lang="en-US" altLang="en-US" sz="1400" dirty="0" err="1" smtClean="0"/>
              <a:t>Hwu</a:t>
            </a:r>
            <a:r>
              <a:rPr lang="en-US" altLang="en-US" sz="1400" dirty="0" smtClean="0"/>
              <a:t>.  </a:t>
            </a:r>
            <a:r>
              <a:rPr lang="en-US" altLang="en-US" sz="1400" i="1" dirty="0" smtClean="0"/>
              <a:t>Workshop on Parallel Programming on Accelerator Clusters (PPAC),</a:t>
            </a:r>
            <a:r>
              <a:rPr lang="en-US" altLang="en-US" sz="1400" dirty="0" smtClean="0"/>
              <a:t> In Proceedings IEEE Cluster 2009, pp. 1-8, Aug. 2009.</a:t>
            </a:r>
          </a:p>
          <a:p>
            <a:pPr eaLnBrk="1" hangingPunct="1"/>
            <a:r>
              <a:rPr lang="en-US" altLang="en-US" sz="1400" b="1" dirty="0" smtClean="0"/>
              <a:t>Long time-scale simulations of in vivo diffusion using GPU hardware</a:t>
            </a:r>
            <a:r>
              <a:rPr lang="en-US" altLang="en-US" sz="1400" dirty="0" smtClean="0"/>
              <a:t>.  E. Roberts, J. Stone, L. Sepulveda, W. </a:t>
            </a:r>
            <a:r>
              <a:rPr lang="en-US" altLang="en-US" sz="1400" dirty="0" err="1" smtClean="0"/>
              <a:t>Hwu</a:t>
            </a:r>
            <a:r>
              <a:rPr lang="en-US" altLang="en-US" sz="1400" dirty="0" smtClean="0"/>
              <a:t>, Z. </a:t>
            </a:r>
            <a:r>
              <a:rPr lang="en-US" altLang="en-US" sz="1400" dirty="0" err="1" smtClean="0"/>
              <a:t>Luthey-Schulten</a:t>
            </a:r>
            <a:r>
              <a:rPr lang="en-US" altLang="en-US" sz="1400" dirty="0" smtClean="0"/>
              <a:t>. In </a:t>
            </a:r>
            <a:r>
              <a:rPr lang="en-US" altLang="en-US" sz="1400" i="1" dirty="0" smtClean="0"/>
              <a:t>IPDPS’09: Proceedings of the 2009 IEEE International Symposium on Parallel &amp; Distributed Computing</a:t>
            </a:r>
            <a:r>
              <a:rPr lang="en-US" altLang="en-US" sz="1400" dirty="0" smtClean="0"/>
              <a:t>, pp. 1-8, 2009.</a:t>
            </a:r>
          </a:p>
          <a:p>
            <a:pPr eaLnBrk="1" hangingPunct="1"/>
            <a:r>
              <a:rPr lang="en-US" altLang="en-US" sz="1400" b="1" dirty="0" smtClean="0"/>
              <a:t>High Performance Computation and Interactive Display of Molecular Orbitals on GPUs and Multi-core CPUs</a:t>
            </a:r>
            <a:r>
              <a:rPr lang="en-US" altLang="en-US" sz="1400" dirty="0" smtClean="0"/>
              <a:t>.    J. E. Stone, J. </a:t>
            </a:r>
            <a:r>
              <a:rPr lang="en-US" altLang="en-US" sz="1400" dirty="0" err="1" smtClean="0"/>
              <a:t>Saam</a:t>
            </a:r>
            <a:r>
              <a:rPr lang="en-US" altLang="en-US" sz="1400" dirty="0" smtClean="0"/>
              <a:t>, D. Hardy, K. </a:t>
            </a:r>
            <a:r>
              <a:rPr lang="en-US" altLang="en-US" sz="1400" dirty="0" err="1" smtClean="0"/>
              <a:t>Vandivort</a:t>
            </a:r>
            <a:r>
              <a:rPr lang="en-US" altLang="en-US" sz="1400" dirty="0" smtClean="0"/>
              <a:t>, W. </a:t>
            </a:r>
            <a:r>
              <a:rPr lang="en-US" altLang="en-US" sz="1400" dirty="0" err="1" smtClean="0"/>
              <a:t>Hwu</a:t>
            </a:r>
            <a:r>
              <a:rPr lang="en-US" altLang="en-US" sz="1400" dirty="0" smtClean="0"/>
              <a:t>, K. </a:t>
            </a:r>
            <a:r>
              <a:rPr lang="en-US" altLang="en-US" sz="1400" dirty="0" err="1" smtClean="0"/>
              <a:t>Schulten</a:t>
            </a:r>
            <a:r>
              <a:rPr lang="en-US" altLang="en-US" sz="1400" dirty="0" smtClean="0"/>
              <a:t>, </a:t>
            </a:r>
            <a:r>
              <a:rPr lang="en-US" altLang="en-US" sz="1400" i="1" dirty="0" smtClean="0"/>
              <a:t>2nd Workshop on General-Purpose Computation on Graphics </a:t>
            </a:r>
            <a:r>
              <a:rPr lang="en-US" altLang="en-US" sz="1400" i="1" dirty="0" err="1" smtClean="0"/>
              <a:t>Pricessing</a:t>
            </a:r>
            <a:r>
              <a:rPr lang="en-US" altLang="en-US" sz="1400" i="1" dirty="0" smtClean="0"/>
              <a:t> Units (GPGPU-2),</a:t>
            </a:r>
            <a:r>
              <a:rPr lang="en-US" altLang="en-US" sz="1400" dirty="0" smtClean="0"/>
              <a:t> </a:t>
            </a:r>
            <a:r>
              <a:rPr lang="en-US" altLang="en-US" sz="1400" i="1" dirty="0" smtClean="0"/>
              <a:t>ACM International Conference Proceeding Series</a:t>
            </a:r>
            <a:r>
              <a:rPr lang="en-US" altLang="en-US" sz="1400" dirty="0" smtClean="0"/>
              <a:t>, volume 383, pp. 9-18, 2009.</a:t>
            </a:r>
          </a:p>
          <a:p>
            <a:pPr eaLnBrk="1" hangingPunct="1"/>
            <a:r>
              <a:rPr lang="en-US" altLang="en-US" sz="1400" b="1" dirty="0" smtClean="0"/>
              <a:t>Probing </a:t>
            </a:r>
            <a:r>
              <a:rPr lang="en-US" altLang="en-US" sz="1400" b="1" dirty="0" err="1" smtClean="0"/>
              <a:t>Biomolecular</a:t>
            </a:r>
            <a:r>
              <a:rPr lang="en-US" altLang="en-US" sz="1400" b="1" dirty="0" smtClean="0"/>
              <a:t> Machines with Graphics Processors</a:t>
            </a:r>
            <a:r>
              <a:rPr lang="en-US" altLang="en-US" sz="1400" dirty="0" smtClean="0"/>
              <a:t>.  J. Phillips, J. Stone.  </a:t>
            </a:r>
            <a:r>
              <a:rPr lang="en-US" altLang="en-US" sz="1400" i="1" dirty="0" smtClean="0"/>
              <a:t>Communications of the ACM,</a:t>
            </a:r>
            <a:r>
              <a:rPr lang="en-US" altLang="en-US" sz="1400" dirty="0" smtClean="0"/>
              <a:t> 52(10):34-41, 2009.</a:t>
            </a:r>
          </a:p>
          <a:p>
            <a:pPr eaLnBrk="1" hangingPunct="1"/>
            <a:r>
              <a:rPr lang="en-US" altLang="en-US" sz="1400" b="1" dirty="0" smtClean="0"/>
              <a:t>Multilevel summation of electrostatic potentials using graphics processing units</a:t>
            </a:r>
            <a:r>
              <a:rPr lang="en-US" altLang="en-US" sz="1400" dirty="0" smtClean="0"/>
              <a:t>. D. Hardy, J. Stone, K. </a:t>
            </a:r>
            <a:r>
              <a:rPr lang="en-US" altLang="en-US" sz="1400" dirty="0" err="1" smtClean="0"/>
              <a:t>Schulten</a:t>
            </a:r>
            <a:r>
              <a:rPr lang="en-US" altLang="en-US" sz="1400" dirty="0" smtClean="0"/>
              <a:t>. </a:t>
            </a:r>
            <a:r>
              <a:rPr lang="en-US" altLang="en-US" sz="1400" i="1" dirty="0" smtClean="0"/>
              <a:t>J. Parallel Computing</a:t>
            </a:r>
            <a:r>
              <a:rPr lang="en-US" altLang="en-US" sz="1400" dirty="0" smtClean="0"/>
              <a:t>, 35:164-177, 2009.</a:t>
            </a:r>
          </a:p>
        </p:txBody>
      </p:sp>
    </p:spTree>
    <p:extLst>
      <p:ext uri="{BB962C8B-B14F-4D97-AF65-F5344CB8AC3E}">
        <p14:creationId xmlns:p14="http://schemas.microsoft.com/office/powerpoint/2010/main" val="23492953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990600" y="0"/>
            <a:ext cx="7269163" cy="1047750"/>
          </a:xfrm>
        </p:spPr>
        <p:txBody>
          <a:bodyPr lIns="91440" tIns="45720" rIns="91440" bIns="45720">
            <a:normAutofit fontScale="90000"/>
          </a:bodyPr>
          <a:lstStyle/>
          <a:p>
            <a:r>
              <a:rPr lang="en-US" altLang="en-US" sz="3600" dirty="0"/>
              <a:t>Related Publications </a:t>
            </a:r>
            <a:r>
              <a:rPr lang="en-US" altLang="en-US" sz="2800" dirty="0" smtClean="0"/>
              <a:t>http://www.ks.uiuc.edu/Research/gpu/</a:t>
            </a:r>
          </a:p>
        </p:txBody>
      </p:sp>
      <p:sp>
        <p:nvSpPr>
          <p:cNvPr id="30723" name="Rectangle 3"/>
          <p:cNvSpPr>
            <a:spLocks noGrp="1" noChangeArrowheads="1"/>
          </p:cNvSpPr>
          <p:nvPr>
            <p:ph type="body" idx="4294967295"/>
          </p:nvPr>
        </p:nvSpPr>
        <p:spPr>
          <a:xfrm>
            <a:off x="244548" y="914400"/>
            <a:ext cx="8612373" cy="3638550"/>
          </a:xfrm>
          <a:solidFill>
            <a:schemeClr val="bg1"/>
          </a:solidFill>
        </p:spPr>
        <p:txBody>
          <a:bodyPr lIns="91440" tIns="45720" rIns="91440" bIns="45720">
            <a:normAutofit/>
          </a:bodyPr>
          <a:lstStyle/>
          <a:p>
            <a:pPr eaLnBrk="1" hangingPunct="1"/>
            <a:r>
              <a:rPr lang="en-US" altLang="en-US" sz="1400" b="1" dirty="0" smtClean="0"/>
              <a:t>Adapting a message-driven parallel application to GPU-accelerated clusters</a:t>
            </a:r>
            <a:r>
              <a:rPr lang="en-US" altLang="en-US" sz="1400" dirty="0" smtClean="0"/>
              <a:t>.                                      J. Phillips, J. Stone, K. </a:t>
            </a:r>
            <a:r>
              <a:rPr lang="en-US" altLang="en-US" sz="1400" dirty="0" err="1" smtClean="0"/>
              <a:t>Schulten</a:t>
            </a:r>
            <a:r>
              <a:rPr lang="en-US" altLang="en-US" sz="1400" dirty="0" smtClean="0"/>
              <a:t>.  </a:t>
            </a:r>
            <a:r>
              <a:rPr lang="en-US" altLang="en-US" sz="1400" i="1" dirty="0" smtClean="0"/>
              <a:t>Proceedings of the 2008 ACM/IEEE Conference on Supercomputing</a:t>
            </a:r>
            <a:r>
              <a:rPr lang="en-US" altLang="en-US" sz="1400" dirty="0" smtClean="0"/>
              <a:t>, IEEE Press, 2008.</a:t>
            </a:r>
            <a:endParaRPr lang="en-US" altLang="en-US" sz="1400" i="1" dirty="0" smtClean="0"/>
          </a:p>
          <a:p>
            <a:pPr eaLnBrk="1" hangingPunct="1"/>
            <a:r>
              <a:rPr lang="en-US" altLang="en-US" sz="1400" b="1" dirty="0" smtClean="0"/>
              <a:t>GPU acceleration of cutoff pair potentials for molecular modeling applications</a:t>
            </a:r>
            <a:r>
              <a:rPr lang="en-US" altLang="en-US" sz="1400" dirty="0" smtClean="0"/>
              <a:t>.                                C. Rodrigues, D. Hardy, J. Stone, K. </a:t>
            </a:r>
            <a:r>
              <a:rPr lang="en-US" altLang="en-US" sz="1400" dirty="0" err="1" smtClean="0"/>
              <a:t>Schulten</a:t>
            </a:r>
            <a:r>
              <a:rPr lang="en-US" altLang="en-US" sz="1400" dirty="0" smtClean="0"/>
              <a:t>, and W. </a:t>
            </a:r>
            <a:r>
              <a:rPr lang="en-US" altLang="en-US" sz="1400" dirty="0" err="1" smtClean="0"/>
              <a:t>Hwu</a:t>
            </a:r>
            <a:r>
              <a:rPr lang="en-US" altLang="en-US" sz="1400" dirty="0" smtClean="0"/>
              <a:t>. </a:t>
            </a:r>
            <a:r>
              <a:rPr lang="en-US" altLang="en-US" sz="1400" i="1" dirty="0" smtClean="0"/>
              <a:t>Proceedings of the 2008 Conference On Computing Frontiers</a:t>
            </a:r>
            <a:r>
              <a:rPr lang="en-US" altLang="en-US" sz="1400" dirty="0" smtClean="0"/>
              <a:t>, pp. 273-282, 2008.</a:t>
            </a:r>
          </a:p>
          <a:p>
            <a:pPr eaLnBrk="1" hangingPunct="1"/>
            <a:r>
              <a:rPr lang="en-US" altLang="en-US" sz="1400" b="1" dirty="0" smtClean="0"/>
              <a:t>GPU computing</a:t>
            </a:r>
            <a:r>
              <a:rPr lang="en-US" altLang="en-US" sz="1400" dirty="0" smtClean="0"/>
              <a:t>.  J. Owens, M. Houston, D. </a:t>
            </a:r>
            <a:r>
              <a:rPr lang="en-US" altLang="en-US" sz="1400" dirty="0" err="1" smtClean="0"/>
              <a:t>Luebke</a:t>
            </a:r>
            <a:r>
              <a:rPr lang="en-US" altLang="en-US" sz="1400" dirty="0" smtClean="0"/>
              <a:t>, S. Green, J. Stone, J. Phillips. </a:t>
            </a:r>
            <a:r>
              <a:rPr lang="en-US" altLang="en-US" sz="1400" i="1" dirty="0" smtClean="0"/>
              <a:t>Proceedings of the IEEE</a:t>
            </a:r>
            <a:r>
              <a:rPr lang="en-US" altLang="en-US" sz="1400" dirty="0" smtClean="0"/>
              <a:t>, 96:879-899, 2008.</a:t>
            </a:r>
          </a:p>
          <a:p>
            <a:pPr eaLnBrk="1" hangingPunct="1"/>
            <a:r>
              <a:rPr lang="en-US" altLang="en-US" sz="1400" b="1" dirty="0" smtClean="0"/>
              <a:t>Accelerating molecular modeling applications with graphics processors</a:t>
            </a:r>
            <a:r>
              <a:rPr lang="en-US" altLang="en-US" sz="1400" i="1" dirty="0" smtClean="0"/>
              <a:t>. </a:t>
            </a:r>
            <a:r>
              <a:rPr lang="en-US" altLang="en-US" sz="1400" dirty="0" smtClean="0"/>
              <a:t>J. Stone, J. Phillips, P. </a:t>
            </a:r>
            <a:r>
              <a:rPr lang="en-US" altLang="en-US" sz="1400" dirty="0" err="1" smtClean="0"/>
              <a:t>Freddolino</a:t>
            </a:r>
            <a:r>
              <a:rPr lang="en-US" altLang="en-US" sz="1400" dirty="0" smtClean="0"/>
              <a:t>, D. Hardy, L. Trabuco, K. </a:t>
            </a:r>
            <a:r>
              <a:rPr lang="en-US" altLang="en-US" sz="1400" dirty="0" err="1" smtClean="0"/>
              <a:t>Schulten</a:t>
            </a:r>
            <a:r>
              <a:rPr lang="en-US" altLang="en-US" sz="1400" dirty="0" smtClean="0"/>
              <a:t>. </a:t>
            </a:r>
            <a:r>
              <a:rPr lang="en-US" altLang="en-US" sz="1400" i="1" dirty="0" smtClean="0"/>
              <a:t>J. Comp. Chem.</a:t>
            </a:r>
            <a:r>
              <a:rPr lang="en-US" altLang="en-US" sz="1400" dirty="0" smtClean="0"/>
              <a:t>, 28:2618-2640, 2007.</a:t>
            </a:r>
          </a:p>
          <a:p>
            <a:pPr eaLnBrk="1" hangingPunct="1"/>
            <a:r>
              <a:rPr lang="en-US" altLang="en-US" sz="1400" b="1" dirty="0" smtClean="0"/>
              <a:t>Continuous fluorescence </a:t>
            </a:r>
            <a:r>
              <a:rPr lang="en-US" altLang="en-US" sz="1400" b="1" dirty="0" err="1" smtClean="0"/>
              <a:t>microphotolysis</a:t>
            </a:r>
            <a:r>
              <a:rPr lang="en-US" altLang="en-US" sz="1400" b="1" dirty="0" smtClean="0"/>
              <a:t> and correlation spectroscopy</a:t>
            </a:r>
            <a:r>
              <a:rPr lang="en-US" altLang="en-US" sz="1400" dirty="0" smtClean="0"/>
              <a:t>. A. </a:t>
            </a:r>
            <a:r>
              <a:rPr lang="en-US" altLang="en-US" sz="1400" dirty="0" err="1" smtClean="0"/>
              <a:t>Arkhipov</a:t>
            </a:r>
            <a:r>
              <a:rPr lang="en-US" altLang="en-US" sz="1400" dirty="0" smtClean="0"/>
              <a:t>, J. </a:t>
            </a:r>
            <a:r>
              <a:rPr lang="en-US" altLang="en-US" sz="1400" dirty="0" err="1" smtClean="0"/>
              <a:t>Hüve</a:t>
            </a:r>
            <a:r>
              <a:rPr lang="en-US" altLang="en-US" sz="1400" dirty="0" smtClean="0"/>
              <a:t>, M. </a:t>
            </a:r>
            <a:r>
              <a:rPr lang="en-US" altLang="en-US" sz="1400" dirty="0" err="1" smtClean="0"/>
              <a:t>Kahms</a:t>
            </a:r>
            <a:r>
              <a:rPr lang="en-US" altLang="en-US" sz="1400" dirty="0" smtClean="0"/>
              <a:t>, R. Peters, K. </a:t>
            </a:r>
            <a:r>
              <a:rPr lang="en-US" altLang="en-US" sz="1400" dirty="0" err="1" smtClean="0"/>
              <a:t>Schulten</a:t>
            </a:r>
            <a:r>
              <a:rPr lang="en-US" altLang="en-US" sz="1400" dirty="0" smtClean="0"/>
              <a:t>. </a:t>
            </a:r>
            <a:r>
              <a:rPr lang="en-US" altLang="en-US" sz="1400" i="1" dirty="0" smtClean="0"/>
              <a:t>Biophysical Journal</a:t>
            </a:r>
            <a:r>
              <a:rPr lang="en-US" altLang="en-US" sz="1400" dirty="0" smtClean="0"/>
              <a:t>, 93:4006-4017, 2007. </a:t>
            </a:r>
          </a:p>
        </p:txBody>
      </p:sp>
    </p:spTree>
    <p:extLst>
      <p:ext uri="{BB962C8B-B14F-4D97-AF65-F5344CB8AC3E}">
        <p14:creationId xmlns:p14="http://schemas.microsoft.com/office/powerpoint/2010/main" val="897679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drawing.pdf" descr="drawing.pdf"/>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20" name="Lattice Microbes"/>
          <p:cNvSpPr txBox="1"/>
          <p:nvPr/>
        </p:nvSpPr>
        <p:spPr>
          <a:xfrm>
            <a:off x="3037446" y="-12092"/>
            <a:ext cx="3286824" cy="567063"/>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lvl1pPr defTabSz="821531">
              <a:defRPr sz="8000" b="0">
                <a:latin typeface="Helvetica"/>
                <a:ea typeface="Helvetica"/>
                <a:cs typeface="Helvetica"/>
                <a:sym typeface="Helvetica"/>
              </a:defRPr>
            </a:lvl1pPr>
          </a:lstStyle>
          <a:p>
            <a:pPr algn="ctr" hangingPunct="0"/>
            <a:r>
              <a:rPr sz="3300" kern="0" dirty="0">
                <a:solidFill>
                  <a:srgbClr val="000000"/>
                </a:solidFill>
              </a:rPr>
              <a:t> Lattice Microbes</a:t>
            </a:r>
          </a:p>
        </p:txBody>
      </p:sp>
      <p:sp>
        <p:nvSpPr>
          <p:cNvPr id="121" name="Glucose/Agar"/>
          <p:cNvSpPr txBox="1"/>
          <p:nvPr/>
        </p:nvSpPr>
        <p:spPr>
          <a:xfrm>
            <a:off x="7122042" y="1429788"/>
            <a:ext cx="1054373" cy="238765"/>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lvl1pPr defTabSz="821531">
              <a:defRPr>
                <a:solidFill>
                  <a:srgbClr val="FFFFFF"/>
                </a:solidFill>
                <a:latin typeface="Helvetica"/>
                <a:ea typeface="Helvetica"/>
                <a:cs typeface="Helvetica"/>
                <a:sym typeface="Helvetica"/>
              </a:defRPr>
            </a:lvl1pPr>
          </a:lstStyle>
          <a:p>
            <a:pPr algn="ctr" hangingPunct="0"/>
            <a:r>
              <a:rPr sz="1200" b="1" kern="0"/>
              <a:t>Glucose/Agar</a:t>
            </a:r>
          </a:p>
        </p:txBody>
      </p:sp>
      <p:sp>
        <p:nvSpPr>
          <p:cNvPr id="122" name="BMC Sys. Biol. 2015"/>
          <p:cNvSpPr txBox="1"/>
          <p:nvPr/>
        </p:nvSpPr>
        <p:spPr>
          <a:xfrm>
            <a:off x="7269433" y="318771"/>
            <a:ext cx="1463139" cy="238765"/>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lvl1pPr defTabSz="821531">
              <a:defRPr b="0">
                <a:latin typeface="Helvetica Light"/>
                <a:ea typeface="Helvetica Light"/>
                <a:cs typeface="Helvetica Light"/>
                <a:sym typeface="Helvetica Light"/>
              </a:defRPr>
            </a:lvl1pPr>
          </a:lstStyle>
          <a:p>
            <a:pPr algn="ctr" hangingPunct="0"/>
            <a:r>
              <a:rPr sz="1200" kern="0">
                <a:solidFill>
                  <a:srgbClr val="000000"/>
                </a:solidFill>
              </a:rPr>
              <a:t>BMC Sys. Biol. 2015</a:t>
            </a:r>
          </a:p>
        </p:txBody>
      </p:sp>
      <p:sp>
        <p:nvSpPr>
          <p:cNvPr id="123" name="Biophys. J. 2015…"/>
          <p:cNvSpPr txBox="1"/>
          <p:nvPr/>
        </p:nvSpPr>
        <p:spPr>
          <a:xfrm>
            <a:off x="7615387" y="3893562"/>
            <a:ext cx="1323679" cy="423431"/>
          </a:xfrm>
          <a:prstGeom prst="rect">
            <a:avLst/>
          </a:prstGeom>
          <a:ln w="12700">
            <a:miter lim="400000"/>
          </a:ln>
          <a:extLst>
            <a:ext uri="{C572A759-6A51-4108-AA02-DFA0A04FC94B}">
              <ma14:wrappingTextBoxFlag xmlns="" xmlns:ma14="http://schemas.microsoft.com/office/mac/drawingml/2011/main" val="1"/>
            </a:ext>
          </a:extLst>
        </p:spPr>
        <p:txBody>
          <a:bodyPr wrap="none" lIns="26787" tIns="26787" rIns="26787" bIns="26787" anchor="ctr">
            <a:spAutoFit/>
          </a:bodyPr>
          <a:lstStyle/>
          <a:p>
            <a:pPr algn="ctr" defTabSz="308047" hangingPunct="0">
              <a:defRPr b="0">
                <a:latin typeface="Helvetica Light"/>
                <a:ea typeface="Helvetica Light"/>
                <a:cs typeface="Helvetica Light"/>
                <a:sym typeface="Helvetica Light"/>
              </a:defRPr>
            </a:pPr>
            <a:r>
              <a:rPr sz="1200" kern="0">
                <a:solidFill>
                  <a:srgbClr val="000000"/>
                </a:solidFill>
                <a:latin typeface="Helvetica Light"/>
                <a:ea typeface="Helvetica Light"/>
                <a:cs typeface="Helvetica Light"/>
                <a:sym typeface="Helvetica Light"/>
              </a:rPr>
              <a:t>Biophys. J. 2015</a:t>
            </a:r>
          </a:p>
          <a:p>
            <a:pPr algn="ctr" defTabSz="308047" hangingPunct="0">
              <a:defRPr b="0">
                <a:latin typeface="Helvetica Light"/>
                <a:ea typeface="Helvetica Light"/>
                <a:cs typeface="Helvetica Light"/>
                <a:sym typeface="Helvetica Light"/>
              </a:defRPr>
            </a:pPr>
            <a:r>
              <a:rPr sz="1200" kern="0">
                <a:solidFill>
                  <a:srgbClr val="000000"/>
                </a:solidFill>
                <a:latin typeface="Helvetica Light"/>
                <a:ea typeface="Helvetica Light"/>
                <a:cs typeface="Helvetica Light"/>
                <a:sym typeface="Helvetica Light"/>
              </a:rPr>
              <a:t>Biopolymers, 2016</a:t>
            </a:r>
          </a:p>
        </p:txBody>
      </p:sp>
      <p:sp>
        <p:nvSpPr>
          <p:cNvPr id="124" name="Whole-cell modeling and simulation, including heterogeneous environments and kinetic network of thousands of reactions…"/>
          <p:cNvSpPr txBox="1"/>
          <p:nvPr/>
        </p:nvSpPr>
        <p:spPr>
          <a:xfrm>
            <a:off x="2885752" y="570387"/>
            <a:ext cx="3875381" cy="1331130"/>
          </a:xfrm>
          <a:prstGeom prst="rect">
            <a:avLst/>
          </a:prstGeom>
          <a:ln w="12700">
            <a:miter lim="400000"/>
          </a:ln>
          <a:extLst>
            <a:ext uri="{C572A759-6A51-4108-AA02-DFA0A04FC94B}">
              <ma14:wrappingTextBoxFlag xmlns="" xmlns:ma14="http://schemas.microsoft.com/office/mac/drawingml/2011/main" val="1"/>
            </a:ext>
          </a:extLst>
        </p:spPr>
        <p:txBody>
          <a:bodyPr wrap="square" lIns="19048" tIns="19048" rIns="19048" bIns="19048" anchor="ctr">
            <a:spAutoFit/>
          </a:bodyPr>
          <a:lstStyle/>
          <a:p>
            <a:pPr marL="148814" indent="-148814" defTabSz="309534" hangingPunct="0">
              <a:buSzPct val="125000"/>
              <a:buFontTx/>
              <a:buChar char="•"/>
              <a:defRPr b="0"/>
            </a:pPr>
            <a:r>
              <a:rPr sz="1400" kern="0" dirty="0">
                <a:solidFill>
                  <a:srgbClr val="000000"/>
                </a:solidFill>
                <a:latin typeface="Helvetica Neue"/>
                <a:ea typeface="MS PGothic" pitchFamily="34" charset="-128"/>
                <a:sym typeface="Helvetica Neue"/>
              </a:rPr>
              <a:t>Whole-cell modeling and simulation, including heterogeneous environments and kinetic network of thousands of reactions</a:t>
            </a:r>
          </a:p>
          <a:p>
            <a:pPr marL="148814" indent="-148814" defTabSz="309534" hangingPunct="0">
              <a:buSzPct val="125000"/>
              <a:buFontTx/>
              <a:buChar char="•"/>
              <a:defRPr b="0"/>
            </a:pPr>
            <a:r>
              <a:rPr sz="1400" kern="0" dirty="0">
                <a:solidFill>
                  <a:srgbClr val="000000"/>
                </a:solidFill>
                <a:latin typeface="Helvetica Neue"/>
                <a:ea typeface="MS PGothic" pitchFamily="34" charset="-128"/>
                <a:sym typeface="Helvetica Neue"/>
              </a:rPr>
              <a:t>Incorporate multiple forms of experimental imaging for model construction</a:t>
            </a:r>
          </a:p>
          <a:p>
            <a:pPr marL="148814" indent="-148814" defTabSz="309534" hangingPunct="0">
              <a:buSzPct val="125000"/>
              <a:buFontTx/>
              <a:buChar char="•"/>
              <a:defRPr b="0"/>
            </a:pPr>
            <a:r>
              <a:rPr sz="1400" kern="0" dirty="0">
                <a:solidFill>
                  <a:srgbClr val="000000"/>
                </a:solidFill>
                <a:latin typeface="Helvetica Neue"/>
                <a:ea typeface="MS PGothic" pitchFamily="34" charset="-128"/>
                <a:sym typeface="Helvetica Neue"/>
              </a:rPr>
              <a:t>Scriptable in Python</a:t>
            </a:r>
          </a:p>
        </p:txBody>
      </p:sp>
      <p:sp>
        <p:nvSpPr>
          <p:cNvPr id="125" name="http://www.scs.illinois.edu/schulten/lm"/>
          <p:cNvSpPr txBox="1"/>
          <p:nvPr/>
        </p:nvSpPr>
        <p:spPr>
          <a:xfrm>
            <a:off x="2885752" y="3745006"/>
            <a:ext cx="4055595" cy="300080"/>
          </a:xfrm>
          <a:prstGeom prst="rect">
            <a:avLst/>
          </a:prstGeom>
          <a:ln w="12700">
            <a:miter lim="400000"/>
          </a:ln>
          <a:extLst>
            <a:ext uri="{C572A759-6A51-4108-AA02-DFA0A04FC94B}">
              <ma14:wrappingTextBoxFlag xmlns="" xmlns:ma14="http://schemas.microsoft.com/office/mac/drawingml/2011/main" val="1"/>
            </a:ext>
          </a:extLst>
        </p:spPr>
        <p:txBody>
          <a:bodyPr wrap="none" lIns="19048" tIns="19048" rIns="19048" bIns="19048" anchor="ctr">
            <a:spAutoFit/>
          </a:bodyPr>
          <a:lstStyle>
            <a:lvl1pPr>
              <a:defRPr sz="3600"/>
            </a:lvl1pPr>
          </a:lstStyle>
          <a:p>
            <a:pPr algn="ctr" defTabSz="309534" hangingPunct="0"/>
            <a:r>
              <a:rPr sz="1700" b="1" kern="0" dirty="0">
                <a:solidFill>
                  <a:srgbClr val="000000"/>
                </a:solidFill>
                <a:latin typeface="Helvetica Neue"/>
                <a:ea typeface="MS PGothic" pitchFamily="34" charset="-128"/>
                <a:sym typeface="Helvetica Neue"/>
              </a:rPr>
              <a:t>http://www.scs.illinois.edu/schulten/lm</a:t>
            </a:r>
          </a:p>
        </p:txBody>
      </p:sp>
    </p:spTree>
    <p:extLst>
      <p:ext uri="{BB962C8B-B14F-4D97-AF65-F5344CB8AC3E}">
        <p14:creationId xmlns:p14="http://schemas.microsoft.com/office/powerpoint/2010/main" val="2569757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2" name="TextBox 9"/>
          <p:cNvSpPr txBox="1">
            <a:spLocks noChangeArrowheads="1"/>
          </p:cNvSpPr>
          <p:nvPr/>
        </p:nvSpPr>
        <p:spPr bwMode="auto">
          <a:xfrm>
            <a:off x="7207250" y="2720799"/>
            <a:ext cx="1861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a:latin typeface="+mn-lt"/>
              </a:rPr>
              <a:t>MD </a:t>
            </a:r>
            <a:r>
              <a:rPr lang="en-US" altLang="en-US" sz="1800" dirty="0" smtClean="0">
                <a:latin typeface="+mn-lt"/>
              </a:rPr>
              <a:t>Simulation</a:t>
            </a:r>
            <a:endParaRPr lang="en-US" altLang="en-US" sz="1800" dirty="0">
              <a:latin typeface="+mn-lt"/>
            </a:endParaRPr>
          </a:p>
        </p:txBody>
      </p:sp>
      <p:sp>
        <p:nvSpPr>
          <p:cNvPr id="25" name="Rectangle 3"/>
          <p:cNvSpPr txBox="1">
            <a:spLocks noChangeArrowheads="1"/>
          </p:cNvSpPr>
          <p:nvPr/>
        </p:nvSpPr>
        <p:spPr>
          <a:xfrm>
            <a:off x="109182" y="152401"/>
            <a:ext cx="7098068" cy="557284"/>
          </a:xfrm>
          <a:prstGeom prst="rect">
            <a:avLst/>
          </a:prstGeom>
        </p:spPr>
        <p:txBody>
          <a:bodyPr/>
          <a:lstStyle>
            <a:lvl1pPr algn="ctr" defTabSz="457101" rtl="0" eaLnBrk="1" latinLnBrk="0" hangingPunct="1">
              <a:spcBef>
                <a:spcPct val="0"/>
              </a:spcBef>
              <a:buNone/>
              <a:defRPr sz="4400" kern="1200">
                <a:solidFill>
                  <a:schemeClr val="tx1"/>
                </a:solidFill>
                <a:latin typeface="Arial"/>
                <a:ea typeface="+mj-ea"/>
                <a:cs typeface="+mj-cs"/>
              </a:defRPr>
            </a:lvl1pPr>
          </a:lstStyle>
          <a:p>
            <a:r>
              <a:rPr lang="en-US" altLang="en-US" sz="3200" dirty="0" smtClean="0"/>
              <a:t>VMD – “Visual Molecular Dynamics”</a:t>
            </a:r>
          </a:p>
        </p:txBody>
      </p:sp>
      <p:sp>
        <p:nvSpPr>
          <p:cNvPr id="27" name="TextBox 14"/>
          <p:cNvSpPr txBox="1">
            <a:spLocks noChangeArrowheads="1"/>
          </p:cNvSpPr>
          <p:nvPr/>
        </p:nvSpPr>
        <p:spPr bwMode="auto">
          <a:xfrm>
            <a:off x="4603898" y="2720799"/>
            <a:ext cx="24258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r" eaLnBrk="0" fontAlgn="base" hangingPunct="0">
              <a:spcBef>
                <a:spcPct val="0"/>
              </a:spcBef>
              <a:spcAft>
                <a:spcPct val="0"/>
              </a:spcAft>
              <a:defRPr sz="2400">
                <a:solidFill>
                  <a:schemeClr val="tx1"/>
                </a:solidFill>
                <a:latin typeface="Times New Roman" pitchFamily="18" charset="0"/>
              </a:defRPr>
            </a:lvl6pPr>
            <a:lvl7pPr marL="2971800" indent="-228600" algn="r" eaLnBrk="0" fontAlgn="base" hangingPunct="0">
              <a:spcBef>
                <a:spcPct val="0"/>
              </a:spcBef>
              <a:spcAft>
                <a:spcPct val="0"/>
              </a:spcAft>
              <a:defRPr sz="2400">
                <a:solidFill>
                  <a:schemeClr val="tx1"/>
                </a:solidFill>
                <a:latin typeface="Times New Roman" pitchFamily="18" charset="0"/>
              </a:defRPr>
            </a:lvl7pPr>
            <a:lvl8pPr marL="3429000" indent="-228600" algn="r" eaLnBrk="0" fontAlgn="base" hangingPunct="0">
              <a:spcBef>
                <a:spcPct val="0"/>
              </a:spcBef>
              <a:spcAft>
                <a:spcPct val="0"/>
              </a:spcAft>
              <a:defRPr sz="2400">
                <a:solidFill>
                  <a:schemeClr val="tx1"/>
                </a:solidFill>
                <a:latin typeface="Times New Roman" pitchFamily="18" charset="0"/>
              </a:defRPr>
            </a:lvl8pPr>
            <a:lvl9pPr marL="3886200" indent="-228600" algn="r"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dirty="0" smtClean="0">
                <a:latin typeface="+mn-lt"/>
              </a:rPr>
              <a:t>Cell-Scale Modeling</a:t>
            </a:r>
            <a:endParaRPr lang="en-US" altLang="en-US" sz="1800" dirty="0">
              <a:latin typeface="+mn-lt"/>
            </a:endParaRPr>
          </a:p>
        </p:txBody>
      </p:sp>
      <p:sp>
        <p:nvSpPr>
          <p:cNvPr id="28" name="Rectangle 4"/>
          <p:cNvSpPr txBox="1">
            <a:spLocks noChangeArrowheads="1"/>
          </p:cNvSpPr>
          <p:nvPr/>
        </p:nvSpPr>
        <p:spPr>
          <a:xfrm>
            <a:off x="124299" y="750889"/>
            <a:ext cx="4479599" cy="2339242"/>
          </a:xfrm>
          <a:prstGeom prst="rect">
            <a:avLst/>
          </a:prstGeom>
        </p:spPr>
        <p:txBody>
          <a:bodyPr/>
          <a:lstStyle>
            <a:lvl1pPr marL="342826" indent="-342826" algn="l" defTabSz="457101" rtl="0" eaLnBrk="1" latinLnBrk="0" hangingPunct="1">
              <a:spcBef>
                <a:spcPct val="20000"/>
              </a:spcBef>
              <a:buFont typeface="Arial"/>
              <a:buChar char="•"/>
              <a:defRPr sz="3200" kern="1200">
                <a:solidFill>
                  <a:schemeClr val="tx1"/>
                </a:solidFill>
                <a:latin typeface="Arial"/>
                <a:ea typeface="+mn-ea"/>
                <a:cs typeface="+mn-cs"/>
              </a:defRPr>
            </a:lvl1pPr>
            <a:lvl2pPr marL="742789" indent="-285688" algn="l" defTabSz="457101" rtl="0" eaLnBrk="1" latinLnBrk="0" hangingPunct="1">
              <a:spcBef>
                <a:spcPct val="20000"/>
              </a:spcBef>
              <a:buFont typeface="Arial"/>
              <a:buChar char="–"/>
              <a:defRPr sz="2800" kern="1200">
                <a:solidFill>
                  <a:schemeClr val="tx1"/>
                </a:solidFill>
                <a:latin typeface="Arial"/>
                <a:ea typeface="+mn-ea"/>
                <a:cs typeface="+mn-cs"/>
              </a:defRPr>
            </a:lvl2pPr>
            <a:lvl3pPr marL="1142752" indent="-228550" algn="l" defTabSz="457101" rtl="0" eaLnBrk="1" latinLnBrk="0" hangingPunct="1">
              <a:spcBef>
                <a:spcPct val="20000"/>
              </a:spcBef>
              <a:buFont typeface="Arial"/>
              <a:buChar char="•"/>
              <a:defRPr sz="2400" kern="1200">
                <a:solidFill>
                  <a:schemeClr val="tx1"/>
                </a:solidFill>
                <a:latin typeface="Arial"/>
                <a:ea typeface="+mn-ea"/>
                <a:cs typeface="+mn-cs"/>
              </a:defRPr>
            </a:lvl3pPr>
            <a:lvl4pPr marL="1599853" indent="-228550" algn="l" defTabSz="457101" rtl="0" eaLnBrk="1" latinLnBrk="0" hangingPunct="1">
              <a:spcBef>
                <a:spcPct val="20000"/>
              </a:spcBef>
              <a:buFont typeface="Arial"/>
              <a:buChar char="–"/>
              <a:defRPr sz="2000" kern="1200">
                <a:solidFill>
                  <a:schemeClr val="tx1"/>
                </a:solidFill>
                <a:latin typeface="Arial"/>
                <a:ea typeface="+mn-ea"/>
                <a:cs typeface="+mn-cs"/>
              </a:defRPr>
            </a:lvl4pPr>
            <a:lvl5pPr marL="2056954" indent="-228550" algn="l" defTabSz="457101" rtl="0" eaLnBrk="1" latinLnBrk="0" hangingPunct="1">
              <a:spcBef>
                <a:spcPct val="20000"/>
              </a:spcBef>
              <a:buFont typeface="Arial"/>
              <a:buChar char="»"/>
              <a:defRPr sz="2000" kern="1200">
                <a:solidFill>
                  <a:schemeClr val="tx1"/>
                </a:solidFill>
                <a:latin typeface="Arial"/>
                <a:ea typeface="+mn-ea"/>
                <a:cs typeface="+mn-cs"/>
              </a:defRPr>
            </a:lvl5pPr>
            <a:lvl6pPr marL="2514055"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6"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7"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58" indent="-228550" algn="l" defTabSz="457101"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pPr>
            <a:r>
              <a:rPr lang="en-US" altLang="en-US" sz="1800" dirty="0" smtClean="0"/>
              <a:t>Visualization and analysis of:</a:t>
            </a:r>
          </a:p>
          <a:p>
            <a:pPr lvl="1" indent="-342900">
              <a:lnSpc>
                <a:spcPct val="90000"/>
              </a:lnSpc>
            </a:pPr>
            <a:r>
              <a:rPr lang="en-US" altLang="en-US" sz="1600" dirty="0"/>
              <a:t>M</a:t>
            </a:r>
            <a:r>
              <a:rPr lang="en-US" altLang="en-US" sz="1600" dirty="0" smtClean="0"/>
              <a:t>olecular dynamics simulations</a:t>
            </a:r>
          </a:p>
          <a:p>
            <a:pPr lvl="1" indent="-342900">
              <a:lnSpc>
                <a:spcPct val="90000"/>
              </a:lnSpc>
            </a:pPr>
            <a:r>
              <a:rPr lang="en-US" altLang="en-US" sz="1600" dirty="0"/>
              <a:t>L</a:t>
            </a:r>
            <a:r>
              <a:rPr lang="en-US" altLang="en-US" sz="1600" dirty="0" smtClean="0"/>
              <a:t>attice cell simulations</a:t>
            </a:r>
          </a:p>
          <a:p>
            <a:pPr lvl="1" indent="-342900">
              <a:lnSpc>
                <a:spcPct val="90000"/>
              </a:lnSpc>
            </a:pPr>
            <a:r>
              <a:rPr lang="en-US" altLang="en-US" sz="1600" dirty="0"/>
              <a:t>Q</a:t>
            </a:r>
            <a:r>
              <a:rPr lang="en-US" altLang="en-US" sz="1600" dirty="0" smtClean="0"/>
              <a:t>uantum chemistry calculations</a:t>
            </a:r>
          </a:p>
          <a:p>
            <a:pPr lvl="1" indent="-342900">
              <a:lnSpc>
                <a:spcPct val="90000"/>
              </a:lnSpc>
            </a:pPr>
            <a:r>
              <a:rPr lang="en-US" altLang="en-US" sz="1600" dirty="0" smtClean="0"/>
              <a:t>Sequence information</a:t>
            </a:r>
          </a:p>
          <a:p>
            <a:pPr>
              <a:lnSpc>
                <a:spcPct val="90000"/>
              </a:lnSpc>
            </a:pPr>
            <a:r>
              <a:rPr lang="en-US" altLang="en-US" sz="1800" dirty="0" smtClean="0"/>
              <a:t>User extensible scripting and plugins</a:t>
            </a:r>
          </a:p>
          <a:p>
            <a:pPr>
              <a:lnSpc>
                <a:spcPct val="90000"/>
              </a:lnSpc>
            </a:pPr>
            <a:r>
              <a:rPr lang="en-US" altLang="en-US" sz="1800" b="1" dirty="0" smtClean="0"/>
              <a:t>Over 28,000 citations of VMD</a:t>
            </a:r>
          </a:p>
          <a:p>
            <a:pPr>
              <a:lnSpc>
                <a:spcPct val="90000"/>
              </a:lnSpc>
            </a:pPr>
            <a:r>
              <a:rPr lang="en-US" altLang="en-US" sz="1800" dirty="0" smtClean="0"/>
              <a:t>http://www.ks.uiuc.edu/Research/vmd/</a:t>
            </a:r>
          </a:p>
        </p:txBody>
      </p:sp>
      <p:pic>
        <p:nvPicPr>
          <p:cNvPr id="29" name="ClipArt Placeholder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207249" y="1"/>
            <a:ext cx="1946499" cy="277983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348" r="9206"/>
          <a:stretch/>
        </p:blipFill>
        <p:spPr>
          <a:xfrm>
            <a:off x="4491238" y="839971"/>
            <a:ext cx="2632575" cy="19037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45" y="3232556"/>
            <a:ext cx="8733563" cy="1668056"/>
          </a:xfrm>
          <a:prstGeom prst="rect">
            <a:avLst/>
          </a:prstGeom>
          <a:effectLst>
            <a:outerShdw blurRad="101600" dist="38100" dir="2700000" sx="102000" sy="102000" algn="tl" rotWithShape="0">
              <a:prstClr val="black">
                <a:alpha val="40000"/>
              </a:prstClr>
            </a:outerShdw>
          </a:effectLst>
        </p:spPr>
      </p:pic>
    </p:spTree>
    <p:extLst>
      <p:ext uri="{BB962C8B-B14F-4D97-AF65-F5344CB8AC3E}">
        <p14:creationId xmlns:p14="http://schemas.microsoft.com/office/powerpoint/2010/main" val="4143380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657725"/>
            <a:ext cx="9144000" cy="48577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cs typeface="Arial" panose="020B0604020202020204" pitchFamily="34" charset="0"/>
            </a:endParaRPr>
          </a:p>
        </p:txBody>
      </p:sp>
      <p:sp>
        <p:nvSpPr>
          <p:cNvPr id="19458" name="Rectangle 1026"/>
          <p:cNvSpPr>
            <a:spLocks noGrp="1" noChangeArrowheads="1"/>
          </p:cNvSpPr>
          <p:nvPr>
            <p:ph type="title"/>
          </p:nvPr>
        </p:nvSpPr>
        <p:spPr>
          <a:xfrm>
            <a:off x="244" y="0"/>
            <a:ext cx="9145994" cy="520996"/>
          </a:xfrm>
        </p:spPr>
        <p:txBody>
          <a:bodyPr>
            <a:noAutofit/>
          </a:bodyPr>
          <a:lstStyle/>
          <a:p>
            <a:pPr eaLnBrk="1" hangingPunct="1"/>
            <a:r>
              <a:rPr lang="en-US" sz="2400" dirty="0"/>
              <a:t>VMD: Building A Next Generation Modeling Platform</a:t>
            </a:r>
          </a:p>
        </p:txBody>
      </p:sp>
      <p:sp>
        <p:nvSpPr>
          <p:cNvPr id="19459" name="Rectangle 1027"/>
          <p:cNvSpPr>
            <a:spLocks noGrp="1" noChangeArrowheads="1"/>
          </p:cNvSpPr>
          <p:nvPr>
            <p:ph type="body" sz="half" idx="1"/>
          </p:nvPr>
        </p:nvSpPr>
        <p:spPr>
          <a:xfrm>
            <a:off x="97692" y="2168554"/>
            <a:ext cx="9048307" cy="2954766"/>
          </a:xfrm>
        </p:spPr>
        <p:txBody>
          <a:bodyPr>
            <a:noAutofit/>
          </a:bodyPr>
          <a:lstStyle/>
          <a:p>
            <a:pPr eaLnBrk="1" hangingPunct="1"/>
            <a:r>
              <a:rPr lang="en-US" sz="2000" dirty="0"/>
              <a:t>Provide tools for simulation preparation, visualization, and analysis</a:t>
            </a:r>
          </a:p>
          <a:p>
            <a:pPr lvl="1"/>
            <a:r>
              <a:rPr lang="en-US" sz="1600" dirty="0"/>
              <a:t>Reach cell-scale modeling w/ all-atom MD, coarse grained, Lattice Microbes</a:t>
            </a:r>
          </a:p>
          <a:p>
            <a:pPr lvl="1"/>
            <a:r>
              <a:rPr lang="en-US" sz="1600" dirty="0"/>
              <a:t>Improved performance, visual fidelity, exploit advanced technologies (GPUs, VR HMDs)</a:t>
            </a:r>
          </a:p>
          <a:p>
            <a:pPr eaLnBrk="1" hangingPunct="1"/>
            <a:r>
              <a:rPr lang="en-US" sz="2000" dirty="0"/>
              <a:t>Enable hybrid modeling and computational electron microscopy</a:t>
            </a:r>
          </a:p>
          <a:p>
            <a:pPr lvl="1"/>
            <a:r>
              <a:rPr lang="en-US" sz="1600" dirty="0"/>
              <a:t>Load, filter, process, interpret, visualize multi-modal structural information</a:t>
            </a:r>
          </a:p>
          <a:p>
            <a:pPr eaLnBrk="1" hangingPunct="1"/>
            <a:r>
              <a:rPr lang="en-US" sz="2000" dirty="0"/>
              <a:t>Connect key software tools to enable state-of-the-art simulations</a:t>
            </a:r>
            <a:endParaRPr lang="en-US" sz="1600" dirty="0"/>
          </a:p>
          <a:p>
            <a:pPr lvl="1"/>
            <a:r>
              <a:rPr lang="en-US" sz="1600" dirty="0"/>
              <a:t>Support new data types, file formats, software interfaces</a:t>
            </a:r>
          </a:p>
          <a:p>
            <a:pPr eaLnBrk="1" hangingPunct="1"/>
            <a:r>
              <a:rPr lang="en-US" sz="2000" dirty="0"/>
              <a:t>Openness, extensibility, and interoperability are VMD hallmarks</a:t>
            </a:r>
          </a:p>
          <a:p>
            <a:pPr lvl="1"/>
            <a:r>
              <a:rPr lang="en-US" sz="1600" dirty="0"/>
              <a:t>Reusable algorithms made available in NAMD, for other tools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44" y="510364"/>
            <a:ext cx="8733563" cy="16680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24433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51056"/>
            <a:ext cx="8584444" cy="714488"/>
          </a:xfrm>
        </p:spPr>
        <p:txBody>
          <a:bodyPr>
            <a:noAutofit/>
          </a:bodyPr>
          <a:lstStyle/>
          <a:p>
            <a:r>
              <a:rPr lang="en-US" sz="3200" dirty="0" smtClean="0"/>
              <a:t>Making Our Research Tools Easily Accessible</a:t>
            </a:r>
            <a:endParaRPr lang="en-US" sz="3200" dirty="0"/>
          </a:p>
        </p:txBody>
      </p:sp>
      <p:sp>
        <p:nvSpPr>
          <p:cNvPr id="3" name="Content Placeholder 2"/>
          <p:cNvSpPr>
            <a:spLocks noGrp="1"/>
          </p:cNvSpPr>
          <p:nvPr>
            <p:ph idx="1"/>
          </p:nvPr>
        </p:nvSpPr>
        <p:spPr>
          <a:xfrm>
            <a:off x="127593" y="758252"/>
            <a:ext cx="6443328" cy="2172012"/>
          </a:xfrm>
        </p:spPr>
        <p:txBody>
          <a:bodyPr>
            <a:normAutofit fontScale="40000" lnSpcReduction="20000"/>
          </a:bodyPr>
          <a:lstStyle/>
          <a:p>
            <a:r>
              <a:rPr lang="en-US" sz="3800" b="1" dirty="0" smtClean="0"/>
              <a:t>Cloud</a:t>
            </a:r>
            <a:r>
              <a:rPr lang="en-US" sz="3800" dirty="0" smtClean="0"/>
              <a:t> </a:t>
            </a:r>
            <a:r>
              <a:rPr lang="en-US" sz="3800" b="1" dirty="0" smtClean="0"/>
              <a:t>deployment:</a:t>
            </a:r>
          </a:p>
          <a:p>
            <a:pPr lvl="1"/>
            <a:r>
              <a:rPr lang="en-US" sz="3400" dirty="0" smtClean="0"/>
              <a:t>Full virtual machines (known as “AMI” in Amazon terminology)</a:t>
            </a:r>
          </a:p>
          <a:p>
            <a:pPr lvl="1"/>
            <a:r>
              <a:rPr lang="en-US" sz="3400" dirty="0" smtClean="0"/>
              <a:t>Amazon AWS EC2 GPU-accelerated instances:</a:t>
            </a:r>
          </a:p>
          <a:p>
            <a:pPr marL="457101" lvl="1" indent="0">
              <a:buNone/>
            </a:pPr>
            <a:r>
              <a:rPr lang="en-US" sz="3400" b="1" dirty="0" smtClean="0"/>
              <a:t>     </a:t>
            </a:r>
            <a:r>
              <a:rPr lang="en-US" sz="3400" b="1" dirty="0" smtClean="0">
                <a:hlinkClick r:id="rId3"/>
              </a:rPr>
              <a:t>http://www.ks.uiuc.edu/Research/cloud/</a:t>
            </a:r>
            <a:endParaRPr lang="en-US" sz="3400" b="1" dirty="0" smtClean="0"/>
          </a:p>
          <a:p>
            <a:pPr marL="457101" lvl="1" indent="0">
              <a:buNone/>
            </a:pPr>
            <a:endParaRPr lang="en-US" sz="3400" b="1" dirty="0" smtClean="0"/>
          </a:p>
          <a:p>
            <a:r>
              <a:rPr lang="en-US" sz="3800" b="1" dirty="0" smtClean="0"/>
              <a:t>Container</a:t>
            </a:r>
            <a:r>
              <a:rPr lang="en-US" sz="3800" dirty="0" smtClean="0"/>
              <a:t>  </a:t>
            </a:r>
            <a:r>
              <a:rPr lang="en-US" sz="3800" b="1" dirty="0" smtClean="0"/>
              <a:t>images</a:t>
            </a:r>
            <a:r>
              <a:rPr lang="en-US" sz="3800" dirty="0" smtClean="0"/>
              <a:t> available in NVIDIA NGC registry</a:t>
            </a:r>
          </a:p>
          <a:p>
            <a:pPr lvl="1"/>
            <a:r>
              <a:rPr lang="en-US" sz="3400" dirty="0" smtClean="0"/>
              <a:t>Users obtain </a:t>
            </a:r>
            <a:r>
              <a:rPr lang="en-US" sz="3400" dirty="0"/>
              <a:t>D</a:t>
            </a:r>
            <a:r>
              <a:rPr lang="en-US" sz="3400" dirty="0" smtClean="0"/>
              <a:t>ocker images via registry, download and run on the laptop, workstation, cloud, or supercomputer of their choosing</a:t>
            </a:r>
          </a:p>
          <a:p>
            <a:pPr lvl="1"/>
            <a:r>
              <a:rPr lang="en-US" sz="3400" b="1" dirty="0" smtClean="0"/>
              <a:t>https://ngc.nvidia.com/registry/</a:t>
            </a:r>
          </a:p>
          <a:p>
            <a:pPr lvl="1"/>
            <a:r>
              <a:rPr lang="en-US" sz="3400" b="1" dirty="0"/>
              <a:t>https://</a:t>
            </a:r>
            <a:r>
              <a:rPr lang="en-US" sz="3400" b="1" dirty="0" smtClean="0"/>
              <a:t>ngc.nvidia.com/registry/hpc-vmd</a:t>
            </a:r>
            <a:endParaRPr lang="en-US" sz="3400" b="1" dirty="0"/>
          </a:p>
        </p:txBody>
      </p:sp>
      <p:pic>
        <p:nvPicPr>
          <p:cNvPr id="1026" name="Picture 2" descr="Image result for amazon ec2"/>
          <p:cNvPicPr>
            <a:picLocks noChangeAspect="1" noChangeArrowheads="1"/>
          </p:cNvPicPr>
          <p:nvPr/>
        </p:nvPicPr>
        <p:blipFill rotWithShape="1">
          <a:blip r:embed="rId4">
            <a:extLst>
              <a:ext uri="{28A0092B-C50C-407E-A947-70E740481C1C}">
                <a14:useLocalDpi xmlns:a14="http://schemas.microsoft.com/office/drawing/2010/main" val="0"/>
              </a:ext>
            </a:extLst>
          </a:blip>
          <a:srcRect l="8708" t="8444" r="7771" b="11942"/>
          <a:stretch/>
        </p:blipFill>
        <p:spPr bwMode="auto">
          <a:xfrm>
            <a:off x="6179061" y="600262"/>
            <a:ext cx="2964939" cy="1994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 y="2930264"/>
            <a:ext cx="9143999" cy="1846659"/>
          </a:xfrm>
          <a:prstGeom prst="rect">
            <a:avLst/>
          </a:prstGeom>
          <a:noFill/>
        </p:spPr>
        <p:txBody>
          <a:bodyPr wrap="square" rtlCol="0">
            <a:spAutoFit/>
          </a:bodyPr>
          <a:lstStyle/>
          <a:p>
            <a:r>
              <a:rPr lang="en-US" sz="2000" b="1" dirty="0" smtClean="0"/>
              <a:t>Our research articles incorporating use of Amazon AWS EC2:</a:t>
            </a:r>
          </a:p>
          <a:p>
            <a:endParaRPr lang="en-US" sz="1000" b="1" dirty="0"/>
          </a:p>
          <a:p>
            <a:r>
              <a:rPr lang="en-US" sz="1200" b="1" dirty="0" smtClean="0"/>
              <a:t>Molecular </a:t>
            </a:r>
            <a:r>
              <a:rPr lang="en-US" sz="1200" b="1" dirty="0"/>
              <a:t>dynamics-based refinement and validation for sub-5 Å </a:t>
            </a:r>
            <a:r>
              <a:rPr lang="en-US" sz="1200" b="1" dirty="0" err="1"/>
              <a:t>cryo</a:t>
            </a:r>
            <a:r>
              <a:rPr lang="en-US" sz="1200" b="1" dirty="0"/>
              <a:t>-electron microscopy maps. </a:t>
            </a:r>
            <a:r>
              <a:rPr lang="en-US" sz="1200" dirty="0"/>
              <a:t> Abhishek </a:t>
            </a:r>
            <a:r>
              <a:rPr lang="en-US" sz="1200" dirty="0" err="1"/>
              <a:t>Singharoy</a:t>
            </a:r>
            <a:r>
              <a:rPr lang="en-US" sz="1200" dirty="0"/>
              <a:t>, Ivan </a:t>
            </a:r>
            <a:r>
              <a:rPr lang="en-US" sz="1200" dirty="0" err="1"/>
              <a:t>Teo</a:t>
            </a:r>
            <a:r>
              <a:rPr lang="en-US" sz="1200" dirty="0"/>
              <a:t>, Ryan McGreevy, John E. Stone, </a:t>
            </a:r>
            <a:r>
              <a:rPr lang="en-US" sz="1200" dirty="0" err="1"/>
              <a:t>Jianhua</a:t>
            </a:r>
            <a:r>
              <a:rPr lang="en-US" sz="1200" dirty="0"/>
              <a:t> Zhao, and Klaus </a:t>
            </a:r>
            <a:r>
              <a:rPr lang="en-US" sz="1200" dirty="0" err="1"/>
              <a:t>Schulten</a:t>
            </a:r>
            <a:r>
              <a:rPr lang="en-US" sz="1200" dirty="0"/>
              <a:t>. </a:t>
            </a:r>
            <a:r>
              <a:rPr lang="en-US" sz="1200" i="1" dirty="0" err="1"/>
              <a:t>eLife</a:t>
            </a:r>
            <a:r>
              <a:rPr lang="en-US" sz="1200" dirty="0"/>
              <a:t>, 10.7554/eLife.16105, 2016. (66 pages).</a:t>
            </a:r>
          </a:p>
          <a:p>
            <a:r>
              <a:rPr lang="en-US" sz="1200" b="1" dirty="0" err="1" smtClean="0"/>
              <a:t>QwikMD</a:t>
            </a:r>
            <a:r>
              <a:rPr lang="en-US" sz="1200" b="1" dirty="0" smtClean="0"/>
              <a:t>-integrative molecular dynamics toolkit for novices and experts.</a:t>
            </a:r>
            <a:r>
              <a:rPr lang="en-US" sz="1200" dirty="0" smtClean="0"/>
              <a:t>  Joao V. Ribeiro, Rafael C. </a:t>
            </a:r>
            <a:r>
              <a:rPr lang="en-US" sz="1200" dirty="0" err="1" smtClean="0"/>
              <a:t>Bernardi</a:t>
            </a:r>
            <a:r>
              <a:rPr lang="en-US" sz="1200" dirty="0" smtClean="0"/>
              <a:t>, Till </a:t>
            </a:r>
            <a:r>
              <a:rPr lang="en-US" sz="1200" dirty="0" err="1" smtClean="0"/>
              <a:t>Rudack</a:t>
            </a:r>
            <a:r>
              <a:rPr lang="en-US" sz="1200" dirty="0" smtClean="0"/>
              <a:t>, John E. Stone, James C. Phillips, Peter L. </a:t>
            </a:r>
            <a:r>
              <a:rPr lang="en-US" sz="1200" dirty="0" err="1" smtClean="0"/>
              <a:t>Freddolino</a:t>
            </a:r>
            <a:r>
              <a:rPr lang="en-US" sz="1200" dirty="0" smtClean="0"/>
              <a:t>, and Klaus </a:t>
            </a:r>
            <a:r>
              <a:rPr lang="en-US" sz="1200" dirty="0" err="1" smtClean="0"/>
              <a:t>Schulten</a:t>
            </a:r>
            <a:r>
              <a:rPr lang="en-US" sz="1200" dirty="0" smtClean="0"/>
              <a:t>. </a:t>
            </a:r>
            <a:r>
              <a:rPr lang="en-US" sz="1200" i="1" dirty="0" smtClean="0"/>
              <a:t>Scientific Reports</a:t>
            </a:r>
            <a:r>
              <a:rPr lang="en-US" sz="1200" dirty="0" smtClean="0"/>
              <a:t>, 6:26536, 2016.</a:t>
            </a:r>
          </a:p>
          <a:p>
            <a:r>
              <a:rPr lang="en-US" sz="1200" b="1" dirty="0" smtClean="0"/>
              <a:t>High </a:t>
            </a:r>
            <a:r>
              <a:rPr lang="en-US" sz="1200" b="1" dirty="0"/>
              <a:t>performance molecular visualization: In-situ and parallel rendering with </a:t>
            </a:r>
            <a:r>
              <a:rPr lang="en-US" sz="1200" b="1" dirty="0" smtClean="0"/>
              <a:t>EGL.</a:t>
            </a:r>
            <a:r>
              <a:rPr lang="en-US" sz="1200" dirty="0"/>
              <a:t> </a:t>
            </a:r>
            <a:r>
              <a:rPr lang="en-US" sz="1200" dirty="0" smtClean="0"/>
              <a:t>John</a:t>
            </a:r>
            <a:r>
              <a:rPr lang="en-US" sz="1200" dirty="0"/>
              <a:t> E. Stone, Peter </a:t>
            </a:r>
            <a:r>
              <a:rPr lang="en-US" sz="1200" dirty="0" err="1"/>
              <a:t>Messmer</a:t>
            </a:r>
            <a:r>
              <a:rPr lang="en-US" sz="1200" dirty="0"/>
              <a:t>, Robert </a:t>
            </a:r>
            <a:r>
              <a:rPr lang="en-US" sz="1200" dirty="0" err="1"/>
              <a:t>Sisneros</a:t>
            </a:r>
            <a:r>
              <a:rPr lang="en-US" sz="1200" dirty="0"/>
              <a:t>, and Klaus </a:t>
            </a:r>
            <a:r>
              <a:rPr lang="en-US" sz="1200" dirty="0" err="1"/>
              <a:t>Schulten</a:t>
            </a:r>
            <a:r>
              <a:rPr lang="en-US" sz="1200" dirty="0"/>
              <a:t>. </a:t>
            </a:r>
            <a:r>
              <a:rPr lang="en-US" sz="1200" i="1" dirty="0"/>
              <a:t>2016 IEEE International Parallel and Distributed Processing Symposium Workshop (IPDPSW)</a:t>
            </a:r>
            <a:r>
              <a:rPr lang="en-US" sz="1200" dirty="0"/>
              <a:t>, pp. 1014-1023, 2016</a:t>
            </a:r>
            <a:r>
              <a:rPr lang="en-US" sz="1200" dirty="0" smtClean="0"/>
              <a:t>.</a:t>
            </a:r>
            <a:endParaRPr lang="en-US" sz="1200" dirty="0"/>
          </a:p>
        </p:txBody>
      </p:sp>
    </p:spTree>
    <p:extLst>
      <p:ext uri="{BB962C8B-B14F-4D97-AF65-F5344CB8AC3E}">
        <p14:creationId xmlns:p14="http://schemas.microsoft.com/office/powerpoint/2010/main" val="3393924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97397"/>
          </a:xfrm>
        </p:spPr>
        <p:txBody>
          <a:bodyPr>
            <a:normAutofit/>
          </a:bodyPr>
          <a:lstStyle/>
          <a:p>
            <a:r>
              <a:rPr lang="en-US" sz="3600" dirty="0" smtClean="0"/>
              <a:t>Easy to Launch: AWS EC2 Marketplace</a:t>
            </a:r>
            <a:endParaRPr lang="en-US" sz="36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55027"/>
          <a:stretch/>
        </p:blipFill>
        <p:spPr>
          <a:xfrm>
            <a:off x="0" y="903376"/>
            <a:ext cx="9144000" cy="4240123"/>
          </a:xfrm>
          <a:prstGeom prst="rect">
            <a:avLst/>
          </a:prstGeom>
        </p:spPr>
      </p:pic>
    </p:spTree>
    <p:extLst>
      <p:ext uri="{BB962C8B-B14F-4D97-AF65-F5344CB8AC3E}">
        <p14:creationId xmlns:p14="http://schemas.microsoft.com/office/powerpoint/2010/main" val="311088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PT_Temp_Corp_16x9_BLK_2007">
  <a:themeElements>
    <a:clrScheme name="Custom 8">
      <a:dk1>
        <a:srgbClr val="808080"/>
      </a:dk1>
      <a:lt1>
        <a:srgbClr val="FFFFFF"/>
      </a:lt1>
      <a:dk2>
        <a:srgbClr val="000000"/>
      </a:dk2>
      <a:lt2>
        <a:srgbClr val="76B900"/>
      </a:lt2>
      <a:accent1>
        <a:srgbClr val="006445"/>
      </a:accent1>
      <a:accent2>
        <a:srgbClr val="0F5582"/>
      </a:accent2>
      <a:accent3>
        <a:srgbClr val="C86414"/>
      </a:accent3>
      <a:accent4>
        <a:srgbClr val="FFC000"/>
      </a:accent4>
      <a:accent5>
        <a:srgbClr val="00B0F0"/>
      </a:accent5>
      <a:accent6>
        <a:srgbClr val="645FAF"/>
      </a:accent6>
      <a:hlink>
        <a:srgbClr val="76B900"/>
      </a:hlink>
      <a:folHlink>
        <a:srgbClr val="588A00"/>
      </a:folHlink>
    </a:clrScheme>
    <a:fontScheme name="PPT_Template_Corp_16x9_rev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Title &amp; Bullet">
  <a:themeElements>
    <a:clrScheme name="2015 WHITE Template">
      <a:dk1>
        <a:srgbClr val="B3B3B3"/>
      </a:dk1>
      <a:lt1>
        <a:srgbClr val="FFFFFF"/>
      </a:lt1>
      <a:dk2>
        <a:srgbClr val="000000"/>
      </a:dk2>
      <a:lt2>
        <a:srgbClr val="76B900"/>
      </a:lt2>
      <a:accent1>
        <a:srgbClr val="0071C5"/>
      </a:accent1>
      <a:accent2>
        <a:srgbClr val="007450"/>
      </a:accent2>
      <a:accent3>
        <a:srgbClr val="9A4216"/>
      </a:accent3>
      <a:accent4>
        <a:srgbClr val="505050"/>
      </a:accent4>
      <a:accent5>
        <a:srgbClr val="9E1212"/>
      </a:accent5>
      <a:accent6>
        <a:srgbClr val="0D3481"/>
      </a:accent6>
      <a:hlink>
        <a:srgbClr val="76B900"/>
      </a:hlink>
      <a:folHlink>
        <a:srgbClr val="004827"/>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dcmitype/"/>
    <ds:schemaRef ds:uri="http://schemas.microsoft.com/office/infopath/2007/PartnerControls"/>
    <ds:schemaRef ds:uri="http://purl.org/dc/elements/1.1/"/>
    <ds:schemaRef ds:uri="http://schemas.microsoft.com/office/2006/documentManagement/types"/>
    <ds:schemaRef ds:uri="http://purl.org/dc/terms/"/>
    <ds:schemaRef ds:uri="http://schemas.openxmlformats.org/package/2006/metadata/core-properties"/>
    <ds:schemaRef ds:uri="http://schemas.microsoft.com/sharepoint/v3/field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6113</TotalTime>
  <Words>4703</Words>
  <Application>Microsoft Office PowerPoint</Application>
  <PresentationFormat>On-screen Show (16:9)</PresentationFormat>
  <Paragraphs>466</Paragraphs>
  <Slides>46</Slides>
  <Notes>14</Notes>
  <HiddenSlides>0</HiddenSlides>
  <MMClips>1</MMClips>
  <ScaleCrop>false</ScaleCrop>
  <HeadingPairs>
    <vt:vector size="4" baseType="variant">
      <vt:variant>
        <vt:lpstr>Theme</vt:lpstr>
      </vt:variant>
      <vt:variant>
        <vt:i4>17</vt:i4>
      </vt:variant>
      <vt:variant>
        <vt:lpstr>Slide Titles</vt:lpstr>
      </vt:variant>
      <vt:variant>
        <vt:i4>46</vt:i4>
      </vt:variant>
    </vt:vector>
  </HeadingPairs>
  <TitlesOfParts>
    <vt:vector size="63" baseType="lpstr">
      <vt:lpstr>Office Theme</vt:lpstr>
      <vt:lpstr>PPT_Temp_Corp_16x9_BLK_2007</vt:lpstr>
      <vt:lpstr>Presentations (Wide Screen)</vt:lpstr>
      <vt:lpstr>1_Office Theme</vt:lpstr>
      <vt:lpstr>White</vt:lpstr>
      <vt:lpstr>Title &amp; Bullet</vt:lpstr>
      <vt:lpstr>2_Office Theme</vt:lpstr>
      <vt:lpstr>6_Office Theme</vt:lpstr>
      <vt:lpstr>1_Title &amp; Bullet</vt:lpstr>
      <vt:lpstr>3_Office Theme</vt:lpstr>
      <vt:lpstr>4_Office Theme</vt:lpstr>
      <vt:lpstr>5_Office Theme</vt:lpstr>
      <vt:lpstr>9_Office Theme</vt:lpstr>
      <vt:lpstr>10_Office Theme</vt:lpstr>
      <vt:lpstr>11_Office Theme</vt:lpstr>
      <vt:lpstr>12_Office Theme</vt:lpstr>
      <vt:lpstr>13_Office Theme</vt:lpstr>
      <vt:lpstr>Bringing State-of-the-Art GPU-Accelerated Molecular Modeling Tools to the Research Community</vt:lpstr>
      <vt:lpstr>Goal: A Computational Microscope</vt:lpstr>
      <vt:lpstr>Goal: A Computational Microscope</vt:lpstr>
      <vt:lpstr>NAMD</vt:lpstr>
      <vt:lpstr>PowerPoint Presentation</vt:lpstr>
      <vt:lpstr>PowerPoint Presentation</vt:lpstr>
      <vt:lpstr>VMD: Building A Next Generation Modeling Platform</vt:lpstr>
      <vt:lpstr>Making Our Research Tools Easily Accessible</vt:lpstr>
      <vt:lpstr>Easy to Launch: AWS EC2 Marketplace</vt:lpstr>
      <vt:lpstr>VMD/NAMD NGC Containers, Amazon EC2 AMIs</vt:lpstr>
      <vt:lpstr>NAMD+VMD AWS EC2 AMIs</vt:lpstr>
      <vt:lpstr>VMD, NAMD, LM NGC Containers</vt:lpstr>
      <vt:lpstr>NAMD 2.13 Multi-Node Container</vt:lpstr>
      <vt:lpstr>Molecular Dynamics Flexible Fitting (MDFF)</vt:lpstr>
      <vt:lpstr>PowerPoint Presentation</vt:lpstr>
      <vt:lpstr>VMD Development Efforts  Supporting Integrative Hybrid Modeling</vt:lpstr>
      <vt:lpstr>Coarse-Grained IHM Data</vt:lpstr>
      <vt:lpstr>Display of Uncertainty, Error in IHM Models</vt:lpstr>
      <vt:lpstr>PowerPoint Presentation</vt:lpstr>
      <vt:lpstr>Computing Challenges Posed by           Large Hybrid Models </vt:lpstr>
      <vt:lpstr>Density Map Segmentation</vt:lpstr>
      <vt:lpstr>Evaluating Quality-of-Fit for Structures Solved by Hybrid Fitting Methods</vt:lpstr>
      <vt:lpstr>VMD Tesla V100 Cross Correlation Performance Rabbit Hemorrhagic Disease Virus: 702K atoms, 6.5Å resolution Volta GPU architecture almost 2x faster than previous gen Pascal:</vt:lpstr>
      <vt:lpstr>PowerPoint Presentation</vt:lpstr>
      <vt:lpstr>PowerPoint Presentation</vt:lpstr>
      <vt:lpstr>Interactive Clustering Analysis of IHM Models, Docking Poses, MD Trajectories</vt:lpstr>
      <vt:lpstr>PowerPoint Presentation</vt:lpstr>
      <vt:lpstr>VMD supports EGL for in-situ and parallel rendering on Amazon EC2</vt:lpstr>
      <vt:lpstr>VMD EGL Rendering:  Supports full VMD GLSL shading features Vulkan support coming soon...</vt:lpstr>
      <vt:lpstr>NEW: Cloud-Based Interactive Remote Visualization</vt:lpstr>
      <vt:lpstr>VMD Interactive Ray Tracing</vt:lpstr>
      <vt:lpstr>PowerPoint Presentation</vt:lpstr>
      <vt:lpstr>VMD w/ OptiX RTX:  High-Fidelity Interactive Ray Tracing of  Hybrid Models of Large Complexes, Organelles, Cell-Scale Models</vt:lpstr>
      <vt:lpstr>NAMD on Summit, May 2018</vt:lpstr>
      <vt:lpstr>Next Generation: Simulating a Proto-Cell</vt:lpstr>
      <vt:lpstr>Proto-Cell Data Challenges</vt:lpstr>
      <vt:lpstr>NVIDIA DGX-2 16x 32GB Tesla V100 GPUs w/ 300GB/s NVLink, fully switched 512GB HBM2 RAM w/ 2.4TB/s Bisection Bandwidth, 2 PFLOPS</vt:lpstr>
      <vt:lpstr>Opportunities and Challenges Posed by Future DGX-2-Like System Designs</vt:lpstr>
      <vt:lpstr>Acknowledgements</vt:lpstr>
      <vt:lpstr>PowerPoint Presentation</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lpstr>Related Publications http://www.ks.uiuc.edu/Research/gpu/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johns</cp:lastModifiedBy>
  <cp:revision>791</cp:revision>
  <cp:lastPrinted>2013-10-08T16:33:51Z</cp:lastPrinted>
  <dcterms:created xsi:type="dcterms:W3CDTF">2010-04-12T23:12:02Z</dcterms:created>
  <dcterms:modified xsi:type="dcterms:W3CDTF">2019-03-20T15:59:38Z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