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3" r:id="rId5"/>
    <p:sldMasterId id="2147493496" r:id="rId6"/>
    <p:sldMasterId id="2147493508" r:id="rId7"/>
    <p:sldMasterId id="2147493521" r:id="rId8"/>
    <p:sldMasterId id="2147493532" r:id="rId9"/>
    <p:sldMasterId id="2147493544" r:id="rId10"/>
    <p:sldMasterId id="2147493558" r:id="rId11"/>
    <p:sldMasterId id="2147493571" r:id="rId12"/>
  </p:sldMasterIdLst>
  <p:notesMasterIdLst>
    <p:notesMasterId r:id="rId70"/>
  </p:notesMasterIdLst>
  <p:handoutMasterIdLst>
    <p:handoutMasterId r:id="rId71"/>
  </p:handoutMasterIdLst>
  <p:sldIdLst>
    <p:sldId id="258" r:id="rId13"/>
    <p:sldId id="459" r:id="rId14"/>
    <p:sldId id="342" r:id="rId15"/>
    <p:sldId id="529" r:id="rId16"/>
    <p:sldId id="553" r:id="rId17"/>
    <p:sldId id="530" r:id="rId18"/>
    <p:sldId id="531" r:id="rId19"/>
    <p:sldId id="532" r:id="rId20"/>
    <p:sldId id="456" r:id="rId21"/>
    <p:sldId id="451" r:id="rId22"/>
    <p:sldId id="360" r:id="rId23"/>
    <p:sldId id="544" r:id="rId24"/>
    <p:sldId id="556" r:id="rId25"/>
    <p:sldId id="557" r:id="rId26"/>
    <p:sldId id="551" r:id="rId27"/>
    <p:sldId id="436" r:id="rId28"/>
    <p:sldId id="541" r:id="rId29"/>
    <p:sldId id="540" r:id="rId30"/>
    <p:sldId id="525" r:id="rId31"/>
    <p:sldId id="526" r:id="rId32"/>
    <p:sldId id="527" r:id="rId33"/>
    <p:sldId id="528" r:id="rId34"/>
    <p:sldId id="536" r:id="rId35"/>
    <p:sldId id="543" r:id="rId36"/>
    <p:sldId id="547" r:id="rId37"/>
    <p:sldId id="486" r:id="rId38"/>
    <p:sldId id="552" r:id="rId39"/>
    <p:sldId id="533" r:id="rId40"/>
    <p:sldId id="435" r:id="rId41"/>
    <p:sldId id="443" r:id="rId42"/>
    <p:sldId id="440" r:id="rId43"/>
    <p:sldId id="534" r:id="rId44"/>
    <p:sldId id="535" r:id="rId45"/>
    <p:sldId id="444" r:id="rId46"/>
    <p:sldId id="545" r:id="rId47"/>
    <p:sldId id="546" r:id="rId48"/>
    <p:sldId id="446" r:id="rId49"/>
    <p:sldId id="423" r:id="rId50"/>
    <p:sldId id="450" r:id="rId51"/>
    <p:sldId id="548" r:id="rId52"/>
    <p:sldId id="549" r:id="rId53"/>
    <p:sldId id="554" r:id="rId54"/>
    <p:sldId id="555" r:id="rId55"/>
    <p:sldId id="550" r:id="rId56"/>
    <p:sldId id="519" r:id="rId57"/>
    <p:sldId id="521" r:id="rId58"/>
    <p:sldId id="520" r:id="rId59"/>
    <p:sldId id="503" r:id="rId60"/>
    <p:sldId id="505" r:id="rId61"/>
    <p:sldId id="506" r:id="rId62"/>
    <p:sldId id="507" r:id="rId63"/>
    <p:sldId id="508" r:id="rId64"/>
    <p:sldId id="509" r:id="rId65"/>
    <p:sldId id="510" r:id="rId66"/>
    <p:sldId id="511" r:id="rId67"/>
    <p:sldId id="340" r:id="rId68"/>
    <p:sldId id="341" r:id="rId69"/>
  </p:sldIdLst>
  <p:sldSz cx="9144000" cy="5143500" type="screen16x9"/>
  <p:notesSz cx="6858000" cy="9144000"/>
  <p:defaultText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7D6"/>
    <a:srgbClr val="8585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2" autoAdjust="0"/>
    <p:restoredTop sz="89324" autoAdjust="0"/>
  </p:normalViewPr>
  <p:slideViewPr>
    <p:cSldViewPr snapToGrid="0" snapToObjects="1">
      <p:cViewPr>
        <p:scale>
          <a:sx n="90" d="100"/>
          <a:sy n="90" d="100"/>
        </p:scale>
        <p:origin x="-762" y="-36"/>
      </p:cViewPr>
      <p:guideLst>
        <p:guide orient="horz" pos="1620"/>
        <p:guide pos="2880"/>
      </p:guideLst>
    </p:cSldViewPr>
  </p:slideViewPr>
  <p:notesTextViewPr>
    <p:cViewPr>
      <p:scale>
        <a:sx n="100" d="100"/>
        <a:sy n="100" d="100"/>
      </p:scale>
      <p:origin x="0" y="0"/>
    </p:cViewPr>
  </p:notesTextViewPr>
  <p:sorterViewPr>
    <p:cViewPr>
      <p:scale>
        <a:sx n="70" d="100"/>
        <a:sy n="70" d="100"/>
      </p:scale>
      <p:origin x="0" y="2226"/>
    </p:cViewPr>
  </p:sorterViewPr>
  <p:notesViewPr>
    <p:cSldViewPr snapToGrid="0" snapToObjects="1">
      <p:cViewPr varScale="1">
        <p:scale>
          <a:sx n="56" d="100"/>
          <a:sy n="56" d="100"/>
        </p:scale>
        <p:origin x="-28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 Type="http://schemas.openxmlformats.org/officeDocument/2006/relationships/slideMaster" Target="slideMasters/slideMaster4.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160" b="1" i="0" u="none" strike="noStrike" baseline="0" dirty="0" smtClean="0">
                <a:effectLst/>
              </a:rPr>
              <a:t>VMD </a:t>
            </a:r>
            <a:r>
              <a:rPr lang="en-US" sz="2160" b="1" i="0" u="none" strike="noStrike" baseline="0" dirty="0" err="1" smtClean="0">
                <a:effectLst/>
              </a:rPr>
              <a:t>OptiX</a:t>
            </a:r>
            <a:r>
              <a:rPr lang="en-US" sz="2160" b="1" i="0" u="none" strike="noStrike" baseline="0" dirty="0" smtClean="0">
                <a:effectLst/>
              </a:rPr>
              <a:t> RT performance on </a:t>
            </a:r>
            <a:r>
              <a:rPr lang="en-US" sz="2160" b="1" i="0" u="none" strike="noStrike" baseline="0" dirty="0" err="1" smtClean="0">
                <a:effectLst/>
              </a:rPr>
              <a:t>Quadro</a:t>
            </a:r>
            <a:r>
              <a:rPr lang="en-US" sz="2160" b="1" i="0" u="none" strike="noStrike" baseline="0" dirty="0" smtClean="0">
                <a:effectLst/>
              </a:rPr>
              <a:t> RTX 6000</a:t>
            </a:r>
            <a:endParaRPr lang="en-US" dirty="0"/>
          </a:p>
        </c:rich>
      </c:tx>
      <c:layout/>
      <c:overlay val="0"/>
    </c:title>
    <c:autoTitleDeleted val="0"/>
    <c:plotArea>
      <c:layout>
        <c:manualLayout>
          <c:layoutTarget val="inner"/>
          <c:xMode val="edge"/>
          <c:yMode val="edge"/>
          <c:x val="0.27650335374744822"/>
          <c:y val="0.14099518021674831"/>
          <c:w val="0.72349664625255172"/>
          <c:h val="0.50804103344327811"/>
        </c:manualLayout>
      </c:layout>
      <c:barChart>
        <c:barDir val="col"/>
        <c:grouping val="clustered"/>
        <c:varyColors val="0"/>
        <c:ser>
          <c:idx val="0"/>
          <c:order val="0"/>
          <c:tx>
            <c:strRef>
              <c:f>Sheet1!$B$1</c:f>
              <c:strCache>
                <c:ptCount val="1"/>
                <c:pt idx="0">
                  <c:v>Quadro GV100</c:v>
                </c:pt>
              </c:strCache>
            </c:strRef>
          </c:tx>
          <c:invertIfNegative val="0"/>
          <c:cat>
            <c:strRef>
              <c:f>Sheet1!$A$2:$A$3</c:f>
              <c:strCache>
                <c:ptCount val="2"/>
                <c:pt idx="0">
                  <c:v>Chromatophore @ 4Kx4K</c:v>
                </c:pt>
                <c:pt idx="1">
                  <c:v>Chrom Cell, 512x DoF @ 1080p</c:v>
                </c:pt>
              </c:strCache>
            </c:strRef>
          </c:cat>
          <c:val>
            <c:numRef>
              <c:f>Sheet1!$B$2:$B$3</c:f>
              <c:numCache>
                <c:formatCode>General</c:formatCode>
                <c:ptCount val="2"/>
                <c:pt idx="0">
                  <c:v>158</c:v>
                </c:pt>
                <c:pt idx="1">
                  <c:v>827</c:v>
                </c:pt>
              </c:numCache>
            </c:numRef>
          </c:val>
        </c:ser>
        <c:ser>
          <c:idx val="1"/>
          <c:order val="1"/>
          <c:tx>
            <c:strRef>
              <c:f>Sheet1!$C$1</c:f>
              <c:strCache>
                <c:ptCount val="1"/>
                <c:pt idx="0">
                  <c:v>2x Quadro GV100</c:v>
                </c:pt>
              </c:strCache>
            </c:strRef>
          </c:tx>
          <c:invertIfNegative val="0"/>
          <c:cat>
            <c:strRef>
              <c:f>Sheet1!$A$2:$A$3</c:f>
              <c:strCache>
                <c:ptCount val="2"/>
                <c:pt idx="0">
                  <c:v>Chromatophore @ 4Kx4K</c:v>
                </c:pt>
                <c:pt idx="1">
                  <c:v>Chrom Cell, 512x DoF @ 1080p</c:v>
                </c:pt>
              </c:strCache>
            </c:strRef>
          </c:cat>
          <c:val>
            <c:numRef>
              <c:f>Sheet1!$C$2:$C$3</c:f>
              <c:numCache>
                <c:formatCode>General</c:formatCode>
                <c:ptCount val="2"/>
                <c:pt idx="0">
                  <c:v>80</c:v>
                </c:pt>
                <c:pt idx="1">
                  <c:v>423</c:v>
                </c:pt>
              </c:numCache>
            </c:numRef>
          </c:val>
        </c:ser>
        <c:ser>
          <c:idx val="2"/>
          <c:order val="2"/>
          <c:tx>
            <c:strRef>
              <c:f>Sheet1!$D$1</c:f>
              <c:strCache>
                <c:ptCount val="1"/>
                <c:pt idx="0">
                  <c:v>Quadro RTX 6000</c:v>
                </c:pt>
              </c:strCache>
            </c:strRef>
          </c:tx>
          <c:invertIfNegative val="0"/>
          <c:cat>
            <c:strRef>
              <c:f>Sheet1!$A$2:$A$3</c:f>
              <c:strCache>
                <c:ptCount val="2"/>
                <c:pt idx="0">
                  <c:v>Chromatophore @ 4Kx4K</c:v>
                </c:pt>
                <c:pt idx="1">
                  <c:v>Chrom Cell, 512x DoF @ 1080p</c:v>
                </c:pt>
              </c:strCache>
            </c:strRef>
          </c:cat>
          <c:val>
            <c:numRef>
              <c:f>Sheet1!$D$2:$D$3</c:f>
              <c:numCache>
                <c:formatCode>General</c:formatCode>
                <c:ptCount val="2"/>
                <c:pt idx="0">
                  <c:v>19.7</c:v>
                </c:pt>
                <c:pt idx="1">
                  <c:v>101</c:v>
                </c:pt>
              </c:numCache>
            </c:numRef>
          </c:val>
        </c:ser>
        <c:dLbls>
          <c:showLegendKey val="0"/>
          <c:showVal val="0"/>
          <c:showCatName val="0"/>
          <c:showSerName val="0"/>
          <c:showPercent val="0"/>
          <c:showBubbleSize val="0"/>
        </c:dLbls>
        <c:gapWidth val="150"/>
        <c:axId val="156034944"/>
        <c:axId val="156036480"/>
      </c:barChart>
      <c:catAx>
        <c:axId val="156034944"/>
        <c:scaling>
          <c:orientation val="minMax"/>
        </c:scaling>
        <c:delete val="0"/>
        <c:axPos val="b"/>
        <c:majorTickMark val="none"/>
        <c:minorTickMark val="none"/>
        <c:tickLblPos val="nextTo"/>
        <c:crossAx val="156036480"/>
        <c:crosses val="autoZero"/>
        <c:auto val="1"/>
        <c:lblAlgn val="ctr"/>
        <c:lblOffset val="100"/>
        <c:noMultiLvlLbl val="0"/>
      </c:catAx>
      <c:valAx>
        <c:axId val="156036480"/>
        <c:scaling>
          <c:orientation val="minMax"/>
        </c:scaling>
        <c:delete val="0"/>
        <c:axPos val="l"/>
        <c:majorGridlines/>
        <c:title>
          <c:tx>
            <c:rich>
              <a:bodyPr/>
              <a:lstStyle/>
              <a:p>
                <a:pPr>
                  <a:defRPr/>
                </a:pPr>
                <a:r>
                  <a:rPr lang="en-US" dirty="0" smtClean="0"/>
                  <a:t>Runtime</a:t>
                </a:r>
                <a:r>
                  <a:rPr lang="en-US" baseline="0" dirty="0" smtClean="0"/>
                  <a:t> (sec)</a:t>
                </a:r>
                <a:endParaRPr lang="en-US" dirty="0"/>
              </a:p>
            </c:rich>
          </c:tx>
          <c:layout>
            <c:manualLayout>
              <c:xMode val="edge"/>
              <c:yMode val="edge"/>
              <c:x val="0.15432098765432098"/>
              <c:y val="0.16048673055250695"/>
            </c:manualLayout>
          </c:layout>
          <c:overlay val="0"/>
        </c:title>
        <c:numFmt formatCode="General" sourceLinked="1"/>
        <c:majorTickMark val="none"/>
        <c:minorTickMark val="none"/>
        <c:tickLblPos val="nextTo"/>
        <c:crossAx val="156034944"/>
        <c:crosses val="autoZero"/>
        <c:crossBetween val="between"/>
      </c:valAx>
      <c:dTable>
        <c:showHorzBorder val="1"/>
        <c:showVertBorder val="1"/>
        <c:showOutline val="1"/>
        <c:showKeys val="1"/>
      </c:dTable>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160" b="1" i="0" u="none" strike="noStrike" baseline="0" dirty="0" smtClean="0">
                <a:effectLst/>
              </a:rPr>
              <a:t>VMD </a:t>
            </a:r>
            <a:r>
              <a:rPr lang="en-US" sz="2160" b="1" i="0" u="none" strike="noStrike" baseline="0" dirty="0" err="1" smtClean="0">
                <a:effectLst/>
              </a:rPr>
              <a:t>OptiX</a:t>
            </a:r>
            <a:r>
              <a:rPr lang="en-US" sz="2160" b="1" i="0" u="none" strike="noStrike" baseline="0" dirty="0" smtClean="0">
                <a:effectLst/>
              </a:rPr>
              <a:t> RT performance on </a:t>
            </a:r>
            <a:r>
              <a:rPr lang="en-US" sz="2160" b="1" i="0" u="none" strike="noStrike" baseline="0" dirty="0" err="1" smtClean="0">
                <a:effectLst/>
              </a:rPr>
              <a:t>Quadro</a:t>
            </a:r>
            <a:r>
              <a:rPr lang="en-US" sz="2160" b="1" i="0" u="none" strike="noStrike" baseline="0" dirty="0" smtClean="0">
                <a:effectLst/>
              </a:rPr>
              <a:t> RTX 6000</a:t>
            </a:r>
            <a:endParaRPr lang="en-US" dirty="0"/>
          </a:p>
        </c:rich>
      </c:tx>
      <c:layout/>
      <c:overlay val="0"/>
    </c:title>
    <c:autoTitleDeleted val="0"/>
    <c:plotArea>
      <c:layout>
        <c:manualLayout>
          <c:layoutTarget val="inner"/>
          <c:xMode val="edge"/>
          <c:yMode val="edge"/>
          <c:x val="0.27650335374744822"/>
          <c:y val="0.14099518021674831"/>
          <c:w val="0.72349664625255172"/>
          <c:h val="0.50804103344327811"/>
        </c:manualLayout>
      </c:layout>
      <c:barChart>
        <c:barDir val="col"/>
        <c:grouping val="clustered"/>
        <c:varyColors val="0"/>
        <c:ser>
          <c:idx val="0"/>
          <c:order val="0"/>
          <c:tx>
            <c:strRef>
              <c:f>Sheet1!$B$1</c:f>
              <c:strCache>
                <c:ptCount val="1"/>
                <c:pt idx="0">
                  <c:v>Quadro GV100</c:v>
                </c:pt>
              </c:strCache>
            </c:strRef>
          </c:tx>
          <c:invertIfNegative val="0"/>
          <c:cat>
            <c:strRef>
              <c:f>Sheet1!$A$2:$A$3</c:f>
              <c:strCache>
                <c:ptCount val="2"/>
                <c:pt idx="0">
                  <c:v>Chromatophore @ 4Kx4K</c:v>
                </c:pt>
                <c:pt idx="1">
                  <c:v>Chrom Cell, 512x DoF @ 1080p</c:v>
                </c:pt>
              </c:strCache>
            </c:strRef>
          </c:cat>
          <c:val>
            <c:numRef>
              <c:f>Sheet1!$B$2:$B$3</c:f>
              <c:numCache>
                <c:formatCode>General</c:formatCode>
                <c:ptCount val="2"/>
                <c:pt idx="0">
                  <c:v>1</c:v>
                </c:pt>
                <c:pt idx="1">
                  <c:v>1</c:v>
                </c:pt>
              </c:numCache>
            </c:numRef>
          </c:val>
        </c:ser>
        <c:ser>
          <c:idx val="1"/>
          <c:order val="1"/>
          <c:tx>
            <c:strRef>
              <c:f>Sheet1!$C$1</c:f>
              <c:strCache>
                <c:ptCount val="1"/>
                <c:pt idx="0">
                  <c:v>2x Quadro GV100</c:v>
                </c:pt>
              </c:strCache>
            </c:strRef>
          </c:tx>
          <c:invertIfNegative val="0"/>
          <c:cat>
            <c:strRef>
              <c:f>Sheet1!$A$2:$A$3</c:f>
              <c:strCache>
                <c:ptCount val="2"/>
                <c:pt idx="0">
                  <c:v>Chromatophore @ 4Kx4K</c:v>
                </c:pt>
                <c:pt idx="1">
                  <c:v>Chrom Cell, 512x DoF @ 1080p</c:v>
                </c:pt>
              </c:strCache>
            </c:strRef>
          </c:cat>
          <c:val>
            <c:numRef>
              <c:f>Sheet1!$C$2:$C$3</c:f>
              <c:numCache>
                <c:formatCode>General</c:formatCode>
                <c:ptCount val="2"/>
                <c:pt idx="0">
                  <c:v>1.97</c:v>
                </c:pt>
                <c:pt idx="1">
                  <c:v>1.95</c:v>
                </c:pt>
              </c:numCache>
            </c:numRef>
          </c:val>
        </c:ser>
        <c:ser>
          <c:idx val="2"/>
          <c:order val="2"/>
          <c:tx>
            <c:strRef>
              <c:f>Sheet1!$D$1</c:f>
              <c:strCache>
                <c:ptCount val="1"/>
                <c:pt idx="0">
                  <c:v>Quadro RTX 6000</c:v>
                </c:pt>
              </c:strCache>
            </c:strRef>
          </c:tx>
          <c:invertIfNegative val="0"/>
          <c:cat>
            <c:strRef>
              <c:f>Sheet1!$A$2:$A$3</c:f>
              <c:strCache>
                <c:ptCount val="2"/>
                <c:pt idx="0">
                  <c:v>Chromatophore @ 4Kx4K</c:v>
                </c:pt>
                <c:pt idx="1">
                  <c:v>Chrom Cell, 512x DoF @ 1080p</c:v>
                </c:pt>
              </c:strCache>
            </c:strRef>
          </c:cat>
          <c:val>
            <c:numRef>
              <c:f>Sheet1!$D$2:$D$3</c:f>
              <c:numCache>
                <c:formatCode>General</c:formatCode>
                <c:ptCount val="2"/>
                <c:pt idx="0">
                  <c:v>8.02</c:v>
                </c:pt>
                <c:pt idx="1">
                  <c:v>8.18</c:v>
                </c:pt>
              </c:numCache>
            </c:numRef>
          </c:val>
        </c:ser>
        <c:dLbls>
          <c:showLegendKey val="0"/>
          <c:showVal val="0"/>
          <c:showCatName val="0"/>
          <c:showSerName val="0"/>
          <c:showPercent val="0"/>
          <c:showBubbleSize val="0"/>
        </c:dLbls>
        <c:gapWidth val="150"/>
        <c:axId val="156675072"/>
        <c:axId val="156685056"/>
      </c:barChart>
      <c:catAx>
        <c:axId val="156675072"/>
        <c:scaling>
          <c:orientation val="minMax"/>
        </c:scaling>
        <c:delete val="0"/>
        <c:axPos val="b"/>
        <c:majorTickMark val="none"/>
        <c:minorTickMark val="none"/>
        <c:tickLblPos val="nextTo"/>
        <c:crossAx val="156685056"/>
        <c:crosses val="autoZero"/>
        <c:auto val="1"/>
        <c:lblAlgn val="ctr"/>
        <c:lblOffset val="100"/>
        <c:noMultiLvlLbl val="0"/>
      </c:catAx>
      <c:valAx>
        <c:axId val="156685056"/>
        <c:scaling>
          <c:orientation val="minMax"/>
        </c:scaling>
        <c:delete val="0"/>
        <c:axPos val="l"/>
        <c:majorGridlines/>
        <c:title>
          <c:tx>
            <c:rich>
              <a:bodyPr/>
              <a:lstStyle/>
              <a:p>
                <a:pPr>
                  <a:defRPr/>
                </a:pPr>
                <a:r>
                  <a:rPr lang="en-US" dirty="0" smtClean="0"/>
                  <a:t>Speedup</a:t>
                </a:r>
                <a:r>
                  <a:rPr lang="en-US" baseline="0" dirty="0" smtClean="0"/>
                  <a:t> Factor X</a:t>
                </a:r>
                <a:endParaRPr lang="en-US" dirty="0"/>
              </a:p>
            </c:rich>
          </c:tx>
          <c:layout>
            <c:manualLayout>
              <c:xMode val="edge"/>
              <c:yMode val="edge"/>
              <c:x val="0.15432098765432098"/>
              <c:y val="0.16048673055250695"/>
            </c:manualLayout>
          </c:layout>
          <c:overlay val="0"/>
        </c:title>
        <c:numFmt formatCode="General" sourceLinked="1"/>
        <c:majorTickMark val="none"/>
        <c:minorTickMark val="none"/>
        <c:tickLblPos val="nextTo"/>
        <c:crossAx val="156675072"/>
        <c:crosses val="autoZero"/>
        <c:crossBetween val="between"/>
      </c:valAx>
      <c:dTable>
        <c:showHorzBorder val="1"/>
        <c:showVertBorder val="1"/>
        <c:showOutline val="1"/>
        <c:showKeys val="1"/>
      </c:dTable>
    </c:plotArea>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160" b="1" i="0" u="none" strike="noStrike" baseline="0" dirty="0" smtClean="0">
                <a:effectLst/>
              </a:rPr>
              <a:t>VMD </a:t>
            </a:r>
            <a:r>
              <a:rPr lang="en-US" sz="2160" b="1" i="0" u="none" strike="noStrike" baseline="0" dirty="0" err="1" smtClean="0">
                <a:effectLst/>
              </a:rPr>
              <a:t>OptiX</a:t>
            </a:r>
            <a:r>
              <a:rPr lang="en-US" sz="2160" b="1" i="0" u="none" strike="noStrike" baseline="0" dirty="0" smtClean="0">
                <a:effectLst/>
              </a:rPr>
              <a:t> RT performance on </a:t>
            </a:r>
            <a:r>
              <a:rPr lang="en-US" sz="2160" b="1" i="0" u="none" strike="noStrike" baseline="0" dirty="0" err="1" smtClean="0">
                <a:effectLst/>
              </a:rPr>
              <a:t>Quadro</a:t>
            </a:r>
            <a:r>
              <a:rPr lang="en-US" sz="2160" b="1" i="0" u="none" strike="noStrike" baseline="0" dirty="0" smtClean="0">
                <a:effectLst/>
              </a:rPr>
              <a:t> RTX 6000</a:t>
            </a:r>
            <a:endParaRPr lang="en-US" dirty="0"/>
          </a:p>
        </c:rich>
      </c:tx>
      <c:layout/>
      <c:overlay val="0"/>
    </c:title>
    <c:autoTitleDeleted val="0"/>
    <c:plotArea>
      <c:layout>
        <c:manualLayout>
          <c:layoutTarget val="inner"/>
          <c:xMode val="edge"/>
          <c:yMode val="edge"/>
          <c:x val="0.27650335374744822"/>
          <c:y val="0.14099518021674831"/>
          <c:w val="0.72349664625255172"/>
          <c:h val="0.50804103344327811"/>
        </c:manualLayout>
      </c:layout>
      <c:barChart>
        <c:barDir val="col"/>
        <c:grouping val="clustered"/>
        <c:varyColors val="0"/>
        <c:ser>
          <c:idx val="0"/>
          <c:order val="0"/>
          <c:tx>
            <c:strRef>
              <c:f>Sheet1!$B$1</c:f>
              <c:strCache>
                <c:ptCount val="1"/>
                <c:pt idx="0">
                  <c:v>Quadro GV100</c:v>
                </c:pt>
              </c:strCache>
            </c:strRef>
          </c:tx>
          <c:invertIfNegative val="0"/>
          <c:cat>
            <c:strRef>
              <c:f>Sheet1!$A$2:$A$4</c:f>
              <c:strCache>
                <c:ptCount val="3"/>
                <c:pt idx="0">
                  <c:v>Chromatophore @ 4Kx4K</c:v>
                </c:pt>
                <c:pt idx="1">
                  <c:v>Chrom Cell, 512x DoF @ 1080p</c:v>
                </c:pt>
                <c:pt idx="2">
                  <c:v>Chrom Lipids, DoF @ 8K </c:v>
                </c:pt>
              </c:strCache>
            </c:strRef>
          </c:cat>
          <c:val>
            <c:numRef>
              <c:f>Sheet1!$B$2:$B$4</c:f>
              <c:numCache>
                <c:formatCode>General</c:formatCode>
                <c:ptCount val="3"/>
                <c:pt idx="0">
                  <c:v>158</c:v>
                </c:pt>
                <c:pt idx="1">
                  <c:v>827</c:v>
                </c:pt>
                <c:pt idx="2">
                  <c:v>215.8</c:v>
                </c:pt>
              </c:numCache>
            </c:numRef>
          </c:val>
        </c:ser>
        <c:ser>
          <c:idx val="1"/>
          <c:order val="1"/>
          <c:tx>
            <c:strRef>
              <c:f>Sheet1!$C$1</c:f>
              <c:strCache>
                <c:ptCount val="1"/>
                <c:pt idx="0">
                  <c:v>2x Quadro GV100</c:v>
                </c:pt>
              </c:strCache>
            </c:strRef>
          </c:tx>
          <c:invertIfNegative val="0"/>
          <c:cat>
            <c:strRef>
              <c:f>Sheet1!$A$2:$A$4</c:f>
              <c:strCache>
                <c:ptCount val="3"/>
                <c:pt idx="0">
                  <c:v>Chromatophore @ 4Kx4K</c:v>
                </c:pt>
                <c:pt idx="1">
                  <c:v>Chrom Cell, 512x DoF @ 1080p</c:v>
                </c:pt>
                <c:pt idx="2">
                  <c:v>Chrom Lipids, DoF @ 8K </c:v>
                </c:pt>
              </c:strCache>
            </c:strRef>
          </c:cat>
          <c:val>
            <c:numRef>
              <c:f>Sheet1!$C$2:$C$4</c:f>
              <c:numCache>
                <c:formatCode>General</c:formatCode>
                <c:ptCount val="3"/>
                <c:pt idx="0">
                  <c:v>80</c:v>
                </c:pt>
                <c:pt idx="1">
                  <c:v>423</c:v>
                </c:pt>
                <c:pt idx="2">
                  <c:v>112.9</c:v>
                </c:pt>
              </c:numCache>
            </c:numRef>
          </c:val>
        </c:ser>
        <c:ser>
          <c:idx val="2"/>
          <c:order val="2"/>
          <c:tx>
            <c:strRef>
              <c:f>Sheet1!$D$1</c:f>
              <c:strCache>
                <c:ptCount val="1"/>
                <c:pt idx="0">
                  <c:v>Quadro RTX 6000</c:v>
                </c:pt>
              </c:strCache>
            </c:strRef>
          </c:tx>
          <c:invertIfNegative val="0"/>
          <c:cat>
            <c:strRef>
              <c:f>Sheet1!$A$2:$A$4</c:f>
              <c:strCache>
                <c:ptCount val="3"/>
                <c:pt idx="0">
                  <c:v>Chromatophore @ 4Kx4K</c:v>
                </c:pt>
                <c:pt idx="1">
                  <c:v>Chrom Cell, 512x DoF @ 1080p</c:v>
                </c:pt>
                <c:pt idx="2">
                  <c:v>Chrom Lipids, DoF @ 8K </c:v>
                </c:pt>
              </c:strCache>
            </c:strRef>
          </c:cat>
          <c:val>
            <c:numRef>
              <c:f>Sheet1!$D$2:$D$4</c:f>
              <c:numCache>
                <c:formatCode>General</c:formatCode>
                <c:ptCount val="3"/>
                <c:pt idx="0">
                  <c:v>19.7</c:v>
                </c:pt>
                <c:pt idx="1">
                  <c:v>101</c:v>
                </c:pt>
                <c:pt idx="2">
                  <c:v>40.799999999999997</c:v>
                </c:pt>
              </c:numCache>
            </c:numRef>
          </c:val>
        </c:ser>
        <c:dLbls>
          <c:showLegendKey val="0"/>
          <c:showVal val="0"/>
          <c:showCatName val="0"/>
          <c:showSerName val="0"/>
          <c:showPercent val="0"/>
          <c:showBubbleSize val="0"/>
        </c:dLbls>
        <c:gapWidth val="150"/>
        <c:axId val="156787072"/>
        <c:axId val="156788608"/>
      </c:barChart>
      <c:catAx>
        <c:axId val="156787072"/>
        <c:scaling>
          <c:orientation val="minMax"/>
        </c:scaling>
        <c:delete val="0"/>
        <c:axPos val="b"/>
        <c:majorTickMark val="none"/>
        <c:minorTickMark val="none"/>
        <c:tickLblPos val="nextTo"/>
        <c:crossAx val="156788608"/>
        <c:crosses val="autoZero"/>
        <c:auto val="1"/>
        <c:lblAlgn val="ctr"/>
        <c:lblOffset val="100"/>
        <c:noMultiLvlLbl val="0"/>
      </c:catAx>
      <c:valAx>
        <c:axId val="156788608"/>
        <c:scaling>
          <c:orientation val="minMax"/>
        </c:scaling>
        <c:delete val="0"/>
        <c:axPos val="l"/>
        <c:majorGridlines/>
        <c:title>
          <c:tx>
            <c:rich>
              <a:bodyPr/>
              <a:lstStyle/>
              <a:p>
                <a:pPr>
                  <a:defRPr/>
                </a:pPr>
                <a:r>
                  <a:rPr lang="en-US" dirty="0" smtClean="0"/>
                  <a:t>Runtime</a:t>
                </a:r>
                <a:r>
                  <a:rPr lang="en-US" baseline="0" dirty="0" smtClean="0"/>
                  <a:t> (sec)</a:t>
                </a:r>
                <a:endParaRPr lang="en-US" dirty="0"/>
              </a:p>
            </c:rich>
          </c:tx>
          <c:layout>
            <c:manualLayout>
              <c:xMode val="edge"/>
              <c:yMode val="edge"/>
              <c:x val="0.15432098765432098"/>
              <c:y val="0.16048673055250695"/>
            </c:manualLayout>
          </c:layout>
          <c:overlay val="0"/>
        </c:title>
        <c:numFmt formatCode="General" sourceLinked="1"/>
        <c:majorTickMark val="none"/>
        <c:minorTickMark val="none"/>
        <c:tickLblPos val="nextTo"/>
        <c:crossAx val="156787072"/>
        <c:crosses val="autoZero"/>
        <c:crossBetween val="between"/>
      </c:valAx>
      <c:dTable>
        <c:showHorzBorder val="1"/>
        <c:showVertBorder val="1"/>
        <c:showOutline val="1"/>
        <c:showKeys val="1"/>
      </c:dTable>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160" b="1" i="0" u="none" strike="noStrike" baseline="0" dirty="0" smtClean="0">
                <a:effectLst/>
              </a:rPr>
              <a:t>VMD </a:t>
            </a:r>
            <a:r>
              <a:rPr lang="en-US" sz="2160" b="1" i="0" u="none" strike="noStrike" baseline="0" dirty="0" err="1" smtClean="0">
                <a:effectLst/>
              </a:rPr>
              <a:t>OptiX</a:t>
            </a:r>
            <a:r>
              <a:rPr lang="en-US" sz="2160" b="1" i="0" u="none" strike="noStrike" baseline="0" dirty="0" smtClean="0">
                <a:effectLst/>
              </a:rPr>
              <a:t> RT performance on </a:t>
            </a:r>
            <a:r>
              <a:rPr lang="en-US" sz="2160" b="1" i="0" u="none" strike="noStrike" baseline="0" dirty="0" err="1" smtClean="0">
                <a:effectLst/>
              </a:rPr>
              <a:t>Quadro</a:t>
            </a:r>
            <a:r>
              <a:rPr lang="en-US" sz="2160" b="1" i="0" u="none" strike="noStrike" baseline="0" dirty="0" smtClean="0">
                <a:effectLst/>
              </a:rPr>
              <a:t> RTX 6000</a:t>
            </a:r>
            <a:endParaRPr lang="en-US" dirty="0"/>
          </a:p>
        </c:rich>
      </c:tx>
      <c:layout/>
      <c:overlay val="0"/>
    </c:title>
    <c:autoTitleDeleted val="0"/>
    <c:plotArea>
      <c:layout>
        <c:manualLayout>
          <c:layoutTarget val="inner"/>
          <c:xMode val="edge"/>
          <c:yMode val="edge"/>
          <c:x val="0.27650335374744822"/>
          <c:y val="0.13493826249368432"/>
          <c:w val="0.72349664625255172"/>
          <c:h val="0.40912273132404958"/>
        </c:manualLayout>
      </c:layout>
      <c:barChart>
        <c:barDir val="col"/>
        <c:grouping val="clustered"/>
        <c:varyColors val="0"/>
        <c:ser>
          <c:idx val="0"/>
          <c:order val="0"/>
          <c:tx>
            <c:strRef>
              <c:f>Sheet1!$B$1</c:f>
              <c:strCache>
                <c:ptCount val="1"/>
                <c:pt idx="0">
                  <c:v>Quadro GV100</c:v>
                </c:pt>
              </c:strCache>
            </c:strRef>
          </c:tx>
          <c:invertIfNegative val="0"/>
          <c:cat>
            <c:strRef>
              <c:f>Sheet1!$A$2:$A$4</c:f>
              <c:strCache>
                <c:ptCount val="3"/>
                <c:pt idx="0">
                  <c:v>Chromatophore, AO, Trans @ 4Kx4K</c:v>
                </c:pt>
                <c:pt idx="1">
                  <c:v>Chrom Cell, AO, Trans, 512x DoF @ 1080p</c:v>
                </c:pt>
                <c:pt idx="2">
                  <c:v>Chrom Lipids, AO, 512x DoF @ 8K </c:v>
                </c:pt>
              </c:strCache>
            </c:strRef>
          </c:cat>
          <c:val>
            <c:numRef>
              <c:f>Sheet1!$B$2:$B$4</c:f>
              <c:numCache>
                <c:formatCode>General</c:formatCode>
                <c:ptCount val="3"/>
                <c:pt idx="0">
                  <c:v>1</c:v>
                </c:pt>
                <c:pt idx="1">
                  <c:v>1</c:v>
                </c:pt>
                <c:pt idx="2">
                  <c:v>1</c:v>
                </c:pt>
              </c:numCache>
            </c:numRef>
          </c:val>
        </c:ser>
        <c:ser>
          <c:idx val="1"/>
          <c:order val="1"/>
          <c:tx>
            <c:strRef>
              <c:f>Sheet1!$C$1</c:f>
              <c:strCache>
                <c:ptCount val="1"/>
                <c:pt idx="0">
                  <c:v>2x Quadro GV100</c:v>
                </c:pt>
              </c:strCache>
            </c:strRef>
          </c:tx>
          <c:invertIfNegative val="0"/>
          <c:cat>
            <c:strRef>
              <c:f>Sheet1!$A$2:$A$4</c:f>
              <c:strCache>
                <c:ptCount val="3"/>
                <c:pt idx="0">
                  <c:v>Chromatophore, AO, Trans @ 4Kx4K</c:v>
                </c:pt>
                <c:pt idx="1">
                  <c:v>Chrom Cell, AO, Trans, 512x DoF @ 1080p</c:v>
                </c:pt>
                <c:pt idx="2">
                  <c:v>Chrom Lipids, AO, 512x DoF @ 8K </c:v>
                </c:pt>
              </c:strCache>
            </c:strRef>
          </c:cat>
          <c:val>
            <c:numRef>
              <c:f>Sheet1!$C$2:$C$4</c:f>
              <c:numCache>
                <c:formatCode>General</c:formatCode>
                <c:ptCount val="3"/>
                <c:pt idx="0">
                  <c:v>1.97</c:v>
                </c:pt>
                <c:pt idx="1">
                  <c:v>1.95</c:v>
                </c:pt>
                <c:pt idx="2">
                  <c:v>1.91</c:v>
                </c:pt>
              </c:numCache>
            </c:numRef>
          </c:val>
        </c:ser>
        <c:ser>
          <c:idx val="2"/>
          <c:order val="2"/>
          <c:tx>
            <c:strRef>
              <c:f>Sheet1!$D$1</c:f>
              <c:strCache>
                <c:ptCount val="1"/>
                <c:pt idx="0">
                  <c:v>Quadro RTX 6000</c:v>
                </c:pt>
              </c:strCache>
            </c:strRef>
          </c:tx>
          <c:invertIfNegative val="0"/>
          <c:cat>
            <c:strRef>
              <c:f>Sheet1!$A$2:$A$4</c:f>
              <c:strCache>
                <c:ptCount val="3"/>
                <c:pt idx="0">
                  <c:v>Chromatophore, AO, Trans @ 4Kx4K</c:v>
                </c:pt>
                <c:pt idx="1">
                  <c:v>Chrom Cell, AO, Trans, 512x DoF @ 1080p</c:v>
                </c:pt>
                <c:pt idx="2">
                  <c:v>Chrom Lipids, AO, 512x DoF @ 8K </c:v>
                </c:pt>
              </c:strCache>
            </c:strRef>
          </c:cat>
          <c:val>
            <c:numRef>
              <c:f>Sheet1!$D$2:$D$4</c:f>
              <c:numCache>
                <c:formatCode>General</c:formatCode>
                <c:ptCount val="3"/>
                <c:pt idx="0">
                  <c:v>8.02</c:v>
                </c:pt>
                <c:pt idx="1">
                  <c:v>8.19</c:v>
                </c:pt>
                <c:pt idx="2">
                  <c:v>5.29</c:v>
                </c:pt>
              </c:numCache>
            </c:numRef>
          </c:val>
        </c:ser>
        <c:dLbls>
          <c:showLegendKey val="0"/>
          <c:showVal val="0"/>
          <c:showCatName val="0"/>
          <c:showSerName val="0"/>
          <c:showPercent val="0"/>
          <c:showBubbleSize val="0"/>
        </c:dLbls>
        <c:gapWidth val="150"/>
        <c:axId val="156833280"/>
        <c:axId val="156834816"/>
      </c:barChart>
      <c:catAx>
        <c:axId val="156833280"/>
        <c:scaling>
          <c:orientation val="minMax"/>
        </c:scaling>
        <c:delete val="0"/>
        <c:axPos val="b"/>
        <c:majorTickMark val="none"/>
        <c:minorTickMark val="none"/>
        <c:tickLblPos val="nextTo"/>
        <c:crossAx val="156834816"/>
        <c:crosses val="autoZero"/>
        <c:auto val="1"/>
        <c:lblAlgn val="ctr"/>
        <c:lblOffset val="100"/>
        <c:noMultiLvlLbl val="0"/>
      </c:catAx>
      <c:valAx>
        <c:axId val="156834816"/>
        <c:scaling>
          <c:orientation val="minMax"/>
        </c:scaling>
        <c:delete val="0"/>
        <c:axPos val="l"/>
        <c:majorGridlines/>
        <c:title>
          <c:tx>
            <c:rich>
              <a:bodyPr/>
              <a:lstStyle/>
              <a:p>
                <a:pPr>
                  <a:defRPr/>
                </a:pPr>
                <a:r>
                  <a:rPr lang="en-US" dirty="0" smtClean="0"/>
                  <a:t>Speedup</a:t>
                </a:r>
                <a:r>
                  <a:rPr lang="en-US" baseline="0" dirty="0" smtClean="0"/>
                  <a:t> Factor X</a:t>
                </a:r>
                <a:endParaRPr lang="en-US" dirty="0"/>
              </a:p>
            </c:rich>
          </c:tx>
          <c:layout>
            <c:manualLayout>
              <c:xMode val="edge"/>
              <c:yMode val="edge"/>
              <c:x val="0.15432098765432098"/>
              <c:y val="0.16048673055250695"/>
            </c:manualLayout>
          </c:layout>
          <c:overlay val="0"/>
        </c:title>
        <c:numFmt formatCode="General" sourceLinked="1"/>
        <c:majorTickMark val="none"/>
        <c:minorTickMark val="none"/>
        <c:tickLblPos val="nextTo"/>
        <c:crossAx val="156833280"/>
        <c:crosses val="autoZero"/>
        <c:crossBetween val="between"/>
      </c:valAx>
      <c:dTable>
        <c:showHorzBorder val="1"/>
        <c:showVertBorder val="1"/>
        <c:showOutline val="1"/>
        <c:showKeys val="1"/>
      </c:dTable>
    </c:plotArea>
    <c:plotVisOnly val="1"/>
    <c:dispBlanksAs val="gap"/>
    <c:showDLblsOverMax val="0"/>
  </c:chart>
  <c:txPr>
    <a:bodyPr/>
    <a:lstStyle/>
    <a:p>
      <a:pPr>
        <a:defRPr sz="1800"/>
      </a:pPr>
      <a:endParaRPr lang="en-US"/>
    </a:p>
  </c:txPr>
  <c:externalData r:id="rId1">
    <c:autoUpdate val="0"/>
  </c:externalData>
</c:chartSpace>
</file>

<file path=ppt/drawings/_rels/drawing1.xml.rels><?xml version="1.0" encoding="UTF-8" standalone="yes"?>
<Relationships xmlns="http://schemas.openxmlformats.org/package/2006/relationships"><Relationship Id="rId1" Type="http://schemas.openxmlformats.org/officeDocument/2006/relationships/image" Target="../media/image34.png"/></Relationships>
</file>

<file path=ppt/drawings/drawing1.xml><?xml version="1.0" encoding="utf-8"?>
<c:userShapes xmlns:c="http://schemas.openxmlformats.org/drawingml/2006/chart">
  <cdr:relSizeAnchor xmlns:cdr="http://schemas.openxmlformats.org/drawingml/2006/chartDrawing">
    <cdr:from>
      <cdr:x>0.27427</cdr:x>
      <cdr:y>0.13994</cdr:y>
    </cdr:from>
    <cdr:to>
      <cdr:x>0.43953</cdr:x>
      <cdr:y>0.45023</cdr:y>
    </cdr:to>
    <cdr:pic>
      <cdr:nvPicPr>
        <cdr:cNvPr id="2" name="Picture 1"/>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2369468" y="616257"/>
          <a:ext cx="1427686" cy="1366432"/>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ECB417-2A94-1A4A-9244-CE6FA45E6004}" type="datetimeFigureOut">
              <a:rPr lang="en-US" smtClean="0">
                <a:latin typeface="Arial"/>
              </a:rPr>
              <a:t>3/20/2019</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65457C-A5E4-EC47-A181-8DC0D6B6B299}"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22343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EE2519ED-FA7F-FC4D-9DB3-5AF260E25E28}" type="datetimeFigureOut">
              <a:rPr lang="en-US" smtClean="0"/>
              <a:pPr/>
              <a:t>3/20/2019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9D070434-A121-4A49-81B9-67B648BE8527}" type="slidenum">
              <a:rPr lang="en-US" smtClean="0"/>
              <a:pPr/>
              <a:t>‹#›</a:t>
            </a:fld>
            <a:endParaRPr lang="en-US" dirty="0"/>
          </a:p>
        </p:txBody>
      </p:sp>
    </p:spTree>
    <p:extLst>
      <p:ext uri="{BB962C8B-B14F-4D97-AF65-F5344CB8AC3E}">
        <p14:creationId xmlns:p14="http://schemas.microsoft.com/office/powerpoint/2010/main" val="1702527345"/>
      </p:ext>
    </p:extLst>
  </p:cSld>
  <p:clrMap bg1="lt1" tx1="dk1" bg2="lt2" tx2="dk2" accent1="accent1" accent2="accent2" accent3="accent3" accent4="accent4" accent5="accent5" accent6="accent6" hlink="hlink" folHlink="folHlink"/>
  <p:hf hdr="0" ftr="0" dt="0"/>
  <p:notesStyle>
    <a:lvl1pPr marL="0" algn="l" defTabSz="457101" rtl="0" eaLnBrk="1" latinLnBrk="0" hangingPunct="1">
      <a:defRPr sz="1200" kern="1200">
        <a:solidFill>
          <a:schemeClr val="tx1"/>
        </a:solidFill>
        <a:latin typeface="Arial"/>
        <a:ea typeface="+mn-ea"/>
        <a:cs typeface="+mn-cs"/>
      </a:defRPr>
    </a:lvl1pPr>
    <a:lvl2pPr marL="457101" algn="l" defTabSz="457101" rtl="0" eaLnBrk="1" latinLnBrk="0" hangingPunct="1">
      <a:defRPr sz="1200" kern="1200">
        <a:solidFill>
          <a:schemeClr val="tx1"/>
        </a:solidFill>
        <a:latin typeface="Arial"/>
        <a:ea typeface="+mn-ea"/>
        <a:cs typeface="+mn-cs"/>
      </a:defRPr>
    </a:lvl2pPr>
    <a:lvl3pPr marL="914202" algn="l" defTabSz="457101" rtl="0" eaLnBrk="1" latinLnBrk="0" hangingPunct="1">
      <a:defRPr sz="1200" kern="1200">
        <a:solidFill>
          <a:schemeClr val="tx1"/>
        </a:solidFill>
        <a:latin typeface="Arial"/>
        <a:ea typeface="+mn-ea"/>
        <a:cs typeface="+mn-cs"/>
      </a:defRPr>
    </a:lvl3pPr>
    <a:lvl4pPr marL="1371303" algn="l" defTabSz="457101" rtl="0" eaLnBrk="1" latinLnBrk="0" hangingPunct="1">
      <a:defRPr sz="1200" kern="1200">
        <a:solidFill>
          <a:schemeClr val="tx1"/>
        </a:solidFill>
        <a:latin typeface="Arial"/>
        <a:ea typeface="+mn-ea"/>
        <a:cs typeface="+mn-cs"/>
      </a:defRPr>
    </a:lvl4pPr>
    <a:lvl5pPr marL="1828404" algn="l" defTabSz="457101" rtl="0" eaLnBrk="1" latinLnBrk="0" hangingPunct="1">
      <a:defRPr sz="1200" kern="1200">
        <a:solidFill>
          <a:schemeClr val="tx1"/>
        </a:solidFill>
        <a:latin typeface="Arial"/>
        <a:ea typeface="+mn-ea"/>
        <a:cs typeface="+mn-cs"/>
      </a:defRPr>
    </a:lvl5pPr>
    <a:lvl6pPr marL="2285505" algn="l" defTabSz="457101" rtl="0" eaLnBrk="1" latinLnBrk="0" hangingPunct="1">
      <a:defRPr sz="1200" kern="1200">
        <a:solidFill>
          <a:schemeClr val="tx1"/>
        </a:solidFill>
        <a:latin typeface="+mn-lt"/>
        <a:ea typeface="+mn-ea"/>
        <a:cs typeface="+mn-cs"/>
      </a:defRPr>
    </a:lvl6pPr>
    <a:lvl7pPr marL="2742606" algn="l" defTabSz="457101" rtl="0" eaLnBrk="1" latinLnBrk="0" hangingPunct="1">
      <a:defRPr sz="1200" kern="1200">
        <a:solidFill>
          <a:schemeClr val="tx1"/>
        </a:solidFill>
        <a:latin typeface="+mn-lt"/>
        <a:ea typeface="+mn-ea"/>
        <a:cs typeface="+mn-cs"/>
      </a:defRPr>
    </a:lvl7pPr>
    <a:lvl8pPr marL="3199707" algn="l" defTabSz="457101" rtl="0" eaLnBrk="1" latinLnBrk="0" hangingPunct="1">
      <a:defRPr sz="1200" kern="1200">
        <a:solidFill>
          <a:schemeClr val="tx1"/>
        </a:solidFill>
        <a:latin typeface="+mn-lt"/>
        <a:ea typeface="+mn-ea"/>
        <a:cs typeface="+mn-cs"/>
      </a:defRPr>
    </a:lvl8pPr>
    <a:lvl9pPr marL="3656808" algn="l" defTabSz="45710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31"/>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A7F8231-C4D9-404E-BBD5-E400C1040463}" type="slidenum">
              <a:rPr lang="en-US" altLang="en-US" sz="1200" smtClean="0"/>
              <a:pPr eaLnBrk="1" hangingPunct="1"/>
              <a:t>1</a:t>
            </a:fld>
            <a:endParaRPr lang="en-US" altLang="en-US" sz="120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US" altLang="en-US" dirty="0" smtClean="0">
                <a:latin typeface="Times New Roman" pitchFamily="18" charset="0"/>
              </a:rPr>
              <a:t>Advances in </a:t>
            </a:r>
            <a:r>
              <a:rPr lang="en-US" altLang="en-US" dirty="0" err="1" smtClean="0">
                <a:latin typeface="Times New Roman" pitchFamily="18" charset="0"/>
              </a:rPr>
              <a:t>OptiX</a:t>
            </a:r>
            <a:r>
              <a:rPr lang="en-US" altLang="en-US" dirty="0" smtClean="0">
                <a:latin typeface="Times New Roman" pitchFamily="18" charset="0"/>
              </a:rPr>
              <a:t> and RTX ray tracing bring</a:t>
            </a:r>
            <a:r>
              <a:rPr lang="en-US" altLang="en-US" baseline="0" dirty="0" smtClean="0">
                <a:latin typeface="Times New Roman" pitchFamily="18" charset="0"/>
              </a:rPr>
              <a:t> tremendous performance improvements for rendering scenes from technical and scientific visualization workloads.  New </a:t>
            </a:r>
            <a:r>
              <a:rPr lang="en-US" altLang="en-US" baseline="0" dirty="0" err="1" smtClean="0">
                <a:latin typeface="Times New Roman" pitchFamily="18" charset="0"/>
              </a:rPr>
              <a:t>OptiX</a:t>
            </a:r>
            <a:r>
              <a:rPr lang="en-US" altLang="en-US" baseline="0" dirty="0" smtClean="0">
                <a:latin typeface="Times New Roman" pitchFamily="18" charset="0"/>
              </a:rPr>
              <a:t> acceleration structures enable rendering of scenes with much greater geometric complexity on a single GPU, making it possible for scientists to interactively render high fidelity visualizations of complex scenes.  This talk will describe the results from the </a:t>
            </a:r>
            <a:r>
              <a:rPr lang="en-US" altLang="en-US" baseline="0" dirty="0" err="1" smtClean="0">
                <a:latin typeface="Times New Roman" pitchFamily="18" charset="0"/>
              </a:rPr>
              <a:t>adapation</a:t>
            </a:r>
            <a:r>
              <a:rPr lang="en-US" altLang="en-US" baseline="0" dirty="0" smtClean="0">
                <a:latin typeface="Times New Roman" pitchFamily="18" charset="0"/>
              </a:rPr>
              <a:t> of VMD, a widely used molecular visualization tool with over 1000,000 users, to exploit the latest capabilities of </a:t>
            </a:r>
            <a:r>
              <a:rPr lang="en-US" altLang="en-US" baseline="0" dirty="0" err="1" smtClean="0">
                <a:latin typeface="Times New Roman" pitchFamily="18" charset="0"/>
              </a:rPr>
              <a:t>OptiX</a:t>
            </a:r>
            <a:r>
              <a:rPr lang="en-US" altLang="en-US" baseline="0" dirty="0" smtClean="0">
                <a:latin typeface="Times New Roman" pitchFamily="18" charset="0"/>
              </a:rPr>
              <a:t>.</a:t>
            </a:r>
            <a:endParaRPr lang="en-US" altLang="en-US" dirty="0"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0" rIns="91402" bIns="45700" anchor="b"/>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spcBef>
                <a:spcPct val="0"/>
              </a:spcBef>
            </a:pPr>
            <a:fld id="{2A69B0F6-4C85-4A57-B86C-D17FF6144E59}" type="slidenum">
              <a:rPr lang="en-US" altLang="en-US">
                <a:solidFill>
                  <a:prstClr val="black"/>
                </a:solidFill>
              </a:rPr>
              <a:pPr algn="r" eaLnBrk="1" hangingPunct="1">
                <a:spcBef>
                  <a:spcPct val="0"/>
                </a:spcBef>
              </a:pPr>
              <a:t>48</a:t>
            </a:fld>
            <a:endParaRPr lang="en-US" altLang="en-US">
              <a:solidFill>
                <a:prstClr val="black"/>
              </a:solidFill>
            </a:endParaRPr>
          </a:p>
        </p:txBody>
      </p:sp>
      <p:sp>
        <p:nvSpPr>
          <p:cNvPr id="37891" name="Rectangle 2"/>
          <p:cNvSpPr>
            <a:spLocks noGrp="1" noRot="1" noChangeAspect="1" noChangeArrowheads="1" noTextEdit="1"/>
          </p:cNvSpPr>
          <p:nvPr>
            <p:ph type="sldImg"/>
          </p:nvPr>
        </p:nvSpPr>
        <p:spPr>
          <a:xfrm>
            <a:off x="382588" y="685800"/>
            <a:ext cx="6092825" cy="3427413"/>
          </a:xfrm>
          <a:ln/>
        </p:spPr>
      </p:sp>
      <p:sp>
        <p:nvSpPr>
          <p:cNvPr id="37892" name="Rectangle 3"/>
          <p:cNvSpPr txBox="1">
            <a:spLocks noGrp="1" noChangeArrowheads="1"/>
          </p:cNvSpPr>
          <p:nvPr>
            <p:ph type="body" idx="1"/>
          </p:nvPr>
        </p:nvSpPr>
        <p:spPr>
          <a:xfrm>
            <a:off x="686098" y="4343704"/>
            <a:ext cx="5485805" cy="4113892"/>
          </a:xfrm>
          <a:solidFill>
            <a:srgbClr val="FFFFFF"/>
          </a:solidFill>
          <a:ln>
            <a:solidFill>
              <a:srgbClr val="000000"/>
            </a:solidFill>
            <a:miter lim="800000"/>
            <a:headEnd/>
            <a:tailEnd/>
          </a:ln>
        </p:spPr>
        <p:txBody>
          <a:bodyPr lIns="91391" tIns="45695" rIns="91391" bIns="45695"/>
          <a:lstStyle/>
          <a:p>
            <a:pPr defTabSz="964038"/>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4175" y="685800"/>
            <a:ext cx="6092825" cy="3427413"/>
          </a:xfrm>
          <a:ln/>
        </p:spPr>
      </p:sp>
      <p:sp>
        <p:nvSpPr>
          <p:cNvPr id="39939"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384175" y="685800"/>
            <a:ext cx="6092825" cy="3427413"/>
          </a:xfrm>
          <a:ln/>
        </p:spPr>
      </p:sp>
      <p:sp>
        <p:nvSpPr>
          <p:cNvPr id="40963"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4175" y="685800"/>
            <a:ext cx="6092825" cy="3427413"/>
          </a:xfrm>
          <a:ln/>
        </p:spPr>
      </p:sp>
      <p:sp>
        <p:nvSpPr>
          <p:cNvPr id="41987"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384175" y="685800"/>
            <a:ext cx="6092825" cy="3427413"/>
          </a:xfrm>
          <a:ln/>
        </p:spPr>
      </p:sp>
      <p:sp>
        <p:nvSpPr>
          <p:cNvPr id="40963"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4175" y="685800"/>
            <a:ext cx="6092825" cy="3427413"/>
          </a:xfrm>
          <a:ln/>
        </p:spPr>
      </p:sp>
      <p:sp>
        <p:nvSpPr>
          <p:cNvPr id="41987"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39939"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Ribosomes synthesize new proteins from genetic information</a:t>
            </a:r>
          </a:p>
          <a:p>
            <a:r>
              <a:rPr lang="en-US" altLang="en-US" smtClean="0"/>
              <a:t>Bacterial ribosome is a target for antibiotics, which interfere with its ability to function by binding to sites on the structure, preventing proteins from being synthesized</a:t>
            </a:r>
          </a:p>
          <a:p>
            <a:r>
              <a:rPr lang="en-US" altLang="en-US" smtClean="0"/>
              <a:t>Ribosome simulations are extremely computationally challenging due to the size of the structure and its natural environment (solvent, ions, etc, large box, 3 million atoms or so)</a:t>
            </a:r>
          </a:p>
          <a:p>
            <a:endParaRPr lang="en-US" altLang="en-US" smtClean="0"/>
          </a:p>
          <a:p>
            <a:r>
              <a:rPr lang="en-US" altLang="en-US" smtClean="0"/>
              <a:t>Bionanodevice for sequencing DNA efficiently</a:t>
            </a:r>
          </a:p>
          <a:p>
            <a:r>
              <a:rPr lang="en-US" altLang="en-US" smtClean="0"/>
              <a:t>Knowledge of an individual’s genetic makeup can lead to the prediction and treatment of many diseases by the means of personal genomic medicine and pharmacogenomics.  In order for genome sequencing to become practical for common medical use, an inexpensive high throughput genome sequencing technique is required.  NIH has set a goal of reducing the cost of genome sequencing by a factor of 10,000, to less than $1,000 within ten years.</a:t>
            </a:r>
          </a:p>
          <a:p>
            <a:r>
              <a:rPr lang="en-US" altLang="en-US" smtClean="0"/>
              <a:t>The computer is the best microscope to guide the development of bionanodevices, for example to sequence DNA.  While experiments can measure DNA electrostatic potentials, they cannot visualize the DNA’s location and conformation at the time of measurement.</a:t>
            </a:r>
          </a:p>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Shape 1136"/>
          <p:cNvSpPr txBox="1">
            <a:spLocks noGrp="1"/>
          </p:cNvSpPr>
          <p:nvPr>
            <p:ph type="body" idx="1"/>
          </p:nvPr>
        </p:nvSpPr>
        <p:spPr>
          <a:xfrm>
            <a:off x="685800" y="4343400"/>
            <a:ext cx="5486400" cy="4114800"/>
          </a:xfrm>
          <a:prstGeom prst="rect">
            <a:avLst/>
          </a:prstGeom>
          <a:noFill/>
          <a:ln>
            <a:noFill/>
          </a:ln>
        </p:spPr>
        <p:txBody>
          <a:bodyPr lIns="91417" tIns="91417" rIns="91417" bIns="91417" anchor="ctr" anchorCtr="0">
            <a:noAutofit/>
          </a:bodyPr>
          <a:lstStyle/>
          <a:p>
            <a:r>
              <a:rPr lang="en-US" dirty="0" smtClean="0"/>
              <a:t>High quality</a:t>
            </a:r>
            <a:r>
              <a:rPr lang="en-US" baseline="0" dirty="0" smtClean="0"/>
              <a:t> lighting/shading are very beneficial for scientists</a:t>
            </a:r>
          </a:p>
          <a:p>
            <a:endParaRPr lang="en-US" baseline="0" dirty="0" smtClean="0"/>
          </a:p>
          <a:p>
            <a:r>
              <a:rPr lang="en-US" baseline="0" dirty="0" smtClean="0"/>
              <a:t>Techniques like AO are easy to use by scientists who are non-experts in computer graphics</a:t>
            </a:r>
          </a:p>
          <a:p>
            <a:endParaRPr lang="en-US" baseline="0" dirty="0" smtClean="0"/>
          </a:p>
          <a:p>
            <a:r>
              <a:rPr lang="en-US" baseline="0" dirty="0" smtClean="0"/>
              <a:t>Use of methods like AO simplifies the process of producing easy-to-interpret images of complex</a:t>
            </a:r>
          </a:p>
          <a:p>
            <a:r>
              <a:rPr lang="en-US" baseline="0" dirty="0" smtClean="0"/>
              <a:t>molecular structures, no need to adjust positions of lights, or deal with them during animation of</a:t>
            </a:r>
          </a:p>
          <a:p>
            <a:r>
              <a:rPr lang="en-US" baseline="0" smtClean="0"/>
              <a:t>Molecular </a:t>
            </a:r>
            <a:endParaRPr dirty="0"/>
          </a:p>
        </p:txBody>
      </p:sp>
      <p:sp>
        <p:nvSpPr>
          <p:cNvPr id="1137" name="Shape 1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Shape 1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5" name="Shape 1105"/>
          <p:cNvSpPr txBox="1">
            <a:spLocks noGrp="1"/>
          </p:cNvSpPr>
          <p:nvPr>
            <p:ph type="body" idx="1"/>
          </p:nvPr>
        </p:nvSpPr>
        <p:spPr>
          <a:xfrm>
            <a:off x="685800" y="4343400"/>
            <a:ext cx="5486400" cy="4114800"/>
          </a:xfrm>
          <a:prstGeom prst="rect">
            <a:avLst/>
          </a:prstGeom>
        </p:spPr>
        <p:txBody>
          <a:bodyPr lIns="91417" tIns="91417" rIns="91417" bIns="91417" anchor="t" anchorCtr="0">
            <a:noAutofit/>
          </a:bodyPr>
          <a:lstStyle/>
          <a:p>
            <a:pPr>
              <a:buClr>
                <a:schemeClr val="dk1"/>
              </a:buClr>
              <a:buSzPct val="137500"/>
            </a:pPr>
            <a:endParaRPr sz="800" dirty="0">
              <a:solidFill>
                <a:schemeClr val="dk1"/>
              </a:solidFill>
            </a:endParaRPr>
          </a:p>
          <a:p>
            <a:pPr>
              <a:buClr>
                <a:schemeClr val="dk1"/>
              </a:buClr>
              <a:buSzPct val="137500"/>
            </a:pPr>
            <a:endParaRPr sz="800" dirty="0">
              <a:solidFill>
                <a:schemeClr val="dk1"/>
              </a:solidFill>
            </a:endParaRPr>
          </a:p>
          <a:p>
            <a:pPr>
              <a:buClr>
                <a:schemeClr val="dk1"/>
              </a:buClr>
              <a:buSzPct val="137500"/>
            </a:pPr>
            <a:r>
              <a:rPr lang="en" sz="800" dirty="0">
                <a:solidFill>
                  <a:schemeClr val="dk1"/>
                </a:solidFill>
              </a:rPr>
              <a:t>-----</a:t>
            </a:r>
          </a:p>
          <a:p>
            <a:pPr>
              <a:buClr>
                <a:schemeClr val="dk1"/>
              </a:buClr>
              <a:buSzPct val="137500"/>
            </a:pPr>
            <a:r>
              <a:rPr lang="en" sz="800" dirty="0">
                <a:solidFill>
                  <a:schemeClr val="dk1"/>
                </a:solidFill>
              </a:rPr>
              <a:t>Credits:</a:t>
            </a:r>
          </a:p>
          <a:p>
            <a:pPr>
              <a:buClr>
                <a:schemeClr val="dk1"/>
              </a:buClr>
              <a:buSzPct val="137500"/>
            </a:pPr>
            <a:r>
              <a:rPr lang="en" sz="800" dirty="0">
                <a:solidFill>
                  <a:schemeClr val="dk1"/>
                </a:solidFill>
              </a:rPr>
              <a:t>GPU-Accelerated Molecular Visualization on Petascale Supercomputing Platforms.     J. E. Stone, K. L. Vandivort, and K. Schulten. UltraVis’13, pp. 6:1-6:8, 2013.</a:t>
            </a:r>
          </a:p>
          <a:p>
            <a:pPr>
              <a:buClr>
                <a:schemeClr val="dk1"/>
              </a:buClr>
              <a:buSzPct val="137500"/>
            </a:pPr>
            <a:r>
              <a:rPr lang="en" sz="800" dirty="0">
                <a:solidFill>
                  <a:schemeClr val="dk1"/>
                </a:solidFill>
              </a:rPr>
              <a:t>Visualization of Energy Conversion Processes in a Light Harvesting Organelle at Atomic Detail.  M. Sener, et al. SC'14 Visualization and Data Analytics Showcase, 2014.</a:t>
            </a:r>
          </a:p>
          <a:p>
            <a:pPr>
              <a:buClr>
                <a:schemeClr val="dk1"/>
              </a:buClr>
              <a:buSzPct val="137500"/>
            </a:pPr>
            <a:r>
              <a:rPr lang="en" sz="800" dirty="0">
                <a:solidFill>
                  <a:schemeClr val="dk1"/>
                </a:solidFill>
              </a:rPr>
              <a:t>Chemical Visualization of Human Pathogens: the Retroviral Capsids.  J. R. Perilla, B.-C. Goh, J. E. Stone, and K. Schulten. SC'15 Visualization and Data Analytics Showcase, 2015.</a:t>
            </a:r>
          </a:p>
          <a:p>
            <a:pPr>
              <a:buClr>
                <a:schemeClr val="dk1"/>
              </a:buClr>
              <a:buSzPct val="137500"/>
            </a:pPr>
            <a:r>
              <a:rPr lang="en" sz="800" dirty="0">
                <a:solidFill>
                  <a:schemeClr val="dk1"/>
                </a:solidFill>
              </a:rPr>
              <a:t>Atomic Detail Visualization of Photosynthetic Membranes with GPU-Accelerated Ray Tracing.  J. E. Stone et al., J. Parallel Computing, 55:17-27, 2016.</a:t>
            </a:r>
          </a:p>
          <a:p>
            <a:pPr>
              <a:buClr>
                <a:schemeClr val="dk1"/>
              </a:buClr>
              <a:buSzPct val="137500"/>
            </a:pPr>
            <a:r>
              <a:rPr lang="en" sz="800" dirty="0">
                <a:solidFill>
                  <a:schemeClr val="dk1"/>
                </a:solidFill>
              </a:rPr>
              <a:t>Immersive Molecular Visualization with Omnidirectional Stereoscopic Ray Tracing and Remote Rendering  J. E. Stone, W. R. Sherman, and K.  HPDAV, IPDPSW, pp. 1048-1057, 2016.</a:t>
            </a:r>
          </a:p>
          <a:p>
            <a:pPr>
              <a:buClr>
                <a:schemeClr val="dk1"/>
              </a:buClr>
              <a:buSzPct val="137500"/>
            </a:pPr>
            <a:endParaRPr sz="800" dirty="0">
              <a:solidFill>
                <a:schemeClr val="dk1"/>
              </a:solidFill>
            </a:endParaRPr>
          </a:p>
          <a:p>
            <a:pPr>
              <a:buClr>
                <a:schemeClr val="dk1"/>
              </a:buClr>
              <a:buSzPct val="25000"/>
            </a:pPr>
            <a:endParaRPr sz="800" dirty="0">
              <a:solidFill>
                <a:schemeClr val="dk1"/>
              </a:solidFill>
            </a:endParaRPr>
          </a:p>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Shape 1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2" name="Shape 1122"/>
          <p:cNvSpPr txBox="1">
            <a:spLocks noGrp="1"/>
          </p:cNvSpPr>
          <p:nvPr>
            <p:ph type="body" idx="1"/>
          </p:nvPr>
        </p:nvSpPr>
        <p:spPr>
          <a:xfrm>
            <a:off x="685800" y="4343400"/>
            <a:ext cx="5486400" cy="4114800"/>
          </a:xfrm>
          <a:prstGeom prst="rect">
            <a:avLst/>
          </a:prstGeom>
        </p:spPr>
        <p:txBody>
          <a:bodyPr lIns="91417" tIns="91417" rIns="91417" bIns="91417" anchor="t" anchorCtr="0">
            <a:noAutofit/>
          </a:bodyPr>
          <a:lstStyle/>
          <a:p>
            <a:pPr>
              <a:buClr>
                <a:schemeClr val="dk1"/>
              </a:buClr>
              <a:buSzPct val="110000"/>
            </a:pPr>
            <a:r>
              <a:rPr lang="en" sz="1000" dirty="0">
                <a:solidFill>
                  <a:schemeClr val="dk1"/>
                </a:solidFill>
              </a:rPr>
              <a:t>Benefits of Advanced Lighting and Shading Techniques</a:t>
            </a:r>
            <a:endParaRPr sz="1000" dirty="0">
              <a:solidFill>
                <a:schemeClr val="dk1"/>
              </a:solidFill>
            </a:endParaRPr>
          </a:p>
          <a:p>
            <a:pPr marL="457159" indent="-292074">
              <a:buClr>
                <a:schemeClr val="dk1"/>
              </a:buClr>
              <a:buChar char="●"/>
            </a:pPr>
            <a:r>
              <a:rPr lang="en" sz="1000" dirty="0">
                <a:solidFill>
                  <a:schemeClr val="dk1"/>
                </a:solidFill>
              </a:rPr>
              <a:t>Exploit visual intuition</a:t>
            </a:r>
          </a:p>
          <a:p>
            <a:pPr marL="457159" indent="-292074">
              <a:buClr>
                <a:schemeClr val="dk1"/>
              </a:buClr>
              <a:buChar char="●"/>
            </a:pPr>
            <a:r>
              <a:rPr lang="en" sz="1000" dirty="0">
                <a:solidFill>
                  <a:schemeClr val="dk1"/>
                </a:solidFill>
              </a:rPr>
              <a:t>Spend computer time in exchange for scientists’ time, make images that are more easily interpreted</a:t>
            </a:r>
          </a:p>
          <a:p>
            <a:pPr marL="457159" indent="-292074">
              <a:buClr>
                <a:schemeClr val="dk1"/>
              </a:buClr>
              <a:buChar char="●"/>
            </a:pPr>
            <a:r>
              <a:rPr lang="en-US" sz="1000" dirty="0">
                <a:solidFill>
                  <a:schemeClr val="dk1"/>
                </a:solidFill>
              </a:rPr>
              <a:t>H</a:t>
            </a:r>
            <a:r>
              <a:rPr lang="en" sz="1000" dirty="0">
                <a:solidFill>
                  <a:schemeClr val="dk1"/>
                </a:solidFill>
              </a:rPr>
              <a:t>igh-quality transparent surface display, DoF, and AO are a few of the tools that can be used to better visualize complex molecular structures and their dynamics, and to focus viewer’s attention on key parts of a protein or macromolecular complex</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Shape 1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0" name="Shape 11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10000"/>
              <a:buFont typeface="Arial"/>
              <a:buNone/>
            </a:pPr>
            <a:r>
              <a:rPr lang="en" sz="1000">
                <a:solidFill>
                  <a:schemeClr val="dk1"/>
                </a:solidFill>
              </a:rPr>
              <a:t>VMD Planetarium Dome Master Camera</a:t>
            </a:r>
          </a:p>
          <a:p>
            <a:pPr marL="457200" lvl="0" indent="-292100" rtl="0">
              <a:spcBef>
                <a:spcPts val="0"/>
              </a:spcBef>
              <a:buClr>
                <a:schemeClr val="dk1"/>
              </a:buClr>
              <a:buSzPct val="100000"/>
              <a:buChar char="●"/>
            </a:pPr>
            <a:r>
              <a:rPr lang="en" sz="1000">
                <a:solidFill>
                  <a:schemeClr val="dk1"/>
                </a:solidFill>
              </a:rPr>
              <a:t>RT-based dome projection -- rasterization poorly suited to non-planar projections</a:t>
            </a:r>
          </a:p>
          <a:p>
            <a:pPr marL="457200" lvl="0" indent="-292100" rtl="0">
              <a:spcBef>
                <a:spcPts val="0"/>
              </a:spcBef>
              <a:buClr>
                <a:schemeClr val="dk1"/>
              </a:buClr>
              <a:buSzPct val="100000"/>
              <a:buChar char="●"/>
            </a:pPr>
            <a:r>
              <a:rPr lang="en" sz="1000">
                <a:solidFill>
                  <a:schemeClr val="dk1"/>
                </a:solidFill>
              </a:rPr>
              <a:t>Fully interactive RT with ambient occlusion, shadows, depth of field, reflections, and so on</a:t>
            </a:r>
          </a:p>
          <a:p>
            <a:pPr marL="457200" lvl="0" indent="-292100" rtl="0">
              <a:spcBef>
                <a:spcPts val="0"/>
              </a:spcBef>
              <a:buClr>
                <a:schemeClr val="dk1"/>
              </a:buClr>
              <a:buSzPct val="100000"/>
              <a:buChar char="●"/>
            </a:pPr>
            <a:r>
              <a:rPr lang="en" sz="1000">
                <a:solidFill>
                  <a:schemeClr val="dk1"/>
                </a:solidFill>
              </a:rPr>
              <a:t>Both mono and stereoscopic</a:t>
            </a:r>
          </a:p>
          <a:p>
            <a:pPr marL="457200" lvl="0" indent="-292100" rtl="0">
              <a:spcBef>
                <a:spcPts val="0"/>
              </a:spcBef>
              <a:buClr>
                <a:schemeClr val="dk1"/>
              </a:buClr>
              <a:buSzPct val="100000"/>
              <a:buChar char="●"/>
            </a:pPr>
            <a:r>
              <a:rPr lang="en" sz="1000">
                <a:solidFill>
                  <a:schemeClr val="dk1"/>
                </a:solidFill>
              </a:rPr>
              <a:t>No further post-processing required</a:t>
            </a:r>
          </a:p>
          <a:p>
            <a:pPr lvl="0">
              <a:spcBef>
                <a:spcPts val="0"/>
              </a:spcBef>
              <a:buClr>
                <a:schemeClr val="dk1"/>
              </a:buClr>
              <a:buSzPct val="110000"/>
              <a:buFont typeface="Arial"/>
              <a:buNone/>
            </a:pPr>
            <a:endParaRPr sz="1000">
              <a:solidFill>
                <a:schemeClr val="dk1"/>
              </a:solidFill>
            </a:endParaRPr>
          </a:p>
          <a:p>
            <a:pPr lvl="0">
              <a:spcBef>
                <a:spcPts val="0"/>
              </a:spcBef>
              <a:buClr>
                <a:schemeClr val="dk1"/>
              </a:buClr>
              <a:buSzPct val="110000"/>
              <a:buFont typeface="Arial"/>
              <a:buNone/>
            </a:pPr>
            <a:endParaRPr sz="1000">
              <a:solidFill>
                <a:schemeClr val="dk1"/>
              </a:solidFill>
            </a:endParaRPr>
          </a:p>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70434-A121-4A49-81B9-67B648BE8527}" type="slidenum">
              <a:rPr lang="en-US" smtClean="0"/>
              <a:pPr/>
              <a:t>45</a:t>
            </a:fld>
            <a:endParaRPr lang="en-US" dirty="0"/>
          </a:p>
        </p:txBody>
      </p:sp>
    </p:spTree>
    <p:extLst>
      <p:ext uri="{BB962C8B-B14F-4D97-AF65-F5344CB8AC3E}">
        <p14:creationId xmlns:p14="http://schemas.microsoft.com/office/powerpoint/2010/main" val="477925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15816372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5" descr="C:\Users\rcsongor\Pictures\Wallpapers\01_Eye_BrushMetal_V2 - Copy.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pic>
        <p:nvPicPr>
          <p:cNvPr id="5" name="Picture 5" descr="NVLogo_3D_H.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3495" y="4370926"/>
            <a:ext cx="1856052" cy="422011"/>
          </a:xfrm>
          <a:prstGeom prst="rect">
            <a:avLst/>
          </a:prstGeom>
          <a:noFill/>
          <a:ln w="9525">
            <a:noFill/>
            <a:miter lim="800000"/>
            <a:headEnd/>
            <a:tailEnd/>
          </a:ln>
        </p:spPr>
      </p:pic>
      <p:sp>
        <p:nvSpPr>
          <p:cNvPr id="7" name="Rectangle 3"/>
          <p:cNvSpPr>
            <a:spLocks noGrp="1" noChangeArrowheads="1"/>
          </p:cNvSpPr>
          <p:nvPr>
            <p:ph type="ctrTitle"/>
          </p:nvPr>
        </p:nvSpPr>
        <p:spPr>
          <a:xfrm>
            <a:off x="455085" y="2872726"/>
            <a:ext cx="4326093" cy="1089497"/>
          </a:xfrm>
        </p:spPr>
        <p:txBody>
          <a:bodyPr/>
          <a:lstStyle>
            <a:lvl1pPr algn="ctr">
              <a:defRPr>
                <a:solidFill>
                  <a:schemeClr val="tx2"/>
                </a:solidFill>
                <a:latin typeface="Trebuchet MS" pitchFamily="34" charset="0"/>
              </a:defRPr>
            </a:lvl1pPr>
          </a:lstStyle>
          <a:p>
            <a:r>
              <a:rPr lang="en-US" dirty="0" smtClean="0"/>
              <a:t>Click to edit Master title style</a:t>
            </a:r>
            <a:endParaRPr lang="en-US" dirty="0"/>
          </a:p>
        </p:txBody>
      </p:sp>
      <p:sp>
        <p:nvSpPr>
          <p:cNvPr id="8" name="Rectangle 4"/>
          <p:cNvSpPr>
            <a:spLocks noGrp="1" noChangeArrowheads="1"/>
          </p:cNvSpPr>
          <p:nvPr>
            <p:ph type="subTitle" idx="1"/>
          </p:nvPr>
        </p:nvSpPr>
        <p:spPr>
          <a:xfrm>
            <a:off x="457731" y="4002368"/>
            <a:ext cx="4325398" cy="830964"/>
          </a:xfrm>
        </p:spPr>
        <p:txBody>
          <a:bodyPr>
            <a:spAutoFit/>
          </a:bodyPr>
          <a:lstStyle>
            <a:lvl1pPr marL="0" indent="0" algn="ctr">
              <a:buFontTx/>
              <a:buNone/>
              <a:defRPr>
                <a:latin typeface="Trebuchet MS" pitchFamily="34" charset="0"/>
              </a:defRPr>
            </a:lvl1pPr>
          </a:lstStyle>
          <a:p>
            <a:r>
              <a:rPr lang="en-US" smtClean="0"/>
              <a:t>Click to edit Master subtitle style</a:t>
            </a:r>
            <a:endParaRPr lang="en-US"/>
          </a:p>
        </p:txBody>
      </p:sp>
    </p:spTree>
    <p:extLst>
      <p:ext uri="{BB962C8B-B14F-4D97-AF65-F5344CB8AC3E}">
        <p14:creationId xmlns:p14="http://schemas.microsoft.com/office/powerpoint/2010/main" val="202093288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SzPct val="100000"/>
              <a:buFontTx/>
              <a:buBlip>
                <a:blip r:embed="rId2"/>
              </a:buBlip>
              <a:defRPr/>
            </a:lvl1pPr>
            <a:lvl2pPr>
              <a:buSzPct val="100000"/>
              <a:buFontTx/>
              <a:buBlip>
                <a:blip r:embed="rId2"/>
              </a:buBlip>
              <a:defRPr/>
            </a:lvl2pPr>
            <a:lvl3pPr>
              <a:buSzPct val="100000"/>
              <a:buFontTx/>
              <a:buBlip>
                <a:blip r:embed="rId2"/>
              </a:buBlip>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12045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734" y="1199889"/>
            <a:ext cx="4120886" cy="3544094"/>
          </a:xfrm>
        </p:spPr>
        <p:txBody>
          <a:bodyPr/>
          <a:lstStyle>
            <a:lvl1pPr>
              <a:buSzPct val="100000"/>
              <a:buFontTx/>
              <a:buBlip>
                <a:blip r:embed="rId2"/>
              </a:buBlip>
              <a:defRPr sz="2400"/>
            </a:lvl1pPr>
            <a:lvl2pPr>
              <a:buSzPct val="100000"/>
              <a:buFontTx/>
              <a:buBlip>
                <a:blip r:embed="rId2"/>
              </a:buBlip>
              <a:defRPr sz="2000"/>
            </a:lvl2pPr>
            <a:lvl3pPr>
              <a:buSzPct val="100000"/>
              <a:buFontTx/>
              <a:buBlip>
                <a:blip r:embed="rId2"/>
              </a:buBlip>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05615" y="1199889"/>
            <a:ext cx="4120886" cy="3544094"/>
          </a:xfrm>
        </p:spPr>
        <p:txBody>
          <a:bodyPr/>
          <a:lstStyle>
            <a:lvl1pPr>
              <a:buSzPct val="100000"/>
              <a:buFontTx/>
              <a:buBlip>
                <a:blip r:embed="rId2"/>
              </a:buBlip>
              <a:defRPr sz="2400"/>
            </a:lvl1pPr>
            <a:lvl2pPr>
              <a:buSzPct val="100000"/>
              <a:buFontTx/>
              <a:buBlip>
                <a:blip r:embed="rId2"/>
              </a:buBlip>
              <a:defRPr sz="2000" b="1"/>
            </a:lvl2pPr>
            <a:lvl3pPr>
              <a:buSzPct val="100000"/>
              <a:buFontTx/>
              <a:buBlip>
                <a:blip r:embed="rId2"/>
              </a:buBlip>
              <a:defRPr sz="1800" b="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69160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8560" y="206380"/>
            <a:ext cx="8379492" cy="590899"/>
          </a:xfrm>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29974624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588681"/>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812085"/>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22704771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33905865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400875390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22038221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7665011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84928845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55780044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60833572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35470399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32179896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214813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235499024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2"/>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68263273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0586096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12239484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85091940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26728485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21216047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421050038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43680568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96790899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3797924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729212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5"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5"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98890041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solidFill>
                  <a:prstClr val="black"/>
                </a:solidFill>
              </a:rPr>
              <a:pPr/>
              <a:t>‹#›</a:t>
            </a:fld>
            <a:endParaRPr lang="en">
              <a:solidFill>
                <a:prstClr val="black"/>
              </a:solidFill>
            </a:endParaRPr>
          </a:p>
        </p:txBody>
      </p:sp>
    </p:spTree>
    <p:extLst>
      <p:ext uri="{BB962C8B-B14F-4D97-AF65-F5344CB8AC3E}">
        <p14:creationId xmlns:p14="http://schemas.microsoft.com/office/powerpoint/2010/main" val="3750719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6059461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1949999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88519819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5827411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71354310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43999228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13223075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35913942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02589117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38242105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83033024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2486824430"/>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8"/>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C1180B8F-9FFA-48CA-B5CB-A578D9941485}" type="datetimeFigureOut">
              <a:rPr lang="en-US"/>
              <a:pPr>
                <a:defRPr/>
              </a:pPr>
              <a:t>3/20/2019</a:t>
            </a:fld>
            <a:endParaRPr lang="en-US"/>
          </a:p>
        </p:txBody>
      </p:sp>
      <p:sp>
        <p:nvSpPr>
          <p:cNvPr id="5" name="Footer Placeholder 4"/>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CCFE9B42-ACBD-4009-865D-E9524F5EBA64}" type="slidenum">
              <a:rPr lang="en-US"/>
              <a:pPr>
                <a:defRPr/>
              </a:pPr>
              <a:t>‹#›</a:t>
            </a:fld>
            <a:endParaRPr lang="en-US"/>
          </a:p>
        </p:txBody>
      </p:sp>
    </p:spTree>
    <p:extLst>
      <p:ext uri="{BB962C8B-B14F-4D97-AF65-F5344CB8AC3E}">
        <p14:creationId xmlns:p14="http://schemas.microsoft.com/office/powerpoint/2010/main" val="267084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EEACE580-B306-4DC1-99EF-3BDB24D8CB11}" type="datetimeFigureOut">
              <a:rPr lang="en-US"/>
              <a:pPr>
                <a:defRPr/>
              </a:pPr>
              <a:t>3/20/2019</a:t>
            </a:fld>
            <a:endParaRPr lang="en-US"/>
          </a:p>
        </p:txBody>
      </p:sp>
      <p:sp>
        <p:nvSpPr>
          <p:cNvPr id="5" name="Footer Placeholder 4"/>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029A1CA0-1B52-46C1-92D6-F9B1DF74ED3E}" type="slidenum">
              <a:rPr lang="en-US"/>
              <a:pPr>
                <a:defRPr/>
              </a:pPr>
              <a:t>‹#›</a:t>
            </a:fld>
            <a:endParaRPr lang="en-US"/>
          </a:p>
        </p:txBody>
      </p:sp>
    </p:spTree>
    <p:extLst>
      <p:ext uri="{BB962C8B-B14F-4D97-AF65-F5344CB8AC3E}">
        <p14:creationId xmlns:p14="http://schemas.microsoft.com/office/powerpoint/2010/main" val="2528896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5ADAC5CA-38CD-432C-ABCC-62D8CADAA545}" type="datetimeFigureOut">
              <a:rPr lang="en-US"/>
              <a:pPr>
                <a:defRPr/>
              </a:pPr>
              <a:t>3/20/2019</a:t>
            </a:fld>
            <a:endParaRPr lang="en-US"/>
          </a:p>
        </p:txBody>
      </p:sp>
      <p:sp>
        <p:nvSpPr>
          <p:cNvPr id="5" name="Footer Placeholder 4"/>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D2600F68-ABA4-4041-8CCF-BD83B9DF5882}" type="slidenum">
              <a:rPr lang="en-US"/>
              <a:pPr>
                <a:defRPr/>
              </a:pPr>
              <a:t>‹#›</a:t>
            </a:fld>
            <a:endParaRPr lang="en-US"/>
          </a:p>
        </p:txBody>
      </p:sp>
    </p:spTree>
    <p:extLst>
      <p:ext uri="{BB962C8B-B14F-4D97-AF65-F5344CB8AC3E}">
        <p14:creationId xmlns:p14="http://schemas.microsoft.com/office/powerpoint/2010/main" val="26852614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8F790282-0998-4A45-A95A-14BCAEAD1E3B}" type="datetimeFigureOut">
              <a:rPr lang="en-US"/>
              <a:pPr>
                <a:defRPr/>
              </a:pPr>
              <a:t>3/20/2019</a:t>
            </a:fld>
            <a:endParaRPr lang="en-US"/>
          </a:p>
        </p:txBody>
      </p:sp>
      <p:sp>
        <p:nvSpPr>
          <p:cNvPr id="6" name="Footer Placeholder 5"/>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4D0224EE-7848-4B43-BE91-2CE142C3248B}" type="slidenum">
              <a:rPr lang="en-US"/>
              <a:pPr>
                <a:defRPr/>
              </a:pPr>
              <a:t>‹#›</a:t>
            </a:fld>
            <a:endParaRPr lang="en-US"/>
          </a:p>
        </p:txBody>
      </p:sp>
    </p:spTree>
    <p:extLst>
      <p:ext uri="{BB962C8B-B14F-4D97-AF65-F5344CB8AC3E}">
        <p14:creationId xmlns:p14="http://schemas.microsoft.com/office/powerpoint/2010/main" val="14218243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CF324A43-6406-469D-87DD-86AF29B109F7}" type="datetimeFigureOut">
              <a:rPr lang="en-US"/>
              <a:pPr>
                <a:defRPr/>
              </a:pPr>
              <a:t>3/20/2019</a:t>
            </a:fld>
            <a:endParaRPr lang="en-US"/>
          </a:p>
        </p:txBody>
      </p:sp>
      <p:sp>
        <p:nvSpPr>
          <p:cNvPr id="8" name="Footer Placeholder 7"/>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2122C825-B495-46D8-AC26-75016E6FBC9E}" type="slidenum">
              <a:rPr lang="en-US"/>
              <a:pPr>
                <a:defRPr/>
              </a:pPr>
              <a:t>‹#›</a:t>
            </a:fld>
            <a:endParaRPr lang="en-US"/>
          </a:p>
        </p:txBody>
      </p:sp>
    </p:spTree>
    <p:extLst>
      <p:ext uri="{BB962C8B-B14F-4D97-AF65-F5344CB8AC3E}">
        <p14:creationId xmlns:p14="http://schemas.microsoft.com/office/powerpoint/2010/main" val="13286236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0D00F683-5035-4915-AE78-CC91A7FC1F3D}" type="datetimeFigureOut">
              <a:rPr lang="en-US"/>
              <a:pPr>
                <a:defRPr/>
              </a:pPr>
              <a:t>3/20/2019</a:t>
            </a:fld>
            <a:endParaRPr lang="en-US"/>
          </a:p>
        </p:txBody>
      </p:sp>
      <p:sp>
        <p:nvSpPr>
          <p:cNvPr id="4" name="Footer Placeholder 3"/>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FDF42D66-2534-41F6-8295-3D6F074C10B1}" type="slidenum">
              <a:rPr lang="en-US"/>
              <a:pPr>
                <a:defRPr/>
              </a:pPr>
              <a:t>‹#›</a:t>
            </a:fld>
            <a:endParaRPr lang="en-US"/>
          </a:p>
        </p:txBody>
      </p:sp>
    </p:spTree>
    <p:extLst>
      <p:ext uri="{BB962C8B-B14F-4D97-AF65-F5344CB8AC3E}">
        <p14:creationId xmlns:p14="http://schemas.microsoft.com/office/powerpoint/2010/main" val="34728615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7234056D-D322-4E48-B206-2312AAFA8495}" type="datetimeFigureOut">
              <a:rPr lang="en-US"/>
              <a:pPr>
                <a:defRPr/>
              </a:pPr>
              <a:t>3/20/2019</a:t>
            </a:fld>
            <a:endParaRPr lang="en-US"/>
          </a:p>
        </p:txBody>
      </p:sp>
      <p:sp>
        <p:nvSpPr>
          <p:cNvPr id="3" name="Footer Placeholder 2"/>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E882FD0D-A813-4FD8-88BF-A956E026BA1D}" type="slidenum">
              <a:rPr lang="en-US"/>
              <a:pPr>
                <a:defRPr/>
              </a:pPr>
              <a:t>‹#›</a:t>
            </a:fld>
            <a:endParaRPr lang="en-US"/>
          </a:p>
        </p:txBody>
      </p:sp>
    </p:spTree>
    <p:extLst>
      <p:ext uri="{BB962C8B-B14F-4D97-AF65-F5344CB8AC3E}">
        <p14:creationId xmlns:p14="http://schemas.microsoft.com/office/powerpoint/2010/main" val="34860519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8E723B6F-ABF2-478B-A8CE-3C1F29C2BA97}" type="datetimeFigureOut">
              <a:rPr lang="en-US"/>
              <a:pPr>
                <a:defRPr/>
              </a:pPr>
              <a:t>3/20/2019</a:t>
            </a:fld>
            <a:endParaRPr lang="en-US"/>
          </a:p>
        </p:txBody>
      </p:sp>
      <p:sp>
        <p:nvSpPr>
          <p:cNvPr id="6" name="Footer Placeholder 5"/>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DABEDFE0-1685-477E-82F3-33069AEF3814}" type="slidenum">
              <a:rPr lang="en-US"/>
              <a:pPr>
                <a:defRPr/>
              </a:pPr>
              <a:t>‹#›</a:t>
            </a:fld>
            <a:endParaRPr lang="en-US"/>
          </a:p>
        </p:txBody>
      </p:sp>
    </p:spTree>
    <p:extLst>
      <p:ext uri="{BB962C8B-B14F-4D97-AF65-F5344CB8AC3E}">
        <p14:creationId xmlns:p14="http://schemas.microsoft.com/office/powerpoint/2010/main" val="42445253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1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8EAF38BD-AA10-4195-A56E-7AF95DBC910D}" type="datetimeFigureOut">
              <a:rPr lang="en-US"/>
              <a:pPr>
                <a:defRPr/>
              </a:pPr>
              <a:t>3/20/2019</a:t>
            </a:fld>
            <a:endParaRPr lang="en-US"/>
          </a:p>
        </p:txBody>
      </p:sp>
      <p:sp>
        <p:nvSpPr>
          <p:cNvPr id="6" name="Footer Placeholder 5"/>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9B9CD558-8D32-472F-A381-DBF1C034C618}" type="slidenum">
              <a:rPr lang="en-US"/>
              <a:pPr>
                <a:defRPr/>
              </a:pPr>
              <a:t>‹#›</a:t>
            </a:fld>
            <a:endParaRPr lang="en-US"/>
          </a:p>
        </p:txBody>
      </p:sp>
    </p:spTree>
    <p:extLst>
      <p:ext uri="{BB962C8B-B14F-4D97-AF65-F5344CB8AC3E}">
        <p14:creationId xmlns:p14="http://schemas.microsoft.com/office/powerpoint/2010/main" val="4169023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F4EAE04E-B414-4500-98B7-BA2511FCB521}" type="datetimeFigureOut">
              <a:rPr lang="en-US"/>
              <a:pPr>
                <a:defRPr/>
              </a:pPr>
              <a:t>3/20/2019</a:t>
            </a:fld>
            <a:endParaRPr lang="en-US"/>
          </a:p>
        </p:txBody>
      </p:sp>
      <p:sp>
        <p:nvSpPr>
          <p:cNvPr id="5" name="Footer Placeholder 4"/>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EA108D30-07AD-43F5-924F-A95BFB2EA661}" type="slidenum">
              <a:rPr lang="en-US"/>
              <a:pPr>
                <a:defRPr/>
              </a:pPr>
              <a:t>‹#›</a:t>
            </a:fld>
            <a:endParaRPr lang="en-US"/>
          </a:p>
        </p:txBody>
      </p:sp>
    </p:spTree>
    <p:extLst>
      <p:ext uri="{BB962C8B-B14F-4D97-AF65-F5344CB8AC3E}">
        <p14:creationId xmlns:p14="http://schemas.microsoft.com/office/powerpoint/2010/main" val="1057584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084712998"/>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0F0B3450-8B89-4DE2-8686-AC265B5A1C44}" type="datetimeFigureOut">
              <a:rPr lang="en-US"/>
              <a:pPr>
                <a:defRPr/>
              </a:pPr>
              <a:t>3/20/2019</a:t>
            </a:fld>
            <a:endParaRPr lang="en-US"/>
          </a:p>
        </p:txBody>
      </p:sp>
      <p:sp>
        <p:nvSpPr>
          <p:cNvPr id="5" name="Footer Placeholder 4"/>
          <p:cNvSpPr>
            <a:spLocks noGrp="1"/>
          </p:cNvSpPr>
          <p:nvPr>
            <p:ph type="ftr" sz="quarter" idx="11"/>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AF85F2FA-CF9F-4B2E-BE06-AE4970245B8E}" type="slidenum">
              <a:rPr lang="en-US"/>
              <a:pPr>
                <a:defRPr/>
              </a:pPr>
              <a:t>‹#›</a:t>
            </a:fld>
            <a:endParaRPr lang="en-US"/>
          </a:p>
        </p:txBody>
      </p:sp>
    </p:spTree>
    <p:extLst>
      <p:ext uri="{BB962C8B-B14F-4D97-AF65-F5344CB8AC3E}">
        <p14:creationId xmlns:p14="http://schemas.microsoft.com/office/powerpoint/2010/main" val="23588719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0800588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545150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5560562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1" y="1485900"/>
            <a:ext cx="3808413" cy="3084910"/>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6613" y="1485900"/>
            <a:ext cx="3810000" cy="3084910"/>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812262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270476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712802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1809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88"/>
            <a:ext cx="5111750" cy="438983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4412331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349138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4922467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444167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457200"/>
            <a:ext cx="1941513" cy="4113610"/>
          </a:xfrm>
        </p:spPr>
        <p:txBody>
          <a:bodyPr vert="eaVert"/>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85800" y="457200"/>
            <a:ext cx="5676900" cy="4113610"/>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702414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1" y="1485900"/>
            <a:ext cx="3808413" cy="308491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lipArt Placeholder 3"/>
          <p:cNvSpPr>
            <a:spLocks noGrp="1"/>
          </p:cNvSpPr>
          <p:nvPr>
            <p:ph type="clipArt" sz="half" idx="2"/>
          </p:nvPr>
        </p:nvSpPr>
        <p:spPr>
          <a:xfrm>
            <a:off x="4646613" y="1485900"/>
            <a:ext cx="3810000" cy="3084910"/>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Tree>
    <p:extLst>
      <p:ext uri="{BB962C8B-B14F-4D97-AF65-F5344CB8AC3E}">
        <p14:creationId xmlns:p14="http://schemas.microsoft.com/office/powerpoint/2010/main" val="8233311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hart Placeholder 3"/>
          <p:cNvSpPr>
            <a:spLocks noGrp="1"/>
          </p:cNvSpPr>
          <p:nvPr>
            <p:ph type="chart" sz="half" idx="2"/>
          </p:nvPr>
        </p:nvSpPr>
        <p:spPr>
          <a:xfrm>
            <a:off x="4646613" y="1485900"/>
            <a:ext cx="3810000" cy="3084910"/>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Tree>
    <p:extLst>
      <p:ext uri="{BB962C8B-B14F-4D97-AF65-F5344CB8AC3E}">
        <p14:creationId xmlns:p14="http://schemas.microsoft.com/office/powerpoint/2010/main" val="5231719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2"/>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517066173"/>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704172582"/>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5829527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4198766449"/>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471820225"/>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86253216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18220315"/>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0078177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23257464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6"/>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692888329"/>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2214489"/>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5"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5"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1139222070"/>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solidFill>
                  <a:prstClr val="black"/>
                </a:solidFill>
              </a:rPr>
              <a:pPr/>
              <a:t>‹#›</a:t>
            </a:fld>
            <a:endParaRPr lang="en">
              <a:solidFill>
                <a:prstClr val="black"/>
              </a:solidFill>
            </a:endParaRPr>
          </a:p>
        </p:txBody>
      </p:sp>
    </p:spTree>
    <p:extLst>
      <p:ext uri="{BB962C8B-B14F-4D97-AF65-F5344CB8AC3E}">
        <p14:creationId xmlns:p14="http://schemas.microsoft.com/office/powerpoint/2010/main" val="3850588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57" indent="0" algn="ctr">
              <a:buNone/>
              <a:defRPr>
                <a:solidFill>
                  <a:schemeClr val="tx1">
                    <a:tint val="75000"/>
                  </a:schemeClr>
                </a:solidFill>
              </a:defRPr>
            </a:lvl2pPr>
            <a:lvl3pPr marL="914110" indent="0" algn="ctr">
              <a:buNone/>
              <a:defRPr>
                <a:solidFill>
                  <a:schemeClr val="tx1">
                    <a:tint val="75000"/>
                  </a:schemeClr>
                </a:solidFill>
              </a:defRPr>
            </a:lvl3pPr>
            <a:lvl4pPr marL="1371167" indent="0" algn="ctr">
              <a:buNone/>
              <a:defRPr>
                <a:solidFill>
                  <a:schemeClr val="tx1">
                    <a:tint val="75000"/>
                  </a:schemeClr>
                </a:solidFill>
              </a:defRPr>
            </a:lvl4pPr>
            <a:lvl5pPr marL="1828220" indent="0" algn="ctr">
              <a:buNone/>
              <a:defRPr>
                <a:solidFill>
                  <a:schemeClr val="tx1">
                    <a:tint val="75000"/>
                  </a:schemeClr>
                </a:solidFill>
              </a:defRPr>
            </a:lvl5pPr>
            <a:lvl6pPr marL="2285277" indent="0" algn="ctr">
              <a:buNone/>
              <a:defRPr>
                <a:solidFill>
                  <a:schemeClr val="tx1">
                    <a:tint val="75000"/>
                  </a:schemeClr>
                </a:solidFill>
              </a:defRPr>
            </a:lvl6pPr>
            <a:lvl7pPr marL="2742330" indent="0" algn="ctr">
              <a:buNone/>
              <a:defRPr>
                <a:solidFill>
                  <a:schemeClr val="tx1">
                    <a:tint val="75000"/>
                  </a:schemeClr>
                </a:solidFill>
              </a:defRPr>
            </a:lvl7pPr>
            <a:lvl8pPr marL="3199387" indent="0" algn="ctr">
              <a:buNone/>
              <a:defRPr>
                <a:solidFill>
                  <a:schemeClr val="tx1">
                    <a:tint val="75000"/>
                  </a:schemeClr>
                </a:solidFill>
              </a:defRPr>
            </a:lvl8pPr>
            <a:lvl9pPr marL="365644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560F08-A8A3-3144-8A4D-EB9B67038CA9}" type="datetime1">
              <a:rPr lang="en-US" smtClean="0">
                <a:solidFill>
                  <a:prstClr val="black">
                    <a:tint val="75000"/>
                  </a:prstClr>
                </a:solidFill>
              </a:rPr>
              <a:pPr/>
              <a:t>3/20/2019</a:t>
            </a:fld>
            <a:endParaRPr lang="en-US" dirty="0">
              <a:solidFill>
                <a:prstClr val="black">
                  <a:tint val="75000"/>
                </a:prstClr>
              </a:solidFill>
            </a:endParaRPr>
          </a:p>
        </p:txBody>
      </p:sp>
      <p:sp>
        <p:nvSpPr>
          <p:cNvPr id="5" name="Footer Placeholder 4"/>
          <p:cNvSpPr>
            <a:spLocks noGrp="1"/>
          </p:cNvSpPr>
          <p:nvPr>
            <p:ph type="ftr" sz="quarter" idx="11"/>
          </p:nvPr>
        </p:nvSpPr>
        <p:spPr>
          <a:xfrm>
            <a:off x="457200" y="4734035"/>
            <a:ext cx="8229600" cy="273844"/>
          </a:xfrm>
          <a:prstGeom prst="rect">
            <a:avLst/>
          </a:prstGeom>
        </p:spPr>
        <p:txBody>
          <a:bodyPr lIns="34277" tIns="17140" rIns="34277" bIns="17140"/>
          <a:lstStyle>
            <a:lvl1pPr>
              <a:defRPr>
                <a:latin typeface="Arial"/>
              </a:defRPr>
            </a:lvl1pPr>
          </a:lstStyle>
          <a:p>
            <a:pPr defTabSz="457057"/>
            <a:endParaRPr lang="en-US" dirty="0">
              <a:solidFill>
                <a:prstClr val="black"/>
              </a:solidFill>
            </a:endParaRPr>
          </a:p>
        </p:txBody>
      </p:sp>
      <p:sp>
        <p:nvSpPr>
          <p:cNvPr id="6" name="Slide Number Placeholder 5"/>
          <p:cNvSpPr>
            <a:spLocks noGrp="1"/>
          </p:cNvSpPr>
          <p:nvPr>
            <p:ph type="sldNum" sz="quarter" idx="12"/>
          </p:nvPr>
        </p:nvSpPr>
        <p:spPr/>
        <p:txBody>
          <a:bodyPr/>
          <a:lstStyle/>
          <a:p>
            <a:fld id="{AF88E988-FB04-AB4E-BE5A-59F242AF7F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1050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3FF4EA-9853-8949-809B-3FF89FB4337E}" type="datetime1">
              <a:rPr lang="en-US" smtClean="0">
                <a:solidFill>
                  <a:prstClr val="black">
                    <a:tint val="75000"/>
                  </a:prstClr>
                </a:solidFill>
              </a:rPr>
              <a:pPr/>
              <a:t>3/20/2019</a:t>
            </a:fld>
            <a:endParaRPr lang="en-US">
              <a:solidFill>
                <a:prstClr val="black">
                  <a:tint val="75000"/>
                </a:prstClr>
              </a:solidFill>
            </a:endParaRPr>
          </a:p>
        </p:txBody>
      </p:sp>
      <p:sp>
        <p:nvSpPr>
          <p:cNvPr id="5" name="Footer Placeholder 4"/>
          <p:cNvSpPr>
            <a:spLocks noGrp="1"/>
          </p:cNvSpPr>
          <p:nvPr>
            <p:ph type="ftr" sz="quarter" idx="11"/>
          </p:nvPr>
        </p:nvSpPr>
        <p:spPr>
          <a:xfrm>
            <a:off x="457200" y="4734035"/>
            <a:ext cx="8229600" cy="273844"/>
          </a:xfrm>
          <a:prstGeom prst="rect">
            <a:avLst/>
          </a:prstGeom>
        </p:spPr>
        <p:txBody>
          <a:bodyPr lIns="34277" tIns="17140" rIns="34277" bIns="17140"/>
          <a:lstStyle>
            <a:lvl1pPr>
              <a:defRPr>
                <a:latin typeface="Arial"/>
              </a:defRPr>
            </a:lvl1pPr>
          </a:lstStyle>
          <a:p>
            <a:pPr defTabSz="457057"/>
            <a:endParaRPr lang="en-US" dirty="0">
              <a:solidFill>
                <a:prstClr val="black"/>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3180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57" indent="0">
              <a:buNone/>
              <a:defRPr sz="1800">
                <a:solidFill>
                  <a:schemeClr val="tx1">
                    <a:tint val="75000"/>
                  </a:schemeClr>
                </a:solidFill>
              </a:defRPr>
            </a:lvl2pPr>
            <a:lvl3pPr marL="914110" indent="0">
              <a:buNone/>
              <a:defRPr sz="1600">
                <a:solidFill>
                  <a:schemeClr val="tx1">
                    <a:tint val="75000"/>
                  </a:schemeClr>
                </a:solidFill>
              </a:defRPr>
            </a:lvl3pPr>
            <a:lvl4pPr marL="1371167" indent="0">
              <a:buNone/>
              <a:defRPr sz="1400">
                <a:solidFill>
                  <a:schemeClr val="tx1">
                    <a:tint val="75000"/>
                  </a:schemeClr>
                </a:solidFill>
              </a:defRPr>
            </a:lvl4pPr>
            <a:lvl5pPr marL="1828220" indent="0">
              <a:buNone/>
              <a:defRPr sz="1400">
                <a:solidFill>
                  <a:schemeClr val="tx1">
                    <a:tint val="75000"/>
                  </a:schemeClr>
                </a:solidFill>
              </a:defRPr>
            </a:lvl5pPr>
            <a:lvl6pPr marL="2285277" indent="0">
              <a:buNone/>
              <a:defRPr sz="1400">
                <a:solidFill>
                  <a:schemeClr val="tx1">
                    <a:tint val="75000"/>
                  </a:schemeClr>
                </a:solidFill>
              </a:defRPr>
            </a:lvl6pPr>
            <a:lvl7pPr marL="2742330" indent="0">
              <a:buNone/>
              <a:defRPr sz="1400">
                <a:solidFill>
                  <a:schemeClr val="tx1">
                    <a:tint val="75000"/>
                  </a:schemeClr>
                </a:solidFill>
              </a:defRPr>
            </a:lvl7pPr>
            <a:lvl8pPr marL="3199387" indent="0">
              <a:buNone/>
              <a:defRPr sz="1400">
                <a:solidFill>
                  <a:schemeClr val="tx1">
                    <a:tint val="75000"/>
                  </a:schemeClr>
                </a:solidFill>
              </a:defRPr>
            </a:lvl8pPr>
            <a:lvl9pPr marL="365644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947BEC-D41F-8D47-BAA6-7551AEEBAE08}" type="datetime1">
              <a:rPr lang="en-US" smtClean="0">
                <a:solidFill>
                  <a:prstClr val="black">
                    <a:tint val="75000"/>
                  </a:prstClr>
                </a:solidFill>
              </a:rPr>
              <a:pPr/>
              <a:t>3/20/2019</a:t>
            </a:fld>
            <a:endParaRPr lang="en-US">
              <a:solidFill>
                <a:prstClr val="black">
                  <a:tint val="75000"/>
                </a:prstClr>
              </a:solidFill>
            </a:endParaRPr>
          </a:p>
        </p:txBody>
      </p:sp>
      <p:sp>
        <p:nvSpPr>
          <p:cNvPr id="5" name="Footer Placeholder 4"/>
          <p:cNvSpPr>
            <a:spLocks noGrp="1"/>
          </p:cNvSpPr>
          <p:nvPr>
            <p:ph type="ftr" sz="quarter" idx="11"/>
          </p:nvPr>
        </p:nvSpPr>
        <p:spPr>
          <a:xfrm>
            <a:off x="457200" y="4734035"/>
            <a:ext cx="8229600" cy="273844"/>
          </a:xfrm>
          <a:prstGeom prst="rect">
            <a:avLst/>
          </a:prstGeom>
        </p:spPr>
        <p:txBody>
          <a:bodyPr lIns="34277" tIns="17140" rIns="34277" bIns="17140"/>
          <a:lstStyle>
            <a:lvl1pPr>
              <a:defRPr>
                <a:latin typeface="Arial"/>
              </a:defRPr>
            </a:lvl1pPr>
          </a:lstStyle>
          <a:p>
            <a:pPr defTabSz="457057"/>
            <a:endParaRPr lang="en-US" dirty="0">
              <a:solidFill>
                <a:prstClr val="black"/>
              </a:solidFill>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1464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FF0C71-C8B4-6B47-860F-115470729A6B}" type="datetime1">
              <a:rPr lang="en-US" smtClean="0">
                <a:solidFill>
                  <a:prstClr val="black">
                    <a:tint val="75000"/>
                  </a:prstClr>
                </a:solidFill>
              </a:rPr>
              <a:pPr/>
              <a:t>3/20/2019</a:t>
            </a:fld>
            <a:endParaRPr lang="en-US">
              <a:solidFill>
                <a:prstClr val="black">
                  <a:tint val="75000"/>
                </a:prstClr>
              </a:solidFill>
            </a:endParaRPr>
          </a:p>
        </p:txBody>
      </p:sp>
      <p:sp>
        <p:nvSpPr>
          <p:cNvPr id="6" name="Footer Placeholder 5"/>
          <p:cNvSpPr>
            <a:spLocks noGrp="1"/>
          </p:cNvSpPr>
          <p:nvPr>
            <p:ph type="ftr" sz="quarter" idx="11"/>
          </p:nvPr>
        </p:nvSpPr>
        <p:spPr>
          <a:xfrm>
            <a:off x="457200" y="4734035"/>
            <a:ext cx="8229600" cy="273844"/>
          </a:xfrm>
          <a:prstGeom prst="rect">
            <a:avLst/>
          </a:prstGeom>
        </p:spPr>
        <p:txBody>
          <a:bodyPr lIns="34277" tIns="17140" rIns="34277" bIns="17140"/>
          <a:lstStyle>
            <a:lvl1pPr>
              <a:defRPr>
                <a:latin typeface="Arial"/>
              </a:defRPr>
            </a:lvl1pPr>
          </a:lstStyle>
          <a:p>
            <a:pPr defTabSz="457057"/>
            <a:endParaRPr lang="en-US" dirty="0">
              <a:solidFill>
                <a:prstClr val="black"/>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438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615983108"/>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57" indent="0">
              <a:buNone/>
              <a:defRPr sz="2000" b="1"/>
            </a:lvl2pPr>
            <a:lvl3pPr marL="914110" indent="0">
              <a:buNone/>
              <a:defRPr sz="1800" b="1"/>
            </a:lvl3pPr>
            <a:lvl4pPr marL="1371167" indent="0">
              <a:buNone/>
              <a:defRPr sz="1600" b="1"/>
            </a:lvl4pPr>
            <a:lvl5pPr marL="1828220" indent="0">
              <a:buNone/>
              <a:defRPr sz="1600" b="1"/>
            </a:lvl5pPr>
            <a:lvl6pPr marL="2285277" indent="0">
              <a:buNone/>
              <a:defRPr sz="1600" b="1"/>
            </a:lvl6pPr>
            <a:lvl7pPr marL="2742330" indent="0">
              <a:buNone/>
              <a:defRPr sz="1600" b="1"/>
            </a:lvl7pPr>
            <a:lvl8pPr marL="3199387" indent="0">
              <a:buNone/>
              <a:defRPr sz="1600" b="1"/>
            </a:lvl8pPr>
            <a:lvl9pPr marL="36564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057" indent="0">
              <a:buNone/>
              <a:defRPr sz="2000" b="1"/>
            </a:lvl2pPr>
            <a:lvl3pPr marL="914110" indent="0">
              <a:buNone/>
              <a:defRPr sz="1800" b="1"/>
            </a:lvl3pPr>
            <a:lvl4pPr marL="1371167" indent="0">
              <a:buNone/>
              <a:defRPr sz="1600" b="1"/>
            </a:lvl4pPr>
            <a:lvl5pPr marL="1828220" indent="0">
              <a:buNone/>
              <a:defRPr sz="1600" b="1"/>
            </a:lvl5pPr>
            <a:lvl6pPr marL="2285277" indent="0">
              <a:buNone/>
              <a:defRPr sz="1600" b="1"/>
            </a:lvl6pPr>
            <a:lvl7pPr marL="2742330" indent="0">
              <a:buNone/>
              <a:defRPr sz="1600" b="1"/>
            </a:lvl7pPr>
            <a:lvl8pPr marL="3199387" indent="0">
              <a:buNone/>
              <a:defRPr sz="1600" b="1"/>
            </a:lvl8pPr>
            <a:lvl9pPr marL="36564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A21140-8996-1844-B1E2-CDD9D061E144}" type="datetime1">
              <a:rPr lang="en-US" smtClean="0">
                <a:solidFill>
                  <a:prstClr val="black">
                    <a:tint val="75000"/>
                  </a:prstClr>
                </a:solidFill>
              </a:rPr>
              <a:pPr/>
              <a:t>3/20/2019</a:t>
            </a:fld>
            <a:endParaRPr lang="en-US">
              <a:solidFill>
                <a:prstClr val="black">
                  <a:tint val="75000"/>
                </a:prstClr>
              </a:solidFill>
            </a:endParaRPr>
          </a:p>
        </p:txBody>
      </p:sp>
      <p:sp>
        <p:nvSpPr>
          <p:cNvPr id="8" name="Footer Placeholder 7"/>
          <p:cNvSpPr>
            <a:spLocks noGrp="1"/>
          </p:cNvSpPr>
          <p:nvPr>
            <p:ph type="ftr" sz="quarter" idx="11"/>
          </p:nvPr>
        </p:nvSpPr>
        <p:spPr>
          <a:xfrm>
            <a:off x="457200" y="4734035"/>
            <a:ext cx="8229600" cy="273844"/>
          </a:xfrm>
          <a:prstGeom prst="rect">
            <a:avLst/>
          </a:prstGeom>
        </p:spPr>
        <p:txBody>
          <a:bodyPr lIns="34277" tIns="17140" rIns="34277" bIns="17140"/>
          <a:lstStyle>
            <a:lvl1pPr>
              <a:defRPr>
                <a:latin typeface="Arial"/>
              </a:defRPr>
            </a:lvl1pPr>
          </a:lstStyle>
          <a:p>
            <a:pPr defTabSz="457057"/>
            <a:endParaRPr lang="en-US" dirty="0">
              <a:solidFill>
                <a:prstClr val="black"/>
              </a:solidFill>
            </a:endParaRPr>
          </a:p>
        </p:txBody>
      </p:sp>
      <p:sp>
        <p:nvSpPr>
          <p:cNvPr id="9" name="Slide Number Placeholder 8"/>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8742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A8974B-0006-3F46-9669-2B1381059D49}" type="datetime1">
              <a:rPr lang="en-US" smtClean="0">
                <a:solidFill>
                  <a:prstClr val="black">
                    <a:tint val="75000"/>
                  </a:prstClr>
                </a:solidFill>
              </a:rPr>
              <a:pPr/>
              <a:t>3/20/2019</a:t>
            </a:fld>
            <a:endParaRPr lang="en-US">
              <a:solidFill>
                <a:prstClr val="black">
                  <a:tint val="75000"/>
                </a:prstClr>
              </a:solidFill>
            </a:endParaRPr>
          </a:p>
        </p:txBody>
      </p:sp>
      <p:sp>
        <p:nvSpPr>
          <p:cNvPr id="4" name="Footer Placeholder 3"/>
          <p:cNvSpPr>
            <a:spLocks noGrp="1"/>
          </p:cNvSpPr>
          <p:nvPr>
            <p:ph type="ftr" sz="quarter" idx="11"/>
          </p:nvPr>
        </p:nvSpPr>
        <p:spPr>
          <a:xfrm>
            <a:off x="457200" y="4734035"/>
            <a:ext cx="8229600" cy="273844"/>
          </a:xfrm>
          <a:prstGeom prst="rect">
            <a:avLst/>
          </a:prstGeom>
        </p:spPr>
        <p:txBody>
          <a:bodyPr lIns="34277" tIns="17140" rIns="34277" bIns="17140"/>
          <a:lstStyle>
            <a:lvl1pPr>
              <a:defRPr>
                <a:latin typeface="Arial"/>
              </a:defRPr>
            </a:lvl1pPr>
          </a:lstStyle>
          <a:p>
            <a:pPr defTabSz="457057"/>
            <a:endParaRPr lang="en-US" dirty="0">
              <a:solidFill>
                <a:prstClr val="black"/>
              </a:solidFill>
            </a:endParaRPr>
          </a:p>
        </p:txBody>
      </p:sp>
      <p:sp>
        <p:nvSpPr>
          <p:cNvPr id="5" name="Slide Number Placeholder 4"/>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3653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AE004A-D457-1E4D-9041-8124D4DE02B7}" type="datetime1">
              <a:rPr lang="en-US" smtClean="0">
                <a:solidFill>
                  <a:prstClr val="black">
                    <a:tint val="75000"/>
                  </a:prstClr>
                </a:solidFill>
              </a:rPr>
              <a:pPr/>
              <a:t>3/20/2019</a:t>
            </a:fld>
            <a:endParaRPr lang="en-US">
              <a:solidFill>
                <a:prstClr val="black">
                  <a:tint val="75000"/>
                </a:prstClr>
              </a:solidFill>
            </a:endParaRPr>
          </a:p>
        </p:txBody>
      </p:sp>
      <p:sp>
        <p:nvSpPr>
          <p:cNvPr id="3" name="Footer Placeholder 2"/>
          <p:cNvSpPr>
            <a:spLocks noGrp="1"/>
          </p:cNvSpPr>
          <p:nvPr>
            <p:ph type="ftr" sz="quarter" idx="11"/>
          </p:nvPr>
        </p:nvSpPr>
        <p:spPr>
          <a:xfrm>
            <a:off x="457200" y="4734035"/>
            <a:ext cx="8229600" cy="273844"/>
          </a:xfrm>
          <a:prstGeom prst="rect">
            <a:avLst/>
          </a:prstGeom>
        </p:spPr>
        <p:txBody>
          <a:bodyPr lIns="34277" tIns="17140" rIns="34277" bIns="17140"/>
          <a:lstStyle>
            <a:lvl1pPr>
              <a:defRPr>
                <a:latin typeface="Arial"/>
              </a:defRPr>
            </a:lvl1pPr>
          </a:lstStyle>
          <a:p>
            <a:pPr defTabSz="457057"/>
            <a:endParaRPr lang="en-US" dirty="0">
              <a:solidFill>
                <a:prstClr val="black"/>
              </a:solidFill>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93900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57057" indent="0">
              <a:buNone/>
              <a:defRPr sz="1200"/>
            </a:lvl2pPr>
            <a:lvl3pPr marL="914110" indent="0">
              <a:buNone/>
              <a:defRPr sz="1000"/>
            </a:lvl3pPr>
            <a:lvl4pPr marL="1371167" indent="0">
              <a:buNone/>
              <a:defRPr sz="900"/>
            </a:lvl4pPr>
            <a:lvl5pPr marL="1828220" indent="0">
              <a:buNone/>
              <a:defRPr sz="900"/>
            </a:lvl5pPr>
            <a:lvl6pPr marL="2285277" indent="0">
              <a:buNone/>
              <a:defRPr sz="900"/>
            </a:lvl6pPr>
            <a:lvl7pPr marL="2742330" indent="0">
              <a:buNone/>
              <a:defRPr sz="900"/>
            </a:lvl7pPr>
            <a:lvl8pPr marL="3199387" indent="0">
              <a:buNone/>
              <a:defRPr sz="900"/>
            </a:lvl8pPr>
            <a:lvl9pPr marL="36564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54FCD3-DD57-F641-88D1-F34592C07904}" type="datetime1">
              <a:rPr lang="en-US" smtClean="0">
                <a:solidFill>
                  <a:prstClr val="black">
                    <a:tint val="75000"/>
                  </a:prstClr>
                </a:solidFill>
              </a:rPr>
              <a:pPr/>
              <a:t>3/20/2019</a:t>
            </a:fld>
            <a:endParaRPr lang="en-US">
              <a:solidFill>
                <a:prstClr val="black">
                  <a:tint val="75000"/>
                </a:prstClr>
              </a:solidFill>
            </a:endParaRPr>
          </a:p>
        </p:txBody>
      </p:sp>
      <p:sp>
        <p:nvSpPr>
          <p:cNvPr id="6" name="Footer Placeholder 5"/>
          <p:cNvSpPr>
            <a:spLocks noGrp="1"/>
          </p:cNvSpPr>
          <p:nvPr>
            <p:ph type="ftr" sz="quarter" idx="11"/>
          </p:nvPr>
        </p:nvSpPr>
        <p:spPr>
          <a:xfrm>
            <a:off x="457200" y="4734035"/>
            <a:ext cx="8229600" cy="273844"/>
          </a:xfrm>
          <a:prstGeom prst="rect">
            <a:avLst/>
          </a:prstGeom>
        </p:spPr>
        <p:txBody>
          <a:bodyPr lIns="34277" tIns="17140" rIns="34277" bIns="17140"/>
          <a:lstStyle>
            <a:lvl1pPr>
              <a:defRPr>
                <a:latin typeface="Arial"/>
              </a:defRPr>
            </a:lvl1pPr>
          </a:lstStyle>
          <a:p>
            <a:pPr defTabSz="457057"/>
            <a:endParaRPr lang="en-US" dirty="0">
              <a:solidFill>
                <a:prstClr val="black"/>
              </a:solidFill>
            </a:endParaRPr>
          </a:p>
        </p:txBody>
      </p:sp>
      <p:sp>
        <p:nvSpPr>
          <p:cNvPr id="7" name="Slide Number Placeholder 6"/>
          <p:cNvSpPr>
            <a:spLocks noGrp="1"/>
          </p:cNvSpPr>
          <p:nvPr>
            <p:ph type="sldNum" sz="quarter" idx="12"/>
          </p:nvPr>
        </p:nvSpPr>
        <p:spPr/>
        <p:txBody>
          <a:bodyPr/>
          <a:lstStyle/>
          <a:p>
            <a:fld id="{2C6B1FF6-39B9-40F5-8B67-33C6354A3D4F}" type="slidenum">
              <a:rPr lang="en-US" smtClean="0">
                <a:solidFill>
                  <a:prstClr val="black">
                    <a:tint val="75000"/>
                  </a:prstClr>
                </a:solidFill>
              </a:rPr>
              <a:pPr/>
              <a:t>‹#›</a:t>
            </a:fld>
            <a:endParaRPr lang="en-US" dirty="0">
              <a:solidFill>
                <a:srgbClr val="9BBB59">
                  <a:shade val="75000"/>
                </a:srgbClr>
              </a:solidFill>
            </a:endParaRPr>
          </a:p>
        </p:txBody>
      </p:sp>
    </p:spTree>
    <p:extLst>
      <p:ext uri="{BB962C8B-B14F-4D97-AF65-F5344CB8AC3E}">
        <p14:creationId xmlns:p14="http://schemas.microsoft.com/office/powerpoint/2010/main" val="14876675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57" indent="0">
              <a:buNone/>
              <a:defRPr sz="2800"/>
            </a:lvl2pPr>
            <a:lvl3pPr marL="914110" indent="0">
              <a:buNone/>
              <a:defRPr sz="2400"/>
            </a:lvl3pPr>
            <a:lvl4pPr marL="1371167" indent="0">
              <a:buNone/>
              <a:defRPr sz="2000"/>
            </a:lvl4pPr>
            <a:lvl5pPr marL="1828220" indent="0">
              <a:buNone/>
              <a:defRPr sz="2000"/>
            </a:lvl5pPr>
            <a:lvl6pPr marL="2285277" indent="0">
              <a:buNone/>
              <a:defRPr sz="2000"/>
            </a:lvl6pPr>
            <a:lvl7pPr marL="2742330" indent="0">
              <a:buNone/>
              <a:defRPr sz="2000"/>
            </a:lvl7pPr>
            <a:lvl8pPr marL="3199387" indent="0">
              <a:buNone/>
              <a:defRPr sz="2000"/>
            </a:lvl8pPr>
            <a:lvl9pPr marL="3656444"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057" indent="0">
              <a:buNone/>
              <a:defRPr sz="1200"/>
            </a:lvl2pPr>
            <a:lvl3pPr marL="914110" indent="0">
              <a:buNone/>
              <a:defRPr sz="1000"/>
            </a:lvl3pPr>
            <a:lvl4pPr marL="1371167" indent="0">
              <a:buNone/>
              <a:defRPr sz="900"/>
            </a:lvl4pPr>
            <a:lvl5pPr marL="1828220" indent="0">
              <a:buNone/>
              <a:defRPr sz="900"/>
            </a:lvl5pPr>
            <a:lvl6pPr marL="2285277" indent="0">
              <a:buNone/>
              <a:defRPr sz="900"/>
            </a:lvl6pPr>
            <a:lvl7pPr marL="2742330" indent="0">
              <a:buNone/>
              <a:defRPr sz="900"/>
            </a:lvl7pPr>
            <a:lvl8pPr marL="3199387" indent="0">
              <a:buNone/>
              <a:defRPr sz="900"/>
            </a:lvl8pPr>
            <a:lvl9pPr marL="36564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9C5B75-CC37-504C-A104-80124789926F}" type="datetime1">
              <a:rPr lang="en-US" smtClean="0">
                <a:solidFill>
                  <a:prstClr val="black">
                    <a:tint val="75000"/>
                  </a:prstClr>
                </a:solidFill>
              </a:rPr>
              <a:pPr/>
              <a:t>3/20/2019</a:t>
            </a:fld>
            <a:endParaRPr lang="en-US">
              <a:solidFill>
                <a:prstClr val="black">
                  <a:tint val="75000"/>
                </a:prstClr>
              </a:solidFill>
            </a:endParaRPr>
          </a:p>
        </p:txBody>
      </p:sp>
      <p:sp>
        <p:nvSpPr>
          <p:cNvPr id="6" name="Footer Placeholder 5"/>
          <p:cNvSpPr>
            <a:spLocks noGrp="1"/>
          </p:cNvSpPr>
          <p:nvPr>
            <p:ph type="ftr" sz="quarter" idx="11"/>
          </p:nvPr>
        </p:nvSpPr>
        <p:spPr>
          <a:xfrm>
            <a:off x="457200" y="4734035"/>
            <a:ext cx="8229600" cy="273844"/>
          </a:xfrm>
          <a:prstGeom prst="rect">
            <a:avLst/>
          </a:prstGeom>
        </p:spPr>
        <p:txBody>
          <a:bodyPr lIns="34277" tIns="17140" rIns="34277" bIns="17140"/>
          <a:lstStyle>
            <a:lvl1pPr>
              <a:defRPr>
                <a:latin typeface="Arial"/>
              </a:defRPr>
            </a:lvl1pPr>
          </a:lstStyle>
          <a:p>
            <a:pPr defTabSz="457057"/>
            <a:endParaRPr lang="en-US" dirty="0">
              <a:solidFill>
                <a:prstClr val="black"/>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7323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0396101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2.emf"/><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2.emf"/><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7.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5.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8.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image" Target="../media/image2.emf"/><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theme" Target="../theme/theme9.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schemeClr val="tx1">
                    <a:lumMod val="50000"/>
                    <a:lumOff val="50000"/>
                  </a:schemeClr>
                </a:solidFill>
                <a:latin typeface="Arial"/>
              </a:rPr>
              <a:t>Biomedical Technology Research Center for Macromolecular Modeling and Bioinformatics</a:t>
            </a:r>
          </a:p>
          <a:p>
            <a:pPr algn="ctr"/>
            <a:r>
              <a:rPr lang="en-US" sz="900" dirty="0" smtClean="0">
                <a:solidFill>
                  <a:schemeClr val="tx1">
                    <a:lumMod val="50000"/>
                    <a:lumOff val="50000"/>
                  </a:schemeClr>
                </a:solidFill>
                <a:latin typeface="Arial"/>
              </a:rPr>
              <a:t>Beckman Institute,</a:t>
            </a:r>
            <a:r>
              <a:rPr lang="en-US" sz="900" baseline="0" dirty="0" smtClean="0">
                <a:solidFill>
                  <a:schemeClr val="tx1">
                    <a:lumMod val="50000"/>
                    <a:lumOff val="50000"/>
                  </a:schemeClr>
                </a:solidFill>
                <a:latin typeface="Arial"/>
              </a:rPr>
              <a:t> </a:t>
            </a:r>
            <a:r>
              <a:rPr lang="en-US" sz="900" dirty="0" smtClean="0">
                <a:solidFill>
                  <a:schemeClr val="tx1">
                    <a:lumMod val="50000"/>
                    <a:lumOff val="50000"/>
                  </a:schemeClr>
                </a:solidFill>
                <a:latin typeface="Arial"/>
              </a:rPr>
              <a:t>University of Illinois at Urbana-Champaign</a:t>
            </a:r>
            <a:r>
              <a:rPr lang="en-US" sz="900" baseline="0" dirty="0" smtClean="0">
                <a:solidFill>
                  <a:schemeClr val="tx1">
                    <a:lumMod val="50000"/>
                    <a:lumOff val="50000"/>
                  </a:schemeClr>
                </a:solidFill>
                <a:latin typeface="Arial"/>
              </a:rPr>
              <a:t> - </a:t>
            </a:r>
            <a:r>
              <a:rPr lang="en-US" sz="900" dirty="0" err="1" smtClean="0">
                <a:solidFill>
                  <a:schemeClr val="tx1">
                    <a:lumMod val="50000"/>
                    <a:lumOff val="50000"/>
                  </a:schemeClr>
                </a:solidFill>
                <a:latin typeface="Arial"/>
              </a:rPr>
              <a:t>www.ks.uiuc.edu</a:t>
            </a:r>
            <a:endParaRPr lang="en-US" sz="900" dirty="0" smtClean="0">
              <a:solidFill>
                <a:schemeClr val="tx1">
                  <a:lumMod val="50000"/>
                  <a:lumOff val="50000"/>
                </a:schemeClr>
              </a:solidFill>
              <a:latin typeface="Aria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3"/>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6" name="Rectangle 5"/>
          <p:cNvSpPr/>
          <p:nvPr userDrawn="1"/>
        </p:nvSpPr>
        <p:spPr>
          <a:xfrm rot="10800000">
            <a:off x="1" y="2"/>
            <a:ext cx="9144000" cy="5143497"/>
          </a:xfrm>
          <a:prstGeom prst="rect">
            <a:avLst/>
          </a:prstGeom>
          <a:gradFill>
            <a:gsLst>
              <a:gs pos="0">
                <a:schemeClr val="bg2">
                  <a:alpha val="36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1026" name="Rectangle 2"/>
          <p:cNvSpPr>
            <a:spLocks noGrp="1" noChangeArrowheads="1"/>
          </p:cNvSpPr>
          <p:nvPr>
            <p:ph type="title"/>
          </p:nvPr>
        </p:nvSpPr>
        <p:spPr bwMode="auto">
          <a:xfrm>
            <a:off x="457730" y="206380"/>
            <a:ext cx="8379492" cy="590899"/>
          </a:xfrm>
          <a:prstGeom prst="rect">
            <a:avLst/>
          </a:prstGeom>
          <a:noFill/>
          <a:ln w="9525">
            <a:noFill/>
            <a:miter lim="800000"/>
            <a:headEnd/>
            <a:tailEnd/>
          </a:ln>
        </p:spPr>
        <p:txBody>
          <a:bodyPr vert="horz" wrap="square" lIns="91411" tIns="45704" rIns="91411" bIns="45704" numCol="1" anchor="t" anchorCtr="0" compatLnSpc="1">
            <a:prstTxWarp prst="textNoShape">
              <a:avLst/>
            </a:prstTxWarp>
            <a:sp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739" y="1199889"/>
            <a:ext cx="8368771" cy="3544094"/>
          </a:xfrm>
          <a:prstGeom prst="rect">
            <a:avLst/>
          </a:prstGeom>
          <a:noFill/>
          <a:ln w="9525">
            <a:noFill/>
            <a:miter lim="800000"/>
            <a:headEnd/>
            <a:tailEnd/>
          </a:ln>
        </p:spPr>
        <p:txBody>
          <a:bodyPr vert="horz" wrap="square" lIns="91411" tIns="45704" rIns="91411"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764277"/>
      </p:ext>
    </p:extLst>
  </p:cSld>
  <p:clrMap bg1="dk2" tx1="lt1" bg2="dk1" tx2="lt2" accent1="accent1" accent2="accent2" accent3="accent3" accent4="accent4" accent5="accent5" accent6="accent6" hlink="hlink" folHlink="folHlink"/>
  <p:sldLayoutIdLst>
    <p:sldLayoutId id="2147493474" r:id="rId1"/>
    <p:sldLayoutId id="2147493475" r:id="rId2"/>
    <p:sldLayoutId id="2147493476" r:id="rId3"/>
    <p:sldLayoutId id="2147493477" r:id="rId4"/>
    <p:sldLayoutId id="2147493478" r:id="rId5"/>
    <p:sldLayoutId id="2147493479" r:id="rId6"/>
  </p:sldLayoutIdLst>
  <p:transition/>
  <p:timing>
    <p:tnLst>
      <p:par>
        <p:cTn id="1" dur="indefinite" restart="never" nodeType="tmRoot"/>
      </p:par>
    </p:tnLst>
  </p:timing>
  <p:txStyles>
    <p:title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056" algn="l" rtl="0" eaLnBrk="1" fontAlgn="base" hangingPunct="1">
        <a:spcBef>
          <a:spcPct val="0"/>
        </a:spcBef>
        <a:spcAft>
          <a:spcPct val="0"/>
        </a:spcAft>
        <a:defRPr sz="3200" b="1">
          <a:solidFill>
            <a:srgbClr val="73B900"/>
          </a:solidFill>
          <a:latin typeface="Arial" charset="0"/>
        </a:defRPr>
      </a:lvl6pPr>
      <a:lvl7pPr marL="914112" algn="l" rtl="0" eaLnBrk="1" fontAlgn="base" hangingPunct="1">
        <a:spcBef>
          <a:spcPct val="0"/>
        </a:spcBef>
        <a:spcAft>
          <a:spcPct val="0"/>
        </a:spcAft>
        <a:defRPr sz="3200" b="1">
          <a:solidFill>
            <a:srgbClr val="73B900"/>
          </a:solidFill>
          <a:latin typeface="Arial" charset="0"/>
        </a:defRPr>
      </a:lvl7pPr>
      <a:lvl8pPr marL="1371166" algn="l" rtl="0" eaLnBrk="1" fontAlgn="base" hangingPunct="1">
        <a:spcBef>
          <a:spcPct val="0"/>
        </a:spcBef>
        <a:spcAft>
          <a:spcPct val="0"/>
        </a:spcAft>
        <a:defRPr sz="3200" b="1">
          <a:solidFill>
            <a:srgbClr val="73B900"/>
          </a:solidFill>
          <a:latin typeface="Arial" charset="0"/>
        </a:defRPr>
      </a:lvl8pPr>
      <a:lvl9pPr marL="1828214" algn="l" rtl="0" eaLnBrk="1" fontAlgn="base" hangingPunct="1">
        <a:spcBef>
          <a:spcPct val="0"/>
        </a:spcBef>
        <a:spcAft>
          <a:spcPct val="0"/>
        </a:spcAft>
        <a:defRPr sz="3200" b="1">
          <a:solidFill>
            <a:srgbClr val="73B900"/>
          </a:solidFill>
          <a:latin typeface="Arial" charset="0"/>
        </a:defRPr>
      </a:lvl9pPr>
    </p:titleStyle>
    <p:bodyStyle>
      <a:lvl1pPr marL="342792" indent="-342792" algn="l" rtl="0" fontAlgn="base">
        <a:spcBef>
          <a:spcPct val="20000"/>
        </a:spcBef>
        <a:spcAft>
          <a:spcPct val="0"/>
        </a:spcAft>
        <a:buSzPct val="100000"/>
        <a:buBlip>
          <a:blip r:embed="rId9"/>
        </a:buBlip>
        <a:defRPr sz="2400" b="1">
          <a:solidFill>
            <a:schemeClr val="tx1"/>
          </a:solidFill>
          <a:latin typeface="Calibri" pitchFamily="34" charset="0"/>
          <a:ea typeface="+mn-ea"/>
          <a:cs typeface="Calibri" pitchFamily="34" charset="0"/>
        </a:defRPr>
      </a:lvl1pPr>
      <a:lvl2pPr marL="914112" indent="-342792" algn="l" rtl="0" fontAlgn="base">
        <a:spcBef>
          <a:spcPct val="20000"/>
        </a:spcBef>
        <a:spcAft>
          <a:spcPct val="0"/>
        </a:spcAft>
        <a:buSzPct val="100000"/>
        <a:buBlip>
          <a:blip r:embed="rId9"/>
        </a:buBlip>
        <a:defRPr sz="2000" b="1">
          <a:solidFill>
            <a:schemeClr val="tx1"/>
          </a:solidFill>
          <a:latin typeface="Calibri" pitchFamily="34" charset="0"/>
          <a:cs typeface="Calibri" pitchFamily="34" charset="0"/>
        </a:defRPr>
      </a:lvl2pPr>
      <a:lvl3pPr marL="1371166" indent="-282481" algn="l" rtl="0" fontAlgn="base">
        <a:spcBef>
          <a:spcPct val="20000"/>
        </a:spcBef>
        <a:spcAft>
          <a:spcPct val="0"/>
        </a:spcAft>
        <a:buSzPct val="100000"/>
        <a:buBlip>
          <a:blip r:embed="rId9"/>
        </a:buBlip>
        <a:defRPr sz="2400" b="1">
          <a:solidFill>
            <a:schemeClr val="tx1"/>
          </a:solidFill>
          <a:latin typeface="Calibri" pitchFamily="34" charset="0"/>
          <a:cs typeface="Calibri" pitchFamily="34" charset="0"/>
        </a:defRPr>
      </a:lvl3pPr>
      <a:lvl4pPr marL="1774259" indent="-228527" algn="l" rtl="0" fontAlgn="base">
        <a:spcBef>
          <a:spcPct val="20000"/>
        </a:spcBef>
        <a:spcAft>
          <a:spcPct val="0"/>
        </a:spcAft>
        <a:buChar char="–"/>
        <a:defRPr sz="2000">
          <a:solidFill>
            <a:schemeClr val="bg1"/>
          </a:solidFill>
          <a:latin typeface="+mn-lt"/>
        </a:defRPr>
      </a:lvl4pPr>
      <a:lvl5pPr marL="2117051" indent="-228527" algn="l" rtl="0" fontAlgn="base">
        <a:spcBef>
          <a:spcPct val="20000"/>
        </a:spcBef>
        <a:spcAft>
          <a:spcPct val="0"/>
        </a:spcAft>
        <a:buChar char="»"/>
        <a:defRPr sz="2000">
          <a:solidFill>
            <a:schemeClr val="bg1"/>
          </a:solidFill>
          <a:latin typeface="+mn-lt"/>
        </a:defRPr>
      </a:lvl5pPr>
      <a:lvl6pPr marL="2574106" indent="-228527" algn="l" rtl="0" eaLnBrk="1" fontAlgn="base" hangingPunct="1">
        <a:spcBef>
          <a:spcPct val="20000"/>
        </a:spcBef>
        <a:spcAft>
          <a:spcPct val="0"/>
        </a:spcAft>
        <a:buChar char="»"/>
        <a:defRPr sz="2000">
          <a:solidFill>
            <a:schemeClr val="bg1"/>
          </a:solidFill>
          <a:latin typeface="+mn-lt"/>
        </a:defRPr>
      </a:lvl6pPr>
      <a:lvl7pPr marL="3031156" indent="-228527" algn="l" rtl="0" eaLnBrk="1" fontAlgn="base" hangingPunct="1">
        <a:spcBef>
          <a:spcPct val="20000"/>
        </a:spcBef>
        <a:spcAft>
          <a:spcPct val="0"/>
        </a:spcAft>
        <a:buChar char="»"/>
        <a:defRPr sz="2000">
          <a:solidFill>
            <a:schemeClr val="bg1"/>
          </a:solidFill>
          <a:latin typeface="+mn-lt"/>
        </a:defRPr>
      </a:lvl7pPr>
      <a:lvl8pPr marL="3488210" indent="-228527" algn="l" rtl="0" eaLnBrk="1" fontAlgn="base" hangingPunct="1">
        <a:spcBef>
          <a:spcPct val="20000"/>
        </a:spcBef>
        <a:spcAft>
          <a:spcPct val="0"/>
        </a:spcAft>
        <a:buChar char="»"/>
        <a:defRPr sz="2000">
          <a:solidFill>
            <a:schemeClr val="bg1"/>
          </a:solidFill>
          <a:latin typeface="+mn-lt"/>
        </a:defRPr>
      </a:lvl8pPr>
      <a:lvl9pPr marL="3945262" indent="-228527"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6"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6" algn="l" defTabSz="914112" rtl="0" eaLnBrk="1" latinLnBrk="0" hangingPunct="1">
        <a:defRPr sz="1800" kern="1200">
          <a:solidFill>
            <a:schemeClr val="tx1"/>
          </a:solidFill>
          <a:latin typeface="+mn-lt"/>
          <a:ea typeface="+mn-ea"/>
          <a:cs typeface="+mn-cs"/>
        </a:defRPr>
      </a:lvl4pPr>
      <a:lvl5pPr marL="1828214" algn="l" defTabSz="914112" rtl="0" eaLnBrk="1" latinLnBrk="0" hangingPunct="1">
        <a:defRPr sz="1800" kern="1200">
          <a:solidFill>
            <a:schemeClr val="tx1"/>
          </a:solidFill>
          <a:latin typeface="+mn-lt"/>
          <a:ea typeface="+mn-ea"/>
          <a:cs typeface="+mn-cs"/>
        </a:defRPr>
      </a:lvl5pPr>
      <a:lvl6pPr marL="2285268" algn="l" defTabSz="914112" rtl="0" eaLnBrk="1" latinLnBrk="0" hangingPunct="1">
        <a:defRPr sz="1800" kern="1200">
          <a:solidFill>
            <a:schemeClr val="tx1"/>
          </a:solidFill>
          <a:latin typeface="+mn-lt"/>
          <a:ea typeface="+mn-ea"/>
          <a:cs typeface="+mn-cs"/>
        </a:defRPr>
      </a:lvl6pPr>
      <a:lvl7pPr marL="2742324" algn="l" defTabSz="914112" rtl="0" eaLnBrk="1" latinLnBrk="0" hangingPunct="1">
        <a:defRPr sz="1800" kern="1200">
          <a:solidFill>
            <a:schemeClr val="tx1"/>
          </a:solidFill>
          <a:latin typeface="+mn-lt"/>
          <a:ea typeface="+mn-ea"/>
          <a:cs typeface="+mn-cs"/>
        </a:defRPr>
      </a:lvl7pPr>
      <a:lvl8pPr marL="3199376" algn="l" defTabSz="914112" rtl="0" eaLnBrk="1" latinLnBrk="0" hangingPunct="1">
        <a:defRPr sz="1800" kern="1200">
          <a:solidFill>
            <a:schemeClr val="tx1"/>
          </a:solidFill>
          <a:latin typeface="+mn-lt"/>
          <a:ea typeface="+mn-ea"/>
          <a:cs typeface="+mn-cs"/>
        </a:defRPr>
      </a:lvl8pPr>
      <a:lvl9pPr marL="3656429" algn="l" defTabSz="91411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prstClr val="black">
                    <a:lumMod val="50000"/>
                    <a:lumOff val="50000"/>
                  </a:prstClr>
                </a:solidFill>
              </a:rPr>
              <a:t>Biomedical Technology Research Center for Macromolecular Modeling and Bioinformatics</a:t>
            </a:r>
          </a:p>
          <a:p>
            <a:pPr algn="ctr"/>
            <a:r>
              <a:rPr lang="en-US" sz="900" dirty="0" smtClean="0">
                <a:solidFill>
                  <a:prstClr val="black">
                    <a:lumMod val="50000"/>
                    <a:lumOff val="50000"/>
                  </a:prstClr>
                </a:solidFill>
              </a:rPr>
              <a:t>Beckman Institute, University of Illinois at Urbana-Champaign - </a:t>
            </a:r>
            <a:r>
              <a:rPr lang="en-US" sz="900" dirty="0" err="1" smtClean="0">
                <a:solidFill>
                  <a:prstClr val="black">
                    <a:lumMod val="50000"/>
                    <a:lumOff val="50000"/>
                  </a:prstClr>
                </a:solidFill>
              </a:rPr>
              <a:t>www.ks.uiuc.edu</a:t>
            </a:r>
            <a:endParaRPr lang="en-US" sz="900" dirty="0" smtClean="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p:nvPicPr>
        <p:blipFill>
          <a:blip r:embed="rId14"/>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1800037852"/>
      </p:ext>
    </p:extLst>
  </p:cSld>
  <p:clrMap bg1="lt1" tx1="dk1" bg2="lt2" tx2="dk2" accent1="accent1" accent2="accent2" accent3="accent3" accent4="accent4" accent5="accent5" accent6="accent6" hlink="hlink" folHlink="folHlink"/>
  <p:sldLayoutIdLst>
    <p:sldLayoutId id="2147493497" r:id="rId1"/>
    <p:sldLayoutId id="2147493498" r:id="rId2"/>
    <p:sldLayoutId id="2147493499" r:id="rId3"/>
    <p:sldLayoutId id="2147493500" r:id="rId4"/>
    <p:sldLayoutId id="2147493501" r:id="rId5"/>
    <p:sldLayoutId id="2147493502" r:id="rId6"/>
    <p:sldLayoutId id="2147493503" r:id="rId7"/>
    <p:sldLayoutId id="2147493504" r:id="rId8"/>
    <p:sldLayoutId id="2147493505" r:id="rId9"/>
    <p:sldLayoutId id="2147493506" r:id="rId10"/>
    <p:sldLayoutId id="2147493507" r:id="rId11"/>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5" y="4752646"/>
            <a:ext cx="8229599" cy="311614"/>
          </a:xfrm>
          <a:prstGeom prst="rect">
            <a:avLst/>
          </a:prstGeom>
          <a:noFill/>
        </p:spPr>
        <p:txBody>
          <a:bodyPr wrap="square" lIns="34281" tIns="17140" rIns="34281" bIns="17140" rtlCol="0">
            <a:spAutoFit/>
          </a:bodyPr>
          <a:lstStyle/>
          <a:p>
            <a:pPr algn="ctr"/>
            <a:r>
              <a:rPr lang="en-US" sz="900" dirty="0">
                <a:solidFill>
                  <a:prstClr val="black">
                    <a:lumMod val="50000"/>
                    <a:lumOff val="50000"/>
                  </a:prstClr>
                </a:solidFill>
              </a:rPr>
              <a:t>Biomedical Technology Research Center for Macromolecular Modeling and Bioinformatics</a:t>
            </a:r>
          </a:p>
          <a:p>
            <a:pPr algn="ctr"/>
            <a:r>
              <a:rPr lang="en-US" sz="900" dirty="0">
                <a:solidFill>
                  <a:prstClr val="black">
                    <a:lumMod val="50000"/>
                    <a:lumOff val="50000"/>
                  </a:prstClr>
                </a:solidFill>
              </a:rPr>
              <a:t>Beckman Institute, University of Illinois at Urbana-Champaign - </a:t>
            </a:r>
            <a:r>
              <a:rPr lang="en-US" sz="900" dirty="0" err="1">
                <a:solidFill>
                  <a:prstClr val="black">
                    <a:lumMod val="50000"/>
                    <a:lumOff val="50000"/>
                  </a:prstClr>
                </a:solidFill>
              </a:rPr>
              <a:t>www.ks.uiuc.edu</a:t>
            </a:r>
            <a:endParaRPr lang="en-US" sz="900" dirty="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5"/>
          <a:stretch>
            <a:fillRect/>
          </a:stretch>
        </p:blipFill>
        <p:spPr>
          <a:xfrm>
            <a:off x="8772138" y="4674140"/>
            <a:ext cx="328570" cy="428625"/>
          </a:xfrm>
          <a:prstGeom prst="rect">
            <a:avLst/>
          </a:prstGeom>
        </p:spPr>
      </p:pic>
    </p:spTree>
    <p:extLst>
      <p:ext uri="{BB962C8B-B14F-4D97-AF65-F5344CB8AC3E}">
        <p14:creationId xmlns:p14="http://schemas.microsoft.com/office/powerpoint/2010/main" val="1650642893"/>
      </p:ext>
    </p:extLst>
  </p:cSld>
  <p:clrMap bg1="lt1" tx1="dk1" bg2="lt2" tx2="dk2" accent1="accent1" accent2="accent2" accent3="accent3" accent4="accent4" accent5="accent5" accent6="accent6" hlink="hlink" folHlink="folHlink"/>
  <p:sldLayoutIdLst>
    <p:sldLayoutId id="2147493509" r:id="rId1"/>
    <p:sldLayoutId id="2147493510" r:id="rId2"/>
    <p:sldLayoutId id="2147493511" r:id="rId3"/>
    <p:sldLayoutId id="2147493512" r:id="rId4"/>
    <p:sldLayoutId id="2147493513" r:id="rId5"/>
    <p:sldLayoutId id="2147493514" r:id="rId6"/>
    <p:sldLayoutId id="2147493515" r:id="rId7"/>
    <p:sldLayoutId id="2147493516" r:id="rId8"/>
    <p:sldLayoutId id="2147493517" r:id="rId9"/>
    <p:sldLayoutId id="2147493518" r:id="rId10"/>
    <p:sldLayoutId id="2147493519" r:id="rId11"/>
    <p:sldLayoutId id="2147493520" r:id="rId12"/>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a:solidFill>
                  <a:prstClr val="black">
                    <a:lumMod val="50000"/>
                    <a:lumOff val="50000"/>
                  </a:prstClr>
                </a:solidFill>
              </a:rPr>
              <a:t>Biomedical Technology Research Center for Macromolecular Modeling and Bioinformatics</a:t>
            </a:r>
          </a:p>
          <a:p>
            <a:pPr algn="ctr"/>
            <a:r>
              <a:rPr lang="en-US" sz="900" dirty="0">
                <a:solidFill>
                  <a:prstClr val="black">
                    <a:lumMod val="50000"/>
                    <a:lumOff val="50000"/>
                  </a:prstClr>
                </a:solidFill>
              </a:rPr>
              <a:t>Beckman Institute, University of Illinois at Urbana-Champaign - </a:t>
            </a:r>
            <a:r>
              <a:rPr lang="en-US" sz="900" dirty="0" err="1">
                <a:solidFill>
                  <a:prstClr val="black">
                    <a:lumMod val="50000"/>
                    <a:lumOff val="50000"/>
                  </a:prstClr>
                </a:solidFill>
              </a:rPr>
              <a:t>www.ks.uiuc.edu</a:t>
            </a:r>
            <a:endParaRPr lang="en-US" sz="900" dirty="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3"/>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769122012"/>
      </p:ext>
    </p:extLst>
  </p:cSld>
  <p:clrMap bg1="lt1" tx1="dk1" bg2="lt2" tx2="dk2" accent1="accent1" accent2="accent2" accent3="accent3" accent4="accent4" accent5="accent5" accent6="accent6" hlink="hlink" folHlink="folHlink"/>
  <p:sldLayoutIdLst>
    <p:sldLayoutId id="2147493522" r:id="rId1"/>
    <p:sldLayoutId id="2147493523" r:id="rId2"/>
    <p:sldLayoutId id="2147493524" r:id="rId3"/>
    <p:sldLayoutId id="2147493525" r:id="rId4"/>
    <p:sldLayoutId id="2147493526" r:id="rId5"/>
    <p:sldLayoutId id="2147493527" r:id="rId6"/>
    <p:sldLayoutId id="2147493528" r:id="rId7"/>
    <p:sldLayoutId id="2147493529" r:id="rId8"/>
    <p:sldLayoutId id="2147493530" r:id="rId9"/>
    <p:sldLayoutId id="2147493531" r:id="rId10"/>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defTabSz="914400">
              <a:defRPr/>
            </a:pPr>
            <a:fld id="{B514CDFE-9819-48FD-A5B0-2245F32FD935}" type="datetimeFigureOut">
              <a:rPr lang="en-US"/>
              <a:pPr defTabSz="914400">
                <a:defRPr/>
              </a:pPr>
              <a:t>3/20/2019</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defTabSz="914400">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defTabSz="914400">
              <a:defRPr/>
            </a:pPr>
            <a:fld id="{D4441970-29E1-43AB-A96A-83857773A02B}" type="slidenum">
              <a:rPr lang="en-US"/>
              <a:pPr defTabSz="914400">
                <a:defRPr/>
              </a:pPr>
              <a:t>‹#›</a:t>
            </a:fld>
            <a:endParaRPr lang="en-US"/>
          </a:p>
        </p:txBody>
      </p:sp>
    </p:spTree>
    <p:extLst>
      <p:ext uri="{BB962C8B-B14F-4D97-AF65-F5344CB8AC3E}">
        <p14:creationId xmlns:p14="http://schemas.microsoft.com/office/powerpoint/2010/main" val="3388961558"/>
      </p:ext>
    </p:extLst>
  </p:cSld>
  <p:clrMap bg1="lt1" tx1="dk1" bg2="lt2" tx2="dk2" accent1="accent1" accent2="accent2" accent3="accent3" accent4="accent4" accent5="accent5" accent6="accent6" hlink="hlink" folHlink="folHlink"/>
  <p:sldLayoutIdLst>
    <p:sldLayoutId id="2147493533" r:id="rId1"/>
    <p:sldLayoutId id="2147493534" r:id="rId2"/>
    <p:sldLayoutId id="2147493535" r:id="rId3"/>
    <p:sldLayoutId id="2147493536" r:id="rId4"/>
    <p:sldLayoutId id="2147493537" r:id="rId5"/>
    <p:sldLayoutId id="2147493538" r:id="rId6"/>
    <p:sldLayoutId id="2147493539" r:id="rId7"/>
    <p:sldLayoutId id="2147493540" r:id="rId8"/>
    <p:sldLayoutId id="2147493541" r:id="rId9"/>
    <p:sldLayoutId id="2147493542" r:id="rId10"/>
    <p:sldLayoutId id="214749354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2209800" y="4800600"/>
            <a:ext cx="4495800" cy="392113"/>
            <a:chOff x="1392" y="4032"/>
            <a:chExt cx="2832" cy="329"/>
          </a:xfrm>
        </p:grpSpPr>
        <p:sp>
          <p:nvSpPr>
            <p:cNvPr id="1031" name="AutoShape 2"/>
            <p:cNvSpPr>
              <a:spLocks noChangeArrowheads="1"/>
            </p:cNvSpPr>
            <p:nvPr/>
          </p:nvSpPr>
          <p:spPr bwMode="auto">
            <a:xfrm>
              <a:off x="1392" y="4032"/>
              <a:ext cx="2832" cy="192"/>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mtClean="0"/>
            </a:p>
          </p:txBody>
        </p:sp>
        <p:sp>
          <p:nvSpPr>
            <p:cNvPr id="2" name="Text Box 3"/>
            <p:cNvSpPr txBox="1">
              <a:spLocks noChangeArrowheads="1"/>
            </p:cNvSpPr>
            <p:nvPr/>
          </p:nvSpPr>
          <p:spPr bwMode="auto">
            <a:xfrm>
              <a:off x="1392" y="4032"/>
              <a:ext cx="2832"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pPr algn="ctr" defTabSz="914400" eaLnBrk="1" fontAlgn="base" hangingPunct="1">
                <a:lnSpc>
                  <a:spcPct val="93000"/>
                </a:lnSpc>
                <a:spcAft>
                  <a:spcPct val="0"/>
                </a:spcAft>
                <a:buClr>
                  <a:srgbClr val="000000"/>
                </a:buClr>
                <a:buSzPct val="100000"/>
                <a:buFont typeface="Times New Roman" pitchFamily="18" charset="0"/>
                <a:buNone/>
                <a:defRPr/>
              </a:pPr>
              <a:r>
                <a:rPr lang="en-US" sz="1000" dirty="0" smtClean="0">
                  <a:solidFill>
                    <a:srgbClr val="000000"/>
                  </a:solidFill>
                </a:rPr>
                <a:t>NIH BTRC for Macromolecular Modeling and Bioinformatics</a:t>
              </a:r>
            </a:p>
            <a:p>
              <a:pPr algn="ctr" defTabSz="914400" eaLnBrk="1" fontAlgn="base" hangingPunct="1">
                <a:spcAft>
                  <a:spcPct val="0"/>
                </a:spcAft>
                <a:buClr>
                  <a:srgbClr val="000000"/>
                </a:buClr>
                <a:buSzPct val="100000"/>
                <a:buFont typeface="Times New Roman" pitchFamily="18" charset="0"/>
                <a:buNone/>
                <a:defRPr/>
              </a:pPr>
              <a:r>
                <a:rPr lang="en-US" sz="1000" dirty="0" smtClean="0">
                  <a:solidFill>
                    <a:srgbClr val="000000"/>
                  </a:solidFill>
                </a:rPr>
                <a:t>http://www.ks.uiuc.edu/</a:t>
              </a:r>
            </a:p>
          </p:txBody>
        </p:sp>
      </p:grpSp>
      <p:sp>
        <p:nvSpPr>
          <p:cNvPr id="1027" name="AutoShape 5"/>
          <p:cNvSpPr>
            <a:spLocks noChangeArrowheads="1"/>
          </p:cNvSpPr>
          <p:nvPr/>
        </p:nvSpPr>
        <p:spPr bwMode="auto">
          <a:xfrm>
            <a:off x="7239000" y="4800600"/>
            <a:ext cx="1905000" cy="381000"/>
          </a:xfrm>
          <a:prstGeom prst="roundRect">
            <a:avLst>
              <a:gd name="adj" fmla="val 64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9pPr>
          </a:lstStyle>
          <a:p>
            <a:pPr algn="r" defTabSz="914400" eaLnBrk="1" fontAlgn="base" hangingPunct="1">
              <a:lnSpc>
                <a:spcPct val="93000"/>
              </a:lnSpc>
              <a:spcBef>
                <a:spcPct val="0"/>
              </a:spcBef>
              <a:spcAft>
                <a:spcPct val="0"/>
              </a:spcAft>
              <a:buClr>
                <a:srgbClr val="000000"/>
              </a:buClr>
              <a:buSzPct val="100000"/>
              <a:buFont typeface="Times New Roman" pitchFamily="18" charset="0"/>
              <a:buNone/>
              <a:defRPr/>
            </a:pPr>
            <a:r>
              <a:rPr lang="en-US" altLang="en-US" sz="1000" smtClean="0"/>
              <a:t>Beckman Institute,</a:t>
            </a:r>
          </a:p>
          <a:p>
            <a:pPr algn="r" defTabSz="914400" eaLnBrk="1" fontAlgn="base" hangingPunct="1">
              <a:lnSpc>
                <a:spcPct val="93000"/>
              </a:lnSpc>
              <a:spcBef>
                <a:spcPct val="0"/>
              </a:spcBef>
              <a:spcAft>
                <a:spcPct val="0"/>
              </a:spcAft>
              <a:buClr>
                <a:srgbClr val="000000"/>
              </a:buClr>
              <a:buSzPct val="100000"/>
              <a:buFont typeface="Times New Roman" pitchFamily="18" charset="0"/>
              <a:buNone/>
              <a:defRPr/>
            </a:pPr>
            <a:r>
              <a:rPr lang="en-US" altLang="en-US" sz="1000" smtClean="0"/>
              <a:t> U. Illinois at Urbana-Champaign</a:t>
            </a:r>
          </a:p>
        </p:txBody>
      </p:sp>
      <p:sp>
        <p:nvSpPr>
          <p:cNvPr id="1028" name="Rectangle 6"/>
          <p:cNvSpPr>
            <a:spLocks noGrp="1" noChangeArrowheads="1"/>
          </p:cNvSpPr>
          <p:nvPr>
            <p:ph type="title"/>
          </p:nvPr>
        </p:nvSpPr>
        <p:spPr bwMode="auto">
          <a:xfrm>
            <a:off x="685800" y="457200"/>
            <a:ext cx="7770813" cy="85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US" altLang="en-US" smtClean="0"/>
              <a:t>Click to edit the title text format</a:t>
            </a:r>
          </a:p>
        </p:txBody>
      </p:sp>
      <p:sp>
        <p:nvSpPr>
          <p:cNvPr id="1029" name="Rectangle 7"/>
          <p:cNvSpPr>
            <a:spLocks noGrp="1" noChangeArrowheads="1"/>
          </p:cNvSpPr>
          <p:nvPr>
            <p:ph type="body" idx="1"/>
          </p:nvPr>
        </p:nvSpPr>
        <p:spPr bwMode="auto">
          <a:xfrm>
            <a:off x="685800" y="1485900"/>
            <a:ext cx="7770813" cy="3084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US" altLang="en-US" smtClean="0"/>
              <a:t>Click to edit the outline text format</a:t>
            </a:r>
          </a:p>
          <a:p>
            <a:pPr lvl="1"/>
            <a:r>
              <a:rPr lang="en-US" altLang="en-US" smtClean="0"/>
              <a:t>Second Outline Level</a:t>
            </a:r>
          </a:p>
          <a:p>
            <a:pPr lvl="2"/>
            <a:r>
              <a:rPr lang="en-US" altLang="en-US" smtClean="0"/>
              <a:t>Third Outline Level</a:t>
            </a:r>
          </a:p>
          <a:p>
            <a:pPr lvl="3"/>
            <a:r>
              <a:rPr lang="en-US" altLang="en-US" smtClean="0"/>
              <a:t>Fourth Outline Level</a:t>
            </a:r>
          </a:p>
          <a:p>
            <a:pPr lvl="4"/>
            <a:r>
              <a:rPr lang="en-US" altLang="en-US" smtClean="0"/>
              <a:t>Fifth Outline Level</a:t>
            </a:r>
          </a:p>
          <a:p>
            <a:pPr lvl="4"/>
            <a:r>
              <a:rPr lang="en-US" altLang="en-US" smtClean="0"/>
              <a:t>Sixth Outline Level</a:t>
            </a:r>
          </a:p>
          <a:p>
            <a:pPr lvl="4"/>
            <a:r>
              <a:rPr lang="en-US" altLang="en-US" smtClean="0"/>
              <a:t>Seventh Outline Level</a:t>
            </a:r>
          </a:p>
          <a:p>
            <a:pPr lvl="4"/>
            <a:r>
              <a:rPr lang="en-US" altLang="en-US" smtClean="0"/>
              <a:t>Eighth Outline Level</a:t>
            </a:r>
          </a:p>
          <a:p>
            <a:pPr lvl="4"/>
            <a:r>
              <a:rPr lang="en-US" altLang="en-US" smtClean="0"/>
              <a:t>Ninth Outline Level</a:t>
            </a:r>
          </a:p>
        </p:txBody>
      </p:sp>
      <p:pic>
        <p:nvPicPr>
          <p:cNvPr id="1030" name="Picture 10"/>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4697413"/>
            <a:ext cx="361950" cy="4572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6454325"/>
      </p:ext>
    </p:extLst>
  </p:cSld>
  <p:clrMap bg1="lt1" tx1="dk1" bg2="lt2" tx2="dk2" accent1="accent1" accent2="accent2" accent3="accent3" accent4="accent4" accent5="accent5" accent6="accent6" hlink="hlink" folHlink="folHlink"/>
  <p:sldLayoutIdLst>
    <p:sldLayoutId id="2147493545" r:id="rId1"/>
    <p:sldLayoutId id="2147493546" r:id="rId2"/>
    <p:sldLayoutId id="2147493547" r:id="rId3"/>
    <p:sldLayoutId id="2147493548" r:id="rId4"/>
    <p:sldLayoutId id="2147493549" r:id="rId5"/>
    <p:sldLayoutId id="2147493550" r:id="rId6"/>
    <p:sldLayoutId id="2147493551" r:id="rId7"/>
    <p:sldLayoutId id="2147493552" r:id="rId8"/>
    <p:sldLayoutId id="2147493553" r:id="rId9"/>
    <p:sldLayoutId id="2147493554" r:id="rId10"/>
    <p:sldLayoutId id="2147493555" r:id="rId11"/>
    <p:sldLayoutId id="2147493556" r:id="rId12"/>
    <p:sldLayoutId id="2147493557" r:id="rId13"/>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9pPr>
    </p:titleStyle>
    <p:body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5" y="4752646"/>
            <a:ext cx="8229599" cy="311614"/>
          </a:xfrm>
          <a:prstGeom prst="rect">
            <a:avLst/>
          </a:prstGeom>
          <a:noFill/>
        </p:spPr>
        <p:txBody>
          <a:bodyPr wrap="square" lIns="34281" tIns="17140" rIns="34281" bIns="17140" rtlCol="0">
            <a:spAutoFit/>
          </a:bodyPr>
          <a:lstStyle/>
          <a:p>
            <a:pPr algn="ctr"/>
            <a:r>
              <a:rPr lang="en-US" sz="900" dirty="0" smtClean="0">
                <a:solidFill>
                  <a:prstClr val="black">
                    <a:lumMod val="50000"/>
                    <a:lumOff val="50000"/>
                  </a:prstClr>
                </a:solidFill>
              </a:rPr>
              <a:t>Biomedical Technology Research Center for Macromolecular Modeling and Bioinformatics</a:t>
            </a:r>
          </a:p>
          <a:p>
            <a:pPr algn="ctr"/>
            <a:r>
              <a:rPr lang="en-US" sz="900" dirty="0" smtClean="0">
                <a:solidFill>
                  <a:prstClr val="black">
                    <a:lumMod val="50000"/>
                    <a:lumOff val="50000"/>
                  </a:prstClr>
                </a:solidFill>
              </a:rPr>
              <a:t>Beckman Institute, University of Illinois at Urbana-Champaign - </a:t>
            </a:r>
            <a:r>
              <a:rPr lang="en-US" sz="900" dirty="0" err="1" smtClean="0">
                <a:solidFill>
                  <a:prstClr val="black">
                    <a:lumMod val="50000"/>
                    <a:lumOff val="50000"/>
                  </a:prstClr>
                </a:solidFill>
              </a:rPr>
              <a:t>www.ks.uiuc.edu</a:t>
            </a:r>
            <a:endParaRPr lang="en-US" sz="900" dirty="0" smtClean="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5"/>
          <a:stretch>
            <a:fillRect/>
          </a:stretch>
        </p:blipFill>
        <p:spPr>
          <a:xfrm>
            <a:off x="8772138" y="4674140"/>
            <a:ext cx="328570" cy="428625"/>
          </a:xfrm>
          <a:prstGeom prst="rect">
            <a:avLst/>
          </a:prstGeom>
        </p:spPr>
      </p:pic>
    </p:spTree>
    <p:extLst>
      <p:ext uri="{BB962C8B-B14F-4D97-AF65-F5344CB8AC3E}">
        <p14:creationId xmlns:p14="http://schemas.microsoft.com/office/powerpoint/2010/main" val="1534332487"/>
      </p:ext>
    </p:extLst>
  </p:cSld>
  <p:clrMap bg1="lt1" tx1="dk1" bg2="lt2" tx2="dk2" accent1="accent1" accent2="accent2" accent3="accent3" accent4="accent4" accent5="accent5" accent6="accent6" hlink="hlink" folHlink="folHlink"/>
  <p:sldLayoutIdLst>
    <p:sldLayoutId id="2147493559" r:id="rId1"/>
    <p:sldLayoutId id="2147493560" r:id="rId2"/>
    <p:sldLayoutId id="2147493561" r:id="rId3"/>
    <p:sldLayoutId id="2147493562" r:id="rId4"/>
    <p:sldLayoutId id="2147493563" r:id="rId5"/>
    <p:sldLayoutId id="2147493564" r:id="rId6"/>
    <p:sldLayoutId id="2147493565" r:id="rId7"/>
    <p:sldLayoutId id="2147493566" r:id="rId8"/>
    <p:sldLayoutId id="2147493567" r:id="rId9"/>
    <p:sldLayoutId id="2147493568" r:id="rId10"/>
    <p:sldLayoutId id="2147493569" r:id="rId11"/>
    <p:sldLayoutId id="2147493570" r:id="rId12"/>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12" tIns="45706" rIns="91412" bIns="45706"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12" tIns="45706" rIns="91412" bIns="4570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12" tIns="45706" rIns="91412" bIns="45706" rtlCol="0" anchor="ctr"/>
          <a:lstStyle>
            <a:lvl1pPr algn="l">
              <a:defRPr sz="1200">
                <a:solidFill>
                  <a:schemeClr val="tx1">
                    <a:tint val="75000"/>
                  </a:schemeClr>
                </a:solidFill>
                <a:latin typeface="Arial"/>
              </a:defRPr>
            </a:lvl1pPr>
          </a:lstStyle>
          <a:p>
            <a:pPr defTabSz="457057"/>
            <a:fld id="{563D2D51-29E4-A94B-9D44-D772FF6FA731}" type="datetime1">
              <a:rPr lang="en-US" smtClean="0">
                <a:solidFill>
                  <a:prstClr val="black">
                    <a:tint val="75000"/>
                  </a:prstClr>
                </a:solidFill>
              </a:rPr>
              <a:pPr defTabSz="457057"/>
              <a:t>3/20/2019</a:t>
            </a:fld>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12" tIns="45706" rIns="91412" bIns="45706" rtlCol="0" anchor="ctr"/>
          <a:lstStyle>
            <a:lvl1pPr algn="r">
              <a:defRPr sz="1200">
                <a:solidFill>
                  <a:schemeClr val="tx1">
                    <a:tint val="75000"/>
                  </a:schemeClr>
                </a:solidFill>
                <a:latin typeface="Arial"/>
              </a:defRPr>
            </a:lvl1pPr>
          </a:lstStyle>
          <a:p>
            <a:pPr defTabSz="457057"/>
            <a:fld id="{2066355A-084C-D24E-9AD2-7E4FC41EA627}" type="slidenum">
              <a:rPr lang="en-US" smtClean="0">
                <a:solidFill>
                  <a:prstClr val="black">
                    <a:tint val="75000"/>
                  </a:prstClr>
                </a:solidFill>
              </a:rPr>
              <a:pPr defTabSz="457057"/>
              <a:t>‹#›</a:t>
            </a:fld>
            <a:endParaRPr lang="en-US" dirty="0">
              <a:solidFill>
                <a:prstClr val="black">
                  <a:tint val="75000"/>
                </a:prstClr>
              </a:solidFill>
            </a:endParaRPr>
          </a:p>
        </p:txBody>
      </p:sp>
    </p:spTree>
    <p:extLst>
      <p:ext uri="{BB962C8B-B14F-4D97-AF65-F5344CB8AC3E}">
        <p14:creationId xmlns:p14="http://schemas.microsoft.com/office/powerpoint/2010/main" val="1096722808"/>
      </p:ext>
    </p:extLst>
  </p:cSld>
  <p:clrMap bg1="lt1" tx1="dk1" bg2="lt2" tx2="dk2" accent1="accent1" accent2="accent2" accent3="accent3" accent4="accent4" accent5="accent5" accent6="accent6" hlink="hlink" folHlink="folHlink"/>
  <p:sldLayoutIdLst>
    <p:sldLayoutId id="2147493572" r:id="rId1"/>
    <p:sldLayoutId id="2147493573" r:id="rId2"/>
    <p:sldLayoutId id="2147493574" r:id="rId3"/>
    <p:sldLayoutId id="2147493575" r:id="rId4"/>
    <p:sldLayoutId id="2147493576" r:id="rId5"/>
    <p:sldLayoutId id="2147493577" r:id="rId6"/>
    <p:sldLayoutId id="2147493578" r:id="rId7"/>
    <p:sldLayoutId id="2147493579" r:id="rId8"/>
    <p:sldLayoutId id="2147493580" r:id="rId9"/>
    <p:sldLayoutId id="2147493581" r:id="rId10"/>
  </p:sldLayoutIdLst>
  <p:hf sldNum="0" hdr="0" ftr="0" dt="0"/>
  <p:txStyles>
    <p:titleStyle>
      <a:lvl1pPr algn="ctr" defTabSz="457057" rtl="0" eaLnBrk="1" latinLnBrk="0" hangingPunct="1">
        <a:spcBef>
          <a:spcPct val="0"/>
        </a:spcBef>
        <a:buNone/>
        <a:defRPr sz="4400" kern="1200">
          <a:solidFill>
            <a:schemeClr val="tx1"/>
          </a:solidFill>
          <a:latin typeface="Arial"/>
          <a:ea typeface="+mj-ea"/>
          <a:cs typeface="+mj-cs"/>
        </a:defRPr>
      </a:lvl1pPr>
    </p:titleStyle>
    <p:bodyStyle>
      <a:lvl1pPr marL="342791" indent="-342791" algn="l" defTabSz="457057" rtl="0" eaLnBrk="1" latinLnBrk="0" hangingPunct="1">
        <a:spcBef>
          <a:spcPct val="20000"/>
        </a:spcBef>
        <a:buFont typeface="Arial"/>
        <a:buChar char="•"/>
        <a:defRPr sz="3200" kern="1200">
          <a:solidFill>
            <a:schemeClr val="tx1"/>
          </a:solidFill>
          <a:latin typeface="Arial"/>
          <a:ea typeface="+mn-ea"/>
          <a:cs typeface="+mn-cs"/>
        </a:defRPr>
      </a:lvl1pPr>
      <a:lvl2pPr marL="742715" indent="-285660" algn="l" defTabSz="457057" rtl="0" eaLnBrk="1" latinLnBrk="0" hangingPunct="1">
        <a:spcBef>
          <a:spcPct val="20000"/>
        </a:spcBef>
        <a:buFont typeface="Arial"/>
        <a:buChar char="–"/>
        <a:defRPr sz="2800" kern="1200">
          <a:solidFill>
            <a:schemeClr val="tx1"/>
          </a:solidFill>
          <a:latin typeface="Arial"/>
          <a:ea typeface="+mn-ea"/>
          <a:cs typeface="+mn-cs"/>
        </a:defRPr>
      </a:lvl2pPr>
      <a:lvl3pPr marL="1142637" indent="-228526" algn="l" defTabSz="457057" rtl="0" eaLnBrk="1" latinLnBrk="0" hangingPunct="1">
        <a:spcBef>
          <a:spcPct val="20000"/>
        </a:spcBef>
        <a:buFont typeface="Arial"/>
        <a:buChar char="•"/>
        <a:defRPr sz="2400" kern="1200">
          <a:solidFill>
            <a:schemeClr val="tx1"/>
          </a:solidFill>
          <a:latin typeface="Arial"/>
          <a:ea typeface="+mn-ea"/>
          <a:cs typeface="+mn-cs"/>
        </a:defRPr>
      </a:lvl3pPr>
      <a:lvl4pPr marL="1599693" indent="-228526" algn="l" defTabSz="457057" rtl="0" eaLnBrk="1" latinLnBrk="0" hangingPunct="1">
        <a:spcBef>
          <a:spcPct val="20000"/>
        </a:spcBef>
        <a:buFont typeface="Arial"/>
        <a:buChar char="–"/>
        <a:defRPr sz="2000" kern="1200">
          <a:solidFill>
            <a:schemeClr val="tx1"/>
          </a:solidFill>
          <a:latin typeface="Arial"/>
          <a:ea typeface="+mn-ea"/>
          <a:cs typeface="+mn-cs"/>
        </a:defRPr>
      </a:lvl4pPr>
      <a:lvl5pPr marL="2056750" indent="-228526" algn="l" defTabSz="457057" rtl="0" eaLnBrk="1" latinLnBrk="0" hangingPunct="1">
        <a:spcBef>
          <a:spcPct val="20000"/>
        </a:spcBef>
        <a:buFont typeface="Arial"/>
        <a:buChar char="»"/>
        <a:defRPr sz="2000" kern="1200">
          <a:solidFill>
            <a:schemeClr val="tx1"/>
          </a:solidFill>
          <a:latin typeface="Arial"/>
          <a:ea typeface="+mn-ea"/>
          <a:cs typeface="+mn-cs"/>
        </a:defRPr>
      </a:lvl5pPr>
      <a:lvl6pPr marL="2513803" indent="-228526" algn="l" defTabSz="457057" rtl="0" eaLnBrk="1" latinLnBrk="0" hangingPunct="1">
        <a:spcBef>
          <a:spcPct val="20000"/>
        </a:spcBef>
        <a:buFont typeface="Arial"/>
        <a:buChar char="•"/>
        <a:defRPr sz="2000" kern="1200">
          <a:solidFill>
            <a:schemeClr val="tx1"/>
          </a:solidFill>
          <a:latin typeface="+mn-lt"/>
          <a:ea typeface="+mn-ea"/>
          <a:cs typeface="+mn-cs"/>
        </a:defRPr>
      </a:lvl6pPr>
      <a:lvl7pPr marL="2970860" indent="-228526" algn="l" defTabSz="457057" rtl="0" eaLnBrk="1" latinLnBrk="0" hangingPunct="1">
        <a:spcBef>
          <a:spcPct val="20000"/>
        </a:spcBef>
        <a:buFont typeface="Arial"/>
        <a:buChar char="•"/>
        <a:defRPr sz="2000" kern="1200">
          <a:solidFill>
            <a:schemeClr val="tx1"/>
          </a:solidFill>
          <a:latin typeface="+mn-lt"/>
          <a:ea typeface="+mn-ea"/>
          <a:cs typeface="+mn-cs"/>
        </a:defRPr>
      </a:lvl7pPr>
      <a:lvl8pPr marL="3427913" indent="-228526" algn="l" defTabSz="457057" rtl="0" eaLnBrk="1" latinLnBrk="0" hangingPunct="1">
        <a:spcBef>
          <a:spcPct val="20000"/>
        </a:spcBef>
        <a:buFont typeface="Arial"/>
        <a:buChar char="•"/>
        <a:defRPr sz="2000" kern="1200">
          <a:solidFill>
            <a:schemeClr val="tx1"/>
          </a:solidFill>
          <a:latin typeface="+mn-lt"/>
          <a:ea typeface="+mn-ea"/>
          <a:cs typeface="+mn-cs"/>
        </a:defRPr>
      </a:lvl8pPr>
      <a:lvl9pPr marL="3884970" indent="-228526" algn="l" defTabSz="45705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7" rtl="0" eaLnBrk="1" latinLnBrk="0" hangingPunct="1">
        <a:defRPr sz="1800" kern="1200">
          <a:solidFill>
            <a:schemeClr val="tx1"/>
          </a:solidFill>
          <a:latin typeface="+mn-lt"/>
          <a:ea typeface="+mn-ea"/>
          <a:cs typeface="+mn-cs"/>
        </a:defRPr>
      </a:lvl1pPr>
      <a:lvl2pPr marL="457057" algn="l" defTabSz="457057" rtl="0" eaLnBrk="1" latinLnBrk="0" hangingPunct="1">
        <a:defRPr sz="1800" kern="1200">
          <a:solidFill>
            <a:schemeClr val="tx1"/>
          </a:solidFill>
          <a:latin typeface="+mn-lt"/>
          <a:ea typeface="+mn-ea"/>
          <a:cs typeface="+mn-cs"/>
        </a:defRPr>
      </a:lvl2pPr>
      <a:lvl3pPr marL="914110" algn="l" defTabSz="457057" rtl="0" eaLnBrk="1" latinLnBrk="0" hangingPunct="1">
        <a:defRPr sz="1800" kern="1200">
          <a:solidFill>
            <a:schemeClr val="tx1"/>
          </a:solidFill>
          <a:latin typeface="+mn-lt"/>
          <a:ea typeface="+mn-ea"/>
          <a:cs typeface="+mn-cs"/>
        </a:defRPr>
      </a:lvl3pPr>
      <a:lvl4pPr marL="1371167" algn="l" defTabSz="457057" rtl="0" eaLnBrk="1" latinLnBrk="0" hangingPunct="1">
        <a:defRPr sz="1800" kern="1200">
          <a:solidFill>
            <a:schemeClr val="tx1"/>
          </a:solidFill>
          <a:latin typeface="+mn-lt"/>
          <a:ea typeface="+mn-ea"/>
          <a:cs typeface="+mn-cs"/>
        </a:defRPr>
      </a:lvl4pPr>
      <a:lvl5pPr marL="1828220" algn="l" defTabSz="457057" rtl="0" eaLnBrk="1" latinLnBrk="0" hangingPunct="1">
        <a:defRPr sz="1800" kern="1200">
          <a:solidFill>
            <a:schemeClr val="tx1"/>
          </a:solidFill>
          <a:latin typeface="+mn-lt"/>
          <a:ea typeface="+mn-ea"/>
          <a:cs typeface="+mn-cs"/>
        </a:defRPr>
      </a:lvl5pPr>
      <a:lvl6pPr marL="2285277" algn="l" defTabSz="457057" rtl="0" eaLnBrk="1" latinLnBrk="0" hangingPunct="1">
        <a:defRPr sz="1800" kern="1200">
          <a:solidFill>
            <a:schemeClr val="tx1"/>
          </a:solidFill>
          <a:latin typeface="+mn-lt"/>
          <a:ea typeface="+mn-ea"/>
          <a:cs typeface="+mn-cs"/>
        </a:defRPr>
      </a:lvl6pPr>
      <a:lvl7pPr marL="2742330" algn="l" defTabSz="457057" rtl="0" eaLnBrk="1" latinLnBrk="0" hangingPunct="1">
        <a:defRPr sz="1800" kern="1200">
          <a:solidFill>
            <a:schemeClr val="tx1"/>
          </a:solidFill>
          <a:latin typeface="+mn-lt"/>
          <a:ea typeface="+mn-ea"/>
          <a:cs typeface="+mn-cs"/>
        </a:defRPr>
      </a:lvl7pPr>
      <a:lvl8pPr marL="3199387" algn="l" defTabSz="457057" rtl="0" eaLnBrk="1" latinLnBrk="0" hangingPunct="1">
        <a:defRPr sz="1800" kern="1200">
          <a:solidFill>
            <a:schemeClr val="tx1"/>
          </a:solidFill>
          <a:latin typeface="+mn-lt"/>
          <a:ea typeface="+mn-ea"/>
          <a:cs typeface="+mn-cs"/>
        </a:defRPr>
      </a:lvl8pPr>
      <a:lvl9pPr marL="3656444" algn="l" defTabSz="45705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0.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6.png"/><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9.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hyperlink" Target="https://www.planetarium.berlin/veranstaltungen/erde-geburt-eines-planeten" TargetMode="External"/><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49.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 y="318978"/>
            <a:ext cx="9144000" cy="1212110"/>
          </a:xfrm>
        </p:spPr>
        <p:txBody>
          <a:bodyPr>
            <a:noAutofit/>
          </a:bodyPr>
          <a:lstStyle/>
          <a:p>
            <a:r>
              <a:rPr lang="en-US" altLang="en-US" sz="2800" dirty="0" smtClean="0"/>
              <a:t>Interactive High-Fidelity Biomolecular and Cellular Visualization with RTX Ray Tracing APIs</a:t>
            </a:r>
          </a:p>
        </p:txBody>
      </p:sp>
      <p:sp>
        <p:nvSpPr>
          <p:cNvPr id="2" name="Subtitle 1"/>
          <p:cNvSpPr>
            <a:spLocks noGrp="1"/>
          </p:cNvSpPr>
          <p:nvPr>
            <p:ph type="subTitle" idx="1"/>
          </p:nvPr>
        </p:nvSpPr>
        <p:spPr>
          <a:xfrm>
            <a:off x="148855" y="1531088"/>
            <a:ext cx="8867553" cy="3094076"/>
          </a:xfrm>
        </p:spPr>
        <p:txBody>
          <a:bodyPr>
            <a:noAutofit/>
          </a:bodyPr>
          <a:lstStyle/>
          <a:p>
            <a:r>
              <a:rPr lang="en-US" altLang="en-US" sz="2000" dirty="0">
                <a:solidFill>
                  <a:schemeClr val="tx1"/>
                </a:solidFill>
              </a:rPr>
              <a:t>John E. Stone</a:t>
            </a:r>
          </a:p>
          <a:p>
            <a:r>
              <a:rPr lang="en-US" altLang="en-US" sz="2000" dirty="0">
                <a:solidFill>
                  <a:schemeClr val="tx1"/>
                </a:solidFill>
              </a:rPr>
              <a:t>Theoretical and Computational Biophysics Group</a:t>
            </a:r>
          </a:p>
          <a:p>
            <a:r>
              <a:rPr lang="en-US" altLang="en-US" sz="2000" dirty="0">
                <a:solidFill>
                  <a:schemeClr val="tx1"/>
                </a:solidFill>
              </a:rPr>
              <a:t>Beckman Institute for Advanced Science and Technology</a:t>
            </a:r>
          </a:p>
          <a:p>
            <a:r>
              <a:rPr lang="en-US" altLang="en-US" sz="2000" dirty="0">
                <a:solidFill>
                  <a:schemeClr val="tx1"/>
                </a:solidFill>
              </a:rPr>
              <a:t>University of Illinois at Urbana-Champaign</a:t>
            </a:r>
          </a:p>
          <a:p>
            <a:r>
              <a:rPr lang="en-US" altLang="en-US" sz="2000" b="1" dirty="0">
                <a:solidFill>
                  <a:schemeClr val="tx1"/>
                </a:solidFill>
              </a:rPr>
              <a:t>http://www.ks.uiuc.edu/Research/gpu/</a:t>
            </a:r>
          </a:p>
          <a:p>
            <a:endParaRPr lang="en-US" altLang="en-US" sz="2000" dirty="0">
              <a:solidFill>
                <a:schemeClr val="tx1"/>
              </a:solidFill>
            </a:endParaRPr>
          </a:p>
          <a:p>
            <a:r>
              <a:rPr lang="en-US" altLang="en-US" sz="2000" dirty="0" smtClean="0">
                <a:solidFill>
                  <a:schemeClr val="tx1"/>
                </a:solidFill>
              </a:rPr>
              <a:t>15:00-15:50,  Room 230B, San Jose Convention Center</a:t>
            </a:r>
            <a:endParaRPr lang="en-US" altLang="en-US" sz="2000" dirty="0">
              <a:solidFill>
                <a:schemeClr val="tx1"/>
              </a:solidFill>
            </a:endParaRPr>
          </a:p>
          <a:p>
            <a:r>
              <a:rPr lang="en-US" altLang="en-US" sz="2000" dirty="0" smtClean="0">
                <a:solidFill>
                  <a:schemeClr val="tx1"/>
                </a:solidFill>
              </a:rPr>
              <a:t>San Jose, CA, Wednesday March 20</a:t>
            </a:r>
            <a:r>
              <a:rPr lang="en-US" altLang="en-US" sz="2000" baseline="30000" dirty="0" smtClean="0">
                <a:solidFill>
                  <a:schemeClr val="tx1"/>
                </a:solidFill>
              </a:rPr>
              <a:t>th</a:t>
            </a:r>
            <a:r>
              <a:rPr lang="en-US" altLang="en-US" sz="2000" dirty="0" smtClean="0">
                <a:solidFill>
                  <a:schemeClr val="tx1"/>
                </a:solidFill>
              </a:rPr>
              <a:t>, 2019</a:t>
            </a:r>
            <a:endParaRPr lang="en-US" altLang="en-US" sz="2000" dirty="0">
              <a:solidFill>
                <a:schemeClr val="tx1"/>
              </a:solidFill>
            </a:endParaRPr>
          </a:p>
        </p:txBody>
      </p:sp>
    </p:spTree>
    <p:extLst>
      <p:ext uri="{BB962C8B-B14F-4D97-AF65-F5344CB8AC3E}">
        <p14:creationId xmlns:p14="http://schemas.microsoft.com/office/powerpoint/2010/main" val="34426784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33993"/>
          </a:xfrm>
        </p:spPr>
        <p:txBody>
          <a:bodyPr>
            <a:noAutofit/>
          </a:bodyPr>
          <a:lstStyle/>
          <a:p>
            <a:r>
              <a:rPr lang="en-US" sz="3600" dirty="0" smtClean="0"/>
              <a:t>Interactive Ray Tracing of Tomograms</a:t>
            </a:r>
            <a:endParaRPr lang="en-US" sz="3600" dirty="0"/>
          </a:p>
        </p:txBody>
      </p:sp>
      <p:sp>
        <p:nvSpPr>
          <p:cNvPr id="3" name="Content Placeholder 2"/>
          <p:cNvSpPr>
            <a:spLocks noGrp="1"/>
          </p:cNvSpPr>
          <p:nvPr>
            <p:ph sz="half" idx="1"/>
          </p:nvPr>
        </p:nvSpPr>
        <p:spPr>
          <a:xfrm>
            <a:off x="85060" y="849276"/>
            <a:ext cx="4208721" cy="3394472"/>
          </a:xfrm>
        </p:spPr>
        <p:txBody>
          <a:bodyPr>
            <a:normAutofit fontScale="77500" lnSpcReduction="20000"/>
          </a:bodyPr>
          <a:lstStyle/>
          <a:p>
            <a:r>
              <a:rPr lang="en-US" dirty="0" smtClean="0"/>
              <a:t>High resolution cellular tomograms, </a:t>
            </a:r>
            <a:r>
              <a:rPr lang="en-US" b="1" dirty="0" smtClean="0"/>
              <a:t>billions of voxels</a:t>
            </a:r>
          </a:p>
          <a:p>
            <a:r>
              <a:rPr lang="en-US" dirty="0" smtClean="0"/>
              <a:t>Even </a:t>
            </a:r>
            <a:r>
              <a:rPr lang="en-US" dirty="0" err="1" smtClean="0"/>
              <a:t>isosurface</a:t>
            </a:r>
            <a:r>
              <a:rPr lang="en-US" dirty="0" smtClean="0"/>
              <a:t> or lattice site graphical representations involve ~100M geometric primitives</a:t>
            </a:r>
          </a:p>
          <a:p>
            <a:r>
              <a:rPr lang="en-US" dirty="0" smtClean="0"/>
              <a:t>&gt;= 24GB GPUs allow interactive RT of large cellular tomograms </a:t>
            </a: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293782" y="894152"/>
            <a:ext cx="4753077" cy="3231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98089" y="4125433"/>
            <a:ext cx="4753077" cy="523220"/>
          </a:xfrm>
          <a:prstGeom prst="rect">
            <a:avLst/>
          </a:prstGeom>
          <a:noFill/>
        </p:spPr>
        <p:txBody>
          <a:bodyPr wrap="square" rtlCol="0">
            <a:spAutoFit/>
          </a:bodyPr>
          <a:lstStyle/>
          <a:p>
            <a:r>
              <a:rPr lang="en-US" sz="1400" b="1" dirty="0" smtClean="0"/>
              <a:t>Earnest, et al. J</a:t>
            </a:r>
            <a:r>
              <a:rPr lang="en-US" sz="1400" b="1" dirty="0"/>
              <a:t>. Physical Chemistry B, 121(15): 3871-3881, 2017</a:t>
            </a:r>
            <a:r>
              <a:rPr lang="en-US" sz="1400" b="1" dirty="0" smtClean="0"/>
              <a:t>.</a:t>
            </a:r>
            <a:endParaRPr lang="en-US" b="1" dirty="0"/>
          </a:p>
        </p:txBody>
      </p:sp>
    </p:spTree>
    <p:extLst>
      <p:ext uri="{BB962C8B-B14F-4D97-AF65-F5344CB8AC3E}">
        <p14:creationId xmlns:p14="http://schemas.microsoft.com/office/powerpoint/2010/main" val="17709934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82550" y="87313"/>
            <a:ext cx="8978900" cy="731837"/>
          </a:xfrm>
        </p:spPr>
        <p:txBody>
          <a:bodyPr/>
          <a:lstStyle/>
          <a:p>
            <a:pPr eaLnBrk="1" hangingPunct="1"/>
            <a:r>
              <a:rPr lang="en-US" altLang="en-US" sz="3200" smtClean="0"/>
              <a:t>VMD “QuickSurf” Representation, Ray Tracing</a:t>
            </a:r>
            <a:endParaRPr lang="en-US" altLang="en-US" sz="2400" smtClean="0"/>
          </a:p>
        </p:txBody>
      </p:sp>
      <p:sp>
        <p:nvSpPr>
          <p:cNvPr id="23555"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3557" name="TextBox 1"/>
          <p:cNvSpPr txBox="1">
            <a:spLocks noChangeArrowheads="1"/>
          </p:cNvSpPr>
          <p:nvPr/>
        </p:nvSpPr>
        <p:spPr bwMode="auto">
          <a:xfrm>
            <a:off x="609600" y="4613275"/>
            <a:ext cx="8001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a:t>All-atom HIV capsid simulations w/ </a:t>
            </a:r>
            <a:r>
              <a:rPr lang="en-US" altLang="en-US" sz="2000" b="1" dirty="0" smtClean="0"/>
              <a:t>64M </a:t>
            </a:r>
            <a:r>
              <a:rPr lang="en-US" altLang="en-US" sz="2000" b="1" dirty="0"/>
              <a:t>atoms on Blue Waters</a:t>
            </a:r>
          </a:p>
        </p:txBody>
      </p:sp>
      <p:pic>
        <p:nvPicPr>
          <p:cNvPr id="235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909638"/>
            <a:ext cx="2957512"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3"/>
          <p:cNvPicPr>
            <a:picLocks noChangeAspect="1"/>
          </p:cNvPicPr>
          <p:nvPr/>
        </p:nvPicPr>
        <p:blipFill>
          <a:blip r:embed="rId3">
            <a:extLst>
              <a:ext uri="{28A0092B-C50C-407E-A947-70E740481C1C}">
                <a14:useLocalDpi xmlns:a14="http://schemas.microsoft.com/office/drawing/2010/main" val="0"/>
              </a:ext>
            </a:extLst>
          </a:blip>
          <a:srcRect l="6589" r="9647"/>
          <a:stretch>
            <a:fillRect/>
          </a:stretch>
        </p:blipFill>
        <p:spPr bwMode="auto">
          <a:xfrm>
            <a:off x="6029325" y="881063"/>
            <a:ext cx="3114675"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4"/>
          <a:srcRect/>
          <a:stretch>
            <a:fillRect/>
          </a:stretch>
        </p:blipFill>
        <p:spPr bwMode="auto">
          <a:xfrm>
            <a:off x="3038475" y="904875"/>
            <a:ext cx="2960688" cy="3687763"/>
          </a:xfrm>
          <a:prstGeom prst="rect">
            <a:avLst/>
          </a:prstGeom>
          <a:noFill/>
          <a:ln>
            <a:noFill/>
          </a:ln>
          <a:effectLst>
            <a:outerShdw blurRad="304800" dist="76200" dir="1344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06673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507"/>
            <a:ext cx="8229600" cy="857250"/>
          </a:xfrm>
        </p:spPr>
        <p:txBody>
          <a:bodyPr>
            <a:normAutofit/>
          </a:bodyPr>
          <a:lstStyle/>
          <a:p>
            <a:r>
              <a:rPr lang="en-US" dirty="0" smtClean="0"/>
              <a:t>VMD/</a:t>
            </a:r>
            <a:r>
              <a:rPr lang="en-US" dirty="0" err="1" smtClean="0"/>
              <a:t>OpiX</a:t>
            </a:r>
            <a:r>
              <a:rPr lang="en-US" dirty="0" smtClean="0"/>
              <a:t> RTX Acceleration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33" y="998796"/>
            <a:ext cx="7368362" cy="4144704"/>
          </a:xfrm>
          <a:prstGeom prst="rect">
            <a:avLst/>
          </a:prstGeom>
        </p:spPr>
      </p:pic>
    </p:spTree>
    <p:extLst>
      <p:ext uri="{BB962C8B-B14F-4D97-AF65-F5344CB8AC3E}">
        <p14:creationId xmlns:p14="http://schemas.microsoft.com/office/powerpoint/2010/main" val="27139345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RTX Acceleration Doing?</a:t>
            </a:r>
            <a:endParaRPr lang="en-US" dirty="0"/>
          </a:p>
        </p:txBody>
      </p:sp>
      <p:sp>
        <p:nvSpPr>
          <p:cNvPr id="3" name="Text Placeholder 2"/>
          <p:cNvSpPr>
            <a:spLocks noGrp="1"/>
          </p:cNvSpPr>
          <p:nvPr>
            <p:ph type="body" sz="half" idx="1"/>
          </p:nvPr>
        </p:nvSpPr>
        <p:spPr>
          <a:xfrm>
            <a:off x="244549" y="1485900"/>
            <a:ext cx="8654902" cy="3086100"/>
          </a:xfrm>
        </p:spPr>
        <p:txBody>
          <a:bodyPr>
            <a:normAutofit/>
          </a:bodyPr>
          <a:lstStyle/>
          <a:p>
            <a:r>
              <a:rPr lang="en-US" dirty="0" smtClean="0"/>
              <a:t>Hardware acceleration (Turing RT cores) of:</a:t>
            </a:r>
          </a:p>
          <a:p>
            <a:pPr lvl="1"/>
            <a:r>
              <a:rPr lang="en-US" dirty="0" smtClean="0"/>
              <a:t>BVH AS traversal</a:t>
            </a:r>
          </a:p>
          <a:p>
            <a:pPr lvl="1"/>
            <a:r>
              <a:rPr lang="en-US" dirty="0" smtClean="0"/>
              <a:t>Ray-triangle intersection</a:t>
            </a:r>
          </a:p>
          <a:p>
            <a:r>
              <a:rPr lang="en-US" dirty="0" smtClean="0"/>
              <a:t>BVH AS can embed triangle geometry</a:t>
            </a:r>
          </a:p>
          <a:p>
            <a:pPr lvl="1"/>
            <a:r>
              <a:rPr lang="en-US" dirty="0" smtClean="0"/>
              <a:t>Triangle geometry buffer can then be ephemeral</a:t>
            </a:r>
          </a:p>
        </p:txBody>
      </p:sp>
    </p:spTree>
    <p:extLst>
      <p:ext uri="{BB962C8B-B14F-4D97-AF65-F5344CB8AC3E}">
        <p14:creationId xmlns:p14="http://schemas.microsoft.com/office/powerpoint/2010/main" val="31368438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028700"/>
          </a:xfrm>
        </p:spPr>
        <p:txBody>
          <a:bodyPr>
            <a:noAutofit/>
          </a:bodyPr>
          <a:lstStyle/>
          <a:p>
            <a:r>
              <a:rPr lang="en-US" sz="3600" dirty="0" smtClean="0"/>
              <a:t>Secondary Benefits and </a:t>
            </a:r>
            <a:br>
              <a:rPr lang="en-US" sz="3600" dirty="0" smtClean="0"/>
            </a:br>
            <a:r>
              <a:rPr lang="en-US" sz="3600" dirty="0" smtClean="0"/>
              <a:t>RTX Performance Observations</a:t>
            </a:r>
            <a:endParaRPr lang="en-US" sz="3600" dirty="0"/>
          </a:p>
        </p:txBody>
      </p:sp>
      <p:sp>
        <p:nvSpPr>
          <p:cNvPr id="3" name="Text Placeholder 2"/>
          <p:cNvSpPr>
            <a:spLocks noGrp="1"/>
          </p:cNvSpPr>
          <p:nvPr>
            <p:ph type="body" sz="half" idx="1"/>
          </p:nvPr>
        </p:nvSpPr>
        <p:spPr>
          <a:xfrm>
            <a:off x="685800" y="1485900"/>
            <a:ext cx="7772400" cy="3086100"/>
          </a:xfrm>
        </p:spPr>
        <p:txBody>
          <a:bodyPr>
            <a:normAutofit fontScale="62500" lnSpcReduction="20000"/>
          </a:bodyPr>
          <a:lstStyle/>
          <a:p>
            <a:r>
              <a:rPr lang="en-US" dirty="0" smtClean="0"/>
              <a:t>Traversal and intersection work performed by RT cores vacates GPU SMs and makes them available for other RT work</a:t>
            </a:r>
            <a:endParaRPr lang="en-US" dirty="0"/>
          </a:p>
          <a:p>
            <a:r>
              <a:rPr lang="en-US" dirty="0" smtClean="0"/>
              <a:t>RTX hardware traversal performance approaches GPU memory bandwidth limits</a:t>
            </a:r>
          </a:p>
          <a:p>
            <a:r>
              <a:rPr lang="en-US" dirty="0" smtClean="0"/>
              <a:t>Future RTX hardware could end up being bandwidth bound</a:t>
            </a:r>
            <a:r>
              <a:rPr lang="en-US" dirty="0" smtClean="0"/>
              <a:t> in some cases</a:t>
            </a:r>
          </a:p>
          <a:p>
            <a:r>
              <a:rPr lang="en-US" dirty="0" smtClean="0"/>
              <a:t>Start adapting geometric data representations for minimum footprint, e.g. by using compressed or quantized data representations such as </a:t>
            </a:r>
            <a:r>
              <a:rPr lang="en-US" dirty="0" err="1" smtClean="0"/>
              <a:t>Octohedron</a:t>
            </a:r>
            <a:r>
              <a:rPr lang="en-US" dirty="0" smtClean="0"/>
              <a:t> Normal Vector encoding (replace 3x 32-bit floats with a single 32-bit </a:t>
            </a:r>
            <a:r>
              <a:rPr lang="en-US" dirty="0" err="1" smtClean="0"/>
              <a:t>int</a:t>
            </a:r>
            <a:r>
              <a:rPr lang="en-US" dirty="0" smtClean="0"/>
              <a:t>)</a:t>
            </a:r>
            <a:endParaRPr lang="en-US" dirty="0" smtClean="0"/>
          </a:p>
          <a:p>
            <a:endParaRPr lang="en-US" dirty="0" smtClean="0"/>
          </a:p>
        </p:txBody>
      </p:sp>
    </p:spTree>
    <p:extLst>
      <p:ext uri="{BB962C8B-B14F-4D97-AF65-F5344CB8AC3E}">
        <p14:creationId xmlns:p14="http://schemas.microsoft.com/office/powerpoint/2010/main" val="10810070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 name="Title 1"/>
          <p:cNvSpPr>
            <a:spLocks noGrp="1"/>
          </p:cNvSpPr>
          <p:nvPr>
            <p:ph type="title"/>
          </p:nvPr>
        </p:nvSpPr>
        <p:spPr>
          <a:xfrm>
            <a:off x="419987" y="138223"/>
            <a:ext cx="4768701" cy="856060"/>
          </a:xfrm>
        </p:spPr>
        <p:txBody>
          <a:bodyPr>
            <a:normAutofit fontScale="90000"/>
          </a:bodyPr>
          <a:lstStyle/>
          <a:p>
            <a:r>
              <a:rPr lang="en-US" b="1" dirty="0" smtClean="0"/>
              <a:t>Ray Tracing Gems</a:t>
            </a:r>
            <a:endParaRPr lang="en-US" b="1" dirty="0"/>
          </a:p>
        </p:txBody>
      </p:sp>
      <p:sp>
        <p:nvSpPr>
          <p:cNvPr id="6" name="Text Placeholder 5"/>
          <p:cNvSpPr>
            <a:spLocks noGrp="1"/>
          </p:cNvSpPr>
          <p:nvPr>
            <p:ph type="body" sz="half" idx="1"/>
          </p:nvPr>
        </p:nvSpPr>
        <p:spPr>
          <a:xfrm>
            <a:off x="1" y="1044787"/>
            <a:ext cx="5693290" cy="3814291"/>
          </a:xfrm>
        </p:spPr>
        <p:txBody>
          <a:bodyPr>
            <a:normAutofit fontScale="62500" lnSpcReduction="20000"/>
          </a:bodyPr>
          <a:lstStyle/>
          <a:p>
            <a:r>
              <a:rPr lang="en-US" dirty="0" smtClean="0"/>
              <a:t>Ch. 4, “</a:t>
            </a:r>
            <a:r>
              <a:rPr lang="it-IT" dirty="0" smtClean="0"/>
              <a:t>A </a:t>
            </a:r>
            <a:r>
              <a:rPr lang="it-IT" dirty="0"/>
              <a:t>Planetarium Dome Master </a:t>
            </a:r>
            <a:r>
              <a:rPr lang="it-IT" dirty="0" smtClean="0"/>
              <a:t>Camera</a:t>
            </a:r>
            <a:r>
              <a:rPr lang="en-US" dirty="0" smtClean="0"/>
              <a:t>”</a:t>
            </a:r>
          </a:p>
          <a:p>
            <a:r>
              <a:rPr lang="en-US" dirty="0" smtClean="0"/>
              <a:t>Ch. 27, “</a:t>
            </a:r>
            <a:r>
              <a:rPr lang="en-US" dirty="0"/>
              <a:t>Interactive Ray Tracing Techniques for High-Fidelity Scientific Visualization</a:t>
            </a:r>
            <a:r>
              <a:rPr lang="en-US" dirty="0" smtClean="0"/>
              <a:t>”</a:t>
            </a:r>
          </a:p>
          <a:p>
            <a:r>
              <a:rPr lang="en-US" dirty="0" smtClean="0"/>
              <a:t>Tons of great material and code samples!</a:t>
            </a:r>
          </a:p>
          <a:p>
            <a:endParaRPr lang="en-US" b="1" dirty="0" smtClean="0"/>
          </a:p>
          <a:p>
            <a:r>
              <a:rPr lang="en-US" b="1" dirty="0" smtClean="0"/>
              <a:t>See Eric Haines RTG GTC talk:</a:t>
            </a:r>
          </a:p>
          <a:p>
            <a:pPr lvl="1"/>
            <a:r>
              <a:rPr lang="en-US" b="1" dirty="0" smtClean="0"/>
              <a:t>Room </a:t>
            </a:r>
            <a:r>
              <a:rPr lang="en-US" b="1" dirty="0"/>
              <a:t>230B (Concourse Level) on Thursday 2-3 PM</a:t>
            </a:r>
            <a:endParaRPr lang="en-US" b="1" dirty="0" smtClean="0"/>
          </a:p>
          <a:p>
            <a:endParaRPr lang="en-US" b="1" dirty="0" smtClean="0"/>
          </a:p>
          <a:p>
            <a:r>
              <a:rPr lang="en-US" b="1" dirty="0" smtClean="0"/>
              <a:t>RTG book signings on Thursday, 3-4pm @ GTC book seller</a:t>
            </a:r>
            <a:endParaRPr lang="en-US" b="1" dirty="0"/>
          </a:p>
        </p:txBody>
      </p:sp>
      <p:pic>
        <p:nvPicPr>
          <p:cNvPr id="4" name="Content Placeholder 3"/>
          <p:cNvPicPr>
            <a:picLocks noGrp="1" noChangeAspect="1"/>
          </p:cNvPicPr>
          <p:nvPr>
            <p:ph type="clipArt" sz="half" idx="2"/>
          </p:nvPr>
        </p:nvPicPr>
        <p:blipFill rotWithShape="1">
          <a:blip r:embed="rId2">
            <a:extLst>
              <a:ext uri="{28A0092B-C50C-407E-A947-70E740481C1C}">
                <a14:useLocalDpi xmlns:a14="http://schemas.microsoft.com/office/drawing/2010/main" val="0"/>
              </a:ext>
            </a:extLst>
          </a:blip>
          <a:srcRect r="3852"/>
          <a:stretch/>
        </p:blipFill>
        <p:spPr>
          <a:xfrm>
            <a:off x="5693290" y="1"/>
            <a:ext cx="3450710" cy="5143500"/>
          </a:xfrm>
        </p:spPr>
      </p:pic>
    </p:spTree>
    <p:extLst>
      <p:ext uri="{BB962C8B-B14F-4D97-AF65-F5344CB8AC3E}">
        <p14:creationId xmlns:p14="http://schemas.microsoft.com/office/powerpoint/2010/main" val="2467895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71" name="AutoShape 26"/>
          <p:cNvSpPr>
            <a:spLocks noChangeArrowheads="1"/>
          </p:cNvSpPr>
          <p:nvPr/>
        </p:nvSpPr>
        <p:spPr bwMode="auto">
          <a:xfrm>
            <a:off x="155575" y="1081088"/>
            <a:ext cx="2436813" cy="1730375"/>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72" name="AutoShape 23"/>
          <p:cNvSpPr>
            <a:spLocks noChangeArrowheads="1"/>
          </p:cNvSpPr>
          <p:nvPr/>
        </p:nvSpPr>
        <p:spPr bwMode="auto">
          <a:xfrm>
            <a:off x="155575" y="3160713"/>
            <a:ext cx="8821738" cy="1849437"/>
          </a:xfrm>
          <a:prstGeom prst="roundRect">
            <a:avLst>
              <a:gd name="adj" fmla="val 16667"/>
            </a:avLst>
          </a:prstGeom>
          <a:solidFill>
            <a:srgbClr val="CCFF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73" name="Rectangle 4"/>
          <p:cNvSpPr>
            <a:spLocks noChangeArrowheads="1"/>
          </p:cNvSpPr>
          <p:nvPr/>
        </p:nvSpPr>
        <p:spPr bwMode="auto">
          <a:xfrm>
            <a:off x="414338" y="3316288"/>
            <a:ext cx="1503362" cy="258762"/>
          </a:xfrm>
          <a:prstGeom prst="rect">
            <a:avLst/>
          </a:prstGeom>
          <a:solidFill>
            <a:schemeClr val="bg1"/>
          </a:solidFill>
          <a:ln w="50800">
            <a:solidFill>
              <a:srgbClr val="D09E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VMDDisplayList</a:t>
            </a:r>
          </a:p>
        </p:txBody>
      </p:sp>
      <p:sp>
        <p:nvSpPr>
          <p:cNvPr id="58374" name="Rectangle 5"/>
          <p:cNvSpPr>
            <a:spLocks noChangeArrowheads="1"/>
          </p:cNvSpPr>
          <p:nvPr/>
        </p:nvSpPr>
        <p:spPr bwMode="auto">
          <a:xfrm>
            <a:off x="261938" y="4130675"/>
            <a:ext cx="1814512" cy="258763"/>
          </a:xfrm>
          <a:prstGeom prst="rect">
            <a:avLst/>
          </a:prstGeom>
          <a:solidFill>
            <a:schemeClr val="bg1"/>
          </a:solidFill>
          <a:ln w="50800">
            <a:solidFill>
              <a:srgbClr val="D09E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DisplayDevice</a:t>
            </a:r>
          </a:p>
        </p:txBody>
      </p:sp>
      <p:sp>
        <p:nvSpPr>
          <p:cNvPr id="58375" name="Rectangle 6"/>
          <p:cNvSpPr>
            <a:spLocks noChangeArrowheads="1"/>
          </p:cNvSpPr>
          <p:nvPr/>
        </p:nvSpPr>
        <p:spPr bwMode="auto">
          <a:xfrm>
            <a:off x="6399213" y="3973513"/>
            <a:ext cx="2392362" cy="2587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Tachyon CPU RT</a:t>
            </a:r>
          </a:p>
        </p:txBody>
      </p:sp>
      <p:sp>
        <p:nvSpPr>
          <p:cNvPr id="58376" name="Rectangle 7"/>
          <p:cNvSpPr>
            <a:spLocks noChangeArrowheads="1"/>
          </p:cNvSpPr>
          <p:nvPr/>
        </p:nvSpPr>
        <p:spPr bwMode="auto">
          <a:xfrm>
            <a:off x="6411913" y="4335463"/>
            <a:ext cx="2371725" cy="598487"/>
          </a:xfrm>
          <a:prstGeom prst="rect">
            <a:avLst/>
          </a:prstGeom>
          <a:solidFill>
            <a:schemeClr val="bg1"/>
          </a:solidFill>
          <a:ln w="50800">
            <a:solidFill>
              <a:srgbClr val="D09E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b="1">
                <a:latin typeface="Arial" pitchFamily="34" charset="0"/>
              </a:rPr>
              <a:t>TachyonL-OptiX GPU RT</a:t>
            </a:r>
          </a:p>
          <a:p>
            <a:pPr algn="ctr" eaLnBrk="1" hangingPunct="1">
              <a:buFont typeface="Times New Roman" pitchFamily="18" charset="0"/>
              <a:buNone/>
            </a:pPr>
            <a:r>
              <a:rPr lang="en-US" altLang="en-US" sz="1400" b="1">
                <a:latin typeface="Arial" pitchFamily="34" charset="0"/>
              </a:rPr>
              <a:t>Batch + Interactive</a:t>
            </a:r>
          </a:p>
        </p:txBody>
      </p:sp>
      <p:sp>
        <p:nvSpPr>
          <p:cNvPr id="58377" name="Rectangle 8"/>
          <p:cNvSpPr>
            <a:spLocks noChangeArrowheads="1"/>
          </p:cNvSpPr>
          <p:nvPr/>
        </p:nvSpPr>
        <p:spPr bwMode="auto">
          <a:xfrm>
            <a:off x="2590800" y="3738563"/>
            <a:ext cx="2290763" cy="2587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OpenGLDisplayDevice</a:t>
            </a:r>
          </a:p>
        </p:txBody>
      </p:sp>
      <p:cxnSp>
        <p:nvCxnSpPr>
          <p:cNvPr id="58378" name="AutoShape 18"/>
          <p:cNvCxnSpPr>
            <a:cxnSpLocks noChangeShapeType="1"/>
            <a:stCxn id="58373" idx="2"/>
            <a:endCxn id="58374" idx="0"/>
          </p:cNvCxnSpPr>
          <p:nvPr/>
        </p:nvCxnSpPr>
        <p:spPr bwMode="auto">
          <a:xfrm>
            <a:off x="1166813" y="3575050"/>
            <a:ext cx="1587" cy="5556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79" name="AutoShape 19"/>
          <p:cNvCxnSpPr>
            <a:cxnSpLocks noChangeShapeType="1"/>
            <a:stCxn id="58374" idx="3"/>
            <a:endCxn id="58377" idx="1"/>
          </p:cNvCxnSpPr>
          <p:nvPr/>
        </p:nvCxnSpPr>
        <p:spPr bwMode="auto">
          <a:xfrm flipV="1">
            <a:off x="2076450" y="3867150"/>
            <a:ext cx="514350" cy="39370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80" name="AutoShape 20"/>
          <p:cNvCxnSpPr>
            <a:cxnSpLocks noChangeShapeType="1"/>
            <a:stCxn id="58405" idx="3"/>
            <a:endCxn id="58375" idx="1"/>
          </p:cNvCxnSpPr>
          <p:nvPr/>
        </p:nvCxnSpPr>
        <p:spPr bwMode="auto">
          <a:xfrm flipV="1">
            <a:off x="4875213" y="4102100"/>
            <a:ext cx="1524000" cy="15875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81" name="AutoShape 21"/>
          <p:cNvCxnSpPr>
            <a:cxnSpLocks noChangeShapeType="1"/>
            <a:stCxn id="58405" idx="3"/>
            <a:endCxn id="58376" idx="1"/>
          </p:cNvCxnSpPr>
          <p:nvPr/>
        </p:nvCxnSpPr>
        <p:spPr bwMode="auto">
          <a:xfrm>
            <a:off x="4875213" y="4260850"/>
            <a:ext cx="1536700" cy="373063"/>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382" name="Text Box 25"/>
          <p:cNvSpPr txBox="1">
            <a:spLocks noChangeArrowheads="1"/>
          </p:cNvSpPr>
          <p:nvPr/>
        </p:nvSpPr>
        <p:spPr bwMode="auto">
          <a:xfrm>
            <a:off x="2895600" y="3213100"/>
            <a:ext cx="2643188"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Display Subsystem</a:t>
            </a:r>
          </a:p>
        </p:txBody>
      </p:sp>
      <p:sp>
        <p:nvSpPr>
          <p:cNvPr id="58383" name="Text Box 27"/>
          <p:cNvSpPr txBox="1">
            <a:spLocks noChangeArrowheads="1"/>
          </p:cNvSpPr>
          <p:nvPr/>
        </p:nvSpPr>
        <p:spPr bwMode="auto">
          <a:xfrm>
            <a:off x="388938" y="1139825"/>
            <a:ext cx="1970087"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Scene Graph</a:t>
            </a:r>
          </a:p>
        </p:txBody>
      </p:sp>
      <p:sp>
        <p:nvSpPr>
          <p:cNvPr id="58384" name="AutoShape 28"/>
          <p:cNvSpPr>
            <a:spLocks noChangeArrowheads="1"/>
          </p:cNvSpPr>
          <p:nvPr/>
        </p:nvSpPr>
        <p:spPr bwMode="auto">
          <a:xfrm>
            <a:off x="155575" y="207963"/>
            <a:ext cx="8821738" cy="517525"/>
          </a:xfrm>
          <a:prstGeom prst="roundRect">
            <a:avLst>
              <a:gd name="adj" fmla="val 16667"/>
            </a:avLst>
          </a:prstGeom>
          <a:solidFill>
            <a:srgbClr val="99CC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85" name="Text Box 29"/>
          <p:cNvSpPr txBox="1">
            <a:spLocks noChangeArrowheads="1"/>
          </p:cNvSpPr>
          <p:nvPr/>
        </p:nvSpPr>
        <p:spPr bwMode="auto">
          <a:xfrm>
            <a:off x="871538" y="333375"/>
            <a:ext cx="7412037"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VMD Molecular Structure Data and Global State</a:t>
            </a:r>
          </a:p>
        </p:txBody>
      </p:sp>
      <p:sp>
        <p:nvSpPr>
          <p:cNvPr id="58386" name="AutoShape 35"/>
          <p:cNvSpPr>
            <a:spLocks noChangeArrowheads="1"/>
          </p:cNvSpPr>
          <p:nvPr/>
        </p:nvSpPr>
        <p:spPr bwMode="auto">
          <a:xfrm>
            <a:off x="6800850" y="1081088"/>
            <a:ext cx="2176463" cy="1731962"/>
          </a:xfrm>
          <a:prstGeom prst="roundRect">
            <a:avLst>
              <a:gd name="adj" fmla="val 16667"/>
            </a:avLst>
          </a:prstGeom>
          <a:solidFill>
            <a:srgbClr val="FFCC9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87" name="Text Box 36"/>
          <p:cNvSpPr txBox="1">
            <a:spLocks noChangeArrowheads="1"/>
          </p:cNvSpPr>
          <p:nvPr/>
        </p:nvSpPr>
        <p:spPr bwMode="auto">
          <a:xfrm>
            <a:off x="6851650" y="1152525"/>
            <a:ext cx="2074863"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User Interface Subsystem</a:t>
            </a:r>
          </a:p>
        </p:txBody>
      </p:sp>
      <p:sp>
        <p:nvSpPr>
          <p:cNvPr id="58388" name="Rectangle 43"/>
          <p:cNvSpPr>
            <a:spLocks noChangeArrowheads="1"/>
          </p:cNvSpPr>
          <p:nvPr/>
        </p:nvSpPr>
        <p:spPr bwMode="auto">
          <a:xfrm>
            <a:off x="6904038" y="1827213"/>
            <a:ext cx="1970087" cy="2190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Tcl/Python Scripting</a:t>
            </a:r>
          </a:p>
        </p:txBody>
      </p:sp>
      <p:sp>
        <p:nvSpPr>
          <p:cNvPr id="58389" name="Rectangle 44"/>
          <p:cNvSpPr>
            <a:spLocks noChangeArrowheads="1"/>
          </p:cNvSpPr>
          <p:nvPr/>
        </p:nvSpPr>
        <p:spPr bwMode="auto">
          <a:xfrm>
            <a:off x="6904038" y="2138363"/>
            <a:ext cx="1970087" cy="2190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Mouse + Windows</a:t>
            </a:r>
          </a:p>
        </p:txBody>
      </p:sp>
      <p:sp>
        <p:nvSpPr>
          <p:cNvPr id="58390" name="Rectangle 46"/>
          <p:cNvSpPr>
            <a:spLocks noChangeArrowheads="1"/>
          </p:cNvSpPr>
          <p:nvPr/>
        </p:nvSpPr>
        <p:spPr bwMode="auto">
          <a:xfrm>
            <a:off x="6904038" y="2447925"/>
            <a:ext cx="1970087" cy="2206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VR Input “Tools”</a:t>
            </a:r>
          </a:p>
        </p:txBody>
      </p:sp>
      <p:sp>
        <p:nvSpPr>
          <p:cNvPr id="58391" name="AutoShape 47"/>
          <p:cNvSpPr>
            <a:spLocks noChangeArrowheads="1"/>
          </p:cNvSpPr>
          <p:nvPr/>
        </p:nvSpPr>
        <p:spPr bwMode="auto">
          <a:xfrm>
            <a:off x="3524250" y="1081088"/>
            <a:ext cx="2386013" cy="1730375"/>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92" name="Text Box 49"/>
          <p:cNvSpPr txBox="1">
            <a:spLocks noChangeArrowheads="1"/>
          </p:cNvSpPr>
          <p:nvPr/>
        </p:nvSpPr>
        <p:spPr bwMode="auto">
          <a:xfrm>
            <a:off x="3473450" y="1152525"/>
            <a:ext cx="2436813"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Graphical  Representations</a:t>
            </a:r>
          </a:p>
        </p:txBody>
      </p:sp>
      <p:sp>
        <p:nvSpPr>
          <p:cNvPr id="58393" name="Rectangle 50"/>
          <p:cNvSpPr>
            <a:spLocks noChangeArrowheads="1"/>
          </p:cNvSpPr>
          <p:nvPr/>
        </p:nvSpPr>
        <p:spPr bwMode="auto">
          <a:xfrm>
            <a:off x="3732213" y="2138363"/>
            <a:ext cx="1970087" cy="51752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Non-Molecular</a:t>
            </a:r>
          </a:p>
          <a:p>
            <a:pPr algn="ctr" eaLnBrk="1" hangingPunct="1">
              <a:buFont typeface="Times New Roman" pitchFamily="18" charset="0"/>
              <a:buNone/>
            </a:pPr>
            <a:r>
              <a:rPr lang="en-US" altLang="en-US" sz="1200" b="1">
                <a:latin typeface="Arial" pitchFamily="34" charset="0"/>
              </a:rPr>
              <a:t>Geometry</a:t>
            </a:r>
          </a:p>
        </p:txBody>
      </p:sp>
      <p:sp>
        <p:nvSpPr>
          <p:cNvPr id="58394" name="Rectangle 51"/>
          <p:cNvSpPr>
            <a:spLocks noChangeArrowheads="1"/>
          </p:cNvSpPr>
          <p:nvPr/>
        </p:nvSpPr>
        <p:spPr bwMode="auto">
          <a:xfrm>
            <a:off x="3732213" y="1827213"/>
            <a:ext cx="1970087" cy="2587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DrawMolecule</a:t>
            </a:r>
          </a:p>
        </p:txBody>
      </p:sp>
      <p:cxnSp>
        <p:nvCxnSpPr>
          <p:cNvPr id="58395" name="AutoShape 55"/>
          <p:cNvCxnSpPr>
            <a:cxnSpLocks noChangeShapeType="1"/>
            <a:stCxn id="58371" idx="2"/>
          </p:cNvCxnSpPr>
          <p:nvPr/>
        </p:nvCxnSpPr>
        <p:spPr bwMode="auto">
          <a:xfrm>
            <a:off x="1373188" y="2811463"/>
            <a:ext cx="1587" cy="3524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96" name="AutoShape 56"/>
          <p:cNvCxnSpPr>
            <a:cxnSpLocks noChangeShapeType="1"/>
            <a:stCxn id="58391" idx="1"/>
            <a:endCxn id="58371" idx="3"/>
          </p:cNvCxnSpPr>
          <p:nvPr/>
        </p:nvCxnSpPr>
        <p:spPr bwMode="auto">
          <a:xfrm flipH="1">
            <a:off x="2592388" y="1946275"/>
            <a:ext cx="931862"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97" name="AutoShape 57"/>
          <p:cNvCxnSpPr>
            <a:cxnSpLocks noChangeShapeType="1"/>
            <a:stCxn id="58386" idx="1"/>
            <a:endCxn id="58391" idx="3"/>
          </p:cNvCxnSpPr>
          <p:nvPr/>
        </p:nvCxnSpPr>
        <p:spPr bwMode="auto">
          <a:xfrm flipH="1" flipV="1">
            <a:off x="5910263" y="1946275"/>
            <a:ext cx="890587"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98" name="AutoShape 68"/>
          <p:cNvCxnSpPr>
            <a:cxnSpLocks noChangeShapeType="1"/>
          </p:cNvCxnSpPr>
          <p:nvPr/>
        </p:nvCxnSpPr>
        <p:spPr bwMode="auto">
          <a:xfrm flipV="1">
            <a:off x="8148638" y="735013"/>
            <a:ext cx="1587" cy="35560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99" name="AutoShape 69"/>
          <p:cNvCxnSpPr>
            <a:cxnSpLocks noChangeShapeType="1"/>
          </p:cNvCxnSpPr>
          <p:nvPr/>
        </p:nvCxnSpPr>
        <p:spPr bwMode="auto">
          <a:xfrm>
            <a:off x="7526338" y="735013"/>
            <a:ext cx="1587" cy="3651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400" name="AutoShape 70"/>
          <p:cNvCxnSpPr>
            <a:cxnSpLocks noChangeShapeType="1"/>
          </p:cNvCxnSpPr>
          <p:nvPr/>
        </p:nvCxnSpPr>
        <p:spPr bwMode="auto">
          <a:xfrm>
            <a:off x="4586288" y="715963"/>
            <a:ext cx="1587" cy="3651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401" name="Rectangle 8"/>
          <p:cNvSpPr>
            <a:spLocks noChangeArrowheads="1"/>
          </p:cNvSpPr>
          <p:nvPr/>
        </p:nvSpPr>
        <p:spPr bwMode="auto">
          <a:xfrm>
            <a:off x="6399213" y="3259138"/>
            <a:ext cx="2384425" cy="258762"/>
          </a:xfrm>
          <a:prstGeom prst="rect">
            <a:avLst/>
          </a:prstGeom>
          <a:solidFill>
            <a:schemeClr val="bg1"/>
          </a:solidFill>
          <a:ln w="19050">
            <a:solidFill>
              <a:schemeClr val="tx1"/>
            </a:solidFill>
            <a:miter lim="800000"/>
            <a:headEnd/>
            <a:tailEnd/>
          </a:ln>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Windowed OpenGL GPU</a:t>
            </a:r>
          </a:p>
        </p:txBody>
      </p:sp>
      <p:sp>
        <p:nvSpPr>
          <p:cNvPr id="58402" name="Rectangle 8"/>
          <p:cNvSpPr>
            <a:spLocks noChangeArrowheads="1"/>
          </p:cNvSpPr>
          <p:nvPr/>
        </p:nvSpPr>
        <p:spPr bwMode="auto">
          <a:xfrm>
            <a:off x="6399213" y="3621088"/>
            <a:ext cx="2392362" cy="26035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OpenGL Pbuffer GPU</a:t>
            </a:r>
          </a:p>
        </p:txBody>
      </p:sp>
      <p:cxnSp>
        <p:nvCxnSpPr>
          <p:cNvPr id="58403" name="AutoShape 20"/>
          <p:cNvCxnSpPr>
            <a:cxnSpLocks noChangeShapeType="1"/>
            <a:stCxn id="58377" idx="3"/>
            <a:endCxn id="58402" idx="1"/>
          </p:cNvCxnSpPr>
          <p:nvPr/>
        </p:nvCxnSpPr>
        <p:spPr bwMode="auto">
          <a:xfrm flipV="1">
            <a:off x="4881563" y="3751263"/>
            <a:ext cx="1517650" cy="11747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404" name="AutoShape 20"/>
          <p:cNvCxnSpPr>
            <a:cxnSpLocks noChangeShapeType="1"/>
            <a:stCxn id="58377" idx="3"/>
            <a:endCxn id="58401" idx="1"/>
          </p:cNvCxnSpPr>
          <p:nvPr/>
        </p:nvCxnSpPr>
        <p:spPr bwMode="auto">
          <a:xfrm flipV="1">
            <a:off x="4881563" y="3389313"/>
            <a:ext cx="1517650" cy="477837"/>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405" name="Rectangle 5"/>
          <p:cNvSpPr>
            <a:spLocks noChangeArrowheads="1"/>
          </p:cNvSpPr>
          <p:nvPr/>
        </p:nvSpPr>
        <p:spPr bwMode="auto">
          <a:xfrm>
            <a:off x="2597150" y="4130675"/>
            <a:ext cx="2278063" cy="258763"/>
          </a:xfrm>
          <a:prstGeom prst="rect">
            <a:avLst/>
          </a:prstGeom>
          <a:solidFill>
            <a:schemeClr val="bg1"/>
          </a:solidFill>
          <a:ln w="50800">
            <a:solidFill>
              <a:srgbClr val="D09E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FileRenderer</a:t>
            </a:r>
          </a:p>
        </p:txBody>
      </p:sp>
      <p:cxnSp>
        <p:nvCxnSpPr>
          <p:cNvPr id="58406" name="AutoShape 19"/>
          <p:cNvCxnSpPr>
            <a:cxnSpLocks noChangeShapeType="1"/>
            <a:stCxn id="58374" idx="3"/>
            <a:endCxn id="58405" idx="1"/>
          </p:cNvCxnSpPr>
          <p:nvPr/>
        </p:nvCxnSpPr>
        <p:spPr bwMode="auto">
          <a:xfrm>
            <a:off x="2076450" y="4260850"/>
            <a:ext cx="520700"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407" name="AutoShape 20"/>
          <p:cNvCxnSpPr>
            <a:cxnSpLocks noChangeShapeType="1"/>
            <a:stCxn id="58405" idx="3"/>
            <a:endCxn id="58402" idx="1"/>
          </p:cNvCxnSpPr>
          <p:nvPr/>
        </p:nvCxnSpPr>
        <p:spPr bwMode="auto">
          <a:xfrm flipV="1">
            <a:off x="4875213" y="3751263"/>
            <a:ext cx="1524000" cy="509587"/>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0" name="ClipArt Placeholder 4"/>
          <p:cNvPicPr>
            <a:picLocks noChangeAspect="1"/>
          </p:cNvPicPr>
          <p:nvPr/>
        </p:nvPicPr>
        <p:blipFill rotWithShape="1">
          <a:blip r:embed="rId2"/>
          <a:srcRect l="-20218" t="2000" r="-21174" b="1"/>
          <a:stretch/>
        </p:blipFill>
        <p:spPr bwMode="auto">
          <a:xfrm>
            <a:off x="631825" y="1438275"/>
            <a:ext cx="1493838" cy="1295400"/>
          </a:xfrm>
          <a:prstGeom prst="rect">
            <a:avLst/>
          </a:prstGeom>
          <a:solidFill>
            <a:schemeClr val="accent2">
              <a:lumMod val="60000"/>
              <a:lumOff val="40000"/>
            </a:schemeClr>
          </a:solidFill>
          <a:ln>
            <a:noFill/>
          </a:ln>
          <a:effectLst/>
        </p:spPr>
      </p:pic>
    </p:spTree>
    <p:extLst>
      <p:ext uri="{BB962C8B-B14F-4D97-AF65-F5344CB8AC3E}">
        <p14:creationId xmlns:p14="http://schemas.microsoft.com/office/powerpoint/2010/main" val="1729431622"/>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2" name="AutoShape 26"/>
          <p:cNvSpPr>
            <a:spLocks noChangeArrowheads="1"/>
          </p:cNvSpPr>
          <p:nvPr/>
        </p:nvSpPr>
        <p:spPr bwMode="auto">
          <a:xfrm>
            <a:off x="153988" y="1106488"/>
            <a:ext cx="2436812" cy="1730375"/>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3" name="Text Box 27"/>
          <p:cNvSpPr txBox="1">
            <a:spLocks noChangeArrowheads="1"/>
          </p:cNvSpPr>
          <p:nvPr/>
        </p:nvSpPr>
        <p:spPr bwMode="auto">
          <a:xfrm>
            <a:off x="387350" y="1165225"/>
            <a:ext cx="1970088"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Scene Graph</a:t>
            </a:r>
          </a:p>
        </p:txBody>
      </p:sp>
      <p:sp>
        <p:nvSpPr>
          <p:cNvPr id="30724" name="Text Box 29"/>
          <p:cNvSpPr txBox="1">
            <a:spLocks noChangeArrowheads="1"/>
          </p:cNvSpPr>
          <p:nvPr/>
        </p:nvSpPr>
        <p:spPr bwMode="auto">
          <a:xfrm>
            <a:off x="173038" y="211138"/>
            <a:ext cx="8804275" cy="493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800" b="1" dirty="0" smtClean="0">
                <a:latin typeface="Arial Black" pitchFamily="34" charset="0"/>
              </a:rPr>
              <a:t>VMD Scene w/ </a:t>
            </a:r>
            <a:r>
              <a:rPr lang="en-US" altLang="en-US" sz="2800" b="1" dirty="0" err="1" smtClean="0">
                <a:latin typeface="Arial Black" pitchFamily="34" charset="0"/>
              </a:rPr>
              <a:t>OptiX</a:t>
            </a:r>
            <a:r>
              <a:rPr lang="en-US" altLang="en-US" sz="2800" b="1" dirty="0" smtClean="0">
                <a:latin typeface="Arial Black" pitchFamily="34" charset="0"/>
              </a:rPr>
              <a:t> Classic APIs</a:t>
            </a:r>
            <a:endParaRPr lang="en-US" altLang="en-US" sz="2800" b="1" dirty="0">
              <a:latin typeface="Arial Black" pitchFamily="34" charset="0"/>
            </a:endParaRPr>
          </a:p>
        </p:txBody>
      </p:sp>
      <p:sp>
        <p:nvSpPr>
          <p:cNvPr id="30725" name="AutoShape 35"/>
          <p:cNvSpPr>
            <a:spLocks noChangeArrowheads="1"/>
          </p:cNvSpPr>
          <p:nvPr/>
        </p:nvSpPr>
        <p:spPr bwMode="auto">
          <a:xfrm>
            <a:off x="3090863" y="704832"/>
            <a:ext cx="5000514" cy="4234104"/>
          </a:xfrm>
          <a:prstGeom prst="roundRect">
            <a:avLst>
              <a:gd name="adj" fmla="val 16667"/>
            </a:avLst>
          </a:prstGeom>
          <a:solidFill>
            <a:srgbClr val="FFCC9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6" name="Text Box 36"/>
          <p:cNvSpPr txBox="1">
            <a:spLocks noChangeArrowheads="1"/>
          </p:cNvSpPr>
          <p:nvPr/>
        </p:nvSpPr>
        <p:spPr bwMode="auto">
          <a:xfrm>
            <a:off x="3276047" y="821367"/>
            <a:ext cx="4642484" cy="35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dirty="0" err="1" smtClean="0">
                <a:latin typeface="Arial Black" pitchFamily="34" charset="0"/>
              </a:rPr>
              <a:t>OptiX</a:t>
            </a:r>
            <a:r>
              <a:rPr lang="en-US" altLang="en-US" sz="1900" b="1" dirty="0" smtClean="0">
                <a:latin typeface="Arial Black" pitchFamily="34" charset="0"/>
              </a:rPr>
              <a:t> Classic Scene Construction</a:t>
            </a:r>
            <a:endParaRPr lang="en-US" altLang="en-US" sz="1900" b="1" dirty="0">
              <a:latin typeface="Arial Black" pitchFamily="34" charset="0"/>
            </a:endParaRPr>
          </a:p>
        </p:txBody>
      </p:sp>
      <p:sp>
        <p:nvSpPr>
          <p:cNvPr id="30727" name="Rectangle 43"/>
          <p:cNvSpPr>
            <a:spLocks noChangeArrowheads="1"/>
          </p:cNvSpPr>
          <p:nvPr/>
        </p:nvSpPr>
        <p:spPr bwMode="auto">
          <a:xfrm>
            <a:off x="4536260" y="1892522"/>
            <a:ext cx="2224086"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smtClean="0">
                <a:latin typeface="Arial" pitchFamily="34" charset="0"/>
              </a:rPr>
              <a:t>All Geometry</a:t>
            </a:r>
            <a:endParaRPr lang="en-US" altLang="en-US" sz="1800" b="1" dirty="0">
              <a:latin typeface="Arial" pitchFamily="34" charset="0"/>
            </a:endParaRPr>
          </a:p>
        </p:txBody>
      </p:sp>
      <p:sp>
        <p:nvSpPr>
          <p:cNvPr id="30728" name="AutoShape 47"/>
          <p:cNvSpPr>
            <a:spLocks noChangeArrowheads="1"/>
          </p:cNvSpPr>
          <p:nvPr/>
        </p:nvSpPr>
        <p:spPr bwMode="auto">
          <a:xfrm>
            <a:off x="169863" y="3324225"/>
            <a:ext cx="2386012" cy="1166813"/>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9" name="Text Box 49"/>
          <p:cNvSpPr txBox="1">
            <a:spLocks noChangeArrowheads="1"/>
          </p:cNvSpPr>
          <p:nvPr/>
        </p:nvSpPr>
        <p:spPr bwMode="auto">
          <a:xfrm>
            <a:off x="144463" y="3408363"/>
            <a:ext cx="2436812" cy="939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dirty="0" err="1">
                <a:latin typeface="Arial Black" pitchFamily="34" charset="0"/>
              </a:rPr>
              <a:t>TrBvh</a:t>
            </a:r>
            <a:r>
              <a:rPr lang="en-US" altLang="en-US" sz="1900" b="1" dirty="0">
                <a:latin typeface="Arial Black" pitchFamily="34" charset="0"/>
              </a:rPr>
              <a:t> </a:t>
            </a:r>
            <a:r>
              <a:rPr lang="en-US" altLang="en-US" sz="1900" b="1" dirty="0" smtClean="0">
                <a:latin typeface="Arial Black" pitchFamily="34" charset="0"/>
              </a:rPr>
              <a:t>              RT </a:t>
            </a:r>
            <a:r>
              <a:rPr lang="en-US" altLang="en-US" sz="1900" b="1" dirty="0">
                <a:latin typeface="Arial Black" pitchFamily="34" charset="0"/>
              </a:rPr>
              <a:t>Acceleration Structure </a:t>
            </a:r>
          </a:p>
        </p:txBody>
      </p:sp>
      <p:cxnSp>
        <p:nvCxnSpPr>
          <p:cNvPr id="30730" name="AutoShape 55"/>
          <p:cNvCxnSpPr>
            <a:cxnSpLocks noChangeShapeType="1"/>
            <a:stCxn id="30722" idx="2"/>
            <a:endCxn id="30728" idx="0"/>
          </p:cNvCxnSpPr>
          <p:nvPr/>
        </p:nvCxnSpPr>
        <p:spPr bwMode="auto">
          <a:xfrm flipH="1">
            <a:off x="1363663" y="2836863"/>
            <a:ext cx="9525" cy="48736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1" name="AutoShape 56"/>
          <p:cNvCxnSpPr>
            <a:cxnSpLocks noChangeShapeType="1"/>
          </p:cNvCxnSpPr>
          <p:nvPr/>
        </p:nvCxnSpPr>
        <p:spPr bwMode="auto">
          <a:xfrm>
            <a:off x="2590800" y="2273522"/>
            <a:ext cx="500063"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2" name="AutoShape 57"/>
          <p:cNvCxnSpPr>
            <a:cxnSpLocks noChangeShapeType="1"/>
          </p:cNvCxnSpPr>
          <p:nvPr/>
        </p:nvCxnSpPr>
        <p:spPr bwMode="auto">
          <a:xfrm>
            <a:off x="2590800" y="3907631"/>
            <a:ext cx="500063"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3" name="AutoShape 70"/>
          <p:cNvCxnSpPr>
            <a:cxnSpLocks noChangeShapeType="1"/>
            <a:stCxn id="30727" idx="2"/>
            <a:endCxn id="30735" idx="0"/>
          </p:cNvCxnSpPr>
          <p:nvPr/>
        </p:nvCxnSpPr>
        <p:spPr bwMode="auto">
          <a:xfrm>
            <a:off x="5648303" y="2248122"/>
            <a:ext cx="0" cy="334963"/>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0" name="ClipArt Placeholder 4"/>
          <p:cNvPicPr>
            <a:picLocks noChangeAspect="1"/>
          </p:cNvPicPr>
          <p:nvPr/>
        </p:nvPicPr>
        <p:blipFill rotWithShape="1">
          <a:blip r:embed="rId2"/>
          <a:srcRect l="-20218" t="2000" r="-21174" b="1"/>
          <a:stretch/>
        </p:blipFill>
        <p:spPr bwMode="auto">
          <a:xfrm>
            <a:off x="630238" y="1463675"/>
            <a:ext cx="1493837" cy="1295400"/>
          </a:xfrm>
          <a:prstGeom prst="rect">
            <a:avLst/>
          </a:prstGeom>
          <a:solidFill>
            <a:schemeClr val="accent2">
              <a:lumMod val="60000"/>
              <a:lumOff val="40000"/>
            </a:schemeClr>
          </a:solidFill>
          <a:ln>
            <a:noFill/>
          </a:ln>
          <a:effectLst/>
        </p:spPr>
      </p:pic>
      <p:sp>
        <p:nvSpPr>
          <p:cNvPr id="30735" name="Rectangle 43"/>
          <p:cNvSpPr>
            <a:spLocks noChangeArrowheads="1"/>
          </p:cNvSpPr>
          <p:nvPr/>
        </p:nvSpPr>
        <p:spPr bwMode="auto">
          <a:xfrm>
            <a:off x="4536260" y="2583085"/>
            <a:ext cx="2224086"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err="1" smtClean="0">
                <a:latin typeface="Arial" pitchFamily="34" charset="0"/>
              </a:rPr>
              <a:t>Alloc</a:t>
            </a:r>
            <a:r>
              <a:rPr lang="en-US" altLang="en-US" sz="1800" b="1" dirty="0" smtClean="0">
                <a:latin typeface="Arial" pitchFamily="34" charset="0"/>
              </a:rPr>
              <a:t> </a:t>
            </a:r>
            <a:r>
              <a:rPr lang="en-US" altLang="en-US" sz="1800" b="1" dirty="0" err="1" smtClean="0">
                <a:latin typeface="Arial" pitchFamily="34" charset="0"/>
              </a:rPr>
              <a:t>Geom</a:t>
            </a:r>
            <a:r>
              <a:rPr lang="en-US" altLang="en-US" sz="1800" b="1" dirty="0" smtClean="0">
                <a:latin typeface="Arial" pitchFamily="34" charset="0"/>
              </a:rPr>
              <a:t> Buffers</a:t>
            </a:r>
            <a:endParaRPr lang="en-US" altLang="en-US" sz="1800" b="1" dirty="0">
              <a:latin typeface="Arial" pitchFamily="34" charset="0"/>
            </a:endParaRPr>
          </a:p>
        </p:txBody>
      </p:sp>
      <p:cxnSp>
        <p:nvCxnSpPr>
          <p:cNvPr id="30736" name="AutoShape 70"/>
          <p:cNvCxnSpPr>
            <a:cxnSpLocks noChangeShapeType="1"/>
            <a:stCxn id="30735" idx="2"/>
            <a:endCxn id="30738" idx="0"/>
          </p:cNvCxnSpPr>
          <p:nvPr/>
        </p:nvCxnSpPr>
        <p:spPr bwMode="auto">
          <a:xfrm>
            <a:off x="5648303" y="2938685"/>
            <a:ext cx="10319" cy="353436"/>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37" name="Rectangle 43"/>
          <p:cNvSpPr>
            <a:spLocks noChangeArrowheads="1"/>
          </p:cNvSpPr>
          <p:nvPr/>
        </p:nvSpPr>
        <p:spPr bwMode="auto">
          <a:xfrm>
            <a:off x="4566019" y="4313238"/>
            <a:ext cx="2203449"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smtClean="0">
                <a:latin typeface="Arial" pitchFamily="34" charset="0"/>
              </a:rPr>
              <a:t>…</a:t>
            </a:r>
            <a:endParaRPr lang="en-US" altLang="en-US" sz="1800" b="1" dirty="0">
              <a:latin typeface="Arial" pitchFamily="34" charset="0"/>
            </a:endParaRPr>
          </a:p>
        </p:txBody>
      </p:sp>
      <p:sp>
        <p:nvSpPr>
          <p:cNvPr id="30738" name="Rectangle 43"/>
          <p:cNvSpPr>
            <a:spLocks noChangeArrowheads="1"/>
          </p:cNvSpPr>
          <p:nvPr/>
        </p:nvSpPr>
        <p:spPr bwMode="auto">
          <a:xfrm>
            <a:off x="4556897" y="3292121"/>
            <a:ext cx="2203449" cy="6858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a:latin typeface="Arial" pitchFamily="34" charset="0"/>
              </a:rPr>
              <a:t>Assign </a:t>
            </a:r>
            <a:r>
              <a:rPr lang="en-US" altLang="en-US" sz="1800" b="1" dirty="0" smtClean="0">
                <a:latin typeface="Arial" pitchFamily="34" charset="0"/>
              </a:rPr>
              <a:t>Closest-Hit </a:t>
            </a:r>
          </a:p>
          <a:p>
            <a:pPr algn="ctr" eaLnBrk="1" hangingPunct="1">
              <a:buFont typeface="Times New Roman" pitchFamily="18" charset="0"/>
              <a:buNone/>
            </a:pPr>
            <a:r>
              <a:rPr lang="en-US" altLang="en-US" sz="1800" b="1" dirty="0" smtClean="0">
                <a:latin typeface="Arial" pitchFamily="34" charset="0"/>
              </a:rPr>
              <a:t>Material </a:t>
            </a:r>
            <a:r>
              <a:rPr lang="en-US" altLang="en-US" sz="1800" b="1" dirty="0" err="1">
                <a:latin typeface="Arial" pitchFamily="34" charset="0"/>
              </a:rPr>
              <a:t>Shaders</a:t>
            </a:r>
            <a:endParaRPr lang="en-US" altLang="en-US" sz="1800" b="1" dirty="0">
              <a:latin typeface="Arial" pitchFamily="34" charset="0"/>
            </a:endParaRPr>
          </a:p>
        </p:txBody>
      </p:sp>
      <p:cxnSp>
        <p:nvCxnSpPr>
          <p:cNvPr id="30739" name="AutoShape 70"/>
          <p:cNvCxnSpPr>
            <a:cxnSpLocks noChangeShapeType="1"/>
            <a:stCxn id="30738" idx="2"/>
            <a:endCxn id="30737" idx="0"/>
          </p:cNvCxnSpPr>
          <p:nvPr/>
        </p:nvCxnSpPr>
        <p:spPr bwMode="auto">
          <a:xfrm>
            <a:off x="5658622" y="3977921"/>
            <a:ext cx="9122" cy="335317"/>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Rectangle 43"/>
          <p:cNvSpPr>
            <a:spLocks noChangeArrowheads="1"/>
          </p:cNvSpPr>
          <p:nvPr/>
        </p:nvSpPr>
        <p:spPr bwMode="auto">
          <a:xfrm>
            <a:off x="4115981" y="1150144"/>
            <a:ext cx="3103526"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smtClean="0">
                <a:latin typeface="Arial" pitchFamily="34" charset="0"/>
              </a:rPr>
              <a:t>Incoming VMD </a:t>
            </a:r>
            <a:r>
              <a:rPr lang="en-US" altLang="en-US" sz="1800" b="1" dirty="0" err="1" smtClean="0">
                <a:latin typeface="Arial" pitchFamily="34" charset="0"/>
              </a:rPr>
              <a:t>Geom</a:t>
            </a:r>
            <a:endParaRPr lang="en-US" altLang="en-US" sz="1800" b="1" dirty="0">
              <a:latin typeface="Arial" pitchFamily="34" charset="0"/>
            </a:endParaRPr>
          </a:p>
        </p:txBody>
      </p:sp>
      <p:cxnSp>
        <p:nvCxnSpPr>
          <p:cNvPr id="50" name="AutoShape 70"/>
          <p:cNvCxnSpPr>
            <a:cxnSpLocks noChangeShapeType="1"/>
            <a:stCxn id="46" idx="2"/>
            <a:endCxn id="30727" idx="0"/>
          </p:cNvCxnSpPr>
          <p:nvPr/>
        </p:nvCxnSpPr>
        <p:spPr bwMode="auto">
          <a:xfrm flipH="1">
            <a:off x="5648303" y="1505744"/>
            <a:ext cx="19441" cy="386778"/>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286608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2" name="AutoShape 26"/>
          <p:cNvSpPr>
            <a:spLocks noChangeArrowheads="1"/>
          </p:cNvSpPr>
          <p:nvPr/>
        </p:nvSpPr>
        <p:spPr bwMode="auto">
          <a:xfrm>
            <a:off x="153988" y="1106488"/>
            <a:ext cx="2436812" cy="1730375"/>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3" name="Text Box 27"/>
          <p:cNvSpPr txBox="1">
            <a:spLocks noChangeArrowheads="1"/>
          </p:cNvSpPr>
          <p:nvPr/>
        </p:nvSpPr>
        <p:spPr bwMode="auto">
          <a:xfrm>
            <a:off x="387350" y="1165225"/>
            <a:ext cx="1970088"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Scene Graph</a:t>
            </a:r>
          </a:p>
        </p:txBody>
      </p:sp>
      <p:sp>
        <p:nvSpPr>
          <p:cNvPr id="30724" name="Text Box 29"/>
          <p:cNvSpPr txBox="1">
            <a:spLocks noChangeArrowheads="1"/>
          </p:cNvSpPr>
          <p:nvPr/>
        </p:nvSpPr>
        <p:spPr bwMode="auto">
          <a:xfrm>
            <a:off x="173038" y="211138"/>
            <a:ext cx="8804275" cy="493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800" b="1" dirty="0" smtClean="0">
                <a:latin typeface="Arial Black" pitchFamily="34" charset="0"/>
              </a:rPr>
              <a:t>VMD Scene w/ </a:t>
            </a:r>
            <a:r>
              <a:rPr lang="en-US" altLang="en-US" sz="2800" b="1" dirty="0" err="1" smtClean="0">
                <a:latin typeface="Arial Black" pitchFamily="34" charset="0"/>
              </a:rPr>
              <a:t>OptiX</a:t>
            </a:r>
            <a:r>
              <a:rPr lang="en-US" altLang="en-US" sz="2800" b="1" dirty="0" smtClean="0">
                <a:latin typeface="Arial Black" pitchFamily="34" charset="0"/>
              </a:rPr>
              <a:t> RTX APIs</a:t>
            </a:r>
            <a:endParaRPr lang="en-US" altLang="en-US" sz="2800" b="1" dirty="0">
              <a:latin typeface="Arial Black" pitchFamily="34" charset="0"/>
            </a:endParaRPr>
          </a:p>
        </p:txBody>
      </p:sp>
      <p:sp>
        <p:nvSpPr>
          <p:cNvPr id="30725" name="AutoShape 35"/>
          <p:cNvSpPr>
            <a:spLocks noChangeArrowheads="1"/>
          </p:cNvSpPr>
          <p:nvPr/>
        </p:nvSpPr>
        <p:spPr bwMode="auto">
          <a:xfrm>
            <a:off x="3090863" y="704832"/>
            <a:ext cx="5000514" cy="4234104"/>
          </a:xfrm>
          <a:prstGeom prst="roundRect">
            <a:avLst>
              <a:gd name="adj" fmla="val 16667"/>
            </a:avLst>
          </a:prstGeom>
          <a:solidFill>
            <a:srgbClr val="FFCC9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6" name="Text Box 36"/>
          <p:cNvSpPr txBox="1">
            <a:spLocks noChangeArrowheads="1"/>
          </p:cNvSpPr>
          <p:nvPr/>
        </p:nvSpPr>
        <p:spPr bwMode="auto">
          <a:xfrm>
            <a:off x="3455585" y="821367"/>
            <a:ext cx="4283407" cy="35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dirty="0" err="1" smtClean="0">
                <a:latin typeface="Arial Black" pitchFamily="34" charset="0"/>
              </a:rPr>
              <a:t>OptiX</a:t>
            </a:r>
            <a:r>
              <a:rPr lang="en-US" altLang="en-US" sz="1900" b="1" dirty="0" smtClean="0">
                <a:latin typeface="Arial Black" pitchFamily="34" charset="0"/>
              </a:rPr>
              <a:t> RTX Scene Construction</a:t>
            </a:r>
            <a:endParaRPr lang="en-US" altLang="en-US" sz="1900" b="1" dirty="0">
              <a:latin typeface="Arial Black" pitchFamily="34" charset="0"/>
            </a:endParaRPr>
          </a:p>
        </p:txBody>
      </p:sp>
      <p:sp>
        <p:nvSpPr>
          <p:cNvPr id="30727" name="Rectangle 43"/>
          <p:cNvSpPr>
            <a:spLocks noChangeArrowheads="1"/>
          </p:cNvSpPr>
          <p:nvPr/>
        </p:nvSpPr>
        <p:spPr bwMode="auto">
          <a:xfrm>
            <a:off x="3262313" y="1892522"/>
            <a:ext cx="2224086"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smtClean="0">
                <a:latin typeface="Arial" pitchFamily="34" charset="0"/>
              </a:rPr>
              <a:t>General Geometry</a:t>
            </a:r>
            <a:endParaRPr lang="en-US" altLang="en-US" sz="1800" b="1" dirty="0">
              <a:latin typeface="Arial" pitchFamily="34" charset="0"/>
            </a:endParaRPr>
          </a:p>
        </p:txBody>
      </p:sp>
      <p:sp>
        <p:nvSpPr>
          <p:cNvPr id="30728" name="AutoShape 47"/>
          <p:cNvSpPr>
            <a:spLocks noChangeArrowheads="1"/>
          </p:cNvSpPr>
          <p:nvPr/>
        </p:nvSpPr>
        <p:spPr bwMode="auto">
          <a:xfrm>
            <a:off x="169863" y="3324225"/>
            <a:ext cx="2386012" cy="1166813"/>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9" name="Text Box 49"/>
          <p:cNvSpPr txBox="1">
            <a:spLocks noChangeArrowheads="1"/>
          </p:cNvSpPr>
          <p:nvPr/>
        </p:nvSpPr>
        <p:spPr bwMode="auto">
          <a:xfrm>
            <a:off x="144463" y="3408363"/>
            <a:ext cx="2436812" cy="939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dirty="0" err="1">
                <a:latin typeface="Arial Black" pitchFamily="34" charset="0"/>
              </a:rPr>
              <a:t>TrBvh</a:t>
            </a:r>
            <a:r>
              <a:rPr lang="en-US" altLang="en-US" sz="1900" b="1" dirty="0">
                <a:latin typeface="Arial Black" pitchFamily="34" charset="0"/>
              </a:rPr>
              <a:t> </a:t>
            </a:r>
            <a:r>
              <a:rPr lang="en-US" altLang="en-US" sz="1900" b="1" dirty="0" smtClean="0">
                <a:latin typeface="Arial Black" pitchFamily="34" charset="0"/>
              </a:rPr>
              <a:t>              RT </a:t>
            </a:r>
            <a:r>
              <a:rPr lang="en-US" altLang="en-US" sz="1900" b="1" dirty="0">
                <a:latin typeface="Arial Black" pitchFamily="34" charset="0"/>
              </a:rPr>
              <a:t>Acceleration Structure </a:t>
            </a:r>
          </a:p>
        </p:txBody>
      </p:sp>
      <p:cxnSp>
        <p:nvCxnSpPr>
          <p:cNvPr id="30730" name="AutoShape 55"/>
          <p:cNvCxnSpPr>
            <a:cxnSpLocks noChangeShapeType="1"/>
            <a:stCxn id="30722" idx="2"/>
            <a:endCxn id="30728" idx="0"/>
          </p:cNvCxnSpPr>
          <p:nvPr/>
        </p:nvCxnSpPr>
        <p:spPr bwMode="auto">
          <a:xfrm flipH="1">
            <a:off x="1363663" y="2836863"/>
            <a:ext cx="9525" cy="48736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1" name="AutoShape 56"/>
          <p:cNvCxnSpPr>
            <a:cxnSpLocks noChangeShapeType="1"/>
          </p:cNvCxnSpPr>
          <p:nvPr/>
        </p:nvCxnSpPr>
        <p:spPr bwMode="auto">
          <a:xfrm>
            <a:off x="2590800" y="2273522"/>
            <a:ext cx="500063"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2" name="AutoShape 57"/>
          <p:cNvCxnSpPr>
            <a:cxnSpLocks noChangeShapeType="1"/>
          </p:cNvCxnSpPr>
          <p:nvPr/>
        </p:nvCxnSpPr>
        <p:spPr bwMode="auto">
          <a:xfrm>
            <a:off x="2590800" y="3907631"/>
            <a:ext cx="500063"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3" name="AutoShape 70"/>
          <p:cNvCxnSpPr>
            <a:cxnSpLocks noChangeShapeType="1"/>
            <a:stCxn id="30727" idx="2"/>
            <a:endCxn id="30735" idx="0"/>
          </p:cNvCxnSpPr>
          <p:nvPr/>
        </p:nvCxnSpPr>
        <p:spPr bwMode="auto">
          <a:xfrm>
            <a:off x="4374356" y="2248122"/>
            <a:ext cx="0" cy="334963"/>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0" name="ClipArt Placeholder 4"/>
          <p:cNvPicPr>
            <a:picLocks noChangeAspect="1"/>
          </p:cNvPicPr>
          <p:nvPr/>
        </p:nvPicPr>
        <p:blipFill rotWithShape="1">
          <a:blip r:embed="rId2"/>
          <a:srcRect l="-20218" t="2000" r="-21174" b="1"/>
          <a:stretch/>
        </p:blipFill>
        <p:spPr bwMode="auto">
          <a:xfrm>
            <a:off x="630238" y="1463675"/>
            <a:ext cx="1493837" cy="1295400"/>
          </a:xfrm>
          <a:prstGeom prst="rect">
            <a:avLst/>
          </a:prstGeom>
          <a:solidFill>
            <a:schemeClr val="accent2">
              <a:lumMod val="60000"/>
              <a:lumOff val="40000"/>
            </a:schemeClr>
          </a:solidFill>
          <a:ln>
            <a:noFill/>
          </a:ln>
          <a:effectLst/>
        </p:spPr>
      </p:pic>
      <p:sp>
        <p:nvSpPr>
          <p:cNvPr id="30735" name="Rectangle 43"/>
          <p:cNvSpPr>
            <a:spLocks noChangeArrowheads="1"/>
          </p:cNvSpPr>
          <p:nvPr/>
        </p:nvSpPr>
        <p:spPr bwMode="auto">
          <a:xfrm>
            <a:off x="3262313" y="2583085"/>
            <a:ext cx="2224086"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err="1" smtClean="0">
                <a:latin typeface="Arial" pitchFamily="34" charset="0"/>
              </a:rPr>
              <a:t>Alloc</a:t>
            </a:r>
            <a:r>
              <a:rPr lang="en-US" altLang="en-US" sz="1800" b="1" dirty="0" smtClean="0">
                <a:latin typeface="Arial" pitchFamily="34" charset="0"/>
              </a:rPr>
              <a:t> </a:t>
            </a:r>
            <a:r>
              <a:rPr lang="en-US" altLang="en-US" sz="1800" b="1" dirty="0" err="1" smtClean="0">
                <a:latin typeface="Arial" pitchFamily="34" charset="0"/>
              </a:rPr>
              <a:t>Geom</a:t>
            </a:r>
            <a:r>
              <a:rPr lang="en-US" altLang="en-US" sz="1800" b="1" dirty="0" smtClean="0">
                <a:latin typeface="Arial" pitchFamily="34" charset="0"/>
              </a:rPr>
              <a:t> Buffers</a:t>
            </a:r>
            <a:endParaRPr lang="en-US" altLang="en-US" sz="1800" b="1" dirty="0">
              <a:latin typeface="Arial" pitchFamily="34" charset="0"/>
            </a:endParaRPr>
          </a:p>
        </p:txBody>
      </p:sp>
      <p:cxnSp>
        <p:nvCxnSpPr>
          <p:cNvPr id="30736" name="AutoShape 70"/>
          <p:cNvCxnSpPr>
            <a:cxnSpLocks noChangeShapeType="1"/>
            <a:stCxn id="30735" idx="2"/>
            <a:endCxn id="30738" idx="0"/>
          </p:cNvCxnSpPr>
          <p:nvPr/>
        </p:nvCxnSpPr>
        <p:spPr bwMode="auto">
          <a:xfrm>
            <a:off x="4374356" y="2938685"/>
            <a:ext cx="10319" cy="353436"/>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37" name="Rectangle 43"/>
          <p:cNvSpPr>
            <a:spLocks noChangeArrowheads="1"/>
          </p:cNvSpPr>
          <p:nvPr/>
        </p:nvSpPr>
        <p:spPr bwMode="auto">
          <a:xfrm>
            <a:off x="3292072" y="4313238"/>
            <a:ext cx="2203449"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smtClean="0">
                <a:latin typeface="Arial" pitchFamily="34" charset="0"/>
              </a:rPr>
              <a:t>…</a:t>
            </a:r>
            <a:endParaRPr lang="en-US" altLang="en-US" sz="1800" b="1" dirty="0">
              <a:latin typeface="Arial" pitchFamily="34" charset="0"/>
            </a:endParaRPr>
          </a:p>
        </p:txBody>
      </p:sp>
      <p:sp>
        <p:nvSpPr>
          <p:cNvPr id="30738" name="Rectangle 43"/>
          <p:cNvSpPr>
            <a:spLocks noChangeArrowheads="1"/>
          </p:cNvSpPr>
          <p:nvPr/>
        </p:nvSpPr>
        <p:spPr bwMode="auto">
          <a:xfrm>
            <a:off x="3282950" y="3292121"/>
            <a:ext cx="2203449" cy="6858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a:latin typeface="Arial" pitchFamily="34" charset="0"/>
              </a:rPr>
              <a:t>Assign </a:t>
            </a:r>
            <a:r>
              <a:rPr lang="en-US" altLang="en-US" sz="1800" b="1" dirty="0" smtClean="0">
                <a:latin typeface="Arial" pitchFamily="34" charset="0"/>
              </a:rPr>
              <a:t>Closest-Hit </a:t>
            </a:r>
          </a:p>
          <a:p>
            <a:pPr algn="ctr" eaLnBrk="1" hangingPunct="1">
              <a:buFont typeface="Times New Roman" pitchFamily="18" charset="0"/>
              <a:buNone/>
            </a:pPr>
            <a:r>
              <a:rPr lang="en-US" altLang="en-US" sz="1800" b="1" dirty="0" smtClean="0">
                <a:latin typeface="Arial" pitchFamily="34" charset="0"/>
              </a:rPr>
              <a:t>Material </a:t>
            </a:r>
            <a:r>
              <a:rPr lang="en-US" altLang="en-US" sz="1800" b="1" dirty="0" err="1">
                <a:latin typeface="Arial" pitchFamily="34" charset="0"/>
              </a:rPr>
              <a:t>Shaders</a:t>
            </a:r>
            <a:endParaRPr lang="en-US" altLang="en-US" sz="1800" b="1" dirty="0">
              <a:latin typeface="Arial" pitchFamily="34" charset="0"/>
            </a:endParaRPr>
          </a:p>
        </p:txBody>
      </p:sp>
      <p:cxnSp>
        <p:nvCxnSpPr>
          <p:cNvPr id="30739" name="AutoShape 70"/>
          <p:cNvCxnSpPr>
            <a:cxnSpLocks noChangeShapeType="1"/>
            <a:stCxn id="30738" idx="2"/>
            <a:endCxn id="30737" idx="0"/>
          </p:cNvCxnSpPr>
          <p:nvPr/>
        </p:nvCxnSpPr>
        <p:spPr bwMode="auto">
          <a:xfrm>
            <a:off x="4384675" y="3977921"/>
            <a:ext cx="9122" cy="335317"/>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43"/>
          <p:cNvSpPr>
            <a:spLocks noChangeArrowheads="1"/>
          </p:cNvSpPr>
          <p:nvPr/>
        </p:nvSpPr>
        <p:spPr bwMode="auto">
          <a:xfrm>
            <a:off x="5719434" y="1888963"/>
            <a:ext cx="2199096" cy="355600"/>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smtClean="0">
                <a:solidFill>
                  <a:srgbClr val="00B050"/>
                </a:solidFill>
                <a:latin typeface="Arial" pitchFamily="34" charset="0"/>
              </a:rPr>
              <a:t>Triangle Meshes</a:t>
            </a:r>
            <a:endParaRPr lang="en-US" altLang="en-US" sz="1800" b="1" dirty="0">
              <a:solidFill>
                <a:srgbClr val="00B050"/>
              </a:solidFill>
              <a:latin typeface="Arial" pitchFamily="34" charset="0"/>
            </a:endParaRPr>
          </a:p>
        </p:txBody>
      </p:sp>
      <p:cxnSp>
        <p:nvCxnSpPr>
          <p:cNvPr id="29" name="AutoShape 70"/>
          <p:cNvCxnSpPr>
            <a:cxnSpLocks noChangeShapeType="1"/>
            <a:stCxn id="28" idx="2"/>
            <a:endCxn id="30" idx="0"/>
          </p:cNvCxnSpPr>
          <p:nvPr/>
        </p:nvCxnSpPr>
        <p:spPr bwMode="auto">
          <a:xfrm>
            <a:off x="6818982" y="2244563"/>
            <a:ext cx="0" cy="334963"/>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Rectangle 43"/>
          <p:cNvSpPr>
            <a:spLocks noChangeArrowheads="1"/>
          </p:cNvSpPr>
          <p:nvPr/>
        </p:nvSpPr>
        <p:spPr bwMode="auto">
          <a:xfrm>
            <a:off x="5719434" y="2579526"/>
            <a:ext cx="2199096" cy="355600"/>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err="1" smtClean="0">
                <a:solidFill>
                  <a:srgbClr val="00B050"/>
                </a:solidFill>
                <a:latin typeface="Arial" pitchFamily="34" charset="0"/>
              </a:rPr>
              <a:t>Alloc</a:t>
            </a:r>
            <a:r>
              <a:rPr lang="en-US" altLang="en-US" sz="1800" b="1" dirty="0" smtClean="0">
                <a:solidFill>
                  <a:srgbClr val="00B050"/>
                </a:solidFill>
                <a:latin typeface="Arial" pitchFamily="34" charset="0"/>
              </a:rPr>
              <a:t> Tri Buffers</a:t>
            </a:r>
            <a:endParaRPr lang="en-US" altLang="en-US" sz="1800" b="1" dirty="0">
              <a:solidFill>
                <a:srgbClr val="00B050"/>
              </a:solidFill>
              <a:latin typeface="Arial" pitchFamily="34" charset="0"/>
            </a:endParaRPr>
          </a:p>
        </p:txBody>
      </p:sp>
      <p:cxnSp>
        <p:nvCxnSpPr>
          <p:cNvPr id="31" name="AutoShape 70"/>
          <p:cNvCxnSpPr>
            <a:cxnSpLocks noChangeShapeType="1"/>
            <a:stCxn id="30" idx="2"/>
            <a:endCxn id="33" idx="0"/>
          </p:cNvCxnSpPr>
          <p:nvPr/>
        </p:nvCxnSpPr>
        <p:spPr bwMode="auto">
          <a:xfrm>
            <a:off x="6818982" y="2935126"/>
            <a:ext cx="13658" cy="353436"/>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43"/>
          <p:cNvSpPr>
            <a:spLocks noChangeArrowheads="1"/>
          </p:cNvSpPr>
          <p:nvPr/>
        </p:nvSpPr>
        <p:spPr bwMode="auto">
          <a:xfrm>
            <a:off x="5749193" y="4309679"/>
            <a:ext cx="2185138" cy="355600"/>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smtClean="0">
                <a:solidFill>
                  <a:srgbClr val="00B050"/>
                </a:solidFill>
                <a:latin typeface="Arial" pitchFamily="34" charset="0"/>
              </a:rPr>
              <a:t>…</a:t>
            </a:r>
            <a:endParaRPr lang="en-US" altLang="en-US" sz="1800" b="1" dirty="0">
              <a:solidFill>
                <a:srgbClr val="00B050"/>
              </a:solidFill>
              <a:latin typeface="Arial" pitchFamily="34" charset="0"/>
            </a:endParaRPr>
          </a:p>
        </p:txBody>
      </p:sp>
      <p:sp>
        <p:nvSpPr>
          <p:cNvPr id="33" name="Rectangle 43"/>
          <p:cNvSpPr>
            <a:spLocks noChangeArrowheads="1"/>
          </p:cNvSpPr>
          <p:nvPr/>
        </p:nvSpPr>
        <p:spPr bwMode="auto">
          <a:xfrm>
            <a:off x="5740071" y="3288562"/>
            <a:ext cx="2185138" cy="685800"/>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a:solidFill>
                  <a:srgbClr val="00B050"/>
                </a:solidFill>
                <a:latin typeface="Arial" pitchFamily="34" charset="0"/>
              </a:rPr>
              <a:t>Assign </a:t>
            </a:r>
            <a:r>
              <a:rPr lang="en-US" altLang="en-US" sz="1800" b="1" dirty="0" smtClean="0">
                <a:solidFill>
                  <a:srgbClr val="00B050"/>
                </a:solidFill>
                <a:latin typeface="Arial" pitchFamily="34" charset="0"/>
              </a:rPr>
              <a:t>Closest-Hit </a:t>
            </a:r>
          </a:p>
          <a:p>
            <a:pPr algn="ctr" eaLnBrk="1" hangingPunct="1">
              <a:buFont typeface="Times New Roman" pitchFamily="18" charset="0"/>
              <a:buNone/>
            </a:pPr>
            <a:r>
              <a:rPr lang="en-US" altLang="en-US" sz="1800" b="1" dirty="0" smtClean="0">
                <a:solidFill>
                  <a:srgbClr val="00B050"/>
                </a:solidFill>
                <a:latin typeface="Arial" pitchFamily="34" charset="0"/>
              </a:rPr>
              <a:t>Material </a:t>
            </a:r>
            <a:r>
              <a:rPr lang="en-US" altLang="en-US" sz="1800" b="1" dirty="0" err="1">
                <a:solidFill>
                  <a:srgbClr val="00B050"/>
                </a:solidFill>
                <a:latin typeface="Arial" pitchFamily="34" charset="0"/>
              </a:rPr>
              <a:t>Shaders</a:t>
            </a:r>
            <a:endParaRPr lang="en-US" altLang="en-US" sz="1800" b="1" dirty="0">
              <a:solidFill>
                <a:srgbClr val="00B050"/>
              </a:solidFill>
              <a:latin typeface="Arial" pitchFamily="34" charset="0"/>
            </a:endParaRPr>
          </a:p>
        </p:txBody>
      </p:sp>
      <p:cxnSp>
        <p:nvCxnSpPr>
          <p:cNvPr id="34" name="AutoShape 70"/>
          <p:cNvCxnSpPr>
            <a:cxnSpLocks noChangeShapeType="1"/>
            <a:stCxn id="33" idx="2"/>
            <a:endCxn id="32" idx="0"/>
          </p:cNvCxnSpPr>
          <p:nvPr/>
        </p:nvCxnSpPr>
        <p:spPr bwMode="auto">
          <a:xfrm>
            <a:off x="6832640" y="3974362"/>
            <a:ext cx="9122" cy="335317"/>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Rectangle 43"/>
          <p:cNvSpPr>
            <a:spLocks noChangeArrowheads="1"/>
          </p:cNvSpPr>
          <p:nvPr/>
        </p:nvSpPr>
        <p:spPr bwMode="auto">
          <a:xfrm>
            <a:off x="4115981" y="1150144"/>
            <a:ext cx="3103526"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smtClean="0">
                <a:latin typeface="Arial" pitchFamily="34" charset="0"/>
              </a:rPr>
              <a:t>Incoming VMD </a:t>
            </a:r>
            <a:r>
              <a:rPr lang="en-US" altLang="en-US" sz="1800" b="1" dirty="0" err="1" smtClean="0">
                <a:latin typeface="Arial" pitchFamily="34" charset="0"/>
              </a:rPr>
              <a:t>Geom</a:t>
            </a:r>
            <a:endParaRPr lang="en-US" altLang="en-US" sz="1800" b="1" dirty="0">
              <a:latin typeface="Arial" pitchFamily="34" charset="0"/>
            </a:endParaRPr>
          </a:p>
        </p:txBody>
      </p:sp>
      <p:cxnSp>
        <p:nvCxnSpPr>
          <p:cNvPr id="47" name="AutoShape 70"/>
          <p:cNvCxnSpPr>
            <a:cxnSpLocks noChangeShapeType="1"/>
            <a:stCxn id="46" idx="2"/>
            <a:endCxn id="28" idx="0"/>
          </p:cNvCxnSpPr>
          <p:nvPr/>
        </p:nvCxnSpPr>
        <p:spPr bwMode="auto">
          <a:xfrm>
            <a:off x="5667744" y="1505744"/>
            <a:ext cx="1151238" cy="383219"/>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AutoShape 70"/>
          <p:cNvCxnSpPr>
            <a:cxnSpLocks noChangeShapeType="1"/>
            <a:stCxn id="46" idx="2"/>
            <a:endCxn id="30727" idx="0"/>
          </p:cNvCxnSpPr>
          <p:nvPr/>
        </p:nvCxnSpPr>
        <p:spPr bwMode="auto">
          <a:xfrm flipH="1">
            <a:off x="4374356" y="1505744"/>
            <a:ext cx="1293388" cy="386778"/>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684993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592274894"/>
              </p:ext>
            </p:extLst>
          </p:nvPr>
        </p:nvGraphicFramePr>
        <p:xfrm>
          <a:off x="285749" y="190500"/>
          <a:ext cx="8639175" cy="4403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28466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2" name="TextBox 9"/>
          <p:cNvSpPr txBox="1">
            <a:spLocks noChangeArrowheads="1"/>
          </p:cNvSpPr>
          <p:nvPr/>
        </p:nvSpPr>
        <p:spPr bwMode="auto">
          <a:xfrm>
            <a:off x="7207250" y="2720799"/>
            <a:ext cx="1861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MD </a:t>
            </a:r>
            <a:r>
              <a:rPr lang="en-US" altLang="en-US" sz="1800" dirty="0" smtClean="0">
                <a:latin typeface="+mn-lt"/>
              </a:rPr>
              <a:t>Simulation</a:t>
            </a:r>
            <a:endParaRPr lang="en-US" altLang="en-US" sz="1800" dirty="0">
              <a:latin typeface="+mn-lt"/>
            </a:endParaRPr>
          </a:p>
        </p:txBody>
      </p:sp>
      <p:sp>
        <p:nvSpPr>
          <p:cNvPr id="25" name="Rectangle 3"/>
          <p:cNvSpPr txBox="1">
            <a:spLocks noChangeArrowheads="1"/>
          </p:cNvSpPr>
          <p:nvPr/>
        </p:nvSpPr>
        <p:spPr>
          <a:xfrm>
            <a:off x="109182" y="152401"/>
            <a:ext cx="7098068" cy="557284"/>
          </a:xfrm>
          <a:prstGeom prst="rect">
            <a:avLst/>
          </a:prstGeom>
        </p:spPr>
        <p:txBody>
          <a:bodyPr/>
          <a:lstStyle>
            <a:lvl1pPr algn="ctr" defTabSz="457101" rtl="0" eaLnBrk="1" latinLnBrk="0" hangingPunct="1">
              <a:spcBef>
                <a:spcPct val="0"/>
              </a:spcBef>
              <a:buNone/>
              <a:defRPr sz="4400" kern="1200">
                <a:solidFill>
                  <a:schemeClr val="tx1"/>
                </a:solidFill>
                <a:latin typeface="Arial"/>
                <a:ea typeface="+mj-ea"/>
                <a:cs typeface="+mj-cs"/>
              </a:defRPr>
            </a:lvl1pPr>
          </a:lstStyle>
          <a:p>
            <a:r>
              <a:rPr lang="en-US" altLang="en-US" sz="3200" dirty="0" smtClean="0"/>
              <a:t>VMD – “Visual Molecular Dynamics”</a:t>
            </a:r>
          </a:p>
        </p:txBody>
      </p:sp>
      <p:sp>
        <p:nvSpPr>
          <p:cNvPr id="27" name="TextBox 14"/>
          <p:cNvSpPr txBox="1">
            <a:spLocks noChangeArrowheads="1"/>
          </p:cNvSpPr>
          <p:nvPr/>
        </p:nvSpPr>
        <p:spPr bwMode="auto">
          <a:xfrm>
            <a:off x="4603898" y="2720799"/>
            <a:ext cx="2425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smtClean="0">
                <a:latin typeface="+mn-lt"/>
              </a:rPr>
              <a:t>Cell-Scale Modeling</a:t>
            </a:r>
            <a:endParaRPr lang="en-US" altLang="en-US" sz="1800" dirty="0">
              <a:latin typeface="+mn-lt"/>
            </a:endParaRPr>
          </a:p>
        </p:txBody>
      </p:sp>
      <p:sp>
        <p:nvSpPr>
          <p:cNvPr id="28" name="Rectangle 4"/>
          <p:cNvSpPr txBox="1">
            <a:spLocks noChangeArrowheads="1"/>
          </p:cNvSpPr>
          <p:nvPr/>
        </p:nvSpPr>
        <p:spPr>
          <a:xfrm>
            <a:off x="124299" y="750889"/>
            <a:ext cx="4479599" cy="2339242"/>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tLang="en-US" sz="1600" dirty="0" smtClean="0"/>
              <a:t>Visualization and analysis of:</a:t>
            </a:r>
          </a:p>
          <a:p>
            <a:pPr lvl="1" indent="-342900">
              <a:lnSpc>
                <a:spcPct val="90000"/>
              </a:lnSpc>
            </a:pPr>
            <a:r>
              <a:rPr lang="en-US" altLang="en-US" sz="1400" dirty="0"/>
              <a:t>M</a:t>
            </a:r>
            <a:r>
              <a:rPr lang="en-US" altLang="en-US" sz="1400" dirty="0" smtClean="0"/>
              <a:t>olecular dynamics simulations</a:t>
            </a:r>
          </a:p>
          <a:p>
            <a:pPr lvl="1" indent="-342900">
              <a:lnSpc>
                <a:spcPct val="90000"/>
              </a:lnSpc>
            </a:pPr>
            <a:r>
              <a:rPr lang="en-US" altLang="en-US" sz="1400" dirty="0"/>
              <a:t>L</a:t>
            </a:r>
            <a:r>
              <a:rPr lang="en-US" altLang="en-US" sz="1400" dirty="0" smtClean="0"/>
              <a:t>attice cell simulations</a:t>
            </a:r>
          </a:p>
          <a:p>
            <a:pPr lvl="1" indent="-342900">
              <a:lnSpc>
                <a:spcPct val="90000"/>
              </a:lnSpc>
            </a:pPr>
            <a:r>
              <a:rPr lang="en-US" altLang="en-US" sz="1400" dirty="0"/>
              <a:t>Q</a:t>
            </a:r>
            <a:r>
              <a:rPr lang="en-US" altLang="en-US" sz="1400" dirty="0" smtClean="0"/>
              <a:t>uantum chemistry calculations</a:t>
            </a:r>
          </a:p>
          <a:p>
            <a:pPr lvl="1" indent="-342900">
              <a:lnSpc>
                <a:spcPct val="90000"/>
              </a:lnSpc>
            </a:pPr>
            <a:r>
              <a:rPr lang="en-US" altLang="en-US" sz="1400" dirty="0" err="1" smtClean="0"/>
              <a:t>Cryo</a:t>
            </a:r>
            <a:r>
              <a:rPr lang="en-US" altLang="en-US" sz="1400" dirty="0" smtClean="0"/>
              <a:t>-EM </a:t>
            </a:r>
            <a:r>
              <a:rPr lang="en-US" altLang="en-US" sz="1400" dirty="0"/>
              <a:t>densities, volumetric </a:t>
            </a:r>
            <a:r>
              <a:rPr lang="en-US" altLang="en-US" sz="1400" dirty="0" smtClean="0"/>
              <a:t>data</a:t>
            </a:r>
          </a:p>
          <a:p>
            <a:pPr lvl="1" indent="-342900">
              <a:lnSpc>
                <a:spcPct val="90000"/>
              </a:lnSpc>
            </a:pPr>
            <a:r>
              <a:rPr lang="en-US" altLang="en-US" sz="1400" dirty="0" smtClean="0"/>
              <a:t>Sequence information</a:t>
            </a:r>
          </a:p>
          <a:p>
            <a:pPr>
              <a:lnSpc>
                <a:spcPct val="90000"/>
              </a:lnSpc>
            </a:pPr>
            <a:r>
              <a:rPr lang="en-US" altLang="en-US" sz="1600" dirty="0" smtClean="0"/>
              <a:t>User extensible scripting and plugins</a:t>
            </a:r>
          </a:p>
          <a:p>
            <a:pPr>
              <a:lnSpc>
                <a:spcPct val="90000"/>
              </a:lnSpc>
            </a:pPr>
            <a:r>
              <a:rPr lang="en-US" altLang="en-US" sz="1600" dirty="0" smtClean="0"/>
              <a:t>Over 100,000 users, </a:t>
            </a:r>
            <a:r>
              <a:rPr lang="en-US" altLang="en-US" sz="1600" dirty="0" smtClean="0"/>
              <a:t>28,000 </a:t>
            </a:r>
            <a:r>
              <a:rPr lang="en-US" altLang="en-US" sz="1600" dirty="0" smtClean="0"/>
              <a:t>citations</a:t>
            </a:r>
          </a:p>
          <a:p>
            <a:pPr>
              <a:lnSpc>
                <a:spcPct val="90000"/>
              </a:lnSpc>
            </a:pPr>
            <a:r>
              <a:rPr lang="en-US" altLang="en-US" sz="1600" dirty="0" smtClean="0"/>
              <a:t>http://www.ks.uiuc.edu/Research/vmd/</a:t>
            </a:r>
          </a:p>
        </p:txBody>
      </p:sp>
      <p:pic>
        <p:nvPicPr>
          <p:cNvPr id="29" name="ClipAr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207249" y="1"/>
            <a:ext cx="1946499" cy="2779832"/>
          </a:xfrm>
          <a:prstGeom prst="rect">
            <a:avLst/>
          </a:prstGeom>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6" y="3185824"/>
            <a:ext cx="9052403" cy="1810481"/>
          </a:xfrm>
          <a:prstGeom prst="rect">
            <a:avLst/>
          </a:prstGeom>
          <a:noFill/>
          <a:ln>
            <a:noFill/>
          </a:ln>
          <a:effectLst>
            <a:outerShdw blurRad="50800" dist="1270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348" r="9206"/>
          <a:stretch/>
        </p:blipFill>
        <p:spPr>
          <a:xfrm>
            <a:off x="4491238" y="839971"/>
            <a:ext cx="2632575" cy="1903765"/>
          </a:xfrm>
          <a:prstGeom prst="rect">
            <a:avLst/>
          </a:prstGeom>
        </p:spPr>
      </p:pic>
    </p:spTree>
    <p:extLst>
      <p:ext uri="{BB962C8B-B14F-4D97-AF65-F5344CB8AC3E}">
        <p14:creationId xmlns:p14="http://schemas.microsoft.com/office/powerpoint/2010/main" val="28567994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56359628"/>
              </p:ext>
            </p:extLst>
          </p:nvPr>
        </p:nvGraphicFramePr>
        <p:xfrm>
          <a:off x="285749" y="190500"/>
          <a:ext cx="8639175" cy="4403725"/>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5213" y="873965"/>
            <a:ext cx="2207308" cy="1241914"/>
          </a:xfrm>
          <a:prstGeom prst="rect">
            <a:avLst/>
          </a:prstGeom>
        </p:spPr>
      </p:pic>
    </p:spTree>
    <p:extLst>
      <p:ext uri="{BB962C8B-B14F-4D97-AF65-F5344CB8AC3E}">
        <p14:creationId xmlns:p14="http://schemas.microsoft.com/office/powerpoint/2010/main" val="24211166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633263907"/>
              </p:ext>
            </p:extLst>
          </p:nvPr>
        </p:nvGraphicFramePr>
        <p:xfrm>
          <a:off x="285749" y="190500"/>
          <a:ext cx="8639175" cy="4403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040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12208353"/>
              </p:ext>
            </p:extLst>
          </p:nvPr>
        </p:nvGraphicFramePr>
        <p:xfrm>
          <a:off x="285749" y="190500"/>
          <a:ext cx="8639175" cy="4403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642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a:latin typeface="Arial" charset="0"/>
              <a:cs typeface="Arial" charset="0"/>
            </a:endParaRPr>
          </a:p>
        </p:txBody>
      </p:sp>
      <p:pic>
        <p:nvPicPr>
          <p:cNvPr id="133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7239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itle 3"/>
          <p:cNvSpPr>
            <a:spLocks noGrp="1"/>
          </p:cNvSpPr>
          <p:nvPr>
            <p:ph type="title"/>
          </p:nvPr>
        </p:nvSpPr>
        <p:spPr>
          <a:xfrm>
            <a:off x="152400" y="57150"/>
            <a:ext cx="8839200" cy="666750"/>
          </a:xfrm>
        </p:spPr>
        <p:txBody>
          <a:bodyPr/>
          <a:lstStyle/>
          <a:p>
            <a:r>
              <a:rPr lang="en-US" altLang="en-US" sz="3200" smtClean="0">
                <a:latin typeface="Arial" charset="0"/>
                <a:cs typeface="Arial" charset="0"/>
              </a:rPr>
              <a:t>VMD Planetarium Dome Master Camera</a:t>
            </a:r>
          </a:p>
        </p:txBody>
      </p:sp>
      <p:sp>
        <p:nvSpPr>
          <p:cNvPr id="13317" name="Text Placeholder 4"/>
          <p:cNvSpPr>
            <a:spLocks noGrp="1"/>
          </p:cNvSpPr>
          <p:nvPr>
            <p:ph type="body" sz="half" idx="1"/>
          </p:nvPr>
        </p:nvSpPr>
        <p:spPr>
          <a:xfrm>
            <a:off x="297902" y="723900"/>
            <a:ext cx="4426497" cy="4286250"/>
          </a:xfrm>
        </p:spPr>
        <p:txBody>
          <a:bodyPr/>
          <a:lstStyle/>
          <a:p>
            <a:r>
              <a:rPr lang="en-US" altLang="en-US" sz="2400" dirty="0" smtClean="0">
                <a:latin typeface="Arial" charset="0"/>
                <a:cs typeface="Arial" charset="0"/>
              </a:rPr>
              <a:t>Fully interactive RT with ambient occlusion, shadows, depth of field, reflections, …</a:t>
            </a:r>
          </a:p>
          <a:p>
            <a:r>
              <a:rPr lang="en-US" altLang="en-US" sz="2400" dirty="0" smtClean="0">
                <a:latin typeface="Arial" charset="0"/>
                <a:cs typeface="Arial" charset="0"/>
              </a:rPr>
              <a:t>Both mono and stereoscopic</a:t>
            </a:r>
          </a:p>
          <a:p>
            <a:r>
              <a:rPr lang="en-US" altLang="en-US" sz="2400" dirty="0" smtClean="0">
                <a:latin typeface="Arial" charset="0"/>
                <a:cs typeface="Arial" charset="0"/>
              </a:rPr>
              <a:t>No post-processing required</a:t>
            </a:r>
          </a:p>
          <a:p>
            <a:r>
              <a:rPr lang="en-US" altLang="en-US" sz="2400" dirty="0" smtClean="0">
                <a:latin typeface="Arial" charset="0"/>
                <a:cs typeface="Arial" charset="0"/>
              </a:rPr>
              <a:t>              Ray Tracing Gems  			  Ch. 4</a:t>
            </a:r>
          </a:p>
          <a:p>
            <a:pPr marL="0" indent="0">
              <a:buNone/>
            </a:pPr>
            <a:endParaRPr lang="en-US" altLang="en-US" sz="2400" dirty="0" smtClean="0">
              <a:latin typeface="Arial" charset="0"/>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902" y="2933700"/>
            <a:ext cx="1541913" cy="2209800"/>
          </a:xfrm>
          <a:prstGeom prst="rect">
            <a:avLst/>
          </a:prstGeom>
        </p:spPr>
      </p:pic>
    </p:spTree>
    <p:extLst>
      <p:ext uri="{BB962C8B-B14F-4D97-AF65-F5344CB8AC3E}">
        <p14:creationId xmlns:p14="http://schemas.microsoft.com/office/powerpoint/2010/main" val="3856735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5"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pic>
        <p:nvPicPr>
          <p:cNvPr id="1182" name="Shape 1182"/>
          <p:cNvPicPr>
            <a:picLocks noChangeAspect="1"/>
          </p:cNvPicPr>
          <p:nvPr/>
        </p:nvPicPr>
        <p:blipFill rotWithShape="1">
          <a:blip r:embed="rId3">
            <a:alphaModFix/>
          </a:blip>
          <a:srcRect l="524" r="445"/>
          <a:stretch/>
        </p:blipFill>
        <p:spPr>
          <a:xfrm>
            <a:off x="404037" y="1087396"/>
            <a:ext cx="3996812" cy="4056104"/>
          </a:xfrm>
          <a:prstGeom prst="rect">
            <a:avLst/>
          </a:prstGeom>
          <a:noFill/>
          <a:ln>
            <a:noFill/>
          </a:ln>
        </p:spPr>
      </p:pic>
      <p:pic>
        <p:nvPicPr>
          <p:cNvPr id="3" name="Shape 1187"/>
          <p:cNvPicPr>
            <a:picLocks noChangeAspect="1"/>
          </p:cNvPicPr>
          <p:nvPr/>
        </p:nvPicPr>
        <p:blipFill>
          <a:blip r:embed="rId4">
            <a:alphaModFix/>
          </a:blip>
          <a:stretch>
            <a:fillRect/>
          </a:stretch>
        </p:blipFill>
        <p:spPr>
          <a:xfrm>
            <a:off x="4572001" y="1087396"/>
            <a:ext cx="4204204" cy="4056104"/>
          </a:xfrm>
          <a:prstGeom prst="rect">
            <a:avLst/>
          </a:prstGeom>
          <a:noFill/>
          <a:ln>
            <a:noFill/>
          </a:ln>
        </p:spPr>
      </p:pic>
      <p:sp>
        <p:nvSpPr>
          <p:cNvPr id="2" name="Title 1"/>
          <p:cNvSpPr>
            <a:spLocks noGrp="1"/>
          </p:cNvSpPr>
          <p:nvPr>
            <p:ph type="title"/>
          </p:nvPr>
        </p:nvSpPr>
        <p:spPr>
          <a:xfrm>
            <a:off x="296430" y="145124"/>
            <a:ext cx="8520600" cy="833070"/>
          </a:xfrm>
        </p:spPr>
        <p:txBody>
          <a:bodyPr>
            <a:noAutofit/>
          </a:bodyPr>
          <a:lstStyle/>
          <a:p>
            <a:pPr algn="ctr"/>
            <a:r>
              <a:rPr lang="en-US" sz="3600" dirty="0" smtClean="0"/>
              <a:t>Planetarium Dome Master Projections</a:t>
            </a:r>
            <a:br>
              <a:rPr lang="en-US" sz="3600" dirty="0" smtClean="0"/>
            </a:br>
            <a:r>
              <a:rPr lang="en-US" sz="2800" dirty="0" smtClean="0"/>
              <a:t>NSF CADENS Dome Show w/ NCSA AVL</a:t>
            </a:r>
            <a:endParaRPr lang="en-US" sz="3600" dirty="0"/>
          </a:p>
        </p:txBody>
      </p:sp>
    </p:spTree>
    <p:extLst>
      <p:ext uri="{BB962C8B-B14F-4D97-AF65-F5344CB8AC3E}">
        <p14:creationId xmlns:p14="http://schemas.microsoft.com/office/powerpoint/2010/main" val="28429444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a:latin typeface="Arial" charset="0"/>
              <a:cs typeface="Arial" charset="0"/>
            </a:endParaRPr>
          </a:p>
        </p:txBody>
      </p:sp>
      <p:sp>
        <p:nvSpPr>
          <p:cNvPr id="2" name="Title 1"/>
          <p:cNvSpPr>
            <a:spLocks noGrp="1"/>
          </p:cNvSpPr>
          <p:nvPr>
            <p:ph type="title"/>
          </p:nvPr>
        </p:nvSpPr>
        <p:spPr>
          <a:xfrm>
            <a:off x="457200" y="205980"/>
            <a:ext cx="8229600" cy="612728"/>
          </a:xfrm>
        </p:spPr>
        <p:txBody>
          <a:bodyPr>
            <a:normAutofit fontScale="90000"/>
          </a:bodyPr>
          <a:lstStyle/>
          <a:p>
            <a:r>
              <a:rPr lang="en-US" sz="3600" dirty="0" smtClean="0"/>
              <a:t>Birth of Planet Earth</a:t>
            </a:r>
            <a:r>
              <a:rPr lang="en-US" sz="3600" dirty="0"/>
              <a:t> </a:t>
            </a:r>
            <a:r>
              <a:rPr lang="en-US" sz="3600" dirty="0" err="1" smtClean="0"/>
              <a:t>Fulldome</a:t>
            </a:r>
            <a:r>
              <a:rPr lang="en-US" sz="3600" dirty="0" smtClean="0"/>
              <a:t> Show</a:t>
            </a:r>
            <a:endParaRPr lang="en-US" sz="2800"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34987" y="870699"/>
            <a:ext cx="3009014" cy="4272801"/>
          </a:xfrm>
        </p:spPr>
      </p:pic>
      <p:sp>
        <p:nvSpPr>
          <p:cNvPr id="3" name="Content Placeholder 2"/>
          <p:cNvSpPr>
            <a:spLocks noGrp="1"/>
          </p:cNvSpPr>
          <p:nvPr>
            <p:ph sz="half" idx="2"/>
          </p:nvPr>
        </p:nvSpPr>
        <p:spPr>
          <a:xfrm>
            <a:off x="159489" y="956930"/>
            <a:ext cx="5837274" cy="3785191"/>
          </a:xfrm>
        </p:spPr>
        <p:txBody>
          <a:bodyPr>
            <a:normAutofit/>
          </a:bodyPr>
          <a:lstStyle/>
          <a:p>
            <a:r>
              <a:rPr lang="en-US" sz="2000" dirty="0" smtClean="0"/>
              <a:t>Premieres March 28, </a:t>
            </a:r>
            <a:r>
              <a:rPr lang="en-US" sz="2000" dirty="0" smtClean="0">
                <a:hlinkClick r:id="rId3"/>
              </a:rPr>
              <a:t>Zeiss </a:t>
            </a:r>
            <a:r>
              <a:rPr lang="en-US" sz="2000" dirty="0" err="1" smtClean="0">
                <a:hlinkClick r:id="rId3"/>
              </a:rPr>
              <a:t>Großplanetarium</a:t>
            </a:r>
            <a:r>
              <a:rPr lang="en-US" sz="2000" dirty="0" smtClean="0"/>
              <a:t>, Berlin, Germany</a:t>
            </a:r>
          </a:p>
          <a:p>
            <a:r>
              <a:rPr lang="en-US" sz="2000" dirty="0"/>
              <a:t>F</a:t>
            </a:r>
            <a:r>
              <a:rPr lang="en-US" sz="2000" dirty="0" smtClean="0"/>
              <a:t>irst </a:t>
            </a:r>
            <a:r>
              <a:rPr lang="en-US" sz="2000" dirty="0"/>
              <a:t>public showing on March </a:t>
            </a:r>
            <a:r>
              <a:rPr lang="en-US" sz="2000" dirty="0" smtClean="0"/>
              <a:t>30, </a:t>
            </a:r>
            <a:r>
              <a:rPr lang="en-US" sz="2000" dirty="0"/>
              <a:t>Das Planetarium am </a:t>
            </a:r>
            <a:r>
              <a:rPr lang="en-US" sz="2000" dirty="0" err="1"/>
              <a:t>Insulaner</a:t>
            </a:r>
            <a:r>
              <a:rPr lang="en-US" sz="2000" dirty="0"/>
              <a:t>, </a:t>
            </a:r>
            <a:r>
              <a:rPr lang="en-US" sz="2000" dirty="0" smtClean="0"/>
              <a:t>Berlin, Germany</a:t>
            </a:r>
          </a:p>
          <a:p>
            <a:r>
              <a:rPr lang="en-US" sz="2000" dirty="0" smtClean="0"/>
              <a:t>Joint project with:</a:t>
            </a:r>
          </a:p>
          <a:p>
            <a:pPr lvl="1"/>
            <a:r>
              <a:rPr lang="en-US" sz="1800" dirty="0"/>
              <a:t>Spitz Creative </a:t>
            </a:r>
            <a:r>
              <a:rPr lang="en-US" sz="1800" dirty="0" smtClean="0"/>
              <a:t>Media</a:t>
            </a:r>
          </a:p>
          <a:p>
            <a:pPr lvl="1"/>
            <a:r>
              <a:rPr lang="en-US" sz="1800" dirty="0" smtClean="0"/>
              <a:t>NCSA Advanced Visualization Lab</a:t>
            </a:r>
          </a:p>
          <a:p>
            <a:pPr lvl="1"/>
            <a:r>
              <a:rPr lang="en-US" sz="1800" dirty="0"/>
              <a:t>Thomas Lucas Productions, Inc</a:t>
            </a:r>
            <a:r>
              <a:rPr lang="en-US" sz="1800" dirty="0" smtClean="0"/>
              <a:t>.</a:t>
            </a:r>
          </a:p>
          <a:p>
            <a:pPr lvl="1"/>
            <a:r>
              <a:rPr lang="en-US" sz="1800" dirty="0" err="1"/>
              <a:t>Tellus</a:t>
            </a:r>
            <a:r>
              <a:rPr lang="en-US" sz="1800" dirty="0"/>
              <a:t> Science Museum</a:t>
            </a:r>
            <a:endParaRPr lang="en-US" sz="1800" dirty="0" smtClean="0"/>
          </a:p>
          <a:p>
            <a:r>
              <a:rPr lang="en-US" sz="2000" dirty="0" smtClean="0"/>
              <a:t>NSF Support: CADENS award ACI-1445176</a:t>
            </a:r>
            <a:endParaRPr lang="en-US" sz="2000" dirty="0"/>
          </a:p>
        </p:txBody>
      </p:sp>
    </p:spTree>
    <p:extLst>
      <p:ext uri="{BB962C8B-B14F-4D97-AF65-F5344CB8AC3E}">
        <p14:creationId xmlns:p14="http://schemas.microsoft.com/office/powerpoint/2010/main" val="14105067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p:cNvSpPr/>
          <p:nvPr/>
        </p:nvSpPr>
        <p:spPr>
          <a:xfrm>
            <a:off x="0" y="4561367"/>
            <a:ext cx="9144000" cy="5821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0191" y="227245"/>
            <a:ext cx="8229600" cy="580277"/>
          </a:xfrm>
        </p:spPr>
        <p:txBody>
          <a:bodyPr>
            <a:noAutofit/>
          </a:bodyPr>
          <a:lstStyle/>
          <a:p>
            <a:r>
              <a:rPr lang="en-US" sz="3200" dirty="0" smtClean="0"/>
              <a:t>In-Progress VMD VR Development, Demos</a:t>
            </a:r>
            <a:endParaRPr lang="en-US" sz="32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7154" t="14066" r="15225" b="7611"/>
          <a:stretch/>
        </p:blipFill>
        <p:spPr>
          <a:xfrm>
            <a:off x="2857862" y="849485"/>
            <a:ext cx="2033508" cy="2231739"/>
          </a:xfrm>
          <a:prstGeom prst="rect">
            <a:avLst/>
          </a:prstGeom>
          <a:scene3d>
            <a:camera prst="orthographicFront">
              <a:rot lat="0" lon="0" rev="5400000"/>
            </a:camera>
            <a:lightRig rig="threePt" dir="t"/>
          </a:scene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828" y="1509553"/>
            <a:ext cx="3407447" cy="2273708"/>
          </a:xfrm>
          <a:prstGeom prst="rect">
            <a:avLst/>
          </a:prstGeom>
          <a:scene3d>
            <a:camera prst="orthographicFront">
              <a:rot lat="0" lon="0" rev="5400000"/>
            </a:camera>
            <a:lightRig rig="threePt" dir="t"/>
          </a:scene3d>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19410"/>
          <a:stretch/>
        </p:blipFill>
        <p:spPr>
          <a:xfrm>
            <a:off x="6548165" y="1730217"/>
            <a:ext cx="3407447" cy="1832380"/>
          </a:xfrm>
          <a:prstGeom prst="rect">
            <a:avLst/>
          </a:prstGeom>
          <a:scene3d>
            <a:camera prst="orthographicFront">
              <a:rot lat="0" lon="0" rev="5400000"/>
            </a:camera>
            <a:lightRig rig="threePt" dir="t"/>
          </a:scene3d>
        </p:spPr>
      </p:pic>
      <p:sp>
        <p:nvSpPr>
          <p:cNvPr id="3" name="TextBox 2"/>
          <p:cNvSpPr txBox="1"/>
          <p:nvPr/>
        </p:nvSpPr>
        <p:spPr>
          <a:xfrm>
            <a:off x="5284519" y="4367587"/>
            <a:ext cx="3645725" cy="646331"/>
          </a:xfrm>
          <a:prstGeom prst="rect">
            <a:avLst/>
          </a:prstGeom>
          <a:noFill/>
        </p:spPr>
        <p:txBody>
          <a:bodyPr wrap="square" rtlCol="0">
            <a:spAutoFit/>
          </a:bodyPr>
          <a:lstStyle/>
          <a:p>
            <a:pPr algn="ctr"/>
            <a:r>
              <a:rPr lang="en-US" dirty="0" smtClean="0"/>
              <a:t>VMD </a:t>
            </a:r>
            <a:r>
              <a:rPr lang="en-US" dirty="0" err="1" smtClean="0"/>
              <a:t>Chromatophore</a:t>
            </a:r>
            <a:r>
              <a:rPr lang="en-US" dirty="0" smtClean="0"/>
              <a:t> Demo, NVIDIA </a:t>
            </a:r>
            <a:r>
              <a:rPr lang="en-US" dirty="0"/>
              <a:t>VR Room at SC‘16</a:t>
            </a:r>
          </a:p>
        </p:txBody>
      </p:sp>
      <p:sp>
        <p:nvSpPr>
          <p:cNvPr id="4" name="TextBox 3"/>
          <p:cNvSpPr txBox="1"/>
          <p:nvPr/>
        </p:nvSpPr>
        <p:spPr>
          <a:xfrm>
            <a:off x="100939" y="943136"/>
            <a:ext cx="2676525" cy="2000548"/>
          </a:xfrm>
          <a:prstGeom prst="rect">
            <a:avLst/>
          </a:prstGeom>
          <a:noFill/>
        </p:spPr>
        <p:txBody>
          <a:bodyPr wrap="square" rtlCol="0">
            <a:spAutoFit/>
          </a:bodyPr>
          <a:lstStyle/>
          <a:p>
            <a:r>
              <a:rPr lang="en-US" sz="1600" dirty="0" smtClean="0"/>
              <a:t>VMD VR ray tracing: </a:t>
            </a:r>
          </a:p>
          <a:p>
            <a:r>
              <a:rPr lang="en-US" sz="1400" dirty="0" smtClean="0"/>
              <a:t>  Google </a:t>
            </a:r>
            <a:r>
              <a:rPr lang="en-US" sz="1400" dirty="0"/>
              <a:t>Cardboard [1]</a:t>
            </a:r>
          </a:p>
          <a:p>
            <a:r>
              <a:rPr lang="en-US" sz="1400" dirty="0" smtClean="0"/>
              <a:t>  Demo w/ Indiana U., SC’15 [2]</a:t>
            </a:r>
          </a:p>
          <a:p>
            <a:endParaRPr lang="en-US" sz="1600" dirty="0" smtClean="0"/>
          </a:p>
          <a:p>
            <a:r>
              <a:rPr lang="en-US" sz="1600" dirty="0"/>
              <a:t>Prototype of VR user interaction with </a:t>
            </a:r>
            <a:r>
              <a:rPr lang="en-US" sz="1600" dirty="0" smtClean="0"/>
              <a:t>VMD models</a:t>
            </a:r>
            <a:r>
              <a:rPr lang="en-US" sz="1600" dirty="0"/>
              <a:t> </a:t>
            </a:r>
            <a:r>
              <a:rPr lang="en-US" sz="1600" dirty="0" smtClean="0"/>
              <a:t>in </a:t>
            </a:r>
            <a:r>
              <a:rPr lang="en-US" sz="1600" b="1" dirty="0" smtClean="0"/>
              <a:t>room-scale VR</a:t>
            </a:r>
            <a:r>
              <a:rPr lang="en-US" sz="1600" dirty="0"/>
              <a:t> </a:t>
            </a:r>
            <a:r>
              <a:rPr lang="en-US" sz="1600" dirty="0" smtClean="0"/>
              <a:t>with NVIDIA @ SC’16</a:t>
            </a:r>
            <a:endParaRPr lang="en-US" sz="1600" dirty="0"/>
          </a:p>
        </p:txBody>
      </p:sp>
      <p:sp>
        <p:nvSpPr>
          <p:cNvPr id="6" name="Rectangle 5"/>
          <p:cNvSpPr/>
          <p:nvPr/>
        </p:nvSpPr>
        <p:spPr>
          <a:xfrm>
            <a:off x="100939" y="3277837"/>
            <a:ext cx="4875603" cy="1815882"/>
          </a:xfrm>
          <a:prstGeom prst="rect">
            <a:avLst/>
          </a:prstGeom>
        </p:spPr>
        <p:txBody>
          <a:bodyPr wrap="square">
            <a:spAutoFit/>
          </a:bodyPr>
          <a:lstStyle/>
          <a:p>
            <a:r>
              <a:rPr lang="en-US" sz="1400" b="1" dirty="0" smtClean="0"/>
              <a:t>[1] Atomic </a:t>
            </a:r>
            <a:r>
              <a:rPr lang="en-US" sz="1400" b="1" dirty="0"/>
              <a:t>Detail Visualization of Photosynthetic Membranes with GPU-Accelerated Ray Tracing. </a:t>
            </a:r>
            <a:r>
              <a:rPr lang="en-US" sz="1400" dirty="0"/>
              <a:t> </a:t>
            </a:r>
            <a:r>
              <a:rPr lang="en-US" sz="1400" dirty="0" smtClean="0"/>
              <a:t>       Stone et al., </a:t>
            </a:r>
            <a:r>
              <a:rPr lang="en-US" sz="1400" dirty="0"/>
              <a:t>J. Parallel Computing, 55:17-27, 2016</a:t>
            </a:r>
            <a:r>
              <a:rPr lang="en-US" sz="1400" dirty="0" smtClean="0"/>
              <a:t>.</a:t>
            </a:r>
          </a:p>
          <a:p>
            <a:endParaRPr lang="en-US" sz="1400" dirty="0"/>
          </a:p>
          <a:p>
            <a:r>
              <a:rPr lang="en-US" sz="1400" b="1" dirty="0" smtClean="0"/>
              <a:t>[2] Immersive </a:t>
            </a:r>
            <a:r>
              <a:rPr lang="en-US" sz="1400" b="1" dirty="0"/>
              <a:t>Molecular Visualization with Omnidirectional Stereoscopic Ray Tracing and Remote Rendering. </a:t>
            </a:r>
            <a:r>
              <a:rPr lang="en-US" sz="1400" b="1" dirty="0" smtClean="0"/>
              <a:t>  </a:t>
            </a:r>
            <a:r>
              <a:rPr lang="en-US" sz="1400" dirty="0" smtClean="0"/>
              <a:t>J.E</a:t>
            </a:r>
            <a:r>
              <a:rPr lang="en-US" sz="1400" dirty="0"/>
              <a:t>. Stone, W.R. Sherman, K. </a:t>
            </a:r>
            <a:r>
              <a:rPr lang="en-US" sz="1400" dirty="0" err="1"/>
              <a:t>Schulten</a:t>
            </a:r>
            <a:r>
              <a:rPr lang="en-US" sz="1400" dirty="0"/>
              <a:t>.  IEEE </a:t>
            </a:r>
            <a:r>
              <a:rPr lang="en-US" sz="1400" dirty="0" smtClean="0"/>
              <a:t>HPDAV (IPDPSW), </a:t>
            </a:r>
            <a:r>
              <a:rPr lang="en-US" sz="1400" dirty="0"/>
              <a:t>pp. 1048-1057, 2016.</a:t>
            </a:r>
          </a:p>
        </p:txBody>
      </p:sp>
      <p:cxnSp>
        <p:nvCxnSpPr>
          <p:cNvPr id="10" name="Straight Arrow Connector 9"/>
          <p:cNvCxnSpPr/>
          <p:nvPr/>
        </p:nvCxnSpPr>
        <p:spPr>
          <a:xfrm>
            <a:off x="460191" y="2943684"/>
            <a:ext cx="207854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3310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p:cNvSpPr>
            <a:spLocks noChangeArrowheads="1"/>
          </p:cNvSpPr>
          <p:nvPr/>
        </p:nvSpPr>
        <p:spPr bwMode="auto">
          <a:xfrm>
            <a:off x="0" y="61325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 name="Rectangle 2"/>
          <p:cNvSpPr txBox="1">
            <a:spLocks noChangeArrowheads="1"/>
          </p:cNvSpPr>
          <p:nvPr/>
        </p:nvSpPr>
        <p:spPr>
          <a:xfrm>
            <a:off x="152400" y="0"/>
            <a:ext cx="8839200" cy="590550"/>
          </a:xfrm>
          <a:prstGeom prst="rect">
            <a:avLst/>
          </a:prstGeom>
        </p:spPr>
        <p:txBody>
          <a:bodyPr/>
          <a:lst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9pPr>
          </a:lstStyle>
          <a:p>
            <a:pPr eaLnBrk="1" hangingPunct="1">
              <a:lnSpc>
                <a:spcPct val="100000"/>
              </a:lnSpc>
              <a:defRPr/>
            </a:pPr>
            <a:r>
              <a:rPr lang="en-US" altLang="en-US" sz="3200" kern="0" dirty="0" smtClean="0">
                <a:latin typeface="Arial" panose="020B0604020202020204" pitchFamily="34" charset="0"/>
                <a:cs typeface="Arial" panose="020B0604020202020204" pitchFamily="34" charset="0"/>
              </a:rPr>
              <a:t>VMD </a:t>
            </a:r>
            <a:r>
              <a:rPr lang="en-US" altLang="en-US" sz="3200" kern="0" dirty="0" err="1" smtClean="0">
                <a:latin typeface="Arial" panose="020B0604020202020204" pitchFamily="34" charset="0"/>
                <a:cs typeface="Arial" panose="020B0604020202020204" pitchFamily="34" charset="0"/>
              </a:rPr>
              <a:t>Petascale</a:t>
            </a:r>
            <a:r>
              <a:rPr lang="en-US" altLang="en-US" sz="3200" kern="0" dirty="0" smtClean="0">
                <a:latin typeface="Arial" panose="020B0604020202020204" pitchFamily="34" charset="0"/>
                <a:cs typeface="Arial" panose="020B0604020202020204" pitchFamily="34" charset="0"/>
              </a:rPr>
              <a:t> Visualization and Analysis</a:t>
            </a:r>
          </a:p>
        </p:txBody>
      </p:sp>
      <p:sp>
        <p:nvSpPr>
          <p:cNvPr id="4" name="Rectangle 3"/>
          <p:cNvSpPr txBox="1">
            <a:spLocks noChangeArrowheads="1"/>
          </p:cNvSpPr>
          <p:nvPr/>
        </p:nvSpPr>
        <p:spPr>
          <a:xfrm>
            <a:off x="14288" y="573087"/>
            <a:ext cx="5410200" cy="4019729"/>
          </a:xfrm>
          <a:prstGeom prst="rect">
            <a:avLst/>
          </a:prstGeom>
        </p:spPr>
        <p:txBody>
          <a:bodyPr/>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eaLnBrk="1" hangingPunct="1">
              <a:defRPr/>
            </a:pPr>
            <a:r>
              <a:rPr lang="en-US" altLang="en-US" sz="1600" kern="0" dirty="0" smtClean="0">
                <a:latin typeface="Arial" panose="020B0604020202020204" pitchFamily="34" charset="0"/>
                <a:cs typeface="Arial" panose="020B0604020202020204" pitchFamily="34" charset="0"/>
              </a:rPr>
              <a:t>Analyze/visualize large trajectories too large to transfer off-site:</a:t>
            </a:r>
          </a:p>
          <a:p>
            <a:pPr lvl="1" eaLnBrk="1" hangingPunct="1">
              <a:defRPr/>
            </a:pPr>
            <a:r>
              <a:rPr lang="en-US" altLang="en-US" sz="1400" kern="0" dirty="0" smtClean="0">
                <a:latin typeface="Arial" panose="020B0604020202020204" pitchFamily="34" charset="0"/>
                <a:cs typeface="Arial" panose="020B0604020202020204" pitchFamily="34" charset="0"/>
              </a:rPr>
              <a:t>User-defined parallel analysis operations, data types</a:t>
            </a:r>
          </a:p>
          <a:p>
            <a:pPr lvl="1" eaLnBrk="1" hangingPunct="1">
              <a:defRPr/>
            </a:pPr>
            <a:r>
              <a:rPr lang="en-US" altLang="en-US" sz="1400" kern="0" dirty="0" smtClean="0">
                <a:latin typeface="Arial" panose="020B0604020202020204" pitchFamily="34" charset="0"/>
                <a:cs typeface="Arial" panose="020B0604020202020204" pitchFamily="34" charset="0"/>
              </a:rPr>
              <a:t>Parallel rendering, movie making</a:t>
            </a:r>
          </a:p>
          <a:p>
            <a:pPr eaLnBrk="1" hangingPunct="1">
              <a:defRPr/>
            </a:pPr>
            <a:r>
              <a:rPr lang="en-US" altLang="en-US" sz="1600" kern="0" dirty="0" smtClean="0">
                <a:latin typeface="Arial" panose="020B0604020202020204" pitchFamily="34" charset="0"/>
                <a:cs typeface="Arial" panose="020B0604020202020204" pitchFamily="34" charset="0"/>
              </a:rPr>
              <a:t>Supports GPU-accelerated Cray XK7 nodes for both visualization and analysis:</a:t>
            </a:r>
          </a:p>
          <a:p>
            <a:pPr lvl="1" eaLnBrk="1" hangingPunct="1">
              <a:defRPr/>
            </a:pPr>
            <a:r>
              <a:rPr lang="en-US" altLang="en-US" sz="1400" b="1" dirty="0" smtClean="0">
                <a:latin typeface="Arial" panose="020B0604020202020204" pitchFamily="34" charset="0"/>
                <a:cs typeface="Arial" panose="020B0604020202020204" pitchFamily="34" charset="0"/>
              </a:rPr>
              <a:t>GPU accelerated trajectory analysis w/ CUDA</a:t>
            </a:r>
          </a:p>
          <a:p>
            <a:pPr lvl="1" eaLnBrk="1" hangingPunct="1">
              <a:defRPr/>
            </a:pPr>
            <a:r>
              <a:rPr lang="en-US" altLang="en-US" sz="1400" b="1" dirty="0" smtClean="0">
                <a:latin typeface="Arial" panose="020B0604020202020204" pitchFamily="34" charset="0"/>
                <a:cs typeface="Arial" panose="020B0604020202020204" pitchFamily="34" charset="0"/>
              </a:rPr>
              <a:t>OpenGL and GPU ray tracing for visualization and movie rendering</a:t>
            </a:r>
          </a:p>
          <a:p>
            <a:pPr eaLnBrk="1" hangingPunct="1">
              <a:defRPr/>
            </a:pPr>
            <a:r>
              <a:rPr lang="en-US" altLang="en-US" sz="1600" kern="0" dirty="0" smtClean="0">
                <a:latin typeface="Arial" panose="020B0604020202020204" pitchFamily="34" charset="0"/>
                <a:cs typeface="Arial" panose="020B0604020202020204" pitchFamily="34" charset="0"/>
              </a:rPr>
              <a:t>Parallel I/O rates up to </a:t>
            </a:r>
            <a:r>
              <a:rPr lang="en-US" altLang="en-US" sz="1600" b="1" kern="0" dirty="0" smtClean="0">
                <a:latin typeface="Arial" panose="020B0604020202020204" pitchFamily="34" charset="0"/>
                <a:cs typeface="Arial" panose="020B0604020202020204" pitchFamily="34" charset="0"/>
              </a:rPr>
              <a:t>275 GB/sec</a:t>
            </a:r>
            <a:r>
              <a:rPr lang="en-US" altLang="en-US" sz="1600" kern="0" dirty="0" smtClean="0">
                <a:latin typeface="Arial" panose="020B0604020202020204" pitchFamily="34" charset="0"/>
                <a:cs typeface="Arial" panose="020B0604020202020204" pitchFamily="34" charset="0"/>
              </a:rPr>
              <a:t> on 8192 Cray XE6 nodes – can read in </a:t>
            </a:r>
            <a:r>
              <a:rPr lang="en-US" altLang="en-US" sz="1600" b="1" kern="0" dirty="0" smtClean="0">
                <a:latin typeface="Arial" panose="020B0604020202020204" pitchFamily="34" charset="0"/>
                <a:cs typeface="Arial" panose="020B0604020202020204" pitchFamily="34" charset="0"/>
              </a:rPr>
              <a:t>231 TB in 15 minutes!</a:t>
            </a:r>
          </a:p>
          <a:p>
            <a:pPr algn="ctr" eaLnBrk="1" hangingPunct="1">
              <a:buNone/>
            </a:pPr>
            <a:r>
              <a:rPr lang="en-US" altLang="en-US" sz="1600" b="1" dirty="0" smtClean="0"/>
              <a:t>Parallel </a:t>
            </a:r>
            <a:r>
              <a:rPr lang="en-US" altLang="en-US" sz="1600" b="1" dirty="0"/>
              <a:t>VMD </a:t>
            </a:r>
            <a:r>
              <a:rPr lang="en-US" altLang="en-US" sz="1600" b="1" dirty="0" smtClean="0"/>
              <a:t>currently available </a:t>
            </a:r>
            <a:r>
              <a:rPr lang="en-US" altLang="en-US" sz="1600" b="1" dirty="0"/>
              <a:t>on: </a:t>
            </a:r>
          </a:p>
          <a:p>
            <a:pPr algn="ctr" eaLnBrk="1" hangingPunct="1">
              <a:buNone/>
            </a:pPr>
            <a:r>
              <a:rPr lang="en-US" altLang="en-US" sz="1600" b="1" dirty="0"/>
              <a:t>ORNL Titan, NCSA Blue Waters, Indiana Big Red </a:t>
            </a:r>
            <a:r>
              <a:rPr lang="en-US" altLang="en-US" sz="1600" b="1" dirty="0" smtClean="0"/>
              <a:t>II, CSCS Piz </a:t>
            </a:r>
            <a:r>
              <a:rPr lang="en-US" altLang="en-US" sz="1600" b="1" dirty="0" err="1" smtClean="0"/>
              <a:t>Daint</a:t>
            </a:r>
            <a:r>
              <a:rPr lang="en-US" altLang="en-US" sz="1600" b="1" dirty="0" smtClean="0"/>
              <a:t>, and similar systems</a:t>
            </a:r>
            <a:endParaRPr lang="en-US" altLang="en-US" sz="1600" b="1" dirty="0"/>
          </a:p>
          <a:p>
            <a:pPr eaLnBrk="1" hangingPunct="1">
              <a:defRPr/>
            </a:pPr>
            <a:endParaRPr lang="en-US" altLang="en-US" sz="1600" kern="0" dirty="0" smtClean="0">
              <a:latin typeface="Arial" panose="020B0604020202020204" pitchFamily="34" charset="0"/>
              <a:cs typeface="Arial" panose="020B0604020202020204" pitchFamily="34" charset="0"/>
            </a:endParaRPr>
          </a:p>
        </p:txBody>
      </p:sp>
      <p:pic>
        <p:nvPicPr>
          <p:cNvPr id="71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603250"/>
            <a:ext cx="33194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2"/>
          <p:cNvSpPr txBox="1">
            <a:spLocks noChangeArrowheads="1"/>
          </p:cNvSpPr>
          <p:nvPr/>
        </p:nvSpPr>
        <p:spPr bwMode="auto">
          <a:xfrm>
            <a:off x="5252484" y="3392488"/>
            <a:ext cx="388199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dirty="0">
                <a:latin typeface="Arial Black" pitchFamily="34" charset="0"/>
              </a:rPr>
              <a:t>NCSA Blue Waters Hybrid Cray XE6 / XK7</a:t>
            </a:r>
          </a:p>
          <a:p>
            <a:pPr algn="ctr" eaLnBrk="1" hangingPunct="1">
              <a:buFont typeface="Times New Roman" pitchFamily="18" charset="0"/>
              <a:buNone/>
            </a:pPr>
            <a:r>
              <a:rPr lang="en-US" altLang="en-US" sz="1200" dirty="0">
                <a:latin typeface="Arial Black" pitchFamily="34" charset="0"/>
              </a:rPr>
              <a:t>22,640 XE6 dual-Opteron CPU nodes</a:t>
            </a:r>
          </a:p>
          <a:p>
            <a:pPr algn="ctr" eaLnBrk="1" hangingPunct="1">
              <a:buFont typeface="Times New Roman" pitchFamily="18" charset="0"/>
              <a:buNone/>
            </a:pPr>
            <a:r>
              <a:rPr lang="en-US" altLang="en-US" sz="1200" dirty="0">
                <a:latin typeface="Arial Black" pitchFamily="34" charset="0"/>
              </a:rPr>
              <a:t>4,224 XK7 nodes w/ </a:t>
            </a:r>
            <a:r>
              <a:rPr lang="en-US" altLang="en-US" sz="1200" dirty="0" err="1">
                <a:latin typeface="Arial Black" pitchFamily="34" charset="0"/>
              </a:rPr>
              <a:t>Telsa</a:t>
            </a:r>
            <a:r>
              <a:rPr lang="en-US" altLang="en-US" sz="1200" dirty="0">
                <a:latin typeface="Arial Black" pitchFamily="34" charset="0"/>
              </a:rPr>
              <a:t> K20X </a:t>
            </a:r>
            <a:r>
              <a:rPr lang="en-US" altLang="en-US" sz="1200" dirty="0" smtClean="0">
                <a:latin typeface="Arial Black" pitchFamily="34" charset="0"/>
              </a:rPr>
              <a:t>GPUs</a:t>
            </a:r>
          </a:p>
          <a:p>
            <a:pPr algn="ctr" eaLnBrk="1" hangingPunct="1">
              <a:buFont typeface="Times New Roman" pitchFamily="18" charset="0"/>
              <a:buNone/>
            </a:pPr>
            <a:endParaRPr lang="en-US" altLang="en-US" sz="1400" dirty="0">
              <a:latin typeface="Arial Black" pitchFamily="34" charset="0"/>
            </a:endParaRPr>
          </a:p>
        </p:txBody>
      </p:sp>
    </p:spTree>
    <p:extLst>
      <p:ext uri="{BB962C8B-B14F-4D97-AF65-F5344CB8AC3E}">
        <p14:creationId xmlns:p14="http://schemas.microsoft.com/office/powerpoint/2010/main" val="41491411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65539" name="Title 3"/>
          <p:cNvSpPr>
            <a:spLocks noGrp="1"/>
          </p:cNvSpPr>
          <p:nvPr>
            <p:ph type="title"/>
          </p:nvPr>
        </p:nvSpPr>
        <p:spPr>
          <a:xfrm>
            <a:off x="152400" y="57150"/>
            <a:ext cx="8839200" cy="666750"/>
          </a:xfrm>
        </p:spPr>
        <p:txBody>
          <a:bodyPr/>
          <a:lstStyle/>
          <a:p>
            <a:r>
              <a:rPr lang="en-US" altLang="en-US" sz="3200" dirty="0" smtClean="0"/>
              <a:t>Omnidirectional Stereoscopic Ray Tracing</a:t>
            </a:r>
          </a:p>
        </p:txBody>
      </p:sp>
      <p:pic>
        <p:nvPicPr>
          <p:cNvPr id="6554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8549" y="1357138"/>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7523"/>
          <a:stretch/>
        </p:blipFill>
        <p:spPr bwMode="auto">
          <a:xfrm>
            <a:off x="5825066" y="723900"/>
            <a:ext cx="3318933" cy="52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7633" y="1381631"/>
            <a:ext cx="1894716" cy="1646464"/>
          </a:xfrm>
          <a:prstGeom prst="rect">
            <a:avLst/>
          </a:prstGeom>
          <a:solidFill>
            <a:schemeClr val="bg1">
              <a:alpha val="82000"/>
            </a:schemeClr>
          </a:solidFill>
          <a:ln>
            <a:noFill/>
          </a:ln>
          <a:effectLst/>
        </p:spPr>
      </p:pic>
      <p:pic>
        <p:nvPicPr>
          <p:cNvPr id="8"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5625" r="32143"/>
          <a:stretch/>
        </p:blipFill>
        <p:spPr bwMode="auto">
          <a:xfrm>
            <a:off x="5825067" y="3177339"/>
            <a:ext cx="2371876" cy="196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Placeholder 4"/>
          <p:cNvSpPr>
            <a:spLocks noGrp="1"/>
          </p:cNvSpPr>
          <p:nvPr>
            <p:ph type="body" sz="half" idx="1"/>
          </p:nvPr>
        </p:nvSpPr>
        <p:spPr>
          <a:xfrm>
            <a:off x="0" y="723900"/>
            <a:ext cx="5740400" cy="4419600"/>
          </a:xfrm>
        </p:spPr>
        <p:txBody>
          <a:bodyPr>
            <a:normAutofit lnSpcReduction="10000"/>
          </a:bodyPr>
          <a:lstStyle/>
          <a:p>
            <a:r>
              <a:rPr lang="en-US" altLang="en-US" sz="2000" b="1" dirty="0" smtClean="0"/>
              <a:t>Ray trace 360° images and movies</a:t>
            </a:r>
            <a:r>
              <a:rPr lang="en-US" altLang="en-US" sz="2000" dirty="0" smtClean="0"/>
              <a:t> </a:t>
            </a:r>
            <a:r>
              <a:rPr lang="en-US" altLang="en-US" sz="2000" b="1" dirty="0" smtClean="0"/>
              <a:t>for Desk and VR HMDs: Oculus, Vive, Cardboard</a:t>
            </a:r>
          </a:p>
          <a:p>
            <a:r>
              <a:rPr lang="en-US" altLang="en-US" sz="2000" dirty="0" smtClean="0"/>
              <a:t>Stereo </a:t>
            </a:r>
            <a:r>
              <a:rPr lang="en-US" altLang="en-US" sz="2000" dirty="0" err="1" smtClean="0"/>
              <a:t>spheremaps</a:t>
            </a:r>
            <a:r>
              <a:rPr lang="en-US" altLang="en-US" sz="2000" dirty="0" smtClean="0"/>
              <a:t> or </a:t>
            </a:r>
            <a:r>
              <a:rPr lang="en-US" altLang="en-US" sz="2000" dirty="0" err="1" smtClean="0"/>
              <a:t>cubemaps</a:t>
            </a:r>
            <a:r>
              <a:rPr lang="en-US" altLang="en-US" sz="2000" dirty="0" smtClean="0"/>
              <a:t> allow very high-frame-rate interactive OpenGL display</a:t>
            </a:r>
          </a:p>
          <a:p>
            <a:r>
              <a:rPr lang="en-US" altLang="en-US" sz="2000" b="1" dirty="0" smtClean="0"/>
              <a:t>AO lighting, depth of field</a:t>
            </a:r>
            <a:r>
              <a:rPr lang="en-US" altLang="en-US" sz="2000" dirty="0" smtClean="0"/>
              <a:t>, shadows, transparency, curved geometry, …</a:t>
            </a:r>
          </a:p>
          <a:p>
            <a:pPr marL="0" indent="0">
              <a:buNone/>
            </a:pPr>
            <a:endParaRPr lang="en-US" sz="1300" b="1" dirty="0" smtClean="0"/>
          </a:p>
          <a:p>
            <a:pPr marL="0" indent="0">
              <a:buNone/>
            </a:pPr>
            <a:endParaRPr lang="en-US" sz="1300" b="1" dirty="0" smtClean="0"/>
          </a:p>
          <a:p>
            <a:pPr marL="0" indent="0">
              <a:buNone/>
            </a:pPr>
            <a:r>
              <a:rPr lang="en-US" sz="1300" b="1" dirty="0" smtClean="0"/>
              <a:t>Atomic </a:t>
            </a:r>
            <a:r>
              <a:rPr lang="en-US" sz="1300" b="1" dirty="0"/>
              <a:t>Detail Visualization of Photosynthetic Membranes with GPU-Accelerated Ray Tracing.  </a:t>
            </a:r>
            <a:r>
              <a:rPr lang="en-US" sz="1300" dirty="0"/>
              <a:t>J. E. Stone, </a:t>
            </a:r>
            <a:r>
              <a:rPr lang="en-US" sz="1300" dirty="0" smtClean="0"/>
              <a:t>et al.  </a:t>
            </a:r>
            <a:r>
              <a:rPr lang="en-US" sz="1300" dirty="0"/>
              <a:t>J. Parallel Computing, 55:17-27, 2016.</a:t>
            </a:r>
            <a:endParaRPr lang="en-US" sz="1300" b="1" dirty="0"/>
          </a:p>
          <a:p>
            <a:pPr marL="0" indent="0">
              <a:buNone/>
            </a:pPr>
            <a:r>
              <a:rPr lang="en-US" altLang="en-US" sz="1300" b="1" dirty="0" smtClean="0"/>
              <a:t>Immersive </a:t>
            </a:r>
            <a:r>
              <a:rPr lang="en-US" altLang="en-US" sz="1300" b="1" dirty="0"/>
              <a:t>Molecular Visualization with Omnidirectional Stereoscopic Ray Tracing and Remote Rendering.  </a:t>
            </a:r>
            <a:r>
              <a:rPr lang="en-US" altLang="en-US" sz="1300" dirty="0"/>
              <a:t>J. E. Stone, W. R. Sherman, and </a:t>
            </a:r>
            <a:r>
              <a:rPr lang="en-US" altLang="en-US" sz="1300" dirty="0" smtClean="0"/>
              <a:t> K</a:t>
            </a:r>
            <a:r>
              <a:rPr lang="en-US" altLang="en-US" sz="1300" dirty="0"/>
              <a:t>. </a:t>
            </a:r>
            <a:r>
              <a:rPr lang="en-US" altLang="en-US" sz="1300" dirty="0" err="1"/>
              <a:t>Schulten</a:t>
            </a:r>
            <a:r>
              <a:rPr lang="en-US" altLang="en-US" sz="1300" dirty="0"/>
              <a:t>. High Performance Data Analysis and Visualization Workshop, IEEE International Parallel and Distributed Processing Symposium Workshops (IPDPSW), </a:t>
            </a:r>
            <a:r>
              <a:rPr lang="en-US" sz="1300" dirty="0"/>
              <a:t>pp. 1048-1057, </a:t>
            </a:r>
            <a:r>
              <a:rPr lang="en-US" altLang="en-US" sz="1300" dirty="0"/>
              <a:t>2016</a:t>
            </a:r>
            <a:r>
              <a:rPr lang="en-US" altLang="en-US" sz="1300" dirty="0" smtClean="0"/>
              <a:t>.</a:t>
            </a:r>
            <a:endParaRPr lang="en-US" altLang="en-US" sz="1300" b="1" dirty="0" smtClean="0"/>
          </a:p>
        </p:txBody>
      </p:sp>
      <p:pic>
        <p:nvPicPr>
          <p:cNvPr id="9"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8287646" y="3167223"/>
            <a:ext cx="848417" cy="95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V="1">
            <a:off x="8296274" y="4189809"/>
            <a:ext cx="847725" cy="95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8773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685800" y="23813"/>
            <a:ext cx="7770813" cy="838200"/>
          </a:xfrm>
        </p:spPr>
        <p:txBody>
          <a:bodyPr/>
          <a:lstStyle/>
          <a:p>
            <a:r>
              <a:rPr lang="en-US" altLang="en-US" sz="3600" smtClean="0"/>
              <a:t>HMD Ray Tracing Challenges</a:t>
            </a:r>
          </a:p>
        </p:txBody>
      </p:sp>
      <p:sp>
        <p:nvSpPr>
          <p:cNvPr id="57347" name="Text Placeholder 2"/>
          <p:cNvSpPr>
            <a:spLocks noGrp="1"/>
          </p:cNvSpPr>
          <p:nvPr>
            <p:ph type="body" sz="half" idx="1"/>
          </p:nvPr>
        </p:nvSpPr>
        <p:spPr>
          <a:xfrm>
            <a:off x="228600" y="819150"/>
            <a:ext cx="8610600" cy="3962400"/>
          </a:xfrm>
        </p:spPr>
        <p:txBody>
          <a:bodyPr/>
          <a:lstStyle/>
          <a:p>
            <a:r>
              <a:rPr lang="en-US" altLang="en-US" sz="2000" dirty="0" smtClean="0"/>
              <a:t>HMDs require high frame rates </a:t>
            </a:r>
            <a:r>
              <a:rPr lang="en-US" altLang="en-US" sz="2000" b="1" dirty="0" smtClean="0"/>
              <a:t>(90Hz or more) </a:t>
            </a:r>
            <a:r>
              <a:rPr lang="en-US" altLang="en-US" sz="2000" dirty="0" smtClean="0"/>
              <a:t>and minimum latency between IMU sensor reads and presentation on the display</a:t>
            </a:r>
          </a:p>
          <a:p>
            <a:r>
              <a:rPr lang="en-US" altLang="en-US" sz="2000" dirty="0" smtClean="0"/>
              <a:t>Multi-GPU workstations fast enough to direct-drive HMDs at required frame rates for simple scenes with direct lighting, hard shadows</a:t>
            </a:r>
          </a:p>
          <a:p>
            <a:r>
              <a:rPr lang="en-US" altLang="en-US" sz="2000" dirty="0" smtClean="0"/>
              <a:t>Advanced RT effects such as AO lighting, depth of field, path tracing require </a:t>
            </a:r>
            <a:r>
              <a:rPr lang="en-US" altLang="en-US" sz="2000" b="1" dirty="0" smtClean="0"/>
              <a:t>large sample counts</a:t>
            </a:r>
            <a:r>
              <a:rPr lang="en-US" altLang="en-US" sz="2000" dirty="0" smtClean="0"/>
              <a:t>, difficult for direct-driving HMDs today</a:t>
            </a:r>
          </a:p>
          <a:p>
            <a:r>
              <a:rPr lang="en-US" altLang="en-US" sz="2000" b="1" dirty="0" smtClean="0"/>
              <a:t>Remote viz. required for </a:t>
            </a:r>
            <a:r>
              <a:rPr lang="en-US" altLang="en-US" sz="2000" dirty="0" smtClean="0"/>
              <a:t>many HPC problems due to </a:t>
            </a:r>
            <a:r>
              <a:rPr lang="en-US" altLang="en-US" sz="2000" b="1" dirty="0" smtClean="0"/>
              <a:t>large data</a:t>
            </a:r>
          </a:p>
          <a:p>
            <a:r>
              <a:rPr lang="en-US" altLang="en-US" sz="2000" b="1" dirty="0" smtClean="0"/>
              <a:t>Remote viz. latencies too high for direct-drive of HMD</a:t>
            </a:r>
          </a:p>
          <a:p>
            <a:r>
              <a:rPr lang="en-US" altLang="en-US" sz="2000" b="1" dirty="0" smtClean="0"/>
              <a:t>Our two-phase approach: moderate-FPS remote RT combined with local high-FPS view-dependent HMD </a:t>
            </a:r>
            <a:r>
              <a:rPr lang="en-US" altLang="en-US" sz="2000" b="1" dirty="0" err="1" smtClean="0"/>
              <a:t>reprojection</a:t>
            </a:r>
            <a:r>
              <a:rPr lang="en-US" altLang="en-US" sz="2000" b="1" dirty="0" smtClean="0"/>
              <a:t> w/ OpenGL</a:t>
            </a:r>
            <a:endParaRPr lang="en-US" altLang="en-US" sz="2400" dirty="0" smtClean="0"/>
          </a:p>
        </p:txBody>
      </p:sp>
    </p:spTree>
    <p:extLst>
      <p:ext uri="{BB962C8B-B14F-4D97-AF65-F5344CB8AC3E}">
        <p14:creationId xmlns:p14="http://schemas.microsoft.com/office/powerpoint/2010/main" val="923032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atin typeface="Arial" panose="020B0604020202020204" pitchFamily="34" charset="0"/>
              <a:cs typeface="Arial" panose="020B0604020202020204" pitchFamily="34" charset="0"/>
            </a:endParaRPr>
          </a:p>
        </p:txBody>
      </p:sp>
      <p:pic>
        <p:nvPicPr>
          <p:cNvPr id="3075" name="Picture 2" descr="C:\Documents and Settings\johns\Desktop\talks\cudatalks\nveditorsday\materials\ribosome_ao_small.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19100" y="1473200"/>
            <a:ext cx="4114800" cy="367030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3"/>
          <p:cNvSpPr>
            <a:spLocks noGrp="1" noChangeArrowheads="1"/>
          </p:cNvSpPr>
          <p:nvPr>
            <p:ph type="title"/>
          </p:nvPr>
        </p:nvSpPr>
        <p:spPr>
          <a:xfrm>
            <a:off x="76200" y="57150"/>
            <a:ext cx="8991600" cy="514350"/>
          </a:xfrm>
        </p:spPr>
        <p:txBody>
          <a:bodyPr>
            <a:normAutofit fontScale="90000"/>
          </a:bodyPr>
          <a:lstStyle/>
          <a:p>
            <a:r>
              <a:rPr lang="en-US" altLang="en-US" sz="4000" smtClean="0"/>
              <a:t>Goal: A Computational Microscope</a:t>
            </a:r>
          </a:p>
        </p:txBody>
      </p:sp>
      <p:sp>
        <p:nvSpPr>
          <p:cNvPr id="3077" name="Rectangle 4"/>
          <p:cNvSpPr>
            <a:spLocks noGrp="1" noChangeArrowheads="1"/>
          </p:cNvSpPr>
          <p:nvPr>
            <p:ph type="body" sz="half" idx="1"/>
          </p:nvPr>
        </p:nvSpPr>
        <p:spPr>
          <a:xfrm>
            <a:off x="76200" y="590550"/>
            <a:ext cx="8991600" cy="400050"/>
          </a:xfrm>
        </p:spPr>
        <p:txBody>
          <a:bodyPr>
            <a:normAutofit fontScale="92500" lnSpcReduction="10000"/>
          </a:bodyPr>
          <a:lstStyle/>
          <a:p>
            <a:pPr marL="0" indent="0" algn="ctr" defTabSz="914400">
              <a:spcBef>
                <a:spcPct val="20000"/>
              </a:spcBef>
              <a:buFont typeface="Times New Roman" pitchFamily="18" charset="0"/>
              <a:buNone/>
            </a:pPr>
            <a:r>
              <a:rPr lang="en-US" altLang="en-US" sz="2400" smtClean="0"/>
              <a:t>Study the molecular machines in living cells</a:t>
            </a:r>
          </a:p>
        </p:txBody>
      </p:sp>
      <p:sp>
        <p:nvSpPr>
          <p:cNvPr id="3078" name="Text Box 6"/>
          <p:cNvSpPr txBox="1">
            <a:spLocks noChangeArrowheads="1"/>
          </p:cNvSpPr>
          <p:nvPr/>
        </p:nvSpPr>
        <p:spPr bwMode="auto">
          <a:xfrm>
            <a:off x="0" y="1042988"/>
            <a:ext cx="4953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50000"/>
              </a:spcBef>
              <a:buClrTx/>
              <a:buSzTx/>
              <a:buFontTx/>
              <a:buNone/>
            </a:pPr>
            <a:r>
              <a:rPr lang="en-US" altLang="en-US" sz="2400">
                <a:solidFill>
                  <a:schemeClr val="tx1"/>
                </a:solidFill>
                <a:latin typeface="Arial" pitchFamily="34" charset="0"/>
                <a:cs typeface="Arial" pitchFamily="34" charset="0"/>
              </a:rPr>
              <a:t>Ribosome: target for antibiotics</a:t>
            </a:r>
          </a:p>
        </p:txBody>
      </p:sp>
      <p:sp>
        <p:nvSpPr>
          <p:cNvPr id="3079" name="Text Box 7"/>
          <p:cNvSpPr txBox="1">
            <a:spLocks noChangeArrowheads="1"/>
          </p:cNvSpPr>
          <p:nvPr/>
        </p:nvSpPr>
        <p:spPr bwMode="auto">
          <a:xfrm>
            <a:off x="5334000" y="1046163"/>
            <a:ext cx="3276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50000"/>
              </a:spcBef>
              <a:buClrTx/>
              <a:buSzTx/>
              <a:buFontTx/>
              <a:buNone/>
            </a:pPr>
            <a:r>
              <a:rPr lang="en-US" altLang="en-US" sz="2400">
                <a:solidFill>
                  <a:schemeClr val="tx1"/>
                </a:solidFill>
                <a:latin typeface="Arial" pitchFamily="34" charset="0"/>
                <a:cs typeface="Arial" pitchFamily="34" charset="0"/>
              </a:rPr>
              <a:t>Poliovirus</a:t>
            </a:r>
          </a:p>
        </p:txBody>
      </p:sp>
      <p:pic>
        <p:nvPicPr>
          <p:cNvPr id="8" name="ClipArt Placeholder 4"/>
          <p:cNvPicPr>
            <a:picLocks noChangeAspect="1"/>
          </p:cNvPicPr>
          <p:nvPr/>
        </p:nvPicPr>
        <p:blipFill rotWithShape="1">
          <a:blip r:embed="rId4"/>
          <a:srcRect l="-20218" t="2000" r="-21174" b="1"/>
          <a:stretch/>
        </p:blipFill>
        <p:spPr bwMode="auto">
          <a:xfrm>
            <a:off x="4943475" y="1504950"/>
            <a:ext cx="4200525" cy="3638550"/>
          </a:xfrm>
          <a:prstGeom prst="rect">
            <a:avLst/>
          </a:prstGeom>
          <a:solidFill>
            <a:srgbClr val="8585E0"/>
          </a:solidFill>
          <a:ln>
            <a:noFill/>
          </a:ln>
          <a:effectLst/>
        </p:spPr>
      </p:pic>
    </p:spTree>
    <p:extLst>
      <p:ext uri="{BB962C8B-B14F-4D97-AF65-F5344CB8AC3E}">
        <p14:creationId xmlns:p14="http://schemas.microsoft.com/office/powerpoint/2010/main" val="6962671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65539" name="Title 3"/>
          <p:cNvSpPr>
            <a:spLocks noGrp="1"/>
          </p:cNvSpPr>
          <p:nvPr>
            <p:ph type="title"/>
          </p:nvPr>
        </p:nvSpPr>
        <p:spPr>
          <a:xfrm>
            <a:off x="152400" y="57150"/>
            <a:ext cx="8839200" cy="666750"/>
          </a:xfrm>
        </p:spPr>
        <p:txBody>
          <a:bodyPr/>
          <a:lstStyle/>
          <a:p>
            <a:r>
              <a:rPr lang="en-US" altLang="en-US" sz="3200" smtClean="0"/>
              <a:t>Stereoscopic Panorama Ray Tracing w/ OptiX</a:t>
            </a:r>
          </a:p>
        </p:txBody>
      </p:sp>
      <p:sp>
        <p:nvSpPr>
          <p:cNvPr id="65540" name="Text Placeholder 4"/>
          <p:cNvSpPr>
            <a:spLocks noGrp="1"/>
          </p:cNvSpPr>
          <p:nvPr>
            <p:ph type="body" sz="half" idx="1"/>
          </p:nvPr>
        </p:nvSpPr>
        <p:spPr>
          <a:xfrm>
            <a:off x="0" y="1503363"/>
            <a:ext cx="5740400" cy="3506787"/>
          </a:xfrm>
        </p:spPr>
        <p:txBody>
          <a:bodyPr/>
          <a:lstStyle/>
          <a:p>
            <a:r>
              <a:rPr lang="en-US" altLang="en-US" sz="2000" b="1" dirty="0" smtClean="0"/>
              <a:t>Render 360° images and movies</a:t>
            </a:r>
            <a:r>
              <a:rPr lang="en-US" altLang="en-US" sz="2000" dirty="0" smtClean="0"/>
              <a:t> </a:t>
            </a:r>
            <a:r>
              <a:rPr lang="en-US" altLang="en-US" sz="2000" b="1" dirty="0" smtClean="0"/>
              <a:t>for VR headsets such as Oculus Rift, Google Cardboard</a:t>
            </a:r>
          </a:p>
          <a:p>
            <a:r>
              <a:rPr lang="en-US" altLang="en-US" sz="2000" dirty="0" smtClean="0"/>
              <a:t>Ray trace panoramic stereo </a:t>
            </a:r>
            <a:r>
              <a:rPr lang="en-US" altLang="en-US" sz="2000" dirty="0" err="1" smtClean="0"/>
              <a:t>spheremaps</a:t>
            </a:r>
            <a:r>
              <a:rPr lang="en-US" altLang="en-US" sz="2000" dirty="0" smtClean="0"/>
              <a:t> or </a:t>
            </a:r>
            <a:r>
              <a:rPr lang="en-US" altLang="en-US" sz="2000" dirty="0" err="1" smtClean="0"/>
              <a:t>cubemaps</a:t>
            </a:r>
            <a:r>
              <a:rPr lang="en-US" altLang="en-US" sz="2000" dirty="0" smtClean="0"/>
              <a:t> for very high-frame-rate display via OpenGL texturing onto simple proxy geometry</a:t>
            </a:r>
          </a:p>
          <a:p>
            <a:r>
              <a:rPr lang="en-US" altLang="en-US" sz="2000" dirty="0" smtClean="0"/>
              <a:t>Stereo requires spherical camera projections </a:t>
            </a:r>
            <a:r>
              <a:rPr lang="en-US" altLang="en-US" sz="2000" b="1" dirty="0" smtClean="0"/>
              <a:t>poorly suited to rasterization</a:t>
            </a:r>
          </a:p>
          <a:p>
            <a:r>
              <a:rPr lang="en-US" altLang="en-US" sz="2000" dirty="0" smtClean="0"/>
              <a:t>Benefits from </a:t>
            </a:r>
            <a:r>
              <a:rPr lang="en-US" altLang="en-US" sz="2000" dirty="0" err="1" smtClean="0"/>
              <a:t>OptiX</a:t>
            </a:r>
            <a:r>
              <a:rPr lang="en-US" altLang="en-US" sz="2000" dirty="0" smtClean="0"/>
              <a:t> multi-GPU rendering and load balancing, </a:t>
            </a:r>
            <a:r>
              <a:rPr lang="en-US" altLang="en-US" sz="2000" b="1" dirty="0" smtClean="0"/>
              <a:t>remote visualization</a:t>
            </a:r>
          </a:p>
          <a:p>
            <a:endParaRPr lang="en-US" altLang="en-US" sz="2400" dirty="0" smtClean="0"/>
          </a:p>
        </p:txBody>
      </p:sp>
      <p:pic>
        <p:nvPicPr>
          <p:cNvPr id="655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40400" y="1581150"/>
            <a:ext cx="34036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66675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4674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540250"/>
            <a:ext cx="9144000" cy="6032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2466" name="Group 143"/>
          <p:cNvGrpSpPr>
            <a:grpSpLocks/>
          </p:cNvGrpSpPr>
          <p:nvPr/>
        </p:nvGrpSpPr>
        <p:grpSpPr bwMode="auto">
          <a:xfrm>
            <a:off x="579438" y="153988"/>
            <a:ext cx="2343150" cy="2360612"/>
            <a:chOff x="1548213" y="1044249"/>
            <a:chExt cx="2057400" cy="2133600"/>
          </a:xfrm>
        </p:grpSpPr>
        <p:cxnSp>
          <p:nvCxnSpPr>
            <p:cNvPr id="12" name="Straight Arrow Connector 11"/>
            <p:cNvCxnSpPr/>
            <p:nvPr/>
          </p:nvCxnSpPr>
          <p:spPr>
            <a:xfrm>
              <a:off x="2539277" y="2126115"/>
              <a:ext cx="106633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a:spLocks noChangeAspect="1"/>
            </p:cNvSpPr>
            <p:nvPr/>
          </p:nvSpPr>
          <p:spPr>
            <a:xfrm>
              <a:off x="1700148" y="1272387"/>
              <a:ext cx="1676865" cy="170602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cxnSp>
          <p:nvCxnSpPr>
            <p:cNvPr id="4" name="Straight Arrow Connector 3"/>
            <p:cNvCxnSpPr/>
            <p:nvPr/>
          </p:nvCxnSpPr>
          <p:spPr>
            <a:xfrm flipV="1">
              <a:off x="2539277" y="1044249"/>
              <a:ext cx="0" cy="108186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539277" y="2126115"/>
              <a:ext cx="0" cy="10517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539277" y="1425915"/>
              <a:ext cx="761071" cy="700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700148" y="2126115"/>
              <a:ext cx="839129" cy="7475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539277" y="2126115"/>
              <a:ext cx="761071" cy="7475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1776813" y="1425915"/>
              <a:ext cx="762464" cy="700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1548213" y="2126115"/>
              <a:ext cx="99106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45" name="TextBox 144"/>
          <p:cNvSpPr txBox="1"/>
          <p:nvPr/>
        </p:nvSpPr>
        <p:spPr>
          <a:xfrm>
            <a:off x="152400" y="2513013"/>
            <a:ext cx="3606800" cy="584200"/>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A) </a:t>
            </a:r>
            <a:r>
              <a:rPr lang="en-US" sz="1600" b="1" dirty="0" err="1">
                <a:solidFill>
                  <a:prstClr val="black"/>
                </a:solidFill>
                <a:latin typeface="Arial" panose="020B0604020202020204" pitchFamily="34" charset="0"/>
                <a:ea typeface="+mn-ea"/>
                <a:cs typeface="Arial" panose="020B0604020202020204" pitchFamily="34" charset="0"/>
              </a:rPr>
              <a:t>Monoscopic</a:t>
            </a:r>
            <a:r>
              <a:rPr lang="en-US" sz="1600" b="1" dirty="0">
                <a:solidFill>
                  <a:prstClr val="black"/>
                </a:solidFill>
                <a:latin typeface="Arial" panose="020B0604020202020204" pitchFamily="34" charset="0"/>
                <a:ea typeface="+mn-ea"/>
                <a:cs typeface="Arial" panose="020B0604020202020204" pitchFamily="34" charset="0"/>
              </a:rPr>
              <a:t> circular projection.</a:t>
            </a:r>
          </a:p>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Eye at center of projection (COP).</a:t>
            </a:r>
          </a:p>
        </p:txBody>
      </p:sp>
      <p:sp>
        <p:nvSpPr>
          <p:cNvPr id="146" name="TextBox 145"/>
          <p:cNvSpPr txBox="1"/>
          <p:nvPr/>
        </p:nvSpPr>
        <p:spPr>
          <a:xfrm>
            <a:off x="3759200" y="2519363"/>
            <a:ext cx="5264150" cy="584200"/>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B) Left eye stereo circular projection.</a:t>
            </a:r>
          </a:p>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Eye offset from COP by half of </a:t>
            </a:r>
            <a:r>
              <a:rPr lang="en-US" sz="1600" b="1" dirty="0" err="1">
                <a:solidFill>
                  <a:prstClr val="black"/>
                </a:solidFill>
                <a:latin typeface="Arial" panose="020B0604020202020204" pitchFamily="34" charset="0"/>
                <a:ea typeface="+mn-ea"/>
                <a:cs typeface="Arial" panose="020B0604020202020204" pitchFamily="34" charset="0"/>
              </a:rPr>
              <a:t>interocular</a:t>
            </a:r>
            <a:r>
              <a:rPr lang="en-US" sz="1600" b="1" dirty="0">
                <a:solidFill>
                  <a:prstClr val="black"/>
                </a:solidFill>
                <a:latin typeface="Arial" panose="020B0604020202020204" pitchFamily="34" charset="0"/>
                <a:ea typeface="+mn-ea"/>
                <a:cs typeface="Arial" panose="020B0604020202020204" pitchFamily="34" charset="0"/>
              </a:rPr>
              <a:t> distance.</a:t>
            </a:r>
          </a:p>
        </p:txBody>
      </p:sp>
      <p:sp>
        <p:nvSpPr>
          <p:cNvPr id="148" name="TextBox 147"/>
          <p:cNvSpPr txBox="1"/>
          <p:nvPr/>
        </p:nvSpPr>
        <p:spPr>
          <a:xfrm>
            <a:off x="152400" y="3659188"/>
            <a:ext cx="3606800" cy="1323975"/>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C) Stereo eye separation smoothly decreased to zero at zenith and nadir points on the polar axis to prevent incorrect stereo when HMD sees the poles.</a:t>
            </a:r>
          </a:p>
        </p:txBody>
      </p:sp>
      <p:grpSp>
        <p:nvGrpSpPr>
          <p:cNvPr id="62470" name="Group 2"/>
          <p:cNvGrpSpPr>
            <a:grpSpLocks/>
          </p:cNvGrpSpPr>
          <p:nvPr/>
        </p:nvGrpSpPr>
        <p:grpSpPr bwMode="auto">
          <a:xfrm>
            <a:off x="4005263" y="93663"/>
            <a:ext cx="2827337" cy="2359025"/>
            <a:chOff x="3359490" y="91130"/>
            <a:chExt cx="3985343" cy="2359591"/>
          </a:xfrm>
        </p:grpSpPr>
        <p:cxnSp>
          <p:nvCxnSpPr>
            <p:cNvPr id="68" name="Straight Arrow Connector 67"/>
            <p:cNvCxnSpPr/>
            <p:nvPr/>
          </p:nvCxnSpPr>
          <p:spPr>
            <a:xfrm flipV="1">
              <a:off x="4247856" y="91130"/>
              <a:ext cx="0" cy="119726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5617329" y="1286804"/>
              <a:ext cx="0" cy="116391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4981822" y="764391"/>
              <a:ext cx="157981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4487291" y="167348"/>
              <a:ext cx="1130038" cy="7748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4207578" y="1618671"/>
              <a:ext cx="1241924" cy="8272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5503207" y="942234"/>
              <a:ext cx="1127801" cy="8272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flipV="1">
              <a:off x="3359490" y="764391"/>
              <a:ext cx="1127801" cy="8542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3513891" y="1767932"/>
              <a:ext cx="1467931"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flipV="1">
              <a:off x="4487291" y="942234"/>
              <a:ext cx="494531" cy="344570"/>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a:off x="4981822" y="764391"/>
              <a:ext cx="0" cy="541467"/>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H="1">
              <a:off x="4981822" y="942234"/>
              <a:ext cx="521385" cy="344570"/>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H="1" flipV="1">
              <a:off x="4981822" y="1288392"/>
              <a:ext cx="635507" cy="1587"/>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flipV="1">
              <a:off x="4981822" y="1286804"/>
              <a:ext cx="467680" cy="331868"/>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4977346" y="1289980"/>
              <a:ext cx="0" cy="479540"/>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4487291" y="1286804"/>
              <a:ext cx="494531" cy="331868"/>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4247856" y="1289980"/>
              <a:ext cx="733966" cy="0"/>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13" name="Oval 112"/>
            <p:cNvSpPr>
              <a:spLocks noChangeAspect="1"/>
            </p:cNvSpPr>
            <p:nvPr/>
          </p:nvSpPr>
          <p:spPr>
            <a:xfrm>
              <a:off x="3760038" y="362657"/>
              <a:ext cx="2481610" cy="188799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sp>
          <p:nvSpPr>
            <p:cNvPr id="157" name="Curved Left Arrow 156"/>
            <p:cNvSpPr/>
            <p:nvPr/>
          </p:nvSpPr>
          <p:spPr>
            <a:xfrm>
              <a:off x="6049205" y="122888"/>
              <a:ext cx="1295628" cy="228972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grpSp>
      <p:sp>
        <p:nvSpPr>
          <p:cNvPr id="174" name="TextBox 173"/>
          <p:cNvSpPr txBox="1"/>
          <p:nvPr/>
        </p:nvSpPr>
        <p:spPr>
          <a:xfrm>
            <a:off x="6043613" y="3395663"/>
            <a:ext cx="2219325" cy="338137"/>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Zero Eye Sep</a:t>
            </a:r>
          </a:p>
        </p:txBody>
      </p:sp>
      <p:sp>
        <p:nvSpPr>
          <p:cNvPr id="180" name="TextBox 179"/>
          <p:cNvSpPr txBox="1"/>
          <p:nvPr/>
        </p:nvSpPr>
        <p:spPr>
          <a:xfrm>
            <a:off x="6026150" y="4773613"/>
            <a:ext cx="2236788" cy="339725"/>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Zero Eye Sep</a:t>
            </a:r>
          </a:p>
        </p:txBody>
      </p:sp>
      <p:sp>
        <p:nvSpPr>
          <p:cNvPr id="182" name="TextBox 181"/>
          <p:cNvSpPr txBox="1"/>
          <p:nvPr/>
        </p:nvSpPr>
        <p:spPr>
          <a:xfrm>
            <a:off x="6026150" y="4084638"/>
            <a:ext cx="2236788" cy="338137"/>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Full Eye Separation</a:t>
            </a:r>
          </a:p>
        </p:txBody>
      </p:sp>
      <p:sp>
        <p:nvSpPr>
          <p:cNvPr id="78" name="TextBox 77"/>
          <p:cNvSpPr txBox="1"/>
          <p:nvPr/>
        </p:nvSpPr>
        <p:spPr>
          <a:xfrm>
            <a:off x="6026150" y="4540250"/>
            <a:ext cx="2265363" cy="338138"/>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Decreasing Eye Sep</a:t>
            </a:r>
          </a:p>
        </p:txBody>
      </p:sp>
      <p:grpSp>
        <p:nvGrpSpPr>
          <p:cNvPr id="62475" name="Group 4"/>
          <p:cNvGrpSpPr>
            <a:grpSpLocks/>
          </p:cNvGrpSpPr>
          <p:nvPr/>
        </p:nvGrpSpPr>
        <p:grpSpPr bwMode="auto">
          <a:xfrm>
            <a:off x="3875088" y="3097213"/>
            <a:ext cx="2239962" cy="2020887"/>
            <a:chOff x="4066503" y="3088273"/>
            <a:chExt cx="2819963" cy="2021487"/>
          </a:xfrm>
        </p:grpSpPr>
        <p:sp>
          <p:nvSpPr>
            <p:cNvPr id="147" name="Oval 146"/>
            <p:cNvSpPr/>
            <p:nvPr/>
          </p:nvSpPr>
          <p:spPr>
            <a:xfrm>
              <a:off x="4066503" y="3988652"/>
              <a:ext cx="1964581" cy="41446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white"/>
                </a:solidFill>
              </a:endParaRPr>
            </a:p>
          </p:txBody>
        </p:sp>
        <p:cxnSp>
          <p:nvCxnSpPr>
            <p:cNvPr id="152" name="Straight Connector 151"/>
            <p:cNvCxnSpPr>
              <a:stCxn id="147" idx="3"/>
              <a:endCxn id="147" idx="7"/>
            </p:cNvCxnSpPr>
            <p:nvPr/>
          </p:nvCxnSpPr>
          <p:spPr>
            <a:xfrm flipV="1">
              <a:off x="4354295" y="4050584"/>
              <a:ext cx="1388996" cy="2921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Connector 153"/>
            <p:cNvCxnSpPr>
              <a:stCxn id="147" idx="1"/>
              <a:endCxn id="147" idx="5"/>
            </p:cNvCxnSpPr>
            <p:nvPr/>
          </p:nvCxnSpPr>
          <p:spPr>
            <a:xfrm>
              <a:off x="4354295" y="4050584"/>
              <a:ext cx="1388996" cy="2921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51" idx="0"/>
            </p:cNvCxnSpPr>
            <p:nvPr/>
          </p:nvCxnSpPr>
          <p:spPr>
            <a:xfrm>
              <a:off x="5047794" y="3456682"/>
              <a:ext cx="142896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5617383" y="3571016"/>
              <a:ext cx="85937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5617383" y="4835041"/>
              <a:ext cx="91533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5051791" y="4949375"/>
              <a:ext cx="1424972"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75" name="Right Brace 174"/>
            <p:cNvSpPr/>
            <p:nvPr/>
          </p:nvSpPr>
          <p:spPr>
            <a:xfrm>
              <a:off x="6530723" y="3456682"/>
              <a:ext cx="303781" cy="114334"/>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sp>
          <p:nvSpPr>
            <p:cNvPr id="181" name="Right Brace 180"/>
            <p:cNvSpPr/>
            <p:nvPr/>
          </p:nvSpPr>
          <p:spPr>
            <a:xfrm>
              <a:off x="6500745" y="4835041"/>
              <a:ext cx="305779" cy="114334"/>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cxnSp>
          <p:nvCxnSpPr>
            <p:cNvPr id="192" name="Straight Connector 191"/>
            <p:cNvCxnSpPr/>
            <p:nvPr/>
          </p:nvCxnSpPr>
          <p:spPr>
            <a:xfrm flipV="1">
              <a:off x="5077773" y="3571016"/>
              <a:ext cx="511631" cy="62566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H="1" flipV="1">
              <a:off x="5047794" y="4196677"/>
              <a:ext cx="569589" cy="63836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4536163" y="4209381"/>
              <a:ext cx="511631" cy="62566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H="1" flipV="1">
              <a:off x="4480204" y="3571016"/>
              <a:ext cx="567590" cy="63836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01" name="Oval 200"/>
            <p:cNvSpPr/>
            <p:nvPr/>
          </p:nvSpPr>
          <p:spPr>
            <a:xfrm>
              <a:off x="4518177" y="3513849"/>
              <a:ext cx="1061233" cy="149269"/>
            </a:xfrm>
            <a:prstGeom prst="ellipse">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white"/>
                </a:solidFill>
              </a:endParaRPr>
            </a:p>
          </p:txBody>
        </p:sp>
        <p:sp>
          <p:nvSpPr>
            <p:cNvPr id="202" name="Oval 201"/>
            <p:cNvSpPr/>
            <p:nvPr/>
          </p:nvSpPr>
          <p:spPr>
            <a:xfrm>
              <a:off x="4528169" y="4742939"/>
              <a:ext cx="1061234" cy="149269"/>
            </a:xfrm>
            <a:prstGeom prst="ellipse">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white"/>
                </a:solidFill>
              </a:endParaRPr>
            </a:p>
          </p:txBody>
        </p:sp>
        <p:grpSp>
          <p:nvGrpSpPr>
            <p:cNvPr id="62492" name="Group 141"/>
            <p:cNvGrpSpPr>
              <a:grpSpLocks/>
            </p:cNvGrpSpPr>
            <p:nvPr/>
          </p:nvGrpSpPr>
          <p:grpSpPr bwMode="auto">
            <a:xfrm>
              <a:off x="4066503" y="3257550"/>
              <a:ext cx="1964270" cy="1852210"/>
              <a:chOff x="5257800" y="996239"/>
              <a:chExt cx="1676400" cy="2133600"/>
            </a:xfrm>
          </p:grpSpPr>
          <p:cxnSp>
            <p:nvCxnSpPr>
              <p:cNvPr id="52" name="Straight Arrow Connector 51"/>
              <p:cNvCxnSpPr/>
              <p:nvPr/>
            </p:nvCxnSpPr>
            <p:spPr>
              <a:xfrm flipV="1">
                <a:off x="6096986" y="996971"/>
                <a:ext cx="0" cy="10810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096986" y="2078039"/>
                <a:ext cx="0" cy="1051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Oval 50"/>
              <p:cNvSpPr>
                <a:spLocks noChangeAspect="1"/>
              </p:cNvSpPr>
              <p:nvPr/>
            </p:nvSpPr>
            <p:spPr>
              <a:xfrm>
                <a:off x="5257800" y="1225624"/>
                <a:ext cx="1676665" cy="170483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white"/>
                  </a:solidFill>
                </a:endParaRPr>
              </a:p>
            </p:txBody>
          </p:sp>
        </p:grpSp>
        <p:sp>
          <p:nvSpPr>
            <p:cNvPr id="203" name="TextBox 202"/>
            <p:cNvSpPr txBox="1"/>
            <p:nvPr/>
          </p:nvSpPr>
          <p:spPr>
            <a:xfrm>
              <a:off x="5077773" y="3088273"/>
              <a:ext cx="1808693" cy="338237"/>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Polar Axis</a:t>
              </a:r>
            </a:p>
          </p:txBody>
        </p:sp>
        <p:sp>
          <p:nvSpPr>
            <p:cNvPr id="66" name="Right Brace 65"/>
            <p:cNvSpPr/>
            <p:nvPr/>
          </p:nvSpPr>
          <p:spPr>
            <a:xfrm>
              <a:off x="6510737" y="3945778"/>
              <a:ext cx="289791" cy="522442"/>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cxnSp>
          <p:nvCxnSpPr>
            <p:cNvPr id="67" name="Straight Connector 66"/>
            <p:cNvCxnSpPr>
              <a:endCxn id="66" idx="0"/>
            </p:cNvCxnSpPr>
            <p:nvPr/>
          </p:nvCxnSpPr>
          <p:spPr>
            <a:xfrm>
              <a:off x="5965132" y="3945778"/>
              <a:ext cx="545605"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979121" y="4468220"/>
              <a:ext cx="543607"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7" name="Right Brace 76"/>
            <p:cNvSpPr/>
            <p:nvPr/>
          </p:nvSpPr>
          <p:spPr>
            <a:xfrm>
              <a:off x="6492751" y="4504743"/>
              <a:ext cx="275801" cy="295363"/>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sp>
          <p:nvSpPr>
            <p:cNvPr id="79" name="Right Brace 78"/>
            <p:cNvSpPr/>
            <p:nvPr/>
          </p:nvSpPr>
          <p:spPr>
            <a:xfrm>
              <a:off x="6510737" y="3613891"/>
              <a:ext cx="277800" cy="295363"/>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grpSp>
      <p:sp>
        <p:nvSpPr>
          <p:cNvPr id="80" name="TextBox 79"/>
          <p:cNvSpPr txBox="1"/>
          <p:nvPr/>
        </p:nvSpPr>
        <p:spPr>
          <a:xfrm>
            <a:off x="6026150" y="3649663"/>
            <a:ext cx="2282825" cy="338137"/>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Decreasing Eye Sep</a:t>
            </a:r>
          </a:p>
        </p:txBody>
      </p:sp>
    </p:spTree>
    <p:extLst>
      <p:ext uri="{BB962C8B-B14F-4D97-AF65-F5344CB8AC3E}">
        <p14:creationId xmlns:p14="http://schemas.microsoft.com/office/powerpoint/2010/main" val="3839644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66966" y="4497169"/>
            <a:ext cx="6610068" cy="646331"/>
          </a:xfrm>
          <a:prstGeom prst="rect">
            <a:avLst/>
          </a:prstGeom>
          <a:noFill/>
        </p:spPr>
        <p:txBody>
          <a:bodyPr wrap="square" rtlCol="0">
            <a:spAutoFit/>
          </a:bodyPr>
          <a:lstStyle/>
          <a:p>
            <a:pPr algn="ctr" defTabSz="914400"/>
            <a:r>
              <a:rPr lang="en-US" b="1" dirty="0">
                <a:solidFill>
                  <a:srgbClr val="000000"/>
                </a:solidFill>
                <a:latin typeface="Times New Roman"/>
              </a:rPr>
              <a:t>Satellite Tobacco Mosaic Virus: Capsid, Interior RNA, and Ions</a:t>
            </a:r>
          </a:p>
          <a:p>
            <a:pPr algn="ctr" defTabSz="914400"/>
            <a:r>
              <a:rPr lang="en-US" b="1" dirty="0">
                <a:solidFill>
                  <a:srgbClr val="000000"/>
                </a:solidFill>
                <a:latin typeface="Times New Roman"/>
              </a:rPr>
              <a:t>Ambient Occlusion Lighting, Depth-of-Field Focal Blur, …</a:t>
            </a:r>
          </a:p>
        </p:txBody>
      </p:sp>
    </p:spTree>
    <p:extLst>
      <p:ext uri="{BB962C8B-B14F-4D97-AF65-F5344CB8AC3E}">
        <p14:creationId xmlns:p14="http://schemas.microsoft.com/office/powerpoint/2010/main" val="7576171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21"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48199" y="4497169"/>
            <a:ext cx="6610068" cy="646331"/>
          </a:xfrm>
          <a:prstGeom prst="rect">
            <a:avLst/>
          </a:prstGeom>
          <a:noFill/>
        </p:spPr>
        <p:txBody>
          <a:bodyPr wrap="square" rtlCol="0">
            <a:spAutoFit/>
          </a:bodyPr>
          <a:lstStyle/>
          <a:p>
            <a:pPr algn="ctr" defTabSz="914400"/>
            <a:r>
              <a:rPr lang="en-US" b="1" dirty="0">
                <a:solidFill>
                  <a:srgbClr val="000000"/>
                </a:solidFill>
                <a:latin typeface="Times New Roman"/>
              </a:rPr>
              <a:t>HIV-1 Capsid, Capsid Hexamer Detail, and Ions</a:t>
            </a:r>
          </a:p>
          <a:p>
            <a:pPr algn="ctr" defTabSz="914400"/>
            <a:r>
              <a:rPr lang="en-US" b="1" dirty="0">
                <a:solidFill>
                  <a:srgbClr val="000000"/>
                </a:solidFill>
                <a:latin typeface="Times New Roman"/>
              </a:rPr>
              <a:t>Range-Limited Ambient Occlusion Lighting, VR “Headlight”, …</a:t>
            </a:r>
          </a:p>
        </p:txBody>
      </p:sp>
    </p:spTree>
    <p:extLst>
      <p:ext uri="{BB962C8B-B14F-4D97-AF65-F5344CB8AC3E}">
        <p14:creationId xmlns:p14="http://schemas.microsoft.com/office/powerpoint/2010/main" val="10273338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4540250"/>
            <a:ext cx="9144000" cy="6032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Connector 2"/>
          <p:cNvCxnSpPr/>
          <p:nvPr/>
        </p:nvCxnSpPr>
        <p:spPr>
          <a:xfrm>
            <a:off x="0" y="3600450"/>
            <a:ext cx="9144000" cy="0"/>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sp>
        <p:nvSpPr>
          <p:cNvPr id="66563" name="AutoShape 2"/>
          <p:cNvSpPr>
            <a:spLocks noChangeArrowheads="1"/>
          </p:cNvSpPr>
          <p:nvPr/>
        </p:nvSpPr>
        <p:spPr bwMode="auto">
          <a:xfrm>
            <a:off x="6332538" y="3709988"/>
            <a:ext cx="2112962" cy="1371600"/>
          </a:xfrm>
          <a:prstGeom prst="roundRect">
            <a:avLst>
              <a:gd name="adj" fmla="val 16667"/>
            </a:avLst>
          </a:prstGeom>
          <a:solidFill>
            <a:schemeClr val="bg1"/>
          </a:solidFill>
          <a:ln w="18360">
            <a:solidFill>
              <a:srgbClr val="000000"/>
            </a:solidFill>
            <a:bevel/>
            <a:headEnd/>
            <a:tailEnd/>
          </a:ln>
        </p:spPr>
        <p:txBody>
          <a:bodyPr wrap="none" lIns="9000" tIns="37224" rIns="9000" bIns="9000" anchor="ctr"/>
          <a:lstStyle>
            <a:lvl1pPr algn="l" eaLnBrk="0" hangingPunct="0">
              <a:spcBef>
                <a:spcPct val="20000"/>
              </a:spcBef>
              <a:buFont typeface="Arial" pitchFamily="34" charset="0"/>
              <a:buChar char="•"/>
              <a:tabLst>
                <a:tab pos="723900" algn="l"/>
                <a:tab pos="1447800" algn="l"/>
                <a:tab pos="2171700" algn="l"/>
              </a:tabLst>
              <a:defRPr sz="3200">
                <a:solidFill>
                  <a:schemeClr val="tx1"/>
                </a:solidFill>
                <a:latin typeface="Calibri" pitchFamily="34" charset="0"/>
              </a:defRPr>
            </a:lvl1pPr>
            <a:lvl2pPr marL="742950" indent="-285750" algn="l" eaLnBrk="0" hangingPunct="0">
              <a:spcBef>
                <a:spcPct val="20000"/>
              </a:spcBef>
              <a:buFont typeface="Arial" pitchFamily="34" charset="0"/>
              <a:buChar char="–"/>
              <a:tabLst>
                <a:tab pos="723900" algn="l"/>
                <a:tab pos="1447800" algn="l"/>
                <a:tab pos="2171700" algn="l"/>
              </a:tabLst>
              <a:defRPr sz="2800">
                <a:solidFill>
                  <a:schemeClr val="tx1"/>
                </a:solidFill>
                <a:latin typeface="Calibri" pitchFamily="34" charset="0"/>
              </a:defRPr>
            </a:lvl2pPr>
            <a:lvl3pPr marL="1143000" indent="-228600" algn="l" eaLnBrk="0" hangingPunct="0">
              <a:spcBef>
                <a:spcPct val="20000"/>
              </a:spcBef>
              <a:buFont typeface="Arial" pitchFamily="34" charset="0"/>
              <a:buChar char="•"/>
              <a:tabLst>
                <a:tab pos="723900" algn="l"/>
                <a:tab pos="1447800" algn="l"/>
                <a:tab pos="2171700" algn="l"/>
              </a:tabLst>
              <a:defRPr sz="2400">
                <a:solidFill>
                  <a:schemeClr val="tx1"/>
                </a:solidFill>
                <a:latin typeface="Calibri" pitchFamily="34" charset="0"/>
              </a:defRPr>
            </a:lvl3pPr>
            <a:lvl4pPr marL="1600200" indent="-228600" algn="l" eaLnBrk="0" hangingPunct="0">
              <a:spcBef>
                <a:spcPct val="20000"/>
              </a:spcBef>
              <a:buFont typeface="Arial" pitchFamily="34" charset="0"/>
              <a:buChar char="–"/>
              <a:tabLst>
                <a:tab pos="723900" algn="l"/>
                <a:tab pos="1447800" algn="l"/>
                <a:tab pos="2171700" algn="l"/>
              </a:tabLst>
              <a:defRPr sz="2000">
                <a:solidFill>
                  <a:schemeClr val="tx1"/>
                </a:solidFill>
                <a:latin typeface="Calibri" pitchFamily="34" charset="0"/>
              </a:defRPr>
            </a:lvl4pPr>
            <a:lvl5pPr marL="2057400" indent="-228600" algn="l" eaLnBrk="0" hangingPunct="0">
              <a:spcBef>
                <a:spcPct val="20000"/>
              </a:spcBef>
              <a:buFont typeface="Arial" pitchFamily="34" charset="0"/>
              <a:buChar char="»"/>
              <a:tabLst>
                <a:tab pos="723900" algn="l"/>
                <a:tab pos="1447800" algn="l"/>
                <a:tab pos="21717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723900" algn="l"/>
                <a:tab pos="1447800" algn="l"/>
                <a:tab pos="21717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723900" algn="l"/>
                <a:tab pos="1447800" algn="l"/>
                <a:tab pos="21717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723900" algn="l"/>
                <a:tab pos="1447800" algn="l"/>
                <a:tab pos="21717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723900" algn="l"/>
                <a:tab pos="1447800" algn="l"/>
                <a:tab pos="2171700" algn="l"/>
              </a:tabLst>
              <a:defRPr sz="2000">
                <a:solidFill>
                  <a:schemeClr val="tx1"/>
                </a:solidFill>
                <a:latin typeface="Calibri" pitchFamily="34" charset="0"/>
              </a:defRPr>
            </a:lvl9pPr>
          </a:lstStyle>
          <a:p>
            <a:pPr algn="ctr" eaLnBrk="1" hangingPunct="1">
              <a:lnSpc>
                <a:spcPct val="100000"/>
              </a:lnSpc>
              <a:spcBef>
                <a:spcPct val="0"/>
              </a:spcBef>
              <a:buClrTx/>
              <a:buSzTx/>
              <a:buFontTx/>
              <a:buNone/>
            </a:pPr>
            <a:r>
              <a:rPr lang="en-US" altLang="en-US" sz="1800" b="1" u="sng">
                <a:solidFill>
                  <a:srgbClr val="000000"/>
                </a:solidFill>
                <a:latin typeface="Arial" pitchFamily="34" charset="0"/>
                <a:ea typeface="msmincho"/>
                <a:cs typeface="Arial" pitchFamily="34" charset="0"/>
              </a:rPr>
              <a:t>HMD</a:t>
            </a:r>
          </a:p>
          <a:p>
            <a:pPr algn="ctr" eaLnBrk="1" hangingPunct="1">
              <a:lnSpc>
                <a:spcPct val="100000"/>
              </a:lnSpc>
              <a:spcBef>
                <a:spcPct val="0"/>
              </a:spcBef>
              <a:buClrTx/>
              <a:buSzTx/>
              <a:buFontTx/>
              <a:buNone/>
            </a:pPr>
            <a:endParaRPr lang="en-US" altLang="en-US" sz="1800" b="1" u="sng">
              <a:solidFill>
                <a:srgbClr val="000000"/>
              </a:solidFill>
              <a:latin typeface="Arial" pitchFamily="34" charset="0"/>
              <a:ea typeface="msmincho"/>
              <a:cs typeface="Arial" pitchFamily="34" charset="0"/>
            </a:endParaRPr>
          </a:p>
          <a:p>
            <a:pPr algn="ctr" eaLnBrk="1" hangingPunct="1">
              <a:lnSpc>
                <a:spcPct val="100000"/>
              </a:lnSpc>
              <a:spcBef>
                <a:spcPct val="0"/>
              </a:spcBef>
              <a:buClrTx/>
              <a:buSzTx/>
              <a:buFontTx/>
              <a:buNone/>
            </a:pPr>
            <a:endParaRPr lang="en-US" altLang="en-US" sz="1800" b="1" u="sng">
              <a:solidFill>
                <a:srgbClr val="000000"/>
              </a:solidFill>
              <a:latin typeface="Arial" pitchFamily="34" charset="0"/>
              <a:ea typeface="msmincho"/>
              <a:cs typeface="Arial" pitchFamily="34" charset="0"/>
            </a:endParaRPr>
          </a:p>
          <a:p>
            <a:pPr algn="ctr" eaLnBrk="1" hangingPunct="1">
              <a:lnSpc>
                <a:spcPct val="100000"/>
              </a:lnSpc>
              <a:spcBef>
                <a:spcPct val="0"/>
              </a:spcBef>
              <a:buClrTx/>
              <a:buSzTx/>
              <a:buFontTx/>
              <a:buNone/>
            </a:pPr>
            <a:endParaRPr lang="en-US" altLang="en-US" sz="1800" b="1" u="sng">
              <a:solidFill>
                <a:srgbClr val="000000"/>
              </a:solidFill>
              <a:latin typeface="Arial" pitchFamily="34" charset="0"/>
              <a:ea typeface="msmincho"/>
              <a:cs typeface="Arial" pitchFamily="34" charset="0"/>
            </a:endParaRPr>
          </a:p>
        </p:txBody>
      </p:sp>
      <p:pic>
        <p:nvPicPr>
          <p:cNvPr id="66564" name="Picture 3"/>
          <p:cNvPicPr>
            <a:picLocks noChangeAspect="1" noChangeArrowheads="1"/>
          </p:cNvPicPr>
          <p:nvPr/>
        </p:nvPicPr>
        <p:blipFill>
          <a:blip r:embed="rId2">
            <a:extLst>
              <a:ext uri="{28A0092B-C50C-407E-A947-70E740481C1C}">
                <a14:useLocalDpi xmlns:a14="http://schemas.microsoft.com/office/drawing/2010/main" val="0"/>
              </a:ext>
            </a:extLst>
          </a:blip>
          <a:srcRect b="8287"/>
          <a:stretch>
            <a:fillRect/>
          </a:stretch>
        </p:blipFill>
        <p:spPr bwMode="auto">
          <a:xfrm>
            <a:off x="6557963" y="4256088"/>
            <a:ext cx="1662112"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2"/>
          <p:cNvSpPr>
            <a:spLocks noChangeArrowheads="1"/>
          </p:cNvSpPr>
          <p:nvPr/>
        </p:nvSpPr>
        <p:spPr bwMode="auto">
          <a:xfrm>
            <a:off x="5905500" y="87313"/>
            <a:ext cx="2909888" cy="2198687"/>
          </a:xfrm>
          <a:prstGeom prst="roundRect">
            <a:avLst>
              <a:gd name="adj" fmla="val 16667"/>
            </a:avLst>
          </a:prstGeom>
          <a:solidFill>
            <a:schemeClr val="accent6">
              <a:lumMod val="60000"/>
              <a:lumOff val="40000"/>
            </a:schemeClr>
          </a:solidFill>
          <a:ln w="18360">
            <a:solidFill>
              <a:srgbClr val="000000"/>
            </a:solidFill>
            <a:bevel/>
            <a:headEnd/>
            <a:tailEnd/>
          </a:ln>
          <a:effectLst/>
        </p:spPr>
        <p:txBody>
          <a:bodyPr wrap="none" lIns="182880" tIns="37224" rIns="9000" bIns="9000" anchor="ctr"/>
          <a:lstStyle>
            <a:lvl1pPr>
              <a:tabLst>
                <a:tab pos="723900" algn="l"/>
                <a:tab pos="1447800" algn="l"/>
                <a:tab pos="2171700" algn="l"/>
              </a:tabLst>
              <a:defRPr sz="2400">
                <a:solidFill>
                  <a:srgbClr val="000000"/>
                </a:solidFill>
                <a:latin typeface="Times New Roman" charset="0"/>
                <a:ea typeface="msmincho" charset="0"/>
                <a:cs typeface="msmincho" charset="0"/>
              </a:defRPr>
            </a:lvl1pPr>
            <a:lvl2pPr>
              <a:tabLst>
                <a:tab pos="723900" algn="l"/>
                <a:tab pos="1447800" algn="l"/>
                <a:tab pos="2171700" algn="l"/>
              </a:tabLst>
              <a:defRPr sz="2400">
                <a:solidFill>
                  <a:srgbClr val="000000"/>
                </a:solidFill>
                <a:latin typeface="Times New Roman" charset="0"/>
                <a:ea typeface="msmincho" charset="0"/>
                <a:cs typeface="msmincho" charset="0"/>
              </a:defRPr>
            </a:lvl2pPr>
            <a:lvl3pPr>
              <a:tabLst>
                <a:tab pos="723900" algn="l"/>
                <a:tab pos="1447800" algn="l"/>
                <a:tab pos="2171700" algn="l"/>
              </a:tabLst>
              <a:defRPr sz="2400">
                <a:solidFill>
                  <a:srgbClr val="000000"/>
                </a:solidFill>
                <a:latin typeface="Times New Roman" charset="0"/>
                <a:ea typeface="msmincho" charset="0"/>
                <a:cs typeface="msmincho" charset="0"/>
              </a:defRPr>
            </a:lvl3pPr>
            <a:lvl4pPr>
              <a:tabLst>
                <a:tab pos="723900" algn="l"/>
                <a:tab pos="1447800" algn="l"/>
                <a:tab pos="2171700" algn="l"/>
              </a:tabLst>
              <a:defRPr sz="2400">
                <a:solidFill>
                  <a:srgbClr val="000000"/>
                </a:solidFill>
                <a:latin typeface="Times New Roman" charset="0"/>
                <a:ea typeface="msmincho" charset="0"/>
                <a:cs typeface="msmincho" charset="0"/>
              </a:defRPr>
            </a:lvl4pPr>
            <a:lvl5pPr>
              <a:tabLst>
                <a:tab pos="723900" algn="l"/>
                <a:tab pos="1447800" algn="l"/>
                <a:tab pos="21717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400" b="1" u="sng" dirty="0" smtClean="0">
                <a:latin typeface="Arial" panose="020B0604020202020204" pitchFamily="34" charset="0"/>
                <a:cs typeface="Arial" panose="020B0604020202020204" pitchFamily="34" charset="0"/>
              </a:rPr>
              <a:t>HMD Display Loop</a:t>
            </a:r>
            <a:r>
              <a:rPr lang="en-US" altLang="en-US" sz="1400" b="1" u="sng" dirty="0">
                <a:latin typeface="Arial" panose="020B0604020202020204" pitchFamily="34" charset="0"/>
                <a:cs typeface="Arial" panose="020B0604020202020204" pitchFamily="34" charset="0"/>
              </a:rPr>
              <a:t/>
            </a:r>
            <a:br>
              <a:rPr lang="en-US" altLang="en-US" sz="1400" b="1" u="sng" dirty="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HMD loop runs in main</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VMD application thread</a:t>
            </a:r>
          </a:p>
          <a:p>
            <a:pPr fontAlgn="auto">
              <a:lnSpc>
                <a:spcPct val="100000"/>
              </a:lnSpc>
              <a:spcBef>
                <a:spcPts val="0"/>
              </a:spcBef>
              <a:spcAft>
                <a:spcPts val="0"/>
              </a:spcAft>
              <a:buClrTx/>
              <a:buSzTx/>
              <a:buFontTx/>
              <a:buNone/>
              <a:defRPr/>
            </a:pPr>
            <a:r>
              <a:rPr lang="en-US" altLang="en-US" sz="1400" dirty="0">
                <a:latin typeface="Arial" panose="020B0604020202020204" pitchFamily="34" charset="0"/>
                <a:cs typeface="Arial" panose="020B0604020202020204" pitchFamily="34" charset="0"/>
              </a:rPr>
              <a:t>a</a:t>
            </a:r>
            <a:r>
              <a:rPr lang="en-US" altLang="en-US" sz="1400" dirty="0" smtClean="0">
                <a:latin typeface="Arial" panose="020B0604020202020204" pitchFamily="34" charset="0"/>
                <a:cs typeface="Arial" panose="020B0604020202020204" pitchFamily="34" charset="0"/>
              </a:rPr>
              <a:t>t max OpenGL draw rate</a:t>
            </a:r>
          </a:p>
          <a:p>
            <a:pPr fontAlgn="auto">
              <a:lnSpc>
                <a:spcPct val="100000"/>
              </a:lnSpc>
              <a:spcBef>
                <a:spcPts val="0"/>
              </a:spcBef>
              <a:spcAft>
                <a:spcPts val="0"/>
              </a:spcAft>
              <a:buClrTx/>
              <a:buSzTx/>
              <a:buFontTx/>
              <a:buNone/>
              <a:defRPr/>
            </a:pPr>
            <a:endParaRPr lang="en-US" altLang="en-US" sz="1400" dirty="0" smtClean="0">
              <a:latin typeface="Arial" panose="020B0604020202020204" pitchFamily="34" charset="0"/>
              <a:cs typeface="Arial" panose="020B0604020202020204" pitchFamily="34" charset="0"/>
            </a:endParaRP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View-dependent</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stereo </a:t>
            </a:r>
            <a:r>
              <a:rPr lang="en-US" altLang="en-US" sz="1400" dirty="0" err="1" smtClean="0">
                <a:latin typeface="Arial" panose="020B0604020202020204" pitchFamily="34" charset="0"/>
                <a:cs typeface="Arial" panose="020B0604020202020204" pitchFamily="34" charset="0"/>
              </a:rPr>
              <a:t>reprojection</a:t>
            </a:r>
            <a:r>
              <a:rPr lang="en-US" altLang="en-US" sz="1400" dirty="0" smtClean="0">
                <a:latin typeface="Arial" panose="020B0604020202020204" pitchFamily="34" charset="0"/>
                <a:cs typeface="Arial" panose="020B0604020202020204" pitchFamily="34" charset="0"/>
              </a:rPr>
              <a:t> for</a:t>
            </a:r>
          </a:p>
          <a:p>
            <a:pPr fontAlgn="auto">
              <a:lnSpc>
                <a:spcPct val="100000"/>
              </a:lnSpc>
              <a:spcBef>
                <a:spcPts val="0"/>
              </a:spcBef>
              <a:spcAft>
                <a:spcPts val="0"/>
              </a:spcAft>
              <a:buClrTx/>
              <a:buSzTx/>
              <a:buFontTx/>
              <a:buNone/>
              <a:defRPr/>
            </a:pPr>
            <a:r>
              <a:rPr lang="en-US" altLang="en-US" sz="1400" dirty="0">
                <a:latin typeface="Arial" panose="020B0604020202020204" pitchFamily="34" charset="0"/>
                <a:cs typeface="Arial" panose="020B0604020202020204" pitchFamily="34" charset="0"/>
              </a:rPr>
              <a:t>c</a:t>
            </a:r>
            <a:r>
              <a:rPr lang="en-US" altLang="en-US" sz="1400" dirty="0" smtClean="0">
                <a:latin typeface="Arial" panose="020B0604020202020204" pitchFamily="34" charset="0"/>
                <a:cs typeface="Arial" panose="020B0604020202020204" pitchFamily="34" charset="0"/>
              </a:rPr>
              <a:t>urrent HMD head pose</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 </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HMD distortion correction</a:t>
            </a:r>
          </a:p>
        </p:txBody>
      </p:sp>
      <p:sp>
        <p:nvSpPr>
          <p:cNvPr id="66566" name="AutoShape 7"/>
          <p:cNvSpPr>
            <a:spLocks noChangeArrowheads="1"/>
          </p:cNvSpPr>
          <p:nvPr/>
        </p:nvSpPr>
        <p:spPr bwMode="auto">
          <a:xfrm flipH="1">
            <a:off x="3314700" y="968375"/>
            <a:ext cx="2590800" cy="1060450"/>
          </a:xfrm>
          <a:prstGeom prst="rightArrow">
            <a:avLst>
              <a:gd name="adj1" fmla="val 50000"/>
              <a:gd name="adj2" fmla="val 49959"/>
            </a:avLst>
          </a:prstGeom>
          <a:solidFill>
            <a:srgbClr val="333333"/>
          </a:solidFill>
          <a:ln w="9525">
            <a:solidFill>
              <a:srgbClr val="000000"/>
            </a:solidFill>
            <a:round/>
            <a:headEnd/>
            <a:tailEnd/>
          </a:ln>
        </p:spPr>
        <p:txBody>
          <a:bodyPr wrap="none" lIns="0" tIns="21167" rIns="0" bIns="0" anchor="ctr"/>
          <a:lstStyle>
            <a:lvl1pPr algn="l" eaLnBrk="0" hangingPunct="0">
              <a:spcBef>
                <a:spcPct val="20000"/>
              </a:spcBef>
              <a:buFont typeface="Arial" pitchFamily="34" charset="0"/>
              <a:buChar char="•"/>
              <a:tabLst>
                <a:tab pos="723900" algn="l"/>
              </a:tabLst>
              <a:defRPr sz="3200">
                <a:solidFill>
                  <a:schemeClr val="tx1"/>
                </a:solidFill>
                <a:latin typeface="Calibri" pitchFamily="34" charset="0"/>
              </a:defRPr>
            </a:lvl1pPr>
            <a:lvl2pPr marL="742950" indent="-285750" algn="l" eaLnBrk="0" hangingPunct="0">
              <a:spcBef>
                <a:spcPct val="20000"/>
              </a:spcBef>
              <a:buFont typeface="Arial" pitchFamily="34" charset="0"/>
              <a:buChar char="–"/>
              <a:tabLst>
                <a:tab pos="723900" algn="l"/>
              </a:tabLst>
              <a:defRPr sz="2800">
                <a:solidFill>
                  <a:schemeClr val="tx1"/>
                </a:solidFill>
                <a:latin typeface="Calibri" pitchFamily="34" charset="0"/>
              </a:defRPr>
            </a:lvl2pPr>
            <a:lvl3pPr marL="1143000" indent="-228600" algn="l" eaLnBrk="0" hangingPunct="0">
              <a:spcBef>
                <a:spcPct val="20000"/>
              </a:spcBef>
              <a:buFont typeface="Arial" pitchFamily="34" charset="0"/>
              <a:buChar char="•"/>
              <a:tabLst>
                <a:tab pos="723900" algn="l"/>
              </a:tabLst>
              <a:defRPr sz="2400">
                <a:solidFill>
                  <a:schemeClr val="tx1"/>
                </a:solidFill>
                <a:latin typeface="Calibri" pitchFamily="34" charset="0"/>
              </a:defRPr>
            </a:lvl3pPr>
            <a:lvl4pPr marL="1600200" indent="-228600" algn="l" eaLnBrk="0" hangingPunct="0">
              <a:spcBef>
                <a:spcPct val="20000"/>
              </a:spcBef>
              <a:buFont typeface="Arial" pitchFamily="34" charset="0"/>
              <a:buChar char="–"/>
              <a:tabLst>
                <a:tab pos="723900" algn="l"/>
              </a:tabLst>
              <a:defRPr sz="2000">
                <a:solidFill>
                  <a:schemeClr val="tx1"/>
                </a:solidFill>
                <a:latin typeface="Calibri" pitchFamily="34" charset="0"/>
              </a:defRPr>
            </a:lvl4pPr>
            <a:lvl5pPr marL="2057400" indent="-228600" algn="l" eaLnBrk="0" hangingPunct="0">
              <a:spcBef>
                <a:spcPct val="20000"/>
              </a:spcBef>
              <a:buFont typeface="Arial" pitchFamily="34" charset="0"/>
              <a:buChar char="»"/>
              <a:tabLst>
                <a:tab pos="7239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9pPr>
          </a:lstStyle>
          <a:p>
            <a:pPr algn="ctr" eaLnBrk="1" hangingPunct="1">
              <a:lnSpc>
                <a:spcPct val="100000"/>
              </a:lnSpc>
              <a:spcBef>
                <a:spcPct val="0"/>
              </a:spcBef>
              <a:buClrTx/>
              <a:buSzTx/>
              <a:buFontTx/>
              <a:buNone/>
            </a:pPr>
            <a:r>
              <a:rPr lang="en-US" altLang="en-US" sz="1600">
                <a:solidFill>
                  <a:srgbClr val="FFFFFF"/>
                </a:solidFill>
                <a:latin typeface="Arial" pitchFamily="34" charset="0"/>
                <a:ea typeface="msmincho"/>
                <a:cs typeface="msmincho"/>
              </a:rPr>
              <a:t>Camera </a:t>
            </a:r>
          </a:p>
          <a:p>
            <a:pPr algn="ctr" eaLnBrk="1" hangingPunct="1">
              <a:lnSpc>
                <a:spcPct val="100000"/>
              </a:lnSpc>
              <a:spcBef>
                <a:spcPct val="0"/>
              </a:spcBef>
              <a:buClrTx/>
              <a:buSzTx/>
              <a:buFontTx/>
              <a:buNone/>
            </a:pPr>
            <a:r>
              <a:rPr lang="en-US" altLang="en-US" sz="1600">
                <a:solidFill>
                  <a:srgbClr val="FFFFFF"/>
                </a:solidFill>
                <a:latin typeface="Arial" pitchFamily="34" charset="0"/>
                <a:ea typeface="msmincho"/>
                <a:cs typeface="msmincho"/>
              </a:rPr>
              <a:t>+ Scene</a:t>
            </a:r>
          </a:p>
        </p:txBody>
      </p:sp>
      <p:sp>
        <p:nvSpPr>
          <p:cNvPr id="17" name="AutoShape 2"/>
          <p:cNvSpPr>
            <a:spLocks noChangeArrowheads="1"/>
          </p:cNvSpPr>
          <p:nvPr/>
        </p:nvSpPr>
        <p:spPr bwMode="auto">
          <a:xfrm>
            <a:off x="287338" y="87313"/>
            <a:ext cx="3027362" cy="1720850"/>
          </a:xfrm>
          <a:prstGeom prst="roundRect">
            <a:avLst>
              <a:gd name="adj" fmla="val 16667"/>
            </a:avLst>
          </a:prstGeom>
          <a:solidFill>
            <a:schemeClr val="accent6">
              <a:lumMod val="60000"/>
              <a:lumOff val="40000"/>
            </a:schemeClr>
          </a:solidFill>
          <a:ln w="18360">
            <a:solidFill>
              <a:srgbClr val="000000"/>
            </a:solidFill>
            <a:bevel/>
            <a:headEnd/>
            <a:tailEnd/>
          </a:ln>
          <a:effectLst/>
        </p:spPr>
        <p:txBody>
          <a:bodyPr wrap="none" lIns="182880" tIns="37224" rIns="9000" bIns="9000" anchor="ctr"/>
          <a:lstStyle>
            <a:lvl1pPr>
              <a:tabLst>
                <a:tab pos="723900" algn="l"/>
                <a:tab pos="1447800" algn="l"/>
                <a:tab pos="2171700" algn="l"/>
              </a:tabLst>
              <a:defRPr sz="2400">
                <a:solidFill>
                  <a:srgbClr val="000000"/>
                </a:solidFill>
                <a:latin typeface="Times New Roman" charset="0"/>
                <a:ea typeface="msmincho" charset="0"/>
                <a:cs typeface="msmincho" charset="0"/>
              </a:defRPr>
            </a:lvl1pPr>
            <a:lvl2pPr>
              <a:tabLst>
                <a:tab pos="723900" algn="l"/>
                <a:tab pos="1447800" algn="l"/>
                <a:tab pos="2171700" algn="l"/>
              </a:tabLst>
              <a:defRPr sz="2400">
                <a:solidFill>
                  <a:srgbClr val="000000"/>
                </a:solidFill>
                <a:latin typeface="Times New Roman" charset="0"/>
                <a:ea typeface="msmincho" charset="0"/>
                <a:cs typeface="msmincho" charset="0"/>
              </a:defRPr>
            </a:lvl2pPr>
            <a:lvl3pPr>
              <a:tabLst>
                <a:tab pos="723900" algn="l"/>
                <a:tab pos="1447800" algn="l"/>
                <a:tab pos="2171700" algn="l"/>
              </a:tabLst>
              <a:defRPr sz="2400">
                <a:solidFill>
                  <a:srgbClr val="000000"/>
                </a:solidFill>
                <a:latin typeface="Times New Roman" charset="0"/>
                <a:ea typeface="msmincho" charset="0"/>
                <a:cs typeface="msmincho" charset="0"/>
              </a:defRPr>
            </a:lvl3pPr>
            <a:lvl4pPr>
              <a:tabLst>
                <a:tab pos="723900" algn="l"/>
                <a:tab pos="1447800" algn="l"/>
                <a:tab pos="2171700" algn="l"/>
              </a:tabLst>
              <a:defRPr sz="2400">
                <a:solidFill>
                  <a:srgbClr val="000000"/>
                </a:solidFill>
                <a:latin typeface="Times New Roman" charset="0"/>
                <a:ea typeface="msmincho" charset="0"/>
                <a:cs typeface="msmincho" charset="0"/>
              </a:defRPr>
            </a:lvl4pPr>
            <a:lvl5pPr>
              <a:tabLst>
                <a:tab pos="723900" algn="l"/>
                <a:tab pos="1447800" algn="l"/>
                <a:tab pos="21717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400" b="1" u="sng" dirty="0" smtClean="0">
                <a:latin typeface="Arial" panose="020B0604020202020204" pitchFamily="34" charset="0"/>
                <a:cs typeface="Arial" panose="020B0604020202020204" pitchFamily="34" charset="0"/>
              </a:rPr>
              <a:t>Progressive</a:t>
            </a:r>
          </a:p>
          <a:p>
            <a:pPr fontAlgn="auto">
              <a:lnSpc>
                <a:spcPct val="100000"/>
              </a:lnSpc>
              <a:spcBef>
                <a:spcPts val="0"/>
              </a:spcBef>
              <a:spcAft>
                <a:spcPts val="0"/>
              </a:spcAft>
              <a:buClrTx/>
              <a:buSzTx/>
              <a:buFontTx/>
              <a:buNone/>
              <a:defRPr/>
            </a:pPr>
            <a:r>
              <a:rPr lang="en-US" altLang="en-US" sz="1400" b="1" u="sng" dirty="0" smtClean="0">
                <a:latin typeface="Arial" panose="020B0604020202020204" pitchFamily="34" charset="0"/>
                <a:cs typeface="Arial" panose="020B0604020202020204" pitchFamily="34" charset="0"/>
              </a:rPr>
              <a:t>Ray Tracing Engine</a:t>
            </a:r>
            <a:br>
              <a:rPr lang="en-US" altLang="en-US" sz="1400" b="1" u="sng" dirty="0" smtClean="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Ray tracing loop runs </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continuously in new thread</a:t>
            </a:r>
          </a:p>
          <a:p>
            <a:pPr fontAlgn="auto">
              <a:lnSpc>
                <a:spcPct val="100000"/>
              </a:lnSpc>
              <a:spcBef>
                <a:spcPts val="0"/>
              </a:spcBef>
              <a:spcAft>
                <a:spcPts val="0"/>
              </a:spcAft>
              <a:buClrTx/>
              <a:buSzTx/>
              <a:buFontTx/>
              <a:buNone/>
              <a:defRPr/>
            </a:pPr>
            <a:endParaRPr lang="en-US" altLang="en-US" sz="1400" dirty="0">
              <a:latin typeface="Arial" panose="020B0604020202020204" pitchFamily="34" charset="0"/>
              <a:cs typeface="Arial" panose="020B0604020202020204" pitchFamily="34" charset="0"/>
            </a:endParaRP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Decodes H.264 video </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stream from  remote </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VCA GPU cluster</a:t>
            </a:r>
            <a:endParaRPr lang="en-US" altLang="en-US" sz="1400" dirty="0">
              <a:latin typeface="Arial" panose="020B0604020202020204" pitchFamily="34" charset="0"/>
              <a:cs typeface="Arial" panose="020B0604020202020204" pitchFamily="34" charset="0"/>
            </a:endParaRPr>
          </a:p>
        </p:txBody>
      </p:sp>
      <p:sp>
        <p:nvSpPr>
          <p:cNvPr id="18" name="AutoShape 7"/>
          <p:cNvSpPr>
            <a:spLocks noChangeArrowheads="1"/>
          </p:cNvSpPr>
          <p:nvPr/>
        </p:nvSpPr>
        <p:spPr bwMode="auto">
          <a:xfrm flipH="1">
            <a:off x="0" y="2027879"/>
            <a:ext cx="1801305" cy="1369509"/>
          </a:xfrm>
          <a:prstGeom prst="rightArrow">
            <a:avLst>
              <a:gd name="adj1" fmla="val 50000"/>
              <a:gd name="adj2" fmla="val 50000"/>
            </a:avLst>
          </a:prstGeom>
          <a:solidFill>
            <a:srgbClr val="333333"/>
          </a:solidFill>
          <a:ln w="9525">
            <a:solidFill>
              <a:srgbClr val="000000"/>
            </a:solidFill>
            <a:round/>
            <a:headEnd/>
            <a:tailEnd/>
          </a:ln>
          <a:effectLst/>
          <a:scene3d>
            <a:camera prst="orthographicFront">
              <a:rot lat="0" lon="0" rev="5400000"/>
            </a:camera>
            <a:lightRig rig="threePt" dir="t"/>
          </a:scene3d>
        </p:spPr>
        <p:txBody>
          <a:bodyPr wrap="none" lIns="0" tIns="21167" rIns="0" bIns="0" anchor="ctr"/>
          <a:lstStyle>
            <a:lvl1pPr>
              <a:tabLst>
                <a:tab pos="723900" algn="l"/>
              </a:tabLst>
              <a:defRPr sz="2400">
                <a:solidFill>
                  <a:srgbClr val="000000"/>
                </a:solidFill>
                <a:latin typeface="Times New Roman" charset="0"/>
                <a:ea typeface="msmincho" charset="0"/>
                <a:cs typeface="msmincho" charset="0"/>
              </a:defRPr>
            </a:lvl1pPr>
            <a:lvl2pPr>
              <a:tabLst>
                <a:tab pos="723900" algn="l"/>
              </a:tabLst>
              <a:defRPr sz="2400">
                <a:solidFill>
                  <a:srgbClr val="000000"/>
                </a:solidFill>
                <a:latin typeface="Times New Roman" charset="0"/>
                <a:ea typeface="msmincho" charset="0"/>
                <a:cs typeface="msmincho" charset="0"/>
              </a:defRPr>
            </a:lvl2pPr>
            <a:lvl3pPr>
              <a:tabLst>
                <a:tab pos="723900" algn="l"/>
              </a:tabLst>
              <a:defRPr sz="2400">
                <a:solidFill>
                  <a:srgbClr val="000000"/>
                </a:solidFill>
                <a:latin typeface="Times New Roman" charset="0"/>
                <a:ea typeface="msmincho" charset="0"/>
                <a:cs typeface="msmincho" charset="0"/>
              </a:defRPr>
            </a:lvl3pPr>
            <a:lvl4pPr>
              <a:tabLst>
                <a:tab pos="723900" algn="l"/>
              </a:tabLst>
              <a:defRPr sz="2400">
                <a:solidFill>
                  <a:srgbClr val="000000"/>
                </a:solidFill>
                <a:latin typeface="Times New Roman" charset="0"/>
                <a:ea typeface="msmincho" charset="0"/>
                <a:cs typeface="msmincho" charset="0"/>
              </a:defRPr>
            </a:lvl4pPr>
            <a:lvl5pPr>
              <a:tabLst>
                <a:tab pos="7239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400" dirty="0" smtClean="0">
                <a:solidFill>
                  <a:srgbClr val="FFFFFF"/>
                </a:solidFill>
                <a:latin typeface="Arial" charset="0"/>
              </a:rPr>
              <a:t>RT Code</a:t>
            </a:r>
          </a:p>
          <a:p>
            <a:pPr fontAlgn="auto">
              <a:lnSpc>
                <a:spcPct val="100000"/>
              </a:lnSpc>
              <a:spcBef>
                <a:spcPts val="0"/>
              </a:spcBef>
              <a:spcAft>
                <a:spcPts val="0"/>
              </a:spcAft>
              <a:buClrTx/>
              <a:buSzTx/>
              <a:buFontTx/>
              <a:buNone/>
              <a:defRPr/>
            </a:pPr>
            <a:r>
              <a:rPr lang="en-US" altLang="en-US" sz="1400" dirty="0" smtClean="0">
                <a:solidFill>
                  <a:srgbClr val="FFFFFF"/>
                </a:solidFill>
                <a:latin typeface="Arial" charset="0"/>
              </a:rPr>
              <a:t>+ Camera</a:t>
            </a:r>
          </a:p>
          <a:p>
            <a:pPr fontAlgn="auto">
              <a:lnSpc>
                <a:spcPct val="100000"/>
              </a:lnSpc>
              <a:spcBef>
                <a:spcPts val="0"/>
              </a:spcBef>
              <a:spcAft>
                <a:spcPts val="0"/>
              </a:spcAft>
              <a:buClrTx/>
              <a:buSzTx/>
              <a:buFontTx/>
              <a:buNone/>
              <a:defRPr/>
            </a:pPr>
            <a:r>
              <a:rPr lang="en-US" altLang="en-US" sz="1400" dirty="0" smtClean="0">
                <a:solidFill>
                  <a:srgbClr val="FFFFFF"/>
                </a:solidFill>
                <a:latin typeface="Arial" charset="0"/>
              </a:rPr>
              <a:t> + Scene</a:t>
            </a:r>
            <a:endParaRPr lang="en-US" altLang="en-US" sz="1400" dirty="0">
              <a:solidFill>
                <a:srgbClr val="FFFFFF"/>
              </a:solidFill>
              <a:latin typeface="Arial" charset="0"/>
            </a:endParaRPr>
          </a:p>
        </p:txBody>
      </p:sp>
      <p:sp>
        <p:nvSpPr>
          <p:cNvPr id="20" name="AutoShape 4"/>
          <p:cNvSpPr>
            <a:spLocks noChangeArrowheads="1"/>
          </p:cNvSpPr>
          <p:nvPr/>
        </p:nvSpPr>
        <p:spPr bwMode="auto">
          <a:xfrm>
            <a:off x="1600201" y="2185187"/>
            <a:ext cx="1828800" cy="1054895"/>
          </a:xfrm>
          <a:prstGeom prst="rightArrow">
            <a:avLst>
              <a:gd name="adj1" fmla="val 50000"/>
              <a:gd name="adj2" fmla="val 50000"/>
            </a:avLst>
          </a:prstGeom>
          <a:solidFill>
            <a:srgbClr val="333333"/>
          </a:solidFill>
          <a:ln w="9525">
            <a:solidFill>
              <a:srgbClr val="000000"/>
            </a:solidFill>
            <a:round/>
            <a:headEnd/>
            <a:tailEnd/>
          </a:ln>
          <a:effectLst/>
          <a:scene3d>
            <a:camera prst="orthographicFront">
              <a:rot lat="0" lon="0" rev="5400000"/>
            </a:camera>
            <a:lightRig rig="threePt" dir="t"/>
          </a:scene3d>
        </p:spPr>
        <p:txBody>
          <a:bodyPr wrap="none" lIns="0" tIns="21167" rIns="0" bIns="0" anchor="ctr"/>
          <a:lstStyle>
            <a:lvl1pPr>
              <a:tabLst>
                <a:tab pos="723900" algn="l"/>
              </a:tabLst>
              <a:defRPr sz="2400">
                <a:solidFill>
                  <a:srgbClr val="000000"/>
                </a:solidFill>
                <a:latin typeface="Times New Roman" charset="0"/>
                <a:ea typeface="msmincho" charset="0"/>
                <a:cs typeface="msmincho" charset="0"/>
              </a:defRPr>
            </a:lvl1pPr>
            <a:lvl2pPr>
              <a:tabLst>
                <a:tab pos="723900" algn="l"/>
              </a:tabLst>
              <a:defRPr sz="2400">
                <a:solidFill>
                  <a:srgbClr val="000000"/>
                </a:solidFill>
                <a:latin typeface="Times New Roman" charset="0"/>
                <a:ea typeface="msmincho" charset="0"/>
                <a:cs typeface="msmincho" charset="0"/>
              </a:defRPr>
            </a:lvl2pPr>
            <a:lvl3pPr>
              <a:tabLst>
                <a:tab pos="723900" algn="l"/>
              </a:tabLst>
              <a:defRPr sz="2400">
                <a:solidFill>
                  <a:srgbClr val="000000"/>
                </a:solidFill>
                <a:latin typeface="Times New Roman" charset="0"/>
                <a:ea typeface="msmincho" charset="0"/>
                <a:cs typeface="msmincho" charset="0"/>
              </a:defRPr>
            </a:lvl3pPr>
            <a:lvl4pPr>
              <a:tabLst>
                <a:tab pos="723900" algn="l"/>
              </a:tabLst>
              <a:defRPr sz="2400">
                <a:solidFill>
                  <a:srgbClr val="000000"/>
                </a:solidFill>
                <a:latin typeface="Times New Roman" charset="0"/>
                <a:ea typeface="msmincho" charset="0"/>
                <a:cs typeface="msmincho" charset="0"/>
              </a:defRPr>
            </a:lvl4pPr>
            <a:lvl5pPr>
              <a:tabLst>
                <a:tab pos="7239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600" dirty="0" err="1" smtClean="0">
                <a:solidFill>
                  <a:srgbClr val="FFFFFF"/>
                </a:solidFill>
                <a:latin typeface="Arial" charset="0"/>
              </a:rPr>
              <a:t>Omnistereo</a:t>
            </a:r>
            <a:r>
              <a:rPr lang="en-US" altLang="en-US" sz="1600" dirty="0" smtClean="0">
                <a:solidFill>
                  <a:srgbClr val="FFFFFF"/>
                </a:solidFill>
                <a:latin typeface="Arial" charset="0"/>
              </a:rPr>
              <a:t> </a:t>
            </a:r>
          </a:p>
          <a:p>
            <a:pPr fontAlgn="auto">
              <a:lnSpc>
                <a:spcPct val="100000"/>
              </a:lnSpc>
              <a:spcBef>
                <a:spcPts val="0"/>
              </a:spcBef>
              <a:spcAft>
                <a:spcPts val="0"/>
              </a:spcAft>
              <a:buClrTx/>
              <a:buSzTx/>
              <a:buFontTx/>
              <a:buNone/>
              <a:defRPr/>
            </a:pPr>
            <a:r>
              <a:rPr lang="en-US" altLang="en-US" sz="1600" dirty="0" smtClean="0">
                <a:solidFill>
                  <a:srgbClr val="FFFFFF"/>
                </a:solidFill>
                <a:latin typeface="Arial" charset="0"/>
              </a:rPr>
              <a:t>H.264 Video</a:t>
            </a:r>
            <a:endParaRPr lang="en-US" altLang="en-US" sz="1600" dirty="0">
              <a:solidFill>
                <a:srgbClr val="FFFFFF"/>
              </a:solidFill>
              <a:latin typeface="Arial" charset="0"/>
            </a:endParaRPr>
          </a:p>
        </p:txBody>
      </p:sp>
      <p:sp>
        <p:nvSpPr>
          <p:cNvPr id="21" name="AutoShape 2"/>
          <p:cNvSpPr>
            <a:spLocks noChangeArrowheads="1"/>
          </p:cNvSpPr>
          <p:nvPr/>
        </p:nvSpPr>
        <p:spPr bwMode="auto">
          <a:xfrm>
            <a:off x="211138" y="4327525"/>
            <a:ext cx="3979862" cy="754063"/>
          </a:xfrm>
          <a:prstGeom prst="roundRect">
            <a:avLst>
              <a:gd name="adj" fmla="val 16667"/>
            </a:avLst>
          </a:prstGeom>
          <a:solidFill>
            <a:schemeClr val="accent3">
              <a:lumMod val="60000"/>
              <a:lumOff val="40000"/>
            </a:schemeClr>
          </a:solidFill>
          <a:ln w="18360">
            <a:solidFill>
              <a:srgbClr val="000000"/>
            </a:solidFill>
            <a:bevel/>
            <a:headEnd/>
            <a:tailEnd/>
          </a:ln>
          <a:effectLst/>
        </p:spPr>
        <p:txBody>
          <a:bodyPr wrap="none" lIns="9000" tIns="37224" rIns="9000" bIns="9000" anchor="ctr"/>
          <a:lstStyle>
            <a:lvl1pPr>
              <a:tabLst>
                <a:tab pos="723900" algn="l"/>
                <a:tab pos="1447800" algn="l"/>
                <a:tab pos="2171700" algn="l"/>
              </a:tabLst>
              <a:defRPr sz="2400">
                <a:solidFill>
                  <a:srgbClr val="000000"/>
                </a:solidFill>
                <a:latin typeface="Times New Roman" charset="0"/>
                <a:ea typeface="msmincho" charset="0"/>
                <a:cs typeface="msmincho" charset="0"/>
              </a:defRPr>
            </a:lvl1pPr>
            <a:lvl2pPr>
              <a:tabLst>
                <a:tab pos="723900" algn="l"/>
                <a:tab pos="1447800" algn="l"/>
                <a:tab pos="2171700" algn="l"/>
              </a:tabLst>
              <a:defRPr sz="2400">
                <a:solidFill>
                  <a:srgbClr val="000000"/>
                </a:solidFill>
                <a:latin typeface="Times New Roman" charset="0"/>
                <a:ea typeface="msmincho" charset="0"/>
                <a:cs typeface="msmincho" charset="0"/>
              </a:defRPr>
            </a:lvl2pPr>
            <a:lvl3pPr>
              <a:tabLst>
                <a:tab pos="723900" algn="l"/>
                <a:tab pos="1447800" algn="l"/>
                <a:tab pos="2171700" algn="l"/>
              </a:tabLst>
              <a:defRPr sz="2400">
                <a:solidFill>
                  <a:srgbClr val="000000"/>
                </a:solidFill>
                <a:latin typeface="Times New Roman" charset="0"/>
                <a:ea typeface="msmincho" charset="0"/>
                <a:cs typeface="msmincho" charset="0"/>
              </a:defRPr>
            </a:lvl3pPr>
            <a:lvl4pPr>
              <a:tabLst>
                <a:tab pos="723900" algn="l"/>
                <a:tab pos="1447800" algn="l"/>
                <a:tab pos="2171700" algn="l"/>
              </a:tabLst>
              <a:defRPr sz="2400">
                <a:solidFill>
                  <a:srgbClr val="000000"/>
                </a:solidFill>
                <a:latin typeface="Times New Roman" charset="0"/>
                <a:ea typeface="msmincho" charset="0"/>
                <a:cs typeface="msmincho" charset="0"/>
              </a:defRPr>
            </a:lvl4pPr>
            <a:lvl5pPr>
              <a:tabLst>
                <a:tab pos="723900" algn="l"/>
                <a:tab pos="1447800" algn="l"/>
                <a:tab pos="21717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600" b="1" u="sng" dirty="0" smtClean="0">
                <a:latin typeface="Arial" panose="020B0604020202020204" pitchFamily="34" charset="0"/>
                <a:cs typeface="Arial" panose="020B0604020202020204" pitchFamily="34" charset="0"/>
              </a:rPr>
              <a:t>Remote VCA GPU Cluster </a:t>
            </a:r>
          </a:p>
          <a:p>
            <a:pPr fontAlgn="auto">
              <a:lnSpc>
                <a:spcPct val="100000"/>
              </a:lnSpc>
              <a:spcBef>
                <a:spcPts val="0"/>
              </a:spcBef>
              <a:spcAft>
                <a:spcPts val="0"/>
              </a:spcAft>
              <a:buClrTx/>
              <a:buSzTx/>
              <a:buFontTx/>
              <a:buNone/>
              <a:defRPr/>
            </a:pPr>
            <a:r>
              <a:rPr lang="en-US" altLang="en-US" sz="1600" dirty="0" smtClean="0">
                <a:latin typeface="Arial" panose="020B0604020202020204" pitchFamily="34" charset="0"/>
                <a:cs typeface="Arial" panose="020B0604020202020204" pitchFamily="34" charset="0"/>
              </a:rPr>
              <a:t>Ray tracing runs continuously,</a:t>
            </a:r>
          </a:p>
          <a:p>
            <a:pPr fontAlgn="auto">
              <a:lnSpc>
                <a:spcPct val="100000"/>
              </a:lnSpc>
              <a:spcBef>
                <a:spcPts val="0"/>
              </a:spcBef>
              <a:spcAft>
                <a:spcPts val="0"/>
              </a:spcAft>
              <a:buClrTx/>
              <a:buSzTx/>
              <a:buFontTx/>
              <a:buNone/>
              <a:defRPr/>
            </a:pPr>
            <a:r>
              <a:rPr lang="en-US" altLang="en-US" sz="1600" dirty="0" smtClean="0">
                <a:latin typeface="Arial" panose="020B0604020202020204" pitchFamily="34" charset="0"/>
                <a:cs typeface="Arial" panose="020B0604020202020204" pitchFamily="34" charset="0"/>
              </a:rPr>
              <a:t>streams H.264 video to VMD client</a:t>
            </a:r>
            <a:endParaRPr lang="en-US" altLang="en-US" sz="1600" b="1" u="sng" dirty="0">
              <a:latin typeface="Arial" panose="020B0604020202020204" pitchFamily="34" charset="0"/>
              <a:cs typeface="Arial" panose="020B0604020202020204" pitchFamily="34" charset="0"/>
            </a:endParaRPr>
          </a:p>
        </p:txBody>
      </p:sp>
      <p:sp>
        <p:nvSpPr>
          <p:cNvPr id="25" name="Cloud 24"/>
          <p:cNvSpPr/>
          <p:nvPr/>
        </p:nvSpPr>
        <p:spPr>
          <a:xfrm>
            <a:off x="220663" y="3678238"/>
            <a:ext cx="3876675" cy="60642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r>
              <a:rPr lang="en-US" altLang="en-US" sz="1800" b="1" dirty="0">
                <a:solidFill>
                  <a:prstClr val="black"/>
                </a:solidFill>
                <a:latin typeface="Arial" panose="020B0604020202020204" pitchFamily="34" charset="0"/>
                <a:cs typeface="Arial" panose="020B0604020202020204" pitchFamily="34" charset="0"/>
              </a:rPr>
              <a:t>15Mbps Internet Link</a:t>
            </a:r>
            <a:endParaRPr lang="en-US" sz="1800" dirty="0">
              <a:solidFill>
                <a:prstClr val="white"/>
              </a:solidFill>
              <a:latin typeface="Arial" panose="020B0604020202020204" pitchFamily="34" charset="0"/>
              <a:cs typeface="Arial" panose="020B0604020202020204" pitchFamily="34" charset="0"/>
            </a:endParaRPr>
          </a:p>
        </p:txBody>
      </p:sp>
      <p:sp>
        <p:nvSpPr>
          <p:cNvPr id="26" name="AutoShape 4"/>
          <p:cNvSpPr>
            <a:spLocks noChangeArrowheads="1"/>
          </p:cNvSpPr>
          <p:nvPr/>
        </p:nvSpPr>
        <p:spPr bwMode="auto">
          <a:xfrm>
            <a:off x="7086600" y="2599257"/>
            <a:ext cx="1358428" cy="714546"/>
          </a:xfrm>
          <a:prstGeom prst="rightArrow">
            <a:avLst>
              <a:gd name="adj1" fmla="val 50000"/>
              <a:gd name="adj2" fmla="val 50000"/>
            </a:avLst>
          </a:prstGeom>
          <a:solidFill>
            <a:srgbClr val="333333"/>
          </a:solidFill>
          <a:ln w="9525">
            <a:solidFill>
              <a:srgbClr val="000000"/>
            </a:solidFill>
            <a:round/>
            <a:headEnd/>
            <a:tailEnd/>
          </a:ln>
          <a:effectLst/>
          <a:scene3d>
            <a:camera prst="orthographicFront">
              <a:rot lat="0" lon="0" rev="5400000"/>
            </a:camera>
            <a:lightRig rig="threePt" dir="t"/>
          </a:scene3d>
        </p:spPr>
        <p:txBody>
          <a:bodyPr wrap="none" lIns="0" tIns="21167" rIns="0" bIns="0" anchor="ctr"/>
          <a:lstStyle>
            <a:lvl1pPr>
              <a:tabLst>
                <a:tab pos="723900" algn="l"/>
              </a:tabLst>
              <a:defRPr sz="2400">
                <a:solidFill>
                  <a:srgbClr val="000000"/>
                </a:solidFill>
                <a:latin typeface="Times New Roman" charset="0"/>
                <a:ea typeface="msmincho" charset="0"/>
                <a:cs typeface="msmincho" charset="0"/>
              </a:defRPr>
            </a:lvl1pPr>
            <a:lvl2pPr>
              <a:tabLst>
                <a:tab pos="723900" algn="l"/>
              </a:tabLst>
              <a:defRPr sz="2400">
                <a:solidFill>
                  <a:srgbClr val="000000"/>
                </a:solidFill>
                <a:latin typeface="Times New Roman" charset="0"/>
                <a:ea typeface="msmincho" charset="0"/>
                <a:cs typeface="msmincho" charset="0"/>
              </a:defRPr>
            </a:lvl2pPr>
            <a:lvl3pPr>
              <a:tabLst>
                <a:tab pos="723900" algn="l"/>
              </a:tabLst>
              <a:defRPr sz="2400">
                <a:solidFill>
                  <a:srgbClr val="000000"/>
                </a:solidFill>
                <a:latin typeface="Times New Roman" charset="0"/>
                <a:ea typeface="msmincho" charset="0"/>
                <a:cs typeface="msmincho" charset="0"/>
              </a:defRPr>
            </a:lvl3pPr>
            <a:lvl4pPr>
              <a:tabLst>
                <a:tab pos="723900" algn="l"/>
              </a:tabLst>
              <a:defRPr sz="2400">
                <a:solidFill>
                  <a:srgbClr val="000000"/>
                </a:solidFill>
                <a:latin typeface="Times New Roman" charset="0"/>
                <a:ea typeface="msmincho" charset="0"/>
                <a:cs typeface="msmincho" charset="0"/>
              </a:defRPr>
            </a:lvl4pPr>
            <a:lvl5pPr>
              <a:tabLst>
                <a:tab pos="7239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600" dirty="0" smtClean="0">
                <a:solidFill>
                  <a:srgbClr val="FFFFFF"/>
                </a:solidFill>
                <a:latin typeface="Arial" charset="0"/>
              </a:rPr>
              <a:t>HMD Pose</a:t>
            </a:r>
          </a:p>
        </p:txBody>
      </p:sp>
      <p:sp>
        <p:nvSpPr>
          <p:cNvPr id="27" name="AutoShape 7"/>
          <p:cNvSpPr>
            <a:spLocks noChangeArrowheads="1"/>
          </p:cNvSpPr>
          <p:nvPr/>
        </p:nvSpPr>
        <p:spPr bwMode="auto">
          <a:xfrm flipH="1">
            <a:off x="6332962" y="2623035"/>
            <a:ext cx="1295401" cy="690768"/>
          </a:xfrm>
          <a:prstGeom prst="rightArrow">
            <a:avLst>
              <a:gd name="adj1" fmla="val 50000"/>
              <a:gd name="adj2" fmla="val 50000"/>
            </a:avLst>
          </a:prstGeom>
          <a:solidFill>
            <a:srgbClr val="333333"/>
          </a:solidFill>
          <a:ln w="9525">
            <a:solidFill>
              <a:srgbClr val="000000"/>
            </a:solidFill>
            <a:round/>
            <a:headEnd/>
            <a:tailEnd/>
          </a:ln>
          <a:effectLst/>
          <a:scene3d>
            <a:camera prst="orthographicFront">
              <a:rot lat="0" lon="0" rev="5400000"/>
            </a:camera>
            <a:lightRig rig="threePt" dir="t"/>
          </a:scene3d>
        </p:spPr>
        <p:txBody>
          <a:bodyPr wrap="none" lIns="0" tIns="21167" rIns="0" bIns="0" anchor="ctr"/>
          <a:lstStyle>
            <a:lvl1pPr>
              <a:tabLst>
                <a:tab pos="723900" algn="l"/>
              </a:tabLst>
              <a:defRPr sz="2400">
                <a:solidFill>
                  <a:srgbClr val="000000"/>
                </a:solidFill>
                <a:latin typeface="Times New Roman" charset="0"/>
                <a:ea typeface="msmincho" charset="0"/>
                <a:cs typeface="msmincho" charset="0"/>
              </a:defRPr>
            </a:lvl1pPr>
            <a:lvl2pPr>
              <a:tabLst>
                <a:tab pos="723900" algn="l"/>
              </a:tabLst>
              <a:defRPr sz="2400">
                <a:solidFill>
                  <a:srgbClr val="000000"/>
                </a:solidFill>
                <a:latin typeface="Times New Roman" charset="0"/>
                <a:ea typeface="msmincho" charset="0"/>
                <a:cs typeface="msmincho" charset="0"/>
              </a:defRPr>
            </a:lvl2pPr>
            <a:lvl3pPr>
              <a:tabLst>
                <a:tab pos="723900" algn="l"/>
              </a:tabLst>
              <a:defRPr sz="2400">
                <a:solidFill>
                  <a:srgbClr val="000000"/>
                </a:solidFill>
                <a:latin typeface="Times New Roman" charset="0"/>
                <a:ea typeface="msmincho" charset="0"/>
                <a:cs typeface="msmincho" charset="0"/>
              </a:defRPr>
            </a:lvl3pPr>
            <a:lvl4pPr>
              <a:tabLst>
                <a:tab pos="723900" algn="l"/>
              </a:tabLst>
              <a:defRPr sz="2400">
                <a:solidFill>
                  <a:srgbClr val="000000"/>
                </a:solidFill>
                <a:latin typeface="Times New Roman" charset="0"/>
                <a:ea typeface="msmincho" charset="0"/>
                <a:cs typeface="msmincho" charset="0"/>
              </a:defRPr>
            </a:lvl4pPr>
            <a:lvl5pPr>
              <a:tabLst>
                <a:tab pos="7239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600" dirty="0" smtClean="0">
                <a:solidFill>
                  <a:srgbClr val="FFFFFF"/>
                </a:solidFill>
                <a:latin typeface="Arial" charset="0"/>
              </a:rPr>
              <a:t>HMD Video</a:t>
            </a:r>
          </a:p>
        </p:txBody>
      </p:sp>
      <p:sp>
        <p:nvSpPr>
          <p:cNvPr id="66574" name="AutoShape 4"/>
          <p:cNvSpPr>
            <a:spLocks noChangeArrowheads="1"/>
          </p:cNvSpPr>
          <p:nvPr/>
        </p:nvSpPr>
        <p:spPr bwMode="auto">
          <a:xfrm>
            <a:off x="3314700" y="65088"/>
            <a:ext cx="2590800" cy="1098550"/>
          </a:xfrm>
          <a:prstGeom prst="rightArrow">
            <a:avLst>
              <a:gd name="adj1" fmla="val 50000"/>
              <a:gd name="adj2" fmla="val 49952"/>
            </a:avLst>
          </a:prstGeom>
          <a:solidFill>
            <a:srgbClr val="333333"/>
          </a:solidFill>
          <a:ln w="9525">
            <a:solidFill>
              <a:srgbClr val="000000"/>
            </a:solidFill>
            <a:round/>
            <a:headEnd/>
            <a:tailEnd/>
          </a:ln>
        </p:spPr>
        <p:txBody>
          <a:bodyPr wrap="none" lIns="0" tIns="21167" rIns="0" bIns="0" anchor="ctr"/>
          <a:lstStyle>
            <a:lvl1pPr algn="l" eaLnBrk="0" hangingPunct="0">
              <a:spcBef>
                <a:spcPct val="20000"/>
              </a:spcBef>
              <a:buFont typeface="Arial" pitchFamily="34" charset="0"/>
              <a:buChar char="•"/>
              <a:tabLst>
                <a:tab pos="723900" algn="l"/>
              </a:tabLst>
              <a:defRPr sz="3200">
                <a:solidFill>
                  <a:schemeClr val="tx1"/>
                </a:solidFill>
                <a:latin typeface="Calibri" pitchFamily="34" charset="0"/>
              </a:defRPr>
            </a:lvl1pPr>
            <a:lvl2pPr marL="742950" indent="-285750" algn="l" eaLnBrk="0" hangingPunct="0">
              <a:spcBef>
                <a:spcPct val="20000"/>
              </a:spcBef>
              <a:buFont typeface="Arial" pitchFamily="34" charset="0"/>
              <a:buChar char="–"/>
              <a:tabLst>
                <a:tab pos="723900" algn="l"/>
              </a:tabLst>
              <a:defRPr sz="2800">
                <a:solidFill>
                  <a:schemeClr val="tx1"/>
                </a:solidFill>
                <a:latin typeface="Calibri" pitchFamily="34" charset="0"/>
              </a:defRPr>
            </a:lvl2pPr>
            <a:lvl3pPr marL="1143000" indent="-228600" algn="l" eaLnBrk="0" hangingPunct="0">
              <a:spcBef>
                <a:spcPct val="20000"/>
              </a:spcBef>
              <a:buFont typeface="Arial" pitchFamily="34" charset="0"/>
              <a:buChar char="•"/>
              <a:tabLst>
                <a:tab pos="723900" algn="l"/>
              </a:tabLst>
              <a:defRPr sz="2400">
                <a:solidFill>
                  <a:schemeClr val="tx1"/>
                </a:solidFill>
                <a:latin typeface="Calibri" pitchFamily="34" charset="0"/>
              </a:defRPr>
            </a:lvl3pPr>
            <a:lvl4pPr marL="1600200" indent="-228600" algn="l" eaLnBrk="0" hangingPunct="0">
              <a:spcBef>
                <a:spcPct val="20000"/>
              </a:spcBef>
              <a:buFont typeface="Arial" pitchFamily="34" charset="0"/>
              <a:buChar char="–"/>
              <a:tabLst>
                <a:tab pos="723900" algn="l"/>
              </a:tabLst>
              <a:defRPr sz="2000">
                <a:solidFill>
                  <a:schemeClr val="tx1"/>
                </a:solidFill>
                <a:latin typeface="Calibri" pitchFamily="34" charset="0"/>
              </a:defRPr>
            </a:lvl4pPr>
            <a:lvl5pPr marL="2057400" indent="-228600" algn="l" eaLnBrk="0" hangingPunct="0">
              <a:spcBef>
                <a:spcPct val="20000"/>
              </a:spcBef>
              <a:buFont typeface="Arial" pitchFamily="34" charset="0"/>
              <a:buChar char="»"/>
              <a:tabLst>
                <a:tab pos="7239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9pPr>
          </a:lstStyle>
          <a:p>
            <a:pPr algn="ctr" eaLnBrk="1" hangingPunct="1">
              <a:lnSpc>
                <a:spcPct val="100000"/>
              </a:lnSpc>
              <a:spcBef>
                <a:spcPct val="0"/>
              </a:spcBef>
              <a:buClrTx/>
              <a:buSzTx/>
              <a:buFontTx/>
              <a:buNone/>
            </a:pPr>
            <a:r>
              <a:rPr lang="en-US" altLang="en-US" sz="1600">
                <a:solidFill>
                  <a:srgbClr val="FFFFFF"/>
                </a:solidFill>
                <a:latin typeface="Arial" pitchFamily="34" charset="0"/>
                <a:ea typeface="msmincho"/>
                <a:cs typeface="msmincho"/>
              </a:rPr>
              <a:t>Omnistereo </a:t>
            </a:r>
          </a:p>
          <a:p>
            <a:pPr algn="ctr" eaLnBrk="1" hangingPunct="1">
              <a:lnSpc>
                <a:spcPct val="100000"/>
              </a:lnSpc>
              <a:spcBef>
                <a:spcPct val="0"/>
              </a:spcBef>
              <a:buClrTx/>
              <a:buSzTx/>
              <a:buFontTx/>
              <a:buNone/>
            </a:pPr>
            <a:r>
              <a:rPr lang="en-US" altLang="en-US" sz="1600">
                <a:solidFill>
                  <a:srgbClr val="FFFFFF"/>
                </a:solidFill>
                <a:latin typeface="Arial" pitchFamily="34" charset="0"/>
                <a:ea typeface="msmincho"/>
                <a:cs typeface="msmincho"/>
              </a:rPr>
              <a:t>Image Stream</a:t>
            </a:r>
          </a:p>
        </p:txBody>
      </p:sp>
      <p:sp>
        <p:nvSpPr>
          <p:cNvPr id="12" name="TextBox 11"/>
          <p:cNvSpPr txBox="1"/>
          <p:nvPr/>
        </p:nvSpPr>
        <p:spPr>
          <a:xfrm>
            <a:off x="3924300" y="2894013"/>
            <a:ext cx="1524000" cy="708025"/>
          </a:xfrm>
          <a:prstGeom prst="rect">
            <a:avLst/>
          </a:prstGeom>
          <a:noFill/>
        </p:spPr>
        <p:txBody>
          <a:bodyPr>
            <a:spAutoFit/>
          </a:bodyPr>
          <a:lstStyle/>
          <a:p>
            <a:pPr fontAlgn="auto">
              <a:lnSpc>
                <a:spcPct val="100000"/>
              </a:lnSpc>
              <a:spcBef>
                <a:spcPts val="0"/>
              </a:spcBef>
              <a:spcAft>
                <a:spcPts val="0"/>
              </a:spcAft>
              <a:buClrTx/>
              <a:buSzTx/>
              <a:buFontTx/>
              <a:buNone/>
              <a:defRPr/>
            </a:pPr>
            <a:r>
              <a:rPr lang="en-US" sz="4000" dirty="0">
                <a:solidFill>
                  <a:prstClr val="black"/>
                </a:solidFill>
                <a:latin typeface="Arial" panose="020B0604020202020204" pitchFamily="34" charset="0"/>
                <a:ea typeface="+mn-ea"/>
                <a:cs typeface="Arial" panose="020B0604020202020204" pitchFamily="34" charset="0"/>
              </a:rPr>
              <a:t>VMD</a:t>
            </a:r>
          </a:p>
        </p:txBody>
      </p:sp>
    </p:spTree>
    <p:extLst>
      <p:ext uri="{BB962C8B-B14F-4D97-AF65-F5344CB8AC3E}">
        <p14:creationId xmlns:p14="http://schemas.microsoft.com/office/powerpoint/2010/main" val="27257103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45403026"/>
              </p:ext>
            </p:extLst>
          </p:nvPr>
        </p:nvGraphicFramePr>
        <p:xfrm>
          <a:off x="701749" y="1123950"/>
          <a:ext cx="7751135" cy="3779838"/>
        </p:xfrm>
        <a:graphic>
          <a:graphicData uri="http://schemas.openxmlformats.org/drawingml/2006/table">
            <a:tbl>
              <a:tblPr firstRow="1" bandRow="1">
                <a:tableStyleId>{5C22544A-7EE6-4342-B048-85BDC9FD1C3A}</a:tableStyleId>
              </a:tblPr>
              <a:tblGrid>
                <a:gridCol w="1731637"/>
                <a:gridCol w="3545732"/>
                <a:gridCol w="2473766"/>
              </a:tblGrid>
              <a:tr h="464863">
                <a:tc>
                  <a:txBody>
                    <a:bodyPr/>
                    <a:lstStyle/>
                    <a:p>
                      <a:r>
                        <a:rPr lang="en-US" sz="1300" dirty="0" smtClean="0">
                          <a:solidFill>
                            <a:schemeClr val="tx1"/>
                          </a:solidFill>
                        </a:rPr>
                        <a:t>Scene</a:t>
                      </a:r>
                      <a:endParaRPr lang="en-US" sz="1300" dirty="0">
                        <a:solidFill>
                          <a:schemeClr val="tx1"/>
                        </a:solidFill>
                      </a:endParaRPr>
                    </a:p>
                  </a:txBody>
                  <a:tcPr marL="91458" marR="91458" marT="34299" marB="34299">
                    <a:solidFill>
                      <a:srgbClr val="99FF99"/>
                    </a:solidFill>
                  </a:tcPr>
                </a:tc>
                <a:tc>
                  <a:txBody>
                    <a:bodyPr/>
                    <a:lstStyle/>
                    <a:p>
                      <a:r>
                        <a:rPr lang="en-US" sz="1300" dirty="0" smtClean="0">
                          <a:solidFill>
                            <a:schemeClr val="tx1"/>
                          </a:solidFill>
                        </a:rPr>
                        <a:t>Per-</a:t>
                      </a:r>
                      <a:r>
                        <a:rPr lang="en-US" sz="1300" dirty="0" err="1" smtClean="0">
                          <a:solidFill>
                            <a:schemeClr val="tx1"/>
                          </a:solidFill>
                        </a:rPr>
                        <a:t>subframe</a:t>
                      </a:r>
                      <a:r>
                        <a:rPr lang="en-US" sz="1300" dirty="0" smtClean="0">
                          <a:solidFill>
                            <a:schemeClr val="tx1"/>
                          </a:solidFill>
                        </a:rPr>
                        <a:t> samples</a:t>
                      </a:r>
                    </a:p>
                    <a:p>
                      <a:r>
                        <a:rPr lang="en-US" sz="1300" dirty="0" smtClean="0">
                          <a:solidFill>
                            <a:schemeClr val="tx1"/>
                          </a:solidFill>
                        </a:rPr>
                        <a:t>AA</a:t>
                      </a:r>
                      <a:r>
                        <a:rPr lang="en-US" sz="1300" baseline="0" dirty="0" smtClean="0">
                          <a:solidFill>
                            <a:schemeClr val="tx1"/>
                          </a:solidFill>
                        </a:rPr>
                        <a:t> : AO (AO per-hit)</a:t>
                      </a:r>
                      <a:endParaRPr lang="en-US" sz="1300" dirty="0">
                        <a:solidFill>
                          <a:schemeClr val="tx1"/>
                        </a:solidFill>
                      </a:endParaRPr>
                    </a:p>
                  </a:txBody>
                  <a:tcPr marL="91458" marR="91458" marT="34299" marB="34299">
                    <a:solidFill>
                      <a:srgbClr val="99FF99"/>
                    </a:solidFill>
                  </a:tcPr>
                </a:tc>
                <a:tc>
                  <a:txBody>
                    <a:bodyPr/>
                    <a:lstStyle/>
                    <a:p>
                      <a:r>
                        <a:rPr lang="en-US" sz="1300" dirty="0" smtClean="0">
                          <a:solidFill>
                            <a:schemeClr val="tx1"/>
                          </a:solidFill>
                        </a:rPr>
                        <a:t>RT</a:t>
                      </a:r>
                      <a:r>
                        <a:rPr lang="en-US" sz="1300" baseline="0" dirty="0" smtClean="0">
                          <a:solidFill>
                            <a:schemeClr val="tx1"/>
                          </a:solidFill>
                        </a:rPr>
                        <a:t> update rate (FPS)</a:t>
                      </a:r>
                      <a:endParaRPr lang="en-US" sz="1300" dirty="0">
                        <a:solidFill>
                          <a:schemeClr val="tx1"/>
                        </a:solidFill>
                      </a:endParaRPr>
                    </a:p>
                  </a:txBody>
                  <a:tcPr marL="91458" marR="91458" marT="34299" marB="34299">
                    <a:solidFill>
                      <a:srgbClr val="99FF99"/>
                    </a:solidFill>
                  </a:tcPr>
                </a:tc>
              </a:tr>
              <a:tr h="662995">
                <a:tc>
                  <a:txBody>
                    <a:bodyPr/>
                    <a:lstStyle/>
                    <a:p>
                      <a:r>
                        <a:rPr lang="en-US" sz="1300" b="1" dirty="0" smtClean="0"/>
                        <a:t>STMV shadows</a:t>
                      </a:r>
                      <a:endParaRPr lang="en-US" sz="1300" b="1" dirty="0"/>
                    </a:p>
                  </a:txBody>
                  <a:tcPr marL="91458" marR="91458" marT="34299" marB="34299"/>
                </a:tc>
                <a:tc>
                  <a:txBody>
                    <a:bodyPr/>
                    <a:lstStyle/>
                    <a:p>
                      <a:r>
                        <a:rPr lang="en-US" sz="1300" b="1" dirty="0" smtClean="0"/>
                        <a:t>1:0</a:t>
                      </a:r>
                    </a:p>
                    <a:p>
                      <a:r>
                        <a:rPr lang="en-US" sz="1300" b="1" dirty="0" smtClean="0"/>
                        <a:t>2:0</a:t>
                      </a:r>
                    </a:p>
                    <a:p>
                      <a:r>
                        <a:rPr lang="en-US" sz="1300" b="1" dirty="0" smtClean="0"/>
                        <a:t>4:0</a:t>
                      </a:r>
                      <a:endParaRPr lang="en-US" sz="1300" b="1" dirty="0"/>
                    </a:p>
                  </a:txBody>
                  <a:tcPr marL="91458" marR="91458" marT="34299" marB="34299"/>
                </a:tc>
                <a:tc>
                  <a:txBody>
                    <a:bodyPr/>
                    <a:lstStyle/>
                    <a:p>
                      <a:r>
                        <a:rPr lang="en-US" sz="1300" b="1" dirty="0" smtClean="0"/>
                        <a:t>22.2</a:t>
                      </a:r>
                    </a:p>
                    <a:p>
                      <a:r>
                        <a:rPr lang="en-US" sz="1300" b="1" dirty="0" smtClean="0"/>
                        <a:t>18.1</a:t>
                      </a:r>
                    </a:p>
                    <a:p>
                      <a:r>
                        <a:rPr lang="en-US" sz="1300" b="1" dirty="0" smtClean="0"/>
                        <a:t>10.3</a:t>
                      </a:r>
                      <a:endParaRPr lang="en-US" sz="1300" b="1" dirty="0"/>
                    </a:p>
                  </a:txBody>
                  <a:tcPr marL="91458" marR="91458" marT="34299" marB="34299"/>
                </a:tc>
              </a:tr>
              <a:tr h="662995">
                <a:tc>
                  <a:txBody>
                    <a:bodyPr/>
                    <a:lstStyle/>
                    <a:p>
                      <a:r>
                        <a:rPr lang="en-US" sz="1300" b="1" dirty="0" smtClean="0"/>
                        <a:t>STMV</a:t>
                      </a:r>
                    </a:p>
                    <a:p>
                      <a:r>
                        <a:rPr lang="en-US" sz="1300" b="1" dirty="0" err="1" smtClean="0"/>
                        <a:t>Shadows+AO</a:t>
                      </a:r>
                      <a:endParaRPr lang="en-US" sz="1300" b="1" dirty="0"/>
                    </a:p>
                  </a:txBody>
                  <a:tcPr marL="91458" marR="91458" marT="34299" marB="34299"/>
                </a:tc>
                <a:tc>
                  <a:txBody>
                    <a:bodyPr/>
                    <a:lstStyle/>
                    <a:p>
                      <a:r>
                        <a:rPr lang="en-US" sz="1300" b="1" dirty="0" smtClean="0"/>
                        <a:t>1:1</a:t>
                      </a:r>
                    </a:p>
                    <a:p>
                      <a:r>
                        <a:rPr lang="en-US" sz="1300" b="1" dirty="0" smtClean="0"/>
                        <a:t>1:2</a:t>
                      </a:r>
                    </a:p>
                    <a:p>
                      <a:r>
                        <a:rPr lang="en-US" sz="1300" b="1" dirty="0" smtClean="0"/>
                        <a:t>1:4</a:t>
                      </a:r>
                    </a:p>
                  </a:txBody>
                  <a:tcPr marL="91458" marR="91458" marT="34299" marB="34299"/>
                </a:tc>
                <a:tc>
                  <a:txBody>
                    <a:bodyPr/>
                    <a:lstStyle/>
                    <a:p>
                      <a:r>
                        <a:rPr lang="en-US" sz="1300" b="1" dirty="0" smtClean="0"/>
                        <a:t>18.2</a:t>
                      </a:r>
                    </a:p>
                    <a:p>
                      <a:r>
                        <a:rPr lang="en-US" sz="1300" b="1" dirty="0" smtClean="0"/>
                        <a:t>16.1</a:t>
                      </a:r>
                    </a:p>
                    <a:p>
                      <a:r>
                        <a:rPr lang="en-US" sz="1300" b="1" dirty="0" smtClean="0"/>
                        <a:t>12.4</a:t>
                      </a:r>
                      <a:endParaRPr lang="en-US" sz="1300" b="1" dirty="0"/>
                    </a:p>
                  </a:txBody>
                  <a:tcPr marL="91458" marR="91458" marT="34299" marB="34299"/>
                </a:tc>
              </a:tr>
              <a:tr h="662995">
                <a:tc>
                  <a:txBody>
                    <a:bodyPr/>
                    <a:lstStyle/>
                    <a:p>
                      <a:r>
                        <a:rPr lang="en-US" sz="1300" b="1" dirty="0" smtClean="0"/>
                        <a:t>STMV</a:t>
                      </a:r>
                    </a:p>
                    <a:p>
                      <a:r>
                        <a:rPr lang="en-US" sz="1300" b="1" dirty="0" err="1" smtClean="0"/>
                        <a:t>Shadows+AO</a:t>
                      </a:r>
                      <a:r>
                        <a:rPr lang="en-US" sz="1300" b="1" baseline="0" dirty="0" err="1" smtClean="0"/>
                        <a:t>+DoF</a:t>
                      </a:r>
                      <a:endParaRPr lang="en-US" sz="1300" b="1" dirty="0"/>
                    </a:p>
                  </a:txBody>
                  <a:tcPr marL="91458" marR="91458" marT="34299" marB="34299"/>
                </a:tc>
                <a:tc>
                  <a:txBody>
                    <a:bodyPr/>
                    <a:lstStyle/>
                    <a:p>
                      <a:r>
                        <a:rPr lang="en-US" sz="1300" b="1" dirty="0" smtClean="0"/>
                        <a:t>1:1</a:t>
                      </a:r>
                    </a:p>
                    <a:p>
                      <a:r>
                        <a:rPr lang="en-US" sz="1300" b="1" dirty="0" smtClean="0"/>
                        <a:t>2:1</a:t>
                      </a:r>
                    </a:p>
                    <a:p>
                      <a:r>
                        <a:rPr lang="en-US" sz="1300" b="1" dirty="0" smtClean="0"/>
                        <a:t>2:2</a:t>
                      </a:r>
                    </a:p>
                  </a:txBody>
                  <a:tcPr marL="91458" marR="91458" marT="34299" marB="34299"/>
                </a:tc>
                <a:tc>
                  <a:txBody>
                    <a:bodyPr/>
                    <a:lstStyle/>
                    <a:p>
                      <a:r>
                        <a:rPr lang="en-US" sz="1300" b="1" dirty="0" smtClean="0"/>
                        <a:t>16.1</a:t>
                      </a:r>
                    </a:p>
                    <a:p>
                      <a:r>
                        <a:rPr lang="en-US" sz="1300" b="1" dirty="0" smtClean="0"/>
                        <a:t>11.1</a:t>
                      </a:r>
                    </a:p>
                    <a:p>
                      <a:r>
                        <a:rPr lang="en-US" sz="1300" b="1" dirty="0" smtClean="0"/>
                        <a:t>  8.5</a:t>
                      </a:r>
                      <a:endParaRPr lang="en-US" sz="1300" b="1" dirty="0"/>
                    </a:p>
                  </a:txBody>
                  <a:tcPr marL="91458" marR="91458" marT="34299" marB="34299"/>
                </a:tc>
              </a:tr>
              <a:tr h="662995">
                <a:tc>
                  <a:txBody>
                    <a:bodyPr/>
                    <a:lstStyle/>
                    <a:p>
                      <a:r>
                        <a:rPr lang="en-US" sz="1300" b="1" dirty="0" smtClean="0"/>
                        <a:t>HIV-1</a:t>
                      </a:r>
                    </a:p>
                    <a:p>
                      <a:r>
                        <a:rPr lang="en-US" sz="1300" b="1" dirty="0" smtClean="0"/>
                        <a:t>Shadows</a:t>
                      </a:r>
                      <a:endParaRPr lang="en-US" sz="1300" b="1" dirty="0"/>
                    </a:p>
                  </a:txBody>
                  <a:tcPr marL="91458" marR="91458" marT="34299" marB="34299"/>
                </a:tc>
                <a:tc>
                  <a:txBody>
                    <a:bodyPr/>
                    <a:lstStyle/>
                    <a:p>
                      <a:r>
                        <a:rPr lang="en-US" sz="1300" b="1" dirty="0" smtClean="0"/>
                        <a:t>1:0</a:t>
                      </a:r>
                    </a:p>
                    <a:p>
                      <a:r>
                        <a:rPr lang="en-US" sz="1300" b="1" dirty="0" smtClean="0"/>
                        <a:t>2:0</a:t>
                      </a:r>
                    </a:p>
                    <a:p>
                      <a:r>
                        <a:rPr lang="en-US" sz="1300" b="1" dirty="0" smtClean="0"/>
                        <a:t>4:0</a:t>
                      </a:r>
                    </a:p>
                  </a:txBody>
                  <a:tcPr marL="91458" marR="91458" marT="34299" marB="34299"/>
                </a:tc>
                <a:tc>
                  <a:txBody>
                    <a:bodyPr/>
                    <a:lstStyle/>
                    <a:p>
                      <a:r>
                        <a:rPr lang="en-US" sz="1300" b="1" dirty="0" smtClean="0"/>
                        <a:t>20.1</a:t>
                      </a:r>
                    </a:p>
                    <a:p>
                      <a:r>
                        <a:rPr lang="en-US" sz="1300" b="1" dirty="0" smtClean="0"/>
                        <a:t>18.1</a:t>
                      </a:r>
                    </a:p>
                    <a:p>
                      <a:r>
                        <a:rPr lang="en-US" sz="1300" b="1" dirty="0" smtClean="0"/>
                        <a:t>10.2</a:t>
                      </a:r>
                      <a:endParaRPr lang="en-US" sz="1300" b="1" dirty="0"/>
                    </a:p>
                  </a:txBody>
                  <a:tcPr marL="91458" marR="91458" marT="34299" marB="34299"/>
                </a:tc>
              </a:tr>
              <a:tr h="662995">
                <a:tc>
                  <a:txBody>
                    <a:bodyPr/>
                    <a:lstStyle/>
                    <a:p>
                      <a:r>
                        <a:rPr lang="en-US" sz="1300" b="1" dirty="0" smtClean="0"/>
                        <a:t>HIV-1</a:t>
                      </a:r>
                    </a:p>
                    <a:p>
                      <a:r>
                        <a:rPr lang="en-US" sz="1300" b="1" dirty="0" err="1" smtClean="0"/>
                        <a:t>Shadows+AO</a:t>
                      </a:r>
                      <a:endParaRPr lang="en-US" sz="1300" b="1" dirty="0"/>
                    </a:p>
                  </a:txBody>
                  <a:tcPr marL="91458" marR="91458" marT="34299" marB="34299"/>
                </a:tc>
                <a:tc>
                  <a:txBody>
                    <a:bodyPr/>
                    <a:lstStyle/>
                    <a:p>
                      <a:r>
                        <a:rPr lang="en-US" sz="1300" b="1" dirty="0" smtClean="0"/>
                        <a:t>1:1</a:t>
                      </a:r>
                    </a:p>
                    <a:p>
                      <a:r>
                        <a:rPr lang="en-US" sz="1300" b="1" dirty="0" smtClean="0"/>
                        <a:t>1:2</a:t>
                      </a:r>
                    </a:p>
                    <a:p>
                      <a:r>
                        <a:rPr lang="en-US" sz="1300" b="1" dirty="0" smtClean="0"/>
                        <a:t>1:4</a:t>
                      </a:r>
                    </a:p>
                  </a:txBody>
                  <a:tcPr marL="91458" marR="91458" marT="34299" marB="34299"/>
                </a:tc>
                <a:tc>
                  <a:txBody>
                    <a:bodyPr/>
                    <a:lstStyle/>
                    <a:p>
                      <a:r>
                        <a:rPr lang="en-US" sz="1300" b="1" dirty="0" smtClean="0"/>
                        <a:t>17.4</a:t>
                      </a:r>
                    </a:p>
                    <a:p>
                      <a:r>
                        <a:rPr lang="en-US" sz="1300" b="1" dirty="0" smtClean="0"/>
                        <a:t>12.2</a:t>
                      </a:r>
                    </a:p>
                    <a:p>
                      <a:r>
                        <a:rPr lang="en-US" sz="1300" b="1" dirty="0" smtClean="0"/>
                        <a:t>  8.1</a:t>
                      </a:r>
                      <a:endParaRPr lang="en-US" sz="1300" b="1" dirty="0"/>
                    </a:p>
                  </a:txBody>
                  <a:tcPr marL="91458" marR="91458" marT="34299" marB="34299"/>
                </a:tc>
              </a:tr>
            </a:tbl>
          </a:graphicData>
        </a:graphic>
      </p:graphicFrame>
      <p:sp>
        <p:nvSpPr>
          <p:cNvPr id="67616" name="Title 2"/>
          <p:cNvSpPr>
            <a:spLocks noGrp="1"/>
          </p:cNvSpPr>
          <p:nvPr>
            <p:ph type="title"/>
          </p:nvPr>
        </p:nvSpPr>
        <p:spPr>
          <a:xfrm>
            <a:off x="76200" y="57150"/>
            <a:ext cx="8991600" cy="925513"/>
          </a:xfrm>
        </p:spPr>
        <p:txBody>
          <a:bodyPr>
            <a:normAutofit fontScale="90000"/>
          </a:bodyPr>
          <a:lstStyle/>
          <a:p>
            <a:pPr algn="ctr"/>
            <a:r>
              <a:rPr lang="en-US" altLang="en-US" sz="3200" b="1" dirty="0" smtClean="0">
                <a:latin typeface="Arial" pitchFamily="34" charset="0"/>
                <a:cs typeface="Arial" pitchFamily="34" charset="0"/>
              </a:rPr>
              <a:t>2016: </a:t>
            </a:r>
            <a:r>
              <a:rPr lang="en-US" altLang="en-US" sz="3200" dirty="0" smtClean="0">
                <a:latin typeface="Arial" pitchFamily="34" charset="0"/>
                <a:cs typeface="Arial" pitchFamily="34" charset="0"/>
              </a:rPr>
              <a:t>Remote Omnidirectional Stereoscopic</a:t>
            </a:r>
            <a:br>
              <a:rPr lang="en-US" altLang="en-US" sz="3200" dirty="0" smtClean="0">
                <a:latin typeface="Arial" pitchFamily="34" charset="0"/>
                <a:cs typeface="Arial" pitchFamily="34" charset="0"/>
              </a:rPr>
            </a:br>
            <a:r>
              <a:rPr lang="en-US" altLang="en-US" sz="3200" dirty="0" smtClean="0">
                <a:latin typeface="Arial" pitchFamily="34" charset="0"/>
                <a:cs typeface="Arial" pitchFamily="34" charset="0"/>
              </a:rPr>
              <a:t> RT Performance @ 3072x1536 w/ 2-subframes </a:t>
            </a:r>
            <a:endParaRPr lang="en-US" altLang="en-US" dirty="0" smtClean="0">
              <a:latin typeface="Arial" pitchFamily="34" charset="0"/>
              <a:cs typeface="Arial" pitchFamily="34" charset="0"/>
            </a:endParaRPr>
          </a:p>
        </p:txBody>
      </p:sp>
    </p:spTree>
    <p:extLst>
      <p:ext uri="{BB962C8B-B14F-4D97-AF65-F5344CB8AC3E}">
        <p14:creationId xmlns:p14="http://schemas.microsoft.com/office/powerpoint/2010/main" val="3835132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88373343"/>
              </p:ext>
            </p:extLst>
          </p:nvPr>
        </p:nvGraphicFramePr>
        <p:xfrm>
          <a:off x="990600" y="967632"/>
          <a:ext cx="7162800" cy="4175868"/>
        </p:xfrm>
        <a:graphic>
          <a:graphicData uri="http://schemas.openxmlformats.org/drawingml/2006/table">
            <a:tbl>
              <a:tblPr firstRow="1" bandRow="1">
                <a:tableStyleId>{5C22544A-7EE6-4342-B048-85BDC9FD1C3A}</a:tableStyleId>
              </a:tblPr>
              <a:tblGrid>
                <a:gridCol w="1763233"/>
                <a:gridCol w="3113567"/>
                <a:gridCol w="2286000"/>
              </a:tblGrid>
              <a:tr h="444725">
                <a:tc>
                  <a:txBody>
                    <a:bodyPr/>
                    <a:lstStyle/>
                    <a:p>
                      <a:r>
                        <a:rPr lang="en-US" sz="1300" dirty="0" smtClean="0">
                          <a:solidFill>
                            <a:schemeClr val="tx1"/>
                          </a:solidFill>
                        </a:rPr>
                        <a:t>Scene</a:t>
                      </a:r>
                      <a:endParaRPr lang="en-US" sz="1300" dirty="0">
                        <a:solidFill>
                          <a:schemeClr val="tx1"/>
                        </a:solidFill>
                      </a:endParaRPr>
                    </a:p>
                  </a:txBody>
                  <a:tcPr marL="91458" marR="91458" marT="34299" marB="34299">
                    <a:solidFill>
                      <a:srgbClr val="99FF99"/>
                    </a:solidFill>
                  </a:tcPr>
                </a:tc>
                <a:tc>
                  <a:txBody>
                    <a:bodyPr/>
                    <a:lstStyle/>
                    <a:p>
                      <a:r>
                        <a:rPr lang="en-US" sz="1300" dirty="0" smtClean="0">
                          <a:solidFill>
                            <a:schemeClr val="tx1"/>
                          </a:solidFill>
                        </a:rPr>
                        <a:t>Per-</a:t>
                      </a:r>
                      <a:r>
                        <a:rPr lang="en-US" sz="1300" dirty="0" err="1" smtClean="0">
                          <a:solidFill>
                            <a:schemeClr val="tx1"/>
                          </a:solidFill>
                        </a:rPr>
                        <a:t>subframe</a:t>
                      </a:r>
                      <a:r>
                        <a:rPr lang="en-US" sz="1300" dirty="0" smtClean="0">
                          <a:solidFill>
                            <a:schemeClr val="tx1"/>
                          </a:solidFill>
                        </a:rPr>
                        <a:t> samples</a:t>
                      </a:r>
                    </a:p>
                    <a:p>
                      <a:r>
                        <a:rPr lang="en-US" sz="1300" dirty="0" smtClean="0">
                          <a:solidFill>
                            <a:schemeClr val="tx1"/>
                          </a:solidFill>
                        </a:rPr>
                        <a:t>AA</a:t>
                      </a:r>
                      <a:r>
                        <a:rPr lang="en-US" sz="1300" baseline="0" dirty="0" smtClean="0">
                          <a:solidFill>
                            <a:schemeClr val="tx1"/>
                          </a:solidFill>
                        </a:rPr>
                        <a:t> : AO (AO per-hit)</a:t>
                      </a:r>
                      <a:endParaRPr lang="en-US" sz="1300" dirty="0">
                        <a:solidFill>
                          <a:schemeClr val="tx1"/>
                        </a:solidFill>
                      </a:endParaRPr>
                    </a:p>
                  </a:txBody>
                  <a:tcPr marL="91458" marR="91458" marT="34299" marB="34299">
                    <a:solidFill>
                      <a:srgbClr val="99FF99"/>
                    </a:solidFill>
                  </a:tcPr>
                </a:tc>
                <a:tc>
                  <a:txBody>
                    <a:bodyPr/>
                    <a:lstStyle/>
                    <a:p>
                      <a:r>
                        <a:rPr lang="en-US" sz="1300" dirty="0" smtClean="0">
                          <a:solidFill>
                            <a:schemeClr val="tx1"/>
                          </a:solidFill>
                        </a:rPr>
                        <a:t>RT</a:t>
                      </a:r>
                      <a:r>
                        <a:rPr lang="en-US" sz="1300" baseline="0" dirty="0" smtClean="0">
                          <a:solidFill>
                            <a:schemeClr val="tx1"/>
                          </a:solidFill>
                        </a:rPr>
                        <a:t> update rate (FPS)</a:t>
                      </a:r>
                      <a:endParaRPr lang="en-US" sz="1300" dirty="0">
                        <a:solidFill>
                          <a:schemeClr val="tx1"/>
                        </a:solidFill>
                      </a:endParaRPr>
                    </a:p>
                  </a:txBody>
                  <a:tcPr marL="91458" marR="91458" marT="34299" marB="34299">
                    <a:solidFill>
                      <a:srgbClr val="99FF99"/>
                    </a:solidFill>
                  </a:tcPr>
                </a:tc>
              </a:tr>
              <a:tr h="634273">
                <a:tc>
                  <a:txBody>
                    <a:bodyPr/>
                    <a:lstStyle/>
                    <a:p>
                      <a:r>
                        <a:rPr lang="en-US" sz="1300" b="1" dirty="0" smtClean="0"/>
                        <a:t>STMV shadows</a:t>
                      </a:r>
                      <a:endParaRPr lang="en-US" sz="1300" b="1" dirty="0"/>
                    </a:p>
                  </a:txBody>
                  <a:tcPr marL="91458" marR="91458" marT="34299" marB="34299"/>
                </a:tc>
                <a:tc>
                  <a:txBody>
                    <a:bodyPr/>
                    <a:lstStyle/>
                    <a:p>
                      <a:r>
                        <a:rPr lang="en-US" sz="1300" b="1" dirty="0" smtClean="0"/>
                        <a:t>1:0</a:t>
                      </a:r>
                    </a:p>
                    <a:p>
                      <a:r>
                        <a:rPr lang="en-US" sz="1300" b="1" dirty="0" smtClean="0"/>
                        <a:t>2:0</a:t>
                      </a:r>
                    </a:p>
                    <a:p>
                      <a:r>
                        <a:rPr lang="en-US" sz="1300" b="1" dirty="0" smtClean="0"/>
                        <a:t>4:0</a:t>
                      </a:r>
                      <a:endParaRPr lang="en-US" sz="1300" b="1" dirty="0"/>
                    </a:p>
                  </a:txBody>
                  <a:tcPr marL="91458" marR="91458" marT="34299" marB="34299"/>
                </a:tc>
                <a:tc>
                  <a:txBody>
                    <a:bodyPr/>
                    <a:lstStyle/>
                    <a:p>
                      <a:r>
                        <a:rPr lang="en-US" sz="1300" b="1" dirty="0" smtClean="0"/>
                        <a:t>75.0</a:t>
                      </a:r>
                    </a:p>
                    <a:p>
                      <a:r>
                        <a:rPr lang="en-US" sz="1300" b="1" dirty="0" smtClean="0"/>
                        <a:t>37.5</a:t>
                      </a:r>
                    </a:p>
                    <a:p>
                      <a:r>
                        <a:rPr lang="en-US" sz="1300" b="1" dirty="0" smtClean="0"/>
                        <a:t>18.3</a:t>
                      </a:r>
                      <a:endParaRPr lang="en-US" sz="1300" b="1" dirty="0"/>
                    </a:p>
                  </a:txBody>
                  <a:tcPr marL="91458" marR="91458" marT="34299" marB="34299"/>
                </a:tc>
              </a:tr>
              <a:tr h="823820">
                <a:tc>
                  <a:txBody>
                    <a:bodyPr/>
                    <a:lstStyle/>
                    <a:p>
                      <a:r>
                        <a:rPr lang="en-US" sz="1300" b="1" dirty="0" smtClean="0"/>
                        <a:t>STMV</a:t>
                      </a:r>
                    </a:p>
                    <a:p>
                      <a:r>
                        <a:rPr lang="en-US" sz="1300" b="1" dirty="0" err="1" smtClean="0"/>
                        <a:t>Shadows+AO</a:t>
                      </a:r>
                      <a:endParaRPr lang="en-US" sz="1300" b="1" dirty="0"/>
                    </a:p>
                  </a:txBody>
                  <a:tcPr marL="91458" marR="91458" marT="34299" marB="34299"/>
                </a:tc>
                <a:tc>
                  <a:txBody>
                    <a:bodyPr/>
                    <a:lstStyle/>
                    <a:p>
                      <a:r>
                        <a:rPr lang="en-US" sz="1300" b="1" dirty="0" smtClean="0"/>
                        <a:t>1:1</a:t>
                      </a:r>
                    </a:p>
                    <a:p>
                      <a:r>
                        <a:rPr lang="en-US" sz="1300" b="1" dirty="0" smtClean="0"/>
                        <a:t>1:2</a:t>
                      </a:r>
                    </a:p>
                    <a:p>
                      <a:r>
                        <a:rPr lang="en-US" sz="1300" b="1" dirty="0" smtClean="0"/>
                        <a:t>1:4</a:t>
                      </a:r>
                    </a:p>
                    <a:p>
                      <a:r>
                        <a:rPr lang="en-US" sz="1300" b="1" dirty="0" smtClean="0"/>
                        <a:t>1:8</a:t>
                      </a:r>
                    </a:p>
                  </a:txBody>
                  <a:tcPr marL="91458" marR="91458" marT="34299" marB="34299"/>
                </a:tc>
                <a:tc>
                  <a:txBody>
                    <a:bodyPr/>
                    <a:lstStyle/>
                    <a:p>
                      <a:r>
                        <a:rPr lang="en-US" sz="1300" b="1" dirty="0" smtClean="0"/>
                        <a:t>65.8</a:t>
                      </a:r>
                    </a:p>
                    <a:p>
                      <a:r>
                        <a:rPr lang="en-US" sz="1300" b="1" dirty="0" smtClean="0"/>
                        <a:t>57.5</a:t>
                      </a:r>
                    </a:p>
                    <a:p>
                      <a:r>
                        <a:rPr lang="en-US" sz="1300" b="1" dirty="0" smtClean="0"/>
                        <a:t>37.5</a:t>
                      </a:r>
                    </a:p>
                    <a:p>
                      <a:r>
                        <a:rPr lang="en-US" sz="1300" b="1" dirty="0" smtClean="0"/>
                        <a:t>25.2</a:t>
                      </a:r>
                      <a:endParaRPr lang="en-US" sz="1300" b="1" dirty="0"/>
                    </a:p>
                  </a:txBody>
                  <a:tcPr marL="91458" marR="91458" marT="34299" marB="34299"/>
                </a:tc>
              </a:tr>
              <a:tr h="634273">
                <a:tc>
                  <a:txBody>
                    <a:bodyPr/>
                    <a:lstStyle/>
                    <a:p>
                      <a:r>
                        <a:rPr lang="en-US" sz="1300" b="1" dirty="0" smtClean="0"/>
                        <a:t>STMV</a:t>
                      </a:r>
                    </a:p>
                    <a:p>
                      <a:r>
                        <a:rPr lang="en-US" sz="1300" b="1" dirty="0" err="1" smtClean="0"/>
                        <a:t>Shadows+AO</a:t>
                      </a:r>
                      <a:r>
                        <a:rPr lang="en-US" sz="1300" b="1" baseline="0" dirty="0" err="1" smtClean="0"/>
                        <a:t>+DoF</a:t>
                      </a:r>
                      <a:endParaRPr lang="en-US" sz="1300" b="1" dirty="0"/>
                    </a:p>
                  </a:txBody>
                  <a:tcPr marL="91458" marR="91458" marT="34299" marB="34299"/>
                </a:tc>
                <a:tc>
                  <a:txBody>
                    <a:bodyPr/>
                    <a:lstStyle/>
                    <a:p>
                      <a:r>
                        <a:rPr lang="en-US" sz="1300" b="1" dirty="0" smtClean="0"/>
                        <a:t>1:1</a:t>
                      </a:r>
                    </a:p>
                    <a:p>
                      <a:r>
                        <a:rPr lang="en-US" sz="1300" b="1" dirty="0" smtClean="0"/>
                        <a:t>2:1</a:t>
                      </a:r>
                    </a:p>
                    <a:p>
                      <a:r>
                        <a:rPr lang="en-US" sz="1300" b="1" dirty="0" smtClean="0"/>
                        <a:t>2:2</a:t>
                      </a:r>
                    </a:p>
                  </a:txBody>
                  <a:tcPr marL="91458" marR="91458" marT="34299" marB="34299"/>
                </a:tc>
                <a:tc>
                  <a:txBody>
                    <a:bodyPr/>
                    <a:lstStyle/>
                    <a:p>
                      <a:r>
                        <a:rPr lang="en-US" sz="1300" b="1" dirty="0" smtClean="0"/>
                        <a:t>61.5</a:t>
                      </a:r>
                    </a:p>
                    <a:p>
                      <a:r>
                        <a:rPr lang="en-US" sz="1300" b="1" dirty="0" smtClean="0"/>
                        <a:t>22.1</a:t>
                      </a:r>
                    </a:p>
                    <a:p>
                      <a:r>
                        <a:rPr lang="en-US" sz="1300" b="1" dirty="0" smtClean="0"/>
                        <a:t>18.5</a:t>
                      </a:r>
                      <a:endParaRPr lang="en-US" sz="1300" b="1" dirty="0"/>
                    </a:p>
                  </a:txBody>
                  <a:tcPr marL="91458" marR="91458" marT="34299" marB="34299"/>
                </a:tc>
              </a:tr>
              <a:tr h="622927">
                <a:tc>
                  <a:txBody>
                    <a:bodyPr/>
                    <a:lstStyle/>
                    <a:p>
                      <a:r>
                        <a:rPr lang="en-US" sz="1300" b="1" dirty="0" smtClean="0"/>
                        <a:t>HIV-1</a:t>
                      </a:r>
                    </a:p>
                    <a:p>
                      <a:r>
                        <a:rPr lang="en-US" sz="1300" b="1" dirty="0" smtClean="0"/>
                        <a:t>Shadows</a:t>
                      </a:r>
                      <a:endParaRPr lang="en-US" sz="1300" b="1" dirty="0"/>
                    </a:p>
                  </a:txBody>
                  <a:tcPr marL="91458" marR="91458" marT="34299" marB="34299"/>
                </a:tc>
                <a:tc>
                  <a:txBody>
                    <a:bodyPr/>
                    <a:lstStyle/>
                    <a:p>
                      <a:r>
                        <a:rPr lang="en-US" sz="1300" b="1" dirty="0" smtClean="0"/>
                        <a:t>1:0</a:t>
                      </a:r>
                    </a:p>
                    <a:p>
                      <a:r>
                        <a:rPr lang="en-US" sz="1300" b="1" dirty="0" smtClean="0"/>
                        <a:t>2:0</a:t>
                      </a:r>
                    </a:p>
                    <a:p>
                      <a:r>
                        <a:rPr lang="en-US" sz="1300" b="1" dirty="0" smtClean="0"/>
                        <a:t>4:0</a:t>
                      </a:r>
                    </a:p>
                  </a:txBody>
                  <a:tcPr marL="91458" marR="91458" marT="34299" marB="34299"/>
                </a:tc>
                <a:tc>
                  <a:txBody>
                    <a:bodyPr/>
                    <a:lstStyle/>
                    <a:p>
                      <a:r>
                        <a:rPr lang="en-US" sz="1300" b="1" dirty="0" smtClean="0"/>
                        <a:t>75..0</a:t>
                      </a:r>
                    </a:p>
                    <a:p>
                      <a:r>
                        <a:rPr lang="en-US" sz="1300" b="1" dirty="0" smtClean="0"/>
                        <a:t>74.2</a:t>
                      </a:r>
                      <a:endParaRPr lang="en-US" sz="1300" b="1" dirty="0"/>
                    </a:p>
                    <a:p>
                      <a:r>
                        <a:rPr lang="en-US" sz="1300" b="1" dirty="0" smtClean="0"/>
                        <a:t>37.5</a:t>
                      </a:r>
                    </a:p>
                  </a:txBody>
                  <a:tcPr marL="91458" marR="91458" marT="34299" marB="34299"/>
                </a:tc>
              </a:tr>
              <a:tr h="634273">
                <a:tc>
                  <a:txBody>
                    <a:bodyPr/>
                    <a:lstStyle/>
                    <a:p>
                      <a:r>
                        <a:rPr lang="en-US" sz="1300" b="1" dirty="0" smtClean="0"/>
                        <a:t>HIV-1</a:t>
                      </a:r>
                    </a:p>
                    <a:p>
                      <a:r>
                        <a:rPr lang="en-US" sz="1300" b="1" dirty="0" err="1" smtClean="0"/>
                        <a:t>Shadows+AO</a:t>
                      </a:r>
                      <a:endParaRPr lang="en-US" sz="1300" b="1" dirty="0"/>
                    </a:p>
                  </a:txBody>
                  <a:tcPr marL="91458" marR="91458" marT="34299" marB="34299"/>
                </a:tc>
                <a:tc>
                  <a:txBody>
                    <a:bodyPr/>
                    <a:lstStyle/>
                    <a:p>
                      <a:r>
                        <a:rPr lang="en-US" sz="1300" b="1" dirty="0" smtClean="0"/>
                        <a:t>1:1</a:t>
                      </a:r>
                    </a:p>
                    <a:p>
                      <a:r>
                        <a:rPr lang="en-US" sz="1300" b="1" dirty="0" smtClean="0"/>
                        <a:t>1:2</a:t>
                      </a:r>
                    </a:p>
                    <a:p>
                      <a:r>
                        <a:rPr lang="en-US" sz="1300" b="1" dirty="0" smtClean="0"/>
                        <a:t>1:4</a:t>
                      </a:r>
                    </a:p>
                    <a:p>
                      <a:r>
                        <a:rPr lang="en-US" sz="1300" b="1" dirty="0" smtClean="0"/>
                        <a:t>1:8</a:t>
                      </a:r>
                    </a:p>
                  </a:txBody>
                  <a:tcPr marL="91458" marR="91458" marT="34299" marB="34299"/>
                </a:tc>
                <a:tc>
                  <a:txBody>
                    <a:bodyPr/>
                    <a:lstStyle/>
                    <a:p>
                      <a:r>
                        <a:rPr lang="en-US" sz="1300" b="1" dirty="0" smtClean="0"/>
                        <a:t>72.0</a:t>
                      </a:r>
                    </a:p>
                    <a:p>
                      <a:r>
                        <a:rPr lang="en-US" sz="1300" b="1" dirty="0" smtClean="0"/>
                        <a:t>61.0</a:t>
                      </a:r>
                    </a:p>
                    <a:p>
                      <a:r>
                        <a:rPr lang="en-US" sz="1300" b="1" dirty="0" smtClean="0"/>
                        <a:t>37.5</a:t>
                      </a:r>
                    </a:p>
                    <a:p>
                      <a:r>
                        <a:rPr lang="en-US" sz="1300" b="1" dirty="0" smtClean="0"/>
                        <a:t>23.1</a:t>
                      </a:r>
                      <a:endParaRPr lang="en-US" sz="1300" b="1" dirty="0"/>
                    </a:p>
                  </a:txBody>
                  <a:tcPr marL="91458" marR="91458" marT="34299" marB="34299"/>
                </a:tc>
              </a:tr>
            </a:tbl>
          </a:graphicData>
        </a:graphic>
      </p:graphicFrame>
      <p:sp>
        <p:nvSpPr>
          <p:cNvPr id="67616" name="Title 2"/>
          <p:cNvSpPr>
            <a:spLocks noGrp="1"/>
          </p:cNvSpPr>
          <p:nvPr>
            <p:ph type="title"/>
          </p:nvPr>
        </p:nvSpPr>
        <p:spPr>
          <a:xfrm>
            <a:off x="76200" y="57150"/>
            <a:ext cx="8991600" cy="925513"/>
          </a:xfrm>
        </p:spPr>
        <p:txBody>
          <a:bodyPr>
            <a:normAutofit fontScale="90000"/>
          </a:bodyPr>
          <a:lstStyle/>
          <a:p>
            <a:pPr algn="ctr"/>
            <a:r>
              <a:rPr lang="en-US" altLang="en-US" sz="3200" b="1" dirty="0" smtClean="0">
                <a:latin typeface="Arial" pitchFamily="34" charset="0"/>
                <a:cs typeface="Arial" pitchFamily="34" charset="0"/>
              </a:rPr>
              <a:t>2019: </a:t>
            </a:r>
            <a:r>
              <a:rPr lang="en-US" altLang="en-US" sz="3200" dirty="0" smtClean="0">
                <a:latin typeface="Arial" pitchFamily="34" charset="0"/>
                <a:cs typeface="Arial" pitchFamily="34" charset="0"/>
              </a:rPr>
              <a:t>Local RTX Omnidirectional Stereoscopic</a:t>
            </a:r>
            <a:br>
              <a:rPr lang="en-US" altLang="en-US" sz="3200" dirty="0" smtClean="0">
                <a:latin typeface="Arial" pitchFamily="34" charset="0"/>
                <a:cs typeface="Arial" pitchFamily="34" charset="0"/>
              </a:rPr>
            </a:br>
            <a:r>
              <a:rPr lang="en-US" altLang="en-US" sz="3200" dirty="0" smtClean="0">
                <a:latin typeface="Arial" pitchFamily="34" charset="0"/>
                <a:cs typeface="Arial" pitchFamily="34" charset="0"/>
              </a:rPr>
              <a:t> RT Performance @ 3072x1536 w/ 1-subframe </a:t>
            </a:r>
            <a:endParaRPr lang="en-US" altLang="en-US" dirty="0" smtClean="0">
              <a:latin typeface="Arial" pitchFamily="34" charset="0"/>
              <a:cs typeface="Arial" pitchFamily="34" charset="0"/>
            </a:endParaRPr>
          </a:p>
        </p:txBody>
      </p:sp>
    </p:spTree>
    <p:extLst>
      <p:ext uri="{BB962C8B-B14F-4D97-AF65-F5344CB8AC3E}">
        <p14:creationId xmlns:p14="http://schemas.microsoft.com/office/powerpoint/2010/main" val="2508384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76200" y="31750"/>
            <a:ext cx="8991600" cy="635000"/>
          </a:xfrm>
        </p:spPr>
        <p:txBody>
          <a:bodyPr/>
          <a:lstStyle/>
          <a:p>
            <a:r>
              <a:rPr lang="en-US" altLang="en-US" sz="2800" smtClean="0"/>
              <a:t>HMD View-Dependent Reprojection with OpenGL</a:t>
            </a:r>
          </a:p>
        </p:txBody>
      </p:sp>
      <p:sp>
        <p:nvSpPr>
          <p:cNvPr id="68611" name="Text Placeholder 2"/>
          <p:cNvSpPr>
            <a:spLocks noGrp="1"/>
          </p:cNvSpPr>
          <p:nvPr>
            <p:ph type="body" sz="half" idx="1"/>
          </p:nvPr>
        </p:nvSpPr>
        <p:spPr>
          <a:xfrm>
            <a:off x="228600" y="742950"/>
            <a:ext cx="8610600" cy="3810000"/>
          </a:xfrm>
        </p:spPr>
        <p:txBody>
          <a:bodyPr>
            <a:normAutofit lnSpcReduction="10000"/>
          </a:bodyPr>
          <a:lstStyle/>
          <a:p>
            <a:r>
              <a:rPr lang="en-US" altLang="en-US" sz="2400" dirty="0" smtClean="0"/>
              <a:t>Texture map panoramic image onto </a:t>
            </a:r>
            <a:r>
              <a:rPr lang="en-US" altLang="en-US" sz="2400" dirty="0" err="1" smtClean="0"/>
              <a:t>reprojection</a:t>
            </a:r>
            <a:r>
              <a:rPr lang="en-US" altLang="en-US" sz="2400" dirty="0" smtClean="0"/>
              <a:t> geometry that matches the original RT image formation surface (sphere for </a:t>
            </a:r>
            <a:r>
              <a:rPr lang="en-US" altLang="en-US" sz="2400" dirty="0" err="1" smtClean="0"/>
              <a:t>equirectangular</a:t>
            </a:r>
            <a:r>
              <a:rPr lang="en-US" altLang="en-US" sz="2400" dirty="0" smtClean="0"/>
              <a:t>, cube for cube map)</a:t>
            </a:r>
          </a:p>
          <a:p>
            <a:r>
              <a:rPr lang="en-US" altLang="en-US" sz="2400" dirty="0" smtClean="0"/>
              <a:t>HMD sees standard perspective frustum view of the textured surface</a:t>
            </a:r>
          </a:p>
          <a:p>
            <a:r>
              <a:rPr lang="en-US" altLang="en-US" sz="2400" dirty="0" smtClean="0"/>
              <a:t>Commodity HMD optics require </a:t>
            </a:r>
            <a:r>
              <a:rPr lang="en-US" altLang="en-US" sz="2400" b="1" dirty="0" smtClean="0"/>
              <a:t>software lens distortion and chromatic aberration correction</a:t>
            </a:r>
            <a:r>
              <a:rPr lang="en-US" altLang="en-US" sz="2400" dirty="0" smtClean="0"/>
              <a:t> prior to display, implemented with multi-pass FBO rendering</a:t>
            </a:r>
          </a:p>
          <a:p>
            <a:r>
              <a:rPr lang="en-US" altLang="en-US" sz="2400" b="1" dirty="0" smtClean="0"/>
              <a:t>Enables low-latency, high-frame-rate redraw</a:t>
            </a:r>
            <a:r>
              <a:rPr lang="en-US" altLang="en-US" sz="2400" dirty="0" smtClean="0"/>
              <a:t> as HMD head pose changes </a:t>
            </a:r>
            <a:r>
              <a:rPr lang="en-US" altLang="en-US" sz="2400" b="1" dirty="0" smtClean="0"/>
              <a:t>(150Hz or more)</a:t>
            </a:r>
          </a:p>
          <a:p>
            <a:endParaRPr lang="en-US" altLang="en-US" sz="2400" dirty="0" smtClean="0"/>
          </a:p>
          <a:p>
            <a:endParaRPr lang="en-US" altLang="en-US" sz="2400" dirty="0" smtClean="0"/>
          </a:p>
        </p:txBody>
      </p:sp>
    </p:spTree>
    <p:extLst>
      <p:ext uri="{BB962C8B-B14F-4D97-AF65-F5344CB8AC3E}">
        <p14:creationId xmlns:p14="http://schemas.microsoft.com/office/powerpoint/2010/main" val="1847065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2">
            <a:extLst>
              <a:ext uri="{28A0092B-C50C-407E-A947-70E740481C1C}">
                <a14:useLocalDpi xmlns:a14="http://schemas.microsoft.com/office/drawing/2010/main" val="0"/>
              </a:ext>
            </a:extLst>
          </a:blip>
          <a:srcRect t="15625"/>
          <a:stretch>
            <a:fillRect/>
          </a:stretch>
        </p:blipFill>
        <p:spPr bwMode="auto">
          <a:xfrm>
            <a:off x="-17464"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4927" y="3943171"/>
            <a:ext cx="9178927" cy="1200329"/>
          </a:xfrm>
          <a:prstGeom prst="rect">
            <a:avLst/>
          </a:prstGeom>
          <a:solidFill>
            <a:schemeClr val="bg1"/>
          </a:solidFill>
        </p:spPr>
        <p:txBody>
          <a:bodyPr wrap="square">
            <a:spAutoFit/>
          </a:bodyPr>
          <a:lstStyle/>
          <a:p>
            <a:r>
              <a:rPr lang="en-US" altLang="en-US" b="1" dirty="0"/>
              <a:t>Immersive Molecular Visualization with Omnidirectional Stereoscopic Ray Tracing and Remote Rendering.  </a:t>
            </a:r>
            <a:r>
              <a:rPr lang="en-US" altLang="en-US" dirty="0"/>
              <a:t>J. E. Stone, W. R. Sherman, and K. </a:t>
            </a:r>
            <a:r>
              <a:rPr lang="en-US" altLang="en-US" dirty="0" err="1"/>
              <a:t>Schulten</a:t>
            </a:r>
            <a:r>
              <a:rPr lang="en-US" altLang="en-US" dirty="0"/>
              <a:t>. High Performance Data Analysis and Visualization Workshop, IEEE International Parallel and Distributed Processing Symposium Workshops (IPDPSW), </a:t>
            </a:r>
            <a:r>
              <a:rPr lang="en-US" dirty="0"/>
              <a:t>pp. 1048-1057, </a:t>
            </a:r>
            <a:r>
              <a:rPr lang="en-US" altLang="en-US" dirty="0" smtClean="0"/>
              <a:t>2016</a:t>
            </a:r>
            <a:r>
              <a:rPr lang="en-US" altLang="en-US" dirty="0"/>
              <a:t>. </a:t>
            </a:r>
            <a:endParaRPr lang="en-US" altLang="en-US" b="1" dirty="0"/>
          </a:p>
        </p:txBody>
      </p:sp>
    </p:spTree>
    <p:extLst>
      <p:ext uri="{BB962C8B-B14F-4D97-AF65-F5344CB8AC3E}">
        <p14:creationId xmlns:p14="http://schemas.microsoft.com/office/powerpoint/2010/main" val="3103969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685800" y="133350"/>
            <a:ext cx="7772400" cy="590550"/>
          </a:xfrm>
        </p:spPr>
        <p:txBody>
          <a:bodyPr>
            <a:normAutofit fontScale="90000"/>
          </a:bodyPr>
          <a:lstStyle/>
          <a:p>
            <a:r>
              <a:rPr lang="en-US" altLang="en-US" sz="3600" dirty="0" smtClean="0"/>
              <a:t>Ongoing Ray Traced VR Work</a:t>
            </a:r>
          </a:p>
        </p:txBody>
      </p:sp>
      <p:sp>
        <p:nvSpPr>
          <p:cNvPr id="39939" name="Content Placeholder 2"/>
          <p:cNvSpPr>
            <a:spLocks noGrp="1"/>
          </p:cNvSpPr>
          <p:nvPr>
            <p:ph idx="1"/>
          </p:nvPr>
        </p:nvSpPr>
        <p:spPr>
          <a:xfrm>
            <a:off x="228600" y="666750"/>
            <a:ext cx="8686800" cy="4191000"/>
          </a:xfrm>
        </p:spPr>
        <p:txBody>
          <a:bodyPr>
            <a:normAutofit lnSpcReduction="10000"/>
          </a:bodyPr>
          <a:lstStyle/>
          <a:p>
            <a:pPr marL="285750" indent="-285750" defTabSz="457101" fontAlgn="auto">
              <a:spcBef>
                <a:spcPts val="0"/>
              </a:spcBef>
              <a:spcAft>
                <a:spcPts val="0"/>
              </a:spcAft>
              <a:buClrTx/>
              <a:buSzTx/>
              <a:buFont typeface="Arial" panose="020B0604020202020204" pitchFamily="34" charset="0"/>
              <a:buChar char="•"/>
              <a:defRPr/>
            </a:pPr>
            <a:r>
              <a:rPr lang="en-US" sz="2400" dirty="0" err="1" smtClean="0">
                <a:solidFill>
                  <a:prstClr val="black"/>
                </a:solidFill>
              </a:rPr>
              <a:t>OpenXR</a:t>
            </a:r>
            <a:r>
              <a:rPr lang="en-US" sz="2400" dirty="0" smtClean="0">
                <a:solidFill>
                  <a:prstClr val="black"/>
                </a:solidFill>
              </a:rPr>
              <a:t> – cross platform </a:t>
            </a:r>
            <a:r>
              <a:rPr lang="en-US" sz="2400" dirty="0" err="1" smtClean="0">
                <a:solidFill>
                  <a:prstClr val="black"/>
                </a:solidFill>
              </a:rPr>
              <a:t>muti</a:t>
            </a:r>
            <a:r>
              <a:rPr lang="en-US" sz="2400" dirty="0" smtClean="0">
                <a:solidFill>
                  <a:prstClr val="black"/>
                </a:solidFill>
              </a:rPr>
              <a:t>-vendor HMD support</a:t>
            </a:r>
            <a:endParaRPr lang="en-US" sz="2400" dirty="0" smtClean="0">
              <a:solidFill>
                <a:prstClr val="black"/>
              </a:solidFill>
              <a:latin typeface="Arial"/>
            </a:endParaRPr>
          </a:p>
          <a:p>
            <a:pPr>
              <a:defRPr/>
            </a:pPr>
            <a:r>
              <a:rPr lang="en-US" altLang="en-US" sz="2400" dirty="0" smtClean="0">
                <a:latin typeface="Arial" charset="0"/>
                <a:cs typeface="Arial" charset="0"/>
              </a:rPr>
              <a:t>VMD RTX ray tracing engine and optimizations:</a:t>
            </a:r>
          </a:p>
          <a:p>
            <a:pPr lvl="1">
              <a:defRPr/>
            </a:pPr>
            <a:r>
              <a:rPr lang="en-US" altLang="en-US" sz="2000" b="1" dirty="0" smtClean="0">
                <a:latin typeface="Arial" charset="0"/>
                <a:cs typeface="Arial" charset="0"/>
              </a:rPr>
              <a:t>AI </a:t>
            </a:r>
            <a:r>
              <a:rPr lang="en-US" altLang="en-US" sz="2000" b="1" dirty="0" err="1" smtClean="0">
                <a:latin typeface="Arial" charset="0"/>
                <a:cs typeface="Arial" charset="0"/>
              </a:rPr>
              <a:t>denoising</a:t>
            </a:r>
            <a:r>
              <a:rPr lang="en-US" altLang="en-US" sz="2000" b="1" dirty="0" smtClean="0">
                <a:latin typeface="Arial" charset="0"/>
                <a:cs typeface="Arial" charset="0"/>
              </a:rPr>
              <a:t> for better average quality</a:t>
            </a:r>
          </a:p>
          <a:p>
            <a:pPr lvl="1">
              <a:defRPr/>
            </a:pPr>
            <a:r>
              <a:rPr lang="en-US" altLang="en-US" sz="1800" dirty="0" smtClean="0">
                <a:latin typeface="Arial" charset="0"/>
                <a:cs typeface="Arial" charset="0"/>
              </a:rPr>
              <a:t>Interactive RT stochastic sampling strategies to improve interactivity</a:t>
            </a:r>
          </a:p>
          <a:p>
            <a:pPr lvl="1">
              <a:defRPr/>
            </a:pPr>
            <a:r>
              <a:rPr lang="en-US" altLang="en-US" sz="1800" dirty="0" smtClean="0">
                <a:latin typeface="Arial" charset="0"/>
                <a:cs typeface="Arial" charset="0"/>
              </a:rPr>
              <a:t>Improved omnidirectional </a:t>
            </a:r>
            <a:r>
              <a:rPr lang="en-US" altLang="en-US" sz="1800" dirty="0" err="1" smtClean="0">
                <a:latin typeface="Arial" charset="0"/>
                <a:cs typeface="Arial" charset="0"/>
              </a:rPr>
              <a:t>cubemap</a:t>
            </a:r>
            <a:r>
              <a:rPr lang="en-US" altLang="en-US" sz="1800" dirty="0" smtClean="0">
                <a:latin typeface="Arial" charset="0"/>
                <a:cs typeface="Arial" charset="0"/>
              </a:rPr>
              <a:t>/</a:t>
            </a:r>
            <a:r>
              <a:rPr lang="en-US" altLang="en-US" sz="1800" dirty="0" err="1" smtClean="0">
                <a:latin typeface="Arial" charset="0"/>
                <a:cs typeface="Arial" charset="0"/>
              </a:rPr>
              <a:t>spheremap</a:t>
            </a:r>
            <a:r>
              <a:rPr lang="en-US" altLang="en-US" sz="1800" dirty="0" smtClean="0">
                <a:latin typeface="Arial" charset="0"/>
                <a:cs typeface="Arial" charset="0"/>
              </a:rPr>
              <a:t> sampling approaches</a:t>
            </a:r>
          </a:p>
          <a:p>
            <a:pPr lvl="1">
              <a:defRPr/>
            </a:pPr>
            <a:r>
              <a:rPr lang="en-US" altLang="en-US" sz="2000" b="1" dirty="0" smtClean="0">
                <a:latin typeface="Arial" charset="0"/>
                <a:cs typeface="Arial" charset="0"/>
              </a:rPr>
              <a:t>AI multi-view warping to allow rapid in-between view generation amid multiple HMD head locations</a:t>
            </a:r>
          </a:p>
          <a:p>
            <a:pPr lvl="1">
              <a:defRPr/>
            </a:pPr>
            <a:r>
              <a:rPr lang="en-US" altLang="en-US" sz="2000" b="1" dirty="0" smtClean="0">
                <a:latin typeface="Arial" charset="0"/>
                <a:cs typeface="Arial" charset="0"/>
              </a:rPr>
              <a:t>H.265 for high-res omnidirectional video streaming</a:t>
            </a:r>
          </a:p>
          <a:p>
            <a:pPr lvl="1">
              <a:defRPr/>
            </a:pPr>
            <a:r>
              <a:rPr lang="en-US" altLang="en-US" sz="2000" b="1" dirty="0" smtClean="0">
                <a:latin typeface="Arial" charset="0"/>
                <a:cs typeface="Arial" charset="0"/>
              </a:rPr>
              <a:t>Multi-node parallel RT and remote viz. on general clusters and supercomputers, e.g. NCSA Blue Waters, ORNL Titan</a:t>
            </a:r>
            <a:endParaRPr lang="en-US" altLang="en-US" sz="3600" dirty="0" smtClean="0">
              <a:latin typeface="Arial" charset="0"/>
              <a:cs typeface="Arial" charset="0"/>
            </a:endParaRPr>
          </a:p>
          <a:p>
            <a:pPr>
              <a:defRPr/>
            </a:pPr>
            <a:r>
              <a:rPr lang="en-US" altLang="en-US" sz="2400" dirty="0" smtClean="0">
                <a:latin typeface="Arial" charset="0"/>
                <a:cs typeface="Arial" charset="0"/>
              </a:rPr>
              <a:t>Tons of work to do on VR user interfaces, multi-user collaborative visualization, …</a:t>
            </a:r>
          </a:p>
        </p:txBody>
      </p:sp>
    </p:spTree>
    <p:extLst>
      <p:ext uri="{BB962C8B-B14F-4D97-AF65-F5344CB8AC3E}">
        <p14:creationId xmlns:p14="http://schemas.microsoft.com/office/powerpoint/2010/main" val="3590372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Shape 1139"/>
          <p:cNvSpPr/>
          <p:nvPr/>
        </p:nvSpPr>
        <p:spPr>
          <a:xfrm>
            <a:off x="2232836" y="3955312"/>
            <a:ext cx="6911164" cy="1188300"/>
          </a:xfrm>
          <a:prstGeom prst="rect">
            <a:avLst/>
          </a:prstGeom>
          <a:solidFill>
            <a:schemeClr val="lt1"/>
          </a:solidFill>
          <a:ln>
            <a:noFill/>
          </a:ln>
          <a:effectLst>
            <a:outerShdw blurRad="39999" dist="23000" dir="5400000" rotWithShape="0">
              <a:srgbClr val="000000">
                <a:alpha val="34900"/>
              </a:srgbClr>
            </a:outerShdw>
          </a:effectLst>
        </p:spPr>
        <p:txBody>
          <a:bodyPr lIns="91425" tIns="45700" rIns="91425" bIns="45700" anchor="ctr" anchorCtr="0">
            <a:noAutofit/>
          </a:bodyPr>
          <a:lstStyle/>
          <a:p>
            <a:pPr algn="ctr"/>
            <a:endParaRPr>
              <a:solidFill>
                <a:prstClr val="white"/>
              </a:solidFill>
              <a:ea typeface="Arial"/>
              <a:cs typeface="Arial"/>
              <a:sym typeface="Arial"/>
            </a:endParaRPr>
          </a:p>
        </p:txBody>
      </p:sp>
      <p:pic>
        <p:nvPicPr>
          <p:cNvPr id="1140" name="Shape 1140"/>
          <p:cNvPicPr preferRelativeResize="0"/>
          <p:nvPr/>
        </p:nvPicPr>
        <p:blipFill rotWithShape="1">
          <a:blip r:embed="rId3">
            <a:alphaModFix/>
          </a:blip>
          <a:srcRect l="27483" t="33180" b="6371"/>
          <a:stretch/>
        </p:blipFill>
        <p:spPr>
          <a:xfrm>
            <a:off x="0" y="0"/>
            <a:ext cx="5162400" cy="5143500"/>
          </a:xfrm>
          <a:prstGeom prst="rect">
            <a:avLst/>
          </a:prstGeom>
          <a:noFill/>
          <a:ln>
            <a:noFill/>
          </a:ln>
        </p:spPr>
      </p:pic>
      <p:pic>
        <p:nvPicPr>
          <p:cNvPr id="1141" name="Shape 1141"/>
          <p:cNvPicPr preferRelativeResize="0"/>
          <p:nvPr/>
        </p:nvPicPr>
        <p:blipFill rotWithShape="1">
          <a:blip r:embed="rId4">
            <a:alphaModFix/>
          </a:blip>
          <a:srcRect/>
          <a:stretch/>
        </p:blipFill>
        <p:spPr>
          <a:xfrm>
            <a:off x="4527600" y="1121962"/>
            <a:ext cx="4616400" cy="3427500"/>
          </a:xfrm>
          <a:prstGeom prst="rect">
            <a:avLst/>
          </a:prstGeom>
          <a:noFill/>
          <a:ln>
            <a:noFill/>
          </a:ln>
        </p:spPr>
      </p:pic>
      <p:sp>
        <p:nvSpPr>
          <p:cNvPr id="1142" name="Shape 1142"/>
          <p:cNvSpPr/>
          <p:nvPr/>
        </p:nvSpPr>
        <p:spPr>
          <a:xfrm>
            <a:off x="0" y="76200"/>
            <a:ext cx="9144000" cy="431700"/>
          </a:xfrm>
          <a:prstGeom prst="rect">
            <a:avLst/>
          </a:prstGeom>
          <a:solidFill>
            <a:srgbClr val="FFFFFF">
              <a:alpha val="85000"/>
            </a:srgbClr>
          </a:solidFill>
          <a:ln>
            <a:noFill/>
          </a:ln>
        </p:spPr>
        <p:txBody>
          <a:bodyPr lIns="38075" tIns="38075" rIns="38075" bIns="38075" anchor="ctr" anchorCtr="0">
            <a:noAutofit/>
          </a:bodyPr>
          <a:lstStyle/>
          <a:p>
            <a:pPr algn="ctr">
              <a:buClr>
                <a:srgbClr val="000000"/>
              </a:buClr>
              <a:buSzPct val="25000"/>
              <a:buFont typeface="Times New Roman"/>
              <a:buNone/>
            </a:pPr>
            <a:r>
              <a:rPr lang="en" sz="2500">
                <a:solidFill>
                  <a:srgbClr val="000000"/>
                </a:solidFill>
              </a:rPr>
              <a:t>Goal: Intuitive interactive viz. in crowded molecular complexes</a:t>
            </a:r>
          </a:p>
        </p:txBody>
      </p:sp>
      <p:pic>
        <p:nvPicPr>
          <p:cNvPr id="1143" name="Shape 1143"/>
          <p:cNvPicPr preferRelativeResize="0"/>
          <p:nvPr/>
        </p:nvPicPr>
        <p:blipFill rotWithShape="1">
          <a:blip r:embed="rId5">
            <a:alphaModFix/>
          </a:blip>
          <a:srcRect/>
          <a:stretch/>
        </p:blipFill>
        <p:spPr>
          <a:xfrm>
            <a:off x="1692275" y="1527175"/>
            <a:ext cx="925500" cy="971700"/>
          </a:xfrm>
          <a:prstGeom prst="rect">
            <a:avLst/>
          </a:prstGeom>
          <a:noFill/>
          <a:ln>
            <a:noFill/>
          </a:ln>
        </p:spPr>
      </p:pic>
      <p:pic>
        <p:nvPicPr>
          <p:cNvPr id="1144" name="Shape 1144"/>
          <p:cNvPicPr preferRelativeResize="0"/>
          <p:nvPr/>
        </p:nvPicPr>
        <p:blipFill rotWithShape="1">
          <a:blip r:embed="rId6">
            <a:alphaModFix/>
          </a:blip>
          <a:srcRect/>
          <a:stretch/>
        </p:blipFill>
        <p:spPr>
          <a:xfrm>
            <a:off x="5162400" y="1614055"/>
            <a:ext cx="2946300" cy="2690700"/>
          </a:xfrm>
          <a:prstGeom prst="rect">
            <a:avLst/>
          </a:prstGeom>
          <a:noFill/>
          <a:ln>
            <a:noFill/>
          </a:ln>
          <a:effectLst>
            <a:outerShdw blurRad="76200" dist="38100" dir="5400000" rotWithShape="0">
              <a:srgbClr val="000000">
                <a:alpha val="34900"/>
              </a:srgbClr>
            </a:outerShdw>
          </a:effectLst>
        </p:spPr>
      </p:pic>
      <p:sp>
        <p:nvSpPr>
          <p:cNvPr id="1145" name="Shape 1145"/>
          <p:cNvSpPr/>
          <p:nvPr/>
        </p:nvSpPr>
        <p:spPr>
          <a:xfrm>
            <a:off x="5162400" y="691655"/>
            <a:ext cx="3589714" cy="330300"/>
          </a:xfrm>
          <a:prstGeom prst="rect">
            <a:avLst/>
          </a:prstGeom>
          <a:noFill/>
          <a:ln>
            <a:noFill/>
          </a:ln>
        </p:spPr>
        <p:txBody>
          <a:bodyPr lIns="34275" tIns="34275" rIns="34275" bIns="34275" anchor="t" anchorCtr="0">
            <a:noAutofit/>
          </a:bodyPr>
          <a:lstStyle/>
          <a:p>
            <a:pPr>
              <a:buClr>
                <a:srgbClr val="000000"/>
              </a:buClr>
              <a:buSzPct val="25000"/>
              <a:buFont typeface="Times New Roman"/>
              <a:buNone/>
            </a:pPr>
            <a:r>
              <a:rPr lang="en" sz="1700" dirty="0">
                <a:solidFill>
                  <a:prstClr val="black"/>
                </a:solidFill>
              </a:rPr>
              <a:t>Results from </a:t>
            </a:r>
            <a:r>
              <a:rPr lang="en" sz="1700" dirty="0" smtClean="0">
                <a:solidFill>
                  <a:prstClr val="black"/>
                </a:solidFill>
              </a:rPr>
              <a:t>64M </a:t>
            </a:r>
            <a:r>
              <a:rPr lang="en" sz="1700" dirty="0">
                <a:solidFill>
                  <a:prstClr val="black"/>
                </a:solidFill>
              </a:rPr>
              <a:t>atom, 1 μs sim!</a:t>
            </a:r>
          </a:p>
        </p:txBody>
      </p:sp>
      <p:sp>
        <p:nvSpPr>
          <p:cNvPr id="1146" name="Shape 1146"/>
          <p:cNvSpPr/>
          <p:nvPr/>
        </p:nvSpPr>
        <p:spPr>
          <a:xfrm>
            <a:off x="3667496" y="4695412"/>
            <a:ext cx="234900" cy="238200"/>
          </a:xfrm>
          <a:custGeom>
            <a:avLst/>
            <a:gdLst/>
            <a:ahLst/>
            <a:cxnLst/>
            <a:rect l="0" t="0" r="0" b="0"/>
            <a:pathLst>
              <a:path w="120000" h="120000" extrusionOk="0">
                <a:moveTo>
                  <a:pt x="102419" y="17574"/>
                </a:moveTo>
                <a:cubicBezTo>
                  <a:pt x="125853" y="41002"/>
                  <a:pt x="125853" y="78991"/>
                  <a:pt x="102419" y="102419"/>
                </a:cubicBezTo>
                <a:cubicBezTo>
                  <a:pt x="78991" y="125853"/>
                  <a:pt x="41002" y="125853"/>
                  <a:pt x="17574" y="102419"/>
                </a:cubicBezTo>
                <a:cubicBezTo>
                  <a:pt x="-5860" y="78991"/>
                  <a:pt x="-5860" y="41002"/>
                  <a:pt x="17574" y="17574"/>
                </a:cubicBezTo>
                <a:cubicBezTo>
                  <a:pt x="41002" y="-5860"/>
                  <a:pt x="78991" y="-5860"/>
                  <a:pt x="102419" y="17574"/>
                </a:cubicBezTo>
                <a:close/>
              </a:path>
            </a:pathLst>
          </a:custGeom>
          <a:solidFill>
            <a:srgbClr val="52F4FF"/>
          </a:solidFill>
          <a:ln w="50800" cap="flat" cmpd="sng">
            <a:solidFill>
              <a:srgbClr val="379DBB"/>
            </a:solidFill>
            <a:prstDash val="solid"/>
            <a:round/>
            <a:headEnd type="none" w="med" len="med"/>
            <a:tailEnd type="none" w="med" len="med"/>
          </a:ln>
          <a:effectLst>
            <a:outerShdw blurRad="76200" dist="38100" dir="5400000" rotWithShape="0">
              <a:srgbClr val="000000">
                <a:alpha val="34900"/>
              </a:srgbClr>
            </a:outerShdw>
          </a:effectLst>
        </p:spPr>
        <p:txBody>
          <a:bodyPr lIns="34275" tIns="34275" rIns="34275" bIns="34275" anchor="ctr" anchorCtr="0">
            <a:noAutofit/>
          </a:bodyPr>
          <a:lstStyle/>
          <a:p>
            <a:endParaRPr sz="2700">
              <a:solidFill>
                <a:srgbClr val="000000"/>
              </a:solidFill>
              <a:latin typeface="Calibri"/>
              <a:ea typeface="Calibri"/>
              <a:cs typeface="Calibri"/>
              <a:sym typeface="Calibri"/>
            </a:endParaRPr>
          </a:p>
        </p:txBody>
      </p:sp>
      <p:sp>
        <p:nvSpPr>
          <p:cNvPr id="1147" name="Shape 1147"/>
          <p:cNvSpPr/>
          <p:nvPr/>
        </p:nvSpPr>
        <p:spPr>
          <a:xfrm>
            <a:off x="3998912" y="4549462"/>
            <a:ext cx="5251524" cy="530100"/>
          </a:xfrm>
          <a:prstGeom prst="rect">
            <a:avLst/>
          </a:prstGeom>
          <a:noFill/>
          <a:ln>
            <a:noFill/>
          </a:ln>
        </p:spPr>
        <p:txBody>
          <a:bodyPr lIns="34275" tIns="34275" rIns="34275" bIns="34275" anchor="t" anchorCtr="0">
            <a:noAutofit/>
          </a:bodyPr>
          <a:lstStyle/>
          <a:p>
            <a:pPr>
              <a:buClr>
                <a:srgbClr val="000000"/>
              </a:buClr>
              <a:buFont typeface="Times New Roman"/>
              <a:buNone/>
            </a:pPr>
            <a:r>
              <a:rPr lang="en" dirty="0">
                <a:solidFill>
                  <a:prstClr val="black"/>
                </a:solidFill>
                <a:ea typeface="Arial"/>
                <a:cs typeface="Arial"/>
                <a:sym typeface="Arial"/>
              </a:rPr>
              <a:t>Close-up view of chloride ions permeating through HIV-1 capsid hexameric centers</a:t>
            </a:r>
          </a:p>
        </p:txBody>
      </p:sp>
    </p:spTree>
    <p:extLst>
      <p:ext uri="{BB962C8B-B14F-4D97-AF65-F5344CB8AC3E}">
        <p14:creationId xmlns:p14="http://schemas.microsoft.com/office/powerpoint/2010/main" val="35197463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 name="Title 1"/>
          <p:cNvSpPr>
            <a:spLocks noGrp="1"/>
          </p:cNvSpPr>
          <p:nvPr>
            <p:ph type="title"/>
          </p:nvPr>
        </p:nvSpPr>
        <p:spPr>
          <a:xfrm>
            <a:off x="457200" y="135511"/>
            <a:ext cx="8229600" cy="591463"/>
          </a:xfrm>
        </p:spPr>
        <p:txBody>
          <a:bodyPr>
            <a:noAutofit/>
          </a:bodyPr>
          <a:lstStyle/>
          <a:p>
            <a:r>
              <a:rPr lang="en-US" sz="3200" dirty="0" smtClean="0"/>
              <a:t>Next Generation: Simulating a Proto-Cell</a:t>
            </a:r>
            <a:endParaRPr lang="en-US" sz="3200" dirty="0"/>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8090" t="6775" r="6671" b="3844"/>
          <a:stretch/>
        </p:blipFill>
        <p:spPr>
          <a:xfrm>
            <a:off x="4687043" y="712381"/>
            <a:ext cx="4456957" cy="4431119"/>
          </a:xfrm>
        </p:spPr>
      </p:pic>
      <p:sp>
        <p:nvSpPr>
          <p:cNvPr id="6" name="Content Placeholder 5"/>
          <p:cNvSpPr>
            <a:spLocks noGrp="1"/>
          </p:cNvSpPr>
          <p:nvPr>
            <p:ph sz="half" idx="2"/>
          </p:nvPr>
        </p:nvSpPr>
        <p:spPr>
          <a:xfrm>
            <a:off x="0" y="726974"/>
            <a:ext cx="4540102" cy="2424250"/>
          </a:xfrm>
        </p:spPr>
        <p:txBody>
          <a:bodyPr>
            <a:normAutofit fontScale="92500" lnSpcReduction="10000"/>
          </a:bodyPr>
          <a:lstStyle/>
          <a:p>
            <a:r>
              <a:rPr lang="en-US" sz="2400" b="1" dirty="0" smtClean="0"/>
              <a:t>ORNL Summit:             </a:t>
            </a:r>
            <a:r>
              <a:rPr lang="en-US" sz="2400" b="1" dirty="0" err="1" smtClean="0"/>
              <a:t>NVLink</a:t>
            </a:r>
            <a:r>
              <a:rPr lang="en-US" sz="2400" b="1" dirty="0" smtClean="0"/>
              <a:t>-connected Tesla V100 GPUs enable next-gen visualizations</a:t>
            </a:r>
          </a:p>
          <a:p>
            <a:r>
              <a:rPr lang="en-US" sz="2400" dirty="0" smtClean="0"/>
              <a:t>200nm diameter</a:t>
            </a:r>
          </a:p>
          <a:p>
            <a:r>
              <a:rPr lang="en-US" sz="2400" dirty="0" smtClean="0"/>
              <a:t>~1 billion atoms w/ solvent</a:t>
            </a:r>
          </a:p>
          <a:p>
            <a:r>
              <a:rPr lang="en-US" sz="2400" dirty="0" smtClean="0"/>
              <a:t>~1400 proteins in membrane</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2807"/>
          <a:stretch/>
        </p:blipFill>
        <p:spPr>
          <a:xfrm>
            <a:off x="361507" y="3126429"/>
            <a:ext cx="3689498" cy="2017071"/>
          </a:xfrm>
          <a:prstGeom prst="rect">
            <a:avLst/>
          </a:prstGeom>
        </p:spPr>
      </p:pic>
    </p:spTree>
    <p:extLst>
      <p:ext uri="{BB962C8B-B14F-4D97-AF65-F5344CB8AC3E}">
        <p14:creationId xmlns:p14="http://schemas.microsoft.com/office/powerpoint/2010/main" val="30441261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7843" y="4558102"/>
            <a:ext cx="9136158" cy="585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p:cNvCxnSpPr/>
          <p:nvPr/>
        </p:nvCxnSpPr>
        <p:spPr>
          <a:xfrm>
            <a:off x="996528" y="3678295"/>
            <a:ext cx="757889"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350197" y="3675458"/>
            <a:ext cx="757889"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91679"/>
            <a:ext cx="8229600" cy="567231"/>
          </a:xfrm>
        </p:spPr>
        <p:txBody>
          <a:bodyPr>
            <a:normAutofit fontScale="90000"/>
          </a:bodyPr>
          <a:lstStyle/>
          <a:p>
            <a:r>
              <a:rPr lang="en-US" dirty="0" smtClean="0"/>
              <a:t>IBM AC922, ORNL Summit Node</a:t>
            </a:r>
            <a:endParaRPr lang="en-US" dirty="0"/>
          </a:p>
        </p:txBody>
      </p:sp>
      <p:cxnSp>
        <p:nvCxnSpPr>
          <p:cNvPr id="12" name="Straight Connector 11"/>
          <p:cNvCxnSpPr/>
          <p:nvPr/>
        </p:nvCxnSpPr>
        <p:spPr>
          <a:xfrm>
            <a:off x="6014834" y="1937862"/>
            <a:ext cx="281439"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5149215" y="1336998"/>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39" name="Rectangle 38"/>
          <p:cNvSpPr/>
          <p:nvPr/>
        </p:nvSpPr>
        <p:spPr>
          <a:xfrm>
            <a:off x="7440573" y="1342374"/>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38" name="Rectangle 37"/>
          <p:cNvSpPr/>
          <p:nvPr/>
        </p:nvSpPr>
        <p:spPr>
          <a:xfrm>
            <a:off x="6296273" y="1338898"/>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4" name="Arc 3"/>
          <p:cNvSpPr/>
          <p:nvPr/>
        </p:nvSpPr>
        <p:spPr>
          <a:xfrm flipV="1">
            <a:off x="5414500" y="2418676"/>
            <a:ext cx="587768"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5" name="Arc 4"/>
          <p:cNvSpPr/>
          <p:nvPr/>
        </p:nvSpPr>
        <p:spPr>
          <a:xfrm flipH="1" flipV="1">
            <a:off x="5428080" y="2418676"/>
            <a:ext cx="586754"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cxnSp>
        <p:nvCxnSpPr>
          <p:cNvPr id="8" name="Elbow Connector 7"/>
          <p:cNvCxnSpPr>
            <a:stCxn id="35" idx="2"/>
          </p:cNvCxnSpPr>
          <p:nvPr/>
        </p:nvCxnSpPr>
        <p:spPr>
          <a:xfrm rot="16200000" flipH="1">
            <a:off x="5225452" y="2606330"/>
            <a:ext cx="1332855" cy="599502"/>
          </a:xfrm>
          <a:prstGeom prst="bentConnector3">
            <a:avLst>
              <a:gd name="adj1" fmla="val 62206"/>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Elbow Connector 8"/>
          <p:cNvCxnSpPr/>
          <p:nvPr/>
        </p:nvCxnSpPr>
        <p:spPr>
          <a:xfrm rot="16200000" flipH="1">
            <a:off x="5409473" y="2580802"/>
            <a:ext cx="1330952" cy="652459"/>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Elbow Connector 9"/>
          <p:cNvCxnSpPr/>
          <p:nvPr/>
        </p:nvCxnSpPr>
        <p:spPr>
          <a:xfrm rot="5400000">
            <a:off x="6729256" y="2572626"/>
            <a:ext cx="1327482" cy="672290"/>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Elbow Connector 10"/>
          <p:cNvCxnSpPr>
            <a:stCxn id="39" idx="2"/>
          </p:cNvCxnSpPr>
          <p:nvPr/>
        </p:nvCxnSpPr>
        <p:spPr>
          <a:xfrm rot="5400000">
            <a:off x="6761548" y="2784018"/>
            <a:ext cx="1660927" cy="582951"/>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027998" y="1701158"/>
            <a:ext cx="2682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5414500" y="2456398"/>
            <a:ext cx="587768"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15" name="Arc 14"/>
          <p:cNvSpPr/>
          <p:nvPr/>
        </p:nvSpPr>
        <p:spPr>
          <a:xfrm flipH="1">
            <a:off x="5428080" y="2456399"/>
            <a:ext cx="586754"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cxnSp>
        <p:nvCxnSpPr>
          <p:cNvPr id="16" name="Straight Connector 15"/>
          <p:cNvCxnSpPr/>
          <p:nvPr/>
        </p:nvCxnSpPr>
        <p:spPr>
          <a:xfrm>
            <a:off x="5033619" y="2592201"/>
            <a:ext cx="37727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182098" y="1937862"/>
            <a:ext cx="2584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182098" y="1701158"/>
            <a:ext cx="2584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615430" y="2239654"/>
            <a:ext cx="0" cy="114233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824926" y="2245030"/>
            <a:ext cx="0" cy="1136983"/>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6108858" y="3382004"/>
            <a:ext cx="1260657" cy="1047902"/>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POWER9</a:t>
            </a:r>
          </a:p>
          <a:p>
            <a:pPr algn="ctr"/>
            <a:r>
              <a:rPr lang="en-US" b="1" dirty="0" smtClean="0">
                <a:solidFill>
                  <a:prstClr val="black"/>
                </a:solidFill>
              </a:rPr>
              <a:t>CPU</a:t>
            </a:r>
            <a:endParaRPr lang="en-US" b="1" dirty="0">
              <a:solidFill>
                <a:prstClr val="black"/>
              </a:solidFill>
            </a:endParaRPr>
          </a:p>
        </p:txBody>
      </p:sp>
      <p:cxnSp>
        <p:nvCxnSpPr>
          <p:cNvPr id="24" name="Straight Connector 23"/>
          <p:cNvCxnSpPr/>
          <p:nvPr/>
        </p:nvCxnSpPr>
        <p:spPr>
          <a:xfrm flipV="1">
            <a:off x="5592128" y="1035734"/>
            <a:ext cx="3263" cy="30414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748719" y="1171592"/>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7729142" y="1166216"/>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7880222" y="1035734"/>
            <a:ext cx="0" cy="303165"/>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5592127" y="1028723"/>
            <a:ext cx="2291358"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5748720" y="1170104"/>
            <a:ext cx="1980422" cy="148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grpSp>
        <p:nvGrpSpPr>
          <p:cNvPr id="67" name="Group 66"/>
          <p:cNvGrpSpPr/>
          <p:nvPr/>
        </p:nvGrpSpPr>
        <p:grpSpPr>
          <a:xfrm>
            <a:off x="737922" y="658910"/>
            <a:ext cx="4486403" cy="3770996"/>
            <a:chOff x="4772514" y="958312"/>
            <a:chExt cx="4486403" cy="3770996"/>
          </a:xfrm>
        </p:grpSpPr>
        <p:cxnSp>
          <p:nvCxnSpPr>
            <p:cNvPr id="68" name="Straight Connector 67"/>
            <p:cNvCxnSpPr/>
            <p:nvPr/>
          </p:nvCxnSpPr>
          <p:spPr>
            <a:xfrm>
              <a:off x="5694985" y="2237264"/>
              <a:ext cx="281439"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4829366" y="1636400"/>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70" name="Rectangle 69"/>
            <p:cNvSpPr/>
            <p:nvPr/>
          </p:nvSpPr>
          <p:spPr>
            <a:xfrm>
              <a:off x="7120724" y="1641776"/>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71" name="Rectangle 70"/>
            <p:cNvSpPr/>
            <p:nvPr/>
          </p:nvSpPr>
          <p:spPr>
            <a:xfrm>
              <a:off x="5976424" y="1638300"/>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72" name="Arc 71"/>
            <p:cNvSpPr/>
            <p:nvPr/>
          </p:nvSpPr>
          <p:spPr>
            <a:xfrm flipV="1">
              <a:off x="7219413" y="2718078"/>
              <a:ext cx="587768"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73" name="Arc 72"/>
            <p:cNvSpPr/>
            <p:nvPr/>
          </p:nvSpPr>
          <p:spPr>
            <a:xfrm flipH="1" flipV="1">
              <a:off x="7232993" y="2718078"/>
              <a:ext cx="586754"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cxnSp>
          <p:nvCxnSpPr>
            <p:cNvPr id="74" name="Elbow Connector 73"/>
            <p:cNvCxnSpPr>
              <a:stCxn id="69" idx="2"/>
            </p:cNvCxnSpPr>
            <p:nvPr/>
          </p:nvCxnSpPr>
          <p:spPr>
            <a:xfrm rot="16200000" flipH="1">
              <a:off x="4905603" y="2905732"/>
              <a:ext cx="1332855" cy="599502"/>
            </a:xfrm>
            <a:prstGeom prst="bentConnector3">
              <a:avLst>
                <a:gd name="adj1" fmla="val 62206"/>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5" name="Elbow Connector 74"/>
            <p:cNvCxnSpPr/>
            <p:nvPr/>
          </p:nvCxnSpPr>
          <p:spPr>
            <a:xfrm rot="16200000" flipH="1">
              <a:off x="5089624" y="2880204"/>
              <a:ext cx="1330952" cy="652459"/>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6" name="Elbow Connector 75"/>
            <p:cNvCxnSpPr/>
            <p:nvPr/>
          </p:nvCxnSpPr>
          <p:spPr>
            <a:xfrm rot="5400000">
              <a:off x="6409407" y="2872028"/>
              <a:ext cx="1327482" cy="672290"/>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Elbow Connector 76"/>
            <p:cNvCxnSpPr>
              <a:stCxn id="70" idx="2"/>
            </p:cNvCxnSpPr>
            <p:nvPr/>
          </p:nvCxnSpPr>
          <p:spPr>
            <a:xfrm rot="5400000">
              <a:off x="6441699" y="3083420"/>
              <a:ext cx="1660927" cy="582951"/>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708149" y="2000560"/>
              <a:ext cx="2682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79" name="Arc 78"/>
            <p:cNvSpPr/>
            <p:nvPr/>
          </p:nvSpPr>
          <p:spPr>
            <a:xfrm>
              <a:off x="7219413" y="2755800"/>
              <a:ext cx="587768"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80" name="Arc 79"/>
            <p:cNvSpPr/>
            <p:nvPr/>
          </p:nvSpPr>
          <p:spPr>
            <a:xfrm flipH="1">
              <a:off x="7232993" y="2755801"/>
              <a:ext cx="586754"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cxnSp>
          <p:nvCxnSpPr>
            <p:cNvPr id="81" name="Straight Connector 80"/>
            <p:cNvCxnSpPr>
              <a:stCxn id="79" idx="2"/>
            </p:cNvCxnSpPr>
            <p:nvPr/>
          </p:nvCxnSpPr>
          <p:spPr>
            <a:xfrm>
              <a:off x="7806685" y="2901480"/>
              <a:ext cx="318219"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7934199" y="2430615"/>
              <a:ext cx="1324718" cy="830997"/>
            </a:xfrm>
            <a:prstGeom prst="rect">
              <a:avLst/>
            </a:prstGeom>
            <a:noFill/>
          </p:spPr>
          <p:txBody>
            <a:bodyPr wrap="square" rtlCol="0">
              <a:spAutoFit/>
            </a:bodyPr>
            <a:lstStyle/>
            <a:p>
              <a:pPr algn="ctr"/>
              <a:r>
                <a:rPr lang="en-US" sz="1400" dirty="0" err="1" smtClean="0">
                  <a:solidFill>
                    <a:prstClr val="black"/>
                  </a:solidFill>
                </a:rPr>
                <a:t>Nvlink</a:t>
              </a:r>
              <a:r>
                <a:rPr lang="en-US" sz="1400" dirty="0" smtClean="0">
                  <a:solidFill>
                    <a:prstClr val="black"/>
                  </a:solidFill>
                </a:rPr>
                <a:t> 2.0</a:t>
              </a:r>
            </a:p>
            <a:p>
              <a:pPr algn="ctr"/>
              <a:r>
                <a:rPr lang="en-US" sz="1400" dirty="0" smtClean="0">
                  <a:solidFill>
                    <a:prstClr val="black"/>
                  </a:solidFill>
                </a:rPr>
                <a:t>2x 50GBps:</a:t>
              </a:r>
            </a:p>
            <a:p>
              <a:pPr algn="ctr"/>
              <a:r>
                <a:rPr lang="en-US" sz="2000" b="1" dirty="0" smtClean="0">
                  <a:solidFill>
                    <a:prstClr val="black"/>
                  </a:solidFill>
                </a:rPr>
                <a:t>100GBps</a:t>
              </a:r>
              <a:endParaRPr lang="en-US" sz="2000" b="1" dirty="0">
                <a:solidFill>
                  <a:prstClr val="black"/>
                </a:solidFill>
              </a:endParaRPr>
            </a:p>
          </p:txBody>
        </p:sp>
        <p:cxnSp>
          <p:nvCxnSpPr>
            <p:cNvPr id="83" name="Straight Connector 82"/>
            <p:cNvCxnSpPr/>
            <p:nvPr/>
          </p:nvCxnSpPr>
          <p:spPr>
            <a:xfrm>
              <a:off x="6862249" y="2237264"/>
              <a:ext cx="2584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6862249" y="2000560"/>
              <a:ext cx="2584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6295581" y="2539056"/>
              <a:ext cx="0" cy="114233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6505077" y="2544432"/>
              <a:ext cx="0" cy="1136983"/>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87" name="Rectangle 86"/>
            <p:cNvSpPr/>
            <p:nvPr/>
          </p:nvSpPr>
          <p:spPr>
            <a:xfrm>
              <a:off x="5789009" y="3681406"/>
              <a:ext cx="1260657" cy="1047902"/>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POWER9</a:t>
              </a:r>
            </a:p>
            <a:p>
              <a:pPr algn="ctr"/>
              <a:r>
                <a:rPr lang="en-US" b="1" dirty="0" smtClean="0">
                  <a:solidFill>
                    <a:prstClr val="black"/>
                  </a:solidFill>
                </a:rPr>
                <a:t>CPU</a:t>
              </a:r>
              <a:endParaRPr lang="en-US" b="1" dirty="0">
                <a:solidFill>
                  <a:prstClr val="black"/>
                </a:solidFill>
              </a:endParaRPr>
            </a:p>
          </p:txBody>
        </p:sp>
        <p:cxnSp>
          <p:nvCxnSpPr>
            <p:cNvPr id="88" name="Straight Connector 87"/>
            <p:cNvCxnSpPr/>
            <p:nvPr/>
          </p:nvCxnSpPr>
          <p:spPr>
            <a:xfrm flipV="1">
              <a:off x="5272279" y="1335136"/>
              <a:ext cx="3263" cy="30414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5428870" y="1470994"/>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7409293" y="1465618"/>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7560373" y="1335136"/>
              <a:ext cx="0" cy="303165"/>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5272278" y="1328125"/>
              <a:ext cx="2291358"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a:off x="5428871" y="1469506"/>
              <a:ext cx="1980422" cy="148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4772514" y="958312"/>
              <a:ext cx="3290886" cy="369332"/>
            </a:xfrm>
            <a:prstGeom prst="rect">
              <a:avLst/>
            </a:prstGeom>
            <a:noFill/>
          </p:spPr>
          <p:txBody>
            <a:bodyPr wrap="square" rtlCol="0">
              <a:spAutoFit/>
            </a:bodyPr>
            <a:lstStyle/>
            <a:p>
              <a:pPr algn="ctr"/>
              <a:r>
                <a:rPr lang="en-US" b="1" dirty="0">
                  <a:solidFill>
                    <a:prstClr val="black"/>
                  </a:solidFill>
                </a:rPr>
                <a:t>3</a:t>
              </a:r>
              <a:r>
                <a:rPr lang="en-US" b="1" dirty="0" smtClean="0">
                  <a:solidFill>
                    <a:prstClr val="black"/>
                  </a:solidFill>
                </a:rPr>
                <a:t> GPUs Per CPU Socket</a:t>
              </a:r>
              <a:endParaRPr lang="en-US" b="1" dirty="0">
                <a:solidFill>
                  <a:prstClr val="black"/>
                </a:solidFill>
              </a:endParaRPr>
            </a:p>
          </p:txBody>
        </p:sp>
      </p:grpSp>
      <p:cxnSp>
        <p:nvCxnSpPr>
          <p:cNvPr id="33" name="Straight Connector 32"/>
          <p:cNvCxnSpPr>
            <a:stCxn id="87" idx="3"/>
            <a:endCxn id="23" idx="1"/>
          </p:cNvCxnSpPr>
          <p:nvPr/>
        </p:nvCxnSpPr>
        <p:spPr>
          <a:xfrm>
            <a:off x="3015074" y="3905955"/>
            <a:ext cx="3093784"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3937162" y="3582791"/>
            <a:ext cx="1249608" cy="646331"/>
          </a:xfrm>
          <a:prstGeom prst="rect">
            <a:avLst/>
          </a:prstGeom>
          <a:noFill/>
        </p:spPr>
        <p:txBody>
          <a:bodyPr wrap="square" rtlCol="0">
            <a:spAutoFit/>
          </a:bodyPr>
          <a:lstStyle/>
          <a:p>
            <a:pPr algn="ctr"/>
            <a:r>
              <a:rPr lang="en-US" dirty="0" smtClean="0">
                <a:solidFill>
                  <a:prstClr val="black"/>
                </a:solidFill>
              </a:rPr>
              <a:t>X-Bus</a:t>
            </a:r>
          </a:p>
          <a:p>
            <a:pPr algn="ctr"/>
            <a:r>
              <a:rPr lang="en-US" b="1" dirty="0">
                <a:solidFill>
                  <a:prstClr val="black"/>
                </a:solidFill>
              </a:rPr>
              <a:t>64GBps</a:t>
            </a:r>
          </a:p>
        </p:txBody>
      </p:sp>
      <p:sp>
        <p:nvSpPr>
          <p:cNvPr id="102" name="Rectangle 101"/>
          <p:cNvSpPr/>
          <p:nvPr/>
        </p:nvSpPr>
        <p:spPr>
          <a:xfrm>
            <a:off x="70389" y="3083916"/>
            <a:ext cx="962025" cy="614369"/>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DDR4 DRAM</a:t>
            </a:r>
            <a:endParaRPr lang="en-US" b="1" dirty="0">
              <a:solidFill>
                <a:prstClr val="black"/>
              </a:solidFill>
            </a:endParaRPr>
          </a:p>
        </p:txBody>
      </p:sp>
      <p:sp>
        <p:nvSpPr>
          <p:cNvPr id="103" name="Rectangle 102"/>
          <p:cNvSpPr/>
          <p:nvPr/>
        </p:nvSpPr>
        <p:spPr>
          <a:xfrm>
            <a:off x="8108085" y="3083916"/>
            <a:ext cx="962025" cy="614369"/>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DDR4 DRAM</a:t>
            </a:r>
            <a:endParaRPr lang="en-US" b="1" dirty="0">
              <a:solidFill>
                <a:prstClr val="black"/>
              </a:solidFill>
            </a:endParaRPr>
          </a:p>
        </p:txBody>
      </p:sp>
      <p:sp>
        <p:nvSpPr>
          <p:cNvPr id="107" name="TextBox 106"/>
          <p:cNvSpPr txBox="1"/>
          <p:nvPr/>
        </p:nvSpPr>
        <p:spPr>
          <a:xfrm>
            <a:off x="612882" y="3687650"/>
            <a:ext cx="1249608" cy="369332"/>
          </a:xfrm>
          <a:prstGeom prst="rect">
            <a:avLst/>
          </a:prstGeom>
          <a:noFill/>
        </p:spPr>
        <p:txBody>
          <a:bodyPr wrap="square" rtlCol="0">
            <a:spAutoFit/>
          </a:bodyPr>
          <a:lstStyle/>
          <a:p>
            <a:pPr algn="ctr"/>
            <a:r>
              <a:rPr lang="en-US" b="1" dirty="0" smtClean="0">
                <a:solidFill>
                  <a:prstClr val="black"/>
                </a:solidFill>
              </a:rPr>
              <a:t>120GBps</a:t>
            </a:r>
            <a:endParaRPr lang="en-US" b="1" dirty="0">
              <a:solidFill>
                <a:prstClr val="black"/>
              </a:solidFill>
            </a:endParaRPr>
          </a:p>
        </p:txBody>
      </p:sp>
      <p:sp>
        <p:nvSpPr>
          <p:cNvPr id="108" name="TextBox 107"/>
          <p:cNvSpPr txBox="1"/>
          <p:nvPr/>
        </p:nvSpPr>
        <p:spPr>
          <a:xfrm>
            <a:off x="7268077" y="3662680"/>
            <a:ext cx="1249608" cy="369332"/>
          </a:xfrm>
          <a:prstGeom prst="rect">
            <a:avLst/>
          </a:prstGeom>
          <a:noFill/>
        </p:spPr>
        <p:txBody>
          <a:bodyPr wrap="square" rtlCol="0">
            <a:spAutoFit/>
          </a:bodyPr>
          <a:lstStyle/>
          <a:p>
            <a:pPr algn="ctr"/>
            <a:r>
              <a:rPr lang="en-US" b="1" dirty="0" smtClean="0">
                <a:solidFill>
                  <a:prstClr val="black"/>
                </a:solidFill>
              </a:rPr>
              <a:t>120GBps</a:t>
            </a:r>
            <a:endParaRPr lang="en-US" b="1" dirty="0">
              <a:solidFill>
                <a:prstClr val="black"/>
              </a:solidFill>
            </a:endParaRPr>
          </a:p>
        </p:txBody>
      </p:sp>
      <p:cxnSp>
        <p:nvCxnSpPr>
          <p:cNvPr id="42" name="Elbow Connector 41"/>
          <p:cNvCxnSpPr>
            <a:stCxn id="23" idx="2"/>
          </p:cNvCxnSpPr>
          <p:nvPr/>
        </p:nvCxnSpPr>
        <p:spPr>
          <a:xfrm rot="16200000" flipH="1">
            <a:off x="7037402" y="4131691"/>
            <a:ext cx="256394" cy="852824"/>
          </a:xfrm>
          <a:prstGeom prst="bentConnector2">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7592011" y="4224727"/>
            <a:ext cx="1460160" cy="666750"/>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InfiniBand</a:t>
            </a:r>
          </a:p>
          <a:p>
            <a:pPr algn="ctr"/>
            <a:r>
              <a:rPr lang="en-US" b="1" dirty="0" smtClean="0">
                <a:solidFill>
                  <a:prstClr val="black"/>
                </a:solidFill>
              </a:rPr>
              <a:t>12GBps</a:t>
            </a:r>
            <a:endParaRPr lang="en-US" b="1" dirty="0">
              <a:solidFill>
                <a:prstClr val="black"/>
              </a:solidFill>
            </a:endParaRPr>
          </a:p>
        </p:txBody>
      </p:sp>
      <p:sp>
        <p:nvSpPr>
          <p:cNvPr id="118" name="Rectangle 117"/>
          <p:cNvSpPr/>
          <p:nvPr/>
        </p:nvSpPr>
        <p:spPr>
          <a:xfrm>
            <a:off x="64694" y="4241591"/>
            <a:ext cx="1460160" cy="666750"/>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InfiniBand</a:t>
            </a:r>
          </a:p>
          <a:p>
            <a:pPr algn="ctr"/>
            <a:r>
              <a:rPr lang="en-US" b="1" dirty="0" smtClean="0">
                <a:solidFill>
                  <a:prstClr val="black"/>
                </a:solidFill>
              </a:rPr>
              <a:t>12GBps</a:t>
            </a:r>
            <a:endParaRPr lang="en-US" b="1" dirty="0">
              <a:solidFill>
                <a:prstClr val="black"/>
              </a:solidFill>
            </a:endParaRPr>
          </a:p>
        </p:txBody>
      </p:sp>
      <p:cxnSp>
        <p:nvCxnSpPr>
          <p:cNvPr id="119" name="Elbow Connector 118"/>
          <p:cNvCxnSpPr>
            <a:stCxn id="87" idx="2"/>
          </p:cNvCxnSpPr>
          <p:nvPr/>
        </p:nvCxnSpPr>
        <p:spPr>
          <a:xfrm rot="5400000">
            <a:off x="1816032" y="4151312"/>
            <a:ext cx="290120" cy="847308"/>
          </a:xfrm>
          <a:prstGeom prst="bentConnector2">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2241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7843" y="4558102"/>
            <a:ext cx="9136158" cy="585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01"/>
            <a:endParaRPr lang="en-US">
              <a:solidFill>
                <a:prstClr val="white"/>
              </a:solidFill>
            </a:endParaRPr>
          </a:p>
        </p:txBody>
      </p:sp>
      <p:sp>
        <p:nvSpPr>
          <p:cNvPr id="2" name="Title 1"/>
          <p:cNvSpPr>
            <a:spLocks noGrp="1"/>
          </p:cNvSpPr>
          <p:nvPr>
            <p:ph type="title"/>
          </p:nvPr>
        </p:nvSpPr>
        <p:spPr>
          <a:xfrm>
            <a:off x="457200" y="91679"/>
            <a:ext cx="8229600" cy="1277262"/>
          </a:xfrm>
        </p:spPr>
        <p:txBody>
          <a:bodyPr>
            <a:normAutofit fontScale="90000"/>
          </a:bodyPr>
          <a:lstStyle/>
          <a:p>
            <a:r>
              <a:rPr lang="en-US" sz="3600" dirty="0" smtClean="0"/>
              <a:t>NVIDIA DGX-2</a:t>
            </a:r>
            <a:r>
              <a:rPr lang="en-US" dirty="0" smtClean="0"/>
              <a:t/>
            </a:r>
            <a:br>
              <a:rPr lang="en-US" dirty="0" smtClean="0"/>
            </a:br>
            <a:r>
              <a:rPr lang="en-US" sz="2200" dirty="0" smtClean="0"/>
              <a:t>16x 32GB Tesla V100 GPUs w/ 300GB/s </a:t>
            </a:r>
            <a:r>
              <a:rPr lang="en-US" sz="2200" dirty="0" err="1" smtClean="0"/>
              <a:t>NVLink</a:t>
            </a:r>
            <a:r>
              <a:rPr lang="en-US" sz="2200" dirty="0" smtClean="0"/>
              <a:t>, fully switched</a:t>
            </a:r>
            <a:br>
              <a:rPr lang="en-US" sz="2200" dirty="0" smtClean="0"/>
            </a:br>
            <a:r>
              <a:rPr lang="en-US" sz="2200" dirty="0" smtClean="0"/>
              <a:t>512GB HBM2 RAM w/ </a:t>
            </a:r>
            <a:r>
              <a:rPr lang="en-US" sz="2200" b="1" dirty="0" smtClean="0"/>
              <a:t>2.4TB/s Bisection Bandwidth, 2 PFLOPS</a:t>
            </a:r>
            <a:endParaRPr lang="en-US" sz="2200" b="1" dirty="0"/>
          </a:p>
        </p:txBody>
      </p:sp>
      <p:grpSp>
        <p:nvGrpSpPr>
          <p:cNvPr id="3" name="Group 2"/>
          <p:cNvGrpSpPr/>
          <p:nvPr/>
        </p:nvGrpSpPr>
        <p:grpSpPr>
          <a:xfrm>
            <a:off x="431440" y="1368941"/>
            <a:ext cx="8208153" cy="3724714"/>
            <a:chOff x="246274" y="978416"/>
            <a:chExt cx="8208153" cy="3724714"/>
          </a:xfrm>
        </p:grpSpPr>
        <p:sp>
          <p:nvSpPr>
            <p:cNvPr id="39" name="Rectangle 38"/>
            <p:cNvSpPr/>
            <p:nvPr/>
          </p:nvSpPr>
          <p:spPr>
            <a:xfrm>
              <a:off x="532859" y="3800474"/>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smtClean="0">
                  <a:solidFill>
                    <a:prstClr val="black"/>
                  </a:solidFill>
                </a:rPr>
                <a:t>Tesla V100 GPU</a:t>
              </a:r>
              <a:endParaRPr lang="en-US" b="1" dirty="0">
                <a:solidFill>
                  <a:prstClr val="black"/>
                </a:solidFill>
              </a:endParaRPr>
            </a:p>
          </p:txBody>
        </p:sp>
        <p:sp>
          <p:nvSpPr>
            <p:cNvPr id="98" name="Rectangle 97"/>
            <p:cNvSpPr/>
            <p:nvPr/>
          </p:nvSpPr>
          <p:spPr>
            <a:xfrm>
              <a:off x="1503147" y="3800474"/>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smtClean="0">
                  <a:solidFill>
                    <a:prstClr val="black"/>
                  </a:solidFill>
                </a:rPr>
                <a:t>Tesla V100 GPU</a:t>
              </a:r>
              <a:endParaRPr lang="en-US" b="1" dirty="0">
                <a:solidFill>
                  <a:prstClr val="black"/>
                </a:solidFill>
              </a:endParaRPr>
            </a:p>
          </p:txBody>
        </p:sp>
        <p:sp>
          <p:nvSpPr>
            <p:cNvPr id="120" name="Rectangle 119"/>
            <p:cNvSpPr/>
            <p:nvPr/>
          </p:nvSpPr>
          <p:spPr>
            <a:xfrm>
              <a:off x="2456909" y="3800474"/>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smtClean="0">
                  <a:solidFill>
                    <a:prstClr val="black"/>
                  </a:solidFill>
                </a:rPr>
                <a:t>Tesla V100 GPU</a:t>
              </a:r>
              <a:endParaRPr lang="en-US" b="1" dirty="0">
                <a:solidFill>
                  <a:prstClr val="black"/>
                </a:solidFill>
              </a:endParaRPr>
            </a:p>
          </p:txBody>
        </p:sp>
        <p:sp>
          <p:nvSpPr>
            <p:cNvPr id="121" name="Rectangle 120"/>
            <p:cNvSpPr/>
            <p:nvPr/>
          </p:nvSpPr>
          <p:spPr>
            <a:xfrm>
              <a:off x="3427197" y="3800474"/>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smtClean="0">
                  <a:solidFill>
                    <a:prstClr val="black"/>
                  </a:solidFill>
                </a:rPr>
                <a:t>Tesla V100 GPU</a:t>
              </a:r>
              <a:endParaRPr lang="en-US" b="1" dirty="0">
                <a:solidFill>
                  <a:prstClr val="black"/>
                </a:solidFill>
              </a:endParaRPr>
            </a:p>
          </p:txBody>
        </p:sp>
        <p:sp>
          <p:nvSpPr>
            <p:cNvPr id="122" name="Rectangle 121"/>
            <p:cNvSpPr/>
            <p:nvPr/>
          </p:nvSpPr>
          <p:spPr>
            <a:xfrm>
              <a:off x="4408127" y="3800474"/>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smtClean="0">
                  <a:solidFill>
                    <a:prstClr val="black"/>
                  </a:solidFill>
                </a:rPr>
                <a:t>Tesla V100 GPU</a:t>
              </a:r>
              <a:endParaRPr lang="en-US" b="1" dirty="0">
                <a:solidFill>
                  <a:prstClr val="black"/>
                </a:solidFill>
              </a:endParaRPr>
            </a:p>
          </p:txBody>
        </p:sp>
        <p:sp>
          <p:nvSpPr>
            <p:cNvPr id="123" name="Rectangle 122"/>
            <p:cNvSpPr/>
            <p:nvPr/>
          </p:nvSpPr>
          <p:spPr>
            <a:xfrm>
              <a:off x="5378415" y="3800474"/>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smtClean="0">
                  <a:solidFill>
                    <a:prstClr val="black"/>
                  </a:solidFill>
                </a:rPr>
                <a:t>Tesla V100 GPU</a:t>
              </a:r>
              <a:endParaRPr lang="en-US" b="1" dirty="0">
                <a:solidFill>
                  <a:prstClr val="black"/>
                </a:solidFill>
              </a:endParaRPr>
            </a:p>
          </p:txBody>
        </p:sp>
        <p:sp>
          <p:nvSpPr>
            <p:cNvPr id="124" name="Rectangle 123"/>
            <p:cNvSpPr/>
            <p:nvPr/>
          </p:nvSpPr>
          <p:spPr>
            <a:xfrm>
              <a:off x="6332177" y="3800474"/>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smtClean="0">
                  <a:solidFill>
                    <a:prstClr val="black"/>
                  </a:solidFill>
                </a:rPr>
                <a:t>Tesla V100 GPU</a:t>
              </a:r>
              <a:endParaRPr lang="en-US" b="1" dirty="0">
                <a:solidFill>
                  <a:prstClr val="black"/>
                </a:solidFill>
              </a:endParaRPr>
            </a:p>
          </p:txBody>
        </p:sp>
        <p:sp>
          <p:nvSpPr>
            <p:cNvPr id="125" name="Rectangle 124"/>
            <p:cNvSpPr/>
            <p:nvPr/>
          </p:nvSpPr>
          <p:spPr>
            <a:xfrm>
              <a:off x="7302465" y="3800474"/>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smtClean="0">
                  <a:solidFill>
                    <a:prstClr val="black"/>
                  </a:solidFill>
                </a:rPr>
                <a:t>Tesla V100 GPU</a:t>
              </a:r>
              <a:endParaRPr lang="en-US" b="1" dirty="0">
                <a:solidFill>
                  <a:prstClr val="black"/>
                </a:solidFill>
              </a:endParaRPr>
            </a:p>
          </p:txBody>
        </p:sp>
        <p:sp>
          <p:nvSpPr>
            <p:cNvPr id="126" name="Rectangle 125"/>
            <p:cNvSpPr/>
            <p:nvPr/>
          </p:nvSpPr>
          <p:spPr>
            <a:xfrm>
              <a:off x="532859" y="978416"/>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smtClean="0">
                  <a:solidFill>
                    <a:prstClr val="black"/>
                  </a:solidFill>
                </a:rPr>
                <a:t>Tesla V100 GPU</a:t>
              </a:r>
              <a:endParaRPr lang="en-US" b="1" dirty="0">
                <a:solidFill>
                  <a:prstClr val="black"/>
                </a:solidFill>
              </a:endParaRPr>
            </a:p>
          </p:txBody>
        </p:sp>
        <p:sp>
          <p:nvSpPr>
            <p:cNvPr id="127" name="Rectangle 126"/>
            <p:cNvSpPr/>
            <p:nvPr/>
          </p:nvSpPr>
          <p:spPr>
            <a:xfrm>
              <a:off x="1503147" y="978416"/>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smtClean="0">
                  <a:solidFill>
                    <a:prstClr val="black"/>
                  </a:solidFill>
                </a:rPr>
                <a:t>Tesla V100 GPU</a:t>
              </a:r>
              <a:endParaRPr lang="en-US" b="1" dirty="0">
                <a:solidFill>
                  <a:prstClr val="black"/>
                </a:solidFill>
              </a:endParaRPr>
            </a:p>
          </p:txBody>
        </p:sp>
        <p:sp>
          <p:nvSpPr>
            <p:cNvPr id="128" name="Rectangle 127"/>
            <p:cNvSpPr/>
            <p:nvPr/>
          </p:nvSpPr>
          <p:spPr>
            <a:xfrm>
              <a:off x="2456909" y="978416"/>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smtClean="0">
                  <a:solidFill>
                    <a:prstClr val="black"/>
                  </a:solidFill>
                </a:rPr>
                <a:t>Tesla V100 GPU</a:t>
              </a:r>
              <a:endParaRPr lang="en-US" b="1" dirty="0">
                <a:solidFill>
                  <a:prstClr val="black"/>
                </a:solidFill>
              </a:endParaRPr>
            </a:p>
          </p:txBody>
        </p:sp>
        <p:sp>
          <p:nvSpPr>
            <p:cNvPr id="129" name="Rectangle 128"/>
            <p:cNvSpPr/>
            <p:nvPr/>
          </p:nvSpPr>
          <p:spPr>
            <a:xfrm>
              <a:off x="3427197" y="978416"/>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smtClean="0">
                  <a:solidFill>
                    <a:prstClr val="black"/>
                  </a:solidFill>
                </a:rPr>
                <a:t>Tesla V100 GPU</a:t>
              </a:r>
              <a:endParaRPr lang="en-US" b="1" dirty="0">
                <a:solidFill>
                  <a:prstClr val="black"/>
                </a:solidFill>
              </a:endParaRPr>
            </a:p>
          </p:txBody>
        </p:sp>
        <p:sp>
          <p:nvSpPr>
            <p:cNvPr id="130" name="Rectangle 129"/>
            <p:cNvSpPr/>
            <p:nvPr/>
          </p:nvSpPr>
          <p:spPr>
            <a:xfrm>
              <a:off x="4408127" y="978416"/>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smtClean="0">
                  <a:solidFill>
                    <a:prstClr val="black"/>
                  </a:solidFill>
                </a:rPr>
                <a:t>Tesla V100 GPU</a:t>
              </a:r>
              <a:endParaRPr lang="en-US" b="1" dirty="0">
                <a:solidFill>
                  <a:prstClr val="black"/>
                </a:solidFill>
              </a:endParaRPr>
            </a:p>
          </p:txBody>
        </p:sp>
        <p:sp>
          <p:nvSpPr>
            <p:cNvPr id="131" name="Rectangle 130"/>
            <p:cNvSpPr/>
            <p:nvPr/>
          </p:nvSpPr>
          <p:spPr>
            <a:xfrm>
              <a:off x="5378415" y="978416"/>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smtClean="0">
                  <a:solidFill>
                    <a:prstClr val="black"/>
                  </a:solidFill>
                </a:rPr>
                <a:t>Tesla V100 GPU</a:t>
              </a:r>
              <a:endParaRPr lang="en-US" b="1" dirty="0">
                <a:solidFill>
                  <a:prstClr val="black"/>
                </a:solidFill>
              </a:endParaRPr>
            </a:p>
          </p:txBody>
        </p:sp>
        <p:sp>
          <p:nvSpPr>
            <p:cNvPr id="132" name="Rectangle 131"/>
            <p:cNvSpPr/>
            <p:nvPr/>
          </p:nvSpPr>
          <p:spPr>
            <a:xfrm>
              <a:off x="6332177" y="978416"/>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smtClean="0">
                  <a:solidFill>
                    <a:prstClr val="black"/>
                  </a:solidFill>
                </a:rPr>
                <a:t>Tesla V100 GPU</a:t>
              </a:r>
              <a:endParaRPr lang="en-US" b="1" dirty="0">
                <a:solidFill>
                  <a:prstClr val="black"/>
                </a:solidFill>
              </a:endParaRPr>
            </a:p>
          </p:txBody>
        </p:sp>
        <p:sp>
          <p:nvSpPr>
            <p:cNvPr id="133" name="Rectangle 132"/>
            <p:cNvSpPr/>
            <p:nvPr/>
          </p:nvSpPr>
          <p:spPr>
            <a:xfrm>
              <a:off x="7302465" y="978416"/>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smtClean="0">
                  <a:solidFill>
                    <a:prstClr val="black"/>
                  </a:solidFill>
                </a:rPr>
                <a:t>Tesla V100 GPU</a:t>
              </a:r>
              <a:endParaRPr lang="en-US" b="1" dirty="0">
                <a:solidFill>
                  <a:prstClr val="black"/>
                </a:solidFill>
              </a:endParaRPr>
            </a:p>
          </p:txBody>
        </p:sp>
        <p:sp>
          <p:nvSpPr>
            <p:cNvPr id="134" name="Rectangle 133"/>
            <p:cNvSpPr/>
            <p:nvPr/>
          </p:nvSpPr>
          <p:spPr>
            <a:xfrm>
              <a:off x="246274" y="2238375"/>
              <a:ext cx="1277726" cy="423747"/>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err="1" smtClean="0">
                  <a:solidFill>
                    <a:prstClr val="black"/>
                  </a:solidFill>
                </a:rPr>
                <a:t>NVSwitch</a:t>
              </a:r>
              <a:endParaRPr lang="en-US" b="1" dirty="0">
                <a:solidFill>
                  <a:prstClr val="black"/>
                </a:solidFill>
              </a:endParaRPr>
            </a:p>
          </p:txBody>
        </p:sp>
        <p:sp>
          <p:nvSpPr>
            <p:cNvPr id="135" name="Rectangle 134"/>
            <p:cNvSpPr/>
            <p:nvPr/>
          </p:nvSpPr>
          <p:spPr>
            <a:xfrm>
              <a:off x="1641113" y="2238375"/>
              <a:ext cx="1277726" cy="423747"/>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err="1" smtClean="0">
                  <a:solidFill>
                    <a:prstClr val="black"/>
                  </a:solidFill>
                </a:rPr>
                <a:t>NVSwitch</a:t>
              </a:r>
              <a:endParaRPr lang="en-US" b="1" dirty="0">
                <a:solidFill>
                  <a:prstClr val="black"/>
                </a:solidFill>
              </a:endParaRPr>
            </a:p>
          </p:txBody>
        </p:sp>
        <p:sp>
          <p:nvSpPr>
            <p:cNvPr id="136" name="Rectangle 135"/>
            <p:cNvSpPr/>
            <p:nvPr/>
          </p:nvSpPr>
          <p:spPr>
            <a:xfrm>
              <a:off x="3013288" y="2238374"/>
              <a:ext cx="1277726" cy="423747"/>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err="1" smtClean="0">
                  <a:solidFill>
                    <a:prstClr val="black"/>
                  </a:solidFill>
                </a:rPr>
                <a:t>NVSwitch</a:t>
              </a:r>
              <a:endParaRPr lang="en-US" b="1" dirty="0">
                <a:solidFill>
                  <a:prstClr val="black"/>
                </a:solidFill>
              </a:endParaRPr>
            </a:p>
          </p:txBody>
        </p:sp>
        <p:sp>
          <p:nvSpPr>
            <p:cNvPr id="137" name="Rectangle 136"/>
            <p:cNvSpPr/>
            <p:nvPr/>
          </p:nvSpPr>
          <p:spPr>
            <a:xfrm>
              <a:off x="4408127" y="2238374"/>
              <a:ext cx="1277726" cy="423747"/>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err="1" smtClean="0">
                  <a:solidFill>
                    <a:prstClr val="black"/>
                  </a:solidFill>
                </a:rPr>
                <a:t>NVSwitch</a:t>
              </a:r>
              <a:endParaRPr lang="en-US" b="1" dirty="0">
                <a:solidFill>
                  <a:prstClr val="black"/>
                </a:solidFill>
              </a:endParaRPr>
            </a:p>
          </p:txBody>
        </p:sp>
        <p:sp>
          <p:nvSpPr>
            <p:cNvPr id="138" name="Rectangle 137"/>
            <p:cNvSpPr/>
            <p:nvPr/>
          </p:nvSpPr>
          <p:spPr>
            <a:xfrm>
              <a:off x="5781862" y="2238375"/>
              <a:ext cx="1277726" cy="423747"/>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err="1" smtClean="0">
                  <a:solidFill>
                    <a:prstClr val="black"/>
                  </a:solidFill>
                </a:rPr>
                <a:t>NVSwitch</a:t>
              </a:r>
              <a:endParaRPr lang="en-US" b="1" dirty="0">
                <a:solidFill>
                  <a:prstClr val="black"/>
                </a:solidFill>
              </a:endParaRPr>
            </a:p>
          </p:txBody>
        </p:sp>
        <p:sp>
          <p:nvSpPr>
            <p:cNvPr id="139" name="Rectangle 138"/>
            <p:cNvSpPr/>
            <p:nvPr/>
          </p:nvSpPr>
          <p:spPr>
            <a:xfrm>
              <a:off x="7176701" y="2238375"/>
              <a:ext cx="1277726" cy="423747"/>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err="1" smtClean="0">
                  <a:solidFill>
                    <a:prstClr val="black"/>
                  </a:solidFill>
                </a:rPr>
                <a:t>NVSwitch</a:t>
              </a:r>
              <a:endParaRPr lang="en-US" b="1" dirty="0">
                <a:solidFill>
                  <a:prstClr val="black"/>
                </a:solidFill>
              </a:endParaRPr>
            </a:p>
          </p:txBody>
        </p:sp>
        <p:sp>
          <p:nvSpPr>
            <p:cNvPr id="140" name="Rectangle 139"/>
            <p:cNvSpPr/>
            <p:nvPr/>
          </p:nvSpPr>
          <p:spPr>
            <a:xfrm>
              <a:off x="246274" y="3019425"/>
              <a:ext cx="1277726" cy="423747"/>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err="1" smtClean="0">
                  <a:solidFill>
                    <a:prstClr val="black"/>
                  </a:solidFill>
                </a:rPr>
                <a:t>NVSwitch</a:t>
              </a:r>
              <a:endParaRPr lang="en-US" b="1" dirty="0">
                <a:solidFill>
                  <a:prstClr val="black"/>
                </a:solidFill>
              </a:endParaRPr>
            </a:p>
          </p:txBody>
        </p:sp>
        <p:sp>
          <p:nvSpPr>
            <p:cNvPr id="141" name="Rectangle 140"/>
            <p:cNvSpPr/>
            <p:nvPr/>
          </p:nvSpPr>
          <p:spPr>
            <a:xfrm>
              <a:off x="1641113" y="3019425"/>
              <a:ext cx="1277726" cy="423747"/>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err="1" smtClean="0">
                  <a:solidFill>
                    <a:prstClr val="black"/>
                  </a:solidFill>
                </a:rPr>
                <a:t>NVSwitch</a:t>
              </a:r>
              <a:endParaRPr lang="en-US" b="1" dirty="0">
                <a:solidFill>
                  <a:prstClr val="black"/>
                </a:solidFill>
              </a:endParaRPr>
            </a:p>
          </p:txBody>
        </p:sp>
        <p:sp>
          <p:nvSpPr>
            <p:cNvPr id="142" name="Rectangle 141"/>
            <p:cNvSpPr/>
            <p:nvPr/>
          </p:nvSpPr>
          <p:spPr>
            <a:xfrm>
              <a:off x="3013288" y="3019424"/>
              <a:ext cx="1277726" cy="423747"/>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err="1" smtClean="0">
                  <a:solidFill>
                    <a:prstClr val="black"/>
                  </a:solidFill>
                </a:rPr>
                <a:t>NVSwitch</a:t>
              </a:r>
              <a:endParaRPr lang="en-US" b="1" dirty="0">
                <a:solidFill>
                  <a:prstClr val="black"/>
                </a:solidFill>
              </a:endParaRPr>
            </a:p>
          </p:txBody>
        </p:sp>
        <p:sp>
          <p:nvSpPr>
            <p:cNvPr id="143" name="Rectangle 142"/>
            <p:cNvSpPr/>
            <p:nvPr/>
          </p:nvSpPr>
          <p:spPr>
            <a:xfrm>
              <a:off x="4408127" y="3019424"/>
              <a:ext cx="1277726" cy="423747"/>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err="1" smtClean="0">
                  <a:solidFill>
                    <a:prstClr val="black"/>
                  </a:solidFill>
                </a:rPr>
                <a:t>NVSwitch</a:t>
              </a:r>
              <a:endParaRPr lang="en-US" b="1" dirty="0">
                <a:solidFill>
                  <a:prstClr val="black"/>
                </a:solidFill>
              </a:endParaRPr>
            </a:p>
          </p:txBody>
        </p:sp>
        <p:sp>
          <p:nvSpPr>
            <p:cNvPr id="144" name="Rectangle 143"/>
            <p:cNvSpPr/>
            <p:nvPr/>
          </p:nvSpPr>
          <p:spPr>
            <a:xfrm>
              <a:off x="5781862" y="3019425"/>
              <a:ext cx="1277726" cy="423747"/>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err="1" smtClean="0">
                  <a:solidFill>
                    <a:prstClr val="black"/>
                  </a:solidFill>
                </a:rPr>
                <a:t>NVSwitch</a:t>
              </a:r>
              <a:endParaRPr lang="en-US" b="1" dirty="0">
                <a:solidFill>
                  <a:prstClr val="black"/>
                </a:solidFill>
              </a:endParaRPr>
            </a:p>
          </p:txBody>
        </p:sp>
        <p:sp>
          <p:nvSpPr>
            <p:cNvPr id="145" name="Rectangle 144"/>
            <p:cNvSpPr/>
            <p:nvPr/>
          </p:nvSpPr>
          <p:spPr>
            <a:xfrm>
              <a:off x="7176701" y="3019425"/>
              <a:ext cx="1277726" cy="423747"/>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01"/>
              <a:r>
                <a:rPr lang="en-US" b="1" dirty="0" err="1" smtClean="0">
                  <a:solidFill>
                    <a:prstClr val="black"/>
                  </a:solidFill>
                </a:rPr>
                <a:t>NVSwitch</a:t>
              </a:r>
              <a:endParaRPr lang="en-US" b="1" dirty="0">
                <a:solidFill>
                  <a:prstClr val="black"/>
                </a:solidFill>
              </a:endParaRPr>
            </a:p>
          </p:txBody>
        </p:sp>
        <p:cxnSp>
          <p:nvCxnSpPr>
            <p:cNvPr id="18" name="Straight Arrow Connector 17"/>
            <p:cNvCxnSpPr>
              <a:stCxn id="134" idx="2"/>
              <a:endCxn id="145" idx="0"/>
            </p:cNvCxnSpPr>
            <p:nvPr/>
          </p:nvCxnSpPr>
          <p:spPr>
            <a:xfrm>
              <a:off x="885137" y="2662122"/>
              <a:ext cx="6930427"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stCxn id="134" idx="2"/>
              <a:endCxn id="144" idx="0"/>
            </p:cNvCxnSpPr>
            <p:nvPr/>
          </p:nvCxnSpPr>
          <p:spPr>
            <a:xfrm>
              <a:off x="885137" y="2662122"/>
              <a:ext cx="5535588"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7" name="Straight Arrow Connector 146"/>
            <p:cNvCxnSpPr>
              <a:stCxn id="134" idx="2"/>
              <a:endCxn id="143" idx="0"/>
            </p:cNvCxnSpPr>
            <p:nvPr/>
          </p:nvCxnSpPr>
          <p:spPr>
            <a:xfrm>
              <a:off x="885137" y="2662122"/>
              <a:ext cx="4161853"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a:stCxn id="134" idx="2"/>
              <a:endCxn id="142" idx="0"/>
            </p:cNvCxnSpPr>
            <p:nvPr/>
          </p:nvCxnSpPr>
          <p:spPr>
            <a:xfrm>
              <a:off x="885137" y="2662122"/>
              <a:ext cx="2767014"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stCxn id="134" idx="2"/>
              <a:endCxn id="141" idx="0"/>
            </p:cNvCxnSpPr>
            <p:nvPr/>
          </p:nvCxnSpPr>
          <p:spPr>
            <a:xfrm>
              <a:off x="885137" y="2662122"/>
              <a:ext cx="1394839"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a:stCxn id="134" idx="2"/>
              <a:endCxn id="140" idx="0"/>
            </p:cNvCxnSpPr>
            <p:nvPr/>
          </p:nvCxnSpPr>
          <p:spPr>
            <a:xfrm>
              <a:off x="885137" y="2662122"/>
              <a:ext cx="0"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p:nvPr/>
          </p:nvCxnSpPr>
          <p:spPr>
            <a:xfrm>
              <a:off x="885137" y="1881072"/>
              <a:ext cx="6930427"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p:nvPr/>
          </p:nvCxnSpPr>
          <p:spPr>
            <a:xfrm>
              <a:off x="885137" y="1881072"/>
              <a:ext cx="5535588"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p:nvPr/>
          </p:nvCxnSpPr>
          <p:spPr>
            <a:xfrm>
              <a:off x="885137" y="1881072"/>
              <a:ext cx="4161853"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a:off x="885137" y="1881072"/>
              <a:ext cx="2767014"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5" name="Straight Arrow Connector 154"/>
            <p:cNvCxnSpPr/>
            <p:nvPr/>
          </p:nvCxnSpPr>
          <p:spPr>
            <a:xfrm>
              <a:off x="885137" y="1881072"/>
              <a:ext cx="1394839"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a:stCxn id="126" idx="2"/>
              <a:endCxn id="134" idx="0"/>
            </p:cNvCxnSpPr>
            <p:nvPr/>
          </p:nvCxnSpPr>
          <p:spPr>
            <a:xfrm flipH="1">
              <a:off x="885137" y="1881072"/>
              <a:ext cx="90635"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a:endCxn id="123" idx="0"/>
            </p:cNvCxnSpPr>
            <p:nvPr/>
          </p:nvCxnSpPr>
          <p:spPr>
            <a:xfrm>
              <a:off x="885137" y="3443172"/>
              <a:ext cx="4936191"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a:endCxn id="122" idx="0"/>
            </p:cNvCxnSpPr>
            <p:nvPr/>
          </p:nvCxnSpPr>
          <p:spPr>
            <a:xfrm>
              <a:off x="885137" y="3443172"/>
              <a:ext cx="3965903"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a:endCxn id="121" idx="0"/>
            </p:cNvCxnSpPr>
            <p:nvPr/>
          </p:nvCxnSpPr>
          <p:spPr>
            <a:xfrm>
              <a:off x="885137" y="3443172"/>
              <a:ext cx="2984973"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a:endCxn id="120" idx="0"/>
            </p:cNvCxnSpPr>
            <p:nvPr/>
          </p:nvCxnSpPr>
          <p:spPr>
            <a:xfrm>
              <a:off x="885137" y="3443172"/>
              <a:ext cx="2014685"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1" name="Straight Arrow Connector 160"/>
            <p:cNvCxnSpPr>
              <a:endCxn id="98" idx="0"/>
            </p:cNvCxnSpPr>
            <p:nvPr/>
          </p:nvCxnSpPr>
          <p:spPr>
            <a:xfrm>
              <a:off x="885137" y="3443172"/>
              <a:ext cx="1060923"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2" name="Straight Arrow Connector 161"/>
            <p:cNvCxnSpPr>
              <a:endCxn id="39" idx="0"/>
            </p:cNvCxnSpPr>
            <p:nvPr/>
          </p:nvCxnSpPr>
          <p:spPr>
            <a:xfrm>
              <a:off x="885137" y="3443172"/>
              <a:ext cx="90635"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3" name="Straight Arrow Connector 162"/>
            <p:cNvCxnSpPr>
              <a:stCxn id="140" idx="2"/>
              <a:endCxn id="124" idx="0"/>
            </p:cNvCxnSpPr>
            <p:nvPr/>
          </p:nvCxnSpPr>
          <p:spPr>
            <a:xfrm>
              <a:off x="885137" y="3443172"/>
              <a:ext cx="5889953"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a:stCxn id="140" idx="2"/>
              <a:endCxn id="125" idx="0"/>
            </p:cNvCxnSpPr>
            <p:nvPr/>
          </p:nvCxnSpPr>
          <p:spPr>
            <a:xfrm>
              <a:off x="885137" y="3443172"/>
              <a:ext cx="6860241"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5" name="Straight Arrow Connector 164"/>
            <p:cNvCxnSpPr>
              <a:stCxn id="140" idx="0"/>
            </p:cNvCxnSpPr>
            <p:nvPr/>
          </p:nvCxnSpPr>
          <p:spPr>
            <a:xfrm flipV="1">
              <a:off x="885137" y="2664445"/>
              <a:ext cx="6930427" cy="354980"/>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a:stCxn id="140" idx="0"/>
            </p:cNvCxnSpPr>
            <p:nvPr/>
          </p:nvCxnSpPr>
          <p:spPr>
            <a:xfrm flipV="1">
              <a:off x="885137" y="2664445"/>
              <a:ext cx="5535588" cy="354980"/>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a:stCxn id="140" idx="0"/>
            </p:cNvCxnSpPr>
            <p:nvPr/>
          </p:nvCxnSpPr>
          <p:spPr>
            <a:xfrm flipV="1">
              <a:off x="885137" y="2664444"/>
              <a:ext cx="4161853" cy="354981"/>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8" name="Straight Arrow Connector 167"/>
            <p:cNvCxnSpPr>
              <a:stCxn id="140" idx="0"/>
            </p:cNvCxnSpPr>
            <p:nvPr/>
          </p:nvCxnSpPr>
          <p:spPr>
            <a:xfrm flipV="1">
              <a:off x="885137" y="2664444"/>
              <a:ext cx="2767014" cy="354981"/>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9" name="Straight Arrow Connector 168"/>
            <p:cNvCxnSpPr>
              <a:stCxn id="140" idx="0"/>
            </p:cNvCxnSpPr>
            <p:nvPr/>
          </p:nvCxnSpPr>
          <p:spPr>
            <a:xfrm flipV="1">
              <a:off x="885137" y="2664445"/>
              <a:ext cx="1394839" cy="354980"/>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a:stCxn id="39" idx="0"/>
            </p:cNvCxnSpPr>
            <p:nvPr/>
          </p:nvCxnSpPr>
          <p:spPr>
            <a:xfrm flipV="1">
              <a:off x="975772" y="3443171"/>
              <a:ext cx="4924579"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2" name="Straight Arrow Connector 171"/>
            <p:cNvCxnSpPr>
              <a:stCxn id="39" idx="0"/>
            </p:cNvCxnSpPr>
            <p:nvPr/>
          </p:nvCxnSpPr>
          <p:spPr>
            <a:xfrm flipV="1">
              <a:off x="975772" y="3443171"/>
              <a:ext cx="3954291"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3" name="Straight Arrow Connector 172"/>
            <p:cNvCxnSpPr>
              <a:stCxn id="39" idx="0"/>
            </p:cNvCxnSpPr>
            <p:nvPr/>
          </p:nvCxnSpPr>
          <p:spPr>
            <a:xfrm flipV="1">
              <a:off x="975772" y="3443171"/>
              <a:ext cx="2973361"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4" name="Straight Arrow Connector 173"/>
            <p:cNvCxnSpPr>
              <a:stCxn id="39" idx="0"/>
            </p:cNvCxnSpPr>
            <p:nvPr/>
          </p:nvCxnSpPr>
          <p:spPr>
            <a:xfrm flipV="1">
              <a:off x="975772" y="3443171"/>
              <a:ext cx="2003073"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5" name="Straight Arrow Connector 174"/>
            <p:cNvCxnSpPr/>
            <p:nvPr/>
          </p:nvCxnSpPr>
          <p:spPr>
            <a:xfrm flipV="1">
              <a:off x="975772" y="3443171"/>
              <a:ext cx="1049311"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7" name="Straight Arrow Connector 176"/>
            <p:cNvCxnSpPr>
              <a:stCxn id="39" idx="0"/>
            </p:cNvCxnSpPr>
            <p:nvPr/>
          </p:nvCxnSpPr>
          <p:spPr>
            <a:xfrm flipV="1">
              <a:off x="975772" y="3443171"/>
              <a:ext cx="5878341"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8" name="Straight Arrow Connector 177"/>
            <p:cNvCxnSpPr>
              <a:stCxn id="39" idx="0"/>
            </p:cNvCxnSpPr>
            <p:nvPr/>
          </p:nvCxnSpPr>
          <p:spPr>
            <a:xfrm flipV="1">
              <a:off x="975772" y="3443171"/>
              <a:ext cx="6848629"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6" name="Straight Arrow Connector 195"/>
            <p:cNvCxnSpPr>
              <a:stCxn id="134" idx="0"/>
              <a:endCxn id="131" idx="2"/>
            </p:cNvCxnSpPr>
            <p:nvPr/>
          </p:nvCxnSpPr>
          <p:spPr>
            <a:xfrm flipV="1">
              <a:off x="885137" y="1881072"/>
              <a:ext cx="4936191"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7" name="Straight Arrow Connector 196"/>
            <p:cNvCxnSpPr>
              <a:stCxn id="134" idx="0"/>
              <a:endCxn id="130" idx="2"/>
            </p:cNvCxnSpPr>
            <p:nvPr/>
          </p:nvCxnSpPr>
          <p:spPr>
            <a:xfrm flipV="1">
              <a:off x="885137" y="1881072"/>
              <a:ext cx="3965903"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8" name="Straight Arrow Connector 197"/>
            <p:cNvCxnSpPr>
              <a:endCxn id="129" idx="2"/>
            </p:cNvCxnSpPr>
            <p:nvPr/>
          </p:nvCxnSpPr>
          <p:spPr>
            <a:xfrm flipV="1">
              <a:off x="930454" y="1881072"/>
              <a:ext cx="2939656"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9" name="Straight Arrow Connector 198"/>
            <p:cNvCxnSpPr>
              <a:stCxn id="134" idx="0"/>
              <a:endCxn id="128" idx="2"/>
            </p:cNvCxnSpPr>
            <p:nvPr/>
          </p:nvCxnSpPr>
          <p:spPr>
            <a:xfrm flipV="1">
              <a:off x="885137" y="1881072"/>
              <a:ext cx="2014685"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0" name="Straight Arrow Connector 199"/>
            <p:cNvCxnSpPr>
              <a:stCxn id="134" idx="0"/>
              <a:endCxn id="127" idx="2"/>
            </p:cNvCxnSpPr>
            <p:nvPr/>
          </p:nvCxnSpPr>
          <p:spPr>
            <a:xfrm flipV="1">
              <a:off x="885137" y="1881072"/>
              <a:ext cx="1060923"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1" name="Straight Arrow Connector 200"/>
            <p:cNvCxnSpPr>
              <a:stCxn id="134" idx="0"/>
              <a:endCxn id="132" idx="2"/>
            </p:cNvCxnSpPr>
            <p:nvPr/>
          </p:nvCxnSpPr>
          <p:spPr>
            <a:xfrm flipV="1">
              <a:off x="885137" y="1881072"/>
              <a:ext cx="5889953"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2" name="Straight Arrow Connector 201"/>
            <p:cNvCxnSpPr>
              <a:stCxn id="134" idx="0"/>
              <a:endCxn id="133" idx="2"/>
            </p:cNvCxnSpPr>
            <p:nvPr/>
          </p:nvCxnSpPr>
          <p:spPr>
            <a:xfrm flipV="1">
              <a:off x="885137" y="1881072"/>
              <a:ext cx="6860241"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577456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RT Opportunities and Challenges Posed by Future DGX-2-Like Node/System Designs</a:t>
            </a:r>
            <a:endParaRPr lang="en-US" sz="3200" dirty="0"/>
          </a:p>
        </p:txBody>
      </p:sp>
      <p:sp>
        <p:nvSpPr>
          <p:cNvPr id="3" name="Content Placeholder 2"/>
          <p:cNvSpPr>
            <a:spLocks noGrp="1"/>
          </p:cNvSpPr>
          <p:nvPr>
            <p:ph idx="1"/>
          </p:nvPr>
        </p:nvSpPr>
        <p:spPr/>
        <p:txBody>
          <a:bodyPr>
            <a:normAutofit fontScale="92500" lnSpcReduction="10000"/>
          </a:bodyPr>
          <a:lstStyle/>
          <a:p>
            <a:r>
              <a:rPr lang="en-US" sz="2000" b="1" dirty="0" smtClean="0"/>
              <a:t>512GB of fast HBM2 RAM w/ 2.4TB/sec bisection bandwidth!!!</a:t>
            </a:r>
          </a:p>
          <a:p>
            <a:r>
              <a:rPr lang="en-US" sz="2000" b="1" dirty="0" smtClean="0"/>
              <a:t>CPUs “oversubscribed” by GPUs</a:t>
            </a:r>
          </a:p>
          <a:p>
            <a:r>
              <a:rPr lang="en-US" sz="2000" dirty="0" smtClean="0"/>
              <a:t>GPU RT must dis-involve CPUs to greatest possible extent</a:t>
            </a:r>
          </a:p>
          <a:p>
            <a:r>
              <a:rPr lang="en-US" sz="2000" b="1" dirty="0" smtClean="0"/>
              <a:t>Fully-switched </a:t>
            </a:r>
            <a:r>
              <a:rPr lang="en-US" sz="2000" b="1" dirty="0" err="1" smtClean="0"/>
              <a:t>NVLink</a:t>
            </a:r>
            <a:r>
              <a:rPr lang="en-US" sz="2000" dirty="0" smtClean="0"/>
              <a:t>-connected memory systems permit fine-grained multi-GPU RT algorithms via direct peer memory load/stores</a:t>
            </a:r>
            <a:endParaRPr lang="en-US" dirty="0" smtClean="0"/>
          </a:p>
          <a:p>
            <a:r>
              <a:rPr lang="en-US" sz="2000" b="1" dirty="0" smtClean="0"/>
              <a:t>Throughput oriented GPU RT work scheduling can hide both local and remote memory latencies gracefully </a:t>
            </a:r>
          </a:p>
          <a:p>
            <a:r>
              <a:rPr lang="en-US" sz="2000" dirty="0"/>
              <a:t>A</a:t>
            </a:r>
            <a:r>
              <a:rPr lang="en-US" sz="2000" dirty="0" smtClean="0"/>
              <a:t>pplication control of the distribution of scene geometry among GPUs, replication or distribution of RT acceleration structures</a:t>
            </a:r>
          </a:p>
          <a:p>
            <a:r>
              <a:rPr lang="en-US" sz="2000" dirty="0" smtClean="0"/>
              <a:t>Permit both “capacity” oriented distributed memory RT approaches and “performance” focused RT approaches heavy on data replication.</a:t>
            </a:r>
          </a:p>
          <a:p>
            <a:endParaRPr lang="en-US" sz="2000" dirty="0" smtClean="0"/>
          </a:p>
        </p:txBody>
      </p:sp>
    </p:spTree>
    <p:extLst>
      <p:ext uri="{BB962C8B-B14F-4D97-AF65-F5344CB8AC3E}">
        <p14:creationId xmlns:p14="http://schemas.microsoft.com/office/powerpoint/2010/main" val="14579712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 name="Title 1"/>
          <p:cNvSpPr>
            <a:spLocks noGrp="1"/>
          </p:cNvSpPr>
          <p:nvPr>
            <p:ph type="title"/>
          </p:nvPr>
        </p:nvSpPr>
        <p:spPr>
          <a:xfrm>
            <a:off x="419987" y="138223"/>
            <a:ext cx="4768701" cy="856060"/>
          </a:xfrm>
        </p:spPr>
        <p:txBody>
          <a:bodyPr>
            <a:normAutofit fontScale="90000"/>
          </a:bodyPr>
          <a:lstStyle/>
          <a:p>
            <a:r>
              <a:rPr lang="en-US" b="1" dirty="0" smtClean="0"/>
              <a:t>Ray Tracing Gems</a:t>
            </a:r>
            <a:endParaRPr lang="en-US" b="1" dirty="0"/>
          </a:p>
        </p:txBody>
      </p:sp>
      <p:sp>
        <p:nvSpPr>
          <p:cNvPr id="6" name="Text Placeholder 5"/>
          <p:cNvSpPr>
            <a:spLocks noGrp="1"/>
          </p:cNvSpPr>
          <p:nvPr>
            <p:ph type="body" sz="half" idx="1"/>
          </p:nvPr>
        </p:nvSpPr>
        <p:spPr>
          <a:xfrm>
            <a:off x="1" y="1044787"/>
            <a:ext cx="5693290" cy="3814291"/>
          </a:xfrm>
        </p:spPr>
        <p:txBody>
          <a:bodyPr>
            <a:normAutofit fontScale="62500" lnSpcReduction="20000"/>
          </a:bodyPr>
          <a:lstStyle/>
          <a:p>
            <a:r>
              <a:rPr lang="en-US" dirty="0" smtClean="0"/>
              <a:t>Ch. 4, “</a:t>
            </a:r>
            <a:r>
              <a:rPr lang="it-IT" dirty="0" smtClean="0"/>
              <a:t>A </a:t>
            </a:r>
            <a:r>
              <a:rPr lang="it-IT" dirty="0"/>
              <a:t>Planetarium Dome Master </a:t>
            </a:r>
            <a:r>
              <a:rPr lang="it-IT" dirty="0" smtClean="0"/>
              <a:t>Camera</a:t>
            </a:r>
            <a:r>
              <a:rPr lang="en-US" dirty="0" smtClean="0"/>
              <a:t>”</a:t>
            </a:r>
          </a:p>
          <a:p>
            <a:r>
              <a:rPr lang="en-US" dirty="0" smtClean="0"/>
              <a:t>Ch. 27, “</a:t>
            </a:r>
            <a:r>
              <a:rPr lang="en-US" dirty="0"/>
              <a:t>Interactive Ray Tracing Techniques for High-Fidelity Scientific Visualization</a:t>
            </a:r>
            <a:r>
              <a:rPr lang="en-US" dirty="0" smtClean="0"/>
              <a:t>”</a:t>
            </a:r>
          </a:p>
          <a:p>
            <a:r>
              <a:rPr lang="en-US" dirty="0" smtClean="0"/>
              <a:t>Tons of great material and code samples!</a:t>
            </a:r>
          </a:p>
          <a:p>
            <a:endParaRPr lang="en-US" b="1" dirty="0" smtClean="0"/>
          </a:p>
          <a:p>
            <a:r>
              <a:rPr lang="en-US" b="1" dirty="0" smtClean="0"/>
              <a:t>See Eric Haines RTG GTC talk:</a:t>
            </a:r>
          </a:p>
          <a:p>
            <a:pPr lvl="1"/>
            <a:r>
              <a:rPr lang="en-US" b="1" dirty="0" smtClean="0"/>
              <a:t>Room </a:t>
            </a:r>
            <a:r>
              <a:rPr lang="en-US" b="1" dirty="0"/>
              <a:t>230B (Concourse Level) on Thursday 2-3 PM</a:t>
            </a:r>
            <a:endParaRPr lang="en-US" b="1" dirty="0" smtClean="0"/>
          </a:p>
          <a:p>
            <a:endParaRPr lang="en-US" b="1" dirty="0" smtClean="0"/>
          </a:p>
          <a:p>
            <a:r>
              <a:rPr lang="en-US" b="1" dirty="0" smtClean="0"/>
              <a:t>RTG book signings on Thursday, 3-4pm @ GTC book seller</a:t>
            </a:r>
            <a:endParaRPr lang="en-US" b="1" dirty="0"/>
          </a:p>
        </p:txBody>
      </p:sp>
      <p:pic>
        <p:nvPicPr>
          <p:cNvPr id="4" name="Content Placeholder 3"/>
          <p:cNvPicPr>
            <a:picLocks noGrp="1" noChangeAspect="1"/>
          </p:cNvPicPr>
          <p:nvPr>
            <p:ph type="clipArt" sz="half" idx="2"/>
          </p:nvPr>
        </p:nvPicPr>
        <p:blipFill rotWithShape="1">
          <a:blip r:embed="rId2">
            <a:extLst>
              <a:ext uri="{28A0092B-C50C-407E-A947-70E740481C1C}">
                <a14:useLocalDpi xmlns:a14="http://schemas.microsoft.com/office/drawing/2010/main" val="0"/>
              </a:ext>
            </a:extLst>
          </a:blip>
          <a:srcRect r="3852"/>
          <a:stretch/>
        </p:blipFill>
        <p:spPr>
          <a:xfrm>
            <a:off x="5693290" y="1"/>
            <a:ext cx="3450710" cy="5143500"/>
          </a:xfrm>
        </p:spPr>
      </p:pic>
    </p:spTree>
    <p:extLst>
      <p:ext uri="{BB962C8B-B14F-4D97-AF65-F5344CB8AC3E}">
        <p14:creationId xmlns:p14="http://schemas.microsoft.com/office/powerpoint/2010/main" val="5858314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CSA Blue Waters GPU-accelerated Supercomputer"/>
          <p:cNvPicPr>
            <a:picLocks noChangeAspect="1" noChangeArrowheads="1"/>
          </p:cNvPicPr>
          <p:nvPr/>
        </p:nvPicPr>
        <p:blipFill rotWithShape="1">
          <a:blip r:embed="rId3">
            <a:extLst>
              <a:ext uri="{28A0092B-C50C-407E-A947-70E740481C1C}">
                <a14:useLocalDpi xmlns:a14="http://schemas.microsoft.com/office/drawing/2010/main" val="0"/>
              </a:ext>
            </a:extLst>
          </a:blip>
          <a:srcRect l="4943"/>
          <a:stretch/>
        </p:blipFill>
        <p:spPr bwMode="auto">
          <a:xfrm>
            <a:off x="6690606" y="3"/>
            <a:ext cx="2453394" cy="21333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51056"/>
            <a:ext cx="6690607" cy="714488"/>
          </a:xfrm>
        </p:spPr>
        <p:txBody>
          <a:bodyPr>
            <a:noAutofit/>
          </a:bodyPr>
          <a:lstStyle/>
          <a:p>
            <a:r>
              <a:rPr lang="en-US" sz="2400" dirty="0" smtClean="0"/>
              <a:t>Making Our Research Tools Easily Accessible</a:t>
            </a:r>
            <a:endParaRPr lang="en-US" sz="2400" dirty="0"/>
          </a:p>
        </p:txBody>
      </p:sp>
      <p:sp>
        <p:nvSpPr>
          <p:cNvPr id="3" name="Content Placeholder 2"/>
          <p:cNvSpPr>
            <a:spLocks noGrp="1"/>
          </p:cNvSpPr>
          <p:nvPr>
            <p:ph idx="1"/>
          </p:nvPr>
        </p:nvSpPr>
        <p:spPr>
          <a:xfrm>
            <a:off x="127593" y="758251"/>
            <a:ext cx="6443328" cy="2559107"/>
          </a:xfrm>
        </p:spPr>
        <p:txBody>
          <a:bodyPr>
            <a:normAutofit fontScale="40000" lnSpcReduction="20000"/>
          </a:bodyPr>
          <a:lstStyle/>
          <a:p>
            <a:r>
              <a:rPr lang="en-US" sz="3800" dirty="0" smtClean="0"/>
              <a:t>Docker “container” images available in NVIDIA NGC registry</a:t>
            </a:r>
          </a:p>
          <a:p>
            <a:pPr lvl="1"/>
            <a:r>
              <a:rPr lang="en-US" sz="3400" dirty="0" smtClean="0"/>
              <a:t>Users obtain </a:t>
            </a:r>
            <a:r>
              <a:rPr lang="en-US" sz="3400" dirty="0"/>
              <a:t>D</a:t>
            </a:r>
            <a:r>
              <a:rPr lang="en-US" sz="3400" dirty="0" smtClean="0"/>
              <a:t>ocker images via registry, download and run on the laptop, workstation, cloud, or supercomputer of their choosing</a:t>
            </a:r>
          </a:p>
          <a:p>
            <a:pPr lvl="1"/>
            <a:r>
              <a:rPr lang="en-US" sz="3400" b="1" dirty="0" smtClean="0"/>
              <a:t>https://ngc.nvidia.com/registry/</a:t>
            </a:r>
          </a:p>
          <a:p>
            <a:pPr lvl="1"/>
            <a:r>
              <a:rPr lang="en-US" sz="3400" b="1" dirty="0"/>
              <a:t>https://</a:t>
            </a:r>
            <a:r>
              <a:rPr lang="en-US" sz="3400" b="1" dirty="0" smtClean="0"/>
              <a:t>ngc.nvidia.com/registry/hpc-vmd</a:t>
            </a:r>
            <a:endParaRPr lang="en-US" sz="3400" b="1" dirty="0"/>
          </a:p>
          <a:p>
            <a:pPr marL="457101" lvl="1" indent="0">
              <a:buNone/>
            </a:pPr>
            <a:endParaRPr lang="en-US" sz="3400" dirty="0" smtClean="0"/>
          </a:p>
          <a:p>
            <a:r>
              <a:rPr lang="en-US" sz="3800" dirty="0" smtClean="0"/>
              <a:t>Cloud based deployment</a:t>
            </a:r>
          </a:p>
          <a:p>
            <a:pPr lvl="1"/>
            <a:r>
              <a:rPr lang="en-US" sz="3400" dirty="0" smtClean="0"/>
              <a:t>Full virtual machines (known as “AMI” in Amazon terminology)</a:t>
            </a:r>
          </a:p>
          <a:p>
            <a:pPr lvl="1"/>
            <a:r>
              <a:rPr lang="en-US" sz="3400" dirty="0" smtClean="0"/>
              <a:t>Amazon AWS EC2 GPU-accelerated instances:</a:t>
            </a:r>
          </a:p>
          <a:p>
            <a:pPr marL="457101" lvl="1" indent="0">
              <a:buNone/>
            </a:pPr>
            <a:r>
              <a:rPr lang="en-US" sz="3400" b="1" dirty="0"/>
              <a:t>     http://www.ks.uiuc.edu/Research/cloud/</a:t>
            </a:r>
            <a:endParaRPr lang="en-US" sz="3400" b="1" dirty="0" smtClean="0"/>
          </a:p>
          <a:p>
            <a:pPr marL="0" indent="0">
              <a:buNone/>
            </a:pPr>
            <a:endParaRPr lang="en-US" sz="2400" dirty="0" smtClean="0"/>
          </a:p>
        </p:txBody>
      </p:sp>
      <p:pic>
        <p:nvPicPr>
          <p:cNvPr id="1026" name="Picture 2" descr="Image result for amazon ec2"/>
          <p:cNvPicPr>
            <a:picLocks noChangeAspect="1" noChangeArrowheads="1"/>
          </p:cNvPicPr>
          <p:nvPr/>
        </p:nvPicPr>
        <p:blipFill rotWithShape="1">
          <a:blip r:embed="rId4">
            <a:extLst>
              <a:ext uri="{28A0092B-C50C-407E-A947-70E740481C1C}">
                <a14:useLocalDpi xmlns:a14="http://schemas.microsoft.com/office/drawing/2010/main" val="0"/>
              </a:ext>
            </a:extLst>
          </a:blip>
          <a:srcRect l="8708" t="8444" r="7771" b="11942"/>
          <a:stretch/>
        </p:blipFill>
        <p:spPr bwMode="auto">
          <a:xfrm>
            <a:off x="6817306" y="3460420"/>
            <a:ext cx="2199994" cy="14796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216092" y="2130556"/>
            <a:ext cx="2927909" cy="369332"/>
          </a:xfrm>
          <a:prstGeom prst="rect">
            <a:avLst/>
          </a:prstGeom>
          <a:noFill/>
        </p:spPr>
        <p:txBody>
          <a:bodyPr wrap="square" rtlCol="0">
            <a:spAutoFit/>
          </a:bodyPr>
          <a:lstStyle/>
          <a:p>
            <a:r>
              <a:rPr lang="en-US" dirty="0" smtClean="0"/>
              <a:t>Clusters, Supercomputers</a:t>
            </a:r>
            <a:endParaRPr lang="en-US" dirty="0"/>
          </a:p>
        </p:txBody>
      </p:sp>
      <p:sp>
        <p:nvSpPr>
          <p:cNvPr id="4" name="TextBox 3"/>
          <p:cNvSpPr txBox="1"/>
          <p:nvPr/>
        </p:nvSpPr>
        <p:spPr>
          <a:xfrm>
            <a:off x="0" y="3239191"/>
            <a:ext cx="6216094" cy="1785104"/>
          </a:xfrm>
          <a:prstGeom prst="rect">
            <a:avLst/>
          </a:prstGeom>
          <a:noFill/>
        </p:spPr>
        <p:txBody>
          <a:bodyPr wrap="square" rtlCol="0">
            <a:spAutoFit/>
          </a:bodyPr>
          <a:lstStyle/>
          <a:p>
            <a:r>
              <a:rPr lang="en-US" sz="1000" b="1" dirty="0"/>
              <a:t>Molecular dynamics-based refinement and validation for sub-5 Å </a:t>
            </a:r>
            <a:r>
              <a:rPr lang="en-US" sz="1000" b="1" dirty="0" err="1"/>
              <a:t>cryo</a:t>
            </a:r>
            <a:r>
              <a:rPr lang="en-US" sz="1000" b="1" dirty="0"/>
              <a:t>-electron microscopy maps. </a:t>
            </a:r>
            <a:r>
              <a:rPr lang="en-US" sz="1000" dirty="0"/>
              <a:t> Abhishek </a:t>
            </a:r>
            <a:r>
              <a:rPr lang="en-US" sz="1000" dirty="0" err="1"/>
              <a:t>Singharoy</a:t>
            </a:r>
            <a:r>
              <a:rPr lang="en-US" sz="1000" dirty="0"/>
              <a:t>, Ivan </a:t>
            </a:r>
            <a:r>
              <a:rPr lang="en-US" sz="1000" dirty="0" err="1"/>
              <a:t>Teo</a:t>
            </a:r>
            <a:r>
              <a:rPr lang="en-US" sz="1000" dirty="0"/>
              <a:t>, Ryan McGreevy, John E. Stone, </a:t>
            </a:r>
            <a:r>
              <a:rPr lang="en-US" sz="1000" dirty="0" err="1"/>
              <a:t>Jianhua</a:t>
            </a:r>
            <a:r>
              <a:rPr lang="en-US" sz="1000" dirty="0"/>
              <a:t> Zhao, and Klaus </a:t>
            </a:r>
            <a:r>
              <a:rPr lang="en-US" sz="1000" dirty="0" err="1"/>
              <a:t>Schulten</a:t>
            </a:r>
            <a:r>
              <a:rPr lang="en-US" sz="1000" dirty="0"/>
              <a:t>. </a:t>
            </a:r>
            <a:r>
              <a:rPr lang="en-US" sz="1000" i="1" dirty="0" err="1"/>
              <a:t>eLife</a:t>
            </a:r>
            <a:r>
              <a:rPr lang="en-US" sz="1000" dirty="0"/>
              <a:t>, 10.7554/eLife.16105, 2016. (66 pages).</a:t>
            </a:r>
          </a:p>
          <a:p>
            <a:r>
              <a:rPr lang="en-US" sz="1000" b="1" dirty="0" err="1" smtClean="0"/>
              <a:t>QwikMD</a:t>
            </a:r>
            <a:r>
              <a:rPr lang="en-US" sz="1000" b="1" dirty="0" smtClean="0"/>
              <a:t>-integrative molecular dynamics toolkit for novices and experts.</a:t>
            </a:r>
            <a:r>
              <a:rPr lang="en-US" sz="1000" dirty="0" smtClean="0"/>
              <a:t>  Joao V. Ribeiro, Rafael C. </a:t>
            </a:r>
            <a:r>
              <a:rPr lang="en-US" sz="1000" dirty="0" err="1" smtClean="0"/>
              <a:t>Bernardi</a:t>
            </a:r>
            <a:r>
              <a:rPr lang="en-US" sz="1000" dirty="0" smtClean="0"/>
              <a:t>, Till </a:t>
            </a:r>
            <a:r>
              <a:rPr lang="en-US" sz="1000" dirty="0" err="1" smtClean="0"/>
              <a:t>Rudack</a:t>
            </a:r>
            <a:r>
              <a:rPr lang="en-US" sz="1000" dirty="0" smtClean="0"/>
              <a:t>, John E. Stone, James C. Phillips, Peter L. </a:t>
            </a:r>
            <a:r>
              <a:rPr lang="en-US" sz="1000" dirty="0" err="1" smtClean="0"/>
              <a:t>Freddolino</a:t>
            </a:r>
            <a:r>
              <a:rPr lang="en-US" sz="1000" dirty="0" smtClean="0"/>
              <a:t>, and Klaus </a:t>
            </a:r>
            <a:r>
              <a:rPr lang="en-US" sz="1000" dirty="0" err="1" smtClean="0"/>
              <a:t>Schulten</a:t>
            </a:r>
            <a:r>
              <a:rPr lang="en-US" sz="1000" dirty="0" smtClean="0"/>
              <a:t>. </a:t>
            </a:r>
            <a:r>
              <a:rPr lang="en-US" sz="1000" i="1" dirty="0" smtClean="0"/>
              <a:t>Scientific Reports</a:t>
            </a:r>
            <a:r>
              <a:rPr lang="en-US" sz="1000" dirty="0" smtClean="0"/>
              <a:t>, 6:26536, 2016.</a:t>
            </a:r>
          </a:p>
          <a:p>
            <a:r>
              <a:rPr lang="en-US" sz="1000" b="1" dirty="0" smtClean="0"/>
              <a:t>High </a:t>
            </a:r>
            <a:r>
              <a:rPr lang="en-US" sz="1000" b="1" dirty="0"/>
              <a:t>performance molecular visualization: In-situ and parallel rendering with </a:t>
            </a:r>
            <a:r>
              <a:rPr lang="en-US" sz="1000" b="1" dirty="0" smtClean="0"/>
              <a:t>EGL.</a:t>
            </a:r>
            <a:r>
              <a:rPr lang="en-US" sz="1000" dirty="0"/>
              <a:t> </a:t>
            </a:r>
            <a:r>
              <a:rPr lang="en-US" sz="1000" dirty="0" smtClean="0"/>
              <a:t>John</a:t>
            </a:r>
            <a:r>
              <a:rPr lang="en-US" sz="1000" dirty="0"/>
              <a:t> E. Stone, Peter </a:t>
            </a:r>
            <a:r>
              <a:rPr lang="en-US" sz="1000" dirty="0" err="1"/>
              <a:t>Messmer</a:t>
            </a:r>
            <a:r>
              <a:rPr lang="en-US" sz="1000" dirty="0"/>
              <a:t>, Robert </a:t>
            </a:r>
            <a:r>
              <a:rPr lang="en-US" sz="1000" dirty="0" err="1"/>
              <a:t>Sisneros</a:t>
            </a:r>
            <a:r>
              <a:rPr lang="en-US" sz="1000" dirty="0"/>
              <a:t>, and Klaus </a:t>
            </a:r>
            <a:r>
              <a:rPr lang="en-US" sz="1000" dirty="0" err="1"/>
              <a:t>Schulten</a:t>
            </a:r>
            <a:r>
              <a:rPr lang="en-US" sz="1000" dirty="0"/>
              <a:t>. </a:t>
            </a:r>
            <a:r>
              <a:rPr lang="en-US" sz="1000" i="1" dirty="0"/>
              <a:t>2016 IEEE International Parallel and Distributed Processing Symposium Workshop (IPDPSW)</a:t>
            </a:r>
            <a:r>
              <a:rPr lang="en-US" sz="1000" dirty="0"/>
              <a:t>, pp. 1014-1023, 2016.</a:t>
            </a:r>
          </a:p>
          <a:p>
            <a:r>
              <a:rPr lang="en-US" sz="1000" dirty="0"/>
              <a:t/>
            </a:r>
            <a:br>
              <a:rPr lang="en-US" sz="1000" dirty="0"/>
            </a:br>
            <a:endParaRPr lang="en-US" sz="1000" dirty="0"/>
          </a:p>
        </p:txBody>
      </p:sp>
      <p:sp>
        <p:nvSpPr>
          <p:cNvPr id="15" name="TextBox 14"/>
          <p:cNvSpPr txBox="1"/>
          <p:nvPr/>
        </p:nvSpPr>
        <p:spPr>
          <a:xfrm>
            <a:off x="6216093" y="2998755"/>
            <a:ext cx="1701210" cy="923330"/>
          </a:xfrm>
          <a:prstGeom prst="rect">
            <a:avLst/>
          </a:prstGeom>
          <a:noFill/>
        </p:spPr>
        <p:txBody>
          <a:bodyPr wrap="square" rtlCol="0">
            <a:spAutoFit/>
          </a:bodyPr>
          <a:lstStyle/>
          <a:p>
            <a:r>
              <a:rPr lang="en-US" dirty="0" smtClean="0"/>
              <a:t>Workstations,</a:t>
            </a:r>
          </a:p>
          <a:p>
            <a:r>
              <a:rPr lang="en-US" dirty="0" smtClean="0"/>
              <a:t>Servers,</a:t>
            </a:r>
          </a:p>
          <a:p>
            <a:r>
              <a:rPr lang="en-US" dirty="0" smtClean="0"/>
              <a:t>Cloud</a:t>
            </a:r>
            <a:endParaRPr lang="en-US" dirty="0"/>
          </a:p>
        </p:txBody>
      </p:sp>
    </p:spTree>
    <p:extLst>
      <p:ext uri="{BB962C8B-B14F-4D97-AF65-F5344CB8AC3E}">
        <p14:creationId xmlns:p14="http://schemas.microsoft.com/office/powerpoint/2010/main" val="112110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5" y="205979"/>
            <a:ext cx="8896350" cy="756046"/>
          </a:xfrm>
        </p:spPr>
        <p:txBody>
          <a:bodyPr>
            <a:normAutofit fontScale="90000"/>
          </a:bodyPr>
          <a:lstStyle/>
          <a:p>
            <a:r>
              <a:rPr lang="en-US" dirty="0" smtClean="0"/>
              <a:t>VMD / NAMD / LM, NGC Containers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0080"/>
            <a:ext cx="9144000" cy="4103420"/>
          </a:xfrm>
          <a:prstGeom prst="rect">
            <a:avLst/>
          </a:prstGeom>
        </p:spPr>
      </p:pic>
    </p:spTree>
    <p:extLst>
      <p:ext uri="{BB962C8B-B14F-4D97-AF65-F5344CB8AC3E}">
        <p14:creationId xmlns:p14="http://schemas.microsoft.com/office/powerpoint/2010/main" val="41813355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5" y="285750"/>
            <a:ext cx="8269286" cy="600075"/>
          </a:xfrm>
        </p:spPr>
        <p:txBody>
          <a:bodyPr>
            <a:normAutofit fontScale="90000"/>
          </a:bodyPr>
          <a:lstStyle/>
          <a:p>
            <a:r>
              <a:rPr lang="en-US" dirty="0" smtClean="0"/>
              <a:t>VMD </a:t>
            </a:r>
            <a:r>
              <a:rPr lang="en-US" dirty="0" err="1" smtClean="0"/>
              <a:t>OptiX</a:t>
            </a:r>
            <a:r>
              <a:rPr lang="en-US" dirty="0" smtClean="0"/>
              <a:t>/EGL NGC Container</a:t>
            </a:r>
            <a:endParaRPr lang="en-US" dirty="0"/>
          </a:p>
        </p:txBody>
      </p:sp>
      <p:sp>
        <p:nvSpPr>
          <p:cNvPr id="4" name="Text Placeholder 3"/>
          <p:cNvSpPr>
            <a:spLocks noGrp="1"/>
          </p:cNvSpPr>
          <p:nvPr>
            <p:ph type="body" sz="half" idx="1"/>
          </p:nvPr>
        </p:nvSpPr>
        <p:spPr>
          <a:xfrm>
            <a:off x="436565" y="1169385"/>
            <a:ext cx="4972050" cy="3084910"/>
          </a:xfrm>
        </p:spPr>
        <p:txBody>
          <a:bodyPr>
            <a:normAutofit fontScale="92500" lnSpcReduction="20000"/>
          </a:bodyPr>
          <a:lstStyle/>
          <a:p>
            <a:pPr marL="342826" lvl="1" indent="-342826">
              <a:buFont typeface="Arial"/>
              <a:buChar char="•"/>
            </a:pPr>
            <a:r>
              <a:rPr lang="en-US" sz="2200" b="1" dirty="0"/>
              <a:t>https://ngc.nvidia.com/registry/</a:t>
            </a:r>
          </a:p>
          <a:p>
            <a:r>
              <a:rPr lang="en-US" sz="2400" b="1" dirty="0" smtClean="0"/>
              <a:t>CUDA-accelerated</a:t>
            </a:r>
            <a:r>
              <a:rPr lang="en-US" sz="2400" dirty="0" smtClean="0"/>
              <a:t> </a:t>
            </a:r>
            <a:r>
              <a:rPr lang="en-US" sz="2400" dirty="0" err="1" smtClean="0"/>
              <a:t>viz</a:t>
            </a:r>
            <a:r>
              <a:rPr lang="en-US" sz="2400" dirty="0" err="1"/>
              <a:t>+</a:t>
            </a:r>
            <a:r>
              <a:rPr lang="en-US" sz="2400" dirty="0" err="1" smtClean="0"/>
              <a:t>analysis</a:t>
            </a:r>
            <a:endParaRPr lang="en-US" sz="2400" dirty="0" smtClean="0"/>
          </a:p>
          <a:p>
            <a:r>
              <a:rPr lang="en-US" sz="2400" b="1" dirty="0" smtClean="0"/>
              <a:t>EGL off-screen rendering</a:t>
            </a:r>
            <a:r>
              <a:rPr lang="en-US" sz="2400" dirty="0" smtClean="0"/>
              <a:t> –           no windowing system needed</a:t>
            </a:r>
          </a:p>
          <a:p>
            <a:r>
              <a:rPr lang="en-US" sz="2400" b="1" dirty="0" err="1" smtClean="0"/>
              <a:t>OptiX</a:t>
            </a:r>
            <a:r>
              <a:rPr lang="en-US" sz="2400" b="1" dirty="0" smtClean="0"/>
              <a:t> high-fidelity GPU ray tracing</a:t>
            </a:r>
            <a:r>
              <a:rPr lang="en-US" sz="2400" dirty="0" smtClean="0"/>
              <a:t> engine built in</a:t>
            </a:r>
          </a:p>
          <a:p>
            <a:r>
              <a:rPr lang="en-US" sz="2400" dirty="0" smtClean="0"/>
              <a:t>All dependencies included</a:t>
            </a:r>
          </a:p>
          <a:p>
            <a:r>
              <a:rPr lang="en-US" sz="2400" b="1" dirty="0" smtClean="0"/>
              <a:t>Easy to deploy on a wide range of GPU accelerated platforms</a:t>
            </a:r>
          </a:p>
        </p:txBody>
      </p:sp>
      <p:pic>
        <p:nvPicPr>
          <p:cNvPr id="6" name="Picture 3"/>
          <p:cNvPicPr>
            <a:picLocks noGrp="1" noChangeAspect="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5277647" y="941216"/>
            <a:ext cx="3748088" cy="277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146679" y="3717889"/>
            <a:ext cx="4010024" cy="1015663"/>
          </a:xfrm>
          <a:prstGeom prst="rect">
            <a:avLst/>
          </a:prstGeom>
        </p:spPr>
        <p:txBody>
          <a:bodyPr wrap="square">
            <a:spAutoFit/>
          </a:bodyPr>
          <a:lstStyle/>
          <a:p>
            <a:r>
              <a:rPr lang="en-US" sz="1200" b="1" dirty="0"/>
              <a:t>High performance molecular visualization: In-situ and parallel rendering with EGL.</a:t>
            </a:r>
            <a:r>
              <a:rPr lang="en-US" sz="1200" dirty="0"/>
              <a:t> </a:t>
            </a:r>
            <a:r>
              <a:rPr lang="en-US" sz="1200" dirty="0" smtClean="0"/>
              <a:t>J.</a:t>
            </a:r>
            <a:r>
              <a:rPr lang="en-US" sz="1200" dirty="0"/>
              <a:t> E. Stone, </a:t>
            </a:r>
            <a:r>
              <a:rPr lang="en-US" sz="1200" dirty="0" smtClean="0"/>
              <a:t>P. </a:t>
            </a:r>
            <a:r>
              <a:rPr lang="en-US" sz="1200" dirty="0" err="1"/>
              <a:t>Messmer</a:t>
            </a:r>
            <a:r>
              <a:rPr lang="en-US" sz="1200" dirty="0"/>
              <a:t>, </a:t>
            </a:r>
            <a:r>
              <a:rPr lang="en-US" sz="1200" dirty="0" smtClean="0"/>
              <a:t>R. </a:t>
            </a:r>
            <a:r>
              <a:rPr lang="en-US" sz="1200" dirty="0" err="1"/>
              <a:t>Sisneros</a:t>
            </a:r>
            <a:r>
              <a:rPr lang="en-US" sz="1200" dirty="0"/>
              <a:t>, and </a:t>
            </a:r>
            <a:r>
              <a:rPr lang="en-US" sz="1200" dirty="0" smtClean="0"/>
              <a:t>K. </a:t>
            </a:r>
            <a:r>
              <a:rPr lang="en-US" sz="1200" dirty="0" err="1"/>
              <a:t>Schulten</a:t>
            </a:r>
            <a:r>
              <a:rPr lang="en-US" sz="1200" dirty="0"/>
              <a:t>. </a:t>
            </a:r>
            <a:r>
              <a:rPr lang="en-US" sz="1200" i="1" dirty="0"/>
              <a:t>2016 IEEE International Parallel and Distributed Processing Symposium Workshop (IPDPSW)</a:t>
            </a:r>
            <a:r>
              <a:rPr lang="en-US" sz="1200" dirty="0"/>
              <a:t>, pp. 1014-1023, 2016.</a:t>
            </a:r>
          </a:p>
        </p:txBody>
      </p:sp>
    </p:spTree>
    <p:extLst>
      <p:ext uri="{BB962C8B-B14F-4D97-AF65-F5344CB8AC3E}">
        <p14:creationId xmlns:p14="http://schemas.microsoft.com/office/powerpoint/2010/main" val="906906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85800" y="57150"/>
            <a:ext cx="7615238" cy="571500"/>
          </a:xfrm>
        </p:spPr>
        <p:txBody>
          <a:bodyPr lIns="91440" tIns="45720" rIns="91440" bIns="45720">
            <a:normAutofit fontScale="90000"/>
          </a:bodyPr>
          <a:lstStyle/>
          <a:p>
            <a:pPr eaLnBrk="1" hangingPunct="1"/>
            <a:r>
              <a:rPr lang="en-US" altLang="en-US" sz="4000" smtClean="0">
                <a:latin typeface="Arial" charset="0"/>
                <a:cs typeface="Arial" charset="0"/>
              </a:rPr>
              <a:t>Acknowledgements</a:t>
            </a:r>
          </a:p>
        </p:txBody>
      </p:sp>
      <p:sp>
        <p:nvSpPr>
          <p:cNvPr id="25603" name="Rectangle 3"/>
          <p:cNvSpPr>
            <a:spLocks noGrp="1" noChangeArrowheads="1"/>
          </p:cNvSpPr>
          <p:nvPr>
            <p:ph type="body" idx="4294967295"/>
          </p:nvPr>
        </p:nvSpPr>
        <p:spPr>
          <a:xfrm>
            <a:off x="457200" y="590550"/>
            <a:ext cx="8305800" cy="4114800"/>
          </a:xfrm>
        </p:spPr>
        <p:txBody>
          <a:bodyPr lIns="91440" tIns="45720" rIns="91440" bIns="45720">
            <a:normAutofit/>
          </a:bodyPr>
          <a:lstStyle/>
          <a:p>
            <a:pPr marL="342900" indent="-342900" eaLnBrk="1" hangingPunct="1"/>
            <a:r>
              <a:rPr lang="en-US" altLang="en-US" sz="2000" dirty="0" smtClean="0">
                <a:latin typeface="Arial" charset="0"/>
                <a:cs typeface="Arial" charset="0"/>
              </a:rPr>
              <a:t>Theoretical and Computational Biophysics Group, University of Illinois at Urbana-Champaign</a:t>
            </a:r>
          </a:p>
          <a:p>
            <a:pPr marL="342900" indent="-342900" eaLnBrk="1" hangingPunct="1"/>
            <a:r>
              <a:rPr lang="en-US" altLang="en-US" sz="2000" dirty="0" smtClean="0">
                <a:latin typeface="Arial" charset="0"/>
                <a:cs typeface="Arial" charset="0"/>
              </a:rPr>
              <a:t>NVIDIA CUDA and </a:t>
            </a:r>
            <a:r>
              <a:rPr lang="en-US" altLang="en-US" sz="2000" dirty="0" err="1" smtClean="0">
                <a:latin typeface="Arial" charset="0"/>
                <a:cs typeface="Arial" charset="0"/>
              </a:rPr>
              <a:t>OptiX</a:t>
            </a:r>
            <a:r>
              <a:rPr lang="en-US" altLang="en-US" sz="2000" dirty="0" smtClean="0">
                <a:latin typeface="Arial" charset="0"/>
                <a:cs typeface="Arial" charset="0"/>
              </a:rPr>
              <a:t> teams</a:t>
            </a:r>
          </a:p>
          <a:p>
            <a:pPr marL="342900" indent="-342900" eaLnBrk="1" hangingPunct="1"/>
            <a:r>
              <a:rPr lang="en-US" altLang="en-US" sz="2000" dirty="0" smtClean="0">
                <a:latin typeface="Arial" charset="0"/>
                <a:cs typeface="Arial" charset="0"/>
              </a:rPr>
              <a:t>Funding: </a:t>
            </a:r>
          </a:p>
          <a:p>
            <a:pPr marL="742950" lvl="1" indent="-342900" eaLnBrk="1" hangingPunct="1"/>
            <a:r>
              <a:rPr lang="en-US" altLang="en-US" sz="1800" dirty="0" smtClean="0">
                <a:latin typeface="Arial" charset="0"/>
                <a:cs typeface="Arial" charset="0"/>
              </a:rPr>
              <a:t>NIH support: P41GM104601</a:t>
            </a:r>
          </a:p>
          <a:p>
            <a:pPr marL="742950" lvl="1" indent="-342900" eaLnBrk="1" hangingPunct="1"/>
            <a:r>
              <a:rPr lang="en-US" altLang="en-US" sz="1800" dirty="0" smtClean="0">
                <a:latin typeface="Arial" charset="0"/>
                <a:cs typeface="Arial" charset="0"/>
              </a:rPr>
              <a:t>DOE INCITE, ORNL Titan: DE-AC05-00OR22725</a:t>
            </a:r>
          </a:p>
          <a:p>
            <a:pPr marL="742950" lvl="1" indent="-342900"/>
            <a:r>
              <a:rPr lang="en-US" altLang="en-US" sz="1800" dirty="0" smtClean="0">
                <a:latin typeface="Arial" charset="0"/>
                <a:cs typeface="Arial" charset="0"/>
              </a:rPr>
              <a:t>NSF Blue Waters:                                                                                  NSF OCI 07-25070, PRAC “The Computational Microscope”,                     </a:t>
            </a:r>
            <a:r>
              <a:rPr lang="en-US" sz="1800" dirty="0" smtClean="0"/>
              <a:t>ACI-1238993, ACI-1440026</a:t>
            </a:r>
            <a:endParaRPr lang="en-US" altLang="en-US" sz="1800" dirty="0" smtClean="0">
              <a:latin typeface="Arial" charset="0"/>
              <a:cs typeface="Arial" charset="0"/>
            </a:endParaRPr>
          </a:p>
        </p:txBody>
      </p:sp>
    </p:spTree>
    <p:extLst>
      <p:ext uri="{BB962C8B-B14F-4D97-AF65-F5344CB8AC3E}">
        <p14:creationId xmlns:p14="http://schemas.microsoft.com/office/powerpoint/2010/main" val="22665745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616" y="116959"/>
            <a:ext cx="6279544" cy="4178594"/>
          </a:xfrm>
          <a:prstGeom prst="rect">
            <a:avLst/>
          </a:prstGeom>
        </p:spPr>
      </p:pic>
      <p:sp>
        <p:nvSpPr>
          <p:cNvPr id="3" name="Rectangle 2"/>
          <p:cNvSpPr/>
          <p:nvPr/>
        </p:nvSpPr>
        <p:spPr>
          <a:xfrm>
            <a:off x="0" y="4561367"/>
            <a:ext cx="9144000" cy="5821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11363" y="4295553"/>
            <a:ext cx="8084051" cy="738664"/>
          </a:xfrm>
          <a:prstGeom prst="rect">
            <a:avLst/>
          </a:prstGeom>
          <a:noFill/>
        </p:spPr>
        <p:txBody>
          <a:bodyPr wrap="square" rtlCol="0">
            <a:spAutoFit/>
          </a:bodyPr>
          <a:lstStyle/>
          <a:p>
            <a:r>
              <a:rPr lang="en-US" sz="1400" i="1" dirty="0">
                <a:solidFill>
                  <a:prstClr val="black"/>
                </a:solidFill>
              </a:rPr>
              <a:t>“When I was a young man, my goal was to look with mathematical and computational means at the inside of cells, one atom at a time, to decipher how living systems work. That is what I strived for and I never deflected from this goal</a:t>
            </a:r>
            <a:r>
              <a:rPr lang="en-US" sz="1400" i="1" dirty="0" smtClean="0">
                <a:solidFill>
                  <a:prstClr val="black"/>
                </a:solidFill>
              </a:rPr>
              <a:t>.” – Klaus </a:t>
            </a:r>
            <a:r>
              <a:rPr lang="en-US" sz="1400" i="1" dirty="0" err="1" smtClean="0">
                <a:solidFill>
                  <a:prstClr val="black"/>
                </a:solidFill>
              </a:rPr>
              <a:t>Schulten</a:t>
            </a:r>
            <a:r>
              <a:rPr lang="en-US" sz="1400" i="1" dirty="0" smtClean="0">
                <a:solidFill>
                  <a:prstClr val="black"/>
                </a:solidFill>
              </a:rPr>
              <a:t> </a:t>
            </a:r>
            <a:endParaRPr lang="en-US" sz="1400" dirty="0">
              <a:solidFill>
                <a:prstClr val="black"/>
              </a:solidFill>
            </a:endParaRPr>
          </a:p>
        </p:txBody>
      </p:sp>
    </p:spTree>
    <p:extLst>
      <p:ext uri="{BB962C8B-B14F-4D97-AF65-F5344CB8AC3E}">
        <p14:creationId xmlns:p14="http://schemas.microsoft.com/office/powerpoint/2010/main" val="27511029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9070" y="28297"/>
            <a:ext cx="6813032" cy="5115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49133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dirty="0" smtClean="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212651" y="971549"/>
            <a:ext cx="8676169" cy="3855631"/>
          </a:xfrm>
          <a:solidFill>
            <a:schemeClr val="bg1"/>
          </a:solidFill>
        </p:spPr>
        <p:txBody>
          <a:bodyPr lIns="91440" tIns="45720" rIns="91440" bIns="45720">
            <a:noAutofit/>
          </a:bodyPr>
          <a:lstStyle/>
          <a:p>
            <a:pPr>
              <a:defRPr/>
            </a:pPr>
            <a:r>
              <a:rPr lang="en-US" sz="1200" b="1" dirty="0"/>
              <a:t>NAMD goes quantum: An integrative suite for hybrid simulations. </a:t>
            </a:r>
            <a:r>
              <a:rPr lang="en-US" sz="1200" dirty="0" err="1"/>
              <a:t>Melo</a:t>
            </a:r>
            <a:r>
              <a:rPr lang="en-US" sz="1200" dirty="0"/>
              <a:t>, M. C. R.; </a:t>
            </a:r>
            <a:r>
              <a:rPr lang="en-US" sz="1200" dirty="0" err="1"/>
              <a:t>Bernardi</a:t>
            </a:r>
            <a:r>
              <a:rPr lang="en-US" sz="1200" dirty="0"/>
              <a:t>, R. C.; </a:t>
            </a:r>
            <a:r>
              <a:rPr lang="en-US" sz="1200" dirty="0" err="1"/>
              <a:t>Rudack</a:t>
            </a:r>
            <a:r>
              <a:rPr lang="en-US" sz="1200" dirty="0"/>
              <a:t> T.; </a:t>
            </a:r>
            <a:r>
              <a:rPr lang="en-US" sz="1200" dirty="0" err="1"/>
              <a:t>Scheurer</a:t>
            </a:r>
            <a:r>
              <a:rPr lang="en-US" sz="1200" dirty="0"/>
              <a:t>, M.; </a:t>
            </a:r>
            <a:r>
              <a:rPr lang="en-US" sz="1200" dirty="0" err="1"/>
              <a:t>Riplinger</a:t>
            </a:r>
            <a:r>
              <a:rPr lang="en-US" sz="1200" dirty="0"/>
              <a:t>, C.; Phillips, J. C.; Maia, J. D. C.; Rocha, G. D.; Ribeiro, J. V.; Stone, J. E.; Neese, F.; </a:t>
            </a:r>
            <a:r>
              <a:rPr lang="en-US" sz="1200" dirty="0" err="1"/>
              <a:t>Schulten</a:t>
            </a:r>
            <a:r>
              <a:rPr lang="en-US" sz="1200" dirty="0"/>
              <a:t>, K.; </a:t>
            </a:r>
            <a:r>
              <a:rPr lang="en-US" sz="1200" dirty="0" err="1"/>
              <a:t>Luthey-Schulten</a:t>
            </a:r>
            <a:r>
              <a:rPr lang="en-US" sz="1200" dirty="0"/>
              <a:t>, Z.; Nature Methods, 2018.   (</a:t>
            </a:r>
            <a:r>
              <a:rPr lang="en-US" sz="1200" b="1" dirty="0"/>
              <a:t>In press)</a:t>
            </a:r>
            <a:endParaRPr lang="en-US" altLang="en-US" sz="1200" b="1" dirty="0"/>
          </a:p>
          <a:p>
            <a:pPr>
              <a:defRPr/>
            </a:pPr>
            <a:r>
              <a:rPr lang="en-US" sz="1200" b="1" dirty="0" smtClean="0"/>
              <a:t>Challenges </a:t>
            </a:r>
            <a:r>
              <a:rPr lang="en-US" sz="1200" b="1" dirty="0"/>
              <a:t>of Integrating Stochastic Dynamics and </a:t>
            </a:r>
            <a:r>
              <a:rPr lang="en-US" sz="1200" b="1" dirty="0" err="1"/>
              <a:t>Cryo</a:t>
            </a:r>
            <a:r>
              <a:rPr lang="en-US" sz="1200" b="1" dirty="0"/>
              <a:t>-electron Tomograms in Whole-cell </a:t>
            </a:r>
            <a:r>
              <a:rPr lang="en-US" sz="1200" b="1" dirty="0" smtClean="0"/>
              <a:t>Simulations.            </a:t>
            </a:r>
            <a:r>
              <a:rPr lang="en-US" sz="1200" dirty="0" smtClean="0"/>
              <a:t>T. </a:t>
            </a:r>
            <a:r>
              <a:rPr lang="en-US" sz="1200" dirty="0"/>
              <a:t>M. Earnest, </a:t>
            </a:r>
            <a:r>
              <a:rPr lang="en-US" sz="1200" dirty="0" smtClean="0"/>
              <a:t>R. </a:t>
            </a:r>
            <a:r>
              <a:rPr lang="en-US" sz="1200" dirty="0"/>
              <a:t>Watanabe, </a:t>
            </a:r>
            <a:r>
              <a:rPr lang="en-US" sz="1200" dirty="0" smtClean="0"/>
              <a:t>J. </a:t>
            </a:r>
            <a:r>
              <a:rPr lang="en-US" sz="1200" dirty="0"/>
              <a:t>E. Stone, </a:t>
            </a:r>
            <a:r>
              <a:rPr lang="en-US" sz="1200" dirty="0" smtClean="0"/>
              <a:t>J. </a:t>
            </a:r>
            <a:r>
              <a:rPr lang="en-US" sz="1200" dirty="0" err="1"/>
              <a:t>Mahamid</a:t>
            </a:r>
            <a:r>
              <a:rPr lang="en-US" sz="1200" dirty="0"/>
              <a:t>, </a:t>
            </a:r>
            <a:r>
              <a:rPr lang="en-US" sz="1200" dirty="0" smtClean="0"/>
              <a:t>W. </a:t>
            </a:r>
            <a:r>
              <a:rPr lang="en-US" sz="1200" dirty="0" err="1"/>
              <a:t>Baumeister</a:t>
            </a:r>
            <a:r>
              <a:rPr lang="en-US" sz="1200" dirty="0"/>
              <a:t>, </a:t>
            </a:r>
            <a:r>
              <a:rPr lang="en-US" sz="1200" dirty="0" smtClean="0"/>
              <a:t>E. </a:t>
            </a:r>
            <a:r>
              <a:rPr lang="en-US" sz="1200" dirty="0"/>
              <a:t>Villa, and </a:t>
            </a:r>
            <a:r>
              <a:rPr lang="en-US" sz="1200" dirty="0" smtClean="0"/>
              <a:t>Z. </a:t>
            </a:r>
            <a:r>
              <a:rPr lang="en-US" sz="1200" dirty="0" err="1"/>
              <a:t>Luthey-Schulten</a:t>
            </a:r>
            <a:r>
              <a:rPr lang="en-US" sz="1200" dirty="0" smtClean="0"/>
              <a:t>.                           J</a:t>
            </a:r>
            <a:r>
              <a:rPr lang="en-US" sz="1200" dirty="0"/>
              <a:t>. Physical Chemistry B, 121(15): 3871-3881, 2017.</a:t>
            </a:r>
            <a:endParaRPr lang="en-US" sz="1200" b="1" dirty="0" smtClean="0"/>
          </a:p>
          <a:p>
            <a:pPr>
              <a:defRPr/>
            </a:pPr>
            <a:r>
              <a:rPr lang="en-US" sz="1200" b="1" dirty="0" smtClean="0"/>
              <a:t>Early </a:t>
            </a:r>
            <a:r>
              <a:rPr lang="en-US" sz="1200" b="1" dirty="0"/>
              <a:t>Experiences Porting the NAMD and VMD Molecular Simulation and Analysis Software to GPU-Accelerated </a:t>
            </a:r>
            <a:r>
              <a:rPr lang="en-US" sz="1200" b="1" dirty="0" err="1"/>
              <a:t>OpenPOWER</a:t>
            </a:r>
            <a:r>
              <a:rPr lang="en-US" sz="1200" b="1" dirty="0"/>
              <a:t> </a:t>
            </a:r>
            <a:r>
              <a:rPr lang="en-US" sz="1200" b="1" dirty="0" smtClean="0"/>
              <a:t>Platforms. </a:t>
            </a:r>
            <a:r>
              <a:rPr lang="en-US" sz="1200" dirty="0" smtClean="0"/>
              <a:t>J. </a:t>
            </a:r>
            <a:r>
              <a:rPr lang="en-US" sz="1200" dirty="0"/>
              <a:t>E. Stone, </a:t>
            </a:r>
            <a:r>
              <a:rPr lang="en-US" sz="1200" dirty="0" smtClean="0"/>
              <a:t>A.-P. </a:t>
            </a:r>
            <a:r>
              <a:rPr lang="en-US" sz="1200" dirty="0" err="1"/>
              <a:t>Hynninen</a:t>
            </a:r>
            <a:r>
              <a:rPr lang="en-US" sz="1200" dirty="0"/>
              <a:t>, </a:t>
            </a:r>
            <a:r>
              <a:rPr lang="en-US" sz="1200" dirty="0" smtClean="0"/>
              <a:t>J. </a:t>
            </a:r>
            <a:r>
              <a:rPr lang="en-US" sz="1200" dirty="0"/>
              <a:t>C. Phillips, and </a:t>
            </a:r>
            <a:r>
              <a:rPr lang="en-US" sz="1200" dirty="0" smtClean="0"/>
              <a:t>K. </a:t>
            </a:r>
            <a:r>
              <a:rPr lang="en-US" sz="1200" dirty="0" err="1"/>
              <a:t>Schulten</a:t>
            </a:r>
            <a:r>
              <a:rPr lang="en-US" sz="1200" dirty="0" smtClean="0"/>
              <a:t>. </a:t>
            </a:r>
            <a:r>
              <a:rPr lang="en-US" sz="1200" dirty="0"/>
              <a:t>International Workshop on </a:t>
            </a:r>
            <a:r>
              <a:rPr lang="en-US" sz="1200" dirty="0" err="1"/>
              <a:t>OpenPOWER</a:t>
            </a:r>
            <a:r>
              <a:rPr lang="en-US" sz="1200" dirty="0"/>
              <a:t> for HPC (IWOPH'16), LNCS 9945, pp. 188-206, 2016.</a:t>
            </a:r>
            <a:endParaRPr lang="en-US" sz="1200" b="1" dirty="0" smtClean="0"/>
          </a:p>
          <a:p>
            <a:pPr>
              <a:defRPr/>
            </a:pPr>
            <a:r>
              <a:rPr lang="en-US" sz="1200" b="1" dirty="0" smtClean="0"/>
              <a:t>Immersive </a:t>
            </a:r>
            <a:r>
              <a:rPr lang="en-US" sz="1200" b="1" dirty="0"/>
              <a:t>Molecular Visualization with Omnidirectional Stereoscopic Ray Tracing and Remote Rendering.  </a:t>
            </a:r>
            <a:r>
              <a:rPr lang="en-US" sz="1200" dirty="0" smtClean="0"/>
              <a:t>J. </a:t>
            </a:r>
            <a:r>
              <a:rPr lang="en-US" sz="1200" dirty="0"/>
              <a:t>E. Stone, </a:t>
            </a:r>
            <a:r>
              <a:rPr lang="en-US" sz="1200" dirty="0" smtClean="0"/>
              <a:t>W. </a:t>
            </a:r>
            <a:r>
              <a:rPr lang="en-US" sz="1200" dirty="0"/>
              <a:t>R. Sherman, and </a:t>
            </a:r>
            <a:r>
              <a:rPr lang="en-US" sz="1200" dirty="0" smtClean="0"/>
              <a:t>K. </a:t>
            </a:r>
            <a:r>
              <a:rPr lang="en-US" sz="1200" dirty="0" err="1"/>
              <a:t>Schulten</a:t>
            </a:r>
            <a:r>
              <a:rPr lang="en-US" sz="1200" dirty="0" smtClean="0"/>
              <a:t>. High </a:t>
            </a:r>
            <a:r>
              <a:rPr lang="en-US" sz="1200" dirty="0"/>
              <a:t>Performance Data Analysis and Visualization Workshop, IEEE International Parallel and Distributed Processing Symposium Workshop (IPDPSW), </a:t>
            </a:r>
            <a:r>
              <a:rPr lang="en-US" sz="1200" dirty="0" smtClean="0"/>
              <a:t>pp. 1048-1057, 2016.</a:t>
            </a:r>
          </a:p>
          <a:p>
            <a:pPr>
              <a:defRPr/>
            </a:pPr>
            <a:r>
              <a:rPr lang="en-US" sz="1200" b="1" dirty="0" smtClean="0"/>
              <a:t>High </a:t>
            </a:r>
            <a:r>
              <a:rPr lang="en-US" sz="1200" b="1" dirty="0"/>
              <a:t>Performance Molecular Visualization: In-Situ and Parallel Rendering with EGL.  </a:t>
            </a:r>
            <a:r>
              <a:rPr lang="en-US" sz="1200" dirty="0" smtClean="0"/>
              <a:t>J. </a:t>
            </a:r>
            <a:r>
              <a:rPr lang="en-US" sz="1200" dirty="0"/>
              <a:t>E. Stone, </a:t>
            </a:r>
            <a:r>
              <a:rPr lang="en-US" sz="1200" dirty="0" smtClean="0"/>
              <a:t>P. </a:t>
            </a:r>
            <a:r>
              <a:rPr lang="en-US" sz="1200" dirty="0" err="1"/>
              <a:t>Messmer</a:t>
            </a:r>
            <a:r>
              <a:rPr lang="en-US" sz="1200" dirty="0"/>
              <a:t>, </a:t>
            </a:r>
            <a:r>
              <a:rPr lang="en-US" sz="1200" dirty="0" smtClean="0"/>
              <a:t>R. </a:t>
            </a:r>
            <a:r>
              <a:rPr lang="en-US" sz="1200" dirty="0" err="1"/>
              <a:t>Sisneros</a:t>
            </a:r>
            <a:r>
              <a:rPr lang="en-US" sz="1200" dirty="0"/>
              <a:t>, and </a:t>
            </a:r>
            <a:r>
              <a:rPr lang="en-US" sz="1200" dirty="0" smtClean="0"/>
              <a:t>K. </a:t>
            </a:r>
            <a:r>
              <a:rPr lang="en-US" sz="1200" dirty="0" err="1"/>
              <a:t>Schulten</a:t>
            </a:r>
            <a:r>
              <a:rPr lang="en-US" sz="1200" dirty="0" smtClean="0"/>
              <a:t>. High </a:t>
            </a:r>
            <a:r>
              <a:rPr lang="en-US" sz="1200" dirty="0"/>
              <a:t>Performance Data Analysis and Visualization Workshop, IEEE International Parallel and Distributed Processing Symposium Workshop (IPDPSW), </a:t>
            </a:r>
            <a:r>
              <a:rPr lang="en-US" sz="1200" dirty="0" smtClean="0"/>
              <a:t>pp. 1014-1023, 2016.</a:t>
            </a:r>
            <a:endParaRPr lang="en-US" sz="1200" b="1" dirty="0"/>
          </a:p>
          <a:p>
            <a:pPr>
              <a:defRPr/>
            </a:pPr>
            <a:r>
              <a:rPr lang="en-US" sz="1200" b="1" dirty="0"/>
              <a:t> Evaluation of Emerging Energy-Efficient Heterogeneous Computing Platforms for Biomolecular and Cellular Simulation Workloads.  </a:t>
            </a:r>
            <a:r>
              <a:rPr lang="en-US" sz="1200" dirty="0" smtClean="0"/>
              <a:t>J. </a:t>
            </a:r>
            <a:r>
              <a:rPr lang="en-US" sz="1200" dirty="0"/>
              <a:t>E. Stone, </a:t>
            </a:r>
            <a:r>
              <a:rPr lang="en-US" sz="1200" dirty="0" smtClean="0"/>
              <a:t>M. </a:t>
            </a:r>
            <a:r>
              <a:rPr lang="en-US" sz="1200" dirty="0"/>
              <a:t>J. </a:t>
            </a:r>
            <a:r>
              <a:rPr lang="en-US" sz="1200" dirty="0" err="1"/>
              <a:t>Hallock</a:t>
            </a:r>
            <a:r>
              <a:rPr lang="en-US" sz="1200" dirty="0"/>
              <a:t>, </a:t>
            </a:r>
            <a:r>
              <a:rPr lang="en-US" sz="1200" dirty="0" smtClean="0"/>
              <a:t>J. </a:t>
            </a:r>
            <a:r>
              <a:rPr lang="en-US" sz="1200" dirty="0"/>
              <a:t>C. Phillips, </a:t>
            </a:r>
            <a:r>
              <a:rPr lang="en-US" sz="1200" dirty="0" smtClean="0"/>
              <a:t>J. </a:t>
            </a:r>
            <a:r>
              <a:rPr lang="en-US" sz="1200" dirty="0"/>
              <a:t>R. Peterson, </a:t>
            </a:r>
            <a:r>
              <a:rPr lang="en-US" sz="1200" dirty="0" smtClean="0"/>
              <a:t>Z. </a:t>
            </a:r>
            <a:r>
              <a:rPr lang="en-US" sz="1200" dirty="0" err="1"/>
              <a:t>Luthey-Schulten</a:t>
            </a:r>
            <a:r>
              <a:rPr lang="en-US" sz="1200" dirty="0"/>
              <a:t>, and </a:t>
            </a:r>
            <a:r>
              <a:rPr lang="en-US" sz="1200" dirty="0" smtClean="0"/>
              <a:t>K. </a:t>
            </a:r>
            <a:r>
              <a:rPr lang="en-US" sz="1200" dirty="0"/>
              <a:t>Schulten.25th International Heterogeneity in Computing Workshop, IEEE International Parallel and Distributed </a:t>
            </a:r>
            <a:r>
              <a:rPr lang="en-US" sz="1200" dirty="0" smtClean="0"/>
              <a:t>Processing </a:t>
            </a:r>
            <a:r>
              <a:rPr lang="en-US" sz="1200" dirty="0"/>
              <a:t>Symposium Workshop (IPDPSW), </a:t>
            </a:r>
            <a:r>
              <a:rPr lang="en-US" sz="1200" dirty="0" smtClean="0"/>
              <a:t>pp. 89-100, 2016.</a:t>
            </a:r>
            <a:endParaRPr lang="en-US" sz="1200" b="1" dirty="0"/>
          </a:p>
          <a:p>
            <a:pPr>
              <a:lnSpc>
                <a:spcPct val="90000"/>
              </a:lnSpc>
            </a:pPr>
            <a:endParaRPr lang="en-US" sz="1400" dirty="0" smtClean="0"/>
          </a:p>
        </p:txBody>
      </p:sp>
    </p:spTree>
    <p:extLst>
      <p:ext uri="{BB962C8B-B14F-4D97-AF65-F5344CB8AC3E}">
        <p14:creationId xmlns:p14="http://schemas.microsoft.com/office/powerpoint/2010/main" val="244415306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dirty="0" smtClean="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425302" y="971550"/>
            <a:ext cx="8102010" cy="3657600"/>
          </a:xfrm>
          <a:solidFill>
            <a:schemeClr val="bg1"/>
          </a:solidFill>
        </p:spPr>
        <p:txBody>
          <a:bodyPr lIns="91440" tIns="45720" rIns="91440" bIns="45720">
            <a:normAutofit fontScale="92500" lnSpcReduction="20000"/>
          </a:bodyPr>
          <a:lstStyle/>
          <a:p>
            <a:pPr>
              <a:lnSpc>
                <a:spcPct val="90000"/>
              </a:lnSpc>
            </a:pPr>
            <a:r>
              <a:rPr lang="en-US" sz="1400" b="1" dirty="0"/>
              <a:t>Atomic Detail Visualization of Photosynthetic Membranes with GPU-Accelerated Ray Tracing.  </a:t>
            </a:r>
            <a:r>
              <a:rPr lang="en-US" sz="1400" dirty="0"/>
              <a:t>J. E. Stone, M. </a:t>
            </a:r>
            <a:r>
              <a:rPr lang="en-US" sz="1400" dirty="0" err="1"/>
              <a:t>Sener</a:t>
            </a:r>
            <a:r>
              <a:rPr lang="en-US" sz="1400" dirty="0"/>
              <a:t>, K. L. </a:t>
            </a:r>
            <a:r>
              <a:rPr lang="en-US" sz="1400" dirty="0" err="1"/>
              <a:t>Vandivort</a:t>
            </a:r>
            <a:r>
              <a:rPr lang="en-US" sz="1400" dirty="0"/>
              <a:t>, A. Barragan, A. </a:t>
            </a:r>
            <a:r>
              <a:rPr lang="en-US" sz="1400" dirty="0" err="1"/>
              <a:t>Singharoy</a:t>
            </a:r>
            <a:r>
              <a:rPr lang="en-US" sz="1400" dirty="0"/>
              <a:t>, I. </a:t>
            </a:r>
            <a:r>
              <a:rPr lang="en-US" sz="1400" dirty="0" err="1"/>
              <a:t>Teo</a:t>
            </a:r>
            <a:r>
              <a:rPr lang="en-US" sz="1400" dirty="0"/>
              <a:t>, J. V. Ribeiro, B. </a:t>
            </a:r>
            <a:r>
              <a:rPr lang="en-US" sz="1400" dirty="0" err="1"/>
              <a:t>Isralewitz</a:t>
            </a:r>
            <a:r>
              <a:rPr lang="en-US" sz="1400" dirty="0"/>
              <a:t>, B. Liu, B.-C. Goh, J. C. Phillips, C. MacGregor-</a:t>
            </a:r>
            <a:r>
              <a:rPr lang="en-US" sz="1400" dirty="0" err="1"/>
              <a:t>Chatwin</a:t>
            </a:r>
            <a:r>
              <a:rPr lang="en-US" sz="1400" dirty="0"/>
              <a:t>, M. P. Johnson, L. F. </a:t>
            </a:r>
            <a:r>
              <a:rPr lang="en-US" sz="1400" dirty="0" err="1"/>
              <a:t>Kourkoutis</a:t>
            </a:r>
            <a:r>
              <a:rPr lang="en-US" sz="1400" dirty="0"/>
              <a:t>, C. Neil Hunter, and K. </a:t>
            </a:r>
            <a:r>
              <a:rPr lang="en-US" sz="1400" dirty="0" err="1"/>
              <a:t>Schulten</a:t>
            </a:r>
            <a:r>
              <a:rPr lang="en-US" sz="1400" dirty="0"/>
              <a:t>.  J. Parallel Computing, 55:17-27, 2016.</a:t>
            </a:r>
            <a:endParaRPr lang="en-US" sz="1400" b="1" dirty="0"/>
          </a:p>
          <a:p>
            <a:pPr>
              <a:lnSpc>
                <a:spcPct val="90000"/>
              </a:lnSpc>
            </a:pPr>
            <a:r>
              <a:rPr lang="en-US" sz="1400" b="1" dirty="0" smtClean="0"/>
              <a:t>Chemical </a:t>
            </a:r>
            <a:r>
              <a:rPr lang="en-US" sz="1400" b="1" dirty="0"/>
              <a:t>Visualization of Human Pathogens: the Retroviral Capsids.  </a:t>
            </a:r>
            <a:r>
              <a:rPr lang="en-US" sz="1400" dirty="0"/>
              <a:t>Juan R. </a:t>
            </a:r>
            <a:r>
              <a:rPr lang="en-US" sz="1400" dirty="0" err="1"/>
              <a:t>Perilla</a:t>
            </a:r>
            <a:r>
              <a:rPr lang="en-US" sz="1400" dirty="0"/>
              <a:t>, Boon Chong Goh, John E. Stone, and Klaus </a:t>
            </a:r>
            <a:r>
              <a:rPr lang="en-US" sz="1400" dirty="0" err="1"/>
              <a:t>Schulten</a:t>
            </a:r>
            <a:r>
              <a:rPr lang="en-US" sz="1400" dirty="0"/>
              <a:t>.  SC'15 Visualization and Data Analytics Showcase, 2015.</a:t>
            </a:r>
          </a:p>
          <a:p>
            <a:pPr>
              <a:lnSpc>
                <a:spcPct val="90000"/>
              </a:lnSpc>
            </a:pPr>
            <a:r>
              <a:rPr lang="en-US" sz="1400" b="1" dirty="0" smtClean="0"/>
              <a:t>Visualization </a:t>
            </a:r>
            <a:r>
              <a:rPr lang="en-US" sz="1400" b="1" dirty="0"/>
              <a:t>of Energy Conversion Processes in a Light Harvesting Organelle at Atomic </a:t>
            </a:r>
            <a:r>
              <a:rPr lang="en-US" sz="1400" b="1" dirty="0" smtClean="0"/>
              <a:t>Detail.  </a:t>
            </a:r>
            <a:r>
              <a:rPr lang="en-US" sz="1400" dirty="0" smtClean="0"/>
              <a:t>M. </a:t>
            </a:r>
            <a:r>
              <a:rPr lang="en-US" sz="1400" dirty="0" err="1"/>
              <a:t>Sener</a:t>
            </a:r>
            <a:r>
              <a:rPr lang="en-US" sz="1400" dirty="0"/>
              <a:t>, </a:t>
            </a:r>
            <a:r>
              <a:rPr lang="en-US" sz="1400" dirty="0" smtClean="0"/>
              <a:t>J. E</a:t>
            </a:r>
            <a:r>
              <a:rPr lang="en-US" sz="1400" dirty="0"/>
              <a:t>. Stone, </a:t>
            </a:r>
            <a:r>
              <a:rPr lang="en-US" sz="1400" dirty="0" smtClean="0"/>
              <a:t>A. </a:t>
            </a:r>
            <a:r>
              <a:rPr lang="en-US" sz="1400" dirty="0"/>
              <a:t>Barragan, </a:t>
            </a:r>
            <a:r>
              <a:rPr lang="en-US" sz="1400" dirty="0" smtClean="0"/>
              <a:t>A. </a:t>
            </a:r>
            <a:r>
              <a:rPr lang="en-US" sz="1400" dirty="0" err="1"/>
              <a:t>Singharoy</a:t>
            </a:r>
            <a:r>
              <a:rPr lang="en-US" sz="1400" dirty="0"/>
              <a:t>, </a:t>
            </a:r>
            <a:r>
              <a:rPr lang="en-US" sz="1400" dirty="0" smtClean="0"/>
              <a:t>I. </a:t>
            </a:r>
            <a:r>
              <a:rPr lang="en-US" sz="1400" dirty="0" err="1"/>
              <a:t>Teo</a:t>
            </a:r>
            <a:r>
              <a:rPr lang="en-US" sz="1400" dirty="0"/>
              <a:t>, </a:t>
            </a:r>
            <a:r>
              <a:rPr lang="en-US" sz="1400" dirty="0" smtClean="0"/>
              <a:t>K. </a:t>
            </a:r>
            <a:r>
              <a:rPr lang="en-US" sz="1400" dirty="0"/>
              <a:t>L. </a:t>
            </a:r>
            <a:r>
              <a:rPr lang="en-US" sz="1400" dirty="0" err="1"/>
              <a:t>Vandivort</a:t>
            </a:r>
            <a:r>
              <a:rPr lang="en-US" sz="1400" dirty="0"/>
              <a:t>, </a:t>
            </a:r>
            <a:r>
              <a:rPr lang="en-US" sz="1400" dirty="0" smtClean="0"/>
              <a:t>B. </a:t>
            </a:r>
            <a:r>
              <a:rPr lang="en-US" sz="1400" dirty="0" err="1" smtClean="0"/>
              <a:t>Isralewitz</a:t>
            </a:r>
            <a:r>
              <a:rPr lang="en-US" sz="1400" dirty="0"/>
              <a:t>, </a:t>
            </a:r>
            <a:r>
              <a:rPr lang="en-US" sz="1400" dirty="0" smtClean="0"/>
              <a:t> B. </a:t>
            </a:r>
            <a:r>
              <a:rPr lang="en-US" sz="1400" dirty="0"/>
              <a:t>Liu, </a:t>
            </a:r>
            <a:r>
              <a:rPr lang="en-US" sz="1400" dirty="0" smtClean="0"/>
              <a:t>B. </a:t>
            </a:r>
            <a:r>
              <a:rPr lang="en-US" sz="1400" dirty="0"/>
              <a:t>Goh, </a:t>
            </a:r>
            <a:r>
              <a:rPr lang="en-US" sz="1400" dirty="0" smtClean="0"/>
              <a:t>J. </a:t>
            </a:r>
            <a:r>
              <a:rPr lang="en-US" sz="1400" dirty="0"/>
              <a:t>C. Phillips, </a:t>
            </a:r>
            <a:r>
              <a:rPr lang="en-US" sz="1400" dirty="0" smtClean="0"/>
              <a:t>L. </a:t>
            </a:r>
            <a:r>
              <a:rPr lang="en-US" sz="1400" dirty="0"/>
              <a:t>F. </a:t>
            </a:r>
            <a:r>
              <a:rPr lang="en-US" sz="1400" dirty="0" err="1"/>
              <a:t>Kourkoutis</a:t>
            </a:r>
            <a:r>
              <a:rPr lang="en-US" sz="1400" dirty="0"/>
              <a:t>, C. </a:t>
            </a:r>
            <a:r>
              <a:rPr lang="en-US" sz="1400" dirty="0" smtClean="0"/>
              <a:t>N. </a:t>
            </a:r>
            <a:r>
              <a:rPr lang="en-US" sz="1400" dirty="0"/>
              <a:t>Hunter, and </a:t>
            </a:r>
            <a:r>
              <a:rPr lang="en-US" sz="1400" dirty="0" smtClean="0"/>
              <a:t>K. </a:t>
            </a:r>
            <a:r>
              <a:rPr lang="en-US" sz="1400" dirty="0" err="1" smtClean="0"/>
              <a:t>Schulten</a:t>
            </a:r>
            <a:r>
              <a:rPr lang="en-US" sz="1400" dirty="0" smtClean="0"/>
              <a:t>.                                           SC'14 </a:t>
            </a:r>
            <a:r>
              <a:rPr lang="en-US" sz="1400" dirty="0"/>
              <a:t>Visualization and Data Analytics Showcase, </a:t>
            </a:r>
            <a:r>
              <a:rPr lang="en-US" sz="1400" dirty="0" smtClean="0"/>
              <a:t>2014.                                                                                                         ***</a:t>
            </a:r>
            <a:r>
              <a:rPr lang="en-US" altLang="en-US" sz="1400" b="1" dirty="0" smtClean="0"/>
              <a:t>Winner </a:t>
            </a:r>
            <a:r>
              <a:rPr lang="en-US" altLang="en-US" sz="1400" b="1" dirty="0"/>
              <a:t>of the SC'14 Visualization and Data Analytics </a:t>
            </a:r>
            <a:r>
              <a:rPr lang="en-US" altLang="en-US" sz="1400" b="1" dirty="0" smtClean="0"/>
              <a:t>Showcase</a:t>
            </a:r>
            <a:endParaRPr lang="en-US" sz="1400" dirty="0" smtClean="0"/>
          </a:p>
          <a:p>
            <a:pPr>
              <a:lnSpc>
                <a:spcPct val="90000"/>
              </a:lnSpc>
            </a:pPr>
            <a:r>
              <a:rPr lang="en-US" sz="1400" b="1" dirty="0" smtClean="0"/>
              <a:t>Runtime </a:t>
            </a:r>
            <a:r>
              <a:rPr lang="en-US" sz="1400" b="1" dirty="0"/>
              <a:t>and Architecture Support for Efficient Data Exchange in Multi-Accelerator </a:t>
            </a:r>
            <a:r>
              <a:rPr lang="en-US" sz="1400" b="1" dirty="0" smtClean="0"/>
              <a:t>Applications. </a:t>
            </a:r>
            <a:r>
              <a:rPr lang="en-US" sz="1400" dirty="0" smtClean="0"/>
              <a:t>J. </a:t>
            </a:r>
            <a:r>
              <a:rPr lang="en-US" sz="1400" dirty="0" err="1"/>
              <a:t>Cabezas</a:t>
            </a:r>
            <a:r>
              <a:rPr lang="en-US" sz="1400" dirty="0"/>
              <a:t>, </a:t>
            </a:r>
            <a:r>
              <a:rPr lang="en-US" sz="1400" dirty="0" smtClean="0"/>
              <a:t>I. </a:t>
            </a:r>
            <a:r>
              <a:rPr lang="en-US" sz="1400" dirty="0" err="1"/>
              <a:t>Gelado</a:t>
            </a:r>
            <a:r>
              <a:rPr lang="en-US" sz="1400" dirty="0"/>
              <a:t>, </a:t>
            </a:r>
            <a:r>
              <a:rPr lang="en-US" sz="1400" dirty="0" smtClean="0"/>
              <a:t>J. </a:t>
            </a:r>
            <a:r>
              <a:rPr lang="en-US" sz="1400" dirty="0"/>
              <a:t>E. Stone, </a:t>
            </a:r>
            <a:r>
              <a:rPr lang="en-US" sz="1400" dirty="0" smtClean="0"/>
              <a:t>N. </a:t>
            </a:r>
            <a:r>
              <a:rPr lang="en-US" sz="1400" dirty="0"/>
              <a:t>Navarro, </a:t>
            </a:r>
            <a:r>
              <a:rPr lang="en-US" sz="1400" dirty="0" smtClean="0"/>
              <a:t>D. </a:t>
            </a:r>
            <a:r>
              <a:rPr lang="en-US" sz="1400" dirty="0"/>
              <a:t>B. Kirk, and </a:t>
            </a:r>
            <a:r>
              <a:rPr lang="en-US" sz="1400" dirty="0" smtClean="0"/>
              <a:t>W. </a:t>
            </a:r>
            <a:r>
              <a:rPr lang="en-US" sz="1400" dirty="0" err="1" smtClean="0"/>
              <a:t>Hwu</a:t>
            </a:r>
            <a:r>
              <a:rPr lang="en-US" sz="1400" dirty="0" smtClean="0"/>
              <a:t>.           IEEE </a:t>
            </a:r>
            <a:r>
              <a:rPr lang="en-US" sz="1400" dirty="0"/>
              <a:t>Transactions on Parallel and Distributed Systems</a:t>
            </a:r>
            <a:r>
              <a:rPr lang="en-US" sz="1400" dirty="0" smtClean="0"/>
              <a:t>, 26(5):1405-1418, 2015.</a:t>
            </a:r>
          </a:p>
          <a:p>
            <a:pPr>
              <a:lnSpc>
                <a:spcPct val="90000"/>
              </a:lnSpc>
            </a:pPr>
            <a:r>
              <a:rPr lang="en-US" sz="1400" b="1" dirty="0" smtClean="0"/>
              <a:t>Unlocking </a:t>
            </a:r>
            <a:r>
              <a:rPr lang="en-US" sz="1400" b="1" dirty="0"/>
              <a:t>the Full Potential of the Cray XK7 </a:t>
            </a:r>
            <a:r>
              <a:rPr lang="en-US" sz="1400" b="1" dirty="0" smtClean="0"/>
              <a:t>Accelerator. </a:t>
            </a:r>
            <a:r>
              <a:rPr lang="en-US" sz="1400" dirty="0" smtClean="0"/>
              <a:t>M. </a:t>
            </a:r>
            <a:r>
              <a:rPr lang="en-US" sz="1400" dirty="0"/>
              <a:t>D. Klein and </a:t>
            </a:r>
            <a:r>
              <a:rPr lang="en-US" sz="1400" dirty="0" smtClean="0"/>
              <a:t>J. </a:t>
            </a:r>
            <a:r>
              <a:rPr lang="en-US" sz="1400" dirty="0"/>
              <a:t>E. Stone</a:t>
            </a:r>
            <a:r>
              <a:rPr lang="en-US" sz="1400" dirty="0" smtClean="0"/>
              <a:t>.     Cray </a:t>
            </a:r>
            <a:r>
              <a:rPr lang="en-US" sz="1400" dirty="0"/>
              <a:t>Users Group, </a:t>
            </a:r>
            <a:r>
              <a:rPr lang="en-US" sz="1400" dirty="0" err="1"/>
              <a:t>Lugano</a:t>
            </a:r>
            <a:r>
              <a:rPr lang="en-US" sz="1400" dirty="0"/>
              <a:t> Switzerland, May 2014</a:t>
            </a:r>
            <a:r>
              <a:rPr lang="en-US" sz="1400" dirty="0" smtClean="0"/>
              <a:t>.</a:t>
            </a:r>
          </a:p>
          <a:p>
            <a:pPr>
              <a:lnSpc>
                <a:spcPct val="90000"/>
              </a:lnSpc>
            </a:pPr>
            <a:r>
              <a:rPr lang="en-US" sz="1400" b="1" dirty="0" smtClean="0"/>
              <a:t>GPU-Accelerated </a:t>
            </a:r>
            <a:r>
              <a:rPr lang="en-US" sz="1400" b="1" dirty="0"/>
              <a:t>Analysis and Visualization of Large Structures Solved by Molecular Dynamics Flexible </a:t>
            </a:r>
            <a:r>
              <a:rPr lang="en-US" sz="1400" b="1" dirty="0" smtClean="0"/>
              <a:t>Fitting. </a:t>
            </a:r>
            <a:r>
              <a:rPr lang="en-US" sz="1400" dirty="0" smtClean="0"/>
              <a:t>J. </a:t>
            </a:r>
            <a:r>
              <a:rPr lang="en-US" sz="1400" dirty="0"/>
              <a:t>E. Stone, </a:t>
            </a:r>
            <a:r>
              <a:rPr lang="en-US" sz="1400" dirty="0" smtClean="0"/>
              <a:t>R. </a:t>
            </a:r>
            <a:r>
              <a:rPr lang="en-US" sz="1400" dirty="0"/>
              <a:t>McGreevy, </a:t>
            </a:r>
            <a:r>
              <a:rPr lang="en-US" sz="1400" dirty="0" smtClean="0"/>
              <a:t>B. </a:t>
            </a:r>
            <a:r>
              <a:rPr lang="en-US" sz="1400" dirty="0" err="1"/>
              <a:t>Isralewitz</a:t>
            </a:r>
            <a:r>
              <a:rPr lang="en-US" sz="1400" dirty="0"/>
              <a:t>, and </a:t>
            </a:r>
            <a:r>
              <a:rPr lang="en-US" sz="1400" dirty="0" smtClean="0"/>
              <a:t>K. </a:t>
            </a:r>
            <a:r>
              <a:rPr lang="en-US" sz="1400" dirty="0" err="1" smtClean="0"/>
              <a:t>Schulten</a:t>
            </a:r>
            <a:r>
              <a:rPr lang="en-US" sz="1400" dirty="0" smtClean="0"/>
              <a:t>.      Faraday </a:t>
            </a:r>
            <a:r>
              <a:rPr lang="en-US" sz="1400" dirty="0"/>
              <a:t>Discussions, 169:265-283, 2014</a:t>
            </a:r>
            <a:r>
              <a:rPr lang="en-US" sz="1400" dirty="0" smtClean="0"/>
              <a:t>.</a:t>
            </a:r>
          </a:p>
          <a:p>
            <a:pPr>
              <a:lnSpc>
                <a:spcPct val="90000"/>
              </a:lnSpc>
            </a:pPr>
            <a:r>
              <a:rPr lang="en-US" sz="1400" b="1" dirty="0" smtClean="0"/>
              <a:t>Simulation </a:t>
            </a:r>
            <a:r>
              <a:rPr lang="en-US" sz="1400" b="1" dirty="0"/>
              <a:t>of reaction diffusion processes over biologically relevant size and time scales using multi-GPU </a:t>
            </a:r>
            <a:r>
              <a:rPr lang="en-US" sz="1400" b="1" dirty="0" smtClean="0"/>
              <a:t>workstations</a:t>
            </a:r>
            <a:r>
              <a:rPr lang="en-US" sz="1400" i="1" dirty="0" smtClean="0"/>
              <a:t>. </a:t>
            </a:r>
            <a:r>
              <a:rPr lang="en-US" sz="1400" dirty="0" smtClean="0"/>
              <a:t>M. </a:t>
            </a:r>
            <a:r>
              <a:rPr lang="en-US" sz="1400" dirty="0"/>
              <a:t>J. </a:t>
            </a:r>
            <a:r>
              <a:rPr lang="en-US" sz="1400" dirty="0" err="1"/>
              <a:t>Hallock</a:t>
            </a:r>
            <a:r>
              <a:rPr lang="en-US" sz="1400" dirty="0"/>
              <a:t>, </a:t>
            </a:r>
            <a:r>
              <a:rPr lang="en-US" sz="1400" dirty="0" smtClean="0"/>
              <a:t>J. </a:t>
            </a:r>
            <a:r>
              <a:rPr lang="en-US" sz="1400" dirty="0"/>
              <a:t>E. Stone, </a:t>
            </a:r>
            <a:r>
              <a:rPr lang="en-US" sz="1400" dirty="0" smtClean="0"/>
              <a:t>E. </a:t>
            </a:r>
            <a:r>
              <a:rPr lang="en-US" sz="1400" dirty="0"/>
              <a:t>Roberts, </a:t>
            </a:r>
            <a:r>
              <a:rPr lang="en-US" sz="1400" dirty="0" smtClean="0"/>
              <a:t>C. </a:t>
            </a:r>
            <a:r>
              <a:rPr lang="en-US" sz="1400" dirty="0"/>
              <a:t>Fry, and </a:t>
            </a:r>
            <a:r>
              <a:rPr lang="en-US" sz="1400" dirty="0" smtClean="0"/>
              <a:t>Z. </a:t>
            </a:r>
            <a:r>
              <a:rPr lang="en-US" sz="1400" dirty="0" err="1"/>
              <a:t>Luthey-Schulten</a:t>
            </a:r>
            <a:r>
              <a:rPr lang="en-US" sz="1400" dirty="0" smtClean="0"/>
              <a:t>. Journal </a:t>
            </a:r>
            <a:r>
              <a:rPr lang="en-US" sz="1400" dirty="0"/>
              <a:t>of Parallel Computing, 40:86-99, 2014.</a:t>
            </a:r>
            <a:br>
              <a:rPr lang="en-US" sz="1400" dirty="0"/>
            </a:br>
            <a:endParaRPr lang="en-US" sz="1400" dirty="0" smtClean="0"/>
          </a:p>
        </p:txBody>
      </p:sp>
    </p:spTree>
    <p:extLst>
      <p:ext uri="{BB962C8B-B14F-4D97-AF65-F5344CB8AC3E}">
        <p14:creationId xmlns:p14="http://schemas.microsoft.com/office/powerpoint/2010/main" val="89265470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223285" y="971550"/>
            <a:ext cx="8506046" cy="3657600"/>
          </a:xfrm>
          <a:solidFill>
            <a:schemeClr val="bg1"/>
          </a:solidFill>
        </p:spPr>
        <p:txBody>
          <a:bodyPr lIns="91440" tIns="45720" rIns="91440" bIns="45720">
            <a:normAutofit/>
          </a:bodyPr>
          <a:lstStyle/>
          <a:p>
            <a:pPr>
              <a:lnSpc>
                <a:spcPct val="90000"/>
              </a:lnSpc>
            </a:pPr>
            <a:r>
              <a:rPr lang="en-US" sz="1400" b="1" dirty="0"/>
              <a:t>GPU-Accelerated Molecular Visualization on </a:t>
            </a:r>
            <a:r>
              <a:rPr lang="en-US" sz="1400" b="1" dirty="0" err="1"/>
              <a:t>Petascale</a:t>
            </a:r>
            <a:r>
              <a:rPr lang="en-US" sz="1400" b="1" dirty="0"/>
              <a:t> Supercomputing </a:t>
            </a:r>
            <a:r>
              <a:rPr lang="en-US" sz="1400" b="1" dirty="0" smtClean="0"/>
              <a:t>Platforms.</a:t>
            </a:r>
            <a:r>
              <a:rPr lang="en-US" sz="1400" i="1" dirty="0" smtClean="0"/>
              <a:t>                    </a:t>
            </a:r>
            <a:r>
              <a:rPr lang="en-US" sz="1400" dirty="0" smtClean="0"/>
              <a:t>J. </a:t>
            </a:r>
            <a:r>
              <a:rPr lang="en-US" sz="1400" dirty="0"/>
              <a:t>Stone, </a:t>
            </a:r>
            <a:r>
              <a:rPr lang="en-US" sz="1400" dirty="0" smtClean="0"/>
              <a:t>K. </a:t>
            </a:r>
            <a:r>
              <a:rPr lang="en-US" sz="1400" dirty="0"/>
              <a:t>L. </a:t>
            </a:r>
            <a:r>
              <a:rPr lang="en-US" sz="1400" dirty="0" err="1"/>
              <a:t>Vandivort</a:t>
            </a:r>
            <a:r>
              <a:rPr lang="en-US" sz="1400" dirty="0"/>
              <a:t>, and </a:t>
            </a:r>
            <a:r>
              <a:rPr lang="en-US" sz="1400" dirty="0" smtClean="0"/>
              <a:t>K. </a:t>
            </a:r>
            <a:r>
              <a:rPr lang="en-US" sz="1400" dirty="0" err="1"/>
              <a:t>Schulten</a:t>
            </a:r>
            <a:r>
              <a:rPr lang="en-US" sz="1400" dirty="0" smtClean="0"/>
              <a:t>. UltraVis'13</a:t>
            </a:r>
            <a:r>
              <a:rPr lang="en-US" sz="1400" dirty="0"/>
              <a:t>: Proceedings of the 8th International Workshop on </a:t>
            </a:r>
            <a:r>
              <a:rPr lang="en-US" sz="1400" dirty="0" err="1"/>
              <a:t>Ultrascale</a:t>
            </a:r>
            <a:r>
              <a:rPr lang="en-US" sz="1400" dirty="0"/>
              <a:t> Visualization, pp. 6:1-6:8, 2013</a:t>
            </a:r>
            <a:r>
              <a:rPr lang="en-US" sz="1400" dirty="0" smtClean="0"/>
              <a:t>.</a:t>
            </a:r>
          </a:p>
          <a:p>
            <a:pPr>
              <a:lnSpc>
                <a:spcPct val="90000"/>
              </a:lnSpc>
            </a:pPr>
            <a:r>
              <a:rPr lang="en-US" altLang="en-US" sz="1400" b="1" dirty="0" smtClean="0"/>
              <a:t>Early Experiences Scaling VMD Molecular Visualization and Analysis Jobs on Blue Waters.          </a:t>
            </a:r>
            <a:r>
              <a:rPr lang="en-US" altLang="en-US" sz="1400" dirty="0" smtClean="0"/>
              <a:t>J. Stone, B. </a:t>
            </a:r>
            <a:r>
              <a:rPr lang="en-US" altLang="en-US" sz="1400" dirty="0" err="1" smtClean="0"/>
              <a:t>Isralewitz</a:t>
            </a:r>
            <a:r>
              <a:rPr lang="en-US" altLang="en-US" sz="1400" dirty="0" smtClean="0"/>
              <a:t>, and K. </a:t>
            </a:r>
            <a:r>
              <a:rPr lang="en-US" altLang="en-US" sz="1400" dirty="0" err="1" smtClean="0"/>
              <a:t>Schulten</a:t>
            </a:r>
            <a:r>
              <a:rPr lang="en-US" altLang="en-US" sz="1400" dirty="0" smtClean="0"/>
              <a:t>.  In proceedings, Extreme Scaling Workshop,  2013.</a:t>
            </a:r>
            <a:endParaRPr lang="en-US" altLang="en-US" sz="1400" b="1" dirty="0" smtClean="0"/>
          </a:p>
          <a:p>
            <a:pPr eaLnBrk="1" hangingPunct="1">
              <a:lnSpc>
                <a:spcPct val="90000"/>
              </a:lnSpc>
            </a:pPr>
            <a:r>
              <a:rPr lang="en-US" altLang="en-US" sz="1400" b="1" dirty="0" smtClean="0"/>
              <a:t>Lattice Microbes: High‐performance stochastic simulation method for the reaction‐diffusion master equation.  </a:t>
            </a:r>
            <a:r>
              <a:rPr lang="en-US" altLang="en-US" sz="1400" dirty="0" smtClean="0"/>
              <a:t>E. Roberts, J. Stone, and Z. </a:t>
            </a:r>
            <a:r>
              <a:rPr lang="en-US" altLang="en-US" sz="1400" dirty="0" err="1" smtClean="0"/>
              <a:t>Luthey‐Schulten</a:t>
            </a:r>
            <a:r>
              <a:rPr lang="en-US" altLang="en-US" sz="1400" dirty="0" smtClean="0"/>
              <a:t>.</a:t>
            </a:r>
            <a:br>
              <a:rPr lang="en-US" altLang="en-US" sz="1400" dirty="0" smtClean="0"/>
            </a:br>
            <a:r>
              <a:rPr lang="en-US" altLang="en-US" sz="1400" dirty="0" smtClean="0"/>
              <a:t>J. Computational Chemistry 34 (3), 245-255, 2013</a:t>
            </a:r>
            <a:r>
              <a:rPr lang="en-US" altLang="en-US" sz="1400" b="1" dirty="0" smtClean="0"/>
              <a:t>.</a:t>
            </a:r>
          </a:p>
          <a:p>
            <a:pPr eaLnBrk="1" hangingPunct="1">
              <a:lnSpc>
                <a:spcPct val="90000"/>
              </a:lnSpc>
            </a:pPr>
            <a:r>
              <a:rPr lang="en-US" altLang="en-US" sz="1400" b="1" dirty="0" smtClean="0"/>
              <a:t>Fast Visualization of Gaussian Density Surfaces for Molecular Dynamics and Particle System Trajectories.</a:t>
            </a:r>
            <a:r>
              <a:rPr lang="en-US" altLang="en-US" sz="1400" i="1" dirty="0" smtClean="0"/>
              <a:t> </a:t>
            </a:r>
            <a:r>
              <a:rPr lang="en-US" altLang="en-US" sz="1400" dirty="0" smtClean="0"/>
              <a:t>M. Krone, J. Stone,  T. </a:t>
            </a:r>
            <a:r>
              <a:rPr lang="en-US" altLang="en-US" sz="1400" dirty="0" err="1" smtClean="0"/>
              <a:t>Ertl</a:t>
            </a:r>
            <a:r>
              <a:rPr lang="en-US" altLang="en-US" sz="1400" dirty="0" smtClean="0"/>
              <a:t>, and K. </a:t>
            </a:r>
            <a:r>
              <a:rPr lang="en-US" altLang="en-US" sz="1400" dirty="0" err="1" smtClean="0"/>
              <a:t>Schulten</a:t>
            </a:r>
            <a:r>
              <a:rPr lang="en-US" altLang="en-US" sz="1400" dirty="0" smtClean="0"/>
              <a:t>. </a:t>
            </a:r>
            <a:r>
              <a:rPr lang="en-US" altLang="en-US" sz="1400" i="1" dirty="0" err="1" smtClean="0"/>
              <a:t>EuroVis</a:t>
            </a:r>
            <a:r>
              <a:rPr lang="en-US" altLang="en-US" sz="1400" i="1" dirty="0" smtClean="0"/>
              <a:t> Short Papers,</a:t>
            </a:r>
            <a:r>
              <a:rPr lang="en-US" altLang="en-US" sz="1400" b="1" dirty="0" smtClean="0"/>
              <a:t> </a:t>
            </a:r>
            <a:r>
              <a:rPr lang="en-US" altLang="en-US" sz="1400" dirty="0" smtClean="0"/>
              <a:t>pp. 67-71, 2012.</a:t>
            </a:r>
          </a:p>
          <a:p>
            <a:pPr eaLnBrk="1" hangingPunct="1">
              <a:lnSpc>
                <a:spcPct val="90000"/>
              </a:lnSpc>
            </a:pPr>
            <a:r>
              <a:rPr lang="en-US" altLang="en-US" sz="1400" b="1" dirty="0" smtClean="0"/>
              <a:t>Immersive Out-of-Core Visualization of Large-Size and Long-Timescale Molecular Dynamics Trajectories. </a:t>
            </a:r>
            <a:r>
              <a:rPr lang="en-US" altLang="en-US" sz="1400" dirty="0" smtClean="0"/>
              <a:t>J. Stone, K. L. </a:t>
            </a:r>
            <a:r>
              <a:rPr lang="en-US" altLang="en-US" sz="1400" dirty="0" err="1" smtClean="0"/>
              <a:t>Vandivort</a:t>
            </a:r>
            <a:r>
              <a:rPr lang="en-US" altLang="en-US" sz="1400" dirty="0" smtClean="0"/>
              <a:t>, and K. </a:t>
            </a:r>
            <a:r>
              <a:rPr lang="en-US" altLang="en-US" sz="1400" dirty="0" err="1" smtClean="0"/>
              <a:t>Schulten</a:t>
            </a:r>
            <a:r>
              <a:rPr lang="en-US" altLang="en-US" sz="1400" dirty="0" smtClean="0"/>
              <a:t>. G. </a:t>
            </a:r>
            <a:r>
              <a:rPr lang="en-US" altLang="en-US" sz="1400" dirty="0" err="1" smtClean="0"/>
              <a:t>Bebis</a:t>
            </a:r>
            <a:r>
              <a:rPr lang="en-US" altLang="en-US" sz="1400" dirty="0" smtClean="0"/>
              <a:t> et al. (Eds.): </a:t>
            </a:r>
            <a:r>
              <a:rPr lang="en-US" altLang="en-US" sz="1400" i="1" dirty="0" smtClean="0"/>
              <a:t>7th International Symposium on Visual Computing (ISVC 2011)</a:t>
            </a:r>
            <a:r>
              <a:rPr lang="en-US" altLang="en-US" sz="1400" dirty="0" smtClean="0"/>
              <a:t>, LNCS 6939, pp. 1-12, 2011.</a:t>
            </a:r>
          </a:p>
          <a:p>
            <a:pPr eaLnBrk="1" hangingPunct="1">
              <a:lnSpc>
                <a:spcPct val="90000"/>
              </a:lnSpc>
            </a:pPr>
            <a:r>
              <a:rPr lang="en-US" altLang="en-US" sz="1400" b="1" dirty="0" smtClean="0"/>
              <a:t>Fast Analysis of Molecular Dynamics Trajectories with Graphics Processing Units – Radial Distribution Functions.</a:t>
            </a:r>
            <a:r>
              <a:rPr lang="en-US" altLang="en-US" sz="1400" dirty="0" smtClean="0"/>
              <a:t>  B. Levine, J. Stone, and A. </a:t>
            </a:r>
            <a:r>
              <a:rPr lang="en-US" altLang="en-US" sz="1400" dirty="0" err="1" smtClean="0"/>
              <a:t>Kohlmeyer</a:t>
            </a:r>
            <a:r>
              <a:rPr lang="en-US" altLang="en-US" sz="1400" dirty="0" smtClean="0"/>
              <a:t>. </a:t>
            </a:r>
            <a:r>
              <a:rPr lang="en-US" altLang="en-US" sz="1400" i="1" dirty="0" smtClean="0"/>
              <a:t>J. Comp. Physics</a:t>
            </a:r>
            <a:r>
              <a:rPr lang="en-US" altLang="en-US" sz="1400" dirty="0" smtClean="0"/>
              <a:t>, 230(9):3556-3569, 2011.</a:t>
            </a:r>
          </a:p>
        </p:txBody>
      </p:sp>
    </p:spTree>
    <p:extLst>
      <p:ext uri="{BB962C8B-B14F-4D97-AF65-F5344CB8AC3E}">
        <p14:creationId xmlns:p14="http://schemas.microsoft.com/office/powerpoint/2010/main" val="390261517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8675" name="Rectangle 3"/>
          <p:cNvSpPr>
            <a:spLocks noGrp="1" noChangeArrowheads="1"/>
          </p:cNvSpPr>
          <p:nvPr>
            <p:ph type="body" idx="4294967295"/>
          </p:nvPr>
        </p:nvSpPr>
        <p:spPr>
          <a:xfrm>
            <a:off x="425302" y="971550"/>
            <a:ext cx="7974419" cy="3657600"/>
          </a:xfrm>
          <a:solidFill>
            <a:schemeClr val="bg1"/>
          </a:solidFill>
        </p:spPr>
        <p:txBody>
          <a:bodyPr lIns="91440" tIns="45720" rIns="91440" bIns="45720">
            <a:normAutofit/>
          </a:bodyPr>
          <a:lstStyle/>
          <a:p>
            <a:pPr eaLnBrk="1" hangingPunct="1"/>
            <a:r>
              <a:rPr lang="en-US" altLang="en-US" sz="1400" b="1" dirty="0" smtClean="0"/>
              <a:t>Quantifying the Impact of GPUs on Performance and Energy Efficiency in HPC Clusters. </a:t>
            </a:r>
            <a:r>
              <a:rPr lang="en-US" altLang="en-US" sz="1400" dirty="0" smtClean="0"/>
              <a:t>J. </a:t>
            </a:r>
            <a:r>
              <a:rPr lang="en-US" altLang="en-US" sz="1400" dirty="0" err="1" smtClean="0"/>
              <a:t>Enos</a:t>
            </a:r>
            <a:r>
              <a:rPr lang="en-US" altLang="en-US" sz="1400" dirty="0" smtClean="0"/>
              <a:t>, C. Steffen, J. </a:t>
            </a:r>
            <a:r>
              <a:rPr lang="en-US" altLang="en-US" sz="1400" dirty="0" err="1" smtClean="0"/>
              <a:t>Fullop</a:t>
            </a:r>
            <a:r>
              <a:rPr lang="en-US" altLang="en-US" sz="1400" dirty="0" smtClean="0"/>
              <a:t>, M. </a:t>
            </a:r>
            <a:r>
              <a:rPr lang="en-US" altLang="en-US" sz="1400" dirty="0" err="1" smtClean="0"/>
              <a:t>Showerman</a:t>
            </a:r>
            <a:r>
              <a:rPr lang="en-US" altLang="en-US" sz="1400" dirty="0" smtClean="0"/>
              <a:t>, G. Shi, K. </a:t>
            </a:r>
            <a:r>
              <a:rPr lang="en-US" altLang="en-US" sz="1400" dirty="0" err="1" smtClean="0"/>
              <a:t>Esler</a:t>
            </a:r>
            <a:r>
              <a:rPr lang="en-US" altLang="en-US" sz="1400" dirty="0" smtClean="0"/>
              <a:t>, V. </a:t>
            </a:r>
            <a:r>
              <a:rPr lang="en-US" altLang="en-US" sz="1400" dirty="0" err="1" smtClean="0"/>
              <a:t>Kindratenko</a:t>
            </a:r>
            <a:r>
              <a:rPr lang="en-US" altLang="en-US" sz="1400" dirty="0" smtClean="0"/>
              <a:t>, J. Stone,           J Phillips.</a:t>
            </a:r>
            <a:r>
              <a:rPr lang="en-US" altLang="en-US" sz="1400" b="1" dirty="0" smtClean="0"/>
              <a:t> </a:t>
            </a:r>
            <a:r>
              <a:rPr lang="en-US" altLang="en-US" sz="1400" i="1" dirty="0" smtClean="0"/>
              <a:t>International Conference on Green Computing, </a:t>
            </a:r>
            <a:r>
              <a:rPr lang="en-US" altLang="en-US" sz="1400" dirty="0" smtClean="0"/>
              <a:t>pp. 317-324, 2010.</a:t>
            </a:r>
          </a:p>
          <a:p>
            <a:pPr eaLnBrk="1" hangingPunct="1"/>
            <a:r>
              <a:rPr lang="en-US" altLang="en-US" sz="1400" b="1" dirty="0" smtClean="0"/>
              <a:t>GPU-accelerated molecular modeling coming of age.  </a:t>
            </a:r>
            <a:r>
              <a:rPr lang="en-US" altLang="en-US" sz="1400" dirty="0" smtClean="0"/>
              <a:t>J. Stone, D. Hardy, I. </a:t>
            </a:r>
            <a:r>
              <a:rPr lang="en-US" altLang="en-US" sz="1400" dirty="0" err="1" smtClean="0"/>
              <a:t>Ufimtsev</a:t>
            </a:r>
            <a:r>
              <a:rPr lang="en-US" altLang="en-US" sz="1400" dirty="0" smtClean="0"/>
              <a:t>,         K. </a:t>
            </a:r>
            <a:r>
              <a:rPr lang="en-US" altLang="en-US" sz="1400" dirty="0" err="1" smtClean="0"/>
              <a:t>Schulten</a:t>
            </a:r>
            <a:r>
              <a:rPr lang="en-US" altLang="en-US" sz="1400" dirty="0" smtClean="0"/>
              <a:t>.  </a:t>
            </a:r>
            <a:r>
              <a:rPr lang="en-US" altLang="en-US" sz="1400" i="1" dirty="0" smtClean="0"/>
              <a:t>J. Molecular Graphics and Modeling,</a:t>
            </a:r>
            <a:r>
              <a:rPr lang="en-US" altLang="en-US" sz="1400" b="1" dirty="0" smtClean="0"/>
              <a:t> </a:t>
            </a:r>
            <a:r>
              <a:rPr lang="en-US" altLang="en-US" sz="1400" dirty="0" smtClean="0"/>
              <a:t>29:116-125, 2010.</a:t>
            </a:r>
          </a:p>
          <a:p>
            <a:pPr eaLnBrk="1" hangingPunct="1"/>
            <a:r>
              <a:rPr lang="en-US" altLang="en-US" sz="1400" b="1" dirty="0" err="1" smtClean="0"/>
              <a:t>OpenCL</a:t>
            </a:r>
            <a:r>
              <a:rPr lang="en-US" altLang="en-US" sz="1400" b="1" dirty="0" smtClean="0"/>
              <a:t>: A Parallel Programming Standard for Heterogeneous Computing.                       </a:t>
            </a:r>
            <a:r>
              <a:rPr lang="en-US" altLang="en-US" sz="1400" dirty="0" smtClean="0"/>
              <a:t>J. Stone, D. </a:t>
            </a:r>
            <a:r>
              <a:rPr lang="en-US" altLang="en-US" sz="1400" dirty="0" err="1" smtClean="0"/>
              <a:t>Gohara</a:t>
            </a:r>
            <a:r>
              <a:rPr lang="en-US" altLang="en-US" sz="1400" dirty="0" smtClean="0"/>
              <a:t>, G. Shi.  </a:t>
            </a:r>
            <a:r>
              <a:rPr lang="en-US" altLang="en-US" sz="1400" i="1" dirty="0" smtClean="0"/>
              <a:t>Computing in Science and Engineering, </a:t>
            </a:r>
            <a:r>
              <a:rPr lang="en-US" altLang="en-US" sz="1400" dirty="0" smtClean="0"/>
              <a:t>12(3):66-73, 2010.</a:t>
            </a:r>
          </a:p>
          <a:p>
            <a:pPr eaLnBrk="1" hangingPunct="1"/>
            <a:r>
              <a:rPr lang="en-US" altLang="en-US" sz="1400" b="1" dirty="0" smtClean="0"/>
              <a:t>An Asymmetric Distributed Shared Memory Model for Heterogeneous Computing Systems</a:t>
            </a:r>
            <a:r>
              <a:rPr lang="en-US" altLang="en-US" sz="1400" dirty="0" smtClean="0"/>
              <a:t>.  I. </a:t>
            </a:r>
            <a:r>
              <a:rPr lang="en-US" altLang="en-US" sz="1400" dirty="0" err="1" smtClean="0"/>
              <a:t>Gelado</a:t>
            </a:r>
            <a:r>
              <a:rPr lang="en-US" altLang="en-US" sz="1400" dirty="0" smtClean="0"/>
              <a:t>, J. Stone, J. </a:t>
            </a:r>
            <a:r>
              <a:rPr lang="en-US" altLang="en-US" sz="1400" dirty="0" err="1" smtClean="0"/>
              <a:t>Cabezas</a:t>
            </a:r>
            <a:r>
              <a:rPr lang="en-US" altLang="en-US" sz="1400" dirty="0" smtClean="0"/>
              <a:t>, S. Patel, N. Navarro, W. </a:t>
            </a:r>
            <a:r>
              <a:rPr lang="en-US" altLang="en-US" sz="1400" dirty="0" err="1" smtClean="0"/>
              <a:t>Hwu</a:t>
            </a:r>
            <a:r>
              <a:rPr lang="en-US" altLang="en-US" sz="1400" dirty="0" smtClean="0"/>
              <a:t>.  </a:t>
            </a:r>
            <a:r>
              <a:rPr lang="en-US" altLang="en-US" sz="1400" i="1" dirty="0" smtClean="0"/>
              <a:t>ASPLOS ’10: Proceedings of the 15</a:t>
            </a:r>
            <a:r>
              <a:rPr lang="en-US" altLang="en-US" sz="1400" i="1" baseline="30000" dirty="0" smtClean="0"/>
              <a:t>th</a:t>
            </a:r>
            <a:r>
              <a:rPr lang="en-US" altLang="en-US" sz="1400" i="1" dirty="0" smtClean="0"/>
              <a:t> International Conference on Architectural Support for Programming Languages and Operating Systems,</a:t>
            </a:r>
            <a:r>
              <a:rPr lang="en-US" altLang="en-US" sz="1400" dirty="0" smtClean="0"/>
              <a:t> pp. 347-358, 2010.</a:t>
            </a:r>
          </a:p>
        </p:txBody>
      </p:sp>
    </p:spTree>
    <p:extLst>
      <p:ext uri="{BB962C8B-B14F-4D97-AF65-F5344CB8AC3E}">
        <p14:creationId xmlns:p14="http://schemas.microsoft.com/office/powerpoint/2010/main" val="4158803075"/>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990600" y="0"/>
            <a:ext cx="7269163" cy="9715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9699" name="Rectangle 3"/>
          <p:cNvSpPr>
            <a:spLocks noGrp="1" noChangeArrowheads="1"/>
          </p:cNvSpPr>
          <p:nvPr>
            <p:ph type="body" idx="4294967295"/>
          </p:nvPr>
        </p:nvSpPr>
        <p:spPr>
          <a:xfrm>
            <a:off x="255180" y="971550"/>
            <a:ext cx="8495415" cy="3657600"/>
          </a:xfrm>
          <a:solidFill>
            <a:schemeClr val="bg1"/>
          </a:solidFill>
        </p:spPr>
        <p:txBody>
          <a:bodyPr lIns="91440" tIns="45720" rIns="91440" bIns="45720">
            <a:normAutofit/>
          </a:bodyPr>
          <a:lstStyle/>
          <a:p>
            <a:pPr eaLnBrk="1" hangingPunct="1"/>
            <a:r>
              <a:rPr lang="en-US" altLang="en-US" sz="1400" b="1" dirty="0" smtClean="0"/>
              <a:t>GPU Clusters for High Performance Computing</a:t>
            </a:r>
            <a:r>
              <a:rPr lang="en-US" altLang="en-US" sz="1400" dirty="0" smtClean="0"/>
              <a:t>.  V. </a:t>
            </a:r>
            <a:r>
              <a:rPr lang="en-US" altLang="en-US" sz="1400" dirty="0" err="1" smtClean="0"/>
              <a:t>Kindratenko</a:t>
            </a:r>
            <a:r>
              <a:rPr lang="en-US" altLang="en-US" sz="1400" dirty="0" smtClean="0"/>
              <a:t>, J. </a:t>
            </a:r>
            <a:r>
              <a:rPr lang="en-US" altLang="en-US" sz="1400" dirty="0" err="1" smtClean="0"/>
              <a:t>Enos</a:t>
            </a:r>
            <a:r>
              <a:rPr lang="en-US" altLang="en-US" sz="1400" dirty="0" smtClean="0"/>
              <a:t>, G. Shi, M. </a:t>
            </a:r>
            <a:r>
              <a:rPr lang="en-US" altLang="en-US" sz="1400" dirty="0" err="1" smtClean="0"/>
              <a:t>Showerman</a:t>
            </a:r>
            <a:r>
              <a:rPr lang="en-US" altLang="en-US" sz="1400" dirty="0" smtClean="0"/>
              <a:t>, G. Arnold, J. Stone, J. Phillips, W. </a:t>
            </a:r>
            <a:r>
              <a:rPr lang="en-US" altLang="en-US" sz="1400" dirty="0" err="1" smtClean="0"/>
              <a:t>Hwu</a:t>
            </a:r>
            <a:r>
              <a:rPr lang="en-US" altLang="en-US" sz="1400" dirty="0" smtClean="0"/>
              <a:t>.  </a:t>
            </a:r>
            <a:r>
              <a:rPr lang="en-US" altLang="en-US" sz="1400" i="1" dirty="0" smtClean="0"/>
              <a:t>Workshop on Parallel Programming on Accelerator Clusters (PPAC),</a:t>
            </a:r>
            <a:r>
              <a:rPr lang="en-US" altLang="en-US" sz="1400" dirty="0" smtClean="0"/>
              <a:t> In Proceedings IEEE Cluster 2009, pp. 1-8, Aug. 2009.</a:t>
            </a:r>
          </a:p>
          <a:p>
            <a:pPr eaLnBrk="1" hangingPunct="1"/>
            <a:r>
              <a:rPr lang="en-US" altLang="en-US" sz="1400" b="1" dirty="0" smtClean="0"/>
              <a:t>Long time-scale simulations of in vivo diffusion using GPU hardware</a:t>
            </a:r>
            <a:r>
              <a:rPr lang="en-US" altLang="en-US" sz="1400" dirty="0" smtClean="0"/>
              <a:t>.  E. Roberts, J. Stone, L. Sepulveda, W. </a:t>
            </a:r>
            <a:r>
              <a:rPr lang="en-US" altLang="en-US" sz="1400" dirty="0" err="1" smtClean="0"/>
              <a:t>Hwu</a:t>
            </a:r>
            <a:r>
              <a:rPr lang="en-US" altLang="en-US" sz="1400" dirty="0" smtClean="0"/>
              <a:t>, Z. </a:t>
            </a:r>
            <a:r>
              <a:rPr lang="en-US" altLang="en-US" sz="1400" dirty="0" err="1" smtClean="0"/>
              <a:t>Luthey-Schulten</a:t>
            </a:r>
            <a:r>
              <a:rPr lang="en-US" altLang="en-US" sz="1400" dirty="0" smtClean="0"/>
              <a:t>. In </a:t>
            </a:r>
            <a:r>
              <a:rPr lang="en-US" altLang="en-US" sz="1400" i="1" dirty="0" smtClean="0"/>
              <a:t>IPDPS’09: Proceedings of the 2009 IEEE International Symposium on Parallel &amp; Distributed Computing</a:t>
            </a:r>
            <a:r>
              <a:rPr lang="en-US" altLang="en-US" sz="1400" dirty="0" smtClean="0"/>
              <a:t>, pp. 1-8, 2009.</a:t>
            </a:r>
          </a:p>
          <a:p>
            <a:pPr eaLnBrk="1" hangingPunct="1"/>
            <a:r>
              <a:rPr lang="en-US" altLang="en-US" sz="1400" b="1" dirty="0" smtClean="0"/>
              <a:t>High Performance Computation and Interactive Display of Molecular Orbitals on GPUs and Multi-core CPUs</a:t>
            </a:r>
            <a:r>
              <a:rPr lang="en-US" altLang="en-US" sz="1400" dirty="0" smtClean="0"/>
              <a:t>.    J. E. Stone, J. </a:t>
            </a:r>
            <a:r>
              <a:rPr lang="en-US" altLang="en-US" sz="1400" dirty="0" err="1" smtClean="0"/>
              <a:t>Saam</a:t>
            </a:r>
            <a:r>
              <a:rPr lang="en-US" altLang="en-US" sz="1400" dirty="0" smtClean="0"/>
              <a:t>, D. Hardy, K. </a:t>
            </a:r>
            <a:r>
              <a:rPr lang="en-US" altLang="en-US" sz="1400" dirty="0" err="1" smtClean="0"/>
              <a:t>Vandivort</a:t>
            </a:r>
            <a:r>
              <a:rPr lang="en-US" altLang="en-US" sz="1400" dirty="0" smtClean="0"/>
              <a:t>, W. </a:t>
            </a:r>
            <a:r>
              <a:rPr lang="en-US" altLang="en-US" sz="1400" dirty="0" err="1" smtClean="0"/>
              <a:t>Hwu</a:t>
            </a:r>
            <a:r>
              <a:rPr lang="en-US" altLang="en-US" sz="1400" dirty="0" smtClean="0"/>
              <a:t>, K. </a:t>
            </a:r>
            <a:r>
              <a:rPr lang="en-US" altLang="en-US" sz="1400" dirty="0" err="1" smtClean="0"/>
              <a:t>Schulten</a:t>
            </a:r>
            <a:r>
              <a:rPr lang="en-US" altLang="en-US" sz="1400" dirty="0" smtClean="0"/>
              <a:t>, </a:t>
            </a:r>
            <a:r>
              <a:rPr lang="en-US" altLang="en-US" sz="1400" i="1" dirty="0" smtClean="0"/>
              <a:t>2nd Workshop on General-Purpose Computation on Graphics </a:t>
            </a:r>
            <a:r>
              <a:rPr lang="en-US" altLang="en-US" sz="1400" i="1" dirty="0" err="1" smtClean="0"/>
              <a:t>Pricessing</a:t>
            </a:r>
            <a:r>
              <a:rPr lang="en-US" altLang="en-US" sz="1400" i="1" dirty="0" smtClean="0"/>
              <a:t> Units (GPGPU-2),</a:t>
            </a:r>
            <a:r>
              <a:rPr lang="en-US" altLang="en-US" sz="1400" dirty="0" smtClean="0"/>
              <a:t> </a:t>
            </a:r>
            <a:r>
              <a:rPr lang="en-US" altLang="en-US" sz="1400" i="1" dirty="0" smtClean="0"/>
              <a:t>ACM International Conference Proceeding Series</a:t>
            </a:r>
            <a:r>
              <a:rPr lang="en-US" altLang="en-US" sz="1400" dirty="0" smtClean="0"/>
              <a:t>, volume 383, pp. 9-18, 2009.</a:t>
            </a:r>
          </a:p>
          <a:p>
            <a:pPr eaLnBrk="1" hangingPunct="1"/>
            <a:r>
              <a:rPr lang="en-US" altLang="en-US" sz="1400" b="1" dirty="0" smtClean="0"/>
              <a:t>Probing </a:t>
            </a:r>
            <a:r>
              <a:rPr lang="en-US" altLang="en-US" sz="1400" b="1" dirty="0" err="1" smtClean="0"/>
              <a:t>Biomolecular</a:t>
            </a:r>
            <a:r>
              <a:rPr lang="en-US" altLang="en-US" sz="1400" b="1" dirty="0" smtClean="0"/>
              <a:t> Machines with Graphics Processors</a:t>
            </a:r>
            <a:r>
              <a:rPr lang="en-US" altLang="en-US" sz="1400" dirty="0" smtClean="0"/>
              <a:t>.  J. Phillips, J. Stone.  </a:t>
            </a:r>
            <a:r>
              <a:rPr lang="en-US" altLang="en-US" sz="1400" i="1" dirty="0" smtClean="0"/>
              <a:t>Communications of the ACM,</a:t>
            </a:r>
            <a:r>
              <a:rPr lang="en-US" altLang="en-US" sz="1400" dirty="0" smtClean="0"/>
              <a:t> 52(10):34-41, 2009.</a:t>
            </a:r>
          </a:p>
          <a:p>
            <a:pPr eaLnBrk="1" hangingPunct="1"/>
            <a:r>
              <a:rPr lang="en-US" altLang="en-US" sz="1400" b="1" dirty="0" smtClean="0"/>
              <a:t>Multilevel summation of electrostatic potentials using graphics processing units</a:t>
            </a:r>
            <a:r>
              <a:rPr lang="en-US" altLang="en-US" sz="1400" dirty="0" smtClean="0"/>
              <a:t>. D. Hardy, J. Stone, K. </a:t>
            </a:r>
            <a:r>
              <a:rPr lang="en-US" altLang="en-US" sz="1400" dirty="0" err="1" smtClean="0"/>
              <a:t>Schulten</a:t>
            </a:r>
            <a:r>
              <a:rPr lang="en-US" altLang="en-US" sz="1400" dirty="0" smtClean="0"/>
              <a:t>. </a:t>
            </a:r>
            <a:r>
              <a:rPr lang="en-US" altLang="en-US" sz="1400" i="1" dirty="0" smtClean="0"/>
              <a:t>J. Parallel Computing</a:t>
            </a:r>
            <a:r>
              <a:rPr lang="en-US" altLang="en-US" sz="1400" dirty="0" smtClean="0"/>
              <a:t>, 35:164-177, 2009.</a:t>
            </a:r>
          </a:p>
        </p:txBody>
      </p:sp>
    </p:spTree>
    <p:extLst>
      <p:ext uri="{BB962C8B-B14F-4D97-AF65-F5344CB8AC3E}">
        <p14:creationId xmlns:p14="http://schemas.microsoft.com/office/powerpoint/2010/main" val="185065862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990600" y="0"/>
            <a:ext cx="7269163" cy="1047750"/>
          </a:xfrm>
        </p:spPr>
        <p:txBody>
          <a:bodyPr lIns="91440" tIns="45720" rIns="91440" bIns="45720">
            <a:normAutofit fontScale="90000"/>
          </a:bodyPr>
          <a:lstStyle/>
          <a:p>
            <a:r>
              <a:rPr lang="en-US" altLang="en-US" sz="3600" dirty="0"/>
              <a:t>Related Publications </a:t>
            </a:r>
            <a:r>
              <a:rPr lang="en-US" altLang="en-US" sz="2800" dirty="0" smtClean="0"/>
              <a:t>http://www.ks.uiuc.edu/Research/gpu/</a:t>
            </a:r>
          </a:p>
        </p:txBody>
      </p:sp>
      <p:sp>
        <p:nvSpPr>
          <p:cNvPr id="30723" name="Rectangle 3"/>
          <p:cNvSpPr>
            <a:spLocks noGrp="1" noChangeArrowheads="1"/>
          </p:cNvSpPr>
          <p:nvPr>
            <p:ph type="body" idx="4294967295"/>
          </p:nvPr>
        </p:nvSpPr>
        <p:spPr>
          <a:xfrm>
            <a:off x="244548" y="914400"/>
            <a:ext cx="8612373" cy="3638550"/>
          </a:xfrm>
          <a:solidFill>
            <a:schemeClr val="bg1"/>
          </a:solidFill>
        </p:spPr>
        <p:txBody>
          <a:bodyPr lIns="91440" tIns="45720" rIns="91440" bIns="45720">
            <a:normAutofit/>
          </a:bodyPr>
          <a:lstStyle/>
          <a:p>
            <a:pPr eaLnBrk="1" hangingPunct="1"/>
            <a:r>
              <a:rPr lang="en-US" altLang="en-US" sz="1400" b="1" dirty="0" smtClean="0"/>
              <a:t>Adapting a message-driven parallel application to GPU-accelerated clusters</a:t>
            </a:r>
            <a:r>
              <a:rPr lang="en-US" altLang="en-US" sz="1400" dirty="0" smtClean="0"/>
              <a:t>.                                      J. Phillips, J. Stone, K. </a:t>
            </a:r>
            <a:r>
              <a:rPr lang="en-US" altLang="en-US" sz="1400" dirty="0" err="1" smtClean="0"/>
              <a:t>Schulten</a:t>
            </a:r>
            <a:r>
              <a:rPr lang="en-US" altLang="en-US" sz="1400" dirty="0" smtClean="0"/>
              <a:t>.  </a:t>
            </a:r>
            <a:r>
              <a:rPr lang="en-US" altLang="en-US" sz="1400" i="1" dirty="0" smtClean="0"/>
              <a:t>Proceedings of the 2008 ACM/IEEE Conference on Supercomputing</a:t>
            </a:r>
            <a:r>
              <a:rPr lang="en-US" altLang="en-US" sz="1400" dirty="0" smtClean="0"/>
              <a:t>, IEEE Press, 2008.</a:t>
            </a:r>
            <a:endParaRPr lang="en-US" altLang="en-US" sz="1400" i="1" dirty="0" smtClean="0"/>
          </a:p>
          <a:p>
            <a:pPr eaLnBrk="1" hangingPunct="1"/>
            <a:r>
              <a:rPr lang="en-US" altLang="en-US" sz="1400" b="1" dirty="0" smtClean="0"/>
              <a:t>GPU acceleration of cutoff pair potentials for molecular modeling applications</a:t>
            </a:r>
            <a:r>
              <a:rPr lang="en-US" altLang="en-US" sz="1400" dirty="0" smtClean="0"/>
              <a:t>.                                C. Rodrigues, D. Hardy, J. Stone, K. </a:t>
            </a:r>
            <a:r>
              <a:rPr lang="en-US" altLang="en-US" sz="1400" dirty="0" err="1" smtClean="0"/>
              <a:t>Schulten</a:t>
            </a:r>
            <a:r>
              <a:rPr lang="en-US" altLang="en-US" sz="1400" dirty="0" smtClean="0"/>
              <a:t>, and W. </a:t>
            </a:r>
            <a:r>
              <a:rPr lang="en-US" altLang="en-US" sz="1400" dirty="0" err="1" smtClean="0"/>
              <a:t>Hwu</a:t>
            </a:r>
            <a:r>
              <a:rPr lang="en-US" altLang="en-US" sz="1400" dirty="0" smtClean="0"/>
              <a:t>. </a:t>
            </a:r>
            <a:r>
              <a:rPr lang="en-US" altLang="en-US" sz="1400" i="1" dirty="0" smtClean="0"/>
              <a:t>Proceedings of the 2008 Conference On Computing Frontiers</a:t>
            </a:r>
            <a:r>
              <a:rPr lang="en-US" altLang="en-US" sz="1400" dirty="0" smtClean="0"/>
              <a:t>, pp. 273-282, 2008.</a:t>
            </a:r>
          </a:p>
          <a:p>
            <a:pPr eaLnBrk="1" hangingPunct="1"/>
            <a:r>
              <a:rPr lang="en-US" altLang="en-US" sz="1400" b="1" dirty="0" smtClean="0"/>
              <a:t>GPU computing</a:t>
            </a:r>
            <a:r>
              <a:rPr lang="en-US" altLang="en-US" sz="1400" dirty="0" smtClean="0"/>
              <a:t>.  J. Owens, M. Houston, D. </a:t>
            </a:r>
            <a:r>
              <a:rPr lang="en-US" altLang="en-US" sz="1400" dirty="0" err="1" smtClean="0"/>
              <a:t>Luebke</a:t>
            </a:r>
            <a:r>
              <a:rPr lang="en-US" altLang="en-US" sz="1400" dirty="0" smtClean="0"/>
              <a:t>, S. Green, J. Stone, J. Phillips. </a:t>
            </a:r>
            <a:r>
              <a:rPr lang="en-US" altLang="en-US" sz="1400" i="1" dirty="0" smtClean="0"/>
              <a:t>Proceedings of the IEEE</a:t>
            </a:r>
            <a:r>
              <a:rPr lang="en-US" altLang="en-US" sz="1400" dirty="0" smtClean="0"/>
              <a:t>, 96:879-899, 2008.</a:t>
            </a:r>
          </a:p>
          <a:p>
            <a:pPr eaLnBrk="1" hangingPunct="1"/>
            <a:r>
              <a:rPr lang="en-US" altLang="en-US" sz="1400" b="1" dirty="0" smtClean="0"/>
              <a:t>Accelerating molecular modeling applications with graphics processors</a:t>
            </a:r>
            <a:r>
              <a:rPr lang="en-US" altLang="en-US" sz="1400" i="1" dirty="0" smtClean="0"/>
              <a:t>. </a:t>
            </a:r>
            <a:r>
              <a:rPr lang="en-US" altLang="en-US" sz="1400" dirty="0" smtClean="0"/>
              <a:t>J. Stone, J. Phillips, P. </a:t>
            </a:r>
            <a:r>
              <a:rPr lang="en-US" altLang="en-US" sz="1400" dirty="0" err="1" smtClean="0"/>
              <a:t>Freddolino</a:t>
            </a:r>
            <a:r>
              <a:rPr lang="en-US" altLang="en-US" sz="1400" dirty="0" smtClean="0"/>
              <a:t>, D. Hardy, L. Trabuco, K. </a:t>
            </a:r>
            <a:r>
              <a:rPr lang="en-US" altLang="en-US" sz="1400" dirty="0" err="1" smtClean="0"/>
              <a:t>Schulten</a:t>
            </a:r>
            <a:r>
              <a:rPr lang="en-US" altLang="en-US" sz="1400" dirty="0" smtClean="0"/>
              <a:t>. </a:t>
            </a:r>
            <a:r>
              <a:rPr lang="en-US" altLang="en-US" sz="1400" i="1" dirty="0" smtClean="0"/>
              <a:t>J. Comp. Chem.</a:t>
            </a:r>
            <a:r>
              <a:rPr lang="en-US" altLang="en-US" sz="1400" dirty="0" smtClean="0"/>
              <a:t>, 28:2618-2640, 2007.</a:t>
            </a:r>
          </a:p>
          <a:p>
            <a:pPr eaLnBrk="1" hangingPunct="1"/>
            <a:r>
              <a:rPr lang="en-US" altLang="en-US" sz="1400" b="1" dirty="0" smtClean="0"/>
              <a:t>Continuous fluorescence </a:t>
            </a:r>
            <a:r>
              <a:rPr lang="en-US" altLang="en-US" sz="1400" b="1" dirty="0" err="1" smtClean="0"/>
              <a:t>microphotolysis</a:t>
            </a:r>
            <a:r>
              <a:rPr lang="en-US" altLang="en-US" sz="1400" b="1" dirty="0" smtClean="0"/>
              <a:t> and correlation spectroscopy</a:t>
            </a:r>
            <a:r>
              <a:rPr lang="en-US" altLang="en-US" sz="1400" dirty="0" smtClean="0"/>
              <a:t>. A. </a:t>
            </a:r>
            <a:r>
              <a:rPr lang="en-US" altLang="en-US" sz="1400" dirty="0" err="1" smtClean="0"/>
              <a:t>Arkhipov</a:t>
            </a:r>
            <a:r>
              <a:rPr lang="en-US" altLang="en-US" sz="1400" dirty="0" smtClean="0"/>
              <a:t>, J. </a:t>
            </a:r>
            <a:r>
              <a:rPr lang="en-US" altLang="en-US" sz="1400" dirty="0" err="1" smtClean="0"/>
              <a:t>Hüve</a:t>
            </a:r>
            <a:r>
              <a:rPr lang="en-US" altLang="en-US" sz="1400" dirty="0" smtClean="0"/>
              <a:t>, M. </a:t>
            </a:r>
            <a:r>
              <a:rPr lang="en-US" altLang="en-US" sz="1400" dirty="0" err="1" smtClean="0"/>
              <a:t>Kahms</a:t>
            </a:r>
            <a:r>
              <a:rPr lang="en-US" altLang="en-US" sz="1400" dirty="0" smtClean="0"/>
              <a:t>, R. Peters, K. </a:t>
            </a:r>
            <a:r>
              <a:rPr lang="en-US" altLang="en-US" sz="1400" dirty="0" err="1" smtClean="0"/>
              <a:t>Schulten</a:t>
            </a:r>
            <a:r>
              <a:rPr lang="en-US" altLang="en-US" sz="1400" dirty="0" smtClean="0"/>
              <a:t>. </a:t>
            </a:r>
            <a:r>
              <a:rPr lang="en-US" altLang="en-US" sz="1400" i="1" dirty="0" smtClean="0"/>
              <a:t>Biophysical Journal</a:t>
            </a:r>
            <a:r>
              <a:rPr lang="en-US" altLang="en-US" sz="1400" dirty="0" smtClean="0"/>
              <a:t>, 93:4006-4017, 2007. </a:t>
            </a:r>
          </a:p>
        </p:txBody>
      </p:sp>
    </p:spTree>
    <p:extLst>
      <p:ext uri="{BB962C8B-B14F-4D97-AF65-F5344CB8AC3E}">
        <p14:creationId xmlns:p14="http://schemas.microsoft.com/office/powerpoint/2010/main" val="37518754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990600" y="0"/>
            <a:ext cx="7269163" cy="9715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9699" name="Rectangle 3"/>
          <p:cNvSpPr>
            <a:spLocks noGrp="1" noChangeArrowheads="1"/>
          </p:cNvSpPr>
          <p:nvPr>
            <p:ph type="body" idx="4294967295"/>
          </p:nvPr>
        </p:nvSpPr>
        <p:spPr>
          <a:xfrm>
            <a:off x="255180" y="971550"/>
            <a:ext cx="8495415" cy="3657600"/>
          </a:xfrm>
          <a:solidFill>
            <a:schemeClr val="bg1"/>
          </a:solidFill>
        </p:spPr>
        <p:txBody>
          <a:bodyPr lIns="91440" tIns="45720" rIns="91440" bIns="45720">
            <a:normAutofit/>
          </a:bodyPr>
          <a:lstStyle/>
          <a:p>
            <a:pPr eaLnBrk="1" hangingPunct="1"/>
            <a:r>
              <a:rPr lang="en-US" altLang="en-US" sz="1400" b="1" dirty="0" smtClean="0"/>
              <a:t>GPU Clusters for High Performance Computing</a:t>
            </a:r>
            <a:r>
              <a:rPr lang="en-US" altLang="en-US" sz="1400" dirty="0" smtClean="0"/>
              <a:t>.  V. </a:t>
            </a:r>
            <a:r>
              <a:rPr lang="en-US" altLang="en-US" sz="1400" dirty="0" err="1" smtClean="0"/>
              <a:t>Kindratenko</a:t>
            </a:r>
            <a:r>
              <a:rPr lang="en-US" altLang="en-US" sz="1400" dirty="0" smtClean="0"/>
              <a:t>, J. </a:t>
            </a:r>
            <a:r>
              <a:rPr lang="en-US" altLang="en-US" sz="1400" dirty="0" err="1" smtClean="0"/>
              <a:t>Enos</a:t>
            </a:r>
            <a:r>
              <a:rPr lang="en-US" altLang="en-US" sz="1400" dirty="0" smtClean="0"/>
              <a:t>, G. Shi, M. </a:t>
            </a:r>
            <a:r>
              <a:rPr lang="en-US" altLang="en-US" sz="1400" dirty="0" err="1" smtClean="0"/>
              <a:t>Showerman</a:t>
            </a:r>
            <a:r>
              <a:rPr lang="en-US" altLang="en-US" sz="1400" dirty="0" smtClean="0"/>
              <a:t>, G. Arnold, J. Stone, J. Phillips, W. </a:t>
            </a:r>
            <a:r>
              <a:rPr lang="en-US" altLang="en-US" sz="1400" dirty="0" err="1" smtClean="0"/>
              <a:t>Hwu</a:t>
            </a:r>
            <a:r>
              <a:rPr lang="en-US" altLang="en-US" sz="1400" dirty="0" smtClean="0"/>
              <a:t>.  </a:t>
            </a:r>
            <a:r>
              <a:rPr lang="en-US" altLang="en-US" sz="1400" i="1" dirty="0" smtClean="0"/>
              <a:t>Workshop on Parallel Programming on Accelerator Clusters (PPAC),</a:t>
            </a:r>
            <a:r>
              <a:rPr lang="en-US" altLang="en-US" sz="1400" dirty="0" smtClean="0"/>
              <a:t> In Proceedings IEEE Cluster 2009, pp. 1-8, Aug. 2009.</a:t>
            </a:r>
          </a:p>
          <a:p>
            <a:pPr eaLnBrk="1" hangingPunct="1"/>
            <a:r>
              <a:rPr lang="en-US" altLang="en-US" sz="1400" b="1" dirty="0" smtClean="0"/>
              <a:t>Long time-scale simulations of in vivo diffusion using GPU hardware</a:t>
            </a:r>
            <a:r>
              <a:rPr lang="en-US" altLang="en-US" sz="1400" dirty="0" smtClean="0"/>
              <a:t>.  E. Roberts, J. Stone, L. Sepulveda, W. </a:t>
            </a:r>
            <a:r>
              <a:rPr lang="en-US" altLang="en-US" sz="1400" dirty="0" err="1" smtClean="0"/>
              <a:t>Hwu</a:t>
            </a:r>
            <a:r>
              <a:rPr lang="en-US" altLang="en-US" sz="1400" dirty="0" smtClean="0"/>
              <a:t>, Z. </a:t>
            </a:r>
            <a:r>
              <a:rPr lang="en-US" altLang="en-US" sz="1400" dirty="0" err="1" smtClean="0"/>
              <a:t>Luthey-Schulten</a:t>
            </a:r>
            <a:r>
              <a:rPr lang="en-US" altLang="en-US" sz="1400" dirty="0" smtClean="0"/>
              <a:t>. In </a:t>
            </a:r>
            <a:r>
              <a:rPr lang="en-US" altLang="en-US" sz="1400" i="1" dirty="0" smtClean="0"/>
              <a:t>IPDPS’09: Proceedings of the 2009 IEEE International Symposium on Parallel &amp; Distributed Computing</a:t>
            </a:r>
            <a:r>
              <a:rPr lang="en-US" altLang="en-US" sz="1400" dirty="0" smtClean="0"/>
              <a:t>, pp. 1-8, 2009.</a:t>
            </a:r>
          </a:p>
          <a:p>
            <a:pPr eaLnBrk="1" hangingPunct="1"/>
            <a:r>
              <a:rPr lang="en-US" altLang="en-US" sz="1400" b="1" dirty="0" smtClean="0"/>
              <a:t>High Performance Computation and Interactive Display of Molecular Orbitals on GPUs and Multi-core CPUs</a:t>
            </a:r>
            <a:r>
              <a:rPr lang="en-US" altLang="en-US" sz="1400" dirty="0" smtClean="0"/>
              <a:t>.    J. E. Stone, J. </a:t>
            </a:r>
            <a:r>
              <a:rPr lang="en-US" altLang="en-US" sz="1400" dirty="0" err="1" smtClean="0"/>
              <a:t>Saam</a:t>
            </a:r>
            <a:r>
              <a:rPr lang="en-US" altLang="en-US" sz="1400" dirty="0" smtClean="0"/>
              <a:t>, D. Hardy, K. </a:t>
            </a:r>
            <a:r>
              <a:rPr lang="en-US" altLang="en-US" sz="1400" dirty="0" err="1" smtClean="0"/>
              <a:t>Vandivort</a:t>
            </a:r>
            <a:r>
              <a:rPr lang="en-US" altLang="en-US" sz="1400" dirty="0" smtClean="0"/>
              <a:t>, W. </a:t>
            </a:r>
            <a:r>
              <a:rPr lang="en-US" altLang="en-US" sz="1400" dirty="0" err="1" smtClean="0"/>
              <a:t>Hwu</a:t>
            </a:r>
            <a:r>
              <a:rPr lang="en-US" altLang="en-US" sz="1400" dirty="0" smtClean="0"/>
              <a:t>, K. </a:t>
            </a:r>
            <a:r>
              <a:rPr lang="en-US" altLang="en-US" sz="1400" dirty="0" err="1" smtClean="0"/>
              <a:t>Schulten</a:t>
            </a:r>
            <a:r>
              <a:rPr lang="en-US" altLang="en-US" sz="1400" dirty="0" smtClean="0"/>
              <a:t>, </a:t>
            </a:r>
            <a:r>
              <a:rPr lang="en-US" altLang="en-US" sz="1400" i="1" dirty="0" smtClean="0"/>
              <a:t>2nd Workshop on General-Purpose Computation on Graphics </a:t>
            </a:r>
            <a:r>
              <a:rPr lang="en-US" altLang="en-US" sz="1400" i="1" dirty="0" err="1" smtClean="0"/>
              <a:t>Pricessing</a:t>
            </a:r>
            <a:r>
              <a:rPr lang="en-US" altLang="en-US" sz="1400" i="1" dirty="0" smtClean="0"/>
              <a:t> Units (GPGPU-2),</a:t>
            </a:r>
            <a:r>
              <a:rPr lang="en-US" altLang="en-US" sz="1400" dirty="0" smtClean="0"/>
              <a:t> </a:t>
            </a:r>
            <a:r>
              <a:rPr lang="en-US" altLang="en-US" sz="1400" i="1" dirty="0" smtClean="0"/>
              <a:t>ACM International Conference Proceeding Series</a:t>
            </a:r>
            <a:r>
              <a:rPr lang="en-US" altLang="en-US" sz="1400" dirty="0" smtClean="0"/>
              <a:t>, volume 383, pp. 9-18, 2009.</a:t>
            </a:r>
          </a:p>
          <a:p>
            <a:pPr eaLnBrk="1" hangingPunct="1"/>
            <a:r>
              <a:rPr lang="en-US" altLang="en-US" sz="1400" b="1" dirty="0" smtClean="0"/>
              <a:t>Probing </a:t>
            </a:r>
            <a:r>
              <a:rPr lang="en-US" altLang="en-US" sz="1400" b="1" dirty="0" err="1" smtClean="0"/>
              <a:t>Biomolecular</a:t>
            </a:r>
            <a:r>
              <a:rPr lang="en-US" altLang="en-US" sz="1400" b="1" dirty="0" smtClean="0"/>
              <a:t> Machines with Graphics Processors</a:t>
            </a:r>
            <a:r>
              <a:rPr lang="en-US" altLang="en-US" sz="1400" dirty="0" smtClean="0"/>
              <a:t>.  J. Phillips, J. Stone.  </a:t>
            </a:r>
            <a:r>
              <a:rPr lang="en-US" altLang="en-US" sz="1400" i="1" dirty="0" smtClean="0"/>
              <a:t>Communications of the ACM,</a:t>
            </a:r>
            <a:r>
              <a:rPr lang="en-US" altLang="en-US" sz="1400" dirty="0" smtClean="0"/>
              <a:t> 52(10):34-41, 2009.</a:t>
            </a:r>
          </a:p>
          <a:p>
            <a:pPr eaLnBrk="1" hangingPunct="1"/>
            <a:r>
              <a:rPr lang="en-US" altLang="en-US" sz="1400" b="1" dirty="0" smtClean="0"/>
              <a:t>Multilevel summation of electrostatic potentials using graphics processing units</a:t>
            </a:r>
            <a:r>
              <a:rPr lang="en-US" altLang="en-US" sz="1400" dirty="0" smtClean="0"/>
              <a:t>. D. Hardy, J. Stone, K. </a:t>
            </a:r>
            <a:r>
              <a:rPr lang="en-US" altLang="en-US" sz="1400" dirty="0" err="1" smtClean="0"/>
              <a:t>Schulten</a:t>
            </a:r>
            <a:r>
              <a:rPr lang="en-US" altLang="en-US" sz="1400" dirty="0" smtClean="0"/>
              <a:t>. </a:t>
            </a:r>
            <a:r>
              <a:rPr lang="en-US" altLang="en-US" sz="1400" i="1" dirty="0" smtClean="0"/>
              <a:t>J. Parallel Computing</a:t>
            </a:r>
            <a:r>
              <a:rPr lang="en-US" altLang="en-US" sz="1400" dirty="0" smtClean="0"/>
              <a:t>, 35:164-177, 2009.</a:t>
            </a:r>
          </a:p>
        </p:txBody>
      </p:sp>
    </p:spTree>
    <p:extLst>
      <p:ext uri="{BB962C8B-B14F-4D97-AF65-F5344CB8AC3E}">
        <p14:creationId xmlns:p14="http://schemas.microsoft.com/office/powerpoint/2010/main" val="2924955749"/>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990600" y="0"/>
            <a:ext cx="7269163" cy="1047750"/>
          </a:xfrm>
        </p:spPr>
        <p:txBody>
          <a:bodyPr lIns="91440" tIns="45720" rIns="91440" bIns="45720">
            <a:normAutofit fontScale="90000"/>
          </a:bodyPr>
          <a:lstStyle/>
          <a:p>
            <a:r>
              <a:rPr lang="en-US" altLang="en-US" sz="3600" dirty="0"/>
              <a:t>Related Publications </a:t>
            </a:r>
            <a:r>
              <a:rPr lang="en-US" altLang="en-US" sz="2800" dirty="0" smtClean="0"/>
              <a:t>http://www.ks.uiuc.edu/Research/gpu/</a:t>
            </a:r>
          </a:p>
        </p:txBody>
      </p:sp>
      <p:sp>
        <p:nvSpPr>
          <p:cNvPr id="30723" name="Rectangle 3"/>
          <p:cNvSpPr>
            <a:spLocks noGrp="1" noChangeArrowheads="1"/>
          </p:cNvSpPr>
          <p:nvPr>
            <p:ph type="body" idx="4294967295"/>
          </p:nvPr>
        </p:nvSpPr>
        <p:spPr>
          <a:xfrm>
            <a:off x="244548" y="914400"/>
            <a:ext cx="8612373" cy="3638550"/>
          </a:xfrm>
          <a:solidFill>
            <a:schemeClr val="bg1"/>
          </a:solidFill>
        </p:spPr>
        <p:txBody>
          <a:bodyPr lIns="91440" tIns="45720" rIns="91440" bIns="45720">
            <a:normAutofit/>
          </a:bodyPr>
          <a:lstStyle/>
          <a:p>
            <a:pPr eaLnBrk="1" hangingPunct="1"/>
            <a:r>
              <a:rPr lang="en-US" altLang="en-US" sz="1400" b="1" dirty="0" smtClean="0"/>
              <a:t>Adapting a message-driven parallel application to GPU-accelerated clusters</a:t>
            </a:r>
            <a:r>
              <a:rPr lang="en-US" altLang="en-US" sz="1400" dirty="0" smtClean="0"/>
              <a:t>.                                      J. Phillips, J. Stone, K. </a:t>
            </a:r>
            <a:r>
              <a:rPr lang="en-US" altLang="en-US" sz="1400" dirty="0" err="1" smtClean="0"/>
              <a:t>Schulten</a:t>
            </a:r>
            <a:r>
              <a:rPr lang="en-US" altLang="en-US" sz="1400" dirty="0" smtClean="0"/>
              <a:t>.  </a:t>
            </a:r>
            <a:r>
              <a:rPr lang="en-US" altLang="en-US" sz="1400" i="1" dirty="0" smtClean="0"/>
              <a:t>Proceedings of the 2008 ACM/IEEE Conference on Supercomputing</a:t>
            </a:r>
            <a:r>
              <a:rPr lang="en-US" altLang="en-US" sz="1400" dirty="0" smtClean="0"/>
              <a:t>, IEEE Press, 2008.</a:t>
            </a:r>
            <a:endParaRPr lang="en-US" altLang="en-US" sz="1400" i="1" dirty="0" smtClean="0"/>
          </a:p>
          <a:p>
            <a:pPr eaLnBrk="1" hangingPunct="1"/>
            <a:r>
              <a:rPr lang="en-US" altLang="en-US" sz="1400" b="1" dirty="0" smtClean="0"/>
              <a:t>GPU acceleration of cutoff pair potentials for molecular modeling applications</a:t>
            </a:r>
            <a:r>
              <a:rPr lang="en-US" altLang="en-US" sz="1400" dirty="0" smtClean="0"/>
              <a:t>.                                C. Rodrigues, D. Hardy, J. Stone, K. </a:t>
            </a:r>
            <a:r>
              <a:rPr lang="en-US" altLang="en-US" sz="1400" dirty="0" err="1" smtClean="0"/>
              <a:t>Schulten</a:t>
            </a:r>
            <a:r>
              <a:rPr lang="en-US" altLang="en-US" sz="1400" dirty="0" smtClean="0"/>
              <a:t>, and W. </a:t>
            </a:r>
            <a:r>
              <a:rPr lang="en-US" altLang="en-US" sz="1400" dirty="0" err="1" smtClean="0"/>
              <a:t>Hwu</a:t>
            </a:r>
            <a:r>
              <a:rPr lang="en-US" altLang="en-US" sz="1400" dirty="0" smtClean="0"/>
              <a:t>. </a:t>
            </a:r>
            <a:r>
              <a:rPr lang="en-US" altLang="en-US" sz="1400" i="1" dirty="0" smtClean="0"/>
              <a:t>Proceedings of the 2008 Conference On Computing Frontiers</a:t>
            </a:r>
            <a:r>
              <a:rPr lang="en-US" altLang="en-US" sz="1400" dirty="0" smtClean="0"/>
              <a:t>, pp. 273-282, 2008.</a:t>
            </a:r>
          </a:p>
          <a:p>
            <a:pPr eaLnBrk="1" hangingPunct="1"/>
            <a:r>
              <a:rPr lang="en-US" altLang="en-US" sz="1400" b="1" dirty="0" smtClean="0"/>
              <a:t>GPU computing</a:t>
            </a:r>
            <a:r>
              <a:rPr lang="en-US" altLang="en-US" sz="1400" dirty="0" smtClean="0"/>
              <a:t>.  J. Owens, M. Houston, D. </a:t>
            </a:r>
            <a:r>
              <a:rPr lang="en-US" altLang="en-US" sz="1400" dirty="0" err="1" smtClean="0"/>
              <a:t>Luebke</a:t>
            </a:r>
            <a:r>
              <a:rPr lang="en-US" altLang="en-US" sz="1400" dirty="0" smtClean="0"/>
              <a:t>, S. Green, J. Stone, J. Phillips. </a:t>
            </a:r>
            <a:r>
              <a:rPr lang="en-US" altLang="en-US" sz="1400" i="1" dirty="0" smtClean="0"/>
              <a:t>Proceedings of the IEEE</a:t>
            </a:r>
            <a:r>
              <a:rPr lang="en-US" altLang="en-US" sz="1400" dirty="0" smtClean="0"/>
              <a:t>, 96:879-899, 2008.</a:t>
            </a:r>
          </a:p>
          <a:p>
            <a:pPr eaLnBrk="1" hangingPunct="1"/>
            <a:r>
              <a:rPr lang="en-US" altLang="en-US" sz="1400" b="1" dirty="0" smtClean="0"/>
              <a:t>Accelerating molecular modeling applications with graphics processors</a:t>
            </a:r>
            <a:r>
              <a:rPr lang="en-US" altLang="en-US" sz="1400" i="1" dirty="0" smtClean="0"/>
              <a:t>. </a:t>
            </a:r>
            <a:r>
              <a:rPr lang="en-US" altLang="en-US" sz="1400" dirty="0" smtClean="0"/>
              <a:t>J. Stone, J. Phillips, P. </a:t>
            </a:r>
            <a:r>
              <a:rPr lang="en-US" altLang="en-US" sz="1400" dirty="0" err="1" smtClean="0"/>
              <a:t>Freddolino</a:t>
            </a:r>
            <a:r>
              <a:rPr lang="en-US" altLang="en-US" sz="1400" dirty="0" smtClean="0"/>
              <a:t>, D. Hardy, L. Trabuco, K. </a:t>
            </a:r>
            <a:r>
              <a:rPr lang="en-US" altLang="en-US" sz="1400" dirty="0" err="1" smtClean="0"/>
              <a:t>Schulten</a:t>
            </a:r>
            <a:r>
              <a:rPr lang="en-US" altLang="en-US" sz="1400" dirty="0" smtClean="0"/>
              <a:t>. </a:t>
            </a:r>
            <a:r>
              <a:rPr lang="en-US" altLang="en-US" sz="1400" i="1" dirty="0" smtClean="0"/>
              <a:t>J. Comp. Chem.</a:t>
            </a:r>
            <a:r>
              <a:rPr lang="en-US" altLang="en-US" sz="1400" dirty="0" smtClean="0"/>
              <a:t>, 28:2618-2640, 2007.</a:t>
            </a:r>
          </a:p>
          <a:p>
            <a:pPr eaLnBrk="1" hangingPunct="1"/>
            <a:r>
              <a:rPr lang="en-US" altLang="en-US" sz="1400" b="1" dirty="0" smtClean="0"/>
              <a:t>Continuous fluorescence </a:t>
            </a:r>
            <a:r>
              <a:rPr lang="en-US" altLang="en-US" sz="1400" b="1" dirty="0" err="1" smtClean="0"/>
              <a:t>microphotolysis</a:t>
            </a:r>
            <a:r>
              <a:rPr lang="en-US" altLang="en-US" sz="1400" b="1" dirty="0" smtClean="0"/>
              <a:t> and correlation spectroscopy</a:t>
            </a:r>
            <a:r>
              <a:rPr lang="en-US" altLang="en-US" sz="1400" dirty="0" smtClean="0"/>
              <a:t>. A. </a:t>
            </a:r>
            <a:r>
              <a:rPr lang="en-US" altLang="en-US" sz="1400" dirty="0" err="1" smtClean="0"/>
              <a:t>Arkhipov</a:t>
            </a:r>
            <a:r>
              <a:rPr lang="en-US" altLang="en-US" sz="1400" dirty="0" smtClean="0"/>
              <a:t>, J. </a:t>
            </a:r>
            <a:r>
              <a:rPr lang="en-US" altLang="en-US" sz="1400" dirty="0" err="1" smtClean="0"/>
              <a:t>Hüve</a:t>
            </a:r>
            <a:r>
              <a:rPr lang="en-US" altLang="en-US" sz="1400" dirty="0" smtClean="0"/>
              <a:t>, M. </a:t>
            </a:r>
            <a:r>
              <a:rPr lang="en-US" altLang="en-US" sz="1400" dirty="0" err="1" smtClean="0"/>
              <a:t>Kahms</a:t>
            </a:r>
            <a:r>
              <a:rPr lang="en-US" altLang="en-US" sz="1400" dirty="0" smtClean="0"/>
              <a:t>, R. Peters, K. </a:t>
            </a:r>
            <a:r>
              <a:rPr lang="en-US" altLang="en-US" sz="1400" dirty="0" err="1" smtClean="0"/>
              <a:t>Schulten</a:t>
            </a:r>
            <a:r>
              <a:rPr lang="en-US" altLang="en-US" sz="1400" dirty="0" smtClean="0"/>
              <a:t>. </a:t>
            </a:r>
            <a:r>
              <a:rPr lang="en-US" altLang="en-US" sz="1400" i="1" dirty="0" smtClean="0"/>
              <a:t>Biophysical Journal</a:t>
            </a:r>
            <a:r>
              <a:rPr lang="en-US" altLang="en-US" sz="1400" dirty="0" smtClean="0"/>
              <a:t>, 93:4006-4017, 2007. </a:t>
            </a:r>
          </a:p>
        </p:txBody>
      </p:sp>
    </p:spTree>
    <p:extLst>
      <p:ext uri="{BB962C8B-B14F-4D97-AF65-F5344CB8AC3E}">
        <p14:creationId xmlns:p14="http://schemas.microsoft.com/office/powerpoint/2010/main" val="11293248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6"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1108" name="Shape 1108"/>
          <p:cNvSpPr txBox="1">
            <a:spLocks noGrp="1"/>
          </p:cNvSpPr>
          <p:nvPr>
            <p:ph type="ctrTitle"/>
          </p:nvPr>
        </p:nvSpPr>
        <p:spPr>
          <a:xfrm>
            <a:off x="152401" y="133356"/>
            <a:ext cx="4419600" cy="579000"/>
          </a:xfrm>
          <a:prstGeom prst="rect">
            <a:avLst/>
          </a:prstGeom>
          <a:noFill/>
          <a:ln>
            <a:noFill/>
          </a:ln>
        </p:spPr>
        <p:txBody>
          <a:bodyPr lIns="91400" tIns="45700" rIns="91400" bIns="45700" anchor="ctr" anchorCtr="0">
            <a:noAutofit/>
          </a:bodyPr>
          <a:lstStyle/>
          <a:p>
            <a:pPr marL="0" marR="0" lvl="0" indent="0" algn="ctr" rtl="0">
              <a:spcBef>
                <a:spcPts val="0"/>
              </a:spcBef>
              <a:buClr>
                <a:schemeClr val="dk1"/>
              </a:buClr>
              <a:buSzPct val="25000"/>
              <a:buFont typeface="Arial"/>
              <a:buNone/>
            </a:pPr>
            <a:r>
              <a:rPr lang="en" sz="2800" dirty="0" smtClean="0"/>
              <a:t>High Fidelity Ray Tracing with OptiX</a:t>
            </a:r>
            <a:endParaRPr lang="en" sz="2800" b="0" i="0" u="none" strike="noStrike" cap="none" dirty="0">
              <a:solidFill>
                <a:schemeClr val="dk1"/>
              </a:solidFill>
              <a:latin typeface="Arial"/>
              <a:ea typeface="Arial"/>
              <a:cs typeface="Arial"/>
              <a:sym typeface="Arial"/>
            </a:endParaRPr>
          </a:p>
        </p:txBody>
      </p:sp>
      <p:sp>
        <p:nvSpPr>
          <p:cNvPr id="1110" name="Shape 1110"/>
          <p:cNvSpPr txBox="1"/>
          <p:nvPr/>
        </p:nvSpPr>
        <p:spPr>
          <a:xfrm>
            <a:off x="4667554" y="4468665"/>
            <a:ext cx="4443207" cy="356686"/>
          </a:xfrm>
          <a:prstGeom prst="rect">
            <a:avLst/>
          </a:prstGeom>
          <a:noFill/>
          <a:ln>
            <a:noFill/>
          </a:ln>
        </p:spPr>
        <p:txBody>
          <a:bodyPr lIns="91425" tIns="45700" rIns="91425" bIns="45700" anchor="t" anchorCtr="0">
            <a:noAutofit/>
          </a:bodyPr>
          <a:lstStyle/>
          <a:p>
            <a:pPr algn="ctr">
              <a:buClr>
                <a:srgbClr val="000000"/>
              </a:buClr>
              <a:buFont typeface="Arial"/>
              <a:buNone/>
            </a:pPr>
            <a:r>
              <a:rPr lang="en" sz="2000" dirty="0">
                <a:solidFill>
                  <a:prstClr val="black"/>
                </a:solidFill>
                <a:ea typeface="Arial"/>
                <a:cs typeface="Arial"/>
                <a:sym typeface="Arial"/>
              </a:rPr>
              <a:t>VMD/OptiX all-atom Chromatophore</a:t>
            </a:r>
          </a:p>
        </p:txBody>
      </p:sp>
      <p:sp>
        <p:nvSpPr>
          <p:cNvPr id="1111" name="Shape 1111"/>
          <p:cNvSpPr txBox="1">
            <a:spLocks noGrp="1"/>
          </p:cNvSpPr>
          <p:nvPr>
            <p:ph type="subTitle" idx="1"/>
          </p:nvPr>
        </p:nvSpPr>
        <p:spPr>
          <a:xfrm>
            <a:off x="1" y="1063256"/>
            <a:ext cx="4667554" cy="3762094"/>
          </a:xfrm>
          <a:prstGeom prst="rect">
            <a:avLst/>
          </a:prstGeom>
          <a:noFill/>
          <a:ln>
            <a:noFill/>
          </a:ln>
        </p:spPr>
        <p:txBody>
          <a:bodyPr lIns="91400" tIns="45700" rIns="91400" bIns="45700" anchor="t" anchorCtr="0">
            <a:noAutofit/>
          </a:bodyPr>
          <a:lstStyle/>
          <a:p>
            <a:pPr marL="342826" marR="0" lvl="0" indent="-361876" algn="l" rtl="0">
              <a:lnSpc>
                <a:spcPct val="80000"/>
              </a:lnSpc>
              <a:spcBef>
                <a:spcPts val="0"/>
              </a:spcBef>
              <a:spcAft>
                <a:spcPts val="0"/>
              </a:spcAft>
              <a:buClr>
                <a:schemeClr val="dk1"/>
              </a:buClr>
              <a:buSzPct val="100000"/>
              <a:buFont typeface="Arial"/>
              <a:buChar char="•"/>
            </a:pPr>
            <a:r>
              <a:rPr lang="en" sz="1800" b="0" i="0" u="none" strike="noStrike" cap="none" dirty="0" smtClean="0">
                <a:solidFill>
                  <a:schemeClr val="dk1"/>
                </a:solidFill>
                <a:latin typeface="Arial"/>
                <a:ea typeface="Arial"/>
                <a:cs typeface="Arial"/>
                <a:sym typeface="Arial"/>
              </a:rPr>
              <a:t>Advanced rendering techniques save scientists time, produce images that are easier to interpret</a:t>
            </a:r>
          </a:p>
          <a:p>
            <a:pPr marL="342826" marR="0" lvl="0" indent="-361876" algn="l" rtl="0">
              <a:lnSpc>
                <a:spcPct val="80000"/>
              </a:lnSpc>
              <a:spcBef>
                <a:spcPts val="0"/>
              </a:spcBef>
              <a:spcAft>
                <a:spcPts val="0"/>
              </a:spcAft>
              <a:buClr>
                <a:schemeClr val="dk1"/>
              </a:buClr>
              <a:buSzPct val="100000"/>
              <a:buFont typeface="Arial"/>
              <a:buChar char="•"/>
            </a:pPr>
            <a:r>
              <a:rPr lang="en" sz="1800" b="0" i="0" u="none" strike="noStrike" cap="none" dirty="0" smtClean="0">
                <a:solidFill>
                  <a:schemeClr val="dk1"/>
                </a:solidFill>
                <a:latin typeface="Arial"/>
                <a:ea typeface="Arial"/>
                <a:cs typeface="Arial"/>
                <a:sym typeface="Arial"/>
              </a:rPr>
              <a:t>Ambient Occlusion, Depth of Field, high quality transparency, instancing, ….</a:t>
            </a:r>
          </a:p>
          <a:p>
            <a:pPr marL="342826" marR="0" lvl="0" indent="-361876" algn="l" rtl="0">
              <a:lnSpc>
                <a:spcPct val="80000"/>
              </a:lnSpc>
              <a:spcBef>
                <a:spcPts val="0"/>
              </a:spcBef>
              <a:spcAft>
                <a:spcPts val="0"/>
              </a:spcAft>
              <a:buClr>
                <a:schemeClr val="dk1"/>
              </a:buClr>
              <a:buSzPct val="100000"/>
              <a:buFont typeface="Arial"/>
              <a:buChar char="•"/>
            </a:pPr>
            <a:endParaRPr lang="en" sz="1800" b="0" i="0" u="none" strike="noStrike" cap="none" dirty="0" smtClean="0">
              <a:solidFill>
                <a:schemeClr val="dk1"/>
              </a:solidFill>
              <a:latin typeface="Arial"/>
              <a:ea typeface="Arial"/>
              <a:cs typeface="Arial"/>
              <a:sym typeface="Arial"/>
            </a:endParaRPr>
          </a:p>
          <a:p>
            <a:pPr marL="342826" marR="0" lvl="0" indent="-361876" algn="l" rtl="0">
              <a:lnSpc>
                <a:spcPct val="80000"/>
              </a:lnSpc>
              <a:spcBef>
                <a:spcPts val="0"/>
              </a:spcBef>
              <a:spcAft>
                <a:spcPts val="0"/>
              </a:spcAft>
              <a:buClr>
                <a:schemeClr val="dk1"/>
              </a:buClr>
              <a:buSzPct val="100000"/>
              <a:buFont typeface="Arial"/>
              <a:buChar char="•"/>
            </a:pPr>
            <a:r>
              <a:rPr lang="en" sz="1800" b="1" i="0" u="none" strike="noStrike" cap="none" dirty="0" smtClean="0">
                <a:solidFill>
                  <a:schemeClr val="dk1"/>
                </a:solidFill>
                <a:latin typeface="Arial"/>
                <a:ea typeface="Arial"/>
                <a:cs typeface="Arial"/>
                <a:sym typeface="Arial"/>
              </a:rPr>
              <a:t>Interactive </a:t>
            </a:r>
            <a:r>
              <a:rPr lang="en" sz="1800" b="1" i="0" u="none" strike="noStrike" cap="none" dirty="0">
                <a:solidFill>
                  <a:schemeClr val="dk1"/>
                </a:solidFill>
                <a:latin typeface="Arial"/>
                <a:ea typeface="Arial"/>
                <a:cs typeface="Arial"/>
                <a:sym typeface="Arial"/>
              </a:rPr>
              <a:t>RT </a:t>
            </a:r>
            <a:r>
              <a:rPr lang="en" sz="1800" b="0" i="0" u="none" strike="noStrike" cap="none" dirty="0">
                <a:solidFill>
                  <a:schemeClr val="dk1"/>
                </a:solidFill>
                <a:latin typeface="Arial"/>
                <a:ea typeface="Arial"/>
                <a:cs typeface="Arial"/>
                <a:sym typeface="Arial"/>
              </a:rPr>
              <a:t>on </a:t>
            </a:r>
            <a:r>
              <a:rPr lang="en" sz="1800" b="0" i="0" u="none" strike="noStrike" cap="none" dirty="0" smtClean="0">
                <a:solidFill>
                  <a:schemeClr val="dk1"/>
                </a:solidFill>
                <a:latin typeface="Arial"/>
                <a:ea typeface="Arial"/>
                <a:cs typeface="Arial"/>
                <a:sym typeface="Arial"/>
              </a:rPr>
              <a:t>laptop</a:t>
            </a:r>
            <a:r>
              <a:rPr lang="en" sz="1800" dirty="0" smtClean="0">
                <a:solidFill>
                  <a:schemeClr val="dk1"/>
                </a:solidFill>
              </a:rPr>
              <a:t>, desk, cloud, and </a:t>
            </a:r>
            <a:r>
              <a:rPr lang="en" sz="1800" b="1" dirty="0" smtClean="0">
                <a:solidFill>
                  <a:schemeClr val="dk1"/>
                </a:solidFill>
              </a:rPr>
              <a:t>remote</a:t>
            </a:r>
            <a:r>
              <a:rPr lang="en" sz="1800" dirty="0" smtClean="0">
                <a:solidFill>
                  <a:schemeClr val="dk1"/>
                </a:solidFill>
              </a:rPr>
              <a:t> </a:t>
            </a:r>
            <a:r>
              <a:rPr lang="en" sz="1800" b="1" dirty="0" smtClean="0">
                <a:solidFill>
                  <a:schemeClr val="dk1"/>
                </a:solidFill>
              </a:rPr>
              <a:t>supercomputers</a:t>
            </a:r>
          </a:p>
          <a:p>
            <a:pPr marL="342826" marR="0" lvl="0" indent="-361876" algn="l" rtl="0">
              <a:lnSpc>
                <a:spcPct val="80000"/>
              </a:lnSpc>
              <a:spcBef>
                <a:spcPts val="0"/>
              </a:spcBef>
              <a:spcAft>
                <a:spcPts val="0"/>
              </a:spcAft>
              <a:buClr>
                <a:schemeClr val="dk1"/>
              </a:buClr>
              <a:buSzPct val="100000"/>
              <a:buFont typeface="Arial"/>
              <a:buChar char="•"/>
            </a:pPr>
            <a:r>
              <a:rPr lang="en" sz="1800" dirty="0" smtClean="0">
                <a:solidFill>
                  <a:schemeClr val="dk1"/>
                </a:solidFill>
              </a:rPr>
              <a:t>Interactivity is critically important for scientists that need to obtain results without becoming a graphics expert</a:t>
            </a:r>
          </a:p>
          <a:p>
            <a:pPr marL="342826" marR="0" lvl="0" indent="-361876" algn="l" rtl="0">
              <a:lnSpc>
                <a:spcPct val="80000"/>
              </a:lnSpc>
              <a:spcBef>
                <a:spcPts val="0"/>
              </a:spcBef>
              <a:spcAft>
                <a:spcPts val="0"/>
              </a:spcAft>
              <a:buClr>
                <a:schemeClr val="dk1"/>
              </a:buClr>
              <a:buSzPct val="100000"/>
              <a:buFont typeface="Arial"/>
              <a:buChar char="•"/>
            </a:pPr>
            <a:endParaRPr lang="en" sz="1800" dirty="0" smtClean="0">
              <a:solidFill>
                <a:schemeClr val="dk1"/>
              </a:solidFill>
            </a:endParaRPr>
          </a:p>
          <a:p>
            <a:pPr marL="342826" marR="0" lvl="0" indent="-361876" algn="l" rtl="0">
              <a:lnSpc>
                <a:spcPct val="80000"/>
              </a:lnSpc>
              <a:spcBef>
                <a:spcPts val="300"/>
              </a:spcBef>
              <a:spcAft>
                <a:spcPts val="0"/>
              </a:spcAft>
              <a:buClr>
                <a:schemeClr val="dk1"/>
              </a:buClr>
              <a:buSzPct val="100000"/>
              <a:buFont typeface="Arial"/>
              <a:buChar char="•"/>
            </a:pPr>
            <a:r>
              <a:rPr lang="en" sz="1800" b="0" i="0" u="none" strike="noStrike" cap="none" dirty="0" smtClean="0">
                <a:solidFill>
                  <a:schemeClr val="dk1"/>
                </a:solidFill>
                <a:latin typeface="Arial"/>
                <a:ea typeface="Arial"/>
                <a:cs typeface="Arial"/>
                <a:sym typeface="Arial"/>
              </a:rPr>
              <a:t>Large-scale parallel rendering:                         in situ or post hoc visualization tasks</a:t>
            </a:r>
          </a:p>
          <a:p>
            <a:pPr marL="342826" marR="0" lvl="0" indent="-361876" algn="l" rtl="0">
              <a:lnSpc>
                <a:spcPct val="80000"/>
              </a:lnSpc>
              <a:spcBef>
                <a:spcPts val="300"/>
              </a:spcBef>
              <a:spcAft>
                <a:spcPts val="0"/>
              </a:spcAft>
              <a:buClr>
                <a:schemeClr val="dk1"/>
              </a:buClr>
              <a:buSzPct val="100000"/>
              <a:buFont typeface="Arial"/>
              <a:buChar char="•"/>
            </a:pPr>
            <a:r>
              <a:rPr lang="en" sz="1800" b="1" i="0" u="none" strike="noStrike" cap="none" dirty="0" smtClean="0">
                <a:solidFill>
                  <a:schemeClr val="dk1"/>
                </a:solidFill>
                <a:latin typeface="Arial"/>
                <a:ea typeface="Arial"/>
                <a:cs typeface="Arial"/>
                <a:sym typeface="Arial"/>
              </a:rPr>
              <a:t>Stereoscopic panorama and full-dome projections</a:t>
            </a:r>
          </a:p>
          <a:p>
            <a:pPr marL="342826" marR="0" lvl="0" indent="-361876" algn="l" rtl="0">
              <a:lnSpc>
                <a:spcPct val="80000"/>
              </a:lnSpc>
              <a:spcBef>
                <a:spcPts val="300"/>
              </a:spcBef>
              <a:spcAft>
                <a:spcPts val="0"/>
              </a:spcAft>
              <a:buClr>
                <a:schemeClr val="dk1"/>
              </a:buClr>
              <a:buSzPct val="100000"/>
              <a:buFont typeface="Arial"/>
              <a:buChar char="•"/>
            </a:pPr>
            <a:r>
              <a:rPr lang="en" sz="1800" b="1" i="0" u="none" strike="noStrike" cap="none" dirty="0" smtClean="0">
                <a:solidFill>
                  <a:schemeClr val="dk1"/>
                </a:solidFill>
                <a:latin typeface="Arial"/>
                <a:ea typeface="Arial"/>
                <a:cs typeface="Arial"/>
                <a:sym typeface="Arial"/>
              </a:rPr>
              <a:t>Omnidirectional VR: YouTube, HMDs</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l="9537" t="27246" r="18571" b="18962"/>
          <a:stretch/>
        </p:blipFill>
        <p:spPr>
          <a:xfrm>
            <a:off x="4700793" y="2"/>
            <a:ext cx="4443207" cy="4417621"/>
          </a:xfrm>
          <a:prstGeom prst="rect">
            <a:avLst/>
          </a:prstGeom>
        </p:spPr>
      </p:pic>
    </p:spTree>
    <p:extLst>
      <p:ext uri="{BB962C8B-B14F-4D97-AF65-F5344CB8AC3E}">
        <p14:creationId xmlns:p14="http://schemas.microsoft.com/office/powerpoint/2010/main" val="21381206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17410" name="Title 1"/>
          <p:cNvSpPr>
            <a:spLocks noGrp="1"/>
          </p:cNvSpPr>
          <p:nvPr>
            <p:ph type="title"/>
          </p:nvPr>
        </p:nvSpPr>
        <p:spPr>
          <a:xfrm>
            <a:off x="152400" y="133350"/>
            <a:ext cx="8304213" cy="609600"/>
          </a:xfrm>
        </p:spPr>
        <p:txBody>
          <a:bodyPr>
            <a:normAutofit fontScale="90000"/>
          </a:bodyPr>
          <a:lstStyle/>
          <a:p>
            <a:r>
              <a:rPr lang="en-US" altLang="en-US" sz="3600" dirty="0" smtClean="0">
                <a:latin typeface="Arial" charset="0"/>
                <a:cs typeface="Arial" charset="0"/>
              </a:rPr>
              <a:t>Lighting Comparison, STMV </a:t>
            </a:r>
            <a:r>
              <a:rPr lang="en-US" altLang="en-US" sz="3600" dirty="0">
                <a:latin typeface="Arial" charset="0"/>
                <a:cs typeface="Arial" charset="0"/>
              </a:rPr>
              <a:t>C</a:t>
            </a:r>
            <a:r>
              <a:rPr lang="en-US" altLang="en-US" sz="3600" dirty="0" smtClean="0">
                <a:latin typeface="Arial" charset="0"/>
                <a:cs typeface="Arial" charset="0"/>
              </a:rPr>
              <a:t>apsid</a:t>
            </a:r>
          </a:p>
        </p:txBody>
      </p:sp>
      <p:pic>
        <p:nvPicPr>
          <p:cNvPr id="17411" name="Picture 5"/>
          <p:cNvPicPr>
            <a:picLocks noChangeAspect="1"/>
          </p:cNvPicPr>
          <p:nvPr/>
        </p:nvPicPr>
        <p:blipFill rotWithShape="1">
          <a:blip r:embed="rId3">
            <a:extLst>
              <a:ext uri="{28A0092B-C50C-407E-A947-70E740481C1C}">
                <a14:useLocalDpi xmlns:a14="http://schemas.microsoft.com/office/drawing/2010/main" val="0"/>
              </a:ext>
            </a:extLst>
          </a:blip>
          <a:srcRect t="7743" b="8068"/>
          <a:stretch/>
        </p:blipFill>
        <p:spPr bwMode="auto">
          <a:xfrm>
            <a:off x="0" y="1360140"/>
            <a:ext cx="4493821" cy="378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p:cNvPicPr>
            <a:picLocks noChangeAspect="1"/>
          </p:cNvPicPr>
          <p:nvPr/>
        </p:nvPicPr>
        <p:blipFill rotWithShape="1">
          <a:blip r:embed="rId4">
            <a:extLst>
              <a:ext uri="{28A0092B-C50C-407E-A947-70E740481C1C}">
                <a14:useLocalDpi xmlns:a14="http://schemas.microsoft.com/office/drawing/2010/main" val="0"/>
              </a:ext>
            </a:extLst>
          </a:blip>
          <a:srcRect t="7849" b="7961"/>
          <a:stretch/>
        </p:blipFill>
        <p:spPr bwMode="auto">
          <a:xfrm>
            <a:off x="4650179" y="1360140"/>
            <a:ext cx="4493821" cy="378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1"/>
          <p:cNvSpPr txBox="1">
            <a:spLocks noChangeArrowheads="1"/>
          </p:cNvSpPr>
          <p:nvPr/>
        </p:nvSpPr>
        <p:spPr bwMode="auto">
          <a:xfrm>
            <a:off x="152399" y="679340"/>
            <a:ext cx="41939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a:latin typeface="Arial Black" pitchFamily="34" charset="0"/>
                <a:cs typeface="Arial" charset="0"/>
              </a:rPr>
              <a:t>Two lights, </a:t>
            </a:r>
            <a:r>
              <a:rPr lang="en-US" altLang="en-US" sz="2000" dirty="0" smtClean="0">
                <a:latin typeface="Arial Black" pitchFamily="34" charset="0"/>
                <a:cs typeface="Arial" charset="0"/>
              </a:rPr>
              <a:t>no shadows</a:t>
            </a:r>
            <a:endParaRPr lang="en-US" altLang="en-US" sz="2000" dirty="0">
              <a:latin typeface="Arial Black" pitchFamily="34" charset="0"/>
              <a:cs typeface="Arial" charset="0"/>
            </a:endParaRPr>
          </a:p>
        </p:txBody>
      </p:sp>
      <p:sp>
        <p:nvSpPr>
          <p:cNvPr id="17416" name="TextBox 7"/>
          <p:cNvSpPr txBox="1">
            <a:spLocks noChangeArrowheads="1"/>
          </p:cNvSpPr>
          <p:nvPr/>
        </p:nvSpPr>
        <p:spPr bwMode="auto">
          <a:xfrm>
            <a:off x="4650179" y="682804"/>
            <a:ext cx="44938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a:latin typeface="Arial Black" pitchFamily="34" charset="0"/>
                <a:cs typeface="Arial" charset="0"/>
              </a:rPr>
              <a:t>Ambient occlusion + two lights</a:t>
            </a:r>
            <a:r>
              <a:rPr lang="en-US" altLang="en-US" sz="2000" dirty="0" smtClean="0">
                <a:latin typeface="Arial Black" pitchFamily="34" charset="0"/>
                <a:cs typeface="Arial" charset="0"/>
              </a:rPr>
              <a:t>, </a:t>
            </a:r>
            <a:r>
              <a:rPr lang="en-US" altLang="en-US" sz="2000" dirty="0">
                <a:latin typeface="Arial Black" pitchFamily="34" charset="0"/>
                <a:cs typeface="Arial" charset="0"/>
              </a:rPr>
              <a:t>144 AO rays/hit</a:t>
            </a:r>
          </a:p>
        </p:txBody>
      </p:sp>
    </p:spTree>
    <p:extLst>
      <p:ext uri="{BB962C8B-B14F-4D97-AF65-F5344CB8AC3E}">
        <p14:creationId xmlns:p14="http://schemas.microsoft.com/office/powerpoint/2010/main" val="293530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pic>
        <p:nvPicPr>
          <p:cNvPr id="1124" name="Shape 1124"/>
          <p:cNvPicPr>
            <a:picLocks noChangeAspect="1"/>
          </p:cNvPicPr>
          <p:nvPr/>
        </p:nvPicPr>
        <p:blipFill rotWithShape="1">
          <a:blip r:embed="rId3">
            <a:alphaModFix/>
          </a:blip>
          <a:srcRect b="4141"/>
          <a:stretch/>
        </p:blipFill>
        <p:spPr>
          <a:xfrm>
            <a:off x="6461094" y="2549143"/>
            <a:ext cx="2683029" cy="2594360"/>
          </a:xfrm>
          <a:prstGeom prst="rect">
            <a:avLst/>
          </a:prstGeom>
          <a:noFill/>
          <a:ln>
            <a:noFill/>
          </a:ln>
        </p:spPr>
      </p:pic>
      <p:pic>
        <p:nvPicPr>
          <p:cNvPr id="5" name="Shape 617"/>
          <p:cNvPicPr>
            <a:picLocks noChangeAspect="1"/>
          </p:cNvPicPr>
          <p:nvPr/>
        </p:nvPicPr>
        <p:blipFill rotWithShape="1">
          <a:blip r:embed="rId4">
            <a:alphaModFix/>
          </a:blip>
          <a:srcRect/>
          <a:stretch/>
        </p:blipFill>
        <p:spPr>
          <a:xfrm>
            <a:off x="3630916" y="2406553"/>
            <a:ext cx="2830175" cy="2736948"/>
          </a:xfrm>
          <a:prstGeom prst="rect">
            <a:avLst/>
          </a:prstGeom>
          <a:noFill/>
          <a:ln>
            <a:noFill/>
          </a:ln>
        </p:spPr>
      </p:pic>
      <p:pic>
        <p:nvPicPr>
          <p:cNvPr id="6" name="Shape 986"/>
          <p:cNvPicPr>
            <a:picLocks noChangeAspect="1"/>
          </p:cNvPicPr>
          <p:nvPr/>
        </p:nvPicPr>
        <p:blipFill rotWithShape="1">
          <a:blip r:embed="rId5">
            <a:alphaModFix/>
          </a:blip>
          <a:srcRect l="2238"/>
          <a:stretch/>
        </p:blipFill>
        <p:spPr>
          <a:xfrm>
            <a:off x="0" y="2578555"/>
            <a:ext cx="3693684" cy="2579586"/>
          </a:xfrm>
          <a:prstGeom prst="rect">
            <a:avLst/>
          </a:prstGeom>
          <a:noFill/>
          <a:ln>
            <a:noFill/>
          </a:ln>
        </p:spPr>
      </p:pic>
      <p:pic>
        <p:nvPicPr>
          <p:cNvPr id="1125" name="Shape 1125"/>
          <p:cNvPicPr>
            <a:picLocks noChangeAspect="1"/>
          </p:cNvPicPr>
          <p:nvPr/>
        </p:nvPicPr>
        <p:blipFill rotWithShape="1">
          <a:blip r:embed="rId6">
            <a:alphaModFix/>
          </a:blip>
          <a:srcRect t="11111" b="4968"/>
          <a:stretch/>
        </p:blipFill>
        <p:spPr>
          <a:xfrm>
            <a:off x="4" y="0"/>
            <a:ext cx="5466303" cy="2621238"/>
          </a:xfrm>
          <a:prstGeom prst="rect">
            <a:avLst/>
          </a:prstGeom>
          <a:noFill/>
          <a:ln>
            <a:noFill/>
          </a:ln>
        </p:spPr>
      </p:pic>
      <p:pic>
        <p:nvPicPr>
          <p:cNvPr id="1126" name="Shape 1126"/>
          <p:cNvPicPr>
            <a:picLocks noChangeAspect="1"/>
          </p:cNvPicPr>
          <p:nvPr/>
        </p:nvPicPr>
        <p:blipFill rotWithShape="1">
          <a:blip r:embed="rId7">
            <a:alphaModFix/>
          </a:blip>
          <a:srcRect t="6013"/>
          <a:stretch/>
        </p:blipFill>
        <p:spPr>
          <a:xfrm>
            <a:off x="5466184" y="2"/>
            <a:ext cx="3677816" cy="2670333"/>
          </a:xfrm>
          <a:prstGeom prst="rect">
            <a:avLst/>
          </a:prstGeom>
          <a:noFill/>
          <a:ln>
            <a:noFill/>
          </a:ln>
        </p:spPr>
      </p:pic>
    </p:spTree>
    <p:extLst>
      <p:ext uri="{BB962C8B-B14F-4D97-AF65-F5344CB8AC3E}">
        <p14:creationId xmlns:p14="http://schemas.microsoft.com/office/powerpoint/2010/main" val="5503311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47107" name="Title 1"/>
          <p:cNvSpPr>
            <a:spLocks noGrp="1"/>
          </p:cNvSpPr>
          <p:nvPr>
            <p:ph type="title"/>
          </p:nvPr>
        </p:nvSpPr>
        <p:spPr>
          <a:xfrm>
            <a:off x="152400" y="133350"/>
            <a:ext cx="6046788" cy="579031"/>
          </a:xfrm>
        </p:spPr>
        <p:txBody>
          <a:bodyPr>
            <a:noAutofit/>
          </a:bodyPr>
          <a:lstStyle/>
          <a:p>
            <a:r>
              <a:rPr lang="en-US" altLang="en-US" sz="3200" dirty="0" smtClean="0"/>
              <a:t>VMD w/ </a:t>
            </a:r>
            <a:r>
              <a:rPr lang="en-US" altLang="en-US" sz="3200" dirty="0" err="1" smtClean="0"/>
              <a:t>OptiX</a:t>
            </a:r>
            <a:r>
              <a:rPr lang="en-US" altLang="en-US" sz="3200" dirty="0" smtClean="0"/>
              <a:t> 6</a:t>
            </a:r>
          </a:p>
        </p:txBody>
      </p:sp>
      <p:pic>
        <p:nvPicPr>
          <p:cNvPr id="47109" name="Picture 5"/>
          <p:cNvPicPr>
            <a:picLocks noChangeAspect="1"/>
          </p:cNvPicPr>
          <p:nvPr/>
        </p:nvPicPr>
        <p:blipFill>
          <a:blip r:embed="rId2">
            <a:extLst>
              <a:ext uri="{28A0092B-C50C-407E-A947-70E740481C1C}">
                <a14:useLocalDpi xmlns:a14="http://schemas.microsoft.com/office/drawing/2010/main" val="0"/>
              </a:ext>
            </a:extLst>
          </a:blip>
          <a:srcRect l="12619" r="22511"/>
          <a:stretch>
            <a:fillRect/>
          </a:stretch>
        </p:blipFill>
        <p:spPr bwMode="auto">
          <a:xfrm>
            <a:off x="6199188" y="19050"/>
            <a:ext cx="2944812"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448425" y="4559300"/>
            <a:ext cx="2695575" cy="461665"/>
          </a:xfrm>
          <a:prstGeom prst="rect">
            <a:avLst/>
          </a:prstGeom>
          <a:noFill/>
        </p:spPr>
        <p:txBody>
          <a:bodyPr wrap="square">
            <a:spAutoFit/>
          </a:bodyPr>
          <a:lstStyle/>
          <a:p>
            <a:pPr defTabSz="457101" fontAlgn="auto">
              <a:lnSpc>
                <a:spcPct val="100000"/>
              </a:lnSpc>
              <a:spcBef>
                <a:spcPts val="0"/>
              </a:spcBef>
              <a:spcAft>
                <a:spcPts val="0"/>
              </a:spcAft>
              <a:buClrTx/>
              <a:buSzTx/>
              <a:buFontTx/>
              <a:buNone/>
              <a:defRPr/>
            </a:pPr>
            <a:r>
              <a:rPr lang="en-US" sz="1200" b="1" dirty="0">
                <a:solidFill>
                  <a:prstClr val="black"/>
                </a:solidFill>
                <a:latin typeface="Arial"/>
              </a:rPr>
              <a:t>VMD/</a:t>
            </a:r>
            <a:r>
              <a:rPr lang="en-US" sz="1200" b="1" dirty="0" err="1">
                <a:solidFill>
                  <a:prstClr val="black"/>
                </a:solidFill>
                <a:latin typeface="Arial"/>
              </a:rPr>
              <a:t>OptiX</a:t>
            </a:r>
            <a:r>
              <a:rPr lang="en-US" sz="1200" b="1" dirty="0">
                <a:solidFill>
                  <a:prstClr val="black"/>
                </a:solidFill>
                <a:latin typeface="Arial"/>
              </a:rPr>
              <a:t> GPU Ray Tracing </a:t>
            </a:r>
            <a:r>
              <a:rPr lang="en-US" sz="1200" b="1" dirty="0" smtClean="0">
                <a:solidFill>
                  <a:prstClr val="black"/>
                </a:solidFill>
                <a:latin typeface="Arial"/>
              </a:rPr>
              <a:t>of all-atom </a:t>
            </a:r>
            <a:r>
              <a:rPr lang="en-US" sz="1200" b="1" dirty="0" err="1">
                <a:solidFill>
                  <a:prstClr val="black"/>
                </a:solidFill>
                <a:latin typeface="Arial"/>
              </a:rPr>
              <a:t>C</a:t>
            </a:r>
            <a:r>
              <a:rPr lang="en-US" sz="1200" b="1" dirty="0" err="1" smtClean="0">
                <a:solidFill>
                  <a:prstClr val="black"/>
                </a:solidFill>
                <a:latin typeface="Arial"/>
              </a:rPr>
              <a:t>hromatophore</a:t>
            </a:r>
            <a:r>
              <a:rPr lang="en-US" sz="1200" b="1" dirty="0" smtClean="0">
                <a:solidFill>
                  <a:prstClr val="black"/>
                </a:solidFill>
                <a:latin typeface="Arial"/>
              </a:rPr>
              <a:t> </a:t>
            </a:r>
            <a:r>
              <a:rPr lang="en-US" sz="1200" b="1" dirty="0">
                <a:solidFill>
                  <a:prstClr val="black"/>
                </a:solidFill>
                <a:latin typeface="Arial"/>
              </a:rPr>
              <a:t>w/ lipids.</a:t>
            </a:r>
          </a:p>
        </p:txBody>
      </p:sp>
      <p:sp>
        <p:nvSpPr>
          <p:cNvPr id="2" name="TextBox 1"/>
          <p:cNvSpPr txBox="1"/>
          <p:nvPr/>
        </p:nvSpPr>
        <p:spPr>
          <a:xfrm>
            <a:off x="0" y="2989064"/>
            <a:ext cx="6461051" cy="2154436"/>
          </a:xfrm>
          <a:prstGeom prst="rect">
            <a:avLst/>
          </a:prstGeom>
          <a:noFill/>
        </p:spPr>
        <p:txBody>
          <a:bodyPr wrap="square" rtlCol="0">
            <a:spAutoFit/>
          </a:bodyPr>
          <a:lstStyle/>
          <a:p>
            <a:pPr>
              <a:defRPr/>
            </a:pPr>
            <a:r>
              <a:rPr lang="en-US" altLang="en-US" sz="1200" b="1" kern="0" dirty="0"/>
              <a:t>GPU-Accelerated Molecular Visualization on </a:t>
            </a:r>
            <a:r>
              <a:rPr lang="en-US" altLang="en-US" sz="1200" b="1" kern="0" dirty="0" err="1"/>
              <a:t>Petascale</a:t>
            </a:r>
            <a:r>
              <a:rPr lang="en-US" altLang="en-US" sz="1200" b="1" kern="0" dirty="0"/>
              <a:t> Supercomputing Platforms</a:t>
            </a:r>
            <a:r>
              <a:rPr lang="en-US" altLang="en-US" sz="1200" b="1" kern="0" dirty="0" smtClean="0"/>
              <a:t>.     </a:t>
            </a:r>
            <a:r>
              <a:rPr lang="en-US" altLang="en-US" sz="1200" kern="0" dirty="0" smtClean="0"/>
              <a:t>J</a:t>
            </a:r>
            <a:r>
              <a:rPr lang="en-US" altLang="en-US" sz="1200" kern="0" dirty="0"/>
              <a:t>. E. Stone, K. L. </a:t>
            </a:r>
            <a:r>
              <a:rPr lang="en-US" altLang="en-US" sz="1200" kern="0" dirty="0" err="1"/>
              <a:t>Vandivort</a:t>
            </a:r>
            <a:r>
              <a:rPr lang="en-US" altLang="en-US" sz="1200" kern="0" dirty="0"/>
              <a:t>, and K. </a:t>
            </a:r>
            <a:r>
              <a:rPr lang="en-US" altLang="en-US" sz="1200" kern="0" dirty="0" err="1"/>
              <a:t>Schulten</a:t>
            </a:r>
            <a:r>
              <a:rPr lang="en-US" altLang="en-US" sz="1200" kern="0" dirty="0"/>
              <a:t>. UltraVis’13</a:t>
            </a:r>
            <a:r>
              <a:rPr lang="en-US" altLang="en-US" sz="1200" kern="0" dirty="0" smtClean="0"/>
              <a:t>, </a:t>
            </a:r>
            <a:r>
              <a:rPr lang="en-US" sz="1200" dirty="0"/>
              <a:t>pp. </a:t>
            </a:r>
            <a:r>
              <a:rPr lang="en-US" sz="1200" dirty="0" smtClean="0"/>
              <a:t>6:1-6:8,</a:t>
            </a:r>
            <a:r>
              <a:rPr lang="en-US" altLang="en-US" sz="1200" kern="0" dirty="0" smtClean="0"/>
              <a:t> </a:t>
            </a:r>
            <a:r>
              <a:rPr lang="en-US" altLang="en-US" sz="1200" kern="0" dirty="0"/>
              <a:t>2013.</a:t>
            </a:r>
          </a:p>
          <a:p>
            <a:pPr>
              <a:defRPr/>
            </a:pPr>
            <a:r>
              <a:rPr lang="en-US" sz="1200" b="1" dirty="0"/>
              <a:t>Visualization of Energy Conversion Processes in a Light Harvesting Organelle at Atomic Detail</a:t>
            </a:r>
            <a:r>
              <a:rPr lang="en-US" sz="1200" b="1" dirty="0" smtClean="0"/>
              <a:t>.  </a:t>
            </a:r>
            <a:r>
              <a:rPr lang="en-US" sz="1200" dirty="0"/>
              <a:t>M. </a:t>
            </a:r>
            <a:r>
              <a:rPr lang="en-US" sz="1200" dirty="0" err="1"/>
              <a:t>Sener</a:t>
            </a:r>
            <a:r>
              <a:rPr lang="en-US" sz="1200" dirty="0"/>
              <a:t>, et al. SC'14 Visualization and Data Analytics Showcase, 2014</a:t>
            </a:r>
            <a:r>
              <a:rPr lang="en-US" sz="1200" dirty="0" smtClean="0"/>
              <a:t>.</a:t>
            </a:r>
          </a:p>
          <a:p>
            <a:pPr>
              <a:defRPr/>
            </a:pPr>
            <a:r>
              <a:rPr lang="en-US" sz="1200" b="1" dirty="0" smtClean="0"/>
              <a:t>Chemical </a:t>
            </a:r>
            <a:r>
              <a:rPr lang="en-US" sz="1200" b="1" dirty="0"/>
              <a:t>Visualization of Human Pathogens: the Retroviral </a:t>
            </a:r>
            <a:r>
              <a:rPr lang="en-US" sz="1200" b="1" dirty="0" smtClean="0"/>
              <a:t>Capsids.  </a:t>
            </a:r>
            <a:r>
              <a:rPr lang="en-US" sz="1200" dirty="0" smtClean="0"/>
              <a:t>J. </a:t>
            </a:r>
            <a:r>
              <a:rPr lang="en-US" sz="1200" dirty="0"/>
              <a:t>R. </a:t>
            </a:r>
            <a:r>
              <a:rPr lang="en-US" sz="1200" dirty="0" err="1"/>
              <a:t>Perilla</a:t>
            </a:r>
            <a:r>
              <a:rPr lang="en-US" sz="1200" dirty="0"/>
              <a:t>, </a:t>
            </a:r>
            <a:r>
              <a:rPr lang="en-US" sz="1200" dirty="0" smtClean="0"/>
              <a:t>B.-C. </a:t>
            </a:r>
            <a:r>
              <a:rPr lang="en-US" sz="1200" dirty="0"/>
              <a:t>Goh, </a:t>
            </a:r>
            <a:r>
              <a:rPr lang="en-US" sz="1200" dirty="0" smtClean="0"/>
              <a:t>J. </a:t>
            </a:r>
            <a:r>
              <a:rPr lang="en-US" sz="1200" dirty="0"/>
              <a:t>E. Stone, and </a:t>
            </a:r>
            <a:r>
              <a:rPr lang="en-US" sz="1200" dirty="0" smtClean="0"/>
              <a:t>K. </a:t>
            </a:r>
            <a:r>
              <a:rPr lang="en-US" sz="1200" dirty="0" err="1" smtClean="0"/>
              <a:t>Schulten</a:t>
            </a:r>
            <a:r>
              <a:rPr lang="en-US" sz="1200" dirty="0" smtClean="0"/>
              <a:t>. SC'15 </a:t>
            </a:r>
            <a:r>
              <a:rPr lang="en-US" sz="1200" dirty="0"/>
              <a:t>Visualization and Data Analytics Showcase, 2015.</a:t>
            </a:r>
            <a:endParaRPr lang="en-US" sz="1200" dirty="0" smtClean="0"/>
          </a:p>
          <a:p>
            <a:pPr>
              <a:defRPr/>
            </a:pPr>
            <a:r>
              <a:rPr lang="en-US" sz="1200" b="1" dirty="0" smtClean="0"/>
              <a:t>Atomic Detail Visualization of Photosynthetic Membranes with GPU-Accelerated Ray Tracing.</a:t>
            </a:r>
            <a:r>
              <a:rPr lang="en-US" altLang="en-US" sz="1200" i="1" dirty="0" smtClean="0"/>
              <a:t>  </a:t>
            </a:r>
            <a:r>
              <a:rPr lang="en-US" altLang="en-US" sz="1200" dirty="0" smtClean="0"/>
              <a:t>J. E. Stone et al., J. Parallel Computing,</a:t>
            </a:r>
            <a:r>
              <a:rPr lang="en-US" sz="1200" dirty="0"/>
              <a:t> </a:t>
            </a:r>
            <a:r>
              <a:rPr lang="en-US" sz="1200" dirty="0" smtClean="0"/>
              <a:t>55:17-27,</a:t>
            </a:r>
            <a:r>
              <a:rPr lang="en-US" altLang="en-US" sz="1200" dirty="0" smtClean="0"/>
              <a:t> 2016.</a:t>
            </a:r>
          </a:p>
          <a:p>
            <a:pPr>
              <a:defRPr/>
            </a:pPr>
            <a:r>
              <a:rPr lang="en-US" sz="1200" b="1" dirty="0"/>
              <a:t>Immersive Molecular Visualization with Omnidirectional Stereoscopic Ray Tracing and Remote </a:t>
            </a:r>
            <a:r>
              <a:rPr lang="en-US" sz="1200" b="1" dirty="0" smtClean="0"/>
              <a:t>Rendering</a:t>
            </a:r>
            <a:r>
              <a:rPr lang="en-US" sz="1200" i="1" dirty="0" smtClean="0"/>
              <a:t>  </a:t>
            </a:r>
            <a:r>
              <a:rPr lang="en-US" sz="1200" dirty="0" smtClean="0"/>
              <a:t>J. </a:t>
            </a:r>
            <a:r>
              <a:rPr lang="en-US" sz="1200" dirty="0"/>
              <a:t>E. Stone, </a:t>
            </a:r>
            <a:r>
              <a:rPr lang="en-US" sz="1200" dirty="0" smtClean="0"/>
              <a:t>W. </a:t>
            </a:r>
            <a:r>
              <a:rPr lang="en-US" sz="1200" dirty="0"/>
              <a:t>R. Sherman, and </a:t>
            </a:r>
            <a:r>
              <a:rPr lang="en-US" sz="1200" dirty="0" smtClean="0"/>
              <a:t>K.  HPDAV, IPDPSW, </a:t>
            </a:r>
            <a:r>
              <a:rPr lang="en-US" sz="1200" dirty="0"/>
              <a:t>pp. 1048-1057, 2016.</a:t>
            </a:r>
          </a:p>
        </p:txBody>
      </p:sp>
      <p:sp>
        <p:nvSpPr>
          <p:cNvPr id="39939" name="Content Placeholder 2"/>
          <p:cNvSpPr>
            <a:spLocks noGrp="1"/>
          </p:cNvSpPr>
          <p:nvPr>
            <p:ph idx="1"/>
          </p:nvPr>
        </p:nvSpPr>
        <p:spPr>
          <a:xfrm>
            <a:off x="0" y="723013"/>
            <a:ext cx="6372226" cy="2285912"/>
          </a:xfrm>
        </p:spPr>
        <p:txBody>
          <a:bodyPr>
            <a:normAutofit fontScale="55000" lnSpcReduction="20000"/>
          </a:bodyPr>
          <a:lstStyle/>
          <a:p>
            <a:pPr>
              <a:defRPr/>
            </a:pPr>
            <a:r>
              <a:rPr lang="en-US" altLang="en-US" sz="2900" dirty="0" smtClean="0">
                <a:latin typeface="Arial" charset="0"/>
                <a:cs typeface="Arial" charset="0"/>
              </a:rPr>
              <a:t>Interactive RT on laptops, desktops, and cloud</a:t>
            </a:r>
          </a:p>
          <a:p>
            <a:pPr>
              <a:defRPr/>
            </a:pPr>
            <a:r>
              <a:rPr lang="en-US" altLang="en-US" sz="2900" dirty="0" smtClean="0">
                <a:latin typeface="Arial" charset="0"/>
                <a:cs typeface="Arial" charset="0"/>
              </a:rPr>
              <a:t>Large-scale parallel rendering: in situ or post hoc visualization</a:t>
            </a:r>
          </a:p>
          <a:p>
            <a:pPr>
              <a:defRPr/>
            </a:pPr>
            <a:r>
              <a:rPr lang="en-US" altLang="en-US" sz="2900" b="1" dirty="0" smtClean="0">
                <a:latin typeface="Arial" charset="0"/>
                <a:cs typeface="Arial" charset="0"/>
              </a:rPr>
              <a:t>Remote ray tracing with </a:t>
            </a:r>
            <a:r>
              <a:rPr lang="en-US" altLang="en-US" sz="2900" b="1" dirty="0" err="1" smtClean="0">
                <a:latin typeface="Arial" charset="0"/>
                <a:cs typeface="Arial" charset="0"/>
              </a:rPr>
              <a:t>NvPipe</a:t>
            </a:r>
            <a:r>
              <a:rPr lang="en-US" altLang="en-US" sz="2900" b="1" dirty="0" smtClean="0">
                <a:latin typeface="Arial" charset="0"/>
                <a:cs typeface="Arial" charset="0"/>
              </a:rPr>
              <a:t> video streaming</a:t>
            </a:r>
          </a:p>
          <a:p>
            <a:pPr>
              <a:defRPr/>
            </a:pPr>
            <a:r>
              <a:rPr lang="en-US" altLang="en-US" sz="2900" dirty="0" smtClean="0">
                <a:latin typeface="Arial" charset="0"/>
                <a:cs typeface="Arial" charset="0"/>
              </a:rPr>
              <a:t>Stereoscopic panoramic and full-dome projections</a:t>
            </a:r>
          </a:p>
          <a:p>
            <a:pPr>
              <a:defRPr/>
            </a:pPr>
            <a:r>
              <a:rPr lang="en-US" altLang="en-US" sz="2900" dirty="0" smtClean="0">
                <a:latin typeface="Arial" charset="0"/>
                <a:cs typeface="Arial" charset="0"/>
              </a:rPr>
              <a:t>Omnidirectional VR for YouTube, VR HMDs</a:t>
            </a:r>
          </a:p>
          <a:p>
            <a:pPr marL="342826" lvl="1" indent="-342826">
              <a:buFont typeface="Arial"/>
              <a:buChar char="•"/>
              <a:defRPr/>
            </a:pPr>
            <a:r>
              <a:rPr lang="en-US" altLang="en-US" sz="2900" b="1" dirty="0" err="1" smtClean="0">
                <a:latin typeface="Arial" charset="0"/>
                <a:cs typeface="Arial" charset="0"/>
              </a:rPr>
              <a:t>VMD+OptiX</a:t>
            </a:r>
            <a:r>
              <a:rPr lang="en-US" altLang="en-US" sz="2900" b="1" dirty="0" smtClean="0">
                <a:latin typeface="Arial" charset="0"/>
                <a:cs typeface="Arial" charset="0"/>
              </a:rPr>
              <a:t> NGC container: </a:t>
            </a:r>
            <a:r>
              <a:rPr lang="en-US" sz="2900" b="1" dirty="0" smtClean="0"/>
              <a:t>https</a:t>
            </a:r>
            <a:r>
              <a:rPr lang="en-US" sz="2900" b="1" dirty="0"/>
              <a:t>://ngc.nvidia.com/registry/</a:t>
            </a:r>
          </a:p>
          <a:p>
            <a:pPr>
              <a:defRPr/>
            </a:pPr>
            <a:r>
              <a:rPr lang="en-US" altLang="en-US" sz="3400" b="1" dirty="0" smtClean="0">
                <a:latin typeface="Arial" charset="0"/>
                <a:cs typeface="Arial" charset="0"/>
              </a:rPr>
              <a:t>In-progress: </a:t>
            </a:r>
          </a:p>
          <a:p>
            <a:pPr marL="457101" lvl="1" indent="0">
              <a:buNone/>
              <a:defRPr/>
            </a:pPr>
            <a:r>
              <a:rPr lang="en-US" altLang="en-US" sz="2900" b="1" dirty="0" err="1" smtClean="0">
                <a:latin typeface="Arial" charset="0"/>
                <a:cs typeface="Arial" charset="0"/>
              </a:rPr>
              <a:t>Denoising</a:t>
            </a:r>
            <a:r>
              <a:rPr lang="en-US" altLang="en-US" sz="2900" b="1" dirty="0" smtClean="0">
                <a:latin typeface="Arial" charset="0"/>
                <a:cs typeface="Arial" charset="0"/>
              </a:rPr>
              <a:t>: faster turnaround w/ AO, </a:t>
            </a:r>
            <a:r>
              <a:rPr lang="en-US" altLang="en-US" sz="2900" b="1" dirty="0" err="1" smtClean="0">
                <a:latin typeface="Arial" charset="0"/>
                <a:cs typeface="Arial" charset="0"/>
              </a:rPr>
              <a:t>DoF</a:t>
            </a:r>
            <a:r>
              <a:rPr lang="en-US" altLang="en-US" sz="2900" b="1" dirty="0" smtClean="0">
                <a:latin typeface="Arial" charset="0"/>
                <a:cs typeface="Arial" charset="0"/>
              </a:rPr>
              <a:t>, </a:t>
            </a:r>
            <a:r>
              <a:rPr lang="en-US" altLang="en-US" sz="2900" b="1" dirty="0" err="1" smtClean="0">
                <a:latin typeface="Arial" charset="0"/>
                <a:cs typeface="Arial" charset="0"/>
              </a:rPr>
              <a:t>etc</a:t>
            </a:r>
            <a:endParaRPr lang="en-US" altLang="en-US" sz="2900" b="1" dirty="0" smtClean="0">
              <a:latin typeface="Arial" charset="0"/>
              <a:cs typeface="Arial" charset="0"/>
            </a:endParaRPr>
          </a:p>
          <a:p>
            <a:pPr lvl="1">
              <a:defRPr/>
            </a:pPr>
            <a:endParaRPr lang="en-US" altLang="en-US" sz="2500" b="1" dirty="0" smtClean="0">
              <a:latin typeface="Arial" charset="0"/>
              <a:cs typeface="Arial" charset="0"/>
            </a:endParaRPr>
          </a:p>
          <a:p>
            <a:pPr lvl="1">
              <a:defRPr/>
            </a:pPr>
            <a:endParaRPr lang="en-US" altLang="en-US" sz="2000" b="1" dirty="0" smtClean="0">
              <a:latin typeface="Arial" charset="0"/>
              <a:cs typeface="Arial" charset="0"/>
            </a:endParaRPr>
          </a:p>
        </p:txBody>
      </p:sp>
    </p:spTree>
    <p:extLst>
      <p:ext uri="{BB962C8B-B14F-4D97-AF65-F5344CB8AC3E}">
        <p14:creationId xmlns:p14="http://schemas.microsoft.com/office/powerpoint/2010/main" val="2135679082"/>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PT_Temp_Corp_16x9_BLK_2007">
  <a:themeElements>
    <a:clrScheme name="Custom 8">
      <a:dk1>
        <a:srgbClr val="808080"/>
      </a:dk1>
      <a:lt1>
        <a:srgbClr val="FFFFFF"/>
      </a:lt1>
      <a:dk2>
        <a:srgbClr val="000000"/>
      </a:dk2>
      <a:lt2>
        <a:srgbClr val="76B900"/>
      </a:lt2>
      <a:accent1>
        <a:srgbClr val="006445"/>
      </a:accent1>
      <a:accent2>
        <a:srgbClr val="0F5582"/>
      </a:accent2>
      <a:accent3>
        <a:srgbClr val="C86414"/>
      </a:accent3>
      <a:accent4>
        <a:srgbClr val="FFC000"/>
      </a:accent4>
      <a:accent5>
        <a:srgbClr val="00B0F0"/>
      </a:accent5>
      <a:accent6>
        <a:srgbClr val="645FAF"/>
      </a:accent6>
      <a:hlink>
        <a:srgbClr val="76B900"/>
      </a:hlink>
      <a:folHlink>
        <a:srgbClr val="588A00"/>
      </a:folHlink>
    </a:clrScheme>
    <a:fontScheme name="PPT_Template_Corp_16x9_re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nihtemplate">
  <a:themeElements>
    <a:clrScheme name="nih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ihtemplate">
      <a:majorFont>
        <a:latin typeface="Times New Roman"/>
        <a:ea typeface="Gothic"/>
        <a:cs typeface="Gothic"/>
      </a:majorFont>
      <a:minorFont>
        <a:latin typeface="Times New Roman"/>
        <a:ea typeface="Gothic"/>
        <a:cs typeface="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1313" marR="0" indent="-341313" algn="ctr" defTabSz="457200" rtl="0" eaLnBrk="1" fontAlgn="base" latinLnBrk="0" hangingPunct="1">
          <a:lnSpc>
            <a:spcPct val="90000"/>
          </a:lnSpc>
          <a:spcBef>
            <a:spcPts val="800"/>
          </a:spcBef>
          <a:spcAft>
            <a:spcPct val="0"/>
          </a:spcAft>
          <a:buClr>
            <a:srgbClr val="000000"/>
          </a:buClr>
          <a:buSzPct val="100000"/>
          <a:buFont typeface="Times New Roman" pitchFamily="18" charset="0"/>
          <a:buNone/>
          <a:tabLst/>
          <a:defRPr kumimoji="0" lang="en-US" sz="1200" b="0" i="0" u="none" strike="noStrike" cap="none" normalizeH="0" baseline="0" smtClean="0">
            <a:ln>
              <a:noFill/>
            </a:ln>
            <a:solidFill>
              <a:srgbClr val="000000"/>
            </a:solidFill>
            <a:effectLst/>
            <a:latin typeface="Times New Roman" pitchFamily="18" charset="0"/>
            <a:ea typeface="Gothic" charset="0"/>
            <a:cs typeface="Gothic"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1313" marR="0" indent="-341313" algn="ctr" defTabSz="457200" rtl="0" eaLnBrk="1" fontAlgn="base" latinLnBrk="0" hangingPunct="1">
          <a:lnSpc>
            <a:spcPct val="90000"/>
          </a:lnSpc>
          <a:spcBef>
            <a:spcPts val="800"/>
          </a:spcBef>
          <a:spcAft>
            <a:spcPct val="0"/>
          </a:spcAft>
          <a:buClr>
            <a:srgbClr val="000000"/>
          </a:buClr>
          <a:buSzPct val="100000"/>
          <a:buFont typeface="Times New Roman" pitchFamily="18" charset="0"/>
          <a:buNone/>
          <a:tabLst/>
          <a:defRPr kumimoji="0" lang="en-US" sz="1200" b="0" i="0" u="none" strike="noStrike" cap="none" normalizeH="0" baseline="0" smtClean="0">
            <a:ln>
              <a:noFill/>
            </a:ln>
            <a:solidFill>
              <a:srgbClr val="000000"/>
            </a:solidFill>
            <a:effectLst/>
            <a:latin typeface="Times New Roman" pitchFamily="18" charset="0"/>
            <a:ea typeface="Gothic" charset="0"/>
            <a:cs typeface="Gothic" charset="0"/>
          </a:defRPr>
        </a:defPPr>
      </a:lstStyle>
    </a:lnDef>
  </a:objectDefaults>
  <a:extraClrSchemeLst>
    <a:extraClrScheme>
      <a:clrScheme name="nih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ih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ih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ih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ih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ih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ih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sharepoint/v3/field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6182</TotalTime>
  <Words>5147</Words>
  <Application>Microsoft Office PowerPoint</Application>
  <PresentationFormat>On-screen Show (16:9)</PresentationFormat>
  <Paragraphs>553</Paragraphs>
  <Slides>57</Slides>
  <Notes>18</Notes>
  <HiddenSlides>4</HiddenSlides>
  <MMClips>0</MMClips>
  <ScaleCrop>false</ScaleCrop>
  <HeadingPairs>
    <vt:vector size="4" baseType="variant">
      <vt:variant>
        <vt:lpstr>Theme</vt:lpstr>
      </vt:variant>
      <vt:variant>
        <vt:i4>9</vt:i4>
      </vt:variant>
      <vt:variant>
        <vt:lpstr>Slide Titles</vt:lpstr>
      </vt:variant>
      <vt:variant>
        <vt:i4>57</vt:i4>
      </vt:variant>
    </vt:vector>
  </HeadingPairs>
  <TitlesOfParts>
    <vt:vector size="66" baseType="lpstr">
      <vt:lpstr>Office Theme</vt:lpstr>
      <vt:lpstr>PPT_Temp_Corp_16x9_BLK_2007</vt:lpstr>
      <vt:lpstr>1_Office Theme</vt:lpstr>
      <vt:lpstr>3_Office Theme</vt:lpstr>
      <vt:lpstr>7_Office Theme</vt:lpstr>
      <vt:lpstr>5_Office Theme</vt:lpstr>
      <vt:lpstr>nihtemplate</vt:lpstr>
      <vt:lpstr>2_Office Theme</vt:lpstr>
      <vt:lpstr>4_Office Theme</vt:lpstr>
      <vt:lpstr>Interactive High-Fidelity Biomolecular and Cellular Visualization with RTX Ray Tracing APIs</vt:lpstr>
      <vt:lpstr>PowerPoint Presentation</vt:lpstr>
      <vt:lpstr>Goal: A Computational Microscope</vt:lpstr>
      <vt:lpstr>PowerPoint Presentation</vt:lpstr>
      <vt:lpstr>PowerPoint Presentation</vt:lpstr>
      <vt:lpstr>High Fidelity Ray Tracing with OptiX</vt:lpstr>
      <vt:lpstr>Lighting Comparison, STMV Capsid</vt:lpstr>
      <vt:lpstr>PowerPoint Presentation</vt:lpstr>
      <vt:lpstr>VMD w/ OptiX 6</vt:lpstr>
      <vt:lpstr>Interactive Ray Tracing of Tomograms</vt:lpstr>
      <vt:lpstr>VMD “QuickSurf” Representation, Ray Tracing</vt:lpstr>
      <vt:lpstr>VMD/OpiX RTX Acceleration </vt:lpstr>
      <vt:lpstr>What is RTX Acceleration Doing?</vt:lpstr>
      <vt:lpstr>Secondary Benefits and  RTX Performance Observations</vt:lpstr>
      <vt:lpstr>Ray Tracing Gems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VMD Planetarium Dome Master Camera</vt:lpstr>
      <vt:lpstr>Planetarium Dome Master Projections NSF CADENS Dome Show w/ NCSA AVL</vt:lpstr>
      <vt:lpstr>Birth of Planet Earth Fulldome Show</vt:lpstr>
      <vt:lpstr>In-Progress VMD VR Development, Demos</vt:lpstr>
      <vt:lpstr>PowerPoint Presentation</vt:lpstr>
      <vt:lpstr>Omnidirectional Stereoscopic Ray Tracing</vt:lpstr>
      <vt:lpstr>HMD Ray Tracing Challenges</vt:lpstr>
      <vt:lpstr>Stereoscopic Panorama Ray Tracing w/ OptiX</vt:lpstr>
      <vt:lpstr>PowerPoint Presentation</vt:lpstr>
      <vt:lpstr>PowerPoint Presentation</vt:lpstr>
      <vt:lpstr>PowerPoint Presentation</vt:lpstr>
      <vt:lpstr>PowerPoint Presentation</vt:lpstr>
      <vt:lpstr>2016: Remote Omnidirectional Stereoscopic  RT Performance @ 3072x1536 w/ 2-subframes </vt:lpstr>
      <vt:lpstr>2019: Local RTX Omnidirectional Stereoscopic  RT Performance @ 3072x1536 w/ 1-subframe </vt:lpstr>
      <vt:lpstr>HMD View-Dependent Reprojection with OpenGL</vt:lpstr>
      <vt:lpstr>PowerPoint Presentation</vt:lpstr>
      <vt:lpstr>Ongoing Ray Traced VR Work</vt:lpstr>
      <vt:lpstr>Next Generation: Simulating a Proto-Cell</vt:lpstr>
      <vt:lpstr>IBM AC922, ORNL Summit Node</vt:lpstr>
      <vt:lpstr>NVIDIA DGX-2 16x 32GB Tesla V100 GPUs w/ 300GB/s NVLink, fully switched 512GB HBM2 RAM w/ 2.4TB/s Bisection Bandwidth, 2 PFLOPS</vt:lpstr>
      <vt:lpstr>RT Opportunities and Challenges Posed by Future DGX-2-Like Node/System Designs</vt:lpstr>
      <vt:lpstr>Ray Tracing Gems</vt:lpstr>
      <vt:lpstr>Making Our Research Tools Easily Accessible</vt:lpstr>
      <vt:lpstr>VMD / NAMD / LM, NGC Containers</vt:lpstr>
      <vt:lpstr>VMD OptiX/EGL NGC Container</vt:lpstr>
      <vt:lpstr>Acknowledgements</vt:lpstr>
      <vt:lpstr>PowerPoint Presentation</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johns</cp:lastModifiedBy>
  <cp:revision>741</cp:revision>
  <cp:lastPrinted>2013-10-08T16:33:51Z</cp:lastPrinted>
  <dcterms:created xsi:type="dcterms:W3CDTF">2010-04-12T23:12:02Z</dcterms:created>
  <dcterms:modified xsi:type="dcterms:W3CDTF">2019-03-20T21:22:35Z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