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61"/>
  </p:notesMasterIdLst>
  <p:handoutMasterIdLst>
    <p:handoutMasterId r:id="rId62"/>
  </p:handoutMasterIdLst>
  <p:sldIdLst>
    <p:sldId id="754" r:id="rId5"/>
    <p:sldId id="756" r:id="rId6"/>
    <p:sldId id="883" r:id="rId7"/>
    <p:sldId id="798" r:id="rId8"/>
    <p:sldId id="758" r:id="rId9"/>
    <p:sldId id="759" r:id="rId10"/>
    <p:sldId id="875" r:id="rId11"/>
    <p:sldId id="879" r:id="rId12"/>
    <p:sldId id="880" r:id="rId13"/>
    <p:sldId id="802" r:id="rId14"/>
    <p:sldId id="764" r:id="rId15"/>
    <p:sldId id="806" r:id="rId16"/>
    <p:sldId id="808" r:id="rId17"/>
    <p:sldId id="861" r:id="rId18"/>
    <p:sldId id="811" r:id="rId19"/>
    <p:sldId id="862" r:id="rId20"/>
    <p:sldId id="863" r:id="rId21"/>
    <p:sldId id="864" r:id="rId22"/>
    <p:sldId id="816" r:id="rId23"/>
    <p:sldId id="817" r:id="rId24"/>
    <p:sldId id="818" r:id="rId25"/>
    <p:sldId id="819" r:id="rId26"/>
    <p:sldId id="820" r:id="rId27"/>
    <p:sldId id="821" r:id="rId28"/>
    <p:sldId id="823" r:id="rId29"/>
    <p:sldId id="824" r:id="rId30"/>
    <p:sldId id="825" r:id="rId31"/>
    <p:sldId id="826" r:id="rId32"/>
    <p:sldId id="828" r:id="rId33"/>
    <p:sldId id="829" r:id="rId34"/>
    <p:sldId id="832" r:id="rId35"/>
    <p:sldId id="833" r:id="rId36"/>
    <p:sldId id="835" r:id="rId37"/>
    <p:sldId id="837" r:id="rId38"/>
    <p:sldId id="838" r:id="rId39"/>
    <p:sldId id="841" r:id="rId40"/>
    <p:sldId id="865" r:id="rId41"/>
    <p:sldId id="866" r:id="rId42"/>
    <p:sldId id="867" r:id="rId43"/>
    <p:sldId id="868" r:id="rId44"/>
    <p:sldId id="869" r:id="rId45"/>
    <p:sldId id="870" r:id="rId46"/>
    <p:sldId id="871" r:id="rId47"/>
    <p:sldId id="887" r:id="rId48"/>
    <p:sldId id="873" r:id="rId49"/>
    <p:sldId id="874" r:id="rId50"/>
    <p:sldId id="886" r:id="rId51"/>
    <p:sldId id="881" r:id="rId52"/>
    <p:sldId id="882" r:id="rId53"/>
    <p:sldId id="769" r:id="rId54"/>
    <p:sldId id="770" r:id="rId55"/>
    <p:sldId id="885" r:id="rId56"/>
    <p:sldId id="884" r:id="rId57"/>
    <p:sldId id="877" r:id="rId58"/>
    <p:sldId id="800" r:id="rId59"/>
    <p:sldId id="755" r:id="rId60"/>
  </p:sldIdLst>
  <p:sldSz cx="10972800" cy="61722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6">
          <p15:clr>
            <a:srgbClr val="A4A3A4"/>
          </p15:clr>
        </p15:guide>
        <p15:guide id="2" orient="horz" pos="3050">
          <p15:clr>
            <a:srgbClr val="A4A3A4"/>
          </p15:clr>
        </p15:guide>
        <p15:guide id="3" orient="horz" pos="3189">
          <p15:clr>
            <a:srgbClr val="A4A3A4"/>
          </p15:clr>
        </p15:guide>
        <p15:guide id="4" pos="5455">
          <p15:clr>
            <a:srgbClr val="A4A3A4"/>
          </p15:clr>
        </p15:guide>
        <p15:guide id="5" orient="horz" pos="975">
          <p15:clr>
            <a:srgbClr val="A4A3A4"/>
          </p15:clr>
        </p15:guide>
        <p15:guide id="6" pos="34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Horowitz" initials="DH" lastIdx="15" clrIdx="0">
    <p:extLst/>
  </p:cmAuthor>
  <p:cmAuthor id="2" name="Robert Knight" initials="RK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26D32"/>
    <a:srgbClr val="76B900"/>
    <a:srgbClr val="5A5A5A"/>
    <a:srgbClr val="4E7A00"/>
    <a:srgbClr val="F2F2F2"/>
    <a:srgbClr val="868686"/>
    <a:srgbClr val="0071C5"/>
    <a:srgbClr val="9A4216"/>
    <a:srgbClr val="4E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4928" autoAdjust="0"/>
  </p:normalViewPr>
  <p:slideViewPr>
    <p:cSldViewPr snapToGrid="0">
      <p:cViewPr varScale="1">
        <p:scale>
          <a:sx n="103" d="100"/>
          <a:sy n="103" d="100"/>
        </p:scale>
        <p:origin x="610" y="62"/>
      </p:cViewPr>
      <p:guideLst>
        <p:guide orient="horz" pos="1316"/>
        <p:guide orient="horz" pos="3050"/>
        <p:guide orient="horz" pos="3189"/>
        <p:guide pos="5455"/>
        <p:guide orient="horz" pos="975"/>
        <p:guide pos="3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2204"/>
    </p:cViewPr>
  </p:sorterViewPr>
  <p:notesViewPr>
    <p:cSldViewPr snapToGrid="0">
      <p:cViewPr varScale="1">
        <p:scale>
          <a:sx n="79" d="100"/>
          <a:sy n="79" d="100"/>
        </p:scale>
        <p:origin x="328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4520" y="8767094"/>
            <a:ext cx="1083012" cy="200064"/>
            <a:chOff x="8775700" y="3552825"/>
            <a:chExt cx="5156200" cy="952500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3/26/2018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Creative_Common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2.0/deed.en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7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sourced from https://commons.wikimedia.org/wiki/File:Yannick_N%C3%A9zet-S%C3%A9guin_2011.jpg</a:t>
            </a:r>
            <a:br>
              <a:rPr lang="en-US" dirty="0"/>
            </a:br>
            <a:r>
              <a:rPr lang="en-US" sz="1100" b="0" i="0" kern="1200" dirty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This file is licensed under the 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  <a:hlinkClick r:id="rId3" tooltip="w:en:Creative Commons"/>
              </a:rPr>
              <a:t>Creative Commons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 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  <a:hlinkClick r:id="rId4"/>
              </a:rPr>
              <a:t>Attribution 2.0 Generic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 license.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71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58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8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9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We did quite well on our Titans.  We want to scale this further though and take advantage of </a:t>
            </a:r>
            <a:r>
              <a:rPr lang="en-US" dirty="0" err="1">
                <a:effectLst/>
              </a:rPr>
              <a:t>NVLinks</a:t>
            </a:r>
            <a:r>
              <a:rPr lang="en-US" dirty="0">
                <a:effectLst/>
              </a:rPr>
              <a:t> on new servers like the DGX, HGX, and some of the newer super computer clusters.</a:t>
            </a:r>
            <a:endParaRPr lang="en-US" dirty="0"/>
          </a:p>
          <a:p>
            <a:r>
              <a:rPr lang="en-US" dirty="0">
                <a:effectLst/>
              </a:rPr>
              <a:t>We modified to store more copies of the lattice so we could not worry about race conditions with overwriting information that our neighbor still needed to read.  Prototyped a kernel to do the P2P copy.</a:t>
            </a:r>
          </a:p>
          <a:p>
            <a:r>
              <a:rPr lang="en-US" dirty="0">
                <a:effectLst/>
              </a:rPr>
              <a:t>Performance varied by molecule size. On a DGX Station with four V100 with large molecules like yeast, this scheme achieved ~5% gain. With small molecules like </a:t>
            </a:r>
            <a:r>
              <a:rPr lang="en-US" dirty="0" err="1">
                <a:effectLst/>
              </a:rPr>
              <a:t>ecoli</a:t>
            </a:r>
            <a:r>
              <a:rPr lang="en-US" dirty="0">
                <a:effectLst/>
              </a:rPr>
              <a:t>, this scheme, achieved a 28% gain over previous improvements.  Note that the inter-GPU copies happen concurrently across devices, reducing the time experienced for all GPUs in how long it takes to complete a timestep. </a:t>
            </a: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2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indicate the slide that illustrates the opportunity.</a:t>
            </a:r>
          </a:p>
          <a:p>
            <a:r>
              <a:rPr lang="en-US" b="1" u="sng" dirty="0">
                <a:solidFill>
                  <a:schemeClr val="tx2"/>
                </a:solidFill>
              </a:rPr>
              <a:t>CPU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 synchronization (</a:t>
            </a:r>
            <a:r>
              <a:rPr lang="en-US" b="1" dirty="0">
                <a:solidFill>
                  <a:srgbClr val="0070C0"/>
                </a:solidFill>
              </a:rPr>
              <a:t>45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Algorithm Bottlenecks Starve the GPUs (</a:t>
            </a:r>
            <a:r>
              <a:rPr lang="en-US" b="1" dirty="0">
                <a:solidFill>
                  <a:srgbClr val="0070C0"/>
                </a:solidFill>
              </a:rPr>
              <a:t>24</a:t>
            </a:r>
            <a:r>
              <a:rPr lang="en-US" b="1" dirty="0"/>
              <a:t>, </a:t>
            </a:r>
            <a:r>
              <a:rPr lang="en-US" b="1" dirty="0">
                <a:solidFill>
                  <a:srgbClr val="0070C0"/>
                </a:solidFill>
              </a:rPr>
              <a:t>26</a:t>
            </a:r>
            <a:r>
              <a:rPr lang="en-US" dirty="0"/>
              <a:t>)</a:t>
            </a:r>
          </a:p>
          <a:p>
            <a:r>
              <a:rPr lang="en-US" b="1" u="sng" dirty="0"/>
              <a:t>Single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Memory Operations – Blocking, Serial, Unnecessary (</a:t>
            </a:r>
            <a:r>
              <a:rPr lang="en-US" b="1" dirty="0">
                <a:solidFill>
                  <a:srgbClr val="0070C0"/>
                </a:solidFill>
              </a:rPr>
              <a:t>20</a:t>
            </a:r>
            <a:r>
              <a:rPr lang="en-US" b="1" dirty="0"/>
              <a:t>, </a:t>
            </a:r>
            <a:r>
              <a:rPr lang="en-US" b="1" dirty="0">
                <a:solidFill>
                  <a:srgbClr val="0070C0"/>
                </a:solidFill>
              </a:rPr>
              <a:t>35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Too Much Synchronization - Device, Context, Stream, Default Stream, Implicit (</a:t>
            </a:r>
            <a:r>
              <a:rPr lang="en-US" b="1" dirty="0">
                <a:solidFill>
                  <a:srgbClr val="0070C0"/>
                </a:solidFill>
              </a:rPr>
              <a:t>29</a:t>
            </a:r>
            <a:r>
              <a:rPr lang="en-US" b="1" dirty="0"/>
              <a:t>, </a:t>
            </a:r>
            <a:r>
              <a:rPr lang="en-US" b="1" dirty="0">
                <a:solidFill>
                  <a:srgbClr val="0070C0"/>
                </a:solidFill>
              </a:rPr>
              <a:t>42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CPU GPU Overlap – avoid excessive communication</a:t>
            </a:r>
          </a:p>
          <a:p>
            <a:r>
              <a:rPr lang="en-US" b="1" u="sng" dirty="0"/>
              <a:t>Multi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Communication between GPUs (</a:t>
            </a:r>
            <a:r>
              <a:rPr lang="en-US" b="1" dirty="0">
                <a:solidFill>
                  <a:srgbClr val="0070C0"/>
                </a:solidFill>
              </a:rPr>
              <a:t>46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Lack of Stream Overlap in memory management, kernel 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04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u="none" strike="noStrike" kern="1200" dirty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9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334" r="447" b="909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58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520850" y="1787097"/>
            <a:ext cx="8700706" cy="3416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18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81662" y="839286"/>
            <a:ext cx="8739340" cy="98285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600" b="1" cap="all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2527241"/>
            <a:ext cx="1626671" cy="3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5169473"/>
            <a:ext cx="9976104" cy="535531"/>
          </a:xfrm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7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8640" y="5680842"/>
            <a:ext cx="9875520" cy="328613"/>
          </a:xfrm>
          <a:prstGeom prst="rect">
            <a:avLst/>
          </a:prstGeom>
        </p:spPr>
        <p:txBody>
          <a:bodyPr lIns="41137" tIns="20568" rIns="41137" bIns="20568"/>
          <a:lstStyle>
            <a:lvl1pPr>
              <a:defRPr>
                <a:latin typeface="Arial"/>
              </a:defRPr>
            </a:lvl1pPr>
          </a:lstStyle>
          <a:p>
            <a:pPr defTabSz="548521" fontAlgn="auto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2367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48640"/>
            <a:ext cx="9326880" cy="1028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2960" y="1783080"/>
            <a:ext cx="4572000" cy="3703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783080"/>
            <a:ext cx="4572000" cy="3703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739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440181"/>
            <a:ext cx="4846320" cy="407336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440181"/>
            <a:ext cx="4846320" cy="407336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8640" y="5680842"/>
            <a:ext cx="9875520" cy="328613"/>
          </a:xfrm>
          <a:prstGeom prst="rect">
            <a:avLst/>
          </a:prstGeom>
        </p:spPr>
        <p:txBody>
          <a:bodyPr lIns="41137" tIns="20568" rIns="41137" bIns="20568"/>
          <a:lstStyle>
            <a:lvl1pPr>
              <a:defRPr>
                <a:latin typeface="Arial"/>
              </a:defRPr>
            </a:lvl1pPr>
          </a:lstStyle>
          <a:p>
            <a:pPr defTabSz="548521" fontAlgn="auto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3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2" y="548640"/>
            <a:ext cx="9324976" cy="10272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2962" y="1783080"/>
            <a:ext cx="4570096" cy="3701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575936" y="1783080"/>
            <a:ext cx="4572000" cy="370189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978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2103035"/>
            <a:ext cx="9948672" cy="371892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2103035"/>
            <a:ext cx="9948672" cy="3718925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49729" y="5781717"/>
            <a:ext cx="2762866" cy="2481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kern="0" dirty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6919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103035"/>
            <a:ext cx="9948672" cy="3693758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2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33526"/>
            <a:ext cx="5922117" cy="61863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103035"/>
            <a:ext cx="5905833" cy="3693758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bg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3333"/>
            <a:ext cx="5922117" cy="525463"/>
          </a:xfrm>
        </p:spPr>
        <p:txBody>
          <a:bodyPr/>
          <a:lstStyle>
            <a:lvl1pPr marL="0" indent="0" algn="l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6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61226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6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790635"/>
            <a:ext cx="9976104" cy="590931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654352"/>
            <a:ext cx="9976104" cy="5909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348" y="2111661"/>
            <a:ext cx="4945063" cy="3693521"/>
          </a:xfrm>
        </p:spPr>
        <p:txBody>
          <a:bodyPr/>
          <a:lstStyle>
            <a:lvl1pPr marL="231775" indent="-231775">
              <a:buSzPct val="100000"/>
              <a:buFontTx/>
              <a:buBlip>
                <a:blip r:embed="rId2"/>
              </a:buBlip>
              <a:defRPr sz="2400" b="0">
                <a:solidFill>
                  <a:schemeClr val="bg1"/>
                </a:solidFill>
              </a:defRPr>
            </a:lvl1pPr>
            <a:lvl2pPr marL="803275" indent="-231775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2pPr>
            <a:lvl3pPr marL="1255713" indent="-166688">
              <a:buSzPct val="100000"/>
              <a:buFontTx/>
              <a:buBlip>
                <a:blip r:embed="rId2"/>
              </a:buBlip>
              <a:defRPr sz="1800" b="0">
                <a:solidFill>
                  <a:schemeClr val="bg1"/>
                </a:solidFill>
              </a:defRPr>
            </a:lvl3pPr>
            <a:lvl4pPr marL="17748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4pPr>
            <a:lvl5pPr marL="21177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9390" y="2111661"/>
            <a:ext cx="4945062" cy="3693521"/>
          </a:xfrm>
        </p:spPr>
        <p:txBody>
          <a:bodyPr/>
          <a:lstStyle>
            <a:lvl1pPr marL="231775" indent="-231775">
              <a:buSzPct val="100000"/>
              <a:buFontTx/>
              <a:buBlip>
                <a:blip r:embed="rId2"/>
              </a:buBlip>
              <a:defRPr sz="2400" b="0">
                <a:solidFill>
                  <a:schemeClr val="bg1"/>
                </a:solidFill>
              </a:defRPr>
            </a:lvl1pPr>
            <a:lvl2pPr marL="803275" indent="-231775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2pPr>
            <a:lvl3pPr marL="1255713" indent="-166688">
              <a:buSzPct val="100000"/>
              <a:buFontTx/>
              <a:buBlip>
                <a:blip r:embed="rId2"/>
              </a:buBlip>
              <a:defRPr sz="1800" b="0">
                <a:solidFill>
                  <a:schemeClr val="bg1"/>
                </a:solidFill>
              </a:defRPr>
            </a:lvl3pPr>
            <a:lvl4pPr marL="17748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4pPr>
            <a:lvl5pPr marL="21177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80568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97" y="5352631"/>
            <a:ext cx="7865806" cy="369332"/>
          </a:xfrm>
        </p:spPr>
        <p:txBody>
          <a:bodyPr anchor="b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71" y="5142126"/>
            <a:ext cx="7546258" cy="1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9743" y="653532"/>
            <a:ext cx="997331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402" y="2002367"/>
            <a:ext cx="9948931" cy="390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762254" y="5831286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50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1050" cap="non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53706" y="5866413"/>
            <a:ext cx="583502" cy="107781"/>
            <a:chOff x="677492" y="-1417931"/>
            <a:chExt cx="3154606" cy="582700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896" r:id="rId2"/>
    <p:sldLayoutId id="2147483971" r:id="rId3"/>
    <p:sldLayoutId id="2147483917" r:id="rId4"/>
    <p:sldLayoutId id="2147483969" r:id="rId5"/>
    <p:sldLayoutId id="2147483919" r:id="rId6"/>
    <p:sldLayoutId id="2147483954" r:id="rId7"/>
    <p:sldLayoutId id="2147483897" r:id="rId8"/>
    <p:sldLayoutId id="2147483898" r:id="rId9"/>
    <p:sldLayoutId id="2147483926" r:id="rId10"/>
    <p:sldLayoutId id="2147483899" r:id="rId11"/>
    <p:sldLayoutId id="2147483901" r:id="rId12"/>
    <p:sldLayoutId id="2147483981" r:id="rId13"/>
    <p:sldLayoutId id="2147483983" r:id="rId14"/>
    <p:sldLayoutId id="2147483984" r:id="rId15"/>
    <p:sldLayoutId id="214748398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None/>
        <a:defRPr sz="2000" b="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571500" indent="0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None/>
        <a:defRPr sz="1800" b="0">
          <a:solidFill>
            <a:schemeClr val="bg1"/>
          </a:solidFill>
          <a:latin typeface="Trebuchet MS" pitchFamily="34" charset="0"/>
        </a:defRPr>
      </a:lvl2pPr>
      <a:lvl3pPr marL="1089025" indent="0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None/>
        <a:defRPr sz="1600" b="0">
          <a:solidFill>
            <a:schemeClr val="bg1"/>
          </a:solidFill>
          <a:latin typeface="Trebuchet MS" pitchFamily="34" charset="0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(null)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nsight-systems@nvidia.com" TargetMode="External"/><Relationship Id="rId2" Type="http://schemas.openxmlformats.org/officeDocument/2006/relationships/hyperlink" Target="http://developer.nvidia.com/nsight-systems" TargetMode="Externa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subTitle" idx="1"/>
          </p:nvPr>
        </p:nvSpPr>
        <p:spPr>
          <a:xfrm>
            <a:off x="520850" y="1787097"/>
            <a:ext cx="8700706" cy="1315745"/>
          </a:xfrm>
        </p:spPr>
        <p:txBody>
          <a:bodyPr/>
          <a:lstStyle/>
          <a:p>
            <a:r>
              <a:rPr lang="en-US" sz="1100" dirty="0"/>
              <a:t>		Daniel Horowitz – Director of Platform Developer Tools, NVIDIA, </a:t>
            </a:r>
          </a:p>
          <a:p>
            <a:r>
              <a:rPr lang="en-US" sz="1100" dirty="0"/>
              <a:t>		Robert (Bob) Knight – Principal System Software Engineer, NVIDIA</a:t>
            </a:r>
          </a:p>
          <a:p>
            <a:r>
              <a:rPr lang="en-US" sz="1100" dirty="0"/>
              <a:t>		Mike Hallock - Research Programmer, </a:t>
            </a:r>
            <a:r>
              <a:rPr lang="en-US" sz="1100" dirty="0" err="1"/>
              <a:t>U.Illinois</a:t>
            </a:r>
            <a:r>
              <a:rPr lang="en-US" sz="1100" dirty="0"/>
              <a:t> at Urbana Champaign </a:t>
            </a:r>
          </a:p>
          <a:p>
            <a:r>
              <a:rPr lang="en-US" sz="1100" dirty="0"/>
              <a:t>		John Stone – Senior Research Programmer, </a:t>
            </a:r>
            <a:r>
              <a:rPr lang="en-US" sz="1100" dirty="0" err="1"/>
              <a:t>U.Illinos</a:t>
            </a:r>
            <a:r>
              <a:rPr lang="en-US" sz="1100" dirty="0"/>
              <a:t> at Urbana Champaign </a:t>
            </a:r>
          </a:p>
          <a:p>
            <a:r>
              <a:rPr lang="en-US" sz="1100" dirty="0"/>
              <a:t>		March 26, 2018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Optimizing HPC Simulation and Visualization Code using </a:t>
            </a:r>
            <a:br>
              <a:rPr lang="en-US" sz="3600" dirty="0"/>
            </a:br>
            <a:r>
              <a:rPr lang="en-US" sz="3600" dirty="0"/>
              <a:t>NVIDIA </a:t>
            </a:r>
            <a:r>
              <a:rPr lang="en-US" sz="3600" dirty="0" err="1"/>
              <a:t>Nsight</a:t>
            </a:r>
            <a:r>
              <a:rPr lang="en-US" sz="3600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31167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omputer">
            <a:extLst>
              <a:ext uri="{FF2B5EF4-FFF2-40B4-BE49-F238E27FC236}">
                <a16:creationId xmlns:a16="http://schemas.microsoft.com/office/drawing/2014/main" id="{6CCE89BB-CB15-46C8-BE42-511A89FD9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884" y="2312066"/>
            <a:ext cx="2957674" cy="2829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594B0-F744-44D4-BD7A-278015AA5EBF}"/>
              </a:ext>
            </a:extLst>
          </p:cNvPr>
          <p:cNvSpPr txBox="1"/>
          <p:nvPr/>
        </p:nvSpPr>
        <p:spPr>
          <a:xfrm>
            <a:off x="6420725" y="4421445"/>
            <a:ext cx="3949977" cy="1089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CLI enables easy collection on servers and in containers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462EF8-17E0-44D4-ABEA-50AEC216C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146" y="3131222"/>
            <a:ext cx="1321380" cy="867930"/>
          </a:xfrm>
          <a:prstGeom prst="rect">
            <a:avLst/>
          </a:prstGeom>
        </p:spPr>
      </p:pic>
      <p:pic>
        <p:nvPicPr>
          <p:cNvPr id="14" name="Graphic 13" descr="Wireless router">
            <a:extLst>
              <a:ext uri="{FF2B5EF4-FFF2-40B4-BE49-F238E27FC236}">
                <a16:creationId xmlns:a16="http://schemas.microsoft.com/office/drawing/2014/main" id="{D30D52FB-7215-4B64-B71E-3880EDB9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9558" y="1712941"/>
            <a:ext cx="1021937" cy="964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0A7379-9097-4B0E-8237-2285C49F80EE}"/>
              </a:ext>
            </a:extLst>
          </p:cNvPr>
          <p:cNvSpPr txBox="1"/>
          <p:nvPr/>
        </p:nvSpPr>
        <p:spPr>
          <a:xfrm>
            <a:off x="1394059" y="4654313"/>
            <a:ext cx="3656860" cy="91579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Host-Target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Remote Collection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7FE96A-2FE0-452C-B41F-C6D200D0C0A3}"/>
              </a:ext>
            </a:extLst>
          </p:cNvPr>
          <p:cNvSpPr/>
          <p:nvPr/>
        </p:nvSpPr>
        <p:spPr>
          <a:xfrm>
            <a:off x="1032919" y="1684020"/>
            <a:ext cx="4564380" cy="391877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44808-8625-49F6-9008-8917574EE1A2}"/>
              </a:ext>
            </a:extLst>
          </p:cNvPr>
          <p:cNvSpPr txBox="1"/>
          <p:nvPr/>
        </p:nvSpPr>
        <p:spPr>
          <a:xfrm>
            <a:off x="2259457" y="2563807"/>
            <a:ext cx="709452" cy="36047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Host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3B1207-693C-4004-9818-C19430EF87B3}"/>
              </a:ext>
            </a:extLst>
          </p:cNvPr>
          <p:cNvSpPr txBox="1"/>
          <p:nvPr/>
        </p:nvSpPr>
        <p:spPr>
          <a:xfrm>
            <a:off x="3702818" y="2548147"/>
            <a:ext cx="921792" cy="36047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Target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374D5B-2793-4BB6-A126-119B5748360C}"/>
              </a:ext>
            </a:extLst>
          </p:cNvPr>
          <p:cNvGrpSpPr/>
          <p:nvPr/>
        </p:nvGrpSpPr>
        <p:grpSpPr>
          <a:xfrm>
            <a:off x="6095586" y="1797400"/>
            <a:ext cx="4408579" cy="2487881"/>
            <a:chOff x="6484206" y="2525532"/>
            <a:chExt cx="4408579" cy="24878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8CE517-EEF6-4D8A-B06A-93AF02EC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7149" y="2525532"/>
              <a:ext cx="3407303" cy="17392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A8FB91-0D20-4B48-942B-3F9F306CD048}"/>
                </a:ext>
              </a:extLst>
            </p:cNvPr>
            <p:cNvSpPr txBox="1"/>
            <p:nvPr/>
          </p:nvSpPr>
          <p:spPr>
            <a:xfrm>
              <a:off x="6484206" y="4200883"/>
              <a:ext cx="4408579" cy="81253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Command Line Interface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No connection! Import later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2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481927"/>
            <a:ext cx="9976104" cy="590931"/>
          </a:xfrm>
        </p:spPr>
        <p:txBody>
          <a:bodyPr/>
          <a:lstStyle/>
          <a:p>
            <a:r>
              <a:rPr lang="en-US" dirty="0"/>
              <a:t>Report Navigation Demo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470213"/>
            <a:ext cx="9948672" cy="435174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New Tool – </a:t>
            </a:r>
            <a:r>
              <a:rPr lang="en-US" b="1" i="1" u="sng" dirty="0">
                <a:solidFill>
                  <a:schemeClr val="tx2"/>
                </a:solidFill>
              </a:rPr>
              <a:t>Outstanding</a:t>
            </a:r>
            <a:r>
              <a:rPr lang="en-US" b="1" dirty="0">
                <a:solidFill>
                  <a:schemeClr val="tx2"/>
                </a:solidFill>
              </a:rPr>
              <a:t> Interactive Performance and Level of Detail Available</a:t>
            </a:r>
          </a:p>
          <a:p>
            <a:r>
              <a:rPr lang="en-US" b="1" dirty="0"/>
              <a:t>Core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Algorithm Overview Using NVTX Tags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Thread Timeline including APIs Traced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Correlation of OS Thread API Use with GPU </a:t>
            </a:r>
          </a:p>
          <a:p>
            <a:pPr lvl="1"/>
            <a:r>
              <a:rPr lang="en-US" sz="2000" dirty="0"/>
              <a:t>Activity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CPU Sampling Shows Hot OS Thread </a:t>
            </a:r>
          </a:p>
          <a:p>
            <a:pPr lvl="1"/>
            <a:r>
              <a:rPr lang="en-US" sz="2000" dirty="0"/>
              <a:t>Code/Bottlenecks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0D97C-D483-46BE-BB50-9F56B9F51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358" y="2267582"/>
            <a:ext cx="4823551" cy="32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8E66F6-E9AC-48B3-BFF8-988FCAA9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optimization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565E5-9D99-466E-AB23-21AB3E523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348" y="1627567"/>
            <a:ext cx="4945063" cy="194935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 synchronization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Algorithm bottlenecks starve the GPUs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F6C2E0-4A31-48CF-A31B-AFE02F85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390" y="1627567"/>
            <a:ext cx="4945062" cy="408295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Single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Memory operations – blocking, serial, unnecessary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Excessive synchronization - device, context, stream, default stream, implicit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CPU/GPU overlap – avoid excessive communication</a:t>
            </a:r>
          </a:p>
          <a:p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D116FDF-B7A7-4AF4-ACDE-73F82EF1D1E2}"/>
              </a:ext>
            </a:extLst>
          </p:cNvPr>
          <p:cNvSpPr txBox="1">
            <a:spLocks/>
          </p:cNvSpPr>
          <p:nvPr/>
        </p:nvSpPr>
        <p:spPr bwMode="auto">
          <a:xfrm>
            <a:off x="498348" y="3669042"/>
            <a:ext cx="4945063" cy="21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2"/>
              </a:buBlip>
              <a:defRPr sz="24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032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  <a:latin typeface="Trebuchet MS" pitchFamily="34" charset="0"/>
              </a:defRPr>
            </a:lvl2pPr>
            <a:lvl3pPr marL="1255713" indent="-166688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2"/>
              </a:buBlip>
              <a:defRPr sz="18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</a:rPr>
              <a:t>Multi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Communication between GPUs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Lack of stream overlap in memory management, kernel execution</a:t>
            </a:r>
          </a:p>
        </p:txBody>
      </p:sp>
    </p:spTree>
    <p:extLst>
      <p:ext uri="{BB962C8B-B14F-4D97-AF65-F5344CB8AC3E}">
        <p14:creationId xmlns:p14="http://schemas.microsoft.com/office/powerpoint/2010/main" val="39678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8648701" y="3264959"/>
            <a:ext cx="2233613" cy="44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3" tIns="54862" rIns="109723" bIns="548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485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200" dirty="0">
                <a:solidFill>
                  <a:prstClr val="black"/>
                </a:solidFill>
                <a:latin typeface="Arial"/>
                <a:ea typeface="+mn-ea"/>
              </a:rPr>
              <a:t>MD Simulation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31018" y="182881"/>
            <a:ext cx="8517682" cy="668741"/>
          </a:xfrm>
          <a:prstGeom prst="rect">
            <a:avLst/>
          </a:prstGeom>
        </p:spPr>
        <p:txBody>
          <a:bodyPr lIns="109723" tIns="54862" rIns="109723" bIns="54862"/>
          <a:lstStyle>
            <a:lvl1pPr algn="ctr" defTabSz="45710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800" dirty="0">
                <a:solidFill>
                  <a:prstClr val="black"/>
                </a:solidFill>
              </a:rPr>
              <a:t>VMD – “Visual Molecular Dynamics”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5524679" y="3264959"/>
            <a:ext cx="2911025" cy="44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3" tIns="54862" rIns="109723" bIns="548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5485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200" dirty="0">
                <a:solidFill>
                  <a:prstClr val="black"/>
                </a:solidFill>
                <a:latin typeface="Arial"/>
                <a:ea typeface="+mn-ea"/>
              </a:rPr>
              <a:t>Cell-Scale Modeling</a:t>
            </a: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105662" y="904145"/>
            <a:ext cx="5375519" cy="2585491"/>
          </a:xfrm>
          <a:prstGeom prst="rect">
            <a:avLst/>
          </a:prstGeom>
        </p:spPr>
        <p:txBody>
          <a:bodyPr lIns="109723" tIns="54862" rIns="109723" bIns="54862"/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2200" dirty="0">
                <a:solidFill>
                  <a:prstClr val="black"/>
                </a:solidFill>
              </a:rPr>
              <a:t>Visualization and analysis of:</a:t>
            </a:r>
          </a:p>
          <a:p>
            <a:pPr lvl="1" indent="-411463"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1900" dirty="0">
                <a:solidFill>
                  <a:prstClr val="black"/>
                </a:solidFill>
              </a:rPr>
              <a:t>Molecular dynamics simulations</a:t>
            </a:r>
          </a:p>
          <a:p>
            <a:pPr lvl="1" indent="-411463"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1900" dirty="0">
                <a:solidFill>
                  <a:prstClr val="black"/>
                </a:solidFill>
              </a:rPr>
              <a:t>Lattice cell simulations</a:t>
            </a:r>
          </a:p>
          <a:p>
            <a:pPr lvl="1" indent="-411463"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1900" dirty="0">
                <a:solidFill>
                  <a:prstClr val="black"/>
                </a:solidFill>
              </a:rPr>
              <a:t>Quantum chemistry calculations</a:t>
            </a:r>
          </a:p>
          <a:p>
            <a:pPr lvl="1" indent="-411463"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1900" dirty="0">
                <a:solidFill>
                  <a:prstClr val="black"/>
                </a:solidFill>
              </a:rPr>
              <a:t>Sequence information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2200" dirty="0">
                <a:solidFill>
                  <a:prstClr val="black"/>
                </a:solidFill>
              </a:rPr>
              <a:t>User extensible scripting and plugins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en-US" sz="2200" dirty="0">
                <a:solidFill>
                  <a:prstClr val="black"/>
                </a:solidFill>
              </a:rPr>
              <a:t>http://www.ks.uiuc.edu/Research/vmd/</a:t>
            </a:r>
          </a:p>
        </p:txBody>
      </p:sp>
      <p:pic>
        <p:nvPicPr>
          <p:cNvPr id="29" name="ClipAr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8701" y="1"/>
            <a:ext cx="2335799" cy="333579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4" y="3654369"/>
            <a:ext cx="10862884" cy="2194814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9206"/>
          <a:stretch/>
        </p:blipFill>
        <p:spPr>
          <a:xfrm>
            <a:off x="5389486" y="1007967"/>
            <a:ext cx="3159090" cy="22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78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2" y="204145"/>
            <a:ext cx="9324976" cy="1007966"/>
          </a:xfrm>
        </p:spPr>
        <p:txBody>
          <a:bodyPr>
            <a:noAutofit/>
          </a:bodyPr>
          <a:lstStyle/>
          <a:p>
            <a:r>
              <a:rPr lang="en-US" sz="3600" dirty="0" err="1"/>
              <a:t>Cryo</a:t>
            </a:r>
            <a:r>
              <a:rPr lang="en-US" sz="3600" dirty="0"/>
              <a:t>-EM / </a:t>
            </a:r>
            <a:r>
              <a:rPr lang="en-US" sz="3600" dirty="0" err="1"/>
              <a:t>Cryo</a:t>
            </a:r>
            <a:r>
              <a:rPr lang="en-US" sz="3600" dirty="0"/>
              <a:t>-ET Image Segmentation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71" y="1113905"/>
            <a:ext cx="7933129" cy="4301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003" y="1282524"/>
            <a:ext cx="29446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Evaluate 3-D volumetric electron density maps and segment them, to identify key structural components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Index/label components so they can be referred to, colored, analyzed, and simulated…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A90D69-86BA-4894-8946-E25D221AE788}"/>
              </a:ext>
            </a:extLst>
          </p:cNvPr>
          <p:cNvGrpSpPr/>
          <p:nvPr/>
        </p:nvGrpSpPr>
        <p:grpSpPr>
          <a:xfrm>
            <a:off x="1039010" y="5603440"/>
            <a:ext cx="8406915" cy="489988"/>
            <a:chOff x="1039010" y="5594814"/>
            <a:chExt cx="8406915" cy="4899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D685D4-8468-4EE3-8C69-500247200B1B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735378-17EF-42BA-84CD-FD0E8667B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ECC5BB-A07C-4E54-91BE-52D92D422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31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4297"/>
            <a:ext cx="9972136" cy="1232277"/>
          </a:xfrm>
        </p:spPr>
        <p:txBody>
          <a:bodyPr>
            <a:normAutofit fontScale="90000"/>
          </a:bodyPr>
          <a:lstStyle/>
          <a:p>
            <a:r>
              <a:rPr lang="en-US" sz="4400" dirty="0" err="1"/>
              <a:t>Cryo</a:t>
            </a:r>
            <a:r>
              <a:rPr lang="en-US" sz="4400" dirty="0"/>
              <a:t>-EM Density Map Segmentation </a:t>
            </a:r>
            <a:br>
              <a:rPr lang="en-US" sz="4400" dirty="0"/>
            </a:br>
            <a:r>
              <a:rPr lang="en-US" sz="4400" dirty="0"/>
              <a:t>Approach, goals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416560" y="1674247"/>
            <a:ext cx="5450249" cy="37033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/>
              <a:t>Watershed segmentation: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Smooth/</a:t>
            </a:r>
            <a:r>
              <a:rPr lang="en-US" sz="2400" dirty="0" err="1"/>
              <a:t>denoise</a:t>
            </a:r>
            <a:r>
              <a:rPr lang="en-US" sz="2400" dirty="0"/>
              <a:t> image (e.g. blur)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Find local minima of image/gradients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Connect minimum voxels with neighbors of similar intensity, marking them with the same “group” number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“Grow” each group (merging groups where rules allow) until no more updates occur</a:t>
            </a:r>
          </a:p>
          <a:p>
            <a:pPr marL="0" indent="0">
              <a:buNone/>
            </a:pPr>
            <a:r>
              <a:rPr lang="en-US" sz="2400" dirty="0"/>
              <a:t>Scale-space segmentation variant does further blurring and group merging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919" y="1629746"/>
            <a:ext cx="4572000" cy="3703320"/>
          </a:xfrm>
        </p:spPr>
        <p:txBody>
          <a:bodyPr/>
          <a:lstStyle/>
          <a:p>
            <a:r>
              <a:rPr lang="en-US" dirty="0"/>
              <a:t>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Reach interactive performance rates (under 1 second) </a:t>
            </a:r>
            <a:r>
              <a:rPr lang="en-US" dirty="0"/>
              <a:t>for common density map sizes between 128</a:t>
            </a:r>
            <a:r>
              <a:rPr lang="en-US" baseline="30000" dirty="0"/>
              <a:t>3 </a:t>
            </a:r>
            <a:r>
              <a:rPr lang="en-US" dirty="0"/>
              <a:t>to 256</a:t>
            </a:r>
            <a:r>
              <a:rPr lang="en-US" baseline="30000" dirty="0"/>
              <a:t>3</a:t>
            </a:r>
            <a:r>
              <a:rPr lang="en-US" dirty="0"/>
              <a:t> voxels </a:t>
            </a:r>
            <a:endParaRPr lang="en-US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Handle next-generation problem sizes (768</a:t>
            </a:r>
            <a:r>
              <a:rPr lang="en-US" baseline="30000" dirty="0"/>
              <a:t>3</a:t>
            </a:r>
            <a:r>
              <a:rPr lang="en-US" dirty="0"/>
              <a:t> to 2048</a:t>
            </a:r>
            <a:r>
              <a:rPr lang="en-US" baseline="30000" dirty="0"/>
              <a:t>3</a:t>
            </a:r>
            <a:r>
              <a:rPr lang="en-US" dirty="0"/>
              <a:t>) smoothly with only a brief wait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9CAE7D-DE8E-43A4-91A5-DDA8AD3B5529}"/>
              </a:ext>
            </a:extLst>
          </p:cNvPr>
          <p:cNvGrpSpPr/>
          <p:nvPr/>
        </p:nvGrpSpPr>
        <p:grpSpPr>
          <a:xfrm>
            <a:off x="1039010" y="5604557"/>
            <a:ext cx="8406915" cy="489988"/>
            <a:chOff x="1039010" y="5594814"/>
            <a:chExt cx="8406915" cy="4899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FD9725-67C2-482D-9A0D-CAD7142349B4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9FE06E-2ED5-445A-8BAE-D9D2EDDB5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2BC736-ECBB-4F29-A2C8-06D70EA60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71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99"/>
            <a:ext cx="10972800" cy="651394"/>
          </a:xfrm>
        </p:spPr>
        <p:txBody>
          <a:bodyPr>
            <a:noAutofit/>
          </a:bodyPr>
          <a:lstStyle/>
          <a:p>
            <a:r>
              <a:rPr lang="en-US" dirty="0"/>
              <a:t>1: Initial VMD Image Segmentation Trace</a:t>
            </a:r>
            <a:endParaRPr lang="en-US" sz="3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9EFCDF-34F8-411E-BE7E-07012FEE113F}"/>
              </a:ext>
            </a:extLst>
          </p:cNvPr>
          <p:cNvGrpSpPr/>
          <p:nvPr/>
        </p:nvGrpSpPr>
        <p:grpSpPr>
          <a:xfrm>
            <a:off x="293288" y="982700"/>
            <a:ext cx="10331354" cy="3729718"/>
            <a:chOff x="0" y="1051708"/>
            <a:chExt cx="10331354" cy="37297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C63175-0FF7-4D55-BDB1-ACBAFE171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1708"/>
              <a:ext cx="10058400" cy="372971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67C745-BBD9-4AEA-A502-5F895B978602}"/>
                </a:ext>
              </a:extLst>
            </p:cNvPr>
            <p:cNvSpPr/>
            <p:nvPr/>
          </p:nvSpPr>
          <p:spPr>
            <a:xfrm>
              <a:off x="4085111" y="3277823"/>
              <a:ext cx="6246243" cy="846162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A68613-04A3-4580-89B9-72AC2D805594}"/>
                </a:ext>
              </a:extLst>
            </p:cNvPr>
            <p:cNvCxnSpPr/>
            <p:nvPr/>
          </p:nvCxnSpPr>
          <p:spPr>
            <a:xfrm flipV="1">
              <a:off x="5422769" y="4080408"/>
              <a:ext cx="443641" cy="61446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451404-659D-4E48-AA67-FA680A412B61}"/>
                </a:ext>
              </a:extLst>
            </p:cNvPr>
            <p:cNvSpPr/>
            <p:nvPr/>
          </p:nvSpPr>
          <p:spPr>
            <a:xfrm>
              <a:off x="2636174" y="3228494"/>
              <a:ext cx="1448937" cy="846162"/>
            </a:xfrm>
            <a:prstGeom prst="ellipse">
              <a:avLst/>
            </a:prstGeom>
            <a:noFill/>
            <a:ln w="635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FA77FB5-3004-4830-8BBD-35ABAAB55B7F}"/>
                </a:ext>
              </a:extLst>
            </p:cNvPr>
            <p:cNvCxnSpPr/>
            <p:nvPr/>
          </p:nvCxnSpPr>
          <p:spPr>
            <a:xfrm flipH="1" flipV="1">
              <a:off x="3645725" y="4080408"/>
              <a:ext cx="1777044" cy="614464"/>
            </a:xfrm>
            <a:prstGeom prst="straightConnector1">
              <a:avLst/>
            </a:prstGeom>
            <a:ln w="635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6156442-C834-44C1-A969-454EFF944AF4}"/>
              </a:ext>
            </a:extLst>
          </p:cNvPr>
          <p:cNvSpPr txBox="1"/>
          <p:nvPr/>
        </p:nvSpPr>
        <p:spPr>
          <a:xfrm>
            <a:off x="1214650" y="4643116"/>
            <a:ext cx="84162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GPU compute activity shown in BLUE.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Memory transfer activity shown in RED.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Trace shows memory transfers taking a lot of the time in the second phase…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What is the algorithm doing here? Why?</a:t>
            </a:r>
          </a:p>
        </p:txBody>
      </p:sp>
    </p:spTree>
    <p:extLst>
      <p:ext uri="{BB962C8B-B14F-4D97-AF65-F5344CB8AC3E}">
        <p14:creationId xmlns:p14="http://schemas.microsoft.com/office/powerpoint/2010/main" val="207931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99"/>
            <a:ext cx="10972800" cy="651394"/>
          </a:xfrm>
        </p:spPr>
        <p:txBody>
          <a:bodyPr>
            <a:noAutofit/>
          </a:bodyPr>
          <a:lstStyle/>
          <a:p>
            <a:r>
              <a:rPr lang="en-US" dirty="0"/>
              <a:t>2: VMD Profile w/ NVTX Tags</a:t>
            </a:r>
            <a:endParaRPr lang="en-US" sz="3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805926-8763-4806-BC19-1DE5900C2F61}"/>
              </a:ext>
            </a:extLst>
          </p:cNvPr>
          <p:cNvGrpSpPr/>
          <p:nvPr/>
        </p:nvGrpSpPr>
        <p:grpSpPr>
          <a:xfrm>
            <a:off x="51756" y="1045609"/>
            <a:ext cx="10794670" cy="4526655"/>
            <a:chOff x="0" y="1045609"/>
            <a:chExt cx="10794670" cy="45266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AB2110-92F5-4DFC-9BA7-5A191FFB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5609"/>
              <a:ext cx="10058400" cy="4154556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2117BB7-C812-4D16-9150-F62DB0708CC5}"/>
                </a:ext>
              </a:extLst>
            </p:cNvPr>
            <p:cNvSpPr/>
            <p:nvPr/>
          </p:nvSpPr>
          <p:spPr>
            <a:xfrm>
              <a:off x="546265" y="1769423"/>
              <a:ext cx="10248405" cy="1781299"/>
            </a:xfrm>
            <a:prstGeom prst="ellipse">
              <a:avLst/>
            </a:prstGeom>
            <a:noFill/>
            <a:ln w="635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52E2DCB-1612-430F-9DE0-DBBF0092432F}"/>
                </a:ext>
              </a:extLst>
            </p:cNvPr>
            <p:cNvCxnSpPr>
              <a:stCxn id="21" idx="0"/>
            </p:cNvCxnSpPr>
            <p:nvPr/>
          </p:nvCxnSpPr>
          <p:spPr>
            <a:xfrm flipH="1" flipV="1">
              <a:off x="5233253" y="3550722"/>
              <a:ext cx="300516" cy="1652210"/>
            </a:xfrm>
            <a:prstGeom prst="straightConnector1">
              <a:avLst/>
            </a:prstGeom>
            <a:ln w="635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839B06-FFCF-4DF7-9DF1-9F7D827C6B05}"/>
                </a:ext>
              </a:extLst>
            </p:cNvPr>
            <p:cNvSpPr txBox="1"/>
            <p:nvPr/>
          </p:nvSpPr>
          <p:spPr>
            <a:xfrm>
              <a:off x="1159395" y="5202932"/>
              <a:ext cx="874874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Added NVTX tags clearly show algorithm phases in the </a:t>
              </a:r>
              <a:r>
                <a:rPr lang="en-US" dirty="0" err="1">
                  <a:solidFill>
                    <a:schemeClr val="bg1"/>
                  </a:solidFill>
                </a:rPr>
                <a:t>Nsight</a:t>
              </a:r>
              <a:r>
                <a:rPr lang="en-US" dirty="0">
                  <a:solidFill>
                    <a:schemeClr val="bg1"/>
                  </a:solidFill>
                </a:rPr>
                <a:t> System timeline.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3E4EDD-EA81-4706-B660-6E9DE98E377F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3861DF-0257-4C34-818C-A9006FE25BAB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338DC4-C662-427D-9C26-2E73A3246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948F0D-ED44-4563-803D-D6E2D01D7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251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99"/>
            <a:ext cx="10972800" cy="651394"/>
          </a:xfrm>
        </p:spPr>
        <p:txBody>
          <a:bodyPr>
            <a:noAutofit/>
          </a:bodyPr>
          <a:lstStyle/>
          <a:p>
            <a:r>
              <a:rPr lang="en-US" dirty="0"/>
              <a:t>2: VMD Image Segmentation w/ NVTX</a:t>
            </a:r>
            <a:endParaRPr lang="en-US" sz="3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FCB0C9-8AAC-40B7-BAA9-89D2183E4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050"/>
            <a:ext cx="10058400" cy="41555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B69BE42-3E72-45E1-A241-DC2EFC77AA73}"/>
              </a:ext>
            </a:extLst>
          </p:cNvPr>
          <p:cNvSpPr/>
          <p:nvPr/>
        </p:nvSpPr>
        <p:spPr>
          <a:xfrm>
            <a:off x="665018" y="1959428"/>
            <a:ext cx="9737766" cy="1336928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59CB40-220B-4D99-8BFD-BC693D6D562D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080934" y="3296356"/>
            <a:ext cx="0" cy="432253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089BD7-1044-46B9-A08E-0E4B43EA117A}"/>
              </a:ext>
            </a:extLst>
          </p:cNvPr>
          <p:cNvSpPr txBox="1"/>
          <p:nvPr/>
        </p:nvSpPr>
        <p:spPr>
          <a:xfrm>
            <a:off x="79023" y="3728609"/>
            <a:ext cx="800382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Can easily zoom in on NVTX tags (double click) so they fill horizonal view.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Selected yellow “Segmentation test script” view relevant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Tags shown are algorithm phases, sub-phases, iterations, kernels, and CUDA API calls…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CD05A9-BDD4-4D5E-BA63-E0EAF745F010}"/>
              </a:ext>
            </a:extLst>
          </p:cNvPr>
          <p:cNvGrpSpPr/>
          <p:nvPr/>
        </p:nvGrpSpPr>
        <p:grpSpPr>
          <a:xfrm>
            <a:off x="8324603" y="3657600"/>
            <a:ext cx="2648197" cy="2514600"/>
            <a:chOff x="8324603" y="3657600"/>
            <a:chExt cx="2648197" cy="2514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6D1CB8-B5F4-4E90-8FBD-088390983AD3}"/>
                </a:ext>
              </a:extLst>
            </p:cNvPr>
            <p:cNvSpPr/>
            <p:nvPr/>
          </p:nvSpPr>
          <p:spPr>
            <a:xfrm>
              <a:off x="8324603" y="3657600"/>
              <a:ext cx="2648197" cy="25146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554D51-7AD9-46F3-B339-58F99C487597}"/>
                </a:ext>
              </a:extLst>
            </p:cNvPr>
            <p:cNvSpPr txBox="1"/>
            <p:nvPr/>
          </p:nvSpPr>
          <p:spPr>
            <a:xfrm>
              <a:off x="8443357" y="3852260"/>
              <a:ext cx="242256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       Total time: 3.14s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Total speedup: 1.0x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Phases: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  Constructors: 0.1s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     Watershed: 0.9s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  Scale-Space: 2.13s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            Other: 0.014s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026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1060151"/>
            <a:ext cx="10058400" cy="4158022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429078"/>
            <a:ext cx="10903789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2: Identified Bogus Copies, Slow CPU </a:t>
            </a:r>
            <a:r>
              <a:rPr lang="en-US" sz="4400" dirty="0" err="1"/>
              <a:t>Init</a:t>
            </a:r>
            <a:endParaRPr lang="en-US" sz="4400" dirty="0"/>
          </a:p>
        </p:txBody>
      </p:sp>
      <p:sp>
        <p:nvSpPr>
          <p:cNvPr id="4" name="Oval 3"/>
          <p:cNvSpPr/>
          <p:nvPr/>
        </p:nvSpPr>
        <p:spPr>
          <a:xfrm>
            <a:off x="4361806" y="2607962"/>
            <a:ext cx="6196926" cy="8461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  <a:stCxn id="9" idx="0"/>
            <a:endCxn id="4" idx="4"/>
          </p:cNvCxnSpPr>
          <p:nvPr/>
        </p:nvCxnSpPr>
        <p:spPr>
          <a:xfrm flipV="1">
            <a:off x="5529531" y="3454124"/>
            <a:ext cx="1930738" cy="31683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794933" y="2444479"/>
            <a:ext cx="1156794" cy="8461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cxnSpLocks/>
            <a:stCxn id="9" idx="0"/>
            <a:endCxn id="12" idx="5"/>
          </p:cNvCxnSpPr>
          <p:nvPr/>
        </p:nvCxnSpPr>
        <p:spPr>
          <a:xfrm flipH="1" flipV="1">
            <a:off x="2782318" y="3166723"/>
            <a:ext cx="2747213" cy="6042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4933" y="4739446"/>
            <a:ext cx="1156794" cy="56444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1806" y="4739446"/>
            <a:ext cx="6196926" cy="61958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9414" y="3770961"/>
            <a:ext cx="874023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CPU </a:t>
            </a:r>
            <a:r>
              <a:rPr lang="en-US" dirty="0" err="1">
                <a:solidFill>
                  <a:schemeClr val="bg1"/>
                </a:solidFill>
              </a:rPr>
              <a:t>init</a:t>
            </a:r>
            <a:r>
              <a:rPr lang="en-US" dirty="0">
                <a:solidFill>
                  <a:schemeClr val="bg1"/>
                </a:solidFill>
              </a:rPr>
              <a:t> routine is slow (30% of Watershed time).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Scale-space algorithm phase dominated by GPU-host memory transfers that shouldn’t be there!  </a:t>
            </a:r>
          </a:p>
        </p:txBody>
      </p:sp>
    </p:spTree>
    <p:extLst>
      <p:ext uri="{BB962C8B-B14F-4D97-AF65-F5344CB8AC3E}">
        <p14:creationId xmlns:p14="http://schemas.microsoft.com/office/powerpoint/2010/main" val="13442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 err="1"/>
              <a:t>Nsight</a:t>
            </a:r>
            <a:r>
              <a:rPr lang="en-US" dirty="0"/>
              <a:t>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</a:rPr>
              <a:t>System-wide Performance Analysis Tool</a:t>
            </a:r>
          </a:p>
          <a:p>
            <a:r>
              <a:rPr lang="en-US" dirty="0"/>
              <a:t>Focus on the application’s algorithm – a unique perspective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dirty="0"/>
              <a:t>Scale your application efficiently across any number of CPUs &amp; GPUs</a:t>
            </a:r>
          </a:p>
          <a:p>
            <a:endParaRPr lang="en-US" dirty="0"/>
          </a:p>
          <a:p>
            <a:r>
              <a:rPr lang="en-US" sz="2400" b="1" dirty="0">
                <a:solidFill>
                  <a:schemeClr val="tx2"/>
                </a:solidFill>
              </a:rPr>
              <a:t>3.2x-4.1x Speedup Achieved on Visual Molecular Dynamics!</a:t>
            </a:r>
          </a:p>
          <a:p>
            <a:r>
              <a:rPr lang="en-US" dirty="0"/>
              <a:t>Stay tuned for the details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6782B-71BD-4D1A-B165-44F37173B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09" y="2160503"/>
            <a:ext cx="1936375" cy="1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6" y="1060151"/>
            <a:ext cx="10058400" cy="41580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79425"/>
            <a:ext cx="10972800" cy="592138"/>
          </a:xfrm>
        </p:spPr>
        <p:txBody>
          <a:bodyPr>
            <a:noAutofit/>
          </a:bodyPr>
          <a:lstStyle/>
          <a:p>
            <a:r>
              <a:rPr lang="en-US" dirty="0"/>
              <a:t>2: Detail: Identified Bogus GPU-Host Copies</a:t>
            </a:r>
          </a:p>
        </p:txBody>
      </p:sp>
      <p:sp>
        <p:nvSpPr>
          <p:cNvPr id="4" name="Oval 3"/>
          <p:cNvSpPr/>
          <p:nvPr/>
        </p:nvSpPr>
        <p:spPr>
          <a:xfrm>
            <a:off x="3861474" y="2607962"/>
            <a:ext cx="6196926" cy="8461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  <a:stCxn id="9" idx="0"/>
            <a:endCxn id="4" idx="3"/>
          </p:cNvCxnSpPr>
          <p:nvPr/>
        </p:nvCxnSpPr>
        <p:spPr>
          <a:xfrm flipV="1">
            <a:off x="4686325" y="3330206"/>
            <a:ext cx="82668" cy="67689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64510" y="4007103"/>
            <a:ext cx="484362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Bogus memory copies!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Create gaps in GPU execution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E661BD-5F6D-4C47-A5D9-EBCDCD2FAEA8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250105-F6FF-4DC9-A97A-1D1BEC778D81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0B3B38-ACAF-49FA-A23E-544CC7AE6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72A761-EB8F-4180-B18F-386E73D37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  <p:cxnSp>
        <p:nvCxnSpPr>
          <p:cNvPr id="15" name="Straight Arrow Connector 14"/>
          <p:cNvCxnSpPr>
            <a:cxnSpLocks/>
            <a:stCxn id="9" idx="3"/>
          </p:cNvCxnSpPr>
          <p:nvPr/>
        </p:nvCxnSpPr>
        <p:spPr>
          <a:xfrm flipH="1">
            <a:off x="5802489" y="4330269"/>
            <a:ext cx="1305650" cy="67070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9" idx="3"/>
          </p:cNvCxnSpPr>
          <p:nvPr/>
        </p:nvCxnSpPr>
        <p:spPr>
          <a:xfrm>
            <a:off x="7108139" y="4330269"/>
            <a:ext cx="378688" cy="67070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7108139" y="4330269"/>
            <a:ext cx="2008627" cy="56587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3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372"/>
            <a:ext cx="10058400" cy="40339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348" y="419688"/>
            <a:ext cx="9976104" cy="5909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3: Bogus Copies Eliminated</a:t>
            </a:r>
          </a:p>
        </p:txBody>
      </p:sp>
      <p:sp>
        <p:nvSpPr>
          <p:cNvPr id="4" name="Oval 3"/>
          <p:cNvSpPr/>
          <p:nvPr/>
        </p:nvSpPr>
        <p:spPr>
          <a:xfrm>
            <a:off x="4797778" y="3207653"/>
            <a:ext cx="5640632" cy="907980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</p:cNvCxnSpPr>
          <p:nvPr/>
        </p:nvCxnSpPr>
        <p:spPr>
          <a:xfrm flipV="1">
            <a:off x="3835084" y="3852260"/>
            <a:ext cx="1093557" cy="270227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56409" y="4122487"/>
            <a:ext cx="33573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Bogus copies eliminated.</a:t>
            </a:r>
          </a:p>
        </p:txBody>
      </p:sp>
      <p:sp>
        <p:nvSpPr>
          <p:cNvPr id="10" name="Oval 9"/>
          <p:cNvSpPr/>
          <p:nvPr/>
        </p:nvSpPr>
        <p:spPr>
          <a:xfrm>
            <a:off x="4928641" y="4491819"/>
            <a:ext cx="5603892" cy="846162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2.21s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1.4x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Constructors: 0.1s</a:t>
            </a:r>
          </a:p>
          <a:p>
            <a:r>
              <a:rPr lang="en-US" dirty="0">
                <a:solidFill>
                  <a:schemeClr val="bg1"/>
                </a:solidFill>
              </a:rPr>
              <a:t>     Watershed: 0.9s</a:t>
            </a:r>
          </a:p>
          <a:p>
            <a:r>
              <a:rPr lang="en-US" b="1" dirty="0">
                <a:solidFill>
                  <a:schemeClr val="bg1"/>
                </a:solidFill>
              </a:rPr>
              <a:t>  Scale-Space: 1.25s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Other: -</a:t>
            </a:r>
          </a:p>
        </p:txBody>
      </p:sp>
      <p:cxnSp>
        <p:nvCxnSpPr>
          <p:cNvPr id="11" name="Straight Arrow Connector 10"/>
          <p:cNvCxnSpPr>
            <a:endCxn id="10" idx="2"/>
          </p:cNvCxnSpPr>
          <p:nvPr/>
        </p:nvCxnSpPr>
        <p:spPr>
          <a:xfrm>
            <a:off x="3835084" y="4491819"/>
            <a:ext cx="1093557" cy="423081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2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9" y="1190056"/>
            <a:ext cx="10058400" cy="40351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9561" y="523970"/>
            <a:ext cx="997585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3: Detail: Bogus Copies Eliminated</a:t>
            </a:r>
          </a:p>
        </p:txBody>
      </p:sp>
      <p:sp>
        <p:nvSpPr>
          <p:cNvPr id="4" name="Oval 3"/>
          <p:cNvSpPr/>
          <p:nvPr/>
        </p:nvSpPr>
        <p:spPr>
          <a:xfrm>
            <a:off x="5125156" y="2980267"/>
            <a:ext cx="5313254" cy="1008307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4599119" y="3736622"/>
            <a:ext cx="909859" cy="1316353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6273" y="5052975"/>
            <a:ext cx="716297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Bogus copies eliminated.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Gaps between GPU kernels are now very short.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Speedup for just the scale-space algorithm phase is 1.7x</a:t>
            </a:r>
          </a:p>
        </p:txBody>
      </p:sp>
      <p:sp>
        <p:nvSpPr>
          <p:cNvPr id="10" name="Oval 9"/>
          <p:cNvSpPr/>
          <p:nvPr/>
        </p:nvSpPr>
        <p:spPr>
          <a:xfrm>
            <a:off x="5400129" y="4306285"/>
            <a:ext cx="5313254" cy="588646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/>
            <a:endCxn id="10" idx="2"/>
          </p:cNvCxnSpPr>
          <p:nvPr/>
        </p:nvCxnSpPr>
        <p:spPr>
          <a:xfrm flipV="1">
            <a:off x="4599119" y="4600608"/>
            <a:ext cx="801010" cy="452367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6" y="1150219"/>
            <a:ext cx="10058400" cy="40280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93700"/>
            <a:ext cx="997585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3: Detail: Slow CPU </a:t>
            </a:r>
            <a:r>
              <a:rPr lang="en-US" sz="4400" dirty="0" err="1"/>
              <a:t>Init</a:t>
            </a:r>
            <a:r>
              <a:rPr lang="en-US" sz="4400" dirty="0"/>
              <a:t> Routine</a:t>
            </a:r>
          </a:p>
        </p:txBody>
      </p:sp>
      <p:sp>
        <p:nvSpPr>
          <p:cNvPr id="4" name="Oval 3"/>
          <p:cNvSpPr/>
          <p:nvPr/>
        </p:nvSpPr>
        <p:spPr>
          <a:xfrm>
            <a:off x="1770637" y="2820202"/>
            <a:ext cx="2801363" cy="716711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1"/>
          </p:cNvCxnSpPr>
          <p:nvPr/>
        </p:nvCxnSpPr>
        <p:spPr>
          <a:xfrm flipH="1" flipV="1">
            <a:off x="3736588" y="3536913"/>
            <a:ext cx="741080" cy="461665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77668" y="3536913"/>
            <a:ext cx="626935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Watershed algorithm CPU </a:t>
            </a:r>
            <a:r>
              <a:rPr lang="en-US" dirty="0" err="1">
                <a:solidFill>
                  <a:schemeClr val="bg1"/>
                </a:solidFill>
              </a:rPr>
              <a:t>init</a:t>
            </a:r>
            <a:r>
              <a:rPr lang="en-US" dirty="0">
                <a:solidFill>
                  <a:schemeClr val="bg1"/>
                </a:solidFill>
              </a:rPr>
              <a:t> takes 310ms.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Total Watershed runtime is 894ms.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CPU </a:t>
            </a:r>
            <a:r>
              <a:rPr lang="en-US" b="1" dirty="0" err="1">
                <a:solidFill>
                  <a:schemeClr val="bg1"/>
                </a:solidFill>
              </a:rPr>
              <a:t>init</a:t>
            </a:r>
            <a:r>
              <a:rPr lang="en-US" b="1" dirty="0">
                <a:solidFill>
                  <a:schemeClr val="bg1"/>
                </a:solidFill>
              </a:rPr>
              <a:t> taking 34% of the runtime for this phase!??!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AE7FC5-C542-42FA-A6FD-86B00DF0816A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D32088-E075-46F8-98E9-0EFD9F3AC9B1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928C46-3860-4624-AA3D-A421B729B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FC0BE6-6A3F-4209-9177-9832EAA6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1770638" y="4336065"/>
            <a:ext cx="2801363" cy="557172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46311" y="3998578"/>
            <a:ext cx="831357" cy="3374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1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8" y="1122140"/>
            <a:ext cx="10058400" cy="3766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348" y="445572"/>
            <a:ext cx="9976104" cy="5909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4: Fast GPU </a:t>
            </a:r>
            <a:r>
              <a:rPr lang="en-US" sz="4400" dirty="0" err="1"/>
              <a:t>Init</a:t>
            </a:r>
            <a:r>
              <a:rPr lang="en-US" sz="4400" dirty="0"/>
              <a:t> Routine</a:t>
            </a:r>
          </a:p>
        </p:txBody>
      </p:sp>
      <p:sp>
        <p:nvSpPr>
          <p:cNvPr id="4" name="Oval 3"/>
          <p:cNvSpPr/>
          <p:nvPr/>
        </p:nvSpPr>
        <p:spPr>
          <a:xfrm>
            <a:off x="1934071" y="2681465"/>
            <a:ext cx="159320" cy="324037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4" idx="5"/>
          </p:cNvCxnSpPr>
          <p:nvPr/>
        </p:nvCxnSpPr>
        <p:spPr>
          <a:xfrm flipH="1" flipV="1">
            <a:off x="2070059" y="2958048"/>
            <a:ext cx="1316608" cy="89421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24117" y="3845328"/>
            <a:ext cx="681023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GPU-based Watershed </a:t>
            </a:r>
            <a:r>
              <a:rPr lang="en-US" dirty="0" err="1">
                <a:solidFill>
                  <a:schemeClr val="bg1"/>
                </a:solidFill>
              </a:rPr>
              <a:t>init</a:t>
            </a:r>
            <a:r>
              <a:rPr lang="en-US" dirty="0">
                <a:solidFill>
                  <a:schemeClr val="bg1"/>
                </a:solidFill>
              </a:rPr>
              <a:t> kernel 13.4ms.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Speedup over CPU-based initialization: 23x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1.91s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1.6x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Constructors: 0.1s</a:t>
            </a:r>
          </a:p>
          <a:p>
            <a:r>
              <a:rPr lang="en-US" b="1" dirty="0">
                <a:solidFill>
                  <a:schemeClr val="bg1"/>
                </a:solidFill>
              </a:rPr>
              <a:t>    Watershed: 0.59s</a:t>
            </a:r>
          </a:p>
          <a:p>
            <a:r>
              <a:rPr lang="en-US" dirty="0">
                <a:solidFill>
                  <a:schemeClr val="bg1"/>
                </a:solidFill>
              </a:rPr>
              <a:t>  Scale-Space: 1.25s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Other: -</a:t>
            </a:r>
          </a:p>
        </p:txBody>
      </p:sp>
    </p:spTree>
    <p:extLst>
      <p:ext uri="{BB962C8B-B14F-4D97-AF65-F5344CB8AC3E}">
        <p14:creationId xmlns:p14="http://schemas.microsoft.com/office/powerpoint/2010/main" val="10450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6" y="1116965"/>
            <a:ext cx="10058400" cy="3771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93700"/>
            <a:ext cx="10972800" cy="590550"/>
          </a:xfrm>
        </p:spPr>
        <p:txBody>
          <a:bodyPr>
            <a:noAutofit/>
          </a:bodyPr>
          <a:lstStyle/>
          <a:p>
            <a:r>
              <a:rPr lang="en-US" sz="3200" dirty="0"/>
              <a:t>4: Detail: Slow Scale-Space Merge Groups Kernel </a:t>
            </a:r>
          </a:p>
        </p:txBody>
      </p:sp>
      <p:sp>
        <p:nvSpPr>
          <p:cNvPr id="4" name="Oval 3"/>
          <p:cNvSpPr/>
          <p:nvPr/>
        </p:nvSpPr>
        <p:spPr>
          <a:xfrm>
            <a:off x="1641144" y="2762715"/>
            <a:ext cx="4942604" cy="32403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  <a:endCxn id="4" idx="4"/>
          </p:cNvCxnSpPr>
          <p:nvPr/>
        </p:nvCxnSpPr>
        <p:spPr>
          <a:xfrm flipH="1" flipV="1">
            <a:off x="4112446" y="3086752"/>
            <a:ext cx="1667767" cy="161744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4650" y="4704199"/>
            <a:ext cx="829059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GPU kernel for scale-space group merge operations is slow compared to other kernels, opportunity!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Write new special-case scale-space merge kernels for problem sizes small enough to allow atomic ops in shared memory rather than global memory.</a:t>
            </a:r>
          </a:p>
        </p:txBody>
      </p:sp>
    </p:spTree>
    <p:extLst>
      <p:ext uri="{BB962C8B-B14F-4D97-AF65-F5344CB8AC3E}">
        <p14:creationId xmlns:p14="http://schemas.microsoft.com/office/powerpoint/2010/main" val="14466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" y="1029506"/>
            <a:ext cx="10058400" cy="37704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348" y="471450"/>
            <a:ext cx="9976104" cy="5909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5: Faster Merge Groups Kernels </a:t>
            </a:r>
          </a:p>
        </p:txBody>
      </p:sp>
      <p:sp>
        <p:nvSpPr>
          <p:cNvPr id="4" name="Oval 3"/>
          <p:cNvSpPr/>
          <p:nvPr/>
        </p:nvSpPr>
        <p:spPr>
          <a:xfrm>
            <a:off x="6776993" y="2481944"/>
            <a:ext cx="3847605" cy="431942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5031424" y="2822222"/>
            <a:ext cx="1922532" cy="188197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4759" y="4704199"/>
            <a:ext cx="704718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dirty="0" err="1">
                <a:solidFill>
                  <a:schemeClr val="bg1"/>
                </a:solidFill>
              </a:rPr>
              <a:t>Nsight</a:t>
            </a:r>
            <a:r>
              <a:rPr lang="en-US" dirty="0">
                <a:solidFill>
                  <a:schemeClr val="bg1"/>
                </a:solidFill>
              </a:rPr>
              <a:t> Compute to examine kernel in detail.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New problem-size-specific shared memory kernels speed up scale-space segmentation phase by </a:t>
            </a:r>
            <a:r>
              <a:rPr lang="en-US" b="1" dirty="0">
                <a:solidFill>
                  <a:schemeClr val="bg1"/>
                </a:solidFill>
              </a:rPr>
              <a:t>3x over original kernel.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1.07s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2.9x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Constructors: 0.1s</a:t>
            </a:r>
          </a:p>
          <a:p>
            <a:r>
              <a:rPr lang="en-US" dirty="0">
                <a:solidFill>
                  <a:schemeClr val="bg1"/>
                </a:solidFill>
              </a:rPr>
              <a:t>     Watershed: 0.59s</a:t>
            </a:r>
          </a:p>
          <a:p>
            <a:r>
              <a:rPr lang="en-US" b="1" dirty="0">
                <a:solidFill>
                  <a:schemeClr val="bg1"/>
                </a:solidFill>
              </a:rPr>
              <a:t> Scale-Space: 0.4s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Other: -</a:t>
            </a:r>
          </a:p>
        </p:txBody>
      </p:sp>
    </p:spTree>
    <p:extLst>
      <p:ext uri="{BB962C8B-B14F-4D97-AF65-F5344CB8AC3E}">
        <p14:creationId xmlns:p14="http://schemas.microsoft.com/office/powerpoint/2010/main" val="18488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6" y="1026282"/>
            <a:ext cx="10058400" cy="37763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85763"/>
            <a:ext cx="1097280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5: Detail: Faster Merge Groups Kernels </a:t>
            </a:r>
          </a:p>
        </p:txBody>
      </p:sp>
      <p:sp>
        <p:nvSpPr>
          <p:cNvPr id="4" name="Oval 3"/>
          <p:cNvSpPr/>
          <p:nvPr/>
        </p:nvSpPr>
        <p:spPr>
          <a:xfrm>
            <a:off x="1466600" y="2697915"/>
            <a:ext cx="2493818" cy="431942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4" idx="5"/>
          </p:cNvCxnSpPr>
          <p:nvPr/>
        </p:nvCxnSpPr>
        <p:spPr>
          <a:xfrm flipH="1" flipV="1">
            <a:off x="3595207" y="3066601"/>
            <a:ext cx="1157415" cy="113584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15208" y="4202449"/>
            <a:ext cx="780932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New problem-size-specific shared memory kernels speed up scale-space segmentation phase by </a:t>
            </a:r>
            <a:r>
              <a:rPr lang="en-US" b="1" dirty="0">
                <a:solidFill>
                  <a:schemeClr val="bg1"/>
                </a:solidFill>
              </a:rPr>
              <a:t>3x over original kernel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New kernels have comparable runtime to neighboring scale space kernels, no longer an outstanding optimization opportunity.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524A26-43E5-4211-8B11-4B751301976E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8AD8C8-C319-4F69-94C1-E668C5AA28D1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FBA3D9-6E8A-455F-83F1-337F42A8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A9A0DB-7ECC-4B95-9DCB-01325A20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2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8" y="1155674"/>
            <a:ext cx="10058400" cy="37763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28625"/>
            <a:ext cx="1097280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5: Detail: Excessive Error Checking</a:t>
            </a:r>
          </a:p>
        </p:txBody>
      </p:sp>
      <p:sp>
        <p:nvSpPr>
          <p:cNvPr id="4" name="Oval 3"/>
          <p:cNvSpPr/>
          <p:nvPr/>
        </p:nvSpPr>
        <p:spPr>
          <a:xfrm>
            <a:off x="1449340" y="2891115"/>
            <a:ext cx="9132123" cy="431942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  <a:endCxn id="4" idx="4"/>
          </p:cNvCxnSpPr>
          <p:nvPr/>
        </p:nvCxnSpPr>
        <p:spPr>
          <a:xfrm flipV="1">
            <a:off x="5728445" y="3323057"/>
            <a:ext cx="286957" cy="1510534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54588" y="4833591"/>
            <a:ext cx="814771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Excessive synchronizations happening here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Many calls to </a:t>
            </a:r>
            <a:r>
              <a:rPr lang="en-US" dirty="0" err="1">
                <a:solidFill>
                  <a:schemeClr val="bg1"/>
                </a:solidFill>
              </a:rPr>
              <a:t>cudaDeviceSynchronize</a:t>
            </a:r>
            <a:r>
              <a:rPr lang="en-US" dirty="0">
                <a:solidFill>
                  <a:schemeClr val="bg1"/>
                </a:solidFill>
              </a:rPr>
              <a:t>(), checking error status, etc.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2B34D7-D6C5-45F6-9510-2C6B353705DF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F894BA-8490-40FE-84CE-8E686FAB8395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FB09C6-C148-452E-B8C8-4A23EB5A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A8A8BE-296E-4F98-A884-7F90B357E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024270"/>
            <a:ext cx="10058400" cy="3780020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37704"/>
            <a:ext cx="1097280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6: Detail: Streamlined Error Checking</a:t>
            </a:r>
          </a:p>
        </p:txBody>
      </p:sp>
      <p:sp>
        <p:nvSpPr>
          <p:cNvPr id="4" name="Oval 3"/>
          <p:cNvSpPr/>
          <p:nvPr/>
        </p:nvSpPr>
        <p:spPr>
          <a:xfrm>
            <a:off x="1466605" y="2529442"/>
            <a:ext cx="6804562" cy="950026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  <a:endCxn id="4" idx="4"/>
          </p:cNvCxnSpPr>
          <p:nvPr/>
        </p:nvCxnSpPr>
        <p:spPr>
          <a:xfrm flipV="1">
            <a:off x="4685438" y="3479468"/>
            <a:ext cx="183448" cy="1409397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71853" y="4888865"/>
            <a:ext cx="602717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Excessive </a:t>
            </a:r>
            <a:r>
              <a:rPr lang="en-US" dirty="0" err="1">
                <a:solidFill>
                  <a:schemeClr val="bg1"/>
                </a:solidFill>
              </a:rPr>
              <a:t>cudaDeviceSynchronize</a:t>
            </a:r>
            <a:r>
              <a:rPr lang="en-US" dirty="0">
                <a:solidFill>
                  <a:schemeClr val="bg1"/>
                </a:solidFill>
              </a:rPr>
              <a:t>() calls eliminated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7C9E03-E78C-4AAB-8105-44EC377622D4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4128E9-7D44-4B7B-B218-0688D30FB027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CEF6DC-71E8-43D4-BDA8-4B967BDB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8D5C57-DE11-476F-8EE2-52DFA4BCA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1.05s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3.0x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Constructors: 0.1s</a:t>
            </a:r>
          </a:p>
          <a:p>
            <a:r>
              <a:rPr lang="en-US" dirty="0">
                <a:solidFill>
                  <a:schemeClr val="bg1"/>
                </a:solidFill>
              </a:rPr>
              <a:t>     Watershed: 0.59s</a:t>
            </a:r>
          </a:p>
          <a:p>
            <a:r>
              <a:rPr lang="en-US" dirty="0">
                <a:solidFill>
                  <a:schemeClr val="bg1"/>
                </a:solidFill>
              </a:rPr>
              <a:t>  Scale-Space: 0.4s</a:t>
            </a:r>
          </a:p>
          <a:p>
            <a:r>
              <a:rPr lang="en-US" b="1" dirty="0">
                <a:solidFill>
                  <a:schemeClr val="bg1"/>
                </a:solidFill>
              </a:rPr>
              <a:t>              Other: -</a:t>
            </a:r>
          </a:p>
        </p:txBody>
      </p:sp>
    </p:spTree>
    <p:extLst>
      <p:ext uri="{BB962C8B-B14F-4D97-AF65-F5344CB8AC3E}">
        <p14:creationId xmlns:p14="http://schemas.microsoft.com/office/powerpoint/2010/main" val="9309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Nsight</a:t>
            </a:r>
            <a:r>
              <a:rPr lang="en-US" dirty="0"/>
              <a:t> product family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96240" y="1546860"/>
            <a:ext cx="10214181" cy="4389119"/>
          </a:xfrm>
        </p:spPr>
        <p:txBody>
          <a:bodyPr/>
          <a:lstStyle/>
          <a:p>
            <a:r>
              <a:rPr lang="en-US" sz="2800" b="1" dirty="0"/>
              <a:t>Standalone Performance Tools</a:t>
            </a:r>
          </a:p>
          <a:p>
            <a:r>
              <a:rPr lang="en-US" sz="2400" b="1" dirty="0" err="1">
                <a:solidFill>
                  <a:schemeClr val="tx2"/>
                </a:solidFill>
              </a:rPr>
              <a:t>Nsight</a:t>
            </a:r>
            <a:r>
              <a:rPr lang="en-US" sz="2400" b="1" dirty="0">
                <a:solidFill>
                  <a:schemeClr val="tx2"/>
                </a:solidFill>
              </a:rPr>
              <a:t> Systems </a:t>
            </a:r>
            <a:r>
              <a:rPr lang="en-US" sz="2400" dirty="0"/>
              <a:t>- </a:t>
            </a:r>
            <a:r>
              <a:rPr lang="en-US" sz="2000" dirty="0"/>
              <a:t>System-wide application algorithm tuning</a:t>
            </a:r>
            <a:endParaRPr lang="en-US" sz="2800" dirty="0"/>
          </a:p>
          <a:p>
            <a:r>
              <a:rPr lang="en-US" sz="2400" b="1" dirty="0" err="1">
                <a:solidFill>
                  <a:schemeClr val="tx2"/>
                </a:solidFill>
              </a:rPr>
              <a:t>Nsight</a:t>
            </a:r>
            <a:r>
              <a:rPr lang="en-US" sz="2400" b="1" dirty="0">
                <a:solidFill>
                  <a:schemeClr val="tx2"/>
                </a:solidFill>
              </a:rPr>
              <a:t> Compute </a:t>
            </a:r>
            <a:r>
              <a:rPr lang="en-US" sz="2400" dirty="0"/>
              <a:t>- </a:t>
            </a:r>
            <a:r>
              <a:rPr lang="en-US" sz="2000" dirty="0"/>
              <a:t>Debug/optimize specific CUDA kernel</a:t>
            </a:r>
            <a:endParaRPr lang="en-US" sz="2400" dirty="0"/>
          </a:p>
          <a:p>
            <a:r>
              <a:rPr lang="en-US" sz="2000" dirty="0"/>
              <a:t>		       - Use NVIDIA Visual Profiler today</a:t>
            </a:r>
          </a:p>
          <a:p>
            <a:r>
              <a:rPr lang="en-US" sz="2400" b="1" dirty="0" err="1">
                <a:solidFill>
                  <a:schemeClr val="tx2"/>
                </a:solidFill>
              </a:rPr>
              <a:t>Nsight</a:t>
            </a:r>
            <a:r>
              <a:rPr lang="en-US" sz="2400" b="1" dirty="0">
                <a:solidFill>
                  <a:schemeClr val="tx2"/>
                </a:solidFill>
              </a:rPr>
              <a:t> Graphics </a:t>
            </a:r>
            <a:r>
              <a:rPr lang="en-US" sz="2000" b="1" dirty="0"/>
              <a:t>- </a:t>
            </a:r>
            <a:r>
              <a:rPr lang="en-US" sz="2000" dirty="0"/>
              <a:t>Debug/optimize specific graphics shader</a:t>
            </a:r>
          </a:p>
          <a:p>
            <a:endParaRPr lang="en-US" sz="800" b="1" dirty="0"/>
          </a:p>
          <a:p>
            <a:r>
              <a:rPr lang="en-US" sz="2800" b="1" dirty="0"/>
              <a:t>IDE Plugins</a:t>
            </a:r>
          </a:p>
          <a:p>
            <a:r>
              <a:rPr lang="en-US" sz="2400" b="1" dirty="0" err="1">
                <a:solidFill>
                  <a:schemeClr val="tx2"/>
                </a:solidFill>
              </a:rPr>
              <a:t>Nsight</a:t>
            </a:r>
            <a:r>
              <a:rPr lang="en-US" sz="2400" b="1" dirty="0">
                <a:solidFill>
                  <a:schemeClr val="tx2"/>
                </a:solidFill>
              </a:rPr>
              <a:t> Visual Studio/Eclipse Edition </a:t>
            </a:r>
            <a:r>
              <a:rPr lang="en-US" sz="2000" dirty="0"/>
              <a:t>– editor,  debugger, some perf analysis</a:t>
            </a:r>
            <a:endParaRPr lang="en-US" sz="1800" dirty="0"/>
          </a:p>
          <a:p>
            <a:br>
              <a:rPr lang="en-US" sz="2800" b="1" dirty="0">
                <a:solidFill>
                  <a:schemeClr val="tx2"/>
                </a:solidFill>
              </a:rPr>
            </a:br>
            <a:endParaRPr lang="en-US" sz="18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A19675-2711-4170-B107-0343D7862B3A}"/>
              </a:ext>
            </a:extLst>
          </p:cNvPr>
          <p:cNvGrpSpPr/>
          <p:nvPr/>
        </p:nvGrpSpPr>
        <p:grpSpPr>
          <a:xfrm>
            <a:off x="7907534" y="1724941"/>
            <a:ext cx="2702887" cy="2635710"/>
            <a:chOff x="7534154" y="1595401"/>
            <a:chExt cx="2702887" cy="263571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92549B-584E-499E-9D1A-4BB57F7C4312}"/>
                </a:ext>
              </a:extLst>
            </p:cNvPr>
            <p:cNvSpPr txBox="1"/>
            <p:nvPr/>
          </p:nvSpPr>
          <p:spPr>
            <a:xfrm>
              <a:off x="7941160" y="1595401"/>
              <a:ext cx="1774781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u="sng" dirty="0">
                  <a:solidFill>
                    <a:schemeClr val="bg1"/>
                  </a:solidFill>
                </a:rPr>
                <a:t>Workflow</a:t>
              </a:r>
              <a:endParaRPr lang="en-US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4771BD-A8B8-417D-93DE-F28DF7E2BB58}"/>
                </a:ext>
              </a:extLst>
            </p:cNvPr>
            <p:cNvSpPr txBox="1"/>
            <p:nvPr/>
          </p:nvSpPr>
          <p:spPr>
            <a:xfrm>
              <a:off x="8242286" y="2208392"/>
              <a:ext cx="1248792" cy="646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err="1">
                  <a:solidFill>
                    <a:schemeClr val="tx2"/>
                  </a:solidFill>
                </a:rPr>
                <a:t>Nsight</a:t>
              </a:r>
              <a:br>
                <a:rPr lang="en-US" sz="2000" b="1" dirty="0">
                  <a:solidFill>
                    <a:schemeClr val="tx2"/>
                  </a:solidFill>
                </a:rPr>
              </a:br>
              <a:r>
                <a:rPr lang="en-US" sz="2000" b="1" dirty="0">
                  <a:solidFill>
                    <a:schemeClr val="tx2"/>
                  </a:solidFill>
                </a:rPr>
                <a:t>Systems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9914DD-61C5-4AFA-B1EC-1DB389BD93B3}"/>
                </a:ext>
              </a:extLst>
            </p:cNvPr>
            <p:cNvSpPr txBox="1"/>
            <p:nvPr/>
          </p:nvSpPr>
          <p:spPr>
            <a:xfrm>
              <a:off x="7534154" y="3584780"/>
              <a:ext cx="1258678" cy="646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err="1">
                  <a:solidFill>
                    <a:schemeClr val="tx2"/>
                  </a:solidFill>
                </a:rPr>
                <a:t>Nsight</a:t>
              </a:r>
              <a:br>
                <a:rPr lang="en-US" sz="2000" b="1" dirty="0">
                  <a:solidFill>
                    <a:schemeClr val="tx2"/>
                  </a:solidFill>
                </a:rPr>
              </a:br>
              <a:r>
                <a:rPr lang="en-US" sz="2000" b="1" dirty="0">
                  <a:solidFill>
                    <a:schemeClr val="tx2"/>
                  </a:solidFill>
                </a:rPr>
                <a:t>Compute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731168-040F-45C4-9411-F475962A46FE}"/>
                </a:ext>
              </a:extLst>
            </p:cNvPr>
            <p:cNvSpPr txBox="1"/>
            <p:nvPr/>
          </p:nvSpPr>
          <p:spPr>
            <a:xfrm>
              <a:off x="9023247" y="3583665"/>
              <a:ext cx="1213794" cy="646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err="1">
                  <a:solidFill>
                    <a:schemeClr val="tx2"/>
                  </a:solidFill>
                </a:rPr>
                <a:t>Nsight</a:t>
              </a:r>
              <a:br>
                <a:rPr lang="en-US" sz="2000" b="1" dirty="0">
                  <a:solidFill>
                    <a:schemeClr val="tx2"/>
                  </a:solidFill>
                </a:rPr>
              </a:br>
              <a:r>
                <a:rPr lang="en-US" sz="2000" b="1" dirty="0">
                  <a:solidFill>
                    <a:schemeClr val="tx2"/>
                  </a:solidFill>
                </a:rPr>
                <a:t>Graphics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E7A5C8D-8925-4457-9ABA-40EF9102BFF8}"/>
                </a:ext>
              </a:extLst>
            </p:cNvPr>
            <p:cNvCxnSpPr>
              <a:stCxn id="19" idx="2"/>
              <a:endCxn id="21" idx="0"/>
            </p:cNvCxnSpPr>
            <p:nvPr/>
          </p:nvCxnSpPr>
          <p:spPr>
            <a:xfrm flipH="1">
              <a:off x="8163493" y="2854723"/>
              <a:ext cx="703189" cy="730057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77D66A9-D9DA-4F9B-9F60-2961CC77B46B}"/>
                </a:ext>
              </a:extLst>
            </p:cNvPr>
            <p:cNvCxnSpPr>
              <a:cxnSpLocks/>
              <a:stCxn id="19" idx="2"/>
              <a:endCxn id="22" idx="0"/>
            </p:cNvCxnSpPr>
            <p:nvPr/>
          </p:nvCxnSpPr>
          <p:spPr>
            <a:xfrm>
              <a:off x="8866682" y="2854723"/>
              <a:ext cx="763462" cy="728942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82C5DAB-2908-4A85-82A9-9BD7E0E3F99F}"/>
              </a:ext>
            </a:extLst>
          </p:cNvPr>
          <p:cNvSpPr txBox="1"/>
          <p:nvPr/>
        </p:nvSpPr>
        <p:spPr>
          <a:xfrm>
            <a:off x="419679" y="3053268"/>
            <a:ext cx="232794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6"/>
                </a:solidFill>
              </a:rPr>
              <a:t>available @next 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major CUDA release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7A572-EA0F-4C36-8B0F-C6486ACF9A1A}"/>
              </a:ext>
            </a:extLst>
          </p:cNvPr>
          <p:cNvSpPr txBox="1"/>
          <p:nvPr/>
        </p:nvSpPr>
        <p:spPr>
          <a:xfrm>
            <a:off x="9864458" y="2365632"/>
            <a:ext cx="708848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Start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9738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/>
          <a:stretch/>
        </p:blipFill>
        <p:spPr>
          <a:xfrm>
            <a:off x="396830" y="914399"/>
            <a:ext cx="10058400" cy="28462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58775"/>
            <a:ext cx="10972800" cy="59213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6: Detail: Iterated </a:t>
            </a:r>
            <a:r>
              <a:rPr lang="en-US" sz="4400" dirty="0" err="1"/>
              <a:t>Malloc</a:t>
            </a:r>
            <a:r>
              <a:rPr lang="en-US" sz="4400" dirty="0"/>
              <a:t>/Free </a:t>
            </a:r>
          </a:p>
        </p:txBody>
      </p:sp>
      <p:sp>
        <p:nvSpPr>
          <p:cNvPr id="4" name="Oval 3"/>
          <p:cNvSpPr/>
          <p:nvPr/>
        </p:nvSpPr>
        <p:spPr>
          <a:xfrm>
            <a:off x="1406233" y="1484791"/>
            <a:ext cx="6804562" cy="852733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  <a:endCxn id="4" idx="4"/>
          </p:cNvCxnSpPr>
          <p:nvPr/>
        </p:nvCxnSpPr>
        <p:spPr>
          <a:xfrm flipH="1" flipV="1">
            <a:off x="4808514" y="2337524"/>
            <a:ext cx="99526" cy="181613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9680" y="4153657"/>
            <a:ext cx="88767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Several areas of trace show CUDA </a:t>
            </a:r>
            <a:r>
              <a:rPr lang="en-US" dirty="0" err="1">
                <a:solidFill>
                  <a:schemeClr val="bg1"/>
                </a:solidFill>
              </a:rPr>
              <a:t>malloc</a:t>
            </a:r>
            <a:r>
              <a:rPr lang="en-US" dirty="0">
                <a:solidFill>
                  <a:schemeClr val="bg1"/>
                </a:solidFill>
              </a:rPr>
              <a:t>/free calls in iterative algorithm phase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(Re)allocation APIs create gaps in GPU execution stream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8BC9A0-D982-4E17-9135-D3634922C0DB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CB430D-87F1-4EB0-B943-F31A5F1F01CB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55ACE8-B4DC-4C29-9672-7F0051075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085129-9C25-4BBE-8FBA-92323BD7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>
            <a:stCxn id="9" idx="0"/>
          </p:cNvCxnSpPr>
          <p:nvPr/>
        </p:nvCxnSpPr>
        <p:spPr>
          <a:xfrm flipH="1" flipV="1">
            <a:off x="2923822" y="3668889"/>
            <a:ext cx="1984218" cy="484768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505759" y="3076197"/>
            <a:ext cx="1418063" cy="852733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2" y="1019835"/>
            <a:ext cx="10058400" cy="3788151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348" y="385184"/>
            <a:ext cx="9976104" cy="5909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7: Made Work Buffers Persistent</a:t>
            </a:r>
          </a:p>
        </p:txBody>
      </p:sp>
      <p:sp>
        <p:nvSpPr>
          <p:cNvPr id="4" name="Oval 3"/>
          <p:cNvSpPr/>
          <p:nvPr/>
        </p:nvSpPr>
        <p:spPr>
          <a:xfrm>
            <a:off x="7066374" y="2439804"/>
            <a:ext cx="3740726" cy="950026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</p:cNvCxnSpPr>
          <p:nvPr/>
        </p:nvCxnSpPr>
        <p:spPr>
          <a:xfrm flipV="1">
            <a:off x="4851785" y="3138311"/>
            <a:ext cx="2361815" cy="156588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54592" y="4704199"/>
            <a:ext cx="63943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All VMD kernel work buffers persistent across iterations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1.01s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3.1x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 Constructors: 0.1s</a:t>
            </a:r>
          </a:p>
          <a:p>
            <a:r>
              <a:rPr lang="en-US" dirty="0">
                <a:solidFill>
                  <a:schemeClr val="bg1"/>
                </a:solidFill>
              </a:rPr>
              <a:t>      Watershed: 0.57s</a:t>
            </a:r>
          </a:p>
          <a:p>
            <a:r>
              <a:rPr lang="en-US" b="1" dirty="0">
                <a:solidFill>
                  <a:schemeClr val="bg1"/>
                </a:solidFill>
              </a:rPr>
              <a:t>  Scale-Space: 0.35s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Other: -</a:t>
            </a:r>
          </a:p>
        </p:txBody>
      </p:sp>
    </p:spTree>
    <p:extLst>
      <p:ext uri="{BB962C8B-B14F-4D97-AF65-F5344CB8AC3E}">
        <p14:creationId xmlns:p14="http://schemas.microsoft.com/office/powerpoint/2010/main" val="33983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5"/>
          <a:stretch/>
        </p:blipFill>
        <p:spPr>
          <a:xfrm>
            <a:off x="396830" y="1038578"/>
            <a:ext cx="10058400" cy="27239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19100"/>
            <a:ext cx="9975850" cy="59213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7: Detail: … Except Thrust Scan()</a:t>
            </a:r>
          </a:p>
        </p:txBody>
      </p:sp>
      <p:sp>
        <p:nvSpPr>
          <p:cNvPr id="4" name="Oval 3"/>
          <p:cNvSpPr/>
          <p:nvPr/>
        </p:nvSpPr>
        <p:spPr>
          <a:xfrm>
            <a:off x="6569873" y="1504099"/>
            <a:ext cx="3740726" cy="95002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  <a:stCxn id="9" idx="0"/>
          </p:cNvCxnSpPr>
          <p:nvPr/>
        </p:nvCxnSpPr>
        <p:spPr>
          <a:xfrm flipV="1">
            <a:off x="7048189" y="2454126"/>
            <a:ext cx="742088" cy="1828592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85779" y="4282718"/>
            <a:ext cx="652482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Thrust scan performs GPU </a:t>
            </a:r>
            <a:r>
              <a:rPr lang="en-US" dirty="0" err="1">
                <a:solidFill>
                  <a:schemeClr val="bg1"/>
                </a:solidFill>
              </a:rPr>
              <a:t>malloc</a:t>
            </a:r>
            <a:r>
              <a:rPr lang="en-US" dirty="0">
                <a:solidFill>
                  <a:schemeClr val="bg1"/>
                </a:solidFill>
              </a:rPr>
              <a:t>/free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Allocations disrupt GPU work stream slightly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Can use special allocation scheme or use CUB instead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AC605F-F730-4365-BA47-6F21F730ADD8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CFE8B9-1EE0-4476-9875-4A5DC5D14872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431C4E-A769-4233-9843-6E991086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488385-6BA3-454D-911C-3DD091B2E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>
            <a:cxnSpLocks/>
            <a:stCxn id="9" idx="0"/>
            <a:endCxn id="25" idx="2"/>
          </p:cNvCxnSpPr>
          <p:nvPr/>
        </p:nvCxnSpPr>
        <p:spPr>
          <a:xfrm flipV="1">
            <a:off x="7048189" y="3489905"/>
            <a:ext cx="2033231" cy="79281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9081420" y="3217331"/>
            <a:ext cx="536713" cy="54514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9" y="989410"/>
            <a:ext cx="10058400" cy="37859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03225"/>
            <a:ext cx="1097280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8: </a:t>
            </a:r>
            <a:r>
              <a:rPr lang="en-US" sz="4000" dirty="0"/>
              <a:t>Detail: CUB Scan Persistent Work Buffers</a:t>
            </a:r>
          </a:p>
        </p:txBody>
      </p:sp>
      <p:sp>
        <p:nvSpPr>
          <p:cNvPr id="4" name="Oval 3"/>
          <p:cNvSpPr/>
          <p:nvPr/>
        </p:nvSpPr>
        <p:spPr>
          <a:xfrm>
            <a:off x="1740829" y="2664178"/>
            <a:ext cx="8843750" cy="575733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40" y="3427494"/>
            <a:ext cx="6782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Persistent CUB work area eliminates iterated GPU </a:t>
            </a:r>
            <a:r>
              <a:rPr lang="en-US" dirty="0" err="1">
                <a:solidFill>
                  <a:schemeClr val="bg1"/>
                </a:solidFill>
              </a:rPr>
              <a:t>malloc</a:t>
            </a:r>
            <a:r>
              <a:rPr lang="en-US" dirty="0">
                <a:solidFill>
                  <a:schemeClr val="bg1"/>
                </a:solidFill>
              </a:rPr>
              <a:t>/free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No significant interruptions in GPU work stream now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11881C-F3B8-407D-8D81-66C54DD0869D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08B020-F37C-4F0A-BCB6-C11BA22C97DB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F74759-B603-4463-998E-FC7B219F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A198A7-E79F-42CC-BC63-D28205737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  <p:sp>
        <p:nvSpPr>
          <p:cNvPr id="26" name="Oval 25"/>
          <p:cNvSpPr/>
          <p:nvPr/>
        </p:nvSpPr>
        <p:spPr>
          <a:xfrm>
            <a:off x="1865007" y="4300324"/>
            <a:ext cx="8843750" cy="475013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1.00s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3.1x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 Constructors: 0.1s</a:t>
            </a:r>
          </a:p>
          <a:p>
            <a:r>
              <a:rPr lang="en-US" dirty="0">
                <a:solidFill>
                  <a:schemeClr val="bg1"/>
                </a:solidFill>
              </a:rPr>
              <a:t>      Watershed: 0.57s</a:t>
            </a:r>
          </a:p>
          <a:p>
            <a:r>
              <a:rPr lang="en-US" b="1" dirty="0">
                <a:solidFill>
                  <a:schemeClr val="bg1"/>
                </a:solidFill>
              </a:rPr>
              <a:t>  Scale-Space: 0.35s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Other: -</a:t>
            </a:r>
          </a:p>
        </p:txBody>
      </p:sp>
    </p:spTree>
    <p:extLst>
      <p:ext uri="{BB962C8B-B14F-4D97-AF65-F5344CB8AC3E}">
        <p14:creationId xmlns:p14="http://schemas.microsoft.com/office/powerpoint/2010/main" val="8462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4" y="1131007"/>
            <a:ext cx="10058400" cy="37741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46088"/>
            <a:ext cx="9975850" cy="5905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9: Detail: Use of CUDA </a:t>
            </a:r>
            <a:r>
              <a:rPr lang="en-US" sz="4400" dirty="0" err="1"/>
              <a:t>Async</a:t>
            </a:r>
            <a:r>
              <a:rPr lang="en-US" sz="4400" dirty="0"/>
              <a:t> APIs</a:t>
            </a:r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1538403" y="2655940"/>
            <a:ext cx="2220797" cy="950026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  <a:endCxn id="4" idx="5"/>
          </p:cNvCxnSpPr>
          <p:nvPr/>
        </p:nvCxnSpPr>
        <p:spPr>
          <a:xfrm flipH="1" flipV="1">
            <a:off x="3433972" y="3466838"/>
            <a:ext cx="2268599" cy="1340876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28714" y="4807714"/>
            <a:ext cx="814771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Use of </a:t>
            </a:r>
            <a:r>
              <a:rPr lang="en-US" dirty="0" err="1">
                <a:solidFill>
                  <a:schemeClr val="bg1"/>
                </a:solidFill>
              </a:rPr>
              <a:t>cudaMemcpyToSymbolAsync</a:t>
            </a:r>
            <a:r>
              <a:rPr lang="en-US" dirty="0">
                <a:solidFill>
                  <a:schemeClr val="bg1"/>
                </a:solidFill>
              </a:rPr>
              <a:t>() allows CPU to </a:t>
            </a:r>
            <a:r>
              <a:rPr lang="en-US" dirty="0" err="1">
                <a:solidFill>
                  <a:schemeClr val="bg1"/>
                </a:solidFill>
              </a:rPr>
              <a:t>enqueue</a:t>
            </a:r>
            <a:r>
              <a:rPr lang="en-US" dirty="0">
                <a:solidFill>
                  <a:schemeClr val="bg1"/>
                </a:solidFill>
              </a:rPr>
              <a:t> subsequent kernel and result copy-back efficiently while first copy is still running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9D4403-E65F-43D4-8A35-93C06A394174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16AB7F-1E77-4241-9C87-CF84B0210069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F3D400-9A11-4B9A-947E-20F02CBD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3F4C76-89AA-434F-89D6-13D9AC9F1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7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2" y="1225899"/>
            <a:ext cx="10058400" cy="37741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54025"/>
            <a:ext cx="10972800" cy="590550"/>
          </a:xfrm>
        </p:spPr>
        <p:txBody>
          <a:bodyPr>
            <a:noAutofit/>
          </a:bodyPr>
          <a:lstStyle/>
          <a:p>
            <a:r>
              <a:rPr lang="en-US" dirty="0"/>
              <a:t>9: Detail: Constructor Host-GPU Copy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5426030" y="2492067"/>
            <a:ext cx="2792281" cy="66326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9" idx="0"/>
            <a:endCxn id="4" idx="4"/>
          </p:cNvCxnSpPr>
          <p:nvPr/>
        </p:nvCxnSpPr>
        <p:spPr>
          <a:xfrm flipV="1">
            <a:off x="6822171" y="3155334"/>
            <a:ext cx="0" cy="65364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1026" y="3808977"/>
            <a:ext cx="574229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Extra copy: side effect of a C++ class constructor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Eliminate via tiny refactoring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36EBA9-49FB-4B56-BF9C-B48F62020D27}"/>
              </a:ext>
            </a:extLst>
          </p:cNvPr>
          <p:cNvGrpSpPr/>
          <p:nvPr/>
        </p:nvGrpSpPr>
        <p:grpSpPr>
          <a:xfrm>
            <a:off x="1039010" y="5594814"/>
            <a:ext cx="8406915" cy="489988"/>
            <a:chOff x="1039010" y="5594814"/>
            <a:chExt cx="8406915" cy="489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CB8254-8A30-4F6A-B1D5-6043ED2F0F72}"/>
                </a:ext>
              </a:extLst>
            </p:cNvPr>
            <p:cNvSpPr txBox="1"/>
            <p:nvPr/>
          </p:nvSpPr>
          <p:spPr>
            <a:xfrm>
              <a:off x="1770638" y="5604671"/>
              <a:ext cx="7310784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2"/>
                  </a:solidFill>
                </a:rPr>
                <a:t>Biomedical Technology Research Center for Macromolecular Modeling and Bioinformatics</a:t>
              </a:r>
              <a:br>
                <a:rPr lang="en-US" sz="1400" dirty="0">
                  <a:solidFill>
                    <a:schemeClr val="bg2"/>
                  </a:solidFill>
                </a:rPr>
              </a:br>
              <a:r>
                <a:rPr lang="en-US" sz="1400" dirty="0">
                  <a:solidFill>
                    <a:schemeClr val="bg2"/>
                  </a:solidFill>
                </a:rPr>
                <a:t>Beckman Institute, University of Illinois at Urbana-Champaign – www.ks.uiuc.edu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12D7D8-E2C7-47D2-AB1E-89206DBB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10" y="5604671"/>
              <a:ext cx="731628" cy="4801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CC409-1795-47E6-BF97-00E85A622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1422" y="5594814"/>
              <a:ext cx="364503" cy="48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7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0" y="1027492"/>
            <a:ext cx="10058400" cy="37741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348" y="350676"/>
            <a:ext cx="9976104" cy="590931"/>
          </a:xfrm>
        </p:spPr>
        <p:txBody>
          <a:bodyPr>
            <a:normAutofit/>
          </a:bodyPr>
          <a:lstStyle/>
          <a:p>
            <a:r>
              <a:rPr lang="en-US" sz="3600" dirty="0"/>
              <a:t>10: Final Result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8324603" y="3657600"/>
            <a:ext cx="2648197" cy="2514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43357" y="3852260"/>
            <a:ext cx="2422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Total time: 0.98s</a:t>
            </a:r>
          </a:p>
          <a:p>
            <a:r>
              <a:rPr lang="en-US" b="1" dirty="0">
                <a:solidFill>
                  <a:schemeClr val="bg1"/>
                </a:solidFill>
              </a:rPr>
              <a:t>Total speedup: 3.2x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Phases:</a:t>
            </a:r>
          </a:p>
          <a:p>
            <a:r>
              <a:rPr lang="en-US" dirty="0">
                <a:solidFill>
                  <a:schemeClr val="bg1"/>
                </a:solidFill>
              </a:rPr>
              <a:t>  Constructors: 0.03s</a:t>
            </a:r>
          </a:p>
          <a:p>
            <a:r>
              <a:rPr lang="en-US" b="1" dirty="0">
                <a:solidFill>
                  <a:schemeClr val="bg1"/>
                </a:solidFill>
              </a:rPr>
              <a:t>    Watershed: 0.57s</a:t>
            </a:r>
          </a:p>
          <a:p>
            <a:r>
              <a:rPr lang="en-US" b="1" dirty="0">
                <a:solidFill>
                  <a:schemeClr val="bg1"/>
                </a:solidFill>
              </a:rPr>
              <a:t> Scale-Space: 0.36s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Other: -</a:t>
            </a:r>
          </a:p>
        </p:txBody>
      </p:sp>
    </p:spTree>
    <p:extLst>
      <p:ext uri="{BB962C8B-B14F-4D97-AF65-F5344CB8AC3E}">
        <p14:creationId xmlns:p14="http://schemas.microsoft.com/office/powerpoint/2010/main" val="32643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VMD </a:t>
            </a:r>
            <a:r>
              <a:rPr lang="en-US" dirty="0" err="1"/>
              <a:t>Cryo</a:t>
            </a:r>
            <a:r>
              <a:rPr lang="en-US" dirty="0"/>
              <a:t>-EM Segmentation:</a:t>
            </a:r>
            <a:br>
              <a:rPr lang="en-US" dirty="0"/>
            </a:br>
            <a:r>
              <a:rPr lang="en-US" dirty="0"/>
              <a:t>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1309511"/>
            <a:ext cx="9948672" cy="45124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Nsight</a:t>
            </a:r>
            <a:r>
              <a:rPr lang="en-US" dirty="0"/>
              <a:t> </a:t>
            </a:r>
            <a:r>
              <a:rPr lang="en-US" dirty="0" err="1"/>
              <a:t>Sytems</a:t>
            </a:r>
            <a:r>
              <a:rPr lang="en-US" dirty="0"/>
              <a:t> helped identify unintentional copies caused by indirect side-effects of C++ class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Demonstrates the value of applying profiling tool during ongoing algorithm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Final performance result on </a:t>
            </a:r>
            <a:r>
              <a:rPr lang="en-US" dirty="0" err="1"/>
              <a:t>Quadro</a:t>
            </a:r>
            <a:r>
              <a:rPr lang="en-US" dirty="0"/>
              <a:t> GP100 is 3.2x faster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Speedup on Tesla V100 (Volta) is even more dramatic: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Initial runtime 2.66 seconds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Final optimized runtime: 0.64 seconds,  4.1x faster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VMD GPU image segmentation is now 12x faster than competing tools </a:t>
            </a:r>
          </a:p>
        </p:txBody>
      </p:sp>
    </p:spTree>
    <p:extLst>
      <p:ext uri="{BB962C8B-B14F-4D97-AF65-F5344CB8AC3E}">
        <p14:creationId xmlns:p14="http://schemas.microsoft.com/office/powerpoint/2010/main" val="416279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rawing.pdf" descr="drawin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Lattice Microbes"/>
          <p:cNvSpPr txBox="1"/>
          <p:nvPr/>
        </p:nvSpPr>
        <p:spPr>
          <a:xfrm>
            <a:off x="3644934" y="-14511"/>
            <a:ext cx="3944189" cy="68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147" tIns="32147" rIns="32147" bIns="32147" anchor="ctr">
            <a:spAutoFit/>
          </a:bodyPr>
          <a:lstStyle>
            <a:lvl1pPr defTabSz="821531">
              <a:defRPr sz="8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4000" kern="0" dirty="0">
                <a:solidFill>
                  <a:srgbClr val="000000"/>
                </a:solidFill>
              </a:rPr>
              <a:t> Lattice Microbes</a:t>
            </a:r>
          </a:p>
        </p:txBody>
      </p:sp>
      <p:sp>
        <p:nvSpPr>
          <p:cNvPr id="121" name="Glucose/Agar"/>
          <p:cNvSpPr txBox="1"/>
          <p:nvPr/>
        </p:nvSpPr>
        <p:spPr>
          <a:xfrm>
            <a:off x="8564721" y="1718820"/>
            <a:ext cx="1228702" cy="28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147" tIns="32147" rIns="32147" bIns="32147" anchor="ctr">
            <a:spAutoFit/>
          </a:bodyPr>
          <a:lstStyle>
            <a:lvl1pPr defTabSz="821531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1400" b="1" kern="0"/>
              <a:t>Glucose/Agar</a:t>
            </a:r>
          </a:p>
        </p:txBody>
      </p:sp>
      <p:sp>
        <p:nvSpPr>
          <p:cNvPr id="122" name="BMC Sys. Biol. 2015"/>
          <p:cNvSpPr txBox="1"/>
          <p:nvPr/>
        </p:nvSpPr>
        <p:spPr>
          <a:xfrm>
            <a:off x="8746399" y="385599"/>
            <a:ext cx="1709604" cy="28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147" tIns="32147" rIns="32147" bIns="32147" anchor="ctr">
            <a:spAutoFit/>
          </a:bodyPr>
          <a:lstStyle>
            <a:lvl1pPr defTabSz="821531"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1400" kern="0">
                <a:solidFill>
                  <a:srgbClr val="000000"/>
                </a:solidFill>
              </a:rPr>
              <a:t>BMC Sys. Biol. 2015</a:t>
            </a:r>
          </a:p>
        </p:txBody>
      </p:sp>
      <p:sp>
        <p:nvSpPr>
          <p:cNvPr id="123" name="Biophys. J. 2015…"/>
          <p:cNvSpPr txBox="1"/>
          <p:nvPr/>
        </p:nvSpPr>
        <p:spPr>
          <a:xfrm>
            <a:off x="9158820" y="4678426"/>
            <a:ext cx="1547700" cy="495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147" tIns="32147" rIns="32147" bIns="32147" anchor="ctr">
            <a:spAutoFit/>
          </a:bodyPr>
          <a:lstStyle/>
          <a:p>
            <a:pPr algn="ctr" defTabSz="369685" fontAlgn="auto" hangingPunct="0">
              <a:spcBef>
                <a:spcPts val="0"/>
              </a:spcBef>
              <a:spcAft>
                <a:spcPts val="0"/>
              </a:spcAft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Biophys. J. 2015</a:t>
            </a:r>
          </a:p>
          <a:p>
            <a:pPr algn="ctr" defTabSz="369685" fontAlgn="auto" hangingPunct="0">
              <a:spcBef>
                <a:spcPts val="0"/>
              </a:spcBef>
              <a:spcAft>
                <a:spcPts val="0"/>
              </a:spcAft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Biopolymers, 2016</a:t>
            </a:r>
          </a:p>
        </p:txBody>
      </p:sp>
      <p:sp>
        <p:nvSpPr>
          <p:cNvPr id="124" name="Whole-cell modeling and simulation, including heterogeneous environments and kinetic network of thousands of reactions…"/>
          <p:cNvSpPr txBox="1"/>
          <p:nvPr/>
        </p:nvSpPr>
        <p:spPr>
          <a:xfrm>
            <a:off x="3770527" y="660357"/>
            <a:ext cx="4035035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tIns="22860" rIns="22860" bIns="22860" anchor="ctr">
            <a:spAutoFit/>
          </a:bodyPr>
          <a:lstStyle/>
          <a:p>
            <a:pPr marL="178591" indent="-178591" defTabSz="371471" fontAlgn="auto" hangingPunct="0">
              <a:spcBef>
                <a:spcPts val="0"/>
              </a:spcBef>
              <a:spcAft>
                <a:spcPts val="0"/>
              </a:spcAft>
              <a:buSzPct val="125000"/>
              <a:buFontTx/>
              <a:buChar char="•"/>
              <a:defRPr b="0"/>
            </a:pPr>
            <a:r>
              <a:rPr sz="1400" kern="0" dirty="0">
                <a:solidFill>
                  <a:srgbClr val="000000"/>
                </a:solidFill>
                <a:latin typeface="Helvetica Neue"/>
                <a:sym typeface="Helvetica Neue"/>
              </a:rPr>
              <a:t>Whole-cell modeling and simulation, including heterogeneous environments and kinetic network of thousands of reactions</a:t>
            </a:r>
          </a:p>
          <a:p>
            <a:pPr marL="178591" indent="-178591" defTabSz="371471" fontAlgn="auto" hangingPunct="0">
              <a:spcBef>
                <a:spcPts val="0"/>
              </a:spcBef>
              <a:spcAft>
                <a:spcPts val="0"/>
              </a:spcAft>
              <a:buSzPct val="125000"/>
              <a:buFontTx/>
              <a:buChar char="•"/>
              <a:defRPr b="0"/>
            </a:pPr>
            <a:r>
              <a:rPr sz="1400" kern="0" dirty="0">
                <a:solidFill>
                  <a:srgbClr val="000000"/>
                </a:solidFill>
                <a:latin typeface="Helvetica Neue"/>
                <a:sym typeface="Helvetica Neue"/>
              </a:rPr>
              <a:t>Incorporate multiple forms of experimental imaging for model construction</a:t>
            </a:r>
          </a:p>
          <a:p>
            <a:pPr marL="178591" indent="-178591" defTabSz="371471" fontAlgn="auto" hangingPunct="0">
              <a:spcBef>
                <a:spcPts val="0"/>
              </a:spcBef>
              <a:spcAft>
                <a:spcPts val="0"/>
              </a:spcAft>
              <a:buSzPct val="125000"/>
              <a:buFontTx/>
              <a:buChar char="•"/>
              <a:defRPr b="0"/>
            </a:pPr>
            <a:r>
              <a:rPr sz="1400" kern="0" dirty="0">
                <a:solidFill>
                  <a:srgbClr val="000000"/>
                </a:solidFill>
                <a:latin typeface="Helvetica Neue"/>
                <a:sym typeface="Helvetica Neue"/>
              </a:rPr>
              <a:t>Scriptable in Python</a:t>
            </a:r>
          </a:p>
        </p:txBody>
      </p:sp>
      <p:sp>
        <p:nvSpPr>
          <p:cNvPr id="125" name="http://www.scs.illinois.edu/schulten/lm"/>
          <p:cNvSpPr txBox="1"/>
          <p:nvPr/>
        </p:nvSpPr>
        <p:spPr>
          <a:xfrm>
            <a:off x="3519965" y="4497083"/>
            <a:ext cx="4752583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60" tIns="22860" rIns="22860" bIns="22860" anchor="ctr">
            <a:spAutoFit/>
          </a:bodyPr>
          <a:lstStyle>
            <a:lvl1pPr>
              <a:defRPr sz="3600"/>
            </a:lvl1pPr>
          </a:lstStyle>
          <a:p>
            <a:pPr algn="ctr" defTabSz="371471" fontAlgn="auto" hangingPunct="0">
              <a:spcBef>
                <a:spcPts val="0"/>
              </a:spcBef>
              <a:spcAft>
                <a:spcPts val="0"/>
              </a:spcAft>
            </a:pPr>
            <a:r>
              <a:rPr sz="20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http://www.scs.illinois.edu/schulten/lm</a:t>
            </a:r>
          </a:p>
        </p:txBody>
      </p:sp>
    </p:spTree>
    <p:extLst>
      <p:ext uri="{BB962C8B-B14F-4D97-AF65-F5344CB8AC3E}">
        <p14:creationId xmlns:p14="http://schemas.microsoft.com/office/powerpoint/2010/main" val="2266469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47175"/>
            <a:ext cx="9875520" cy="760792"/>
          </a:xfrm>
        </p:spPr>
        <p:txBody>
          <a:bodyPr>
            <a:noAutofit/>
          </a:bodyPr>
          <a:lstStyle/>
          <a:p>
            <a:r>
              <a:rPr lang="en-US" sz="4000" dirty="0"/>
              <a:t>Lattice Microbes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87" y="1019131"/>
            <a:ext cx="4846320" cy="4073366"/>
          </a:xfrm>
        </p:spPr>
        <p:txBody>
          <a:bodyPr>
            <a:normAutofit/>
          </a:bodyPr>
          <a:lstStyle/>
          <a:p>
            <a:r>
              <a:rPr lang="en-US" b="1" dirty="0"/>
              <a:t>Simulate cell dynamics on biologically relevant timescales using a lattice-based model</a:t>
            </a:r>
          </a:p>
          <a:p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08" y="1072983"/>
            <a:ext cx="5703692" cy="38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7708" y="4950520"/>
            <a:ext cx="5703692" cy="63402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1700" dirty="0">
                <a:solidFill>
                  <a:prstClr val="black"/>
                </a:solidFill>
              </a:rPr>
              <a:t>Earnest, et al. J. Physical Chemistry B, 121(15): 3871-3881, 2017.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2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48847"/>
            <a:ext cx="9976104" cy="590931"/>
          </a:xfrm>
        </p:spPr>
        <p:txBody>
          <a:bodyPr/>
          <a:lstStyle/>
          <a:p>
            <a:r>
              <a:rPr lang="en-US" dirty="0" err="1"/>
              <a:t>Nsight</a:t>
            </a:r>
            <a:r>
              <a:rPr lang="en-US" dirty="0"/>
              <a:t> Systems User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96297-58F0-4997-B041-0840F2A6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94" y="821849"/>
            <a:ext cx="8128411" cy="53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47174"/>
            <a:ext cx="9875520" cy="792597"/>
          </a:xfrm>
        </p:spPr>
        <p:txBody>
          <a:bodyPr>
            <a:normAutofit/>
          </a:bodyPr>
          <a:lstStyle/>
          <a:p>
            <a:r>
              <a:rPr lang="en-US" dirty="0"/>
              <a:t>Lattice Microbes Simulation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809768-2F48-2648-B676-F4D91CBA97A4}"/>
              </a:ext>
            </a:extLst>
          </p:cNvPr>
          <p:cNvSpPr/>
          <p:nvPr/>
        </p:nvSpPr>
        <p:spPr>
          <a:xfrm>
            <a:off x="7274061" y="1384908"/>
            <a:ext cx="2585556" cy="4153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A74A98-630B-DE48-9BE2-4512CC188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7075" y="1252540"/>
            <a:ext cx="5878793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F7614D-8610-8048-BA21-FC6290D4402F}"/>
              </a:ext>
            </a:extLst>
          </p:cNvPr>
          <p:cNvSpPr/>
          <p:nvPr/>
        </p:nvSpPr>
        <p:spPr>
          <a:xfrm>
            <a:off x="7353071" y="1490923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X-axis Diffusion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E03215-8F77-504A-9BBC-04852CD4663E}"/>
              </a:ext>
            </a:extLst>
          </p:cNvPr>
          <p:cNvSpPr/>
          <p:nvPr/>
        </p:nvSpPr>
        <p:spPr>
          <a:xfrm>
            <a:off x="7459087" y="2377222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Y-axis Diffusion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4672E2-273B-DE43-A699-A3BE211CB13E}"/>
              </a:ext>
            </a:extLst>
          </p:cNvPr>
          <p:cNvSpPr/>
          <p:nvPr/>
        </p:nvSpPr>
        <p:spPr>
          <a:xfrm>
            <a:off x="7565103" y="3263521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Z-axis Diffusion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2B5758A-9D75-7342-A759-B1DD22415481}"/>
              </a:ext>
            </a:extLst>
          </p:cNvPr>
          <p:cNvSpPr/>
          <p:nvPr/>
        </p:nvSpPr>
        <p:spPr>
          <a:xfrm>
            <a:off x="7671119" y="4149820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Reactions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03A023-612D-214E-9665-36E12E73BFF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8176846" y="2219122"/>
            <a:ext cx="106016" cy="1581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111D74-C460-E04C-9C9B-5E534B731F51}"/>
              </a:ext>
            </a:extLst>
          </p:cNvPr>
          <p:cNvCxnSpPr>
            <a:cxnSpLocks/>
          </p:cNvCxnSpPr>
          <p:nvPr/>
        </p:nvCxnSpPr>
        <p:spPr>
          <a:xfrm flipH="1">
            <a:off x="8762059" y="3324532"/>
            <a:ext cx="1" cy="1690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F306E8-BDCA-4242-8CBA-A90004C9D44F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8388878" y="3076034"/>
            <a:ext cx="100000" cy="1874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15EB01-BEE6-B547-AB0C-178D9E0C7FFA}"/>
              </a:ext>
            </a:extLst>
          </p:cNvPr>
          <p:cNvSpPr txBox="1"/>
          <p:nvPr/>
        </p:nvSpPr>
        <p:spPr>
          <a:xfrm>
            <a:off x="7416945" y="1090062"/>
            <a:ext cx="2442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Simulation </a:t>
            </a:r>
            <a:r>
              <a:rPr lang="en-US" sz="1400" b="1" dirty="0" err="1">
                <a:solidFill>
                  <a:schemeClr val="bg1"/>
                </a:solidFill>
              </a:rPr>
              <a:t>Timestep</a:t>
            </a:r>
            <a:r>
              <a:rPr lang="en-US" sz="1400" b="1" dirty="0">
                <a:solidFill>
                  <a:schemeClr val="bg1"/>
                </a:solidFill>
              </a:rPr>
              <a:t> Loop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236037-F304-B246-B0C0-E3E64D01F7E5}"/>
              </a:ext>
            </a:extLst>
          </p:cNvPr>
          <p:cNvSpPr/>
          <p:nvPr/>
        </p:nvSpPr>
        <p:spPr>
          <a:xfrm>
            <a:off x="7777135" y="5036117"/>
            <a:ext cx="1647549" cy="36161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Check Overflows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0FEACB-04FC-B347-AFD9-CE3C2022F04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8494894" y="3898047"/>
            <a:ext cx="219558" cy="2517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8C8309-82CD-2E49-B8AC-E5CB7215D384}"/>
              </a:ext>
            </a:extLst>
          </p:cNvPr>
          <p:cNvSpPr txBox="1"/>
          <p:nvPr/>
        </p:nvSpPr>
        <p:spPr>
          <a:xfrm>
            <a:off x="2777678" y="5196501"/>
            <a:ext cx="2073003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Simulation Lattice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476D16-9F94-4E49-B5ED-19FC2E5D5820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>
            <a:off x="8494894" y="4878019"/>
            <a:ext cx="106016" cy="1580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F5782977-8F96-3D49-89D6-F5F80812353D}"/>
              </a:ext>
            </a:extLst>
          </p:cNvPr>
          <p:cNvCxnSpPr>
            <a:cxnSpLocks/>
            <a:stCxn id="15" idx="3"/>
            <a:endCxn id="7" idx="3"/>
          </p:cNvCxnSpPr>
          <p:nvPr/>
        </p:nvCxnSpPr>
        <p:spPr>
          <a:xfrm flipH="1" flipV="1">
            <a:off x="9000621" y="1855023"/>
            <a:ext cx="424063" cy="3361903"/>
          </a:xfrm>
          <a:prstGeom prst="bentConnector3">
            <a:avLst>
              <a:gd name="adj1" fmla="val -53907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30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75738"/>
            <a:ext cx="9976104" cy="590931"/>
          </a:xfrm>
        </p:spPr>
        <p:txBody>
          <a:bodyPr/>
          <a:lstStyle/>
          <a:p>
            <a:r>
              <a:rPr lang="en-US" dirty="0"/>
              <a:t>Default stream Synchronization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408BDD-3E06-4CEB-8D75-4F203B295221}"/>
              </a:ext>
            </a:extLst>
          </p:cNvPr>
          <p:cNvGrpSpPr/>
          <p:nvPr/>
        </p:nvGrpSpPr>
        <p:grpSpPr>
          <a:xfrm>
            <a:off x="1219200" y="902523"/>
            <a:ext cx="9682334" cy="5149140"/>
            <a:chOff x="1219200" y="902523"/>
            <a:chExt cx="9682334" cy="51491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322594-9229-4841-B9A8-ADC5AD64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902523"/>
              <a:ext cx="8534400" cy="49434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3B5C18-01CF-4009-821F-8BA77FB8117F}"/>
                </a:ext>
              </a:extLst>
            </p:cNvPr>
            <p:cNvSpPr txBox="1"/>
            <p:nvPr/>
          </p:nvSpPr>
          <p:spPr>
            <a:xfrm>
              <a:off x="2611160" y="5710031"/>
              <a:ext cx="4477508" cy="3416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Default stream – Implicitly Synchronized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3F3407B-5B63-4855-A3DB-CF8F2F659357}"/>
                </a:ext>
              </a:extLst>
            </p:cNvPr>
            <p:cNvCxnSpPr/>
            <p:nvPr/>
          </p:nvCxnSpPr>
          <p:spPr>
            <a:xfrm flipH="1" flipV="1">
              <a:off x="2402541" y="4975412"/>
              <a:ext cx="1739153" cy="699247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DAFB30A-F758-4669-9F33-3B9B2ECA86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30988" y="3218330"/>
              <a:ext cx="1622612" cy="941294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7D4B5B9-DE29-404A-A418-E113846CD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78472" y="3218330"/>
              <a:ext cx="645457" cy="941294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5A5399-8917-47F2-8E90-70B5C2ADB570}"/>
                </a:ext>
              </a:extLst>
            </p:cNvPr>
            <p:cNvSpPr txBox="1"/>
            <p:nvPr/>
          </p:nvSpPr>
          <p:spPr>
            <a:xfrm>
              <a:off x="9286988" y="4070346"/>
              <a:ext cx="1614546" cy="5909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Synchronized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Twice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2FCDA9-A7D0-477F-8545-AD967C495164}"/>
                </a:ext>
              </a:extLst>
            </p:cNvPr>
            <p:cNvSpPr/>
            <p:nvPr/>
          </p:nvSpPr>
          <p:spPr>
            <a:xfrm>
              <a:off x="5683625" y="2492188"/>
              <a:ext cx="1846728" cy="466165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01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68166"/>
            <a:ext cx="9976104" cy="590931"/>
          </a:xfrm>
        </p:spPr>
        <p:txBody>
          <a:bodyPr/>
          <a:lstStyle/>
          <a:p>
            <a:r>
              <a:rPr lang="en-US" dirty="0"/>
              <a:t>Default stream Synchronization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F898E7-627A-46CA-8182-CAFC4EB0ED86}"/>
              </a:ext>
            </a:extLst>
          </p:cNvPr>
          <p:cNvGrpSpPr/>
          <p:nvPr/>
        </p:nvGrpSpPr>
        <p:grpSpPr>
          <a:xfrm>
            <a:off x="718290" y="905444"/>
            <a:ext cx="10254511" cy="4953000"/>
            <a:chOff x="718290" y="905444"/>
            <a:chExt cx="10254511" cy="4953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2ABEB-DEA2-49CF-9A15-4B835EA4B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290" y="905444"/>
              <a:ext cx="9105900" cy="4953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1DA118-F386-4CA0-A023-BE527AA01F2C}"/>
                </a:ext>
              </a:extLst>
            </p:cNvPr>
            <p:cNvSpPr txBox="1"/>
            <p:nvPr/>
          </p:nvSpPr>
          <p:spPr>
            <a:xfrm>
              <a:off x="7982253" y="4279813"/>
              <a:ext cx="2990548" cy="5909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>
                  <a:solidFill>
                    <a:schemeClr val="bg1"/>
                  </a:solidFill>
                </a:rPr>
                <a:t>cudaMemcpy</a:t>
              </a:r>
              <a:r>
                <a:rPr lang="en-US" dirty="0">
                  <a:solidFill>
                    <a:schemeClr val="bg1"/>
                  </a:solidFill>
                </a:rPr>
                <a:t> replaced with zero-copy-memory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2F6344-58FF-4485-B638-F17396138F4E}"/>
                </a:ext>
              </a:extLst>
            </p:cNvPr>
            <p:cNvSpPr/>
            <p:nvPr/>
          </p:nvSpPr>
          <p:spPr>
            <a:xfrm>
              <a:off x="5486400" y="2492189"/>
              <a:ext cx="1748118" cy="394447"/>
            </a:xfrm>
            <a:prstGeom prst="ellipse">
              <a:avLst/>
            </a:prstGeom>
            <a:noFill/>
            <a:ln w="635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5066FB-DAAB-46B7-9FA7-D8C5D3922DCB}"/>
                </a:ext>
              </a:extLst>
            </p:cNvPr>
            <p:cNvSpPr/>
            <p:nvPr/>
          </p:nvSpPr>
          <p:spPr>
            <a:xfrm>
              <a:off x="9340907" y="2785781"/>
              <a:ext cx="778802" cy="394447"/>
            </a:xfrm>
            <a:prstGeom prst="ellipse">
              <a:avLst/>
            </a:prstGeom>
            <a:noFill/>
            <a:ln w="635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E0D62A-D7A3-4E3C-8DF9-867C0031783C}"/>
                </a:ext>
              </a:extLst>
            </p:cNvPr>
            <p:cNvCxnSpPr>
              <a:cxnSpLocks/>
              <a:stCxn id="6" idx="0"/>
              <a:endCxn id="16" idx="4"/>
            </p:cNvCxnSpPr>
            <p:nvPr/>
          </p:nvCxnSpPr>
          <p:spPr>
            <a:xfrm flipV="1">
              <a:off x="9477527" y="3180228"/>
              <a:ext cx="252781" cy="1099585"/>
            </a:xfrm>
            <a:prstGeom prst="straightConnector1">
              <a:avLst/>
            </a:prstGeom>
            <a:ln w="635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C3E8AA-BF90-43C8-BA0F-0142746513F7}"/>
              </a:ext>
            </a:extLst>
          </p:cNvPr>
          <p:cNvGrpSpPr/>
          <p:nvPr/>
        </p:nvGrpSpPr>
        <p:grpSpPr>
          <a:xfrm>
            <a:off x="7982252" y="4879764"/>
            <a:ext cx="2990548" cy="790171"/>
            <a:chOff x="7587206" y="3146324"/>
            <a:chExt cx="3259805" cy="7951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BA286F-B37C-4017-A4D0-4AEBD9EC0134}"/>
                </a:ext>
              </a:extLst>
            </p:cNvPr>
            <p:cNvSpPr/>
            <p:nvPr/>
          </p:nvSpPr>
          <p:spPr>
            <a:xfrm>
              <a:off x="7594928" y="3146324"/>
              <a:ext cx="3252083" cy="7951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5C844D-021C-4255-ACC2-EC05152EC199}"/>
                </a:ext>
              </a:extLst>
            </p:cNvPr>
            <p:cNvSpPr txBox="1"/>
            <p:nvPr/>
          </p:nvSpPr>
          <p:spPr>
            <a:xfrm>
              <a:off x="7587206" y="3372000"/>
              <a:ext cx="3259805" cy="343776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20% performance 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0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47174"/>
            <a:ext cx="9875520" cy="792597"/>
          </a:xfrm>
        </p:spPr>
        <p:txBody>
          <a:bodyPr>
            <a:normAutofit/>
          </a:bodyPr>
          <a:lstStyle/>
          <a:p>
            <a:r>
              <a:rPr lang="en-US" dirty="0"/>
              <a:t>Lattice Microbes Multi-GPU Simulation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809768-2F48-2648-B676-F4D91CBA97A4}"/>
              </a:ext>
            </a:extLst>
          </p:cNvPr>
          <p:cNvSpPr/>
          <p:nvPr/>
        </p:nvSpPr>
        <p:spPr>
          <a:xfrm>
            <a:off x="6605257" y="1522804"/>
            <a:ext cx="3937278" cy="4153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F7614D-8610-8048-BA21-FC6290D4402F}"/>
              </a:ext>
            </a:extLst>
          </p:cNvPr>
          <p:cNvSpPr/>
          <p:nvPr/>
        </p:nvSpPr>
        <p:spPr>
          <a:xfrm>
            <a:off x="8776610" y="1647081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X-axis Diffusion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E03215-8F77-504A-9BBC-04852CD4663E}"/>
              </a:ext>
            </a:extLst>
          </p:cNvPr>
          <p:cNvSpPr/>
          <p:nvPr/>
        </p:nvSpPr>
        <p:spPr>
          <a:xfrm>
            <a:off x="8776610" y="2533380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Y-axis Diffusion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4672E2-273B-DE43-A699-A3BE211CB13E}"/>
              </a:ext>
            </a:extLst>
          </p:cNvPr>
          <p:cNvSpPr/>
          <p:nvPr/>
        </p:nvSpPr>
        <p:spPr>
          <a:xfrm>
            <a:off x="8776610" y="3419679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Z-axis Diffusion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2B5758A-9D75-7342-A759-B1DD22415481}"/>
              </a:ext>
            </a:extLst>
          </p:cNvPr>
          <p:cNvSpPr/>
          <p:nvPr/>
        </p:nvSpPr>
        <p:spPr>
          <a:xfrm>
            <a:off x="8776610" y="4305978"/>
            <a:ext cx="1647550" cy="7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Reactions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03A023-612D-214E-9665-36E12E73BFF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9600385" y="2375280"/>
            <a:ext cx="0" cy="1581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111D74-C460-E04C-9C9B-5E534B731F51}"/>
              </a:ext>
            </a:extLst>
          </p:cNvPr>
          <p:cNvCxnSpPr>
            <a:cxnSpLocks/>
          </p:cNvCxnSpPr>
          <p:nvPr/>
        </p:nvCxnSpPr>
        <p:spPr>
          <a:xfrm flipH="1">
            <a:off x="9761535" y="3480690"/>
            <a:ext cx="1" cy="1690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F306E8-BDCA-4242-8CBA-A90004C9D44F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9488354" y="3232192"/>
            <a:ext cx="112031" cy="1874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15EB01-BEE6-B547-AB0C-178D9E0C7FFA}"/>
              </a:ext>
            </a:extLst>
          </p:cNvPr>
          <p:cNvSpPr txBox="1"/>
          <p:nvPr/>
        </p:nvSpPr>
        <p:spPr>
          <a:xfrm>
            <a:off x="6599500" y="1168206"/>
            <a:ext cx="3000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Simulation </a:t>
            </a:r>
            <a:r>
              <a:rPr lang="en-US" sz="1400" b="1" dirty="0" err="1">
                <a:solidFill>
                  <a:schemeClr val="bg1"/>
                </a:solidFill>
              </a:rPr>
              <a:t>Timestep</a:t>
            </a:r>
            <a:r>
              <a:rPr lang="en-US" sz="1400" b="1" dirty="0">
                <a:solidFill>
                  <a:schemeClr val="bg1"/>
                </a:solidFill>
              </a:rPr>
              <a:t> Loop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236037-F304-B246-B0C0-E3E64D01F7E5}"/>
              </a:ext>
            </a:extLst>
          </p:cNvPr>
          <p:cNvSpPr/>
          <p:nvPr/>
        </p:nvSpPr>
        <p:spPr>
          <a:xfrm>
            <a:off x="8776611" y="5192275"/>
            <a:ext cx="1647549" cy="36161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Check Overflows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0FEACB-04FC-B347-AFD9-CE3C2022F04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9600385" y="4054205"/>
            <a:ext cx="113543" cy="2517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476D16-9F94-4E49-B5ED-19FC2E5D5820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>
            <a:off x="9600385" y="5034177"/>
            <a:ext cx="1" cy="1580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CD0D5B5-2B26-9047-9CDF-08162C13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6" y="2375280"/>
            <a:ext cx="6481034" cy="33007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8DED8C-02A3-8944-89A3-E335DF083EFA}"/>
              </a:ext>
            </a:extLst>
          </p:cNvPr>
          <p:cNvSpPr txBox="1"/>
          <p:nvPr/>
        </p:nvSpPr>
        <p:spPr>
          <a:xfrm>
            <a:off x="124223" y="1589322"/>
            <a:ext cx="5854396" cy="8402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Divide the cell into chunks for each GPU to process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Communicate particles on the edge of each volume to neighboring GPU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BB52C19-970F-D943-A028-D3EFE002E2A2}"/>
              </a:ext>
            </a:extLst>
          </p:cNvPr>
          <p:cNvSpPr/>
          <p:nvPr/>
        </p:nvSpPr>
        <p:spPr>
          <a:xfrm>
            <a:off x="6770182" y="5164144"/>
            <a:ext cx="1794397" cy="36161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Send Lattice Edges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176EAC-189A-DC4B-83CF-5D26A43064FD}"/>
              </a:ext>
            </a:extLst>
          </p:cNvPr>
          <p:cNvSpPr/>
          <p:nvPr/>
        </p:nvSpPr>
        <p:spPr>
          <a:xfrm>
            <a:off x="6671517" y="1705155"/>
            <a:ext cx="1959322" cy="36161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Receive Lattice Edges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0D015A-87C2-EA4D-BCDD-A1E7D43CAB78}"/>
              </a:ext>
            </a:extLst>
          </p:cNvPr>
          <p:cNvCxnSpPr>
            <a:stCxn id="21" idx="3"/>
            <a:endCxn id="7" idx="1"/>
          </p:cNvCxnSpPr>
          <p:nvPr/>
        </p:nvCxnSpPr>
        <p:spPr>
          <a:xfrm>
            <a:off x="8630839" y="1885964"/>
            <a:ext cx="145771" cy="12521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8EFED7-55A6-3A43-B659-3859CC753A88}"/>
              </a:ext>
            </a:extLst>
          </p:cNvPr>
          <p:cNvCxnSpPr>
            <a:stCxn id="15" idx="1"/>
            <a:endCxn id="20" idx="3"/>
          </p:cNvCxnSpPr>
          <p:nvPr/>
        </p:nvCxnSpPr>
        <p:spPr>
          <a:xfrm flipH="1" flipV="1">
            <a:off x="8564579" y="5344953"/>
            <a:ext cx="212032" cy="2813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3301C0-A016-7F4D-8117-1062D9130C4F}"/>
              </a:ext>
            </a:extLst>
          </p:cNvPr>
          <p:cNvCxnSpPr>
            <a:stCxn id="20" idx="0"/>
            <a:endCxn id="21" idx="2"/>
          </p:cNvCxnSpPr>
          <p:nvPr/>
        </p:nvCxnSpPr>
        <p:spPr>
          <a:xfrm flipH="1" flipV="1">
            <a:off x="7651178" y="2066772"/>
            <a:ext cx="16203" cy="309737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24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67E77E-603E-4279-A181-8D64F43F0846}"/>
              </a:ext>
            </a:extLst>
          </p:cNvPr>
          <p:cNvGrpSpPr/>
          <p:nvPr/>
        </p:nvGrpSpPr>
        <p:grpSpPr>
          <a:xfrm>
            <a:off x="20821" y="832202"/>
            <a:ext cx="9638709" cy="5291214"/>
            <a:chOff x="20821" y="832202"/>
            <a:chExt cx="9638709" cy="52912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3B7317-22E5-4CFB-9F7C-B41D7D82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269" y="832202"/>
              <a:ext cx="8346261" cy="5291214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F5CBB1-3E59-4DA6-8EAB-33C147D62855}"/>
                </a:ext>
              </a:extLst>
            </p:cNvPr>
            <p:cNvSpPr/>
            <p:nvPr/>
          </p:nvSpPr>
          <p:spPr>
            <a:xfrm>
              <a:off x="4840941" y="1819835"/>
              <a:ext cx="286871" cy="313765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199833-F0AB-43D8-AB49-47D38CF9081A}"/>
                </a:ext>
              </a:extLst>
            </p:cNvPr>
            <p:cNvSpPr txBox="1"/>
            <p:nvPr/>
          </p:nvSpPr>
          <p:spPr>
            <a:xfrm>
              <a:off x="20821" y="2226015"/>
              <a:ext cx="3217547" cy="18374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Using System API trace</a:t>
              </a: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dirty="0" err="1">
                  <a:solidFill>
                    <a:schemeClr val="bg1"/>
                  </a:solidFill>
                  <a:latin typeface="Courier" pitchFamily="2" charset="0"/>
                </a:rPr>
                <a:t>pthread_cond_broadcast</a:t>
              </a:r>
              <a:endParaRPr lang="en-US" dirty="0">
                <a:solidFill>
                  <a:schemeClr val="bg1"/>
                </a:solidFill>
                <a:latin typeface="Courier" pitchFamily="2" charset="0"/>
              </a:endParaRP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Replaced with CPU spinlock</a:t>
              </a: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60us faster on average!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F1A5F47-5B37-4A3F-A36A-91B397495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755" y="2059711"/>
              <a:ext cx="1947186" cy="969106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9C75D-5526-4845-B402-3074FEF99C9A}"/>
              </a:ext>
            </a:extLst>
          </p:cNvPr>
          <p:cNvSpPr/>
          <p:nvPr/>
        </p:nvSpPr>
        <p:spPr>
          <a:xfrm>
            <a:off x="8368613" y="1375437"/>
            <a:ext cx="2583365" cy="411096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41271"/>
            <a:ext cx="9976104" cy="590931"/>
          </a:xfrm>
        </p:spPr>
        <p:txBody>
          <a:bodyPr/>
          <a:lstStyle/>
          <a:p>
            <a:r>
              <a:rPr lang="en-US" dirty="0"/>
              <a:t>Host Thread Parallel Optimization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4DF84E-F4AE-4BF0-A69C-27A287F6E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76"/>
          <a:stretch/>
        </p:blipFill>
        <p:spPr>
          <a:xfrm>
            <a:off x="8415865" y="2025638"/>
            <a:ext cx="2514600" cy="15804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047DC4-99FE-4B59-918B-87737A7C7E89}"/>
              </a:ext>
            </a:extLst>
          </p:cNvPr>
          <p:cNvSpPr txBox="1"/>
          <p:nvPr/>
        </p:nvSpPr>
        <p:spPr>
          <a:xfrm>
            <a:off x="9617195" y="2035986"/>
            <a:ext cx="1266692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Conditions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(original)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BCA50-EB49-4B49-B110-F9932F349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237"/>
          <a:stretch/>
        </p:blipFill>
        <p:spPr>
          <a:xfrm>
            <a:off x="8415865" y="3537078"/>
            <a:ext cx="2514600" cy="1380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452C16-A20B-4941-9A7A-F3617E46AE75}"/>
              </a:ext>
            </a:extLst>
          </p:cNvPr>
          <p:cNvSpPr txBox="1"/>
          <p:nvPr/>
        </p:nvSpPr>
        <p:spPr>
          <a:xfrm>
            <a:off x="9398759" y="3657535"/>
            <a:ext cx="13853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Spinlocks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(optimized)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29466-1F48-4AB3-A172-DD5068C9FDC8}"/>
              </a:ext>
            </a:extLst>
          </p:cNvPr>
          <p:cNvSpPr txBox="1"/>
          <p:nvPr/>
        </p:nvSpPr>
        <p:spPr>
          <a:xfrm>
            <a:off x="8423398" y="1436588"/>
            <a:ext cx="2493777" cy="590931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Synchronization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Histogram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55245-88A0-426F-9B81-2439A49DBFAA}"/>
              </a:ext>
            </a:extLst>
          </p:cNvPr>
          <p:cNvSpPr txBox="1"/>
          <p:nvPr/>
        </p:nvSpPr>
        <p:spPr>
          <a:xfrm>
            <a:off x="8493185" y="5000935"/>
            <a:ext cx="2332690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Analyzed via Python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E2B404-25C7-4B56-B4E3-23453305FEB5}"/>
              </a:ext>
            </a:extLst>
          </p:cNvPr>
          <p:cNvGrpSpPr/>
          <p:nvPr/>
        </p:nvGrpSpPr>
        <p:grpSpPr>
          <a:xfrm>
            <a:off x="20821" y="4063441"/>
            <a:ext cx="3217547" cy="795130"/>
            <a:chOff x="7594928" y="3146324"/>
            <a:chExt cx="3252083" cy="7951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1A559A-9B13-4CE8-9D2D-7D538DC0D89F}"/>
                </a:ext>
              </a:extLst>
            </p:cNvPr>
            <p:cNvSpPr/>
            <p:nvPr/>
          </p:nvSpPr>
          <p:spPr>
            <a:xfrm>
              <a:off x="7594928" y="3146324"/>
              <a:ext cx="3252083" cy="7951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7A6327-EAAE-4617-96BC-A7F14EE9FA48}"/>
                </a:ext>
              </a:extLst>
            </p:cNvPr>
            <p:cNvSpPr txBox="1"/>
            <p:nvPr/>
          </p:nvSpPr>
          <p:spPr>
            <a:xfrm>
              <a:off x="7594928" y="3359223"/>
              <a:ext cx="3129695" cy="3693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~</a:t>
              </a:r>
              <a:r>
                <a:rPr lang="en-US" dirty="0">
                  <a:solidFill>
                    <a:schemeClr val="bg1"/>
                  </a:solidFill>
                </a:rPr>
                <a:t>25%  performance 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0604E-AC85-3549-BB32-5565CD53E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78" y="1010290"/>
            <a:ext cx="10323443" cy="4569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41271"/>
            <a:ext cx="9976104" cy="590931"/>
          </a:xfrm>
        </p:spPr>
        <p:txBody>
          <a:bodyPr/>
          <a:lstStyle/>
          <a:p>
            <a:r>
              <a:rPr lang="en-US" dirty="0"/>
              <a:t>Inter-GPU Transfer Improvements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23E74-62C0-FE49-85EA-3A93651D84B9}"/>
              </a:ext>
            </a:extLst>
          </p:cNvPr>
          <p:cNvSpPr/>
          <p:nvPr/>
        </p:nvSpPr>
        <p:spPr>
          <a:xfrm>
            <a:off x="6692348" y="4678017"/>
            <a:ext cx="954156" cy="5168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C4F811-1AE2-764D-BD89-04084EC3BA8A}"/>
              </a:ext>
            </a:extLst>
          </p:cNvPr>
          <p:cNvSpPr/>
          <p:nvPr/>
        </p:nvSpPr>
        <p:spPr>
          <a:xfrm>
            <a:off x="7123044" y="3213653"/>
            <a:ext cx="954156" cy="5168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FB61B-AAC5-A048-BDAF-4279267743B3}"/>
              </a:ext>
            </a:extLst>
          </p:cNvPr>
          <p:cNvSpPr txBox="1"/>
          <p:nvPr/>
        </p:nvSpPr>
        <p:spPr>
          <a:xfrm>
            <a:off x="3925387" y="5502206"/>
            <a:ext cx="6930360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Reduce transfer overhead by packing multiple transfers in to one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176D3-D154-F740-97C7-9836F8228C9C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7115307" y="5194852"/>
            <a:ext cx="275260" cy="30735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4E98AA-9E2F-E043-B49B-E5461570051A}"/>
              </a:ext>
            </a:extLst>
          </p:cNvPr>
          <p:cNvCxnSpPr>
            <a:stCxn id="6" idx="0"/>
            <a:endCxn id="11" idx="5"/>
          </p:cNvCxnSpPr>
          <p:nvPr/>
        </p:nvCxnSpPr>
        <p:spPr>
          <a:xfrm flipV="1">
            <a:off x="7390567" y="3654799"/>
            <a:ext cx="546900" cy="184740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9B1ED5B-2741-2944-9CE5-991FE0A8ED6B}"/>
              </a:ext>
            </a:extLst>
          </p:cNvPr>
          <p:cNvSpPr/>
          <p:nvPr/>
        </p:nvSpPr>
        <p:spPr>
          <a:xfrm>
            <a:off x="5049077" y="2546320"/>
            <a:ext cx="874643" cy="97875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ACA479-FB7B-DA4A-864C-B7BCB3EAF4D0}"/>
              </a:ext>
            </a:extLst>
          </p:cNvPr>
          <p:cNvSpPr/>
          <p:nvPr/>
        </p:nvSpPr>
        <p:spPr>
          <a:xfrm>
            <a:off x="5049077" y="3985760"/>
            <a:ext cx="874643" cy="97875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3B4F7B-8F06-0F46-ABCA-8ACA91D752A9}"/>
              </a:ext>
            </a:extLst>
          </p:cNvPr>
          <p:cNvSpPr txBox="1"/>
          <p:nvPr/>
        </p:nvSpPr>
        <p:spPr>
          <a:xfrm>
            <a:off x="5110075" y="720911"/>
            <a:ext cx="2993128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Eliminate small D2D Copies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5B27F1-9E17-E547-84D9-C5F568544728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 flipH="1">
            <a:off x="5486399" y="1062543"/>
            <a:ext cx="1120240" cy="148377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F7DA0F-84D2-6944-B7BF-75972249D1CD}"/>
              </a:ext>
            </a:extLst>
          </p:cNvPr>
          <p:cNvCxnSpPr>
            <a:stCxn id="18" idx="2"/>
            <a:endCxn id="21" idx="7"/>
          </p:cNvCxnSpPr>
          <p:nvPr/>
        </p:nvCxnSpPr>
        <p:spPr>
          <a:xfrm flipH="1">
            <a:off x="5795631" y="1062543"/>
            <a:ext cx="811008" cy="306655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0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FE7093-466E-1142-BC4F-22ABFAC73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4" y="798678"/>
            <a:ext cx="10474452" cy="4667634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41271"/>
            <a:ext cx="9976104" cy="590931"/>
          </a:xfrm>
        </p:spPr>
        <p:txBody>
          <a:bodyPr/>
          <a:lstStyle/>
          <a:p>
            <a:r>
              <a:rPr lang="en-US" dirty="0"/>
              <a:t>Inter-GPU Transfer Improvements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23E74-62C0-FE49-85EA-3A93651D84B9}"/>
              </a:ext>
            </a:extLst>
          </p:cNvPr>
          <p:cNvSpPr/>
          <p:nvPr/>
        </p:nvSpPr>
        <p:spPr>
          <a:xfrm>
            <a:off x="6851374" y="3988905"/>
            <a:ext cx="344556" cy="1205948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C4F811-1AE2-764D-BD89-04084EC3BA8A}"/>
              </a:ext>
            </a:extLst>
          </p:cNvPr>
          <p:cNvSpPr/>
          <p:nvPr/>
        </p:nvSpPr>
        <p:spPr>
          <a:xfrm>
            <a:off x="7195930" y="3999355"/>
            <a:ext cx="294097" cy="1195498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FB61B-AAC5-A048-BDAF-4279267743B3}"/>
              </a:ext>
            </a:extLst>
          </p:cNvPr>
          <p:cNvSpPr txBox="1"/>
          <p:nvPr/>
        </p:nvSpPr>
        <p:spPr>
          <a:xfrm>
            <a:off x="5930806" y="5579845"/>
            <a:ext cx="3454792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Only one copy to each neighbor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176D3-D154-F740-97C7-9836F8228C9C}"/>
              </a:ext>
            </a:extLst>
          </p:cNvPr>
          <p:cNvCxnSpPr>
            <a:cxnSpLocks/>
            <a:stCxn id="6" idx="0"/>
            <a:endCxn id="5" idx="5"/>
          </p:cNvCxnSpPr>
          <p:nvPr/>
        </p:nvCxnSpPr>
        <p:spPr>
          <a:xfrm flipH="1" flipV="1">
            <a:off x="7145471" y="5018246"/>
            <a:ext cx="512731" cy="561599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4E98AA-9E2F-E043-B49B-E5461570051A}"/>
              </a:ext>
            </a:extLst>
          </p:cNvPr>
          <p:cNvCxnSpPr>
            <a:cxnSpLocks/>
            <a:stCxn id="6" idx="0"/>
            <a:endCxn id="11" idx="5"/>
          </p:cNvCxnSpPr>
          <p:nvPr/>
        </p:nvCxnSpPr>
        <p:spPr>
          <a:xfrm flipH="1" flipV="1">
            <a:off x="7446957" y="5019776"/>
            <a:ext cx="211245" cy="560069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0B9B8B-70E7-4D89-B06F-D537B18E411B}"/>
              </a:ext>
            </a:extLst>
          </p:cNvPr>
          <p:cNvGrpSpPr/>
          <p:nvPr/>
        </p:nvGrpSpPr>
        <p:grpSpPr>
          <a:xfrm>
            <a:off x="7982252" y="4091749"/>
            <a:ext cx="2990548" cy="790171"/>
            <a:chOff x="7587206" y="3146324"/>
            <a:chExt cx="3259805" cy="7951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717BE9-0617-4E32-966F-56683C1CF555}"/>
                </a:ext>
              </a:extLst>
            </p:cNvPr>
            <p:cNvSpPr/>
            <p:nvPr/>
          </p:nvSpPr>
          <p:spPr>
            <a:xfrm>
              <a:off x="7594928" y="3146324"/>
              <a:ext cx="3252083" cy="7951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817EC-F772-4EB5-813D-46F547C48DA2}"/>
                </a:ext>
              </a:extLst>
            </p:cNvPr>
            <p:cNvSpPr txBox="1"/>
            <p:nvPr/>
          </p:nvSpPr>
          <p:spPr>
            <a:xfrm>
              <a:off x="7587206" y="3246569"/>
              <a:ext cx="3259805" cy="59463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10 - 75% performance gain based on cell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5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271"/>
            <a:ext cx="10972800" cy="590931"/>
          </a:xfrm>
        </p:spPr>
        <p:txBody>
          <a:bodyPr/>
          <a:lstStyle/>
          <a:p>
            <a:r>
              <a:rPr lang="en-US" dirty="0"/>
              <a:t>4-Way DGX Inter-GPU Transfers with NVLINK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FB61B-AAC5-A048-BDAF-4279267743B3}"/>
              </a:ext>
            </a:extLst>
          </p:cNvPr>
          <p:cNvSpPr txBox="1"/>
          <p:nvPr/>
        </p:nvSpPr>
        <p:spPr>
          <a:xfrm>
            <a:off x="-751" y="5770081"/>
            <a:ext cx="10972800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 kernel directly accessing remote lattice via P2P copies can achieve concurrent bidirectional transfers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3F4B26-4DA9-4DBF-8747-323973212F53}"/>
              </a:ext>
            </a:extLst>
          </p:cNvPr>
          <p:cNvGrpSpPr/>
          <p:nvPr/>
        </p:nvGrpSpPr>
        <p:grpSpPr>
          <a:xfrm>
            <a:off x="676242" y="861450"/>
            <a:ext cx="4946258" cy="4851036"/>
            <a:chOff x="743148" y="861450"/>
            <a:chExt cx="4946258" cy="48510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9EFCDA-775B-49AC-A102-AB2DDCFD592E}"/>
                </a:ext>
              </a:extLst>
            </p:cNvPr>
            <p:cNvGrpSpPr/>
            <p:nvPr/>
          </p:nvGrpSpPr>
          <p:grpSpPr>
            <a:xfrm>
              <a:off x="743148" y="861450"/>
              <a:ext cx="4946258" cy="4497761"/>
              <a:chOff x="625767" y="861450"/>
              <a:chExt cx="5256925" cy="481973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2F5CBA8-CB58-4AFC-BB53-7D6745333C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22817" r="59838"/>
              <a:stretch/>
            </p:blipFill>
            <p:spPr>
              <a:xfrm>
                <a:off x="625767" y="861450"/>
                <a:ext cx="5168064" cy="4474985"/>
              </a:xfrm>
              <a:prstGeom prst="rect">
                <a:avLst/>
              </a:prstGeom>
            </p:spPr>
          </p:pic>
          <p:sp>
            <p:nvSpPr>
              <p:cNvPr id="20" name="Rounded Rectangle 16">
                <a:extLst>
                  <a:ext uri="{FF2B5EF4-FFF2-40B4-BE49-F238E27FC236}">
                    <a16:creationId xmlns:a16="http://schemas.microsoft.com/office/drawing/2014/main" id="{8946D250-A926-4CBE-ACB8-33573DB7F513}"/>
                  </a:ext>
                </a:extLst>
              </p:cNvPr>
              <p:cNvSpPr/>
              <p:nvPr/>
            </p:nvSpPr>
            <p:spPr>
              <a:xfrm>
                <a:off x="2556000" y="1670400"/>
                <a:ext cx="612000" cy="3666034"/>
              </a:xfrm>
              <a:prstGeom prst="roundRect">
                <a:avLst/>
              </a:prstGeom>
              <a:solidFill>
                <a:srgbClr val="E26D32">
                  <a:alpha val="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2B2C19-BBB7-482A-BE6D-39A07BD695F1}"/>
                  </a:ext>
                </a:extLst>
              </p:cNvPr>
              <p:cNvSpPr txBox="1"/>
              <p:nvPr/>
            </p:nvSpPr>
            <p:spPr>
              <a:xfrm>
                <a:off x="2172769" y="5367248"/>
                <a:ext cx="1497526" cy="313932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Communicate</a:t>
                </a:r>
              </a:p>
            </p:txBody>
          </p:sp>
          <p:sp>
            <p:nvSpPr>
              <p:cNvPr id="23" name="Rounded Rectangle 21">
                <a:extLst>
                  <a:ext uri="{FF2B5EF4-FFF2-40B4-BE49-F238E27FC236}">
                    <a16:creationId xmlns:a16="http://schemas.microsoft.com/office/drawing/2014/main" id="{5F2502A8-F8D8-4BD7-9D59-2A865F362AC1}"/>
                  </a:ext>
                </a:extLst>
              </p:cNvPr>
              <p:cNvSpPr/>
              <p:nvPr/>
            </p:nvSpPr>
            <p:spPr>
              <a:xfrm>
                <a:off x="3228171" y="1654964"/>
                <a:ext cx="2654521" cy="3657600"/>
              </a:xfrm>
              <a:prstGeom prst="roundRect">
                <a:avLst/>
              </a:prstGeom>
              <a:solidFill>
                <a:srgbClr val="00B0F0">
                  <a:alpha val="9804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09A97A3-1875-4461-86CA-B2600421A6B3}"/>
                  </a:ext>
                </a:extLst>
              </p:cNvPr>
              <p:cNvSpPr txBox="1"/>
              <p:nvPr/>
            </p:nvSpPr>
            <p:spPr>
              <a:xfrm>
                <a:off x="3974450" y="5344377"/>
                <a:ext cx="1043876" cy="313932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Compute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26F591-EE3B-451D-AC13-FD5241A11F5D}"/>
                </a:ext>
              </a:extLst>
            </p:cNvPr>
            <p:cNvSpPr txBox="1"/>
            <p:nvPr/>
          </p:nvSpPr>
          <p:spPr>
            <a:xfrm>
              <a:off x="2552147" y="5370854"/>
              <a:ext cx="1972015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Larger Size Cells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8235BF-2133-4042-A9A6-0D1D6B526C60}"/>
              </a:ext>
            </a:extLst>
          </p:cNvPr>
          <p:cNvGrpSpPr/>
          <p:nvPr/>
        </p:nvGrpSpPr>
        <p:grpSpPr>
          <a:xfrm>
            <a:off x="6012050" y="877805"/>
            <a:ext cx="4318866" cy="4821167"/>
            <a:chOff x="6012050" y="877805"/>
            <a:chExt cx="4318866" cy="48211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675ED6-8217-4672-ACA8-68DF2C1162C9}"/>
                </a:ext>
              </a:extLst>
            </p:cNvPr>
            <p:cNvGrpSpPr/>
            <p:nvPr/>
          </p:nvGrpSpPr>
          <p:grpSpPr>
            <a:xfrm>
              <a:off x="6012050" y="877805"/>
              <a:ext cx="4318866" cy="4450185"/>
              <a:chOff x="5904000" y="988921"/>
              <a:chExt cx="4242535" cy="457429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6DAE9C2-7042-0842-9D2E-8F0D718F1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3894" t="4150" r="3808" b="4225"/>
              <a:stretch/>
            </p:blipFill>
            <p:spPr>
              <a:xfrm>
                <a:off x="5904000" y="988921"/>
                <a:ext cx="4242535" cy="4403796"/>
              </a:xfrm>
              <a:prstGeom prst="rect">
                <a:avLst/>
              </a:prstGeom>
            </p:spPr>
          </p:pic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2629A85-DA4C-0343-8023-1600D40F95E4}"/>
                  </a:ext>
                </a:extLst>
              </p:cNvPr>
              <p:cNvSpPr/>
              <p:nvPr/>
            </p:nvSpPr>
            <p:spPr>
              <a:xfrm>
                <a:off x="6273534" y="1735120"/>
                <a:ext cx="864766" cy="3529488"/>
              </a:xfrm>
              <a:prstGeom prst="roundRect">
                <a:avLst/>
              </a:prstGeom>
              <a:solidFill>
                <a:srgbClr val="E26D32">
                  <a:alpha val="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C033E292-94FE-A446-8CA1-70C8D3EA2491}"/>
                  </a:ext>
                </a:extLst>
              </p:cNvPr>
              <p:cNvSpPr/>
              <p:nvPr/>
            </p:nvSpPr>
            <p:spPr>
              <a:xfrm>
                <a:off x="7159608" y="1728568"/>
                <a:ext cx="2876758" cy="3543658"/>
              </a:xfrm>
              <a:prstGeom prst="roundRect">
                <a:avLst/>
              </a:prstGeom>
              <a:solidFill>
                <a:srgbClr val="00B0F0">
                  <a:alpha val="9804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AA3B5F-CBA6-F642-93F2-09277BD1A8D0}"/>
                  </a:ext>
                </a:extLst>
              </p:cNvPr>
              <p:cNvSpPr txBox="1"/>
              <p:nvPr/>
            </p:nvSpPr>
            <p:spPr>
              <a:xfrm>
                <a:off x="5954475" y="5249279"/>
                <a:ext cx="1497526" cy="313932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Communicate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0694532-D9E0-E543-A76D-49CB13EC8481}"/>
                  </a:ext>
                </a:extLst>
              </p:cNvPr>
              <p:cNvSpPr txBox="1"/>
              <p:nvPr/>
            </p:nvSpPr>
            <p:spPr>
              <a:xfrm>
                <a:off x="8008679" y="5248202"/>
                <a:ext cx="1043876" cy="313932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Compute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22B7E3-C0B9-4945-99C2-13219AAF7F22}"/>
                </a:ext>
              </a:extLst>
            </p:cNvPr>
            <p:cNvSpPr txBox="1"/>
            <p:nvPr/>
          </p:nvSpPr>
          <p:spPr>
            <a:xfrm>
              <a:off x="6624652" y="5357340"/>
              <a:ext cx="2081019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Smaller Size Cells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71389-C19D-4B73-82A1-B32E51A754BA}"/>
              </a:ext>
            </a:extLst>
          </p:cNvPr>
          <p:cNvGrpSpPr/>
          <p:nvPr/>
        </p:nvGrpSpPr>
        <p:grpSpPr>
          <a:xfrm>
            <a:off x="7976146" y="3615964"/>
            <a:ext cx="2990548" cy="790171"/>
            <a:chOff x="7587206" y="3146324"/>
            <a:chExt cx="3259805" cy="7951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75C7C7-E433-4B37-82F8-80C202E16ED8}"/>
                </a:ext>
              </a:extLst>
            </p:cNvPr>
            <p:cNvSpPr/>
            <p:nvPr/>
          </p:nvSpPr>
          <p:spPr>
            <a:xfrm>
              <a:off x="7594928" y="3146324"/>
              <a:ext cx="3252083" cy="7951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8940C8-761F-44F1-80B8-EBE7768AEE6B}"/>
                </a:ext>
              </a:extLst>
            </p:cNvPr>
            <p:cNvSpPr txBox="1"/>
            <p:nvPr/>
          </p:nvSpPr>
          <p:spPr>
            <a:xfrm>
              <a:off x="7587206" y="3246569"/>
              <a:ext cx="3259805" cy="59463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5 - 28% performance gain kernel-based P2P copy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49561E4-5A79-4DF5-84D5-C677CB7BDD37}"/>
              </a:ext>
            </a:extLst>
          </p:cNvPr>
          <p:cNvSpPr/>
          <p:nvPr/>
        </p:nvSpPr>
        <p:spPr>
          <a:xfrm>
            <a:off x="5739163" y="877805"/>
            <a:ext cx="109226" cy="428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8E66F6-E9AC-48B3-BFF8-988FCAA9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optimization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565E5-9D99-466E-AB23-21AB3E523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340" y="1627567"/>
            <a:ext cx="5246165" cy="1949351"/>
          </a:xfrm>
          <a:solidFill>
            <a:schemeClr val="tx1"/>
          </a:solidFill>
        </p:spPr>
        <p:txBody>
          <a:bodyPr/>
          <a:lstStyle/>
          <a:p>
            <a:r>
              <a:rPr lang="en-US" b="1" u="sng" dirty="0"/>
              <a:t>CPU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Thread synchronization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Algorithm bottlenecks starve the GPUs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F6C2E0-4A31-48CF-A31B-AFE02F85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779" y="1627567"/>
            <a:ext cx="5246165" cy="4082951"/>
          </a:xfrm>
        </p:spPr>
        <p:txBody>
          <a:bodyPr/>
          <a:lstStyle/>
          <a:p>
            <a:r>
              <a:rPr lang="en-US" b="1" u="sng" dirty="0"/>
              <a:t>Single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Memory operations – blocking, serial, unnecessary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Too much synchronization - device, context, stream, default stream, implicit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CPU GPU Overlap – avoid excessive communication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D116FDF-B7A7-4AF4-ACDE-73F82EF1D1E2}"/>
              </a:ext>
            </a:extLst>
          </p:cNvPr>
          <p:cNvSpPr txBox="1">
            <a:spLocks/>
          </p:cNvSpPr>
          <p:nvPr/>
        </p:nvSpPr>
        <p:spPr bwMode="auto">
          <a:xfrm>
            <a:off x="429340" y="3669042"/>
            <a:ext cx="5410743" cy="21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3"/>
              </a:buBlip>
              <a:defRPr sz="24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032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3"/>
              </a:buBlip>
              <a:defRPr sz="2000" b="0">
                <a:solidFill>
                  <a:schemeClr val="bg1"/>
                </a:solidFill>
                <a:latin typeface="Trebuchet MS" pitchFamily="34" charset="0"/>
              </a:defRPr>
            </a:lvl2pPr>
            <a:lvl3pPr marL="1255713" indent="-166688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3"/>
              </a:buBlip>
              <a:defRPr sz="18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u="sng" dirty="0"/>
              <a:t>Multi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Communication between GPUs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Lack of Stream Overlap in memory management, kernel execution</a:t>
            </a:r>
          </a:p>
        </p:txBody>
      </p:sp>
    </p:spTree>
    <p:extLst>
      <p:ext uri="{BB962C8B-B14F-4D97-AF65-F5344CB8AC3E}">
        <p14:creationId xmlns:p14="http://schemas.microsoft.com/office/powerpoint/2010/main" val="15887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120942"/>
            <a:ext cx="9976104" cy="590931"/>
          </a:xfrm>
        </p:spPr>
        <p:txBody>
          <a:bodyPr/>
          <a:lstStyle/>
          <a:p>
            <a:r>
              <a:rPr lang="en-US" dirty="0"/>
              <a:t>Tool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4361DB-2B60-4DA7-BE9E-9CAC1EC88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262350"/>
              </p:ext>
            </p:extLst>
          </p:nvPr>
        </p:nvGraphicFramePr>
        <p:xfrm>
          <a:off x="310551" y="711873"/>
          <a:ext cx="10377575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479">
                  <a:extLst>
                    <a:ext uri="{9D8B030D-6E8A-4147-A177-3AD203B41FA5}">
                      <a16:colId xmlns:a16="http://schemas.microsoft.com/office/drawing/2014/main" val="1683398384"/>
                    </a:ext>
                  </a:extLst>
                </a:gridCol>
                <a:gridCol w="2391017">
                  <a:extLst>
                    <a:ext uri="{9D8B030D-6E8A-4147-A177-3AD203B41FA5}">
                      <a16:colId xmlns:a16="http://schemas.microsoft.com/office/drawing/2014/main" val="4197555599"/>
                    </a:ext>
                  </a:extLst>
                </a:gridCol>
                <a:gridCol w="1326968">
                  <a:extLst>
                    <a:ext uri="{9D8B030D-6E8A-4147-A177-3AD203B41FA5}">
                      <a16:colId xmlns:a16="http://schemas.microsoft.com/office/drawing/2014/main" val="133326739"/>
                    </a:ext>
                  </a:extLst>
                </a:gridCol>
                <a:gridCol w="2372264">
                  <a:extLst>
                    <a:ext uri="{9D8B030D-6E8A-4147-A177-3AD203B41FA5}">
                      <a16:colId xmlns:a16="http://schemas.microsoft.com/office/drawing/2014/main" val="2430598468"/>
                    </a:ext>
                  </a:extLst>
                </a:gridCol>
                <a:gridCol w="1509623">
                  <a:extLst>
                    <a:ext uri="{9D8B030D-6E8A-4147-A177-3AD203B41FA5}">
                      <a16:colId xmlns:a16="http://schemas.microsoft.com/office/drawing/2014/main" val="3452189639"/>
                    </a:ext>
                  </a:extLst>
                </a:gridCol>
                <a:gridCol w="1380224">
                  <a:extLst>
                    <a:ext uri="{9D8B030D-6E8A-4147-A177-3AD203B41FA5}">
                      <a16:colId xmlns:a16="http://schemas.microsoft.com/office/drawing/2014/main" val="1356269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NVIDIA © </a:t>
                      </a:r>
                      <a:br>
                        <a:rPr lang="en-US" b="1" dirty="0"/>
                      </a:br>
                      <a:r>
                        <a:rPr lang="en-US" b="1" dirty="0" err="1"/>
                        <a:t>Nsight</a:t>
                      </a:r>
                      <a:r>
                        <a:rPr lang="en-US" b="1" dirty="0"/>
                        <a:t> ™</a:t>
                      </a:r>
                      <a:br>
                        <a:rPr lang="en-US" b="1" dirty="0"/>
                      </a:br>
                      <a:r>
                        <a:rPr lang="en-US" b="1" dirty="0"/>
                        <a:t>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NVIDIA© </a:t>
                      </a:r>
                      <a:r>
                        <a:rPr lang="en-US" dirty="0" err="1"/>
                        <a:t>Nsight</a:t>
                      </a:r>
                      <a:r>
                        <a:rPr lang="en-US" dirty="0"/>
                        <a:t>™</a:t>
                      </a:r>
                      <a:br>
                        <a:rPr lang="en-US" dirty="0"/>
                      </a:br>
                      <a:r>
                        <a:rPr lang="en-US" dirty="0"/>
                        <a:t>Compute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NVIDIA©</a:t>
                      </a:r>
                      <a:br>
                        <a:rPr lang="en-US" dirty="0"/>
                      </a:br>
                      <a:r>
                        <a:rPr lang="en-US" dirty="0"/>
                        <a:t>Visual Profiler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Intel ©</a:t>
                      </a:r>
                    </a:p>
                    <a:p>
                      <a:pPr algn="ctr"/>
                      <a:r>
                        <a:rPr lang="en-US" dirty="0" err="1"/>
                        <a:t>VTune</a:t>
                      </a:r>
                      <a:r>
                        <a:rPr lang="en-US" dirty="0"/>
                        <a:t> ™</a:t>
                      </a:r>
                      <a:br>
                        <a:rPr lang="en-US" dirty="0"/>
                      </a:br>
                      <a:r>
                        <a:rPr lang="en-US" dirty="0"/>
                        <a:t>Amplifier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Linux perf</a:t>
                      </a:r>
                      <a:br>
                        <a:rPr lang="en-US" dirty="0"/>
                      </a:br>
                      <a:r>
                        <a:rPr lang="en-US" dirty="0" err="1"/>
                        <a:t>OProfile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1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Target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Linux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Linux, 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Linux, Mac, 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Linux, 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Linux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50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GPUs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Pascal, Volta, 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Pascal, Volta, 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Kepler, Maxwell, Pascal, Volta, 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607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x86_64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x86_64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x86, x86_64,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x86, x86_64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x86, x86_64, Power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14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NVTX, CUDA, OpenGL,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CuDNN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CuBLAS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,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NVTX,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MPI, CUDA,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OpenACC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MPI, 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Kernel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957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PC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High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High 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7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UVM, NVLINK, 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Power,Thermal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282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Src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Code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8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Compare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93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12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Maximize your GPU Investment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right optimization opportunities</a:t>
            </a:r>
          </a:p>
          <a:p>
            <a:r>
              <a:rPr lang="en-US" dirty="0"/>
              <a:t>Balance your workload across CPUs and GPUs </a:t>
            </a:r>
          </a:p>
          <a:p>
            <a:r>
              <a:rPr lang="en-US" dirty="0"/>
              <a:t>Achieve real-time performance requirements</a:t>
            </a:r>
          </a:p>
          <a:p>
            <a:r>
              <a:rPr lang="en-US" dirty="0"/>
              <a:t>Optimize for HPC environments – minimum time to solution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DA416-67DE-4571-BA97-1C24CA64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364" y="1694426"/>
            <a:ext cx="3514686" cy="22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493485"/>
            <a:ext cx="9976104" cy="590931"/>
          </a:xfrm>
        </p:spPr>
        <p:txBody>
          <a:bodyPr/>
          <a:lstStyle/>
          <a:p>
            <a:r>
              <a:rPr lang="en-US" dirty="0" err="1"/>
              <a:t>Nsight</a:t>
            </a:r>
            <a:r>
              <a:rPr lang="en-US" dirty="0"/>
              <a:t> Systems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618571-0264-4236-BFE0-48210F740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348" y="1771499"/>
            <a:ext cx="6190319" cy="32856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When can you get it?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Soon. Fixing the last issues now.</a:t>
            </a:r>
            <a:endParaRPr lang="en-US" baseline="30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Where can you get it?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http://developer.nvidia.com/nsight-systems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Questions/Requests/Comments?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u="sng" dirty="0">
                <a:hlinkClick r:id="rId3"/>
              </a:rPr>
              <a:t>nsight-systems@nvidia.com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E0B3EF-9117-44F2-96C0-1F66541C0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Visit us at the NVIDIA booth in the exhibit hall for a live demo!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A27B50-A56D-4D86-98DD-3DA76AE9A318}"/>
              </a:ext>
            </a:extLst>
          </p:cNvPr>
          <p:cNvGrpSpPr/>
          <p:nvPr/>
        </p:nvGrpSpPr>
        <p:grpSpPr>
          <a:xfrm>
            <a:off x="7391067" y="1830460"/>
            <a:ext cx="2702887" cy="2635710"/>
            <a:chOff x="7534154" y="1595401"/>
            <a:chExt cx="2702887" cy="26357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742FF8-3908-445E-9548-7E15DD2DBF7F}"/>
                </a:ext>
              </a:extLst>
            </p:cNvPr>
            <p:cNvSpPr txBox="1"/>
            <p:nvPr/>
          </p:nvSpPr>
          <p:spPr>
            <a:xfrm>
              <a:off x="7941160" y="1595401"/>
              <a:ext cx="1774781" cy="48013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u="sng" dirty="0">
                  <a:solidFill>
                    <a:schemeClr val="bg1"/>
                  </a:solidFill>
                </a:rPr>
                <a:t>Workflow</a:t>
              </a:r>
              <a:endParaRPr lang="en-US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2FD74B-86AE-4BE2-B2D7-79A11750580A}"/>
                </a:ext>
              </a:extLst>
            </p:cNvPr>
            <p:cNvSpPr txBox="1"/>
            <p:nvPr/>
          </p:nvSpPr>
          <p:spPr>
            <a:xfrm>
              <a:off x="8242286" y="2208392"/>
              <a:ext cx="1248792" cy="646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err="1">
                  <a:solidFill>
                    <a:schemeClr val="tx2"/>
                  </a:solidFill>
                </a:rPr>
                <a:t>Nsight</a:t>
              </a:r>
              <a:br>
                <a:rPr lang="en-US" sz="2000" b="1" dirty="0">
                  <a:solidFill>
                    <a:schemeClr val="tx2"/>
                  </a:solidFill>
                </a:rPr>
              </a:br>
              <a:r>
                <a:rPr lang="en-US" sz="2000" b="1" dirty="0">
                  <a:solidFill>
                    <a:schemeClr val="tx2"/>
                  </a:solidFill>
                </a:rPr>
                <a:t>Systems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8B1338-02D7-4E1E-88E3-BEBFF77817D4}"/>
                </a:ext>
              </a:extLst>
            </p:cNvPr>
            <p:cNvSpPr txBox="1"/>
            <p:nvPr/>
          </p:nvSpPr>
          <p:spPr>
            <a:xfrm>
              <a:off x="7534154" y="3584780"/>
              <a:ext cx="1258678" cy="646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err="1">
                  <a:solidFill>
                    <a:schemeClr val="tx2"/>
                  </a:solidFill>
                </a:rPr>
                <a:t>Nsight</a:t>
              </a:r>
              <a:br>
                <a:rPr lang="en-US" sz="2000" b="1" dirty="0">
                  <a:solidFill>
                    <a:schemeClr val="tx2"/>
                  </a:solidFill>
                </a:rPr>
              </a:br>
              <a:r>
                <a:rPr lang="en-US" sz="2000" b="1" dirty="0">
                  <a:solidFill>
                    <a:schemeClr val="tx2"/>
                  </a:solidFill>
                </a:rPr>
                <a:t>Compute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A3B538-72E7-4D93-A0E3-3821E861F166}"/>
                </a:ext>
              </a:extLst>
            </p:cNvPr>
            <p:cNvSpPr txBox="1"/>
            <p:nvPr/>
          </p:nvSpPr>
          <p:spPr>
            <a:xfrm>
              <a:off x="9023247" y="3583665"/>
              <a:ext cx="1213794" cy="646331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err="1">
                  <a:solidFill>
                    <a:schemeClr val="tx2"/>
                  </a:solidFill>
                </a:rPr>
                <a:t>Nsight</a:t>
              </a:r>
              <a:br>
                <a:rPr lang="en-US" sz="2000" b="1" dirty="0">
                  <a:solidFill>
                    <a:schemeClr val="tx2"/>
                  </a:solidFill>
                </a:rPr>
              </a:br>
              <a:r>
                <a:rPr lang="en-US" sz="2000" b="1" dirty="0">
                  <a:solidFill>
                    <a:schemeClr val="tx2"/>
                  </a:solidFill>
                </a:rPr>
                <a:t>Graphics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B887544-24E7-4526-B00C-D03734791EC7}"/>
                </a:ext>
              </a:extLst>
            </p:cNvPr>
            <p:cNvCxnSpPr>
              <a:stCxn id="14" idx="2"/>
              <a:endCxn id="15" idx="0"/>
            </p:cNvCxnSpPr>
            <p:nvPr/>
          </p:nvCxnSpPr>
          <p:spPr>
            <a:xfrm flipH="1">
              <a:off x="8163493" y="2854723"/>
              <a:ext cx="703189" cy="730057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E2EE213-D20B-469E-B85C-FCE9828FAF2A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8866682" y="2854723"/>
              <a:ext cx="763462" cy="728942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ED23FE-56FC-4DB2-8F2D-48F1D52DAA4D}"/>
              </a:ext>
            </a:extLst>
          </p:cNvPr>
          <p:cNvGrpSpPr/>
          <p:nvPr/>
        </p:nvGrpSpPr>
        <p:grpSpPr>
          <a:xfrm>
            <a:off x="2156095" y="4983059"/>
            <a:ext cx="6813204" cy="1089530"/>
            <a:chOff x="2190599" y="4983059"/>
            <a:chExt cx="6813204" cy="10895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1ECDA9-B291-4B99-85BE-CAD4E02ED9E5}"/>
                </a:ext>
              </a:extLst>
            </p:cNvPr>
            <p:cNvSpPr txBox="1"/>
            <p:nvPr/>
          </p:nvSpPr>
          <p:spPr>
            <a:xfrm>
              <a:off x="2190599" y="4983060"/>
              <a:ext cx="2716578" cy="108952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For </a:t>
              </a:r>
              <a:r>
                <a:rPr lang="en-US" dirty="0" err="1">
                  <a:solidFill>
                    <a:schemeClr val="bg1"/>
                  </a:solidFill>
                </a:rPr>
                <a:t>Tegra</a:t>
              </a:r>
              <a:r>
                <a:rPr lang="en-US" dirty="0">
                  <a:solidFill>
                    <a:schemeClr val="bg1"/>
                  </a:solidFill>
                </a:rPr>
                <a:t>-based systems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Codeworks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 err="1">
                  <a:solidFill>
                    <a:schemeClr val="bg1"/>
                  </a:solidFill>
                </a:rPr>
                <a:t>JetPack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dirty="0" err="1">
                  <a:solidFill>
                    <a:schemeClr val="bg1"/>
                  </a:solidFill>
                </a:rPr>
                <a:t>DriveInstall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9DF263-29E9-4C74-B5C2-8F510A6C3813}"/>
                </a:ext>
              </a:extLst>
            </p:cNvPr>
            <p:cNvSpPr/>
            <p:nvPr/>
          </p:nvSpPr>
          <p:spPr>
            <a:xfrm>
              <a:off x="4907177" y="4983059"/>
              <a:ext cx="1604506" cy="108952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249C77-7846-4EB9-96B3-93AB63F571E0}"/>
                </a:ext>
              </a:extLst>
            </p:cNvPr>
            <p:cNvSpPr txBox="1"/>
            <p:nvPr/>
          </p:nvSpPr>
          <p:spPr>
            <a:xfrm>
              <a:off x="5862875" y="4983059"/>
              <a:ext cx="3140928" cy="108952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Note: Currently still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NVIDIA System Profiler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in some packages</a:t>
              </a:r>
              <a:br>
                <a:rPr lang="en-US" dirty="0">
                  <a:solidFill>
                    <a:schemeClr val="bg1"/>
                  </a:solidFill>
                </a:rPr>
              </a:b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1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481927"/>
            <a:ext cx="9976104" cy="590931"/>
          </a:xfrm>
        </p:spPr>
        <p:txBody>
          <a:bodyPr/>
          <a:lstStyle/>
          <a:p>
            <a:r>
              <a:rPr lang="en-US" dirty="0" err="1"/>
              <a:t>Nsight</a:t>
            </a:r>
            <a:r>
              <a:rPr lang="en-US" dirty="0"/>
              <a:t>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470213"/>
            <a:ext cx="9948672" cy="4351748"/>
          </a:xfrm>
        </p:spPr>
        <p:txBody>
          <a:bodyPr/>
          <a:lstStyle/>
          <a:p>
            <a:r>
              <a:rPr lang="en-US" dirty="0"/>
              <a:t>Upcoming features: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NVIDIA GPU Cloud (near future)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GPUs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CUDA Releases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Windows 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Many more HPC and cluster features</a:t>
            </a:r>
          </a:p>
        </p:txBody>
      </p:sp>
    </p:spTree>
    <p:extLst>
      <p:ext uri="{BB962C8B-B14F-4D97-AF65-F5344CB8AC3E}">
        <p14:creationId xmlns:p14="http://schemas.microsoft.com/office/powerpoint/2010/main" val="42680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481927"/>
            <a:ext cx="9976104" cy="590931"/>
          </a:xfrm>
        </p:spPr>
        <p:txBody>
          <a:bodyPr/>
          <a:lstStyle/>
          <a:p>
            <a:r>
              <a:rPr lang="en-US" dirty="0"/>
              <a:t>Don’t Miss these presentations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1667" y="1470213"/>
            <a:ext cx="10600266" cy="435174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S8481</a:t>
            </a:r>
            <a:r>
              <a:rPr lang="en-US" dirty="0"/>
              <a:t>: CUDA Kernel Profiling: Deep-Dive Into NVIDIA's Next-Gen Tools (Thursday 11:00AM) </a:t>
            </a:r>
          </a:p>
          <a:p>
            <a:r>
              <a:rPr lang="en-US" b="1" dirty="0">
                <a:solidFill>
                  <a:schemeClr val="tx2"/>
                </a:solidFill>
              </a:rPr>
              <a:t>S8337</a:t>
            </a:r>
            <a:r>
              <a:rPr lang="en-US" dirty="0"/>
              <a:t>: NVIDIA SDK Manager - Simplify Your Development Environment Setup </a:t>
            </a:r>
            <a:br>
              <a:rPr lang="en-US" dirty="0"/>
            </a:br>
            <a:r>
              <a:rPr lang="en-US" dirty="0"/>
              <a:t>	(Wednesday 3:30 PM)</a:t>
            </a:r>
          </a:p>
          <a:p>
            <a:r>
              <a:rPr lang="en-US" b="1" dirty="0">
                <a:solidFill>
                  <a:schemeClr val="tx2"/>
                </a:solidFill>
              </a:rPr>
              <a:t>S8275</a:t>
            </a:r>
            <a:r>
              <a:rPr lang="en-US" dirty="0"/>
              <a:t>: Introducing NVIDIA's New Graphics Debugger (Wednesday 4:00 PM)</a:t>
            </a:r>
          </a:p>
          <a:p>
            <a:r>
              <a:rPr lang="en-US" b="1" dirty="0">
                <a:solidFill>
                  <a:schemeClr val="tx2"/>
                </a:solidFill>
              </a:rPr>
              <a:t>S8665</a:t>
            </a:r>
            <a:r>
              <a:rPr lang="en-US" dirty="0"/>
              <a:t>: VMD: Biomolecular Visualization from Atoms to Cells Using Ray Tracing, 	Rasterization, and VR (Thursday 11:00AM)</a:t>
            </a:r>
          </a:p>
          <a:p>
            <a:r>
              <a:rPr lang="en-US" b="1" dirty="0">
                <a:solidFill>
                  <a:schemeClr val="tx2"/>
                </a:solidFill>
              </a:rPr>
              <a:t>S8709</a:t>
            </a:r>
            <a:r>
              <a:rPr lang="en-US" dirty="0"/>
              <a:t>: Accelerating Molecular Modeling Tasks on Desktop and Pre-</a:t>
            </a:r>
            <a:r>
              <a:rPr lang="en-US" dirty="0" err="1"/>
              <a:t>Exascale</a:t>
            </a:r>
            <a:r>
              <a:rPr lang="en-US" dirty="0"/>
              <a:t> 	Supercomputers (Monday 4:00PM)</a:t>
            </a:r>
          </a:p>
          <a:p>
            <a:r>
              <a:rPr lang="en-US" i="1" dirty="0"/>
              <a:t>Show floor </a:t>
            </a:r>
            <a:r>
              <a:rPr lang="en-US" b="1" i="1" dirty="0"/>
              <a:t>demos</a:t>
            </a:r>
            <a:r>
              <a:rPr lang="en-US" i="1" dirty="0"/>
              <a:t> available: </a:t>
            </a:r>
          </a:p>
          <a:p>
            <a:r>
              <a:rPr lang="en-US" dirty="0"/>
              <a:t>Tuesday 11-1 and 5:30-7:30; Wednesday 12-2 and 5-7; Thursday 12-2</a:t>
            </a:r>
          </a:p>
        </p:txBody>
      </p:sp>
    </p:spTree>
    <p:extLst>
      <p:ext uri="{BB962C8B-B14F-4D97-AF65-F5344CB8AC3E}">
        <p14:creationId xmlns:p14="http://schemas.microsoft.com/office/powerpoint/2010/main" val="42179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481927"/>
            <a:ext cx="9976104" cy="590931"/>
          </a:xfrm>
        </p:spPr>
        <p:txBody>
          <a:bodyPr/>
          <a:lstStyle/>
          <a:p>
            <a:r>
              <a:rPr lang="en-US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3985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3ABC37-EA39-4F5B-8118-A0D3327D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3771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ECF2EE-DAD5-49B4-B384-6E6F2911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3" y="750134"/>
            <a:ext cx="9897034" cy="5064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275739"/>
            <a:ext cx="9976104" cy="590931"/>
          </a:xfrm>
        </p:spPr>
        <p:txBody>
          <a:bodyPr/>
          <a:lstStyle/>
          <a:p>
            <a:r>
              <a:rPr lang="en-US" dirty="0"/>
              <a:t>Command Line Interface</a:t>
            </a:r>
          </a:p>
        </p:txBody>
      </p:sp>
    </p:spTree>
    <p:extLst>
      <p:ext uri="{BB962C8B-B14F-4D97-AF65-F5344CB8AC3E}">
        <p14:creationId xmlns:p14="http://schemas.microsoft.com/office/powerpoint/2010/main" val="2303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6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D08254-0B07-4BD7-B56E-FBDBDCDD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61" y="1059140"/>
            <a:ext cx="7557372" cy="4746625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481927"/>
            <a:ext cx="9976104" cy="590931"/>
          </a:xfrm>
        </p:spPr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8272" y="1072858"/>
            <a:ext cx="9948672" cy="435174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User Instrumentation</a:t>
            </a:r>
          </a:p>
          <a:p>
            <a:r>
              <a:rPr lang="en-US" dirty="0"/>
              <a:t>NVidia Tools </a:t>
            </a:r>
            <a:r>
              <a:rPr lang="en-US" dirty="0" err="1"/>
              <a:t>eXtension</a:t>
            </a:r>
            <a:br>
              <a:rPr lang="en-US" dirty="0"/>
            </a:br>
            <a:r>
              <a:rPr lang="en-US" dirty="0"/>
              <a:t>- aka NVTX</a:t>
            </a:r>
          </a:p>
          <a:p>
            <a:r>
              <a:rPr lang="en-US" b="1" dirty="0">
                <a:solidFill>
                  <a:schemeClr val="tx2"/>
                </a:solidFill>
              </a:rPr>
              <a:t>API Tracing</a:t>
            </a:r>
            <a:endParaRPr lang="en-US" dirty="0"/>
          </a:p>
          <a:p>
            <a:r>
              <a:rPr lang="en-US" sz="1600" dirty="0"/>
              <a:t>CUDA, OpenGL, </a:t>
            </a:r>
          </a:p>
          <a:p>
            <a:r>
              <a:rPr lang="en-US" sz="1600" dirty="0" err="1"/>
              <a:t>cuDNN</a:t>
            </a:r>
            <a:r>
              <a:rPr lang="en-US" sz="1600" dirty="0"/>
              <a:t>, </a:t>
            </a:r>
            <a:r>
              <a:rPr lang="en-US" sz="1600" dirty="0" err="1"/>
              <a:t>cuBLAS</a:t>
            </a:r>
            <a:endParaRPr lang="en-US" sz="1600" dirty="0"/>
          </a:p>
          <a:p>
            <a:r>
              <a:rPr lang="en-US" sz="1600" dirty="0"/>
              <a:t>System </a:t>
            </a:r>
            <a:r>
              <a:rPr lang="en-US" sz="1400" i="1" dirty="0" err="1"/>
              <a:t>strace</a:t>
            </a:r>
            <a:r>
              <a:rPr lang="en-US" sz="1400" i="1" dirty="0"/>
              <a:t>-lite</a:t>
            </a:r>
            <a:endParaRPr lang="en-US" sz="1400" dirty="0"/>
          </a:p>
          <a:p>
            <a:r>
              <a:rPr lang="en-US" b="1" dirty="0" err="1">
                <a:solidFill>
                  <a:schemeClr val="tx2"/>
                </a:solidFill>
              </a:rPr>
              <a:t>Backtrace</a:t>
            </a:r>
            <a:r>
              <a:rPr lang="en-US" b="1" dirty="0">
                <a:solidFill>
                  <a:schemeClr val="tx2"/>
                </a:solidFill>
              </a:rPr>
              <a:t> Collection</a:t>
            </a:r>
          </a:p>
          <a:p>
            <a:r>
              <a:rPr lang="en-US" sz="1600" dirty="0"/>
              <a:t>Sampled IPs</a:t>
            </a:r>
          </a:p>
          <a:p>
            <a:r>
              <a:rPr lang="en-US" sz="1600" dirty="0"/>
              <a:t>Blocked state</a:t>
            </a:r>
          </a:p>
        </p:txBody>
      </p:sp>
    </p:spTree>
    <p:extLst>
      <p:ext uri="{BB962C8B-B14F-4D97-AF65-F5344CB8AC3E}">
        <p14:creationId xmlns:p14="http://schemas.microsoft.com/office/powerpoint/2010/main" val="40667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43" y="437874"/>
            <a:ext cx="9973315" cy="590931"/>
          </a:xfrm>
        </p:spPr>
        <p:txBody>
          <a:bodyPr/>
          <a:lstStyle/>
          <a:p>
            <a:r>
              <a:rPr lang="en-US" dirty="0"/>
              <a:t>Application Algorithm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06D7C7-2269-40EA-98E7-7D2686F79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1440180"/>
            <a:ext cx="2539617" cy="4294145"/>
          </a:xfrm>
        </p:spPr>
        <p:txBody>
          <a:bodyPr/>
          <a:lstStyle/>
          <a:p>
            <a:r>
              <a:rPr lang="en-US" sz="3200" dirty="0"/>
              <a:t>Zoom Out </a:t>
            </a:r>
          </a:p>
          <a:p>
            <a:endParaRPr lang="en-US" sz="3200" dirty="0"/>
          </a:p>
          <a:p>
            <a:pPr algn="ctr"/>
            <a:r>
              <a:rPr lang="en-US" sz="3200" dirty="0"/>
              <a:t>Four Distinct Phases of VMD Algorithm Become Visible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4638B-453C-4AE8-BC1F-146CA363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256" y="1028805"/>
            <a:ext cx="7426539" cy="48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063340-BE3F-40E3-B81B-F42C2D4C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45" y="1435857"/>
            <a:ext cx="8290057" cy="411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2310"/>
            <a:ext cx="9326880" cy="749204"/>
          </a:xfrm>
        </p:spPr>
        <p:txBody>
          <a:bodyPr/>
          <a:lstStyle/>
          <a:p>
            <a:r>
              <a:rPr lang="en-US" dirty="0"/>
              <a:t>Correlation Ties API to GPU Behavior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24F2DBF-36BD-4E87-99EB-8328550A9B7F}"/>
              </a:ext>
            </a:extLst>
          </p:cNvPr>
          <p:cNvSpPr txBox="1">
            <a:spLocks/>
          </p:cNvSpPr>
          <p:nvPr/>
        </p:nvSpPr>
        <p:spPr bwMode="auto">
          <a:xfrm>
            <a:off x="453754" y="1440180"/>
            <a:ext cx="2177308" cy="429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20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7150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2pPr>
            <a:lvl3pPr marL="1089025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6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 defTabSz="914400"/>
            <a:r>
              <a:rPr lang="en-US" sz="3200" kern="0" dirty="0"/>
              <a:t>Zoom In </a:t>
            </a:r>
          </a:p>
          <a:p>
            <a:pPr defTabSz="914400"/>
            <a:endParaRPr lang="en-US" sz="3200" kern="0" dirty="0"/>
          </a:p>
          <a:p>
            <a:pPr algn="ctr" defTabSz="914400"/>
            <a:r>
              <a:rPr lang="en-US" sz="3200" kern="0" dirty="0"/>
              <a:t>Track Algorithm from CPU to GPU or from GPU to CPU!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9CA6C-C308-44D0-9A40-7E5AFE295E32}"/>
              </a:ext>
            </a:extLst>
          </p:cNvPr>
          <p:cNvSpPr txBox="1"/>
          <p:nvPr/>
        </p:nvSpPr>
        <p:spPr>
          <a:xfrm>
            <a:off x="6814698" y="3428876"/>
            <a:ext cx="203835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Selecting one highlights both cause and effect,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i.e. dependency analysis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CBBF49-4911-4859-9F2C-F537C6A1C4D2}"/>
              </a:ext>
            </a:extLst>
          </p:cNvPr>
          <p:cNvCxnSpPr>
            <a:cxnSpLocks/>
          </p:cNvCxnSpPr>
          <p:nvPr/>
        </p:nvCxnSpPr>
        <p:spPr>
          <a:xfrm flipH="1" flipV="1">
            <a:off x="5379740" y="2978400"/>
            <a:ext cx="1434958" cy="6533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1FD228-09A4-4168-A0E3-7C2A17AFC0ED}"/>
              </a:ext>
            </a:extLst>
          </p:cNvPr>
          <p:cNvCxnSpPr>
            <a:cxnSpLocks/>
          </p:cNvCxnSpPr>
          <p:nvPr/>
        </p:nvCxnSpPr>
        <p:spPr>
          <a:xfrm>
            <a:off x="8853048" y="4167540"/>
            <a:ext cx="1296792" cy="4304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1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52534"/>
            <a:ext cx="9976104" cy="590931"/>
          </a:xfrm>
        </p:spPr>
        <p:txBody>
          <a:bodyPr/>
          <a:lstStyle/>
          <a:p>
            <a:r>
              <a:rPr lang="en-US" dirty="0"/>
              <a:t>Blocked state </a:t>
            </a:r>
            <a:r>
              <a:rPr lang="en-US" dirty="0" err="1"/>
              <a:t>backtrace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1C1CF-4728-42EC-809C-1BFBE244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35" y="1030591"/>
            <a:ext cx="9303436" cy="47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">
  <a:themeElements>
    <a:clrScheme name="2015 WHITE Templa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4805693B4C294FA838FA40156D503D" ma:contentTypeVersion="2" ma:contentTypeDescription="Create a new document." ma:contentTypeScope="" ma:versionID="1c262eaaaa95821bd78b4b92c8e81883">
  <xsd:schema xmlns:xsd="http://www.w3.org/2001/XMLSchema" xmlns:xs="http://www.w3.org/2001/XMLSchema" xmlns:p="http://schemas.microsoft.com/office/2006/metadata/properties" xmlns:ns2="cd04c03b-21da-4ee4-94bd-581c2ac9535f" targetNamespace="http://schemas.microsoft.com/office/2006/metadata/properties" ma:root="true" ma:fieldsID="d16d4ed663c3ebc99402e9ddc37cdb53" ns2:_="">
    <xsd:import namespace="cd04c03b-21da-4ee4-94bd-581c2ac95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4c03b-21da-4ee4-94bd-581c2ac953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C8F790E-D260-4CEB-B27D-1E168950AA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04c03b-21da-4ee4-94bd-581c2ac953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d04c03b-21da-4ee4-94bd-581c2ac9535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83593</TotalTime>
  <Words>2174</Words>
  <Application>Microsoft Office PowerPoint</Application>
  <PresentationFormat>Custom</PresentationFormat>
  <Paragraphs>445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ＭＳ Ｐゴシック</vt:lpstr>
      <vt:lpstr>ＭＳ Ｐゴシック</vt:lpstr>
      <vt:lpstr>Arial</vt:lpstr>
      <vt:lpstr>Century Gothic</vt:lpstr>
      <vt:lpstr>Courier</vt:lpstr>
      <vt:lpstr>Helvetica</vt:lpstr>
      <vt:lpstr>Helvetica Light</vt:lpstr>
      <vt:lpstr>Helvetica Neue</vt:lpstr>
      <vt:lpstr>Trebuchet MS</vt:lpstr>
      <vt:lpstr>Wingdings</vt:lpstr>
      <vt:lpstr>Title &amp; Bullet</vt:lpstr>
      <vt:lpstr>Optimizing HPC Simulation and Visualization Code using  NVIDIA Nsight Systems</vt:lpstr>
      <vt:lpstr>Introducing Nsight Systems</vt:lpstr>
      <vt:lpstr>Nsight product family</vt:lpstr>
      <vt:lpstr>Nsight Systems User</vt:lpstr>
      <vt:lpstr>Maximize your GPU Investment</vt:lpstr>
      <vt:lpstr>Features</vt:lpstr>
      <vt:lpstr>Application Algorithm</vt:lpstr>
      <vt:lpstr>Correlation Ties API to GPU Behavior</vt:lpstr>
      <vt:lpstr>Blocked state backtrace</vt:lpstr>
      <vt:lpstr>Data Collection</vt:lpstr>
      <vt:lpstr>Report Navigation Demo</vt:lpstr>
      <vt:lpstr>Common optimization opportunities</vt:lpstr>
      <vt:lpstr>PowerPoint Presentation</vt:lpstr>
      <vt:lpstr>Cryo-EM / Cryo-ET Image Segmentation</vt:lpstr>
      <vt:lpstr>Cryo-EM Density Map Segmentation  Approach, goals</vt:lpstr>
      <vt:lpstr>1: Initial VMD Image Segmentation Trace</vt:lpstr>
      <vt:lpstr>2: VMD Profile w/ NVTX Tags</vt:lpstr>
      <vt:lpstr>2: VMD Image Segmentation w/ NVTX</vt:lpstr>
      <vt:lpstr>2: Identified Bogus Copies, Slow CPU Init</vt:lpstr>
      <vt:lpstr>2: Detail: Identified Bogus GPU-Host Copies</vt:lpstr>
      <vt:lpstr>3: Bogus Copies Eliminated</vt:lpstr>
      <vt:lpstr>3: Detail: Bogus Copies Eliminated</vt:lpstr>
      <vt:lpstr>3: Detail: Slow CPU Init Routine</vt:lpstr>
      <vt:lpstr>4: Fast GPU Init Routine</vt:lpstr>
      <vt:lpstr>4: Detail: Slow Scale-Space Merge Groups Kernel </vt:lpstr>
      <vt:lpstr>5: Faster Merge Groups Kernels </vt:lpstr>
      <vt:lpstr>5: Detail: Faster Merge Groups Kernels </vt:lpstr>
      <vt:lpstr>5: Detail: Excessive Error Checking</vt:lpstr>
      <vt:lpstr>6: Detail: Streamlined Error Checking</vt:lpstr>
      <vt:lpstr>6: Detail: Iterated Malloc/Free </vt:lpstr>
      <vt:lpstr>7: Made Work Buffers Persistent</vt:lpstr>
      <vt:lpstr>7: Detail: … Except Thrust Scan()</vt:lpstr>
      <vt:lpstr>8: Detail: CUB Scan Persistent Work Buffers</vt:lpstr>
      <vt:lpstr>9: Detail: Use of CUDA Async APIs</vt:lpstr>
      <vt:lpstr>9: Detail: Constructor Host-GPU Copy</vt:lpstr>
      <vt:lpstr>10: Final Result</vt:lpstr>
      <vt:lpstr>VMD Cryo-EM Segmentation:  Lessons Learned</vt:lpstr>
      <vt:lpstr>PowerPoint Presentation</vt:lpstr>
      <vt:lpstr>Lattice Microbes Description</vt:lpstr>
      <vt:lpstr>Lattice Microbes Simulation</vt:lpstr>
      <vt:lpstr>Default stream Synchronization</vt:lpstr>
      <vt:lpstr>Default stream Synchronization 2</vt:lpstr>
      <vt:lpstr>Lattice Microbes Multi-GPU Simulation</vt:lpstr>
      <vt:lpstr>Host Thread Parallel Optimization </vt:lpstr>
      <vt:lpstr>Inter-GPU Transfer Improvements</vt:lpstr>
      <vt:lpstr>Inter-GPU Transfer Improvements</vt:lpstr>
      <vt:lpstr>4-Way DGX Inter-GPU Transfers with NVLINK</vt:lpstr>
      <vt:lpstr>Common optimization opportunities</vt:lpstr>
      <vt:lpstr>Tool Comparison</vt:lpstr>
      <vt:lpstr>Nsight Systems</vt:lpstr>
      <vt:lpstr>Nsight Systems</vt:lpstr>
      <vt:lpstr>Don’t Miss these presentations</vt:lpstr>
      <vt:lpstr>Q &amp; A</vt:lpstr>
      <vt:lpstr>Backup</vt:lpstr>
      <vt:lpstr>Command Line Interface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Robert Knight</cp:lastModifiedBy>
  <cp:revision>3512</cp:revision>
  <dcterms:created xsi:type="dcterms:W3CDTF">2008-01-24T03:11:41Z</dcterms:created>
  <dcterms:modified xsi:type="dcterms:W3CDTF">2018-03-26T17:41:12Z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0x0101005D4805693B4C294FA838FA40156D503D</vt:lpwstr>
  </property>
  <property fmtid="{D5CDD505-2E9C-101B-9397-08002B2CF9AE}" pid="3" name="Order">
    <vt:r8>14700</vt:r8>
  </property>
</Properties>
</file>