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 id="2147493473" r:id="rId5"/>
    <p:sldMasterId id="2147493481" r:id="rId6"/>
  </p:sldMasterIdLst>
  <p:notesMasterIdLst>
    <p:notesMasterId r:id="rId56"/>
  </p:notesMasterIdLst>
  <p:handoutMasterIdLst>
    <p:handoutMasterId r:id="rId57"/>
  </p:handoutMasterIdLst>
  <p:sldIdLst>
    <p:sldId id="432" r:id="rId7"/>
    <p:sldId id="259" r:id="rId8"/>
    <p:sldId id="468" r:id="rId9"/>
    <p:sldId id="469" r:id="rId10"/>
    <p:sldId id="478" r:id="rId11"/>
    <p:sldId id="506" r:id="rId12"/>
    <p:sldId id="505" r:id="rId13"/>
    <p:sldId id="507" r:id="rId14"/>
    <p:sldId id="481" r:id="rId15"/>
    <p:sldId id="479" r:id="rId16"/>
    <p:sldId id="376" r:id="rId17"/>
    <p:sldId id="441" r:id="rId18"/>
    <p:sldId id="443" r:id="rId19"/>
    <p:sldId id="444" r:id="rId20"/>
    <p:sldId id="384" r:id="rId21"/>
    <p:sldId id="494" r:id="rId22"/>
    <p:sldId id="509" r:id="rId23"/>
    <p:sldId id="508" r:id="rId24"/>
    <p:sldId id="501" r:id="rId25"/>
    <p:sldId id="503" r:id="rId26"/>
    <p:sldId id="491" r:id="rId27"/>
    <p:sldId id="502" r:id="rId28"/>
    <p:sldId id="499" r:id="rId29"/>
    <p:sldId id="500" r:id="rId30"/>
    <p:sldId id="496" r:id="rId31"/>
    <p:sldId id="497" r:id="rId32"/>
    <p:sldId id="477" r:id="rId33"/>
    <p:sldId id="493" r:id="rId34"/>
    <p:sldId id="504" r:id="rId35"/>
    <p:sldId id="433" r:id="rId36"/>
    <p:sldId id="436" r:id="rId37"/>
    <p:sldId id="437" r:id="rId38"/>
    <p:sldId id="438" r:id="rId39"/>
    <p:sldId id="439" r:id="rId40"/>
    <p:sldId id="446" r:id="rId41"/>
    <p:sldId id="445" r:id="rId42"/>
    <p:sldId id="447" r:id="rId43"/>
    <p:sldId id="483" r:id="rId44"/>
    <p:sldId id="484" r:id="rId45"/>
    <p:sldId id="490" r:id="rId46"/>
    <p:sldId id="449" r:id="rId47"/>
    <p:sldId id="510" r:id="rId48"/>
    <p:sldId id="448" r:id="rId49"/>
    <p:sldId id="450" r:id="rId50"/>
    <p:sldId id="451" r:id="rId51"/>
    <p:sldId id="452" r:id="rId52"/>
    <p:sldId id="453" r:id="rId53"/>
    <p:sldId id="454" r:id="rId54"/>
    <p:sldId id="455" r:id="rId55"/>
  </p:sldIdLst>
  <p:sldSz cx="9144000" cy="5143500" type="screen16x9"/>
  <p:notesSz cx="6858000" cy="9144000"/>
  <p:defaultText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3" algn="l" defTabSz="457101" rtl="0" eaLnBrk="1" latinLnBrk="0" hangingPunct="1">
      <a:defRPr sz="1800" kern="1200">
        <a:solidFill>
          <a:schemeClr val="tx1"/>
        </a:solidFill>
        <a:latin typeface="+mn-lt"/>
        <a:ea typeface="+mn-ea"/>
        <a:cs typeface="+mn-cs"/>
      </a:defRPr>
    </a:lvl4pPr>
    <a:lvl5pPr marL="1828404" algn="l" defTabSz="457101" rtl="0" eaLnBrk="1" latinLnBrk="0" hangingPunct="1">
      <a:defRPr sz="1800" kern="1200">
        <a:solidFill>
          <a:schemeClr val="tx1"/>
        </a:solidFill>
        <a:latin typeface="+mn-lt"/>
        <a:ea typeface="+mn-ea"/>
        <a:cs typeface="+mn-cs"/>
      </a:defRPr>
    </a:lvl5pPr>
    <a:lvl6pPr marL="2285505" algn="l" defTabSz="457101" rtl="0" eaLnBrk="1" latinLnBrk="0" hangingPunct="1">
      <a:defRPr sz="1800" kern="1200">
        <a:solidFill>
          <a:schemeClr val="tx1"/>
        </a:solidFill>
        <a:latin typeface="+mn-lt"/>
        <a:ea typeface="+mn-ea"/>
        <a:cs typeface="+mn-cs"/>
      </a:defRPr>
    </a:lvl6pPr>
    <a:lvl7pPr marL="2742606" algn="l" defTabSz="457101" rtl="0" eaLnBrk="1" latinLnBrk="0" hangingPunct="1">
      <a:defRPr sz="1800" kern="1200">
        <a:solidFill>
          <a:schemeClr val="tx1"/>
        </a:solidFill>
        <a:latin typeface="+mn-lt"/>
        <a:ea typeface="+mn-ea"/>
        <a:cs typeface="+mn-cs"/>
      </a:defRPr>
    </a:lvl7pPr>
    <a:lvl8pPr marL="3199707" algn="l" defTabSz="457101" rtl="0" eaLnBrk="1" latinLnBrk="0" hangingPunct="1">
      <a:defRPr sz="1800" kern="1200">
        <a:solidFill>
          <a:schemeClr val="tx1"/>
        </a:solidFill>
        <a:latin typeface="+mn-lt"/>
        <a:ea typeface="+mn-ea"/>
        <a:cs typeface="+mn-cs"/>
      </a:defRPr>
    </a:lvl8pPr>
    <a:lvl9pPr marL="3656808" algn="l" defTabSz="457101"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57D6"/>
    <a:srgbClr val="8585E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67" autoAdjust="0"/>
    <p:restoredTop sz="93238" autoAdjust="0"/>
  </p:normalViewPr>
  <p:slideViewPr>
    <p:cSldViewPr snapToGrid="0" snapToObjects="1">
      <p:cViewPr>
        <p:scale>
          <a:sx n="100" d="100"/>
          <a:sy n="100" d="100"/>
        </p:scale>
        <p:origin x="-468" y="-48"/>
      </p:cViewPr>
      <p:guideLst>
        <p:guide orient="horz" pos="1620"/>
        <p:guide pos="2880"/>
      </p:guideLst>
    </p:cSldViewPr>
  </p:slideViewPr>
  <p:notesTextViewPr>
    <p:cViewPr>
      <p:scale>
        <a:sx n="100" d="100"/>
        <a:sy n="100" d="100"/>
      </p:scale>
      <p:origin x="0" y="0"/>
    </p:cViewPr>
  </p:notesTextViewPr>
  <p:sorterViewPr>
    <p:cViewPr>
      <p:scale>
        <a:sx n="70" d="100"/>
        <a:sy n="70" d="100"/>
      </p:scale>
      <p:origin x="0" y="2178"/>
    </p:cViewPr>
  </p:sorterViewPr>
  <p:notesViewPr>
    <p:cSldViewPr snapToGrid="0" snapToObjects="1">
      <p:cViewPr varScale="1">
        <p:scale>
          <a:sx n="56" d="100"/>
          <a:sy n="56" d="100"/>
        </p:scale>
        <p:origin x="-2802"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slide" Target="slides/slide48.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Aria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AECB417-2A94-1A4A-9244-CE6FA45E6004}" type="datetimeFigureOut">
              <a:rPr lang="en-US" smtClean="0">
                <a:latin typeface="Arial"/>
              </a:rPr>
              <a:t>3/29/2018</a:t>
            </a:fld>
            <a:endParaRPr lang="en-US" dirty="0">
              <a:latin typeface="Arial"/>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Arial"/>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965457C-A5E4-EC47-A181-8DC0D6B6B299}" type="slidenum">
              <a:rPr lang="en-US" smtClean="0">
                <a:latin typeface="Arial"/>
              </a:rPr>
              <a:t>‹#›</a:t>
            </a:fld>
            <a:endParaRPr lang="en-US" dirty="0">
              <a:latin typeface="Arial"/>
            </a:endParaRPr>
          </a:p>
        </p:txBody>
      </p:sp>
    </p:spTree>
    <p:extLst>
      <p:ext uri="{BB962C8B-B14F-4D97-AF65-F5344CB8AC3E}">
        <p14:creationId xmlns:p14="http://schemas.microsoft.com/office/powerpoint/2010/main" val="322343053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a:defRPr>
            </a:lvl1pPr>
          </a:lstStyle>
          <a:p>
            <a:fld id="{EE2519ED-FA7F-FC4D-9DB3-5AF260E25E28}" type="datetimeFigureOut">
              <a:rPr lang="en-US" smtClean="0"/>
              <a:pPr/>
              <a:t>3/29/2018</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a:defRPr>
            </a:lvl1pPr>
          </a:lstStyle>
          <a:p>
            <a:fld id="{9D070434-A121-4A49-81B9-67B648BE8527}" type="slidenum">
              <a:rPr lang="en-US" smtClean="0"/>
              <a:pPr/>
              <a:t>‹#›</a:t>
            </a:fld>
            <a:endParaRPr lang="en-US" dirty="0"/>
          </a:p>
        </p:txBody>
      </p:sp>
    </p:spTree>
    <p:extLst>
      <p:ext uri="{BB962C8B-B14F-4D97-AF65-F5344CB8AC3E}">
        <p14:creationId xmlns:p14="http://schemas.microsoft.com/office/powerpoint/2010/main" val="1702527345"/>
      </p:ext>
    </p:extLst>
  </p:cSld>
  <p:clrMap bg1="lt1" tx1="dk1" bg2="lt2" tx2="dk2" accent1="accent1" accent2="accent2" accent3="accent3" accent4="accent4" accent5="accent5" accent6="accent6" hlink="hlink" folHlink="folHlink"/>
  <p:hf hdr="0" ftr="0" dt="0"/>
  <p:notesStyle>
    <a:lvl1pPr marL="0" algn="l" defTabSz="457101" rtl="0" eaLnBrk="1" latinLnBrk="0" hangingPunct="1">
      <a:defRPr sz="1200" kern="1200">
        <a:solidFill>
          <a:schemeClr val="tx1"/>
        </a:solidFill>
        <a:latin typeface="Arial"/>
        <a:ea typeface="+mn-ea"/>
        <a:cs typeface="+mn-cs"/>
      </a:defRPr>
    </a:lvl1pPr>
    <a:lvl2pPr marL="457101" algn="l" defTabSz="457101" rtl="0" eaLnBrk="1" latinLnBrk="0" hangingPunct="1">
      <a:defRPr sz="1200" kern="1200">
        <a:solidFill>
          <a:schemeClr val="tx1"/>
        </a:solidFill>
        <a:latin typeface="Arial"/>
        <a:ea typeface="+mn-ea"/>
        <a:cs typeface="+mn-cs"/>
      </a:defRPr>
    </a:lvl2pPr>
    <a:lvl3pPr marL="914202" algn="l" defTabSz="457101" rtl="0" eaLnBrk="1" latinLnBrk="0" hangingPunct="1">
      <a:defRPr sz="1200" kern="1200">
        <a:solidFill>
          <a:schemeClr val="tx1"/>
        </a:solidFill>
        <a:latin typeface="Arial"/>
        <a:ea typeface="+mn-ea"/>
        <a:cs typeface="+mn-cs"/>
      </a:defRPr>
    </a:lvl3pPr>
    <a:lvl4pPr marL="1371303" algn="l" defTabSz="457101" rtl="0" eaLnBrk="1" latinLnBrk="0" hangingPunct="1">
      <a:defRPr sz="1200" kern="1200">
        <a:solidFill>
          <a:schemeClr val="tx1"/>
        </a:solidFill>
        <a:latin typeface="Arial"/>
        <a:ea typeface="+mn-ea"/>
        <a:cs typeface="+mn-cs"/>
      </a:defRPr>
    </a:lvl4pPr>
    <a:lvl5pPr marL="1828404" algn="l" defTabSz="457101" rtl="0" eaLnBrk="1" latinLnBrk="0" hangingPunct="1">
      <a:defRPr sz="1200" kern="1200">
        <a:solidFill>
          <a:schemeClr val="tx1"/>
        </a:solidFill>
        <a:latin typeface="Arial"/>
        <a:ea typeface="+mn-ea"/>
        <a:cs typeface="+mn-cs"/>
      </a:defRPr>
    </a:lvl5pPr>
    <a:lvl6pPr marL="2285505" algn="l" defTabSz="457101" rtl="0" eaLnBrk="1" latinLnBrk="0" hangingPunct="1">
      <a:defRPr sz="1200" kern="1200">
        <a:solidFill>
          <a:schemeClr val="tx1"/>
        </a:solidFill>
        <a:latin typeface="+mn-lt"/>
        <a:ea typeface="+mn-ea"/>
        <a:cs typeface="+mn-cs"/>
      </a:defRPr>
    </a:lvl6pPr>
    <a:lvl7pPr marL="2742606" algn="l" defTabSz="457101" rtl="0" eaLnBrk="1" latinLnBrk="0" hangingPunct="1">
      <a:defRPr sz="1200" kern="1200">
        <a:solidFill>
          <a:schemeClr val="tx1"/>
        </a:solidFill>
        <a:latin typeface="+mn-lt"/>
        <a:ea typeface="+mn-ea"/>
        <a:cs typeface="+mn-cs"/>
      </a:defRPr>
    </a:lvl7pPr>
    <a:lvl8pPr marL="3199707" algn="l" defTabSz="457101" rtl="0" eaLnBrk="1" latinLnBrk="0" hangingPunct="1">
      <a:defRPr sz="1200" kern="1200">
        <a:solidFill>
          <a:schemeClr val="tx1"/>
        </a:solidFill>
        <a:latin typeface="+mn-lt"/>
        <a:ea typeface="+mn-ea"/>
        <a:cs typeface="+mn-cs"/>
      </a:defRPr>
    </a:lvl8pPr>
    <a:lvl9pPr marL="3656808" algn="l" defTabSz="45710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031"/>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0A7F8231-C4D9-404E-BBD5-E400C1040463}" type="slidenum">
              <a:rPr lang="en-US" altLang="en-US" sz="1200" smtClean="0"/>
              <a:pPr eaLnBrk="1" hangingPunct="1"/>
              <a:t>1</a:t>
            </a:fld>
            <a:endParaRPr lang="en-US" altLang="en-US" sz="1200" smtClean="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pPr eaLnBrk="1" hangingPunct="1"/>
            <a:endParaRPr lang="en-US" altLang="en-US" smtClean="0">
              <a:latin typeface="Times New Roman"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803" tIns="44902" rIns="89803" bIns="44902"/>
          <a:lstStyle>
            <a:lvl1pPr algn="l" eaLnBrk="0" hangingPunct="0">
              <a:spcBef>
                <a:spcPct val="30000"/>
              </a:spcBef>
              <a:defRPr sz="1200">
                <a:solidFill>
                  <a:srgbClr val="000000"/>
                </a:solidFill>
                <a:latin typeface="Times New Roman" pitchFamily="18" charset="0"/>
              </a:defRPr>
            </a:lvl1pPr>
            <a:lvl2pPr marL="742950" indent="-285750" algn="l" eaLnBrk="0" hangingPunct="0">
              <a:spcBef>
                <a:spcPct val="30000"/>
              </a:spcBef>
              <a:defRPr sz="1200">
                <a:solidFill>
                  <a:srgbClr val="000000"/>
                </a:solidFill>
                <a:latin typeface="Times New Roman" pitchFamily="18" charset="0"/>
              </a:defRPr>
            </a:lvl2pPr>
            <a:lvl3pPr marL="1143000" indent="-228600" algn="l" eaLnBrk="0" hangingPunct="0">
              <a:spcBef>
                <a:spcPct val="30000"/>
              </a:spcBef>
              <a:defRPr sz="1200">
                <a:solidFill>
                  <a:srgbClr val="000000"/>
                </a:solidFill>
                <a:latin typeface="Times New Roman" pitchFamily="18" charset="0"/>
              </a:defRPr>
            </a:lvl3pPr>
            <a:lvl4pPr marL="1600200" indent="-228600" algn="l" eaLnBrk="0" hangingPunct="0">
              <a:spcBef>
                <a:spcPct val="30000"/>
              </a:spcBef>
              <a:defRPr sz="1200">
                <a:solidFill>
                  <a:srgbClr val="000000"/>
                </a:solidFill>
                <a:latin typeface="Times New Roman" pitchFamily="18" charset="0"/>
              </a:defRPr>
            </a:lvl4pPr>
            <a:lvl5pPr marL="2057400" indent="-228600" algn="l" eaLnBrk="0" hangingPunct="0">
              <a:spcBef>
                <a:spcPct val="30000"/>
              </a:spcBef>
              <a:defRPr sz="1200">
                <a:solidFill>
                  <a:srgbClr val="000000"/>
                </a:solidFill>
                <a:latin typeface="Times New Roman" pitchFamily="18" charset="0"/>
              </a:defRPr>
            </a:lvl5pPr>
            <a:lvl6pPr marL="25146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6pPr>
            <a:lvl7pPr marL="29718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7pPr>
            <a:lvl8pPr marL="34290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8pPr>
            <a:lvl9pPr marL="38862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9pPr>
          </a:lstStyle>
          <a:p>
            <a:pPr algn="ctr" eaLnBrk="1" hangingPunct="1">
              <a:spcBef>
                <a:spcPts val="800"/>
              </a:spcBef>
            </a:pPr>
            <a:fld id="{F06CB458-C039-47C4-9603-1FF7F0DFBDC0}" type="slidenum">
              <a:rPr lang="en-US" altLang="en-US"/>
              <a:pPr algn="ctr" eaLnBrk="1" hangingPunct="1">
                <a:spcBef>
                  <a:spcPts val="800"/>
                </a:spcBef>
              </a:pPr>
              <a:t>30</a:t>
            </a:fld>
            <a:endParaRPr lang="en-US" altLang="en-US"/>
          </a:p>
        </p:txBody>
      </p:sp>
      <p:sp>
        <p:nvSpPr>
          <p:cNvPr id="2253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8" tIns="45708" rIns="91418" bIns="45708" anchor="b"/>
          <a:lstStyle>
            <a:lvl1pPr algn="l" defTabSz="930275" eaLnBrk="0" hangingPunct="0">
              <a:spcBef>
                <a:spcPct val="30000"/>
              </a:spcBef>
              <a:defRPr sz="1200">
                <a:solidFill>
                  <a:srgbClr val="000000"/>
                </a:solidFill>
                <a:latin typeface="Times New Roman" pitchFamily="18" charset="0"/>
              </a:defRPr>
            </a:lvl1pPr>
            <a:lvl2pPr marL="742950" indent="-285750" algn="l" defTabSz="930275" eaLnBrk="0" hangingPunct="0">
              <a:spcBef>
                <a:spcPct val="30000"/>
              </a:spcBef>
              <a:defRPr sz="1200">
                <a:solidFill>
                  <a:srgbClr val="000000"/>
                </a:solidFill>
                <a:latin typeface="Times New Roman" pitchFamily="18" charset="0"/>
              </a:defRPr>
            </a:lvl2pPr>
            <a:lvl3pPr marL="1143000" indent="-228600" algn="l" defTabSz="930275" eaLnBrk="0" hangingPunct="0">
              <a:spcBef>
                <a:spcPct val="30000"/>
              </a:spcBef>
              <a:defRPr sz="1200">
                <a:solidFill>
                  <a:srgbClr val="000000"/>
                </a:solidFill>
                <a:latin typeface="Times New Roman" pitchFamily="18" charset="0"/>
              </a:defRPr>
            </a:lvl3pPr>
            <a:lvl4pPr marL="1600200" indent="-228600" algn="l" defTabSz="930275" eaLnBrk="0" hangingPunct="0">
              <a:spcBef>
                <a:spcPct val="30000"/>
              </a:spcBef>
              <a:defRPr sz="1200">
                <a:solidFill>
                  <a:srgbClr val="000000"/>
                </a:solidFill>
                <a:latin typeface="Times New Roman" pitchFamily="18" charset="0"/>
              </a:defRPr>
            </a:lvl4pPr>
            <a:lvl5pPr marL="2057400" indent="-228600" algn="l" defTabSz="930275" eaLnBrk="0" hangingPunct="0">
              <a:spcBef>
                <a:spcPct val="30000"/>
              </a:spcBef>
              <a:defRPr sz="1200">
                <a:solidFill>
                  <a:srgbClr val="000000"/>
                </a:solidFill>
                <a:latin typeface="Times New Roman" pitchFamily="18" charset="0"/>
              </a:defRPr>
            </a:lvl5pPr>
            <a:lvl6pPr marL="2514600" indent="-228600" defTabSz="930275"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6pPr>
            <a:lvl7pPr marL="2971800" indent="-228600" defTabSz="930275"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7pPr>
            <a:lvl8pPr marL="3429000" indent="-228600" defTabSz="930275"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8pPr>
            <a:lvl9pPr marL="3886200" indent="-228600" defTabSz="930275"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9pPr>
          </a:lstStyle>
          <a:p>
            <a:pPr algn="r" eaLnBrk="1" hangingPunct="1">
              <a:spcBef>
                <a:spcPts val="800"/>
              </a:spcBef>
            </a:pPr>
            <a:fld id="{28F607A1-8129-4D33-89FF-7CFD00E693D3}" type="slidenum">
              <a:rPr lang="en-US" altLang="en-US" sz="1100">
                <a:solidFill>
                  <a:schemeClr val="tx1"/>
                </a:solidFill>
              </a:rPr>
              <a:pPr algn="r" eaLnBrk="1" hangingPunct="1">
                <a:spcBef>
                  <a:spcPts val="800"/>
                </a:spcBef>
              </a:pPr>
              <a:t>30</a:t>
            </a:fld>
            <a:endParaRPr lang="en-US" altLang="en-US" sz="1100">
              <a:solidFill>
                <a:schemeClr val="tx1"/>
              </a:solidFill>
            </a:endParaRPr>
          </a:p>
        </p:txBody>
      </p:sp>
      <p:sp>
        <p:nvSpPr>
          <p:cNvPr id="22532" name="Rectangle 2"/>
          <p:cNvSpPr>
            <a:spLocks noGrp="1" noRot="1" noChangeAspect="1" noChangeArrowheads="1" noTextEdit="1"/>
          </p:cNvSpPr>
          <p:nvPr>
            <p:ph type="sldImg"/>
          </p:nvPr>
        </p:nvSpPr>
        <p:spPr>
          <a:xfrm>
            <a:off x="382588" y="685800"/>
            <a:ext cx="6096000" cy="3429000"/>
          </a:xfrm>
          <a:ln/>
        </p:spPr>
      </p:sp>
      <p:sp>
        <p:nvSpPr>
          <p:cNvPr id="22533" name="Rectangle 3"/>
          <p:cNvSpPr txBox="1">
            <a:spLocks noGrp="1" noChangeArrowheads="1"/>
          </p:cNvSpPr>
          <p:nvPr>
            <p:ph type="body" idx="1"/>
          </p:nvPr>
        </p:nvSpPr>
        <p:spPr>
          <a:xfrm>
            <a:off x="915988" y="4343400"/>
            <a:ext cx="5026025" cy="4114800"/>
          </a:xfrm>
          <a:solidFill>
            <a:srgbClr val="FFFFFF"/>
          </a:solidFill>
          <a:ln>
            <a:solidFill>
              <a:srgbClr val="000000"/>
            </a:solidFill>
            <a:miter lim="800000"/>
            <a:headEnd/>
            <a:tailEnd/>
          </a:ln>
        </p:spPr>
        <p:txBody>
          <a:bodyPr lIns="91418" tIns="45708" rIns="91418" bIns="45708"/>
          <a:lstStyle/>
          <a:p>
            <a:endParaRPr lang="en-US" altLang="en-US" smtClean="0"/>
          </a:p>
          <a:p>
            <a:r>
              <a:rPr lang="en-US" altLang="en-US" smtClean="0"/>
              <a:t>CBH –  we should probably write “electron(s)”.  Most people are used to closed shell calcs in which the MO contains 2 electrons; but open shell calcs are definitely on the rise in which each MO contains only 1 electron.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803" tIns="44902" rIns="89803" bIns="44902"/>
          <a:lstStyle>
            <a:lvl1pPr algn="l" eaLnBrk="0" hangingPunct="0">
              <a:spcBef>
                <a:spcPct val="30000"/>
              </a:spcBef>
              <a:defRPr sz="1200">
                <a:solidFill>
                  <a:srgbClr val="000000"/>
                </a:solidFill>
                <a:latin typeface="Times New Roman" pitchFamily="18" charset="0"/>
              </a:defRPr>
            </a:lvl1pPr>
            <a:lvl2pPr marL="742950" indent="-285750" algn="l" eaLnBrk="0" hangingPunct="0">
              <a:spcBef>
                <a:spcPct val="30000"/>
              </a:spcBef>
              <a:defRPr sz="1200">
                <a:solidFill>
                  <a:srgbClr val="000000"/>
                </a:solidFill>
                <a:latin typeface="Times New Roman" pitchFamily="18" charset="0"/>
              </a:defRPr>
            </a:lvl2pPr>
            <a:lvl3pPr marL="1143000" indent="-228600" algn="l" eaLnBrk="0" hangingPunct="0">
              <a:spcBef>
                <a:spcPct val="30000"/>
              </a:spcBef>
              <a:defRPr sz="1200">
                <a:solidFill>
                  <a:srgbClr val="000000"/>
                </a:solidFill>
                <a:latin typeface="Times New Roman" pitchFamily="18" charset="0"/>
              </a:defRPr>
            </a:lvl3pPr>
            <a:lvl4pPr marL="1600200" indent="-228600" algn="l" eaLnBrk="0" hangingPunct="0">
              <a:spcBef>
                <a:spcPct val="30000"/>
              </a:spcBef>
              <a:defRPr sz="1200">
                <a:solidFill>
                  <a:srgbClr val="000000"/>
                </a:solidFill>
                <a:latin typeface="Times New Roman" pitchFamily="18" charset="0"/>
              </a:defRPr>
            </a:lvl4pPr>
            <a:lvl5pPr marL="2057400" indent="-228600" algn="l" eaLnBrk="0" hangingPunct="0">
              <a:spcBef>
                <a:spcPct val="30000"/>
              </a:spcBef>
              <a:defRPr sz="1200">
                <a:solidFill>
                  <a:srgbClr val="000000"/>
                </a:solidFill>
                <a:latin typeface="Times New Roman" pitchFamily="18" charset="0"/>
              </a:defRPr>
            </a:lvl5pPr>
            <a:lvl6pPr marL="25146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6pPr>
            <a:lvl7pPr marL="29718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7pPr>
            <a:lvl8pPr marL="34290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8pPr>
            <a:lvl9pPr marL="38862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9pPr>
          </a:lstStyle>
          <a:p>
            <a:pPr algn="ctr" eaLnBrk="1" hangingPunct="1">
              <a:spcBef>
                <a:spcPts val="800"/>
              </a:spcBef>
            </a:pPr>
            <a:fld id="{2A2DE736-16F2-40E1-8B5D-06E04BFE422D}" type="slidenum">
              <a:rPr lang="en-US" altLang="en-US"/>
              <a:pPr algn="ctr" eaLnBrk="1" hangingPunct="1">
                <a:spcBef>
                  <a:spcPts val="800"/>
                </a:spcBef>
              </a:pPr>
              <a:t>31</a:t>
            </a:fld>
            <a:endParaRPr lang="en-US" altLang="en-US"/>
          </a:p>
        </p:txBody>
      </p:sp>
      <p:sp>
        <p:nvSpPr>
          <p:cNvPr id="2662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8" tIns="45708" rIns="91418" bIns="45708" anchor="b"/>
          <a:lstStyle>
            <a:lvl1pPr algn="l" defTabSz="930275" eaLnBrk="0" hangingPunct="0">
              <a:spcBef>
                <a:spcPct val="30000"/>
              </a:spcBef>
              <a:defRPr sz="1200">
                <a:solidFill>
                  <a:srgbClr val="000000"/>
                </a:solidFill>
                <a:latin typeface="Times New Roman" pitchFamily="18" charset="0"/>
              </a:defRPr>
            </a:lvl1pPr>
            <a:lvl2pPr marL="742950" indent="-285750" algn="l" defTabSz="930275" eaLnBrk="0" hangingPunct="0">
              <a:spcBef>
                <a:spcPct val="30000"/>
              </a:spcBef>
              <a:defRPr sz="1200">
                <a:solidFill>
                  <a:srgbClr val="000000"/>
                </a:solidFill>
                <a:latin typeface="Times New Roman" pitchFamily="18" charset="0"/>
              </a:defRPr>
            </a:lvl2pPr>
            <a:lvl3pPr marL="1143000" indent="-228600" algn="l" defTabSz="930275" eaLnBrk="0" hangingPunct="0">
              <a:spcBef>
                <a:spcPct val="30000"/>
              </a:spcBef>
              <a:defRPr sz="1200">
                <a:solidFill>
                  <a:srgbClr val="000000"/>
                </a:solidFill>
                <a:latin typeface="Times New Roman" pitchFamily="18" charset="0"/>
              </a:defRPr>
            </a:lvl3pPr>
            <a:lvl4pPr marL="1600200" indent="-228600" algn="l" defTabSz="930275" eaLnBrk="0" hangingPunct="0">
              <a:spcBef>
                <a:spcPct val="30000"/>
              </a:spcBef>
              <a:defRPr sz="1200">
                <a:solidFill>
                  <a:srgbClr val="000000"/>
                </a:solidFill>
                <a:latin typeface="Times New Roman" pitchFamily="18" charset="0"/>
              </a:defRPr>
            </a:lvl4pPr>
            <a:lvl5pPr marL="2057400" indent="-228600" algn="l" defTabSz="930275" eaLnBrk="0" hangingPunct="0">
              <a:spcBef>
                <a:spcPct val="30000"/>
              </a:spcBef>
              <a:defRPr sz="1200">
                <a:solidFill>
                  <a:srgbClr val="000000"/>
                </a:solidFill>
                <a:latin typeface="Times New Roman" pitchFamily="18" charset="0"/>
              </a:defRPr>
            </a:lvl5pPr>
            <a:lvl6pPr marL="2514600" indent="-228600" defTabSz="930275"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6pPr>
            <a:lvl7pPr marL="2971800" indent="-228600" defTabSz="930275"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7pPr>
            <a:lvl8pPr marL="3429000" indent="-228600" defTabSz="930275"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8pPr>
            <a:lvl9pPr marL="3886200" indent="-228600" defTabSz="930275"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9pPr>
          </a:lstStyle>
          <a:p>
            <a:pPr algn="r" eaLnBrk="1" hangingPunct="1">
              <a:spcBef>
                <a:spcPts val="800"/>
              </a:spcBef>
            </a:pPr>
            <a:fld id="{0BA82FDE-B12D-4226-BC40-F033422AAC2A}" type="slidenum">
              <a:rPr lang="en-US" altLang="en-US" sz="1100">
                <a:solidFill>
                  <a:schemeClr val="tx1"/>
                </a:solidFill>
              </a:rPr>
              <a:pPr algn="r" eaLnBrk="1" hangingPunct="1">
                <a:spcBef>
                  <a:spcPts val="800"/>
                </a:spcBef>
              </a:pPr>
              <a:t>31</a:t>
            </a:fld>
            <a:endParaRPr lang="en-US" altLang="en-US" sz="1100">
              <a:solidFill>
                <a:schemeClr val="tx1"/>
              </a:solidFill>
            </a:endParaRPr>
          </a:p>
        </p:txBody>
      </p:sp>
      <p:sp>
        <p:nvSpPr>
          <p:cNvPr id="26628" name="Rectangle 2"/>
          <p:cNvSpPr>
            <a:spLocks noGrp="1" noRot="1" noChangeAspect="1" noChangeArrowheads="1" noTextEdit="1"/>
          </p:cNvSpPr>
          <p:nvPr>
            <p:ph type="sldImg"/>
          </p:nvPr>
        </p:nvSpPr>
        <p:spPr>
          <a:xfrm>
            <a:off x="382588" y="685800"/>
            <a:ext cx="6096000" cy="3429000"/>
          </a:xfrm>
          <a:ln/>
        </p:spPr>
      </p:sp>
      <p:sp>
        <p:nvSpPr>
          <p:cNvPr id="26629" name="Rectangle 3"/>
          <p:cNvSpPr txBox="1">
            <a:spLocks noGrp="1" noChangeArrowheads="1"/>
          </p:cNvSpPr>
          <p:nvPr>
            <p:ph type="body" idx="1"/>
          </p:nvPr>
        </p:nvSpPr>
        <p:spPr>
          <a:xfrm>
            <a:off x="915988" y="4343400"/>
            <a:ext cx="5026025" cy="4114800"/>
          </a:xfrm>
          <a:solidFill>
            <a:srgbClr val="FFFFFF"/>
          </a:solidFill>
          <a:ln>
            <a:solidFill>
              <a:srgbClr val="000000"/>
            </a:solidFill>
            <a:miter lim="800000"/>
            <a:headEnd/>
            <a:tailEnd/>
          </a:ln>
        </p:spPr>
        <p:txBody>
          <a:bodyPr lIns="91418" tIns="45708" rIns="91418" bIns="45708"/>
          <a:lstStyle/>
          <a:p>
            <a:r>
              <a:rPr lang="en-US" altLang="en-US" smtClean="0"/>
              <a:t>expf() is very costly on the CPU, often several hundred clock cycles</a:t>
            </a:r>
          </a:p>
          <a:p>
            <a:r>
              <a:rPr lang="en-US" altLang="en-US" smtClean="0"/>
              <a:t>On GPUs expf() is implemented as a native machine instruction executing in just tens of clock cycles which gives us a huge performance boost all by itself, but the other large component of GPU performance comes from the massive parallelism.</a:t>
            </a:r>
          </a:p>
          <a:p>
            <a:r>
              <a:rPr lang="en-US" altLang="en-US" smtClean="0"/>
              <a:t>We can launch a calculation on tens of thousands of grid points at once on the GPU, fully utilizing all of its hardware.</a:t>
            </a:r>
          </a:p>
          <a:p>
            <a:endParaRPr lang="en-US" altLang="en-US" smtClean="0"/>
          </a:p>
          <a:p>
            <a:r>
              <a:rPr lang="en-US" altLang="en-US" smtClean="0"/>
              <a:t>CBH – much better.  I modifited “shells” to “electron shells” and “primitives” to “primitive functions”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txBox="1">
            <a:spLocks noGrp="1" noChangeArrowheads="1"/>
          </p:cNvSpPr>
          <p:nvPr/>
        </p:nvSpPr>
        <p:spPr bwMode="auto">
          <a:xfrm>
            <a:off x="3885903" y="8687405"/>
            <a:ext cx="2972097"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2" tIns="45700" rIns="91402" bIns="45700" anchor="b"/>
          <a:lstStyle>
            <a:lvl1pPr algn="l" eaLnBrk="0" hangingPunct="0">
              <a:spcBef>
                <a:spcPct val="30000"/>
              </a:spcBef>
              <a:defRPr sz="1200">
                <a:solidFill>
                  <a:srgbClr val="000000"/>
                </a:solidFill>
                <a:latin typeface="Times New Roman" pitchFamily="18" charset="0"/>
              </a:defRPr>
            </a:lvl1pPr>
            <a:lvl2pPr marL="742950" indent="-285750" algn="l" eaLnBrk="0" hangingPunct="0">
              <a:spcBef>
                <a:spcPct val="30000"/>
              </a:spcBef>
              <a:defRPr sz="1200">
                <a:solidFill>
                  <a:srgbClr val="000000"/>
                </a:solidFill>
                <a:latin typeface="Times New Roman" pitchFamily="18" charset="0"/>
              </a:defRPr>
            </a:lvl2pPr>
            <a:lvl3pPr marL="1143000" indent="-228600" algn="l" eaLnBrk="0" hangingPunct="0">
              <a:spcBef>
                <a:spcPct val="30000"/>
              </a:spcBef>
              <a:defRPr sz="1200">
                <a:solidFill>
                  <a:srgbClr val="000000"/>
                </a:solidFill>
                <a:latin typeface="Times New Roman" pitchFamily="18" charset="0"/>
              </a:defRPr>
            </a:lvl3pPr>
            <a:lvl4pPr marL="1600200" indent="-228600" algn="l" eaLnBrk="0" hangingPunct="0">
              <a:spcBef>
                <a:spcPct val="30000"/>
              </a:spcBef>
              <a:defRPr sz="1200">
                <a:solidFill>
                  <a:srgbClr val="000000"/>
                </a:solidFill>
                <a:latin typeface="Times New Roman" pitchFamily="18" charset="0"/>
              </a:defRPr>
            </a:lvl4pPr>
            <a:lvl5pPr marL="2057400" indent="-228600" algn="l" eaLnBrk="0" hangingPunct="0">
              <a:spcBef>
                <a:spcPct val="30000"/>
              </a:spcBef>
              <a:defRPr sz="1200">
                <a:solidFill>
                  <a:srgbClr val="000000"/>
                </a:solidFill>
                <a:latin typeface="Times New Roman" pitchFamily="18" charset="0"/>
              </a:defRPr>
            </a:lvl5pPr>
            <a:lvl6pPr marL="25146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6pPr>
            <a:lvl7pPr marL="29718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7pPr>
            <a:lvl8pPr marL="34290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8pPr>
            <a:lvl9pPr marL="38862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9pPr>
          </a:lstStyle>
          <a:p>
            <a:pPr algn="r" eaLnBrk="1" hangingPunct="1">
              <a:spcBef>
                <a:spcPct val="0"/>
              </a:spcBef>
            </a:pPr>
            <a:fld id="{2A69B0F6-4C85-4A57-B86C-D17FF6144E59}" type="slidenum">
              <a:rPr lang="en-US" altLang="en-US">
                <a:solidFill>
                  <a:prstClr val="black"/>
                </a:solidFill>
              </a:rPr>
              <a:pPr algn="r" eaLnBrk="1" hangingPunct="1">
                <a:spcBef>
                  <a:spcPct val="0"/>
                </a:spcBef>
              </a:pPr>
              <a:t>41</a:t>
            </a:fld>
            <a:endParaRPr lang="en-US" altLang="en-US">
              <a:solidFill>
                <a:prstClr val="black"/>
              </a:solidFill>
            </a:endParaRPr>
          </a:p>
        </p:txBody>
      </p:sp>
      <p:sp>
        <p:nvSpPr>
          <p:cNvPr id="37891" name="Rectangle 2"/>
          <p:cNvSpPr>
            <a:spLocks noGrp="1" noRot="1" noChangeAspect="1" noChangeArrowheads="1" noTextEdit="1"/>
          </p:cNvSpPr>
          <p:nvPr>
            <p:ph type="sldImg"/>
          </p:nvPr>
        </p:nvSpPr>
        <p:spPr>
          <a:xfrm>
            <a:off x="382588" y="685800"/>
            <a:ext cx="6092825" cy="3427413"/>
          </a:xfrm>
          <a:ln/>
        </p:spPr>
      </p:sp>
      <p:sp>
        <p:nvSpPr>
          <p:cNvPr id="37892" name="Rectangle 3"/>
          <p:cNvSpPr txBox="1">
            <a:spLocks noGrp="1" noChangeArrowheads="1"/>
          </p:cNvSpPr>
          <p:nvPr>
            <p:ph type="body" idx="1"/>
          </p:nvPr>
        </p:nvSpPr>
        <p:spPr>
          <a:xfrm>
            <a:off x="686098" y="4343704"/>
            <a:ext cx="5485805" cy="4113892"/>
          </a:xfrm>
          <a:solidFill>
            <a:srgbClr val="FFFFFF"/>
          </a:solidFill>
          <a:ln>
            <a:solidFill>
              <a:srgbClr val="000000"/>
            </a:solidFill>
            <a:miter lim="800000"/>
            <a:headEnd/>
            <a:tailEnd/>
          </a:ln>
        </p:spPr>
        <p:txBody>
          <a:bodyPr lIns="91391" tIns="45695" rIns="91391" bIns="45695"/>
          <a:lstStyle/>
          <a:p>
            <a:pPr defTabSz="964038"/>
            <a:endParaRPr lang="en-US"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xfrm>
            <a:off x="384175" y="685800"/>
            <a:ext cx="6092825" cy="3427413"/>
          </a:xfrm>
          <a:ln/>
        </p:spPr>
      </p:sp>
      <p:sp>
        <p:nvSpPr>
          <p:cNvPr id="38915" name="Rectangle 3"/>
          <p:cNvSpPr txBox="1">
            <a:spLocks noGrp="1" noChangeArrowheads="1"/>
          </p:cNvSpPr>
          <p:nvPr>
            <p:ph type="body" idx="1"/>
          </p:nvPr>
        </p:nvSpPr>
        <p:spPr>
          <a:xfrm>
            <a:off x="915294" y="4343704"/>
            <a:ext cx="5027414" cy="4113892"/>
          </a:xfrm>
          <a:solidFill>
            <a:srgbClr val="FFFFFF"/>
          </a:solidFill>
          <a:ln>
            <a:solidFill>
              <a:srgbClr val="000000"/>
            </a:solidFill>
            <a:miter lim="800000"/>
            <a:headEnd/>
            <a:tailEnd/>
          </a:ln>
        </p:spPr>
        <p:txBody>
          <a:bodyPr lIns="91391" tIns="45694" rIns="91391" bIns="45694"/>
          <a:lstStyle/>
          <a:p>
            <a:pPr defTabSz="964038"/>
            <a:endParaRPr lang="en-US"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xfrm>
            <a:off x="384175" y="685800"/>
            <a:ext cx="6092825" cy="3427413"/>
          </a:xfrm>
          <a:ln/>
        </p:spPr>
      </p:sp>
      <p:sp>
        <p:nvSpPr>
          <p:cNvPr id="38915" name="Rectangle 3"/>
          <p:cNvSpPr txBox="1">
            <a:spLocks noGrp="1" noChangeArrowheads="1"/>
          </p:cNvSpPr>
          <p:nvPr>
            <p:ph type="body" idx="1"/>
          </p:nvPr>
        </p:nvSpPr>
        <p:spPr>
          <a:xfrm>
            <a:off x="915294" y="4343704"/>
            <a:ext cx="5027414" cy="4113892"/>
          </a:xfrm>
          <a:solidFill>
            <a:srgbClr val="FFFFFF"/>
          </a:solidFill>
          <a:ln>
            <a:solidFill>
              <a:srgbClr val="000000"/>
            </a:solidFill>
            <a:miter lim="800000"/>
            <a:headEnd/>
            <a:tailEnd/>
          </a:ln>
        </p:spPr>
        <p:txBody>
          <a:bodyPr lIns="91391" tIns="45694" rIns="91391" bIns="45694"/>
          <a:lstStyle/>
          <a:p>
            <a:pPr defTabSz="964038"/>
            <a:endParaRPr lang="en-US"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xfrm>
            <a:off x="384175" y="685800"/>
            <a:ext cx="6092825" cy="3427413"/>
          </a:xfrm>
          <a:ln/>
        </p:spPr>
      </p:sp>
      <p:sp>
        <p:nvSpPr>
          <p:cNvPr id="38915" name="Rectangle 3"/>
          <p:cNvSpPr txBox="1">
            <a:spLocks noGrp="1" noChangeArrowheads="1"/>
          </p:cNvSpPr>
          <p:nvPr>
            <p:ph type="body" idx="1"/>
          </p:nvPr>
        </p:nvSpPr>
        <p:spPr>
          <a:xfrm>
            <a:off x="915294" y="4343704"/>
            <a:ext cx="5027414" cy="4113892"/>
          </a:xfrm>
          <a:solidFill>
            <a:srgbClr val="FFFFFF"/>
          </a:solidFill>
          <a:ln>
            <a:solidFill>
              <a:srgbClr val="000000"/>
            </a:solidFill>
            <a:miter lim="800000"/>
            <a:headEnd/>
            <a:tailEnd/>
          </a:ln>
        </p:spPr>
        <p:txBody>
          <a:bodyPr lIns="91391" tIns="45694" rIns="91391" bIns="45694"/>
          <a:lstStyle/>
          <a:p>
            <a:pPr defTabSz="964038"/>
            <a:endParaRPr lang="en-US"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xfrm>
            <a:off x="384175" y="685800"/>
            <a:ext cx="6092825" cy="3427413"/>
          </a:xfrm>
          <a:ln/>
        </p:spPr>
      </p:sp>
      <p:sp>
        <p:nvSpPr>
          <p:cNvPr id="39939" name="Rectangle 3"/>
          <p:cNvSpPr txBox="1">
            <a:spLocks noGrp="1" noChangeArrowheads="1"/>
          </p:cNvSpPr>
          <p:nvPr>
            <p:ph type="body" idx="1"/>
          </p:nvPr>
        </p:nvSpPr>
        <p:spPr>
          <a:xfrm>
            <a:off x="915294" y="4343704"/>
            <a:ext cx="5027414" cy="4113892"/>
          </a:xfrm>
          <a:solidFill>
            <a:srgbClr val="FFFFFF"/>
          </a:solidFill>
          <a:ln>
            <a:solidFill>
              <a:srgbClr val="000000"/>
            </a:solidFill>
            <a:miter lim="800000"/>
            <a:headEnd/>
            <a:tailEnd/>
          </a:ln>
        </p:spPr>
        <p:txBody>
          <a:bodyPr lIns="91391" tIns="45694" rIns="91391" bIns="45694"/>
          <a:lstStyle/>
          <a:p>
            <a:pPr defTabSz="964038"/>
            <a:endParaRPr lang="en-US"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384175" y="685800"/>
            <a:ext cx="6092825" cy="3427413"/>
          </a:xfrm>
          <a:ln/>
        </p:spPr>
      </p:sp>
      <p:sp>
        <p:nvSpPr>
          <p:cNvPr id="40963" name="Rectangle 3"/>
          <p:cNvSpPr txBox="1">
            <a:spLocks noGrp="1" noChangeArrowheads="1"/>
          </p:cNvSpPr>
          <p:nvPr>
            <p:ph type="body" idx="1"/>
          </p:nvPr>
        </p:nvSpPr>
        <p:spPr>
          <a:xfrm>
            <a:off x="915294" y="4343704"/>
            <a:ext cx="5027414" cy="4113892"/>
          </a:xfrm>
          <a:solidFill>
            <a:srgbClr val="FFFFFF"/>
          </a:solidFill>
          <a:ln>
            <a:solidFill>
              <a:srgbClr val="000000"/>
            </a:solidFill>
            <a:miter lim="800000"/>
            <a:headEnd/>
            <a:tailEnd/>
          </a:ln>
        </p:spPr>
        <p:txBody>
          <a:bodyPr lIns="91391" tIns="45694" rIns="91391" bIns="45694"/>
          <a:lstStyle/>
          <a:p>
            <a:pPr defTabSz="964038"/>
            <a:endParaRPr lang="en-US"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xfrm>
            <a:off x="384175" y="685800"/>
            <a:ext cx="6092825" cy="3427413"/>
          </a:xfrm>
          <a:ln/>
        </p:spPr>
      </p:sp>
      <p:sp>
        <p:nvSpPr>
          <p:cNvPr id="41987" name="Rectangle 3"/>
          <p:cNvSpPr txBox="1">
            <a:spLocks noGrp="1" noChangeArrowheads="1"/>
          </p:cNvSpPr>
          <p:nvPr>
            <p:ph type="body" idx="1"/>
          </p:nvPr>
        </p:nvSpPr>
        <p:spPr>
          <a:xfrm>
            <a:off x="915294" y="4343704"/>
            <a:ext cx="5027414" cy="4113892"/>
          </a:xfrm>
          <a:solidFill>
            <a:srgbClr val="FFFFFF"/>
          </a:solidFill>
          <a:ln>
            <a:solidFill>
              <a:srgbClr val="000000"/>
            </a:solidFill>
            <a:miter lim="800000"/>
            <a:headEnd/>
            <a:tailEnd/>
          </a:ln>
        </p:spPr>
        <p:txBody>
          <a:bodyPr lIns="91391" tIns="45694" rIns="91391" bIns="45694"/>
          <a:lstStyle/>
          <a:p>
            <a:pPr defTabSz="964038"/>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xfrm>
            <a:off x="381000" y="685800"/>
            <a:ext cx="6096000" cy="3429000"/>
          </a:xfrm>
          <a:noFill/>
          <a:ln/>
          <a:extLst>
            <a:ext uri="{909E8E84-426E-40DD-AFC4-6F175D3DCCD1}">
              <a14:hiddenFill xmlns:a14="http://schemas.microsoft.com/office/drawing/2010/main">
                <a:solidFill>
                  <a:srgbClr val="FFFFFF"/>
                </a:solidFill>
              </a14:hiddenFill>
            </a:ext>
          </a:extLst>
        </p:spPr>
      </p:sp>
      <p:sp>
        <p:nvSpPr>
          <p:cNvPr id="39939" name="Text Box 3"/>
          <p:cNvSpPr txBox="1">
            <a:spLocks noGrp="1" noChangeArrowheads="1"/>
          </p:cNvSpPr>
          <p:nvPr>
            <p:ph type="body" idx="1"/>
          </p:nvPr>
        </p:nvSpPr>
        <p:spPr>
          <a:solidFill>
            <a:srgbClr val="FFFFFF"/>
          </a:solidFill>
          <a:ln>
            <a:solidFill>
              <a:srgbClr val="000000"/>
            </a:solidFill>
            <a:miter lim="800000"/>
            <a:headEnd/>
            <a:tailEnd/>
          </a:ln>
        </p:spPr>
        <p:txBody>
          <a:bodyPr/>
          <a:lstStyle/>
          <a:p>
            <a:r>
              <a:rPr lang="en-US" altLang="en-US" smtClean="0"/>
              <a:t>Ribosomes synthesize new proteins from genetic information</a:t>
            </a:r>
          </a:p>
          <a:p>
            <a:r>
              <a:rPr lang="en-US" altLang="en-US" smtClean="0"/>
              <a:t>Bacterial ribosome is a target for antibiotics, which interfere with its ability to function by binding to sites on the structure, preventing proteins from being synthesized</a:t>
            </a:r>
          </a:p>
          <a:p>
            <a:r>
              <a:rPr lang="en-US" altLang="en-US" smtClean="0"/>
              <a:t>Ribosome simulations are extremely computationally challenging due to the size of the structure and its natural environment (solvent, ions, etc, large box, 3 million atoms or so)</a:t>
            </a:r>
          </a:p>
          <a:p>
            <a:endParaRPr lang="en-US" altLang="en-US" smtClean="0"/>
          </a:p>
          <a:p>
            <a:r>
              <a:rPr lang="en-US" altLang="en-US" smtClean="0"/>
              <a:t>Bionanodevice for sequencing DNA efficiently</a:t>
            </a:r>
          </a:p>
          <a:p>
            <a:r>
              <a:rPr lang="en-US" altLang="en-US" smtClean="0"/>
              <a:t>Knowledge of an individual’s genetic makeup can lead to the prediction and treatment of many diseases by the means of personal genomic medicine and pharmacogenomics.  In order for genome sequencing to become practical for common medical use, an inexpensive high throughput genome sequencing technique is required.  NIH has set a goal of reducing the cost of genome sequencing by a factor of 10,000, to less than $1,000 within ten years.</a:t>
            </a:r>
          </a:p>
          <a:p>
            <a:r>
              <a:rPr lang="en-US" altLang="en-US" smtClean="0"/>
              <a:t>The computer is the best microscope to guide the development of bionanodevices, for example to sequence DNA.  While experiments can measure DNA electrostatic potentials, they cannot visualize the DNA’s location and conformation at the time of measurement.</a:t>
            </a:r>
          </a:p>
          <a:p>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txBox="1">
            <a:spLocks noGrp="1"/>
          </p:cNvSpPr>
          <p:nvPr>
            <p:ph type="body" idx="1"/>
          </p:nvPr>
        </p:nvSpPr>
        <p:spPr>
          <a:noFill/>
        </p:spPr>
        <p:txBody>
          <a:bodyPr/>
          <a:lstStyle/>
          <a:p>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070434-A121-4A49-81B9-67B648BE8527}" type="slidenum">
              <a:rPr lang="en-US" smtClean="0"/>
              <a:pPr/>
              <a:t>6</a:t>
            </a:fld>
            <a:endParaRPr lang="en-US" dirty="0"/>
          </a:p>
        </p:txBody>
      </p:sp>
    </p:spTree>
    <p:extLst>
      <p:ext uri="{BB962C8B-B14F-4D97-AF65-F5344CB8AC3E}">
        <p14:creationId xmlns:p14="http://schemas.microsoft.com/office/powerpoint/2010/main" val="4779257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xfrm>
            <a:off x="381000" y="685800"/>
            <a:ext cx="6096000" cy="3429000"/>
          </a:xfrm>
          <a:noFill/>
          <a:ln/>
          <a:extLst>
            <a:ext uri="{909E8E84-426E-40DD-AFC4-6F175D3DCCD1}">
              <a14:hiddenFill xmlns:a14="http://schemas.microsoft.com/office/drawing/2010/main">
                <a:solidFill>
                  <a:srgbClr val="FFFFFF"/>
                </a:solidFill>
              </a14:hiddenFill>
            </a:ext>
          </a:extLst>
        </p:spPr>
      </p:sp>
      <p:sp>
        <p:nvSpPr>
          <p:cNvPr id="48131" name="Text Box 3"/>
          <p:cNvSpPr txBox="1">
            <a:spLocks noGrp="1" noChangeArrowheads="1"/>
          </p:cNvSpPr>
          <p:nvPr>
            <p:ph type="body" idx="1"/>
          </p:nvPr>
        </p:nvSpPr>
        <p:spPr>
          <a:solidFill>
            <a:srgbClr val="FFFFFF"/>
          </a:solidFill>
          <a:ln>
            <a:solidFill>
              <a:srgbClr val="000000"/>
            </a:solidFill>
            <a:miter lim="800000"/>
            <a:headEnd/>
            <a:tailEnd/>
          </a:ln>
        </p:spPr>
        <p:txBody>
          <a:bodyPr/>
          <a:lstStyle/>
          <a:p>
            <a:r>
              <a:rPr lang="en-US" altLang="en-US" smtClean="0"/>
              <a:t>Threads in a thread block (potentially) execute in parallel</a:t>
            </a:r>
          </a:p>
          <a:p>
            <a:r>
              <a:rPr lang="en-US" altLang="en-US" smtClean="0"/>
              <a:t>Threads in a block can communicate via fast shared memory</a:t>
            </a:r>
          </a:p>
          <a:p>
            <a:r>
              <a:rPr lang="en-US" altLang="en-US" smtClean="0"/>
              <a:t>Global memory reads are slow</a:t>
            </a:r>
          </a:p>
          <a:p>
            <a:r>
              <a:rPr lang="en-US" altLang="en-US" smtClean="0"/>
              <a:t>Constant memory is fast, but can only be written by host at kernel startup.</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803" tIns="44902" rIns="89803" bIns="44902"/>
          <a:lstStyle>
            <a:lvl1pPr eaLnBrk="0" hangingPunct="0">
              <a:defRPr sz="1200">
                <a:solidFill>
                  <a:srgbClr val="000000"/>
                </a:solidFill>
                <a:latin typeface="Times New Roman" pitchFamily="18" charset="0"/>
                <a:ea typeface="Gothic" charset="0"/>
                <a:cs typeface="Gothic" charset="0"/>
              </a:defRPr>
            </a:lvl1pPr>
            <a:lvl2pPr marL="742950" indent="-285750" eaLnBrk="0" hangingPunct="0">
              <a:defRPr sz="1200">
                <a:solidFill>
                  <a:srgbClr val="000000"/>
                </a:solidFill>
                <a:latin typeface="Times New Roman" pitchFamily="18" charset="0"/>
                <a:ea typeface="Gothic" charset="0"/>
                <a:cs typeface="Gothic" charset="0"/>
              </a:defRPr>
            </a:lvl2pPr>
            <a:lvl3pPr marL="1143000" indent="-228600" eaLnBrk="0" hangingPunct="0">
              <a:defRPr sz="1200">
                <a:solidFill>
                  <a:srgbClr val="000000"/>
                </a:solidFill>
                <a:latin typeface="Times New Roman" pitchFamily="18" charset="0"/>
                <a:ea typeface="Gothic" charset="0"/>
                <a:cs typeface="Gothic" charset="0"/>
              </a:defRPr>
            </a:lvl3pPr>
            <a:lvl4pPr marL="1600200" indent="-228600" eaLnBrk="0" hangingPunct="0">
              <a:defRPr sz="1200">
                <a:solidFill>
                  <a:srgbClr val="000000"/>
                </a:solidFill>
                <a:latin typeface="Times New Roman" pitchFamily="18" charset="0"/>
                <a:ea typeface="Gothic" charset="0"/>
                <a:cs typeface="Gothic" charset="0"/>
              </a:defRPr>
            </a:lvl4pPr>
            <a:lvl5pPr marL="2057400" indent="-228600" eaLnBrk="0" hangingPunct="0">
              <a:defRPr sz="1200">
                <a:solidFill>
                  <a:srgbClr val="000000"/>
                </a:solidFill>
                <a:latin typeface="Times New Roman" pitchFamily="18" charset="0"/>
                <a:ea typeface="Gothic" charset="0"/>
                <a:cs typeface="Gothic" charset="0"/>
              </a:defRPr>
            </a:lvl5pPr>
            <a:lvl6pPr marL="25146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6pPr>
            <a:lvl7pPr marL="29718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7pPr>
            <a:lvl8pPr marL="34290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8pPr>
            <a:lvl9pPr marL="38862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9pPr>
          </a:lstStyle>
          <a:p>
            <a:pPr eaLnBrk="1" hangingPunct="1"/>
            <a:fld id="{6F6C7CD4-A183-4769-A2EF-54FD29A8B721}" type="slidenum">
              <a:rPr lang="en-US" altLang="en-US"/>
              <a:pPr eaLnBrk="1" hangingPunct="1"/>
              <a:t>23</a:t>
            </a:fld>
            <a:endParaRPr lang="en-US" altLang="en-US"/>
          </a:p>
        </p:txBody>
      </p:sp>
      <p:sp>
        <p:nvSpPr>
          <p:cNvPr id="4505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8" tIns="45708" rIns="91418" bIns="45708" anchor="b"/>
          <a:lstStyle>
            <a:lvl1pPr defTabSz="930275" eaLnBrk="0" hangingPunct="0">
              <a:defRPr sz="1200">
                <a:solidFill>
                  <a:srgbClr val="000000"/>
                </a:solidFill>
                <a:latin typeface="Times New Roman" pitchFamily="18" charset="0"/>
                <a:ea typeface="Gothic" charset="0"/>
                <a:cs typeface="Gothic" charset="0"/>
              </a:defRPr>
            </a:lvl1pPr>
            <a:lvl2pPr marL="742950" indent="-285750" defTabSz="930275" eaLnBrk="0" hangingPunct="0">
              <a:defRPr sz="1200">
                <a:solidFill>
                  <a:srgbClr val="000000"/>
                </a:solidFill>
                <a:latin typeface="Times New Roman" pitchFamily="18" charset="0"/>
                <a:ea typeface="Gothic" charset="0"/>
                <a:cs typeface="Gothic" charset="0"/>
              </a:defRPr>
            </a:lvl2pPr>
            <a:lvl3pPr marL="1143000" indent="-228600" defTabSz="930275" eaLnBrk="0" hangingPunct="0">
              <a:defRPr sz="1200">
                <a:solidFill>
                  <a:srgbClr val="000000"/>
                </a:solidFill>
                <a:latin typeface="Times New Roman" pitchFamily="18" charset="0"/>
                <a:ea typeface="Gothic" charset="0"/>
                <a:cs typeface="Gothic" charset="0"/>
              </a:defRPr>
            </a:lvl3pPr>
            <a:lvl4pPr marL="1600200" indent="-228600" defTabSz="930275" eaLnBrk="0" hangingPunct="0">
              <a:defRPr sz="1200">
                <a:solidFill>
                  <a:srgbClr val="000000"/>
                </a:solidFill>
                <a:latin typeface="Times New Roman" pitchFamily="18" charset="0"/>
                <a:ea typeface="Gothic" charset="0"/>
                <a:cs typeface="Gothic" charset="0"/>
              </a:defRPr>
            </a:lvl4pPr>
            <a:lvl5pPr marL="2057400" indent="-228600" defTabSz="930275" eaLnBrk="0" hangingPunct="0">
              <a:defRPr sz="1200">
                <a:solidFill>
                  <a:srgbClr val="000000"/>
                </a:solidFill>
                <a:latin typeface="Times New Roman" pitchFamily="18" charset="0"/>
                <a:ea typeface="Gothic" charset="0"/>
                <a:cs typeface="Gothic" charset="0"/>
              </a:defRPr>
            </a:lvl5pPr>
            <a:lvl6pPr marL="2514600" indent="-228600" algn="ctr" defTabSz="930275"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6pPr>
            <a:lvl7pPr marL="2971800" indent="-228600" algn="ctr" defTabSz="930275"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7pPr>
            <a:lvl8pPr marL="3429000" indent="-228600" algn="ctr" defTabSz="930275"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8pPr>
            <a:lvl9pPr marL="3886200" indent="-228600" algn="ctr" defTabSz="930275"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9pPr>
          </a:lstStyle>
          <a:p>
            <a:pPr algn="r" eaLnBrk="1" hangingPunct="1"/>
            <a:fld id="{8C8A2214-1B66-4EB9-BD61-F9E6017722C7}" type="slidenum">
              <a:rPr lang="en-US" altLang="en-US" sz="1100">
                <a:solidFill>
                  <a:schemeClr val="tx1"/>
                </a:solidFill>
              </a:rPr>
              <a:pPr algn="r" eaLnBrk="1" hangingPunct="1"/>
              <a:t>23</a:t>
            </a:fld>
            <a:endParaRPr lang="en-US" altLang="en-US" sz="1100">
              <a:solidFill>
                <a:schemeClr val="tx1"/>
              </a:solidFill>
            </a:endParaRPr>
          </a:p>
        </p:txBody>
      </p:sp>
      <p:sp>
        <p:nvSpPr>
          <p:cNvPr id="45060" name="Rectangle 2"/>
          <p:cNvSpPr>
            <a:spLocks noGrp="1" noRot="1" noChangeAspect="1" noChangeArrowheads="1" noTextEdit="1"/>
          </p:cNvSpPr>
          <p:nvPr>
            <p:ph type="sldImg"/>
          </p:nvPr>
        </p:nvSpPr>
        <p:spPr>
          <a:xfrm>
            <a:off x="382588" y="685800"/>
            <a:ext cx="6096000" cy="3429000"/>
          </a:xfrm>
          <a:ln/>
        </p:spPr>
      </p:sp>
      <p:sp>
        <p:nvSpPr>
          <p:cNvPr id="45061" name="Rectangle 3"/>
          <p:cNvSpPr txBox="1">
            <a:spLocks noGrp="1" noChangeArrowheads="1"/>
          </p:cNvSpPr>
          <p:nvPr>
            <p:ph type="body" idx="1"/>
          </p:nvPr>
        </p:nvSpPr>
        <p:spPr>
          <a:xfrm>
            <a:off x="915988" y="4343400"/>
            <a:ext cx="5026025" cy="4114800"/>
          </a:xfrm>
          <a:solidFill>
            <a:srgbClr val="FFFFFF"/>
          </a:solidFill>
          <a:ln>
            <a:solidFill>
              <a:srgbClr val="000000"/>
            </a:solidFill>
            <a:miter lim="800000"/>
            <a:headEnd/>
            <a:tailEnd/>
          </a:ln>
        </p:spPr>
        <p:txBody>
          <a:bodyPr lIns="91418" tIns="45708" rIns="91418" bIns="45708"/>
          <a:lstStyle/>
          <a:p>
            <a:endParaRPr lang="en-US" altLang="en-US" smtClean="0"/>
          </a:p>
          <a:p>
            <a:r>
              <a:rPr lang="en-US" altLang="en-US" smtClean="0"/>
              <a:t>CBH –  we should probably write “electron(s)”.  Most people are used to closed shell calcs in which the MO contains 2 electrons; but open shell calcs are definitely on the rise in which each MO contains only 1 electron.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a:xfrm>
            <a:off x="381000" y="685800"/>
            <a:ext cx="6096000" cy="3429000"/>
          </a:xfrm>
          <a:noFill/>
          <a:ln/>
          <a:extLst>
            <a:ext uri="{909E8E84-426E-40DD-AFC4-6F175D3DCCD1}">
              <a14:hiddenFill xmlns:a14="http://schemas.microsoft.com/office/drawing/2010/main">
                <a:solidFill>
                  <a:srgbClr val="FFFFFF"/>
                </a:solidFill>
              </a14:hiddenFill>
            </a:ext>
          </a:extLst>
        </p:spPr>
      </p:sp>
      <p:sp>
        <p:nvSpPr>
          <p:cNvPr id="23555" name="Text Box 3"/>
          <p:cNvSpPr txBox="1">
            <a:spLocks noGrp="1" noChangeArrowheads="1"/>
          </p:cNvSpPr>
          <p:nvPr>
            <p:ph type="body" idx="1"/>
          </p:nvPr>
        </p:nvSpPr>
        <p:spPr>
          <a:solidFill>
            <a:srgbClr val="FFFFFF"/>
          </a:solidFill>
          <a:ln>
            <a:solidFill>
              <a:srgbClr val="000000"/>
            </a:solidFill>
            <a:miter lim="800000"/>
            <a:headEnd/>
            <a:tailEnd/>
          </a:ln>
        </p:spPr>
        <p:txBody>
          <a:bodyPr/>
          <a:lstStyle/>
          <a:p>
            <a:r>
              <a:rPr lang="en-US" altLang="en-US" smtClean="0"/>
              <a:t>Threads in a thread block (potentially) execute in parallel</a:t>
            </a:r>
          </a:p>
          <a:p>
            <a:r>
              <a:rPr lang="en-US" altLang="en-US" smtClean="0"/>
              <a:t>Threads in a block can communicate via fast shared memory</a:t>
            </a:r>
          </a:p>
          <a:p>
            <a:r>
              <a:rPr lang="en-US" altLang="en-US" smtClean="0"/>
              <a:t>Global memory reads are slow</a:t>
            </a:r>
          </a:p>
          <a:p>
            <a:r>
              <a:rPr lang="en-US" altLang="en-US" smtClean="0"/>
              <a:t>Constant memory is fast, but can only be written by host at kernel startup.</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txBox="1">
            <a:spLocks noGrp="1"/>
          </p:cNvSpPr>
          <p:nvPr>
            <p:ph type="body" idx="1"/>
          </p:nvPr>
        </p:nvSpPr>
        <p:spPr>
          <a:noFill/>
        </p:spPr>
        <p:txBody>
          <a:bodyPr/>
          <a:lstStyle/>
          <a:p>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070434-A121-4A49-81B9-67B648BE8527}" type="slidenum">
              <a:rPr lang="en-US" smtClean="0"/>
              <a:pPr/>
              <a:t>28</a:t>
            </a:fld>
            <a:endParaRPr lang="en-US" dirty="0"/>
          </a:p>
        </p:txBody>
      </p:sp>
    </p:spTree>
    <p:extLst>
      <p:ext uri="{BB962C8B-B14F-4D97-AF65-F5344CB8AC3E}">
        <p14:creationId xmlns:p14="http://schemas.microsoft.com/office/powerpoint/2010/main" val="23820146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3.xml"/><Relationship Id="rId6" Type="http://schemas.openxmlformats.org/officeDocument/2006/relationships/image" Target="../media/image14.jpeg"/><Relationship Id="rId5" Type="http://schemas.openxmlformats.org/officeDocument/2006/relationships/image" Target="../media/image13.jpeg"/><Relationship Id="rId10" Type="http://schemas.microsoft.com/office/2007/relationships/hdphoto" Target="../media/hdphoto1.wdp"/><Relationship Id="rId4" Type="http://schemas.openxmlformats.org/officeDocument/2006/relationships/image" Target="../media/image12.jpeg"/><Relationship Id="rId9" Type="http://schemas.openxmlformats.org/officeDocument/2006/relationships/image" Target="../media/image17.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57200" y="4752477"/>
            <a:ext cx="8229600" cy="273844"/>
          </a:xfrm>
          <a:prstGeom prst="rect">
            <a:avLst/>
          </a:prstGeom>
        </p:spPr>
        <p:txBody>
          <a:bodyPr lIns="34281" tIns="17140" rIns="34281" bIns="17140"/>
          <a:lstStyle>
            <a:lvl1pPr>
              <a:defRPr>
                <a:latin typeface="Arial"/>
              </a:defRPr>
            </a:lvl1pPr>
          </a:lstStyle>
          <a:p>
            <a:endParaRPr lang="en-US" dirty="0"/>
          </a:p>
        </p:txBody>
      </p:sp>
      <p:sp>
        <p:nvSpPr>
          <p:cNvPr id="2" name="Title 1"/>
          <p:cNvSpPr>
            <a:spLocks noGrp="1"/>
          </p:cNvSpPr>
          <p:nvPr>
            <p:ph type="ctrTitle"/>
          </p:nvPr>
        </p:nvSpPr>
        <p:spPr>
          <a:xfrm>
            <a:off x="685800" y="1597820"/>
            <a:ext cx="7772400" cy="1102519"/>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01" indent="0" algn="ctr">
              <a:buNone/>
              <a:defRPr>
                <a:solidFill>
                  <a:schemeClr val="tx1">
                    <a:tint val="75000"/>
                  </a:schemeClr>
                </a:solidFill>
              </a:defRPr>
            </a:lvl2pPr>
            <a:lvl3pPr marL="914202" indent="0" algn="ctr">
              <a:buNone/>
              <a:defRPr>
                <a:solidFill>
                  <a:schemeClr val="tx1">
                    <a:tint val="75000"/>
                  </a:schemeClr>
                </a:solidFill>
              </a:defRPr>
            </a:lvl3pPr>
            <a:lvl4pPr marL="1371303" indent="0" algn="ctr">
              <a:buNone/>
              <a:defRPr>
                <a:solidFill>
                  <a:schemeClr val="tx1">
                    <a:tint val="75000"/>
                  </a:schemeClr>
                </a:solidFill>
              </a:defRPr>
            </a:lvl4pPr>
            <a:lvl5pPr marL="1828404" indent="0" algn="ctr">
              <a:buNone/>
              <a:defRPr>
                <a:solidFill>
                  <a:schemeClr val="tx1">
                    <a:tint val="75000"/>
                  </a:schemeClr>
                </a:solidFill>
              </a:defRPr>
            </a:lvl5pPr>
            <a:lvl6pPr marL="2285505" indent="0" algn="ctr">
              <a:buNone/>
              <a:defRPr>
                <a:solidFill>
                  <a:schemeClr val="tx1">
                    <a:tint val="75000"/>
                  </a:schemeClr>
                </a:solidFill>
              </a:defRPr>
            </a:lvl6pPr>
            <a:lvl7pPr marL="2742606" indent="0" algn="ctr">
              <a:buNone/>
              <a:defRPr>
                <a:solidFill>
                  <a:schemeClr val="tx1">
                    <a:tint val="75000"/>
                  </a:schemeClr>
                </a:solidFill>
              </a:defRPr>
            </a:lvl7pPr>
            <a:lvl8pPr marL="3199707" indent="0" algn="ctr">
              <a:buNone/>
              <a:defRPr>
                <a:solidFill>
                  <a:schemeClr val="tx1">
                    <a:tint val="75000"/>
                  </a:schemeClr>
                </a:solidFill>
              </a:defRPr>
            </a:lvl8pPr>
            <a:lvl9pPr marL="3656808"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72835148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485900"/>
            <a:ext cx="3810000" cy="3086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85900"/>
            <a:ext cx="3810000" cy="3086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8462334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1" y="457200"/>
            <a:ext cx="7770813" cy="85606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1" y="1485900"/>
            <a:ext cx="3808413" cy="30849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6613" y="1485900"/>
            <a:ext cx="3810000" cy="3084910"/>
          </a:xfrm>
        </p:spPr>
        <p:txBody>
          <a:bodyPr/>
          <a:lstStyle/>
          <a:p>
            <a:pPr lvl="0"/>
            <a:endParaRPr lang="en-US" noProof="0" smtClean="0"/>
          </a:p>
        </p:txBody>
      </p:sp>
    </p:spTree>
    <p:extLst>
      <p:ext uri="{BB962C8B-B14F-4D97-AF65-F5344CB8AC3E}">
        <p14:creationId xmlns:p14="http://schemas.microsoft.com/office/powerpoint/2010/main" val="62279727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4" name="Picture 5" descr="C:\Users\rcsongor\Pictures\Wallpapers\01_Eye_BrushMetal_V2 - Copy.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w="9525">
            <a:noFill/>
            <a:miter lim="800000"/>
            <a:headEnd/>
            <a:tailEnd/>
          </a:ln>
        </p:spPr>
      </p:pic>
      <p:pic>
        <p:nvPicPr>
          <p:cNvPr id="5" name="Picture 5" descr="NVLogo_3D_H.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53495" y="4370926"/>
            <a:ext cx="1856052" cy="422011"/>
          </a:xfrm>
          <a:prstGeom prst="rect">
            <a:avLst/>
          </a:prstGeom>
          <a:noFill/>
          <a:ln w="9525">
            <a:noFill/>
            <a:miter lim="800000"/>
            <a:headEnd/>
            <a:tailEnd/>
          </a:ln>
        </p:spPr>
      </p:pic>
      <p:sp>
        <p:nvSpPr>
          <p:cNvPr id="7" name="Rectangle 3"/>
          <p:cNvSpPr>
            <a:spLocks noGrp="1" noChangeArrowheads="1"/>
          </p:cNvSpPr>
          <p:nvPr>
            <p:ph type="ctrTitle"/>
          </p:nvPr>
        </p:nvSpPr>
        <p:spPr>
          <a:xfrm>
            <a:off x="455085" y="2872726"/>
            <a:ext cx="4326093" cy="1089497"/>
          </a:xfrm>
        </p:spPr>
        <p:txBody>
          <a:bodyPr/>
          <a:lstStyle>
            <a:lvl1pPr algn="ctr">
              <a:defRPr>
                <a:solidFill>
                  <a:schemeClr val="tx2"/>
                </a:solidFill>
                <a:latin typeface="Trebuchet MS" pitchFamily="34" charset="0"/>
              </a:defRPr>
            </a:lvl1pPr>
          </a:lstStyle>
          <a:p>
            <a:r>
              <a:rPr lang="en-US" dirty="0" smtClean="0"/>
              <a:t>Click to edit Master title style</a:t>
            </a:r>
            <a:endParaRPr lang="en-US" dirty="0"/>
          </a:p>
        </p:txBody>
      </p:sp>
      <p:sp>
        <p:nvSpPr>
          <p:cNvPr id="8" name="Rectangle 4"/>
          <p:cNvSpPr>
            <a:spLocks noGrp="1" noChangeArrowheads="1"/>
          </p:cNvSpPr>
          <p:nvPr>
            <p:ph type="subTitle" idx="1"/>
          </p:nvPr>
        </p:nvSpPr>
        <p:spPr>
          <a:xfrm>
            <a:off x="457731" y="4002368"/>
            <a:ext cx="4325398" cy="830964"/>
          </a:xfrm>
        </p:spPr>
        <p:txBody>
          <a:bodyPr>
            <a:spAutoFit/>
          </a:bodyPr>
          <a:lstStyle>
            <a:lvl1pPr marL="0" indent="0" algn="ctr">
              <a:buFontTx/>
              <a:buNone/>
              <a:defRPr>
                <a:latin typeface="Trebuchet MS" pitchFamily="34" charset="0"/>
              </a:defRPr>
            </a:lvl1pPr>
          </a:lstStyle>
          <a:p>
            <a:r>
              <a:rPr lang="en-US" smtClean="0"/>
              <a:t>Click to edit Master subtitle style</a:t>
            </a:r>
            <a:endParaRPr lang="en-US"/>
          </a:p>
        </p:txBody>
      </p:sp>
    </p:spTree>
    <p:extLst>
      <p:ext uri="{BB962C8B-B14F-4D97-AF65-F5344CB8AC3E}">
        <p14:creationId xmlns:p14="http://schemas.microsoft.com/office/powerpoint/2010/main" val="202093288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buSzPct val="100000"/>
              <a:buFontTx/>
              <a:buBlip>
                <a:blip r:embed="rId2"/>
              </a:buBlip>
              <a:defRPr/>
            </a:lvl1pPr>
            <a:lvl2pPr>
              <a:buSzPct val="100000"/>
              <a:buFontTx/>
              <a:buBlip>
                <a:blip r:embed="rId2"/>
              </a:buBlip>
              <a:defRPr/>
            </a:lvl2pPr>
            <a:lvl3pPr>
              <a:buSzPct val="100000"/>
              <a:buFontTx/>
              <a:buBlip>
                <a:blip r:embed="rId2"/>
              </a:buBlip>
              <a:defRPr sz="18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61204555"/>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734" y="1199889"/>
            <a:ext cx="4120886" cy="3544094"/>
          </a:xfrm>
        </p:spPr>
        <p:txBody>
          <a:bodyPr/>
          <a:lstStyle>
            <a:lvl1pPr>
              <a:buSzPct val="100000"/>
              <a:buFontTx/>
              <a:buBlip>
                <a:blip r:embed="rId2"/>
              </a:buBlip>
              <a:defRPr sz="2400"/>
            </a:lvl1pPr>
            <a:lvl2pPr>
              <a:buSzPct val="100000"/>
              <a:buFontTx/>
              <a:buBlip>
                <a:blip r:embed="rId2"/>
              </a:buBlip>
              <a:defRPr sz="2000"/>
            </a:lvl2pPr>
            <a:lvl3pPr>
              <a:buSzPct val="100000"/>
              <a:buFontTx/>
              <a:buBlip>
                <a:blip r:embed="rId2"/>
              </a:buBlip>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705615" y="1199889"/>
            <a:ext cx="4120886" cy="3544094"/>
          </a:xfrm>
        </p:spPr>
        <p:txBody>
          <a:bodyPr/>
          <a:lstStyle>
            <a:lvl1pPr>
              <a:buSzPct val="100000"/>
              <a:buFontTx/>
              <a:buBlip>
                <a:blip r:embed="rId2"/>
              </a:buBlip>
              <a:defRPr sz="2400"/>
            </a:lvl1pPr>
            <a:lvl2pPr>
              <a:buSzPct val="100000"/>
              <a:buFontTx/>
              <a:buBlip>
                <a:blip r:embed="rId2"/>
              </a:buBlip>
              <a:defRPr sz="2000" b="1"/>
            </a:lvl2pPr>
            <a:lvl3pPr>
              <a:buSzPct val="100000"/>
              <a:buFontTx/>
              <a:buBlip>
                <a:blip r:embed="rId2"/>
              </a:buBlip>
              <a:defRPr sz="1800" b="1"/>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76916051"/>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8560" y="206380"/>
            <a:ext cx="8379492" cy="590899"/>
          </a:xfrm>
        </p:spPr>
        <p:txBody>
          <a:bodyPr/>
          <a:lstStyle>
            <a:lvl1pPr algn="ctr">
              <a:defRPr/>
            </a:lvl1pPr>
          </a:lstStyle>
          <a:p>
            <a:r>
              <a:rPr lang="en-US" smtClean="0"/>
              <a:t>Click to edit Master title style</a:t>
            </a:r>
            <a:endParaRPr lang="en-US"/>
          </a:p>
        </p:txBody>
      </p:sp>
    </p:spTree>
    <p:extLst>
      <p:ext uri="{BB962C8B-B14F-4D97-AF65-F5344CB8AC3E}">
        <p14:creationId xmlns:p14="http://schemas.microsoft.com/office/powerpoint/2010/main" val="229974624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8588681"/>
      </p:ext>
    </p:extLst>
  </p:cSld>
  <p:clrMapOvr>
    <a:masterClrMapping/>
  </p:clrMapOvr>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5812085"/>
      </p:ext>
    </p:extLst>
  </p:cSld>
  <p:clrMapOvr>
    <a:masterClrMapping/>
  </p:clrMapOvr>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pic>
        <p:nvPicPr>
          <p:cNvPr id="17" name="Picture 16"/>
          <p:cNvPicPr>
            <a:picLocks noChangeAspect="1"/>
          </p:cNvPicPr>
          <p:nvPr userDrawn="1"/>
        </p:nvPicPr>
        <p:blipFill rotWithShape="1">
          <a:blip r:embed="rId2" cstate="screen">
            <a:duotone>
              <a:prstClr val="black"/>
              <a:schemeClr val="accent2">
                <a:tint val="45000"/>
                <a:satMod val="400000"/>
              </a:schemeClr>
            </a:duotone>
            <a:extLst>
              <a:ext uri="{28A0092B-C50C-407E-A947-70E740481C1C}">
                <a14:useLocalDpi xmlns:a14="http://schemas.microsoft.com/office/drawing/2010/main"/>
              </a:ext>
            </a:extLst>
          </a:blip>
          <a:srcRect/>
          <a:stretch/>
        </p:blipFill>
        <p:spPr>
          <a:xfrm rot="5400000" flipH="1">
            <a:off x="-47212" y="19843"/>
            <a:ext cx="3241964" cy="3170595"/>
          </a:xfrm>
          <a:prstGeom prst="rect">
            <a:avLst/>
          </a:prstGeom>
        </p:spPr>
      </p:pic>
      <p:sp>
        <p:nvSpPr>
          <p:cNvPr id="33" name="Freeform 12"/>
          <p:cNvSpPr>
            <a:spLocks/>
          </p:cNvSpPr>
          <p:nvPr userDrawn="1"/>
        </p:nvSpPr>
        <p:spPr bwMode="auto">
          <a:xfrm>
            <a:off x="5885601" y="0"/>
            <a:ext cx="3258399" cy="5143500"/>
          </a:xfrm>
          <a:custGeom>
            <a:avLst/>
            <a:gdLst>
              <a:gd name="T0" fmla="*/ 150 w 1412"/>
              <a:gd name="T1" fmla="*/ 2166 h 2166"/>
              <a:gd name="T2" fmla="*/ 1412 w 1412"/>
              <a:gd name="T3" fmla="*/ 2166 h 2166"/>
              <a:gd name="T4" fmla="*/ 1412 w 1412"/>
              <a:gd name="T5" fmla="*/ 0 h 2166"/>
              <a:gd name="T6" fmla="*/ 0 w 1412"/>
              <a:gd name="T7" fmla="*/ 0 h 2166"/>
              <a:gd name="T8" fmla="*/ 150 w 1412"/>
              <a:gd name="T9" fmla="*/ 2166 h 2166"/>
            </a:gdLst>
            <a:ahLst/>
            <a:cxnLst>
              <a:cxn ang="0">
                <a:pos x="T0" y="T1"/>
              </a:cxn>
              <a:cxn ang="0">
                <a:pos x="T2" y="T3"/>
              </a:cxn>
              <a:cxn ang="0">
                <a:pos x="T4" y="T5"/>
              </a:cxn>
              <a:cxn ang="0">
                <a:pos x="T6" y="T7"/>
              </a:cxn>
              <a:cxn ang="0">
                <a:pos x="T8" y="T9"/>
              </a:cxn>
            </a:cxnLst>
            <a:rect l="0" t="0" r="r" b="b"/>
            <a:pathLst>
              <a:path w="1412" h="2166">
                <a:moveTo>
                  <a:pt x="150" y="2166"/>
                </a:moveTo>
                <a:cubicBezTo>
                  <a:pt x="1412" y="2166"/>
                  <a:pt x="1412" y="2166"/>
                  <a:pt x="1412" y="2166"/>
                </a:cubicBezTo>
                <a:cubicBezTo>
                  <a:pt x="1412" y="0"/>
                  <a:pt x="1412" y="0"/>
                  <a:pt x="1412" y="0"/>
                </a:cubicBezTo>
                <a:cubicBezTo>
                  <a:pt x="0" y="0"/>
                  <a:pt x="0" y="0"/>
                  <a:pt x="0" y="0"/>
                </a:cubicBezTo>
                <a:cubicBezTo>
                  <a:pt x="0" y="0"/>
                  <a:pt x="304" y="816"/>
                  <a:pt x="150" y="2166"/>
                </a:cubicBezTo>
                <a:close/>
              </a:path>
            </a:pathLst>
          </a:custGeom>
          <a:solidFill>
            <a:schemeClr val="tx2"/>
          </a:solidFill>
          <a:ln>
            <a:solidFill>
              <a:schemeClr val="tx2"/>
            </a:solidFill>
          </a:ln>
        </p:spPr>
        <p:txBody>
          <a:bodyPr vert="horz" wrap="square" lIns="68589" tIns="34295" rIns="68589" bIns="34295" numCol="1" anchor="t" anchorCtr="0" compatLnSpc="1">
            <a:prstTxWarp prst="textNoShape">
              <a:avLst/>
            </a:prstTxWarp>
          </a:bodyPr>
          <a:lstStyle/>
          <a:p>
            <a:pPr defTabSz="914400" fontAlgn="base">
              <a:spcBef>
                <a:spcPct val="0"/>
              </a:spcBef>
              <a:spcAft>
                <a:spcPct val="0"/>
              </a:spcAft>
            </a:pPr>
            <a:endParaRPr lang="en-US">
              <a:solidFill>
                <a:prstClr val="black"/>
              </a:solidFill>
              <a:cs typeface="Arial" charset="0"/>
            </a:endParaRPr>
          </a:p>
        </p:txBody>
      </p:sp>
      <p:sp>
        <p:nvSpPr>
          <p:cNvPr id="34" name="Freeform 13"/>
          <p:cNvSpPr>
            <a:spLocks/>
          </p:cNvSpPr>
          <p:nvPr userDrawn="1"/>
        </p:nvSpPr>
        <p:spPr bwMode="auto">
          <a:xfrm>
            <a:off x="5665109" y="0"/>
            <a:ext cx="927739" cy="5143500"/>
          </a:xfrm>
          <a:custGeom>
            <a:avLst/>
            <a:gdLst>
              <a:gd name="T0" fmla="*/ 221 w 402"/>
              <a:gd name="T1" fmla="*/ 2166 h 2166"/>
              <a:gd name="T2" fmla="*/ 240 w 402"/>
              <a:gd name="T3" fmla="*/ 2166 h 2166"/>
              <a:gd name="T4" fmla="*/ 90 w 402"/>
              <a:gd name="T5" fmla="*/ 0 h 2166"/>
              <a:gd name="T6" fmla="*/ 0 w 402"/>
              <a:gd name="T7" fmla="*/ 0 h 2166"/>
              <a:gd name="T8" fmla="*/ 221 w 402"/>
              <a:gd name="T9" fmla="*/ 2166 h 2166"/>
            </a:gdLst>
            <a:ahLst/>
            <a:cxnLst>
              <a:cxn ang="0">
                <a:pos x="T0" y="T1"/>
              </a:cxn>
              <a:cxn ang="0">
                <a:pos x="T2" y="T3"/>
              </a:cxn>
              <a:cxn ang="0">
                <a:pos x="T4" y="T5"/>
              </a:cxn>
              <a:cxn ang="0">
                <a:pos x="T6" y="T7"/>
              </a:cxn>
              <a:cxn ang="0">
                <a:pos x="T8" y="T9"/>
              </a:cxn>
            </a:cxnLst>
            <a:rect l="0" t="0" r="r" b="b"/>
            <a:pathLst>
              <a:path w="402" h="2166">
                <a:moveTo>
                  <a:pt x="221" y="2166"/>
                </a:moveTo>
                <a:cubicBezTo>
                  <a:pt x="240" y="2166"/>
                  <a:pt x="240" y="2166"/>
                  <a:pt x="240" y="2166"/>
                </a:cubicBezTo>
                <a:cubicBezTo>
                  <a:pt x="240" y="2166"/>
                  <a:pt x="402" y="989"/>
                  <a:pt x="90" y="0"/>
                </a:cubicBezTo>
                <a:cubicBezTo>
                  <a:pt x="0" y="0"/>
                  <a:pt x="0" y="0"/>
                  <a:pt x="0" y="0"/>
                </a:cubicBezTo>
                <a:cubicBezTo>
                  <a:pt x="0" y="0"/>
                  <a:pt x="346" y="767"/>
                  <a:pt x="221" y="2166"/>
                </a:cubicBezTo>
                <a:close/>
              </a:path>
            </a:pathLst>
          </a:custGeom>
          <a:solidFill>
            <a:schemeClr val="accent2"/>
          </a:solidFill>
          <a:ln>
            <a:noFill/>
          </a:ln>
        </p:spPr>
        <p:txBody>
          <a:bodyPr vert="horz" wrap="square" lIns="68589" tIns="34295" rIns="68589" bIns="34295" numCol="1" anchor="t" anchorCtr="0" compatLnSpc="1">
            <a:prstTxWarp prst="textNoShape">
              <a:avLst/>
            </a:prstTxWarp>
          </a:bodyPr>
          <a:lstStyle/>
          <a:p>
            <a:pPr defTabSz="914400" fontAlgn="base">
              <a:spcBef>
                <a:spcPct val="0"/>
              </a:spcBef>
              <a:spcAft>
                <a:spcPct val="0"/>
              </a:spcAft>
            </a:pPr>
            <a:endParaRPr lang="en-US">
              <a:solidFill>
                <a:prstClr val="black"/>
              </a:solidFill>
              <a:cs typeface="Arial" charset="0"/>
            </a:endParaRPr>
          </a:p>
        </p:txBody>
      </p:sp>
      <p:sp>
        <p:nvSpPr>
          <p:cNvPr id="10" name="TextBox 9"/>
          <p:cNvSpPr txBox="1"/>
          <p:nvPr userDrawn="1"/>
        </p:nvSpPr>
        <p:spPr>
          <a:xfrm>
            <a:off x="266374" y="4703031"/>
            <a:ext cx="1696636" cy="315481"/>
          </a:xfrm>
          <a:prstGeom prst="rect">
            <a:avLst/>
          </a:prstGeom>
          <a:noFill/>
        </p:spPr>
        <p:txBody>
          <a:bodyPr wrap="none" lIns="68589" tIns="34295" rIns="68589" bIns="34295" rtlCol="0">
            <a:spAutoFit/>
          </a:bodyPr>
          <a:lstStyle/>
          <a:p>
            <a:pPr defTabSz="914400" fontAlgn="base">
              <a:spcBef>
                <a:spcPct val="0"/>
              </a:spcBef>
              <a:spcAft>
                <a:spcPct val="0"/>
              </a:spcAft>
            </a:pPr>
            <a:r>
              <a:rPr lang="en-US" sz="800" dirty="0">
                <a:solidFill>
                  <a:srgbClr val="1E7640"/>
                </a:solidFill>
                <a:cs typeface="Arial" charset="0"/>
              </a:rPr>
              <a:t>ORNL is managed by UT-Battelle </a:t>
            </a:r>
            <a:br>
              <a:rPr lang="en-US" sz="800" dirty="0">
                <a:solidFill>
                  <a:srgbClr val="1E7640"/>
                </a:solidFill>
                <a:cs typeface="Arial" charset="0"/>
              </a:rPr>
            </a:br>
            <a:r>
              <a:rPr lang="en-US" sz="800" dirty="0">
                <a:solidFill>
                  <a:srgbClr val="1E7640"/>
                </a:solidFill>
                <a:cs typeface="Arial" charset="0"/>
              </a:rPr>
              <a:t>for the US Department of Energy</a:t>
            </a:r>
          </a:p>
        </p:txBody>
      </p:sp>
      <p:sp>
        <p:nvSpPr>
          <p:cNvPr id="2" name="Title 1"/>
          <p:cNvSpPr>
            <a:spLocks noGrp="1"/>
          </p:cNvSpPr>
          <p:nvPr userDrawn="1">
            <p:ph type="ctrTitle"/>
          </p:nvPr>
        </p:nvSpPr>
        <p:spPr>
          <a:xfrm>
            <a:off x="254320" y="240030"/>
            <a:ext cx="4160172" cy="697114"/>
          </a:xfrm>
        </p:spPr>
        <p:txBody>
          <a:bodyPr/>
          <a:lstStyle>
            <a:lvl1pPr algn="l">
              <a:defRPr sz="2400" b="1">
                <a:solidFill>
                  <a:schemeClr val="tx2"/>
                </a:solidFill>
                <a:latin typeface="+mn-lt"/>
              </a:defRPr>
            </a:lvl1pPr>
          </a:lstStyle>
          <a:p>
            <a:r>
              <a:rPr lang="en-US" dirty="0"/>
              <a:t>Click to edit Master title style</a:t>
            </a:r>
          </a:p>
        </p:txBody>
      </p:sp>
      <p:sp>
        <p:nvSpPr>
          <p:cNvPr id="3" name="Subtitle 2"/>
          <p:cNvSpPr>
            <a:spLocks noGrp="1"/>
          </p:cNvSpPr>
          <p:nvPr userDrawn="1">
            <p:ph type="subTitle" idx="1"/>
          </p:nvPr>
        </p:nvSpPr>
        <p:spPr>
          <a:xfrm>
            <a:off x="260672" y="1501162"/>
            <a:ext cx="4115041" cy="567848"/>
          </a:xfrm>
        </p:spPr>
        <p:txBody>
          <a:bodyPr/>
          <a:lstStyle>
            <a:lvl1pPr marL="0" indent="0" algn="l">
              <a:buNone/>
              <a:defRPr sz="1800">
                <a:solidFill>
                  <a:schemeClr val="tx1"/>
                </a:solidFill>
                <a:latin typeface="Arial" panose="020B0604020202020204" pitchFamily="34" charset="0"/>
                <a:cs typeface="Arial" panose="020B0604020202020204" pitchFamily="34" charset="0"/>
              </a:defRPr>
            </a:lvl1pPr>
            <a:lvl2pPr marL="342946" indent="0" algn="ctr">
              <a:buNone/>
              <a:defRPr>
                <a:solidFill>
                  <a:schemeClr val="tx1">
                    <a:tint val="75000"/>
                  </a:schemeClr>
                </a:solidFill>
              </a:defRPr>
            </a:lvl2pPr>
            <a:lvl3pPr marL="685891" indent="0" algn="ctr">
              <a:buNone/>
              <a:defRPr>
                <a:solidFill>
                  <a:schemeClr val="tx1">
                    <a:tint val="75000"/>
                  </a:schemeClr>
                </a:solidFill>
              </a:defRPr>
            </a:lvl3pPr>
            <a:lvl4pPr marL="1028837" indent="0" algn="ctr">
              <a:buNone/>
              <a:defRPr>
                <a:solidFill>
                  <a:schemeClr val="tx1">
                    <a:tint val="75000"/>
                  </a:schemeClr>
                </a:solidFill>
              </a:defRPr>
            </a:lvl4pPr>
            <a:lvl5pPr marL="1371783" indent="0" algn="ctr">
              <a:buNone/>
              <a:defRPr>
                <a:solidFill>
                  <a:schemeClr val="tx1">
                    <a:tint val="75000"/>
                  </a:schemeClr>
                </a:solidFill>
              </a:defRPr>
            </a:lvl5pPr>
            <a:lvl6pPr marL="1714729" indent="0" algn="ctr">
              <a:buNone/>
              <a:defRPr>
                <a:solidFill>
                  <a:schemeClr val="tx1">
                    <a:tint val="75000"/>
                  </a:schemeClr>
                </a:solidFill>
              </a:defRPr>
            </a:lvl6pPr>
            <a:lvl7pPr marL="2057674" indent="0" algn="ctr">
              <a:buNone/>
              <a:defRPr>
                <a:solidFill>
                  <a:schemeClr val="tx1">
                    <a:tint val="75000"/>
                  </a:schemeClr>
                </a:solidFill>
              </a:defRPr>
            </a:lvl7pPr>
            <a:lvl8pPr marL="2400620" indent="0" algn="ctr">
              <a:buNone/>
              <a:defRPr>
                <a:solidFill>
                  <a:schemeClr val="tx1">
                    <a:tint val="75000"/>
                  </a:schemeClr>
                </a:solidFill>
              </a:defRPr>
            </a:lvl8pPr>
            <a:lvl9pPr marL="2743566" indent="0" algn="ctr">
              <a:buNone/>
              <a:defRPr>
                <a:solidFill>
                  <a:schemeClr val="tx1">
                    <a:tint val="75000"/>
                  </a:schemeClr>
                </a:solidFill>
              </a:defRPr>
            </a:lvl9pPr>
          </a:lstStyle>
          <a:p>
            <a:r>
              <a:rPr lang="en-US" dirty="0"/>
              <a:t>Click to edit Master subtitle style</a:t>
            </a:r>
          </a:p>
        </p:txBody>
      </p:sp>
      <p:pic>
        <p:nvPicPr>
          <p:cNvPr id="5" name="Picture 4"/>
          <p:cNvPicPr>
            <a:picLocks noChangeAspect="1"/>
          </p:cNvPicPr>
          <p:nvPr userDrawn="1"/>
        </p:nvPicPr>
        <p:blipFill rotWithShape="1">
          <a:blip r:embed="rId3" cstate="screen">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6236689" y="49"/>
            <a:ext cx="2907311" cy="4702982"/>
          </a:xfrm>
          <a:prstGeom prst="rect">
            <a:avLst/>
          </a:prstGeom>
        </p:spPr>
      </p:pic>
      <p:pic>
        <p:nvPicPr>
          <p:cNvPr id="25" name="Picture 2"/>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5267336" y="949569"/>
            <a:ext cx="1614626" cy="1614206"/>
          </a:xfrm>
          <a:prstGeom prst="ellipse">
            <a:avLst/>
          </a:prstGeom>
          <a:blipFill>
            <a:blip r:embed="rId5" cstate="screen">
              <a:extLst>
                <a:ext uri="{28A0092B-C50C-407E-A947-70E740481C1C}">
                  <a14:useLocalDpi xmlns:a14="http://schemas.microsoft.com/office/drawing/2010/main"/>
                </a:ext>
              </a:extLst>
            </a:blip>
            <a:srcRect/>
            <a:stretch>
              <a:fillRect t="16850"/>
            </a:stretch>
          </a:blipFill>
          <a:ln w="76200">
            <a:solidFill>
              <a:schemeClr val="accent2">
                <a:alpha val="65000"/>
              </a:schemeClr>
            </a:solidFill>
            <a:miter lim="800000"/>
            <a:headEnd/>
            <a:tailEn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a:extLst/>
        </p:spPr>
      </p:pic>
      <p:pic>
        <p:nvPicPr>
          <p:cNvPr id="26" name="Picture 25" descr="DifScat_better vibe.jpg.jpeg"/>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6532416" y="1392140"/>
            <a:ext cx="1401742" cy="1401377"/>
          </a:xfrm>
          <a:prstGeom prst="ellipse">
            <a:avLst/>
          </a:prstGeom>
          <a:solidFill>
            <a:schemeClr val="tx1"/>
          </a:solidFill>
          <a:ln w="76200">
            <a:solidFill>
              <a:schemeClr val="accent2">
                <a:alpha val="6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pic>
      <p:pic>
        <p:nvPicPr>
          <p:cNvPr id="27" name="Picture 26"/>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966220" y="2377406"/>
            <a:ext cx="1249378" cy="1249053"/>
          </a:xfrm>
          <a:prstGeom prst="ellipse">
            <a:avLst/>
          </a:prstGeom>
          <a:blipFill>
            <a:blip r:embed="rId7" cstate="screen">
              <a:extLst>
                <a:ext uri="{28A0092B-C50C-407E-A947-70E740481C1C}">
                  <a14:useLocalDpi xmlns:a14="http://schemas.microsoft.com/office/drawing/2010/main"/>
                </a:ext>
              </a:extLst>
            </a:blip>
            <a:stretch>
              <a:fillRect/>
            </a:stretch>
          </a:blipFill>
          <a:ln w="76200">
            <a:solidFill>
              <a:schemeClr val="accent2">
                <a:alpha val="6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pic>
      <p:pic>
        <p:nvPicPr>
          <p:cNvPr id="28" name="Picture 27"/>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6048833" y="2470590"/>
            <a:ext cx="1069510" cy="1039736"/>
          </a:xfrm>
          <a:prstGeom prst="rect">
            <a:avLst/>
          </a:prstGeom>
          <a:ln>
            <a:noFill/>
          </a:ln>
        </p:spPr>
      </p:pic>
      <p:pic>
        <p:nvPicPr>
          <p:cNvPr id="14" name="Picture 2" descr="https://portal09.ornl.gov/sites/cm/branding/Logo%20Downloads/OLCF_official_color_10_26_15.png"/>
          <p:cNvPicPr>
            <a:picLocks noChangeAspect="1" noChangeArrowheads="1"/>
          </p:cNvPicPr>
          <p:nvPr userDrawn="1"/>
        </p:nvPicPr>
        <p:blipFill>
          <a:blip r:embed="rId9" cstate="screen">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7371859" y="4732020"/>
            <a:ext cx="1429884" cy="240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18111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8284" y="240030"/>
            <a:ext cx="8568927" cy="383192"/>
          </a:xfrm>
        </p:spPr>
        <p:txBody>
          <a:bodyPr/>
          <a:lstStyle/>
          <a:p>
            <a:r>
              <a:rPr lang="en-US" dirty="0"/>
              <a:t>Click to edit Master title style</a:t>
            </a:r>
          </a:p>
        </p:txBody>
      </p:sp>
      <p:sp>
        <p:nvSpPr>
          <p:cNvPr id="3" name="Content Placeholder 2"/>
          <p:cNvSpPr>
            <a:spLocks noGrp="1"/>
          </p:cNvSpPr>
          <p:nvPr>
            <p:ph idx="1"/>
          </p:nvPr>
        </p:nvSpPr>
        <p:spPr>
          <a:xfrm>
            <a:off x="260672" y="1131570"/>
            <a:ext cx="8529578" cy="3035834"/>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1112192" indent="-16671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70535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3220382210"/>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7508" y="240030"/>
            <a:ext cx="8628678" cy="383192"/>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260672" y="1083564"/>
            <a:ext cx="4192528" cy="615893"/>
          </a:xfrm>
        </p:spPr>
        <p:txBody>
          <a:bodyPr anchor="b"/>
          <a:lstStyle>
            <a:lvl1pPr marL="0" indent="0">
              <a:buNone/>
              <a:defRPr sz="1800" b="1">
                <a:solidFill>
                  <a:schemeClr val="tx2"/>
                </a:solidFill>
              </a:defRPr>
            </a:lvl1pPr>
            <a:lvl2pPr marL="342946" indent="0">
              <a:buNone/>
              <a:defRPr sz="1500" b="1"/>
            </a:lvl2pPr>
            <a:lvl3pPr marL="685891" indent="0">
              <a:buNone/>
              <a:defRPr sz="1400" b="1"/>
            </a:lvl3pPr>
            <a:lvl4pPr marL="1028837" indent="0">
              <a:buNone/>
              <a:defRPr sz="1200" b="1"/>
            </a:lvl4pPr>
            <a:lvl5pPr marL="1371783" indent="0">
              <a:buNone/>
              <a:defRPr sz="1200" b="1"/>
            </a:lvl5pPr>
            <a:lvl6pPr marL="1714729" indent="0">
              <a:buNone/>
              <a:defRPr sz="1200" b="1"/>
            </a:lvl6pPr>
            <a:lvl7pPr marL="2057674" indent="0">
              <a:buNone/>
              <a:defRPr sz="1200" b="1"/>
            </a:lvl7pPr>
            <a:lvl8pPr marL="2400620" indent="0">
              <a:buNone/>
              <a:defRPr sz="1200" b="1"/>
            </a:lvl8pPr>
            <a:lvl9pPr marL="2743566" indent="0">
              <a:buNone/>
              <a:defRPr sz="1200" b="1"/>
            </a:lvl9pPr>
          </a:lstStyle>
          <a:p>
            <a:pPr lvl="0"/>
            <a:r>
              <a:rPr lang="en-US"/>
              <a:t>Click to edit Master text styles</a:t>
            </a:r>
          </a:p>
        </p:txBody>
      </p:sp>
      <p:sp>
        <p:nvSpPr>
          <p:cNvPr id="4" name="Content Placeholder 3"/>
          <p:cNvSpPr>
            <a:spLocks noGrp="1"/>
          </p:cNvSpPr>
          <p:nvPr>
            <p:ph sz="half" idx="2"/>
          </p:nvPr>
        </p:nvSpPr>
        <p:spPr>
          <a:xfrm>
            <a:off x="260672" y="1702751"/>
            <a:ext cx="4192528" cy="2529922"/>
          </a:xfrm>
        </p:spPr>
        <p:txBody>
          <a:bodyPr/>
          <a:lstStyle>
            <a:lvl1pPr>
              <a:defRPr sz="1800"/>
            </a:lvl1pPr>
            <a:lvl2pPr>
              <a:defRPr sz="1500"/>
            </a:lvl2pPr>
            <a:lvl3pPr>
              <a:defRPr sz="1400"/>
            </a:lvl3pPr>
            <a:lvl4pPr>
              <a:defRPr sz="1200"/>
            </a:lvl4pPr>
            <a:lvl5pPr marL="1112192" indent="-166710">
              <a:buFont typeface="Arial" panose="020B0604020202020204" pitchFamily="34" charset="0"/>
              <a:buChar char="•"/>
              <a:defRPr sz="14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083564"/>
            <a:ext cx="4150031" cy="615893"/>
          </a:xfrm>
        </p:spPr>
        <p:txBody>
          <a:bodyPr anchor="b"/>
          <a:lstStyle>
            <a:lvl1pPr marL="0" indent="0">
              <a:buNone/>
              <a:defRPr sz="1800" b="1">
                <a:solidFill>
                  <a:schemeClr val="tx2"/>
                </a:solidFill>
              </a:defRPr>
            </a:lvl1pPr>
            <a:lvl2pPr marL="342946" indent="0">
              <a:buNone/>
              <a:defRPr sz="1500" b="1"/>
            </a:lvl2pPr>
            <a:lvl3pPr marL="685891" indent="0">
              <a:buNone/>
              <a:defRPr sz="1400" b="1"/>
            </a:lvl3pPr>
            <a:lvl4pPr marL="1028837" indent="0">
              <a:buNone/>
              <a:defRPr sz="1200" b="1"/>
            </a:lvl4pPr>
            <a:lvl5pPr marL="1371783" indent="0">
              <a:buNone/>
              <a:defRPr sz="1200" b="1"/>
            </a:lvl5pPr>
            <a:lvl6pPr marL="1714729" indent="0">
              <a:buNone/>
              <a:defRPr sz="1200" b="1"/>
            </a:lvl6pPr>
            <a:lvl7pPr marL="2057674" indent="0">
              <a:buNone/>
              <a:defRPr sz="1200" b="1"/>
            </a:lvl7pPr>
            <a:lvl8pPr marL="2400620" indent="0">
              <a:buNone/>
              <a:defRPr sz="1200" b="1"/>
            </a:lvl8pPr>
            <a:lvl9pPr marL="2743566"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702751"/>
            <a:ext cx="4150031" cy="2529922"/>
          </a:xfrm>
        </p:spPr>
        <p:txBody>
          <a:bodyPr/>
          <a:lstStyle>
            <a:lvl1pPr>
              <a:defRPr sz="1800"/>
            </a:lvl1pPr>
            <a:lvl2pPr>
              <a:defRPr sz="1500"/>
            </a:lvl2pPr>
            <a:lvl3pPr>
              <a:defRPr sz="1400"/>
            </a:lvl3pPr>
            <a:lvl4pPr>
              <a:defRPr sz="1200"/>
            </a:lvl4pPr>
            <a:lvl5pPr marL="1112192" indent="-166710">
              <a:defRPr lang="en-US" sz="1400" kern="1200" dirty="0">
                <a:solidFill>
                  <a:schemeClr val="tx1"/>
                </a:solidFill>
                <a:latin typeface="+mn-lt"/>
                <a:ea typeface="+mn-ea"/>
                <a:cs typeface="+mn-cs"/>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196118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screen">
            <a:duotone>
              <a:prstClr val="black"/>
              <a:schemeClr val="accent2">
                <a:tint val="45000"/>
                <a:satMod val="400000"/>
              </a:schemeClr>
            </a:duotone>
            <a:extLst>
              <a:ext uri="{28A0092B-C50C-407E-A947-70E740481C1C}">
                <a14:useLocalDpi xmlns:a14="http://schemas.microsoft.com/office/drawing/2010/main"/>
              </a:ext>
            </a:extLst>
          </a:blip>
          <a:srcRect/>
          <a:stretch/>
        </p:blipFill>
        <p:spPr>
          <a:xfrm rot="5400000" flipH="1">
            <a:off x="-47212" y="19843"/>
            <a:ext cx="3241964" cy="3170595"/>
          </a:xfrm>
          <a:prstGeom prst="rect">
            <a:avLst/>
          </a:prstGeom>
        </p:spPr>
      </p:pic>
      <p:sp>
        <p:nvSpPr>
          <p:cNvPr id="2" name="Title 1"/>
          <p:cNvSpPr>
            <a:spLocks noGrp="1"/>
          </p:cNvSpPr>
          <p:nvPr>
            <p:ph type="title"/>
          </p:nvPr>
        </p:nvSpPr>
        <p:spPr>
          <a:xfrm>
            <a:off x="257697" y="240031"/>
            <a:ext cx="2853707" cy="697124"/>
          </a:xfrm>
        </p:spPr>
        <p:txBody>
          <a:bodyPr/>
          <a:lstStyle/>
          <a:p>
            <a:r>
              <a:rPr lang="en-US" dirty="0"/>
              <a:t>Click to edit Master title style</a:t>
            </a:r>
          </a:p>
        </p:txBody>
      </p:sp>
      <p:sp>
        <p:nvSpPr>
          <p:cNvPr id="19" name="Freeform 12"/>
          <p:cNvSpPr>
            <a:spLocks/>
          </p:cNvSpPr>
          <p:nvPr userDrawn="1"/>
        </p:nvSpPr>
        <p:spPr bwMode="auto">
          <a:xfrm>
            <a:off x="5885601" y="0"/>
            <a:ext cx="3258399" cy="5143500"/>
          </a:xfrm>
          <a:custGeom>
            <a:avLst/>
            <a:gdLst>
              <a:gd name="T0" fmla="*/ 150 w 1412"/>
              <a:gd name="T1" fmla="*/ 2166 h 2166"/>
              <a:gd name="T2" fmla="*/ 1412 w 1412"/>
              <a:gd name="T3" fmla="*/ 2166 h 2166"/>
              <a:gd name="T4" fmla="*/ 1412 w 1412"/>
              <a:gd name="T5" fmla="*/ 0 h 2166"/>
              <a:gd name="T6" fmla="*/ 0 w 1412"/>
              <a:gd name="T7" fmla="*/ 0 h 2166"/>
              <a:gd name="T8" fmla="*/ 150 w 1412"/>
              <a:gd name="T9" fmla="*/ 2166 h 2166"/>
            </a:gdLst>
            <a:ahLst/>
            <a:cxnLst>
              <a:cxn ang="0">
                <a:pos x="T0" y="T1"/>
              </a:cxn>
              <a:cxn ang="0">
                <a:pos x="T2" y="T3"/>
              </a:cxn>
              <a:cxn ang="0">
                <a:pos x="T4" y="T5"/>
              </a:cxn>
              <a:cxn ang="0">
                <a:pos x="T6" y="T7"/>
              </a:cxn>
              <a:cxn ang="0">
                <a:pos x="T8" y="T9"/>
              </a:cxn>
            </a:cxnLst>
            <a:rect l="0" t="0" r="r" b="b"/>
            <a:pathLst>
              <a:path w="1412" h="2166">
                <a:moveTo>
                  <a:pt x="150" y="2166"/>
                </a:moveTo>
                <a:cubicBezTo>
                  <a:pt x="1412" y="2166"/>
                  <a:pt x="1412" y="2166"/>
                  <a:pt x="1412" y="2166"/>
                </a:cubicBezTo>
                <a:cubicBezTo>
                  <a:pt x="1412" y="0"/>
                  <a:pt x="1412" y="0"/>
                  <a:pt x="1412" y="0"/>
                </a:cubicBezTo>
                <a:cubicBezTo>
                  <a:pt x="0" y="0"/>
                  <a:pt x="0" y="0"/>
                  <a:pt x="0" y="0"/>
                </a:cubicBezTo>
                <a:cubicBezTo>
                  <a:pt x="0" y="0"/>
                  <a:pt x="304" y="816"/>
                  <a:pt x="150" y="2166"/>
                </a:cubicBezTo>
                <a:close/>
              </a:path>
            </a:pathLst>
          </a:custGeom>
          <a:solidFill>
            <a:schemeClr val="bg1"/>
          </a:solidFill>
          <a:ln>
            <a:noFill/>
          </a:ln>
        </p:spPr>
        <p:txBody>
          <a:bodyPr vert="horz" wrap="square" lIns="68589" tIns="34295" rIns="68589" bIns="34295" numCol="1" anchor="t" anchorCtr="0" compatLnSpc="1">
            <a:prstTxWarp prst="textNoShape">
              <a:avLst/>
            </a:prstTxWarp>
          </a:bodyPr>
          <a:lstStyle/>
          <a:p>
            <a:pPr defTabSz="914400" fontAlgn="base">
              <a:spcBef>
                <a:spcPct val="0"/>
              </a:spcBef>
              <a:spcAft>
                <a:spcPct val="0"/>
              </a:spcAft>
            </a:pPr>
            <a:endParaRPr lang="en-US">
              <a:solidFill>
                <a:prstClr val="black"/>
              </a:solidFill>
              <a:cs typeface="Arial" charset="0"/>
            </a:endParaRPr>
          </a:p>
        </p:txBody>
      </p:sp>
      <p:sp>
        <p:nvSpPr>
          <p:cNvPr id="20" name="Freeform 13"/>
          <p:cNvSpPr>
            <a:spLocks/>
          </p:cNvSpPr>
          <p:nvPr userDrawn="1"/>
        </p:nvSpPr>
        <p:spPr bwMode="auto">
          <a:xfrm>
            <a:off x="5665109" y="0"/>
            <a:ext cx="927739" cy="5143500"/>
          </a:xfrm>
          <a:custGeom>
            <a:avLst/>
            <a:gdLst>
              <a:gd name="T0" fmla="*/ 221 w 402"/>
              <a:gd name="T1" fmla="*/ 2166 h 2166"/>
              <a:gd name="T2" fmla="*/ 240 w 402"/>
              <a:gd name="T3" fmla="*/ 2166 h 2166"/>
              <a:gd name="T4" fmla="*/ 90 w 402"/>
              <a:gd name="T5" fmla="*/ 0 h 2166"/>
              <a:gd name="T6" fmla="*/ 0 w 402"/>
              <a:gd name="T7" fmla="*/ 0 h 2166"/>
              <a:gd name="T8" fmla="*/ 221 w 402"/>
              <a:gd name="T9" fmla="*/ 2166 h 2166"/>
            </a:gdLst>
            <a:ahLst/>
            <a:cxnLst>
              <a:cxn ang="0">
                <a:pos x="T0" y="T1"/>
              </a:cxn>
              <a:cxn ang="0">
                <a:pos x="T2" y="T3"/>
              </a:cxn>
              <a:cxn ang="0">
                <a:pos x="T4" y="T5"/>
              </a:cxn>
              <a:cxn ang="0">
                <a:pos x="T6" y="T7"/>
              </a:cxn>
              <a:cxn ang="0">
                <a:pos x="T8" y="T9"/>
              </a:cxn>
            </a:cxnLst>
            <a:rect l="0" t="0" r="r" b="b"/>
            <a:pathLst>
              <a:path w="402" h="2166">
                <a:moveTo>
                  <a:pt x="221" y="2166"/>
                </a:moveTo>
                <a:cubicBezTo>
                  <a:pt x="240" y="2166"/>
                  <a:pt x="240" y="2166"/>
                  <a:pt x="240" y="2166"/>
                </a:cubicBezTo>
                <a:cubicBezTo>
                  <a:pt x="240" y="2166"/>
                  <a:pt x="402" y="989"/>
                  <a:pt x="90" y="0"/>
                </a:cubicBezTo>
                <a:cubicBezTo>
                  <a:pt x="0" y="0"/>
                  <a:pt x="0" y="0"/>
                  <a:pt x="0" y="0"/>
                </a:cubicBezTo>
                <a:cubicBezTo>
                  <a:pt x="0" y="0"/>
                  <a:pt x="346" y="767"/>
                  <a:pt x="221" y="2166"/>
                </a:cubicBezTo>
                <a:close/>
              </a:path>
            </a:pathLst>
          </a:custGeom>
          <a:solidFill>
            <a:schemeClr val="accent2"/>
          </a:solidFill>
          <a:ln>
            <a:noFill/>
          </a:ln>
          <a:effectLst>
            <a:outerShdw dist="25400" algn="l" rotWithShape="0">
              <a:schemeClr val="tx2"/>
            </a:outerShdw>
          </a:effectLst>
        </p:spPr>
        <p:txBody>
          <a:bodyPr vert="horz" wrap="square" lIns="68589" tIns="34295" rIns="68589" bIns="34295" numCol="1" anchor="t" anchorCtr="0" compatLnSpc="1">
            <a:prstTxWarp prst="textNoShape">
              <a:avLst/>
            </a:prstTxWarp>
          </a:bodyPr>
          <a:lstStyle/>
          <a:p>
            <a:pPr defTabSz="914400" fontAlgn="base">
              <a:spcBef>
                <a:spcPct val="0"/>
              </a:spcBef>
              <a:spcAft>
                <a:spcPct val="0"/>
              </a:spcAft>
            </a:pPr>
            <a:endParaRPr lang="en-US">
              <a:solidFill>
                <a:prstClr val="black"/>
              </a:solidFill>
              <a:cs typeface="Arial" charset="0"/>
            </a:endParaRPr>
          </a:p>
        </p:txBody>
      </p:sp>
      <p:pic>
        <p:nvPicPr>
          <p:cNvPr id="8" name="Picture 7"/>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236689" y="49"/>
            <a:ext cx="2907311" cy="4702982"/>
          </a:xfrm>
          <a:prstGeom prst="rect">
            <a:avLst/>
          </a:prstGeom>
        </p:spPr>
      </p:pic>
      <p:pic>
        <p:nvPicPr>
          <p:cNvPr id="9" name="Picture 2" descr="https://portal09.ornl.gov/sites/cm/branding/Logo%20Downloads/OLCF_official_color_10_26_15.png"/>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7371859" y="4732020"/>
            <a:ext cx="1429884" cy="240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02144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57695" y="240030"/>
            <a:ext cx="8628678" cy="383192"/>
          </a:xfrm>
        </p:spPr>
        <p:txBody>
          <a:bodyPr/>
          <a:lstStyle/>
          <a:p>
            <a:r>
              <a:rPr lang="en-US" dirty="0"/>
              <a:t>Click to edit Master title style</a:t>
            </a:r>
          </a:p>
        </p:txBody>
      </p:sp>
    </p:spTree>
    <p:extLst>
      <p:ext uri="{BB962C8B-B14F-4D97-AF65-F5344CB8AC3E}">
        <p14:creationId xmlns:p14="http://schemas.microsoft.com/office/powerpoint/2010/main" val="649878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01" indent="0">
              <a:buNone/>
              <a:defRPr sz="1800">
                <a:solidFill>
                  <a:schemeClr val="tx1">
                    <a:tint val="75000"/>
                  </a:schemeClr>
                </a:solidFill>
              </a:defRPr>
            </a:lvl2pPr>
            <a:lvl3pPr marL="914202" indent="0">
              <a:buNone/>
              <a:defRPr sz="1600">
                <a:solidFill>
                  <a:schemeClr val="tx1">
                    <a:tint val="75000"/>
                  </a:schemeClr>
                </a:solidFill>
              </a:defRPr>
            </a:lvl3pPr>
            <a:lvl4pPr marL="1371303" indent="0">
              <a:buNone/>
              <a:defRPr sz="1400">
                <a:solidFill>
                  <a:schemeClr val="tx1">
                    <a:tint val="75000"/>
                  </a:schemeClr>
                </a:solidFill>
              </a:defRPr>
            </a:lvl4pPr>
            <a:lvl5pPr marL="1828404" indent="0">
              <a:buNone/>
              <a:defRPr sz="1400">
                <a:solidFill>
                  <a:schemeClr val="tx1">
                    <a:tint val="75000"/>
                  </a:schemeClr>
                </a:solidFill>
              </a:defRPr>
            </a:lvl5pPr>
            <a:lvl6pPr marL="2285505" indent="0">
              <a:buNone/>
              <a:defRPr sz="1400">
                <a:solidFill>
                  <a:schemeClr val="tx1">
                    <a:tint val="75000"/>
                  </a:schemeClr>
                </a:solidFill>
              </a:defRPr>
            </a:lvl6pPr>
            <a:lvl7pPr marL="2742606" indent="0">
              <a:buNone/>
              <a:defRPr sz="1400">
                <a:solidFill>
                  <a:schemeClr val="tx1">
                    <a:tint val="75000"/>
                  </a:schemeClr>
                </a:solidFill>
              </a:defRPr>
            </a:lvl7pPr>
            <a:lvl8pPr marL="3199707" indent="0">
              <a:buNone/>
              <a:defRPr sz="1400">
                <a:solidFill>
                  <a:schemeClr val="tx1">
                    <a:tint val="75000"/>
                  </a:schemeClr>
                </a:solidFill>
              </a:defRPr>
            </a:lvl8pPr>
            <a:lvl9pPr marL="3656808"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112239484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126059461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248682443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108471299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124922467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121822031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01" indent="0">
              <a:buNone/>
              <a:defRPr sz="2800"/>
            </a:lvl2pPr>
            <a:lvl3pPr marL="914202" indent="0">
              <a:buNone/>
              <a:defRPr sz="2400"/>
            </a:lvl3pPr>
            <a:lvl4pPr marL="1371303" indent="0">
              <a:buNone/>
              <a:defRPr sz="2000"/>
            </a:lvl4pPr>
            <a:lvl5pPr marL="1828404" indent="0">
              <a:buNone/>
              <a:defRPr sz="2000"/>
            </a:lvl5pPr>
            <a:lvl6pPr marL="2285505" indent="0">
              <a:buNone/>
              <a:defRPr sz="2000"/>
            </a:lvl6pPr>
            <a:lvl7pPr marL="2742606" indent="0">
              <a:buNone/>
              <a:defRPr sz="2000"/>
            </a:lvl7pPr>
            <a:lvl8pPr marL="3199707" indent="0">
              <a:buNone/>
              <a:defRPr sz="2000"/>
            </a:lvl8pPr>
            <a:lvl9pPr marL="3656808"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361598310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0.xml"/><Relationship Id="rId7" Type="http://schemas.openxmlformats.org/officeDocument/2006/relationships/image" Target="../media/image7.pn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theme" Target="../theme/theme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TextBox 11"/>
          <p:cNvSpPr txBox="1"/>
          <p:nvPr/>
        </p:nvSpPr>
        <p:spPr>
          <a:xfrm>
            <a:off x="457201" y="4752646"/>
            <a:ext cx="8229599" cy="323165"/>
          </a:xfrm>
          <a:prstGeom prst="rect">
            <a:avLst/>
          </a:prstGeom>
          <a:noFill/>
        </p:spPr>
        <p:txBody>
          <a:bodyPr wrap="square" lIns="34281" tIns="17140" rIns="34281" bIns="17140" rtlCol="0">
            <a:spAutoFit/>
          </a:bodyPr>
          <a:lstStyle/>
          <a:p>
            <a:pPr algn="ctr"/>
            <a:r>
              <a:rPr lang="en-US" sz="900" dirty="0" smtClean="0">
                <a:solidFill>
                  <a:schemeClr val="tx1">
                    <a:lumMod val="50000"/>
                    <a:lumOff val="50000"/>
                  </a:schemeClr>
                </a:solidFill>
                <a:latin typeface="Arial"/>
              </a:rPr>
              <a:t>Biomedical Technology Research Center for Macromolecular Modeling and Bioinformatics</a:t>
            </a:r>
          </a:p>
          <a:p>
            <a:pPr algn="ctr"/>
            <a:r>
              <a:rPr lang="en-US" sz="900" dirty="0" smtClean="0">
                <a:solidFill>
                  <a:schemeClr val="tx1">
                    <a:lumMod val="50000"/>
                    <a:lumOff val="50000"/>
                  </a:schemeClr>
                </a:solidFill>
                <a:latin typeface="Arial"/>
              </a:rPr>
              <a:t>Beckman Institute,</a:t>
            </a:r>
            <a:r>
              <a:rPr lang="en-US" sz="900" baseline="0" dirty="0" smtClean="0">
                <a:solidFill>
                  <a:schemeClr val="tx1">
                    <a:lumMod val="50000"/>
                    <a:lumOff val="50000"/>
                  </a:schemeClr>
                </a:solidFill>
                <a:latin typeface="Arial"/>
              </a:rPr>
              <a:t> </a:t>
            </a:r>
            <a:r>
              <a:rPr lang="en-US" sz="900" dirty="0" smtClean="0">
                <a:solidFill>
                  <a:schemeClr val="tx1">
                    <a:lumMod val="50000"/>
                    <a:lumOff val="50000"/>
                  </a:schemeClr>
                </a:solidFill>
                <a:latin typeface="Arial"/>
              </a:rPr>
              <a:t>University of Illinois at Urbana-Champaign</a:t>
            </a:r>
            <a:r>
              <a:rPr lang="en-US" sz="900" baseline="0" dirty="0" smtClean="0">
                <a:solidFill>
                  <a:schemeClr val="tx1">
                    <a:lumMod val="50000"/>
                    <a:lumOff val="50000"/>
                  </a:schemeClr>
                </a:solidFill>
                <a:latin typeface="Arial"/>
              </a:rPr>
              <a:t> - </a:t>
            </a:r>
            <a:r>
              <a:rPr lang="en-US" sz="900" dirty="0" err="1" smtClean="0">
                <a:solidFill>
                  <a:schemeClr val="tx1">
                    <a:lumMod val="50000"/>
                    <a:lumOff val="50000"/>
                  </a:schemeClr>
                </a:solidFill>
                <a:latin typeface="Arial"/>
              </a:rPr>
              <a:t>www.ks.uiuc.edu</a:t>
            </a:r>
            <a:endParaRPr lang="en-US" sz="900" dirty="0" smtClean="0">
              <a:solidFill>
                <a:schemeClr val="tx1">
                  <a:lumMod val="50000"/>
                  <a:lumOff val="50000"/>
                </a:schemeClr>
              </a:solidFill>
              <a:latin typeface="Arial"/>
            </a:endParaRPr>
          </a:p>
        </p:txBody>
      </p:sp>
      <p:sp>
        <p:nvSpPr>
          <p:cNvPr id="2" name="Title Placeholder 1"/>
          <p:cNvSpPr>
            <a:spLocks noGrp="1"/>
          </p:cNvSpPr>
          <p:nvPr>
            <p:ph type="title"/>
          </p:nvPr>
        </p:nvSpPr>
        <p:spPr>
          <a:xfrm>
            <a:off x="457200" y="205979"/>
            <a:ext cx="8229600" cy="857250"/>
          </a:xfrm>
          <a:prstGeom prst="rect">
            <a:avLst/>
          </a:prstGeom>
        </p:spPr>
        <p:txBody>
          <a:bodyPr vert="horz" lIns="91420" tIns="45710" rIns="91420" bIns="4571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20" tIns="45710" rIns="91420" bIns="4571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descr="NIH_Master_Logo_Vertical_2Color-notext.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1647" y="4792652"/>
            <a:ext cx="522130" cy="329202"/>
          </a:xfrm>
          <a:prstGeom prst="rect">
            <a:avLst/>
          </a:prstGeom>
        </p:spPr>
      </p:pic>
      <p:pic>
        <p:nvPicPr>
          <p:cNvPr id="10" name="Picture 9"/>
          <p:cNvPicPr>
            <a:picLocks noChangeAspect="1"/>
          </p:cNvPicPr>
          <p:nvPr/>
        </p:nvPicPr>
        <p:blipFill>
          <a:blip r:embed="rId14"/>
          <a:stretch>
            <a:fillRect/>
          </a:stretch>
        </p:blipFill>
        <p:spPr>
          <a:xfrm>
            <a:off x="8772138" y="4674138"/>
            <a:ext cx="328570" cy="428625"/>
          </a:xfrm>
          <a:prstGeom prst="rect">
            <a:avLst/>
          </a:prstGeom>
        </p:spPr>
      </p:pic>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57" r:id="rId2"/>
    <p:sldLayoutId id="2147493458" r:id="rId3"/>
    <p:sldLayoutId id="2147493459" r:id="rId4"/>
    <p:sldLayoutId id="2147493460" r:id="rId5"/>
    <p:sldLayoutId id="2147493461" r:id="rId6"/>
    <p:sldLayoutId id="2147493462" r:id="rId7"/>
    <p:sldLayoutId id="2147493463" r:id="rId8"/>
    <p:sldLayoutId id="2147493464" r:id="rId9"/>
    <p:sldLayoutId id="2147493466" r:id="rId10"/>
    <p:sldLayoutId id="2147493480" r:id="rId11"/>
  </p:sldLayoutIdLst>
  <p:timing>
    <p:tnLst>
      <p:par>
        <p:cTn id="1" dur="indefinite" restart="never" nodeType="tmRoot"/>
      </p:par>
    </p:tnLst>
  </p:timing>
  <p:hf sldNum="0" hdr="0" ftr="0" dt="0"/>
  <p:txStyles>
    <p:titleStyle>
      <a:lvl1pPr algn="ctr" defTabSz="457101" rtl="0" eaLnBrk="1" latinLnBrk="0" hangingPunct="1">
        <a:spcBef>
          <a:spcPct val="0"/>
        </a:spcBef>
        <a:buNone/>
        <a:defRPr sz="4400" kern="1200">
          <a:solidFill>
            <a:schemeClr val="tx1"/>
          </a:solidFill>
          <a:latin typeface="Arial"/>
          <a:ea typeface="+mj-ea"/>
          <a:cs typeface="+mj-cs"/>
        </a:defRPr>
      </a:lvl1pPr>
    </p:titleStyle>
    <p:bodyStyle>
      <a:lvl1pPr marL="342826" indent="-342826" algn="l" defTabSz="457101" rtl="0" eaLnBrk="1" latinLnBrk="0" hangingPunct="1">
        <a:spcBef>
          <a:spcPct val="20000"/>
        </a:spcBef>
        <a:buFont typeface="Arial"/>
        <a:buChar char="•"/>
        <a:defRPr sz="3200" kern="1200">
          <a:solidFill>
            <a:schemeClr val="tx1"/>
          </a:solidFill>
          <a:latin typeface="Arial"/>
          <a:ea typeface="+mn-ea"/>
          <a:cs typeface="+mn-cs"/>
        </a:defRPr>
      </a:lvl1pPr>
      <a:lvl2pPr marL="742789" indent="-285688" algn="l" defTabSz="457101" rtl="0" eaLnBrk="1" latinLnBrk="0" hangingPunct="1">
        <a:spcBef>
          <a:spcPct val="20000"/>
        </a:spcBef>
        <a:buFont typeface="Arial"/>
        <a:buChar char="–"/>
        <a:defRPr sz="2800" kern="1200">
          <a:solidFill>
            <a:schemeClr val="tx1"/>
          </a:solidFill>
          <a:latin typeface="Arial"/>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Arial"/>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Arial"/>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Arial"/>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3" algn="l" defTabSz="457101" rtl="0" eaLnBrk="1" latinLnBrk="0" hangingPunct="1">
        <a:defRPr sz="1800" kern="1200">
          <a:solidFill>
            <a:schemeClr val="tx1"/>
          </a:solidFill>
          <a:latin typeface="+mn-lt"/>
          <a:ea typeface="+mn-ea"/>
          <a:cs typeface="+mn-cs"/>
        </a:defRPr>
      </a:lvl4pPr>
      <a:lvl5pPr marL="1828404" algn="l" defTabSz="457101" rtl="0" eaLnBrk="1" latinLnBrk="0" hangingPunct="1">
        <a:defRPr sz="1800" kern="1200">
          <a:solidFill>
            <a:schemeClr val="tx1"/>
          </a:solidFill>
          <a:latin typeface="+mn-lt"/>
          <a:ea typeface="+mn-ea"/>
          <a:cs typeface="+mn-cs"/>
        </a:defRPr>
      </a:lvl5pPr>
      <a:lvl6pPr marL="2285505" algn="l" defTabSz="457101" rtl="0" eaLnBrk="1" latinLnBrk="0" hangingPunct="1">
        <a:defRPr sz="1800" kern="1200">
          <a:solidFill>
            <a:schemeClr val="tx1"/>
          </a:solidFill>
          <a:latin typeface="+mn-lt"/>
          <a:ea typeface="+mn-ea"/>
          <a:cs typeface="+mn-cs"/>
        </a:defRPr>
      </a:lvl6pPr>
      <a:lvl7pPr marL="2742606" algn="l" defTabSz="457101" rtl="0" eaLnBrk="1" latinLnBrk="0" hangingPunct="1">
        <a:defRPr sz="1800" kern="1200">
          <a:solidFill>
            <a:schemeClr val="tx1"/>
          </a:solidFill>
          <a:latin typeface="+mn-lt"/>
          <a:ea typeface="+mn-ea"/>
          <a:cs typeface="+mn-cs"/>
        </a:defRPr>
      </a:lvl7pPr>
      <a:lvl8pPr marL="3199707" algn="l" defTabSz="457101" rtl="0" eaLnBrk="1" latinLnBrk="0" hangingPunct="1">
        <a:defRPr sz="1800" kern="1200">
          <a:solidFill>
            <a:schemeClr val="tx1"/>
          </a:solidFill>
          <a:latin typeface="+mn-lt"/>
          <a:ea typeface="+mn-ea"/>
          <a:cs typeface="+mn-cs"/>
        </a:defRPr>
      </a:lvl8pPr>
      <a:lvl9pPr marL="3656808" algn="l" defTabSz="45710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8"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1" tIns="45704" rIns="91411" bIns="45704" rtlCol="0" anchor="ctr"/>
          <a:lstStyle/>
          <a:p>
            <a:pPr algn="ctr" defTabSz="914112" fontAlgn="base">
              <a:spcBef>
                <a:spcPct val="0"/>
              </a:spcBef>
              <a:spcAft>
                <a:spcPct val="0"/>
              </a:spcAft>
            </a:pPr>
            <a:endParaRPr lang="en-US" dirty="0">
              <a:solidFill>
                <a:srgbClr val="FFFFFF"/>
              </a:solidFill>
            </a:endParaRPr>
          </a:p>
        </p:txBody>
      </p:sp>
      <p:sp>
        <p:nvSpPr>
          <p:cNvPr id="6" name="Rectangle 5"/>
          <p:cNvSpPr/>
          <p:nvPr/>
        </p:nvSpPr>
        <p:spPr>
          <a:xfrm rot="10800000">
            <a:off x="1" y="2"/>
            <a:ext cx="9144000" cy="5143497"/>
          </a:xfrm>
          <a:prstGeom prst="rect">
            <a:avLst/>
          </a:prstGeom>
          <a:gradFill>
            <a:gsLst>
              <a:gs pos="0">
                <a:schemeClr val="bg2">
                  <a:alpha val="36000"/>
                </a:schemeClr>
              </a:gs>
              <a:gs pos="10000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1" tIns="45704" rIns="91411" bIns="45704" rtlCol="0" anchor="ctr"/>
          <a:lstStyle/>
          <a:p>
            <a:pPr algn="ctr" defTabSz="914112" fontAlgn="base">
              <a:spcBef>
                <a:spcPct val="0"/>
              </a:spcBef>
              <a:spcAft>
                <a:spcPct val="0"/>
              </a:spcAft>
            </a:pPr>
            <a:endParaRPr lang="en-US" dirty="0">
              <a:solidFill>
                <a:srgbClr val="FFFFFF"/>
              </a:solidFill>
            </a:endParaRPr>
          </a:p>
        </p:txBody>
      </p:sp>
      <p:sp>
        <p:nvSpPr>
          <p:cNvPr id="1026" name="Rectangle 2"/>
          <p:cNvSpPr>
            <a:spLocks noGrp="1" noChangeArrowheads="1"/>
          </p:cNvSpPr>
          <p:nvPr>
            <p:ph type="title"/>
          </p:nvPr>
        </p:nvSpPr>
        <p:spPr bwMode="auto">
          <a:xfrm>
            <a:off x="457730" y="206380"/>
            <a:ext cx="8379492" cy="590899"/>
          </a:xfrm>
          <a:prstGeom prst="rect">
            <a:avLst/>
          </a:prstGeom>
          <a:noFill/>
          <a:ln w="9525">
            <a:noFill/>
            <a:miter lim="800000"/>
            <a:headEnd/>
            <a:tailEnd/>
          </a:ln>
        </p:spPr>
        <p:txBody>
          <a:bodyPr vert="horz" wrap="square" lIns="91411" tIns="45704" rIns="91411" bIns="45704" numCol="1" anchor="t" anchorCtr="0" compatLnSpc="1">
            <a:prstTxWarp prst="textNoShape">
              <a:avLst/>
            </a:prstTxWarp>
            <a:spAutoFit/>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457739" y="1199889"/>
            <a:ext cx="8368771" cy="3544094"/>
          </a:xfrm>
          <a:prstGeom prst="rect">
            <a:avLst/>
          </a:prstGeom>
          <a:noFill/>
          <a:ln w="9525">
            <a:noFill/>
            <a:miter lim="800000"/>
            <a:headEnd/>
            <a:tailEnd/>
          </a:ln>
        </p:spPr>
        <p:txBody>
          <a:bodyPr vert="horz" wrap="square" lIns="91411" tIns="45704" rIns="91411" bIns="45704"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32764277"/>
      </p:ext>
    </p:extLst>
  </p:cSld>
  <p:clrMap bg1="dk2" tx1="lt1" bg2="dk1" tx2="lt2" accent1="accent1" accent2="accent2" accent3="accent3" accent4="accent4" accent5="accent5" accent6="accent6" hlink="hlink" folHlink="folHlink"/>
  <p:sldLayoutIdLst>
    <p:sldLayoutId id="2147493474" r:id="rId1"/>
    <p:sldLayoutId id="2147493475" r:id="rId2"/>
    <p:sldLayoutId id="2147493476" r:id="rId3"/>
    <p:sldLayoutId id="2147493477" r:id="rId4"/>
    <p:sldLayoutId id="2147493478" r:id="rId5"/>
    <p:sldLayoutId id="2147493479" r:id="rId6"/>
  </p:sldLayoutIdLst>
  <p:transition/>
  <p:timing>
    <p:tnLst>
      <p:par>
        <p:cTn id="1" dur="indefinite" restart="never" nodeType="tmRoot"/>
      </p:par>
    </p:tnLst>
  </p:timing>
  <p:txStyles>
    <p:titleStyle>
      <a:lvl1pPr algn="ctr" rtl="0" fontAlgn="base">
        <a:lnSpc>
          <a:spcPct val="90000"/>
        </a:lnSpc>
        <a:spcBef>
          <a:spcPct val="0"/>
        </a:spcBef>
        <a:spcAft>
          <a:spcPct val="0"/>
        </a:spcAft>
        <a:defRPr sz="3600" b="1">
          <a:solidFill>
            <a:srgbClr val="73B900"/>
          </a:solidFill>
          <a:latin typeface="Trebuchet MS" pitchFamily="34" charset="0"/>
          <a:ea typeface="+mj-ea"/>
          <a:cs typeface="+mj-cs"/>
        </a:defRPr>
      </a:lvl1pPr>
      <a:lvl2pPr algn="l" rtl="0" fontAlgn="base">
        <a:spcBef>
          <a:spcPct val="0"/>
        </a:spcBef>
        <a:spcAft>
          <a:spcPct val="0"/>
        </a:spcAft>
        <a:defRPr sz="3200" b="1">
          <a:solidFill>
            <a:srgbClr val="73B900"/>
          </a:solidFill>
          <a:latin typeface="Arial" charset="0"/>
        </a:defRPr>
      </a:lvl2pPr>
      <a:lvl3pPr algn="l" rtl="0" fontAlgn="base">
        <a:spcBef>
          <a:spcPct val="0"/>
        </a:spcBef>
        <a:spcAft>
          <a:spcPct val="0"/>
        </a:spcAft>
        <a:defRPr sz="3200" b="1">
          <a:solidFill>
            <a:srgbClr val="73B900"/>
          </a:solidFill>
          <a:latin typeface="Arial" charset="0"/>
        </a:defRPr>
      </a:lvl3pPr>
      <a:lvl4pPr algn="l" rtl="0" fontAlgn="base">
        <a:spcBef>
          <a:spcPct val="0"/>
        </a:spcBef>
        <a:spcAft>
          <a:spcPct val="0"/>
        </a:spcAft>
        <a:defRPr sz="3200" b="1">
          <a:solidFill>
            <a:srgbClr val="73B900"/>
          </a:solidFill>
          <a:latin typeface="Arial" charset="0"/>
        </a:defRPr>
      </a:lvl4pPr>
      <a:lvl5pPr algn="l" rtl="0" fontAlgn="base">
        <a:spcBef>
          <a:spcPct val="0"/>
        </a:spcBef>
        <a:spcAft>
          <a:spcPct val="0"/>
        </a:spcAft>
        <a:defRPr sz="3200" b="1">
          <a:solidFill>
            <a:srgbClr val="73B900"/>
          </a:solidFill>
          <a:latin typeface="Arial" charset="0"/>
        </a:defRPr>
      </a:lvl5pPr>
      <a:lvl6pPr marL="457056" algn="l" rtl="0" eaLnBrk="1" fontAlgn="base" hangingPunct="1">
        <a:spcBef>
          <a:spcPct val="0"/>
        </a:spcBef>
        <a:spcAft>
          <a:spcPct val="0"/>
        </a:spcAft>
        <a:defRPr sz="3200" b="1">
          <a:solidFill>
            <a:srgbClr val="73B900"/>
          </a:solidFill>
          <a:latin typeface="Arial" charset="0"/>
        </a:defRPr>
      </a:lvl6pPr>
      <a:lvl7pPr marL="914112" algn="l" rtl="0" eaLnBrk="1" fontAlgn="base" hangingPunct="1">
        <a:spcBef>
          <a:spcPct val="0"/>
        </a:spcBef>
        <a:spcAft>
          <a:spcPct val="0"/>
        </a:spcAft>
        <a:defRPr sz="3200" b="1">
          <a:solidFill>
            <a:srgbClr val="73B900"/>
          </a:solidFill>
          <a:latin typeface="Arial" charset="0"/>
        </a:defRPr>
      </a:lvl7pPr>
      <a:lvl8pPr marL="1371166" algn="l" rtl="0" eaLnBrk="1" fontAlgn="base" hangingPunct="1">
        <a:spcBef>
          <a:spcPct val="0"/>
        </a:spcBef>
        <a:spcAft>
          <a:spcPct val="0"/>
        </a:spcAft>
        <a:defRPr sz="3200" b="1">
          <a:solidFill>
            <a:srgbClr val="73B900"/>
          </a:solidFill>
          <a:latin typeface="Arial" charset="0"/>
        </a:defRPr>
      </a:lvl8pPr>
      <a:lvl9pPr marL="1828214" algn="l" rtl="0" eaLnBrk="1" fontAlgn="base" hangingPunct="1">
        <a:spcBef>
          <a:spcPct val="0"/>
        </a:spcBef>
        <a:spcAft>
          <a:spcPct val="0"/>
        </a:spcAft>
        <a:defRPr sz="3200" b="1">
          <a:solidFill>
            <a:srgbClr val="73B900"/>
          </a:solidFill>
          <a:latin typeface="Arial" charset="0"/>
        </a:defRPr>
      </a:lvl9pPr>
    </p:titleStyle>
    <p:bodyStyle>
      <a:lvl1pPr marL="342792" indent="-342792" algn="l" rtl="0" fontAlgn="base">
        <a:spcBef>
          <a:spcPct val="20000"/>
        </a:spcBef>
        <a:spcAft>
          <a:spcPct val="0"/>
        </a:spcAft>
        <a:buSzPct val="100000"/>
        <a:buBlip>
          <a:blip r:embed="rId9"/>
        </a:buBlip>
        <a:defRPr sz="2400" b="1">
          <a:solidFill>
            <a:schemeClr val="tx1"/>
          </a:solidFill>
          <a:latin typeface="Calibri" pitchFamily="34" charset="0"/>
          <a:ea typeface="+mn-ea"/>
          <a:cs typeface="Calibri" pitchFamily="34" charset="0"/>
        </a:defRPr>
      </a:lvl1pPr>
      <a:lvl2pPr marL="914112" indent="-342792" algn="l" rtl="0" fontAlgn="base">
        <a:spcBef>
          <a:spcPct val="20000"/>
        </a:spcBef>
        <a:spcAft>
          <a:spcPct val="0"/>
        </a:spcAft>
        <a:buSzPct val="100000"/>
        <a:buBlip>
          <a:blip r:embed="rId9"/>
        </a:buBlip>
        <a:defRPr sz="2000" b="1">
          <a:solidFill>
            <a:schemeClr val="tx1"/>
          </a:solidFill>
          <a:latin typeface="Calibri" pitchFamily="34" charset="0"/>
          <a:cs typeface="Calibri" pitchFamily="34" charset="0"/>
        </a:defRPr>
      </a:lvl2pPr>
      <a:lvl3pPr marL="1371166" indent="-282481" algn="l" rtl="0" fontAlgn="base">
        <a:spcBef>
          <a:spcPct val="20000"/>
        </a:spcBef>
        <a:spcAft>
          <a:spcPct val="0"/>
        </a:spcAft>
        <a:buSzPct val="100000"/>
        <a:buBlip>
          <a:blip r:embed="rId9"/>
        </a:buBlip>
        <a:defRPr sz="2400" b="1">
          <a:solidFill>
            <a:schemeClr val="tx1"/>
          </a:solidFill>
          <a:latin typeface="Calibri" pitchFamily="34" charset="0"/>
          <a:cs typeface="Calibri" pitchFamily="34" charset="0"/>
        </a:defRPr>
      </a:lvl3pPr>
      <a:lvl4pPr marL="1774259" indent="-228527" algn="l" rtl="0" fontAlgn="base">
        <a:spcBef>
          <a:spcPct val="20000"/>
        </a:spcBef>
        <a:spcAft>
          <a:spcPct val="0"/>
        </a:spcAft>
        <a:buChar char="–"/>
        <a:defRPr sz="2000">
          <a:solidFill>
            <a:schemeClr val="bg1"/>
          </a:solidFill>
          <a:latin typeface="+mn-lt"/>
        </a:defRPr>
      </a:lvl4pPr>
      <a:lvl5pPr marL="2117051" indent="-228527" algn="l" rtl="0" fontAlgn="base">
        <a:spcBef>
          <a:spcPct val="20000"/>
        </a:spcBef>
        <a:spcAft>
          <a:spcPct val="0"/>
        </a:spcAft>
        <a:buChar char="»"/>
        <a:defRPr sz="2000">
          <a:solidFill>
            <a:schemeClr val="bg1"/>
          </a:solidFill>
          <a:latin typeface="+mn-lt"/>
        </a:defRPr>
      </a:lvl5pPr>
      <a:lvl6pPr marL="2574106" indent="-228527" algn="l" rtl="0" eaLnBrk="1" fontAlgn="base" hangingPunct="1">
        <a:spcBef>
          <a:spcPct val="20000"/>
        </a:spcBef>
        <a:spcAft>
          <a:spcPct val="0"/>
        </a:spcAft>
        <a:buChar char="»"/>
        <a:defRPr sz="2000">
          <a:solidFill>
            <a:schemeClr val="bg1"/>
          </a:solidFill>
          <a:latin typeface="+mn-lt"/>
        </a:defRPr>
      </a:lvl6pPr>
      <a:lvl7pPr marL="3031156" indent="-228527" algn="l" rtl="0" eaLnBrk="1" fontAlgn="base" hangingPunct="1">
        <a:spcBef>
          <a:spcPct val="20000"/>
        </a:spcBef>
        <a:spcAft>
          <a:spcPct val="0"/>
        </a:spcAft>
        <a:buChar char="»"/>
        <a:defRPr sz="2000">
          <a:solidFill>
            <a:schemeClr val="bg1"/>
          </a:solidFill>
          <a:latin typeface="+mn-lt"/>
        </a:defRPr>
      </a:lvl7pPr>
      <a:lvl8pPr marL="3488210" indent="-228527" algn="l" rtl="0" eaLnBrk="1" fontAlgn="base" hangingPunct="1">
        <a:spcBef>
          <a:spcPct val="20000"/>
        </a:spcBef>
        <a:spcAft>
          <a:spcPct val="0"/>
        </a:spcAft>
        <a:buChar char="»"/>
        <a:defRPr sz="2000">
          <a:solidFill>
            <a:schemeClr val="bg1"/>
          </a:solidFill>
          <a:latin typeface="+mn-lt"/>
        </a:defRPr>
      </a:lvl8pPr>
      <a:lvl9pPr marL="3945262" indent="-228527"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112" rtl="0" eaLnBrk="1" latinLnBrk="0" hangingPunct="1">
        <a:defRPr sz="1800" kern="1200">
          <a:solidFill>
            <a:schemeClr val="tx1"/>
          </a:solidFill>
          <a:latin typeface="+mn-lt"/>
          <a:ea typeface="+mn-ea"/>
          <a:cs typeface="+mn-cs"/>
        </a:defRPr>
      </a:lvl1pPr>
      <a:lvl2pPr marL="457056" algn="l" defTabSz="914112" rtl="0" eaLnBrk="1" latinLnBrk="0" hangingPunct="1">
        <a:defRPr sz="1800" kern="1200">
          <a:solidFill>
            <a:schemeClr val="tx1"/>
          </a:solidFill>
          <a:latin typeface="+mn-lt"/>
          <a:ea typeface="+mn-ea"/>
          <a:cs typeface="+mn-cs"/>
        </a:defRPr>
      </a:lvl2pPr>
      <a:lvl3pPr marL="914112" algn="l" defTabSz="914112" rtl="0" eaLnBrk="1" latinLnBrk="0" hangingPunct="1">
        <a:defRPr sz="1800" kern="1200">
          <a:solidFill>
            <a:schemeClr val="tx1"/>
          </a:solidFill>
          <a:latin typeface="+mn-lt"/>
          <a:ea typeface="+mn-ea"/>
          <a:cs typeface="+mn-cs"/>
        </a:defRPr>
      </a:lvl3pPr>
      <a:lvl4pPr marL="1371166" algn="l" defTabSz="914112" rtl="0" eaLnBrk="1" latinLnBrk="0" hangingPunct="1">
        <a:defRPr sz="1800" kern="1200">
          <a:solidFill>
            <a:schemeClr val="tx1"/>
          </a:solidFill>
          <a:latin typeface="+mn-lt"/>
          <a:ea typeface="+mn-ea"/>
          <a:cs typeface="+mn-cs"/>
        </a:defRPr>
      </a:lvl4pPr>
      <a:lvl5pPr marL="1828214" algn="l" defTabSz="914112" rtl="0" eaLnBrk="1" latinLnBrk="0" hangingPunct="1">
        <a:defRPr sz="1800" kern="1200">
          <a:solidFill>
            <a:schemeClr val="tx1"/>
          </a:solidFill>
          <a:latin typeface="+mn-lt"/>
          <a:ea typeface="+mn-ea"/>
          <a:cs typeface="+mn-cs"/>
        </a:defRPr>
      </a:lvl5pPr>
      <a:lvl6pPr marL="2285268" algn="l" defTabSz="914112" rtl="0" eaLnBrk="1" latinLnBrk="0" hangingPunct="1">
        <a:defRPr sz="1800" kern="1200">
          <a:solidFill>
            <a:schemeClr val="tx1"/>
          </a:solidFill>
          <a:latin typeface="+mn-lt"/>
          <a:ea typeface="+mn-ea"/>
          <a:cs typeface="+mn-cs"/>
        </a:defRPr>
      </a:lvl6pPr>
      <a:lvl7pPr marL="2742324" algn="l" defTabSz="914112" rtl="0" eaLnBrk="1" latinLnBrk="0" hangingPunct="1">
        <a:defRPr sz="1800" kern="1200">
          <a:solidFill>
            <a:schemeClr val="tx1"/>
          </a:solidFill>
          <a:latin typeface="+mn-lt"/>
          <a:ea typeface="+mn-ea"/>
          <a:cs typeface="+mn-cs"/>
        </a:defRPr>
      </a:lvl7pPr>
      <a:lvl8pPr marL="3199376" algn="l" defTabSz="914112" rtl="0" eaLnBrk="1" latinLnBrk="0" hangingPunct="1">
        <a:defRPr sz="1800" kern="1200">
          <a:solidFill>
            <a:schemeClr val="tx1"/>
          </a:solidFill>
          <a:latin typeface="+mn-lt"/>
          <a:ea typeface="+mn-ea"/>
          <a:cs typeface="+mn-cs"/>
        </a:defRPr>
      </a:lvl8pPr>
      <a:lvl9pPr marL="3656429" algn="l" defTabSz="914112"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029391" y="2346159"/>
            <a:ext cx="3114609" cy="2616818"/>
          </a:xfrm>
          <a:prstGeom prst="rect">
            <a:avLst/>
          </a:prstGeom>
        </p:spPr>
      </p:pic>
      <p:pic>
        <p:nvPicPr>
          <p:cNvPr id="13" name="Picture 12"/>
          <p:cNvPicPr>
            <a:picLocks noChangeAspect="1"/>
          </p:cNvPicPr>
          <p:nvPr/>
        </p:nvPicPr>
        <p:blipFill rotWithShape="1">
          <a:blip r:embed="rId8" cstate="screen">
            <a:duotone>
              <a:prstClr val="black"/>
              <a:schemeClr val="accent2">
                <a:tint val="45000"/>
                <a:satMod val="400000"/>
              </a:schemeClr>
            </a:duotone>
            <a:extLst>
              <a:ext uri="{28A0092B-C50C-407E-A947-70E740481C1C}">
                <a14:useLocalDpi xmlns:a14="http://schemas.microsoft.com/office/drawing/2010/main"/>
              </a:ext>
            </a:extLst>
          </a:blip>
          <a:srcRect/>
          <a:stretch/>
        </p:blipFill>
        <p:spPr>
          <a:xfrm rot="5400000" flipH="1">
            <a:off x="-119693" y="92324"/>
            <a:ext cx="2457290" cy="2240958"/>
          </a:xfrm>
          <a:prstGeom prst="rect">
            <a:avLst/>
          </a:prstGeom>
        </p:spPr>
      </p:pic>
      <p:sp>
        <p:nvSpPr>
          <p:cNvPr id="1026" name="Title Placeholder 1"/>
          <p:cNvSpPr>
            <a:spLocks noGrp="1"/>
          </p:cNvSpPr>
          <p:nvPr>
            <p:ph type="title"/>
          </p:nvPr>
        </p:nvSpPr>
        <p:spPr bwMode="auto">
          <a:xfrm>
            <a:off x="258158" y="240030"/>
            <a:ext cx="8533574" cy="383182"/>
          </a:xfrm>
          <a:prstGeom prst="rect">
            <a:avLst/>
          </a:prstGeom>
          <a:noFill/>
          <a:ln w="9525">
            <a:noFill/>
            <a:miter lim="800000"/>
            <a:headEnd/>
            <a:tailEnd/>
          </a:ln>
        </p:spPr>
        <p:txBody>
          <a:bodyPr vert="horz" wrap="square" lIns="68589" tIns="34295" rIns="68589" bIns="34295" numCol="1" anchor="t" anchorCtr="0" compatLnSpc="1">
            <a:prstTxWarp prst="textNoShape">
              <a:avLst/>
            </a:prstTxWarp>
            <a:spAutoFit/>
          </a:bodyPr>
          <a:lstStyle/>
          <a:p>
            <a:pPr lvl="0"/>
            <a:r>
              <a:rPr lang="en-US" dirty="0"/>
              <a:t>Click to edit Master title style</a:t>
            </a:r>
          </a:p>
        </p:txBody>
      </p:sp>
      <p:sp>
        <p:nvSpPr>
          <p:cNvPr id="1027" name="Text Placeholder 2"/>
          <p:cNvSpPr>
            <a:spLocks noGrp="1"/>
          </p:cNvSpPr>
          <p:nvPr>
            <p:ph type="body" idx="1"/>
          </p:nvPr>
        </p:nvSpPr>
        <p:spPr bwMode="auto">
          <a:xfrm>
            <a:off x="260672" y="1131571"/>
            <a:ext cx="8642640" cy="3030692"/>
          </a:xfrm>
          <a:prstGeom prst="rect">
            <a:avLst/>
          </a:prstGeom>
          <a:noFill/>
          <a:ln w="9525">
            <a:noFill/>
            <a:miter lim="800000"/>
            <a:headEnd/>
            <a:tailEnd/>
          </a:ln>
        </p:spPr>
        <p:txBody>
          <a:bodyPr vert="horz" wrap="square" lIns="68589" tIns="34295" rIns="68589" bIns="34295" numCol="1" anchor="t" anchorCtr="0" compatLnSpc="1">
            <a:prstTxWarp prst="textNoShape">
              <a:avLst/>
            </a:prstTxWarp>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6"/>
          <p:cNvSpPr>
            <a:spLocks noChangeArrowheads="1"/>
          </p:cNvSpPr>
          <p:nvPr/>
        </p:nvSpPr>
        <p:spPr bwMode="auto">
          <a:xfrm flipH="1">
            <a:off x="8581431" y="4993205"/>
            <a:ext cx="210301" cy="114300"/>
          </a:xfrm>
          <a:prstGeom prst="rect">
            <a:avLst/>
          </a:prstGeom>
          <a:noFill/>
          <a:ln w="9525">
            <a:noFill/>
            <a:miter lim="800000"/>
            <a:headEnd/>
            <a:tailEnd/>
          </a:ln>
          <a:effectLst/>
        </p:spPr>
        <p:txBody>
          <a:bodyPr lIns="0" tIns="0" rIns="0" bIns="0"/>
          <a:lstStyle/>
          <a:p>
            <a:pPr algn="r" defTabSz="129796" fontAlgn="base">
              <a:lnSpc>
                <a:spcPct val="90000"/>
              </a:lnSpc>
              <a:spcBef>
                <a:spcPct val="0"/>
              </a:spcBef>
              <a:spcAft>
                <a:spcPct val="0"/>
              </a:spcAft>
              <a:tabLst>
                <a:tab pos="172664" algn="l"/>
              </a:tabLst>
              <a:defRPr/>
            </a:pPr>
            <a:fld id="{040BB257-551A-4736-B50F-DCF1BA034C06}" type="slidenum">
              <a:rPr lang="en-US" sz="800" smtClean="0">
                <a:solidFill>
                  <a:prstClr val="white">
                    <a:lumMod val="75000"/>
                  </a:prstClr>
                </a:solidFill>
                <a:cs typeface="Arial" pitchFamily="34" charset="0"/>
              </a:rPr>
              <a:pPr algn="r" defTabSz="129796" fontAlgn="base">
                <a:lnSpc>
                  <a:spcPct val="90000"/>
                </a:lnSpc>
                <a:spcBef>
                  <a:spcPct val="0"/>
                </a:spcBef>
                <a:spcAft>
                  <a:spcPct val="0"/>
                </a:spcAft>
                <a:tabLst>
                  <a:tab pos="172664" algn="l"/>
                </a:tabLst>
                <a:defRPr/>
              </a:pPr>
              <a:t>‹#›</a:t>
            </a:fld>
            <a:endParaRPr lang="en-US" sz="800" dirty="0">
              <a:solidFill>
                <a:prstClr val="white">
                  <a:lumMod val="75000"/>
                </a:prstClr>
              </a:solidFill>
              <a:cs typeface="Arial" pitchFamily="34" charset="0"/>
            </a:endParaRPr>
          </a:p>
        </p:txBody>
      </p:sp>
      <p:sp>
        <p:nvSpPr>
          <p:cNvPr id="14" name="Rectangle 256"/>
          <p:cNvSpPr txBox="1">
            <a:spLocks noChangeArrowheads="1"/>
          </p:cNvSpPr>
          <p:nvPr/>
        </p:nvSpPr>
        <p:spPr>
          <a:xfrm>
            <a:off x="5720926" y="4980871"/>
            <a:ext cx="2895600" cy="136922"/>
          </a:xfrm>
          <a:prstGeom prst="rect">
            <a:avLst/>
          </a:prstGeom>
          <a:ln/>
        </p:spPr>
        <p:txBody>
          <a:bodyPr lIns="68589" tIns="34295" rIns="68589" bIns="34295" anchor="ctr"/>
          <a:lstStyle/>
          <a:p>
            <a:pPr algn="r" defTabSz="914400" fontAlgn="base">
              <a:spcBef>
                <a:spcPct val="0"/>
              </a:spcBef>
              <a:spcAft>
                <a:spcPct val="0"/>
              </a:spcAft>
            </a:pPr>
            <a:r>
              <a:rPr lang="en-US" sz="800" dirty="0">
                <a:solidFill>
                  <a:srgbClr val="BFBFBF"/>
                </a:solidFill>
                <a:cs typeface="Arial" pitchFamily="34" charset="0"/>
              </a:rPr>
              <a:t>Presentation name</a:t>
            </a:r>
          </a:p>
        </p:txBody>
      </p:sp>
      <p:pic>
        <p:nvPicPr>
          <p:cNvPr id="2" name="Picture 2" descr="https://portal09.ornl.gov/sites/cm/branding/Logo%20Downloads/OLCF_official_color_10_26_15.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371859" y="4732020"/>
            <a:ext cx="1429884" cy="240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3892252"/>
      </p:ext>
    </p:extLst>
  </p:cSld>
  <p:clrMap bg1="lt1" tx1="dk1" bg2="lt2" tx2="dk2" accent1="accent1" accent2="accent2" accent3="accent3" accent4="accent4" accent5="accent5" accent6="accent6" hlink="hlink" folHlink="folHlink"/>
  <p:sldLayoutIdLst>
    <p:sldLayoutId id="2147493482" r:id="rId1"/>
    <p:sldLayoutId id="2147493483" r:id="rId2"/>
    <p:sldLayoutId id="2147493484" r:id="rId3"/>
    <p:sldLayoutId id="2147493485" r:id="rId4"/>
    <p:sldLayoutId id="2147493486" r:id="rId5"/>
  </p:sldLayoutIdLst>
  <p:hf hdr="0" ftr="0" dt="0"/>
  <p:txStyles>
    <p:titleStyle>
      <a:lvl1pPr algn="l" rtl="0" eaLnBrk="1" fontAlgn="base" hangingPunct="1">
        <a:lnSpc>
          <a:spcPct val="85000"/>
        </a:lnSpc>
        <a:spcBef>
          <a:spcPct val="0"/>
        </a:spcBef>
        <a:spcAft>
          <a:spcPct val="0"/>
        </a:spcAft>
        <a:defRPr sz="2400" b="1" kern="1200">
          <a:solidFill>
            <a:schemeClr val="tx2"/>
          </a:solidFill>
          <a:latin typeface="+mn-lt"/>
          <a:ea typeface="+mj-ea"/>
          <a:cs typeface="+mj-cs"/>
        </a:defRPr>
      </a:lvl1pPr>
      <a:lvl2pPr algn="l" rtl="0" eaLnBrk="1" fontAlgn="base" hangingPunct="1">
        <a:lnSpc>
          <a:spcPct val="85000"/>
        </a:lnSpc>
        <a:spcBef>
          <a:spcPct val="0"/>
        </a:spcBef>
        <a:spcAft>
          <a:spcPct val="0"/>
        </a:spcAft>
        <a:defRPr sz="2300">
          <a:solidFill>
            <a:srgbClr val="006C3A"/>
          </a:solidFill>
          <a:latin typeface="Arial Black" pitchFamily="34" charset="0"/>
        </a:defRPr>
      </a:lvl2pPr>
      <a:lvl3pPr algn="l" rtl="0" eaLnBrk="1" fontAlgn="base" hangingPunct="1">
        <a:lnSpc>
          <a:spcPct val="85000"/>
        </a:lnSpc>
        <a:spcBef>
          <a:spcPct val="0"/>
        </a:spcBef>
        <a:spcAft>
          <a:spcPct val="0"/>
        </a:spcAft>
        <a:defRPr sz="2300">
          <a:solidFill>
            <a:srgbClr val="006C3A"/>
          </a:solidFill>
          <a:latin typeface="Arial Black" pitchFamily="34" charset="0"/>
        </a:defRPr>
      </a:lvl3pPr>
      <a:lvl4pPr algn="l" rtl="0" eaLnBrk="1" fontAlgn="base" hangingPunct="1">
        <a:lnSpc>
          <a:spcPct val="85000"/>
        </a:lnSpc>
        <a:spcBef>
          <a:spcPct val="0"/>
        </a:spcBef>
        <a:spcAft>
          <a:spcPct val="0"/>
        </a:spcAft>
        <a:defRPr sz="2300">
          <a:solidFill>
            <a:srgbClr val="006C3A"/>
          </a:solidFill>
          <a:latin typeface="Arial Black" pitchFamily="34" charset="0"/>
        </a:defRPr>
      </a:lvl4pPr>
      <a:lvl5pPr algn="l" rtl="0" eaLnBrk="1" fontAlgn="base" hangingPunct="1">
        <a:lnSpc>
          <a:spcPct val="85000"/>
        </a:lnSpc>
        <a:spcBef>
          <a:spcPct val="0"/>
        </a:spcBef>
        <a:spcAft>
          <a:spcPct val="0"/>
        </a:spcAft>
        <a:defRPr sz="2300">
          <a:solidFill>
            <a:srgbClr val="006C3A"/>
          </a:solidFill>
          <a:latin typeface="Arial Black" pitchFamily="34" charset="0"/>
        </a:defRPr>
      </a:lvl5pPr>
      <a:lvl6pPr marL="342946" algn="l" rtl="0" eaLnBrk="1" fontAlgn="base" hangingPunct="1">
        <a:lnSpc>
          <a:spcPct val="85000"/>
        </a:lnSpc>
        <a:spcBef>
          <a:spcPct val="0"/>
        </a:spcBef>
        <a:spcAft>
          <a:spcPct val="0"/>
        </a:spcAft>
        <a:defRPr sz="2300">
          <a:solidFill>
            <a:srgbClr val="006C3A"/>
          </a:solidFill>
          <a:latin typeface="Arial Black" pitchFamily="34" charset="0"/>
        </a:defRPr>
      </a:lvl6pPr>
      <a:lvl7pPr marL="685891" algn="l" rtl="0" eaLnBrk="1" fontAlgn="base" hangingPunct="1">
        <a:lnSpc>
          <a:spcPct val="85000"/>
        </a:lnSpc>
        <a:spcBef>
          <a:spcPct val="0"/>
        </a:spcBef>
        <a:spcAft>
          <a:spcPct val="0"/>
        </a:spcAft>
        <a:defRPr sz="2300">
          <a:solidFill>
            <a:srgbClr val="006C3A"/>
          </a:solidFill>
          <a:latin typeface="Arial Black" pitchFamily="34" charset="0"/>
        </a:defRPr>
      </a:lvl7pPr>
      <a:lvl8pPr marL="1028837" algn="l" rtl="0" eaLnBrk="1" fontAlgn="base" hangingPunct="1">
        <a:lnSpc>
          <a:spcPct val="85000"/>
        </a:lnSpc>
        <a:spcBef>
          <a:spcPct val="0"/>
        </a:spcBef>
        <a:spcAft>
          <a:spcPct val="0"/>
        </a:spcAft>
        <a:defRPr sz="2300">
          <a:solidFill>
            <a:srgbClr val="006C3A"/>
          </a:solidFill>
          <a:latin typeface="Arial Black" pitchFamily="34" charset="0"/>
        </a:defRPr>
      </a:lvl8pPr>
      <a:lvl9pPr marL="1371783" algn="l" rtl="0" eaLnBrk="1" fontAlgn="base" hangingPunct="1">
        <a:lnSpc>
          <a:spcPct val="85000"/>
        </a:lnSpc>
        <a:spcBef>
          <a:spcPct val="0"/>
        </a:spcBef>
        <a:spcAft>
          <a:spcPct val="0"/>
        </a:spcAft>
        <a:defRPr sz="2300">
          <a:solidFill>
            <a:srgbClr val="006C3A"/>
          </a:solidFill>
          <a:latin typeface="Arial Black" pitchFamily="34" charset="0"/>
        </a:defRPr>
      </a:lvl9pPr>
    </p:titleStyle>
    <p:bodyStyle>
      <a:lvl1pPr marL="172664" indent="-172664" algn="l" rtl="0" eaLnBrk="1" fontAlgn="base" hangingPunct="1">
        <a:lnSpc>
          <a:spcPct val="90000"/>
        </a:lnSpc>
        <a:spcBef>
          <a:spcPts val="1050"/>
        </a:spcBef>
        <a:spcAft>
          <a:spcPct val="0"/>
        </a:spcAft>
        <a:buClr>
          <a:schemeClr val="tx2"/>
        </a:buClr>
        <a:buFont typeface="Arial" charset="0"/>
        <a:buChar char="•"/>
        <a:defRPr sz="2100" kern="1200">
          <a:solidFill>
            <a:schemeClr val="tx1"/>
          </a:solidFill>
          <a:latin typeface="+mn-lt"/>
          <a:ea typeface="+mn-ea"/>
          <a:cs typeface="+mn-cs"/>
        </a:defRPr>
      </a:lvl1pPr>
      <a:lvl2pPr marL="469169" indent="-209578" algn="l" rtl="0" eaLnBrk="1" fontAlgn="base" hangingPunct="1">
        <a:lnSpc>
          <a:spcPct val="90000"/>
        </a:lnSpc>
        <a:spcBef>
          <a:spcPts val="600"/>
        </a:spcBef>
        <a:spcAft>
          <a:spcPct val="0"/>
        </a:spcAft>
        <a:buClr>
          <a:schemeClr val="tx2"/>
        </a:buClr>
        <a:buFont typeface="Arial" charset="0"/>
        <a:buChar char="–"/>
        <a:defRPr sz="1800" kern="1200">
          <a:solidFill>
            <a:schemeClr val="tx1"/>
          </a:solidFill>
          <a:latin typeface="+mn-lt"/>
          <a:ea typeface="+mn-ea"/>
          <a:cs typeface="+mn-cs"/>
        </a:defRPr>
      </a:lvl2pPr>
      <a:lvl3pPr marL="685891" indent="-172664" algn="l" rtl="0" eaLnBrk="1" fontAlgn="base" hangingPunct="1">
        <a:lnSpc>
          <a:spcPct val="90000"/>
        </a:lnSpc>
        <a:spcBef>
          <a:spcPts val="600"/>
        </a:spcBef>
        <a:spcAft>
          <a:spcPct val="0"/>
        </a:spcAft>
        <a:buClr>
          <a:schemeClr val="tx2"/>
        </a:buClr>
        <a:buFont typeface="Arial" charset="0"/>
        <a:buChar char="•"/>
        <a:defRPr sz="1500" kern="1200">
          <a:solidFill>
            <a:schemeClr val="tx1"/>
          </a:solidFill>
          <a:latin typeface="+mn-lt"/>
          <a:ea typeface="+mn-ea"/>
          <a:cs typeface="+mn-cs"/>
        </a:defRPr>
      </a:lvl3pPr>
      <a:lvl4pPr marL="858555" indent="-129796" algn="l" rtl="0" eaLnBrk="1" fontAlgn="base" hangingPunct="1">
        <a:lnSpc>
          <a:spcPct val="90000"/>
        </a:lnSpc>
        <a:spcBef>
          <a:spcPts val="600"/>
        </a:spcBef>
        <a:spcAft>
          <a:spcPct val="0"/>
        </a:spcAft>
        <a:buClr>
          <a:schemeClr val="tx2"/>
        </a:buClr>
        <a:buFont typeface="Arial" charset="0"/>
        <a:buChar char="–"/>
        <a:defRPr sz="1400" kern="1200">
          <a:solidFill>
            <a:schemeClr val="tx1"/>
          </a:solidFill>
          <a:latin typeface="+mn-lt"/>
          <a:ea typeface="+mn-ea"/>
          <a:cs typeface="+mn-cs"/>
        </a:defRPr>
      </a:lvl4pPr>
      <a:lvl5pPr marL="1112192" indent="-166710" algn="l" rtl="0" eaLnBrk="1" fontAlgn="base" hangingPunct="1">
        <a:lnSpc>
          <a:spcPct val="90000"/>
        </a:lnSpc>
        <a:spcBef>
          <a:spcPts val="450"/>
        </a:spcBef>
        <a:spcAft>
          <a:spcPct val="0"/>
        </a:spcAft>
        <a:buClr>
          <a:schemeClr val="tx2"/>
        </a:buClr>
        <a:buFont typeface="Arial" charset="0"/>
        <a:buChar char="»"/>
        <a:defRPr sz="1400" kern="1200">
          <a:solidFill>
            <a:schemeClr val="tx1"/>
          </a:solidFill>
          <a:latin typeface="+mn-lt"/>
          <a:ea typeface="+mn-ea"/>
          <a:cs typeface="+mn-cs"/>
        </a:defRPr>
      </a:lvl5pPr>
      <a:lvl6pPr marL="1886201" indent="-171473" algn="l" defTabSz="685891"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147" indent="-171473" algn="l" defTabSz="685891"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093" indent="-171473" algn="l" defTabSz="685891"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039" indent="-171473" algn="l" defTabSz="685891"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91" rtl="0" eaLnBrk="1" latinLnBrk="0" hangingPunct="1">
        <a:defRPr sz="1400" kern="1200">
          <a:solidFill>
            <a:schemeClr val="tx1"/>
          </a:solidFill>
          <a:latin typeface="+mn-lt"/>
          <a:ea typeface="+mn-ea"/>
          <a:cs typeface="+mn-cs"/>
        </a:defRPr>
      </a:lvl1pPr>
      <a:lvl2pPr marL="342946" algn="l" defTabSz="685891" rtl="0" eaLnBrk="1" latinLnBrk="0" hangingPunct="1">
        <a:defRPr sz="1400" kern="1200">
          <a:solidFill>
            <a:schemeClr val="tx1"/>
          </a:solidFill>
          <a:latin typeface="+mn-lt"/>
          <a:ea typeface="+mn-ea"/>
          <a:cs typeface="+mn-cs"/>
        </a:defRPr>
      </a:lvl2pPr>
      <a:lvl3pPr marL="685891" algn="l" defTabSz="685891" rtl="0" eaLnBrk="1" latinLnBrk="0" hangingPunct="1">
        <a:defRPr sz="1400" kern="1200">
          <a:solidFill>
            <a:schemeClr val="tx1"/>
          </a:solidFill>
          <a:latin typeface="+mn-lt"/>
          <a:ea typeface="+mn-ea"/>
          <a:cs typeface="+mn-cs"/>
        </a:defRPr>
      </a:lvl3pPr>
      <a:lvl4pPr marL="1028837" algn="l" defTabSz="685891" rtl="0" eaLnBrk="1" latinLnBrk="0" hangingPunct="1">
        <a:defRPr sz="1400" kern="1200">
          <a:solidFill>
            <a:schemeClr val="tx1"/>
          </a:solidFill>
          <a:latin typeface="+mn-lt"/>
          <a:ea typeface="+mn-ea"/>
          <a:cs typeface="+mn-cs"/>
        </a:defRPr>
      </a:lvl4pPr>
      <a:lvl5pPr marL="1371783" algn="l" defTabSz="685891" rtl="0" eaLnBrk="1" latinLnBrk="0" hangingPunct="1">
        <a:defRPr sz="1400" kern="1200">
          <a:solidFill>
            <a:schemeClr val="tx1"/>
          </a:solidFill>
          <a:latin typeface="+mn-lt"/>
          <a:ea typeface="+mn-ea"/>
          <a:cs typeface="+mn-cs"/>
        </a:defRPr>
      </a:lvl5pPr>
      <a:lvl6pPr marL="1714729" algn="l" defTabSz="685891" rtl="0" eaLnBrk="1" latinLnBrk="0" hangingPunct="1">
        <a:defRPr sz="1400" kern="1200">
          <a:solidFill>
            <a:schemeClr val="tx1"/>
          </a:solidFill>
          <a:latin typeface="+mn-lt"/>
          <a:ea typeface="+mn-ea"/>
          <a:cs typeface="+mn-cs"/>
        </a:defRPr>
      </a:lvl6pPr>
      <a:lvl7pPr marL="2057674" algn="l" defTabSz="685891" rtl="0" eaLnBrk="1" latinLnBrk="0" hangingPunct="1">
        <a:defRPr sz="1400" kern="1200">
          <a:solidFill>
            <a:schemeClr val="tx1"/>
          </a:solidFill>
          <a:latin typeface="+mn-lt"/>
          <a:ea typeface="+mn-ea"/>
          <a:cs typeface="+mn-cs"/>
        </a:defRPr>
      </a:lvl7pPr>
      <a:lvl8pPr marL="2400620" algn="l" defTabSz="685891" rtl="0" eaLnBrk="1" latinLnBrk="0" hangingPunct="1">
        <a:defRPr sz="1400" kern="1200">
          <a:solidFill>
            <a:schemeClr val="tx1"/>
          </a:solidFill>
          <a:latin typeface="+mn-lt"/>
          <a:ea typeface="+mn-ea"/>
          <a:cs typeface="+mn-cs"/>
        </a:defRPr>
      </a:lvl8pPr>
      <a:lvl9pPr marL="2743566" algn="l" defTabSz="685891"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jpeg"/><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jpeg"/><Relationship Id="rId2" Type="http://schemas.openxmlformats.org/officeDocument/2006/relationships/image" Target="../media/image36.png"/><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hyperlink" Target="http://dx.doi.org/10.1038/nmeth.4638"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 y="318978"/>
            <a:ext cx="9144000" cy="1212110"/>
          </a:xfrm>
        </p:spPr>
        <p:txBody>
          <a:bodyPr>
            <a:noAutofit/>
          </a:bodyPr>
          <a:lstStyle/>
          <a:p>
            <a:r>
              <a:rPr lang="en-US" altLang="en-US" sz="2800" dirty="0" smtClean="0"/>
              <a:t>S8709—Accelerating Molecular Modeling on Desktop and Pre-</a:t>
            </a:r>
            <a:r>
              <a:rPr lang="en-US" altLang="en-US" sz="2800" dirty="0" err="1" smtClean="0"/>
              <a:t>Exascale</a:t>
            </a:r>
            <a:r>
              <a:rPr lang="en-US" altLang="en-US" sz="2800" dirty="0" smtClean="0"/>
              <a:t> Supercomputers</a:t>
            </a:r>
          </a:p>
        </p:txBody>
      </p:sp>
      <p:sp>
        <p:nvSpPr>
          <p:cNvPr id="2" name="Subtitle 1"/>
          <p:cNvSpPr>
            <a:spLocks noGrp="1"/>
          </p:cNvSpPr>
          <p:nvPr>
            <p:ph type="subTitle" idx="1"/>
          </p:nvPr>
        </p:nvSpPr>
        <p:spPr>
          <a:xfrm>
            <a:off x="148855" y="1531088"/>
            <a:ext cx="8867553" cy="3094076"/>
          </a:xfrm>
        </p:spPr>
        <p:txBody>
          <a:bodyPr>
            <a:noAutofit/>
          </a:bodyPr>
          <a:lstStyle/>
          <a:p>
            <a:r>
              <a:rPr lang="en-US" altLang="en-US" sz="2000" dirty="0">
                <a:solidFill>
                  <a:schemeClr val="tx1"/>
                </a:solidFill>
              </a:rPr>
              <a:t>John E. Stone</a:t>
            </a:r>
          </a:p>
          <a:p>
            <a:r>
              <a:rPr lang="en-US" altLang="en-US" sz="2000" dirty="0">
                <a:solidFill>
                  <a:schemeClr val="tx1"/>
                </a:solidFill>
              </a:rPr>
              <a:t>Theoretical and Computational Biophysics Group</a:t>
            </a:r>
          </a:p>
          <a:p>
            <a:r>
              <a:rPr lang="en-US" altLang="en-US" sz="2000" dirty="0">
                <a:solidFill>
                  <a:schemeClr val="tx1"/>
                </a:solidFill>
              </a:rPr>
              <a:t>Beckman Institute for Advanced Science and Technology</a:t>
            </a:r>
          </a:p>
          <a:p>
            <a:r>
              <a:rPr lang="en-US" altLang="en-US" sz="2000" dirty="0">
                <a:solidFill>
                  <a:schemeClr val="tx1"/>
                </a:solidFill>
              </a:rPr>
              <a:t>University of Illinois at Urbana-Champaign</a:t>
            </a:r>
          </a:p>
          <a:p>
            <a:r>
              <a:rPr lang="en-US" altLang="en-US" sz="2000" b="1" dirty="0">
                <a:solidFill>
                  <a:schemeClr val="tx1"/>
                </a:solidFill>
              </a:rPr>
              <a:t>http://www.ks.uiuc.edu/Research/gpu/</a:t>
            </a:r>
          </a:p>
          <a:p>
            <a:r>
              <a:rPr lang="en-US" altLang="en-US" sz="2000" dirty="0" smtClean="0">
                <a:solidFill>
                  <a:schemeClr val="tx1"/>
                </a:solidFill>
              </a:rPr>
              <a:t>S8709, </a:t>
            </a:r>
            <a:r>
              <a:rPr lang="en-US" altLang="en-US" sz="2000" dirty="0">
                <a:solidFill>
                  <a:schemeClr val="tx1"/>
                </a:solidFill>
              </a:rPr>
              <a:t>GPU Technology Conference</a:t>
            </a:r>
          </a:p>
          <a:p>
            <a:r>
              <a:rPr lang="en-US" altLang="en-US" sz="2000" dirty="0" smtClean="0">
                <a:solidFill>
                  <a:schemeClr val="tx1"/>
                </a:solidFill>
              </a:rPr>
              <a:t>4:00-4:50, San Carlos Room, Hilton, </a:t>
            </a:r>
            <a:endParaRPr lang="en-US" altLang="en-US" sz="2000" dirty="0">
              <a:solidFill>
                <a:schemeClr val="tx1"/>
              </a:solidFill>
            </a:endParaRPr>
          </a:p>
          <a:p>
            <a:r>
              <a:rPr lang="en-US" altLang="en-US" sz="2000" dirty="0">
                <a:solidFill>
                  <a:schemeClr val="tx1"/>
                </a:solidFill>
              </a:rPr>
              <a:t>San Jose, CA, </a:t>
            </a:r>
            <a:r>
              <a:rPr lang="en-US" altLang="en-US" sz="2000" dirty="0" smtClean="0">
                <a:solidFill>
                  <a:schemeClr val="tx1"/>
                </a:solidFill>
              </a:rPr>
              <a:t>Monday March 26</a:t>
            </a:r>
            <a:r>
              <a:rPr lang="en-US" altLang="en-US" sz="2000" baseline="30000" dirty="0" smtClean="0">
                <a:solidFill>
                  <a:schemeClr val="tx1"/>
                </a:solidFill>
              </a:rPr>
              <a:t>th</a:t>
            </a:r>
            <a:r>
              <a:rPr lang="en-US" altLang="en-US" sz="2000" dirty="0" smtClean="0">
                <a:solidFill>
                  <a:schemeClr val="tx1"/>
                </a:solidFill>
              </a:rPr>
              <a:t>, 2018</a:t>
            </a:r>
            <a:endParaRPr lang="en-US" altLang="en-US" sz="2000" dirty="0">
              <a:solidFill>
                <a:schemeClr val="tx1"/>
              </a:solidFill>
            </a:endParaRPr>
          </a:p>
        </p:txBody>
      </p:sp>
    </p:spTree>
    <p:extLst>
      <p:ext uri="{BB962C8B-B14F-4D97-AF65-F5344CB8AC3E}">
        <p14:creationId xmlns:p14="http://schemas.microsoft.com/office/powerpoint/2010/main" val="26025197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687156"/>
          </a:xfrm>
        </p:spPr>
        <p:txBody>
          <a:bodyPr>
            <a:normAutofit/>
          </a:bodyPr>
          <a:lstStyle/>
          <a:p>
            <a:r>
              <a:rPr lang="en-US" sz="3600" dirty="0" smtClean="0"/>
              <a:t>Benefits of P9+NVLink for VMD</a:t>
            </a:r>
            <a:endParaRPr lang="en-US" sz="3600" dirty="0"/>
          </a:p>
        </p:txBody>
      </p:sp>
      <p:sp>
        <p:nvSpPr>
          <p:cNvPr id="3" name="Content Placeholder 2"/>
          <p:cNvSpPr>
            <a:spLocks noGrp="1"/>
          </p:cNvSpPr>
          <p:nvPr>
            <p:ph idx="1"/>
          </p:nvPr>
        </p:nvSpPr>
        <p:spPr>
          <a:xfrm>
            <a:off x="457200" y="1031358"/>
            <a:ext cx="8229600" cy="3563265"/>
          </a:xfrm>
        </p:spPr>
        <p:txBody>
          <a:bodyPr>
            <a:normAutofit lnSpcReduction="10000"/>
          </a:bodyPr>
          <a:lstStyle/>
          <a:p>
            <a:r>
              <a:rPr lang="en-US" sz="2200" dirty="0" smtClean="0"/>
              <a:t>Rapid access to host-side data too large to fit entirely in GPU memory</a:t>
            </a:r>
          </a:p>
          <a:p>
            <a:pPr lvl="1"/>
            <a:r>
              <a:rPr lang="en-US" sz="1900" dirty="0" smtClean="0"/>
              <a:t>Many existing VMD CUDA kernels already used this strategy w/ </a:t>
            </a:r>
            <a:r>
              <a:rPr lang="en-US" sz="1900" dirty="0" err="1" smtClean="0"/>
              <a:t>PCIe</a:t>
            </a:r>
            <a:r>
              <a:rPr lang="en-US" sz="1900" dirty="0" smtClean="0"/>
              <a:t>, performance gains from </a:t>
            </a:r>
            <a:r>
              <a:rPr lang="en-US" sz="1900" dirty="0" err="1" smtClean="0"/>
              <a:t>NVLink</a:t>
            </a:r>
            <a:r>
              <a:rPr lang="en-US" sz="1900" dirty="0" smtClean="0"/>
              <a:t> are large and immediate</a:t>
            </a:r>
          </a:p>
          <a:p>
            <a:r>
              <a:rPr lang="en-US" sz="2200" dirty="0" smtClean="0"/>
              <a:t>Rapid peer-to-peer GPU data transfers:</a:t>
            </a:r>
          </a:p>
          <a:p>
            <a:pPr lvl="1"/>
            <a:r>
              <a:rPr lang="en-US" sz="1900" dirty="0" smtClean="0"/>
              <a:t>Bypass host whenever possible, perform nearest-neighbor exchanges for pairwise calculations, e.g. those that arise in algorithms for simulation trajectory clustering</a:t>
            </a:r>
          </a:p>
          <a:p>
            <a:pPr lvl="1"/>
            <a:r>
              <a:rPr lang="en-US" sz="1900" dirty="0" smtClean="0"/>
              <a:t>Use aggregate GPU memory to collectively store/cache large data – well suited for high-fidelity ray tracing of scenes containing massive amounts of geometry</a:t>
            </a:r>
          </a:p>
          <a:p>
            <a:pPr lvl="1"/>
            <a:endParaRPr lang="en-US" sz="2000" dirty="0" smtClean="0"/>
          </a:p>
        </p:txBody>
      </p:sp>
    </p:spTree>
    <p:extLst>
      <p:ext uri="{BB962C8B-B14F-4D97-AF65-F5344CB8AC3E}">
        <p14:creationId xmlns:p14="http://schemas.microsoft.com/office/powerpoint/2010/main" val="12132817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676275" y="146050"/>
            <a:ext cx="7770813" cy="495300"/>
          </a:xfrm>
        </p:spPr>
        <p:txBody>
          <a:bodyPr>
            <a:normAutofit fontScale="90000"/>
          </a:bodyPr>
          <a:lstStyle/>
          <a:p>
            <a:r>
              <a:rPr lang="en-US" altLang="en-US" sz="2800" smtClean="0">
                <a:ea typeface="ＭＳ Ｐゴシック" pitchFamily="34" charset="-128"/>
                <a:cs typeface="Helvetica" pitchFamily="34" charset="0"/>
              </a:rPr>
              <a:t>Molecular Dynamics Flexible Fitting (MDFF)</a:t>
            </a:r>
            <a:endParaRPr lang="en-US" altLang="en-US" sz="3200" smtClean="0">
              <a:ea typeface="ＭＳ Ｐゴシック" pitchFamily="34" charset="-128"/>
            </a:endParaRPr>
          </a:p>
        </p:txBody>
      </p:sp>
      <p:sp>
        <p:nvSpPr>
          <p:cNvPr id="11267" name="Rectangle 3"/>
          <p:cNvSpPr>
            <a:spLocks noChangeArrowheads="1"/>
          </p:cNvSpPr>
          <p:nvPr/>
        </p:nvSpPr>
        <p:spPr bwMode="auto">
          <a:xfrm>
            <a:off x="1588" y="4392613"/>
            <a:ext cx="9153525" cy="801687"/>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pic>
        <p:nvPicPr>
          <p:cNvPr id="11268" name="Picture 1"/>
          <p:cNvPicPr>
            <a:picLocks noChangeArrowheads="1"/>
          </p:cNvPicPr>
          <p:nvPr/>
        </p:nvPicPr>
        <p:blipFill>
          <a:blip r:embed="rId2">
            <a:extLst>
              <a:ext uri="{28A0092B-C50C-407E-A947-70E740481C1C}">
                <a14:useLocalDpi xmlns:a14="http://schemas.microsoft.com/office/drawing/2010/main" val="0"/>
              </a:ext>
            </a:extLst>
          </a:blip>
          <a:srcRect l="2365" t="5325" r="922" b="22333"/>
          <a:stretch>
            <a:fillRect/>
          </a:stretch>
        </p:blipFill>
        <p:spPr bwMode="auto">
          <a:xfrm>
            <a:off x="6704013" y="1171575"/>
            <a:ext cx="1247775"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126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3121025"/>
            <a:ext cx="16129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127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200" y="1141413"/>
            <a:ext cx="2071688" cy="163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7" name="Rectangle 4"/>
          <p:cNvSpPr>
            <a:spLocks/>
          </p:cNvSpPr>
          <p:nvPr/>
        </p:nvSpPr>
        <p:spPr bwMode="auto">
          <a:xfrm>
            <a:off x="693738" y="714375"/>
            <a:ext cx="2089150" cy="401638"/>
          </a:xfrm>
          <a:prstGeom prst="rect">
            <a:avLst/>
          </a:prstGeom>
          <a:solidFill>
            <a:srgbClr val="C85656"/>
          </a:solidFill>
          <a:ln w="25400" cap="flat">
            <a:solidFill>
              <a:schemeClr val="tx1">
                <a:alpha val="0"/>
              </a:schemeClr>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nchor="ctr"/>
          <a:lstStyle/>
          <a:p>
            <a:pPr algn="ctr">
              <a:defRPr/>
            </a:pPr>
            <a:r>
              <a:rPr lang="en-US" sz="1400" dirty="0">
                <a:solidFill>
                  <a:srgbClr val="FFFEFE"/>
                </a:solidFill>
                <a:latin typeface="Arial Bold" charset="0"/>
                <a:ea typeface="ＭＳ Ｐゴシック" charset="0"/>
                <a:cs typeface="Arial Bold" charset="0"/>
                <a:sym typeface="Arial Bold" charset="0"/>
              </a:rPr>
              <a:t>X-ray crystallography</a:t>
            </a:r>
          </a:p>
        </p:txBody>
      </p:sp>
      <p:pic>
        <p:nvPicPr>
          <p:cNvPr id="1127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0" y="3186113"/>
            <a:ext cx="1524000" cy="200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9" name="Rectangle 6"/>
          <p:cNvSpPr>
            <a:spLocks/>
          </p:cNvSpPr>
          <p:nvPr/>
        </p:nvSpPr>
        <p:spPr bwMode="auto">
          <a:xfrm>
            <a:off x="6019800" y="712788"/>
            <a:ext cx="2024063" cy="403225"/>
          </a:xfrm>
          <a:prstGeom prst="rect">
            <a:avLst/>
          </a:prstGeom>
          <a:solidFill>
            <a:srgbClr val="5B8AD4"/>
          </a:solidFill>
          <a:ln w="25400" cap="flat">
            <a:solidFill>
              <a:schemeClr val="tx1">
                <a:alpha val="0"/>
              </a:schemeClr>
            </a:solidFill>
            <a:prstDash val="solid"/>
            <a:miter lim="800000"/>
            <a:headEnd type="none" w="med" len="med"/>
            <a:tailEnd type="none" w="med" len="med"/>
          </a:ln>
          <a:effectLst>
            <a:outerShdw blurRad="127000" dist="76199" dir="7800003" algn="ctr" rotWithShape="0">
              <a:schemeClr val="bg2">
                <a:alpha val="75000"/>
              </a:schemeClr>
            </a:outerShdw>
          </a:effectLst>
        </p:spPr>
        <p:txBody>
          <a:bodyPr lIns="0" tIns="0" rIns="0" bIns="0" anchor="ctr"/>
          <a:lstStyle/>
          <a:p>
            <a:pPr algn="ctr">
              <a:defRPr/>
            </a:pPr>
            <a:r>
              <a:rPr lang="en-US" sz="1400" dirty="0">
                <a:solidFill>
                  <a:srgbClr val="FFFEFE"/>
                </a:solidFill>
                <a:latin typeface="Arial Bold" charset="0"/>
                <a:ea typeface="ＭＳ Ｐゴシック" charset="0"/>
                <a:cs typeface="Arial Bold" charset="0"/>
                <a:sym typeface="Arial Bold" charset="0"/>
              </a:rPr>
              <a:t>Electron microscopy</a:t>
            </a:r>
          </a:p>
        </p:txBody>
      </p:sp>
      <p:sp>
        <p:nvSpPr>
          <p:cNvPr id="11274" name="Rectangle 8"/>
          <p:cNvSpPr>
            <a:spLocks/>
          </p:cNvSpPr>
          <p:nvPr/>
        </p:nvSpPr>
        <p:spPr bwMode="auto">
          <a:xfrm>
            <a:off x="665163" y="2754313"/>
            <a:ext cx="1395412"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400">
                <a:ea typeface="ＭＳ Ｐゴシック" pitchFamily="34" charset="-128"/>
                <a:cs typeface="Helvetica" pitchFamily="34" charset="0"/>
              </a:rPr>
              <a:t>APS at Argonne</a:t>
            </a:r>
          </a:p>
        </p:txBody>
      </p:sp>
      <p:sp>
        <p:nvSpPr>
          <p:cNvPr id="11275" name="Rectangle 9"/>
          <p:cNvSpPr>
            <a:spLocks/>
          </p:cNvSpPr>
          <p:nvPr/>
        </p:nvSpPr>
        <p:spPr bwMode="auto">
          <a:xfrm>
            <a:off x="6745288" y="2760664"/>
            <a:ext cx="1276350" cy="323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400" dirty="0">
                <a:ea typeface="ＭＳ Ｐゴシック" pitchFamily="34" charset="-128"/>
                <a:cs typeface="Helvetica" pitchFamily="34" charset="0"/>
              </a:rPr>
              <a:t>FEI microscope</a:t>
            </a:r>
          </a:p>
        </p:txBody>
      </p:sp>
      <p:sp>
        <p:nvSpPr>
          <p:cNvPr id="11276" name="Rectangle 10"/>
          <p:cNvSpPr>
            <a:spLocks/>
          </p:cNvSpPr>
          <p:nvPr/>
        </p:nvSpPr>
        <p:spPr bwMode="auto">
          <a:xfrm>
            <a:off x="1588" y="0"/>
            <a:ext cx="9153525"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2700">
              <a:ea typeface="ＭＳ Ｐゴシック" pitchFamily="34" charset="-128"/>
              <a:cs typeface="Helvetica" pitchFamily="34" charset="0"/>
            </a:endParaRPr>
          </a:p>
        </p:txBody>
      </p:sp>
      <p:sp>
        <p:nvSpPr>
          <p:cNvPr id="15" name="Rectangle 13"/>
          <p:cNvSpPr>
            <a:spLocks/>
          </p:cNvSpPr>
          <p:nvPr/>
        </p:nvSpPr>
        <p:spPr bwMode="auto">
          <a:xfrm>
            <a:off x="4052888" y="714375"/>
            <a:ext cx="627062" cy="403225"/>
          </a:xfrm>
          <a:prstGeom prst="rect">
            <a:avLst/>
          </a:prstGeom>
          <a:solidFill>
            <a:srgbClr val="622889"/>
          </a:solidFill>
          <a:ln w="25400" cap="flat">
            <a:solidFill>
              <a:schemeClr val="tx1">
                <a:alpha val="0"/>
              </a:schemeClr>
            </a:solidFill>
            <a:prstDash val="solid"/>
            <a:miter lim="800000"/>
            <a:headEnd type="none" w="med" len="med"/>
            <a:tailEnd type="none" w="med" len="med"/>
          </a:ln>
          <a:effectLst>
            <a:outerShdw blurRad="127000" dist="76199" dir="7800003" algn="ctr" rotWithShape="0">
              <a:schemeClr val="bg2">
                <a:alpha val="75000"/>
              </a:schemeClr>
            </a:outerShdw>
          </a:effectLst>
        </p:spPr>
        <p:txBody>
          <a:bodyPr lIns="0" tIns="0" rIns="0" bIns="0" anchor="ctr"/>
          <a:lstStyle/>
          <a:p>
            <a:pPr algn="ctr">
              <a:defRPr/>
            </a:pPr>
            <a:r>
              <a:rPr lang="en-US" sz="1400" dirty="0">
                <a:solidFill>
                  <a:srgbClr val="FFFEFE"/>
                </a:solidFill>
                <a:latin typeface="Arial Bold" charset="0"/>
                <a:ea typeface="ＭＳ Ｐゴシック" charset="0"/>
                <a:cs typeface="Arial Bold" charset="0"/>
                <a:sym typeface="Arial Bold" charset="0"/>
              </a:rPr>
              <a:t>MDFF</a:t>
            </a:r>
          </a:p>
        </p:txBody>
      </p:sp>
      <p:sp>
        <p:nvSpPr>
          <p:cNvPr id="11279" name="Line 14"/>
          <p:cNvSpPr>
            <a:spLocks noChangeShapeType="1"/>
          </p:cNvSpPr>
          <p:nvPr/>
        </p:nvSpPr>
        <p:spPr bwMode="auto">
          <a:xfrm rot="10800000" flipH="1">
            <a:off x="2803525" y="950913"/>
            <a:ext cx="1249363" cy="1587"/>
          </a:xfrm>
          <a:prstGeom prst="line">
            <a:avLst/>
          </a:prstGeom>
          <a:noFill/>
          <a:ln w="25400">
            <a:solidFill>
              <a:schemeClr val="tx1"/>
            </a:solidFill>
            <a:miter lim="800000"/>
            <a:headEnd/>
            <a:tailEnd type="triangle" w="med" len="med"/>
          </a:ln>
          <a:extLst>
            <a:ext uri="{909E8E84-426E-40DD-AFC4-6F175D3DCCD1}">
              <a14:hiddenFill xmlns:a14="http://schemas.microsoft.com/office/drawing/2010/main">
                <a:noFill/>
              </a14:hiddenFill>
            </a:ext>
          </a:extLst>
        </p:spPr>
        <p:txBody>
          <a:bodyPr lIns="0" tIns="0" rIns="0" bIns="0"/>
          <a:lstStyle/>
          <a:p>
            <a:endParaRPr lang="en-US"/>
          </a:p>
        </p:txBody>
      </p:sp>
      <p:sp>
        <p:nvSpPr>
          <p:cNvPr id="11280" name="Line 15"/>
          <p:cNvSpPr>
            <a:spLocks noChangeShapeType="1"/>
          </p:cNvSpPr>
          <p:nvPr/>
        </p:nvSpPr>
        <p:spPr bwMode="auto">
          <a:xfrm flipH="1">
            <a:off x="4679950" y="950913"/>
            <a:ext cx="1339850" cy="1587"/>
          </a:xfrm>
          <a:prstGeom prst="line">
            <a:avLst/>
          </a:prstGeom>
          <a:noFill/>
          <a:ln w="25400">
            <a:solidFill>
              <a:schemeClr val="tx1"/>
            </a:solidFill>
            <a:miter lim="800000"/>
            <a:headEnd/>
            <a:tailEnd type="triangle" w="med" len="med"/>
          </a:ln>
          <a:extLst>
            <a:ext uri="{909E8E84-426E-40DD-AFC4-6F175D3DCCD1}">
              <a14:hiddenFill xmlns:a14="http://schemas.microsoft.com/office/drawing/2010/main">
                <a:noFill/>
              </a14:hiddenFill>
            </a:ext>
          </a:extLst>
        </p:spPr>
        <p:txBody>
          <a:bodyPr lIns="0" tIns="0" rIns="0" bIns="0"/>
          <a:lstStyle/>
          <a:p>
            <a:endParaRPr lang="en-US"/>
          </a:p>
        </p:txBody>
      </p:sp>
      <p:sp>
        <p:nvSpPr>
          <p:cNvPr id="11281" name="Rectangle 16"/>
          <p:cNvSpPr>
            <a:spLocks/>
          </p:cNvSpPr>
          <p:nvPr/>
        </p:nvSpPr>
        <p:spPr bwMode="auto">
          <a:xfrm>
            <a:off x="5530850" y="2882900"/>
            <a:ext cx="97631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altLang="en-US" sz="1400">
                <a:ea typeface="ＭＳ Ｐゴシック" pitchFamily="34" charset="-128"/>
                <a:cs typeface="Helvetica" pitchFamily="34" charset="0"/>
              </a:rPr>
              <a:t>ORNL Titan</a:t>
            </a:r>
          </a:p>
        </p:txBody>
      </p:sp>
      <p:sp>
        <p:nvSpPr>
          <p:cNvPr id="11282" name="Rectangle 17"/>
          <p:cNvSpPr>
            <a:spLocks/>
          </p:cNvSpPr>
          <p:nvPr/>
        </p:nvSpPr>
        <p:spPr bwMode="auto">
          <a:xfrm>
            <a:off x="238125" y="5934075"/>
            <a:ext cx="1862138"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altLang="en-US" sz="1400">
                <a:ea typeface="ＭＳ Ｐゴシック" pitchFamily="34" charset="-128"/>
                <a:cs typeface="Helvetica" pitchFamily="34" charset="0"/>
              </a:rPr>
              <a:t>Acetyl - CoA Synthase</a:t>
            </a:r>
          </a:p>
        </p:txBody>
      </p:sp>
      <p:pic>
        <p:nvPicPr>
          <p:cNvPr id="11283"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68700" y="1281113"/>
            <a:ext cx="1689100"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4"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60575" y="3354388"/>
            <a:ext cx="4822825"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 name="TextBox 1"/>
          <p:cNvSpPr txBox="1"/>
          <p:nvPr/>
        </p:nvSpPr>
        <p:spPr>
          <a:xfrm>
            <a:off x="1662225" y="4377957"/>
            <a:ext cx="5805376" cy="738664"/>
          </a:xfrm>
          <a:prstGeom prst="rect">
            <a:avLst/>
          </a:prstGeom>
          <a:noFill/>
        </p:spPr>
        <p:txBody>
          <a:bodyPr wrap="square" rtlCol="0">
            <a:spAutoFit/>
          </a:bodyPr>
          <a:lstStyle/>
          <a:p>
            <a:r>
              <a:rPr lang="en-US" sz="1400" b="1" dirty="0"/>
              <a:t>Molecular dynamics-based </a:t>
            </a:r>
            <a:r>
              <a:rPr lang="en-US" sz="1400" b="1" dirty="0" smtClean="0"/>
              <a:t>refinement </a:t>
            </a:r>
            <a:r>
              <a:rPr lang="en-US" sz="1400" b="1" dirty="0"/>
              <a:t>and validation for sub-5Å </a:t>
            </a:r>
            <a:r>
              <a:rPr lang="en-US" sz="1400" b="1" dirty="0" err="1"/>
              <a:t>cryo</a:t>
            </a:r>
            <a:r>
              <a:rPr lang="en-US" sz="1400" b="1" dirty="0"/>
              <a:t>-electron microscopy </a:t>
            </a:r>
            <a:r>
              <a:rPr lang="en-US" sz="1400" b="1" dirty="0" smtClean="0"/>
              <a:t>maps</a:t>
            </a:r>
            <a:r>
              <a:rPr lang="en-US" sz="1400" i="1" dirty="0" smtClean="0"/>
              <a:t>. </a:t>
            </a:r>
            <a:r>
              <a:rPr lang="en-US" sz="1400" dirty="0" smtClean="0"/>
              <a:t>A. </a:t>
            </a:r>
            <a:r>
              <a:rPr lang="en-US" sz="1400" dirty="0" err="1"/>
              <a:t>Singharoy</a:t>
            </a:r>
            <a:r>
              <a:rPr lang="en-US" sz="1400" dirty="0"/>
              <a:t>, </a:t>
            </a:r>
            <a:r>
              <a:rPr lang="en-US" sz="1400" dirty="0" smtClean="0"/>
              <a:t>I. </a:t>
            </a:r>
            <a:r>
              <a:rPr lang="en-US" sz="1400" dirty="0" err="1"/>
              <a:t>Teo</a:t>
            </a:r>
            <a:r>
              <a:rPr lang="en-US" sz="1400" dirty="0"/>
              <a:t>, </a:t>
            </a:r>
            <a:r>
              <a:rPr lang="en-US" sz="1400" dirty="0" smtClean="0"/>
              <a:t>R. </a:t>
            </a:r>
            <a:r>
              <a:rPr lang="en-US" sz="1400" dirty="0"/>
              <a:t>McGreevy, </a:t>
            </a:r>
            <a:r>
              <a:rPr lang="en-US" sz="1400" dirty="0" smtClean="0"/>
              <a:t>J. </a:t>
            </a:r>
            <a:r>
              <a:rPr lang="en-US" sz="1400" dirty="0"/>
              <a:t>E. Stone, </a:t>
            </a:r>
            <a:r>
              <a:rPr lang="en-US" sz="1400" dirty="0" smtClean="0"/>
              <a:t>J. </a:t>
            </a:r>
            <a:r>
              <a:rPr lang="en-US" sz="1400" dirty="0"/>
              <a:t>Zhao, and </a:t>
            </a:r>
            <a:r>
              <a:rPr lang="en-US" sz="1400" dirty="0" smtClean="0"/>
              <a:t>K. </a:t>
            </a:r>
            <a:r>
              <a:rPr lang="en-US" sz="1400" dirty="0" err="1" smtClean="0"/>
              <a:t>Schulten</a:t>
            </a:r>
            <a:r>
              <a:rPr lang="en-US" sz="1400" dirty="0" smtClean="0"/>
              <a:t>.  </a:t>
            </a:r>
            <a:r>
              <a:rPr lang="en-US" sz="1400" dirty="0" err="1" smtClean="0"/>
              <a:t>eLife</a:t>
            </a:r>
            <a:r>
              <a:rPr lang="en-US" sz="1400" dirty="0" smtClean="0"/>
              <a:t> </a:t>
            </a:r>
            <a:r>
              <a:rPr lang="en-US" sz="1400" dirty="0"/>
              <a:t>2016;10.7554/eLife.16105</a:t>
            </a:r>
          </a:p>
        </p:txBody>
      </p:sp>
    </p:spTree>
    <p:extLst>
      <p:ext uri="{BB962C8B-B14F-4D97-AF65-F5344CB8AC3E}">
        <p14:creationId xmlns:p14="http://schemas.microsoft.com/office/powerpoint/2010/main" val="29015852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8"/>
          <p:cNvSpPr>
            <a:spLocks noChangeArrowheads="1"/>
          </p:cNvSpPr>
          <p:nvPr/>
        </p:nvSpPr>
        <p:spPr bwMode="auto">
          <a:xfrm>
            <a:off x="0" y="4405313"/>
            <a:ext cx="9144000" cy="738187"/>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a:p>
        </p:txBody>
      </p:sp>
      <p:pic>
        <p:nvPicPr>
          <p:cNvPr id="1229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617538"/>
            <a:ext cx="3860800" cy="254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2292" name="Rectangle 2"/>
          <p:cNvSpPr>
            <a:spLocks/>
          </p:cNvSpPr>
          <p:nvPr/>
        </p:nvSpPr>
        <p:spPr bwMode="auto">
          <a:xfrm>
            <a:off x="87313" y="1652588"/>
            <a:ext cx="3767137"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32004" bIns="0"/>
          <a:lstStyle>
            <a:lvl1pPr marL="76200"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spcBef>
                <a:spcPts val="625"/>
              </a:spcBef>
              <a:buFont typeface="Times New Roman" pitchFamily="18" charset="0"/>
              <a:buNone/>
            </a:pPr>
            <a:r>
              <a:rPr lang="en-US" altLang="en-US" sz="1600">
                <a:solidFill>
                  <a:schemeClr val="tx1"/>
                </a:solidFill>
                <a:latin typeface="Helvetica" pitchFamily="34" charset="0"/>
                <a:cs typeface="Helvetica" pitchFamily="34" charset="0"/>
                <a:sym typeface="Helvetica" pitchFamily="34" charset="0"/>
              </a:rPr>
              <a:t>An external potential derived from the EM map is defined on a grid as</a:t>
            </a:r>
          </a:p>
        </p:txBody>
      </p:sp>
      <p:pic>
        <p:nvPicPr>
          <p:cNvPr id="12293"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513" y="3001963"/>
            <a:ext cx="4781550"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2294"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513" y="2297113"/>
            <a:ext cx="2620962"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2295" name="Picture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513" y="1138238"/>
            <a:ext cx="33528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2296" name="Rectangle 6"/>
          <p:cNvSpPr>
            <a:spLocks/>
          </p:cNvSpPr>
          <p:nvPr/>
        </p:nvSpPr>
        <p:spPr bwMode="auto">
          <a:xfrm>
            <a:off x="87313" y="731838"/>
            <a:ext cx="4214812"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32004" bIns="0"/>
          <a:lstStyle>
            <a:lvl1pPr marL="76200"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spcBef>
                <a:spcPts val="625"/>
              </a:spcBef>
              <a:buFont typeface="Times New Roman" pitchFamily="18" charset="0"/>
              <a:buNone/>
            </a:pPr>
            <a:r>
              <a:rPr lang="en-US" altLang="en-US" sz="1600">
                <a:solidFill>
                  <a:schemeClr val="tx1"/>
                </a:solidFill>
                <a:latin typeface="Helvetica" pitchFamily="34" charset="0"/>
                <a:cs typeface="Helvetica" pitchFamily="34" charset="0"/>
                <a:sym typeface="Helvetica" pitchFamily="34" charset="0"/>
              </a:rPr>
              <a:t>Two terms are added to the MD potential</a:t>
            </a:r>
          </a:p>
        </p:txBody>
      </p:sp>
      <p:pic>
        <p:nvPicPr>
          <p:cNvPr id="12297" name="Picture 7"/>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513" y="4476750"/>
            <a:ext cx="445293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2298" name="Rectangle 8"/>
          <p:cNvSpPr>
            <a:spLocks/>
          </p:cNvSpPr>
          <p:nvPr/>
        </p:nvSpPr>
        <p:spPr bwMode="auto">
          <a:xfrm>
            <a:off x="87313" y="4113213"/>
            <a:ext cx="5243512"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32004" bIns="0"/>
          <a:lstStyle>
            <a:lvl1pPr marL="76200"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spcBef>
                <a:spcPts val="625"/>
              </a:spcBef>
              <a:buFont typeface="Times New Roman" pitchFamily="18" charset="0"/>
              <a:buNone/>
            </a:pPr>
            <a:r>
              <a:rPr lang="en-US" altLang="en-US" sz="1600">
                <a:solidFill>
                  <a:schemeClr val="tx1"/>
                </a:solidFill>
                <a:latin typeface="Helvetica" pitchFamily="34" charset="0"/>
                <a:cs typeface="Helvetica" pitchFamily="34" charset="0"/>
                <a:sym typeface="Helvetica" pitchFamily="34" charset="0"/>
              </a:rPr>
              <a:t>A mass-weighted force is then applied to each atom</a:t>
            </a:r>
          </a:p>
        </p:txBody>
      </p:sp>
      <p:pic>
        <p:nvPicPr>
          <p:cNvPr id="12299"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15200" y="3252788"/>
            <a:ext cx="1828800" cy="1866900"/>
          </a:xfrm>
          <a:prstGeom prst="rect">
            <a:avLst/>
          </a:prstGeom>
          <a:noFill/>
          <a:ln>
            <a:noFill/>
          </a:ln>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300" name="Rectangle 10"/>
          <p:cNvSpPr>
            <a:spLocks/>
          </p:cNvSpPr>
          <p:nvPr/>
        </p:nvSpPr>
        <p:spPr bwMode="auto">
          <a:xfrm>
            <a:off x="482600" y="114300"/>
            <a:ext cx="827087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800">
                <a:solidFill>
                  <a:schemeClr val="tx1"/>
                </a:solidFill>
                <a:latin typeface="Gill Sans"/>
                <a:ea typeface="Gill Sans"/>
                <a:cs typeface="Gill Sans"/>
                <a:sym typeface="Gill Sans"/>
              </a:rPr>
              <a:t>Molecular Dynamics Flexible Fitting - Theory</a:t>
            </a:r>
          </a:p>
        </p:txBody>
      </p:sp>
    </p:spTree>
    <p:extLst>
      <p:ext uri="{BB962C8B-B14F-4D97-AF65-F5344CB8AC3E}">
        <p14:creationId xmlns:p14="http://schemas.microsoft.com/office/powerpoint/2010/main" val="12204422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685800" y="133350"/>
            <a:ext cx="7770813" cy="855663"/>
          </a:xfrm>
        </p:spPr>
        <p:txBody>
          <a:bodyPr>
            <a:normAutofit fontScale="90000"/>
          </a:bodyPr>
          <a:lstStyle/>
          <a:p>
            <a:r>
              <a:rPr lang="en-US" altLang="en-US" sz="2800" smtClean="0"/>
              <a:t>Evaluating Quality-of-Fit for Structures Solved by Hybrid Fitting Methods</a:t>
            </a:r>
          </a:p>
        </p:txBody>
      </p:sp>
      <p:sp>
        <p:nvSpPr>
          <p:cNvPr id="15363" name="TextBox 2"/>
          <p:cNvSpPr txBox="1">
            <a:spLocks noChangeArrowheads="1"/>
          </p:cNvSpPr>
          <p:nvPr/>
        </p:nvSpPr>
        <p:spPr bwMode="auto">
          <a:xfrm>
            <a:off x="-69475" y="989013"/>
            <a:ext cx="3962400"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altLang="en-US" sz="2000" dirty="0">
                <a:latin typeface="Arial" pitchFamily="34" charset="0"/>
                <a:cs typeface="Arial" pitchFamily="34" charset="0"/>
              </a:rPr>
              <a:t>Compute Pearson correlation to evaluate </a:t>
            </a:r>
            <a:r>
              <a:rPr lang="en-US" altLang="en-US" sz="2000" dirty="0" smtClean="0">
                <a:latin typeface="Arial" pitchFamily="34" charset="0"/>
                <a:cs typeface="Arial" pitchFamily="34" charset="0"/>
              </a:rPr>
              <a:t>quality-of-fit between </a:t>
            </a:r>
            <a:r>
              <a:rPr lang="en-US" altLang="en-US" sz="2000" dirty="0">
                <a:latin typeface="Arial" pitchFamily="34" charset="0"/>
                <a:cs typeface="Arial" pitchFamily="34" charset="0"/>
              </a:rPr>
              <a:t>a reference </a:t>
            </a:r>
            <a:r>
              <a:rPr lang="en-US" altLang="en-US" sz="2000" dirty="0" err="1">
                <a:latin typeface="Arial" pitchFamily="34" charset="0"/>
                <a:cs typeface="Arial" pitchFamily="34" charset="0"/>
              </a:rPr>
              <a:t>cryo</a:t>
            </a:r>
            <a:r>
              <a:rPr lang="en-US" altLang="en-US" sz="2000" dirty="0">
                <a:latin typeface="Arial" pitchFamily="34" charset="0"/>
                <a:cs typeface="Arial" pitchFamily="34" charset="0"/>
              </a:rPr>
              <a:t>-EM density map </a:t>
            </a:r>
            <a:r>
              <a:rPr lang="en-US" altLang="en-US" sz="2000" dirty="0" smtClean="0">
                <a:latin typeface="Arial" pitchFamily="34" charset="0"/>
                <a:cs typeface="Arial" pitchFamily="34" charset="0"/>
              </a:rPr>
              <a:t>and a </a:t>
            </a:r>
            <a:r>
              <a:rPr lang="en-US" altLang="en-US" sz="2000" b="1" dirty="0">
                <a:latin typeface="Arial" pitchFamily="34" charset="0"/>
                <a:cs typeface="Arial" pitchFamily="34" charset="0"/>
              </a:rPr>
              <a:t>simulated density map</a:t>
            </a:r>
            <a:r>
              <a:rPr lang="en-US" altLang="en-US" sz="2000" dirty="0">
                <a:latin typeface="Arial" pitchFamily="34" charset="0"/>
                <a:cs typeface="Arial" pitchFamily="34" charset="0"/>
              </a:rPr>
              <a:t> </a:t>
            </a:r>
            <a:r>
              <a:rPr lang="en-US" altLang="en-US" sz="2000" dirty="0" smtClean="0">
                <a:latin typeface="Arial" pitchFamily="34" charset="0"/>
                <a:cs typeface="Arial" pitchFamily="34" charset="0"/>
              </a:rPr>
              <a:t>from an </a:t>
            </a:r>
            <a:r>
              <a:rPr lang="en-US" altLang="en-US" sz="2000" b="1" dirty="0">
                <a:latin typeface="Arial" pitchFamily="34" charset="0"/>
                <a:cs typeface="Arial" pitchFamily="34" charset="0"/>
              </a:rPr>
              <a:t>all-atom structure</a:t>
            </a:r>
            <a:r>
              <a:rPr lang="en-US" altLang="en-US" sz="2400" dirty="0"/>
              <a:t>.</a:t>
            </a:r>
          </a:p>
        </p:txBody>
      </p:sp>
      <p:sp>
        <p:nvSpPr>
          <p:cNvPr id="9" name="Rectangle 8"/>
          <p:cNvSpPr/>
          <p:nvPr/>
        </p:nvSpPr>
        <p:spPr>
          <a:xfrm>
            <a:off x="0" y="4657725"/>
            <a:ext cx="9144000" cy="48577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pic>
        <p:nvPicPr>
          <p:cNvPr id="1536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tretch/>
        </p:blipFill>
        <p:spPr bwMode="auto">
          <a:xfrm>
            <a:off x="0" y="2650014"/>
            <a:ext cx="3081198" cy="2492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1937" y="989013"/>
            <a:ext cx="4286250" cy="35067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3"/>
          <p:cNvSpPr txBox="1">
            <a:spLocks noChangeArrowheads="1"/>
          </p:cNvSpPr>
          <p:nvPr/>
        </p:nvSpPr>
        <p:spPr bwMode="auto">
          <a:xfrm>
            <a:off x="3286125" y="4495791"/>
            <a:ext cx="58578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800" b="1" dirty="0" smtClean="0">
                <a:latin typeface="Arial" pitchFamily="34" charset="0"/>
                <a:cs typeface="Arial" pitchFamily="34" charset="0"/>
              </a:rPr>
              <a:t>MDFF </a:t>
            </a:r>
            <a:r>
              <a:rPr lang="en-US" altLang="en-US" sz="1800" b="1" dirty="0">
                <a:latin typeface="Arial" pitchFamily="34" charset="0"/>
                <a:cs typeface="Arial" pitchFamily="34" charset="0"/>
              </a:rPr>
              <a:t>Cross Correlation Timeline</a:t>
            </a:r>
          </a:p>
          <a:p>
            <a:pPr algn="ctr" eaLnBrk="1" hangingPunct="1">
              <a:buFont typeface="Times New Roman" pitchFamily="18" charset="0"/>
              <a:buNone/>
            </a:pPr>
            <a:r>
              <a:rPr lang="en-US" altLang="en-US" sz="1800" b="1" dirty="0">
                <a:solidFill>
                  <a:srgbClr val="C00000"/>
                </a:solidFill>
                <a:latin typeface="Arial" pitchFamily="34" charset="0"/>
                <a:cs typeface="Arial" pitchFamily="34" charset="0"/>
              </a:rPr>
              <a:t>Regions with poor fit               </a:t>
            </a:r>
            <a:r>
              <a:rPr lang="en-US" altLang="en-US" sz="1800" b="1" dirty="0">
                <a:solidFill>
                  <a:srgbClr val="5457D6"/>
                </a:solidFill>
                <a:latin typeface="Arial" pitchFamily="34" charset="0"/>
                <a:cs typeface="Arial" pitchFamily="34" charset="0"/>
              </a:rPr>
              <a:t>Regions with good fit</a:t>
            </a:r>
          </a:p>
        </p:txBody>
      </p:sp>
    </p:spTree>
    <p:extLst>
      <p:ext uri="{BB962C8B-B14F-4D97-AF65-F5344CB8AC3E}">
        <p14:creationId xmlns:p14="http://schemas.microsoft.com/office/powerpoint/2010/main" val="3659856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9"/>
          <p:cNvSpPr>
            <a:spLocks noChangeArrowheads="1"/>
          </p:cNvSpPr>
          <p:nvPr/>
        </p:nvSpPr>
        <p:spPr bwMode="auto">
          <a:xfrm>
            <a:off x="0" y="4473575"/>
            <a:ext cx="9144000" cy="725488"/>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latin typeface="Arial" pitchFamily="34" charset="0"/>
              <a:cs typeface="Arial" pitchFamily="34" charset="0"/>
            </a:endParaRPr>
          </a:p>
        </p:txBody>
      </p:sp>
      <p:sp>
        <p:nvSpPr>
          <p:cNvPr id="18435" name="Title 1"/>
          <p:cNvSpPr>
            <a:spLocks noGrp="1"/>
          </p:cNvSpPr>
          <p:nvPr>
            <p:ph type="title"/>
          </p:nvPr>
        </p:nvSpPr>
        <p:spPr>
          <a:xfrm>
            <a:off x="728663" y="1"/>
            <a:ext cx="7770812" cy="736600"/>
          </a:xfrm>
        </p:spPr>
        <p:txBody>
          <a:bodyPr>
            <a:normAutofit fontScale="90000"/>
          </a:bodyPr>
          <a:lstStyle/>
          <a:p>
            <a:r>
              <a:rPr lang="en-US" altLang="en-US" dirty="0" smtClean="0"/>
              <a:t>Simulated Density Map Algorithm</a:t>
            </a:r>
          </a:p>
        </p:txBody>
      </p:sp>
      <p:sp>
        <p:nvSpPr>
          <p:cNvPr id="4" name="Text Placeholder 2"/>
          <p:cNvSpPr txBox="1">
            <a:spLocks/>
          </p:cNvSpPr>
          <p:nvPr/>
        </p:nvSpPr>
        <p:spPr>
          <a:xfrm>
            <a:off x="0" y="792163"/>
            <a:ext cx="5918200" cy="3940392"/>
          </a:xfrm>
          <a:prstGeom prst="rect">
            <a:avLst/>
          </a:prstGeom>
        </p:spPr>
        <p:txBody>
          <a:bodyPr/>
          <a:lstStyle>
            <a:lvl1pPr marL="341313" indent="-341313" algn="l" defTabSz="457200" rtl="0" eaLnBrk="0" fontAlgn="base" hangingPunct="0">
              <a:spcBef>
                <a:spcPts val="800"/>
              </a:spcBef>
              <a:spcAft>
                <a:spcPct val="0"/>
              </a:spcAft>
              <a:buClr>
                <a:srgbClr val="000000"/>
              </a:buClr>
              <a:buSzPct val="100000"/>
              <a:buFont typeface="Times New Roman" pitchFamily="18" charset="0"/>
              <a:buChar char="•"/>
              <a:defRPr sz="3200">
                <a:solidFill>
                  <a:srgbClr val="000000"/>
                </a:solidFill>
                <a:latin typeface="+mn-lt"/>
                <a:ea typeface="+mn-ea"/>
                <a:cs typeface="+mn-cs"/>
              </a:defRPr>
            </a:lvl1pPr>
            <a:lvl2pPr marL="741363" indent="-284163" algn="l" defTabSz="457200" rtl="0" eaLnBrk="0" fontAlgn="base" hangingPunct="0">
              <a:spcBef>
                <a:spcPts val="700"/>
              </a:spcBef>
              <a:spcAft>
                <a:spcPct val="0"/>
              </a:spcAft>
              <a:buClr>
                <a:srgbClr val="000000"/>
              </a:buClr>
              <a:buSzPct val="100000"/>
              <a:buFont typeface="Times New Roman" pitchFamily="18" charset="0"/>
              <a:buChar char="–"/>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itchFamily="18" charset="0"/>
              <a:buChar char="•"/>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5pPr>
            <a:lvl6pPr marL="25146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6pPr>
            <a:lvl7pPr marL="29718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7pPr>
            <a:lvl8pPr marL="34290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8pPr>
            <a:lvl9pPr marL="38862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9pPr>
          </a:lstStyle>
          <a:p>
            <a:pPr>
              <a:lnSpc>
                <a:spcPct val="100000"/>
              </a:lnSpc>
              <a:defRPr/>
            </a:pPr>
            <a:r>
              <a:rPr lang="en-US" sz="2800" kern="0" dirty="0" smtClean="0"/>
              <a:t>Build spatial acceleration data structures, optimize data for GPU</a:t>
            </a:r>
          </a:p>
          <a:p>
            <a:pPr>
              <a:lnSpc>
                <a:spcPct val="100000"/>
              </a:lnSpc>
              <a:defRPr/>
            </a:pPr>
            <a:r>
              <a:rPr lang="en-US" sz="2800" kern="0" dirty="0" smtClean="0"/>
              <a:t>Compute 3-D density map:</a:t>
            </a:r>
          </a:p>
          <a:p>
            <a:pPr>
              <a:lnSpc>
                <a:spcPct val="100000"/>
              </a:lnSpc>
              <a:defRPr/>
            </a:pPr>
            <a:endParaRPr lang="en-US" sz="2800" kern="0" dirty="0" smtClean="0"/>
          </a:p>
          <a:p>
            <a:pPr marL="0" indent="0">
              <a:lnSpc>
                <a:spcPct val="100000"/>
              </a:lnSpc>
              <a:buFont typeface="Times New Roman" pitchFamily="18" charset="0"/>
              <a:buNone/>
              <a:defRPr/>
            </a:pPr>
            <a:endParaRPr lang="en-US" sz="2800" kern="0" dirty="0" smtClean="0"/>
          </a:p>
          <a:p>
            <a:pPr>
              <a:lnSpc>
                <a:spcPct val="100000"/>
              </a:lnSpc>
              <a:defRPr/>
            </a:pPr>
            <a:r>
              <a:rPr lang="en-US" altLang="en-US" sz="2800" kern="0" dirty="0" smtClean="0"/>
              <a:t>Truncated Gaussian and spatial acceleration grid ensure </a:t>
            </a:r>
            <a:r>
              <a:rPr lang="en-US" altLang="en-US" sz="2800" b="1" kern="0" dirty="0" smtClean="0"/>
              <a:t>linear time-complexity</a:t>
            </a:r>
            <a:endParaRPr lang="en-US" b="1" kern="0" dirty="0" smtClean="0"/>
          </a:p>
        </p:txBody>
      </p:sp>
      <p:pic>
        <p:nvPicPr>
          <p:cNvPr id="1843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663" y="2283052"/>
            <a:ext cx="4362450" cy="1108075"/>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9" name="Picture 5" descr="D:\talks\cudatalks\gtc2012\1crn_comp01.png"/>
          <p:cNvPicPr>
            <a:picLocks noChangeAspect="1" noChangeArrowheads="1"/>
          </p:cNvPicPr>
          <p:nvPr/>
        </p:nvPicPr>
        <p:blipFill>
          <a:blip r:embed="rId3">
            <a:extLst>
              <a:ext uri="{28A0092B-C50C-407E-A947-70E740481C1C}">
                <a14:useLocalDpi xmlns:a14="http://schemas.microsoft.com/office/drawing/2010/main" val="0"/>
              </a:ext>
            </a:extLst>
          </a:blip>
          <a:srcRect l="10666" t="40282" r="54233"/>
          <a:stretch>
            <a:fillRect/>
          </a:stretch>
        </p:blipFill>
        <p:spPr bwMode="auto">
          <a:xfrm>
            <a:off x="6189749" y="1098762"/>
            <a:ext cx="2555789" cy="2222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bwMode="auto">
          <a:xfrm>
            <a:off x="6147180" y="806881"/>
            <a:ext cx="1871666" cy="1954212"/>
          </a:xfrm>
          <a:prstGeom prst="rect">
            <a:avLst/>
          </a:prstGeom>
          <a:solidFill>
            <a:schemeClr val="tx2">
              <a:lumMod val="20000"/>
              <a:lumOff val="80000"/>
              <a:alpha val="59000"/>
            </a:schemeClr>
          </a:solidFill>
          <a:ln>
            <a:noFill/>
          </a:ln>
          <a:effectLst/>
          <a:extLst/>
        </p:spPr>
        <p:txBody>
          <a:bodyPr wrap="square">
            <a:spAutoFit/>
          </a:bodyPr>
          <a:lstStyle/>
          <a:p>
            <a:pPr marL="341313" indent="-341313" defTabSz="457200">
              <a:defRPr/>
            </a:pPr>
            <a:endParaRPr lang="en-US"/>
          </a:p>
        </p:txBody>
      </p:sp>
      <p:cxnSp>
        <p:nvCxnSpPr>
          <p:cNvPr id="18489" name="Straight Connector 52"/>
          <p:cNvCxnSpPr>
            <a:cxnSpLocks noChangeShapeType="1"/>
          </p:cNvCxnSpPr>
          <p:nvPr/>
        </p:nvCxnSpPr>
        <p:spPr bwMode="auto">
          <a:xfrm flipV="1">
            <a:off x="6341926" y="855663"/>
            <a:ext cx="0" cy="2689794"/>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90" name="Straight Connector 53"/>
          <p:cNvCxnSpPr>
            <a:cxnSpLocks noChangeShapeType="1"/>
          </p:cNvCxnSpPr>
          <p:nvPr/>
        </p:nvCxnSpPr>
        <p:spPr bwMode="auto">
          <a:xfrm flipV="1">
            <a:off x="6646740" y="855663"/>
            <a:ext cx="0" cy="2689796"/>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91" name="Straight Connector 54"/>
          <p:cNvCxnSpPr>
            <a:cxnSpLocks noChangeShapeType="1"/>
          </p:cNvCxnSpPr>
          <p:nvPr/>
        </p:nvCxnSpPr>
        <p:spPr bwMode="auto">
          <a:xfrm flipV="1">
            <a:off x="6494333" y="855663"/>
            <a:ext cx="0" cy="2689796"/>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8442" name="Group 7"/>
          <p:cNvGrpSpPr>
            <a:grpSpLocks/>
          </p:cNvGrpSpPr>
          <p:nvPr/>
        </p:nvGrpSpPr>
        <p:grpSpPr bwMode="auto">
          <a:xfrm>
            <a:off x="6966794" y="855663"/>
            <a:ext cx="304814" cy="2689794"/>
            <a:chOff x="6019800" y="1989086"/>
            <a:chExt cx="304800" cy="2817449"/>
          </a:xfrm>
        </p:grpSpPr>
        <p:cxnSp>
          <p:nvCxnSpPr>
            <p:cNvPr id="18486" name="Straight Connector 49"/>
            <p:cNvCxnSpPr>
              <a:cxnSpLocks noChangeShapeType="1"/>
            </p:cNvCxnSpPr>
            <p:nvPr/>
          </p:nvCxnSpPr>
          <p:spPr bwMode="auto">
            <a:xfrm flipV="1">
              <a:off x="6019800" y="1989087"/>
              <a:ext cx="0" cy="2817448"/>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87" name="Straight Connector 50"/>
            <p:cNvCxnSpPr>
              <a:cxnSpLocks noChangeShapeType="1"/>
            </p:cNvCxnSpPr>
            <p:nvPr/>
          </p:nvCxnSpPr>
          <p:spPr bwMode="auto">
            <a:xfrm flipV="1">
              <a:off x="6324600" y="1989086"/>
              <a:ext cx="0" cy="2817449"/>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88" name="Straight Connector 51"/>
            <p:cNvCxnSpPr>
              <a:cxnSpLocks noChangeShapeType="1"/>
            </p:cNvCxnSpPr>
            <p:nvPr/>
          </p:nvCxnSpPr>
          <p:spPr bwMode="auto">
            <a:xfrm flipV="1">
              <a:off x="6172200" y="1989086"/>
              <a:ext cx="0" cy="2817449"/>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443" name="Group 8"/>
          <p:cNvGrpSpPr>
            <a:grpSpLocks/>
          </p:cNvGrpSpPr>
          <p:nvPr/>
        </p:nvGrpSpPr>
        <p:grpSpPr bwMode="auto">
          <a:xfrm>
            <a:off x="7561181" y="855663"/>
            <a:ext cx="304814" cy="2689793"/>
            <a:chOff x="6019800" y="1989086"/>
            <a:chExt cx="304800" cy="2817449"/>
          </a:xfrm>
        </p:grpSpPr>
        <p:cxnSp>
          <p:nvCxnSpPr>
            <p:cNvPr id="18483" name="Straight Connector 46"/>
            <p:cNvCxnSpPr>
              <a:cxnSpLocks noChangeShapeType="1"/>
            </p:cNvCxnSpPr>
            <p:nvPr/>
          </p:nvCxnSpPr>
          <p:spPr bwMode="auto">
            <a:xfrm flipV="1">
              <a:off x="6019800" y="1989087"/>
              <a:ext cx="0" cy="2817448"/>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84" name="Straight Connector 47"/>
            <p:cNvCxnSpPr>
              <a:cxnSpLocks noChangeShapeType="1"/>
            </p:cNvCxnSpPr>
            <p:nvPr/>
          </p:nvCxnSpPr>
          <p:spPr bwMode="auto">
            <a:xfrm flipV="1">
              <a:off x="6324600" y="1989086"/>
              <a:ext cx="0" cy="2817449"/>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85" name="Straight Connector 48"/>
            <p:cNvCxnSpPr>
              <a:cxnSpLocks noChangeShapeType="1"/>
            </p:cNvCxnSpPr>
            <p:nvPr/>
          </p:nvCxnSpPr>
          <p:spPr bwMode="auto">
            <a:xfrm flipV="1">
              <a:off x="6172200" y="1989086"/>
              <a:ext cx="0" cy="2817449"/>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444" name="Group 9"/>
          <p:cNvGrpSpPr>
            <a:grpSpLocks/>
          </p:cNvGrpSpPr>
          <p:nvPr/>
        </p:nvGrpSpPr>
        <p:grpSpPr bwMode="auto">
          <a:xfrm>
            <a:off x="8211840" y="855663"/>
            <a:ext cx="304814" cy="2689793"/>
            <a:chOff x="6019800" y="1989086"/>
            <a:chExt cx="304800" cy="2817449"/>
          </a:xfrm>
        </p:grpSpPr>
        <p:cxnSp>
          <p:nvCxnSpPr>
            <p:cNvPr id="18480" name="Straight Connector 43"/>
            <p:cNvCxnSpPr>
              <a:cxnSpLocks noChangeShapeType="1"/>
            </p:cNvCxnSpPr>
            <p:nvPr/>
          </p:nvCxnSpPr>
          <p:spPr bwMode="auto">
            <a:xfrm flipV="1">
              <a:off x="6019800" y="1989087"/>
              <a:ext cx="0" cy="2817448"/>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81" name="Straight Connector 44"/>
            <p:cNvCxnSpPr>
              <a:cxnSpLocks noChangeShapeType="1"/>
            </p:cNvCxnSpPr>
            <p:nvPr/>
          </p:nvCxnSpPr>
          <p:spPr bwMode="auto">
            <a:xfrm flipV="1">
              <a:off x="6324600" y="1989086"/>
              <a:ext cx="0" cy="2817449"/>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82" name="Straight Connector 45"/>
            <p:cNvCxnSpPr>
              <a:cxnSpLocks noChangeShapeType="1"/>
            </p:cNvCxnSpPr>
            <p:nvPr/>
          </p:nvCxnSpPr>
          <p:spPr bwMode="auto">
            <a:xfrm flipV="1">
              <a:off x="6172200" y="1989086"/>
              <a:ext cx="0" cy="2817449"/>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8475" name="Straight Connector 38"/>
          <p:cNvCxnSpPr>
            <a:cxnSpLocks noChangeShapeType="1"/>
          </p:cNvCxnSpPr>
          <p:nvPr/>
        </p:nvCxnSpPr>
        <p:spPr bwMode="auto">
          <a:xfrm>
            <a:off x="6147182" y="3062692"/>
            <a:ext cx="2565044"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76" name="Straight Connector 39"/>
          <p:cNvCxnSpPr>
            <a:cxnSpLocks noChangeShapeType="1"/>
          </p:cNvCxnSpPr>
          <p:nvPr/>
        </p:nvCxnSpPr>
        <p:spPr bwMode="auto">
          <a:xfrm>
            <a:off x="6171241" y="3215100"/>
            <a:ext cx="2565044"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78" name="Straight Connector 41"/>
          <p:cNvCxnSpPr>
            <a:cxnSpLocks noChangeShapeType="1"/>
          </p:cNvCxnSpPr>
          <p:nvPr/>
        </p:nvCxnSpPr>
        <p:spPr bwMode="auto">
          <a:xfrm flipV="1">
            <a:off x="6147180" y="3215099"/>
            <a:ext cx="2547203" cy="1"/>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79" name="Straight Connector 42"/>
          <p:cNvCxnSpPr>
            <a:cxnSpLocks noChangeShapeType="1"/>
          </p:cNvCxnSpPr>
          <p:nvPr/>
        </p:nvCxnSpPr>
        <p:spPr bwMode="auto">
          <a:xfrm>
            <a:off x="6170317" y="3391127"/>
            <a:ext cx="2546536"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70" name="Straight Connector 33"/>
          <p:cNvCxnSpPr>
            <a:cxnSpLocks noChangeShapeType="1"/>
          </p:cNvCxnSpPr>
          <p:nvPr/>
        </p:nvCxnSpPr>
        <p:spPr bwMode="auto">
          <a:xfrm>
            <a:off x="6156436" y="2393620"/>
            <a:ext cx="2565043"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71" name="Straight Connector 34"/>
          <p:cNvCxnSpPr>
            <a:cxnSpLocks noChangeShapeType="1"/>
          </p:cNvCxnSpPr>
          <p:nvPr/>
        </p:nvCxnSpPr>
        <p:spPr bwMode="auto">
          <a:xfrm>
            <a:off x="6180495" y="2546028"/>
            <a:ext cx="2536358"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72" name="Straight Connector 35"/>
          <p:cNvCxnSpPr>
            <a:cxnSpLocks noChangeShapeType="1"/>
          </p:cNvCxnSpPr>
          <p:nvPr/>
        </p:nvCxnSpPr>
        <p:spPr bwMode="auto">
          <a:xfrm>
            <a:off x="6138593" y="2713677"/>
            <a:ext cx="2565043"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74" name="Straight Connector 37"/>
          <p:cNvCxnSpPr>
            <a:cxnSpLocks noChangeShapeType="1"/>
          </p:cNvCxnSpPr>
          <p:nvPr/>
        </p:nvCxnSpPr>
        <p:spPr bwMode="auto">
          <a:xfrm>
            <a:off x="6180495" y="2713677"/>
            <a:ext cx="2523142"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65" name="Straight Connector 28"/>
          <p:cNvCxnSpPr>
            <a:cxnSpLocks noChangeShapeType="1"/>
          </p:cNvCxnSpPr>
          <p:nvPr/>
        </p:nvCxnSpPr>
        <p:spPr bwMode="auto">
          <a:xfrm>
            <a:off x="6147182" y="1707783"/>
            <a:ext cx="2565044"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66" name="Straight Connector 29"/>
          <p:cNvCxnSpPr>
            <a:cxnSpLocks noChangeShapeType="1"/>
          </p:cNvCxnSpPr>
          <p:nvPr/>
        </p:nvCxnSpPr>
        <p:spPr bwMode="auto">
          <a:xfrm>
            <a:off x="6171241" y="1860191"/>
            <a:ext cx="2561342"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67" name="Straight Connector 30"/>
          <p:cNvCxnSpPr>
            <a:cxnSpLocks noChangeShapeType="1"/>
          </p:cNvCxnSpPr>
          <p:nvPr/>
        </p:nvCxnSpPr>
        <p:spPr bwMode="auto">
          <a:xfrm>
            <a:off x="6161063" y="2027840"/>
            <a:ext cx="2565044"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60" name="Straight Connector 23"/>
          <p:cNvCxnSpPr>
            <a:cxnSpLocks noChangeShapeType="1"/>
          </p:cNvCxnSpPr>
          <p:nvPr/>
        </p:nvCxnSpPr>
        <p:spPr bwMode="auto">
          <a:xfrm>
            <a:off x="6156436" y="1021946"/>
            <a:ext cx="2565044"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61" name="Straight Connector 24"/>
          <p:cNvCxnSpPr>
            <a:cxnSpLocks noChangeShapeType="1"/>
          </p:cNvCxnSpPr>
          <p:nvPr/>
        </p:nvCxnSpPr>
        <p:spPr bwMode="auto">
          <a:xfrm>
            <a:off x="6180495" y="1174354"/>
            <a:ext cx="2552088"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62" name="Straight Connector 25"/>
          <p:cNvCxnSpPr>
            <a:cxnSpLocks noChangeShapeType="1"/>
          </p:cNvCxnSpPr>
          <p:nvPr/>
        </p:nvCxnSpPr>
        <p:spPr bwMode="auto">
          <a:xfrm>
            <a:off x="6156436" y="1350506"/>
            <a:ext cx="2565044"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49" name="AutoShape 333"/>
          <p:cNvCxnSpPr>
            <a:cxnSpLocks noChangeShapeType="1"/>
          </p:cNvCxnSpPr>
          <p:nvPr/>
        </p:nvCxnSpPr>
        <p:spPr bwMode="auto">
          <a:xfrm>
            <a:off x="6156436" y="1530762"/>
            <a:ext cx="2555788" cy="0"/>
          </a:xfrm>
          <a:prstGeom prst="straightConnector1">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50" name="AutoShape 334"/>
          <p:cNvCxnSpPr>
            <a:cxnSpLocks noChangeShapeType="1"/>
            <a:endCxn id="18457" idx="3"/>
          </p:cNvCxnSpPr>
          <p:nvPr/>
        </p:nvCxnSpPr>
        <p:spPr bwMode="auto">
          <a:xfrm flipV="1">
            <a:off x="6165690" y="2200560"/>
            <a:ext cx="2551163" cy="1390"/>
          </a:xfrm>
          <a:prstGeom prst="straightConnector1">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51" name="AutoShape 335"/>
          <p:cNvCxnSpPr>
            <a:cxnSpLocks noChangeShapeType="1"/>
          </p:cNvCxnSpPr>
          <p:nvPr/>
        </p:nvCxnSpPr>
        <p:spPr bwMode="auto">
          <a:xfrm flipV="1">
            <a:off x="6156436" y="2887662"/>
            <a:ext cx="2565044" cy="1620"/>
          </a:xfrm>
          <a:prstGeom prst="straightConnector1">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52" name="AutoShape 336"/>
          <p:cNvCxnSpPr>
            <a:cxnSpLocks noChangeShapeType="1"/>
            <a:stCxn id="18457" idx="0"/>
            <a:endCxn id="18457" idx="2"/>
          </p:cNvCxnSpPr>
          <p:nvPr/>
        </p:nvCxnSpPr>
        <p:spPr bwMode="auto">
          <a:xfrm>
            <a:off x="7436645" y="855663"/>
            <a:ext cx="0" cy="2689793"/>
          </a:xfrm>
          <a:prstGeom prst="straightConnector1">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53" name="AutoShape 337"/>
          <p:cNvCxnSpPr>
            <a:cxnSpLocks noChangeShapeType="1"/>
          </p:cNvCxnSpPr>
          <p:nvPr/>
        </p:nvCxnSpPr>
        <p:spPr bwMode="auto">
          <a:xfrm>
            <a:off x="6835635" y="855663"/>
            <a:ext cx="0" cy="2689794"/>
          </a:xfrm>
          <a:prstGeom prst="straightConnector1">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54" name="AutoShape 338"/>
          <p:cNvCxnSpPr>
            <a:cxnSpLocks noChangeShapeType="1"/>
          </p:cNvCxnSpPr>
          <p:nvPr/>
        </p:nvCxnSpPr>
        <p:spPr bwMode="auto">
          <a:xfrm>
            <a:off x="8042280" y="855664"/>
            <a:ext cx="0" cy="2689793"/>
          </a:xfrm>
          <a:prstGeom prst="straightConnector1">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55" name="AutoShape 339"/>
          <p:cNvCxnSpPr>
            <a:cxnSpLocks noChangeShapeType="1"/>
          </p:cNvCxnSpPr>
          <p:nvPr/>
        </p:nvCxnSpPr>
        <p:spPr bwMode="auto">
          <a:xfrm>
            <a:off x="6156436" y="849314"/>
            <a:ext cx="2576147" cy="0"/>
          </a:xfrm>
          <a:prstGeom prst="straightConnector1">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56" name="AutoShape 340"/>
          <p:cNvCxnSpPr>
            <a:cxnSpLocks noChangeShapeType="1"/>
          </p:cNvCxnSpPr>
          <p:nvPr/>
        </p:nvCxnSpPr>
        <p:spPr bwMode="auto">
          <a:xfrm flipH="1">
            <a:off x="6156436" y="855663"/>
            <a:ext cx="9254" cy="2689794"/>
          </a:xfrm>
          <a:prstGeom prst="straightConnector1">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457" name="Rectangle 341"/>
          <p:cNvSpPr>
            <a:spLocks noChangeArrowheads="1"/>
          </p:cNvSpPr>
          <p:nvPr/>
        </p:nvSpPr>
        <p:spPr bwMode="auto">
          <a:xfrm>
            <a:off x="6156436" y="855663"/>
            <a:ext cx="2560417" cy="2689793"/>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bg1">
                    <a:alpha val="50195"/>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18458" name="Rectangle 55"/>
          <p:cNvSpPr>
            <a:spLocks noChangeArrowheads="1"/>
          </p:cNvSpPr>
          <p:nvPr/>
        </p:nvSpPr>
        <p:spPr bwMode="auto">
          <a:xfrm>
            <a:off x="5510151" y="3716892"/>
            <a:ext cx="355072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b="1" dirty="0"/>
              <a:t>3-D density map lattice point and the neighboring spatial acceleration cells it references</a:t>
            </a:r>
          </a:p>
        </p:txBody>
      </p:sp>
      <p:sp>
        <p:nvSpPr>
          <p:cNvPr id="18459" name="Rectangle 61"/>
          <p:cNvSpPr>
            <a:spLocks noChangeArrowheads="1"/>
          </p:cNvSpPr>
          <p:nvPr/>
        </p:nvSpPr>
        <p:spPr bwMode="auto">
          <a:xfrm>
            <a:off x="7263988" y="1707783"/>
            <a:ext cx="174970" cy="152408"/>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1313" indent="-341313" algn="l" defTabSz="457200" eaLnBrk="0" hangingPunct="0">
              <a:buChar char="•"/>
              <a:defRPr sz="3200">
                <a:solidFill>
                  <a:srgbClr val="000000"/>
                </a:solidFill>
                <a:latin typeface="Times New Roman" pitchFamily="18" charset="0"/>
                <a:ea typeface="Gothic" charset="0"/>
                <a:cs typeface="Gothic" charset="0"/>
              </a:defRPr>
            </a:lvl1pPr>
            <a:lvl2pPr marL="742950" indent="-285750" algn="l" defTabSz="457200"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defTabSz="457200"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defTabSz="457200"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defTabSz="457200"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Tree>
    <p:extLst>
      <p:ext uri="{BB962C8B-B14F-4D97-AF65-F5344CB8AC3E}">
        <p14:creationId xmlns:p14="http://schemas.microsoft.com/office/powerpoint/2010/main" val="303426675"/>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a:spLocks noChangeArrowheads="1"/>
          </p:cNvSpPr>
          <p:nvPr/>
        </p:nvSpPr>
        <p:spPr bwMode="auto">
          <a:xfrm>
            <a:off x="-15875" y="4598988"/>
            <a:ext cx="9159875" cy="60166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19459" name="Line 3"/>
          <p:cNvSpPr>
            <a:spLocks noChangeShapeType="1"/>
          </p:cNvSpPr>
          <p:nvPr/>
        </p:nvSpPr>
        <p:spPr bwMode="auto">
          <a:xfrm rot="-5400000">
            <a:off x="4185444" y="4458494"/>
            <a:ext cx="233362" cy="0"/>
          </a:xfrm>
          <a:prstGeom prst="line">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460" name="Line 4"/>
          <p:cNvSpPr>
            <a:spLocks noChangeShapeType="1"/>
          </p:cNvSpPr>
          <p:nvPr/>
        </p:nvSpPr>
        <p:spPr bwMode="auto">
          <a:xfrm rot="-5400000">
            <a:off x="6884194" y="4172744"/>
            <a:ext cx="3175" cy="334963"/>
          </a:xfrm>
          <a:prstGeom prst="line">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461" name="Line 5"/>
          <p:cNvSpPr>
            <a:spLocks noChangeShapeType="1"/>
          </p:cNvSpPr>
          <p:nvPr/>
        </p:nvSpPr>
        <p:spPr bwMode="auto">
          <a:xfrm rot="-5400000">
            <a:off x="6635750" y="4446588"/>
            <a:ext cx="231775" cy="0"/>
          </a:xfrm>
          <a:prstGeom prst="line">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cxnSp>
        <p:nvCxnSpPr>
          <p:cNvPr id="19462" name="AutoShape 6"/>
          <p:cNvCxnSpPr>
            <a:cxnSpLocks noChangeShapeType="1"/>
          </p:cNvCxnSpPr>
          <p:nvPr/>
        </p:nvCxnSpPr>
        <p:spPr bwMode="auto">
          <a:xfrm flipH="1">
            <a:off x="6489700" y="4059238"/>
            <a:ext cx="563563" cy="11112"/>
          </a:xfrm>
          <a:prstGeom prst="straightConnector1">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463" name="Line 7"/>
          <p:cNvSpPr>
            <a:spLocks noChangeShapeType="1"/>
          </p:cNvSpPr>
          <p:nvPr/>
        </p:nvSpPr>
        <p:spPr bwMode="auto">
          <a:xfrm rot="-5400000">
            <a:off x="6390481" y="3251995"/>
            <a:ext cx="3175" cy="334962"/>
          </a:xfrm>
          <a:prstGeom prst="line">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464" name="Line 8"/>
          <p:cNvSpPr>
            <a:spLocks noChangeShapeType="1"/>
          </p:cNvSpPr>
          <p:nvPr/>
        </p:nvSpPr>
        <p:spPr bwMode="auto">
          <a:xfrm>
            <a:off x="2554288" y="3770313"/>
            <a:ext cx="1849437" cy="117475"/>
          </a:xfrm>
          <a:prstGeom prst="line">
            <a:avLst/>
          </a:prstGeom>
          <a:noFill/>
          <a:ln w="15875">
            <a:solidFill>
              <a:srgbClr val="C0C09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465" name="Line 9"/>
          <p:cNvSpPr>
            <a:spLocks noChangeShapeType="1"/>
          </p:cNvSpPr>
          <p:nvPr/>
        </p:nvSpPr>
        <p:spPr bwMode="auto">
          <a:xfrm>
            <a:off x="2554288" y="2857500"/>
            <a:ext cx="1804987" cy="547688"/>
          </a:xfrm>
          <a:prstGeom prst="line">
            <a:avLst/>
          </a:prstGeom>
          <a:noFill/>
          <a:ln w="15875">
            <a:solidFill>
              <a:srgbClr val="C0C09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466" name="Rectangle 10"/>
          <p:cNvSpPr>
            <a:spLocks noChangeAspect="1" noChangeArrowheads="1"/>
          </p:cNvSpPr>
          <p:nvPr/>
        </p:nvSpPr>
        <p:spPr bwMode="auto">
          <a:xfrm>
            <a:off x="6565900" y="2503488"/>
            <a:ext cx="201613" cy="1847850"/>
          </a:xfrm>
          <a:prstGeom prst="rect">
            <a:avLst/>
          </a:prstGeom>
          <a:solidFill>
            <a:srgbClr val="FF9999">
              <a:alpha val="50195"/>
            </a:srgbClr>
          </a:solidFill>
          <a:ln>
            <a:noFill/>
          </a:ln>
          <a:effectLst/>
          <a:extLst>
            <a:ext uri="{91240B29-F687-4F45-9708-019B960494DF}">
              <a14:hiddenLine xmlns:a14="http://schemas.microsoft.com/office/drawing/2010/main" w="31750">
                <a:solidFill>
                  <a:srgbClr val="FF66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2000" b="1">
              <a:latin typeface="Arial" pitchFamily="34" charset="0"/>
            </a:endParaRPr>
          </a:p>
        </p:txBody>
      </p:sp>
      <p:sp>
        <p:nvSpPr>
          <p:cNvPr id="19467" name="Line 11"/>
          <p:cNvSpPr>
            <a:spLocks noChangeShapeType="1"/>
          </p:cNvSpPr>
          <p:nvPr/>
        </p:nvSpPr>
        <p:spPr bwMode="auto">
          <a:xfrm flipH="1" flipV="1">
            <a:off x="6543675" y="3417888"/>
            <a:ext cx="201613" cy="0"/>
          </a:xfrm>
          <a:prstGeom prst="line">
            <a:avLst/>
          </a:prstGeom>
          <a:noFill/>
          <a:ln w="31750">
            <a:solidFill>
              <a:srgbClr val="FF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468" name="Line 12"/>
          <p:cNvSpPr>
            <a:spLocks noChangeShapeType="1"/>
          </p:cNvSpPr>
          <p:nvPr/>
        </p:nvSpPr>
        <p:spPr bwMode="auto">
          <a:xfrm flipH="1" flipV="1">
            <a:off x="6477000" y="3875088"/>
            <a:ext cx="271463" cy="0"/>
          </a:xfrm>
          <a:prstGeom prst="line">
            <a:avLst/>
          </a:prstGeom>
          <a:noFill/>
          <a:ln w="31750">
            <a:solidFill>
              <a:srgbClr val="FF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469" name="Line 13"/>
          <p:cNvSpPr>
            <a:spLocks noChangeShapeType="1"/>
          </p:cNvSpPr>
          <p:nvPr/>
        </p:nvSpPr>
        <p:spPr bwMode="auto">
          <a:xfrm flipH="1" flipV="1">
            <a:off x="6545263" y="2960688"/>
            <a:ext cx="211137" cy="0"/>
          </a:xfrm>
          <a:prstGeom prst="line">
            <a:avLst/>
          </a:prstGeom>
          <a:noFill/>
          <a:ln w="31750">
            <a:solidFill>
              <a:srgbClr val="FF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470" name="Rectangle 14"/>
          <p:cNvSpPr>
            <a:spLocks noChangeAspect="1" noChangeArrowheads="1"/>
          </p:cNvSpPr>
          <p:nvPr/>
        </p:nvSpPr>
        <p:spPr bwMode="auto">
          <a:xfrm>
            <a:off x="4303713" y="4065588"/>
            <a:ext cx="2262187" cy="285750"/>
          </a:xfrm>
          <a:prstGeom prst="rect">
            <a:avLst/>
          </a:prstGeom>
          <a:solidFill>
            <a:srgbClr val="FF9999">
              <a:alpha val="50195"/>
            </a:srgbClr>
          </a:solidFill>
          <a:ln>
            <a:noFill/>
          </a:ln>
          <a:effectLst/>
          <a:extLst>
            <a:ext uri="{91240B29-F687-4F45-9708-019B960494DF}">
              <a14:hiddenLine xmlns:a14="http://schemas.microsoft.com/office/drawing/2010/main" w="31750">
                <a:solidFill>
                  <a:srgbClr val="FF66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2000" b="1">
              <a:latin typeface="Arial" pitchFamily="34" charset="0"/>
            </a:endParaRPr>
          </a:p>
        </p:txBody>
      </p:sp>
      <p:sp>
        <p:nvSpPr>
          <p:cNvPr id="19471" name="Line 15"/>
          <p:cNvSpPr>
            <a:spLocks noChangeShapeType="1"/>
          </p:cNvSpPr>
          <p:nvPr/>
        </p:nvSpPr>
        <p:spPr bwMode="auto">
          <a:xfrm flipH="1" flipV="1">
            <a:off x="5530850" y="4065588"/>
            <a:ext cx="3175" cy="266700"/>
          </a:xfrm>
          <a:prstGeom prst="line">
            <a:avLst/>
          </a:prstGeom>
          <a:noFill/>
          <a:ln w="31750">
            <a:solidFill>
              <a:srgbClr val="FF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472" name="Line 16"/>
          <p:cNvSpPr>
            <a:spLocks noChangeShapeType="1"/>
          </p:cNvSpPr>
          <p:nvPr/>
        </p:nvSpPr>
        <p:spPr bwMode="auto">
          <a:xfrm flipV="1">
            <a:off x="6134100" y="4037013"/>
            <a:ext cx="1588" cy="295275"/>
          </a:xfrm>
          <a:prstGeom prst="line">
            <a:avLst/>
          </a:prstGeom>
          <a:noFill/>
          <a:ln w="31750">
            <a:solidFill>
              <a:srgbClr val="FF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473" name="Line 17"/>
          <p:cNvSpPr>
            <a:spLocks noChangeShapeType="1"/>
          </p:cNvSpPr>
          <p:nvPr/>
        </p:nvSpPr>
        <p:spPr bwMode="auto">
          <a:xfrm flipH="1" flipV="1">
            <a:off x="4911725" y="4029075"/>
            <a:ext cx="1588" cy="303213"/>
          </a:xfrm>
          <a:prstGeom prst="line">
            <a:avLst/>
          </a:prstGeom>
          <a:noFill/>
          <a:ln w="31750">
            <a:solidFill>
              <a:srgbClr val="FF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474" name="Line 18"/>
          <p:cNvSpPr>
            <a:spLocks noChangeShapeType="1"/>
          </p:cNvSpPr>
          <p:nvPr/>
        </p:nvSpPr>
        <p:spPr bwMode="auto">
          <a:xfrm flipH="1" flipV="1">
            <a:off x="4297363" y="4046538"/>
            <a:ext cx="1587" cy="295275"/>
          </a:xfrm>
          <a:prstGeom prst="line">
            <a:avLst/>
          </a:prstGeom>
          <a:noFill/>
          <a:ln w="31750">
            <a:solidFill>
              <a:srgbClr val="FF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cxnSp>
        <p:nvCxnSpPr>
          <p:cNvPr id="19475" name="AutoShape 19"/>
          <p:cNvCxnSpPr>
            <a:cxnSpLocks noChangeShapeType="1"/>
          </p:cNvCxnSpPr>
          <p:nvPr/>
        </p:nvCxnSpPr>
        <p:spPr bwMode="auto">
          <a:xfrm flipH="1">
            <a:off x="6435725" y="2509838"/>
            <a:ext cx="609600" cy="1587"/>
          </a:xfrm>
          <a:prstGeom prst="straightConnector1">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476" name="Text Box 20"/>
          <p:cNvSpPr txBox="1">
            <a:spLocks noChangeArrowheads="1"/>
          </p:cNvSpPr>
          <p:nvPr/>
        </p:nvSpPr>
        <p:spPr bwMode="auto">
          <a:xfrm>
            <a:off x="973138" y="4046538"/>
            <a:ext cx="3124200" cy="97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spcBef>
                <a:spcPct val="50000"/>
              </a:spcBef>
              <a:buClrTx/>
              <a:buSzTx/>
              <a:buFontTx/>
              <a:buNone/>
            </a:pPr>
            <a:r>
              <a:rPr lang="en-US" altLang="en-US" sz="1600">
                <a:solidFill>
                  <a:schemeClr val="tx1"/>
                </a:solidFill>
                <a:latin typeface="Arial" pitchFamily="34" charset="0"/>
              </a:rPr>
              <a:t>Padding optimizes global memory performance, guaranteeing coalesced global memory accesses</a:t>
            </a:r>
          </a:p>
        </p:txBody>
      </p:sp>
      <p:sp>
        <p:nvSpPr>
          <p:cNvPr id="19477" name="Text Box 21"/>
          <p:cNvSpPr txBox="1">
            <a:spLocks noChangeArrowheads="1"/>
          </p:cNvSpPr>
          <p:nvPr/>
        </p:nvSpPr>
        <p:spPr bwMode="auto">
          <a:xfrm>
            <a:off x="4279900" y="4502150"/>
            <a:ext cx="2541588" cy="28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lnSpc>
                <a:spcPct val="70000"/>
              </a:lnSpc>
              <a:spcBef>
                <a:spcPct val="50000"/>
              </a:spcBef>
              <a:buClrTx/>
              <a:buSzTx/>
              <a:buFontTx/>
              <a:buNone/>
            </a:pPr>
            <a:r>
              <a:rPr lang="en-US" altLang="en-US" sz="1800" b="1">
                <a:solidFill>
                  <a:schemeClr val="tx1"/>
                </a:solidFill>
                <a:latin typeface="Arial" pitchFamily="34" charset="0"/>
              </a:rPr>
              <a:t>Grid of thread blocks</a:t>
            </a:r>
          </a:p>
        </p:txBody>
      </p:sp>
      <p:sp>
        <p:nvSpPr>
          <p:cNvPr id="19478" name="Line 22"/>
          <p:cNvSpPr>
            <a:spLocks noChangeShapeType="1"/>
          </p:cNvSpPr>
          <p:nvPr/>
        </p:nvSpPr>
        <p:spPr bwMode="auto">
          <a:xfrm flipH="1">
            <a:off x="6450013" y="2503488"/>
            <a:ext cx="306387" cy="0"/>
          </a:xfrm>
          <a:prstGeom prst="line">
            <a:avLst/>
          </a:prstGeom>
          <a:noFill/>
          <a:ln w="31750">
            <a:solidFill>
              <a:srgbClr val="FF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479" name="Rectangle 23"/>
          <p:cNvSpPr>
            <a:spLocks noChangeArrowheads="1"/>
          </p:cNvSpPr>
          <p:nvPr/>
        </p:nvSpPr>
        <p:spPr bwMode="auto">
          <a:xfrm>
            <a:off x="4302125" y="2508250"/>
            <a:ext cx="2263775" cy="1557338"/>
          </a:xfrm>
          <a:prstGeom prst="rect">
            <a:avLst/>
          </a:prstGeom>
          <a:solidFill>
            <a:srgbClr val="EAF3B3">
              <a:alpha val="98822"/>
            </a:srgbClr>
          </a:solidFill>
          <a:ln w="19050">
            <a:solidFill>
              <a:srgbClr val="66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cxnSp>
        <p:nvCxnSpPr>
          <p:cNvPr id="19480" name="AutoShape 24"/>
          <p:cNvCxnSpPr>
            <a:cxnSpLocks noChangeShapeType="1"/>
          </p:cNvCxnSpPr>
          <p:nvPr/>
        </p:nvCxnSpPr>
        <p:spPr bwMode="auto">
          <a:xfrm flipV="1">
            <a:off x="6892925" y="4065588"/>
            <a:ext cx="0" cy="257175"/>
          </a:xfrm>
          <a:prstGeom prst="straightConnector1">
            <a:avLst/>
          </a:prstGeom>
          <a:noFill/>
          <a:ln w="19050">
            <a:solidFill>
              <a:schemeClr val="folHlink"/>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81" name="AutoShape 25"/>
          <p:cNvCxnSpPr>
            <a:cxnSpLocks noChangeShapeType="1"/>
          </p:cNvCxnSpPr>
          <p:nvPr/>
        </p:nvCxnSpPr>
        <p:spPr bwMode="auto">
          <a:xfrm flipV="1">
            <a:off x="6892925" y="2500313"/>
            <a:ext cx="0" cy="1546225"/>
          </a:xfrm>
          <a:prstGeom prst="straightConnector1">
            <a:avLst/>
          </a:prstGeom>
          <a:noFill/>
          <a:ln w="19050">
            <a:solidFill>
              <a:schemeClr val="folHlink"/>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482" name="Line 26"/>
          <p:cNvSpPr>
            <a:spLocks noChangeShapeType="1"/>
          </p:cNvSpPr>
          <p:nvPr/>
        </p:nvSpPr>
        <p:spPr bwMode="auto">
          <a:xfrm flipH="1" flipV="1">
            <a:off x="4302125" y="4445000"/>
            <a:ext cx="2441575" cy="0"/>
          </a:xfrm>
          <a:prstGeom prst="line">
            <a:avLst/>
          </a:prstGeom>
          <a:noFill/>
          <a:ln w="19050">
            <a:solidFill>
              <a:schemeClr val="folHlink"/>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83" name="Text Box 27"/>
          <p:cNvSpPr txBox="1">
            <a:spLocks noChangeArrowheads="1"/>
          </p:cNvSpPr>
          <p:nvPr/>
        </p:nvSpPr>
        <p:spPr bwMode="auto">
          <a:xfrm>
            <a:off x="-15875" y="1697038"/>
            <a:ext cx="4938713"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lnSpc>
                <a:spcPct val="100000"/>
              </a:lnSpc>
              <a:spcBef>
                <a:spcPct val="0"/>
              </a:spcBef>
              <a:buClrTx/>
              <a:buSzTx/>
              <a:buFontTx/>
              <a:buNone/>
            </a:pPr>
            <a:r>
              <a:rPr lang="en-US" altLang="en-US" sz="1600">
                <a:solidFill>
                  <a:schemeClr val="tx1"/>
                </a:solidFill>
                <a:latin typeface="Arial" pitchFamily="34" charset="0"/>
              </a:rPr>
              <a:t>Small 8x8x2 CUDA thread blocks afford large </a:t>
            </a:r>
          </a:p>
          <a:p>
            <a:pPr eaLnBrk="1" hangingPunct="1">
              <a:lnSpc>
                <a:spcPct val="100000"/>
              </a:lnSpc>
              <a:spcBef>
                <a:spcPct val="0"/>
              </a:spcBef>
              <a:buClrTx/>
              <a:buSzTx/>
              <a:buFontTx/>
              <a:buNone/>
            </a:pPr>
            <a:r>
              <a:rPr lang="en-US" altLang="en-US" sz="1600">
                <a:solidFill>
                  <a:schemeClr val="tx1"/>
                </a:solidFill>
                <a:latin typeface="Arial" pitchFamily="34" charset="0"/>
              </a:rPr>
              <a:t>per-thread register count, shared memory</a:t>
            </a:r>
          </a:p>
        </p:txBody>
      </p:sp>
      <p:sp>
        <p:nvSpPr>
          <p:cNvPr id="19484" name="AutoShape 28"/>
          <p:cNvSpPr>
            <a:spLocks noChangeArrowheads="1"/>
          </p:cNvSpPr>
          <p:nvPr/>
        </p:nvSpPr>
        <p:spPr bwMode="auto">
          <a:xfrm>
            <a:off x="2554288" y="2857500"/>
            <a:ext cx="1219200" cy="914400"/>
          </a:xfrm>
          <a:prstGeom prst="wedgeRectCallout">
            <a:avLst>
              <a:gd name="adj1" fmla="val 49088"/>
              <a:gd name="adj2" fmla="val 23829"/>
            </a:avLst>
          </a:prstGeom>
          <a:solidFill>
            <a:srgbClr val="EAF3B3">
              <a:alpha val="98822"/>
            </a:srgbClr>
          </a:solidFill>
          <a:ln w="31750">
            <a:solidFill>
              <a:srgbClr val="66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lnSpc>
                <a:spcPct val="100000"/>
              </a:lnSpc>
              <a:spcBef>
                <a:spcPct val="0"/>
              </a:spcBef>
              <a:buClrTx/>
              <a:buSzTx/>
              <a:buFontTx/>
              <a:buNone/>
            </a:pPr>
            <a:endParaRPr lang="en-US" altLang="en-US" sz="2400">
              <a:solidFill>
                <a:schemeClr val="tx1"/>
              </a:solidFill>
            </a:endParaRPr>
          </a:p>
        </p:txBody>
      </p:sp>
      <p:cxnSp>
        <p:nvCxnSpPr>
          <p:cNvPr id="19485" name="AutoShape 29"/>
          <p:cNvCxnSpPr>
            <a:cxnSpLocks noChangeShapeType="1"/>
          </p:cNvCxnSpPr>
          <p:nvPr/>
        </p:nvCxnSpPr>
        <p:spPr bwMode="auto">
          <a:xfrm>
            <a:off x="2554288" y="2971800"/>
            <a:ext cx="1219200" cy="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86" name="AutoShape 30"/>
          <p:cNvCxnSpPr>
            <a:cxnSpLocks noChangeShapeType="1"/>
          </p:cNvCxnSpPr>
          <p:nvPr/>
        </p:nvCxnSpPr>
        <p:spPr bwMode="auto">
          <a:xfrm>
            <a:off x="3163888" y="2857500"/>
            <a:ext cx="0" cy="91440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87" name="AutoShape 31"/>
          <p:cNvCxnSpPr>
            <a:cxnSpLocks noChangeShapeType="1"/>
          </p:cNvCxnSpPr>
          <p:nvPr/>
        </p:nvCxnSpPr>
        <p:spPr bwMode="auto">
          <a:xfrm>
            <a:off x="3316288" y="2857500"/>
            <a:ext cx="0" cy="91440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88" name="AutoShape 32"/>
          <p:cNvCxnSpPr>
            <a:cxnSpLocks noChangeShapeType="1"/>
          </p:cNvCxnSpPr>
          <p:nvPr/>
        </p:nvCxnSpPr>
        <p:spPr bwMode="auto">
          <a:xfrm>
            <a:off x="2859088" y="2857500"/>
            <a:ext cx="0" cy="91440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89" name="AutoShape 33"/>
          <p:cNvCxnSpPr>
            <a:cxnSpLocks noChangeShapeType="1"/>
          </p:cNvCxnSpPr>
          <p:nvPr/>
        </p:nvCxnSpPr>
        <p:spPr bwMode="auto">
          <a:xfrm>
            <a:off x="2706688" y="2857500"/>
            <a:ext cx="0" cy="91440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90" name="AutoShape 34"/>
          <p:cNvCxnSpPr>
            <a:cxnSpLocks noChangeShapeType="1"/>
          </p:cNvCxnSpPr>
          <p:nvPr/>
        </p:nvCxnSpPr>
        <p:spPr bwMode="auto">
          <a:xfrm>
            <a:off x="3011488" y="2857500"/>
            <a:ext cx="0" cy="91440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91" name="AutoShape 35"/>
          <p:cNvCxnSpPr>
            <a:cxnSpLocks noChangeShapeType="1"/>
          </p:cNvCxnSpPr>
          <p:nvPr/>
        </p:nvCxnSpPr>
        <p:spPr bwMode="auto">
          <a:xfrm>
            <a:off x="3468688" y="2857500"/>
            <a:ext cx="0" cy="91440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92" name="AutoShape 36"/>
          <p:cNvCxnSpPr>
            <a:cxnSpLocks noChangeShapeType="1"/>
          </p:cNvCxnSpPr>
          <p:nvPr/>
        </p:nvCxnSpPr>
        <p:spPr bwMode="auto">
          <a:xfrm>
            <a:off x="3621088" y="2857500"/>
            <a:ext cx="0" cy="91440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93" name="AutoShape 37"/>
          <p:cNvCxnSpPr>
            <a:cxnSpLocks noChangeShapeType="1"/>
          </p:cNvCxnSpPr>
          <p:nvPr/>
        </p:nvCxnSpPr>
        <p:spPr bwMode="auto">
          <a:xfrm>
            <a:off x="2554288" y="3086100"/>
            <a:ext cx="1219200" cy="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94" name="AutoShape 38"/>
          <p:cNvCxnSpPr>
            <a:cxnSpLocks noChangeShapeType="1"/>
          </p:cNvCxnSpPr>
          <p:nvPr/>
        </p:nvCxnSpPr>
        <p:spPr bwMode="auto">
          <a:xfrm>
            <a:off x="2554288" y="3200400"/>
            <a:ext cx="1219200" cy="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95" name="AutoShape 39"/>
          <p:cNvCxnSpPr>
            <a:cxnSpLocks noChangeShapeType="1"/>
          </p:cNvCxnSpPr>
          <p:nvPr/>
        </p:nvCxnSpPr>
        <p:spPr bwMode="auto">
          <a:xfrm>
            <a:off x="2554288" y="3314700"/>
            <a:ext cx="1219200" cy="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96" name="AutoShape 40"/>
          <p:cNvCxnSpPr>
            <a:cxnSpLocks noChangeShapeType="1"/>
          </p:cNvCxnSpPr>
          <p:nvPr/>
        </p:nvCxnSpPr>
        <p:spPr bwMode="auto">
          <a:xfrm>
            <a:off x="2554288" y="3429000"/>
            <a:ext cx="1219200" cy="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97" name="AutoShape 41"/>
          <p:cNvCxnSpPr>
            <a:cxnSpLocks noChangeShapeType="1"/>
          </p:cNvCxnSpPr>
          <p:nvPr/>
        </p:nvCxnSpPr>
        <p:spPr bwMode="auto">
          <a:xfrm>
            <a:off x="2554288" y="3543300"/>
            <a:ext cx="1219200" cy="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98" name="AutoShape 42"/>
          <p:cNvCxnSpPr>
            <a:cxnSpLocks noChangeShapeType="1"/>
          </p:cNvCxnSpPr>
          <p:nvPr/>
        </p:nvCxnSpPr>
        <p:spPr bwMode="auto">
          <a:xfrm>
            <a:off x="2554288" y="3657600"/>
            <a:ext cx="1219200" cy="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499" name="Rectangle 4"/>
          <p:cNvSpPr>
            <a:spLocks noChangeArrowheads="1"/>
          </p:cNvSpPr>
          <p:nvPr/>
        </p:nvSpPr>
        <p:spPr bwMode="auto">
          <a:xfrm>
            <a:off x="5151438" y="631825"/>
            <a:ext cx="1262062" cy="812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lnSpc>
                <a:spcPct val="100000"/>
              </a:lnSpc>
              <a:spcBef>
                <a:spcPct val="0"/>
              </a:spcBef>
              <a:buClrTx/>
              <a:buSzTx/>
              <a:buFontTx/>
              <a:buNone/>
            </a:pPr>
            <a:r>
              <a:rPr lang="en-US" altLang="en-US" sz="2400" b="1">
                <a:solidFill>
                  <a:schemeClr val="tx1"/>
                </a:solidFill>
              </a:rPr>
              <a:t>             </a:t>
            </a:r>
          </a:p>
        </p:txBody>
      </p:sp>
      <p:cxnSp>
        <p:nvCxnSpPr>
          <p:cNvPr id="19500" name="AutoShape 7"/>
          <p:cNvCxnSpPr>
            <a:cxnSpLocks noChangeShapeType="1"/>
          </p:cNvCxnSpPr>
          <p:nvPr/>
        </p:nvCxnSpPr>
        <p:spPr bwMode="auto">
          <a:xfrm flipH="1">
            <a:off x="4725988" y="1439863"/>
            <a:ext cx="514350" cy="420687"/>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19501" name="AutoShape 10"/>
          <p:cNvSpPr>
            <a:spLocks noChangeArrowheads="1"/>
          </p:cNvSpPr>
          <p:nvPr/>
        </p:nvSpPr>
        <p:spPr bwMode="auto">
          <a:xfrm>
            <a:off x="4737100" y="1222375"/>
            <a:ext cx="1676400" cy="422275"/>
          </a:xfrm>
          <a:prstGeom prst="parallelogram">
            <a:avLst>
              <a:gd name="adj" fmla="val 101913"/>
            </a:avLst>
          </a:prstGeom>
          <a:solidFill>
            <a:srgbClr val="EAF3B3">
              <a:alpha val="98822"/>
            </a:srgbClr>
          </a:solidFill>
          <a:ln w="12700">
            <a:solidFill>
              <a:srgbClr val="507800"/>
            </a:solidFill>
            <a:miter lim="800000"/>
            <a:headEnd/>
            <a:tailEnd/>
          </a:ln>
        </p:spPr>
        <p:txBody>
          <a:bodyPr wrap="none"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lnSpc>
                <a:spcPct val="100000"/>
              </a:lnSpc>
              <a:spcBef>
                <a:spcPct val="0"/>
              </a:spcBef>
              <a:buClrTx/>
              <a:buSzTx/>
              <a:buFontTx/>
              <a:buNone/>
            </a:pPr>
            <a:endParaRPr lang="en-US" altLang="en-US" sz="2400" b="1">
              <a:solidFill>
                <a:schemeClr val="tx1"/>
              </a:solidFill>
            </a:endParaRPr>
          </a:p>
        </p:txBody>
      </p:sp>
      <p:sp>
        <p:nvSpPr>
          <p:cNvPr id="19502" name="Text Box 48"/>
          <p:cNvSpPr txBox="1">
            <a:spLocks noChangeArrowheads="1"/>
          </p:cNvSpPr>
          <p:nvPr/>
        </p:nvSpPr>
        <p:spPr bwMode="auto">
          <a:xfrm>
            <a:off x="0" y="509588"/>
            <a:ext cx="4125913" cy="758825"/>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1600">
                <a:latin typeface="Arial" pitchFamily="34" charset="0"/>
              </a:rPr>
              <a:t>3-D density map decomposes into 3-D grid of 8x8x8 tiles containing CC partial sums and local CC values</a:t>
            </a:r>
          </a:p>
        </p:txBody>
      </p:sp>
      <p:sp>
        <p:nvSpPr>
          <p:cNvPr id="19503" name="Rectangle 49"/>
          <p:cNvSpPr>
            <a:spLocks noChangeAspect="1" noChangeArrowheads="1"/>
          </p:cNvSpPr>
          <p:nvPr/>
        </p:nvSpPr>
        <p:spPr bwMode="auto">
          <a:xfrm>
            <a:off x="5532438" y="2503488"/>
            <a:ext cx="612775" cy="458787"/>
          </a:xfrm>
          <a:prstGeom prst="rect">
            <a:avLst/>
          </a:prstGeom>
          <a:noFill/>
          <a:ln w="12700">
            <a:solidFill>
              <a:srgbClr val="6699CC"/>
            </a:solidFill>
            <a:miter lim="800000"/>
            <a:headEnd/>
            <a:tailEnd/>
          </a:ln>
          <a:effectLst/>
          <a:extLst>
            <a:ext uri="{909E8E84-426E-40DD-AFC4-6F175D3DCCD1}">
              <a14:hiddenFill xmlns:a14="http://schemas.microsoft.com/office/drawing/2010/main">
                <a:solidFill>
                  <a:srgbClr val="99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b="1">
                <a:latin typeface="Arial" pitchFamily="34" charset="0"/>
              </a:rPr>
              <a:t>…</a:t>
            </a:r>
          </a:p>
        </p:txBody>
      </p:sp>
      <p:sp>
        <p:nvSpPr>
          <p:cNvPr id="19504" name="Line 50"/>
          <p:cNvSpPr>
            <a:spLocks noChangeShapeType="1"/>
          </p:cNvSpPr>
          <p:nvPr/>
        </p:nvSpPr>
        <p:spPr bwMode="auto">
          <a:xfrm flipH="1" flipV="1">
            <a:off x="4295775" y="4332288"/>
            <a:ext cx="2460625" cy="0"/>
          </a:xfrm>
          <a:prstGeom prst="line">
            <a:avLst/>
          </a:prstGeom>
          <a:noFill/>
          <a:ln w="31750">
            <a:solidFill>
              <a:srgbClr val="FF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505" name="Line 51"/>
          <p:cNvSpPr>
            <a:spLocks noChangeShapeType="1"/>
          </p:cNvSpPr>
          <p:nvPr/>
        </p:nvSpPr>
        <p:spPr bwMode="auto">
          <a:xfrm flipH="1" flipV="1">
            <a:off x="6740525" y="2503488"/>
            <a:ext cx="1588" cy="1828800"/>
          </a:xfrm>
          <a:prstGeom prst="line">
            <a:avLst/>
          </a:prstGeom>
          <a:noFill/>
          <a:ln w="31750">
            <a:solidFill>
              <a:srgbClr val="FF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506" name="Rectangle 52"/>
          <p:cNvSpPr>
            <a:spLocks noChangeAspect="1" noChangeArrowheads="1"/>
          </p:cNvSpPr>
          <p:nvPr/>
        </p:nvSpPr>
        <p:spPr bwMode="auto">
          <a:xfrm>
            <a:off x="4302125" y="2500313"/>
            <a:ext cx="612775" cy="460375"/>
          </a:xfrm>
          <a:prstGeom prst="rect">
            <a:avLst/>
          </a:prstGeom>
          <a:noFill/>
          <a:ln w="12700">
            <a:solidFill>
              <a:srgbClr val="6699CC"/>
            </a:solidFill>
            <a:miter lim="800000"/>
            <a:headEnd/>
            <a:tailEnd/>
          </a:ln>
          <a:effectLst/>
          <a:extLst>
            <a:ext uri="{909E8E84-426E-40DD-AFC4-6F175D3DCCD1}">
              <a14:hiddenFill xmlns:a14="http://schemas.microsoft.com/office/drawing/2010/main">
                <a:solidFill>
                  <a:srgbClr val="99CCFF">
                    <a:alpha val="3922"/>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lnSpc>
                <a:spcPct val="110000"/>
              </a:lnSpc>
              <a:buFont typeface="Times New Roman" pitchFamily="18" charset="0"/>
              <a:buNone/>
            </a:pPr>
            <a:r>
              <a:rPr lang="en-US" altLang="en-US" sz="2000" b="1">
                <a:latin typeface="Arial" pitchFamily="34" charset="0"/>
              </a:rPr>
              <a:t>0,0</a:t>
            </a:r>
          </a:p>
        </p:txBody>
      </p:sp>
      <p:sp>
        <p:nvSpPr>
          <p:cNvPr id="19507" name="Rectangle 53"/>
          <p:cNvSpPr>
            <a:spLocks noChangeAspect="1" noChangeArrowheads="1"/>
          </p:cNvSpPr>
          <p:nvPr/>
        </p:nvSpPr>
        <p:spPr bwMode="auto">
          <a:xfrm>
            <a:off x="4911725" y="2500313"/>
            <a:ext cx="612775" cy="460375"/>
          </a:xfrm>
          <a:prstGeom prst="rect">
            <a:avLst/>
          </a:prstGeom>
          <a:noFill/>
          <a:ln>
            <a:noFill/>
          </a:ln>
          <a:effectLst/>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12700">
                <a:solidFill>
                  <a:srgbClr val="6699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lnSpc>
                <a:spcPct val="110000"/>
              </a:lnSpc>
              <a:buFont typeface="Times New Roman" pitchFamily="18" charset="0"/>
              <a:buNone/>
            </a:pPr>
            <a:r>
              <a:rPr lang="en-US" altLang="en-US" sz="2000" b="1">
                <a:latin typeface="Arial" pitchFamily="34" charset="0"/>
              </a:rPr>
              <a:t>0,1</a:t>
            </a:r>
          </a:p>
        </p:txBody>
      </p:sp>
      <p:sp>
        <p:nvSpPr>
          <p:cNvPr id="19508" name="Rectangle 54"/>
          <p:cNvSpPr>
            <a:spLocks noChangeAspect="1" noChangeArrowheads="1"/>
          </p:cNvSpPr>
          <p:nvPr/>
        </p:nvSpPr>
        <p:spPr bwMode="auto">
          <a:xfrm>
            <a:off x="4911725" y="2957513"/>
            <a:ext cx="612775" cy="460375"/>
          </a:xfrm>
          <a:prstGeom prst="rect">
            <a:avLst/>
          </a:prstGeom>
          <a:noFill/>
          <a:ln w="12700">
            <a:solidFill>
              <a:srgbClr val="6699CC"/>
            </a:solidFill>
            <a:miter lim="800000"/>
            <a:headEnd/>
            <a:tailEnd/>
          </a:ln>
          <a:effectLst/>
          <a:extLst>
            <a:ext uri="{909E8E84-426E-40DD-AFC4-6F175D3DCCD1}">
              <a14:hiddenFill xmlns:a14="http://schemas.microsoft.com/office/drawing/2010/main">
                <a:solidFill>
                  <a:srgbClr val="99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lnSpc>
                <a:spcPct val="110000"/>
              </a:lnSpc>
              <a:buFont typeface="Times New Roman" pitchFamily="18" charset="0"/>
              <a:buNone/>
            </a:pPr>
            <a:r>
              <a:rPr lang="en-US" altLang="en-US" sz="2000" b="1">
                <a:latin typeface="Arial" pitchFamily="34" charset="0"/>
              </a:rPr>
              <a:t>1,1</a:t>
            </a:r>
          </a:p>
        </p:txBody>
      </p:sp>
      <p:sp>
        <p:nvSpPr>
          <p:cNvPr id="19509" name="Rectangle 55"/>
          <p:cNvSpPr>
            <a:spLocks noChangeAspect="1" noChangeArrowheads="1"/>
          </p:cNvSpPr>
          <p:nvPr/>
        </p:nvSpPr>
        <p:spPr bwMode="auto">
          <a:xfrm>
            <a:off x="4303713" y="3417888"/>
            <a:ext cx="612775" cy="458787"/>
          </a:xfrm>
          <a:prstGeom prst="rect">
            <a:avLst/>
          </a:prstGeom>
          <a:noFill/>
          <a:ln w="12700">
            <a:solidFill>
              <a:srgbClr val="6699CC"/>
            </a:solidFill>
            <a:miter lim="800000"/>
            <a:headEnd/>
            <a:tailEnd/>
          </a:ln>
          <a:effectLst/>
          <a:extLst>
            <a:ext uri="{909E8E84-426E-40DD-AFC4-6F175D3DCCD1}">
              <a14:hiddenFill xmlns:a14="http://schemas.microsoft.com/office/drawing/2010/main">
                <a:solidFill>
                  <a:srgbClr val="99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b="1">
                <a:latin typeface="Arial" pitchFamily="34" charset="0"/>
              </a:rPr>
              <a:t>…</a:t>
            </a:r>
          </a:p>
        </p:txBody>
      </p:sp>
      <p:sp>
        <p:nvSpPr>
          <p:cNvPr id="19510" name="Rectangle 56"/>
          <p:cNvSpPr>
            <a:spLocks noChangeAspect="1" noChangeArrowheads="1"/>
          </p:cNvSpPr>
          <p:nvPr/>
        </p:nvSpPr>
        <p:spPr bwMode="auto">
          <a:xfrm>
            <a:off x="4918075" y="3417888"/>
            <a:ext cx="612775" cy="458787"/>
          </a:xfrm>
          <a:prstGeom prst="rect">
            <a:avLst/>
          </a:prstGeom>
          <a:noFill/>
          <a:ln w="12700">
            <a:solidFill>
              <a:srgbClr val="6699CC"/>
            </a:solidFill>
            <a:miter lim="800000"/>
            <a:headEnd/>
            <a:tailEnd/>
          </a:ln>
          <a:effectLst/>
          <a:extLst>
            <a:ext uri="{909E8E84-426E-40DD-AFC4-6F175D3DCCD1}">
              <a14:hiddenFill xmlns:a14="http://schemas.microsoft.com/office/drawing/2010/main">
                <a:solidFill>
                  <a:srgbClr val="99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b="1">
                <a:latin typeface="Arial" pitchFamily="34" charset="0"/>
              </a:rPr>
              <a:t>…</a:t>
            </a:r>
          </a:p>
        </p:txBody>
      </p:sp>
      <p:sp>
        <p:nvSpPr>
          <p:cNvPr id="19511" name="Rectangle 57"/>
          <p:cNvSpPr>
            <a:spLocks noChangeAspect="1" noChangeArrowheads="1"/>
          </p:cNvSpPr>
          <p:nvPr/>
        </p:nvSpPr>
        <p:spPr bwMode="auto">
          <a:xfrm>
            <a:off x="5532438" y="2957513"/>
            <a:ext cx="612775" cy="460375"/>
          </a:xfrm>
          <a:prstGeom prst="rect">
            <a:avLst/>
          </a:prstGeom>
          <a:noFill/>
          <a:ln w="12700">
            <a:solidFill>
              <a:srgbClr val="6699CC"/>
            </a:solidFill>
            <a:miter lim="800000"/>
            <a:headEnd/>
            <a:tailEnd/>
          </a:ln>
          <a:effectLst/>
          <a:extLst>
            <a:ext uri="{909E8E84-426E-40DD-AFC4-6F175D3DCCD1}">
              <a14:hiddenFill xmlns:a14="http://schemas.microsoft.com/office/drawing/2010/main">
                <a:solidFill>
                  <a:srgbClr val="99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b="1">
                <a:latin typeface="Arial" pitchFamily="34" charset="0"/>
              </a:rPr>
              <a:t>…</a:t>
            </a:r>
          </a:p>
        </p:txBody>
      </p:sp>
      <p:sp>
        <p:nvSpPr>
          <p:cNvPr id="19512" name="Rectangle 58"/>
          <p:cNvSpPr>
            <a:spLocks noChangeAspect="1" noChangeArrowheads="1"/>
          </p:cNvSpPr>
          <p:nvPr/>
        </p:nvSpPr>
        <p:spPr bwMode="auto">
          <a:xfrm>
            <a:off x="5532438" y="3417888"/>
            <a:ext cx="612775" cy="458787"/>
          </a:xfrm>
          <a:prstGeom prst="rect">
            <a:avLst/>
          </a:prstGeom>
          <a:noFill/>
          <a:ln w="12700">
            <a:solidFill>
              <a:srgbClr val="6699CC"/>
            </a:solidFill>
            <a:miter lim="800000"/>
            <a:headEnd/>
            <a:tailEnd/>
          </a:ln>
          <a:effectLst/>
          <a:extLst>
            <a:ext uri="{909E8E84-426E-40DD-AFC4-6F175D3DCCD1}">
              <a14:hiddenFill xmlns:a14="http://schemas.microsoft.com/office/drawing/2010/main">
                <a:solidFill>
                  <a:srgbClr val="99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b="1">
                <a:latin typeface="Arial" pitchFamily="34" charset="0"/>
              </a:rPr>
              <a:t>…</a:t>
            </a:r>
          </a:p>
        </p:txBody>
      </p:sp>
      <p:sp>
        <p:nvSpPr>
          <p:cNvPr id="19513" name="Text Box 59"/>
          <p:cNvSpPr txBox="1">
            <a:spLocks noChangeArrowheads="1"/>
          </p:cNvSpPr>
          <p:nvPr/>
        </p:nvSpPr>
        <p:spPr bwMode="auto">
          <a:xfrm>
            <a:off x="7010400" y="3930650"/>
            <a:ext cx="1993900" cy="61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lnSpc>
                <a:spcPct val="70000"/>
              </a:lnSpc>
              <a:spcBef>
                <a:spcPct val="50000"/>
              </a:spcBef>
              <a:buClrTx/>
              <a:buSzTx/>
              <a:buFontTx/>
              <a:buNone/>
            </a:pPr>
            <a:r>
              <a:rPr lang="en-US" altLang="en-US" sz="1600" b="1">
                <a:solidFill>
                  <a:srgbClr val="FF3333"/>
                </a:solidFill>
                <a:latin typeface="Arial" pitchFamily="34" charset="0"/>
              </a:rPr>
              <a:t>Inactive threads, region of discarded output</a:t>
            </a:r>
          </a:p>
        </p:txBody>
      </p:sp>
      <p:sp>
        <p:nvSpPr>
          <p:cNvPr id="19514" name="Line 60"/>
          <p:cNvSpPr>
            <a:spLocks noChangeShapeType="1"/>
          </p:cNvSpPr>
          <p:nvPr/>
        </p:nvSpPr>
        <p:spPr bwMode="auto">
          <a:xfrm flipV="1">
            <a:off x="4725988" y="627063"/>
            <a:ext cx="425450" cy="4238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515" name="Line 61"/>
          <p:cNvSpPr>
            <a:spLocks noChangeShapeType="1"/>
          </p:cNvSpPr>
          <p:nvPr/>
        </p:nvSpPr>
        <p:spPr bwMode="auto">
          <a:xfrm flipV="1">
            <a:off x="5989638" y="1450975"/>
            <a:ext cx="412750" cy="4143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516" name="Line 62"/>
          <p:cNvSpPr>
            <a:spLocks noChangeShapeType="1"/>
          </p:cNvSpPr>
          <p:nvPr/>
        </p:nvSpPr>
        <p:spPr bwMode="auto">
          <a:xfrm flipV="1">
            <a:off x="5989638" y="630238"/>
            <a:ext cx="412750" cy="415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517" name="Line 63"/>
          <p:cNvSpPr>
            <a:spLocks noChangeShapeType="1"/>
          </p:cNvSpPr>
          <p:nvPr/>
        </p:nvSpPr>
        <p:spPr bwMode="auto">
          <a:xfrm>
            <a:off x="6032500" y="1644650"/>
            <a:ext cx="533400" cy="865188"/>
          </a:xfrm>
          <a:prstGeom prst="line">
            <a:avLst/>
          </a:prstGeom>
          <a:noFill/>
          <a:ln w="15875">
            <a:solidFill>
              <a:srgbClr val="C0C09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518" name="Line 64"/>
          <p:cNvSpPr>
            <a:spLocks noChangeShapeType="1"/>
          </p:cNvSpPr>
          <p:nvPr/>
        </p:nvSpPr>
        <p:spPr bwMode="auto">
          <a:xfrm flipV="1">
            <a:off x="4292600" y="1644650"/>
            <a:ext cx="444500" cy="855663"/>
          </a:xfrm>
          <a:prstGeom prst="line">
            <a:avLst/>
          </a:prstGeom>
          <a:noFill/>
          <a:ln w="15875">
            <a:solidFill>
              <a:srgbClr val="C0C09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519" name="Line 65"/>
          <p:cNvSpPr>
            <a:spLocks noChangeShapeType="1"/>
          </p:cNvSpPr>
          <p:nvPr/>
        </p:nvSpPr>
        <p:spPr bwMode="auto">
          <a:xfrm>
            <a:off x="3773488" y="3771900"/>
            <a:ext cx="1055687" cy="115888"/>
          </a:xfrm>
          <a:prstGeom prst="line">
            <a:avLst/>
          </a:prstGeom>
          <a:noFill/>
          <a:ln w="15875">
            <a:solidFill>
              <a:srgbClr val="C0C09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520" name="Line 66"/>
          <p:cNvSpPr>
            <a:spLocks noChangeShapeType="1"/>
          </p:cNvSpPr>
          <p:nvPr/>
        </p:nvSpPr>
        <p:spPr bwMode="auto">
          <a:xfrm flipV="1">
            <a:off x="4300538" y="2960688"/>
            <a:ext cx="2255837" cy="0"/>
          </a:xfrm>
          <a:prstGeom prst="line">
            <a:avLst/>
          </a:prstGeom>
          <a:noFill/>
          <a:ln w="317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521" name="Line 67"/>
          <p:cNvSpPr>
            <a:spLocks noChangeShapeType="1"/>
          </p:cNvSpPr>
          <p:nvPr/>
        </p:nvSpPr>
        <p:spPr bwMode="auto">
          <a:xfrm flipV="1">
            <a:off x="4302125" y="3417888"/>
            <a:ext cx="2254250" cy="0"/>
          </a:xfrm>
          <a:prstGeom prst="line">
            <a:avLst/>
          </a:prstGeom>
          <a:noFill/>
          <a:ln w="317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522" name="Line 68"/>
          <p:cNvSpPr>
            <a:spLocks noChangeShapeType="1"/>
          </p:cNvSpPr>
          <p:nvPr/>
        </p:nvSpPr>
        <p:spPr bwMode="auto">
          <a:xfrm flipV="1">
            <a:off x="4302125" y="3875088"/>
            <a:ext cx="2254250" cy="0"/>
          </a:xfrm>
          <a:prstGeom prst="line">
            <a:avLst/>
          </a:prstGeom>
          <a:noFill/>
          <a:ln w="317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523" name="Line 69"/>
          <p:cNvSpPr>
            <a:spLocks noChangeShapeType="1"/>
          </p:cNvSpPr>
          <p:nvPr/>
        </p:nvSpPr>
        <p:spPr bwMode="auto">
          <a:xfrm flipV="1">
            <a:off x="4918075" y="2508250"/>
            <a:ext cx="0" cy="1557338"/>
          </a:xfrm>
          <a:prstGeom prst="line">
            <a:avLst/>
          </a:prstGeom>
          <a:noFill/>
          <a:ln w="317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524" name="Line 70"/>
          <p:cNvSpPr>
            <a:spLocks noChangeShapeType="1"/>
          </p:cNvSpPr>
          <p:nvPr/>
        </p:nvSpPr>
        <p:spPr bwMode="auto">
          <a:xfrm flipV="1">
            <a:off x="5530850" y="2500313"/>
            <a:ext cx="0" cy="1565275"/>
          </a:xfrm>
          <a:prstGeom prst="line">
            <a:avLst/>
          </a:prstGeom>
          <a:noFill/>
          <a:ln w="317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525" name="Line 71"/>
          <p:cNvSpPr>
            <a:spLocks noChangeShapeType="1"/>
          </p:cNvSpPr>
          <p:nvPr/>
        </p:nvSpPr>
        <p:spPr bwMode="auto">
          <a:xfrm flipV="1">
            <a:off x="6130925" y="2503488"/>
            <a:ext cx="6350" cy="1562100"/>
          </a:xfrm>
          <a:prstGeom prst="line">
            <a:avLst/>
          </a:prstGeom>
          <a:noFill/>
          <a:ln w="317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526" name="Line 72"/>
          <p:cNvSpPr>
            <a:spLocks noChangeShapeType="1"/>
          </p:cNvSpPr>
          <p:nvPr/>
        </p:nvSpPr>
        <p:spPr bwMode="auto">
          <a:xfrm flipV="1">
            <a:off x="4302125" y="2500313"/>
            <a:ext cx="0" cy="1558925"/>
          </a:xfrm>
          <a:prstGeom prst="line">
            <a:avLst/>
          </a:prstGeom>
          <a:noFill/>
          <a:ln w="317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527" name="Line 73"/>
          <p:cNvSpPr>
            <a:spLocks noChangeShapeType="1"/>
          </p:cNvSpPr>
          <p:nvPr/>
        </p:nvSpPr>
        <p:spPr bwMode="auto">
          <a:xfrm flipV="1">
            <a:off x="4295775" y="2503488"/>
            <a:ext cx="2262188" cy="0"/>
          </a:xfrm>
          <a:prstGeom prst="line">
            <a:avLst/>
          </a:prstGeom>
          <a:noFill/>
          <a:ln w="317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528" name="Rectangle 14"/>
          <p:cNvSpPr>
            <a:spLocks noChangeArrowheads="1"/>
          </p:cNvSpPr>
          <p:nvPr/>
        </p:nvSpPr>
        <p:spPr bwMode="auto">
          <a:xfrm>
            <a:off x="4725988" y="1047750"/>
            <a:ext cx="1263650" cy="812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lnSpc>
                <a:spcPct val="100000"/>
              </a:lnSpc>
              <a:spcBef>
                <a:spcPct val="0"/>
              </a:spcBef>
              <a:buClrTx/>
              <a:buSzTx/>
              <a:buFontTx/>
              <a:buNone/>
            </a:pPr>
            <a:endParaRPr lang="en-US" altLang="en-US" sz="2400" b="1">
              <a:solidFill>
                <a:schemeClr val="tx1"/>
              </a:solidFill>
            </a:endParaRPr>
          </a:p>
        </p:txBody>
      </p:sp>
      <p:sp>
        <p:nvSpPr>
          <p:cNvPr id="19529" name="Text Box 75"/>
          <p:cNvSpPr txBox="1">
            <a:spLocks noChangeArrowheads="1"/>
          </p:cNvSpPr>
          <p:nvPr/>
        </p:nvSpPr>
        <p:spPr bwMode="auto">
          <a:xfrm>
            <a:off x="71438" y="2541588"/>
            <a:ext cx="2382837" cy="132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lnSpc>
                <a:spcPct val="100000"/>
              </a:lnSpc>
              <a:spcBef>
                <a:spcPct val="0"/>
              </a:spcBef>
              <a:buClrTx/>
              <a:buSzTx/>
              <a:buFontTx/>
              <a:buNone/>
            </a:pPr>
            <a:r>
              <a:rPr lang="en-US" altLang="en-US" sz="1600">
                <a:solidFill>
                  <a:srgbClr val="002060"/>
                </a:solidFill>
                <a:latin typeface="Arial" pitchFamily="34" charset="0"/>
              </a:rPr>
              <a:t>Each thread computes 4 z-axis density map lattice points and associated CC partial sums</a:t>
            </a:r>
          </a:p>
        </p:txBody>
      </p:sp>
      <p:sp>
        <p:nvSpPr>
          <p:cNvPr id="19530" name="Text Box 76"/>
          <p:cNvSpPr txBox="1">
            <a:spLocks noChangeArrowheads="1"/>
          </p:cNvSpPr>
          <p:nvPr/>
        </p:nvSpPr>
        <p:spPr bwMode="auto">
          <a:xfrm>
            <a:off x="6946900" y="2730500"/>
            <a:ext cx="1676400" cy="78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lnSpc>
                <a:spcPct val="70000"/>
              </a:lnSpc>
              <a:spcBef>
                <a:spcPct val="50000"/>
              </a:spcBef>
              <a:buClrTx/>
              <a:buSzTx/>
              <a:buFontTx/>
              <a:buNone/>
            </a:pPr>
            <a:r>
              <a:rPr lang="en-US" altLang="en-US" sz="1600" b="1">
                <a:solidFill>
                  <a:srgbClr val="669900"/>
                </a:solidFill>
                <a:latin typeface="Arial" pitchFamily="34" charset="0"/>
              </a:rPr>
              <a:t>Threads producing results that are used</a:t>
            </a:r>
          </a:p>
        </p:txBody>
      </p:sp>
      <p:sp>
        <p:nvSpPr>
          <p:cNvPr id="19531" name="Rectangle 77"/>
          <p:cNvSpPr>
            <a:spLocks noChangeArrowheads="1"/>
          </p:cNvSpPr>
          <p:nvPr/>
        </p:nvSpPr>
        <p:spPr bwMode="auto">
          <a:xfrm>
            <a:off x="2706688" y="2971800"/>
            <a:ext cx="152400" cy="114300"/>
          </a:xfrm>
          <a:prstGeom prst="rect">
            <a:avLst/>
          </a:prstGeom>
          <a:solidFill>
            <a:srgbClr val="99CCFF"/>
          </a:solidFill>
          <a:ln w="9525">
            <a:solidFill>
              <a:srgbClr val="3366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19532" name="Line 78"/>
          <p:cNvSpPr>
            <a:spLocks noChangeShapeType="1"/>
          </p:cNvSpPr>
          <p:nvPr/>
        </p:nvSpPr>
        <p:spPr bwMode="auto">
          <a:xfrm>
            <a:off x="3773488" y="2857500"/>
            <a:ext cx="1049337" cy="574675"/>
          </a:xfrm>
          <a:prstGeom prst="line">
            <a:avLst/>
          </a:prstGeom>
          <a:noFill/>
          <a:ln w="15875">
            <a:solidFill>
              <a:srgbClr val="C0C09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533" name="Rectangle 79"/>
          <p:cNvSpPr>
            <a:spLocks noChangeAspect="1" noChangeArrowheads="1"/>
          </p:cNvSpPr>
          <p:nvPr/>
        </p:nvSpPr>
        <p:spPr bwMode="auto">
          <a:xfrm>
            <a:off x="4298950" y="2955925"/>
            <a:ext cx="612775" cy="460375"/>
          </a:xfrm>
          <a:prstGeom prst="rect">
            <a:avLst/>
          </a:prstGeom>
          <a:noFill/>
          <a:ln>
            <a:noFill/>
          </a:ln>
          <a:effectLst/>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12700">
                <a:solidFill>
                  <a:srgbClr val="5078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lnSpc>
                <a:spcPct val="110000"/>
              </a:lnSpc>
              <a:buFont typeface="Times New Roman" pitchFamily="18" charset="0"/>
              <a:buNone/>
            </a:pPr>
            <a:r>
              <a:rPr lang="en-US" altLang="en-US" sz="2000" b="1">
                <a:latin typeface="Arial" pitchFamily="34" charset="0"/>
              </a:rPr>
              <a:t>1,0</a:t>
            </a:r>
          </a:p>
        </p:txBody>
      </p:sp>
      <p:sp>
        <p:nvSpPr>
          <p:cNvPr id="19534" name="Line 83"/>
          <p:cNvSpPr>
            <a:spLocks noChangeShapeType="1"/>
          </p:cNvSpPr>
          <p:nvPr/>
        </p:nvSpPr>
        <p:spPr bwMode="auto">
          <a:xfrm rot="-5400000">
            <a:off x="3962400" y="3695700"/>
            <a:ext cx="0" cy="10668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535" name="Line 84"/>
          <p:cNvSpPr>
            <a:spLocks noChangeShapeType="1"/>
          </p:cNvSpPr>
          <p:nvPr/>
        </p:nvSpPr>
        <p:spPr bwMode="auto">
          <a:xfrm rot="5400000" flipH="1">
            <a:off x="2535238" y="2781300"/>
            <a:ext cx="0" cy="4953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536" name="Line 85"/>
          <p:cNvSpPr>
            <a:spLocks noChangeShapeType="1"/>
          </p:cNvSpPr>
          <p:nvPr/>
        </p:nvSpPr>
        <p:spPr bwMode="auto">
          <a:xfrm rot="5400000" flipH="1">
            <a:off x="2331244" y="2159794"/>
            <a:ext cx="519112" cy="7620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537" name="Line 86"/>
          <p:cNvSpPr>
            <a:spLocks noChangeShapeType="1"/>
          </p:cNvSpPr>
          <p:nvPr/>
        </p:nvSpPr>
        <p:spPr bwMode="auto">
          <a:xfrm rot="5400000" flipH="1">
            <a:off x="3827463" y="474663"/>
            <a:ext cx="233362" cy="156051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538" name="Rectangle 88"/>
          <p:cNvSpPr>
            <a:spLocks noChangeArrowheads="1"/>
          </p:cNvSpPr>
          <p:nvPr/>
        </p:nvSpPr>
        <p:spPr bwMode="auto">
          <a:xfrm>
            <a:off x="6489700" y="476250"/>
            <a:ext cx="2551113"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lnSpc>
                <a:spcPct val="100000"/>
              </a:lnSpc>
              <a:spcBef>
                <a:spcPct val="0"/>
              </a:spcBef>
              <a:buClrTx/>
              <a:buSzTx/>
              <a:buFontTx/>
              <a:buNone/>
            </a:pPr>
            <a:r>
              <a:rPr lang="en-US" altLang="en-US" sz="1400" b="1">
                <a:solidFill>
                  <a:schemeClr val="tx1"/>
                </a:solidFill>
                <a:latin typeface="Arial" pitchFamily="34" charset="0"/>
              </a:rPr>
              <a:t>Fusion of density and CC calculations into a single CUDA kernel!!!</a:t>
            </a:r>
          </a:p>
          <a:p>
            <a:pPr eaLnBrk="1" hangingPunct="1">
              <a:lnSpc>
                <a:spcPct val="100000"/>
              </a:lnSpc>
              <a:spcBef>
                <a:spcPct val="0"/>
              </a:spcBef>
              <a:buClrTx/>
              <a:buSzTx/>
              <a:buFontTx/>
              <a:buNone/>
            </a:pPr>
            <a:endParaRPr lang="en-US" altLang="en-US" sz="1400" b="1">
              <a:solidFill>
                <a:schemeClr val="tx1"/>
              </a:solidFill>
              <a:latin typeface="Arial" pitchFamily="34" charset="0"/>
            </a:endParaRPr>
          </a:p>
          <a:p>
            <a:pPr eaLnBrk="1" hangingPunct="1">
              <a:lnSpc>
                <a:spcPct val="100000"/>
              </a:lnSpc>
              <a:spcBef>
                <a:spcPct val="0"/>
              </a:spcBef>
              <a:buClrTx/>
              <a:buSzTx/>
              <a:buFontTx/>
              <a:buNone/>
            </a:pPr>
            <a:r>
              <a:rPr lang="en-US" altLang="en-US" sz="1400" b="1">
                <a:solidFill>
                  <a:schemeClr val="tx1"/>
                </a:solidFill>
                <a:latin typeface="Arial" pitchFamily="34" charset="0"/>
              </a:rPr>
              <a:t>Spatial CC map and overall CC value computed in a single pass</a:t>
            </a:r>
          </a:p>
        </p:txBody>
      </p:sp>
      <p:sp>
        <p:nvSpPr>
          <p:cNvPr id="19539" name="Rectangle 89"/>
          <p:cNvSpPr>
            <a:spLocks noGrp="1" noChangeArrowheads="1"/>
          </p:cNvSpPr>
          <p:nvPr>
            <p:ph type="title"/>
          </p:nvPr>
        </p:nvSpPr>
        <p:spPr>
          <a:xfrm>
            <a:off x="71438" y="0"/>
            <a:ext cx="8999537" cy="509588"/>
          </a:xfrm>
        </p:spPr>
        <p:txBody>
          <a:bodyPr>
            <a:normAutofit fontScale="90000"/>
          </a:bodyPr>
          <a:lstStyle/>
          <a:p>
            <a:pPr eaLnBrk="1" hangingPunct="1"/>
            <a:r>
              <a:rPr lang="en-US" altLang="en-US" sz="2800" dirty="0" smtClean="0"/>
              <a:t>Single-Pass GPU Cross-Correlation</a:t>
            </a:r>
          </a:p>
        </p:txBody>
      </p:sp>
    </p:spTree>
    <p:extLst>
      <p:ext uri="{BB962C8B-B14F-4D97-AF65-F5344CB8AC3E}">
        <p14:creationId xmlns:p14="http://schemas.microsoft.com/office/powerpoint/2010/main" val="28410757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445294" y="106327"/>
            <a:ext cx="8229600" cy="950948"/>
          </a:xfrm>
        </p:spPr>
        <p:txBody>
          <a:bodyPr>
            <a:normAutofit fontScale="90000"/>
          </a:bodyPr>
          <a:lstStyle/>
          <a:p>
            <a:r>
              <a:rPr lang="en-US" altLang="en-US" sz="3200" dirty="0" smtClean="0"/>
              <a:t>VMD Tesla V100 Cross Correlation Performance</a:t>
            </a:r>
            <a:br>
              <a:rPr lang="en-US" altLang="en-US" sz="3200" dirty="0" smtClean="0"/>
            </a:br>
            <a:r>
              <a:rPr lang="en-US" altLang="en-US" sz="2200" dirty="0"/>
              <a:t>Rabbit </a:t>
            </a:r>
            <a:r>
              <a:rPr lang="en-US" altLang="en-US" sz="2200" dirty="0" smtClean="0"/>
              <a:t>Hemorrhagic Disease Virus: 702K atoms, 6.5</a:t>
            </a:r>
            <a:r>
              <a:rPr lang="en-US" sz="2200" dirty="0" smtClean="0"/>
              <a:t>Å resolution</a:t>
            </a:r>
            <a:br>
              <a:rPr lang="en-US" sz="2200" dirty="0" smtClean="0"/>
            </a:br>
            <a:r>
              <a:rPr lang="en-US" sz="2200" dirty="0" smtClean="0"/>
              <a:t>Volta GPU architecture almost 2x faster than previous gen Pascal:</a:t>
            </a:r>
            <a:endParaRPr lang="en-US" altLang="en-US" sz="2200" dirty="0" smtClean="0"/>
          </a:p>
        </p:txBody>
      </p:sp>
      <p:graphicFrame>
        <p:nvGraphicFramePr>
          <p:cNvPr id="3" name="Table 2"/>
          <p:cNvGraphicFramePr>
            <a:graphicFrameLocks noGrp="1"/>
          </p:cNvGraphicFramePr>
          <p:nvPr>
            <p:extLst>
              <p:ext uri="{D42A27DB-BD31-4B8C-83A1-F6EECF244321}">
                <p14:modId xmlns:p14="http://schemas.microsoft.com/office/powerpoint/2010/main" val="1776022171"/>
              </p:ext>
            </p:extLst>
          </p:nvPr>
        </p:nvGraphicFramePr>
        <p:xfrm>
          <a:off x="121877" y="1175703"/>
          <a:ext cx="8856921" cy="2619441"/>
        </p:xfrm>
        <a:graphic>
          <a:graphicData uri="http://schemas.openxmlformats.org/drawingml/2006/table">
            <a:tbl>
              <a:tblPr firstRow="1" bandRow="1">
                <a:tableStyleId>{5C22544A-7EE6-4342-B048-85BDC9FD1C3A}</a:tableStyleId>
              </a:tblPr>
              <a:tblGrid>
                <a:gridCol w="4964473"/>
                <a:gridCol w="3892448"/>
              </a:tblGrid>
              <a:tr h="2802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Application</a:t>
                      </a:r>
                      <a:r>
                        <a:rPr lang="en-US" sz="1400" baseline="0" dirty="0" smtClean="0">
                          <a:solidFill>
                            <a:schemeClr val="tx1"/>
                          </a:solidFill>
                        </a:rPr>
                        <a:t> and </a:t>
                      </a:r>
                      <a:r>
                        <a:rPr lang="en-US" sz="1400" dirty="0" smtClean="0">
                          <a:solidFill>
                            <a:schemeClr val="tx1"/>
                          </a:solidFill>
                        </a:rPr>
                        <a:t>Hardware platform</a:t>
                      </a:r>
                    </a:p>
                  </a:txBody>
                  <a:tcPr marL="91458" marR="91458" marT="34297" marB="34297">
                    <a:solidFill>
                      <a:srgbClr val="99FF99"/>
                    </a:solidFill>
                  </a:tcPr>
                </a:tc>
                <a:tc>
                  <a:txBody>
                    <a:bodyPr/>
                    <a:lstStyle/>
                    <a:p>
                      <a:r>
                        <a:rPr lang="en-US" sz="1400" dirty="0" smtClean="0">
                          <a:solidFill>
                            <a:schemeClr val="tx1"/>
                          </a:solidFill>
                        </a:rPr>
                        <a:t>Runtime</a:t>
                      </a:r>
                      <a:r>
                        <a:rPr lang="en-US" sz="1400" baseline="0" dirty="0" smtClean="0">
                          <a:solidFill>
                            <a:schemeClr val="tx1"/>
                          </a:solidFill>
                        </a:rPr>
                        <a:t>, Speedup vs. Chimera,   VMD+GPU</a:t>
                      </a:r>
                      <a:endParaRPr lang="en-US" sz="1400" dirty="0" smtClean="0">
                        <a:solidFill>
                          <a:schemeClr val="tx1"/>
                        </a:solidFill>
                      </a:endParaRPr>
                    </a:p>
                  </a:txBody>
                  <a:tcPr marL="91458" marR="91458" marT="34297" marB="34297">
                    <a:solidFill>
                      <a:srgbClr val="99FF99"/>
                    </a:solidFill>
                  </a:tcPr>
                </a:tc>
              </a:tr>
              <a:tr h="359833">
                <a:tc>
                  <a:txBody>
                    <a:bodyPr/>
                    <a:lstStyle/>
                    <a:p>
                      <a:r>
                        <a:rPr lang="en-US" sz="1400" b="0" dirty="0" smtClean="0"/>
                        <a:t>Chimera</a:t>
                      </a:r>
                      <a:r>
                        <a:rPr lang="en-US" sz="1400" b="0" baseline="0" dirty="0" smtClean="0"/>
                        <a:t> Xeon E5-2687W (2 socket) [1]</a:t>
                      </a:r>
                      <a:endParaRPr lang="en-US" sz="1400" b="0" dirty="0"/>
                    </a:p>
                  </a:txBody>
                  <a:tcPr marL="91458" marR="91458" marT="34297" marB="34297"/>
                </a:tc>
                <a:tc>
                  <a:txBody>
                    <a:bodyPr/>
                    <a:lstStyle/>
                    <a:p>
                      <a:r>
                        <a:rPr lang="en-US" sz="1400" b="0" dirty="0" smtClean="0"/>
                        <a:t>15.860s,                              1x</a:t>
                      </a:r>
                      <a:endParaRPr lang="en-US" sz="1400" b="0" dirty="0"/>
                    </a:p>
                  </a:txBody>
                  <a:tcPr marL="91458" marR="91458" marT="34297" marB="34297"/>
                </a:tc>
              </a:tr>
              <a:tr h="329609">
                <a:tc>
                  <a:txBody>
                    <a:bodyPr/>
                    <a:lstStyle/>
                    <a:p>
                      <a:r>
                        <a:rPr lang="en-US" sz="1400" b="0" dirty="0" smtClean="0"/>
                        <a:t>VMD-CUDA</a:t>
                      </a:r>
                      <a:r>
                        <a:rPr lang="en-US" sz="1400" b="0" baseline="0" dirty="0" smtClean="0"/>
                        <a:t> IBM Power8 + 1x Tesla K40 [2]</a:t>
                      </a:r>
                      <a:endParaRPr lang="en-US" sz="1400" b="0" dirty="0"/>
                    </a:p>
                  </a:txBody>
                  <a:tcPr marL="91458" marR="91458" marT="34297" marB="34297"/>
                </a:tc>
                <a:tc>
                  <a:txBody>
                    <a:bodyPr/>
                    <a:lstStyle/>
                    <a:p>
                      <a:r>
                        <a:rPr lang="en-US" sz="1400" b="0" dirty="0" smtClean="0"/>
                        <a:t>  0.488s,                            32x          </a:t>
                      </a:r>
                      <a:r>
                        <a:rPr lang="en-US" sz="1400" b="0" baseline="0" dirty="0" smtClean="0"/>
                        <a:t> </a:t>
                      </a:r>
                      <a:r>
                        <a:rPr lang="en-US" sz="1400" b="0" dirty="0" smtClean="0"/>
                        <a:t>  </a:t>
                      </a:r>
                      <a:r>
                        <a:rPr lang="en-US" sz="1400" b="1" dirty="0" smtClean="0"/>
                        <a:t>0.9x</a:t>
                      </a:r>
                      <a:endParaRPr lang="en-US" sz="1400" b="1" dirty="0"/>
                    </a:p>
                  </a:txBody>
                  <a:tcPr marL="91458" marR="91458" marT="34297" marB="34297"/>
                </a:tc>
              </a:tr>
              <a:tr h="329609">
                <a:tc>
                  <a:txBody>
                    <a:bodyPr/>
                    <a:lstStyle/>
                    <a:p>
                      <a:r>
                        <a:rPr lang="en-US" sz="1400" b="0" dirty="0" smtClean="0"/>
                        <a:t>VMD-CUDA Intel Xeon E5-2687W</a:t>
                      </a:r>
                      <a:r>
                        <a:rPr lang="en-US" sz="1400" b="0" baseline="0" dirty="0" smtClean="0"/>
                        <a:t> + 1x </a:t>
                      </a:r>
                      <a:r>
                        <a:rPr lang="en-US" sz="1400" b="0" dirty="0" err="1" smtClean="0"/>
                        <a:t>Quadro</a:t>
                      </a:r>
                      <a:r>
                        <a:rPr lang="en-US" sz="1400" b="0" dirty="0" smtClean="0"/>
                        <a:t> K6000 [1,2]</a:t>
                      </a:r>
                      <a:endParaRPr lang="en-US" sz="1400" b="0" dirty="0"/>
                    </a:p>
                  </a:txBody>
                  <a:tcPr marL="91458" marR="91458" marT="34297" marB="34297"/>
                </a:tc>
                <a:tc>
                  <a:txBody>
                    <a:bodyPr/>
                    <a:lstStyle/>
                    <a:p>
                      <a:r>
                        <a:rPr lang="en-US" sz="1400" b="0" dirty="0" smtClean="0"/>
                        <a:t>  0.458s,                          </a:t>
                      </a:r>
                      <a:r>
                        <a:rPr lang="en-US" sz="1400" b="0" baseline="0" dirty="0" smtClean="0"/>
                        <a:t>  35</a:t>
                      </a:r>
                      <a:r>
                        <a:rPr lang="en-US" sz="1400" b="0" dirty="0" smtClean="0"/>
                        <a:t>x             </a:t>
                      </a:r>
                      <a:r>
                        <a:rPr lang="en-US" sz="1400" b="1" dirty="0" smtClean="0"/>
                        <a:t>1.0x</a:t>
                      </a:r>
                      <a:endParaRPr lang="en-US" sz="1400" b="1" dirty="0"/>
                    </a:p>
                  </a:txBody>
                  <a:tcPr marL="91458" marR="91458" marT="34297" marB="34297"/>
                </a:tc>
              </a:tr>
              <a:tr h="329609">
                <a:tc>
                  <a:txBody>
                    <a:bodyPr/>
                    <a:lstStyle/>
                    <a:p>
                      <a:r>
                        <a:rPr lang="en-US" sz="1400" b="1" dirty="0" smtClean="0"/>
                        <a:t>VMD-CUDA</a:t>
                      </a:r>
                      <a:r>
                        <a:rPr lang="en-US" sz="1400" b="1" baseline="0" dirty="0" smtClean="0"/>
                        <a:t> Intel </a:t>
                      </a:r>
                      <a:r>
                        <a:rPr lang="en-US" sz="1400" b="1" dirty="0" smtClean="0"/>
                        <a:t>Xeon E5-2698v3   </a:t>
                      </a:r>
                      <a:r>
                        <a:rPr lang="en-US" sz="1400" b="1" baseline="0" dirty="0" smtClean="0"/>
                        <a:t> + 1x Tesla P100</a:t>
                      </a:r>
                      <a:endParaRPr lang="en-US" sz="1100" b="1" dirty="0"/>
                    </a:p>
                  </a:txBody>
                  <a:tcPr marL="91458" marR="91458" marT="34297" marB="34297"/>
                </a:tc>
                <a:tc>
                  <a:txBody>
                    <a:bodyPr/>
                    <a:lstStyle/>
                    <a:p>
                      <a:r>
                        <a:rPr lang="en-US" sz="1400" b="1" dirty="0" smtClean="0"/>
                        <a:t>  0.090s,                          </a:t>
                      </a:r>
                      <a:r>
                        <a:rPr lang="en-US" sz="1400" b="0" dirty="0" smtClean="0"/>
                        <a:t>176x</a:t>
                      </a:r>
                      <a:r>
                        <a:rPr lang="en-US" sz="1400" b="1" dirty="0" smtClean="0"/>
                        <a:t>      </a:t>
                      </a:r>
                      <a:r>
                        <a:rPr lang="en-US" sz="1400" b="1" baseline="0" dirty="0" smtClean="0"/>
                        <a:t>   </a:t>
                      </a:r>
                      <a:r>
                        <a:rPr lang="en-US" sz="1400" b="1" dirty="0" smtClean="0"/>
                        <a:t>    5.1x </a:t>
                      </a:r>
                      <a:endParaRPr lang="en-US" sz="1400" b="1" dirty="0"/>
                    </a:p>
                  </a:txBody>
                  <a:tcPr marL="91458" marR="91458" marT="34297" marB="34297"/>
                </a:tc>
              </a:tr>
              <a:tr h="329609">
                <a:tc>
                  <a:txBody>
                    <a:bodyPr/>
                    <a:lstStyle/>
                    <a:p>
                      <a:r>
                        <a:rPr lang="en-US" sz="1400" b="1" dirty="0" smtClean="0"/>
                        <a:t>VMD-CUDA</a:t>
                      </a:r>
                      <a:r>
                        <a:rPr lang="en-US" sz="1400" b="1" baseline="0" dirty="0" smtClean="0"/>
                        <a:t> IBM Power8 “Minsky”   + 1x Tesla P100</a:t>
                      </a:r>
                      <a:endParaRPr lang="en-US" sz="1100" b="1" dirty="0"/>
                    </a:p>
                  </a:txBody>
                  <a:tcPr marL="91458" marR="91458" marT="34297" marB="34297"/>
                </a:tc>
                <a:tc>
                  <a:txBody>
                    <a:bodyPr/>
                    <a:lstStyle/>
                    <a:p>
                      <a:r>
                        <a:rPr lang="en-US" sz="1400" b="1" dirty="0" smtClean="0"/>
                        <a:t>  0.080s,                          </a:t>
                      </a:r>
                      <a:r>
                        <a:rPr lang="en-US" sz="1400" b="0" dirty="0" smtClean="0"/>
                        <a:t>198x</a:t>
                      </a:r>
                      <a:r>
                        <a:rPr lang="en-US" sz="1400" b="1" dirty="0" smtClean="0"/>
                        <a:t>            </a:t>
                      </a:r>
                      <a:r>
                        <a:rPr lang="en-US" sz="1400" b="1" baseline="0" dirty="0" smtClean="0"/>
                        <a:t> 5.7</a:t>
                      </a:r>
                      <a:r>
                        <a:rPr lang="en-US" sz="1400" b="1" dirty="0" smtClean="0"/>
                        <a:t>x</a:t>
                      </a:r>
                      <a:endParaRPr lang="en-US" sz="1400" b="1" dirty="0"/>
                    </a:p>
                  </a:txBody>
                  <a:tcPr marL="91458" marR="91458" marT="34297" marB="34297"/>
                </a:tc>
              </a:tr>
              <a:tr h="329609">
                <a:tc>
                  <a:txBody>
                    <a:bodyPr/>
                    <a:lstStyle/>
                    <a:p>
                      <a:r>
                        <a:rPr lang="en-US" sz="1400" b="1" baseline="0" dirty="0" smtClean="0"/>
                        <a:t>VMD-CUDA Intel Xeon E5-2697Av4 + 1x Tesla V100</a:t>
                      </a:r>
                      <a:endParaRPr lang="en-US" sz="1100" b="1" dirty="0"/>
                    </a:p>
                  </a:txBody>
                  <a:tcPr marL="91458" marR="91458" marT="34297" marB="34297"/>
                </a:tc>
                <a:tc>
                  <a:txBody>
                    <a:bodyPr/>
                    <a:lstStyle/>
                    <a:p>
                      <a:r>
                        <a:rPr lang="en-US" sz="1400" b="1" dirty="0" smtClean="0"/>
                        <a:t>  0.050s,                          </a:t>
                      </a:r>
                      <a:r>
                        <a:rPr lang="en-US" sz="1400" b="0" dirty="0" smtClean="0"/>
                        <a:t>317x</a:t>
                      </a:r>
                      <a:r>
                        <a:rPr lang="en-US" sz="1400" b="1" dirty="0" smtClean="0"/>
                        <a:t>            </a:t>
                      </a:r>
                      <a:r>
                        <a:rPr lang="en-US" sz="1400" b="1" baseline="0" dirty="0" smtClean="0"/>
                        <a:t> 9.2</a:t>
                      </a:r>
                      <a:r>
                        <a:rPr lang="en-US" sz="1400" b="1" dirty="0" smtClean="0"/>
                        <a:t>x</a:t>
                      </a:r>
                      <a:endParaRPr lang="en-US" sz="1400" b="1" dirty="0"/>
                    </a:p>
                  </a:txBody>
                  <a:tcPr marL="91458" marR="91458" marT="34297" marB="34297"/>
                </a:tc>
              </a:tr>
              <a:tr h="329609">
                <a:tc>
                  <a:txBody>
                    <a:bodyPr/>
                    <a:lstStyle/>
                    <a:p>
                      <a:pPr marL="0" marR="0" indent="0" algn="l" defTabSz="457101" rtl="0" eaLnBrk="1" fontAlgn="auto" latinLnBrk="0" hangingPunct="1">
                        <a:lnSpc>
                          <a:spcPct val="100000"/>
                        </a:lnSpc>
                        <a:spcBef>
                          <a:spcPts val="0"/>
                        </a:spcBef>
                        <a:spcAft>
                          <a:spcPts val="0"/>
                        </a:spcAft>
                        <a:buClrTx/>
                        <a:buSzTx/>
                        <a:buFontTx/>
                        <a:buNone/>
                        <a:tabLst/>
                        <a:defRPr/>
                      </a:pPr>
                      <a:r>
                        <a:rPr lang="en-US" sz="1400" b="1" dirty="0" smtClean="0"/>
                        <a:t>VMD-CUDA</a:t>
                      </a:r>
                      <a:r>
                        <a:rPr lang="en-US" sz="1400" b="1" baseline="0" dirty="0" smtClean="0"/>
                        <a:t> IBM Power9 “Newell”   + 1x Tesla V100</a:t>
                      </a:r>
                      <a:endParaRPr lang="en-US" sz="1100" b="1" dirty="0" smtClean="0"/>
                    </a:p>
                  </a:txBody>
                  <a:tcPr marL="91458" marR="91458" marT="34297" marB="34297"/>
                </a:tc>
                <a:tc>
                  <a:txBody>
                    <a:bodyPr/>
                    <a:lstStyle/>
                    <a:p>
                      <a:r>
                        <a:rPr lang="en-US" sz="1400" b="1" dirty="0" smtClean="0"/>
                        <a:t>  0.049s,                          </a:t>
                      </a:r>
                      <a:r>
                        <a:rPr lang="en-US" sz="1400" b="1" baseline="0" dirty="0" smtClean="0"/>
                        <a:t>323x             9.3x</a:t>
                      </a:r>
                      <a:endParaRPr lang="en-US" sz="1400" b="1" dirty="0"/>
                    </a:p>
                  </a:txBody>
                  <a:tcPr marL="91458" marR="91458" marT="34297" marB="34297"/>
                </a:tc>
              </a:tr>
            </a:tbl>
          </a:graphicData>
        </a:graphic>
      </p:graphicFrame>
      <p:sp>
        <p:nvSpPr>
          <p:cNvPr id="20527" name="TextBox 1"/>
          <p:cNvSpPr txBox="1">
            <a:spLocks noChangeArrowheads="1"/>
          </p:cNvSpPr>
          <p:nvPr/>
        </p:nvSpPr>
        <p:spPr bwMode="auto">
          <a:xfrm>
            <a:off x="595902" y="3965912"/>
            <a:ext cx="8078992" cy="1015663"/>
          </a:xfrm>
          <a:prstGeom prst="rect">
            <a:avLst/>
          </a:prstGeom>
          <a:solidFill>
            <a:schemeClr val="bg1"/>
          </a:solidFill>
          <a:ln>
            <a:noFill/>
          </a:ln>
          <a:extLst/>
        </p:spPr>
        <p:txBody>
          <a:bodyPr wrap="square">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altLang="en-US" sz="1200" b="1" dirty="0" smtClean="0">
                <a:latin typeface="Arial" pitchFamily="34" charset="0"/>
                <a:cs typeface="Arial" pitchFamily="34" charset="0"/>
              </a:rPr>
              <a:t>[1] GPU-Accelerated </a:t>
            </a:r>
            <a:r>
              <a:rPr lang="en-US" altLang="en-US" sz="1200" b="1" dirty="0">
                <a:latin typeface="Arial" pitchFamily="34" charset="0"/>
                <a:cs typeface="Arial" pitchFamily="34" charset="0"/>
              </a:rPr>
              <a:t>Analysis and Visualization of Large Structures Solved by Molecular Dynamics Flexible Fitting.  </a:t>
            </a:r>
            <a:r>
              <a:rPr lang="en-US" altLang="en-US" sz="1200" dirty="0">
                <a:latin typeface="Arial" pitchFamily="34" charset="0"/>
                <a:cs typeface="Arial" pitchFamily="34" charset="0"/>
              </a:rPr>
              <a:t>J. E. Stone, R. McGreevy, B. </a:t>
            </a:r>
            <a:r>
              <a:rPr lang="en-US" altLang="en-US" sz="1200" dirty="0" err="1">
                <a:latin typeface="Arial" pitchFamily="34" charset="0"/>
                <a:cs typeface="Arial" pitchFamily="34" charset="0"/>
              </a:rPr>
              <a:t>Isralewitz</a:t>
            </a:r>
            <a:r>
              <a:rPr lang="en-US" altLang="en-US" sz="1200" dirty="0">
                <a:latin typeface="Arial" pitchFamily="34" charset="0"/>
                <a:cs typeface="Arial" pitchFamily="34" charset="0"/>
              </a:rPr>
              <a:t>, and K. </a:t>
            </a:r>
            <a:r>
              <a:rPr lang="en-US" altLang="en-US" sz="1200" dirty="0" err="1">
                <a:latin typeface="Arial" pitchFamily="34" charset="0"/>
                <a:cs typeface="Arial" pitchFamily="34" charset="0"/>
              </a:rPr>
              <a:t>Schulten</a:t>
            </a:r>
            <a:r>
              <a:rPr lang="en-US" altLang="en-US" sz="1200" dirty="0">
                <a:latin typeface="Arial" pitchFamily="34" charset="0"/>
                <a:cs typeface="Arial" pitchFamily="34" charset="0"/>
              </a:rPr>
              <a:t>.  Faraday Discussions 169:265-283, 2014</a:t>
            </a:r>
            <a:r>
              <a:rPr lang="en-US" altLang="en-US" sz="1200" dirty="0" smtClean="0">
                <a:latin typeface="Arial" pitchFamily="34" charset="0"/>
                <a:cs typeface="Arial" pitchFamily="34" charset="0"/>
              </a:rPr>
              <a:t>.</a:t>
            </a:r>
          </a:p>
          <a:p>
            <a:pPr eaLnBrk="1" hangingPunct="1">
              <a:buFont typeface="Times New Roman" pitchFamily="18" charset="0"/>
              <a:buNone/>
            </a:pPr>
            <a:r>
              <a:rPr lang="en-US" sz="1200" b="1" dirty="0" smtClean="0">
                <a:latin typeface="Arial" panose="020B0604020202020204" pitchFamily="34" charset="0"/>
                <a:cs typeface="Arial" panose="020B0604020202020204" pitchFamily="34" charset="0"/>
              </a:rPr>
              <a:t>[2] Early </a:t>
            </a:r>
            <a:r>
              <a:rPr lang="en-US" sz="1200" b="1" dirty="0">
                <a:latin typeface="Arial" panose="020B0604020202020204" pitchFamily="34" charset="0"/>
                <a:cs typeface="Arial" panose="020B0604020202020204" pitchFamily="34" charset="0"/>
              </a:rPr>
              <a:t>Experiences Porting the NAMD and VMD Molecular Simulation and Analysis Software to GPU-Accelerated </a:t>
            </a:r>
            <a:r>
              <a:rPr lang="en-US" sz="1200" b="1" dirty="0" err="1">
                <a:latin typeface="Arial" panose="020B0604020202020204" pitchFamily="34" charset="0"/>
                <a:cs typeface="Arial" panose="020B0604020202020204" pitchFamily="34" charset="0"/>
              </a:rPr>
              <a:t>OpenPOWER</a:t>
            </a:r>
            <a:r>
              <a:rPr lang="en-US" sz="1200" b="1" dirty="0">
                <a:latin typeface="Arial" panose="020B0604020202020204" pitchFamily="34" charset="0"/>
                <a:cs typeface="Arial" panose="020B0604020202020204" pitchFamily="34" charset="0"/>
              </a:rPr>
              <a:t> </a:t>
            </a:r>
            <a:r>
              <a:rPr lang="en-US" sz="1200" b="1" dirty="0" smtClean="0">
                <a:latin typeface="Arial" panose="020B0604020202020204" pitchFamily="34" charset="0"/>
                <a:cs typeface="Arial" panose="020B0604020202020204" pitchFamily="34" charset="0"/>
              </a:rPr>
              <a:t>Platforms. </a:t>
            </a:r>
            <a:r>
              <a:rPr lang="en-US" sz="1200" dirty="0" smtClean="0">
                <a:latin typeface="Arial" panose="020B0604020202020204" pitchFamily="34" charset="0"/>
                <a:cs typeface="Arial" panose="020B0604020202020204" pitchFamily="34" charset="0"/>
              </a:rPr>
              <a:t>J. E</a:t>
            </a:r>
            <a:r>
              <a:rPr lang="en-US" sz="1200" dirty="0">
                <a:latin typeface="Arial" panose="020B0604020202020204" pitchFamily="34" charset="0"/>
                <a:cs typeface="Arial" panose="020B0604020202020204" pitchFamily="34" charset="0"/>
              </a:rPr>
              <a:t>. Stone, </a:t>
            </a:r>
            <a:r>
              <a:rPr lang="en-US" sz="1200" dirty="0" smtClean="0">
                <a:latin typeface="Arial" panose="020B0604020202020204" pitchFamily="34" charset="0"/>
                <a:cs typeface="Arial" panose="020B0604020202020204" pitchFamily="34" charset="0"/>
              </a:rPr>
              <a:t>A.-P. </a:t>
            </a:r>
            <a:r>
              <a:rPr lang="en-US" sz="1200" dirty="0" err="1">
                <a:latin typeface="Arial" panose="020B0604020202020204" pitchFamily="34" charset="0"/>
                <a:cs typeface="Arial" panose="020B0604020202020204" pitchFamily="34" charset="0"/>
              </a:rPr>
              <a:t>Hynninen</a:t>
            </a:r>
            <a:r>
              <a:rPr lang="en-US" sz="1200" dirty="0">
                <a:latin typeface="Arial" panose="020B0604020202020204" pitchFamily="34" charset="0"/>
                <a:cs typeface="Arial" panose="020B0604020202020204" pitchFamily="34" charset="0"/>
              </a:rPr>
              <a:t>, </a:t>
            </a:r>
            <a:r>
              <a:rPr lang="en-US" sz="1200" dirty="0" smtClean="0">
                <a:latin typeface="Arial" panose="020B0604020202020204" pitchFamily="34" charset="0"/>
                <a:cs typeface="Arial" panose="020B0604020202020204" pitchFamily="34" charset="0"/>
              </a:rPr>
              <a:t>J. </a:t>
            </a:r>
            <a:r>
              <a:rPr lang="en-US" sz="1200" dirty="0">
                <a:latin typeface="Arial" panose="020B0604020202020204" pitchFamily="34" charset="0"/>
                <a:cs typeface="Arial" panose="020B0604020202020204" pitchFamily="34" charset="0"/>
              </a:rPr>
              <a:t>C. Phillips</a:t>
            </a:r>
            <a:r>
              <a:rPr lang="en-US" sz="1200" dirty="0" smtClean="0">
                <a:latin typeface="Arial" panose="020B0604020202020204" pitchFamily="34" charset="0"/>
                <a:cs typeface="Arial" panose="020B0604020202020204" pitchFamily="34" charset="0"/>
              </a:rPr>
              <a:t>, K. </a:t>
            </a:r>
            <a:r>
              <a:rPr lang="en-US" sz="1200" dirty="0" err="1" smtClean="0">
                <a:latin typeface="Arial" panose="020B0604020202020204" pitchFamily="34" charset="0"/>
                <a:cs typeface="Arial" panose="020B0604020202020204" pitchFamily="34" charset="0"/>
              </a:rPr>
              <a:t>Schulten</a:t>
            </a:r>
            <a:r>
              <a:rPr lang="en-US" sz="1200" dirty="0" smtClean="0">
                <a:latin typeface="Arial" panose="020B0604020202020204" pitchFamily="34" charset="0"/>
                <a:cs typeface="Arial" panose="020B0604020202020204" pitchFamily="34" charset="0"/>
              </a:rPr>
              <a:t>. International </a:t>
            </a:r>
            <a:r>
              <a:rPr lang="en-US" sz="1200" dirty="0">
                <a:latin typeface="Arial" panose="020B0604020202020204" pitchFamily="34" charset="0"/>
                <a:cs typeface="Arial" panose="020B0604020202020204" pitchFamily="34" charset="0"/>
              </a:rPr>
              <a:t>Workshop on </a:t>
            </a:r>
            <a:r>
              <a:rPr lang="en-US" sz="1200" dirty="0" err="1">
                <a:latin typeface="Arial" panose="020B0604020202020204" pitchFamily="34" charset="0"/>
                <a:cs typeface="Arial" panose="020B0604020202020204" pitchFamily="34" charset="0"/>
              </a:rPr>
              <a:t>OpenPOWER</a:t>
            </a:r>
            <a:r>
              <a:rPr lang="en-US" sz="1200" dirty="0">
                <a:latin typeface="Arial" panose="020B0604020202020204" pitchFamily="34" charset="0"/>
                <a:cs typeface="Arial" panose="020B0604020202020204" pitchFamily="34" charset="0"/>
              </a:rPr>
              <a:t> for HPC (IWOPH'16), LNCS 9945, pp. 188-206, 2016</a:t>
            </a:r>
            <a:r>
              <a:rPr lang="en-US" sz="1200" dirty="0" smtClean="0">
                <a:latin typeface="Arial" panose="020B0604020202020204" pitchFamily="34" charset="0"/>
                <a:cs typeface="Arial" panose="020B0604020202020204" pitchFamily="34" charset="0"/>
              </a:rPr>
              <a:t>.</a:t>
            </a:r>
          </a:p>
        </p:txBody>
      </p:sp>
      <p:sp>
        <p:nvSpPr>
          <p:cNvPr id="5" name="Rectangle 4"/>
          <p:cNvSpPr/>
          <p:nvPr/>
        </p:nvSpPr>
        <p:spPr>
          <a:xfrm>
            <a:off x="121877" y="3143340"/>
            <a:ext cx="8856921" cy="651803"/>
          </a:xfrm>
          <a:prstGeom prst="rect">
            <a:avLst/>
          </a:prstGeom>
          <a:noFill/>
          <a:ln w="254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0301637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457200"/>
            <a:ext cx="7770813" cy="704850"/>
          </a:xfrm>
        </p:spPr>
        <p:txBody>
          <a:bodyPr>
            <a:noAutofit/>
          </a:bodyPr>
          <a:lstStyle/>
          <a:p>
            <a:r>
              <a:rPr lang="en-US" sz="2800" dirty="0" smtClean="0"/>
              <a:t>Volta-Specific CC Optimization Opportunities</a:t>
            </a:r>
            <a:endParaRPr lang="en-US" sz="2800" dirty="0"/>
          </a:p>
        </p:txBody>
      </p:sp>
      <p:sp>
        <p:nvSpPr>
          <p:cNvPr id="3" name="Text Placeholder 2"/>
          <p:cNvSpPr>
            <a:spLocks noGrp="1"/>
          </p:cNvSpPr>
          <p:nvPr>
            <p:ph type="body" sz="half" idx="1"/>
          </p:nvPr>
        </p:nvSpPr>
        <p:spPr>
          <a:xfrm>
            <a:off x="685801" y="1009650"/>
            <a:ext cx="7686674" cy="3705225"/>
          </a:xfrm>
        </p:spPr>
        <p:txBody>
          <a:bodyPr>
            <a:normAutofit fontScale="92500" lnSpcReduction="20000"/>
          </a:bodyPr>
          <a:lstStyle/>
          <a:p>
            <a:r>
              <a:rPr lang="en-US" sz="2400" dirty="0" smtClean="0"/>
              <a:t>Optimized precision for both ref/simulated maps:</a:t>
            </a:r>
          </a:p>
          <a:p>
            <a:pPr lvl="1"/>
            <a:r>
              <a:rPr lang="en-US" sz="2000" dirty="0" smtClean="0"/>
              <a:t>Improved memory bandwidth, lower arithmetic cost</a:t>
            </a:r>
          </a:p>
          <a:p>
            <a:pPr lvl="1"/>
            <a:r>
              <a:rPr lang="en-US" sz="2000" dirty="0" smtClean="0"/>
              <a:t>FP16</a:t>
            </a:r>
            <a:r>
              <a:rPr lang="en-US" sz="2000" dirty="0"/>
              <a:t>: half-precision </a:t>
            </a:r>
            <a:r>
              <a:rPr lang="en-US" sz="2000" dirty="0" smtClean="0"/>
              <a:t>EM density </a:t>
            </a:r>
            <a:r>
              <a:rPr lang="en-US" sz="2000" dirty="0"/>
              <a:t>map </a:t>
            </a:r>
            <a:r>
              <a:rPr lang="en-US" sz="2000" dirty="0" smtClean="0"/>
              <a:t>representation</a:t>
            </a:r>
            <a:endParaRPr lang="en-US" sz="2000" dirty="0"/>
          </a:p>
          <a:p>
            <a:pPr lvl="1"/>
            <a:r>
              <a:rPr lang="en-US" sz="2000" dirty="0" smtClean="0"/>
              <a:t>INT8: byte </a:t>
            </a:r>
            <a:r>
              <a:rPr lang="en-US" sz="2000" dirty="0"/>
              <a:t>density map representation </a:t>
            </a:r>
            <a:r>
              <a:rPr lang="en-US" sz="2000" b="1" dirty="0" smtClean="0"/>
              <a:t>for EM tomograms</a:t>
            </a:r>
            <a:endParaRPr lang="en-US" sz="2000" b="1" dirty="0"/>
          </a:p>
          <a:p>
            <a:r>
              <a:rPr lang="en-US" sz="2400" dirty="0" smtClean="0"/>
              <a:t>Explore use of Tensor Core for certain parts of cross correlation calculations, convolutions for noise filters:</a:t>
            </a:r>
          </a:p>
          <a:p>
            <a:pPr lvl="1"/>
            <a:r>
              <a:rPr lang="en-US" sz="2000" dirty="0" smtClean="0"/>
              <a:t>Challenge: CUDA 9.x APIs for TC limit the range of data movement patterns that perform well</a:t>
            </a:r>
          </a:p>
          <a:p>
            <a:pPr lvl="1"/>
            <a:r>
              <a:rPr lang="en-US" sz="2000" dirty="0"/>
              <a:t>D</a:t>
            </a:r>
            <a:r>
              <a:rPr lang="en-US" sz="2000" dirty="0" smtClean="0"/>
              <a:t>ifficult to prevent TC from becoming mem bandwidth-bound</a:t>
            </a:r>
          </a:p>
          <a:p>
            <a:pPr lvl="1"/>
            <a:r>
              <a:rPr lang="en-US" sz="2000" dirty="0" smtClean="0"/>
              <a:t>Ongoing TC experiments for VMD image segmentation kernels may lead to schemes that can work for cross correlation and other calculations </a:t>
            </a:r>
          </a:p>
          <a:p>
            <a:pPr lvl="1"/>
            <a:endParaRPr lang="en-US" sz="2000" dirty="0"/>
          </a:p>
        </p:txBody>
      </p:sp>
    </p:spTree>
    <p:extLst>
      <p:ext uri="{BB962C8B-B14F-4D97-AF65-F5344CB8AC3E}">
        <p14:creationId xmlns:p14="http://schemas.microsoft.com/office/powerpoint/2010/main" val="13102122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Challenges Posed by Next-Gen GPU-Dense Workstation/Node Designs</a:t>
            </a:r>
            <a:endParaRPr lang="en-US" sz="2800" dirty="0"/>
          </a:p>
        </p:txBody>
      </p:sp>
      <p:sp>
        <p:nvSpPr>
          <p:cNvPr id="3" name="Text Placeholder 2"/>
          <p:cNvSpPr>
            <a:spLocks noGrp="1"/>
          </p:cNvSpPr>
          <p:nvPr>
            <p:ph type="body" sz="half" idx="1"/>
          </p:nvPr>
        </p:nvSpPr>
        <p:spPr>
          <a:xfrm>
            <a:off x="476250" y="2335950"/>
            <a:ext cx="8105775" cy="2234860"/>
          </a:xfrm>
        </p:spPr>
        <p:txBody>
          <a:bodyPr>
            <a:normAutofit/>
          </a:bodyPr>
          <a:lstStyle/>
          <a:p>
            <a:r>
              <a:rPr lang="en-US" sz="2000" dirty="0" smtClean="0"/>
              <a:t>~9x observed performance gain from Kepler to Volta GPUs</a:t>
            </a:r>
          </a:p>
          <a:p>
            <a:r>
              <a:rPr lang="en-US" sz="2000" dirty="0" smtClean="0"/>
              <a:t>CPUs and </a:t>
            </a:r>
            <a:r>
              <a:rPr lang="en-US" sz="2000" dirty="0" err="1" smtClean="0"/>
              <a:t>PCIe</a:t>
            </a:r>
            <a:r>
              <a:rPr lang="en-US" sz="2000" dirty="0" smtClean="0"/>
              <a:t> have not matched this performance gain</a:t>
            </a:r>
          </a:p>
          <a:p>
            <a:r>
              <a:rPr lang="en-US" sz="2000" dirty="0" smtClean="0"/>
              <a:t>New GPU-dense nodes have far less CPU available to manage GPUs and execute non-GPU code</a:t>
            </a:r>
          </a:p>
          <a:p>
            <a:pPr lvl="1"/>
            <a:r>
              <a:rPr lang="en-US" sz="1600" dirty="0" smtClean="0"/>
              <a:t>More GPUs per CPU socket, fewer CPU threads per GPU</a:t>
            </a:r>
          </a:p>
          <a:p>
            <a:pPr lvl="1"/>
            <a:r>
              <a:rPr lang="en-US" sz="1600" dirty="0" smtClean="0"/>
              <a:t>ORNL Summit 3 GPUs/socket, 7 CPU cores per GPU</a:t>
            </a:r>
            <a:endParaRPr lang="en-US" sz="2000" dirty="0"/>
          </a:p>
        </p:txBody>
      </p:sp>
      <p:graphicFrame>
        <p:nvGraphicFramePr>
          <p:cNvPr id="5" name="Table 4"/>
          <p:cNvGraphicFramePr>
            <a:graphicFrameLocks noGrp="1"/>
          </p:cNvGraphicFramePr>
          <p:nvPr>
            <p:extLst>
              <p:ext uri="{D42A27DB-BD31-4B8C-83A1-F6EECF244321}">
                <p14:modId xmlns:p14="http://schemas.microsoft.com/office/powerpoint/2010/main" val="22665605"/>
              </p:ext>
            </p:extLst>
          </p:nvPr>
        </p:nvGraphicFramePr>
        <p:xfrm>
          <a:off x="726102" y="1394778"/>
          <a:ext cx="7536223" cy="941172"/>
        </p:xfrm>
        <a:graphic>
          <a:graphicData uri="http://schemas.openxmlformats.org/drawingml/2006/table">
            <a:tbl>
              <a:tblPr firstRow="1" bandRow="1">
                <a:tableStyleId>{5C22544A-7EE6-4342-B048-85BDC9FD1C3A}</a:tableStyleId>
              </a:tblPr>
              <a:tblGrid>
                <a:gridCol w="5069248"/>
                <a:gridCol w="2466975"/>
              </a:tblGrid>
              <a:tr h="2802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Application</a:t>
                      </a:r>
                      <a:r>
                        <a:rPr lang="en-US" sz="1400" baseline="0" dirty="0" smtClean="0">
                          <a:solidFill>
                            <a:schemeClr val="tx1"/>
                          </a:solidFill>
                        </a:rPr>
                        <a:t> and </a:t>
                      </a:r>
                      <a:r>
                        <a:rPr lang="en-US" sz="1400" dirty="0" smtClean="0">
                          <a:solidFill>
                            <a:schemeClr val="tx1"/>
                          </a:solidFill>
                        </a:rPr>
                        <a:t>Hardware platform</a:t>
                      </a:r>
                    </a:p>
                  </a:txBody>
                  <a:tcPr marL="91458" marR="91458" marT="34297" marB="34297">
                    <a:solidFill>
                      <a:srgbClr val="99FF99"/>
                    </a:solidFill>
                  </a:tcPr>
                </a:tc>
                <a:tc>
                  <a:txBody>
                    <a:bodyPr/>
                    <a:lstStyle/>
                    <a:p>
                      <a:r>
                        <a:rPr lang="en-US" sz="1400" dirty="0" smtClean="0">
                          <a:solidFill>
                            <a:schemeClr val="tx1"/>
                          </a:solidFill>
                        </a:rPr>
                        <a:t>Runtime</a:t>
                      </a:r>
                      <a:r>
                        <a:rPr lang="en-US" sz="1400" baseline="0" dirty="0" smtClean="0">
                          <a:solidFill>
                            <a:schemeClr val="tx1"/>
                          </a:solidFill>
                        </a:rPr>
                        <a:t>,        VMD+GPU</a:t>
                      </a:r>
                      <a:endParaRPr lang="en-US" sz="1400" dirty="0" smtClean="0">
                        <a:solidFill>
                          <a:schemeClr val="tx1"/>
                        </a:solidFill>
                      </a:endParaRPr>
                    </a:p>
                  </a:txBody>
                  <a:tcPr marL="91458" marR="91458" marT="34297" marB="34297">
                    <a:solidFill>
                      <a:srgbClr val="99FF99"/>
                    </a:solidFill>
                  </a:tcPr>
                </a:tc>
              </a:tr>
              <a:tr h="329609">
                <a:tc>
                  <a:txBody>
                    <a:bodyPr/>
                    <a:lstStyle/>
                    <a:p>
                      <a:r>
                        <a:rPr lang="en-US" sz="1400" b="0" dirty="0" smtClean="0"/>
                        <a:t>VMD-CUDA Intel Xeon E5-2687W</a:t>
                      </a:r>
                      <a:r>
                        <a:rPr lang="en-US" sz="1400" b="0" baseline="0" dirty="0" smtClean="0"/>
                        <a:t> + 1x </a:t>
                      </a:r>
                      <a:r>
                        <a:rPr lang="en-US" sz="1400" b="0" dirty="0" err="1" smtClean="0"/>
                        <a:t>Quadro</a:t>
                      </a:r>
                      <a:r>
                        <a:rPr lang="en-US" sz="1400" b="0" dirty="0" smtClean="0"/>
                        <a:t> K6000 [1,2]</a:t>
                      </a:r>
                      <a:endParaRPr lang="en-US" sz="1400" b="0" dirty="0"/>
                    </a:p>
                  </a:txBody>
                  <a:tcPr marL="91458" marR="91458" marT="34297" marB="34297"/>
                </a:tc>
                <a:tc>
                  <a:txBody>
                    <a:bodyPr/>
                    <a:lstStyle/>
                    <a:p>
                      <a:r>
                        <a:rPr lang="en-US" sz="1400" b="0" dirty="0" smtClean="0"/>
                        <a:t>  0.458s,               </a:t>
                      </a:r>
                      <a:r>
                        <a:rPr lang="en-US" sz="1400" b="1" dirty="0" smtClean="0"/>
                        <a:t>1.0x</a:t>
                      </a:r>
                      <a:endParaRPr lang="en-US" sz="1400" b="1" dirty="0"/>
                    </a:p>
                  </a:txBody>
                  <a:tcPr marL="91458" marR="91458" marT="34297" marB="34297"/>
                </a:tc>
              </a:tr>
              <a:tr h="329609">
                <a:tc>
                  <a:txBody>
                    <a:bodyPr/>
                    <a:lstStyle/>
                    <a:p>
                      <a:pPr marL="0" marR="0" indent="0" algn="l" defTabSz="457101" rtl="0" eaLnBrk="1" fontAlgn="auto" latinLnBrk="0" hangingPunct="1">
                        <a:lnSpc>
                          <a:spcPct val="100000"/>
                        </a:lnSpc>
                        <a:spcBef>
                          <a:spcPts val="0"/>
                        </a:spcBef>
                        <a:spcAft>
                          <a:spcPts val="0"/>
                        </a:spcAft>
                        <a:buClrTx/>
                        <a:buSzTx/>
                        <a:buFontTx/>
                        <a:buNone/>
                        <a:tabLst/>
                        <a:defRPr/>
                      </a:pPr>
                      <a:r>
                        <a:rPr lang="en-US" sz="1400" b="1" dirty="0" smtClean="0"/>
                        <a:t>VMD-CUDA</a:t>
                      </a:r>
                      <a:r>
                        <a:rPr lang="en-US" sz="1400" b="1" baseline="0" dirty="0" smtClean="0"/>
                        <a:t> IBM Power9 “Newell”   + 1x Tesla V100</a:t>
                      </a:r>
                      <a:endParaRPr lang="en-US" sz="1100" b="1" dirty="0" smtClean="0"/>
                    </a:p>
                  </a:txBody>
                  <a:tcPr marL="91458" marR="91458" marT="34297" marB="34297"/>
                </a:tc>
                <a:tc>
                  <a:txBody>
                    <a:bodyPr/>
                    <a:lstStyle/>
                    <a:p>
                      <a:r>
                        <a:rPr lang="en-US" sz="1400" b="1" dirty="0" smtClean="0"/>
                        <a:t>  0.049s,       </a:t>
                      </a:r>
                      <a:r>
                        <a:rPr lang="en-US" sz="1400" b="1" baseline="0" dirty="0" smtClean="0"/>
                        <a:t>        9.3x</a:t>
                      </a:r>
                      <a:endParaRPr lang="en-US" sz="1400" b="1" dirty="0"/>
                    </a:p>
                  </a:txBody>
                  <a:tcPr marL="91458" marR="91458" marT="34297" marB="34297"/>
                </a:tc>
              </a:tr>
            </a:tbl>
          </a:graphicData>
        </a:graphic>
      </p:graphicFrame>
    </p:spTree>
    <p:extLst>
      <p:ext uri="{BB962C8B-B14F-4D97-AF65-F5344CB8AC3E}">
        <p14:creationId xmlns:p14="http://schemas.microsoft.com/office/powerpoint/2010/main" val="14098094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NVIDIA DGX-1</a:t>
            </a:r>
            <a:endParaRPr lang="en-US" dirty="0"/>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rightnessContrast bright="-90000" contrast="-40000"/>
                    </a14:imgEffect>
                  </a14:imgLayer>
                </a14:imgProps>
              </a:ext>
              <a:ext uri="{28A0092B-C50C-407E-A947-70E740481C1C}">
                <a14:useLocalDpi xmlns:a14="http://schemas.microsoft.com/office/drawing/2010/main" val="0"/>
              </a:ext>
            </a:extLst>
          </a:blip>
          <a:stretch>
            <a:fillRect/>
          </a:stretch>
        </p:blipFill>
        <p:spPr>
          <a:xfrm>
            <a:off x="1428750" y="1195652"/>
            <a:ext cx="5853112" cy="3471597"/>
          </a:xfrm>
          <a:prstGeom prst="rect">
            <a:avLst/>
          </a:prstGeom>
        </p:spPr>
      </p:pic>
    </p:spTree>
    <p:extLst>
      <p:ext uri="{BB962C8B-B14F-4D97-AF65-F5344CB8AC3E}">
        <p14:creationId xmlns:p14="http://schemas.microsoft.com/office/powerpoint/2010/main" val="1799278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4657725"/>
            <a:ext cx="9144000" cy="48577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22" name="TextBox 9"/>
          <p:cNvSpPr txBox="1">
            <a:spLocks noChangeArrowheads="1"/>
          </p:cNvSpPr>
          <p:nvPr/>
        </p:nvSpPr>
        <p:spPr bwMode="auto">
          <a:xfrm>
            <a:off x="7207250" y="2720799"/>
            <a:ext cx="18613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en-US" sz="1800" dirty="0">
                <a:latin typeface="+mn-lt"/>
              </a:rPr>
              <a:t>MD </a:t>
            </a:r>
            <a:r>
              <a:rPr lang="en-US" altLang="en-US" sz="1800" dirty="0" smtClean="0">
                <a:latin typeface="+mn-lt"/>
              </a:rPr>
              <a:t>Simulation</a:t>
            </a:r>
            <a:endParaRPr lang="en-US" altLang="en-US" sz="1800" dirty="0">
              <a:latin typeface="+mn-lt"/>
            </a:endParaRPr>
          </a:p>
        </p:txBody>
      </p:sp>
      <p:sp>
        <p:nvSpPr>
          <p:cNvPr id="25" name="Rectangle 3"/>
          <p:cNvSpPr txBox="1">
            <a:spLocks noChangeArrowheads="1"/>
          </p:cNvSpPr>
          <p:nvPr/>
        </p:nvSpPr>
        <p:spPr>
          <a:xfrm>
            <a:off x="109182" y="152401"/>
            <a:ext cx="7098068" cy="557284"/>
          </a:xfrm>
          <a:prstGeom prst="rect">
            <a:avLst/>
          </a:prstGeom>
        </p:spPr>
        <p:txBody>
          <a:bodyPr/>
          <a:lstStyle>
            <a:lvl1pPr algn="ctr" defTabSz="457101" rtl="0" eaLnBrk="1" latinLnBrk="0" hangingPunct="1">
              <a:spcBef>
                <a:spcPct val="0"/>
              </a:spcBef>
              <a:buNone/>
              <a:defRPr sz="4400" kern="1200">
                <a:solidFill>
                  <a:schemeClr val="tx1"/>
                </a:solidFill>
                <a:latin typeface="Arial"/>
                <a:ea typeface="+mj-ea"/>
                <a:cs typeface="+mj-cs"/>
              </a:defRPr>
            </a:lvl1pPr>
          </a:lstStyle>
          <a:p>
            <a:r>
              <a:rPr lang="en-US" altLang="en-US" sz="3200" dirty="0" smtClean="0"/>
              <a:t>VMD – “Visual Molecular Dynamics”</a:t>
            </a:r>
          </a:p>
        </p:txBody>
      </p:sp>
      <p:sp>
        <p:nvSpPr>
          <p:cNvPr id="27" name="TextBox 14"/>
          <p:cNvSpPr txBox="1">
            <a:spLocks noChangeArrowheads="1"/>
          </p:cNvSpPr>
          <p:nvPr/>
        </p:nvSpPr>
        <p:spPr bwMode="auto">
          <a:xfrm>
            <a:off x="4603898" y="2720799"/>
            <a:ext cx="24258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en-US" sz="1800" dirty="0" smtClean="0">
                <a:latin typeface="+mn-lt"/>
              </a:rPr>
              <a:t>Cell-Scale Modeling</a:t>
            </a:r>
            <a:endParaRPr lang="en-US" altLang="en-US" sz="1800" dirty="0">
              <a:latin typeface="+mn-lt"/>
            </a:endParaRPr>
          </a:p>
        </p:txBody>
      </p:sp>
      <p:sp>
        <p:nvSpPr>
          <p:cNvPr id="28" name="Rectangle 4"/>
          <p:cNvSpPr txBox="1">
            <a:spLocks noChangeArrowheads="1"/>
          </p:cNvSpPr>
          <p:nvPr/>
        </p:nvSpPr>
        <p:spPr>
          <a:xfrm>
            <a:off x="124299" y="750889"/>
            <a:ext cx="4479599" cy="2154576"/>
          </a:xfrm>
          <a:prstGeom prst="rect">
            <a:avLst/>
          </a:prstGeom>
        </p:spPr>
        <p:txBody>
          <a:bodyPr/>
          <a:lstStyle>
            <a:lvl1pPr marL="342826" indent="-342826" algn="l" defTabSz="457101" rtl="0" eaLnBrk="1" latinLnBrk="0" hangingPunct="1">
              <a:spcBef>
                <a:spcPct val="20000"/>
              </a:spcBef>
              <a:buFont typeface="Arial"/>
              <a:buChar char="•"/>
              <a:defRPr sz="3200" kern="1200">
                <a:solidFill>
                  <a:schemeClr val="tx1"/>
                </a:solidFill>
                <a:latin typeface="Arial"/>
                <a:ea typeface="+mn-ea"/>
                <a:cs typeface="+mn-cs"/>
              </a:defRPr>
            </a:lvl1pPr>
            <a:lvl2pPr marL="742789" indent="-285688" algn="l" defTabSz="457101" rtl="0" eaLnBrk="1" latinLnBrk="0" hangingPunct="1">
              <a:spcBef>
                <a:spcPct val="20000"/>
              </a:spcBef>
              <a:buFont typeface="Arial"/>
              <a:buChar char="–"/>
              <a:defRPr sz="2800" kern="1200">
                <a:solidFill>
                  <a:schemeClr val="tx1"/>
                </a:solidFill>
                <a:latin typeface="Arial"/>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Arial"/>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Arial"/>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Arial"/>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pPr>
            <a:r>
              <a:rPr lang="en-US" altLang="en-US" sz="1800" dirty="0" smtClean="0"/>
              <a:t>Visualization and analysis of:</a:t>
            </a:r>
          </a:p>
          <a:p>
            <a:pPr lvl="1" indent="-342900">
              <a:lnSpc>
                <a:spcPct val="90000"/>
              </a:lnSpc>
            </a:pPr>
            <a:r>
              <a:rPr lang="en-US" altLang="en-US" sz="1600" dirty="0"/>
              <a:t>M</a:t>
            </a:r>
            <a:r>
              <a:rPr lang="en-US" altLang="en-US" sz="1600" dirty="0" smtClean="0"/>
              <a:t>olecular dynamics simulations</a:t>
            </a:r>
          </a:p>
          <a:p>
            <a:pPr lvl="1" indent="-342900">
              <a:lnSpc>
                <a:spcPct val="90000"/>
              </a:lnSpc>
            </a:pPr>
            <a:r>
              <a:rPr lang="en-US" altLang="en-US" sz="1600" dirty="0"/>
              <a:t>L</a:t>
            </a:r>
            <a:r>
              <a:rPr lang="en-US" altLang="en-US" sz="1600" dirty="0" smtClean="0"/>
              <a:t>attice cell simulations</a:t>
            </a:r>
          </a:p>
          <a:p>
            <a:pPr lvl="1" indent="-342900">
              <a:lnSpc>
                <a:spcPct val="90000"/>
              </a:lnSpc>
            </a:pPr>
            <a:r>
              <a:rPr lang="en-US" altLang="en-US" sz="1600" dirty="0"/>
              <a:t>Q</a:t>
            </a:r>
            <a:r>
              <a:rPr lang="en-US" altLang="en-US" sz="1600" dirty="0" smtClean="0"/>
              <a:t>uantum chemistry calculations</a:t>
            </a:r>
          </a:p>
          <a:p>
            <a:pPr lvl="1" indent="-342900">
              <a:lnSpc>
                <a:spcPct val="90000"/>
              </a:lnSpc>
            </a:pPr>
            <a:r>
              <a:rPr lang="en-US" altLang="en-US" sz="1600" dirty="0" smtClean="0"/>
              <a:t>Sequence information</a:t>
            </a:r>
          </a:p>
          <a:p>
            <a:pPr>
              <a:lnSpc>
                <a:spcPct val="90000"/>
              </a:lnSpc>
            </a:pPr>
            <a:r>
              <a:rPr lang="en-US" altLang="en-US" sz="1800" dirty="0" smtClean="0"/>
              <a:t>User extensible scripting and plugins</a:t>
            </a:r>
          </a:p>
          <a:p>
            <a:pPr>
              <a:lnSpc>
                <a:spcPct val="90000"/>
              </a:lnSpc>
            </a:pPr>
            <a:r>
              <a:rPr lang="en-US" altLang="en-US" sz="1800" dirty="0" smtClean="0"/>
              <a:t>http://www.ks.uiuc.edu/Research/vmd/</a:t>
            </a:r>
          </a:p>
        </p:txBody>
      </p:sp>
      <p:pic>
        <p:nvPicPr>
          <p:cNvPr id="29" name="ClipArt Placeholder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7207249" y="1"/>
            <a:ext cx="1946499" cy="2779832"/>
          </a:xfrm>
          <a:prstGeom prst="rect">
            <a:avLst/>
          </a:prstGeom>
        </p:spPr>
      </p:pic>
      <p:pic>
        <p:nvPicPr>
          <p:cNvPr id="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345" y="3090131"/>
            <a:ext cx="9052403" cy="1810481"/>
          </a:xfrm>
          <a:prstGeom prst="rect">
            <a:avLst/>
          </a:prstGeom>
          <a:noFill/>
          <a:ln>
            <a:noFill/>
          </a:ln>
          <a:effectLst>
            <a:outerShdw blurRad="50800" dist="1270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5348" r="9206"/>
          <a:stretch/>
        </p:blipFill>
        <p:spPr>
          <a:xfrm>
            <a:off x="4491238" y="839971"/>
            <a:ext cx="2632575" cy="1903765"/>
          </a:xfrm>
          <a:prstGeom prst="rect">
            <a:avLst/>
          </a:prstGeom>
        </p:spPr>
      </p:pic>
    </p:spTree>
    <p:extLst>
      <p:ext uri="{BB962C8B-B14F-4D97-AF65-F5344CB8AC3E}">
        <p14:creationId xmlns:p14="http://schemas.microsoft.com/office/powerpoint/2010/main" val="4143380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Arc 72"/>
          <p:cNvSpPr/>
          <p:nvPr/>
        </p:nvSpPr>
        <p:spPr>
          <a:xfrm flipV="1">
            <a:off x="582418" y="2540953"/>
            <a:ext cx="587768" cy="347050"/>
          </a:xfrm>
          <a:prstGeom prst="arc">
            <a:avLst>
              <a:gd name="adj1" fmla="val 16200000"/>
              <a:gd name="adj2" fmla="val 21494764"/>
            </a:avLst>
          </a:prstGeom>
          <a:ln w="190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4" name="Arc 73"/>
          <p:cNvSpPr/>
          <p:nvPr/>
        </p:nvSpPr>
        <p:spPr>
          <a:xfrm flipH="1" flipV="1">
            <a:off x="595998" y="2540953"/>
            <a:ext cx="586754" cy="347050"/>
          </a:xfrm>
          <a:prstGeom prst="arc">
            <a:avLst>
              <a:gd name="adj1" fmla="val 16200000"/>
              <a:gd name="adj2" fmla="val 21494764"/>
            </a:avLst>
          </a:prstGeom>
          <a:ln w="190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3" name="Arc 92"/>
          <p:cNvSpPr/>
          <p:nvPr/>
        </p:nvSpPr>
        <p:spPr>
          <a:xfrm flipV="1">
            <a:off x="4362755" y="2540956"/>
            <a:ext cx="587768" cy="347050"/>
          </a:xfrm>
          <a:prstGeom prst="arc">
            <a:avLst>
              <a:gd name="adj1" fmla="val 16200000"/>
              <a:gd name="adj2" fmla="val 21494764"/>
            </a:avLst>
          </a:prstGeom>
          <a:ln w="190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4" name="Arc 93"/>
          <p:cNvSpPr/>
          <p:nvPr/>
        </p:nvSpPr>
        <p:spPr>
          <a:xfrm flipH="1" flipV="1">
            <a:off x="4376335" y="2540956"/>
            <a:ext cx="586754" cy="347050"/>
          </a:xfrm>
          <a:prstGeom prst="arc">
            <a:avLst>
              <a:gd name="adj1" fmla="val 16200000"/>
              <a:gd name="adj2" fmla="val 21494764"/>
            </a:avLst>
          </a:prstGeom>
          <a:ln w="190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 name="Title 1"/>
          <p:cNvSpPr>
            <a:spLocks noGrp="1"/>
          </p:cNvSpPr>
          <p:nvPr>
            <p:ph type="title"/>
          </p:nvPr>
        </p:nvSpPr>
        <p:spPr>
          <a:xfrm>
            <a:off x="457200" y="215383"/>
            <a:ext cx="8229600" cy="567809"/>
          </a:xfrm>
        </p:spPr>
        <p:txBody>
          <a:bodyPr>
            <a:normAutofit fontScale="90000"/>
          </a:bodyPr>
          <a:lstStyle/>
          <a:p>
            <a:r>
              <a:rPr lang="en-US" sz="3600" dirty="0" smtClean="0"/>
              <a:t>IBM AC922 </a:t>
            </a:r>
            <a:r>
              <a:rPr lang="en-US" sz="3600" dirty="0" err="1" smtClean="0"/>
              <a:t>NVLink</a:t>
            </a:r>
            <a:r>
              <a:rPr lang="en-US" sz="3600" dirty="0" smtClean="0"/>
              <a:t> 2.0 Topologies </a:t>
            </a:r>
            <a:endParaRPr lang="en-US" sz="3600" dirty="0"/>
          </a:p>
        </p:txBody>
      </p:sp>
      <p:sp>
        <p:nvSpPr>
          <p:cNvPr id="5" name="Rectangle 4"/>
          <p:cNvSpPr/>
          <p:nvPr/>
        </p:nvSpPr>
        <p:spPr>
          <a:xfrm>
            <a:off x="169072" y="1638303"/>
            <a:ext cx="1414462" cy="714374"/>
          </a:xfrm>
          <a:prstGeom prst="rect">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rPr>
              <a:t>Tesla V100 GPU</a:t>
            </a:r>
            <a:endParaRPr lang="en-US" b="1" dirty="0">
              <a:solidFill>
                <a:schemeClr val="tx1"/>
              </a:solidFill>
            </a:endParaRPr>
          </a:p>
        </p:txBody>
      </p:sp>
      <p:sp>
        <p:nvSpPr>
          <p:cNvPr id="6" name="Rectangle 5"/>
          <p:cNvSpPr/>
          <p:nvPr/>
        </p:nvSpPr>
        <p:spPr>
          <a:xfrm>
            <a:off x="2045496" y="1638303"/>
            <a:ext cx="1414462" cy="714374"/>
          </a:xfrm>
          <a:prstGeom prst="rect">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rPr>
              <a:t>Tesla V100 GPU</a:t>
            </a:r>
            <a:endParaRPr lang="en-US" b="1" dirty="0">
              <a:solidFill>
                <a:schemeClr val="tx1"/>
              </a:solidFill>
            </a:endParaRPr>
          </a:p>
        </p:txBody>
      </p:sp>
      <p:cxnSp>
        <p:nvCxnSpPr>
          <p:cNvPr id="10" name="Elbow Connector 9"/>
          <p:cNvCxnSpPr/>
          <p:nvPr/>
        </p:nvCxnSpPr>
        <p:spPr>
          <a:xfrm rot="16200000" flipH="1">
            <a:off x="319097" y="2774155"/>
            <a:ext cx="1328727" cy="485778"/>
          </a:xfrm>
          <a:prstGeom prst="bentConnector3">
            <a:avLst>
              <a:gd name="adj1" fmla="val 60036"/>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Elbow Connector 12"/>
          <p:cNvCxnSpPr>
            <a:stCxn id="5" idx="2"/>
          </p:cNvCxnSpPr>
          <p:nvPr/>
        </p:nvCxnSpPr>
        <p:spPr>
          <a:xfrm rot="16200000" flipH="1">
            <a:off x="463161" y="2765819"/>
            <a:ext cx="1328729" cy="502444"/>
          </a:xfrm>
          <a:prstGeom prst="bentConnector3">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Elbow Connector 13"/>
          <p:cNvCxnSpPr/>
          <p:nvPr/>
        </p:nvCxnSpPr>
        <p:spPr>
          <a:xfrm rot="16200000" flipH="1">
            <a:off x="606165" y="2765947"/>
            <a:ext cx="1328729" cy="502183"/>
          </a:xfrm>
          <a:prstGeom prst="bentConnector3">
            <a:avLst>
              <a:gd name="adj1" fmla="val 40802"/>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28" name="Elbow Connector 27"/>
          <p:cNvCxnSpPr/>
          <p:nvPr/>
        </p:nvCxnSpPr>
        <p:spPr>
          <a:xfrm rot="5400000">
            <a:off x="1685153" y="2773375"/>
            <a:ext cx="1328737" cy="487336"/>
          </a:xfrm>
          <a:prstGeom prst="bentConnector3">
            <a:avLst>
              <a:gd name="adj1" fmla="val 40461"/>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29" name="Elbow Connector 28"/>
          <p:cNvCxnSpPr>
            <a:stCxn id="6" idx="2"/>
          </p:cNvCxnSpPr>
          <p:nvPr/>
        </p:nvCxnSpPr>
        <p:spPr>
          <a:xfrm rot="5400000">
            <a:off x="1830564" y="2759242"/>
            <a:ext cx="1328728" cy="515598"/>
          </a:xfrm>
          <a:prstGeom prst="bentConnector3">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30" name="Elbow Connector 29"/>
          <p:cNvCxnSpPr/>
          <p:nvPr/>
        </p:nvCxnSpPr>
        <p:spPr>
          <a:xfrm rot="5400000">
            <a:off x="1952244" y="2749955"/>
            <a:ext cx="1328734" cy="534180"/>
          </a:xfrm>
          <a:prstGeom prst="bentConnector3">
            <a:avLst>
              <a:gd name="adj1" fmla="val 59880"/>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2082" name="Straight Connector 2081"/>
          <p:cNvCxnSpPr>
            <a:stCxn id="5" idx="3"/>
            <a:endCxn id="6" idx="1"/>
          </p:cNvCxnSpPr>
          <p:nvPr/>
        </p:nvCxnSpPr>
        <p:spPr>
          <a:xfrm>
            <a:off x="1583534" y="1995490"/>
            <a:ext cx="461962" cy="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1583534" y="2102623"/>
            <a:ext cx="461962" cy="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1583534" y="1888358"/>
            <a:ext cx="461962" cy="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sp>
        <p:nvSpPr>
          <p:cNvPr id="2086" name="Arc 2085"/>
          <p:cNvSpPr/>
          <p:nvPr/>
        </p:nvSpPr>
        <p:spPr>
          <a:xfrm>
            <a:off x="582418" y="2578675"/>
            <a:ext cx="587768" cy="309327"/>
          </a:xfrm>
          <a:prstGeom prst="arc">
            <a:avLst>
              <a:gd name="adj1" fmla="val 16200000"/>
              <a:gd name="adj2" fmla="val 21494764"/>
            </a:avLst>
          </a:prstGeom>
          <a:ln w="190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5" name="Arc 74"/>
          <p:cNvSpPr/>
          <p:nvPr/>
        </p:nvSpPr>
        <p:spPr>
          <a:xfrm flipH="1">
            <a:off x="595998" y="2578676"/>
            <a:ext cx="586754" cy="309327"/>
          </a:xfrm>
          <a:prstGeom prst="arc">
            <a:avLst>
              <a:gd name="adj1" fmla="val 16200000"/>
              <a:gd name="adj2" fmla="val 21494764"/>
            </a:avLst>
          </a:prstGeom>
          <a:ln w="190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088" name="Straight Connector 2087"/>
          <p:cNvCxnSpPr>
            <a:stCxn id="2086" idx="2"/>
          </p:cNvCxnSpPr>
          <p:nvPr/>
        </p:nvCxnSpPr>
        <p:spPr>
          <a:xfrm>
            <a:off x="1169690" y="2724355"/>
            <a:ext cx="261679"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2089" name="TextBox 2088"/>
          <p:cNvSpPr txBox="1"/>
          <p:nvPr/>
        </p:nvSpPr>
        <p:spPr>
          <a:xfrm>
            <a:off x="1342861" y="2416374"/>
            <a:ext cx="943307" cy="430887"/>
          </a:xfrm>
          <a:prstGeom prst="rect">
            <a:avLst/>
          </a:prstGeom>
          <a:noFill/>
        </p:spPr>
        <p:txBody>
          <a:bodyPr wrap="square" rtlCol="0">
            <a:spAutoFit/>
          </a:bodyPr>
          <a:lstStyle/>
          <a:p>
            <a:r>
              <a:rPr lang="en-US" sz="1100" dirty="0" smtClean="0"/>
              <a:t>3x 50GBps:</a:t>
            </a:r>
          </a:p>
          <a:p>
            <a:r>
              <a:rPr lang="en-US" sz="1100" b="1" dirty="0" smtClean="0"/>
              <a:t>150GBps</a:t>
            </a:r>
            <a:endParaRPr lang="en-US" sz="1100" b="1" dirty="0"/>
          </a:p>
        </p:txBody>
      </p:sp>
      <p:sp>
        <p:nvSpPr>
          <p:cNvPr id="3" name="Rectangle 2"/>
          <p:cNvSpPr/>
          <p:nvPr/>
        </p:nvSpPr>
        <p:spPr>
          <a:xfrm>
            <a:off x="1151963" y="3681406"/>
            <a:ext cx="1304925" cy="1047902"/>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rPr>
              <a:t>POWER9</a:t>
            </a:r>
          </a:p>
          <a:p>
            <a:pPr algn="ctr"/>
            <a:r>
              <a:rPr lang="en-US" b="1" dirty="0" smtClean="0">
                <a:solidFill>
                  <a:schemeClr val="tx1"/>
                </a:solidFill>
              </a:rPr>
              <a:t>CPU</a:t>
            </a:r>
            <a:endParaRPr lang="en-US" b="1" dirty="0">
              <a:solidFill>
                <a:schemeClr val="tx1"/>
              </a:solidFill>
            </a:endParaRPr>
          </a:p>
        </p:txBody>
      </p:sp>
      <p:sp>
        <p:nvSpPr>
          <p:cNvPr id="81" name="Rectangle 80"/>
          <p:cNvSpPr/>
          <p:nvPr/>
        </p:nvSpPr>
        <p:spPr>
          <a:xfrm>
            <a:off x="3857817" y="1638309"/>
            <a:ext cx="1414462" cy="714374"/>
          </a:xfrm>
          <a:prstGeom prst="rect">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rPr>
              <a:t>Tesla V100 GPU</a:t>
            </a:r>
            <a:endParaRPr lang="en-US" b="1" dirty="0">
              <a:solidFill>
                <a:schemeClr val="tx1"/>
              </a:solidFill>
            </a:endParaRPr>
          </a:p>
        </p:txBody>
      </p:sp>
      <p:sp>
        <p:nvSpPr>
          <p:cNvPr id="82" name="Rectangle 81"/>
          <p:cNvSpPr/>
          <p:nvPr/>
        </p:nvSpPr>
        <p:spPr>
          <a:xfrm>
            <a:off x="5734241" y="1638309"/>
            <a:ext cx="1414462" cy="714374"/>
          </a:xfrm>
          <a:prstGeom prst="rect">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rPr>
              <a:t>Tesla V100 GPU</a:t>
            </a:r>
            <a:endParaRPr lang="en-US" b="1" dirty="0">
              <a:solidFill>
                <a:schemeClr val="tx1"/>
              </a:solidFill>
            </a:endParaRPr>
          </a:p>
        </p:txBody>
      </p:sp>
      <p:cxnSp>
        <p:nvCxnSpPr>
          <p:cNvPr id="83" name="Elbow Connector 82"/>
          <p:cNvCxnSpPr>
            <a:stCxn id="81" idx="2"/>
          </p:cNvCxnSpPr>
          <p:nvPr/>
        </p:nvCxnSpPr>
        <p:spPr>
          <a:xfrm rot="16200000" flipH="1">
            <a:off x="4458800" y="2458930"/>
            <a:ext cx="1519229" cy="1306733"/>
          </a:xfrm>
          <a:prstGeom prst="bentConnector3">
            <a:avLst>
              <a:gd name="adj1" fmla="val 63241"/>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85" name="Elbow Connector 84"/>
          <p:cNvCxnSpPr/>
          <p:nvPr/>
        </p:nvCxnSpPr>
        <p:spPr>
          <a:xfrm rot="16200000" flipH="1">
            <a:off x="4669258" y="2459838"/>
            <a:ext cx="1519225" cy="1304921"/>
          </a:xfrm>
          <a:prstGeom prst="bentConnector3">
            <a:avLst>
              <a:gd name="adj1" fmla="val 50000"/>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86" name="Elbow Connector 85"/>
          <p:cNvCxnSpPr/>
          <p:nvPr/>
        </p:nvCxnSpPr>
        <p:spPr>
          <a:xfrm rot="5400000">
            <a:off x="6649679" y="2440010"/>
            <a:ext cx="1519228" cy="1344580"/>
          </a:xfrm>
          <a:prstGeom prst="bentConnector3">
            <a:avLst>
              <a:gd name="adj1" fmla="val 50000"/>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88" name="Elbow Connector 87"/>
          <p:cNvCxnSpPr>
            <a:stCxn id="100" idx="2"/>
          </p:cNvCxnSpPr>
          <p:nvPr/>
        </p:nvCxnSpPr>
        <p:spPr>
          <a:xfrm rot="5400000">
            <a:off x="6717894" y="2615451"/>
            <a:ext cx="1852685" cy="1327131"/>
          </a:xfrm>
          <a:prstGeom prst="bentConnector3">
            <a:avLst>
              <a:gd name="adj1" fmla="val 52310"/>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a:off x="5272279" y="2102629"/>
            <a:ext cx="461962" cy="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a:off x="5272279" y="1888364"/>
            <a:ext cx="461962" cy="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sp>
        <p:nvSpPr>
          <p:cNvPr id="95" name="Arc 94"/>
          <p:cNvSpPr/>
          <p:nvPr/>
        </p:nvSpPr>
        <p:spPr>
          <a:xfrm>
            <a:off x="4362755" y="2578678"/>
            <a:ext cx="587768" cy="309327"/>
          </a:xfrm>
          <a:prstGeom prst="arc">
            <a:avLst>
              <a:gd name="adj1" fmla="val 16200000"/>
              <a:gd name="adj2" fmla="val 21494764"/>
            </a:avLst>
          </a:prstGeom>
          <a:ln w="190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6" name="Arc 95"/>
          <p:cNvSpPr/>
          <p:nvPr/>
        </p:nvSpPr>
        <p:spPr>
          <a:xfrm flipH="1">
            <a:off x="4376335" y="2578679"/>
            <a:ext cx="586754" cy="309327"/>
          </a:xfrm>
          <a:prstGeom prst="arc">
            <a:avLst>
              <a:gd name="adj1" fmla="val 16200000"/>
              <a:gd name="adj2" fmla="val 21494764"/>
            </a:avLst>
          </a:prstGeom>
          <a:ln w="190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97" name="Straight Connector 96"/>
          <p:cNvCxnSpPr>
            <a:stCxn id="95" idx="2"/>
          </p:cNvCxnSpPr>
          <p:nvPr/>
        </p:nvCxnSpPr>
        <p:spPr>
          <a:xfrm>
            <a:off x="4950027" y="2724358"/>
            <a:ext cx="261679"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98" name="TextBox 97"/>
          <p:cNvSpPr txBox="1"/>
          <p:nvPr/>
        </p:nvSpPr>
        <p:spPr>
          <a:xfrm>
            <a:off x="5123198" y="2416377"/>
            <a:ext cx="943307" cy="430887"/>
          </a:xfrm>
          <a:prstGeom prst="rect">
            <a:avLst/>
          </a:prstGeom>
          <a:noFill/>
        </p:spPr>
        <p:txBody>
          <a:bodyPr wrap="square" rtlCol="0">
            <a:spAutoFit/>
          </a:bodyPr>
          <a:lstStyle/>
          <a:p>
            <a:r>
              <a:rPr lang="en-US" sz="1100" dirty="0"/>
              <a:t>2</a:t>
            </a:r>
            <a:r>
              <a:rPr lang="en-US" sz="1100" dirty="0" smtClean="0"/>
              <a:t>x 50GBps:</a:t>
            </a:r>
          </a:p>
          <a:p>
            <a:r>
              <a:rPr lang="en-US" sz="1100" b="1" dirty="0" smtClean="0"/>
              <a:t>100GBps</a:t>
            </a:r>
            <a:endParaRPr lang="en-US" sz="1100" b="1" dirty="0"/>
          </a:p>
        </p:txBody>
      </p:sp>
      <p:sp>
        <p:nvSpPr>
          <p:cNvPr id="100" name="Rectangle 99"/>
          <p:cNvSpPr/>
          <p:nvPr/>
        </p:nvSpPr>
        <p:spPr>
          <a:xfrm>
            <a:off x="7600570" y="1638300"/>
            <a:ext cx="1414462" cy="714374"/>
          </a:xfrm>
          <a:prstGeom prst="rect">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rPr>
              <a:t>Tesla V100 GPU</a:t>
            </a:r>
            <a:endParaRPr lang="en-US" b="1" dirty="0">
              <a:solidFill>
                <a:schemeClr val="tx1"/>
              </a:solidFill>
            </a:endParaRPr>
          </a:p>
        </p:txBody>
      </p:sp>
      <p:cxnSp>
        <p:nvCxnSpPr>
          <p:cNvPr id="101" name="Straight Connector 100"/>
          <p:cNvCxnSpPr/>
          <p:nvPr/>
        </p:nvCxnSpPr>
        <p:spPr>
          <a:xfrm>
            <a:off x="7138608" y="2102629"/>
            <a:ext cx="461962" cy="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a:off x="7138608" y="1888364"/>
            <a:ext cx="461962" cy="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flipV="1">
            <a:off x="6295581" y="2352674"/>
            <a:ext cx="11876" cy="132872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9" name="Straight Connector 138"/>
          <p:cNvCxnSpPr/>
          <p:nvPr/>
        </p:nvCxnSpPr>
        <p:spPr>
          <a:xfrm flipV="1">
            <a:off x="6505077" y="2352695"/>
            <a:ext cx="11876" cy="132872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sp>
        <p:nvSpPr>
          <p:cNvPr id="99" name="Rectangle 98"/>
          <p:cNvSpPr/>
          <p:nvPr/>
        </p:nvSpPr>
        <p:spPr>
          <a:xfrm>
            <a:off x="5789009" y="3681406"/>
            <a:ext cx="1260657" cy="1047902"/>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rPr>
              <a:t>POWER9</a:t>
            </a:r>
          </a:p>
          <a:p>
            <a:pPr algn="ctr"/>
            <a:r>
              <a:rPr lang="en-US" b="1" dirty="0" smtClean="0">
                <a:solidFill>
                  <a:schemeClr val="tx1"/>
                </a:solidFill>
              </a:rPr>
              <a:t>CPU</a:t>
            </a:r>
            <a:endParaRPr lang="en-US" b="1" dirty="0">
              <a:solidFill>
                <a:schemeClr val="tx1"/>
              </a:solidFill>
            </a:endParaRPr>
          </a:p>
        </p:txBody>
      </p:sp>
      <p:cxnSp>
        <p:nvCxnSpPr>
          <p:cNvPr id="110" name="Straight Connector 109"/>
          <p:cNvCxnSpPr>
            <a:stCxn id="81" idx="0"/>
          </p:cNvCxnSpPr>
          <p:nvPr/>
        </p:nvCxnSpPr>
        <p:spPr>
          <a:xfrm flipV="1">
            <a:off x="4565048" y="1243009"/>
            <a:ext cx="3263" cy="39530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6" name="Straight Connector 145"/>
          <p:cNvCxnSpPr/>
          <p:nvPr/>
        </p:nvCxnSpPr>
        <p:spPr>
          <a:xfrm flipV="1">
            <a:off x="4776410" y="1469506"/>
            <a:ext cx="0" cy="170782"/>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7" name="Straight Connector 146"/>
          <p:cNvCxnSpPr/>
          <p:nvPr/>
        </p:nvCxnSpPr>
        <p:spPr>
          <a:xfrm flipV="1">
            <a:off x="8068364" y="1469506"/>
            <a:ext cx="0" cy="170782"/>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9" name="Straight Connector 148"/>
          <p:cNvCxnSpPr/>
          <p:nvPr/>
        </p:nvCxnSpPr>
        <p:spPr>
          <a:xfrm flipV="1">
            <a:off x="8320961" y="1243009"/>
            <a:ext cx="3263" cy="395291"/>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150" name="Straight Connector 149"/>
          <p:cNvCxnSpPr/>
          <p:nvPr/>
        </p:nvCxnSpPr>
        <p:spPr>
          <a:xfrm flipH="1">
            <a:off x="4568312" y="1243009"/>
            <a:ext cx="3755912" cy="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153" name="Straight Connector 152"/>
          <p:cNvCxnSpPr/>
          <p:nvPr/>
        </p:nvCxnSpPr>
        <p:spPr>
          <a:xfrm flipH="1">
            <a:off x="4776411" y="1469506"/>
            <a:ext cx="3305172" cy="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sp>
        <p:nvSpPr>
          <p:cNvPr id="131" name="TextBox 130"/>
          <p:cNvSpPr txBox="1"/>
          <p:nvPr/>
        </p:nvSpPr>
        <p:spPr>
          <a:xfrm>
            <a:off x="195268" y="866294"/>
            <a:ext cx="3290886" cy="369332"/>
          </a:xfrm>
          <a:prstGeom prst="rect">
            <a:avLst/>
          </a:prstGeom>
          <a:noFill/>
        </p:spPr>
        <p:txBody>
          <a:bodyPr wrap="square" rtlCol="0">
            <a:spAutoFit/>
          </a:bodyPr>
          <a:lstStyle/>
          <a:p>
            <a:pPr algn="ctr"/>
            <a:r>
              <a:rPr lang="en-US" b="1" dirty="0" smtClean="0"/>
              <a:t>2 GPUs Per CPU Socket</a:t>
            </a:r>
            <a:endParaRPr lang="en-US" b="1" dirty="0"/>
          </a:p>
        </p:txBody>
      </p:sp>
      <p:sp>
        <p:nvSpPr>
          <p:cNvPr id="171" name="TextBox 170"/>
          <p:cNvSpPr txBox="1"/>
          <p:nvPr/>
        </p:nvSpPr>
        <p:spPr>
          <a:xfrm>
            <a:off x="4800825" y="866294"/>
            <a:ext cx="3290886" cy="369332"/>
          </a:xfrm>
          <a:prstGeom prst="rect">
            <a:avLst/>
          </a:prstGeom>
          <a:noFill/>
        </p:spPr>
        <p:txBody>
          <a:bodyPr wrap="square" rtlCol="0">
            <a:spAutoFit/>
          </a:bodyPr>
          <a:lstStyle/>
          <a:p>
            <a:pPr algn="ctr"/>
            <a:r>
              <a:rPr lang="en-US" b="1" dirty="0"/>
              <a:t>3</a:t>
            </a:r>
            <a:r>
              <a:rPr lang="en-US" b="1" dirty="0" smtClean="0"/>
              <a:t> GPUs Per CPU Socket</a:t>
            </a:r>
            <a:endParaRPr lang="en-US" b="1" dirty="0"/>
          </a:p>
        </p:txBody>
      </p:sp>
      <p:cxnSp>
        <p:nvCxnSpPr>
          <p:cNvPr id="133" name="Straight Connector 132"/>
          <p:cNvCxnSpPr/>
          <p:nvPr/>
        </p:nvCxnSpPr>
        <p:spPr>
          <a:xfrm>
            <a:off x="3648077" y="866294"/>
            <a:ext cx="0" cy="3903770"/>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986932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IBM AC922 w/ 6 GPUs</a:t>
            </a:r>
            <a:endParaRPr lang="en-US"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34"/>
          <a:stretch/>
        </p:blipFill>
        <p:spPr bwMode="auto">
          <a:xfrm>
            <a:off x="733424" y="917088"/>
            <a:ext cx="7800975" cy="37847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863330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p:cNvSpPr/>
          <p:nvPr/>
        </p:nvSpPr>
        <p:spPr>
          <a:xfrm>
            <a:off x="7843" y="4558102"/>
            <a:ext cx="9136158" cy="5853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4" name="Straight Connector 103"/>
          <p:cNvCxnSpPr/>
          <p:nvPr/>
        </p:nvCxnSpPr>
        <p:spPr>
          <a:xfrm>
            <a:off x="996528" y="3678295"/>
            <a:ext cx="757889" cy="0"/>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a:off x="7350197" y="3675458"/>
            <a:ext cx="757889" cy="0"/>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57200" y="91679"/>
            <a:ext cx="8229600" cy="567231"/>
          </a:xfrm>
        </p:spPr>
        <p:txBody>
          <a:bodyPr>
            <a:normAutofit fontScale="90000"/>
          </a:bodyPr>
          <a:lstStyle/>
          <a:p>
            <a:r>
              <a:rPr lang="en-US" dirty="0" smtClean="0"/>
              <a:t>IBM AC922 Summit Node</a:t>
            </a:r>
            <a:endParaRPr lang="en-US" dirty="0"/>
          </a:p>
        </p:txBody>
      </p:sp>
      <p:cxnSp>
        <p:nvCxnSpPr>
          <p:cNvPr id="12" name="Straight Connector 11"/>
          <p:cNvCxnSpPr/>
          <p:nvPr/>
        </p:nvCxnSpPr>
        <p:spPr>
          <a:xfrm>
            <a:off x="6014834" y="1937862"/>
            <a:ext cx="281439" cy="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sp>
        <p:nvSpPr>
          <p:cNvPr id="35" name="Rectangle 34"/>
          <p:cNvSpPr/>
          <p:nvPr/>
        </p:nvSpPr>
        <p:spPr>
          <a:xfrm>
            <a:off x="5149215" y="1336998"/>
            <a:ext cx="885825" cy="902656"/>
          </a:xfrm>
          <a:prstGeom prst="rect">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rPr>
              <a:t>Tesla V100 GPU</a:t>
            </a:r>
            <a:endParaRPr lang="en-US" b="1" dirty="0">
              <a:solidFill>
                <a:schemeClr val="tx1"/>
              </a:solidFill>
            </a:endParaRPr>
          </a:p>
        </p:txBody>
      </p:sp>
      <p:sp>
        <p:nvSpPr>
          <p:cNvPr id="39" name="Rectangle 38"/>
          <p:cNvSpPr/>
          <p:nvPr/>
        </p:nvSpPr>
        <p:spPr>
          <a:xfrm>
            <a:off x="7440573" y="1342374"/>
            <a:ext cx="885825" cy="902656"/>
          </a:xfrm>
          <a:prstGeom prst="rect">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rPr>
              <a:t>Tesla V100 GPU</a:t>
            </a:r>
            <a:endParaRPr lang="en-US" b="1" dirty="0">
              <a:solidFill>
                <a:schemeClr val="tx1"/>
              </a:solidFill>
            </a:endParaRPr>
          </a:p>
        </p:txBody>
      </p:sp>
      <p:sp>
        <p:nvSpPr>
          <p:cNvPr id="38" name="Rectangle 37"/>
          <p:cNvSpPr/>
          <p:nvPr/>
        </p:nvSpPr>
        <p:spPr>
          <a:xfrm>
            <a:off x="6296273" y="1338898"/>
            <a:ext cx="885825" cy="902656"/>
          </a:xfrm>
          <a:prstGeom prst="rect">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rPr>
              <a:t>Tesla V100 GPU</a:t>
            </a:r>
            <a:endParaRPr lang="en-US" b="1" dirty="0">
              <a:solidFill>
                <a:schemeClr val="tx1"/>
              </a:solidFill>
            </a:endParaRPr>
          </a:p>
        </p:txBody>
      </p:sp>
      <p:sp>
        <p:nvSpPr>
          <p:cNvPr id="4" name="Arc 3"/>
          <p:cNvSpPr/>
          <p:nvPr/>
        </p:nvSpPr>
        <p:spPr>
          <a:xfrm flipV="1">
            <a:off x="5414500" y="2418676"/>
            <a:ext cx="587768" cy="347050"/>
          </a:xfrm>
          <a:prstGeom prst="arc">
            <a:avLst>
              <a:gd name="adj1" fmla="val 16200000"/>
              <a:gd name="adj2" fmla="val 21494764"/>
            </a:avLst>
          </a:prstGeom>
          <a:ln w="190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Arc 4"/>
          <p:cNvSpPr/>
          <p:nvPr/>
        </p:nvSpPr>
        <p:spPr>
          <a:xfrm flipH="1" flipV="1">
            <a:off x="5428080" y="2418676"/>
            <a:ext cx="586754" cy="347050"/>
          </a:xfrm>
          <a:prstGeom prst="arc">
            <a:avLst>
              <a:gd name="adj1" fmla="val 16200000"/>
              <a:gd name="adj2" fmla="val 21494764"/>
            </a:avLst>
          </a:prstGeom>
          <a:ln w="190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8" name="Elbow Connector 7"/>
          <p:cNvCxnSpPr>
            <a:stCxn id="35" idx="2"/>
          </p:cNvCxnSpPr>
          <p:nvPr/>
        </p:nvCxnSpPr>
        <p:spPr>
          <a:xfrm rot="16200000" flipH="1">
            <a:off x="5225452" y="2606330"/>
            <a:ext cx="1332855" cy="599502"/>
          </a:xfrm>
          <a:prstGeom prst="bentConnector3">
            <a:avLst>
              <a:gd name="adj1" fmla="val 62206"/>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9" name="Elbow Connector 8"/>
          <p:cNvCxnSpPr/>
          <p:nvPr/>
        </p:nvCxnSpPr>
        <p:spPr>
          <a:xfrm rot="16200000" flipH="1">
            <a:off x="5409473" y="2580802"/>
            <a:ext cx="1330952" cy="652459"/>
          </a:xfrm>
          <a:prstGeom prst="bentConnector3">
            <a:avLst>
              <a:gd name="adj1" fmla="val 50000"/>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 name="Elbow Connector 9"/>
          <p:cNvCxnSpPr/>
          <p:nvPr/>
        </p:nvCxnSpPr>
        <p:spPr>
          <a:xfrm rot="5400000">
            <a:off x="6729256" y="2572626"/>
            <a:ext cx="1327482" cy="672290"/>
          </a:xfrm>
          <a:prstGeom prst="bentConnector3">
            <a:avLst>
              <a:gd name="adj1" fmla="val 50000"/>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Elbow Connector 10"/>
          <p:cNvCxnSpPr>
            <a:stCxn id="39" idx="2"/>
          </p:cNvCxnSpPr>
          <p:nvPr/>
        </p:nvCxnSpPr>
        <p:spPr>
          <a:xfrm rot="5400000">
            <a:off x="6761548" y="2784018"/>
            <a:ext cx="1660927" cy="582951"/>
          </a:xfrm>
          <a:prstGeom prst="bentConnector3">
            <a:avLst>
              <a:gd name="adj1" fmla="val 50000"/>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6027998" y="1701158"/>
            <a:ext cx="268275" cy="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sp>
        <p:nvSpPr>
          <p:cNvPr id="14" name="Arc 13"/>
          <p:cNvSpPr/>
          <p:nvPr/>
        </p:nvSpPr>
        <p:spPr>
          <a:xfrm>
            <a:off x="5414500" y="2456398"/>
            <a:ext cx="587768" cy="309327"/>
          </a:xfrm>
          <a:prstGeom prst="arc">
            <a:avLst>
              <a:gd name="adj1" fmla="val 16200000"/>
              <a:gd name="adj2" fmla="val 21494764"/>
            </a:avLst>
          </a:prstGeom>
          <a:ln w="190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Arc 14"/>
          <p:cNvSpPr/>
          <p:nvPr/>
        </p:nvSpPr>
        <p:spPr>
          <a:xfrm flipH="1">
            <a:off x="5428080" y="2456399"/>
            <a:ext cx="586754" cy="309327"/>
          </a:xfrm>
          <a:prstGeom prst="arc">
            <a:avLst>
              <a:gd name="adj1" fmla="val 16200000"/>
              <a:gd name="adj2" fmla="val 21494764"/>
            </a:avLst>
          </a:prstGeom>
          <a:ln w="190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6" name="Straight Connector 15"/>
          <p:cNvCxnSpPr/>
          <p:nvPr/>
        </p:nvCxnSpPr>
        <p:spPr>
          <a:xfrm>
            <a:off x="5033619" y="2592201"/>
            <a:ext cx="377275"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7182098" y="1937862"/>
            <a:ext cx="258475" cy="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7182098" y="1701158"/>
            <a:ext cx="258475" cy="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6615430" y="2239654"/>
            <a:ext cx="0" cy="1142338"/>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6824926" y="2245030"/>
            <a:ext cx="0" cy="1136983"/>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sp>
        <p:nvSpPr>
          <p:cNvPr id="23" name="Rectangle 22"/>
          <p:cNvSpPr/>
          <p:nvPr/>
        </p:nvSpPr>
        <p:spPr>
          <a:xfrm>
            <a:off x="6108858" y="3382004"/>
            <a:ext cx="1260657" cy="1047902"/>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rPr>
              <a:t>POWER9</a:t>
            </a:r>
          </a:p>
          <a:p>
            <a:pPr algn="ctr"/>
            <a:r>
              <a:rPr lang="en-US" b="1" dirty="0" smtClean="0">
                <a:solidFill>
                  <a:schemeClr val="tx1"/>
                </a:solidFill>
              </a:rPr>
              <a:t>CPU</a:t>
            </a:r>
            <a:endParaRPr lang="en-US" b="1" dirty="0">
              <a:solidFill>
                <a:schemeClr val="tx1"/>
              </a:solidFill>
            </a:endParaRPr>
          </a:p>
        </p:txBody>
      </p:sp>
      <p:cxnSp>
        <p:nvCxnSpPr>
          <p:cNvPr id="24" name="Straight Connector 23"/>
          <p:cNvCxnSpPr/>
          <p:nvPr/>
        </p:nvCxnSpPr>
        <p:spPr>
          <a:xfrm flipV="1">
            <a:off x="5592128" y="1035734"/>
            <a:ext cx="3263" cy="304142"/>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5748719" y="1171592"/>
            <a:ext cx="0" cy="170782"/>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7729142" y="1166216"/>
            <a:ext cx="0" cy="170782"/>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7880222" y="1035734"/>
            <a:ext cx="0" cy="303165"/>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H="1">
            <a:off x="5592127" y="1028723"/>
            <a:ext cx="2291358" cy="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H="1">
            <a:off x="5748720" y="1170104"/>
            <a:ext cx="1980422" cy="1488"/>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grpSp>
        <p:nvGrpSpPr>
          <p:cNvPr id="67" name="Group 66"/>
          <p:cNvGrpSpPr/>
          <p:nvPr/>
        </p:nvGrpSpPr>
        <p:grpSpPr>
          <a:xfrm>
            <a:off x="737922" y="658910"/>
            <a:ext cx="4486403" cy="3770996"/>
            <a:chOff x="4772514" y="958312"/>
            <a:chExt cx="4486403" cy="3770996"/>
          </a:xfrm>
        </p:grpSpPr>
        <p:cxnSp>
          <p:nvCxnSpPr>
            <p:cNvPr id="68" name="Straight Connector 67"/>
            <p:cNvCxnSpPr/>
            <p:nvPr/>
          </p:nvCxnSpPr>
          <p:spPr>
            <a:xfrm>
              <a:off x="5694985" y="2237264"/>
              <a:ext cx="281439" cy="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sp>
          <p:nvSpPr>
            <p:cNvPr id="69" name="Rectangle 68"/>
            <p:cNvSpPr/>
            <p:nvPr/>
          </p:nvSpPr>
          <p:spPr>
            <a:xfrm>
              <a:off x="4829366" y="1636400"/>
              <a:ext cx="885825" cy="902656"/>
            </a:xfrm>
            <a:prstGeom prst="rect">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rPr>
                <a:t>Tesla V100 GPU</a:t>
              </a:r>
              <a:endParaRPr lang="en-US" b="1" dirty="0">
                <a:solidFill>
                  <a:schemeClr val="tx1"/>
                </a:solidFill>
              </a:endParaRPr>
            </a:p>
          </p:txBody>
        </p:sp>
        <p:sp>
          <p:nvSpPr>
            <p:cNvPr id="70" name="Rectangle 69"/>
            <p:cNvSpPr/>
            <p:nvPr/>
          </p:nvSpPr>
          <p:spPr>
            <a:xfrm>
              <a:off x="7120724" y="1641776"/>
              <a:ext cx="885825" cy="902656"/>
            </a:xfrm>
            <a:prstGeom prst="rect">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rPr>
                <a:t>Tesla V100 GPU</a:t>
              </a:r>
              <a:endParaRPr lang="en-US" b="1" dirty="0">
                <a:solidFill>
                  <a:schemeClr val="tx1"/>
                </a:solidFill>
              </a:endParaRPr>
            </a:p>
          </p:txBody>
        </p:sp>
        <p:sp>
          <p:nvSpPr>
            <p:cNvPr id="71" name="Rectangle 70"/>
            <p:cNvSpPr/>
            <p:nvPr/>
          </p:nvSpPr>
          <p:spPr>
            <a:xfrm>
              <a:off x="5976424" y="1638300"/>
              <a:ext cx="885825" cy="902656"/>
            </a:xfrm>
            <a:prstGeom prst="rect">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rPr>
                <a:t>Tesla V100 GPU</a:t>
              </a:r>
              <a:endParaRPr lang="en-US" b="1" dirty="0">
                <a:solidFill>
                  <a:schemeClr val="tx1"/>
                </a:solidFill>
              </a:endParaRPr>
            </a:p>
          </p:txBody>
        </p:sp>
        <p:sp>
          <p:nvSpPr>
            <p:cNvPr id="72" name="Arc 71"/>
            <p:cNvSpPr/>
            <p:nvPr/>
          </p:nvSpPr>
          <p:spPr>
            <a:xfrm flipV="1">
              <a:off x="7219413" y="2718078"/>
              <a:ext cx="587768" cy="347050"/>
            </a:xfrm>
            <a:prstGeom prst="arc">
              <a:avLst>
                <a:gd name="adj1" fmla="val 16200000"/>
                <a:gd name="adj2" fmla="val 21494764"/>
              </a:avLst>
            </a:prstGeom>
            <a:ln w="190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3" name="Arc 72"/>
            <p:cNvSpPr/>
            <p:nvPr/>
          </p:nvSpPr>
          <p:spPr>
            <a:xfrm flipH="1" flipV="1">
              <a:off x="7232993" y="2718078"/>
              <a:ext cx="586754" cy="347050"/>
            </a:xfrm>
            <a:prstGeom prst="arc">
              <a:avLst>
                <a:gd name="adj1" fmla="val 16200000"/>
                <a:gd name="adj2" fmla="val 21494764"/>
              </a:avLst>
            </a:prstGeom>
            <a:ln w="190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74" name="Elbow Connector 73"/>
            <p:cNvCxnSpPr>
              <a:stCxn id="69" idx="2"/>
            </p:cNvCxnSpPr>
            <p:nvPr/>
          </p:nvCxnSpPr>
          <p:spPr>
            <a:xfrm rot="16200000" flipH="1">
              <a:off x="4905603" y="2905732"/>
              <a:ext cx="1332855" cy="599502"/>
            </a:xfrm>
            <a:prstGeom prst="bentConnector3">
              <a:avLst>
                <a:gd name="adj1" fmla="val 62206"/>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75" name="Elbow Connector 74"/>
            <p:cNvCxnSpPr/>
            <p:nvPr/>
          </p:nvCxnSpPr>
          <p:spPr>
            <a:xfrm rot="16200000" flipH="1">
              <a:off x="5089624" y="2880204"/>
              <a:ext cx="1330952" cy="652459"/>
            </a:xfrm>
            <a:prstGeom prst="bentConnector3">
              <a:avLst>
                <a:gd name="adj1" fmla="val 50000"/>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76" name="Elbow Connector 75"/>
            <p:cNvCxnSpPr/>
            <p:nvPr/>
          </p:nvCxnSpPr>
          <p:spPr>
            <a:xfrm rot="5400000">
              <a:off x="6409407" y="2872028"/>
              <a:ext cx="1327482" cy="672290"/>
            </a:xfrm>
            <a:prstGeom prst="bentConnector3">
              <a:avLst>
                <a:gd name="adj1" fmla="val 50000"/>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77" name="Elbow Connector 76"/>
            <p:cNvCxnSpPr>
              <a:stCxn id="70" idx="2"/>
            </p:cNvCxnSpPr>
            <p:nvPr/>
          </p:nvCxnSpPr>
          <p:spPr>
            <a:xfrm rot="5400000">
              <a:off x="6441699" y="3083420"/>
              <a:ext cx="1660927" cy="582951"/>
            </a:xfrm>
            <a:prstGeom prst="bentConnector3">
              <a:avLst>
                <a:gd name="adj1" fmla="val 50000"/>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a:off x="5708149" y="2000560"/>
              <a:ext cx="268275" cy="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sp>
          <p:nvSpPr>
            <p:cNvPr id="79" name="Arc 78"/>
            <p:cNvSpPr/>
            <p:nvPr/>
          </p:nvSpPr>
          <p:spPr>
            <a:xfrm>
              <a:off x="7219413" y="2755800"/>
              <a:ext cx="587768" cy="309327"/>
            </a:xfrm>
            <a:prstGeom prst="arc">
              <a:avLst>
                <a:gd name="adj1" fmla="val 16200000"/>
                <a:gd name="adj2" fmla="val 21494764"/>
              </a:avLst>
            </a:prstGeom>
            <a:ln w="190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0" name="Arc 79"/>
            <p:cNvSpPr/>
            <p:nvPr/>
          </p:nvSpPr>
          <p:spPr>
            <a:xfrm flipH="1">
              <a:off x="7232993" y="2755801"/>
              <a:ext cx="586754" cy="309327"/>
            </a:xfrm>
            <a:prstGeom prst="arc">
              <a:avLst>
                <a:gd name="adj1" fmla="val 16200000"/>
                <a:gd name="adj2" fmla="val 21494764"/>
              </a:avLst>
            </a:prstGeom>
            <a:ln w="190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81" name="Straight Connector 80"/>
            <p:cNvCxnSpPr>
              <a:stCxn id="79" idx="2"/>
            </p:cNvCxnSpPr>
            <p:nvPr/>
          </p:nvCxnSpPr>
          <p:spPr>
            <a:xfrm>
              <a:off x="7806685" y="2901480"/>
              <a:ext cx="318219"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82" name="TextBox 81"/>
            <p:cNvSpPr txBox="1"/>
            <p:nvPr/>
          </p:nvSpPr>
          <p:spPr>
            <a:xfrm>
              <a:off x="7934199" y="2430615"/>
              <a:ext cx="1324718" cy="830997"/>
            </a:xfrm>
            <a:prstGeom prst="rect">
              <a:avLst/>
            </a:prstGeom>
            <a:noFill/>
          </p:spPr>
          <p:txBody>
            <a:bodyPr wrap="square" rtlCol="0">
              <a:spAutoFit/>
            </a:bodyPr>
            <a:lstStyle/>
            <a:p>
              <a:pPr algn="ctr"/>
              <a:r>
                <a:rPr lang="en-US" sz="1400" dirty="0" err="1" smtClean="0"/>
                <a:t>Nvlink</a:t>
              </a:r>
              <a:r>
                <a:rPr lang="en-US" sz="1400" dirty="0" smtClean="0"/>
                <a:t> 2.0</a:t>
              </a:r>
            </a:p>
            <a:p>
              <a:pPr algn="ctr"/>
              <a:r>
                <a:rPr lang="en-US" sz="1400" dirty="0" smtClean="0"/>
                <a:t>2x 50GBps:</a:t>
              </a:r>
            </a:p>
            <a:p>
              <a:pPr algn="ctr"/>
              <a:r>
                <a:rPr lang="en-US" sz="2000" b="1" dirty="0" smtClean="0"/>
                <a:t>100GBps</a:t>
              </a:r>
              <a:endParaRPr lang="en-US" sz="2000" b="1" dirty="0"/>
            </a:p>
          </p:txBody>
        </p:sp>
        <p:cxnSp>
          <p:nvCxnSpPr>
            <p:cNvPr id="83" name="Straight Connector 82"/>
            <p:cNvCxnSpPr/>
            <p:nvPr/>
          </p:nvCxnSpPr>
          <p:spPr>
            <a:xfrm>
              <a:off x="6862249" y="2237264"/>
              <a:ext cx="258475" cy="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a:off x="6862249" y="2000560"/>
              <a:ext cx="258475" cy="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flipV="1">
              <a:off x="6295581" y="2539056"/>
              <a:ext cx="0" cy="1142338"/>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flipV="1">
              <a:off x="6505077" y="2544432"/>
              <a:ext cx="0" cy="1136983"/>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sp>
          <p:nvSpPr>
            <p:cNvPr id="87" name="Rectangle 86"/>
            <p:cNvSpPr/>
            <p:nvPr/>
          </p:nvSpPr>
          <p:spPr>
            <a:xfrm>
              <a:off x="5789009" y="3681406"/>
              <a:ext cx="1260657" cy="1047902"/>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rPr>
                <a:t>POWER9</a:t>
              </a:r>
            </a:p>
            <a:p>
              <a:pPr algn="ctr"/>
              <a:r>
                <a:rPr lang="en-US" b="1" dirty="0" smtClean="0">
                  <a:solidFill>
                    <a:schemeClr val="tx1"/>
                  </a:solidFill>
                </a:rPr>
                <a:t>CPU</a:t>
              </a:r>
              <a:endParaRPr lang="en-US" b="1" dirty="0">
                <a:solidFill>
                  <a:schemeClr val="tx1"/>
                </a:solidFill>
              </a:endParaRPr>
            </a:p>
          </p:txBody>
        </p:sp>
        <p:cxnSp>
          <p:nvCxnSpPr>
            <p:cNvPr id="88" name="Straight Connector 87"/>
            <p:cNvCxnSpPr/>
            <p:nvPr/>
          </p:nvCxnSpPr>
          <p:spPr>
            <a:xfrm flipV="1">
              <a:off x="5272279" y="1335136"/>
              <a:ext cx="3263" cy="304142"/>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flipV="1">
              <a:off x="5428870" y="1470994"/>
              <a:ext cx="0" cy="170782"/>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flipV="1">
              <a:off x="7409293" y="1465618"/>
              <a:ext cx="0" cy="170782"/>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flipV="1">
              <a:off x="7560373" y="1335136"/>
              <a:ext cx="0" cy="303165"/>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flipH="1">
              <a:off x="5272278" y="1328125"/>
              <a:ext cx="2291358" cy="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flipH="1">
              <a:off x="5428871" y="1469506"/>
              <a:ext cx="1980422" cy="1488"/>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sp>
          <p:nvSpPr>
            <p:cNvPr id="94" name="TextBox 93"/>
            <p:cNvSpPr txBox="1"/>
            <p:nvPr/>
          </p:nvSpPr>
          <p:spPr>
            <a:xfrm>
              <a:off x="4772514" y="958312"/>
              <a:ext cx="3290886" cy="369332"/>
            </a:xfrm>
            <a:prstGeom prst="rect">
              <a:avLst/>
            </a:prstGeom>
            <a:noFill/>
          </p:spPr>
          <p:txBody>
            <a:bodyPr wrap="square" rtlCol="0">
              <a:spAutoFit/>
            </a:bodyPr>
            <a:lstStyle/>
            <a:p>
              <a:pPr algn="ctr"/>
              <a:r>
                <a:rPr lang="en-US" b="1" dirty="0"/>
                <a:t>3</a:t>
              </a:r>
              <a:r>
                <a:rPr lang="en-US" b="1" dirty="0" smtClean="0"/>
                <a:t> GPUs Per CPU Socket</a:t>
              </a:r>
              <a:endParaRPr lang="en-US" b="1" dirty="0"/>
            </a:p>
          </p:txBody>
        </p:sp>
      </p:grpSp>
      <p:cxnSp>
        <p:nvCxnSpPr>
          <p:cNvPr id="33" name="Straight Connector 32"/>
          <p:cNvCxnSpPr>
            <a:stCxn id="87" idx="3"/>
            <a:endCxn id="23" idx="1"/>
          </p:cNvCxnSpPr>
          <p:nvPr/>
        </p:nvCxnSpPr>
        <p:spPr>
          <a:xfrm>
            <a:off x="3015074" y="3905955"/>
            <a:ext cx="3093784" cy="0"/>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97" name="TextBox 96"/>
          <p:cNvSpPr txBox="1"/>
          <p:nvPr/>
        </p:nvSpPr>
        <p:spPr>
          <a:xfrm>
            <a:off x="3937162" y="3582791"/>
            <a:ext cx="1249608" cy="646331"/>
          </a:xfrm>
          <a:prstGeom prst="rect">
            <a:avLst/>
          </a:prstGeom>
          <a:noFill/>
        </p:spPr>
        <p:txBody>
          <a:bodyPr wrap="square" rtlCol="0">
            <a:spAutoFit/>
          </a:bodyPr>
          <a:lstStyle/>
          <a:p>
            <a:pPr algn="ctr"/>
            <a:r>
              <a:rPr lang="en-US" dirty="0" smtClean="0"/>
              <a:t>X-Bus</a:t>
            </a:r>
          </a:p>
          <a:p>
            <a:pPr algn="ctr"/>
            <a:r>
              <a:rPr lang="en-US" b="1" dirty="0"/>
              <a:t>64GBps</a:t>
            </a:r>
          </a:p>
        </p:txBody>
      </p:sp>
      <p:sp>
        <p:nvSpPr>
          <p:cNvPr id="102" name="Rectangle 101"/>
          <p:cNvSpPr/>
          <p:nvPr/>
        </p:nvSpPr>
        <p:spPr>
          <a:xfrm>
            <a:off x="70389" y="3083916"/>
            <a:ext cx="962025" cy="614369"/>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rPr>
              <a:t>DDR4 DRAM</a:t>
            </a:r>
            <a:endParaRPr lang="en-US" b="1" dirty="0">
              <a:solidFill>
                <a:schemeClr val="tx1"/>
              </a:solidFill>
            </a:endParaRPr>
          </a:p>
        </p:txBody>
      </p:sp>
      <p:sp>
        <p:nvSpPr>
          <p:cNvPr id="103" name="Rectangle 102"/>
          <p:cNvSpPr/>
          <p:nvPr/>
        </p:nvSpPr>
        <p:spPr>
          <a:xfrm>
            <a:off x="8108085" y="3083916"/>
            <a:ext cx="962025" cy="614369"/>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rPr>
              <a:t>DDR4 DRAM</a:t>
            </a:r>
            <a:endParaRPr lang="en-US" b="1" dirty="0">
              <a:solidFill>
                <a:schemeClr val="tx1"/>
              </a:solidFill>
            </a:endParaRPr>
          </a:p>
        </p:txBody>
      </p:sp>
      <p:sp>
        <p:nvSpPr>
          <p:cNvPr id="107" name="TextBox 106"/>
          <p:cNvSpPr txBox="1"/>
          <p:nvPr/>
        </p:nvSpPr>
        <p:spPr>
          <a:xfrm>
            <a:off x="612882" y="3687650"/>
            <a:ext cx="1249608" cy="369332"/>
          </a:xfrm>
          <a:prstGeom prst="rect">
            <a:avLst/>
          </a:prstGeom>
          <a:noFill/>
        </p:spPr>
        <p:txBody>
          <a:bodyPr wrap="square" rtlCol="0">
            <a:spAutoFit/>
          </a:bodyPr>
          <a:lstStyle/>
          <a:p>
            <a:pPr algn="ctr"/>
            <a:r>
              <a:rPr lang="en-US" b="1" dirty="0" smtClean="0"/>
              <a:t>120GBps</a:t>
            </a:r>
            <a:endParaRPr lang="en-US" b="1" dirty="0"/>
          </a:p>
        </p:txBody>
      </p:sp>
      <p:sp>
        <p:nvSpPr>
          <p:cNvPr id="108" name="TextBox 107"/>
          <p:cNvSpPr txBox="1"/>
          <p:nvPr/>
        </p:nvSpPr>
        <p:spPr>
          <a:xfrm>
            <a:off x="7268077" y="3662680"/>
            <a:ext cx="1249608" cy="369332"/>
          </a:xfrm>
          <a:prstGeom prst="rect">
            <a:avLst/>
          </a:prstGeom>
          <a:noFill/>
        </p:spPr>
        <p:txBody>
          <a:bodyPr wrap="square" rtlCol="0">
            <a:spAutoFit/>
          </a:bodyPr>
          <a:lstStyle/>
          <a:p>
            <a:pPr algn="ctr"/>
            <a:r>
              <a:rPr lang="en-US" b="1" dirty="0" smtClean="0"/>
              <a:t>120GBps</a:t>
            </a:r>
            <a:endParaRPr lang="en-US" b="1" dirty="0"/>
          </a:p>
        </p:txBody>
      </p:sp>
      <p:cxnSp>
        <p:nvCxnSpPr>
          <p:cNvPr id="42" name="Elbow Connector 41"/>
          <p:cNvCxnSpPr>
            <a:stCxn id="23" idx="2"/>
          </p:cNvCxnSpPr>
          <p:nvPr/>
        </p:nvCxnSpPr>
        <p:spPr>
          <a:xfrm rot="16200000" flipH="1">
            <a:off x="7037402" y="4131691"/>
            <a:ext cx="256394" cy="852824"/>
          </a:xfrm>
          <a:prstGeom prst="bentConnector2">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112" name="Rectangle 111"/>
          <p:cNvSpPr/>
          <p:nvPr/>
        </p:nvSpPr>
        <p:spPr>
          <a:xfrm>
            <a:off x="7592011" y="4224727"/>
            <a:ext cx="1460160" cy="666750"/>
          </a:xfrm>
          <a:prstGeom prst="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rPr>
              <a:t>InfiniBand</a:t>
            </a:r>
          </a:p>
          <a:p>
            <a:pPr algn="ctr"/>
            <a:r>
              <a:rPr lang="en-US" b="1" dirty="0" smtClean="0">
                <a:solidFill>
                  <a:schemeClr val="tx1"/>
                </a:solidFill>
              </a:rPr>
              <a:t>12GBps</a:t>
            </a:r>
            <a:endParaRPr lang="en-US" b="1" dirty="0">
              <a:solidFill>
                <a:schemeClr val="tx1"/>
              </a:solidFill>
            </a:endParaRPr>
          </a:p>
        </p:txBody>
      </p:sp>
      <p:sp>
        <p:nvSpPr>
          <p:cNvPr id="118" name="Rectangle 117"/>
          <p:cNvSpPr/>
          <p:nvPr/>
        </p:nvSpPr>
        <p:spPr>
          <a:xfrm>
            <a:off x="64694" y="4241591"/>
            <a:ext cx="1460160" cy="666750"/>
          </a:xfrm>
          <a:prstGeom prst="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rPr>
              <a:t>InfiniBand</a:t>
            </a:r>
          </a:p>
          <a:p>
            <a:pPr algn="ctr"/>
            <a:r>
              <a:rPr lang="en-US" b="1" dirty="0" smtClean="0">
                <a:solidFill>
                  <a:schemeClr val="tx1"/>
                </a:solidFill>
              </a:rPr>
              <a:t>12GBps</a:t>
            </a:r>
            <a:endParaRPr lang="en-US" b="1" dirty="0">
              <a:solidFill>
                <a:schemeClr val="tx1"/>
              </a:solidFill>
            </a:endParaRPr>
          </a:p>
        </p:txBody>
      </p:sp>
      <p:cxnSp>
        <p:nvCxnSpPr>
          <p:cNvPr id="119" name="Elbow Connector 118"/>
          <p:cNvCxnSpPr>
            <a:stCxn id="87" idx="2"/>
          </p:cNvCxnSpPr>
          <p:nvPr/>
        </p:nvCxnSpPr>
        <p:spPr>
          <a:xfrm rot="5400000">
            <a:off x="1816032" y="4151312"/>
            <a:ext cx="290120" cy="847308"/>
          </a:xfrm>
          <a:prstGeom prst="bentConnector2">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068920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a:xfrm>
            <a:off x="685801" y="285750"/>
            <a:ext cx="7770813" cy="571500"/>
          </a:xfrm>
        </p:spPr>
        <p:txBody>
          <a:bodyPr>
            <a:normAutofit fontScale="90000"/>
          </a:bodyPr>
          <a:lstStyle/>
          <a:p>
            <a:r>
              <a:rPr lang="en-US" altLang="en-US" dirty="0" smtClean="0"/>
              <a:t>Computing Molecular Orbitals</a:t>
            </a:r>
          </a:p>
        </p:txBody>
      </p:sp>
      <p:pic>
        <p:nvPicPr>
          <p:cNvPr id="20483" name="Picture 4" descr="thr_orb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5974" y="850105"/>
            <a:ext cx="2057401" cy="1893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a:xfrm>
            <a:off x="152400" y="850106"/>
            <a:ext cx="4572000" cy="1874044"/>
          </a:xfrm>
          <a:prstGeom prst="rect">
            <a:avLst/>
          </a:prstGeom>
        </p:spPr>
        <p:txBody>
          <a:bodyPr/>
          <a:lstStyle>
            <a:lvl1pPr marL="341313" indent="-341313" algn="l" defTabSz="457200" rtl="0" eaLnBrk="0" fontAlgn="base" hangingPunct="0">
              <a:spcBef>
                <a:spcPts val="800"/>
              </a:spcBef>
              <a:spcAft>
                <a:spcPct val="0"/>
              </a:spcAft>
              <a:buClr>
                <a:srgbClr val="000000"/>
              </a:buClr>
              <a:buSzPct val="100000"/>
              <a:buFont typeface="Times New Roman" pitchFamily="18" charset="0"/>
              <a:buChar char="•"/>
              <a:defRPr sz="3200">
                <a:solidFill>
                  <a:srgbClr val="000000"/>
                </a:solidFill>
                <a:latin typeface="+mn-lt"/>
                <a:ea typeface="+mn-ea"/>
                <a:cs typeface="+mn-cs"/>
              </a:defRPr>
            </a:lvl1pPr>
            <a:lvl2pPr marL="741363" indent="-284163" algn="l" defTabSz="457200" rtl="0" eaLnBrk="0" fontAlgn="base" hangingPunct="0">
              <a:spcBef>
                <a:spcPts val="700"/>
              </a:spcBef>
              <a:spcAft>
                <a:spcPct val="0"/>
              </a:spcAft>
              <a:buClr>
                <a:srgbClr val="000000"/>
              </a:buClr>
              <a:buSzPct val="100000"/>
              <a:buFont typeface="Times New Roman" pitchFamily="18" charset="0"/>
              <a:buChar char="–"/>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itchFamily="18" charset="0"/>
              <a:buChar char="•"/>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5pPr>
            <a:lvl6pPr marL="25146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6pPr>
            <a:lvl7pPr marL="29718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7pPr>
            <a:lvl8pPr marL="34290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8pPr>
            <a:lvl9pPr marL="38862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9pPr>
          </a:lstStyle>
          <a:p>
            <a:pPr>
              <a:lnSpc>
                <a:spcPct val="100000"/>
              </a:lnSpc>
              <a:defRPr/>
            </a:pPr>
            <a:r>
              <a:rPr lang="en-US" sz="1800" kern="0" dirty="0" smtClean="0"/>
              <a:t>Animation of (classical mechanics) molecular dynamics trajectories provides insight into simulation results</a:t>
            </a:r>
          </a:p>
          <a:p>
            <a:pPr>
              <a:lnSpc>
                <a:spcPct val="100000"/>
              </a:lnSpc>
              <a:defRPr/>
            </a:pPr>
            <a:r>
              <a:rPr lang="en-US" sz="1800" kern="0" dirty="0" smtClean="0"/>
              <a:t>To do the same for QM or hybrid QM/MM simulations one must compute MOs at ~</a:t>
            </a:r>
            <a:r>
              <a:rPr lang="en-US" sz="1800" b="1" kern="0" dirty="0" smtClean="0">
                <a:solidFill>
                  <a:srgbClr val="006600"/>
                </a:solidFill>
              </a:rPr>
              <a:t>5-10 FPS</a:t>
            </a:r>
            <a:r>
              <a:rPr lang="en-US" sz="1800" kern="0" dirty="0" smtClean="0"/>
              <a:t> or more</a:t>
            </a:r>
          </a:p>
        </p:txBody>
      </p:sp>
      <p:sp>
        <p:nvSpPr>
          <p:cNvPr id="20485" name="Rectangle 8"/>
          <p:cNvSpPr>
            <a:spLocks noChangeArrowheads="1"/>
          </p:cNvSpPr>
          <p:nvPr/>
        </p:nvSpPr>
        <p:spPr bwMode="auto">
          <a:xfrm>
            <a:off x="0" y="4599385"/>
            <a:ext cx="9144000" cy="54411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sz="1200">
                <a:solidFill>
                  <a:srgbClr val="000000"/>
                </a:solidFill>
                <a:latin typeface="Times New Roman" pitchFamily="18" charset="0"/>
                <a:ea typeface="Gothic" charset="0"/>
                <a:cs typeface="Gothic" charset="0"/>
              </a:defRPr>
            </a:lvl1pPr>
            <a:lvl2pPr marL="742950" indent="-285750" eaLnBrk="0" hangingPunct="0">
              <a:defRPr sz="1200">
                <a:solidFill>
                  <a:srgbClr val="000000"/>
                </a:solidFill>
                <a:latin typeface="Times New Roman" pitchFamily="18" charset="0"/>
                <a:ea typeface="Gothic" charset="0"/>
                <a:cs typeface="Gothic" charset="0"/>
              </a:defRPr>
            </a:lvl2pPr>
            <a:lvl3pPr marL="1143000" indent="-228600" eaLnBrk="0" hangingPunct="0">
              <a:defRPr sz="1200">
                <a:solidFill>
                  <a:srgbClr val="000000"/>
                </a:solidFill>
                <a:latin typeface="Times New Roman" pitchFamily="18" charset="0"/>
                <a:ea typeface="Gothic" charset="0"/>
                <a:cs typeface="Gothic" charset="0"/>
              </a:defRPr>
            </a:lvl3pPr>
            <a:lvl4pPr marL="1600200" indent="-228600" eaLnBrk="0" hangingPunct="0">
              <a:defRPr sz="1200">
                <a:solidFill>
                  <a:srgbClr val="000000"/>
                </a:solidFill>
                <a:latin typeface="Times New Roman" pitchFamily="18" charset="0"/>
                <a:ea typeface="Gothic" charset="0"/>
                <a:cs typeface="Gothic" charset="0"/>
              </a:defRPr>
            </a:lvl4pPr>
            <a:lvl5pPr marL="2057400" indent="-228600" eaLnBrk="0" hangingPunct="0">
              <a:defRPr sz="1200">
                <a:solidFill>
                  <a:srgbClr val="000000"/>
                </a:solidFill>
                <a:latin typeface="Times New Roman" pitchFamily="18" charset="0"/>
                <a:ea typeface="Gothic" charset="0"/>
                <a:cs typeface="Gothic" charset="0"/>
              </a:defRPr>
            </a:lvl5pPr>
            <a:lvl6pPr marL="25146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6pPr>
            <a:lvl7pPr marL="29718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7pPr>
            <a:lvl8pPr marL="34290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8pPr>
            <a:lvl9pPr marL="38862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9pPr>
          </a:lstStyle>
          <a:p>
            <a:pPr eaLnBrk="1" hangingPunct="1"/>
            <a:endParaRPr lang="en-US" altLang="en-US"/>
          </a:p>
        </p:txBody>
      </p:sp>
      <p:sp>
        <p:nvSpPr>
          <p:cNvPr id="20486" name="Text Box 5"/>
          <p:cNvSpPr txBox="1">
            <a:spLocks noChangeArrowheads="1"/>
          </p:cNvSpPr>
          <p:nvPr/>
        </p:nvSpPr>
        <p:spPr bwMode="auto">
          <a:xfrm>
            <a:off x="0" y="2687443"/>
            <a:ext cx="9144000" cy="2456057"/>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200">
                <a:solidFill>
                  <a:srgbClr val="000000"/>
                </a:solidFill>
                <a:latin typeface="Times New Roman" pitchFamily="18" charset="0"/>
                <a:ea typeface="Gothic" charset="0"/>
                <a:cs typeface="Gothic" charset="0"/>
              </a:defRPr>
            </a:lvl1pPr>
            <a:lvl2pPr marL="742950" indent="-285750" eaLnBrk="0" hangingPunct="0">
              <a:defRPr sz="1200">
                <a:solidFill>
                  <a:srgbClr val="000000"/>
                </a:solidFill>
                <a:latin typeface="Times New Roman" pitchFamily="18" charset="0"/>
                <a:ea typeface="Gothic" charset="0"/>
                <a:cs typeface="Gothic" charset="0"/>
              </a:defRPr>
            </a:lvl2pPr>
            <a:lvl3pPr marL="1143000" indent="-228600" eaLnBrk="0" hangingPunct="0">
              <a:defRPr sz="1200">
                <a:solidFill>
                  <a:srgbClr val="000000"/>
                </a:solidFill>
                <a:latin typeface="Times New Roman" pitchFamily="18" charset="0"/>
                <a:ea typeface="Gothic" charset="0"/>
                <a:cs typeface="Gothic" charset="0"/>
              </a:defRPr>
            </a:lvl3pPr>
            <a:lvl4pPr marL="1600200" indent="-228600" eaLnBrk="0" hangingPunct="0">
              <a:defRPr sz="1200">
                <a:solidFill>
                  <a:srgbClr val="000000"/>
                </a:solidFill>
                <a:latin typeface="Times New Roman" pitchFamily="18" charset="0"/>
                <a:ea typeface="Gothic" charset="0"/>
                <a:cs typeface="Gothic" charset="0"/>
              </a:defRPr>
            </a:lvl4pPr>
            <a:lvl5pPr marL="2057400" indent="-228600" eaLnBrk="0" hangingPunct="0">
              <a:defRPr sz="1200">
                <a:solidFill>
                  <a:srgbClr val="000000"/>
                </a:solidFill>
                <a:latin typeface="Times New Roman" pitchFamily="18" charset="0"/>
                <a:ea typeface="Gothic" charset="0"/>
                <a:cs typeface="Gothic" charset="0"/>
              </a:defRPr>
            </a:lvl5pPr>
            <a:lvl6pPr marL="25146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6pPr>
            <a:lvl7pPr marL="29718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7pPr>
            <a:lvl8pPr marL="34290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8pPr>
            <a:lvl9pPr marL="38862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9pPr>
          </a:lstStyle>
          <a:p>
            <a:pPr eaLnBrk="1" hangingPunct="1">
              <a:spcBef>
                <a:spcPct val="20000"/>
              </a:spcBef>
              <a:buFont typeface="Times New Roman" pitchFamily="18" charset="0"/>
              <a:buNone/>
            </a:pPr>
            <a:r>
              <a:rPr lang="en-US" sz="1600" b="1" dirty="0"/>
              <a:t>NAMD goes quantum: An integrative suite for hybrid simulations. </a:t>
            </a:r>
            <a:r>
              <a:rPr lang="en-US" sz="1600" dirty="0" err="1" smtClean="0"/>
              <a:t>Melo</a:t>
            </a:r>
            <a:r>
              <a:rPr lang="en-US" sz="1600" dirty="0" smtClean="0"/>
              <a:t>, </a:t>
            </a:r>
            <a:r>
              <a:rPr lang="en-US" sz="1600" dirty="0"/>
              <a:t>M. C. R.; </a:t>
            </a:r>
            <a:r>
              <a:rPr lang="en-US" sz="1600" dirty="0" err="1" smtClean="0"/>
              <a:t>Bernardi</a:t>
            </a:r>
            <a:r>
              <a:rPr lang="en-US" sz="1600" dirty="0" smtClean="0"/>
              <a:t>, </a:t>
            </a:r>
            <a:r>
              <a:rPr lang="en-US" sz="1600" dirty="0"/>
              <a:t>R. C.; </a:t>
            </a:r>
            <a:r>
              <a:rPr lang="en-US" sz="1600" dirty="0" err="1"/>
              <a:t>Rudack</a:t>
            </a:r>
            <a:r>
              <a:rPr lang="en-US" sz="1600" dirty="0"/>
              <a:t> T.; </a:t>
            </a:r>
            <a:r>
              <a:rPr lang="en-US" sz="1600" dirty="0" err="1"/>
              <a:t>Scheurer</a:t>
            </a:r>
            <a:r>
              <a:rPr lang="en-US" sz="1600" dirty="0"/>
              <a:t>, M.; </a:t>
            </a:r>
            <a:r>
              <a:rPr lang="en-US" sz="1600" dirty="0" err="1"/>
              <a:t>Riplinger</a:t>
            </a:r>
            <a:r>
              <a:rPr lang="en-US" sz="1600" dirty="0"/>
              <a:t>, C.; Phillips, J. C.; Maia, J. D. C.; Rocha, G. D.; Ribeiro, J. V.; Stone, J. E.; Neese, F.; </a:t>
            </a:r>
            <a:r>
              <a:rPr lang="en-US" sz="1600" dirty="0" err="1"/>
              <a:t>Schulten</a:t>
            </a:r>
            <a:r>
              <a:rPr lang="en-US" sz="1600" dirty="0"/>
              <a:t>, K.; </a:t>
            </a:r>
            <a:r>
              <a:rPr lang="en-US" sz="1600" dirty="0" err="1"/>
              <a:t>Luthey-Schulten</a:t>
            </a:r>
            <a:r>
              <a:rPr lang="en-US" sz="1600" dirty="0"/>
              <a:t>, Z.; </a:t>
            </a:r>
            <a:r>
              <a:rPr lang="en-US" sz="1600" b="1" dirty="0"/>
              <a:t>Nature Methods</a:t>
            </a:r>
            <a:r>
              <a:rPr lang="en-US" sz="1600" dirty="0"/>
              <a:t>, </a:t>
            </a:r>
            <a:r>
              <a:rPr lang="en-US" sz="1600" dirty="0" smtClean="0"/>
              <a:t>2018. </a:t>
            </a:r>
          </a:p>
          <a:p>
            <a:pPr eaLnBrk="1" hangingPunct="1">
              <a:spcBef>
                <a:spcPct val="20000"/>
              </a:spcBef>
              <a:buFont typeface="Times New Roman" pitchFamily="18" charset="0"/>
              <a:buNone/>
            </a:pPr>
            <a:r>
              <a:rPr lang="en-US" sz="1600" b="1">
                <a:hlinkClick r:id="rId4"/>
              </a:rPr>
              <a:t>http://</a:t>
            </a:r>
            <a:r>
              <a:rPr lang="en-US" sz="1600" b="1" smtClean="0">
                <a:hlinkClick r:id="rId4"/>
              </a:rPr>
              <a:t>dx.doi.org/10.1038/nmeth.4638</a:t>
            </a:r>
            <a:endParaRPr lang="en-US" sz="1600" b="1" smtClean="0"/>
          </a:p>
          <a:p>
            <a:pPr eaLnBrk="1" hangingPunct="1">
              <a:spcBef>
                <a:spcPct val="20000"/>
              </a:spcBef>
              <a:buFont typeface="Times New Roman" pitchFamily="18" charset="0"/>
              <a:buNone/>
            </a:pPr>
            <a:endParaRPr lang="en-US" altLang="en-US" sz="1600" b="1" dirty="0" smtClean="0"/>
          </a:p>
          <a:p>
            <a:pPr eaLnBrk="1" hangingPunct="1">
              <a:spcBef>
                <a:spcPct val="20000"/>
              </a:spcBef>
              <a:buFont typeface="Times New Roman" pitchFamily="18" charset="0"/>
              <a:buNone/>
            </a:pPr>
            <a:r>
              <a:rPr lang="en-US" altLang="en-US" sz="1600" b="1" dirty="0" smtClean="0"/>
              <a:t>High </a:t>
            </a:r>
            <a:r>
              <a:rPr lang="en-US" altLang="en-US" sz="1600" b="1" dirty="0"/>
              <a:t>Performance Computation and Interactive Display of Molecular Orbitals on GPUs and Multi-core CPUs.  </a:t>
            </a:r>
            <a:r>
              <a:rPr lang="en-US" altLang="en-US" sz="1600" dirty="0"/>
              <a:t>J. E. Stone, J. </a:t>
            </a:r>
            <a:r>
              <a:rPr lang="en-US" altLang="en-US" sz="1600" dirty="0" err="1"/>
              <a:t>Saam</a:t>
            </a:r>
            <a:r>
              <a:rPr lang="en-US" altLang="en-US" sz="1600" dirty="0"/>
              <a:t>, D. Hardy, K. </a:t>
            </a:r>
            <a:r>
              <a:rPr lang="en-US" altLang="en-US" sz="1600" dirty="0" err="1"/>
              <a:t>Vandivort</a:t>
            </a:r>
            <a:r>
              <a:rPr lang="en-US" altLang="en-US" sz="1600" dirty="0"/>
              <a:t>, W. </a:t>
            </a:r>
            <a:r>
              <a:rPr lang="en-US" altLang="en-US" sz="1600" dirty="0" err="1"/>
              <a:t>Hwu</a:t>
            </a:r>
            <a:r>
              <a:rPr lang="en-US" altLang="en-US" sz="1600" dirty="0"/>
              <a:t>, K. </a:t>
            </a:r>
            <a:r>
              <a:rPr lang="en-US" altLang="en-US" sz="1600" dirty="0" err="1"/>
              <a:t>Schulten</a:t>
            </a:r>
            <a:r>
              <a:rPr lang="en-US" altLang="en-US" sz="1600" dirty="0"/>
              <a:t>,   </a:t>
            </a:r>
            <a:r>
              <a:rPr lang="en-US" altLang="en-US" sz="1600" i="1" dirty="0"/>
              <a:t>2nd Workshop on General-Purpose Computation on Graphics Processing Units (GPGPU-2),</a:t>
            </a:r>
            <a:r>
              <a:rPr lang="en-US" altLang="en-US" sz="1600" dirty="0"/>
              <a:t> </a:t>
            </a:r>
            <a:r>
              <a:rPr lang="en-US" altLang="en-US" sz="1600" i="1" dirty="0"/>
              <a:t>ACM International Conference Proceeding Series</a:t>
            </a:r>
            <a:r>
              <a:rPr lang="en-US" altLang="en-US" sz="1600" dirty="0"/>
              <a:t>, volume 383, pp. 9-18, 2009.</a:t>
            </a:r>
            <a:endParaRPr lang="en-US" altLang="en-US" dirty="0"/>
          </a:p>
        </p:txBody>
      </p:sp>
    </p:spTree>
    <p:extLst>
      <p:ext uri="{BB962C8B-B14F-4D97-AF65-F5344CB8AC3E}">
        <p14:creationId xmlns:p14="http://schemas.microsoft.com/office/powerpoint/2010/main" val="25398784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Documents and Settings\johns\Desktop\talks\cudatalks\iacat01232009\arrays_color_whitebg.jpg"/>
          <p:cNvPicPr>
            <a:picLocks noChangeAspect="1" noChangeArrowheads="1"/>
          </p:cNvPicPr>
          <p:nvPr/>
        </p:nvPicPr>
        <p:blipFill>
          <a:blip r:embed="rId2">
            <a:extLst>
              <a:ext uri="{28A0092B-C50C-407E-A947-70E740481C1C}">
                <a14:useLocalDpi xmlns:a14="http://schemas.microsoft.com/office/drawing/2010/main" val="0"/>
              </a:ext>
            </a:extLst>
          </a:blip>
          <a:srcRect l="877" t="7385" r="1755" b="3999"/>
          <a:stretch>
            <a:fillRect/>
          </a:stretch>
        </p:blipFill>
        <p:spPr bwMode="auto">
          <a:xfrm>
            <a:off x="571500" y="1446480"/>
            <a:ext cx="8458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3"/>
          <p:cNvSpPr>
            <a:spLocks noGrp="1" noChangeArrowheads="1"/>
          </p:cNvSpPr>
          <p:nvPr>
            <p:ph type="title"/>
          </p:nvPr>
        </p:nvSpPr>
        <p:spPr>
          <a:xfrm>
            <a:off x="685801" y="219075"/>
            <a:ext cx="7770813" cy="685800"/>
          </a:xfrm>
        </p:spPr>
        <p:txBody>
          <a:bodyPr>
            <a:noAutofit/>
          </a:bodyPr>
          <a:lstStyle/>
          <a:p>
            <a:r>
              <a:rPr lang="en-US" altLang="en-US" sz="2400" dirty="0" smtClean="0"/>
              <a:t>GPU Traversal of Atom Type, Basis Set,</a:t>
            </a:r>
            <a:br>
              <a:rPr lang="en-US" altLang="en-US" sz="2400" dirty="0" smtClean="0"/>
            </a:br>
            <a:r>
              <a:rPr lang="en-US" altLang="en-US" sz="2400" dirty="0" smtClean="0"/>
              <a:t> Shell Type, and </a:t>
            </a:r>
            <a:r>
              <a:rPr lang="en-US" altLang="en-US" sz="2400" dirty="0" err="1" smtClean="0"/>
              <a:t>Wavefunction</a:t>
            </a:r>
            <a:r>
              <a:rPr lang="en-US" altLang="en-US" sz="2400" dirty="0" smtClean="0"/>
              <a:t> Coefficients</a:t>
            </a:r>
          </a:p>
        </p:txBody>
      </p:sp>
      <p:sp>
        <p:nvSpPr>
          <p:cNvPr id="23556" name="Rectangle 4"/>
          <p:cNvSpPr>
            <a:spLocks noGrp="1" noChangeArrowheads="1"/>
          </p:cNvSpPr>
          <p:nvPr>
            <p:ph type="body" idx="1"/>
          </p:nvPr>
        </p:nvSpPr>
        <p:spPr>
          <a:xfrm>
            <a:off x="457200" y="3429000"/>
            <a:ext cx="8229600" cy="1313260"/>
          </a:xfrm>
        </p:spPr>
        <p:txBody>
          <a:bodyPr>
            <a:normAutofit fontScale="92500" lnSpcReduction="20000"/>
          </a:bodyPr>
          <a:lstStyle/>
          <a:p>
            <a:pPr>
              <a:lnSpc>
                <a:spcPct val="90000"/>
              </a:lnSpc>
            </a:pPr>
            <a:r>
              <a:rPr lang="en-US" altLang="en-US" sz="2800" dirty="0" smtClean="0"/>
              <a:t>Loop iterations always access same or consecutive array elements for all threads in a thread block:</a:t>
            </a:r>
          </a:p>
          <a:p>
            <a:pPr lvl="1">
              <a:lnSpc>
                <a:spcPct val="90000"/>
              </a:lnSpc>
            </a:pPr>
            <a:r>
              <a:rPr lang="en-US" altLang="en-US" sz="2400" dirty="0" smtClean="0"/>
              <a:t>Yields good constant memory and L1 cache performance</a:t>
            </a:r>
          </a:p>
          <a:p>
            <a:pPr lvl="1">
              <a:lnSpc>
                <a:spcPct val="90000"/>
              </a:lnSpc>
            </a:pPr>
            <a:r>
              <a:rPr lang="en-US" altLang="en-US" sz="2400" dirty="0" smtClean="0"/>
              <a:t>Increases shared memory tile reuse</a:t>
            </a:r>
          </a:p>
        </p:txBody>
      </p:sp>
      <p:cxnSp>
        <p:nvCxnSpPr>
          <p:cNvPr id="23557" name="AutoShape 5"/>
          <p:cNvCxnSpPr>
            <a:cxnSpLocks noChangeShapeType="1"/>
          </p:cNvCxnSpPr>
          <p:nvPr/>
        </p:nvCxnSpPr>
        <p:spPr bwMode="auto">
          <a:xfrm>
            <a:off x="2047875" y="1428750"/>
            <a:ext cx="5572125" cy="0"/>
          </a:xfrm>
          <a:prstGeom prst="straightConnector1">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558" name="AutoShape 6"/>
          <p:cNvCxnSpPr>
            <a:cxnSpLocks noChangeShapeType="1"/>
          </p:cNvCxnSpPr>
          <p:nvPr/>
        </p:nvCxnSpPr>
        <p:spPr bwMode="auto">
          <a:xfrm>
            <a:off x="2743200" y="2857500"/>
            <a:ext cx="4953000" cy="0"/>
          </a:xfrm>
          <a:prstGeom prst="straightConnector1">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559" name="Text Box 7"/>
          <p:cNvSpPr txBox="1">
            <a:spLocks noChangeArrowheads="1"/>
          </p:cNvSpPr>
          <p:nvPr/>
        </p:nvSpPr>
        <p:spPr bwMode="auto">
          <a:xfrm>
            <a:off x="2438400" y="914400"/>
            <a:ext cx="4876800" cy="402291"/>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sz="1200">
                <a:solidFill>
                  <a:srgbClr val="000000"/>
                </a:solidFill>
                <a:latin typeface="Times New Roman" pitchFamily="18" charset="0"/>
                <a:ea typeface="Gothic" charset="0"/>
                <a:cs typeface="Gothic" charset="0"/>
              </a:defRPr>
            </a:lvl1pPr>
            <a:lvl2pPr marL="742950" indent="-285750" eaLnBrk="0" hangingPunct="0">
              <a:defRPr sz="1200">
                <a:solidFill>
                  <a:srgbClr val="000000"/>
                </a:solidFill>
                <a:latin typeface="Times New Roman" pitchFamily="18" charset="0"/>
                <a:ea typeface="Gothic" charset="0"/>
                <a:cs typeface="Gothic" charset="0"/>
              </a:defRPr>
            </a:lvl2pPr>
            <a:lvl3pPr marL="1143000" indent="-228600" eaLnBrk="0" hangingPunct="0">
              <a:defRPr sz="1200">
                <a:solidFill>
                  <a:srgbClr val="000000"/>
                </a:solidFill>
                <a:latin typeface="Times New Roman" pitchFamily="18" charset="0"/>
                <a:ea typeface="Gothic" charset="0"/>
                <a:cs typeface="Gothic" charset="0"/>
              </a:defRPr>
            </a:lvl3pPr>
            <a:lvl4pPr marL="1600200" indent="-228600" eaLnBrk="0" hangingPunct="0">
              <a:defRPr sz="1200">
                <a:solidFill>
                  <a:srgbClr val="000000"/>
                </a:solidFill>
                <a:latin typeface="Times New Roman" pitchFamily="18" charset="0"/>
                <a:ea typeface="Gothic" charset="0"/>
                <a:cs typeface="Gothic" charset="0"/>
              </a:defRPr>
            </a:lvl4pPr>
            <a:lvl5pPr marL="2057400" indent="-228600" eaLnBrk="0" hangingPunct="0">
              <a:defRPr sz="1200">
                <a:solidFill>
                  <a:srgbClr val="000000"/>
                </a:solidFill>
                <a:latin typeface="Times New Roman" pitchFamily="18" charset="0"/>
                <a:ea typeface="Gothic" charset="0"/>
                <a:cs typeface="Gothic" charset="0"/>
              </a:defRPr>
            </a:lvl5pPr>
            <a:lvl6pPr marL="25146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6pPr>
            <a:lvl7pPr marL="29718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7pPr>
            <a:lvl8pPr marL="34290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8pPr>
            <a:lvl9pPr marL="38862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9pPr>
          </a:lstStyle>
          <a:p>
            <a:pPr eaLnBrk="1" hangingPunct="1">
              <a:spcBef>
                <a:spcPct val="50000"/>
              </a:spcBef>
            </a:pPr>
            <a:r>
              <a:rPr lang="en-US" altLang="en-US" sz="2000" dirty="0"/>
              <a:t>Monotonically increasing memory references</a:t>
            </a:r>
          </a:p>
        </p:txBody>
      </p:sp>
      <p:sp>
        <p:nvSpPr>
          <p:cNvPr id="23560" name="Text Box 8"/>
          <p:cNvSpPr txBox="1">
            <a:spLocks noChangeArrowheads="1"/>
          </p:cNvSpPr>
          <p:nvPr/>
        </p:nvSpPr>
        <p:spPr bwMode="auto">
          <a:xfrm>
            <a:off x="2514600" y="2857500"/>
            <a:ext cx="4343400" cy="402291"/>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sz="1200">
                <a:solidFill>
                  <a:srgbClr val="000000"/>
                </a:solidFill>
                <a:latin typeface="Times New Roman" pitchFamily="18" charset="0"/>
                <a:ea typeface="Gothic" charset="0"/>
                <a:cs typeface="Gothic" charset="0"/>
              </a:defRPr>
            </a:lvl1pPr>
            <a:lvl2pPr marL="742950" indent="-285750" eaLnBrk="0" hangingPunct="0">
              <a:defRPr sz="1200">
                <a:solidFill>
                  <a:srgbClr val="000000"/>
                </a:solidFill>
                <a:latin typeface="Times New Roman" pitchFamily="18" charset="0"/>
                <a:ea typeface="Gothic" charset="0"/>
                <a:cs typeface="Gothic" charset="0"/>
              </a:defRPr>
            </a:lvl2pPr>
            <a:lvl3pPr marL="1143000" indent="-228600" eaLnBrk="0" hangingPunct="0">
              <a:defRPr sz="1200">
                <a:solidFill>
                  <a:srgbClr val="000000"/>
                </a:solidFill>
                <a:latin typeface="Times New Roman" pitchFamily="18" charset="0"/>
                <a:ea typeface="Gothic" charset="0"/>
                <a:cs typeface="Gothic" charset="0"/>
              </a:defRPr>
            </a:lvl3pPr>
            <a:lvl4pPr marL="1600200" indent="-228600" eaLnBrk="0" hangingPunct="0">
              <a:defRPr sz="1200">
                <a:solidFill>
                  <a:srgbClr val="000000"/>
                </a:solidFill>
                <a:latin typeface="Times New Roman" pitchFamily="18" charset="0"/>
                <a:ea typeface="Gothic" charset="0"/>
                <a:cs typeface="Gothic" charset="0"/>
              </a:defRPr>
            </a:lvl4pPr>
            <a:lvl5pPr marL="2057400" indent="-228600" eaLnBrk="0" hangingPunct="0">
              <a:defRPr sz="1200">
                <a:solidFill>
                  <a:srgbClr val="000000"/>
                </a:solidFill>
                <a:latin typeface="Times New Roman" pitchFamily="18" charset="0"/>
                <a:ea typeface="Gothic" charset="0"/>
                <a:cs typeface="Gothic" charset="0"/>
              </a:defRPr>
            </a:lvl5pPr>
            <a:lvl6pPr marL="25146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6pPr>
            <a:lvl7pPr marL="29718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7pPr>
            <a:lvl8pPr marL="34290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8pPr>
            <a:lvl9pPr marL="38862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9pPr>
          </a:lstStyle>
          <a:p>
            <a:pPr eaLnBrk="1" hangingPunct="1">
              <a:spcBef>
                <a:spcPct val="50000"/>
              </a:spcBef>
            </a:pPr>
            <a:r>
              <a:rPr lang="en-US" altLang="en-US" sz="2000"/>
              <a:t>Strictly sequential memory references</a:t>
            </a:r>
          </a:p>
        </p:txBody>
      </p:sp>
      <p:sp>
        <p:nvSpPr>
          <p:cNvPr id="23561" name="Text Box 9"/>
          <p:cNvSpPr txBox="1">
            <a:spLocks noChangeArrowheads="1"/>
          </p:cNvSpPr>
          <p:nvPr/>
        </p:nvSpPr>
        <p:spPr bwMode="auto">
          <a:xfrm>
            <a:off x="28575" y="2611279"/>
            <a:ext cx="2362200" cy="648512"/>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eaLnBrk="0" hangingPunct="0">
              <a:defRPr sz="1200">
                <a:solidFill>
                  <a:srgbClr val="000000"/>
                </a:solidFill>
                <a:latin typeface="Times New Roman" pitchFamily="18" charset="0"/>
                <a:ea typeface="Gothic" charset="0"/>
                <a:cs typeface="Gothic" charset="0"/>
              </a:defRPr>
            </a:lvl1pPr>
            <a:lvl2pPr marL="742950" indent="-285750" eaLnBrk="0" hangingPunct="0">
              <a:defRPr sz="1200">
                <a:solidFill>
                  <a:srgbClr val="000000"/>
                </a:solidFill>
                <a:latin typeface="Times New Roman" pitchFamily="18" charset="0"/>
                <a:ea typeface="Gothic" charset="0"/>
                <a:cs typeface="Gothic" charset="0"/>
              </a:defRPr>
            </a:lvl2pPr>
            <a:lvl3pPr marL="1143000" indent="-228600" eaLnBrk="0" hangingPunct="0">
              <a:defRPr sz="1200">
                <a:solidFill>
                  <a:srgbClr val="000000"/>
                </a:solidFill>
                <a:latin typeface="Times New Roman" pitchFamily="18" charset="0"/>
                <a:ea typeface="Gothic" charset="0"/>
                <a:cs typeface="Gothic" charset="0"/>
              </a:defRPr>
            </a:lvl3pPr>
            <a:lvl4pPr marL="1600200" indent="-228600" eaLnBrk="0" hangingPunct="0">
              <a:defRPr sz="1200">
                <a:solidFill>
                  <a:srgbClr val="000000"/>
                </a:solidFill>
                <a:latin typeface="Times New Roman" pitchFamily="18" charset="0"/>
                <a:ea typeface="Gothic" charset="0"/>
                <a:cs typeface="Gothic" charset="0"/>
              </a:defRPr>
            </a:lvl4pPr>
            <a:lvl5pPr marL="2057400" indent="-228600" eaLnBrk="0" hangingPunct="0">
              <a:defRPr sz="1200">
                <a:solidFill>
                  <a:srgbClr val="000000"/>
                </a:solidFill>
                <a:latin typeface="Times New Roman" pitchFamily="18" charset="0"/>
                <a:ea typeface="Gothic" charset="0"/>
                <a:cs typeface="Gothic" charset="0"/>
              </a:defRPr>
            </a:lvl5pPr>
            <a:lvl6pPr marL="25146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6pPr>
            <a:lvl7pPr marL="29718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7pPr>
            <a:lvl8pPr marL="34290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8pPr>
            <a:lvl9pPr marL="38862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9pPr>
          </a:lstStyle>
          <a:p>
            <a:pPr eaLnBrk="1" hangingPunct="1"/>
            <a:r>
              <a:rPr lang="en-US" altLang="en-US" sz="1800" dirty="0"/>
              <a:t>Different at each </a:t>
            </a:r>
            <a:r>
              <a:rPr lang="en-US" altLang="en-US" sz="1800" dirty="0" err="1"/>
              <a:t>timestep</a:t>
            </a:r>
            <a:r>
              <a:rPr lang="en-US" altLang="en-US" sz="1800" dirty="0" smtClean="0"/>
              <a:t>, for each </a:t>
            </a:r>
            <a:r>
              <a:rPr lang="en-US" altLang="en-US" sz="1800" dirty="0"/>
              <a:t>MO</a:t>
            </a:r>
          </a:p>
        </p:txBody>
      </p:sp>
      <p:sp>
        <p:nvSpPr>
          <p:cNvPr id="23562" name="Text Box 10"/>
          <p:cNvSpPr txBox="1">
            <a:spLocks noChangeArrowheads="1"/>
          </p:cNvSpPr>
          <p:nvPr/>
        </p:nvSpPr>
        <p:spPr bwMode="auto">
          <a:xfrm>
            <a:off x="-38100" y="904875"/>
            <a:ext cx="2286000" cy="648512"/>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sz="1200">
                <a:solidFill>
                  <a:srgbClr val="000000"/>
                </a:solidFill>
                <a:latin typeface="Times New Roman" pitchFamily="18" charset="0"/>
                <a:ea typeface="Gothic" charset="0"/>
                <a:cs typeface="Gothic" charset="0"/>
              </a:defRPr>
            </a:lvl1pPr>
            <a:lvl2pPr marL="742950" indent="-285750" eaLnBrk="0" hangingPunct="0">
              <a:defRPr sz="1200">
                <a:solidFill>
                  <a:srgbClr val="000000"/>
                </a:solidFill>
                <a:latin typeface="Times New Roman" pitchFamily="18" charset="0"/>
                <a:ea typeface="Gothic" charset="0"/>
                <a:cs typeface="Gothic" charset="0"/>
              </a:defRPr>
            </a:lvl2pPr>
            <a:lvl3pPr marL="1143000" indent="-228600" eaLnBrk="0" hangingPunct="0">
              <a:defRPr sz="1200">
                <a:solidFill>
                  <a:srgbClr val="000000"/>
                </a:solidFill>
                <a:latin typeface="Times New Roman" pitchFamily="18" charset="0"/>
                <a:ea typeface="Gothic" charset="0"/>
                <a:cs typeface="Gothic" charset="0"/>
              </a:defRPr>
            </a:lvl3pPr>
            <a:lvl4pPr marL="1600200" indent="-228600" eaLnBrk="0" hangingPunct="0">
              <a:defRPr sz="1200">
                <a:solidFill>
                  <a:srgbClr val="000000"/>
                </a:solidFill>
                <a:latin typeface="Times New Roman" pitchFamily="18" charset="0"/>
                <a:ea typeface="Gothic" charset="0"/>
                <a:cs typeface="Gothic" charset="0"/>
              </a:defRPr>
            </a:lvl4pPr>
            <a:lvl5pPr marL="2057400" indent="-228600" eaLnBrk="0" hangingPunct="0">
              <a:defRPr sz="1200">
                <a:solidFill>
                  <a:srgbClr val="000000"/>
                </a:solidFill>
                <a:latin typeface="Times New Roman" pitchFamily="18" charset="0"/>
                <a:ea typeface="Gothic" charset="0"/>
                <a:cs typeface="Gothic" charset="0"/>
              </a:defRPr>
            </a:lvl5pPr>
            <a:lvl6pPr marL="25146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6pPr>
            <a:lvl7pPr marL="29718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7pPr>
            <a:lvl8pPr marL="34290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8pPr>
            <a:lvl9pPr marL="38862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9pPr>
          </a:lstStyle>
          <a:p>
            <a:pPr eaLnBrk="1" hangingPunct="1"/>
            <a:r>
              <a:rPr lang="en-US" altLang="en-US" sz="1800" dirty="0">
                <a:solidFill>
                  <a:srgbClr val="006600"/>
                </a:solidFill>
              </a:rPr>
              <a:t>Constant for all MOs, all </a:t>
            </a:r>
            <a:r>
              <a:rPr lang="en-US" altLang="en-US" sz="1800" dirty="0" err="1">
                <a:solidFill>
                  <a:srgbClr val="006600"/>
                </a:solidFill>
              </a:rPr>
              <a:t>timesteps</a:t>
            </a:r>
            <a:endParaRPr lang="en-US" altLang="en-US" sz="1800" dirty="0">
              <a:solidFill>
                <a:srgbClr val="006600"/>
              </a:solidFill>
            </a:endParaRPr>
          </a:p>
        </p:txBody>
      </p:sp>
      <p:sp>
        <p:nvSpPr>
          <p:cNvPr id="23563" name="Rectangle 11"/>
          <p:cNvSpPr>
            <a:spLocks noChangeArrowheads="1"/>
          </p:cNvSpPr>
          <p:nvPr/>
        </p:nvSpPr>
        <p:spPr bwMode="auto">
          <a:xfrm>
            <a:off x="457200" y="1634025"/>
            <a:ext cx="1479549" cy="279180"/>
          </a:xfrm>
          <a:prstGeom prst="rect">
            <a:avLst/>
          </a:prstGeom>
          <a:noFill/>
          <a:ln w="38100">
            <a:solidFill>
              <a:srgbClr val="00FF00"/>
            </a:solidFill>
            <a:miter lim="800000"/>
            <a:headEnd/>
            <a:tailEnd/>
          </a:ln>
          <a:effectLst/>
          <a:extLst>
            <a:ext uri="{909E8E84-426E-40DD-AFC4-6F175D3DCCD1}">
              <a14:hiddenFill xmlns:a14="http://schemas.microsoft.com/office/drawing/2010/main">
                <a:solidFill>
                  <a:srgbClr val="CCFF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nchor="ctr">
            <a:spAutoFit/>
          </a:bodyPr>
          <a:lstStyle>
            <a:lvl1pPr eaLnBrk="0" hangingPunct="0">
              <a:defRPr sz="1200">
                <a:solidFill>
                  <a:srgbClr val="000000"/>
                </a:solidFill>
                <a:latin typeface="Times New Roman" pitchFamily="18" charset="0"/>
                <a:ea typeface="Gothic" charset="0"/>
                <a:cs typeface="Gothic" charset="0"/>
              </a:defRPr>
            </a:lvl1pPr>
            <a:lvl2pPr marL="742950" indent="-285750" eaLnBrk="0" hangingPunct="0">
              <a:defRPr sz="1200">
                <a:solidFill>
                  <a:srgbClr val="000000"/>
                </a:solidFill>
                <a:latin typeface="Times New Roman" pitchFamily="18" charset="0"/>
                <a:ea typeface="Gothic" charset="0"/>
                <a:cs typeface="Gothic" charset="0"/>
              </a:defRPr>
            </a:lvl2pPr>
            <a:lvl3pPr marL="1143000" indent="-228600" eaLnBrk="0" hangingPunct="0">
              <a:defRPr sz="1200">
                <a:solidFill>
                  <a:srgbClr val="000000"/>
                </a:solidFill>
                <a:latin typeface="Times New Roman" pitchFamily="18" charset="0"/>
                <a:ea typeface="Gothic" charset="0"/>
                <a:cs typeface="Gothic" charset="0"/>
              </a:defRPr>
            </a:lvl3pPr>
            <a:lvl4pPr marL="1600200" indent="-228600" eaLnBrk="0" hangingPunct="0">
              <a:defRPr sz="1200">
                <a:solidFill>
                  <a:srgbClr val="000000"/>
                </a:solidFill>
                <a:latin typeface="Times New Roman" pitchFamily="18" charset="0"/>
                <a:ea typeface="Gothic" charset="0"/>
                <a:cs typeface="Gothic" charset="0"/>
              </a:defRPr>
            </a:lvl4pPr>
            <a:lvl5pPr marL="2057400" indent="-228600" eaLnBrk="0" hangingPunct="0">
              <a:defRPr sz="1200">
                <a:solidFill>
                  <a:srgbClr val="000000"/>
                </a:solidFill>
                <a:latin typeface="Times New Roman" pitchFamily="18" charset="0"/>
                <a:ea typeface="Gothic" charset="0"/>
                <a:cs typeface="Gothic" charset="0"/>
              </a:defRPr>
            </a:lvl5pPr>
            <a:lvl6pPr marL="25146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6pPr>
            <a:lvl7pPr marL="29718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7pPr>
            <a:lvl8pPr marL="34290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8pPr>
            <a:lvl9pPr marL="38862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9pPr>
          </a:lstStyle>
          <a:p>
            <a:pPr eaLnBrk="1" hangingPunct="1"/>
            <a:endParaRPr lang="en-US" altLang="en-US"/>
          </a:p>
        </p:txBody>
      </p:sp>
      <p:cxnSp>
        <p:nvCxnSpPr>
          <p:cNvPr id="23564" name="AutoShape 12"/>
          <p:cNvCxnSpPr>
            <a:cxnSpLocks noChangeShapeType="1"/>
          </p:cNvCxnSpPr>
          <p:nvPr/>
        </p:nvCxnSpPr>
        <p:spPr bwMode="auto">
          <a:xfrm>
            <a:off x="457200" y="2114550"/>
            <a:ext cx="8686800" cy="0"/>
          </a:xfrm>
          <a:prstGeom prst="straightConnector1">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1757331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2"/>
          <p:cNvGrpSpPr>
            <a:grpSpLocks/>
          </p:cNvGrpSpPr>
          <p:nvPr/>
        </p:nvGrpSpPr>
        <p:grpSpPr bwMode="auto">
          <a:xfrm>
            <a:off x="342900" y="742951"/>
            <a:ext cx="8572500" cy="4068366"/>
            <a:chOff x="216" y="528"/>
            <a:chExt cx="5400" cy="3417"/>
          </a:xfrm>
        </p:grpSpPr>
        <p:sp>
          <p:nvSpPr>
            <p:cNvPr id="7172" name="Line 3"/>
            <p:cNvSpPr>
              <a:spLocks noChangeShapeType="1"/>
            </p:cNvSpPr>
            <p:nvPr/>
          </p:nvSpPr>
          <p:spPr bwMode="auto">
            <a:xfrm rot="-5400000">
              <a:off x="2556" y="3660"/>
              <a:ext cx="195" cy="0"/>
            </a:xfrm>
            <a:prstGeom prst="line">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173" name="Line 4"/>
            <p:cNvSpPr>
              <a:spLocks noChangeShapeType="1"/>
            </p:cNvSpPr>
            <p:nvPr/>
          </p:nvSpPr>
          <p:spPr bwMode="auto">
            <a:xfrm rot="-5400000">
              <a:off x="4280" y="3455"/>
              <a:ext cx="3" cy="211"/>
            </a:xfrm>
            <a:prstGeom prst="line">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174" name="Line 5"/>
            <p:cNvSpPr>
              <a:spLocks noChangeShapeType="1"/>
            </p:cNvSpPr>
            <p:nvPr/>
          </p:nvSpPr>
          <p:spPr bwMode="auto">
            <a:xfrm rot="-5400000">
              <a:off x="4099" y="3650"/>
              <a:ext cx="195" cy="0"/>
            </a:xfrm>
            <a:prstGeom prst="line">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cxnSp>
          <p:nvCxnSpPr>
            <p:cNvPr id="7175" name="AutoShape 6"/>
            <p:cNvCxnSpPr>
              <a:cxnSpLocks noChangeShapeType="1"/>
            </p:cNvCxnSpPr>
            <p:nvPr/>
          </p:nvCxnSpPr>
          <p:spPr bwMode="auto">
            <a:xfrm flipH="1">
              <a:off x="4032" y="3324"/>
              <a:ext cx="355" cy="9"/>
            </a:xfrm>
            <a:prstGeom prst="straightConnector1">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176" name="Line 7"/>
            <p:cNvSpPr>
              <a:spLocks noChangeShapeType="1"/>
            </p:cNvSpPr>
            <p:nvPr/>
          </p:nvSpPr>
          <p:spPr bwMode="auto">
            <a:xfrm rot="-5400000">
              <a:off x="3969" y="2681"/>
              <a:ext cx="3" cy="211"/>
            </a:xfrm>
            <a:prstGeom prst="line">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177" name="Line 8"/>
            <p:cNvSpPr>
              <a:spLocks noChangeShapeType="1"/>
            </p:cNvSpPr>
            <p:nvPr/>
          </p:nvSpPr>
          <p:spPr bwMode="auto">
            <a:xfrm>
              <a:off x="1488" y="3072"/>
              <a:ext cx="1165" cy="99"/>
            </a:xfrm>
            <a:prstGeom prst="line">
              <a:avLst/>
            </a:prstGeom>
            <a:noFill/>
            <a:ln w="15875">
              <a:solidFill>
                <a:srgbClr val="C0C09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178" name="Line 9"/>
            <p:cNvSpPr>
              <a:spLocks noChangeShapeType="1"/>
            </p:cNvSpPr>
            <p:nvPr/>
          </p:nvSpPr>
          <p:spPr bwMode="auto">
            <a:xfrm>
              <a:off x="1488" y="2304"/>
              <a:ext cx="1172" cy="480"/>
            </a:xfrm>
            <a:prstGeom prst="line">
              <a:avLst/>
            </a:prstGeom>
            <a:noFill/>
            <a:ln w="15875">
              <a:solidFill>
                <a:srgbClr val="C0C09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179" name="Rectangle 10"/>
            <p:cNvSpPr>
              <a:spLocks noChangeAspect="1" noChangeArrowheads="1"/>
            </p:cNvSpPr>
            <p:nvPr/>
          </p:nvSpPr>
          <p:spPr bwMode="auto">
            <a:xfrm>
              <a:off x="4080" y="2017"/>
              <a:ext cx="127" cy="1553"/>
            </a:xfrm>
            <a:prstGeom prst="rect">
              <a:avLst/>
            </a:prstGeom>
            <a:solidFill>
              <a:srgbClr val="FF9999">
                <a:alpha val="50195"/>
              </a:srgbClr>
            </a:solidFill>
            <a:ln>
              <a:noFill/>
            </a:ln>
            <a:effectLst/>
            <a:extLst>
              <a:ext uri="{91240B29-F687-4F45-9708-019B960494DF}">
                <a14:hiddenLine xmlns:a14="http://schemas.microsoft.com/office/drawing/2010/main" w="31750">
                  <a:solidFill>
                    <a:srgbClr val="FF66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2000" b="1">
                <a:latin typeface="Arial" charset="0"/>
              </a:endParaRPr>
            </a:p>
          </p:txBody>
        </p:sp>
        <p:sp>
          <p:nvSpPr>
            <p:cNvPr id="7180" name="Line 11"/>
            <p:cNvSpPr>
              <a:spLocks noChangeShapeType="1"/>
            </p:cNvSpPr>
            <p:nvPr/>
          </p:nvSpPr>
          <p:spPr bwMode="auto">
            <a:xfrm flipH="1" flipV="1">
              <a:off x="4066" y="2785"/>
              <a:ext cx="127" cy="1"/>
            </a:xfrm>
            <a:prstGeom prst="line">
              <a:avLst/>
            </a:prstGeom>
            <a:noFill/>
            <a:ln w="31750">
              <a:solidFill>
                <a:srgbClr val="FF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181" name="Line 12"/>
            <p:cNvSpPr>
              <a:spLocks noChangeShapeType="1"/>
            </p:cNvSpPr>
            <p:nvPr/>
          </p:nvSpPr>
          <p:spPr bwMode="auto">
            <a:xfrm flipH="1" flipV="1">
              <a:off x="4024" y="3169"/>
              <a:ext cx="171" cy="1"/>
            </a:xfrm>
            <a:prstGeom prst="line">
              <a:avLst/>
            </a:prstGeom>
            <a:noFill/>
            <a:ln w="31750">
              <a:solidFill>
                <a:srgbClr val="FF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182" name="Line 13"/>
            <p:cNvSpPr>
              <a:spLocks noChangeShapeType="1"/>
            </p:cNvSpPr>
            <p:nvPr/>
          </p:nvSpPr>
          <p:spPr bwMode="auto">
            <a:xfrm flipH="1" flipV="1">
              <a:off x="4067" y="2401"/>
              <a:ext cx="133" cy="1"/>
            </a:xfrm>
            <a:prstGeom prst="line">
              <a:avLst/>
            </a:prstGeom>
            <a:noFill/>
            <a:ln w="31750">
              <a:solidFill>
                <a:srgbClr val="FF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183" name="Rectangle 14"/>
            <p:cNvSpPr>
              <a:spLocks noChangeAspect="1" noChangeArrowheads="1"/>
            </p:cNvSpPr>
            <p:nvPr/>
          </p:nvSpPr>
          <p:spPr bwMode="auto">
            <a:xfrm>
              <a:off x="2655" y="3329"/>
              <a:ext cx="1425" cy="241"/>
            </a:xfrm>
            <a:prstGeom prst="rect">
              <a:avLst/>
            </a:prstGeom>
            <a:solidFill>
              <a:srgbClr val="FF9999">
                <a:alpha val="50195"/>
              </a:srgbClr>
            </a:solidFill>
            <a:ln>
              <a:noFill/>
            </a:ln>
            <a:effectLst/>
            <a:extLst>
              <a:ext uri="{91240B29-F687-4F45-9708-019B960494DF}">
                <a14:hiddenLine xmlns:a14="http://schemas.microsoft.com/office/drawing/2010/main" w="31750">
                  <a:solidFill>
                    <a:srgbClr val="FF66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2000" b="1">
                <a:latin typeface="Arial" charset="0"/>
              </a:endParaRPr>
            </a:p>
          </p:txBody>
        </p:sp>
        <p:sp>
          <p:nvSpPr>
            <p:cNvPr id="7184" name="Line 15"/>
            <p:cNvSpPr>
              <a:spLocks noChangeShapeType="1"/>
            </p:cNvSpPr>
            <p:nvPr/>
          </p:nvSpPr>
          <p:spPr bwMode="auto">
            <a:xfrm flipH="1" flipV="1">
              <a:off x="3428" y="3329"/>
              <a:ext cx="2" cy="224"/>
            </a:xfrm>
            <a:prstGeom prst="line">
              <a:avLst/>
            </a:prstGeom>
            <a:noFill/>
            <a:ln w="31750">
              <a:solidFill>
                <a:srgbClr val="FF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185" name="Line 16"/>
            <p:cNvSpPr>
              <a:spLocks noChangeShapeType="1"/>
            </p:cNvSpPr>
            <p:nvPr/>
          </p:nvSpPr>
          <p:spPr bwMode="auto">
            <a:xfrm flipV="1">
              <a:off x="3808" y="3305"/>
              <a:ext cx="1" cy="248"/>
            </a:xfrm>
            <a:prstGeom prst="line">
              <a:avLst/>
            </a:prstGeom>
            <a:noFill/>
            <a:ln w="31750">
              <a:solidFill>
                <a:srgbClr val="FF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186" name="Line 17"/>
            <p:cNvSpPr>
              <a:spLocks noChangeShapeType="1"/>
            </p:cNvSpPr>
            <p:nvPr/>
          </p:nvSpPr>
          <p:spPr bwMode="auto">
            <a:xfrm flipH="1" flipV="1">
              <a:off x="3038" y="3299"/>
              <a:ext cx="1" cy="254"/>
            </a:xfrm>
            <a:prstGeom prst="line">
              <a:avLst/>
            </a:prstGeom>
            <a:noFill/>
            <a:ln w="31750">
              <a:solidFill>
                <a:srgbClr val="FF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187" name="Line 18"/>
            <p:cNvSpPr>
              <a:spLocks noChangeShapeType="1"/>
            </p:cNvSpPr>
            <p:nvPr/>
          </p:nvSpPr>
          <p:spPr bwMode="auto">
            <a:xfrm flipH="1" flipV="1">
              <a:off x="2651" y="3313"/>
              <a:ext cx="1" cy="248"/>
            </a:xfrm>
            <a:prstGeom prst="line">
              <a:avLst/>
            </a:prstGeom>
            <a:noFill/>
            <a:ln w="31750">
              <a:solidFill>
                <a:srgbClr val="FF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cxnSp>
          <p:nvCxnSpPr>
            <p:cNvPr id="7188" name="AutoShape 19"/>
            <p:cNvCxnSpPr>
              <a:cxnSpLocks noChangeShapeType="1"/>
            </p:cNvCxnSpPr>
            <p:nvPr/>
          </p:nvCxnSpPr>
          <p:spPr bwMode="auto">
            <a:xfrm flipH="1">
              <a:off x="3998" y="2023"/>
              <a:ext cx="384" cy="1"/>
            </a:xfrm>
            <a:prstGeom prst="straightConnector1">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189" name="Text Box 20"/>
            <p:cNvSpPr txBox="1">
              <a:spLocks noChangeArrowheads="1"/>
            </p:cNvSpPr>
            <p:nvPr/>
          </p:nvSpPr>
          <p:spPr bwMode="auto">
            <a:xfrm>
              <a:off x="336" y="3264"/>
              <a:ext cx="2160"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spcBef>
                  <a:spcPct val="50000"/>
                </a:spcBef>
                <a:buClrTx/>
                <a:buSzTx/>
                <a:buFontTx/>
                <a:buNone/>
              </a:pPr>
              <a:r>
                <a:rPr lang="en-US" altLang="en-US" sz="1400" b="1" i="1" dirty="0">
                  <a:solidFill>
                    <a:schemeClr val="tx1"/>
                  </a:solidFill>
                  <a:latin typeface="Arial" charset="0"/>
                </a:rPr>
                <a:t>Padding optimizes global memory performance, guaranteeing coalesced global memory accesses</a:t>
              </a:r>
            </a:p>
          </p:txBody>
        </p:sp>
        <p:sp>
          <p:nvSpPr>
            <p:cNvPr id="7190" name="Text Box 21"/>
            <p:cNvSpPr txBox="1">
              <a:spLocks noChangeArrowheads="1"/>
            </p:cNvSpPr>
            <p:nvPr/>
          </p:nvSpPr>
          <p:spPr bwMode="auto">
            <a:xfrm>
              <a:off x="2640" y="3696"/>
              <a:ext cx="1601"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lnSpc>
                  <a:spcPct val="70000"/>
                </a:lnSpc>
                <a:spcBef>
                  <a:spcPct val="50000"/>
                </a:spcBef>
                <a:buClrTx/>
                <a:buSzTx/>
                <a:buFontTx/>
                <a:buNone/>
              </a:pPr>
              <a:r>
                <a:rPr lang="en-US" altLang="en-US" sz="1800" b="1" i="1">
                  <a:solidFill>
                    <a:schemeClr val="tx1"/>
                  </a:solidFill>
                  <a:latin typeface="Arial" charset="0"/>
                </a:rPr>
                <a:t>Grid of thread blocks</a:t>
              </a:r>
            </a:p>
          </p:txBody>
        </p:sp>
        <p:sp>
          <p:nvSpPr>
            <p:cNvPr id="7191" name="Line 22"/>
            <p:cNvSpPr>
              <a:spLocks noChangeShapeType="1"/>
            </p:cNvSpPr>
            <p:nvPr/>
          </p:nvSpPr>
          <p:spPr bwMode="auto">
            <a:xfrm flipH="1">
              <a:off x="4007" y="2017"/>
              <a:ext cx="193" cy="0"/>
            </a:xfrm>
            <a:prstGeom prst="line">
              <a:avLst/>
            </a:prstGeom>
            <a:noFill/>
            <a:ln w="31750">
              <a:solidFill>
                <a:srgbClr val="FF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192" name="Rectangle 23"/>
            <p:cNvSpPr>
              <a:spLocks noChangeArrowheads="1"/>
            </p:cNvSpPr>
            <p:nvPr/>
          </p:nvSpPr>
          <p:spPr bwMode="auto">
            <a:xfrm>
              <a:off x="2654" y="2022"/>
              <a:ext cx="1426" cy="1307"/>
            </a:xfrm>
            <a:prstGeom prst="rect">
              <a:avLst/>
            </a:prstGeom>
            <a:solidFill>
              <a:srgbClr val="EAF3B3">
                <a:alpha val="98822"/>
              </a:srgbClr>
            </a:solidFill>
            <a:ln w="19050">
              <a:solidFill>
                <a:srgbClr val="66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cxnSp>
          <p:nvCxnSpPr>
            <p:cNvPr id="7193" name="AutoShape 24"/>
            <p:cNvCxnSpPr>
              <a:cxnSpLocks noChangeShapeType="1"/>
            </p:cNvCxnSpPr>
            <p:nvPr/>
          </p:nvCxnSpPr>
          <p:spPr bwMode="auto">
            <a:xfrm flipV="1">
              <a:off x="4286" y="3329"/>
              <a:ext cx="0" cy="216"/>
            </a:xfrm>
            <a:prstGeom prst="straightConnector1">
              <a:avLst/>
            </a:prstGeom>
            <a:noFill/>
            <a:ln w="19050">
              <a:solidFill>
                <a:schemeClr val="folHlink"/>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94" name="AutoShape 25"/>
            <p:cNvCxnSpPr>
              <a:cxnSpLocks noChangeShapeType="1"/>
            </p:cNvCxnSpPr>
            <p:nvPr/>
          </p:nvCxnSpPr>
          <p:spPr bwMode="auto">
            <a:xfrm flipV="1">
              <a:off x="4286" y="2015"/>
              <a:ext cx="0" cy="1298"/>
            </a:xfrm>
            <a:prstGeom prst="straightConnector1">
              <a:avLst/>
            </a:prstGeom>
            <a:noFill/>
            <a:ln w="19050">
              <a:solidFill>
                <a:schemeClr val="folHlink"/>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195" name="Line 26"/>
            <p:cNvSpPr>
              <a:spLocks noChangeShapeType="1"/>
            </p:cNvSpPr>
            <p:nvPr/>
          </p:nvSpPr>
          <p:spPr bwMode="auto">
            <a:xfrm flipH="1" flipV="1">
              <a:off x="2654" y="3648"/>
              <a:ext cx="1538" cy="0"/>
            </a:xfrm>
            <a:prstGeom prst="line">
              <a:avLst/>
            </a:prstGeom>
            <a:noFill/>
            <a:ln w="19050">
              <a:solidFill>
                <a:schemeClr val="folHlink"/>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96" name="Text Box 27"/>
            <p:cNvSpPr txBox="1">
              <a:spLocks noChangeArrowheads="1"/>
            </p:cNvSpPr>
            <p:nvPr/>
          </p:nvSpPr>
          <p:spPr bwMode="auto">
            <a:xfrm>
              <a:off x="216" y="1422"/>
              <a:ext cx="2400" cy="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lnSpc>
                  <a:spcPct val="100000"/>
                </a:lnSpc>
                <a:spcBef>
                  <a:spcPct val="0"/>
                </a:spcBef>
                <a:buClrTx/>
                <a:buSzTx/>
                <a:buFontTx/>
                <a:buNone/>
              </a:pPr>
              <a:r>
                <a:rPr lang="en-US" altLang="en-US" sz="1400" b="1" i="1" dirty="0">
                  <a:solidFill>
                    <a:schemeClr val="tx1"/>
                  </a:solidFill>
                  <a:latin typeface="Arial" charset="0"/>
                </a:rPr>
                <a:t>Small 8x8 thread blocks afford large </a:t>
              </a:r>
            </a:p>
            <a:p>
              <a:pPr eaLnBrk="1" hangingPunct="1">
                <a:lnSpc>
                  <a:spcPct val="100000"/>
                </a:lnSpc>
                <a:spcBef>
                  <a:spcPct val="0"/>
                </a:spcBef>
                <a:buClrTx/>
                <a:buSzTx/>
                <a:buFontTx/>
                <a:buNone/>
              </a:pPr>
              <a:r>
                <a:rPr lang="en-US" altLang="en-US" sz="1400" b="1" i="1" dirty="0">
                  <a:solidFill>
                    <a:schemeClr val="tx1"/>
                  </a:solidFill>
                  <a:latin typeface="Arial" charset="0"/>
                </a:rPr>
                <a:t>per-thread register count, shared memory</a:t>
              </a:r>
            </a:p>
          </p:txBody>
        </p:sp>
        <p:sp>
          <p:nvSpPr>
            <p:cNvPr id="7197" name="AutoShape 28"/>
            <p:cNvSpPr>
              <a:spLocks noChangeArrowheads="1"/>
            </p:cNvSpPr>
            <p:nvPr/>
          </p:nvSpPr>
          <p:spPr bwMode="auto">
            <a:xfrm>
              <a:off x="1488" y="2304"/>
              <a:ext cx="768" cy="768"/>
            </a:xfrm>
            <a:prstGeom prst="wedgeRectCallout">
              <a:avLst>
                <a:gd name="adj1" fmla="val 49088"/>
                <a:gd name="adj2" fmla="val 23829"/>
              </a:avLst>
            </a:prstGeom>
            <a:solidFill>
              <a:srgbClr val="EAF3B3">
                <a:alpha val="98822"/>
              </a:srgbClr>
            </a:solidFill>
            <a:ln w="31750">
              <a:solidFill>
                <a:srgbClr val="66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lnSpc>
                  <a:spcPct val="100000"/>
                </a:lnSpc>
                <a:spcBef>
                  <a:spcPct val="0"/>
                </a:spcBef>
                <a:buClrTx/>
                <a:buSzTx/>
                <a:buFontTx/>
                <a:buNone/>
              </a:pPr>
              <a:endParaRPr lang="en-US" altLang="en-US" sz="2400">
                <a:solidFill>
                  <a:schemeClr val="tx1"/>
                </a:solidFill>
              </a:endParaRPr>
            </a:p>
          </p:txBody>
        </p:sp>
        <p:cxnSp>
          <p:nvCxnSpPr>
            <p:cNvPr id="7198" name="AutoShape 29"/>
            <p:cNvCxnSpPr>
              <a:cxnSpLocks noChangeShapeType="1"/>
            </p:cNvCxnSpPr>
            <p:nvPr/>
          </p:nvCxnSpPr>
          <p:spPr bwMode="auto">
            <a:xfrm>
              <a:off x="1488" y="2400"/>
              <a:ext cx="768" cy="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99" name="AutoShape 30"/>
            <p:cNvCxnSpPr>
              <a:cxnSpLocks noChangeShapeType="1"/>
            </p:cNvCxnSpPr>
            <p:nvPr/>
          </p:nvCxnSpPr>
          <p:spPr bwMode="auto">
            <a:xfrm>
              <a:off x="1872" y="2304"/>
              <a:ext cx="0" cy="768"/>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00" name="AutoShape 31"/>
            <p:cNvCxnSpPr>
              <a:cxnSpLocks noChangeShapeType="1"/>
            </p:cNvCxnSpPr>
            <p:nvPr/>
          </p:nvCxnSpPr>
          <p:spPr bwMode="auto">
            <a:xfrm>
              <a:off x="1968" y="2304"/>
              <a:ext cx="0" cy="768"/>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01" name="AutoShape 32"/>
            <p:cNvCxnSpPr>
              <a:cxnSpLocks noChangeShapeType="1"/>
            </p:cNvCxnSpPr>
            <p:nvPr/>
          </p:nvCxnSpPr>
          <p:spPr bwMode="auto">
            <a:xfrm>
              <a:off x="1680" y="2304"/>
              <a:ext cx="0" cy="768"/>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02" name="AutoShape 33"/>
            <p:cNvCxnSpPr>
              <a:cxnSpLocks noChangeShapeType="1"/>
            </p:cNvCxnSpPr>
            <p:nvPr/>
          </p:nvCxnSpPr>
          <p:spPr bwMode="auto">
            <a:xfrm>
              <a:off x="1584" y="2304"/>
              <a:ext cx="0" cy="768"/>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03" name="AutoShape 34"/>
            <p:cNvCxnSpPr>
              <a:cxnSpLocks noChangeShapeType="1"/>
            </p:cNvCxnSpPr>
            <p:nvPr/>
          </p:nvCxnSpPr>
          <p:spPr bwMode="auto">
            <a:xfrm>
              <a:off x="1776" y="2304"/>
              <a:ext cx="0" cy="768"/>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04" name="AutoShape 35"/>
            <p:cNvCxnSpPr>
              <a:cxnSpLocks noChangeShapeType="1"/>
            </p:cNvCxnSpPr>
            <p:nvPr/>
          </p:nvCxnSpPr>
          <p:spPr bwMode="auto">
            <a:xfrm>
              <a:off x="2064" y="2304"/>
              <a:ext cx="0" cy="768"/>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05" name="AutoShape 36"/>
            <p:cNvCxnSpPr>
              <a:cxnSpLocks noChangeShapeType="1"/>
            </p:cNvCxnSpPr>
            <p:nvPr/>
          </p:nvCxnSpPr>
          <p:spPr bwMode="auto">
            <a:xfrm>
              <a:off x="2160" y="2304"/>
              <a:ext cx="0" cy="768"/>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06" name="AutoShape 37"/>
            <p:cNvCxnSpPr>
              <a:cxnSpLocks noChangeShapeType="1"/>
            </p:cNvCxnSpPr>
            <p:nvPr/>
          </p:nvCxnSpPr>
          <p:spPr bwMode="auto">
            <a:xfrm>
              <a:off x="1488" y="2496"/>
              <a:ext cx="768" cy="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07" name="AutoShape 38"/>
            <p:cNvCxnSpPr>
              <a:cxnSpLocks noChangeShapeType="1"/>
            </p:cNvCxnSpPr>
            <p:nvPr/>
          </p:nvCxnSpPr>
          <p:spPr bwMode="auto">
            <a:xfrm>
              <a:off x="1488" y="2592"/>
              <a:ext cx="768" cy="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08" name="AutoShape 39"/>
            <p:cNvCxnSpPr>
              <a:cxnSpLocks noChangeShapeType="1"/>
            </p:cNvCxnSpPr>
            <p:nvPr/>
          </p:nvCxnSpPr>
          <p:spPr bwMode="auto">
            <a:xfrm>
              <a:off x="1488" y="2688"/>
              <a:ext cx="768" cy="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09" name="AutoShape 40"/>
            <p:cNvCxnSpPr>
              <a:cxnSpLocks noChangeShapeType="1"/>
            </p:cNvCxnSpPr>
            <p:nvPr/>
          </p:nvCxnSpPr>
          <p:spPr bwMode="auto">
            <a:xfrm>
              <a:off x="1488" y="2784"/>
              <a:ext cx="768" cy="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10" name="AutoShape 41"/>
            <p:cNvCxnSpPr>
              <a:cxnSpLocks noChangeShapeType="1"/>
            </p:cNvCxnSpPr>
            <p:nvPr/>
          </p:nvCxnSpPr>
          <p:spPr bwMode="auto">
            <a:xfrm>
              <a:off x="1488" y="2880"/>
              <a:ext cx="768" cy="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11" name="AutoShape 42"/>
            <p:cNvCxnSpPr>
              <a:cxnSpLocks noChangeShapeType="1"/>
            </p:cNvCxnSpPr>
            <p:nvPr/>
          </p:nvCxnSpPr>
          <p:spPr bwMode="auto">
            <a:xfrm>
              <a:off x="1488" y="2976"/>
              <a:ext cx="768" cy="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212" name="Rectangle 4"/>
            <p:cNvSpPr>
              <a:spLocks noChangeArrowheads="1"/>
            </p:cNvSpPr>
            <p:nvPr/>
          </p:nvSpPr>
          <p:spPr bwMode="auto">
            <a:xfrm>
              <a:off x="3189" y="644"/>
              <a:ext cx="795" cy="68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lnSpc>
                  <a:spcPct val="100000"/>
                </a:lnSpc>
                <a:spcBef>
                  <a:spcPct val="0"/>
                </a:spcBef>
                <a:buClrTx/>
                <a:buSzTx/>
                <a:buFontTx/>
                <a:buNone/>
              </a:pPr>
              <a:r>
                <a:rPr lang="en-US" altLang="en-US" sz="2400" b="1">
                  <a:solidFill>
                    <a:schemeClr val="tx1"/>
                  </a:solidFill>
                </a:rPr>
                <a:t>             </a:t>
              </a:r>
            </a:p>
          </p:txBody>
        </p:sp>
        <p:cxnSp>
          <p:nvCxnSpPr>
            <p:cNvPr id="7213" name="AutoShape 7"/>
            <p:cNvCxnSpPr>
              <a:cxnSpLocks noChangeShapeType="1"/>
            </p:cNvCxnSpPr>
            <p:nvPr/>
          </p:nvCxnSpPr>
          <p:spPr bwMode="auto">
            <a:xfrm flipH="1">
              <a:off x="2921" y="1323"/>
              <a:ext cx="324" cy="354"/>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7214" name="AutoShape 9"/>
            <p:cNvSpPr>
              <a:spLocks noChangeArrowheads="1"/>
            </p:cNvSpPr>
            <p:nvPr/>
          </p:nvSpPr>
          <p:spPr bwMode="auto">
            <a:xfrm>
              <a:off x="2921" y="1173"/>
              <a:ext cx="1056" cy="354"/>
            </a:xfrm>
            <a:prstGeom prst="parallelogram">
              <a:avLst>
                <a:gd name="adj" fmla="val 74576"/>
              </a:avLst>
            </a:prstGeom>
            <a:solidFill>
              <a:srgbClr val="EAF3B3">
                <a:alpha val="98822"/>
              </a:srgbClr>
            </a:solidFill>
            <a:ln w="12700">
              <a:solidFill>
                <a:srgbClr val="507800"/>
              </a:solidFill>
              <a:miter lim="800000"/>
              <a:headEnd/>
              <a:tailEnd/>
            </a:ln>
          </p:spPr>
          <p:txBody>
            <a:bodyPr wrap="none"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lnSpc>
                  <a:spcPct val="100000"/>
                </a:lnSpc>
                <a:spcBef>
                  <a:spcPct val="0"/>
                </a:spcBef>
                <a:buClrTx/>
                <a:buSzTx/>
                <a:buFontTx/>
                <a:buNone/>
              </a:pPr>
              <a:endParaRPr lang="en-US" altLang="en-US" sz="2400" b="1">
                <a:solidFill>
                  <a:schemeClr val="tx1"/>
                </a:solidFill>
              </a:endParaRPr>
            </a:p>
          </p:txBody>
        </p:sp>
        <p:sp>
          <p:nvSpPr>
            <p:cNvPr id="7215" name="AutoShape 10"/>
            <p:cNvSpPr>
              <a:spLocks noChangeArrowheads="1"/>
            </p:cNvSpPr>
            <p:nvPr/>
          </p:nvSpPr>
          <p:spPr bwMode="auto">
            <a:xfrm>
              <a:off x="2921" y="994"/>
              <a:ext cx="1056" cy="354"/>
            </a:xfrm>
            <a:prstGeom prst="parallelogram">
              <a:avLst>
                <a:gd name="adj" fmla="val 74576"/>
              </a:avLst>
            </a:prstGeom>
            <a:solidFill>
              <a:srgbClr val="EAF3B3">
                <a:alpha val="98822"/>
              </a:srgbClr>
            </a:solidFill>
            <a:ln w="12700">
              <a:solidFill>
                <a:srgbClr val="507800"/>
              </a:solidFill>
              <a:miter lim="800000"/>
              <a:headEnd/>
              <a:tailEnd/>
            </a:ln>
          </p:spPr>
          <p:txBody>
            <a:bodyPr wrap="none"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lnSpc>
                  <a:spcPct val="100000"/>
                </a:lnSpc>
                <a:spcBef>
                  <a:spcPct val="0"/>
                </a:spcBef>
                <a:buClrTx/>
                <a:buSzTx/>
                <a:buFontTx/>
                <a:buNone/>
              </a:pPr>
              <a:endParaRPr lang="en-US" altLang="en-US" sz="2400" b="1">
                <a:solidFill>
                  <a:schemeClr val="tx1"/>
                </a:solidFill>
              </a:endParaRPr>
            </a:p>
          </p:txBody>
        </p:sp>
        <p:sp>
          <p:nvSpPr>
            <p:cNvPr id="7216" name="AutoShape 11"/>
            <p:cNvSpPr>
              <a:spLocks noChangeArrowheads="1"/>
            </p:cNvSpPr>
            <p:nvPr/>
          </p:nvSpPr>
          <p:spPr bwMode="auto">
            <a:xfrm>
              <a:off x="2921" y="819"/>
              <a:ext cx="1056" cy="354"/>
            </a:xfrm>
            <a:prstGeom prst="parallelogram">
              <a:avLst>
                <a:gd name="adj" fmla="val 74576"/>
              </a:avLst>
            </a:prstGeom>
            <a:solidFill>
              <a:srgbClr val="EAF3B3">
                <a:alpha val="98822"/>
              </a:srgbClr>
            </a:solidFill>
            <a:ln w="12700">
              <a:solidFill>
                <a:srgbClr val="507800"/>
              </a:solidFill>
              <a:miter lim="800000"/>
              <a:headEnd/>
              <a:tailEnd/>
            </a:ln>
          </p:spPr>
          <p:txBody>
            <a:bodyPr wrap="none"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lnSpc>
                  <a:spcPct val="100000"/>
                </a:lnSpc>
                <a:spcBef>
                  <a:spcPct val="0"/>
                </a:spcBef>
                <a:buClrTx/>
                <a:buSzTx/>
                <a:buFontTx/>
                <a:buNone/>
              </a:pPr>
              <a:endParaRPr lang="en-US" altLang="en-US" sz="2400" b="1">
                <a:solidFill>
                  <a:schemeClr val="tx1"/>
                </a:solidFill>
              </a:endParaRPr>
            </a:p>
          </p:txBody>
        </p:sp>
        <p:sp>
          <p:nvSpPr>
            <p:cNvPr id="7217" name="Text Box 48"/>
            <p:cNvSpPr txBox="1">
              <a:spLocks noChangeArrowheads="1"/>
            </p:cNvSpPr>
            <p:nvPr/>
          </p:nvSpPr>
          <p:spPr bwMode="auto">
            <a:xfrm>
              <a:off x="576" y="576"/>
              <a:ext cx="1872" cy="493"/>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1600" b="1" i="1" dirty="0">
                  <a:latin typeface="Arial" charset="0"/>
                </a:rPr>
                <a:t>MO 3-D lattice decomposes into 2-D slices (CUDA grids)</a:t>
              </a:r>
            </a:p>
          </p:txBody>
        </p:sp>
        <p:sp>
          <p:nvSpPr>
            <p:cNvPr id="7218" name="Rectangle 49"/>
            <p:cNvSpPr>
              <a:spLocks noChangeAspect="1" noChangeArrowheads="1"/>
            </p:cNvSpPr>
            <p:nvPr/>
          </p:nvSpPr>
          <p:spPr bwMode="auto">
            <a:xfrm>
              <a:off x="3429" y="2017"/>
              <a:ext cx="386" cy="386"/>
            </a:xfrm>
            <a:prstGeom prst="rect">
              <a:avLst/>
            </a:prstGeom>
            <a:noFill/>
            <a:ln w="12700">
              <a:solidFill>
                <a:srgbClr val="6699CC"/>
              </a:solidFill>
              <a:miter lim="800000"/>
              <a:headEnd/>
              <a:tailEnd/>
            </a:ln>
            <a:effectLst/>
            <a:extLst>
              <a:ext uri="{909E8E84-426E-40DD-AFC4-6F175D3DCCD1}">
                <a14:hiddenFill xmlns:a14="http://schemas.microsoft.com/office/drawing/2010/main">
                  <a:solidFill>
                    <a:srgbClr val="99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b="1">
                  <a:latin typeface="Arial" charset="0"/>
                </a:rPr>
                <a:t>…</a:t>
              </a:r>
            </a:p>
          </p:txBody>
        </p:sp>
        <p:sp>
          <p:nvSpPr>
            <p:cNvPr id="7219" name="Line 50"/>
            <p:cNvSpPr>
              <a:spLocks noChangeShapeType="1"/>
            </p:cNvSpPr>
            <p:nvPr/>
          </p:nvSpPr>
          <p:spPr bwMode="auto">
            <a:xfrm flipH="1" flipV="1">
              <a:off x="2650" y="3553"/>
              <a:ext cx="1550" cy="0"/>
            </a:xfrm>
            <a:prstGeom prst="line">
              <a:avLst/>
            </a:prstGeom>
            <a:noFill/>
            <a:ln w="31750">
              <a:solidFill>
                <a:srgbClr val="FF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220" name="Line 51"/>
            <p:cNvSpPr>
              <a:spLocks noChangeShapeType="1"/>
            </p:cNvSpPr>
            <p:nvPr/>
          </p:nvSpPr>
          <p:spPr bwMode="auto">
            <a:xfrm flipH="1" flipV="1">
              <a:off x="4190" y="2017"/>
              <a:ext cx="1" cy="1536"/>
            </a:xfrm>
            <a:prstGeom prst="line">
              <a:avLst/>
            </a:prstGeom>
            <a:noFill/>
            <a:ln w="31750">
              <a:solidFill>
                <a:srgbClr val="FF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221" name="Rectangle 52"/>
            <p:cNvSpPr>
              <a:spLocks noChangeAspect="1" noChangeArrowheads="1"/>
            </p:cNvSpPr>
            <p:nvPr/>
          </p:nvSpPr>
          <p:spPr bwMode="auto">
            <a:xfrm>
              <a:off x="2654" y="2015"/>
              <a:ext cx="386" cy="386"/>
            </a:xfrm>
            <a:prstGeom prst="rect">
              <a:avLst/>
            </a:prstGeom>
            <a:noFill/>
            <a:ln w="12700">
              <a:solidFill>
                <a:srgbClr val="6699CC"/>
              </a:solidFill>
              <a:miter lim="800000"/>
              <a:headEnd/>
              <a:tailEnd/>
            </a:ln>
            <a:effectLst/>
            <a:extLst>
              <a:ext uri="{909E8E84-426E-40DD-AFC4-6F175D3DCCD1}">
                <a14:hiddenFill xmlns:a14="http://schemas.microsoft.com/office/drawing/2010/main">
                  <a:solidFill>
                    <a:srgbClr val="99CCFF">
                      <a:alpha val="3922"/>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lnSpc>
                  <a:spcPct val="110000"/>
                </a:lnSpc>
                <a:buFont typeface="Times New Roman" pitchFamily="18" charset="0"/>
                <a:buNone/>
              </a:pPr>
              <a:r>
                <a:rPr lang="en-US" altLang="en-US" sz="2000" b="1">
                  <a:latin typeface="Arial" charset="0"/>
                </a:rPr>
                <a:t>0,0</a:t>
              </a:r>
            </a:p>
          </p:txBody>
        </p:sp>
        <p:sp>
          <p:nvSpPr>
            <p:cNvPr id="7222" name="Rectangle 53"/>
            <p:cNvSpPr>
              <a:spLocks noChangeAspect="1" noChangeArrowheads="1"/>
            </p:cNvSpPr>
            <p:nvPr/>
          </p:nvSpPr>
          <p:spPr bwMode="auto">
            <a:xfrm>
              <a:off x="3038" y="2015"/>
              <a:ext cx="386" cy="386"/>
            </a:xfrm>
            <a:prstGeom prst="rect">
              <a:avLst/>
            </a:prstGeom>
            <a:noFill/>
            <a:ln>
              <a:noFill/>
            </a:ln>
            <a:effectLst/>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12700">
                  <a:solidFill>
                    <a:srgbClr val="6699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lnSpc>
                  <a:spcPct val="110000"/>
                </a:lnSpc>
                <a:buFont typeface="Times New Roman" pitchFamily="18" charset="0"/>
                <a:buNone/>
              </a:pPr>
              <a:r>
                <a:rPr lang="en-US" altLang="en-US" sz="2000" b="1">
                  <a:latin typeface="Arial" charset="0"/>
                </a:rPr>
                <a:t>0,1</a:t>
              </a:r>
            </a:p>
          </p:txBody>
        </p:sp>
        <p:sp>
          <p:nvSpPr>
            <p:cNvPr id="7223" name="Rectangle 54"/>
            <p:cNvSpPr>
              <a:spLocks noChangeAspect="1" noChangeArrowheads="1"/>
            </p:cNvSpPr>
            <p:nvPr/>
          </p:nvSpPr>
          <p:spPr bwMode="auto">
            <a:xfrm>
              <a:off x="3038" y="2399"/>
              <a:ext cx="386" cy="386"/>
            </a:xfrm>
            <a:prstGeom prst="rect">
              <a:avLst/>
            </a:prstGeom>
            <a:noFill/>
            <a:ln w="12700">
              <a:solidFill>
                <a:srgbClr val="6699CC"/>
              </a:solidFill>
              <a:miter lim="800000"/>
              <a:headEnd/>
              <a:tailEnd/>
            </a:ln>
            <a:effectLst/>
            <a:extLst>
              <a:ext uri="{909E8E84-426E-40DD-AFC4-6F175D3DCCD1}">
                <a14:hiddenFill xmlns:a14="http://schemas.microsoft.com/office/drawing/2010/main">
                  <a:solidFill>
                    <a:srgbClr val="99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lnSpc>
                  <a:spcPct val="110000"/>
                </a:lnSpc>
                <a:buFont typeface="Times New Roman" pitchFamily="18" charset="0"/>
                <a:buNone/>
              </a:pPr>
              <a:r>
                <a:rPr lang="en-US" altLang="en-US" sz="2000" b="1">
                  <a:latin typeface="Arial" charset="0"/>
                </a:rPr>
                <a:t>1,1</a:t>
              </a:r>
            </a:p>
          </p:txBody>
        </p:sp>
        <p:sp>
          <p:nvSpPr>
            <p:cNvPr id="7224" name="Rectangle 55"/>
            <p:cNvSpPr>
              <a:spLocks noChangeAspect="1" noChangeArrowheads="1"/>
            </p:cNvSpPr>
            <p:nvPr/>
          </p:nvSpPr>
          <p:spPr bwMode="auto">
            <a:xfrm>
              <a:off x="2655" y="2785"/>
              <a:ext cx="386" cy="386"/>
            </a:xfrm>
            <a:prstGeom prst="rect">
              <a:avLst/>
            </a:prstGeom>
            <a:noFill/>
            <a:ln w="12700">
              <a:solidFill>
                <a:srgbClr val="6699CC"/>
              </a:solidFill>
              <a:miter lim="800000"/>
              <a:headEnd/>
              <a:tailEnd/>
            </a:ln>
            <a:effectLst/>
            <a:extLst>
              <a:ext uri="{909E8E84-426E-40DD-AFC4-6F175D3DCCD1}">
                <a14:hiddenFill xmlns:a14="http://schemas.microsoft.com/office/drawing/2010/main">
                  <a:solidFill>
                    <a:srgbClr val="99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b="1">
                  <a:latin typeface="Arial" charset="0"/>
                </a:rPr>
                <a:t>…</a:t>
              </a:r>
            </a:p>
          </p:txBody>
        </p:sp>
        <p:sp>
          <p:nvSpPr>
            <p:cNvPr id="7225" name="Rectangle 56"/>
            <p:cNvSpPr>
              <a:spLocks noChangeAspect="1" noChangeArrowheads="1"/>
            </p:cNvSpPr>
            <p:nvPr/>
          </p:nvSpPr>
          <p:spPr bwMode="auto">
            <a:xfrm>
              <a:off x="3042" y="2785"/>
              <a:ext cx="386" cy="386"/>
            </a:xfrm>
            <a:prstGeom prst="rect">
              <a:avLst/>
            </a:prstGeom>
            <a:noFill/>
            <a:ln w="12700">
              <a:solidFill>
                <a:srgbClr val="6699CC"/>
              </a:solidFill>
              <a:miter lim="800000"/>
              <a:headEnd/>
              <a:tailEnd/>
            </a:ln>
            <a:effectLst/>
            <a:extLst>
              <a:ext uri="{909E8E84-426E-40DD-AFC4-6F175D3DCCD1}">
                <a14:hiddenFill xmlns:a14="http://schemas.microsoft.com/office/drawing/2010/main">
                  <a:solidFill>
                    <a:srgbClr val="99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b="1">
                  <a:latin typeface="Arial" charset="0"/>
                </a:rPr>
                <a:t>…</a:t>
              </a:r>
            </a:p>
          </p:txBody>
        </p:sp>
        <p:sp>
          <p:nvSpPr>
            <p:cNvPr id="7226" name="Rectangle 57"/>
            <p:cNvSpPr>
              <a:spLocks noChangeAspect="1" noChangeArrowheads="1"/>
            </p:cNvSpPr>
            <p:nvPr/>
          </p:nvSpPr>
          <p:spPr bwMode="auto">
            <a:xfrm>
              <a:off x="3429" y="2399"/>
              <a:ext cx="386" cy="386"/>
            </a:xfrm>
            <a:prstGeom prst="rect">
              <a:avLst/>
            </a:prstGeom>
            <a:noFill/>
            <a:ln w="12700">
              <a:solidFill>
                <a:srgbClr val="6699CC"/>
              </a:solidFill>
              <a:miter lim="800000"/>
              <a:headEnd/>
              <a:tailEnd/>
            </a:ln>
            <a:effectLst/>
            <a:extLst>
              <a:ext uri="{909E8E84-426E-40DD-AFC4-6F175D3DCCD1}">
                <a14:hiddenFill xmlns:a14="http://schemas.microsoft.com/office/drawing/2010/main">
                  <a:solidFill>
                    <a:srgbClr val="99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b="1">
                  <a:latin typeface="Arial" charset="0"/>
                </a:rPr>
                <a:t>…</a:t>
              </a:r>
            </a:p>
          </p:txBody>
        </p:sp>
        <p:sp>
          <p:nvSpPr>
            <p:cNvPr id="7227" name="Rectangle 58"/>
            <p:cNvSpPr>
              <a:spLocks noChangeAspect="1" noChangeArrowheads="1"/>
            </p:cNvSpPr>
            <p:nvPr/>
          </p:nvSpPr>
          <p:spPr bwMode="auto">
            <a:xfrm>
              <a:off x="3429" y="2785"/>
              <a:ext cx="386" cy="386"/>
            </a:xfrm>
            <a:prstGeom prst="rect">
              <a:avLst/>
            </a:prstGeom>
            <a:noFill/>
            <a:ln w="12700">
              <a:solidFill>
                <a:srgbClr val="6699CC"/>
              </a:solidFill>
              <a:miter lim="800000"/>
              <a:headEnd/>
              <a:tailEnd/>
            </a:ln>
            <a:effectLst/>
            <a:extLst>
              <a:ext uri="{909E8E84-426E-40DD-AFC4-6F175D3DCCD1}">
                <a14:hiddenFill xmlns:a14="http://schemas.microsoft.com/office/drawing/2010/main">
                  <a:solidFill>
                    <a:srgbClr val="99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b="1">
                  <a:latin typeface="Arial" charset="0"/>
                </a:rPr>
                <a:t>…</a:t>
              </a:r>
            </a:p>
          </p:txBody>
        </p:sp>
        <p:sp>
          <p:nvSpPr>
            <p:cNvPr id="7228" name="Text Box 59"/>
            <p:cNvSpPr txBox="1">
              <a:spLocks noChangeArrowheads="1"/>
            </p:cNvSpPr>
            <p:nvPr/>
          </p:nvSpPr>
          <p:spPr bwMode="auto">
            <a:xfrm>
              <a:off x="4360" y="3216"/>
              <a:ext cx="1160" cy="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lnSpc>
                  <a:spcPct val="70000"/>
                </a:lnSpc>
                <a:spcBef>
                  <a:spcPct val="50000"/>
                </a:spcBef>
                <a:buClrTx/>
                <a:buSzTx/>
                <a:buFontTx/>
                <a:buNone/>
              </a:pPr>
              <a:r>
                <a:rPr lang="en-US" altLang="en-US" sz="1800" b="1" i="1">
                  <a:solidFill>
                    <a:srgbClr val="FF3333"/>
                  </a:solidFill>
                  <a:latin typeface="Arial" charset="0"/>
                </a:rPr>
                <a:t>Threads producing results that are discarded</a:t>
              </a:r>
            </a:p>
          </p:txBody>
        </p:sp>
        <p:sp>
          <p:nvSpPr>
            <p:cNvPr id="7229" name="Line 60"/>
            <p:cNvSpPr>
              <a:spLocks noChangeShapeType="1"/>
            </p:cNvSpPr>
            <p:nvPr/>
          </p:nvSpPr>
          <p:spPr bwMode="auto">
            <a:xfrm flipV="1">
              <a:off x="2921" y="641"/>
              <a:ext cx="268" cy="35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230" name="Line 61"/>
            <p:cNvSpPr>
              <a:spLocks noChangeShapeType="1"/>
            </p:cNvSpPr>
            <p:nvPr/>
          </p:nvSpPr>
          <p:spPr bwMode="auto">
            <a:xfrm flipV="1">
              <a:off x="3717" y="1333"/>
              <a:ext cx="260" cy="34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231" name="Line 62"/>
            <p:cNvSpPr>
              <a:spLocks noChangeShapeType="1"/>
            </p:cNvSpPr>
            <p:nvPr/>
          </p:nvSpPr>
          <p:spPr bwMode="auto">
            <a:xfrm flipV="1">
              <a:off x="3717" y="644"/>
              <a:ext cx="260" cy="34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232" name="Line 63"/>
            <p:cNvSpPr>
              <a:spLocks noChangeShapeType="1"/>
            </p:cNvSpPr>
            <p:nvPr/>
          </p:nvSpPr>
          <p:spPr bwMode="auto">
            <a:xfrm>
              <a:off x="3744" y="1296"/>
              <a:ext cx="336" cy="727"/>
            </a:xfrm>
            <a:prstGeom prst="line">
              <a:avLst/>
            </a:prstGeom>
            <a:noFill/>
            <a:ln w="15875">
              <a:solidFill>
                <a:srgbClr val="C0C09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233" name="Line 64"/>
            <p:cNvSpPr>
              <a:spLocks noChangeShapeType="1"/>
            </p:cNvSpPr>
            <p:nvPr/>
          </p:nvSpPr>
          <p:spPr bwMode="auto">
            <a:xfrm flipV="1">
              <a:off x="2648" y="1296"/>
              <a:ext cx="280" cy="719"/>
            </a:xfrm>
            <a:prstGeom prst="line">
              <a:avLst/>
            </a:prstGeom>
            <a:noFill/>
            <a:ln w="15875">
              <a:solidFill>
                <a:srgbClr val="C0C09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234" name="Line 65"/>
            <p:cNvSpPr>
              <a:spLocks noChangeShapeType="1"/>
            </p:cNvSpPr>
            <p:nvPr/>
          </p:nvSpPr>
          <p:spPr bwMode="auto">
            <a:xfrm>
              <a:off x="2256" y="3072"/>
              <a:ext cx="786" cy="97"/>
            </a:xfrm>
            <a:prstGeom prst="line">
              <a:avLst/>
            </a:prstGeom>
            <a:noFill/>
            <a:ln w="15875">
              <a:solidFill>
                <a:srgbClr val="C0C09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235" name="Line 66"/>
            <p:cNvSpPr>
              <a:spLocks noChangeShapeType="1"/>
            </p:cNvSpPr>
            <p:nvPr/>
          </p:nvSpPr>
          <p:spPr bwMode="auto">
            <a:xfrm flipV="1">
              <a:off x="2653" y="2401"/>
              <a:ext cx="1421" cy="0"/>
            </a:xfrm>
            <a:prstGeom prst="line">
              <a:avLst/>
            </a:prstGeom>
            <a:noFill/>
            <a:ln w="317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236" name="Line 67"/>
            <p:cNvSpPr>
              <a:spLocks noChangeShapeType="1"/>
            </p:cNvSpPr>
            <p:nvPr/>
          </p:nvSpPr>
          <p:spPr bwMode="auto">
            <a:xfrm flipV="1">
              <a:off x="2654" y="2785"/>
              <a:ext cx="1420" cy="0"/>
            </a:xfrm>
            <a:prstGeom prst="line">
              <a:avLst/>
            </a:prstGeom>
            <a:noFill/>
            <a:ln w="317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237" name="Line 68"/>
            <p:cNvSpPr>
              <a:spLocks noChangeShapeType="1"/>
            </p:cNvSpPr>
            <p:nvPr/>
          </p:nvSpPr>
          <p:spPr bwMode="auto">
            <a:xfrm flipV="1">
              <a:off x="2654" y="3169"/>
              <a:ext cx="1420" cy="0"/>
            </a:xfrm>
            <a:prstGeom prst="line">
              <a:avLst/>
            </a:prstGeom>
            <a:noFill/>
            <a:ln w="317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238" name="Line 69"/>
            <p:cNvSpPr>
              <a:spLocks noChangeShapeType="1"/>
            </p:cNvSpPr>
            <p:nvPr/>
          </p:nvSpPr>
          <p:spPr bwMode="auto">
            <a:xfrm flipV="1">
              <a:off x="3042" y="2022"/>
              <a:ext cx="0" cy="1307"/>
            </a:xfrm>
            <a:prstGeom prst="line">
              <a:avLst/>
            </a:prstGeom>
            <a:noFill/>
            <a:ln w="317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239" name="Line 70"/>
            <p:cNvSpPr>
              <a:spLocks noChangeShapeType="1"/>
            </p:cNvSpPr>
            <p:nvPr/>
          </p:nvSpPr>
          <p:spPr bwMode="auto">
            <a:xfrm flipV="1">
              <a:off x="3428" y="2015"/>
              <a:ext cx="0" cy="1314"/>
            </a:xfrm>
            <a:prstGeom prst="line">
              <a:avLst/>
            </a:prstGeom>
            <a:noFill/>
            <a:ln w="317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240" name="Line 71"/>
            <p:cNvSpPr>
              <a:spLocks noChangeShapeType="1"/>
            </p:cNvSpPr>
            <p:nvPr/>
          </p:nvSpPr>
          <p:spPr bwMode="auto">
            <a:xfrm flipV="1">
              <a:off x="3806" y="2017"/>
              <a:ext cx="4" cy="1312"/>
            </a:xfrm>
            <a:prstGeom prst="line">
              <a:avLst/>
            </a:prstGeom>
            <a:noFill/>
            <a:ln w="317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241" name="Line 72"/>
            <p:cNvSpPr>
              <a:spLocks noChangeShapeType="1"/>
            </p:cNvSpPr>
            <p:nvPr/>
          </p:nvSpPr>
          <p:spPr bwMode="auto">
            <a:xfrm flipV="1">
              <a:off x="2654" y="2015"/>
              <a:ext cx="0" cy="1309"/>
            </a:xfrm>
            <a:prstGeom prst="line">
              <a:avLst/>
            </a:prstGeom>
            <a:noFill/>
            <a:ln w="317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242" name="Line 73"/>
            <p:cNvSpPr>
              <a:spLocks noChangeShapeType="1"/>
            </p:cNvSpPr>
            <p:nvPr/>
          </p:nvSpPr>
          <p:spPr bwMode="auto">
            <a:xfrm flipV="1">
              <a:off x="2650" y="2017"/>
              <a:ext cx="1425" cy="0"/>
            </a:xfrm>
            <a:prstGeom prst="line">
              <a:avLst/>
            </a:prstGeom>
            <a:noFill/>
            <a:ln w="317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243" name="Rectangle 14"/>
            <p:cNvSpPr>
              <a:spLocks noChangeArrowheads="1"/>
            </p:cNvSpPr>
            <p:nvPr/>
          </p:nvSpPr>
          <p:spPr bwMode="auto">
            <a:xfrm>
              <a:off x="2921" y="994"/>
              <a:ext cx="796" cy="68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lnSpc>
                  <a:spcPct val="100000"/>
                </a:lnSpc>
                <a:spcBef>
                  <a:spcPct val="0"/>
                </a:spcBef>
                <a:buClrTx/>
                <a:buSzTx/>
                <a:buFontTx/>
                <a:buNone/>
              </a:pPr>
              <a:endParaRPr lang="en-US" altLang="en-US" sz="2400" b="1">
                <a:solidFill>
                  <a:schemeClr val="tx1"/>
                </a:solidFill>
              </a:endParaRPr>
            </a:p>
          </p:txBody>
        </p:sp>
        <p:sp>
          <p:nvSpPr>
            <p:cNvPr id="7244" name="Text Box 75"/>
            <p:cNvSpPr txBox="1">
              <a:spLocks noChangeArrowheads="1"/>
            </p:cNvSpPr>
            <p:nvPr/>
          </p:nvSpPr>
          <p:spPr bwMode="auto">
            <a:xfrm>
              <a:off x="240" y="2304"/>
              <a:ext cx="1016"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lnSpc>
                  <a:spcPct val="100000"/>
                </a:lnSpc>
                <a:spcBef>
                  <a:spcPct val="0"/>
                </a:spcBef>
                <a:buClrTx/>
                <a:buSzTx/>
                <a:buFontTx/>
                <a:buNone/>
              </a:pPr>
              <a:r>
                <a:rPr lang="en-US" altLang="en-US" sz="1400" b="1" i="1" dirty="0">
                  <a:solidFill>
                    <a:srgbClr val="6699CC"/>
                  </a:solidFill>
                  <a:latin typeface="Arial" charset="0"/>
                </a:rPr>
                <a:t>Each thread computes one MO lattice point.</a:t>
              </a:r>
            </a:p>
          </p:txBody>
        </p:sp>
        <p:sp>
          <p:nvSpPr>
            <p:cNvPr id="7245" name="Text Box 76"/>
            <p:cNvSpPr txBox="1">
              <a:spLocks noChangeArrowheads="1"/>
            </p:cNvSpPr>
            <p:nvPr/>
          </p:nvSpPr>
          <p:spPr bwMode="auto">
            <a:xfrm>
              <a:off x="4320" y="2208"/>
              <a:ext cx="1056" cy="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lnSpc>
                  <a:spcPct val="70000"/>
                </a:lnSpc>
                <a:spcBef>
                  <a:spcPct val="50000"/>
                </a:spcBef>
                <a:buClrTx/>
                <a:buSzTx/>
                <a:buFontTx/>
                <a:buNone/>
              </a:pPr>
              <a:r>
                <a:rPr lang="en-US" altLang="en-US" sz="1800" b="1" i="1">
                  <a:solidFill>
                    <a:srgbClr val="669900"/>
                  </a:solidFill>
                  <a:latin typeface="Arial" charset="0"/>
                </a:rPr>
                <a:t>Threads producing results that are used</a:t>
              </a:r>
            </a:p>
          </p:txBody>
        </p:sp>
        <p:sp>
          <p:nvSpPr>
            <p:cNvPr id="7246" name="Rectangle 77"/>
            <p:cNvSpPr>
              <a:spLocks noChangeArrowheads="1"/>
            </p:cNvSpPr>
            <p:nvPr/>
          </p:nvSpPr>
          <p:spPr bwMode="auto">
            <a:xfrm>
              <a:off x="1584" y="2400"/>
              <a:ext cx="96" cy="96"/>
            </a:xfrm>
            <a:prstGeom prst="rect">
              <a:avLst/>
            </a:prstGeom>
            <a:solidFill>
              <a:srgbClr val="99CCFF"/>
            </a:solidFill>
            <a:ln w="9525">
              <a:solidFill>
                <a:srgbClr val="3366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7247" name="Line 78"/>
            <p:cNvSpPr>
              <a:spLocks noChangeShapeType="1"/>
            </p:cNvSpPr>
            <p:nvPr/>
          </p:nvSpPr>
          <p:spPr bwMode="auto">
            <a:xfrm>
              <a:off x="2256" y="2304"/>
              <a:ext cx="782" cy="482"/>
            </a:xfrm>
            <a:prstGeom prst="line">
              <a:avLst/>
            </a:prstGeom>
            <a:noFill/>
            <a:ln w="15875">
              <a:solidFill>
                <a:srgbClr val="C0C09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248" name="Rectangle 79"/>
            <p:cNvSpPr>
              <a:spLocks noChangeAspect="1" noChangeArrowheads="1"/>
            </p:cNvSpPr>
            <p:nvPr/>
          </p:nvSpPr>
          <p:spPr bwMode="auto">
            <a:xfrm>
              <a:off x="2652" y="2398"/>
              <a:ext cx="386" cy="386"/>
            </a:xfrm>
            <a:prstGeom prst="rect">
              <a:avLst/>
            </a:prstGeom>
            <a:noFill/>
            <a:ln>
              <a:noFill/>
            </a:ln>
            <a:effectLst/>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12700">
                  <a:solidFill>
                    <a:srgbClr val="5078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lnSpc>
                  <a:spcPct val="110000"/>
                </a:lnSpc>
                <a:buFont typeface="Times New Roman" pitchFamily="18" charset="0"/>
                <a:buNone/>
              </a:pPr>
              <a:r>
                <a:rPr lang="en-US" altLang="en-US" sz="2000" b="1">
                  <a:latin typeface="Arial" charset="0"/>
                </a:rPr>
                <a:t>1,0</a:t>
              </a:r>
            </a:p>
          </p:txBody>
        </p:sp>
        <p:sp>
          <p:nvSpPr>
            <p:cNvPr id="7249" name="Text Box 80"/>
            <p:cNvSpPr txBox="1">
              <a:spLocks noChangeArrowheads="1"/>
            </p:cNvSpPr>
            <p:nvPr/>
          </p:nvSpPr>
          <p:spPr bwMode="auto">
            <a:xfrm>
              <a:off x="4382" y="528"/>
              <a:ext cx="624" cy="969"/>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lnSpc>
                  <a:spcPct val="70000"/>
                </a:lnSpc>
                <a:spcBef>
                  <a:spcPct val="50000"/>
                </a:spcBef>
                <a:buFont typeface="Times New Roman" pitchFamily="18" charset="0"/>
                <a:buNone/>
              </a:pPr>
              <a:r>
                <a:rPr lang="en-US" altLang="en-US" sz="1600" b="1" i="1" dirty="0">
                  <a:solidFill>
                    <a:schemeClr val="tx1"/>
                  </a:solidFill>
                  <a:latin typeface="Arial" charset="0"/>
                </a:rPr>
                <a:t>… </a:t>
              </a:r>
            </a:p>
            <a:p>
              <a:pPr algn="ctr" eaLnBrk="1" hangingPunct="1">
                <a:lnSpc>
                  <a:spcPct val="70000"/>
                </a:lnSpc>
                <a:spcBef>
                  <a:spcPct val="50000"/>
                </a:spcBef>
                <a:buFont typeface="Times New Roman" pitchFamily="18" charset="0"/>
                <a:buNone/>
              </a:pPr>
              <a:r>
                <a:rPr lang="en-US" altLang="en-US" sz="1600" b="1" i="1" dirty="0">
                  <a:solidFill>
                    <a:schemeClr val="tx1"/>
                  </a:solidFill>
                  <a:latin typeface="Arial" charset="0"/>
                </a:rPr>
                <a:t>GPU 2</a:t>
              </a:r>
            </a:p>
            <a:p>
              <a:pPr algn="ctr" eaLnBrk="1" hangingPunct="1">
                <a:lnSpc>
                  <a:spcPct val="70000"/>
                </a:lnSpc>
                <a:spcBef>
                  <a:spcPct val="50000"/>
                </a:spcBef>
                <a:buFont typeface="Times New Roman" pitchFamily="18" charset="0"/>
                <a:buNone/>
              </a:pPr>
              <a:r>
                <a:rPr lang="en-US" altLang="en-US" sz="1600" b="1" i="1" dirty="0">
                  <a:solidFill>
                    <a:schemeClr val="tx1"/>
                  </a:solidFill>
                  <a:latin typeface="Arial" charset="0"/>
                </a:rPr>
                <a:t>GPU 1</a:t>
              </a:r>
            </a:p>
            <a:p>
              <a:pPr algn="ctr" eaLnBrk="1" hangingPunct="1">
                <a:lnSpc>
                  <a:spcPct val="70000"/>
                </a:lnSpc>
                <a:spcBef>
                  <a:spcPct val="50000"/>
                </a:spcBef>
                <a:buFont typeface="Times New Roman" pitchFamily="18" charset="0"/>
                <a:buNone/>
              </a:pPr>
              <a:r>
                <a:rPr lang="en-US" altLang="en-US" sz="1600" b="1" i="1" dirty="0">
                  <a:solidFill>
                    <a:schemeClr val="tx1"/>
                  </a:solidFill>
                  <a:latin typeface="Arial" charset="0"/>
                </a:rPr>
                <a:t>GPU 0</a:t>
              </a:r>
            </a:p>
          </p:txBody>
        </p:sp>
        <p:sp>
          <p:nvSpPr>
            <p:cNvPr id="7250" name="Line 81"/>
            <p:cNvSpPr>
              <a:spLocks noChangeShapeType="1"/>
            </p:cNvSpPr>
            <p:nvPr/>
          </p:nvSpPr>
          <p:spPr bwMode="auto">
            <a:xfrm>
              <a:off x="3900" y="925"/>
              <a:ext cx="517" cy="0"/>
            </a:xfrm>
            <a:prstGeom prst="line">
              <a:avLst/>
            </a:prstGeom>
            <a:noFill/>
            <a:ln w="25400">
              <a:solidFill>
                <a:srgbClr val="96969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US"/>
            </a:p>
          </p:txBody>
        </p:sp>
        <p:sp>
          <p:nvSpPr>
            <p:cNvPr id="7251" name="Line 82"/>
            <p:cNvSpPr>
              <a:spLocks noChangeShapeType="1"/>
            </p:cNvSpPr>
            <p:nvPr/>
          </p:nvSpPr>
          <p:spPr bwMode="auto">
            <a:xfrm>
              <a:off x="3895" y="1104"/>
              <a:ext cx="517" cy="0"/>
            </a:xfrm>
            <a:prstGeom prst="line">
              <a:avLst/>
            </a:prstGeom>
            <a:noFill/>
            <a:ln w="25400">
              <a:solidFill>
                <a:srgbClr val="96969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US"/>
            </a:p>
          </p:txBody>
        </p:sp>
        <p:sp>
          <p:nvSpPr>
            <p:cNvPr id="7252" name="Line 83"/>
            <p:cNvSpPr>
              <a:spLocks noChangeShapeType="1"/>
            </p:cNvSpPr>
            <p:nvPr/>
          </p:nvSpPr>
          <p:spPr bwMode="auto">
            <a:xfrm rot="-5400000">
              <a:off x="2496" y="3120"/>
              <a:ext cx="0" cy="672"/>
            </a:xfrm>
            <a:prstGeom prst="line">
              <a:avLst/>
            </a:prstGeom>
            <a:noFill/>
            <a:ln w="190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253" name="Line 84"/>
            <p:cNvSpPr>
              <a:spLocks noChangeShapeType="1"/>
            </p:cNvSpPr>
            <p:nvPr/>
          </p:nvSpPr>
          <p:spPr bwMode="auto">
            <a:xfrm rot="5400000" flipH="1">
              <a:off x="1416" y="2232"/>
              <a:ext cx="0" cy="432"/>
            </a:xfrm>
            <a:prstGeom prst="line">
              <a:avLst/>
            </a:prstGeom>
            <a:noFill/>
            <a:ln w="190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254" name="Line 85"/>
            <p:cNvSpPr>
              <a:spLocks noChangeShapeType="1"/>
            </p:cNvSpPr>
            <p:nvPr/>
          </p:nvSpPr>
          <p:spPr bwMode="auto">
            <a:xfrm rot="5400000" flipH="1">
              <a:off x="1440" y="1824"/>
              <a:ext cx="384" cy="480"/>
            </a:xfrm>
            <a:prstGeom prst="line">
              <a:avLst/>
            </a:prstGeom>
            <a:noFill/>
            <a:ln w="190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255" name="Line 86"/>
            <p:cNvSpPr>
              <a:spLocks noChangeShapeType="1"/>
            </p:cNvSpPr>
            <p:nvPr/>
          </p:nvSpPr>
          <p:spPr bwMode="auto">
            <a:xfrm rot="5400000" flipH="1">
              <a:off x="2568" y="648"/>
              <a:ext cx="144" cy="672"/>
            </a:xfrm>
            <a:prstGeom prst="line">
              <a:avLst/>
            </a:prstGeom>
            <a:noFill/>
            <a:ln w="190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256" name="Line 87"/>
            <p:cNvSpPr>
              <a:spLocks noChangeShapeType="1"/>
            </p:cNvSpPr>
            <p:nvPr/>
          </p:nvSpPr>
          <p:spPr bwMode="auto">
            <a:xfrm>
              <a:off x="3888" y="1296"/>
              <a:ext cx="517" cy="0"/>
            </a:xfrm>
            <a:prstGeom prst="line">
              <a:avLst/>
            </a:prstGeom>
            <a:noFill/>
            <a:ln w="25400">
              <a:solidFill>
                <a:srgbClr val="96969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US"/>
            </a:p>
          </p:txBody>
        </p:sp>
        <p:sp>
          <p:nvSpPr>
            <p:cNvPr id="7257" name="Rectangle 88"/>
            <p:cNvSpPr>
              <a:spLocks noChangeArrowheads="1"/>
            </p:cNvSpPr>
            <p:nvPr/>
          </p:nvSpPr>
          <p:spPr bwMode="auto">
            <a:xfrm>
              <a:off x="4320" y="1446"/>
              <a:ext cx="1296" cy="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lnSpc>
                  <a:spcPct val="100000"/>
                </a:lnSpc>
                <a:spcBef>
                  <a:spcPct val="0"/>
                </a:spcBef>
                <a:buClrTx/>
                <a:buSzTx/>
                <a:buFontTx/>
                <a:buNone/>
              </a:pPr>
              <a:r>
                <a:rPr lang="en-US" altLang="en-US" sz="1400" b="1" i="1" dirty="0">
                  <a:solidFill>
                    <a:schemeClr val="tx1"/>
                  </a:solidFill>
                  <a:latin typeface="Arial" charset="0"/>
                </a:rPr>
                <a:t>Lattice </a:t>
              </a:r>
              <a:r>
                <a:rPr lang="en-US" altLang="en-US" sz="1400" b="1" i="1" dirty="0" smtClean="0">
                  <a:solidFill>
                    <a:schemeClr val="tx1"/>
                  </a:solidFill>
                  <a:latin typeface="Arial" charset="0"/>
                </a:rPr>
                <a:t>computed </a:t>
              </a:r>
              <a:r>
                <a:rPr lang="en-US" altLang="en-US" sz="1400" b="1" i="1" dirty="0">
                  <a:solidFill>
                    <a:schemeClr val="tx1"/>
                  </a:solidFill>
                  <a:latin typeface="Arial" charset="0"/>
                </a:rPr>
                <a:t>using multiple GPUs</a:t>
              </a:r>
            </a:p>
          </p:txBody>
        </p:sp>
      </p:grpSp>
      <p:sp>
        <p:nvSpPr>
          <p:cNvPr id="7171" name="Rectangle 89"/>
          <p:cNvSpPr>
            <a:spLocks noGrp="1" noChangeArrowheads="1"/>
          </p:cNvSpPr>
          <p:nvPr>
            <p:ph type="title"/>
          </p:nvPr>
        </p:nvSpPr>
        <p:spPr>
          <a:xfrm>
            <a:off x="685801" y="228600"/>
            <a:ext cx="7770813" cy="571500"/>
          </a:xfrm>
        </p:spPr>
        <p:txBody>
          <a:bodyPr>
            <a:normAutofit fontScale="90000"/>
          </a:bodyPr>
          <a:lstStyle/>
          <a:p>
            <a:pPr eaLnBrk="1" hangingPunct="1"/>
            <a:r>
              <a:rPr lang="en-US" altLang="en-US" sz="3600" smtClean="0"/>
              <a:t>MO GPU Parallel Decomposition</a:t>
            </a:r>
          </a:p>
        </p:txBody>
      </p:sp>
    </p:spTree>
    <p:extLst>
      <p:ext uri="{BB962C8B-B14F-4D97-AF65-F5344CB8AC3E}">
        <p14:creationId xmlns:p14="http://schemas.microsoft.com/office/powerpoint/2010/main" val="72075327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8"/>
          <p:cNvSpPr>
            <a:spLocks noChangeArrowheads="1"/>
          </p:cNvSpPr>
          <p:nvPr/>
        </p:nvSpPr>
        <p:spPr bwMode="auto">
          <a:xfrm>
            <a:off x="0" y="4599385"/>
            <a:ext cx="9144000" cy="54411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17410" name="Rectangle 2"/>
          <p:cNvSpPr>
            <a:spLocks noChangeArrowheads="1"/>
          </p:cNvSpPr>
          <p:nvPr/>
        </p:nvSpPr>
        <p:spPr bwMode="auto">
          <a:xfrm>
            <a:off x="393700" y="571500"/>
            <a:ext cx="8534400" cy="4572000"/>
          </a:xfrm>
          <a:prstGeom prst="rect">
            <a:avLst/>
          </a:prstGeom>
          <a:solidFill>
            <a:srgbClr val="CCFFCC"/>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17411" name="Rectangle 3"/>
          <p:cNvSpPr>
            <a:spLocks noGrp="1" noChangeArrowheads="1"/>
          </p:cNvSpPr>
          <p:nvPr>
            <p:ph type="title"/>
          </p:nvPr>
        </p:nvSpPr>
        <p:spPr>
          <a:xfrm>
            <a:off x="685801" y="171450"/>
            <a:ext cx="7770813" cy="457200"/>
          </a:xfrm>
        </p:spPr>
        <p:txBody>
          <a:bodyPr>
            <a:normAutofit fontScale="90000"/>
          </a:bodyPr>
          <a:lstStyle/>
          <a:p>
            <a:r>
              <a:rPr lang="en-US" altLang="en-US" sz="2800" smtClean="0"/>
              <a:t>MO Kernel for One Grid Point  (Naive C)</a:t>
            </a:r>
          </a:p>
        </p:txBody>
      </p:sp>
      <p:sp>
        <p:nvSpPr>
          <p:cNvPr id="17412" name="Rectangle 4"/>
          <p:cNvSpPr>
            <a:spLocks noChangeArrowheads="1"/>
          </p:cNvSpPr>
          <p:nvPr/>
        </p:nvSpPr>
        <p:spPr bwMode="auto">
          <a:xfrm>
            <a:off x="596900" y="1362974"/>
            <a:ext cx="8318500" cy="3380476"/>
          </a:xfrm>
          <a:prstGeom prst="rect">
            <a:avLst/>
          </a:prstGeom>
          <a:solidFill>
            <a:srgbClr val="FFFF99"/>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17413" name="Rectangle 5"/>
          <p:cNvSpPr>
            <a:spLocks noChangeArrowheads="1"/>
          </p:cNvSpPr>
          <p:nvPr/>
        </p:nvSpPr>
        <p:spPr bwMode="auto">
          <a:xfrm>
            <a:off x="838200" y="3135086"/>
            <a:ext cx="8077200" cy="1151906"/>
          </a:xfrm>
          <a:prstGeom prst="rect">
            <a:avLst/>
          </a:prstGeom>
          <a:solidFill>
            <a:srgbClr val="FFCC99"/>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17414" name="Rectangle 6"/>
          <p:cNvSpPr>
            <a:spLocks noChangeArrowheads="1"/>
          </p:cNvSpPr>
          <p:nvPr/>
        </p:nvSpPr>
        <p:spPr bwMode="auto">
          <a:xfrm>
            <a:off x="838200" y="1809750"/>
            <a:ext cx="8089900" cy="1325336"/>
          </a:xfrm>
          <a:prstGeom prst="rect">
            <a:avLst/>
          </a:prstGeom>
          <a:solidFill>
            <a:srgbClr val="FF7C8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17415" name="Rectangle 7"/>
          <p:cNvSpPr>
            <a:spLocks noChangeArrowheads="1"/>
          </p:cNvSpPr>
          <p:nvPr/>
        </p:nvSpPr>
        <p:spPr bwMode="auto">
          <a:xfrm>
            <a:off x="3440112" y="2472804"/>
            <a:ext cx="1436688" cy="228600"/>
          </a:xfrm>
          <a:prstGeom prst="rect">
            <a:avLst/>
          </a:prstGeom>
          <a:solidFill>
            <a:schemeClr val="bg1"/>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17416" name="Text Box 8"/>
          <p:cNvSpPr txBox="1">
            <a:spLocks noChangeArrowheads="1"/>
          </p:cNvSpPr>
          <p:nvPr/>
        </p:nvSpPr>
        <p:spPr bwMode="auto">
          <a:xfrm>
            <a:off x="6172200" y="800100"/>
            <a:ext cx="1981200" cy="402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2000"/>
              <a:t>Loop over atoms</a:t>
            </a:r>
          </a:p>
        </p:txBody>
      </p:sp>
      <p:sp>
        <p:nvSpPr>
          <p:cNvPr id="17417" name="Text Box 9"/>
          <p:cNvSpPr txBox="1">
            <a:spLocks noChangeArrowheads="1"/>
          </p:cNvSpPr>
          <p:nvPr/>
        </p:nvSpPr>
        <p:spPr bwMode="auto">
          <a:xfrm>
            <a:off x="6172200" y="1428750"/>
            <a:ext cx="2057400" cy="402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2000"/>
              <a:t>Loop over shells</a:t>
            </a:r>
          </a:p>
        </p:txBody>
      </p:sp>
      <p:sp>
        <p:nvSpPr>
          <p:cNvPr id="17418" name="Text Box 10"/>
          <p:cNvSpPr txBox="1">
            <a:spLocks noChangeArrowheads="1"/>
          </p:cNvSpPr>
          <p:nvPr/>
        </p:nvSpPr>
        <p:spPr bwMode="auto">
          <a:xfrm>
            <a:off x="6172200" y="1943100"/>
            <a:ext cx="2438400" cy="10178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2000" dirty="0"/>
              <a:t>Loop over primitives: largest component of runtime, due to </a:t>
            </a:r>
            <a:r>
              <a:rPr lang="en-US" altLang="en-US" sz="2000" b="1" dirty="0" err="1"/>
              <a:t>expf</a:t>
            </a:r>
            <a:r>
              <a:rPr lang="en-US" altLang="en-US" sz="2000" b="1" dirty="0"/>
              <a:t>()</a:t>
            </a:r>
          </a:p>
        </p:txBody>
      </p:sp>
      <p:sp>
        <p:nvSpPr>
          <p:cNvPr id="17419" name="Text Box 11"/>
          <p:cNvSpPr txBox="1">
            <a:spLocks noChangeArrowheads="1"/>
          </p:cNvSpPr>
          <p:nvPr/>
        </p:nvSpPr>
        <p:spPr bwMode="auto">
          <a:xfrm>
            <a:off x="6172200" y="3028950"/>
            <a:ext cx="2590800" cy="11717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2000" dirty="0"/>
              <a:t>Loop over angular momenta</a:t>
            </a:r>
          </a:p>
          <a:p>
            <a:pPr algn="ctr" eaLnBrk="1" hangingPunct="1">
              <a:spcBef>
                <a:spcPct val="50000"/>
              </a:spcBef>
              <a:buFont typeface="Times New Roman" pitchFamily="18" charset="0"/>
              <a:buNone/>
            </a:pPr>
            <a:r>
              <a:rPr lang="en-US" altLang="en-US" sz="2000" dirty="0"/>
              <a:t>(unrolled in real code)</a:t>
            </a:r>
          </a:p>
        </p:txBody>
      </p:sp>
      <p:sp>
        <p:nvSpPr>
          <p:cNvPr id="17420" name="Rectangle 12"/>
          <p:cNvSpPr>
            <a:spLocks noGrp="1" noChangeArrowheads="1"/>
          </p:cNvSpPr>
          <p:nvPr>
            <p:ph type="body" idx="1"/>
          </p:nvPr>
        </p:nvSpPr>
        <p:spPr>
          <a:xfrm>
            <a:off x="457200" y="485775"/>
            <a:ext cx="7772400" cy="4056460"/>
          </a:xfrm>
        </p:spPr>
        <p:txBody>
          <a:bodyPr>
            <a:noAutofit/>
          </a:bodyPr>
          <a:lstStyle/>
          <a:p>
            <a:pPr>
              <a:buFontTx/>
              <a:buNone/>
            </a:pPr>
            <a:r>
              <a:rPr lang="en-US" altLang="en-US" sz="1200" dirty="0" smtClean="0"/>
              <a:t>… </a:t>
            </a:r>
          </a:p>
          <a:p>
            <a:pPr>
              <a:buFontTx/>
              <a:buNone/>
            </a:pPr>
            <a:r>
              <a:rPr lang="en-US" altLang="en-US" sz="1200" dirty="0" smtClean="0"/>
              <a:t>for (at=0; at&lt;</a:t>
            </a:r>
            <a:r>
              <a:rPr lang="en-US" altLang="en-US" sz="1200" dirty="0" err="1" smtClean="0"/>
              <a:t>numatoms</a:t>
            </a:r>
            <a:r>
              <a:rPr lang="en-US" altLang="en-US" sz="1200" dirty="0" smtClean="0"/>
              <a:t>; at++) {</a:t>
            </a:r>
          </a:p>
          <a:p>
            <a:pPr>
              <a:buFontTx/>
              <a:buNone/>
            </a:pPr>
            <a:r>
              <a:rPr lang="en-US" altLang="en-US" sz="1200" dirty="0" smtClean="0"/>
              <a:t>    </a:t>
            </a:r>
            <a:r>
              <a:rPr lang="en-US" altLang="en-US" sz="1200" dirty="0" err="1" smtClean="0"/>
              <a:t>int</a:t>
            </a:r>
            <a:r>
              <a:rPr lang="en-US" altLang="en-US" sz="1200" dirty="0" smtClean="0"/>
              <a:t> </a:t>
            </a:r>
            <a:r>
              <a:rPr lang="en-US" altLang="en-US" sz="1200" dirty="0" err="1" smtClean="0"/>
              <a:t>prim_counter</a:t>
            </a:r>
            <a:r>
              <a:rPr lang="en-US" altLang="en-US" sz="1200" dirty="0" smtClean="0"/>
              <a:t> = </a:t>
            </a:r>
            <a:r>
              <a:rPr lang="en-US" altLang="en-US" sz="1200" dirty="0" err="1" smtClean="0"/>
              <a:t>atom_basis</a:t>
            </a:r>
            <a:r>
              <a:rPr lang="en-US" altLang="en-US" sz="1200" dirty="0" smtClean="0"/>
              <a:t>[at];</a:t>
            </a:r>
          </a:p>
          <a:p>
            <a:pPr>
              <a:buFontTx/>
              <a:buNone/>
            </a:pPr>
            <a:r>
              <a:rPr lang="en-US" altLang="en-US" sz="1200" dirty="0" smtClean="0"/>
              <a:t>    </a:t>
            </a:r>
            <a:r>
              <a:rPr lang="en-US" altLang="en-US" sz="1200" dirty="0" err="1" smtClean="0"/>
              <a:t>calc_distances_to_atom</a:t>
            </a:r>
            <a:r>
              <a:rPr lang="en-US" altLang="en-US" sz="1200" dirty="0" smtClean="0"/>
              <a:t>(&amp;</a:t>
            </a:r>
            <a:r>
              <a:rPr lang="en-US" altLang="en-US" sz="1200" dirty="0" err="1" smtClean="0"/>
              <a:t>atompos</a:t>
            </a:r>
            <a:r>
              <a:rPr lang="en-US" altLang="en-US" sz="1200" dirty="0" smtClean="0"/>
              <a:t>[at], &amp;</a:t>
            </a:r>
            <a:r>
              <a:rPr lang="en-US" altLang="en-US" sz="1200" dirty="0" err="1" smtClean="0"/>
              <a:t>xdist</a:t>
            </a:r>
            <a:r>
              <a:rPr lang="en-US" altLang="en-US" sz="1200" dirty="0" smtClean="0"/>
              <a:t>, &amp;</a:t>
            </a:r>
            <a:r>
              <a:rPr lang="en-US" altLang="en-US" sz="1200" dirty="0" err="1" smtClean="0"/>
              <a:t>ydist</a:t>
            </a:r>
            <a:r>
              <a:rPr lang="en-US" altLang="en-US" sz="1200" dirty="0" smtClean="0"/>
              <a:t>, &amp;</a:t>
            </a:r>
            <a:r>
              <a:rPr lang="en-US" altLang="en-US" sz="1200" dirty="0" err="1" smtClean="0"/>
              <a:t>zdist</a:t>
            </a:r>
            <a:r>
              <a:rPr lang="en-US" altLang="en-US" sz="1200" dirty="0" smtClean="0"/>
              <a:t>, &amp;dist2, &amp;</a:t>
            </a:r>
            <a:r>
              <a:rPr lang="en-US" altLang="en-US" sz="1200" dirty="0" err="1" smtClean="0"/>
              <a:t>xdiv</a:t>
            </a:r>
            <a:r>
              <a:rPr lang="en-US" altLang="en-US" sz="1200" dirty="0" smtClean="0"/>
              <a:t>);</a:t>
            </a:r>
          </a:p>
          <a:p>
            <a:pPr>
              <a:buFontTx/>
              <a:buNone/>
            </a:pPr>
            <a:r>
              <a:rPr lang="en-US" altLang="en-US" sz="1200" dirty="0" smtClean="0"/>
              <a:t>    for (</a:t>
            </a:r>
            <a:r>
              <a:rPr lang="en-US" altLang="en-US" sz="1200" dirty="0" err="1" smtClean="0"/>
              <a:t>contracted_gto</a:t>
            </a:r>
            <a:r>
              <a:rPr lang="en-US" altLang="en-US" sz="1200" dirty="0" smtClean="0"/>
              <a:t>=0.0f, shell=0; shell &lt; </a:t>
            </a:r>
            <a:r>
              <a:rPr lang="en-US" altLang="en-US" sz="1200" dirty="0" err="1" smtClean="0"/>
              <a:t>num_shells_per_atom</a:t>
            </a:r>
            <a:r>
              <a:rPr lang="en-US" altLang="en-US" sz="1200" dirty="0" smtClean="0"/>
              <a:t>[at]; shell++) {</a:t>
            </a:r>
          </a:p>
          <a:p>
            <a:pPr>
              <a:buFontTx/>
              <a:buNone/>
            </a:pPr>
            <a:r>
              <a:rPr lang="en-US" altLang="en-US" sz="1200" dirty="0" smtClean="0"/>
              <a:t>        </a:t>
            </a:r>
            <a:r>
              <a:rPr lang="en-US" altLang="en-US" sz="1200" dirty="0" err="1" smtClean="0"/>
              <a:t>int</a:t>
            </a:r>
            <a:r>
              <a:rPr lang="en-US" altLang="en-US" sz="1200" dirty="0" smtClean="0"/>
              <a:t> </a:t>
            </a:r>
            <a:r>
              <a:rPr lang="en-US" altLang="en-US" sz="1200" dirty="0" err="1" smtClean="0"/>
              <a:t>shell_type</a:t>
            </a:r>
            <a:r>
              <a:rPr lang="en-US" altLang="en-US" sz="1200" dirty="0" smtClean="0"/>
              <a:t> = </a:t>
            </a:r>
            <a:r>
              <a:rPr lang="en-US" altLang="en-US" sz="1200" dirty="0" err="1" smtClean="0"/>
              <a:t>shell_symmetry</a:t>
            </a:r>
            <a:r>
              <a:rPr lang="en-US" altLang="en-US" sz="1200" dirty="0" smtClean="0"/>
              <a:t>[</a:t>
            </a:r>
            <a:r>
              <a:rPr lang="en-US" altLang="en-US" sz="1200" dirty="0" err="1" smtClean="0"/>
              <a:t>shell_counter</a:t>
            </a:r>
            <a:r>
              <a:rPr lang="en-US" altLang="en-US" sz="1200" dirty="0" smtClean="0"/>
              <a:t>];</a:t>
            </a:r>
          </a:p>
          <a:p>
            <a:pPr>
              <a:buFontTx/>
              <a:buNone/>
            </a:pPr>
            <a:r>
              <a:rPr lang="en-US" altLang="en-US" sz="1200" dirty="0" smtClean="0"/>
              <a:t>        for (prim=0; prim &lt; </a:t>
            </a:r>
            <a:r>
              <a:rPr lang="en-US" altLang="en-US" sz="1200" dirty="0" err="1" smtClean="0"/>
              <a:t>num_prim_per_shell</a:t>
            </a:r>
            <a:r>
              <a:rPr lang="en-US" altLang="en-US" sz="1200" dirty="0" smtClean="0"/>
              <a:t>[</a:t>
            </a:r>
            <a:r>
              <a:rPr lang="en-US" altLang="en-US" sz="1200" dirty="0" err="1" smtClean="0"/>
              <a:t>shell_counter</a:t>
            </a:r>
            <a:r>
              <a:rPr lang="en-US" altLang="en-US" sz="1200" dirty="0" smtClean="0"/>
              <a:t>];  prim++) {</a:t>
            </a:r>
          </a:p>
          <a:p>
            <a:pPr>
              <a:buFontTx/>
              <a:buNone/>
            </a:pPr>
            <a:r>
              <a:rPr lang="en-US" altLang="en-US" sz="1200" dirty="0" smtClean="0"/>
              <a:t>            float exponent         = </a:t>
            </a:r>
            <a:r>
              <a:rPr lang="en-US" altLang="en-US" sz="1200" dirty="0" err="1" smtClean="0"/>
              <a:t>basis_array</a:t>
            </a:r>
            <a:r>
              <a:rPr lang="en-US" altLang="en-US" sz="1200" dirty="0" smtClean="0"/>
              <a:t>[</a:t>
            </a:r>
            <a:r>
              <a:rPr lang="en-US" altLang="en-US" sz="1200" dirty="0" err="1" smtClean="0"/>
              <a:t>prim_counter</a:t>
            </a:r>
            <a:r>
              <a:rPr lang="en-US" altLang="en-US" sz="1200" dirty="0" smtClean="0"/>
              <a:t>       ];</a:t>
            </a:r>
          </a:p>
          <a:p>
            <a:pPr>
              <a:buFontTx/>
              <a:buNone/>
            </a:pPr>
            <a:r>
              <a:rPr lang="en-US" altLang="en-US" sz="1200" dirty="0" smtClean="0"/>
              <a:t>            float </a:t>
            </a:r>
            <a:r>
              <a:rPr lang="en-US" altLang="en-US" sz="1200" dirty="0" err="1" smtClean="0"/>
              <a:t>contract_coeff</a:t>
            </a:r>
            <a:r>
              <a:rPr lang="en-US" altLang="en-US" sz="1200" dirty="0" smtClean="0"/>
              <a:t> = </a:t>
            </a:r>
            <a:r>
              <a:rPr lang="en-US" altLang="en-US" sz="1200" dirty="0" err="1" smtClean="0"/>
              <a:t>basis_array</a:t>
            </a:r>
            <a:r>
              <a:rPr lang="en-US" altLang="en-US" sz="1200" dirty="0" smtClean="0"/>
              <a:t>[</a:t>
            </a:r>
            <a:r>
              <a:rPr lang="en-US" altLang="en-US" sz="1200" dirty="0" err="1" smtClean="0"/>
              <a:t>prim_counter</a:t>
            </a:r>
            <a:r>
              <a:rPr lang="en-US" altLang="en-US" sz="1200" dirty="0" smtClean="0"/>
              <a:t> + 1];</a:t>
            </a:r>
          </a:p>
          <a:p>
            <a:pPr>
              <a:buFontTx/>
              <a:buNone/>
            </a:pPr>
            <a:r>
              <a:rPr lang="en-US" altLang="en-US" sz="1200" dirty="0" smtClean="0"/>
              <a:t>            </a:t>
            </a:r>
            <a:r>
              <a:rPr lang="en-US" altLang="en-US" sz="1200" dirty="0" err="1" smtClean="0"/>
              <a:t>contracted_gto</a:t>
            </a:r>
            <a:r>
              <a:rPr lang="en-US" altLang="en-US" sz="1200" dirty="0" smtClean="0"/>
              <a:t> += </a:t>
            </a:r>
            <a:r>
              <a:rPr lang="en-US" altLang="en-US" sz="1200" dirty="0" err="1" smtClean="0"/>
              <a:t>contract_coeff</a:t>
            </a:r>
            <a:r>
              <a:rPr lang="en-US" altLang="en-US" sz="1200" dirty="0" smtClean="0"/>
              <a:t> * </a:t>
            </a:r>
            <a:r>
              <a:rPr lang="en-US" altLang="en-US" sz="1200" dirty="0" err="1" smtClean="0"/>
              <a:t>expf</a:t>
            </a:r>
            <a:r>
              <a:rPr lang="en-US" altLang="en-US" sz="1200" dirty="0" smtClean="0"/>
              <a:t>(-exponent*dist2);</a:t>
            </a:r>
          </a:p>
          <a:p>
            <a:pPr>
              <a:buFontTx/>
              <a:buNone/>
            </a:pPr>
            <a:r>
              <a:rPr lang="en-US" altLang="en-US" sz="1200" dirty="0" smtClean="0"/>
              <a:t>            </a:t>
            </a:r>
            <a:r>
              <a:rPr lang="en-US" altLang="en-US" sz="1200" dirty="0" err="1" smtClean="0"/>
              <a:t>prim_counter</a:t>
            </a:r>
            <a:r>
              <a:rPr lang="en-US" altLang="en-US" sz="1200" dirty="0" smtClean="0"/>
              <a:t> += 2;</a:t>
            </a:r>
          </a:p>
          <a:p>
            <a:pPr>
              <a:buFontTx/>
              <a:buNone/>
            </a:pPr>
            <a:r>
              <a:rPr lang="en-US" altLang="en-US" sz="1200" dirty="0" smtClean="0"/>
              <a:t>        }</a:t>
            </a:r>
          </a:p>
          <a:p>
            <a:pPr>
              <a:buFontTx/>
              <a:buNone/>
            </a:pPr>
            <a:r>
              <a:rPr lang="en-US" altLang="en-US" sz="1200" dirty="0" smtClean="0"/>
              <a:t>        for (</a:t>
            </a:r>
            <a:r>
              <a:rPr lang="en-US" altLang="en-US" sz="1200" dirty="0" err="1" smtClean="0"/>
              <a:t>tmpshell</a:t>
            </a:r>
            <a:r>
              <a:rPr lang="en-US" altLang="en-US" sz="1200" dirty="0" smtClean="0"/>
              <a:t>=0.0f, j=0, </a:t>
            </a:r>
            <a:r>
              <a:rPr lang="en-US" altLang="en-US" sz="1200" dirty="0" err="1" smtClean="0"/>
              <a:t>zdp</a:t>
            </a:r>
            <a:r>
              <a:rPr lang="en-US" altLang="en-US" sz="1200" dirty="0" smtClean="0"/>
              <a:t>=1.0f; j&lt;=</a:t>
            </a:r>
            <a:r>
              <a:rPr lang="en-US" altLang="en-US" sz="1200" dirty="0" err="1" smtClean="0"/>
              <a:t>shell_type</a:t>
            </a:r>
            <a:r>
              <a:rPr lang="en-US" altLang="en-US" sz="1200" dirty="0" smtClean="0"/>
              <a:t>; j++, </a:t>
            </a:r>
            <a:r>
              <a:rPr lang="en-US" altLang="en-US" sz="1200" dirty="0" err="1" smtClean="0"/>
              <a:t>zdp</a:t>
            </a:r>
            <a:r>
              <a:rPr lang="en-US" altLang="en-US" sz="1200" dirty="0" smtClean="0"/>
              <a:t>*=</a:t>
            </a:r>
            <a:r>
              <a:rPr lang="en-US" altLang="en-US" sz="1200" dirty="0" err="1" smtClean="0"/>
              <a:t>zdist</a:t>
            </a:r>
            <a:r>
              <a:rPr lang="en-US" altLang="en-US" sz="1200" dirty="0" smtClean="0"/>
              <a:t>) {</a:t>
            </a:r>
          </a:p>
          <a:p>
            <a:pPr>
              <a:buFontTx/>
              <a:buNone/>
            </a:pPr>
            <a:r>
              <a:rPr lang="en-US" altLang="en-US" sz="1200" dirty="0" smtClean="0"/>
              <a:t>           </a:t>
            </a:r>
            <a:r>
              <a:rPr lang="en-US" altLang="en-US" sz="1200" dirty="0" err="1" smtClean="0"/>
              <a:t>int</a:t>
            </a:r>
            <a:r>
              <a:rPr lang="en-US" altLang="en-US" sz="1200" dirty="0" smtClean="0"/>
              <a:t> </a:t>
            </a:r>
            <a:r>
              <a:rPr lang="en-US" altLang="en-US" sz="1200" dirty="0" err="1" smtClean="0"/>
              <a:t>imax</a:t>
            </a:r>
            <a:r>
              <a:rPr lang="en-US" altLang="en-US" sz="1200" dirty="0" smtClean="0"/>
              <a:t> = </a:t>
            </a:r>
            <a:r>
              <a:rPr lang="en-US" altLang="en-US" sz="1200" dirty="0" err="1" smtClean="0"/>
              <a:t>shell_type</a:t>
            </a:r>
            <a:r>
              <a:rPr lang="en-US" altLang="en-US" sz="1200" dirty="0" smtClean="0"/>
              <a:t> - j; </a:t>
            </a:r>
          </a:p>
          <a:p>
            <a:pPr>
              <a:buFontTx/>
              <a:buNone/>
            </a:pPr>
            <a:r>
              <a:rPr lang="en-US" altLang="en-US" sz="1200" dirty="0" smtClean="0"/>
              <a:t>           for (</a:t>
            </a:r>
            <a:r>
              <a:rPr lang="en-US" altLang="en-US" sz="1200" dirty="0" err="1" smtClean="0"/>
              <a:t>i</a:t>
            </a:r>
            <a:r>
              <a:rPr lang="en-US" altLang="en-US" sz="1200" dirty="0" smtClean="0"/>
              <a:t>=0, </a:t>
            </a:r>
            <a:r>
              <a:rPr lang="en-US" altLang="en-US" sz="1200" dirty="0" err="1" smtClean="0"/>
              <a:t>ydp</a:t>
            </a:r>
            <a:r>
              <a:rPr lang="en-US" altLang="en-US" sz="1200" dirty="0" smtClean="0"/>
              <a:t>=1.0f, </a:t>
            </a:r>
            <a:r>
              <a:rPr lang="en-US" altLang="en-US" sz="1200" dirty="0" err="1" smtClean="0"/>
              <a:t>xdp</a:t>
            </a:r>
            <a:r>
              <a:rPr lang="en-US" altLang="en-US" sz="1200" dirty="0" smtClean="0"/>
              <a:t>=pow(</a:t>
            </a:r>
            <a:r>
              <a:rPr lang="en-US" altLang="en-US" sz="1200" dirty="0" err="1" smtClean="0"/>
              <a:t>xdist</a:t>
            </a:r>
            <a:r>
              <a:rPr lang="en-US" altLang="en-US" sz="1200" dirty="0" smtClean="0"/>
              <a:t>, </a:t>
            </a:r>
            <a:r>
              <a:rPr lang="en-US" altLang="en-US" sz="1200" dirty="0" err="1" smtClean="0"/>
              <a:t>imax</a:t>
            </a:r>
            <a:r>
              <a:rPr lang="en-US" altLang="en-US" sz="1200" dirty="0" smtClean="0"/>
              <a:t>); </a:t>
            </a:r>
            <a:r>
              <a:rPr lang="en-US" altLang="en-US" sz="1200" dirty="0" err="1" smtClean="0"/>
              <a:t>i</a:t>
            </a:r>
            <a:r>
              <a:rPr lang="en-US" altLang="en-US" sz="1200" dirty="0" smtClean="0"/>
              <a:t>&lt;=</a:t>
            </a:r>
            <a:r>
              <a:rPr lang="en-US" altLang="en-US" sz="1200" dirty="0" err="1" smtClean="0"/>
              <a:t>imax</a:t>
            </a:r>
            <a:r>
              <a:rPr lang="en-US" altLang="en-US" sz="1200" dirty="0" smtClean="0"/>
              <a:t>; </a:t>
            </a:r>
            <a:r>
              <a:rPr lang="en-US" altLang="en-US" sz="1200" dirty="0" err="1" smtClean="0"/>
              <a:t>i</a:t>
            </a:r>
            <a:r>
              <a:rPr lang="en-US" altLang="en-US" sz="1200" dirty="0" smtClean="0"/>
              <a:t>++, </a:t>
            </a:r>
            <a:r>
              <a:rPr lang="en-US" altLang="en-US" sz="1200" dirty="0" err="1" smtClean="0"/>
              <a:t>ydp</a:t>
            </a:r>
            <a:r>
              <a:rPr lang="en-US" altLang="en-US" sz="1200" dirty="0" smtClean="0"/>
              <a:t>*=</a:t>
            </a:r>
            <a:r>
              <a:rPr lang="en-US" altLang="en-US" sz="1200" dirty="0" err="1" smtClean="0"/>
              <a:t>ydist</a:t>
            </a:r>
            <a:r>
              <a:rPr lang="en-US" altLang="en-US" sz="1200" dirty="0" smtClean="0"/>
              <a:t>, </a:t>
            </a:r>
            <a:r>
              <a:rPr lang="en-US" altLang="en-US" sz="1200" dirty="0" err="1" smtClean="0"/>
              <a:t>xdp</a:t>
            </a:r>
            <a:r>
              <a:rPr lang="en-US" altLang="en-US" sz="1200" dirty="0" smtClean="0"/>
              <a:t>*=</a:t>
            </a:r>
            <a:r>
              <a:rPr lang="en-US" altLang="en-US" sz="1200" dirty="0" err="1" smtClean="0"/>
              <a:t>xdiv</a:t>
            </a:r>
            <a:r>
              <a:rPr lang="en-US" altLang="en-US" sz="1200" dirty="0" smtClean="0"/>
              <a:t>)</a:t>
            </a:r>
          </a:p>
          <a:p>
            <a:pPr>
              <a:buFontTx/>
              <a:buNone/>
            </a:pPr>
            <a:r>
              <a:rPr lang="en-US" altLang="en-US" sz="1200" dirty="0" smtClean="0"/>
              <a:t>              </a:t>
            </a:r>
            <a:r>
              <a:rPr lang="en-US" altLang="en-US" sz="1200" dirty="0" err="1" smtClean="0"/>
              <a:t>tmpshell</a:t>
            </a:r>
            <a:r>
              <a:rPr lang="en-US" altLang="en-US" sz="1200" dirty="0" smtClean="0"/>
              <a:t> += </a:t>
            </a:r>
            <a:r>
              <a:rPr lang="en-US" altLang="en-US" sz="1200" dirty="0" err="1" smtClean="0"/>
              <a:t>wave_f</a:t>
            </a:r>
            <a:r>
              <a:rPr lang="en-US" altLang="en-US" sz="1200" dirty="0" smtClean="0"/>
              <a:t>[</a:t>
            </a:r>
            <a:r>
              <a:rPr lang="en-US" altLang="en-US" sz="1200" dirty="0" err="1" smtClean="0"/>
              <a:t>ifunc</a:t>
            </a:r>
            <a:r>
              <a:rPr lang="en-US" altLang="en-US" sz="1200" dirty="0" smtClean="0"/>
              <a:t>++] * </a:t>
            </a:r>
            <a:r>
              <a:rPr lang="en-US" altLang="en-US" sz="1200" dirty="0" err="1" smtClean="0"/>
              <a:t>xdp</a:t>
            </a:r>
            <a:r>
              <a:rPr lang="en-US" altLang="en-US" sz="1200" dirty="0" smtClean="0"/>
              <a:t> * </a:t>
            </a:r>
            <a:r>
              <a:rPr lang="en-US" altLang="en-US" sz="1200" dirty="0" err="1" smtClean="0"/>
              <a:t>ydp</a:t>
            </a:r>
            <a:r>
              <a:rPr lang="en-US" altLang="en-US" sz="1200" dirty="0" smtClean="0"/>
              <a:t> * </a:t>
            </a:r>
            <a:r>
              <a:rPr lang="en-US" altLang="en-US" sz="1200" dirty="0" err="1" smtClean="0"/>
              <a:t>zdp</a:t>
            </a:r>
            <a:r>
              <a:rPr lang="en-US" altLang="en-US" sz="1200" dirty="0" smtClean="0"/>
              <a:t>;</a:t>
            </a:r>
          </a:p>
          <a:p>
            <a:pPr>
              <a:buFontTx/>
              <a:buNone/>
            </a:pPr>
            <a:r>
              <a:rPr lang="en-US" altLang="en-US" sz="1200" dirty="0" smtClean="0"/>
              <a:t>        }</a:t>
            </a:r>
          </a:p>
          <a:p>
            <a:pPr>
              <a:buFontTx/>
              <a:buNone/>
            </a:pPr>
            <a:r>
              <a:rPr lang="en-US" altLang="en-US" sz="1200" dirty="0" smtClean="0"/>
              <a:t>        value += </a:t>
            </a:r>
            <a:r>
              <a:rPr lang="en-US" altLang="en-US" sz="1200" dirty="0" err="1" smtClean="0"/>
              <a:t>tmpshell</a:t>
            </a:r>
            <a:r>
              <a:rPr lang="en-US" altLang="en-US" sz="1200" dirty="0" smtClean="0"/>
              <a:t> * </a:t>
            </a:r>
            <a:r>
              <a:rPr lang="en-US" altLang="en-US" sz="1200" dirty="0" err="1" smtClean="0"/>
              <a:t>contracted_gto</a:t>
            </a:r>
            <a:r>
              <a:rPr lang="en-US" altLang="en-US" sz="1200" dirty="0" smtClean="0"/>
              <a:t>;</a:t>
            </a:r>
          </a:p>
          <a:p>
            <a:pPr>
              <a:buFontTx/>
              <a:buNone/>
            </a:pPr>
            <a:r>
              <a:rPr lang="en-US" altLang="en-US" sz="1200" dirty="0" smtClean="0"/>
              <a:t>        </a:t>
            </a:r>
            <a:r>
              <a:rPr lang="en-US" altLang="en-US" sz="1200" dirty="0" err="1" smtClean="0"/>
              <a:t>shell_counter</a:t>
            </a:r>
            <a:r>
              <a:rPr lang="en-US" altLang="en-US" sz="1200" dirty="0" smtClean="0"/>
              <a:t>++;</a:t>
            </a:r>
          </a:p>
          <a:p>
            <a:pPr>
              <a:buFontTx/>
              <a:buNone/>
            </a:pPr>
            <a:r>
              <a:rPr lang="en-US" altLang="en-US" sz="1200" dirty="0" smtClean="0"/>
              <a:t>   } </a:t>
            </a:r>
          </a:p>
          <a:p>
            <a:pPr>
              <a:buFontTx/>
              <a:buNone/>
            </a:pPr>
            <a:r>
              <a:rPr lang="en-US" altLang="en-US" sz="1200" dirty="0" smtClean="0"/>
              <a:t>} …..</a:t>
            </a:r>
          </a:p>
        </p:txBody>
      </p:sp>
    </p:spTree>
    <p:extLst>
      <p:ext uri="{BB962C8B-B14F-4D97-AF65-F5344CB8AC3E}">
        <p14:creationId xmlns:p14="http://schemas.microsoft.com/office/powerpoint/2010/main" val="265843560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570" y="205979"/>
            <a:ext cx="7047186" cy="787248"/>
          </a:xfrm>
        </p:spPr>
        <p:txBody>
          <a:bodyPr>
            <a:noAutofit/>
          </a:bodyPr>
          <a:lstStyle/>
          <a:p>
            <a:r>
              <a:rPr lang="en-US" sz="2800" dirty="0" smtClean="0"/>
              <a:t>VMD Tesla P100 Performance for</a:t>
            </a:r>
            <a:br>
              <a:rPr lang="en-US" sz="2800" dirty="0" smtClean="0"/>
            </a:br>
            <a:r>
              <a:rPr lang="en-US" altLang="en-US" sz="2800" dirty="0"/>
              <a:t>C</a:t>
            </a:r>
            <a:r>
              <a:rPr lang="en-US" altLang="en-US" sz="2800" baseline="-25000" dirty="0"/>
              <a:t>60 </a:t>
            </a:r>
            <a:r>
              <a:rPr lang="en-US" altLang="en-US" sz="2800" baseline="-25000" dirty="0" smtClean="0"/>
              <a:t> </a:t>
            </a:r>
            <a:r>
              <a:rPr lang="en-US" sz="2800" dirty="0" smtClean="0"/>
              <a:t>Molecular Orbitals, 516x519x507 grid </a:t>
            </a:r>
            <a:endParaRPr lang="en-US" sz="2800" dirty="0"/>
          </a:p>
        </p:txBody>
      </p:sp>
      <p:graphicFrame>
        <p:nvGraphicFramePr>
          <p:cNvPr id="4" name="Table 3"/>
          <p:cNvGraphicFramePr>
            <a:graphicFrameLocks noGrp="1"/>
          </p:cNvGraphicFramePr>
          <p:nvPr>
            <p:extLst>
              <p:ext uri="{D42A27DB-BD31-4B8C-83A1-F6EECF244321}">
                <p14:modId xmlns:p14="http://schemas.microsoft.com/office/powerpoint/2010/main" val="3199561936"/>
              </p:ext>
            </p:extLst>
          </p:nvPr>
        </p:nvGraphicFramePr>
        <p:xfrm>
          <a:off x="201805" y="1129916"/>
          <a:ext cx="6924209" cy="2979274"/>
        </p:xfrm>
        <a:graphic>
          <a:graphicData uri="http://schemas.openxmlformats.org/drawingml/2006/table">
            <a:tbl>
              <a:tblPr firstRow="1" bandRow="1">
                <a:tableStyleId>{5C22544A-7EE6-4342-B048-85BDC9FD1C3A}</a:tableStyleId>
              </a:tblPr>
              <a:tblGrid>
                <a:gridCol w="4656630"/>
                <a:gridCol w="2267579"/>
              </a:tblGrid>
              <a:tr h="2802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Hardware platform</a:t>
                      </a:r>
                    </a:p>
                  </a:txBody>
                  <a:tcPr marL="91458" marR="91458" marT="34297" marB="34297">
                    <a:solidFill>
                      <a:srgbClr val="99FF99"/>
                    </a:solidFill>
                  </a:tcPr>
                </a:tc>
                <a:tc>
                  <a:txBody>
                    <a:bodyPr/>
                    <a:lstStyle/>
                    <a:p>
                      <a:r>
                        <a:rPr lang="en-US" sz="1400" dirty="0" smtClean="0">
                          <a:solidFill>
                            <a:schemeClr val="tx1"/>
                          </a:solidFill>
                        </a:rPr>
                        <a:t>Runtime,       Speedup</a:t>
                      </a:r>
                    </a:p>
                  </a:txBody>
                  <a:tcPr marL="91458" marR="91458" marT="34297" marB="34297">
                    <a:solidFill>
                      <a:srgbClr val="99FF99"/>
                    </a:solidFill>
                  </a:tcPr>
                </a:tc>
              </a:tr>
              <a:tr h="359833">
                <a:tc>
                  <a:txBody>
                    <a:bodyPr/>
                    <a:lstStyle/>
                    <a:p>
                      <a:r>
                        <a:rPr lang="en-US" sz="1400" b="0" baseline="0" dirty="0" smtClean="0"/>
                        <a:t>IBM Power8 (2 socket) (ORNL ‘crest’) [1]</a:t>
                      </a:r>
                      <a:endParaRPr lang="en-US" sz="1400" b="0" dirty="0"/>
                    </a:p>
                  </a:txBody>
                  <a:tcPr marL="91458" marR="91458" marT="34297" marB="34297"/>
                </a:tc>
                <a:tc>
                  <a:txBody>
                    <a:bodyPr/>
                    <a:lstStyle/>
                    <a:p>
                      <a:r>
                        <a:rPr lang="en-US" sz="1400" b="0" dirty="0" smtClean="0"/>
                        <a:t>  8.03s,</a:t>
                      </a:r>
                      <a:r>
                        <a:rPr lang="en-US" sz="1400" b="0" baseline="0" dirty="0" smtClean="0"/>
                        <a:t>            0.4x                 </a:t>
                      </a:r>
                      <a:endParaRPr lang="en-US" sz="1400" b="0" dirty="0"/>
                    </a:p>
                  </a:txBody>
                  <a:tcPr marL="91458" marR="91458" marT="34297" marB="34297"/>
                </a:tc>
              </a:tr>
              <a:tr h="359833">
                <a:tc>
                  <a:txBody>
                    <a:bodyPr/>
                    <a:lstStyle/>
                    <a:p>
                      <a:r>
                        <a:rPr lang="en-US" sz="1400" b="0" baseline="0" dirty="0" smtClean="0"/>
                        <a:t>Intel </a:t>
                      </a:r>
                      <a:r>
                        <a:rPr lang="en-US" sz="1400" b="0" dirty="0" smtClean="0"/>
                        <a:t>Xeon E5-2660v3 (2 socket) [1]</a:t>
                      </a:r>
                      <a:endParaRPr lang="en-US" sz="1100" b="0" dirty="0"/>
                    </a:p>
                  </a:txBody>
                  <a:tcPr marL="91458" marR="91458" marT="34297" marB="34297"/>
                </a:tc>
                <a:tc>
                  <a:txBody>
                    <a:bodyPr/>
                    <a:lstStyle/>
                    <a:p>
                      <a:r>
                        <a:rPr lang="en-US" sz="1400" b="0" dirty="0" smtClean="0"/>
                        <a:t>  7.14s,            0.5x                </a:t>
                      </a:r>
                      <a:endParaRPr lang="en-US" sz="1400" b="0" dirty="0"/>
                    </a:p>
                  </a:txBody>
                  <a:tcPr marL="91458" marR="91458" marT="34297" marB="34297"/>
                </a:tc>
              </a:tr>
              <a:tr h="329609">
                <a:tc>
                  <a:txBody>
                    <a:bodyPr/>
                    <a:lstStyle/>
                    <a:p>
                      <a:r>
                        <a:rPr lang="en-US" sz="1400" b="0" baseline="0" dirty="0" smtClean="0"/>
                        <a:t>IBM Power8 (ORNL ‘crest’) + 1x Tesla K40 [1]</a:t>
                      </a:r>
                      <a:endParaRPr lang="en-US" sz="1400" b="0" dirty="0"/>
                    </a:p>
                  </a:txBody>
                  <a:tcPr marL="91458" marR="91458" marT="34297" marB="34297"/>
                </a:tc>
                <a:tc>
                  <a:txBody>
                    <a:bodyPr/>
                    <a:lstStyle/>
                    <a:p>
                      <a:r>
                        <a:rPr lang="en-US" sz="1400" b="0" dirty="0" smtClean="0"/>
                        <a:t>  3.49s,           </a:t>
                      </a:r>
                      <a:r>
                        <a:rPr lang="en-US" sz="1400" b="1" dirty="0" smtClean="0"/>
                        <a:t> 1.0x                    </a:t>
                      </a:r>
                      <a:endParaRPr lang="en-US" sz="1400" b="1" dirty="0"/>
                    </a:p>
                  </a:txBody>
                  <a:tcPr marL="91458" marR="91458" marT="34297" marB="34297"/>
                </a:tc>
              </a:tr>
              <a:tr h="329609">
                <a:tc>
                  <a:txBody>
                    <a:bodyPr/>
                    <a:lstStyle/>
                    <a:p>
                      <a:r>
                        <a:rPr lang="en-US" sz="1400" b="1" baseline="0" dirty="0" smtClean="0"/>
                        <a:t>Intel </a:t>
                      </a:r>
                      <a:r>
                        <a:rPr lang="en-US" sz="1400" b="1" dirty="0" smtClean="0"/>
                        <a:t>Xeon E5-2698v3       </a:t>
                      </a:r>
                      <a:r>
                        <a:rPr lang="en-US" sz="1400" b="1" baseline="0" dirty="0" smtClean="0"/>
                        <a:t> + 1x Tesla P100</a:t>
                      </a:r>
                      <a:endParaRPr lang="en-US" sz="1100" b="1" dirty="0"/>
                    </a:p>
                  </a:txBody>
                  <a:tcPr marL="91458" marR="91458" marT="34297" marB="34297"/>
                </a:tc>
                <a:tc>
                  <a:txBody>
                    <a:bodyPr/>
                    <a:lstStyle/>
                    <a:p>
                      <a:r>
                        <a:rPr lang="en-US" sz="1400" b="1" dirty="0" smtClean="0"/>
                        <a:t>  1.35s,            2.5x                 </a:t>
                      </a:r>
                      <a:endParaRPr lang="en-US" sz="1400" b="1" dirty="0"/>
                    </a:p>
                  </a:txBody>
                  <a:tcPr marL="91458" marR="91458" marT="34297" marB="34297"/>
                </a:tc>
              </a:tr>
              <a:tr h="329609">
                <a:tc>
                  <a:txBody>
                    <a:bodyPr/>
                    <a:lstStyle/>
                    <a:p>
                      <a:r>
                        <a:rPr lang="en-US" sz="1400" b="1" baseline="0" dirty="0" smtClean="0"/>
                        <a:t>IBM Power8 “Minsky”       + 1x Tesla P100</a:t>
                      </a:r>
                      <a:endParaRPr lang="en-US" sz="1100" b="1" dirty="0"/>
                    </a:p>
                  </a:txBody>
                  <a:tcPr marL="91458" marR="91458" marT="34297" marB="34297"/>
                </a:tc>
                <a:tc>
                  <a:txBody>
                    <a:bodyPr/>
                    <a:lstStyle/>
                    <a:p>
                      <a:r>
                        <a:rPr lang="en-US" sz="1400" b="1" dirty="0" smtClean="0"/>
                        <a:t>  1.09s,            3.3x             </a:t>
                      </a:r>
                      <a:endParaRPr lang="en-US" sz="1400" b="1" dirty="0"/>
                    </a:p>
                  </a:txBody>
                  <a:tcPr marL="91458" marR="91458" marT="34297" marB="34297"/>
                </a:tc>
              </a:tr>
              <a:tr h="329609">
                <a:tc>
                  <a:txBody>
                    <a:bodyPr/>
                    <a:lstStyle/>
                    <a:p>
                      <a:r>
                        <a:rPr lang="en-US" sz="1400" b="0" baseline="0" dirty="0" smtClean="0"/>
                        <a:t>IBM Power8 (ORNL ‘crest’) + 4x Tesla K40 [1]</a:t>
                      </a:r>
                      <a:endParaRPr lang="en-US" sz="1400" b="0" dirty="0"/>
                    </a:p>
                  </a:txBody>
                  <a:tcPr marL="91458" marR="91458" marT="34297" marB="34297"/>
                </a:tc>
                <a:tc>
                  <a:txBody>
                    <a:bodyPr/>
                    <a:lstStyle/>
                    <a:p>
                      <a:r>
                        <a:rPr lang="en-US" sz="1400" b="0" dirty="0" smtClean="0"/>
                        <a:t>  0.91s,            3.8x</a:t>
                      </a:r>
                      <a:r>
                        <a:rPr lang="en-US" sz="1400" b="1" dirty="0" smtClean="0"/>
                        <a:t>  </a:t>
                      </a:r>
                      <a:r>
                        <a:rPr lang="en-US" sz="1400" b="0" dirty="0" smtClean="0"/>
                        <a:t>                </a:t>
                      </a:r>
                      <a:endParaRPr lang="en-US" sz="1400" b="1" dirty="0"/>
                    </a:p>
                  </a:txBody>
                  <a:tcPr marL="91458" marR="91458" marT="34297" marB="34297"/>
                </a:tc>
              </a:tr>
              <a:tr h="329609">
                <a:tc>
                  <a:txBody>
                    <a:bodyPr/>
                    <a:lstStyle/>
                    <a:p>
                      <a:r>
                        <a:rPr lang="en-US" sz="1400" b="1" baseline="0" dirty="0" smtClean="0"/>
                        <a:t>Intel </a:t>
                      </a:r>
                      <a:r>
                        <a:rPr lang="en-US" sz="1400" b="1" dirty="0" smtClean="0"/>
                        <a:t>Xeon E5-2698v3       </a:t>
                      </a:r>
                      <a:r>
                        <a:rPr lang="en-US" sz="1400" b="1" baseline="0" dirty="0" smtClean="0"/>
                        <a:t>  + 4x Tesla P100</a:t>
                      </a:r>
                      <a:endParaRPr lang="en-US" sz="1100" b="1" dirty="0"/>
                    </a:p>
                  </a:txBody>
                  <a:tcPr marL="91458" marR="91458" marT="34297" marB="34297"/>
                </a:tc>
                <a:tc>
                  <a:txBody>
                    <a:bodyPr/>
                    <a:lstStyle/>
                    <a:p>
                      <a:r>
                        <a:rPr lang="en-US" sz="1400" b="1" dirty="0" smtClean="0"/>
                        <a:t>  0.37s,            9.4x             </a:t>
                      </a:r>
                      <a:endParaRPr lang="en-US" sz="1400" b="1" dirty="0"/>
                    </a:p>
                  </a:txBody>
                  <a:tcPr marL="91458" marR="91458" marT="34297" marB="34297"/>
                </a:tc>
              </a:tr>
              <a:tr h="329609">
                <a:tc>
                  <a:txBody>
                    <a:bodyPr/>
                    <a:lstStyle/>
                    <a:p>
                      <a:r>
                        <a:rPr lang="en-US" sz="1400" b="1" baseline="0" dirty="0" smtClean="0"/>
                        <a:t>IBM Power8 “Minsky”       + 4x Tesla P100</a:t>
                      </a:r>
                      <a:endParaRPr lang="en-US" sz="1100" b="1" dirty="0"/>
                    </a:p>
                  </a:txBody>
                  <a:tcPr marL="91458" marR="91458" marT="34297" marB="34297"/>
                </a:tc>
                <a:tc>
                  <a:txBody>
                    <a:bodyPr/>
                    <a:lstStyle/>
                    <a:p>
                      <a:r>
                        <a:rPr lang="en-US" sz="1400" b="1" dirty="0" smtClean="0"/>
                        <a:t>  0.30s,          11.6x             </a:t>
                      </a:r>
                      <a:endParaRPr lang="en-US" sz="1400" b="1" dirty="0"/>
                    </a:p>
                  </a:txBody>
                  <a:tcPr marL="91458" marR="91458" marT="34297" marB="34297"/>
                </a:tc>
              </a:tr>
            </a:tbl>
          </a:graphicData>
        </a:graphic>
      </p:graphicFrame>
      <p:sp>
        <p:nvSpPr>
          <p:cNvPr id="5" name="TextBox 1"/>
          <p:cNvSpPr txBox="1">
            <a:spLocks noChangeArrowheads="1"/>
          </p:cNvSpPr>
          <p:nvPr/>
        </p:nvSpPr>
        <p:spPr bwMode="auto">
          <a:xfrm>
            <a:off x="533400" y="4410104"/>
            <a:ext cx="8610600" cy="738664"/>
          </a:xfrm>
          <a:prstGeom prst="rect">
            <a:avLst/>
          </a:prstGeom>
          <a:solidFill>
            <a:schemeClr val="bg1"/>
          </a:solidFill>
          <a:ln>
            <a:noFill/>
          </a:ln>
          <a:extLst/>
        </p:spPr>
        <p:txBody>
          <a:bodyPr wrap="square">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sz="1400" b="1" dirty="0" smtClean="0">
                <a:latin typeface="Arial" panose="020B0604020202020204" pitchFamily="34" charset="0"/>
                <a:cs typeface="Arial" panose="020B0604020202020204" pitchFamily="34" charset="0"/>
              </a:rPr>
              <a:t>[</a:t>
            </a:r>
            <a:r>
              <a:rPr lang="en-US" sz="1400" b="1" dirty="0">
                <a:latin typeface="Arial" panose="020B0604020202020204" pitchFamily="34" charset="0"/>
                <a:cs typeface="Arial" panose="020B0604020202020204" pitchFamily="34" charset="0"/>
              </a:rPr>
              <a:t>1</a:t>
            </a:r>
            <a:r>
              <a:rPr lang="en-US" sz="1400" b="1" dirty="0" smtClean="0">
                <a:latin typeface="Arial" panose="020B0604020202020204" pitchFamily="34" charset="0"/>
                <a:cs typeface="Arial" panose="020B0604020202020204" pitchFamily="34" charset="0"/>
              </a:rPr>
              <a:t>] Early </a:t>
            </a:r>
            <a:r>
              <a:rPr lang="en-US" sz="1400" b="1" dirty="0">
                <a:latin typeface="Arial" panose="020B0604020202020204" pitchFamily="34" charset="0"/>
                <a:cs typeface="Arial" panose="020B0604020202020204" pitchFamily="34" charset="0"/>
              </a:rPr>
              <a:t>Experiences Porting the NAMD and VMD Molecular Simulation and Analysis Software to GPU-Accelerated </a:t>
            </a:r>
            <a:r>
              <a:rPr lang="en-US" sz="1400" b="1" dirty="0" err="1">
                <a:latin typeface="Arial" panose="020B0604020202020204" pitchFamily="34" charset="0"/>
                <a:cs typeface="Arial" panose="020B0604020202020204" pitchFamily="34" charset="0"/>
              </a:rPr>
              <a:t>OpenPOWER</a:t>
            </a:r>
            <a:r>
              <a:rPr lang="en-US" sz="1400" b="1" dirty="0">
                <a:latin typeface="Arial" panose="020B0604020202020204" pitchFamily="34" charset="0"/>
                <a:cs typeface="Arial" panose="020B0604020202020204" pitchFamily="34" charset="0"/>
              </a:rPr>
              <a:t> </a:t>
            </a:r>
            <a:r>
              <a:rPr lang="en-US" sz="1400" b="1" dirty="0" smtClean="0">
                <a:latin typeface="Arial" panose="020B0604020202020204" pitchFamily="34" charset="0"/>
                <a:cs typeface="Arial" panose="020B0604020202020204" pitchFamily="34" charset="0"/>
              </a:rPr>
              <a:t>Platforms. </a:t>
            </a:r>
            <a:r>
              <a:rPr lang="en-US" sz="1400" dirty="0" smtClean="0">
                <a:latin typeface="Arial" panose="020B0604020202020204" pitchFamily="34" charset="0"/>
                <a:cs typeface="Arial" panose="020B0604020202020204" pitchFamily="34" charset="0"/>
              </a:rPr>
              <a:t>J. E</a:t>
            </a:r>
            <a:r>
              <a:rPr lang="en-US" sz="1400" dirty="0">
                <a:latin typeface="Arial" panose="020B0604020202020204" pitchFamily="34" charset="0"/>
                <a:cs typeface="Arial" panose="020B0604020202020204" pitchFamily="34" charset="0"/>
              </a:rPr>
              <a:t>. Stone, </a:t>
            </a:r>
            <a:r>
              <a:rPr lang="en-US" sz="1400" dirty="0" smtClean="0">
                <a:latin typeface="Arial" panose="020B0604020202020204" pitchFamily="34" charset="0"/>
                <a:cs typeface="Arial" panose="020B0604020202020204" pitchFamily="34" charset="0"/>
              </a:rPr>
              <a:t>A.-P. </a:t>
            </a:r>
            <a:r>
              <a:rPr lang="en-US" sz="1400" dirty="0" err="1">
                <a:latin typeface="Arial" panose="020B0604020202020204" pitchFamily="34" charset="0"/>
                <a:cs typeface="Arial" panose="020B0604020202020204" pitchFamily="34" charset="0"/>
              </a:rPr>
              <a:t>Hynninen</a:t>
            </a:r>
            <a:r>
              <a:rPr lang="en-US" sz="1400" dirty="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J. </a:t>
            </a:r>
            <a:r>
              <a:rPr lang="en-US" sz="1400" dirty="0">
                <a:latin typeface="Arial" panose="020B0604020202020204" pitchFamily="34" charset="0"/>
                <a:cs typeface="Arial" panose="020B0604020202020204" pitchFamily="34" charset="0"/>
              </a:rPr>
              <a:t>C. Phillips</a:t>
            </a:r>
            <a:r>
              <a:rPr lang="en-US" sz="1400" dirty="0" smtClean="0">
                <a:latin typeface="Arial" panose="020B0604020202020204" pitchFamily="34" charset="0"/>
                <a:cs typeface="Arial" panose="020B0604020202020204" pitchFamily="34" charset="0"/>
              </a:rPr>
              <a:t>, K. </a:t>
            </a:r>
            <a:r>
              <a:rPr lang="en-US" sz="1400" dirty="0" err="1" smtClean="0">
                <a:latin typeface="Arial" panose="020B0604020202020204" pitchFamily="34" charset="0"/>
                <a:cs typeface="Arial" panose="020B0604020202020204" pitchFamily="34" charset="0"/>
              </a:rPr>
              <a:t>Schulten</a:t>
            </a:r>
            <a:r>
              <a:rPr lang="en-US" sz="1400" dirty="0" smtClean="0">
                <a:latin typeface="Arial" panose="020B0604020202020204" pitchFamily="34" charset="0"/>
                <a:cs typeface="Arial" panose="020B0604020202020204" pitchFamily="34" charset="0"/>
              </a:rPr>
              <a:t>. International </a:t>
            </a:r>
            <a:r>
              <a:rPr lang="en-US" sz="1400" dirty="0">
                <a:latin typeface="Arial" panose="020B0604020202020204" pitchFamily="34" charset="0"/>
                <a:cs typeface="Arial" panose="020B0604020202020204" pitchFamily="34" charset="0"/>
              </a:rPr>
              <a:t>Workshop on </a:t>
            </a:r>
            <a:r>
              <a:rPr lang="en-US" sz="1400" dirty="0" err="1">
                <a:latin typeface="Arial" panose="020B0604020202020204" pitchFamily="34" charset="0"/>
                <a:cs typeface="Arial" panose="020B0604020202020204" pitchFamily="34" charset="0"/>
              </a:rPr>
              <a:t>OpenPOWER</a:t>
            </a:r>
            <a:r>
              <a:rPr lang="en-US" sz="1400" dirty="0">
                <a:latin typeface="Arial" panose="020B0604020202020204" pitchFamily="34" charset="0"/>
                <a:cs typeface="Arial" panose="020B0604020202020204" pitchFamily="34" charset="0"/>
              </a:rPr>
              <a:t> for HPC (IWOPH'16), LNCS 9945, pp. 188-206, 2016</a:t>
            </a:r>
            <a:r>
              <a:rPr lang="en-US" sz="1400" dirty="0" smtClean="0">
                <a:latin typeface="Arial" panose="020B0604020202020204" pitchFamily="34" charset="0"/>
                <a:cs typeface="Arial" panose="020B0604020202020204" pitchFamily="34" charset="0"/>
              </a:rPr>
              <a:t>.</a:t>
            </a:r>
          </a:p>
        </p:txBody>
      </p:sp>
      <p:pic>
        <p:nvPicPr>
          <p:cNvPr id="3"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57544" y="0"/>
            <a:ext cx="1986455" cy="1986455"/>
          </a:xfrm>
          <a:prstGeom prst="rect">
            <a:avLst/>
          </a:prstGeom>
        </p:spPr>
      </p:pic>
      <p:cxnSp>
        <p:nvCxnSpPr>
          <p:cNvPr id="7" name="Straight Connector 6"/>
          <p:cNvCxnSpPr/>
          <p:nvPr/>
        </p:nvCxnSpPr>
        <p:spPr>
          <a:xfrm flipH="1">
            <a:off x="186040" y="3123872"/>
            <a:ext cx="693997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186040" y="2142797"/>
            <a:ext cx="693997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flipV="1">
            <a:off x="7126014" y="2952750"/>
            <a:ext cx="484461" cy="485775"/>
          </a:xfrm>
          <a:prstGeom prst="straightConnector1">
            <a:avLst/>
          </a:prstGeom>
          <a:ln w="38100">
            <a:solidFill>
              <a:srgbClr val="00B05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a:off x="7126014" y="3438525"/>
            <a:ext cx="484461" cy="485805"/>
          </a:xfrm>
          <a:prstGeom prst="straightConnector1">
            <a:avLst/>
          </a:prstGeom>
          <a:ln w="38100">
            <a:solidFill>
              <a:srgbClr val="00B050"/>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7610475" y="2952750"/>
            <a:ext cx="1533525" cy="1200329"/>
          </a:xfrm>
          <a:prstGeom prst="rect">
            <a:avLst/>
          </a:prstGeom>
          <a:noFill/>
        </p:spPr>
        <p:txBody>
          <a:bodyPr wrap="square" rtlCol="0">
            <a:spAutoFit/>
          </a:bodyPr>
          <a:lstStyle/>
          <a:p>
            <a:r>
              <a:rPr lang="en-US" b="1" dirty="0" err="1" smtClean="0">
                <a:solidFill>
                  <a:prstClr val="black"/>
                </a:solidFill>
              </a:rPr>
              <a:t>NVLink</a:t>
            </a:r>
            <a:r>
              <a:rPr lang="en-US" b="1" dirty="0" smtClean="0">
                <a:solidFill>
                  <a:prstClr val="black"/>
                </a:solidFill>
              </a:rPr>
              <a:t> perf. boost w/ no code tuning</a:t>
            </a:r>
          </a:p>
          <a:p>
            <a:r>
              <a:rPr lang="en-US" b="1" dirty="0" smtClean="0">
                <a:solidFill>
                  <a:prstClr val="black"/>
                </a:solidFill>
              </a:rPr>
              <a:t>(YET)</a:t>
            </a:r>
            <a:endParaRPr lang="en-US" b="1" dirty="0">
              <a:solidFill>
                <a:prstClr val="black"/>
              </a:solidFill>
            </a:endParaRPr>
          </a:p>
        </p:txBody>
      </p:sp>
      <p:sp>
        <p:nvSpPr>
          <p:cNvPr id="17" name="Rectangle 16"/>
          <p:cNvSpPr/>
          <p:nvPr/>
        </p:nvSpPr>
        <p:spPr>
          <a:xfrm>
            <a:off x="4838700" y="2800350"/>
            <a:ext cx="2287314" cy="293980"/>
          </a:xfrm>
          <a:prstGeom prst="rect">
            <a:avLst/>
          </a:prstGeom>
          <a:noFill/>
          <a:ln w="254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8" name="Rectangle 17"/>
          <p:cNvSpPr/>
          <p:nvPr/>
        </p:nvSpPr>
        <p:spPr>
          <a:xfrm>
            <a:off x="4838700" y="3777340"/>
            <a:ext cx="2287314" cy="293980"/>
          </a:xfrm>
          <a:prstGeom prst="rect">
            <a:avLst/>
          </a:prstGeom>
          <a:noFill/>
          <a:ln w="254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1157868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570" y="205979"/>
            <a:ext cx="7047186" cy="787248"/>
          </a:xfrm>
        </p:spPr>
        <p:txBody>
          <a:bodyPr>
            <a:noAutofit/>
          </a:bodyPr>
          <a:lstStyle/>
          <a:p>
            <a:r>
              <a:rPr lang="en-US" sz="2800" dirty="0" smtClean="0"/>
              <a:t>VMD </a:t>
            </a:r>
            <a:r>
              <a:rPr lang="en-US" sz="2800" smtClean="0"/>
              <a:t>Tesla V100 </a:t>
            </a:r>
            <a:r>
              <a:rPr lang="en-US" sz="2800" dirty="0" smtClean="0"/>
              <a:t>Performance for</a:t>
            </a:r>
            <a:br>
              <a:rPr lang="en-US" sz="2800" dirty="0" smtClean="0"/>
            </a:br>
            <a:r>
              <a:rPr lang="en-US" altLang="en-US" sz="2800" dirty="0"/>
              <a:t>C</a:t>
            </a:r>
            <a:r>
              <a:rPr lang="en-US" altLang="en-US" sz="2800" baseline="-25000" dirty="0"/>
              <a:t>60 </a:t>
            </a:r>
            <a:r>
              <a:rPr lang="en-US" altLang="en-US" sz="2800" baseline="-25000" dirty="0" smtClean="0"/>
              <a:t> </a:t>
            </a:r>
            <a:r>
              <a:rPr lang="en-US" sz="2800" dirty="0" smtClean="0"/>
              <a:t>Molecular Orbitals, 516x519x507 grid </a:t>
            </a:r>
            <a:endParaRPr lang="en-US" sz="2800" dirty="0"/>
          </a:p>
        </p:txBody>
      </p:sp>
      <p:graphicFrame>
        <p:nvGraphicFramePr>
          <p:cNvPr id="4" name="Table 3"/>
          <p:cNvGraphicFramePr>
            <a:graphicFrameLocks noGrp="1"/>
          </p:cNvGraphicFramePr>
          <p:nvPr>
            <p:extLst>
              <p:ext uri="{D42A27DB-BD31-4B8C-83A1-F6EECF244321}">
                <p14:modId xmlns:p14="http://schemas.microsoft.com/office/powerpoint/2010/main" val="1322903129"/>
              </p:ext>
            </p:extLst>
          </p:nvPr>
        </p:nvGraphicFramePr>
        <p:xfrm>
          <a:off x="201805" y="1129916"/>
          <a:ext cx="6924209" cy="3248435"/>
        </p:xfrm>
        <a:graphic>
          <a:graphicData uri="http://schemas.openxmlformats.org/drawingml/2006/table">
            <a:tbl>
              <a:tblPr firstRow="1" bandRow="1">
                <a:tableStyleId>{5C22544A-7EE6-4342-B048-85BDC9FD1C3A}</a:tableStyleId>
              </a:tblPr>
              <a:tblGrid>
                <a:gridCol w="4656630"/>
                <a:gridCol w="2267579"/>
              </a:tblGrid>
              <a:tr h="2802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Hardware platform</a:t>
                      </a:r>
                    </a:p>
                  </a:txBody>
                  <a:tcPr marL="91458" marR="91458" marT="34297" marB="34297">
                    <a:solidFill>
                      <a:srgbClr val="99FF99"/>
                    </a:solidFill>
                  </a:tcPr>
                </a:tc>
                <a:tc>
                  <a:txBody>
                    <a:bodyPr/>
                    <a:lstStyle/>
                    <a:p>
                      <a:r>
                        <a:rPr lang="en-US" sz="1400" dirty="0" smtClean="0">
                          <a:solidFill>
                            <a:schemeClr val="tx1"/>
                          </a:solidFill>
                        </a:rPr>
                        <a:t>Runtime,       Speedup</a:t>
                      </a:r>
                    </a:p>
                  </a:txBody>
                  <a:tcPr marL="91458" marR="91458" marT="34297" marB="34297">
                    <a:solidFill>
                      <a:srgbClr val="99FF99"/>
                    </a:solidFill>
                  </a:tcPr>
                </a:tc>
              </a:tr>
              <a:tr h="329609">
                <a:tc>
                  <a:txBody>
                    <a:bodyPr/>
                    <a:lstStyle/>
                    <a:p>
                      <a:r>
                        <a:rPr lang="en-US" sz="1400" b="0" baseline="0" dirty="0" smtClean="0"/>
                        <a:t>IBM Power8 (ORNL ‘crest’) + 1x Tesla K40 [1]</a:t>
                      </a:r>
                      <a:endParaRPr lang="en-US" sz="1400" b="0" dirty="0"/>
                    </a:p>
                  </a:txBody>
                  <a:tcPr marL="91458" marR="91458" marT="34297" marB="34297"/>
                </a:tc>
                <a:tc>
                  <a:txBody>
                    <a:bodyPr/>
                    <a:lstStyle/>
                    <a:p>
                      <a:r>
                        <a:rPr lang="en-US" sz="1400" b="0" dirty="0" smtClean="0"/>
                        <a:t>  3.49s,           </a:t>
                      </a:r>
                      <a:r>
                        <a:rPr lang="en-US" sz="1400" b="1" dirty="0" smtClean="0"/>
                        <a:t> 1.0x                    </a:t>
                      </a:r>
                      <a:endParaRPr lang="en-US" sz="1400" b="1" dirty="0"/>
                    </a:p>
                  </a:txBody>
                  <a:tcPr marL="91458" marR="91458" marT="34297" marB="34297"/>
                </a:tc>
              </a:tr>
              <a:tr h="329609">
                <a:tc>
                  <a:txBody>
                    <a:bodyPr/>
                    <a:lstStyle/>
                    <a:p>
                      <a:r>
                        <a:rPr lang="en-US" sz="1400" b="1" baseline="0" dirty="0" smtClean="0"/>
                        <a:t>Intel Xeon E5-2697Av4      + 1x Tesla V100</a:t>
                      </a:r>
                      <a:endParaRPr lang="en-US" sz="1100" b="1" dirty="0"/>
                    </a:p>
                  </a:txBody>
                  <a:tcPr marL="91458" marR="91458" marT="34297" marB="34297"/>
                </a:tc>
                <a:tc>
                  <a:txBody>
                    <a:bodyPr/>
                    <a:lstStyle/>
                    <a:p>
                      <a:r>
                        <a:rPr lang="en-US" sz="1400" b="1" dirty="0" smtClean="0"/>
                        <a:t>  0.610s,          5.7x</a:t>
                      </a:r>
                      <a:endParaRPr lang="en-US" sz="1400" b="1" dirty="0"/>
                    </a:p>
                  </a:txBody>
                  <a:tcPr marL="91458" marR="91458" marT="34297" marB="34297"/>
                </a:tc>
              </a:tr>
              <a:tr h="329609">
                <a:tc>
                  <a:txBody>
                    <a:bodyPr/>
                    <a:lstStyle/>
                    <a:p>
                      <a:r>
                        <a:rPr lang="en-US" sz="1400" b="1" baseline="0" dirty="0" smtClean="0"/>
                        <a:t>Intel Xeon E5-2697Av4      + 2x Tesla V100</a:t>
                      </a:r>
                      <a:endParaRPr lang="en-US" sz="1100" b="1" dirty="0"/>
                    </a:p>
                  </a:txBody>
                  <a:tcPr marL="91458" marR="91458" marT="34297" marB="34297"/>
                </a:tc>
                <a:tc>
                  <a:txBody>
                    <a:bodyPr/>
                    <a:lstStyle/>
                    <a:p>
                      <a:r>
                        <a:rPr lang="en-US" sz="1400" b="1" dirty="0" smtClean="0"/>
                        <a:t>  0.294s,        11.8x</a:t>
                      </a:r>
                      <a:endParaRPr lang="en-US" sz="1400" b="1" dirty="0"/>
                    </a:p>
                  </a:txBody>
                  <a:tcPr marL="91458" marR="91458" marT="34297" marB="34297"/>
                </a:tc>
              </a:tr>
              <a:tr h="329609">
                <a:tc>
                  <a:txBody>
                    <a:bodyPr/>
                    <a:lstStyle/>
                    <a:p>
                      <a:r>
                        <a:rPr lang="en-US" sz="1400" b="1" baseline="0" dirty="0" smtClean="0"/>
                        <a:t>Intel Xeon E5-2697Av4      + 3x Tesla V100</a:t>
                      </a:r>
                      <a:endParaRPr lang="en-US" sz="1100" b="1" dirty="0"/>
                    </a:p>
                  </a:txBody>
                  <a:tcPr marL="91458" marR="91458" marT="34297" marB="34297"/>
                </a:tc>
                <a:tc>
                  <a:txBody>
                    <a:bodyPr/>
                    <a:lstStyle/>
                    <a:p>
                      <a:r>
                        <a:rPr lang="en-US" sz="1400" b="1" dirty="0" smtClean="0"/>
                        <a:t>  0.220s,        15.9x</a:t>
                      </a:r>
                      <a:endParaRPr lang="en-US" sz="1400" b="1" dirty="0"/>
                    </a:p>
                  </a:txBody>
                  <a:tcPr marL="91458" marR="91458" marT="34297" marB="34297"/>
                </a:tc>
              </a:tr>
              <a:tr h="329609">
                <a:tc>
                  <a:txBody>
                    <a:bodyPr/>
                    <a:lstStyle/>
                    <a:p>
                      <a:r>
                        <a:rPr lang="en-US" sz="1400" b="1" baseline="0" dirty="0" smtClean="0"/>
                        <a:t>IBM Power9 “Newell”        + 1x Tesla V100</a:t>
                      </a:r>
                      <a:endParaRPr lang="en-US" sz="1100" b="1" dirty="0"/>
                    </a:p>
                  </a:txBody>
                  <a:tcPr marL="91458" marR="91458" marT="34297" marB="34297"/>
                </a:tc>
                <a:tc>
                  <a:txBody>
                    <a:bodyPr/>
                    <a:lstStyle/>
                    <a:p>
                      <a:r>
                        <a:rPr lang="en-US" sz="1400" b="1" dirty="0" smtClean="0"/>
                        <a:t>  0.394s</a:t>
                      </a:r>
                      <a:r>
                        <a:rPr lang="en-US" sz="1400" b="1" baseline="0" dirty="0" smtClean="0"/>
                        <a:t>,          8.8x</a:t>
                      </a:r>
                    </a:p>
                  </a:txBody>
                  <a:tcPr marL="91458" marR="91458" marT="34297" marB="34297"/>
                </a:tc>
              </a:tr>
              <a:tr h="329609">
                <a:tc>
                  <a:txBody>
                    <a:bodyPr/>
                    <a:lstStyle/>
                    <a:p>
                      <a:r>
                        <a:rPr lang="en-US" sz="1400" b="1" baseline="0" dirty="0" smtClean="0"/>
                        <a:t>IBM Power9 “Newell”        + 2x Tesla V100</a:t>
                      </a:r>
                      <a:endParaRPr lang="en-US" sz="1100" b="1" dirty="0"/>
                    </a:p>
                  </a:txBody>
                  <a:tcPr marL="91458" marR="91458" marT="34297" marB="34297"/>
                </a:tc>
                <a:tc>
                  <a:txBody>
                    <a:bodyPr/>
                    <a:lstStyle/>
                    <a:p>
                      <a:r>
                        <a:rPr lang="en-US" sz="1400" b="1" dirty="0" smtClean="0"/>
                        <a:t>  0.207s</a:t>
                      </a:r>
                      <a:r>
                        <a:rPr lang="en-US" sz="1400" b="1" baseline="0" dirty="0" smtClean="0"/>
                        <a:t>,        16.8x</a:t>
                      </a:r>
                    </a:p>
                  </a:txBody>
                  <a:tcPr marL="91458" marR="91458" marT="34297" marB="34297"/>
                </a:tc>
              </a:tr>
              <a:tr h="329609">
                <a:tc>
                  <a:txBody>
                    <a:bodyPr/>
                    <a:lstStyle/>
                    <a:p>
                      <a:r>
                        <a:rPr lang="en-US" sz="1400" b="1" baseline="0" dirty="0" smtClean="0"/>
                        <a:t>IBM Power9 “Newell”        + 3x Tesla V100</a:t>
                      </a:r>
                      <a:endParaRPr lang="en-US" sz="1100" b="1" dirty="0"/>
                    </a:p>
                  </a:txBody>
                  <a:tcPr marL="91458" marR="91458" marT="34297" marB="34297"/>
                </a:tc>
                <a:tc>
                  <a:txBody>
                    <a:bodyPr/>
                    <a:lstStyle/>
                    <a:p>
                      <a:r>
                        <a:rPr lang="en-US" sz="1400" b="1" dirty="0" smtClean="0"/>
                        <a:t>  0.151s</a:t>
                      </a:r>
                      <a:r>
                        <a:rPr lang="en-US" sz="1400" b="1" baseline="0" dirty="0" smtClean="0"/>
                        <a:t>,        23.1x</a:t>
                      </a:r>
                    </a:p>
                  </a:txBody>
                  <a:tcPr marL="91458" marR="91458" marT="34297" marB="34297"/>
                </a:tc>
              </a:tr>
              <a:tr h="329609">
                <a:tc>
                  <a:txBody>
                    <a:bodyPr/>
                    <a:lstStyle/>
                    <a:p>
                      <a:r>
                        <a:rPr lang="en-US" sz="1400" b="1" baseline="0" dirty="0" smtClean="0"/>
                        <a:t>IBM Power9 “Newell”        + 4x Tesla V100</a:t>
                      </a:r>
                      <a:endParaRPr lang="en-US" sz="1100" b="1" dirty="0"/>
                    </a:p>
                  </a:txBody>
                  <a:tcPr marL="91458" marR="91458" marT="34297" marB="34297"/>
                </a:tc>
                <a:tc>
                  <a:txBody>
                    <a:bodyPr/>
                    <a:lstStyle/>
                    <a:p>
                      <a:r>
                        <a:rPr lang="en-US" sz="1400" b="1" dirty="0" smtClean="0"/>
                        <a:t>  0.130s</a:t>
                      </a:r>
                      <a:r>
                        <a:rPr lang="en-US" sz="1400" b="1" baseline="0" dirty="0" smtClean="0"/>
                        <a:t>,        26.8x</a:t>
                      </a:r>
                    </a:p>
                  </a:txBody>
                  <a:tcPr marL="91458" marR="91458" marT="34297" marB="34297"/>
                </a:tc>
              </a:tr>
              <a:tr h="329609">
                <a:tc>
                  <a:txBody>
                    <a:bodyPr/>
                    <a:lstStyle/>
                    <a:p>
                      <a:r>
                        <a:rPr lang="en-US" sz="1400" b="1" baseline="0" dirty="0" smtClean="0"/>
                        <a:t>IBM Power9 “Newell”        + 6x Tesla V100</a:t>
                      </a:r>
                      <a:endParaRPr lang="en-US" sz="1100" b="1" dirty="0"/>
                    </a:p>
                  </a:txBody>
                  <a:tcPr marL="91458" marR="91458" marT="34297" marB="34297"/>
                </a:tc>
                <a:tc>
                  <a:txBody>
                    <a:bodyPr/>
                    <a:lstStyle/>
                    <a:p>
                      <a:r>
                        <a:rPr lang="en-US" sz="1400" b="1" dirty="0" smtClean="0"/>
                        <a:t>  0.156s</a:t>
                      </a:r>
                      <a:r>
                        <a:rPr lang="en-US" sz="1400" b="1" baseline="0" dirty="0" smtClean="0"/>
                        <a:t>,        22.3x</a:t>
                      </a:r>
                    </a:p>
                  </a:txBody>
                  <a:tcPr marL="91458" marR="91458" marT="34297" marB="34297"/>
                </a:tc>
              </a:tr>
            </a:tbl>
          </a:graphicData>
        </a:graphic>
      </p:graphicFrame>
      <p:sp>
        <p:nvSpPr>
          <p:cNvPr id="5" name="TextBox 1"/>
          <p:cNvSpPr txBox="1">
            <a:spLocks noChangeArrowheads="1"/>
          </p:cNvSpPr>
          <p:nvPr/>
        </p:nvSpPr>
        <p:spPr bwMode="auto">
          <a:xfrm>
            <a:off x="533400" y="4410104"/>
            <a:ext cx="8610600" cy="738664"/>
          </a:xfrm>
          <a:prstGeom prst="rect">
            <a:avLst/>
          </a:prstGeom>
          <a:solidFill>
            <a:schemeClr val="bg1"/>
          </a:solidFill>
          <a:ln>
            <a:noFill/>
          </a:ln>
          <a:extLst/>
        </p:spPr>
        <p:txBody>
          <a:bodyPr wrap="square">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sz="1400" b="1" dirty="0" smtClean="0">
                <a:latin typeface="Arial" panose="020B0604020202020204" pitchFamily="34" charset="0"/>
                <a:cs typeface="Arial" panose="020B0604020202020204" pitchFamily="34" charset="0"/>
              </a:rPr>
              <a:t>[</a:t>
            </a:r>
            <a:r>
              <a:rPr lang="en-US" sz="1400" b="1" dirty="0">
                <a:latin typeface="Arial" panose="020B0604020202020204" pitchFamily="34" charset="0"/>
                <a:cs typeface="Arial" panose="020B0604020202020204" pitchFamily="34" charset="0"/>
              </a:rPr>
              <a:t>1</a:t>
            </a:r>
            <a:r>
              <a:rPr lang="en-US" sz="1400" b="1" dirty="0" smtClean="0">
                <a:latin typeface="Arial" panose="020B0604020202020204" pitchFamily="34" charset="0"/>
                <a:cs typeface="Arial" panose="020B0604020202020204" pitchFamily="34" charset="0"/>
              </a:rPr>
              <a:t>] Early </a:t>
            </a:r>
            <a:r>
              <a:rPr lang="en-US" sz="1400" b="1" dirty="0">
                <a:latin typeface="Arial" panose="020B0604020202020204" pitchFamily="34" charset="0"/>
                <a:cs typeface="Arial" panose="020B0604020202020204" pitchFamily="34" charset="0"/>
              </a:rPr>
              <a:t>Experiences Porting the NAMD and VMD Molecular Simulation and Analysis Software to GPU-Accelerated </a:t>
            </a:r>
            <a:r>
              <a:rPr lang="en-US" sz="1400" b="1" dirty="0" err="1">
                <a:latin typeface="Arial" panose="020B0604020202020204" pitchFamily="34" charset="0"/>
                <a:cs typeface="Arial" panose="020B0604020202020204" pitchFamily="34" charset="0"/>
              </a:rPr>
              <a:t>OpenPOWER</a:t>
            </a:r>
            <a:r>
              <a:rPr lang="en-US" sz="1400" b="1" dirty="0">
                <a:latin typeface="Arial" panose="020B0604020202020204" pitchFamily="34" charset="0"/>
                <a:cs typeface="Arial" panose="020B0604020202020204" pitchFamily="34" charset="0"/>
              </a:rPr>
              <a:t> </a:t>
            </a:r>
            <a:r>
              <a:rPr lang="en-US" sz="1400" b="1" dirty="0" smtClean="0">
                <a:latin typeface="Arial" panose="020B0604020202020204" pitchFamily="34" charset="0"/>
                <a:cs typeface="Arial" panose="020B0604020202020204" pitchFamily="34" charset="0"/>
              </a:rPr>
              <a:t>Platforms.  </a:t>
            </a:r>
            <a:r>
              <a:rPr lang="en-US" sz="1400" dirty="0" smtClean="0">
                <a:latin typeface="Arial" panose="020B0604020202020204" pitchFamily="34" charset="0"/>
                <a:cs typeface="Arial" panose="020B0604020202020204" pitchFamily="34" charset="0"/>
              </a:rPr>
              <a:t>J. E</a:t>
            </a:r>
            <a:r>
              <a:rPr lang="en-US" sz="1400" dirty="0">
                <a:latin typeface="Arial" panose="020B0604020202020204" pitchFamily="34" charset="0"/>
                <a:cs typeface="Arial" panose="020B0604020202020204" pitchFamily="34" charset="0"/>
              </a:rPr>
              <a:t>. Stone, </a:t>
            </a:r>
            <a:r>
              <a:rPr lang="en-US" sz="1400" dirty="0" smtClean="0">
                <a:latin typeface="Arial" panose="020B0604020202020204" pitchFamily="34" charset="0"/>
                <a:cs typeface="Arial" panose="020B0604020202020204" pitchFamily="34" charset="0"/>
              </a:rPr>
              <a:t>A.-P. </a:t>
            </a:r>
            <a:r>
              <a:rPr lang="en-US" sz="1400" dirty="0" err="1">
                <a:latin typeface="Arial" panose="020B0604020202020204" pitchFamily="34" charset="0"/>
                <a:cs typeface="Arial" panose="020B0604020202020204" pitchFamily="34" charset="0"/>
              </a:rPr>
              <a:t>Hynninen</a:t>
            </a:r>
            <a:r>
              <a:rPr lang="en-US" sz="1400" dirty="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J. </a:t>
            </a:r>
            <a:r>
              <a:rPr lang="en-US" sz="1400" dirty="0">
                <a:latin typeface="Arial" panose="020B0604020202020204" pitchFamily="34" charset="0"/>
                <a:cs typeface="Arial" panose="020B0604020202020204" pitchFamily="34" charset="0"/>
              </a:rPr>
              <a:t>C. Phillips</a:t>
            </a:r>
            <a:r>
              <a:rPr lang="en-US" sz="1400" dirty="0" smtClean="0">
                <a:latin typeface="Arial" panose="020B0604020202020204" pitchFamily="34" charset="0"/>
                <a:cs typeface="Arial" panose="020B0604020202020204" pitchFamily="34" charset="0"/>
              </a:rPr>
              <a:t>, K. </a:t>
            </a:r>
            <a:r>
              <a:rPr lang="en-US" sz="1400" dirty="0" err="1" smtClean="0">
                <a:latin typeface="Arial" panose="020B0604020202020204" pitchFamily="34" charset="0"/>
                <a:cs typeface="Arial" panose="020B0604020202020204" pitchFamily="34" charset="0"/>
              </a:rPr>
              <a:t>Schulten</a:t>
            </a:r>
            <a:r>
              <a:rPr lang="en-US" sz="1400" dirty="0" smtClean="0">
                <a:latin typeface="Arial" panose="020B0604020202020204" pitchFamily="34" charset="0"/>
                <a:cs typeface="Arial" panose="020B0604020202020204" pitchFamily="34" charset="0"/>
              </a:rPr>
              <a:t>. International </a:t>
            </a:r>
            <a:r>
              <a:rPr lang="en-US" sz="1400" dirty="0">
                <a:latin typeface="Arial" panose="020B0604020202020204" pitchFamily="34" charset="0"/>
                <a:cs typeface="Arial" panose="020B0604020202020204" pitchFamily="34" charset="0"/>
              </a:rPr>
              <a:t>Workshop on </a:t>
            </a:r>
            <a:r>
              <a:rPr lang="en-US" sz="1400" dirty="0" err="1">
                <a:latin typeface="Arial" panose="020B0604020202020204" pitchFamily="34" charset="0"/>
                <a:cs typeface="Arial" panose="020B0604020202020204" pitchFamily="34" charset="0"/>
              </a:rPr>
              <a:t>OpenPOWER</a:t>
            </a:r>
            <a:r>
              <a:rPr lang="en-US" sz="1400" dirty="0">
                <a:latin typeface="Arial" panose="020B0604020202020204" pitchFamily="34" charset="0"/>
                <a:cs typeface="Arial" panose="020B0604020202020204" pitchFamily="34" charset="0"/>
              </a:rPr>
              <a:t> for HPC (IWOPH'16), LNCS 9945, pp. 188-206, 2016</a:t>
            </a:r>
            <a:r>
              <a:rPr lang="en-US" sz="1400" dirty="0" smtClean="0">
                <a:latin typeface="Arial" panose="020B0604020202020204" pitchFamily="34" charset="0"/>
                <a:cs typeface="Arial" panose="020B0604020202020204" pitchFamily="34" charset="0"/>
              </a:rPr>
              <a:t>.</a:t>
            </a:r>
          </a:p>
        </p:txBody>
      </p:sp>
      <p:pic>
        <p:nvPicPr>
          <p:cNvPr id="3"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7544" y="0"/>
            <a:ext cx="1986455" cy="1986455"/>
          </a:xfrm>
          <a:prstGeom prst="rect">
            <a:avLst/>
          </a:prstGeom>
        </p:spPr>
      </p:pic>
      <p:cxnSp>
        <p:nvCxnSpPr>
          <p:cNvPr id="11" name="Straight Arrow Connector 10"/>
          <p:cNvCxnSpPr/>
          <p:nvPr/>
        </p:nvCxnSpPr>
        <p:spPr>
          <a:xfrm flipH="1" flipV="1">
            <a:off x="7157544" y="2809875"/>
            <a:ext cx="484461" cy="485775"/>
          </a:xfrm>
          <a:prstGeom prst="straightConnector1">
            <a:avLst/>
          </a:prstGeom>
          <a:ln w="38100">
            <a:solidFill>
              <a:srgbClr val="00B05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a:off x="7157544" y="3310011"/>
            <a:ext cx="484461" cy="485805"/>
          </a:xfrm>
          <a:prstGeom prst="straightConnector1">
            <a:avLst/>
          </a:prstGeom>
          <a:ln w="38100">
            <a:solidFill>
              <a:srgbClr val="00B050"/>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7642005" y="2595487"/>
            <a:ext cx="1533525" cy="1200329"/>
          </a:xfrm>
          <a:prstGeom prst="rect">
            <a:avLst/>
          </a:prstGeom>
          <a:noFill/>
        </p:spPr>
        <p:txBody>
          <a:bodyPr wrap="square" rtlCol="0">
            <a:spAutoFit/>
          </a:bodyPr>
          <a:lstStyle/>
          <a:p>
            <a:r>
              <a:rPr lang="en-US" b="1" dirty="0" err="1" smtClean="0">
                <a:solidFill>
                  <a:prstClr val="black"/>
                </a:solidFill>
              </a:rPr>
              <a:t>NVLink</a:t>
            </a:r>
            <a:r>
              <a:rPr lang="en-US" b="1" dirty="0" smtClean="0">
                <a:solidFill>
                  <a:prstClr val="black"/>
                </a:solidFill>
              </a:rPr>
              <a:t> perf. boost w/ no code tuning</a:t>
            </a:r>
          </a:p>
          <a:p>
            <a:r>
              <a:rPr lang="en-US" b="1" dirty="0" smtClean="0">
                <a:solidFill>
                  <a:prstClr val="black"/>
                </a:solidFill>
              </a:rPr>
              <a:t>(YET)</a:t>
            </a:r>
            <a:endParaRPr lang="en-US" b="1" dirty="0">
              <a:solidFill>
                <a:prstClr val="black"/>
              </a:solidFill>
            </a:endParaRPr>
          </a:p>
        </p:txBody>
      </p:sp>
      <p:cxnSp>
        <p:nvCxnSpPr>
          <p:cNvPr id="13" name="Straight Connector 12"/>
          <p:cNvCxnSpPr/>
          <p:nvPr/>
        </p:nvCxnSpPr>
        <p:spPr>
          <a:xfrm flipH="1">
            <a:off x="201805" y="2723822"/>
            <a:ext cx="6939974" cy="0"/>
          </a:xfrm>
          <a:prstGeom prst="line">
            <a:avLst/>
          </a:prstGeom>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4838700" y="2758782"/>
            <a:ext cx="2287314" cy="1279818"/>
          </a:xfrm>
          <a:prstGeom prst="rect">
            <a:avLst/>
          </a:prstGeom>
          <a:noFill/>
          <a:ln w="254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9" name="Rectangle 18"/>
          <p:cNvSpPr/>
          <p:nvPr/>
        </p:nvSpPr>
        <p:spPr>
          <a:xfrm>
            <a:off x="4838700" y="4076701"/>
            <a:ext cx="2287314" cy="301650"/>
          </a:xfrm>
          <a:prstGeom prst="rect">
            <a:avLst/>
          </a:prstGeom>
          <a:noFill/>
          <a:ln w="254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cxnSp>
        <p:nvCxnSpPr>
          <p:cNvPr id="20" name="Straight Arrow Connector 19"/>
          <p:cNvCxnSpPr>
            <a:stCxn id="21" idx="1"/>
          </p:cNvCxnSpPr>
          <p:nvPr/>
        </p:nvCxnSpPr>
        <p:spPr>
          <a:xfrm flipH="1">
            <a:off x="7157547" y="4227526"/>
            <a:ext cx="452928" cy="0"/>
          </a:xfrm>
          <a:prstGeom prst="straightConnector1">
            <a:avLst/>
          </a:prstGeom>
          <a:ln w="38100">
            <a:solidFill>
              <a:srgbClr val="C00000"/>
            </a:solidFill>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7610475" y="4042860"/>
            <a:ext cx="1533525" cy="369332"/>
          </a:xfrm>
          <a:prstGeom prst="rect">
            <a:avLst/>
          </a:prstGeom>
          <a:noFill/>
        </p:spPr>
        <p:txBody>
          <a:bodyPr wrap="square" rtlCol="0">
            <a:spAutoFit/>
          </a:bodyPr>
          <a:lstStyle/>
          <a:p>
            <a:r>
              <a:rPr lang="en-US" b="1" dirty="0" smtClean="0">
                <a:solidFill>
                  <a:prstClr val="black"/>
                </a:solidFill>
              </a:rPr>
              <a:t>Need tune </a:t>
            </a:r>
            <a:endParaRPr lang="en-US" b="1" dirty="0">
              <a:solidFill>
                <a:prstClr val="black"/>
              </a:solidFill>
            </a:endParaRPr>
          </a:p>
        </p:txBody>
      </p:sp>
      <p:cxnSp>
        <p:nvCxnSpPr>
          <p:cNvPr id="17" name="Straight Connector 16"/>
          <p:cNvCxnSpPr/>
          <p:nvPr/>
        </p:nvCxnSpPr>
        <p:spPr>
          <a:xfrm flipH="1">
            <a:off x="186040" y="1733222"/>
            <a:ext cx="6939974"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3217735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p:cNvSpPr/>
          <p:nvPr/>
        </p:nvSpPr>
        <p:spPr>
          <a:xfrm>
            <a:off x="7843" y="4558102"/>
            <a:ext cx="9136158" cy="5853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4" name="Straight Connector 103"/>
          <p:cNvCxnSpPr/>
          <p:nvPr/>
        </p:nvCxnSpPr>
        <p:spPr>
          <a:xfrm>
            <a:off x="996528" y="3678295"/>
            <a:ext cx="757889" cy="0"/>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a:off x="7350197" y="3675458"/>
            <a:ext cx="757889" cy="0"/>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57200" y="91679"/>
            <a:ext cx="8229600" cy="567231"/>
          </a:xfrm>
        </p:spPr>
        <p:txBody>
          <a:bodyPr>
            <a:noAutofit/>
          </a:bodyPr>
          <a:lstStyle/>
          <a:p>
            <a:r>
              <a:rPr lang="en-US" sz="3200" dirty="0" smtClean="0"/>
              <a:t>Molecular Orbital Alg. Behavior on Summit</a:t>
            </a:r>
            <a:endParaRPr lang="en-US" sz="3200" dirty="0"/>
          </a:p>
        </p:txBody>
      </p:sp>
      <p:cxnSp>
        <p:nvCxnSpPr>
          <p:cNvPr id="12" name="Straight Connector 11"/>
          <p:cNvCxnSpPr/>
          <p:nvPr/>
        </p:nvCxnSpPr>
        <p:spPr>
          <a:xfrm>
            <a:off x="6014834" y="1937862"/>
            <a:ext cx="281439" cy="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sp>
        <p:nvSpPr>
          <p:cNvPr id="35" name="Rectangle 34"/>
          <p:cNvSpPr/>
          <p:nvPr/>
        </p:nvSpPr>
        <p:spPr>
          <a:xfrm>
            <a:off x="5149215" y="1336998"/>
            <a:ext cx="885825" cy="902656"/>
          </a:xfrm>
          <a:prstGeom prst="rect">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rPr>
              <a:t>Tesla V100 GPU</a:t>
            </a:r>
            <a:endParaRPr lang="en-US" b="1" dirty="0">
              <a:solidFill>
                <a:schemeClr val="tx1"/>
              </a:solidFill>
            </a:endParaRPr>
          </a:p>
        </p:txBody>
      </p:sp>
      <p:sp>
        <p:nvSpPr>
          <p:cNvPr id="39" name="Rectangle 38"/>
          <p:cNvSpPr/>
          <p:nvPr/>
        </p:nvSpPr>
        <p:spPr>
          <a:xfrm>
            <a:off x="7440573" y="1342374"/>
            <a:ext cx="885825" cy="902656"/>
          </a:xfrm>
          <a:prstGeom prst="rect">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rPr>
              <a:t>Tesla V100 GPU</a:t>
            </a:r>
            <a:endParaRPr lang="en-US" b="1" dirty="0">
              <a:solidFill>
                <a:schemeClr val="tx1"/>
              </a:solidFill>
            </a:endParaRPr>
          </a:p>
        </p:txBody>
      </p:sp>
      <p:sp>
        <p:nvSpPr>
          <p:cNvPr id="38" name="Rectangle 37"/>
          <p:cNvSpPr/>
          <p:nvPr/>
        </p:nvSpPr>
        <p:spPr>
          <a:xfrm>
            <a:off x="6296273" y="1338898"/>
            <a:ext cx="885825" cy="902656"/>
          </a:xfrm>
          <a:prstGeom prst="rect">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rPr>
              <a:t>Tesla V100 GPU</a:t>
            </a:r>
            <a:endParaRPr lang="en-US" b="1" dirty="0">
              <a:solidFill>
                <a:schemeClr val="tx1"/>
              </a:solidFill>
            </a:endParaRPr>
          </a:p>
        </p:txBody>
      </p:sp>
      <p:sp>
        <p:nvSpPr>
          <p:cNvPr id="4" name="Arc 3"/>
          <p:cNvSpPr/>
          <p:nvPr/>
        </p:nvSpPr>
        <p:spPr>
          <a:xfrm flipV="1">
            <a:off x="5414500" y="2418676"/>
            <a:ext cx="587768" cy="347050"/>
          </a:xfrm>
          <a:prstGeom prst="arc">
            <a:avLst>
              <a:gd name="adj1" fmla="val 16200000"/>
              <a:gd name="adj2" fmla="val 21494764"/>
            </a:avLst>
          </a:prstGeom>
          <a:ln w="190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Arc 4"/>
          <p:cNvSpPr/>
          <p:nvPr/>
        </p:nvSpPr>
        <p:spPr>
          <a:xfrm flipH="1" flipV="1">
            <a:off x="5428080" y="2418676"/>
            <a:ext cx="586754" cy="347050"/>
          </a:xfrm>
          <a:prstGeom prst="arc">
            <a:avLst>
              <a:gd name="adj1" fmla="val 16200000"/>
              <a:gd name="adj2" fmla="val 21494764"/>
            </a:avLst>
          </a:prstGeom>
          <a:ln w="190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8" name="Elbow Connector 7"/>
          <p:cNvCxnSpPr>
            <a:stCxn id="35" idx="2"/>
          </p:cNvCxnSpPr>
          <p:nvPr/>
        </p:nvCxnSpPr>
        <p:spPr>
          <a:xfrm rot="16200000" flipH="1">
            <a:off x="5225452" y="2606330"/>
            <a:ext cx="1332855" cy="599502"/>
          </a:xfrm>
          <a:prstGeom prst="bentConnector3">
            <a:avLst>
              <a:gd name="adj1" fmla="val 62206"/>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9" name="Elbow Connector 8"/>
          <p:cNvCxnSpPr/>
          <p:nvPr/>
        </p:nvCxnSpPr>
        <p:spPr>
          <a:xfrm rot="16200000" flipH="1">
            <a:off x="5409473" y="2580802"/>
            <a:ext cx="1330952" cy="652459"/>
          </a:xfrm>
          <a:prstGeom prst="bentConnector3">
            <a:avLst>
              <a:gd name="adj1" fmla="val 50000"/>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 name="Elbow Connector 9"/>
          <p:cNvCxnSpPr/>
          <p:nvPr/>
        </p:nvCxnSpPr>
        <p:spPr>
          <a:xfrm rot="5400000">
            <a:off x="6729256" y="2572626"/>
            <a:ext cx="1327482" cy="672290"/>
          </a:xfrm>
          <a:prstGeom prst="bentConnector3">
            <a:avLst>
              <a:gd name="adj1" fmla="val 50000"/>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Elbow Connector 10"/>
          <p:cNvCxnSpPr>
            <a:stCxn id="39" idx="2"/>
          </p:cNvCxnSpPr>
          <p:nvPr/>
        </p:nvCxnSpPr>
        <p:spPr>
          <a:xfrm rot="5400000">
            <a:off x="6761548" y="2784018"/>
            <a:ext cx="1660927" cy="582951"/>
          </a:xfrm>
          <a:prstGeom prst="bentConnector3">
            <a:avLst>
              <a:gd name="adj1" fmla="val 50000"/>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6027998" y="1701158"/>
            <a:ext cx="268275" cy="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sp>
        <p:nvSpPr>
          <p:cNvPr id="14" name="Arc 13"/>
          <p:cNvSpPr/>
          <p:nvPr/>
        </p:nvSpPr>
        <p:spPr>
          <a:xfrm>
            <a:off x="5414500" y="2456398"/>
            <a:ext cx="587768" cy="309327"/>
          </a:xfrm>
          <a:prstGeom prst="arc">
            <a:avLst>
              <a:gd name="adj1" fmla="val 16200000"/>
              <a:gd name="adj2" fmla="val 21494764"/>
            </a:avLst>
          </a:prstGeom>
          <a:ln w="190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Arc 14"/>
          <p:cNvSpPr/>
          <p:nvPr/>
        </p:nvSpPr>
        <p:spPr>
          <a:xfrm flipH="1">
            <a:off x="5428080" y="2456399"/>
            <a:ext cx="586754" cy="309327"/>
          </a:xfrm>
          <a:prstGeom prst="arc">
            <a:avLst>
              <a:gd name="adj1" fmla="val 16200000"/>
              <a:gd name="adj2" fmla="val 21494764"/>
            </a:avLst>
          </a:prstGeom>
          <a:ln w="190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6" name="Straight Connector 15"/>
          <p:cNvCxnSpPr/>
          <p:nvPr/>
        </p:nvCxnSpPr>
        <p:spPr>
          <a:xfrm>
            <a:off x="5033619" y="2592201"/>
            <a:ext cx="377275"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7182098" y="1937862"/>
            <a:ext cx="258475" cy="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7182098" y="1701158"/>
            <a:ext cx="258475" cy="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6615430" y="2239654"/>
            <a:ext cx="0" cy="1142338"/>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6824926" y="2245030"/>
            <a:ext cx="0" cy="1136983"/>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sp>
        <p:nvSpPr>
          <p:cNvPr id="23" name="Rectangle 22"/>
          <p:cNvSpPr/>
          <p:nvPr/>
        </p:nvSpPr>
        <p:spPr>
          <a:xfrm>
            <a:off x="6108858" y="3382004"/>
            <a:ext cx="1260657" cy="1047902"/>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rPr>
              <a:t>POWER9</a:t>
            </a:r>
          </a:p>
          <a:p>
            <a:pPr algn="ctr"/>
            <a:r>
              <a:rPr lang="en-US" b="1" dirty="0" smtClean="0">
                <a:solidFill>
                  <a:schemeClr val="tx1"/>
                </a:solidFill>
              </a:rPr>
              <a:t>CPU</a:t>
            </a:r>
            <a:endParaRPr lang="en-US" b="1" dirty="0">
              <a:solidFill>
                <a:schemeClr val="tx1"/>
              </a:solidFill>
            </a:endParaRPr>
          </a:p>
        </p:txBody>
      </p:sp>
      <p:cxnSp>
        <p:nvCxnSpPr>
          <p:cNvPr id="24" name="Straight Connector 23"/>
          <p:cNvCxnSpPr/>
          <p:nvPr/>
        </p:nvCxnSpPr>
        <p:spPr>
          <a:xfrm flipV="1">
            <a:off x="5592128" y="1035734"/>
            <a:ext cx="3263" cy="304142"/>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5748719" y="1171592"/>
            <a:ext cx="0" cy="170782"/>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7729142" y="1166216"/>
            <a:ext cx="0" cy="170782"/>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7880222" y="1035734"/>
            <a:ext cx="0" cy="303165"/>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H="1">
            <a:off x="5592127" y="1028723"/>
            <a:ext cx="2291358" cy="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H="1">
            <a:off x="5748720" y="1170104"/>
            <a:ext cx="1980422" cy="1488"/>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grpSp>
        <p:nvGrpSpPr>
          <p:cNvPr id="67" name="Group 66"/>
          <p:cNvGrpSpPr/>
          <p:nvPr/>
        </p:nvGrpSpPr>
        <p:grpSpPr>
          <a:xfrm>
            <a:off x="737922" y="658910"/>
            <a:ext cx="4486403" cy="3770996"/>
            <a:chOff x="4772514" y="958312"/>
            <a:chExt cx="4486403" cy="3770996"/>
          </a:xfrm>
        </p:grpSpPr>
        <p:cxnSp>
          <p:nvCxnSpPr>
            <p:cNvPr id="68" name="Straight Connector 67"/>
            <p:cNvCxnSpPr/>
            <p:nvPr/>
          </p:nvCxnSpPr>
          <p:spPr>
            <a:xfrm>
              <a:off x="5694985" y="2237264"/>
              <a:ext cx="281439" cy="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sp>
          <p:nvSpPr>
            <p:cNvPr id="69" name="Rectangle 68"/>
            <p:cNvSpPr/>
            <p:nvPr/>
          </p:nvSpPr>
          <p:spPr>
            <a:xfrm>
              <a:off x="4829366" y="1636400"/>
              <a:ext cx="885825" cy="902656"/>
            </a:xfrm>
            <a:prstGeom prst="rect">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rPr>
                <a:t>Tesla V100 GPU</a:t>
              </a:r>
              <a:endParaRPr lang="en-US" b="1" dirty="0">
                <a:solidFill>
                  <a:schemeClr val="tx1"/>
                </a:solidFill>
              </a:endParaRPr>
            </a:p>
          </p:txBody>
        </p:sp>
        <p:sp>
          <p:nvSpPr>
            <p:cNvPr id="70" name="Rectangle 69"/>
            <p:cNvSpPr/>
            <p:nvPr/>
          </p:nvSpPr>
          <p:spPr>
            <a:xfrm>
              <a:off x="7120724" y="1641776"/>
              <a:ext cx="885825" cy="902656"/>
            </a:xfrm>
            <a:prstGeom prst="rect">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rPr>
                <a:t>Tesla V100 GPU</a:t>
              </a:r>
              <a:endParaRPr lang="en-US" b="1" dirty="0">
                <a:solidFill>
                  <a:schemeClr val="tx1"/>
                </a:solidFill>
              </a:endParaRPr>
            </a:p>
          </p:txBody>
        </p:sp>
        <p:sp>
          <p:nvSpPr>
            <p:cNvPr id="71" name="Rectangle 70"/>
            <p:cNvSpPr/>
            <p:nvPr/>
          </p:nvSpPr>
          <p:spPr>
            <a:xfrm>
              <a:off x="5976424" y="1638300"/>
              <a:ext cx="885825" cy="902656"/>
            </a:xfrm>
            <a:prstGeom prst="rect">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rPr>
                <a:t>Tesla V100 GPU</a:t>
              </a:r>
              <a:endParaRPr lang="en-US" b="1" dirty="0">
                <a:solidFill>
                  <a:schemeClr val="tx1"/>
                </a:solidFill>
              </a:endParaRPr>
            </a:p>
          </p:txBody>
        </p:sp>
        <p:sp>
          <p:nvSpPr>
            <p:cNvPr id="72" name="Arc 71"/>
            <p:cNvSpPr/>
            <p:nvPr/>
          </p:nvSpPr>
          <p:spPr>
            <a:xfrm flipV="1">
              <a:off x="7219413" y="2718078"/>
              <a:ext cx="587768" cy="347050"/>
            </a:xfrm>
            <a:prstGeom prst="arc">
              <a:avLst>
                <a:gd name="adj1" fmla="val 16200000"/>
                <a:gd name="adj2" fmla="val 21494764"/>
              </a:avLst>
            </a:prstGeom>
            <a:ln w="190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3" name="Arc 72"/>
            <p:cNvSpPr/>
            <p:nvPr/>
          </p:nvSpPr>
          <p:spPr>
            <a:xfrm flipH="1" flipV="1">
              <a:off x="7232993" y="2718078"/>
              <a:ext cx="586754" cy="347050"/>
            </a:xfrm>
            <a:prstGeom prst="arc">
              <a:avLst>
                <a:gd name="adj1" fmla="val 16200000"/>
                <a:gd name="adj2" fmla="val 21494764"/>
              </a:avLst>
            </a:prstGeom>
            <a:ln w="190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74" name="Elbow Connector 73"/>
            <p:cNvCxnSpPr>
              <a:stCxn id="69" idx="2"/>
            </p:cNvCxnSpPr>
            <p:nvPr/>
          </p:nvCxnSpPr>
          <p:spPr>
            <a:xfrm rot="16200000" flipH="1">
              <a:off x="4905603" y="2905732"/>
              <a:ext cx="1332855" cy="599502"/>
            </a:xfrm>
            <a:prstGeom prst="bentConnector3">
              <a:avLst>
                <a:gd name="adj1" fmla="val 62206"/>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75" name="Elbow Connector 74"/>
            <p:cNvCxnSpPr/>
            <p:nvPr/>
          </p:nvCxnSpPr>
          <p:spPr>
            <a:xfrm rot="16200000" flipH="1">
              <a:off x="5089624" y="2880204"/>
              <a:ext cx="1330952" cy="652459"/>
            </a:xfrm>
            <a:prstGeom prst="bentConnector3">
              <a:avLst>
                <a:gd name="adj1" fmla="val 50000"/>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76" name="Elbow Connector 75"/>
            <p:cNvCxnSpPr/>
            <p:nvPr/>
          </p:nvCxnSpPr>
          <p:spPr>
            <a:xfrm rot="5400000">
              <a:off x="6409407" y="2872028"/>
              <a:ext cx="1327482" cy="672290"/>
            </a:xfrm>
            <a:prstGeom prst="bentConnector3">
              <a:avLst>
                <a:gd name="adj1" fmla="val 50000"/>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77" name="Elbow Connector 76"/>
            <p:cNvCxnSpPr>
              <a:stCxn id="70" idx="2"/>
            </p:cNvCxnSpPr>
            <p:nvPr/>
          </p:nvCxnSpPr>
          <p:spPr>
            <a:xfrm rot="5400000">
              <a:off x="6441699" y="3083420"/>
              <a:ext cx="1660927" cy="582951"/>
            </a:xfrm>
            <a:prstGeom prst="bentConnector3">
              <a:avLst>
                <a:gd name="adj1" fmla="val 50000"/>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a:off x="5708149" y="2000560"/>
              <a:ext cx="268275" cy="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sp>
          <p:nvSpPr>
            <p:cNvPr id="79" name="Arc 78"/>
            <p:cNvSpPr/>
            <p:nvPr/>
          </p:nvSpPr>
          <p:spPr>
            <a:xfrm>
              <a:off x="7219413" y="2755800"/>
              <a:ext cx="587768" cy="309327"/>
            </a:xfrm>
            <a:prstGeom prst="arc">
              <a:avLst>
                <a:gd name="adj1" fmla="val 16200000"/>
                <a:gd name="adj2" fmla="val 21494764"/>
              </a:avLst>
            </a:prstGeom>
            <a:ln w="190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0" name="Arc 79"/>
            <p:cNvSpPr/>
            <p:nvPr/>
          </p:nvSpPr>
          <p:spPr>
            <a:xfrm flipH="1">
              <a:off x="7232993" y="2755801"/>
              <a:ext cx="586754" cy="309327"/>
            </a:xfrm>
            <a:prstGeom prst="arc">
              <a:avLst>
                <a:gd name="adj1" fmla="val 16200000"/>
                <a:gd name="adj2" fmla="val 21494764"/>
              </a:avLst>
            </a:prstGeom>
            <a:ln w="190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81" name="Straight Connector 80"/>
            <p:cNvCxnSpPr>
              <a:stCxn id="79" idx="2"/>
            </p:cNvCxnSpPr>
            <p:nvPr/>
          </p:nvCxnSpPr>
          <p:spPr>
            <a:xfrm>
              <a:off x="7806685" y="2901480"/>
              <a:ext cx="318219"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82" name="TextBox 81"/>
            <p:cNvSpPr txBox="1"/>
            <p:nvPr/>
          </p:nvSpPr>
          <p:spPr>
            <a:xfrm>
              <a:off x="7934199" y="2430615"/>
              <a:ext cx="1324718" cy="830997"/>
            </a:xfrm>
            <a:prstGeom prst="rect">
              <a:avLst/>
            </a:prstGeom>
            <a:noFill/>
          </p:spPr>
          <p:txBody>
            <a:bodyPr wrap="square" rtlCol="0">
              <a:spAutoFit/>
            </a:bodyPr>
            <a:lstStyle/>
            <a:p>
              <a:pPr algn="ctr"/>
              <a:r>
                <a:rPr lang="en-US" sz="1400" dirty="0" err="1" smtClean="0"/>
                <a:t>Nvlink</a:t>
              </a:r>
              <a:r>
                <a:rPr lang="en-US" sz="1400" dirty="0" smtClean="0"/>
                <a:t> 2.0</a:t>
              </a:r>
            </a:p>
            <a:p>
              <a:pPr algn="ctr"/>
              <a:r>
                <a:rPr lang="en-US" sz="1400" dirty="0" smtClean="0"/>
                <a:t>2x 50GBps:</a:t>
              </a:r>
            </a:p>
            <a:p>
              <a:pPr algn="ctr"/>
              <a:r>
                <a:rPr lang="en-US" sz="2000" b="1" dirty="0" smtClean="0"/>
                <a:t>100GBps</a:t>
              </a:r>
              <a:endParaRPr lang="en-US" sz="2000" b="1" dirty="0"/>
            </a:p>
          </p:txBody>
        </p:sp>
        <p:cxnSp>
          <p:nvCxnSpPr>
            <p:cNvPr id="83" name="Straight Connector 82"/>
            <p:cNvCxnSpPr/>
            <p:nvPr/>
          </p:nvCxnSpPr>
          <p:spPr>
            <a:xfrm>
              <a:off x="6862249" y="2237264"/>
              <a:ext cx="258475" cy="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a:off x="6862249" y="2000560"/>
              <a:ext cx="258475" cy="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flipV="1">
              <a:off x="6295581" y="2539056"/>
              <a:ext cx="0" cy="1142338"/>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flipV="1">
              <a:off x="6505077" y="2544432"/>
              <a:ext cx="0" cy="1136983"/>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sp>
          <p:nvSpPr>
            <p:cNvPr id="87" name="Rectangle 86"/>
            <p:cNvSpPr/>
            <p:nvPr/>
          </p:nvSpPr>
          <p:spPr>
            <a:xfrm>
              <a:off x="5789009" y="3681406"/>
              <a:ext cx="1260657" cy="1047902"/>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rPr>
                <a:t>POWER9</a:t>
              </a:r>
            </a:p>
            <a:p>
              <a:pPr algn="ctr"/>
              <a:r>
                <a:rPr lang="en-US" b="1" dirty="0" smtClean="0">
                  <a:solidFill>
                    <a:schemeClr val="tx1"/>
                  </a:solidFill>
                </a:rPr>
                <a:t>CPU</a:t>
              </a:r>
              <a:endParaRPr lang="en-US" b="1" dirty="0">
                <a:solidFill>
                  <a:schemeClr val="tx1"/>
                </a:solidFill>
              </a:endParaRPr>
            </a:p>
          </p:txBody>
        </p:sp>
        <p:cxnSp>
          <p:nvCxnSpPr>
            <p:cNvPr id="88" name="Straight Connector 87"/>
            <p:cNvCxnSpPr/>
            <p:nvPr/>
          </p:nvCxnSpPr>
          <p:spPr>
            <a:xfrm flipV="1">
              <a:off x="5272279" y="1335136"/>
              <a:ext cx="3263" cy="304142"/>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flipV="1">
              <a:off x="5428870" y="1470994"/>
              <a:ext cx="0" cy="170782"/>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flipV="1">
              <a:off x="7409293" y="1465618"/>
              <a:ext cx="0" cy="170782"/>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flipV="1">
              <a:off x="7560373" y="1335136"/>
              <a:ext cx="0" cy="303165"/>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flipH="1">
              <a:off x="5272278" y="1328125"/>
              <a:ext cx="2291358" cy="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flipH="1">
              <a:off x="5428871" y="1469506"/>
              <a:ext cx="1980422" cy="1488"/>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sp>
          <p:nvSpPr>
            <p:cNvPr id="94" name="TextBox 93"/>
            <p:cNvSpPr txBox="1"/>
            <p:nvPr/>
          </p:nvSpPr>
          <p:spPr>
            <a:xfrm>
              <a:off x="4772514" y="958312"/>
              <a:ext cx="3290886" cy="369332"/>
            </a:xfrm>
            <a:prstGeom prst="rect">
              <a:avLst/>
            </a:prstGeom>
            <a:noFill/>
          </p:spPr>
          <p:txBody>
            <a:bodyPr wrap="square" rtlCol="0">
              <a:spAutoFit/>
            </a:bodyPr>
            <a:lstStyle/>
            <a:p>
              <a:pPr algn="ctr"/>
              <a:r>
                <a:rPr lang="en-US" b="1" dirty="0"/>
                <a:t>3</a:t>
              </a:r>
              <a:r>
                <a:rPr lang="en-US" b="1" dirty="0" smtClean="0"/>
                <a:t> GPUs Per CPU Socket</a:t>
              </a:r>
              <a:endParaRPr lang="en-US" b="1" dirty="0"/>
            </a:p>
          </p:txBody>
        </p:sp>
      </p:grpSp>
      <p:cxnSp>
        <p:nvCxnSpPr>
          <p:cNvPr id="33" name="Straight Connector 32"/>
          <p:cNvCxnSpPr>
            <a:stCxn id="87" idx="3"/>
            <a:endCxn id="23" idx="1"/>
          </p:cNvCxnSpPr>
          <p:nvPr/>
        </p:nvCxnSpPr>
        <p:spPr>
          <a:xfrm>
            <a:off x="3015074" y="3905955"/>
            <a:ext cx="3093784" cy="0"/>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97" name="TextBox 96"/>
          <p:cNvSpPr txBox="1"/>
          <p:nvPr/>
        </p:nvSpPr>
        <p:spPr>
          <a:xfrm>
            <a:off x="3937162" y="3582791"/>
            <a:ext cx="1249608" cy="646331"/>
          </a:xfrm>
          <a:prstGeom prst="rect">
            <a:avLst/>
          </a:prstGeom>
          <a:noFill/>
        </p:spPr>
        <p:txBody>
          <a:bodyPr wrap="square" rtlCol="0">
            <a:spAutoFit/>
          </a:bodyPr>
          <a:lstStyle/>
          <a:p>
            <a:pPr algn="ctr"/>
            <a:r>
              <a:rPr lang="en-US" dirty="0" smtClean="0">
                <a:solidFill>
                  <a:srgbClr val="C00000"/>
                </a:solidFill>
              </a:rPr>
              <a:t>X-Bus</a:t>
            </a:r>
          </a:p>
          <a:p>
            <a:pPr algn="ctr"/>
            <a:r>
              <a:rPr lang="en-US" b="1" dirty="0">
                <a:solidFill>
                  <a:srgbClr val="C00000"/>
                </a:solidFill>
              </a:rPr>
              <a:t>64GBps</a:t>
            </a:r>
          </a:p>
        </p:txBody>
      </p:sp>
      <p:sp>
        <p:nvSpPr>
          <p:cNvPr id="102" name="Rectangle 101"/>
          <p:cNvSpPr/>
          <p:nvPr/>
        </p:nvSpPr>
        <p:spPr>
          <a:xfrm>
            <a:off x="70389" y="3083916"/>
            <a:ext cx="962025" cy="614369"/>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rPr>
              <a:t>DDR4 DRAM</a:t>
            </a:r>
            <a:endParaRPr lang="en-US" b="1" dirty="0">
              <a:solidFill>
                <a:schemeClr val="tx1"/>
              </a:solidFill>
            </a:endParaRPr>
          </a:p>
        </p:txBody>
      </p:sp>
      <p:sp>
        <p:nvSpPr>
          <p:cNvPr id="103" name="Rectangle 102"/>
          <p:cNvSpPr/>
          <p:nvPr/>
        </p:nvSpPr>
        <p:spPr>
          <a:xfrm>
            <a:off x="8108085" y="3083916"/>
            <a:ext cx="962025" cy="614369"/>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rPr>
              <a:t>DDR4 DRAM</a:t>
            </a:r>
            <a:endParaRPr lang="en-US" b="1" dirty="0">
              <a:solidFill>
                <a:schemeClr val="tx1"/>
              </a:solidFill>
            </a:endParaRPr>
          </a:p>
        </p:txBody>
      </p:sp>
      <p:sp>
        <p:nvSpPr>
          <p:cNvPr id="107" name="TextBox 106"/>
          <p:cNvSpPr txBox="1"/>
          <p:nvPr/>
        </p:nvSpPr>
        <p:spPr>
          <a:xfrm>
            <a:off x="612882" y="3687650"/>
            <a:ext cx="1249608" cy="369332"/>
          </a:xfrm>
          <a:prstGeom prst="rect">
            <a:avLst/>
          </a:prstGeom>
          <a:noFill/>
        </p:spPr>
        <p:txBody>
          <a:bodyPr wrap="square" rtlCol="0">
            <a:spAutoFit/>
          </a:bodyPr>
          <a:lstStyle/>
          <a:p>
            <a:pPr algn="ctr"/>
            <a:r>
              <a:rPr lang="en-US" b="1" dirty="0" smtClean="0"/>
              <a:t>120GBps</a:t>
            </a:r>
            <a:endParaRPr lang="en-US" b="1" dirty="0"/>
          </a:p>
        </p:txBody>
      </p:sp>
      <p:sp>
        <p:nvSpPr>
          <p:cNvPr id="108" name="TextBox 107"/>
          <p:cNvSpPr txBox="1"/>
          <p:nvPr/>
        </p:nvSpPr>
        <p:spPr>
          <a:xfrm>
            <a:off x="7268077" y="3662680"/>
            <a:ext cx="1249608" cy="369332"/>
          </a:xfrm>
          <a:prstGeom prst="rect">
            <a:avLst/>
          </a:prstGeom>
          <a:noFill/>
        </p:spPr>
        <p:txBody>
          <a:bodyPr wrap="square" rtlCol="0">
            <a:spAutoFit/>
          </a:bodyPr>
          <a:lstStyle/>
          <a:p>
            <a:pPr algn="ctr"/>
            <a:r>
              <a:rPr lang="en-US" b="1" dirty="0" smtClean="0"/>
              <a:t>120GBps</a:t>
            </a:r>
            <a:endParaRPr lang="en-US" b="1" dirty="0"/>
          </a:p>
        </p:txBody>
      </p:sp>
      <p:cxnSp>
        <p:nvCxnSpPr>
          <p:cNvPr id="42" name="Elbow Connector 41"/>
          <p:cNvCxnSpPr>
            <a:stCxn id="23" idx="2"/>
          </p:cNvCxnSpPr>
          <p:nvPr/>
        </p:nvCxnSpPr>
        <p:spPr>
          <a:xfrm rot="16200000" flipH="1">
            <a:off x="7037402" y="4131691"/>
            <a:ext cx="256394" cy="852824"/>
          </a:xfrm>
          <a:prstGeom prst="bentConnector2">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112" name="Rectangle 111"/>
          <p:cNvSpPr/>
          <p:nvPr/>
        </p:nvSpPr>
        <p:spPr>
          <a:xfrm>
            <a:off x="7592011" y="4224727"/>
            <a:ext cx="1460160" cy="666750"/>
          </a:xfrm>
          <a:prstGeom prst="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rPr>
              <a:t>InfiniBand</a:t>
            </a:r>
          </a:p>
          <a:p>
            <a:pPr algn="ctr"/>
            <a:r>
              <a:rPr lang="en-US" b="1" dirty="0" smtClean="0">
                <a:solidFill>
                  <a:schemeClr val="tx1"/>
                </a:solidFill>
              </a:rPr>
              <a:t>12GBps</a:t>
            </a:r>
            <a:endParaRPr lang="en-US" b="1" dirty="0">
              <a:solidFill>
                <a:schemeClr val="tx1"/>
              </a:solidFill>
            </a:endParaRPr>
          </a:p>
        </p:txBody>
      </p:sp>
      <p:sp>
        <p:nvSpPr>
          <p:cNvPr id="118" name="Rectangle 117"/>
          <p:cNvSpPr/>
          <p:nvPr/>
        </p:nvSpPr>
        <p:spPr>
          <a:xfrm>
            <a:off x="64694" y="4241591"/>
            <a:ext cx="1460160" cy="666750"/>
          </a:xfrm>
          <a:prstGeom prst="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rPr>
              <a:t>InfiniBand</a:t>
            </a:r>
          </a:p>
          <a:p>
            <a:pPr algn="ctr"/>
            <a:r>
              <a:rPr lang="en-US" b="1" dirty="0" smtClean="0">
                <a:solidFill>
                  <a:schemeClr val="tx1"/>
                </a:solidFill>
              </a:rPr>
              <a:t>12GBps</a:t>
            </a:r>
            <a:endParaRPr lang="en-US" b="1" dirty="0">
              <a:solidFill>
                <a:schemeClr val="tx1"/>
              </a:solidFill>
            </a:endParaRPr>
          </a:p>
        </p:txBody>
      </p:sp>
      <p:cxnSp>
        <p:nvCxnSpPr>
          <p:cNvPr id="119" name="Elbow Connector 118"/>
          <p:cNvCxnSpPr>
            <a:stCxn id="87" idx="2"/>
          </p:cNvCxnSpPr>
          <p:nvPr/>
        </p:nvCxnSpPr>
        <p:spPr>
          <a:xfrm rot="5400000">
            <a:off x="1816032" y="4151312"/>
            <a:ext cx="290120" cy="847308"/>
          </a:xfrm>
          <a:prstGeom prst="bentConnector2">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7" name="Elbow Connector 16"/>
          <p:cNvCxnSpPr/>
          <p:nvPr/>
        </p:nvCxnSpPr>
        <p:spPr>
          <a:xfrm rot="16200000" flipH="1">
            <a:off x="1072446" y="2502457"/>
            <a:ext cx="1134782" cy="624287"/>
          </a:xfrm>
          <a:prstGeom prst="bentConnector3">
            <a:avLst>
              <a:gd name="adj1" fmla="val 65934"/>
            </a:avLst>
          </a:prstGeom>
          <a:ln w="63500">
            <a:solidFill>
              <a:srgbClr val="00B050"/>
            </a:solidFill>
            <a:tailEnd type="arrow"/>
          </a:ln>
        </p:spPr>
        <p:style>
          <a:lnRef idx="2">
            <a:schemeClr val="accent1"/>
          </a:lnRef>
          <a:fillRef idx="0">
            <a:schemeClr val="accent1"/>
          </a:fillRef>
          <a:effectRef idx="1">
            <a:schemeClr val="accent1"/>
          </a:effectRef>
          <a:fontRef idx="minor">
            <a:schemeClr val="tx1"/>
          </a:fontRef>
        </p:style>
      </p:cxnSp>
      <p:cxnSp>
        <p:nvCxnSpPr>
          <p:cNvPr id="95" name="Elbow Connector 94"/>
          <p:cNvCxnSpPr/>
          <p:nvPr/>
        </p:nvCxnSpPr>
        <p:spPr>
          <a:xfrm rot="5400000">
            <a:off x="2585789" y="2489078"/>
            <a:ext cx="1134784" cy="651048"/>
          </a:xfrm>
          <a:prstGeom prst="bentConnector3">
            <a:avLst>
              <a:gd name="adj1" fmla="val 65934"/>
            </a:avLst>
          </a:prstGeom>
          <a:ln w="63500">
            <a:solidFill>
              <a:srgbClr val="00B050"/>
            </a:solidFill>
            <a:tailEnd type="arrow"/>
          </a:ln>
        </p:spPr>
        <p:style>
          <a:lnRef idx="2">
            <a:schemeClr val="accent1"/>
          </a:lnRef>
          <a:fillRef idx="0">
            <a:schemeClr val="accent1"/>
          </a:fillRef>
          <a:effectRef idx="1">
            <a:schemeClr val="accent1"/>
          </a:effectRef>
          <a:fontRef idx="minor">
            <a:schemeClr val="tx1"/>
          </a:fontRef>
        </p:style>
      </p:cxnSp>
      <p:cxnSp>
        <p:nvCxnSpPr>
          <p:cNvPr id="96" name="Elbow Connector 95"/>
          <p:cNvCxnSpPr>
            <a:stCxn id="71" idx="2"/>
            <a:endCxn id="87" idx="0"/>
          </p:cNvCxnSpPr>
          <p:nvPr/>
        </p:nvCxnSpPr>
        <p:spPr>
          <a:xfrm rot="16200000" flipH="1">
            <a:off x="1814520" y="2811778"/>
            <a:ext cx="1140450" cy="1"/>
          </a:xfrm>
          <a:prstGeom prst="bentConnector3">
            <a:avLst>
              <a:gd name="adj1" fmla="val 50000"/>
            </a:avLst>
          </a:prstGeom>
          <a:ln w="63500">
            <a:solidFill>
              <a:srgbClr val="00B050"/>
            </a:solidFill>
            <a:tailEnd type="arrow"/>
          </a:ln>
        </p:spPr>
        <p:style>
          <a:lnRef idx="2">
            <a:schemeClr val="accent1"/>
          </a:lnRef>
          <a:fillRef idx="0">
            <a:schemeClr val="accent1"/>
          </a:fillRef>
          <a:effectRef idx="1">
            <a:schemeClr val="accent1"/>
          </a:effectRef>
          <a:fontRef idx="minor">
            <a:schemeClr val="tx1"/>
          </a:fontRef>
        </p:style>
      </p:cxnSp>
      <p:cxnSp>
        <p:nvCxnSpPr>
          <p:cNvPr id="98" name="Elbow Connector 97"/>
          <p:cNvCxnSpPr/>
          <p:nvPr/>
        </p:nvCxnSpPr>
        <p:spPr>
          <a:xfrm rot="16200000" flipH="1">
            <a:off x="5425507" y="2511554"/>
            <a:ext cx="1134782" cy="624287"/>
          </a:xfrm>
          <a:prstGeom prst="bentConnector3">
            <a:avLst>
              <a:gd name="adj1" fmla="val 65934"/>
            </a:avLst>
          </a:prstGeom>
          <a:ln w="63500">
            <a:solidFill>
              <a:srgbClr val="00B050"/>
            </a:solidFill>
            <a:tailEnd type="arrow"/>
          </a:ln>
        </p:spPr>
        <p:style>
          <a:lnRef idx="2">
            <a:schemeClr val="accent1"/>
          </a:lnRef>
          <a:fillRef idx="0">
            <a:schemeClr val="accent1"/>
          </a:fillRef>
          <a:effectRef idx="1">
            <a:schemeClr val="accent1"/>
          </a:effectRef>
          <a:fontRef idx="minor">
            <a:schemeClr val="tx1"/>
          </a:fontRef>
        </p:style>
      </p:cxnSp>
      <p:cxnSp>
        <p:nvCxnSpPr>
          <p:cNvPr id="99" name="Elbow Connector 98"/>
          <p:cNvCxnSpPr/>
          <p:nvPr/>
        </p:nvCxnSpPr>
        <p:spPr>
          <a:xfrm rot="5400000">
            <a:off x="6938850" y="2498175"/>
            <a:ext cx="1134784" cy="651048"/>
          </a:xfrm>
          <a:prstGeom prst="bentConnector3">
            <a:avLst>
              <a:gd name="adj1" fmla="val 65934"/>
            </a:avLst>
          </a:prstGeom>
          <a:ln w="63500">
            <a:solidFill>
              <a:srgbClr val="C00000"/>
            </a:solidFill>
            <a:tailEnd type="arrow"/>
          </a:ln>
        </p:spPr>
        <p:style>
          <a:lnRef idx="2">
            <a:schemeClr val="accent1"/>
          </a:lnRef>
          <a:fillRef idx="0">
            <a:schemeClr val="accent1"/>
          </a:fillRef>
          <a:effectRef idx="1">
            <a:schemeClr val="accent1"/>
          </a:effectRef>
          <a:fontRef idx="minor">
            <a:schemeClr val="tx1"/>
          </a:fontRef>
        </p:style>
      </p:cxnSp>
      <p:cxnSp>
        <p:nvCxnSpPr>
          <p:cNvPr id="100" name="Elbow Connector 99"/>
          <p:cNvCxnSpPr/>
          <p:nvPr/>
        </p:nvCxnSpPr>
        <p:spPr>
          <a:xfrm rot="16200000" flipH="1">
            <a:off x="6167581" y="2820875"/>
            <a:ext cx="1140450" cy="1"/>
          </a:xfrm>
          <a:prstGeom prst="bentConnector3">
            <a:avLst>
              <a:gd name="adj1" fmla="val 50000"/>
            </a:avLst>
          </a:prstGeom>
          <a:ln w="63500">
            <a:solidFill>
              <a:srgbClr val="C00000"/>
            </a:solidFill>
            <a:tailEnd type="arrow"/>
          </a:ln>
        </p:spPr>
        <p:style>
          <a:lnRef idx="2">
            <a:schemeClr val="accent1"/>
          </a:lnRef>
          <a:fillRef idx="0">
            <a:schemeClr val="accent1"/>
          </a:fillRef>
          <a:effectRef idx="1">
            <a:schemeClr val="accent1"/>
          </a:effectRef>
          <a:fontRef idx="minor">
            <a:schemeClr val="tx1"/>
          </a:fontRef>
        </p:style>
      </p:cxnSp>
      <p:cxnSp>
        <p:nvCxnSpPr>
          <p:cNvPr id="101" name="Elbow Connector 100"/>
          <p:cNvCxnSpPr/>
          <p:nvPr/>
        </p:nvCxnSpPr>
        <p:spPr>
          <a:xfrm rot="10800000" flipV="1">
            <a:off x="3015078" y="3905957"/>
            <a:ext cx="3093780" cy="2"/>
          </a:xfrm>
          <a:prstGeom prst="bentConnector3">
            <a:avLst>
              <a:gd name="adj1" fmla="val 50000"/>
            </a:avLst>
          </a:prstGeom>
          <a:ln w="63500">
            <a:solidFill>
              <a:srgbClr val="C0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723839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4657725"/>
            <a:ext cx="9144000" cy="48577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solidFill>
                <a:prstClr val="white"/>
              </a:solidFill>
              <a:cs typeface="Arial" panose="020B0604020202020204" pitchFamily="34" charset="0"/>
            </a:endParaRPr>
          </a:p>
        </p:txBody>
      </p:sp>
      <p:pic>
        <p:nvPicPr>
          <p:cNvPr id="3075" name="Picture 2" descr="C:\Documents and Settings\johns\Desktop\talks\cudatalks\nveditorsday\materials\ribosome_ao_small.jpg"/>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419100" y="1473200"/>
            <a:ext cx="4114800" cy="3670300"/>
          </a:xfrm>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Rectangle 3"/>
          <p:cNvSpPr>
            <a:spLocks noGrp="1" noChangeArrowheads="1"/>
          </p:cNvSpPr>
          <p:nvPr>
            <p:ph type="title"/>
          </p:nvPr>
        </p:nvSpPr>
        <p:spPr>
          <a:xfrm>
            <a:off x="76200" y="57150"/>
            <a:ext cx="8991600" cy="514350"/>
          </a:xfrm>
        </p:spPr>
        <p:txBody>
          <a:bodyPr>
            <a:normAutofit fontScale="90000"/>
          </a:bodyPr>
          <a:lstStyle/>
          <a:p>
            <a:r>
              <a:rPr lang="en-US" altLang="en-US" sz="4000" smtClean="0"/>
              <a:t>Goal: A Computational Microscope</a:t>
            </a:r>
          </a:p>
        </p:txBody>
      </p:sp>
      <p:sp>
        <p:nvSpPr>
          <p:cNvPr id="3077" name="Rectangle 4"/>
          <p:cNvSpPr>
            <a:spLocks noGrp="1" noChangeArrowheads="1"/>
          </p:cNvSpPr>
          <p:nvPr>
            <p:ph type="body" sz="half" idx="1"/>
          </p:nvPr>
        </p:nvSpPr>
        <p:spPr>
          <a:xfrm>
            <a:off x="76200" y="590550"/>
            <a:ext cx="8991600" cy="400050"/>
          </a:xfrm>
        </p:spPr>
        <p:txBody>
          <a:bodyPr>
            <a:normAutofit fontScale="92500" lnSpcReduction="10000"/>
          </a:bodyPr>
          <a:lstStyle/>
          <a:p>
            <a:pPr marL="0" indent="0" algn="ctr" defTabSz="914400">
              <a:spcBef>
                <a:spcPct val="20000"/>
              </a:spcBef>
              <a:buFont typeface="Times New Roman" pitchFamily="18" charset="0"/>
              <a:buNone/>
            </a:pPr>
            <a:r>
              <a:rPr lang="en-US" altLang="en-US" sz="2400" smtClean="0"/>
              <a:t>Study the molecular machines in living cells</a:t>
            </a:r>
          </a:p>
        </p:txBody>
      </p:sp>
      <p:sp>
        <p:nvSpPr>
          <p:cNvPr id="3078" name="Text Box 6"/>
          <p:cNvSpPr txBox="1">
            <a:spLocks noChangeArrowheads="1"/>
          </p:cNvSpPr>
          <p:nvPr/>
        </p:nvSpPr>
        <p:spPr bwMode="auto">
          <a:xfrm>
            <a:off x="0" y="1042988"/>
            <a:ext cx="49530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Tx/>
              <a:buNone/>
            </a:pPr>
            <a:r>
              <a:rPr lang="en-US" altLang="en-US" sz="2400">
                <a:solidFill>
                  <a:prstClr val="black"/>
                </a:solidFill>
                <a:latin typeface="Arial" pitchFamily="34" charset="0"/>
                <a:cs typeface="Arial" pitchFamily="34" charset="0"/>
              </a:rPr>
              <a:t>Ribosome: target for antibiotics</a:t>
            </a:r>
          </a:p>
        </p:txBody>
      </p:sp>
      <p:sp>
        <p:nvSpPr>
          <p:cNvPr id="3079" name="Text Box 7"/>
          <p:cNvSpPr txBox="1">
            <a:spLocks noChangeArrowheads="1"/>
          </p:cNvSpPr>
          <p:nvPr/>
        </p:nvSpPr>
        <p:spPr bwMode="auto">
          <a:xfrm>
            <a:off x="5334000" y="1046163"/>
            <a:ext cx="32766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Tx/>
              <a:buNone/>
            </a:pPr>
            <a:r>
              <a:rPr lang="en-US" altLang="en-US" sz="2400">
                <a:solidFill>
                  <a:prstClr val="black"/>
                </a:solidFill>
                <a:latin typeface="Arial" pitchFamily="34" charset="0"/>
                <a:cs typeface="Arial" pitchFamily="34" charset="0"/>
              </a:rPr>
              <a:t>Poliovirus</a:t>
            </a:r>
          </a:p>
        </p:txBody>
      </p:sp>
      <p:pic>
        <p:nvPicPr>
          <p:cNvPr id="8" name="ClipArt Placeholder 4"/>
          <p:cNvPicPr>
            <a:picLocks noChangeAspect="1"/>
          </p:cNvPicPr>
          <p:nvPr/>
        </p:nvPicPr>
        <p:blipFill rotWithShape="1">
          <a:blip r:embed="rId4"/>
          <a:srcRect l="-20218" t="2000" r="-21174" b="1"/>
          <a:stretch/>
        </p:blipFill>
        <p:spPr bwMode="auto">
          <a:xfrm>
            <a:off x="4943475" y="1504950"/>
            <a:ext cx="4200525" cy="3638550"/>
          </a:xfrm>
          <a:prstGeom prst="rect">
            <a:avLst/>
          </a:prstGeom>
          <a:solidFill>
            <a:srgbClr val="8585E0"/>
          </a:solidFill>
          <a:ln>
            <a:noFill/>
          </a:ln>
          <a:effectLst/>
        </p:spPr>
      </p:pic>
    </p:spTree>
    <p:extLst>
      <p:ext uri="{BB962C8B-B14F-4D97-AF65-F5344CB8AC3E}">
        <p14:creationId xmlns:p14="http://schemas.microsoft.com/office/powerpoint/2010/main" val="326742548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8"/>
          <p:cNvSpPr>
            <a:spLocks noChangeArrowheads="1"/>
          </p:cNvSpPr>
          <p:nvPr/>
        </p:nvSpPr>
        <p:spPr bwMode="auto">
          <a:xfrm>
            <a:off x="0" y="4599385"/>
            <a:ext cx="9144000" cy="54411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3075" name="Rectangle 3"/>
          <p:cNvSpPr>
            <a:spLocks noGrp="1" noChangeArrowheads="1"/>
          </p:cNvSpPr>
          <p:nvPr>
            <p:ph type="body" idx="4294967295"/>
          </p:nvPr>
        </p:nvSpPr>
        <p:spPr>
          <a:xfrm>
            <a:off x="106878" y="971549"/>
            <a:ext cx="5427024" cy="2994175"/>
          </a:xfrm>
        </p:spPr>
        <p:txBody>
          <a:bodyPr>
            <a:normAutofit fontScale="62500" lnSpcReduction="20000"/>
          </a:bodyPr>
          <a:lstStyle/>
          <a:p>
            <a:r>
              <a:rPr lang="en-US" altLang="en-US" sz="2400" dirty="0" smtClean="0"/>
              <a:t>Visualization of MOs aids in understanding the chemistry of molecular system</a:t>
            </a:r>
          </a:p>
          <a:p>
            <a:r>
              <a:rPr lang="en-US" altLang="en-US" sz="2400" dirty="0" smtClean="0"/>
              <a:t>MO spatial distribution is correlated with probability density for an electron(s)</a:t>
            </a:r>
          </a:p>
          <a:p>
            <a:r>
              <a:rPr lang="en-US" altLang="en-US" sz="2400" b="1" dirty="0" smtClean="0"/>
              <a:t>Animation</a:t>
            </a:r>
            <a:r>
              <a:rPr lang="en-US" altLang="en-US" sz="2400" dirty="0" smtClean="0"/>
              <a:t> of (classical mechanics) molecular dynamics trajectories provides insight into simulation results</a:t>
            </a:r>
          </a:p>
          <a:p>
            <a:pPr lvl="1"/>
            <a:r>
              <a:rPr lang="en-US" altLang="en-US" sz="2000" dirty="0" smtClean="0"/>
              <a:t>To </a:t>
            </a:r>
            <a:r>
              <a:rPr lang="en-US" altLang="en-US" sz="2000" dirty="0"/>
              <a:t>do the same for QM or QM/MM simulations </a:t>
            </a:r>
            <a:r>
              <a:rPr lang="en-US" altLang="en-US" sz="2000" dirty="0" smtClean="0"/>
              <a:t>MOs must be computed at </a:t>
            </a:r>
            <a:r>
              <a:rPr lang="en-US" altLang="en-US" sz="2000" b="1" dirty="0" smtClean="0">
                <a:solidFill>
                  <a:srgbClr val="006600"/>
                </a:solidFill>
              </a:rPr>
              <a:t>10 </a:t>
            </a:r>
            <a:r>
              <a:rPr lang="en-US" altLang="en-US" sz="2000" b="1" dirty="0">
                <a:solidFill>
                  <a:srgbClr val="006600"/>
                </a:solidFill>
              </a:rPr>
              <a:t>FPS</a:t>
            </a:r>
            <a:r>
              <a:rPr lang="en-US" altLang="en-US" sz="2000" dirty="0"/>
              <a:t> or more</a:t>
            </a:r>
          </a:p>
          <a:p>
            <a:pPr lvl="1"/>
            <a:r>
              <a:rPr lang="en-US" altLang="en-US" sz="2000" b="1" dirty="0" smtClean="0"/>
              <a:t>Large GPU speedups (up to 30x vs. current generation  4-core CPUs) </a:t>
            </a:r>
            <a:r>
              <a:rPr lang="en-US" altLang="en-US" sz="2000" dirty="0" smtClean="0"/>
              <a:t>over </a:t>
            </a:r>
            <a:r>
              <a:rPr lang="en-US" altLang="en-US" sz="2000" dirty="0"/>
              <a:t>existing tools </a:t>
            </a:r>
            <a:r>
              <a:rPr lang="en-US" altLang="en-US" sz="2000" dirty="0" smtClean="0"/>
              <a:t>makes </a:t>
            </a:r>
            <a:r>
              <a:rPr lang="en-US" altLang="en-US" sz="2000" dirty="0"/>
              <a:t>this possible!</a:t>
            </a:r>
          </a:p>
          <a:p>
            <a:r>
              <a:rPr lang="en-US" altLang="en-US" sz="2400" b="1" dirty="0" smtClean="0"/>
              <a:t>Run-time code generation </a:t>
            </a:r>
            <a:r>
              <a:rPr lang="en-US" altLang="en-US" sz="2400" dirty="0" smtClean="0"/>
              <a:t>(JIT) and compilation via </a:t>
            </a:r>
            <a:r>
              <a:rPr lang="en-US" altLang="en-US" sz="2400" b="1" dirty="0" smtClean="0"/>
              <a:t>CUDA NVRTC </a:t>
            </a:r>
            <a:r>
              <a:rPr lang="en-US" altLang="en-US" sz="2400" dirty="0" smtClean="0"/>
              <a:t>enable further optimizations and the </a:t>
            </a:r>
            <a:r>
              <a:rPr lang="en-US" altLang="en-US" sz="2400" b="1" dirty="0" smtClean="0"/>
              <a:t>highest performance to date: 1.8x faster than fully-general data-driven loops</a:t>
            </a:r>
          </a:p>
        </p:txBody>
      </p:sp>
      <p:pic>
        <p:nvPicPr>
          <p:cNvPr id="7" name="Picture 4" descr="C:\Documents and Settings\johns\Desktop\talks\cudatalks\iacat01232009\c60_orb104b.png"/>
          <p:cNvPicPr>
            <a:picLocks noChangeAspect="1" noChangeArrowheads="1"/>
          </p:cNvPicPr>
          <p:nvPr/>
        </p:nvPicPr>
        <p:blipFill>
          <a:blip r:embed="rId3">
            <a:extLst>
              <a:ext uri="{28A0092B-C50C-407E-A947-70E740481C1C}">
                <a14:useLocalDpi xmlns:a14="http://schemas.microsoft.com/office/drawing/2010/main" val="0"/>
              </a:ext>
            </a:extLst>
          </a:blip>
          <a:srcRect t="4762" b="3175"/>
          <a:stretch>
            <a:fillRect/>
          </a:stretch>
        </p:blipFill>
        <p:spPr bwMode="auto">
          <a:xfrm>
            <a:off x="5878284" y="469167"/>
            <a:ext cx="3117739" cy="3124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ext Box 5"/>
          <p:cNvSpPr txBox="1">
            <a:spLocks noChangeArrowheads="1"/>
          </p:cNvSpPr>
          <p:nvPr/>
        </p:nvSpPr>
        <p:spPr bwMode="auto">
          <a:xfrm>
            <a:off x="118753" y="3965725"/>
            <a:ext cx="8906494" cy="1077218"/>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spcBef>
                <a:spcPct val="20000"/>
              </a:spcBef>
              <a:buFont typeface="Times New Roman" pitchFamily="18" charset="0"/>
              <a:buNone/>
            </a:pPr>
            <a:r>
              <a:rPr lang="en-US" altLang="en-US" sz="1600" b="1" dirty="0"/>
              <a:t>High Performance Computation and Interactive Display of Molecular Orbitals on GPUs and Multi-core CPUs.  </a:t>
            </a:r>
            <a:r>
              <a:rPr lang="en-US" altLang="en-US" sz="1600" dirty="0" smtClean="0"/>
              <a:t>J</a:t>
            </a:r>
            <a:r>
              <a:rPr lang="en-US" altLang="en-US" sz="1600" dirty="0"/>
              <a:t>. E. Stone, J. </a:t>
            </a:r>
            <a:r>
              <a:rPr lang="en-US" altLang="en-US" sz="1600" dirty="0" err="1"/>
              <a:t>Saam</a:t>
            </a:r>
            <a:r>
              <a:rPr lang="en-US" altLang="en-US" sz="1600" dirty="0"/>
              <a:t>, D. Hardy, K. </a:t>
            </a:r>
            <a:r>
              <a:rPr lang="en-US" altLang="en-US" sz="1600" dirty="0" err="1"/>
              <a:t>Vandivort</a:t>
            </a:r>
            <a:r>
              <a:rPr lang="en-US" altLang="en-US" sz="1600" dirty="0"/>
              <a:t>, W. </a:t>
            </a:r>
            <a:r>
              <a:rPr lang="en-US" altLang="en-US" sz="1600" dirty="0" err="1"/>
              <a:t>Hwu</a:t>
            </a:r>
            <a:r>
              <a:rPr lang="en-US" altLang="en-US" sz="1600" dirty="0"/>
              <a:t>, K. </a:t>
            </a:r>
            <a:r>
              <a:rPr lang="en-US" altLang="en-US" sz="1600" dirty="0" err="1"/>
              <a:t>Schulten</a:t>
            </a:r>
            <a:r>
              <a:rPr lang="en-US" altLang="en-US" sz="1600" dirty="0"/>
              <a:t>,   </a:t>
            </a:r>
            <a:r>
              <a:rPr lang="en-US" altLang="en-US" sz="1600" i="1" dirty="0"/>
              <a:t>2nd Workshop on General-Purpose Computation on Graphics </a:t>
            </a:r>
            <a:r>
              <a:rPr lang="en-US" altLang="en-US" sz="1600" i="1" dirty="0" smtClean="0"/>
              <a:t>Processing </a:t>
            </a:r>
            <a:r>
              <a:rPr lang="en-US" altLang="en-US" sz="1600" i="1" dirty="0"/>
              <a:t>Units </a:t>
            </a:r>
            <a:r>
              <a:rPr lang="en-US" altLang="en-US" sz="1600" i="1" dirty="0" smtClean="0"/>
              <a:t>(GPGPU-2),</a:t>
            </a:r>
            <a:r>
              <a:rPr lang="en-US" altLang="en-US" sz="1600" dirty="0" smtClean="0"/>
              <a:t> </a:t>
            </a:r>
            <a:r>
              <a:rPr lang="en-US" altLang="en-US" sz="1600" i="1" dirty="0" smtClean="0"/>
              <a:t>ACM International Conference Proceeding Series</a:t>
            </a:r>
            <a:r>
              <a:rPr lang="en-US" altLang="en-US" sz="1600" dirty="0" smtClean="0"/>
              <a:t>, volume 383, pp. 9-18, 2009.</a:t>
            </a:r>
            <a:endParaRPr lang="en-US" altLang="en-US" sz="1200" dirty="0"/>
          </a:p>
        </p:txBody>
      </p:sp>
      <p:sp>
        <p:nvSpPr>
          <p:cNvPr id="8" name="Text Box 5"/>
          <p:cNvSpPr txBox="1">
            <a:spLocks noChangeArrowheads="1"/>
          </p:cNvSpPr>
          <p:nvPr/>
        </p:nvSpPr>
        <p:spPr bwMode="auto">
          <a:xfrm>
            <a:off x="6794970" y="3440323"/>
            <a:ext cx="1284365" cy="525401"/>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800" dirty="0"/>
              <a:t>C</a:t>
            </a:r>
            <a:r>
              <a:rPr lang="en-US" altLang="en-US" sz="2800" baseline="-25000" dirty="0"/>
              <a:t>60</a:t>
            </a:r>
          </a:p>
        </p:txBody>
      </p:sp>
      <p:sp>
        <p:nvSpPr>
          <p:cNvPr id="3074" name="Rectangle 2"/>
          <p:cNvSpPr>
            <a:spLocks noGrp="1" noChangeArrowheads="1"/>
          </p:cNvSpPr>
          <p:nvPr>
            <p:ph type="title" idx="4294967295"/>
          </p:nvPr>
        </p:nvSpPr>
        <p:spPr>
          <a:xfrm>
            <a:off x="118753" y="285750"/>
            <a:ext cx="6412675" cy="571500"/>
          </a:xfrm>
        </p:spPr>
        <p:txBody>
          <a:bodyPr>
            <a:noAutofit/>
          </a:bodyPr>
          <a:lstStyle/>
          <a:p>
            <a:r>
              <a:rPr lang="en-US" altLang="en-US" sz="3200" dirty="0" smtClean="0"/>
              <a:t>Molecular Orbitals w/ NVRTC JIT</a:t>
            </a:r>
          </a:p>
        </p:txBody>
      </p:sp>
    </p:spTree>
    <p:extLst>
      <p:ext uri="{BB962C8B-B14F-4D97-AF65-F5344CB8AC3E}">
        <p14:creationId xmlns:p14="http://schemas.microsoft.com/office/powerpoint/2010/main" val="7050543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8"/>
          <p:cNvSpPr>
            <a:spLocks noChangeArrowheads="1"/>
          </p:cNvSpPr>
          <p:nvPr/>
        </p:nvSpPr>
        <p:spPr bwMode="auto">
          <a:xfrm>
            <a:off x="0" y="4599385"/>
            <a:ext cx="9144000" cy="54411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18434" name="Rectangle 2"/>
          <p:cNvSpPr>
            <a:spLocks noChangeArrowheads="1"/>
          </p:cNvSpPr>
          <p:nvPr/>
        </p:nvSpPr>
        <p:spPr bwMode="auto">
          <a:xfrm>
            <a:off x="685800" y="971550"/>
            <a:ext cx="7696200" cy="3657599"/>
          </a:xfrm>
          <a:prstGeom prst="rect">
            <a:avLst/>
          </a:prstGeom>
          <a:solidFill>
            <a:srgbClr val="CCFFCC"/>
          </a:solidFill>
          <a:ln w="38100">
            <a:solidFill>
              <a:schemeClr val="tx1"/>
            </a:solidFill>
            <a:miter lim="800000"/>
            <a:headEnd/>
            <a:tailEnd/>
          </a:ln>
        </p:spPr>
        <p:txBody>
          <a:bodyPr wrap="none"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18435" name="Rectangle 3"/>
          <p:cNvSpPr>
            <a:spLocks noGrp="1" noChangeArrowheads="1"/>
          </p:cNvSpPr>
          <p:nvPr>
            <p:ph type="title" idx="4294967295"/>
          </p:nvPr>
        </p:nvSpPr>
        <p:spPr>
          <a:xfrm>
            <a:off x="685801" y="171450"/>
            <a:ext cx="7770813" cy="628650"/>
          </a:xfrm>
        </p:spPr>
        <p:txBody>
          <a:bodyPr>
            <a:normAutofit fontScale="90000"/>
          </a:bodyPr>
          <a:lstStyle/>
          <a:p>
            <a:r>
              <a:rPr lang="en-US" altLang="en-US" sz="2800" dirty="0" smtClean="0"/>
              <a:t>MO Kernel Structure, Opportunity for NRTC JIT…</a:t>
            </a:r>
            <a:br>
              <a:rPr lang="en-US" altLang="en-US" sz="2800" dirty="0" smtClean="0"/>
            </a:br>
            <a:r>
              <a:rPr lang="en-US" altLang="en-US" sz="2000" b="1" dirty="0" smtClean="0"/>
              <a:t>Data-driven execution, but representative loop trip counts in (…)</a:t>
            </a:r>
          </a:p>
        </p:txBody>
      </p:sp>
      <p:sp>
        <p:nvSpPr>
          <p:cNvPr id="18436" name="Rectangle 4"/>
          <p:cNvSpPr>
            <a:spLocks noChangeArrowheads="1"/>
          </p:cNvSpPr>
          <p:nvPr/>
        </p:nvSpPr>
        <p:spPr bwMode="auto">
          <a:xfrm>
            <a:off x="1143000" y="1373842"/>
            <a:ext cx="7239000" cy="2855259"/>
          </a:xfrm>
          <a:prstGeom prst="rect">
            <a:avLst/>
          </a:prstGeom>
          <a:solidFill>
            <a:srgbClr val="FFFF99"/>
          </a:solidFill>
          <a:ln w="38100">
            <a:solidFill>
              <a:schemeClr val="tx1"/>
            </a:solidFill>
            <a:miter lim="800000"/>
            <a:headEnd/>
            <a:tailEnd/>
          </a:ln>
        </p:spPr>
        <p:txBody>
          <a:bodyPr wrap="none"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18437" name="Rectangle 5"/>
          <p:cNvSpPr>
            <a:spLocks noChangeArrowheads="1"/>
          </p:cNvSpPr>
          <p:nvPr/>
        </p:nvSpPr>
        <p:spPr bwMode="auto">
          <a:xfrm>
            <a:off x="1600200" y="3257550"/>
            <a:ext cx="6781800" cy="533400"/>
          </a:xfrm>
          <a:prstGeom prst="rect">
            <a:avLst/>
          </a:prstGeom>
          <a:solidFill>
            <a:srgbClr val="FFCC99"/>
          </a:solidFill>
          <a:ln w="38100">
            <a:solidFill>
              <a:schemeClr val="tx1"/>
            </a:solidFill>
            <a:miter lim="800000"/>
            <a:headEnd/>
            <a:tailEnd/>
          </a:ln>
        </p:spPr>
        <p:txBody>
          <a:bodyPr wrap="none"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18438" name="Rectangle 6"/>
          <p:cNvSpPr>
            <a:spLocks noChangeArrowheads="1"/>
          </p:cNvSpPr>
          <p:nvPr/>
        </p:nvSpPr>
        <p:spPr bwMode="auto">
          <a:xfrm>
            <a:off x="1600200" y="1828800"/>
            <a:ext cx="6781800" cy="1428750"/>
          </a:xfrm>
          <a:prstGeom prst="rect">
            <a:avLst/>
          </a:prstGeom>
          <a:solidFill>
            <a:srgbClr val="FF7C80"/>
          </a:solidFill>
          <a:ln w="38100">
            <a:solidFill>
              <a:schemeClr val="tx1"/>
            </a:solidFill>
            <a:miter lim="800000"/>
            <a:headEnd/>
            <a:tailEnd/>
          </a:ln>
        </p:spPr>
        <p:txBody>
          <a:bodyPr wrap="none"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18439" name="Text Box 9"/>
          <p:cNvSpPr txBox="1">
            <a:spLocks noChangeArrowheads="1"/>
          </p:cNvSpPr>
          <p:nvPr/>
        </p:nvSpPr>
        <p:spPr bwMode="auto">
          <a:xfrm>
            <a:off x="762000" y="971551"/>
            <a:ext cx="3352800"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2000"/>
              <a:t>Loop over atoms (1 to ~200) {                  </a:t>
            </a:r>
          </a:p>
        </p:txBody>
      </p:sp>
      <p:sp>
        <p:nvSpPr>
          <p:cNvPr id="18440" name="Text Box 10"/>
          <p:cNvSpPr txBox="1">
            <a:spLocks noChangeArrowheads="1"/>
          </p:cNvSpPr>
          <p:nvPr/>
        </p:nvSpPr>
        <p:spPr bwMode="auto">
          <a:xfrm>
            <a:off x="1219200" y="1439467"/>
            <a:ext cx="5867400"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2000"/>
              <a:t>Loop over electron shells for this atom type (1 to ~6) {</a:t>
            </a:r>
          </a:p>
        </p:txBody>
      </p:sp>
      <p:sp>
        <p:nvSpPr>
          <p:cNvPr id="18441" name="Text Box 11"/>
          <p:cNvSpPr txBox="1">
            <a:spLocks noChangeArrowheads="1"/>
          </p:cNvSpPr>
          <p:nvPr/>
        </p:nvSpPr>
        <p:spPr bwMode="auto">
          <a:xfrm>
            <a:off x="1752600" y="1885950"/>
            <a:ext cx="6400800" cy="1325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2000" dirty="0"/>
              <a:t>Loop over primitive functions for this shell type (1 to ~6) {</a:t>
            </a:r>
          </a:p>
          <a:p>
            <a:pPr algn="ctr" eaLnBrk="1" hangingPunct="1">
              <a:spcBef>
                <a:spcPct val="50000"/>
              </a:spcBef>
              <a:buFont typeface="Times New Roman" pitchFamily="18" charset="0"/>
              <a:buNone/>
            </a:pPr>
            <a:endParaRPr lang="en-US" altLang="en-US" sz="2000" dirty="0"/>
          </a:p>
          <a:p>
            <a:pPr algn="ctr" eaLnBrk="1" hangingPunct="1">
              <a:spcBef>
                <a:spcPct val="50000"/>
              </a:spcBef>
              <a:buFont typeface="Times New Roman" pitchFamily="18" charset="0"/>
              <a:buNone/>
            </a:pPr>
            <a:r>
              <a:rPr lang="en-US" altLang="en-US" sz="2000" dirty="0"/>
              <a:t> </a:t>
            </a:r>
            <a:r>
              <a:rPr lang="en-US" altLang="en-US" sz="2000" dirty="0" smtClean="0"/>
              <a:t>                                                                                               }</a:t>
            </a:r>
            <a:endParaRPr lang="en-US" altLang="en-US" sz="2000" dirty="0"/>
          </a:p>
        </p:txBody>
      </p:sp>
      <p:sp>
        <p:nvSpPr>
          <p:cNvPr id="18442" name="Text Box 12"/>
          <p:cNvSpPr txBox="1">
            <a:spLocks noChangeArrowheads="1"/>
          </p:cNvSpPr>
          <p:nvPr/>
        </p:nvSpPr>
        <p:spPr bwMode="auto">
          <a:xfrm>
            <a:off x="1752600" y="3382566"/>
            <a:ext cx="6553200"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2000" dirty="0"/>
              <a:t>Loop over angular momenta for this shell type (1 to ~15) {}</a:t>
            </a:r>
          </a:p>
        </p:txBody>
      </p:sp>
      <p:sp>
        <p:nvSpPr>
          <p:cNvPr id="18443" name="Text Box 14"/>
          <p:cNvSpPr txBox="1">
            <a:spLocks noChangeArrowheads="1"/>
          </p:cNvSpPr>
          <p:nvPr/>
        </p:nvSpPr>
        <p:spPr bwMode="auto">
          <a:xfrm>
            <a:off x="1219200" y="3829051"/>
            <a:ext cx="533400"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2000"/>
              <a:t>}</a:t>
            </a:r>
          </a:p>
        </p:txBody>
      </p:sp>
      <p:sp>
        <p:nvSpPr>
          <p:cNvPr id="18444" name="Text Box 15"/>
          <p:cNvSpPr txBox="1">
            <a:spLocks noChangeArrowheads="1"/>
          </p:cNvSpPr>
          <p:nvPr/>
        </p:nvSpPr>
        <p:spPr bwMode="auto">
          <a:xfrm>
            <a:off x="762000" y="4229101"/>
            <a:ext cx="457200"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2000"/>
              <a:t>}</a:t>
            </a:r>
          </a:p>
        </p:txBody>
      </p:sp>
      <p:sp>
        <p:nvSpPr>
          <p:cNvPr id="18445" name="Text Box 16"/>
          <p:cNvSpPr txBox="1">
            <a:spLocks noChangeArrowheads="1"/>
          </p:cNvSpPr>
          <p:nvPr/>
        </p:nvSpPr>
        <p:spPr bwMode="auto">
          <a:xfrm>
            <a:off x="1752600" y="2263487"/>
            <a:ext cx="6096000" cy="74084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1400" dirty="0" smtClean="0"/>
              <a:t>Small </a:t>
            </a:r>
            <a:r>
              <a:rPr lang="en-US" altLang="en-US" sz="1400" dirty="0"/>
              <a:t>loop trip counts result in significant loop overhead.  </a:t>
            </a:r>
            <a:r>
              <a:rPr lang="en-US" altLang="en-US" sz="1400" b="1" dirty="0" smtClean="0"/>
              <a:t>Runtime kernel </a:t>
            </a:r>
            <a:r>
              <a:rPr lang="en-US" altLang="en-US" sz="1400" b="1" dirty="0"/>
              <a:t>generation and </a:t>
            </a:r>
            <a:r>
              <a:rPr lang="en-US" altLang="en-US" sz="1400" b="1" dirty="0" smtClean="0"/>
              <a:t>NVRTC JIT </a:t>
            </a:r>
            <a:r>
              <a:rPr lang="en-US" altLang="en-US" sz="1400" b="1" dirty="0"/>
              <a:t>compilation can </a:t>
            </a:r>
            <a:r>
              <a:rPr lang="en-US" altLang="en-US" sz="1400" b="1" dirty="0" smtClean="0"/>
              <a:t>achieve </a:t>
            </a:r>
            <a:r>
              <a:rPr lang="en-US" altLang="en-US" sz="1400" b="1" dirty="0"/>
              <a:t>in a large (1.8x!) speed </a:t>
            </a:r>
            <a:r>
              <a:rPr lang="en-US" altLang="en-US" sz="1400" b="1" dirty="0" smtClean="0"/>
              <a:t>boost via loop unrolling, constant folding, elimination of array accesses, …</a:t>
            </a:r>
            <a:endParaRPr lang="en-US" altLang="en-US" sz="1400" b="1" dirty="0"/>
          </a:p>
        </p:txBody>
      </p:sp>
    </p:spTree>
    <p:extLst>
      <p:ext uri="{BB962C8B-B14F-4D97-AF65-F5344CB8AC3E}">
        <p14:creationId xmlns:p14="http://schemas.microsoft.com/office/powerpoint/2010/main" val="15943005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8"/>
          <p:cNvSpPr>
            <a:spLocks noChangeArrowheads="1"/>
          </p:cNvSpPr>
          <p:nvPr/>
        </p:nvSpPr>
        <p:spPr bwMode="auto">
          <a:xfrm>
            <a:off x="0" y="4599385"/>
            <a:ext cx="9144000" cy="54411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19458" name="Rectangle 16"/>
          <p:cNvSpPr>
            <a:spLocks noChangeArrowheads="1"/>
          </p:cNvSpPr>
          <p:nvPr/>
        </p:nvSpPr>
        <p:spPr bwMode="auto">
          <a:xfrm>
            <a:off x="0" y="571500"/>
            <a:ext cx="3352800" cy="41719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19459" name="Rectangle 2"/>
          <p:cNvSpPr>
            <a:spLocks noGrp="1" noChangeArrowheads="1"/>
          </p:cNvSpPr>
          <p:nvPr>
            <p:ph type="title"/>
          </p:nvPr>
        </p:nvSpPr>
        <p:spPr>
          <a:xfrm>
            <a:off x="228600" y="201881"/>
            <a:ext cx="8686800" cy="712519"/>
          </a:xfrm>
        </p:spPr>
        <p:txBody>
          <a:bodyPr>
            <a:normAutofit fontScale="90000"/>
          </a:bodyPr>
          <a:lstStyle/>
          <a:p>
            <a:r>
              <a:rPr lang="en-US" altLang="en-US" sz="2400" dirty="0" smtClean="0"/>
              <a:t>Molecular Orbital Computation and Display Process</a:t>
            </a:r>
            <a:br>
              <a:rPr lang="en-US" altLang="en-US" sz="2400" dirty="0" smtClean="0"/>
            </a:br>
            <a:r>
              <a:rPr lang="en-US" altLang="en-US" sz="2000" dirty="0" smtClean="0"/>
              <a:t>Runtime Kernel Generation, NVRTC Just-In-Time (JIT) Compilation</a:t>
            </a:r>
          </a:p>
        </p:txBody>
      </p:sp>
      <p:sp>
        <p:nvSpPr>
          <p:cNvPr id="19460" name="Rectangle 3"/>
          <p:cNvSpPr>
            <a:spLocks noChangeArrowheads="1"/>
          </p:cNvSpPr>
          <p:nvPr/>
        </p:nvSpPr>
        <p:spPr bwMode="auto">
          <a:xfrm>
            <a:off x="3185185" y="1025794"/>
            <a:ext cx="4232546" cy="402291"/>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a:t>Read QM simulation log file, trajectory</a:t>
            </a:r>
          </a:p>
        </p:txBody>
      </p:sp>
      <p:sp>
        <p:nvSpPr>
          <p:cNvPr id="19461" name="Rectangle 4"/>
          <p:cNvSpPr>
            <a:spLocks noChangeArrowheads="1"/>
          </p:cNvSpPr>
          <p:nvPr/>
        </p:nvSpPr>
        <p:spPr bwMode="auto">
          <a:xfrm>
            <a:off x="3177789" y="3356146"/>
            <a:ext cx="5761811" cy="710067"/>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b="1"/>
              <a:t>Compute 3-D grid of MO wavefunction amplitudes</a:t>
            </a:r>
          </a:p>
          <a:p>
            <a:pPr algn="ctr" eaLnBrk="1" hangingPunct="1">
              <a:buFont typeface="Times New Roman" pitchFamily="18" charset="0"/>
              <a:buNone/>
            </a:pPr>
            <a:r>
              <a:rPr lang="en-US" altLang="en-US" sz="2000" b="1"/>
              <a:t>using basis set-specific CUDA kernel</a:t>
            </a:r>
          </a:p>
        </p:txBody>
      </p:sp>
      <p:sp>
        <p:nvSpPr>
          <p:cNvPr id="19462" name="Rectangle 5"/>
          <p:cNvSpPr>
            <a:spLocks noChangeArrowheads="1"/>
          </p:cNvSpPr>
          <p:nvPr/>
        </p:nvSpPr>
        <p:spPr bwMode="auto">
          <a:xfrm>
            <a:off x="3183076" y="4054744"/>
            <a:ext cx="4668563" cy="402291"/>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a:t>Extract isosurface mesh from 3-D MO grid </a:t>
            </a:r>
          </a:p>
        </p:txBody>
      </p:sp>
      <p:sp>
        <p:nvSpPr>
          <p:cNvPr id="19463" name="Rectangle 6"/>
          <p:cNvSpPr>
            <a:spLocks noChangeArrowheads="1"/>
          </p:cNvSpPr>
          <p:nvPr/>
        </p:nvSpPr>
        <p:spPr bwMode="auto">
          <a:xfrm>
            <a:off x="3190540" y="4454794"/>
            <a:ext cx="3124871" cy="402291"/>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a:t>Render the resulting surface </a:t>
            </a:r>
          </a:p>
        </p:txBody>
      </p:sp>
      <p:sp>
        <p:nvSpPr>
          <p:cNvPr id="19464" name="Rectangle 7"/>
          <p:cNvSpPr>
            <a:spLocks noChangeArrowheads="1"/>
          </p:cNvSpPr>
          <p:nvPr/>
        </p:nvSpPr>
        <p:spPr bwMode="auto">
          <a:xfrm>
            <a:off x="3185083" y="1413046"/>
            <a:ext cx="4253385" cy="710067"/>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a:t>Preprocess MO coefficient data</a:t>
            </a:r>
          </a:p>
          <a:p>
            <a:pPr algn="ctr" eaLnBrk="1" hangingPunct="1">
              <a:buFont typeface="Times New Roman" pitchFamily="18" charset="0"/>
              <a:buNone/>
            </a:pPr>
            <a:r>
              <a:rPr lang="en-US" altLang="en-US" sz="2000"/>
              <a:t>eliminate duplicates, sort by type, etc…</a:t>
            </a:r>
          </a:p>
        </p:txBody>
      </p:sp>
      <p:sp>
        <p:nvSpPr>
          <p:cNvPr id="19465" name="Rectangle 8"/>
          <p:cNvSpPr>
            <a:spLocks noChangeArrowheads="1"/>
          </p:cNvSpPr>
          <p:nvPr/>
        </p:nvSpPr>
        <p:spPr bwMode="auto">
          <a:xfrm>
            <a:off x="3187245" y="2670346"/>
            <a:ext cx="4279225" cy="710067"/>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a:t>For current frame and MO index, </a:t>
            </a:r>
          </a:p>
          <a:p>
            <a:pPr algn="ctr" eaLnBrk="1" hangingPunct="1">
              <a:buFont typeface="Times New Roman" pitchFamily="18" charset="0"/>
              <a:buNone/>
            </a:pPr>
            <a:r>
              <a:rPr lang="en-US" altLang="en-US" sz="2000"/>
              <a:t>retrieve MO wavefunction coefficients  </a:t>
            </a:r>
          </a:p>
        </p:txBody>
      </p:sp>
      <p:sp>
        <p:nvSpPr>
          <p:cNvPr id="19466" name="AutoShape 9"/>
          <p:cNvSpPr>
            <a:spLocks noChangeArrowheads="1"/>
          </p:cNvSpPr>
          <p:nvPr/>
        </p:nvSpPr>
        <p:spPr bwMode="auto">
          <a:xfrm flipH="1" flipV="1">
            <a:off x="457199" y="2670344"/>
            <a:ext cx="2634841" cy="2186740"/>
          </a:xfrm>
          <a:prstGeom prst="curvedLeftArrow">
            <a:avLst>
              <a:gd name="adj1" fmla="val 21714"/>
              <a:gd name="adj2" fmla="val 43429"/>
              <a:gd name="adj3" fmla="val 33333"/>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nchor="ct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cxnSp>
        <p:nvCxnSpPr>
          <p:cNvPr id="19467" name="AutoShape 10"/>
          <p:cNvCxnSpPr>
            <a:cxnSpLocks noChangeShapeType="1"/>
          </p:cNvCxnSpPr>
          <p:nvPr/>
        </p:nvCxnSpPr>
        <p:spPr bwMode="auto">
          <a:xfrm>
            <a:off x="304800" y="2571750"/>
            <a:ext cx="8686800" cy="0"/>
          </a:xfrm>
          <a:prstGeom prst="straightConnector1">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468" name="Text Box 11"/>
          <p:cNvSpPr txBox="1">
            <a:spLocks noChangeArrowheads="1"/>
          </p:cNvSpPr>
          <p:nvPr/>
        </p:nvSpPr>
        <p:spPr bwMode="auto">
          <a:xfrm>
            <a:off x="1143000" y="1073051"/>
            <a:ext cx="1905000" cy="710067"/>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2000" b="1" dirty="0"/>
              <a:t>One-time initialization</a:t>
            </a:r>
          </a:p>
        </p:txBody>
      </p:sp>
      <p:sp>
        <p:nvSpPr>
          <p:cNvPr id="19469" name="AutoShape 12"/>
          <p:cNvSpPr>
            <a:spLocks noChangeArrowheads="1"/>
          </p:cNvSpPr>
          <p:nvPr/>
        </p:nvSpPr>
        <p:spPr bwMode="auto">
          <a:xfrm>
            <a:off x="124209" y="344384"/>
            <a:ext cx="325465" cy="4399066"/>
          </a:xfrm>
          <a:prstGeom prst="downArrow">
            <a:avLst>
              <a:gd name="adj1" fmla="val 50000"/>
              <a:gd name="adj2" fmla="val 112519"/>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nchor="ct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19470" name="Rectangle 13"/>
          <p:cNvSpPr>
            <a:spLocks noChangeArrowheads="1"/>
          </p:cNvSpPr>
          <p:nvPr/>
        </p:nvSpPr>
        <p:spPr bwMode="auto">
          <a:xfrm>
            <a:off x="3185921" y="2111644"/>
            <a:ext cx="5531235" cy="402291"/>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b="1"/>
              <a:t>Generate/compile basis set-specific CUDA kernel</a:t>
            </a:r>
            <a:endParaRPr lang="en-US" altLang="en-US" sz="2000"/>
          </a:p>
        </p:txBody>
      </p:sp>
      <p:sp>
        <p:nvSpPr>
          <p:cNvPr id="19471" name="Text Box 14"/>
          <p:cNvSpPr txBox="1">
            <a:spLocks noChangeArrowheads="1"/>
          </p:cNvSpPr>
          <p:nvPr/>
        </p:nvSpPr>
        <p:spPr bwMode="auto">
          <a:xfrm>
            <a:off x="791591" y="3591447"/>
            <a:ext cx="2386198" cy="648512"/>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1800" b="1" dirty="0"/>
              <a:t>For each </a:t>
            </a:r>
            <a:r>
              <a:rPr lang="en-US" altLang="en-US" sz="1800" b="1" dirty="0" err="1"/>
              <a:t>trj</a:t>
            </a:r>
            <a:r>
              <a:rPr lang="en-US" altLang="en-US" sz="1800" b="1" dirty="0"/>
              <a:t> frame, </a:t>
            </a:r>
            <a:r>
              <a:rPr lang="en-US" altLang="en-US" sz="1800" b="1" dirty="0" smtClean="0"/>
              <a:t>for </a:t>
            </a:r>
            <a:r>
              <a:rPr lang="en-US" altLang="en-US" sz="1800" b="1" dirty="0"/>
              <a:t>each MO shown</a:t>
            </a:r>
          </a:p>
        </p:txBody>
      </p:sp>
      <p:sp>
        <p:nvSpPr>
          <p:cNvPr id="19472" name="Rectangle 15"/>
          <p:cNvSpPr>
            <a:spLocks noChangeArrowheads="1"/>
          </p:cNvSpPr>
          <p:nvPr/>
        </p:nvSpPr>
        <p:spPr bwMode="auto">
          <a:xfrm>
            <a:off x="449674" y="1813096"/>
            <a:ext cx="2642367" cy="710067"/>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b="1"/>
              <a:t>Initialize Pool of GPU </a:t>
            </a:r>
          </a:p>
          <a:p>
            <a:pPr algn="ctr" eaLnBrk="1" hangingPunct="1">
              <a:buFont typeface="Times New Roman" pitchFamily="18" charset="0"/>
              <a:buNone/>
            </a:pPr>
            <a:r>
              <a:rPr lang="en-US" altLang="en-US" sz="2000" b="1"/>
              <a:t>Worker Threads</a:t>
            </a:r>
            <a:endParaRPr lang="en-US" altLang="en-US" sz="2000"/>
          </a:p>
        </p:txBody>
      </p:sp>
    </p:spTree>
    <p:extLst>
      <p:ext uri="{BB962C8B-B14F-4D97-AF65-F5344CB8AC3E}">
        <p14:creationId xmlns:p14="http://schemas.microsoft.com/office/powerpoint/2010/main" val="40278964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8"/>
          <p:cNvSpPr>
            <a:spLocks noChangeArrowheads="1"/>
          </p:cNvSpPr>
          <p:nvPr/>
        </p:nvSpPr>
        <p:spPr bwMode="auto">
          <a:xfrm>
            <a:off x="0" y="4599385"/>
            <a:ext cx="9144000" cy="54411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20482" name="Text Box 2"/>
          <p:cNvSpPr txBox="1">
            <a:spLocks noChangeArrowheads="1"/>
          </p:cNvSpPr>
          <p:nvPr/>
        </p:nvSpPr>
        <p:spPr bwMode="auto">
          <a:xfrm>
            <a:off x="267585" y="3754622"/>
            <a:ext cx="5931195" cy="1202510"/>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spcBef>
                <a:spcPct val="50000"/>
              </a:spcBef>
              <a:buFont typeface="Times New Roman" pitchFamily="18" charset="0"/>
              <a:buNone/>
            </a:pPr>
            <a:r>
              <a:rPr lang="en-US" altLang="en-US" sz="1400" b="1" dirty="0" smtClean="0"/>
              <a:t>   </a:t>
            </a:r>
            <a:r>
              <a:rPr lang="en-US" altLang="en-US" sz="1800" b="1" noProof="1"/>
              <a:t>contracted_gto = 1.832937 * expf(-7.868272*dist2);</a:t>
            </a:r>
          </a:p>
          <a:p>
            <a:pPr eaLnBrk="1" hangingPunct="1">
              <a:spcBef>
                <a:spcPct val="50000"/>
              </a:spcBef>
              <a:buFont typeface="Times New Roman" pitchFamily="18" charset="0"/>
              <a:buNone/>
            </a:pPr>
            <a:r>
              <a:rPr lang="en-US" altLang="en-US" sz="1800" b="1" noProof="1"/>
              <a:t>  </a:t>
            </a:r>
            <a:r>
              <a:rPr lang="en-US" altLang="en-US" sz="1800" b="1" noProof="1" smtClean="0"/>
              <a:t>contracted_gto </a:t>
            </a:r>
            <a:r>
              <a:rPr lang="en-US" altLang="en-US" sz="1800" b="1" noProof="1"/>
              <a:t>+= 1.405380 * expf(-1.881289*dist2);</a:t>
            </a:r>
          </a:p>
          <a:p>
            <a:pPr eaLnBrk="1" hangingPunct="1">
              <a:spcBef>
                <a:spcPct val="50000"/>
              </a:spcBef>
              <a:buFont typeface="Times New Roman" pitchFamily="18" charset="0"/>
              <a:buNone/>
            </a:pPr>
            <a:r>
              <a:rPr lang="en-US" altLang="en-US" sz="1800" b="1" noProof="1"/>
              <a:t>  </a:t>
            </a:r>
            <a:r>
              <a:rPr lang="en-US" altLang="en-US" sz="1800" b="1" noProof="1" smtClean="0"/>
              <a:t>contracted_gto </a:t>
            </a:r>
            <a:r>
              <a:rPr lang="en-US" altLang="en-US" sz="1800" b="1" noProof="1"/>
              <a:t>+= 0.701383 * expf(-0.544249*dist2</a:t>
            </a:r>
            <a:r>
              <a:rPr lang="en-US" altLang="en-US" sz="1800" b="1" noProof="1" smtClean="0"/>
              <a:t>);</a:t>
            </a:r>
            <a:endParaRPr lang="en-US" altLang="en-US" sz="1800" b="1" noProof="1"/>
          </a:p>
        </p:txBody>
      </p:sp>
      <p:sp>
        <p:nvSpPr>
          <p:cNvPr id="20483" name="Text Box 3"/>
          <p:cNvSpPr txBox="1">
            <a:spLocks noChangeArrowheads="1"/>
          </p:cNvSpPr>
          <p:nvPr/>
        </p:nvSpPr>
        <p:spPr bwMode="auto">
          <a:xfrm>
            <a:off x="148854" y="114300"/>
            <a:ext cx="5114261" cy="3326168"/>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spcBef>
                <a:spcPct val="50000"/>
              </a:spcBef>
              <a:buFont typeface="Times New Roman" pitchFamily="18" charset="0"/>
              <a:buNone/>
            </a:pPr>
            <a:r>
              <a:rPr lang="en-US" altLang="en-US" sz="1050" b="1" noProof="1" smtClean="0"/>
              <a:t>    </a:t>
            </a:r>
            <a:r>
              <a:rPr lang="en-US" altLang="en-US" sz="1200" b="1" noProof="1" smtClean="0"/>
              <a:t>for (shell=0; shell &lt; maxshell; shell++)  {</a:t>
            </a:r>
          </a:p>
          <a:p>
            <a:pPr eaLnBrk="1" hangingPunct="1">
              <a:spcBef>
                <a:spcPct val="50000"/>
              </a:spcBef>
              <a:buFont typeface="Times New Roman" pitchFamily="18" charset="0"/>
              <a:buNone/>
            </a:pPr>
            <a:r>
              <a:rPr lang="en-US" altLang="en-US" sz="1200" b="1" noProof="1" smtClean="0"/>
              <a:t>      </a:t>
            </a:r>
            <a:r>
              <a:rPr lang="en-US" altLang="en-US" sz="1200" b="1" noProof="1"/>
              <a:t>float contracted_gto = 0.0f;</a:t>
            </a:r>
          </a:p>
          <a:p>
            <a:pPr eaLnBrk="1" hangingPunct="1">
              <a:spcBef>
                <a:spcPct val="50000"/>
              </a:spcBef>
              <a:buFont typeface="Times New Roman" pitchFamily="18" charset="0"/>
              <a:buNone/>
            </a:pPr>
            <a:endParaRPr lang="en-US" altLang="en-US" sz="1200" b="1" noProof="1"/>
          </a:p>
          <a:p>
            <a:pPr eaLnBrk="1" hangingPunct="1">
              <a:spcBef>
                <a:spcPct val="50000"/>
              </a:spcBef>
              <a:buFont typeface="Times New Roman" pitchFamily="18" charset="0"/>
              <a:buNone/>
            </a:pPr>
            <a:r>
              <a:rPr lang="en-US" altLang="en-US" sz="1200" b="1" noProof="1"/>
              <a:t>      // Loop over the Gaussian primitives of </a:t>
            </a:r>
            <a:r>
              <a:rPr lang="en-US" altLang="en-US" sz="1200" b="1" noProof="1" smtClean="0"/>
              <a:t>CGTO</a:t>
            </a:r>
            <a:endParaRPr lang="en-US" altLang="en-US" sz="1200" b="1" noProof="1"/>
          </a:p>
          <a:p>
            <a:pPr eaLnBrk="1" hangingPunct="1">
              <a:spcBef>
                <a:spcPct val="50000"/>
              </a:spcBef>
              <a:buFont typeface="Times New Roman" pitchFamily="18" charset="0"/>
              <a:buNone/>
            </a:pPr>
            <a:r>
              <a:rPr lang="en-US" altLang="en-US" sz="1200" b="1" noProof="1"/>
              <a:t>      int maxprim = const_num_prim_per_shell[shell_counter];</a:t>
            </a:r>
          </a:p>
          <a:p>
            <a:pPr eaLnBrk="1" hangingPunct="1">
              <a:spcBef>
                <a:spcPct val="50000"/>
              </a:spcBef>
              <a:buFont typeface="Times New Roman" pitchFamily="18" charset="0"/>
              <a:buNone/>
            </a:pPr>
            <a:r>
              <a:rPr lang="en-US" altLang="en-US" sz="1200" b="1" noProof="1"/>
              <a:t>      int shell_type = const_shell_symmetry[shell_counter];</a:t>
            </a:r>
          </a:p>
          <a:p>
            <a:pPr eaLnBrk="1" hangingPunct="1">
              <a:spcBef>
                <a:spcPct val="50000"/>
              </a:spcBef>
              <a:buFont typeface="Times New Roman" pitchFamily="18" charset="0"/>
              <a:buNone/>
            </a:pPr>
            <a:r>
              <a:rPr lang="en-US" altLang="en-US" sz="1200" b="1" noProof="1"/>
              <a:t>      for (prim=0; prim &lt; maxprim;  prim++) {</a:t>
            </a:r>
          </a:p>
          <a:p>
            <a:pPr eaLnBrk="1" hangingPunct="1">
              <a:spcBef>
                <a:spcPct val="50000"/>
              </a:spcBef>
              <a:buFont typeface="Times New Roman" pitchFamily="18" charset="0"/>
              <a:buNone/>
            </a:pPr>
            <a:r>
              <a:rPr lang="en-US" altLang="en-US" sz="1200" b="1" noProof="1"/>
              <a:t>        float exponent    </a:t>
            </a:r>
            <a:r>
              <a:rPr lang="en-US" altLang="en-US" sz="1200" b="1" noProof="1" smtClean="0"/>
              <a:t>      </a:t>
            </a:r>
            <a:r>
              <a:rPr lang="en-US" altLang="en-US" sz="1200" b="1" noProof="1"/>
              <a:t>= const_basis_array[prim_counter  </a:t>
            </a:r>
            <a:r>
              <a:rPr lang="en-US" altLang="en-US" sz="1200" b="1" noProof="1" smtClean="0"/>
              <a:t>    </a:t>
            </a:r>
            <a:r>
              <a:rPr lang="en-US" altLang="en-US" sz="1200" b="1" noProof="1"/>
              <a:t>];</a:t>
            </a:r>
          </a:p>
          <a:p>
            <a:pPr eaLnBrk="1" hangingPunct="1">
              <a:spcBef>
                <a:spcPct val="50000"/>
              </a:spcBef>
              <a:buFont typeface="Times New Roman" pitchFamily="18" charset="0"/>
              <a:buNone/>
            </a:pPr>
            <a:r>
              <a:rPr lang="en-US" altLang="en-US" sz="1200" b="1" noProof="1"/>
              <a:t>        float contract_coeff = const_basis_array[prim_counter + 1];</a:t>
            </a:r>
          </a:p>
          <a:p>
            <a:pPr eaLnBrk="1" hangingPunct="1">
              <a:spcBef>
                <a:spcPct val="50000"/>
              </a:spcBef>
              <a:buFont typeface="Times New Roman" pitchFamily="18" charset="0"/>
              <a:buNone/>
            </a:pPr>
            <a:r>
              <a:rPr lang="en-US" altLang="en-US" sz="1200" b="1" dirty="0"/>
              <a:t>        </a:t>
            </a:r>
            <a:r>
              <a:rPr lang="en-US" altLang="en-US" sz="1200" b="1" noProof="1"/>
              <a:t>contracted_gto += contract_coeff </a:t>
            </a:r>
            <a:r>
              <a:rPr lang="en-US" altLang="en-US" sz="1200" b="1" noProof="1" smtClean="0"/>
              <a:t> * </a:t>
            </a:r>
            <a:r>
              <a:rPr lang="en-US" altLang="en-US" sz="1200" b="1" noProof="1"/>
              <a:t>expf(-exponent*dist2);</a:t>
            </a:r>
          </a:p>
          <a:p>
            <a:pPr eaLnBrk="1" hangingPunct="1">
              <a:spcBef>
                <a:spcPct val="50000"/>
              </a:spcBef>
              <a:buFont typeface="Times New Roman" pitchFamily="18" charset="0"/>
              <a:buNone/>
            </a:pPr>
            <a:r>
              <a:rPr lang="en-US" altLang="en-US" sz="1200" b="1" noProof="1"/>
              <a:t>        prim_counter += 2;</a:t>
            </a:r>
          </a:p>
          <a:p>
            <a:pPr eaLnBrk="1" hangingPunct="1">
              <a:spcBef>
                <a:spcPct val="50000"/>
              </a:spcBef>
              <a:buFont typeface="Times New Roman" pitchFamily="18" charset="0"/>
              <a:buNone/>
            </a:pPr>
            <a:r>
              <a:rPr lang="en-US" altLang="en-US" sz="1200" b="1" noProof="1"/>
              <a:t>      </a:t>
            </a:r>
            <a:r>
              <a:rPr lang="en-US" altLang="en-US" sz="1200" b="1" noProof="1" smtClean="0"/>
              <a:t>}</a:t>
            </a:r>
          </a:p>
        </p:txBody>
      </p:sp>
      <p:sp>
        <p:nvSpPr>
          <p:cNvPr id="20484" name="Text Box 4"/>
          <p:cNvSpPr txBox="1">
            <a:spLocks noChangeArrowheads="1"/>
          </p:cNvSpPr>
          <p:nvPr/>
        </p:nvSpPr>
        <p:spPr bwMode="auto">
          <a:xfrm>
            <a:off x="5715000" y="285750"/>
            <a:ext cx="2514600" cy="1017844"/>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2000" dirty="0"/>
              <a:t>General </a:t>
            </a:r>
            <a:r>
              <a:rPr lang="en-US" altLang="en-US" sz="2000" dirty="0" smtClean="0"/>
              <a:t>loop-based data-dependent  MO CUDA </a:t>
            </a:r>
            <a:r>
              <a:rPr lang="en-US" altLang="en-US" sz="2000" dirty="0"/>
              <a:t>kernel</a:t>
            </a:r>
          </a:p>
        </p:txBody>
      </p:sp>
      <p:cxnSp>
        <p:nvCxnSpPr>
          <p:cNvPr id="20485" name="AutoShape 5"/>
          <p:cNvCxnSpPr>
            <a:cxnSpLocks noChangeShapeType="1"/>
          </p:cNvCxnSpPr>
          <p:nvPr/>
        </p:nvCxnSpPr>
        <p:spPr bwMode="auto">
          <a:xfrm flipH="1">
            <a:off x="6198781" y="1459008"/>
            <a:ext cx="1371600" cy="0"/>
          </a:xfrm>
          <a:prstGeom prst="straightConnector1">
            <a:avLst/>
          </a:prstGeom>
          <a:noFill/>
          <a:ln w="139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486" name="Text Box 6"/>
          <p:cNvSpPr txBox="1">
            <a:spLocks noChangeArrowheads="1"/>
          </p:cNvSpPr>
          <p:nvPr/>
        </p:nvSpPr>
        <p:spPr bwMode="auto">
          <a:xfrm>
            <a:off x="5539563" y="2022877"/>
            <a:ext cx="3033823" cy="1325620"/>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2000" dirty="0" smtClean="0"/>
              <a:t>Runtime-generated data-specific MO CUDA kernel compiled via </a:t>
            </a:r>
            <a:r>
              <a:rPr lang="en-US" altLang="en-US" sz="2000" b="1" dirty="0" smtClean="0"/>
              <a:t>CUDA NVRTC</a:t>
            </a:r>
            <a:r>
              <a:rPr lang="en-US" altLang="en-US" sz="2000" dirty="0" smtClean="0"/>
              <a:t> JIT…</a:t>
            </a:r>
            <a:endParaRPr lang="en-US" altLang="en-US" sz="2000" dirty="0"/>
          </a:p>
        </p:txBody>
      </p:sp>
      <p:sp>
        <p:nvSpPr>
          <p:cNvPr id="9" name="Text Box 6"/>
          <p:cNvSpPr txBox="1">
            <a:spLocks noChangeArrowheads="1"/>
          </p:cNvSpPr>
          <p:nvPr/>
        </p:nvSpPr>
        <p:spPr bwMode="auto">
          <a:xfrm>
            <a:off x="6026888" y="4214682"/>
            <a:ext cx="2667000" cy="710067"/>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4000" b="1" dirty="0" smtClean="0"/>
              <a:t>1.8x Faster</a:t>
            </a:r>
            <a:endParaRPr lang="en-US" altLang="en-US" sz="4000" b="1" dirty="0"/>
          </a:p>
        </p:txBody>
      </p:sp>
      <p:cxnSp>
        <p:nvCxnSpPr>
          <p:cNvPr id="10" name="AutoShape 5"/>
          <p:cNvCxnSpPr>
            <a:cxnSpLocks noChangeShapeType="1"/>
          </p:cNvCxnSpPr>
          <p:nvPr/>
        </p:nvCxnSpPr>
        <p:spPr bwMode="auto">
          <a:xfrm flipH="1">
            <a:off x="6515100" y="3868705"/>
            <a:ext cx="1371600" cy="0"/>
          </a:xfrm>
          <a:prstGeom prst="straightConnector1">
            <a:avLst/>
          </a:prstGeom>
          <a:noFill/>
          <a:ln w="139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0763967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8"/>
          <p:cNvSpPr>
            <a:spLocks noChangeArrowheads="1"/>
          </p:cNvSpPr>
          <p:nvPr/>
        </p:nvSpPr>
        <p:spPr bwMode="auto">
          <a:xfrm>
            <a:off x="0" y="4599385"/>
            <a:ext cx="9144000" cy="54411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20482" name="Text Box 2"/>
          <p:cNvSpPr txBox="1">
            <a:spLocks noChangeArrowheads="1"/>
          </p:cNvSpPr>
          <p:nvPr/>
        </p:nvSpPr>
        <p:spPr bwMode="auto">
          <a:xfrm>
            <a:off x="6019800" y="171450"/>
            <a:ext cx="3124200" cy="6065379"/>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spcBef>
                <a:spcPct val="50000"/>
              </a:spcBef>
              <a:buFont typeface="Times New Roman" pitchFamily="18" charset="0"/>
              <a:buNone/>
            </a:pPr>
            <a:r>
              <a:rPr lang="en-US" altLang="en-US" sz="1000" b="1" dirty="0" smtClean="0"/>
              <a:t>   </a:t>
            </a:r>
            <a:r>
              <a:rPr lang="en-US" altLang="en-US" sz="900" b="1" noProof="1"/>
              <a:t>contracted_gto = 1.832937 * expf(-7.868272*dist2);</a:t>
            </a:r>
          </a:p>
          <a:p>
            <a:pPr eaLnBrk="1" hangingPunct="1">
              <a:spcBef>
                <a:spcPct val="50000"/>
              </a:spcBef>
              <a:buFont typeface="Times New Roman" pitchFamily="18" charset="0"/>
              <a:buNone/>
            </a:pPr>
            <a:r>
              <a:rPr lang="en-US" altLang="en-US" sz="900" b="1" noProof="1"/>
              <a:t>    contracted_gto += 1.405380 * expf(-1.881289*dist2);</a:t>
            </a:r>
          </a:p>
          <a:p>
            <a:pPr eaLnBrk="1" hangingPunct="1">
              <a:spcBef>
                <a:spcPct val="50000"/>
              </a:spcBef>
              <a:buFont typeface="Times New Roman" pitchFamily="18" charset="0"/>
              <a:buNone/>
            </a:pPr>
            <a:r>
              <a:rPr lang="en-US" altLang="en-US" sz="900" b="1" noProof="1"/>
              <a:t>    contracted_gto += 0.701383 * expf(-0.544249*dist2);</a:t>
            </a:r>
          </a:p>
          <a:p>
            <a:pPr eaLnBrk="1" hangingPunct="1">
              <a:spcBef>
                <a:spcPct val="50000"/>
              </a:spcBef>
              <a:buFont typeface="Times New Roman" pitchFamily="18" charset="0"/>
              <a:buNone/>
            </a:pPr>
            <a:r>
              <a:rPr lang="en-US" altLang="en-US" sz="900" b="1" noProof="1"/>
              <a:t>    // P_SHELL</a:t>
            </a:r>
          </a:p>
          <a:p>
            <a:pPr eaLnBrk="1" hangingPunct="1">
              <a:spcBef>
                <a:spcPct val="50000"/>
              </a:spcBef>
              <a:buFont typeface="Times New Roman" pitchFamily="18" charset="0"/>
              <a:buNone/>
            </a:pPr>
            <a:r>
              <a:rPr lang="en-US" altLang="en-US" sz="900" b="1" noProof="1"/>
              <a:t>    tmpshell = const_wave_f[ifunc++] * xdist;</a:t>
            </a:r>
          </a:p>
          <a:p>
            <a:pPr eaLnBrk="1" hangingPunct="1">
              <a:spcBef>
                <a:spcPct val="50000"/>
              </a:spcBef>
              <a:buFont typeface="Times New Roman" pitchFamily="18" charset="0"/>
              <a:buNone/>
            </a:pPr>
            <a:r>
              <a:rPr lang="en-US" altLang="en-US" sz="900" b="1" noProof="1"/>
              <a:t>    tmpshell += const_wave_f[ifunc++] * ydist;</a:t>
            </a:r>
          </a:p>
          <a:p>
            <a:pPr eaLnBrk="1" hangingPunct="1">
              <a:spcBef>
                <a:spcPct val="50000"/>
              </a:spcBef>
              <a:buFont typeface="Times New Roman" pitchFamily="18" charset="0"/>
              <a:buNone/>
            </a:pPr>
            <a:r>
              <a:rPr lang="en-US" altLang="en-US" sz="900" b="1" noProof="1"/>
              <a:t>    tmpshell += const_wave_f[ifunc++] * zdist;</a:t>
            </a:r>
          </a:p>
          <a:p>
            <a:pPr eaLnBrk="1" hangingPunct="1">
              <a:spcBef>
                <a:spcPct val="50000"/>
              </a:spcBef>
              <a:buFont typeface="Times New Roman" pitchFamily="18" charset="0"/>
              <a:buNone/>
            </a:pPr>
            <a:r>
              <a:rPr lang="en-US" altLang="en-US" sz="900" b="1" noProof="1"/>
              <a:t>    value += tmpshell * contracted_gto;</a:t>
            </a:r>
          </a:p>
          <a:p>
            <a:pPr eaLnBrk="1" hangingPunct="1">
              <a:spcBef>
                <a:spcPct val="50000"/>
              </a:spcBef>
              <a:buFont typeface="Times New Roman" pitchFamily="18" charset="0"/>
              <a:buNone/>
            </a:pPr>
            <a:endParaRPr lang="en-US" altLang="en-US" sz="900" b="1" noProof="1"/>
          </a:p>
          <a:p>
            <a:pPr eaLnBrk="1" hangingPunct="1">
              <a:spcBef>
                <a:spcPct val="50000"/>
              </a:spcBef>
              <a:buFont typeface="Times New Roman" pitchFamily="18" charset="0"/>
              <a:buNone/>
            </a:pPr>
            <a:r>
              <a:rPr lang="en-US" altLang="en-US" sz="900" b="1" noProof="1"/>
              <a:t>    contracted_gto = 0.187618 * expf(-0.168714*dist2);</a:t>
            </a:r>
          </a:p>
          <a:p>
            <a:pPr eaLnBrk="1" hangingPunct="1">
              <a:spcBef>
                <a:spcPct val="50000"/>
              </a:spcBef>
              <a:buFont typeface="Times New Roman" pitchFamily="18" charset="0"/>
              <a:buNone/>
            </a:pPr>
            <a:r>
              <a:rPr lang="en-US" altLang="en-US" sz="900" b="1" noProof="1"/>
              <a:t>    // S_SHELL</a:t>
            </a:r>
          </a:p>
          <a:p>
            <a:pPr eaLnBrk="1" hangingPunct="1">
              <a:spcBef>
                <a:spcPct val="50000"/>
              </a:spcBef>
              <a:buFont typeface="Times New Roman" pitchFamily="18" charset="0"/>
              <a:buNone/>
            </a:pPr>
            <a:r>
              <a:rPr lang="en-US" altLang="en-US" sz="900" b="1" noProof="1"/>
              <a:t>    value += const_wave_f[ifunc++] * contracted_gto;</a:t>
            </a:r>
          </a:p>
          <a:p>
            <a:pPr eaLnBrk="1" hangingPunct="1">
              <a:spcBef>
                <a:spcPct val="50000"/>
              </a:spcBef>
              <a:buFont typeface="Times New Roman" pitchFamily="18" charset="0"/>
              <a:buNone/>
            </a:pPr>
            <a:endParaRPr lang="en-US" altLang="en-US" sz="900" b="1" noProof="1"/>
          </a:p>
          <a:p>
            <a:pPr eaLnBrk="1" hangingPunct="1">
              <a:spcBef>
                <a:spcPct val="50000"/>
              </a:spcBef>
              <a:buFont typeface="Times New Roman" pitchFamily="18" charset="0"/>
              <a:buNone/>
            </a:pPr>
            <a:r>
              <a:rPr lang="en-US" altLang="en-US" sz="900" b="1" noProof="1"/>
              <a:t>    contracted_gto = 0.217969 * expf(-0.168714*dist2);</a:t>
            </a:r>
          </a:p>
          <a:p>
            <a:pPr eaLnBrk="1" hangingPunct="1">
              <a:spcBef>
                <a:spcPct val="50000"/>
              </a:spcBef>
              <a:buFont typeface="Times New Roman" pitchFamily="18" charset="0"/>
              <a:buNone/>
            </a:pPr>
            <a:r>
              <a:rPr lang="en-US" altLang="en-US" sz="900" b="1" noProof="1"/>
              <a:t>    // P_SHELL</a:t>
            </a:r>
          </a:p>
          <a:p>
            <a:pPr eaLnBrk="1" hangingPunct="1">
              <a:spcBef>
                <a:spcPct val="50000"/>
              </a:spcBef>
              <a:buFont typeface="Times New Roman" pitchFamily="18" charset="0"/>
              <a:buNone/>
            </a:pPr>
            <a:r>
              <a:rPr lang="en-US" altLang="en-US" sz="900" b="1" noProof="1"/>
              <a:t>    tmpshell = const_wave_f[ifunc++] * xdist;</a:t>
            </a:r>
          </a:p>
          <a:p>
            <a:pPr eaLnBrk="1" hangingPunct="1">
              <a:spcBef>
                <a:spcPct val="50000"/>
              </a:spcBef>
              <a:buFont typeface="Times New Roman" pitchFamily="18" charset="0"/>
              <a:buNone/>
            </a:pPr>
            <a:r>
              <a:rPr lang="en-US" altLang="en-US" sz="900" b="1" noProof="1"/>
              <a:t>    tmpshell += const_wave_f[ifunc++] * ydist;</a:t>
            </a:r>
          </a:p>
          <a:p>
            <a:pPr eaLnBrk="1" hangingPunct="1">
              <a:spcBef>
                <a:spcPct val="50000"/>
              </a:spcBef>
              <a:buFont typeface="Times New Roman" pitchFamily="18" charset="0"/>
              <a:buNone/>
            </a:pPr>
            <a:r>
              <a:rPr lang="en-US" altLang="en-US" sz="900" b="1" noProof="1"/>
              <a:t>    tmpshell += const_wave_f[ifunc++] * zdist;</a:t>
            </a:r>
          </a:p>
          <a:p>
            <a:pPr eaLnBrk="1" hangingPunct="1">
              <a:spcBef>
                <a:spcPct val="50000"/>
              </a:spcBef>
              <a:buFont typeface="Times New Roman" pitchFamily="18" charset="0"/>
              <a:buNone/>
            </a:pPr>
            <a:r>
              <a:rPr lang="en-US" altLang="en-US" sz="900" b="1" noProof="1"/>
              <a:t>    value += tmpshell * contracted_gto;</a:t>
            </a:r>
          </a:p>
          <a:p>
            <a:pPr eaLnBrk="1" hangingPunct="1">
              <a:spcBef>
                <a:spcPct val="50000"/>
              </a:spcBef>
              <a:buFont typeface="Times New Roman" pitchFamily="18" charset="0"/>
              <a:buNone/>
            </a:pPr>
            <a:endParaRPr lang="en-US" altLang="en-US" sz="900" b="1" noProof="1"/>
          </a:p>
          <a:p>
            <a:pPr eaLnBrk="1" hangingPunct="1">
              <a:spcBef>
                <a:spcPct val="50000"/>
              </a:spcBef>
              <a:buFont typeface="Times New Roman" pitchFamily="18" charset="0"/>
              <a:buNone/>
            </a:pPr>
            <a:r>
              <a:rPr lang="en-US" altLang="en-US" sz="900" b="1" noProof="1"/>
              <a:t>    contracted_gto = 3.858403 * expf(-0.800000*dist2);</a:t>
            </a:r>
          </a:p>
          <a:p>
            <a:pPr eaLnBrk="1" hangingPunct="1">
              <a:spcBef>
                <a:spcPct val="50000"/>
              </a:spcBef>
              <a:buFont typeface="Times New Roman" pitchFamily="18" charset="0"/>
              <a:buNone/>
            </a:pPr>
            <a:r>
              <a:rPr lang="en-US" altLang="en-US" sz="900" b="1" noProof="1"/>
              <a:t>    // D_SHELL</a:t>
            </a:r>
          </a:p>
          <a:p>
            <a:pPr eaLnBrk="1" hangingPunct="1">
              <a:spcBef>
                <a:spcPct val="50000"/>
              </a:spcBef>
              <a:buFont typeface="Times New Roman" pitchFamily="18" charset="0"/>
              <a:buNone/>
            </a:pPr>
            <a:r>
              <a:rPr lang="en-US" altLang="en-US" sz="900" b="1" noProof="1"/>
              <a:t>    tmpshell = const_wave_f[ifunc++] * xdist2;</a:t>
            </a:r>
          </a:p>
          <a:p>
            <a:pPr eaLnBrk="1" hangingPunct="1">
              <a:spcBef>
                <a:spcPct val="50000"/>
              </a:spcBef>
              <a:buFont typeface="Times New Roman" pitchFamily="18" charset="0"/>
              <a:buNone/>
            </a:pPr>
            <a:r>
              <a:rPr lang="en-US" altLang="en-US" sz="900" b="1" noProof="1"/>
              <a:t>    tmpshell += const_wave_f[ifunc++] * ydist2;</a:t>
            </a:r>
          </a:p>
          <a:p>
            <a:pPr eaLnBrk="1" hangingPunct="1">
              <a:spcBef>
                <a:spcPct val="50000"/>
              </a:spcBef>
              <a:buFont typeface="Times New Roman" pitchFamily="18" charset="0"/>
              <a:buNone/>
            </a:pPr>
            <a:r>
              <a:rPr lang="en-US" altLang="en-US" sz="900" b="1" noProof="1"/>
              <a:t>    tmpshell += const_wave_f[ifunc++] * zdist2;</a:t>
            </a:r>
          </a:p>
          <a:p>
            <a:pPr eaLnBrk="1" hangingPunct="1">
              <a:spcBef>
                <a:spcPct val="50000"/>
              </a:spcBef>
              <a:buFont typeface="Times New Roman" pitchFamily="18" charset="0"/>
              <a:buNone/>
            </a:pPr>
            <a:r>
              <a:rPr lang="en-US" altLang="en-US" sz="900" b="1" noProof="1"/>
              <a:t>    tmpshell += const_wave_f[ifunc++] * xdist * ydist;</a:t>
            </a:r>
          </a:p>
          <a:p>
            <a:pPr eaLnBrk="1" hangingPunct="1">
              <a:spcBef>
                <a:spcPct val="50000"/>
              </a:spcBef>
              <a:buFont typeface="Times New Roman" pitchFamily="18" charset="0"/>
              <a:buNone/>
            </a:pPr>
            <a:r>
              <a:rPr lang="en-US" altLang="en-US" sz="900" b="1" noProof="1"/>
              <a:t>    tmpshell += const_wave_f[ifunc++] * xdist * zdist;</a:t>
            </a:r>
          </a:p>
          <a:p>
            <a:pPr eaLnBrk="1" hangingPunct="1">
              <a:spcBef>
                <a:spcPct val="50000"/>
              </a:spcBef>
              <a:buFont typeface="Times New Roman" pitchFamily="18" charset="0"/>
              <a:buNone/>
            </a:pPr>
            <a:r>
              <a:rPr lang="en-US" altLang="en-US" sz="900" b="1" noProof="1"/>
              <a:t>    tmpshell += const_wave_f[ifunc++] * ydist * zdist;</a:t>
            </a:r>
          </a:p>
          <a:p>
            <a:pPr eaLnBrk="1" hangingPunct="1">
              <a:spcBef>
                <a:spcPct val="50000"/>
              </a:spcBef>
              <a:buFont typeface="Times New Roman" pitchFamily="18" charset="0"/>
              <a:buNone/>
            </a:pPr>
            <a:r>
              <a:rPr lang="en-US" altLang="en-US" sz="900" b="1" noProof="1"/>
              <a:t>    value += tmpshell * contracted_gto;</a:t>
            </a:r>
            <a:endParaRPr lang="en-US" altLang="en-US" sz="900" b="1" dirty="0"/>
          </a:p>
        </p:txBody>
      </p:sp>
      <p:sp>
        <p:nvSpPr>
          <p:cNvPr id="20483" name="Text Box 3"/>
          <p:cNvSpPr txBox="1">
            <a:spLocks noChangeArrowheads="1"/>
          </p:cNvSpPr>
          <p:nvPr/>
        </p:nvSpPr>
        <p:spPr bwMode="auto">
          <a:xfrm>
            <a:off x="148856" y="114300"/>
            <a:ext cx="3356344" cy="6049991"/>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spcBef>
                <a:spcPct val="50000"/>
              </a:spcBef>
              <a:buFont typeface="Times New Roman" pitchFamily="18" charset="0"/>
              <a:buNone/>
            </a:pPr>
            <a:r>
              <a:rPr lang="en-US" altLang="en-US" sz="900" b="1" noProof="1" smtClean="0"/>
              <a:t>    for (shell=0; shell &lt; maxshell; shell++)  {</a:t>
            </a:r>
          </a:p>
          <a:p>
            <a:pPr eaLnBrk="1" hangingPunct="1">
              <a:spcBef>
                <a:spcPct val="50000"/>
              </a:spcBef>
              <a:buFont typeface="Times New Roman" pitchFamily="18" charset="0"/>
              <a:buNone/>
            </a:pPr>
            <a:r>
              <a:rPr lang="en-US" altLang="en-US" sz="900" b="1" noProof="1" smtClean="0"/>
              <a:t>      </a:t>
            </a:r>
            <a:r>
              <a:rPr lang="en-US" altLang="en-US" sz="900" b="1" noProof="1"/>
              <a:t>float contracted_gto = 0.0f;</a:t>
            </a:r>
          </a:p>
          <a:p>
            <a:pPr eaLnBrk="1" hangingPunct="1">
              <a:spcBef>
                <a:spcPct val="50000"/>
              </a:spcBef>
              <a:buFont typeface="Times New Roman" pitchFamily="18" charset="0"/>
              <a:buNone/>
            </a:pPr>
            <a:endParaRPr lang="en-US" altLang="en-US" sz="900" b="1" noProof="1"/>
          </a:p>
          <a:p>
            <a:pPr eaLnBrk="1" hangingPunct="1">
              <a:spcBef>
                <a:spcPct val="50000"/>
              </a:spcBef>
              <a:buFont typeface="Times New Roman" pitchFamily="18" charset="0"/>
              <a:buNone/>
            </a:pPr>
            <a:r>
              <a:rPr lang="en-US" altLang="en-US" sz="900" b="1" noProof="1"/>
              <a:t>      // Loop over the Gaussian primitives of </a:t>
            </a:r>
            <a:r>
              <a:rPr lang="en-US" altLang="en-US" sz="900" b="1" noProof="1" smtClean="0"/>
              <a:t>CGTO</a:t>
            </a:r>
            <a:endParaRPr lang="en-US" altLang="en-US" sz="900" b="1" noProof="1"/>
          </a:p>
          <a:p>
            <a:pPr eaLnBrk="1" hangingPunct="1">
              <a:spcBef>
                <a:spcPct val="50000"/>
              </a:spcBef>
              <a:buFont typeface="Times New Roman" pitchFamily="18" charset="0"/>
              <a:buNone/>
            </a:pPr>
            <a:r>
              <a:rPr lang="en-US" altLang="en-US" sz="900" b="1" noProof="1"/>
              <a:t>      int maxprim = const_num_prim_per_shell[shell_counter];</a:t>
            </a:r>
          </a:p>
          <a:p>
            <a:pPr eaLnBrk="1" hangingPunct="1">
              <a:spcBef>
                <a:spcPct val="50000"/>
              </a:spcBef>
              <a:buFont typeface="Times New Roman" pitchFamily="18" charset="0"/>
              <a:buNone/>
            </a:pPr>
            <a:r>
              <a:rPr lang="en-US" altLang="en-US" sz="900" b="1" noProof="1"/>
              <a:t>      int shell_type = const_shell_symmetry[shell_counter];</a:t>
            </a:r>
          </a:p>
          <a:p>
            <a:pPr eaLnBrk="1" hangingPunct="1">
              <a:spcBef>
                <a:spcPct val="50000"/>
              </a:spcBef>
              <a:buFont typeface="Times New Roman" pitchFamily="18" charset="0"/>
              <a:buNone/>
            </a:pPr>
            <a:r>
              <a:rPr lang="en-US" altLang="en-US" sz="900" b="1" noProof="1"/>
              <a:t>      for (prim=0; prim &lt; maxprim;  prim++) {</a:t>
            </a:r>
          </a:p>
          <a:p>
            <a:pPr eaLnBrk="1" hangingPunct="1">
              <a:spcBef>
                <a:spcPct val="50000"/>
              </a:spcBef>
              <a:buFont typeface="Times New Roman" pitchFamily="18" charset="0"/>
              <a:buNone/>
            </a:pPr>
            <a:r>
              <a:rPr lang="en-US" altLang="en-US" sz="900" b="1" noProof="1"/>
              <a:t>        float exponent    </a:t>
            </a:r>
            <a:r>
              <a:rPr lang="en-US" altLang="en-US" sz="900" b="1" noProof="1" smtClean="0"/>
              <a:t>      </a:t>
            </a:r>
            <a:r>
              <a:rPr lang="en-US" altLang="en-US" sz="900" b="1" noProof="1"/>
              <a:t>= const_basis_array[prim_counter  </a:t>
            </a:r>
            <a:r>
              <a:rPr lang="en-US" altLang="en-US" sz="900" b="1" noProof="1" smtClean="0"/>
              <a:t>    </a:t>
            </a:r>
            <a:r>
              <a:rPr lang="en-US" altLang="en-US" sz="900" b="1" noProof="1"/>
              <a:t>];</a:t>
            </a:r>
          </a:p>
          <a:p>
            <a:pPr eaLnBrk="1" hangingPunct="1">
              <a:spcBef>
                <a:spcPct val="50000"/>
              </a:spcBef>
              <a:buFont typeface="Times New Roman" pitchFamily="18" charset="0"/>
              <a:buNone/>
            </a:pPr>
            <a:r>
              <a:rPr lang="en-US" altLang="en-US" sz="900" b="1" noProof="1"/>
              <a:t>        float contract_coeff = const_basis_array[prim_counter + 1];</a:t>
            </a:r>
          </a:p>
          <a:p>
            <a:pPr eaLnBrk="1" hangingPunct="1">
              <a:spcBef>
                <a:spcPct val="50000"/>
              </a:spcBef>
              <a:buFont typeface="Times New Roman" pitchFamily="18" charset="0"/>
              <a:buNone/>
            </a:pPr>
            <a:r>
              <a:rPr lang="en-US" altLang="en-US" sz="900" b="1" dirty="0"/>
              <a:t>        </a:t>
            </a:r>
            <a:r>
              <a:rPr lang="en-US" altLang="en-US" sz="900" b="1" noProof="1"/>
              <a:t>contracted_gto += contract_coeff </a:t>
            </a:r>
            <a:r>
              <a:rPr lang="en-US" altLang="en-US" sz="900" b="1" noProof="1" smtClean="0"/>
              <a:t> * </a:t>
            </a:r>
            <a:r>
              <a:rPr lang="en-US" altLang="en-US" sz="900" b="1" noProof="1"/>
              <a:t>expf(-exponent*dist2);</a:t>
            </a:r>
          </a:p>
          <a:p>
            <a:pPr eaLnBrk="1" hangingPunct="1">
              <a:spcBef>
                <a:spcPct val="50000"/>
              </a:spcBef>
              <a:buFont typeface="Times New Roman" pitchFamily="18" charset="0"/>
              <a:buNone/>
            </a:pPr>
            <a:r>
              <a:rPr lang="en-US" altLang="en-US" sz="900" b="1" noProof="1"/>
              <a:t>        prim_counter += 2;</a:t>
            </a:r>
          </a:p>
          <a:p>
            <a:pPr eaLnBrk="1" hangingPunct="1">
              <a:spcBef>
                <a:spcPct val="50000"/>
              </a:spcBef>
              <a:buFont typeface="Times New Roman" pitchFamily="18" charset="0"/>
              <a:buNone/>
            </a:pPr>
            <a:r>
              <a:rPr lang="en-US" altLang="en-US" sz="900" b="1" noProof="1"/>
              <a:t>      }</a:t>
            </a:r>
          </a:p>
          <a:p>
            <a:pPr eaLnBrk="1" hangingPunct="1">
              <a:spcBef>
                <a:spcPct val="50000"/>
              </a:spcBef>
              <a:buFont typeface="Times New Roman" pitchFamily="18" charset="0"/>
              <a:buNone/>
            </a:pPr>
            <a:endParaRPr lang="en-US" altLang="en-US" sz="900" b="1" noProof="1"/>
          </a:p>
          <a:p>
            <a:pPr eaLnBrk="1" hangingPunct="1">
              <a:spcBef>
                <a:spcPct val="50000"/>
              </a:spcBef>
              <a:buFont typeface="Times New Roman" pitchFamily="18" charset="0"/>
              <a:buNone/>
            </a:pPr>
            <a:r>
              <a:rPr lang="en-US" altLang="en-US" sz="900" b="1" noProof="1" smtClean="0"/>
              <a:t>      float </a:t>
            </a:r>
            <a:r>
              <a:rPr lang="en-US" altLang="en-US" sz="900" b="1" noProof="1"/>
              <a:t>tmpshell=0;</a:t>
            </a:r>
          </a:p>
          <a:p>
            <a:pPr eaLnBrk="1" hangingPunct="1">
              <a:spcBef>
                <a:spcPct val="50000"/>
              </a:spcBef>
              <a:buFont typeface="Times New Roman" pitchFamily="18" charset="0"/>
              <a:buNone/>
            </a:pPr>
            <a:r>
              <a:rPr lang="en-US" altLang="en-US" sz="900" b="1" noProof="1"/>
              <a:t>      switch (shell_type) {</a:t>
            </a:r>
          </a:p>
          <a:p>
            <a:pPr eaLnBrk="1" hangingPunct="1">
              <a:spcBef>
                <a:spcPct val="50000"/>
              </a:spcBef>
              <a:buFont typeface="Times New Roman" pitchFamily="18" charset="0"/>
              <a:buNone/>
            </a:pPr>
            <a:r>
              <a:rPr lang="en-US" altLang="en-US" sz="900" b="1" noProof="1"/>
              <a:t>        case S_SHELL:</a:t>
            </a:r>
          </a:p>
          <a:p>
            <a:pPr eaLnBrk="1" hangingPunct="1">
              <a:spcBef>
                <a:spcPct val="50000"/>
              </a:spcBef>
              <a:buFont typeface="Times New Roman" pitchFamily="18" charset="0"/>
              <a:buNone/>
            </a:pPr>
            <a:r>
              <a:rPr lang="en-US" altLang="en-US" sz="900" b="1" noProof="1"/>
              <a:t>          value += const_wave_f[ifunc++] * contracted_gto;</a:t>
            </a:r>
          </a:p>
          <a:p>
            <a:pPr eaLnBrk="1" hangingPunct="1">
              <a:spcBef>
                <a:spcPct val="50000"/>
              </a:spcBef>
              <a:buFont typeface="Times New Roman" pitchFamily="18" charset="0"/>
              <a:buNone/>
            </a:pPr>
            <a:r>
              <a:rPr lang="en-US" altLang="en-US" sz="900" b="1" noProof="1"/>
              <a:t>          break</a:t>
            </a:r>
            <a:r>
              <a:rPr lang="en-US" altLang="en-US" sz="900" b="1" dirty="0"/>
              <a:t>;</a:t>
            </a:r>
          </a:p>
          <a:p>
            <a:pPr eaLnBrk="1" hangingPunct="1">
              <a:spcBef>
                <a:spcPct val="50000"/>
              </a:spcBef>
              <a:buFont typeface="Times New Roman" pitchFamily="18" charset="0"/>
              <a:buNone/>
            </a:pPr>
            <a:r>
              <a:rPr lang="en-US" altLang="en-US" sz="900" b="1" dirty="0"/>
              <a:t>[…..]</a:t>
            </a:r>
            <a:endParaRPr lang="en-US" altLang="en-US" sz="900" b="1" noProof="1"/>
          </a:p>
          <a:p>
            <a:pPr eaLnBrk="1" hangingPunct="1">
              <a:spcBef>
                <a:spcPct val="50000"/>
              </a:spcBef>
              <a:buFont typeface="Times New Roman" pitchFamily="18" charset="0"/>
              <a:buNone/>
            </a:pPr>
            <a:r>
              <a:rPr lang="en-US" altLang="en-US" sz="900" b="1" noProof="1"/>
              <a:t>        case D_SHELL:</a:t>
            </a:r>
          </a:p>
          <a:p>
            <a:pPr eaLnBrk="1" hangingPunct="1">
              <a:spcBef>
                <a:spcPct val="50000"/>
              </a:spcBef>
              <a:buFont typeface="Times New Roman" pitchFamily="18" charset="0"/>
              <a:buNone/>
            </a:pPr>
            <a:r>
              <a:rPr lang="en-US" altLang="en-US" sz="900" b="1" noProof="1"/>
              <a:t>          tmpshell += const_wave_f[ifunc++] * xdist2;</a:t>
            </a:r>
          </a:p>
          <a:p>
            <a:pPr eaLnBrk="1" hangingPunct="1">
              <a:spcBef>
                <a:spcPct val="50000"/>
              </a:spcBef>
              <a:buFont typeface="Times New Roman" pitchFamily="18" charset="0"/>
              <a:buNone/>
            </a:pPr>
            <a:r>
              <a:rPr lang="en-US" altLang="en-US" sz="900" b="1" noProof="1"/>
              <a:t>          tmpshell += const_wave_f[ifunc++] * ydist2;</a:t>
            </a:r>
          </a:p>
          <a:p>
            <a:pPr eaLnBrk="1" hangingPunct="1">
              <a:spcBef>
                <a:spcPct val="50000"/>
              </a:spcBef>
              <a:buFont typeface="Times New Roman" pitchFamily="18" charset="0"/>
              <a:buNone/>
            </a:pPr>
            <a:r>
              <a:rPr lang="en-US" altLang="en-US" sz="900" b="1" noProof="1"/>
              <a:t>          tmpshell += const_wave_f[ifunc++] * zdist2;</a:t>
            </a:r>
          </a:p>
          <a:p>
            <a:pPr eaLnBrk="1" hangingPunct="1">
              <a:spcBef>
                <a:spcPct val="50000"/>
              </a:spcBef>
              <a:buFont typeface="Times New Roman" pitchFamily="18" charset="0"/>
              <a:buNone/>
            </a:pPr>
            <a:r>
              <a:rPr lang="en-US" altLang="en-US" sz="900" b="1" noProof="1"/>
              <a:t>          tmpshell += const_wave_f[ifunc++] * xdist * ydist;</a:t>
            </a:r>
          </a:p>
          <a:p>
            <a:pPr eaLnBrk="1" hangingPunct="1">
              <a:spcBef>
                <a:spcPct val="50000"/>
              </a:spcBef>
              <a:buFont typeface="Times New Roman" pitchFamily="18" charset="0"/>
              <a:buNone/>
            </a:pPr>
            <a:r>
              <a:rPr lang="en-US" altLang="en-US" sz="900" b="1" noProof="1"/>
              <a:t>          tmpshell += const_wave_f[ifunc++] * xdist * zdist;</a:t>
            </a:r>
          </a:p>
          <a:p>
            <a:pPr eaLnBrk="1" hangingPunct="1">
              <a:spcBef>
                <a:spcPct val="50000"/>
              </a:spcBef>
              <a:buFont typeface="Times New Roman" pitchFamily="18" charset="0"/>
              <a:buNone/>
            </a:pPr>
            <a:r>
              <a:rPr lang="en-US" altLang="en-US" sz="900" b="1" noProof="1"/>
              <a:t>          tmpshell += const_wave_f[ifunc++] * ydist * zdist;</a:t>
            </a:r>
          </a:p>
          <a:p>
            <a:pPr eaLnBrk="1" hangingPunct="1">
              <a:spcBef>
                <a:spcPct val="50000"/>
              </a:spcBef>
              <a:buFont typeface="Times New Roman" pitchFamily="18" charset="0"/>
              <a:buNone/>
            </a:pPr>
            <a:r>
              <a:rPr lang="en-US" altLang="en-US" sz="900" b="1" noProof="1"/>
              <a:t>          value += tmpshell * contracted_gto;</a:t>
            </a:r>
          </a:p>
          <a:p>
            <a:pPr eaLnBrk="1" hangingPunct="1">
              <a:spcBef>
                <a:spcPct val="50000"/>
              </a:spcBef>
              <a:buFont typeface="Times New Roman" pitchFamily="18" charset="0"/>
              <a:buNone/>
            </a:pPr>
            <a:r>
              <a:rPr lang="en-US" altLang="en-US" sz="900" b="1" noProof="1"/>
              <a:t>          break;</a:t>
            </a:r>
            <a:endParaRPr lang="en-US" altLang="en-US" sz="900" b="1" dirty="0"/>
          </a:p>
        </p:txBody>
      </p:sp>
      <p:sp>
        <p:nvSpPr>
          <p:cNvPr id="20484" name="Text Box 4"/>
          <p:cNvSpPr txBox="1">
            <a:spLocks noChangeArrowheads="1"/>
          </p:cNvSpPr>
          <p:nvPr/>
        </p:nvSpPr>
        <p:spPr bwMode="auto">
          <a:xfrm>
            <a:off x="3200400" y="285750"/>
            <a:ext cx="2514600" cy="1017844"/>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2000" dirty="0"/>
              <a:t>General </a:t>
            </a:r>
            <a:r>
              <a:rPr lang="en-US" altLang="en-US" sz="2000" dirty="0" smtClean="0"/>
              <a:t>loop-based data-dependent  MO CUDA </a:t>
            </a:r>
            <a:r>
              <a:rPr lang="en-US" altLang="en-US" sz="2000" dirty="0"/>
              <a:t>kernel</a:t>
            </a:r>
          </a:p>
        </p:txBody>
      </p:sp>
      <p:cxnSp>
        <p:nvCxnSpPr>
          <p:cNvPr id="20485" name="AutoShape 5"/>
          <p:cNvCxnSpPr>
            <a:cxnSpLocks noChangeShapeType="1"/>
          </p:cNvCxnSpPr>
          <p:nvPr/>
        </p:nvCxnSpPr>
        <p:spPr bwMode="auto">
          <a:xfrm flipH="1">
            <a:off x="3684181" y="1459008"/>
            <a:ext cx="1371600" cy="0"/>
          </a:xfrm>
          <a:prstGeom prst="straightConnector1">
            <a:avLst/>
          </a:prstGeom>
          <a:noFill/>
          <a:ln w="139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486" name="Text Box 6"/>
          <p:cNvSpPr txBox="1">
            <a:spLocks noChangeArrowheads="1"/>
          </p:cNvSpPr>
          <p:nvPr/>
        </p:nvSpPr>
        <p:spPr bwMode="auto">
          <a:xfrm>
            <a:off x="3257107" y="2086673"/>
            <a:ext cx="2858386" cy="1325620"/>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2000" dirty="0" smtClean="0"/>
              <a:t>Runtime-generated data-specific MO CUDA kernel compiled via </a:t>
            </a:r>
            <a:r>
              <a:rPr lang="en-US" altLang="en-US" sz="2000" b="1" dirty="0" smtClean="0"/>
              <a:t>CUDA NVRTC</a:t>
            </a:r>
            <a:r>
              <a:rPr lang="en-US" altLang="en-US" sz="2000" dirty="0" smtClean="0"/>
              <a:t> JIT…</a:t>
            </a:r>
            <a:endParaRPr lang="en-US" altLang="en-US" sz="2000" dirty="0"/>
          </a:p>
        </p:txBody>
      </p:sp>
      <p:cxnSp>
        <p:nvCxnSpPr>
          <p:cNvPr id="20487" name="AutoShape 7"/>
          <p:cNvCxnSpPr>
            <a:cxnSpLocks noChangeShapeType="1"/>
          </p:cNvCxnSpPr>
          <p:nvPr/>
        </p:nvCxnSpPr>
        <p:spPr bwMode="auto">
          <a:xfrm>
            <a:off x="4026972" y="3583200"/>
            <a:ext cx="1547256" cy="0"/>
          </a:xfrm>
          <a:prstGeom prst="straightConnector1">
            <a:avLst/>
          </a:prstGeom>
          <a:noFill/>
          <a:ln w="139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Text Box 6"/>
          <p:cNvSpPr txBox="1">
            <a:spLocks noChangeArrowheads="1"/>
          </p:cNvSpPr>
          <p:nvPr/>
        </p:nvSpPr>
        <p:spPr bwMode="auto">
          <a:xfrm>
            <a:off x="3352800" y="3885427"/>
            <a:ext cx="2667000" cy="710067"/>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4000" b="1" dirty="0" smtClean="0"/>
              <a:t>1.8x Faster</a:t>
            </a:r>
            <a:endParaRPr lang="en-US" altLang="en-US" sz="4000" b="1" dirty="0"/>
          </a:p>
        </p:txBody>
      </p:sp>
    </p:spTree>
    <p:extLst>
      <p:ext uri="{BB962C8B-B14F-4D97-AF65-F5344CB8AC3E}">
        <p14:creationId xmlns:p14="http://schemas.microsoft.com/office/powerpoint/2010/main" val="6343949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019" y="276446"/>
            <a:ext cx="8697432" cy="857250"/>
          </a:xfrm>
        </p:spPr>
        <p:txBody>
          <a:bodyPr>
            <a:noAutofit/>
          </a:bodyPr>
          <a:lstStyle/>
          <a:p>
            <a:r>
              <a:rPr lang="en-US" sz="3200" dirty="0" smtClean="0"/>
              <a:t>Challenges Adapting Large Software Systems for State-of-the-Art Hardware Platforms</a:t>
            </a:r>
            <a:endParaRPr lang="en-US" sz="3200" dirty="0"/>
          </a:p>
        </p:txBody>
      </p:sp>
      <p:sp>
        <p:nvSpPr>
          <p:cNvPr id="3" name="Text Placeholder 2"/>
          <p:cNvSpPr>
            <a:spLocks noGrp="1"/>
          </p:cNvSpPr>
          <p:nvPr>
            <p:ph type="body" sz="half" idx="1"/>
          </p:nvPr>
        </p:nvSpPr>
        <p:spPr>
          <a:xfrm>
            <a:off x="372140" y="1485900"/>
            <a:ext cx="8346558" cy="3086100"/>
          </a:xfrm>
        </p:spPr>
        <p:txBody>
          <a:bodyPr>
            <a:normAutofit fontScale="85000" lnSpcReduction="10000"/>
          </a:bodyPr>
          <a:lstStyle/>
          <a:p>
            <a:r>
              <a:rPr lang="en-US" sz="2400" dirty="0"/>
              <a:t>I</a:t>
            </a:r>
            <a:r>
              <a:rPr lang="en-US" sz="2400" dirty="0" smtClean="0"/>
              <a:t>nitial focus on key computational kernels eventually gives way to the need to optimize an </a:t>
            </a:r>
            <a:r>
              <a:rPr lang="en-US" sz="2400" b="1" dirty="0" smtClean="0"/>
              <a:t>ocean of less critical routines</a:t>
            </a:r>
            <a:r>
              <a:rPr lang="en-US" sz="2400" dirty="0" smtClean="0"/>
              <a:t>, due to observance of Amdahl’s Law</a:t>
            </a:r>
          </a:p>
          <a:p>
            <a:r>
              <a:rPr lang="en-US" sz="2400" dirty="0" smtClean="0"/>
              <a:t>Even though these less critical routines might be easily ported to CUDA or similar, the sheer number of routines often poses a challenge</a:t>
            </a:r>
          </a:p>
          <a:p>
            <a:r>
              <a:rPr lang="en-US" sz="2400" dirty="0" smtClean="0"/>
              <a:t>Need a low-cost approach for </a:t>
            </a:r>
            <a:r>
              <a:rPr lang="en-US" sz="2400" b="1" dirty="0" smtClean="0"/>
              <a:t>getting “some” speedup</a:t>
            </a:r>
            <a:r>
              <a:rPr lang="en-US" sz="2400" dirty="0" smtClean="0"/>
              <a:t> out of these second-tier routines</a:t>
            </a:r>
          </a:p>
          <a:p>
            <a:r>
              <a:rPr lang="en-US" sz="2400" dirty="0" smtClean="0"/>
              <a:t>In many cases, it is completely </a:t>
            </a:r>
            <a:r>
              <a:rPr lang="en-US" sz="2400" b="1" dirty="0" smtClean="0"/>
              <a:t>sufficient to achieve memory-bandwidth-bound GPU performance with an existing algorithm</a:t>
            </a:r>
          </a:p>
          <a:p>
            <a:endParaRPr lang="en-US" sz="2400" dirty="0"/>
          </a:p>
        </p:txBody>
      </p:sp>
    </p:spTree>
    <p:extLst>
      <p:ext uri="{BB962C8B-B14F-4D97-AF65-F5344CB8AC3E}">
        <p14:creationId xmlns:p14="http://schemas.microsoft.com/office/powerpoint/2010/main" val="5644522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Directive-Based Parallel Programming with </a:t>
            </a:r>
            <a:r>
              <a:rPr lang="en-US" sz="3200" dirty="0" err="1" smtClean="0"/>
              <a:t>OpenACC</a:t>
            </a:r>
            <a:endParaRPr lang="en-US" sz="3200" dirty="0"/>
          </a:p>
        </p:txBody>
      </p:sp>
      <p:sp>
        <p:nvSpPr>
          <p:cNvPr id="3" name="Text Placeholder 2"/>
          <p:cNvSpPr>
            <a:spLocks noGrp="1"/>
          </p:cNvSpPr>
          <p:nvPr>
            <p:ph type="body" sz="half" idx="1"/>
          </p:nvPr>
        </p:nvSpPr>
        <p:spPr>
          <a:xfrm>
            <a:off x="372141" y="1485900"/>
            <a:ext cx="8564522" cy="3086100"/>
          </a:xfrm>
        </p:spPr>
        <p:txBody>
          <a:bodyPr>
            <a:normAutofit/>
          </a:bodyPr>
          <a:lstStyle/>
          <a:p>
            <a:r>
              <a:rPr lang="en-US" sz="2000" dirty="0" smtClean="0"/>
              <a:t>Annotate loop nests in existing code with #pragma compiler directives:</a:t>
            </a:r>
          </a:p>
          <a:p>
            <a:pPr lvl="1"/>
            <a:r>
              <a:rPr lang="en-US" sz="1800" dirty="0" smtClean="0"/>
              <a:t>Annotate opportunities for parallelism</a:t>
            </a:r>
          </a:p>
          <a:p>
            <a:pPr lvl="1"/>
            <a:r>
              <a:rPr lang="en-US" sz="1800" dirty="0" smtClean="0"/>
              <a:t>Annotate points where host-GPU memory transfers are best performed, indicate propagation of data</a:t>
            </a:r>
          </a:p>
          <a:p>
            <a:r>
              <a:rPr lang="en-US" sz="2000" dirty="0" smtClean="0"/>
              <a:t>Evolve original code structure to improve efficacy of parallelization</a:t>
            </a:r>
          </a:p>
          <a:p>
            <a:pPr lvl="1"/>
            <a:r>
              <a:rPr lang="en-US" sz="1600" dirty="0" smtClean="0"/>
              <a:t>Eliminate false dependencies between loop iterations</a:t>
            </a:r>
          </a:p>
          <a:p>
            <a:pPr lvl="1"/>
            <a:r>
              <a:rPr lang="en-US" sz="1600" dirty="0" smtClean="0"/>
              <a:t>Revise algorithms or constructs that create excess data movement</a:t>
            </a:r>
          </a:p>
          <a:p>
            <a:pPr lvl="1"/>
            <a:endParaRPr lang="en-US" sz="1600" dirty="0" smtClean="0"/>
          </a:p>
          <a:p>
            <a:endParaRPr lang="en-US" sz="2800" dirty="0" smtClean="0"/>
          </a:p>
        </p:txBody>
      </p:sp>
    </p:spTree>
    <p:extLst>
      <p:ext uri="{BB962C8B-B14F-4D97-AF65-F5344CB8AC3E}">
        <p14:creationId xmlns:p14="http://schemas.microsoft.com/office/powerpoint/2010/main" val="32225515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Clustering Analysis of Molecular Dynamics Trajectories</a:t>
            </a:r>
            <a:endParaRPr lang="en-US" sz="3200" dirty="0"/>
          </a:p>
        </p:txBody>
      </p:sp>
      <p:pic>
        <p:nvPicPr>
          <p:cNvPr id="9" name="Content Placeholder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093757" y="1475614"/>
            <a:ext cx="4961111" cy="2286761"/>
          </a:xfrm>
        </p:spPr>
      </p:pic>
      <p:sp>
        <p:nvSpPr>
          <p:cNvPr id="7" name="TextBox 6"/>
          <p:cNvSpPr txBox="1"/>
          <p:nvPr/>
        </p:nvSpPr>
        <p:spPr>
          <a:xfrm>
            <a:off x="956769" y="3943170"/>
            <a:ext cx="7382861" cy="1200329"/>
          </a:xfrm>
          <a:prstGeom prst="rect">
            <a:avLst/>
          </a:prstGeom>
          <a:solidFill>
            <a:schemeClr val="bg1"/>
          </a:solidFill>
        </p:spPr>
        <p:txBody>
          <a:bodyPr wrap="square" rtlCol="0">
            <a:spAutoFit/>
          </a:bodyPr>
          <a:lstStyle/>
          <a:p>
            <a:r>
              <a:rPr lang="en-US" b="1" dirty="0" smtClean="0"/>
              <a:t>GPU-Accelerated </a:t>
            </a:r>
            <a:r>
              <a:rPr lang="en-US" b="1" dirty="0"/>
              <a:t>Molecular Dynamics Clustering Analysis with </a:t>
            </a:r>
            <a:r>
              <a:rPr lang="en-US" b="1" dirty="0" err="1" smtClean="0"/>
              <a:t>OpenACC</a:t>
            </a:r>
            <a:r>
              <a:rPr lang="en-US" b="1" dirty="0" smtClean="0"/>
              <a:t>.</a:t>
            </a:r>
            <a:r>
              <a:rPr lang="en-US" b="1" dirty="0"/>
              <a:t> </a:t>
            </a:r>
            <a:r>
              <a:rPr lang="en-US" dirty="0" smtClean="0"/>
              <a:t>J.E</a:t>
            </a:r>
            <a:r>
              <a:rPr lang="en-US" dirty="0"/>
              <a:t>. Stone, </a:t>
            </a:r>
            <a:r>
              <a:rPr lang="en-US" dirty="0" smtClean="0"/>
              <a:t>J.R</a:t>
            </a:r>
            <a:r>
              <a:rPr lang="en-US" dirty="0"/>
              <a:t>. </a:t>
            </a:r>
            <a:r>
              <a:rPr lang="en-US" dirty="0" err="1"/>
              <a:t>Perilla</a:t>
            </a:r>
            <a:r>
              <a:rPr lang="en-US" dirty="0"/>
              <a:t>, C. </a:t>
            </a:r>
            <a:r>
              <a:rPr lang="en-US" dirty="0" smtClean="0"/>
              <a:t>K. </a:t>
            </a:r>
            <a:r>
              <a:rPr lang="en-US" dirty="0"/>
              <a:t>Cassidy, and </a:t>
            </a:r>
            <a:r>
              <a:rPr lang="en-US" dirty="0" smtClean="0"/>
              <a:t>K. </a:t>
            </a:r>
            <a:r>
              <a:rPr lang="en-US" dirty="0" err="1"/>
              <a:t>Schulten</a:t>
            </a:r>
            <a:r>
              <a:rPr lang="en-US" dirty="0" smtClean="0"/>
              <a:t>.           In</a:t>
            </a:r>
            <a:r>
              <a:rPr lang="en-US" dirty="0"/>
              <a:t>, Robert Farber, </a:t>
            </a:r>
            <a:r>
              <a:rPr lang="en-US" dirty="0" smtClean="0"/>
              <a:t>ed., </a:t>
            </a:r>
            <a:r>
              <a:rPr lang="en-US" dirty="0"/>
              <a:t>Parallel Programming with </a:t>
            </a:r>
            <a:r>
              <a:rPr lang="en-US" dirty="0" err="1"/>
              <a:t>OpenACC</a:t>
            </a:r>
            <a:r>
              <a:rPr lang="en-US" dirty="0"/>
              <a:t>, Morgan Kaufmann, Chapter 11, pp. 215-240</a:t>
            </a:r>
            <a:r>
              <a:rPr lang="en-US" dirty="0" smtClean="0"/>
              <a:t>, 2016.</a:t>
            </a: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297" y="1562100"/>
            <a:ext cx="4040037" cy="2046354"/>
          </a:xfrm>
          <a:prstGeom prst="rect">
            <a:avLst/>
          </a:prstGeom>
        </p:spPr>
      </p:pic>
    </p:spTree>
    <p:extLst>
      <p:ext uri="{BB962C8B-B14F-4D97-AF65-F5344CB8AC3E}">
        <p14:creationId xmlns:p14="http://schemas.microsoft.com/office/powerpoint/2010/main" val="1961200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457200"/>
            <a:ext cx="8991600" cy="857250"/>
          </a:xfrm>
        </p:spPr>
        <p:txBody>
          <a:bodyPr>
            <a:noAutofit/>
          </a:bodyPr>
          <a:lstStyle/>
          <a:p>
            <a:r>
              <a:rPr lang="en-US" sz="3200" dirty="0" smtClean="0"/>
              <a:t>Serial QCP RMSD Inner Product Loop</a:t>
            </a:r>
            <a:endParaRPr lang="en-US" sz="3200" dirty="0"/>
          </a:p>
        </p:txBody>
      </p:sp>
      <p:sp>
        <p:nvSpPr>
          <p:cNvPr id="3" name="Text Placeholder 2"/>
          <p:cNvSpPr>
            <a:spLocks noGrp="1"/>
          </p:cNvSpPr>
          <p:nvPr>
            <p:ph type="body" sz="half" idx="1"/>
          </p:nvPr>
        </p:nvSpPr>
        <p:spPr/>
        <p:txBody>
          <a:bodyPr>
            <a:normAutofit/>
          </a:bodyPr>
          <a:lstStyle/>
          <a:p>
            <a:r>
              <a:rPr lang="en-US" sz="2000" dirty="0" smtClean="0"/>
              <a:t>Simple example where directive based parallelism can be applied easily and effectively </a:t>
            </a:r>
          </a:p>
          <a:p>
            <a:r>
              <a:rPr lang="en-US" sz="2000" dirty="0" smtClean="0"/>
              <a:t>Such a loop is inherently a memory-bandwidth-bound algorithm, so that’s the goal for acceleration</a:t>
            </a:r>
          </a:p>
          <a:p>
            <a:endParaRPr lang="en-US" sz="2000" dirty="0"/>
          </a:p>
        </p:txBody>
      </p:sp>
      <p:sp>
        <p:nvSpPr>
          <p:cNvPr id="4" name="Content Placeholder 3"/>
          <p:cNvSpPr>
            <a:spLocks noGrp="1"/>
          </p:cNvSpPr>
          <p:nvPr>
            <p:ph sz="half" idx="2"/>
          </p:nvPr>
        </p:nvSpPr>
        <p:spPr>
          <a:xfrm>
            <a:off x="4648199" y="1152525"/>
            <a:ext cx="4295775" cy="3609975"/>
          </a:xfrm>
        </p:spPr>
        <p:txBody>
          <a:bodyPr>
            <a:normAutofit fontScale="25000" lnSpcReduction="20000"/>
          </a:bodyPr>
          <a:lstStyle/>
          <a:p>
            <a:pPr marL="0" indent="0">
              <a:buNone/>
            </a:pPr>
            <a:r>
              <a:rPr lang="en-US" b="1" dirty="0"/>
              <a:t> for (</a:t>
            </a:r>
            <a:r>
              <a:rPr lang="en-US" b="1" dirty="0" err="1"/>
              <a:t>int</a:t>
            </a:r>
            <a:r>
              <a:rPr lang="en-US" b="1" dirty="0"/>
              <a:t> l=0; l&lt;</a:t>
            </a:r>
            <a:r>
              <a:rPr lang="en-US" b="1" dirty="0" err="1"/>
              <a:t>cnt</a:t>
            </a:r>
            <a:r>
              <a:rPr lang="en-US" b="1" dirty="0"/>
              <a:t>; l++) {</a:t>
            </a:r>
          </a:p>
          <a:p>
            <a:pPr marL="0" indent="0">
              <a:buNone/>
            </a:pPr>
            <a:r>
              <a:rPr lang="en-US" b="1" dirty="0"/>
              <a:t>    double x1, x2, y1, y2, z1, z2;</a:t>
            </a:r>
          </a:p>
          <a:p>
            <a:pPr marL="0" indent="0">
              <a:buNone/>
            </a:pPr>
            <a:r>
              <a:rPr lang="en-US" b="1" dirty="0"/>
              <a:t>    x1 = crdx1[l];</a:t>
            </a:r>
          </a:p>
          <a:p>
            <a:pPr marL="0" indent="0">
              <a:buNone/>
            </a:pPr>
            <a:r>
              <a:rPr lang="en-US" b="1" dirty="0"/>
              <a:t>    y1 = crdy1[l];</a:t>
            </a:r>
          </a:p>
          <a:p>
            <a:pPr marL="0" indent="0">
              <a:buNone/>
            </a:pPr>
            <a:r>
              <a:rPr lang="en-US" b="1" dirty="0"/>
              <a:t>    z1 = crdz1[l];</a:t>
            </a:r>
          </a:p>
          <a:p>
            <a:pPr marL="0" indent="0">
              <a:buNone/>
            </a:pPr>
            <a:endParaRPr lang="en-US" b="1" dirty="0"/>
          </a:p>
          <a:p>
            <a:pPr marL="0" indent="0">
              <a:buNone/>
            </a:pPr>
            <a:r>
              <a:rPr lang="en-US" b="1" dirty="0"/>
              <a:t>    G1 += x1*x1 + y1*y1 + z1*z1;</a:t>
            </a:r>
          </a:p>
          <a:p>
            <a:pPr marL="0" indent="0">
              <a:buNone/>
            </a:pPr>
            <a:endParaRPr lang="en-US" b="1" dirty="0"/>
          </a:p>
          <a:p>
            <a:pPr marL="0" indent="0">
              <a:buNone/>
            </a:pPr>
            <a:r>
              <a:rPr lang="en-US" b="1" dirty="0"/>
              <a:t>    x2 = crdx2[l];</a:t>
            </a:r>
          </a:p>
          <a:p>
            <a:pPr marL="0" indent="0">
              <a:buNone/>
            </a:pPr>
            <a:r>
              <a:rPr lang="en-US" b="1" dirty="0"/>
              <a:t>    y2 = crdy2[l];</a:t>
            </a:r>
          </a:p>
          <a:p>
            <a:pPr marL="0" indent="0">
              <a:buNone/>
            </a:pPr>
            <a:r>
              <a:rPr lang="en-US" b="1" dirty="0"/>
              <a:t>    z2 = crdz2[l];</a:t>
            </a:r>
          </a:p>
          <a:p>
            <a:pPr marL="0" indent="0">
              <a:buNone/>
            </a:pPr>
            <a:endParaRPr lang="en-US" b="1" dirty="0"/>
          </a:p>
          <a:p>
            <a:pPr marL="0" indent="0">
              <a:buNone/>
            </a:pPr>
            <a:r>
              <a:rPr lang="en-US" b="1" dirty="0"/>
              <a:t>    G2 += x2*x2 + y2*y2 + z2*z2;</a:t>
            </a:r>
          </a:p>
          <a:p>
            <a:pPr marL="0" indent="0">
              <a:buNone/>
            </a:pPr>
            <a:endParaRPr lang="en-US" b="1" dirty="0"/>
          </a:p>
          <a:p>
            <a:pPr marL="0" indent="0">
              <a:buNone/>
            </a:pPr>
            <a:r>
              <a:rPr lang="en-US" b="1" dirty="0"/>
              <a:t>    a0 += x1 * x2;</a:t>
            </a:r>
          </a:p>
          <a:p>
            <a:pPr marL="0" indent="0">
              <a:buNone/>
            </a:pPr>
            <a:r>
              <a:rPr lang="en-US" b="1" dirty="0"/>
              <a:t>    a1 += x1 * y2;</a:t>
            </a:r>
          </a:p>
          <a:p>
            <a:pPr marL="0" indent="0">
              <a:buNone/>
            </a:pPr>
            <a:r>
              <a:rPr lang="en-US" b="1" dirty="0"/>
              <a:t>    a2 += x1 * z2;</a:t>
            </a:r>
          </a:p>
          <a:p>
            <a:pPr marL="0" indent="0">
              <a:buNone/>
            </a:pPr>
            <a:endParaRPr lang="en-US" b="1" dirty="0"/>
          </a:p>
          <a:p>
            <a:pPr marL="0" indent="0">
              <a:buNone/>
            </a:pPr>
            <a:r>
              <a:rPr lang="en-US" b="1" dirty="0"/>
              <a:t>    a3 += y1 * x2;</a:t>
            </a:r>
          </a:p>
          <a:p>
            <a:pPr marL="0" indent="0">
              <a:buNone/>
            </a:pPr>
            <a:r>
              <a:rPr lang="en-US" b="1" dirty="0"/>
              <a:t>    a4 += y1 * y2;</a:t>
            </a:r>
          </a:p>
          <a:p>
            <a:pPr marL="0" indent="0">
              <a:buNone/>
            </a:pPr>
            <a:r>
              <a:rPr lang="en-US" b="1" dirty="0"/>
              <a:t>    a5 += y1 * z2;</a:t>
            </a:r>
          </a:p>
          <a:p>
            <a:pPr marL="0" indent="0">
              <a:buNone/>
            </a:pPr>
            <a:endParaRPr lang="en-US" b="1" dirty="0"/>
          </a:p>
          <a:p>
            <a:pPr marL="0" indent="0">
              <a:buNone/>
            </a:pPr>
            <a:r>
              <a:rPr lang="en-US" b="1" dirty="0"/>
              <a:t>    a6 += z1 * x2;</a:t>
            </a:r>
          </a:p>
          <a:p>
            <a:pPr marL="0" indent="0">
              <a:buNone/>
            </a:pPr>
            <a:r>
              <a:rPr lang="en-US" b="1" dirty="0"/>
              <a:t>    a7 += z1 * y2;</a:t>
            </a:r>
          </a:p>
          <a:p>
            <a:pPr marL="0" indent="0">
              <a:buNone/>
            </a:pPr>
            <a:r>
              <a:rPr lang="en-US" b="1" dirty="0"/>
              <a:t>    a8 += z1 * z2;</a:t>
            </a:r>
          </a:p>
          <a:p>
            <a:pPr marL="0" indent="0">
              <a:buNone/>
            </a:pPr>
            <a:r>
              <a:rPr lang="en-US" b="1" dirty="0"/>
              <a:t>  }</a:t>
            </a:r>
          </a:p>
        </p:txBody>
      </p:sp>
    </p:spTree>
    <p:extLst>
      <p:ext uri="{BB962C8B-B14F-4D97-AF65-F5344CB8AC3E}">
        <p14:creationId xmlns:p14="http://schemas.microsoft.com/office/powerpoint/2010/main" val="3984299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457200"/>
            <a:ext cx="8991600" cy="857250"/>
          </a:xfrm>
        </p:spPr>
        <p:txBody>
          <a:bodyPr>
            <a:noAutofit/>
          </a:bodyPr>
          <a:lstStyle/>
          <a:p>
            <a:r>
              <a:rPr lang="en-US" sz="3200" dirty="0" err="1" smtClean="0"/>
              <a:t>OpenACC</a:t>
            </a:r>
            <a:r>
              <a:rPr lang="en-US" sz="3200" dirty="0" smtClean="0"/>
              <a:t> QCP RMSD Inner Product Loop</a:t>
            </a:r>
            <a:endParaRPr lang="en-US" sz="3200" dirty="0"/>
          </a:p>
        </p:txBody>
      </p:sp>
      <p:sp>
        <p:nvSpPr>
          <p:cNvPr id="3" name="Text Placeholder 2"/>
          <p:cNvSpPr>
            <a:spLocks noGrp="1"/>
          </p:cNvSpPr>
          <p:nvPr>
            <p:ph type="body" sz="half" idx="1"/>
          </p:nvPr>
        </p:nvSpPr>
        <p:spPr>
          <a:xfrm>
            <a:off x="533400" y="1247775"/>
            <a:ext cx="3810000" cy="3305175"/>
          </a:xfrm>
        </p:spPr>
        <p:txBody>
          <a:bodyPr>
            <a:normAutofit/>
          </a:bodyPr>
          <a:lstStyle/>
          <a:p>
            <a:r>
              <a:rPr lang="en-US" sz="2000" dirty="0" smtClean="0"/>
              <a:t>Simple example where directive based parallelism can be applied easily and effectively </a:t>
            </a:r>
          </a:p>
          <a:p>
            <a:r>
              <a:rPr lang="en-US" sz="2000" dirty="0" smtClean="0"/>
              <a:t>Such a loop is inherently a memory-bandwidth-bound algorithm, so that’s the goal for acceleration</a:t>
            </a:r>
          </a:p>
          <a:p>
            <a:endParaRPr lang="en-US" sz="2000" dirty="0"/>
          </a:p>
        </p:txBody>
      </p:sp>
      <p:sp>
        <p:nvSpPr>
          <p:cNvPr id="4" name="Content Placeholder 3"/>
          <p:cNvSpPr>
            <a:spLocks noGrp="1"/>
          </p:cNvSpPr>
          <p:nvPr>
            <p:ph sz="half" idx="2"/>
          </p:nvPr>
        </p:nvSpPr>
        <p:spPr>
          <a:xfrm>
            <a:off x="4648199" y="1152525"/>
            <a:ext cx="4295775" cy="3609975"/>
          </a:xfrm>
        </p:spPr>
        <p:txBody>
          <a:bodyPr>
            <a:normAutofit fontScale="32500" lnSpcReduction="20000"/>
          </a:bodyPr>
          <a:lstStyle/>
          <a:p>
            <a:pPr marL="0" indent="0">
              <a:buNone/>
            </a:pPr>
            <a:r>
              <a:rPr lang="en-US" b="1" dirty="0" smtClean="0"/>
              <a:t>// excerpted code that has been abridged for brevity…</a:t>
            </a:r>
          </a:p>
          <a:p>
            <a:pPr marL="0" indent="0">
              <a:buNone/>
            </a:pPr>
            <a:r>
              <a:rPr lang="en-US" b="1" dirty="0" smtClean="0"/>
              <a:t>void </a:t>
            </a:r>
            <a:r>
              <a:rPr lang="en-US" b="1" dirty="0" err="1"/>
              <a:t>rmsdmat_qcp_acc</a:t>
            </a:r>
            <a:r>
              <a:rPr lang="en-US" b="1" dirty="0"/>
              <a:t>(</a:t>
            </a:r>
            <a:r>
              <a:rPr lang="en-US" b="1" dirty="0" err="1"/>
              <a:t>int</a:t>
            </a:r>
            <a:r>
              <a:rPr lang="en-US" b="1" dirty="0"/>
              <a:t> </a:t>
            </a:r>
            <a:r>
              <a:rPr lang="en-US" b="1" dirty="0" err="1"/>
              <a:t>cnt</a:t>
            </a:r>
            <a:r>
              <a:rPr lang="en-US" b="1" dirty="0"/>
              <a:t>, </a:t>
            </a:r>
            <a:r>
              <a:rPr lang="en-US" b="1" dirty="0" err="1"/>
              <a:t>int</a:t>
            </a:r>
            <a:r>
              <a:rPr lang="en-US" b="1" dirty="0"/>
              <a:t> </a:t>
            </a:r>
            <a:r>
              <a:rPr lang="en-US" b="1" dirty="0" err="1"/>
              <a:t>padcnt</a:t>
            </a:r>
            <a:r>
              <a:rPr lang="en-US" b="1" dirty="0"/>
              <a:t>, </a:t>
            </a:r>
            <a:r>
              <a:rPr lang="en-US" b="1" dirty="0" err="1"/>
              <a:t>int</a:t>
            </a:r>
            <a:r>
              <a:rPr lang="en-US" b="1" dirty="0"/>
              <a:t> </a:t>
            </a:r>
            <a:r>
              <a:rPr lang="en-US" b="1" dirty="0" err="1"/>
              <a:t>framecrdsz</a:t>
            </a:r>
            <a:r>
              <a:rPr lang="en-US" b="1" dirty="0"/>
              <a:t>,</a:t>
            </a:r>
          </a:p>
          <a:p>
            <a:pPr marL="0" indent="0">
              <a:buNone/>
            </a:pPr>
            <a:r>
              <a:rPr lang="en-US" b="1" dirty="0"/>
              <a:t>                </a:t>
            </a:r>
            <a:r>
              <a:rPr lang="en-US" b="1" dirty="0" smtClean="0"/>
              <a:t>                         </a:t>
            </a:r>
            <a:r>
              <a:rPr lang="en-US" b="1" dirty="0" err="1"/>
              <a:t>int</a:t>
            </a:r>
            <a:r>
              <a:rPr lang="en-US" b="1" dirty="0"/>
              <a:t> </a:t>
            </a:r>
            <a:r>
              <a:rPr lang="en-US" b="1" dirty="0" err="1"/>
              <a:t>framecount</a:t>
            </a:r>
            <a:r>
              <a:rPr lang="en-US" b="1" dirty="0"/>
              <a:t>, </a:t>
            </a:r>
            <a:r>
              <a:rPr lang="en-US" b="1" dirty="0" err="1"/>
              <a:t>const</a:t>
            </a:r>
            <a:r>
              <a:rPr lang="en-US" b="1" dirty="0"/>
              <a:t> float * restrict </a:t>
            </a:r>
            <a:r>
              <a:rPr lang="en-US" b="1" dirty="0" err="1"/>
              <a:t>crds</a:t>
            </a:r>
            <a:r>
              <a:rPr lang="en-US" b="1" dirty="0"/>
              <a:t>,</a:t>
            </a:r>
          </a:p>
          <a:p>
            <a:pPr marL="0" indent="0">
              <a:buNone/>
            </a:pPr>
            <a:r>
              <a:rPr lang="en-US" b="1" dirty="0" smtClean="0"/>
              <a:t>long </a:t>
            </a:r>
            <a:r>
              <a:rPr lang="en-US" b="1" dirty="0" err="1"/>
              <a:t>i</a:t>
            </a:r>
            <a:r>
              <a:rPr lang="en-US" b="1" dirty="0"/>
              <a:t>, j, k;</a:t>
            </a:r>
          </a:p>
          <a:p>
            <a:pPr marL="0" indent="0">
              <a:buNone/>
            </a:pPr>
            <a:r>
              <a:rPr lang="en-US" b="1" dirty="0"/>
              <a:t>#pragma </a:t>
            </a:r>
            <a:r>
              <a:rPr lang="en-US" b="1" dirty="0" err="1"/>
              <a:t>acc</a:t>
            </a:r>
            <a:r>
              <a:rPr lang="en-US" b="1" dirty="0"/>
              <a:t> kernels </a:t>
            </a:r>
            <a:r>
              <a:rPr lang="en-US" b="1" dirty="0" err="1"/>
              <a:t>copyin</a:t>
            </a:r>
            <a:r>
              <a:rPr lang="en-US" b="1" dirty="0"/>
              <a:t>(</a:t>
            </a:r>
            <a:r>
              <a:rPr lang="en-US" b="1" dirty="0" err="1"/>
              <a:t>crds</a:t>
            </a:r>
            <a:r>
              <a:rPr lang="en-US" b="1" dirty="0"/>
              <a:t>[0:tsz]), copy(</a:t>
            </a:r>
            <a:r>
              <a:rPr lang="en-US" b="1" dirty="0" err="1"/>
              <a:t>rmsdmat</a:t>
            </a:r>
            <a:r>
              <a:rPr lang="en-US" b="1" dirty="0"/>
              <a:t>[0:msz])</a:t>
            </a:r>
          </a:p>
          <a:p>
            <a:pPr marL="0" indent="0">
              <a:buNone/>
            </a:pPr>
            <a:r>
              <a:rPr lang="en-US" b="1" dirty="0"/>
              <a:t>  for (k=0; k&lt;(</a:t>
            </a:r>
            <a:r>
              <a:rPr lang="en-US" b="1" dirty="0" err="1"/>
              <a:t>framecount</a:t>
            </a:r>
            <a:r>
              <a:rPr lang="en-US" b="1" dirty="0"/>
              <a:t>*(framecount-1))/2; k++) {</a:t>
            </a:r>
          </a:p>
          <a:p>
            <a:pPr marL="0" indent="0">
              <a:buNone/>
            </a:pPr>
            <a:r>
              <a:rPr lang="en-US" b="1" dirty="0" smtClean="0"/>
              <a:t>    // compute triangular matrix index ‘k’ in a helper function</a:t>
            </a:r>
          </a:p>
          <a:p>
            <a:pPr marL="0" indent="0">
              <a:buNone/>
            </a:pPr>
            <a:r>
              <a:rPr lang="en-US" b="1" dirty="0"/>
              <a:t> </a:t>
            </a:r>
            <a:r>
              <a:rPr lang="en-US" b="1" dirty="0" smtClean="0"/>
              <a:t>   // to ensure that the compiler doesn’t think that we have</a:t>
            </a:r>
          </a:p>
          <a:p>
            <a:pPr marL="0" indent="0">
              <a:buNone/>
            </a:pPr>
            <a:r>
              <a:rPr lang="en-US" b="1" dirty="0"/>
              <a:t> </a:t>
            </a:r>
            <a:r>
              <a:rPr lang="en-US" b="1" dirty="0" smtClean="0"/>
              <a:t>   // conflicts or dependencies between loop iterations </a:t>
            </a:r>
          </a:p>
          <a:p>
            <a:pPr marL="0" indent="0">
              <a:buNone/>
            </a:pPr>
            <a:r>
              <a:rPr lang="en-US" b="1" dirty="0" smtClean="0"/>
              <a:t>    </a:t>
            </a:r>
            <a:r>
              <a:rPr lang="en-US" b="1" dirty="0"/>
              <a:t>acc_idx2sub_tril(long(framecount-1), k, &amp;</a:t>
            </a:r>
            <a:r>
              <a:rPr lang="en-US" b="1" dirty="0" err="1"/>
              <a:t>i</a:t>
            </a:r>
            <a:r>
              <a:rPr lang="en-US" b="1" dirty="0"/>
              <a:t>, &amp;j);</a:t>
            </a:r>
          </a:p>
          <a:p>
            <a:pPr marL="0" indent="0">
              <a:buNone/>
            </a:pPr>
            <a:r>
              <a:rPr lang="en-US" b="1" dirty="0"/>
              <a:t>    long x1addr = j * 3L * </a:t>
            </a:r>
            <a:r>
              <a:rPr lang="en-US" b="1" dirty="0" err="1"/>
              <a:t>framecrdsz</a:t>
            </a:r>
            <a:r>
              <a:rPr lang="en-US" b="1" dirty="0"/>
              <a:t>;</a:t>
            </a:r>
          </a:p>
          <a:p>
            <a:pPr marL="0" indent="0">
              <a:buNone/>
            </a:pPr>
            <a:r>
              <a:rPr lang="en-US" b="1" dirty="0"/>
              <a:t>    long x2addr = </a:t>
            </a:r>
            <a:r>
              <a:rPr lang="en-US" b="1" dirty="0" err="1"/>
              <a:t>i</a:t>
            </a:r>
            <a:r>
              <a:rPr lang="en-US" b="1" dirty="0"/>
              <a:t> * 3L * </a:t>
            </a:r>
            <a:r>
              <a:rPr lang="en-US" b="1" dirty="0" err="1"/>
              <a:t>framecrdsz</a:t>
            </a:r>
            <a:r>
              <a:rPr lang="en-US" b="1" dirty="0"/>
              <a:t>;</a:t>
            </a:r>
          </a:p>
          <a:p>
            <a:pPr marL="0" indent="0">
              <a:buNone/>
            </a:pPr>
            <a:endParaRPr lang="en-US" b="1" dirty="0"/>
          </a:p>
          <a:p>
            <a:pPr marL="0" indent="0">
              <a:buNone/>
            </a:pPr>
            <a:r>
              <a:rPr lang="en-US" b="1" dirty="0"/>
              <a:t>#pragma </a:t>
            </a:r>
            <a:r>
              <a:rPr lang="en-US" b="1" dirty="0" err="1"/>
              <a:t>acc</a:t>
            </a:r>
            <a:r>
              <a:rPr lang="en-US" b="1" dirty="0"/>
              <a:t> loop vector(256)</a:t>
            </a:r>
          </a:p>
          <a:p>
            <a:pPr marL="0" indent="0">
              <a:buNone/>
            </a:pPr>
            <a:r>
              <a:rPr lang="en-US" b="1" dirty="0"/>
              <a:t>    for (long l=0; l&lt;</a:t>
            </a:r>
            <a:r>
              <a:rPr lang="en-US" b="1" dirty="0" err="1"/>
              <a:t>cnt</a:t>
            </a:r>
            <a:r>
              <a:rPr lang="en-US" b="1" dirty="0"/>
              <a:t>; l++) {</a:t>
            </a:r>
          </a:p>
          <a:p>
            <a:pPr marL="0" indent="0">
              <a:buNone/>
            </a:pPr>
            <a:r>
              <a:rPr lang="en-US" b="1" dirty="0"/>
              <a:t>    // abridged for brevity ...</a:t>
            </a:r>
          </a:p>
          <a:p>
            <a:pPr marL="0" indent="0">
              <a:buNone/>
            </a:pPr>
            <a:endParaRPr lang="en-US" b="1" dirty="0"/>
          </a:p>
          <a:p>
            <a:pPr marL="0" indent="0">
              <a:buNone/>
            </a:pPr>
            <a:r>
              <a:rPr lang="en-US" b="1" dirty="0"/>
              <a:t>    </a:t>
            </a:r>
            <a:r>
              <a:rPr lang="en-US" b="1" dirty="0" err="1"/>
              <a:t>rmsdmat</a:t>
            </a:r>
            <a:r>
              <a:rPr lang="en-US" b="1" dirty="0"/>
              <a:t>[k]=</a:t>
            </a:r>
            <a:r>
              <a:rPr lang="en-US" b="1" dirty="0" err="1"/>
              <a:t>rmsd</a:t>
            </a:r>
            <a:r>
              <a:rPr lang="en-US" b="1" dirty="0"/>
              <a:t>; // store linearized triangular matrix</a:t>
            </a:r>
          </a:p>
          <a:p>
            <a:pPr marL="0" indent="0">
              <a:buNone/>
            </a:pPr>
            <a:r>
              <a:rPr lang="en-US" b="1" dirty="0"/>
              <a:t>  }</a:t>
            </a:r>
          </a:p>
          <a:p>
            <a:pPr marL="0" indent="0">
              <a:buNone/>
            </a:pPr>
            <a:r>
              <a:rPr lang="en-US" b="1" dirty="0"/>
              <a:t>}</a:t>
            </a:r>
          </a:p>
          <a:p>
            <a:pPr marL="0" indent="0">
              <a:buNone/>
            </a:pPr>
            <a:endParaRPr lang="en-US" b="1" dirty="0"/>
          </a:p>
        </p:txBody>
      </p:sp>
    </p:spTree>
    <p:extLst>
      <p:ext uri="{BB962C8B-B14F-4D97-AF65-F5344CB8AC3E}">
        <p14:creationId xmlns:p14="http://schemas.microsoft.com/office/powerpoint/2010/main" val="19632315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8"/>
          <p:cNvSpPr>
            <a:spLocks noChangeArrowheads="1"/>
          </p:cNvSpPr>
          <p:nvPr/>
        </p:nvSpPr>
        <p:spPr bwMode="auto">
          <a:xfrm>
            <a:off x="0" y="6132513"/>
            <a:ext cx="9144000" cy="725487"/>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3" name="Rectangle 2"/>
          <p:cNvSpPr txBox="1">
            <a:spLocks noChangeArrowheads="1"/>
          </p:cNvSpPr>
          <p:nvPr/>
        </p:nvSpPr>
        <p:spPr>
          <a:xfrm>
            <a:off x="152400" y="0"/>
            <a:ext cx="8839200" cy="590550"/>
          </a:xfrm>
          <a:prstGeom prst="rect">
            <a:avLst/>
          </a:prstGeom>
        </p:spPr>
        <p:txBody>
          <a:bodyPr/>
          <a:lstStyle>
            <a:lvl1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2pPr>
            <a:lvl3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3pPr>
            <a:lvl4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4pPr>
            <a:lvl5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5pPr>
            <a:lvl6pPr marL="457200" algn="l"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6pPr>
            <a:lvl7pPr marL="914400" algn="l"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7pPr>
            <a:lvl8pPr marL="1371600" algn="l"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8pPr>
            <a:lvl9pPr marL="1828800" algn="l"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9pPr>
          </a:lstStyle>
          <a:p>
            <a:pPr eaLnBrk="1" hangingPunct="1">
              <a:defRPr/>
            </a:pPr>
            <a:r>
              <a:rPr lang="en-US" altLang="en-US" sz="3200" kern="0" dirty="0" smtClean="0">
                <a:cs typeface="Arial" panose="020B0604020202020204" pitchFamily="34" charset="0"/>
              </a:rPr>
              <a:t>VMD </a:t>
            </a:r>
            <a:r>
              <a:rPr lang="en-US" altLang="en-US" sz="3200" kern="0" dirty="0" err="1" smtClean="0">
                <a:cs typeface="Arial" panose="020B0604020202020204" pitchFamily="34" charset="0"/>
              </a:rPr>
              <a:t>Petascale</a:t>
            </a:r>
            <a:r>
              <a:rPr lang="en-US" altLang="en-US" sz="3200" kern="0" dirty="0" smtClean="0">
                <a:cs typeface="Arial" panose="020B0604020202020204" pitchFamily="34" charset="0"/>
              </a:rPr>
              <a:t> Visualization and Analysis</a:t>
            </a:r>
          </a:p>
        </p:txBody>
      </p:sp>
      <p:sp>
        <p:nvSpPr>
          <p:cNvPr id="4" name="Rectangle 3"/>
          <p:cNvSpPr txBox="1">
            <a:spLocks noChangeArrowheads="1"/>
          </p:cNvSpPr>
          <p:nvPr/>
        </p:nvSpPr>
        <p:spPr>
          <a:xfrm>
            <a:off x="14288" y="573087"/>
            <a:ext cx="5410200" cy="4093804"/>
          </a:xfrm>
          <a:prstGeom prst="rect">
            <a:avLst/>
          </a:prstGeom>
        </p:spPr>
        <p:txBody>
          <a:bodyPr/>
          <a:lstStyle>
            <a:lvl1pPr marL="341313" indent="-341313" algn="l" defTabSz="457200" rtl="0" eaLnBrk="0" fontAlgn="base" hangingPunct="0">
              <a:spcBef>
                <a:spcPts val="800"/>
              </a:spcBef>
              <a:spcAft>
                <a:spcPct val="0"/>
              </a:spcAft>
              <a:buClr>
                <a:srgbClr val="000000"/>
              </a:buClr>
              <a:buSzPct val="100000"/>
              <a:buFont typeface="Times New Roman" pitchFamily="18" charset="0"/>
              <a:buChar char="•"/>
              <a:defRPr sz="3200">
                <a:solidFill>
                  <a:srgbClr val="000000"/>
                </a:solidFill>
                <a:latin typeface="+mn-lt"/>
                <a:ea typeface="+mn-ea"/>
                <a:cs typeface="+mn-cs"/>
              </a:defRPr>
            </a:lvl1pPr>
            <a:lvl2pPr marL="741363" indent="-284163" algn="l" defTabSz="457200" rtl="0" eaLnBrk="0" fontAlgn="base" hangingPunct="0">
              <a:spcBef>
                <a:spcPts val="700"/>
              </a:spcBef>
              <a:spcAft>
                <a:spcPct val="0"/>
              </a:spcAft>
              <a:buClr>
                <a:srgbClr val="000000"/>
              </a:buClr>
              <a:buSzPct val="100000"/>
              <a:buFont typeface="Times New Roman" pitchFamily="18" charset="0"/>
              <a:buChar char="–"/>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itchFamily="18" charset="0"/>
              <a:buChar char="•"/>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5pPr>
            <a:lvl6pPr marL="25146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6pPr>
            <a:lvl7pPr marL="29718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7pPr>
            <a:lvl8pPr marL="34290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8pPr>
            <a:lvl9pPr marL="38862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9pPr>
          </a:lstStyle>
          <a:p>
            <a:pPr eaLnBrk="1" hangingPunct="1">
              <a:defRPr/>
            </a:pPr>
            <a:r>
              <a:rPr lang="en-US" altLang="en-US" sz="1600" kern="0" dirty="0" smtClean="0">
                <a:cs typeface="Arial" panose="020B0604020202020204" pitchFamily="34" charset="0"/>
              </a:rPr>
              <a:t>Analyze/visualize large trajectories too large to transfer off-site:</a:t>
            </a:r>
          </a:p>
          <a:p>
            <a:pPr lvl="1" eaLnBrk="1" hangingPunct="1">
              <a:defRPr/>
            </a:pPr>
            <a:r>
              <a:rPr lang="en-US" altLang="en-US" sz="1400" kern="0" dirty="0" smtClean="0">
                <a:cs typeface="Arial" panose="020B0604020202020204" pitchFamily="34" charset="0"/>
              </a:rPr>
              <a:t>User-defined parallel analysis operations, data types</a:t>
            </a:r>
          </a:p>
          <a:p>
            <a:pPr lvl="1" eaLnBrk="1" hangingPunct="1">
              <a:defRPr/>
            </a:pPr>
            <a:r>
              <a:rPr lang="en-US" altLang="en-US" sz="1400" kern="0" dirty="0" smtClean="0">
                <a:cs typeface="Arial" panose="020B0604020202020204" pitchFamily="34" charset="0"/>
              </a:rPr>
              <a:t>Parallel rendering, movie making</a:t>
            </a:r>
          </a:p>
          <a:p>
            <a:pPr eaLnBrk="1" hangingPunct="1">
              <a:defRPr/>
            </a:pPr>
            <a:r>
              <a:rPr lang="en-US" altLang="en-US" sz="1600" kern="0" dirty="0" smtClean="0">
                <a:cs typeface="Arial" panose="020B0604020202020204" pitchFamily="34" charset="0"/>
              </a:rPr>
              <a:t>Supports GPU-accelerated Cray XK7 nodes for both visualization and analysis:</a:t>
            </a:r>
          </a:p>
          <a:p>
            <a:pPr lvl="1" eaLnBrk="1" hangingPunct="1">
              <a:defRPr/>
            </a:pPr>
            <a:r>
              <a:rPr lang="en-US" altLang="en-US" sz="1400" b="1" dirty="0" smtClean="0">
                <a:cs typeface="Arial" panose="020B0604020202020204" pitchFamily="34" charset="0"/>
              </a:rPr>
              <a:t>GPU accelerated trajectory analysis w/ CUDA</a:t>
            </a:r>
          </a:p>
          <a:p>
            <a:pPr lvl="1" eaLnBrk="1" hangingPunct="1">
              <a:defRPr/>
            </a:pPr>
            <a:r>
              <a:rPr lang="en-US" altLang="en-US" sz="1400" b="1" dirty="0" smtClean="0">
                <a:cs typeface="Arial" panose="020B0604020202020204" pitchFamily="34" charset="0"/>
              </a:rPr>
              <a:t>OpenGL and GPU ray tracing for visualization and movie rendering</a:t>
            </a:r>
          </a:p>
          <a:p>
            <a:pPr eaLnBrk="1" hangingPunct="1">
              <a:defRPr/>
            </a:pPr>
            <a:r>
              <a:rPr lang="en-US" altLang="en-US" sz="1600" kern="0" dirty="0" smtClean="0">
                <a:cs typeface="Arial" panose="020B0604020202020204" pitchFamily="34" charset="0"/>
              </a:rPr>
              <a:t>Parallel I/O rates up to </a:t>
            </a:r>
            <a:r>
              <a:rPr lang="en-US" altLang="en-US" sz="1600" b="1" kern="0" dirty="0" smtClean="0">
                <a:cs typeface="Arial" panose="020B0604020202020204" pitchFamily="34" charset="0"/>
              </a:rPr>
              <a:t>275 GB/sec</a:t>
            </a:r>
            <a:r>
              <a:rPr lang="en-US" altLang="en-US" sz="1600" kern="0" dirty="0" smtClean="0">
                <a:cs typeface="Arial" panose="020B0604020202020204" pitchFamily="34" charset="0"/>
              </a:rPr>
              <a:t> on 8192 Cray XE6 nodes – can read in </a:t>
            </a:r>
            <a:r>
              <a:rPr lang="en-US" altLang="en-US" sz="1600" b="1" kern="0" dirty="0" smtClean="0">
                <a:cs typeface="Arial" panose="020B0604020202020204" pitchFamily="34" charset="0"/>
              </a:rPr>
              <a:t>231 TB in 15 minutes!</a:t>
            </a:r>
          </a:p>
          <a:p>
            <a:pPr algn="ctr" eaLnBrk="1" hangingPunct="1">
              <a:buFont typeface="Times New Roman" pitchFamily="18" charset="0"/>
              <a:buNone/>
            </a:pPr>
            <a:r>
              <a:rPr lang="en-US" altLang="en-US" sz="1600" b="1" dirty="0" smtClean="0"/>
              <a:t>Parallel </a:t>
            </a:r>
            <a:r>
              <a:rPr lang="en-US" altLang="en-US" sz="1600" b="1" dirty="0"/>
              <a:t>VMD </a:t>
            </a:r>
            <a:r>
              <a:rPr lang="en-US" altLang="en-US" sz="1600" b="1" dirty="0" smtClean="0"/>
              <a:t>currently available </a:t>
            </a:r>
            <a:r>
              <a:rPr lang="en-US" altLang="en-US" sz="1600" b="1" dirty="0"/>
              <a:t>on: </a:t>
            </a:r>
          </a:p>
          <a:p>
            <a:pPr algn="ctr" eaLnBrk="1" hangingPunct="1">
              <a:buFont typeface="Times New Roman" pitchFamily="18" charset="0"/>
              <a:buNone/>
            </a:pPr>
            <a:r>
              <a:rPr lang="en-US" altLang="en-US" sz="1600" b="1" dirty="0"/>
              <a:t>ORNL Titan, NCSA Blue Waters, Indiana Big Red </a:t>
            </a:r>
            <a:r>
              <a:rPr lang="en-US" altLang="en-US" sz="1600" b="1" dirty="0" smtClean="0"/>
              <a:t>II, CSCS Piz </a:t>
            </a:r>
            <a:r>
              <a:rPr lang="en-US" altLang="en-US" sz="1600" b="1" dirty="0" err="1" smtClean="0"/>
              <a:t>Daint</a:t>
            </a:r>
            <a:r>
              <a:rPr lang="en-US" altLang="en-US" sz="1600" b="1" dirty="0" smtClean="0"/>
              <a:t>, and similar systems</a:t>
            </a:r>
            <a:endParaRPr lang="en-US" altLang="en-US" sz="1600" b="1" dirty="0"/>
          </a:p>
          <a:p>
            <a:pPr eaLnBrk="1" hangingPunct="1">
              <a:defRPr/>
            </a:pPr>
            <a:endParaRPr lang="en-US" altLang="en-US" sz="1600" kern="0" dirty="0" smtClean="0">
              <a:cs typeface="Arial" panose="020B0604020202020204" pitchFamily="34" charset="0"/>
            </a:endParaRPr>
          </a:p>
        </p:txBody>
      </p:sp>
      <p:pic>
        <p:nvPicPr>
          <p:cNvPr id="717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19750" y="603250"/>
            <a:ext cx="331946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TextBox 2"/>
          <p:cNvSpPr txBox="1">
            <a:spLocks noChangeArrowheads="1"/>
          </p:cNvSpPr>
          <p:nvPr/>
        </p:nvSpPr>
        <p:spPr bwMode="auto">
          <a:xfrm>
            <a:off x="5252484" y="3392488"/>
            <a:ext cx="3881991"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200" dirty="0">
                <a:latin typeface="Arial Black" pitchFamily="34" charset="0"/>
              </a:rPr>
              <a:t>NCSA Blue Waters Hybrid Cray XE6 / XK7</a:t>
            </a:r>
          </a:p>
          <a:p>
            <a:pPr algn="ctr" eaLnBrk="1" hangingPunct="1">
              <a:buFont typeface="Times New Roman" pitchFamily="18" charset="0"/>
              <a:buNone/>
            </a:pPr>
            <a:r>
              <a:rPr lang="en-US" altLang="en-US" sz="1200" dirty="0">
                <a:latin typeface="Arial Black" pitchFamily="34" charset="0"/>
              </a:rPr>
              <a:t>22,640 XE6 dual-Opteron CPU nodes</a:t>
            </a:r>
          </a:p>
          <a:p>
            <a:pPr algn="ctr" eaLnBrk="1" hangingPunct="1">
              <a:buFont typeface="Times New Roman" pitchFamily="18" charset="0"/>
              <a:buNone/>
            </a:pPr>
            <a:r>
              <a:rPr lang="en-US" altLang="en-US" sz="1200" dirty="0">
                <a:latin typeface="Arial Black" pitchFamily="34" charset="0"/>
              </a:rPr>
              <a:t>4,224 XK7 nodes w/ </a:t>
            </a:r>
            <a:r>
              <a:rPr lang="en-US" altLang="en-US" sz="1200" dirty="0" err="1">
                <a:latin typeface="Arial Black" pitchFamily="34" charset="0"/>
              </a:rPr>
              <a:t>Telsa</a:t>
            </a:r>
            <a:r>
              <a:rPr lang="en-US" altLang="en-US" sz="1200" dirty="0">
                <a:latin typeface="Arial Black" pitchFamily="34" charset="0"/>
              </a:rPr>
              <a:t> K20X </a:t>
            </a:r>
            <a:r>
              <a:rPr lang="en-US" altLang="en-US" sz="1200" dirty="0" smtClean="0">
                <a:latin typeface="Arial Black" pitchFamily="34" charset="0"/>
              </a:rPr>
              <a:t>GPUs</a:t>
            </a:r>
          </a:p>
          <a:p>
            <a:pPr algn="ctr" eaLnBrk="1" hangingPunct="1">
              <a:buFont typeface="Times New Roman" pitchFamily="18" charset="0"/>
              <a:buNone/>
            </a:pPr>
            <a:endParaRPr lang="en-US" altLang="en-US" sz="1400" dirty="0">
              <a:latin typeface="Arial Black" pitchFamily="34" charset="0"/>
            </a:endParaRPr>
          </a:p>
        </p:txBody>
      </p:sp>
    </p:spTree>
    <p:extLst>
      <p:ext uri="{BB962C8B-B14F-4D97-AF65-F5344CB8AC3E}">
        <p14:creationId xmlns:p14="http://schemas.microsoft.com/office/powerpoint/2010/main" val="31572559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457200"/>
            <a:ext cx="8991600" cy="857250"/>
          </a:xfrm>
        </p:spPr>
        <p:txBody>
          <a:bodyPr>
            <a:noAutofit/>
          </a:bodyPr>
          <a:lstStyle/>
          <a:p>
            <a:r>
              <a:rPr lang="en-US" sz="3200" dirty="0" err="1" smtClean="0"/>
              <a:t>OpenACC</a:t>
            </a:r>
            <a:r>
              <a:rPr lang="en-US" sz="3200" dirty="0" smtClean="0"/>
              <a:t> QCP RMSD Inner Product Loop</a:t>
            </a:r>
            <a:br>
              <a:rPr lang="en-US" sz="3200" dirty="0" smtClean="0"/>
            </a:br>
            <a:r>
              <a:rPr lang="en-US" sz="3200" dirty="0" smtClean="0"/>
              <a:t>Performance Results</a:t>
            </a:r>
            <a:endParaRPr lang="en-US" sz="3200" dirty="0"/>
          </a:p>
        </p:txBody>
      </p:sp>
      <p:sp>
        <p:nvSpPr>
          <p:cNvPr id="3" name="Text Placeholder 2"/>
          <p:cNvSpPr>
            <a:spLocks noGrp="1"/>
          </p:cNvSpPr>
          <p:nvPr>
            <p:ph type="body" sz="half" idx="1"/>
          </p:nvPr>
        </p:nvSpPr>
        <p:spPr>
          <a:xfrm>
            <a:off x="533400" y="1543050"/>
            <a:ext cx="7905750" cy="3009900"/>
          </a:xfrm>
        </p:spPr>
        <p:txBody>
          <a:bodyPr>
            <a:normAutofit/>
          </a:bodyPr>
          <a:lstStyle/>
          <a:p>
            <a:r>
              <a:rPr lang="en-US" sz="2000" dirty="0" smtClean="0"/>
              <a:t>Xeon 2867W v3, w/ hand-coded AVX and FMA </a:t>
            </a:r>
            <a:r>
              <a:rPr lang="en-US" sz="2000" dirty="0" err="1" smtClean="0"/>
              <a:t>intrinsics</a:t>
            </a:r>
            <a:r>
              <a:rPr lang="en-US" sz="2000" dirty="0" smtClean="0"/>
              <a:t>: 20.7s</a:t>
            </a:r>
          </a:p>
          <a:p>
            <a:r>
              <a:rPr lang="en-US" sz="2000" dirty="0" smtClean="0"/>
              <a:t>Tesla K80 w/ </a:t>
            </a:r>
            <a:r>
              <a:rPr lang="en-US" sz="2000" dirty="0" err="1" smtClean="0"/>
              <a:t>OpenACC</a:t>
            </a:r>
            <a:r>
              <a:rPr lang="en-US" sz="2000" dirty="0" smtClean="0"/>
              <a:t>: </a:t>
            </a:r>
            <a:r>
              <a:rPr lang="en-US" sz="2000" b="1" dirty="0" smtClean="0"/>
              <a:t>6.5s  (3.2x speedup)</a:t>
            </a:r>
          </a:p>
          <a:p>
            <a:r>
              <a:rPr lang="en-US" sz="2000" dirty="0" err="1" smtClean="0"/>
              <a:t>OpenACC</a:t>
            </a:r>
            <a:r>
              <a:rPr lang="en-US" sz="2000" dirty="0" smtClean="0"/>
              <a:t> on K80 achieved 65% of theoretical peak memory bandwidth, with 2016 compiler and just a few lines of #pragma directives.  Excellent speedup for minimal changes to code.</a:t>
            </a:r>
          </a:p>
          <a:p>
            <a:r>
              <a:rPr lang="en-US" sz="2000" dirty="0" smtClean="0"/>
              <a:t>Future </a:t>
            </a:r>
            <a:r>
              <a:rPr lang="en-US" sz="2000" dirty="0" err="1" smtClean="0"/>
              <a:t>OpenACC</a:t>
            </a:r>
            <a:r>
              <a:rPr lang="en-US" sz="2000" dirty="0" smtClean="0"/>
              <a:t> compiler revs should provide higher performance yet</a:t>
            </a:r>
            <a:endParaRPr lang="en-US" sz="2000" dirty="0"/>
          </a:p>
        </p:txBody>
      </p:sp>
    </p:spTree>
    <p:extLst>
      <p:ext uri="{BB962C8B-B14F-4D97-AF65-F5344CB8AC3E}">
        <p14:creationId xmlns:p14="http://schemas.microsoft.com/office/powerpoint/2010/main" val="11879596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685800" y="57150"/>
            <a:ext cx="7615238" cy="571500"/>
          </a:xfrm>
        </p:spPr>
        <p:txBody>
          <a:bodyPr lIns="91440" tIns="45720" rIns="91440" bIns="45720">
            <a:normAutofit fontScale="90000"/>
          </a:bodyPr>
          <a:lstStyle/>
          <a:p>
            <a:pPr eaLnBrk="1" hangingPunct="1"/>
            <a:r>
              <a:rPr lang="en-US" altLang="en-US" sz="4000" smtClean="0">
                <a:latin typeface="Arial" charset="0"/>
                <a:cs typeface="Arial" charset="0"/>
              </a:rPr>
              <a:t>Acknowledgements</a:t>
            </a:r>
          </a:p>
        </p:txBody>
      </p:sp>
      <p:sp>
        <p:nvSpPr>
          <p:cNvPr id="25603" name="Rectangle 3"/>
          <p:cNvSpPr>
            <a:spLocks noGrp="1" noChangeArrowheads="1"/>
          </p:cNvSpPr>
          <p:nvPr>
            <p:ph type="body" idx="4294967295"/>
          </p:nvPr>
        </p:nvSpPr>
        <p:spPr>
          <a:xfrm>
            <a:off x="457200" y="590550"/>
            <a:ext cx="8305800" cy="4114800"/>
          </a:xfrm>
        </p:spPr>
        <p:txBody>
          <a:bodyPr lIns="91440" tIns="45720" rIns="91440" bIns="45720">
            <a:normAutofit/>
          </a:bodyPr>
          <a:lstStyle/>
          <a:p>
            <a:pPr marL="342900" indent="-342900" eaLnBrk="1" hangingPunct="1"/>
            <a:r>
              <a:rPr lang="en-US" altLang="en-US" sz="2000" dirty="0" smtClean="0">
                <a:latin typeface="Arial" charset="0"/>
                <a:cs typeface="Arial" charset="0"/>
              </a:rPr>
              <a:t>Theoretical and Computational Biophysics Group, University of Illinois at Urbana-Champaign</a:t>
            </a:r>
          </a:p>
          <a:p>
            <a:pPr marL="342900" indent="-342900" eaLnBrk="1" hangingPunct="1"/>
            <a:r>
              <a:rPr lang="en-US" altLang="en-US" sz="2000" dirty="0" smtClean="0">
                <a:latin typeface="Arial" charset="0"/>
                <a:cs typeface="Arial" charset="0"/>
              </a:rPr>
              <a:t>NVIDIA CUDA and </a:t>
            </a:r>
            <a:r>
              <a:rPr lang="en-US" altLang="en-US" sz="2000" dirty="0" err="1" smtClean="0">
                <a:latin typeface="Arial" charset="0"/>
                <a:cs typeface="Arial" charset="0"/>
              </a:rPr>
              <a:t>OptiX</a:t>
            </a:r>
            <a:r>
              <a:rPr lang="en-US" altLang="en-US" sz="2000" dirty="0" smtClean="0">
                <a:latin typeface="Arial" charset="0"/>
                <a:cs typeface="Arial" charset="0"/>
              </a:rPr>
              <a:t> teams</a:t>
            </a:r>
          </a:p>
          <a:p>
            <a:pPr marL="342900" indent="-342900" eaLnBrk="1" hangingPunct="1"/>
            <a:r>
              <a:rPr lang="en-US" altLang="en-US" sz="2000" dirty="0" smtClean="0">
                <a:latin typeface="Arial" charset="0"/>
                <a:cs typeface="Arial" charset="0"/>
              </a:rPr>
              <a:t>Funding: </a:t>
            </a:r>
          </a:p>
          <a:p>
            <a:pPr marL="742950" lvl="1" indent="-342900" eaLnBrk="1" hangingPunct="1"/>
            <a:r>
              <a:rPr lang="en-US" altLang="en-US" sz="1800" dirty="0" smtClean="0">
                <a:latin typeface="Arial" charset="0"/>
                <a:cs typeface="Arial" charset="0"/>
              </a:rPr>
              <a:t>NIH support: P41GM104601</a:t>
            </a:r>
          </a:p>
          <a:p>
            <a:pPr marL="742950" lvl="1" indent="-342900" eaLnBrk="1" hangingPunct="1"/>
            <a:r>
              <a:rPr lang="en-US" altLang="en-US" sz="1800" dirty="0" smtClean="0">
                <a:latin typeface="Arial" charset="0"/>
                <a:cs typeface="Arial" charset="0"/>
              </a:rPr>
              <a:t>DOE INCITE, ORNL Titan: DE-AC05-00OR22725</a:t>
            </a:r>
          </a:p>
          <a:p>
            <a:pPr marL="742950" lvl="1" indent="-342900"/>
            <a:r>
              <a:rPr lang="en-US" altLang="en-US" sz="1800" dirty="0" smtClean="0">
                <a:latin typeface="Arial" charset="0"/>
                <a:cs typeface="Arial" charset="0"/>
              </a:rPr>
              <a:t>NSF Blue Waters:                                                                                  NSF OCI 07-25070, PRAC “The Computational Microscope”,                     </a:t>
            </a:r>
            <a:r>
              <a:rPr lang="en-US" sz="1800" dirty="0" smtClean="0"/>
              <a:t>ACI-1238993, ACI-1440026</a:t>
            </a:r>
            <a:endParaRPr lang="en-US" altLang="en-US" sz="1800" dirty="0" smtClean="0">
              <a:latin typeface="Arial" charset="0"/>
              <a:cs typeface="Arial" charset="0"/>
            </a:endParaRPr>
          </a:p>
        </p:txBody>
      </p:sp>
    </p:spTree>
    <p:extLst>
      <p:ext uri="{BB962C8B-B14F-4D97-AF65-F5344CB8AC3E}">
        <p14:creationId xmlns:p14="http://schemas.microsoft.com/office/powerpoint/2010/main" val="2241121619"/>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457200"/>
            <a:ext cx="7770813" cy="600075"/>
          </a:xfrm>
        </p:spPr>
        <p:txBody>
          <a:bodyPr>
            <a:normAutofit/>
          </a:bodyPr>
          <a:lstStyle/>
          <a:p>
            <a:r>
              <a:rPr lang="en-US" sz="3200" dirty="0" smtClean="0"/>
              <a:t>Please See These Other Talks:</a:t>
            </a:r>
            <a:endParaRPr lang="en-US" sz="3200" dirty="0"/>
          </a:p>
        </p:txBody>
      </p:sp>
      <p:sp>
        <p:nvSpPr>
          <p:cNvPr id="3" name="Text Placeholder 2"/>
          <p:cNvSpPr>
            <a:spLocks noGrp="1"/>
          </p:cNvSpPr>
          <p:nvPr>
            <p:ph type="body" sz="half" idx="1"/>
          </p:nvPr>
        </p:nvSpPr>
        <p:spPr>
          <a:xfrm>
            <a:off x="685801" y="1133475"/>
            <a:ext cx="7770813" cy="3437335"/>
          </a:xfrm>
        </p:spPr>
        <p:txBody>
          <a:bodyPr>
            <a:normAutofit/>
          </a:bodyPr>
          <a:lstStyle/>
          <a:p>
            <a:r>
              <a:rPr lang="en-US" sz="2000" dirty="0"/>
              <a:t>S8727 - Improving NAMD Performance on Volta </a:t>
            </a:r>
            <a:r>
              <a:rPr lang="en-US" sz="2000" dirty="0" smtClean="0"/>
              <a:t>GPUs</a:t>
            </a:r>
          </a:p>
          <a:p>
            <a:r>
              <a:rPr lang="en-US" sz="2000" dirty="0"/>
              <a:t>S8718 - Optimizing HPC Simulation and Visualization Codes </a:t>
            </a:r>
            <a:r>
              <a:rPr lang="en-US" sz="2000" dirty="0" smtClean="0"/>
              <a:t>using </a:t>
            </a:r>
            <a:r>
              <a:rPr lang="en-US" sz="2000" dirty="0" err="1" smtClean="0"/>
              <a:t>Nsight</a:t>
            </a:r>
            <a:r>
              <a:rPr lang="en-US" sz="2000" dirty="0" smtClean="0"/>
              <a:t> Systems</a:t>
            </a:r>
          </a:p>
          <a:p>
            <a:r>
              <a:rPr lang="en-US" sz="2000" dirty="0" smtClean="0"/>
              <a:t>S8747 </a:t>
            </a:r>
            <a:r>
              <a:rPr lang="en-US" sz="2000" dirty="0"/>
              <a:t>- ORNL Summit: </a:t>
            </a:r>
            <a:r>
              <a:rPr lang="en-US" sz="2000" dirty="0" err="1"/>
              <a:t>Petascale</a:t>
            </a:r>
            <a:r>
              <a:rPr lang="en-US" sz="2000" dirty="0"/>
              <a:t> Molecular Dynamics Simulations on the Summit POWER9/Volta </a:t>
            </a:r>
            <a:r>
              <a:rPr lang="en-US" sz="2000" dirty="0" smtClean="0"/>
              <a:t>Supercomputer</a:t>
            </a:r>
          </a:p>
          <a:p>
            <a:r>
              <a:rPr lang="en-US" sz="2000" dirty="0" smtClean="0"/>
              <a:t>SE150572 - </a:t>
            </a:r>
            <a:r>
              <a:rPr lang="en-US" sz="2000" dirty="0" err="1" smtClean="0"/>
              <a:t>OpenACC</a:t>
            </a:r>
            <a:r>
              <a:rPr lang="en-US" sz="2000" smtClean="0"/>
              <a:t> User Group Meeting</a:t>
            </a:r>
            <a:endParaRPr lang="en-US" sz="2000" dirty="0" smtClean="0"/>
          </a:p>
          <a:p>
            <a:r>
              <a:rPr lang="en-US" sz="2000" dirty="0" smtClean="0"/>
              <a:t>S8665: VMD</a:t>
            </a:r>
            <a:r>
              <a:rPr lang="en-US" sz="2000" dirty="0"/>
              <a:t>: Biomolecular Visualization from Atoms to Cells </a:t>
            </a:r>
            <a:r>
              <a:rPr lang="en-US" sz="2000" dirty="0" smtClean="0"/>
              <a:t>Using Ray </a:t>
            </a:r>
            <a:r>
              <a:rPr lang="en-US" sz="2000" dirty="0"/>
              <a:t>Tracing, Rasterization, and VR</a:t>
            </a:r>
          </a:p>
        </p:txBody>
      </p:sp>
    </p:spTree>
    <p:extLst>
      <p:ext uri="{BB962C8B-B14F-4D97-AF65-F5344CB8AC3E}">
        <p14:creationId xmlns:p14="http://schemas.microsoft.com/office/powerpoint/2010/main" val="39855620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3616" y="116959"/>
            <a:ext cx="6279544" cy="4178594"/>
          </a:xfrm>
          <a:prstGeom prst="rect">
            <a:avLst/>
          </a:prstGeom>
        </p:spPr>
      </p:pic>
      <p:sp>
        <p:nvSpPr>
          <p:cNvPr id="3" name="Rectangle 2"/>
          <p:cNvSpPr/>
          <p:nvPr/>
        </p:nvSpPr>
        <p:spPr>
          <a:xfrm>
            <a:off x="0" y="4561367"/>
            <a:ext cx="9144000" cy="58213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411363" y="4295553"/>
            <a:ext cx="8084051" cy="738664"/>
          </a:xfrm>
          <a:prstGeom prst="rect">
            <a:avLst/>
          </a:prstGeom>
          <a:noFill/>
        </p:spPr>
        <p:txBody>
          <a:bodyPr wrap="square" rtlCol="0">
            <a:spAutoFit/>
          </a:bodyPr>
          <a:lstStyle/>
          <a:p>
            <a:r>
              <a:rPr lang="en-US" sz="1400" i="1" dirty="0">
                <a:solidFill>
                  <a:prstClr val="black"/>
                </a:solidFill>
              </a:rPr>
              <a:t>“When I was a young man, my goal was to look with mathematical and computational means at the inside of cells, one atom at a time, to decipher how living systems work. That is what I strived for and I never deflected from this goal</a:t>
            </a:r>
            <a:r>
              <a:rPr lang="en-US" sz="1400" i="1" dirty="0" smtClean="0">
                <a:solidFill>
                  <a:prstClr val="black"/>
                </a:solidFill>
              </a:rPr>
              <a:t>.” – Klaus </a:t>
            </a:r>
            <a:r>
              <a:rPr lang="en-US" sz="1400" i="1" dirty="0" err="1" smtClean="0">
                <a:solidFill>
                  <a:prstClr val="black"/>
                </a:solidFill>
              </a:rPr>
              <a:t>Schulten</a:t>
            </a:r>
            <a:r>
              <a:rPr lang="en-US" sz="1400" i="1" dirty="0" smtClean="0">
                <a:solidFill>
                  <a:prstClr val="black"/>
                </a:solidFill>
              </a:rPr>
              <a:t> </a:t>
            </a:r>
            <a:endParaRPr lang="en-US" sz="1400" dirty="0">
              <a:solidFill>
                <a:prstClr val="black"/>
              </a:solidFill>
            </a:endParaRPr>
          </a:p>
        </p:txBody>
      </p:sp>
    </p:spTree>
    <p:extLst>
      <p:ext uri="{BB962C8B-B14F-4D97-AF65-F5344CB8AC3E}">
        <p14:creationId xmlns:p14="http://schemas.microsoft.com/office/powerpoint/2010/main" val="230012922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a:xfrm>
            <a:off x="990600" y="0"/>
            <a:ext cx="7269163" cy="895350"/>
          </a:xfrm>
        </p:spPr>
        <p:txBody>
          <a:bodyPr lIns="91440" tIns="45720" rIns="91440" bIns="45720">
            <a:normAutofit fontScale="90000"/>
          </a:bodyPr>
          <a:lstStyle/>
          <a:p>
            <a:pPr eaLnBrk="1" hangingPunct="1"/>
            <a:r>
              <a:rPr lang="en-US" altLang="en-US" sz="3600" dirty="0" smtClean="0"/>
              <a:t>Related Publications</a:t>
            </a:r>
            <a:r>
              <a:rPr lang="en-US" altLang="en-US" sz="3200" dirty="0" smtClean="0"/>
              <a:t/>
            </a:r>
            <a:br>
              <a:rPr lang="en-US" altLang="en-US" sz="3200" dirty="0" smtClean="0"/>
            </a:br>
            <a:r>
              <a:rPr lang="en-US" altLang="en-US" sz="2800" dirty="0" smtClean="0"/>
              <a:t>http://www.ks.uiuc.edu/Research/gpu/</a:t>
            </a:r>
          </a:p>
        </p:txBody>
      </p:sp>
      <p:sp>
        <p:nvSpPr>
          <p:cNvPr id="27651" name="Rectangle 3"/>
          <p:cNvSpPr>
            <a:spLocks noGrp="1" noChangeArrowheads="1"/>
          </p:cNvSpPr>
          <p:nvPr>
            <p:ph type="body" idx="4294967295"/>
          </p:nvPr>
        </p:nvSpPr>
        <p:spPr>
          <a:xfrm>
            <a:off x="212651" y="971549"/>
            <a:ext cx="8676169" cy="3855631"/>
          </a:xfrm>
          <a:solidFill>
            <a:schemeClr val="bg1"/>
          </a:solidFill>
        </p:spPr>
        <p:txBody>
          <a:bodyPr lIns="91440" tIns="45720" rIns="91440" bIns="45720">
            <a:noAutofit/>
          </a:bodyPr>
          <a:lstStyle/>
          <a:p>
            <a:pPr>
              <a:defRPr/>
            </a:pPr>
            <a:r>
              <a:rPr lang="en-US" sz="1200" b="1" dirty="0"/>
              <a:t>NAMD goes quantum: An integrative suite for hybrid simulations. </a:t>
            </a:r>
            <a:r>
              <a:rPr lang="en-US" sz="1200" dirty="0" err="1"/>
              <a:t>Melo</a:t>
            </a:r>
            <a:r>
              <a:rPr lang="en-US" sz="1200" dirty="0"/>
              <a:t>, M. C. R.; </a:t>
            </a:r>
            <a:r>
              <a:rPr lang="en-US" sz="1200" dirty="0" err="1"/>
              <a:t>Bernardi</a:t>
            </a:r>
            <a:r>
              <a:rPr lang="en-US" sz="1200" dirty="0"/>
              <a:t>, R. C.; </a:t>
            </a:r>
            <a:r>
              <a:rPr lang="en-US" sz="1200" dirty="0" err="1"/>
              <a:t>Rudack</a:t>
            </a:r>
            <a:r>
              <a:rPr lang="en-US" sz="1200" dirty="0"/>
              <a:t> T.; </a:t>
            </a:r>
            <a:r>
              <a:rPr lang="en-US" sz="1200" dirty="0" err="1"/>
              <a:t>Scheurer</a:t>
            </a:r>
            <a:r>
              <a:rPr lang="en-US" sz="1200" dirty="0"/>
              <a:t>, M.; </a:t>
            </a:r>
            <a:r>
              <a:rPr lang="en-US" sz="1200" dirty="0" err="1"/>
              <a:t>Riplinger</a:t>
            </a:r>
            <a:r>
              <a:rPr lang="en-US" sz="1200" dirty="0"/>
              <a:t>, C.; Phillips, J. C.; Maia, J. D. C.; Rocha, G. D.; Ribeiro, J. V.; Stone, J. E.; Neese, F.; </a:t>
            </a:r>
            <a:r>
              <a:rPr lang="en-US" sz="1200" dirty="0" err="1"/>
              <a:t>Schulten</a:t>
            </a:r>
            <a:r>
              <a:rPr lang="en-US" sz="1200" dirty="0"/>
              <a:t>, K.; </a:t>
            </a:r>
            <a:r>
              <a:rPr lang="en-US" sz="1200" dirty="0" err="1"/>
              <a:t>Luthey-Schulten</a:t>
            </a:r>
            <a:r>
              <a:rPr lang="en-US" sz="1200" dirty="0"/>
              <a:t>, Z.; Nature Methods, 2018.   (</a:t>
            </a:r>
            <a:r>
              <a:rPr lang="en-US" sz="1200" b="1" dirty="0"/>
              <a:t>In press)</a:t>
            </a:r>
            <a:endParaRPr lang="en-US" altLang="en-US" sz="1200" b="1" dirty="0"/>
          </a:p>
          <a:p>
            <a:pPr>
              <a:defRPr/>
            </a:pPr>
            <a:r>
              <a:rPr lang="en-US" sz="1200" b="1" dirty="0" smtClean="0"/>
              <a:t>Challenges </a:t>
            </a:r>
            <a:r>
              <a:rPr lang="en-US" sz="1200" b="1" dirty="0"/>
              <a:t>of Integrating Stochastic Dynamics and </a:t>
            </a:r>
            <a:r>
              <a:rPr lang="en-US" sz="1200" b="1" dirty="0" err="1"/>
              <a:t>Cryo</a:t>
            </a:r>
            <a:r>
              <a:rPr lang="en-US" sz="1200" b="1" dirty="0"/>
              <a:t>-electron Tomograms in Whole-cell </a:t>
            </a:r>
            <a:r>
              <a:rPr lang="en-US" sz="1200" b="1" dirty="0" smtClean="0"/>
              <a:t>Simulations.            </a:t>
            </a:r>
            <a:r>
              <a:rPr lang="en-US" sz="1200" dirty="0" smtClean="0"/>
              <a:t>T. </a:t>
            </a:r>
            <a:r>
              <a:rPr lang="en-US" sz="1200" dirty="0"/>
              <a:t>M. Earnest, </a:t>
            </a:r>
            <a:r>
              <a:rPr lang="en-US" sz="1200" dirty="0" smtClean="0"/>
              <a:t>R. </a:t>
            </a:r>
            <a:r>
              <a:rPr lang="en-US" sz="1200" dirty="0"/>
              <a:t>Watanabe, </a:t>
            </a:r>
            <a:r>
              <a:rPr lang="en-US" sz="1200" dirty="0" smtClean="0"/>
              <a:t>J. </a:t>
            </a:r>
            <a:r>
              <a:rPr lang="en-US" sz="1200" dirty="0"/>
              <a:t>E. Stone, </a:t>
            </a:r>
            <a:r>
              <a:rPr lang="en-US" sz="1200" dirty="0" smtClean="0"/>
              <a:t>J. </a:t>
            </a:r>
            <a:r>
              <a:rPr lang="en-US" sz="1200" dirty="0" err="1"/>
              <a:t>Mahamid</a:t>
            </a:r>
            <a:r>
              <a:rPr lang="en-US" sz="1200" dirty="0"/>
              <a:t>, </a:t>
            </a:r>
            <a:r>
              <a:rPr lang="en-US" sz="1200" dirty="0" smtClean="0"/>
              <a:t>W. </a:t>
            </a:r>
            <a:r>
              <a:rPr lang="en-US" sz="1200" dirty="0" err="1"/>
              <a:t>Baumeister</a:t>
            </a:r>
            <a:r>
              <a:rPr lang="en-US" sz="1200" dirty="0"/>
              <a:t>, </a:t>
            </a:r>
            <a:r>
              <a:rPr lang="en-US" sz="1200" dirty="0" smtClean="0"/>
              <a:t>E. </a:t>
            </a:r>
            <a:r>
              <a:rPr lang="en-US" sz="1200" dirty="0"/>
              <a:t>Villa, and </a:t>
            </a:r>
            <a:r>
              <a:rPr lang="en-US" sz="1200" dirty="0" smtClean="0"/>
              <a:t>Z. </a:t>
            </a:r>
            <a:r>
              <a:rPr lang="en-US" sz="1200" dirty="0" err="1"/>
              <a:t>Luthey-Schulten</a:t>
            </a:r>
            <a:r>
              <a:rPr lang="en-US" sz="1200" dirty="0" smtClean="0"/>
              <a:t>.                           J</a:t>
            </a:r>
            <a:r>
              <a:rPr lang="en-US" sz="1200" dirty="0"/>
              <a:t>. Physical Chemistry B, 121(15): 3871-3881, 2017.</a:t>
            </a:r>
            <a:endParaRPr lang="en-US" sz="1200" b="1" dirty="0" smtClean="0"/>
          </a:p>
          <a:p>
            <a:pPr>
              <a:defRPr/>
            </a:pPr>
            <a:r>
              <a:rPr lang="en-US" sz="1200" b="1" dirty="0" smtClean="0"/>
              <a:t>Early </a:t>
            </a:r>
            <a:r>
              <a:rPr lang="en-US" sz="1200" b="1" dirty="0"/>
              <a:t>Experiences Porting the NAMD and VMD Molecular Simulation and Analysis Software to GPU-Accelerated </a:t>
            </a:r>
            <a:r>
              <a:rPr lang="en-US" sz="1200" b="1" dirty="0" err="1"/>
              <a:t>OpenPOWER</a:t>
            </a:r>
            <a:r>
              <a:rPr lang="en-US" sz="1200" b="1" dirty="0"/>
              <a:t> </a:t>
            </a:r>
            <a:r>
              <a:rPr lang="en-US" sz="1200" b="1" dirty="0" smtClean="0"/>
              <a:t>Platforms. </a:t>
            </a:r>
            <a:r>
              <a:rPr lang="en-US" sz="1200" dirty="0" smtClean="0"/>
              <a:t>J. </a:t>
            </a:r>
            <a:r>
              <a:rPr lang="en-US" sz="1200" dirty="0"/>
              <a:t>E. Stone, </a:t>
            </a:r>
            <a:r>
              <a:rPr lang="en-US" sz="1200" dirty="0" smtClean="0"/>
              <a:t>A.-P. </a:t>
            </a:r>
            <a:r>
              <a:rPr lang="en-US" sz="1200" dirty="0" err="1"/>
              <a:t>Hynninen</a:t>
            </a:r>
            <a:r>
              <a:rPr lang="en-US" sz="1200" dirty="0"/>
              <a:t>, </a:t>
            </a:r>
            <a:r>
              <a:rPr lang="en-US" sz="1200" dirty="0" smtClean="0"/>
              <a:t>J. </a:t>
            </a:r>
            <a:r>
              <a:rPr lang="en-US" sz="1200" dirty="0"/>
              <a:t>C. Phillips, and </a:t>
            </a:r>
            <a:r>
              <a:rPr lang="en-US" sz="1200" dirty="0" smtClean="0"/>
              <a:t>K. </a:t>
            </a:r>
            <a:r>
              <a:rPr lang="en-US" sz="1200" dirty="0" err="1"/>
              <a:t>Schulten</a:t>
            </a:r>
            <a:r>
              <a:rPr lang="en-US" sz="1200" dirty="0" smtClean="0"/>
              <a:t>. </a:t>
            </a:r>
            <a:r>
              <a:rPr lang="en-US" sz="1200" dirty="0"/>
              <a:t>International Workshop on </a:t>
            </a:r>
            <a:r>
              <a:rPr lang="en-US" sz="1200" dirty="0" err="1"/>
              <a:t>OpenPOWER</a:t>
            </a:r>
            <a:r>
              <a:rPr lang="en-US" sz="1200" dirty="0"/>
              <a:t> for HPC (IWOPH'16), LNCS 9945, pp. 188-206, 2016.</a:t>
            </a:r>
            <a:endParaRPr lang="en-US" sz="1200" b="1" dirty="0" smtClean="0"/>
          </a:p>
          <a:p>
            <a:pPr>
              <a:defRPr/>
            </a:pPr>
            <a:r>
              <a:rPr lang="en-US" sz="1200" b="1" dirty="0" smtClean="0"/>
              <a:t>Immersive </a:t>
            </a:r>
            <a:r>
              <a:rPr lang="en-US" sz="1200" b="1" dirty="0"/>
              <a:t>Molecular Visualization with Omnidirectional Stereoscopic Ray Tracing and Remote Rendering.  </a:t>
            </a:r>
            <a:r>
              <a:rPr lang="en-US" sz="1200" dirty="0" smtClean="0"/>
              <a:t>J. </a:t>
            </a:r>
            <a:r>
              <a:rPr lang="en-US" sz="1200" dirty="0"/>
              <a:t>E. Stone, </a:t>
            </a:r>
            <a:r>
              <a:rPr lang="en-US" sz="1200" dirty="0" smtClean="0"/>
              <a:t>W. </a:t>
            </a:r>
            <a:r>
              <a:rPr lang="en-US" sz="1200" dirty="0"/>
              <a:t>R. Sherman, and </a:t>
            </a:r>
            <a:r>
              <a:rPr lang="en-US" sz="1200" dirty="0" smtClean="0"/>
              <a:t>K. </a:t>
            </a:r>
            <a:r>
              <a:rPr lang="en-US" sz="1200" dirty="0" err="1"/>
              <a:t>Schulten</a:t>
            </a:r>
            <a:r>
              <a:rPr lang="en-US" sz="1200" dirty="0" smtClean="0"/>
              <a:t>. High </a:t>
            </a:r>
            <a:r>
              <a:rPr lang="en-US" sz="1200" dirty="0"/>
              <a:t>Performance Data Analysis and Visualization Workshop, IEEE International Parallel and Distributed Processing Symposium Workshop (IPDPSW), </a:t>
            </a:r>
            <a:r>
              <a:rPr lang="en-US" sz="1200" dirty="0" smtClean="0"/>
              <a:t>pp. 1048-1057, 2016.</a:t>
            </a:r>
          </a:p>
          <a:p>
            <a:pPr>
              <a:defRPr/>
            </a:pPr>
            <a:r>
              <a:rPr lang="en-US" sz="1200" b="1" dirty="0" smtClean="0"/>
              <a:t>High </a:t>
            </a:r>
            <a:r>
              <a:rPr lang="en-US" sz="1200" b="1" dirty="0"/>
              <a:t>Performance Molecular Visualization: In-Situ and Parallel Rendering with EGL.  </a:t>
            </a:r>
            <a:r>
              <a:rPr lang="en-US" sz="1200" dirty="0" smtClean="0"/>
              <a:t>J. </a:t>
            </a:r>
            <a:r>
              <a:rPr lang="en-US" sz="1200" dirty="0"/>
              <a:t>E. Stone, </a:t>
            </a:r>
            <a:r>
              <a:rPr lang="en-US" sz="1200" dirty="0" smtClean="0"/>
              <a:t>P. </a:t>
            </a:r>
            <a:r>
              <a:rPr lang="en-US" sz="1200" dirty="0" err="1"/>
              <a:t>Messmer</a:t>
            </a:r>
            <a:r>
              <a:rPr lang="en-US" sz="1200" dirty="0"/>
              <a:t>, </a:t>
            </a:r>
            <a:r>
              <a:rPr lang="en-US" sz="1200" dirty="0" smtClean="0"/>
              <a:t>R. </a:t>
            </a:r>
            <a:r>
              <a:rPr lang="en-US" sz="1200" dirty="0" err="1"/>
              <a:t>Sisneros</a:t>
            </a:r>
            <a:r>
              <a:rPr lang="en-US" sz="1200" dirty="0"/>
              <a:t>, and </a:t>
            </a:r>
            <a:r>
              <a:rPr lang="en-US" sz="1200" dirty="0" smtClean="0"/>
              <a:t>K. </a:t>
            </a:r>
            <a:r>
              <a:rPr lang="en-US" sz="1200" dirty="0" err="1"/>
              <a:t>Schulten</a:t>
            </a:r>
            <a:r>
              <a:rPr lang="en-US" sz="1200" dirty="0" smtClean="0"/>
              <a:t>. High </a:t>
            </a:r>
            <a:r>
              <a:rPr lang="en-US" sz="1200" dirty="0"/>
              <a:t>Performance Data Analysis and Visualization Workshop, IEEE International Parallel and Distributed Processing Symposium Workshop (IPDPSW), </a:t>
            </a:r>
            <a:r>
              <a:rPr lang="en-US" sz="1200" dirty="0" smtClean="0"/>
              <a:t>pp. 1014-1023, 2016.</a:t>
            </a:r>
            <a:endParaRPr lang="en-US" sz="1200" b="1" dirty="0"/>
          </a:p>
          <a:p>
            <a:pPr>
              <a:defRPr/>
            </a:pPr>
            <a:r>
              <a:rPr lang="en-US" sz="1200" b="1" dirty="0"/>
              <a:t> Evaluation of Emerging Energy-Efficient Heterogeneous Computing Platforms for Biomolecular and Cellular Simulation Workloads.  </a:t>
            </a:r>
            <a:r>
              <a:rPr lang="en-US" sz="1200" dirty="0" smtClean="0"/>
              <a:t>J. </a:t>
            </a:r>
            <a:r>
              <a:rPr lang="en-US" sz="1200" dirty="0"/>
              <a:t>E. Stone, </a:t>
            </a:r>
            <a:r>
              <a:rPr lang="en-US" sz="1200" dirty="0" smtClean="0"/>
              <a:t>M. </a:t>
            </a:r>
            <a:r>
              <a:rPr lang="en-US" sz="1200" dirty="0"/>
              <a:t>J. </a:t>
            </a:r>
            <a:r>
              <a:rPr lang="en-US" sz="1200" dirty="0" err="1"/>
              <a:t>Hallock</a:t>
            </a:r>
            <a:r>
              <a:rPr lang="en-US" sz="1200" dirty="0"/>
              <a:t>, </a:t>
            </a:r>
            <a:r>
              <a:rPr lang="en-US" sz="1200" dirty="0" smtClean="0"/>
              <a:t>J. </a:t>
            </a:r>
            <a:r>
              <a:rPr lang="en-US" sz="1200" dirty="0"/>
              <a:t>C. Phillips, </a:t>
            </a:r>
            <a:r>
              <a:rPr lang="en-US" sz="1200" dirty="0" smtClean="0"/>
              <a:t>J. </a:t>
            </a:r>
            <a:r>
              <a:rPr lang="en-US" sz="1200" dirty="0"/>
              <a:t>R. Peterson, </a:t>
            </a:r>
            <a:r>
              <a:rPr lang="en-US" sz="1200" dirty="0" smtClean="0"/>
              <a:t>Z. </a:t>
            </a:r>
            <a:r>
              <a:rPr lang="en-US" sz="1200" dirty="0" err="1"/>
              <a:t>Luthey-Schulten</a:t>
            </a:r>
            <a:r>
              <a:rPr lang="en-US" sz="1200" dirty="0"/>
              <a:t>, and </a:t>
            </a:r>
            <a:r>
              <a:rPr lang="en-US" sz="1200" dirty="0" smtClean="0"/>
              <a:t>K. </a:t>
            </a:r>
            <a:r>
              <a:rPr lang="en-US" sz="1200" dirty="0"/>
              <a:t>Schulten.25th International Heterogeneity in Computing Workshop, IEEE International Parallel and Distributed </a:t>
            </a:r>
            <a:r>
              <a:rPr lang="en-US" sz="1200" dirty="0" smtClean="0"/>
              <a:t>Processing </a:t>
            </a:r>
            <a:r>
              <a:rPr lang="en-US" sz="1200" dirty="0"/>
              <a:t>Symposium Workshop (IPDPSW), </a:t>
            </a:r>
            <a:r>
              <a:rPr lang="en-US" sz="1200" dirty="0" smtClean="0"/>
              <a:t>pp. 89-100, 2016.</a:t>
            </a:r>
            <a:endParaRPr lang="en-US" sz="1200" b="1" dirty="0"/>
          </a:p>
          <a:p>
            <a:pPr>
              <a:lnSpc>
                <a:spcPct val="90000"/>
              </a:lnSpc>
            </a:pPr>
            <a:endParaRPr lang="en-US" sz="1400" dirty="0" smtClean="0"/>
          </a:p>
        </p:txBody>
      </p:sp>
    </p:spTree>
    <p:extLst>
      <p:ext uri="{BB962C8B-B14F-4D97-AF65-F5344CB8AC3E}">
        <p14:creationId xmlns:p14="http://schemas.microsoft.com/office/powerpoint/2010/main" val="1454658500"/>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a:xfrm>
            <a:off x="990600" y="0"/>
            <a:ext cx="7269163" cy="895350"/>
          </a:xfrm>
        </p:spPr>
        <p:txBody>
          <a:bodyPr lIns="91440" tIns="45720" rIns="91440" bIns="45720">
            <a:normAutofit fontScale="90000"/>
          </a:bodyPr>
          <a:lstStyle/>
          <a:p>
            <a:pPr eaLnBrk="1" hangingPunct="1"/>
            <a:r>
              <a:rPr lang="en-US" altLang="en-US" sz="3600" dirty="0" smtClean="0"/>
              <a:t>Related Publications</a:t>
            </a:r>
            <a:r>
              <a:rPr lang="en-US" altLang="en-US" sz="3200" dirty="0" smtClean="0"/>
              <a:t/>
            </a:r>
            <a:br>
              <a:rPr lang="en-US" altLang="en-US" sz="3200" dirty="0" smtClean="0"/>
            </a:br>
            <a:r>
              <a:rPr lang="en-US" altLang="en-US" sz="2800" dirty="0" smtClean="0"/>
              <a:t>http://www.ks.uiuc.edu/Research/gpu/</a:t>
            </a:r>
          </a:p>
        </p:txBody>
      </p:sp>
      <p:sp>
        <p:nvSpPr>
          <p:cNvPr id="27651" name="Rectangle 3"/>
          <p:cNvSpPr>
            <a:spLocks noGrp="1" noChangeArrowheads="1"/>
          </p:cNvSpPr>
          <p:nvPr>
            <p:ph type="body" idx="4294967295"/>
          </p:nvPr>
        </p:nvSpPr>
        <p:spPr>
          <a:xfrm>
            <a:off x="425302" y="971550"/>
            <a:ext cx="8102010" cy="3657600"/>
          </a:xfrm>
          <a:solidFill>
            <a:schemeClr val="bg1"/>
          </a:solidFill>
        </p:spPr>
        <p:txBody>
          <a:bodyPr lIns="91440" tIns="45720" rIns="91440" bIns="45720">
            <a:normAutofit fontScale="92500" lnSpcReduction="20000"/>
          </a:bodyPr>
          <a:lstStyle/>
          <a:p>
            <a:pPr>
              <a:lnSpc>
                <a:spcPct val="90000"/>
              </a:lnSpc>
            </a:pPr>
            <a:r>
              <a:rPr lang="en-US" sz="1400" b="1" dirty="0"/>
              <a:t>Atomic Detail Visualization of Photosynthetic Membranes with GPU-Accelerated Ray Tracing.  </a:t>
            </a:r>
            <a:r>
              <a:rPr lang="en-US" sz="1400" dirty="0"/>
              <a:t>J. E. Stone, M. </a:t>
            </a:r>
            <a:r>
              <a:rPr lang="en-US" sz="1400" dirty="0" err="1"/>
              <a:t>Sener</a:t>
            </a:r>
            <a:r>
              <a:rPr lang="en-US" sz="1400" dirty="0"/>
              <a:t>, K. L. </a:t>
            </a:r>
            <a:r>
              <a:rPr lang="en-US" sz="1400" dirty="0" err="1"/>
              <a:t>Vandivort</a:t>
            </a:r>
            <a:r>
              <a:rPr lang="en-US" sz="1400" dirty="0"/>
              <a:t>, A. Barragan, A. </a:t>
            </a:r>
            <a:r>
              <a:rPr lang="en-US" sz="1400" dirty="0" err="1"/>
              <a:t>Singharoy</a:t>
            </a:r>
            <a:r>
              <a:rPr lang="en-US" sz="1400" dirty="0"/>
              <a:t>, I. </a:t>
            </a:r>
            <a:r>
              <a:rPr lang="en-US" sz="1400" dirty="0" err="1"/>
              <a:t>Teo</a:t>
            </a:r>
            <a:r>
              <a:rPr lang="en-US" sz="1400" dirty="0"/>
              <a:t>, J. V. Ribeiro, B. </a:t>
            </a:r>
            <a:r>
              <a:rPr lang="en-US" sz="1400" dirty="0" err="1"/>
              <a:t>Isralewitz</a:t>
            </a:r>
            <a:r>
              <a:rPr lang="en-US" sz="1400" dirty="0"/>
              <a:t>, B. Liu, B.-C. Goh, J. C. Phillips, C. MacGregor-</a:t>
            </a:r>
            <a:r>
              <a:rPr lang="en-US" sz="1400" dirty="0" err="1"/>
              <a:t>Chatwin</a:t>
            </a:r>
            <a:r>
              <a:rPr lang="en-US" sz="1400" dirty="0"/>
              <a:t>, M. P. Johnson, L. F. </a:t>
            </a:r>
            <a:r>
              <a:rPr lang="en-US" sz="1400" dirty="0" err="1"/>
              <a:t>Kourkoutis</a:t>
            </a:r>
            <a:r>
              <a:rPr lang="en-US" sz="1400" dirty="0"/>
              <a:t>, C. Neil Hunter, and K. </a:t>
            </a:r>
            <a:r>
              <a:rPr lang="en-US" sz="1400" dirty="0" err="1"/>
              <a:t>Schulten</a:t>
            </a:r>
            <a:r>
              <a:rPr lang="en-US" sz="1400" dirty="0"/>
              <a:t>.  J. Parallel Computing, 55:17-27, 2016.</a:t>
            </a:r>
            <a:endParaRPr lang="en-US" sz="1400" b="1" dirty="0"/>
          </a:p>
          <a:p>
            <a:pPr>
              <a:lnSpc>
                <a:spcPct val="90000"/>
              </a:lnSpc>
            </a:pPr>
            <a:r>
              <a:rPr lang="en-US" sz="1400" b="1" dirty="0" smtClean="0"/>
              <a:t>Chemical </a:t>
            </a:r>
            <a:r>
              <a:rPr lang="en-US" sz="1400" b="1" dirty="0"/>
              <a:t>Visualization of Human Pathogens: the Retroviral Capsids.  </a:t>
            </a:r>
            <a:r>
              <a:rPr lang="en-US" sz="1400" dirty="0"/>
              <a:t>Juan R. </a:t>
            </a:r>
            <a:r>
              <a:rPr lang="en-US" sz="1400" dirty="0" err="1"/>
              <a:t>Perilla</a:t>
            </a:r>
            <a:r>
              <a:rPr lang="en-US" sz="1400" dirty="0"/>
              <a:t>, Boon Chong Goh, John E. Stone, and Klaus </a:t>
            </a:r>
            <a:r>
              <a:rPr lang="en-US" sz="1400" dirty="0" err="1"/>
              <a:t>Schulten</a:t>
            </a:r>
            <a:r>
              <a:rPr lang="en-US" sz="1400" dirty="0"/>
              <a:t>.  SC'15 Visualization and Data Analytics Showcase, 2015.</a:t>
            </a:r>
          </a:p>
          <a:p>
            <a:pPr>
              <a:lnSpc>
                <a:spcPct val="90000"/>
              </a:lnSpc>
            </a:pPr>
            <a:r>
              <a:rPr lang="en-US" sz="1400" b="1" dirty="0" smtClean="0"/>
              <a:t>Visualization </a:t>
            </a:r>
            <a:r>
              <a:rPr lang="en-US" sz="1400" b="1" dirty="0"/>
              <a:t>of Energy Conversion Processes in a Light Harvesting Organelle at Atomic </a:t>
            </a:r>
            <a:r>
              <a:rPr lang="en-US" sz="1400" b="1" dirty="0" smtClean="0"/>
              <a:t>Detail.  </a:t>
            </a:r>
            <a:r>
              <a:rPr lang="en-US" sz="1400" dirty="0" smtClean="0"/>
              <a:t>M. </a:t>
            </a:r>
            <a:r>
              <a:rPr lang="en-US" sz="1400" dirty="0" err="1"/>
              <a:t>Sener</a:t>
            </a:r>
            <a:r>
              <a:rPr lang="en-US" sz="1400" dirty="0"/>
              <a:t>, </a:t>
            </a:r>
            <a:r>
              <a:rPr lang="en-US" sz="1400" dirty="0" smtClean="0"/>
              <a:t>J. E</a:t>
            </a:r>
            <a:r>
              <a:rPr lang="en-US" sz="1400" dirty="0"/>
              <a:t>. Stone, </a:t>
            </a:r>
            <a:r>
              <a:rPr lang="en-US" sz="1400" dirty="0" smtClean="0"/>
              <a:t>A. </a:t>
            </a:r>
            <a:r>
              <a:rPr lang="en-US" sz="1400" dirty="0"/>
              <a:t>Barragan, </a:t>
            </a:r>
            <a:r>
              <a:rPr lang="en-US" sz="1400" dirty="0" smtClean="0"/>
              <a:t>A. </a:t>
            </a:r>
            <a:r>
              <a:rPr lang="en-US" sz="1400" dirty="0" err="1"/>
              <a:t>Singharoy</a:t>
            </a:r>
            <a:r>
              <a:rPr lang="en-US" sz="1400" dirty="0"/>
              <a:t>, </a:t>
            </a:r>
            <a:r>
              <a:rPr lang="en-US" sz="1400" dirty="0" smtClean="0"/>
              <a:t>I. </a:t>
            </a:r>
            <a:r>
              <a:rPr lang="en-US" sz="1400" dirty="0" err="1"/>
              <a:t>Teo</a:t>
            </a:r>
            <a:r>
              <a:rPr lang="en-US" sz="1400" dirty="0"/>
              <a:t>, </a:t>
            </a:r>
            <a:r>
              <a:rPr lang="en-US" sz="1400" dirty="0" smtClean="0"/>
              <a:t>K. </a:t>
            </a:r>
            <a:r>
              <a:rPr lang="en-US" sz="1400" dirty="0"/>
              <a:t>L. </a:t>
            </a:r>
            <a:r>
              <a:rPr lang="en-US" sz="1400" dirty="0" err="1"/>
              <a:t>Vandivort</a:t>
            </a:r>
            <a:r>
              <a:rPr lang="en-US" sz="1400" dirty="0"/>
              <a:t>, </a:t>
            </a:r>
            <a:r>
              <a:rPr lang="en-US" sz="1400" dirty="0" smtClean="0"/>
              <a:t>B. </a:t>
            </a:r>
            <a:r>
              <a:rPr lang="en-US" sz="1400" dirty="0" err="1" smtClean="0"/>
              <a:t>Isralewitz</a:t>
            </a:r>
            <a:r>
              <a:rPr lang="en-US" sz="1400" dirty="0"/>
              <a:t>, </a:t>
            </a:r>
            <a:r>
              <a:rPr lang="en-US" sz="1400" dirty="0" smtClean="0"/>
              <a:t> B. </a:t>
            </a:r>
            <a:r>
              <a:rPr lang="en-US" sz="1400" dirty="0"/>
              <a:t>Liu, </a:t>
            </a:r>
            <a:r>
              <a:rPr lang="en-US" sz="1400" dirty="0" smtClean="0"/>
              <a:t>B. </a:t>
            </a:r>
            <a:r>
              <a:rPr lang="en-US" sz="1400" dirty="0"/>
              <a:t>Goh, </a:t>
            </a:r>
            <a:r>
              <a:rPr lang="en-US" sz="1400" dirty="0" smtClean="0"/>
              <a:t>J. </a:t>
            </a:r>
            <a:r>
              <a:rPr lang="en-US" sz="1400" dirty="0"/>
              <a:t>C. Phillips, </a:t>
            </a:r>
            <a:r>
              <a:rPr lang="en-US" sz="1400" dirty="0" smtClean="0"/>
              <a:t>L. </a:t>
            </a:r>
            <a:r>
              <a:rPr lang="en-US" sz="1400" dirty="0"/>
              <a:t>F. </a:t>
            </a:r>
            <a:r>
              <a:rPr lang="en-US" sz="1400" dirty="0" err="1"/>
              <a:t>Kourkoutis</a:t>
            </a:r>
            <a:r>
              <a:rPr lang="en-US" sz="1400" dirty="0"/>
              <a:t>, C. </a:t>
            </a:r>
            <a:r>
              <a:rPr lang="en-US" sz="1400" dirty="0" smtClean="0"/>
              <a:t>N. </a:t>
            </a:r>
            <a:r>
              <a:rPr lang="en-US" sz="1400" dirty="0"/>
              <a:t>Hunter, and </a:t>
            </a:r>
            <a:r>
              <a:rPr lang="en-US" sz="1400" dirty="0" smtClean="0"/>
              <a:t>K. </a:t>
            </a:r>
            <a:r>
              <a:rPr lang="en-US" sz="1400" dirty="0" err="1" smtClean="0"/>
              <a:t>Schulten</a:t>
            </a:r>
            <a:r>
              <a:rPr lang="en-US" sz="1400" dirty="0" smtClean="0"/>
              <a:t>.                                           SC'14 </a:t>
            </a:r>
            <a:r>
              <a:rPr lang="en-US" sz="1400" dirty="0"/>
              <a:t>Visualization and Data Analytics Showcase, </a:t>
            </a:r>
            <a:r>
              <a:rPr lang="en-US" sz="1400" dirty="0" smtClean="0"/>
              <a:t>2014.                                                                                                         ***</a:t>
            </a:r>
            <a:r>
              <a:rPr lang="en-US" altLang="en-US" sz="1400" b="1" dirty="0" smtClean="0"/>
              <a:t>Winner </a:t>
            </a:r>
            <a:r>
              <a:rPr lang="en-US" altLang="en-US" sz="1400" b="1" dirty="0"/>
              <a:t>of the SC'14 Visualization and Data Analytics </a:t>
            </a:r>
            <a:r>
              <a:rPr lang="en-US" altLang="en-US" sz="1400" b="1" dirty="0" smtClean="0"/>
              <a:t>Showcase</a:t>
            </a:r>
            <a:endParaRPr lang="en-US" sz="1400" dirty="0" smtClean="0"/>
          </a:p>
          <a:p>
            <a:pPr>
              <a:lnSpc>
                <a:spcPct val="90000"/>
              </a:lnSpc>
            </a:pPr>
            <a:r>
              <a:rPr lang="en-US" sz="1400" b="1" dirty="0" smtClean="0"/>
              <a:t>Runtime </a:t>
            </a:r>
            <a:r>
              <a:rPr lang="en-US" sz="1400" b="1" dirty="0"/>
              <a:t>and Architecture Support for Efficient Data Exchange in Multi-Accelerator </a:t>
            </a:r>
            <a:r>
              <a:rPr lang="en-US" sz="1400" b="1" dirty="0" smtClean="0"/>
              <a:t>Applications. </a:t>
            </a:r>
            <a:r>
              <a:rPr lang="en-US" sz="1400" dirty="0" smtClean="0"/>
              <a:t>J. </a:t>
            </a:r>
            <a:r>
              <a:rPr lang="en-US" sz="1400" dirty="0" err="1"/>
              <a:t>Cabezas</a:t>
            </a:r>
            <a:r>
              <a:rPr lang="en-US" sz="1400" dirty="0"/>
              <a:t>, </a:t>
            </a:r>
            <a:r>
              <a:rPr lang="en-US" sz="1400" dirty="0" smtClean="0"/>
              <a:t>I. </a:t>
            </a:r>
            <a:r>
              <a:rPr lang="en-US" sz="1400" dirty="0" err="1"/>
              <a:t>Gelado</a:t>
            </a:r>
            <a:r>
              <a:rPr lang="en-US" sz="1400" dirty="0"/>
              <a:t>, </a:t>
            </a:r>
            <a:r>
              <a:rPr lang="en-US" sz="1400" dirty="0" smtClean="0"/>
              <a:t>J. </a:t>
            </a:r>
            <a:r>
              <a:rPr lang="en-US" sz="1400" dirty="0"/>
              <a:t>E. Stone, </a:t>
            </a:r>
            <a:r>
              <a:rPr lang="en-US" sz="1400" dirty="0" smtClean="0"/>
              <a:t>N. </a:t>
            </a:r>
            <a:r>
              <a:rPr lang="en-US" sz="1400" dirty="0"/>
              <a:t>Navarro, </a:t>
            </a:r>
            <a:r>
              <a:rPr lang="en-US" sz="1400" dirty="0" smtClean="0"/>
              <a:t>D. </a:t>
            </a:r>
            <a:r>
              <a:rPr lang="en-US" sz="1400" dirty="0"/>
              <a:t>B. Kirk, and </a:t>
            </a:r>
            <a:r>
              <a:rPr lang="en-US" sz="1400" dirty="0" smtClean="0"/>
              <a:t>W. </a:t>
            </a:r>
            <a:r>
              <a:rPr lang="en-US" sz="1400" dirty="0" err="1" smtClean="0"/>
              <a:t>Hwu</a:t>
            </a:r>
            <a:r>
              <a:rPr lang="en-US" sz="1400" dirty="0" smtClean="0"/>
              <a:t>.           IEEE </a:t>
            </a:r>
            <a:r>
              <a:rPr lang="en-US" sz="1400" dirty="0"/>
              <a:t>Transactions on Parallel and Distributed Systems</a:t>
            </a:r>
            <a:r>
              <a:rPr lang="en-US" sz="1400" dirty="0" smtClean="0"/>
              <a:t>, 26(5):1405-1418, 2015.</a:t>
            </a:r>
          </a:p>
          <a:p>
            <a:pPr>
              <a:lnSpc>
                <a:spcPct val="90000"/>
              </a:lnSpc>
            </a:pPr>
            <a:r>
              <a:rPr lang="en-US" sz="1400" b="1" dirty="0" smtClean="0"/>
              <a:t>Unlocking </a:t>
            </a:r>
            <a:r>
              <a:rPr lang="en-US" sz="1400" b="1" dirty="0"/>
              <a:t>the Full Potential of the Cray XK7 </a:t>
            </a:r>
            <a:r>
              <a:rPr lang="en-US" sz="1400" b="1" dirty="0" smtClean="0"/>
              <a:t>Accelerator. </a:t>
            </a:r>
            <a:r>
              <a:rPr lang="en-US" sz="1400" dirty="0" smtClean="0"/>
              <a:t>M. </a:t>
            </a:r>
            <a:r>
              <a:rPr lang="en-US" sz="1400" dirty="0"/>
              <a:t>D. Klein and </a:t>
            </a:r>
            <a:r>
              <a:rPr lang="en-US" sz="1400" dirty="0" smtClean="0"/>
              <a:t>J. </a:t>
            </a:r>
            <a:r>
              <a:rPr lang="en-US" sz="1400" dirty="0"/>
              <a:t>E. Stone</a:t>
            </a:r>
            <a:r>
              <a:rPr lang="en-US" sz="1400" dirty="0" smtClean="0"/>
              <a:t>.     Cray </a:t>
            </a:r>
            <a:r>
              <a:rPr lang="en-US" sz="1400" dirty="0"/>
              <a:t>Users Group, </a:t>
            </a:r>
            <a:r>
              <a:rPr lang="en-US" sz="1400" dirty="0" err="1"/>
              <a:t>Lugano</a:t>
            </a:r>
            <a:r>
              <a:rPr lang="en-US" sz="1400" dirty="0"/>
              <a:t> Switzerland, May 2014</a:t>
            </a:r>
            <a:r>
              <a:rPr lang="en-US" sz="1400" dirty="0" smtClean="0"/>
              <a:t>.</a:t>
            </a:r>
          </a:p>
          <a:p>
            <a:pPr>
              <a:lnSpc>
                <a:spcPct val="90000"/>
              </a:lnSpc>
            </a:pPr>
            <a:r>
              <a:rPr lang="en-US" sz="1400" b="1" dirty="0" smtClean="0"/>
              <a:t>GPU-Accelerated </a:t>
            </a:r>
            <a:r>
              <a:rPr lang="en-US" sz="1400" b="1" dirty="0"/>
              <a:t>Analysis and Visualization of Large Structures Solved by Molecular Dynamics Flexible </a:t>
            </a:r>
            <a:r>
              <a:rPr lang="en-US" sz="1400" b="1" dirty="0" smtClean="0"/>
              <a:t>Fitting. </a:t>
            </a:r>
            <a:r>
              <a:rPr lang="en-US" sz="1400" dirty="0" smtClean="0"/>
              <a:t>J. </a:t>
            </a:r>
            <a:r>
              <a:rPr lang="en-US" sz="1400" dirty="0"/>
              <a:t>E. Stone, </a:t>
            </a:r>
            <a:r>
              <a:rPr lang="en-US" sz="1400" dirty="0" smtClean="0"/>
              <a:t>R. </a:t>
            </a:r>
            <a:r>
              <a:rPr lang="en-US" sz="1400" dirty="0"/>
              <a:t>McGreevy, </a:t>
            </a:r>
            <a:r>
              <a:rPr lang="en-US" sz="1400" dirty="0" smtClean="0"/>
              <a:t>B. </a:t>
            </a:r>
            <a:r>
              <a:rPr lang="en-US" sz="1400" dirty="0" err="1"/>
              <a:t>Isralewitz</a:t>
            </a:r>
            <a:r>
              <a:rPr lang="en-US" sz="1400" dirty="0"/>
              <a:t>, and </a:t>
            </a:r>
            <a:r>
              <a:rPr lang="en-US" sz="1400" dirty="0" smtClean="0"/>
              <a:t>K. </a:t>
            </a:r>
            <a:r>
              <a:rPr lang="en-US" sz="1400" dirty="0" err="1" smtClean="0"/>
              <a:t>Schulten</a:t>
            </a:r>
            <a:r>
              <a:rPr lang="en-US" sz="1400" dirty="0" smtClean="0"/>
              <a:t>.      Faraday </a:t>
            </a:r>
            <a:r>
              <a:rPr lang="en-US" sz="1400" dirty="0"/>
              <a:t>Discussions, 169:265-283, 2014</a:t>
            </a:r>
            <a:r>
              <a:rPr lang="en-US" sz="1400" dirty="0" smtClean="0"/>
              <a:t>.</a:t>
            </a:r>
          </a:p>
          <a:p>
            <a:pPr>
              <a:lnSpc>
                <a:spcPct val="90000"/>
              </a:lnSpc>
            </a:pPr>
            <a:r>
              <a:rPr lang="en-US" sz="1400" b="1" dirty="0" smtClean="0"/>
              <a:t>Simulation </a:t>
            </a:r>
            <a:r>
              <a:rPr lang="en-US" sz="1400" b="1" dirty="0"/>
              <a:t>of reaction diffusion processes over biologically relevant size and time scales using multi-GPU </a:t>
            </a:r>
            <a:r>
              <a:rPr lang="en-US" sz="1400" b="1" dirty="0" smtClean="0"/>
              <a:t>workstations</a:t>
            </a:r>
            <a:r>
              <a:rPr lang="en-US" sz="1400" i="1" dirty="0" smtClean="0"/>
              <a:t>. </a:t>
            </a:r>
            <a:r>
              <a:rPr lang="en-US" sz="1400" dirty="0" smtClean="0"/>
              <a:t>M. </a:t>
            </a:r>
            <a:r>
              <a:rPr lang="en-US" sz="1400" dirty="0"/>
              <a:t>J. </a:t>
            </a:r>
            <a:r>
              <a:rPr lang="en-US" sz="1400" dirty="0" err="1"/>
              <a:t>Hallock</a:t>
            </a:r>
            <a:r>
              <a:rPr lang="en-US" sz="1400" dirty="0"/>
              <a:t>, </a:t>
            </a:r>
            <a:r>
              <a:rPr lang="en-US" sz="1400" dirty="0" smtClean="0"/>
              <a:t>J. </a:t>
            </a:r>
            <a:r>
              <a:rPr lang="en-US" sz="1400" dirty="0"/>
              <a:t>E. Stone, </a:t>
            </a:r>
            <a:r>
              <a:rPr lang="en-US" sz="1400" dirty="0" smtClean="0"/>
              <a:t>E. </a:t>
            </a:r>
            <a:r>
              <a:rPr lang="en-US" sz="1400" dirty="0"/>
              <a:t>Roberts, </a:t>
            </a:r>
            <a:r>
              <a:rPr lang="en-US" sz="1400" dirty="0" smtClean="0"/>
              <a:t>C. </a:t>
            </a:r>
            <a:r>
              <a:rPr lang="en-US" sz="1400" dirty="0"/>
              <a:t>Fry, and </a:t>
            </a:r>
            <a:r>
              <a:rPr lang="en-US" sz="1400" dirty="0" smtClean="0"/>
              <a:t>Z. </a:t>
            </a:r>
            <a:r>
              <a:rPr lang="en-US" sz="1400" dirty="0" err="1"/>
              <a:t>Luthey-Schulten</a:t>
            </a:r>
            <a:r>
              <a:rPr lang="en-US" sz="1400" dirty="0" smtClean="0"/>
              <a:t>. Journal </a:t>
            </a:r>
            <a:r>
              <a:rPr lang="en-US" sz="1400" dirty="0"/>
              <a:t>of Parallel Computing, 40:86-99, 2014.</a:t>
            </a:r>
            <a:br>
              <a:rPr lang="en-US" sz="1400" dirty="0"/>
            </a:br>
            <a:endParaRPr lang="en-US" sz="1400" dirty="0" smtClean="0"/>
          </a:p>
        </p:txBody>
      </p:sp>
    </p:spTree>
    <p:extLst>
      <p:ext uri="{BB962C8B-B14F-4D97-AF65-F5344CB8AC3E}">
        <p14:creationId xmlns:p14="http://schemas.microsoft.com/office/powerpoint/2010/main" val="1221268222"/>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a:xfrm>
            <a:off x="990600" y="0"/>
            <a:ext cx="7269163" cy="895350"/>
          </a:xfrm>
        </p:spPr>
        <p:txBody>
          <a:bodyPr lIns="91440" tIns="45720" rIns="91440" bIns="45720">
            <a:normAutofit fontScale="90000"/>
          </a:bodyPr>
          <a:lstStyle/>
          <a:p>
            <a:r>
              <a:rPr lang="en-US" altLang="en-US" sz="3600" dirty="0"/>
              <a:t>Related Publications</a:t>
            </a:r>
            <a:r>
              <a:rPr lang="en-US" altLang="en-US" sz="3200" dirty="0" smtClean="0"/>
              <a:t/>
            </a:r>
            <a:br>
              <a:rPr lang="en-US" altLang="en-US" sz="3200" dirty="0" smtClean="0"/>
            </a:br>
            <a:r>
              <a:rPr lang="en-US" altLang="en-US" sz="2800" dirty="0" smtClean="0"/>
              <a:t>http://www.ks.uiuc.edu/Research/gpu/</a:t>
            </a:r>
          </a:p>
        </p:txBody>
      </p:sp>
      <p:sp>
        <p:nvSpPr>
          <p:cNvPr id="27651" name="Rectangle 3"/>
          <p:cNvSpPr>
            <a:spLocks noGrp="1" noChangeArrowheads="1"/>
          </p:cNvSpPr>
          <p:nvPr>
            <p:ph type="body" idx="4294967295"/>
          </p:nvPr>
        </p:nvSpPr>
        <p:spPr>
          <a:xfrm>
            <a:off x="223285" y="971550"/>
            <a:ext cx="8506046" cy="3657600"/>
          </a:xfrm>
          <a:solidFill>
            <a:schemeClr val="bg1"/>
          </a:solidFill>
        </p:spPr>
        <p:txBody>
          <a:bodyPr lIns="91440" tIns="45720" rIns="91440" bIns="45720">
            <a:normAutofit/>
          </a:bodyPr>
          <a:lstStyle/>
          <a:p>
            <a:pPr>
              <a:lnSpc>
                <a:spcPct val="90000"/>
              </a:lnSpc>
            </a:pPr>
            <a:r>
              <a:rPr lang="en-US" sz="1400" b="1" dirty="0"/>
              <a:t>GPU-Accelerated Molecular Visualization on </a:t>
            </a:r>
            <a:r>
              <a:rPr lang="en-US" sz="1400" b="1" dirty="0" err="1"/>
              <a:t>Petascale</a:t>
            </a:r>
            <a:r>
              <a:rPr lang="en-US" sz="1400" b="1" dirty="0"/>
              <a:t> Supercomputing </a:t>
            </a:r>
            <a:r>
              <a:rPr lang="en-US" sz="1400" b="1" dirty="0" smtClean="0"/>
              <a:t>Platforms.</a:t>
            </a:r>
            <a:r>
              <a:rPr lang="en-US" sz="1400" i="1" dirty="0" smtClean="0"/>
              <a:t>                    </a:t>
            </a:r>
            <a:r>
              <a:rPr lang="en-US" sz="1400" dirty="0" smtClean="0"/>
              <a:t>J. </a:t>
            </a:r>
            <a:r>
              <a:rPr lang="en-US" sz="1400" dirty="0"/>
              <a:t>Stone, </a:t>
            </a:r>
            <a:r>
              <a:rPr lang="en-US" sz="1400" dirty="0" smtClean="0"/>
              <a:t>K. </a:t>
            </a:r>
            <a:r>
              <a:rPr lang="en-US" sz="1400" dirty="0"/>
              <a:t>L. </a:t>
            </a:r>
            <a:r>
              <a:rPr lang="en-US" sz="1400" dirty="0" err="1"/>
              <a:t>Vandivort</a:t>
            </a:r>
            <a:r>
              <a:rPr lang="en-US" sz="1400" dirty="0"/>
              <a:t>, and </a:t>
            </a:r>
            <a:r>
              <a:rPr lang="en-US" sz="1400" dirty="0" smtClean="0"/>
              <a:t>K. </a:t>
            </a:r>
            <a:r>
              <a:rPr lang="en-US" sz="1400" dirty="0" err="1"/>
              <a:t>Schulten</a:t>
            </a:r>
            <a:r>
              <a:rPr lang="en-US" sz="1400" dirty="0" smtClean="0"/>
              <a:t>. UltraVis'13</a:t>
            </a:r>
            <a:r>
              <a:rPr lang="en-US" sz="1400" dirty="0"/>
              <a:t>: Proceedings of the 8th International Workshop on </a:t>
            </a:r>
            <a:r>
              <a:rPr lang="en-US" sz="1400" dirty="0" err="1"/>
              <a:t>Ultrascale</a:t>
            </a:r>
            <a:r>
              <a:rPr lang="en-US" sz="1400" dirty="0"/>
              <a:t> Visualization, pp. 6:1-6:8, 2013</a:t>
            </a:r>
            <a:r>
              <a:rPr lang="en-US" sz="1400" dirty="0" smtClean="0"/>
              <a:t>.</a:t>
            </a:r>
          </a:p>
          <a:p>
            <a:pPr>
              <a:lnSpc>
                <a:spcPct val="90000"/>
              </a:lnSpc>
            </a:pPr>
            <a:r>
              <a:rPr lang="en-US" altLang="en-US" sz="1400" b="1" dirty="0" smtClean="0"/>
              <a:t>Early Experiences Scaling VMD Molecular Visualization and Analysis Jobs on Blue Waters.          </a:t>
            </a:r>
            <a:r>
              <a:rPr lang="en-US" altLang="en-US" sz="1400" dirty="0" smtClean="0"/>
              <a:t>J. Stone, B. </a:t>
            </a:r>
            <a:r>
              <a:rPr lang="en-US" altLang="en-US" sz="1400" dirty="0" err="1" smtClean="0"/>
              <a:t>Isralewitz</a:t>
            </a:r>
            <a:r>
              <a:rPr lang="en-US" altLang="en-US" sz="1400" dirty="0" smtClean="0"/>
              <a:t>, and K. </a:t>
            </a:r>
            <a:r>
              <a:rPr lang="en-US" altLang="en-US" sz="1400" dirty="0" err="1" smtClean="0"/>
              <a:t>Schulten</a:t>
            </a:r>
            <a:r>
              <a:rPr lang="en-US" altLang="en-US" sz="1400" dirty="0" smtClean="0"/>
              <a:t>.  In proceedings, Extreme Scaling Workshop,  2013.</a:t>
            </a:r>
            <a:endParaRPr lang="en-US" altLang="en-US" sz="1400" b="1" dirty="0" smtClean="0"/>
          </a:p>
          <a:p>
            <a:pPr eaLnBrk="1" hangingPunct="1">
              <a:lnSpc>
                <a:spcPct val="90000"/>
              </a:lnSpc>
            </a:pPr>
            <a:r>
              <a:rPr lang="en-US" altLang="en-US" sz="1400" b="1" dirty="0" smtClean="0"/>
              <a:t>Lattice Microbes: High‐performance stochastic simulation method for the reaction‐diffusion master equation.  </a:t>
            </a:r>
            <a:r>
              <a:rPr lang="en-US" altLang="en-US" sz="1400" dirty="0" smtClean="0"/>
              <a:t>E. Roberts, J. Stone, and Z. </a:t>
            </a:r>
            <a:r>
              <a:rPr lang="en-US" altLang="en-US" sz="1400" dirty="0" err="1" smtClean="0"/>
              <a:t>Luthey‐Schulten</a:t>
            </a:r>
            <a:r>
              <a:rPr lang="en-US" altLang="en-US" sz="1400" dirty="0" smtClean="0"/>
              <a:t>.</a:t>
            </a:r>
            <a:br>
              <a:rPr lang="en-US" altLang="en-US" sz="1400" dirty="0" smtClean="0"/>
            </a:br>
            <a:r>
              <a:rPr lang="en-US" altLang="en-US" sz="1400" dirty="0" smtClean="0"/>
              <a:t>J. Computational Chemistry 34 (3), 245-255, 2013</a:t>
            </a:r>
            <a:r>
              <a:rPr lang="en-US" altLang="en-US" sz="1400" b="1" dirty="0" smtClean="0"/>
              <a:t>.</a:t>
            </a:r>
          </a:p>
          <a:p>
            <a:pPr eaLnBrk="1" hangingPunct="1">
              <a:lnSpc>
                <a:spcPct val="90000"/>
              </a:lnSpc>
            </a:pPr>
            <a:r>
              <a:rPr lang="en-US" altLang="en-US" sz="1400" b="1" dirty="0" smtClean="0"/>
              <a:t>Fast Visualization of Gaussian Density Surfaces for Molecular Dynamics and Particle System Trajectories.</a:t>
            </a:r>
            <a:r>
              <a:rPr lang="en-US" altLang="en-US" sz="1400" i="1" dirty="0" smtClean="0"/>
              <a:t> </a:t>
            </a:r>
            <a:r>
              <a:rPr lang="en-US" altLang="en-US" sz="1400" dirty="0" smtClean="0"/>
              <a:t>M. Krone, J. Stone,  T. </a:t>
            </a:r>
            <a:r>
              <a:rPr lang="en-US" altLang="en-US" sz="1400" dirty="0" err="1" smtClean="0"/>
              <a:t>Ertl</a:t>
            </a:r>
            <a:r>
              <a:rPr lang="en-US" altLang="en-US" sz="1400" dirty="0" smtClean="0"/>
              <a:t>, and K. </a:t>
            </a:r>
            <a:r>
              <a:rPr lang="en-US" altLang="en-US" sz="1400" dirty="0" err="1" smtClean="0"/>
              <a:t>Schulten</a:t>
            </a:r>
            <a:r>
              <a:rPr lang="en-US" altLang="en-US" sz="1400" dirty="0" smtClean="0"/>
              <a:t>. </a:t>
            </a:r>
            <a:r>
              <a:rPr lang="en-US" altLang="en-US" sz="1400" i="1" dirty="0" err="1" smtClean="0"/>
              <a:t>EuroVis</a:t>
            </a:r>
            <a:r>
              <a:rPr lang="en-US" altLang="en-US" sz="1400" i="1" dirty="0" smtClean="0"/>
              <a:t> Short Papers,</a:t>
            </a:r>
            <a:r>
              <a:rPr lang="en-US" altLang="en-US" sz="1400" b="1" dirty="0" smtClean="0"/>
              <a:t> </a:t>
            </a:r>
            <a:r>
              <a:rPr lang="en-US" altLang="en-US" sz="1400" dirty="0" smtClean="0"/>
              <a:t>pp. 67-71, 2012.</a:t>
            </a:r>
          </a:p>
          <a:p>
            <a:pPr eaLnBrk="1" hangingPunct="1">
              <a:lnSpc>
                <a:spcPct val="90000"/>
              </a:lnSpc>
            </a:pPr>
            <a:r>
              <a:rPr lang="en-US" altLang="en-US" sz="1400" b="1" dirty="0" smtClean="0"/>
              <a:t>Immersive Out-of-Core Visualization of Large-Size and Long-Timescale Molecular Dynamics Trajectories. </a:t>
            </a:r>
            <a:r>
              <a:rPr lang="en-US" altLang="en-US" sz="1400" dirty="0" smtClean="0"/>
              <a:t>J. Stone, K. L. </a:t>
            </a:r>
            <a:r>
              <a:rPr lang="en-US" altLang="en-US" sz="1400" dirty="0" err="1" smtClean="0"/>
              <a:t>Vandivort</a:t>
            </a:r>
            <a:r>
              <a:rPr lang="en-US" altLang="en-US" sz="1400" dirty="0" smtClean="0"/>
              <a:t>, and K. </a:t>
            </a:r>
            <a:r>
              <a:rPr lang="en-US" altLang="en-US" sz="1400" dirty="0" err="1" smtClean="0"/>
              <a:t>Schulten</a:t>
            </a:r>
            <a:r>
              <a:rPr lang="en-US" altLang="en-US" sz="1400" dirty="0" smtClean="0"/>
              <a:t>. G. </a:t>
            </a:r>
            <a:r>
              <a:rPr lang="en-US" altLang="en-US" sz="1400" dirty="0" err="1" smtClean="0"/>
              <a:t>Bebis</a:t>
            </a:r>
            <a:r>
              <a:rPr lang="en-US" altLang="en-US" sz="1400" dirty="0" smtClean="0"/>
              <a:t> et al. (Eds.): </a:t>
            </a:r>
            <a:r>
              <a:rPr lang="en-US" altLang="en-US" sz="1400" i="1" dirty="0" smtClean="0"/>
              <a:t>7th International Symposium on Visual Computing (ISVC 2011)</a:t>
            </a:r>
            <a:r>
              <a:rPr lang="en-US" altLang="en-US" sz="1400" dirty="0" smtClean="0"/>
              <a:t>, LNCS 6939, pp. 1-12, 2011.</a:t>
            </a:r>
          </a:p>
          <a:p>
            <a:pPr eaLnBrk="1" hangingPunct="1">
              <a:lnSpc>
                <a:spcPct val="90000"/>
              </a:lnSpc>
            </a:pPr>
            <a:r>
              <a:rPr lang="en-US" altLang="en-US" sz="1400" b="1" dirty="0" smtClean="0"/>
              <a:t>Fast Analysis of Molecular Dynamics Trajectories with Graphics Processing Units – Radial Distribution Functions.</a:t>
            </a:r>
            <a:r>
              <a:rPr lang="en-US" altLang="en-US" sz="1400" dirty="0" smtClean="0"/>
              <a:t>  B. Levine, J. Stone, and A. </a:t>
            </a:r>
            <a:r>
              <a:rPr lang="en-US" altLang="en-US" sz="1400" dirty="0" err="1" smtClean="0"/>
              <a:t>Kohlmeyer</a:t>
            </a:r>
            <a:r>
              <a:rPr lang="en-US" altLang="en-US" sz="1400" dirty="0" smtClean="0"/>
              <a:t>. </a:t>
            </a:r>
            <a:r>
              <a:rPr lang="en-US" altLang="en-US" sz="1400" i="1" dirty="0" smtClean="0"/>
              <a:t>J. Comp. Physics</a:t>
            </a:r>
            <a:r>
              <a:rPr lang="en-US" altLang="en-US" sz="1400" dirty="0" smtClean="0"/>
              <a:t>, 230(9):3556-3569, 2011.</a:t>
            </a:r>
          </a:p>
        </p:txBody>
      </p:sp>
    </p:spTree>
    <p:extLst>
      <p:ext uri="{BB962C8B-B14F-4D97-AF65-F5344CB8AC3E}">
        <p14:creationId xmlns:p14="http://schemas.microsoft.com/office/powerpoint/2010/main" val="4176559370"/>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idx="4294967295"/>
          </p:nvPr>
        </p:nvSpPr>
        <p:spPr>
          <a:xfrm>
            <a:off x="990600" y="0"/>
            <a:ext cx="7269163" cy="895350"/>
          </a:xfrm>
        </p:spPr>
        <p:txBody>
          <a:bodyPr lIns="91440" tIns="45720" rIns="91440" bIns="45720">
            <a:normAutofit fontScale="90000"/>
          </a:bodyPr>
          <a:lstStyle/>
          <a:p>
            <a:r>
              <a:rPr lang="en-US" altLang="en-US" sz="3600" dirty="0"/>
              <a:t>Related Publications</a:t>
            </a:r>
            <a:r>
              <a:rPr lang="en-US" altLang="en-US" sz="3200" dirty="0" smtClean="0"/>
              <a:t/>
            </a:r>
            <a:br>
              <a:rPr lang="en-US" altLang="en-US" sz="3200" dirty="0" smtClean="0"/>
            </a:br>
            <a:r>
              <a:rPr lang="en-US" altLang="en-US" sz="2800" dirty="0" smtClean="0"/>
              <a:t>http://www.ks.uiuc.edu/Research/gpu/</a:t>
            </a:r>
          </a:p>
        </p:txBody>
      </p:sp>
      <p:sp>
        <p:nvSpPr>
          <p:cNvPr id="28675" name="Rectangle 3"/>
          <p:cNvSpPr>
            <a:spLocks noGrp="1" noChangeArrowheads="1"/>
          </p:cNvSpPr>
          <p:nvPr>
            <p:ph type="body" idx="4294967295"/>
          </p:nvPr>
        </p:nvSpPr>
        <p:spPr>
          <a:xfrm>
            <a:off x="425302" y="971550"/>
            <a:ext cx="7974419" cy="3657600"/>
          </a:xfrm>
          <a:solidFill>
            <a:schemeClr val="bg1"/>
          </a:solidFill>
        </p:spPr>
        <p:txBody>
          <a:bodyPr lIns="91440" tIns="45720" rIns="91440" bIns="45720">
            <a:normAutofit/>
          </a:bodyPr>
          <a:lstStyle/>
          <a:p>
            <a:pPr eaLnBrk="1" hangingPunct="1"/>
            <a:r>
              <a:rPr lang="en-US" altLang="en-US" sz="1400" b="1" dirty="0" smtClean="0"/>
              <a:t>Quantifying the Impact of GPUs on Performance and Energy Efficiency in HPC Clusters. </a:t>
            </a:r>
            <a:r>
              <a:rPr lang="en-US" altLang="en-US" sz="1400" dirty="0" smtClean="0"/>
              <a:t>J. </a:t>
            </a:r>
            <a:r>
              <a:rPr lang="en-US" altLang="en-US" sz="1400" dirty="0" err="1" smtClean="0"/>
              <a:t>Enos</a:t>
            </a:r>
            <a:r>
              <a:rPr lang="en-US" altLang="en-US" sz="1400" dirty="0" smtClean="0"/>
              <a:t>, C. Steffen, J. </a:t>
            </a:r>
            <a:r>
              <a:rPr lang="en-US" altLang="en-US" sz="1400" dirty="0" err="1" smtClean="0"/>
              <a:t>Fullop</a:t>
            </a:r>
            <a:r>
              <a:rPr lang="en-US" altLang="en-US" sz="1400" dirty="0" smtClean="0"/>
              <a:t>, M. </a:t>
            </a:r>
            <a:r>
              <a:rPr lang="en-US" altLang="en-US" sz="1400" dirty="0" err="1" smtClean="0"/>
              <a:t>Showerman</a:t>
            </a:r>
            <a:r>
              <a:rPr lang="en-US" altLang="en-US" sz="1400" dirty="0" smtClean="0"/>
              <a:t>, G. Shi, K. </a:t>
            </a:r>
            <a:r>
              <a:rPr lang="en-US" altLang="en-US" sz="1400" dirty="0" err="1" smtClean="0"/>
              <a:t>Esler</a:t>
            </a:r>
            <a:r>
              <a:rPr lang="en-US" altLang="en-US" sz="1400" dirty="0" smtClean="0"/>
              <a:t>, V. </a:t>
            </a:r>
            <a:r>
              <a:rPr lang="en-US" altLang="en-US" sz="1400" dirty="0" err="1" smtClean="0"/>
              <a:t>Kindratenko</a:t>
            </a:r>
            <a:r>
              <a:rPr lang="en-US" altLang="en-US" sz="1400" dirty="0" smtClean="0"/>
              <a:t>, J. Stone,           J Phillips.</a:t>
            </a:r>
            <a:r>
              <a:rPr lang="en-US" altLang="en-US" sz="1400" b="1" dirty="0" smtClean="0"/>
              <a:t> </a:t>
            </a:r>
            <a:r>
              <a:rPr lang="en-US" altLang="en-US" sz="1400" i="1" dirty="0" smtClean="0"/>
              <a:t>International Conference on Green Computing, </a:t>
            </a:r>
            <a:r>
              <a:rPr lang="en-US" altLang="en-US" sz="1400" dirty="0" smtClean="0"/>
              <a:t>pp. 317-324, 2010.</a:t>
            </a:r>
          </a:p>
          <a:p>
            <a:pPr eaLnBrk="1" hangingPunct="1"/>
            <a:r>
              <a:rPr lang="en-US" altLang="en-US" sz="1400" b="1" dirty="0" smtClean="0"/>
              <a:t>GPU-accelerated molecular modeling coming of age.  </a:t>
            </a:r>
            <a:r>
              <a:rPr lang="en-US" altLang="en-US" sz="1400" dirty="0" smtClean="0"/>
              <a:t>J. Stone, D. Hardy, I. </a:t>
            </a:r>
            <a:r>
              <a:rPr lang="en-US" altLang="en-US" sz="1400" dirty="0" err="1" smtClean="0"/>
              <a:t>Ufimtsev</a:t>
            </a:r>
            <a:r>
              <a:rPr lang="en-US" altLang="en-US" sz="1400" dirty="0" smtClean="0"/>
              <a:t>,         K. </a:t>
            </a:r>
            <a:r>
              <a:rPr lang="en-US" altLang="en-US" sz="1400" dirty="0" err="1" smtClean="0"/>
              <a:t>Schulten</a:t>
            </a:r>
            <a:r>
              <a:rPr lang="en-US" altLang="en-US" sz="1400" dirty="0" smtClean="0"/>
              <a:t>.  </a:t>
            </a:r>
            <a:r>
              <a:rPr lang="en-US" altLang="en-US" sz="1400" i="1" dirty="0" smtClean="0"/>
              <a:t>J. Molecular Graphics and Modeling,</a:t>
            </a:r>
            <a:r>
              <a:rPr lang="en-US" altLang="en-US" sz="1400" b="1" dirty="0" smtClean="0"/>
              <a:t> </a:t>
            </a:r>
            <a:r>
              <a:rPr lang="en-US" altLang="en-US" sz="1400" dirty="0" smtClean="0"/>
              <a:t>29:116-125, 2010.</a:t>
            </a:r>
          </a:p>
          <a:p>
            <a:pPr eaLnBrk="1" hangingPunct="1"/>
            <a:r>
              <a:rPr lang="en-US" altLang="en-US" sz="1400" b="1" dirty="0" err="1" smtClean="0"/>
              <a:t>OpenCL</a:t>
            </a:r>
            <a:r>
              <a:rPr lang="en-US" altLang="en-US" sz="1400" b="1" dirty="0" smtClean="0"/>
              <a:t>: A Parallel Programming Standard for Heterogeneous Computing.                       </a:t>
            </a:r>
            <a:r>
              <a:rPr lang="en-US" altLang="en-US" sz="1400" dirty="0" smtClean="0"/>
              <a:t>J. Stone, D. </a:t>
            </a:r>
            <a:r>
              <a:rPr lang="en-US" altLang="en-US" sz="1400" dirty="0" err="1" smtClean="0"/>
              <a:t>Gohara</a:t>
            </a:r>
            <a:r>
              <a:rPr lang="en-US" altLang="en-US" sz="1400" dirty="0" smtClean="0"/>
              <a:t>, G. Shi.  </a:t>
            </a:r>
            <a:r>
              <a:rPr lang="en-US" altLang="en-US" sz="1400" i="1" dirty="0" smtClean="0"/>
              <a:t>Computing in Science and Engineering, </a:t>
            </a:r>
            <a:r>
              <a:rPr lang="en-US" altLang="en-US" sz="1400" dirty="0" smtClean="0"/>
              <a:t>12(3):66-73, 2010.</a:t>
            </a:r>
          </a:p>
          <a:p>
            <a:pPr eaLnBrk="1" hangingPunct="1"/>
            <a:r>
              <a:rPr lang="en-US" altLang="en-US" sz="1400" b="1" dirty="0" smtClean="0"/>
              <a:t>An Asymmetric Distributed Shared Memory Model for Heterogeneous Computing Systems</a:t>
            </a:r>
            <a:r>
              <a:rPr lang="en-US" altLang="en-US" sz="1400" dirty="0" smtClean="0"/>
              <a:t>.  I. </a:t>
            </a:r>
            <a:r>
              <a:rPr lang="en-US" altLang="en-US" sz="1400" dirty="0" err="1" smtClean="0"/>
              <a:t>Gelado</a:t>
            </a:r>
            <a:r>
              <a:rPr lang="en-US" altLang="en-US" sz="1400" dirty="0" smtClean="0"/>
              <a:t>, J. Stone, J. </a:t>
            </a:r>
            <a:r>
              <a:rPr lang="en-US" altLang="en-US" sz="1400" dirty="0" err="1" smtClean="0"/>
              <a:t>Cabezas</a:t>
            </a:r>
            <a:r>
              <a:rPr lang="en-US" altLang="en-US" sz="1400" dirty="0" smtClean="0"/>
              <a:t>, S. Patel, N. Navarro, W. </a:t>
            </a:r>
            <a:r>
              <a:rPr lang="en-US" altLang="en-US" sz="1400" dirty="0" err="1" smtClean="0"/>
              <a:t>Hwu</a:t>
            </a:r>
            <a:r>
              <a:rPr lang="en-US" altLang="en-US" sz="1400" dirty="0" smtClean="0"/>
              <a:t>.  </a:t>
            </a:r>
            <a:r>
              <a:rPr lang="en-US" altLang="en-US" sz="1400" i="1" dirty="0" smtClean="0"/>
              <a:t>ASPLOS ’10: Proceedings of the 15</a:t>
            </a:r>
            <a:r>
              <a:rPr lang="en-US" altLang="en-US" sz="1400" i="1" baseline="30000" dirty="0" smtClean="0"/>
              <a:t>th</a:t>
            </a:r>
            <a:r>
              <a:rPr lang="en-US" altLang="en-US" sz="1400" i="1" dirty="0" smtClean="0"/>
              <a:t> International Conference on Architectural Support for Programming Languages and Operating Systems,</a:t>
            </a:r>
            <a:r>
              <a:rPr lang="en-US" altLang="en-US" sz="1400" dirty="0" smtClean="0"/>
              <a:t> pp. 347-358, 2010.</a:t>
            </a:r>
          </a:p>
        </p:txBody>
      </p:sp>
    </p:spTree>
    <p:extLst>
      <p:ext uri="{BB962C8B-B14F-4D97-AF65-F5344CB8AC3E}">
        <p14:creationId xmlns:p14="http://schemas.microsoft.com/office/powerpoint/2010/main" val="787858498"/>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a:xfrm>
            <a:off x="990600" y="0"/>
            <a:ext cx="7269163" cy="971550"/>
          </a:xfrm>
        </p:spPr>
        <p:txBody>
          <a:bodyPr lIns="91440" tIns="45720" rIns="91440" bIns="45720">
            <a:normAutofit fontScale="90000"/>
          </a:bodyPr>
          <a:lstStyle/>
          <a:p>
            <a:r>
              <a:rPr lang="en-US" altLang="en-US" sz="3600" dirty="0"/>
              <a:t>Related Publications</a:t>
            </a:r>
            <a:r>
              <a:rPr lang="en-US" altLang="en-US" sz="3200" dirty="0" smtClean="0"/>
              <a:t/>
            </a:r>
            <a:br>
              <a:rPr lang="en-US" altLang="en-US" sz="3200" dirty="0" smtClean="0"/>
            </a:br>
            <a:r>
              <a:rPr lang="en-US" altLang="en-US" sz="2800" dirty="0" smtClean="0"/>
              <a:t>http://www.ks.uiuc.edu/Research/gpu/</a:t>
            </a:r>
          </a:p>
        </p:txBody>
      </p:sp>
      <p:sp>
        <p:nvSpPr>
          <p:cNvPr id="29699" name="Rectangle 3"/>
          <p:cNvSpPr>
            <a:spLocks noGrp="1" noChangeArrowheads="1"/>
          </p:cNvSpPr>
          <p:nvPr>
            <p:ph type="body" idx="4294967295"/>
          </p:nvPr>
        </p:nvSpPr>
        <p:spPr>
          <a:xfrm>
            <a:off x="255180" y="971550"/>
            <a:ext cx="8495415" cy="3657600"/>
          </a:xfrm>
          <a:solidFill>
            <a:schemeClr val="bg1"/>
          </a:solidFill>
        </p:spPr>
        <p:txBody>
          <a:bodyPr lIns="91440" tIns="45720" rIns="91440" bIns="45720">
            <a:normAutofit/>
          </a:bodyPr>
          <a:lstStyle/>
          <a:p>
            <a:pPr eaLnBrk="1" hangingPunct="1"/>
            <a:r>
              <a:rPr lang="en-US" altLang="en-US" sz="1400" b="1" dirty="0" smtClean="0"/>
              <a:t>GPU Clusters for High Performance Computing</a:t>
            </a:r>
            <a:r>
              <a:rPr lang="en-US" altLang="en-US" sz="1400" dirty="0" smtClean="0"/>
              <a:t>.  V. </a:t>
            </a:r>
            <a:r>
              <a:rPr lang="en-US" altLang="en-US" sz="1400" dirty="0" err="1" smtClean="0"/>
              <a:t>Kindratenko</a:t>
            </a:r>
            <a:r>
              <a:rPr lang="en-US" altLang="en-US" sz="1400" dirty="0" smtClean="0"/>
              <a:t>, J. </a:t>
            </a:r>
            <a:r>
              <a:rPr lang="en-US" altLang="en-US" sz="1400" dirty="0" err="1" smtClean="0"/>
              <a:t>Enos</a:t>
            </a:r>
            <a:r>
              <a:rPr lang="en-US" altLang="en-US" sz="1400" dirty="0" smtClean="0"/>
              <a:t>, G. Shi, M. </a:t>
            </a:r>
            <a:r>
              <a:rPr lang="en-US" altLang="en-US" sz="1400" dirty="0" err="1" smtClean="0"/>
              <a:t>Showerman</a:t>
            </a:r>
            <a:r>
              <a:rPr lang="en-US" altLang="en-US" sz="1400" dirty="0" smtClean="0"/>
              <a:t>, G. Arnold, J. Stone, J. Phillips, W. </a:t>
            </a:r>
            <a:r>
              <a:rPr lang="en-US" altLang="en-US" sz="1400" dirty="0" err="1" smtClean="0"/>
              <a:t>Hwu</a:t>
            </a:r>
            <a:r>
              <a:rPr lang="en-US" altLang="en-US" sz="1400" dirty="0" smtClean="0"/>
              <a:t>.  </a:t>
            </a:r>
            <a:r>
              <a:rPr lang="en-US" altLang="en-US" sz="1400" i="1" dirty="0" smtClean="0"/>
              <a:t>Workshop on Parallel Programming on Accelerator Clusters (PPAC),</a:t>
            </a:r>
            <a:r>
              <a:rPr lang="en-US" altLang="en-US" sz="1400" dirty="0" smtClean="0"/>
              <a:t> In Proceedings IEEE Cluster 2009, pp. 1-8, Aug. 2009.</a:t>
            </a:r>
          </a:p>
          <a:p>
            <a:pPr eaLnBrk="1" hangingPunct="1"/>
            <a:r>
              <a:rPr lang="en-US" altLang="en-US" sz="1400" b="1" dirty="0" smtClean="0"/>
              <a:t>Long time-scale simulations of in vivo diffusion using GPU hardware</a:t>
            </a:r>
            <a:r>
              <a:rPr lang="en-US" altLang="en-US" sz="1400" dirty="0" smtClean="0"/>
              <a:t>.  E. Roberts, J. Stone, L. Sepulveda, W. </a:t>
            </a:r>
            <a:r>
              <a:rPr lang="en-US" altLang="en-US" sz="1400" dirty="0" err="1" smtClean="0"/>
              <a:t>Hwu</a:t>
            </a:r>
            <a:r>
              <a:rPr lang="en-US" altLang="en-US" sz="1400" dirty="0" smtClean="0"/>
              <a:t>, Z. </a:t>
            </a:r>
            <a:r>
              <a:rPr lang="en-US" altLang="en-US" sz="1400" dirty="0" err="1" smtClean="0"/>
              <a:t>Luthey-Schulten</a:t>
            </a:r>
            <a:r>
              <a:rPr lang="en-US" altLang="en-US" sz="1400" dirty="0" smtClean="0"/>
              <a:t>. In </a:t>
            </a:r>
            <a:r>
              <a:rPr lang="en-US" altLang="en-US" sz="1400" i="1" dirty="0" smtClean="0"/>
              <a:t>IPDPS’09: Proceedings of the 2009 IEEE International Symposium on Parallel &amp; Distributed Computing</a:t>
            </a:r>
            <a:r>
              <a:rPr lang="en-US" altLang="en-US" sz="1400" dirty="0" smtClean="0"/>
              <a:t>, pp. 1-8, 2009.</a:t>
            </a:r>
          </a:p>
          <a:p>
            <a:pPr eaLnBrk="1" hangingPunct="1"/>
            <a:r>
              <a:rPr lang="en-US" altLang="en-US" sz="1400" b="1" dirty="0" smtClean="0"/>
              <a:t>High Performance Computation and Interactive Display of Molecular Orbitals on GPUs and Multi-core CPUs</a:t>
            </a:r>
            <a:r>
              <a:rPr lang="en-US" altLang="en-US" sz="1400" dirty="0" smtClean="0"/>
              <a:t>.    J. E. Stone, J. </a:t>
            </a:r>
            <a:r>
              <a:rPr lang="en-US" altLang="en-US" sz="1400" dirty="0" err="1" smtClean="0"/>
              <a:t>Saam</a:t>
            </a:r>
            <a:r>
              <a:rPr lang="en-US" altLang="en-US" sz="1400" dirty="0" smtClean="0"/>
              <a:t>, D. Hardy, K. </a:t>
            </a:r>
            <a:r>
              <a:rPr lang="en-US" altLang="en-US" sz="1400" dirty="0" err="1" smtClean="0"/>
              <a:t>Vandivort</a:t>
            </a:r>
            <a:r>
              <a:rPr lang="en-US" altLang="en-US" sz="1400" dirty="0" smtClean="0"/>
              <a:t>, W. </a:t>
            </a:r>
            <a:r>
              <a:rPr lang="en-US" altLang="en-US" sz="1400" dirty="0" err="1" smtClean="0"/>
              <a:t>Hwu</a:t>
            </a:r>
            <a:r>
              <a:rPr lang="en-US" altLang="en-US" sz="1400" dirty="0" smtClean="0"/>
              <a:t>, K. </a:t>
            </a:r>
            <a:r>
              <a:rPr lang="en-US" altLang="en-US" sz="1400" dirty="0" err="1" smtClean="0"/>
              <a:t>Schulten</a:t>
            </a:r>
            <a:r>
              <a:rPr lang="en-US" altLang="en-US" sz="1400" dirty="0" smtClean="0"/>
              <a:t>, </a:t>
            </a:r>
            <a:r>
              <a:rPr lang="en-US" altLang="en-US" sz="1400" i="1" dirty="0" smtClean="0"/>
              <a:t>2nd Workshop on General-Purpose Computation on Graphics </a:t>
            </a:r>
            <a:r>
              <a:rPr lang="en-US" altLang="en-US" sz="1400" i="1" dirty="0" err="1" smtClean="0"/>
              <a:t>Pricessing</a:t>
            </a:r>
            <a:r>
              <a:rPr lang="en-US" altLang="en-US" sz="1400" i="1" dirty="0" smtClean="0"/>
              <a:t> Units (GPGPU-2),</a:t>
            </a:r>
            <a:r>
              <a:rPr lang="en-US" altLang="en-US" sz="1400" dirty="0" smtClean="0"/>
              <a:t> </a:t>
            </a:r>
            <a:r>
              <a:rPr lang="en-US" altLang="en-US" sz="1400" i="1" dirty="0" smtClean="0"/>
              <a:t>ACM International Conference Proceeding Series</a:t>
            </a:r>
            <a:r>
              <a:rPr lang="en-US" altLang="en-US" sz="1400" dirty="0" smtClean="0"/>
              <a:t>, volume 383, pp. 9-18, 2009.</a:t>
            </a:r>
          </a:p>
          <a:p>
            <a:pPr eaLnBrk="1" hangingPunct="1"/>
            <a:r>
              <a:rPr lang="en-US" altLang="en-US" sz="1400" b="1" dirty="0" smtClean="0"/>
              <a:t>Probing </a:t>
            </a:r>
            <a:r>
              <a:rPr lang="en-US" altLang="en-US" sz="1400" b="1" dirty="0" err="1" smtClean="0"/>
              <a:t>Biomolecular</a:t>
            </a:r>
            <a:r>
              <a:rPr lang="en-US" altLang="en-US" sz="1400" b="1" dirty="0" smtClean="0"/>
              <a:t> Machines with Graphics Processors</a:t>
            </a:r>
            <a:r>
              <a:rPr lang="en-US" altLang="en-US" sz="1400" dirty="0" smtClean="0"/>
              <a:t>.  J. Phillips, J. Stone.  </a:t>
            </a:r>
            <a:r>
              <a:rPr lang="en-US" altLang="en-US" sz="1400" i="1" dirty="0" smtClean="0"/>
              <a:t>Communications of the ACM,</a:t>
            </a:r>
            <a:r>
              <a:rPr lang="en-US" altLang="en-US" sz="1400" dirty="0" smtClean="0"/>
              <a:t> 52(10):34-41, 2009.</a:t>
            </a:r>
          </a:p>
          <a:p>
            <a:pPr eaLnBrk="1" hangingPunct="1"/>
            <a:r>
              <a:rPr lang="en-US" altLang="en-US" sz="1400" b="1" dirty="0" smtClean="0"/>
              <a:t>Multilevel summation of electrostatic potentials using graphics processing units</a:t>
            </a:r>
            <a:r>
              <a:rPr lang="en-US" altLang="en-US" sz="1400" dirty="0" smtClean="0"/>
              <a:t>. D. Hardy, J. Stone, K. </a:t>
            </a:r>
            <a:r>
              <a:rPr lang="en-US" altLang="en-US" sz="1400" dirty="0" err="1" smtClean="0"/>
              <a:t>Schulten</a:t>
            </a:r>
            <a:r>
              <a:rPr lang="en-US" altLang="en-US" sz="1400" dirty="0" smtClean="0"/>
              <a:t>. </a:t>
            </a:r>
            <a:r>
              <a:rPr lang="en-US" altLang="en-US" sz="1400" i="1" dirty="0" smtClean="0"/>
              <a:t>J. Parallel Computing</a:t>
            </a:r>
            <a:r>
              <a:rPr lang="en-US" altLang="en-US" sz="1400" dirty="0" smtClean="0"/>
              <a:t>, 35:164-177, 2009.</a:t>
            </a:r>
          </a:p>
        </p:txBody>
      </p:sp>
    </p:spTree>
    <p:extLst>
      <p:ext uri="{BB962C8B-B14F-4D97-AF65-F5344CB8AC3E}">
        <p14:creationId xmlns:p14="http://schemas.microsoft.com/office/powerpoint/2010/main" val="234929531"/>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idx="4294967295"/>
          </p:nvPr>
        </p:nvSpPr>
        <p:spPr>
          <a:xfrm>
            <a:off x="990600" y="0"/>
            <a:ext cx="7269163" cy="1047750"/>
          </a:xfrm>
        </p:spPr>
        <p:txBody>
          <a:bodyPr lIns="91440" tIns="45720" rIns="91440" bIns="45720">
            <a:normAutofit fontScale="90000"/>
          </a:bodyPr>
          <a:lstStyle/>
          <a:p>
            <a:r>
              <a:rPr lang="en-US" altLang="en-US" sz="3600" dirty="0"/>
              <a:t>Related Publications </a:t>
            </a:r>
            <a:r>
              <a:rPr lang="en-US" altLang="en-US" sz="2800" dirty="0" smtClean="0"/>
              <a:t>http://www.ks.uiuc.edu/Research/gpu/</a:t>
            </a:r>
          </a:p>
        </p:txBody>
      </p:sp>
      <p:sp>
        <p:nvSpPr>
          <p:cNvPr id="30723" name="Rectangle 3"/>
          <p:cNvSpPr>
            <a:spLocks noGrp="1" noChangeArrowheads="1"/>
          </p:cNvSpPr>
          <p:nvPr>
            <p:ph type="body" idx="4294967295"/>
          </p:nvPr>
        </p:nvSpPr>
        <p:spPr>
          <a:xfrm>
            <a:off x="244548" y="914400"/>
            <a:ext cx="8612373" cy="3638550"/>
          </a:xfrm>
          <a:solidFill>
            <a:schemeClr val="bg1"/>
          </a:solidFill>
        </p:spPr>
        <p:txBody>
          <a:bodyPr lIns="91440" tIns="45720" rIns="91440" bIns="45720">
            <a:normAutofit/>
          </a:bodyPr>
          <a:lstStyle/>
          <a:p>
            <a:pPr eaLnBrk="1" hangingPunct="1"/>
            <a:r>
              <a:rPr lang="en-US" altLang="en-US" sz="1400" b="1" dirty="0" smtClean="0"/>
              <a:t>Adapting a message-driven parallel application to GPU-accelerated clusters</a:t>
            </a:r>
            <a:r>
              <a:rPr lang="en-US" altLang="en-US" sz="1400" dirty="0" smtClean="0"/>
              <a:t>.                                      J. Phillips, J. Stone, K. </a:t>
            </a:r>
            <a:r>
              <a:rPr lang="en-US" altLang="en-US" sz="1400" dirty="0" err="1" smtClean="0"/>
              <a:t>Schulten</a:t>
            </a:r>
            <a:r>
              <a:rPr lang="en-US" altLang="en-US" sz="1400" dirty="0" smtClean="0"/>
              <a:t>.  </a:t>
            </a:r>
            <a:r>
              <a:rPr lang="en-US" altLang="en-US" sz="1400" i="1" dirty="0" smtClean="0"/>
              <a:t>Proceedings of the 2008 ACM/IEEE Conference on Supercomputing</a:t>
            </a:r>
            <a:r>
              <a:rPr lang="en-US" altLang="en-US" sz="1400" dirty="0" smtClean="0"/>
              <a:t>, IEEE Press, 2008.</a:t>
            </a:r>
            <a:endParaRPr lang="en-US" altLang="en-US" sz="1400" i="1" dirty="0" smtClean="0"/>
          </a:p>
          <a:p>
            <a:pPr eaLnBrk="1" hangingPunct="1"/>
            <a:r>
              <a:rPr lang="en-US" altLang="en-US" sz="1400" b="1" dirty="0" smtClean="0"/>
              <a:t>GPU acceleration of cutoff pair potentials for molecular modeling applications</a:t>
            </a:r>
            <a:r>
              <a:rPr lang="en-US" altLang="en-US" sz="1400" dirty="0" smtClean="0"/>
              <a:t>.                                C. Rodrigues, D. Hardy, J. Stone, K. </a:t>
            </a:r>
            <a:r>
              <a:rPr lang="en-US" altLang="en-US" sz="1400" dirty="0" err="1" smtClean="0"/>
              <a:t>Schulten</a:t>
            </a:r>
            <a:r>
              <a:rPr lang="en-US" altLang="en-US" sz="1400" dirty="0" smtClean="0"/>
              <a:t>, and W. </a:t>
            </a:r>
            <a:r>
              <a:rPr lang="en-US" altLang="en-US" sz="1400" dirty="0" err="1" smtClean="0"/>
              <a:t>Hwu</a:t>
            </a:r>
            <a:r>
              <a:rPr lang="en-US" altLang="en-US" sz="1400" dirty="0" smtClean="0"/>
              <a:t>. </a:t>
            </a:r>
            <a:r>
              <a:rPr lang="en-US" altLang="en-US" sz="1400" i="1" dirty="0" smtClean="0"/>
              <a:t>Proceedings of the 2008 Conference On Computing Frontiers</a:t>
            </a:r>
            <a:r>
              <a:rPr lang="en-US" altLang="en-US" sz="1400" dirty="0" smtClean="0"/>
              <a:t>, pp. 273-282, 2008.</a:t>
            </a:r>
          </a:p>
          <a:p>
            <a:pPr eaLnBrk="1" hangingPunct="1"/>
            <a:r>
              <a:rPr lang="en-US" altLang="en-US" sz="1400" b="1" dirty="0" smtClean="0"/>
              <a:t>GPU computing</a:t>
            </a:r>
            <a:r>
              <a:rPr lang="en-US" altLang="en-US" sz="1400" dirty="0" smtClean="0"/>
              <a:t>.  J. Owens, M. Houston, D. </a:t>
            </a:r>
            <a:r>
              <a:rPr lang="en-US" altLang="en-US" sz="1400" dirty="0" err="1" smtClean="0"/>
              <a:t>Luebke</a:t>
            </a:r>
            <a:r>
              <a:rPr lang="en-US" altLang="en-US" sz="1400" dirty="0" smtClean="0"/>
              <a:t>, S. Green, J. Stone, J. Phillips. </a:t>
            </a:r>
            <a:r>
              <a:rPr lang="en-US" altLang="en-US" sz="1400" i="1" dirty="0" smtClean="0"/>
              <a:t>Proceedings of the IEEE</a:t>
            </a:r>
            <a:r>
              <a:rPr lang="en-US" altLang="en-US" sz="1400" dirty="0" smtClean="0"/>
              <a:t>, 96:879-899, 2008.</a:t>
            </a:r>
          </a:p>
          <a:p>
            <a:pPr eaLnBrk="1" hangingPunct="1"/>
            <a:r>
              <a:rPr lang="en-US" altLang="en-US" sz="1400" b="1" dirty="0" smtClean="0"/>
              <a:t>Accelerating molecular modeling applications with graphics processors</a:t>
            </a:r>
            <a:r>
              <a:rPr lang="en-US" altLang="en-US" sz="1400" i="1" dirty="0" smtClean="0"/>
              <a:t>. </a:t>
            </a:r>
            <a:r>
              <a:rPr lang="en-US" altLang="en-US" sz="1400" dirty="0" smtClean="0"/>
              <a:t>J. Stone, J. Phillips, P. </a:t>
            </a:r>
            <a:r>
              <a:rPr lang="en-US" altLang="en-US" sz="1400" dirty="0" err="1" smtClean="0"/>
              <a:t>Freddolino</a:t>
            </a:r>
            <a:r>
              <a:rPr lang="en-US" altLang="en-US" sz="1400" dirty="0" smtClean="0"/>
              <a:t>, D. Hardy, L. Trabuco, K. </a:t>
            </a:r>
            <a:r>
              <a:rPr lang="en-US" altLang="en-US" sz="1400" dirty="0" err="1" smtClean="0"/>
              <a:t>Schulten</a:t>
            </a:r>
            <a:r>
              <a:rPr lang="en-US" altLang="en-US" sz="1400" dirty="0" smtClean="0"/>
              <a:t>. </a:t>
            </a:r>
            <a:r>
              <a:rPr lang="en-US" altLang="en-US" sz="1400" i="1" dirty="0" smtClean="0"/>
              <a:t>J. Comp. Chem.</a:t>
            </a:r>
            <a:r>
              <a:rPr lang="en-US" altLang="en-US" sz="1400" dirty="0" smtClean="0"/>
              <a:t>, 28:2618-2640, 2007.</a:t>
            </a:r>
          </a:p>
          <a:p>
            <a:pPr eaLnBrk="1" hangingPunct="1"/>
            <a:r>
              <a:rPr lang="en-US" altLang="en-US" sz="1400" b="1" dirty="0" smtClean="0"/>
              <a:t>Continuous fluorescence </a:t>
            </a:r>
            <a:r>
              <a:rPr lang="en-US" altLang="en-US" sz="1400" b="1" dirty="0" err="1" smtClean="0"/>
              <a:t>microphotolysis</a:t>
            </a:r>
            <a:r>
              <a:rPr lang="en-US" altLang="en-US" sz="1400" b="1" dirty="0" smtClean="0"/>
              <a:t> and correlation spectroscopy</a:t>
            </a:r>
            <a:r>
              <a:rPr lang="en-US" altLang="en-US" sz="1400" dirty="0" smtClean="0"/>
              <a:t>. A. </a:t>
            </a:r>
            <a:r>
              <a:rPr lang="en-US" altLang="en-US" sz="1400" dirty="0" err="1" smtClean="0"/>
              <a:t>Arkhipov</a:t>
            </a:r>
            <a:r>
              <a:rPr lang="en-US" altLang="en-US" sz="1400" dirty="0" smtClean="0"/>
              <a:t>, J. </a:t>
            </a:r>
            <a:r>
              <a:rPr lang="en-US" altLang="en-US" sz="1400" dirty="0" err="1" smtClean="0"/>
              <a:t>Hüve</a:t>
            </a:r>
            <a:r>
              <a:rPr lang="en-US" altLang="en-US" sz="1400" dirty="0" smtClean="0"/>
              <a:t>, M. </a:t>
            </a:r>
            <a:r>
              <a:rPr lang="en-US" altLang="en-US" sz="1400" dirty="0" err="1" smtClean="0"/>
              <a:t>Kahms</a:t>
            </a:r>
            <a:r>
              <a:rPr lang="en-US" altLang="en-US" sz="1400" dirty="0" smtClean="0"/>
              <a:t>, R. Peters, K. </a:t>
            </a:r>
            <a:r>
              <a:rPr lang="en-US" altLang="en-US" sz="1400" dirty="0" err="1" smtClean="0"/>
              <a:t>Schulten</a:t>
            </a:r>
            <a:r>
              <a:rPr lang="en-US" altLang="en-US" sz="1400" dirty="0" smtClean="0"/>
              <a:t>. </a:t>
            </a:r>
            <a:r>
              <a:rPr lang="en-US" altLang="en-US" sz="1400" i="1" dirty="0" smtClean="0"/>
              <a:t>Biophysical Journal</a:t>
            </a:r>
            <a:r>
              <a:rPr lang="en-US" altLang="en-US" sz="1400" dirty="0" smtClean="0"/>
              <a:t>, 93:4006-4017, 2007. </a:t>
            </a:r>
          </a:p>
        </p:txBody>
      </p:sp>
    </p:spTree>
    <p:extLst>
      <p:ext uri="{BB962C8B-B14F-4D97-AF65-F5344CB8AC3E}">
        <p14:creationId xmlns:p14="http://schemas.microsoft.com/office/powerpoint/2010/main" val="8976797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4657725"/>
            <a:ext cx="9144000" cy="48577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solidFill>
                <a:prstClr val="white"/>
              </a:solidFill>
            </a:endParaRPr>
          </a:p>
        </p:txBody>
      </p:sp>
      <p:sp>
        <p:nvSpPr>
          <p:cNvPr id="21506" name="Title 1"/>
          <p:cNvSpPr>
            <a:spLocks noGrp="1"/>
          </p:cNvSpPr>
          <p:nvPr>
            <p:ph type="title"/>
          </p:nvPr>
        </p:nvSpPr>
        <p:spPr>
          <a:xfrm>
            <a:off x="304799" y="115888"/>
            <a:ext cx="8744210" cy="449069"/>
          </a:xfrm>
        </p:spPr>
        <p:txBody>
          <a:bodyPr>
            <a:noAutofit/>
          </a:bodyPr>
          <a:lstStyle/>
          <a:p>
            <a:r>
              <a:rPr lang="en-US" altLang="en-US" sz="2400" dirty="0" smtClean="0"/>
              <a:t>Parallel MDFF Cross Correlation Analysis on Cray XK7 </a:t>
            </a:r>
          </a:p>
        </p:txBody>
      </p:sp>
      <p:graphicFrame>
        <p:nvGraphicFramePr>
          <p:cNvPr id="3" name="Table 2"/>
          <p:cNvGraphicFramePr>
            <a:graphicFrameLocks noGrp="1"/>
          </p:cNvGraphicFramePr>
          <p:nvPr>
            <p:extLst>
              <p:ext uri="{D42A27DB-BD31-4B8C-83A1-F6EECF244321}">
                <p14:modId xmlns:p14="http://schemas.microsoft.com/office/powerpoint/2010/main" val="787274662"/>
              </p:ext>
            </p:extLst>
          </p:nvPr>
        </p:nvGraphicFramePr>
        <p:xfrm>
          <a:off x="139700" y="1056390"/>
          <a:ext cx="4191000" cy="3406815"/>
        </p:xfrm>
        <a:graphic>
          <a:graphicData uri="http://schemas.openxmlformats.org/drawingml/2006/table">
            <a:tbl>
              <a:tblPr firstRow="1" bandRow="1">
                <a:tableStyleId>{5C22544A-7EE6-4342-B048-85BDC9FD1C3A}</a:tableStyleId>
              </a:tblPr>
              <a:tblGrid>
                <a:gridCol w="1949125"/>
                <a:gridCol w="2241875"/>
              </a:tblGrid>
              <a:tr h="367864">
                <a:tc gridSpan="2">
                  <a:txBody>
                    <a:bodyPr/>
                    <a:lstStyle/>
                    <a:p>
                      <a:r>
                        <a:rPr lang="en-US" sz="1400" dirty="0" smtClean="0">
                          <a:solidFill>
                            <a:schemeClr val="tx1"/>
                          </a:solidFill>
                        </a:rPr>
                        <a:t>Rabbit Hemorrhagic</a:t>
                      </a:r>
                      <a:r>
                        <a:rPr lang="en-US" sz="1400" baseline="0" dirty="0" smtClean="0">
                          <a:solidFill>
                            <a:schemeClr val="tx1"/>
                          </a:solidFill>
                        </a:rPr>
                        <a:t> Disease Virus (RHDV)</a:t>
                      </a:r>
                      <a:endParaRPr lang="en-US" sz="1400" dirty="0">
                        <a:solidFill>
                          <a:schemeClr val="tx1"/>
                        </a:solidFill>
                      </a:endParaRPr>
                    </a:p>
                  </a:txBody>
                  <a:tcPr marL="91418" marR="91418" marT="34268" marB="34268">
                    <a:solidFill>
                      <a:srgbClr val="99FF99"/>
                    </a:solidFill>
                  </a:tcPr>
                </a:tc>
                <a:tc hMerge="1">
                  <a:txBody>
                    <a:bodyPr/>
                    <a:lstStyle/>
                    <a:p>
                      <a:endParaRPr lang="en-US" sz="1400" dirty="0">
                        <a:solidFill>
                          <a:schemeClr val="tx1"/>
                        </a:solidFill>
                      </a:endParaRPr>
                    </a:p>
                  </a:txBody>
                  <a:tcPr marL="91418" marR="91418" marT="34268" marB="34268">
                    <a:solidFill>
                      <a:srgbClr val="99FF99"/>
                    </a:solidFill>
                  </a:tcPr>
                </a:tc>
              </a:tr>
              <a:tr h="366785">
                <a:tc>
                  <a:txBody>
                    <a:bodyPr/>
                    <a:lstStyle/>
                    <a:p>
                      <a:r>
                        <a:rPr lang="en-US" sz="1400" b="1" dirty="0" err="1" smtClean="0"/>
                        <a:t>Traj</a:t>
                      </a:r>
                      <a:r>
                        <a:rPr lang="en-US" sz="1400" b="1" dirty="0" smtClean="0"/>
                        <a:t>.</a:t>
                      </a:r>
                      <a:r>
                        <a:rPr lang="en-US" sz="1400" b="1" baseline="0" dirty="0" smtClean="0"/>
                        <a:t> frames</a:t>
                      </a:r>
                      <a:endParaRPr lang="en-US" sz="1400" b="1" dirty="0"/>
                    </a:p>
                  </a:txBody>
                  <a:tcPr marL="91418" marR="91418" marT="34268" marB="34268"/>
                </a:tc>
                <a:tc>
                  <a:txBody>
                    <a:bodyPr/>
                    <a:lstStyle/>
                    <a:p>
                      <a:r>
                        <a:rPr lang="en-US" sz="1400" b="1" dirty="0" smtClean="0"/>
                        <a:t>10,000</a:t>
                      </a:r>
                      <a:endParaRPr lang="en-US" sz="1400" b="1" dirty="0"/>
                    </a:p>
                  </a:txBody>
                  <a:tcPr marL="91418" marR="91418" marT="34268" marB="34268"/>
                </a:tc>
              </a:tr>
              <a:tr h="635841">
                <a:tc>
                  <a:txBody>
                    <a:bodyPr/>
                    <a:lstStyle/>
                    <a:p>
                      <a:r>
                        <a:rPr lang="en-US" sz="1400" b="1" dirty="0" smtClean="0"/>
                        <a:t>Structure component</a:t>
                      </a:r>
                      <a:r>
                        <a:rPr lang="en-US" sz="1400" b="1" baseline="0" dirty="0" smtClean="0"/>
                        <a:t> s</a:t>
                      </a:r>
                      <a:r>
                        <a:rPr lang="en-US" sz="1400" b="1" dirty="0" smtClean="0"/>
                        <a:t>elections</a:t>
                      </a:r>
                      <a:endParaRPr lang="en-US" sz="1400" b="1" dirty="0"/>
                    </a:p>
                  </a:txBody>
                  <a:tcPr marL="91418" marR="91418" marT="34268" marB="34268"/>
                </a:tc>
                <a:tc>
                  <a:txBody>
                    <a:bodyPr/>
                    <a:lstStyle/>
                    <a:p>
                      <a:r>
                        <a:rPr lang="en-US" sz="1400" b="1" dirty="0" smtClean="0"/>
                        <a:t>720</a:t>
                      </a:r>
                      <a:endParaRPr lang="en-US" sz="1400" b="1" dirty="0"/>
                    </a:p>
                  </a:txBody>
                  <a:tcPr marL="91418" marR="91418" marT="34268" marB="34268"/>
                </a:tc>
              </a:tr>
              <a:tr h="668618">
                <a:tc>
                  <a:txBody>
                    <a:bodyPr/>
                    <a:lstStyle/>
                    <a:p>
                      <a:r>
                        <a:rPr lang="en-US" sz="1400" b="1" dirty="0" smtClean="0"/>
                        <a:t>Single-node XK7</a:t>
                      </a:r>
                    </a:p>
                    <a:p>
                      <a:r>
                        <a:rPr lang="en-US" sz="1400" b="1" dirty="0" smtClean="0"/>
                        <a:t>(projected)</a:t>
                      </a:r>
                      <a:endParaRPr lang="en-US" sz="1400" b="1" dirty="0"/>
                    </a:p>
                  </a:txBody>
                  <a:tcPr marL="91418" marR="91418" marT="34268" marB="34268"/>
                </a:tc>
                <a:tc>
                  <a:txBody>
                    <a:bodyPr/>
                    <a:lstStyle/>
                    <a:p>
                      <a:r>
                        <a:rPr lang="en-US" sz="1400" b="1" dirty="0" smtClean="0"/>
                        <a:t>336 hours (14 days)</a:t>
                      </a:r>
                      <a:endParaRPr lang="en-US" sz="1400" b="1" dirty="0"/>
                    </a:p>
                  </a:txBody>
                  <a:tcPr marL="91418" marR="91418" marT="34268" marB="34268"/>
                </a:tc>
              </a:tr>
              <a:tr h="647466">
                <a:tc>
                  <a:txBody>
                    <a:bodyPr/>
                    <a:lstStyle/>
                    <a:p>
                      <a:r>
                        <a:rPr lang="en-US" sz="1400" b="1" dirty="0" smtClean="0"/>
                        <a:t>128-node</a:t>
                      </a:r>
                      <a:r>
                        <a:rPr lang="en-US" sz="1400" b="1" baseline="0" dirty="0" smtClean="0"/>
                        <a:t> XK7</a:t>
                      </a:r>
                      <a:endParaRPr lang="en-US" sz="1400" b="1" dirty="0"/>
                    </a:p>
                  </a:txBody>
                  <a:tcPr marL="91418" marR="91418" marT="34268" marB="34268"/>
                </a:tc>
                <a:tc>
                  <a:txBody>
                    <a:bodyPr/>
                    <a:lstStyle/>
                    <a:p>
                      <a:r>
                        <a:rPr lang="en-US" sz="1400" b="1" dirty="0" smtClean="0"/>
                        <a:t>3.2 hours</a:t>
                      </a:r>
                    </a:p>
                    <a:p>
                      <a:r>
                        <a:rPr lang="en-US" sz="1400" b="1" dirty="0" smtClean="0"/>
                        <a:t>105x speedup</a:t>
                      </a:r>
                      <a:endParaRPr lang="en-US" sz="1400" b="1" dirty="0"/>
                    </a:p>
                  </a:txBody>
                  <a:tcPr marL="91418" marR="91418" marT="34268" marB="34268"/>
                </a:tc>
              </a:tr>
              <a:tr h="647466">
                <a:tc>
                  <a:txBody>
                    <a:bodyPr/>
                    <a:lstStyle/>
                    <a:p>
                      <a:r>
                        <a:rPr lang="en-US" sz="1400" b="1" dirty="0" smtClean="0"/>
                        <a:t>2048</a:t>
                      </a:r>
                      <a:r>
                        <a:rPr lang="en-US" sz="1400" b="1" baseline="0" dirty="0" smtClean="0"/>
                        <a:t>-node XK7</a:t>
                      </a:r>
                      <a:endParaRPr lang="en-US" sz="1400" b="1" dirty="0"/>
                    </a:p>
                  </a:txBody>
                  <a:tcPr marL="91418" marR="91418" marT="34268" marB="34268"/>
                </a:tc>
                <a:tc>
                  <a:txBody>
                    <a:bodyPr/>
                    <a:lstStyle/>
                    <a:p>
                      <a:r>
                        <a:rPr lang="en-US" sz="1400" b="1" dirty="0" smtClean="0"/>
                        <a:t>19.5 minutes</a:t>
                      </a:r>
                    </a:p>
                    <a:p>
                      <a:r>
                        <a:rPr lang="en-US" sz="1400" b="1" dirty="0" smtClean="0"/>
                        <a:t>1035x speedup</a:t>
                      </a:r>
                      <a:endParaRPr lang="en-US" sz="1400" b="1" dirty="0"/>
                    </a:p>
                  </a:txBody>
                  <a:tcPr marL="91418" marR="91418" marT="34268" marB="34268"/>
                </a:tc>
              </a:tr>
            </a:tbl>
          </a:graphicData>
        </a:graphic>
      </p:graphicFrame>
      <p:pic>
        <p:nvPicPr>
          <p:cNvPr id="2153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0700" y="1119749"/>
            <a:ext cx="2711227" cy="2509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34"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1304" t="86967" r="16074" b="1"/>
          <a:stretch/>
        </p:blipFill>
        <p:spPr bwMode="auto">
          <a:xfrm>
            <a:off x="6878874" y="904963"/>
            <a:ext cx="2315688" cy="362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535" name="TextBox 3"/>
          <p:cNvSpPr txBox="1">
            <a:spLocks noChangeArrowheads="1"/>
          </p:cNvSpPr>
          <p:nvPr/>
        </p:nvSpPr>
        <p:spPr bwMode="auto">
          <a:xfrm>
            <a:off x="6878874" y="564957"/>
            <a:ext cx="226512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b="1" dirty="0"/>
              <a:t>R</a:t>
            </a:r>
            <a:r>
              <a:rPr lang="en-US" altLang="en-US" sz="2000" b="1" dirty="0" smtClean="0"/>
              <a:t>elative CC</a:t>
            </a:r>
            <a:endParaRPr lang="en-US" altLang="en-US" sz="2000" b="1" dirty="0"/>
          </a:p>
        </p:txBody>
      </p:sp>
      <p:sp>
        <p:nvSpPr>
          <p:cNvPr id="21536" name="TextBox 4"/>
          <p:cNvSpPr txBox="1">
            <a:spLocks noChangeArrowheads="1"/>
          </p:cNvSpPr>
          <p:nvPr/>
        </p:nvSpPr>
        <p:spPr bwMode="auto">
          <a:xfrm>
            <a:off x="0" y="4472945"/>
            <a:ext cx="43307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dirty="0" smtClean="0">
                <a:latin typeface="Arial" pitchFamily="34" charset="0"/>
                <a:cs typeface="Arial" pitchFamily="34" charset="0"/>
              </a:rPr>
              <a:t>Calculation of 7M CCs would take        </a:t>
            </a:r>
            <a:r>
              <a:rPr lang="en-US" altLang="en-US" sz="2000" b="1" dirty="0">
                <a:latin typeface="Arial" pitchFamily="34" charset="0"/>
                <a:cs typeface="Arial" pitchFamily="34" charset="0"/>
              </a:rPr>
              <a:t>5 years </a:t>
            </a:r>
            <a:r>
              <a:rPr lang="en-US" altLang="en-US" sz="2000" dirty="0">
                <a:latin typeface="Arial" pitchFamily="34" charset="0"/>
                <a:cs typeface="Arial" pitchFamily="34" charset="0"/>
              </a:rPr>
              <a:t>using </a:t>
            </a:r>
            <a:r>
              <a:rPr lang="en-US" altLang="en-US" sz="2000" dirty="0" smtClean="0">
                <a:latin typeface="Arial" pitchFamily="34" charset="0"/>
                <a:cs typeface="Arial" pitchFamily="34" charset="0"/>
              </a:rPr>
              <a:t>serial CPU algorithm!</a:t>
            </a:r>
            <a:endParaRPr lang="en-US" altLang="en-US" sz="2000" dirty="0">
              <a:latin typeface="Arial" pitchFamily="34" charset="0"/>
              <a:cs typeface="Arial" pitchFamily="34" charset="0"/>
            </a:endParaRPr>
          </a:p>
        </p:txBody>
      </p:sp>
      <p:sp>
        <p:nvSpPr>
          <p:cNvPr id="2" name="Rectangle 1"/>
          <p:cNvSpPr/>
          <p:nvPr/>
        </p:nvSpPr>
        <p:spPr>
          <a:xfrm>
            <a:off x="4719638" y="4660929"/>
            <a:ext cx="4329371" cy="307777"/>
          </a:xfrm>
          <a:prstGeom prst="rect">
            <a:avLst/>
          </a:prstGeom>
        </p:spPr>
        <p:txBody>
          <a:bodyPr wrap="square">
            <a:spAutoFit/>
          </a:bodyPr>
          <a:lstStyle/>
          <a:p>
            <a:r>
              <a:rPr lang="en-US" sz="1400" b="1" dirty="0" smtClean="0">
                <a:solidFill>
                  <a:prstClr val="black"/>
                </a:solidFill>
              </a:rPr>
              <a:t>Stone et al., Faraday Discuss., </a:t>
            </a:r>
            <a:r>
              <a:rPr lang="en-US" sz="1400" b="1" dirty="0">
                <a:solidFill>
                  <a:prstClr val="black"/>
                </a:solidFill>
              </a:rPr>
              <a:t>169:265-283, 2014.</a:t>
            </a:r>
          </a:p>
        </p:txBody>
      </p:sp>
      <p:pic>
        <p:nvPicPr>
          <p:cNvPr id="1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68871" t="2691" r="1569" b="23540"/>
          <a:stretch/>
        </p:blipFill>
        <p:spPr bwMode="auto">
          <a:xfrm>
            <a:off x="7229753" y="1443408"/>
            <a:ext cx="1682957" cy="26544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3"/>
          <p:cNvSpPr txBox="1">
            <a:spLocks noChangeArrowheads="1"/>
          </p:cNvSpPr>
          <p:nvPr/>
        </p:nvSpPr>
        <p:spPr bwMode="auto">
          <a:xfrm>
            <a:off x="7229753" y="4097898"/>
            <a:ext cx="168295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b="1" dirty="0" smtClean="0"/>
              <a:t>Time</a:t>
            </a:r>
            <a:endParaRPr lang="en-US" altLang="en-US" sz="2000" b="1" dirty="0"/>
          </a:p>
        </p:txBody>
      </p:sp>
      <p:sp>
        <p:nvSpPr>
          <p:cNvPr id="12" name="TextBox 3"/>
          <p:cNvSpPr txBox="1">
            <a:spLocks noChangeArrowheads="1"/>
          </p:cNvSpPr>
          <p:nvPr/>
        </p:nvSpPr>
        <p:spPr bwMode="auto">
          <a:xfrm>
            <a:off x="5832252" y="2174425"/>
            <a:ext cx="2419350" cy="400110"/>
          </a:xfrm>
          <a:prstGeom prst="rect">
            <a:avLst/>
          </a:prstGeom>
          <a:noFill/>
          <a:ln>
            <a:noFill/>
          </a:ln>
          <a:scene3d>
            <a:camera prst="orthographicFront">
              <a:rot lat="0" lon="0" rev="540000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b="1" dirty="0" smtClean="0"/>
              <a:t>Structure</a:t>
            </a:r>
            <a:endParaRPr lang="en-US" altLang="en-US" sz="2000" b="1" dirty="0"/>
          </a:p>
        </p:txBody>
      </p:sp>
      <p:sp>
        <p:nvSpPr>
          <p:cNvPr id="13" name="TextBox 3"/>
          <p:cNvSpPr txBox="1">
            <a:spLocks noChangeArrowheads="1"/>
          </p:cNvSpPr>
          <p:nvPr/>
        </p:nvSpPr>
        <p:spPr bwMode="auto">
          <a:xfrm>
            <a:off x="4669555" y="3629211"/>
            <a:ext cx="203351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b="1" dirty="0" smtClean="0"/>
              <a:t>RHDV colored by relative CC</a:t>
            </a:r>
            <a:endParaRPr lang="en-US" altLang="en-US" sz="2000" b="1" dirty="0"/>
          </a:p>
        </p:txBody>
      </p:sp>
    </p:spTree>
    <p:extLst>
      <p:ext uri="{BB962C8B-B14F-4D97-AF65-F5344CB8AC3E}">
        <p14:creationId xmlns:p14="http://schemas.microsoft.com/office/powerpoint/2010/main" val="13965294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CSA Blue Waters GPU-accelerated Supercomputer"/>
          <p:cNvPicPr>
            <a:picLocks noChangeAspect="1" noChangeArrowheads="1"/>
          </p:cNvPicPr>
          <p:nvPr/>
        </p:nvPicPr>
        <p:blipFill rotWithShape="1">
          <a:blip r:embed="rId3">
            <a:extLst>
              <a:ext uri="{28A0092B-C50C-407E-A947-70E740481C1C}">
                <a14:useLocalDpi xmlns:a14="http://schemas.microsoft.com/office/drawing/2010/main" val="0"/>
              </a:ext>
            </a:extLst>
          </a:blip>
          <a:srcRect l="4943"/>
          <a:stretch/>
        </p:blipFill>
        <p:spPr bwMode="auto">
          <a:xfrm>
            <a:off x="6690606" y="3"/>
            <a:ext cx="2453394" cy="21333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 y="51056"/>
            <a:ext cx="6690607" cy="714488"/>
          </a:xfrm>
        </p:spPr>
        <p:txBody>
          <a:bodyPr>
            <a:noAutofit/>
          </a:bodyPr>
          <a:lstStyle/>
          <a:p>
            <a:r>
              <a:rPr lang="en-US" sz="2400" dirty="0" smtClean="0"/>
              <a:t>Making Our Research Tools Easily Accessible</a:t>
            </a:r>
            <a:endParaRPr lang="en-US" sz="2400" dirty="0"/>
          </a:p>
        </p:txBody>
      </p:sp>
      <p:sp>
        <p:nvSpPr>
          <p:cNvPr id="3" name="Content Placeholder 2"/>
          <p:cNvSpPr>
            <a:spLocks noGrp="1"/>
          </p:cNvSpPr>
          <p:nvPr>
            <p:ph idx="1"/>
          </p:nvPr>
        </p:nvSpPr>
        <p:spPr>
          <a:xfrm>
            <a:off x="127593" y="758251"/>
            <a:ext cx="6443328" cy="2559107"/>
          </a:xfrm>
        </p:spPr>
        <p:txBody>
          <a:bodyPr>
            <a:normAutofit fontScale="40000" lnSpcReduction="20000"/>
          </a:bodyPr>
          <a:lstStyle/>
          <a:p>
            <a:r>
              <a:rPr lang="en-US" sz="3800" dirty="0" smtClean="0"/>
              <a:t>Docker “container” images available in NVIDIA NGC registry</a:t>
            </a:r>
          </a:p>
          <a:p>
            <a:pPr lvl="1"/>
            <a:r>
              <a:rPr lang="en-US" sz="3400" dirty="0" smtClean="0"/>
              <a:t>Users obtain </a:t>
            </a:r>
            <a:r>
              <a:rPr lang="en-US" sz="3400" dirty="0"/>
              <a:t>D</a:t>
            </a:r>
            <a:r>
              <a:rPr lang="en-US" sz="3400" dirty="0" smtClean="0"/>
              <a:t>ocker images via registry, download and run on the laptop, workstation, cloud, or supercomputer of their choosing</a:t>
            </a:r>
          </a:p>
          <a:p>
            <a:pPr lvl="1"/>
            <a:r>
              <a:rPr lang="en-US" sz="3400" b="1" dirty="0" smtClean="0"/>
              <a:t>https://ngc.nvidia.com/registry/</a:t>
            </a:r>
          </a:p>
          <a:p>
            <a:pPr lvl="1"/>
            <a:r>
              <a:rPr lang="en-US" sz="3400" b="1" dirty="0"/>
              <a:t>https://</a:t>
            </a:r>
            <a:r>
              <a:rPr lang="en-US" sz="3400" b="1" dirty="0" smtClean="0"/>
              <a:t>ngc.nvidia.com/registry/hpc-vmd</a:t>
            </a:r>
            <a:endParaRPr lang="en-US" sz="3400" b="1" dirty="0"/>
          </a:p>
          <a:p>
            <a:pPr marL="457101" lvl="1" indent="0">
              <a:buNone/>
            </a:pPr>
            <a:endParaRPr lang="en-US" sz="3400" dirty="0" smtClean="0"/>
          </a:p>
          <a:p>
            <a:r>
              <a:rPr lang="en-US" sz="3800" dirty="0" smtClean="0"/>
              <a:t>Cloud based deployment</a:t>
            </a:r>
          </a:p>
          <a:p>
            <a:pPr lvl="1"/>
            <a:r>
              <a:rPr lang="en-US" sz="3400" dirty="0" smtClean="0"/>
              <a:t>Full virtual machines (known as “AMI” in Amazon terminology)</a:t>
            </a:r>
          </a:p>
          <a:p>
            <a:pPr lvl="1"/>
            <a:r>
              <a:rPr lang="en-US" sz="3400" dirty="0" smtClean="0"/>
              <a:t>Amazon AWS EC2 GPU-accelerated instances:</a:t>
            </a:r>
          </a:p>
          <a:p>
            <a:pPr marL="457101" lvl="1" indent="0">
              <a:buNone/>
            </a:pPr>
            <a:r>
              <a:rPr lang="en-US" sz="3400" b="1" dirty="0"/>
              <a:t>     http://www.ks.uiuc.edu/Research/cloud/</a:t>
            </a:r>
            <a:endParaRPr lang="en-US" sz="3400" b="1" dirty="0" smtClean="0"/>
          </a:p>
          <a:p>
            <a:pPr marL="0" indent="0">
              <a:buNone/>
            </a:pPr>
            <a:endParaRPr lang="en-US" sz="2400" dirty="0" smtClean="0"/>
          </a:p>
        </p:txBody>
      </p:sp>
      <p:pic>
        <p:nvPicPr>
          <p:cNvPr id="1026" name="Picture 2" descr="Image result for amazon ec2"/>
          <p:cNvPicPr>
            <a:picLocks noChangeAspect="1" noChangeArrowheads="1"/>
          </p:cNvPicPr>
          <p:nvPr/>
        </p:nvPicPr>
        <p:blipFill rotWithShape="1">
          <a:blip r:embed="rId4">
            <a:extLst>
              <a:ext uri="{28A0092B-C50C-407E-A947-70E740481C1C}">
                <a14:useLocalDpi xmlns:a14="http://schemas.microsoft.com/office/drawing/2010/main" val="0"/>
              </a:ext>
            </a:extLst>
          </a:blip>
          <a:srcRect l="8708" t="8444" r="7771" b="11942"/>
          <a:stretch/>
        </p:blipFill>
        <p:spPr bwMode="auto">
          <a:xfrm>
            <a:off x="6817306" y="3460420"/>
            <a:ext cx="2199994" cy="147961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6216092" y="2130556"/>
            <a:ext cx="2927909" cy="369332"/>
          </a:xfrm>
          <a:prstGeom prst="rect">
            <a:avLst/>
          </a:prstGeom>
          <a:noFill/>
        </p:spPr>
        <p:txBody>
          <a:bodyPr wrap="square" rtlCol="0">
            <a:spAutoFit/>
          </a:bodyPr>
          <a:lstStyle/>
          <a:p>
            <a:r>
              <a:rPr lang="en-US" dirty="0" smtClean="0"/>
              <a:t>Clusters, Supercomputers</a:t>
            </a:r>
            <a:endParaRPr lang="en-US" dirty="0"/>
          </a:p>
        </p:txBody>
      </p:sp>
      <p:sp>
        <p:nvSpPr>
          <p:cNvPr id="4" name="TextBox 3"/>
          <p:cNvSpPr txBox="1"/>
          <p:nvPr/>
        </p:nvSpPr>
        <p:spPr>
          <a:xfrm>
            <a:off x="0" y="3239191"/>
            <a:ext cx="6216094" cy="1785104"/>
          </a:xfrm>
          <a:prstGeom prst="rect">
            <a:avLst/>
          </a:prstGeom>
          <a:noFill/>
        </p:spPr>
        <p:txBody>
          <a:bodyPr wrap="square" rtlCol="0">
            <a:spAutoFit/>
          </a:bodyPr>
          <a:lstStyle/>
          <a:p>
            <a:r>
              <a:rPr lang="en-US" sz="1000" b="1" dirty="0"/>
              <a:t>Molecular dynamics-based refinement and validation for sub-5 Å </a:t>
            </a:r>
            <a:r>
              <a:rPr lang="en-US" sz="1000" b="1" dirty="0" err="1"/>
              <a:t>cryo</a:t>
            </a:r>
            <a:r>
              <a:rPr lang="en-US" sz="1000" b="1" dirty="0"/>
              <a:t>-electron microscopy maps. </a:t>
            </a:r>
            <a:r>
              <a:rPr lang="en-US" sz="1000" dirty="0"/>
              <a:t> Abhishek </a:t>
            </a:r>
            <a:r>
              <a:rPr lang="en-US" sz="1000" dirty="0" err="1"/>
              <a:t>Singharoy</a:t>
            </a:r>
            <a:r>
              <a:rPr lang="en-US" sz="1000" dirty="0"/>
              <a:t>, Ivan </a:t>
            </a:r>
            <a:r>
              <a:rPr lang="en-US" sz="1000" dirty="0" err="1"/>
              <a:t>Teo</a:t>
            </a:r>
            <a:r>
              <a:rPr lang="en-US" sz="1000" dirty="0"/>
              <a:t>, Ryan McGreevy, John E. Stone, </a:t>
            </a:r>
            <a:r>
              <a:rPr lang="en-US" sz="1000" dirty="0" err="1"/>
              <a:t>Jianhua</a:t>
            </a:r>
            <a:r>
              <a:rPr lang="en-US" sz="1000" dirty="0"/>
              <a:t> Zhao, and Klaus </a:t>
            </a:r>
            <a:r>
              <a:rPr lang="en-US" sz="1000" dirty="0" err="1"/>
              <a:t>Schulten</a:t>
            </a:r>
            <a:r>
              <a:rPr lang="en-US" sz="1000" dirty="0"/>
              <a:t>. </a:t>
            </a:r>
            <a:r>
              <a:rPr lang="en-US" sz="1000" i="1" dirty="0" err="1"/>
              <a:t>eLife</a:t>
            </a:r>
            <a:r>
              <a:rPr lang="en-US" sz="1000" dirty="0"/>
              <a:t>, 10.7554/eLife.16105, 2016. (66 pages).</a:t>
            </a:r>
          </a:p>
          <a:p>
            <a:r>
              <a:rPr lang="en-US" sz="1000" b="1" dirty="0" err="1" smtClean="0"/>
              <a:t>QwikMD</a:t>
            </a:r>
            <a:r>
              <a:rPr lang="en-US" sz="1000" b="1" dirty="0" smtClean="0"/>
              <a:t>-integrative molecular dynamics toolkit for novices and experts.</a:t>
            </a:r>
            <a:r>
              <a:rPr lang="en-US" sz="1000" dirty="0" smtClean="0"/>
              <a:t>  Joao V. Ribeiro, Rafael C. </a:t>
            </a:r>
            <a:r>
              <a:rPr lang="en-US" sz="1000" dirty="0" err="1" smtClean="0"/>
              <a:t>Bernardi</a:t>
            </a:r>
            <a:r>
              <a:rPr lang="en-US" sz="1000" dirty="0" smtClean="0"/>
              <a:t>, Till </a:t>
            </a:r>
            <a:r>
              <a:rPr lang="en-US" sz="1000" dirty="0" err="1" smtClean="0"/>
              <a:t>Rudack</a:t>
            </a:r>
            <a:r>
              <a:rPr lang="en-US" sz="1000" dirty="0" smtClean="0"/>
              <a:t>, John E. Stone, James C. Phillips, Peter L. </a:t>
            </a:r>
            <a:r>
              <a:rPr lang="en-US" sz="1000" dirty="0" err="1" smtClean="0"/>
              <a:t>Freddolino</a:t>
            </a:r>
            <a:r>
              <a:rPr lang="en-US" sz="1000" dirty="0" smtClean="0"/>
              <a:t>, and Klaus </a:t>
            </a:r>
            <a:r>
              <a:rPr lang="en-US" sz="1000" dirty="0" err="1" smtClean="0"/>
              <a:t>Schulten</a:t>
            </a:r>
            <a:r>
              <a:rPr lang="en-US" sz="1000" dirty="0" smtClean="0"/>
              <a:t>. </a:t>
            </a:r>
            <a:r>
              <a:rPr lang="en-US" sz="1000" i="1" dirty="0" smtClean="0"/>
              <a:t>Scientific Reports</a:t>
            </a:r>
            <a:r>
              <a:rPr lang="en-US" sz="1000" dirty="0" smtClean="0"/>
              <a:t>, 6:26536, 2016.</a:t>
            </a:r>
          </a:p>
          <a:p>
            <a:r>
              <a:rPr lang="en-US" sz="1000" b="1" dirty="0" smtClean="0"/>
              <a:t>High </a:t>
            </a:r>
            <a:r>
              <a:rPr lang="en-US" sz="1000" b="1" dirty="0"/>
              <a:t>performance molecular visualization: In-situ and parallel rendering with </a:t>
            </a:r>
            <a:r>
              <a:rPr lang="en-US" sz="1000" b="1" dirty="0" smtClean="0"/>
              <a:t>EGL.</a:t>
            </a:r>
            <a:r>
              <a:rPr lang="en-US" sz="1000" dirty="0"/>
              <a:t> </a:t>
            </a:r>
            <a:r>
              <a:rPr lang="en-US" sz="1000" dirty="0" smtClean="0"/>
              <a:t>John</a:t>
            </a:r>
            <a:r>
              <a:rPr lang="en-US" sz="1000" dirty="0"/>
              <a:t> E. Stone, Peter </a:t>
            </a:r>
            <a:r>
              <a:rPr lang="en-US" sz="1000" dirty="0" err="1"/>
              <a:t>Messmer</a:t>
            </a:r>
            <a:r>
              <a:rPr lang="en-US" sz="1000" dirty="0"/>
              <a:t>, Robert </a:t>
            </a:r>
            <a:r>
              <a:rPr lang="en-US" sz="1000" dirty="0" err="1"/>
              <a:t>Sisneros</a:t>
            </a:r>
            <a:r>
              <a:rPr lang="en-US" sz="1000" dirty="0"/>
              <a:t>, and Klaus </a:t>
            </a:r>
            <a:r>
              <a:rPr lang="en-US" sz="1000" dirty="0" err="1"/>
              <a:t>Schulten</a:t>
            </a:r>
            <a:r>
              <a:rPr lang="en-US" sz="1000" dirty="0"/>
              <a:t>. </a:t>
            </a:r>
            <a:r>
              <a:rPr lang="en-US" sz="1000" i="1" dirty="0"/>
              <a:t>2016 IEEE International Parallel and Distributed Processing Symposium Workshop (IPDPSW)</a:t>
            </a:r>
            <a:r>
              <a:rPr lang="en-US" sz="1000" dirty="0"/>
              <a:t>, pp. 1014-1023, 2016.</a:t>
            </a:r>
          </a:p>
          <a:p>
            <a:r>
              <a:rPr lang="en-US" sz="1000" dirty="0"/>
              <a:t/>
            </a:r>
            <a:br>
              <a:rPr lang="en-US" sz="1000" dirty="0"/>
            </a:br>
            <a:endParaRPr lang="en-US" sz="1000" dirty="0"/>
          </a:p>
        </p:txBody>
      </p:sp>
      <p:sp>
        <p:nvSpPr>
          <p:cNvPr id="15" name="TextBox 14"/>
          <p:cNvSpPr txBox="1"/>
          <p:nvPr/>
        </p:nvSpPr>
        <p:spPr>
          <a:xfrm>
            <a:off x="6216093" y="2998755"/>
            <a:ext cx="1701210" cy="923330"/>
          </a:xfrm>
          <a:prstGeom prst="rect">
            <a:avLst/>
          </a:prstGeom>
          <a:noFill/>
        </p:spPr>
        <p:txBody>
          <a:bodyPr wrap="square" rtlCol="0">
            <a:spAutoFit/>
          </a:bodyPr>
          <a:lstStyle/>
          <a:p>
            <a:r>
              <a:rPr lang="en-US" dirty="0" smtClean="0"/>
              <a:t>Workstations,</a:t>
            </a:r>
          </a:p>
          <a:p>
            <a:r>
              <a:rPr lang="en-US" dirty="0" smtClean="0"/>
              <a:t>Servers,</a:t>
            </a:r>
          </a:p>
          <a:p>
            <a:r>
              <a:rPr lang="en-US" dirty="0" smtClean="0"/>
              <a:t>Cloud</a:t>
            </a:r>
            <a:endParaRPr lang="en-US" dirty="0"/>
          </a:p>
        </p:txBody>
      </p:sp>
    </p:spTree>
    <p:extLst>
      <p:ext uri="{BB962C8B-B14F-4D97-AF65-F5344CB8AC3E}">
        <p14:creationId xmlns:p14="http://schemas.microsoft.com/office/powerpoint/2010/main" val="33939240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565" y="285750"/>
            <a:ext cx="8269286" cy="600075"/>
          </a:xfrm>
        </p:spPr>
        <p:txBody>
          <a:bodyPr>
            <a:normAutofit fontScale="90000"/>
          </a:bodyPr>
          <a:lstStyle/>
          <a:p>
            <a:r>
              <a:rPr lang="en-US" dirty="0" smtClean="0"/>
              <a:t>VMD EGL-Enabled NGC Container</a:t>
            </a:r>
            <a:endParaRPr lang="en-US" dirty="0"/>
          </a:p>
        </p:txBody>
      </p:sp>
      <p:sp>
        <p:nvSpPr>
          <p:cNvPr id="4" name="Text Placeholder 3"/>
          <p:cNvSpPr>
            <a:spLocks noGrp="1"/>
          </p:cNvSpPr>
          <p:nvPr>
            <p:ph type="body" sz="half" idx="1"/>
          </p:nvPr>
        </p:nvSpPr>
        <p:spPr>
          <a:xfrm>
            <a:off x="436565" y="1169385"/>
            <a:ext cx="4972050" cy="3084910"/>
          </a:xfrm>
        </p:spPr>
        <p:txBody>
          <a:bodyPr>
            <a:normAutofit fontScale="92500" lnSpcReduction="20000"/>
          </a:bodyPr>
          <a:lstStyle/>
          <a:p>
            <a:pPr marL="342826" lvl="1" indent="-342826">
              <a:buFont typeface="Arial"/>
              <a:buChar char="•"/>
            </a:pPr>
            <a:r>
              <a:rPr lang="en-US" sz="2200" b="1" dirty="0"/>
              <a:t>https://ngc.nvidia.com/registry/</a:t>
            </a:r>
          </a:p>
          <a:p>
            <a:r>
              <a:rPr lang="en-US" sz="2400" dirty="0" smtClean="0"/>
              <a:t>CUDA-accelerated analysis</a:t>
            </a:r>
          </a:p>
          <a:p>
            <a:r>
              <a:rPr lang="en-US" sz="2400" dirty="0" smtClean="0"/>
              <a:t>EGL off-screen rendering –           no windowing system needed</a:t>
            </a:r>
          </a:p>
          <a:p>
            <a:r>
              <a:rPr lang="en-US" sz="2400" dirty="0" err="1" smtClean="0"/>
              <a:t>OptiX</a:t>
            </a:r>
            <a:r>
              <a:rPr lang="en-US" sz="2400" dirty="0" smtClean="0"/>
              <a:t> high-fidelity GPU ray tracing engine built in</a:t>
            </a:r>
          </a:p>
          <a:p>
            <a:r>
              <a:rPr lang="en-US" sz="2400" dirty="0" smtClean="0"/>
              <a:t>All dependencies included</a:t>
            </a:r>
          </a:p>
          <a:p>
            <a:r>
              <a:rPr lang="en-US" sz="2400" b="1" dirty="0" smtClean="0"/>
              <a:t>Easy to deploy on a wide range of GPU accelerated platforms</a:t>
            </a:r>
          </a:p>
        </p:txBody>
      </p:sp>
      <p:pic>
        <p:nvPicPr>
          <p:cNvPr id="6" name="Picture 3"/>
          <p:cNvPicPr>
            <a:picLocks noGrp="1" noChangeAspect="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bwMode="auto">
          <a:xfrm>
            <a:off x="5277647" y="941216"/>
            <a:ext cx="3748088" cy="2776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5146679" y="3717889"/>
            <a:ext cx="4010024" cy="1015663"/>
          </a:xfrm>
          <a:prstGeom prst="rect">
            <a:avLst/>
          </a:prstGeom>
        </p:spPr>
        <p:txBody>
          <a:bodyPr wrap="square">
            <a:spAutoFit/>
          </a:bodyPr>
          <a:lstStyle/>
          <a:p>
            <a:r>
              <a:rPr lang="en-US" sz="1200" b="1" dirty="0"/>
              <a:t>High performance molecular visualization: In-situ and parallel rendering with EGL.</a:t>
            </a:r>
            <a:r>
              <a:rPr lang="en-US" sz="1200" dirty="0"/>
              <a:t> </a:t>
            </a:r>
            <a:r>
              <a:rPr lang="en-US" sz="1200" dirty="0" smtClean="0"/>
              <a:t>J.</a:t>
            </a:r>
            <a:r>
              <a:rPr lang="en-US" sz="1200" dirty="0"/>
              <a:t> E. Stone, </a:t>
            </a:r>
            <a:r>
              <a:rPr lang="en-US" sz="1200" dirty="0" smtClean="0"/>
              <a:t>P. </a:t>
            </a:r>
            <a:r>
              <a:rPr lang="en-US" sz="1200" dirty="0" err="1"/>
              <a:t>Messmer</a:t>
            </a:r>
            <a:r>
              <a:rPr lang="en-US" sz="1200" dirty="0"/>
              <a:t>, </a:t>
            </a:r>
            <a:r>
              <a:rPr lang="en-US" sz="1200" dirty="0" smtClean="0"/>
              <a:t>R. </a:t>
            </a:r>
            <a:r>
              <a:rPr lang="en-US" sz="1200" dirty="0" err="1"/>
              <a:t>Sisneros</a:t>
            </a:r>
            <a:r>
              <a:rPr lang="en-US" sz="1200" dirty="0"/>
              <a:t>, and </a:t>
            </a:r>
            <a:r>
              <a:rPr lang="en-US" sz="1200" dirty="0" smtClean="0"/>
              <a:t>K. </a:t>
            </a:r>
            <a:r>
              <a:rPr lang="en-US" sz="1200" dirty="0" err="1"/>
              <a:t>Schulten</a:t>
            </a:r>
            <a:r>
              <a:rPr lang="en-US" sz="1200" dirty="0"/>
              <a:t>. </a:t>
            </a:r>
            <a:r>
              <a:rPr lang="en-US" sz="1200" i="1" dirty="0"/>
              <a:t>2016 IEEE International Parallel and Distributed Processing Symposium Workshop (IPDPSW)</a:t>
            </a:r>
            <a:r>
              <a:rPr lang="en-US" sz="1200" dirty="0"/>
              <a:t>, pp. 1014-1023, 2016.</a:t>
            </a:r>
          </a:p>
        </p:txBody>
      </p:sp>
    </p:spTree>
    <p:extLst>
      <p:ext uri="{BB962C8B-B14F-4D97-AF65-F5344CB8AC3E}">
        <p14:creationId xmlns:p14="http://schemas.microsoft.com/office/powerpoint/2010/main" val="41321622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825" y="205979"/>
            <a:ext cx="8896350" cy="756046"/>
          </a:xfrm>
        </p:spPr>
        <p:txBody>
          <a:bodyPr>
            <a:normAutofit fontScale="90000"/>
          </a:bodyPr>
          <a:lstStyle/>
          <a:p>
            <a:r>
              <a:rPr lang="en-US" dirty="0" smtClean="0"/>
              <a:t>VMD / NAMD / LM, NGC Containers</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40080"/>
            <a:ext cx="9144000" cy="4103420"/>
          </a:xfrm>
          <a:prstGeom prst="rect">
            <a:avLst/>
          </a:prstGeom>
        </p:spPr>
      </p:pic>
    </p:spTree>
    <p:extLst>
      <p:ext uri="{BB962C8B-B14F-4D97-AF65-F5344CB8AC3E}">
        <p14:creationId xmlns:p14="http://schemas.microsoft.com/office/powerpoint/2010/main" val="11067972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075" y="205979"/>
            <a:ext cx="8705850" cy="612728"/>
          </a:xfrm>
        </p:spPr>
        <p:txBody>
          <a:bodyPr>
            <a:normAutofit fontScale="90000"/>
          </a:bodyPr>
          <a:lstStyle/>
          <a:p>
            <a:r>
              <a:rPr lang="en-US" sz="3600" dirty="0" smtClean="0"/>
              <a:t>VMD on IBM </a:t>
            </a:r>
            <a:r>
              <a:rPr lang="en-US" sz="3600" dirty="0" err="1" smtClean="0"/>
              <a:t>OpenPOWER</a:t>
            </a:r>
            <a:r>
              <a:rPr lang="en-US" sz="3600" dirty="0" smtClean="0"/>
              <a:t>, CORAL Systems</a:t>
            </a:r>
            <a:endParaRPr lang="en-US" sz="3600" dirty="0"/>
          </a:p>
        </p:txBody>
      </p:sp>
      <p:sp>
        <p:nvSpPr>
          <p:cNvPr id="3" name="Content Placeholder 2"/>
          <p:cNvSpPr>
            <a:spLocks noGrp="1"/>
          </p:cNvSpPr>
          <p:nvPr>
            <p:ph idx="1"/>
          </p:nvPr>
        </p:nvSpPr>
        <p:spPr>
          <a:xfrm>
            <a:off x="345057" y="893135"/>
            <a:ext cx="8453886" cy="3234702"/>
          </a:xfrm>
        </p:spPr>
        <p:txBody>
          <a:bodyPr>
            <a:normAutofit/>
          </a:bodyPr>
          <a:lstStyle/>
          <a:p>
            <a:r>
              <a:rPr lang="en-US" sz="2000" dirty="0" smtClean="0"/>
              <a:t>VMD has supported POWER hardware since 1998!</a:t>
            </a:r>
          </a:p>
          <a:p>
            <a:r>
              <a:rPr lang="en-US" sz="2000" dirty="0" err="1" smtClean="0"/>
              <a:t>OpenPOWER</a:t>
            </a:r>
            <a:r>
              <a:rPr lang="en-US" sz="2000" dirty="0" smtClean="0"/>
              <a:t> + CORAL: Linux OS running in little-endian mode:</a:t>
            </a:r>
          </a:p>
          <a:p>
            <a:pPr lvl="1"/>
            <a:r>
              <a:rPr lang="en-US" sz="1800" dirty="0" smtClean="0"/>
              <a:t>VMD 1.9.3 (Nov 2016): first release on </a:t>
            </a:r>
            <a:r>
              <a:rPr lang="en-US" sz="1800" dirty="0" err="1" smtClean="0"/>
              <a:t>OpenPOWER</a:t>
            </a:r>
            <a:endParaRPr lang="en-US" sz="1800" dirty="0" smtClean="0"/>
          </a:p>
          <a:p>
            <a:pPr lvl="1"/>
            <a:r>
              <a:rPr lang="en-US" sz="1800" dirty="0" smtClean="0"/>
              <a:t>POWER VSX instructions, hand-</a:t>
            </a:r>
            <a:r>
              <a:rPr lang="en-US" sz="1800" dirty="0" err="1" smtClean="0"/>
              <a:t>vectorized</a:t>
            </a:r>
            <a:r>
              <a:rPr lang="en-US" sz="1800" dirty="0" smtClean="0"/>
              <a:t> CPU kernels [1]</a:t>
            </a:r>
          </a:p>
          <a:p>
            <a:r>
              <a:rPr lang="en-US" sz="2200" dirty="0" smtClean="0"/>
              <a:t>In-progress VMD 1.9.4 development:</a:t>
            </a:r>
          </a:p>
          <a:p>
            <a:pPr lvl="1"/>
            <a:r>
              <a:rPr lang="en-US" sz="1800" b="1" dirty="0" smtClean="0"/>
              <a:t>VMD supports full OpenGL via GLX and EGL on POWER </a:t>
            </a:r>
          </a:p>
          <a:p>
            <a:pPr lvl="1"/>
            <a:r>
              <a:rPr lang="en-US" sz="1800" b="1" dirty="0" smtClean="0"/>
              <a:t>ORNL Summit: Power9, CUDA 9.x w/ Tesla V100 (Volta) and </a:t>
            </a:r>
            <a:r>
              <a:rPr lang="en-US" sz="1800" b="1" dirty="0" err="1" smtClean="0"/>
              <a:t>NVLink</a:t>
            </a:r>
            <a:endParaRPr lang="en-US" sz="1800" b="1" dirty="0" smtClean="0"/>
          </a:p>
          <a:p>
            <a:pPr lvl="1"/>
            <a:r>
              <a:rPr lang="en-US" sz="1800" dirty="0" smtClean="0"/>
              <a:t>Ongoing work: </a:t>
            </a:r>
            <a:r>
              <a:rPr lang="en-US" sz="1800" b="1" dirty="0" smtClean="0"/>
              <a:t>NUMA</a:t>
            </a:r>
            <a:r>
              <a:rPr lang="en-US" sz="1800" dirty="0" smtClean="0"/>
              <a:t> optimality, and more </a:t>
            </a:r>
            <a:r>
              <a:rPr lang="en-US" sz="1800" b="1" dirty="0" smtClean="0"/>
              <a:t>pervasive use of </a:t>
            </a:r>
            <a:r>
              <a:rPr lang="en-US" sz="1800" b="1" dirty="0" err="1" smtClean="0"/>
              <a:t>NVLink</a:t>
            </a:r>
            <a:endParaRPr lang="en-US" sz="1800" b="1" i="1" dirty="0"/>
          </a:p>
        </p:txBody>
      </p:sp>
      <p:sp>
        <p:nvSpPr>
          <p:cNvPr id="4" name="TextBox 1"/>
          <p:cNvSpPr txBox="1">
            <a:spLocks noChangeArrowheads="1"/>
          </p:cNvSpPr>
          <p:nvPr/>
        </p:nvSpPr>
        <p:spPr bwMode="auto">
          <a:xfrm>
            <a:off x="595902" y="4127837"/>
            <a:ext cx="8078992" cy="646331"/>
          </a:xfrm>
          <a:prstGeom prst="rect">
            <a:avLst/>
          </a:prstGeom>
          <a:solidFill>
            <a:schemeClr val="bg1"/>
          </a:solidFill>
          <a:ln>
            <a:noFill/>
          </a:ln>
          <a:extLst/>
        </p:spPr>
        <p:txBody>
          <a:bodyPr wrap="square">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sz="1200" b="1" dirty="0" smtClean="0">
                <a:latin typeface="Arial" panose="020B0604020202020204" pitchFamily="34" charset="0"/>
                <a:cs typeface="Arial" panose="020B0604020202020204" pitchFamily="34" charset="0"/>
              </a:rPr>
              <a:t>[</a:t>
            </a:r>
            <a:r>
              <a:rPr lang="en-US" sz="1200" b="1" dirty="0">
                <a:latin typeface="Arial" panose="020B0604020202020204" pitchFamily="34" charset="0"/>
                <a:cs typeface="Arial" panose="020B0604020202020204" pitchFamily="34" charset="0"/>
              </a:rPr>
              <a:t>1</a:t>
            </a:r>
            <a:r>
              <a:rPr lang="en-US" sz="1200" b="1" dirty="0" smtClean="0">
                <a:latin typeface="Arial" panose="020B0604020202020204" pitchFamily="34" charset="0"/>
                <a:cs typeface="Arial" panose="020B0604020202020204" pitchFamily="34" charset="0"/>
              </a:rPr>
              <a:t>] Early </a:t>
            </a:r>
            <a:r>
              <a:rPr lang="en-US" sz="1200" b="1" dirty="0">
                <a:latin typeface="Arial" panose="020B0604020202020204" pitchFamily="34" charset="0"/>
                <a:cs typeface="Arial" panose="020B0604020202020204" pitchFamily="34" charset="0"/>
              </a:rPr>
              <a:t>Experiences Porting the NAMD and VMD Molecular Simulation and Analysis Software to GPU-Accelerated </a:t>
            </a:r>
            <a:r>
              <a:rPr lang="en-US" sz="1200" b="1" dirty="0" err="1">
                <a:latin typeface="Arial" panose="020B0604020202020204" pitchFamily="34" charset="0"/>
                <a:cs typeface="Arial" panose="020B0604020202020204" pitchFamily="34" charset="0"/>
              </a:rPr>
              <a:t>OpenPOWER</a:t>
            </a:r>
            <a:r>
              <a:rPr lang="en-US" sz="1200" b="1" dirty="0">
                <a:latin typeface="Arial" panose="020B0604020202020204" pitchFamily="34" charset="0"/>
                <a:cs typeface="Arial" panose="020B0604020202020204" pitchFamily="34" charset="0"/>
              </a:rPr>
              <a:t> </a:t>
            </a:r>
            <a:r>
              <a:rPr lang="en-US" sz="1200" b="1" dirty="0" smtClean="0">
                <a:latin typeface="Arial" panose="020B0604020202020204" pitchFamily="34" charset="0"/>
                <a:cs typeface="Arial" panose="020B0604020202020204" pitchFamily="34" charset="0"/>
              </a:rPr>
              <a:t>Platforms. </a:t>
            </a:r>
            <a:r>
              <a:rPr lang="en-US" sz="1200" dirty="0" smtClean="0">
                <a:latin typeface="Arial" panose="020B0604020202020204" pitchFamily="34" charset="0"/>
                <a:cs typeface="Arial" panose="020B0604020202020204" pitchFamily="34" charset="0"/>
              </a:rPr>
              <a:t>J. E</a:t>
            </a:r>
            <a:r>
              <a:rPr lang="en-US" sz="1200" dirty="0">
                <a:latin typeface="Arial" panose="020B0604020202020204" pitchFamily="34" charset="0"/>
                <a:cs typeface="Arial" panose="020B0604020202020204" pitchFamily="34" charset="0"/>
              </a:rPr>
              <a:t>. Stone, </a:t>
            </a:r>
            <a:r>
              <a:rPr lang="en-US" sz="1200" dirty="0" smtClean="0">
                <a:latin typeface="Arial" panose="020B0604020202020204" pitchFamily="34" charset="0"/>
                <a:cs typeface="Arial" panose="020B0604020202020204" pitchFamily="34" charset="0"/>
              </a:rPr>
              <a:t>A.-P. </a:t>
            </a:r>
            <a:r>
              <a:rPr lang="en-US" sz="1200" dirty="0" err="1">
                <a:latin typeface="Arial" panose="020B0604020202020204" pitchFamily="34" charset="0"/>
                <a:cs typeface="Arial" panose="020B0604020202020204" pitchFamily="34" charset="0"/>
              </a:rPr>
              <a:t>Hynninen</a:t>
            </a:r>
            <a:r>
              <a:rPr lang="en-US" sz="1200" dirty="0">
                <a:latin typeface="Arial" panose="020B0604020202020204" pitchFamily="34" charset="0"/>
                <a:cs typeface="Arial" panose="020B0604020202020204" pitchFamily="34" charset="0"/>
              </a:rPr>
              <a:t>, </a:t>
            </a:r>
            <a:r>
              <a:rPr lang="en-US" sz="1200" dirty="0" smtClean="0">
                <a:latin typeface="Arial" panose="020B0604020202020204" pitchFamily="34" charset="0"/>
                <a:cs typeface="Arial" panose="020B0604020202020204" pitchFamily="34" charset="0"/>
              </a:rPr>
              <a:t>J. </a:t>
            </a:r>
            <a:r>
              <a:rPr lang="en-US" sz="1200" dirty="0">
                <a:latin typeface="Arial" panose="020B0604020202020204" pitchFamily="34" charset="0"/>
                <a:cs typeface="Arial" panose="020B0604020202020204" pitchFamily="34" charset="0"/>
              </a:rPr>
              <a:t>C. Phillips</a:t>
            </a:r>
            <a:r>
              <a:rPr lang="en-US" sz="1200" dirty="0" smtClean="0">
                <a:latin typeface="Arial" panose="020B0604020202020204" pitchFamily="34" charset="0"/>
                <a:cs typeface="Arial" panose="020B0604020202020204" pitchFamily="34" charset="0"/>
              </a:rPr>
              <a:t>, K. </a:t>
            </a:r>
            <a:r>
              <a:rPr lang="en-US" sz="1200" dirty="0" err="1" smtClean="0">
                <a:latin typeface="Arial" panose="020B0604020202020204" pitchFamily="34" charset="0"/>
                <a:cs typeface="Arial" panose="020B0604020202020204" pitchFamily="34" charset="0"/>
              </a:rPr>
              <a:t>Schulten</a:t>
            </a:r>
            <a:r>
              <a:rPr lang="en-US" sz="1200" dirty="0" smtClean="0">
                <a:latin typeface="Arial" panose="020B0604020202020204" pitchFamily="34" charset="0"/>
                <a:cs typeface="Arial" panose="020B0604020202020204" pitchFamily="34" charset="0"/>
              </a:rPr>
              <a:t>. International </a:t>
            </a:r>
            <a:r>
              <a:rPr lang="en-US" sz="1200" dirty="0">
                <a:latin typeface="Arial" panose="020B0604020202020204" pitchFamily="34" charset="0"/>
                <a:cs typeface="Arial" panose="020B0604020202020204" pitchFamily="34" charset="0"/>
              </a:rPr>
              <a:t>Workshop on </a:t>
            </a:r>
            <a:r>
              <a:rPr lang="en-US" sz="1200" dirty="0" err="1">
                <a:latin typeface="Arial" panose="020B0604020202020204" pitchFamily="34" charset="0"/>
                <a:cs typeface="Arial" panose="020B0604020202020204" pitchFamily="34" charset="0"/>
              </a:rPr>
              <a:t>OpenPOWER</a:t>
            </a:r>
            <a:r>
              <a:rPr lang="en-US" sz="1200" dirty="0">
                <a:latin typeface="Arial" panose="020B0604020202020204" pitchFamily="34" charset="0"/>
                <a:cs typeface="Arial" panose="020B0604020202020204" pitchFamily="34" charset="0"/>
              </a:rPr>
              <a:t> for HPC (IWOPH'16), LNCS 9945, pp. 188-206, 2016</a:t>
            </a:r>
            <a:r>
              <a:rPr lang="en-US" sz="1200" dirty="0" smtClean="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14888657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PPT_Temp_Corp_16x9_BLK_2007">
  <a:themeElements>
    <a:clrScheme name="Custom 8">
      <a:dk1>
        <a:srgbClr val="808080"/>
      </a:dk1>
      <a:lt1>
        <a:srgbClr val="FFFFFF"/>
      </a:lt1>
      <a:dk2>
        <a:srgbClr val="000000"/>
      </a:dk2>
      <a:lt2>
        <a:srgbClr val="76B900"/>
      </a:lt2>
      <a:accent1>
        <a:srgbClr val="006445"/>
      </a:accent1>
      <a:accent2>
        <a:srgbClr val="0F5582"/>
      </a:accent2>
      <a:accent3>
        <a:srgbClr val="C86414"/>
      </a:accent3>
      <a:accent4>
        <a:srgbClr val="FFC000"/>
      </a:accent4>
      <a:accent5>
        <a:srgbClr val="00B0F0"/>
      </a:accent5>
      <a:accent6>
        <a:srgbClr val="645FAF"/>
      </a:accent6>
      <a:hlink>
        <a:srgbClr val="76B900"/>
      </a:hlink>
      <a:folHlink>
        <a:srgbClr val="588A00"/>
      </a:folHlink>
    </a:clrScheme>
    <a:fontScheme name="PPT_Template_Corp_16x9_rev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PT_Template_Corp_16x9_rev2 1">
        <a:dk1>
          <a:srgbClr val="808080"/>
        </a:dk1>
        <a:lt1>
          <a:srgbClr val="FFFFFF"/>
        </a:lt1>
        <a:dk2>
          <a:srgbClr val="000000"/>
        </a:dk2>
        <a:lt2>
          <a:srgbClr val="B9E700"/>
        </a:lt2>
        <a:accent1>
          <a:srgbClr val="33CCCC"/>
        </a:accent1>
        <a:accent2>
          <a:srgbClr val="FF9933"/>
        </a:accent2>
        <a:accent3>
          <a:srgbClr val="AAAAAA"/>
        </a:accent3>
        <a:accent4>
          <a:srgbClr val="DADADA"/>
        </a:accent4>
        <a:accent5>
          <a:srgbClr val="ADE2E2"/>
        </a:accent5>
        <a:accent6>
          <a:srgbClr val="E78A2D"/>
        </a:accent6>
        <a:hlink>
          <a:srgbClr val="99CCFF"/>
        </a:hlink>
        <a:folHlink>
          <a:srgbClr val="0000FF"/>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Presentations (Wide Screen)">
  <a:themeElements>
    <a:clrScheme name="ORNL corporate palette May 28 saturation adjust">
      <a:dk1>
        <a:sysClr val="windowText" lastClr="000000"/>
      </a:dk1>
      <a:lt1>
        <a:sysClr val="window" lastClr="FFFFFF"/>
      </a:lt1>
      <a:dk2>
        <a:srgbClr val="1E7640"/>
      </a:dk2>
      <a:lt2>
        <a:srgbClr val="FFFFFF"/>
      </a:lt2>
      <a:accent1>
        <a:srgbClr val="306DBE"/>
      </a:accent1>
      <a:accent2>
        <a:srgbClr val="84B641"/>
      </a:accent2>
      <a:accent3>
        <a:srgbClr val="DE762D"/>
      </a:accent3>
      <a:accent4>
        <a:srgbClr val="2ABDDA"/>
      </a:accent4>
      <a:accent5>
        <a:srgbClr val="A03123"/>
      </a:accent5>
      <a:accent6>
        <a:srgbClr val="FFCD00"/>
      </a:accent6>
      <a:hlink>
        <a:srgbClr val="0070B9"/>
      </a:hlink>
      <a:folHlink>
        <a:srgbClr val="1E764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solidFill>
            <a:schemeClr val="accent1"/>
          </a:solidFill>
        </a:ln>
        <a:effectLst/>
        <a:scene3d>
          <a:camera prst="orthographicFront">
            <a:rot lat="0" lon="0" rev="0"/>
          </a:camera>
          <a:lightRig rig="threePt" dir="t">
            <a:rot lat="0" lon="0" rev="1200000"/>
          </a:lightRig>
        </a:scene3d>
        <a:sp3d/>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txDef>
      <a:spPr>
        <a:noFill/>
      </a:spPr>
      <a:bodyPr wrap="none" rtlCol="0">
        <a:spAutoFit/>
      </a:bodyPr>
      <a:lstStyle>
        <a:defPPr algn="ctr">
          <a:lnSpc>
            <a:spcPct val="90000"/>
          </a:lnSpc>
          <a:defRPr dirty="0" smtClean="0"/>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2.xml><?xml version="1.0" encoding="utf-8"?>
<ds:datastoreItem xmlns:ds="http://schemas.openxmlformats.org/officeDocument/2006/customXml" ds:itemID="{7B6F2769-7194-4217-93D3-3AF3A4742282}">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microsoft.com/sharepoint/v3/fields"/>
    <ds:schemaRef ds:uri="http://www.w3.org/XML/1998/namespace"/>
    <ds:schemaRef ds:uri="http://purl.org/dc/dcmitype/"/>
  </ds:schemaRefs>
</ds:datastoreItem>
</file>

<file path=customXml/itemProps3.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FNEMasterTemplateForThemePreview.pptx</Template>
  <TotalTime>5191</TotalTime>
  <Words>6229</Words>
  <Application>Microsoft Office PowerPoint</Application>
  <PresentationFormat>On-screen Show (16:9)</PresentationFormat>
  <Paragraphs>637</Paragraphs>
  <Slides>49</Slides>
  <Notes>18</Notes>
  <HiddenSlides>0</HiddenSlides>
  <MMClips>0</MMClips>
  <ScaleCrop>false</ScaleCrop>
  <HeadingPairs>
    <vt:vector size="4" baseType="variant">
      <vt:variant>
        <vt:lpstr>Theme</vt:lpstr>
      </vt:variant>
      <vt:variant>
        <vt:i4>3</vt:i4>
      </vt:variant>
      <vt:variant>
        <vt:lpstr>Slide Titles</vt:lpstr>
      </vt:variant>
      <vt:variant>
        <vt:i4>49</vt:i4>
      </vt:variant>
    </vt:vector>
  </HeadingPairs>
  <TitlesOfParts>
    <vt:vector size="52" baseType="lpstr">
      <vt:lpstr>Office Theme</vt:lpstr>
      <vt:lpstr>PPT_Temp_Corp_16x9_BLK_2007</vt:lpstr>
      <vt:lpstr>Presentations (Wide Screen)</vt:lpstr>
      <vt:lpstr>S8709—Accelerating Molecular Modeling on Desktop and Pre-Exascale Supercomputers</vt:lpstr>
      <vt:lpstr>PowerPoint Presentation</vt:lpstr>
      <vt:lpstr>Goal: A Computational Microscope</vt:lpstr>
      <vt:lpstr>PowerPoint Presentation</vt:lpstr>
      <vt:lpstr>Parallel MDFF Cross Correlation Analysis on Cray XK7 </vt:lpstr>
      <vt:lpstr>Making Our Research Tools Easily Accessible</vt:lpstr>
      <vt:lpstr>VMD EGL-Enabled NGC Container</vt:lpstr>
      <vt:lpstr>VMD / NAMD / LM, NGC Containers</vt:lpstr>
      <vt:lpstr>VMD on IBM OpenPOWER, CORAL Systems</vt:lpstr>
      <vt:lpstr>Benefits of P9+NVLink for VMD</vt:lpstr>
      <vt:lpstr>Molecular Dynamics Flexible Fitting (MDFF)</vt:lpstr>
      <vt:lpstr>PowerPoint Presentation</vt:lpstr>
      <vt:lpstr>Evaluating Quality-of-Fit for Structures Solved by Hybrid Fitting Methods</vt:lpstr>
      <vt:lpstr>Simulated Density Map Algorithm</vt:lpstr>
      <vt:lpstr>Single-Pass GPU Cross-Correlation</vt:lpstr>
      <vt:lpstr>VMD Tesla V100 Cross Correlation Performance Rabbit Hemorrhagic Disease Virus: 702K atoms, 6.5Å resolution Volta GPU architecture almost 2x faster than previous gen Pascal:</vt:lpstr>
      <vt:lpstr>Volta-Specific CC Optimization Opportunities</vt:lpstr>
      <vt:lpstr>Challenges Posed by Next-Gen GPU-Dense Workstation/Node Designs</vt:lpstr>
      <vt:lpstr>NVIDIA DGX-1</vt:lpstr>
      <vt:lpstr>IBM AC922 NVLink 2.0 Topologies </vt:lpstr>
      <vt:lpstr>IBM AC922 w/ 6 GPUs</vt:lpstr>
      <vt:lpstr>IBM AC922 Summit Node</vt:lpstr>
      <vt:lpstr>Computing Molecular Orbitals</vt:lpstr>
      <vt:lpstr>GPU Traversal of Atom Type, Basis Set,  Shell Type, and Wavefunction Coefficients</vt:lpstr>
      <vt:lpstr>MO GPU Parallel Decomposition</vt:lpstr>
      <vt:lpstr>MO Kernel for One Grid Point  (Naive C)</vt:lpstr>
      <vt:lpstr>VMD Tesla P100 Performance for C60  Molecular Orbitals, 516x519x507 grid </vt:lpstr>
      <vt:lpstr>VMD Tesla V100 Performance for C60  Molecular Orbitals, 516x519x507 grid </vt:lpstr>
      <vt:lpstr>Molecular Orbital Alg. Behavior on Summit</vt:lpstr>
      <vt:lpstr>Molecular Orbitals w/ NVRTC JIT</vt:lpstr>
      <vt:lpstr>MO Kernel Structure, Opportunity for NRTC JIT… Data-driven execution, but representative loop trip counts in (…)</vt:lpstr>
      <vt:lpstr>Molecular Orbital Computation and Display Process Runtime Kernel Generation, NVRTC Just-In-Time (JIT) Compilation</vt:lpstr>
      <vt:lpstr>PowerPoint Presentation</vt:lpstr>
      <vt:lpstr>PowerPoint Presentation</vt:lpstr>
      <vt:lpstr>Challenges Adapting Large Software Systems for State-of-the-Art Hardware Platforms</vt:lpstr>
      <vt:lpstr>Directive-Based Parallel Programming with OpenACC</vt:lpstr>
      <vt:lpstr>Clustering Analysis of Molecular Dynamics Trajectories</vt:lpstr>
      <vt:lpstr>Serial QCP RMSD Inner Product Loop</vt:lpstr>
      <vt:lpstr>OpenACC QCP RMSD Inner Product Loop</vt:lpstr>
      <vt:lpstr>OpenACC QCP RMSD Inner Product Loop Performance Results</vt:lpstr>
      <vt:lpstr>Acknowledgements</vt:lpstr>
      <vt:lpstr>Please See These Other Talks:</vt:lpstr>
      <vt:lpstr>PowerPoint Presentation</vt:lpstr>
      <vt:lpstr>Related Publications http://www.ks.uiuc.edu/Research/gpu/</vt:lpstr>
      <vt:lpstr>Related Publications http://www.ks.uiuc.edu/Research/gpu/</vt:lpstr>
      <vt:lpstr>Related Publications http://www.ks.uiuc.edu/Research/gpu/</vt:lpstr>
      <vt:lpstr>Related Publications http://www.ks.uiuc.edu/Research/gpu/</vt:lpstr>
      <vt:lpstr>Related Publications http://www.ks.uiuc.edu/Research/gpu/</vt:lpstr>
      <vt:lpstr>Related Publications http://www.ks.uiuc.edu/Research/gpu/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johns</cp:lastModifiedBy>
  <cp:revision>707</cp:revision>
  <cp:lastPrinted>2013-10-08T16:33:51Z</cp:lastPrinted>
  <dcterms:created xsi:type="dcterms:W3CDTF">2010-04-12T23:12:02Z</dcterms:created>
  <dcterms:modified xsi:type="dcterms:W3CDTF">2018-03-29T06:09:15Z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