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73" r:id="rId5"/>
    <p:sldMasterId id="2147493480" r:id="rId6"/>
    <p:sldMasterId id="2147493496" r:id="rId7"/>
    <p:sldMasterId id="2147493508" r:id="rId8"/>
  </p:sldMasterIdLst>
  <p:notesMasterIdLst>
    <p:notesMasterId r:id="rId76"/>
  </p:notesMasterIdLst>
  <p:handoutMasterIdLst>
    <p:handoutMasterId r:id="rId77"/>
  </p:handoutMasterIdLst>
  <p:sldIdLst>
    <p:sldId id="258" r:id="rId9"/>
    <p:sldId id="459" r:id="rId10"/>
    <p:sldId id="342" r:id="rId11"/>
    <p:sldId id="512" r:id="rId12"/>
    <p:sldId id="513" r:id="rId13"/>
    <p:sldId id="514" r:id="rId14"/>
    <p:sldId id="515" r:id="rId15"/>
    <p:sldId id="524" r:id="rId16"/>
    <p:sldId id="306" r:id="rId17"/>
    <p:sldId id="483" r:id="rId18"/>
    <p:sldId id="413" r:id="rId19"/>
    <p:sldId id="411" r:id="rId20"/>
    <p:sldId id="407" r:id="rId21"/>
    <p:sldId id="408" r:id="rId22"/>
    <p:sldId id="418" r:id="rId23"/>
    <p:sldId id="429" r:id="rId24"/>
    <p:sldId id="516" r:id="rId25"/>
    <p:sldId id="523" r:id="rId26"/>
    <p:sldId id="409" r:id="rId27"/>
    <p:sldId id="499" r:id="rId28"/>
    <p:sldId id="501" r:id="rId29"/>
    <p:sldId id="518" r:id="rId30"/>
    <p:sldId id="502" r:id="rId31"/>
    <p:sldId id="519" r:id="rId32"/>
    <p:sldId id="520" r:id="rId33"/>
    <p:sldId id="521" r:id="rId34"/>
    <p:sldId id="456" r:id="rId35"/>
    <p:sldId id="316" r:id="rId36"/>
    <p:sldId id="360" r:id="rId37"/>
    <p:sldId id="389" r:id="rId38"/>
    <p:sldId id="437" r:id="rId39"/>
    <p:sldId id="498" r:id="rId40"/>
    <p:sldId id="458" r:id="rId41"/>
    <p:sldId id="451" r:id="rId42"/>
    <p:sldId id="453" r:id="rId43"/>
    <p:sldId id="522" r:id="rId44"/>
    <p:sldId id="463" r:id="rId45"/>
    <p:sldId id="462" r:id="rId46"/>
    <p:sldId id="431" r:id="rId47"/>
    <p:sldId id="432" r:id="rId48"/>
    <p:sldId id="486" r:id="rId49"/>
    <p:sldId id="435" r:id="rId50"/>
    <p:sldId id="436" r:id="rId51"/>
    <p:sldId id="438" r:id="rId52"/>
    <p:sldId id="444" r:id="rId53"/>
    <p:sldId id="443" r:id="rId54"/>
    <p:sldId id="440" r:id="rId55"/>
    <p:sldId id="441" r:id="rId56"/>
    <p:sldId id="442" r:id="rId57"/>
    <p:sldId id="445" r:id="rId58"/>
    <p:sldId id="446" r:id="rId59"/>
    <p:sldId id="447" r:id="rId60"/>
    <p:sldId id="423" r:id="rId61"/>
    <p:sldId id="448" r:id="rId62"/>
    <p:sldId id="449" r:id="rId63"/>
    <p:sldId id="450" r:id="rId64"/>
    <p:sldId id="504" r:id="rId65"/>
    <p:sldId id="503" r:id="rId66"/>
    <p:sldId id="505" r:id="rId67"/>
    <p:sldId id="506" r:id="rId68"/>
    <p:sldId id="507" r:id="rId69"/>
    <p:sldId id="508" r:id="rId70"/>
    <p:sldId id="509" r:id="rId71"/>
    <p:sldId id="510" r:id="rId72"/>
    <p:sldId id="511" r:id="rId73"/>
    <p:sldId id="340" r:id="rId74"/>
    <p:sldId id="341" r:id="rId75"/>
  </p:sldIdLst>
  <p:sldSz cx="9144000" cy="5143500" type="screen16x9"/>
  <p:notesSz cx="6858000" cy="9144000"/>
  <p:defaultText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57D6"/>
    <a:srgbClr val="8585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93238" autoAdjust="0"/>
  </p:normalViewPr>
  <p:slideViewPr>
    <p:cSldViewPr snapToGrid="0" snapToObjects="1">
      <p:cViewPr>
        <p:scale>
          <a:sx n="100" d="100"/>
          <a:sy n="100" d="100"/>
        </p:scale>
        <p:origin x="-468" y="-72"/>
      </p:cViewPr>
      <p:guideLst>
        <p:guide orient="horz" pos="1620"/>
        <p:guide pos="2880"/>
      </p:guideLst>
    </p:cSldViewPr>
  </p:slideViewPr>
  <p:notesTextViewPr>
    <p:cViewPr>
      <p:scale>
        <a:sx n="100" d="100"/>
        <a:sy n="100" d="100"/>
      </p:scale>
      <p:origin x="0" y="0"/>
    </p:cViewPr>
  </p:notesTextViewPr>
  <p:sorterViewPr>
    <p:cViewPr>
      <p:scale>
        <a:sx n="70" d="100"/>
        <a:sy n="70" d="100"/>
      </p:scale>
      <p:origin x="0" y="0"/>
    </p:cViewPr>
  </p:sorterViewPr>
  <p:notesViewPr>
    <p:cSldViewPr snapToGrid="0" snapToObjects="1">
      <p:cViewPr varScale="1">
        <p:scale>
          <a:sx n="56" d="100"/>
          <a:sy n="56" d="100"/>
        </p:scale>
        <p:origin x="-280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AECB417-2A94-1A4A-9244-CE6FA45E6004}" type="datetimeFigureOut">
              <a:rPr lang="en-US" smtClean="0">
                <a:latin typeface="Arial"/>
              </a:rPr>
              <a:t>3/29/2018</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65457C-A5E4-EC47-A181-8DC0D6B6B299}"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32234305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EE2519ED-FA7F-FC4D-9DB3-5AF260E25E28}" type="datetimeFigureOut">
              <a:rPr lang="en-US" smtClean="0"/>
              <a:pPr/>
              <a:t>3/29/2018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9D070434-A121-4A49-81B9-67B648BE8527}" type="slidenum">
              <a:rPr lang="en-US" smtClean="0"/>
              <a:pPr/>
              <a:t>‹#›</a:t>
            </a:fld>
            <a:endParaRPr lang="en-US" dirty="0"/>
          </a:p>
        </p:txBody>
      </p:sp>
    </p:spTree>
    <p:extLst>
      <p:ext uri="{BB962C8B-B14F-4D97-AF65-F5344CB8AC3E}">
        <p14:creationId xmlns:p14="http://schemas.microsoft.com/office/powerpoint/2010/main" val="1702527345"/>
      </p:ext>
    </p:extLst>
  </p:cSld>
  <p:clrMap bg1="lt1" tx1="dk1" bg2="lt2" tx2="dk2" accent1="accent1" accent2="accent2" accent3="accent3" accent4="accent4" accent5="accent5" accent6="accent6" hlink="hlink" folHlink="folHlink"/>
  <p:hf hdr="0" ftr="0" dt="0"/>
  <p:notesStyle>
    <a:lvl1pPr marL="0" algn="l" defTabSz="457101" rtl="0" eaLnBrk="1" latinLnBrk="0" hangingPunct="1">
      <a:defRPr sz="1200" kern="1200">
        <a:solidFill>
          <a:schemeClr val="tx1"/>
        </a:solidFill>
        <a:latin typeface="Arial"/>
        <a:ea typeface="+mn-ea"/>
        <a:cs typeface="+mn-cs"/>
      </a:defRPr>
    </a:lvl1pPr>
    <a:lvl2pPr marL="457101" algn="l" defTabSz="457101" rtl="0" eaLnBrk="1" latinLnBrk="0" hangingPunct="1">
      <a:defRPr sz="1200" kern="1200">
        <a:solidFill>
          <a:schemeClr val="tx1"/>
        </a:solidFill>
        <a:latin typeface="Arial"/>
        <a:ea typeface="+mn-ea"/>
        <a:cs typeface="+mn-cs"/>
      </a:defRPr>
    </a:lvl2pPr>
    <a:lvl3pPr marL="914202" algn="l" defTabSz="457101" rtl="0" eaLnBrk="1" latinLnBrk="0" hangingPunct="1">
      <a:defRPr sz="1200" kern="1200">
        <a:solidFill>
          <a:schemeClr val="tx1"/>
        </a:solidFill>
        <a:latin typeface="Arial"/>
        <a:ea typeface="+mn-ea"/>
        <a:cs typeface="+mn-cs"/>
      </a:defRPr>
    </a:lvl3pPr>
    <a:lvl4pPr marL="1371303" algn="l" defTabSz="457101" rtl="0" eaLnBrk="1" latinLnBrk="0" hangingPunct="1">
      <a:defRPr sz="1200" kern="1200">
        <a:solidFill>
          <a:schemeClr val="tx1"/>
        </a:solidFill>
        <a:latin typeface="Arial"/>
        <a:ea typeface="+mn-ea"/>
        <a:cs typeface="+mn-cs"/>
      </a:defRPr>
    </a:lvl4pPr>
    <a:lvl5pPr marL="1828404" algn="l" defTabSz="457101" rtl="0" eaLnBrk="1" latinLnBrk="0" hangingPunct="1">
      <a:defRPr sz="1200" kern="1200">
        <a:solidFill>
          <a:schemeClr val="tx1"/>
        </a:solidFill>
        <a:latin typeface="Arial"/>
        <a:ea typeface="+mn-ea"/>
        <a:cs typeface="+mn-cs"/>
      </a:defRPr>
    </a:lvl5pPr>
    <a:lvl6pPr marL="2285505" algn="l" defTabSz="457101" rtl="0" eaLnBrk="1" latinLnBrk="0" hangingPunct="1">
      <a:defRPr sz="1200" kern="1200">
        <a:solidFill>
          <a:schemeClr val="tx1"/>
        </a:solidFill>
        <a:latin typeface="+mn-lt"/>
        <a:ea typeface="+mn-ea"/>
        <a:cs typeface="+mn-cs"/>
      </a:defRPr>
    </a:lvl6pPr>
    <a:lvl7pPr marL="2742606" algn="l" defTabSz="457101" rtl="0" eaLnBrk="1" latinLnBrk="0" hangingPunct="1">
      <a:defRPr sz="1200" kern="1200">
        <a:solidFill>
          <a:schemeClr val="tx1"/>
        </a:solidFill>
        <a:latin typeface="+mn-lt"/>
        <a:ea typeface="+mn-ea"/>
        <a:cs typeface="+mn-cs"/>
      </a:defRPr>
    </a:lvl7pPr>
    <a:lvl8pPr marL="3199707" algn="l" defTabSz="457101" rtl="0" eaLnBrk="1" latinLnBrk="0" hangingPunct="1">
      <a:defRPr sz="1200" kern="1200">
        <a:solidFill>
          <a:schemeClr val="tx1"/>
        </a:solidFill>
        <a:latin typeface="+mn-lt"/>
        <a:ea typeface="+mn-ea"/>
        <a:cs typeface="+mn-cs"/>
      </a:defRPr>
    </a:lvl8pPr>
    <a:lvl9pPr marL="3656808" algn="l" defTabSz="45710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31"/>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0A7F8231-C4D9-404E-BBD5-E400C1040463}" type="slidenum">
              <a:rPr lang="en-US" altLang="en-US" sz="1200" smtClean="0"/>
              <a:pPr eaLnBrk="1" hangingPunct="1"/>
              <a:t>1</a:t>
            </a:fld>
            <a:endParaRPr lang="en-US" altLang="en-US" sz="120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84175" y="685800"/>
            <a:ext cx="6092825" cy="3427413"/>
          </a:xfrm>
          <a:ln/>
        </p:spPr>
      </p:sp>
      <p:sp>
        <p:nvSpPr>
          <p:cNvPr id="39939"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384175" y="685800"/>
            <a:ext cx="6092825" cy="3427413"/>
          </a:xfrm>
          <a:ln/>
        </p:spPr>
      </p:sp>
      <p:sp>
        <p:nvSpPr>
          <p:cNvPr id="40963"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4175" y="685800"/>
            <a:ext cx="6092825" cy="3427413"/>
          </a:xfrm>
          <a:ln/>
        </p:spPr>
      </p:sp>
      <p:sp>
        <p:nvSpPr>
          <p:cNvPr id="41987"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384175" y="685800"/>
            <a:ext cx="6092825" cy="3427413"/>
          </a:xfrm>
          <a:ln/>
        </p:spPr>
      </p:sp>
      <p:sp>
        <p:nvSpPr>
          <p:cNvPr id="40963"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4175" y="685800"/>
            <a:ext cx="6092825" cy="3427413"/>
          </a:xfrm>
          <a:ln/>
        </p:spPr>
      </p:sp>
      <p:sp>
        <p:nvSpPr>
          <p:cNvPr id="41987"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rgbClr val="FFFFFF"/>
                </a:solidFill>
              </a14:hiddenFill>
            </a:ext>
          </a:extLst>
        </p:spPr>
      </p:sp>
      <p:sp>
        <p:nvSpPr>
          <p:cNvPr id="39939" name="Text Box 3"/>
          <p:cNvSpPr txBox="1">
            <a:spLocks noGrp="1" noChangeArrowheads="1"/>
          </p:cNvSpPr>
          <p:nvPr>
            <p:ph type="body" idx="1"/>
          </p:nvPr>
        </p:nvSpPr>
        <p:spPr>
          <a:solidFill>
            <a:srgbClr val="FFFFFF"/>
          </a:solidFill>
          <a:ln>
            <a:solidFill>
              <a:srgbClr val="000000"/>
            </a:solidFill>
            <a:miter lim="800000"/>
            <a:headEnd/>
            <a:tailEnd/>
          </a:ln>
        </p:spPr>
        <p:txBody>
          <a:bodyPr/>
          <a:lstStyle/>
          <a:p>
            <a:r>
              <a:rPr lang="en-US" altLang="en-US" smtClean="0"/>
              <a:t>Ribosomes synthesize new proteins from genetic information</a:t>
            </a:r>
          </a:p>
          <a:p>
            <a:r>
              <a:rPr lang="en-US" altLang="en-US" smtClean="0"/>
              <a:t>Bacterial ribosome is a target for antibiotics, which interfere with its ability to function by binding to sites on the structure, preventing proteins from being synthesized</a:t>
            </a:r>
          </a:p>
          <a:p>
            <a:r>
              <a:rPr lang="en-US" altLang="en-US" smtClean="0"/>
              <a:t>Ribosome simulations are extremely computationally challenging due to the size of the structure and its natural environment (solvent, ions, etc, large box, 3 million atoms or so)</a:t>
            </a:r>
          </a:p>
          <a:p>
            <a:endParaRPr lang="en-US" altLang="en-US" smtClean="0"/>
          </a:p>
          <a:p>
            <a:r>
              <a:rPr lang="en-US" altLang="en-US" smtClean="0"/>
              <a:t>Bionanodevice for sequencing DNA efficiently</a:t>
            </a:r>
          </a:p>
          <a:p>
            <a:r>
              <a:rPr lang="en-US" altLang="en-US" smtClean="0"/>
              <a:t>Knowledge of an individual’s genetic makeup can lead to the prediction and treatment of many diseases by the means of personal genomic medicine and pharmacogenomics.  In order for genome sequencing to become practical for common medical use, an inexpensive high throughput genome sequencing technique is required.  NIH has set a goal of reducing the cost of genome sequencing by a factor of 10,000, to less than $1,000 within ten years.</a:t>
            </a:r>
          </a:p>
          <a:p>
            <a:r>
              <a:rPr lang="en-US" altLang="en-US" smtClean="0"/>
              <a:t>The computer is the best microscope to guide the development of bionanodevices, for example to sequence DNA.  While experiments can measure DNA electrostatic potentials, they cannot visualize the DNA’s location and conformation at the time of measurement.</a:t>
            </a:r>
          </a:p>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txBox="1">
            <a:spLocks noGrp="1"/>
          </p:cNvSpPr>
          <p:nvPr>
            <p:ph type="body" idx="1"/>
          </p:nvPr>
        </p:nvSpPr>
        <p:spPr>
          <a:noFill/>
        </p:spPr>
        <p:txBody>
          <a:bodyPr/>
          <a:lstStyle/>
          <a:p>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70434-A121-4A49-81B9-67B648BE8527}" type="slidenum">
              <a:rPr lang="en-US" smtClean="0"/>
              <a:pPr/>
              <a:t>24</a:t>
            </a:fld>
            <a:endParaRPr lang="en-US" dirty="0"/>
          </a:p>
        </p:txBody>
      </p:sp>
    </p:spTree>
    <p:extLst>
      <p:ext uri="{BB962C8B-B14F-4D97-AF65-F5344CB8AC3E}">
        <p14:creationId xmlns:p14="http://schemas.microsoft.com/office/powerpoint/2010/main" val="477925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txBox="1">
            <a:spLocks noGrp="1"/>
          </p:cNvSpPr>
          <p:nvPr>
            <p:ph type="body" idx="1"/>
          </p:nvPr>
        </p:nvSpPr>
        <p:spPr>
          <a:noFill/>
        </p:spPr>
        <p:txBody>
          <a:bodyPr/>
          <a:lstStyle/>
          <a:p>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txBox="1">
            <a:spLocks noGrp="1"/>
          </p:cNvSpPr>
          <p:nvPr>
            <p:ph type="body" idx="1"/>
          </p:nvPr>
        </p:nvSpPr>
        <p:spPr>
          <a:noFill/>
        </p:spPr>
        <p:txBody>
          <a:bodyPr/>
          <a:lstStyle/>
          <a:p>
            <a:r>
              <a:rPr lang="en-US" altLang="en-US" smtClean="0"/>
              <a:t>Use a schematic that’s generic rather than titan</a:t>
            </a:r>
          </a:p>
          <a:p>
            <a:r>
              <a:rPr lang="en-US" altLang="en-US" smtClean="0"/>
              <a:t>1-12 viz machines, never such an immediate impact, tell the story, but brief strong points</a:t>
            </a:r>
          </a:p>
          <a:p>
            <a:r>
              <a:rPr lang="en-US" altLang="en-US" smtClean="0"/>
              <a:t>Maybe show jodi here</a:t>
            </a:r>
          </a:p>
          <a:p>
            <a:r>
              <a:rPr lang="en-US" altLang="en-US" smtClean="0"/>
              <a:t>Shrink supercomputer, grow the person figure</a:t>
            </a:r>
          </a:p>
        </p:txBody>
      </p:sp>
      <p:sp>
        <p:nvSpPr>
          <p:cNvPr id="69636" name="Slide Number Placeholder 3"/>
          <p:cNvSpPr>
            <a:spLocks noGrp="1"/>
          </p:cNvSpPr>
          <p:nvPr>
            <p:ph type="sldNum" sz="quarter" idx="4294967295"/>
          </p:nvPr>
        </p:nvSpPr>
        <p:spPr bwMode="auto">
          <a:xfrm>
            <a:off x="3884414" y="8685894"/>
            <a:ext cx="2972098" cy="45659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lvl1pPr algn="l" eaLnBrk="0" hangingPunct="0">
              <a:spcBef>
                <a:spcPct val="30000"/>
              </a:spcBef>
              <a:defRPr sz="1100">
                <a:solidFill>
                  <a:srgbClr val="000000"/>
                </a:solidFill>
                <a:latin typeface="Times New Roman" pitchFamily="18" charset="0"/>
              </a:defRPr>
            </a:lvl1pPr>
            <a:lvl2pPr marL="702756" indent="-270291" algn="l" eaLnBrk="0" hangingPunct="0">
              <a:spcBef>
                <a:spcPct val="30000"/>
              </a:spcBef>
              <a:defRPr sz="1100">
                <a:solidFill>
                  <a:srgbClr val="000000"/>
                </a:solidFill>
                <a:latin typeface="Times New Roman" pitchFamily="18" charset="0"/>
              </a:defRPr>
            </a:lvl2pPr>
            <a:lvl3pPr marL="1081164" indent="-216233" algn="l" eaLnBrk="0" hangingPunct="0">
              <a:spcBef>
                <a:spcPct val="30000"/>
              </a:spcBef>
              <a:defRPr sz="1100">
                <a:solidFill>
                  <a:srgbClr val="000000"/>
                </a:solidFill>
                <a:latin typeface="Times New Roman" pitchFamily="18" charset="0"/>
              </a:defRPr>
            </a:lvl3pPr>
            <a:lvl4pPr marL="1513629" indent="-216233" algn="l" eaLnBrk="0" hangingPunct="0">
              <a:spcBef>
                <a:spcPct val="30000"/>
              </a:spcBef>
              <a:defRPr sz="1100">
                <a:solidFill>
                  <a:srgbClr val="000000"/>
                </a:solidFill>
                <a:latin typeface="Times New Roman" pitchFamily="18" charset="0"/>
              </a:defRPr>
            </a:lvl4pPr>
            <a:lvl5pPr marL="1946095" indent="-216233" algn="l" eaLnBrk="0" hangingPunct="0">
              <a:spcBef>
                <a:spcPct val="30000"/>
              </a:spcBef>
              <a:defRPr sz="1100">
                <a:solidFill>
                  <a:srgbClr val="000000"/>
                </a:solidFill>
                <a:latin typeface="Times New Roman" pitchFamily="18" charset="0"/>
              </a:defRPr>
            </a:lvl5pPr>
            <a:lvl6pPr marL="2378560" indent="-216233" eaLnBrk="0" fontAlgn="base" hangingPunct="0">
              <a:spcBef>
                <a:spcPct val="30000"/>
              </a:spcBef>
              <a:spcAft>
                <a:spcPct val="0"/>
              </a:spcAft>
              <a:buClr>
                <a:srgbClr val="000000"/>
              </a:buClr>
              <a:buSzPct val="100000"/>
              <a:buFont typeface="Times New Roman" pitchFamily="18" charset="0"/>
              <a:defRPr sz="1100">
                <a:solidFill>
                  <a:srgbClr val="000000"/>
                </a:solidFill>
                <a:latin typeface="Times New Roman" pitchFamily="18" charset="0"/>
              </a:defRPr>
            </a:lvl6pPr>
            <a:lvl7pPr marL="2811026" indent="-216233" eaLnBrk="0" fontAlgn="base" hangingPunct="0">
              <a:spcBef>
                <a:spcPct val="30000"/>
              </a:spcBef>
              <a:spcAft>
                <a:spcPct val="0"/>
              </a:spcAft>
              <a:buClr>
                <a:srgbClr val="000000"/>
              </a:buClr>
              <a:buSzPct val="100000"/>
              <a:buFont typeface="Times New Roman" pitchFamily="18" charset="0"/>
              <a:defRPr sz="1100">
                <a:solidFill>
                  <a:srgbClr val="000000"/>
                </a:solidFill>
                <a:latin typeface="Times New Roman" pitchFamily="18" charset="0"/>
              </a:defRPr>
            </a:lvl7pPr>
            <a:lvl8pPr marL="3243491" indent="-216233" eaLnBrk="0" fontAlgn="base" hangingPunct="0">
              <a:spcBef>
                <a:spcPct val="30000"/>
              </a:spcBef>
              <a:spcAft>
                <a:spcPct val="0"/>
              </a:spcAft>
              <a:buClr>
                <a:srgbClr val="000000"/>
              </a:buClr>
              <a:buSzPct val="100000"/>
              <a:buFont typeface="Times New Roman" pitchFamily="18" charset="0"/>
              <a:defRPr sz="1100">
                <a:solidFill>
                  <a:srgbClr val="000000"/>
                </a:solidFill>
                <a:latin typeface="Times New Roman" pitchFamily="18" charset="0"/>
              </a:defRPr>
            </a:lvl8pPr>
            <a:lvl9pPr marL="3675957" indent="-216233" eaLnBrk="0" fontAlgn="base" hangingPunct="0">
              <a:spcBef>
                <a:spcPct val="30000"/>
              </a:spcBef>
              <a:spcAft>
                <a:spcPct val="0"/>
              </a:spcAft>
              <a:buClr>
                <a:srgbClr val="000000"/>
              </a:buClr>
              <a:buSzPct val="100000"/>
              <a:buFont typeface="Times New Roman" pitchFamily="18" charset="0"/>
              <a:defRPr sz="1100">
                <a:solidFill>
                  <a:srgbClr val="000000"/>
                </a:solidFill>
                <a:latin typeface="Times New Roman" pitchFamily="18" charset="0"/>
              </a:defRPr>
            </a:lvl9pPr>
          </a:lstStyle>
          <a:p>
            <a:pPr algn="ctr" eaLnBrk="1" hangingPunct="1">
              <a:spcBef>
                <a:spcPts val="757"/>
              </a:spcBef>
            </a:pPr>
            <a:fld id="{D202EF44-0090-4F7E-809D-7AB9F933EA51}" type="slidenum">
              <a:rPr lang="en-US" altLang="en-US"/>
              <a:pPr algn="ctr" eaLnBrk="1" hangingPunct="1">
                <a:spcBef>
                  <a:spcPts val="757"/>
                </a:spcBef>
              </a:pPr>
              <a:t>36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2" tIns="45700" rIns="91402" bIns="45700" anchor="b"/>
          <a:lstStyle>
            <a:lvl1pPr algn="l" eaLnBrk="0" hangingPunct="0">
              <a:spcBef>
                <a:spcPct val="30000"/>
              </a:spcBef>
              <a:defRPr sz="1200">
                <a:solidFill>
                  <a:srgbClr val="000000"/>
                </a:solidFill>
                <a:latin typeface="Times New Roman" pitchFamily="18" charset="0"/>
              </a:defRPr>
            </a:lvl1pPr>
            <a:lvl2pPr marL="742950" indent="-285750" algn="l" eaLnBrk="0" hangingPunct="0">
              <a:spcBef>
                <a:spcPct val="30000"/>
              </a:spcBef>
              <a:defRPr sz="1200">
                <a:solidFill>
                  <a:srgbClr val="000000"/>
                </a:solidFill>
                <a:latin typeface="Times New Roman" pitchFamily="18" charset="0"/>
              </a:defRPr>
            </a:lvl2pPr>
            <a:lvl3pPr marL="1143000" indent="-228600" algn="l" eaLnBrk="0" hangingPunct="0">
              <a:spcBef>
                <a:spcPct val="30000"/>
              </a:spcBef>
              <a:defRPr sz="1200">
                <a:solidFill>
                  <a:srgbClr val="000000"/>
                </a:solidFill>
                <a:latin typeface="Times New Roman" pitchFamily="18" charset="0"/>
              </a:defRPr>
            </a:lvl3pPr>
            <a:lvl4pPr marL="1600200" indent="-228600" algn="l" eaLnBrk="0" hangingPunct="0">
              <a:spcBef>
                <a:spcPct val="30000"/>
              </a:spcBef>
              <a:defRPr sz="1200">
                <a:solidFill>
                  <a:srgbClr val="000000"/>
                </a:solidFill>
                <a:latin typeface="Times New Roman" pitchFamily="18" charset="0"/>
              </a:defRPr>
            </a:lvl4pPr>
            <a:lvl5pPr marL="2057400" indent="-228600" algn="l" eaLnBrk="0" hangingPunct="0">
              <a:spcBef>
                <a:spcPct val="30000"/>
              </a:spcBef>
              <a:defRPr sz="1200">
                <a:solidFill>
                  <a:srgbClr val="000000"/>
                </a:solidFill>
                <a:latin typeface="Times New Roman" pitchFamily="18" charset="0"/>
              </a:defRPr>
            </a:lvl5pPr>
            <a:lvl6pPr marL="25146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r" eaLnBrk="1" hangingPunct="1">
              <a:spcBef>
                <a:spcPct val="0"/>
              </a:spcBef>
            </a:pPr>
            <a:fld id="{2A69B0F6-4C85-4A57-B86C-D17FF6144E59}" type="slidenum">
              <a:rPr lang="en-US" altLang="en-US">
                <a:solidFill>
                  <a:prstClr val="black"/>
                </a:solidFill>
              </a:rPr>
              <a:pPr algn="r" eaLnBrk="1" hangingPunct="1">
                <a:spcBef>
                  <a:spcPct val="0"/>
                </a:spcBef>
              </a:pPr>
              <a:t>58</a:t>
            </a:fld>
            <a:endParaRPr lang="en-US" altLang="en-US">
              <a:solidFill>
                <a:prstClr val="black"/>
              </a:solidFill>
            </a:endParaRPr>
          </a:p>
        </p:txBody>
      </p:sp>
      <p:sp>
        <p:nvSpPr>
          <p:cNvPr id="37891" name="Rectangle 2"/>
          <p:cNvSpPr>
            <a:spLocks noGrp="1" noRot="1" noChangeAspect="1" noChangeArrowheads="1" noTextEdit="1"/>
          </p:cNvSpPr>
          <p:nvPr>
            <p:ph type="sldImg"/>
          </p:nvPr>
        </p:nvSpPr>
        <p:spPr>
          <a:xfrm>
            <a:off x="382588" y="685800"/>
            <a:ext cx="6092825" cy="3427413"/>
          </a:xfrm>
          <a:ln/>
        </p:spPr>
      </p:sp>
      <p:sp>
        <p:nvSpPr>
          <p:cNvPr id="37892" name="Rectangle 3"/>
          <p:cNvSpPr txBox="1">
            <a:spLocks noGrp="1" noChangeArrowheads="1"/>
          </p:cNvSpPr>
          <p:nvPr>
            <p:ph type="body" idx="1"/>
          </p:nvPr>
        </p:nvSpPr>
        <p:spPr>
          <a:xfrm>
            <a:off x="686098" y="4343704"/>
            <a:ext cx="5485805" cy="4113892"/>
          </a:xfrm>
          <a:solidFill>
            <a:srgbClr val="FFFFFF"/>
          </a:solidFill>
          <a:ln>
            <a:solidFill>
              <a:srgbClr val="000000"/>
            </a:solidFill>
            <a:miter lim="800000"/>
            <a:headEnd/>
            <a:tailEnd/>
          </a:ln>
        </p:spPr>
        <p:txBody>
          <a:bodyPr lIns="91391" tIns="45695" rIns="91391" bIns="45695"/>
          <a:lstStyle/>
          <a:p>
            <a:pPr defTabSz="964038"/>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7283514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15816372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pPr lvl="0"/>
            <a:r>
              <a:rPr/>
              <a:t>Title Text</a:t>
            </a:r>
          </a:p>
        </p:txBody>
      </p:sp>
      <p:sp>
        <p:nvSpPr>
          <p:cNvPr id="13" name="Shape 13"/>
          <p:cNvSpPr>
            <a:spLocks noGrp="1"/>
          </p:cNvSpPr>
          <p:nvPr>
            <p:ph type="body" idx="1"/>
          </p:nvPr>
        </p:nvSpPr>
        <p:spPr>
          <a:prstGeom prst="rect">
            <a:avLst/>
          </a:prstGeom>
        </p:spPr>
        <p:txBody>
          <a:body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11"/>
          <p:cNvSpPr>
            <a:spLocks noGrp="1"/>
          </p:cNvSpPr>
          <p:nvPr>
            <p:ph type="sldNum" sz="quarter" idx="10"/>
          </p:nvPr>
        </p:nvSpPr>
        <p:spPr>
          <a:xfrm>
            <a:off x="6457950" y="4767263"/>
            <a:ext cx="2057400" cy="274637"/>
          </a:xfrm>
          <a:prstGeom prst="rect">
            <a:avLst/>
          </a:prstGeom>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2783953F-D986-4164-B7D7-BE29C27E835B}" type="slidenum">
              <a:rPr/>
              <a:pPr>
                <a:defRPr/>
              </a:pPr>
              <a:t>‹#›</a:t>
            </a:fld>
            <a:endParaRPr/>
          </a:p>
        </p:txBody>
      </p:sp>
    </p:spTree>
    <p:extLst>
      <p:ext uri="{BB962C8B-B14F-4D97-AF65-F5344CB8AC3E}">
        <p14:creationId xmlns:p14="http://schemas.microsoft.com/office/powerpoint/2010/main" val="2509509762"/>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Text Placeholder 2"/>
          <p:cNvSpPr>
            <a:spLocks noGrp="1"/>
          </p:cNvSpPr>
          <p:nvPr>
            <p:ph type="body" sz="half" idx="1"/>
          </p:nvPr>
        </p:nvSpPr>
        <p:spPr>
          <a:xfrm>
            <a:off x="6858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4733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4" name="Picture 5" descr="C:\Users\rcsongor\Pictures\Wallpapers\01_Eye_BrushMetal_V2 - Copy.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pic>
        <p:nvPicPr>
          <p:cNvPr id="5" name="Picture 5" descr="NVLogo_3D_H.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53495" y="4370926"/>
            <a:ext cx="1856052" cy="422011"/>
          </a:xfrm>
          <a:prstGeom prst="rect">
            <a:avLst/>
          </a:prstGeom>
          <a:noFill/>
          <a:ln w="9525">
            <a:noFill/>
            <a:miter lim="800000"/>
            <a:headEnd/>
            <a:tailEnd/>
          </a:ln>
        </p:spPr>
      </p:pic>
      <p:sp>
        <p:nvSpPr>
          <p:cNvPr id="7" name="Rectangle 3"/>
          <p:cNvSpPr>
            <a:spLocks noGrp="1" noChangeArrowheads="1"/>
          </p:cNvSpPr>
          <p:nvPr>
            <p:ph type="ctrTitle"/>
          </p:nvPr>
        </p:nvSpPr>
        <p:spPr>
          <a:xfrm>
            <a:off x="455085" y="2872726"/>
            <a:ext cx="4326093" cy="1089497"/>
          </a:xfrm>
        </p:spPr>
        <p:txBody>
          <a:bodyPr/>
          <a:lstStyle>
            <a:lvl1pPr algn="ctr">
              <a:defRPr>
                <a:solidFill>
                  <a:schemeClr val="tx2"/>
                </a:solidFill>
                <a:latin typeface="Trebuchet MS" pitchFamily="34" charset="0"/>
              </a:defRPr>
            </a:lvl1pPr>
          </a:lstStyle>
          <a:p>
            <a:r>
              <a:rPr lang="en-US" dirty="0" smtClean="0"/>
              <a:t>Click to edit Master title style</a:t>
            </a:r>
            <a:endParaRPr lang="en-US" dirty="0"/>
          </a:p>
        </p:txBody>
      </p:sp>
      <p:sp>
        <p:nvSpPr>
          <p:cNvPr id="8" name="Rectangle 4"/>
          <p:cNvSpPr>
            <a:spLocks noGrp="1" noChangeArrowheads="1"/>
          </p:cNvSpPr>
          <p:nvPr>
            <p:ph type="subTitle" idx="1"/>
          </p:nvPr>
        </p:nvSpPr>
        <p:spPr>
          <a:xfrm>
            <a:off x="457731" y="4002368"/>
            <a:ext cx="4325398" cy="830964"/>
          </a:xfrm>
        </p:spPr>
        <p:txBody>
          <a:bodyPr>
            <a:spAutoFit/>
          </a:bodyPr>
          <a:lstStyle>
            <a:lvl1pPr marL="0" indent="0" algn="ctr">
              <a:buFontTx/>
              <a:buNone/>
              <a:defRPr>
                <a:latin typeface="Trebuchet MS" pitchFamily="34" charset="0"/>
              </a:defRPr>
            </a:lvl1pPr>
          </a:lstStyle>
          <a:p>
            <a:r>
              <a:rPr lang="en-US" smtClean="0"/>
              <a:t>Click to edit Master subtitle style</a:t>
            </a:r>
            <a:endParaRPr lang="en-US"/>
          </a:p>
        </p:txBody>
      </p:sp>
    </p:spTree>
    <p:extLst>
      <p:ext uri="{BB962C8B-B14F-4D97-AF65-F5344CB8AC3E}">
        <p14:creationId xmlns:p14="http://schemas.microsoft.com/office/powerpoint/2010/main" val="202093288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SzPct val="100000"/>
              <a:buFontTx/>
              <a:buBlip>
                <a:blip r:embed="rId2"/>
              </a:buBlip>
              <a:defRPr/>
            </a:lvl1pPr>
            <a:lvl2pPr>
              <a:buSzPct val="100000"/>
              <a:buFontTx/>
              <a:buBlip>
                <a:blip r:embed="rId2"/>
              </a:buBlip>
              <a:defRPr/>
            </a:lvl2pPr>
            <a:lvl3pPr>
              <a:buSzPct val="100000"/>
              <a:buFontTx/>
              <a:buBlip>
                <a:blip r:embed="rId2"/>
              </a:buBlip>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6120455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734" y="1199889"/>
            <a:ext cx="4120886" cy="3544094"/>
          </a:xfrm>
        </p:spPr>
        <p:txBody>
          <a:bodyPr/>
          <a:lstStyle>
            <a:lvl1pPr>
              <a:buSzPct val="100000"/>
              <a:buFontTx/>
              <a:buBlip>
                <a:blip r:embed="rId2"/>
              </a:buBlip>
              <a:defRPr sz="2400"/>
            </a:lvl1pPr>
            <a:lvl2pPr>
              <a:buSzPct val="100000"/>
              <a:buFontTx/>
              <a:buBlip>
                <a:blip r:embed="rId2"/>
              </a:buBlip>
              <a:defRPr sz="2000"/>
            </a:lvl2pPr>
            <a:lvl3pPr>
              <a:buSzPct val="100000"/>
              <a:buFontTx/>
              <a:buBlip>
                <a:blip r:embed="rId2"/>
              </a:buBlip>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05615" y="1199889"/>
            <a:ext cx="4120886" cy="3544094"/>
          </a:xfrm>
        </p:spPr>
        <p:txBody>
          <a:bodyPr/>
          <a:lstStyle>
            <a:lvl1pPr>
              <a:buSzPct val="100000"/>
              <a:buFontTx/>
              <a:buBlip>
                <a:blip r:embed="rId2"/>
              </a:buBlip>
              <a:defRPr sz="2400"/>
            </a:lvl1pPr>
            <a:lvl2pPr>
              <a:buSzPct val="100000"/>
              <a:buFontTx/>
              <a:buBlip>
                <a:blip r:embed="rId2"/>
              </a:buBlip>
              <a:defRPr sz="2000" b="1"/>
            </a:lvl2pPr>
            <a:lvl3pPr>
              <a:buSzPct val="100000"/>
              <a:buFontTx/>
              <a:buBlip>
                <a:blip r:embed="rId2"/>
              </a:buBlip>
              <a:defRPr sz="1800" b="1"/>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691605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8560" y="206380"/>
            <a:ext cx="8379492" cy="590899"/>
          </a:xfrm>
        </p:spPr>
        <p:txBody>
          <a:bodyPr/>
          <a:lstStyle>
            <a:lvl1pPr algn="ctr">
              <a:defRPr/>
            </a:lvl1pPr>
          </a:lstStyle>
          <a:p>
            <a:r>
              <a:rPr lang="en-US" smtClean="0"/>
              <a:t>Click to edit Master title style</a:t>
            </a:r>
            <a:endParaRPr lang="en-US"/>
          </a:p>
        </p:txBody>
      </p:sp>
    </p:spTree>
    <p:extLst>
      <p:ext uri="{BB962C8B-B14F-4D97-AF65-F5344CB8AC3E}">
        <p14:creationId xmlns:p14="http://schemas.microsoft.com/office/powerpoint/2010/main" val="229974624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588681"/>
      </p:ext>
    </p:extLst>
  </p:cSld>
  <p:clrMapOvr>
    <a:masterClrMapping/>
  </p:clrMapOv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812085"/>
      </p:ext>
    </p:extLst>
  </p:cSld>
  <p:clrMapOvr>
    <a:masterClrMapping/>
  </p:clrMapOv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009917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322038221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12978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3520255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5" y="1485900"/>
            <a:ext cx="3808413" cy="3084910"/>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6613" y="1485900"/>
            <a:ext cx="3810000" cy="3084910"/>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18486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46613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45168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8715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04790"/>
            <a:ext cx="5111750" cy="438983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029382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9005296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267741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5" y="457200"/>
            <a:ext cx="1941513" cy="4113610"/>
          </a:xfrm>
        </p:spPr>
        <p:txBody>
          <a:bodyPr vert="eaVert"/>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85800" y="457200"/>
            <a:ext cx="5676900" cy="4113610"/>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09514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12239484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5" y="457200"/>
            <a:ext cx="7770813" cy="856060"/>
          </a:xfrm>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5" y="1485900"/>
            <a:ext cx="3808413" cy="308491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lipArt Placeholder 3"/>
          <p:cNvSpPr>
            <a:spLocks noGrp="1"/>
          </p:cNvSpPr>
          <p:nvPr>
            <p:ph type="clipArt" sz="half" idx="2"/>
          </p:nvPr>
        </p:nvSpPr>
        <p:spPr>
          <a:xfrm>
            <a:off x="4646613" y="1485900"/>
            <a:ext cx="3810000" cy="3084910"/>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Tree>
    <p:extLst>
      <p:ext uri="{BB962C8B-B14F-4D97-AF65-F5344CB8AC3E}">
        <p14:creationId xmlns:p14="http://schemas.microsoft.com/office/powerpoint/2010/main" val="4136073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5"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5" y="1485900"/>
            <a:ext cx="3808413" cy="308491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hart Placeholder 3"/>
          <p:cNvSpPr>
            <a:spLocks noGrp="1"/>
          </p:cNvSpPr>
          <p:nvPr>
            <p:ph type="chart" sz="half" idx="2"/>
          </p:nvPr>
        </p:nvSpPr>
        <p:spPr>
          <a:xfrm>
            <a:off x="4646613" y="1485900"/>
            <a:ext cx="3810000" cy="3084910"/>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Tree>
    <p:extLst>
      <p:ext uri="{BB962C8B-B14F-4D97-AF65-F5344CB8AC3E}">
        <p14:creationId xmlns:p14="http://schemas.microsoft.com/office/powerpoint/2010/main" val="32019654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22704771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33905865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400875390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7665011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84928845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55780044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60833572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35470399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6059461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321798961"/>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214813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2354990247"/>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453245172"/>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591046157"/>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53966171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820145199"/>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89330054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142923598"/>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1760269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2486824430"/>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237110287"/>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585900532"/>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1433647"/>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379170536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08471299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4922467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1822031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361598310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7.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1.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2.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1.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schemeClr val="tx1">
                    <a:lumMod val="50000"/>
                    <a:lumOff val="50000"/>
                  </a:schemeClr>
                </a:solidFill>
                <a:latin typeface="Arial"/>
              </a:rPr>
              <a:t>Biomedical Technology Research Center for Macromolecular Modeling and Bioinformatics</a:t>
            </a:r>
          </a:p>
          <a:p>
            <a:pPr algn="ctr"/>
            <a:r>
              <a:rPr lang="en-US" sz="900" dirty="0" smtClean="0">
                <a:solidFill>
                  <a:schemeClr val="tx1">
                    <a:lumMod val="50000"/>
                    <a:lumOff val="50000"/>
                  </a:schemeClr>
                </a:solidFill>
                <a:latin typeface="Arial"/>
              </a:rPr>
              <a:t>Beckman Institute,</a:t>
            </a:r>
            <a:r>
              <a:rPr lang="en-US" sz="900" baseline="0" dirty="0" smtClean="0">
                <a:solidFill>
                  <a:schemeClr val="tx1">
                    <a:lumMod val="50000"/>
                    <a:lumOff val="50000"/>
                  </a:schemeClr>
                </a:solidFill>
                <a:latin typeface="Arial"/>
              </a:rPr>
              <a:t> </a:t>
            </a:r>
            <a:r>
              <a:rPr lang="en-US" sz="900" dirty="0" smtClean="0">
                <a:solidFill>
                  <a:schemeClr val="tx1">
                    <a:lumMod val="50000"/>
                    <a:lumOff val="50000"/>
                  </a:schemeClr>
                </a:solidFill>
                <a:latin typeface="Arial"/>
              </a:rPr>
              <a:t>University of Illinois at Urbana-Champaign</a:t>
            </a:r>
            <a:r>
              <a:rPr lang="en-US" sz="900" baseline="0" dirty="0" smtClean="0">
                <a:solidFill>
                  <a:schemeClr val="tx1">
                    <a:lumMod val="50000"/>
                    <a:lumOff val="50000"/>
                  </a:schemeClr>
                </a:solidFill>
                <a:latin typeface="Arial"/>
              </a:rPr>
              <a:t> - </a:t>
            </a:r>
            <a:r>
              <a:rPr lang="en-US" sz="900" dirty="0" err="1" smtClean="0">
                <a:solidFill>
                  <a:schemeClr val="tx1">
                    <a:lumMod val="50000"/>
                    <a:lumOff val="50000"/>
                  </a:schemeClr>
                </a:solidFill>
                <a:latin typeface="Arial"/>
              </a:rPr>
              <a:t>www.ks.uiuc.edu</a:t>
            </a:r>
            <a:endParaRPr lang="en-US" sz="900" dirty="0" smtClean="0">
              <a:solidFill>
                <a:schemeClr val="tx1">
                  <a:lumMod val="50000"/>
                  <a:lumOff val="50000"/>
                </a:schemeClr>
              </a:solidFill>
              <a:latin typeface="Aria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5"/>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5" r:id="rId10"/>
    <p:sldLayoutId id="2147493494" r:id="rId11"/>
    <p:sldLayoutId id="2147493495" r:id="rId12"/>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4" rIns="91411" bIns="45704" rtlCol="0" anchor="ctr"/>
          <a:lstStyle/>
          <a:p>
            <a:pPr algn="ctr" defTabSz="914112" fontAlgn="base">
              <a:spcBef>
                <a:spcPct val="0"/>
              </a:spcBef>
              <a:spcAft>
                <a:spcPct val="0"/>
              </a:spcAft>
            </a:pPr>
            <a:endParaRPr lang="en-US" dirty="0">
              <a:solidFill>
                <a:srgbClr val="FFFFFF"/>
              </a:solidFill>
            </a:endParaRPr>
          </a:p>
        </p:txBody>
      </p:sp>
      <p:sp>
        <p:nvSpPr>
          <p:cNvPr id="6" name="Rectangle 5"/>
          <p:cNvSpPr/>
          <p:nvPr userDrawn="1"/>
        </p:nvSpPr>
        <p:spPr>
          <a:xfrm rot="10800000">
            <a:off x="1" y="2"/>
            <a:ext cx="9144000" cy="5143497"/>
          </a:xfrm>
          <a:prstGeom prst="rect">
            <a:avLst/>
          </a:prstGeom>
          <a:gradFill>
            <a:gsLst>
              <a:gs pos="0">
                <a:schemeClr val="bg2">
                  <a:alpha val="36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4" rIns="91411" bIns="45704" rtlCol="0" anchor="ctr"/>
          <a:lstStyle/>
          <a:p>
            <a:pPr algn="ctr" defTabSz="914112" fontAlgn="base">
              <a:spcBef>
                <a:spcPct val="0"/>
              </a:spcBef>
              <a:spcAft>
                <a:spcPct val="0"/>
              </a:spcAft>
            </a:pPr>
            <a:endParaRPr lang="en-US" dirty="0">
              <a:solidFill>
                <a:srgbClr val="FFFFFF"/>
              </a:solidFill>
            </a:endParaRPr>
          </a:p>
        </p:txBody>
      </p:sp>
      <p:sp>
        <p:nvSpPr>
          <p:cNvPr id="1026" name="Rectangle 2"/>
          <p:cNvSpPr>
            <a:spLocks noGrp="1" noChangeArrowheads="1"/>
          </p:cNvSpPr>
          <p:nvPr>
            <p:ph type="title"/>
          </p:nvPr>
        </p:nvSpPr>
        <p:spPr bwMode="auto">
          <a:xfrm>
            <a:off x="457730" y="206380"/>
            <a:ext cx="8379492" cy="590899"/>
          </a:xfrm>
          <a:prstGeom prst="rect">
            <a:avLst/>
          </a:prstGeom>
          <a:noFill/>
          <a:ln w="9525">
            <a:noFill/>
            <a:miter lim="800000"/>
            <a:headEnd/>
            <a:tailEnd/>
          </a:ln>
        </p:spPr>
        <p:txBody>
          <a:bodyPr vert="horz" wrap="square" lIns="91411" tIns="45704" rIns="91411" bIns="45704" numCol="1" anchor="t" anchorCtr="0" compatLnSpc="1">
            <a:prstTxWarp prst="textNoShape">
              <a:avLst/>
            </a:prstTxWarp>
            <a:spAutoFit/>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739" y="1199889"/>
            <a:ext cx="8368771" cy="3544094"/>
          </a:xfrm>
          <a:prstGeom prst="rect">
            <a:avLst/>
          </a:prstGeom>
          <a:noFill/>
          <a:ln w="9525">
            <a:noFill/>
            <a:miter lim="800000"/>
            <a:headEnd/>
            <a:tailEnd/>
          </a:ln>
        </p:spPr>
        <p:txBody>
          <a:bodyPr vert="horz" wrap="square" lIns="91411" tIns="45704" rIns="91411" bIns="45704"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2764277"/>
      </p:ext>
    </p:extLst>
  </p:cSld>
  <p:clrMap bg1="dk2" tx1="lt1" bg2="dk1" tx2="lt2" accent1="accent1" accent2="accent2" accent3="accent3" accent4="accent4" accent5="accent5" accent6="accent6" hlink="hlink" folHlink="folHlink"/>
  <p:sldLayoutIdLst>
    <p:sldLayoutId id="2147493474" r:id="rId1"/>
    <p:sldLayoutId id="2147493475" r:id="rId2"/>
    <p:sldLayoutId id="2147493476" r:id="rId3"/>
    <p:sldLayoutId id="2147493477" r:id="rId4"/>
    <p:sldLayoutId id="2147493478" r:id="rId5"/>
    <p:sldLayoutId id="2147493479" r:id="rId6"/>
  </p:sldLayoutIdLst>
  <p:transition/>
  <p:timing>
    <p:tnLst>
      <p:par>
        <p:cTn id="1" dur="indefinite" restart="never" nodeType="tmRoot"/>
      </p:par>
    </p:tnLst>
  </p:timing>
  <p:txStyles>
    <p:titleStyle>
      <a:lvl1pPr algn="ctr" rtl="0" fontAlgn="base">
        <a:lnSpc>
          <a:spcPct val="90000"/>
        </a:lnSpc>
        <a:spcBef>
          <a:spcPct val="0"/>
        </a:spcBef>
        <a:spcAft>
          <a:spcPct val="0"/>
        </a:spcAft>
        <a:defRPr sz="3600" b="1">
          <a:solidFill>
            <a:srgbClr val="73B900"/>
          </a:solidFill>
          <a:latin typeface="Trebuchet MS"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056" algn="l" rtl="0" eaLnBrk="1" fontAlgn="base" hangingPunct="1">
        <a:spcBef>
          <a:spcPct val="0"/>
        </a:spcBef>
        <a:spcAft>
          <a:spcPct val="0"/>
        </a:spcAft>
        <a:defRPr sz="3200" b="1">
          <a:solidFill>
            <a:srgbClr val="73B900"/>
          </a:solidFill>
          <a:latin typeface="Arial" charset="0"/>
        </a:defRPr>
      </a:lvl6pPr>
      <a:lvl7pPr marL="914112" algn="l" rtl="0" eaLnBrk="1" fontAlgn="base" hangingPunct="1">
        <a:spcBef>
          <a:spcPct val="0"/>
        </a:spcBef>
        <a:spcAft>
          <a:spcPct val="0"/>
        </a:spcAft>
        <a:defRPr sz="3200" b="1">
          <a:solidFill>
            <a:srgbClr val="73B900"/>
          </a:solidFill>
          <a:latin typeface="Arial" charset="0"/>
        </a:defRPr>
      </a:lvl7pPr>
      <a:lvl8pPr marL="1371166" algn="l" rtl="0" eaLnBrk="1" fontAlgn="base" hangingPunct="1">
        <a:spcBef>
          <a:spcPct val="0"/>
        </a:spcBef>
        <a:spcAft>
          <a:spcPct val="0"/>
        </a:spcAft>
        <a:defRPr sz="3200" b="1">
          <a:solidFill>
            <a:srgbClr val="73B900"/>
          </a:solidFill>
          <a:latin typeface="Arial" charset="0"/>
        </a:defRPr>
      </a:lvl8pPr>
      <a:lvl9pPr marL="1828214" algn="l" rtl="0" eaLnBrk="1" fontAlgn="base" hangingPunct="1">
        <a:spcBef>
          <a:spcPct val="0"/>
        </a:spcBef>
        <a:spcAft>
          <a:spcPct val="0"/>
        </a:spcAft>
        <a:defRPr sz="3200" b="1">
          <a:solidFill>
            <a:srgbClr val="73B900"/>
          </a:solidFill>
          <a:latin typeface="Arial" charset="0"/>
        </a:defRPr>
      </a:lvl9pPr>
    </p:titleStyle>
    <p:bodyStyle>
      <a:lvl1pPr marL="342792" indent="-342792" algn="l" rtl="0" fontAlgn="base">
        <a:spcBef>
          <a:spcPct val="20000"/>
        </a:spcBef>
        <a:spcAft>
          <a:spcPct val="0"/>
        </a:spcAft>
        <a:buSzPct val="100000"/>
        <a:buBlip>
          <a:blip r:embed="rId9"/>
        </a:buBlip>
        <a:defRPr sz="2400" b="1">
          <a:solidFill>
            <a:schemeClr val="tx1"/>
          </a:solidFill>
          <a:latin typeface="Calibri" pitchFamily="34" charset="0"/>
          <a:ea typeface="+mn-ea"/>
          <a:cs typeface="Calibri" pitchFamily="34" charset="0"/>
        </a:defRPr>
      </a:lvl1pPr>
      <a:lvl2pPr marL="914112" indent="-342792" algn="l" rtl="0" fontAlgn="base">
        <a:spcBef>
          <a:spcPct val="20000"/>
        </a:spcBef>
        <a:spcAft>
          <a:spcPct val="0"/>
        </a:spcAft>
        <a:buSzPct val="100000"/>
        <a:buBlip>
          <a:blip r:embed="rId9"/>
        </a:buBlip>
        <a:defRPr sz="2000" b="1">
          <a:solidFill>
            <a:schemeClr val="tx1"/>
          </a:solidFill>
          <a:latin typeface="Calibri" pitchFamily="34" charset="0"/>
          <a:cs typeface="Calibri" pitchFamily="34" charset="0"/>
        </a:defRPr>
      </a:lvl2pPr>
      <a:lvl3pPr marL="1371166" indent="-282481" algn="l" rtl="0" fontAlgn="base">
        <a:spcBef>
          <a:spcPct val="20000"/>
        </a:spcBef>
        <a:spcAft>
          <a:spcPct val="0"/>
        </a:spcAft>
        <a:buSzPct val="100000"/>
        <a:buBlip>
          <a:blip r:embed="rId9"/>
        </a:buBlip>
        <a:defRPr sz="2400" b="1">
          <a:solidFill>
            <a:schemeClr val="tx1"/>
          </a:solidFill>
          <a:latin typeface="Calibri" pitchFamily="34" charset="0"/>
          <a:cs typeface="Calibri" pitchFamily="34" charset="0"/>
        </a:defRPr>
      </a:lvl3pPr>
      <a:lvl4pPr marL="1774259" indent="-228527" algn="l" rtl="0" fontAlgn="base">
        <a:spcBef>
          <a:spcPct val="20000"/>
        </a:spcBef>
        <a:spcAft>
          <a:spcPct val="0"/>
        </a:spcAft>
        <a:buChar char="–"/>
        <a:defRPr sz="2000">
          <a:solidFill>
            <a:schemeClr val="bg1"/>
          </a:solidFill>
          <a:latin typeface="+mn-lt"/>
        </a:defRPr>
      </a:lvl4pPr>
      <a:lvl5pPr marL="2117051" indent="-228527" algn="l" rtl="0" fontAlgn="base">
        <a:spcBef>
          <a:spcPct val="20000"/>
        </a:spcBef>
        <a:spcAft>
          <a:spcPct val="0"/>
        </a:spcAft>
        <a:buChar char="»"/>
        <a:defRPr sz="2000">
          <a:solidFill>
            <a:schemeClr val="bg1"/>
          </a:solidFill>
          <a:latin typeface="+mn-lt"/>
        </a:defRPr>
      </a:lvl5pPr>
      <a:lvl6pPr marL="2574106" indent="-228527" algn="l" rtl="0" eaLnBrk="1" fontAlgn="base" hangingPunct="1">
        <a:spcBef>
          <a:spcPct val="20000"/>
        </a:spcBef>
        <a:spcAft>
          <a:spcPct val="0"/>
        </a:spcAft>
        <a:buChar char="»"/>
        <a:defRPr sz="2000">
          <a:solidFill>
            <a:schemeClr val="bg1"/>
          </a:solidFill>
          <a:latin typeface="+mn-lt"/>
        </a:defRPr>
      </a:lvl6pPr>
      <a:lvl7pPr marL="3031156" indent="-228527" algn="l" rtl="0" eaLnBrk="1" fontAlgn="base" hangingPunct="1">
        <a:spcBef>
          <a:spcPct val="20000"/>
        </a:spcBef>
        <a:spcAft>
          <a:spcPct val="0"/>
        </a:spcAft>
        <a:buChar char="»"/>
        <a:defRPr sz="2000">
          <a:solidFill>
            <a:schemeClr val="bg1"/>
          </a:solidFill>
          <a:latin typeface="+mn-lt"/>
        </a:defRPr>
      </a:lvl7pPr>
      <a:lvl8pPr marL="3488210" indent="-228527" algn="l" rtl="0" eaLnBrk="1" fontAlgn="base" hangingPunct="1">
        <a:spcBef>
          <a:spcPct val="20000"/>
        </a:spcBef>
        <a:spcAft>
          <a:spcPct val="0"/>
        </a:spcAft>
        <a:buChar char="»"/>
        <a:defRPr sz="2000">
          <a:solidFill>
            <a:schemeClr val="bg1"/>
          </a:solidFill>
          <a:latin typeface="+mn-lt"/>
        </a:defRPr>
      </a:lvl8pPr>
      <a:lvl9pPr marL="3945262" indent="-228527"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6"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6" algn="l" defTabSz="914112" rtl="0" eaLnBrk="1" latinLnBrk="0" hangingPunct="1">
        <a:defRPr sz="1800" kern="1200">
          <a:solidFill>
            <a:schemeClr val="tx1"/>
          </a:solidFill>
          <a:latin typeface="+mn-lt"/>
          <a:ea typeface="+mn-ea"/>
          <a:cs typeface="+mn-cs"/>
        </a:defRPr>
      </a:lvl4pPr>
      <a:lvl5pPr marL="1828214" algn="l" defTabSz="914112" rtl="0" eaLnBrk="1" latinLnBrk="0" hangingPunct="1">
        <a:defRPr sz="1800" kern="1200">
          <a:solidFill>
            <a:schemeClr val="tx1"/>
          </a:solidFill>
          <a:latin typeface="+mn-lt"/>
          <a:ea typeface="+mn-ea"/>
          <a:cs typeface="+mn-cs"/>
        </a:defRPr>
      </a:lvl5pPr>
      <a:lvl6pPr marL="2285268" algn="l" defTabSz="914112" rtl="0" eaLnBrk="1" latinLnBrk="0" hangingPunct="1">
        <a:defRPr sz="1800" kern="1200">
          <a:solidFill>
            <a:schemeClr val="tx1"/>
          </a:solidFill>
          <a:latin typeface="+mn-lt"/>
          <a:ea typeface="+mn-ea"/>
          <a:cs typeface="+mn-cs"/>
        </a:defRPr>
      </a:lvl6pPr>
      <a:lvl7pPr marL="2742324" algn="l" defTabSz="914112" rtl="0" eaLnBrk="1" latinLnBrk="0" hangingPunct="1">
        <a:defRPr sz="1800" kern="1200">
          <a:solidFill>
            <a:schemeClr val="tx1"/>
          </a:solidFill>
          <a:latin typeface="+mn-lt"/>
          <a:ea typeface="+mn-ea"/>
          <a:cs typeface="+mn-cs"/>
        </a:defRPr>
      </a:lvl7pPr>
      <a:lvl8pPr marL="3199376" algn="l" defTabSz="914112" rtl="0" eaLnBrk="1" latinLnBrk="0" hangingPunct="1">
        <a:defRPr sz="1800" kern="1200">
          <a:solidFill>
            <a:schemeClr val="tx1"/>
          </a:solidFill>
          <a:latin typeface="+mn-lt"/>
          <a:ea typeface="+mn-ea"/>
          <a:cs typeface="+mn-cs"/>
        </a:defRPr>
      </a:lvl8pPr>
      <a:lvl9pPr marL="3656429" algn="l" defTabSz="91411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26" name="Group 1"/>
          <p:cNvGrpSpPr>
            <a:grpSpLocks/>
          </p:cNvGrpSpPr>
          <p:nvPr/>
        </p:nvGrpSpPr>
        <p:grpSpPr bwMode="auto">
          <a:xfrm>
            <a:off x="2209800" y="4800600"/>
            <a:ext cx="4495800" cy="392113"/>
            <a:chOff x="1392" y="4032"/>
            <a:chExt cx="2832" cy="329"/>
          </a:xfrm>
        </p:grpSpPr>
        <p:sp>
          <p:nvSpPr>
            <p:cNvPr id="1031" name="AutoShape 2"/>
            <p:cNvSpPr>
              <a:spLocks noChangeArrowheads="1"/>
            </p:cNvSpPr>
            <p:nvPr/>
          </p:nvSpPr>
          <p:spPr bwMode="auto">
            <a:xfrm>
              <a:off x="1392" y="4032"/>
              <a:ext cx="2832" cy="192"/>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defRPr/>
              </a:pPr>
              <a:endParaRPr lang="en-US" altLang="en-US" smtClean="0"/>
            </a:p>
          </p:txBody>
        </p:sp>
        <p:sp>
          <p:nvSpPr>
            <p:cNvPr id="2" name="Text Box 3"/>
            <p:cNvSpPr txBox="1">
              <a:spLocks noChangeArrowheads="1"/>
            </p:cNvSpPr>
            <p:nvPr/>
          </p:nvSpPr>
          <p:spPr bwMode="auto">
            <a:xfrm>
              <a:off x="1392" y="4032"/>
              <a:ext cx="2832"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1pPr>
              <a:lvl2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2pPr>
              <a:lvl3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3pPr>
              <a:lvl4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4pPr>
              <a:lvl5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9pPr>
            </a:lstStyle>
            <a:p>
              <a:pPr algn="ctr" defTabSz="914400" eaLnBrk="1" fontAlgn="base" hangingPunct="1">
                <a:lnSpc>
                  <a:spcPct val="93000"/>
                </a:lnSpc>
                <a:spcAft>
                  <a:spcPct val="0"/>
                </a:spcAft>
                <a:buClr>
                  <a:srgbClr val="000000"/>
                </a:buClr>
                <a:buSzPct val="100000"/>
                <a:buFont typeface="Times New Roman" pitchFamily="18" charset="0"/>
                <a:buNone/>
                <a:defRPr/>
              </a:pPr>
              <a:r>
                <a:rPr lang="en-US" sz="1000" dirty="0" smtClean="0">
                  <a:solidFill>
                    <a:srgbClr val="000000"/>
                  </a:solidFill>
                </a:rPr>
                <a:t>NIH BTRC for Macromolecular Modeling and Bioinformatics</a:t>
              </a:r>
            </a:p>
            <a:p>
              <a:pPr algn="ctr" defTabSz="914400" eaLnBrk="1" fontAlgn="base" hangingPunct="1">
                <a:spcAft>
                  <a:spcPct val="0"/>
                </a:spcAft>
                <a:buClr>
                  <a:srgbClr val="000000"/>
                </a:buClr>
                <a:buSzPct val="100000"/>
                <a:buFont typeface="Times New Roman" pitchFamily="18" charset="0"/>
                <a:buNone/>
                <a:defRPr/>
              </a:pPr>
              <a:r>
                <a:rPr lang="en-US" sz="1000" dirty="0" smtClean="0">
                  <a:solidFill>
                    <a:srgbClr val="000000"/>
                  </a:solidFill>
                </a:rPr>
                <a:t>http://www.ks.uiuc.edu/</a:t>
              </a:r>
            </a:p>
          </p:txBody>
        </p:sp>
      </p:grpSp>
      <p:sp>
        <p:nvSpPr>
          <p:cNvPr id="1027" name="AutoShape 5"/>
          <p:cNvSpPr>
            <a:spLocks noChangeArrowheads="1"/>
          </p:cNvSpPr>
          <p:nvPr/>
        </p:nvSpPr>
        <p:spPr bwMode="auto">
          <a:xfrm>
            <a:off x="7239000" y="4800600"/>
            <a:ext cx="1905000" cy="381000"/>
          </a:xfrm>
          <a:prstGeom prst="roundRect">
            <a:avLst>
              <a:gd name="adj" fmla="val 64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9pPr>
          </a:lstStyle>
          <a:p>
            <a:pPr algn="r" defTabSz="914400" eaLnBrk="1" fontAlgn="base" hangingPunct="1">
              <a:lnSpc>
                <a:spcPct val="93000"/>
              </a:lnSpc>
              <a:spcBef>
                <a:spcPct val="0"/>
              </a:spcBef>
              <a:spcAft>
                <a:spcPct val="0"/>
              </a:spcAft>
              <a:buClr>
                <a:srgbClr val="000000"/>
              </a:buClr>
              <a:buSzPct val="100000"/>
              <a:buFont typeface="Times New Roman" pitchFamily="18" charset="0"/>
              <a:buNone/>
              <a:defRPr/>
            </a:pPr>
            <a:r>
              <a:rPr lang="en-US" altLang="en-US" sz="1000" smtClean="0"/>
              <a:t>Beckman Institute,</a:t>
            </a:r>
          </a:p>
          <a:p>
            <a:pPr algn="r" defTabSz="914400" eaLnBrk="1" fontAlgn="base" hangingPunct="1">
              <a:lnSpc>
                <a:spcPct val="93000"/>
              </a:lnSpc>
              <a:spcBef>
                <a:spcPct val="0"/>
              </a:spcBef>
              <a:spcAft>
                <a:spcPct val="0"/>
              </a:spcAft>
              <a:buClr>
                <a:srgbClr val="000000"/>
              </a:buClr>
              <a:buSzPct val="100000"/>
              <a:buFont typeface="Times New Roman" pitchFamily="18" charset="0"/>
              <a:buNone/>
              <a:defRPr/>
            </a:pPr>
            <a:r>
              <a:rPr lang="en-US" altLang="en-US" sz="1000" smtClean="0"/>
              <a:t> U. Illinois at Urbana-Champaign</a:t>
            </a:r>
          </a:p>
        </p:txBody>
      </p:sp>
      <p:sp>
        <p:nvSpPr>
          <p:cNvPr id="1028" name="Rectangle 6"/>
          <p:cNvSpPr>
            <a:spLocks noGrp="1" noChangeArrowheads="1"/>
          </p:cNvSpPr>
          <p:nvPr>
            <p:ph type="title"/>
          </p:nvPr>
        </p:nvSpPr>
        <p:spPr bwMode="auto">
          <a:xfrm>
            <a:off x="685800" y="457200"/>
            <a:ext cx="7770813" cy="85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US" altLang="en-US" smtClean="0"/>
              <a:t>Click to edit the title text format</a:t>
            </a:r>
          </a:p>
        </p:txBody>
      </p:sp>
      <p:sp>
        <p:nvSpPr>
          <p:cNvPr id="1029" name="Rectangle 7"/>
          <p:cNvSpPr>
            <a:spLocks noGrp="1" noChangeArrowheads="1"/>
          </p:cNvSpPr>
          <p:nvPr>
            <p:ph type="body" idx="1"/>
          </p:nvPr>
        </p:nvSpPr>
        <p:spPr bwMode="auto">
          <a:xfrm>
            <a:off x="685800" y="1485900"/>
            <a:ext cx="7770813" cy="3084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US" altLang="en-US" smtClean="0"/>
              <a:t>Click to edit the outline text format</a:t>
            </a:r>
          </a:p>
          <a:p>
            <a:pPr lvl="1"/>
            <a:r>
              <a:rPr lang="en-US" altLang="en-US" smtClean="0"/>
              <a:t>Second Outline Level</a:t>
            </a:r>
          </a:p>
          <a:p>
            <a:pPr lvl="2"/>
            <a:r>
              <a:rPr lang="en-US" altLang="en-US" smtClean="0"/>
              <a:t>Third Outline Level</a:t>
            </a:r>
          </a:p>
          <a:p>
            <a:pPr lvl="3"/>
            <a:r>
              <a:rPr lang="en-US" altLang="en-US" smtClean="0"/>
              <a:t>Fourth Outline Level</a:t>
            </a:r>
          </a:p>
          <a:p>
            <a:pPr lvl="4"/>
            <a:r>
              <a:rPr lang="en-US" altLang="en-US" smtClean="0"/>
              <a:t>Fifth Outline Level</a:t>
            </a:r>
          </a:p>
          <a:p>
            <a:pPr lvl="4"/>
            <a:r>
              <a:rPr lang="en-US" altLang="en-US" smtClean="0"/>
              <a:t>Sixth Outline Level</a:t>
            </a:r>
          </a:p>
          <a:p>
            <a:pPr lvl="4"/>
            <a:r>
              <a:rPr lang="en-US" altLang="en-US" smtClean="0"/>
              <a:t>Seventh Outline Level</a:t>
            </a:r>
          </a:p>
          <a:p>
            <a:pPr lvl="4"/>
            <a:r>
              <a:rPr lang="en-US" altLang="en-US" smtClean="0"/>
              <a:t>Eighth Outline Level</a:t>
            </a:r>
          </a:p>
          <a:p>
            <a:pPr lvl="4"/>
            <a:r>
              <a:rPr lang="en-US" altLang="en-US" smtClean="0"/>
              <a:t>Ninth Outline Level</a:t>
            </a:r>
          </a:p>
        </p:txBody>
      </p:sp>
      <p:pic>
        <p:nvPicPr>
          <p:cNvPr id="1030" name="Picture 10"/>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4697413"/>
            <a:ext cx="361950" cy="45720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5097153"/>
      </p:ext>
    </p:extLst>
  </p:cSld>
  <p:clrMap bg1="lt1" tx1="dk1" bg2="lt2" tx2="dk2" accent1="accent1" accent2="accent2" accent3="accent3" accent4="accent4" accent5="accent5" accent6="accent6" hlink="hlink" folHlink="folHlink"/>
  <p:sldLayoutIdLst>
    <p:sldLayoutId id="2147493481" r:id="rId1"/>
    <p:sldLayoutId id="2147493482" r:id="rId2"/>
    <p:sldLayoutId id="2147493483" r:id="rId3"/>
    <p:sldLayoutId id="2147493484" r:id="rId4"/>
    <p:sldLayoutId id="2147493485" r:id="rId5"/>
    <p:sldLayoutId id="2147493486" r:id="rId6"/>
    <p:sldLayoutId id="2147493487" r:id="rId7"/>
    <p:sldLayoutId id="2147493488" r:id="rId8"/>
    <p:sldLayoutId id="2147493489" r:id="rId9"/>
    <p:sldLayoutId id="2147493490" r:id="rId10"/>
    <p:sldLayoutId id="2147493491" r:id="rId11"/>
    <p:sldLayoutId id="2147493492" r:id="rId12"/>
    <p:sldLayoutId id="2147493493" r:id="rId13"/>
  </p:sldLayoutIdLst>
  <p:txStyles>
    <p:title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5pPr>
      <a:lvl6pPr marL="4572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6pPr>
      <a:lvl7pPr marL="9144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7pPr>
      <a:lvl8pPr marL="13716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8pPr>
      <a:lvl9pPr marL="18288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9pPr>
    </p:titleStyle>
    <p:body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prstClr val="black">
                    <a:lumMod val="50000"/>
                    <a:lumOff val="50000"/>
                  </a:prstClr>
                </a:solidFill>
              </a:rPr>
              <a:t>Biomedical Technology Research Center for Macromolecular Modeling and Bioinformatics</a:t>
            </a:r>
          </a:p>
          <a:p>
            <a:pPr algn="ctr"/>
            <a:r>
              <a:rPr lang="en-US" sz="900" dirty="0" smtClean="0">
                <a:solidFill>
                  <a:prstClr val="black">
                    <a:lumMod val="50000"/>
                    <a:lumOff val="50000"/>
                  </a:prstClr>
                </a:solidFill>
              </a:rPr>
              <a:t>Beckman Institute, University of Illinois at Urbana-Champaign - </a:t>
            </a:r>
            <a:r>
              <a:rPr lang="en-US" sz="900" dirty="0" err="1" smtClean="0">
                <a:solidFill>
                  <a:prstClr val="black">
                    <a:lumMod val="50000"/>
                    <a:lumOff val="50000"/>
                  </a:prstClr>
                </a:solidFill>
              </a:rPr>
              <a:t>www.ks.uiuc.edu</a:t>
            </a:r>
            <a:endParaRPr lang="en-US" sz="900" dirty="0" smtClean="0">
              <a:solidFill>
                <a:prstClr val="black">
                  <a:lumMod val="50000"/>
                  <a:lumOff val="50000"/>
                </a:prstClr>
              </a:solidFil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p:nvPicPr>
        <p:blipFill>
          <a:blip r:embed="rId14"/>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1800037852"/>
      </p:ext>
    </p:extLst>
  </p:cSld>
  <p:clrMap bg1="lt1" tx1="dk1" bg2="lt2" tx2="dk2" accent1="accent1" accent2="accent2" accent3="accent3" accent4="accent4" accent5="accent5" accent6="accent6" hlink="hlink" folHlink="folHlink"/>
  <p:sldLayoutIdLst>
    <p:sldLayoutId id="2147493497" r:id="rId1"/>
    <p:sldLayoutId id="2147493498" r:id="rId2"/>
    <p:sldLayoutId id="2147493499" r:id="rId3"/>
    <p:sldLayoutId id="2147493500" r:id="rId4"/>
    <p:sldLayoutId id="2147493501" r:id="rId5"/>
    <p:sldLayoutId id="2147493502" r:id="rId6"/>
    <p:sldLayoutId id="2147493503" r:id="rId7"/>
    <p:sldLayoutId id="2147493504" r:id="rId8"/>
    <p:sldLayoutId id="2147493505" r:id="rId9"/>
    <p:sldLayoutId id="2147493506" r:id="rId10"/>
    <p:sldLayoutId id="2147493507" r:id="rId11"/>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prstClr val="black">
                    <a:lumMod val="50000"/>
                    <a:lumOff val="50000"/>
                  </a:prstClr>
                </a:solidFill>
              </a:rPr>
              <a:t>Biomedical Technology Research Center for Macromolecular Modeling and Bioinformatics</a:t>
            </a:r>
          </a:p>
          <a:p>
            <a:pPr algn="ctr"/>
            <a:r>
              <a:rPr lang="en-US" sz="900" dirty="0" smtClean="0">
                <a:solidFill>
                  <a:prstClr val="black">
                    <a:lumMod val="50000"/>
                    <a:lumOff val="50000"/>
                  </a:prstClr>
                </a:solidFill>
              </a:rPr>
              <a:t>Beckman Institute, University of Illinois at Urbana-Champaign - </a:t>
            </a:r>
            <a:r>
              <a:rPr lang="en-US" sz="900" dirty="0" err="1" smtClean="0">
                <a:solidFill>
                  <a:prstClr val="black">
                    <a:lumMod val="50000"/>
                    <a:lumOff val="50000"/>
                  </a:prstClr>
                </a:solidFill>
              </a:rPr>
              <a:t>www.ks.uiuc.edu</a:t>
            </a:r>
            <a:endParaRPr lang="en-US" sz="900" dirty="0" smtClean="0">
              <a:solidFill>
                <a:prstClr val="black">
                  <a:lumMod val="50000"/>
                  <a:lumOff val="50000"/>
                </a:prstClr>
              </a:solidFil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p:nvPicPr>
        <p:blipFill>
          <a:blip r:embed="rId14"/>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3350344579"/>
      </p:ext>
    </p:extLst>
  </p:cSld>
  <p:clrMap bg1="lt1" tx1="dk1" bg2="lt2" tx2="dk2" accent1="accent1" accent2="accent2" accent3="accent3" accent4="accent4" accent5="accent5" accent6="accent6" hlink="hlink" folHlink="folHlink"/>
  <p:sldLayoutIdLst>
    <p:sldLayoutId id="2147493509" r:id="rId1"/>
    <p:sldLayoutId id="2147493510" r:id="rId2"/>
    <p:sldLayoutId id="2147493511" r:id="rId3"/>
    <p:sldLayoutId id="2147493512" r:id="rId4"/>
    <p:sldLayoutId id="2147493513" r:id="rId5"/>
    <p:sldLayoutId id="2147493514" r:id="rId6"/>
    <p:sldLayoutId id="2147493515" r:id="rId7"/>
    <p:sldLayoutId id="2147493516" r:id="rId8"/>
    <p:sldLayoutId id="2147493517" r:id="rId9"/>
    <p:sldLayoutId id="2147493518" r:id="rId10"/>
    <p:sldLayoutId id="2147493519" r:id="rId11"/>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0.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xml"/><Relationship Id="rId5" Type="http://schemas.openxmlformats.org/officeDocument/2006/relationships/image" Target="../media/image45.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6.xml"/><Relationship Id="rId4" Type="http://schemas.openxmlformats.org/officeDocument/2006/relationships/image" Target="../media/image4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 Id="rId9" Type="http://schemas.openxmlformats.org/officeDocument/2006/relationships/image" Target="../media/image6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 y="318978"/>
            <a:ext cx="9144000" cy="1212110"/>
          </a:xfrm>
        </p:spPr>
        <p:txBody>
          <a:bodyPr>
            <a:noAutofit/>
          </a:bodyPr>
          <a:lstStyle/>
          <a:p>
            <a:r>
              <a:rPr lang="en-US" altLang="en-US" sz="2800" dirty="0" smtClean="0"/>
              <a:t>S8665—VMD: Biomolecular Visualization from Atoms to Cells Using Ray Tracing, Rasterization, and VR</a:t>
            </a:r>
          </a:p>
        </p:txBody>
      </p:sp>
      <p:sp>
        <p:nvSpPr>
          <p:cNvPr id="2" name="Subtitle 1"/>
          <p:cNvSpPr>
            <a:spLocks noGrp="1"/>
          </p:cNvSpPr>
          <p:nvPr>
            <p:ph type="subTitle" idx="1"/>
          </p:nvPr>
        </p:nvSpPr>
        <p:spPr>
          <a:xfrm>
            <a:off x="148855" y="1531088"/>
            <a:ext cx="8867553" cy="3094076"/>
          </a:xfrm>
        </p:spPr>
        <p:txBody>
          <a:bodyPr>
            <a:noAutofit/>
          </a:bodyPr>
          <a:lstStyle/>
          <a:p>
            <a:r>
              <a:rPr lang="en-US" altLang="en-US" sz="2000" dirty="0">
                <a:solidFill>
                  <a:schemeClr val="tx1"/>
                </a:solidFill>
              </a:rPr>
              <a:t>John E. Stone</a:t>
            </a:r>
          </a:p>
          <a:p>
            <a:r>
              <a:rPr lang="en-US" altLang="en-US" sz="2000" dirty="0">
                <a:solidFill>
                  <a:schemeClr val="tx1"/>
                </a:solidFill>
              </a:rPr>
              <a:t>Theoretical and Computational Biophysics Group</a:t>
            </a:r>
          </a:p>
          <a:p>
            <a:r>
              <a:rPr lang="en-US" altLang="en-US" sz="2000" dirty="0">
                <a:solidFill>
                  <a:schemeClr val="tx1"/>
                </a:solidFill>
              </a:rPr>
              <a:t>Beckman Institute for Advanced Science and Technology</a:t>
            </a:r>
          </a:p>
          <a:p>
            <a:r>
              <a:rPr lang="en-US" altLang="en-US" sz="2000" dirty="0">
                <a:solidFill>
                  <a:schemeClr val="tx1"/>
                </a:solidFill>
              </a:rPr>
              <a:t>University of Illinois at Urbana-Champaign</a:t>
            </a:r>
          </a:p>
          <a:p>
            <a:r>
              <a:rPr lang="en-US" altLang="en-US" sz="2000" b="1" dirty="0">
                <a:solidFill>
                  <a:schemeClr val="tx1"/>
                </a:solidFill>
              </a:rPr>
              <a:t>http://www.ks.uiuc.edu/Research/gpu/</a:t>
            </a:r>
          </a:p>
          <a:p>
            <a:r>
              <a:rPr lang="en-US" altLang="en-US" sz="2000" dirty="0" smtClean="0">
                <a:solidFill>
                  <a:schemeClr val="tx1"/>
                </a:solidFill>
              </a:rPr>
              <a:t>S8665, </a:t>
            </a:r>
            <a:r>
              <a:rPr lang="en-US" altLang="en-US" sz="2000" dirty="0">
                <a:solidFill>
                  <a:schemeClr val="tx1"/>
                </a:solidFill>
              </a:rPr>
              <a:t>GPU Technology Conference</a:t>
            </a:r>
          </a:p>
          <a:p>
            <a:r>
              <a:rPr lang="en-US" altLang="en-US" sz="2000" dirty="0" smtClean="0">
                <a:solidFill>
                  <a:schemeClr val="tx1"/>
                </a:solidFill>
              </a:rPr>
              <a:t>11:00-11:50, Hilton </a:t>
            </a:r>
            <a:r>
              <a:rPr lang="en-US" altLang="en-US" sz="2000" dirty="0" err="1" smtClean="0">
                <a:solidFill>
                  <a:schemeClr val="tx1"/>
                </a:solidFill>
              </a:rPr>
              <a:t>Almaden</a:t>
            </a:r>
            <a:r>
              <a:rPr lang="en-US" altLang="en-US" sz="2000" dirty="0" smtClean="0">
                <a:solidFill>
                  <a:schemeClr val="tx1"/>
                </a:solidFill>
              </a:rPr>
              <a:t> 2, </a:t>
            </a:r>
            <a:endParaRPr lang="en-US" altLang="en-US" sz="2000" dirty="0">
              <a:solidFill>
                <a:schemeClr val="tx1"/>
              </a:solidFill>
            </a:endParaRPr>
          </a:p>
          <a:p>
            <a:r>
              <a:rPr lang="en-US" altLang="en-US" sz="2000" dirty="0">
                <a:solidFill>
                  <a:schemeClr val="tx1"/>
                </a:solidFill>
              </a:rPr>
              <a:t>San Jose, CA, </a:t>
            </a:r>
            <a:r>
              <a:rPr lang="en-US" altLang="en-US" sz="2000" dirty="0" smtClean="0">
                <a:solidFill>
                  <a:schemeClr val="tx1"/>
                </a:solidFill>
              </a:rPr>
              <a:t>Thursday March 29</a:t>
            </a:r>
            <a:r>
              <a:rPr lang="en-US" altLang="en-US" sz="2000" baseline="30000" dirty="0" smtClean="0">
                <a:solidFill>
                  <a:schemeClr val="tx1"/>
                </a:solidFill>
              </a:rPr>
              <a:t>th</a:t>
            </a:r>
            <a:r>
              <a:rPr lang="en-US" altLang="en-US" sz="2000" dirty="0" smtClean="0">
                <a:solidFill>
                  <a:schemeClr val="tx1"/>
                </a:solidFill>
              </a:rPr>
              <a:t>, 2018</a:t>
            </a:r>
            <a:endParaRPr lang="en-US" altLang="en-US" sz="2000" dirty="0">
              <a:solidFill>
                <a:schemeClr val="tx1"/>
              </a:solidFill>
            </a:endParaRPr>
          </a:p>
        </p:txBody>
      </p:sp>
    </p:spTree>
    <p:extLst>
      <p:ext uri="{BB962C8B-B14F-4D97-AF65-F5344CB8AC3E}">
        <p14:creationId xmlns:p14="http://schemas.microsoft.com/office/powerpoint/2010/main" val="34426784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06326"/>
            <a:ext cx="7770813" cy="4816547"/>
          </a:xfrm>
        </p:spPr>
        <p:txBody>
          <a:bodyPr/>
          <a:lstStyle/>
          <a:p>
            <a:pPr marL="0" indent="0">
              <a:buNone/>
            </a:pPr>
            <a:r>
              <a:rPr lang="en-US" sz="1100" dirty="0"/>
              <a:t>Info) VMD for OPENPOWER, version 1.9.3 (April 27, 2017)</a:t>
            </a:r>
          </a:p>
          <a:p>
            <a:pPr marL="0" indent="0">
              <a:buNone/>
            </a:pPr>
            <a:r>
              <a:rPr lang="en-US" sz="1100" dirty="0"/>
              <a:t>Info) http://www.ks.uiuc.edu/Research/vmd/</a:t>
            </a:r>
          </a:p>
          <a:p>
            <a:pPr marL="0" indent="0">
              <a:buNone/>
            </a:pPr>
            <a:r>
              <a:rPr lang="en-US" sz="1100" dirty="0" smtClean="0"/>
              <a:t>[…]</a:t>
            </a:r>
          </a:p>
          <a:p>
            <a:pPr marL="0" indent="0">
              <a:buNone/>
            </a:pPr>
            <a:r>
              <a:rPr lang="en-US" sz="1100" dirty="0" smtClean="0"/>
              <a:t>Info</a:t>
            </a:r>
            <a:r>
              <a:rPr lang="en-US" sz="1100" dirty="0"/>
              <a:t>) Multithreading available, 160 CPUs detected.</a:t>
            </a:r>
          </a:p>
          <a:p>
            <a:pPr marL="0" indent="0">
              <a:buNone/>
            </a:pPr>
            <a:r>
              <a:rPr lang="en-US" sz="1100" dirty="0"/>
              <a:t>Info) Free system memory: 501GB (98%)</a:t>
            </a:r>
          </a:p>
          <a:p>
            <a:pPr marL="0" indent="0">
              <a:buNone/>
            </a:pPr>
            <a:r>
              <a:rPr lang="en-US" sz="1100" dirty="0"/>
              <a:t>Info) Creating CUDA device pool and initializing hardware...</a:t>
            </a:r>
          </a:p>
          <a:p>
            <a:pPr marL="0" indent="0">
              <a:buNone/>
            </a:pPr>
            <a:r>
              <a:rPr lang="en-US" sz="1100" dirty="0"/>
              <a:t>Info) Detected 4 available CUDA accelerators:</a:t>
            </a:r>
          </a:p>
          <a:p>
            <a:pPr marL="0" indent="0">
              <a:buNone/>
            </a:pPr>
            <a:r>
              <a:rPr lang="en-US" sz="1100" dirty="0"/>
              <a:t>Info) [0] Tesla P100-SXM2-16GB 56 SM_6.0 @ 1.48 GHz, 16GB RAM, AE3, ZCP</a:t>
            </a:r>
          </a:p>
          <a:p>
            <a:pPr marL="0" indent="0">
              <a:buNone/>
            </a:pPr>
            <a:r>
              <a:rPr lang="en-US" sz="1100" dirty="0" smtClean="0"/>
              <a:t>[…]</a:t>
            </a:r>
          </a:p>
          <a:p>
            <a:pPr marL="0" indent="0">
              <a:buNone/>
            </a:pPr>
            <a:r>
              <a:rPr lang="en-US" sz="1100" dirty="0" smtClean="0"/>
              <a:t>Info</a:t>
            </a:r>
            <a:r>
              <a:rPr lang="en-US" sz="1100" dirty="0"/>
              <a:t>) EGL: node[0] bound to display[0], 4 displays </a:t>
            </a:r>
            <a:r>
              <a:rPr lang="en-US" sz="1100" dirty="0" smtClean="0"/>
              <a:t>total</a:t>
            </a:r>
          </a:p>
          <a:p>
            <a:pPr marL="0" indent="0">
              <a:buNone/>
            </a:pPr>
            <a:r>
              <a:rPr lang="en-US" sz="1100" dirty="0"/>
              <a:t>Info) EGL version 1.4</a:t>
            </a:r>
          </a:p>
          <a:p>
            <a:pPr marL="0" indent="0">
              <a:buNone/>
            </a:pPr>
            <a:r>
              <a:rPr lang="en-US" sz="1100" dirty="0"/>
              <a:t>Info) OpenGL </a:t>
            </a:r>
            <a:r>
              <a:rPr lang="en-US" sz="1100" dirty="0" err="1"/>
              <a:t>Pbuffer</a:t>
            </a:r>
            <a:r>
              <a:rPr lang="en-US" sz="1100" dirty="0"/>
              <a:t> size: 4096x2400</a:t>
            </a:r>
          </a:p>
          <a:p>
            <a:pPr marL="0" indent="0">
              <a:buNone/>
            </a:pPr>
            <a:r>
              <a:rPr lang="en-US" sz="1100" dirty="0"/>
              <a:t>Info) OpenGL renderer: Tesla P100-SXM2-16GB/</a:t>
            </a:r>
            <a:r>
              <a:rPr lang="en-US" sz="1100" dirty="0" err="1"/>
              <a:t>PCIe</a:t>
            </a:r>
            <a:endParaRPr lang="en-US" sz="1100" dirty="0"/>
          </a:p>
          <a:p>
            <a:pPr marL="0" indent="0">
              <a:buNone/>
            </a:pPr>
            <a:r>
              <a:rPr lang="en-US" sz="1100" dirty="0"/>
              <a:t>Info)   Features: STENCIL MSAA(4) MDE CVA MTX NPOT PP PS GLSL(OVFGS)</a:t>
            </a:r>
          </a:p>
          <a:p>
            <a:pPr marL="0" indent="0">
              <a:buNone/>
            </a:pPr>
            <a:r>
              <a:rPr lang="en-US" sz="1100" dirty="0"/>
              <a:t>Info)   Full GLSL rendering mode is available.</a:t>
            </a:r>
          </a:p>
          <a:p>
            <a:pPr marL="0" indent="0">
              <a:buNone/>
            </a:pPr>
            <a:r>
              <a:rPr lang="en-US" sz="1100" dirty="0"/>
              <a:t>Info)   Textures: 2-D (32768x32768), 3-D (16384x16384x16384), </a:t>
            </a:r>
            <a:r>
              <a:rPr lang="en-US" sz="1100" dirty="0" err="1"/>
              <a:t>Multitexture</a:t>
            </a:r>
            <a:r>
              <a:rPr lang="en-US" sz="1100" dirty="0"/>
              <a:t> (4)</a:t>
            </a:r>
          </a:p>
          <a:p>
            <a:pPr marL="0" indent="0">
              <a:buNone/>
            </a:pPr>
            <a:r>
              <a:rPr lang="en-US" sz="1100" dirty="0"/>
              <a:t>Info) Created EGL OpenGL </a:t>
            </a:r>
            <a:r>
              <a:rPr lang="en-US" sz="1100" dirty="0" err="1"/>
              <a:t>Pbuffer</a:t>
            </a:r>
            <a:r>
              <a:rPr lang="en-US" sz="1100" dirty="0"/>
              <a:t> for off-screen rendering</a:t>
            </a:r>
          </a:p>
          <a:p>
            <a:pPr marL="0" indent="0">
              <a:buNone/>
            </a:pPr>
            <a:endParaRPr lang="en-US" sz="1200" dirty="0"/>
          </a:p>
          <a:p>
            <a:endParaRPr lang="en-US" dirty="0"/>
          </a:p>
        </p:txBody>
      </p:sp>
    </p:spTree>
    <p:extLst>
      <p:ext uri="{BB962C8B-B14F-4D97-AF65-F5344CB8AC3E}">
        <p14:creationId xmlns:p14="http://schemas.microsoft.com/office/powerpoint/2010/main" val="2396743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75559" y="1100609"/>
            <a:ext cx="3398837" cy="33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591" y="244549"/>
            <a:ext cx="8920716" cy="856060"/>
          </a:xfrm>
        </p:spPr>
        <p:txBody>
          <a:bodyPr>
            <a:normAutofit fontScale="90000"/>
          </a:bodyPr>
          <a:lstStyle/>
          <a:p>
            <a:r>
              <a:rPr lang="en-US" sz="3200" dirty="0" smtClean="0"/>
              <a:t>VMD supports EGL for in-situ and parallel rendering on clouds, clusters, and supercomputers</a:t>
            </a:r>
            <a:endParaRPr lang="en-US" sz="3200" dirty="0"/>
          </a:p>
        </p:txBody>
      </p:sp>
      <p:sp>
        <p:nvSpPr>
          <p:cNvPr id="3" name="Text Placeholder 2"/>
          <p:cNvSpPr>
            <a:spLocks noGrp="1"/>
          </p:cNvSpPr>
          <p:nvPr>
            <p:ph type="body" sz="half" idx="1"/>
          </p:nvPr>
        </p:nvSpPr>
        <p:spPr>
          <a:xfrm>
            <a:off x="127591" y="1180214"/>
            <a:ext cx="5190035" cy="3390596"/>
          </a:xfrm>
        </p:spPr>
        <p:txBody>
          <a:bodyPr>
            <a:normAutofit fontScale="92500"/>
          </a:bodyPr>
          <a:lstStyle/>
          <a:p>
            <a:r>
              <a:rPr lang="en-US" sz="2400" b="1" dirty="0" smtClean="0"/>
              <a:t>No windowing system dependency</a:t>
            </a:r>
          </a:p>
          <a:p>
            <a:r>
              <a:rPr lang="en-US" sz="2400" dirty="0" smtClean="0"/>
              <a:t>Easily deploy parallel VMD builds supporting off-screen rendering</a:t>
            </a:r>
          </a:p>
          <a:p>
            <a:r>
              <a:rPr lang="en-US" sz="2400" dirty="0" smtClean="0"/>
              <a:t>Maintains 100% of VMD OpenGL </a:t>
            </a:r>
            <a:r>
              <a:rPr lang="en-US" sz="2400" dirty="0" err="1" smtClean="0"/>
              <a:t>shaders</a:t>
            </a:r>
            <a:r>
              <a:rPr lang="en-US" sz="2400" dirty="0" smtClean="0"/>
              <a:t> and rendering features</a:t>
            </a:r>
          </a:p>
          <a:p>
            <a:r>
              <a:rPr lang="en-US" sz="2400" dirty="0" smtClean="0"/>
              <a:t>Support high-quality vendor-supported commercial OpenGL implementations in HPC systems that were previously limited to Mesa</a:t>
            </a:r>
          </a:p>
          <a:p>
            <a:endParaRPr lang="en-US" sz="2400" dirty="0" smtClean="0"/>
          </a:p>
          <a:p>
            <a:endParaRPr lang="en-US" sz="2400" dirty="0"/>
          </a:p>
        </p:txBody>
      </p:sp>
      <p:sp>
        <p:nvSpPr>
          <p:cNvPr id="6" name="TextBox 5"/>
          <p:cNvSpPr txBox="1">
            <a:spLocks noChangeArrowheads="1"/>
          </p:cNvSpPr>
          <p:nvPr/>
        </p:nvSpPr>
        <p:spPr bwMode="auto">
          <a:xfrm>
            <a:off x="5317627" y="4413646"/>
            <a:ext cx="33147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pt-BR" altLang="en-US" sz="1600" b="1" dirty="0" smtClean="0">
                <a:latin typeface="Arial" charset="0"/>
                <a:cs typeface="Arial" charset="0"/>
              </a:rPr>
              <a:t>Poliovirus</a:t>
            </a:r>
            <a:endParaRPr lang="en-US" altLang="en-US" sz="1600" b="1" dirty="0" smtClean="0">
              <a:latin typeface="Arial" charset="0"/>
              <a:cs typeface="Arial" charset="0"/>
            </a:endParaRPr>
          </a:p>
        </p:txBody>
      </p:sp>
    </p:spTree>
    <p:extLst>
      <p:ext uri="{BB962C8B-B14F-4D97-AF65-F5344CB8AC3E}">
        <p14:creationId xmlns:p14="http://schemas.microsoft.com/office/powerpoint/2010/main" val="34167296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1267" y="923045"/>
            <a:ext cx="4461301" cy="3304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4"/>
          <p:cNvSpPr txBox="1">
            <a:spLocks noChangeArrowheads="1"/>
          </p:cNvSpPr>
          <p:nvPr/>
        </p:nvSpPr>
        <p:spPr bwMode="auto">
          <a:xfrm>
            <a:off x="0" y="4227193"/>
            <a:ext cx="5102568"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pt-BR" altLang="en-US" sz="1600" b="1" dirty="0" smtClean="0">
                <a:latin typeface="Arial" charset="0"/>
                <a:cs typeface="Arial" charset="0"/>
              </a:rPr>
              <a:t>Swine Flu A/H1N1 neuraminidase bound to Tamiflu</a:t>
            </a:r>
          </a:p>
        </p:txBody>
      </p:sp>
      <p:sp>
        <p:nvSpPr>
          <p:cNvPr id="4" name="TextBox 3"/>
          <p:cNvSpPr txBox="1"/>
          <p:nvPr/>
        </p:nvSpPr>
        <p:spPr>
          <a:xfrm>
            <a:off x="1190404" y="4497169"/>
            <a:ext cx="5869172" cy="646331"/>
          </a:xfrm>
          <a:prstGeom prst="rect">
            <a:avLst/>
          </a:prstGeom>
          <a:solidFill>
            <a:schemeClr val="bg1"/>
          </a:solidFill>
        </p:spPr>
        <p:txBody>
          <a:bodyPr wrap="square" rtlCol="0">
            <a:spAutoFit/>
          </a:bodyPr>
          <a:lstStyle/>
          <a:p>
            <a:r>
              <a:rPr lang="en-US" sz="1200" b="1" dirty="0"/>
              <a:t>High Performance Molecular Visualization: In-Situ and Parallel Rendering with EGL.  </a:t>
            </a:r>
            <a:r>
              <a:rPr lang="en-US" sz="1200" dirty="0" smtClean="0"/>
              <a:t>J. </a:t>
            </a:r>
            <a:r>
              <a:rPr lang="en-US" sz="1200" dirty="0"/>
              <a:t>E. Stone, </a:t>
            </a:r>
            <a:r>
              <a:rPr lang="en-US" sz="1200" dirty="0" smtClean="0"/>
              <a:t>P. </a:t>
            </a:r>
            <a:r>
              <a:rPr lang="en-US" sz="1200" dirty="0" err="1"/>
              <a:t>Messmer</a:t>
            </a:r>
            <a:r>
              <a:rPr lang="en-US" sz="1200" dirty="0"/>
              <a:t>, </a:t>
            </a:r>
            <a:r>
              <a:rPr lang="en-US" sz="1200" dirty="0" smtClean="0"/>
              <a:t>R. </a:t>
            </a:r>
            <a:r>
              <a:rPr lang="en-US" sz="1200" dirty="0" err="1"/>
              <a:t>Sisneros</a:t>
            </a:r>
            <a:r>
              <a:rPr lang="en-US" sz="1200" dirty="0"/>
              <a:t>, and </a:t>
            </a:r>
            <a:r>
              <a:rPr lang="en-US" sz="1200" dirty="0" smtClean="0"/>
              <a:t>K. </a:t>
            </a:r>
            <a:r>
              <a:rPr lang="en-US" sz="1200" dirty="0" err="1"/>
              <a:t>Schulten</a:t>
            </a:r>
            <a:r>
              <a:rPr lang="en-US" sz="1200" dirty="0" smtClean="0"/>
              <a:t>.  High </a:t>
            </a:r>
            <a:r>
              <a:rPr lang="en-US" sz="1200" dirty="0"/>
              <a:t>Performance Data Analysis and Visualization </a:t>
            </a:r>
            <a:r>
              <a:rPr lang="en-US" sz="1200" dirty="0" smtClean="0"/>
              <a:t>Workshop, IEEE IPDPSW, </a:t>
            </a:r>
            <a:r>
              <a:rPr lang="en-US" sz="1200" dirty="0"/>
              <a:t>pp. </a:t>
            </a:r>
            <a:r>
              <a:rPr lang="en-US" sz="1200" dirty="0" smtClean="0"/>
              <a:t>1014-1023, </a:t>
            </a:r>
            <a:r>
              <a:rPr lang="en-US" sz="1200" dirty="0"/>
              <a:t>2016</a:t>
            </a:r>
            <a:r>
              <a:rPr lang="en-US" sz="1200" dirty="0" smtClean="0"/>
              <a:t>.</a:t>
            </a:r>
            <a:endParaRPr lang="en-US" sz="1200" dirty="0"/>
          </a:p>
        </p:txBody>
      </p:sp>
      <p:pic>
        <p:nvPicPr>
          <p:cNvPr id="5" name="Picture 2"/>
          <p:cNvPicPr>
            <a:picLocks noChangeAspect="1"/>
          </p:cNvPicPr>
          <p:nvPr/>
        </p:nvPicPr>
        <p:blipFill>
          <a:blip r:embed="rId3">
            <a:extLst>
              <a:ext uri="{28A0092B-C50C-407E-A947-70E740481C1C}">
                <a14:useLocalDpi xmlns:a14="http://schemas.microsoft.com/office/drawing/2010/main" val="0"/>
              </a:ext>
            </a:extLst>
          </a:blip>
          <a:srcRect l="20981" r="27097"/>
          <a:stretch>
            <a:fillRect/>
          </a:stretch>
        </p:blipFill>
        <p:spPr bwMode="auto">
          <a:xfrm>
            <a:off x="5830784" y="1010959"/>
            <a:ext cx="2968831" cy="321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5486400" y="4227193"/>
            <a:ext cx="36576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pt-BR" altLang="en-US" sz="1600" b="1" dirty="0" smtClean="0">
                <a:latin typeface="Arial" charset="0"/>
                <a:cs typeface="Arial" charset="0"/>
              </a:rPr>
              <a:t>64M atom HIV-1 capsid simulation</a:t>
            </a:r>
            <a:endParaRPr lang="en-US" altLang="en-US" sz="1600" b="1" dirty="0" smtClean="0">
              <a:latin typeface="Arial" charset="0"/>
              <a:cs typeface="Arial" charset="0"/>
            </a:endParaRPr>
          </a:p>
        </p:txBody>
      </p:sp>
      <p:sp>
        <p:nvSpPr>
          <p:cNvPr id="3" name="Title 2"/>
          <p:cNvSpPr>
            <a:spLocks noGrp="1"/>
          </p:cNvSpPr>
          <p:nvPr>
            <p:ph type="title"/>
          </p:nvPr>
        </p:nvSpPr>
        <p:spPr>
          <a:xfrm>
            <a:off x="685800" y="112816"/>
            <a:ext cx="7770813" cy="855663"/>
          </a:xfrm>
        </p:spPr>
        <p:txBody>
          <a:bodyPr/>
          <a:lstStyle/>
          <a:p>
            <a:r>
              <a:rPr lang="pt-BR" altLang="en-US" sz="1800" b="1" dirty="0">
                <a:latin typeface="Arial" charset="0"/>
                <a:cs typeface="Arial" charset="0"/>
              </a:rPr>
              <a:t>VMD EGL R</a:t>
            </a:r>
            <a:r>
              <a:rPr lang="pt-BR" altLang="en-US" sz="1800" b="1" dirty="0" smtClean="0">
                <a:latin typeface="Arial" charset="0"/>
                <a:cs typeface="Arial" charset="0"/>
              </a:rPr>
              <a:t>endering:  Supports full VMD GLSL shading features</a:t>
            </a:r>
            <a:r>
              <a:rPr lang="pt-BR" altLang="en-US" sz="1800" b="1" dirty="0">
                <a:latin typeface="Arial" charset="0"/>
                <a:cs typeface="Arial" charset="0"/>
              </a:rPr>
              <a:t>, multisample antialiasing, ray cast spheres, 3-D </a:t>
            </a:r>
            <a:r>
              <a:rPr lang="pt-BR" altLang="en-US" sz="1800" b="1" dirty="0" smtClean="0">
                <a:latin typeface="Arial" charset="0"/>
                <a:cs typeface="Arial" charset="0"/>
              </a:rPr>
              <a:t>tex mapping, ...</a:t>
            </a:r>
            <a:endParaRPr lang="en-US" sz="1800" dirty="0"/>
          </a:p>
        </p:txBody>
      </p:sp>
    </p:spTree>
    <p:extLst>
      <p:ext uri="{BB962C8B-B14F-4D97-AF65-F5344CB8AC3E}">
        <p14:creationId xmlns:p14="http://schemas.microsoft.com/office/powerpoint/2010/main" val="342387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685800" y="133350"/>
            <a:ext cx="7770813" cy="609600"/>
          </a:xfrm>
        </p:spPr>
        <p:txBody>
          <a:bodyPr/>
          <a:lstStyle/>
          <a:p>
            <a:r>
              <a:rPr lang="en-US" altLang="en-US" smtClean="0">
                <a:latin typeface="Arial" charset="0"/>
                <a:cs typeface="Arial" charset="0"/>
              </a:rPr>
              <a:t>OpenGL: GLX vs. EGL</a:t>
            </a:r>
          </a:p>
        </p:txBody>
      </p:sp>
      <p:sp>
        <p:nvSpPr>
          <p:cNvPr id="51" name="Rectangle 50"/>
          <p:cNvSpPr>
            <a:spLocks noChangeAspect="1"/>
          </p:cNvSpPr>
          <p:nvPr/>
        </p:nvSpPr>
        <p:spPr>
          <a:xfrm>
            <a:off x="315913" y="819150"/>
            <a:ext cx="3898900" cy="746125"/>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800" b="1" dirty="0" err="1">
                <a:solidFill>
                  <a:srgbClr val="FFFFFF"/>
                </a:solidFill>
                <a:latin typeface="Arial" panose="020B0604020202020204" pitchFamily="34" charset="0"/>
                <a:cs typeface="Arial" panose="020B0604020202020204" pitchFamily="34" charset="0"/>
              </a:rPr>
              <a:t>Viz</a:t>
            </a:r>
            <a:r>
              <a:rPr lang="en-US" sz="2800" b="1" dirty="0">
                <a:solidFill>
                  <a:srgbClr val="FFFFFF"/>
                </a:solidFill>
                <a:latin typeface="Arial" panose="020B0604020202020204" pitchFamily="34" charset="0"/>
                <a:cs typeface="Arial" panose="020B0604020202020204" pitchFamily="34" charset="0"/>
              </a:rPr>
              <a:t> Application</a:t>
            </a:r>
          </a:p>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1200" b="1" dirty="0">
                <a:solidFill>
                  <a:srgbClr val="FFFFFF"/>
                </a:solidFill>
                <a:latin typeface="Arial" panose="020B0604020202020204" pitchFamily="34" charset="0"/>
                <a:cs typeface="Arial" panose="020B0604020202020204" pitchFamily="34" charset="0"/>
              </a:rPr>
              <a:t>(user)</a:t>
            </a:r>
          </a:p>
        </p:txBody>
      </p:sp>
      <p:sp>
        <p:nvSpPr>
          <p:cNvPr id="52" name="Rectangle 51"/>
          <p:cNvSpPr>
            <a:spLocks noChangeAspect="1"/>
          </p:cNvSpPr>
          <p:nvPr/>
        </p:nvSpPr>
        <p:spPr>
          <a:xfrm>
            <a:off x="2255838" y="2389188"/>
            <a:ext cx="1949450" cy="1162050"/>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400" b="1" dirty="0">
                <a:solidFill>
                  <a:srgbClr val="FFFFFF"/>
                </a:solidFill>
                <a:latin typeface="Arial" panose="020B0604020202020204" pitchFamily="34" charset="0"/>
                <a:cs typeface="Arial" panose="020B0604020202020204" pitchFamily="34" charset="0"/>
              </a:rPr>
              <a:t>X server</a:t>
            </a:r>
          </a:p>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1600" b="1" dirty="0">
                <a:solidFill>
                  <a:srgbClr val="FFFFFF"/>
                </a:solidFill>
                <a:latin typeface="Arial" panose="020B0604020202020204" pitchFamily="34" charset="0"/>
                <a:cs typeface="Arial" panose="020B0604020202020204" pitchFamily="34" charset="0"/>
              </a:rPr>
              <a:t>(root)</a:t>
            </a:r>
            <a:endParaRPr lang="en-US" sz="2400" b="1" dirty="0">
              <a:solidFill>
                <a:srgbClr val="FFFFFF"/>
              </a:solidFill>
              <a:latin typeface="Arial" panose="020B0604020202020204" pitchFamily="34" charset="0"/>
              <a:cs typeface="Arial" panose="020B0604020202020204" pitchFamily="34" charset="0"/>
            </a:endParaRPr>
          </a:p>
        </p:txBody>
      </p:sp>
      <p:sp>
        <p:nvSpPr>
          <p:cNvPr id="53" name="Rectangle 52"/>
          <p:cNvSpPr>
            <a:spLocks noChangeAspect="1"/>
          </p:cNvSpPr>
          <p:nvPr/>
        </p:nvSpPr>
        <p:spPr>
          <a:xfrm>
            <a:off x="304800" y="4133850"/>
            <a:ext cx="3895725" cy="484188"/>
          </a:xfrm>
          <a:prstGeom prst="rect">
            <a:avLst/>
          </a:prstGeom>
          <a:solidFill>
            <a:srgbClr val="00A43E"/>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800" b="1" dirty="0">
                <a:solidFill>
                  <a:srgbClr val="FFFFFF"/>
                </a:solidFill>
                <a:latin typeface="Arial" panose="020B0604020202020204" pitchFamily="34" charset="0"/>
                <a:cs typeface="Arial" panose="020B0604020202020204" pitchFamily="34" charset="0"/>
              </a:rPr>
              <a:t>GPU</a:t>
            </a:r>
          </a:p>
        </p:txBody>
      </p:sp>
      <p:sp>
        <p:nvSpPr>
          <p:cNvPr id="54" name="Rectangle 53"/>
          <p:cNvSpPr>
            <a:spLocks noChangeAspect="1"/>
          </p:cNvSpPr>
          <p:nvPr/>
        </p:nvSpPr>
        <p:spPr>
          <a:xfrm>
            <a:off x="304800" y="3638550"/>
            <a:ext cx="3895725" cy="40957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400" b="1" dirty="0">
                <a:solidFill>
                  <a:srgbClr val="000000"/>
                </a:solidFill>
                <a:latin typeface="Arial" panose="020B0604020202020204" pitchFamily="34" charset="0"/>
                <a:cs typeface="Arial" panose="020B0604020202020204" pitchFamily="34" charset="0"/>
              </a:rPr>
              <a:t>Driver</a:t>
            </a:r>
            <a:endParaRPr lang="en-US" sz="3200" b="1" dirty="0">
              <a:solidFill>
                <a:srgbClr val="000000"/>
              </a:solidFill>
              <a:latin typeface="Arial" panose="020B0604020202020204" pitchFamily="34" charset="0"/>
              <a:cs typeface="Arial" panose="020B0604020202020204" pitchFamily="34" charset="0"/>
            </a:endParaRPr>
          </a:p>
        </p:txBody>
      </p:sp>
      <p:sp>
        <p:nvSpPr>
          <p:cNvPr id="55" name="Rectangle 54"/>
          <p:cNvSpPr>
            <a:spLocks noChangeAspect="1"/>
          </p:cNvSpPr>
          <p:nvPr/>
        </p:nvSpPr>
        <p:spPr>
          <a:xfrm>
            <a:off x="311150" y="1963738"/>
            <a:ext cx="1408113" cy="1587500"/>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400" b="1" dirty="0">
                <a:solidFill>
                  <a:srgbClr val="000000"/>
                </a:solidFill>
                <a:latin typeface="Arial" panose="020B0604020202020204" pitchFamily="34" charset="0"/>
                <a:cs typeface="Arial" panose="020B0604020202020204" pitchFamily="34" charset="0"/>
              </a:rPr>
              <a:t>OpenGL</a:t>
            </a:r>
          </a:p>
        </p:txBody>
      </p:sp>
      <p:cxnSp>
        <p:nvCxnSpPr>
          <p:cNvPr id="56" name="Straight Arrow Connector 55"/>
          <p:cNvCxnSpPr>
            <a:cxnSpLocks noChangeAspect="1"/>
            <a:endCxn id="55" idx="0"/>
          </p:cNvCxnSpPr>
          <p:nvPr/>
        </p:nvCxnSpPr>
        <p:spPr>
          <a:xfrm>
            <a:off x="1014413" y="1576388"/>
            <a:ext cx="0" cy="387350"/>
          </a:xfrm>
          <a:prstGeom prst="straightConnector1">
            <a:avLst/>
          </a:prstGeom>
          <a:ln w="666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7" name="Rectangle 56"/>
          <p:cNvSpPr>
            <a:spLocks noChangeAspect="1"/>
          </p:cNvSpPr>
          <p:nvPr/>
        </p:nvSpPr>
        <p:spPr>
          <a:xfrm>
            <a:off x="4989513" y="819150"/>
            <a:ext cx="3898900" cy="746125"/>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800" b="1" dirty="0" err="1">
                <a:solidFill>
                  <a:srgbClr val="FFFFFF"/>
                </a:solidFill>
                <a:latin typeface="Arial" panose="020B0604020202020204" pitchFamily="34" charset="0"/>
                <a:cs typeface="Arial" panose="020B0604020202020204" pitchFamily="34" charset="0"/>
              </a:rPr>
              <a:t>Viz</a:t>
            </a:r>
            <a:r>
              <a:rPr lang="en-US" sz="2800" b="1" dirty="0">
                <a:solidFill>
                  <a:srgbClr val="FFFFFF"/>
                </a:solidFill>
                <a:latin typeface="Arial" panose="020B0604020202020204" pitchFamily="34" charset="0"/>
                <a:cs typeface="Arial" panose="020B0604020202020204" pitchFamily="34" charset="0"/>
              </a:rPr>
              <a:t> Application</a:t>
            </a:r>
          </a:p>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1200" b="1" dirty="0">
                <a:solidFill>
                  <a:srgbClr val="FFFFFF"/>
                </a:solidFill>
                <a:latin typeface="Arial" panose="020B0604020202020204" pitchFamily="34" charset="0"/>
                <a:cs typeface="Arial" panose="020B0604020202020204" pitchFamily="34" charset="0"/>
              </a:rPr>
              <a:t>(user)</a:t>
            </a:r>
          </a:p>
        </p:txBody>
      </p:sp>
      <p:sp>
        <p:nvSpPr>
          <p:cNvPr id="58" name="Rectangle 57"/>
          <p:cNvSpPr>
            <a:spLocks noChangeAspect="1"/>
          </p:cNvSpPr>
          <p:nvPr/>
        </p:nvSpPr>
        <p:spPr>
          <a:xfrm>
            <a:off x="4989513" y="4133850"/>
            <a:ext cx="3895725" cy="484188"/>
          </a:xfrm>
          <a:prstGeom prst="rect">
            <a:avLst/>
          </a:prstGeom>
          <a:solidFill>
            <a:srgbClr val="00A43E"/>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800" b="1" dirty="0">
                <a:solidFill>
                  <a:srgbClr val="FFFFFF"/>
                </a:solidFill>
                <a:latin typeface="Arial" panose="020B0604020202020204" pitchFamily="34" charset="0"/>
                <a:cs typeface="Arial" panose="020B0604020202020204" pitchFamily="34" charset="0"/>
              </a:rPr>
              <a:t>GPU</a:t>
            </a:r>
          </a:p>
        </p:txBody>
      </p:sp>
      <p:sp>
        <p:nvSpPr>
          <p:cNvPr id="59" name="Rectangle 58"/>
          <p:cNvSpPr>
            <a:spLocks noChangeAspect="1"/>
          </p:cNvSpPr>
          <p:nvPr/>
        </p:nvSpPr>
        <p:spPr>
          <a:xfrm>
            <a:off x="4992688" y="3638550"/>
            <a:ext cx="3895725" cy="40957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400" b="1" dirty="0">
                <a:solidFill>
                  <a:srgbClr val="000000"/>
                </a:solidFill>
                <a:latin typeface="Arial" panose="020B0604020202020204" pitchFamily="34" charset="0"/>
                <a:cs typeface="Arial" panose="020B0604020202020204" pitchFamily="34" charset="0"/>
              </a:rPr>
              <a:t>Driver</a:t>
            </a:r>
            <a:endParaRPr lang="en-US" sz="3200" b="1" dirty="0">
              <a:solidFill>
                <a:srgbClr val="000000"/>
              </a:solidFill>
              <a:latin typeface="Arial" panose="020B0604020202020204" pitchFamily="34" charset="0"/>
              <a:cs typeface="Arial" panose="020B0604020202020204" pitchFamily="34" charset="0"/>
            </a:endParaRPr>
          </a:p>
        </p:txBody>
      </p:sp>
      <p:sp>
        <p:nvSpPr>
          <p:cNvPr id="60" name="Rectangle 59"/>
          <p:cNvSpPr>
            <a:spLocks noChangeAspect="1"/>
          </p:cNvSpPr>
          <p:nvPr/>
        </p:nvSpPr>
        <p:spPr>
          <a:xfrm>
            <a:off x="4995863" y="2613025"/>
            <a:ext cx="1408112" cy="369888"/>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800" b="1" dirty="0">
                <a:solidFill>
                  <a:srgbClr val="000000"/>
                </a:solidFill>
                <a:latin typeface="Arial" panose="020B0604020202020204" pitchFamily="34" charset="0"/>
                <a:cs typeface="Arial" panose="020B0604020202020204" pitchFamily="34" charset="0"/>
              </a:rPr>
              <a:t>OpenGL</a:t>
            </a:r>
          </a:p>
        </p:txBody>
      </p:sp>
      <p:cxnSp>
        <p:nvCxnSpPr>
          <p:cNvPr id="61" name="Straight Arrow Connector 60"/>
          <p:cNvCxnSpPr>
            <a:cxnSpLocks noChangeAspect="1"/>
          </p:cNvCxnSpPr>
          <p:nvPr/>
        </p:nvCxnSpPr>
        <p:spPr>
          <a:xfrm>
            <a:off x="7943850" y="1576388"/>
            <a:ext cx="0" cy="1604962"/>
          </a:xfrm>
          <a:prstGeom prst="straightConnector1">
            <a:avLst/>
          </a:prstGeom>
          <a:ln w="666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2" name="Rectangle 61"/>
          <p:cNvSpPr>
            <a:spLocks noChangeAspect="1"/>
          </p:cNvSpPr>
          <p:nvPr/>
        </p:nvSpPr>
        <p:spPr>
          <a:xfrm>
            <a:off x="2255838" y="1966913"/>
            <a:ext cx="1951037" cy="369887"/>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400" b="1" dirty="0">
                <a:solidFill>
                  <a:srgbClr val="000000"/>
                </a:solidFill>
                <a:latin typeface="Arial" panose="020B0604020202020204" pitchFamily="34" charset="0"/>
                <a:cs typeface="Arial" panose="020B0604020202020204" pitchFamily="34" charset="0"/>
              </a:rPr>
              <a:t>GLX</a:t>
            </a:r>
            <a:endParaRPr lang="en-US" sz="2800" b="1" dirty="0">
              <a:solidFill>
                <a:srgbClr val="000000"/>
              </a:solidFill>
              <a:latin typeface="Arial" panose="020B0604020202020204" pitchFamily="34" charset="0"/>
              <a:cs typeface="Arial" panose="020B0604020202020204" pitchFamily="34" charset="0"/>
            </a:endParaRPr>
          </a:p>
        </p:txBody>
      </p:sp>
      <p:sp>
        <p:nvSpPr>
          <p:cNvPr id="63" name="Rectangle 62"/>
          <p:cNvSpPr>
            <a:spLocks noChangeAspect="1"/>
          </p:cNvSpPr>
          <p:nvPr/>
        </p:nvSpPr>
        <p:spPr>
          <a:xfrm>
            <a:off x="4995863" y="1966913"/>
            <a:ext cx="1408112" cy="1584325"/>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400" b="1" dirty="0">
                <a:solidFill>
                  <a:srgbClr val="000000"/>
                </a:solidFill>
                <a:latin typeface="Arial" panose="020B0604020202020204" pitchFamily="34" charset="0"/>
                <a:cs typeface="Arial" panose="020B0604020202020204" pitchFamily="34" charset="0"/>
              </a:rPr>
              <a:t>OpenGL</a:t>
            </a:r>
          </a:p>
        </p:txBody>
      </p:sp>
      <p:cxnSp>
        <p:nvCxnSpPr>
          <p:cNvPr id="64" name="Straight Arrow Connector 63"/>
          <p:cNvCxnSpPr>
            <a:cxnSpLocks noChangeAspect="1"/>
            <a:endCxn id="63" idx="0"/>
          </p:cNvCxnSpPr>
          <p:nvPr/>
        </p:nvCxnSpPr>
        <p:spPr>
          <a:xfrm>
            <a:off x="5700713" y="1576388"/>
            <a:ext cx="0" cy="390525"/>
          </a:xfrm>
          <a:prstGeom prst="straightConnector1">
            <a:avLst/>
          </a:prstGeom>
          <a:ln w="666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5" name="Rectangle 64"/>
          <p:cNvSpPr>
            <a:spLocks noChangeAspect="1"/>
          </p:cNvSpPr>
          <p:nvPr/>
        </p:nvSpPr>
        <p:spPr>
          <a:xfrm>
            <a:off x="7181850" y="3181350"/>
            <a:ext cx="1706563" cy="369888"/>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400" b="1" dirty="0">
                <a:solidFill>
                  <a:srgbClr val="000000"/>
                </a:solidFill>
                <a:latin typeface="Arial" panose="020B0604020202020204" pitchFamily="34" charset="0"/>
                <a:cs typeface="Arial" panose="020B0604020202020204" pitchFamily="34" charset="0"/>
              </a:rPr>
              <a:t>EGL</a:t>
            </a:r>
            <a:endParaRPr lang="en-US" sz="2800" b="1" dirty="0">
              <a:solidFill>
                <a:srgbClr val="000000"/>
              </a:solidFill>
              <a:latin typeface="Arial" panose="020B0604020202020204" pitchFamily="34" charset="0"/>
              <a:cs typeface="Arial" panose="020B0604020202020204" pitchFamily="34" charset="0"/>
            </a:endParaRPr>
          </a:p>
        </p:txBody>
      </p:sp>
      <p:cxnSp>
        <p:nvCxnSpPr>
          <p:cNvPr id="66" name="Straight Connector 65"/>
          <p:cNvCxnSpPr/>
          <p:nvPr/>
        </p:nvCxnSpPr>
        <p:spPr>
          <a:xfrm flipH="1">
            <a:off x="1714500" y="2152650"/>
            <a:ext cx="541338" cy="0"/>
          </a:xfrm>
          <a:prstGeom prst="line">
            <a:avLst/>
          </a:prstGeom>
          <a:ln w="666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cxnSpLocks noChangeAspect="1"/>
            <a:endCxn id="62" idx="0"/>
          </p:cNvCxnSpPr>
          <p:nvPr/>
        </p:nvCxnSpPr>
        <p:spPr>
          <a:xfrm>
            <a:off x="3230563" y="1576388"/>
            <a:ext cx="0" cy="390525"/>
          </a:xfrm>
          <a:prstGeom prst="straightConnector1">
            <a:avLst/>
          </a:prstGeom>
          <a:ln w="666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6403975" y="3367088"/>
            <a:ext cx="777875" cy="0"/>
          </a:xfrm>
          <a:prstGeom prst="line">
            <a:avLst/>
          </a:prstGeom>
          <a:ln w="666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32525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1506" name="Group 58"/>
          <p:cNvGrpSpPr>
            <a:grpSpLocks/>
          </p:cNvGrpSpPr>
          <p:nvPr/>
        </p:nvGrpSpPr>
        <p:grpSpPr bwMode="auto">
          <a:xfrm>
            <a:off x="0" y="69850"/>
            <a:ext cx="9144000" cy="4605338"/>
            <a:chOff x="61392" y="180975"/>
            <a:chExt cx="9144000" cy="6716712"/>
          </a:xfrm>
        </p:grpSpPr>
        <p:sp>
          <p:nvSpPr>
            <p:cNvPr id="21507" name="Rectangle 8"/>
            <p:cNvSpPr>
              <a:spLocks noChangeArrowheads="1"/>
            </p:cNvSpPr>
            <p:nvPr/>
          </p:nvSpPr>
          <p:spPr bwMode="auto">
            <a:xfrm>
              <a:off x="61392" y="5930900"/>
              <a:ext cx="9144000" cy="9667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2" name="AutoShape 23"/>
            <p:cNvSpPr>
              <a:spLocks noChangeArrowheads="1"/>
            </p:cNvSpPr>
            <p:nvPr/>
          </p:nvSpPr>
          <p:spPr bwMode="auto">
            <a:xfrm>
              <a:off x="216967" y="4073010"/>
              <a:ext cx="8821738" cy="2671867"/>
            </a:xfrm>
            <a:prstGeom prst="roundRect">
              <a:avLst>
                <a:gd name="adj" fmla="val 16667"/>
              </a:avLst>
            </a:prstGeom>
            <a:solidFill>
              <a:schemeClr val="accent2">
                <a:lumMod val="20000"/>
                <a:lumOff val="80000"/>
              </a:schemeClr>
            </a:solidFill>
            <a:ln w="38100">
              <a:solidFill>
                <a:schemeClr val="tx1"/>
              </a:solidFill>
              <a:round/>
              <a:headEnd/>
              <a:tailEnd/>
            </a:ln>
            <a:effectLs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defRPr/>
              </a:pPr>
              <a:endParaRPr lang="en-US" altLang="en-US" sz="1200"/>
            </a:p>
          </p:txBody>
        </p:sp>
        <p:sp>
          <p:nvSpPr>
            <p:cNvPr id="21509" name="AutoShape 35"/>
            <p:cNvSpPr>
              <a:spLocks noChangeArrowheads="1"/>
            </p:cNvSpPr>
            <p:nvPr/>
          </p:nvSpPr>
          <p:spPr bwMode="auto">
            <a:xfrm>
              <a:off x="5600180" y="5662612"/>
              <a:ext cx="3224212" cy="936625"/>
            </a:xfrm>
            <a:prstGeom prst="roundRect">
              <a:avLst>
                <a:gd name="adj" fmla="val 16667"/>
              </a:avLst>
            </a:prstGeom>
            <a:solidFill>
              <a:srgbClr val="99FF99"/>
            </a:solidFill>
            <a:ln w="38100">
              <a:solidFill>
                <a:schemeClr val="tx1"/>
              </a:solidFill>
              <a:round/>
              <a:headEnd/>
              <a:tailEnd/>
            </a:ln>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1510" name="AutoShape 35"/>
            <p:cNvSpPr>
              <a:spLocks noChangeArrowheads="1"/>
            </p:cNvSpPr>
            <p:nvPr/>
          </p:nvSpPr>
          <p:spPr bwMode="auto">
            <a:xfrm>
              <a:off x="5600180" y="4213225"/>
              <a:ext cx="3224212" cy="1255712"/>
            </a:xfrm>
            <a:prstGeom prst="roundRect">
              <a:avLst>
                <a:gd name="adj" fmla="val 16667"/>
              </a:avLst>
            </a:prstGeom>
            <a:solidFill>
              <a:srgbClr val="FFCC99"/>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5" name="AutoShape 26"/>
            <p:cNvSpPr>
              <a:spLocks noChangeArrowheads="1"/>
            </p:cNvSpPr>
            <p:nvPr/>
          </p:nvSpPr>
          <p:spPr bwMode="auto">
            <a:xfrm>
              <a:off x="226492" y="1294639"/>
              <a:ext cx="2436813" cy="2308362"/>
            </a:xfrm>
            <a:prstGeom prst="roundRect">
              <a:avLst>
                <a:gd name="adj" fmla="val 16667"/>
              </a:avLst>
            </a:prstGeom>
            <a:solidFill>
              <a:schemeClr val="accent2">
                <a:lumMod val="20000"/>
                <a:lumOff val="80000"/>
              </a:schemeClr>
            </a:solidFill>
            <a:ln w="38100">
              <a:solidFill>
                <a:schemeClr val="tx1"/>
              </a:solidFill>
              <a:round/>
              <a:headEnd/>
              <a:tailEnd/>
            </a:ln>
            <a:effectLs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defRPr/>
              </a:pPr>
              <a:endParaRPr lang="en-US" altLang="en-US" sz="1200"/>
            </a:p>
          </p:txBody>
        </p:sp>
        <p:sp>
          <p:nvSpPr>
            <p:cNvPr id="21512" name="Rectangle 4"/>
            <p:cNvSpPr>
              <a:spLocks noChangeArrowheads="1"/>
            </p:cNvSpPr>
            <p:nvPr/>
          </p:nvSpPr>
          <p:spPr bwMode="auto">
            <a:xfrm>
              <a:off x="462716" y="4322762"/>
              <a:ext cx="1814512" cy="34607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VMDDisplayList</a:t>
              </a:r>
            </a:p>
          </p:txBody>
        </p:sp>
        <p:sp>
          <p:nvSpPr>
            <p:cNvPr id="21513" name="Rectangle 5"/>
            <p:cNvSpPr>
              <a:spLocks noChangeArrowheads="1"/>
            </p:cNvSpPr>
            <p:nvPr/>
          </p:nvSpPr>
          <p:spPr bwMode="auto">
            <a:xfrm>
              <a:off x="459855" y="5122861"/>
              <a:ext cx="1814512" cy="34607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DisplayDevice</a:t>
              </a:r>
            </a:p>
          </p:txBody>
        </p:sp>
        <p:sp>
          <p:nvSpPr>
            <p:cNvPr id="21514" name="Rectangle 6"/>
            <p:cNvSpPr>
              <a:spLocks noChangeArrowheads="1"/>
            </p:cNvSpPr>
            <p:nvPr/>
          </p:nvSpPr>
          <p:spPr bwMode="auto">
            <a:xfrm>
              <a:off x="6081192" y="4618037"/>
              <a:ext cx="2392363" cy="344488"/>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OpenGL Pbuffer/FBO</a:t>
              </a:r>
            </a:p>
          </p:txBody>
        </p:sp>
        <p:sp>
          <p:nvSpPr>
            <p:cNvPr id="21515" name="Rectangle 8"/>
            <p:cNvSpPr>
              <a:spLocks noChangeArrowheads="1"/>
            </p:cNvSpPr>
            <p:nvPr/>
          </p:nvSpPr>
          <p:spPr bwMode="auto">
            <a:xfrm>
              <a:off x="450330" y="5930901"/>
              <a:ext cx="1814512" cy="563561"/>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OpenGLRenderer</a:t>
              </a:r>
            </a:p>
          </p:txBody>
        </p:sp>
        <p:cxnSp>
          <p:nvCxnSpPr>
            <p:cNvPr id="21516" name="AutoShape 18"/>
            <p:cNvCxnSpPr>
              <a:cxnSpLocks noChangeShapeType="1"/>
              <a:stCxn id="21512" idx="2"/>
              <a:endCxn id="21513" idx="0"/>
            </p:cNvCxnSpPr>
            <p:nvPr/>
          </p:nvCxnSpPr>
          <p:spPr bwMode="auto">
            <a:xfrm flipH="1">
              <a:off x="1367111" y="4668837"/>
              <a:ext cx="2861" cy="454024"/>
            </a:xfrm>
            <a:prstGeom prst="straightConnector1">
              <a:avLst/>
            </a:prstGeom>
            <a:noFill/>
            <a:ln w="88900">
              <a:solidFill>
                <a:schemeClr val="tx1"/>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17" name="AutoShape 19"/>
            <p:cNvCxnSpPr>
              <a:cxnSpLocks noChangeShapeType="1"/>
              <a:stCxn id="21513" idx="2"/>
              <a:endCxn id="21515" idx="0"/>
            </p:cNvCxnSpPr>
            <p:nvPr/>
          </p:nvCxnSpPr>
          <p:spPr bwMode="auto">
            <a:xfrm flipH="1">
              <a:off x="1357586" y="5468937"/>
              <a:ext cx="9525" cy="461964"/>
            </a:xfrm>
            <a:prstGeom prst="straightConnector1">
              <a:avLst/>
            </a:prstGeom>
            <a:noFill/>
            <a:ln w="88900">
              <a:solidFill>
                <a:schemeClr val="tx1"/>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518" name="Text Box 25"/>
            <p:cNvSpPr txBox="1">
              <a:spLocks noChangeArrowheads="1"/>
            </p:cNvSpPr>
            <p:nvPr/>
          </p:nvSpPr>
          <p:spPr bwMode="auto">
            <a:xfrm>
              <a:off x="2396605" y="4213225"/>
              <a:ext cx="2232025" cy="105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ct val="50000"/>
                </a:spcBef>
                <a:spcAft>
                  <a:spcPct val="0"/>
                </a:spcAft>
                <a:buClr>
                  <a:srgbClr val="000000"/>
                </a:buClr>
                <a:buSzPct val="100000"/>
                <a:buFont typeface="Times New Roman" pitchFamily="18" charset="0"/>
                <a:buNone/>
              </a:pPr>
              <a:r>
                <a:rPr lang="en-US" altLang="en-US" sz="2800" b="1" smtClean="0">
                  <a:latin typeface="Arial" charset="0"/>
                  <a:cs typeface="Arial" charset="0"/>
                </a:rPr>
                <a:t>Display </a:t>
              </a:r>
            </a:p>
            <a:p>
              <a:pPr algn="ctr" defTabSz="914400" eaLnBrk="1" fontAlgn="base" hangingPunct="1">
                <a:lnSpc>
                  <a:spcPct val="90000"/>
                </a:lnSpc>
                <a:spcBef>
                  <a:spcPct val="50000"/>
                </a:spcBef>
                <a:spcAft>
                  <a:spcPct val="0"/>
                </a:spcAft>
                <a:buClr>
                  <a:srgbClr val="000000"/>
                </a:buClr>
                <a:buSzPct val="100000"/>
                <a:buFont typeface="Times New Roman" pitchFamily="18" charset="0"/>
                <a:buNone/>
              </a:pPr>
              <a:r>
                <a:rPr lang="en-US" altLang="en-US" sz="2800" b="1" smtClean="0">
                  <a:latin typeface="Arial" charset="0"/>
                  <a:cs typeface="Arial" charset="0"/>
                </a:rPr>
                <a:t>Subsystem</a:t>
              </a:r>
            </a:p>
          </p:txBody>
        </p:sp>
        <p:sp>
          <p:nvSpPr>
            <p:cNvPr id="21519" name="Text Box 27"/>
            <p:cNvSpPr txBox="1">
              <a:spLocks noChangeArrowheads="1"/>
            </p:cNvSpPr>
            <p:nvPr/>
          </p:nvSpPr>
          <p:spPr bwMode="auto">
            <a:xfrm>
              <a:off x="459855" y="1373187"/>
              <a:ext cx="1970087" cy="31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ct val="50000"/>
                </a:spcBef>
                <a:spcAft>
                  <a:spcPct val="0"/>
                </a:spcAft>
                <a:buClr>
                  <a:srgbClr val="000000"/>
                </a:buClr>
                <a:buSzPct val="100000"/>
                <a:buFont typeface="Times New Roman" pitchFamily="18" charset="0"/>
                <a:buNone/>
              </a:pPr>
              <a:r>
                <a:rPr lang="en-US" altLang="en-US" sz="1800" b="1" smtClean="0">
                  <a:latin typeface="Arial" charset="0"/>
                  <a:cs typeface="Arial" charset="0"/>
                </a:rPr>
                <a:t>Scene Graph</a:t>
              </a:r>
            </a:p>
          </p:txBody>
        </p:sp>
        <p:sp>
          <p:nvSpPr>
            <p:cNvPr id="21520" name="AutoShape 28"/>
            <p:cNvSpPr>
              <a:spLocks noChangeArrowheads="1"/>
            </p:cNvSpPr>
            <p:nvPr/>
          </p:nvSpPr>
          <p:spPr bwMode="auto">
            <a:xfrm>
              <a:off x="216967" y="180975"/>
              <a:ext cx="8821738" cy="688975"/>
            </a:xfrm>
            <a:prstGeom prst="roundRect">
              <a:avLst>
                <a:gd name="adj" fmla="val 16667"/>
              </a:avLst>
            </a:prstGeom>
            <a:solidFill>
              <a:srgbClr val="99CC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1521" name="Text Box 29"/>
            <p:cNvSpPr txBox="1">
              <a:spLocks noChangeArrowheads="1"/>
            </p:cNvSpPr>
            <p:nvPr/>
          </p:nvSpPr>
          <p:spPr bwMode="auto">
            <a:xfrm>
              <a:off x="961505" y="227270"/>
              <a:ext cx="7412037"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ct val="50000"/>
                </a:spcBef>
                <a:spcAft>
                  <a:spcPct val="0"/>
                </a:spcAft>
                <a:buClr>
                  <a:srgbClr val="000000"/>
                </a:buClr>
                <a:buSzPct val="100000"/>
                <a:buFont typeface="Times New Roman" pitchFamily="18" charset="0"/>
                <a:buNone/>
              </a:pPr>
              <a:r>
                <a:rPr lang="en-US" altLang="en-US" sz="2400" b="1" smtClean="0">
                  <a:latin typeface="Arial" charset="0"/>
                  <a:cs typeface="Arial" charset="0"/>
                </a:rPr>
                <a:t>Molecular Structure Data and Global VMD State</a:t>
              </a:r>
            </a:p>
          </p:txBody>
        </p:sp>
        <p:sp>
          <p:nvSpPr>
            <p:cNvPr id="36" name="AutoShape 35"/>
            <p:cNvSpPr>
              <a:spLocks noChangeArrowheads="1"/>
            </p:cNvSpPr>
            <p:nvPr/>
          </p:nvSpPr>
          <p:spPr bwMode="auto">
            <a:xfrm>
              <a:off x="6871767" y="1294639"/>
              <a:ext cx="2176463" cy="2310678"/>
            </a:xfrm>
            <a:prstGeom prst="roundRect">
              <a:avLst>
                <a:gd name="adj" fmla="val 16667"/>
              </a:avLst>
            </a:prstGeom>
            <a:solidFill>
              <a:schemeClr val="accent2">
                <a:lumMod val="20000"/>
                <a:lumOff val="80000"/>
              </a:schemeClr>
            </a:solidFill>
            <a:ln w="38100">
              <a:solidFill>
                <a:schemeClr val="tx1"/>
              </a:solidFill>
              <a:round/>
              <a:headEnd/>
              <a:tailEnd/>
            </a:ln>
            <a:effec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defRPr/>
              </a:pPr>
              <a:endParaRPr lang="en-US" altLang="en-US" sz="1200" smtClean="0"/>
            </a:p>
          </p:txBody>
        </p:sp>
        <p:sp>
          <p:nvSpPr>
            <p:cNvPr id="21523" name="Text Box 36"/>
            <p:cNvSpPr txBox="1">
              <a:spLocks noChangeArrowheads="1"/>
            </p:cNvSpPr>
            <p:nvPr/>
          </p:nvSpPr>
          <p:spPr bwMode="auto">
            <a:xfrm>
              <a:off x="6922567" y="1390650"/>
              <a:ext cx="2074863"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ct val="50000"/>
                </a:spcBef>
                <a:spcAft>
                  <a:spcPct val="0"/>
                </a:spcAft>
                <a:buClr>
                  <a:srgbClr val="000000"/>
                </a:buClr>
                <a:buSzPct val="100000"/>
                <a:buFont typeface="Times New Roman" pitchFamily="18" charset="0"/>
                <a:buNone/>
              </a:pPr>
              <a:r>
                <a:rPr lang="en-US" altLang="en-US" sz="1800" b="1" smtClean="0">
                  <a:latin typeface="Arial" charset="0"/>
                  <a:cs typeface="Arial" charset="0"/>
                </a:rPr>
                <a:t>User Interface Subsystem</a:t>
              </a:r>
            </a:p>
          </p:txBody>
        </p:sp>
        <p:sp>
          <p:nvSpPr>
            <p:cNvPr id="21524" name="Rectangle 43"/>
            <p:cNvSpPr>
              <a:spLocks noChangeArrowheads="1"/>
            </p:cNvSpPr>
            <p:nvPr/>
          </p:nvSpPr>
          <p:spPr bwMode="auto">
            <a:xfrm>
              <a:off x="6974955" y="2290762"/>
              <a:ext cx="1970087" cy="2921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Tcl/Python Scripting</a:t>
              </a:r>
            </a:p>
          </p:txBody>
        </p:sp>
        <p:sp>
          <p:nvSpPr>
            <p:cNvPr id="21525" name="Rectangle 44"/>
            <p:cNvSpPr>
              <a:spLocks noChangeArrowheads="1"/>
            </p:cNvSpPr>
            <p:nvPr/>
          </p:nvSpPr>
          <p:spPr bwMode="auto">
            <a:xfrm>
              <a:off x="6974955" y="2705100"/>
              <a:ext cx="1970087" cy="2921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Mouse + Windows</a:t>
              </a:r>
            </a:p>
          </p:txBody>
        </p:sp>
        <p:sp>
          <p:nvSpPr>
            <p:cNvPr id="21526" name="Rectangle 46"/>
            <p:cNvSpPr>
              <a:spLocks noChangeArrowheads="1"/>
            </p:cNvSpPr>
            <p:nvPr/>
          </p:nvSpPr>
          <p:spPr bwMode="auto">
            <a:xfrm>
              <a:off x="6974955" y="3117850"/>
              <a:ext cx="1970087" cy="293687"/>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6DoF Input “Tools”</a:t>
              </a:r>
            </a:p>
          </p:txBody>
        </p:sp>
        <p:sp>
          <p:nvSpPr>
            <p:cNvPr id="41" name="AutoShape 47"/>
            <p:cNvSpPr>
              <a:spLocks noChangeArrowheads="1"/>
            </p:cNvSpPr>
            <p:nvPr/>
          </p:nvSpPr>
          <p:spPr bwMode="auto">
            <a:xfrm>
              <a:off x="3595167" y="1294639"/>
              <a:ext cx="2386013" cy="2308362"/>
            </a:xfrm>
            <a:prstGeom prst="roundRect">
              <a:avLst>
                <a:gd name="adj" fmla="val 16667"/>
              </a:avLst>
            </a:prstGeom>
            <a:solidFill>
              <a:schemeClr val="accent2">
                <a:lumMod val="20000"/>
                <a:lumOff val="80000"/>
              </a:schemeClr>
            </a:solidFill>
            <a:ln w="38100">
              <a:solidFill>
                <a:schemeClr val="tx1"/>
              </a:solidFill>
              <a:round/>
              <a:headEnd/>
              <a:tailEnd/>
            </a:ln>
            <a:effectLs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defRPr/>
              </a:pPr>
              <a:endParaRPr lang="en-US" altLang="en-US" sz="1200"/>
            </a:p>
          </p:txBody>
        </p:sp>
        <p:sp>
          <p:nvSpPr>
            <p:cNvPr id="21528" name="Text Box 49"/>
            <p:cNvSpPr txBox="1">
              <a:spLocks noChangeArrowheads="1"/>
            </p:cNvSpPr>
            <p:nvPr/>
          </p:nvSpPr>
          <p:spPr bwMode="auto">
            <a:xfrm>
              <a:off x="3544367" y="1390650"/>
              <a:ext cx="2436813"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ct val="50000"/>
                </a:spcBef>
                <a:spcAft>
                  <a:spcPct val="0"/>
                </a:spcAft>
                <a:buClr>
                  <a:srgbClr val="000000"/>
                </a:buClr>
                <a:buSzPct val="100000"/>
                <a:buFont typeface="Times New Roman" pitchFamily="18" charset="0"/>
                <a:buNone/>
              </a:pPr>
              <a:r>
                <a:rPr lang="en-US" altLang="en-US" sz="1800" b="1" smtClean="0">
                  <a:latin typeface="Arial" charset="0"/>
                  <a:cs typeface="Arial" charset="0"/>
                </a:rPr>
                <a:t>Graphical  Representations</a:t>
              </a:r>
            </a:p>
          </p:txBody>
        </p:sp>
        <p:sp>
          <p:nvSpPr>
            <p:cNvPr id="21529" name="Rectangle 50"/>
            <p:cNvSpPr>
              <a:spLocks noChangeArrowheads="1"/>
            </p:cNvSpPr>
            <p:nvPr/>
          </p:nvSpPr>
          <p:spPr bwMode="auto">
            <a:xfrm>
              <a:off x="3803130" y="2705100"/>
              <a:ext cx="1970087" cy="830263"/>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Non-Molecular</a:t>
              </a:r>
            </a:p>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Geometry</a:t>
              </a:r>
            </a:p>
          </p:txBody>
        </p:sp>
        <p:sp>
          <p:nvSpPr>
            <p:cNvPr id="21530" name="Rectangle 51"/>
            <p:cNvSpPr>
              <a:spLocks noChangeArrowheads="1"/>
            </p:cNvSpPr>
            <p:nvPr/>
          </p:nvSpPr>
          <p:spPr bwMode="auto">
            <a:xfrm>
              <a:off x="3803130" y="2290762"/>
              <a:ext cx="1970087" cy="344488"/>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DrawMolecule</a:t>
              </a:r>
            </a:p>
          </p:txBody>
        </p:sp>
        <p:cxnSp>
          <p:nvCxnSpPr>
            <p:cNvPr id="21531" name="AutoShape 55"/>
            <p:cNvCxnSpPr>
              <a:cxnSpLocks noChangeShapeType="1"/>
              <a:stCxn id="25" idx="2"/>
            </p:cNvCxnSpPr>
            <p:nvPr/>
          </p:nvCxnSpPr>
          <p:spPr bwMode="auto">
            <a:xfrm>
              <a:off x="1444105" y="3602037"/>
              <a:ext cx="1587" cy="469900"/>
            </a:xfrm>
            <a:prstGeom prst="straightConnector1">
              <a:avLst/>
            </a:prstGeom>
            <a:noFill/>
            <a:ln w="88900">
              <a:solidFill>
                <a:schemeClr val="tx1"/>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32" name="AutoShape 56"/>
            <p:cNvCxnSpPr>
              <a:cxnSpLocks noChangeShapeType="1"/>
              <a:stCxn id="41" idx="1"/>
              <a:endCxn id="25" idx="3"/>
            </p:cNvCxnSpPr>
            <p:nvPr/>
          </p:nvCxnSpPr>
          <p:spPr bwMode="auto">
            <a:xfrm flipH="1">
              <a:off x="2663305" y="2449512"/>
              <a:ext cx="931862"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33" name="AutoShape 57"/>
            <p:cNvCxnSpPr>
              <a:cxnSpLocks noChangeShapeType="1"/>
              <a:stCxn id="36" idx="1"/>
              <a:endCxn id="41" idx="3"/>
            </p:cNvCxnSpPr>
            <p:nvPr/>
          </p:nvCxnSpPr>
          <p:spPr bwMode="auto">
            <a:xfrm flipH="1" flipV="1">
              <a:off x="5981180" y="2449512"/>
              <a:ext cx="890587"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34" name="AutoShape 68"/>
            <p:cNvCxnSpPr>
              <a:cxnSpLocks noChangeShapeType="1"/>
            </p:cNvCxnSpPr>
            <p:nvPr/>
          </p:nvCxnSpPr>
          <p:spPr bwMode="auto">
            <a:xfrm flipV="1">
              <a:off x="8219555" y="869950"/>
              <a:ext cx="0" cy="43180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35" name="AutoShape 69"/>
            <p:cNvCxnSpPr>
              <a:cxnSpLocks noChangeShapeType="1"/>
            </p:cNvCxnSpPr>
            <p:nvPr/>
          </p:nvCxnSpPr>
          <p:spPr bwMode="auto">
            <a:xfrm>
              <a:off x="7597255" y="847725"/>
              <a:ext cx="1587" cy="487362"/>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36" name="AutoShape 70"/>
            <p:cNvCxnSpPr>
              <a:cxnSpLocks noChangeShapeType="1"/>
            </p:cNvCxnSpPr>
            <p:nvPr/>
          </p:nvCxnSpPr>
          <p:spPr bwMode="auto">
            <a:xfrm>
              <a:off x="4754042" y="847725"/>
              <a:ext cx="1588" cy="487362"/>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537" name="Rectangle 8"/>
            <p:cNvSpPr>
              <a:spLocks noChangeArrowheads="1"/>
            </p:cNvSpPr>
            <p:nvPr/>
          </p:nvSpPr>
          <p:spPr bwMode="auto">
            <a:xfrm>
              <a:off x="6081192" y="5053012"/>
              <a:ext cx="2384425" cy="346075"/>
            </a:xfrm>
            <a:prstGeom prst="rect">
              <a:avLst/>
            </a:prstGeom>
            <a:solidFill>
              <a:schemeClr val="bg1"/>
            </a:solidFill>
            <a:ln w="19050">
              <a:solidFill>
                <a:schemeClr val="tx1"/>
              </a:solidFill>
              <a:miter lim="800000"/>
              <a:headEnd/>
              <a:tailEnd/>
            </a:ln>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Windowed OpenGL</a:t>
              </a:r>
            </a:p>
          </p:txBody>
        </p:sp>
        <p:sp>
          <p:nvSpPr>
            <p:cNvPr id="21538" name="Rectangle 8"/>
            <p:cNvSpPr>
              <a:spLocks noChangeArrowheads="1"/>
            </p:cNvSpPr>
            <p:nvPr/>
          </p:nvSpPr>
          <p:spPr bwMode="auto">
            <a:xfrm>
              <a:off x="6081192" y="6146800"/>
              <a:ext cx="2392363" cy="347662"/>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OpenGL Pbuffer/FBO</a:t>
              </a:r>
            </a:p>
          </p:txBody>
        </p:sp>
        <p:pic>
          <p:nvPicPr>
            <p:cNvPr id="21539" name="Content Placeholder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6417" y="1735137"/>
              <a:ext cx="10953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40" name="Text Box 36"/>
            <p:cNvSpPr txBox="1">
              <a:spLocks noChangeArrowheads="1"/>
            </p:cNvSpPr>
            <p:nvPr/>
          </p:nvSpPr>
          <p:spPr bwMode="auto">
            <a:xfrm>
              <a:off x="6270104" y="4216876"/>
              <a:ext cx="2074863" cy="41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ct val="50000"/>
                </a:spcBef>
                <a:spcAft>
                  <a:spcPct val="0"/>
                </a:spcAft>
                <a:buClr>
                  <a:srgbClr val="000000"/>
                </a:buClr>
                <a:buSzPct val="100000"/>
                <a:buFont typeface="Times New Roman" pitchFamily="18" charset="0"/>
                <a:buNone/>
              </a:pPr>
              <a:r>
                <a:rPr lang="en-US" altLang="en-US" sz="1600" b="1" smtClean="0">
                  <a:latin typeface="Arial" charset="0"/>
                  <a:cs typeface="Arial" charset="0"/>
                </a:rPr>
                <a:t>GLX+X11+Drv</a:t>
              </a:r>
            </a:p>
          </p:txBody>
        </p:sp>
        <p:sp>
          <p:nvSpPr>
            <p:cNvPr id="21541" name="Text Box 36"/>
            <p:cNvSpPr txBox="1">
              <a:spLocks noChangeArrowheads="1"/>
            </p:cNvSpPr>
            <p:nvPr/>
          </p:nvSpPr>
          <p:spPr bwMode="auto">
            <a:xfrm>
              <a:off x="6174855" y="5699918"/>
              <a:ext cx="2074862" cy="41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ct val="50000"/>
                </a:spcBef>
                <a:spcAft>
                  <a:spcPct val="0"/>
                </a:spcAft>
                <a:buClr>
                  <a:srgbClr val="000000"/>
                </a:buClr>
                <a:buSzPct val="100000"/>
                <a:buFont typeface="Times New Roman" pitchFamily="18" charset="0"/>
                <a:buNone/>
              </a:pPr>
              <a:r>
                <a:rPr lang="en-US" altLang="en-US" sz="1600" b="1" smtClean="0">
                  <a:latin typeface="Arial" charset="0"/>
                  <a:cs typeface="Arial" charset="0"/>
                </a:rPr>
                <a:t>EGL+Drv</a:t>
              </a:r>
            </a:p>
          </p:txBody>
        </p:sp>
        <p:cxnSp>
          <p:nvCxnSpPr>
            <p:cNvPr id="21542" name="Elbow Connector 4"/>
            <p:cNvCxnSpPr>
              <a:cxnSpLocks noChangeShapeType="1"/>
              <a:endCxn id="21538" idx="1"/>
            </p:cNvCxnSpPr>
            <p:nvPr/>
          </p:nvCxnSpPr>
          <p:spPr bwMode="auto">
            <a:xfrm flipV="1">
              <a:off x="2274367" y="6320632"/>
              <a:ext cx="3806825" cy="86992"/>
            </a:xfrm>
            <a:prstGeom prst="bentConnector3">
              <a:avLst>
                <a:gd name="adj1" fmla="val 71250"/>
              </a:avLst>
            </a:prstGeom>
            <a:noFill/>
            <a:ln w="889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43" name="Elbow Connector 51"/>
            <p:cNvCxnSpPr>
              <a:cxnSpLocks noChangeShapeType="1"/>
              <a:endCxn id="21514" idx="1"/>
            </p:cNvCxnSpPr>
            <p:nvPr/>
          </p:nvCxnSpPr>
          <p:spPr bwMode="auto">
            <a:xfrm flipV="1">
              <a:off x="2274366" y="4790282"/>
              <a:ext cx="3806826" cy="1249361"/>
            </a:xfrm>
            <a:prstGeom prst="bentConnector3">
              <a:avLst>
                <a:gd name="adj1" fmla="val 61880"/>
              </a:avLst>
            </a:prstGeom>
            <a:noFill/>
            <a:ln w="889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44" name="Elbow Connector 63"/>
            <p:cNvCxnSpPr>
              <a:cxnSpLocks noChangeShapeType="1"/>
              <a:endCxn id="21537" idx="1"/>
            </p:cNvCxnSpPr>
            <p:nvPr/>
          </p:nvCxnSpPr>
          <p:spPr bwMode="auto">
            <a:xfrm flipV="1">
              <a:off x="2264842" y="5226051"/>
              <a:ext cx="3816350" cy="999328"/>
            </a:xfrm>
            <a:prstGeom prst="bentConnector3">
              <a:avLst>
                <a:gd name="adj1" fmla="val 66981"/>
              </a:avLst>
            </a:prstGeom>
            <a:noFill/>
            <a:ln w="889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655259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0753" y="180753"/>
            <a:ext cx="8793126" cy="692971"/>
          </a:xfrm>
        </p:spPr>
        <p:txBody>
          <a:bodyPr/>
          <a:lstStyle/>
          <a:p>
            <a:r>
              <a:rPr lang="en-US" sz="3200" dirty="0" smtClean="0"/>
              <a:t>VMD EGL Performance on Amazon EC2 Cloud</a:t>
            </a:r>
            <a:endParaRPr lang="en-US" sz="3200" dirty="0"/>
          </a:p>
        </p:txBody>
      </p:sp>
      <p:pic>
        <p:nvPicPr>
          <p:cNvPr id="6" name="Picture 2"/>
          <p:cNvPicPr>
            <a:picLocks noChangeAspect="1"/>
          </p:cNvPicPr>
          <p:nvPr/>
        </p:nvPicPr>
        <p:blipFill>
          <a:blip r:embed="rId2">
            <a:extLst>
              <a:ext uri="{28A0092B-C50C-407E-A947-70E740481C1C}">
                <a14:useLocalDpi xmlns:a14="http://schemas.microsoft.com/office/drawing/2010/main" val="0"/>
              </a:ext>
            </a:extLst>
          </a:blip>
          <a:srcRect l="20981" r="27097"/>
          <a:stretch>
            <a:fillRect/>
          </a:stretch>
        </p:blipFill>
        <p:spPr bwMode="auto">
          <a:xfrm>
            <a:off x="6049926" y="873724"/>
            <a:ext cx="2987749" cy="32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5"/>
          <p:cNvSpPr txBox="1">
            <a:spLocks noChangeArrowheads="1"/>
          </p:cNvSpPr>
          <p:nvPr/>
        </p:nvSpPr>
        <p:spPr bwMode="auto">
          <a:xfrm>
            <a:off x="6049926" y="4110453"/>
            <a:ext cx="3094074"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pt-BR" altLang="en-US" sz="1600" b="1" dirty="0" smtClean="0">
                <a:latin typeface="Arial" charset="0"/>
                <a:cs typeface="Arial" charset="0"/>
              </a:rPr>
              <a:t>64M atom HIV-1 capsid simulation rendered via EGL</a:t>
            </a:r>
            <a:endParaRPr lang="en-US" altLang="en-US" sz="1600" b="1" dirty="0" smtClean="0">
              <a:latin typeface="Arial" charset="0"/>
              <a:cs typeface="Arial"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930991207"/>
              </p:ext>
            </p:extLst>
          </p:nvPr>
        </p:nvGraphicFramePr>
        <p:xfrm>
          <a:off x="180752" y="902965"/>
          <a:ext cx="5720317" cy="2619972"/>
        </p:xfrm>
        <a:graphic>
          <a:graphicData uri="http://schemas.openxmlformats.org/drawingml/2006/table">
            <a:tbl>
              <a:tblPr firstRow="1" bandRow="1">
                <a:tableStyleId>{5C22544A-7EE6-4342-B048-85BDC9FD1C3A}</a:tableStyleId>
              </a:tblPr>
              <a:tblGrid>
                <a:gridCol w="1067585"/>
                <a:gridCol w="2326366"/>
                <a:gridCol w="2326366"/>
              </a:tblGrid>
              <a:tr h="757774">
                <a:tc>
                  <a:txBody>
                    <a:bodyPr/>
                    <a:lstStyle/>
                    <a:p>
                      <a:r>
                        <a:rPr lang="en-US" sz="2000" dirty="0" smtClean="0">
                          <a:solidFill>
                            <a:schemeClr val="tx1"/>
                          </a:solidFill>
                        </a:rPr>
                        <a:t>MPI</a:t>
                      </a:r>
                    </a:p>
                    <a:p>
                      <a:r>
                        <a:rPr lang="en-US" sz="2000" dirty="0" smtClean="0">
                          <a:solidFill>
                            <a:schemeClr val="tx1"/>
                          </a:solidFill>
                        </a:rPr>
                        <a:t>Ranks</a:t>
                      </a:r>
                      <a:endParaRPr lang="en-US" sz="2000" dirty="0">
                        <a:solidFill>
                          <a:schemeClr val="tx1"/>
                        </a:solidFill>
                      </a:endParaRPr>
                    </a:p>
                  </a:txBody>
                  <a:tcPr marL="91458" marR="91458" marT="34297" marB="34297">
                    <a:solidFill>
                      <a:srgbClr val="99FF99"/>
                    </a:solidFill>
                  </a:tcPr>
                </a:tc>
                <a:tc>
                  <a:txBody>
                    <a:bodyPr/>
                    <a:lstStyle/>
                    <a:p>
                      <a:r>
                        <a:rPr lang="en-US" sz="2000" dirty="0" smtClean="0">
                          <a:solidFill>
                            <a:schemeClr val="tx1"/>
                          </a:solidFill>
                        </a:rPr>
                        <a:t>EC2 “G2.8xlarge”</a:t>
                      </a:r>
                    </a:p>
                    <a:p>
                      <a:r>
                        <a:rPr lang="en-US" sz="2000" dirty="0" smtClean="0">
                          <a:solidFill>
                            <a:schemeClr val="tx1"/>
                          </a:solidFill>
                        </a:rPr>
                        <a:t>GPU Instances</a:t>
                      </a:r>
                      <a:endParaRPr lang="en-US" sz="2000" dirty="0">
                        <a:solidFill>
                          <a:schemeClr val="tx1"/>
                        </a:solidFill>
                      </a:endParaRPr>
                    </a:p>
                  </a:txBody>
                  <a:tcPr marL="91458" marR="91458" marT="34297" marB="34297">
                    <a:solidFill>
                      <a:srgbClr val="99FF99"/>
                    </a:solidFill>
                  </a:tcPr>
                </a:tc>
                <a:tc>
                  <a:txBody>
                    <a:bodyPr/>
                    <a:lstStyle/>
                    <a:p>
                      <a:r>
                        <a:rPr lang="en-US" sz="1400" dirty="0" smtClean="0">
                          <a:solidFill>
                            <a:schemeClr val="tx1"/>
                          </a:solidFill>
                        </a:rPr>
                        <a:t>HIV-1</a:t>
                      </a:r>
                      <a:r>
                        <a:rPr lang="en-US" sz="1400" baseline="0" dirty="0" smtClean="0">
                          <a:solidFill>
                            <a:schemeClr val="tx1"/>
                          </a:solidFill>
                        </a:rPr>
                        <a:t> m</a:t>
                      </a:r>
                      <a:r>
                        <a:rPr lang="en-US" sz="1400" dirty="0" smtClean="0">
                          <a:solidFill>
                            <a:schemeClr val="tx1"/>
                          </a:solidFill>
                        </a:rPr>
                        <a:t>ovie rendering</a:t>
                      </a:r>
                      <a:r>
                        <a:rPr lang="en-US" sz="1400" baseline="0" dirty="0" smtClean="0">
                          <a:solidFill>
                            <a:schemeClr val="tx1"/>
                          </a:solidFill>
                        </a:rPr>
                        <a:t> time (sec),  (I/O %)</a:t>
                      </a:r>
                    </a:p>
                    <a:p>
                      <a:r>
                        <a:rPr lang="en-US" sz="1400" baseline="0" dirty="0" smtClean="0">
                          <a:solidFill>
                            <a:schemeClr val="tx1"/>
                          </a:solidFill>
                        </a:rPr>
                        <a:t>3840x2160 resolution</a:t>
                      </a:r>
                      <a:endParaRPr lang="en-US" sz="1400" dirty="0">
                        <a:solidFill>
                          <a:schemeClr val="tx1"/>
                        </a:solidFill>
                      </a:endParaRPr>
                    </a:p>
                  </a:txBody>
                  <a:tcPr marL="91458" marR="91458" marT="34297" marB="34297">
                    <a:solidFill>
                      <a:srgbClr val="99FF99"/>
                    </a:solidFill>
                  </a:tcPr>
                </a:tc>
              </a:tr>
              <a:tr h="327062">
                <a:tc>
                  <a:txBody>
                    <a:bodyPr/>
                    <a:lstStyle/>
                    <a:p>
                      <a:r>
                        <a:rPr lang="en-US" sz="1400" b="1" dirty="0" smtClean="0"/>
                        <a:t>1</a:t>
                      </a:r>
                      <a:endParaRPr lang="en-US" sz="1400" b="1" dirty="0"/>
                    </a:p>
                  </a:txBody>
                  <a:tcPr marL="91458" marR="91458" marT="34297" marB="34297"/>
                </a:tc>
                <a:tc>
                  <a:txBody>
                    <a:bodyPr/>
                    <a:lstStyle/>
                    <a:p>
                      <a:r>
                        <a:rPr lang="en-US" sz="1400" b="1" dirty="0" smtClean="0"/>
                        <a:t>1</a:t>
                      </a:r>
                      <a:endParaRPr lang="en-US" sz="1400" b="1" dirty="0"/>
                    </a:p>
                  </a:txBody>
                  <a:tcPr marL="91458" marR="91458" marT="34297" marB="34297"/>
                </a:tc>
                <a:tc>
                  <a:txBody>
                    <a:bodyPr/>
                    <a:lstStyle/>
                    <a:p>
                      <a:r>
                        <a:rPr lang="en-US" sz="1400" b="1" dirty="0" smtClean="0"/>
                        <a:t>626</a:t>
                      </a:r>
                      <a:r>
                        <a:rPr lang="en-US" sz="1400" b="1" baseline="0" dirty="0" smtClean="0"/>
                        <a:t>s  (10% I/O)</a:t>
                      </a:r>
                      <a:endParaRPr lang="en-US" sz="1400" b="1" dirty="0"/>
                    </a:p>
                  </a:txBody>
                  <a:tcPr marL="91458" marR="91458" marT="34297" marB="34297"/>
                </a:tc>
              </a:tr>
              <a:tr h="301489">
                <a:tc>
                  <a:txBody>
                    <a:bodyPr/>
                    <a:lstStyle/>
                    <a:p>
                      <a:r>
                        <a:rPr lang="en-US" sz="1400" b="1" dirty="0" smtClean="0"/>
                        <a:t>2</a:t>
                      </a:r>
                      <a:endParaRPr lang="en-US" sz="1400" b="1" dirty="0"/>
                    </a:p>
                  </a:txBody>
                  <a:tcPr marL="91458" marR="91458" marT="34297" marB="34297"/>
                </a:tc>
                <a:tc>
                  <a:txBody>
                    <a:bodyPr/>
                    <a:lstStyle/>
                    <a:p>
                      <a:r>
                        <a:rPr lang="en-US" sz="1400" b="1" dirty="0" smtClean="0"/>
                        <a:t>1</a:t>
                      </a:r>
                      <a:endParaRPr lang="en-US" sz="1400" b="1" dirty="0"/>
                    </a:p>
                  </a:txBody>
                  <a:tcPr marL="91458" marR="91458" marT="34297" marB="34297"/>
                </a:tc>
                <a:tc>
                  <a:txBody>
                    <a:bodyPr/>
                    <a:lstStyle/>
                    <a:p>
                      <a:r>
                        <a:rPr lang="en-US" sz="1400" b="1" dirty="0" smtClean="0"/>
                        <a:t>347s</a:t>
                      </a:r>
                      <a:r>
                        <a:rPr lang="en-US" sz="1400" b="1" baseline="0" dirty="0" smtClean="0"/>
                        <a:t>  (19% I/O)</a:t>
                      </a:r>
                      <a:endParaRPr lang="en-US" sz="1400" b="1" dirty="0"/>
                    </a:p>
                  </a:txBody>
                  <a:tcPr marL="91458" marR="91458" marT="34297" marB="34297"/>
                </a:tc>
              </a:tr>
              <a:tr h="315687">
                <a:tc>
                  <a:txBody>
                    <a:bodyPr/>
                    <a:lstStyle/>
                    <a:p>
                      <a:r>
                        <a:rPr lang="en-US" sz="1400" b="1" dirty="0" smtClean="0"/>
                        <a:t>4</a:t>
                      </a:r>
                      <a:endParaRPr lang="en-US" sz="1400" b="1" dirty="0"/>
                    </a:p>
                  </a:txBody>
                  <a:tcPr marL="91458" marR="91458" marT="34297" marB="34297"/>
                </a:tc>
                <a:tc>
                  <a:txBody>
                    <a:bodyPr/>
                    <a:lstStyle/>
                    <a:p>
                      <a:r>
                        <a:rPr lang="en-US" sz="1400" b="1" dirty="0" smtClean="0"/>
                        <a:t>1</a:t>
                      </a:r>
                      <a:endParaRPr lang="en-US" sz="1400" b="1" dirty="0"/>
                    </a:p>
                  </a:txBody>
                  <a:tcPr marL="91458" marR="91458" marT="34297" marB="34297"/>
                </a:tc>
                <a:tc>
                  <a:txBody>
                    <a:bodyPr/>
                    <a:lstStyle/>
                    <a:p>
                      <a:r>
                        <a:rPr lang="en-US" sz="1400" b="1" dirty="0" smtClean="0"/>
                        <a:t>221s  (31% I/O)</a:t>
                      </a:r>
                      <a:endParaRPr lang="en-US" sz="1400" b="1" dirty="0"/>
                    </a:p>
                  </a:txBody>
                  <a:tcPr marL="91458" marR="91458" marT="34297" marB="34297"/>
                </a:tc>
              </a:tr>
              <a:tr h="311904">
                <a:tc>
                  <a:txBody>
                    <a:bodyPr/>
                    <a:lstStyle/>
                    <a:p>
                      <a:r>
                        <a:rPr lang="en-US" sz="1400" b="1" dirty="0" smtClean="0"/>
                        <a:t>8</a:t>
                      </a:r>
                      <a:endParaRPr lang="en-US" sz="1400" b="1" dirty="0"/>
                    </a:p>
                  </a:txBody>
                  <a:tcPr marL="91458" marR="91458" marT="34297" marB="34297"/>
                </a:tc>
                <a:tc>
                  <a:txBody>
                    <a:bodyPr/>
                    <a:lstStyle/>
                    <a:p>
                      <a:r>
                        <a:rPr lang="en-US" sz="1400" b="1" dirty="0" smtClean="0"/>
                        <a:t>2</a:t>
                      </a:r>
                      <a:endParaRPr lang="en-US" sz="1400" b="1" dirty="0"/>
                    </a:p>
                  </a:txBody>
                  <a:tcPr marL="91458" marR="91458" marT="34297" marB="34297"/>
                </a:tc>
                <a:tc>
                  <a:txBody>
                    <a:bodyPr/>
                    <a:lstStyle/>
                    <a:p>
                      <a:r>
                        <a:rPr lang="en-US" sz="1400" b="1" dirty="0" smtClean="0"/>
                        <a:t>141s  (46% I/O)</a:t>
                      </a:r>
                      <a:endParaRPr lang="en-US" sz="1400" b="1" dirty="0"/>
                    </a:p>
                  </a:txBody>
                  <a:tcPr marL="91458" marR="91458" marT="34297" marB="34297"/>
                </a:tc>
              </a:tr>
              <a:tr h="308344">
                <a:tc>
                  <a:txBody>
                    <a:bodyPr/>
                    <a:lstStyle/>
                    <a:p>
                      <a:r>
                        <a:rPr lang="en-US" sz="1400" b="1" dirty="0" smtClean="0"/>
                        <a:t>16</a:t>
                      </a:r>
                      <a:endParaRPr lang="en-US" sz="1400" b="1" dirty="0"/>
                    </a:p>
                  </a:txBody>
                  <a:tcPr marL="91458" marR="91458" marT="34297" marB="34297"/>
                </a:tc>
                <a:tc>
                  <a:txBody>
                    <a:bodyPr/>
                    <a:lstStyle/>
                    <a:p>
                      <a:r>
                        <a:rPr lang="en-US" sz="1400" b="1" dirty="0" smtClean="0"/>
                        <a:t>4</a:t>
                      </a:r>
                      <a:endParaRPr lang="en-US" sz="1400" b="1" dirty="0"/>
                    </a:p>
                  </a:txBody>
                  <a:tcPr marL="91458" marR="91458" marT="34297" marB="34297"/>
                </a:tc>
                <a:tc>
                  <a:txBody>
                    <a:bodyPr/>
                    <a:lstStyle/>
                    <a:p>
                      <a:r>
                        <a:rPr lang="en-US" sz="1400" b="1" dirty="0" smtClean="0"/>
                        <a:t>107s  (64% I/O)</a:t>
                      </a:r>
                      <a:endParaRPr lang="en-US" sz="1400" b="1" dirty="0"/>
                    </a:p>
                  </a:txBody>
                  <a:tcPr marL="91458" marR="91458" marT="34297" marB="34297"/>
                </a:tc>
              </a:tr>
              <a:tr h="297712">
                <a:tc>
                  <a:txBody>
                    <a:bodyPr/>
                    <a:lstStyle/>
                    <a:p>
                      <a:r>
                        <a:rPr lang="en-US" sz="1400" b="1" dirty="0" smtClean="0"/>
                        <a:t>32</a:t>
                      </a:r>
                      <a:endParaRPr lang="en-US" sz="1400" b="1" dirty="0"/>
                    </a:p>
                  </a:txBody>
                  <a:tcPr marL="91458" marR="91458" marT="34297" marB="34297"/>
                </a:tc>
                <a:tc>
                  <a:txBody>
                    <a:bodyPr/>
                    <a:lstStyle/>
                    <a:p>
                      <a:r>
                        <a:rPr lang="en-US" sz="1400" b="1" dirty="0" smtClean="0"/>
                        <a:t>8</a:t>
                      </a:r>
                      <a:endParaRPr lang="en-US" sz="1400" b="1" dirty="0"/>
                    </a:p>
                  </a:txBody>
                  <a:tcPr marL="91458" marR="91458" marT="34297" marB="34297"/>
                </a:tc>
                <a:tc>
                  <a:txBody>
                    <a:bodyPr/>
                    <a:lstStyle/>
                    <a:p>
                      <a:r>
                        <a:rPr lang="en-US" sz="1400" b="1" dirty="0" smtClean="0"/>
                        <a:t>  90s  (76% I/O)</a:t>
                      </a:r>
                      <a:endParaRPr lang="en-US" sz="1400" b="1" dirty="0"/>
                    </a:p>
                  </a:txBody>
                  <a:tcPr marL="91458" marR="91458" marT="34297" marB="34297"/>
                </a:tc>
              </a:tr>
            </a:tbl>
          </a:graphicData>
        </a:graphic>
      </p:graphicFrame>
      <p:sp>
        <p:nvSpPr>
          <p:cNvPr id="10" name="TextBox 5"/>
          <p:cNvSpPr txBox="1">
            <a:spLocks noChangeArrowheads="1"/>
          </p:cNvSpPr>
          <p:nvPr/>
        </p:nvSpPr>
        <p:spPr bwMode="auto">
          <a:xfrm>
            <a:off x="180753" y="3574922"/>
            <a:ext cx="572031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pt-BR" altLang="en-US" sz="1600" b="1" dirty="0" smtClean="0">
                <a:latin typeface="Arial" charset="0"/>
                <a:cs typeface="Arial" charset="0"/>
              </a:rPr>
              <a:t>Performance at 32 nodes reaches ~</a:t>
            </a:r>
            <a:r>
              <a:rPr lang="pt-BR" altLang="en-US" sz="1600" b="1" smtClean="0">
                <a:latin typeface="Arial" charset="0"/>
                <a:cs typeface="Arial" charset="0"/>
              </a:rPr>
              <a:t>48 frames </a:t>
            </a:r>
            <a:r>
              <a:rPr lang="pt-BR" altLang="en-US" sz="1600" b="1" dirty="0" smtClean="0">
                <a:latin typeface="Arial" charset="0"/>
                <a:cs typeface="Arial" charset="0"/>
              </a:rPr>
              <a:t>per second </a:t>
            </a:r>
            <a:endParaRPr lang="en-US" altLang="en-US" sz="1600" b="1" dirty="0" smtClean="0">
              <a:latin typeface="Arial" charset="0"/>
              <a:cs typeface="Arial" charset="0"/>
            </a:endParaRPr>
          </a:p>
        </p:txBody>
      </p:sp>
      <p:sp>
        <p:nvSpPr>
          <p:cNvPr id="5" name="TextBox 4"/>
          <p:cNvSpPr txBox="1"/>
          <p:nvPr/>
        </p:nvSpPr>
        <p:spPr>
          <a:xfrm>
            <a:off x="180754" y="3975726"/>
            <a:ext cx="5869172" cy="646331"/>
          </a:xfrm>
          <a:prstGeom prst="rect">
            <a:avLst/>
          </a:prstGeom>
          <a:noFill/>
        </p:spPr>
        <p:txBody>
          <a:bodyPr wrap="square" rtlCol="0">
            <a:spAutoFit/>
          </a:bodyPr>
          <a:lstStyle/>
          <a:p>
            <a:r>
              <a:rPr lang="en-US" sz="1200" b="1" dirty="0"/>
              <a:t>High Performance Molecular Visualization: In-Situ and Parallel Rendering with EGL.  </a:t>
            </a:r>
            <a:r>
              <a:rPr lang="en-US" sz="1200" dirty="0" smtClean="0"/>
              <a:t>J. </a:t>
            </a:r>
            <a:r>
              <a:rPr lang="en-US" sz="1200" dirty="0"/>
              <a:t>E. Stone, </a:t>
            </a:r>
            <a:r>
              <a:rPr lang="en-US" sz="1200" dirty="0" smtClean="0"/>
              <a:t>P. </a:t>
            </a:r>
            <a:r>
              <a:rPr lang="en-US" sz="1200" dirty="0" err="1"/>
              <a:t>Messmer</a:t>
            </a:r>
            <a:r>
              <a:rPr lang="en-US" sz="1200" dirty="0"/>
              <a:t>, </a:t>
            </a:r>
            <a:r>
              <a:rPr lang="en-US" sz="1200" dirty="0" smtClean="0"/>
              <a:t>R. </a:t>
            </a:r>
            <a:r>
              <a:rPr lang="en-US" sz="1200" dirty="0" err="1"/>
              <a:t>Sisneros</a:t>
            </a:r>
            <a:r>
              <a:rPr lang="en-US" sz="1200" dirty="0"/>
              <a:t>, and </a:t>
            </a:r>
            <a:r>
              <a:rPr lang="en-US" sz="1200" dirty="0" smtClean="0"/>
              <a:t>K. </a:t>
            </a:r>
            <a:r>
              <a:rPr lang="en-US" sz="1200" dirty="0" err="1"/>
              <a:t>Schulten</a:t>
            </a:r>
            <a:r>
              <a:rPr lang="en-US" sz="1200" dirty="0" smtClean="0"/>
              <a:t>.  High </a:t>
            </a:r>
            <a:r>
              <a:rPr lang="en-US" sz="1200" dirty="0"/>
              <a:t>Performance Data Analysis and Visualization </a:t>
            </a:r>
            <a:r>
              <a:rPr lang="en-US" sz="1200" dirty="0" smtClean="0"/>
              <a:t>Workshop, IEEE IPDPSW, </a:t>
            </a:r>
            <a:r>
              <a:rPr lang="en-US" sz="1200" dirty="0"/>
              <a:t>pp. </a:t>
            </a:r>
            <a:r>
              <a:rPr lang="en-US" sz="1200" dirty="0" smtClean="0"/>
              <a:t>1014-1023, </a:t>
            </a:r>
            <a:r>
              <a:rPr lang="en-US" sz="1200" dirty="0"/>
              <a:t>2016</a:t>
            </a:r>
            <a:r>
              <a:rPr lang="en-US" sz="1200" dirty="0" smtClean="0"/>
              <a:t>.</a:t>
            </a:r>
            <a:endParaRPr lang="en-US" sz="1200" dirty="0"/>
          </a:p>
        </p:txBody>
      </p:sp>
    </p:spTree>
    <p:extLst>
      <p:ext uri="{BB962C8B-B14F-4D97-AF65-F5344CB8AC3E}">
        <p14:creationId xmlns:p14="http://schemas.microsoft.com/office/powerpoint/2010/main" val="3264699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495800"/>
            <a:ext cx="9144000" cy="6477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170122"/>
            <a:ext cx="7770813" cy="684212"/>
          </a:xfrm>
        </p:spPr>
        <p:txBody>
          <a:bodyPr/>
          <a:lstStyle/>
          <a:p>
            <a:r>
              <a:rPr lang="en-US" sz="3600" dirty="0" smtClean="0"/>
              <a:t>VMD Off-Screen Rendering w/ EGL</a:t>
            </a:r>
            <a:endParaRPr lang="en-US" sz="3600" dirty="0"/>
          </a:p>
        </p:txBody>
      </p:sp>
      <p:sp>
        <p:nvSpPr>
          <p:cNvPr id="3" name="Content Placeholder 2"/>
          <p:cNvSpPr>
            <a:spLocks noGrp="1"/>
          </p:cNvSpPr>
          <p:nvPr>
            <p:ph idx="1"/>
          </p:nvPr>
        </p:nvSpPr>
        <p:spPr>
          <a:xfrm>
            <a:off x="200025" y="1025784"/>
            <a:ext cx="4499567" cy="3755766"/>
          </a:xfrm>
        </p:spPr>
        <p:txBody>
          <a:bodyPr/>
          <a:lstStyle/>
          <a:p>
            <a:r>
              <a:rPr lang="en-US" sz="2000" dirty="0" err="1" smtClean="0"/>
              <a:t>Containers+Cloud+Workstations</a:t>
            </a:r>
            <a:r>
              <a:rPr lang="en-US" sz="2000" dirty="0" smtClean="0"/>
              <a:t> with recent NVIDIA drivers</a:t>
            </a:r>
          </a:p>
          <a:p>
            <a:r>
              <a:rPr lang="en-US" sz="2000" dirty="0" smtClean="0"/>
              <a:t>VMD on HPC systems w/ latest GPUs:</a:t>
            </a:r>
          </a:p>
          <a:p>
            <a:pPr lvl="1"/>
            <a:r>
              <a:rPr lang="en-US" sz="1800" dirty="0" smtClean="0"/>
              <a:t>Cray XC50, CSCS Piz </a:t>
            </a:r>
            <a:r>
              <a:rPr lang="en-US" sz="1800" dirty="0" err="1" smtClean="0"/>
              <a:t>Daint</a:t>
            </a:r>
            <a:endParaRPr lang="en-US" sz="1800" dirty="0" smtClean="0"/>
          </a:p>
          <a:p>
            <a:pPr lvl="1"/>
            <a:r>
              <a:rPr lang="en-US" sz="1800" b="1" dirty="0" smtClean="0"/>
              <a:t>ORNL Summit</a:t>
            </a:r>
            <a:r>
              <a:rPr lang="en-US" sz="1800" b="1" dirty="0"/>
              <a:t> </a:t>
            </a:r>
            <a:r>
              <a:rPr lang="en-US" sz="1800" b="1" dirty="0" smtClean="0"/>
              <a:t>in progress now  </a:t>
            </a:r>
          </a:p>
          <a:p>
            <a:pPr lvl="1"/>
            <a:r>
              <a:rPr lang="en-US" sz="1800" dirty="0" smtClean="0"/>
              <a:t>IBM </a:t>
            </a:r>
            <a:r>
              <a:rPr lang="en-US" sz="1800" dirty="0" err="1" smtClean="0"/>
              <a:t>OpenPOWER</a:t>
            </a:r>
            <a:r>
              <a:rPr lang="en-US" sz="1800" dirty="0" smtClean="0"/>
              <a:t>, drivers 375.66 and later support both GLX and EGL</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807"/>
          <a:stretch/>
        </p:blipFill>
        <p:spPr>
          <a:xfrm>
            <a:off x="4922415" y="784063"/>
            <a:ext cx="4221585" cy="2307967"/>
          </a:xfrm>
          <a:prstGeom prst="rect">
            <a:avLst/>
          </a:prstGeom>
        </p:spPr>
      </p:pic>
      <p:pic>
        <p:nvPicPr>
          <p:cNvPr id="4" name="Content Placeholder 4"/>
          <p:cNvPicPr>
            <a:picLocks noChangeAspect="1"/>
          </p:cNvPicPr>
          <p:nvPr/>
        </p:nvPicPr>
        <p:blipFill rotWithShape="1">
          <a:blip r:embed="rId3">
            <a:extLst>
              <a:ext uri="{28A0092B-C50C-407E-A947-70E740481C1C}">
                <a14:useLocalDpi xmlns:a14="http://schemas.microsoft.com/office/drawing/2010/main" val="0"/>
              </a:ext>
            </a:extLst>
          </a:blip>
          <a:srcRect l="23513" t="23270" b="6600"/>
          <a:stretch/>
        </p:blipFill>
        <p:spPr>
          <a:xfrm>
            <a:off x="4922415" y="3092030"/>
            <a:ext cx="4221585" cy="2051470"/>
          </a:xfrm>
          <a:prstGeom prst="rect">
            <a:avLst/>
          </a:prstGeom>
        </p:spPr>
      </p:pic>
    </p:spTree>
    <p:extLst>
      <p:ext uri="{BB962C8B-B14F-4D97-AF65-F5344CB8AC3E}">
        <p14:creationId xmlns:p14="http://schemas.microsoft.com/office/powerpoint/2010/main" val="19194583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5" y="138223"/>
            <a:ext cx="7770813" cy="856060"/>
          </a:xfrm>
        </p:spPr>
        <p:txBody>
          <a:bodyPr/>
          <a:lstStyle/>
          <a:p>
            <a:r>
              <a:rPr lang="en-US" sz="3600" dirty="0" smtClean="0"/>
              <a:t>Benefits of EGL Platform Interfaces</a:t>
            </a:r>
            <a:endParaRPr lang="en-US" sz="3600" dirty="0"/>
          </a:p>
        </p:txBody>
      </p:sp>
      <p:sp>
        <p:nvSpPr>
          <p:cNvPr id="3" name="Text Placeholder 2"/>
          <p:cNvSpPr>
            <a:spLocks noGrp="1"/>
          </p:cNvSpPr>
          <p:nvPr>
            <p:ph type="body" sz="half" idx="1"/>
          </p:nvPr>
        </p:nvSpPr>
        <p:spPr>
          <a:xfrm>
            <a:off x="287079" y="994283"/>
            <a:ext cx="8697433" cy="3726573"/>
          </a:xfrm>
        </p:spPr>
        <p:txBody>
          <a:bodyPr/>
          <a:lstStyle/>
          <a:p>
            <a:r>
              <a:rPr lang="en-US" sz="2000" b="1" dirty="0" smtClean="0"/>
              <a:t>EGL interfaces make it EASY to bind a GPU </a:t>
            </a:r>
            <a:r>
              <a:rPr lang="en-US" sz="2000" dirty="0" smtClean="0"/>
              <a:t>to a thread with optimal CPU affinity </a:t>
            </a:r>
            <a:r>
              <a:rPr lang="en-US" sz="2000" b="1" dirty="0" smtClean="0"/>
              <a:t>with respect to NUMA topology, </a:t>
            </a:r>
            <a:r>
              <a:rPr lang="en-US" sz="2000" b="1" dirty="0" err="1" smtClean="0"/>
              <a:t>NVLink</a:t>
            </a:r>
            <a:r>
              <a:rPr lang="en-US" sz="2000" b="1" dirty="0" smtClean="0"/>
              <a:t> GPU topology</a:t>
            </a:r>
          </a:p>
          <a:p>
            <a:pPr lvl="1"/>
            <a:r>
              <a:rPr lang="en-US" sz="1600" dirty="0" smtClean="0"/>
              <a:t>High-perf. multi-GPU image compositing, video streaming</a:t>
            </a:r>
          </a:p>
          <a:p>
            <a:pPr lvl="1"/>
            <a:r>
              <a:rPr lang="en-US" sz="1600" dirty="0" smtClean="0"/>
              <a:t>EGL plays nicely with MPI, CUDA/OpenCL, </a:t>
            </a:r>
            <a:r>
              <a:rPr lang="en-US" sz="1600" dirty="0" err="1" smtClean="0"/>
              <a:t>OptiX</a:t>
            </a:r>
            <a:r>
              <a:rPr lang="en-US" sz="1600" dirty="0" smtClean="0"/>
              <a:t>, NVENC, </a:t>
            </a:r>
            <a:r>
              <a:rPr lang="en-US" sz="1600" dirty="0" err="1" smtClean="0"/>
              <a:t>etc</a:t>
            </a:r>
            <a:endParaRPr lang="en-US" sz="1600" dirty="0" smtClean="0"/>
          </a:p>
          <a:p>
            <a:pPr lvl="1"/>
            <a:r>
              <a:rPr lang="en-US" sz="1600" dirty="0" smtClean="0"/>
              <a:t>NVIDIA EGL supports multiple GPU indexing schemes, e.g. </a:t>
            </a:r>
            <a:r>
              <a:rPr lang="en-US" sz="1600" b="1" dirty="0" err="1" smtClean="0"/>
              <a:t>PCIe</a:t>
            </a:r>
            <a:r>
              <a:rPr lang="en-US" sz="1600" b="1" dirty="0" smtClean="0"/>
              <a:t> ordering </a:t>
            </a:r>
          </a:p>
          <a:p>
            <a:pPr lvl="1"/>
            <a:r>
              <a:rPr lang="en-US" sz="1600" b="1" dirty="0" smtClean="0"/>
              <a:t>Exploit </a:t>
            </a:r>
            <a:r>
              <a:rPr lang="en-US" sz="1600" b="1" dirty="0" err="1" smtClean="0"/>
              <a:t>NVLink</a:t>
            </a:r>
            <a:r>
              <a:rPr lang="en-US" sz="1600" b="1" dirty="0" smtClean="0"/>
              <a:t> interconnect  topology on IBM </a:t>
            </a:r>
            <a:r>
              <a:rPr lang="en-US" sz="1600" b="1" dirty="0" err="1" smtClean="0"/>
              <a:t>OpenPOWER</a:t>
            </a:r>
            <a:r>
              <a:rPr lang="en-US" sz="1600" b="1" dirty="0" smtClean="0"/>
              <a:t> platforms, DOE/ORNL “Summit” system</a:t>
            </a:r>
          </a:p>
          <a:p>
            <a:endParaRPr lang="en-US" sz="2000" dirty="0" smtClean="0"/>
          </a:p>
        </p:txBody>
      </p:sp>
    </p:spTree>
    <p:extLst>
      <p:ext uri="{BB962C8B-B14F-4D97-AF65-F5344CB8AC3E}">
        <p14:creationId xmlns:p14="http://schemas.microsoft.com/office/powerpoint/2010/main" val="24077556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7843" y="4558102"/>
            <a:ext cx="9136158" cy="5853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04" name="Straight Connector 103"/>
          <p:cNvCxnSpPr/>
          <p:nvPr/>
        </p:nvCxnSpPr>
        <p:spPr>
          <a:xfrm>
            <a:off x="996528" y="3678295"/>
            <a:ext cx="757889"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7350197" y="3675458"/>
            <a:ext cx="757889"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91679"/>
            <a:ext cx="8229600" cy="567231"/>
          </a:xfrm>
        </p:spPr>
        <p:txBody>
          <a:bodyPr>
            <a:normAutofit fontScale="90000"/>
          </a:bodyPr>
          <a:lstStyle/>
          <a:p>
            <a:r>
              <a:rPr lang="en-US" dirty="0" smtClean="0"/>
              <a:t>IBM AC922 Summit Node</a:t>
            </a:r>
            <a:endParaRPr lang="en-US" dirty="0"/>
          </a:p>
        </p:txBody>
      </p:sp>
      <p:cxnSp>
        <p:nvCxnSpPr>
          <p:cNvPr id="12" name="Straight Connector 11"/>
          <p:cNvCxnSpPr/>
          <p:nvPr/>
        </p:nvCxnSpPr>
        <p:spPr>
          <a:xfrm>
            <a:off x="6014834" y="1937862"/>
            <a:ext cx="281439"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5149215" y="1336998"/>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39" name="Rectangle 38"/>
          <p:cNvSpPr/>
          <p:nvPr/>
        </p:nvSpPr>
        <p:spPr>
          <a:xfrm>
            <a:off x="7440573" y="1342374"/>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38" name="Rectangle 37"/>
          <p:cNvSpPr/>
          <p:nvPr/>
        </p:nvSpPr>
        <p:spPr>
          <a:xfrm>
            <a:off x="6296273" y="1338898"/>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4" name="Arc 3"/>
          <p:cNvSpPr/>
          <p:nvPr/>
        </p:nvSpPr>
        <p:spPr>
          <a:xfrm flipV="1">
            <a:off x="5414500" y="2418676"/>
            <a:ext cx="587768" cy="347050"/>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5" name="Arc 4"/>
          <p:cNvSpPr/>
          <p:nvPr/>
        </p:nvSpPr>
        <p:spPr>
          <a:xfrm flipH="1" flipV="1">
            <a:off x="5428080" y="2418676"/>
            <a:ext cx="586754" cy="347050"/>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cxnSp>
        <p:nvCxnSpPr>
          <p:cNvPr id="8" name="Elbow Connector 7"/>
          <p:cNvCxnSpPr>
            <a:stCxn id="35" idx="2"/>
          </p:cNvCxnSpPr>
          <p:nvPr/>
        </p:nvCxnSpPr>
        <p:spPr>
          <a:xfrm rot="16200000" flipH="1">
            <a:off x="5225452" y="2606330"/>
            <a:ext cx="1332855" cy="599502"/>
          </a:xfrm>
          <a:prstGeom prst="bentConnector3">
            <a:avLst>
              <a:gd name="adj1" fmla="val 62206"/>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Elbow Connector 8"/>
          <p:cNvCxnSpPr/>
          <p:nvPr/>
        </p:nvCxnSpPr>
        <p:spPr>
          <a:xfrm rot="16200000" flipH="1">
            <a:off x="5409473" y="2580802"/>
            <a:ext cx="1330952" cy="652459"/>
          </a:xfrm>
          <a:prstGeom prst="bentConnector3">
            <a:avLst>
              <a:gd name="adj1" fmla="val 5000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Elbow Connector 9"/>
          <p:cNvCxnSpPr/>
          <p:nvPr/>
        </p:nvCxnSpPr>
        <p:spPr>
          <a:xfrm rot="5400000">
            <a:off x="6729256" y="2572626"/>
            <a:ext cx="1327482" cy="672290"/>
          </a:xfrm>
          <a:prstGeom prst="bentConnector3">
            <a:avLst>
              <a:gd name="adj1" fmla="val 5000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Elbow Connector 10"/>
          <p:cNvCxnSpPr>
            <a:stCxn id="39" idx="2"/>
          </p:cNvCxnSpPr>
          <p:nvPr/>
        </p:nvCxnSpPr>
        <p:spPr>
          <a:xfrm rot="5400000">
            <a:off x="6761548" y="2784018"/>
            <a:ext cx="1660927" cy="582951"/>
          </a:xfrm>
          <a:prstGeom prst="bentConnector3">
            <a:avLst>
              <a:gd name="adj1" fmla="val 5000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027998" y="1701158"/>
            <a:ext cx="26827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14" name="Arc 13"/>
          <p:cNvSpPr/>
          <p:nvPr/>
        </p:nvSpPr>
        <p:spPr>
          <a:xfrm>
            <a:off x="5414500" y="2456398"/>
            <a:ext cx="587768" cy="309327"/>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15" name="Arc 14"/>
          <p:cNvSpPr/>
          <p:nvPr/>
        </p:nvSpPr>
        <p:spPr>
          <a:xfrm flipH="1">
            <a:off x="5428080" y="2456399"/>
            <a:ext cx="586754" cy="309327"/>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cxnSp>
        <p:nvCxnSpPr>
          <p:cNvPr id="16" name="Straight Connector 15"/>
          <p:cNvCxnSpPr/>
          <p:nvPr/>
        </p:nvCxnSpPr>
        <p:spPr>
          <a:xfrm>
            <a:off x="5033619" y="2592201"/>
            <a:ext cx="377275"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182098" y="1937862"/>
            <a:ext cx="25847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182098" y="1701158"/>
            <a:ext cx="25847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6615430" y="2239654"/>
            <a:ext cx="0" cy="1142338"/>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6824926" y="2245030"/>
            <a:ext cx="0" cy="1136983"/>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6108858" y="3382004"/>
            <a:ext cx="1260657" cy="1047902"/>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POWER9</a:t>
            </a:r>
          </a:p>
          <a:p>
            <a:pPr algn="ctr"/>
            <a:r>
              <a:rPr lang="en-US" b="1" dirty="0" smtClean="0">
                <a:solidFill>
                  <a:prstClr val="black"/>
                </a:solidFill>
              </a:rPr>
              <a:t>CPU</a:t>
            </a:r>
            <a:endParaRPr lang="en-US" b="1" dirty="0">
              <a:solidFill>
                <a:prstClr val="black"/>
              </a:solidFill>
            </a:endParaRPr>
          </a:p>
        </p:txBody>
      </p:sp>
      <p:cxnSp>
        <p:nvCxnSpPr>
          <p:cNvPr id="24" name="Straight Connector 23"/>
          <p:cNvCxnSpPr/>
          <p:nvPr/>
        </p:nvCxnSpPr>
        <p:spPr>
          <a:xfrm flipV="1">
            <a:off x="5592128" y="1035734"/>
            <a:ext cx="3263" cy="30414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5748719" y="1171592"/>
            <a:ext cx="0" cy="17078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7729142" y="1166216"/>
            <a:ext cx="0" cy="17078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7880222" y="1035734"/>
            <a:ext cx="0" cy="303165"/>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5592127" y="1028723"/>
            <a:ext cx="2291358"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5748720" y="1170104"/>
            <a:ext cx="1980422" cy="1488"/>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grpSp>
        <p:nvGrpSpPr>
          <p:cNvPr id="67" name="Group 66"/>
          <p:cNvGrpSpPr/>
          <p:nvPr/>
        </p:nvGrpSpPr>
        <p:grpSpPr>
          <a:xfrm>
            <a:off x="737922" y="658910"/>
            <a:ext cx="4486403" cy="3770996"/>
            <a:chOff x="4772514" y="958312"/>
            <a:chExt cx="4486403" cy="3770996"/>
          </a:xfrm>
        </p:grpSpPr>
        <p:cxnSp>
          <p:nvCxnSpPr>
            <p:cNvPr id="68" name="Straight Connector 67"/>
            <p:cNvCxnSpPr/>
            <p:nvPr/>
          </p:nvCxnSpPr>
          <p:spPr>
            <a:xfrm>
              <a:off x="5694985" y="2237264"/>
              <a:ext cx="281439"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4829366" y="1636400"/>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70" name="Rectangle 69"/>
            <p:cNvSpPr/>
            <p:nvPr/>
          </p:nvSpPr>
          <p:spPr>
            <a:xfrm>
              <a:off x="7120724" y="1641776"/>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71" name="Rectangle 70"/>
            <p:cNvSpPr/>
            <p:nvPr/>
          </p:nvSpPr>
          <p:spPr>
            <a:xfrm>
              <a:off x="5976424" y="1638300"/>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72" name="Arc 71"/>
            <p:cNvSpPr/>
            <p:nvPr/>
          </p:nvSpPr>
          <p:spPr>
            <a:xfrm flipV="1">
              <a:off x="7219413" y="2718078"/>
              <a:ext cx="587768" cy="347050"/>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73" name="Arc 72"/>
            <p:cNvSpPr/>
            <p:nvPr/>
          </p:nvSpPr>
          <p:spPr>
            <a:xfrm flipH="1" flipV="1">
              <a:off x="7232993" y="2718078"/>
              <a:ext cx="586754" cy="347050"/>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cxnSp>
          <p:nvCxnSpPr>
            <p:cNvPr id="74" name="Elbow Connector 73"/>
            <p:cNvCxnSpPr>
              <a:stCxn id="69" idx="2"/>
            </p:cNvCxnSpPr>
            <p:nvPr/>
          </p:nvCxnSpPr>
          <p:spPr>
            <a:xfrm rot="16200000" flipH="1">
              <a:off x="4905603" y="2905732"/>
              <a:ext cx="1332855" cy="599502"/>
            </a:xfrm>
            <a:prstGeom prst="bentConnector3">
              <a:avLst>
                <a:gd name="adj1" fmla="val 62206"/>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5" name="Elbow Connector 74"/>
            <p:cNvCxnSpPr/>
            <p:nvPr/>
          </p:nvCxnSpPr>
          <p:spPr>
            <a:xfrm rot="16200000" flipH="1">
              <a:off x="5089624" y="2880204"/>
              <a:ext cx="1330952" cy="652459"/>
            </a:xfrm>
            <a:prstGeom prst="bentConnector3">
              <a:avLst>
                <a:gd name="adj1" fmla="val 5000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6" name="Elbow Connector 75"/>
            <p:cNvCxnSpPr/>
            <p:nvPr/>
          </p:nvCxnSpPr>
          <p:spPr>
            <a:xfrm rot="5400000">
              <a:off x="6409407" y="2872028"/>
              <a:ext cx="1327482" cy="672290"/>
            </a:xfrm>
            <a:prstGeom prst="bentConnector3">
              <a:avLst>
                <a:gd name="adj1" fmla="val 5000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7" name="Elbow Connector 76"/>
            <p:cNvCxnSpPr>
              <a:stCxn id="70" idx="2"/>
            </p:cNvCxnSpPr>
            <p:nvPr/>
          </p:nvCxnSpPr>
          <p:spPr>
            <a:xfrm rot="5400000">
              <a:off x="6441699" y="3083420"/>
              <a:ext cx="1660927" cy="582951"/>
            </a:xfrm>
            <a:prstGeom prst="bentConnector3">
              <a:avLst>
                <a:gd name="adj1" fmla="val 5000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5708149" y="2000560"/>
              <a:ext cx="26827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79" name="Arc 78"/>
            <p:cNvSpPr/>
            <p:nvPr/>
          </p:nvSpPr>
          <p:spPr>
            <a:xfrm>
              <a:off x="7219413" y="2755800"/>
              <a:ext cx="587768" cy="309327"/>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80" name="Arc 79"/>
            <p:cNvSpPr/>
            <p:nvPr/>
          </p:nvSpPr>
          <p:spPr>
            <a:xfrm flipH="1">
              <a:off x="7232993" y="2755801"/>
              <a:ext cx="586754" cy="309327"/>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cxnSp>
          <p:nvCxnSpPr>
            <p:cNvPr id="81" name="Straight Connector 80"/>
            <p:cNvCxnSpPr>
              <a:stCxn id="79" idx="2"/>
            </p:cNvCxnSpPr>
            <p:nvPr/>
          </p:nvCxnSpPr>
          <p:spPr>
            <a:xfrm>
              <a:off x="7806685" y="2901480"/>
              <a:ext cx="318219"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7934199" y="2430615"/>
              <a:ext cx="1324718" cy="830997"/>
            </a:xfrm>
            <a:prstGeom prst="rect">
              <a:avLst/>
            </a:prstGeom>
            <a:noFill/>
          </p:spPr>
          <p:txBody>
            <a:bodyPr wrap="square" rtlCol="0">
              <a:spAutoFit/>
            </a:bodyPr>
            <a:lstStyle/>
            <a:p>
              <a:pPr algn="ctr"/>
              <a:r>
                <a:rPr lang="en-US" sz="1400" dirty="0" err="1" smtClean="0">
                  <a:solidFill>
                    <a:prstClr val="black"/>
                  </a:solidFill>
                </a:rPr>
                <a:t>Nvlink</a:t>
              </a:r>
              <a:r>
                <a:rPr lang="en-US" sz="1400" dirty="0" smtClean="0">
                  <a:solidFill>
                    <a:prstClr val="black"/>
                  </a:solidFill>
                </a:rPr>
                <a:t> 2.0</a:t>
              </a:r>
            </a:p>
            <a:p>
              <a:pPr algn="ctr"/>
              <a:r>
                <a:rPr lang="en-US" sz="1400" dirty="0" smtClean="0">
                  <a:solidFill>
                    <a:prstClr val="black"/>
                  </a:solidFill>
                </a:rPr>
                <a:t>2x 50GBps:</a:t>
              </a:r>
            </a:p>
            <a:p>
              <a:pPr algn="ctr"/>
              <a:r>
                <a:rPr lang="en-US" sz="2000" b="1" dirty="0" smtClean="0">
                  <a:solidFill>
                    <a:prstClr val="black"/>
                  </a:solidFill>
                </a:rPr>
                <a:t>100GBps</a:t>
              </a:r>
              <a:endParaRPr lang="en-US" sz="2000" b="1" dirty="0">
                <a:solidFill>
                  <a:prstClr val="black"/>
                </a:solidFill>
              </a:endParaRPr>
            </a:p>
          </p:txBody>
        </p:sp>
        <p:cxnSp>
          <p:nvCxnSpPr>
            <p:cNvPr id="83" name="Straight Connector 82"/>
            <p:cNvCxnSpPr/>
            <p:nvPr/>
          </p:nvCxnSpPr>
          <p:spPr>
            <a:xfrm>
              <a:off x="6862249" y="2237264"/>
              <a:ext cx="25847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6862249" y="2000560"/>
              <a:ext cx="25847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V="1">
              <a:off x="6295581" y="2539056"/>
              <a:ext cx="0" cy="1142338"/>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6505077" y="2544432"/>
              <a:ext cx="0" cy="1136983"/>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87" name="Rectangle 86"/>
            <p:cNvSpPr/>
            <p:nvPr/>
          </p:nvSpPr>
          <p:spPr>
            <a:xfrm>
              <a:off x="5789009" y="3681406"/>
              <a:ext cx="1260657" cy="1047902"/>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POWER9</a:t>
              </a:r>
            </a:p>
            <a:p>
              <a:pPr algn="ctr"/>
              <a:r>
                <a:rPr lang="en-US" b="1" dirty="0" smtClean="0">
                  <a:solidFill>
                    <a:prstClr val="black"/>
                  </a:solidFill>
                </a:rPr>
                <a:t>CPU</a:t>
              </a:r>
              <a:endParaRPr lang="en-US" b="1" dirty="0">
                <a:solidFill>
                  <a:prstClr val="black"/>
                </a:solidFill>
              </a:endParaRPr>
            </a:p>
          </p:txBody>
        </p:sp>
        <p:cxnSp>
          <p:nvCxnSpPr>
            <p:cNvPr id="88" name="Straight Connector 87"/>
            <p:cNvCxnSpPr/>
            <p:nvPr/>
          </p:nvCxnSpPr>
          <p:spPr>
            <a:xfrm flipV="1">
              <a:off x="5272279" y="1335136"/>
              <a:ext cx="3263" cy="30414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V="1">
              <a:off x="5428870" y="1470994"/>
              <a:ext cx="0" cy="17078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V="1">
              <a:off x="7409293" y="1465618"/>
              <a:ext cx="0" cy="17078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V="1">
              <a:off x="7560373" y="1335136"/>
              <a:ext cx="0" cy="303165"/>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H="1">
              <a:off x="5272278" y="1328125"/>
              <a:ext cx="2291358"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H="1">
              <a:off x="5428871" y="1469506"/>
              <a:ext cx="1980422" cy="1488"/>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4772514" y="958312"/>
              <a:ext cx="3290886" cy="369332"/>
            </a:xfrm>
            <a:prstGeom prst="rect">
              <a:avLst/>
            </a:prstGeom>
            <a:noFill/>
          </p:spPr>
          <p:txBody>
            <a:bodyPr wrap="square" rtlCol="0">
              <a:spAutoFit/>
            </a:bodyPr>
            <a:lstStyle/>
            <a:p>
              <a:pPr algn="ctr"/>
              <a:r>
                <a:rPr lang="en-US" b="1" dirty="0">
                  <a:solidFill>
                    <a:prstClr val="black"/>
                  </a:solidFill>
                </a:rPr>
                <a:t>3</a:t>
              </a:r>
              <a:r>
                <a:rPr lang="en-US" b="1" dirty="0" smtClean="0">
                  <a:solidFill>
                    <a:prstClr val="black"/>
                  </a:solidFill>
                </a:rPr>
                <a:t> GPUs Per CPU Socket</a:t>
              </a:r>
              <a:endParaRPr lang="en-US" b="1" dirty="0">
                <a:solidFill>
                  <a:prstClr val="black"/>
                </a:solidFill>
              </a:endParaRPr>
            </a:p>
          </p:txBody>
        </p:sp>
      </p:grpSp>
      <p:cxnSp>
        <p:nvCxnSpPr>
          <p:cNvPr id="33" name="Straight Connector 32"/>
          <p:cNvCxnSpPr>
            <a:stCxn id="87" idx="3"/>
            <a:endCxn id="23" idx="1"/>
          </p:cNvCxnSpPr>
          <p:nvPr/>
        </p:nvCxnSpPr>
        <p:spPr>
          <a:xfrm>
            <a:off x="3015074" y="3905955"/>
            <a:ext cx="3093784"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97" name="TextBox 96"/>
          <p:cNvSpPr txBox="1"/>
          <p:nvPr/>
        </p:nvSpPr>
        <p:spPr>
          <a:xfrm>
            <a:off x="3937162" y="3582791"/>
            <a:ext cx="1249608" cy="646331"/>
          </a:xfrm>
          <a:prstGeom prst="rect">
            <a:avLst/>
          </a:prstGeom>
          <a:noFill/>
        </p:spPr>
        <p:txBody>
          <a:bodyPr wrap="square" rtlCol="0">
            <a:spAutoFit/>
          </a:bodyPr>
          <a:lstStyle/>
          <a:p>
            <a:pPr algn="ctr"/>
            <a:r>
              <a:rPr lang="en-US" dirty="0" smtClean="0">
                <a:solidFill>
                  <a:prstClr val="black"/>
                </a:solidFill>
              </a:rPr>
              <a:t>X-Bus</a:t>
            </a:r>
          </a:p>
          <a:p>
            <a:pPr algn="ctr"/>
            <a:r>
              <a:rPr lang="en-US" b="1" dirty="0">
                <a:solidFill>
                  <a:prstClr val="black"/>
                </a:solidFill>
              </a:rPr>
              <a:t>64GBps</a:t>
            </a:r>
          </a:p>
        </p:txBody>
      </p:sp>
      <p:sp>
        <p:nvSpPr>
          <p:cNvPr id="102" name="Rectangle 101"/>
          <p:cNvSpPr/>
          <p:nvPr/>
        </p:nvSpPr>
        <p:spPr>
          <a:xfrm>
            <a:off x="70389" y="3083916"/>
            <a:ext cx="962025" cy="614369"/>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DDR4 DRAM</a:t>
            </a:r>
            <a:endParaRPr lang="en-US" b="1" dirty="0">
              <a:solidFill>
                <a:prstClr val="black"/>
              </a:solidFill>
            </a:endParaRPr>
          </a:p>
        </p:txBody>
      </p:sp>
      <p:sp>
        <p:nvSpPr>
          <p:cNvPr id="103" name="Rectangle 102"/>
          <p:cNvSpPr/>
          <p:nvPr/>
        </p:nvSpPr>
        <p:spPr>
          <a:xfrm>
            <a:off x="8108085" y="3083916"/>
            <a:ext cx="962025" cy="614369"/>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DDR4 DRAM</a:t>
            </a:r>
            <a:endParaRPr lang="en-US" b="1" dirty="0">
              <a:solidFill>
                <a:prstClr val="black"/>
              </a:solidFill>
            </a:endParaRPr>
          </a:p>
        </p:txBody>
      </p:sp>
      <p:sp>
        <p:nvSpPr>
          <p:cNvPr id="107" name="TextBox 106"/>
          <p:cNvSpPr txBox="1"/>
          <p:nvPr/>
        </p:nvSpPr>
        <p:spPr>
          <a:xfrm>
            <a:off x="612882" y="3687650"/>
            <a:ext cx="1249608" cy="369332"/>
          </a:xfrm>
          <a:prstGeom prst="rect">
            <a:avLst/>
          </a:prstGeom>
          <a:noFill/>
        </p:spPr>
        <p:txBody>
          <a:bodyPr wrap="square" rtlCol="0">
            <a:spAutoFit/>
          </a:bodyPr>
          <a:lstStyle/>
          <a:p>
            <a:pPr algn="ctr"/>
            <a:r>
              <a:rPr lang="en-US" b="1" dirty="0" smtClean="0">
                <a:solidFill>
                  <a:prstClr val="black"/>
                </a:solidFill>
              </a:rPr>
              <a:t>120GBps</a:t>
            </a:r>
            <a:endParaRPr lang="en-US" b="1" dirty="0">
              <a:solidFill>
                <a:prstClr val="black"/>
              </a:solidFill>
            </a:endParaRPr>
          </a:p>
        </p:txBody>
      </p:sp>
      <p:sp>
        <p:nvSpPr>
          <p:cNvPr id="108" name="TextBox 107"/>
          <p:cNvSpPr txBox="1"/>
          <p:nvPr/>
        </p:nvSpPr>
        <p:spPr>
          <a:xfrm>
            <a:off x="7268077" y="3662680"/>
            <a:ext cx="1249608" cy="369332"/>
          </a:xfrm>
          <a:prstGeom prst="rect">
            <a:avLst/>
          </a:prstGeom>
          <a:noFill/>
        </p:spPr>
        <p:txBody>
          <a:bodyPr wrap="square" rtlCol="0">
            <a:spAutoFit/>
          </a:bodyPr>
          <a:lstStyle/>
          <a:p>
            <a:pPr algn="ctr"/>
            <a:r>
              <a:rPr lang="en-US" b="1" dirty="0" smtClean="0">
                <a:solidFill>
                  <a:prstClr val="black"/>
                </a:solidFill>
              </a:rPr>
              <a:t>120GBps</a:t>
            </a:r>
            <a:endParaRPr lang="en-US" b="1" dirty="0">
              <a:solidFill>
                <a:prstClr val="black"/>
              </a:solidFill>
            </a:endParaRPr>
          </a:p>
        </p:txBody>
      </p:sp>
      <p:cxnSp>
        <p:nvCxnSpPr>
          <p:cNvPr id="42" name="Elbow Connector 41"/>
          <p:cNvCxnSpPr>
            <a:stCxn id="23" idx="2"/>
          </p:cNvCxnSpPr>
          <p:nvPr/>
        </p:nvCxnSpPr>
        <p:spPr>
          <a:xfrm rot="16200000" flipH="1">
            <a:off x="7037402" y="4131691"/>
            <a:ext cx="256394" cy="852824"/>
          </a:xfrm>
          <a:prstGeom prst="bentConnector2">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112" name="Rectangle 111"/>
          <p:cNvSpPr/>
          <p:nvPr/>
        </p:nvSpPr>
        <p:spPr>
          <a:xfrm>
            <a:off x="7592011" y="4224727"/>
            <a:ext cx="1460160" cy="666750"/>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InfiniBand</a:t>
            </a:r>
          </a:p>
          <a:p>
            <a:pPr algn="ctr"/>
            <a:r>
              <a:rPr lang="en-US" b="1" dirty="0" smtClean="0">
                <a:solidFill>
                  <a:prstClr val="black"/>
                </a:solidFill>
              </a:rPr>
              <a:t>12GBps</a:t>
            </a:r>
            <a:endParaRPr lang="en-US" b="1" dirty="0">
              <a:solidFill>
                <a:prstClr val="black"/>
              </a:solidFill>
            </a:endParaRPr>
          </a:p>
        </p:txBody>
      </p:sp>
      <p:sp>
        <p:nvSpPr>
          <p:cNvPr id="118" name="Rectangle 117"/>
          <p:cNvSpPr/>
          <p:nvPr/>
        </p:nvSpPr>
        <p:spPr>
          <a:xfrm>
            <a:off x="64694" y="4241591"/>
            <a:ext cx="1460160" cy="666750"/>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InfiniBand</a:t>
            </a:r>
          </a:p>
          <a:p>
            <a:pPr algn="ctr"/>
            <a:r>
              <a:rPr lang="en-US" b="1" dirty="0" smtClean="0">
                <a:solidFill>
                  <a:prstClr val="black"/>
                </a:solidFill>
              </a:rPr>
              <a:t>12GBps</a:t>
            </a:r>
            <a:endParaRPr lang="en-US" b="1" dirty="0">
              <a:solidFill>
                <a:prstClr val="black"/>
              </a:solidFill>
            </a:endParaRPr>
          </a:p>
        </p:txBody>
      </p:sp>
      <p:cxnSp>
        <p:nvCxnSpPr>
          <p:cNvPr id="119" name="Elbow Connector 118"/>
          <p:cNvCxnSpPr>
            <a:stCxn id="87" idx="2"/>
          </p:cNvCxnSpPr>
          <p:nvPr/>
        </p:nvCxnSpPr>
        <p:spPr>
          <a:xfrm rot="5400000">
            <a:off x="1816032" y="4151312"/>
            <a:ext cx="290120" cy="847308"/>
          </a:xfrm>
          <a:prstGeom prst="bentConnector2">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7309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Title 1"/>
          <p:cNvSpPr>
            <a:spLocks noGrp="1"/>
          </p:cNvSpPr>
          <p:nvPr>
            <p:ph type="title"/>
          </p:nvPr>
        </p:nvSpPr>
        <p:spPr>
          <a:xfrm>
            <a:off x="76200" y="57150"/>
            <a:ext cx="8991600" cy="855663"/>
          </a:xfrm>
        </p:spPr>
        <p:txBody>
          <a:bodyPr/>
          <a:lstStyle/>
          <a:p>
            <a:r>
              <a:rPr lang="en-US" altLang="en-US" sz="3600" smtClean="0">
                <a:latin typeface="Arial" charset="0"/>
                <a:cs typeface="Arial" charset="0"/>
              </a:rPr>
              <a:t>Example Node NUMA Topology</a:t>
            </a:r>
          </a:p>
        </p:txBody>
      </p:sp>
      <p:grpSp>
        <p:nvGrpSpPr>
          <p:cNvPr id="22531" name="Group 50"/>
          <p:cNvGrpSpPr>
            <a:grpSpLocks/>
          </p:cNvGrpSpPr>
          <p:nvPr/>
        </p:nvGrpSpPr>
        <p:grpSpPr bwMode="auto">
          <a:xfrm>
            <a:off x="368300" y="971550"/>
            <a:ext cx="8242300" cy="3865563"/>
            <a:chOff x="25400" y="1487488"/>
            <a:chExt cx="8729663" cy="6355659"/>
          </a:xfrm>
        </p:grpSpPr>
        <p:sp>
          <p:nvSpPr>
            <p:cNvPr id="38" name="TextBox 37"/>
            <p:cNvSpPr txBox="1"/>
            <p:nvPr/>
          </p:nvSpPr>
          <p:spPr>
            <a:xfrm>
              <a:off x="5149274" y="4996284"/>
              <a:ext cx="1961865" cy="971545"/>
            </a:xfrm>
            <a:prstGeom prst="rect">
              <a:avLst/>
            </a:prstGeom>
            <a:noFill/>
            <a:ln>
              <a:noFill/>
            </a:ln>
            <a:scene3d>
              <a:camera prst="orthographicFront">
                <a:rot lat="0" lon="0" rev="0"/>
              </a:camera>
              <a:lightRig rig="threePt" dir="t"/>
            </a:scene3d>
          </p:spPr>
          <p:txBody>
            <a:bodyPr>
              <a:spAutoFit/>
            </a:bodyP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b="1" dirty="0" err="1">
                  <a:solidFill>
                    <a:srgbClr val="D09E00"/>
                  </a:solidFill>
                </a:rPr>
                <a:t>PCIe</a:t>
              </a:r>
              <a:r>
                <a:rPr lang="en-US" b="1" dirty="0">
                  <a:solidFill>
                    <a:srgbClr val="D09E00"/>
                  </a:solidFill>
                </a:rPr>
                <a:t> 3.0 x16 12GB/sec</a:t>
              </a:r>
            </a:p>
          </p:txBody>
        </p:sp>
        <p:grpSp>
          <p:nvGrpSpPr>
            <p:cNvPr id="22533" name="Group 31"/>
            <p:cNvGrpSpPr>
              <a:grpSpLocks/>
            </p:cNvGrpSpPr>
            <p:nvPr/>
          </p:nvGrpSpPr>
          <p:grpSpPr bwMode="auto">
            <a:xfrm>
              <a:off x="558800" y="2397125"/>
              <a:ext cx="1752600" cy="1144588"/>
              <a:chOff x="533400" y="458336"/>
              <a:chExt cx="1752600" cy="1752600"/>
            </a:xfrm>
          </p:grpSpPr>
          <p:sp>
            <p:nvSpPr>
              <p:cNvPr id="4" name="Rounded Rectangle 3"/>
              <p:cNvSpPr/>
              <p:nvPr/>
            </p:nvSpPr>
            <p:spPr bwMode="auto">
              <a:xfrm>
                <a:off x="532994" y="460322"/>
                <a:ext cx="1753667" cy="1750528"/>
              </a:xfrm>
              <a:prstGeom prst="roundRect">
                <a:avLst/>
              </a:prstGeom>
              <a:solidFill>
                <a:schemeClr val="accent2">
                  <a:lumMod val="40000"/>
                  <a:lumOff val="60000"/>
                </a:schemeClr>
              </a:solidFill>
              <a:ln w="25400">
                <a:solidFill>
                  <a:schemeClr val="tx1"/>
                </a:solidFill>
              </a:ln>
              <a:effectLst/>
              <a:extLst/>
            </p:spPr>
            <p:txBody>
              <a:bodyPr>
                <a:spAutoFit/>
              </a:bodyPr>
              <a:lstStyle/>
              <a:p>
                <a:pPr marL="341313" indent="-341313" algn="ctr" defTabSz="457200" fontAlgn="base">
                  <a:lnSpc>
                    <a:spcPct val="90000"/>
                  </a:lnSpc>
                  <a:spcBef>
                    <a:spcPts val="800"/>
                  </a:spcBef>
                  <a:spcAft>
                    <a:spcPct val="0"/>
                  </a:spcAft>
                  <a:buClr>
                    <a:srgbClr val="000000"/>
                  </a:buClr>
                  <a:buSzPct val="100000"/>
                  <a:buFont typeface="Times New Roman" pitchFamily="18" charset="0"/>
                  <a:buNone/>
                  <a:defRPr/>
                </a:pPr>
                <a:endParaRPr lang="en-US" sz="1200" dirty="0">
                  <a:solidFill>
                    <a:srgbClr val="000000"/>
                  </a:solidFill>
                </a:endParaRPr>
              </a:p>
            </p:txBody>
          </p:sp>
          <p:sp>
            <p:nvSpPr>
              <p:cNvPr id="22579" name="TextBox 3"/>
              <p:cNvSpPr txBox="1">
                <a:spLocks noChangeArrowheads="1"/>
              </p:cNvSpPr>
              <p:nvPr/>
            </p:nvSpPr>
            <p:spPr bwMode="auto">
              <a:xfrm>
                <a:off x="647700" y="878835"/>
                <a:ext cx="1524000" cy="92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t>CPU 1</a:t>
                </a:r>
              </a:p>
            </p:txBody>
          </p:sp>
        </p:grpSp>
        <p:grpSp>
          <p:nvGrpSpPr>
            <p:cNvPr id="22534" name="Group 32"/>
            <p:cNvGrpSpPr>
              <a:grpSpLocks/>
            </p:cNvGrpSpPr>
            <p:nvPr/>
          </p:nvGrpSpPr>
          <p:grpSpPr bwMode="auto">
            <a:xfrm>
              <a:off x="558800" y="5770563"/>
              <a:ext cx="1752600" cy="1144587"/>
              <a:chOff x="2895600" y="458336"/>
              <a:chExt cx="1752600" cy="1752600"/>
            </a:xfrm>
          </p:grpSpPr>
          <p:sp>
            <p:nvSpPr>
              <p:cNvPr id="7" name="Rounded Rectangle 6"/>
              <p:cNvSpPr/>
              <p:nvPr/>
            </p:nvSpPr>
            <p:spPr bwMode="auto">
              <a:xfrm>
                <a:off x="2895194" y="458555"/>
                <a:ext cx="1753667" cy="1750531"/>
              </a:xfrm>
              <a:prstGeom prst="roundRect">
                <a:avLst/>
              </a:prstGeom>
              <a:solidFill>
                <a:schemeClr val="accent2">
                  <a:lumMod val="40000"/>
                  <a:lumOff val="60000"/>
                </a:schemeClr>
              </a:solidFill>
              <a:ln w="25400">
                <a:solidFill>
                  <a:schemeClr val="tx1"/>
                </a:solidFill>
              </a:ln>
              <a:effectLst/>
              <a:extLst/>
            </p:spPr>
            <p:txBody>
              <a:bodyPr>
                <a:spAutoFit/>
              </a:bodyPr>
              <a:lstStyle/>
              <a:p>
                <a:pPr marL="341313" indent="-341313" algn="ctr" defTabSz="457200" fontAlgn="base">
                  <a:lnSpc>
                    <a:spcPct val="90000"/>
                  </a:lnSpc>
                  <a:spcBef>
                    <a:spcPts val="800"/>
                  </a:spcBef>
                  <a:spcAft>
                    <a:spcPct val="0"/>
                  </a:spcAft>
                  <a:buClr>
                    <a:srgbClr val="000000"/>
                  </a:buClr>
                  <a:buSzPct val="100000"/>
                  <a:buFont typeface="Times New Roman" pitchFamily="18" charset="0"/>
                  <a:buNone/>
                  <a:defRPr/>
                </a:pPr>
                <a:endParaRPr lang="en-US" sz="1200" dirty="0">
                  <a:solidFill>
                    <a:srgbClr val="000000"/>
                  </a:solidFill>
                </a:endParaRPr>
              </a:p>
            </p:txBody>
          </p:sp>
          <p:sp>
            <p:nvSpPr>
              <p:cNvPr id="22577" name="TextBox 10"/>
              <p:cNvSpPr txBox="1">
                <a:spLocks noChangeArrowheads="1"/>
              </p:cNvSpPr>
              <p:nvPr/>
            </p:nvSpPr>
            <p:spPr bwMode="auto">
              <a:xfrm>
                <a:off x="3009900" y="966895"/>
                <a:ext cx="1524000" cy="92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t>CPU 2</a:t>
                </a:r>
              </a:p>
            </p:txBody>
          </p:sp>
        </p:grpSp>
        <p:grpSp>
          <p:nvGrpSpPr>
            <p:cNvPr id="22535" name="Group 33"/>
            <p:cNvGrpSpPr>
              <a:grpSpLocks/>
            </p:cNvGrpSpPr>
            <p:nvPr/>
          </p:nvGrpSpPr>
          <p:grpSpPr bwMode="auto">
            <a:xfrm>
              <a:off x="3676650" y="1787525"/>
              <a:ext cx="1752600" cy="1752600"/>
              <a:chOff x="527713" y="2590800"/>
              <a:chExt cx="1752600" cy="1752600"/>
            </a:xfrm>
          </p:grpSpPr>
          <p:sp>
            <p:nvSpPr>
              <p:cNvPr id="22574" name="Rounded Rectangle 11"/>
              <p:cNvSpPr>
                <a:spLocks noChangeArrowheads="1"/>
              </p:cNvSpPr>
              <p:nvPr/>
            </p:nvSpPr>
            <p:spPr bwMode="auto">
              <a:xfrm>
                <a:off x="527713" y="2590800"/>
                <a:ext cx="1752600" cy="1752600"/>
              </a:xfrm>
              <a:prstGeom prst="roundRect">
                <a:avLst>
                  <a:gd name="adj" fmla="val 16667"/>
                </a:avLst>
              </a:prstGeom>
              <a:solidFill>
                <a:srgbClr val="FFE07D"/>
              </a:solidFill>
              <a:ln w="25400">
                <a:solidFill>
                  <a:schemeClr val="tx1"/>
                </a:solidFill>
                <a:round/>
                <a:headEnd/>
                <a:tailEnd/>
              </a:ln>
            </p:spPr>
            <p:txBody>
              <a:bodyPr>
                <a:spAutoFit/>
              </a:bodyPr>
              <a:lstStyle>
                <a:lvl1pPr marL="341313" indent="-341313" algn="l" defTabSz="457200" eaLnBrk="0" hangingPunct="0">
                  <a:buChar char="•"/>
                  <a:defRPr sz="3200">
                    <a:solidFill>
                      <a:srgbClr val="000000"/>
                    </a:solidFill>
                    <a:latin typeface="Times New Roman" pitchFamily="18" charset="0"/>
                    <a:ea typeface="Gothic" charset="0"/>
                    <a:cs typeface="Gothic" charset="0"/>
                  </a:defRPr>
                </a:lvl1pPr>
                <a:lvl2pPr marL="742950" indent="-285750" algn="l" defTabSz="457200"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457200"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2575" name="TextBox 12"/>
              <p:cNvSpPr txBox="1">
                <a:spLocks noChangeArrowheads="1"/>
              </p:cNvSpPr>
              <p:nvPr/>
            </p:nvSpPr>
            <p:spPr bwMode="auto">
              <a:xfrm>
                <a:off x="642013" y="3198199"/>
                <a:ext cx="1524000" cy="60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t>IOH 1</a:t>
                </a:r>
              </a:p>
            </p:txBody>
          </p:sp>
        </p:grpSp>
        <p:grpSp>
          <p:nvGrpSpPr>
            <p:cNvPr id="22536" name="Group 34"/>
            <p:cNvGrpSpPr>
              <a:grpSpLocks/>
            </p:cNvGrpSpPr>
            <p:nvPr/>
          </p:nvGrpSpPr>
          <p:grpSpPr bwMode="auto">
            <a:xfrm>
              <a:off x="3676650" y="5772150"/>
              <a:ext cx="1752600" cy="1752600"/>
              <a:chOff x="2889913" y="2590800"/>
              <a:chExt cx="1752600" cy="1752600"/>
            </a:xfrm>
          </p:grpSpPr>
          <p:sp>
            <p:nvSpPr>
              <p:cNvPr id="22572" name="Rounded Rectangle 13"/>
              <p:cNvSpPr>
                <a:spLocks noChangeArrowheads="1"/>
              </p:cNvSpPr>
              <p:nvPr/>
            </p:nvSpPr>
            <p:spPr bwMode="auto">
              <a:xfrm>
                <a:off x="2889913" y="2590800"/>
                <a:ext cx="1752600" cy="1752600"/>
              </a:xfrm>
              <a:prstGeom prst="roundRect">
                <a:avLst>
                  <a:gd name="adj" fmla="val 16667"/>
                </a:avLst>
              </a:prstGeom>
              <a:solidFill>
                <a:srgbClr val="FFE07D"/>
              </a:solidFill>
              <a:ln w="25400">
                <a:solidFill>
                  <a:schemeClr val="tx1"/>
                </a:solidFill>
                <a:round/>
                <a:headEnd/>
                <a:tailEnd/>
              </a:ln>
            </p:spPr>
            <p:txBody>
              <a:bodyPr>
                <a:spAutoFit/>
              </a:bodyPr>
              <a:lstStyle>
                <a:lvl1pPr marL="341313" indent="-341313" algn="l" defTabSz="457200" eaLnBrk="0" hangingPunct="0">
                  <a:buChar char="•"/>
                  <a:defRPr sz="3200">
                    <a:solidFill>
                      <a:srgbClr val="000000"/>
                    </a:solidFill>
                    <a:latin typeface="Times New Roman" pitchFamily="18" charset="0"/>
                    <a:ea typeface="Gothic" charset="0"/>
                    <a:cs typeface="Gothic" charset="0"/>
                  </a:defRPr>
                </a:lvl1pPr>
                <a:lvl2pPr marL="742950" indent="-285750" algn="l" defTabSz="457200"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457200"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2573" name="TextBox 14"/>
              <p:cNvSpPr txBox="1">
                <a:spLocks noChangeArrowheads="1"/>
              </p:cNvSpPr>
              <p:nvPr/>
            </p:nvSpPr>
            <p:spPr bwMode="auto">
              <a:xfrm>
                <a:off x="3004213" y="3198199"/>
                <a:ext cx="1524000" cy="60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t>IOH 2</a:t>
                </a:r>
              </a:p>
            </p:txBody>
          </p:sp>
        </p:grpSp>
        <p:sp>
          <p:nvSpPr>
            <p:cNvPr id="22537" name="Rounded Rectangle 38"/>
            <p:cNvSpPr>
              <a:spLocks noChangeArrowheads="1"/>
            </p:cNvSpPr>
            <p:nvPr/>
          </p:nvSpPr>
          <p:spPr bwMode="auto">
            <a:xfrm>
              <a:off x="6929438" y="1790700"/>
              <a:ext cx="1790700" cy="874713"/>
            </a:xfrm>
            <a:prstGeom prst="roundRect">
              <a:avLst>
                <a:gd name="adj" fmla="val 16667"/>
              </a:avLst>
            </a:prstGeom>
            <a:solidFill>
              <a:srgbClr val="CCFF99"/>
            </a:solidFill>
            <a:ln w="25400">
              <a:solidFill>
                <a:schemeClr val="tx1"/>
              </a:solidFill>
              <a:round/>
              <a:headEnd/>
              <a:tailEnd/>
            </a:ln>
          </p:spPr>
          <p:txBody>
            <a:bodyPr>
              <a:spAutoFit/>
            </a:bodyPr>
            <a:lstStyle>
              <a:lvl1pPr marL="341313" indent="-341313" algn="l" defTabSz="457200" eaLnBrk="0" hangingPunct="0">
                <a:buChar char="•"/>
                <a:defRPr sz="3200">
                  <a:solidFill>
                    <a:srgbClr val="000000"/>
                  </a:solidFill>
                  <a:latin typeface="Times New Roman" pitchFamily="18" charset="0"/>
                  <a:ea typeface="Gothic" charset="0"/>
                  <a:cs typeface="Gothic" charset="0"/>
                </a:defRPr>
              </a:lvl1pPr>
              <a:lvl2pPr marL="742950" indent="-285750" algn="l" defTabSz="457200"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457200"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2538" name="TextBox 39"/>
            <p:cNvSpPr txBox="1">
              <a:spLocks noChangeArrowheads="1"/>
            </p:cNvSpPr>
            <p:nvPr/>
          </p:nvSpPr>
          <p:spPr bwMode="auto">
            <a:xfrm>
              <a:off x="7062788" y="1960562"/>
              <a:ext cx="1524000" cy="60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t>GPU 1</a:t>
              </a:r>
            </a:p>
          </p:txBody>
        </p:sp>
        <p:sp>
          <p:nvSpPr>
            <p:cNvPr id="22539" name="Rounded Rectangle 40"/>
            <p:cNvSpPr>
              <a:spLocks noChangeArrowheads="1"/>
            </p:cNvSpPr>
            <p:nvPr/>
          </p:nvSpPr>
          <p:spPr bwMode="auto">
            <a:xfrm>
              <a:off x="6948488" y="2817813"/>
              <a:ext cx="1790700" cy="873125"/>
            </a:xfrm>
            <a:prstGeom prst="roundRect">
              <a:avLst>
                <a:gd name="adj" fmla="val 16667"/>
              </a:avLst>
            </a:prstGeom>
            <a:solidFill>
              <a:srgbClr val="CCFF99"/>
            </a:solidFill>
            <a:ln w="25400">
              <a:solidFill>
                <a:schemeClr val="tx1"/>
              </a:solidFill>
              <a:round/>
              <a:headEnd/>
              <a:tailEnd/>
            </a:ln>
          </p:spPr>
          <p:txBody>
            <a:bodyPr>
              <a:spAutoFit/>
            </a:bodyPr>
            <a:lstStyle>
              <a:lvl1pPr marL="341313" indent="-341313" algn="l" defTabSz="457200" eaLnBrk="0" hangingPunct="0">
                <a:buChar char="•"/>
                <a:defRPr sz="3200">
                  <a:solidFill>
                    <a:srgbClr val="000000"/>
                  </a:solidFill>
                  <a:latin typeface="Times New Roman" pitchFamily="18" charset="0"/>
                  <a:ea typeface="Gothic" charset="0"/>
                  <a:cs typeface="Gothic" charset="0"/>
                </a:defRPr>
              </a:lvl1pPr>
              <a:lvl2pPr marL="742950" indent="-285750" algn="l" defTabSz="457200"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457200"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2540" name="TextBox 41"/>
            <p:cNvSpPr txBox="1">
              <a:spLocks noChangeArrowheads="1"/>
            </p:cNvSpPr>
            <p:nvPr/>
          </p:nvSpPr>
          <p:spPr bwMode="auto">
            <a:xfrm>
              <a:off x="7081838" y="2986088"/>
              <a:ext cx="1524000" cy="60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t>GPU 2</a:t>
              </a:r>
            </a:p>
          </p:txBody>
        </p:sp>
        <p:sp>
          <p:nvSpPr>
            <p:cNvPr id="22541" name="Rounded Rectangle 46"/>
            <p:cNvSpPr>
              <a:spLocks noChangeArrowheads="1"/>
            </p:cNvSpPr>
            <p:nvPr/>
          </p:nvSpPr>
          <p:spPr bwMode="auto">
            <a:xfrm>
              <a:off x="6945313" y="5622925"/>
              <a:ext cx="1790700" cy="874713"/>
            </a:xfrm>
            <a:prstGeom prst="roundRect">
              <a:avLst>
                <a:gd name="adj" fmla="val 16667"/>
              </a:avLst>
            </a:prstGeom>
            <a:solidFill>
              <a:srgbClr val="CCFF99"/>
            </a:solidFill>
            <a:ln w="25400">
              <a:solidFill>
                <a:schemeClr val="tx1"/>
              </a:solidFill>
              <a:round/>
              <a:headEnd/>
              <a:tailEnd/>
            </a:ln>
          </p:spPr>
          <p:txBody>
            <a:bodyPr>
              <a:spAutoFit/>
            </a:bodyPr>
            <a:lstStyle>
              <a:lvl1pPr marL="341313" indent="-341313" algn="l" defTabSz="457200" eaLnBrk="0" hangingPunct="0">
                <a:buChar char="•"/>
                <a:defRPr sz="3200">
                  <a:solidFill>
                    <a:srgbClr val="000000"/>
                  </a:solidFill>
                  <a:latin typeface="Times New Roman" pitchFamily="18" charset="0"/>
                  <a:ea typeface="Gothic" charset="0"/>
                  <a:cs typeface="Gothic" charset="0"/>
                </a:defRPr>
              </a:lvl1pPr>
              <a:lvl2pPr marL="742950" indent="-285750" algn="l" defTabSz="457200"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457200"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2542" name="TextBox 47"/>
            <p:cNvSpPr txBox="1">
              <a:spLocks noChangeArrowheads="1"/>
            </p:cNvSpPr>
            <p:nvPr/>
          </p:nvSpPr>
          <p:spPr bwMode="auto">
            <a:xfrm>
              <a:off x="7078663" y="5792788"/>
              <a:ext cx="1524000" cy="60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t>GPU 3</a:t>
              </a:r>
            </a:p>
          </p:txBody>
        </p:sp>
        <p:sp>
          <p:nvSpPr>
            <p:cNvPr id="22543" name="Rounded Rectangle 48"/>
            <p:cNvSpPr>
              <a:spLocks noChangeArrowheads="1"/>
            </p:cNvSpPr>
            <p:nvPr/>
          </p:nvSpPr>
          <p:spPr bwMode="auto">
            <a:xfrm>
              <a:off x="6964363" y="6650038"/>
              <a:ext cx="1790700" cy="874712"/>
            </a:xfrm>
            <a:prstGeom prst="roundRect">
              <a:avLst>
                <a:gd name="adj" fmla="val 16667"/>
              </a:avLst>
            </a:prstGeom>
            <a:solidFill>
              <a:srgbClr val="CCFF99"/>
            </a:solidFill>
            <a:ln w="25400">
              <a:solidFill>
                <a:schemeClr val="tx1"/>
              </a:solidFill>
              <a:round/>
              <a:headEnd/>
              <a:tailEnd/>
            </a:ln>
          </p:spPr>
          <p:txBody>
            <a:bodyPr>
              <a:spAutoFit/>
            </a:bodyPr>
            <a:lstStyle>
              <a:lvl1pPr marL="341313" indent="-341313" algn="l" defTabSz="457200" eaLnBrk="0" hangingPunct="0">
                <a:buChar char="•"/>
                <a:defRPr sz="3200">
                  <a:solidFill>
                    <a:srgbClr val="000000"/>
                  </a:solidFill>
                  <a:latin typeface="Times New Roman" pitchFamily="18" charset="0"/>
                  <a:ea typeface="Gothic" charset="0"/>
                  <a:cs typeface="Gothic" charset="0"/>
                </a:defRPr>
              </a:lvl1pPr>
              <a:lvl2pPr marL="742950" indent="-285750" algn="l" defTabSz="457200"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457200"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2544" name="TextBox 49"/>
            <p:cNvSpPr txBox="1">
              <a:spLocks noChangeArrowheads="1"/>
            </p:cNvSpPr>
            <p:nvPr/>
          </p:nvSpPr>
          <p:spPr bwMode="auto">
            <a:xfrm>
              <a:off x="7097713" y="6819900"/>
              <a:ext cx="1524000" cy="60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t>GPU 4</a:t>
              </a:r>
            </a:p>
          </p:txBody>
        </p:sp>
        <p:cxnSp>
          <p:nvCxnSpPr>
            <p:cNvPr id="23" name="Straight Arrow Connector 22"/>
            <p:cNvCxnSpPr>
              <a:stCxn id="4" idx="3"/>
            </p:cNvCxnSpPr>
            <p:nvPr/>
          </p:nvCxnSpPr>
          <p:spPr bwMode="auto">
            <a:xfrm flipV="1">
              <a:off x="2312061" y="2967431"/>
              <a:ext cx="1365271" cy="0"/>
            </a:xfrm>
            <a:prstGeom prst="straightConnector1">
              <a:avLst/>
            </a:prstGeom>
            <a:noFill/>
            <a:ln w="76200" cap="flat" cmpd="sng" algn="ctr">
              <a:solidFill>
                <a:schemeClr val="accent2">
                  <a:lumMod val="75000"/>
                </a:schemeClr>
              </a:solidFill>
              <a:prstDash val="solid"/>
              <a:round/>
              <a:headEnd type="triangle" w="lg" len="lg"/>
              <a:tailEnd type="triangle" w="lg" len="lg"/>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p:nvPr/>
          </p:nvCxnSpPr>
          <p:spPr bwMode="auto">
            <a:xfrm flipV="1">
              <a:off x="2312061" y="6650318"/>
              <a:ext cx="1365271" cy="2611"/>
            </a:xfrm>
            <a:prstGeom prst="straightConnector1">
              <a:avLst/>
            </a:prstGeom>
            <a:noFill/>
            <a:ln w="76200" cap="flat" cmpd="sng" algn="ctr">
              <a:solidFill>
                <a:schemeClr val="accent2">
                  <a:lumMod val="75000"/>
                </a:schemeClr>
              </a:solidFill>
              <a:prstDash val="solid"/>
              <a:round/>
              <a:headEnd type="triangle" w="lg" len="lg"/>
              <a:tailEnd type="triangle" w="lg" len="lg"/>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p:cNvCxnSpPr/>
            <p:nvPr/>
          </p:nvCxnSpPr>
          <p:spPr bwMode="auto">
            <a:xfrm>
              <a:off x="1015726" y="3541658"/>
              <a:ext cx="0" cy="2229048"/>
            </a:xfrm>
            <a:prstGeom prst="straightConnector1">
              <a:avLst/>
            </a:prstGeom>
            <a:noFill/>
            <a:ln w="76200" cap="flat" cmpd="sng" algn="ctr">
              <a:solidFill>
                <a:schemeClr val="accent2">
                  <a:lumMod val="75000"/>
                </a:schemeClr>
              </a:solidFill>
              <a:prstDash val="solid"/>
              <a:round/>
              <a:headEnd type="triangle" w="lg" len="lg"/>
              <a:tailEnd type="triangle" w="lg" len="lg"/>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48" name="Straight Arrow Connector 60"/>
            <p:cNvCxnSpPr>
              <a:cxnSpLocks noChangeShapeType="1"/>
            </p:cNvCxnSpPr>
            <p:nvPr/>
          </p:nvCxnSpPr>
          <p:spPr bwMode="auto">
            <a:xfrm flipV="1">
              <a:off x="5429250" y="2227263"/>
              <a:ext cx="1500188" cy="1587"/>
            </a:xfrm>
            <a:prstGeom prst="straightConnector1">
              <a:avLst/>
            </a:prstGeom>
            <a:noFill/>
            <a:ln w="63500" algn="ctr">
              <a:solidFill>
                <a:srgbClr val="FFC000"/>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49" name="Straight Arrow Connector 62"/>
            <p:cNvCxnSpPr>
              <a:cxnSpLocks noChangeShapeType="1"/>
            </p:cNvCxnSpPr>
            <p:nvPr/>
          </p:nvCxnSpPr>
          <p:spPr bwMode="auto">
            <a:xfrm flipV="1">
              <a:off x="5446713" y="3240088"/>
              <a:ext cx="1498600" cy="1587"/>
            </a:xfrm>
            <a:prstGeom prst="straightConnector1">
              <a:avLst/>
            </a:prstGeom>
            <a:noFill/>
            <a:ln w="63500" algn="ctr">
              <a:solidFill>
                <a:srgbClr val="FFC000"/>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50" name="Straight Arrow Connector 63"/>
            <p:cNvCxnSpPr>
              <a:cxnSpLocks noChangeShapeType="1"/>
            </p:cNvCxnSpPr>
            <p:nvPr/>
          </p:nvCxnSpPr>
          <p:spPr bwMode="auto">
            <a:xfrm flipV="1">
              <a:off x="5429250" y="6073775"/>
              <a:ext cx="1500188" cy="0"/>
            </a:xfrm>
            <a:prstGeom prst="straightConnector1">
              <a:avLst/>
            </a:prstGeom>
            <a:noFill/>
            <a:ln w="63500" algn="ctr">
              <a:solidFill>
                <a:srgbClr val="FFC000"/>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51" name="Straight Arrow Connector 64"/>
            <p:cNvCxnSpPr>
              <a:cxnSpLocks noChangeShapeType="1"/>
            </p:cNvCxnSpPr>
            <p:nvPr/>
          </p:nvCxnSpPr>
          <p:spPr bwMode="auto">
            <a:xfrm flipV="1">
              <a:off x="5446713" y="7086600"/>
              <a:ext cx="1498600" cy="1588"/>
            </a:xfrm>
            <a:prstGeom prst="straightConnector1">
              <a:avLst/>
            </a:prstGeom>
            <a:noFill/>
            <a:ln w="63500" algn="ctr">
              <a:solidFill>
                <a:srgbClr val="FFC000"/>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Box 29"/>
            <p:cNvSpPr txBox="1"/>
            <p:nvPr/>
          </p:nvSpPr>
          <p:spPr>
            <a:xfrm>
              <a:off x="1064485" y="3690435"/>
              <a:ext cx="2848238" cy="1855801"/>
            </a:xfrm>
            <a:prstGeom prst="rect">
              <a:avLst/>
            </a:prstGeom>
            <a:noFill/>
          </p:spPr>
          <p:txBody>
            <a:bodyPr>
              <a:spAutoFit/>
            </a:bodyP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000" b="1" dirty="0">
                  <a:solidFill>
                    <a:srgbClr val="3333CC">
                      <a:lumMod val="75000"/>
                    </a:srgbClr>
                  </a:solidFill>
                </a:rPr>
                <a:t>CPU Bus 25GB/sec</a:t>
              </a:r>
            </a:p>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000" b="1" dirty="0" err="1">
                  <a:solidFill>
                    <a:srgbClr val="3333CC">
                      <a:lumMod val="75000"/>
                    </a:srgbClr>
                  </a:solidFill>
                </a:rPr>
                <a:t>QuickPath</a:t>
              </a:r>
              <a:r>
                <a:rPr lang="en-US" sz="2000" b="1" dirty="0">
                  <a:solidFill>
                    <a:srgbClr val="3333CC">
                      <a:lumMod val="75000"/>
                    </a:srgbClr>
                  </a:solidFill>
                </a:rPr>
                <a:t> (QPI)</a:t>
              </a:r>
            </a:p>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000" b="1" dirty="0" err="1">
                  <a:solidFill>
                    <a:srgbClr val="3333CC">
                      <a:lumMod val="75000"/>
                    </a:srgbClr>
                  </a:solidFill>
                </a:rPr>
                <a:t>HyperTransport</a:t>
              </a:r>
              <a:r>
                <a:rPr lang="en-US" sz="2000" b="1" dirty="0">
                  <a:solidFill>
                    <a:srgbClr val="3333CC">
                      <a:lumMod val="75000"/>
                    </a:srgbClr>
                  </a:solidFill>
                </a:rPr>
                <a:t> (HT)</a:t>
              </a:r>
            </a:p>
          </p:txBody>
        </p:sp>
        <p:sp>
          <p:nvSpPr>
            <p:cNvPr id="22553" name="TextBox 69"/>
            <p:cNvSpPr txBox="1">
              <a:spLocks noChangeArrowheads="1"/>
            </p:cNvSpPr>
            <p:nvPr/>
          </p:nvSpPr>
          <p:spPr bwMode="auto">
            <a:xfrm>
              <a:off x="2460625" y="2147285"/>
              <a:ext cx="1066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800" b="1" smtClean="0"/>
                <a:t>QPI/HT</a:t>
              </a:r>
            </a:p>
          </p:txBody>
        </p:sp>
        <p:sp>
          <p:nvSpPr>
            <p:cNvPr id="22554" name="TextBox 70"/>
            <p:cNvSpPr txBox="1">
              <a:spLocks noChangeArrowheads="1"/>
            </p:cNvSpPr>
            <p:nvPr/>
          </p:nvSpPr>
          <p:spPr bwMode="auto">
            <a:xfrm>
              <a:off x="2460625" y="6913563"/>
              <a:ext cx="10668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800" b="1" smtClean="0"/>
                <a:t>QPI/HT</a:t>
              </a:r>
            </a:p>
          </p:txBody>
        </p:sp>
        <p:sp>
          <p:nvSpPr>
            <p:cNvPr id="22555" name="TextBox 71"/>
            <p:cNvSpPr txBox="1">
              <a:spLocks noChangeArrowheads="1"/>
            </p:cNvSpPr>
            <p:nvPr/>
          </p:nvSpPr>
          <p:spPr bwMode="auto">
            <a:xfrm>
              <a:off x="25400" y="4308475"/>
              <a:ext cx="10668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800" b="1" smtClean="0"/>
                <a:t>QPI/</a:t>
              </a:r>
            </a:p>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800" b="1" smtClean="0"/>
                <a:t>HT</a:t>
              </a:r>
            </a:p>
          </p:txBody>
        </p:sp>
        <p:sp>
          <p:nvSpPr>
            <p:cNvPr id="22556" name="TextBox 72"/>
            <p:cNvSpPr txBox="1">
              <a:spLocks noChangeArrowheads="1"/>
            </p:cNvSpPr>
            <p:nvPr/>
          </p:nvSpPr>
          <p:spPr bwMode="auto">
            <a:xfrm>
              <a:off x="5405438" y="3370263"/>
              <a:ext cx="1538287"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800" b="1" smtClean="0"/>
                <a:t>PCIe 3.0 x16</a:t>
              </a:r>
            </a:p>
          </p:txBody>
        </p:sp>
        <p:sp>
          <p:nvSpPr>
            <p:cNvPr id="22557" name="TextBox 73"/>
            <p:cNvSpPr txBox="1">
              <a:spLocks noChangeArrowheads="1"/>
            </p:cNvSpPr>
            <p:nvPr/>
          </p:nvSpPr>
          <p:spPr bwMode="auto">
            <a:xfrm>
              <a:off x="5394325" y="2397125"/>
              <a:ext cx="1538288"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800" b="1" smtClean="0"/>
                <a:t>PCIe 3.0 x16</a:t>
              </a:r>
            </a:p>
          </p:txBody>
        </p:sp>
        <p:sp>
          <p:nvSpPr>
            <p:cNvPr id="22558" name="TextBox 74"/>
            <p:cNvSpPr txBox="1">
              <a:spLocks noChangeArrowheads="1"/>
            </p:cNvSpPr>
            <p:nvPr/>
          </p:nvSpPr>
          <p:spPr bwMode="auto">
            <a:xfrm>
              <a:off x="5410200" y="6281738"/>
              <a:ext cx="153828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800" b="1" smtClean="0"/>
                <a:t>PCIe 3.0 x16</a:t>
              </a:r>
            </a:p>
          </p:txBody>
        </p:sp>
        <p:sp>
          <p:nvSpPr>
            <p:cNvPr id="22559" name="TextBox 75"/>
            <p:cNvSpPr txBox="1">
              <a:spLocks noChangeArrowheads="1"/>
            </p:cNvSpPr>
            <p:nvPr/>
          </p:nvSpPr>
          <p:spPr bwMode="auto">
            <a:xfrm>
              <a:off x="5410200" y="7273925"/>
              <a:ext cx="1538288"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800" b="1" smtClean="0"/>
                <a:t>PCIe 3.0 x16</a:t>
              </a:r>
            </a:p>
          </p:txBody>
        </p:sp>
        <p:grpSp>
          <p:nvGrpSpPr>
            <p:cNvPr id="22560" name="Group 31"/>
            <p:cNvGrpSpPr>
              <a:grpSpLocks/>
            </p:cNvGrpSpPr>
            <p:nvPr/>
          </p:nvGrpSpPr>
          <p:grpSpPr bwMode="auto">
            <a:xfrm>
              <a:off x="558800" y="1487488"/>
              <a:ext cx="1752600" cy="683337"/>
              <a:chOff x="533400" y="458336"/>
              <a:chExt cx="1752600" cy="1826645"/>
            </a:xfrm>
          </p:grpSpPr>
          <p:sp>
            <p:nvSpPr>
              <p:cNvPr id="40" name="Rounded Rectangle 39"/>
              <p:cNvSpPr/>
              <p:nvPr/>
            </p:nvSpPr>
            <p:spPr bwMode="auto">
              <a:xfrm>
                <a:off x="532994" y="458336"/>
                <a:ext cx="1753667" cy="1751278"/>
              </a:xfrm>
              <a:prstGeom prst="roundRect">
                <a:avLst/>
              </a:prstGeom>
              <a:solidFill>
                <a:schemeClr val="accent2">
                  <a:lumMod val="40000"/>
                  <a:lumOff val="60000"/>
                </a:schemeClr>
              </a:solidFill>
              <a:ln w="25400">
                <a:solidFill>
                  <a:schemeClr val="tx1"/>
                </a:solidFill>
              </a:ln>
              <a:effectLst/>
              <a:extLst/>
            </p:spPr>
            <p:txBody>
              <a:bodyPr>
                <a:spAutoFit/>
              </a:bodyPr>
              <a:lstStyle/>
              <a:p>
                <a:pPr marL="341313" indent="-341313" algn="ctr" defTabSz="457200" fontAlgn="base">
                  <a:lnSpc>
                    <a:spcPct val="90000"/>
                  </a:lnSpc>
                  <a:spcBef>
                    <a:spcPts val="800"/>
                  </a:spcBef>
                  <a:spcAft>
                    <a:spcPct val="0"/>
                  </a:spcAft>
                  <a:buClr>
                    <a:srgbClr val="000000"/>
                  </a:buClr>
                  <a:buSzPct val="100000"/>
                  <a:buFont typeface="Times New Roman" pitchFamily="18" charset="0"/>
                  <a:buNone/>
                  <a:defRPr/>
                </a:pPr>
                <a:endParaRPr lang="en-US" sz="1200" dirty="0">
                  <a:solidFill>
                    <a:srgbClr val="000000"/>
                  </a:solidFill>
                </a:endParaRPr>
              </a:p>
            </p:txBody>
          </p:sp>
          <p:sp>
            <p:nvSpPr>
              <p:cNvPr id="22571" name="TextBox 3"/>
              <p:cNvSpPr txBox="1">
                <a:spLocks noChangeArrowheads="1"/>
              </p:cNvSpPr>
              <p:nvPr/>
            </p:nvSpPr>
            <p:spPr bwMode="auto">
              <a:xfrm>
                <a:off x="647700" y="661818"/>
                <a:ext cx="1524000" cy="162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t>DRAM</a:t>
                </a:r>
              </a:p>
            </p:txBody>
          </p:sp>
        </p:grpSp>
        <p:grpSp>
          <p:nvGrpSpPr>
            <p:cNvPr id="22561" name="Group 31"/>
            <p:cNvGrpSpPr>
              <a:grpSpLocks/>
            </p:cNvGrpSpPr>
            <p:nvPr/>
          </p:nvGrpSpPr>
          <p:grpSpPr bwMode="auto">
            <a:xfrm>
              <a:off x="584200" y="7159625"/>
              <a:ext cx="1752600" cy="683522"/>
              <a:chOff x="533400" y="458336"/>
              <a:chExt cx="1752600" cy="1822727"/>
            </a:xfrm>
          </p:grpSpPr>
          <p:sp>
            <p:nvSpPr>
              <p:cNvPr id="43" name="Rounded Rectangle 42"/>
              <p:cNvSpPr/>
              <p:nvPr/>
            </p:nvSpPr>
            <p:spPr bwMode="auto">
              <a:xfrm>
                <a:off x="532814" y="457455"/>
                <a:ext cx="1753668" cy="1754005"/>
              </a:xfrm>
              <a:prstGeom prst="roundRect">
                <a:avLst/>
              </a:prstGeom>
              <a:solidFill>
                <a:schemeClr val="accent2">
                  <a:lumMod val="40000"/>
                  <a:lumOff val="60000"/>
                </a:schemeClr>
              </a:solidFill>
              <a:ln w="25400">
                <a:solidFill>
                  <a:schemeClr val="tx1"/>
                </a:solidFill>
              </a:ln>
              <a:effectLst/>
              <a:extLst/>
            </p:spPr>
            <p:txBody>
              <a:bodyPr>
                <a:spAutoFit/>
              </a:bodyPr>
              <a:lstStyle/>
              <a:p>
                <a:pPr marL="341313" indent="-341313" algn="ctr" defTabSz="457200" fontAlgn="base">
                  <a:lnSpc>
                    <a:spcPct val="90000"/>
                  </a:lnSpc>
                  <a:spcBef>
                    <a:spcPts val="800"/>
                  </a:spcBef>
                  <a:spcAft>
                    <a:spcPct val="0"/>
                  </a:spcAft>
                  <a:buClr>
                    <a:srgbClr val="000000"/>
                  </a:buClr>
                  <a:buSzPct val="100000"/>
                  <a:buFont typeface="Times New Roman" pitchFamily="18" charset="0"/>
                  <a:buNone/>
                  <a:defRPr/>
                </a:pPr>
                <a:endParaRPr lang="en-US" sz="1200" dirty="0">
                  <a:solidFill>
                    <a:srgbClr val="000000"/>
                  </a:solidFill>
                </a:endParaRPr>
              </a:p>
            </p:txBody>
          </p:sp>
          <p:sp>
            <p:nvSpPr>
              <p:cNvPr id="22569" name="TextBox 3"/>
              <p:cNvSpPr txBox="1">
                <a:spLocks noChangeArrowheads="1"/>
              </p:cNvSpPr>
              <p:nvPr/>
            </p:nvSpPr>
            <p:spPr bwMode="auto">
              <a:xfrm>
                <a:off x="647700" y="661818"/>
                <a:ext cx="1524000" cy="16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t>DRAM</a:t>
                </a:r>
              </a:p>
            </p:txBody>
          </p:sp>
        </p:grpSp>
        <p:cxnSp>
          <p:nvCxnSpPr>
            <p:cNvPr id="45" name="Straight Arrow Connector 44"/>
            <p:cNvCxnSpPr>
              <a:stCxn id="7" idx="2"/>
            </p:cNvCxnSpPr>
            <p:nvPr/>
          </p:nvCxnSpPr>
          <p:spPr bwMode="auto">
            <a:xfrm>
              <a:off x="1434386" y="6913942"/>
              <a:ext cx="0" cy="224471"/>
            </a:xfrm>
            <a:prstGeom prst="straightConnector1">
              <a:avLst/>
            </a:prstGeom>
            <a:noFill/>
            <a:ln w="76200" cap="flat" cmpd="sng" algn="ctr">
              <a:solidFill>
                <a:schemeClr val="accent2">
                  <a:lumMod val="75000"/>
                </a:schemeClr>
              </a:solidFill>
              <a:prstDash val="solid"/>
              <a:round/>
              <a:headEnd type="none" w="lg" len="lg"/>
              <a:tailEnd type="none" w="lg" len="lg"/>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Arrow Connector 45"/>
            <p:cNvCxnSpPr/>
            <p:nvPr/>
          </p:nvCxnSpPr>
          <p:spPr bwMode="auto">
            <a:xfrm>
              <a:off x="1434386" y="2142631"/>
              <a:ext cx="0" cy="221860"/>
            </a:xfrm>
            <a:prstGeom prst="straightConnector1">
              <a:avLst/>
            </a:prstGeom>
            <a:noFill/>
            <a:ln w="76200" cap="flat" cmpd="sng" algn="ctr">
              <a:solidFill>
                <a:schemeClr val="accent2">
                  <a:lumMod val="75000"/>
                </a:schemeClr>
              </a:solidFill>
              <a:prstDash val="solid"/>
              <a:round/>
              <a:headEnd type="none" w="lg" len="lg"/>
              <a:tailEnd type="none" w="lg" len="lg"/>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564" name="Rounded Rectangle 40"/>
            <p:cNvSpPr>
              <a:spLocks noChangeArrowheads="1"/>
            </p:cNvSpPr>
            <p:nvPr/>
          </p:nvSpPr>
          <p:spPr bwMode="auto">
            <a:xfrm>
              <a:off x="6932613" y="3843338"/>
              <a:ext cx="1790700" cy="873125"/>
            </a:xfrm>
            <a:prstGeom prst="roundRect">
              <a:avLst>
                <a:gd name="adj" fmla="val 16667"/>
              </a:avLst>
            </a:prstGeom>
            <a:solidFill>
              <a:srgbClr val="C198E0"/>
            </a:solidFill>
            <a:ln w="25400">
              <a:solidFill>
                <a:schemeClr val="tx1"/>
              </a:solidFill>
              <a:round/>
              <a:headEnd/>
              <a:tailEnd/>
            </a:ln>
          </p:spPr>
          <p:txBody>
            <a:bodyPr>
              <a:spAutoFit/>
            </a:bodyPr>
            <a:lstStyle>
              <a:lvl1pPr marL="341313" indent="-341313" algn="l" defTabSz="457200" eaLnBrk="0" hangingPunct="0">
                <a:buChar char="•"/>
                <a:defRPr sz="3200">
                  <a:solidFill>
                    <a:srgbClr val="000000"/>
                  </a:solidFill>
                  <a:latin typeface="Times New Roman" pitchFamily="18" charset="0"/>
                  <a:ea typeface="Gothic" charset="0"/>
                  <a:cs typeface="Gothic" charset="0"/>
                </a:defRPr>
              </a:lvl1pPr>
              <a:lvl2pPr marL="742950" indent="-285750" algn="l" defTabSz="457200"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457200"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2565" name="TextBox 41"/>
            <p:cNvSpPr txBox="1">
              <a:spLocks noChangeArrowheads="1"/>
            </p:cNvSpPr>
            <p:nvPr/>
          </p:nvSpPr>
          <p:spPr bwMode="auto">
            <a:xfrm>
              <a:off x="7065962" y="4011612"/>
              <a:ext cx="1524000" cy="60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t>NET </a:t>
              </a:r>
            </a:p>
          </p:txBody>
        </p:sp>
        <p:cxnSp>
          <p:nvCxnSpPr>
            <p:cNvPr id="22566" name="Elbow Connector 3"/>
            <p:cNvCxnSpPr>
              <a:cxnSpLocks noChangeShapeType="1"/>
              <a:stCxn id="22574" idx="2"/>
              <a:endCxn id="22564" idx="1"/>
            </p:cNvCxnSpPr>
            <p:nvPr/>
          </p:nvCxnSpPr>
          <p:spPr bwMode="auto">
            <a:xfrm rot="16200000" flipH="1">
              <a:off x="5372894" y="2720181"/>
              <a:ext cx="739775" cy="2379663"/>
            </a:xfrm>
            <a:prstGeom prst="bentConnector2">
              <a:avLst/>
            </a:prstGeom>
            <a:noFill/>
            <a:ln w="63500" algn="ctr">
              <a:solidFill>
                <a:srgbClr val="FFC000"/>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567" name="TextBox 72"/>
            <p:cNvSpPr txBox="1">
              <a:spLocks noChangeArrowheads="1"/>
            </p:cNvSpPr>
            <p:nvPr/>
          </p:nvSpPr>
          <p:spPr bwMode="auto">
            <a:xfrm>
              <a:off x="4081752" y="4294187"/>
              <a:ext cx="2847686" cy="5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800" b="1" smtClean="0"/>
                <a:t>PCIe 3.0 x4/x8/x16</a:t>
              </a:r>
            </a:p>
          </p:txBody>
        </p:sp>
      </p:grpSp>
    </p:spTree>
    <p:extLst>
      <p:ext uri="{BB962C8B-B14F-4D97-AF65-F5344CB8AC3E}">
        <p14:creationId xmlns:p14="http://schemas.microsoft.com/office/powerpoint/2010/main" val="187436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2" name="TextBox 9"/>
          <p:cNvSpPr txBox="1">
            <a:spLocks noChangeArrowheads="1"/>
          </p:cNvSpPr>
          <p:nvPr/>
        </p:nvSpPr>
        <p:spPr bwMode="auto">
          <a:xfrm>
            <a:off x="7207250" y="2720799"/>
            <a:ext cx="1861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a:latin typeface="+mn-lt"/>
              </a:rPr>
              <a:t>MD </a:t>
            </a:r>
            <a:r>
              <a:rPr lang="en-US" altLang="en-US" sz="1800" dirty="0" smtClean="0">
                <a:latin typeface="+mn-lt"/>
              </a:rPr>
              <a:t>Simulation</a:t>
            </a:r>
            <a:endParaRPr lang="en-US" altLang="en-US" sz="1800" dirty="0">
              <a:latin typeface="+mn-lt"/>
            </a:endParaRPr>
          </a:p>
        </p:txBody>
      </p:sp>
      <p:sp>
        <p:nvSpPr>
          <p:cNvPr id="25" name="Rectangle 3"/>
          <p:cNvSpPr txBox="1">
            <a:spLocks noChangeArrowheads="1"/>
          </p:cNvSpPr>
          <p:nvPr/>
        </p:nvSpPr>
        <p:spPr>
          <a:xfrm>
            <a:off x="109182" y="152401"/>
            <a:ext cx="7098068" cy="557284"/>
          </a:xfrm>
          <a:prstGeom prst="rect">
            <a:avLst/>
          </a:prstGeom>
        </p:spPr>
        <p:txBody>
          <a:bodyPr/>
          <a:lstStyle>
            <a:lvl1pPr algn="ctr" defTabSz="457101" rtl="0" eaLnBrk="1" latinLnBrk="0" hangingPunct="1">
              <a:spcBef>
                <a:spcPct val="0"/>
              </a:spcBef>
              <a:buNone/>
              <a:defRPr sz="4400" kern="1200">
                <a:solidFill>
                  <a:schemeClr val="tx1"/>
                </a:solidFill>
                <a:latin typeface="Arial"/>
                <a:ea typeface="+mj-ea"/>
                <a:cs typeface="+mj-cs"/>
              </a:defRPr>
            </a:lvl1pPr>
          </a:lstStyle>
          <a:p>
            <a:r>
              <a:rPr lang="en-US" altLang="en-US" sz="3200" dirty="0" smtClean="0"/>
              <a:t>VMD – “Visual Molecular Dynamics”</a:t>
            </a:r>
          </a:p>
        </p:txBody>
      </p:sp>
      <p:sp>
        <p:nvSpPr>
          <p:cNvPr id="27" name="TextBox 14"/>
          <p:cNvSpPr txBox="1">
            <a:spLocks noChangeArrowheads="1"/>
          </p:cNvSpPr>
          <p:nvPr/>
        </p:nvSpPr>
        <p:spPr bwMode="auto">
          <a:xfrm>
            <a:off x="4603898" y="2720799"/>
            <a:ext cx="2425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smtClean="0">
                <a:latin typeface="+mn-lt"/>
              </a:rPr>
              <a:t>Cell-Scale Modeling</a:t>
            </a:r>
            <a:endParaRPr lang="en-US" altLang="en-US" sz="1800" dirty="0">
              <a:latin typeface="+mn-lt"/>
            </a:endParaRPr>
          </a:p>
        </p:txBody>
      </p:sp>
      <p:sp>
        <p:nvSpPr>
          <p:cNvPr id="28" name="Rectangle 4"/>
          <p:cNvSpPr txBox="1">
            <a:spLocks noChangeArrowheads="1"/>
          </p:cNvSpPr>
          <p:nvPr/>
        </p:nvSpPr>
        <p:spPr>
          <a:xfrm>
            <a:off x="124299" y="750889"/>
            <a:ext cx="4479599" cy="2154576"/>
          </a:xfrm>
          <a:prstGeom prst="rect">
            <a:avLst/>
          </a:prstGeom>
        </p:spPr>
        <p:txBody>
          <a:bodyPr/>
          <a:lst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altLang="en-US" sz="1800" dirty="0" smtClean="0"/>
              <a:t>Visualization and analysis of:</a:t>
            </a:r>
          </a:p>
          <a:p>
            <a:pPr lvl="1" indent="-342900">
              <a:lnSpc>
                <a:spcPct val="90000"/>
              </a:lnSpc>
            </a:pPr>
            <a:r>
              <a:rPr lang="en-US" altLang="en-US" sz="1600" dirty="0"/>
              <a:t>M</a:t>
            </a:r>
            <a:r>
              <a:rPr lang="en-US" altLang="en-US" sz="1600" dirty="0" smtClean="0"/>
              <a:t>olecular dynamics simulations</a:t>
            </a:r>
          </a:p>
          <a:p>
            <a:pPr lvl="1" indent="-342900">
              <a:lnSpc>
                <a:spcPct val="90000"/>
              </a:lnSpc>
            </a:pPr>
            <a:r>
              <a:rPr lang="en-US" altLang="en-US" sz="1600" dirty="0"/>
              <a:t>L</a:t>
            </a:r>
            <a:r>
              <a:rPr lang="en-US" altLang="en-US" sz="1600" dirty="0" smtClean="0"/>
              <a:t>attice cell simulations</a:t>
            </a:r>
          </a:p>
          <a:p>
            <a:pPr lvl="1" indent="-342900">
              <a:lnSpc>
                <a:spcPct val="90000"/>
              </a:lnSpc>
            </a:pPr>
            <a:r>
              <a:rPr lang="en-US" altLang="en-US" sz="1600" dirty="0"/>
              <a:t>Q</a:t>
            </a:r>
            <a:r>
              <a:rPr lang="en-US" altLang="en-US" sz="1600" dirty="0" smtClean="0"/>
              <a:t>uantum chemistry calculations</a:t>
            </a:r>
          </a:p>
          <a:p>
            <a:pPr lvl="1" indent="-342900">
              <a:lnSpc>
                <a:spcPct val="90000"/>
              </a:lnSpc>
            </a:pPr>
            <a:r>
              <a:rPr lang="en-US" altLang="en-US" sz="1600" dirty="0" err="1" smtClean="0"/>
              <a:t>Cryo</a:t>
            </a:r>
            <a:r>
              <a:rPr lang="en-US" altLang="en-US" sz="1600" dirty="0" smtClean="0"/>
              <a:t>-EM </a:t>
            </a:r>
            <a:r>
              <a:rPr lang="en-US" altLang="en-US" sz="1600" dirty="0"/>
              <a:t>densities, volumetric </a:t>
            </a:r>
            <a:r>
              <a:rPr lang="en-US" altLang="en-US" sz="1600" dirty="0" smtClean="0"/>
              <a:t>data</a:t>
            </a:r>
          </a:p>
          <a:p>
            <a:pPr lvl="1" indent="-342900">
              <a:lnSpc>
                <a:spcPct val="90000"/>
              </a:lnSpc>
            </a:pPr>
            <a:r>
              <a:rPr lang="en-US" altLang="en-US" sz="1600" dirty="0" smtClean="0"/>
              <a:t>Sequence information</a:t>
            </a:r>
          </a:p>
          <a:p>
            <a:pPr>
              <a:lnSpc>
                <a:spcPct val="90000"/>
              </a:lnSpc>
            </a:pPr>
            <a:r>
              <a:rPr lang="en-US" altLang="en-US" sz="1800" dirty="0" smtClean="0"/>
              <a:t>User extensible scripting and plugins</a:t>
            </a:r>
          </a:p>
          <a:p>
            <a:pPr>
              <a:lnSpc>
                <a:spcPct val="90000"/>
              </a:lnSpc>
            </a:pPr>
            <a:r>
              <a:rPr lang="en-US" altLang="en-US" sz="1800" dirty="0" smtClean="0"/>
              <a:t>http://www.ks.uiuc.edu/Research/vmd/</a:t>
            </a:r>
          </a:p>
        </p:txBody>
      </p:sp>
      <p:pic>
        <p:nvPicPr>
          <p:cNvPr id="29" name="ClipArt Placeholder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207249" y="1"/>
            <a:ext cx="1946499" cy="2779832"/>
          </a:xfrm>
          <a:prstGeom prst="rect">
            <a:avLst/>
          </a:prstGeom>
        </p:spPr>
      </p:pic>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45" y="3090131"/>
            <a:ext cx="9052403" cy="1810481"/>
          </a:xfrm>
          <a:prstGeom prst="rect">
            <a:avLst/>
          </a:prstGeom>
          <a:noFill/>
          <a:ln>
            <a:noFill/>
          </a:ln>
          <a:effectLst>
            <a:outerShdw blurRad="50800" dist="1270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5348" r="9206"/>
          <a:stretch/>
        </p:blipFill>
        <p:spPr>
          <a:xfrm>
            <a:off x="4491238" y="839971"/>
            <a:ext cx="2632575" cy="1903765"/>
          </a:xfrm>
          <a:prstGeom prst="rect">
            <a:avLst/>
          </a:prstGeom>
        </p:spPr>
      </p:pic>
    </p:spTree>
    <p:extLst>
      <p:ext uri="{BB962C8B-B14F-4D97-AF65-F5344CB8AC3E}">
        <p14:creationId xmlns:p14="http://schemas.microsoft.com/office/powerpoint/2010/main" val="28567994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326" y="1786431"/>
            <a:ext cx="8929762" cy="2806834"/>
          </a:xfrm>
        </p:spPr>
        <p:txBody>
          <a:bodyPr>
            <a:normAutofit fontScale="55000" lnSpcReduction="20000"/>
          </a:bodyPr>
          <a:lstStyle/>
          <a:p>
            <a:r>
              <a:rPr lang="en-US" b="1" dirty="0" smtClean="0"/>
              <a:t>High performance, low-overhead, reduced abstraction, rasterization API:</a:t>
            </a:r>
          </a:p>
          <a:p>
            <a:pPr lvl="1"/>
            <a:r>
              <a:rPr lang="en-US" dirty="0" smtClean="0"/>
              <a:t>Modern API, benefits from past experiences with OpenGL, DX, </a:t>
            </a:r>
            <a:r>
              <a:rPr lang="en-US" dirty="0" err="1" smtClean="0"/>
              <a:t>etc</a:t>
            </a:r>
            <a:endParaRPr lang="en-US" dirty="0" smtClean="0"/>
          </a:p>
          <a:p>
            <a:pPr lvl="1"/>
            <a:r>
              <a:rPr lang="en-US" dirty="0" smtClean="0"/>
              <a:t>Core features essentially start w/ OpenGL 4.x function, and continue from there</a:t>
            </a:r>
          </a:p>
          <a:p>
            <a:pPr lvl="1"/>
            <a:r>
              <a:rPr lang="en-US" dirty="0" smtClean="0"/>
              <a:t>Fewer extensions required for modern functionality</a:t>
            </a:r>
          </a:p>
          <a:p>
            <a:pPr lvl="1"/>
            <a:r>
              <a:rPr lang="en-US" dirty="0" smtClean="0"/>
              <a:t>Significantly reduced API overheads relative to OpenGL, </a:t>
            </a:r>
            <a:r>
              <a:rPr lang="en-US" b="1" dirty="0" smtClean="0"/>
              <a:t>some apps have seen up to ~3x performance gains vs. traditional OpenGL</a:t>
            </a:r>
          </a:p>
          <a:p>
            <a:r>
              <a:rPr lang="en-US" dirty="0" err="1" smtClean="0"/>
              <a:t>Shaders</a:t>
            </a:r>
            <a:r>
              <a:rPr lang="en-US" dirty="0" smtClean="0"/>
              <a:t> (e.g. GLSL) compiled to SPIR-V intermediate code at </a:t>
            </a:r>
            <a:r>
              <a:rPr lang="en-US" b="1" dirty="0" smtClean="0"/>
              <a:t>app compile time</a:t>
            </a:r>
          </a:p>
          <a:p>
            <a:r>
              <a:rPr lang="en-US" b="1" dirty="0" smtClean="0"/>
              <a:t>Compile-time validation </a:t>
            </a:r>
            <a:r>
              <a:rPr lang="en-US" dirty="0" smtClean="0"/>
              <a:t>of </a:t>
            </a:r>
            <a:r>
              <a:rPr lang="en-US" dirty="0" err="1" smtClean="0"/>
              <a:t>shaders</a:t>
            </a:r>
            <a:r>
              <a:rPr lang="en-US" dirty="0" smtClean="0"/>
              <a:t>, rendering </a:t>
            </a:r>
            <a:r>
              <a:rPr lang="en-US" dirty="0"/>
              <a:t>pipelines </a:t>
            </a:r>
            <a:r>
              <a:rPr lang="en-US" dirty="0" smtClean="0"/>
              <a:t>(lower runtime overhead)</a:t>
            </a:r>
          </a:p>
          <a:p>
            <a:r>
              <a:rPr lang="en-US" dirty="0" smtClean="0"/>
              <a:t>Core </a:t>
            </a:r>
            <a:r>
              <a:rPr lang="en-US" dirty="0" err="1" smtClean="0"/>
              <a:t>Vulkan</a:t>
            </a:r>
            <a:r>
              <a:rPr lang="en-US" dirty="0" smtClean="0"/>
              <a:t> doesn’t deal with on-screen display, only rendering</a:t>
            </a:r>
          </a:p>
          <a:p>
            <a:pPr lvl="1"/>
            <a:r>
              <a:rPr lang="en-US" dirty="0" smtClean="0"/>
              <a:t>Integration with windowing system is handled by </a:t>
            </a:r>
            <a:r>
              <a:rPr lang="en-US" dirty="0" err="1" smtClean="0"/>
              <a:t>Vulkan</a:t>
            </a:r>
            <a:r>
              <a:rPr lang="en-US" dirty="0" smtClean="0"/>
              <a:t> “WSI” extensions</a:t>
            </a:r>
          </a:p>
          <a:p>
            <a:r>
              <a:rPr lang="en-US" b="1" dirty="0" smtClean="0"/>
              <a:t>Multi-GPU rendering included in the new </a:t>
            </a:r>
            <a:r>
              <a:rPr lang="en-US" b="1" dirty="0" err="1" smtClean="0"/>
              <a:t>Vulkan</a:t>
            </a:r>
            <a:r>
              <a:rPr lang="en-US" b="1" dirty="0" smtClean="0"/>
              <a:t> 1.1 spec!</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0726" y="137292"/>
            <a:ext cx="4560258" cy="1194082"/>
          </a:xfrm>
        </p:spPr>
      </p:pic>
      <p:sp>
        <p:nvSpPr>
          <p:cNvPr id="2" name="TextBox 1"/>
          <p:cNvSpPr txBox="1"/>
          <p:nvPr/>
        </p:nvSpPr>
        <p:spPr>
          <a:xfrm>
            <a:off x="1265273" y="1300673"/>
            <a:ext cx="6911163" cy="369332"/>
          </a:xfrm>
          <a:prstGeom prst="rect">
            <a:avLst/>
          </a:prstGeom>
          <a:noFill/>
        </p:spPr>
        <p:txBody>
          <a:bodyPr wrap="square" rtlCol="0">
            <a:spAutoFit/>
          </a:bodyPr>
          <a:lstStyle/>
          <a:p>
            <a:pPr algn="ctr"/>
            <a:r>
              <a:rPr lang="en-US" dirty="0"/>
              <a:t>https://www.khronos.org/vulkan/</a:t>
            </a:r>
          </a:p>
        </p:txBody>
      </p:sp>
    </p:spTree>
    <p:extLst>
      <p:ext uri="{BB962C8B-B14F-4D97-AF65-F5344CB8AC3E}">
        <p14:creationId xmlns:p14="http://schemas.microsoft.com/office/powerpoint/2010/main" val="15927599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326" y="1206025"/>
            <a:ext cx="8929762" cy="3366365"/>
          </a:xfrm>
        </p:spPr>
        <p:txBody>
          <a:bodyPr>
            <a:normAutofit/>
          </a:bodyPr>
          <a:lstStyle/>
          <a:p>
            <a:r>
              <a:rPr lang="en-US" sz="2400" b="1" i="1" dirty="0"/>
              <a:t>In-progress: </a:t>
            </a:r>
            <a:r>
              <a:rPr lang="en-US" sz="2400" b="1" dirty="0" err="1"/>
              <a:t>Vulkan</a:t>
            </a:r>
            <a:r>
              <a:rPr lang="en-US" sz="2400" b="1" dirty="0"/>
              <a:t>-based rasterization path for VMD</a:t>
            </a:r>
          </a:p>
          <a:p>
            <a:r>
              <a:rPr lang="en-US" sz="2400" b="1" dirty="0" err="1" smtClean="0"/>
              <a:t>Vulkan</a:t>
            </a:r>
            <a:r>
              <a:rPr lang="en-US" sz="2400" b="1" dirty="0" smtClean="0"/>
              <a:t> opportunities for VMD:</a:t>
            </a:r>
          </a:p>
          <a:p>
            <a:pPr lvl="1"/>
            <a:r>
              <a:rPr lang="en-US" sz="2000" b="1" dirty="0" err="1" smtClean="0"/>
              <a:t>Vulkan</a:t>
            </a:r>
            <a:r>
              <a:rPr lang="en-US" sz="2000" b="1" dirty="0" smtClean="0"/>
              <a:t> ideally suited</a:t>
            </a:r>
            <a:r>
              <a:rPr lang="en-US" sz="2000" dirty="0" smtClean="0"/>
              <a:t> as the API for </a:t>
            </a:r>
            <a:r>
              <a:rPr lang="en-US" sz="2000" b="1" dirty="0" smtClean="0"/>
              <a:t>high-end GPUs</a:t>
            </a:r>
          </a:p>
          <a:p>
            <a:pPr lvl="1"/>
            <a:r>
              <a:rPr lang="en-US" sz="2000" dirty="0" smtClean="0"/>
              <a:t>Maintain existing OpenGL renderer to support integrated/legacy GPUs</a:t>
            </a:r>
          </a:p>
          <a:p>
            <a:pPr lvl="1"/>
            <a:r>
              <a:rPr lang="en-US" sz="2000" b="1" dirty="0" smtClean="0"/>
              <a:t>Parallel </a:t>
            </a:r>
            <a:r>
              <a:rPr lang="en-US" sz="2000" b="1" dirty="0" err="1" smtClean="0"/>
              <a:t>Vulkan</a:t>
            </a:r>
            <a:r>
              <a:rPr lang="en-US" sz="2000" b="1" dirty="0" smtClean="0"/>
              <a:t> command buffer generation</a:t>
            </a:r>
            <a:r>
              <a:rPr lang="en-US" sz="2000" dirty="0" smtClean="0"/>
              <a:t> will allow deep multithreading of time-varying VMD graphical representation updates</a:t>
            </a:r>
          </a:p>
          <a:p>
            <a:pPr lvl="1"/>
            <a:r>
              <a:rPr lang="en-US" sz="2000" dirty="0" smtClean="0"/>
              <a:t>VMD </a:t>
            </a:r>
            <a:r>
              <a:rPr lang="en-US" sz="2000" dirty="0" err="1" smtClean="0"/>
              <a:t>Vulkan</a:t>
            </a:r>
            <a:r>
              <a:rPr lang="en-US" sz="2000" dirty="0" smtClean="0"/>
              <a:t> rendering path will be able to go all-in on techniques that are only viable on high-end GPUs </a:t>
            </a:r>
          </a:p>
          <a:p>
            <a:pPr lvl="1"/>
            <a:r>
              <a:rPr lang="en-US" sz="2000" b="1" dirty="0" smtClean="0"/>
              <a:t>Headless operation supported</a:t>
            </a:r>
            <a:r>
              <a:rPr lang="en-US" sz="2000" dirty="0" smtClean="0"/>
              <a:t>, akin to EGL and GLX </a:t>
            </a:r>
            <a:r>
              <a:rPr lang="en-US" sz="2000" dirty="0" err="1" smtClean="0"/>
              <a:t>Pbuffer</a:t>
            </a:r>
            <a:r>
              <a:rPr lang="en-US" sz="2000" dirty="0" smtClean="0"/>
              <a:t> APIs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29887" y="109459"/>
            <a:ext cx="3480613" cy="911382"/>
          </a:xfrm>
        </p:spPr>
      </p:pic>
      <p:sp>
        <p:nvSpPr>
          <p:cNvPr id="2" name="TextBox 1"/>
          <p:cNvSpPr txBox="1"/>
          <p:nvPr/>
        </p:nvSpPr>
        <p:spPr>
          <a:xfrm>
            <a:off x="1216762" y="211237"/>
            <a:ext cx="3179800" cy="1015663"/>
          </a:xfrm>
          <a:prstGeom prst="rect">
            <a:avLst/>
          </a:prstGeom>
          <a:noFill/>
        </p:spPr>
        <p:txBody>
          <a:bodyPr wrap="square" rtlCol="0">
            <a:spAutoFit/>
          </a:bodyPr>
          <a:lstStyle/>
          <a:p>
            <a:pPr algn="ctr"/>
            <a:r>
              <a:rPr lang="en-US" sz="6000" dirty="0" smtClean="0"/>
              <a:t>VMD on </a:t>
            </a:r>
            <a:endParaRPr lang="en-US" sz="6000" dirty="0"/>
          </a:p>
        </p:txBody>
      </p:sp>
    </p:spTree>
    <p:extLst>
      <p:ext uri="{BB962C8B-B14F-4D97-AF65-F5344CB8AC3E}">
        <p14:creationId xmlns:p14="http://schemas.microsoft.com/office/powerpoint/2010/main" val="28308085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AutoShape 47"/>
          <p:cNvSpPr>
            <a:spLocks noChangeArrowheads="1"/>
          </p:cNvSpPr>
          <p:nvPr/>
        </p:nvSpPr>
        <p:spPr bwMode="auto">
          <a:xfrm>
            <a:off x="356392" y="2872756"/>
            <a:ext cx="2386013" cy="1582737"/>
          </a:xfrm>
          <a:prstGeom prst="roundRect">
            <a:avLst>
              <a:gd name="adj" fmla="val 16667"/>
            </a:avLst>
          </a:prstGeom>
          <a:solidFill>
            <a:schemeClr val="accent6">
              <a:lumMod val="40000"/>
              <a:lumOff val="60000"/>
            </a:schemeClr>
          </a:solidFill>
          <a:ln w="38100">
            <a:solidFill>
              <a:schemeClr val="tx1"/>
            </a:solidFill>
            <a:round/>
            <a:headEnd/>
            <a:tailEnd/>
          </a:ln>
          <a:effectLs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defRPr/>
            </a:pPr>
            <a:endParaRPr lang="en-US" altLang="en-US" sz="1200"/>
          </a:p>
        </p:txBody>
      </p:sp>
      <p:sp>
        <p:nvSpPr>
          <p:cNvPr id="7" name="Rectangle 6"/>
          <p:cNvSpPr/>
          <p:nvPr/>
        </p:nvSpPr>
        <p:spPr>
          <a:xfrm>
            <a:off x="0" y="4495800"/>
            <a:ext cx="9144000" cy="6477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AutoShape 23"/>
          <p:cNvSpPr>
            <a:spLocks noChangeArrowheads="1"/>
          </p:cNvSpPr>
          <p:nvPr/>
        </p:nvSpPr>
        <p:spPr bwMode="auto">
          <a:xfrm>
            <a:off x="6810375" y="2872756"/>
            <a:ext cx="2166938" cy="2099294"/>
          </a:xfrm>
          <a:prstGeom prst="roundRect">
            <a:avLst>
              <a:gd name="adj" fmla="val 16667"/>
            </a:avLst>
          </a:prstGeom>
          <a:solidFill>
            <a:schemeClr val="accent6">
              <a:lumMod val="40000"/>
              <a:lumOff val="60000"/>
            </a:schemeClr>
          </a:solidFill>
          <a:ln w="38100">
            <a:solidFill>
              <a:schemeClr val="tx1"/>
            </a:solidFill>
            <a:round/>
            <a:headEnd/>
            <a:tailEnd/>
          </a:ln>
          <a:effectLs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defRPr/>
            </a:pPr>
            <a:endParaRPr lang="en-US" altLang="en-US" sz="1200"/>
          </a:p>
        </p:txBody>
      </p:sp>
      <p:sp>
        <p:nvSpPr>
          <p:cNvPr id="21509" name="AutoShape 35"/>
          <p:cNvSpPr>
            <a:spLocks noChangeArrowheads="1"/>
          </p:cNvSpPr>
          <p:nvPr/>
        </p:nvSpPr>
        <p:spPr bwMode="auto">
          <a:xfrm>
            <a:off x="6994046" y="4180114"/>
            <a:ext cx="1799596" cy="688500"/>
          </a:xfrm>
          <a:prstGeom prst="roundRect">
            <a:avLst>
              <a:gd name="adj" fmla="val 16667"/>
            </a:avLst>
          </a:prstGeom>
          <a:solidFill>
            <a:schemeClr val="bg1"/>
          </a:solidFill>
          <a:ln w="38100">
            <a:solidFill>
              <a:schemeClr val="tx1"/>
            </a:solidFill>
            <a:round/>
            <a:headEnd/>
            <a:tailEnd/>
          </a:ln>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dirty="0" smtClean="0"/>
          </a:p>
        </p:txBody>
      </p:sp>
      <p:sp>
        <p:nvSpPr>
          <p:cNvPr id="25" name="AutoShape 26"/>
          <p:cNvSpPr>
            <a:spLocks noChangeArrowheads="1"/>
          </p:cNvSpPr>
          <p:nvPr/>
        </p:nvSpPr>
        <p:spPr bwMode="auto">
          <a:xfrm>
            <a:off x="3927473" y="2880563"/>
            <a:ext cx="2436813" cy="2091487"/>
          </a:xfrm>
          <a:prstGeom prst="roundRect">
            <a:avLst>
              <a:gd name="adj" fmla="val 16667"/>
            </a:avLst>
          </a:prstGeom>
          <a:solidFill>
            <a:schemeClr val="accent6">
              <a:lumMod val="40000"/>
              <a:lumOff val="60000"/>
            </a:schemeClr>
          </a:solidFill>
          <a:ln w="38100">
            <a:solidFill>
              <a:schemeClr val="tx1"/>
            </a:solidFill>
            <a:round/>
            <a:headEnd/>
            <a:tailEnd/>
          </a:ln>
          <a:effectLs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defRPr/>
            </a:pPr>
            <a:endParaRPr lang="en-US" altLang="en-US" sz="1200"/>
          </a:p>
        </p:txBody>
      </p:sp>
      <p:sp>
        <p:nvSpPr>
          <p:cNvPr id="21512" name="Rectangle 4"/>
          <p:cNvSpPr>
            <a:spLocks noChangeArrowheads="1"/>
          </p:cNvSpPr>
          <p:nvPr/>
        </p:nvSpPr>
        <p:spPr bwMode="auto">
          <a:xfrm>
            <a:off x="4238623" y="4527541"/>
            <a:ext cx="1814512" cy="237288"/>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dirty="0" err="1" smtClean="0">
                <a:latin typeface="Arial" charset="0"/>
              </a:rPr>
              <a:t>VMDDisplayList</a:t>
            </a:r>
            <a:endParaRPr lang="en-US" altLang="en-US" sz="1400" b="1" dirty="0" smtClean="0">
              <a:latin typeface="Arial" charset="0"/>
            </a:endParaRPr>
          </a:p>
        </p:txBody>
      </p:sp>
      <p:sp>
        <p:nvSpPr>
          <p:cNvPr id="21513" name="Rectangle 5"/>
          <p:cNvSpPr>
            <a:spLocks noChangeArrowheads="1"/>
          </p:cNvSpPr>
          <p:nvPr/>
        </p:nvSpPr>
        <p:spPr bwMode="auto">
          <a:xfrm>
            <a:off x="6986588" y="3521357"/>
            <a:ext cx="1814512" cy="237288"/>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dirty="0" err="1" smtClean="0">
                <a:latin typeface="Arial" charset="0"/>
              </a:rPr>
              <a:t>DisplayDevice</a:t>
            </a:r>
            <a:endParaRPr lang="en-US" altLang="en-US" sz="1400" b="1" dirty="0" smtClean="0">
              <a:latin typeface="Arial" charset="0"/>
            </a:endParaRPr>
          </a:p>
        </p:txBody>
      </p:sp>
      <p:cxnSp>
        <p:nvCxnSpPr>
          <p:cNvPr id="21517" name="AutoShape 19"/>
          <p:cNvCxnSpPr>
            <a:cxnSpLocks noChangeShapeType="1"/>
            <a:stCxn id="21513" idx="2"/>
            <a:endCxn id="21509" idx="0"/>
          </p:cNvCxnSpPr>
          <p:nvPr/>
        </p:nvCxnSpPr>
        <p:spPr bwMode="auto">
          <a:xfrm>
            <a:off x="7893844" y="3758645"/>
            <a:ext cx="0" cy="421469"/>
          </a:xfrm>
          <a:prstGeom prst="straightConnector1">
            <a:avLst/>
          </a:prstGeom>
          <a:noFill/>
          <a:ln w="88900">
            <a:solidFill>
              <a:schemeClr val="tx1"/>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518" name="Text Box 25"/>
          <p:cNvSpPr txBox="1">
            <a:spLocks noChangeArrowheads="1"/>
          </p:cNvSpPr>
          <p:nvPr/>
        </p:nvSpPr>
        <p:spPr bwMode="auto">
          <a:xfrm>
            <a:off x="6979130" y="2935857"/>
            <a:ext cx="1814512" cy="506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ct val="50000"/>
              </a:spcBef>
              <a:spcAft>
                <a:spcPct val="0"/>
              </a:spcAft>
              <a:buClr>
                <a:srgbClr val="000000"/>
              </a:buClr>
              <a:buSzPct val="100000"/>
              <a:buFont typeface="Times New Roman" pitchFamily="18" charset="0"/>
              <a:buNone/>
            </a:pPr>
            <a:r>
              <a:rPr lang="en-US" altLang="en-US" sz="1600" b="1" dirty="0" smtClean="0">
                <a:latin typeface="Arial" charset="0"/>
                <a:cs typeface="Arial" charset="0"/>
              </a:rPr>
              <a:t>Display Subsystem</a:t>
            </a:r>
          </a:p>
        </p:txBody>
      </p:sp>
      <p:sp>
        <p:nvSpPr>
          <p:cNvPr id="21519" name="Text Box 27"/>
          <p:cNvSpPr txBox="1">
            <a:spLocks noChangeArrowheads="1"/>
          </p:cNvSpPr>
          <p:nvPr/>
        </p:nvSpPr>
        <p:spPr bwMode="auto">
          <a:xfrm>
            <a:off x="4160836" y="2934419"/>
            <a:ext cx="1970087" cy="214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ct val="50000"/>
              </a:spcBef>
              <a:spcAft>
                <a:spcPct val="0"/>
              </a:spcAft>
              <a:buClr>
                <a:srgbClr val="000000"/>
              </a:buClr>
              <a:buSzPct val="100000"/>
              <a:buFont typeface="Times New Roman" pitchFamily="18" charset="0"/>
              <a:buNone/>
            </a:pPr>
            <a:r>
              <a:rPr lang="en-US" altLang="en-US" sz="1800" b="1" smtClean="0">
                <a:latin typeface="Arial" charset="0"/>
                <a:cs typeface="Arial" charset="0"/>
              </a:rPr>
              <a:t>Scene Graph</a:t>
            </a:r>
          </a:p>
        </p:txBody>
      </p:sp>
      <p:sp>
        <p:nvSpPr>
          <p:cNvPr id="21520" name="AutoShape 28"/>
          <p:cNvSpPr>
            <a:spLocks noChangeArrowheads="1"/>
          </p:cNvSpPr>
          <p:nvPr/>
        </p:nvSpPr>
        <p:spPr bwMode="auto">
          <a:xfrm>
            <a:off x="155575" y="69850"/>
            <a:ext cx="8821738" cy="472398"/>
          </a:xfrm>
          <a:prstGeom prst="roundRect">
            <a:avLst>
              <a:gd name="adj" fmla="val 16667"/>
            </a:avLst>
          </a:prstGeom>
          <a:solidFill>
            <a:srgbClr val="99CC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1521" name="Text Box 29"/>
          <p:cNvSpPr txBox="1">
            <a:spLocks noChangeArrowheads="1"/>
          </p:cNvSpPr>
          <p:nvPr/>
        </p:nvSpPr>
        <p:spPr bwMode="auto">
          <a:xfrm>
            <a:off x="900113" y="101592"/>
            <a:ext cx="7412037" cy="271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ct val="50000"/>
              </a:spcBef>
              <a:spcAft>
                <a:spcPct val="0"/>
              </a:spcAft>
              <a:buClr>
                <a:srgbClr val="000000"/>
              </a:buClr>
              <a:buSzPct val="100000"/>
              <a:buFont typeface="Times New Roman" pitchFamily="18" charset="0"/>
              <a:buNone/>
            </a:pPr>
            <a:r>
              <a:rPr lang="en-US" altLang="en-US" sz="2400" b="1" smtClean="0">
                <a:latin typeface="Arial" charset="0"/>
                <a:cs typeface="Arial" charset="0"/>
              </a:rPr>
              <a:t>Molecular Structure Data and Global VMD State</a:t>
            </a:r>
          </a:p>
        </p:txBody>
      </p:sp>
      <p:sp>
        <p:nvSpPr>
          <p:cNvPr id="36" name="AutoShape 35"/>
          <p:cNvSpPr>
            <a:spLocks noChangeArrowheads="1"/>
          </p:cNvSpPr>
          <p:nvPr/>
        </p:nvSpPr>
        <p:spPr bwMode="auto">
          <a:xfrm>
            <a:off x="6809580" y="918102"/>
            <a:ext cx="2176463" cy="1584325"/>
          </a:xfrm>
          <a:prstGeom prst="roundRect">
            <a:avLst>
              <a:gd name="adj" fmla="val 16667"/>
            </a:avLst>
          </a:prstGeom>
          <a:solidFill>
            <a:schemeClr val="accent6">
              <a:lumMod val="40000"/>
              <a:lumOff val="60000"/>
            </a:schemeClr>
          </a:solidFill>
          <a:ln w="38100">
            <a:solidFill>
              <a:schemeClr val="tx1"/>
            </a:solidFill>
            <a:round/>
            <a:headEnd/>
            <a:tailEnd/>
          </a:ln>
          <a:effec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defRPr/>
            </a:pPr>
            <a:endParaRPr lang="en-US" altLang="en-US" sz="1200" smtClean="0"/>
          </a:p>
        </p:txBody>
      </p:sp>
      <p:sp>
        <p:nvSpPr>
          <p:cNvPr id="21523" name="Text Box 36"/>
          <p:cNvSpPr txBox="1">
            <a:spLocks noChangeArrowheads="1"/>
          </p:cNvSpPr>
          <p:nvPr/>
        </p:nvSpPr>
        <p:spPr bwMode="auto">
          <a:xfrm>
            <a:off x="6860380" y="983932"/>
            <a:ext cx="2074863" cy="385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ct val="50000"/>
              </a:spcBef>
              <a:spcAft>
                <a:spcPct val="0"/>
              </a:spcAft>
              <a:buClr>
                <a:srgbClr val="000000"/>
              </a:buClr>
              <a:buSzPct val="100000"/>
              <a:buFont typeface="Times New Roman" pitchFamily="18" charset="0"/>
              <a:buNone/>
            </a:pPr>
            <a:r>
              <a:rPr lang="en-US" altLang="en-US" sz="1800" b="1" dirty="0" smtClean="0">
                <a:latin typeface="Arial" charset="0"/>
                <a:cs typeface="Arial" charset="0"/>
              </a:rPr>
              <a:t>User Interface Subsystem</a:t>
            </a:r>
          </a:p>
        </p:txBody>
      </p:sp>
      <p:sp>
        <p:nvSpPr>
          <p:cNvPr id="21524" name="Rectangle 43"/>
          <p:cNvSpPr>
            <a:spLocks noChangeArrowheads="1"/>
          </p:cNvSpPr>
          <p:nvPr/>
        </p:nvSpPr>
        <p:spPr bwMode="auto">
          <a:xfrm>
            <a:off x="6912768" y="1601097"/>
            <a:ext cx="1970087" cy="200279"/>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Tcl/Python Scripting</a:t>
            </a:r>
          </a:p>
        </p:txBody>
      </p:sp>
      <p:sp>
        <p:nvSpPr>
          <p:cNvPr id="21525" name="Rectangle 44"/>
          <p:cNvSpPr>
            <a:spLocks noChangeArrowheads="1"/>
          </p:cNvSpPr>
          <p:nvPr/>
        </p:nvSpPr>
        <p:spPr bwMode="auto">
          <a:xfrm>
            <a:off x="6912768" y="1885189"/>
            <a:ext cx="1970087" cy="200279"/>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Mouse + Windows</a:t>
            </a:r>
          </a:p>
        </p:txBody>
      </p:sp>
      <p:sp>
        <p:nvSpPr>
          <p:cNvPr id="21526" name="Rectangle 46"/>
          <p:cNvSpPr>
            <a:spLocks noChangeArrowheads="1"/>
          </p:cNvSpPr>
          <p:nvPr/>
        </p:nvSpPr>
        <p:spPr bwMode="auto">
          <a:xfrm>
            <a:off x="6912768" y="2168193"/>
            <a:ext cx="1970087" cy="201368"/>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6DoF Input “Tools”</a:t>
            </a:r>
          </a:p>
        </p:txBody>
      </p:sp>
      <p:sp>
        <p:nvSpPr>
          <p:cNvPr id="41" name="AutoShape 47"/>
          <p:cNvSpPr>
            <a:spLocks noChangeArrowheads="1"/>
          </p:cNvSpPr>
          <p:nvPr/>
        </p:nvSpPr>
        <p:spPr bwMode="auto">
          <a:xfrm>
            <a:off x="356392" y="918102"/>
            <a:ext cx="5562601" cy="1582737"/>
          </a:xfrm>
          <a:prstGeom prst="roundRect">
            <a:avLst>
              <a:gd name="adj" fmla="val 16667"/>
            </a:avLst>
          </a:prstGeom>
          <a:solidFill>
            <a:schemeClr val="accent6">
              <a:lumMod val="40000"/>
              <a:lumOff val="60000"/>
            </a:schemeClr>
          </a:solidFill>
          <a:ln w="38100">
            <a:solidFill>
              <a:schemeClr val="tx1"/>
            </a:solidFill>
            <a:round/>
            <a:headEnd/>
            <a:tailEnd/>
          </a:ln>
          <a:effectLs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defRPr/>
            </a:pPr>
            <a:endParaRPr lang="en-US" altLang="en-US" sz="1200"/>
          </a:p>
        </p:txBody>
      </p:sp>
      <p:sp>
        <p:nvSpPr>
          <p:cNvPr id="21528" name="Text Box 49"/>
          <p:cNvSpPr txBox="1">
            <a:spLocks noChangeArrowheads="1"/>
          </p:cNvSpPr>
          <p:nvPr/>
        </p:nvSpPr>
        <p:spPr bwMode="auto">
          <a:xfrm>
            <a:off x="713579" y="983932"/>
            <a:ext cx="4848226" cy="561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ct val="50000"/>
              </a:spcBef>
              <a:spcAft>
                <a:spcPct val="0"/>
              </a:spcAft>
              <a:buClr>
                <a:srgbClr val="000000"/>
              </a:buClr>
              <a:buSzPct val="100000"/>
              <a:buFont typeface="Times New Roman" pitchFamily="18" charset="0"/>
              <a:buNone/>
            </a:pPr>
            <a:r>
              <a:rPr lang="en-US" altLang="en-US" sz="1800" b="1" dirty="0" smtClean="0">
                <a:latin typeface="Arial" charset="0"/>
                <a:cs typeface="Arial" charset="0"/>
              </a:rPr>
              <a:t>Multithreaded Parallel Update/Generation of Graphical  Representations</a:t>
            </a:r>
          </a:p>
        </p:txBody>
      </p:sp>
      <p:sp>
        <p:nvSpPr>
          <p:cNvPr id="21529" name="Rectangle 50"/>
          <p:cNvSpPr>
            <a:spLocks noChangeArrowheads="1"/>
          </p:cNvSpPr>
          <p:nvPr/>
        </p:nvSpPr>
        <p:spPr bwMode="auto">
          <a:xfrm>
            <a:off x="3740943" y="1885189"/>
            <a:ext cx="1970087" cy="569273"/>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Non-Molecular</a:t>
            </a:r>
          </a:p>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Geometry</a:t>
            </a:r>
          </a:p>
        </p:txBody>
      </p:sp>
      <p:sp>
        <p:nvSpPr>
          <p:cNvPr id="21530" name="Rectangle 51"/>
          <p:cNvSpPr>
            <a:spLocks noChangeArrowheads="1"/>
          </p:cNvSpPr>
          <p:nvPr/>
        </p:nvSpPr>
        <p:spPr bwMode="auto">
          <a:xfrm>
            <a:off x="3740943" y="1601097"/>
            <a:ext cx="1970087" cy="236199"/>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dirty="0" err="1" smtClean="0">
                <a:latin typeface="Arial" charset="0"/>
              </a:rPr>
              <a:t>DrawMolecule</a:t>
            </a:r>
            <a:endParaRPr lang="en-US" altLang="en-US" sz="1400" b="1" dirty="0" smtClean="0">
              <a:latin typeface="Arial" charset="0"/>
            </a:endParaRPr>
          </a:p>
        </p:txBody>
      </p:sp>
      <p:cxnSp>
        <p:nvCxnSpPr>
          <p:cNvPr id="21531" name="AutoShape 55"/>
          <p:cNvCxnSpPr>
            <a:cxnSpLocks noChangeShapeType="1"/>
          </p:cNvCxnSpPr>
          <p:nvPr/>
        </p:nvCxnSpPr>
        <p:spPr bwMode="auto">
          <a:xfrm>
            <a:off x="6364286" y="3566084"/>
            <a:ext cx="445294" cy="0"/>
          </a:xfrm>
          <a:prstGeom prst="straightConnector1">
            <a:avLst/>
          </a:prstGeom>
          <a:noFill/>
          <a:ln w="88900">
            <a:solidFill>
              <a:schemeClr val="tx1"/>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32" name="AutoShape 56"/>
          <p:cNvCxnSpPr>
            <a:cxnSpLocks noChangeShapeType="1"/>
          </p:cNvCxnSpPr>
          <p:nvPr/>
        </p:nvCxnSpPr>
        <p:spPr bwMode="auto">
          <a:xfrm>
            <a:off x="749297" y="1837296"/>
            <a:ext cx="1" cy="1097123"/>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33" name="AutoShape 57"/>
          <p:cNvCxnSpPr>
            <a:cxnSpLocks noChangeShapeType="1"/>
            <a:stCxn id="36" idx="1"/>
            <a:endCxn id="41" idx="3"/>
          </p:cNvCxnSpPr>
          <p:nvPr/>
        </p:nvCxnSpPr>
        <p:spPr bwMode="auto">
          <a:xfrm flipH="1" flipV="1">
            <a:off x="5918993" y="1709471"/>
            <a:ext cx="890587" cy="794"/>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34" name="AutoShape 68"/>
          <p:cNvCxnSpPr>
            <a:cxnSpLocks noChangeShapeType="1"/>
          </p:cNvCxnSpPr>
          <p:nvPr/>
        </p:nvCxnSpPr>
        <p:spPr bwMode="auto">
          <a:xfrm flipV="1">
            <a:off x="8158163" y="542249"/>
            <a:ext cx="0" cy="357019"/>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35" name="AutoShape 69"/>
          <p:cNvCxnSpPr>
            <a:cxnSpLocks noChangeShapeType="1"/>
          </p:cNvCxnSpPr>
          <p:nvPr/>
        </p:nvCxnSpPr>
        <p:spPr bwMode="auto">
          <a:xfrm>
            <a:off x="7535863" y="527010"/>
            <a:ext cx="1587" cy="372258"/>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36" name="AutoShape 70"/>
          <p:cNvCxnSpPr>
            <a:cxnSpLocks noChangeShapeType="1"/>
          </p:cNvCxnSpPr>
          <p:nvPr/>
        </p:nvCxnSpPr>
        <p:spPr bwMode="auto">
          <a:xfrm>
            <a:off x="4692650" y="527010"/>
            <a:ext cx="1588" cy="372258"/>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539" name="Content Placeholder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97398" y="3182592"/>
            <a:ext cx="1095375" cy="123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 Box 49"/>
          <p:cNvSpPr txBox="1">
            <a:spLocks noChangeArrowheads="1"/>
          </p:cNvSpPr>
          <p:nvPr/>
        </p:nvSpPr>
        <p:spPr bwMode="auto">
          <a:xfrm>
            <a:off x="359568" y="3772822"/>
            <a:ext cx="2436813" cy="561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ct val="50000"/>
              </a:spcBef>
              <a:spcAft>
                <a:spcPct val="0"/>
              </a:spcAft>
              <a:buClr>
                <a:srgbClr val="000000"/>
              </a:buClr>
              <a:buSzPct val="100000"/>
              <a:buFont typeface="Times New Roman" pitchFamily="18" charset="0"/>
              <a:buNone/>
            </a:pPr>
            <a:r>
              <a:rPr lang="en-US" altLang="en-US" sz="1800" b="1" dirty="0" err="1" smtClean="0">
                <a:latin typeface="Arial" charset="0"/>
                <a:cs typeface="Arial" charset="0"/>
              </a:rPr>
              <a:t>Vulkan</a:t>
            </a:r>
            <a:r>
              <a:rPr lang="en-US" altLang="en-US" sz="1800" b="1" dirty="0" smtClean="0">
                <a:latin typeface="Arial" charset="0"/>
                <a:cs typeface="Arial" charset="0"/>
              </a:rPr>
              <a:t> Command Buffers</a:t>
            </a:r>
          </a:p>
        </p:txBody>
      </p:sp>
      <p:cxnSp>
        <p:nvCxnSpPr>
          <p:cNvPr id="58" name="AutoShape 56"/>
          <p:cNvCxnSpPr>
            <a:cxnSpLocks noChangeShapeType="1"/>
          </p:cNvCxnSpPr>
          <p:nvPr/>
        </p:nvCxnSpPr>
        <p:spPr bwMode="auto">
          <a:xfrm>
            <a:off x="2742405" y="3799757"/>
            <a:ext cx="1185068" cy="4839"/>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 name="Rectangle 50"/>
          <p:cNvSpPr>
            <a:spLocks noChangeArrowheads="1"/>
          </p:cNvSpPr>
          <p:nvPr/>
        </p:nvSpPr>
        <p:spPr bwMode="auto">
          <a:xfrm>
            <a:off x="448468" y="3058172"/>
            <a:ext cx="601661" cy="383689"/>
          </a:xfrm>
          <a:prstGeom prst="rect">
            <a:avLst/>
          </a:prstGeom>
          <a:solidFill>
            <a:schemeClr val="bg1"/>
          </a:solidFill>
          <a:ln w="19050">
            <a:solidFill>
              <a:schemeClr val="tx1"/>
            </a:solidFill>
            <a:miter lim="800000"/>
            <a:headEnd/>
            <a:tailEnd/>
          </a:ln>
          <a:effectLst/>
          <a:scene3d>
            <a:camera prst="orthographicFront">
              <a:rot lat="0" lon="0" rev="5400000"/>
            </a:camera>
            <a:lightRig rig="threePt" dir="t"/>
          </a:scene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dirty="0" smtClean="0">
                <a:latin typeface="Arial" charset="0"/>
              </a:rPr>
              <a:t>CMD</a:t>
            </a:r>
          </a:p>
        </p:txBody>
      </p:sp>
      <p:sp>
        <p:nvSpPr>
          <p:cNvPr id="66" name="Rectangle 50"/>
          <p:cNvSpPr>
            <a:spLocks noChangeArrowheads="1"/>
          </p:cNvSpPr>
          <p:nvPr/>
        </p:nvSpPr>
        <p:spPr bwMode="auto">
          <a:xfrm>
            <a:off x="976313" y="3051862"/>
            <a:ext cx="601661" cy="383689"/>
          </a:xfrm>
          <a:prstGeom prst="rect">
            <a:avLst/>
          </a:prstGeom>
          <a:solidFill>
            <a:schemeClr val="bg1"/>
          </a:solidFill>
          <a:ln w="19050">
            <a:solidFill>
              <a:schemeClr val="tx1"/>
            </a:solidFill>
            <a:miter lim="800000"/>
            <a:headEnd/>
            <a:tailEnd/>
          </a:ln>
          <a:effectLst/>
          <a:scene3d>
            <a:camera prst="orthographicFront">
              <a:rot lat="0" lon="0" rev="5400000"/>
            </a:camera>
            <a:lightRig rig="threePt" dir="t"/>
          </a:scene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dirty="0" smtClean="0">
                <a:latin typeface="Arial" charset="0"/>
              </a:rPr>
              <a:t>CMD</a:t>
            </a:r>
          </a:p>
        </p:txBody>
      </p:sp>
      <p:sp>
        <p:nvSpPr>
          <p:cNvPr id="67" name="Rectangle 50"/>
          <p:cNvSpPr>
            <a:spLocks noChangeArrowheads="1"/>
          </p:cNvSpPr>
          <p:nvPr/>
        </p:nvSpPr>
        <p:spPr bwMode="auto">
          <a:xfrm>
            <a:off x="1508126" y="3051862"/>
            <a:ext cx="601661" cy="383689"/>
          </a:xfrm>
          <a:prstGeom prst="rect">
            <a:avLst/>
          </a:prstGeom>
          <a:solidFill>
            <a:schemeClr val="bg1"/>
          </a:solidFill>
          <a:ln w="19050">
            <a:solidFill>
              <a:schemeClr val="tx1"/>
            </a:solidFill>
            <a:miter lim="800000"/>
            <a:headEnd/>
            <a:tailEnd/>
          </a:ln>
          <a:effectLst/>
          <a:scene3d>
            <a:camera prst="orthographicFront">
              <a:rot lat="0" lon="0" rev="5400000"/>
            </a:camera>
            <a:lightRig rig="threePt" dir="t"/>
          </a:scene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dirty="0" smtClean="0">
                <a:latin typeface="Arial" charset="0"/>
              </a:rPr>
              <a:t>CMD</a:t>
            </a:r>
          </a:p>
        </p:txBody>
      </p:sp>
      <p:sp>
        <p:nvSpPr>
          <p:cNvPr id="68" name="Rectangle 50"/>
          <p:cNvSpPr>
            <a:spLocks noChangeArrowheads="1"/>
          </p:cNvSpPr>
          <p:nvPr/>
        </p:nvSpPr>
        <p:spPr bwMode="auto">
          <a:xfrm>
            <a:off x="2019245" y="3051862"/>
            <a:ext cx="601661" cy="383689"/>
          </a:xfrm>
          <a:prstGeom prst="rect">
            <a:avLst/>
          </a:prstGeom>
          <a:solidFill>
            <a:schemeClr val="bg1"/>
          </a:solidFill>
          <a:ln w="19050">
            <a:solidFill>
              <a:schemeClr val="tx1"/>
            </a:solidFill>
            <a:miter lim="800000"/>
            <a:headEnd/>
            <a:tailEnd/>
          </a:ln>
          <a:effectLst/>
          <a:scene3d>
            <a:camera prst="orthographicFront">
              <a:rot lat="0" lon="0" rev="5400000"/>
            </a:camera>
            <a:lightRig rig="threePt" dir="t"/>
          </a:scene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dirty="0" smtClean="0">
                <a:latin typeface="Arial" charset="0"/>
              </a:rPr>
              <a:t>CMD</a:t>
            </a:r>
          </a:p>
        </p:txBody>
      </p:sp>
      <p:cxnSp>
        <p:nvCxnSpPr>
          <p:cNvPr id="69" name="AutoShape 56"/>
          <p:cNvCxnSpPr>
            <a:cxnSpLocks noChangeShapeType="1"/>
          </p:cNvCxnSpPr>
          <p:nvPr/>
        </p:nvCxnSpPr>
        <p:spPr bwMode="auto">
          <a:xfrm>
            <a:off x="1277144" y="1837296"/>
            <a:ext cx="0" cy="1097123"/>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AutoShape 56"/>
          <p:cNvCxnSpPr>
            <a:cxnSpLocks noChangeShapeType="1"/>
            <a:stCxn id="72" idx="2"/>
          </p:cNvCxnSpPr>
          <p:nvPr/>
        </p:nvCxnSpPr>
        <p:spPr bwMode="auto">
          <a:xfrm flipH="1">
            <a:off x="1808956" y="1837296"/>
            <a:ext cx="6620" cy="1097122"/>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AutoShape 56"/>
          <p:cNvCxnSpPr>
            <a:cxnSpLocks noChangeShapeType="1"/>
          </p:cNvCxnSpPr>
          <p:nvPr/>
        </p:nvCxnSpPr>
        <p:spPr bwMode="auto">
          <a:xfrm>
            <a:off x="2320075" y="1837296"/>
            <a:ext cx="5851" cy="1097121"/>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2" name="Rectangle 51"/>
          <p:cNvSpPr>
            <a:spLocks noChangeArrowheads="1"/>
          </p:cNvSpPr>
          <p:nvPr/>
        </p:nvSpPr>
        <p:spPr bwMode="auto">
          <a:xfrm>
            <a:off x="448468" y="1601098"/>
            <a:ext cx="2734216" cy="236198"/>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dirty="0" err="1" smtClean="0">
                <a:latin typeface="Arial" charset="0"/>
              </a:rPr>
              <a:t>DispCmd</a:t>
            </a:r>
            <a:r>
              <a:rPr lang="en-US" altLang="en-US" sz="1400" b="1" dirty="0" smtClean="0">
                <a:latin typeface="Arial" charset="0"/>
              </a:rPr>
              <a:t> </a:t>
            </a:r>
            <a:r>
              <a:rPr lang="en-US" altLang="en-US" sz="1400" b="1" dirty="0" err="1" smtClean="0">
                <a:latin typeface="Arial" charset="0"/>
              </a:rPr>
              <a:t>GenerationThreads</a:t>
            </a:r>
            <a:endParaRPr lang="en-US" altLang="en-US" sz="1400" b="1" dirty="0" smtClean="0">
              <a:latin typeface="Arial" charset="0"/>
            </a:endParaRPr>
          </a:p>
        </p:txBody>
      </p:sp>
      <p:cxnSp>
        <p:nvCxnSpPr>
          <p:cNvPr id="73" name="AutoShape 57"/>
          <p:cNvCxnSpPr>
            <a:cxnSpLocks noChangeShapeType="1"/>
            <a:stCxn id="21530" idx="1"/>
            <a:endCxn id="72" idx="3"/>
          </p:cNvCxnSpPr>
          <p:nvPr/>
        </p:nvCxnSpPr>
        <p:spPr bwMode="auto">
          <a:xfrm flipH="1">
            <a:off x="3182684" y="1719197"/>
            <a:ext cx="558259"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AutoShape 19"/>
          <p:cNvCxnSpPr>
            <a:cxnSpLocks noChangeShapeType="1"/>
          </p:cNvCxnSpPr>
          <p:nvPr/>
        </p:nvCxnSpPr>
        <p:spPr bwMode="auto">
          <a:xfrm>
            <a:off x="7537450" y="3758645"/>
            <a:ext cx="0" cy="421469"/>
          </a:xfrm>
          <a:prstGeom prst="straightConnector1">
            <a:avLst/>
          </a:prstGeom>
          <a:noFill/>
          <a:ln w="88900">
            <a:solidFill>
              <a:schemeClr val="tx1"/>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AutoShape 19"/>
          <p:cNvCxnSpPr>
            <a:cxnSpLocks noChangeShapeType="1"/>
          </p:cNvCxnSpPr>
          <p:nvPr/>
        </p:nvCxnSpPr>
        <p:spPr bwMode="auto">
          <a:xfrm>
            <a:off x="8239085" y="3758644"/>
            <a:ext cx="0" cy="421469"/>
          </a:xfrm>
          <a:prstGeom prst="straightConnector1">
            <a:avLst/>
          </a:prstGeom>
          <a:noFill/>
          <a:ln w="88900">
            <a:solidFill>
              <a:schemeClr val="tx1"/>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AutoShape 56"/>
          <p:cNvCxnSpPr>
            <a:cxnSpLocks noChangeShapeType="1"/>
          </p:cNvCxnSpPr>
          <p:nvPr/>
        </p:nvCxnSpPr>
        <p:spPr bwMode="auto">
          <a:xfrm>
            <a:off x="2742405" y="4039094"/>
            <a:ext cx="1185068" cy="4839"/>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AutoShape 56"/>
          <p:cNvCxnSpPr>
            <a:cxnSpLocks noChangeShapeType="1"/>
          </p:cNvCxnSpPr>
          <p:nvPr/>
        </p:nvCxnSpPr>
        <p:spPr bwMode="auto">
          <a:xfrm>
            <a:off x="2760018" y="3542938"/>
            <a:ext cx="1185068" cy="4839"/>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AutoShape 55"/>
          <p:cNvCxnSpPr>
            <a:cxnSpLocks noChangeShapeType="1"/>
          </p:cNvCxnSpPr>
          <p:nvPr/>
        </p:nvCxnSpPr>
        <p:spPr bwMode="auto">
          <a:xfrm>
            <a:off x="6364286" y="3804596"/>
            <a:ext cx="445294" cy="0"/>
          </a:xfrm>
          <a:prstGeom prst="straightConnector1">
            <a:avLst/>
          </a:prstGeom>
          <a:noFill/>
          <a:ln w="88900">
            <a:solidFill>
              <a:schemeClr val="tx1"/>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AutoShape 55"/>
          <p:cNvCxnSpPr>
            <a:cxnSpLocks noChangeShapeType="1"/>
          </p:cNvCxnSpPr>
          <p:nvPr/>
        </p:nvCxnSpPr>
        <p:spPr bwMode="auto">
          <a:xfrm>
            <a:off x="6365081" y="4053523"/>
            <a:ext cx="445294" cy="0"/>
          </a:xfrm>
          <a:prstGeom prst="straightConnector1">
            <a:avLst/>
          </a:prstGeom>
          <a:noFill/>
          <a:ln w="88900">
            <a:solidFill>
              <a:schemeClr val="tx1"/>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821" y="4261182"/>
            <a:ext cx="1792034" cy="469235"/>
          </a:xfrm>
          <a:prstGeom prst="rect">
            <a:avLst/>
          </a:prstGeom>
        </p:spPr>
      </p:pic>
    </p:spTree>
    <p:extLst>
      <p:ext uri="{BB962C8B-B14F-4D97-AF65-F5344CB8AC3E}">
        <p14:creationId xmlns:p14="http://schemas.microsoft.com/office/powerpoint/2010/main" val="33514619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326" y="1091921"/>
            <a:ext cx="8929762" cy="3546754"/>
          </a:xfrm>
        </p:spPr>
        <p:txBody>
          <a:bodyPr>
            <a:normAutofit fontScale="92500" lnSpcReduction="20000"/>
          </a:bodyPr>
          <a:lstStyle/>
          <a:p>
            <a:r>
              <a:rPr lang="en-US" sz="2000" dirty="0" smtClean="0"/>
              <a:t>Straightforward use within Amazon EC2 AMIs</a:t>
            </a:r>
          </a:p>
          <a:p>
            <a:r>
              <a:rPr lang="en-US" sz="2000" dirty="0" smtClean="0"/>
              <a:t>Containers: requires just a few additional steps beyond those for OpenGL, placement of </a:t>
            </a:r>
            <a:r>
              <a:rPr lang="en-US" sz="2000" b="1" dirty="0" err="1" smtClean="0"/>
              <a:t>Vulkan</a:t>
            </a:r>
            <a:r>
              <a:rPr lang="en-US" sz="2000" b="1" dirty="0" smtClean="0"/>
              <a:t>-specific JSON files</a:t>
            </a:r>
            <a:r>
              <a:rPr lang="en-US" sz="2000" dirty="0" smtClean="0"/>
              <a:t>, etc.</a:t>
            </a:r>
          </a:p>
          <a:p>
            <a:r>
              <a:rPr lang="en-US" sz="2000" b="1" dirty="0" smtClean="0"/>
              <a:t>Early tests have demonstrated viability of off-screen </a:t>
            </a:r>
            <a:r>
              <a:rPr lang="en-US" sz="2000" b="1" dirty="0" err="1" smtClean="0"/>
              <a:t>Vulkan</a:t>
            </a:r>
            <a:r>
              <a:rPr lang="en-US" sz="2000" b="1" dirty="0" smtClean="0"/>
              <a:t> rendering on Cray XC50 supercomputers:</a:t>
            </a:r>
          </a:p>
          <a:p>
            <a:pPr lvl="1"/>
            <a:r>
              <a:rPr lang="en-US" sz="1600" b="1" dirty="0" smtClean="0"/>
              <a:t>Headless </a:t>
            </a:r>
            <a:r>
              <a:rPr lang="en-US" sz="1600" b="1" dirty="0" err="1" smtClean="0"/>
              <a:t>Vulkan</a:t>
            </a:r>
            <a:r>
              <a:rPr lang="en-US" sz="1600" b="1" dirty="0" smtClean="0"/>
              <a:t> works on CSCS Piz </a:t>
            </a:r>
            <a:r>
              <a:rPr lang="en-US" sz="1600" b="1" dirty="0" err="1" smtClean="0"/>
              <a:t>Daint</a:t>
            </a:r>
            <a:r>
              <a:rPr lang="en-US" sz="1600" b="1" dirty="0" smtClean="0"/>
              <a:t> test and development </a:t>
            </a:r>
            <a:r>
              <a:rPr lang="en-US" sz="1600" b="1" dirty="0"/>
              <a:t>s</a:t>
            </a:r>
            <a:r>
              <a:rPr lang="en-US" sz="1600" b="1" dirty="0" smtClean="0"/>
              <a:t>ystem</a:t>
            </a:r>
          </a:p>
          <a:p>
            <a:r>
              <a:rPr lang="en-US" sz="2000" dirty="0" err="1" smtClean="0"/>
              <a:t>Vulkan</a:t>
            </a:r>
            <a:r>
              <a:rPr lang="en-US" sz="2000" dirty="0" smtClean="0"/>
              <a:t> SDK open source, eases debug/testing/deployment on new or specialized systems such as HPC platforms:</a:t>
            </a:r>
          </a:p>
          <a:p>
            <a:pPr lvl="1"/>
            <a:r>
              <a:rPr lang="en-US" sz="1600" dirty="0" smtClean="0"/>
              <a:t>Compilation of </a:t>
            </a:r>
            <a:r>
              <a:rPr lang="en-US" sz="1600" dirty="0" err="1" smtClean="0"/>
              <a:t>Vulkan</a:t>
            </a:r>
            <a:r>
              <a:rPr lang="en-US" sz="1600" dirty="0" smtClean="0"/>
              <a:t> SDK on IBM POWER9 pretty close to “out-of-box”</a:t>
            </a:r>
          </a:p>
          <a:p>
            <a:pPr lvl="1"/>
            <a:r>
              <a:rPr lang="en-US" sz="1600" dirty="0" smtClean="0"/>
              <a:t>A few small missing pieces (assembly language in </a:t>
            </a:r>
            <a:r>
              <a:rPr lang="en-US" sz="1600" dirty="0" err="1" smtClean="0"/>
              <a:t>Vulkan</a:t>
            </a:r>
            <a:r>
              <a:rPr lang="en-US" sz="1600" dirty="0" smtClean="0"/>
              <a:t> loader) for POWER9 might be relatively easy to address</a:t>
            </a:r>
          </a:p>
          <a:p>
            <a:pPr lvl="1"/>
            <a:r>
              <a:rPr lang="en-US" sz="1600" b="1" dirty="0"/>
              <a:t>S</a:t>
            </a:r>
            <a:r>
              <a:rPr lang="en-US" sz="1600" b="1" dirty="0" smtClean="0"/>
              <a:t>upport </a:t>
            </a:r>
            <a:r>
              <a:rPr lang="en-US" sz="1600" b="1" dirty="0" err="1" smtClean="0"/>
              <a:t>OpenPOWER</a:t>
            </a:r>
            <a:r>
              <a:rPr lang="en-US" sz="1600" b="1" dirty="0" smtClean="0"/>
              <a:t>, ORNL Summit, with SDK updates, future drivers?</a:t>
            </a:r>
          </a:p>
          <a:p>
            <a:pPr lvl="1"/>
            <a:r>
              <a:rPr lang="en-US" sz="1600" b="1" dirty="0" smtClean="0"/>
              <a:t>I will find out.  Watch this space! </a:t>
            </a:r>
            <a:r>
              <a:rPr lang="en-US" sz="1600" b="1" dirty="0" smtClean="0">
                <a:sym typeface="Wingdings" panose="05000000000000000000" pitchFamily="2" charset="2"/>
              </a:rPr>
              <a:t></a:t>
            </a:r>
            <a:endParaRPr lang="en-US" sz="2000" b="1" dirty="0" smtClean="0"/>
          </a:p>
          <a:p>
            <a:endParaRPr lang="en-US" sz="2000" dirty="0" smtClean="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712" y="216775"/>
            <a:ext cx="2771775" cy="725776"/>
          </a:xfrm>
        </p:spPr>
      </p:pic>
      <p:sp>
        <p:nvSpPr>
          <p:cNvPr id="2" name="TextBox 1"/>
          <p:cNvSpPr txBox="1"/>
          <p:nvPr/>
        </p:nvSpPr>
        <p:spPr>
          <a:xfrm>
            <a:off x="2892463" y="322479"/>
            <a:ext cx="6067425" cy="769441"/>
          </a:xfrm>
          <a:prstGeom prst="rect">
            <a:avLst/>
          </a:prstGeom>
          <a:noFill/>
        </p:spPr>
        <p:txBody>
          <a:bodyPr wrap="square" rtlCol="0">
            <a:spAutoFit/>
          </a:bodyPr>
          <a:lstStyle/>
          <a:p>
            <a:pPr algn="ctr"/>
            <a:r>
              <a:rPr lang="en-US" sz="4400" dirty="0" smtClean="0"/>
              <a:t>on Cloud/HPC Systems</a:t>
            </a:r>
            <a:endParaRPr lang="en-US" sz="4400" dirty="0"/>
          </a:p>
        </p:txBody>
      </p:sp>
    </p:spTree>
    <p:extLst>
      <p:ext uri="{BB962C8B-B14F-4D97-AF65-F5344CB8AC3E}">
        <p14:creationId xmlns:p14="http://schemas.microsoft.com/office/powerpoint/2010/main" val="41089076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CSA Blue Waters GPU-accelerated Supercomputer"/>
          <p:cNvPicPr>
            <a:picLocks noChangeAspect="1" noChangeArrowheads="1"/>
          </p:cNvPicPr>
          <p:nvPr/>
        </p:nvPicPr>
        <p:blipFill rotWithShape="1">
          <a:blip r:embed="rId3">
            <a:extLst>
              <a:ext uri="{28A0092B-C50C-407E-A947-70E740481C1C}">
                <a14:useLocalDpi xmlns:a14="http://schemas.microsoft.com/office/drawing/2010/main" val="0"/>
              </a:ext>
            </a:extLst>
          </a:blip>
          <a:srcRect l="4943"/>
          <a:stretch/>
        </p:blipFill>
        <p:spPr bwMode="auto">
          <a:xfrm>
            <a:off x="6690606" y="3"/>
            <a:ext cx="2453394" cy="21333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51056"/>
            <a:ext cx="6690607" cy="714488"/>
          </a:xfrm>
        </p:spPr>
        <p:txBody>
          <a:bodyPr>
            <a:noAutofit/>
          </a:bodyPr>
          <a:lstStyle/>
          <a:p>
            <a:r>
              <a:rPr lang="en-US" sz="2400" dirty="0" smtClean="0"/>
              <a:t>Making Our Research Tools Easily Accessible</a:t>
            </a:r>
            <a:endParaRPr lang="en-US" sz="2400" dirty="0"/>
          </a:p>
        </p:txBody>
      </p:sp>
      <p:sp>
        <p:nvSpPr>
          <p:cNvPr id="3" name="Content Placeholder 2"/>
          <p:cNvSpPr>
            <a:spLocks noGrp="1"/>
          </p:cNvSpPr>
          <p:nvPr>
            <p:ph idx="1"/>
          </p:nvPr>
        </p:nvSpPr>
        <p:spPr>
          <a:xfrm>
            <a:off x="127593" y="758251"/>
            <a:ext cx="6443328" cy="2559107"/>
          </a:xfrm>
        </p:spPr>
        <p:txBody>
          <a:bodyPr>
            <a:normAutofit fontScale="40000" lnSpcReduction="20000"/>
          </a:bodyPr>
          <a:lstStyle/>
          <a:p>
            <a:r>
              <a:rPr lang="en-US" sz="3800" dirty="0" smtClean="0"/>
              <a:t>Docker “container” images available in NVIDIA NGC registry</a:t>
            </a:r>
          </a:p>
          <a:p>
            <a:pPr lvl="1"/>
            <a:r>
              <a:rPr lang="en-US" sz="3400" dirty="0" smtClean="0"/>
              <a:t>Users obtain </a:t>
            </a:r>
            <a:r>
              <a:rPr lang="en-US" sz="3400" dirty="0"/>
              <a:t>D</a:t>
            </a:r>
            <a:r>
              <a:rPr lang="en-US" sz="3400" dirty="0" smtClean="0"/>
              <a:t>ocker images via registry, download and run on the laptop, workstation, cloud, or supercomputer of their choosing</a:t>
            </a:r>
          </a:p>
          <a:p>
            <a:pPr lvl="1"/>
            <a:r>
              <a:rPr lang="en-US" sz="3400" b="1" dirty="0" smtClean="0"/>
              <a:t>https://ngc.nvidia.com/registry/</a:t>
            </a:r>
          </a:p>
          <a:p>
            <a:pPr lvl="1"/>
            <a:r>
              <a:rPr lang="en-US" sz="3400" b="1" dirty="0"/>
              <a:t>https://</a:t>
            </a:r>
            <a:r>
              <a:rPr lang="en-US" sz="3400" b="1" dirty="0" smtClean="0"/>
              <a:t>ngc.nvidia.com/registry/hpc-vmd</a:t>
            </a:r>
            <a:endParaRPr lang="en-US" sz="3400" b="1" dirty="0"/>
          </a:p>
          <a:p>
            <a:pPr marL="457101" lvl="1" indent="0">
              <a:buNone/>
            </a:pPr>
            <a:endParaRPr lang="en-US" sz="3400" dirty="0" smtClean="0"/>
          </a:p>
          <a:p>
            <a:r>
              <a:rPr lang="en-US" sz="3800" dirty="0" smtClean="0"/>
              <a:t>Cloud based deployment</a:t>
            </a:r>
          </a:p>
          <a:p>
            <a:pPr lvl="1"/>
            <a:r>
              <a:rPr lang="en-US" sz="3400" dirty="0" smtClean="0"/>
              <a:t>Full virtual machines (known as “AMI” in Amazon terminology)</a:t>
            </a:r>
          </a:p>
          <a:p>
            <a:pPr lvl="1"/>
            <a:r>
              <a:rPr lang="en-US" sz="3400" dirty="0" smtClean="0"/>
              <a:t>Amazon AWS EC2 GPU-accelerated instances:</a:t>
            </a:r>
          </a:p>
          <a:p>
            <a:pPr marL="457101" lvl="1" indent="0">
              <a:buNone/>
            </a:pPr>
            <a:r>
              <a:rPr lang="en-US" sz="3400" b="1" dirty="0"/>
              <a:t>     http://www.ks.uiuc.edu/Research/cloud/</a:t>
            </a:r>
            <a:endParaRPr lang="en-US" sz="3400" b="1" dirty="0" smtClean="0"/>
          </a:p>
          <a:p>
            <a:pPr marL="0" indent="0">
              <a:buNone/>
            </a:pPr>
            <a:endParaRPr lang="en-US" sz="2400" dirty="0" smtClean="0"/>
          </a:p>
        </p:txBody>
      </p:sp>
      <p:pic>
        <p:nvPicPr>
          <p:cNvPr id="1026" name="Picture 2" descr="Image result for amazon ec2"/>
          <p:cNvPicPr>
            <a:picLocks noChangeAspect="1" noChangeArrowheads="1"/>
          </p:cNvPicPr>
          <p:nvPr/>
        </p:nvPicPr>
        <p:blipFill rotWithShape="1">
          <a:blip r:embed="rId4">
            <a:extLst>
              <a:ext uri="{28A0092B-C50C-407E-A947-70E740481C1C}">
                <a14:useLocalDpi xmlns:a14="http://schemas.microsoft.com/office/drawing/2010/main" val="0"/>
              </a:ext>
            </a:extLst>
          </a:blip>
          <a:srcRect l="8708" t="8444" r="7771" b="11942"/>
          <a:stretch/>
        </p:blipFill>
        <p:spPr bwMode="auto">
          <a:xfrm>
            <a:off x="6817306" y="3460420"/>
            <a:ext cx="2199994" cy="147961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216092" y="2130556"/>
            <a:ext cx="2927909" cy="369332"/>
          </a:xfrm>
          <a:prstGeom prst="rect">
            <a:avLst/>
          </a:prstGeom>
          <a:noFill/>
        </p:spPr>
        <p:txBody>
          <a:bodyPr wrap="square" rtlCol="0">
            <a:spAutoFit/>
          </a:bodyPr>
          <a:lstStyle/>
          <a:p>
            <a:r>
              <a:rPr lang="en-US" dirty="0" smtClean="0"/>
              <a:t>Clusters, Supercomputers</a:t>
            </a:r>
            <a:endParaRPr lang="en-US" dirty="0"/>
          </a:p>
        </p:txBody>
      </p:sp>
      <p:sp>
        <p:nvSpPr>
          <p:cNvPr id="4" name="TextBox 3"/>
          <p:cNvSpPr txBox="1"/>
          <p:nvPr/>
        </p:nvSpPr>
        <p:spPr>
          <a:xfrm>
            <a:off x="0" y="3239191"/>
            <a:ext cx="6216094" cy="1785104"/>
          </a:xfrm>
          <a:prstGeom prst="rect">
            <a:avLst/>
          </a:prstGeom>
          <a:noFill/>
        </p:spPr>
        <p:txBody>
          <a:bodyPr wrap="square" rtlCol="0">
            <a:spAutoFit/>
          </a:bodyPr>
          <a:lstStyle/>
          <a:p>
            <a:r>
              <a:rPr lang="en-US" sz="1000" b="1" dirty="0"/>
              <a:t>Molecular dynamics-based refinement and validation for sub-5 Å </a:t>
            </a:r>
            <a:r>
              <a:rPr lang="en-US" sz="1000" b="1" dirty="0" err="1"/>
              <a:t>cryo</a:t>
            </a:r>
            <a:r>
              <a:rPr lang="en-US" sz="1000" b="1" dirty="0"/>
              <a:t>-electron microscopy maps. </a:t>
            </a:r>
            <a:r>
              <a:rPr lang="en-US" sz="1000" dirty="0"/>
              <a:t> Abhishek </a:t>
            </a:r>
            <a:r>
              <a:rPr lang="en-US" sz="1000" dirty="0" err="1"/>
              <a:t>Singharoy</a:t>
            </a:r>
            <a:r>
              <a:rPr lang="en-US" sz="1000" dirty="0"/>
              <a:t>, Ivan </a:t>
            </a:r>
            <a:r>
              <a:rPr lang="en-US" sz="1000" dirty="0" err="1"/>
              <a:t>Teo</a:t>
            </a:r>
            <a:r>
              <a:rPr lang="en-US" sz="1000" dirty="0"/>
              <a:t>, Ryan McGreevy, John E. Stone, </a:t>
            </a:r>
            <a:r>
              <a:rPr lang="en-US" sz="1000" dirty="0" err="1"/>
              <a:t>Jianhua</a:t>
            </a:r>
            <a:r>
              <a:rPr lang="en-US" sz="1000" dirty="0"/>
              <a:t> Zhao, and Klaus </a:t>
            </a:r>
            <a:r>
              <a:rPr lang="en-US" sz="1000" dirty="0" err="1"/>
              <a:t>Schulten</a:t>
            </a:r>
            <a:r>
              <a:rPr lang="en-US" sz="1000" dirty="0"/>
              <a:t>. </a:t>
            </a:r>
            <a:r>
              <a:rPr lang="en-US" sz="1000" i="1" dirty="0" err="1"/>
              <a:t>eLife</a:t>
            </a:r>
            <a:r>
              <a:rPr lang="en-US" sz="1000" dirty="0"/>
              <a:t>, 10.7554/eLife.16105, 2016. (66 pages).</a:t>
            </a:r>
          </a:p>
          <a:p>
            <a:r>
              <a:rPr lang="en-US" sz="1000" b="1" dirty="0" err="1" smtClean="0"/>
              <a:t>QwikMD</a:t>
            </a:r>
            <a:r>
              <a:rPr lang="en-US" sz="1000" b="1" dirty="0" smtClean="0"/>
              <a:t>-integrative molecular dynamics toolkit for novices and experts.</a:t>
            </a:r>
            <a:r>
              <a:rPr lang="en-US" sz="1000" dirty="0" smtClean="0"/>
              <a:t>  Joao V. Ribeiro, Rafael C. </a:t>
            </a:r>
            <a:r>
              <a:rPr lang="en-US" sz="1000" dirty="0" err="1" smtClean="0"/>
              <a:t>Bernardi</a:t>
            </a:r>
            <a:r>
              <a:rPr lang="en-US" sz="1000" dirty="0" smtClean="0"/>
              <a:t>, Till </a:t>
            </a:r>
            <a:r>
              <a:rPr lang="en-US" sz="1000" dirty="0" err="1" smtClean="0"/>
              <a:t>Rudack</a:t>
            </a:r>
            <a:r>
              <a:rPr lang="en-US" sz="1000" dirty="0" smtClean="0"/>
              <a:t>, John E. Stone, James C. Phillips, Peter L. </a:t>
            </a:r>
            <a:r>
              <a:rPr lang="en-US" sz="1000" dirty="0" err="1" smtClean="0"/>
              <a:t>Freddolino</a:t>
            </a:r>
            <a:r>
              <a:rPr lang="en-US" sz="1000" dirty="0" smtClean="0"/>
              <a:t>, and Klaus </a:t>
            </a:r>
            <a:r>
              <a:rPr lang="en-US" sz="1000" dirty="0" err="1" smtClean="0"/>
              <a:t>Schulten</a:t>
            </a:r>
            <a:r>
              <a:rPr lang="en-US" sz="1000" dirty="0" smtClean="0"/>
              <a:t>. </a:t>
            </a:r>
            <a:r>
              <a:rPr lang="en-US" sz="1000" i="1" dirty="0" smtClean="0"/>
              <a:t>Scientific Reports</a:t>
            </a:r>
            <a:r>
              <a:rPr lang="en-US" sz="1000" dirty="0" smtClean="0"/>
              <a:t>, 6:26536, 2016.</a:t>
            </a:r>
          </a:p>
          <a:p>
            <a:r>
              <a:rPr lang="en-US" sz="1000" b="1" dirty="0" smtClean="0"/>
              <a:t>High </a:t>
            </a:r>
            <a:r>
              <a:rPr lang="en-US" sz="1000" b="1" dirty="0"/>
              <a:t>performance molecular visualization: In-situ and parallel rendering with </a:t>
            </a:r>
            <a:r>
              <a:rPr lang="en-US" sz="1000" b="1" dirty="0" smtClean="0"/>
              <a:t>EGL.</a:t>
            </a:r>
            <a:r>
              <a:rPr lang="en-US" sz="1000" dirty="0"/>
              <a:t> </a:t>
            </a:r>
            <a:r>
              <a:rPr lang="en-US" sz="1000" dirty="0" smtClean="0"/>
              <a:t>John</a:t>
            </a:r>
            <a:r>
              <a:rPr lang="en-US" sz="1000" dirty="0"/>
              <a:t> E. Stone, Peter </a:t>
            </a:r>
            <a:r>
              <a:rPr lang="en-US" sz="1000" dirty="0" err="1"/>
              <a:t>Messmer</a:t>
            </a:r>
            <a:r>
              <a:rPr lang="en-US" sz="1000" dirty="0"/>
              <a:t>, Robert </a:t>
            </a:r>
            <a:r>
              <a:rPr lang="en-US" sz="1000" dirty="0" err="1"/>
              <a:t>Sisneros</a:t>
            </a:r>
            <a:r>
              <a:rPr lang="en-US" sz="1000" dirty="0"/>
              <a:t>, and Klaus </a:t>
            </a:r>
            <a:r>
              <a:rPr lang="en-US" sz="1000" dirty="0" err="1"/>
              <a:t>Schulten</a:t>
            </a:r>
            <a:r>
              <a:rPr lang="en-US" sz="1000" dirty="0"/>
              <a:t>. </a:t>
            </a:r>
            <a:r>
              <a:rPr lang="en-US" sz="1000" i="1" dirty="0"/>
              <a:t>2016 IEEE International Parallel and Distributed Processing Symposium Workshop (IPDPSW)</a:t>
            </a:r>
            <a:r>
              <a:rPr lang="en-US" sz="1000" dirty="0"/>
              <a:t>, pp. 1014-1023, 2016.</a:t>
            </a:r>
          </a:p>
          <a:p>
            <a:r>
              <a:rPr lang="en-US" sz="1000" dirty="0"/>
              <a:t/>
            </a:r>
            <a:br>
              <a:rPr lang="en-US" sz="1000" dirty="0"/>
            </a:br>
            <a:endParaRPr lang="en-US" sz="1000" dirty="0"/>
          </a:p>
        </p:txBody>
      </p:sp>
      <p:sp>
        <p:nvSpPr>
          <p:cNvPr id="15" name="TextBox 14"/>
          <p:cNvSpPr txBox="1"/>
          <p:nvPr/>
        </p:nvSpPr>
        <p:spPr>
          <a:xfrm>
            <a:off x="6216093" y="2998755"/>
            <a:ext cx="1701210" cy="923330"/>
          </a:xfrm>
          <a:prstGeom prst="rect">
            <a:avLst/>
          </a:prstGeom>
          <a:noFill/>
        </p:spPr>
        <p:txBody>
          <a:bodyPr wrap="square" rtlCol="0">
            <a:spAutoFit/>
          </a:bodyPr>
          <a:lstStyle/>
          <a:p>
            <a:r>
              <a:rPr lang="en-US" dirty="0" smtClean="0"/>
              <a:t>Workstations,</a:t>
            </a:r>
          </a:p>
          <a:p>
            <a:r>
              <a:rPr lang="en-US" dirty="0" smtClean="0"/>
              <a:t>Servers,</a:t>
            </a:r>
          </a:p>
          <a:p>
            <a:r>
              <a:rPr lang="en-US" dirty="0" smtClean="0"/>
              <a:t>Cloud</a:t>
            </a:r>
            <a:endParaRPr lang="en-US" dirty="0"/>
          </a:p>
        </p:txBody>
      </p:sp>
    </p:spTree>
    <p:extLst>
      <p:ext uri="{BB962C8B-B14F-4D97-AF65-F5344CB8AC3E}">
        <p14:creationId xmlns:p14="http://schemas.microsoft.com/office/powerpoint/2010/main" val="112110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5" y="285750"/>
            <a:ext cx="8269286" cy="600075"/>
          </a:xfrm>
        </p:spPr>
        <p:txBody>
          <a:bodyPr>
            <a:normAutofit fontScale="90000"/>
          </a:bodyPr>
          <a:lstStyle/>
          <a:p>
            <a:r>
              <a:rPr lang="en-US" dirty="0" smtClean="0"/>
              <a:t>VMD </a:t>
            </a:r>
            <a:r>
              <a:rPr lang="en-US" dirty="0" err="1" smtClean="0"/>
              <a:t>OptiX</a:t>
            </a:r>
            <a:r>
              <a:rPr lang="en-US" dirty="0" smtClean="0"/>
              <a:t>/EGL NGC Container</a:t>
            </a:r>
            <a:endParaRPr lang="en-US" dirty="0"/>
          </a:p>
        </p:txBody>
      </p:sp>
      <p:sp>
        <p:nvSpPr>
          <p:cNvPr id="4" name="Text Placeholder 3"/>
          <p:cNvSpPr>
            <a:spLocks noGrp="1"/>
          </p:cNvSpPr>
          <p:nvPr>
            <p:ph type="body" sz="half" idx="1"/>
          </p:nvPr>
        </p:nvSpPr>
        <p:spPr>
          <a:xfrm>
            <a:off x="436565" y="1169385"/>
            <a:ext cx="4972050" cy="3084910"/>
          </a:xfrm>
        </p:spPr>
        <p:txBody>
          <a:bodyPr>
            <a:normAutofit fontScale="92500" lnSpcReduction="20000"/>
          </a:bodyPr>
          <a:lstStyle/>
          <a:p>
            <a:pPr marL="342826" lvl="1" indent="-342826">
              <a:buFont typeface="Arial"/>
              <a:buChar char="•"/>
            </a:pPr>
            <a:r>
              <a:rPr lang="en-US" sz="2200" b="1" dirty="0"/>
              <a:t>https://ngc.nvidia.com/registry/</a:t>
            </a:r>
          </a:p>
          <a:p>
            <a:r>
              <a:rPr lang="en-US" sz="2400" b="1" dirty="0" smtClean="0"/>
              <a:t>CUDA-accelerated</a:t>
            </a:r>
            <a:r>
              <a:rPr lang="en-US" sz="2400" dirty="0" smtClean="0"/>
              <a:t> </a:t>
            </a:r>
            <a:r>
              <a:rPr lang="en-US" sz="2400" dirty="0" err="1" smtClean="0"/>
              <a:t>viz</a:t>
            </a:r>
            <a:r>
              <a:rPr lang="en-US" sz="2400" dirty="0" err="1"/>
              <a:t>+</a:t>
            </a:r>
            <a:r>
              <a:rPr lang="en-US" sz="2400" dirty="0" err="1" smtClean="0"/>
              <a:t>analysis</a:t>
            </a:r>
            <a:endParaRPr lang="en-US" sz="2400" dirty="0" smtClean="0"/>
          </a:p>
          <a:p>
            <a:r>
              <a:rPr lang="en-US" sz="2400" b="1" dirty="0" smtClean="0"/>
              <a:t>EGL off-screen rendering</a:t>
            </a:r>
            <a:r>
              <a:rPr lang="en-US" sz="2400" dirty="0" smtClean="0"/>
              <a:t> –           no windowing system needed</a:t>
            </a:r>
          </a:p>
          <a:p>
            <a:r>
              <a:rPr lang="en-US" sz="2400" b="1" dirty="0" err="1" smtClean="0"/>
              <a:t>OptiX</a:t>
            </a:r>
            <a:r>
              <a:rPr lang="en-US" sz="2400" b="1" dirty="0" smtClean="0"/>
              <a:t> high-fidelity GPU ray tracing</a:t>
            </a:r>
            <a:r>
              <a:rPr lang="en-US" sz="2400" dirty="0" smtClean="0"/>
              <a:t> engine built in</a:t>
            </a:r>
          </a:p>
          <a:p>
            <a:r>
              <a:rPr lang="en-US" sz="2400" dirty="0" smtClean="0"/>
              <a:t>All dependencies included</a:t>
            </a:r>
          </a:p>
          <a:p>
            <a:r>
              <a:rPr lang="en-US" sz="2400" b="1" dirty="0" smtClean="0"/>
              <a:t>Easy to deploy on a wide range of GPU accelerated platforms</a:t>
            </a:r>
          </a:p>
        </p:txBody>
      </p:sp>
      <p:pic>
        <p:nvPicPr>
          <p:cNvPr id="6" name="Picture 3"/>
          <p:cNvPicPr>
            <a:picLocks noGrp="1" noChangeAspect="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5277647" y="941216"/>
            <a:ext cx="3748088" cy="2776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146679" y="3717889"/>
            <a:ext cx="4010024" cy="1015663"/>
          </a:xfrm>
          <a:prstGeom prst="rect">
            <a:avLst/>
          </a:prstGeom>
        </p:spPr>
        <p:txBody>
          <a:bodyPr wrap="square">
            <a:spAutoFit/>
          </a:bodyPr>
          <a:lstStyle/>
          <a:p>
            <a:r>
              <a:rPr lang="en-US" sz="1200" b="1" dirty="0"/>
              <a:t>High performance molecular visualization: In-situ and parallel rendering with EGL.</a:t>
            </a:r>
            <a:r>
              <a:rPr lang="en-US" sz="1200" dirty="0"/>
              <a:t> </a:t>
            </a:r>
            <a:r>
              <a:rPr lang="en-US" sz="1200" dirty="0" smtClean="0"/>
              <a:t>J.</a:t>
            </a:r>
            <a:r>
              <a:rPr lang="en-US" sz="1200" dirty="0"/>
              <a:t> E. Stone, </a:t>
            </a:r>
            <a:r>
              <a:rPr lang="en-US" sz="1200" dirty="0" smtClean="0"/>
              <a:t>P. </a:t>
            </a:r>
            <a:r>
              <a:rPr lang="en-US" sz="1200" dirty="0" err="1"/>
              <a:t>Messmer</a:t>
            </a:r>
            <a:r>
              <a:rPr lang="en-US" sz="1200" dirty="0"/>
              <a:t>, </a:t>
            </a:r>
            <a:r>
              <a:rPr lang="en-US" sz="1200" dirty="0" smtClean="0"/>
              <a:t>R. </a:t>
            </a:r>
            <a:r>
              <a:rPr lang="en-US" sz="1200" dirty="0" err="1"/>
              <a:t>Sisneros</a:t>
            </a:r>
            <a:r>
              <a:rPr lang="en-US" sz="1200" dirty="0"/>
              <a:t>, and </a:t>
            </a:r>
            <a:r>
              <a:rPr lang="en-US" sz="1200" dirty="0" smtClean="0"/>
              <a:t>K. </a:t>
            </a:r>
            <a:r>
              <a:rPr lang="en-US" sz="1200" dirty="0" err="1"/>
              <a:t>Schulten</a:t>
            </a:r>
            <a:r>
              <a:rPr lang="en-US" sz="1200" dirty="0"/>
              <a:t>. </a:t>
            </a:r>
            <a:r>
              <a:rPr lang="en-US" sz="1200" i="1" dirty="0"/>
              <a:t>2016 IEEE International Parallel and Distributed Processing Symposium Workshop (IPDPSW)</a:t>
            </a:r>
            <a:r>
              <a:rPr lang="en-US" sz="1200" dirty="0"/>
              <a:t>, pp. 1014-1023, 2016.</a:t>
            </a:r>
          </a:p>
        </p:txBody>
      </p:sp>
    </p:spTree>
    <p:extLst>
      <p:ext uri="{BB962C8B-B14F-4D97-AF65-F5344CB8AC3E}">
        <p14:creationId xmlns:p14="http://schemas.microsoft.com/office/powerpoint/2010/main" val="9069064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25" y="205979"/>
            <a:ext cx="8896350" cy="756046"/>
          </a:xfrm>
        </p:spPr>
        <p:txBody>
          <a:bodyPr>
            <a:normAutofit fontScale="90000"/>
          </a:bodyPr>
          <a:lstStyle/>
          <a:p>
            <a:r>
              <a:rPr lang="en-US" dirty="0" smtClean="0"/>
              <a:t>VMD / NAMD / LM, NGC Containers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0080"/>
            <a:ext cx="9144000" cy="4103420"/>
          </a:xfrm>
          <a:prstGeom prst="rect">
            <a:avLst/>
          </a:prstGeom>
        </p:spPr>
      </p:pic>
    </p:spTree>
    <p:extLst>
      <p:ext uri="{BB962C8B-B14F-4D97-AF65-F5344CB8AC3E}">
        <p14:creationId xmlns:p14="http://schemas.microsoft.com/office/powerpoint/2010/main" val="41813355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47107" name="Title 1"/>
          <p:cNvSpPr>
            <a:spLocks noGrp="1"/>
          </p:cNvSpPr>
          <p:nvPr>
            <p:ph type="title"/>
          </p:nvPr>
        </p:nvSpPr>
        <p:spPr>
          <a:xfrm>
            <a:off x="152400" y="133350"/>
            <a:ext cx="6046788" cy="579031"/>
          </a:xfrm>
        </p:spPr>
        <p:txBody>
          <a:bodyPr>
            <a:noAutofit/>
          </a:bodyPr>
          <a:lstStyle/>
          <a:p>
            <a:r>
              <a:rPr lang="en-US" altLang="en-US" sz="3200" dirty="0" smtClean="0"/>
              <a:t>VMD w/ </a:t>
            </a:r>
            <a:r>
              <a:rPr lang="en-US" altLang="en-US" sz="3200" dirty="0" err="1" smtClean="0"/>
              <a:t>OptiX</a:t>
            </a:r>
            <a:r>
              <a:rPr lang="en-US" altLang="en-US" sz="3200" dirty="0" smtClean="0"/>
              <a:t> </a:t>
            </a:r>
            <a:r>
              <a:rPr lang="en-US" altLang="en-US" sz="3200" dirty="0"/>
              <a:t>5</a:t>
            </a:r>
            <a:endParaRPr lang="en-US" altLang="en-US" sz="3200" dirty="0" smtClean="0"/>
          </a:p>
        </p:txBody>
      </p:sp>
      <p:pic>
        <p:nvPicPr>
          <p:cNvPr id="47109" name="Picture 5"/>
          <p:cNvPicPr>
            <a:picLocks noChangeAspect="1"/>
          </p:cNvPicPr>
          <p:nvPr/>
        </p:nvPicPr>
        <p:blipFill>
          <a:blip r:embed="rId2">
            <a:extLst>
              <a:ext uri="{28A0092B-C50C-407E-A947-70E740481C1C}">
                <a14:useLocalDpi xmlns:a14="http://schemas.microsoft.com/office/drawing/2010/main" val="0"/>
              </a:ext>
            </a:extLst>
          </a:blip>
          <a:srcRect l="12619" r="22511"/>
          <a:stretch>
            <a:fillRect/>
          </a:stretch>
        </p:blipFill>
        <p:spPr bwMode="auto">
          <a:xfrm>
            <a:off x="6199188" y="19050"/>
            <a:ext cx="2944812"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448425" y="4559300"/>
            <a:ext cx="2695575" cy="461665"/>
          </a:xfrm>
          <a:prstGeom prst="rect">
            <a:avLst/>
          </a:prstGeom>
          <a:noFill/>
        </p:spPr>
        <p:txBody>
          <a:bodyPr wrap="square">
            <a:spAutoFit/>
          </a:bodyPr>
          <a:lstStyle/>
          <a:p>
            <a:pPr defTabSz="457101" fontAlgn="auto">
              <a:lnSpc>
                <a:spcPct val="100000"/>
              </a:lnSpc>
              <a:spcBef>
                <a:spcPts val="0"/>
              </a:spcBef>
              <a:spcAft>
                <a:spcPts val="0"/>
              </a:spcAft>
              <a:buClrTx/>
              <a:buSzTx/>
              <a:buFontTx/>
              <a:buNone/>
              <a:defRPr/>
            </a:pPr>
            <a:r>
              <a:rPr lang="en-US" sz="1200" b="1" dirty="0">
                <a:solidFill>
                  <a:prstClr val="black"/>
                </a:solidFill>
                <a:latin typeface="Arial"/>
              </a:rPr>
              <a:t>VMD/</a:t>
            </a:r>
            <a:r>
              <a:rPr lang="en-US" sz="1200" b="1" dirty="0" err="1">
                <a:solidFill>
                  <a:prstClr val="black"/>
                </a:solidFill>
                <a:latin typeface="Arial"/>
              </a:rPr>
              <a:t>OptiX</a:t>
            </a:r>
            <a:r>
              <a:rPr lang="en-US" sz="1200" b="1" dirty="0">
                <a:solidFill>
                  <a:prstClr val="black"/>
                </a:solidFill>
                <a:latin typeface="Arial"/>
              </a:rPr>
              <a:t> GPU Ray Tracing </a:t>
            </a:r>
            <a:r>
              <a:rPr lang="en-US" sz="1200" b="1" dirty="0" smtClean="0">
                <a:solidFill>
                  <a:prstClr val="black"/>
                </a:solidFill>
                <a:latin typeface="Arial"/>
              </a:rPr>
              <a:t>of all-atom </a:t>
            </a:r>
            <a:r>
              <a:rPr lang="en-US" sz="1200" b="1" dirty="0" err="1">
                <a:solidFill>
                  <a:prstClr val="black"/>
                </a:solidFill>
                <a:latin typeface="Arial"/>
              </a:rPr>
              <a:t>C</a:t>
            </a:r>
            <a:r>
              <a:rPr lang="en-US" sz="1200" b="1" dirty="0" err="1" smtClean="0">
                <a:solidFill>
                  <a:prstClr val="black"/>
                </a:solidFill>
                <a:latin typeface="Arial"/>
              </a:rPr>
              <a:t>hromatophore</a:t>
            </a:r>
            <a:r>
              <a:rPr lang="en-US" sz="1200" b="1" dirty="0" smtClean="0">
                <a:solidFill>
                  <a:prstClr val="black"/>
                </a:solidFill>
                <a:latin typeface="Arial"/>
              </a:rPr>
              <a:t> </a:t>
            </a:r>
            <a:r>
              <a:rPr lang="en-US" sz="1200" b="1" dirty="0">
                <a:solidFill>
                  <a:prstClr val="black"/>
                </a:solidFill>
                <a:latin typeface="Arial"/>
              </a:rPr>
              <a:t>w/ lipids.</a:t>
            </a:r>
          </a:p>
        </p:txBody>
      </p:sp>
      <p:sp>
        <p:nvSpPr>
          <p:cNvPr id="2" name="TextBox 1"/>
          <p:cNvSpPr txBox="1"/>
          <p:nvPr/>
        </p:nvSpPr>
        <p:spPr>
          <a:xfrm>
            <a:off x="0" y="2989064"/>
            <a:ext cx="6461051" cy="2154436"/>
          </a:xfrm>
          <a:prstGeom prst="rect">
            <a:avLst/>
          </a:prstGeom>
          <a:noFill/>
        </p:spPr>
        <p:txBody>
          <a:bodyPr wrap="square" rtlCol="0">
            <a:spAutoFit/>
          </a:bodyPr>
          <a:lstStyle/>
          <a:p>
            <a:pPr>
              <a:defRPr/>
            </a:pPr>
            <a:r>
              <a:rPr lang="en-US" altLang="en-US" sz="1200" b="1" kern="0" dirty="0"/>
              <a:t>GPU-Accelerated Molecular Visualization on </a:t>
            </a:r>
            <a:r>
              <a:rPr lang="en-US" altLang="en-US" sz="1200" b="1" kern="0" dirty="0" err="1"/>
              <a:t>Petascale</a:t>
            </a:r>
            <a:r>
              <a:rPr lang="en-US" altLang="en-US" sz="1200" b="1" kern="0" dirty="0"/>
              <a:t> Supercomputing Platforms</a:t>
            </a:r>
            <a:r>
              <a:rPr lang="en-US" altLang="en-US" sz="1200" b="1" kern="0" dirty="0" smtClean="0"/>
              <a:t>.     </a:t>
            </a:r>
            <a:r>
              <a:rPr lang="en-US" altLang="en-US" sz="1200" kern="0" dirty="0" smtClean="0"/>
              <a:t>J</a:t>
            </a:r>
            <a:r>
              <a:rPr lang="en-US" altLang="en-US" sz="1200" kern="0" dirty="0"/>
              <a:t>. E. Stone, K. L. </a:t>
            </a:r>
            <a:r>
              <a:rPr lang="en-US" altLang="en-US" sz="1200" kern="0" dirty="0" err="1"/>
              <a:t>Vandivort</a:t>
            </a:r>
            <a:r>
              <a:rPr lang="en-US" altLang="en-US" sz="1200" kern="0" dirty="0"/>
              <a:t>, and K. </a:t>
            </a:r>
            <a:r>
              <a:rPr lang="en-US" altLang="en-US" sz="1200" kern="0" dirty="0" err="1"/>
              <a:t>Schulten</a:t>
            </a:r>
            <a:r>
              <a:rPr lang="en-US" altLang="en-US" sz="1200" kern="0" dirty="0"/>
              <a:t>. UltraVis’13</a:t>
            </a:r>
            <a:r>
              <a:rPr lang="en-US" altLang="en-US" sz="1200" kern="0" dirty="0" smtClean="0"/>
              <a:t>, </a:t>
            </a:r>
            <a:r>
              <a:rPr lang="en-US" sz="1200" dirty="0"/>
              <a:t>pp. </a:t>
            </a:r>
            <a:r>
              <a:rPr lang="en-US" sz="1200" dirty="0" smtClean="0"/>
              <a:t>6:1-6:8,</a:t>
            </a:r>
            <a:r>
              <a:rPr lang="en-US" altLang="en-US" sz="1200" kern="0" dirty="0" smtClean="0"/>
              <a:t> </a:t>
            </a:r>
            <a:r>
              <a:rPr lang="en-US" altLang="en-US" sz="1200" kern="0" dirty="0"/>
              <a:t>2013.</a:t>
            </a:r>
          </a:p>
          <a:p>
            <a:pPr>
              <a:defRPr/>
            </a:pPr>
            <a:r>
              <a:rPr lang="en-US" sz="1200" b="1" dirty="0"/>
              <a:t>Visualization of Energy Conversion Processes in a Light Harvesting Organelle at Atomic Detail</a:t>
            </a:r>
            <a:r>
              <a:rPr lang="en-US" sz="1200" b="1" dirty="0" smtClean="0"/>
              <a:t>.  </a:t>
            </a:r>
            <a:r>
              <a:rPr lang="en-US" sz="1200" dirty="0"/>
              <a:t>M. </a:t>
            </a:r>
            <a:r>
              <a:rPr lang="en-US" sz="1200" dirty="0" err="1"/>
              <a:t>Sener</a:t>
            </a:r>
            <a:r>
              <a:rPr lang="en-US" sz="1200" dirty="0"/>
              <a:t>, et al. SC'14 Visualization and Data Analytics Showcase, 2014</a:t>
            </a:r>
            <a:r>
              <a:rPr lang="en-US" sz="1200" dirty="0" smtClean="0"/>
              <a:t>.</a:t>
            </a:r>
          </a:p>
          <a:p>
            <a:pPr>
              <a:defRPr/>
            </a:pPr>
            <a:r>
              <a:rPr lang="en-US" sz="1200" b="1" dirty="0" smtClean="0"/>
              <a:t>Chemical </a:t>
            </a:r>
            <a:r>
              <a:rPr lang="en-US" sz="1200" b="1" dirty="0"/>
              <a:t>Visualization of Human Pathogens: the Retroviral </a:t>
            </a:r>
            <a:r>
              <a:rPr lang="en-US" sz="1200" b="1" dirty="0" smtClean="0"/>
              <a:t>Capsids.  </a:t>
            </a:r>
            <a:r>
              <a:rPr lang="en-US" sz="1200" dirty="0" smtClean="0"/>
              <a:t>J. </a:t>
            </a:r>
            <a:r>
              <a:rPr lang="en-US" sz="1200" dirty="0"/>
              <a:t>R. </a:t>
            </a:r>
            <a:r>
              <a:rPr lang="en-US" sz="1200" dirty="0" err="1"/>
              <a:t>Perilla</a:t>
            </a:r>
            <a:r>
              <a:rPr lang="en-US" sz="1200" dirty="0"/>
              <a:t>, </a:t>
            </a:r>
            <a:r>
              <a:rPr lang="en-US" sz="1200" dirty="0" smtClean="0"/>
              <a:t>B.-C. </a:t>
            </a:r>
            <a:r>
              <a:rPr lang="en-US" sz="1200" dirty="0"/>
              <a:t>Goh, </a:t>
            </a:r>
            <a:r>
              <a:rPr lang="en-US" sz="1200" dirty="0" smtClean="0"/>
              <a:t>J. </a:t>
            </a:r>
            <a:r>
              <a:rPr lang="en-US" sz="1200" dirty="0"/>
              <a:t>E. Stone, and </a:t>
            </a:r>
            <a:r>
              <a:rPr lang="en-US" sz="1200" dirty="0" smtClean="0"/>
              <a:t>K. </a:t>
            </a:r>
            <a:r>
              <a:rPr lang="en-US" sz="1200" dirty="0" err="1" smtClean="0"/>
              <a:t>Schulten</a:t>
            </a:r>
            <a:r>
              <a:rPr lang="en-US" sz="1200" dirty="0" smtClean="0"/>
              <a:t>. SC'15 </a:t>
            </a:r>
            <a:r>
              <a:rPr lang="en-US" sz="1200" dirty="0"/>
              <a:t>Visualization and Data Analytics Showcase, 2015.</a:t>
            </a:r>
            <a:endParaRPr lang="en-US" sz="1200" dirty="0" smtClean="0"/>
          </a:p>
          <a:p>
            <a:pPr>
              <a:defRPr/>
            </a:pPr>
            <a:r>
              <a:rPr lang="en-US" sz="1200" b="1" dirty="0" smtClean="0"/>
              <a:t>Atomic Detail Visualization of Photosynthetic Membranes with GPU-Accelerated Ray Tracing.</a:t>
            </a:r>
            <a:r>
              <a:rPr lang="en-US" altLang="en-US" sz="1200" i="1" dirty="0" smtClean="0"/>
              <a:t>  </a:t>
            </a:r>
            <a:r>
              <a:rPr lang="en-US" altLang="en-US" sz="1200" dirty="0" smtClean="0"/>
              <a:t>J. E. Stone et al., J. Parallel Computing,</a:t>
            </a:r>
            <a:r>
              <a:rPr lang="en-US" sz="1200" dirty="0"/>
              <a:t> </a:t>
            </a:r>
            <a:r>
              <a:rPr lang="en-US" sz="1200" dirty="0" smtClean="0"/>
              <a:t>55:17-27,</a:t>
            </a:r>
            <a:r>
              <a:rPr lang="en-US" altLang="en-US" sz="1200" dirty="0" smtClean="0"/>
              <a:t> 2016.</a:t>
            </a:r>
          </a:p>
          <a:p>
            <a:pPr>
              <a:defRPr/>
            </a:pPr>
            <a:r>
              <a:rPr lang="en-US" sz="1200" b="1" dirty="0"/>
              <a:t>Immersive Molecular Visualization with Omnidirectional Stereoscopic Ray Tracing and Remote </a:t>
            </a:r>
            <a:r>
              <a:rPr lang="en-US" sz="1200" b="1" dirty="0" smtClean="0"/>
              <a:t>Rendering</a:t>
            </a:r>
            <a:r>
              <a:rPr lang="en-US" sz="1200" i="1" dirty="0" smtClean="0"/>
              <a:t>  </a:t>
            </a:r>
            <a:r>
              <a:rPr lang="en-US" sz="1200" dirty="0" smtClean="0"/>
              <a:t>J. </a:t>
            </a:r>
            <a:r>
              <a:rPr lang="en-US" sz="1200" dirty="0"/>
              <a:t>E. Stone, </a:t>
            </a:r>
            <a:r>
              <a:rPr lang="en-US" sz="1200" dirty="0" smtClean="0"/>
              <a:t>W. </a:t>
            </a:r>
            <a:r>
              <a:rPr lang="en-US" sz="1200" dirty="0"/>
              <a:t>R. Sherman, and </a:t>
            </a:r>
            <a:r>
              <a:rPr lang="en-US" sz="1200" dirty="0" smtClean="0"/>
              <a:t>K.  HPDAV, IPDPSW, </a:t>
            </a:r>
            <a:r>
              <a:rPr lang="en-US" sz="1200" dirty="0"/>
              <a:t>pp. 1048-1057, 2016.</a:t>
            </a:r>
          </a:p>
        </p:txBody>
      </p:sp>
      <p:sp>
        <p:nvSpPr>
          <p:cNvPr id="39939" name="Content Placeholder 2"/>
          <p:cNvSpPr>
            <a:spLocks noGrp="1"/>
          </p:cNvSpPr>
          <p:nvPr>
            <p:ph idx="1"/>
          </p:nvPr>
        </p:nvSpPr>
        <p:spPr>
          <a:xfrm>
            <a:off x="76199" y="703152"/>
            <a:ext cx="6372226" cy="2285912"/>
          </a:xfrm>
        </p:spPr>
        <p:txBody>
          <a:bodyPr>
            <a:normAutofit fontScale="47500" lnSpcReduction="20000"/>
          </a:bodyPr>
          <a:lstStyle/>
          <a:p>
            <a:pPr>
              <a:defRPr/>
            </a:pPr>
            <a:r>
              <a:rPr lang="en-US" altLang="en-US" sz="2900" dirty="0" smtClean="0">
                <a:latin typeface="Arial" charset="0"/>
                <a:cs typeface="Arial" charset="0"/>
              </a:rPr>
              <a:t>Interactive RT on laptops, desktops, and cloud</a:t>
            </a:r>
          </a:p>
          <a:p>
            <a:pPr>
              <a:defRPr/>
            </a:pPr>
            <a:r>
              <a:rPr lang="en-US" altLang="en-US" sz="2900" dirty="0" smtClean="0">
                <a:latin typeface="Arial" charset="0"/>
                <a:cs typeface="Arial" charset="0"/>
              </a:rPr>
              <a:t>Large-scale parallel rendering: in situ or post hoc visualization</a:t>
            </a:r>
          </a:p>
          <a:p>
            <a:pPr>
              <a:defRPr/>
            </a:pPr>
            <a:r>
              <a:rPr lang="en-US" altLang="en-US" sz="2900" dirty="0" smtClean="0">
                <a:latin typeface="Arial" charset="0"/>
                <a:cs typeface="Arial" charset="0"/>
              </a:rPr>
              <a:t>Remote RT on NVIDIA GPU clusters</a:t>
            </a:r>
          </a:p>
          <a:p>
            <a:pPr>
              <a:defRPr/>
            </a:pPr>
            <a:r>
              <a:rPr lang="en-US" altLang="en-US" sz="2900" dirty="0" smtClean="0">
                <a:latin typeface="Arial" charset="0"/>
                <a:cs typeface="Arial" charset="0"/>
              </a:rPr>
              <a:t>Stereoscopic panoramic and full-dome projections</a:t>
            </a:r>
          </a:p>
          <a:p>
            <a:pPr>
              <a:defRPr/>
            </a:pPr>
            <a:r>
              <a:rPr lang="en-US" altLang="en-US" sz="2900" dirty="0" smtClean="0">
                <a:latin typeface="Arial" charset="0"/>
                <a:cs typeface="Arial" charset="0"/>
              </a:rPr>
              <a:t>Omnidirectional VR for YouTube, VR HMDs</a:t>
            </a:r>
          </a:p>
          <a:p>
            <a:pPr>
              <a:defRPr/>
            </a:pPr>
            <a:r>
              <a:rPr lang="en-US" altLang="en-US" sz="2900" b="1" dirty="0" smtClean="0">
                <a:latin typeface="Arial" charset="0"/>
                <a:cs typeface="Arial" charset="0"/>
              </a:rPr>
              <a:t>GPU memory sharing via </a:t>
            </a:r>
            <a:r>
              <a:rPr lang="en-US" altLang="en-US" sz="2900" b="1" dirty="0" err="1" smtClean="0">
                <a:latin typeface="Arial" charset="0"/>
                <a:cs typeface="Arial" charset="0"/>
              </a:rPr>
              <a:t>NVLink</a:t>
            </a:r>
            <a:r>
              <a:rPr lang="en-US" altLang="en-US" sz="2900" b="1" dirty="0" smtClean="0">
                <a:latin typeface="Arial" charset="0"/>
                <a:cs typeface="Arial" charset="0"/>
              </a:rPr>
              <a:t> on </a:t>
            </a:r>
            <a:r>
              <a:rPr lang="en-US" altLang="en-US" sz="2900" b="1" dirty="0" err="1" smtClean="0">
                <a:latin typeface="Arial" charset="0"/>
                <a:cs typeface="Arial" charset="0"/>
              </a:rPr>
              <a:t>Quadro</a:t>
            </a:r>
            <a:r>
              <a:rPr lang="en-US" altLang="en-US" sz="2900" b="1" dirty="0" smtClean="0">
                <a:latin typeface="Arial" charset="0"/>
                <a:cs typeface="Arial" charset="0"/>
              </a:rPr>
              <a:t> GP100, Tesla P100</a:t>
            </a:r>
          </a:p>
          <a:p>
            <a:pPr marL="342826" lvl="1" indent="-342826">
              <a:buFont typeface="Arial"/>
              <a:buChar char="•"/>
              <a:defRPr/>
            </a:pPr>
            <a:r>
              <a:rPr lang="en-US" altLang="en-US" sz="2900" b="1" dirty="0" err="1" smtClean="0">
                <a:latin typeface="Arial" charset="0"/>
                <a:cs typeface="Arial" charset="0"/>
              </a:rPr>
              <a:t>VMD+OptiX</a:t>
            </a:r>
            <a:r>
              <a:rPr lang="en-US" altLang="en-US" sz="2900" b="1" dirty="0" smtClean="0">
                <a:latin typeface="Arial" charset="0"/>
                <a:cs typeface="Arial" charset="0"/>
              </a:rPr>
              <a:t> 5, NVIDIA NGC container: </a:t>
            </a:r>
            <a:r>
              <a:rPr lang="en-US" sz="2900" b="1" dirty="0" smtClean="0"/>
              <a:t>https</a:t>
            </a:r>
            <a:r>
              <a:rPr lang="en-US" sz="2900" b="1" dirty="0"/>
              <a:t>://ngc.nvidia.com/registry/</a:t>
            </a:r>
          </a:p>
          <a:p>
            <a:pPr>
              <a:defRPr/>
            </a:pPr>
            <a:r>
              <a:rPr lang="en-US" altLang="en-US" sz="3400" b="1" dirty="0" smtClean="0">
                <a:latin typeface="Arial" charset="0"/>
                <a:cs typeface="Arial" charset="0"/>
              </a:rPr>
              <a:t>In-progress: </a:t>
            </a:r>
          </a:p>
          <a:p>
            <a:pPr lvl="1">
              <a:defRPr/>
            </a:pPr>
            <a:r>
              <a:rPr lang="en-US" altLang="en-US" sz="2900" b="1" dirty="0" err="1" smtClean="0">
                <a:latin typeface="Arial" charset="0"/>
                <a:cs typeface="Arial" charset="0"/>
              </a:rPr>
              <a:t>OptiX</a:t>
            </a:r>
            <a:r>
              <a:rPr lang="en-US" altLang="en-US" sz="2900" b="1" dirty="0" smtClean="0">
                <a:latin typeface="Arial" charset="0"/>
                <a:cs typeface="Arial" charset="0"/>
              </a:rPr>
              <a:t> </a:t>
            </a:r>
            <a:r>
              <a:rPr lang="en-US" altLang="en-US" sz="2900" b="1" dirty="0" err="1" smtClean="0">
                <a:latin typeface="Arial" charset="0"/>
                <a:cs typeface="Arial" charset="0"/>
              </a:rPr>
              <a:t>denoising</a:t>
            </a:r>
            <a:r>
              <a:rPr lang="en-US" altLang="en-US" sz="2900" b="1" dirty="0" smtClean="0">
                <a:latin typeface="Arial" charset="0"/>
                <a:cs typeface="Arial" charset="0"/>
              </a:rPr>
              <a:t> support: fast turnaround w/ AO, </a:t>
            </a:r>
            <a:r>
              <a:rPr lang="en-US" altLang="en-US" sz="2900" b="1" dirty="0" err="1" smtClean="0">
                <a:latin typeface="Arial" charset="0"/>
                <a:cs typeface="Arial" charset="0"/>
              </a:rPr>
              <a:t>DoF</a:t>
            </a:r>
            <a:r>
              <a:rPr lang="en-US" altLang="en-US" sz="2900" b="1" dirty="0" smtClean="0">
                <a:latin typeface="Arial" charset="0"/>
                <a:cs typeface="Arial" charset="0"/>
              </a:rPr>
              <a:t>, </a:t>
            </a:r>
            <a:r>
              <a:rPr lang="en-US" altLang="en-US" sz="2900" b="1" dirty="0" err="1" smtClean="0">
                <a:latin typeface="Arial" charset="0"/>
                <a:cs typeface="Arial" charset="0"/>
              </a:rPr>
              <a:t>etc</a:t>
            </a:r>
            <a:endParaRPr lang="en-US" altLang="en-US" sz="2900" b="1" dirty="0" smtClean="0">
              <a:latin typeface="Arial" charset="0"/>
              <a:cs typeface="Arial" charset="0"/>
            </a:endParaRPr>
          </a:p>
          <a:p>
            <a:pPr lvl="1">
              <a:defRPr/>
            </a:pPr>
            <a:r>
              <a:rPr lang="en-US" altLang="en-US" sz="2900" b="1" dirty="0" err="1" smtClean="0">
                <a:latin typeface="Arial" charset="0"/>
                <a:cs typeface="Arial" charset="0"/>
              </a:rPr>
              <a:t>Denoising</a:t>
            </a:r>
            <a:r>
              <a:rPr lang="en-US" altLang="en-US" sz="2900" b="1" dirty="0">
                <a:latin typeface="Arial" charset="0"/>
                <a:cs typeface="Arial" charset="0"/>
              </a:rPr>
              <a:t> </a:t>
            </a:r>
            <a:r>
              <a:rPr lang="en-US" altLang="en-US" sz="2900" b="1" dirty="0" smtClean="0">
                <a:latin typeface="Arial" charset="0"/>
                <a:cs typeface="Arial" charset="0"/>
              </a:rPr>
              <a:t>to enable practical use of path tracing in VMD</a:t>
            </a:r>
          </a:p>
          <a:p>
            <a:pPr lvl="1">
              <a:defRPr/>
            </a:pPr>
            <a:endParaRPr lang="en-US" altLang="en-US" sz="2500" b="1" dirty="0" smtClean="0">
              <a:latin typeface="Arial" charset="0"/>
              <a:cs typeface="Arial" charset="0"/>
            </a:endParaRPr>
          </a:p>
          <a:p>
            <a:pPr lvl="1">
              <a:defRPr/>
            </a:pPr>
            <a:endParaRPr lang="en-US" altLang="en-US" sz="2000" b="1" dirty="0" smtClean="0">
              <a:latin typeface="Arial" charset="0"/>
              <a:cs typeface="Arial" charset="0"/>
            </a:endParaRPr>
          </a:p>
        </p:txBody>
      </p:sp>
    </p:spTree>
    <p:extLst>
      <p:ext uri="{BB962C8B-B14F-4D97-AF65-F5344CB8AC3E}">
        <p14:creationId xmlns:p14="http://schemas.microsoft.com/office/powerpoint/2010/main" val="2135679082"/>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52400" y="133350"/>
            <a:ext cx="8304213" cy="609600"/>
          </a:xfrm>
        </p:spPr>
        <p:txBody>
          <a:bodyPr>
            <a:normAutofit fontScale="90000"/>
          </a:bodyPr>
          <a:lstStyle/>
          <a:p>
            <a:r>
              <a:rPr lang="en-US" altLang="en-US" sz="3600" dirty="0" smtClean="0">
                <a:latin typeface="Arial" charset="0"/>
                <a:cs typeface="Arial" charset="0"/>
              </a:rPr>
              <a:t>Lighting Comparison, STMV </a:t>
            </a:r>
            <a:r>
              <a:rPr lang="en-US" altLang="en-US" sz="3600" dirty="0">
                <a:latin typeface="Arial" charset="0"/>
                <a:cs typeface="Arial" charset="0"/>
              </a:rPr>
              <a:t>C</a:t>
            </a:r>
            <a:r>
              <a:rPr lang="en-US" altLang="en-US" sz="3600" dirty="0" smtClean="0">
                <a:latin typeface="Arial" charset="0"/>
                <a:cs typeface="Arial" charset="0"/>
              </a:rPr>
              <a:t>apsid</a:t>
            </a:r>
          </a:p>
        </p:txBody>
      </p:sp>
      <p:pic>
        <p:nvPicPr>
          <p:cNvPr id="1741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57350"/>
            <a:ext cx="3490913"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81688" y="1657350"/>
            <a:ext cx="3490912"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rcRect l="8594" r="7642"/>
          <a:stretch>
            <a:fillRect/>
          </a:stretch>
        </p:blipFill>
        <p:spPr>
          <a:xfrm>
            <a:off x="3267075" y="1657350"/>
            <a:ext cx="2924175" cy="3490913"/>
          </a:xfrm>
        </p:spPr>
      </p:pic>
      <p:sp>
        <p:nvSpPr>
          <p:cNvPr id="17414" name="TextBox 1"/>
          <p:cNvSpPr txBox="1">
            <a:spLocks noChangeArrowheads="1"/>
          </p:cNvSpPr>
          <p:nvPr/>
        </p:nvSpPr>
        <p:spPr bwMode="auto">
          <a:xfrm>
            <a:off x="152400" y="679340"/>
            <a:ext cx="2743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dirty="0">
                <a:latin typeface="Arial Black" pitchFamily="34" charset="0"/>
                <a:cs typeface="Arial" charset="0"/>
              </a:rPr>
              <a:t>Two lights, no shadows</a:t>
            </a:r>
          </a:p>
        </p:txBody>
      </p:sp>
      <p:sp>
        <p:nvSpPr>
          <p:cNvPr id="17415" name="TextBox 6"/>
          <p:cNvSpPr txBox="1">
            <a:spLocks noChangeArrowheads="1"/>
          </p:cNvSpPr>
          <p:nvPr/>
        </p:nvSpPr>
        <p:spPr bwMode="auto">
          <a:xfrm>
            <a:off x="2743200" y="679340"/>
            <a:ext cx="3276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dirty="0">
                <a:latin typeface="Arial Black" pitchFamily="34" charset="0"/>
                <a:cs typeface="Arial" charset="0"/>
              </a:rPr>
              <a:t>Two lights,              hard shadows,           1 shadow ray per light</a:t>
            </a:r>
          </a:p>
        </p:txBody>
      </p:sp>
      <p:sp>
        <p:nvSpPr>
          <p:cNvPr id="17416" name="TextBox 7"/>
          <p:cNvSpPr txBox="1">
            <a:spLocks noChangeArrowheads="1"/>
          </p:cNvSpPr>
          <p:nvPr/>
        </p:nvSpPr>
        <p:spPr bwMode="auto">
          <a:xfrm>
            <a:off x="6224588" y="682804"/>
            <a:ext cx="29194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dirty="0">
                <a:latin typeface="Arial Black" pitchFamily="34" charset="0"/>
                <a:cs typeface="Arial" charset="0"/>
              </a:rPr>
              <a:t>Ambient occlusion + two lights,       144 AO rays/hit</a:t>
            </a:r>
          </a:p>
        </p:txBody>
      </p:sp>
    </p:spTree>
    <p:extLst>
      <p:ext uri="{BB962C8B-B14F-4D97-AF65-F5344CB8AC3E}">
        <p14:creationId xmlns:p14="http://schemas.microsoft.com/office/powerpoint/2010/main" val="247097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82550" y="87313"/>
            <a:ext cx="8978900" cy="731837"/>
          </a:xfrm>
        </p:spPr>
        <p:txBody>
          <a:bodyPr/>
          <a:lstStyle/>
          <a:p>
            <a:pPr eaLnBrk="1" hangingPunct="1"/>
            <a:r>
              <a:rPr lang="en-US" altLang="en-US" sz="3200" smtClean="0"/>
              <a:t>VMD “QuickSurf” Representation, Ray Tracing</a:t>
            </a:r>
            <a:endParaRPr lang="en-US" altLang="en-US" sz="2400" smtClean="0"/>
          </a:p>
        </p:txBody>
      </p:sp>
      <p:sp>
        <p:nvSpPr>
          <p:cNvPr id="23555" name="Rectangle 8"/>
          <p:cNvSpPr>
            <a:spLocks noChangeArrowheads="1"/>
          </p:cNvSpPr>
          <p:nvPr/>
        </p:nvSpPr>
        <p:spPr bwMode="auto">
          <a:xfrm>
            <a:off x="0" y="44180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3557" name="TextBox 1"/>
          <p:cNvSpPr txBox="1">
            <a:spLocks noChangeArrowheads="1"/>
          </p:cNvSpPr>
          <p:nvPr/>
        </p:nvSpPr>
        <p:spPr bwMode="auto">
          <a:xfrm>
            <a:off x="609600" y="4613275"/>
            <a:ext cx="800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dirty="0"/>
              <a:t>All-atom HIV capsid simulations w/ up to 64M atoms on Blue Waters</a:t>
            </a:r>
          </a:p>
        </p:txBody>
      </p:sp>
      <p:pic>
        <p:nvPicPr>
          <p:cNvPr id="2355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909638"/>
            <a:ext cx="2957512" cy="368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3"/>
          <p:cNvPicPr>
            <a:picLocks noChangeAspect="1"/>
          </p:cNvPicPr>
          <p:nvPr/>
        </p:nvPicPr>
        <p:blipFill>
          <a:blip r:embed="rId3">
            <a:extLst>
              <a:ext uri="{28A0092B-C50C-407E-A947-70E740481C1C}">
                <a14:useLocalDpi xmlns:a14="http://schemas.microsoft.com/office/drawing/2010/main" val="0"/>
              </a:ext>
            </a:extLst>
          </a:blip>
          <a:srcRect l="6589" r="9647"/>
          <a:stretch>
            <a:fillRect/>
          </a:stretch>
        </p:blipFill>
        <p:spPr bwMode="auto">
          <a:xfrm>
            <a:off x="6029325" y="881063"/>
            <a:ext cx="3114675"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p:cNvPicPr>
            <a:picLocks noChangeAspect="1"/>
          </p:cNvPicPr>
          <p:nvPr/>
        </p:nvPicPr>
        <p:blipFill>
          <a:blip r:embed="rId4"/>
          <a:srcRect/>
          <a:stretch>
            <a:fillRect/>
          </a:stretch>
        </p:blipFill>
        <p:spPr bwMode="auto">
          <a:xfrm>
            <a:off x="3038475" y="904875"/>
            <a:ext cx="2960688" cy="3687763"/>
          </a:xfrm>
          <a:prstGeom prst="rect">
            <a:avLst/>
          </a:prstGeom>
          <a:noFill/>
          <a:ln>
            <a:noFill/>
          </a:ln>
          <a:effectLst>
            <a:outerShdw blurRad="304800" dist="76200" dir="1344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06673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latin typeface="Arial" panose="020B0604020202020204" pitchFamily="34" charset="0"/>
              <a:cs typeface="Arial" panose="020B0604020202020204" pitchFamily="34" charset="0"/>
            </a:endParaRPr>
          </a:p>
        </p:txBody>
      </p:sp>
      <p:pic>
        <p:nvPicPr>
          <p:cNvPr id="3075" name="Picture 2" descr="C:\Documents and Settings\johns\Desktop\talks\cudatalks\nveditorsday\materials\ribosome_ao_small.jpg"/>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19100" y="1473200"/>
            <a:ext cx="4114800" cy="367030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Rectangle 3"/>
          <p:cNvSpPr>
            <a:spLocks noGrp="1" noChangeArrowheads="1"/>
          </p:cNvSpPr>
          <p:nvPr>
            <p:ph type="title"/>
          </p:nvPr>
        </p:nvSpPr>
        <p:spPr>
          <a:xfrm>
            <a:off x="76200" y="57150"/>
            <a:ext cx="8991600" cy="514350"/>
          </a:xfrm>
        </p:spPr>
        <p:txBody>
          <a:bodyPr>
            <a:normAutofit fontScale="90000"/>
          </a:bodyPr>
          <a:lstStyle/>
          <a:p>
            <a:r>
              <a:rPr lang="en-US" altLang="en-US" sz="4000" smtClean="0"/>
              <a:t>Goal: A Computational Microscope</a:t>
            </a:r>
          </a:p>
        </p:txBody>
      </p:sp>
      <p:sp>
        <p:nvSpPr>
          <p:cNvPr id="3077" name="Rectangle 4"/>
          <p:cNvSpPr>
            <a:spLocks noGrp="1" noChangeArrowheads="1"/>
          </p:cNvSpPr>
          <p:nvPr>
            <p:ph type="body" sz="half" idx="1"/>
          </p:nvPr>
        </p:nvSpPr>
        <p:spPr>
          <a:xfrm>
            <a:off x="76200" y="590550"/>
            <a:ext cx="8991600" cy="400050"/>
          </a:xfrm>
        </p:spPr>
        <p:txBody>
          <a:bodyPr>
            <a:normAutofit fontScale="92500" lnSpcReduction="10000"/>
          </a:bodyPr>
          <a:lstStyle/>
          <a:p>
            <a:pPr marL="0" indent="0" algn="ctr" defTabSz="914400">
              <a:spcBef>
                <a:spcPct val="20000"/>
              </a:spcBef>
              <a:buFont typeface="Times New Roman" pitchFamily="18" charset="0"/>
              <a:buNone/>
            </a:pPr>
            <a:r>
              <a:rPr lang="en-US" altLang="en-US" sz="2400" smtClean="0"/>
              <a:t>Study the molecular machines in living cells</a:t>
            </a:r>
          </a:p>
        </p:txBody>
      </p:sp>
      <p:sp>
        <p:nvSpPr>
          <p:cNvPr id="3078" name="Text Box 6"/>
          <p:cNvSpPr txBox="1">
            <a:spLocks noChangeArrowheads="1"/>
          </p:cNvSpPr>
          <p:nvPr/>
        </p:nvSpPr>
        <p:spPr bwMode="auto">
          <a:xfrm>
            <a:off x="0" y="1042988"/>
            <a:ext cx="49530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00000"/>
              </a:lnSpc>
              <a:spcBef>
                <a:spcPct val="50000"/>
              </a:spcBef>
              <a:buClrTx/>
              <a:buSzTx/>
              <a:buFontTx/>
              <a:buNone/>
            </a:pPr>
            <a:r>
              <a:rPr lang="en-US" altLang="en-US" sz="2400">
                <a:solidFill>
                  <a:schemeClr val="tx1"/>
                </a:solidFill>
                <a:latin typeface="Arial" pitchFamily="34" charset="0"/>
                <a:cs typeface="Arial" pitchFamily="34" charset="0"/>
              </a:rPr>
              <a:t>Ribosome: target for antibiotics</a:t>
            </a:r>
          </a:p>
        </p:txBody>
      </p:sp>
      <p:sp>
        <p:nvSpPr>
          <p:cNvPr id="3079" name="Text Box 7"/>
          <p:cNvSpPr txBox="1">
            <a:spLocks noChangeArrowheads="1"/>
          </p:cNvSpPr>
          <p:nvPr/>
        </p:nvSpPr>
        <p:spPr bwMode="auto">
          <a:xfrm>
            <a:off x="5334000" y="1046163"/>
            <a:ext cx="3276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00000"/>
              </a:lnSpc>
              <a:spcBef>
                <a:spcPct val="50000"/>
              </a:spcBef>
              <a:buClrTx/>
              <a:buSzTx/>
              <a:buFontTx/>
              <a:buNone/>
            </a:pPr>
            <a:r>
              <a:rPr lang="en-US" altLang="en-US" sz="2400">
                <a:solidFill>
                  <a:schemeClr val="tx1"/>
                </a:solidFill>
                <a:latin typeface="Arial" pitchFamily="34" charset="0"/>
                <a:cs typeface="Arial" pitchFamily="34" charset="0"/>
              </a:rPr>
              <a:t>Poliovirus</a:t>
            </a:r>
          </a:p>
        </p:txBody>
      </p:sp>
      <p:pic>
        <p:nvPicPr>
          <p:cNvPr id="8" name="ClipArt Placeholder 4"/>
          <p:cNvPicPr>
            <a:picLocks noChangeAspect="1"/>
          </p:cNvPicPr>
          <p:nvPr/>
        </p:nvPicPr>
        <p:blipFill rotWithShape="1">
          <a:blip r:embed="rId4"/>
          <a:srcRect l="-20218" t="2000" r="-21174" b="1"/>
          <a:stretch/>
        </p:blipFill>
        <p:spPr bwMode="auto">
          <a:xfrm>
            <a:off x="4943475" y="1504950"/>
            <a:ext cx="4200525" cy="3638550"/>
          </a:xfrm>
          <a:prstGeom prst="rect">
            <a:avLst/>
          </a:prstGeom>
          <a:solidFill>
            <a:srgbClr val="8585E0"/>
          </a:solidFill>
          <a:ln>
            <a:noFill/>
          </a:ln>
          <a:effectLst/>
        </p:spPr>
      </p:pic>
    </p:spTree>
    <p:extLst>
      <p:ext uri="{BB962C8B-B14F-4D97-AF65-F5344CB8AC3E}">
        <p14:creationId xmlns:p14="http://schemas.microsoft.com/office/powerpoint/2010/main" val="6962671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AutoShape 26"/>
          <p:cNvSpPr>
            <a:spLocks noChangeArrowheads="1"/>
          </p:cNvSpPr>
          <p:nvPr/>
        </p:nvSpPr>
        <p:spPr bwMode="auto">
          <a:xfrm>
            <a:off x="153988" y="1106488"/>
            <a:ext cx="2436812" cy="1730375"/>
          </a:xfrm>
          <a:prstGeom prst="roundRect">
            <a:avLst>
              <a:gd name="adj" fmla="val 16667"/>
            </a:avLst>
          </a:prstGeom>
          <a:solidFill>
            <a:srgbClr val="CCFFCC"/>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0723" name="Text Box 27"/>
          <p:cNvSpPr txBox="1">
            <a:spLocks noChangeArrowheads="1"/>
          </p:cNvSpPr>
          <p:nvPr/>
        </p:nvSpPr>
        <p:spPr bwMode="auto">
          <a:xfrm>
            <a:off x="387350" y="1165225"/>
            <a:ext cx="1970088"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Scene Graph</a:t>
            </a:r>
          </a:p>
        </p:txBody>
      </p:sp>
      <p:sp>
        <p:nvSpPr>
          <p:cNvPr id="30724" name="Text Box 29"/>
          <p:cNvSpPr txBox="1">
            <a:spLocks noChangeArrowheads="1"/>
          </p:cNvSpPr>
          <p:nvPr/>
        </p:nvSpPr>
        <p:spPr bwMode="auto">
          <a:xfrm>
            <a:off x="173038" y="211138"/>
            <a:ext cx="88042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800" b="1">
                <a:latin typeface="Arial Black" pitchFamily="34" charset="0"/>
              </a:rPr>
              <a:t>VMD TachyonL-OptiX Interactive               Ray Tracing Engine</a:t>
            </a:r>
          </a:p>
        </p:txBody>
      </p:sp>
      <p:sp>
        <p:nvSpPr>
          <p:cNvPr id="30725" name="AutoShape 35"/>
          <p:cNvSpPr>
            <a:spLocks noChangeArrowheads="1"/>
          </p:cNvSpPr>
          <p:nvPr/>
        </p:nvSpPr>
        <p:spPr bwMode="auto">
          <a:xfrm>
            <a:off x="3090863" y="1104900"/>
            <a:ext cx="3919537" cy="3532188"/>
          </a:xfrm>
          <a:prstGeom prst="roundRect">
            <a:avLst>
              <a:gd name="adj" fmla="val 16667"/>
            </a:avLst>
          </a:prstGeom>
          <a:solidFill>
            <a:srgbClr val="FFCC99"/>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0726" name="Text Box 36"/>
          <p:cNvSpPr txBox="1">
            <a:spLocks noChangeArrowheads="1"/>
          </p:cNvSpPr>
          <p:nvPr/>
        </p:nvSpPr>
        <p:spPr bwMode="auto">
          <a:xfrm>
            <a:off x="3446463" y="1184275"/>
            <a:ext cx="2843212"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RT Rendering Pass</a:t>
            </a:r>
          </a:p>
        </p:txBody>
      </p:sp>
      <p:sp>
        <p:nvSpPr>
          <p:cNvPr id="30727" name="Rectangle 43"/>
          <p:cNvSpPr>
            <a:spLocks noChangeArrowheads="1"/>
          </p:cNvSpPr>
          <p:nvPr/>
        </p:nvSpPr>
        <p:spPr bwMode="auto">
          <a:xfrm>
            <a:off x="3262313" y="1590675"/>
            <a:ext cx="3251200" cy="3556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a:latin typeface="Arial" pitchFamily="34" charset="0"/>
              </a:rPr>
              <a:t>Seed RNGs</a:t>
            </a:r>
          </a:p>
        </p:txBody>
      </p:sp>
      <p:sp>
        <p:nvSpPr>
          <p:cNvPr id="30728" name="AutoShape 47"/>
          <p:cNvSpPr>
            <a:spLocks noChangeArrowheads="1"/>
          </p:cNvSpPr>
          <p:nvPr/>
        </p:nvSpPr>
        <p:spPr bwMode="auto">
          <a:xfrm>
            <a:off x="169863" y="3324225"/>
            <a:ext cx="2386012" cy="1166813"/>
          </a:xfrm>
          <a:prstGeom prst="roundRect">
            <a:avLst>
              <a:gd name="adj" fmla="val 16667"/>
            </a:avLst>
          </a:prstGeom>
          <a:solidFill>
            <a:srgbClr val="CCFFCC"/>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0729" name="Text Box 49"/>
          <p:cNvSpPr txBox="1">
            <a:spLocks noChangeArrowheads="1"/>
          </p:cNvSpPr>
          <p:nvPr/>
        </p:nvSpPr>
        <p:spPr bwMode="auto">
          <a:xfrm>
            <a:off x="144463" y="3408363"/>
            <a:ext cx="2436812" cy="939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dirty="0" err="1">
                <a:latin typeface="Arial Black" pitchFamily="34" charset="0"/>
              </a:rPr>
              <a:t>TrBvh</a:t>
            </a:r>
            <a:r>
              <a:rPr lang="en-US" altLang="en-US" sz="1900" b="1" dirty="0">
                <a:latin typeface="Arial Black" pitchFamily="34" charset="0"/>
              </a:rPr>
              <a:t> </a:t>
            </a:r>
            <a:r>
              <a:rPr lang="en-US" altLang="en-US" sz="1900" b="1" dirty="0" smtClean="0">
                <a:latin typeface="Arial Black" pitchFamily="34" charset="0"/>
              </a:rPr>
              <a:t>              RT </a:t>
            </a:r>
            <a:r>
              <a:rPr lang="en-US" altLang="en-US" sz="1900" b="1" dirty="0">
                <a:latin typeface="Arial Black" pitchFamily="34" charset="0"/>
              </a:rPr>
              <a:t>Acceleration Structure </a:t>
            </a:r>
          </a:p>
        </p:txBody>
      </p:sp>
      <p:cxnSp>
        <p:nvCxnSpPr>
          <p:cNvPr id="30730" name="AutoShape 55"/>
          <p:cNvCxnSpPr>
            <a:cxnSpLocks noChangeShapeType="1"/>
            <a:stCxn id="30722" idx="2"/>
            <a:endCxn id="30728" idx="0"/>
          </p:cNvCxnSpPr>
          <p:nvPr/>
        </p:nvCxnSpPr>
        <p:spPr bwMode="auto">
          <a:xfrm flipH="1">
            <a:off x="1363663" y="2836863"/>
            <a:ext cx="9525" cy="487362"/>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1" name="AutoShape 56"/>
          <p:cNvCxnSpPr>
            <a:cxnSpLocks noChangeShapeType="1"/>
            <a:stCxn id="30722" idx="3"/>
          </p:cNvCxnSpPr>
          <p:nvPr/>
        </p:nvCxnSpPr>
        <p:spPr bwMode="auto">
          <a:xfrm>
            <a:off x="2590800" y="1971675"/>
            <a:ext cx="500063"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2" name="AutoShape 57"/>
          <p:cNvCxnSpPr>
            <a:cxnSpLocks noChangeShapeType="1"/>
          </p:cNvCxnSpPr>
          <p:nvPr/>
        </p:nvCxnSpPr>
        <p:spPr bwMode="auto">
          <a:xfrm flipV="1">
            <a:off x="2533650" y="2281238"/>
            <a:ext cx="557213" cy="1636712"/>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3" name="AutoShape 70"/>
          <p:cNvCxnSpPr>
            <a:cxnSpLocks noChangeShapeType="1"/>
            <a:stCxn id="30727" idx="2"/>
            <a:endCxn id="30735" idx="0"/>
          </p:cNvCxnSpPr>
          <p:nvPr/>
        </p:nvCxnSpPr>
        <p:spPr bwMode="auto">
          <a:xfrm>
            <a:off x="4887913" y="1946275"/>
            <a:ext cx="0" cy="334963"/>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0" name="ClipArt Placeholder 4"/>
          <p:cNvPicPr>
            <a:picLocks noChangeAspect="1"/>
          </p:cNvPicPr>
          <p:nvPr/>
        </p:nvPicPr>
        <p:blipFill rotWithShape="1">
          <a:blip r:embed="rId2"/>
          <a:srcRect l="-20218" t="2000" r="-21174" b="1"/>
          <a:stretch/>
        </p:blipFill>
        <p:spPr bwMode="auto">
          <a:xfrm>
            <a:off x="630238" y="1463675"/>
            <a:ext cx="1493837" cy="1295400"/>
          </a:xfrm>
          <a:prstGeom prst="rect">
            <a:avLst/>
          </a:prstGeom>
          <a:solidFill>
            <a:schemeClr val="accent2">
              <a:lumMod val="60000"/>
              <a:lumOff val="40000"/>
            </a:schemeClr>
          </a:solidFill>
          <a:ln>
            <a:noFill/>
          </a:ln>
          <a:effectLst/>
        </p:spPr>
      </p:pic>
      <p:sp>
        <p:nvSpPr>
          <p:cNvPr id="30735" name="Rectangle 43"/>
          <p:cNvSpPr>
            <a:spLocks noChangeArrowheads="1"/>
          </p:cNvSpPr>
          <p:nvPr/>
        </p:nvSpPr>
        <p:spPr bwMode="auto">
          <a:xfrm>
            <a:off x="3262313" y="2281238"/>
            <a:ext cx="3251200" cy="3556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a:latin typeface="Arial" pitchFamily="34" charset="0"/>
              </a:rPr>
              <a:t>Accumulate RT samples</a:t>
            </a:r>
          </a:p>
        </p:txBody>
      </p:sp>
      <p:cxnSp>
        <p:nvCxnSpPr>
          <p:cNvPr id="30736" name="AutoShape 70"/>
          <p:cNvCxnSpPr>
            <a:cxnSpLocks noChangeShapeType="1"/>
            <a:stCxn id="30735" idx="2"/>
          </p:cNvCxnSpPr>
          <p:nvPr/>
        </p:nvCxnSpPr>
        <p:spPr bwMode="auto">
          <a:xfrm flipH="1">
            <a:off x="4848225" y="2636838"/>
            <a:ext cx="39688" cy="334962"/>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37" name="Rectangle 43"/>
          <p:cNvSpPr>
            <a:spLocks noChangeArrowheads="1"/>
          </p:cNvSpPr>
          <p:nvPr/>
        </p:nvSpPr>
        <p:spPr bwMode="auto">
          <a:xfrm>
            <a:off x="3282950" y="2971800"/>
            <a:ext cx="3230563" cy="3556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a:latin typeface="Arial" pitchFamily="34" charset="0"/>
              </a:rPr>
              <a:t>Normalize+copy accum. buf</a:t>
            </a:r>
          </a:p>
        </p:txBody>
      </p:sp>
      <p:sp>
        <p:nvSpPr>
          <p:cNvPr id="30738" name="Rectangle 43"/>
          <p:cNvSpPr>
            <a:spLocks noChangeArrowheads="1"/>
          </p:cNvSpPr>
          <p:nvPr/>
        </p:nvSpPr>
        <p:spPr bwMode="auto">
          <a:xfrm>
            <a:off x="3282950" y="3646488"/>
            <a:ext cx="3230563" cy="6858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a:latin typeface="Arial" pitchFamily="34" charset="0"/>
              </a:rPr>
              <a:t>Compute ave. FPS,</a:t>
            </a:r>
          </a:p>
          <a:p>
            <a:pPr algn="ctr" eaLnBrk="1" hangingPunct="1">
              <a:buFont typeface="Times New Roman" pitchFamily="18" charset="0"/>
              <a:buNone/>
            </a:pPr>
            <a:r>
              <a:rPr lang="en-US" altLang="en-US" sz="1800" b="1">
                <a:latin typeface="Arial" pitchFamily="34" charset="0"/>
              </a:rPr>
              <a:t> adjust RT samples per pass</a:t>
            </a:r>
          </a:p>
        </p:txBody>
      </p:sp>
      <p:cxnSp>
        <p:nvCxnSpPr>
          <p:cNvPr id="30739" name="AutoShape 70"/>
          <p:cNvCxnSpPr>
            <a:cxnSpLocks noChangeShapeType="1"/>
            <a:stCxn id="30737" idx="2"/>
            <a:endCxn id="30738" idx="0"/>
          </p:cNvCxnSpPr>
          <p:nvPr/>
        </p:nvCxnSpPr>
        <p:spPr bwMode="auto">
          <a:xfrm>
            <a:off x="4899025" y="3327400"/>
            <a:ext cx="0" cy="319088"/>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1" name="ClipArt Placeholder 4"/>
          <p:cNvPicPr>
            <a:picLocks noChangeAspect="1"/>
          </p:cNvPicPr>
          <p:nvPr/>
        </p:nvPicPr>
        <p:blipFill rotWithShape="1">
          <a:blip r:embed="rId3"/>
          <a:srcRect l="-20218" t="2000" r="-21174" b="1"/>
          <a:stretch/>
        </p:blipFill>
        <p:spPr bwMode="auto">
          <a:xfrm>
            <a:off x="7351713" y="987425"/>
            <a:ext cx="1493837" cy="1295400"/>
          </a:xfrm>
          <a:prstGeom prst="rect">
            <a:avLst/>
          </a:prstGeom>
          <a:solidFill>
            <a:schemeClr val="accent2">
              <a:lumMod val="60000"/>
              <a:lumOff val="40000"/>
            </a:schemeClr>
          </a:solidFill>
          <a:ln>
            <a:noFill/>
          </a:ln>
          <a:effectLst/>
        </p:spPr>
      </p:pic>
      <p:cxnSp>
        <p:nvCxnSpPr>
          <p:cNvPr id="30741" name="AutoShape 56"/>
          <p:cNvCxnSpPr>
            <a:cxnSpLocks noChangeShapeType="1"/>
            <a:stCxn id="30735" idx="3"/>
            <a:endCxn id="91" idx="1"/>
          </p:cNvCxnSpPr>
          <p:nvPr/>
        </p:nvCxnSpPr>
        <p:spPr bwMode="auto">
          <a:xfrm flipV="1">
            <a:off x="6513513" y="1635125"/>
            <a:ext cx="838200" cy="823913"/>
          </a:xfrm>
          <a:prstGeom prst="straightConnector1">
            <a:avLst/>
          </a:prstGeom>
          <a:noFill/>
          <a:ln w="88900" cmpd="dbl">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42" name="AutoShape 56"/>
          <p:cNvCxnSpPr>
            <a:cxnSpLocks noChangeShapeType="1"/>
          </p:cNvCxnSpPr>
          <p:nvPr/>
        </p:nvCxnSpPr>
        <p:spPr bwMode="auto">
          <a:xfrm>
            <a:off x="8845550" y="2281238"/>
            <a:ext cx="0" cy="409575"/>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6" name="ClipArt Placeholder 4"/>
          <p:cNvPicPr>
            <a:picLocks noChangeAspect="1"/>
          </p:cNvPicPr>
          <p:nvPr/>
        </p:nvPicPr>
        <p:blipFill rotWithShape="1">
          <a:blip r:embed="rId2"/>
          <a:srcRect l="-20218" t="2000" r="-21174" b="1"/>
          <a:stretch/>
        </p:blipFill>
        <p:spPr bwMode="auto">
          <a:xfrm>
            <a:off x="7351713" y="2728913"/>
            <a:ext cx="1493837" cy="1295400"/>
          </a:xfrm>
          <a:prstGeom prst="rect">
            <a:avLst/>
          </a:prstGeom>
          <a:solidFill>
            <a:schemeClr val="accent2">
              <a:lumMod val="60000"/>
              <a:lumOff val="40000"/>
            </a:schemeClr>
          </a:solidFill>
          <a:ln>
            <a:noFill/>
          </a:ln>
          <a:effectLst/>
        </p:spPr>
      </p:pic>
      <p:cxnSp>
        <p:nvCxnSpPr>
          <p:cNvPr id="30744" name="AutoShape 56"/>
          <p:cNvCxnSpPr>
            <a:cxnSpLocks noChangeShapeType="1"/>
          </p:cNvCxnSpPr>
          <p:nvPr/>
        </p:nvCxnSpPr>
        <p:spPr bwMode="auto">
          <a:xfrm>
            <a:off x="6513513" y="3149600"/>
            <a:ext cx="838200" cy="7938"/>
          </a:xfrm>
          <a:prstGeom prst="straightConnector1">
            <a:avLst/>
          </a:prstGeom>
          <a:noFill/>
          <a:ln w="88900" cmpd="dbl">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45" name="TextBox 49"/>
          <p:cNvSpPr txBox="1">
            <a:spLocks noChangeArrowheads="1"/>
          </p:cNvSpPr>
          <p:nvPr/>
        </p:nvSpPr>
        <p:spPr bwMode="auto">
          <a:xfrm>
            <a:off x="7208838" y="4043363"/>
            <a:ext cx="17351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pitchFamily="34" charset="0"/>
                <a:cs typeface="Arial" pitchFamily="34" charset="0"/>
              </a:rPr>
              <a:t>Output Framebuffer</a:t>
            </a:r>
          </a:p>
        </p:txBody>
      </p:sp>
      <p:sp>
        <p:nvSpPr>
          <p:cNvPr id="30746" name="Freeform 59"/>
          <p:cNvSpPr>
            <a:spLocks/>
          </p:cNvSpPr>
          <p:nvPr/>
        </p:nvSpPr>
        <p:spPr bwMode="auto">
          <a:xfrm>
            <a:off x="6513513" y="1790700"/>
            <a:ext cx="368300" cy="2220913"/>
          </a:xfrm>
          <a:custGeom>
            <a:avLst/>
            <a:gdLst>
              <a:gd name="T0" fmla="*/ 0 w 546290"/>
              <a:gd name="T1" fmla="*/ 2221141 h 2220685"/>
              <a:gd name="T2" fmla="*/ 213099 w 546290"/>
              <a:gd name="T3" fmla="*/ 1057122 h 2220685"/>
              <a:gd name="T4" fmla="*/ 9265 w 546290"/>
              <a:gd name="T5" fmla="*/ 0 h 2220685"/>
              <a:gd name="T6" fmla="*/ 0 60000 65536"/>
              <a:gd name="T7" fmla="*/ 0 60000 65536"/>
              <a:gd name="T8" fmla="*/ 0 60000 65536"/>
            </a:gdLst>
            <a:ahLst/>
            <a:cxnLst>
              <a:cxn ang="T6">
                <a:pos x="T0" y="T1"/>
              </a:cxn>
              <a:cxn ang="T7">
                <a:pos x="T2" y="T3"/>
              </a:cxn>
              <a:cxn ang="T8">
                <a:pos x="T4" y="T5"/>
              </a:cxn>
            </a:cxnLst>
            <a:rect l="0" t="0" r="r" b="b"/>
            <a:pathLst>
              <a:path w="546290" h="2220685">
                <a:moveTo>
                  <a:pt x="0" y="2220685"/>
                </a:moveTo>
                <a:cubicBezTo>
                  <a:pt x="271153" y="1823851"/>
                  <a:pt x="542307" y="1427018"/>
                  <a:pt x="546265" y="1056904"/>
                </a:cubicBezTo>
                <a:cubicBezTo>
                  <a:pt x="550223" y="686790"/>
                  <a:pt x="83127" y="205839"/>
                  <a:pt x="23750" y="0"/>
                </a:cubicBezTo>
              </a:path>
            </a:pathLst>
          </a:custGeom>
          <a:noFill/>
          <a:ln w="63500"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0747" name="TextBox 110"/>
          <p:cNvSpPr txBox="1">
            <a:spLocks noChangeArrowheads="1"/>
          </p:cNvSpPr>
          <p:nvPr/>
        </p:nvSpPr>
        <p:spPr bwMode="auto">
          <a:xfrm>
            <a:off x="7208838" y="2282825"/>
            <a:ext cx="16002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a:latin typeface="Arial" pitchFamily="34" charset="0"/>
                <a:cs typeface="Arial" pitchFamily="34" charset="0"/>
              </a:rPr>
              <a:t>Accum. Buf</a:t>
            </a:r>
          </a:p>
        </p:txBody>
      </p:sp>
    </p:spTree>
    <p:extLst>
      <p:ext uri="{BB962C8B-B14F-4D97-AF65-F5344CB8AC3E}">
        <p14:creationId xmlns:p14="http://schemas.microsoft.com/office/powerpoint/2010/main" val="2628089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26"/>
          <p:cNvSpPr>
            <a:spLocks noChangeArrowheads="1"/>
          </p:cNvSpPr>
          <p:nvPr/>
        </p:nvSpPr>
        <p:spPr bwMode="auto">
          <a:xfrm>
            <a:off x="153988" y="1106488"/>
            <a:ext cx="2436812" cy="1730375"/>
          </a:xfrm>
          <a:prstGeom prst="roundRect">
            <a:avLst>
              <a:gd name="adj" fmla="val 16667"/>
            </a:avLst>
          </a:prstGeom>
          <a:solidFill>
            <a:srgbClr val="CCFFCC"/>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59395" name="Text Box 27"/>
          <p:cNvSpPr txBox="1">
            <a:spLocks noChangeArrowheads="1"/>
          </p:cNvSpPr>
          <p:nvPr/>
        </p:nvSpPr>
        <p:spPr bwMode="auto">
          <a:xfrm>
            <a:off x="387350" y="1165225"/>
            <a:ext cx="1970088"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Scene Graph</a:t>
            </a:r>
          </a:p>
        </p:txBody>
      </p:sp>
      <p:sp>
        <p:nvSpPr>
          <p:cNvPr id="59396" name="Text Box 29"/>
          <p:cNvSpPr txBox="1">
            <a:spLocks noChangeArrowheads="1"/>
          </p:cNvSpPr>
          <p:nvPr/>
        </p:nvSpPr>
        <p:spPr bwMode="auto">
          <a:xfrm>
            <a:off x="173038" y="211138"/>
            <a:ext cx="8804275" cy="924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800" b="1" dirty="0">
                <a:latin typeface="Arial Black" pitchFamily="34" charset="0"/>
              </a:rPr>
              <a:t>VMD </a:t>
            </a:r>
            <a:r>
              <a:rPr lang="en-US" altLang="en-US" sz="2800" b="1" dirty="0" err="1">
                <a:latin typeface="Arial Black" pitchFamily="34" charset="0"/>
              </a:rPr>
              <a:t>TachyonL-OptiX</a:t>
            </a:r>
            <a:r>
              <a:rPr lang="en-US" altLang="en-US" sz="2800" b="1" dirty="0">
                <a:latin typeface="Arial Black" pitchFamily="34" charset="0"/>
              </a:rPr>
              <a:t> Interactive RT w/ </a:t>
            </a:r>
            <a:r>
              <a:rPr lang="en-US" altLang="en-US" sz="2800" b="1" dirty="0" err="1">
                <a:latin typeface="Arial Black" pitchFamily="34" charset="0"/>
              </a:rPr>
              <a:t>OptiX</a:t>
            </a:r>
            <a:r>
              <a:rPr lang="en-US" altLang="en-US" sz="2800" b="1" dirty="0">
                <a:latin typeface="Arial Black" pitchFamily="34" charset="0"/>
              </a:rPr>
              <a:t> </a:t>
            </a:r>
            <a:r>
              <a:rPr lang="en-US" altLang="en-US" sz="2800" b="1" dirty="0" smtClean="0">
                <a:latin typeface="Arial Black" pitchFamily="34" charset="0"/>
              </a:rPr>
              <a:t>Progressive RT API</a:t>
            </a:r>
            <a:endParaRPr lang="en-US" altLang="en-US" sz="2800" b="1" dirty="0">
              <a:latin typeface="Arial Black" pitchFamily="34" charset="0"/>
            </a:endParaRPr>
          </a:p>
        </p:txBody>
      </p:sp>
      <p:sp>
        <p:nvSpPr>
          <p:cNvPr id="59397" name="AutoShape 35"/>
          <p:cNvSpPr>
            <a:spLocks noChangeArrowheads="1"/>
          </p:cNvSpPr>
          <p:nvPr/>
        </p:nvSpPr>
        <p:spPr bwMode="auto">
          <a:xfrm>
            <a:off x="3090863" y="1104900"/>
            <a:ext cx="3919537" cy="3532188"/>
          </a:xfrm>
          <a:prstGeom prst="roundRect">
            <a:avLst>
              <a:gd name="adj" fmla="val 16667"/>
            </a:avLst>
          </a:prstGeom>
          <a:solidFill>
            <a:srgbClr val="FFCC99"/>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59398" name="Text Box 36"/>
          <p:cNvSpPr txBox="1">
            <a:spLocks noChangeArrowheads="1"/>
          </p:cNvSpPr>
          <p:nvPr/>
        </p:nvSpPr>
        <p:spPr bwMode="auto">
          <a:xfrm>
            <a:off x="3282950" y="1184275"/>
            <a:ext cx="3598863"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RT Progressive Subframe </a:t>
            </a:r>
          </a:p>
        </p:txBody>
      </p:sp>
      <p:sp>
        <p:nvSpPr>
          <p:cNvPr id="59399" name="Rectangle 43"/>
          <p:cNvSpPr>
            <a:spLocks noChangeArrowheads="1"/>
          </p:cNvSpPr>
          <p:nvPr/>
        </p:nvSpPr>
        <p:spPr bwMode="auto">
          <a:xfrm>
            <a:off x="3262313" y="1590675"/>
            <a:ext cx="3251200" cy="3556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a:latin typeface="Arial Black" pitchFamily="34" charset="0"/>
              </a:rPr>
              <a:t>rtContextLaunchProgressive2D()</a:t>
            </a:r>
            <a:endParaRPr lang="en-US" altLang="en-US" sz="1800" b="1">
              <a:latin typeface="Arial Black" pitchFamily="34" charset="0"/>
            </a:endParaRPr>
          </a:p>
        </p:txBody>
      </p:sp>
      <p:sp>
        <p:nvSpPr>
          <p:cNvPr id="59400" name="AutoShape 47"/>
          <p:cNvSpPr>
            <a:spLocks noChangeArrowheads="1"/>
          </p:cNvSpPr>
          <p:nvPr/>
        </p:nvSpPr>
        <p:spPr bwMode="auto">
          <a:xfrm>
            <a:off x="169863" y="3324225"/>
            <a:ext cx="2386012" cy="1166813"/>
          </a:xfrm>
          <a:prstGeom prst="roundRect">
            <a:avLst>
              <a:gd name="adj" fmla="val 16667"/>
            </a:avLst>
          </a:prstGeom>
          <a:solidFill>
            <a:srgbClr val="CCFFCC"/>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59401" name="Text Box 49"/>
          <p:cNvSpPr txBox="1">
            <a:spLocks noChangeArrowheads="1"/>
          </p:cNvSpPr>
          <p:nvPr/>
        </p:nvSpPr>
        <p:spPr bwMode="auto">
          <a:xfrm>
            <a:off x="144463" y="3408363"/>
            <a:ext cx="2436812"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TrBvh               RT Acceleration Structure </a:t>
            </a:r>
          </a:p>
        </p:txBody>
      </p:sp>
      <p:cxnSp>
        <p:nvCxnSpPr>
          <p:cNvPr id="59402" name="AutoShape 55"/>
          <p:cNvCxnSpPr>
            <a:cxnSpLocks noChangeShapeType="1"/>
            <a:stCxn id="59394" idx="2"/>
            <a:endCxn id="59400" idx="0"/>
          </p:cNvCxnSpPr>
          <p:nvPr/>
        </p:nvCxnSpPr>
        <p:spPr bwMode="auto">
          <a:xfrm flipH="1">
            <a:off x="1363663" y="2836863"/>
            <a:ext cx="9525" cy="487362"/>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403" name="AutoShape 56"/>
          <p:cNvCxnSpPr>
            <a:cxnSpLocks noChangeShapeType="1"/>
            <a:stCxn id="59394" idx="3"/>
          </p:cNvCxnSpPr>
          <p:nvPr/>
        </p:nvCxnSpPr>
        <p:spPr bwMode="auto">
          <a:xfrm>
            <a:off x="2590800" y="1971675"/>
            <a:ext cx="500063"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404" name="AutoShape 57"/>
          <p:cNvCxnSpPr>
            <a:cxnSpLocks noChangeShapeType="1"/>
          </p:cNvCxnSpPr>
          <p:nvPr/>
        </p:nvCxnSpPr>
        <p:spPr bwMode="auto">
          <a:xfrm flipV="1">
            <a:off x="2533650" y="2281238"/>
            <a:ext cx="557213" cy="1636712"/>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405" name="AutoShape 70"/>
          <p:cNvCxnSpPr>
            <a:cxnSpLocks noChangeShapeType="1"/>
            <a:stCxn id="59399" idx="2"/>
            <a:endCxn id="59412" idx="0"/>
          </p:cNvCxnSpPr>
          <p:nvPr/>
        </p:nvCxnSpPr>
        <p:spPr bwMode="auto">
          <a:xfrm>
            <a:off x="4887913" y="1946275"/>
            <a:ext cx="7937" cy="563563"/>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0" name="ClipArt Placeholder 4"/>
          <p:cNvPicPr>
            <a:picLocks noChangeAspect="1"/>
          </p:cNvPicPr>
          <p:nvPr/>
        </p:nvPicPr>
        <p:blipFill rotWithShape="1">
          <a:blip r:embed="rId2"/>
          <a:srcRect l="-20218" t="2000" r="-21174" b="1"/>
          <a:stretch/>
        </p:blipFill>
        <p:spPr bwMode="auto">
          <a:xfrm>
            <a:off x="630238" y="1463675"/>
            <a:ext cx="1493837" cy="1295400"/>
          </a:xfrm>
          <a:prstGeom prst="rect">
            <a:avLst/>
          </a:prstGeom>
          <a:solidFill>
            <a:schemeClr val="accent2">
              <a:lumMod val="60000"/>
              <a:lumOff val="40000"/>
            </a:schemeClr>
          </a:solidFill>
          <a:ln>
            <a:noFill/>
          </a:ln>
          <a:effectLst/>
        </p:spPr>
      </p:pic>
      <p:sp>
        <p:nvSpPr>
          <p:cNvPr id="59407" name="Rectangle 43"/>
          <p:cNvSpPr>
            <a:spLocks noChangeArrowheads="1"/>
          </p:cNvSpPr>
          <p:nvPr/>
        </p:nvSpPr>
        <p:spPr bwMode="auto">
          <a:xfrm>
            <a:off x="3278188" y="3324225"/>
            <a:ext cx="3251200" cy="3556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Black" pitchFamily="34" charset="0"/>
              </a:rPr>
              <a:t>rtBufferGetProgressiveUpdateReady()</a:t>
            </a:r>
          </a:p>
        </p:txBody>
      </p:sp>
      <p:pic>
        <p:nvPicPr>
          <p:cNvPr id="96" name="ClipArt Placeholder 4"/>
          <p:cNvPicPr>
            <a:picLocks noChangeAspect="1"/>
          </p:cNvPicPr>
          <p:nvPr/>
        </p:nvPicPr>
        <p:blipFill rotWithShape="1">
          <a:blip r:embed="rId2"/>
          <a:srcRect l="-20218" t="2000" r="-21174" b="1"/>
          <a:stretch/>
        </p:blipFill>
        <p:spPr bwMode="auto">
          <a:xfrm>
            <a:off x="7351713" y="2728913"/>
            <a:ext cx="1493837" cy="1295400"/>
          </a:xfrm>
          <a:prstGeom prst="rect">
            <a:avLst/>
          </a:prstGeom>
          <a:solidFill>
            <a:schemeClr val="accent2">
              <a:lumMod val="60000"/>
              <a:lumOff val="40000"/>
            </a:schemeClr>
          </a:solidFill>
          <a:ln>
            <a:noFill/>
          </a:ln>
          <a:effectLst/>
        </p:spPr>
      </p:pic>
      <p:cxnSp>
        <p:nvCxnSpPr>
          <p:cNvPr id="59409" name="AutoShape 56"/>
          <p:cNvCxnSpPr>
            <a:cxnSpLocks noChangeShapeType="1"/>
          </p:cNvCxnSpPr>
          <p:nvPr/>
        </p:nvCxnSpPr>
        <p:spPr bwMode="auto">
          <a:xfrm>
            <a:off x="6529388" y="3465513"/>
            <a:ext cx="838200" cy="7937"/>
          </a:xfrm>
          <a:prstGeom prst="straightConnector1">
            <a:avLst/>
          </a:prstGeom>
          <a:noFill/>
          <a:ln w="88900" cmpd="dbl">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9410" name="TextBox 49"/>
          <p:cNvSpPr txBox="1">
            <a:spLocks noChangeArrowheads="1"/>
          </p:cNvSpPr>
          <p:nvPr/>
        </p:nvSpPr>
        <p:spPr bwMode="auto">
          <a:xfrm>
            <a:off x="7208838" y="4043363"/>
            <a:ext cx="17351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pitchFamily="34" charset="0"/>
                <a:cs typeface="Arial" pitchFamily="34" charset="0"/>
              </a:rPr>
              <a:t>Draw Output Framebuffer</a:t>
            </a:r>
          </a:p>
        </p:txBody>
      </p:sp>
      <p:sp>
        <p:nvSpPr>
          <p:cNvPr id="59411" name="Freeform 59"/>
          <p:cNvSpPr>
            <a:spLocks/>
          </p:cNvSpPr>
          <p:nvPr/>
        </p:nvSpPr>
        <p:spPr bwMode="auto">
          <a:xfrm>
            <a:off x="6515100" y="2478088"/>
            <a:ext cx="990600" cy="258762"/>
          </a:xfrm>
          <a:custGeom>
            <a:avLst/>
            <a:gdLst>
              <a:gd name="T0" fmla="*/ 0 w 546290"/>
              <a:gd name="T1" fmla="*/ 0 h 2220685"/>
              <a:gd name="T2" fmla="*/ 2147483647 w 546290"/>
              <a:gd name="T3" fmla="*/ 0 h 2220685"/>
              <a:gd name="T4" fmla="*/ 2147483647 w 546290"/>
              <a:gd name="T5" fmla="*/ 0 h 2220685"/>
              <a:gd name="T6" fmla="*/ 0 60000 65536"/>
              <a:gd name="T7" fmla="*/ 0 60000 65536"/>
              <a:gd name="T8" fmla="*/ 0 60000 65536"/>
            </a:gdLst>
            <a:ahLst/>
            <a:cxnLst>
              <a:cxn ang="T6">
                <a:pos x="T0" y="T1"/>
              </a:cxn>
              <a:cxn ang="T7">
                <a:pos x="T2" y="T3"/>
              </a:cxn>
              <a:cxn ang="T8">
                <a:pos x="T4" y="T5"/>
              </a:cxn>
            </a:cxnLst>
            <a:rect l="0" t="0" r="r" b="b"/>
            <a:pathLst>
              <a:path w="546290" h="2220685">
                <a:moveTo>
                  <a:pt x="0" y="2220685"/>
                </a:moveTo>
                <a:cubicBezTo>
                  <a:pt x="271153" y="1823851"/>
                  <a:pt x="542307" y="1427018"/>
                  <a:pt x="546265" y="1056904"/>
                </a:cubicBezTo>
                <a:cubicBezTo>
                  <a:pt x="550223" y="686790"/>
                  <a:pt x="83127" y="205839"/>
                  <a:pt x="23750" y="0"/>
                </a:cubicBezTo>
              </a:path>
            </a:pathLst>
          </a:custGeom>
          <a:noFill/>
          <a:ln w="63500"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9412" name="Rectangle 43"/>
          <p:cNvSpPr>
            <a:spLocks noChangeArrowheads="1"/>
          </p:cNvSpPr>
          <p:nvPr/>
        </p:nvSpPr>
        <p:spPr bwMode="auto">
          <a:xfrm>
            <a:off x="3270250" y="2509838"/>
            <a:ext cx="3251200" cy="5715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400" b="1">
                <a:latin typeface="Arial" pitchFamily="34" charset="0"/>
              </a:rPr>
              <a:t>Check for User Interface Inputs,</a:t>
            </a:r>
          </a:p>
          <a:p>
            <a:pPr algn="ctr" eaLnBrk="1" hangingPunct="1">
              <a:buFont typeface="Times New Roman" pitchFamily="18" charset="0"/>
              <a:buNone/>
            </a:pPr>
            <a:r>
              <a:rPr lang="en-US" altLang="en-US" sz="1400" b="1">
                <a:latin typeface="Arial" pitchFamily="34" charset="0"/>
              </a:rPr>
              <a:t>Update OptiX Variables</a:t>
            </a:r>
          </a:p>
        </p:txBody>
      </p:sp>
      <p:cxnSp>
        <p:nvCxnSpPr>
          <p:cNvPr id="59413" name="AutoShape 70"/>
          <p:cNvCxnSpPr>
            <a:cxnSpLocks noChangeShapeType="1"/>
            <a:stCxn id="59412" idx="2"/>
            <a:endCxn id="59407" idx="0"/>
          </p:cNvCxnSpPr>
          <p:nvPr/>
        </p:nvCxnSpPr>
        <p:spPr bwMode="auto">
          <a:xfrm>
            <a:off x="4895850" y="3081338"/>
            <a:ext cx="7938" cy="242887"/>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414" name="AutoShape 70"/>
          <p:cNvCxnSpPr>
            <a:cxnSpLocks noChangeShapeType="1"/>
          </p:cNvCxnSpPr>
          <p:nvPr/>
        </p:nvCxnSpPr>
        <p:spPr bwMode="auto">
          <a:xfrm flipH="1">
            <a:off x="4900613" y="3679825"/>
            <a:ext cx="3175" cy="363538"/>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9415" name="Rectangle 43"/>
          <p:cNvSpPr>
            <a:spLocks noChangeArrowheads="1"/>
          </p:cNvSpPr>
          <p:nvPr/>
        </p:nvSpPr>
        <p:spPr bwMode="auto">
          <a:xfrm>
            <a:off x="3302000" y="4043363"/>
            <a:ext cx="3251200" cy="3556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a:latin typeface="Arial Black" pitchFamily="34" charset="0"/>
              </a:rPr>
              <a:t>rtContextStopProgressive()</a:t>
            </a:r>
            <a:endParaRPr lang="en-US" altLang="en-US" sz="1200" b="1">
              <a:latin typeface="Arial Black" pitchFamily="34" charset="0"/>
            </a:endParaRPr>
          </a:p>
        </p:txBody>
      </p:sp>
    </p:spTree>
    <p:extLst>
      <p:ext uri="{BB962C8B-B14F-4D97-AF65-F5344CB8AC3E}">
        <p14:creationId xmlns:p14="http://schemas.microsoft.com/office/powerpoint/2010/main" val="21507107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918"/>
            <a:ext cx="8229600" cy="1027399"/>
          </a:xfrm>
        </p:spPr>
        <p:txBody>
          <a:bodyPr>
            <a:noAutofit/>
          </a:bodyPr>
          <a:lstStyle/>
          <a:p>
            <a:r>
              <a:rPr lang="en-US" sz="3200" dirty="0" smtClean="0"/>
              <a:t>Preparation, Visualization, Analysis</a:t>
            </a:r>
            <a:br>
              <a:rPr lang="en-US" sz="3200" dirty="0" smtClean="0"/>
            </a:br>
            <a:r>
              <a:rPr lang="en-US" sz="3200" dirty="0" smtClean="0"/>
              <a:t> of All-Atom Cell-Scale Simulations</a:t>
            </a:r>
            <a:endParaRPr lang="en-US" sz="2400" dirty="0">
              <a:solidFill>
                <a:srgbClr val="FF0000"/>
              </a:solidFill>
            </a:endParaRPr>
          </a:p>
        </p:txBody>
      </p:sp>
      <p:sp>
        <p:nvSpPr>
          <p:cNvPr id="5" name="Content Placeholder 4"/>
          <p:cNvSpPr>
            <a:spLocks noGrp="1"/>
          </p:cNvSpPr>
          <p:nvPr>
            <p:ph sz="half" idx="2"/>
          </p:nvPr>
        </p:nvSpPr>
        <p:spPr>
          <a:xfrm>
            <a:off x="5603419" y="1366656"/>
            <a:ext cx="3636274" cy="818708"/>
          </a:xfrm>
        </p:spPr>
        <p:txBody>
          <a:bodyPr>
            <a:normAutofit fontScale="77500" lnSpcReduction="20000"/>
          </a:bodyPr>
          <a:lstStyle/>
          <a:p>
            <a:r>
              <a:rPr lang="en-US" sz="1600" dirty="0" smtClean="0"/>
              <a:t>200 nm spherical envelope</a:t>
            </a:r>
          </a:p>
          <a:p>
            <a:r>
              <a:rPr lang="en-US" sz="1600" dirty="0" smtClean="0"/>
              <a:t>Membrane with ~50% occupancy by proteins</a:t>
            </a:r>
          </a:p>
          <a:p>
            <a:r>
              <a:rPr lang="en-US" sz="1600" dirty="0" smtClean="0"/>
              <a:t>63M atoms in envelope model</a:t>
            </a:r>
            <a:endParaRPr lang="en-US" sz="1600" dirty="0"/>
          </a:p>
        </p:txBody>
      </p:sp>
      <p:sp>
        <p:nvSpPr>
          <p:cNvPr id="6" name="Content Placeholder 4"/>
          <p:cNvSpPr txBox="1">
            <a:spLocks/>
          </p:cNvSpPr>
          <p:nvPr/>
        </p:nvSpPr>
        <p:spPr>
          <a:xfrm>
            <a:off x="131292" y="1268039"/>
            <a:ext cx="5604896" cy="2211571"/>
          </a:xfrm>
          <a:prstGeom prst="rect">
            <a:avLst/>
          </a:prstGeom>
        </p:spPr>
        <p:txBody>
          <a:bodyPr vert="horz" lIns="91420" tIns="45710" rIns="91420" bIns="45710" rtlCol="0">
            <a:noAutofit/>
          </a:bodyPr>
          <a:lstStyle>
            <a:lvl1pPr marL="342826" indent="-342826" algn="l" defTabSz="457101" rtl="0" eaLnBrk="1" latinLnBrk="0" hangingPunct="1">
              <a:spcBef>
                <a:spcPct val="20000"/>
              </a:spcBef>
              <a:buFont typeface="Arial"/>
              <a:buChar char="•"/>
              <a:defRPr sz="28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4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0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18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18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18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18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18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1800" kern="1200">
                <a:solidFill>
                  <a:schemeClr val="tx1"/>
                </a:solidFill>
                <a:latin typeface="+mn-lt"/>
                <a:ea typeface="+mn-ea"/>
                <a:cs typeface="+mn-cs"/>
              </a:defRPr>
            </a:lvl9pPr>
          </a:lstStyle>
          <a:p>
            <a:r>
              <a:rPr lang="en-US" sz="2000" dirty="0" smtClean="0"/>
              <a:t>Interactive rasterization w/ OpenGL/EGL now, </a:t>
            </a:r>
            <a:r>
              <a:rPr lang="en-US" sz="2000" b="1" dirty="0" err="1" smtClean="0"/>
              <a:t>Vulkan</a:t>
            </a:r>
            <a:r>
              <a:rPr lang="en-US" sz="2000" dirty="0" smtClean="0"/>
              <a:t> in future releases of VMD</a:t>
            </a:r>
          </a:p>
          <a:p>
            <a:r>
              <a:rPr lang="en-US" sz="2000" b="1" dirty="0" smtClean="0"/>
              <a:t>Interactive ray tracing on CPUs and GPUs</a:t>
            </a:r>
          </a:p>
          <a:p>
            <a:r>
              <a:rPr lang="en-US" sz="2000" dirty="0" smtClean="0"/>
              <a:t>Support for large host memory (TB), up to            </a:t>
            </a:r>
            <a:r>
              <a:rPr lang="en-US" sz="2000" b="1" dirty="0" smtClean="0"/>
              <a:t>2 billion atoms per “molecule” now</a:t>
            </a:r>
          </a:p>
          <a:p>
            <a:r>
              <a:rPr lang="en-US" sz="2000" dirty="0" smtClean="0"/>
              <a:t>Parallel analysis, visualization w/ MPI</a:t>
            </a:r>
            <a:endParaRPr lang="en-US" sz="2000" dirty="0"/>
          </a:p>
        </p:txBody>
      </p:sp>
      <p:sp>
        <p:nvSpPr>
          <p:cNvPr id="3" name="TextBox 2"/>
          <p:cNvSpPr txBox="1"/>
          <p:nvPr/>
        </p:nvSpPr>
        <p:spPr>
          <a:xfrm>
            <a:off x="214421" y="3633482"/>
            <a:ext cx="5730949" cy="1292662"/>
          </a:xfrm>
          <a:prstGeom prst="rect">
            <a:avLst/>
          </a:prstGeom>
          <a:noFill/>
        </p:spPr>
        <p:txBody>
          <a:bodyPr wrap="square" rtlCol="0">
            <a:spAutoFit/>
          </a:bodyPr>
          <a:lstStyle/>
          <a:p>
            <a:r>
              <a:rPr lang="en-US" sz="1100" b="1" dirty="0"/>
              <a:t>Atomic Detail Visualization of Photosynthetic Membranes with GPU-Accelerated Ray Tracing. </a:t>
            </a:r>
            <a:r>
              <a:rPr lang="en-US" sz="1100" dirty="0" smtClean="0"/>
              <a:t> </a:t>
            </a:r>
            <a:r>
              <a:rPr lang="en-US" sz="1100" dirty="0"/>
              <a:t>J.E. Stone, …, K. </a:t>
            </a:r>
            <a:r>
              <a:rPr lang="en-US" sz="1100" dirty="0" err="1"/>
              <a:t>Schulten</a:t>
            </a:r>
            <a:r>
              <a:rPr lang="en-US" sz="1100" dirty="0"/>
              <a:t>, J. Parallel Computing, 55:17-27, 2016</a:t>
            </a:r>
            <a:r>
              <a:rPr lang="en-US" sz="1100" dirty="0" smtClean="0"/>
              <a:t>.</a:t>
            </a:r>
          </a:p>
          <a:p>
            <a:endParaRPr lang="en-US" sz="1100" b="1" dirty="0"/>
          </a:p>
          <a:p>
            <a:r>
              <a:rPr lang="en-US" sz="1100" b="1" dirty="0" smtClean="0"/>
              <a:t>High </a:t>
            </a:r>
            <a:r>
              <a:rPr lang="en-US" sz="1100" b="1" dirty="0"/>
              <a:t>Performance Molecular Visualization: In-Situ and Parallel Rendering with </a:t>
            </a:r>
            <a:r>
              <a:rPr lang="en-US" sz="1100" b="1" dirty="0" smtClean="0"/>
              <a:t>EGL. </a:t>
            </a:r>
            <a:r>
              <a:rPr lang="en-US" sz="1100" dirty="0" smtClean="0"/>
              <a:t>J.E</a:t>
            </a:r>
            <a:r>
              <a:rPr lang="en-US" sz="1100" dirty="0"/>
              <a:t>. Stone, </a:t>
            </a:r>
            <a:r>
              <a:rPr lang="en-US" sz="1100" dirty="0" smtClean="0"/>
              <a:t>..., K. </a:t>
            </a:r>
            <a:r>
              <a:rPr lang="en-US" sz="1100" dirty="0" err="1"/>
              <a:t>Schulten</a:t>
            </a:r>
            <a:r>
              <a:rPr lang="en-US" sz="1100" dirty="0" smtClean="0"/>
              <a:t>.  IEEE High </a:t>
            </a:r>
            <a:r>
              <a:rPr lang="en-US" sz="1100" dirty="0"/>
              <a:t>Performance Data Analysis </a:t>
            </a:r>
            <a:r>
              <a:rPr lang="en-US" sz="1100" dirty="0" smtClean="0"/>
              <a:t>and Visualization, IPDPSW, </a:t>
            </a:r>
            <a:r>
              <a:rPr lang="en-US" sz="1100" dirty="0"/>
              <a:t>pp. 1014-1023, 2016</a:t>
            </a:r>
            <a:r>
              <a:rPr lang="en-US" sz="1100" dirty="0" smtClean="0"/>
              <a:t>.</a:t>
            </a:r>
          </a:p>
          <a:p>
            <a:endParaRPr lang="en-US" sz="1200" dirty="0"/>
          </a:p>
        </p:txBody>
      </p:sp>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5122" r="4630"/>
          <a:stretch/>
        </p:blipFill>
        <p:spPr>
          <a:xfrm>
            <a:off x="5896708" y="1965091"/>
            <a:ext cx="3241558" cy="3178409"/>
          </a:xfrm>
          <a:prstGeom prst="rect">
            <a:avLst/>
          </a:prstGeom>
        </p:spPr>
      </p:pic>
    </p:spTree>
    <p:extLst>
      <p:ext uri="{BB962C8B-B14F-4D97-AF65-F5344CB8AC3E}">
        <p14:creationId xmlns:p14="http://schemas.microsoft.com/office/powerpoint/2010/main" val="237766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551"/>
            <a:ext cx="8229600" cy="672244"/>
          </a:xfrm>
        </p:spPr>
        <p:txBody>
          <a:bodyPr>
            <a:normAutofit/>
          </a:bodyPr>
          <a:lstStyle/>
          <a:p>
            <a:r>
              <a:rPr lang="en-US" sz="3600" dirty="0" smtClean="0"/>
              <a:t>Proto-Cell Rendered with </a:t>
            </a:r>
            <a:r>
              <a:rPr lang="en-US" sz="3600" dirty="0" err="1" smtClean="0"/>
              <a:t>VMD+OptiX</a:t>
            </a:r>
            <a:endParaRPr lang="en-US" sz="3600" dirty="0"/>
          </a:p>
        </p:txBody>
      </p:sp>
      <p:sp>
        <p:nvSpPr>
          <p:cNvPr id="3" name="Content Placeholder 2"/>
          <p:cNvSpPr>
            <a:spLocks noGrp="1"/>
          </p:cNvSpPr>
          <p:nvPr>
            <p:ph sz="half" idx="1"/>
          </p:nvPr>
        </p:nvSpPr>
        <p:spPr>
          <a:xfrm>
            <a:off x="276448" y="878223"/>
            <a:ext cx="2675909" cy="3716400"/>
          </a:xfrm>
        </p:spPr>
        <p:txBody>
          <a:bodyPr>
            <a:normAutofit/>
          </a:bodyPr>
          <a:lstStyle/>
          <a:p>
            <a:r>
              <a:rPr lang="en-US" sz="2400" dirty="0" smtClean="0"/>
              <a:t>113M </a:t>
            </a:r>
            <a:r>
              <a:rPr lang="en-US" sz="2400" dirty="0"/>
              <a:t>particles</a:t>
            </a:r>
          </a:p>
          <a:p>
            <a:r>
              <a:rPr lang="en-US" sz="2400" dirty="0"/>
              <a:t>1,397 </a:t>
            </a:r>
            <a:r>
              <a:rPr lang="en-US" sz="2400" dirty="0" smtClean="0"/>
              <a:t>copies of </a:t>
            </a:r>
            <a:r>
              <a:rPr lang="en-US" sz="2400" dirty="0"/>
              <a:t>14 different </a:t>
            </a:r>
            <a:r>
              <a:rPr lang="en-US" sz="2400" dirty="0" smtClean="0"/>
              <a:t>membrane </a:t>
            </a:r>
            <a:r>
              <a:rPr lang="en-US" sz="2400" dirty="0"/>
              <a:t>proteins</a:t>
            </a:r>
          </a:p>
          <a:p>
            <a:r>
              <a:rPr lang="en-US" sz="2400" dirty="0" smtClean="0"/>
              <a:t>Preparing for simulations on pre-</a:t>
            </a:r>
            <a:r>
              <a:rPr lang="en-US" sz="2400" dirty="0" err="1" smtClean="0"/>
              <a:t>exascale</a:t>
            </a:r>
            <a:r>
              <a:rPr lang="en-US" sz="2400" dirty="0" smtClean="0"/>
              <a:t> computers</a:t>
            </a:r>
            <a:endParaRPr lang="en-US" sz="24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952357" y="803795"/>
            <a:ext cx="6191643" cy="3825868"/>
          </a:xfrm>
        </p:spPr>
      </p:pic>
    </p:spTree>
    <p:extLst>
      <p:ext uri="{BB962C8B-B14F-4D97-AF65-F5344CB8AC3E}">
        <p14:creationId xmlns:p14="http://schemas.microsoft.com/office/powerpoint/2010/main" val="3501468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633993"/>
          </a:xfrm>
        </p:spPr>
        <p:txBody>
          <a:bodyPr>
            <a:normAutofit fontScale="90000"/>
          </a:bodyPr>
          <a:lstStyle/>
          <a:p>
            <a:r>
              <a:rPr lang="en-US" dirty="0" smtClean="0"/>
              <a:t>Interactive Ray Tracing of Cells</a:t>
            </a:r>
            <a:endParaRPr lang="en-US" dirty="0"/>
          </a:p>
        </p:txBody>
      </p:sp>
      <p:sp>
        <p:nvSpPr>
          <p:cNvPr id="3" name="Content Placeholder 2"/>
          <p:cNvSpPr>
            <a:spLocks noGrp="1"/>
          </p:cNvSpPr>
          <p:nvPr>
            <p:ph sz="half" idx="1"/>
          </p:nvPr>
        </p:nvSpPr>
        <p:spPr>
          <a:xfrm>
            <a:off x="159489" y="849276"/>
            <a:ext cx="4038600" cy="3394472"/>
          </a:xfrm>
        </p:spPr>
        <p:txBody>
          <a:bodyPr>
            <a:normAutofit fontScale="62500" lnSpcReduction="20000"/>
          </a:bodyPr>
          <a:lstStyle/>
          <a:p>
            <a:r>
              <a:rPr lang="en-US" dirty="0" smtClean="0"/>
              <a:t>High resolution cellular tomograms, </a:t>
            </a:r>
            <a:r>
              <a:rPr lang="en-US" b="1" dirty="0" smtClean="0"/>
              <a:t>billions of voxels</a:t>
            </a:r>
          </a:p>
          <a:p>
            <a:r>
              <a:rPr lang="en-US" dirty="0" smtClean="0"/>
              <a:t>Even </a:t>
            </a:r>
            <a:r>
              <a:rPr lang="en-US" dirty="0" err="1" smtClean="0"/>
              <a:t>isosurface</a:t>
            </a:r>
            <a:r>
              <a:rPr lang="en-US" dirty="0" smtClean="0"/>
              <a:t> or lattice site graphical representations involve ~100M geometric primitives</a:t>
            </a:r>
          </a:p>
          <a:p>
            <a:r>
              <a:rPr lang="en-US" dirty="0" smtClean="0"/>
              <a:t>24GB </a:t>
            </a:r>
            <a:r>
              <a:rPr lang="en-US" dirty="0" err="1" smtClean="0"/>
              <a:t>Quadro</a:t>
            </a:r>
            <a:r>
              <a:rPr lang="en-US" dirty="0" smtClean="0"/>
              <a:t> M6000s used for interactive RT of cellular tomograms of this size</a:t>
            </a:r>
          </a:p>
          <a:p>
            <a:r>
              <a:rPr lang="en-US" b="1" dirty="0" err="1" smtClean="0"/>
              <a:t>Quadro</a:t>
            </a:r>
            <a:r>
              <a:rPr lang="en-US" b="1" dirty="0" smtClean="0"/>
              <a:t> </a:t>
            </a:r>
            <a:r>
              <a:rPr lang="en-US" b="1" dirty="0"/>
              <a:t>GP100 </a:t>
            </a:r>
            <a:r>
              <a:rPr lang="en-US" b="1" dirty="0" smtClean="0"/>
              <a:t>/ GV100 GPUs benefit from </a:t>
            </a:r>
            <a:r>
              <a:rPr lang="en-US" b="1" dirty="0" err="1" smtClean="0"/>
              <a:t>OptiX</a:t>
            </a:r>
            <a:r>
              <a:rPr lang="en-US" b="1" dirty="0" smtClean="0"/>
              <a:t> support for </a:t>
            </a:r>
            <a:r>
              <a:rPr lang="en-US" b="1" dirty="0" err="1" smtClean="0"/>
              <a:t>NVLink</a:t>
            </a:r>
            <a:r>
              <a:rPr lang="en-US" b="1" dirty="0" smtClean="0"/>
              <a:t> and distribution of scene data across multiple GPUs</a:t>
            </a:r>
            <a:endParaRPr lang="en-US" b="1" dirty="0"/>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198089" y="894152"/>
            <a:ext cx="4753077" cy="3231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198089" y="4125433"/>
            <a:ext cx="4753077" cy="523220"/>
          </a:xfrm>
          <a:prstGeom prst="rect">
            <a:avLst/>
          </a:prstGeom>
          <a:noFill/>
        </p:spPr>
        <p:txBody>
          <a:bodyPr wrap="square" rtlCol="0">
            <a:spAutoFit/>
          </a:bodyPr>
          <a:lstStyle/>
          <a:p>
            <a:r>
              <a:rPr lang="en-US" sz="1400" dirty="0" smtClean="0"/>
              <a:t>Earnest, et al. J</a:t>
            </a:r>
            <a:r>
              <a:rPr lang="en-US" sz="1400" dirty="0"/>
              <a:t>. Physical Chemistry B, 121(15): 3871-3881, 2017</a:t>
            </a:r>
            <a:r>
              <a:rPr lang="en-US" sz="1400" dirty="0" smtClean="0"/>
              <a:t>.</a:t>
            </a:r>
            <a:endParaRPr lang="en-US" dirty="0"/>
          </a:p>
        </p:txBody>
      </p:sp>
    </p:spTree>
    <p:extLst>
      <p:ext uri="{BB962C8B-B14F-4D97-AF65-F5344CB8AC3E}">
        <p14:creationId xmlns:p14="http://schemas.microsoft.com/office/powerpoint/2010/main" val="17709934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495800"/>
            <a:ext cx="9144000" cy="6477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05979"/>
            <a:ext cx="5486400" cy="857250"/>
          </a:xfrm>
        </p:spPr>
        <p:txBody>
          <a:bodyPr>
            <a:noAutofit/>
          </a:bodyPr>
          <a:lstStyle/>
          <a:p>
            <a:r>
              <a:rPr lang="en-US" sz="2400" b="1" dirty="0" smtClean="0"/>
              <a:t>VMD Atomic Detail Visualization of Cellular Architecture with Instancing</a:t>
            </a:r>
            <a:endParaRPr lang="en-US" sz="2400" b="1"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486400" y="-22621"/>
            <a:ext cx="3644080" cy="4842271"/>
          </a:xfrm>
        </p:spPr>
      </p:pic>
      <p:sp>
        <p:nvSpPr>
          <p:cNvPr id="4" name="Content Placeholder 3"/>
          <p:cNvSpPr>
            <a:spLocks noGrp="1"/>
          </p:cNvSpPr>
          <p:nvPr>
            <p:ph sz="half" idx="2"/>
          </p:nvPr>
        </p:nvSpPr>
        <p:spPr>
          <a:xfrm>
            <a:off x="457200" y="1200151"/>
            <a:ext cx="4931412" cy="3394472"/>
          </a:xfrm>
        </p:spPr>
        <p:txBody>
          <a:bodyPr>
            <a:normAutofit fontScale="85000" lnSpcReduction="20000"/>
          </a:bodyPr>
          <a:lstStyle/>
          <a:p>
            <a:r>
              <a:rPr lang="en-US" dirty="0" smtClean="0"/>
              <a:t>VMD 1.9.4 supports instancing of graphical representations associated with molecules</a:t>
            </a:r>
          </a:p>
          <a:p>
            <a:r>
              <a:rPr lang="en-US" dirty="0"/>
              <a:t>E</a:t>
            </a:r>
            <a:r>
              <a:rPr lang="en-US" dirty="0" smtClean="0"/>
              <a:t>xploit </a:t>
            </a:r>
            <a:r>
              <a:rPr lang="en-US" b="1" dirty="0" smtClean="0"/>
              <a:t>VBO caching </a:t>
            </a:r>
            <a:r>
              <a:rPr lang="en-US" dirty="0" smtClean="0"/>
              <a:t>in OpenGL to eliminate host-GPU geometry transfers</a:t>
            </a:r>
          </a:p>
          <a:p>
            <a:r>
              <a:rPr lang="en-US" b="1" dirty="0" err="1" smtClean="0"/>
              <a:t>OptiX</a:t>
            </a:r>
            <a:r>
              <a:rPr lang="en-US" b="1" dirty="0" smtClean="0"/>
              <a:t> instancing </a:t>
            </a:r>
            <a:r>
              <a:rPr lang="en-US" dirty="0" smtClean="0"/>
              <a:t>of geometry buffers</a:t>
            </a:r>
            <a:r>
              <a:rPr lang="en-US" dirty="0"/>
              <a:t> </a:t>
            </a:r>
            <a:r>
              <a:rPr lang="en-US" dirty="0" smtClean="0"/>
              <a:t>to minimize GPU memory footprint for cell-scale scenes w/ atomic structures</a:t>
            </a:r>
          </a:p>
        </p:txBody>
      </p:sp>
    </p:spTree>
    <p:extLst>
      <p:ext uri="{BB962C8B-B14F-4D97-AF65-F5344CB8AC3E}">
        <p14:creationId xmlns:p14="http://schemas.microsoft.com/office/powerpoint/2010/main" val="29185539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154" name="Picture 2" descr="NCSA Blue Waters GPU-accelerated Supercompu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8138" y="0"/>
            <a:ext cx="2368550"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5413" y="2616053"/>
            <a:ext cx="2668587"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itle 1"/>
          <p:cNvSpPr>
            <a:spLocks noGrp="1"/>
          </p:cNvSpPr>
          <p:nvPr>
            <p:ph type="title"/>
          </p:nvPr>
        </p:nvSpPr>
        <p:spPr>
          <a:xfrm>
            <a:off x="127000" y="206375"/>
            <a:ext cx="6426200" cy="952500"/>
          </a:xfrm>
        </p:spPr>
        <p:txBody>
          <a:bodyPr>
            <a:normAutofit fontScale="90000"/>
          </a:bodyPr>
          <a:lstStyle/>
          <a:p>
            <a:pPr eaLnBrk="1" hangingPunct="1"/>
            <a:r>
              <a:rPr lang="en-US" altLang="en-US" sz="3600" b="1" i="1" smtClean="0">
                <a:latin typeface="Arial" pitchFamily="34" charset="0"/>
              </a:rPr>
              <a:t>Interactive Remote </a:t>
            </a:r>
            <a:r>
              <a:rPr lang="en-US" altLang="en-US" sz="3600" smtClean="0">
                <a:latin typeface="Arial" pitchFamily="34" charset="0"/>
              </a:rPr>
              <a:t>Visualization and Analysis</a:t>
            </a:r>
          </a:p>
        </p:txBody>
      </p:sp>
      <p:sp>
        <p:nvSpPr>
          <p:cNvPr id="3" name="Content Placeholder 2"/>
          <p:cNvSpPr>
            <a:spLocks noGrp="1"/>
          </p:cNvSpPr>
          <p:nvPr>
            <p:ph idx="1"/>
          </p:nvPr>
        </p:nvSpPr>
        <p:spPr>
          <a:xfrm>
            <a:off x="127000" y="1311275"/>
            <a:ext cx="6348413" cy="3462744"/>
          </a:xfrm>
        </p:spPr>
        <p:txBody>
          <a:bodyPr rtlCol="0">
            <a:normAutofit lnSpcReduction="10000"/>
          </a:bodyPr>
          <a:lstStyle/>
          <a:p>
            <a:pPr marL="342826" indent="-342826" defTabSz="457101" eaLnBrk="1" fontAlgn="auto" hangingPunct="1">
              <a:spcAft>
                <a:spcPts val="0"/>
              </a:spcAft>
              <a:buFont typeface="Arial"/>
              <a:buChar char="•"/>
              <a:defRPr/>
            </a:pPr>
            <a:r>
              <a:rPr lang="en-US" sz="2400" dirty="0" smtClean="0"/>
              <a:t>Enabled by hardware H.264/H.265 video encode/decode</a:t>
            </a:r>
          </a:p>
          <a:p>
            <a:pPr marL="342826" indent="-342826" defTabSz="457101" eaLnBrk="1" fontAlgn="auto" hangingPunct="1">
              <a:spcAft>
                <a:spcPts val="0"/>
              </a:spcAft>
              <a:buFont typeface="Arial"/>
              <a:buChar char="•"/>
              <a:defRPr/>
            </a:pPr>
            <a:r>
              <a:rPr lang="en-US" sz="2400" dirty="0" smtClean="0"/>
              <a:t>Enable visualization and analyses not possible with conventional workstations</a:t>
            </a:r>
          </a:p>
          <a:p>
            <a:pPr marL="342826" indent="-342826" defTabSz="457101" eaLnBrk="1" fontAlgn="auto" hangingPunct="1">
              <a:spcAft>
                <a:spcPts val="0"/>
              </a:spcAft>
              <a:buFont typeface="Arial"/>
              <a:buChar char="•"/>
              <a:defRPr/>
            </a:pPr>
            <a:r>
              <a:rPr lang="en-US" sz="2400" dirty="0" smtClean="0"/>
              <a:t>Access data located anywhere in the world </a:t>
            </a:r>
          </a:p>
          <a:p>
            <a:pPr marL="742789" lvl="1" indent="-285688" defTabSz="457101" eaLnBrk="1" fontAlgn="auto" hangingPunct="1">
              <a:spcAft>
                <a:spcPts val="0"/>
              </a:spcAft>
              <a:buFont typeface="Arial"/>
              <a:buChar char="–"/>
              <a:defRPr/>
            </a:pPr>
            <a:r>
              <a:rPr lang="en-US" sz="2000" dirty="0" smtClean="0"/>
              <a:t>Same VMD session available to any device</a:t>
            </a:r>
          </a:p>
          <a:p>
            <a:pPr>
              <a:defRPr/>
            </a:pPr>
            <a:r>
              <a:rPr lang="en-US" sz="2400" dirty="0" smtClean="0"/>
              <a:t>Linux prototype in-development using NVIDIA </a:t>
            </a:r>
            <a:r>
              <a:rPr lang="en-US" sz="2400" dirty="0"/>
              <a:t>Video Codec SDK, easy-to-use </a:t>
            </a:r>
            <a:r>
              <a:rPr lang="en-US" sz="2400" b="1" i="1" dirty="0" err="1"/>
              <a:t>NvPipe</a:t>
            </a:r>
            <a:r>
              <a:rPr lang="en-US" sz="2400" dirty="0"/>
              <a:t> </a:t>
            </a:r>
            <a:r>
              <a:rPr lang="en-US" sz="2400" dirty="0" smtClean="0"/>
              <a:t>wrapper library</a:t>
            </a:r>
          </a:p>
          <a:p>
            <a:pPr marL="0" indent="0" defTabSz="457101" eaLnBrk="1" fontAlgn="auto" hangingPunct="1">
              <a:spcAft>
                <a:spcPts val="0"/>
              </a:spcAft>
              <a:buFont typeface="Arial"/>
              <a:buNone/>
              <a:defRPr/>
            </a:pPr>
            <a:endParaRPr lang="en-US" sz="2400" dirty="0" smtClean="0"/>
          </a:p>
        </p:txBody>
      </p:sp>
      <p:cxnSp>
        <p:nvCxnSpPr>
          <p:cNvPr id="9" name="Straight Arrow Connector 8"/>
          <p:cNvCxnSpPr/>
          <p:nvPr/>
        </p:nvCxnSpPr>
        <p:spPr>
          <a:xfrm flipH="1">
            <a:off x="7070651" y="1657350"/>
            <a:ext cx="393774" cy="1862027"/>
          </a:xfrm>
          <a:prstGeom prst="straightConnector1">
            <a:avLst/>
          </a:prstGeom>
          <a:ln w="127000">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3417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type="clipArt" sz="half" idx="2"/>
          </p:nvPr>
        </p:nvPicPr>
        <p:blipFill rotWithShape="1">
          <a:blip r:embed="rId2">
            <a:extLst>
              <a:ext uri="{28A0092B-C50C-407E-A947-70E740481C1C}">
                <a14:useLocalDpi xmlns:a14="http://schemas.microsoft.com/office/drawing/2010/main" val="0"/>
              </a:ext>
            </a:extLst>
          </a:blip>
          <a:srcRect r="51553"/>
          <a:stretch/>
        </p:blipFill>
        <p:spPr>
          <a:xfrm>
            <a:off x="6790322" y="2597142"/>
            <a:ext cx="2353678" cy="2546358"/>
          </a:xfrm>
        </p:spPr>
      </p:pic>
      <p:sp>
        <p:nvSpPr>
          <p:cNvPr id="2" name="Title 1"/>
          <p:cNvSpPr>
            <a:spLocks noGrp="1"/>
          </p:cNvSpPr>
          <p:nvPr>
            <p:ph type="title"/>
          </p:nvPr>
        </p:nvSpPr>
        <p:spPr>
          <a:xfrm>
            <a:off x="393405" y="106326"/>
            <a:ext cx="8420986" cy="856060"/>
          </a:xfrm>
        </p:spPr>
        <p:txBody>
          <a:bodyPr>
            <a:normAutofit fontScale="90000"/>
          </a:bodyPr>
          <a:lstStyle/>
          <a:p>
            <a:r>
              <a:rPr lang="en-US" sz="3600" dirty="0" err="1" smtClean="0"/>
              <a:t>NvPipe</a:t>
            </a:r>
            <a:r>
              <a:rPr lang="en-US" sz="3600" dirty="0" smtClean="0"/>
              <a:t/>
            </a:r>
            <a:br>
              <a:rPr lang="en-US" sz="3600" dirty="0" smtClean="0"/>
            </a:br>
            <a:r>
              <a:rPr lang="en-US" sz="2200" b="1" dirty="0"/>
              <a:t>https://</a:t>
            </a:r>
            <a:r>
              <a:rPr lang="en-US" sz="2200" b="1" dirty="0" smtClean="0"/>
              <a:t>github.com/NVIDIA/NvPipe</a:t>
            </a:r>
            <a:endParaRPr lang="en-US" sz="3600" dirty="0"/>
          </a:p>
        </p:txBody>
      </p:sp>
      <p:sp>
        <p:nvSpPr>
          <p:cNvPr id="5" name="Text Placeholder 4"/>
          <p:cNvSpPr>
            <a:spLocks noGrp="1"/>
          </p:cNvSpPr>
          <p:nvPr>
            <p:ph type="body" sz="half" idx="1"/>
          </p:nvPr>
        </p:nvSpPr>
        <p:spPr>
          <a:xfrm>
            <a:off x="159487" y="962385"/>
            <a:ext cx="7176977" cy="3779735"/>
          </a:xfrm>
        </p:spPr>
        <p:txBody>
          <a:bodyPr>
            <a:normAutofit fontScale="62500" lnSpcReduction="20000"/>
          </a:bodyPr>
          <a:lstStyle/>
          <a:p>
            <a:r>
              <a:rPr lang="en-US" sz="2400" dirty="0"/>
              <a:t>S</a:t>
            </a:r>
            <a:r>
              <a:rPr lang="en-US" sz="2400" dirty="0" smtClean="0"/>
              <a:t>implified API for producing a basic encoder/decoder system.</a:t>
            </a:r>
          </a:p>
          <a:p>
            <a:r>
              <a:rPr lang="en-US" sz="2400" b="1" dirty="0" smtClean="0"/>
              <a:t>Roughly 100 lines of code for basic encode/decode “Hello World” loops with minimal error handling logic</a:t>
            </a:r>
          </a:p>
          <a:p>
            <a:r>
              <a:rPr lang="en-US" sz="2400" dirty="0" smtClean="0"/>
              <a:t>Encode/decode ends up being </a:t>
            </a:r>
            <a:r>
              <a:rPr lang="en-US" sz="2400" b="1" dirty="0" smtClean="0"/>
              <a:t>simpler than your networking code </a:t>
            </a:r>
            <a:r>
              <a:rPr lang="en-US" sz="2400" b="1" dirty="0" smtClean="0">
                <a:sym typeface="Wingdings" panose="05000000000000000000" pitchFamily="2" charset="2"/>
              </a:rPr>
              <a:t></a:t>
            </a:r>
            <a:endParaRPr lang="en-US" sz="2400" b="1" dirty="0" smtClean="0"/>
          </a:p>
          <a:p>
            <a:r>
              <a:rPr lang="en-US" sz="2400" dirty="0" smtClean="0"/>
              <a:t>Encode loop structure:</a:t>
            </a:r>
          </a:p>
          <a:p>
            <a:pPr lvl="1"/>
            <a:r>
              <a:rPr lang="en-US" sz="2000" dirty="0" smtClean="0"/>
              <a:t>User selects encoder type</a:t>
            </a:r>
            <a:r>
              <a:rPr lang="en-US" sz="2000" b="1" i="1" dirty="0" smtClean="0"/>
              <a:t>, e.g. NVPIPE_H264_NV</a:t>
            </a:r>
            <a:r>
              <a:rPr lang="en-US" sz="2000" dirty="0" smtClean="0"/>
              <a:t>, and target encoder bitrate parameter</a:t>
            </a:r>
          </a:p>
          <a:p>
            <a:pPr lvl="1"/>
            <a:r>
              <a:rPr lang="en-US" sz="2000" dirty="0" smtClean="0"/>
              <a:t>User provides uncompressed </a:t>
            </a:r>
            <a:r>
              <a:rPr lang="en-US" sz="2000" b="1" dirty="0" smtClean="0"/>
              <a:t>RGB</a:t>
            </a:r>
            <a:r>
              <a:rPr lang="en-US" sz="2000" dirty="0" smtClean="0"/>
              <a:t> or </a:t>
            </a:r>
            <a:r>
              <a:rPr lang="en-US" sz="2000" b="1" dirty="0" smtClean="0"/>
              <a:t>RGBA</a:t>
            </a:r>
            <a:r>
              <a:rPr lang="en-US" sz="2000" dirty="0" smtClean="0"/>
              <a:t> image buffer, image dimensions, and size of the output memory buffer</a:t>
            </a:r>
          </a:p>
          <a:p>
            <a:pPr lvl="1"/>
            <a:r>
              <a:rPr lang="en-US" sz="2000" dirty="0" err="1" smtClean="0"/>
              <a:t>NvPipe</a:t>
            </a:r>
            <a:r>
              <a:rPr lang="en-US" sz="2000" dirty="0" smtClean="0"/>
              <a:t> compresses the frame using the NVENC hardware encoder, and returns the number of bytes of output written to the output buffer</a:t>
            </a:r>
          </a:p>
          <a:p>
            <a:r>
              <a:rPr lang="en-US" sz="2400" dirty="0" smtClean="0"/>
              <a:t>Symmetric decode loop structure:</a:t>
            </a:r>
          </a:p>
          <a:p>
            <a:pPr lvl="1"/>
            <a:r>
              <a:rPr lang="en-US" sz="2000" dirty="0" smtClean="0"/>
              <a:t>Provide decoder with compressed buffer, buffer size in bytes, and image dimensions as input</a:t>
            </a:r>
          </a:p>
          <a:p>
            <a:pPr lvl="1"/>
            <a:r>
              <a:rPr lang="en-US" sz="2000" dirty="0" smtClean="0"/>
              <a:t>Decoder produces uncompressed output image</a:t>
            </a:r>
          </a:p>
          <a:p>
            <a:r>
              <a:rPr lang="en-US" sz="2400" dirty="0" smtClean="0"/>
              <a:t>Optionally supports FFMPEG back-ends (but I haven’t tried those yet)</a:t>
            </a:r>
            <a:endParaRPr lang="en-US" sz="2400" dirty="0"/>
          </a:p>
        </p:txBody>
      </p:sp>
    </p:spTree>
    <p:extLst>
      <p:ext uri="{BB962C8B-B14F-4D97-AF65-F5344CB8AC3E}">
        <p14:creationId xmlns:p14="http://schemas.microsoft.com/office/powerpoint/2010/main" val="3796611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93405" y="457200"/>
            <a:ext cx="8420986" cy="856060"/>
          </a:xfrm>
        </p:spPr>
        <p:txBody>
          <a:bodyPr>
            <a:normAutofit/>
          </a:bodyPr>
          <a:lstStyle/>
          <a:p>
            <a:r>
              <a:rPr lang="en-US" sz="3600" dirty="0" smtClean="0"/>
              <a:t>NVIDIA Video CODEC SDK and </a:t>
            </a:r>
            <a:r>
              <a:rPr lang="en-US" sz="3600" dirty="0" err="1" smtClean="0"/>
              <a:t>NvPipe</a:t>
            </a:r>
            <a:endParaRPr lang="en-US" sz="3600" dirty="0"/>
          </a:p>
        </p:txBody>
      </p:sp>
      <p:sp>
        <p:nvSpPr>
          <p:cNvPr id="5" name="Text Placeholder 4"/>
          <p:cNvSpPr>
            <a:spLocks noGrp="1"/>
          </p:cNvSpPr>
          <p:nvPr>
            <p:ph type="body" sz="half" idx="1"/>
          </p:nvPr>
        </p:nvSpPr>
        <p:spPr>
          <a:xfrm>
            <a:off x="159488" y="1331865"/>
            <a:ext cx="4642037" cy="3335827"/>
          </a:xfrm>
        </p:spPr>
        <p:txBody>
          <a:bodyPr>
            <a:normAutofit/>
          </a:bodyPr>
          <a:lstStyle/>
          <a:p>
            <a:r>
              <a:rPr lang="en-US" sz="1600" dirty="0" smtClean="0"/>
              <a:t>GPUs (Kepler-on) include NVENC and NVDEC video codec acceleration hardware </a:t>
            </a:r>
          </a:p>
          <a:p>
            <a:r>
              <a:rPr lang="en-US" sz="1600" dirty="0" smtClean="0"/>
              <a:t>Independent of GPU compute hardware</a:t>
            </a:r>
          </a:p>
          <a:p>
            <a:r>
              <a:rPr lang="en-US" sz="1600" dirty="0" smtClean="0"/>
              <a:t>Hardware-accelerated codecs can </a:t>
            </a:r>
            <a:r>
              <a:rPr lang="en-US" sz="1600" b="1" i="1" dirty="0" smtClean="0"/>
              <a:t>overlap</a:t>
            </a:r>
            <a:r>
              <a:rPr lang="en-US" sz="1600" dirty="0" smtClean="0"/>
              <a:t> with interactive </a:t>
            </a:r>
            <a:r>
              <a:rPr lang="en-US" sz="1600" b="1" dirty="0" smtClean="0"/>
              <a:t>rendering</a:t>
            </a:r>
            <a:r>
              <a:rPr lang="en-US" sz="1600" dirty="0" smtClean="0"/>
              <a:t>, and </a:t>
            </a:r>
            <a:r>
              <a:rPr lang="en-US" sz="1600" b="1" dirty="0" smtClean="0"/>
              <a:t>computation</a:t>
            </a:r>
          </a:p>
          <a:p>
            <a:r>
              <a:rPr lang="en-US" sz="1600" b="1" i="1" dirty="0" err="1" smtClean="0"/>
              <a:t>NvPipe</a:t>
            </a:r>
            <a:r>
              <a:rPr lang="en-US" sz="1600" dirty="0"/>
              <a:t> </a:t>
            </a:r>
            <a:r>
              <a:rPr lang="en-US" sz="1600" dirty="0" smtClean="0"/>
              <a:t>provides an easy to use API for interactive video streaming, abstracting many low level codec details, ideal for basic remote visualization implementations: </a:t>
            </a:r>
            <a:r>
              <a:rPr lang="en-US" sz="1600" b="1" dirty="0" smtClean="0"/>
              <a:t>https://</a:t>
            </a:r>
            <a:r>
              <a:rPr lang="en-US" sz="1600" b="1" dirty="0"/>
              <a:t>github.com/NVIDIA/NvPipe</a:t>
            </a:r>
          </a:p>
        </p:txBody>
      </p:sp>
      <p:pic>
        <p:nvPicPr>
          <p:cNvPr id="4" name="Content Placeholder 3"/>
          <p:cNvPicPr>
            <a:picLocks noGrp="1" noChangeAspect="1"/>
          </p:cNvPicPr>
          <p:nvPr>
            <p:ph type="clipArt" sz="half" idx="2"/>
          </p:nvPr>
        </p:nvPicPr>
        <p:blipFill>
          <a:blip r:embed="rId2">
            <a:extLst>
              <a:ext uri="{28A0092B-C50C-407E-A947-70E740481C1C}">
                <a14:useLocalDpi xmlns:a14="http://schemas.microsoft.com/office/drawing/2010/main" val="0"/>
              </a:ext>
            </a:extLst>
          </a:blip>
          <a:stretch>
            <a:fillRect/>
          </a:stretch>
        </p:blipFill>
        <p:spPr>
          <a:xfrm>
            <a:off x="4801526" y="1485899"/>
            <a:ext cx="4285443" cy="2246129"/>
          </a:xfrm>
        </p:spPr>
      </p:pic>
    </p:spTree>
    <p:extLst>
      <p:ext uri="{BB962C8B-B14F-4D97-AF65-F5344CB8AC3E}">
        <p14:creationId xmlns:p14="http://schemas.microsoft.com/office/powerpoint/2010/main" val="2960005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304800" y="209550"/>
            <a:ext cx="8610600" cy="609600"/>
          </a:xfrm>
        </p:spPr>
        <p:txBody>
          <a:bodyPr>
            <a:normAutofit fontScale="90000"/>
          </a:bodyPr>
          <a:lstStyle/>
          <a:p>
            <a:r>
              <a:rPr lang="en-US" altLang="en-US" sz="3600" smtClean="0"/>
              <a:t>Immersive Viz. w/ VMD</a:t>
            </a:r>
          </a:p>
        </p:txBody>
      </p:sp>
      <p:sp>
        <p:nvSpPr>
          <p:cNvPr id="53251" name="Text Placeholder 2"/>
          <p:cNvSpPr>
            <a:spLocks noGrp="1"/>
          </p:cNvSpPr>
          <p:nvPr>
            <p:ph type="body" sz="half" idx="1"/>
          </p:nvPr>
        </p:nvSpPr>
        <p:spPr>
          <a:xfrm>
            <a:off x="152400" y="819150"/>
            <a:ext cx="5334000" cy="4114800"/>
          </a:xfrm>
        </p:spPr>
        <p:txBody>
          <a:bodyPr/>
          <a:lstStyle/>
          <a:p>
            <a:r>
              <a:rPr lang="en-US" altLang="en-US" sz="2000" dirty="0" smtClean="0"/>
              <a:t>VMD began as a CAVE app (1993)</a:t>
            </a:r>
          </a:p>
          <a:p>
            <a:r>
              <a:rPr lang="en-US" altLang="en-US" sz="2000" dirty="0" smtClean="0"/>
              <a:t>Use of immersive </a:t>
            </a:r>
            <a:r>
              <a:rPr lang="en-US" altLang="en-US" sz="2000" dirty="0" err="1" smtClean="0"/>
              <a:t>viz</a:t>
            </a:r>
            <a:r>
              <a:rPr lang="en-US" altLang="en-US" sz="2000" dirty="0" smtClean="0"/>
              <a:t> by molecular scientists limited due to cost, complexity, lack of local availability, convenience</a:t>
            </a:r>
          </a:p>
          <a:p>
            <a:r>
              <a:rPr lang="en-US" altLang="en-US" sz="2000" dirty="0" smtClean="0"/>
              <a:t>Commoditization of HMDs excellent opportunity to overcome cost/availability </a:t>
            </a:r>
          </a:p>
          <a:p>
            <a:r>
              <a:rPr lang="en-US" altLang="en-US" sz="2000" dirty="0" smtClean="0"/>
              <a:t>This leaves many challenges still to solve:</a:t>
            </a:r>
          </a:p>
          <a:p>
            <a:pPr lvl="1"/>
            <a:r>
              <a:rPr lang="en-US" altLang="en-US" sz="1600" dirty="0" smtClean="0"/>
              <a:t>Incorporate support for </a:t>
            </a:r>
            <a:r>
              <a:rPr lang="en-US" altLang="en-US" sz="1600" b="1" dirty="0" smtClean="0"/>
              <a:t>remote visualization</a:t>
            </a:r>
          </a:p>
          <a:p>
            <a:pPr lvl="1"/>
            <a:r>
              <a:rPr lang="en-US" altLang="en-US" sz="1600" dirty="0" smtClean="0"/>
              <a:t>UIs, </a:t>
            </a:r>
            <a:r>
              <a:rPr lang="en-US" altLang="en-US" sz="1600" b="1" dirty="0" smtClean="0"/>
              <a:t>multi-user</a:t>
            </a:r>
            <a:r>
              <a:rPr lang="en-US" altLang="en-US" sz="1600" dirty="0" smtClean="0"/>
              <a:t> </a:t>
            </a:r>
            <a:r>
              <a:rPr lang="en-US" altLang="en-US" sz="1600" b="1" dirty="0" smtClean="0"/>
              <a:t>collaboration</a:t>
            </a:r>
            <a:r>
              <a:rPr lang="en-US" altLang="en-US" sz="1600" dirty="0" smtClean="0"/>
              <a:t>/interaction</a:t>
            </a:r>
          </a:p>
          <a:p>
            <a:pPr lvl="1"/>
            <a:r>
              <a:rPr lang="en-US" altLang="en-US" sz="1600" b="1" dirty="0" smtClean="0"/>
              <a:t>Rendering perf for large molecular systems</a:t>
            </a:r>
          </a:p>
          <a:p>
            <a:pPr lvl="1"/>
            <a:r>
              <a:rPr lang="en-US" altLang="en-US" sz="1600" dirty="0" err="1" smtClean="0"/>
              <a:t>Accomodate</a:t>
            </a:r>
            <a:r>
              <a:rPr lang="en-US" altLang="en-US" sz="1600" dirty="0" smtClean="0"/>
              <a:t> limitations </a:t>
            </a:r>
            <a:r>
              <a:rPr lang="en-US" altLang="en-US" sz="1600" dirty="0" err="1" smtClean="0"/>
              <a:t>idiosyncracies</a:t>
            </a:r>
            <a:r>
              <a:rPr lang="en-US" altLang="en-US" sz="1600" dirty="0" smtClean="0"/>
              <a:t> of commercial HMDs</a:t>
            </a:r>
          </a:p>
          <a:p>
            <a:pPr lvl="1"/>
            <a:endParaRPr lang="en-US" altLang="en-US" sz="1600" dirty="0" smtClean="0"/>
          </a:p>
          <a:p>
            <a:endParaRPr lang="en-US" altLang="en-US" dirty="0" smtClean="0"/>
          </a:p>
          <a:p>
            <a:endParaRPr lang="en-US" altLang="en-US" dirty="0" smtClean="0"/>
          </a:p>
        </p:txBody>
      </p:sp>
      <p:pic>
        <p:nvPicPr>
          <p:cNvPr id="53252" name="ClipArt Placeholder 6"/>
          <p:cNvPicPr>
            <a:picLocks noGrp="1" noChangeAspect="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562600" y="971550"/>
            <a:ext cx="3440113" cy="3276600"/>
          </a:xfrm>
        </p:spPr>
      </p:pic>
      <p:sp>
        <p:nvSpPr>
          <p:cNvPr id="53253" name="TextBox 7"/>
          <p:cNvSpPr txBox="1">
            <a:spLocks noChangeArrowheads="1"/>
          </p:cNvSpPr>
          <p:nvPr/>
        </p:nvSpPr>
        <p:spPr bwMode="auto">
          <a:xfrm>
            <a:off x="5638800" y="4348163"/>
            <a:ext cx="33528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400" b="1"/>
              <a:t>VMD running in a CAVE w/ VR Juggler</a:t>
            </a:r>
          </a:p>
        </p:txBody>
      </p:sp>
    </p:spTree>
    <p:extLst>
      <p:ext uri="{BB962C8B-B14F-4D97-AF65-F5344CB8AC3E}">
        <p14:creationId xmlns:p14="http://schemas.microsoft.com/office/powerpoint/2010/main" val="30224716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2" y="170121"/>
            <a:ext cx="7770813" cy="839972"/>
          </a:xfrm>
        </p:spPr>
        <p:txBody>
          <a:bodyPr>
            <a:noAutofit/>
          </a:bodyPr>
          <a:lstStyle/>
          <a:p>
            <a:r>
              <a:rPr lang="en-US" sz="3000" dirty="0" err="1"/>
              <a:t>Cryo</a:t>
            </a:r>
            <a:r>
              <a:rPr lang="en-US" sz="3000" dirty="0"/>
              <a:t>-EM / </a:t>
            </a:r>
            <a:r>
              <a:rPr lang="en-US" sz="3000" dirty="0" err="1"/>
              <a:t>Cryo</a:t>
            </a:r>
            <a:r>
              <a:rPr lang="en-US" sz="3000" dirty="0"/>
              <a:t>-ET Image Segmentation</a:t>
            </a:r>
            <a:endParaRPr lang="en-US" sz="2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3060" y="928255"/>
            <a:ext cx="6610941" cy="3584369"/>
          </a:xfrm>
          <a:prstGeom prst="rect">
            <a:avLst/>
          </a:prstGeom>
        </p:spPr>
      </p:pic>
      <p:sp>
        <p:nvSpPr>
          <p:cNvPr id="3" name="Rectangle 2"/>
          <p:cNvSpPr/>
          <p:nvPr/>
        </p:nvSpPr>
        <p:spPr>
          <a:xfrm>
            <a:off x="79169" y="1068770"/>
            <a:ext cx="2453890" cy="3677926"/>
          </a:xfrm>
          <a:prstGeom prst="rect">
            <a:avLst/>
          </a:prstGeom>
        </p:spPr>
        <p:txBody>
          <a:bodyPr wrap="square" lIns="76197" tIns="38098" rIns="76197" bIns="38098">
            <a:spAutoFit/>
          </a:bodyPr>
          <a:lstStyle/>
          <a:p>
            <a:r>
              <a:rPr lang="en-US" b="1" dirty="0"/>
              <a:t>Evaluate 3-D volumetric electron density maps and segment them, to identify key structural components</a:t>
            </a:r>
          </a:p>
          <a:p>
            <a:endParaRPr lang="en-US" b="1" dirty="0"/>
          </a:p>
          <a:p>
            <a:r>
              <a:rPr lang="en-US" b="1" dirty="0"/>
              <a:t>Index/label components so they can be referred to, colored, analyzed, and simulated…</a:t>
            </a:r>
          </a:p>
        </p:txBody>
      </p:sp>
    </p:spTree>
    <p:extLst>
      <p:ext uri="{BB962C8B-B14F-4D97-AF65-F5344CB8AC3E}">
        <p14:creationId xmlns:p14="http://schemas.microsoft.com/office/powerpoint/2010/main" val="37935428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32837" y="3955312"/>
            <a:ext cx="7017489" cy="118818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4274" name="capsid_nobg.png"/>
          <p:cNvPicPr>
            <a:picLocks noChangeAspect="1" noChangeArrowheads="1"/>
          </p:cNvPicPr>
          <p:nvPr/>
        </p:nvPicPr>
        <p:blipFill>
          <a:blip r:embed="rId2">
            <a:extLst>
              <a:ext uri="{28A0092B-C50C-407E-A947-70E740481C1C}">
                <a14:useLocalDpi xmlns:a14="http://schemas.microsoft.com/office/drawing/2010/main" val="0"/>
              </a:ext>
            </a:extLst>
          </a:blip>
          <a:srcRect l="27484" t="33182" b="6371"/>
          <a:stretch>
            <a:fillRect/>
          </a:stretch>
        </p:blipFill>
        <p:spPr bwMode="auto">
          <a:xfrm>
            <a:off x="0" y="0"/>
            <a:ext cx="51625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4275" name="ions_ao4.m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238" y="1214438"/>
            <a:ext cx="4616450"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Shape 307"/>
          <p:cNvSpPr>
            <a:spLocks noChangeArrowheads="1"/>
          </p:cNvSpPr>
          <p:nvPr/>
        </p:nvSpPr>
        <p:spPr bwMode="auto">
          <a:xfrm>
            <a:off x="0" y="76200"/>
            <a:ext cx="9144000" cy="431800"/>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099" tIns="38099" rIns="38099" bIns="38099" anchor="ctr">
            <a:spAutoFit/>
          </a:bodyPr>
          <a:lstStyle>
            <a:lvl1pPr algn="l" defTabSz="457200" eaLnBrk="0" hangingPunct="0">
              <a:spcBef>
                <a:spcPts val="750"/>
              </a:spcBef>
              <a:buFont typeface="Arial" pitchFamily="34" charset="0"/>
              <a:buChar char="•"/>
              <a:defRPr sz="2100">
                <a:solidFill>
                  <a:schemeClr val="tx1"/>
                </a:solidFill>
                <a:latin typeface="Calibri" pitchFamily="34" charset="0"/>
              </a:defRPr>
            </a:lvl1pPr>
            <a:lvl2pPr marL="742950" indent="-285750" algn="l" defTabSz="457200" eaLnBrk="0" hangingPunct="0">
              <a:spcBef>
                <a:spcPts val="375"/>
              </a:spcBef>
              <a:buFont typeface="Arial" pitchFamily="34" charset="0"/>
              <a:buChar char="•"/>
              <a:defRPr>
                <a:solidFill>
                  <a:schemeClr val="tx1"/>
                </a:solidFill>
                <a:latin typeface="Calibri" pitchFamily="34" charset="0"/>
              </a:defRPr>
            </a:lvl2pPr>
            <a:lvl3pPr marL="1143000" indent="-228600" algn="l" defTabSz="457200" eaLnBrk="0" hangingPunct="0">
              <a:spcBef>
                <a:spcPts val="375"/>
              </a:spcBef>
              <a:buFont typeface="Arial" pitchFamily="34" charset="0"/>
              <a:buChar char="•"/>
              <a:defRPr sz="1500">
                <a:solidFill>
                  <a:schemeClr val="tx1"/>
                </a:solidFill>
                <a:latin typeface="Calibri" pitchFamily="34" charset="0"/>
              </a:defRPr>
            </a:lvl3pPr>
            <a:lvl4pPr marL="1600200" indent="-228600" algn="l" defTabSz="457200" eaLnBrk="0" hangingPunct="0">
              <a:spcBef>
                <a:spcPts val="375"/>
              </a:spcBef>
              <a:buFont typeface="Arial" pitchFamily="34" charset="0"/>
              <a:buChar char="•"/>
              <a:defRPr sz="1400">
                <a:solidFill>
                  <a:schemeClr val="tx1"/>
                </a:solidFill>
                <a:latin typeface="Calibri" pitchFamily="34" charset="0"/>
              </a:defRPr>
            </a:lvl4pPr>
            <a:lvl5pPr marL="2057400" indent="-228600" algn="l" defTabSz="457200" eaLnBrk="0" hangingPunct="0">
              <a:spcBef>
                <a:spcPts val="375"/>
              </a:spcBef>
              <a:buFont typeface="Arial" pitchFamily="34" charset="0"/>
              <a:buChar char="•"/>
              <a:defRPr sz="1400">
                <a:solidFill>
                  <a:schemeClr val="tx1"/>
                </a:solidFill>
                <a:latin typeface="Calibri" pitchFamily="34" charset="0"/>
              </a:defRPr>
            </a:lvl5pPr>
            <a:lvl6pPr marL="2514600" indent="-228600" defTabSz="457200" eaLnBrk="0" fontAlgn="base" hangingPunct="0">
              <a:lnSpc>
                <a:spcPct val="90000"/>
              </a:lnSpc>
              <a:spcBef>
                <a:spcPts val="375"/>
              </a:spcBef>
              <a:spcAft>
                <a:spcPct val="0"/>
              </a:spcAft>
              <a:buFont typeface="Arial" pitchFamily="34" charset="0"/>
              <a:buChar char="•"/>
              <a:defRPr sz="1400">
                <a:solidFill>
                  <a:schemeClr val="tx1"/>
                </a:solidFill>
                <a:latin typeface="Calibri" pitchFamily="34" charset="0"/>
              </a:defRPr>
            </a:lvl6pPr>
            <a:lvl7pPr marL="2971800" indent="-228600" defTabSz="457200" eaLnBrk="0" fontAlgn="base" hangingPunct="0">
              <a:lnSpc>
                <a:spcPct val="90000"/>
              </a:lnSpc>
              <a:spcBef>
                <a:spcPts val="375"/>
              </a:spcBef>
              <a:spcAft>
                <a:spcPct val="0"/>
              </a:spcAft>
              <a:buFont typeface="Arial" pitchFamily="34" charset="0"/>
              <a:buChar char="•"/>
              <a:defRPr sz="1400">
                <a:solidFill>
                  <a:schemeClr val="tx1"/>
                </a:solidFill>
                <a:latin typeface="Calibri" pitchFamily="34" charset="0"/>
              </a:defRPr>
            </a:lvl7pPr>
            <a:lvl8pPr marL="3429000" indent="-228600" defTabSz="457200" eaLnBrk="0" fontAlgn="base" hangingPunct="0">
              <a:lnSpc>
                <a:spcPct val="90000"/>
              </a:lnSpc>
              <a:spcBef>
                <a:spcPts val="375"/>
              </a:spcBef>
              <a:spcAft>
                <a:spcPct val="0"/>
              </a:spcAft>
              <a:buFont typeface="Arial" pitchFamily="34" charset="0"/>
              <a:buChar char="•"/>
              <a:defRPr sz="1400">
                <a:solidFill>
                  <a:schemeClr val="tx1"/>
                </a:solidFill>
                <a:latin typeface="Calibri" pitchFamily="34" charset="0"/>
              </a:defRPr>
            </a:lvl8pPr>
            <a:lvl9pPr marL="3886200" indent="-228600" defTabSz="457200" eaLnBrk="0" fontAlgn="base" hangingPunct="0">
              <a:lnSpc>
                <a:spcPct val="90000"/>
              </a:lnSpc>
              <a:spcBef>
                <a:spcPts val="375"/>
              </a:spcBef>
              <a:spcAft>
                <a:spcPct val="0"/>
              </a:spcAft>
              <a:buFont typeface="Arial" pitchFamily="34" charset="0"/>
              <a:buChar char="•"/>
              <a:defRPr sz="1400">
                <a:solidFill>
                  <a:schemeClr val="tx1"/>
                </a:solidFill>
                <a:latin typeface="Calibri" pitchFamily="34" charset="0"/>
              </a:defRPr>
            </a:lvl9pPr>
          </a:lstStyle>
          <a:p>
            <a:pPr eaLnBrk="1" hangingPunct="1">
              <a:lnSpc>
                <a:spcPct val="100000"/>
              </a:lnSpc>
              <a:spcBef>
                <a:spcPct val="0"/>
              </a:spcBef>
              <a:buClrTx/>
              <a:buSzTx/>
              <a:buFont typeface="Times New Roman" pitchFamily="18" charset="0"/>
              <a:buNone/>
            </a:pPr>
            <a:r>
              <a:rPr lang="en-US" altLang="en-US" sz="2300" b="1">
                <a:solidFill>
                  <a:srgbClr val="000000"/>
                </a:solidFill>
                <a:latin typeface="Arial" pitchFamily="34" charset="0"/>
                <a:cs typeface="Arial" pitchFamily="34" charset="0"/>
                <a:sym typeface="Arial" pitchFamily="34" charset="0"/>
              </a:rPr>
              <a:t>Goal: Intuitive interactive viz. in crowded molecular complexes</a:t>
            </a:r>
          </a:p>
        </p:txBody>
      </p:sp>
      <p:pic>
        <p:nvPicPr>
          <p:cNvPr id="54277" name="Picture 3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1527175"/>
            <a:ext cx="925513"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 name="Picture 309"/>
          <p:cNvPicPr/>
          <p:nvPr/>
        </p:nvPicPr>
        <p:blipFill>
          <a:blip r:embed="rId5"/>
          <a:stretch>
            <a:fillRect/>
          </a:stretch>
        </p:blipFill>
        <p:spPr>
          <a:xfrm>
            <a:off x="4438650" y="1638300"/>
            <a:ext cx="2946400" cy="2690813"/>
          </a:xfrm>
          <a:prstGeom prst="rect">
            <a:avLst/>
          </a:prstGeom>
          <a:effectLst>
            <a:outerShdw blurRad="76200" dist="38100" dir="5400000" rotWithShape="0">
              <a:srgbClr val="000000">
                <a:alpha val="35000"/>
              </a:srgbClr>
            </a:outerShdw>
          </a:effectLst>
        </p:spPr>
      </p:pic>
      <p:sp>
        <p:nvSpPr>
          <p:cNvPr id="54279" name="Shape 311"/>
          <p:cNvSpPr>
            <a:spLocks noChangeArrowheads="1"/>
          </p:cNvSpPr>
          <p:nvPr/>
        </p:nvSpPr>
        <p:spPr bwMode="auto">
          <a:xfrm>
            <a:off x="5075238" y="708025"/>
            <a:ext cx="3973512"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4289" tIns="34289" rIns="34289" bIns="34289">
            <a:spAutoFit/>
          </a:bodyPr>
          <a:lstStyle>
            <a:lvl1pPr algn="l" defTabSz="169863" eaLnBrk="0" hangingPunct="0">
              <a:spcBef>
                <a:spcPts val="750"/>
              </a:spcBef>
              <a:buFont typeface="Arial" pitchFamily="34" charset="0"/>
              <a:buChar char="•"/>
              <a:defRPr sz="2100">
                <a:solidFill>
                  <a:schemeClr val="tx1"/>
                </a:solidFill>
                <a:latin typeface="Calibri" pitchFamily="34" charset="0"/>
              </a:defRPr>
            </a:lvl1pPr>
            <a:lvl2pPr marL="742950" indent="-285750" algn="l" defTabSz="169863" eaLnBrk="0" hangingPunct="0">
              <a:spcBef>
                <a:spcPts val="375"/>
              </a:spcBef>
              <a:buFont typeface="Arial" pitchFamily="34" charset="0"/>
              <a:buChar char="•"/>
              <a:defRPr>
                <a:solidFill>
                  <a:schemeClr val="tx1"/>
                </a:solidFill>
                <a:latin typeface="Calibri" pitchFamily="34" charset="0"/>
              </a:defRPr>
            </a:lvl2pPr>
            <a:lvl3pPr marL="1143000" indent="-228600" algn="l" defTabSz="169863" eaLnBrk="0" hangingPunct="0">
              <a:spcBef>
                <a:spcPts val="375"/>
              </a:spcBef>
              <a:buFont typeface="Arial" pitchFamily="34" charset="0"/>
              <a:buChar char="•"/>
              <a:defRPr sz="1500">
                <a:solidFill>
                  <a:schemeClr val="tx1"/>
                </a:solidFill>
                <a:latin typeface="Calibri" pitchFamily="34" charset="0"/>
              </a:defRPr>
            </a:lvl3pPr>
            <a:lvl4pPr marL="1600200" indent="-228600" algn="l" defTabSz="169863" eaLnBrk="0" hangingPunct="0">
              <a:spcBef>
                <a:spcPts val="375"/>
              </a:spcBef>
              <a:buFont typeface="Arial" pitchFamily="34" charset="0"/>
              <a:buChar char="•"/>
              <a:defRPr sz="1400">
                <a:solidFill>
                  <a:schemeClr val="tx1"/>
                </a:solidFill>
                <a:latin typeface="Calibri" pitchFamily="34" charset="0"/>
              </a:defRPr>
            </a:lvl4pPr>
            <a:lvl5pPr marL="2057400" indent="-228600" algn="l" defTabSz="169863" eaLnBrk="0" hangingPunct="0">
              <a:spcBef>
                <a:spcPts val="375"/>
              </a:spcBef>
              <a:buFont typeface="Arial" pitchFamily="34" charset="0"/>
              <a:buChar char="•"/>
              <a:defRPr sz="1400">
                <a:solidFill>
                  <a:schemeClr val="tx1"/>
                </a:solidFill>
                <a:latin typeface="Calibri" pitchFamily="34" charset="0"/>
              </a:defRPr>
            </a:lvl5pPr>
            <a:lvl6pPr marL="2514600" indent="-228600" defTabSz="169863" eaLnBrk="0" fontAlgn="base" hangingPunct="0">
              <a:lnSpc>
                <a:spcPct val="90000"/>
              </a:lnSpc>
              <a:spcBef>
                <a:spcPts val="375"/>
              </a:spcBef>
              <a:spcAft>
                <a:spcPct val="0"/>
              </a:spcAft>
              <a:buFont typeface="Arial" pitchFamily="34" charset="0"/>
              <a:buChar char="•"/>
              <a:defRPr sz="1400">
                <a:solidFill>
                  <a:schemeClr val="tx1"/>
                </a:solidFill>
                <a:latin typeface="Calibri" pitchFamily="34" charset="0"/>
              </a:defRPr>
            </a:lvl6pPr>
            <a:lvl7pPr marL="2971800" indent="-228600" defTabSz="169863" eaLnBrk="0" fontAlgn="base" hangingPunct="0">
              <a:lnSpc>
                <a:spcPct val="90000"/>
              </a:lnSpc>
              <a:spcBef>
                <a:spcPts val="375"/>
              </a:spcBef>
              <a:spcAft>
                <a:spcPct val="0"/>
              </a:spcAft>
              <a:buFont typeface="Arial" pitchFamily="34" charset="0"/>
              <a:buChar char="•"/>
              <a:defRPr sz="1400">
                <a:solidFill>
                  <a:schemeClr val="tx1"/>
                </a:solidFill>
                <a:latin typeface="Calibri" pitchFamily="34" charset="0"/>
              </a:defRPr>
            </a:lvl7pPr>
            <a:lvl8pPr marL="3429000" indent="-228600" defTabSz="169863" eaLnBrk="0" fontAlgn="base" hangingPunct="0">
              <a:lnSpc>
                <a:spcPct val="90000"/>
              </a:lnSpc>
              <a:spcBef>
                <a:spcPts val="375"/>
              </a:spcBef>
              <a:spcAft>
                <a:spcPct val="0"/>
              </a:spcAft>
              <a:buFont typeface="Arial" pitchFamily="34" charset="0"/>
              <a:buChar char="•"/>
              <a:defRPr sz="1400">
                <a:solidFill>
                  <a:schemeClr val="tx1"/>
                </a:solidFill>
                <a:latin typeface="Calibri" pitchFamily="34" charset="0"/>
              </a:defRPr>
            </a:lvl8pPr>
            <a:lvl9pPr marL="3886200" indent="-228600" defTabSz="169863" eaLnBrk="0" fontAlgn="base" hangingPunct="0">
              <a:lnSpc>
                <a:spcPct val="90000"/>
              </a:lnSpc>
              <a:spcBef>
                <a:spcPts val="375"/>
              </a:spcBef>
              <a:spcAft>
                <a:spcPct val="0"/>
              </a:spcAft>
              <a:buFont typeface="Arial" pitchFamily="34" charset="0"/>
              <a:buChar char="•"/>
              <a:defRPr sz="1400">
                <a:solidFill>
                  <a:schemeClr val="tx1"/>
                </a:solidFill>
                <a:latin typeface="Calibri" pitchFamily="34" charset="0"/>
              </a:defRPr>
            </a:lvl9pPr>
          </a:lstStyle>
          <a:p>
            <a:pPr eaLnBrk="1" hangingPunct="1">
              <a:lnSpc>
                <a:spcPct val="100000"/>
              </a:lnSpc>
              <a:spcBef>
                <a:spcPct val="0"/>
              </a:spcBef>
              <a:buClrTx/>
              <a:buSzTx/>
              <a:buFont typeface="Times New Roman" pitchFamily="18" charset="0"/>
              <a:buNone/>
            </a:pPr>
            <a:r>
              <a:rPr lang="en-US" altLang="en-US" sz="1700" b="1">
                <a:solidFill>
                  <a:srgbClr val="000000"/>
                </a:solidFill>
                <a:latin typeface="Arial" pitchFamily="34" charset="0"/>
                <a:cs typeface="Arial" pitchFamily="34" charset="0"/>
                <a:sym typeface="Arial" pitchFamily="34" charset="0"/>
              </a:rPr>
              <a:t>Results from 64 M atom, 1 μs sim!</a:t>
            </a:r>
          </a:p>
        </p:txBody>
      </p:sp>
      <p:sp>
        <p:nvSpPr>
          <p:cNvPr id="312" name="Shape 312"/>
          <p:cNvSpPr/>
          <p:nvPr/>
        </p:nvSpPr>
        <p:spPr>
          <a:xfrm>
            <a:off x="3733800" y="4714875"/>
            <a:ext cx="234950" cy="2381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2F4FF"/>
          </a:solidFill>
          <a:ln w="50800">
            <a:solidFill>
              <a:srgbClr val="379DBB"/>
            </a:solidFill>
          </a:ln>
          <a:effectLst>
            <a:outerShdw blurRad="76200" dist="38100" dir="5400000" rotWithShape="0">
              <a:srgbClr val="000000">
                <a:alpha val="35000"/>
              </a:srgbClr>
            </a:outerShdw>
          </a:effectLst>
        </p:spPr>
        <p:txBody>
          <a:bodyPr lIns="34289" tIns="34289" rIns="34289" bIns="34289" anchor="ctr"/>
          <a:lstStyle/>
          <a:p>
            <a:pPr algn="l" defTabSz="171446" fontAlgn="auto">
              <a:lnSpc>
                <a:spcPct val="100000"/>
              </a:lnSpc>
              <a:spcBef>
                <a:spcPts val="0"/>
              </a:spcBef>
              <a:spcAft>
                <a:spcPts val="0"/>
              </a:spcAft>
              <a:buClrTx/>
              <a:buSzTx/>
              <a:defRPr sz="3600">
                <a:latin typeface="Calibri"/>
                <a:ea typeface="Calibri"/>
                <a:cs typeface="Calibri"/>
                <a:sym typeface="Calibri"/>
              </a:defRPr>
            </a:pPr>
            <a:endParaRPr sz="2700">
              <a:solidFill>
                <a:prstClr val="black"/>
              </a:solidFill>
              <a:latin typeface="Calibri"/>
              <a:ea typeface="Calibri"/>
              <a:cs typeface="Calibri"/>
              <a:sym typeface="Calibri"/>
            </a:endParaRPr>
          </a:p>
        </p:txBody>
      </p:sp>
      <p:sp>
        <p:nvSpPr>
          <p:cNvPr id="54281" name="Shape 313"/>
          <p:cNvSpPr>
            <a:spLocks noChangeArrowheads="1"/>
          </p:cNvSpPr>
          <p:nvPr/>
        </p:nvSpPr>
        <p:spPr bwMode="auto">
          <a:xfrm>
            <a:off x="3998913" y="4613275"/>
            <a:ext cx="41687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4289" tIns="34289" rIns="34289" bIns="34289">
            <a:spAutoFit/>
          </a:bodyPr>
          <a:lstStyle>
            <a:lvl1pPr algn="l" defTabSz="169863" eaLnBrk="0" hangingPunct="0">
              <a:spcBef>
                <a:spcPts val="750"/>
              </a:spcBef>
              <a:buFont typeface="Arial" pitchFamily="34" charset="0"/>
              <a:buChar char="•"/>
              <a:defRPr sz="2100">
                <a:solidFill>
                  <a:schemeClr val="tx1"/>
                </a:solidFill>
                <a:latin typeface="Calibri" pitchFamily="34" charset="0"/>
              </a:defRPr>
            </a:lvl1pPr>
            <a:lvl2pPr marL="742950" indent="-285750" algn="l" defTabSz="169863" eaLnBrk="0" hangingPunct="0">
              <a:spcBef>
                <a:spcPts val="375"/>
              </a:spcBef>
              <a:buFont typeface="Arial" pitchFamily="34" charset="0"/>
              <a:buChar char="•"/>
              <a:defRPr>
                <a:solidFill>
                  <a:schemeClr val="tx1"/>
                </a:solidFill>
                <a:latin typeface="Calibri" pitchFamily="34" charset="0"/>
              </a:defRPr>
            </a:lvl2pPr>
            <a:lvl3pPr marL="1143000" indent="-228600" algn="l" defTabSz="169863" eaLnBrk="0" hangingPunct="0">
              <a:spcBef>
                <a:spcPts val="375"/>
              </a:spcBef>
              <a:buFont typeface="Arial" pitchFamily="34" charset="0"/>
              <a:buChar char="•"/>
              <a:defRPr sz="1500">
                <a:solidFill>
                  <a:schemeClr val="tx1"/>
                </a:solidFill>
                <a:latin typeface="Calibri" pitchFamily="34" charset="0"/>
              </a:defRPr>
            </a:lvl3pPr>
            <a:lvl4pPr marL="1600200" indent="-228600" algn="l" defTabSz="169863" eaLnBrk="0" hangingPunct="0">
              <a:spcBef>
                <a:spcPts val="375"/>
              </a:spcBef>
              <a:buFont typeface="Arial" pitchFamily="34" charset="0"/>
              <a:buChar char="•"/>
              <a:defRPr sz="1400">
                <a:solidFill>
                  <a:schemeClr val="tx1"/>
                </a:solidFill>
                <a:latin typeface="Calibri" pitchFamily="34" charset="0"/>
              </a:defRPr>
            </a:lvl4pPr>
            <a:lvl5pPr marL="2057400" indent="-228600" algn="l" defTabSz="169863" eaLnBrk="0" hangingPunct="0">
              <a:spcBef>
                <a:spcPts val="375"/>
              </a:spcBef>
              <a:buFont typeface="Arial" pitchFamily="34" charset="0"/>
              <a:buChar char="•"/>
              <a:defRPr sz="1400">
                <a:solidFill>
                  <a:schemeClr val="tx1"/>
                </a:solidFill>
                <a:latin typeface="Calibri" pitchFamily="34" charset="0"/>
              </a:defRPr>
            </a:lvl5pPr>
            <a:lvl6pPr marL="2514600" indent="-228600" defTabSz="169863" eaLnBrk="0" fontAlgn="base" hangingPunct="0">
              <a:lnSpc>
                <a:spcPct val="90000"/>
              </a:lnSpc>
              <a:spcBef>
                <a:spcPts val="375"/>
              </a:spcBef>
              <a:spcAft>
                <a:spcPct val="0"/>
              </a:spcAft>
              <a:buFont typeface="Arial" pitchFamily="34" charset="0"/>
              <a:buChar char="•"/>
              <a:defRPr sz="1400">
                <a:solidFill>
                  <a:schemeClr val="tx1"/>
                </a:solidFill>
                <a:latin typeface="Calibri" pitchFamily="34" charset="0"/>
              </a:defRPr>
            </a:lvl6pPr>
            <a:lvl7pPr marL="2971800" indent="-228600" defTabSz="169863" eaLnBrk="0" fontAlgn="base" hangingPunct="0">
              <a:lnSpc>
                <a:spcPct val="90000"/>
              </a:lnSpc>
              <a:spcBef>
                <a:spcPts val="375"/>
              </a:spcBef>
              <a:spcAft>
                <a:spcPct val="0"/>
              </a:spcAft>
              <a:buFont typeface="Arial" pitchFamily="34" charset="0"/>
              <a:buChar char="•"/>
              <a:defRPr sz="1400">
                <a:solidFill>
                  <a:schemeClr val="tx1"/>
                </a:solidFill>
                <a:latin typeface="Calibri" pitchFamily="34" charset="0"/>
              </a:defRPr>
            </a:lvl7pPr>
            <a:lvl8pPr marL="3429000" indent="-228600" defTabSz="169863" eaLnBrk="0" fontAlgn="base" hangingPunct="0">
              <a:lnSpc>
                <a:spcPct val="90000"/>
              </a:lnSpc>
              <a:spcBef>
                <a:spcPts val="375"/>
              </a:spcBef>
              <a:spcAft>
                <a:spcPct val="0"/>
              </a:spcAft>
              <a:buFont typeface="Arial" pitchFamily="34" charset="0"/>
              <a:buChar char="•"/>
              <a:defRPr sz="1400">
                <a:solidFill>
                  <a:schemeClr val="tx1"/>
                </a:solidFill>
                <a:latin typeface="Calibri" pitchFamily="34" charset="0"/>
              </a:defRPr>
            </a:lvl8pPr>
            <a:lvl9pPr marL="3886200" indent="-228600" defTabSz="169863" eaLnBrk="0" fontAlgn="base" hangingPunct="0">
              <a:lnSpc>
                <a:spcPct val="90000"/>
              </a:lnSpc>
              <a:spcBef>
                <a:spcPts val="375"/>
              </a:spcBef>
              <a:spcAft>
                <a:spcPct val="0"/>
              </a:spcAft>
              <a:buFont typeface="Arial" pitchFamily="34" charset="0"/>
              <a:buChar char="•"/>
              <a:defRPr sz="1400">
                <a:solidFill>
                  <a:schemeClr val="tx1"/>
                </a:solidFill>
                <a:latin typeface="Calibri" pitchFamily="34" charset="0"/>
              </a:defRPr>
            </a:lvl9pPr>
          </a:lstStyle>
          <a:p>
            <a:pPr eaLnBrk="1" hangingPunct="1">
              <a:lnSpc>
                <a:spcPct val="100000"/>
              </a:lnSpc>
              <a:spcBef>
                <a:spcPct val="0"/>
              </a:spcBef>
              <a:buClrTx/>
              <a:buSzTx/>
              <a:buFont typeface="Times New Roman" pitchFamily="18" charset="0"/>
              <a:buNone/>
            </a:pPr>
            <a:r>
              <a:rPr lang="en-US" altLang="en-US" sz="1500">
                <a:solidFill>
                  <a:srgbClr val="000000"/>
                </a:solidFill>
                <a:latin typeface="Arial" pitchFamily="34" charset="0"/>
                <a:cs typeface="Arial" pitchFamily="34" charset="0"/>
                <a:sym typeface="Arial" pitchFamily="34" charset="0"/>
              </a:rPr>
              <a:t>Close-up view of chloride ions permeating through HIV-1 capsid hexameric centers</a:t>
            </a:r>
          </a:p>
        </p:txBody>
      </p:sp>
    </p:spTree>
    <p:extLst>
      <p:ext uri="{BB962C8B-B14F-4D97-AF65-F5344CB8AC3E}">
        <p14:creationId xmlns:p14="http://schemas.microsoft.com/office/powerpoint/2010/main" val="562942531"/>
      </p:ext>
    </p:extLst>
  </p:cSld>
  <p:clrMapOvr>
    <a:masterClrMapping/>
  </p:clrMapOvr>
  <p:transition spd="med"/>
  <p:timing>
    <p:tnLst>
      <p:par>
        <p:cTn id="1" dur="indefinite" restart="never" fill="hold"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561367"/>
            <a:ext cx="9144000" cy="58213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0191" y="227245"/>
            <a:ext cx="8229600" cy="580277"/>
          </a:xfrm>
        </p:spPr>
        <p:txBody>
          <a:bodyPr>
            <a:noAutofit/>
          </a:bodyPr>
          <a:lstStyle/>
          <a:p>
            <a:r>
              <a:rPr lang="en-US" sz="3200" dirty="0" smtClean="0"/>
              <a:t>In-Progress VMD VR Development, Demos</a:t>
            </a:r>
            <a:endParaRPr lang="en-US" sz="32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7154" t="14066" r="15225" b="7611"/>
          <a:stretch/>
        </p:blipFill>
        <p:spPr>
          <a:xfrm>
            <a:off x="2857862" y="849485"/>
            <a:ext cx="2033508" cy="2231739"/>
          </a:xfrm>
          <a:prstGeom prst="rect">
            <a:avLst/>
          </a:prstGeom>
          <a:scene3d>
            <a:camera prst="orthographicFront">
              <a:rot lat="0" lon="0" rev="5400000"/>
            </a:camera>
            <a:lightRig rig="threePt" dir="t"/>
          </a:scene3d>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828" y="1509553"/>
            <a:ext cx="3407447" cy="2273708"/>
          </a:xfrm>
          <a:prstGeom prst="rect">
            <a:avLst/>
          </a:prstGeom>
          <a:scene3d>
            <a:camera prst="orthographicFront">
              <a:rot lat="0" lon="0" rev="5400000"/>
            </a:camera>
            <a:lightRig rig="threePt" dir="t"/>
          </a:scene3d>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19410"/>
          <a:stretch/>
        </p:blipFill>
        <p:spPr>
          <a:xfrm>
            <a:off x="6548165" y="1730217"/>
            <a:ext cx="3407447" cy="1832380"/>
          </a:xfrm>
          <a:prstGeom prst="rect">
            <a:avLst/>
          </a:prstGeom>
          <a:scene3d>
            <a:camera prst="orthographicFront">
              <a:rot lat="0" lon="0" rev="5400000"/>
            </a:camera>
            <a:lightRig rig="threePt" dir="t"/>
          </a:scene3d>
        </p:spPr>
      </p:pic>
      <p:sp>
        <p:nvSpPr>
          <p:cNvPr id="3" name="TextBox 2"/>
          <p:cNvSpPr txBox="1"/>
          <p:nvPr/>
        </p:nvSpPr>
        <p:spPr>
          <a:xfrm>
            <a:off x="5284519" y="4367587"/>
            <a:ext cx="3645725" cy="646331"/>
          </a:xfrm>
          <a:prstGeom prst="rect">
            <a:avLst/>
          </a:prstGeom>
          <a:noFill/>
        </p:spPr>
        <p:txBody>
          <a:bodyPr wrap="square" rtlCol="0">
            <a:spAutoFit/>
          </a:bodyPr>
          <a:lstStyle/>
          <a:p>
            <a:pPr algn="ctr"/>
            <a:r>
              <a:rPr lang="en-US" dirty="0" smtClean="0"/>
              <a:t>VMD </a:t>
            </a:r>
            <a:r>
              <a:rPr lang="en-US" dirty="0" err="1" smtClean="0"/>
              <a:t>Chromatophore</a:t>
            </a:r>
            <a:r>
              <a:rPr lang="en-US" dirty="0" smtClean="0"/>
              <a:t> Demo, NVIDIA </a:t>
            </a:r>
            <a:r>
              <a:rPr lang="en-US" dirty="0"/>
              <a:t>VR Room at SC‘16</a:t>
            </a:r>
          </a:p>
        </p:txBody>
      </p:sp>
      <p:sp>
        <p:nvSpPr>
          <p:cNvPr id="4" name="TextBox 3"/>
          <p:cNvSpPr txBox="1"/>
          <p:nvPr/>
        </p:nvSpPr>
        <p:spPr>
          <a:xfrm>
            <a:off x="100939" y="943136"/>
            <a:ext cx="2676525" cy="2000548"/>
          </a:xfrm>
          <a:prstGeom prst="rect">
            <a:avLst/>
          </a:prstGeom>
          <a:noFill/>
        </p:spPr>
        <p:txBody>
          <a:bodyPr wrap="square" rtlCol="0">
            <a:spAutoFit/>
          </a:bodyPr>
          <a:lstStyle/>
          <a:p>
            <a:r>
              <a:rPr lang="en-US" sz="1600" dirty="0" smtClean="0"/>
              <a:t>VMD VR ray tracing: </a:t>
            </a:r>
          </a:p>
          <a:p>
            <a:r>
              <a:rPr lang="en-US" sz="1400" dirty="0" smtClean="0"/>
              <a:t>  Google </a:t>
            </a:r>
            <a:r>
              <a:rPr lang="en-US" sz="1400" dirty="0"/>
              <a:t>Cardboard [1]</a:t>
            </a:r>
          </a:p>
          <a:p>
            <a:r>
              <a:rPr lang="en-US" sz="1400" dirty="0" smtClean="0"/>
              <a:t>  Demo w/ Indiana U., SC’15 [2]</a:t>
            </a:r>
          </a:p>
          <a:p>
            <a:endParaRPr lang="en-US" sz="1600" dirty="0" smtClean="0"/>
          </a:p>
          <a:p>
            <a:r>
              <a:rPr lang="en-US" sz="1600" dirty="0"/>
              <a:t>Prototype of VR user interaction with </a:t>
            </a:r>
            <a:r>
              <a:rPr lang="en-US" sz="1600" dirty="0" smtClean="0"/>
              <a:t>VMD models</a:t>
            </a:r>
            <a:r>
              <a:rPr lang="en-US" sz="1600" dirty="0"/>
              <a:t> </a:t>
            </a:r>
            <a:r>
              <a:rPr lang="en-US" sz="1600" dirty="0" smtClean="0"/>
              <a:t>in </a:t>
            </a:r>
            <a:r>
              <a:rPr lang="en-US" sz="1600" b="1" dirty="0" smtClean="0"/>
              <a:t>room-scale VR</a:t>
            </a:r>
            <a:r>
              <a:rPr lang="en-US" sz="1600" dirty="0"/>
              <a:t> </a:t>
            </a:r>
            <a:r>
              <a:rPr lang="en-US" sz="1600" dirty="0" smtClean="0"/>
              <a:t>with NVIDIA @ SC’16</a:t>
            </a:r>
            <a:endParaRPr lang="en-US" sz="1600" dirty="0"/>
          </a:p>
        </p:txBody>
      </p:sp>
      <p:sp>
        <p:nvSpPr>
          <p:cNvPr id="6" name="Rectangle 5"/>
          <p:cNvSpPr/>
          <p:nvPr/>
        </p:nvSpPr>
        <p:spPr>
          <a:xfrm>
            <a:off x="100939" y="3277837"/>
            <a:ext cx="4875603" cy="1815882"/>
          </a:xfrm>
          <a:prstGeom prst="rect">
            <a:avLst/>
          </a:prstGeom>
        </p:spPr>
        <p:txBody>
          <a:bodyPr wrap="square">
            <a:spAutoFit/>
          </a:bodyPr>
          <a:lstStyle/>
          <a:p>
            <a:r>
              <a:rPr lang="en-US" sz="1400" b="1" dirty="0" smtClean="0"/>
              <a:t>[1] Atomic </a:t>
            </a:r>
            <a:r>
              <a:rPr lang="en-US" sz="1400" b="1" dirty="0"/>
              <a:t>Detail Visualization of Photosynthetic Membranes with GPU-Accelerated Ray Tracing. </a:t>
            </a:r>
            <a:r>
              <a:rPr lang="en-US" sz="1400" dirty="0"/>
              <a:t> </a:t>
            </a:r>
            <a:r>
              <a:rPr lang="en-US" sz="1400" dirty="0" smtClean="0"/>
              <a:t>       Stone et al., </a:t>
            </a:r>
            <a:r>
              <a:rPr lang="en-US" sz="1400" dirty="0"/>
              <a:t>J. Parallel Computing, 55:17-27, 2016</a:t>
            </a:r>
            <a:r>
              <a:rPr lang="en-US" sz="1400" dirty="0" smtClean="0"/>
              <a:t>.</a:t>
            </a:r>
          </a:p>
          <a:p>
            <a:endParaRPr lang="en-US" sz="1400" dirty="0"/>
          </a:p>
          <a:p>
            <a:r>
              <a:rPr lang="en-US" sz="1400" b="1" dirty="0" smtClean="0"/>
              <a:t>[2] Immersive </a:t>
            </a:r>
            <a:r>
              <a:rPr lang="en-US" sz="1400" b="1" dirty="0"/>
              <a:t>Molecular Visualization with Omnidirectional Stereoscopic Ray Tracing and Remote Rendering. </a:t>
            </a:r>
            <a:r>
              <a:rPr lang="en-US" sz="1400" b="1" dirty="0" smtClean="0"/>
              <a:t>  </a:t>
            </a:r>
            <a:r>
              <a:rPr lang="en-US" sz="1400" dirty="0" smtClean="0"/>
              <a:t>J.E</a:t>
            </a:r>
            <a:r>
              <a:rPr lang="en-US" sz="1400" dirty="0"/>
              <a:t>. Stone, W.R. Sherman, K. </a:t>
            </a:r>
            <a:r>
              <a:rPr lang="en-US" sz="1400" dirty="0" err="1"/>
              <a:t>Schulten</a:t>
            </a:r>
            <a:r>
              <a:rPr lang="en-US" sz="1400" dirty="0"/>
              <a:t>.  IEEE </a:t>
            </a:r>
            <a:r>
              <a:rPr lang="en-US" sz="1400" dirty="0" smtClean="0"/>
              <a:t>HPDAV (IPDPSW), </a:t>
            </a:r>
            <a:r>
              <a:rPr lang="en-US" sz="1400" dirty="0"/>
              <a:t>pp. 1048-1057, 2016.</a:t>
            </a:r>
          </a:p>
        </p:txBody>
      </p:sp>
      <p:cxnSp>
        <p:nvCxnSpPr>
          <p:cNvPr id="10" name="Straight Arrow Connector 9"/>
          <p:cNvCxnSpPr/>
          <p:nvPr/>
        </p:nvCxnSpPr>
        <p:spPr>
          <a:xfrm>
            <a:off x="460191" y="2943684"/>
            <a:ext cx="207854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33108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685800" y="23813"/>
            <a:ext cx="7770813" cy="838200"/>
          </a:xfrm>
        </p:spPr>
        <p:txBody>
          <a:bodyPr/>
          <a:lstStyle/>
          <a:p>
            <a:r>
              <a:rPr lang="en-US" altLang="en-US" sz="3600" smtClean="0"/>
              <a:t>HMD Ray Tracing Challenges</a:t>
            </a:r>
          </a:p>
        </p:txBody>
      </p:sp>
      <p:sp>
        <p:nvSpPr>
          <p:cNvPr id="57347" name="Text Placeholder 2"/>
          <p:cNvSpPr>
            <a:spLocks noGrp="1"/>
          </p:cNvSpPr>
          <p:nvPr>
            <p:ph type="body" sz="half" idx="1"/>
          </p:nvPr>
        </p:nvSpPr>
        <p:spPr>
          <a:xfrm>
            <a:off x="228600" y="819150"/>
            <a:ext cx="8610600" cy="3962400"/>
          </a:xfrm>
        </p:spPr>
        <p:txBody>
          <a:bodyPr/>
          <a:lstStyle/>
          <a:p>
            <a:r>
              <a:rPr lang="en-US" altLang="en-US" sz="2000" smtClean="0"/>
              <a:t>HMDs require high frame rates </a:t>
            </a:r>
            <a:r>
              <a:rPr lang="en-US" altLang="en-US" sz="2000" b="1" smtClean="0"/>
              <a:t>(90Hz or more) </a:t>
            </a:r>
            <a:r>
              <a:rPr lang="en-US" altLang="en-US" sz="2000" smtClean="0"/>
              <a:t>and minimum latency between IMU sensor reads and presentation on the display</a:t>
            </a:r>
          </a:p>
          <a:p>
            <a:r>
              <a:rPr lang="en-US" altLang="en-US" sz="2000" smtClean="0"/>
              <a:t>Multi-GPU workstations fast enough to direct-drive HMDs at required frame rates for simple scenes with direct lighting, hard shadows</a:t>
            </a:r>
          </a:p>
          <a:p>
            <a:r>
              <a:rPr lang="en-US" altLang="en-US" sz="2000" smtClean="0"/>
              <a:t>Advanced RT effects such as AO lighting, depth of field require much </a:t>
            </a:r>
            <a:r>
              <a:rPr lang="en-US" altLang="en-US" sz="2000" b="1" smtClean="0"/>
              <a:t>larger sample counts</a:t>
            </a:r>
            <a:r>
              <a:rPr lang="en-US" altLang="en-US" sz="2000" smtClean="0"/>
              <a:t>, impractical for direct-driving HMDs</a:t>
            </a:r>
          </a:p>
          <a:p>
            <a:r>
              <a:rPr lang="en-US" altLang="en-US" sz="2000" b="1" smtClean="0"/>
              <a:t>Remote viz. required for </a:t>
            </a:r>
            <a:r>
              <a:rPr lang="en-US" altLang="en-US" sz="2000" smtClean="0"/>
              <a:t>many HPC problems due to </a:t>
            </a:r>
            <a:r>
              <a:rPr lang="en-US" altLang="en-US" sz="2000" b="1" smtClean="0"/>
              <a:t>large data</a:t>
            </a:r>
          </a:p>
          <a:p>
            <a:r>
              <a:rPr lang="en-US" altLang="en-US" sz="2000" b="1" smtClean="0"/>
              <a:t>Remote viz. latencies too high for direct-drive of HMD</a:t>
            </a:r>
          </a:p>
          <a:p>
            <a:r>
              <a:rPr lang="en-US" altLang="en-US" sz="2000" b="1" smtClean="0"/>
              <a:t>Our two-phase approach: moderate-FPS remote RT combined with local high-FPS view-dependent HMD reprojection w/ OpenGL</a:t>
            </a:r>
            <a:endParaRPr lang="en-US" altLang="en-US" sz="2400" smtClean="0"/>
          </a:p>
        </p:txBody>
      </p:sp>
    </p:spTree>
    <p:extLst>
      <p:ext uri="{BB962C8B-B14F-4D97-AF65-F5344CB8AC3E}">
        <p14:creationId xmlns:p14="http://schemas.microsoft.com/office/powerpoint/2010/main" val="9230323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Rectangle 8"/>
          <p:cNvSpPr>
            <a:spLocks noChangeArrowheads="1"/>
          </p:cNvSpPr>
          <p:nvPr/>
        </p:nvSpPr>
        <p:spPr bwMode="auto">
          <a:xfrm>
            <a:off x="0" y="44180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58371" name="AutoShape 26"/>
          <p:cNvSpPr>
            <a:spLocks noChangeArrowheads="1"/>
          </p:cNvSpPr>
          <p:nvPr/>
        </p:nvSpPr>
        <p:spPr bwMode="auto">
          <a:xfrm>
            <a:off x="155575" y="1081088"/>
            <a:ext cx="2436813" cy="1730375"/>
          </a:xfrm>
          <a:prstGeom prst="roundRect">
            <a:avLst>
              <a:gd name="adj" fmla="val 16667"/>
            </a:avLst>
          </a:prstGeom>
          <a:solidFill>
            <a:srgbClr val="CCFFCC"/>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58372" name="AutoShape 23"/>
          <p:cNvSpPr>
            <a:spLocks noChangeArrowheads="1"/>
          </p:cNvSpPr>
          <p:nvPr/>
        </p:nvSpPr>
        <p:spPr bwMode="auto">
          <a:xfrm>
            <a:off x="155575" y="3160713"/>
            <a:ext cx="8821738" cy="1849437"/>
          </a:xfrm>
          <a:prstGeom prst="roundRect">
            <a:avLst>
              <a:gd name="adj" fmla="val 16667"/>
            </a:avLst>
          </a:prstGeom>
          <a:solidFill>
            <a:srgbClr val="CCFF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58373" name="Rectangle 4"/>
          <p:cNvSpPr>
            <a:spLocks noChangeArrowheads="1"/>
          </p:cNvSpPr>
          <p:nvPr/>
        </p:nvSpPr>
        <p:spPr bwMode="auto">
          <a:xfrm>
            <a:off x="414338" y="3316288"/>
            <a:ext cx="1503362" cy="258762"/>
          </a:xfrm>
          <a:prstGeom prst="rect">
            <a:avLst/>
          </a:prstGeom>
          <a:solidFill>
            <a:schemeClr val="bg1"/>
          </a:solidFill>
          <a:ln w="50800">
            <a:solidFill>
              <a:srgbClr val="D09E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VMDDisplayList</a:t>
            </a:r>
          </a:p>
        </p:txBody>
      </p:sp>
      <p:sp>
        <p:nvSpPr>
          <p:cNvPr id="58374" name="Rectangle 5"/>
          <p:cNvSpPr>
            <a:spLocks noChangeArrowheads="1"/>
          </p:cNvSpPr>
          <p:nvPr/>
        </p:nvSpPr>
        <p:spPr bwMode="auto">
          <a:xfrm>
            <a:off x="261938" y="4130675"/>
            <a:ext cx="1814512" cy="258763"/>
          </a:xfrm>
          <a:prstGeom prst="rect">
            <a:avLst/>
          </a:prstGeom>
          <a:solidFill>
            <a:schemeClr val="bg1"/>
          </a:solidFill>
          <a:ln w="50800">
            <a:solidFill>
              <a:srgbClr val="D09E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DisplayDevice</a:t>
            </a:r>
          </a:p>
        </p:txBody>
      </p:sp>
      <p:sp>
        <p:nvSpPr>
          <p:cNvPr id="58375" name="Rectangle 6"/>
          <p:cNvSpPr>
            <a:spLocks noChangeArrowheads="1"/>
          </p:cNvSpPr>
          <p:nvPr/>
        </p:nvSpPr>
        <p:spPr bwMode="auto">
          <a:xfrm>
            <a:off x="6399213" y="3973513"/>
            <a:ext cx="2392362" cy="258762"/>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Tachyon CPU RT</a:t>
            </a:r>
          </a:p>
        </p:txBody>
      </p:sp>
      <p:sp>
        <p:nvSpPr>
          <p:cNvPr id="58376" name="Rectangle 7"/>
          <p:cNvSpPr>
            <a:spLocks noChangeArrowheads="1"/>
          </p:cNvSpPr>
          <p:nvPr/>
        </p:nvSpPr>
        <p:spPr bwMode="auto">
          <a:xfrm>
            <a:off x="6411913" y="4335463"/>
            <a:ext cx="2371725" cy="598487"/>
          </a:xfrm>
          <a:prstGeom prst="rect">
            <a:avLst/>
          </a:prstGeom>
          <a:solidFill>
            <a:schemeClr val="bg1"/>
          </a:solidFill>
          <a:ln w="50800">
            <a:solidFill>
              <a:srgbClr val="D09E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400" b="1">
                <a:latin typeface="Arial" pitchFamily="34" charset="0"/>
              </a:rPr>
              <a:t>TachyonL-OptiX GPU RT</a:t>
            </a:r>
          </a:p>
          <a:p>
            <a:pPr algn="ctr" eaLnBrk="1" hangingPunct="1">
              <a:buFont typeface="Times New Roman" pitchFamily="18" charset="0"/>
              <a:buNone/>
            </a:pPr>
            <a:r>
              <a:rPr lang="en-US" altLang="en-US" sz="1400" b="1">
                <a:latin typeface="Arial" pitchFamily="34" charset="0"/>
              </a:rPr>
              <a:t>Batch + Interactive</a:t>
            </a:r>
          </a:p>
        </p:txBody>
      </p:sp>
      <p:sp>
        <p:nvSpPr>
          <p:cNvPr id="58377" name="Rectangle 8"/>
          <p:cNvSpPr>
            <a:spLocks noChangeArrowheads="1"/>
          </p:cNvSpPr>
          <p:nvPr/>
        </p:nvSpPr>
        <p:spPr bwMode="auto">
          <a:xfrm>
            <a:off x="2590800" y="3738563"/>
            <a:ext cx="2290763" cy="258762"/>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OpenGLDisplayDevice</a:t>
            </a:r>
          </a:p>
        </p:txBody>
      </p:sp>
      <p:cxnSp>
        <p:nvCxnSpPr>
          <p:cNvPr id="58378" name="AutoShape 18"/>
          <p:cNvCxnSpPr>
            <a:cxnSpLocks noChangeShapeType="1"/>
            <a:stCxn id="58373" idx="2"/>
            <a:endCxn id="58374" idx="0"/>
          </p:cNvCxnSpPr>
          <p:nvPr/>
        </p:nvCxnSpPr>
        <p:spPr bwMode="auto">
          <a:xfrm>
            <a:off x="1166813" y="3575050"/>
            <a:ext cx="1587" cy="555625"/>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79" name="AutoShape 19"/>
          <p:cNvCxnSpPr>
            <a:cxnSpLocks noChangeShapeType="1"/>
            <a:stCxn id="58374" idx="3"/>
            <a:endCxn id="58377" idx="1"/>
          </p:cNvCxnSpPr>
          <p:nvPr/>
        </p:nvCxnSpPr>
        <p:spPr bwMode="auto">
          <a:xfrm flipV="1">
            <a:off x="2076450" y="3867150"/>
            <a:ext cx="514350" cy="39370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80" name="AutoShape 20"/>
          <p:cNvCxnSpPr>
            <a:cxnSpLocks noChangeShapeType="1"/>
            <a:stCxn id="58405" idx="3"/>
            <a:endCxn id="58375" idx="1"/>
          </p:cNvCxnSpPr>
          <p:nvPr/>
        </p:nvCxnSpPr>
        <p:spPr bwMode="auto">
          <a:xfrm flipV="1">
            <a:off x="4875213" y="4102100"/>
            <a:ext cx="1524000" cy="15875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81" name="AutoShape 21"/>
          <p:cNvCxnSpPr>
            <a:cxnSpLocks noChangeShapeType="1"/>
            <a:stCxn id="58405" idx="3"/>
            <a:endCxn id="58376" idx="1"/>
          </p:cNvCxnSpPr>
          <p:nvPr/>
        </p:nvCxnSpPr>
        <p:spPr bwMode="auto">
          <a:xfrm>
            <a:off x="4875213" y="4260850"/>
            <a:ext cx="1536700" cy="373063"/>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382" name="Text Box 25"/>
          <p:cNvSpPr txBox="1">
            <a:spLocks noChangeArrowheads="1"/>
          </p:cNvSpPr>
          <p:nvPr/>
        </p:nvSpPr>
        <p:spPr bwMode="auto">
          <a:xfrm>
            <a:off x="2895600" y="3213100"/>
            <a:ext cx="2643188"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Display Subsystem</a:t>
            </a:r>
          </a:p>
        </p:txBody>
      </p:sp>
      <p:sp>
        <p:nvSpPr>
          <p:cNvPr id="58383" name="Text Box 27"/>
          <p:cNvSpPr txBox="1">
            <a:spLocks noChangeArrowheads="1"/>
          </p:cNvSpPr>
          <p:nvPr/>
        </p:nvSpPr>
        <p:spPr bwMode="auto">
          <a:xfrm>
            <a:off x="388938" y="1139825"/>
            <a:ext cx="1970087"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Scene Graph</a:t>
            </a:r>
          </a:p>
        </p:txBody>
      </p:sp>
      <p:sp>
        <p:nvSpPr>
          <p:cNvPr id="58384" name="AutoShape 28"/>
          <p:cNvSpPr>
            <a:spLocks noChangeArrowheads="1"/>
          </p:cNvSpPr>
          <p:nvPr/>
        </p:nvSpPr>
        <p:spPr bwMode="auto">
          <a:xfrm>
            <a:off x="155575" y="207963"/>
            <a:ext cx="8821738" cy="517525"/>
          </a:xfrm>
          <a:prstGeom prst="roundRect">
            <a:avLst>
              <a:gd name="adj" fmla="val 16667"/>
            </a:avLst>
          </a:prstGeom>
          <a:solidFill>
            <a:srgbClr val="99CC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58385" name="Text Box 29"/>
          <p:cNvSpPr txBox="1">
            <a:spLocks noChangeArrowheads="1"/>
          </p:cNvSpPr>
          <p:nvPr/>
        </p:nvSpPr>
        <p:spPr bwMode="auto">
          <a:xfrm>
            <a:off x="871538" y="333375"/>
            <a:ext cx="7412037"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VMD Molecular Structure Data and Global State</a:t>
            </a:r>
          </a:p>
        </p:txBody>
      </p:sp>
      <p:sp>
        <p:nvSpPr>
          <p:cNvPr id="58386" name="AutoShape 35"/>
          <p:cNvSpPr>
            <a:spLocks noChangeArrowheads="1"/>
          </p:cNvSpPr>
          <p:nvPr/>
        </p:nvSpPr>
        <p:spPr bwMode="auto">
          <a:xfrm>
            <a:off x="6800850" y="1081088"/>
            <a:ext cx="2176463" cy="1731962"/>
          </a:xfrm>
          <a:prstGeom prst="roundRect">
            <a:avLst>
              <a:gd name="adj" fmla="val 16667"/>
            </a:avLst>
          </a:prstGeom>
          <a:solidFill>
            <a:srgbClr val="FFCC99"/>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58387" name="Text Box 36"/>
          <p:cNvSpPr txBox="1">
            <a:spLocks noChangeArrowheads="1"/>
          </p:cNvSpPr>
          <p:nvPr/>
        </p:nvSpPr>
        <p:spPr bwMode="auto">
          <a:xfrm>
            <a:off x="6851650" y="1152525"/>
            <a:ext cx="2074863" cy="58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User Interface Subsystem</a:t>
            </a:r>
          </a:p>
        </p:txBody>
      </p:sp>
      <p:sp>
        <p:nvSpPr>
          <p:cNvPr id="58388" name="Rectangle 43"/>
          <p:cNvSpPr>
            <a:spLocks noChangeArrowheads="1"/>
          </p:cNvSpPr>
          <p:nvPr/>
        </p:nvSpPr>
        <p:spPr bwMode="auto">
          <a:xfrm>
            <a:off x="6904038" y="1827213"/>
            <a:ext cx="1970087" cy="21907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Tcl/Python Scripting</a:t>
            </a:r>
          </a:p>
        </p:txBody>
      </p:sp>
      <p:sp>
        <p:nvSpPr>
          <p:cNvPr id="58389" name="Rectangle 44"/>
          <p:cNvSpPr>
            <a:spLocks noChangeArrowheads="1"/>
          </p:cNvSpPr>
          <p:nvPr/>
        </p:nvSpPr>
        <p:spPr bwMode="auto">
          <a:xfrm>
            <a:off x="6904038" y="2138363"/>
            <a:ext cx="1970087" cy="21907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Mouse + Windows</a:t>
            </a:r>
          </a:p>
        </p:txBody>
      </p:sp>
      <p:sp>
        <p:nvSpPr>
          <p:cNvPr id="58390" name="Rectangle 46"/>
          <p:cNvSpPr>
            <a:spLocks noChangeArrowheads="1"/>
          </p:cNvSpPr>
          <p:nvPr/>
        </p:nvSpPr>
        <p:spPr bwMode="auto">
          <a:xfrm>
            <a:off x="6904038" y="2447925"/>
            <a:ext cx="1970087" cy="220663"/>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VR Input “Tools”</a:t>
            </a:r>
          </a:p>
        </p:txBody>
      </p:sp>
      <p:sp>
        <p:nvSpPr>
          <p:cNvPr id="58391" name="AutoShape 47"/>
          <p:cNvSpPr>
            <a:spLocks noChangeArrowheads="1"/>
          </p:cNvSpPr>
          <p:nvPr/>
        </p:nvSpPr>
        <p:spPr bwMode="auto">
          <a:xfrm>
            <a:off x="3524250" y="1081088"/>
            <a:ext cx="2386013" cy="1730375"/>
          </a:xfrm>
          <a:prstGeom prst="roundRect">
            <a:avLst>
              <a:gd name="adj" fmla="val 16667"/>
            </a:avLst>
          </a:prstGeom>
          <a:solidFill>
            <a:srgbClr val="CCFFCC"/>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58392" name="Text Box 49"/>
          <p:cNvSpPr txBox="1">
            <a:spLocks noChangeArrowheads="1"/>
          </p:cNvSpPr>
          <p:nvPr/>
        </p:nvSpPr>
        <p:spPr bwMode="auto">
          <a:xfrm>
            <a:off x="3473450" y="1152525"/>
            <a:ext cx="2436813" cy="58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Graphical  Representations</a:t>
            </a:r>
          </a:p>
        </p:txBody>
      </p:sp>
      <p:sp>
        <p:nvSpPr>
          <p:cNvPr id="58393" name="Rectangle 50"/>
          <p:cNvSpPr>
            <a:spLocks noChangeArrowheads="1"/>
          </p:cNvSpPr>
          <p:nvPr/>
        </p:nvSpPr>
        <p:spPr bwMode="auto">
          <a:xfrm>
            <a:off x="3732213" y="2138363"/>
            <a:ext cx="1970087" cy="51752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Non-Molecular</a:t>
            </a:r>
          </a:p>
          <a:p>
            <a:pPr algn="ctr" eaLnBrk="1" hangingPunct="1">
              <a:buFont typeface="Times New Roman" pitchFamily="18" charset="0"/>
              <a:buNone/>
            </a:pPr>
            <a:r>
              <a:rPr lang="en-US" altLang="en-US" sz="1200" b="1">
                <a:latin typeface="Arial" pitchFamily="34" charset="0"/>
              </a:rPr>
              <a:t>Geometry</a:t>
            </a:r>
          </a:p>
        </p:txBody>
      </p:sp>
      <p:sp>
        <p:nvSpPr>
          <p:cNvPr id="58394" name="Rectangle 51"/>
          <p:cNvSpPr>
            <a:spLocks noChangeArrowheads="1"/>
          </p:cNvSpPr>
          <p:nvPr/>
        </p:nvSpPr>
        <p:spPr bwMode="auto">
          <a:xfrm>
            <a:off x="3732213" y="1827213"/>
            <a:ext cx="1970087" cy="258762"/>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DrawMolecule</a:t>
            </a:r>
          </a:p>
        </p:txBody>
      </p:sp>
      <p:cxnSp>
        <p:nvCxnSpPr>
          <p:cNvPr id="58395" name="AutoShape 55"/>
          <p:cNvCxnSpPr>
            <a:cxnSpLocks noChangeShapeType="1"/>
            <a:stCxn id="58371" idx="2"/>
          </p:cNvCxnSpPr>
          <p:nvPr/>
        </p:nvCxnSpPr>
        <p:spPr bwMode="auto">
          <a:xfrm>
            <a:off x="1373188" y="2811463"/>
            <a:ext cx="1587" cy="352425"/>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96" name="AutoShape 56"/>
          <p:cNvCxnSpPr>
            <a:cxnSpLocks noChangeShapeType="1"/>
            <a:stCxn id="58391" idx="1"/>
            <a:endCxn id="58371" idx="3"/>
          </p:cNvCxnSpPr>
          <p:nvPr/>
        </p:nvCxnSpPr>
        <p:spPr bwMode="auto">
          <a:xfrm flipH="1">
            <a:off x="2592388" y="1946275"/>
            <a:ext cx="931862"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97" name="AutoShape 57"/>
          <p:cNvCxnSpPr>
            <a:cxnSpLocks noChangeShapeType="1"/>
            <a:stCxn id="58386" idx="1"/>
            <a:endCxn id="58391" idx="3"/>
          </p:cNvCxnSpPr>
          <p:nvPr/>
        </p:nvCxnSpPr>
        <p:spPr bwMode="auto">
          <a:xfrm flipH="1" flipV="1">
            <a:off x="5910263" y="1946275"/>
            <a:ext cx="890587"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98" name="AutoShape 68"/>
          <p:cNvCxnSpPr>
            <a:cxnSpLocks noChangeShapeType="1"/>
          </p:cNvCxnSpPr>
          <p:nvPr/>
        </p:nvCxnSpPr>
        <p:spPr bwMode="auto">
          <a:xfrm flipV="1">
            <a:off x="8148638" y="735013"/>
            <a:ext cx="1587" cy="35560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99" name="AutoShape 69"/>
          <p:cNvCxnSpPr>
            <a:cxnSpLocks noChangeShapeType="1"/>
          </p:cNvCxnSpPr>
          <p:nvPr/>
        </p:nvCxnSpPr>
        <p:spPr bwMode="auto">
          <a:xfrm>
            <a:off x="7526338" y="735013"/>
            <a:ext cx="1587" cy="365125"/>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400" name="AutoShape 70"/>
          <p:cNvCxnSpPr>
            <a:cxnSpLocks noChangeShapeType="1"/>
          </p:cNvCxnSpPr>
          <p:nvPr/>
        </p:nvCxnSpPr>
        <p:spPr bwMode="auto">
          <a:xfrm>
            <a:off x="4586288" y="715963"/>
            <a:ext cx="1587" cy="365125"/>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401" name="Rectangle 8"/>
          <p:cNvSpPr>
            <a:spLocks noChangeArrowheads="1"/>
          </p:cNvSpPr>
          <p:nvPr/>
        </p:nvSpPr>
        <p:spPr bwMode="auto">
          <a:xfrm>
            <a:off x="6399213" y="3259138"/>
            <a:ext cx="2384425" cy="258762"/>
          </a:xfrm>
          <a:prstGeom prst="rect">
            <a:avLst/>
          </a:prstGeom>
          <a:solidFill>
            <a:schemeClr val="bg1"/>
          </a:solidFill>
          <a:ln w="19050">
            <a:solidFill>
              <a:schemeClr val="tx1"/>
            </a:solidFill>
            <a:miter lim="800000"/>
            <a:headEnd/>
            <a:tailEnd/>
          </a:ln>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Windowed OpenGL GPU</a:t>
            </a:r>
          </a:p>
        </p:txBody>
      </p:sp>
      <p:sp>
        <p:nvSpPr>
          <p:cNvPr id="58402" name="Rectangle 8"/>
          <p:cNvSpPr>
            <a:spLocks noChangeArrowheads="1"/>
          </p:cNvSpPr>
          <p:nvPr/>
        </p:nvSpPr>
        <p:spPr bwMode="auto">
          <a:xfrm>
            <a:off x="6399213" y="3621088"/>
            <a:ext cx="2392362" cy="26035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OpenGL Pbuffer GPU</a:t>
            </a:r>
          </a:p>
        </p:txBody>
      </p:sp>
      <p:cxnSp>
        <p:nvCxnSpPr>
          <p:cNvPr id="58403" name="AutoShape 20"/>
          <p:cNvCxnSpPr>
            <a:cxnSpLocks noChangeShapeType="1"/>
            <a:stCxn id="58377" idx="3"/>
            <a:endCxn id="58402" idx="1"/>
          </p:cNvCxnSpPr>
          <p:nvPr/>
        </p:nvCxnSpPr>
        <p:spPr bwMode="auto">
          <a:xfrm flipV="1">
            <a:off x="4881563" y="3751263"/>
            <a:ext cx="1517650" cy="117475"/>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404" name="AutoShape 20"/>
          <p:cNvCxnSpPr>
            <a:cxnSpLocks noChangeShapeType="1"/>
            <a:stCxn id="58377" idx="3"/>
            <a:endCxn id="58401" idx="1"/>
          </p:cNvCxnSpPr>
          <p:nvPr/>
        </p:nvCxnSpPr>
        <p:spPr bwMode="auto">
          <a:xfrm flipV="1">
            <a:off x="4881563" y="3389313"/>
            <a:ext cx="1517650" cy="477837"/>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405" name="Rectangle 5"/>
          <p:cNvSpPr>
            <a:spLocks noChangeArrowheads="1"/>
          </p:cNvSpPr>
          <p:nvPr/>
        </p:nvSpPr>
        <p:spPr bwMode="auto">
          <a:xfrm>
            <a:off x="2597150" y="4130675"/>
            <a:ext cx="2278063" cy="258763"/>
          </a:xfrm>
          <a:prstGeom prst="rect">
            <a:avLst/>
          </a:prstGeom>
          <a:solidFill>
            <a:schemeClr val="bg1"/>
          </a:solidFill>
          <a:ln w="50800">
            <a:solidFill>
              <a:srgbClr val="D09E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FileRenderer</a:t>
            </a:r>
          </a:p>
        </p:txBody>
      </p:sp>
      <p:cxnSp>
        <p:nvCxnSpPr>
          <p:cNvPr id="58406" name="AutoShape 19"/>
          <p:cNvCxnSpPr>
            <a:cxnSpLocks noChangeShapeType="1"/>
            <a:stCxn id="58374" idx="3"/>
            <a:endCxn id="58405" idx="1"/>
          </p:cNvCxnSpPr>
          <p:nvPr/>
        </p:nvCxnSpPr>
        <p:spPr bwMode="auto">
          <a:xfrm>
            <a:off x="2076450" y="4260850"/>
            <a:ext cx="520700"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407" name="AutoShape 20"/>
          <p:cNvCxnSpPr>
            <a:cxnSpLocks noChangeShapeType="1"/>
            <a:stCxn id="58405" idx="3"/>
            <a:endCxn id="58402" idx="1"/>
          </p:cNvCxnSpPr>
          <p:nvPr/>
        </p:nvCxnSpPr>
        <p:spPr bwMode="auto">
          <a:xfrm flipV="1">
            <a:off x="4875213" y="3751263"/>
            <a:ext cx="1524000" cy="509587"/>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0" name="ClipArt Placeholder 4"/>
          <p:cNvPicPr>
            <a:picLocks noChangeAspect="1"/>
          </p:cNvPicPr>
          <p:nvPr/>
        </p:nvPicPr>
        <p:blipFill rotWithShape="1">
          <a:blip r:embed="rId2"/>
          <a:srcRect l="-20218" t="2000" r="-21174" b="1"/>
          <a:stretch/>
        </p:blipFill>
        <p:spPr bwMode="auto">
          <a:xfrm>
            <a:off x="631825" y="1438275"/>
            <a:ext cx="1493838" cy="1295400"/>
          </a:xfrm>
          <a:prstGeom prst="rect">
            <a:avLst/>
          </a:prstGeom>
          <a:solidFill>
            <a:schemeClr val="accent2">
              <a:lumMod val="60000"/>
              <a:lumOff val="40000"/>
            </a:schemeClr>
          </a:solidFill>
          <a:ln>
            <a:noFill/>
          </a:ln>
          <a:effectLst/>
        </p:spPr>
      </p:pic>
    </p:spTree>
    <p:extLst>
      <p:ext uri="{BB962C8B-B14F-4D97-AF65-F5344CB8AC3E}">
        <p14:creationId xmlns:p14="http://schemas.microsoft.com/office/powerpoint/2010/main" val="1729431622"/>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AutoShape 26"/>
          <p:cNvSpPr>
            <a:spLocks noChangeArrowheads="1"/>
          </p:cNvSpPr>
          <p:nvPr/>
        </p:nvSpPr>
        <p:spPr bwMode="auto">
          <a:xfrm>
            <a:off x="153988" y="1106488"/>
            <a:ext cx="2436812" cy="1846262"/>
          </a:xfrm>
          <a:prstGeom prst="roundRect">
            <a:avLst>
              <a:gd name="adj" fmla="val 16667"/>
            </a:avLst>
          </a:prstGeom>
          <a:solidFill>
            <a:srgbClr val="CCFFCC"/>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60419" name="Text Box 27"/>
          <p:cNvSpPr txBox="1">
            <a:spLocks noChangeArrowheads="1"/>
          </p:cNvSpPr>
          <p:nvPr/>
        </p:nvSpPr>
        <p:spPr bwMode="auto">
          <a:xfrm>
            <a:off x="387350" y="1165225"/>
            <a:ext cx="1970088"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VMD Scene</a:t>
            </a:r>
          </a:p>
        </p:txBody>
      </p:sp>
      <p:sp>
        <p:nvSpPr>
          <p:cNvPr id="60420" name="Text Box 29"/>
          <p:cNvSpPr txBox="1">
            <a:spLocks noChangeArrowheads="1"/>
          </p:cNvSpPr>
          <p:nvPr/>
        </p:nvSpPr>
        <p:spPr bwMode="auto">
          <a:xfrm>
            <a:off x="173038" y="211138"/>
            <a:ext cx="88042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800" b="1">
                <a:latin typeface="Arial Black" pitchFamily="34" charset="0"/>
              </a:rPr>
              <a:t>VMD TachyonL-OptiX:                              Multi-GPU on NVIDIA VCA Cluster</a:t>
            </a:r>
          </a:p>
        </p:txBody>
      </p:sp>
      <p:sp>
        <p:nvSpPr>
          <p:cNvPr id="60421" name="AutoShape 35"/>
          <p:cNvSpPr>
            <a:spLocks noChangeArrowheads="1"/>
          </p:cNvSpPr>
          <p:nvPr/>
        </p:nvSpPr>
        <p:spPr bwMode="auto">
          <a:xfrm>
            <a:off x="3090863" y="1104900"/>
            <a:ext cx="5748337" cy="3386138"/>
          </a:xfrm>
          <a:prstGeom prst="roundRect">
            <a:avLst>
              <a:gd name="adj" fmla="val 16667"/>
            </a:avLst>
          </a:prstGeom>
          <a:solidFill>
            <a:srgbClr val="FFCC99"/>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60422" name="Text Box 36"/>
          <p:cNvSpPr txBox="1">
            <a:spLocks noChangeArrowheads="1"/>
          </p:cNvSpPr>
          <p:nvPr/>
        </p:nvSpPr>
        <p:spPr bwMode="auto">
          <a:xfrm>
            <a:off x="3276600" y="1258888"/>
            <a:ext cx="5410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Scene Data Replicated,                  Image Space + Sample Space     Parallel Decomposition onto GPUs</a:t>
            </a:r>
          </a:p>
        </p:txBody>
      </p:sp>
      <p:sp>
        <p:nvSpPr>
          <p:cNvPr id="60423" name="Rectangle 43"/>
          <p:cNvSpPr>
            <a:spLocks noChangeArrowheads="1"/>
          </p:cNvSpPr>
          <p:nvPr/>
        </p:nvSpPr>
        <p:spPr bwMode="auto">
          <a:xfrm>
            <a:off x="3733800" y="2165350"/>
            <a:ext cx="2093913" cy="906463"/>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a:solidFill>
                  <a:srgbClr val="FF0000"/>
                </a:solidFill>
                <a:latin typeface="Arial" pitchFamily="34" charset="0"/>
              </a:rPr>
              <a:t>VCA 0:</a:t>
            </a:r>
          </a:p>
          <a:p>
            <a:pPr algn="ctr" eaLnBrk="1" hangingPunct="1">
              <a:buFont typeface="Times New Roman" pitchFamily="18" charset="0"/>
              <a:buNone/>
            </a:pPr>
            <a:r>
              <a:rPr lang="en-US" altLang="en-US" sz="1800" b="1">
                <a:solidFill>
                  <a:srgbClr val="FF0000"/>
                </a:solidFill>
                <a:latin typeface="Arial" pitchFamily="34" charset="0"/>
              </a:rPr>
              <a:t>8 K6000 GPUs</a:t>
            </a:r>
          </a:p>
        </p:txBody>
      </p:sp>
      <p:cxnSp>
        <p:nvCxnSpPr>
          <p:cNvPr id="60424" name="AutoShape 56"/>
          <p:cNvCxnSpPr>
            <a:cxnSpLocks noChangeShapeType="1"/>
            <a:stCxn id="60418" idx="3"/>
          </p:cNvCxnSpPr>
          <p:nvPr/>
        </p:nvCxnSpPr>
        <p:spPr bwMode="auto">
          <a:xfrm>
            <a:off x="2590800" y="2030413"/>
            <a:ext cx="500063"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425" name="AutoShape 70"/>
          <p:cNvCxnSpPr>
            <a:cxnSpLocks noChangeShapeType="1"/>
            <a:stCxn id="60423" idx="3"/>
          </p:cNvCxnSpPr>
          <p:nvPr/>
        </p:nvCxnSpPr>
        <p:spPr bwMode="auto">
          <a:xfrm>
            <a:off x="5827713" y="2617788"/>
            <a:ext cx="401637" cy="1587"/>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0" name="ClipArt Placeholder 4"/>
          <p:cNvPicPr>
            <a:picLocks noChangeAspect="1"/>
          </p:cNvPicPr>
          <p:nvPr/>
        </p:nvPicPr>
        <p:blipFill rotWithShape="1">
          <a:blip r:embed="rId2"/>
          <a:srcRect l="-20218" t="2000" r="-21174" b="1"/>
          <a:stretch/>
        </p:blipFill>
        <p:spPr bwMode="auto">
          <a:xfrm>
            <a:off x="630238" y="1463675"/>
            <a:ext cx="1493837" cy="1295400"/>
          </a:xfrm>
          <a:prstGeom prst="rect">
            <a:avLst/>
          </a:prstGeom>
          <a:solidFill>
            <a:schemeClr val="accent2">
              <a:lumMod val="60000"/>
              <a:lumOff val="40000"/>
            </a:schemeClr>
          </a:solidFill>
          <a:ln>
            <a:noFill/>
          </a:ln>
          <a:effectLst/>
        </p:spPr>
      </p:pic>
      <p:cxnSp>
        <p:nvCxnSpPr>
          <p:cNvPr id="60427" name="AutoShape 70"/>
          <p:cNvCxnSpPr>
            <a:cxnSpLocks noChangeShapeType="1"/>
            <a:endCxn id="60423" idx="1"/>
          </p:cNvCxnSpPr>
          <p:nvPr/>
        </p:nvCxnSpPr>
        <p:spPr bwMode="auto">
          <a:xfrm>
            <a:off x="3090863" y="2030413"/>
            <a:ext cx="642937" cy="587375"/>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428" name="AutoShape 70"/>
          <p:cNvCxnSpPr>
            <a:cxnSpLocks noChangeShapeType="1"/>
            <a:endCxn id="60430" idx="1"/>
          </p:cNvCxnSpPr>
          <p:nvPr/>
        </p:nvCxnSpPr>
        <p:spPr bwMode="auto">
          <a:xfrm>
            <a:off x="3090863" y="2030413"/>
            <a:ext cx="642937" cy="1687512"/>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9" name="ClipArt Placeholder 4"/>
          <p:cNvPicPr>
            <a:picLocks noChangeAspect="1"/>
          </p:cNvPicPr>
          <p:nvPr/>
        </p:nvPicPr>
        <p:blipFill rotWithShape="1">
          <a:blip r:embed="rId2"/>
          <a:srcRect l="-20218" t="2000" r="-21174" b="1"/>
          <a:stretch/>
        </p:blipFill>
        <p:spPr bwMode="auto">
          <a:xfrm>
            <a:off x="6229350" y="2165350"/>
            <a:ext cx="2344738" cy="2032000"/>
          </a:xfrm>
          <a:prstGeom prst="rect">
            <a:avLst/>
          </a:prstGeom>
          <a:solidFill>
            <a:schemeClr val="accent2">
              <a:lumMod val="60000"/>
              <a:lumOff val="40000"/>
            </a:schemeClr>
          </a:solidFill>
          <a:ln>
            <a:noFill/>
          </a:ln>
          <a:effectLst/>
        </p:spPr>
      </p:pic>
      <p:sp>
        <p:nvSpPr>
          <p:cNvPr id="60430" name="Rectangle 43"/>
          <p:cNvSpPr>
            <a:spLocks noChangeArrowheads="1"/>
          </p:cNvSpPr>
          <p:nvPr/>
        </p:nvSpPr>
        <p:spPr bwMode="auto">
          <a:xfrm>
            <a:off x="3733800" y="3265488"/>
            <a:ext cx="2093913" cy="906462"/>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a:solidFill>
                  <a:schemeClr val="accent2"/>
                </a:solidFill>
                <a:latin typeface="Arial" pitchFamily="34" charset="0"/>
              </a:rPr>
              <a:t>VCA N:</a:t>
            </a:r>
          </a:p>
          <a:p>
            <a:pPr algn="ctr" eaLnBrk="1" hangingPunct="1">
              <a:buFont typeface="Times New Roman" pitchFamily="18" charset="0"/>
              <a:buNone/>
            </a:pPr>
            <a:r>
              <a:rPr lang="en-US" altLang="en-US" sz="1800" b="1">
                <a:solidFill>
                  <a:schemeClr val="accent2"/>
                </a:solidFill>
                <a:latin typeface="Arial" pitchFamily="34" charset="0"/>
              </a:rPr>
              <a:t>8 K6000 GPUs</a:t>
            </a:r>
          </a:p>
        </p:txBody>
      </p:sp>
      <p:cxnSp>
        <p:nvCxnSpPr>
          <p:cNvPr id="60431" name="AutoShape 70"/>
          <p:cNvCxnSpPr>
            <a:cxnSpLocks noChangeShapeType="1"/>
            <a:stCxn id="60430" idx="3"/>
          </p:cNvCxnSpPr>
          <p:nvPr/>
        </p:nvCxnSpPr>
        <p:spPr bwMode="auto">
          <a:xfrm flipV="1">
            <a:off x="5827713" y="3717925"/>
            <a:ext cx="401637" cy="0"/>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079527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4540250"/>
            <a:ext cx="9144000" cy="6032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 name="Straight Connector 2"/>
          <p:cNvCxnSpPr/>
          <p:nvPr/>
        </p:nvCxnSpPr>
        <p:spPr>
          <a:xfrm>
            <a:off x="0" y="3600450"/>
            <a:ext cx="9144000" cy="0"/>
          </a:xfrm>
          <a:prstGeom prst="line">
            <a:avLst/>
          </a:prstGeom>
          <a:ln w="63500">
            <a:prstDash val="dash"/>
          </a:ln>
        </p:spPr>
        <p:style>
          <a:lnRef idx="1">
            <a:schemeClr val="accent1"/>
          </a:lnRef>
          <a:fillRef idx="0">
            <a:schemeClr val="accent1"/>
          </a:fillRef>
          <a:effectRef idx="0">
            <a:schemeClr val="accent1"/>
          </a:effectRef>
          <a:fontRef idx="minor">
            <a:schemeClr val="tx1"/>
          </a:fontRef>
        </p:style>
      </p:cxnSp>
      <p:sp>
        <p:nvSpPr>
          <p:cNvPr id="66563" name="AutoShape 2"/>
          <p:cNvSpPr>
            <a:spLocks noChangeArrowheads="1"/>
          </p:cNvSpPr>
          <p:nvPr/>
        </p:nvSpPr>
        <p:spPr bwMode="auto">
          <a:xfrm>
            <a:off x="6332538" y="3709988"/>
            <a:ext cx="2112962" cy="1371600"/>
          </a:xfrm>
          <a:prstGeom prst="roundRect">
            <a:avLst>
              <a:gd name="adj" fmla="val 16667"/>
            </a:avLst>
          </a:prstGeom>
          <a:solidFill>
            <a:schemeClr val="bg1"/>
          </a:solidFill>
          <a:ln w="18360">
            <a:solidFill>
              <a:srgbClr val="000000"/>
            </a:solidFill>
            <a:bevel/>
            <a:headEnd/>
            <a:tailEnd/>
          </a:ln>
        </p:spPr>
        <p:txBody>
          <a:bodyPr wrap="none" lIns="9000" tIns="37224" rIns="9000" bIns="9000" anchor="ctr"/>
          <a:lstStyle>
            <a:lvl1pPr algn="l" eaLnBrk="0" hangingPunct="0">
              <a:spcBef>
                <a:spcPct val="20000"/>
              </a:spcBef>
              <a:buFont typeface="Arial" pitchFamily="34" charset="0"/>
              <a:buChar char="•"/>
              <a:tabLst>
                <a:tab pos="723900" algn="l"/>
                <a:tab pos="1447800" algn="l"/>
                <a:tab pos="2171700" algn="l"/>
              </a:tabLst>
              <a:defRPr sz="3200">
                <a:solidFill>
                  <a:schemeClr val="tx1"/>
                </a:solidFill>
                <a:latin typeface="Calibri" pitchFamily="34" charset="0"/>
              </a:defRPr>
            </a:lvl1pPr>
            <a:lvl2pPr marL="742950" indent="-285750" algn="l" eaLnBrk="0" hangingPunct="0">
              <a:spcBef>
                <a:spcPct val="20000"/>
              </a:spcBef>
              <a:buFont typeface="Arial" pitchFamily="34" charset="0"/>
              <a:buChar char="–"/>
              <a:tabLst>
                <a:tab pos="723900" algn="l"/>
                <a:tab pos="1447800" algn="l"/>
                <a:tab pos="2171700" algn="l"/>
              </a:tabLst>
              <a:defRPr sz="2800">
                <a:solidFill>
                  <a:schemeClr val="tx1"/>
                </a:solidFill>
                <a:latin typeface="Calibri" pitchFamily="34" charset="0"/>
              </a:defRPr>
            </a:lvl2pPr>
            <a:lvl3pPr marL="1143000" indent="-228600" algn="l" eaLnBrk="0" hangingPunct="0">
              <a:spcBef>
                <a:spcPct val="20000"/>
              </a:spcBef>
              <a:buFont typeface="Arial" pitchFamily="34" charset="0"/>
              <a:buChar char="•"/>
              <a:tabLst>
                <a:tab pos="723900" algn="l"/>
                <a:tab pos="1447800" algn="l"/>
                <a:tab pos="2171700" algn="l"/>
              </a:tabLst>
              <a:defRPr sz="2400">
                <a:solidFill>
                  <a:schemeClr val="tx1"/>
                </a:solidFill>
                <a:latin typeface="Calibri" pitchFamily="34" charset="0"/>
              </a:defRPr>
            </a:lvl3pPr>
            <a:lvl4pPr marL="1600200" indent="-228600" algn="l" eaLnBrk="0" hangingPunct="0">
              <a:spcBef>
                <a:spcPct val="20000"/>
              </a:spcBef>
              <a:buFont typeface="Arial" pitchFamily="34" charset="0"/>
              <a:buChar char="–"/>
              <a:tabLst>
                <a:tab pos="723900" algn="l"/>
                <a:tab pos="1447800" algn="l"/>
                <a:tab pos="2171700" algn="l"/>
              </a:tabLst>
              <a:defRPr sz="2000">
                <a:solidFill>
                  <a:schemeClr val="tx1"/>
                </a:solidFill>
                <a:latin typeface="Calibri" pitchFamily="34" charset="0"/>
              </a:defRPr>
            </a:lvl4pPr>
            <a:lvl5pPr marL="2057400" indent="-228600" algn="l" eaLnBrk="0" hangingPunct="0">
              <a:spcBef>
                <a:spcPct val="20000"/>
              </a:spcBef>
              <a:buFont typeface="Arial" pitchFamily="34" charset="0"/>
              <a:buChar char="»"/>
              <a:tabLst>
                <a:tab pos="723900" algn="l"/>
                <a:tab pos="1447800" algn="l"/>
                <a:tab pos="2171700"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723900" algn="l"/>
                <a:tab pos="1447800" algn="l"/>
                <a:tab pos="2171700"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723900" algn="l"/>
                <a:tab pos="1447800" algn="l"/>
                <a:tab pos="2171700"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723900" algn="l"/>
                <a:tab pos="1447800" algn="l"/>
                <a:tab pos="2171700"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723900" algn="l"/>
                <a:tab pos="1447800" algn="l"/>
                <a:tab pos="2171700" algn="l"/>
              </a:tabLst>
              <a:defRPr sz="2000">
                <a:solidFill>
                  <a:schemeClr val="tx1"/>
                </a:solidFill>
                <a:latin typeface="Calibri" pitchFamily="34" charset="0"/>
              </a:defRPr>
            </a:lvl9pPr>
          </a:lstStyle>
          <a:p>
            <a:pPr algn="ctr" eaLnBrk="1" hangingPunct="1">
              <a:lnSpc>
                <a:spcPct val="100000"/>
              </a:lnSpc>
              <a:spcBef>
                <a:spcPct val="0"/>
              </a:spcBef>
              <a:buClrTx/>
              <a:buSzTx/>
              <a:buFontTx/>
              <a:buNone/>
            </a:pPr>
            <a:r>
              <a:rPr lang="en-US" altLang="en-US" sz="1800" b="1" u="sng">
                <a:solidFill>
                  <a:srgbClr val="000000"/>
                </a:solidFill>
                <a:latin typeface="Arial" pitchFamily="34" charset="0"/>
                <a:ea typeface="msmincho"/>
                <a:cs typeface="Arial" pitchFamily="34" charset="0"/>
              </a:rPr>
              <a:t>HMD</a:t>
            </a:r>
          </a:p>
          <a:p>
            <a:pPr algn="ctr" eaLnBrk="1" hangingPunct="1">
              <a:lnSpc>
                <a:spcPct val="100000"/>
              </a:lnSpc>
              <a:spcBef>
                <a:spcPct val="0"/>
              </a:spcBef>
              <a:buClrTx/>
              <a:buSzTx/>
              <a:buFontTx/>
              <a:buNone/>
            </a:pPr>
            <a:endParaRPr lang="en-US" altLang="en-US" sz="1800" b="1" u="sng">
              <a:solidFill>
                <a:srgbClr val="000000"/>
              </a:solidFill>
              <a:latin typeface="Arial" pitchFamily="34" charset="0"/>
              <a:ea typeface="msmincho"/>
              <a:cs typeface="Arial" pitchFamily="34" charset="0"/>
            </a:endParaRPr>
          </a:p>
          <a:p>
            <a:pPr algn="ctr" eaLnBrk="1" hangingPunct="1">
              <a:lnSpc>
                <a:spcPct val="100000"/>
              </a:lnSpc>
              <a:spcBef>
                <a:spcPct val="0"/>
              </a:spcBef>
              <a:buClrTx/>
              <a:buSzTx/>
              <a:buFontTx/>
              <a:buNone/>
            </a:pPr>
            <a:endParaRPr lang="en-US" altLang="en-US" sz="1800" b="1" u="sng">
              <a:solidFill>
                <a:srgbClr val="000000"/>
              </a:solidFill>
              <a:latin typeface="Arial" pitchFamily="34" charset="0"/>
              <a:ea typeface="msmincho"/>
              <a:cs typeface="Arial" pitchFamily="34" charset="0"/>
            </a:endParaRPr>
          </a:p>
          <a:p>
            <a:pPr algn="ctr" eaLnBrk="1" hangingPunct="1">
              <a:lnSpc>
                <a:spcPct val="100000"/>
              </a:lnSpc>
              <a:spcBef>
                <a:spcPct val="0"/>
              </a:spcBef>
              <a:buClrTx/>
              <a:buSzTx/>
              <a:buFontTx/>
              <a:buNone/>
            </a:pPr>
            <a:endParaRPr lang="en-US" altLang="en-US" sz="1800" b="1" u="sng">
              <a:solidFill>
                <a:srgbClr val="000000"/>
              </a:solidFill>
              <a:latin typeface="Arial" pitchFamily="34" charset="0"/>
              <a:ea typeface="msmincho"/>
              <a:cs typeface="Arial" pitchFamily="34" charset="0"/>
            </a:endParaRPr>
          </a:p>
        </p:txBody>
      </p:sp>
      <p:pic>
        <p:nvPicPr>
          <p:cNvPr id="66564" name="Picture 3"/>
          <p:cNvPicPr>
            <a:picLocks noChangeAspect="1" noChangeArrowheads="1"/>
          </p:cNvPicPr>
          <p:nvPr/>
        </p:nvPicPr>
        <p:blipFill>
          <a:blip r:embed="rId2">
            <a:extLst>
              <a:ext uri="{28A0092B-C50C-407E-A947-70E740481C1C}">
                <a14:useLocalDpi xmlns:a14="http://schemas.microsoft.com/office/drawing/2010/main" val="0"/>
              </a:ext>
            </a:extLst>
          </a:blip>
          <a:srcRect b="8287"/>
          <a:stretch>
            <a:fillRect/>
          </a:stretch>
        </p:blipFill>
        <p:spPr bwMode="auto">
          <a:xfrm>
            <a:off x="6557963" y="4256088"/>
            <a:ext cx="1662112"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2"/>
          <p:cNvSpPr>
            <a:spLocks noChangeArrowheads="1"/>
          </p:cNvSpPr>
          <p:nvPr/>
        </p:nvSpPr>
        <p:spPr bwMode="auto">
          <a:xfrm>
            <a:off x="5905500" y="87313"/>
            <a:ext cx="2909888" cy="2198687"/>
          </a:xfrm>
          <a:prstGeom prst="roundRect">
            <a:avLst>
              <a:gd name="adj" fmla="val 16667"/>
            </a:avLst>
          </a:prstGeom>
          <a:solidFill>
            <a:schemeClr val="accent6">
              <a:lumMod val="60000"/>
              <a:lumOff val="40000"/>
            </a:schemeClr>
          </a:solidFill>
          <a:ln w="18360">
            <a:solidFill>
              <a:srgbClr val="000000"/>
            </a:solidFill>
            <a:bevel/>
            <a:headEnd/>
            <a:tailEnd/>
          </a:ln>
          <a:effectLst/>
        </p:spPr>
        <p:txBody>
          <a:bodyPr wrap="none" lIns="9000" tIns="37224" rIns="9000" bIns="9000" anchor="ctr"/>
          <a:lstStyle>
            <a:lvl1pPr>
              <a:tabLst>
                <a:tab pos="723900" algn="l"/>
                <a:tab pos="1447800" algn="l"/>
                <a:tab pos="2171700" algn="l"/>
              </a:tabLst>
              <a:defRPr sz="2400">
                <a:solidFill>
                  <a:srgbClr val="000000"/>
                </a:solidFill>
                <a:latin typeface="Times New Roman" charset="0"/>
                <a:ea typeface="msmincho" charset="0"/>
                <a:cs typeface="msmincho" charset="0"/>
              </a:defRPr>
            </a:lvl1pPr>
            <a:lvl2pPr>
              <a:tabLst>
                <a:tab pos="723900" algn="l"/>
                <a:tab pos="1447800" algn="l"/>
                <a:tab pos="2171700" algn="l"/>
              </a:tabLst>
              <a:defRPr sz="2400">
                <a:solidFill>
                  <a:srgbClr val="000000"/>
                </a:solidFill>
                <a:latin typeface="Times New Roman" charset="0"/>
                <a:ea typeface="msmincho" charset="0"/>
                <a:cs typeface="msmincho" charset="0"/>
              </a:defRPr>
            </a:lvl2pPr>
            <a:lvl3pPr>
              <a:tabLst>
                <a:tab pos="723900" algn="l"/>
                <a:tab pos="1447800" algn="l"/>
                <a:tab pos="2171700" algn="l"/>
              </a:tabLst>
              <a:defRPr sz="2400">
                <a:solidFill>
                  <a:srgbClr val="000000"/>
                </a:solidFill>
                <a:latin typeface="Times New Roman" charset="0"/>
                <a:ea typeface="msmincho" charset="0"/>
                <a:cs typeface="msmincho" charset="0"/>
              </a:defRPr>
            </a:lvl3pPr>
            <a:lvl4pPr>
              <a:tabLst>
                <a:tab pos="723900" algn="l"/>
                <a:tab pos="1447800" algn="l"/>
                <a:tab pos="2171700" algn="l"/>
              </a:tabLst>
              <a:defRPr sz="2400">
                <a:solidFill>
                  <a:srgbClr val="000000"/>
                </a:solidFill>
                <a:latin typeface="Times New Roman" charset="0"/>
                <a:ea typeface="msmincho" charset="0"/>
                <a:cs typeface="msmincho" charset="0"/>
              </a:defRPr>
            </a:lvl4pPr>
            <a:lvl5pPr>
              <a:tabLst>
                <a:tab pos="723900" algn="l"/>
                <a:tab pos="1447800" algn="l"/>
                <a:tab pos="21717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400" b="1" u="sng" dirty="0" smtClean="0">
                <a:latin typeface="Arial" panose="020B0604020202020204" pitchFamily="34" charset="0"/>
                <a:cs typeface="Arial" panose="020B0604020202020204" pitchFamily="34" charset="0"/>
              </a:rPr>
              <a:t>HMD Display Loop</a:t>
            </a:r>
            <a:r>
              <a:rPr lang="en-US" altLang="en-US" sz="1400" b="1" u="sng" dirty="0">
                <a:latin typeface="Arial" panose="020B0604020202020204" pitchFamily="34" charset="0"/>
                <a:cs typeface="Arial" panose="020B0604020202020204" pitchFamily="34" charset="0"/>
              </a:rPr>
              <a:t/>
            </a:r>
            <a:br>
              <a:rPr lang="en-US" altLang="en-US" sz="1400" b="1" u="sng" dirty="0">
                <a:latin typeface="Arial" panose="020B0604020202020204" pitchFamily="34" charset="0"/>
                <a:cs typeface="Arial" panose="020B0604020202020204" pitchFamily="34" charset="0"/>
              </a:rPr>
            </a:br>
            <a:r>
              <a:rPr lang="en-US" altLang="en-US" sz="1400" dirty="0" smtClean="0">
                <a:latin typeface="Arial" panose="020B0604020202020204" pitchFamily="34" charset="0"/>
                <a:cs typeface="Arial" panose="020B0604020202020204" pitchFamily="34" charset="0"/>
              </a:rPr>
              <a:t>HMD loop runs in main</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VMD application thread</a:t>
            </a:r>
          </a:p>
          <a:p>
            <a:pPr fontAlgn="auto">
              <a:lnSpc>
                <a:spcPct val="100000"/>
              </a:lnSpc>
              <a:spcBef>
                <a:spcPts val="0"/>
              </a:spcBef>
              <a:spcAft>
                <a:spcPts val="0"/>
              </a:spcAft>
              <a:buClrTx/>
              <a:buSzTx/>
              <a:buFontTx/>
              <a:buNone/>
              <a:defRPr/>
            </a:pPr>
            <a:r>
              <a:rPr lang="en-US" altLang="en-US" sz="1400" dirty="0">
                <a:latin typeface="Arial" panose="020B0604020202020204" pitchFamily="34" charset="0"/>
                <a:cs typeface="Arial" panose="020B0604020202020204" pitchFamily="34" charset="0"/>
              </a:rPr>
              <a:t>a</a:t>
            </a:r>
            <a:r>
              <a:rPr lang="en-US" altLang="en-US" sz="1400" dirty="0" smtClean="0">
                <a:latin typeface="Arial" panose="020B0604020202020204" pitchFamily="34" charset="0"/>
                <a:cs typeface="Arial" panose="020B0604020202020204" pitchFamily="34" charset="0"/>
              </a:rPr>
              <a:t>t max OpenGL draw rate</a:t>
            </a:r>
          </a:p>
          <a:p>
            <a:pPr fontAlgn="auto">
              <a:lnSpc>
                <a:spcPct val="100000"/>
              </a:lnSpc>
              <a:spcBef>
                <a:spcPts val="0"/>
              </a:spcBef>
              <a:spcAft>
                <a:spcPts val="0"/>
              </a:spcAft>
              <a:buClrTx/>
              <a:buSzTx/>
              <a:buFontTx/>
              <a:buNone/>
              <a:defRPr/>
            </a:pPr>
            <a:endParaRPr lang="en-US" altLang="en-US" sz="1400" dirty="0" smtClean="0">
              <a:latin typeface="Arial" panose="020B0604020202020204" pitchFamily="34" charset="0"/>
              <a:cs typeface="Arial" panose="020B0604020202020204" pitchFamily="34" charset="0"/>
            </a:endParaRP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View-dependent</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stereo </a:t>
            </a:r>
            <a:r>
              <a:rPr lang="en-US" altLang="en-US" sz="1400" dirty="0" err="1" smtClean="0">
                <a:latin typeface="Arial" panose="020B0604020202020204" pitchFamily="34" charset="0"/>
                <a:cs typeface="Arial" panose="020B0604020202020204" pitchFamily="34" charset="0"/>
              </a:rPr>
              <a:t>reprojection</a:t>
            </a:r>
            <a:r>
              <a:rPr lang="en-US" altLang="en-US" sz="1400" dirty="0" smtClean="0">
                <a:latin typeface="Arial" panose="020B0604020202020204" pitchFamily="34" charset="0"/>
                <a:cs typeface="Arial" panose="020B0604020202020204" pitchFamily="34" charset="0"/>
              </a:rPr>
              <a:t> for</a:t>
            </a:r>
          </a:p>
          <a:p>
            <a:pPr fontAlgn="auto">
              <a:lnSpc>
                <a:spcPct val="100000"/>
              </a:lnSpc>
              <a:spcBef>
                <a:spcPts val="0"/>
              </a:spcBef>
              <a:spcAft>
                <a:spcPts val="0"/>
              </a:spcAft>
              <a:buClrTx/>
              <a:buSzTx/>
              <a:buFontTx/>
              <a:buNone/>
              <a:defRPr/>
            </a:pPr>
            <a:r>
              <a:rPr lang="en-US" altLang="en-US" sz="1400" dirty="0">
                <a:latin typeface="Arial" panose="020B0604020202020204" pitchFamily="34" charset="0"/>
                <a:cs typeface="Arial" panose="020B0604020202020204" pitchFamily="34" charset="0"/>
              </a:rPr>
              <a:t>c</a:t>
            </a:r>
            <a:r>
              <a:rPr lang="en-US" altLang="en-US" sz="1400" dirty="0" smtClean="0">
                <a:latin typeface="Arial" panose="020B0604020202020204" pitchFamily="34" charset="0"/>
                <a:cs typeface="Arial" panose="020B0604020202020204" pitchFamily="34" charset="0"/>
              </a:rPr>
              <a:t>urrent HMD head pose</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 </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HMD distortion correction</a:t>
            </a:r>
          </a:p>
        </p:txBody>
      </p:sp>
      <p:sp>
        <p:nvSpPr>
          <p:cNvPr id="66566" name="AutoShape 7"/>
          <p:cNvSpPr>
            <a:spLocks noChangeArrowheads="1"/>
          </p:cNvSpPr>
          <p:nvPr/>
        </p:nvSpPr>
        <p:spPr bwMode="auto">
          <a:xfrm flipH="1">
            <a:off x="3314700" y="968375"/>
            <a:ext cx="2590800" cy="1060450"/>
          </a:xfrm>
          <a:prstGeom prst="rightArrow">
            <a:avLst>
              <a:gd name="adj1" fmla="val 50000"/>
              <a:gd name="adj2" fmla="val 49959"/>
            </a:avLst>
          </a:prstGeom>
          <a:solidFill>
            <a:srgbClr val="333333"/>
          </a:solidFill>
          <a:ln w="9525">
            <a:solidFill>
              <a:srgbClr val="000000"/>
            </a:solidFill>
            <a:round/>
            <a:headEnd/>
            <a:tailEnd/>
          </a:ln>
        </p:spPr>
        <p:txBody>
          <a:bodyPr wrap="none" lIns="0" tIns="21167" rIns="0" bIns="0" anchor="ctr"/>
          <a:lstStyle>
            <a:lvl1pPr algn="l" eaLnBrk="0" hangingPunct="0">
              <a:spcBef>
                <a:spcPct val="20000"/>
              </a:spcBef>
              <a:buFont typeface="Arial" pitchFamily="34" charset="0"/>
              <a:buChar char="•"/>
              <a:tabLst>
                <a:tab pos="723900" algn="l"/>
              </a:tabLst>
              <a:defRPr sz="3200">
                <a:solidFill>
                  <a:schemeClr val="tx1"/>
                </a:solidFill>
                <a:latin typeface="Calibri" pitchFamily="34" charset="0"/>
              </a:defRPr>
            </a:lvl1pPr>
            <a:lvl2pPr marL="742950" indent="-285750" algn="l" eaLnBrk="0" hangingPunct="0">
              <a:spcBef>
                <a:spcPct val="20000"/>
              </a:spcBef>
              <a:buFont typeface="Arial" pitchFamily="34" charset="0"/>
              <a:buChar char="–"/>
              <a:tabLst>
                <a:tab pos="723900" algn="l"/>
              </a:tabLst>
              <a:defRPr sz="2800">
                <a:solidFill>
                  <a:schemeClr val="tx1"/>
                </a:solidFill>
                <a:latin typeface="Calibri" pitchFamily="34" charset="0"/>
              </a:defRPr>
            </a:lvl2pPr>
            <a:lvl3pPr marL="1143000" indent="-228600" algn="l" eaLnBrk="0" hangingPunct="0">
              <a:spcBef>
                <a:spcPct val="20000"/>
              </a:spcBef>
              <a:buFont typeface="Arial" pitchFamily="34" charset="0"/>
              <a:buChar char="•"/>
              <a:tabLst>
                <a:tab pos="723900" algn="l"/>
              </a:tabLst>
              <a:defRPr sz="2400">
                <a:solidFill>
                  <a:schemeClr val="tx1"/>
                </a:solidFill>
                <a:latin typeface="Calibri" pitchFamily="34" charset="0"/>
              </a:defRPr>
            </a:lvl3pPr>
            <a:lvl4pPr marL="1600200" indent="-228600" algn="l" eaLnBrk="0" hangingPunct="0">
              <a:spcBef>
                <a:spcPct val="20000"/>
              </a:spcBef>
              <a:buFont typeface="Arial" pitchFamily="34" charset="0"/>
              <a:buChar char="–"/>
              <a:tabLst>
                <a:tab pos="723900" algn="l"/>
              </a:tabLst>
              <a:defRPr sz="2000">
                <a:solidFill>
                  <a:schemeClr val="tx1"/>
                </a:solidFill>
                <a:latin typeface="Calibri" pitchFamily="34" charset="0"/>
              </a:defRPr>
            </a:lvl4pPr>
            <a:lvl5pPr marL="2057400" indent="-228600" algn="l" eaLnBrk="0" hangingPunct="0">
              <a:spcBef>
                <a:spcPct val="20000"/>
              </a:spcBef>
              <a:buFont typeface="Arial" pitchFamily="34" charset="0"/>
              <a:buChar char="»"/>
              <a:tabLst>
                <a:tab pos="723900"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9pPr>
          </a:lstStyle>
          <a:p>
            <a:pPr algn="ctr" eaLnBrk="1" hangingPunct="1">
              <a:lnSpc>
                <a:spcPct val="100000"/>
              </a:lnSpc>
              <a:spcBef>
                <a:spcPct val="0"/>
              </a:spcBef>
              <a:buClrTx/>
              <a:buSzTx/>
              <a:buFontTx/>
              <a:buNone/>
            </a:pPr>
            <a:r>
              <a:rPr lang="en-US" altLang="en-US" sz="1600">
                <a:solidFill>
                  <a:srgbClr val="FFFFFF"/>
                </a:solidFill>
                <a:latin typeface="Arial" pitchFamily="34" charset="0"/>
                <a:ea typeface="msmincho"/>
                <a:cs typeface="msmincho"/>
              </a:rPr>
              <a:t>Camera </a:t>
            </a:r>
          </a:p>
          <a:p>
            <a:pPr algn="ctr" eaLnBrk="1" hangingPunct="1">
              <a:lnSpc>
                <a:spcPct val="100000"/>
              </a:lnSpc>
              <a:spcBef>
                <a:spcPct val="0"/>
              </a:spcBef>
              <a:buClrTx/>
              <a:buSzTx/>
              <a:buFontTx/>
              <a:buNone/>
            </a:pPr>
            <a:r>
              <a:rPr lang="en-US" altLang="en-US" sz="1600">
                <a:solidFill>
                  <a:srgbClr val="FFFFFF"/>
                </a:solidFill>
                <a:latin typeface="Arial" pitchFamily="34" charset="0"/>
                <a:ea typeface="msmincho"/>
                <a:cs typeface="msmincho"/>
              </a:rPr>
              <a:t>+ Scene</a:t>
            </a:r>
          </a:p>
        </p:txBody>
      </p:sp>
      <p:sp>
        <p:nvSpPr>
          <p:cNvPr id="17" name="AutoShape 2"/>
          <p:cNvSpPr>
            <a:spLocks noChangeArrowheads="1"/>
          </p:cNvSpPr>
          <p:nvPr/>
        </p:nvSpPr>
        <p:spPr bwMode="auto">
          <a:xfrm>
            <a:off x="287338" y="87313"/>
            <a:ext cx="3027362" cy="1720850"/>
          </a:xfrm>
          <a:prstGeom prst="roundRect">
            <a:avLst>
              <a:gd name="adj" fmla="val 16667"/>
            </a:avLst>
          </a:prstGeom>
          <a:solidFill>
            <a:schemeClr val="accent6">
              <a:lumMod val="60000"/>
              <a:lumOff val="40000"/>
            </a:schemeClr>
          </a:solidFill>
          <a:ln w="18360">
            <a:solidFill>
              <a:srgbClr val="000000"/>
            </a:solidFill>
            <a:bevel/>
            <a:headEnd/>
            <a:tailEnd/>
          </a:ln>
          <a:effectLst/>
        </p:spPr>
        <p:txBody>
          <a:bodyPr wrap="none" lIns="9000" tIns="37224" rIns="9000" bIns="9000" anchor="ctr"/>
          <a:lstStyle>
            <a:lvl1pPr>
              <a:tabLst>
                <a:tab pos="723900" algn="l"/>
                <a:tab pos="1447800" algn="l"/>
                <a:tab pos="2171700" algn="l"/>
              </a:tabLst>
              <a:defRPr sz="2400">
                <a:solidFill>
                  <a:srgbClr val="000000"/>
                </a:solidFill>
                <a:latin typeface="Times New Roman" charset="0"/>
                <a:ea typeface="msmincho" charset="0"/>
                <a:cs typeface="msmincho" charset="0"/>
              </a:defRPr>
            </a:lvl1pPr>
            <a:lvl2pPr>
              <a:tabLst>
                <a:tab pos="723900" algn="l"/>
                <a:tab pos="1447800" algn="l"/>
                <a:tab pos="2171700" algn="l"/>
              </a:tabLst>
              <a:defRPr sz="2400">
                <a:solidFill>
                  <a:srgbClr val="000000"/>
                </a:solidFill>
                <a:latin typeface="Times New Roman" charset="0"/>
                <a:ea typeface="msmincho" charset="0"/>
                <a:cs typeface="msmincho" charset="0"/>
              </a:defRPr>
            </a:lvl2pPr>
            <a:lvl3pPr>
              <a:tabLst>
                <a:tab pos="723900" algn="l"/>
                <a:tab pos="1447800" algn="l"/>
                <a:tab pos="2171700" algn="l"/>
              </a:tabLst>
              <a:defRPr sz="2400">
                <a:solidFill>
                  <a:srgbClr val="000000"/>
                </a:solidFill>
                <a:latin typeface="Times New Roman" charset="0"/>
                <a:ea typeface="msmincho" charset="0"/>
                <a:cs typeface="msmincho" charset="0"/>
              </a:defRPr>
            </a:lvl3pPr>
            <a:lvl4pPr>
              <a:tabLst>
                <a:tab pos="723900" algn="l"/>
                <a:tab pos="1447800" algn="l"/>
                <a:tab pos="2171700" algn="l"/>
              </a:tabLst>
              <a:defRPr sz="2400">
                <a:solidFill>
                  <a:srgbClr val="000000"/>
                </a:solidFill>
                <a:latin typeface="Times New Roman" charset="0"/>
                <a:ea typeface="msmincho" charset="0"/>
                <a:cs typeface="msmincho" charset="0"/>
              </a:defRPr>
            </a:lvl4pPr>
            <a:lvl5pPr>
              <a:tabLst>
                <a:tab pos="723900" algn="l"/>
                <a:tab pos="1447800" algn="l"/>
                <a:tab pos="21717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400" b="1" u="sng" dirty="0" smtClean="0">
                <a:latin typeface="Arial" panose="020B0604020202020204" pitchFamily="34" charset="0"/>
                <a:cs typeface="Arial" panose="020B0604020202020204" pitchFamily="34" charset="0"/>
              </a:rPr>
              <a:t>Progressive</a:t>
            </a:r>
          </a:p>
          <a:p>
            <a:pPr fontAlgn="auto">
              <a:lnSpc>
                <a:spcPct val="100000"/>
              </a:lnSpc>
              <a:spcBef>
                <a:spcPts val="0"/>
              </a:spcBef>
              <a:spcAft>
                <a:spcPts val="0"/>
              </a:spcAft>
              <a:buClrTx/>
              <a:buSzTx/>
              <a:buFontTx/>
              <a:buNone/>
              <a:defRPr/>
            </a:pPr>
            <a:r>
              <a:rPr lang="en-US" altLang="en-US" sz="1400" b="1" u="sng" dirty="0" smtClean="0">
                <a:latin typeface="Arial" panose="020B0604020202020204" pitchFamily="34" charset="0"/>
                <a:cs typeface="Arial" panose="020B0604020202020204" pitchFamily="34" charset="0"/>
              </a:rPr>
              <a:t>Ray Tracing Engine</a:t>
            </a:r>
            <a:br>
              <a:rPr lang="en-US" altLang="en-US" sz="1400" b="1" u="sng" dirty="0" smtClean="0">
                <a:latin typeface="Arial" panose="020B0604020202020204" pitchFamily="34" charset="0"/>
                <a:cs typeface="Arial" panose="020B0604020202020204" pitchFamily="34" charset="0"/>
              </a:rPr>
            </a:br>
            <a:r>
              <a:rPr lang="en-US" altLang="en-US" sz="1400" dirty="0" smtClean="0">
                <a:latin typeface="Arial" panose="020B0604020202020204" pitchFamily="34" charset="0"/>
                <a:cs typeface="Arial" panose="020B0604020202020204" pitchFamily="34" charset="0"/>
              </a:rPr>
              <a:t>Ray tracing loop runs </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continuously in new thread</a:t>
            </a:r>
          </a:p>
          <a:p>
            <a:pPr fontAlgn="auto">
              <a:lnSpc>
                <a:spcPct val="100000"/>
              </a:lnSpc>
              <a:spcBef>
                <a:spcPts val="0"/>
              </a:spcBef>
              <a:spcAft>
                <a:spcPts val="0"/>
              </a:spcAft>
              <a:buClrTx/>
              <a:buSzTx/>
              <a:buFontTx/>
              <a:buNone/>
              <a:defRPr/>
            </a:pPr>
            <a:endParaRPr lang="en-US" altLang="en-US" sz="1400" dirty="0">
              <a:latin typeface="Arial" panose="020B0604020202020204" pitchFamily="34" charset="0"/>
              <a:cs typeface="Arial" panose="020B0604020202020204" pitchFamily="34" charset="0"/>
            </a:endParaRP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Decodes H.264 video </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stream from  remote </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VCA GPU cluster</a:t>
            </a:r>
            <a:endParaRPr lang="en-US" altLang="en-US" sz="1400" dirty="0">
              <a:latin typeface="Arial" panose="020B0604020202020204" pitchFamily="34" charset="0"/>
              <a:cs typeface="Arial" panose="020B0604020202020204" pitchFamily="34" charset="0"/>
            </a:endParaRPr>
          </a:p>
        </p:txBody>
      </p:sp>
      <p:sp>
        <p:nvSpPr>
          <p:cNvPr id="18" name="AutoShape 7"/>
          <p:cNvSpPr>
            <a:spLocks noChangeArrowheads="1"/>
          </p:cNvSpPr>
          <p:nvPr/>
        </p:nvSpPr>
        <p:spPr bwMode="auto">
          <a:xfrm flipH="1">
            <a:off x="0" y="2027879"/>
            <a:ext cx="1801305" cy="1369509"/>
          </a:xfrm>
          <a:prstGeom prst="rightArrow">
            <a:avLst>
              <a:gd name="adj1" fmla="val 50000"/>
              <a:gd name="adj2" fmla="val 50000"/>
            </a:avLst>
          </a:prstGeom>
          <a:solidFill>
            <a:srgbClr val="333333"/>
          </a:solidFill>
          <a:ln w="9525">
            <a:solidFill>
              <a:srgbClr val="000000"/>
            </a:solidFill>
            <a:round/>
            <a:headEnd/>
            <a:tailEnd/>
          </a:ln>
          <a:effectLst/>
          <a:scene3d>
            <a:camera prst="orthographicFront">
              <a:rot lat="0" lon="0" rev="5400000"/>
            </a:camera>
            <a:lightRig rig="threePt" dir="t"/>
          </a:scene3d>
        </p:spPr>
        <p:txBody>
          <a:bodyPr wrap="none" lIns="0" tIns="21167" rIns="0" bIns="0" anchor="ctr"/>
          <a:lstStyle>
            <a:lvl1pPr>
              <a:tabLst>
                <a:tab pos="723900" algn="l"/>
              </a:tabLst>
              <a:defRPr sz="2400">
                <a:solidFill>
                  <a:srgbClr val="000000"/>
                </a:solidFill>
                <a:latin typeface="Times New Roman" charset="0"/>
                <a:ea typeface="msmincho" charset="0"/>
                <a:cs typeface="msmincho" charset="0"/>
              </a:defRPr>
            </a:lvl1pPr>
            <a:lvl2pPr>
              <a:tabLst>
                <a:tab pos="723900" algn="l"/>
              </a:tabLst>
              <a:defRPr sz="2400">
                <a:solidFill>
                  <a:srgbClr val="000000"/>
                </a:solidFill>
                <a:latin typeface="Times New Roman" charset="0"/>
                <a:ea typeface="msmincho" charset="0"/>
                <a:cs typeface="msmincho" charset="0"/>
              </a:defRPr>
            </a:lvl2pPr>
            <a:lvl3pPr>
              <a:tabLst>
                <a:tab pos="723900" algn="l"/>
              </a:tabLst>
              <a:defRPr sz="2400">
                <a:solidFill>
                  <a:srgbClr val="000000"/>
                </a:solidFill>
                <a:latin typeface="Times New Roman" charset="0"/>
                <a:ea typeface="msmincho" charset="0"/>
                <a:cs typeface="msmincho" charset="0"/>
              </a:defRPr>
            </a:lvl3pPr>
            <a:lvl4pPr>
              <a:tabLst>
                <a:tab pos="723900" algn="l"/>
              </a:tabLst>
              <a:defRPr sz="2400">
                <a:solidFill>
                  <a:srgbClr val="000000"/>
                </a:solidFill>
                <a:latin typeface="Times New Roman" charset="0"/>
                <a:ea typeface="msmincho" charset="0"/>
                <a:cs typeface="msmincho" charset="0"/>
              </a:defRPr>
            </a:lvl4pPr>
            <a:lvl5pPr>
              <a:tabLst>
                <a:tab pos="7239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400" dirty="0" smtClean="0">
                <a:solidFill>
                  <a:srgbClr val="FFFFFF"/>
                </a:solidFill>
                <a:latin typeface="Arial" charset="0"/>
              </a:rPr>
              <a:t>RT Code</a:t>
            </a:r>
          </a:p>
          <a:p>
            <a:pPr fontAlgn="auto">
              <a:lnSpc>
                <a:spcPct val="100000"/>
              </a:lnSpc>
              <a:spcBef>
                <a:spcPts val="0"/>
              </a:spcBef>
              <a:spcAft>
                <a:spcPts val="0"/>
              </a:spcAft>
              <a:buClrTx/>
              <a:buSzTx/>
              <a:buFontTx/>
              <a:buNone/>
              <a:defRPr/>
            </a:pPr>
            <a:r>
              <a:rPr lang="en-US" altLang="en-US" sz="1400" dirty="0" smtClean="0">
                <a:solidFill>
                  <a:srgbClr val="FFFFFF"/>
                </a:solidFill>
                <a:latin typeface="Arial" charset="0"/>
              </a:rPr>
              <a:t>+ Camera</a:t>
            </a:r>
          </a:p>
          <a:p>
            <a:pPr fontAlgn="auto">
              <a:lnSpc>
                <a:spcPct val="100000"/>
              </a:lnSpc>
              <a:spcBef>
                <a:spcPts val="0"/>
              </a:spcBef>
              <a:spcAft>
                <a:spcPts val="0"/>
              </a:spcAft>
              <a:buClrTx/>
              <a:buSzTx/>
              <a:buFontTx/>
              <a:buNone/>
              <a:defRPr/>
            </a:pPr>
            <a:r>
              <a:rPr lang="en-US" altLang="en-US" sz="1400" dirty="0" smtClean="0">
                <a:solidFill>
                  <a:srgbClr val="FFFFFF"/>
                </a:solidFill>
                <a:latin typeface="Arial" charset="0"/>
              </a:rPr>
              <a:t> + Scene</a:t>
            </a:r>
            <a:endParaRPr lang="en-US" altLang="en-US" sz="1400" dirty="0">
              <a:solidFill>
                <a:srgbClr val="FFFFFF"/>
              </a:solidFill>
              <a:latin typeface="Arial" charset="0"/>
            </a:endParaRPr>
          </a:p>
        </p:txBody>
      </p:sp>
      <p:sp>
        <p:nvSpPr>
          <p:cNvPr id="20" name="AutoShape 4"/>
          <p:cNvSpPr>
            <a:spLocks noChangeArrowheads="1"/>
          </p:cNvSpPr>
          <p:nvPr/>
        </p:nvSpPr>
        <p:spPr bwMode="auto">
          <a:xfrm>
            <a:off x="1600201" y="2185187"/>
            <a:ext cx="1828800" cy="1054895"/>
          </a:xfrm>
          <a:prstGeom prst="rightArrow">
            <a:avLst>
              <a:gd name="adj1" fmla="val 50000"/>
              <a:gd name="adj2" fmla="val 50000"/>
            </a:avLst>
          </a:prstGeom>
          <a:solidFill>
            <a:srgbClr val="333333"/>
          </a:solidFill>
          <a:ln w="9525">
            <a:solidFill>
              <a:srgbClr val="000000"/>
            </a:solidFill>
            <a:round/>
            <a:headEnd/>
            <a:tailEnd/>
          </a:ln>
          <a:effectLst/>
          <a:scene3d>
            <a:camera prst="orthographicFront">
              <a:rot lat="0" lon="0" rev="5400000"/>
            </a:camera>
            <a:lightRig rig="threePt" dir="t"/>
          </a:scene3d>
        </p:spPr>
        <p:txBody>
          <a:bodyPr wrap="none" lIns="0" tIns="21167" rIns="0" bIns="0" anchor="ctr"/>
          <a:lstStyle>
            <a:lvl1pPr>
              <a:tabLst>
                <a:tab pos="723900" algn="l"/>
              </a:tabLst>
              <a:defRPr sz="2400">
                <a:solidFill>
                  <a:srgbClr val="000000"/>
                </a:solidFill>
                <a:latin typeface="Times New Roman" charset="0"/>
                <a:ea typeface="msmincho" charset="0"/>
                <a:cs typeface="msmincho" charset="0"/>
              </a:defRPr>
            </a:lvl1pPr>
            <a:lvl2pPr>
              <a:tabLst>
                <a:tab pos="723900" algn="l"/>
              </a:tabLst>
              <a:defRPr sz="2400">
                <a:solidFill>
                  <a:srgbClr val="000000"/>
                </a:solidFill>
                <a:latin typeface="Times New Roman" charset="0"/>
                <a:ea typeface="msmincho" charset="0"/>
                <a:cs typeface="msmincho" charset="0"/>
              </a:defRPr>
            </a:lvl2pPr>
            <a:lvl3pPr>
              <a:tabLst>
                <a:tab pos="723900" algn="l"/>
              </a:tabLst>
              <a:defRPr sz="2400">
                <a:solidFill>
                  <a:srgbClr val="000000"/>
                </a:solidFill>
                <a:latin typeface="Times New Roman" charset="0"/>
                <a:ea typeface="msmincho" charset="0"/>
                <a:cs typeface="msmincho" charset="0"/>
              </a:defRPr>
            </a:lvl3pPr>
            <a:lvl4pPr>
              <a:tabLst>
                <a:tab pos="723900" algn="l"/>
              </a:tabLst>
              <a:defRPr sz="2400">
                <a:solidFill>
                  <a:srgbClr val="000000"/>
                </a:solidFill>
                <a:latin typeface="Times New Roman" charset="0"/>
                <a:ea typeface="msmincho" charset="0"/>
                <a:cs typeface="msmincho" charset="0"/>
              </a:defRPr>
            </a:lvl4pPr>
            <a:lvl5pPr>
              <a:tabLst>
                <a:tab pos="7239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600" dirty="0" err="1" smtClean="0">
                <a:solidFill>
                  <a:srgbClr val="FFFFFF"/>
                </a:solidFill>
                <a:latin typeface="Arial" charset="0"/>
              </a:rPr>
              <a:t>Omnistereo</a:t>
            </a:r>
            <a:r>
              <a:rPr lang="en-US" altLang="en-US" sz="1600" dirty="0" smtClean="0">
                <a:solidFill>
                  <a:srgbClr val="FFFFFF"/>
                </a:solidFill>
                <a:latin typeface="Arial" charset="0"/>
              </a:rPr>
              <a:t> </a:t>
            </a:r>
          </a:p>
          <a:p>
            <a:pPr fontAlgn="auto">
              <a:lnSpc>
                <a:spcPct val="100000"/>
              </a:lnSpc>
              <a:spcBef>
                <a:spcPts val="0"/>
              </a:spcBef>
              <a:spcAft>
                <a:spcPts val="0"/>
              </a:spcAft>
              <a:buClrTx/>
              <a:buSzTx/>
              <a:buFontTx/>
              <a:buNone/>
              <a:defRPr/>
            </a:pPr>
            <a:r>
              <a:rPr lang="en-US" altLang="en-US" sz="1600" dirty="0" smtClean="0">
                <a:solidFill>
                  <a:srgbClr val="FFFFFF"/>
                </a:solidFill>
                <a:latin typeface="Arial" charset="0"/>
              </a:rPr>
              <a:t>H.264 Video</a:t>
            </a:r>
            <a:endParaRPr lang="en-US" altLang="en-US" sz="1600" dirty="0">
              <a:solidFill>
                <a:srgbClr val="FFFFFF"/>
              </a:solidFill>
              <a:latin typeface="Arial" charset="0"/>
            </a:endParaRPr>
          </a:p>
        </p:txBody>
      </p:sp>
      <p:sp>
        <p:nvSpPr>
          <p:cNvPr id="21" name="AutoShape 2"/>
          <p:cNvSpPr>
            <a:spLocks noChangeArrowheads="1"/>
          </p:cNvSpPr>
          <p:nvPr/>
        </p:nvSpPr>
        <p:spPr bwMode="auto">
          <a:xfrm>
            <a:off x="211138" y="4327525"/>
            <a:ext cx="3979862" cy="754063"/>
          </a:xfrm>
          <a:prstGeom prst="roundRect">
            <a:avLst>
              <a:gd name="adj" fmla="val 16667"/>
            </a:avLst>
          </a:prstGeom>
          <a:solidFill>
            <a:schemeClr val="accent3">
              <a:lumMod val="60000"/>
              <a:lumOff val="40000"/>
            </a:schemeClr>
          </a:solidFill>
          <a:ln w="18360">
            <a:solidFill>
              <a:srgbClr val="000000"/>
            </a:solidFill>
            <a:bevel/>
            <a:headEnd/>
            <a:tailEnd/>
          </a:ln>
          <a:effectLst/>
        </p:spPr>
        <p:txBody>
          <a:bodyPr wrap="none" lIns="9000" tIns="37224" rIns="9000" bIns="9000" anchor="ctr"/>
          <a:lstStyle>
            <a:lvl1pPr>
              <a:tabLst>
                <a:tab pos="723900" algn="l"/>
                <a:tab pos="1447800" algn="l"/>
                <a:tab pos="2171700" algn="l"/>
              </a:tabLst>
              <a:defRPr sz="2400">
                <a:solidFill>
                  <a:srgbClr val="000000"/>
                </a:solidFill>
                <a:latin typeface="Times New Roman" charset="0"/>
                <a:ea typeface="msmincho" charset="0"/>
                <a:cs typeface="msmincho" charset="0"/>
              </a:defRPr>
            </a:lvl1pPr>
            <a:lvl2pPr>
              <a:tabLst>
                <a:tab pos="723900" algn="l"/>
                <a:tab pos="1447800" algn="l"/>
                <a:tab pos="2171700" algn="l"/>
              </a:tabLst>
              <a:defRPr sz="2400">
                <a:solidFill>
                  <a:srgbClr val="000000"/>
                </a:solidFill>
                <a:latin typeface="Times New Roman" charset="0"/>
                <a:ea typeface="msmincho" charset="0"/>
                <a:cs typeface="msmincho" charset="0"/>
              </a:defRPr>
            </a:lvl2pPr>
            <a:lvl3pPr>
              <a:tabLst>
                <a:tab pos="723900" algn="l"/>
                <a:tab pos="1447800" algn="l"/>
                <a:tab pos="2171700" algn="l"/>
              </a:tabLst>
              <a:defRPr sz="2400">
                <a:solidFill>
                  <a:srgbClr val="000000"/>
                </a:solidFill>
                <a:latin typeface="Times New Roman" charset="0"/>
                <a:ea typeface="msmincho" charset="0"/>
                <a:cs typeface="msmincho" charset="0"/>
              </a:defRPr>
            </a:lvl3pPr>
            <a:lvl4pPr>
              <a:tabLst>
                <a:tab pos="723900" algn="l"/>
                <a:tab pos="1447800" algn="l"/>
                <a:tab pos="2171700" algn="l"/>
              </a:tabLst>
              <a:defRPr sz="2400">
                <a:solidFill>
                  <a:srgbClr val="000000"/>
                </a:solidFill>
                <a:latin typeface="Times New Roman" charset="0"/>
                <a:ea typeface="msmincho" charset="0"/>
                <a:cs typeface="msmincho" charset="0"/>
              </a:defRPr>
            </a:lvl4pPr>
            <a:lvl5pPr>
              <a:tabLst>
                <a:tab pos="723900" algn="l"/>
                <a:tab pos="1447800" algn="l"/>
                <a:tab pos="21717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600" b="1" u="sng" dirty="0" smtClean="0">
                <a:latin typeface="Arial" panose="020B0604020202020204" pitchFamily="34" charset="0"/>
                <a:cs typeface="Arial" panose="020B0604020202020204" pitchFamily="34" charset="0"/>
              </a:rPr>
              <a:t>Remote VCA GPU Cluster </a:t>
            </a:r>
          </a:p>
          <a:p>
            <a:pPr fontAlgn="auto">
              <a:lnSpc>
                <a:spcPct val="100000"/>
              </a:lnSpc>
              <a:spcBef>
                <a:spcPts val="0"/>
              </a:spcBef>
              <a:spcAft>
                <a:spcPts val="0"/>
              </a:spcAft>
              <a:buClrTx/>
              <a:buSzTx/>
              <a:buFontTx/>
              <a:buNone/>
              <a:defRPr/>
            </a:pPr>
            <a:r>
              <a:rPr lang="en-US" altLang="en-US" sz="1600" dirty="0" smtClean="0">
                <a:latin typeface="Arial" panose="020B0604020202020204" pitchFamily="34" charset="0"/>
                <a:cs typeface="Arial" panose="020B0604020202020204" pitchFamily="34" charset="0"/>
              </a:rPr>
              <a:t>Ray tracing runs continuously,</a:t>
            </a:r>
          </a:p>
          <a:p>
            <a:pPr fontAlgn="auto">
              <a:lnSpc>
                <a:spcPct val="100000"/>
              </a:lnSpc>
              <a:spcBef>
                <a:spcPts val="0"/>
              </a:spcBef>
              <a:spcAft>
                <a:spcPts val="0"/>
              </a:spcAft>
              <a:buClrTx/>
              <a:buSzTx/>
              <a:buFontTx/>
              <a:buNone/>
              <a:defRPr/>
            </a:pPr>
            <a:r>
              <a:rPr lang="en-US" altLang="en-US" sz="1600" dirty="0" smtClean="0">
                <a:latin typeface="Arial" panose="020B0604020202020204" pitchFamily="34" charset="0"/>
                <a:cs typeface="Arial" panose="020B0604020202020204" pitchFamily="34" charset="0"/>
              </a:rPr>
              <a:t>streams H.264 video to VMD client</a:t>
            </a:r>
            <a:endParaRPr lang="en-US" altLang="en-US" sz="1600" b="1" u="sng" dirty="0">
              <a:latin typeface="Arial" panose="020B0604020202020204" pitchFamily="34" charset="0"/>
              <a:cs typeface="Arial" panose="020B0604020202020204" pitchFamily="34" charset="0"/>
            </a:endParaRPr>
          </a:p>
        </p:txBody>
      </p:sp>
      <p:sp>
        <p:nvSpPr>
          <p:cNvPr id="25" name="Cloud 24"/>
          <p:cNvSpPr/>
          <p:nvPr/>
        </p:nvSpPr>
        <p:spPr>
          <a:xfrm>
            <a:off x="220663" y="3678238"/>
            <a:ext cx="3876675" cy="606425"/>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r>
              <a:rPr lang="en-US" altLang="en-US" sz="1800" b="1" dirty="0">
                <a:solidFill>
                  <a:prstClr val="black"/>
                </a:solidFill>
                <a:latin typeface="Arial" panose="020B0604020202020204" pitchFamily="34" charset="0"/>
                <a:cs typeface="Arial" panose="020B0604020202020204" pitchFamily="34" charset="0"/>
              </a:rPr>
              <a:t>15Mbps Internet Link</a:t>
            </a:r>
            <a:endParaRPr lang="en-US" sz="1800" dirty="0">
              <a:solidFill>
                <a:prstClr val="white"/>
              </a:solidFill>
              <a:latin typeface="Arial" panose="020B0604020202020204" pitchFamily="34" charset="0"/>
              <a:cs typeface="Arial" panose="020B0604020202020204" pitchFamily="34" charset="0"/>
            </a:endParaRPr>
          </a:p>
        </p:txBody>
      </p:sp>
      <p:sp>
        <p:nvSpPr>
          <p:cNvPr id="26" name="AutoShape 4"/>
          <p:cNvSpPr>
            <a:spLocks noChangeArrowheads="1"/>
          </p:cNvSpPr>
          <p:nvPr/>
        </p:nvSpPr>
        <p:spPr bwMode="auto">
          <a:xfrm>
            <a:off x="7086600" y="2599257"/>
            <a:ext cx="1358428" cy="714546"/>
          </a:xfrm>
          <a:prstGeom prst="rightArrow">
            <a:avLst>
              <a:gd name="adj1" fmla="val 50000"/>
              <a:gd name="adj2" fmla="val 50000"/>
            </a:avLst>
          </a:prstGeom>
          <a:solidFill>
            <a:srgbClr val="333333"/>
          </a:solidFill>
          <a:ln w="9525">
            <a:solidFill>
              <a:srgbClr val="000000"/>
            </a:solidFill>
            <a:round/>
            <a:headEnd/>
            <a:tailEnd/>
          </a:ln>
          <a:effectLst/>
          <a:scene3d>
            <a:camera prst="orthographicFront">
              <a:rot lat="0" lon="0" rev="5400000"/>
            </a:camera>
            <a:lightRig rig="threePt" dir="t"/>
          </a:scene3d>
        </p:spPr>
        <p:txBody>
          <a:bodyPr wrap="none" lIns="0" tIns="21167" rIns="0" bIns="0" anchor="ctr"/>
          <a:lstStyle>
            <a:lvl1pPr>
              <a:tabLst>
                <a:tab pos="723900" algn="l"/>
              </a:tabLst>
              <a:defRPr sz="2400">
                <a:solidFill>
                  <a:srgbClr val="000000"/>
                </a:solidFill>
                <a:latin typeface="Times New Roman" charset="0"/>
                <a:ea typeface="msmincho" charset="0"/>
                <a:cs typeface="msmincho" charset="0"/>
              </a:defRPr>
            </a:lvl1pPr>
            <a:lvl2pPr>
              <a:tabLst>
                <a:tab pos="723900" algn="l"/>
              </a:tabLst>
              <a:defRPr sz="2400">
                <a:solidFill>
                  <a:srgbClr val="000000"/>
                </a:solidFill>
                <a:latin typeface="Times New Roman" charset="0"/>
                <a:ea typeface="msmincho" charset="0"/>
                <a:cs typeface="msmincho" charset="0"/>
              </a:defRPr>
            </a:lvl2pPr>
            <a:lvl3pPr>
              <a:tabLst>
                <a:tab pos="723900" algn="l"/>
              </a:tabLst>
              <a:defRPr sz="2400">
                <a:solidFill>
                  <a:srgbClr val="000000"/>
                </a:solidFill>
                <a:latin typeface="Times New Roman" charset="0"/>
                <a:ea typeface="msmincho" charset="0"/>
                <a:cs typeface="msmincho" charset="0"/>
              </a:defRPr>
            </a:lvl3pPr>
            <a:lvl4pPr>
              <a:tabLst>
                <a:tab pos="723900" algn="l"/>
              </a:tabLst>
              <a:defRPr sz="2400">
                <a:solidFill>
                  <a:srgbClr val="000000"/>
                </a:solidFill>
                <a:latin typeface="Times New Roman" charset="0"/>
                <a:ea typeface="msmincho" charset="0"/>
                <a:cs typeface="msmincho" charset="0"/>
              </a:defRPr>
            </a:lvl4pPr>
            <a:lvl5pPr>
              <a:tabLst>
                <a:tab pos="7239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600" dirty="0" smtClean="0">
                <a:solidFill>
                  <a:srgbClr val="FFFFFF"/>
                </a:solidFill>
                <a:latin typeface="Arial" charset="0"/>
              </a:rPr>
              <a:t>HMD Pose</a:t>
            </a:r>
          </a:p>
        </p:txBody>
      </p:sp>
      <p:sp>
        <p:nvSpPr>
          <p:cNvPr id="27" name="AutoShape 7"/>
          <p:cNvSpPr>
            <a:spLocks noChangeArrowheads="1"/>
          </p:cNvSpPr>
          <p:nvPr/>
        </p:nvSpPr>
        <p:spPr bwMode="auto">
          <a:xfrm flipH="1">
            <a:off x="6332962" y="2623035"/>
            <a:ext cx="1295401" cy="690768"/>
          </a:xfrm>
          <a:prstGeom prst="rightArrow">
            <a:avLst>
              <a:gd name="adj1" fmla="val 50000"/>
              <a:gd name="adj2" fmla="val 50000"/>
            </a:avLst>
          </a:prstGeom>
          <a:solidFill>
            <a:srgbClr val="333333"/>
          </a:solidFill>
          <a:ln w="9525">
            <a:solidFill>
              <a:srgbClr val="000000"/>
            </a:solidFill>
            <a:round/>
            <a:headEnd/>
            <a:tailEnd/>
          </a:ln>
          <a:effectLst/>
          <a:scene3d>
            <a:camera prst="orthographicFront">
              <a:rot lat="0" lon="0" rev="5400000"/>
            </a:camera>
            <a:lightRig rig="threePt" dir="t"/>
          </a:scene3d>
        </p:spPr>
        <p:txBody>
          <a:bodyPr wrap="none" lIns="0" tIns="21167" rIns="0" bIns="0" anchor="ctr"/>
          <a:lstStyle>
            <a:lvl1pPr>
              <a:tabLst>
                <a:tab pos="723900" algn="l"/>
              </a:tabLst>
              <a:defRPr sz="2400">
                <a:solidFill>
                  <a:srgbClr val="000000"/>
                </a:solidFill>
                <a:latin typeface="Times New Roman" charset="0"/>
                <a:ea typeface="msmincho" charset="0"/>
                <a:cs typeface="msmincho" charset="0"/>
              </a:defRPr>
            </a:lvl1pPr>
            <a:lvl2pPr>
              <a:tabLst>
                <a:tab pos="723900" algn="l"/>
              </a:tabLst>
              <a:defRPr sz="2400">
                <a:solidFill>
                  <a:srgbClr val="000000"/>
                </a:solidFill>
                <a:latin typeface="Times New Roman" charset="0"/>
                <a:ea typeface="msmincho" charset="0"/>
                <a:cs typeface="msmincho" charset="0"/>
              </a:defRPr>
            </a:lvl2pPr>
            <a:lvl3pPr>
              <a:tabLst>
                <a:tab pos="723900" algn="l"/>
              </a:tabLst>
              <a:defRPr sz="2400">
                <a:solidFill>
                  <a:srgbClr val="000000"/>
                </a:solidFill>
                <a:latin typeface="Times New Roman" charset="0"/>
                <a:ea typeface="msmincho" charset="0"/>
                <a:cs typeface="msmincho" charset="0"/>
              </a:defRPr>
            </a:lvl3pPr>
            <a:lvl4pPr>
              <a:tabLst>
                <a:tab pos="723900" algn="l"/>
              </a:tabLst>
              <a:defRPr sz="2400">
                <a:solidFill>
                  <a:srgbClr val="000000"/>
                </a:solidFill>
                <a:latin typeface="Times New Roman" charset="0"/>
                <a:ea typeface="msmincho" charset="0"/>
                <a:cs typeface="msmincho" charset="0"/>
              </a:defRPr>
            </a:lvl4pPr>
            <a:lvl5pPr>
              <a:tabLst>
                <a:tab pos="7239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600" dirty="0" smtClean="0">
                <a:solidFill>
                  <a:srgbClr val="FFFFFF"/>
                </a:solidFill>
                <a:latin typeface="Arial" charset="0"/>
              </a:rPr>
              <a:t>HMD Video</a:t>
            </a:r>
          </a:p>
        </p:txBody>
      </p:sp>
      <p:sp>
        <p:nvSpPr>
          <p:cNvPr id="66574" name="AutoShape 4"/>
          <p:cNvSpPr>
            <a:spLocks noChangeArrowheads="1"/>
          </p:cNvSpPr>
          <p:nvPr/>
        </p:nvSpPr>
        <p:spPr bwMode="auto">
          <a:xfrm>
            <a:off x="3314700" y="65088"/>
            <a:ext cx="2590800" cy="1098550"/>
          </a:xfrm>
          <a:prstGeom prst="rightArrow">
            <a:avLst>
              <a:gd name="adj1" fmla="val 50000"/>
              <a:gd name="adj2" fmla="val 49952"/>
            </a:avLst>
          </a:prstGeom>
          <a:solidFill>
            <a:srgbClr val="333333"/>
          </a:solidFill>
          <a:ln w="9525">
            <a:solidFill>
              <a:srgbClr val="000000"/>
            </a:solidFill>
            <a:round/>
            <a:headEnd/>
            <a:tailEnd/>
          </a:ln>
        </p:spPr>
        <p:txBody>
          <a:bodyPr wrap="none" lIns="0" tIns="21167" rIns="0" bIns="0" anchor="ctr"/>
          <a:lstStyle>
            <a:lvl1pPr algn="l" eaLnBrk="0" hangingPunct="0">
              <a:spcBef>
                <a:spcPct val="20000"/>
              </a:spcBef>
              <a:buFont typeface="Arial" pitchFamily="34" charset="0"/>
              <a:buChar char="•"/>
              <a:tabLst>
                <a:tab pos="723900" algn="l"/>
              </a:tabLst>
              <a:defRPr sz="3200">
                <a:solidFill>
                  <a:schemeClr val="tx1"/>
                </a:solidFill>
                <a:latin typeface="Calibri" pitchFamily="34" charset="0"/>
              </a:defRPr>
            </a:lvl1pPr>
            <a:lvl2pPr marL="742950" indent="-285750" algn="l" eaLnBrk="0" hangingPunct="0">
              <a:spcBef>
                <a:spcPct val="20000"/>
              </a:spcBef>
              <a:buFont typeface="Arial" pitchFamily="34" charset="0"/>
              <a:buChar char="–"/>
              <a:tabLst>
                <a:tab pos="723900" algn="l"/>
              </a:tabLst>
              <a:defRPr sz="2800">
                <a:solidFill>
                  <a:schemeClr val="tx1"/>
                </a:solidFill>
                <a:latin typeface="Calibri" pitchFamily="34" charset="0"/>
              </a:defRPr>
            </a:lvl2pPr>
            <a:lvl3pPr marL="1143000" indent="-228600" algn="l" eaLnBrk="0" hangingPunct="0">
              <a:spcBef>
                <a:spcPct val="20000"/>
              </a:spcBef>
              <a:buFont typeface="Arial" pitchFamily="34" charset="0"/>
              <a:buChar char="•"/>
              <a:tabLst>
                <a:tab pos="723900" algn="l"/>
              </a:tabLst>
              <a:defRPr sz="2400">
                <a:solidFill>
                  <a:schemeClr val="tx1"/>
                </a:solidFill>
                <a:latin typeface="Calibri" pitchFamily="34" charset="0"/>
              </a:defRPr>
            </a:lvl3pPr>
            <a:lvl4pPr marL="1600200" indent="-228600" algn="l" eaLnBrk="0" hangingPunct="0">
              <a:spcBef>
                <a:spcPct val="20000"/>
              </a:spcBef>
              <a:buFont typeface="Arial" pitchFamily="34" charset="0"/>
              <a:buChar char="–"/>
              <a:tabLst>
                <a:tab pos="723900" algn="l"/>
              </a:tabLst>
              <a:defRPr sz="2000">
                <a:solidFill>
                  <a:schemeClr val="tx1"/>
                </a:solidFill>
                <a:latin typeface="Calibri" pitchFamily="34" charset="0"/>
              </a:defRPr>
            </a:lvl4pPr>
            <a:lvl5pPr marL="2057400" indent="-228600" algn="l" eaLnBrk="0" hangingPunct="0">
              <a:spcBef>
                <a:spcPct val="20000"/>
              </a:spcBef>
              <a:buFont typeface="Arial" pitchFamily="34" charset="0"/>
              <a:buChar char="»"/>
              <a:tabLst>
                <a:tab pos="723900"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9pPr>
          </a:lstStyle>
          <a:p>
            <a:pPr algn="ctr" eaLnBrk="1" hangingPunct="1">
              <a:lnSpc>
                <a:spcPct val="100000"/>
              </a:lnSpc>
              <a:spcBef>
                <a:spcPct val="0"/>
              </a:spcBef>
              <a:buClrTx/>
              <a:buSzTx/>
              <a:buFontTx/>
              <a:buNone/>
            </a:pPr>
            <a:r>
              <a:rPr lang="en-US" altLang="en-US" sz="1600">
                <a:solidFill>
                  <a:srgbClr val="FFFFFF"/>
                </a:solidFill>
                <a:latin typeface="Arial" pitchFamily="34" charset="0"/>
                <a:ea typeface="msmincho"/>
                <a:cs typeface="msmincho"/>
              </a:rPr>
              <a:t>Omnistereo </a:t>
            </a:r>
          </a:p>
          <a:p>
            <a:pPr algn="ctr" eaLnBrk="1" hangingPunct="1">
              <a:lnSpc>
                <a:spcPct val="100000"/>
              </a:lnSpc>
              <a:spcBef>
                <a:spcPct val="0"/>
              </a:spcBef>
              <a:buClrTx/>
              <a:buSzTx/>
              <a:buFontTx/>
              <a:buNone/>
            </a:pPr>
            <a:r>
              <a:rPr lang="en-US" altLang="en-US" sz="1600">
                <a:solidFill>
                  <a:srgbClr val="FFFFFF"/>
                </a:solidFill>
                <a:latin typeface="Arial" pitchFamily="34" charset="0"/>
                <a:ea typeface="msmincho"/>
                <a:cs typeface="msmincho"/>
              </a:rPr>
              <a:t>Image Stream</a:t>
            </a:r>
          </a:p>
        </p:txBody>
      </p:sp>
      <p:sp>
        <p:nvSpPr>
          <p:cNvPr id="12" name="TextBox 11"/>
          <p:cNvSpPr txBox="1"/>
          <p:nvPr/>
        </p:nvSpPr>
        <p:spPr>
          <a:xfrm>
            <a:off x="3924300" y="2894013"/>
            <a:ext cx="1524000" cy="708025"/>
          </a:xfrm>
          <a:prstGeom prst="rect">
            <a:avLst/>
          </a:prstGeom>
          <a:noFill/>
        </p:spPr>
        <p:txBody>
          <a:bodyPr>
            <a:spAutoFit/>
          </a:bodyPr>
          <a:lstStyle/>
          <a:p>
            <a:pPr fontAlgn="auto">
              <a:lnSpc>
                <a:spcPct val="100000"/>
              </a:lnSpc>
              <a:spcBef>
                <a:spcPts val="0"/>
              </a:spcBef>
              <a:spcAft>
                <a:spcPts val="0"/>
              </a:spcAft>
              <a:buClrTx/>
              <a:buSzTx/>
              <a:buFontTx/>
              <a:buNone/>
              <a:defRPr/>
            </a:pPr>
            <a:r>
              <a:rPr lang="en-US" sz="4000" dirty="0">
                <a:solidFill>
                  <a:prstClr val="black"/>
                </a:solidFill>
                <a:latin typeface="Arial" panose="020B0604020202020204" pitchFamily="34" charset="0"/>
                <a:ea typeface="+mn-ea"/>
                <a:cs typeface="Arial" panose="020B0604020202020204" pitchFamily="34" charset="0"/>
              </a:rPr>
              <a:t>VMD</a:t>
            </a:r>
          </a:p>
        </p:txBody>
      </p:sp>
    </p:spTree>
    <p:extLst>
      <p:ext uri="{BB962C8B-B14F-4D97-AF65-F5344CB8AC3E}">
        <p14:creationId xmlns:p14="http://schemas.microsoft.com/office/powerpoint/2010/main" val="27257103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65539" name="Title 3"/>
          <p:cNvSpPr>
            <a:spLocks noGrp="1"/>
          </p:cNvSpPr>
          <p:nvPr>
            <p:ph type="title"/>
          </p:nvPr>
        </p:nvSpPr>
        <p:spPr>
          <a:xfrm>
            <a:off x="152400" y="57150"/>
            <a:ext cx="8839200" cy="666750"/>
          </a:xfrm>
        </p:spPr>
        <p:txBody>
          <a:bodyPr/>
          <a:lstStyle/>
          <a:p>
            <a:r>
              <a:rPr lang="en-US" altLang="en-US" sz="3200" smtClean="0"/>
              <a:t>Stereoscopic Panorama Ray Tracing w/ OptiX</a:t>
            </a:r>
          </a:p>
        </p:txBody>
      </p:sp>
      <p:sp>
        <p:nvSpPr>
          <p:cNvPr id="65540" name="Text Placeholder 4"/>
          <p:cNvSpPr>
            <a:spLocks noGrp="1"/>
          </p:cNvSpPr>
          <p:nvPr>
            <p:ph type="body" sz="half" idx="1"/>
          </p:nvPr>
        </p:nvSpPr>
        <p:spPr>
          <a:xfrm>
            <a:off x="0" y="1503363"/>
            <a:ext cx="5740400" cy="3506787"/>
          </a:xfrm>
        </p:spPr>
        <p:txBody>
          <a:bodyPr/>
          <a:lstStyle/>
          <a:p>
            <a:r>
              <a:rPr lang="en-US" altLang="en-US" sz="2000" b="1" smtClean="0"/>
              <a:t>Render 360° images and movies</a:t>
            </a:r>
            <a:r>
              <a:rPr lang="en-US" altLang="en-US" sz="2000" smtClean="0"/>
              <a:t> </a:t>
            </a:r>
            <a:r>
              <a:rPr lang="en-US" altLang="en-US" sz="2000" b="1" smtClean="0"/>
              <a:t>for VR headsets such as Oculus Rift, Google Cardboard</a:t>
            </a:r>
          </a:p>
          <a:p>
            <a:r>
              <a:rPr lang="en-US" altLang="en-US" sz="2000" smtClean="0"/>
              <a:t>Ray trace panoramic stereo spheremaps or cubemaps for very high-frame-rate display via OpenGL texturing onto simple geometry</a:t>
            </a:r>
          </a:p>
          <a:p>
            <a:r>
              <a:rPr lang="en-US" altLang="en-US" sz="2000" smtClean="0"/>
              <a:t>Stereo requires spherical camera projections </a:t>
            </a:r>
            <a:r>
              <a:rPr lang="en-US" altLang="en-US" sz="2000" b="1" smtClean="0"/>
              <a:t>poorly suited to rasterization</a:t>
            </a:r>
          </a:p>
          <a:p>
            <a:r>
              <a:rPr lang="en-US" altLang="en-US" sz="2000" smtClean="0"/>
              <a:t>Benefits from OptiX multi-GPU rendering and load balancing, </a:t>
            </a:r>
            <a:r>
              <a:rPr lang="en-US" altLang="en-US" sz="2000" b="1" smtClean="0"/>
              <a:t>remote visualization</a:t>
            </a:r>
          </a:p>
          <a:p>
            <a:endParaRPr lang="en-US" altLang="en-US" sz="2400" smtClean="0"/>
          </a:p>
        </p:txBody>
      </p:sp>
      <p:pic>
        <p:nvPicPr>
          <p:cNvPr id="655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40400" y="1581150"/>
            <a:ext cx="34036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66675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46742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540250"/>
            <a:ext cx="9144000" cy="6032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2466" name="Group 143"/>
          <p:cNvGrpSpPr>
            <a:grpSpLocks/>
          </p:cNvGrpSpPr>
          <p:nvPr/>
        </p:nvGrpSpPr>
        <p:grpSpPr bwMode="auto">
          <a:xfrm>
            <a:off x="579438" y="153988"/>
            <a:ext cx="2343150" cy="2360612"/>
            <a:chOff x="1548213" y="1044249"/>
            <a:chExt cx="2057400" cy="2133600"/>
          </a:xfrm>
        </p:grpSpPr>
        <p:cxnSp>
          <p:nvCxnSpPr>
            <p:cNvPr id="12" name="Straight Arrow Connector 11"/>
            <p:cNvCxnSpPr/>
            <p:nvPr/>
          </p:nvCxnSpPr>
          <p:spPr>
            <a:xfrm>
              <a:off x="2539277" y="2126115"/>
              <a:ext cx="1066336"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Oval 1"/>
            <p:cNvSpPr>
              <a:spLocks noChangeAspect="1"/>
            </p:cNvSpPr>
            <p:nvPr/>
          </p:nvSpPr>
          <p:spPr>
            <a:xfrm>
              <a:off x="1700148" y="1272387"/>
              <a:ext cx="1676865" cy="170602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cxnSp>
          <p:nvCxnSpPr>
            <p:cNvPr id="4" name="Straight Arrow Connector 3"/>
            <p:cNvCxnSpPr/>
            <p:nvPr/>
          </p:nvCxnSpPr>
          <p:spPr>
            <a:xfrm flipV="1">
              <a:off x="2539277" y="1044249"/>
              <a:ext cx="0" cy="108186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539277" y="2126115"/>
              <a:ext cx="0" cy="105173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539277" y="1425915"/>
              <a:ext cx="761071" cy="700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1700148" y="2126115"/>
              <a:ext cx="839129" cy="74754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539277" y="2126115"/>
              <a:ext cx="761071" cy="74754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1776813" y="1425915"/>
              <a:ext cx="762464" cy="700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1548213" y="2126115"/>
              <a:ext cx="991064"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45" name="TextBox 144"/>
          <p:cNvSpPr txBox="1"/>
          <p:nvPr/>
        </p:nvSpPr>
        <p:spPr>
          <a:xfrm>
            <a:off x="152400" y="2513013"/>
            <a:ext cx="3606800" cy="584200"/>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A) </a:t>
            </a:r>
            <a:r>
              <a:rPr lang="en-US" sz="1600" b="1" dirty="0" err="1">
                <a:solidFill>
                  <a:prstClr val="black"/>
                </a:solidFill>
                <a:latin typeface="Arial" panose="020B0604020202020204" pitchFamily="34" charset="0"/>
                <a:ea typeface="+mn-ea"/>
                <a:cs typeface="Arial" panose="020B0604020202020204" pitchFamily="34" charset="0"/>
              </a:rPr>
              <a:t>Monoscopic</a:t>
            </a:r>
            <a:r>
              <a:rPr lang="en-US" sz="1600" b="1" dirty="0">
                <a:solidFill>
                  <a:prstClr val="black"/>
                </a:solidFill>
                <a:latin typeface="Arial" panose="020B0604020202020204" pitchFamily="34" charset="0"/>
                <a:ea typeface="+mn-ea"/>
                <a:cs typeface="Arial" panose="020B0604020202020204" pitchFamily="34" charset="0"/>
              </a:rPr>
              <a:t> circular projection.</a:t>
            </a:r>
          </a:p>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Eye at center of projection (COP).</a:t>
            </a:r>
          </a:p>
        </p:txBody>
      </p:sp>
      <p:sp>
        <p:nvSpPr>
          <p:cNvPr id="146" name="TextBox 145"/>
          <p:cNvSpPr txBox="1"/>
          <p:nvPr/>
        </p:nvSpPr>
        <p:spPr>
          <a:xfrm>
            <a:off x="3759200" y="2519363"/>
            <a:ext cx="5264150" cy="584200"/>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B) Left eye stereo circular projection.</a:t>
            </a:r>
          </a:p>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Eye offset from COP by half of </a:t>
            </a:r>
            <a:r>
              <a:rPr lang="en-US" sz="1600" b="1" dirty="0" err="1">
                <a:solidFill>
                  <a:prstClr val="black"/>
                </a:solidFill>
                <a:latin typeface="Arial" panose="020B0604020202020204" pitchFamily="34" charset="0"/>
                <a:ea typeface="+mn-ea"/>
                <a:cs typeface="Arial" panose="020B0604020202020204" pitchFamily="34" charset="0"/>
              </a:rPr>
              <a:t>interocular</a:t>
            </a:r>
            <a:r>
              <a:rPr lang="en-US" sz="1600" b="1" dirty="0">
                <a:solidFill>
                  <a:prstClr val="black"/>
                </a:solidFill>
                <a:latin typeface="Arial" panose="020B0604020202020204" pitchFamily="34" charset="0"/>
                <a:ea typeface="+mn-ea"/>
                <a:cs typeface="Arial" panose="020B0604020202020204" pitchFamily="34" charset="0"/>
              </a:rPr>
              <a:t> distance.</a:t>
            </a:r>
          </a:p>
        </p:txBody>
      </p:sp>
      <p:sp>
        <p:nvSpPr>
          <p:cNvPr id="148" name="TextBox 147"/>
          <p:cNvSpPr txBox="1"/>
          <p:nvPr/>
        </p:nvSpPr>
        <p:spPr>
          <a:xfrm>
            <a:off x="152400" y="3659188"/>
            <a:ext cx="3606800" cy="1323975"/>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C) Stereo eye separation smoothly decreased to zero at zenith and nadir points on the polar axis to prevent incorrect stereo when HMD sees the poles.</a:t>
            </a:r>
          </a:p>
        </p:txBody>
      </p:sp>
      <p:grpSp>
        <p:nvGrpSpPr>
          <p:cNvPr id="62470" name="Group 2"/>
          <p:cNvGrpSpPr>
            <a:grpSpLocks/>
          </p:cNvGrpSpPr>
          <p:nvPr/>
        </p:nvGrpSpPr>
        <p:grpSpPr bwMode="auto">
          <a:xfrm>
            <a:off x="4005263" y="93663"/>
            <a:ext cx="2827337" cy="2359025"/>
            <a:chOff x="3359490" y="91130"/>
            <a:chExt cx="3985343" cy="2359591"/>
          </a:xfrm>
        </p:grpSpPr>
        <p:cxnSp>
          <p:nvCxnSpPr>
            <p:cNvPr id="68" name="Straight Arrow Connector 67"/>
            <p:cNvCxnSpPr/>
            <p:nvPr/>
          </p:nvCxnSpPr>
          <p:spPr>
            <a:xfrm flipV="1">
              <a:off x="4247856" y="91130"/>
              <a:ext cx="0" cy="119726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5617329" y="1286804"/>
              <a:ext cx="0" cy="116391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4981822" y="764391"/>
              <a:ext cx="1579816"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4487291" y="167348"/>
              <a:ext cx="1130038" cy="77488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a:off x="4207578" y="1618671"/>
              <a:ext cx="1241924" cy="82728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5503207" y="942234"/>
              <a:ext cx="1127801" cy="82728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flipV="1">
              <a:off x="3359490" y="764391"/>
              <a:ext cx="1127801" cy="8542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H="1">
              <a:off x="3513891" y="1767932"/>
              <a:ext cx="1467931"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flipV="1">
              <a:off x="4487291" y="942234"/>
              <a:ext cx="494531" cy="344570"/>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H="1">
              <a:off x="4981822" y="764391"/>
              <a:ext cx="0" cy="541467"/>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H="1">
              <a:off x="4981822" y="942234"/>
              <a:ext cx="521385" cy="344570"/>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H="1" flipV="1">
              <a:off x="4981822" y="1288392"/>
              <a:ext cx="635507" cy="1587"/>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H="1" flipV="1">
              <a:off x="4981822" y="1286804"/>
              <a:ext cx="467680" cy="331868"/>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flipV="1">
              <a:off x="4977346" y="1289980"/>
              <a:ext cx="0" cy="479540"/>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V="1">
              <a:off x="4487291" y="1286804"/>
              <a:ext cx="494531" cy="331868"/>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a:off x="4247856" y="1289980"/>
              <a:ext cx="733966" cy="0"/>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13" name="Oval 112"/>
            <p:cNvSpPr>
              <a:spLocks noChangeAspect="1"/>
            </p:cNvSpPr>
            <p:nvPr/>
          </p:nvSpPr>
          <p:spPr>
            <a:xfrm>
              <a:off x="3760038" y="362657"/>
              <a:ext cx="2481610" cy="188799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sp>
          <p:nvSpPr>
            <p:cNvPr id="157" name="Curved Left Arrow 156"/>
            <p:cNvSpPr/>
            <p:nvPr/>
          </p:nvSpPr>
          <p:spPr>
            <a:xfrm>
              <a:off x="6049205" y="122888"/>
              <a:ext cx="1295628" cy="228972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grpSp>
      <p:sp>
        <p:nvSpPr>
          <p:cNvPr id="174" name="TextBox 173"/>
          <p:cNvSpPr txBox="1"/>
          <p:nvPr/>
        </p:nvSpPr>
        <p:spPr>
          <a:xfrm>
            <a:off x="6043613" y="3395663"/>
            <a:ext cx="2219325" cy="338137"/>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Zero Eye Sep</a:t>
            </a:r>
          </a:p>
        </p:txBody>
      </p:sp>
      <p:sp>
        <p:nvSpPr>
          <p:cNvPr id="180" name="TextBox 179"/>
          <p:cNvSpPr txBox="1"/>
          <p:nvPr/>
        </p:nvSpPr>
        <p:spPr>
          <a:xfrm>
            <a:off x="6026150" y="4773613"/>
            <a:ext cx="2236788" cy="339725"/>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Zero Eye Sep</a:t>
            </a:r>
          </a:p>
        </p:txBody>
      </p:sp>
      <p:sp>
        <p:nvSpPr>
          <p:cNvPr id="182" name="TextBox 181"/>
          <p:cNvSpPr txBox="1"/>
          <p:nvPr/>
        </p:nvSpPr>
        <p:spPr>
          <a:xfrm>
            <a:off x="6026150" y="4084638"/>
            <a:ext cx="2236788" cy="338137"/>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Full Eye Separation</a:t>
            </a:r>
          </a:p>
        </p:txBody>
      </p:sp>
      <p:sp>
        <p:nvSpPr>
          <p:cNvPr id="78" name="TextBox 77"/>
          <p:cNvSpPr txBox="1"/>
          <p:nvPr/>
        </p:nvSpPr>
        <p:spPr>
          <a:xfrm>
            <a:off x="6026150" y="4540250"/>
            <a:ext cx="2265363" cy="338138"/>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Decreasing Eye Sep</a:t>
            </a:r>
          </a:p>
        </p:txBody>
      </p:sp>
      <p:grpSp>
        <p:nvGrpSpPr>
          <p:cNvPr id="62475" name="Group 4"/>
          <p:cNvGrpSpPr>
            <a:grpSpLocks/>
          </p:cNvGrpSpPr>
          <p:nvPr/>
        </p:nvGrpSpPr>
        <p:grpSpPr bwMode="auto">
          <a:xfrm>
            <a:off x="3875088" y="3097213"/>
            <a:ext cx="2239962" cy="2020887"/>
            <a:chOff x="4066503" y="3088273"/>
            <a:chExt cx="2819963" cy="2021487"/>
          </a:xfrm>
        </p:grpSpPr>
        <p:sp>
          <p:nvSpPr>
            <p:cNvPr id="147" name="Oval 146"/>
            <p:cNvSpPr/>
            <p:nvPr/>
          </p:nvSpPr>
          <p:spPr>
            <a:xfrm>
              <a:off x="4066503" y="3988652"/>
              <a:ext cx="1964581" cy="41446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white"/>
                </a:solidFill>
              </a:endParaRPr>
            </a:p>
          </p:txBody>
        </p:sp>
        <p:cxnSp>
          <p:nvCxnSpPr>
            <p:cNvPr id="152" name="Straight Connector 151"/>
            <p:cNvCxnSpPr>
              <a:stCxn id="147" idx="3"/>
              <a:endCxn id="147" idx="7"/>
            </p:cNvCxnSpPr>
            <p:nvPr/>
          </p:nvCxnSpPr>
          <p:spPr>
            <a:xfrm flipV="1">
              <a:off x="4354295" y="4050584"/>
              <a:ext cx="1388996" cy="2921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4" name="Straight Connector 153"/>
            <p:cNvCxnSpPr>
              <a:stCxn id="147" idx="1"/>
              <a:endCxn id="147" idx="5"/>
            </p:cNvCxnSpPr>
            <p:nvPr/>
          </p:nvCxnSpPr>
          <p:spPr>
            <a:xfrm>
              <a:off x="4354295" y="4050584"/>
              <a:ext cx="1388996" cy="2921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 name="Straight Connector 159"/>
            <p:cNvCxnSpPr>
              <a:stCxn id="51" idx="0"/>
            </p:cNvCxnSpPr>
            <p:nvPr/>
          </p:nvCxnSpPr>
          <p:spPr>
            <a:xfrm>
              <a:off x="5047794" y="3456682"/>
              <a:ext cx="1428969"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5617383" y="3571016"/>
              <a:ext cx="859379"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5617383" y="4835041"/>
              <a:ext cx="915339"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5051791" y="4949375"/>
              <a:ext cx="1424972"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75" name="Right Brace 174"/>
            <p:cNvSpPr/>
            <p:nvPr/>
          </p:nvSpPr>
          <p:spPr>
            <a:xfrm>
              <a:off x="6530723" y="3456682"/>
              <a:ext cx="303781" cy="114334"/>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sp>
          <p:nvSpPr>
            <p:cNvPr id="181" name="Right Brace 180"/>
            <p:cNvSpPr/>
            <p:nvPr/>
          </p:nvSpPr>
          <p:spPr>
            <a:xfrm>
              <a:off x="6500745" y="4835041"/>
              <a:ext cx="305779" cy="114334"/>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cxnSp>
          <p:nvCxnSpPr>
            <p:cNvPr id="192" name="Straight Connector 191"/>
            <p:cNvCxnSpPr/>
            <p:nvPr/>
          </p:nvCxnSpPr>
          <p:spPr>
            <a:xfrm flipV="1">
              <a:off x="5077773" y="3571016"/>
              <a:ext cx="511631" cy="62566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H="1" flipV="1">
              <a:off x="5047794" y="4196677"/>
              <a:ext cx="569589" cy="638364"/>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V="1">
              <a:off x="4536163" y="4209381"/>
              <a:ext cx="511631" cy="62566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H="1" flipV="1">
              <a:off x="4480204" y="3571016"/>
              <a:ext cx="567590" cy="638364"/>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01" name="Oval 200"/>
            <p:cNvSpPr/>
            <p:nvPr/>
          </p:nvSpPr>
          <p:spPr>
            <a:xfrm>
              <a:off x="4518177" y="3513849"/>
              <a:ext cx="1061233" cy="149269"/>
            </a:xfrm>
            <a:prstGeom prst="ellipse">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white"/>
                </a:solidFill>
              </a:endParaRPr>
            </a:p>
          </p:txBody>
        </p:sp>
        <p:sp>
          <p:nvSpPr>
            <p:cNvPr id="202" name="Oval 201"/>
            <p:cNvSpPr/>
            <p:nvPr/>
          </p:nvSpPr>
          <p:spPr>
            <a:xfrm>
              <a:off x="4528169" y="4742939"/>
              <a:ext cx="1061234" cy="149269"/>
            </a:xfrm>
            <a:prstGeom prst="ellipse">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white"/>
                </a:solidFill>
              </a:endParaRPr>
            </a:p>
          </p:txBody>
        </p:sp>
        <p:grpSp>
          <p:nvGrpSpPr>
            <p:cNvPr id="62492" name="Group 141"/>
            <p:cNvGrpSpPr>
              <a:grpSpLocks/>
            </p:cNvGrpSpPr>
            <p:nvPr/>
          </p:nvGrpSpPr>
          <p:grpSpPr bwMode="auto">
            <a:xfrm>
              <a:off x="4066503" y="3257550"/>
              <a:ext cx="1964270" cy="1852210"/>
              <a:chOff x="5257800" y="996239"/>
              <a:chExt cx="1676400" cy="2133600"/>
            </a:xfrm>
          </p:grpSpPr>
          <p:cxnSp>
            <p:nvCxnSpPr>
              <p:cNvPr id="52" name="Straight Arrow Connector 51"/>
              <p:cNvCxnSpPr/>
              <p:nvPr/>
            </p:nvCxnSpPr>
            <p:spPr>
              <a:xfrm flipV="1">
                <a:off x="6096986" y="996971"/>
                <a:ext cx="0" cy="108106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6096986" y="2078039"/>
                <a:ext cx="0" cy="1051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Oval 50"/>
              <p:cNvSpPr>
                <a:spLocks noChangeAspect="1"/>
              </p:cNvSpPr>
              <p:nvPr/>
            </p:nvSpPr>
            <p:spPr>
              <a:xfrm>
                <a:off x="5257800" y="1225624"/>
                <a:ext cx="1676665" cy="170483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white"/>
                  </a:solidFill>
                </a:endParaRPr>
              </a:p>
            </p:txBody>
          </p:sp>
        </p:grpSp>
        <p:sp>
          <p:nvSpPr>
            <p:cNvPr id="203" name="TextBox 202"/>
            <p:cNvSpPr txBox="1"/>
            <p:nvPr/>
          </p:nvSpPr>
          <p:spPr>
            <a:xfrm>
              <a:off x="5077773" y="3088273"/>
              <a:ext cx="1808693" cy="338237"/>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Polar Axis</a:t>
              </a:r>
            </a:p>
          </p:txBody>
        </p:sp>
        <p:sp>
          <p:nvSpPr>
            <p:cNvPr id="66" name="Right Brace 65"/>
            <p:cNvSpPr/>
            <p:nvPr/>
          </p:nvSpPr>
          <p:spPr>
            <a:xfrm>
              <a:off x="6510737" y="3945778"/>
              <a:ext cx="289791" cy="522442"/>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cxnSp>
          <p:nvCxnSpPr>
            <p:cNvPr id="67" name="Straight Connector 66"/>
            <p:cNvCxnSpPr>
              <a:endCxn id="66" idx="0"/>
            </p:cNvCxnSpPr>
            <p:nvPr/>
          </p:nvCxnSpPr>
          <p:spPr>
            <a:xfrm>
              <a:off x="5965132" y="3945778"/>
              <a:ext cx="545605"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5979121" y="4468220"/>
              <a:ext cx="543607"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77" name="Right Brace 76"/>
            <p:cNvSpPr/>
            <p:nvPr/>
          </p:nvSpPr>
          <p:spPr>
            <a:xfrm>
              <a:off x="6492751" y="4504743"/>
              <a:ext cx="275801" cy="295363"/>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sp>
          <p:nvSpPr>
            <p:cNvPr id="79" name="Right Brace 78"/>
            <p:cNvSpPr/>
            <p:nvPr/>
          </p:nvSpPr>
          <p:spPr>
            <a:xfrm>
              <a:off x="6510737" y="3613891"/>
              <a:ext cx="277800" cy="295363"/>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grpSp>
      <p:sp>
        <p:nvSpPr>
          <p:cNvPr id="80" name="TextBox 79"/>
          <p:cNvSpPr txBox="1"/>
          <p:nvPr/>
        </p:nvSpPr>
        <p:spPr>
          <a:xfrm>
            <a:off x="6026150" y="3649663"/>
            <a:ext cx="2282825" cy="338137"/>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Decreasing Eye Sep</a:t>
            </a:r>
          </a:p>
        </p:txBody>
      </p:sp>
    </p:spTree>
    <p:extLst>
      <p:ext uri="{BB962C8B-B14F-4D97-AF65-F5344CB8AC3E}">
        <p14:creationId xmlns:p14="http://schemas.microsoft.com/office/powerpoint/2010/main" val="3839644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49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0945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45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453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495800"/>
            <a:ext cx="9144000" cy="6477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381000" y="186914"/>
            <a:ext cx="8310113" cy="1026898"/>
          </a:xfrm>
        </p:spPr>
        <p:txBody>
          <a:bodyPr>
            <a:normAutofit fontScale="90000"/>
          </a:bodyPr>
          <a:lstStyle/>
          <a:p>
            <a:r>
              <a:rPr lang="en-US" sz="3700" dirty="0" err="1"/>
              <a:t>Cryo</a:t>
            </a:r>
            <a:r>
              <a:rPr lang="en-US" sz="3700" dirty="0"/>
              <a:t>-EM Density Map Segmentation </a:t>
            </a:r>
            <a:br>
              <a:rPr lang="en-US" sz="3700" dirty="0"/>
            </a:br>
            <a:r>
              <a:rPr lang="en-US" sz="3700" dirty="0"/>
              <a:t>Approach, goals</a:t>
            </a:r>
          </a:p>
        </p:txBody>
      </p:sp>
      <p:sp>
        <p:nvSpPr>
          <p:cNvPr id="2" name="Text Placeholder 1"/>
          <p:cNvSpPr>
            <a:spLocks noGrp="1"/>
          </p:cNvSpPr>
          <p:nvPr>
            <p:ph type="body" sz="half" idx="1"/>
          </p:nvPr>
        </p:nvSpPr>
        <p:spPr>
          <a:xfrm>
            <a:off x="4602126" y="1395206"/>
            <a:ext cx="4541874" cy="3086100"/>
          </a:xfrm>
        </p:spPr>
        <p:txBody>
          <a:bodyPr>
            <a:noAutofit/>
          </a:bodyPr>
          <a:lstStyle/>
          <a:p>
            <a:pPr marL="0" indent="0">
              <a:buNone/>
            </a:pPr>
            <a:r>
              <a:rPr lang="en-US" sz="1600" dirty="0"/>
              <a:t>Watershed segmentation:</a:t>
            </a:r>
          </a:p>
          <a:p>
            <a:pPr marL="285739" indent="-285739">
              <a:buFont typeface="Arial" panose="020B0604020202020204" pitchFamily="34" charset="0"/>
              <a:buChar char="•"/>
            </a:pPr>
            <a:r>
              <a:rPr lang="en-US" sz="1600" dirty="0"/>
              <a:t>Smooth/</a:t>
            </a:r>
            <a:r>
              <a:rPr lang="en-US" sz="1600" dirty="0" err="1"/>
              <a:t>denoise</a:t>
            </a:r>
            <a:r>
              <a:rPr lang="en-US" sz="1600" dirty="0"/>
              <a:t> image (e.g. blur)</a:t>
            </a:r>
          </a:p>
          <a:p>
            <a:pPr marL="285739" indent="-285739">
              <a:buFont typeface="Arial" panose="020B0604020202020204" pitchFamily="34" charset="0"/>
              <a:buChar char="•"/>
            </a:pPr>
            <a:r>
              <a:rPr lang="en-US" sz="1600" dirty="0"/>
              <a:t>Find local minima of image/gradients</a:t>
            </a:r>
          </a:p>
          <a:p>
            <a:pPr marL="285739" indent="-285739">
              <a:buFont typeface="Arial" panose="020B0604020202020204" pitchFamily="34" charset="0"/>
              <a:buChar char="•"/>
            </a:pPr>
            <a:r>
              <a:rPr lang="en-US" sz="1600" dirty="0"/>
              <a:t>Connect minimum voxels with neighbors of similar intensity, marking them with the same “group” number</a:t>
            </a:r>
          </a:p>
          <a:p>
            <a:pPr marL="285739" indent="-285739">
              <a:buFont typeface="Arial" panose="020B0604020202020204" pitchFamily="34" charset="0"/>
              <a:buChar char="•"/>
            </a:pPr>
            <a:r>
              <a:rPr lang="en-US" sz="1600" dirty="0"/>
              <a:t>“Grow” each group (merging groups where rules allow) until no more updates </a:t>
            </a:r>
            <a:r>
              <a:rPr lang="en-US" sz="1600" dirty="0" smtClean="0"/>
              <a:t>occur</a:t>
            </a:r>
            <a:endParaRPr lang="en-US" sz="1600" dirty="0"/>
          </a:p>
          <a:p>
            <a:pPr marL="0" indent="0">
              <a:buNone/>
            </a:pPr>
            <a:r>
              <a:rPr lang="en-US" sz="1600" dirty="0"/>
              <a:t>Scale-space segmentation variant does further blurring and group </a:t>
            </a:r>
            <a:r>
              <a:rPr lang="en-US" sz="1600" dirty="0" smtClean="0"/>
              <a:t>merging to reach a user-specified target segment count</a:t>
            </a:r>
            <a:endParaRPr lang="en-US" sz="1600" dirty="0"/>
          </a:p>
        </p:txBody>
      </p:sp>
      <p:sp>
        <p:nvSpPr>
          <p:cNvPr id="4" name="Content Placeholder 3"/>
          <p:cNvSpPr>
            <a:spLocks noGrp="1"/>
          </p:cNvSpPr>
          <p:nvPr>
            <p:ph sz="half" idx="2"/>
          </p:nvPr>
        </p:nvSpPr>
        <p:spPr>
          <a:xfrm>
            <a:off x="279091" y="1399762"/>
            <a:ext cx="3810000" cy="3328178"/>
          </a:xfrm>
        </p:spPr>
        <p:txBody>
          <a:bodyPr>
            <a:normAutofit fontScale="92500" lnSpcReduction="20000"/>
          </a:bodyPr>
          <a:lstStyle/>
          <a:p>
            <a:pPr marL="0" indent="0">
              <a:buNone/>
            </a:pPr>
            <a:r>
              <a:rPr lang="en-US" sz="1600" b="1" dirty="0" smtClean="0"/>
              <a:t>Goals</a:t>
            </a:r>
            <a:r>
              <a:rPr lang="en-US" sz="1600" b="1" dirty="0"/>
              <a:t>:</a:t>
            </a:r>
          </a:p>
          <a:p>
            <a:pPr marL="285739" indent="-285739">
              <a:buFont typeface="Arial" panose="020B0604020202020204" pitchFamily="34" charset="0"/>
              <a:buChar char="•"/>
            </a:pPr>
            <a:r>
              <a:rPr lang="en-US" sz="1600" b="1" dirty="0"/>
              <a:t>Reach interactive performance rates (under 1 second) </a:t>
            </a:r>
            <a:r>
              <a:rPr lang="en-US" sz="1600" dirty="0"/>
              <a:t>for common density map sizes between 128</a:t>
            </a:r>
            <a:r>
              <a:rPr lang="en-US" sz="1600" baseline="30000" dirty="0"/>
              <a:t>3 </a:t>
            </a:r>
            <a:r>
              <a:rPr lang="en-US" sz="1600" dirty="0"/>
              <a:t>to 256</a:t>
            </a:r>
            <a:r>
              <a:rPr lang="en-US" sz="1600" baseline="30000" dirty="0"/>
              <a:t>3</a:t>
            </a:r>
            <a:r>
              <a:rPr lang="en-US" sz="1600" dirty="0"/>
              <a:t> voxels </a:t>
            </a:r>
            <a:endParaRPr lang="en-US" sz="1600" baseline="30000" dirty="0"/>
          </a:p>
          <a:p>
            <a:pPr marL="285739" indent="-285739">
              <a:buFont typeface="Arial" panose="020B0604020202020204" pitchFamily="34" charset="0"/>
              <a:buChar char="•"/>
            </a:pPr>
            <a:r>
              <a:rPr lang="en-US" sz="1600" dirty="0"/>
              <a:t>Handle </a:t>
            </a:r>
            <a:r>
              <a:rPr lang="en-US" sz="1600" b="1" dirty="0"/>
              <a:t>next-generation problem sizes (768</a:t>
            </a:r>
            <a:r>
              <a:rPr lang="en-US" sz="1600" b="1" baseline="30000" dirty="0"/>
              <a:t>3</a:t>
            </a:r>
            <a:r>
              <a:rPr lang="en-US" sz="1600" b="1" dirty="0"/>
              <a:t> to 2048</a:t>
            </a:r>
            <a:r>
              <a:rPr lang="en-US" sz="1600" b="1" baseline="30000" dirty="0"/>
              <a:t>3</a:t>
            </a:r>
            <a:r>
              <a:rPr lang="en-US" sz="1600" b="1" dirty="0"/>
              <a:t>)</a:t>
            </a:r>
            <a:r>
              <a:rPr lang="en-US" sz="1600" dirty="0"/>
              <a:t> smoothly with only a brief </a:t>
            </a:r>
            <a:r>
              <a:rPr lang="en-US" sz="1600" dirty="0" smtClean="0"/>
              <a:t>wait</a:t>
            </a:r>
          </a:p>
          <a:p>
            <a:pPr marL="0" indent="0">
              <a:buNone/>
            </a:pPr>
            <a:r>
              <a:rPr lang="en-US" sz="1600" b="1" dirty="0"/>
              <a:t>Key methods:</a:t>
            </a:r>
          </a:p>
          <a:p>
            <a:pPr marL="285739" indent="-285739">
              <a:buFont typeface="Arial" panose="020B0604020202020204" pitchFamily="34" charset="0"/>
              <a:buChar char="•"/>
            </a:pPr>
            <a:r>
              <a:rPr lang="en-US" sz="1600" b="1" dirty="0"/>
              <a:t>Tile-based </a:t>
            </a:r>
            <a:r>
              <a:rPr lang="en-US" sz="1600" b="1" dirty="0" smtClean="0"/>
              <a:t>early-exit schemes </a:t>
            </a:r>
            <a:r>
              <a:rPr lang="en-US" sz="1600" dirty="0" smtClean="0"/>
              <a:t>pervasively used for all </a:t>
            </a:r>
            <a:r>
              <a:rPr lang="en-US" sz="1600" dirty="0"/>
              <a:t>iterative segmentation update/merge kernels</a:t>
            </a:r>
          </a:p>
          <a:p>
            <a:pPr marL="285739" indent="-285739">
              <a:buFont typeface="Arial" panose="020B0604020202020204" pitchFamily="34" charset="0"/>
              <a:buChar char="•"/>
            </a:pPr>
            <a:r>
              <a:rPr lang="en-US" sz="1600" b="1" dirty="0" smtClean="0"/>
              <a:t>Privatization, shared </a:t>
            </a:r>
            <a:r>
              <a:rPr lang="en-US" sz="1600" b="1" dirty="0"/>
              <a:t>memory atomic counters </a:t>
            </a:r>
            <a:r>
              <a:rPr lang="en-US" sz="1600" dirty="0"/>
              <a:t>for segmentation group index kernels </a:t>
            </a:r>
            <a:endParaRPr lang="en-US" sz="1600" dirty="0" smtClean="0"/>
          </a:p>
          <a:p>
            <a:pPr marL="285739" indent="-285739">
              <a:buFont typeface="Arial" panose="020B0604020202020204" pitchFamily="34" charset="0"/>
              <a:buChar char="•"/>
            </a:pPr>
            <a:r>
              <a:rPr lang="en-US" sz="1600" b="1" dirty="0" smtClean="0"/>
              <a:t>Significantly faster than published algorithm designs we are aware of</a:t>
            </a:r>
            <a:endParaRPr lang="en-US" sz="1600" b="1" dirty="0"/>
          </a:p>
        </p:txBody>
      </p:sp>
    </p:spTree>
    <p:extLst>
      <p:ext uri="{BB962C8B-B14F-4D97-AF65-F5344CB8AC3E}">
        <p14:creationId xmlns:p14="http://schemas.microsoft.com/office/powerpoint/2010/main" val="21381433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990600" y="1123950"/>
          <a:ext cx="7162800" cy="3779838"/>
        </p:xfrm>
        <a:graphic>
          <a:graphicData uri="http://schemas.openxmlformats.org/drawingml/2006/table">
            <a:tbl>
              <a:tblPr firstRow="1" bandRow="1">
                <a:tableStyleId>{5C22544A-7EE6-4342-B048-85BDC9FD1C3A}</a:tableStyleId>
              </a:tblPr>
              <a:tblGrid>
                <a:gridCol w="1600200"/>
                <a:gridCol w="3276600"/>
                <a:gridCol w="2286000"/>
              </a:tblGrid>
              <a:tr h="464863">
                <a:tc>
                  <a:txBody>
                    <a:bodyPr/>
                    <a:lstStyle/>
                    <a:p>
                      <a:r>
                        <a:rPr lang="en-US" sz="1300" dirty="0" smtClean="0">
                          <a:solidFill>
                            <a:schemeClr val="tx1"/>
                          </a:solidFill>
                        </a:rPr>
                        <a:t>Scene</a:t>
                      </a:r>
                      <a:endParaRPr lang="en-US" sz="1300" dirty="0">
                        <a:solidFill>
                          <a:schemeClr val="tx1"/>
                        </a:solidFill>
                      </a:endParaRPr>
                    </a:p>
                  </a:txBody>
                  <a:tcPr marL="91458" marR="91458" marT="34299" marB="34299">
                    <a:solidFill>
                      <a:srgbClr val="99FF99"/>
                    </a:solidFill>
                  </a:tcPr>
                </a:tc>
                <a:tc>
                  <a:txBody>
                    <a:bodyPr/>
                    <a:lstStyle/>
                    <a:p>
                      <a:r>
                        <a:rPr lang="en-US" sz="1300" dirty="0" smtClean="0">
                          <a:solidFill>
                            <a:schemeClr val="tx1"/>
                          </a:solidFill>
                        </a:rPr>
                        <a:t>Per-</a:t>
                      </a:r>
                      <a:r>
                        <a:rPr lang="en-US" sz="1300" dirty="0" err="1" smtClean="0">
                          <a:solidFill>
                            <a:schemeClr val="tx1"/>
                          </a:solidFill>
                        </a:rPr>
                        <a:t>subframe</a:t>
                      </a:r>
                      <a:r>
                        <a:rPr lang="en-US" sz="1300" dirty="0" smtClean="0">
                          <a:solidFill>
                            <a:schemeClr val="tx1"/>
                          </a:solidFill>
                        </a:rPr>
                        <a:t> samples</a:t>
                      </a:r>
                    </a:p>
                    <a:p>
                      <a:r>
                        <a:rPr lang="en-US" sz="1300" dirty="0" smtClean="0">
                          <a:solidFill>
                            <a:schemeClr val="tx1"/>
                          </a:solidFill>
                        </a:rPr>
                        <a:t>AA</a:t>
                      </a:r>
                      <a:r>
                        <a:rPr lang="en-US" sz="1300" baseline="0" dirty="0" smtClean="0">
                          <a:solidFill>
                            <a:schemeClr val="tx1"/>
                          </a:solidFill>
                        </a:rPr>
                        <a:t> : AO (AO per-hit)</a:t>
                      </a:r>
                      <a:endParaRPr lang="en-US" sz="1300" dirty="0">
                        <a:solidFill>
                          <a:schemeClr val="tx1"/>
                        </a:solidFill>
                      </a:endParaRPr>
                    </a:p>
                  </a:txBody>
                  <a:tcPr marL="91458" marR="91458" marT="34299" marB="34299">
                    <a:solidFill>
                      <a:srgbClr val="99FF99"/>
                    </a:solidFill>
                  </a:tcPr>
                </a:tc>
                <a:tc>
                  <a:txBody>
                    <a:bodyPr/>
                    <a:lstStyle/>
                    <a:p>
                      <a:r>
                        <a:rPr lang="en-US" sz="1300" dirty="0" smtClean="0">
                          <a:solidFill>
                            <a:schemeClr val="tx1"/>
                          </a:solidFill>
                        </a:rPr>
                        <a:t>RT</a:t>
                      </a:r>
                      <a:r>
                        <a:rPr lang="en-US" sz="1300" baseline="0" dirty="0" smtClean="0">
                          <a:solidFill>
                            <a:schemeClr val="tx1"/>
                          </a:solidFill>
                        </a:rPr>
                        <a:t> update rate (FPS)</a:t>
                      </a:r>
                      <a:endParaRPr lang="en-US" sz="1300" dirty="0">
                        <a:solidFill>
                          <a:schemeClr val="tx1"/>
                        </a:solidFill>
                      </a:endParaRPr>
                    </a:p>
                  </a:txBody>
                  <a:tcPr marL="91458" marR="91458" marT="34299" marB="34299">
                    <a:solidFill>
                      <a:srgbClr val="99FF99"/>
                    </a:solidFill>
                  </a:tcPr>
                </a:tc>
              </a:tr>
              <a:tr h="662995">
                <a:tc>
                  <a:txBody>
                    <a:bodyPr/>
                    <a:lstStyle/>
                    <a:p>
                      <a:r>
                        <a:rPr lang="en-US" sz="1300" b="1" dirty="0" smtClean="0"/>
                        <a:t>STMV shadows</a:t>
                      </a:r>
                      <a:endParaRPr lang="en-US" sz="1300" b="1" dirty="0"/>
                    </a:p>
                  </a:txBody>
                  <a:tcPr marL="91458" marR="91458" marT="34299" marB="34299"/>
                </a:tc>
                <a:tc>
                  <a:txBody>
                    <a:bodyPr/>
                    <a:lstStyle/>
                    <a:p>
                      <a:r>
                        <a:rPr lang="en-US" sz="1300" b="1" dirty="0" smtClean="0"/>
                        <a:t>1:0</a:t>
                      </a:r>
                    </a:p>
                    <a:p>
                      <a:r>
                        <a:rPr lang="en-US" sz="1300" b="1" dirty="0" smtClean="0"/>
                        <a:t>2:0</a:t>
                      </a:r>
                    </a:p>
                    <a:p>
                      <a:r>
                        <a:rPr lang="en-US" sz="1300" b="1" dirty="0" smtClean="0"/>
                        <a:t>4:0</a:t>
                      </a:r>
                      <a:endParaRPr lang="en-US" sz="1300" b="1" dirty="0"/>
                    </a:p>
                  </a:txBody>
                  <a:tcPr marL="91458" marR="91458" marT="34299" marB="34299"/>
                </a:tc>
                <a:tc>
                  <a:txBody>
                    <a:bodyPr/>
                    <a:lstStyle/>
                    <a:p>
                      <a:r>
                        <a:rPr lang="en-US" sz="1300" b="1" dirty="0" smtClean="0"/>
                        <a:t>22.2</a:t>
                      </a:r>
                    </a:p>
                    <a:p>
                      <a:r>
                        <a:rPr lang="en-US" sz="1300" b="1" dirty="0" smtClean="0"/>
                        <a:t>18.1</a:t>
                      </a:r>
                    </a:p>
                    <a:p>
                      <a:r>
                        <a:rPr lang="en-US" sz="1300" b="1" dirty="0" smtClean="0"/>
                        <a:t>10.3</a:t>
                      </a:r>
                      <a:endParaRPr lang="en-US" sz="1300" b="1" dirty="0"/>
                    </a:p>
                  </a:txBody>
                  <a:tcPr marL="91458" marR="91458" marT="34299" marB="34299"/>
                </a:tc>
              </a:tr>
              <a:tr h="662995">
                <a:tc>
                  <a:txBody>
                    <a:bodyPr/>
                    <a:lstStyle/>
                    <a:p>
                      <a:r>
                        <a:rPr lang="en-US" sz="1300" b="1" dirty="0" smtClean="0"/>
                        <a:t>STMV</a:t>
                      </a:r>
                    </a:p>
                    <a:p>
                      <a:r>
                        <a:rPr lang="en-US" sz="1300" b="1" dirty="0" err="1" smtClean="0"/>
                        <a:t>Shadows+AO</a:t>
                      </a:r>
                      <a:endParaRPr lang="en-US" sz="1300" b="1" dirty="0"/>
                    </a:p>
                  </a:txBody>
                  <a:tcPr marL="91458" marR="91458" marT="34299" marB="34299"/>
                </a:tc>
                <a:tc>
                  <a:txBody>
                    <a:bodyPr/>
                    <a:lstStyle/>
                    <a:p>
                      <a:r>
                        <a:rPr lang="en-US" sz="1300" b="1" dirty="0" smtClean="0"/>
                        <a:t>1:1</a:t>
                      </a:r>
                    </a:p>
                    <a:p>
                      <a:r>
                        <a:rPr lang="en-US" sz="1300" b="1" dirty="0" smtClean="0"/>
                        <a:t>1:2</a:t>
                      </a:r>
                    </a:p>
                    <a:p>
                      <a:r>
                        <a:rPr lang="en-US" sz="1300" b="1" dirty="0" smtClean="0"/>
                        <a:t>1:4</a:t>
                      </a:r>
                    </a:p>
                  </a:txBody>
                  <a:tcPr marL="91458" marR="91458" marT="34299" marB="34299"/>
                </a:tc>
                <a:tc>
                  <a:txBody>
                    <a:bodyPr/>
                    <a:lstStyle/>
                    <a:p>
                      <a:r>
                        <a:rPr lang="en-US" sz="1300" b="1" dirty="0" smtClean="0"/>
                        <a:t>18.2</a:t>
                      </a:r>
                    </a:p>
                    <a:p>
                      <a:r>
                        <a:rPr lang="en-US" sz="1300" b="1" dirty="0" smtClean="0"/>
                        <a:t>16.1</a:t>
                      </a:r>
                    </a:p>
                    <a:p>
                      <a:r>
                        <a:rPr lang="en-US" sz="1300" b="1" dirty="0" smtClean="0"/>
                        <a:t>12.4</a:t>
                      </a:r>
                      <a:endParaRPr lang="en-US" sz="1300" b="1" dirty="0"/>
                    </a:p>
                  </a:txBody>
                  <a:tcPr marL="91458" marR="91458" marT="34299" marB="34299"/>
                </a:tc>
              </a:tr>
              <a:tr h="662995">
                <a:tc>
                  <a:txBody>
                    <a:bodyPr/>
                    <a:lstStyle/>
                    <a:p>
                      <a:r>
                        <a:rPr lang="en-US" sz="1300" b="1" dirty="0" smtClean="0"/>
                        <a:t>STMV</a:t>
                      </a:r>
                    </a:p>
                    <a:p>
                      <a:r>
                        <a:rPr lang="en-US" sz="1300" b="1" dirty="0" err="1" smtClean="0"/>
                        <a:t>Shadows+AO</a:t>
                      </a:r>
                      <a:r>
                        <a:rPr lang="en-US" sz="1300" b="1" baseline="0" dirty="0" err="1" smtClean="0"/>
                        <a:t>+DoF</a:t>
                      </a:r>
                      <a:endParaRPr lang="en-US" sz="1300" b="1" dirty="0"/>
                    </a:p>
                  </a:txBody>
                  <a:tcPr marL="91458" marR="91458" marT="34299" marB="34299"/>
                </a:tc>
                <a:tc>
                  <a:txBody>
                    <a:bodyPr/>
                    <a:lstStyle/>
                    <a:p>
                      <a:r>
                        <a:rPr lang="en-US" sz="1300" b="1" dirty="0" smtClean="0"/>
                        <a:t>1:1</a:t>
                      </a:r>
                    </a:p>
                    <a:p>
                      <a:r>
                        <a:rPr lang="en-US" sz="1300" b="1" dirty="0" smtClean="0"/>
                        <a:t>2:1</a:t>
                      </a:r>
                    </a:p>
                    <a:p>
                      <a:r>
                        <a:rPr lang="en-US" sz="1300" b="1" dirty="0" smtClean="0"/>
                        <a:t>2:2</a:t>
                      </a:r>
                    </a:p>
                  </a:txBody>
                  <a:tcPr marL="91458" marR="91458" marT="34299" marB="34299"/>
                </a:tc>
                <a:tc>
                  <a:txBody>
                    <a:bodyPr/>
                    <a:lstStyle/>
                    <a:p>
                      <a:r>
                        <a:rPr lang="en-US" sz="1300" b="1" dirty="0" smtClean="0"/>
                        <a:t>16.1</a:t>
                      </a:r>
                    </a:p>
                    <a:p>
                      <a:r>
                        <a:rPr lang="en-US" sz="1300" b="1" dirty="0" smtClean="0"/>
                        <a:t>11.1</a:t>
                      </a:r>
                    </a:p>
                    <a:p>
                      <a:r>
                        <a:rPr lang="en-US" sz="1300" b="1" dirty="0" smtClean="0"/>
                        <a:t>  8.5</a:t>
                      </a:r>
                      <a:endParaRPr lang="en-US" sz="1300" b="1" dirty="0"/>
                    </a:p>
                  </a:txBody>
                  <a:tcPr marL="91458" marR="91458" marT="34299" marB="34299"/>
                </a:tc>
              </a:tr>
              <a:tr h="662995">
                <a:tc>
                  <a:txBody>
                    <a:bodyPr/>
                    <a:lstStyle/>
                    <a:p>
                      <a:r>
                        <a:rPr lang="en-US" sz="1300" b="1" dirty="0" smtClean="0"/>
                        <a:t>HIV-1</a:t>
                      </a:r>
                    </a:p>
                    <a:p>
                      <a:r>
                        <a:rPr lang="en-US" sz="1300" b="1" dirty="0" smtClean="0"/>
                        <a:t>Shadows</a:t>
                      </a:r>
                      <a:endParaRPr lang="en-US" sz="1300" b="1" dirty="0"/>
                    </a:p>
                  </a:txBody>
                  <a:tcPr marL="91458" marR="91458" marT="34299" marB="34299"/>
                </a:tc>
                <a:tc>
                  <a:txBody>
                    <a:bodyPr/>
                    <a:lstStyle/>
                    <a:p>
                      <a:r>
                        <a:rPr lang="en-US" sz="1300" b="1" dirty="0" smtClean="0"/>
                        <a:t>1:0</a:t>
                      </a:r>
                    </a:p>
                    <a:p>
                      <a:r>
                        <a:rPr lang="en-US" sz="1300" b="1" dirty="0" smtClean="0"/>
                        <a:t>2:0</a:t>
                      </a:r>
                    </a:p>
                    <a:p>
                      <a:r>
                        <a:rPr lang="en-US" sz="1300" b="1" dirty="0" smtClean="0"/>
                        <a:t>4:0</a:t>
                      </a:r>
                    </a:p>
                  </a:txBody>
                  <a:tcPr marL="91458" marR="91458" marT="34299" marB="34299"/>
                </a:tc>
                <a:tc>
                  <a:txBody>
                    <a:bodyPr/>
                    <a:lstStyle/>
                    <a:p>
                      <a:r>
                        <a:rPr lang="en-US" sz="1300" b="1" dirty="0" smtClean="0"/>
                        <a:t>20.1</a:t>
                      </a:r>
                    </a:p>
                    <a:p>
                      <a:r>
                        <a:rPr lang="en-US" sz="1300" b="1" dirty="0" smtClean="0"/>
                        <a:t>18.1</a:t>
                      </a:r>
                    </a:p>
                    <a:p>
                      <a:r>
                        <a:rPr lang="en-US" sz="1300" b="1" dirty="0" smtClean="0"/>
                        <a:t>10.2</a:t>
                      </a:r>
                      <a:endParaRPr lang="en-US" sz="1300" b="1" dirty="0"/>
                    </a:p>
                  </a:txBody>
                  <a:tcPr marL="91458" marR="91458" marT="34299" marB="34299"/>
                </a:tc>
              </a:tr>
              <a:tr h="662995">
                <a:tc>
                  <a:txBody>
                    <a:bodyPr/>
                    <a:lstStyle/>
                    <a:p>
                      <a:r>
                        <a:rPr lang="en-US" sz="1300" b="1" dirty="0" smtClean="0"/>
                        <a:t>HIV-1</a:t>
                      </a:r>
                    </a:p>
                    <a:p>
                      <a:r>
                        <a:rPr lang="en-US" sz="1300" b="1" dirty="0" err="1" smtClean="0"/>
                        <a:t>Shadows+AO</a:t>
                      </a:r>
                      <a:endParaRPr lang="en-US" sz="1300" b="1" dirty="0"/>
                    </a:p>
                  </a:txBody>
                  <a:tcPr marL="91458" marR="91458" marT="34299" marB="34299"/>
                </a:tc>
                <a:tc>
                  <a:txBody>
                    <a:bodyPr/>
                    <a:lstStyle/>
                    <a:p>
                      <a:r>
                        <a:rPr lang="en-US" sz="1300" b="1" dirty="0" smtClean="0"/>
                        <a:t>1:1</a:t>
                      </a:r>
                    </a:p>
                    <a:p>
                      <a:r>
                        <a:rPr lang="en-US" sz="1300" b="1" dirty="0" smtClean="0"/>
                        <a:t>1:2</a:t>
                      </a:r>
                    </a:p>
                    <a:p>
                      <a:r>
                        <a:rPr lang="en-US" sz="1300" b="1" dirty="0" smtClean="0"/>
                        <a:t>1:4</a:t>
                      </a:r>
                    </a:p>
                  </a:txBody>
                  <a:tcPr marL="91458" marR="91458" marT="34299" marB="34299"/>
                </a:tc>
                <a:tc>
                  <a:txBody>
                    <a:bodyPr/>
                    <a:lstStyle/>
                    <a:p>
                      <a:r>
                        <a:rPr lang="en-US" sz="1300" b="1" dirty="0" smtClean="0"/>
                        <a:t>17.4</a:t>
                      </a:r>
                    </a:p>
                    <a:p>
                      <a:r>
                        <a:rPr lang="en-US" sz="1300" b="1" dirty="0" smtClean="0"/>
                        <a:t>12.2</a:t>
                      </a:r>
                    </a:p>
                    <a:p>
                      <a:r>
                        <a:rPr lang="en-US" sz="1300" b="1" dirty="0" smtClean="0"/>
                        <a:t>  8.1</a:t>
                      </a:r>
                      <a:endParaRPr lang="en-US" sz="1300" b="1" dirty="0"/>
                    </a:p>
                  </a:txBody>
                  <a:tcPr marL="91458" marR="91458" marT="34299" marB="34299"/>
                </a:tc>
              </a:tr>
            </a:tbl>
          </a:graphicData>
        </a:graphic>
      </p:graphicFrame>
      <p:sp>
        <p:nvSpPr>
          <p:cNvPr id="67616" name="Title 2"/>
          <p:cNvSpPr>
            <a:spLocks noGrp="1"/>
          </p:cNvSpPr>
          <p:nvPr>
            <p:ph type="title"/>
          </p:nvPr>
        </p:nvSpPr>
        <p:spPr>
          <a:xfrm>
            <a:off x="76200" y="57150"/>
            <a:ext cx="8991600" cy="925513"/>
          </a:xfrm>
        </p:spPr>
        <p:txBody>
          <a:bodyPr>
            <a:normAutofit fontScale="90000"/>
          </a:bodyPr>
          <a:lstStyle/>
          <a:p>
            <a:pPr algn="ctr"/>
            <a:r>
              <a:rPr lang="en-US" altLang="en-US" sz="3200" smtClean="0">
                <a:latin typeface="Arial" pitchFamily="34" charset="0"/>
                <a:cs typeface="Arial" pitchFamily="34" charset="0"/>
              </a:rPr>
              <a:t>Remote Omnidirectional Stereoscopic</a:t>
            </a:r>
            <a:br>
              <a:rPr lang="en-US" altLang="en-US" sz="3200" smtClean="0">
                <a:latin typeface="Arial" pitchFamily="34" charset="0"/>
                <a:cs typeface="Arial" pitchFamily="34" charset="0"/>
              </a:rPr>
            </a:br>
            <a:r>
              <a:rPr lang="en-US" altLang="en-US" sz="3200" smtClean="0">
                <a:latin typeface="Arial" pitchFamily="34" charset="0"/>
                <a:cs typeface="Arial" pitchFamily="34" charset="0"/>
              </a:rPr>
              <a:t> RT Performance @ 3072x1536 w/ 2-subframes </a:t>
            </a:r>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3621364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Title 1"/>
          <p:cNvSpPr>
            <a:spLocks noGrp="1"/>
          </p:cNvSpPr>
          <p:nvPr>
            <p:ph type="title"/>
          </p:nvPr>
        </p:nvSpPr>
        <p:spPr>
          <a:xfrm>
            <a:off x="76200" y="31750"/>
            <a:ext cx="8991600" cy="635000"/>
          </a:xfrm>
        </p:spPr>
        <p:txBody>
          <a:bodyPr/>
          <a:lstStyle/>
          <a:p>
            <a:r>
              <a:rPr lang="en-US" altLang="en-US" sz="2800" smtClean="0"/>
              <a:t>HMD View-Dependent Reprojection with OpenGL</a:t>
            </a:r>
          </a:p>
        </p:txBody>
      </p:sp>
      <p:sp>
        <p:nvSpPr>
          <p:cNvPr id="68611" name="Text Placeholder 2"/>
          <p:cNvSpPr>
            <a:spLocks noGrp="1"/>
          </p:cNvSpPr>
          <p:nvPr>
            <p:ph type="body" sz="half" idx="1"/>
          </p:nvPr>
        </p:nvSpPr>
        <p:spPr>
          <a:xfrm>
            <a:off x="228600" y="742950"/>
            <a:ext cx="8610600" cy="3810000"/>
          </a:xfrm>
        </p:spPr>
        <p:txBody>
          <a:bodyPr>
            <a:normAutofit lnSpcReduction="10000"/>
          </a:bodyPr>
          <a:lstStyle/>
          <a:p>
            <a:r>
              <a:rPr lang="en-US" altLang="en-US" sz="2400" dirty="0" smtClean="0"/>
              <a:t>Texture map panoramic image onto </a:t>
            </a:r>
            <a:r>
              <a:rPr lang="en-US" altLang="en-US" sz="2400" dirty="0" err="1" smtClean="0"/>
              <a:t>reprojection</a:t>
            </a:r>
            <a:r>
              <a:rPr lang="en-US" altLang="en-US" sz="2400" dirty="0" smtClean="0"/>
              <a:t> geometry that matches the original RT image formation surface (sphere for </a:t>
            </a:r>
            <a:r>
              <a:rPr lang="en-US" altLang="en-US" sz="2400" dirty="0" err="1" smtClean="0"/>
              <a:t>equirectangular</a:t>
            </a:r>
            <a:r>
              <a:rPr lang="en-US" altLang="en-US" sz="2400" dirty="0" smtClean="0"/>
              <a:t>, cube for cube map)</a:t>
            </a:r>
          </a:p>
          <a:p>
            <a:r>
              <a:rPr lang="en-US" altLang="en-US" sz="2400" dirty="0" smtClean="0"/>
              <a:t>HMD sees standard perspective frustum view of the textured surface</a:t>
            </a:r>
          </a:p>
          <a:p>
            <a:r>
              <a:rPr lang="en-US" altLang="en-US" sz="2400" dirty="0" smtClean="0"/>
              <a:t>Commodity HMD optics require </a:t>
            </a:r>
            <a:r>
              <a:rPr lang="en-US" altLang="en-US" sz="2400" b="1" dirty="0" smtClean="0"/>
              <a:t>software lens distortion and chromatic aberration correction</a:t>
            </a:r>
            <a:r>
              <a:rPr lang="en-US" altLang="en-US" sz="2400" dirty="0" smtClean="0"/>
              <a:t> prior to display, implemented with multi-pass FBO rendering</a:t>
            </a:r>
          </a:p>
          <a:p>
            <a:r>
              <a:rPr lang="en-US" altLang="en-US" sz="2400" b="1" dirty="0" smtClean="0"/>
              <a:t>Enables low-latency, high-frame-rate redraw</a:t>
            </a:r>
            <a:r>
              <a:rPr lang="en-US" altLang="en-US" sz="2400" dirty="0" smtClean="0"/>
              <a:t> as HMD head pose changes </a:t>
            </a:r>
            <a:r>
              <a:rPr lang="en-US" altLang="en-US" sz="2400" b="1" dirty="0" smtClean="0"/>
              <a:t>(150Hz or more)</a:t>
            </a:r>
          </a:p>
          <a:p>
            <a:endParaRPr lang="en-US" altLang="en-US" sz="2400" dirty="0" smtClean="0"/>
          </a:p>
          <a:p>
            <a:endParaRPr lang="en-US" altLang="en-US" sz="2400" dirty="0" smtClean="0"/>
          </a:p>
        </p:txBody>
      </p:sp>
    </p:spTree>
    <p:extLst>
      <p:ext uri="{BB962C8B-B14F-4D97-AF65-F5344CB8AC3E}">
        <p14:creationId xmlns:p14="http://schemas.microsoft.com/office/powerpoint/2010/main" val="1847065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9634" name="Picture 1"/>
          <p:cNvPicPr>
            <a:picLocks noChangeAspect="1"/>
          </p:cNvPicPr>
          <p:nvPr/>
        </p:nvPicPr>
        <p:blipFill>
          <a:blip r:embed="rId2">
            <a:extLst>
              <a:ext uri="{28A0092B-C50C-407E-A947-70E740481C1C}">
                <a14:useLocalDpi xmlns:a14="http://schemas.microsoft.com/office/drawing/2010/main" val="0"/>
              </a:ext>
            </a:extLst>
          </a:blip>
          <a:srcRect t="15625"/>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4319588"/>
            <a:ext cx="9161463" cy="804862"/>
          </a:xfrm>
          <a:prstGeom prst="rect">
            <a:avLst/>
          </a:prstGeom>
          <a:solidFill>
            <a:schemeClr val="accent3"/>
          </a:solidFill>
        </p:spPr>
        <p:txBody>
          <a:bodyPr>
            <a:spAutoFit/>
          </a:bodyPr>
          <a:lstStyle/>
          <a:p>
            <a:pPr>
              <a:defRPr/>
            </a:pPr>
            <a:r>
              <a:rPr lang="en-US" sz="2600" b="1" dirty="0">
                <a:solidFill>
                  <a:schemeClr val="tx1"/>
                </a:solidFill>
              </a:rPr>
              <a:t>VMD can support a variety of HMD lens designs, e.g. </a:t>
            </a:r>
          </a:p>
          <a:p>
            <a:pPr>
              <a:defRPr/>
            </a:pPr>
            <a:r>
              <a:rPr lang="en-US" sz="1800" b="1" dirty="0">
                <a:solidFill>
                  <a:schemeClr val="tx1"/>
                </a:solidFill>
              </a:rPr>
              <a:t>http://research.microsoft.com/en-us/um/redmond/projects/lensfactory/oculus/</a:t>
            </a:r>
          </a:p>
        </p:txBody>
      </p:sp>
    </p:spTree>
    <p:extLst>
      <p:ext uri="{BB962C8B-B14F-4D97-AF65-F5344CB8AC3E}">
        <p14:creationId xmlns:p14="http://schemas.microsoft.com/office/powerpoint/2010/main" val="4049893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2">
            <a:extLst>
              <a:ext uri="{28A0092B-C50C-407E-A947-70E740481C1C}">
                <a14:useLocalDpi xmlns:a14="http://schemas.microsoft.com/office/drawing/2010/main" val="0"/>
              </a:ext>
            </a:extLst>
          </a:blip>
          <a:srcRect t="15625"/>
          <a:stretch>
            <a:fillRect/>
          </a:stretch>
        </p:blipFill>
        <p:spPr bwMode="auto">
          <a:xfrm>
            <a:off x="-17464"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4927" y="3943171"/>
            <a:ext cx="9178927" cy="1200329"/>
          </a:xfrm>
          <a:prstGeom prst="rect">
            <a:avLst/>
          </a:prstGeom>
          <a:solidFill>
            <a:schemeClr val="bg1"/>
          </a:solidFill>
        </p:spPr>
        <p:txBody>
          <a:bodyPr wrap="square">
            <a:spAutoFit/>
          </a:bodyPr>
          <a:lstStyle/>
          <a:p>
            <a:r>
              <a:rPr lang="en-US" altLang="en-US" b="1" dirty="0"/>
              <a:t>Immersive Molecular Visualization with Omnidirectional Stereoscopic Ray Tracing and Remote Rendering.  </a:t>
            </a:r>
            <a:r>
              <a:rPr lang="en-US" altLang="en-US" dirty="0"/>
              <a:t>J. E. Stone, W. R. Sherman, and K. </a:t>
            </a:r>
            <a:r>
              <a:rPr lang="en-US" altLang="en-US" dirty="0" err="1"/>
              <a:t>Schulten</a:t>
            </a:r>
            <a:r>
              <a:rPr lang="en-US" altLang="en-US" dirty="0"/>
              <a:t>. High Performance Data Analysis and Visualization Workshop, IEEE International Parallel and Distributed Processing Symposium Workshops (IPDPSW), </a:t>
            </a:r>
            <a:r>
              <a:rPr lang="en-US" dirty="0"/>
              <a:t>pp. 1048-1057, </a:t>
            </a:r>
            <a:r>
              <a:rPr lang="en-US" altLang="en-US" dirty="0" smtClean="0"/>
              <a:t>2016</a:t>
            </a:r>
            <a:r>
              <a:rPr lang="en-US" altLang="en-US" dirty="0"/>
              <a:t>. </a:t>
            </a:r>
            <a:endParaRPr lang="en-US" altLang="en-US" b="1" dirty="0"/>
          </a:p>
        </p:txBody>
      </p:sp>
    </p:spTree>
    <p:extLst>
      <p:ext uri="{BB962C8B-B14F-4D97-AF65-F5344CB8AC3E}">
        <p14:creationId xmlns:p14="http://schemas.microsoft.com/office/powerpoint/2010/main" val="3103969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0658" name="Picture 1"/>
          <p:cNvPicPr>
            <a:picLocks noChangeAspect="1"/>
          </p:cNvPicPr>
          <p:nvPr/>
        </p:nvPicPr>
        <p:blipFill>
          <a:blip r:embed="rId2">
            <a:extLst>
              <a:ext uri="{28A0092B-C50C-407E-A947-70E740481C1C}">
                <a14:useLocalDpi xmlns:a14="http://schemas.microsoft.com/office/drawing/2010/main" val="0"/>
              </a:ext>
            </a:extLst>
          </a:blip>
          <a:srcRect t="27451" r="18791" b="3633"/>
          <a:stretch>
            <a:fillRect/>
          </a:stretch>
        </p:blipFill>
        <p:spPr bwMode="auto">
          <a:xfrm>
            <a:off x="0" y="-20638"/>
            <a:ext cx="9144000" cy="517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8956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05338" y="155575"/>
            <a:ext cx="19431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4325" y="152400"/>
            <a:ext cx="1949450"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0850" y="139700"/>
            <a:ext cx="1944688"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05338" y="2571750"/>
            <a:ext cx="19431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49525" y="2565400"/>
            <a:ext cx="1944688"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0375" y="2571750"/>
            <a:ext cx="19431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64325" y="2571750"/>
            <a:ext cx="1936750"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9" name="Picture 1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49525" y="155575"/>
            <a:ext cx="1944688"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6192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685800" y="133350"/>
            <a:ext cx="7772400" cy="590550"/>
          </a:xfrm>
        </p:spPr>
        <p:txBody>
          <a:bodyPr>
            <a:normAutofit fontScale="90000"/>
          </a:bodyPr>
          <a:lstStyle/>
          <a:p>
            <a:r>
              <a:rPr lang="en-US" altLang="en-US" sz="3600" dirty="0" smtClean="0"/>
              <a:t>Ongoing VR Work</a:t>
            </a:r>
          </a:p>
        </p:txBody>
      </p:sp>
      <p:sp>
        <p:nvSpPr>
          <p:cNvPr id="39939" name="Content Placeholder 2"/>
          <p:cNvSpPr>
            <a:spLocks noGrp="1"/>
          </p:cNvSpPr>
          <p:nvPr>
            <p:ph idx="1"/>
          </p:nvPr>
        </p:nvSpPr>
        <p:spPr>
          <a:xfrm>
            <a:off x="228600" y="666750"/>
            <a:ext cx="8686800" cy="4191000"/>
          </a:xfrm>
        </p:spPr>
        <p:txBody>
          <a:bodyPr>
            <a:normAutofit lnSpcReduction="10000"/>
          </a:bodyPr>
          <a:lstStyle/>
          <a:p>
            <a:pPr marL="285750" indent="-285750" defTabSz="457101" fontAlgn="auto">
              <a:spcBef>
                <a:spcPts val="0"/>
              </a:spcBef>
              <a:spcAft>
                <a:spcPts val="0"/>
              </a:spcAft>
              <a:buClrTx/>
              <a:buSzTx/>
              <a:buFont typeface="Arial" panose="020B0604020202020204" pitchFamily="34" charset="0"/>
              <a:buChar char="•"/>
              <a:defRPr/>
            </a:pPr>
            <a:r>
              <a:rPr lang="en-US" sz="2400" dirty="0" err="1" smtClean="0">
                <a:solidFill>
                  <a:prstClr val="black"/>
                </a:solidFill>
              </a:rPr>
              <a:t>OpenXR</a:t>
            </a:r>
            <a:r>
              <a:rPr lang="en-US" sz="2400" dirty="0" smtClean="0">
                <a:solidFill>
                  <a:prstClr val="black"/>
                </a:solidFill>
              </a:rPr>
              <a:t> – cross platform </a:t>
            </a:r>
            <a:r>
              <a:rPr lang="en-US" sz="2400" dirty="0" err="1" smtClean="0">
                <a:solidFill>
                  <a:prstClr val="black"/>
                </a:solidFill>
              </a:rPr>
              <a:t>muti</a:t>
            </a:r>
            <a:r>
              <a:rPr lang="en-US" sz="2400" dirty="0" smtClean="0">
                <a:solidFill>
                  <a:prstClr val="black"/>
                </a:solidFill>
              </a:rPr>
              <a:t>-vendor HMD support</a:t>
            </a:r>
            <a:endParaRPr lang="en-US" sz="2400" dirty="0" smtClean="0">
              <a:solidFill>
                <a:prstClr val="black"/>
              </a:solidFill>
              <a:latin typeface="Arial"/>
            </a:endParaRPr>
          </a:p>
          <a:p>
            <a:pPr>
              <a:defRPr/>
            </a:pPr>
            <a:r>
              <a:rPr lang="en-US" altLang="en-US" sz="2400" dirty="0" smtClean="0">
                <a:latin typeface="Arial" charset="0"/>
                <a:cs typeface="Arial" charset="0"/>
              </a:rPr>
              <a:t>Ray tracing engine and optimizations:</a:t>
            </a:r>
          </a:p>
          <a:p>
            <a:pPr lvl="1">
              <a:defRPr/>
            </a:pPr>
            <a:r>
              <a:rPr lang="en-US" altLang="en-US" sz="2000" b="1" dirty="0" smtClean="0">
                <a:latin typeface="Arial" charset="0"/>
                <a:cs typeface="Arial" charset="0"/>
              </a:rPr>
              <a:t>AI </a:t>
            </a:r>
            <a:r>
              <a:rPr lang="en-US" altLang="en-US" sz="2000" b="1" dirty="0" err="1" smtClean="0">
                <a:latin typeface="Arial" charset="0"/>
                <a:cs typeface="Arial" charset="0"/>
              </a:rPr>
              <a:t>denoising</a:t>
            </a:r>
            <a:r>
              <a:rPr lang="en-US" altLang="en-US" sz="2000" b="1" dirty="0" smtClean="0">
                <a:latin typeface="Arial" charset="0"/>
                <a:cs typeface="Arial" charset="0"/>
              </a:rPr>
              <a:t> for better average quality</a:t>
            </a:r>
          </a:p>
          <a:p>
            <a:pPr lvl="1">
              <a:defRPr/>
            </a:pPr>
            <a:r>
              <a:rPr lang="en-US" altLang="en-US" sz="1800" dirty="0" smtClean="0">
                <a:latin typeface="Arial" charset="0"/>
                <a:cs typeface="Arial" charset="0"/>
              </a:rPr>
              <a:t>Interactive RT stochastic sampling strategies to improve interactivity</a:t>
            </a:r>
          </a:p>
          <a:p>
            <a:pPr lvl="1">
              <a:defRPr/>
            </a:pPr>
            <a:r>
              <a:rPr lang="en-US" altLang="en-US" sz="1800" dirty="0" smtClean="0">
                <a:latin typeface="Arial" charset="0"/>
                <a:cs typeface="Arial" charset="0"/>
              </a:rPr>
              <a:t>Improved omnidirectional </a:t>
            </a:r>
            <a:r>
              <a:rPr lang="en-US" altLang="en-US" sz="1800" dirty="0" err="1" smtClean="0">
                <a:latin typeface="Arial" charset="0"/>
                <a:cs typeface="Arial" charset="0"/>
              </a:rPr>
              <a:t>cubemap</a:t>
            </a:r>
            <a:r>
              <a:rPr lang="en-US" altLang="en-US" sz="1800" dirty="0" smtClean="0">
                <a:latin typeface="Arial" charset="0"/>
                <a:cs typeface="Arial" charset="0"/>
              </a:rPr>
              <a:t>/</a:t>
            </a:r>
            <a:r>
              <a:rPr lang="en-US" altLang="en-US" sz="1800" dirty="0" err="1" smtClean="0">
                <a:latin typeface="Arial" charset="0"/>
                <a:cs typeface="Arial" charset="0"/>
              </a:rPr>
              <a:t>spheremap</a:t>
            </a:r>
            <a:r>
              <a:rPr lang="en-US" altLang="en-US" sz="1800" dirty="0" smtClean="0">
                <a:latin typeface="Arial" charset="0"/>
                <a:cs typeface="Arial" charset="0"/>
              </a:rPr>
              <a:t> sampling approaches</a:t>
            </a:r>
          </a:p>
          <a:p>
            <a:pPr lvl="1">
              <a:defRPr/>
            </a:pPr>
            <a:r>
              <a:rPr lang="en-US" altLang="en-US" sz="2000" b="1" dirty="0" smtClean="0">
                <a:latin typeface="Arial" charset="0"/>
                <a:cs typeface="Arial" charset="0"/>
              </a:rPr>
              <a:t>AI multi-view warping to allow rapid in-between view generation amid multiple HMD head </a:t>
            </a:r>
            <a:r>
              <a:rPr lang="en-US" altLang="en-US" sz="2000" b="1" dirty="0" smtClean="0">
                <a:latin typeface="Arial" charset="0"/>
                <a:cs typeface="Arial" charset="0"/>
              </a:rPr>
              <a:t>locations</a:t>
            </a:r>
          </a:p>
          <a:p>
            <a:pPr lvl="1">
              <a:defRPr/>
            </a:pPr>
            <a:r>
              <a:rPr lang="en-US" altLang="en-US" sz="2000" b="1" dirty="0" smtClean="0">
                <a:latin typeface="Arial" charset="0"/>
                <a:cs typeface="Arial" charset="0"/>
              </a:rPr>
              <a:t>H.265 for high-res omnidirectional video streaming</a:t>
            </a:r>
            <a:endParaRPr lang="en-US" altLang="en-US" sz="2000" b="1" dirty="0" smtClean="0">
              <a:latin typeface="Arial" charset="0"/>
              <a:cs typeface="Arial" charset="0"/>
            </a:endParaRPr>
          </a:p>
          <a:p>
            <a:pPr lvl="1">
              <a:defRPr/>
            </a:pPr>
            <a:r>
              <a:rPr lang="en-US" altLang="en-US" sz="2000" b="1" dirty="0" smtClean="0">
                <a:latin typeface="Arial" charset="0"/>
                <a:cs typeface="Arial" charset="0"/>
              </a:rPr>
              <a:t>Multi-node parallel RT and remote viz. on general clusters and supercomputers, e.g. NCSA Blue Waters, ORNL Titan</a:t>
            </a:r>
            <a:endParaRPr lang="en-US" altLang="en-US" sz="3600" dirty="0" smtClean="0">
              <a:latin typeface="Arial" charset="0"/>
              <a:cs typeface="Arial" charset="0"/>
            </a:endParaRPr>
          </a:p>
          <a:p>
            <a:pPr>
              <a:defRPr/>
            </a:pPr>
            <a:r>
              <a:rPr lang="en-US" altLang="en-US" sz="2400" dirty="0" smtClean="0">
                <a:latin typeface="Arial" charset="0"/>
                <a:cs typeface="Arial" charset="0"/>
              </a:rPr>
              <a:t>Tons of work to do on VR user interfaces, multi-user collaborative visualization, …</a:t>
            </a:r>
          </a:p>
        </p:txBody>
      </p:sp>
    </p:spTree>
    <p:extLst>
      <p:ext uri="{BB962C8B-B14F-4D97-AF65-F5344CB8AC3E}">
        <p14:creationId xmlns:p14="http://schemas.microsoft.com/office/powerpoint/2010/main" val="3590372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600075"/>
          </a:xfrm>
        </p:spPr>
        <p:txBody>
          <a:bodyPr>
            <a:normAutofit/>
          </a:bodyPr>
          <a:lstStyle/>
          <a:p>
            <a:r>
              <a:rPr lang="en-US" sz="3200" dirty="0" smtClean="0"/>
              <a:t>Please See These Other Talks:</a:t>
            </a:r>
            <a:endParaRPr lang="en-US" sz="3200" dirty="0"/>
          </a:p>
        </p:txBody>
      </p:sp>
      <p:sp>
        <p:nvSpPr>
          <p:cNvPr id="3" name="Text Placeholder 2"/>
          <p:cNvSpPr>
            <a:spLocks noGrp="1"/>
          </p:cNvSpPr>
          <p:nvPr>
            <p:ph type="body" sz="half" idx="1"/>
          </p:nvPr>
        </p:nvSpPr>
        <p:spPr>
          <a:xfrm>
            <a:off x="685801" y="1133475"/>
            <a:ext cx="7770813" cy="3437335"/>
          </a:xfrm>
        </p:spPr>
        <p:txBody>
          <a:bodyPr>
            <a:normAutofit/>
          </a:bodyPr>
          <a:lstStyle/>
          <a:p>
            <a:r>
              <a:rPr lang="en-US" sz="2000" dirty="0"/>
              <a:t>S8727 - Improving NAMD Performance on Volta </a:t>
            </a:r>
            <a:r>
              <a:rPr lang="en-US" sz="2000" dirty="0" smtClean="0"/>
              <a:t>GPUs</a:t>
            </a:r>
          </a:p>
          <a:p>
            <a:r>
              <a:rPr lang="en-US" sz="2000" dirty="0"/>
              <a:t>S8718 - Optimizing HPC Simulation and Visualization Codes </a:t>
            </a:r>
            <a:r>
              <a:rPr lang="en-US" sz="2000" dirty="0" smtClean="0"/>
              <a:t>using </a:t>
            </a:r>
            <a:r>
              <a:rPr lang="en-US" sz="2000" dirty="0" err="1" smtClean="0"/>
              <a:t>Nsight</a:t>
            </a:r>
            <a:r>
              <a:rPr lang="en-US" sz="2000" dirty="0" smtClean="0"/>
              <a:t> Systems</a:t>
            </a:r>
          </a:p>
          <a:p>
            <a:r>
              <a:rPr lang="en-US" sz="2000" dirty="0" smtClean="0"/>
              <a:t>S8747 </a:t>
            </a:r>
            <a:r>
              <a:rPr lang="en-US" sz="2000" dirty="0"/>
              <a:t>- ORNL Summit: </a:t>
            </a:r>
            <a:r>
              <a:rPr lang="en-US" sz="2000" dirty="0" err="1"/>
              <a:t>Petascale</a:t>
            </a:r>
            <a:r>
              <a:rPr lang="en-US" sz="2000" dirty="0"/>
              <a:t> Molecular Dynamics Simulations on the Summit POWER9/Volta </a:t>
            </a:r>
            <a:r>
              <a:rPr lang="en-US" sz="2000" dirty="0" smtClean="0"/>
              <a:t>Supercomputer</a:t>
            </a:r>
          </a:p>
          <a:p>
            <a:r>
              <a:rPr lang="en-US" sz="2000" dirty="0" smtClean="0"/>
              <a:t>SE150572 - </a:t>
            </a:r>
            <a:r>
              <a:rPr lang="en-US" sz="2000" dirty="0" err="1" smtClean="0"/>
              <a:t>OpenACC</a:t>
            </a:r>
            <a:r>
              <a:rPr lang="en-US" sz="2000" dirty="0" smtClean="0"/>
              <a:t> User Group Meeting</a:t>
            </a:r>
          </a:p>
          <a:p>
            <a:r>
              <a:rPr lang="en-US" sz="2000" dirty="0" smtClean="0"/>
              <a:t>S8665: VMD</a:t>
            </a:r>
            <a:r>
              <a:rPr lang="en-US" sz="2000" dirty="0"/>
              <a:t>: Biomolecular Visualization from Atoms to Cells </a:t>
            </a:r>
            <a:r>
              <a:rPr lang="en-US" sz="2000" dirty="0" smtClean="0"/>
              <a:t>Using Ray </a:t>
            </a:r>
            <a:r>
              <a:rPr lang="en-US" sz="2000" dirty="0"/>
              <a:t>Tracing, Rasterization, and VR</a:t>
            </a:r>
          </a:p>
        </p:txBody>
      </p:sp>
    </p:spTree>
    <p:extLst>
      <p:ext uri="{BB962C8B-B14F-4D97-AF65-F5344CB8AC3E}">
        <p14:creationId xmlns:p14="http://schemas.microsoft.com/office/powerpoint/2010/main" val="375172020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685800" y="57150"/>
            <a:ext cx="7615238" cy="571500"/>
          </a:xfrm>
        </p:spPr>
        <p:txBody>
          <a:bodyPr lIns="91440" tIns="45720" rIns="91440" bIns="45720">
            <a:normAutofit fontScale="90000"/>
          </a:bodyPr>
          <a:lstStyle/>
          <a:p>
            <a:pPr eaLnBrk="1" hangingPunct="1"/>
            <a:r>
              <a:rPr lang="en-US" altLang="en-US" sz="4000" smtClean="0">
                <a:latin typeface="Arial" charset="0"/>
                <a:cs typeface="Arial" charset="0"/>
              </a:rPr>
              <a:t>Acknowledgements</a:t>
            </a:r>
          </a:p>
        </p:txBody>
      </p:sp>
      <p:sp>
        <p:nvSpPr>
          <p:cNvPr id="25603" name="Rectangle 3"/>
          <p:cNvSpPr>
            <a:spLocks noGrp="1" noChangeArrowheads="1"/>
          </p:cNvSpPr>
          <p:nvPr>
            <p:ph type="body" idx="4294967295"/>
          </p:nvPr>
        </p:nvSpPr>
        <p:spPr>
          <a:xfrm>
            <a:off x="457200" y="590550"/>
            <a:ext cx="8305800" cy="4114800"/>
          </a:xfrm>
        </p:spPr>
        <p:txBody>
          <a:bodyPr lIns="91440" tIns="45720" rIns="91440" bIns="45720">
            <a:normAutofit/>
          </a:bodyPr>
          <a:lstStyle/>
          <a:p>
            <a:pPr marL="342900" indent="-342900" eaLnBrk="1" hangingPunct="1"/>
            <a:r>
              <a:rPr lang="en-US" altLang="en-US" sz="2000" dirty="0" smtClean="0">
                <a:latin typeface="Arial" charset="0"/>
                <a:cs typeface="Arial" charset="0"/>
              </a:rPr>
              <a:t>Theoretical and Computational Biophysics Group, University of Illinois at Urbana-Champaign</a:t>
            </a:r>
          </a:p>
          <a:p>
            <a:pPr marL="342900" indent="-342900" eaLnBrk="1" hangingPunct="1"/>
            <a:r>
              <a:rPr lang="en-US" altLang="en-US" sz="2000" dirty="0" smtClean="0">
                <a:latin typeface="Arial" charset="0"/>
                <a:cs typeface="Arial" charset="0"/>
              </a:rPr>
              <a:t>NVIDIA CUDA and </a:t>
            </a:r>
            <a:r>
              <a:rPr lang="en-US" altLang="en-US" sz="2000" dirty="0" err="1" smtClean="0">
                <a:latin typeface="Arial" charset="0"/>
                <a:cs typeface="Arial" charset="0"/>
              </a:rPr>
              <a:t>OptiX</a:t>
            </a:r>
            <a:r>
              <a:rPr lang="en-US" altLang="en-US" sz="2000" dirty="0" smtClean="0">
                <a:latin typeface="Arial" charset="0"/>
                <a:cs typeface="Arial" charset="0"/>
              </a:rPr>
              <a:t> teams</a:t>
            </a:r>
          </a:p>
          <a:p>
            <a:pPr marL="342900" indent="-342900" eaLnBrk="1" hangingPunct="1"/>
            <a:r>
              <a:rPr lang="en-US" altLang="en-US" sz="2000" dirty="0" smtClean="0">
                <a:latin typeface="Arial" charset="0"/>
                <a:cs typeface="Arial" charset="0"/>
              </a:rPr>
              <a:t>Funding: </a:t>
            </a:r>
          </a:p>
          <a:p>
            <a:pPr marL="742950" lvl="1" indent="-342900" eaLnBrk="1" hangingPunct="1"/>
            <a:r>
              <a:rPr lang="en-US" altLang="en-US" sz="1800" dirty="0" smtClean="0">
                <a:latin typeface="Arial" charset="0"/>
                <a:cs typeface="Arial" charset="0"/>
              </a:rPr>
              <a:t>NIH support: P41GM104601</a:t>
            </a:r>
          </a:p>
          <a:p>
            <a:pPr marL="742950" lvl="1" indent="-342900" eaLnBrk="1" hangingPunct="1"/>
            <a:r>
              <a:rPr lang="en-US" altLang="en-US" sz="1800" dirty="0" smtClean="0">
                <a:latin typeface="Arial" charset="0"/>
                <a:cs typeface="Arial" charset="0"/>
              </a:rPr>
              <a:t>DOE INCITE, ORNL Titan: DE-AC05-00OR22725</a:t>
            </a:r>
          </a:p>
          <a:p>
            <a:pPr marL="742950" lvl="1" indent="-342900"/>
            <a:r>
              <a:rPr lang="en-US" altLang="en-US" sz="1800" dirty="0" smtClean="0">
                <a:latin typeface="Arial" charset="0"/>
                <a:cs typeface="Arial" charset="0"/>
              </a:rPr>
              <a:t>NSF Blue Waters:                                                                                  NSF OCI 07-25070, PRAC “The Computational Microscope”,                     </a:t>
            </a:r>
            <a:r>
              <a:rPr lang="en-US" sz="1800" dirty="0" smtClean="0"/>
              <a:t>ACI-1238993, ACI-1440026</a:t>
            </a:r>
            <a:endParaRPr lang="en-US" altLang="en-US" sz="1800" dirty="0" smtClean="0">
              <a:latin typeface="Arial" charset="0"/>
              <a:cs typeface="Arial" charset="0"/>
            </a:endParaRPr>
          </a:p>
        </p:txBody>
      </p:sp>
    </p:spTree>
    <p:extLst>
      <p:ext uri="{BB962C8B-B14F-4D97-AF65-F5344CB8AC3E}">
        <p14:creationId xmlns:p14="http://schemas.microsoft.com/office/powerpoint/2010/main" val="226657456"/>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616" y="116959"/>
            <a:ext cx="6279544" cy="4178594"/>
          </a:xfrm>
          <a:prstGeom prst="rect">
            <a:avLst/>
          </a:prstGeom>
        </p:spPr>
      </p:pic>
      <p:sp>
        <p:nvSpPr>
          <p:cNvPr id="3" name="Rectangle 2"/>
          <p:cNvSpPr/>
          <p:nvPr/>
        </p:nvSpPr>
        <p:spPr>
          <a:xfrm>
            <a:off x="0" y="4561367"/>
            <a:ext cx="9144000" cy="58213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411363" y="4295553"/>
            <a:ext cx="8084051" cy="738664"/>
          </a:xfrm>
          <a:prstGeom prst="rect">
            <a:avLst/>
          </a:prstGeom>
          <a:noFill/>
        </p:spPr>
        <p:txBody>
          <a:bodyPr wrap="square" rtlCol="0">
            <a:spAutoFit/>
          </a:bodyPr>
          <a:lstStyle/>
          <a:p>
            <a:r>
              <a:rPr lang="en-US" sz="1400" i="1" dirty="0">
                <a:solidFill>
                  <a:prstClr val="black"/>
                </a:solidFill>
              </a:rPr>
              <a:t>“When I was a young man, my goal was to look with mathematical and computational means at the inside of cells, one atom at a time, to decipher how living systems work. That is what I strived for and I never deflected from this goal</a:t>
            </a:r>
            <a:r>
              <a:rPr lang="en-US" sz="1400" i="1" dirty="0" smtClean="0">
                <a:solidFill>
                  <a:prstClr val="black"/>
                </a:solidFill>
              </a:rPr>
              <a:t>.” – Klaus </a:t>
            </a:r>
            <a:r>
              <a:rPr lang="en-US" sz="1400" i="1" dirty="0" err="1" smtClean="0">
                <a:solidFill>
                  <a:prstClr val="black"/>
                </a:solidFill>
              </a:rPr>
              <a:t>Schulten</a:t>
            </a:r>
            <a:r>
              <a:rPr lang="en-US" sz="1400" i="1" dirty="0" smtClean="0">
                <a:solidFill>
                  <a:prstClr val="black"/>
                </a:solidFill>
              </a:rPr>
              <a:t> </a:t>
            </a:r>
            <a:endParaRPr lang="en-US" sz="1400" dirty="0">
              <a:solidFill>
                <a:prstClr val="black"/>
              </a:solidFill>
            </a:endParaRPr>
          </a:p>
        </p:txBody>
      </p:sp>
    </p:spTree>
    <p:extLst>
      <p:ext uri="{BB962C8B-B14F-4D97-AF65-F5344CB8AC3E}">
        <p14:creationId xmlns:p14="http://schemas.microsoft.com/office/powerpoint/2010/main" val="27511029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4032"/>
            <a:ext cx="9144000" cy="542828"/>
          </a:xfrm>
        </p:spPr>
        <p:txBody>
          <a:bodyPr>
            <a:noAutofit/>
          </a:bodyPr>
          <a:lstStyle/>
          <a:p>
            <a:r>
              <a:rPr lang="en-US" sz="2800" dirty="0" smtClean="0"/>
              <a:t>Profiled VMD Segmentation w/ NVIDIA </a:t>
            </a:r>
            <a:r>
              <a:rPr lang="en-US" sz="2800" dirty="0" err="1" smtClean="0"/>
              <a:t>Nsight</a:t>
            </a:r>
            <a:r>
              <a:rPr lang="en-US" sz="2800" dirty="0" smtClean="0"/>
              <a:t> Systems</a:t>
            </a:r>
            <a:endParaRPr lang="en-US" sz="1600" dirty="0"/>
          </a:p>
        </p:txBody>
      </p:sp>
      <p:grpSp>
        <p:nvGrpSpPr>
          <p:cNvPr id="10" name="Group 9">
            <a:extLst>
              <a:ext uri="{FF2B5EF4-FFF2-40B4-BE49-F238E27FC236}">
                <a16:creationId xmlns:a16="http://schemas.microsoft.com/office/drawing/2014/main" xmlns="" id="{93805926-8763-4806-BC19-1DE5900C2F61}"/>
              </a:ext>
            </a:extLst>
          </p:cNvPr>
          <p:cNvGrpSpPr/>
          <p:nvPr/>
        </p:nvGrpSpPr>
        <p:grpSpPr>
          <a:xfrm>
            <a:off x="43130" y="871341"/>
            <a:ext cx="8843696" cy="3462131"/>
            <a:chOff x="0" y="1045609"/>
            <a:chExt cx="10612435" cy="4154556"/>
          </a:xfrm>
        </p:grpSpPr>
        <p:pic>
          <p:nvPicPr>
            <p:cNvPr id="11" name="Picture 10">
              <a:extLst>
                <a:ext uri="{FF2B5EF4-FFF2-40B4-BE49-F238E27FC236}">
                  <a16:creationId xmlns:a16="http://schemas.microsoft.com/office/drawing/2014/main" xmlns="" id="{C1AB2110-92F5-4DFC-9BA7-5A191FFB5B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5609"/>
              <a:ext cx="10058400" cy="4154556"/>
            </a:xfrm>
            <a:prstGeom prst="rect">
              <a:avLst/>
            </a:prstGeom>
          </p:spPr>
        </p:pic>
        <p:sp>
          <p:nvSpPr>
            <p:cNvPr id="21" name="TextBox 20">
              <a:extLst>
                <a:ext uri="{FF2B5EF4-FFF2-40B4-BE49-F238E27FC236}">
                  <a16:creationId xmlns:a16="http://schemas.microsoft.com/office/drawing/2014/main" xmlns="" id="{B0839B06-FFCF-4DF7-9DF1-9F7D827C6B05}"/>
                </a:ext>
              </a:extLst>
            </p:cNvPr>
            <p:cNvSpPr txBox="1"/>
            <p:nvPr/>
          </p:nvSpPr>
          <p:spPr>
            <a:xfrm>
              <a:off x="278824" y="3794415"/>
              <a:ext cx="10333611" cy="1107996"/>
            </a:xfrm>
            <a:prstGeom prst="rect">
              <a:avLst/>
            </a:prstGeom>
            <a:solidFill>
              <a:schemeClr val="accent1">
                <a:lumMod val="20000"/>
                <a:lumOff val="80000"/>
              </a:schemeClr>
            </a:solidFill>
          </p:spPr>
          <p:txBody>
            <a:bodyPr wrap="square" rtlCol="0">
              <a:spAutoFit/>
            </a:bodyPr>
            <a:lstStyle/>
            <a:p>
              <a:pPr marL="238115" indent="-238115">
                <a:buFont typeface="Wingdings" panose="05000000000000000000" pitchFamily="2" charset="2"/>
                <a:buChar char="§"/>
              </a:pPr>
              <a:r>
                <a:rPr lang="en-US" dirty="0"/>
                <a:t>See S8718 - Optimizing HPC Simulation and Visualization Codes using </a:t>
              </a:r>
              <a:r>
                <a:rPr lang="en-US" dirty="0" err="1"/>
                <a:t>Nsight</a:t>
              </a:r>
              <a:r>
                <a:rPr lang="en-US" dirty="0"/>
                <a:t> </a:t>
              </a:r>
              <a:r>
                <a:rPr lang="en-US" dirty="0" smtClean="0"/>
                <a:t>Systems</a:t>
              </a:r>
            </a:p>
            <a:p>
              <a:pPr marL="238115" indent="-238115">
                <a:buFont typeface="Wingdings" panose="05000000000000000000" pitchFamily="2" charset="2"/>
                <a:buChar char="§"/>
              </a:pPr>
              <a:r>
                <a:rPr lang="en-US" dirty="0" smtClean="0"/>
                <a:t>Added </a:t>
              </a:r>
              <a:r>
                <a:rPr lang="en-US" dirty="0"/>
                <a:t>NVTX tags clearly show algorithm phases in the </a:t>
              </a:r>
              <a:r>
                <a:rPr lang="en-US" dirty="0" err="1"/>
                <a:t>Nsight</a:t>
              </a:r>
              <a:r>
                <a:rPr lang="en-US" dirty="0"/>
                <a:t> System timeline</a:t>
              </a:r>
              <a:r>
                <a:rPr lang="en-US" dirty="0" smtClean="0"/>
                <a:t>.</a:t>
              </a:r>
              <a:endParaRPr lang="en-US" dirty="0"/>
            </a:p>
          </p:txBody>
        </p:sp>
      </p:grpSp>
    </p:spTree>
    <p:extLst>
      <p:ext uri="{BB962C8B-B14F-4D97-AF65-F5344CB8AC3E}">
        <p14:creationId xmlns:p14="http://schemas.microsoft.com/office/powerpoint/2010/main" val="15888802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pPr eaLnBrk="1" hangingPunct="1"/>
            <a:r>
              <a:rPr lang="en-US" altLang="en-US" sz="3600" dirty="0" smtClean="0"/>
              <a:t>Related Publications</a:t>
            </a:r>
            <a:r>
              <a:rPr lang="en-US" altLang="en-US" sz="3200" dirty="0" smtClean="0"/>
              <a:t/>
            </a:r>
            <a:br>
              <a:rPr lang="en-US" altLang="en-US" sz="3200" dirty="0" smtClean="0"/>
            </a:br>
            <a:r>
              <a:rPr lang="en-US" altLang="en-US" sz="2800" dirty="0" smtClean="0"/>
              <a:t>http://www.ks.uiuc.edu/Research/gpu/</a:t>
            </a:r>
          </a:p>
        </p:txBody>
      </p:sp>
      <p:sp>
        <p:nvSpPr>
          <p:cNvPr id="27651" name="Rectangle 3"/>
          <p:cNvSpPr>
            <a:spLocks noGrp="1" noChangeArrowheads="1"/>
          </p:cNvSpPr>
          <p:nvPr>
            <p:ph type="body" idx="4294967295"/>
          </p:nvPr>
        </p:nvSpPr>
        <p:spPr>
          <a:xfrm>
            <a:off x="212651" y="971549"/>
            <a:ext cx="8676169" cy="3855631"/>
          </a:xfrm>
          <a:solidFill>
            <a:schemeClr val="bg1"/>
          </a:solidFill>
        </p:spPr>
        <p:txBody>
          <a:bodyPr lIns="91440" tIns="45720" rIns="91440" bIns="45720">
            <a:noAutofit/>
          </a:bodyPr>
          <a:lstStyle/>
          <a:p>
            <a:pPr>
              <a:defRPr/>
            </a:pPr>
            <a:r>
              <a:rPr lang="en-US" sz="1200" b="1" dirty="0"/>
              <a:t>NAMD goes quantum: An integrative suite for hybrid simulations. </a:t>
            </a:r>
            <a:r>
              <a:rPr lang="en-US" sz="1200" dirty="0" err="1"/>
              <a:t>Melo</a:t>
            </a:r>
            <a:r>
              <a:rPr lang="en-US" sz="1200" dirty="0"/>
              <a:t>, M. C. R.; </a:t>
            </a:r>
            <a:r>
              <a:rPr lang="en-US" sz="1200" dirty="0" err="1"/>
              <a:t>Bernardi</a:t>
            </a:r>
            <a:r>
              <a:rPr lang="en-US" sz="1200" dirty="0"/>
              <a:t>, R. C.; </a:t>
            </a:r>
            <a:r>
              <a:rPr lang="en-US" sz="1200" dirty="0" err="1"/>
              <a:t>Rudack</a:t>
            </a:r>
            <a:r>
              <a:rPr lang="en-US" sz="1200" dirty="0"/>
              <a:t> T.; </a:t>
            </a:r>
            <a:r>
              <a:rPr lang="en-US" sz="1200" dirty="0" err="1"/>
              <a:t>Scheurer</a:t>
            </a:r>
            <a:r>
              <a:rPr lang="en-US" sz="1200" dirty="0"/>
              <a:t>, M.; </a:t>
            </a:r>
            <a:r>
              <a:rPr lang="en-US" sz="1200" dirty="0" err="1"/>
              <a:t>Riplinger</a:t>
            </a:r>
            <a:r>
              <a:rPr lang="en-US" sz="1200" dirty="0"/>
              <a:t>, C.; Phillips, J. C.; Maia, J. D. C.; Rocha, G. D.; Ribeiro, J. V.; Stone, J. E.; Neese, F.; </a:t>
            </a:r>
            <a:r>
              <a:rPr lang="en-US" sz="1200" dirty="0" err="1"/>
              <a:t>Schulten</a:t>
            </a:r>
            <a:r>
              <a:rPr lang="en-US" sz="1200" dirty="0"/>
              <a:t>, K.; </a:t>
            </a:r>
            <a:r>
              <a:rPr lang="en-US" sz="1200" dirty="0" err="1"/>
              <a:t>Luthey-Schulten</a:t>
            </a:r>
            <a:r>
              <a:rPr lang="en-US" sz="1200" dirty="0"/>
              <a:t>, Z.; Nature Methods, 2018.   (</a:t>
            </a:r>
            <a:r>
              <a:rPr lang="en-US" sz="1200" b="1" dirty="0"/>
              <a:t>In press)</a:t>
            </a:r>
            <a:endParaRPr lang="en-US" altLang="en-US" sz="1200" b="1" dirty="0"/>
          </a:p>
          <a:p>
            <a:pPr>
              <a:defRPr/>
            </a:pPr>
            <a:r>
              <a:rPr lang="en-US" sz="1200" b="1" dirty="0" smtClean="0"/>
              <a:t>Challenges </a:t>
            </a:r>
            <a:r>
              <a:rPr lang="en-US" sz="1200" b="1" dirty="0"/>
              <a:t>of Integrating Stochastic Dynamics and </a:t>
            </a:r>
            <a:r>
              <a:rPr lang="en-US" sz="1200" b="1" dirty="0" err="1"/>
              <a:t>Cryo</a:t>
            </a:r>
            <a:r>
              <a:rPr lang="en-US" sz="1200" b="1" dirty="0"/>
              <a:t>-electron Tomograms in Whole-cell </a:t>
            </a:r>
            <a:r>
              <a:rPr lang="en-US" sz="1200" b="1" dirty="0" smtClean="0"/>
              <a:t>Simulations.            </a:t>
            </a:r>
            <a:r>
              <a:rPr lang="en-US" sz="1200" dirty="0" smtClean="0"/>
              <a:t>T. </a:t>
            </a:r>
            <a:r>
              <a:rPr lang="en-US" sz="1200" dirty="0"/>
              <a:t>M. Earnest, </a:t>
            </a:r>
            <a:r>
              <a:rPr lang="en-US" sz="1200" dirty="0" smtClean="0"/>
              <a:t>R. </a:t>
            </a:r>
            <a:r>
              <a:rPr lang="en-US" sz="1200" dirty="0"/>
              <a:t>Watanabe, </a:t>
            </a:r>
            <a:r>
              <a:rPr lang="en-US" sz="1200" dirty="0" smtClean="0"/>
              <a:t>J. </a:t>
            </a:r>
            <a:r>
              <a:rPr lang="en-US" sz="1200" dirty="0"/>
              <a:t>E. Stone, </a:t>
            </a:r>
            <a:r>
              <a:rPr lang="en-US" sz="1200" dirty="0" smtClean="0"/>
              <a:t>J. </a:t>
            </a:r>
            <a:r>
              <a:rPr lang="en-US" sz="1200" dirty="0" err="1"/>
              <a:t>Mahamid</a:t>
            </a:r>
            <a:r>
              <a:rPr lang="en-US" sz="1200" dirty="0"/>
              <a:t>, </a:t>
            </a:r>
            <a:r>
              <a:rPr lang="en-US" sz="1200" dirty="0" smtClean="0"/>
              <a:t>W. </a:t>
            </a:r>
            <a:r>
              <a:rPr lang="en-US" sz="1200" dirty="0" err="1"/>
              <a:t>Baumeister</a:t>
            </a:r>
            <a:r>
              <a:rPr lang="en-US" sz="1200" dirty="0"/>
              <a:t>, </a:t>
            </a:r>
            <a:r>
              <a:rPr lang="en-US" sz="1200" dirty="0" smtClean="0"/>
              <a:t>E. </a:t>
            </a:r>
            <a:r>
              <a:rPr lang="en-US" sz="1200" dirty="0"/>
              <a:t>Villa, and </a:t>
            </a:r>
            <a:r>
              <a:rPr lang="en-US" sz="1200" dirty="0" smtClean="0"/>
              <a:t>Z. </a:t>
            </a:r>
            <a:r>
              <a:rPr lang="en-US" sz="1200" dirty="0" err="1"/>
              <a:t>Luthey-Schulten</a:t>
            </a:r>
            <a:r>
              <a:rPr lang="en-US" sz="1200" dirty="0" smtClean="0"/>
              <a:t>.                           J</a:t>
            </a:r>
            <a:r>
              <a:rPr lang="en-US" sz="1200" dirty="0"/>
              <a:t>. Physical Chemistry B, 121(15): 3871-3881, 2017.</a:t>
            </a:r>
            <a:endParaRPr lang="en-US" sz="1200" b="1" dirty="0" smtClean="0"/>
          </a:p>
          <a:p>
            <a:pPr>
              <a:defRPr/>
            </a:pPr>
            <a:r>
              <a:rPr lang="en-US" sz="1200" b="1" dirty="0" smtClean="0"/>
              <a:t>Early </a:t>
            </a:r>
            <a:r>
              <a:rPr lang="en-US" sz="1200" b="1" dirty="0"/>
              <a:t>Experiences Porting the NAMD and VMD Molecular Simulation and Analysis Software to GPU-Accelerated </a:t>
            </a:r>
            <a:r>
              <a:rPr lang="en-US" sz="1200" b="1" dirty="0" err="1"/>
              <a:t>OpenPOWER</a:t>
            </a:r>
            <a:r>
              <a:rPr lang="en-US" sz="1200" b="1" dirty="0"/>
              <a:t> </a:t>
            </a:r>
            <a:r>
              <a:rPr lang="en-US" sz="1200" b="1" dirty="0" smtClean="0"/>
              <a:t>Platforms. </a:t>
            </a:r>
            <a:r>
              <a:rPr lang="en-US" sz="1200" dirty="0" smtClean="0"/>
              <a:t>J. </a:t>
            </a:r>
            <a:r>
              <a:rPr lang="en-US" sz="1200" dirty="0"/>
              <a:t>E. Stone, </a:t>
            </a:r>
            <a:r>
              <a:rPr lang="en-US" sz="1200" dirty="0" smtClean="0"/>
              <a:t>A.-P. </a:t>
            </a:r>
            <a:r>
              <a:rPr lang="en-US" sz="1200" dirty="0" err="1"/>
              <a:t>Hynninen</a:t>
            </a:r>
            <a:r>
              <a:rPr lang="en-US" sz="1200" dirty="0"/>
              <a:t>, </a:t>
            </a:r>
            <a:r>
              <a:rPr lang="en-US" sz="1200" dirty="0" smtClean="0"/>
              <a:t>J. </a:t>
            </a:r>
            <a:r>
              <a:rPr lang="en-US" sz="1200" dirty="0"/>
              <a:t>C. Phillips, and </a:t>
            </a:r>
            <a:r>
              <a:rPr lang="en-US" sz="1200" dirty="0" smtClean="0"/>
              <a:t>K. </a:t>
            </a:r>
            <a:r>
              <a:rPr lang="en-US" sz="1200" dirty="0" err="1"/>
              <a:t>Schulten</a:t>
            </a:r>
            <a:r>
              <a:rPr lang="en-US" sz="1200" dirty="0" smtClean="0"/>
              <a:t>. </a:t>
            </a:r>
            <a:r>
              <a:rPr lang="en-US" sz="1200" dirty="0"/>
              <a:t>International Workshop on </a:t>
            </a:r>
            <a:r>
              <a:rPr lang="en-US" sz="1200" dirty="0" err="1"/>
              <a:t>OpenPOWER</a:t>
            </a:r>
            <a:r>
              <a:rPr lang="en-US" sz="1200" dirty="0"/>
              <a:t> for HPC (IWOPH'16), LNCS 9945, pp. 188-206, 2016.</a:t>
            </a:r>
            <a:endParaRPr lang="en-US" sz="1200" b="1" dirty="0" smtClean="0"/>
          </a:p>
          <a:p>
            <a:pPr>
              <a:defRPr/>
            </a:pPr>
            <a:r>
              <a:rPr lang="en-US" sz="1200" b="1" dirty="0" smtClean="0"/>
              <a:t>Immersive </a:t>
            </a:r>
            <a:r>
              <a:rPr lang="en-US" sz="1200" b="1" dirty="0"/>
              <a:t>Molecular Visualization with Omnidirectional Stereoscopic Ray Tracing and Remote Rendering.  </a:t>
            </a:r>
            <a:r>
              <a:rPr lang="en-US" sz="1200" dirty="0" smtClean="0"/>
              <a:t>J. </a:t>
            </a:r>
            <a:r>
              <a:rPr lang="en-US" sz="1200" dirty="0"/>
              <a:t>E. Stone, </a:t>
            </a:r>
            <a:r>
              <a:rPr lang="en-US" sz="1200" dirty="0" smtClean="0"/>
              <a:t>W. </a:t>
            </a:r>
            <a:r>
              <a:rPr lang="en-US" sz="1200" dirty="0"/>
              <a:t>R. Sherman, and </a:t>
            </a:r>
            <a:r>
              <a:rPr lang="en-US" sz="1200" dirty="0" smtClean="0"/>
              <a:t>K. </a:t>
            </a:r>
            <a:r>
              <a:rPr lang="en-US" sz="1200" dirty="0" err="1"/>
              <a:t>Schulten</a:t>
            </a:r>
            <a:r>
              <a:rPr lang="en-US" sz="1200" dirty="0" smtClean="0"/>
              <a:t>. High </a:t>
            </a:r>
            <a:r>
              <a:rPr lang="en-US" sz="1200" dirty="0"/>
              <a:t>Performance Data Analysis and Visualization Workshop, IEEE International Parallel and Distributed Processing Symposium Workshop (IPDPSW), </a:t>
            </a:r>
            <a:r>
              <a:rPr lang="en-US" sz="1200" dirty="0" smtClean="0"/>
              <a:t>pp. 1048-1057, 2016.</a:t>
            </a:r>
          </a:p>
          <a:p>
            <a:pPr>
              <a:defRPr/>
            </a:pPr>
            <a:r>
              <a:rPr lang="en-US" sz="1200" b="1" dirty="0" smtClean="0"/>
              <a:t>High </a:t>
            </a:r>
            <a:r>
              <a:rPr lang="en-US" sz="1200" b="1" dirty="0"/>
              <a:t>Performance Molecular Visualization: In-Situ and Parallel Rendering with EGL.  </a:t>
            </a:r>
            <a:r>
              <a:rPr lang="en-US" sz="1200" dirty="0" smtClean="0"/>
              <a:t>J. </a:t>
            </a:r>
            <a:r>
              <a:rPr lang="en-US" sz="1200" dirty="0"/>
              <a:t>E. Stone, </a:t>
            </a:r>
            <a:r>
              <a:rPr lang="en-US" sz="1200" dirty="0" smtClean="0"/>
              <a:t>P. </a:t>
            </a:r>
            <a:r>
              <a:rPr lang="en-US" sz="1200" dirty="0" err="1"/>
              <a:t>Messmer</a:t>
            </a:r>
            <a:r>
              <a:rPr lang="en-US" sz="1200" dirty="0"/>
              <a:t>, </a:t>
            </a:r>
            <a:r>
              <a:rPr lang="en-US" sz="1200" dirty="0" smtClean="0"/>
              <a:t>R. </a:t>
            </a:r>
            <a:r>
              <a:rPr lang="en-US" sz="1200" dirty="0" err="1"/>
              <a:t>Sisneros</a:t>
            </a:r>
            <a:r>
              <a:rPr lang="en-US" sz="1200" dirty="0"/>
              <a:t>, and </a:t>
            </a:r>
            <a:r>
              <a:rPr lang="en-US" sz="1200" dirty="0" smtClean="0"/>
              <a:t>K. </a:t>
            </a:r>
            <a:r>
              <a:rPr lang="en-US" sz="1200" dirty="0" err="1"/>
              <a:t>Schulten</a:t>
            </a:r>
            <a:r>
              <a:rPr lang="en-US" sz="1200" dirty="0" smtClean="0"/>
              <a:t>. High </a:t>
            </a:r>
            <a:r>
              <a:rPr lang="en-US" sz="1200" dirty="0"/>
              <a:t>Performance Data Analysis and Visualization Workshop, IEEE International Parallel and Distributed Processing Symposium Workshop (IPDPSW), </a:t>
            </a:r>
            <a:r>
              <a:rPr lang="en-US" sz="1200" dirty="0" smtClean="0"/>
              <a:t>pp. 1014-1023, 2016.</a:t>
            </a:r>
            <a:endParaRPr lang="en-US" sz="1200" b="1" dirty="0"/>
          </a:p>
          <a:p>
            <a:pPr>
              <a:defRPr/>
            </a:pPr>
            <a:r>
              <a:rPr lang="en-US" sz="1200" b="1" dirty="0"/>
              <a:t> Evaluation of Emerging Energy-Efficient Heterogeneous Computing Platforms for Biomolecular and Cellular Simulation Workloads.  </a:t>
            </a:r>
            <a:r>
              <a:rPr lang="en-US" sz="1200" dirty="0" smtClean="0"/>
              <a:t>J. </a:t>
            </a:r>
            <a:r>
              <a:rPr lang="en-US" sz="1200" dirty="0"/>
              <a:t>E. Stone, </a:t>
            </a:r>
            <a:r>
              <a:rPr lang="en-US" sz="1200" dirty="0" smtClean="0"/>
              <a:t>M. </a:t>
            </a:r>
            <a:r>
              <a:rPr lang="en-US" sz="1200" dirty="0"/>
              <a:t>J. </a:t>
            </a:r>
            <a:r>
              <a:rPr lang="en-US" sz="1200" dirty="0" err="1"/>
              <a:t>Hallock</a:t>
            </a:r>
            <a:r>
              <a:rPr lang="en-US" sz="1200" dirty="0"/>
              <a:t>, </a:t>
            </a:r>
            <a:r>
              <a:rPr lang="en-US" sz="1200" dirty="0" smtClean="0"/>
              <a:t>J. </a:t>
            </a:r>
            <a:r>
              <a:rPr lang="en-US" sz="1200" dirty="0"/>
              <a:t>C. Phillips, </a:t>
            </a:r>
            <a:r>
              <a:rPr lang="en-US" sz="1200" dirty="0" smtClean="0"/>
              <a:t>J. </a:t>
            </a:r>
            <a:r>
              <a:rPr lang="en-US" sz="1200" dirty="0"/>
              <a:t>R. Peterson, </a:t>
            </a:r>
            <a:r>
              <a:rPr lang="en-US" sz="1200" dirty="0" smtClean="0"/>
              <a:t>Z. </a:t>
            </a:r>
            <a:r>
              <a:rPr lang="en-US" sz="1200" dirty="0" err="1"/>
              <a:t>Luthey-Schulten</a:t>
            </a:r>
            <a:r>
              <a:rPr lang="en-US" sz="1200" dirty="0"/>
              <a:t>, and </a:t>
            </a:r>
            <a:r>
              <a:rPr lang="en-US" sz="1200" dirty="0" smtClean="0"/>
              <a:t>K. </a:t>
            </a:r>
            <a:r>
              <a:rPr lang="en-US" sz="1200" dirty="0"/>
              <a:t>Schulten.25th International Heterogeneity in Computing Workshop, IEEE International Parallel and Distributed </a:t>
            </a:r>
            <a:r>
              <a:rPr lang="en-US" sz="1200" dirty="0" smtClean="0"/>
              <a:t>Processing </a:t>
            </a:r>
            <a:r>
              <a:rPr lang="en-US" sz="1200" dirty="0"/>
              <a:t>Symposium Workshop (IPDPSW), </a:t>
            </a:r>
            <a:r>
              <a:rPr lang="en-US" sz="1200" dirty="0" smtClean="0"/>
              <a:t>pp. 89-100, 2016.</a:t>
            </a:r>
            <a:endParaRPr lang="en-US" sz="1200" b="1" dirty="0"/>
          </a:p>
          <a:p>
            <a:pPr>
              <a:lnSpc>
                <a:spcPct val="90000"/>
              </a:lnSpc>
            </a:pPr>
            <a:endParaRPr lang="en-US" sz="1400" dirty="0" smtClean="0"/>
          </a:p>
        </p:txBody>
      </p:sp>
    </p:spTree>
    <p:extLst>
      <p:ext uri="{BB962C8B-B14F-4D97-AF65-F5344CB8AC3E}">
        <p14:creationId xmlns:p14="http://schemas.microsoft.com/office/powerpoint/2010/main" val="2444153062"/>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pPr eaLnBrk="1" hangingPunct="1"/>
            <a:r>
              <a:rPr lang="en-US" altLang="en-US" sz="3600" dirty="0" smtClean="0"/>
              <a:t>Related Publications</a:t>
            </a:r>
            <a:r>
              <a:rPr lang="en-US" altLang="en-US" sz="3200" dirty="0" smtClean="0"/>
              <a:t/>
            </a:r>
            <a:br>
              <a:rPr lang="en-US" altLang="en-US" sz="3200" dirty="0" smtClean="0"/>
            </a:br>
            <a:r>
              <a:rPr lang="en-US" altLang="en-US" sz="2800" dirty="0" smtClean="0"/>
              <a:t>http://www.ks.uiuc.edu/Research/gpu/</a:t>
            </a:r>
          </a:p>
        </p:txBody>
      </p:sp>
      <p:sp>
        <p:nvSpPr>
          <p:cNvPr id="27651" name="Rectangle 3"/>
          <p:cNvSpPr>
            <a:spLocks noGrp="1" noChangeArrowheads="1"/>
          </p:cNvSpPr>
          <p:nvPr>
            <p:ph type="body" idx="4294967295"/>
          </p:nvPr>
        </p:nvSpPr>
        <p:spPr>
          <a:xfrm>
            <a:off x="425302" y="971550"/>
            <a:ext cx="8102010" cy="3657600"/>
          </a:xfrm>
          <a:solidFill>
            <a:schemeClr val="bg1"/>
          </a:solidFill>
        </p:spPr>
        <p:txBody>
          <a:bodyPr lIns="91440" tIns="45720" rIns="91440" bIns="45720">
            <a:normAutofit fontScale="92500" lnSpcReduction="20000"/>
          </a:bodyPr>
          <a:lstStyle/>
          <a:p>
            <a:pPr>
              <a:lnSpc>
                <a:spcPct val="90000"/>
              </a:lnSpc>
            </a:pPr>
            <a:r>
              <a:rPr lang="en-US" sz="1400" b="1" dirty="0"/>
              <a:t>Atomic Detail Visualization of Photosynthetic Membranes with GPU-Accelerated Ray Tracing.  </a:t>
            </a:r>
            <a:r>
              <a:rPr lang="en-US" sz="1400" dirty="0"/>
              <a:t>J. E. Stone, M. </a:t>
            </a:r>
            <a:r>
              <a:rPr lang="en-US" sz="1400" dirty="0" err="1"/>
              <a:t>Sener</a:t>
            </a:r>
            <a:r>
              <a:rPr lang="en-US" sz="1400" dirty="0"/>
              <a:t>, K. L. </a:t>
            </a:r>
            <a:r>
              <a:rPr lang="en-US" sz="1400" dirty="0" err="1"/>
              <a:t>Vandivort</a:t>
            </a:r>
            <a:r>
              <a:rPr lang="en-US" sz="1400" dirty="0"/>
              <a:t>, A. Barragan, A. </a:t>
            </a:r>
            <a:r>
              <a:rPr lang="en-US" sz="1400" dirty="0" err="1"/>
              <a:t>Singharoy</a:t>
            </a:r>
            <a:r>
              <a:rPr lang="en-US" sz="1400" dirty="0"/>
              <a:t>, I. </a:t>
            </a:r>
            <a:r>
              <a:rPr lang="en-US" sz="1400" dirty="0" err="1"/>
              <a:t>Teo</a:t>
            </a:r>
            <a:r>
              <a:rPr lang="en-US" sz="1400" dirty="0"/>
              <a:t>, J. V. Ribeiro, B. </a:t>
            </a:r>
            <a:r>
              <a:rPr lang="en-US" sz="1400" dirty="0" err="1"/>
              <a:t>Isralewitz</a:t>
            </a:r>
            <a:r>
              <a:rPr lang="en-US" sz="1400" dirty="0"/>
              <a:t>, B. Liu, B.-C. Goh, J. C. Phillips, C. MacGregor-</a:t>
            </a:r>
            <a:r>
              <a:rPr lang="en-US" sz="1400" dirty="0" err="1"/>
              <a:t>Chatwin</a:t>
            </a:r>
            <a:r>
              <a:rPr lang="en-US" sz="1400" dirty="0"/>
              <a:t>, M. P. Johnson, L. F. </a:t>
            </a:r>
            <a:r>
              <a:rPr lang="en-US" sz="1400" dirty="0" err="1"/>
              <a:t>Kourkoutis</a:t>
            </a:r>
            <a:r>
              <a:rPr lang="en-US" sz="1400" dirty="0"/>
              <a:t>, C. Neil Hunter, and K. </a:t>
            </a:r>
            <a:r>
              <a:rPr lang="en-US" sz="1400" dirty="0" err="1"/>
              <a:t>Schulten</a:t>
            </a:r>
            <a:r>
              <a:rPr lang="en-US" sz="1400" dirty="0"/>
              <a:t>.  J. Parallel Computing, 55:17-27, 2016.</a:t>
            </a:r>
            <a:endParaRPr lang="en-US" sz="1400" b="1" dirty="0"/>
          </a:p>
          <a:p>
            <a:pPr>
              <a:lnSpc>
                <a:spcPct val="90000"/>
              </a:lnSpc>
            </a:pPr>
            <a:r>
              <a:rPr lang="en-US" sz="1400" b="1" dirty="0" smtClean="0"/>
              <a:t>Chemical </a:t>
            </a:r>
            <a:r>
              <a:rPr lang="en-US" sz="1400" b="1" dirty="0"/>
              <a:t>Visualization of Human Pathogens: the Retroviral Capsids.  </a:t>
            </a:r>
            <a:r>
              <a:rPr lang="en-US" sz="1400" dirty="0"/>
              <a:t>Juan R. </a:t>
            </a:r>
            <a:r>
              <a:rPr lang="en-US" sz="1400" dirty="0" err="1"/>
              <a:t>Perilla</a:t>
            </a:r>
            <a:r>
              <a:rPr lang="en-US" sz="1400" dirty="0"/>
              <a:t>, Boon Chong Goh, John E. Stone, and Klaus </a:t>
            </a:r>
            <a:r>
              <a:rPr lang="en-US" sz="1400" dirty="0" err="1"/>
              <a:t>Schulten</a:t>
            </a:r>
            <a:r>
              <a:rPr lang="en-US" sz="1400" dirty="0"/>
              <a:t>.  SC'15 Visualization and Data Analytics Showcase, 2015.</a:t>
            </a:r>
          </a:p>
          <a:p>
            <a:pPr>
              <a:lnSpc>
                <a:spcPct val="90000"/>
              </a:lnSpc>
            </a:pPr>
            <a:r>
              <a:rPr lang="en-US" sz="1400" b="1" dirty="0" smtClean="0"/>
              <a:t>Visualization </a:t>
            </a:r>
            <a:r>
              <a:rPr lang="en-US" sz="1400" b="1" dirty="0"/>
              <a:t>of Energy Conversion Processes in a Light Harvesting Organelle at Atomic </a:t>
            </a:r>
            <a:r>
              <a:rPr lang="en-US" sz="1400" b="1" dirty="0" smtClean="0"/>
              <a:t>Detail.  </a:t>
            </a:r>
            <a:r>
              <a:rPr lang="en-US" sz="1400" dirty="0" smtClean="0"/>
              <a:t>M. </a:t>
            </a:r>
            <a:r>
              <a:rPr lang="en-US" sz="1400" dirty="0" err="1"/>
              <a:t>Sener</a:t>
            </a:r>
            <a:r>
              <a:rPr lang="en-US" sz="1400" dirty="0"/>
              <a:t>, </a:t>
            </a:r>
            <a:r>
              <a:rPr lang="en-US" sz="1400" dirty="0" smtClean="0"/>
              <a:t>J. E</a:t>
            </a:r>
            <a:r>
              <a:rPr lang="en-US" sz="1400" dirty="0"/>
              <a:t>. Stone, </a:t>
            </a:r>
            <a:r>
              <a:rPr lang="en-US" sz="1400" dirty="0" smtClean="0"/>
              <a:t>A. </a:t>
            </a:r>
            <a:r>
              <a:rPr lang="en-US" sz="1400" dirty="0"/>
              <a:t>Barragan, </a:t>
            </a:r>
            <a:r>
              <a:rPr lang="en-US" sz="1400" dirty="0" smtClean="0"/>
              <a:t>A. </a:t>
            </a:r>
            <a:r>
              <a:rPr lang="en-US" sz="1400" dirty="0" err="1"/>
              <a:t>Singharoy</a:t>
            </a:r>
            <a:r>
              <a:rPr lang="en-US" sz="1400" dirty="0"/>
              <a:t>, </a:t>
            </a:r>
            <a:r>
              <a:rPr lang="en-US" sz="1400" dirty="0" smtClean="0"/>
              <a:t>I. </a:t>
            </a:r>
            <a:r>
              <a:rPr lang="en-US" sz="1400" dirty="0" err="1"/>
              <a:t>Teo</a:t>
            </a:r>
            <a:r>
              <a:rPr lang="en-US" sz="1400" dirty="0"/>
              <a:t>, </a:t>
            </a:r>
            <a:r>
              <a:rPr lang="en-US" sz="1400" dirty="0" smtClean="0"/>
              <a:t>K. </a:t>
            </a:r>
            <a:r>
              <a:rPr lang="en-US" sz="1400" dirty="0"/>
              <a:t>L. </a:t>
            </a:r>
            <a:r>
              <a:rPr lang="en-US" sz="1400" dirty="0" err="1"/>
              <a:t>Vandivort</a:t>
            </a:r>
            <a:r>
              <a:rPr lang="en-US" sz="1400" dirty="0"/>
              <a:t>, </a:t>
            </a:r>
            <a:r>
              <a:rPr lang="en-US" sz="1400" dirty="0" smtClean="0"/>
              <a:t>B. </a:t>
            </a:r>
            <a:r>
              <a:rPr lang="en-US" sz="1400" dirty="0" err="1" smtClean="0"/>
              <a:t>Isralewitz</a:t>
            </a:r>
            <a:r>
              <a:rPr lang="en-US" sz="1400" dirty="0"/>
              <a:t>, </a:t>
            </a:r>
            <a:r>
              <a:rPr lang="en-US" sz="1400" dirty="0" smtClean="0"/>
              <a:t> B. </a:t>
            </a:r>
            <a:r>
              <a:rPr lang="en-US" sz="1400" dirty="0"/>
              <a:t>Liu, </a:t>
            </a:r>
            <a:r>
              <a:rPr lang="en-US" sz="1400" dirty="0" smtClean="0"/>
              <a:t>B. </a:t>
            </a:r>
            <a:r>
              <a:rPr lang="en-US" sz="1400" dirty="0"/>
              <a:t>Goh, </a:t>
            </a:r>
            <a:r>
              <a:rPr lang="en-US" sz="1400" dirty="0" smtClean="0"/>
              <a:t>J. </a:t>
            </a:r>
            <a:r>
              <a:rPr lang="en-US" sz="1400" dirty="0"/>
              <a:t>C. Phillips, </a:t>
            </a:r>
            <a:r>
              <a:rPr lang="en-US" sz="1400" dirty="0" smtClean="0"/>
              <a:t>L. </a:t>
            </a:r>
            <a:r>
              <a:rPr lang="en-US" sz="1400" dirty="0"/>
              <a:t>F. </a:t>
            </a:r>
            <a:r>
              <a:rPr lang="en-US" sz="1400" dirty="0" err="1"/>
              <a:t>Kourkoutis</a:t>
            </a:r>
            <a:r>
              <a:rPr lang="en-US" sz="1400" dirty="0"/>
              <a:t>, C. </a:t>
            </a:r>
            <a:r>
              <a:rPr lang="en-US" sz="1400" dirty="0" smtClean="0"/>
              <a:t>N. </a:t>
            </a:r>
            <a:r>
              <a:rPr lang="en-US" sz="1400" dirty="0"/>
              <a:t>Hunter, and </a:t>
            </a:r>
            <a:r>
              <a:rPr lang="en-US" sz="1400" dirty="0" smtClean="0"/>
              <a:t>K. </a:t>
            </a:r>
            <a:r>
              <a:rPr lang="en-US" sz="1400" dirty="0" err="1" smtClean="0"/>
              <a:t>Schulten</a:t>
            </a:r>
            <a:r>
              <a:rPr lang="en-US" sz="1400" dirty="0" smtClean="0"/>
              <a:t>.                                           SC'14 </a:t>
            </a:r>
            <a:r>
              <a:rPr lang="en-US" sz="1400" dirty="0"/>
              <a:t>Visualization and Data Analytics Showcase, </a:t>
            </a:r>
            <a:r>
              <a:rPr lang="en-US" sz="1400" dirty="0" smtClean="0"/>
              <a:t>2014.                                                                                                         ***</a:t>
            </a:r>
            <a:r>
              <a:rPr lang="en-US" altLang="en-US" sz="1400" b="1" dirty="0" smtClean="0"/>
              <a:t>Winner </a:t>
            </a:r>
            <a:r>
              <a:rPr lang="en-US" altLang="en-US" sz="1400" b="1" dirty="0"/>
              <a:t>of the SC'14 Visualization and Data Analytics </a:t>
            </a:r>
            <a:r>
              <a:rPr lang="en-US" altLang="en-US" sz="1400" b="1" dirty="0" smtClean="0"/>
              <a:t>Showcase</a:t>
            </a:r>
            <a:endParaRPr lang="en-US" sz="1400" dirty="0" smtClean="0"/>
          </a:p>
          <a:p>
            <a:pPr>
              <a:lnSpc>
                <a:spcPct val="90000"/>
              </a:lnSpc>
            </a:pPr>
            <a:r>
              <a:rPr lang="en-US" sz="1400" b="1" dirty="0" smtClean="0"/>
              <a:t>Runtime </a:t>
            </a:r>
            <a:r>
              <a:rPr lang="en-US" sz="1400" b="1" dirty="0"/>
              <a:t>and Architecture Support for Efficient Data Exchange in Multi-Accelerator </a:t>
            </a:r>
            <a:r>
              <a:rPr lang="en-US" sz="1400" b="1" dirty="0" smtClean="0"/>
              <a:t>Applications. </a:t>
            </a:r>
            <a:r>
              <a:rPr lang="en-US" sz="1400" dirty="0" smtClean="0"/>
              <a:t>J. </a:t>
            </a:r>
            <a:r>
              <a:rPr lang="en-US" sz="1400" dirty="0" err="1"/>
              <a:t>Cabezas</a:t>
            </a:r>
            <a:r>
              <a:rPr lang="en-US" sz="1400" dirty="0"/>
              <a:t>, </a:t>
            </a:r>
            <a:r>
              <a:rPr lang="en-US" sz="1400" dirty="0" smtClean="0"/>
              <a:t>I. </a:t>
            </a:r>
            <a:r>
              <a:rPr lang="en-US" sz="1400" dirty="0" err="1"/>
              <a:t>Gelado</a:t>
            </a:r>
            <a:r>
              <a:rPr lang="en-US" sz="1400" dirty="0"/>
              <a:t>, </a:t>
            </a:r>
            <a:r>
              <a:rPr lang="en-US" sz="1400" dirty="0" smtClean="0"/>
              <a:t>J. </a:t>
            </a:r>
            <a:r>
              <a:rPr lang="en-US" sz="1400" dirty="0"/>
              <a:t>E. Stone, </a:t>
            </a:r>
            <a:r>
              <a:rPr lang="en-US" sz="1400" dirty="0" smtClean="0"/>
              <a:t>N. </a:t>
            </a:r>
            <a:r>
              <a:rPr lang="en-US" sz="1400" dirty="0"/>
              <a:t>Navarro, </a:t>
            </a:r>
            <a:r>
              <a:rPr lang="en-US" sz="1400" dirty="0" smtClean="0"/>
              <a:t>D. </a:t>
            </a:r>
            <a:r>
              <a:rPr lang="en-US" sz="1400" dirty="0"/>
              <a:t>B. Kirk, and </a:t>
            </a:r>
            <a:r>
              <a:rPr lang="en-US" sz="1400" dirty="0" smtClean="0"/>
              <a:t>W. </a:t>
            </a:r>
            <a:r>
              <a:rPr lang="en-US" sz="1400" dirty="0" err="1" smtClean="0"/>
              <a:t>Hwu</a:t>
            </a:r>
            <a:r>
              <a:rPr lang="en-US" sz="1400" dirty="0" smtClean="0"/>
              <a:t>.           IEEE </a:t>
            </a:r>
            <a:r>
              <a:rPr lang="en-US" sz="1400" dirty="0"/>
              <a:t>Transactions on Parallel and Distributed Systems</a:t>
            </a:r>
            <a:r>
              <a:rPr lang="en-US" sz="1400" dirty="0" smtClean="0"/>
              <a:t>, 26(5):1405-1418, 2015.</a:t>
            </a:r>
          </a:p>
          <a:p>
            <a:pPr>
              <a:lnSpc>
                <a:spcPct val="90000"/>
              </a:lnSpc>
            </a:pPr>
            <a:r>
              <a:rPr lang="en-US" sz="1400" b="1" dirty="0" smtClean="0"/>
              <a:t>Unlocking </a:t>
            </a:r>
            <a:r>
              <a:rPr lang="en-US" sz="1400" b="1" dirty="0"/>
              <a:t>the Full Potential of the Cray XK7 </a:t>
            </a:r>
            <a:r>
              <a:rPr lang="en-US" sz="1400" b="1" dirty="0" smtClean="0"/>
              <a:t>Accelerator. </a:t>
            </a:r>
            <a:r>
              <a:rPr lang="en-US" sz="1400" dirty="0" smtClean="0"/>
              <a:t>M. </a:t>
            </a:r>
            <a:r>
              <a:rPr lang="en-US" sz="1400" dirty="0"/>
              <a:t>D. Klein and </a:t>
            </a:r>
            <a:r>
              <a:rPr lang="en-US" sz="1400" dirty="0" smtClean="0"/>
              <a:t>J. </a:t>
            </a:r>
            <a:r>
              <a:rPr lang="en-US" sz="1400" dirty="0"/>
              <a:t>E. Stone</a:t>
            </a:r>
            <a:r>
              <a:rPr lang="en-US" sz="1400" dirty="0" smtClean="0"/>
              <a:t>.     Cray </a:t>
            </a:r>
            <a:r>
              <a:rPr lang="en-US" sz="1400" dirty="0"/>
              <a:t>Users Group, </a:t>
            </a:r>
            <a:r>
              <a:rPr lang="en-US" sz="1400" dirty="0" err="1"/>
              <a:t>Lugano</a:t>
            </a:r>
            <a:r>
              <a:rPr lang="en-US" sz="1400" dirty="0"/>
              <a:t> Switzerland, May 2014</a:t>
            </a:r>
            <a:r>
              <a:rPr lang="en-US" sz="1400" dirty="0" smtClean="0"/>
              <a:t>.</a:t>
            </a:r>
          </a:p>
          <a:p>
            <a:pPr>
              <a:lnSpc>
                <a:spcPct val="90000"/>
              </a:lnSpc>
            </a:pPr>
            <a:r>
              <a:rPr lang="en-US" sz="1400" b="1" dirty="0" smtClean="0"/>
              <a:t>GPU-Accelerated </a:t>
            </a:r>
            <a:r>
              <a:rPr lang="en-US" sz="1400" b="1" dirty="0"/>
              <a:t>Analysis and Visualization of Large Structures Solved by Molecular Dynamics Flexible </a:t>
            </a:r>
            <a:r>
              <a:rPr lang="en-US" sz="1400" b="1" dirty="0" smtClean="0"/>
              <a:t>Fitting. </a:t>
            </a:r>
            <a:r>
              <a:rPr lang="en-US" sz="1400" dirty="0" smtClean="0"/>
              <a:t>J. </a:t>
            </a:r>
            <a:r>
              <a:rPr lang="en-US" sz="1400" dirty="0"/>
              <a:t>E. Stone, </a:t>
            </a:r>
            <a:r>
              <a:rPr lang="en-US" sz="1400" dirty="0" smtClean="0"/>
              <a:t>R. </a:t>
            </a:r>
            <a:r>
              <a:rPr lang="en-US" sz="1400" dirty="0"/>
              <a:t>McGreevy, </a:t>
            </a:r>
            <a:r>
              <a:rPr lang="en-US" sz="1400" dirty="0" smtClean="0"/>
              <a:t>B. </a:t>
            </a:r>
            <a:r>
              <a:rPr lang="en-US" sz="1400" dirty="0" err="1"/>
              <a:t>Isralewitz</a:t>
            </a:r>
            <a:r>
              <a:rPr lang="en-US" sz="1400" dirty="0"/>
              <a:t>, and </a:t>
            </a:r>
            <a:r>
              <a:rPr lang="en-US" sz="1400" dirty="0" smtClean="0"/>
              <a:t>K. </a:t>
            </a:r>
            <a:r>
              <a:rPr lang="en-US" sz="1400" dirty="0" err="1" smtClean="0"/>
              <a:t>Schulten</a:t>
            </a:r>
            <a:r>
              <a:rPr lang="en-US" sz="1400" dirty="0" smtClean="0"/>
              <a:t>.      Faraday </a:t>
            </a:r>
            <a:r>
              <a:rPr lang="en-US" sz="1400" dirty="0"/>
              <a:t>Discussions, 169:265-283, 2014</a:t>
            </a:r>
            <a:r>
              <a:rPr lang="en-US" sz="1400" dirty="0" smtClean="0"/>
              <a:t>.</a:t>
            </a:r>
          </a:p>
          <a:p>
            <a:pPr>
              <a:lnSpc>
                <a:spcPct val="90000"/>
              </a:lnSpc>
            </a:pPr>
            <a:r>
              <a:rPr lang="en-US" sz="1400" b="1" dirty="0" smtClean="0"/>
              <a:t>Simulation </a:t>
            </a:r>
            <a:r>
              <a:rPr lang="en-US" sz="1400" b="1" dirty="0"/>
              <a:t>of reaction diffusion processes over biologically relevant size and time scales using multi-GPU </a:t>
            </a:r>
            <a:r>
              <a:rPr lang="en-US" sz="1400" b="1" dirty="0" smtClean="0"/>
              <a:t>workstations</a:t>
            </a:r>
            <a:r>
              <a:rPr lang="en-US" sz="1400" i="1" dirty="0" smtClean="0"/>
              <a:t>. </a:t>
            </a:r>
            <a:r>
              <a:rPr lang="en-US" sz="1400" dirty="0" smtClean="0"/>
              <a:t>M. </a:t>
            </a:r>
            <a:r>
              <a:rPr lang="en-US" sz="1400" dirty="0"/>
              <a:t>J. </a:t>
            </a:r>
            <a:r>
              <a:rPr lang="en-US" sz="1400" dirty="0" err="1"/>
              <a:t>Hallock</a:t>
            </a:r>
            <a:r>
              <a:rPr lang="en-US" sz="1400" dirty="0"/>
              <a:t>, </a:t>
            </a:r>
            <a:r>
              <a:rPr lang="en-US" sz="1400" dirty="0" smtClean="0"/>
              <a:t>J. </a:t>
            </a:r>
            <a:r>
              <a:rPr lang="en-US" sz="1400" dirty="0"/>
              <a:t>E. Stone, </a:t>
            </a:r>
            <a:r>
              <a:rPr lang="en-US" sz="1400" dirty="0" smtClean="0"/>
              <a:t>E. </a:t>
            </a:r>
            <a:r>
              <a:rPr lang="en-US" sz="1400" dirty="0"/>
              <a:t>Roberts, </a:t>
            </a:r>
            <a:r>
              <a:rPr lang="en-US" sz="1400" dirty="0" smtClean="0"/>
              <a:t>C. </a:t>
            </a:r>
            <a:r>
              <a:rPr lang="en-US" sz="1400" dirty="0"/>
              <a:t>Fry, and </a:t>
            </a:r>
            <a:r>
              <a:rPr lang="en-US" sz="1400" dirty="0" smtClean="0"/>
              <a:t>Z. </a:t>
            </a:r>
            <a:r>
              <a:rPr lang="en-US" sz="1400" dirty="0" err="1"/>
              <a:t>Luthey-Schulten</a:t>
            </a:r>
            <a:r>
              <a:rPr lang="en-US" sz="1400" dirty="0" smtClean="0"/>
              <a:t>. Journal </a:t>
            </a:r>
            <a:r>
              <a:rPr lang="en-US" sz="1400" dirty="0"/>
              <a:t>of Parallel Computing, 40:86-99, 2014.</a:t>
            </a:r>
            <a:br>
              <a:rPr lang="en-US" sz="1400" dirty="0"/>
            </a:br>
            <a:endParaRPr lang="en-US" sz="1400" dirty="0" smtClean="0"/>
          </a:p>
        </p:txBody>
      </p:sp>
    </p:spTree>
    <p:extLst>
      <p:ext uri="{BB962C8B-B14F-4D97-AF65-F5344CB8AC3E}">
        <p14:creationId xmlns:p14="http://schemas.microsoft.com/office/powerpoint/2010/main" val="892654705"/>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7651" name="Rectangle 3"/>
          <p:cNvSpPr>
            <a:spLocks noGrp="1" noChangeArrowheads="1"/>
          </p:cNvSpPr>
          <p:nvPr>
            <p:ph type="body" idx="4294967295"/>
          </p:nvPr>
        </p:nvSpPr>
        <p:spPr>
          <a:xfrm>
            <a:off x="223285" y="971550"/>
            <a:ext cx="8506046" cy="3657600"/>
          </a:xfrm>
          <a:solidFill>
            <a:schemeClr val="bg1"/>
          </a:solidFill>
        </p:spPr>
        <p:txBody>
          <a:bodyPr lIns="91440" tIns="45720" rIns="91440" bIns="45720">
            <a:normAutofit/>
          </a:bodyPr>
          <a:lstStyle/>
          <a:p>
            <a:pPr>
              <a:lnSpc>
                <a:spcPct val="90000"/>
              </a:lnSpc>
            </a:pPr>
            <a:r>
              <a:rPr lang="en-US" sz="1400" b="1" dirty="0"/>
              <a:t>GPU-Accelerated Molecular Visualization on </a:t>
            </a:r>
            <a:r>
              <a:rPr lang="en-US" sz="1400" b="1" dirty="0" err="1"/>
              <a:t>Petascale</a:t>
            </a:r>
            <a:r>
              <a:rPr lang="en-US" sz="1400" b="1" dirty="0"/>
              <a:t> Supercomputing </a:t>
            </a:r>
            <a:r>
              <a:rPr lang="en-US" sz="1400" b="1" dirty="0" smtClean="0"/>
              <a:t>Platforms.</a:t>
            </a:r>
            <a:r>
              <a:rPr lang="en-US" sz="1400" i="1" dirty="0" smtClean="0"/>
              <a:t>                    </a:t>
            </a:r>
            <a:r>
              <a:rPr lang="en-US" sz="1400" dirty="0" smtClean="0"/>
              <a:t>J. </a:t>
            </a:r>
            <a:r>
              <a:rPr lang="en-US" sz="1400" dirty="0"/>
              <a:t>Stone, </a:t>
            </a:r>
            <a:r>
              <a:rPr lang="en-US" sz="1400" dirty="0" smtClean="0"/>
              <a:t>K. </a:t>
            </a:r>
            <a:r>
              <a:rPr lang="en-US" sz="1400" dirty="0"/>
              <a:t>L. </a:t>
            </a:r>
            <a:r>
              <a:rPr lang="en-US" sz="1400" dirty="0" err="1"/>
              <a:t>Vandivort</a:t>
            </a:r>
            <a:r>
              <a:rPr lang="en-US" sz="1400" dirty="0"/>
              <a:t>, and </a:t>
            </a:r>
            <a:r>
              <a:rPr lang="en-US" sz="1400" dirty="0" smtClean="0"/>
              <a:t>K. </a:t>
            </a:r>
            <a:r>
              <a:rPr lang="en-US" sz="1400" dirty="0" err="1"/>
              <a:t>Schulten</a:t>
            </a:r>
            <a:r>
              <a:rPr lang="en-US" sz="1400" dirty="0" smtClean="0"/>
              <a:t>. UltraVis'13</a:t>
            </a:r>
            <a:r>
              <a:rPr lang="en-US" sz="1400" dirty="0"/>
              <a:t>: Proceedings of the 8th International Workshop on </a:t>
            </a:r>
            <a:r>
              <a:rPr lang="en-US" sz="1400" dirty="0" err="1"/>
              <a:t>Ultrascale</a:t>
            </a:r>
            <a:r>
              <a:rPr lang="en-US" sz="1400" dirty="0"/>
              <a:t> Visualization, pp. 6:1-6:8, 2013</a:t>
            </a:r>
            <a:r>
              <a:rPr lang="en-US" sz="1400" dirty="0" smtClean="0"/>
              <a:t>.</a:t>
            </a:r>
          </a:p>
          <a:p>
            <a:pPr>
              <a:lnSpc>
                <a:spcPct val="90000"/>
              </a:lnSpc>
            </a:pPr>
            <a:r>
              <a:rPr lang="en-US" altLang="en-US" sz="1400" b="1" dirty="0" smtClean="0"/>
              <a:t>Early Experiences Scaling VMD Molecular Visualization and Analysis Jobs on Blue Waters.          </a:t>
            </a:r>
            <a:r>
              <a:rPr lang="en-US" altLang="en-US" sz="1400" dirty="0" smtClean="0"/>
              <a:t>J. Stone, B. </a:t>
            </a:r>
            <a:r>
              <a:rPr lang="en-US" altLang="en-US" sz="1400" dirty="0" err="1" smtClean="0"/>
              <a:t>Isralewitz</a:t>
            </a:r>
            <a:r>
              <a:rPr lang="en-US" altLang="en-US" sz="1400" dirty="0" smtClean="0"/>
              <a:t>, and K. </a:t>
            </a:r>
            <a:r>
              <a:rPr lang="en-US" altLang="en-US" sz="1400" dirty="0" err="1" smtClean="0"/>
              <a:t>Schulten</a:t>
            </a:r>
            <a:r>
              <a:rPr lang="en-US" altLang="en-US" sz="1400" dirty="0" smtClean="0"/>
              <a:t>.  In proceedings, Extreme Scaling Workshop,  2013.</a:t>
            </a:r>
            <a:endParaRPr lang="en-US" altLang="en-US" sz="1400" b="1" dirty="0" smtClean="0"/>
          </a:p>
          <a:p>
            <a:pPr eaLnBrk="1" hangingPunct="1">
              <a:lnSpc>
                <a:spcPct val="90000"/>
              </a:lnSpc>
            </a:pPr>
            <a:r>
              <a:rPr lang="en-US" altLang="en-US" sz="1400" b="1" dirty="0" smtClean="0"/>
              <a:t>Lattice Microbes: High‐performance stochastic simulation method for the reaction‐diffusion master equation.  </a:t>
            </a:r>
            <a:r>
              <a:rPr lang="en-US" altLang="en-US" sz="1400" dirty="0" smtClean="0"/>
              <a:t>E. Roberts, J. Stone, and Z. </a:t>
            </a:r>
            <a:r>
              <a:rPr lang="en-US" altLang="en-US" sz="1400" dirty="0" err="1" smtClean="0"/>
              <a:t>Luthey‐Schulten</a:t>
            </a:r>
            <a:r>
              <a:rPr lang="en-US" altLang="en-US" sz="1400" dirty="0" smtClean="0"/>
              <a:t>.</a:t>
            </a:r>
            <a:br>
              <a:rPr lang="en-US" altLang="en-US" sz="1400" dirty="0" smtClean="0"/>
            </a:br>
            <a:r>
              <a:rPr lang="en-US" altLang="en-US" sz="1400" dirty="0" smtClean="0"/>
              <a:t>J. Computational Chemistry 34 (3), 245-255, 2013</a:t>
            </a:r>
            <a:r>
              <a:rPr lang="en-US" altLang="en-US" sz="1400" b="1" dirty="0" smtClean="0"/>
              <a:t>.</a:t>
            </a:r>
          </a:p>
          <a:p>
            <a:pPr eaLnBrk="1" hangingPunct="1">
              <a:lnSpc>
                <a:spcPct val="90000"/>
              </a:lnSpc>
            </a:pPr>
            <a:r>
              <a:rPr lang="en-US" altLang="en-US" sz="1400" b="1" dirty="0" smtClean="0"/>
              <a:t>Fast Visualization of Gaussian Density Surfaces for Molecular Dynamics and Particle System Trajectories.</a:t>
            </a:r>
            <a:r>
              <a:rPr lang="en-US" altLang="en-US" sz="1400" i="1" dirty="0" smtClean="0"/>
              <a:t> </a:t>
            </a:r>
            <a:r>
              <a:rPr lang="en-US" altLang="en-US" sz="1400" dirty="0" smtClean="0"/>
              <a:t>M. Krone, J. Stone,  T. </a:t>
            </a:r>
            <a:r>
              <a:rPr lang="en-US" altLang="en-US" sz="1400" dirty="0" err="1" smtClean="0"/>
              <a:t>Ertl</a:t>
            </a:r>
            <a:r>
              <a:rPr lang="en-US" altLang="en-US" sz="1400" dirty="0" smtClean="0"/>
              <a:t>, and K. </a:t>
            </a:r>
            <a:r>
              <a:rPr lang="en-US" altLang="en-US" sz="1400" dirty="0" err="1" smtClean="0"/>
              <a:t>Schulten</a:t>
            </a:r>
            <a:r>
              <a:rPr lang="en-US" altLang="en-US" sz="1400" dirty="0" smtClean="0"/>
              <a:t>. </a:t>
            </a:r>
            <a:r>
              <a:rPr lang="en-US" altLang="en-US" sz="1400" i="1" dirty="0" err="1" smtClean="0"/>
              <a:t>EuroVis</a:t>
            </a:r>
            <a:r>
              <a:rPr lang="en-US" altLang="en-US" sz="1400" i="1" dirty="0" smtClean="0"/>
              <a:t> Short Papers,</a:t>
            </a:r>
            <a:r>
              <a:rPr lang="en-US" altLang="en-US" sz="1400" b="1" dirty="0" smtClean="0"/>
              <a:t> </a:t>
            </a:r>
            <a:r>
              <a:rPr lang="en-US" altLang="en-US" sz="1400" dirty="0" smtClean="0"/>
              <a:t>pp. 67-71, 2012.</a:t>
            </a:r>
          </a:p>
          <a:p>
            <a:pPr eaLnBrk="1" hangingPunct="1">
              <a:lnSpc>
                <a:spcPct val="90000"/>
              </a:lnSpc>
            </a:pPr>
            <a:r>
              <a:rPr lang="en-US" altLang="en-US" sz="1400" b="1" dirty="0" smtClean="0"/>
              <a:t>Immersive Out-of-Core Visualization of Large-Size and Long-Timescale Molecular Dynamics Trajectories. </a:t>
            </a:r>
            <a:r>
              <a:rPr lang="en-US" altLang="en-US" sz="1400" dirty="0" smtClean="0"/>
              <a:t>J. Stone, K. L. </a:t>
            </a:r>
            <a:r>
              <a:rPr lang="en-US" altLang="en-US" sz="1400" dirty="0" err="1" smtClean="0"/>
              <a:t>Vandivort</a:t>
            </a:r>
            <a:r>
              <a:rPr lang="en-US" altLang="en-US" sz="1400" dirty="0" smtClean="0"/>
              <a:t>, and K. </a:t>
            </a:r>
            <a:r>
              <a:rPr lang="en-US" altLang="en-US" sz="1400" dirty="0" err="1" smtClean="0"/>
              <a:t>Schulten</a:t>
            </a:r>
            <a:r>
              <a:rPr lang="en-US" altLang="en-US" sz="1400" dirty="0" smtClean="0"/>
              <a:t>. G. </a:t>
            </a:r>
            <a:r>
              <a:rPr lang="en-US" altLang="en-US" sz="1400" dirty="0" err="1" smtClean="0"/>
              <a:t>Bebis</a:t>
            </a:r>
            <a:r>
              <a:rPr lang="en-US" altLang="en-US" sz="1400" dirty="0" smtClean="0"/>
              <a:t> et al. (Eds.): </a:t>
            </a:r>
            <a:r>
              <a:rPr lang="en-US" altLang="en-US" sz="1400" i="1" dirty="0" smtClean="0"/>
              <a:t>7th International Symposium on Visual Computing (ISVC 2011)</a:t>
            </a:r>
            <a:r>
              <a:rPr lang="en-US" altLang="en-US" sz="1400" dirty="0" smtClean="0"/>
              <a:t>, LNCS 6939, pp. 1-12, 2011.</a:t>
            </a:r>
          </a:p>
          <a:p>
            <a:pPr eaLnBrk="1" hangingPunct="1">
              <a:lnSpc>
                <a:spcPct val="90000"/>
              </a:lnSpc>
            </a:pPr>
            <a:r>
              <a:rPr lang="en-US" altLang="en-US" sz="1400" b="1" dirty="0" smtClean="0"/>
              <a:t>Fast Analysis of Molecular Dynamics Trajectories with Graphics Processing Units – Radial Distribution Functions.</a:t>
            </a:r>
            <a:r>
              <a:rPr lang="en-US" altLang="en-US" sz="1400" dirty="0" smtClean="0"/>
              <a:t>  B. Levine, J. Stone, and A. </a:t>
            </a:r>
            <a:r>
              <a:rPr lang="en-US" altLang="en-US" sz="1400" dirty="0" err="1" smtClean="0"/>
              <a:t>Kohlmeyer</a:t>
            </a:r>
            <a:r>
              <a:rPr lang="en-US" altLang="en-US" sz="1400" dirty="0" smtClean="0"/>
              <a:t>. </a:t>
            </a:r>
            <a:r>
              <a:rPr lang="en-US" altLang="en-US" sz="1400" i="1" dirty="0" smtClean="0"/>
              <a:t>J. Comp. Physics</a:t>
            </a:r>
            <a:r>
              <a:rPr lang="en-US" altLang="en-US" sz="1400" dirty="0" smtClean="0"/>
              <a:t>, 230(9):3556-3569, 2011.</a:t>
            </a:r>
          </a:p>
        </p:txBody>
      </p:sp>
    </p:spTree>
    <p:extLst>
      <p:ext uri="{BB962C8B-B14F-4D97-AF65-F5344CB8AC3E}">
        <p14:creationId xmlns:p14="http://schemas.microsoft.com/office/powerpoint/2010/main" val="3902615171"/>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8675" name="Rectangle 3"/>
          <p:cNvSpPr>
            <a:spLocks noGrp="1" noChangeArrowheads="1"/>
          </p:cNvSpPr>
          <p:nvPr>
            <p:ph type="body" idx="4294967295"/>
          </p:nvPr>
        </p:nvSpPr>
        <p:spPr>
          <a:xfrm>
            <a:off x="425302" y="971550"/>
            <a:ext cx="7974419" cy="3657600"/>
          </a:xfrm>
          <a:solidFill>
            <a:schemeClr val="bg1"/>
          </a:solidFill>
        </p:spPr>
        <p:txBody>
          <a:bodyPr lIns="91440" tIns="45720" rIns="91440" bIns="45720">
            <a:normAutofit/>
          </a:bodyPr>
          <a:lstStyle/>
          <a:p>
            <a:pPr eaLnBrk="1" hangingPunct="1"/>
            <a:r>
              <a:rPr lang="en-US" altLang="en-US" sz="1400" b="1" dirty="0" smtClean="0"/>
              <a:t>Quantifying the Impact of GPUs on Performance and Energy Efficiency in HPC Clusters. </a:t>
            </a:r>
            <a:r>
              <a:rPr lang="en-US" altLang="en-US" sz="1400" dirty="0" smtClean="0"/>
              <a:t>J. </a:t>
            </a:r>
            <a:r>
              <a:rPr lang="en-US" altLang="en-US" sz="1400" dirty="0" err="1" smtClean="0"/>
              <a:t>Enos</a:t>
            </a:r>
            <a:r>
              <a:rPr lang="en-US" altLang="en-US" sz="1400" dirty="0" smtClean="0"/>
              <a:t>, C. Steffen, J. </a:t>
            </a:r>
            <a:r>
              <a:rPr lang="en-US" altLang="en-US" sz="1400" dirty="0" err="1" smtClean="0"/>
              <a:t>Fullop</a:t>
            </a:r>
            <a:r>
              <a:rPr lang="en-US" altLang="en-US" sz="1400" dirty="0" smtClean="0"/>
              <a:t>, M. </a:t>
            </a:r>
            <a:r>
              <a:rPr lang="en-US" altLang="en-US" sz="1400" dirty="0" err="1" smtClean="0"/>
              <a:t>Showerman</a:t>
            </a:r>
            <a:r>
              <a:rPr lang="en-US" altLang="en-US" sz="1400" dirty="0" smtClean="0"/>
              <a:t>, G. Shi, K. </a:t>
            </a:r>
            <a:r>
              <a:rPr lang="en-US" altLang="en-US" sz="1400" dirty="0" err="1" smtClean="0"/>
              <a:t>Esler</a:t>
            </a:r>
            <a:r>
              <a:rPr lang="en-US" altLang="en-US" sz="1400" dirty="0" smtClean="0"/>
              <a:t>, V. </a:t>
            </a:r>
            <a:r>
              <a:rPr lang="en-US" altLang="en-US" sz="1400" dirty="0" err="1" smtClean="0"/>
              <a:t>Kindratenko</a:t>
            </a:r>
            <a:r>
              <a:rPr lang="en-US" altLang="en-US" sz="1400" dirty="0" smtClean="0"/>
              <a:t>, J. Stone,           J Phillips.</a:t>
            </a:r>
            <a:r>
              <a:rPr lang="en-US" altLang="en-US" sz="1400" b="1" dirty="0" smtClean="0"/>
              <a:t> </a:t>
            </a:r>
            <a:r>
              <a:rPr lang="en-US" altLang="en-US" sz="1400" i="1" dirty="0" smtClean="0"/>
              <a:t>International Conference on Green Computing, </a:t>
            </a:r>
            <a:r>
              <a:rPr lang="en-US" altLang="en-US" sz="1400" dirty="0" smtClean="0"/>
              <a:t>pp. 317-324, 2010.</a:t>
            </a:r>
          </a:p>
          <a:p>
            <a:pPr eaLnBrk="1" hangingPunct="1"/>
            <a:r>
              <a:rPr lang="en-US" altLang="en-US" sz="1400" b="1" dirty="0" smtClean="0"/>
              <a:t>GPU-accelerated molecular modeling coming of age.  </a:t>
            </a:r>
            <a:r>
              <a:rPr lang="en-US" altLang="en-US" sz="1400" dirty="0" smtClean="0"/>
              <a:t>J. Stone, D. Hardy, I. </a:t>
            </a:r>
            <a:r>
              <a:rPr lang="en-US" altLang="en-US" sz="1400" dirty="0" err="1" smtClean="0"/>
              <a:t>Ufimtsev</a:t>
            </a:r>
            <a:r>
              <a:rPr lang="en-US" altLang="en-US" sz="1400" dirty="0" smtClean="0"/>
              <a:t>,         K. </a:t>
            </a:r>
            <a:r>
              <a:rPr lang="en-US" altLang="en-US" sz="1400" dirty="0" err="1" smtClean="0"/>
              <a:t>Schulten</a:t>
            </a:r>
            <a:r>
              <a:rPr lang="en-US" altLang="en-US" sz="1400" dirty="0" smtClean="0"/>
              <a:t>.  </a:t>
            </a:r>
            <a:r>
              <a:rPr lang="en-US" altLang="en-US" sz="1400" i="1" dirty="0" smtClean="0"/>
              <a:t>J. Molecular Graphics and Modeling,</a:t>
            </a:r>
            <a:r>
              <a:rPr lang="en-US" altLang="en-US" sz="1400" b="1" dirty="0" smtClean="0"/>
              <a:t> </a:t>
            </a:r>
            <a:r>
              <a:rPr lang="en-US" altLang="en-US" sz="1400" dirty="0" smtClean="0"/>
              <a:t>29:116-125, 2010.</a:t>
            </a:r>
          </a:p>
          <a:p>
            <a:pPr eaLnBrk="1" hangingPunct="1"/>
            <a:r>
              <a:rPr lang="en-US" altLang="en-US" sz="1400" b="1" dirty="0" err="1" smtClean="0"/>
              <a:t>OpenCL</a:t>
            </a:r>
            <a:r>
              <a:rPr lang="en-US" altLang="en-US" sz="1400" b="1" dirty="0" smtClean="0"/>
              <a:t>: A Parallel Programming Standard for Heterogeneous Computing.                       </a:t>
            </a:r>
            <a:r>
              <a:rPr lang="en-US" altLang="en-US" sz="1400" dirty="0" smtClean="0"/>
              <a:t>J. Stone, D. </a:t>
            </a:r>
            <a:r>
              <a:rPr lang="en-US" altLang="en-US" sz="1400" dirty="0" err="1" smtClean="0"/>
              <a:t>Gohara</a:t>
            </a:r>
            <a:r>
              <a:rPr lang="en-US" altLang="en-US" sz="1400" dirty="0" smtClean="0"/>
              <a:t>, G. Shi.  </a:t>
            </a:r>
            <a:r>
              <a:rPr lang="en-US" altLang="en-US" sz="1400" i="1" dirty="0" smtClean="0"/>
              <a:t>Computing in Science and Engineering, </a:t>
            </a:r>
            <a:r>
              <a:rPr lang="en-US" altLang="en-US" sz="1400" dirty="0" smtClean="0"/>
              <a:t>12(3):66-73, 2010.</a:t>
            </a:r>
          </a:p>
          <a:p>
            <a:pPr eaLnBrk="1" hangingPunct="1"/>
            <a:r>
              <a:rPr lang="en-US" altLang="en-US" sz="1400" b="1" dirty="0" smtClean="0"/>
              <a:t>An Asymmetric Distributed Shared Memory Model for Heterogeneous Computing Systems</a:t>
            </a:r>
            <a:r>
              <a:rPr lang="en-US" altLang="en-US" sz="1400" dirty="0" smtClean="0"/>
              <a:t>.  I. </a:t>
            </a:r>
            <a:r>
              <a:rPr lang="en-US" altLang="en-US" sz="1400" dirty="0" err="1" smtClean="0"/>
              <a:t>Gelado</a:t>
            </a:r>
            <a:r>
              <a:rPr lang="en-US" altLang="en-US" sz="1400" dirty="0" smtClean="0"/>
              <a:t>, J. Stone, J. </a:t>
            </a:r>
            <a:r>
              <a:rPr lang="en-US" altLang="en-US" sz="1400" dirty="0" err="1" smtClean="0"/>
              <a:t>Cabezas</a:t>
            </a:r>
            <a:r>
              <a:rPr lang="en-US" altLang="en-US" sz="1400" dirty="0" smtClean="0"/>
              <a:t>, S. Patel, N. Navarro, W. </a:t>
            </a:r>
            <a:r>
              <a:rPr lang="en-US" altLang="en-US" sz="1400" dirty="0" err="1" smtClean="0"/>
              <a:t>Hwu</a:t>
            </a:r>
            <a:r>
              <a:rPr lang="en-US" altLang="en-US" sz="1400" dirty="0" smtClean="0"/>
              <a:t>.  </a:t>
            </a:r>
            <a:r>
              <a:rPr lang="en-US" altLang="en-US" sz="1400" i="1" dirty="0" smtClean="0"/>
              <a:t>ASPLOS ’10: Proceedings of the 15</a:t>
            </a:r>
            <a:r>
              <a:rPr lang="en-US" altLang="en-US" sz="1400" i="1" baseline="30000" dirty="0" smtClean="0"/>
              <a:t>th</a:t>
            </a:r>
            <a:r>
              <a:rPr lang="en-US" altLang="en-US" sz="1400" i="1" dirty="0" smtClean="0"/>
              <a:t> International Conference on Architectural Support for Programming Languages and Operating Systems,</a:t>
            </a:r>
            <a:r>
              <a:rPr lang="en-US" altLang="en-US" sz="1400" dirty="0" smtClean="0"/>
              <a:t> pp. 347-358, 2010.</a:t>
            </a:r>
          </a:p>
        </p:txBody>
      </p:sp>
    </p:spTree>
    <p:extLst>
      <p:ext uri="{BB962C8B-B14F-4D97-AF65-F5344CB8AC3E}">
        <p14:creationId xmlns:p14="http://schemas.microsoft.com/office/powerpoint/2010/main" val="4158803075"/>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990600" y="0"/>
            <a:ext cx="7269163" cy="9715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9699" name="Rectangle 3"/>
          <p:cNvSpPr>
            <a:spLocks noGrp="1" noChangeArrowheads="1"/>
          </p:cNvSpPr>
          <p:nvPr>
            <p:ph type="body" idx="4294967295"/>
          </p:nvPr>
        </p:nvSpPr>
        <p:spPr>
          <a:xfrm>
            <a:off x="255180" y="971550"/>
            <a:ext cx="8495415" cy="3657600"/>
          </a:xfrm>
          <a:solidFill>
            <a:schemeClr val="bg1"/>
          </a:solidFill>
        </p:spPr>
        <p:txBody>
          <a:bodyPr lIns="91440" tIns="45720" rIns="91440" bIns="45720">
            <a:normAutofit/>
          </a:bodyPr>
          <a:lstStyle/>
          <a:p>
            <a:pPr eaLnBrk="1" hangingPunct="1"/>
            <a:r>
              <a:rPr lang="en-US" altLang="en-US" sz="1400" b="1" dirty="0" smtClean="0"/>
              <a:t>GPU Clusters for High Performance Computing</a:t>
            </a:r>
            <a:r>
              <a:rPr lang="en-US" altLang="en-US" sz="1400" dirty="0" smtClean="0"/>
              <a:t>.  V. </a:t>
            </a:r>
            <a:r>
              <a:rPr lang="en-US" altLang="en-US" sz="1400" dirty="0" err="1" smtClean="0"/>
              <a:t>Kindratenko</a:t>
            </a:r>
            <a:r>
              <a:rPr lang="en-US" altLang="en-US" sz="1400" dirty="0" smtClean="0"/>
              <a:t>, J. </a:t>
            </a:r>
            <a:r>
              <a:rPr lang="en-US" altLang="en-US" sz="1400" dirty="0" err="1" smtClean="0"/>
              <a:t>Enos</a:t>
            </a:r>
            <a:r>
              <a:rPr lang="en-US" altLang="en-US" sz="1400" dirty="0" smtClean="0"/>
              <a:t>, G. Shi, M. </a:t>
            </a:r>
            <a:r>
              <a:rPr lang="en-US" altLang="en-US" sz="1400" dirty="0" err="1" smtClean="0"/>
              <a:t>Showerman</a:t>
            </a:r>
            <a:r>
              <a:rPr lang="en-US" altLang="en-US" sz="1400" dirty="0" smtClean="0"/>
              <a:t>, G. Arnold, J. Stone, J. Phillips, W. </a:t>
            </a:r>
            <a:r>
              <a:rPr lang="en-US" altLang="en-US" sz="1400" dirty="0" err="1" smtClean="0"/>
              <a:t>Hwu</a:t>
            </a:r>
            <a:r>
              <a:rPr lang="en-US" altLang="en-US" sz="1400" dirty="0" smtClean="0"/>
              <a:t>.  </a:t>
            </a:r>
            <a:r>
              <a:rPr lang="en-US" altLang="en-US" sz="1400" i="1" dirty="0" smtClean="0"/>
              <a:t>Workshop on Parallel Programming on Accelerator Clusters (PPAC),</a:t>
            </a:r>
            <a:r>
              <a:rPr lang="en-US" altLang="en-US" sz="1400" dirty="0" smtClean="0"/>
              <a:t> In Proceedings IEEE Cluster 2009, pp. 1-8, Aug. 2009.</a:t>
            </a:r>
          </a:p>
          <a:p>
            <a:pPr eaLnBrk="1" hangingPunct="1"/>
            <a:r>
              <a:rPr lang="en-US" altLang="en-US" sz="1400" b="1" dirty="0" smtClean="0"/>
              <a:t>Long time-scale simulations of in vivo diffusion using GPU hardware</a:t>
            </a:r>
            <a:r>
              <a:rPr lang="en-US" altLang="en-US" sz="1400" dirty="0" smtClean="0"/>
              <a:t>.  E. Roberts, J. Stone, L. Sepulveda, W. </a:t>
            </a:r>
            <a:r>
              <a:rPr lang="en-US" altLang="en-US" sz="1400" dirty="0" err="1" smtClean="0"/>
              <a:t>Hwu</a:t>
            </a:r>
            <a:r>
              <a:rPr lang="en-US" altLang="en-US" sz="1400" dirty="0" smtClean="0"/>
              <a:t>, Z. </a:t>
            </a:r>
            <a:r>
              <a:rPr lang="en-US" altLang="en-US" sz="1400" dirty="0" err="1" smtClean="0"/>
              <a:t>Luthey-Schulten</a:t>
            </a:r>
            <a:r>
              <a:rPr lang="en-US" altLang="en-US" sz="1400" dirty="0" smtClean="0"/>
              <a:t>. In </a:t>
            </a:r>
            <a:r>
              <a:rPr lang="en-US" altLang="en-US" sz="1400" i="1" dirty="0" smtClean="0"/>
              <a:t>IPDPS’09: Proceedings of the 2009 IEEE International Symposium on Parallel &amp; Distributed Computing</a:t>
            </a:r>
            <a:r>
              <a:rPr lang="en-US" altLang="en-US" sz="1400" dirty="0" smtClean="0"/>
              <a:t>, pp. 1-8, 2009.</a:t>
            </a:r>
          </a:p>
          <a:p>
            <a:pPr eaLnBrk="1" hangingPunct="1"/>
            <a:r>
              <a:rPr lang="en-US" altLang="en-US" sz="1400" b="1" dirty="0" smtClean="0"/>
              <a:t>High Performance Computation and Interactive Display of Molecular Orbitals on GPUs and Multi-core CPUs</a:t>
            </a:r>
            <a:r>
              <a:rPr lang="en-US" altLang="en-US" sz="1400" dirty="0" smtClean="0"/>
              <a:t>.    J. E. Stone, J. </a:t>
            </a:r>
            <a:r>
              <a:rPr lang="en-US" altLang="en-US" sz="1400" dirty="0" err="1" smtClean="0"/>
              <a:t>Saam</a:t>
            </a:r>
            <a:r>
              <a:rPr lang="en-US" altLang="en-US" sz="1400" dirty="0" smtClean="0"/>
              <a:t>, D. Hardy, K. </a:t>
            </a:r>
            <a:r>
              <a:rPr lang="en-US" altLang="en-US" sz="1400" dirty="0" err="1" smtClean="0"/>
              <a:t>Vandivort</a:t>
            </a:r>
            <a:r>
              <a:rPr lang="en-US" altLang="en-US" sz="1400" dirty="0" smtClean="0"/>
              <a:t>, W. </a:t>
            </a:r>
            <a:r>
              <a:rPr lang="en-US" altLang="en-US" sz="1400" dirty="0" err="1" smtClean="0"/>
              <a:t>Hwu</a:t>
            </a:r>
            <a:r>
              <a:rPr lang="en-US" altLang="en-US" sz="1400" dirty="0" smtClean="0"/>
              <a:t>, K. </a:t>
            </a:r>
            <a:r>
              <a:rPr lang="en-US" altLang="en-US" sz="1400" dirty="0" err="1" smtClean="0"/>
              <a:t>Schulten</a:t>
            </a:r>
            <a:r>
              <a:rPr lang="en-US" altLang="en-US" sz="1400" dirty="0" smtClean="0"/>
              <a:t>, </a:t>
            </a:r>
            <a:r>
              <a:rPr lang="en-US" altLang="en-US" sz="1400" i="1" dirty="0" smtClean="0"/>
              <a:t>2nd Workshop on General-Purpose Computation on Graphics </a:t>
            </a:r>
            <a:r>
              <a:rPr lang="en-US" altLang="en-US" sz="1400" i="1" dirty="0" err="1" smtClean="0"/>
              <a:t>Pricessing</a:t>
            </a:r>
            <a:r>
              <a:rPr lang="en-US" altLang="en-US" sz="1400" i="1" dirty="0" smtClean="0"/>
              <a:t> Units (GPGPU-2),</a:t>
            </a:r>
            <a:r>
              <a:rPr lang="en-US" altLang="en-US" sz="1400" dirty="0" smtClean="0"/>
              <a:t> </a:t>
            </a:r>
            <a:r>
              <a:rPr lang="en-US" altLang="en-US" sz="1400" i="1" dirty="0" smtClean="0"/>
              <a:t>ACM International Conference Proceeding Series</a:t>
            </a:r>
            <a:r>
              <a:rPr lang="en-US" altLang="en-US" sz="1400" dirty="0" smtClean="0"/>
              <a:t>, volume 383, pp. 9-18, 2009.</a:t>
            </a:r>
          </a:p>
          <a:p>
            <a:pPr eaLnBrk="1" hangingPunct="1"/>
            <a:r>
              <a:rPr lang="en-US" altLang="en-US" sz="1400" b="1" dirty="0" smtClean="0"/>
              <a:t>Probing </a:t>
            </a:r>
            <a:r>
              <a:rPr lang="en-US" altLang="en-US" sz="1400" b="1" dirty="0" err="1" smtClean="0"/>
              <a:t>Biomolecular</a:t>
            </a:r>
            <a:r>
              <a:rPr lang="en-US" altLang="en-US" sz="1400" b="1" dirty="0" smtClean="0"/>
              <a:t> Machines with Graphics Processors</a:t>
            </a:r>
            <a:r>
              <a:rPr lang="en-US" altLang="en-US" sz="1400" dirty="0" smtClean="0"/>
              <a:t>.  J. Phillips, J. Stone.  </a:t>
            </a:r>
            <a:r>
              <a:rPr lang="en-US" altLang="en-US" sz="1400" i="1" dirty="0" smtClean="0"/>
              <a:t>Communications of the ACM,</a:t>
            </a:r>
            <a:r>
              <a:rPr lang="en-US" altLang="en-US" sz="1400" dirty="0" smtClean="0"/>
              <a:t> 52(10):34-41, 2009.</a:t>
            </a:r>
          </a:p>
          <a:p>
            <a:pPr eaLnBrk="1" hangingPunct="1"/>
            <a:r>
              <a:rPr lang="en-US" altLang="en-US" sz="1400" b="1" dirty="0" smtClean="0"/>
              <a:t>Multilevel summation of electrostatic potentials using graphics processing units</a:t>
            </a:r>
            <a:r>
              <a:rPr lang="en-US" altLang="en-US" sz="1400" dirty="0" smtClean="0"/>
              <a:t>. D. Hardy, J. Stone, K. </a:t>
            </a:r>
            <a:r>
              <a:rPr lang="en-US" altLang="en-US" sz="1400" dirty="0" err="1" smtClean="0"/>
              <a:t>Schulten</a:t>
            </a:r>
            <a:r>
              <a:rPr lang="en-US" altLang="en-US" sz="1400" dirty="0" smtClean="0"/>
              <a:t>. </a:t>
            </a:r>
            <a:r>
              <a:rPr lang="en-US" altLang="en-US" sz="1400" i="1" dirty="0" smtClean="0"/>
              <a:t>J. Parallel Computing</a:t>
            </a:r>
            <a:r>
              <a:rPr lang="en-US" altLang="en-US" sz="1400" dirty="0" smtClean="0"/>
              <a:t>, 35:164-177, 2009.</a:t>
            </a:r>
          </a:p>
        </p:txBody>
      </p:sp>
    </p:spTree>
    <p:extLst>
      <p:ext uri="{BB962C8B-B14F-4D97-AF65-F5344CB8AC3E}">
        <p14:creationId xmlns:p14="http://schemas.microsoft.com/office/powerpoint/2010/main" val="1850658626"/>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990600" y="0"/>
            <a:ext cx="7269163" cy="1047750"/>
          </a:xfrm>
        </p:spPr>
        <p:txBody>
          <a:bodyPr lIns="91440" tIns="45720" rIns="91440" bIns="45720">
            <a:normAutofit fontScale="90000"/>
          </a:bodyPr>
          <a:lstStyle/>
          <a:p>
            <a:r>
              <a:rPr lang="en-US" altLang="en-US" sz="3600" dirty="0"/>
              <a:t>Related Publications </a:t>
            </a:r>
            <a:r>
              <a:rPr lang="en-US" altLang="en-US" sz="2800" dirty="0" smtClean="0"/>
              <a:t>http://www.ks.uiuc.edu/Research/gpu/</a:t>
            </a:r>
          </a:p>
        </p:txBody>
      </p:sp>
      <p:sp>
        <p:nvSpPr>
          <p:cNvPr id="30723" name="Rectangle 3"/>
          <p:cNvSpPr>
            <a:spLocks noGrp="1" noChangeArrowheads="1"/>
          </p:cNvSpPr>
          <p:nvPr>
            <p:ph type="body" idx="4294967295"/>
          </p:nvPr>
        </p:nvSpPr>
        <p:spPr>
          <a:xfrm>
            <a:off x="244548" y="914400"/>
            <a:ext cx="8612373" cy="3638550"/>
          </a:xfrm>
          <a:solidFill>
            <a:schemeClr val="bg1"/>
          </a:solidFill>
        </p:spPr>
        <p:txBody>
          <a:bodyPr lIns="91440" tIns="45720" rIns="91440" bIns="45720">
            <a:normAutofit/>
          </a:bodyPr>
          <a:lstStyle/>
          <a:p>
            <a:pPr eaLnBrk="1" hangingPunct="1"/>
            <a:r>
              <a:rPr lang="en-US" altLang="en-US" sz="1400" b="1" dirty="0" smtClean="0"/>
              <a:t>Adapting a message-driven parallel application to GPU-accelerated clusters</a:t>
            </a:r>
            <a:r>
              <a:rPr lang="en-US" altLang="en-US" sz="1400" dirty="0" smtClean="0"/>
              <a:t>.                                      J. Phillips, J. Stone, K. </a:t>
            </a:r>
            <a:r>
              <a:rPr lang="en-US" altLang="en-US" sz="1400" dirty="0" err="1" smtClean="0"/>
              <a:t>Schulten</a:t>
            </a:r>
            <a:r>
              <a:rPr lang="en-US" altLang="en-US" sz="1400" dirty="0" smtClean="0"/>
              <a:t>.  </a:t>
            </a:r>
            <a:r>
              <a:rPr lang="en-US" altLang="en-US" sz="1400" i="1" dirty="0" smtClean="0"/>
              <a:t>Proceedings of the 2008 ACM/IEEE Conference on Supercomputing</a:t>
            </a:r>
            <a:r>
              <a:rPr lang="en-US" altLang="en-US" sz="1400" dirty="0" smtClean="0"/>
              <a:t>, IEEE Press, 2008.</a:t>
            </a:r>
            <a:endParaRPr lang="en-US" altLang="en-US" sz="1400" i="1" dirty="0" smtClean="0"/>
          </a:p>
          <a:p>
            <a:pPr eaLnBrk="1" hangingPunct="1"/>
            <a:r>
              <a:rPr lang="en-US" altLang="en-US" sz="1400" b="1" dirty="0" smtClean="0"/>
              <a:t>GPU acceleration of cutoff pair potentials for molecular modeling applications</a:t>
            </a:r>
            <a:r>
              <a:rPr lang="en-US" altLang="en-US" sz="1400" dirty="0" smtClean="0"/>
              <a:t>.                                C. Rodrigues, D. Hardy, J. Stone, K. </a:t>
            </a:r>
            <a:r>
              <a:rPr lang="en-US" altLang="en-US" sz="1400" dirty="0" err="1" smtClean="0"/>
              <a:t>Schulten</a:t>
            </a:r>
            <a:r>
              <a:rPr lang="en-US" altLang="en-US" sz="1400" dirty="0" smtClean="0"/>
              <a:t>, and W. </a:t>
            </a:r>
            <a:r>
              <a:rPr lang="en-US" altLang="en-US" sz="1400" dirty="0" err="1" smtClean="0"/>
              <a:t>Hwu</a:t>
            </a:r>
            <a:r>
              <a:rPr lang="en-US" altLang="en-US" sz="1400" dirty="0" smtClean="0"/>
              <a:t>. </a:t>
            </a:r>
            <a:r>
              <a:rPr lang="en-US" altLang="en-US" sz="1400" i="1" dirty="0" smtClean="0"/>
              <a:t>Proceedings of the 2008 Conference On Computing Frontiers</a:t>
            </a:r>
            <a:r>
              <a:rPr lang="en-US" altLang="en-US" sz="1400" dirty="0" smtClean="0"/>
              <a:t>, pp. 273-282, 2008.</a:t>
            </a:r>
          </a:p>
          <a:p>
            <a:pPr eaLnBrk="1" hangingPunct="1"/>
            <a:r>
              <a:rPr lang="en-US" altLang="en-US" sz="1400" b="1" dirty="0" smtClean="0"/>
              <a:t>GPU computing</a:t>
            </a:r>
            <a:r>
              <a:rPr lang="en-US" altLang="en-US" sz="1400" dirty="0" smtClean="0"/>
              <a:t>.  J. Owens, M. Houston, D. </a:t>
            </a:r>
            <a:r>
              <a:rPr lang="en-US" altLang="en-US" sz="1400" dirty="0" err="1" smtClean="0"/>
              <a:t>Luebke</a:t>
            </a:r>
            <a:r>
              <a:rPr lang="en-US" altLang="en-US" sz="1400" dirty="0" smtClean="0"/>
              <a:t>, S. Green, J. Stone, J. Phillips. </a:t>
            </a:r>
            <a:r>
              <a:rPr lang="en-US" altLang="en-US" sz="1400" i="1" dirty="0" smtClean="0"/>
              <a:t>Proceedings of the IEEE</a:t>
            </a:r>
            <a:r>
              <a:rPr lang="en-US" altLang="en-US" sz="1400" dirty="0" smtClean="0"/>
              <a:t>, 96:879-899, 2008.</a:t>
            </a:r>
          </a:p>
          <a:p>
            <a:pPr eaLnBrk="1" hangingPunct="1"/>
            <a:r>
              <a:rPr lang="en-US" altLang="en-US" sz="1400" b="1" dirty="0" smtClean="0"/>
              <a:t>Accelerating molecular modeling applications with graphics processors</a:t>
            </a:r>
            <a:r>
              <a:rPr lang="en-US" altLang="en-US" sz="1400" i="1" dirty="0" smtClean="0"/>
              <a:t>. </a:t>
            </a:r>
            <a:r>
              <a:rPr lang="en-US" altLang="en-US" sz="1400" dirty="0" smtClean="0"/>
              <a:t>J. Stone, J. Phillips, P. </a:t>
            </a:r>
            <a:r>
              <a:rPr lang="en-US" altLang="en-US" sz="1400" dirty="0" err="1" smtClean="0"/>
              <a:t>Freddolino</a:t>
            </a:r>
            <a:r>
              <a:rPr lang="en-US" altLang="en-US" sz="1400" dirty="0" smtClean="0"/>
              <a:t>, D. Hardy, L. Trabuco, K. </a:t>
            </a:r>
            <a:r>
              <a:rPr lang="en-US" altLang="en-US" sz="1400" dirty="0" err="1" smtClean="0"/>
              <a:t>Schulten</a:t>
            </a:r>
            <a:r>
              <a:rPr lang="en-US" altLang="en-US" sz="1400" dirty="0" smtClean="0"/>
              <a:t>. </a:t>
            </a:r>
            <a:r>
              <a:rPr lang="en-US" altLang="en-US" sz="1400" i="1" dirty="0" smtClean="0"/>
              <a:t>J. Comp. Chem.</a:t>
            </a:r>
            <a:r>
              <a:rPr lang="en-US" altLang="en-US" sz="1400" dirty="0" smtClean="0"/>
              <a:t>, 28:2618-2640, 2007.</a:t>
            </a:r>
          </a:p>
          <a:p>
            <a:pPr eaLnBrk="1" hangingPunct="1"/>
            <a:r>
              <a:rPr lang="en-US" altLang="en-US" sz="1400" b="1" dirty="0" smtClean="0"/>
              <a:t>Continuous fluorescence </a:t>
            </a:r>
            <a:r>
              <a:rPr lang="en-US" altLang="en-US" sz="1400" b="1" dirty="0" err="1" smtClean="0"/>
              <a:t>microphotolysis</a:t>
            </a:r>
            <a:r>
              <a:rPr lang="en-US" altLang="en-US" sz="1400" b="1" dirty="0" smtClean="0"/>
              <a:t> and correlation spectroscopy</a:t>
            </a:r>
            <a:r>
              <a:rPr lang="en-US" altLang="en-US" sz="1400" dirty="0" smtClean="0"/>
              <a:t>. A. </a:t>
            </a:r>
            <a:r>
              <a:rPr lang="en-US" altLang="en-US" sz="1400" dirty="0" err="1" smtClean="0"/>
              <a:t>Arkhipov</a:t>
            </a:r>
            <a:r>
              <a:rPr lang="en-US" altLang="en-US" sz="1400" dirty="0" smtClean="0"/>
              <a:t>, J. </a:t>
            </a:r>
            <a:r>
              <a:rPr lang="en-US" altLang="en-US" sz="1400" dirty="0" err="1" smtClean="0"/>
              <a:t>Hüve</a:t>
            </a:r>
            <a:r>
              <a:rPr lang="en-US" altLang="en-US" sz="1400" dirty="0" smtClean="0"/>
              <a:t>, M. </a:t>
            </a:r>
            <a:r>
              <a:rPr lang="en-US" altLang="en-US" sz="1400" dirty="0" err="1" smtClean="0"/>
              <a:t>Kahms</a:t>
            </a:r>
            <a:r>
              <a:rPr lang="en-US" altLang="en-US" sz="1400" dirty="0" smtClean="0"/>
              <a:t>, R. Peters, K. </a:t>
            </a:r>
            <a:r>
              <a:rPr lang="en-US" altLang="en-US" sz="1400" dirty="0" err="1" smtClean="0"/>
              <a:t>Schulten</a:t>
            </a:r>
            <a:r>
              <a:rPr lang="en-US" altLang="en-US" sz="1400" dirty="0" smtClean="0"/>
              <a:t>. </a:t>
            </a:r>
            <a:r>
              <a:rPr lang="en-US" altLang="en-US" sz="1400" i="1" dirty="0" smtClean="0"/>
              <a:t>Biophysical Journal</a:t>
            </a:r>
            <a:r>
              <a:rPr lang="en-US" altLang="en-US" sz="1400" dirty="0" smtClean="0"/>
              <a:t>, 93:4006-4017, 2007. </a:t>
            </a:r>
          </a:p>
        </p:txBody>
      </p:sp>
    </p:spTree>
    <p:extLst>
      <p:ext uri="{BB962C8B-B14F-4D97-AF65-F5344CB8AC3E}">
        <p14:creationId xmlns:p14="http://schemas.microsoft.com/office/powerpoint/2010/main" val="37518754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990600" y="0"/>
            <a:ext cx="7269163" cy="9715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9699" name="Rectangle 3"/>
          <p:cNvSpPr>
            <a:spLocks noGrp="1" noChangeArrowheads="1"/>
          </p:cNvSpPr>
          <p:nvPr>
            <p:ph type="body" idx="4294967295"/>
          </p:nvPr>
        </p:nvSpPr>
        <p:spPr>
          <a:xfrm>
            <a:off x="255180" y="971550"/>
            <a:ext cx="8495415" cy="3657600"/>
          </a:xfrm>
          <a:solidFill>
            <a:schemeClr val="bg1"/>
          </a:solidFill>
        </p:spPr>
        <p:txBody>
          <a:bodyPr lIns="91440" tIns="45720" rIns="91440" bIns="45720">
            <a:normAutofit/>
          </a:bodyPr>
          <a:lstStyle/>
          <a:p>
            <a:pPr eaLnBrk="1" hangingPunct="1"/>
            <a:r>
              <a:rPr lang="en-US" altLang="en-US" sz="1400" b="1" dirty="0" smtClean="0"/>
              <a:t>GPU Clusters for High Performance Computing</a:t>
            </a:r>
            <a:r>
              <a:rPr lang="en-US" altLang="en-US" sz="1400" dirty="0" smtClean="0"/>
              <a:t>.  V. </a:t>
            </a:r>
            <a:r>
              <a:rPr lang="en-US" altLang="en-US" sz="1400" dirty="0" err="1" smtClean="0"/>
              <a:t>Kindratenko</a:t>
            </a:r>
            <a:r>
              <a:rPr lang="en-US" altLang="en-US" sz="1400" dirty="0" smtClean="0"/>
              <a:t>, J. </a:t>
            </a:r>
            <a:r>
              <a:rPr lang="en-US" altLang="en-US" sz="1400" dirty="0" err="1" smtClean="0"/>
              <a:t>Enos</a:t>
            </a:r>
            <a:r>
              <a:rPr lang="en-US" altLang="en-US" sz="1400" dirty="0" smtClean="0"/>
              <a:t>, G. Shi, M. </a:t>
            </a:r>
            <a:r>
              <a:rPr lang="en-US" altLang="en-US" sz="1400" dirty="0" err="1" smtClean="0"/>
              <a:t>Showerman</a:t>
            </a:r>
            <a:r>
              <a:rPr lang="en-US" altLang="en-US" sz="1400" dirty="0" smtClean="0"/>
              <a:t>, G. Arnold, J. Stone, J. Phillips, W. </a:t>
            </a:r>
            <a:r>
              <a:rPr lang="en-US" altLang="en-US" sz="1400" dirty="0" err="1" smtClean="0"/>
              <a:t>Hwu</a:t>
            </a:r>
            <a:r>
              <a:rPr lang="en-US" altLang="en-US" sz="1400" dirty="0" smtClean="0"/>
              <a:t>.  </a:t>
            </a:r>
            <a:r>
              <a:rPr lang="en-US" altLang="en-US" sz="1400" i="1" dirty="0" smtClean="0"/>
              <a:t>Workshop on Parallel Programming on Accelerator Clusters (PPAC),</a:t>
            </a:r>
            <a:r>
              <a:rPr lang="en-US" altLang="en-US" sz="1400" dirty="0" smtClean="0"/>
              <a:t> In Proceedings IEEE Cluster 2009, pp. 1-8, Aug. 2009.</a:t>
            </a:r>
          </a:p>
          <a:p>
            <a:pPr eaLnBrk="1" hangingPunct="1"/>
            <a:r>
              <a:rPr lang="en-US" altLang="en-US" sz="1400" b="1" dirty="0" smtClean="0"/>
              <a:t>Long time-scale simulations of in vivo diffusion using GPU hardware</a:t>
            </a:r>
            <a:r>
              <a:rPr lang="en-US" altLang="en-US" sz="1400" dirty="0" smtClean="0"/>
              <a:t>.  E. Roberts, J. Stone, L. Sepulveda, W. </a:t>
            </a:r>
            <a:r>
              <a:rPr lang="en-US" altLang="en-US" sz="1400" dirty="0" err="1" smtClean="0"/>
              <a:t>Hwu</a:t>
            </a:r>
            <a:r>
              <a:rPr lang="en-US" altLang="en-US" sz="1400" dirty="0" smtClean="0"/>
              <a:t>, Z. </a:t>
            </a:r>
            <a:r>
              <a:rPr lang="en-US" altLang="en-US" sz="1400" dirty="0" err="1" smtClean="0"/>
              <a:t>Luthey-Schulten</a:t>
            </a:r>
            <a:r>
              <a:rPr lang="en-US" altLang="en-US" sz="1400" dirty="0" smtClean="0"/>
              <a:t>. In </a:t>
            </a:r>
            <a:r>
              <a:rPr lang="en-US" altLang="en-US" sz="1400" i="1" dirty="0" smtClean="0"/>
              <a:t>IPDPS’09: Proceedings of the 2009 IEEE International Symposium on Parallel &amp; Distributed Computing</a:t>
            </a:r>
            <a:r>
              <a:rPr lang="en-US" altLang="en-US" sz="1400" dirty="0" smtClean="0"/>
              <a:t>, pp. 1-8, 2009.</a:t>
            </a:r>
          </a:p>
          <a:p>
            <a:pPr eaLnBrk="1" hangingPunct="1"/>
            <a:r>
              <a:rPr lang="en-US" altLang="en-US" sz="1400" b="1" dirty="0" smtClean="0"/>
              <a:t>High Performance Computation and Interactive Display of Molecular Orbitals on GPUs and Multi-core CPUs</a:t>
            </a:r>
            <a:r>
              <a:rPr lang="en-US" altLang="en-US" sz="1400" dirty="0" smtClean="0"/>
              <a:t>.    J. E. Stone, J. </a:t>
            </a:r>
            <a:r>
              <a:rPr lang="en-US" altLang="en-US" sz="1400" dirty="0" err="1" smtClean="0"/>
              <a:t>Saam</a:t>
            </a:r>
            <a:r>
              <a:rPr lang="en-US" altLang="en-US" sz="1400" dirty="0" smtClean="0"/>
              <a:t>, D. Hardy, K. </a:t>
            </a:r>
            <a:r>
              <a:rPr lang="en-US" altLang="en-US" sz="1400" dirty="0" err="1" smtClean="0"/>
              <a:t>Vandivort</a:t>
            </a:r>
            <a:r>
              <a:rPr lang="en-US" altLang="en-US" sz="1400" dirty="0" smtClean="0"/>
              <a:t>, W. </a:t>
            </a:r>
            <a:r>
              <a:rPr lang="en-US" altLang="en-US" sz="1400" dirty="0" err="1" smtClean="0"/>
              <a:t>Hwu</a:t>
            </a:r>
            <a:r>
              <a:rPr lang="en-US" altLang="en-US" sz="1400" dirty="0" smtClean="0"/>
              <a:t>, K. </a:t>
            </a:r>
            <a:r>
              <a:rPr lang="en-US" altLang="en-US" sz="1400" dirty="0" err="1" smtClean="0"/>
              <a:t>Schulten</a:t>
            </a:r>
            <a:r>
              <a:rPr lang="en-US" altLang="en-US" sz="1400" dirty="0" smtClean="0"/>
              <a:t>, </a:t>
            </a:r>
            <a:r>
              <a:rPr lang="en-US" altLang="en-US" sz="1400" i="1" dirty="0" smtClean="0"/>
              <a:t>2nd Workshop on General-Purpose Computation on Graphics </a:t>
            </a:r>
            <a:r>
              <a:rPr lang="en-US" altLang="en-US" sz="1400" i="1" dirty="0" err="1" smtClean="0"/>
              <a:t>Pricessing</a:t>
            </a:r>
            <a:r>
              <a:rPr lang="en-US" altLang="en-US" sz="1400" i="1" dirty="0" smtClean="0"/>
              <a:t> Units (GPGPU-2),</a:t>
            </a:r>
            <a:r>
              <a:rPr lang="en-US" altLang="en-US" sz="1400" dirty="0" smtClean="0"/>
              <a:t> </a:t>
            </a:r>
            <a:r>
              <a:rPr lang="en-US" altLang="en-US" sz="1400" i="1" dirty="0" smtClean="0"/>
              <a:t>ACM International Conference Proceeding Series</a:t>
            </a:r>
            <a:r>
              <a:rPr lang="en-US" altLang="en-US" sz="1400" dirty="0" smtClean="0"/>
              <a:t>, volume 383, pp. 9-18, 2009.</a:t>
            </a:r>
          </a:p>
          <a:p>
            <a:pPr eaLnBrk="1" hangingPunct="1"/>
            <a:r>
              <a:rPr lang="en-US" altLang="en-US" sz="1400" b="1" dirty="0" smtClean="0"/>
              <a:t>Probing </a:t>
            </a:r>
            <a:r>
              <a:rPr lang="en-US" altLang="en-US" sz="1400" b="1" dirty="0" err="1" smtClean="0"/>
              <a:t>Biomolecular</a:t>
            </a:r>
            <a:r>
              <a:rPr lang="en-US" altLang="en-US" sz="1400" b="1" dirty="0" smtClean="0"/>
              <a:t> Machines with Graphics Processors</a:t>
            </a:r>
            <a:r>
              <a:rPr lang="en-US" altLang="en-US" sz="1400" dirty="0" smtClean="0"/>
              <a:t>.  J. Phillips, J. Stone.  </a:t>
            </a:r>
            <a:r>
              <a:rPr lang="en-US" altLang="en-US" sz="1400" i="1" dirty="0" smtClean="0"/>
              <a:t>Communications of the ACM,</a:t>
            </a:r>
            <a:r>
              <a:rPr lang="en-US" altLang="en-US" sz="1400" dirty="0" smtClean="0"/>
              <a:t> 52(10):34-41, 2009.</a:t>
            </a:r>
          </a:p>
          <a:p>
            <a:pPr eaLnBrk="1" hangingPunct="1"/>
            <a:r>
              <a:rPr lang="en-US" altLang="en-US" sz="1400" b="1" dirty="0" smtClean="0"/>
              <a:t>Multilevel summation of electrostatic potentials using graphics processing units</a:t>
            </a:r>
            <a:r>
              <a:rPr lang="en-US" altLang="en-US" sz="1400" dirty="0" smtClean="0"/>
              <a:t>. D. Hardy, J. Stone, K. </a:t>
            </a:r>
            <a:r>
              <a:rPr lang="en-US" altLang="en-US" sz="1400" dirty="0" err="1" smtClean="0"/>
              <a:t>Schulten</a:t>
            </a:r>
            <a:r>
              <a:rPr lang="en-US" altLang="en-US" sz="1400" dirty="0" smtClean="0"/>
              <a:t>. </a:t>
            </a:r>
            <a:r>
              <a:rPr lang="en-US" altLang="en-US" sz="1400" i="1" dirty="0" smtClean="0"/>
              <a:t>J. Parallel Computing</a:t>
            </a:r>
            <a:r>
              <a:rPr lang="en-US" altLang="en-US" sz="1400" dirty="0" smtClean="0"/>
              <a:t>, 35:164-177, 2009.</a:t>
            </a:r>
          </a:p>
        </p:txBody>
      </p:sp>
    </p:spTree>
    <p:extLst>
      <p:ext uri="{BB962C8B-B14F-4D97-AF65-F5344CB8AC3E}">
        <p14:creationId xmlns:p14="http://schemas.microsoft.com/office/powerpoint/2010/main" val="2924955749"/>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990600" y="0"/>
            <a:ext cx="7269163" cy="1047750"/>
          </a:xfrm>
        </p:spPr>
        <p:txBody>
          <a:bodyPr lIns="91440" tIns="45720" rIns="91440" bIns="45720">
            <a:normAutofit fontScale="90000"/>
          </a:bodyPr>
          <a:lstStyle/>
          <a:p>
            <a:r>
              <a:rPr lang="en-US" altLang="en-US" sz="3600" dirty="0"/>
              <a:t>Related Publications </a:t>
            </a:r>
            <a:r>
              <a:rPr lang="en-US" altLang="en-US" sz="2800" dirty="0" smtClean="0"/>
              <a:t>http://www.ks.uiuc.edu/Research/gpu/</a:t>
            </a:r>
          </a:p>
        </p:txBody>
      </p:sp>
      <p:sp>
        <p:nvSpPr>
          <p:cNvPr id="30723" name="Rectangle 3"/>
          <p:cNvSpPr>
            <a:spLocks noGrp="1" noChangeArrowheads="1"/>
          </p:cNvSpPr>
          <p:nvPr>
            <p:ph type="body" idx="4294967295"/>
          </p:nvPr>
        </p:nvSpPr>
        <p:spPr>
          <a:xfrm>
            <a:off x="244548" y="914400"/>
            <a:ext cx="8612373" cy="3638550"/>
          </a:xfrm>
          <a:solidFill>
            <a:schemeClr val="bg1"/>
          </a:solidFill>
        </p:spPr>
        <p:txBody>
          <a:bodyPr lIns="91440" tIns="45720" rIns="91440" bIns="45720">
            <a:normAutofit/>
          </a:bodyPr>
          <a:lstStyle/>
          <a:p>
            <a:pPr eaLnBrk="1" hangingPunct="1"/>
            <a:r>
              <a:rPr lang="en-US" altLang="en-US" sz="1400" b="1" dirty="0" smtClean="0"/>
              <a:t>Adapting a message-driven parallel application to GPU-accelerated clusters</a:t>
            </a:r>
            <a:r>
              <a:rPr lang="en-US" altLang="en-US" sz="1400" dirty="0" smtClean="0"/>
              <a:t>.                                      J. Phillips, J. Stone, K. </a:t>
            </a:r>
            <a:r>
              <a:rPr lang="en-US" altLang="en-US" sz="1400" dirty="0" err="1" smtClean="0"/>
              <a:t>Schulten</a:t>
            </a:r>
            <a:r>
              <a:rPr lang="en-US" altLang="en-US" sz="1400" dirty="0" smtClean="0"/>
              <a:t>.  </a:t>
            </a:r>
            <a:r>
              <a:rPr lang="en-US" altLang="en-US" sz="1400" i="1" dirty="0" smtClean="0"/>
              <a:t>Proceedings of the 2008 ACM/IEEE Conference on Supercomputing</a:t>
            </a:r>
            <a:r>
              <a:rPr lang="en-US" altLang="en-US" sz="1400" dirty="0" smtClean="0"/>
              <a:t>, IEEE Press, 2008.</a:t>
            </a:r>
            <a:endParaRPr lang="en-US" altLang="en-US" sz="1400" i="1" dirty="0" smtClean="0"/>
          </a:p>
          <a:p>
            <a:pPr eaLnBrk="1" hangingPunct="1"/>
            <a:r>
              <a:rPr lang="en-US" altLang="en-US" sz="1400" b="1" dirty="0" smtClean="0"/>
              <a:t>GPU acceleration of cutoff pair potentials for molecular modeling applications</a:t>
            </a:r>
            <a:r>
              <a:rPr lang="en-US" altLang="en-US" sz="1400" dirty="0" smtClean="0"/>
              <a:t>.                                C. Rodrigues, D. Hardy, J. Stone, K. </a:t>
            </a:r>
            <a:r>
              <a:rPr lang="en-US" altLang="en-US" sz="1400" dirty="0" err="1" smtClean="0"/>
              <a:t>Schulten</a:t>
            </a:r>
            <a:r>
              <a:rPr lang="en-US" altLang="en-US" sz="1400" dirty="0" smtClean="0"/>
              <a:t>, and W. </a:t>
            </a:r>
            <a:r>
              <a:rPr lang="en-US" altLang="en-US" sz="1400" dirty="0" err="1" smtClean="0"/>
              <a:t>Hwu</a:t>
            </a:r>
            <a:r>
              <a:rPr lang="en-US" altLang="en-US" sz="1400" dirty="0" smtClean="0"/>
              <a:t>. </a:t>
            </a:r>
            <a:r>
              <a:rPr lang="en-US" altLang="en-US" sz="1400" i="1" dirty="0" smtClean="0"/>
              <a:t>Proceedings of the 2008 Conference On Computing Frontiers</a:t>
            </a:r>
            <a:r>
              <a:rPr lang="en-US" altLang="en-US" sz="1400" dirty="0" smtClean="0"/>
              <a:t>, pp. 273-282, 2008.</a:t>
            </a:r>
          </a:p>
          <a:p>
            <a:pPr eaLnBrk="1" hangingPunct="1"/>
            <a:r>
              <a:rPr lang="en-US" altLang="en-US" sz="1400" b="1" dirty="0" smtClean="0"/>
              <a:t>GPU computing</a:t>
            </a:r>
            <a:r>
              <a:rPr lang="en-US" altLang="en-US" sz="1400" dirty="0" smtClean="0"/>
              <a:t>.  J. Owens, M. Houston, D. </a:t>
            </a:r>
            <a:r>
              <a:rPr lang="en-US" altLang="en-US" sz="1400" dirty="0" err="1" smtClean="0"/>
              <a:t>Luebke</a:t>
            </a:r>
            <a:r>
              <a:rPr lang="en-US" altLang="en-US" sz="1400" dirty="0" smtClean="0"/>
              <a:t>, S. Green, J. Stone, J. Phillips. </a:t>
            </a:r>
            <a:r>
              <a:rPr lang="en-US" altLang="en-US" sz="1400" i="1" dirty="0" smtClean="0"/>
              <a:t>Proceedings of the IEEE</a:t>
            </a:r>
            <a:r>
              <a:rPr lang="en-US" altLang="en-US" sz="1400" dirty="0" smtClean="0"/>
              <a:t>, 96:879-899, 2008.</a:t>
            </a:r>
          </a:p>
          <a:p>
            <a:pPr eaLnBrk="1" hangingPunct="1"/>
            <a:r>
              <a:rPr lang="en-US" altLang="en-US" sz="1400" b="1" dirty="0" smtClean="0"/>
              <a:t>Accelerating molecular modeling applications with graphics processors</a:t>
            </a:r>
            <a:r>
              <a:rPr lang="en-US" altLang="en-US" sz="1400" i="1" dirty="0" smtClean="0"/>
              <a:t>. </a:t>
            </a:r>
            <a:r>
              <a:rPr lang="en-US" altLang="en-US" sz="1400" dirty="0" smtClean="0"/>
              <a:t>J. Stone, J. Phillips, P. </a:t>
            </a:r>
            <a:r>
              <a:rPr lang="en-US" altLang="en-US" sz="1400" dirty="0" err="1" smtClean="0"/>
              <a:t>Freddolino</a:t>
            </a:r>
            <a:r>
              <a:rPr lang="en-US" altLang="en-US" sz="1400" dirty="0" smtClean="0"/>
              <a:t>, D. Hardy, L. Trabuco, K. </a:t>
            </a:r>
            <a:r>
              <a:rPr lang="en-US" altLang="en-US" sz="1400" dirty="0" err="1" smtClean="0"/>
              <a:t>Schulten</a:t>
            </a:r>
            <a:r>
              <a:rPr lang="en-US" altLang="en-US" sz="1400" dirty="0" smtClean="0"/>
              <a:t>. </a:t>
            </a:r>
            <a:r>
              <a:rPr lang="en-US" altLang="en-US" sz="1400" i="1" dirty="0" smtClean="0"/>
              <a:t>J. Comp. Chem.</a:t>
            </a:r>
            <a:r>
              <a:rPr lang="en-US" altLang="en-US" sz="1400" dirty="0" smtClean="0"/>
              <a:t>, 28:2618-2640, 2007.</a:t>
            </a:r>
          </a:p>
          <a:p>
            <a:pPr eaLnBrk="1" hangingPunct="1"/>
            <a:r>
              <a:rPr lang="en-US" altLang="en-US" sz="1400" b="1" dirty="0" smtClean="0"/>
              <a:t>Continuous fluorescence </a:t>
            </a:r>
            <a:r>
              <a:rPr lang="en-US" altLang="en-US" sz="1400" b="1" dirty="0" err="1" smtClean="0"/>
              <a:t>microphotolysis</a:t>
            </a:r>
            <a:r>
              <a:rPr lang="en-US" altLang="en-US" sz="1400" b="1" dirty="0" smtClean="0"/>
              <a:t> and correlation spectroscopy</a:t>
            </a:r>
            <a:r>
              <a:rPr lang="en-US" altLang="en-US" sz="1400" dirty="0" smtClean="0"/>
              <a:t>. A. </a:t>
            </a:r>
            <a:r>
              <a:rPr lang="en-US" altLang="en-US" sz="1400" dirty="0" err="1" smtClean="0"/>
              <a:t>Arkhipov</a:t>
            </a:r>
            <a:r>
              <a:rPr lang="en-US" altLang="en-US" sz="1400" dirty="0" smtClean="0"/>
              <a:t>, J. </a:t>
            </a:r>
            <a:r>
              <a:rPr lang="en-US" altLang="en-US" sz="1400" dirty="0" err="1" smtClean="0"/>
              <a:t>Hüve</a:t>
            </a:r>
            <a:r>
              <a:rPr lang="en-US" altLang="en-US" sz="1400" dirty="0" smtClean="0"/>
              <a:t>, M. </a:t>
            </a:r>
            <a:r>
              <a:rPr lang="en-US" altLang="en-US" sz="1400" dirty="0" err="1" smtClean="0"/>
              <a:t>Kahms</a:t>
            </a:r>
            <a:r>
              <a:rPr lang="en-US" altLang="en-US" sz="1400" dirty="0" smtClean="0"/>
              <a:t>, R. Peters, K. </a:t>
            </a:r>
            <a:r>
              <a:rPr lang="en-US" altLang="en-US" sz="1400" dirty="0" err="1" smtClean="0"/>
              <a:t>Schulten</a:t>
            </a:r>
            <a:r>
              <a:rPr lang="en-US" altLang="en-US" sz="1400" dirty="0" smtClean="0"/>
              <a:t>. </a:t>
            </a:r>
            <a:r>
              <a:rPr lang="en-US" altLang="en-US" sz="1400" i="1" dirty="0" smtClean="0"/>
              <a:t>Biophysical Journal</a:t>
            </a:r>
            <a:r>
              <a:rPr lang="en-US" altLang="en-US" sz="1400" dirty="0" smtClean="0"/>
              <a:t>, 93:4006-4017, 2007. </a:t>
            </a:r>
          </a:p>
        </p:txBody>
      </p:sp>
    </p:spTree>
    <p:extLst>
      <p:ext uri="{BB962C8B-B14F-4D97-AF65-F5344CB8AC3E}">
        <p14:creationId xmlns:p14="http://schemas.microsoft.com/office/powerpoint/2010/main" val="11293248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942" y="856243"/>
            <a:ext cx="8382000" cy="3145095"/>
          </a:xfrm>
          <a:prstGeom prst="rect">
            <a:avLst/>
          </a:prstGeom>
        </p:spPr>
      </p:pic>
      <p:sp>
        <p:nvSpPr>
          <p:cNvPr id="3" name="Title 2"/>
          <p:cNvSpPr>
            <a:spLocks noGrp="1"/>
          </p:cNvSpPr>
          <p:nvPr>
            <p:ph type="title"/>
          </p:nvPr>
        </p:nvSpPr>
        <p:spPr>
          <a:xfrm>
            <a:off x="415290" y="292230"/>
            <a:ext cx="8313420" cy="492443"/>
          </a:xfrm>
        </p:spPr>
        <p:txBody>
          <a:bodyPr>
            <a:normAutofit fontScale="90000"/>
          </a:bodyPr>
          <a:lstStyle/>
          <a:p>
            <a:r>
              <a:rPr lang="en-US" sz="3000" dirty="0" smtClean="0"/>
              <a:t>VMD Optimized GPU Segmentation Pipeline</a:t>
            </a:r>
            <a:endParaRPr lang="en-US" sz="2700" dirty="0"/>
          </a:p>
        </p:txBody>
      </p:sp>
      <p:sp>
        <p:nvSpPr>
          <p:cNvPr id="7" name="Rectangle 6"/>
          <p:cNvSpPr/>
          <p:nvPr/>
        </p:nvSpPr>
        <p:spPr>
          <a:xfrm>
            <a:off x="6696074" y="2295525"/>
            <a:ext cx="2447926" cy="2384309"/>
          </a:xfrm>
          <a:prstGeom prst="rect">
            <a:avLst/>
          </a:prstGeom>
          <a:solidFill>
            <a:schemeClr val="accent6">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lIns="76197" tIns="38098" rIns="76197" bIns="38098" rtlCol="0" anchor="ctr"/>
          <a:lstStyle/>
          <a:p>
            <a:pPr algn="ctr"/>
            <a:endParaRPr lang="en-US"/>
          </a:p>
        </p:txBody>
      </p:sp>
      <p:sp>
        <p:nvSpPr>
          <p:cNvPr id="8" name="TextBox 7"/>
          <p:cNvSpPr txBox="1"/>
          <p:nvPr/>
        </p:nvSpPr>
        <p:spPr>
          <a:xfrm>
            <a:off x="6838949" y="2382250"/>
            <a:ext cx="2215986" cy="2210858"/>
          </a:xfrm>
          <a:prstGeom prst="rect">
            <a:avLst/>
          </a:prstGeom>
          <a:noFill/>
        </p:spPr>
        <p:txBody>
          <a:bodyPr wrap="square" lIns="76197" tIns="38098" rIns="76197" bIns="38098" rtlCol="0">
            <a:spAutoFit/>
          </a:bodyPr>
          <a:lstStyle/>
          <a:p>
            <a:r>
              <a:rPr lang="en-US" sz="1600" b="1" dirty="0"/>
              <a:t>256</a:t>
            </a:r>
            <a:r>
              <a:rPr lang="en-US" sz="1600" b="1" baseline="30000" dirty="0"/>
              <a:t>3</a:t>
            </a:r>
            <a:r>
              <a:rPr lang="en-US" sz="1600" b="1" dirty="0"/>
              <a:t> </a:t>
            </a:r>
            <a:r>
              <a:rPr lang="en-US" sz="1600" b="1" dirty="0" smtClean="0"/>
              <a:t>voxels:</a:t>
            </a:r>
          </a:p>
          <a:p>
            <a:endParaRPr lang="en-US" sz="1600" b="1" baseline="30000" dirty="0"/>
          </a:p>
          <a:p>
            <a:r>
              <a:rPr lang="en-US" sz="1600" b="1" dirty="0" err="1" smtClean="0"/>
              <a:t>Quadro</a:t>
            </a:r>
            <a:r>
              <a:rPr lang="en-US" sz="1600" b="1" dirty="0" smtClean="0"/>
              <a:t> GP100</a:t>
            </a:r>
          </a:p>
          <a:p>
            <a:r>
              <a:rPr lang="en-US" sz="1600" b="1" dirty="0" smtClean="0"/>
              <a:t>Total time: 0.98s</a:t>
            </a:r>
          </a:p>
          <a:p>
            <a:r>
              <a:rPr lang="en-US" sz="1600" b="1" dirty="0" smtClean="0"/>
              <a:t>Total speedup: 3.2x</a:t>
            </a:r>
          </a:p>
          <a:p>
            <a:endParaRPr lang="en-US" sz="1600" b="1" dirty="0"/>
          </a:p>
          <a:p>
            <a:r>
              <a:rPr lang="en-US" sz="1600" b="1" dirty="0" smtClean="0"/>
              <a:t>Tesla </a:t>
            </a:r>
            <a:r>
              <a:rPr lang="en-US" sz="1600" b="1" dirty="0"/>
              <a:t>V100</a:t>
            </a:r>
          </a:p>
          <a:p>
            <a:r>
              <a:rPr lang="en-US" sz="1600" b="1" dirty="0"/>
              <a:t>Total time: 0.67s</a:t>
            </a:r>
          </a:p>
          <a:p>
            <a:r>
              <a:rPr lang="en-US" sz="1600" b="1" dirty="0"/>
              <a:t>Total speedup: </a:t>
            </a:r>
            <a:r>
              <a:rPr lang="en-US" sz="1600" b="1" dirty="0" smtClean="0"/>
              <a:t>4.1x</a:t>
            </a:r>
            <a:endParaRPr lang="en-US" sz="1600" b="1" dirty="0"/>
          </a:p>
        </p:txBody>
      </p:sp>
      <p:sp>
        <p:nvSpPr>
          <p:cNvPr id="6" name="TextBox 5">
            <a:extLst>
              <a:ext uri="{FF2B5EF4-FFF2-40B4-BE49-F238E27FC236}">
                <a16:creationId xmlns:a16="http://schemas.microsoft.com/office/drawing/2014/main" xmlns="" id="{B0839B06-FFCF-4DF7-9DF1-9F7D827C6B05}"/>
              </a:ext>
            </a:extLst>
          </p:cNvPr>
          <p:cNvSpPr txBox="1"/>
          <p:nvPr/>
        </p:nvSpPr>
        <p:spPr>
          <a:xfrm>
            <a:off x="0" y="4033504"/>
            <a:ext cx="5762625" cy="646331"/>
          </a:xfrm>
          <a:prstGeom prst="rect">
            <a:avLst/>
          </a:prstGeom>
          <a:solidFill>
            <a:schemeClr val="accent1">
              <a:lumMod val="20000"/>
              <a:lumOff val="80000"/>
            </a:schemeClr>
          </a:solidFill>
        </p:spPr>
        <p:txBody>
          <a:bodyPr wrap="square" rtlCol="0">
            <a:spAutoFit/>
          </a:bodyPr>
          <a:lstStyle/>
          <a:p>
            <a:pPr marL="238115" indent="-238115">
              <a:buFont typeface="Wingdings" panose="05000000000000000000" pitchFamily="2" charset="2"/>
              <a:buChar char="§"/>
            </a:pPr>
            <a:r>
              <a:rPr lang="en-US" b="1" dirty="0" smtClean="0"/>
              <a:t>VMD GPU Segmentation now over 12x faster than competing tools</a:t>
            </a:r>
            <a:endParaRPr lang="en-US" b="1" dirty="0"/>
          </a:p>
        </p:txBody>
      </p:sp>
    </p:spTree>
    <p:extLst>
      <p:ext uri="{BB962C8B-B14F-4D97-AF65-F5344CB8AC3E}">
        <p14:creationId xmlns:p14="http://schemas.microsoft.com/office/powerpoint/2010/main" val="14011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865" y="323850"/>
            <a:ext cx="8802686" cy="704850"/>
          </a:xfrm>
        </p:spPr>
        <p:txBody>
          <a:bodyPr>
            <a:noAutofit/>
          </a:bodyPr>
          <a:lstStyle/>
          <a:p>
            <a:r>
              <a:rPr lang="en-US" sz="2400" dirty="0" smtClean="0"/>
              <a:t>Volta-Specific </a:t>
            </a:r>
            <a:r>
              <a:rPr lang="en-US" sz="2400" dirty="0" smtClean="0"/>
              <a:t>Segmentation Optimization </a:t>
            </a:r>
            <a:r>
              <a:rPr lang="en-US" sz="2400" dirty="0" smtClean="0"/>
              <a:t>Opportunities</a:t>
            </a:r>
            <a:endParaRPr lang="en-US" sz="2400" dirty="0"/>
          </a:p>
        </p:txBody>
      </p:sp>
      <p:sp>
        <p:nvSpPr>
          <p:cNvPr id="3" name="Text Placeholder 2"/>
          <p:cNvSpPr>
            <a:spLocks noGrp="1"/>
          </p:cNvSpPr>
          <p:nvPr>
            <p:ph type="body" sz="half" idx="1"/>
          </p:nvPr>
        </p:nvSpPr>
        <p:spPr>
          <a:xfrm>
            <a:off x="219076" y="1009650"/>
            <a:ext cx="8620124" cy="3705225"/>
          </a:xfrm>
        </p:spPr>
        <p:txBody>
          <a:bodyPr>
            <a:normAutofit fontScale="92500" lnSpcReduction="10000"/>
          </a:bodyPr>
          <a:lstStyle/>
          <a:p>
            <a:r>
              <a:rPr lang="en-US" sz="2400" dirty="0" smtClean="0"/>
              <a:t>Optimized precision for </a:t>
            </a:r>
            <a:r>
              <a:rPr lang="en-US" sz="2400" dirty="0" smtClean="0"/>
              <a:t>3-D density maps</a:t>
            </a:r>
            <a:r>
              <a:rPr lang="en-US" sz="2400" dirty="0" smtClean="0"/>
              <a:t>:</a:t>
            </a:r>
          </a:p>
          <a:p>
            <a:pPr lvl="1"/>
            <a:r>
              <a:rPr lang="en-US" sz="2000" dirty="0" smtClean="0"/>
              <a:t>Improved memory bandwidth, lower arithmetic cost</a:t>
            </a:r>
          </a:p>
          <a:p>
            <a:pPr lvl="1"/>
            <a:r>
              <a:rPr lang="en-US" sz="2000" dirty="0" smtClean="0"/>
              <a:t>FP16</a:t>
            </a:r>
            <a:r>
              <a:rPr lang="en-US" sz="2000" dirty="0"/>
              <a:t>: half-precision </a:t>
            </a:r>
            <a:r>
              <a:rPr lang="en-US" sz="2000" dirty="0" smtClean="0"/>
              <a:t>EM density </a:t>
            </a:r>
            <a:r>
              <a:rPr lang="en-US" sz="2000" dirty="0"/>
              <a:t>map </a:t>
            </a:r>
            <a:r>
              <a:rPr lang="en-US" sz="2000" dirty="0" smtClean="0"/>
              <a:t>representation</a:t>
            </a:r>
            <a:endParaRPr lang="en-US" sz="2000" dirty="0"/>
          </a:p>
          <a:p>
            <a:pPr lvl="1"/>
            <a:r>
              <a:rPr lang="en-US" sz="2000" dirty="0" smtClean="0"/>
              <a:t>INT8: byte </a:t>
            </a:r>
            <a:r>
              <a:rPr lang="en-US" sz="2000" dirty="0"/>
              <a:t>density map representation </a:t>
            </a:r>
            <a:r>
              <a:rPr lang="en-US" sz="2000" b="1" dirty="0" smtClean="0"/>
              <a:t>for EM tomograms</a:t>
            </a:r>
            <a:endParaRPr lang="en-US" sz="2000" b="1" dirty="0"/>
          </a:p>
          <a:p>
            <a:r>
              <a:rPr lang="en-US" sz="2400" dirty="0" smtClean="0"/>
              <a:t>Explore </a:t>
            </a:r>
            <a:r>
              <a:rPr lang="en-US" sz="2400" dirty="0" smtClean="0"/>
              <a:t>Tensor Core for </a:t>
            </a:r>
            <a:r>
              <a:rPr lang="en-US" sz="2400" dirty="0" smtClean="0"/>
              <a:t>iterative scale-space segmentation merge/blur convolutions, and initial noise filtering steps:</a:t>
            </a:r>
            <a:endParaRPr lang="en-US" sz="2400" dirty="0" smtClean="0"/>
          </a:p>
          <a:p>
            <a:pPr lvl="1"/>
            <a:r>
              <a:rPr lang="en-US" sz="2000" dirty="0" smtClean="0"/>
              <a:t>Difficult to prevent TC from becoming mem bandwidth-bound</a:t>
            </a:r>
          </a:p>
          <a:p>
            <a:pPr lvl="1"/>
            <a:r>
              <a:rPr lang="en-US" sz="2000" dirty="0" smtClean="0"/>
              <a:t>Challenge</a:t>
            </a:r>
            <a:r>
              <a:rPr lang="en-US" sz="2000" dirty="0" smtClean="0"/>
              <a:t>: CUDA 9.x APIs for TC limit the range of data movement patterns that perform </a:t>
            </a:r>
            <a:r>
              <a:rPr lang="en-US" sz="2000" dirty="0" smtClean="0"/>
              <a:t>well</a:t>
            </a:r>
          </a:p>
          <a:p>
            <a:pPr lvl="1"/>
            <a:r>
              <a:rPr lang="en-US" sz="2000" dirty="0" smtClean="0"/>
              <a:t>Some </a:t>
            </a:r>
            <a:r>
              <a:rPr lang="en-US" sz="2000" dirty="0" smtClean="0"/>
              <a:t>dimensionalities and matrix-based problem decompositions perform much better than others – this is an area of ongoing exploration</a:t>
            </a:r>
          </a:p>
        </p:txBody>
      </p:sp>
    </p:spTree>
    <p:extLst>
      <p:ext uri="{BB962C8B-B14F-4D97-AF65-F5344CB8AC3E}">
        <p14:creationId xmlns:p14="http://schemas.microsoft.com/office/powerpoint/2010/main" val="1714637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8"/>
          <p:cNvSpPr>
            <a:spLocks noChangeArrowheads="1"/>
          </p:cNvSpPr>
          <p:nvPr/>
        </p:nvSpPr>
        <p:spPr bwMode="auto">
          <a:xfrm>
            <a:off x="0" y="61325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 name="Rectangle 2"/>
          <p:cNvSpPr txBox="1">
            <a:spLocks noChangeArrowheads="1"/>
          </p:cNvSpPr>
          <p:nvPr/>
        </p:nvSpPr>
        <p:spPr>
          <a:xfrm>
            <a:off x="152400" y="0"/>
            <a:ext cx="8839200" cy="590550"/>
          </a:xfrm>
          <a:prstGeom prst="rect">
            <a:avLst/>
          </a:prstGeom>
        </p:spPr>
        <p:txBody>
          <a:bodyPr/>
          <a:lst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5pPr>
            <a:lvl6pPr marL="4572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6pPr>
            <a:lvl7pPr marL="9144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7pPr>
            <a:lvl8pPr marL="13716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8pPr>
            <a:lvl9pPr marL="18288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9pPr>
          </a:lstStyle>
          <a:p>
            <a:pPr eaLnBrk="1" hangingPunct="1">
              <a:lnSpc>
                <a:spcPct val="100000"/>
              </a:lnSpc>
              <a:defRPr/>
            </a:pPr>
            <a:r>
              <a:rPr lang="en-US" altLang="en-US" sz="3200" kern="0" dirty="0" smtClean="0">
                <a:latin typeface="Arial" panose="020B0604020202020204" pitchFamily="34" charset="0"/>
                <a:cs typeface="Arial" panose="020B0604020202020204" pitchFamily="34" charset="0"/>
              </a:rPr>
              <a:t>VMD </a:t>
            </a:r>
            <a:r>
              <a:rPr lang="en-US" altLang="en-US" sz="3200" kern="0" dirty="0" err="1" smtClean="0">
                <a:latin typeface="Arial" panose="020B0604020202020204" pitchFamily="34" charset="0"/>
                <a:cs typeface="Arial" panose="020B0604020202020204" pitchFamily="34" charset="0"/>
              </a:rPr>
              <a:t>Petascale</a:t>
            </a:r>
            <a:r>
              <a:rPr lang="en-US" altLang="en-US" sz="3200" kern="0" dirty="0" smtClean="0">
                <a:latin typeface="Arial" panose="020B0604020202020204" pitchFamily="34" charset="0"/>
                <a:cs typeface="Arial" panose="020B0604020202020204" pitchFamily="34" charset="0"/>
              </a:rPr>
              <a:t> Visualization and Analysis</a:t>
            </a:r>
          </a:p>
        </p:txBody>
      </p:sp>
      <p:sp>
        <p:nvSpPr>
          <p:cNvPr id="4" name="Rectangle 3"/>
          <p:cNvSpPr txBox="1">
            <a:spLocks noChangeArrowheads="1"/>
          </p:cNvSpPr>
          <p:nvPr/>
        </p:nvSpPr>
        <p:spPr>
          <a:xfrm>
            <a:off x="14288" y="573087"/>
            <a:ext cx="5410200" cy="4019729"/>
          </a:xfrm>
          <a:prstGeom prst="rect">
            <a:avLst/>
          </a:prstGeom>
        </p:spPr>
        <p:txBody>
          <a:bodyPr/>
          <a:lst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9pPr>
          </a:lstStyle>
          <a:p>
            <a:pPr eaLnBrk="1" hangingPunct="1">
              <a:defRPr/>
            </a:pPr>
            <a:r>
              <a:rPr lang="en-US" altLang="en-US" sz="1600" kern="0" dirty="0" smtClean="0">
                <a:latin typeface="Arial" panose="020B0604020202020204" pitchFamily="34" charset="0"/>
                <a:cs typeface="Arial" panose="020B0604020202020204" pitchFamily="34" charset="0"/>
              </a:rPr>
              <a:t>Analyze/visualize large trajectories too large to transfer off-site:</a:t>
            </a:r>
          </a:p>
          <a:p>
            <a:pPr lvl="1" eaLnBrk="1" hangingPunct="1">
              <a:defRPr/>
            </a:pPr>
            <a:r>
              <a:rPr lang="en-US" altLang="en-US" sz="1400" kern="0" dirty="0" smtClean="0">
                <a:latin typeface="Arial" panose="020B0604020202020204" pitchFamily="34" charset="0"/>
                <a:cs typeface="Arial" panose="020B0604020202020204" pitchFamily="34" charset="0"/>
              </a:rPr>
              <a:t>User-defined parallel analysis operations, data types</a:t>
            </a:r>
          </a:p>
          <a:p>
            <a:pPr lvl="1" eaLnBrk="1" hangingPunct="1">
              <a:defRPr/>
            </a:pPr>
            <a:r>
              <a:rPr lang="en-US" altLang="en-US" sz="1400" kern="0" dirty="0" smtClean="0">
                <a:latin typeface="Arial" panose="020B0604020202020204" pitchFamily="34" charset="0"/>
                <a:cs typeface="Arial" panose="020B0604020202020204" pitchFamily="34" charset="0"/>
              </a:rPr>
              <a:t>Parallel rendering, movie making</a:t>
            </a:r>
          </a:p>
          <a:p>
            <a:pPr eaLnBrk="1" hangingPunct="1">
              <a:defRPr/>
            </a:pPr>
            <a:r>
              <a:rPr lang="en-US" altLang="en-US" sz="1600" kern="0" dirty="0" smtClean="0">
                <a:latin typeface="Arial" panose="020B0604020202020204" pitchFamily="34" charset="0"/>
                <a:cs typeface="Arial" panose="020B0604020202020204" pitchFamily="34" charset="0"/>
              </a:rPr>
              <a:t>Supports GPU-accelerated Cray XK7 nodes for both visualization and analysis:</a:t>
            </a:r>
          </a:p>
          <a:p>
            <a:pPr lvl="1" eaLnBrk="1" hangingPunct="1">
              <a:defRPr/>
            </a:pPr>
            <a:r>
              <a:rPr lang="en-US" altLang="en-US" sz="1400" b="1" dirty="0" smtClean="0">
                <a:latin typeface="Arial" panose="020B0604020202020204" pitchFamily="34" charset="0"/>
                <a:cs typeface="Arial" panose="020B0604020202020204" pitchFamily="34" charset="0"/>
              </a:rPr>
              <a:t>GPU accelerated trajectory analysis w/ CUDA</a:t>
            </a:r>
          </a:p>
          <a:p>
            <a:pPr lvl="1" eaLnBrk="1" hangingPunct="1">
              <a:defRPr/>
            </a:pPr>
            <a:r>
              <a:rPr lang="en-US" altLang="en-US" sz="1400" b="1" dirty="0" smtClean="0">
                <a:latin typeface="Arial" panose="020B0604020202020204" pitchFamily="34" charset="0"/>
                <a:cs typeface="Arial" panose="020B0604020202020204" pitchFamily="34" charset="0"/>
              </a:rPr>
              <a:t>OpenGL and GPU ray tracing for visualization and movie rendering</a:t>
            </a:r>
          </a:p>
          <a:p>
            <a:pPr eaLnBrk="1" hangingPunct="1">
              <a:defRPr/>
            </a:pPr>
            <a:r>
              <a:rPr lang="en-US" altLang="en-US" sz="1600" kern="0" dirty="0" smtClean="0">
                <a:latin typeface="Arial" panose="020B0604020202020204" pitchFamily="34" charset="0"/>
                <a:cs typeface="Arial" panose="020B0604020202020204" pitchFamily="34" charset="0"/>
              </a:rPr>
              <a:t>Parallel I/O rates up to </a:t>
            </a:r>
            <a:r>
              <a:rPr lang="en-US" altLang="en-US" sz="1600" b="1" kern="0" dirty="0" smtClean="0">
                <a:latin typeface="Arial" panose="020B0604020202020204" pitchFamily="34" charset="0"/>
                <a:cs typeface="Arial" panose="020B0604020202020204" pitchFamily="34" charset="0"/>
              </a:rPr>
              <a:t>275 GB/sec</a:t>
            </a:r>
            <a:r>
              <a:rPr lang="en-US" altLang="en-US" sz="1600" kern="0" dirty="0" smtClean="0">
                <a:latin typeface="Arial" panose="020B0604020202020204" pitchFamily="34" charset="0"/>
                <a:cs typeface="Arial" panose="020B0604020202020204" pitchFamily="34" charset="0"/>
              </a:rPr>
              <a:t> on 8192 Cray XE6 nodes – can read in </a:t>
            </a:r>
            <a:r>
              <a:rPr lang="en-US" altLang="en-US" sz="1600" b="1" kern="0" dirty="0" smtClean="0">
                <a:latin typeface="Arial" panose="020B0604020202020204" pitchFamily="34" charset="0"/>
                <a:cs typeface="Arial" panose="020B0604020202020204" pitchFamily="34" charset="0"/>
              </a:rPr>
              <a:t>231 TB in 15 minutes!</a:t>
            </a:r>
          </a:p>
          <a:p>
            <a:pPr algn="ctr" eaLnBrk="1" hangingPunct="1">
              <a:buNone/>
            </a:pPr>
            <a:r>
              <a:rPr lang="en-US" altLang="en-US" sz="1600" b="1" dirty="0" smtClean="0"/>
              <a:t>Parallel </a:t>
            </a:r>
            <a:r>
              <a:rPr lang="en-US" altLang="en-US" sz="1600" b="1" dirty="0"/>
              <a:t>VMD </a:t>
            </a:r>
            <a:r>
              <a:rPr lang="en-US" altLang="en-US" sz="1600" b="1" dirty="0" smtClean="0"/>
              <a:t>currently available </a:t>
            </a:r>
            <a:r>
              <a:rPr lang="en-US" altLang="en-US" sz="1600" b="1" dirty="0"/>
              <a:t>on: </a:t>
            </a:r>
          </a:p>
          <a:p>
            <a:pPr algn="ctr" eaLnBrk="1" hangingPunct="1">
              <a:buNone/>
            </a:pPr>
            <a:r>
              <a:rPr lang="en-US" altLang="en-US" sz="1600" b="1" dirty="0"/>
              <a:t>ORNL Titan, NCSA Blue Waters, Indiana Big Red </a:t>
            </a:r>
            <a:r>
              <a:rPr lang="en-US" altLang="en-US" sz="1600" b="1" dirty="0" smtClean="0"/>
              <a:t>II, CSCS Piz </a:t>
            </a:r>
            <a:r>
              <a:rPr lang="en-US" altLang="en-US" sz="1600" b="1" dirty="0" err="1" smtClean="0"/>
              <a:t>Daint</a:t>
            </a:r>
            <a:r>
              <a:rPr lang="en-US" altLang="en-US" sz="1600" b="1" dirty="0" smtClean="0"/>
              <a:t>, and similar systems</a:t>
            </a:r>
            <a:endParaRPr lang="en-US" altLang="en-US" sz="1600" b="1" dirty="0"/>
          </a:p>
          <a:p>
            <a:pPr eaLnBrk="1" hangingPunct="1">
              <a:defRPr/>
            </a:pPr>
            <a:endParaRPr lang="en-US" altLang="en-US" sz="1600" kern="0" dirty="0" smtClean="0">
              <a:latin typeface="Arial" panose="020B0604020202020204" pitchFamily="34" charset="0"/>
              <a:cs typeface="Arial" panose="020B0604020202020204" pitchFamily="34" charset="0"/>
            </a:endParaRPr>
          </a:p>
        </p:txBody>
      </p:sp>
      <p:pic>
        <p:nvPicPr>
          <p:cNvPr id="717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0" y="603250"/>
            <a:ext cx="33194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Box 2"/>
          <p:cNvSpPr txBox="1">
            <a:spLocks noChangeArrowheads="1"/>
          </p:cNvSpPr>
          <p:nvPr/>
        </p:nvSpPr>
        <p:spPr bwMode="auto">
          <a:xfrm>
            <a:off x="5252484" y="3392488"/>
            <a:ext cx="3881991"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dirty="0">
                <a:latin typeface="Arial Black" pitchFamily="34" charset="0"/>
              </a:rPr>
              <a:t>NCSA Blue Waters Hybrid Cray XE6 / XK7</a:t>
            </a:r>
          </a:p>
          <a:p>
            <a:pPr algn="ctr" eaLnBrk="1" hangingPunct="1">
              <a:buFont typeface="Times New Roman" pitchFamily="18" charset="0"/>
              <a:buNone/>
            </a:pPr>
            <a:r>
              <a:rPr lang="en-US" altLang="en-US" sz="1200" dirty="0">
                <a:latin typeface="Arial Black" pitchFamily="34" charset="0"/>
              </a:rPr>
              <a:t>22,640 XE6 dual-Opteron CPU nodes</a:t>
            </a:r>
          </a:p>
          <a:p>
            <a:pPr algn="ctr" eaLnBrk="1" hangingPunct="1">
              <a:buFont typeface="Times New Roman" pitchFamily="18" charset="0"/>
              <a:buNone/>
            </a:pPr>
            <a:r>
              <a:rPr lang="en-US" altLang="en-US" sz="1200" dirty="0">
                <a:latin typeface="Arial Black" pitchFamily="34" charset="0"/>
              </a:rPr>
              <a:t>4,224 XK7 nodes w/ </a:t>
            </a:r>
            <a:r>
              <a:rPr lang="en-US" altLang="en-US" sz="1200" dirty="0" err="1">
                <a:latin typeface="Arial Black" pitchFamily="34" charset="0"/>
              </a:rPr>
              <a:t>Telsa</a:t>
            </a:r>
            <a:r>
              <a:rPr lang="en-US" altLang="en-US" sz="1200" dirty="0">
                <a:latin typeface="Arial Black" pitchFamily="34" charset="0"/>
              </a:rPr>
              <a:t> K20X </a:t>
            </a:r>
            <a:r>
              <a:rPr lang="en-US" altLang="en-US" sz="1200" dirty="0" smtClean="0">
                <a:latin typeface="Arial Black" pitchFamily="34" charset="0"/>
              </a:rPr>
              <a:t>GPUs</a:t>
            </a:r>
          </a:p>
          <a:p>
            <a:pPr algn="ctr" eaLnBrk="1" hangingPunct="1">
              <a:buFont typeface="Times New Roman" pitchFamily="18" charset="0"/>
              <a:buNone/>
            </a:pPr>
            <a:endParaRPr lang="en-US" altLang="en-US" sz="1400" dirty="0">
              <a:latin typeface="Arial Black" pitchFamily="34" charset="0"/>
            </a:endParaRPr>
          </a:p>
        </p:txBody>
      </p:sp>
    </p:spTree>
    <p:extLst>
      <p:ext uri="{BB962C8B-B14F-4D97-AF65-F5344CB8AC3E}">
        <p14:creationId xmlns:p14="http://schemas.microsoft.com/office/powerpoint/2010/main" val="1381378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PT_Temp_Corp_16x9_BLK_2007">
  <a:themeElements>
    <a:clrScheme name="Custom 8">
      <a:dk1>
        <a:srgbClr val="808080"/>
      </a:dk1>
      <a:lt1>
        <a:srgbClr val="FFFFFF"/>
      </a:lt1>
      <a:dk2>
        <a:srgbClr val="000000"/>
      </a:dk2>
      <a:lt2>
        <a:srgbClr val="76B900"/>
      </a:lt2>
      <a:accent1>
        <a:srgbClr val="006445"/>
      </a:accent1>
      <a:accent2>
        <a:srgbClr val="0F5582"/>
      </a:accent2>
      <a:accent3>
        <a:srgbClr val="C86414"/>
      </a:accent3>
      <a:accent4>
        <a:srgbClr val="FFC000"/>
      </a:accent4>
      <a:accent5>
        <a:srgbClr val="00B0F0"/>
      </a:accent5>
      <a:accent6>
        <a:srgbClr val="645FAF"/>
      </a:accent6>
      <a:hlink>
        <a:srgbClr val="76B900"/>
      </a:hlink>
      <a:folHlink>
        <a:srgbClr val="588A00"/>
      </a:folHlink>
    </a:clrScheme>
    <a:fontScheme name="PPT_Template_Corp_16x9_rev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ihtemplate">
  <a:themeElements>
    <a:clrScheme name="nih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ihtemplate">
      <a:majorFont>
        <a:latin typeface="Times New Roman"/>
        <a:ea typeface="Gothic"/>
        <a:cs typeface="Gothic"/>
      </a:majorFont>
      <a:minorFont>
        <a:latin typeface="Times New Roman"/>
        <a:ea typeface="Gothic"/>
        <a:cs typeface="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341313" marR="0" indent="-341313" algn="ctr" defTabSz="457200" rtl="0" eaLnBrk="1" fontAlgn="base" latinLnBrk="0" hangingPunct="1">
          <a:lnSpc>
            <a:spcPct val="90000"/>
          </a:lnSpc>
          <a:spcBef>
            <a:spcPts val="800"/>
          </a:spcBef>
          <a:spcAft>
            <a:spcPct val="0"/>
          </a:spcAft>
          <a:buClr>
            <a:srgbClr val="000000"/>
          </a:buClr>
          <a:buSzPct val="100000"/>
          <a:buFont typeface="Times New Roman" pitchFamily="18" charset="0"/>
          <a:buNone/>
          <a:tabLst/>
          <a:defRPr kumimoji="0" lang="en-US" sz="1200" b="0" i="0" u="none" strike="noStrike" cap="none" normalizeH="0" baseline="0" smtClean="0">
            <a:ln>
              <a:noFill/>
            </a:ln>
            <a:solidFill>
              <a:srgbClr val="000000"/>
            </a:solidFill>
            <a:effectLst/>
            <a:latin typeface="Times New Roman" pitchFamily="18" charset="0"/>
            <a:ea typeface="Gothic" charset="0"/>
            <a:cs typeface="Gothic"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341313" marR="0" indent="-341313" algn="ctr" defTabSz="457200" rtl="0" eaLnBrk="1" fontAlgn="base" latinLnBrk="0" hangingPunct="1">
          <a:lnSpc>
            <a:spcPct val="90000"/>
          </a:lnSpc>
          <a:spcBef>
            <a:spcPts val="800"/>
          </a:spcBef>
          <a:spcAft>
            <a:spcPct val="0"/>
          </a:spcAft>
          <a:buClr>
            <a:srgbClr val="000000"/>
          </a:buClr>
          <a:buSzPct val="100000"/>
          <a:buFont typeface="Times New Roman" pitchFamily="18" charset="0"/>
          <a:buNone/>
          <a:tabLst/>
          <a:defRPr kumimoji="0" lang="en-US" sz="1200" b="0" i="0" u="none" strike="noStrike" cap="none" normalizeH="0" baseline="0" smtClean="0">
            <a:ln>
              <a:noFill/>
            </a:ln>
            <a:solidFill>
              <a:srgbClr val="000000"/>
            </a:solidFill>
            <a:effectLst/>
            <a:latin typeface="Times New Roman" pitchFamily="18" charset="0"/>
            <a:ea typeface="Gothic" charset="0"/>
            <a:cs typeface="Gothic" charset="0"/>
          </a:defRPr>
        </a:defPPr>
      </a:lstStyle>
    </a:lnDef>
  </a:objectDefaults>
  <a:extraClrSchemeLst>
    <a:extraClrScheme>
      <a:clrScheme name="nih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ih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ih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ih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ih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ih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ih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6F2769-7194-4217-93D3-3AF3A4742282}">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microsoft.com/sharepoint/v3/fields"/>
    <ds:schemaRef ds:uri="http://www.w3.org/XML/1998/namespace"/>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4380</TotalTime>
  <Words>5915</Words>
  <Application>Microsoft Office PowerPoint</Application>
  <PresentationFormat>On-screen Show (16:9)</PresentationFormat>
  <Paragraphs>648</Paragraphs>
  <Slides>67</Slides>
  <Notes>15</Notes>
  <HiddenSlides>16</HiddenSlides>
  <MMClips>0</MMClips>
  <ScaleCrop>false</ScaleCrop>
  <HeadingPairs>
    <vt:vector size="4" baseType="variant">
      <vt:variant>
        <vt:lpstr>Theme</vt:lpstr>
      </vt:variant>
      <vt:variant>
        <vt:i4>5</vt:i4>
      </vt:variant>
      <vt:variant>
        <vt:lpstr>Slide Titles</vt:lpstr>
      </vt:variant>
      <vt:variant>
        <vt:i4>67</vt:i4>
      </vt:variant>
    </vt:vector>
  </HeadingPairs>
  <TitlesOfParts>
    <vt:vector size="72" baseType="lpstr">
      <vt:lpstr>Office Theme</vt:lpstr>
      <vt:lpstr>PPT_Temp_Corp_16x9_BLK_2007</vt:lpstr>
      <vt:lpstr>nihtemplate</vt:lpstr>
      <vt:lpstr>1_Office Theme</vt:lpstr>
      <vt:lpstr>2_Office Theme</vt:lpstr>
      <vt:lpstr>S8665—VMD: Biomolecular Visualization from Atoms to Cells Using Ray Tracing, Rasterization, and VR</vt:lpstr>
      <vt:lpstr>PowerPoint Presentation</vt:lpstr>
      <vt:lpstr>Goal: A Computational Microscope</vt:lpstr>
      <vt:lpstr>Cryo-EM / Cryo-ET Image Segmentation</vt:lpstr>
      <vt:lpstr>Cryo-EM Density Map Segmentation  Approach, goals</vt:lpstr>
      <vt:lpstr>Profiled VMD Segmentation w/ NVIDIA Nsight Systems</vt:lpstr>
      <vt:lpstr>VMD Optimized GPU Segmentation Pipeline</vt:lpstr>
      <vt:lpstr>Volta-Specific Segmentation Optimization Opportunities</vt:lpstr>
      <vt:lpstr>PowerPoint Presentation</vt:lpstr>
      <vt:lpstr>PowerPoint Presentation</vt:lpstr>
      <vt:lpstr>VMD supports EGL for in-situ and parallel rendering on clouds, clusters, and supercomputers</vt:lpstr>
      <vt:lpstr>VMD EGL Rendering:  Supports full VMD GLSL shading features, multisample antialiasing, ray cast spheres, 3-D tex mapping, ...</vt:lpstr>
      <vt:lpstr>OpenGL: GLX vs. EGL</vt:lpstr>
      <vt:lpstr>PowerPoint Presentation</vt:lpstr>
      <vt:lpstr>VMD EGL Performance on Amazon EC2 Cloud</vt:lpstr>
      <vt:lpstr>VMD Off-Screen Rendering w/ EGL</vt:lpstr>
      <vt:lpstr>Benefits of EGL Platform Interfaces</vt:lpstr>
      <vt:lpstr>IBM AC922 Summit Node</vt:lpstr>
      <vt:lpstr>Example Node NUMA Topology</vt:lpstr>
      <vt:lpstr>PowerPoint Presentation</vt:lpstr>
      <vt:lpstr>PowerPoint Presentation</vt:lpstr>
      <vt:lpstr>PowerPoint Presentation</vt:lpstr>
      <vt:lpstr>PowerPoint Presentation</vt:lpstr>
      <vt:lpstr>Making Our Research Tools Easily Accessible</vt:lpstr>
      <vt:lpstr>VMD OptiX/EGL NGC Container</vt:lpstr>
      <vt:lpstr>VMD / NAMD / LM, NGC Containers</vt:lpstr>
      <vt:lpstr>VMD w/ OptiX 5</vt:lpstr>
      <vt:lpstr>Lighting Comparison, STMV Capsid</vt:lpstr>
      <vt:lpstr>VMD “QuickSurf” Representation, Ray Tracing</vt:lpstr>
      <vt:lpstr>PowerPoint Presentation</vt:lpstr>
      <vt:lpstr>PowerPoint Presentation</vt:lpstr>
      <vt:lpstr>Preparation, Visualization, Analysis  of All-Atom Cell-Scale Simulations</vt:lpstr>
      <vt:lpstr>Proto-Cell Rendered with VMD+OptiX</vt:lpstr>
      <vt:lpstr>Interactive Ray Tracing of Cells</vt:lpstr>
      <vt:lpstr>VMD Atomic Detail Visualization of Cellular Architecture with Instancing</vt:lpstr>
      <vt:lpstr>Interactive Remote Visualization and Analysis</vt:lpstr>
      <vt:lpstr>NvPipe https://github.com/NVIDIA/NvPipe</vt:lpstr>
      <vt:lpstr>NVIDIA Video CODEC SDK and NvPipe</vt:lpstr>
      <vt:lpstr>Immersive Viz. w/ VMD</vt:lpstr>
      <vt:lpstr>PowerPoint Presentation</vt:lpstr>
      <vt:lpstr>In-Progress VMD VR Development, Demos</vt:lpstr>
      <vt:lpstr>HMD Ray Tracing Challenges</vt:lpstr>
      <vt:lpstr>PowerPoint Presentation</vt:lpstr>
      <vt:lpstr>PowerPoint Presentation</vt:lpstr>
      <vt:lpstr>PowerPoint Presentation</vt:lpstr>
      <vt:lpstr>Stereoscopic Panorama Ray Tracing w/ OptiX</vt:lpstr>
      <vt:lpstr>PowerPoint Presentation</vt:lpstr>
      <vt:lpstr>PowerPoint Presentation</vt:lpstr>
      <vt:lpstr>PowerPoint Presentation</vt:lpstr>
      <vt:lpstr>Remote Omnidirectional Stereoscopic  RT Performance @ 3072x1536 w/ 2-subframes </vt:lpstr>
      <vt:lpstr>HMD View-Dependent Reprojection with OpenGL</vt:lpstr>
      <vt:lpstr>PowerPoint Presentation</vt:lpstr>
      <vt:lpstr>PowerPoint Presentation</vt:lpstr>
      <vt:lpstr>PowerPoint Presentation</vt:lpstr>
      <vt:lpstr>PowerPoint Presentation</vt:lpstr>
      <vt:lpstr>Ongoing VR Work</vt:lpstr>
      <vt:lpstr>Please See These Other Talks:</vt:lpstr>
      <vt:lpstr>Acknowledgements</vt:lpstr>
      <vt:lpstr>PowerPoint Presentation</vt:lpstr>
      <vt:lpstr>Related Publications http://www.ks.uiuc.edu/Research/gpu/</vt:lpstr>
      <vt:lpstr>Related Publications http://www.ks.uiuc.edu/Research/gpu/</vt:lpstr>
      <vt:lpstr>Related Publications http://www.ks.uiuc.edu/Research/gpu/</vt:lpstr>
      <vt:lpstr>Related Publications http://www.ks.uiuc.edu/Research/gpu/</vt:lpstr>
      <vt:lpstr>Related Publications http://www.ks.uiuc.edu/Research/gpu/</vt:lpstr>
      <vt:lpstr>Related Publications http://www.ks.uiuc.edu/Research/gpu/</vt:lpstr>
      <vt:lpstr>Related Publications http://www.ks.uiuc.edu/Research/gpu/</vt:lpstr>
      <vt:lpstr>Related Publications http://www.ks.uiuc.edu/Research/gpu/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johns</cp:lastModifiedBy>
  <cp:revision>662</cp:revision>
  <cp:lastPrinted>2013-10-08T16:33:51Z</cp:lastPrinted>
  <dcterms:created xsi:type="dcterms:W3CDTF">2010-04-12T23:12:02Z</dcterms:created>
  <dcterms:modified xsi:type="dcterms:W3CDTF">2018-03-29T17:29:54Z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