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0" r:id="rId6"/>
  </p:sldMasterIdLst>
  <p:notesMasterIdLst>
    <p:notesMasterId r:id="rId55"/>
  </p:notesMasterIdLst>
  <p:handoutMasterIdLst>
    <p:handoutMasterId r:id="rId56"/>
  </p:handoutMasterIdLst>
  <p:sldIdLst>
    <p:sldId id="258" r:id="rId7"/>
    <p:sldId id="259" r:id="rId8"/>
    <p:sldId id="342" r:id="rId9"/>
    <p:sldId id="425" r:id="rId10"/>
    <p:sldId id="343" r:id="rId11"/>
    <p:sldId id="305" r:id="rId12"/>
    <p:sldId id="306" r:id="rId13"/>
    <p:sldId id="427" r:id="rId14"/>
    <p:sldId id="428" r:id="rId15"/>
    <p:sldId id="413" r:id="rId16"/>
    <p:sldId id="407" r:id="rId17"/>
    <p:sldId id="408" r:id="rId18"/>
    <p:sldId id="411" r:id="rId19"/>
    <p:sldId id="416" r:id="rId20"/>
    <p:sldId id="409" r:id="rId21"/>
    <p:sldId id="410" r:id="rId22"/>
    <p:sldId id="418" r:id="rId23"/>
    <p:sldId id="412" r:id="rId24"/>
    <p:sldId id="376" r:id="rId25"/>
    <p:sldId id="377" r:id="rId26"/>
    <p:sldId id="374" r:id="rId27"/>
    <p:sldId id="380" r:id="rId28"/>
    <p:sldId id="381" r:id="rId29"/>
    <p:sldId id="382" r:id="rId30"/>
    <p:sldId id="383" r:id="rId31"/>
    <p:sldId id="384" r:id="rId32"/>
    <p:sldId id="385" r:id="rId33"/>
    <p:sldId id="386" r:id="rId34"/>
    <p:sldId id="360" r:id="rId35"/>
    <p:sldId id="316" r:id="rId36"/>
    <p:sldId id="420" r:id="rId37"/>
    <p:sldId id="421" r:id="rId38"/>
    <p:sldId id="422" r:id="rId39"/>
    <p:sldId id="389" r:id="rId40"/>
    <p:sldId id="424" r:id="rId41"/>
    <p:sldId id="423" r:id="rId42"/>
    <p:sldId id="419" r:id="rId43"/>
    <p:sldId id="392" r:id="rId44"/>
    <p:sldId id="405" r:id="rId45"/>
    <p:sldId id="426" r:id="rId46"/>
    <p:sldId id="336" r:id="rId47"/>
    <p:sldId id="337" r:id="rId48"/>
    <p:sldId id="415" r:id="rId49"/>
    <p:sldId id="338" r:id="rId50"/>
    <p:sldId id="387" r:id="rId51"/>
    <p:sldId id="339" r:id="rId52"/>
    <p:sldId id="340" r:id="rId53"/>
    <p:sldId id="341" r:id="rId54"/>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90" d="100"/>
          <a:sy n="90" d="100"/>
        </p:scale>
        <p:origin x="-762" y="90"/>
      </p:cViewPr>
      <p:guideLst>
        <p:guide orient="horz" pos="1620"/>
        <p:guide pos="2880"/>
      </p:guideLst>
    </p:cSldViewPr>
  </p:slideViewPr>
  <p:notesTextViewPr>
    <p:cViewPr>
      <p:scale>
        <a:sx n="100" d="100"/>
        <a:sy n="100" d="100"/>
      </p:scale>
      <p:origin x="0" y="0"/>
    </p:cViewPr>
  </p:notesTextViewPr>
  <p:sorterViewPr>
    <p:cViewPr>
      <p:scale>
        <a:sx n="70" d="100"/>
        <a:sy n="70" d="100"/>
      </p:scale>
      <p:origin x="0" y="2076"/>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4/6/2016</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4/6/2016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lnSpc>
                <a:spcPct val="100000"/>
              </a:lnSpc>
              <a:spcBef>
                <a:spcPct val="0"/>
              </a:spcBef>
              <a:buClrTx/>
              <a:buSzTx/>
              <a:buFontTx/>
              <a:buNone/>
            </a:pPr>
            <a:fld id="{2A69B0F6-4C85-4A57-B86C-D17FF6144E59}" type="slidenum">
              <a:rPr lang="en-US" altLang="en-US">
                <a:solidFill>
                  <a:schemeClr val="tx1"/>
                </a:solidFill>
              </a:rPr>
              <a:pPr algn="r" eaLnBrk="1" hangingPunct="1">
                <a:lnSpc>
                  <a:spcPct val="100000"/>
                </a:lnSpc>
                <a:spcBef>
                  <a:spcPct val="0"/>
                </a:spcBef>
                <a:buClrTx/>
                <a:buSzTx/>
                <a:buFontTx/>
                <a:buNone/>
              </a:pPr>
              <a:t>41</a:t>
            </a:fld>
            <a:endParaRPr lang="en-US" altLang="en-US">
              <a:solidFill>
                <a:schemeClr val="tx1"/>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txBox="1">
            <a:spLocks noGrp="1"/>
          </p:cNvSpPr>
          <p:nvPr>
            <p:ph type="body" idx="1"/>
          </p:nvPr>
        </p:nvSpPr>
        <p:spPr>
          <a:noFill/>
        </p:spPr>
        <p:txBody>
          <a:bodyPr/>
          <a:lstStyle/>
          <a:p>
            <a:r>
              <a:rPr lang="en-US" altLang="en-US" smtClean="0"/>
              <a:t>Use a schematic that’s generic rather than titan</a:t>
            </a:r>
          </a:p>
          <a:p>
            <a:r>
              <a:rPr lang="en-US" altLang="en-US" smtClean="0"/>
              <a:t>1-12 viz machines, never such an immediate impact, tell the story, but brief strong points</a:t>
            </a:r>
          </a:p>
          <a:p>
            <a:r>
              <a:rPr lang="en-US" altLang="en-US" smtClean="0"/>
              <a:t>Maybe show jodi here</a:t>
            </a:r>
          </a:p>
          <a:p>
            <a:r>
              <a:rPr lang="en-US" altLang="en-US" smtClean="0"/>
              <a:t>Shrink supercomputer, grow the person figure</a:t>
            </a:r>
          </a:p>
        </p:txBody>
      </p:sp>
      <p:sp>
        <p:nvSpPr>
          <p:cNvPr id="69636"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lgn="l" eaLnBrk="0" hangingPunct="0">
              <a:spcBef>
                <a:spcPct val="30000"/>
              </a:spcBef>
              <a:defRPr sz="1100">
                <a:solidFill>
                  <a:srgbClr val="000000"/>
                </a:solidFill>
                <a:latin typeface="Times New Roman" pitchFamily="18" charset="0"/>
              </a:defRPr>
            </a:lvl1pPr>
            <a:lvl2pPr marL="702756" indent="-270291" algn="l" eaLnBrk="0" hangingPunct="0">
              <a:spcBef>
                <a:spcPct val="30000"/>
              </a:spcBef>
              <a:defRPr sz="1100">
                <a:solidFill>
                  <a:srgbClr val="000000"/>
                </a:solidFill>
                <a:latin typeface="Times New Roman" pitchFamily="18" charset="0"/>
              </a:defRPr>
            </a:lvl2pPr>
            <a:lvl3pPr marL="1081164" indent="-216233" algn="l" eaLnBrk="0" hangingPunct="0">
              <a:spcBef>
                <a:spcPct val="30000"/>
              </a:spcBef>
              <a:defRPr sz="1100">
                <a:solidFill>
                  <a:srgbClr val="000000"/>
                </a:solidFill>
                <a:latin typeface="Times New Roman" pitchFamily="18" charset="0"/>
              </a:defRPr>
            </a:lvl3pPr>
            <a:lvl4pPr marL="1513629" indent="-216233" algn="l" eaLnBrk="0" hangingPunct="0">
              <a:spcBef>
                <a:spcPct val="30000"/>
              </a:spcBef>
              <a:defRPr sz="1100">
                <a:solidFill>
                  <a:srgbClr val="000000"/>
                </a:solidFill>
                <a:latin typeface="Times New Roman" pitchFamily="18" charset="0"/>
              </a:defRPr>
            </a:lvl4pPr>
            <a:lvl5pPr marL="1946095" indent="-216233" algn="l" eaLnBrk="0" hangingPunct="0">
              <a:spcBef>
                <a:spcPct val="30000"/>
              </a:spcBef>
              <a:defRPr sz="1100">
                <a:solidFill>
                  <a:srgbClr val="000000"/>
                </a:solidFill>
                <a:latin typeface="Times New Roman" pitchFamily="18" charset="0"/>
              </a:defRPr>
            </a:lvl5pPr>
            <a:lvl6pPr marL="2378560"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6pPr>
            <a:lvl7pPr marL="2811026"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7pPr>
            <a:lvl8pPr marL="3243491"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8pPr>
            <a:lvl9pPr marL="3675957"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9pPr>
          </a:lstStyle>
          <a:p>
            <a:pPr algn="ctr" eaLnBrk="1" hangingPunct="1">
              <a:spcBef>
                <a:spcPts val="757"/>
              </a:spcBef>
            </a:pPr>
            <a:fld id="{D202EF44-0090-4F7E-809D-7AB9F933EA51}" type="slidenum">
              <a:rPr lang="en-US" altLang="en-US"/>
              <a:pPr algn="ctr" eaLnBrk="1" hangingPunct="1">
                <a:spcBef>
                  <a:spcPts val="757"/>
                </a:spcBef>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txBox="1">
            <a:spLocks noGrp="1"/>
          </p:cNvSpPr>
          <p:nvPr>
            <p:ph type="body" idx="1"/>
          </p:nvPr>
        </p:nvSpPr>
        <p:spPr>
          <a:noFill/>
        </p:spPr>
        <p:txBody>
          <a:bodyPr/>
          <a:lstStyle/>
          <a:p>
            <a:r>
              <a:rPr lang="en-US" altLang="en-US" smtClean="0"/>
              <a:t>Add cities by the laptops…</a:t>
            </a:r>
          </a:p>
          <a:p>
            <a:endParaRPr lang="en-US" altLang="en-US" smtClean="0"/>
          </a:p>
        </p:txBody>
      </p:sp>
      <p:sp>
        <p:nvSpPr>
          <p:cNvPr id="70660"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lgn="l" eaLnBrk="0" hangingPunct="0">
              <a:spcBef>
                <a:spcPct val="30000"/>
              </a:spcBef>
              <a:defRPr sz="1100">
                <a:solidFill>
                  <a:srgbClr val="000000"/>
                </a:solidFill>
                <a:latin typeface="Times New Roman" pitchFamily="18" charset="0"/>
              </a:defRPr>
            </a:lvl1pPr>
            <a:lvl2pPr marL="702756" indent="-270291" algn="l" eaLnBrk="0" hangingPunct="0">
              <a:spcBef>
                <a:spcPct val="30000"/>
              </a:spcBef>
              <a:defRPr sz="1100">
                <a:solidFill>
                  <a:srgbClr val="000000"/>
                </a:solidFill>
                <a:latin typeface="Times New Roman" pitchFamily="18" charset="0"/>
              </a:defRPr>
            </a:lvl2pPr>
            <a:lvl3pPr marL="1081164" indent="-216233" algn="l" eaLnBrk="0" hangingPunct="0">
              <a:spcBef>
                <a:spcPct val="30000"/>
              </a:spcBef>
              <a:defRPr sz="1100">
                <a:solidFill>
                  <a:srgbClr val="000000"/>
                </a:solidFill>
                <a:latin typeface="Times New Roman" pitchFamily="18" charset="0"/>
              </a:defRPr>
            </a:lvl3pPr>
            <a:lvl4pPr marL="1513629" indent="-216233" algn="l" eaLnBrk="0" hangingPunct="0">
              <a:spcBef>
                <a:spcPct val="30000"/>
              </a:spcBef>
              <a:defRPr sz="1100">
                <a:solidFill>
                  <a:srgbClr val="000000"/>
                </a:solidFill>
                <a:latin typeface="Times New Roman" pitchFamily="18" charset="0"/>
              </a:defRPr>
            </a:lvl4pPr>
            <a:lvl5pPr marL="1946095" indent="-216233" algn="l" eaLnBrk="0" hangingPunct="0">
              <a:spcBef>
                <a:spcPct val="30000"/>
              </a:spcBef>
              <a:defRPr sz="1100">
                <a:solidFill>
                  <a:srgbClr val="000000"/>
                </a:solidFill>
                <a:latin typeface="Times New Roman" pitchFamily="18" charset="0"/>
              </a:defRPr>
            </a:lvl5pPr>
            <a:lvl6pPr marL="2378560"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6pPr>
            <a:lvl7pPr marL="2811026"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7pPr>
            <a:lvl8pPr marL="3243491"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8pPr>
            <a:lvl9pPr marL="3675957"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9pPr>
          </a:lstStyle>
          <a:p>
            <a:pPr algn="ctr" eaLnBrk="1" hangingPunct="1">
              <a:spcBef>
                <a:spcPts val="757"/>
              </a:spcBef>
            </a:pPr>
            <a:fld id="{60495CA8-D9D7-4A4A-868F-413E2BD5806D}" type="slidenum">
              <a:rPr lang="en-US" altLang="en-US"/>
              <a:pPr algn="ctr" eaLnBrk="1" hangingPunct="1">
                <a:spcBef>
                  <a:spcPts val="757"/>
                </a:spcBef>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48131"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F06CB458-C039-47C4-9603-1FF7F0DFBDC0}" type="slidenum">
              <a:rPr lang="en-US" altLang="en-US"/>
              <a:pPr algn="ctr" eaLnBrk="1" hangingPunct="1">
                <a:spcBef>
                  <a:spcPts val="800"/>
                </a:spcBef>
              </a:pPr>
              <a:t>38</a:t>
            </a:fld>
            <a:endParaRPr lang="en-US" altLang="en-US"/>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28F607A1-8129-4D33-89FF-7CFD00E693D3}" type="slidenum">
              <a:rPr lang="en-US" altLang="en-US" sz="1100">
                <a:solidFill>
                  <a:schemeClr val="tx1"/>
                </a:solidFill>
              </a:rPr>
              <a:pPr algn="r" eaLnBrk="1" hangingPunct="1">
                <a:spcBef>
                  <a:spcPts val="800"/>
                </a:spcBef>
              </a:pPr>
              <a:t>38</a:t>
            </a:fld>
            <a:endParaRPr lang="en-US" altLang="en-US" sz="1100">
              <a:solidFill>
                <a:schemeClr val="tx1"/>
              </a:solidFill>
            </a:endParaRPr>
          </a:p>
        </p:txBody>
      </p:sp>
      <p:sp>
        <p:nvSpPr>
          <p:cNvPr id="22532" name="Rectangle 2"/>
          <p:cNvSpPr>
            <a:spLocks noGrp="1" noRot="1" noChangeAspect="1" noChangeArrowheads="1" noTextEdit="1"/>
          </p:cNvSpPr>
          <p:nvPr>
            <p:ph type="sldImg"/>
          </p:nvPr>
        </p:nvSpPr>
        <p:spPr>
          <a:xfrm>
            <a:off x="382588" y="685800"/>
            <a:ext cx="6096000" cy="3429000"/>
          </a:xfrm>
          <a:ln/>
        </p:spPr>
      </p:sp>
      <p:sp>
        <p:nvSpPr>
          <p:cNvPr id="22533"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endParaRPr lang="en-US" altLang="en-US" smtClean="0"/>
          </a:p>
          <a:p>
            <a:r>
              <a:rPr lang="en-US" altLang="en-US" smtClean="0"/>
              <a:t>CBH –  we should probably write “electron(s)”.  Most people are used to closed shell calcs in which the MO contains 2 electrons; but open shell calcs are definitely on the rise in which each MO contains only 1 electron.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0991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297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520255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5"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8486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661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45168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71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0"/>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2938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900529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6774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9514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413607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320196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defTabSz="914400" eaLnBrk="1" fontAlgn="base" hangingPunct="1">
                <a:lnSpc>
                  <a:spcPct val="93000"/>
                </a:lnSpc>
                <a:spcAft>
                  <a:spcPct val="0"/>
                </a:spcAft>
                <a:buClr>
                  <a:srgbClr val="000000"/>
                </a:buClr>
                <a:buSzPct val="100000"/>
                <a:buFont typeface="Times New Roman" pitchFamily="18" charset="0"/>
                <a:buNone/>
                <a:defRPr/>
              </a:pPr>
              <a:r>
                <a:rPr lang="en-US" sz="1000" dirty="0" smtClean="0">
                  <a:solidFill>
                    <a:srgbClr val="000000"/>
                  </a:solidFill>
                </a:rPr>
                <a:t>NIH BTRC for Macromolecular Modeling and Bioinformatics</a:t>
              </a:r>
            </a:p>
            <a:p>
              <a:pPr algn="ctr" defTabSz="914400" eaLnBrk="1" fontAlgn="base" hangingPunct="1">
                <a:spcAft>
                  <a:spcPct val="0"/>
                </a:spcAft>
                <a:buClr>
                  <a:srgbClr val="000000"/>
                </a:buClr>
                <a:buSzPct val="100000"/>
                <a:buFont typeface="Times New Roman" pitchFamily="18" charset="0"/>
                <a:buNone/>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Beckman Institute,</a:t>
            </a:r>
          </a:p>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97153"/>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83" r:id="rId3"/>
    <p:sldLayoutId id="2147493484" r:id="rId4"/>
    <p:sldLayoutId id="2147493485" r:id="rId5"/>
    <p:sldLayoutId id="2147493486" r:id="rId6"/>
    <p:sldLayoutId id="2147493487" r:id="rId7"/>
    <p:sldLayoutId id="2147493488" r:id="rId8"/>
    <p:sldLayoutId id="2147493489" r:id="rId9"/>
    <p:sldLayoutId id="2147493490" r:id="rId10"/>
    <p:sldLayoutId id="2147493491" r:id="rId11"/>
    <p:sldLayoutId id="2147493492" r:id="rId12"/>
    <p:sldLayoutId id="2147493493"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file:///C:\Users\johns\Desktop\talks\vmd\sitevisit2012\movies\lac_high_invivo_mpd.mpg"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3200" dirty="0" smtClean="0"/>
              <a:t>S6253—VMD: </a:t>
            </a:r>
            <a:r>
              <a:rPr lang="en-US" altLang="en-US" sz="3200" dirty="0" err="1" smtClean="0"/>
              <a:t>Petascale</a:t>
            </a:r>
            <a:r>
              <a:rPr lang="en-US" altLang="en-US" sz="3200" dirty="0" smtClean="0"/>
              <a:t> Molecular Visualization and Analysis with Remote Video Streaming</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r>
              <a:rPr lang="en-US" altLang="en-US" sz="2000" dirty="0" smtClean="0">
                <a:solidFill>
                  <a:schemeClr val="tx1"/>
                </a:solidFill>
              </a:rPr>
              <a:t>S6253, </a:t>
            </a:r>
            <a:r>
              <a:rPr lang="en-US" altLang="en-US" sz="2000" dirty="0">
                <a:solidFill>
                  <a:schemeClr val="tx1"/>
                </a:solidFill>
              </a:rPr>
              <a:t>GPU Technology Conference</a:t>
            </a:r>
          </a:p>
          <a:p>
            <a:r>
              <a:rPr lang="en-US" altLang="en-US" sz="2000" dirty="0" smtClean="0">
                <a:solidFill>
                  <a:schemeClr val="tx1"/>
                </a:solidFill>
              </a:rPr>
              <a:t>1:00pm-1:50pm, </a:t>
            </a:r>
            <a:r>
              <a:rPr lang="en-US" altLang="en-US" sz="2000" dirty="0">
                <a:solidFill>
                  <a:schemeClr val="tx1"/>
                </a:solidFill>
              </a:rPr>
              <a:t>Room </a:t>
            </a:r>
            <a:r>
              <a:rPr lang="en-US" altLang="en-US" sz="2000" dirty="0" smtClean="0">
                <a:solidFill>
                  <a:schemeClr val="tx1"/>
                </a:solidFill>
              </a:rPr>
              <a:t>LL21D, </a:t>
            </a:r>
            <a:r>
              <a:rPr lang="en-US" altLang="en-US" sz="2000" dirty="0">
                <a:solidFill>
                  <a:schemeClr val="tx1"/>
                </a:solidFill>
              </a:rPr>
              <a:t>San Jose Convention Center, </a:t>
            </a:r>
          </a:p>
          <a:p>
            <a:r>
              <a:rPr lang="en-US" altLang="en-US" sz="2000" dirty="0">
                <a:solidFill>
                  <a:schemeClr val="tx1"/>
                </a:solidFill>
              </a:rPr>
              <a:t>San Jose, CA</a:t>
            </a:r>
            <a:r>
              <a:rPr lang="en-US" altLang="en-US" sz="2000">
                <a:solidFill>
                  <a:schemeClr val="tx1"/>
                </a:solidFill>
              </a:rPr>
              <a:t>, </a:t>
            </a:r>
            <a:r>
              <a:rPr lang="en-US" altLang="en-US" sz="2000" smtClean="0">
                <a:solidFill>
                  <a:schemeClr val="tx1"/>
                </a:solidFill>
              </a:rPr>
              <a:t>Tuesday April 5</a:t>
            </a:r>
            <a:r>
              <a:rPr lang="en-US" altLang="en-US" sz="2000" baseline="30000" smtClean="0">
                <a:solidFill>
                  <a:schemeClr val="tx1"/>
                </a:solidFill>
              </a:rPr>
              <a:t>th</a:t>
            </a:r>
            <a:r>
              <a:rPr lang="en-US" altLang="en-US" sz="2000" smtClean="0">
                <a:solidFill>
                  <a:schemeClr val="tx1"/>
                </a:solidFill>
              </a:rPr>
              <a:t>, 2016</a:t>
            </a:r>
            <a:endParaRPr lang="en-US" altLang="en-US" sz="2000" dirty="0">
              <a:solidFill>
                <a:schemeClr val="tx1"/>
              </a:solidFill>
            </a:endParaRP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Adaptation of VMD to EGL for in-situ and parallel rendering on clouds, clusters, and supercomputers</a:t>
            </a:r>
            <a:endParaRPr lang="en-US" sz="3200" dirty="0"/>
          </a:p>
        </p:txBody>
      </p:sp>
      <p:sp>
        <p:nvSpPr>
          <p:cNvPr id="3" name="Text Placeholder 2"/>
          <p:cNvSpPr>
            <a:spLocks noGrp="1"/>
          </p:cNvSpPr>
          <p:nvPr>
            <p:ph type="body" sz="half" idx="1"/>
          </p:nvPr>
        </p:nvSpPr>
        <p:spPr>
          <a:xfrm>
            <a:off x="568843" y="1180214"/>
            <a:ext cx="4589758" cy="3390596"/>
          </a:xfrm>
        </p:spPr>
        <p:txBody>
          <a:bodyPr>
            <a:normAutofit fontScale="85000" lnSpcReduction="10000"/>
          </a:bodyPr>
          <a:lstStyle/>
          <a:p>
            <a:r>
              <a:rPr lang="en-US" sz="2400" dirty="0" smtClean="0"/>
              <a:t>Eliminate dependency on windowing systems</a:t>
            </a:r>
          </a:p>
          <a:p>
            <a:r>
              <a:rPr lang="en-US" sz="2400" dirty="0"/>
              <a:t>S</a:t>
            </a:r>
            <a:r>
              <a:rPr lang="en-US" sz="2400" dirty="0" smtClean="0"/>
              <a:t>implified deployment of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r>
              <a:rPr lang="en-US" sz="2400" dirty="0" smtClean="0"/>
              <a:t>Support high-quality vendor-supported commercial OpenGL implementations in HPC systems that were previously limited to Mesa</a:t>
            </a:r>
          </a:p>
          <a:p>
            <a:endParaRPr lang="en-US" sz="2400" dirty="0" smtClean="0"/>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3416729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133350"/>
            <a:ext cx="7770813" cy="609600"/>
          </a:xfrm>
        </p:spPr>
        <p:txBody>
          <a:bodyPr/>
          <a:lstStyle/>
          <a:p>
            <a:r>
              <a:rPr lang="en-US" altLang="en-US" smtClean="0">
                <a:latin typeface="Arial" charset="0"/>
                <a:cs typeface="Arial" charset="0"/>
              </a:rPr>
              <a:t>OpenGL: GLX vs. EGL</a:t>
            </a:r>
          </a:p>
        </p:txBody>
      </p:sp>
      <p:sp>
        <p:nvSpPr>
          <p:cNvPr id="51" name="Rectangle 50"/>
          <p:cNvSpPr>
            <a:spLocks noChangeAspect="1"/>
          </p:cNvSpPr>
          <p:nvPr/>
        </p:nvSpPr>
        <p:spPr>
          <a:xfrm>
            <a:off x="315913" y="819150"/>
            <a:ext cx="3898900" cy="74612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err="1">
                <a:solidFill>
                  <a:srgbClr val="FFFFFF"/>
                </a:solidFill>
                <a:latin typeface="Arial" panose="020B0604020202020204" pitchFamily="34" charset="0"/>
                <a:cs typeface="Arial" panose="020B0604020202020204" pitchFamily="34" charset="0"/>
              </a:rPr>
              <a:t>Viz</a:t>
            </a:r>
            <a:r>
              <a:rPr lang="en-US" sz="2800" b="1" dirty="0">
                <a:solidFill>
                  <a:srgbClr val="FFFFFF"/>
                </a:solidFill>
                <a:latin typeface="Arial" panose="020B0604020202020204" pitchFamily="34" charset="0"/>
                <a:cs typeface="Arial" panose="020B0604020202020204" pitchFamily="34" charset="0"/>
              </a:rPr>
              <a:t> Application</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200" b="1" dirty="0">
                <a:solidFill>
                  <a:srgbClr val="FFFFFF"/>
                </a:solidFill>
                <a:latin typeface="Arial" panose="020B0604020202020204" pitchFamily="34" charset="0"/>
                <a:cs typeface="Arial" panose="020B0604020202020204" pitchFamily="34" charset="0"/>
              </a:rPr>
              <a:t>(user)</a:t>
            </a:r>
          </a:p>
        </p:txBody>
      </p:sp>
      <p:sp>
        <p:nvSpPr>
          <p:cNvPr id="52" name="Rectangle 51"/>
          <p:cNvSpPr>
            <a:spLocks noChangeAspect="1"/>
          </p:cNvSpPr>
          <p:nvPr/>
        </p:nvSpPr>
        <p:spPr>
          <a:xfrm>
            <a:off x="2255838" y="2389188"/>
            <a:ext cx="1949450" cy="116205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FFFFFF"/>
                </a:solidFill>
                <a:latin typeface="Arial" panose="020B0604020202020204" pitchFamily="34" charset="0"/>
                <a:cs typeface="Arial" panose="020B0604020202020204" pitchFamily="34" charset="0"/>
              </a:rPr>
              <a:t>X server</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600" b="1" dirty="0">
                <a:solidFill>
                  <a:srgbClr val="FFFFFF"/>
                </a:solidFill>
                <a:latin typeface="Arial" panose="020B0604020202020204" pitchFamily="34" charset="0"/>
                <a:cs typeface="Arial" panose="020B0604020202020204" pitchFamily="34" charset="0"/>
              </a:rPr>
              <a:t>(root)</a:t>
            </a:r>
            <a:endParaRPr lang="en-US" sz="2400" b="1" dirty="0">
              <a:solidFill>
                <a:srgbClr val="FFFFFF"/>
              </a:solidFill>
              <a:latin typeface="Arial" panose="020B0604020202020204" pitchFamily="34" charset="0"/>
              <a:cs typeface="Arial" panose="020B0604020202020204" pitchFamily="34" charset="0"/>
            </a:endParaRPr>
          </a:p>
        </p:txBody>
      </p:sp>
      <p:sp>
        <p:nvSpPr>
          <p:cNvPr id="53" name="Rectangle 52"/>
          <p:cNvSpPr>
            <a:spLocks noChangeAspect="1"/>
          </p:cNvSpPr>
          <p:nvPr/>
        </p:nvSpPr>
        <p:spPr>
          <a:xfrm>
            <a:off x="304800" y="4133850"/>
            <a:ext cx="3895725" cy="484188"/>
          </a:xfrm>
          <a:prstGeom prst="rect">
            <a:avLst/>
          </a:prstGeom>
          <a:solidFill>
            <a:srgbClr val="00A43E"/>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FFFFFF"/>
                </a:solidFill>
                <a:latin typeface="Arial" panose="020B0604020202020204" pitchFamily="34" charset="0"/>
                <a:cs typeface="Arial" panose="020B0604020202020204" pitchFamily="34" charset="0"/>
              </a:rPr>
              <a:t>GPU</a:t>
            </a:r>
          </a:p>
        </p:txBody>
      </p:sp>
      <p:sp>
        <p:nvSpPr>
          <p:cNvPr id="54" name="Rectangle 53"/>
          <p:cNvSpPr>
            <a:spLocks noChangeAspect="1"/>
          </p:cNvSpPr>
          <p:nvPr/>
        </p:nvSpPr>
        <p:spPr>
          <a:xfrm>
            <a:off x="304800" y="3638550"/>
            <a:ext cx="3895725" cy="40957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Driver</a:t>
            </a:r>
            <a:endParaRPr lang="en-US" sz="3200" b="1" dirty="0">
              <a:solidFill>
                <a:srgbClr val="000000"/>
              </a:solidFill>
              <a:latin typeface="Arial" panose="020B0604020202020204" pitchFamily="34" charset="0"/>
              <a:cs typeface="Arial" panose="020B0604020202020204" pitchFamily="34" charset="0"/>
            </a:endParaRPr>
          </a:p>
        </p:txBody>
      </p:sp>
      <p:sp>
        <p:nvSpPr>
          <p:cNvPr id="55" name="Rectangle 54"/>
          <p:cNvSpPr>
            <a:spLocks noChangeAspect="1"/>
          </p:cNvSpPr>
          <p:nvPr/>
        </p:nvSpPr>
        <p:spPr>
          <a:xfrm>
            <a:off x="311150" y="1963738"/>
            <a:ext cx="1408113" cy="1587500"/>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OpenGL</a:t>
            </a:r>
          </a:p>
        </p:txBody>
      </p:sp>
      <p:cxnSp>
        <p:nvCxnSpPr>
          <p:cNvPr id="56" name="Straight Arrow Connector 55"/>
          <p:cNvCxnSpPr>
            <a:cxnSpLocks noChangeAspect="1"/>
            <a:endCxn id="55" idx="0"/>
          </p:cNvCxnSpPr>
          <p:nvPr/>
        </p:nvCxnSpPr>
        <p:spPr>
          <a:xfrm>
            <a:off x="1014413" y="1576388"/>
            <a:ext cx="0" cy="387350"/>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a:spLocks noChangeAspect="1"/>
          </p:cNvSpPr>
          <p:nvPr/>
        </p:nvSpPr>
        <p:spPr>
          <a:xfrm>
            <a:off x="4989513" y="819150"/>
            <a:ext cx="3898900" cy="74612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err="1">
                <a:solidFill>
                  <a:srgbClr val="FFFFFF"/>
                </a:solidFill>
                <a:latin typeface="Arial" panose="020B0604020202020204" pitchFamily="34" charset="0"/>
                <a:cs typeface="Arial" panose="020B0604020202020204" pitchFamily="34" charset="0"/>
              </a:rPr>
              <a:t>Viz</a:t>
            </a:r>
            <a:r>
              <a:rPr lang="en-US" sz="2800" b="1" dirty="0">
                <a:solidFill>
                  <a:srgbClr val="FFFFFF"/>
                </a:solidFill>
                <a:latin typeface="Arial" panose="020B0604020202020204" pitchFamily="34" charset="0"/>
                <a:cs typeface="Arial" panose="020B0604020202020204" pitchFamily="34" charset="0"/>
              </a:rPr>
              <a:t> Application</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200" b="1" dirty="0">
                <a:solidFill>
                  <a:srgbClr val="FFFFFF"/>
                </a:solidFill>
                <a:latin typeface="Arial" panose="020B0604020202020204" pitchFamily="34" charset="0"/>
                <a:cs typeface="Arial" panose="020B0604020202020204" pitchFamily="34" charset="0"/>
              </a:rPr>
              <a:t>(user)</a:t>
            </a:r>
          </a:p>
        </p:txBody>
      </p:sp>
      <p:sp>
        <p:nvSpPr>
          <p:cNvPr id="58" name="Rectangle 57"/>
          <p:cNvSpPr>
            <a:spLocks noChangeAspect="1"/>
          </p:cNvSpPr>
          <p:nvPr/>
        </p:nvSpPr>
        <p:spPr>
          <a:xfrm>
            <a:off x="4989513" y="4133850"/>
            <a:ext cx="3895725" cy="484188"/>
          </a:xfrm>
          <a:prstGeom prst="rect">
            <a:avLst/>
          </a:prstGeom>
          <a:solidFill>
            <a:srgbClr val="00A43E"/>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FFFFFF"/>
                </a:solidFill>
                <a:latin typeface="Arial" panose="020B0604020202020204" pitchFamily="34" charset="0"/>
                <a:cs typeface="Arial" panose="020B0604020202020204" pitchFamily="34" charset="0"/>
              </a:rPr>
              <a:t>GPU</a:t>
            </a:r>
          </a:p>
        </p:txBody>
      </p:sp>
      <p:sp>
        <p:nvSpPr>
          <p:cNvPr id="59" name="Rectangle 58"/>
          <p:cNvSpPr>
            <a:spLocks noChangeAspect="1"/>
          </p:cNvSpPr>
          <p:nvPr/>
        </p:nvSpPr>
        <p:spPr>
          <a:xfrm>
            <a:off x="4992688" y="3638550"/>
            <a:ext cx="3895725" cy="40957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Driver</a:t>
            </a:r>
            <a:endParaRPr lang="en-US" sz="3200" b="1" dirty="0">
              <a:solidFill>
                <a:srgbClr val="000000"/>
              </a:solidFill>
              <a:latin typeface="Arial" panose="020B0604020202020204" pitchFamily="34" charset="0"/>
              <a:cs typeface="Arial" panose="020B0604020202020204" pitchFamily="34" charset="0"/>
            </a:endParaRPr>
          </a:p>
        </p:txBody>
      </p:sp>
      <p:sp>
        <p:nvSpPr>
          <p:cNvPr id="60" name="Rectangle 59"/>
          <p:cNvSpPr>
            <a:spLocks noChangeAspect="1"/>
          </p:cNvSpPr>
          <p:nvPr/>
        </p:nvSpPr>
        <p:spPr>
          <a:xfrm>
            <a:off x="4995863" y="2613025"/>
            <a:ext cx="1408112" cy="369888"/>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000000"/>
                </a:solidFill>
                <a:latin typeface="Arial" panose="020B0604020202020204" pitchFamily="34" charset="0"/>
                <a:cs typeface="Arial" panose="020B0604020202020204" pitchFamily="34" charset="0"/>
              </a:rPr>
              <a:t>OpenGL</a:t>
            </a:r>
          </a:p>
        </p:txBody>
      </p:sp>
      <p:cxnSp>
        <p:nvCxnSpPr>
          <p:cNvPr id="61" name="Straight Arrow Connector 60"/>
          <p:cNvCxnSpPr>
            <a:cxnSpLocks noChangeAspect="1"/>
          </p:cNvCxnSpPr>
          <p:nvPr/>
        </p:nvCxnSpPr>
        <p:spPr>
          <a:xfrm>
            <a:off x="7943850" y="1576388"/>
            <a:ext cx="0" cy="1604962"/>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a:spLocks noChangeAspect="1"/>
          </p:cNvSpPr>
          <p:nvPr/>
        </p:nvSpPr>
        <p:spPr>
          <a:xfrm>
            <a:off x="2255838" y="1966913"/>
            <a:ext cx="1951037" cy="369887"/>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GLX</a:t>
            </a:r>
            <a:endParaRPr lang="en-US" sz="2800" b="1" dirty="0">
              <a:solidFill>
                <a:srgbClr val="000000"/>
              </a:solidFill>
              <a:latin typeface="Arial" panose="020B0604020202020204" pitchFamily="34" charset="0"/>
              <a:cs typeface="Arial" panose="020B0604020202020204" pitchFamily="34" charset="0"/>
            </a:endParaRPr>
          </a:p>
        </p:txBody>
      </p:sp>
      <p:sp>
        <p:nvSpPr>
          <p:cNvPr id="63" name="Rectangle 62"/>
          <p:cNvSpPr>
            <a:spLocks noChangeAspect="1"/>
          </p:cNvSpPr>
          <p:nvPr/>
        </p:nvSpPr>
        <p:spPr>
          <a:xfrm>
            <a:off x="4995863" y="1966913"/>
            <a:ext cx="1408112" cy="1584325"/>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OpenGL</a:t>
            </a:r>
          </a:p>
        </p:txBody>
      </p:sp>
      <p:cxnSp>
        <p:nvCxnSpPr>
          <p:cNvPr id="64" name="Straight Arrow Connector 63"/>
          <p:cNvCxnSpPr>
            <a:cxnSpLocks noChangeAspect="1"/>
            <a:endCxn id="63" idx="0"/>
          </p:cNvCxnSpPr>
          <p:nvPr/>
        </p:nvCxnSpPr>
        <p:spPr>
          <a:xfrm>
            <a:off x="5700713" y="1576388"/>
            <a:ext cx="0" cy="390525"/>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a:spLocks noChangeAspect="1"/>
          </p:cNvSpPr>
          <p:nvPr/>
        </p:nvSpPr>
        <p:spPr>
          <a:xfrm>
            <a:off x="7181850" y="3181350"/>
            <a:ext cx="1706563" cy="369888"/>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EGL</a:t>
            </a:r>
            <a:endParaRPr lang="en-US" sz="2800" b="1" dirty="0">
              <a:solidFill>
                <a:srgbClr val="000000"/>
              </a:solidFill>
              <a:latin typeface="Arial" panose="020B0604020202020204" pitchFamily="34" charset="0"/>
              <a:cs typeface="Arial" panose="020B0604020202020204" pitchFamily="34" charset="0"/>
            </a:endParaRPr>
          </a:p>
        </p:txBody>
      </p:sp>
      <p:cxnSp>
        <p:nvCxnSpPr>
          <p:cNvPr id="66" name="Straight Connector 65"/>
          <p:cNvCxnSpPr/>
          <p:nvPr/>
        </p:nvCxnSpPr>
        <p:spPr>
          <a:xfrm flipH="1">
            <a:off x="1714500" y="2152650"/>
            <a:ext cx="541338" cy="0"/>
          </a:xfrm>
          <a:prstGeom prst="line">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noChangeAspect="1"/>
            <a:endCxn id="62" idx="0"/>
          </p:cNvCxnSpPr>
          <p:nvPr/>
        </p:nvCxnSpPr>
        <p:spPr>
          <a:xfrm>
            <a:off x="3230563" y="1576388"/>
            <a:ext cx="0" cy="390525"/>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6403975" y="3367088"/>
            <a:ext cx="777875" cy="0"/>
          </a:xfrm>
          <a:prstGeom prst="line">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252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58"/>
          <p:cNvGrpSpPr>
            <a:grpSpLocks/>
          </p:cNvGrpSpPr>
          <p:nvPr/>
        </p:nvGrpSpPr>
        <p:grpSpPr bwMode="auto">
          <a:xfrm>
            <a:off x="0" y="69850"/>
            <a:ext cx="9144000" cy="4605338"/>
            <a:chOff x="61392" y="180975"/>
            <a:chExt cx="9144000" cy="6716712"/>
          </a:xfrm>
        </p:grpSpPr>
        <p:sp>
          <p:nvSpPr>
            <p:cNvPr id="21507" name="Rectangle 8"/>
            <p:cNvSpPr>
              <a:spLocks noChangeArrowheads="1"/>
            </p:cNvSpPr>
            <p:nvPr/>
          </p:nvSpPr>
          <p:spPr bwMode="auto">
            <a:xfrm>
              <a:off x="61392" y="5930900"/>
              <a:ext cx="9144000" cy="9667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 name="AutoShape 23"/>
            <p:cNvSpPr>
              <a:spLocks noChangeArrowheads="1"/>
            </p:cNvSpPr>
            <p:nvPr/>
          </p:nvSpPr>
          <p:spPr bwMode="auto">
            <a:xfrm>
              <a:off x="216967" y="4073010"/>
              <a:ext cx="8821738" cy="2671867"/>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09" name="AutoShape 35"/>
            <p:cNvSpPr>
              <a:spLocks noChangeArrowheads="1"/>
            </p:cNvSpPr>
            <p:nvPr/>
          </p:nvSpPr>
          <p:spPr bwMode="auto">
            <a:xfrm>
              <a:off x="5600180" y="5662612"/>
              <a:ext cx="3224212" cy="936625"/>
            </a:xfrm>
            <a:prstGeom prst="roundRect">
              <a:avLst>
                <a:gd name="adj" fmla="val 16667"/>
              </a:avLst>
            </a:prstGeom>
            <a:solidFill>
              <a:srgbClr val="99FF99"/>
            </a:solidFill>
            <a:ln w="38100">
              <a:solidFill>
                <a:schemeClr val="tx1"/>
              </a:solidFill>
              <a:round/>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10" name="AutoShape 35"/>
            <p:cNvSpPr>
              <a:spLocks noChangeArrowheads="1"/>
            </p:cNvSpPr>
            <p:nvPr/>
          </p:nvSpPr>
          <p:spPr bwMode="auto">
            <a:xfrm>
              <a:off x="5600180" y="4213225"/>
              <a:ext cx="3224212" cy="125571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5" name="AutoShape 26"/>
            <p:cNvSpPr>
              <a:spLocks noChangeArrowheads="1"/>
            </p:cNvSpPr>
            <p:nvPr/>
          </p:nvSpPr>
          <p:spPr bwMode="auto">
            <a:xfrm>
              <a:off x="226492" y="1294639"/>
              <a:ext cx="24368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12" name="Rectangle 4"/>
            <p:cNvSpPr>
              <a:spLocks noChangeArrowheads="1"/>
            </p:cNvSpPr>
            <p:nvPr/>
          </p:nvSpPr>
          <p:spPr bwMode="auto">
            <a:xfrm>
              <a:off x="462716" y="4322762"/>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VMDDisplayList</a:t>
              </a:r>
            </a:p>
          </p:txBody>
        </p:sp>
        <p:sp>
          <p:nvSpPr>
            <p:cNvPr id="21513" name="Rectangle 5"/>
            <p:cNvSpPr>
              <a:spLocks noChangeArrowheads="1"/>
            </p:cNvSpPr>
            <p:nvPr/>
          </p:nvSpPr>
          <p:spPr bwMode="auto">
            <a:xfrm>
              <a:off x="459855" y="5122861"/>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DisplayDevice</a:t>
              </a:r>
            </a:p>
          </p:txBody>
        </p:sp>
        <p:sp>
          <p:nvSpPr>
            <p:cNvPr id="21514" name="Rectangle 6"/>
            <p:cNvSpPr>
              <a:spLocks noChangeArrowheads="1"/>
            </p:cNvSpPr>
            <p:nvPr/>
          </p:nvSpPr>
          <p:spPr bwMode="auto">
            <a:xfrm>
              <a:off x="6081192" y="4618037"/>
              <a:ext cx="2392363"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sp>
          <p:nvSpPr>
            <p:cNvPr id="21515" name="Rectangle 8"/>
            <p:cNvSpPr>
              <a:spLocks noChangeArrowheads="1"/>
            </p:cNvSpPr>
            <p:nvPr/>
          </p:nvSpPr>
          <p:spPr bwMode="auto">
            <a:xfrm>
              <a:off x="450330" y="5930901"/>
              <a:ext cx="1814512" cy="563561"/>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OpenGLRenderer</a:t>
              </a:r>
            </a:p>
          </p:txBody>
        </p:sp>
        <p:cxnSp>
          <p:nvCxnSpPr>
            <p:cNvPr id="21516" name="AutoShape 18"/>
            <p:cNvCxnSpPr>
              <a:cxnSpLocks noChangeShapeType="1"/>
              <a:stCxn id="21512" idx="2"/>
              <a:endCxn id="21513" idx="0"/>
            </p:cNvCxnSpPr>
            <p:nvPr/>
          </p:nvCxnSpPr>
          <p:spPr bwMode="auto">
            <a:xfrm flipH="1">
              <a:off x="1367111" y="4668837"/>
              <a:ext cx="2861" cy="45402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7" name="AutoShape 19"/>
            <p:cNvCxnSpPr>
              <a:cxnSpLocks noChangeShapeType="1"/>
              <a:stCxn id="21513" idx="2"/>
              <a:endCxn id="21515" idx="0"/>
            </p:cNvCxnSpPr>
            <p:nvPr/>
          </p:nvCxnSpPr>
          <p:spPr bwMode="auto">
            <a:xfrm flipH="1">
              <a:off x="1357586" y="5468937"/>
              <a:ext cx="9525" cy="46196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8" name="Text Box 25"/>
            <p:cNvSpPr txBox="1">
              <a:spLocks noChangeArrowheads="1"/>
            </p:cNvSpPr>
            <p:nvPr/>
          </p:nvSpPr>
          <p:spPr bwMode="auto">
            <a:xfrm>
              <a:off x="2396605" y="4213225"/>
              <a:ext cx="2232025"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Display </a:t>
              </a:r>
            </a:p>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Subsystem</a:t>
              </a:r>
            </a:p>
          </p:txBody>
        </p:sp>
        <p:sp>
          <p:nvSpPr>
            <p:cNvPr id="21519" name="Text Box 27"/>
            <p:cNvSpPr txBox="1">
              <a:spLocks noChangeArrowheads="1"/>
            </p:cNvSpPr>
            <p:nvPr/>
          </p:nvSpPr>
          <p:spPr bwMode="auto">
            <a:xfrm>
              <a:off x="459855" y="1373187"/>
              <a:ext cx="1970087"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Scene Graph</a:t>
              </a:r>
            </a:p>
          </p:txBody>
        </p:sp>
        <p:sp>
          <p:nvSpPr>
            <p:cNvPr id="21520" name="AutoShape 28"/>
            <p:cNvSpPr>
              <a:spLocks noChangeArrowheads="1"/>
            </p:cNvSpPr>
            <p:nvPr/>
          </p:nvSpPr>
          <p:spPr bwMode="auto">
            <a:xfrm>
              <a:off x="216967" y="180975"/>
              <a:ext cx="8821738" cy="68897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21" name="Text Box 29"/>
            <p:cNvSpPr txBox="1">
              <a:spLocks noChangeArrowheads="1"/>
            </p:cNvSpPr>
            <p:nvPr/>
          </p:nvSpPr>
          <p:spPr bwMode="auto">
            <a:xfrm>
              <a:off x="961505" y="227270"/>
              <a:ext cx="74120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400" b="1" smtClean="0">
                  <a:latin typeface="Arial" charset="0"/>
                  <a:cs typeface="Arial" charset="0"/>
                </a:rPr>
                <a:t>Molecular Structure Data and Global VMD State</a:t>
              </a:r>
            </a:p>
          </p:txBody>
        </p:sp>
        <p:sp>
          <p:nvSpPr>
            <p:cNvPr id="36" name="AutoShape 35"/>
            <p:cNvSpPr>
              <a:spLocks noChangeArrowheads="1"/>
            </p:cNvSpPr>
            <p:nvPr/>
          </p:nvSpPr>
          <p:spPr bwMode="auto">
            <a:xfrm>
              <a:off x="6871767" y="1294639"/>
              <a:ext cx="2176463" cy="2310678"/>
            </a:xfrm>
            <a:prstGeom prst="roundRect">
              <a:avLst>
                <a:gd name="adj" fmla="val 16667"/>
              </a:avLst>
            </a:prstGeom>
            <a:solidFill>
              <a:schemeClr val="accent2">
                <a:lumMod val="20000"/>
                <a:lumOff val="80000"/>
              </a:schemeClr>
            </a:solidFill>
            <a:ln w="38100">
              <a:solidFill>
                <a:schemeClr val="tx1"/>
              </a:solidFill>
              <a:round/>
              <a:headEnd/>
              <a:tailEnd/>
            </a:ln>
            <a:effec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smtClean="0"/>
            </a:p>
          </p:txBody>
        </p:sp>
        <p:sp>
          <p:nvSpPr>
            <p:cNvPr id="21523" name="Text Box 36"/>
            <p:cNvSpPr txBox="1">
              <a:spLocks noChangeArrowheads="1"/>
            </p:cNvSpPr>
            <p:nvPr/>
          </p:nvSpPr>
          <p:spPr bwMode="auto">
            <a:xfrm>
              <a:off x="6922567" y="1390650"/>
              <a:ext cx="207486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User Interface Subsystem</a:t>
              </a:r>
            </a:p>
          </p:txBody>
        </p:sp>
        <p:sp>
          <p:nvSpPr>
            <p:cNvPr id="21524" name="Rectangle 43"/>
            <p:cNvSpPr>
              <a:spLocks noChangeArrowheads="1"/>
            </p:cNvSpPr>
            <p:nvPr/>
          </p:nvSpPr>
          <p:spPr bwMode="auto">
            <a:xfrm>
              <a:off x="6974955" y="2290762"/>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Tcl/Python Scripting</a:t>
              </a:r>
            </a:p>
          </p:txBody>
        </p:sp>
        <p:sp>
          <p:nvSpPr>
            <p:cNvPr id="21525" name="Rectangle 44"/>
            <p:cNvSpPr>
              <a:spLocks noChangeArrowheads="1"/>
            </p:cNvSpPr>
            <p:nvPr/>
          </p:nvSpPr>
          <p:spPr bwMode="auto">
            <a:xfrm>
              <a:off x="6974955" y="2705100"/>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Mouse + Windows</a:t>
              </a:r>
            </a:p>
          </p:txBody>
        </p:sp>
        <p:sp>
          <p:nvSpPr>
            <p:cNvPr id="21526" name="Rectangle 46"/>
            <p:cNvSpPr>
              <a:spLocks noChangeArrowheads="1"/>
            </p:cNvSpPr>
            <p:nvPr/>
          </p:nvSpPr>
          <p:spPr bwMode="auto">
            <a:xfrm>
              <a:off x="6974955" y="3117850"/>
              <a:ext cx="1970087" cy="29368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6DoF Input “Tools”</a:t>
              </a:r>
            </a:p>
          </p:txBody>
        </p:sp>
        <p:sp>
          <p:nvSpPr>
            <p:cNvPr id="41" name="AutoShape 47"/>
            <p:cNvSpPr>
              <a:spLocks noChangeArrowheads="1"/>
            </p:cNvSpPr>
            <p:nvPr/>
          </p:nvSpPr>
          <p:spPr bwMode="auto">
            <a:xfrm>
              <a:off x="3595167" y="1294639"/>
              <a:ext cx="23860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28" name="Text Box 49"/>
            <p:cNvSpPr txBox="1">
              <a:spLocks noChangeArrowheads="1"/>
            </p:cNvSpPr>
            <p:nvPr/>
          </p:nvSpPr>
          <p:spPr bwMode="auto">
            <a:xfrm>
              <a:off x="3544367" y="1390650"/>
              <a:ext cx="243681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Graphical  Representations</a:t>
              </a:r>
            </a:p>
          </p:txBody>
        </p:sp>
        <p:sp>
          <p:nvSpPr>
            <p:cNvPr id="21529" name="Rectangle 50"/>
            <p:cNvSpPr>
              <a:spLocks noChangeArrowheads="1"/>
            </p:cNvSpPr>
            <p:nvPr/>
          </p:nvSpPr>
          <p:spPr bwMode="auto">
            <a:xfrm>
              <a:off x="3803130" y="2705100"/>
              <a:ext cx="1970087" cy="830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Non-Molecular</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Geometry</a:t>
              </a:r>
            </a:p>
          </p:txBody>
        </p:sp>
        <p:sp>
          <p:nvSpPr>
            <p:cNvPr id="21530" name="Rectangle 51"/>
            <p:cNvSpPr>
              <a:spLocks noChangeArrowheads="1"/>
            </p:cNvSpPr>
            <p:nvPr/>
          </p:nvSpPr>
          <p:spPr bwMode="auto">
            <a:xfrm>
              <a:off x="3803130" y="2290762"/>
              <a:ext cx="1970087"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DrawMolecule</a:t>
              </a:r>
            </a:p>
          </p:txBody>
        </p:sp>
        <p:cxnSp>
          <p:nvCxnSpPr>
            <p:cNvPr id="21531" name="AutoShape 55"/>
            <p:cNvCxnSpPr>
              <a:cxnSpLocks noChangeShapeType="1"/>
              <a:stCxn id="25" idx="2"/>
            </p:cNvCxnSpPr>
            <p:nvPr/>
          </p:nvCxnSpPr>
          <p:spPr bwMode="auto">
            <a:xfrm>
              <a:off x="1444105" y="3602037"/>
              <a:ext cx="1587" cy="469900"/>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2" name="AutoShape 56"/>
            <p:cNvCxnSpPr>
              <a:cxnSpLocks noChangeShapeType="1"/>
              <a:stCxn id="41" idx="1"/>
              <a:endCxn id="25" idx="3"/>
            </p:cNvCxnSpPr>
            <p:nvPr/>
          </p:nvCxnSpPr>
          <p:spPr bwMode="auto">
            <a:xfrm flipH="1">
              <a:off x="2663305" y="2449512"/>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3" name="AutoShape 57"/>
            <p:cNvCxnSpPr>
              <a:cxnSpLocks noChangeShapeType="1"/>
              <a:stCxn id="36" idx="1"/>
              <a:endCxn id="41" idx="3"/>
            </p:cNvCxnSpPr>
            <p:nvPr/>
          </p:nvCxnSpPr>
          <p:spPr bwMode="auto">
            <a:xfrm flipH="1" flipV="1">
              <a:off x="5981180" y="2449512"/>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4" name="AutoShape 68"/>
            <p:cNvCxnSpPr>
              <a:cxnSpLocks noChangeShapeType="1"/>
            </p:cNvCxnSpPr>
            <p:nvPr/>
          </p:nvCxnSpPr>
          <p:spPr bwMode="auto">
            <a:xfrm flipV="1">
              <a:off x="8219555" y="869950"/>
              <a:ext cx="0" cy="4318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5" name="AutoShape 69"/>
            <p:cNvCxnSpPr>
              <a:cxnSpLocks noChangeShapeType="1"/>
            </p:cNvCxnSpPr>
            <p:nvPr/>
          </p:nvCxnSpPr>
          <p:spPr bwMode="auto">
            <a:xfrm>
              <a:off x="7597255" y="847725"/>
              <a:ext cx="1587"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6" name="AutoShape 70"/>
            <p:cNvCxnSpPr>
              <a:cxnSpLocks noChangeShapeType="1"/>
            </p:cNvCxnSpPr>
            <p:nvPr/>
          </p:nvCxnSpPr>
          <p:spPr bwMode="auto">
            <a:xfrm>
              <a:off x="4754042" y="847725"/>
              <a:ext cx="1588"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7" name="Rectangle 8"/>
            <p:cNvSpPr>
              <a:spLocks noChangeArrowheads="1"/>
            </p:cNvSpPr>
            <p:nvPr/>
          </p:nvSpPr>
          <p:spPr bwMode="auto">
            <a:xfrm>
              <a:off x="6081192" y="5053012"/>
              <a:ext cx="2384425" cy="346075"/>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Windowed OpenGL</a:t>
              </a:r>
            </a:p>
          </p:txBody>
        </p:sp>
        <p:sp>
          <p:nvSpPr>
            <p:cNvPr id="21538" name="Rectangle 8"/>
            <p:cNvSpPr>
              <a:spLocks noChangeArrowheads="1"/>
            </p:cNvSpPr>
            <p:nvPr/>
          </p:nvSpPr>
          <p:spPr bwMode="auto">
            <a:xfrm>
              <a:off x="6081192" y="6146800"/>
              <a:ext cx="2392363" cy="3476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pic>
          <p:nvPicPr>
            <p:cNvPr id="21539"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417" y="1735137"/>
              <a:ext cx="1095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0" name="Text Box 36"/>
            <p:cNvSpPr txBox="1">
              <a:spLocks noChangeArrowheads="1"/>
            </p:cNvSpPr>
            <p:nvPr/>
          </p:nvSpPr>
          <p:spPr bwMode="auto">
            <a:xfrm>
              <a:off x="6270104" y="4216876"/>
              <a:ext cx="2074863"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GLX+X11+Drv</a:t>
              </a:r>
            </a:p>
          </p:txBody>
        </p:sp>
        <p:sp>
          <p:nvSpPr>
            <p:cNvPr id="21541" name="Text Box 36"/>
            <p:cNvSpPr txBox="1">
              <a:spLocks noChangeArrowheads="1"/>
            </p:cNvSpPr>
            <p:nvPr/>
          </p:nvSpPr>
          <p:spPr bwMode="auto">
            <a:xfrm>
              <a:off x="6174855" y="5699918"/>
              <a:ext cx="2074862"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EGL+Drv</a:t>
              </a:r>
            </a:p>
          </p:txBody>
        </p:sp>
        <p:cxnSp>
          <p:nvCxnSpPr>
            <p:cNvPr id="21542" name="Elbow Connector 4"/>
            <p:cNvCxnSpPr>
              <a:cxnSpLocks noChangeShapeType="1"/>
              <a:endCxn id="21538" idx="1"/>
            </p:cNvCxnSpPr>
            <p:nvPr/>
          </p:nvCxnSpPr>
          <p:spPr bwMode="auto">
            <a:xfrm flipV="1">
              <a:off x="2274367" y="6320632"/>
              <a:ext cx="3806825" cy="86992"/>
            </a:xfrm>
            <a:prstGeom prst="bentConnector3">
              <a:avLst>
                <a:gd name="adj1" fmla="val 7125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3" name="Elbow Connector 51"/>
            <p:cNvCxnSpPr>
              <a:cxnSpLocks noChangeShapeType="1"/>
              <a:endCxn id="21514" idx="1"/>
            </p:cNvCxnSpPr>
            <p:nvPr/>
          </p:nvCxnSpPr>
          <p:spPr bwMode="auto">
            <a:xfrm flipV="1">
              <a:off x="2274366" y="4790282"/>
              <a:ext cx="3806826" cy="1249361"/>
            </a:xfrm>
            <a:prstGeom prst="bentConnector3">
              <a:avLst>
                <a:gd name="adj1" fmla="val 6188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4" name="Elbow Connector 63"/>
            <p:cNvCxnSpPr>
              <a:cxnSpLocks noChangeShapeType="1"/>
              <a:endCxn id="21537" idx="1"/>
            </p:cNvCxnSpPr>
            <p:nvPr/>
          </p:nvCxnSpPr>
          <p:spPr bwMode="auto">
            <a:xfrm flipV="1">
              <a:off x="2264842" y="5226051"/>
              <a:ext cx="3816350" cy="999328"/>
            </a:xfrm>
            <a:prstGeom prst="bentConnector3">
              <a:avLst>
                <a:gd name="adj1" fmla="val 66981"/>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55259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384" y="1"/>
            <a:ext cx="5309449" cy="393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465931" y="3888977"/>
            <a:ext cx="849541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   VMD EGL rendering demonstrating full support for all VMD shaders and OpenGL features, multisample antialiasing, ray cast spheres, 3-D texture mapping, ...</a:t>
            </a:r>
          </a:p>
        </p:txBody>
      </p:sp>
    </p:spTree>
    <p:extLst>
      <p:ext uri="{BB962C8B-B14F-4D97-AF65-F5344CB8AC3E}">
        <p14:creationId xmlns:p14="http://schemas.microsoft.com/office/powerpoint/2010/main" val="34238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5" y="138223"/>
            <a:ext cx="7770813" cy="856060"/>
          </a:xfrm>
        </p:spPr>
        <p:txBody>
          <a:bodyPr/>
          <a:lstStyle/>
          <a:p>
            <a:r>
              <a:rPr lang="en-US" sz="3600" dirty="0" smtClean="0"/>
              <a:t>Benefits of EGL Platform Interfaces</a:t>
            </a:r>
            <a:endParaRPr lang="en-US" sz="3600" dirty="0"/>
          </a:p>
        </p:txBody>
      </p:sp>
      <p:sp>
        <p:nvSpPr>
          <p:cNvPr id="3" name="Text Placeholder 2"/>
          <p:cNvSpPr>
            <a:spLocks noGrp="1"/>
          </p:cNvSpPr>
          <p:nvPr>
            <p:ph type="body" sz="half" idx="1"/>
          </p:nvPr>
        </p:nvSpPr>
        <p:spPr>
          <a:xfrm>
            <a:off x="287079" y="994283"/>
            <a:ext cx="8697433" cy="3726573"/>
          </a:xfrm>
        </p:spPr>
        <p:txBody>
          <a:bodyPr/>
          <a:lstStyle/>
          <a:p>
            <a:r>
              <a:rPr lang="en-US" sz="2000" dirty="0" smtClean="0"/>
              <a:t>Minor similarity to OpenCL’s platform interfaces</a:t>
            </a:r>
          </a:p>
          <a:p>
            <a:r>
              <a:rPr lang="en-US" sz="2000" dirty="0" smtClean="0"/>
              <a:t>Enumerate and select among available implementations, potentially supporting multiple vendors in the same node</a:t>
            </a:r>
          </a:p>
          <a:p>
            <a:r>
              <a:rPr lang="en-US" sz="2000" dirty="0" smtClean="0"/>
              <a:t>Allows specific target implementation to be bound, e.g. GPU, CPU-integrated GPU, software rasterizer</a:t>
            </a:r>
          </a:p>
          <a:p>
            <a:r>
              <a:rPr lang="en-US" sz="2000" dirty="0" smtClean="0"/>
              <a:t>EGL interfaces make it </a:t>
            </a:r>
            <a:r>
              <a:rPr lang="en-US" sz="2000" b="1" dirty="0" smtClean="0"/>
              <a:t>EASY</a:t>
            </a:r>
            <a:r>
              <a:rPr lang="en-US" sz="2000" dirty="0" smtClean="0"/>
              <a:t> to bind a GPU to a thread with optimal CPU affinity with respect to NUMA topology</a:t>
            </a:r>
          </a:p>
          <a:p>
            <a:pPr lvl="1"/>
            <a:r>
              <a:rPr lang="en-US" sz="1600" dirty="0" smtClean="0"/>
              <a:t>High-perf. multi-GPU image compositing, video </a:t>
            </a:r>
          </a:p>
          <a:p>
            <a:pPr lvl="1"/>
            <a:r>
              <a:rPr lang="en-US" sz="1600" dirty="0" smtClean="0"/>
              <a:t>NVIDIA EGL implementation supports multiple indexing schemes, e.g. </a:t>
            </a:r>
            <a:r>
              <a:rPr lang="en-US" sz="1600" dirty="0" err="1" smtClean="0"/>
              <a:t>PCIe</a:t>
            </a:r>
            <a:r>
              <a:rPr lang="en-US" sz="1600" dirty="0" smtClean="0"/>
              <a:t> ordering </a:t>
            </a:r>
          </a:p>
          <a:p>
            <a:pPr lvl="1"/>
            <a:r>
              <a:rPr lang="en-US" sz="1600" dirty="0" smtClean="0"/>
              <a:t>EGL plays nicely with MPI, CUDA/OpenCL, </a:t>
            </a:r>
            <a:r>
              <a:rPr lang="en-US" sz="1600" dirty="0" err="1" smtClean="0"/>
              <a:t>OptiX</a:t>
            </a:r>
            <a:r>
              <a:rPr lang="en-US" sz="1600" dirty="0" smtClean="0"/>
              <a:t>, NVENC, </a:t>
            </a:r>
            <a:r>
              <a:rPr lang="en-US" sz="1600" dirty="0" err="1" smtClean="0"/>
              <a:t>etc</a:t>
            </a:r>
            <a:endParaRPr lang="en-US" sz="1600" dirty="0" smtClean="0"/>
          </a:p>
          <a:p>
            <a:endParaRPr lang="en-US" sz="2000" dirty="0" smtClean="0"/>
          </a:p>
        </p:txBody>
      </p:sp>
    </p:spTree>
    <p:extLst>
      <p:ext uri="{BB962C8B-B14F-4D97-AF65-F5344CB8AC3E}">
        <p14:creationId xmlns:p14="http://schemas.microsoft.com/office/powerpoint/2010/main" val="62106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57150"/>
            <a:ext cx="8991600" cy="855663"/>
          </a:xfrm>
        </p:spPr>
        <p:txBody>
          <a:bodyPr/>
          <a:lstStyle/>
          <a:p>
            <a:r>
              <a:rPr lang="en-US" altLang="en-US" sz="3600" smtClean="0">
                <a:latin typeface="Arial" charset="0"/>
                <a:cs typeface="Arial" charset="0"/>
              </a:rPr>
              <a:t>Example Node NUMA Topology</a:t>
            </a:r>
          </a:p>
        </p:txBody>
      </p:sp>
      <p:grpSp>
        <p:nvGrpSpPr>
          <p:cNvPr id="22531" name="Group 50"/>
          <p:cNvGrpSpPr>
            <a:grpSpLocks/>
          </p:cNvGrpSpPr>
          <p:nvPr/>
        </p:nvGrpSpPr>
        <p:grpSpPr bwMode="auto">
          <a:xfrm>
            <a:off x="368300" y="971550"/>
            <a:ext cx="8242300" cy="3865563"/>
            <a:chOff x="25400" y="1487488"/>
            <a:chExt cx="8729663" cy="6355659"/>
          </a:xfrm>
        </p:grpSpPr>
        <p:sp>
          <p:nvSpPr>
            <p:cNvPr id="38" name="TextBox 37"/>
            <p:cNvSpPr txBox="1"/>
            <p:nvPr/>
          </p:nvSpPr>
          <p:spPr>
            <a:xfrm>
              <a:off x="5149274" y="4996284"/>
              <a:ext cx="1961865" cy="971545"/>
            </a:xfrm>
            <a:prstGeom prst="rect">
              <a:avLst/>
            </a:prstGeom>
            <a:noFill/>
            <a:ln>
              <a:noFill/>
            </a:ln>
            <a:scene3d>
              <a:camera prst="orthographicFront">
                <a:rot lat="0" lon="0" rev="0"/>
              </a:camera>
              <a:lightRig rig="threePt" dir="t"/>
            </a:scene3d>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b="1" dirty="0" err="1">
                  <a:solidFill>
                    <a:srgbClr val="D09E00"/>
                  </a:solidFill>
                </a:rPr>
                <a:t>PCIe</a:t>
              </a:r>
              <a:r>
                <a:rPr lang="en-US" b="1" dirty="0">
                  <a:solidFill>
                    <a:srgbClr val="D09E00"/>
                  </a:solidFill>
                </a:rPr>
                <a:t> 3.0 x16 12GB/sec</a:t>
              </a:r>
            </a:p>
          </p:txBody>
        </p:sp>
        <p:grpSp>
          <p:nvGrpSpPr>
            <p:cNvPr id="22533" name="Group 31"/>
            <p:cNvGrpSpPr>
              <a:grpSpLocks/>
            </p:cNvGrpSpPr>
            <p:nvPr/>
          </p:nvGrpSpPr>
          <p:grpSpPr bwMode="auto">
            <a:xfrm>
              <a:off x="558800" y="2397125"/>
              <a:ext cx="1752600" cy="1144588"/>
              <a:chOff x="533400" y="458336"/>
              <a:chExt cx="1752600" cy="1752600"/>
            </a:xfrm>
          </p:grpSpPr>
          <p:sp>
            <p:nvSpPr>
              <p:cNvPr id="4" name="Rounded Rectangle 3"/>
              <p:cNvSpPr/>
              <p:nvPr/>
            </p:nvSpPr>
            <p:spPr bwMode="auto">
              <a:xfrm>
                <a:off x="532994" y="460322"/>
                <a:ext cx="1753667" cy="1750528"/>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9" name="TextBox 3"/>
              <p:cNvSpPr txBox="1">
                <a:spLocks noChangeArrowheads="1"/>
              </p:cNvSpPr>
              <p:nvPr/>
            </p:nvSpPr>
            <p:spPr bwMode="auto">
              <a:xfrm>
                <a:off x="647700" y="878835"/>
                <a:ext cx="1524000" cy="92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CPU 1</a:t>
                </a:r>
              </a:p>
            </p:txBody>
          </p:sp>
        </p:grpSp>
        <p:grpSp>
          <p:nvGrpSpPr>
            <p:cNvPr id="22534" name="Group 32"/>
            <p:cNvGrpSpPr>
              <a:grpSpLocks/>
            </p:cNvGrpSpPr>
            <p:nvPr/>
          </p:nvGrpSpPr>
          <p:grpSpPr bwMode="auto">
            <a:xfrm>
              <a:off x="558800" y="5770563"/>
              <a:ext cx="1752600" cy="1144587"/>
              <a:chOff x="2895600" y="458336"/>
              <a:chExt cx="1752600" cy="1752600"/>
            </a:xfrm>
          </p:grpSpPr>
          <p:sp>
            <p:nvSpPr>
              <p:cNvPr id="7" name="Rounded Rectangle 6"/>
              <p:cNvSpPr/>
              <p:nvPr/>
            </p:nvSpPr>
            <p:spPr bwMode="auto">
              <a:xfrm>
                <a:off x="2895194" y="458555"/>
                <a:ext cx="1753667" cy="1750531"/>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7" name="TextBox 10"/>
              <p:cNvSpPr txBox="1">
                <a:spLocks noChangeArrowheads="1"/>
              </p:cNvSpPr>
              <p:nvPr/>
            </p:nvSpPr>
            <p:spPr bwMode="auto">
              <a:xfrm>
                <a:off x="3009900" y="966895"/>
                <a:ext cx="1524000" cy="92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CPU 2</a:t>
                </a:r>
              </a:p>
            </p:txBody>
          </p:sp>
        </p:grpSp>
        <p:grpSp>
          <p:nvGrpSpPr>
            <p:cNvPr id="22535" name="Group 33"/>
            <p:cNvGrpSpPr>
              <a:grpSpLocks/>
            </p:cNvGrpSpPr>
            <p:nvPr/>
          </p:nvGrpSpPr>
          <p:grpSpPr bwMode="auto">
            <a:xfrm>
              <a:off x="3676650" y="1787525"/>
              <a:ext cx="1752600" cy="1752600"/>
              <a:chOff x="527713" y="2590800"/>
              <a:chExt cx="1752600" cy="1752600"/>
            </a:xfrm>
          </p:grpSpPr>
          <p:sp>
            <p:nvSpPr>
              <p:cNvPr id="22574" name="Rounded Rectangle 11"/>
              <p:cNvSpPr>
                <a:spLocks noChangeArrowheads="1"/>
              </p:cNvSpPr>
              <p:nvPr/>
            </p:nvSpPr>
            <p:spPr bwMode="auto">
              <a:xfrm>
                <a:off x="5277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75" name="TextBox 12"/>
              <p:cNvSpPr txBox="1">
                <a:spLocks noChangeArrowheads="1"/>
              </p:cNvSpPr>
              <p:nvPr/>
            </p:nvSpPr>
            <p:spPr bwMode="auto">
              <a:xfrm>
                <a:off x="642013" y="3198199"/>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IOH 1</a:t>
                </a:r>
              </a:p>
            </p:txBody>
          </p:sp>
        </p:grpSp>
        <p:grpSp>
          <p:nvGrpSpPr>
            <p:cNvPr id="22536" name="Group 34"/>
            <p:cNvGrpSpPr>
              <a:grpSpLocks/>
            </p:cNvGrpSpPr>
            <p:nvPr/>
          </p:nvGrpSpPr>
          <p:grpSpPr bwMode="auto">
            <a:xfrm>
              <a:off x="3676650" y="5772150"/>
              <a:ext cx="1752600" cy="1752600"/>
              <a:chOff x="2889913" y="2590800"/>
              <a:chExt cx="1752600" cy="1752600"/>
            </a:xfrm>
          </p:grpSpPr>
          <p:sp>
            <p:nvSpPr>
              <p:cNvPr id="22572" name="Rounded Rectangle 13"/>
              <p:cNvSpPr>
                <a:spLocks noChangeArrowheads="1"/>
              </p:cNvSpPr>
              <p:nvPr/>
            </p:nvSpPr>
            <p:spPr bwMode="auto">
              <a:xfrm>
                <a:off x="28899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73" name="TextBox 14"/>
              <p:cNvSpPr txBox="1">
                <a:spLocks noChangeArrowheads="1"/>
              </p:cNvSpPr>
              <p:nvPr/>
            </p:nvSpPr>
            <p:spPr bwMode="auto">
              <a:xfrm>
                <a:off x="3004213" y="3198199"/>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IOH 2</a:t>
                </a:r>
              </a:p>
            </p:txBody>
          </p:sp>
        </p:grpSp>
        <p:sp>
          <p:nvSpPr>
            <p:cNvPr id="22537" name="Rounded Rectangle 38"/>
            <p:cNvSpPr>
              <a:spLocks noChangeArrowheads="1"/>
            </p:cNvSpPr>
            <p:nvPr/>
          </p:nvSpPr>
          <p:spPr bwMode="auto">
            <a:xfrm>
              <a:off x="6929438" y="1790700"/>
              <a:ext cx="1790700" cy="874713"/>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38" name="TextBox 39"/>
            <p:cNvSpPr txBox="1">
              <a:spLocks noChangeArrowheads="1"/>
            </p:cNvSpPr>
            <p:nvPr/>
          </p:nvSpPr>
          <p:spPr bwMode="auto">
            <a:xfrm>
              <a:off x="7062788" y="1960562"/>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1</a:t>
              </a:r>
            </a:p>
          </p:txBody>
        </p:sp>
        <p:sp>
          <p:nvSpPr>
            <p:cNvPr id="22539" name="Rounded Rectangle 40"/>
            <p:cNvSpPr>
              <a:spLocks noChangeArrowheads="1"/>
            </p:cNvSpPr>
            <p:nvPr/>
          </p:nvSpPr>
          <p:spPr bwMode="auto">
            <a:xfrm>
              <a:off x="6948488" y="2817813"/>
              <a:ext cx="1790700" cy="873125"/>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0" name="TextBox 41"/>
            <p:cNvSpPr txBox="1">
              <a:spLocks noChangeArrowheads="1"/>
            </p:cNvSpPr>
            <p:nvPr/>
          </p:nvSpPr>
          <p:spPr bwMode="auto">
            <a:xfrm>
              <a:off x="7081838" y="2986088"/>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2</a:t>
              </a:r>
            </a:p>
          </p:txBody>
        </p:sp>
        <p:sp>
          <p:nvSpPr>
            <p:cNvPr id="22541" name="Rounded Rectangle 46"/>
            <p:cNvSpPr>
              <a:spLocks noChangeArrowheads="1"/>
            </p:cNvSpPr>
            <p:nvPr/>
          </p:nvSpPr>
          <p:spPr bwMode="auto">
            <a:xfrm>
              <a:off x="6945313" y="5622925"/>
              <a:ext cx="1790700" cy="874713"/>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2" name="TextBox 47"/>
            <p:cNvSpPr txBox="1">
              <a:spLocks noChangeArrowheads="1"/>
            </p:cNvSpPr>
            <p:nvPr/>
          </p:nvSpPr>
          <p:spPr bwMode="auto">
            <a:xfrm>
              <a:off x="7078663" y="5792788"/>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3</a:t>
              </a:r>
            </a:p>
          </p:txBody>
        </p:sp>
        <p:sp>
          <p:nvSpPr>
            <p:cNvPr id="22543" name="Rounded Rectangle 48"/>
            <p:cNvSpPr>
              <a:spLocks noChangeArrowheads="1"/>
            </p:cNvSpPr>
            <p:nvPr/>
          </p:nvSpPr>
          <p:spPr bwMode="auto">
            <a:xfrm>
              <a:off x="6964363" y="6650038"/>
              <a:ext cx="1790700" cy="874712"/>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4" name="TextBox 49"/>
            <p:cNvSpPr txBox="1">
              <a:spLocks noChangeArrowheads="1"/>
            </p:cNvSpPr>
            <p:nvPr/>
          </p:nvSpPr>
          <p:spPr bwMode="auto">
            <a:xfrm>
              <a:off x="7097713" y="6819900"/>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4</a:t>
              </a:r>
            </a:p>
          </p:txBody>
        </p:sp>
        <p:cxnSp>
          <p:nvCxnSpPr>
            <p:cNvPr id="23" name="Straight Arrow Connector 22"/>
            <p:cNvCxnSpPr>
              <a:stCxn id="4" idx="3"/>
            </p:cNvCxnSpPr>
            <p:nvPr/>
          </p:nvCxnSpPr>
          <p:spPr bwMode="auto">
            <a:xfrm flipV="1">
              <a:off x="2312061" y="2967431"/>
              <a:ext cx="1365271" cy="0"/>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V="1">
              <a:off x="2312061" y="6650318"/>
              <a:ext cx="1365271" cy="2611"/>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1015726" y="3541658"/>
              <a:ext cx="0" cy="2229048"/>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8" name="Straight Arrow Connector 60"/>
            <p:cNvCxnSpPr>
              <a:cxnSpLocks noChangeShapeType="1"/>
            </p:cNvCxnSpPr>
            <p:nvPr/>
          </p:nvCxnSpPr>
          <p:spPr bwMode="auto">
            <a:xfrm flipV="1">
              <a:off x="5429250" y="2227263"/>
              <a:ext cx="1500188" cy="1587"/>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9" name="Straight Arrow Connector 62"/>
            <p:cNvCxnSpPr>
              <a:cxnSpLocks noChangeShapeType="1"/>
            </p:cNvCxnSpPr>
            <p:nvPr/>
          </p:nvCxnSpPr>
          <p:spPr bwMode="auto">
            <a:xfrm flipV="1">
              <a:off x="5446713" y="3240088"/>
              <a:ext cx="1498600" cy="1587"/>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0" name="Straight Arrow Connector 63"/>
            <p:cNvCxnSpPr>
              <a:cxnSpLocks noChangeShapeType="1"/>
            </p:cNvCxnSpPr>
            <p:nvPr/>
          </p:nvCxnSpPr>
          <p:spPr bwMode="auto">
            <a:xfrm flipV="1">
              <a:off x="5429250" y="6073775"/>
              <a:ext cx="1500188" cy="0"/>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1" name="Straight Arrow Connector 64"/>
            <p:cNvCxnSpPr>
              <a:cxnSpLocks noChangeShapeType="1"/>
            </p:cNvCxnSpPr>
            <p:nvPr/>
          </p:nvCxnSpPr>
          <p:spPr bwMode="auto">
            <a:xfrm flipV="1">
              <a:off x="5446713" y="7086600"/>
              <a:ext cx="1498600" cy="1588"/>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1064485" y="3690435"/>
              <a:ext cx="2848238" cy="1855801"/>
            </a:xfrm>
            <a:prstGeom prst="rect">
              <a:avLst/>
            </a:prstGeom>
            <a:noFill/>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a:solidFill>
                    <a:srgbClr val="3333CC">
                      <a:lumMod val="75000"/>
                    </a:srgbClr>
                  </a:solidFill>
                </a:rPr>
                <a:t>CPU Bus 25GB/sec</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rPr>
                <a:t>QuickPath</a:t>
              </a:r>
              <a:r>
                <a:rPr lang="en-US" sz="2000" b="1" dirty="0">
                  <a:solidFill>
                    <a:srgbClr val="3333CC">
                      <a:lumMod val="75000"/>
                    </a:srgbClr>
                  </a:solidFill>
                </a:rPr>
                <a:t> (QPI)</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rPr>
                <a:t>HyperTransport</a:t>
              </a:r>
              <a:r>
                <a:rPr lang="en-US" sz="2000" b="1" dirty="0">
                  <a:solidFill>
                    <a:srgbClr val="3333CC">
                      <a:lumMod val="75000"/>
                    </a:srgbClr>
                  </a:solidFill>
                </a:rPr>
                <a:t> (HT)</a:t>
              </a:r>
            </a:p>
          </p:txBody>
        </p:sp>
        <p:sp>
          <p:nvSpPr>
            <p:cNvPr id="22553" name="TextBox 69"/>
            <p:cNvSpPr txBox="1">
              <a:spLocks noChangeArrowheads="1"/>
            </p:cNvSpPr>
            <p:nvPr/>
          </p:nvSpPr>
          <p:spPr bwMode="auto">
            <a:xfrm>
              <a:off x="2460625" y="2147285"/>
              <a:ext cx="1066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QPI/HT</a:t>
              </a:r>
            </a:p>
          </p:txBody>
        </p:sp>
        <p:sp>
          <p:nvSpPr>
            <p:cNvPr id="22554" name="TextBox 70"/>
            <p:cNvSpPr txBox="1">
              <a:spLocks noChangeArrowheads="1"/>
            </p:cNvSpPr>
            <p:nvPr/>
          </p:nvSpPr>
          <p:spPr bwMode="auto">
            <a:xfrm>
              <a:off x="2460625" y="6913563"/>
              <a:ext cx="1066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QPI/HT</a:t>
              </a:r>
            </a:p>
          </p:txBody>
        </p:sp>
        <p:sp>
          <p:nvSpPr>
            <p:cNvPr id="22555" name="TextBox 71"/>
            <p:cNvSpPr txBox="1">
              <a:spLocks noChangeArrowheads="1"/>
            </p:cNvSpPr>
            <p:nvPr/>
          </p:nvSpPr>
          <p:spPr bwMode="auto">
            <a:xfrm>
              <a:off x="25400" y="4308475"/>
              <a:ext cx="10668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HT</a:t>
              </a:r>
            </a:p>
          </p:txBody>
        </p:sp>
        <p:sp>
          <p:nvSpPr>
            <p:cNvPr id="22556" name="TextBox 72"/>
            <p:cNvSpPr txBox="1">
              <a:spLocks noChangeArrowheads="1"/>
            </p:cNvSpPr>
            <p:nvPr/>
          </p:nvSpPr>
          <p:spPr bwMode="auto">
            <a:xfrm>
              <a:off x="5405438" y="3370263"/>
              <a:ext cx="153828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7" name="TextBox 73"/>
            <p:cNvSpPr txBox="1">
              <a:spLocks noChangeArrowheads="1"/>
            </p:cNvSpPr>
            <p:nvPr/>
          </p:nvSpPr>
          <p:spPr bwMode="auto">
            <a:xfrm>
              <a:off x="5394325" y="2397125"/>
              <a:ext cx="15382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8" name="TextBox 74"/>
            <p:cNvSpPr txBox="1">
              <a:spLocks noChangeArrowheads="1"/>
            </p:cNvSpPr>
            <p:nvPr/>
          </p:nvSpPr>
          <p:spPr bwMode="auto">
            <a:xfrm>
              <a:off x="5410200" y="6281738"/>
              <a:ext cx="15382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9" name="TextBox 75"/>
            <p:cNvSpPr txBox="1">
              <a:spLocks noChangeArrowheads="1"/>
            </p:cNvSpPr>
            <p:nvPr/>
          </p:nvSpPr>
          <p:spPr bwMode="auto">
            <a:xfrm>
              <a:off x="5410200" y="7273925"/>
              <a:ext cx="15382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grpSp>
          <p:nvGrpSpPr>
            <p:cNvPr id="22560" name="Group 31"/>
            <p:cNvGrpSpPr>
              <a:grpSpLocks/>
            </p:cNvGrpSpPr>
            <p:nvPr/>
          </p:nvGrpSpPr>
          <p:grpSpPr bwMode="auto">
            <a:xfrm>
              <a:off x="558800" y="1487488"/>
              <a:ext cx="1752600" cy="683337"/>
              <a:chOff x="533400" y="458336"/>
              <a:chExt cx="1752600" cy="1826645"/>
            </a:xfrm>
          </p:grpSpPr>
          <p:sp>
            <p:nvSpPr>
              <p:cNvPr id="40" name="Rounded Rectangle 39"/>
              <p:cNvSpPr/>
              <p:nvPr/>
            </p:nvSpPr>
            <p:spPr bwMode="auto">
              <a:xfrm>
                <a:off x="532994" y="458336"/>
                <a:ext cx="1753667" cy="1751278"/>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1" name="TextBox 3"/>
              <p:cNvSpPr txBox="1">
                <a:spLocks noChangeArrowheads="1"/>
              </p:cNvSpPr>
              <p:nvPr/>
            </p:nvSpPr>
            <p:spPr bwMode="auto">
              <a:xfrm>
                <a:off x="647700" y="661818"/>
                <a:ext cx="1524000" cy="16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DRAM</a:t>
                </a:r>
              </a:p>
            </p:txBody>
          </p:sp>
        </p:grpSp>
        <p:grpSp>
          <p:nvGrpSpPr>
            <p:cNvPr id="22561" name="Group 31"/>
            <p:cNvGrpSpPr>
              <a:grpSpLocks/>
            </p:cNvGrpSpPr>
            <p:nvPr/>
          </p:nvGrpSpPr>
          <p:grpSpPr bwMode="auto">
            <a:xfrm>
              <a:off x="584200" y="7159625"/>
              <a:ext cx="1752600" cy="683522"/>
              <a:chOff x="533400" y="458336"/>
              <a:chExt cx="1752600" cy="1822727"/>
            </a:xfrm>
          </p:grpSpPr>
          <p:sp>
            <p:nvSpPr>
              <p:cNvPr id="43" name="Rounded Rectangle 42"/>
              <p:cNvSpPr/>
              <p:nvPr/>
            </p:nvSpPr>
            <p:spPr bwMode="auto">
              <a:xfrm>
                <a:off x="532814" y="457455"/>
                <a:ext cx="1753668" cy="1754005"/>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69" name="TextBox 3"/>
              <p:cNvSpPr txBox="1">
                <a:spLocks noChangeArrowheads="1"/>
              </p:cNvSpPr>
              <p:nvPr/>
            </p:nvSpPr>
            <p:spPr bwMode="auto">
              <a:xfrm>
                <a:off x="647700" y="661818"/>
                <a:ext cx="1524000" cy="16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DRAM</a:t>
                </a:r>
              </a:p>
            </p:txBody>
          </p:sp>
        </p:grpSp>
        <p:cxnSp>
          <p:nvCxnSpPr>
            <p:cNvPr id="45" name="Straight Arrow Connector 44"/>
            <p:cNvCxnSpPr>
              <a:stCxn id="7" idx="2"/>
            </p:cNvCxnSpPr>
            <p:nvPr/>
          </p:nvCxnSpPr>
          <p:spPr bwMode="auto">
            <a:xfrm>
              <a:off x="1434386" y="6913942"/>
              <a:ext cx="0" cy="224471"/>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p:nvPr/>
          </p:nvCxnSpPr>
          <p:spPr bwMode="auto">
            <a:xfrm>
              <a:off x="1434386" y="2142631"/>
              <a:ext cx="0" cy="221860"/>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64" name="Rounded Rectangle 40"/>
            <p:cNvSpPr>
              <a:spLocks noChangeArrowheads="1"/>
            </p:cNvSpPr>
            <p:nvPr/>
          </p:nvSpPr>
          <p:spPr bwMode="auto">
            <a:xfrm>
              <a:off x="6932613" y="3843338"/>
              <a:ext cx="1790700" cy="873125"/>
            </a:xfrm>
            <a:prstGeom prst="roundRect">
              <a:avLst>
                <a:gd name="adj" fmla="val 16667"/>
              </a:avLst>
            </a:prstGeom>
            <a:solidFill>
              <a:srgbClr val="C198E0"/>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65" name="TextBox 41"/>
            <p:cNvSpPr txBox="1">
              <a:spLocks noChangeArrowheads="1"/>
            </p:cNvSpPr>
            <p:nvPr/>
          </p:nvSpPr>
          <p:spPr bwMode="auto">
            <a:xfrm>
              <a:off x="7065962" y="4011612"/>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NET </a:t>
              </a:r>
            </a:p>
          </p:txBody>
        </p:sp>
        <p:cxnSp>
          <p:nvCxnSpPr>
            <p:cNvPr id="22566" name="Elbow Connector 3"/>
            <p:cNvCxnSpPr>
              <a:cxnSpLocks noChangeShapeType="1"/>
              <a:stCxn id="22574" idx="2"/>
              <a:endCxn id="22564" idx="1"/>
            </p:cNvCxnSpPr>
            <p:nvPr/>
          </p:nvCxnSpPr>
          <p:spPr bwMode="auto">
            <a:xfrm rot="16200000" flipH="1">
              <a:off x="5372894" y="2720181"/>
              <a:ext cx="739775" cy="2379663"/>
            </a:xfrm>
            <a:prstGeom prst="bentConnector2">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67" name="TextBox 72"/>
            <p:cNvSpPr txBox="1">
              <a:spLocks noChangeArrowheads="1"/>
            </p:cNvSpPr>
            <p:nvPr/>
          </p:nvSpPr>
          <p:spPr bwMode="auto">
            <a:xfrm>
              <a:off x="4081752" y="4294187"/>
              <a:ext cx="2847686" cy="5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x4/x8/x16</a:t>
              </a:r>
            </a:p>
          </p:txBody>
        </p:sp>
      </p:grpSp>
    </p:spTree>
    <p:extLst>
      <p:ext uri="{BB962C8B-B14F-4D97-AF65-F5344CB8AC3E}">
        <p14:creationId xmlns:p14="http://schemas.microsoft.com/office/powerpoint/2010/main" val="187436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 y="133350"/>
            <a:ext cx="8991600" cy="685800"/>
          </a:xfrm>
        </p:spPr>
        <p:txBody>
          <a:bodyPr/>
          <a:lstStyle/>
          <a:p>
            <a:r>
              <a:rPr lang="en-US" altLang="en-US" sz="3600" smtClean="0">
                <a:latin typeface="Arial" charset="0"/>
                <a:cs typeface="Arial" charset="0"/>
              </a:rPr>
              <a:t>Example Cloud Node NUMA Topology</a:t>
            </a:r>
          </a:p>
        </p:txBody>
      </p:sp>
      <p:sp>
        <p:nvSpPr>
          <p:cNvPr id="23555" name="Rectangle 3"/>
          <p:cNvSpPr>
            <a:spLocks noChangeArrowheads="1"/>
          </p:cNvSpPr>
          <p:nvPr/>
        </p:nvSpPr>
        <p:spPr bwMode="auto">
          <a:xfrm>
            <a:off x="6826250" y="1042988"/>
            <a:ext cx="2089150" cy="14732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grpSp>
        <p:nvGrpSpPr>
          <p:cNvPr id="23556" name="Group 31"/>
          <p:cNvGrpSpPr>
            <a:grpSpLocks/>
          </p:cNvGrpSpPr>
          <p:nvPr/>
        </p:nvGrpSpPr>
        <p:grpSpPr bwMode="auto">
          <a:xfrm>
            <a:off x="257175" y="1547813"/>
            <a:ext cx="1801813" cy="655637"/>
            <a:chOff x="533400" y="458336"/>
            <a:chExt cx="1752600" cy="1752600"/>
          </a:xfrm>
        </p:grpSpPr>
        <p:sp>
          <p:nvSpPr>
            <p:cNvPr id="5" name="Rounded Rectangle 4"/>
            <p:cNvSpPr/>
            <p:nvPr/>
          </p:nvSpPr>
          <p:spPr bwMode="auto">
            <a:xfrm>
              <a:off x="533400" y="458336"/>
              <a:ext cx="1752600" cy="1752600"/>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3602" name="TextBox 3"/>
            <p:cNvSpPr txBox="1">
              <a:spLocks noChangeArrowheads="1"/>
            </p:cNvSpPr>
            <p:nvPr/>
          </p:nvSpPr>
          <p:spPr bwMode="auto">
            <a:xfrm>
              <a:off x="647700" y="878835"/>
              <a:ext cx="1524000" cy="98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CPU 1</a:t>
              </a:r>
            </a:p>
          </p:txBody>
        </p:sp>
      </p:grpSp>
      <p:grpSp>
        <p:nvGrpSpPr>
          <p:cNvPr id="23557" name="Group 32"/>
          <p:cNvGrpSpPr>
            <a:grpSpLocks/>
          </p:cNvGrpSpPr>
          <p:nvPr/>
        </p:nvGrpSpPr>
        <p:grpSpPr bwMode="auto">
          <a:xfrm>
            <a:off x="257175" y="3479800"/>
            <a:ext cx="1801813" cy="655638"/>
            <a:chOff x="2895600" y="458336"/>
            <a:chExt cx="1752600" cy="1752600"/>
          </a:xfrm>
        </p:grpSpPr>
        <p:sp>
          <p:nvSpPr>
            <p:cNvPr id="8" name="Rounded Rectangle 7"/>
            <p:cNvSpPr/>
            <p:nvPr/>
          </p:nvSpPr>
          <p:spPr bwMode="auto">
            <a:xfrm>
              <a:off x="2895600" y="458336"/>
              <a:ext cx="1752600" cy="1752600"/>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3600" name="TextBox 10"/>
            <p:cNvSpPr txBox="1">
              <a:spLocks noChangeArrowheads="1"/>
            </p:cNvSpPr>
            <p:nvPr/>
          </p:nvSpPr>
          <p:spPr bwMode="auto">
            <a:xfrm>
              <a:off x="3009900" y="966893"/>
              <a:ext cx="1524000" cy="98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CPU 2</a:t>
              </a:r>
            </a:p>
          </p:txBody>
        </p:sp>
      </p:grpSp>
      <p:grpSp>
        <p:nvGrpSpPr>
          <p:cNvPr id="23558" name="Group 33"/>
          <p:cNvGrpSpPr>
            <a:grpSpLocks/>
          </p:cNvGrpSpPr>
          <p:nvPr/>
        </p:nvGrpSpPr>
        <p:grpSpPr bwMode="auto">
          <a:xfrm>
            <a:off x="3462338" y="1198563"/>
            <a:ext cx="1801812" cy="1003300"/>
            <a:chOff x="527713" y="2590800"/>
            <a:chExt cx="1752600" cy="1752600"/>
          </a:xfrm>
        </p:grpSpPr>
        <p:sp>
          <p:nvSpPr>
            <p:cNvPr id="23597" name="Rounded Rectangle 11"/>
            <p:cNvSpPr>
              <a:spLocks noChangeArrowheads="1"/>
            </p:cNvSpPr>
            <p:nvPr/>
          </p:nvSpPr>
          <p:spPr bwMode="auto">
            <a:xfrm>
              <a:off x="5277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98" name="TextBox 12"/>
            <p:cNvSpPr txBox="1">
              <a:spLocks noChangeArrowheads="1"/>
            </p:cNvSpPr>
            <p:nvPr/>
          </p:nvSpPr>
          <p:spPr bwMode="auto">
            <a:xfrm>
              <a:off x="642013" y="3198197"/>
              <a:ext cx="1524000" cy="6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IOH 1</a:t>
              </a:r>
            </a:p>
          </p:txBody>
        </p:sp>
      </p:grpSp>
      <p:grpSp>
        <p:nvGrpSpPr>
          <p:cNvPr id="23559" name="Group 34"/>
          <p:cNvGrpSpPr>
            <a:grpSpLocks/>
          </p:cNvGrpSpPr>
          <p:nvPr/>
        </p:nvGrpSpPr>
        <p:grpSpPr bwMode="auto">
          <a:xfrm>
            <a:off x="3462338" y="3479800"/>
            <a:ext cx="1801812" cy="1004888"/>
            <a:chOff x="2889913" y="2590800"/>
            <a:chExt cx="1752600" cy="1752600"/>
          </a:xfrm>
        </p:grpSpPr>
        <p:sp>
          <p:nvSpPr>
            <p:cNvPr id="23595" name="Rounded Rectangle 13"/>
            <p:cNvSpPr>
              <a:spLocks noChangeArrowheads="1"/>
            </p:cNvSpPr>
            <p:nvPr/>
          </p:nvSpPr>
          <p:spPr bwMode="auto">
            <a:xfrm>
              <a:off x="28899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96" name="TextBox 14"/>
            <p:cNvSpPr txBox="1">
              <a:spLocks noChangeArrowheads="1"/>
            </p:cNvSpPr>
            <p:nvPr/>
          </p:nvSpPr>
          <p:spPr bwMode="auto">
            <a:xfrm>
              <a:off x="3004213" y="3198197"/>
              <a:ext cx="1524000" cy="6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IOH 2</a:t>
              </a:r>
            </a:p>
          </p:txBody>
        </p:sp>
      </p:grpSp>
      <p:sp>
        <p:nvSpPr>
          <p:cNvPr id="23560" name="Rounded Rectangle 38"/>
          <p:cNvSpPr>
            <a:spLocks noChangeArrowheads="1"/>
          </p:cNvSpPr>
          <p:nvPr/>
        </p:nvSpPr>
        <p:spPr bwMode="auto">
          <a:xfrm>
            <a:off x="6927850" y="1096963"/>
            <a:ext cx="1839913" cy="500062"/>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61" name="TextBox 39"/>
          <p:cNvSpPr txBox="1">
            <a:spLocks noChangeArrowheads="1"/>
          </p:cNvSpPr>
          <p:nvPr/>
        </p:nvSpPr>
        <p:spPr bwMode="auto">
          <a:xfrm>
            <a:off x="6964363" y="1193800"/>
            <a:ext cx="180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vGPU 1</a:t>
            </a:r>
          </a:p>
        </p:txBody>
      </p:sp>
      <p:sp>
        <p:nvSpPr>
          <p:cNvPr id="23562" name="Rounded Rectangle 40"/>
          <p:cNvSpPr>
            <a:spLocks noChangeArrowheads="1"/>
          </p:cNvSpPr>
          <p:nvPr/>
        </p:nvSpPr>
        <p:spPr bwMode="auto">
          <a:xfrm>
            <a:off x="6946900" y="1684338"/>
            <a:ext cx="1841500" cy="500062"/>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63" name="TextBox 41"/>
          <p:cNvSpPr txBox="1">
            <a:spLocks noChangeArrowheads="1"/>
          </p:cNvSpPr>
          <p:nvPr/>
        </p:nvSpPr>
        <p:spPr bwMode="auto">
          <a:xfrm>
            <a:off x="6964363" y="1781175"/>
            <a:ext cx="180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vGPU 2</a:t>
            </a:r>
          </a:p>
        </p:txBody>
      </p:sp>
      <p:cxnSp>
        <p:nvCxnSpPr>
          <p:cNvPr id="20" name="Straight Arrow Connector 19"/>
          <p:cNvCxnSpPr>
            <a:stCxn id="5" idx="3"/>
          </p:cNvCxnSpPr>
          <p:nvPr/>
        </p:nvCxnSpPr>
        <p:spPr bwMode="auto">
          <a:xfrm flipV="1">
            <a:off x="2058988" y="1874838"/>
            <a:ext cx="1403350" cy="0"/>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flipV="1">
            <a:off x="2058988" y="3983038"/>
            <a:ext cx="1403350" cy="1587"/>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727075" y="2203450"/>
            <a:ext cx="0" cy="1276350"/>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7" name="Straight Arrow Connector 60"/>
          <p:cNvCxnSpPr>
            <a:cxnSpLocks noChangeShapeType="1"/>
          </p:cNvCxnSpPr>
          <p:nvPr/>
        </p:nvCxnSpPr>
        <p:spPr bwMode="auto">
          <a:xfrm flipV="1">
            <a:off x="5264150" y="1450975"/>
            <a:ext cx="1543050" cy="1588"/>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8" name="Straight Arrow Connector 64"/>
          <p:cNvCxnSpPr>
            <a:cxnSpLocks noChangeShapeType="1"/>
          </p:cNvCxnSpPr>
          <p:nvPr/>
        </p:nvCxnSpPr>
        <p:spPr bwMode="auto">
          <a:xfrm flipV="1">
            <a:off x="5283200" y="4233863"/>
            <a:ext cx="1539875" cy="0"/>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835025" y="2238375"/>
            <a:ext cx="2974975" cy="1128713"/>
          </a:xfrm>
          <a:prstGeom prst="rect">
            <a:avLst/>
          </a:prstGeom>
          <a:noFill/>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a:solidFill>
                  <a:srgbClr val="3333CC">
                    <a:lumMod val="75000"/>
                  </a:srgbClr>
                </a:solidFill>
                <a:latin typeface="Arial" panose="020B0604020202020204" pitchFamily="34" charset="0"/>
                <a:cs typeface="Arial" panose="020B0604020202020204" pitchFamily="34" charset="0"/>
              </a:rPr>
              <a:t>CPU Bus 25GB/sec</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latin typeface="Arial" panose="020B0604020202020204" pitchFamily="34" charset="0"/>
                <a:cs typeface="Arial" panose="020B0604020202020204" pitchFamily="34" charset="0"/>
              </a:rPr>
              <a:t>QuickPath</a:t>
            </a:r>
            <a:r>
              <a:rPr lang="en-US" sz="2000" b="1" dirty="0">
                <a:solidFill>
                  <a:srgbClr val="3333CC">
                    <a:lumMod val="75000"/>
                  </a:srgbClr>
                </a:solidFill>
                <a:latin typeface="Arial" panose="020B0604020202020204" pitchFamily="34" charset="0"/>
                <a:cs typeface="Arial" panose="020B0604020202020204" pitchFamily="34" charset="0"/>
              </a:rPr>
              <a:t> (QPI)</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latin typeface="Arial" panose="020B0604020202020204" pitchFamily="34" charset="0"/>
                <a:cs typeface="Arial" panose="020B0604020202020204" pitchFamily="34" charset="0"/>
              </a:rPr>
              <a:t>HyperTransport</a:t>
            </a:r>
            <a:r>
              <a:rPr lang="en-US" sz="2000" b="1" dirty="0">
                <a:solidFill>
                  <a:srgbClr val="3333CC">
                    <a:lumMod val="75000"/>
                  </a:srgbClr>
                </a:solidFill>
                <a:latin typeface="Arial" panose="020B0604020202020204" pitchFamily="34" charset="0"/>
                <a:cs typeface="Arial" panose="020B0604020202020204" pitchFamily="34" charset="0"/>
              </a:rPr>
              <a:t> (HT)</a:t>
            </a:r>
          </a:p>
        </p:txBody>
      </p:sp>
      <p:sp>
        <p:nvSpPr>
          <p:cNvPr id="23570" name="TextBox 69"/>
          <p:cNvSpPr txBox="1">
            <a:spLocks noChangeArrowheads="1"/>
          </p:cNvSpPr>
          <p:nvPr/>
        </p:nvSpPr>
        <p:spPr bwMode="auto">
          <a:xfrm>
            <a:off x="2212975" y="1401763"/>
            <a:ext cx="10969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latin typeface="Arial" charset="0"/>
                <a:cs typeface="Arial" charset="0"/>
              </a:rPr>
              <a:t>QPI/HT</a:t>
            </a:r>
          </a:p>
        </p:txBody>
      </p:sp>
      <p:sp>
        <p:nvSpPr>
          <p:cNvPr id="23571" name="TextBox 70"/>
          <p:cNvSpPr txBox="1">
            <a:spLocks noChangeArrowheads="1"/>
          </p:cNvSpPr>
          <p:nvPr/>
        </p:nvSpPr>
        <p:spPr bwMode="auto">
          <a:xfrm>
            <a:off x="2212975" y="4133850"/>
            <a:ext cx="109696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latin typeface="Arial" charset="0"/>
                <a:cs typeface="Arial" charset="0"/>
              </a:rPr>
              <a:t>QPI/HT</a:t>
            </a:r>
          </a:p>
        </p:txBody>
      </p:sp>
      <p:sp>
        <p:nvSpPr>
          <p:cNvPr id="23572" name="TextBox 71"/>
          <p:cNvSpPr txBox="1">
            <a:spLocks noChangeArrowheads="1"/>
          </p:cNvSpPr>
          <p:nvPr/>
        </p:nvSpPr>
        <p:spPr bwMode="auto">
          <a:xfrm>
            <a:off x="-290513" y="2643188"/>
            <a:ext cx="1096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latin typeface="Arial" charset="0"/>
                <a:cs typeface="Arial" charset="0"/>
              </a:rPr>
              <a:t>QPI/</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latin typeface="Arial" charset="0"/>
                <a:cs typeface="Arial" charset="0"/>
              </a:rPr>
              <a:t>HT</a:t>
            </a:r>
          </a:p>
        </p:txBody>
      </p:sp>
      <p:sp>
        <p:nvSpPr>
          <p:cNvPr id="23573" name="TextBox 73"/>
          <p:cNvSpPr txBox="1">
            <a:spLocks noChangeArrowheads="1"/>
          </p:cNvSpPr>
          <p:nvPr/>
        </p:nvSpPr>
        <p:spPr bwMode="auto">
          <a:xfrm>
            <a:off x="5229225" y="1547813"/>
            <a:ext cx="1581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latin typeface="Arial" charset="0"/>
                <a:cs typeface="Arial" charset="0"/>
              </a:rPr>
              <a:t>PCIe 3.0 x16</a:t>
            </a:r>
          </a:p>
        </p:txBody>
      </p:sp>
      <p:sp>
        <p:nvSpPr>
          <p:cNvPr id="23574" name="TextBox 75"/>
          <p:cNvSpPr txBox="1">
            <a:spLocks noChangeArrowheads="1"/>
          </p:cNvSpPr>
          <p:nvPr/>
        </p:nvSpPr>
        <p:spPr bwMode="auto">
          <a:xfrm>
            <a:off x="5245100" y="4340225"/>
            <a:ext cx="158115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latin typeface="Arial" charset="0"/>
                <a:cs typeface="Arial" charset="0"/>
              </a:rPr>
              <a:t>PCIe 3.0 x16</a:t>
            </a:r>
          </a:p>
        </p:txBody>
      </p:sp>
      <p:sp>
        <p:nvSpPr>
          <p:cNvPr id="31" name="TextBox 30"/>
          <p:cNvSpPr txBox="1"/>
          <p:nvPr/>
        </p:nvSpPr>
        <p:spPr>
          <a:xfrm>
            <a:off x="5044542" y="3236315"/>
            <a:ext cx="1943516" cy="646331"/>
          </a:xfrm>
          <a:prstGeom prst="rect">
            <a:avLst/>
          </a:prstGeom>
          <a:noFill/>
          <a:ln>
            <a:noFill/>
          </a:ln>
          <a:scene3d>
            <a:camera prst="orthographicFront">
              <a:rot lat="0" lon="0" rev="0"/>
            </a:camera>
            <a:lightRig rig="threePt" dir="t"/>
          </a:scene3d>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D09E00"/>
                </a:solidFill>
                <a:latin typeface="Arial" panose="020B0604020202020204" pitchFamily="34" charset="0"/>
                <a:cs typeface="Arial" panose="020B0604020202020204" pitchFamily="34" charset="0"/>
              </a:rPr>
              <a:t>PCIe</a:t>
            </a:r>
            <a:r>
              <a:rPr lang="en-US" sz="2000" b="1" dirty="0">
                <a:solidFill>
                  <a:srgbClr val="D09E00"/>
                </a:solidFill>
                <a:latin typeface="Arial" panose="020B0604020202020204" pitchFamily="34" charset="0"/>
                <a:cs typeface="Arial" panose="020B0604020202020204" pitchFamily="34" charset="0"/>
              </a:rPr>
              <a:t> 3.0 x16 12GB/sec</a:t>
            </a:r>
          </a:p>
        </p:txBody>
      </p:sp>
      <p:grpSp>
        <p:nvGrpSpPr>
          <p:cNvPr id="23576" name="Group 31"/>
          <p:cNvGrpSpPr>
            <a:grpSpLocks/>
          </p:cNvGrpSpPr>
          <p:nvPr/>
        </p:nvGrpSpPr>
        <p:grpSpPr bwMode="auto">
          <a:xfrm>
            <a:off x="257175" y="1027113"/>
            <a:ext cx="1801813" cy="412750"/>
            <a:chOff x="533400" y="458336"/>
            <a:chExt cx="1752600" cy="1927852"/>
          </a:xfrm>
        </p:grpSpPr>
        <p:sp>
          <p:nvSpPr>
            <p:cNvPr id="33" name="Rounded Rectangle 32"/>
            <p:cNvSpPr/>
            <p:nvPr/>
          </p:nvSpPr>
          <p:spPr bwMode="auto">
            <a:xfrm>
              <a:off x="533400" y="458336"/>
              <a:ext cx="1752600" cy="1749896"/>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3594" name="TextBox 3"/>
            <p:cNvSpPr txBox="1">
              <a:spLocks noChangeArrowheads="1"/>
            </p:cNvSpPr>
            <p:nvPr/>
          </p:nvSpPr>
          <p:spPr bwMode="auto">
            <a:xfrm>
              <a:off x="647700" y="661820"/>
              <a:ext cx="1524000" cy="172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DRAM</a:t>
              </a:r>
            </a:p>
          </p:txBody>
        </p:sp>
      </p:grpSp>
      <p:grpSp>
        <p:nvGrpSpPr>
          <p:cNvPr id="23577" name="Group 31"/>
          <p:cNvGrpSpPr>
            <a:grpSpLocks/>
          </p:cNvGrpSpPr>
          <p:nvPr/>
        </p:nvGrpSpPr>
        <p:grpSpPr bwMode="auto">
          <a:xfrm>
            <a:off x="284163" y="4275138"/>
            <a:ext cx="1801812" cy="412750"/>
            <a:chOff x="533400" y="458336"/>
            <a:chExt cx="1752600" cy="1923686"/>
          </a:xfrm>
        </p:grpSpPr>
        <p:sp>
          <p:nvSpPr>
            <p:cNvPr id="36" name="Rounded Rectangle 35"/>
            <p:cNvSpPr/>
            <p:nvPr/>
          </p:nvSpPr>
          <p:spPr bwMode="auto">
            <a:xfrm>
              <a:off x="533400" y="458336"/>
              <a:ext cx="1752600" cy="1753511"/>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3592" name="TextBox 3"/>
            <p:cNvSpPr txBox="1">
              <a:spLocks noChangeArrowheads="1"/>
            </p:cNvSpPr>
            <p:nvPr/>
          </p:nvSpPr>
          <p:spPr bwMode="auto">
            <a:xfrm>
              <a:off x="647700" y="661822"/>
              <a:ext cx="1524000" cy="17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DRAM</a:t>
              </a:r>
            </a:p>
          </p:txBody>
        </p:sp>
      </p:grpSp>
      <p:cxnSp>
        <p:nvCxnSpPr>
          <p:cNvPr id="38" name="Straight Arrow Connector 37"/>
          <p:cNvCxnSpPr>
            <a:stCxn id="8" idx="2"/>
          </p:cNvCxnSpPr>
          <p:nvPr/>
        </p:nvCxnSpPr>
        <p:spPr bwMode="auto">
          <a:xfrm>
            <a:off x="1158875" y="4135438"/>
            <a:ext cx="0" cy="127000"/>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a:off x="1158875" y="1403350"/>
            <a:ext cx="0" cy="127000"/>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80" name="Rounded Rectangle 40"/>
          <p:cNvSpPr>
            <a:spLocks noChangeArrowheads="1"/>
          </p:cNvSpPr>
          <p:nvPr/>
        </p:nvSpPr>
        <p:spPr bwMode="auto">
          <a:xfrm>
            <a:off x="6810375" y="2633663"/>
            <a:ext cx="1839913" cy="500062"/>
          </a:xfrm>
          <a:prstGeom prst="roundRect">
            <a:avLst>
              <a:gd name="adj" fmla="val 16667"/>
            </a:avLst>
          </a:prstGeom>
          <a:solidFill>
            <a:srgbClr val="C198E0"/>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81" name="TextBox 41"/>
          <p:cNvSpPr txBox="1">
            <a:spLocks noChangeArrowheads="1"/>
          </p:cNvSpPr>
          <p:nvPr/>
        </p:nvSpPr>
        <p:spPr bwMode="auto">
          <a:xfrm>
            <a:off x="6946900" y="2732088"/>
            <a:ext cx="1566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NET </a:t>
            </a:r>
          </a:p>
        </p:txBody>
      </p:sp>
      <p:cxnSp>
        <p:nvCxnSpPr>
          <p:cNvPr id="23582" name="Elbow Connector 3"/>
          <p:cNvCxnSpPr>
            <a:cxnSpLocks noChangeShapeType="1"/>
            <a:stCxn id="23597" idx="2"/>
            <a:endCxn id="23580" idx="1"/>
          </p:cNvCxnSpPr>
          <p:nvPr/>
        </p:nvCxnSpPr>
        <p:spPr bwMode="auto">
          <a:xfrm rot="16200000" flipH="1">
            <a:off x="5245894" y="1320007"/>
            <a:ext cx="682625" cy="2446337"/>
          </a:xfrm>
          <a:prstGeom prst="bentConnector2">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83" name="TextBox 72"/>
          <p:cNvSpPr txBox="1">
            <a:spLocks noChangeArrowheads="1"/>
          </p:cNvSpPr>
          <p:nvPr/>
        </p:nvSpPr>
        <p:spPr bwMode="auto">
          <a:xfrm>
            <a:off x="4344988" y="2633663"/>
            <a:ext cx="2101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latin typeface="Arial" charset="0"/>
                <a:cs typeface="Arial" charset="0"/>
              </a:rPr>
              <a:t>PCIe 3.0 x8/x16</a:t>
            </a:r>
          </a:p>
        </p:txBody>
      </p:sp>
      <p:sp>
        <p:nvSpPr>
          <p:cNvPr id="23584" name="TextBox 41"/>
          <p:cNvSpPr txBox="1">
            <a:spLocks noChangeArrowheads="1"/>
          </p:cNvSpPr>
          <p:nvPr/>
        </p:nvSpPr>
        <p:spPr bwMode="auto">
          <a:xfrm>
            <a:off x="6991350" y="2174875"/>
            <a:ext cx="180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Board 1</a:t>
            </a:r>
          </a:p>
        </p:txBody>
      </p:sp>
      <p:sp>
        <p:nvSpPr>
          <p:cNvPr id="23585" name="Rectangle 52"/>
          <p:cNvSpPr>
            <a:spLocks noChangeArrowheads="1"/>
          </p:cNvSpPr>
          <p:nvPr/>
        </p:nvSpPr>
        <p:spPr bwMode="auto">
          <a:xfrm>
            <a:off x="6823075" y="3289300"/>
            <a:ext cx="2089150" cy="147161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86" name="Rounded Rectangle 38"/>
          <p:cNvSpPr>
            <a:spLocks noChangeArrowheads="1"/>
          </p:cNvSpPr>
          <p:nvPr/>
        </p:nvSpPr>
        <p:spPr bwMode="auto">
          <a:xfrm>
            <a:off x="6924675" y="3341688"/>
            <a:ext cx="1839913" cy="501650"/>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87" name="TextBox 39"/>
          <p:cNvSpPr txBox="1">
            <a:spLocks noChangeArrowheads="1"/>
          </p:cNvSpPr>
          <p:nvPr/>
        </p:nvSpPr>
        <p:spPr bwMode="auto">
          <a:xfrm>
            <a:off x="6959600" y="3440113"/>
            <a:ext cx="1804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vGPU 3</a:t>
            </a:r>
          </a:p>
        </p:txBody>
      </p:sp>
      <p:sp>
        <p:nvSpPr>
          <p:cNvPr id="23588" name="Rounded Rectangle 40"/>
          <p:cNvSpPr>
            <a:spLocks noChangeArrowheads="1"/>
          </p:cNvSpPr>
          <p:nvPr/>
        </p:nvSpPr>
        <p:spPr bwMode="auto">
          <a:xfrm>
            <a:off x="6943725" y="3930650"/>
            <a:ext cx="1841500" cy="500063"/>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3589" name="TextBox 41"/>
          <p:cNvSpPr txBox="1">
            <a:spLocks noChangeArrowheads="1"/>
          </p:cNvSpPr>
          <p:nvPr/>
        </p:nvSpPr>
        <p:spPr bwMode="auto">
          <a:xfrm>
            <a:off x="6959600" y="4027488"/>
            <a:ext cx="1804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vGPU 4</a:t>
            </a:r>
          </a:p>
        </p:txBody>
      </p:sp>
      <p:sp>
        <p:nvSpPr>
          <p:cNvPr id="23590" name="TextBox 41"/>
          <p:cNvSpPr txBox="1">
            <a:spLocks noChangeArrowheads="1"/>
          </p:cNvSpPr>
          <p:nvPr/>
        </p:nvSpPr>
        <p:spPr bwMode="auto">
          <a:xfrm>
            <a:off x="6988175" y="4421188"/>
            <a:ext cx="1804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latin typeface="Arial" charset="0"/>
                <a:cs typeface="Arial" charset="0"/>
              </a:rPr>
              <a:t>Board 2</a:t>
            </a:r>
          </a:p>
        </p:txBody>
      </p:sp>
    </p:spTree>
    <p:extLst>
      <p:ext uri="{BB962C8B-B14F-4D97-AF65-F5344CB8AC3E}">
        <p14:creationId xmlns:p14="http://schemas.microsoft.com/office/powerpoint/2010/main" val="31129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180753"/>
            <a:ext cx="8793126" cy="692971"/>
          </a:xfrm>
        </p:spPr>
        <p:txBody>
          <a:bodyPr/>
          <a:lstStyle/>
          <a:p>
            <a:r>
              <a:rPr lang="en-US" sz="3200" dirty="0" smtClean="0"/>
              <a:t>VMD EGL Performance on Amazon EC2 Cloud</a:t>
            </a:r>
            <a:endParaRPr lang="en-US" sz="3200" dirty="0"/>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l="20981" r="27097"/>
          <a:stretch>
            <a:fillRect/>
          </a:stretch>
        </p:blipFill>
        <p:spPr bwMode="auto">
          <a:xfrm>
            <a:off x="6049926" y="873724"/>
            <a:ext cx="2987749" cy="32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6049926" y="4110453"/>
            <a:ext cx="309407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 rendered via EGL</a:t>
            </a:r>
            <a:endParaRPr lang="en-US" altLang="en-US" sz="1600" b="1" dirty="0" smtClean="0">
              <a:latin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930991207"/>
              </p:ext>
            </p:extLst>
          </p:nvPr>
        </p:nvGraphicFramePr>
        <p:xfrm>
          <a:off x="180752" y="902965"/>
          <a:ext cx="5720317" cy="2619972"/>
        </p:xfrm>
        <a:graphic>
          <a:graphicData uri="http://schemas.openxmlformats.org/drawingml/2006/table">
            <a:tbl>
              <a:tblPr firstRow="1" bandRow="1">
                <a:tableStyleId>{5C22544A-7EE6-4342-B048-85BDC9FD1C3A}</a:tableStyleId>
              </a:tblPr>
              <a:tblGrid>
                <a:gridCol w="1067585"/>
                <a:gridCol w="2326366"/>
                <a:gridCol w="2326366"/>
              </a:tblGrid>
              <a:tr h="757774">
                <a:tc>
                  <a:txBody>
                    <a:bodyPr/>
                    <a:lstStyle/>
                    <a:p>
                      <a:r>
                        <a:rPr lang="en-US" sz="2000" dirty="0" smtClean="0">
                          <a:solidFill>
                            <a:schemeClr val="tx1"/>
                          </a:solidFill>
                        </a:rPr>
                        <a:t>MPI</a:t>
                      </a:r>
                    </a:p>
                    <a:p>
                      <a:r>
                        <a:rPr lang="en-US" sz="2000" dirty="0" smtClean="0">
                          <a:solidFill>
                            <a:schemeClr val="tx1"/>
                          </a:solidFill>
                        </a:rPr>
                        <a:t>Ranks</a:t>
                      </a:r>
                      <a:endParaRPr lang="en-US" sz="2000" dirty="0">
                        <a:solidFill>
                          <a:schemeClr val="tx1"/>
                        </a:solidFill>
                      </a:endParaRPr>
                    </a:p>
                  </a:txBody>
                  <a:tcPr marL="91458" marR="91458" marT="34297" marB="34297">
                    <a:solidFill>
                      <a:srgbClr val="99FF99"/>
                    </a:solidFill>
                  </a:tcPr>
                </a:tc>
                <a:tc>
                  <a:txBody>
                    <a:bodyPr/>
                    <a:lstStyle/>
                    <a:p>
                      <a:r>
                        <a:rPr lang="en-US" sz="2000" dirty="0" smtClean="0">
                          <a:solidFill>
                            <a:schemeClr val="tx1"/>
                          </a:solidFill>
                        </a:rPr>
                        <a:t>EC2 “G2.8xlarge”</a:t>
                      </a:r>
                    </a:p>
                    <a:p>
                      <a:r>
                        <a:rPr lang="en-US" sz="2000" dirty="0" smtClean="0">
                          <a:solidFill>
                            <a:schemeClr val="tx1"/>
                          </a:solidFill>
                        </a:rPr>
                        <a:t>GPU Instances</a:t>
                      </a:r>
                      <a:endParaRPr lang="en-US" sz="2000" dirty="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HIV-1</a:t>
                      </a:r>
                      <a:r>
                        <a:rPr lang="en-US" sz="1400" baseline="0" dirty="0" smtClean="0">
                          <a:solidFill>
                            <a:schemeClr val="tx1"/>
                          </a:solidFill>
                        </a:rPr>
                        <a:t> m</a:t>
                      </a:r>
                      <a:r>
                        <a:rPr lang="en-US" sz="1400" dirty="0" smtClean="0">
                          <a:solidFill>
                            <a:schemeClr val="tx1"/>
                          </a:solidFill>
                        </a:rPr>
                        <a:t>ovie rendering</a:t>
                      </a:r>
                      <a:r>
                        <a:rPr lang="en-US" sz="1400" baseline="0" dirty="0" smtClean="0">
                          <a:solidFill>
                            <a:schemeClr val="tx1"/>
                          </a:solidFill>
                        </a:rPr>
                        <a:t> time (sec),  (I/O %)</a:t>
                      </a:r>
                    </a:p>
                    <a:p>
                      <a:r>
                        <a:rPr lang="en-US" sz="1400" baseline="0" dirty="0" smtClean="0">
                          <a:solidFill>
                            <a:schemeClr val="tx1"/>
                          </a:solidFill>
                        </a:rPr>
                        <a:t>3840x2160 resolution</a:t>
                      </a:r>
                      <a:endParaRPr lang="en-US" sz="1400" dirty="0">
                        <a:solidFill>
                          <a:schemeClr val="tx1"/>
                        </a:solidFill>
                      </a:endParaRPr>
                    </a:p>
                  </a:txBody>
                  <a:tcPr marL="91458" marR="91458" marT="34297" marB="34297">
                    <a:solidFill>
                      <a:srgbClr val="99FF99"/>
                    </a:solidFill>
                  </a:tcPr>
                </a:tc>
              </a:tr>
              <a:tr h="327062">
                <a:tc>
                  <a:txBody>
                    <a:bodyPr/>
                    <a:lstStyle/>
                    <a:p>
                      <a:r>
                        <a:rPr lang="en-US" sz="1400" b="1" dirty="0" smtClean="0"/>
                        <a:t>1</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626</a:t>
                      </a:r>
                      <a:r>
                        <a:rPr lang="en-US" sz="1400" b="1" baseline="0" dirty="0" smtClean="0"/>
                        <a:t>s  (10% I/O)</a:t>
                      </a:r>
                      <a:endParaRPr lang="en-US" sz="1400" b="1" dirty="0"/>
                    </a:p>
                  </a:txBody>
                  <a:tcPr marL="91458" marR="91458" marT="34297" marB="34297"/>
                </a:tc>
              </a:tr>
              <a:tr h="301489">
                <a:tc>
                  <a:txBody>
                    <a:bodyPr/>
                    <a:lstStyle/>
                    <a:p>
                      <a:r>
                        <a:rPr lang="en-US" sz="1400" b="1" dirty="0" smtClean="0"/>
                        <a:t>2</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347s</a:t>
                      </a:r>
                      <a:r>
                        <a:rPr lang="en-US" sz="1400" b="1" baseline="0" dirty="0" smtClean="0"/>
                        <a:t>  (19% I/O)</a:t>
                      </a:r>
                      <a:endParaRPr lang="en-US" sz="1400" b="1" dirty="0"/>
                    </a:p>
                  </a:txBody>
                  <a:tcPr marL="91458" marR="91458" marT="34297" marB="34297"/>
                </a:tc>
              </a:tr>
              <a:tr h="315687">
                <a:tc>
                  <a:txBody>
                    <a:bodyPr/>
                    <a:lstStyle/>
                    <a:p>
                      <a:r>
                        <a:rPr lang="en-US" sz="1400" b="1" dirty="0" smtClean="0"/>
                        <a:t>4</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221s  (31% I/O)</a:t>
                      </a:r>
                      <a:endParaRPr lang="en-US" sz="1400" b="1" dirty="0"/>
                    </a:p>
                  </a:txBody>
                  <a:tcPr marL="91458" marR="91458" marT="34297" marB="34297"/>
                </a:tc>
              </a:tr>
              <a:tr h="311904">
                <a:tc>
                  <a:txBody>
                    <a:bodyPr/>
                    <a:lstStyle/>
                    <a:p>
                      <a:r>
                        <a:rPr lang="en-US" sz="1400" b="1" dirty="0" smtClean="0"/>
                        <a:t>8</a:t>
                      </a:r>
                      <a:endParaRPr lang="en-US" sz="1400" b="1" dirty="0"/>
                    </a:p>
                  </a:txBody>
                  <a:tcPr marL="91458" marR="91458" marT="34297" marB="34297"/>
                </a:tc>
                <a:tc>
                  <a:txBody>
                    <a:bodyPr/>
                    <a:lstStyle/>
                    <a:p>
                      <a:r>
                        <a:rPr lang="en-US" sz="1400" b="1" dirty="0" smtClean="0"/>
                        <a:t>2</a:t>
                      </a:r>
                      <a:endParaRPr lang="en-US" sz="1400" b="1" dirty="0"/>
                    </a:p>
                  </a:txBody>
                  <a:tcPr marL="91458" marR="91458" marT="34297" marB="34297"/>
                </a:tc>
                <a:tc>
                  <a:txBody>
                    <a:bodyPr/>
                    <a:lstStyle/>
                    <a:p>
                      <a:r>
                        <a:rPr lang="en-US" sz="1400" b="1" dirty="0" smtClean="0"/>
                        <a:t>141s  (46% I/O)</a:t>
                      </a:r>
                      <a:endParaRPr lang="en-US" sz="1400" b="1" dirty="0"/>
                    </a:p>
                  </a:txBody>
                  <a:tcPr marL="91458" marR="91458" marT="34297" marB="34297"/>
                </a:tc>
              </a:tr>
              <a:tr h="308344">
                <a:tc>
                  <a:txBody>
                    <a:bodyPr/>
                    <a:lstStyle/>
                    <a:p>
                      <a:r>
                        <a:rPr lang="en-US" sz="1400" b="1" dirty="0" smtClean="0"/>
                        <a:t>16</a:t>
                      </a:r>
                      <a:endParaRPr lang="en-US" sz="1400" b="1" dirty="0"/>
                    </a:p>
                  </a:txBody>
                  <a:tcPr marL="91458" marR="91458" marT="34297" marB="34297"/>
                </a:tc>
                <a:tc>
                  <a:txBody>
                    <a:bodyPr/>
                    <a:lstStyle/>
                    <a:p>
                      <a:r>
                        <a:rPr lang="en-US" sz="1400" b="1" dirty="0" smtClean="0"/>
                        <a:t>4</a:t>
                      </a:r>
                      <a:endParaRPr lang="en-US" sz="1400" b="1" dirty="0"/>
                    </a:p>
                  </a:txBody>
                  <a:tcPr marL="91458" marR="91458" marT="34297" marB="34297"/>
                </a:tc>
                <a:tc>
                  <a:txBody>
                    <a:bodyPr/>
                    <a:lstStyle/>
                    <a:p>
                      <a:r>
                        <a:rPr lang="en-US" sz="1400" b="1" dirty="0" smtClean="0"/>
                        <a:t>107s  (64% I/O)</a:t>
                      </a:r>
                      <a:endParaRPr lang="en-US" sz="1400" b="1" dirty="0"/>
                    </a:p>
                  </a:txBody>
                  <a:tcPr marL="91458" marR="91458" marT="34297" marB="34297"/>
                </a:tc>
              </a:tr>
              <a:tr h="297712">
                <a:tc>
                  <a:txBody>
                    <a:bodyPr/>
                    <a:lstStyle/>
                    <a:p>
                      <a:r>
                        <a:rPr lang="en-US" sz="1400" b="1" dirty="0" smtClean="0"/>
                        <a:t>32</a:t>
                      </a:r>
                      <a:endParaRPr lang="en-US" sz="1400" b="1" dirty="0"/>
                    </a:p>
                  </a:txBody>
                  <a:tcPr marL="91458" marR="91458" marT="34297" marB="34297"/>
                </a:tc>
                <a:tc>
                  <a:txBody>
                    <a:bodyPr/>
                    <a:lstStyle/>
                    <a:p>
                      <a:r>
                        <a:rPr lang="en-US" sz="1400" b="1" dirty="0" smtClean="0"/>
                        <a:t>8</a:t>
                      </a:r>
                      <a:endParaRPr lang="en-US" sz="1400" b="1" dirty="0"/>
                    </a:p>
                  </a:txBody>
                  <a:tcPr marL="91458" marR="91458" marT="34297" marB="34297"/>
                </a:tc>
                <a:tc>
                  <a:txBody>
                    <a:bodyPr/>
                    <a:lstStyle/>
                    <a:p>
                      <a:r>
                        <a:rPr lang="en-US" sz="1400" b="1" dirty="0" smtClean="0"/>
                        <a:t>  90s  (76% I/O)</a:t>
                      </a:r>
                      <a:endParaRPr lang="en-US" sz="1400" b="1" dirty="0"/>
                    </a:p>
                  </a:txBody>
                  <a:tcPr marL="91458" marR="91458" marT="34297" marB="34297"/>
                </a:tc>
              </a:tr>
            </a:tbl>
          </a:graphicData>
        </a:graphic>
      </p:graphicFrame>
      <p:sp>
        <p:nvSpPr>
          <p:cNvPr id="10" name="TextBox 5"/>
          <p:cNvSpPr txBox="1">
            <a:spLocks noChangeArrowheads="1"/>
          </p:cNvSpPr>
          <p:nvPr/>
        </p:nvSpPr>
        <p:spPr bwMode="auto">
          <a:xfrm>
            <a:off x="180753" y="3574922"/>
            <a:ext cx="572031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Performance at 32 nodes reaches ~</a:t>
            </a:r>
            <a:r>
              <a:rPr lang="pt-BR" altLang="en-US" sz="1600" b="1" smtClean="0">
                <a:latin typeface="Arial" charset="0"/>
                <a:cs typeface="Arial" charset="0"/>
              </a:rPr>
              <a:t>48 frames </a:t>
            </a:r>
            <a:r>
              <a:rPr lang="pt-BR" altLang="en-US" sz="1600" b="1" dirty="0" smtClean="0">
                <a:latin typeface="Arial" charset="0"/>
                <a:cs typeface="Arial" charset="0"/>
              </a:rPr>
              <a:t>per second </a:t>
            </a:r>
            <a:endParaRPr lang="en-US" altLang="en-US" sz="1600" b="1" dirty="0" smtClean="0">
              <a:latin typeface="Arial" charset="0"/>
              <a:cs typeface="Arial" charset="0"/>
            </a:endParaRPr>
          </a:p>
        </p:txBody>
      </p:sp>
      <p:sp>
        <p:nvSpPr>
          <p:cNvPr id="5" name="TextBox 4"/>
          <p:cNvSpPr txBox="1"/>
          <p:nvPr/>
        </p:nvSpPr>
        <p:spPr>
          <a:xfrm>
            <a:off x="180754" y="3975726"/>
            <a:ext cx="5869172" cy="646331"/>
          </a:xfrm>
          <a:prstGeom prst="rect">
            <a:avLst/>
          </a:prstGeom>
          <a:noFill/>
        </p:spPr>
        <p:txBody>
          <a:bodyPr wrap="square" rtlCol="0">
            <a:spAutoFit/>
          </a:bodyPr>
          <a:lstStyle/>
          <a:p>
            <a:r>
              <a:rPr lang="en-US" sz="1200" b="1" dirty="0"/>
              <a:t>High 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a:t>
            </a:r>
            <a:r>
              <a:rPr lang="en-US" sz="1200" dirty="0" smtClean="0"/>
              <a:t>Workshop, IEEE IPDPSW, </a:t>
            </a:r>
            <a:r>
              <a:rPr lang="en-US" sz="1200" dirty="0"/>
              <a:t>2016</a:t>
            </a:r>
            <a:r>
              <a:rPr lang="en-US" sz="1200" dirty="0" smtClean="0"/>
              <a:t>.</a:t>
            </a:r>
            <a:endParaRPr lang="en-US" sz="1200" dirty="0"/>
          </a:p>
        </p:txBody>
      </p:sp>
    </p:spTree>
    <p:extLst>
      <p:ext uri="{BB962C8B-B14F-4D97-AF65-F5344CB8AC3E}">
        <p14:creationId xmlns:p14="http://schemas.microsoft.com/office/powerpoint/2010/main" val="3264699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l="20981" r="27097"/>
          <a:stretch>
            <a:fillRect/>
          </a:stretch>
        </p:blipFill>
        <p:spPr bwMode="auto">
          <a:xfrm>
            <a:off x="65088" y="247650"/>
            <a:ext cx="3657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47650"/>
            <a:ext cx="514191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65088" y="4281488"/>
            <a:ext cx="36576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smtClean="0">
                <a:latin typeface="Arial" charset="0"/>
                <a:cs typeface="Arial" charset="0"/>
              </a:rPr>
              <a:t>64M atom HIV-1 capsid simulation rendered via EGL</a:t>
            </a:r>
            <a:endParaRPr lang="en-US" altLang="en-US" sz="1600" b="1" smtClean="0">
              <a:latin typeface="Arial" charset="0"/>
              <a:cs typeface="Arial" charset="0"/>
            </a:endParaRPr>
          </a:p>
        </p:txBody>
      </p:sp>
      <p:sp>
        <p:nvSpPr>
          <p:cNvPr id="25605" name="TextBox 6"/>
          <p:cNvSpPr txBox="1">
            <a:spLocks noChangeArrowheads="1"/>
          </p:cNvSpPr>
          <p:nvPr/>
        </p:nvSpPr>
        <p:spPr bwMode="auto">
          <a:xfrm>
            <a:off x="3886200" y="3165475"/>
            <a:ext cx="51419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800" b="1" smtClean="0">
                <a:latin typeface="Arial" charset="0"/>
                <a:cs typeface="Arial" charset="0"/>
              </a:rPr>
              <a:t>Close-up view of HIV-1 hexamer                 rendered via EGL</a:t>
            </a:r>
            <a:endParaRPr lang="en-US" altLang="en-US" sz="1800" b="1" smtClean="0">
              <a:latin typeface="Arial" charset="0"/>
              <a:cs typeface="Arial" charset="0"/>
            </a:endParaRPr>
          </a:p>
        </p:txBody>
      </p:sp>
    </p:spTree>
    <p:extLst>
      <p:ext uri="{BB962C8B-B14F-4D97-AF65-F5344CB8AC3E}">
        <p14:creationId xmlns:p14="http://schemas.microsoft.com/office/powerpoint/2010/main" val="127164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defRPr/>
            </a:pPr>
            <a:r>
              <a:rPr lang="en-US" sz="10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defRPr/>
            </a:pPr>
            <a:r>
              <a:rPr lang="en-US" sz="10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3"/>
            <a:ext cx="12763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1277" name="Rectangle 11"/>
          <p:cNvSpPr>
            <a:spLocks/>
          </p:cNvSpPr>
          <p:nvPr/>
        </p:nvSpPr>
        <p:spPr bwMode="auto">
          <a:xfrm>
            <a:off x="1335088" y="4489450"/>
            <a:ext cx="62150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ts val="600"/>
              </a:lnSpc>
              <a:buFont typeface="Times New Roman" pitchFamily="18" charset="0"/>
              <a:buNone/>
            </a:pPr>
            <a:r>
              <a:rPr lang="en-US" altLang="en-US" sz="1100" b="1">
                <a:latin typeface="Calibri" pitchFamily="34" charset="0"/>
                <a:ea typeface="ＭＳ Ｐゴシック" pitchFamily="34" charset="-128"/>
                <a:cs typeface="Calibri" pitchFamily="34" charset="0"/>
                <a:sym typeface="Calibri" pitchFamily="34" charset="0"/>
              </a:rPr>
              <a:t>Flexible fitting of atomic structures into electron microscopy maps using molecular dynamics. </a:t>
            </a:r>
          </a:p>
          <a:p>
            <a:pPr algn="ctr" eaLnBrk="1" hangingPunct="1">
              <a:lnSpc>
                <a:spcPts val="600"/>
              </a:lnSpc>
              <a:buFont typeface="Times New Roman" pitchFamily="18" charset="0"/>
              <a:buNone/>
            </a:pPr>
            <a:r>
              <a:rPr lang="en-US" altLang="en-US" sz="1100" b="1">
                <a:latin typeface="Calibri" pitchFamily="34" charset="0"/>
                <a:ea typeface="ＭＳ Ｐゴシック" pitchFamily="34" charset="-128"/>
                <a:cs typeface="Calibri" pitchFamily="34" charset="0"/>
                <a:sym typeface="Calibri" pitchFamily="34" charset="0"/>
              </a:rPr>
              <a:t>L. Trabuco, E. Villa, K. Mitra, J. Frank, and K. Schulten.  Structure, 16:673-683, 2008.</a:t>
            </a: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defRPr/>
            </a:pPr>
            <a:r>
              <a:rPr lang="en-US" sz="10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Simulations</a:t>
            </a:r>
            <a:endParaRPr lang="en-US" altLang="en-US" sz="1800" dirty="0">
              <a:latin typeface="+mn-lt"/>
            </a:endParaRPr>
          </a:p>
        </p:txBody>
      </p:sp>
      <p:pic>
        <p:nvPicPr>
          <p:cNvPr id="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187" y="3288159"/>
            <a:ext cx="3637734" cy="148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0092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Whole Cell </a:t>
            </a:r>
            <a:r>
              <a:rPr lang="en-US" altLang="en-US" sz="1800" dirty="0" smtClean="0">
                <a:latin typeface="+mn-lt"/>
              </a:rPr>
              <a:t>Simulation</a:t>
            </a:r>
            <a:endParaRPr lang="en-US" altLang="en-US" sz="1800" dirty="0">
              <a:latin typeface="+mn-lt"/>
            </a:endParaRPr>
          </a:p>
        </p:txBody>
      </p:sp>
      <p:sp>
        <p:nvSpPr>
          <p:cNvPr id="28" name="Rectangle 4"/>
          <p:cNvSpPr txBox="1">
            <a:spLocks noChangeArrowheads="1"/>
          </p:cNvSpPr>
          <p:nvPr/>
        </p:nvSpPr>
        <p:spPr>
          <a:xfrm>
            <a:off x="124299" y="750889"/>
            <a:ext cx="4479599" cy="25366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smtClean="0"/>
              <a:t>molecular dynamics simulations</a:t>
            </a:r>
          </a:p>
          <a:p>
            <a:pPr lvl="1" indent="-342900">
              <a:lnSpc>
                <a:spcPct val="90000"/>
              </a:lnSpc>
            </a:pPr>
            <a:r>
              <a:rPr lang="en-US" altLang="en-US" sz="1600" dirty="0" smtClean="0"/>
              <a:t>particle systems and whole cells</a:t>
            </a:r>
          </a:p>
          <a:p>
            <a:pPr lvl="1" indent="-342900">
              <a:lnSpc>
                <a:spcPct val="90000"/>
              </a:lnSpc>
            </a:pPr>
            <a:r>
              <a:rPr lang="en-US" altLang="en-US" sz="1600" dirty="0" err="1" smtClean="0"/>
              <a:t>cryoEM</a:t>
            </a:r>
            <a:r>
              <a:rPr lang="en-US" altLang="en-US" sz="1600" dirty="0" smtClean="0"/>
              <a:t> densities, volumetric data</a:t>
            </a:r>
          </a:p>
          <a:p>
            <a:pPr lvl="1" indent="-342900">
              <a:lnSpc>
                <a:spcPct val="90000"/>
              </a:lnSpc>
            </a:pPr>
            <a:r>
              <a:rPr lang="en-US" altLang="en-US" sz="1600" dirty="0" smtClean="0"/>
              <a:t>quantum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w/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31" name="lac_high_invivo_mpd.mp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499615" y="750889"/>
            <a:ext cx="2673651" cy="196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831" y="3059497"/>
            <a:ext cx="1619496" cy="1440792"/>
          </a:xfrm>
          <a:prstGeom prst="rect">
            <a:avLst/>
          </a:prstGeom>
        </p:spPr>
      </p:pic>
      <p:sp>
        <p:nvSpPr>
          <p:cNvPr id="14" name="Rectangle 13"/>
          <p:cNvSpPr/>
          <p:nvPr/>
        </p:nvSpPr>
        <p:spPr>
          <a:xfrm>
            <a:off x="0" y="4657870"/>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1"/>
          <p:cNvSpPr txBox="1">
            <a:spLocks noChangeArrowheads="1"/>
          </p:cNvSpPr>
          <p:nvPr/>
        </p:nvSpPr>
        <p:spPr bwMode="auto">
          <a:xfrm>
            <a:off x="7105158" y="4439207"/>
            <a:ext cx="20388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err="1" smtClean="0">
                <a:latin typeface="+mn-lt"/>
              </a:rPr>
              <a:t>CryoEM</a:t>
            </a:r>
            <a:r>
              <a:rPr lang="en-US" altLang="en-US" sz="1800" dirty="0" smtClean="0">
                <a:latin typeface="+mn-lt"/>
              </a:rPr>
              <a:t>, Cellular Tomography</a:t>
            </a:r>
            <a:endParaRPr lang="en-US" altLang="en-US" sz="1800" dirty="0">
              <a:latin typeface="+mn-lt"/>
            </a:endParaRPr>
          </a:p>
        </p:txBody>
      </p:sp>
      <p:sp>
        <p:nvSpPr>
          <p:cNvPr id="20" name="TextBox 1"/>
          <p:cNvSpPr txBox="1">
            <a:spLocks noChangeArrowheads="1"/>
          </p:cNvSpPr>
          <p:nvPr/>
        </p:nvSpPr>
        <p:spPr bwMode="auto">
          <a:xfrm>
            <a:off x="4499615" y="4712087"/>
            <a:ext cx="2300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Quantum Chemistry</a:t>
            </a:r>
            <a:endParaRPr lang="en-US" altLang="en-US" sz="1800" dirty="0">
              <a:latin typeface="+mn-lt"/>
            </a:endParaRPr>
          </a:p>
        </p:txBody>
      </p:sp>
      <p:sp>
        <p:nvSpPr>
          <p:cNvPr id="24" name="TextBox 12"/>
          <p:cNvSpPr txBox="1">
            <a:spLocks noChangeArrowheads="1"/>
          </p:cNvSpPr>
          <p:nvPr/>
        </p:nvSpPr>
        <p:spPr bwMode="auto">
          <a:xfrm>
            <a:off x="1454633" y="4712088"/>
            <a:ext cx="202143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Sequence Data</a:t>
            </a:r>
          </a:p>
        </p:txBody>
      </p:sp>
      <p:pic>
        <p:nvPicPr>
          <p:cNvPr id="15" name="Picture 6" descr="C:\Documents and Settings\johns\Desktop\talks\cudatalks\iacat01232009\c60_orb104b.png"/>
          <p:cNvPicPr>
            <a:picLocks noChangeAspect="1" noChangeArrowheads="1"/>
          </p:cNvPicPr>
          <p:nvPr/>
        </p:nvPicPr>
        <p:blipFill>
          <a:blip r:embed="rId7">
            <a:extLst>
              <a:ext uri="{28A0092B-C50C-407E-A947-70E740481C1C}">
                <a14:useLocalDpi xmlns:a14="http://schemas.microsoft.com/office/drawing/2010/main" val="0"/>
              </a:ext>
            </a:extLst>
          </a:blip>
          <a:srcRect t="4762" b="3175"/>
          <a:stretch>
            <a:fillRect/>
          </a:stretch>
        </p:blipFill>
        <p:spPr bwMode="auto">
          <a:xfrm>
            <a:off x="4797713" y="3102337"/>
            <a:ext cx="1704442" cy="16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3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repeatCount="indefinite" fill="hold" display="0">
                  <p:stCondLst>
                    <p:cond delay="indefinite"/>
                  </p:stCondLst>
                </p:cTn>
                <p:tgtEl>
                  <p:spTgt spid="3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5073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4657726"/>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defRPr/>
            </a:pPr>
            <a:endParaRPr lang="en-US"/>
          </a:p>
        </p:txBody>
      </p:sp>
      <p:sp>
        <p:nvSpPr>
          <p:cNvPr id="11268" name="Rectangle 2"/>
          <p:cNvSpPr>
            <a:spLocks/>
          </p:cNvSpPr>
          <p:nvPr/>
        </p:nvSpPr>
        <p:spPr bwMode="auto">
          <a:xfrm>
            <a:off x="9525" y="52388"/>
            <a:ext cx="91201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3000" dirty="0">
                <a:solidFill>
                  <a:schemeClr val="tx1"/>
                </a:solidFill>
                <a:latin typeface="Helvetica" pitchFamily="34" charset="0"/>
                <a:cs typeface="Helvetica" pitchFamily="34" charset="0"/>
              </a:rPr>
              <a:t>Structural Route to the </a:t>
            </a:r>
            <a:r>
              <a:rPr lang="en-US" altLang="en-US" sz="3000" dirty="0" smtClean="0">
                <a:solidFill>
                  <a:schemeClr val="tx1"/>
                </a:solidFill>
                <a:latin typeface="Helvetica" pitchFamily="34" charset="0"/>
                <a:cs typeface="Helvetica" pitchFamily="34" charset="0"/>
              </a:rPr>
              <a:t>all-atom HIV-1 </a:t>
            </a:r>
            <a:r>
              <a:rPr lang="en-US" altLang="en-US" sz="3000" dirty="0">
                <a:solidFill>
                  <a:schemeClr val="tx1"/>
                </a:solidFill>
                <a:latin typeface="Helvetica" pitchFamily="34" charset="0"/>
                <a:cs typeface="Helvetica" pitchFamily="34" charset="0"/>
              </a:rPr>
              <a:t>Capsid</a:t>
            </a:r>
          </a:p>
        </p:txBody>
      </p:sp>
      <p:pic>
        <p:nvPicPr>
          <p:cNvPr id="11269" name="Picture 3"/>
          <p:cNvPicPr>
            <a:picLocks noChangeArrowheads="1"/>
          </p:cNvPicPr>
          <p:nvPr/>
        </p:nvPicPr>
        <p:blipFill>
          <a:blip r:embed="rId2" cstate="print">
            <a:lum contrast="-26000"/>
            <a:extLst>
              <a:ext uri="{28A0092B-C50C-407E-A947-70E740481C1C}">
                <a14:useLocalDpi xmlns:a14="http://schemas.microsoft.com/office/drawing/2010/main" val="0"/>
              </a:ext>
            </a:extLst>
          </a:blip>
          <a:srcRect l="25797" t="7663" r="26166" b="2234"/>
          <a:stretch>
            <a:fillRect/>
          </a:stretch>
        </p:blipFill>
        <p:spPr bwMode="auto">
          <a:xfrm>
            <a:off x="4991955" y="3416830"/>
            <a:ext cx="7445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11270" name="Group 9"/>
          <p:cNvGrpSpPr>
            <a:grpSpLocks/>
          </p:cNvGrpSpPr>
          <p:nvPr/>
        </p:nvGrpSpPr>
        <p:grpSpPr bwMode="auto">
          <a:xfrm>
            <a:off x="6058568" y="3400295"/>
            <a:ext cx="1057275" cy="1293812"/>
            <a:chOff x="0" y="0"/>
            <a:chExt cx="1776" cy="2175"/>
          </a:xfrm>
        </p:grpSpPr>
        <p:pic>
          <p:nvPicPr>
            <p:cNvPr id="113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AutoShape 5"/>
            <p:cNvSpPr>
              <a:spLocks/>
            </p:cNvSpPr>
            <p:nvPr/>
          </p:nvSpPr>
          <p:spPr bwMode="auto">
            <a:xfrm>
              <a:off x="1272" y="432"/>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3" name="AutoShape 6"/>
            <p:cNvSpPr>
              <a:spLocks/>
            </p:cNvSpPr>
            <p:nvPr/>
          </p:nvSpPr>
          <p:spPr bwMode="auto">
            <a:xfrm>
              <a:off x="720" y="53"/>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4" name="AutoShape 7"/>
            <p:cNvSpPr>
              <a:spLocks/>
            </p:cNvSpPr>
            <p:nvPr/>
          </p:nvSpPr>
          <p:spPr bwMode="auto">
            <a:xfrm>
              <a:off x="272" y="339"/>
              <a:ext cx="139" cy="155"/>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5" name="AutoShape 8"/>
            <p:cNvSpPr>
              <a:spLocks/>
            </p:cNvSpPr>
            <p:nvPr/>
          </p:nvSpPr>
          <p:spPr bwMode="auto">
            <a:xfrm>
              <a:off x="832" y="1807"/>
              <a:ext cx="141" cy="160"/>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grpSp>
      <p:sp>
        <p:nvSpPr>
          <p:cNvPr id="11271" name="Rectangle 10"/>
          <p:cNvSpPr>
            <a:spLocks/>
          </p:cNvSpPr>
          <p:nvPr/>
        </p:nvSpPr>
        <p:spPr bwMode="auto">
          <a:xfrm>
            <a:off x="4657726" y="4750928"/>
            <a:ext cx="4437696" cy="27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b="1" dirty="0">
                <a:solidFill>
                  <a:schemeClr val="tx1"/>
                </a:solidFill>
                <a:latin typeface="Arial" pitchFamily="34" charset="0"/>
                <a:cs typeface="Arial" pitchFamily="34" charset="0"/>
              </a:rPr>
              <a:t>Zhao et al. , </a:t>
            </a:r>
            <a:r>
              <a:rPr lang="en-US" altLang="en-US" sz="1800" b="1" i="1" dirty="0">
                <a:solidFill>
                  <a:schemeClr val="tx1"/>
                </a:solidFill>
                <a:latin typeface="Arial" pitchFamily="34" charset="0"/>
                <a:cs typeface="Arial" pitchFamily="34" charset="0"/>
              </a:rPr>
              <a:t>Nature</a:t>
            </a:r>
            <a:r>
              <a:rPr lang="en-US" altLang="en-US" sz="1800" b="1" dirty="0">
                <a:solidFill>
                  <a:schemeClr val="tx1"/>
                </a:solidFill>
                <a:latin typeface="Arial" pitchFamily="34" charset="0"/>
                <a:cs typeface="Arial" pitchFamily="34" charset="0"/>
              </a:rPr>
              <a:t> 497: 643-646 (2013</a:t>
            </a:r>
            <a:r>
              <a:rPr lang="en-US" altLang="en-US" sz="1600" b="1" dirty="0">
                <a:solidFill>
                  <a:schemeClr val="tx1"/>
                </a:solidFill>
                <a:latin typeface="Arial" pitchFamily="34" charset="0"/>
                <a:cs typeface="Arial" pitchFamily="34" charset="0"/>
              </a:rPr>
              <a:t>)</a:t>
            </a:r>
          </a:p>
        </p:txBody>
      </p:sp>
      <p:pic>
        <p:nvPicPr>
          <p:cNvPr id="112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575" y="3332032"/>
            <a:ext cx="1511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73" name="Rectangle 12"/>
          <p:cNvSpPr>
            <a:spLocks/>
          </p:cNvSpPr>
          <p:nvPr/>
        </p:nvSpPr>
        <p:spPr bwMode="auto">
          <a:xfrm>
            <a:off x="4332727" y="2699533"/>
            <a:ext cx="47626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solidFill>
                  <a:schemeClr val="tx1"/>
                </a:solidFill>
                <a:latin typeface="Arial" pitchFamily="34" charset="0"/>
                <a:cs typeface="Arial" pitchFamily="34" charset="0"/>
              </a:rPr>
              <a:t>High res. EM of </a:t>
            </a: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 tomography of capsid, </a:t>
            </a:r>
            <a:r>
              <a:rPr lang="en-US" altLang="en-US" sz="1400" b="1" dirty="0">
                <a:solidFill>
                  <a:schemeClr val="tx1"/>
                </a:solidFill>
                <a:latin typeface="Arial" pitchFamily="34" charset="0"/>
                <a:cs typeface="Arial" pitchFamily="34" charset="0"/>
              </a:rPr>
              <a:t>all-atom model of capsid by MDFF w/ NAMD &amp; VMD, NSF/NCSA Blue Waters computer at Illinois</a:t>
            </a:r>
          </a:p>
        </p:txBody>
      </p:sp>
      <p:grpSp>
        <p:nvGrpSpPr>
          <p:cNvPr id="11274" name="Group 15"/>
          <p:cNvGrpSpPr>
            <a:grpSpLocks/>
          </p:cNvGrpSpPr>
          <p:nvPr/>
        </p:nvGrpSpPr>
        <p:grpSpPr bwMode="auto">
          <a:xfrm>
            <a:off x="6209693" y="889331"/>
            <a:ext cx="1531023" cy="1657098"/>
            <a:chOff x="0" y="0"/>
            <a:chExt cx="2462" cy="2481"/>
          </a:xfrm>
        </p:grpSpPr>
        <p:pic>
          <p:nvPicPr>
            <p:cNvPr id="113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0000">
              <a:off x="316" y="429"/>
              <a:ext cx="1822"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301" name="AutoShape 14"/>
            <p:cNvSpPr>
              <a:spLocks/>
            </p:cNvSpPr>
            <p:nvPr/>
          </p:nvSpPr>
          <p:spPr bwMode="auto">
            <a:xfrm rot="-2160000">
              <a:off x="345" y="353"/>
              <a:ext cx="1771" cy="1750"/>
            </a:xfrm>
            <a:custGeom>
              <a:avLst/>
              <a:gdLst>
                <a:gd name="T0" fmla="*/ 0 w 22712"/>
                <a:gd name="T1" fmla="*/ 0 h 23880"/>
                <a:gd name="T2" fmla="*/ 0 w 22712"/>
                <a:gd name="T3" fmla="*/ 0 h 23880"/>
                <a:gd name="T4" fmla="*/ 0 w 22712"/>
                <a:gd name="T5" fmla="*/ 0 h 23880"/>
                <a:gd name="T6" fmla="*/ 0 w 22712"/>
                <a:gd name="T7" fmla="*/ 0 h 23880"/>
                <a:gd name="T8" fmla="*/ 0 w 22712"/>
                <a:gd name="T9" fmla="*/ 0 h 23880"/>
                <a:gd name="T10" fmla="*/ 0 w 22712"/>
                <a:gd name="T11" fmla="*/ 0 h 23880"/>
                <a:gd name="T12" fmla="*/ 0 w 22712"/>
                <a:gd name="T13" fmla="*/ 0 h 238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12" h="23880">
                  <a:moveTo>
                    <a:pt x="11356" y="0"/>
                  </a:moveTo>
                  <a:lnTo>
                    <a:pt x="22156" y="8250"/>
                  </a:lnTo>
                  <a:lnTo>
                    <a:pt x="18031" y="21600"/>
                  </a:lnTo>
                  <a:lnTo>
                    <a:pt x="4681" y="21600"/>
                  </a:lnTo>
                  <a:lnTo>
                    <a:pt x="556" y="8250"/>
                  </a:lnTo>
                  <a:lnTo>
                    <a:pt x="11356" y="0"/>
                  </a:lnTo>
                  <a:close/>
                  <a:moveTo>
                    <a:pt x="11356" y="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1275" name="Group 18"/>
          <p:cNvGrpSpPr>
            <a:grpSpLocks/>
          </p:cNvGrpSpPr>
          <p:nvPr/>
        </p:nvGrpSpPr>
        <p:grpSpPr bwMode="auto">
          <a:xfrm rot="180000">
            <a:off x="5095153" y="1034961"/>
            <a:ext cx="1293599" cy="1414965"/>
            <a:chOff x="0" y="0"/>
            <a:chExt cx="1951" cy="2004"/>
          </a:xfrm>
        </p:grpSpPr>
        <p:pic>
          <p:nvPicPr>
            <p:cNvPr id="1129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
              <a:off x="90" y="87"/>
              <a:ext cx="1771"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99" name="AutoShape 17"/>
            <p:cNvSpPr>
              <a:spLocks/>
            </p:cNvSpPr>
            <p:nvPr/>
          </p:nvSpPr>
          <p:spPr bwMode="auto">
            <a:xfrm rot="-180000">
              <a:off x="91" y="248"/>
              <a:ext cx="1739" cy="15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0800"/>
                  </a:moveTo>
                  <a:lnTo>
                    <a:pt x="6019" y="0"/>
                  </a:lnTo>
                  <a:lnTo>
                    <a:pt x="15581" y="0"/>
                  </a:lnTo>
                  <a:lnTo>
                    <a:pt x="21600" y="10800"/>
                  </a:lnTo>
                  <a:lnTo>
                    <a:pt x="15581" y="21600"/>
                  </a:lnTo>
                  <a:lnTo>
                    <a:pt x="6019" y="21600"/>
                  </a:lnTo>
                  <a:lnTo>
                    <a:pt x="0" y="10800"/>
                  </a:lnTo>
                  <a:close/>
                  <a:moveTo>
                    <a:pt x="0" y="1080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276" name="Rectangle 19"/>
          <p:cNvSpPr>
            <a:spLocks/>
          </p:cNvSpPr>
          <p:nvPr/>
        </p:nvSpPr>
        <p:spPr bwMode="auto">
          <a:xfrm>
            <a:off x="5226049" y="2446668"/>
            <a:ext cx="258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Pornillos et al. </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Cell</a:t>
            </a:r>
            <a:r>
              <a:rPr lang="en-US" altLang="en-US" sz="900" b="1">
                <a:solidFill>
                  <a:schemeClr val="tx1"/>
                </a:solidFill>
                <a:latin typeface="Arial" pitchFamily="34" charset="0"/>
                <a:cs typeface="Arial" pitchFamily="34" charset="0"/>
              </a:rPr>
              <a:t> 2009</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Nature</a:t>
            </a:r>
            <a:r>
              <a:rPr lang="en-US" altLang="en-US" sz="900" b="1">
                <a:solidFill>
                  <a:schemeClr val="tx1"/>
                </a:solidFill>
                <a:latin typeface="Arial" pitchFamily="34" charset="0"/>
                <a:cs typeface="Arial" pitchFamily="34" charset="0"/>
              </a:rPr>
              <a:t> 2011</a:t>
            </a:r>
          </a:p>
        </p:txBody>
      </p:sp>
      <p:sp>
        <p:nvSpPr>
          <p:cNvPr id="11277" name="Rectangle 20"/>
          <p:cNvSpPr>
            <a:spLocks/>
          </p:cNvSpPr>
          <p:nvPr/>
        </p:nvSpPr>
        <p:spPr bwMode="auto">
          <a:xfrm>
            <a:off x="4657725" y="648031"/>
            <a:ext cx="4486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solidFill>
                  <a:schemeClr val="tx1"/>
                </a:solidFill>
                <a:latin typeface="Arial" pitchFamily="34" charset="0"/>
                <a:cs typeface="Arial" pitchFamily="34" charset="0"/>
              </a:rPr>
              <a:t>Crystal structures of separated hexamer and pentamer</a:t>
            </a:r>
          </a:p>
        </p:txBody>
      </p:sp>
      <p:pic>
        <p:nvPicPr>
          <p:cNvPr id="11278"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6579" y="952830"/>
            <a:ext cx="975803" cy="17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11279" name="Group 24"/>
          <p:cNvGrpSpPr>
            <a:grpSpLocks/>
          </p:cNvGrpSpPr>
          <p:nvPr/>
        </p:nvGrpSpPr>
        <p:grpSpPr bwMode="auto">
          <a:xfrm>
            <a:off x="1071911" y="906400"/>
            <a:ext cx="1611313" cy="1519237"/>
            <a:chOff x="0" y="0"/>
            <a:chExt cx="2706" cy="2551"/>
          </a:xfrm>
        </p:grpSpPr>
        <p:pic>
          <p:nvPicPr>
            <p:cNvPr id="11296" name="Picture 22"/>
            <p:cNvPicPr>
              <a:picLocks noChangeArrowheads="1"/>
            </p:cNvPicPr>
            <p:nvPr/>
          </p:nvPicPr>
          <p:blipFill>
            <a:blip r:embed="rId8">
              <a:extLst>
                <a:ext uri="{28A0092B-C50C-407E-A947-70E740481C1C}">
                  <a14:useLocalDpi xmlns:a14="http://schemas.microsoft.com/office/drawing/2010/main" val="0"/>
                </a:ext>
              </a:extLst>
            </a:blip>
            <a:srcRect t="7726" r="122" b="2272"/>
            <a:stretch>
              <a:fillRect/>
            </a:stretch>
          </p:blipFill>
          <p:spPr bwMode="auto">
            <a:xfrm>
              <a:off x="0" y="0"/>
              <a:ext cx="1229"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1297" name="Picture 23"/>
            <p:cNvPicPr>
              <a:picLocks noChangeArrowheads="1"/>
            </p:cNvPicPr>
            <p:nvPr/>
          </p:nvPicPr>
          <p:blipFill>
            <a:blip r:embed="rId9">
              <a:extLst>
                <a:ext uri="{28A0092B-C50C-407E-A947-70E740481C1C}">
                  <a14:useLocalDpi xmlns:a14="http://schemas.microsoft.com/office/drawing/2010/main" val="0"/>
                </a:ext>
              </a:extLst>
            </a:blip>
            <a:srcRect l="54079"/>
            <a:stretch>
              <a:fillRect/>
            </a:stretch>
          </p:blipFill>
          <p:spPr bwMode="auto">
            <a:xfrm>
              <a:off x="1229" y="0"/>
              <a:ext cx="1333"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sp>
        <p:nvSpPr>
          <p:cNvPr id="11280" name="Rectangle 25"/>
          <p:cNvSpPr>
            <a:spLocks/>
          </p:cNvSpPr>
          <p:nvPr/>
        </p:nvSpPr>
        <p:spPr bwMode="auto">
          <a:xfrm>
            <a:off x="1048099" y="2490725"/>
            <a:ext cx="1581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Ganser et al. </a:t>
            </a:r>
            <a:r>
              <a:rPr lang="en-US" altLang="en-US" sz="900" b="1" i="1">
                <a:solidFill>
                  <a:schemeClr val="tx1"/>
                </a:solidFill>
                <a:latin typeface="Arial" pitchFamily="34" charset="0"/>
                <a:cs typeface="Arial" pitchFamily="34" charset="0"/>
              </a:rPr>
              <a:t>Science</a:t>
            </a:r>
            <a:r>
              <a:rPr lang="en-US" altLang="en-US" sz="900" b="1">
                <a:solidFill>
                  <a:schemeClr val="tx1"/>
                </a:solidFill>
                <a:latin typeface="Arial" pitchFamily="34" charset="0"/>
                <a:cs typeface="Arial" pitchFamily="34" charset="0"/>
              </a:rPr>
              <a:t>, 1999</a:t>
            </a:r>
          </a:p>
        </p:txBody>
      </p:sp>
      <p:pic>
        <p:nvPicPr>
          <p:cNvPr id="11281"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3224" y="873062"/>
            <a:ext cx="14843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82" name="Rectangle 27"/>
          <p:cNvSpPr>
            <a:spLocks/>
          </p:cNvSpPr>
          <p:nvPr/>
        </p:nvSpPr>
        <p:spPr bwMode="auto">
          <a:xfrm>
            <a:off x="1052533" y="592075"/>
            <a:ext cx="1514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TEM (1999)</a:t>
            </a:r>
          </a:p>
        </p:txBody>
      </p:sp>
      <p:sp>
        <p:nvSpPr>
          <p:cNvPr id="11283" name="Rectangle 28"/>
          <p:cNvSpPr>
            <a:spLocks/>
          </p:cNvSpPr>
          <p:nvPr/>
        </p:nvSpPr>
        <p:spPr bwMode="auto">
          <a:xfrm>
            <a:off x="2482735" y="592075"/>
            <a:ext cx="2098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tomography (2003)</a:t>
            </a:r>
          </a:p>
        </p:txBody>
      </p:sp>
      <p:sp>
        <p:nvSpPr>
          <p:cNvPr id="11284" name="Rectangle 29"/>
          <p:cNvSpPr>
            <a:spLocks/>
          </p:cNvSpPr>
          <p:nvPr/>
        </p:nvSpPr>
        <p:spPr bwMode="auto">
          <a:xfrm>
            <a:off x="971899" y="2690750"/>
            <a:ext cx="15382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EMBO J</a:t>
            </a:r>
            <a:r>
              <a:rPr lang="en-US" altLang="en-US" sz="900" b="1">
                <a:solidFill>
                  <a:schemeClr val="tx1"/>
                </a:solidFill>
                <a:latin typeface="Arial" pitchFamily="34" charset="0"/>
                <a:cs typeface="Arial" pitchFamily="34" charset="0"/>
              </a:rPr>
              <a:t>, 2003</a:t>
            </a:r>
          </a:p>
        </p:txBody>
      </p:sp>
      <p:pic>
        <p:nvPicPr>
          <p:cNvPr id="11294" name="Picture 30"/>
          <p:cNvPicPr>
            <a:picLocks noChangeAspect="1" noChangeArrowheads="1"/>
          </p:cNvPicPr>
          <p:nvPr/>
        </p:nvPicPr>
        <p:blipFill>
          <a:blip r:embed="rId11"/>
          <a:srcRect t="4597" r="351" b="8226"/>
          <a:stretch>
            <a:fillRect/>
          </a:stretch>
        </p:blipFill>
        <p:spPr bwMode="auto">
          <a:xfrm>
            <a:off x="2667349" y="1784287"/>
            <a:ext cx="1506537" cy="1174750"/>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86" name="Rectangle 31"/>
          <p:cNvSpPr>
            <a:spLocks/>
          </p:cNvSpPr>
          <p:nvPr/>
        </p:nvSpPr>
        <p:spPr bwMode="auto">
          <a:xfrm>
            <a:off x="954436" y="2868550"/>
            <a:ext cx="16192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Structure</a:t>
            </a:r>
            <a:r>
              <a:rPr lang="en-US" altLang="en-US" sz="900" b="1">
                <a:solidFill>
                  <a:schemeClr val="tx1"/>
                </a:solidFill>
                <a:latin typeface="Arial" pitchFamily="34" charset="0"/>
                <a:cs typeface="Arial" pitchFamily="34" charset="0"/>
              </a:rPr>
              <a:t>, 2006</a:t>
            </a:r>
          </a:p>
        </p:txBody>
      </p:sp>
      <p:sp>
        <p:nvSpPr>
          <p:cNvPr id="11287" name="Rectangle 32"/>
          <p:cNvSpPr>
            <a:spLocks/>
          </p:cNvSpPr>
          <p:nvPr/>
        </p:nvSpPr>
        <p:spPr bwMode="auto">
          <a:xfrm>
            <a:off x="2726087" y="2987612"/>
            <a:ext cx="1444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err="1">
                <a:solidFill>
                  <a:schemeClr val="tx1"/>
                </a:solidFill>
                <a:latin typeface="Helvetica" pitchFamily="34" charset="0"/>
                <a:cs typeface="Helvetica" pitchFamily="34" charset="0"/>
              </a:rPr>
              <a:t>cryo</a:t>
            </a:r>
            <a:r>
              <a:rPr lang="en-US" altLang="en-US" sz="1500" dirty="0">
                <a:solidFill>
                  <a:schemeClr val="tx1"/>
                </a:solidFill>
                <a:latin typeface="Helvetica" pitchFamily="34" charset="0"/>
                <a:cs typeface="Helvetica" pitchFamily="34" charset="0"/>
              </a:rPr>
              <a:t>-ET (2006)</a:t>
            </a:r>
          </a:p>
        </p:txBody>
      </p:sp>
      <p:grpSp>
        <p:nvGrpSpPr>
          <p:cNvPr id="11288" name="Group 36"/>
          <p:cNvGrpSpPr>
            <a:grpSpLocks/>
          </p:cNvGrpSpPr>
          <p:nvPr/>
        </p:nvGrpSpPr>
        <p:grpSpPr bwMode="auto">
          <a:xfrm>
            <a:off x="2680049" y="3282887"/>
            <a:ext cx="1376362" cy="1519238"/>
            <a:chOff x="0" y="0"/>
            <a:chExt cx="2311" cy="2552"/>
          </a:xfrm>
        </p:grpSpPr>
        <p:pic>
          <p:nvPicPr>
            <p:cNvPr id="11293" name="Picture 33"/>
            <p:cNvPicPr>
              <a:picLocks noChangeAspect="1" noChangeArrowheads="1"/>
            </p:cNvPicPr>
            <p:nvPr/>
          </p:nvPicPr>
          <p:blipFill>
            <a:blip r:embed="rId12">
              <a:lum contrast="4000"/>
              <a:extLst>
                <a:ext uri="{28A0092B-C50C-407E-A947-70E740481C1C}">
                  <a14:useLocalDpi xmlns:a14="http://schemas.microsoft.com/office/drawing/2010/main" val="0"/>
                </a:ext>
              </a:extLst>
            </a:blip>
            <a:srcRect/>
            <a:stretch>
              <a:fillRect/>
            </a:stretch>
          </p:blipFill>
          <p:spPr bwMode="auto">
            <a:xfrm>
              <a:off x="1161" y="21"/>
              <a:ext cx="115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 name="Picture 34"/>
            <p:cNvPicPr>
              <a:picLocks noChangeAspect="1" noChangeArrowheads="1"/>
            </p:cNvPicPr>
            <p:nvPr/>
          </p:nvPicPr>
          <p:blipFill>
            <a:blip r:embed="rId13">
              <a:lum contrast="4000"/>
              <a:extLst>
                <a:ext uri="{28A0092B-C50C-407E-A947-70E740481C1C}">
                  <a14:useLocalDpi xmlns:a14="http://schemas.microsoft.com/office/drawing/2010/main" val="0"/>
                </a:ext>
              </a:extLst>
            </a:blip>
            <a:srcRect/>
            <a:stretch>
              <a:fillRect/>
            </a:stretch>
          </p:blipFill>
          <p:spPr bwMode="auto">
            <a:xfrm>
              <a:off x="0" y="0"/>
              <a:ext cx="1116"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295" name="Picture 35"/>
            <p:cNvPicPr>
              <a:picLocks noChangeAspect="1" noChangeArrowheads="1"/>
            </p:cNvPicPr>
            <p:nvPr/>
          </p:nvPicPr>
          <p:blipFill>
            <a:blip r:embed="rId14">
              <a:lum contrast="4000"/>
              <a:extLst>
                <a:ext uri="{28A0092B-C50C-407E-A947-70E740481C1C}">
                  <a14:useLocalDpi xmlns:a14="http://schemas.microsoft.com/office/drawing/2010/main" val="0"/>
                </a:ext>
              </a:extLst>
            </a:blip>
            <a:srcRect/>
            <a:stretch>
              <a:fillRect/>
            </a:stretch>
          </p:blipFill>
          <p:spPr bwMode="auto">
            <a:xfrm>
              <a:off x="1161" y="1212"/>
              <a:ext cx="115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sp>
        <p:nvSpPr>
          <p:cNvPr id="11289" name="Rectangle 37"/>
          <p:cNvSpPr>
            <a:spLocks/>
          </p:cNvSpPr>
          <p:nvPr/>
        </p:nvSpPr>
        <p:spPr bwMode="auto">
          <a:xfrm>
            <a:off x="2726086" y="4838637"/>
            <a:ext cx="13477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Byeon et al., </a:t>
            </a:r>
            <a:r>
              <a:rPr lang="en-US" altLang="en-US" sz="900" b="1" i="1">
                <a:solidFill>
                  <a:schemeClr val="tx1"/>
                </a:solidFill>
                <a:latin typeface="Helvetica" pitchFamily="34" charset="0"/>
                <a:cs typeface="Helvetica" pitchFamily="34" charset="0"/>
              </a:rPr>
              <a:t>Cell</a:t>
            </a:r>
            <a:r>
              <a:rPr lang="en-US" altLang="en-US" sz="900" b="1">
                <a:solidFill>
                  <a:schemeClr val="tx1"/>
                </a:solidFill>
                <a:latin typeface="Helvetica" pitchFamily="34" charset="0"/>
                <a:cs typeface="Helvetica" pitchFamily="34" charset="0"/>
              </a:rPr>
              <a:t> 2009</a:t>
            </a:r>
          </a:p>
        </p:txBody>
      </p:sp>
      <p:pic>
        <p:nvPicPr>
          <p:cNvPr id="11290"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162" y="3746437"/>
            <a:ext cx="13938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1291" name="Rectangle 39"/>
          <p:cNvSpPr>
            <a:spLocks/>
          </p:cNvSpPr>
          <p:nvPr/>
        </p:nvSpPr>
        <p:spPr bwMode="auto">
          <a:xfrm>
            <a:off x="1062387" y="4814825"/>
            <a:ext cx="133032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21674" bIns="0"/>
          <a:lstStyle>
            <a:lvl1pPr marL="5715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Li et al., </a:t>
            </a:r>
            <a:r>
              <a:rPr lang="en-US" altLang="en-US" sz="900" b="1" i="1">
                <a:solidFill>
                  <a:schemeClr val="tx1"/>
                </a:solidFill>
                <a:latin typeface="Helvetica" pitchFamily="34" charset="0"/>
                <a:cs typeface="Helvetica" pitchFamily="34" charset="0"/>
              </a:rPr>
              <a:t>Nature</a:t>
            </a:r>
            <a:r>
              <a:rPr lang="en-US" altLang="en-US" sz="900" b="1">
                <a:solidFill>
                  <a:schemeClr val="tx1"/>
                </a:solidFill>
                <a:latin typeface="Helvetica" pitchFamily="34" charset="0"/>
                <a:cs typeface="Helvetica" pitchFamily="34" charset="0"/>
              </a:rPr>
              <a:t>, 2000</a:t>
            </a:r>
          </a:p>
        </p:txBody>
      </p:sp>
      <p:sp>
        <p:nvSpPr>
          <p:cNvPr id="11292" name="Rectangle 40"/>
          <p:cNvSpPr>
            <a:spLocks/>
          </p:cNvSpPr>
          <p:nvPr/>
        </p:nvSpPr>
        <p:spPr bwMode="auto">
          <a:xfrm>
            <a:off x="1038309" y="3487675"/>
            <a:ext cx="1504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a:t>
            </a:r>
          </a:p>
        </p:txBody>
      </p:sp>
    </p:spTree>
    <p:extLst>
      <p:ext uri="{BB962C8B-B14F-4D97-AF65-F5344CB8AC3E}">
        <p14:creationId xmlns:p14="http://schemas.microsoft.com/office/powerpoint/2010/main" val="358498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152400" y="1200150"/>
            <a:ext cx="38100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a:latin typeface="Arial" pitchFamily="34" charset="0"/>
                <a:cs typeface="Arial" pitchFamily="34" charset="0"/>
              </a:rPr>
              <a:t>Compute Pearson correlation to evaluate the fit of a reference cryo-EM density map with a </a:t>
            </a:r>
            <a:r>
              <a:rPr lang="en-US" altLang="en-US" sz="2400" b="1">
                <a:latin typeface="Arial" pitchFamily="34" charset="0"/>
                <a:cs typeface="Arial" pitchFamily="34" charset="0"/>
              </a:rPr>
              <a:t>simulated density map</a:t>
            </a:r>
            <a:r>
              <a:rPr lang="en-US" altLang="en-US" sz="2400">
                <a:latin typeface="Arial" pitchFamily="34" charset="0"/>
                <a:cs typeface="Arial" pitchFamily="34" charset="0"/>
              </a:rPr>
              <a:t> produced from an           </a:t>
            </a:r>
            <a:r>
              <a:rPr lang="en-US" altLang="en-US" sz="2400" b="1">
                <a:latin typeface="Arial" pitchFamily="34" charset="0"/>
                <a:cs typeface="Arial" pitchFamily="34" charset="0"/>
              </a:rPr>
              <a:t>all-atom structure</a:t>
            </a:r>
            <a:r>
              <a:rPr lang="en-US" altLang="en-US" sz="280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047750"/>
            <a:ext cx="499268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901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387" name="Title 1"/>
          <p:cNvSpPr>
            <a:spLocks noGrp="1"/>
          </p:cNvSpPr>
          <p:nvPr>
            <p:ph type="title"/>
          </p:nvPr>
        </p:nvSpPr>
        <p:spPr>
          <a:xfrm>
            <a:off x="685800" y="149225"/>
            <a:ext cx="7770813" cy="838200"/>
          </a:xfrm>
        </p:spPr>
        <p:txBody>
          <a:bodyPr>
            <a:normAutofit fontScale="90000"/>
          </a:bodyPr>
          <a:lstStyle/>
          <a:p>
            <a:r>
              <a:rPr lang="en-US" altLang="en-US" sz="2800" smtClean="0"/>
              <a:t>GPUs Can Reduce MDFF Trajectory Analysis Runtimes from Hours to Minutes</a:t>
            </a:r>
            <a:endParaRPr lang="en-US" altLang="en-US" sz="3600" smtClean="0"/>
          </a:p>
        </p:txBody>
      </p:sp>
      <p:sp>
        <p:nvSpPr>
          <p:cNvPr id="16388" name="TextBox 2"/>
          <p:cNvSpPr txBox="1">
            <a:spLocks noChangeArrowheads="1"/>
          </p:cNvSpPr>
          <p:nvPr/>
        </p:nvSpPr>
        <p:spPr bwMode="auto">
          <a:xfrm>
            <a:off x="128588" y="1190625"/>
            <a:ext cx="3200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a:latin typeface="Arial" pitchFamily="34" charset="0"/>
                <a:cs typeface="Arial" pitchFamily="34" charset="0"/>
              </a:rPr>
              <a:t>GPUs enable laptops and desktop workstations to handle tasks that would have previously required a cluster, or a </a:t>
            </a:r>
            <a:r>
              <a:rPr lang="en-US" altLang="en-US" sz="1800" i="1">
                <a:latin typeface="Arial" pitchFamily="34" charset="0"/>
                <a:cs typeface="Arial" pitchFamily="34" charset="0"/>
              </a:rPr>
              <a:t>very long wait</a:t>
            </a:r>
            <a:r>
              <a:rPr lang="en-US" altLang="en-US" sz="1800">
                <a:latin typeface="Arial" pitchFamily="34" charset="0"/>
                <a:cs typeface="Arial" pitchFamily="34" charset="0"/>
              </a:rPr>
              <a:t>…</a:t>
            </a:r>
          </a:p>
          <a:p>
            <a:pPr algn="ctr" eaLnBrk="1" hangingPunct="1">
              <a:buFont typeface="Times New Roman" pitchFamily="18" charset="0"/>
              <a:buNone/>
            </a:pPr>
            <a:endParaRPr lang="en-US" altLang="en-US" sz="1800">
              <a:latin typeface="Arial" pitchFamily="34" charset="0"/>
              <a:cs typeface="Arial" pitchFamily="34" charset="0"/>
            </a:endParaRPr>
          </a:p>
          <a:p>
            <a:pPr algn="ctr" eaLnBrk="1" hangingPunct="1">
              <a:buFont typeface="Times New Roman" pitchFamily="18" charset="0"/>
              <a:buNone/>
            </a:pPr>
            <a:r>
              <a:rPr lang="en-US" altLang="en-US" sz="1800">
                <a:latin typeface="Arial" pitchFamily="34" charset="0"/>
                <a:cs typeface="Arial" pitchFamily="34" charset="0"/>
              </a:rPr>
              <a:t>GPU-accelerated petascale supercomputers enable analyses that were previously impractical, allowing detailed study of very large structures such as viruses</a:t>
            </a:r>
          </a:p>
        </p:txBody>
      </p:sp>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36625"/>
            <a:ext cx="4024313"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3"/>
          <p:cNvSpPr txBox="1">
            <a:spLocks noChangeArrowheads="1"/>
          </p:cNvSpPr>
          <p:nvPr/>
        </p:nvSpPr>
        <p:spPr bwMode="auto">
          <a:xfrm>
            <a:off x="3189288" y="4283075"/>
            <a:ext cx="58578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GPU-accelerated MDFF Cross Correlation Timeline</a:t>
            </a:r>
          </a:p>
          <a:p>
            <a:pPr algn="ctr" eaLnBrk="1" hangingPunct="1">
              <a:buFont typeface="Times New Roman" pitchFamily="18" charset="0"/>
              <a:buNone/>
            </a:pPr>
            <a:r>
              <a:rPr lang="en-US" altLang="en-US" sz="1800" b="1">
                <a:solidFill>
                  <a:srgbClr val="C00000"/>
                </a:solidFill>
                <a:latin typeface="Arial" pitchFamily="34" charset="0"/>
                <a:cs typeface="Arial" pitchFamily="34" charset="0"/>
              </a:rPr>
              <a:t>Regions with poor fit               </a:t>
            </a:r>
            <a:r>
              <a:rPr lang="en-US" altLang="en-US" sz="1800" b="1">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7097063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9"/>
          <p:cNvSpPr>
            <a:spLocks noChangeArrowheads="1"/>
          </p:cNvSpPr>
          <p:nvPr/>
        </p:nvSpPr>
        <p:spPr bwMode="auto">
          <a:xfrm>
            <a:off x="0" y="4473575"/>
            <a:ext cx="9144000" cy="72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174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813"/>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153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ChangeArrowheads="1"/>
          </p:cNvSpPr>
          <p:nvPr/>
        </p:nvSpPr>
        <p:spPr bwMode="auto">
          <a:xfrm>
            <a:off x="0" y="4473575"/>
            <a:ext cx="9144000" cy="72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8435" name="Title 1"/>
          <p:cNvSpPr>
            <a:spLocks noGrp="1"/>
          </p:cNvSpPr>
          <p:nvPr>
            <p:ph type="title"/>
          </p:nvPr>
        </p:nvSpPr>
        <p:spPr>
          <a:xfrm>
            <a:off x="728663" y="0"/>
            <a:ext cx="7770812" cy="855663"/>
          </a:xfrm>
        </p:spPr>
        <p:txBody>
          <a:bodyPr/>
          <a:lstStyle/>
          <a:p>
            <a:r>
              <a:rPr lang="en-US" altLang="en-US" smtClean="0"/>
              <a:t>MDFF Density Map Algorithm</a:t>
            </a:r>
          </a:p>
        </p:txBody>
      </p:sp>
      <p:sp>
        <p:nvSpPr>
          <p:cNvPr id="4" name="Text Placeholder 2"/>
          <p:cNvSpPr txBox="1">
            <a:spLocks/>
          </p:cNvSpPr>
          <p:nvPr/>
        </p:nvSpPr>
        <p:spPr>
          <a:xfrm>
            <a:off x="508000" y="792163"/>
            <a:ext cx="5410200" cy="5067300"/>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800" kern="0" dirty="0" smtClean="0"/>
              <a:t>Build spatial acceleration data structures, optimize data for GPU</a:t>
            </a:r>
          </a:p>
          <a:p>
            <a:pPr>
              <a:lnSpc>
                <a:spcPct val="100000"/>
              </a:lnSpc>
              <a:defRPr/>
            </a:pPr>
            <a:r>
              <a:rPr lang="en-US" sz="2800" kern="0" dirty="0" smtClean="0"/>
              <a:t>Compute 3-D density map:</a:t>
            </a:r>
          </a:p>
          <a:p>
            <a:pPr>
              <a:lnSpc>
                <a:spcPct val="100000"/>
              </a:lnSpc>
              <a:defRPr/>
            </a:pPr>
            <a:endParaRPr lang="en-US" sz="2800" kern="0" dirty="0" smtClean="0"/>
          </a:p>
          <a:p>
            <a:pPr marL="0" indent="0">
              <a:lnSpc>
                <a:spcPct val="100000"/>
              </a:lnSpc>
              <a:buFont typeface="Times New Roman" pitchFamily="18" charset="0"/>
              <a:buNone/>
              <a:defRPr/>
            </a:pPr>
            <a:endParaRPr lang="en-US" sz="2800" kern="0" dirty="0" smtClean="0"/>
          </a:p>
          <a:p>
            <a:pPr>
              <a:lnSpc>
                <a:spcPct val="100000"/>
              </a:lnSpc>
              <a:defRPr/>
            </a:pPr>
            <a:r>
              <a:rPr lang="en-US" altLang="en-US" sz="2800" kern="0" dirty="0" smtClean="0"/>
              <a:t>Truncated Gaussian and spatial acceleration grid ensure linear time-complexity</a:t>
            </a:r>
          </a:p>
          <a:p>
            <a:pPr>
              <a:lnSpc>
                <a:spcPct val="100000"/>
              </a:lnSpc>
              <a:defRPr/>
            </a:pPr>
            <a:endParaRPr lang="en-US" kern="0" dirty="0" smtClean="0"/>
          </a:p>
          <a:p>
            <a:pPr marL="0" indent="0">
              <a:lnSpc>
                <a:spcPct val="100000"/>
              </a:lnSpc>
              <a:buFont typeface="Times New Roman" pitchFamily="18" charset="0"/>
              <a:buNone/>
              <a:defRPr/>
            </a:pPr>
            <a:endParaRPr lang="en-US" kern="0" dirty="0" smtClean="0"/>
          </a:p>
          <a:p>
            <a:pPr marL="0" indent="0">
              <a:lnSpc>
                <a:spcPct val="100000"/>
              </a:lnSpc>
              <a:buFont typeface="Times New Roman" pitchFamily="18" charset="0"/>
              <a:buNone/>
              <a:defRPr/>
            </a:pPr>
            <a:endParaRPr lang="en-US" kern="0" dirty="0" smtClean="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060" y="2661062"/>
            <a:ext cx="4362450" cy="1108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438" name="Group 2"/>
          <p:cNvGrpSpPr>
            <a:grpSpLocks/>
          </p:cNvGrpSpPr>
          <p:nvPr/>
        </p:nvGrpSpPr>
        <p:grpSpPr bwMode="auto">
          <a:xfrm>
            <a:off x="5510151" y="792163"/>
            <a:ext cx="3550724" cy="3940392"/>
            <a:chOff x="5447142" y="1325864"/>
            <a:chExt cx="3550565" cy="3940181"/>
          </a:xfrm>
        </p:grpSpPr>
        <p:pic>
          <p:nvPicPr>
            <p:cNvPr id="18439" name="Picture 5" descr="D:\talks\cudatalks\gtc2012\1crn_comp01.png"/>
            <p:cNvPicPr>
              <a:picLocks noChangeAspect="1" noChangeArrowheads="1"/>
            </p:cNvPicPr>
            <p:nvPr/>
          </p:nvPicPr>
          <p:blipFill>
            <a:blip r:embed="rId3">
              <a:extLst>
                <a:ext uri="{28A0092B-C50C-407E-A947-70E740481C1C}">
                  <a14:useLocalDpi xmlns:a14="http://schemas.microsoft.com/office/drawing/2010/main" val="0"/>
                </a:ext>
              </a:extLst>
            </a:blip>
            <a:srcRect l="10666" t="40282" r="54233"/>
            <a:stretch>
              <a:fillRect/>
            </a:stretch>
          </p:blipFill>
          <p:spPr bwMode="auto">
            <a:xfrm>
              <a:off x="6126710" y="1632447"/>
              <a:ext cx="2555675" cy="22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6107575" y="1325864"/>
              <a:ext cx="1871578" cy="2095387"/>
            </a:xfrm>
            <a:prstGeom prst="rect">
              <a:avLst/>
            </a:prstGeom>
            <a:solidFill>
              <a:schemeClr val="accent2">
                <a:lumMod val="60000"/>
                <a:lumOff val="40000"/>
                <a:alpha val="57000"/>
              </a:schemeClr>
            </a:solidFill>
            <a:ln>
              <a:noFill/>
            </a:ln>
            <a:effectLst/>
            <a:extLst/>
          </p:spPr>
          <p:txBody>
            <a:bodyPr>
              <a:spAutoFit/>
            </a:bodyPr>
            <a:lstStyle/>
            <a:p>
              <a:pPr marL="341313" indent="-341313" defTabSz="457200">
                <a:defRPr/>
              </a:pPr>
              <a:endParaRPr lang="en-US"/>
            </a:p>
          </p:txBody>
        </p:sp>
        <p:grpSp>
          <p:nvGrpSpPr>
            <p:cNvPr id="18441" name="Group 6"/>
            <p:cNvGrpSpPr>
              <a:grpSpLocks/>
            </p:cNvGrpSpPr>
            <p:nvPr/>
          </p:nvGrpSpPr>
          <p:grpSpPr bwMode="auto">
            <a:xfrm>
              <a:off x="6278880" y="1334921"/>
              <a:ext cx="304800" cy="2817449"/>
              <a:chOff x="6019800" y="1989086"/>
              <a:chExt cx="304800" cy="2817449"/>
            </a:xfrm>
          </p:grpSpPr>
          <p:cxnSp>
            <p:nvCxnSpPr>
              <p:cNvPr id="18489" name="Straight Connector 52"/>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0" name="Straight Connector 53"/>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1" name="Straight Connector 54"/>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2" name="Group 7"/>
            <p:cNvGrpSpPr>
              <a:grpSpLocks/>
            </p:cNvGrpSpPr>
            <p:nvPr/>
          </p:nvGrpSpPr>
          <p:grpSpPr bwMode="auto">
            <a:xfrm>
              <a:off x="6903720" y="1341821"/>
              <a:ext cx="304800" cy="2817449"/>
              <a:chOff x="6019800" y="1989086"/>
              <a:chExt cx="304800" cy="2817449"/>
            </a:xfrm>
          </p:grpSpPr>
          <p:cxnSp>
            <p:nvCxnSpPr>
              <p:cNvPr id="18486" name="Straight Connector 49"/>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7" name="Straight Connector 50"/>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8" name="Straight Connector 51"/>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3" name="Group 8"/>
            <p:cNvGrpSpPr>
              <a:grpSpLocks/>
            </p:cNvGrpSpPr>
            <p:nvPr/>
          </p:nvGrpSpPr>
          <p:grpSpPr bwMode="auto">
            <a:xfrm>
              <a:off x="7498080" y="1348723"/>
              <a:ext cx="304800" cy="2817449"/>
              <a:chOff x="6019800" y="1989086"/>
              <a:chExt cx="304800" cy="2817449"/>
            </a:xfrm>
          </p:grpSpPr>
          <p:cxnSp>
            <p:nvCxnSpPr>
              <p:cNvPr id="18483" name="Straight Connector 4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4" name="Straight Connector 4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5" name="Straight Connector 4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4" name="Group 9"/>
            <p:cNvGrpSpPr>
              <a:grpSpLocks/>
            </p:cNvGrpSpPr>
            <p:nvPr/>
          </p:nvGrpSpPr>
          <p:grpSpPr bwMode="auto">
            <a:xfrm>
              <a:off x="8148710" y="1341769"/>
              <a:ext cx="304800" cy="2817449"/>
              <a:chOff x="6019800" y="1989086"/>
              <a:chExt cx="304800" cy="2817449"/>
            </a:xfrm>
          </p:grpSpPr>
          <p:cxnSp>
            <p:nvCxnSpPr>
              <p:cNvPr id="18480" name="Straight Connector 43"/>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1" name="Straight Connector 44"/>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2" name="Straight Connector 45"/>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5" name="Group 10"/>
            <p:cNvGrpSpPr>
              <a:grpSpLocks/>
            </p:cNvGrpSpPr>
            <p:nvPr/>
          </p:nvGrpSpPr>
          <p:grpSpPr bwMode="auto">
            <a:xfrm>
              <a:off x="6066302" y="3596271"/>
              <a:ext cx="2606829" cy="320040"/>
              <a:chOff x="5816476" y="2209800"/>
              <a:chExt cx="2606829" cy="320040"/>
            </a:xfrm>
          </p:grpSpPr>
          <p:cxnSp>
            <p:nvCxnSpPr>
              <p:cNvPr id="18475" name="Straight Connector 38"/>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6" name="Straight Connector 3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7" name="Straight Connector 4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8" name="Straight Connector 4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9" name="Straight Connector 4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6" name="Group 11"/>
            <p:cNvGrpSpPr>
              <a:grpSpLocks/>
            </p:cNvGrpSpPr>
            <p:nvPr/>
          </p:nvGrpSpPr>
          <p:grpSpPr bwMode="auto">
            <a:xfrm>
              <a:off x="6075556" y="2927235"/>
              <a:ext cx="2606829" cy="320040"/>
              <a:chOff x="5816476" y="2209800"/>
              <a:chExt cx="2606829" cy="320040"/>
            </a:xfrm>
          </p:grpSpPr>
          <p:cxnSp>
            <p:nvCxnSpPr>
              <p:cNvPr id="18470" name="Straight Connector 33"/>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1" name="Straight Connector 34"/>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2" name="Straight Connector 35"/>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3" name="Straight Connector 36"/>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4" name="Straight Connector 37"/>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7" name="Group 12"/>
            <p:cNvGrpSpPr>
              <a:grpSpLocks/>
            </p:cNvGrpSpPr>
            <p:nvPr/>
          </p:nvGrpSpPr>
          <p:grpSpPr bwMode="auto">
            <a:xfrm>
              <a:off x="6066302" y="2241435"/>
              <a:ext cx="2606829" cy="320040"/>
              <a:chOff x="5816476" y="2209800"/>
              <a:chExt cx="2606829" cy="320040"/>
            </a:xfrm>
          </p:grpSpPr>
          <p:cxnSp>
            <p:nvCxnSpPr>
              <p:cNvPr id="18465" name="Straight Connector 28"/>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6" name="Straight Connector 2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7" name="Straight Connector 3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8" name="Straight Connector 3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9" name="Straight Connector 3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8" name="Group 13"/>
            <p:cNvGrpSpPr>
              <a:grpSpLocks/>
            </p:cNvGrpSpPr>
            <p:nvPr/>
          </p:nvGrpSpPr>
          <p:grpSpPr bwMode="auto">
            <a:xfrm>
              <a:off x="6075556" y="1555635"/>
              <a:ext cx="2606829" cy="320040"/>
              <a:chOff x="5816476" y="2209800"/>
              <a:chExt cx="2606829" cy="320040"/>
            </a:xfrm>
          </p:grpSpPr>
          <p:cxnSp>
            <p:nvCxnSpPr>
              <p:cNvPr id="18460" name="Straight Connector 23"/>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1" name="Straight Connector 24"/>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2" name="Straight Connector 25"/>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3" name="Straight Connector 26"/>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4" name="Straight Connector 27"/>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49" name="AutoShape 333"/>
            <p:cNvCxnSpPr>
              <a:cxnSpLocks noChangeShapeType="1"/>
            </p:cNvCxnSpPr>
            <p:nvPr/>
          </p:nvCxnSpPr>
          <p:spPr bwMode="auto">
            <a:xfrm>
              <a:off x="6093398" y="2064423"/>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0" name="AutoShape 334"/>
            <p:cNvCxnSpPr>
              <a:cxnSpLocks noChangeShapeType="1"/>
              <a:endCxn id="18457" idx="3"/>
            </p:cNvCxnSpPr>
            <p:nvPr/>
          </p:nvCxnSpPr>
          <p:spPr bwMode="auto">
            <a:xfrm>
              <a:off x="6102652" y="2744632"/>
              <a:ext cx="2570479"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1" name="AutoShape 335"/>
            <p:cNvCxnSpPr>
              <a:cxnSpLocks noChangeShapeType="1"/>
            </p:cNvCxnSpPr>
            <p:nvPr/>
          </p:nvCxnSpPr>
          <p:spPr bwMode="auto">
            <a:xfrm>
              <a:off x="6093398" y="3422871"/>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2" name="AutoShape 336"/>
            <p:cNvCxnSpPr>
              <a:cxnSpLocks noChangeShapeType="1"/>
              <a:stCxn id="18457" idx="0"/>
              <a:endCxn id="18457" idx="2"/>
            </p:cNvCxnSpPr>
            <p:nvPr/>
          </p:nvCxnSpPr>
          <p:spPr bwMode="auto">
            <a:xfrm>
              <a:off x="7375861" y="1327035"/>
              <a:ext cx="0" cy="2833222"/>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3" name="AutoShape 337"/>
            <p:cNvCxnSpPr>
              <a:cxnSpLocks noChangeShapeType="1"/>
            </p:cNvCxnSpPr>
            <p:nvPr/>
          </p:nvCxnSpPr>
          <p:spPr bwMode="auto">
            <a:xfrm>
              <a:off x="6772567" y="1334921"/>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4" name="AutoShape 338"/>
            <p:cNvCxnSpPr>
              <a:cxnSpLocks noChangeShapeType="1"/>
            </p:cNvCxnSpPr>
            <p:nvPr/>
          </p:nvCxnSpPr>
          <p:spPr bwMode="auto">
            <a:xfrm>
              <a:off x="7979158" y="1334921"/>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5" name="AutoShape 339"/>
            <p:cNvCxnSpPr>
              <a:cxnSpLocks noChangeShapeType="1"/>
            </p:cNvCxnSpPr>
            <p:nvPr/>
          </p:nvCxnSpPr>
          <p:spPr bwMode="auto">
            <a:xfrm>
              <a:off x="6093398" y="1334921"/>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6" name="AutoShape 340"/>
            <p:cNvCxnSpPr>
              <a:cxnSpLocks noChangeShapeType="1"/>
            </p:cNvCxnSpPr>
            <p:nvPr/>
          </p:nvCxnSpPr>
          <p:spPr bwMode="auto">
            <a:xfrm>
              <a:off x="6093398" y="1334921"/>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7" name="Rectangle 341"/>
            <p:cNvSpPr>
              <a:spLocks noChangeArrowheads="1"/>
            </p:cNvSpPr>
            <p:nvPr/>
          </p:nvSpPr>
          <p:spPr bwMode="auto">
            <a:xfrm>
              <a:off x="6093398" y="1334921"/>
              <a:ext cx="2564929" cy="281744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58" name="Rectangle 55"/>
            <p:cNvSpPr>
              <a:spLocks noChangeArrowheads="1"/>
            </p:cNvSpPr>
            <p:nvPr/>
          </p:nvSpPr>
          <p:spPr bwMode="auto">
            <a:xfrm>
              <a:off x="5447142" y="4250436"/>
              <a:ext cx="3550565" cy="101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3-D density map lattice point and the neighboring spatial acceleration cells it references</a:t>
              </a:r>
            </a:p>
          </p:txBody>
        </p:sp>
        <p:sp>
          <p:nvSpPr>
            <p:cNvPr id="18459" name="Rectangle 61"/>
            <p:cNvSpPr>
              <a:spLocks noChangeArrowheads="1"/>
            </p:cNvSpPr>
            <p:nvPr/>
          </p:nvSpPr>
          <p:spPr bwMode="auto">
            <a:xfrm>
              <a:off x="7200900" y="2241435"/>
              <a:ext cx="174962" cy="1524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grpSp>
    </p:spTree>
    <p:extLst>
      <p:ext uri="{BB962C8B-B14F-4D97-AF65-F5344CB8AC3E}">
        <p14:creationId xmlns:p14="http://schemas.microsoft.com/office/powerpoint/2010/main" val="58194996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5875" y="4598988"/>
            <a:ext cx="9159875" cy="6016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Line 3"/>
          <p:cNvSpPr>
            <a:spLocks noChangeShapeType="1"/>
          </p:cNvSpPr>
          <p:nvPr/>
        </p:nvSpPr>
        <p:spPr bwMode="auto">
          <a:xfrm rot="-5400000">
            <a:off x="4185444" y="4458494"/>
            <a:ext cx="233362"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0" name="Line 4"/>
          <p:cNvSpPr>
            <a:spLocks noChangeShapeType="1"/>
          </p:cNvSpPr>
          <p:nvPr/>
        </p:nvSpPr>
        <p:spPr bwMode="auto">
          <a:xfrm rot="-5400000">
            <a:off x="6884194" y="4172744"/>
            <a:ext cx="3175" cy="334963"/>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1" name="Line 5"/>
          <p:cNvSpPr>
            <a:spLocks noChangeShapeType="1"/>
          </p:cNvSpPr>
          <p:nvPr/>
        </p:nvSpPr>
        <p:spPr bwMode="auto">
          <a:xfrm rot="-5400000">
            <a:off x="6635750" y="4446588"/>
            <a:ext cx="23177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62" name="AutoShape 6"/>
          <p:cNvCxnSpPr>
            <a:cxnSpLocks noChangeShapeType="1"/>
          </p:cNvCxnSpPr>
          <p:nvPr/>
        </p:nvCxnSpPr>
        <p:spPr bwMode="auto">
          <a:xfrm flipH="1">
            <a:off x="6489700" y="4059238"/>
            <a:ext cx="563563" cy="11112"/>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3" name="Line 7"/>
          <p:cNvSpPr>
            <a:spLocks noChangeShapeType="1"/>
          </p:cNvSpPr>
          <p:nvPr/>
        </p:nvSpPr>
        <p:spPr bwMode="auto">
          <a:xfrm rot="-5400000">
            <a:off x="6390481" y="3251995"/>
            <a:ext cx="3175" cy="334962"/>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4" name="Line 8"/>
          <p:cNvSpPr>
            <a:spLocks noChangeShapeType="1"/>
          </p:cNvSpPr>
          <p:nvPr/>
        </p:nvSpPr>
        <p:spPr bwMode="auto">
          <a:xfrm>
            <a:off x="2554288" y="3770313"/>
            <a:ext cx="1849437" cy="1174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5" name="Line 9"/>
          <p:cNvSpPr>
            <a:spLocks noChangeShapeType="1"/>
          </p:cNvSpPr>
          <p:nvPr/>
        </p:nvSpPr>
        <p:spPr bwMode="auto">
          <a:xfrm>
            <a:off x="2554288" y="2857500"/>
            <a:ext cx="1804987" cy="5476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6" name="Rectangle 10"/>
          <p:cNvSpPr>
            <a:spLocks noChangeAspect="1" noChangeArrowheads="1"/>
          </p:cNvSpPr>
          <p:nvPr/>
        </p:nvSpPr>
        <p:spPr bwMode="auto">
          <a:xfrm>
            <a:off x="6565900" y="2503488"/>
            <a:ext cx="201613" cy="18478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67" name="Line 11"/>
          <p:cNvSpPr>
            <a:spLocks noChangeShapeType="1"/>
          </p:cNvSpPr>
          <p:nvPr/>
        </p:nvSpPr>
        <p:spPr bwMode="auto">
          <a:xfrm flipH="1" flipV="1">
            <a:off x="6543675" y="3417888"/>
            <a:ext cx="20161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8" name="Line 12"/>
          <p:cNvSpPr>
            <a:spLocks noChangeShapeType="1"/>
          </p:cNvSpPr>
          <p:nvPr/>
        </p:nvSpPr>
        <p:spPr bwMode="auto">
          <a:xfrm flipH="1" flipV="1">
            <a:off x="6477000" y="3875088"/>
            <a:ext cx="27146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9" name="Line 13"/>
          <p:cNvSpPr>
            <a:spLocks noChangeShapeType="1"/>
          </p:cNvSpPr>
          <p:nvPr/>
        </p:nvSpPr>
        <p:spPr bwMode="auto">
          <a:xfrm flipH="1" flipV="1">
            <a:off x="6545263" y="2960688"/>
            <a:ext cx="21113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0" name="Rectangle 14"/>
          <p:cNvSpPr>
            <a:spLocks noChangeAspect="1" noChangeArrowheads="1"/>
          </p:cNvSpPr>
          <p:nvPr/>
        </p:nvSpPr>
        <p:spPr bwMode="auto">
          <a:xfrm>
            <a:off x="4303713" y="4065588"/>
            <a:ext cx="2262187" cy="2857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71" name="Line 15"/>
          <p:cNvSpPr>
            <a:spLocks noChangeShapeType="1"/>
          </p:cNvSpPr>
          <p:nvPr/>
        </p:nvSpPr>
        <p:spPr bwMode="auto">
          <a:xfrm flipH="1" flipV="1">
            <a:off x="5530850" y="4065588"/>
            <a:ext cx="3175" cy="2667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2" name="Line 16"/>
          <p:cNvSpPr>
            <a:spLocks noChangeShapeType="1"/>
          </p:cNvSpPr>
          <p:nvPr/>
        </p:nvSpPr>
        <p:spPr bwMode="auto">
          <a:xfrm flipV="1">
            <a:off x="6134100" y="4037013"/>
            <a:ext cx="1588"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3" name="Line 17"/>
          <p:cNvSpPr>
            <a:spLocks noChangeShapeType="1"/>
          </p:cNvSpPr>
          <p:nvPr/>
        </p:nvSpPr>
        <p:spPr bwMode="auto">
          <a:xfrm flipH="1" flipV="1">
            <a:off x="4911725" y="4029075"/>
            <a:ext cx="1588" cy="303213"/>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4" name="Line 18"/>
          <p:cNvSpPr>
            <a:spLocks noChangeShapeType="1"/>
          </p:cNvSpPr>
          <p:nvPr/>
        </p:nvSpPr>
        <p:spPr bwMode="auto">
          <a:xfrm flipH="1" flipV="1">
            <a:off x="4297363" y="4046538"/>
            <a:ext cx="1587"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75" name="AutoShape 19"/>
          <p:cNvCxnSpPr>
            <a:cxnSpLocks noChangeShapeType="1"/>
          </p:cNvCxnSpPr>
          <p:nvPr/>
        </p:nvCxnSpPr>
        <p:spPr bwMode="auto">
          <a:xfrm flipH="1">
            <a:off x="6435725" y="2509838"/>
            <a:ext cx="609600" cy="1587"/>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6" name="Text Box 20"/>
          <p:cNvSpPr txBox="1">
            <a:spLocks noChangeArrowheads="1"/>
          </p:cNvSpPr>
          <p:nvPr/>
        </p:nvSpPr>
        <p:spPr bwMode="auto">
          <a:xfrm>
            <a:off x="973138" y="4046538"/>
            <a:ext cx="31242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600">
                <a:solidFill>
                  <a:schemeClr val="tx1"/>
                </a:solidFill>
                <a:latin typeface="Arial" pitchFamily="34" charset="0"/>
              </a:rPr>
              <a:t>Padding optimizes global memory performance, guaranteeing coalesced global memory accesses</a:t>
            </a:r>
          </a:p>
        </p:txBody>
      </p:sp>
      <p:sp>
        <p:nvSpPr>
          <p:cNvPr id="19477" name="Text Box 21"/>
          <p:cNvSpPr txBox="1">
            <a:spLocks noChangeArrowheads="1"/>
          </p:cNvSpPr>
          <p:nvPr/>
        </p:nvSpPr>
        <p:spPr bwMode="auto">
          <a:xfrm>
            <a:off x="4279900" y="4502150"/>
            <a:ext cx="25415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chemeClr val="tx1"/>
                </a:solidFill>
                <a:latin typeface="Arial" pitchFamily="34" charset="0"/>
              </a:rPr>
              <a:t>Grid of thread blocks</a:t>
            </a:r>
          </a:p>
        </p:txBody>
      </p:sp>
      <p:sp>
        <p:nvSpPr>
          <p:cNvPr id="19478" name="Line 22"/>
          <p:cNvSpPr>
            <a:spLocks noChangeShapeType="1"/>
          </p:cNvSpPr>
          <p:nvPr/>
        </p:nvSpPr>
        <p:spPr bwMode="auto">
          <a:xfrm flipH="1">
            <a:off x="6450013" y="2503488"/>
            <a:ext cx="30638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9" name="Rectangle 23"/>
          <p:cNvSpPr>
            <a:spLocks noChangeArrowheads="1"/>
          </p:cNvSpPr>
          <p:nvPr/>
        </p:nvSpPr>
        <p:spPr bwMode="auto">
          <a:xfrm>
            <a:off x="4302125" y="2508250"/>
            <a:ext cx="2263775" cy="1557338"/>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80" name="AutoShape 24"/>
          <p:cNvCxnSpPr>
            <a:cxnSpLocks noChangeShapeType="1"/>
          </p:cNvCxnSpPr>
          <p:nvPr/>
        </p:nvCxnSpPr>
        <p:spPr bwMode="auto">
          <a:xfrm flipV="1">
            <a:off x="6892925" y="4065588"/>
            <a:ext cx="0" cy="25717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1" name="AutoShape 25"/>
          <p:cNvCxnSpPr>
            <a:cxnSpLocks noChangeShapeType="1"/>
          </p:cNvCxnSpPr>
          <p:nvPr/>
        </p:nvCxnSpPr>
        <p:spPr bwMode="auto">
          <a:xfrm flipV="1">
            <a:off x="6892925" y="2500313"/>
            <a:ext cx="0" cy="154622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2" name="Line 26"/>
          <p:cNvSpPr>
            <a:spLocks noChangeShapeType="1"/>
          </p:cNvSpPr>
          <p:nvPr/>
        </p:nvSpPr>
        <p:spPr bwMode="auto">
          <a:xfrm flipH="1" flipV="1">
            <a:off x="4302125" y="4445000"/>
            <a:ext cx="2441575"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Text Box 27"/>
          <p:cNvSpPr txBox="1">
            <a:spLocks noChangeArrowheads="1"/>
          </p:cNvSpPr>
          <p:nvPr/>
        </p:nvSpPr>
        <p:spPr bwMode="auto">
          <a:xfrm>
            <a:off x="-15875" y="1697038"/>
            <a:ext cx="49387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chemeClr val="tx1"/>
                </a:solidFill>
                <a:latin typeface="Arial" pitchFamily="34" charset="0"/>
              </a:rPr>
              <a:t>Small 8x8x2 CUDA thread blocks afford large </a:t>
            </a:r>
          </a:p>
          <a:p>
            <a:pPr eaLnBrk="1" hangingPunct="1">
              <a:lnSpc>
                <a:spcPct val="100000"/>
              </a:lnSpc>
              <a:spcBef>
                <a:spcPct val="0"/>
              </a:spcBef>
              <a:buClrTx/>
              <a:buSzTx/>
              <a:buFontTx/>
              <a:buNone/>
            </a:pPr>
            <a:r>
              <a:rPr lang="en-US" altLang="en-US" sz="1600">
                <a:solidFill>
                  <a:schemeClr val="tx1"/>
                </a:solidFill>
                <a:latin typeface="Arial" pitchFamily="34" charset="0"/>
              </a:rPr>
              <a:t>per-thread register count, shared memory</a:t>
            </a:r>
          </a:p>
        </p:txBody>
      </p:sp>
      <p:sp>
        <p:nvSpPr>
          <p:cNvPr id="19484" name="AutoShape 28"/>
          <p:cNvSpPr>
            <a:spLocks noChangeArrowheads="1"/>
          </p:cNvSpPr>
          <p:nvPr/>
        </p:nvSpPr>
        <p:spPr bwMode="auto">
          <a:xfrm>
            <a:off x="2554288" y="2857500"/>
            <a:ext cx="1219200" cy="914400"/>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19485" name="AutoShape 29"/>
          <p:cNvCxnSpPr>
            <a:cxnSpLocks noChangeShapeType="1"/>
          </p:cNvCxnSpPr>
          <p:nvPr/>
        </p:nvCxnSpPr>
        <p:spPr bwMode="auto">
          <a:xfrm>
            <a:off x="2554288" y="29718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6" name="AutoShape 30"/>
          <p:cNvCxnSpPr>
            <a:cxnSpLocks noChangeShapeType="1"/>
          </p:cNvCxnSpPr>
          <p:nvPr/>
        </p:nvCxnSpPr>
        <p:spPr bwMode="auto">
          <a:xfrm>
            <a:off x="31638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7" name="AutoShape 31"/>
          <p:cNvCxnSpPr>
            <a:cxnSpLocks noChangeShapeType="1"/>
          </p:cNvCxnSpPr>
          <p:nvPr/>
        </p:nvCxnSpPr>
        <p:spPr bwMode="auto">
          <a:xfrm>
            <a:off x="33162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8" name="AutoShape 32"/>
          <p:cNvCxnSpPr>
            <a:cxnSpLocks noChangeShapeType="1"/>
          </p:cNvCxnSpPr>
          <p:nvPr/>
        </p:nvCxnSpPr>
        <p:spPr bwMode="auto">
          <a:xfrm>
            <a:off x="2859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9" name="AutoShape 33"/>
          <p:cNvCxnSpPr>
            <a:cxnSpLocks noChangeShapeType="1"/>
          </p:cNvCxnSpPr>
          <p:nvPr/>
        </p:nvCxnSpPr>
        <p:spPr bwMode="auto">
          <a:xfrm>
            <a:off x="2706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0" name="AutoShape 34"/>
          <p:cNvCxnSpPr>
            <a:cxnSpLocks noChangeShapeType="1"/>
          </p:cNvCxnSpPr>
          <p:nvPr/>
        </p:nvCxnSpPr>
        <p:spPr bwMode="auto">
          <a:xfrm>
            <a:off x="30114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1" name="AutoShape 35"/>
          <p:cNvCxnSpPr>
            <a:cxnSpLocks noChangeShapeType="1"/>
          </p:cNvCxnSpPr>
          <p:nvPr/>
        </p:nvCxnSpPr>
        <p:spPr bwMode="auto">
          <a:xfrm>
            <a:off x="3468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2" name="AutoShape 36"/>
          <p:cNvCxnSpPr>
            <a:cxnSpLocks noChangeShapeType="1"/>
          </p:cNvCxnSpPr>
          <p:nvPr/>
        </p:nvCxnSpPr>
        <p:spPr bwMode="auto">
          <a:xfrm>
            <a:off x="3621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3" name="AutoShape 37"/>
          <p:cNvCxnSpPr>
            <a:cxnSpLocks noChangeShapeType="1"/>
          </p:cNvCxnSpPr>
          <p:nvPr/>
        </p:nvCxnSpPr>
        <p:spPr bwMode="auto">
          <a:xfrm>
            <a:off x="2554288" y="30861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4" name="AutoShape 38"/>
          <p:cNvCxnSpPr>
            <a:cxnSpLocks noChangeShapeType="1"/>
          </p:cNvCxnSpPr>
          <p:nvPr/>
        </p:nvCxnSpPr>
        <p:spPr bwMode="auto">
          <a:xfrm>
            <a:off x="2554288" y="32004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5" name="AutoShape 39"/>
          <p:cNvCxnSpPr>
            <a:cxnSpLocks noChangeShapeType="1"/>
          </p:cNvCxnSpPr>
          <p:nvPr/>
        </p:nvCxnSpPr>
        <p:spPr bwMode="auto">
          <a:xfrm>
            <a:off x="2554288" y="33147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6" name="AutoShape 40"/>
          <p:cNvCxnSpPr>
            <a:cxnSpLocks noChangeShapeType="1"/>
          </p:cNvCxnSpPr>
          <p:nvPr/>
        </p:nvCxnSpPr>
        <p:spPr bwMode="auto">
          <a:xfrm>
            <a:off x="2554288" y="34290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7" name="AutoShape 41"/>
          <p:cNvCxnSpPr>
            <a:cxnSpLocks noChangeShapeType="1"/>
          </p:cNvCxnSpPr>
          <p:nvPr/>
        </p:nvCxnSpPr>
        <p:spPr bwMode="auto">
          <a:xfrm>
            <a:off x="2554288" y="35433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8" name="AutoShape 42"/>
          <p:cNvCxnSpPr>
            <a:cxnSpLocks noChangeShapeType="1"/>
          </p:cNvCxnSpPr>
          <p:nvPr/>
        </p:nvCxnSpPr>
        <p:spPr bwMode="auto">
          <a:xfrm>
            <a:off x="2554288" y="36576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9" name="Rectangle 4"/>
          <p:cNvSpPr>
            <a:spLocks noChangeArrowheads="1"/>
          </p:cNvSpPr>
          <p:nvPr/>
        </p:nvSpPr>
        <p:spPr bwMode="auto">
          <a:xfrm>
            <a:off x="5151438" y="631825"/>
            <a:ext cx="1262062"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19500" name="AutoShape 7"/>
          <p:cNvCxnSpPr>
            <a:cxnSpLocks noChangeShapeType="1"/>
          </p:cNvCxnSpPr>
          <p:nvPr/>
        </p:nvCxnSpPr>
        <p:spPr bwMode="auto">
          <a:xfrm flipH="1">
            <a:off x="4725988" y="1439863"/>
            <a:ext cx="514350" cy="4206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501" name="AutoShape 10"/>
          <p:cNvSpPr>
            <a:spLocks noChangeArrowheads="1"/>
          </p:cNvSpPr>
          <p:nvPr/>
        </p:nvSpPr>
        <p:spPr bwMode="auto">
          <a:xfrm>
            <a:off x="4737100" y="1222375"/>
            <a:ext cx="1676400" cy="422275"/>
          </a:xfrm>
          <a:prstGeom prst="parallelogram">
            <a:avLst>
              <a:gd name="adj" fmla="val 101913"/>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02" name="Text Box 48"/>
          <p:cNvSpPr txBox="1">
            <a:spLocks noChangeArrowheads="1"/>
          </p:cNvSpPr>
          <p:nvPr/>
        </p:nvSpPr>
        <p:spPr bwMode="auto">
          <a:xfrm>
            <a:off x="0" y="509588"/>
            <a:ext cx="4125913" cy="7588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a:latin typeface="Arial" pitchFamily="34" charset="0"/>
              </a:rPr>
              <a:t>3-D density map decomposes into 3-D grid of 8x8x8 tiles containing CC partial sums and local CC values</a:t>
            </a:r>
          </a:p>
        </p:txBody>
      </p:sp>
      <p:sp>
        <p:nvSpPr>
          <p:cNvPr id="19503" name="Rectangle 49"/>
          <p:cNvSpPr>
            <a:spLocks noChangeAspect="1" noChangeArrowheads="1"/>
          </p:cNvSpPr>
          <p:nvPr/>
        </p:nvSpPr>
        <p:spPr bwMode="auto">
          <a:xfrm>
            <a:off x="5532438" y="25034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04" name="Line 50"/>
          <p:cNvSpPr>
            <a:spLocks noChangeShapeType="1"/>
          </p:cNvSpPr>
          <p:nvPr/>
        </p:nvSpPr>
        <p:spPr bwMode="auto">
          <a:xfrm flipH="1" flipV="1">
            <a:off x="4295775" y="4332288"/>
            <a:ext cx="2460625"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5" name="Line 51"/>
          <p:cNvSpPr>
            <a:spLocks noChangeShapeType="1"/>
          </p:cNvSpPr>
          <p:nvPr/>
        </p:nvSpPr>
        <p:spPr bwMode="auto">
          <a:xfrm flipH="1" flipV="1">
            <a:off x="6740525" y="2503488"/>
            <a:ext cx="1588" cy="18288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6" name="Rectangle 52"/>
          <p:cNvSpPr>
            <a:spLocks noChangeAspect="1" noChangeArrowheads="1"/>
          </p:cNvSpPr>
          <p:nvPr/>
        </p:nvSpPr>
        <p:spPr bwMode="auto">
          <a:xfrm>
            <a:off x="4302125" y="25003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0,0</a:t>
            </a:r>
          </a:p>
        </p:txBody>
      </p:sp>
      <p:sp>
        <p:nvSpPr>
          <p:cNvPr id="19507" name="Rectangle 53"/>
          <p:cNvSpPr>
            <a:spLocks noChangeAspect="1" noChangeArrowheads="1"/>
          </p:cNvSpPr>
          <p:nvPr/>
        </p:nvSpPr>
        <p:spPr bwMode="auto">
          <a:xfrm>
            <a:off x="4911725" y="2500313"/>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0,1</a:t>
            </a:r>
          </a:p>
        </p:txBody>
      </p:sp>
      <p:sp>
        <p:nvSpPr>
          <p:cNvPr id="19508" name="Rectangle 54"/>
          <p:cNvSpPr>
            <a:spLocks noChangeAspect="1" noChangeArrowheads="1"/>
          </p:cNvSpPr>
          <p:nvPr/>
        </p:nvSpPr>
        <p:spPr bwMode="auto">
          <a:xfrm>
            <a:off x="4911725"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1,1</a:t>
            </a:r>
          </a:p>
        </p:txBody>
      </p:sp>
      <p:sp>
        <p:nvSpPr>
          <p:cNvPr id="19509" name="Rectangle 55"/>
          <p:cNvSpPr>
            <a:spLocks noChangeAspect="1" noChangeArrowheads="1"/>
          </p:cNvSpPr>
          <p:nvPr/>
        </p:nvSpPr>
        <p:spPr bwMode="auto">
          <a:xfrm>
            <a:off x="4303713"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0" name="Rectangle 56"/>
          <p:cNvSpPr>
            <a:spLocks noChangeAspect="1" noChangeArrowheads="1"/>
          </p:cNvSpPr>
          <p:nvPr/>
        </p:nvSpPr>
        <p:spPr bwMode="auto">
          <a:xfrm>
            <a:off x="4918075"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1" name="Rectangle 57"/>
          <p:cNvSpPr>
            <a:spLocks noChangeAspect="1" noChangeArrowheads="1"/>
          </p:cNvSpPr>
          <p:nvPr/>
        </p:nvSpPr>
        <p:spPr bwMode="auto">
          <a:xfrm>
            <a:off x="5532438"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2" name="Rectangle 58"/>
          <p:cNvSpPr>
            <a:spLocks noChangeAspect="1" noChangeArrowheads="1"/>
          </p:cNvSpPr>
          <p:nvPr/>
        </p:nvSpPr>
        <p:spPr bwMode="auto">
          <a:xfrm>
            <a:off x="5532438"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3" name="Text Box 59"/>
          <p:cNvSpPr txBox="1">
            <a:spLocks noChangeArrowheads="1"/>
          </p:cNvSpPr>
          <p:nvPr/>
        </p:nvSpPr>
        <p:spPr bwMode="auto">
          <a:xfrm>
            <a:off x="7010400" y="3930650"/>
            <a:ext cx="19939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FF3333"/>
                </a:solidFill>
                <a:latin typeface="Arial" pitchFamily="34" charset="0"/>
              </a:rPr>
              <a:t>Inactive threads, region of discarded output</a:t>
            </a:r>
          </a:p>
        </p:txBody>
      </p:sp>
      <p:sp>
        <p:nvSpPr>
          <p:cNvPr id="19514" name="Line 60"/>
          <p:cNvSpPr>
            <a:spLocks noChangeShapeType="1"/>
          </p:cNvSpPr>
          <p:nvPr/>
        </p:nvSpPr>
        <p:spPr bwMode="auto">
          <a:xfrm flipV="1">
            <a:off x="4725988" y="627063"/>
            <a:ext cx="425450" cy="423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5" name="Line 61"/>
          <p:cNvSpPr>
            <a:spLocks noChangeShapeType="1"/>
          </p:cNvSpPr>
          <p:nvPr/>
        </p:nvSpPr>
        <p:spPr bwMode="auto">
          <a:xfrm flipV="1">
            <a:off x="5989638" y="1450975"/>
            <a:ext cx="412750" cy="414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6" name="Line 62"/>
          <p:cNvSpPr>
            <a:spLocks noChangeShapeType="1"/>
          </p:cNvSpPr>
          <p:nvPr/>
        </p:nvSpPr>
        <p:spPr bwMode="auto">
          <a:xfrm flipV="1">
            <a:off x="5989638" y="630238"/>
            <a:ext cx="412750" cy="415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7" name="Line 63"/>
          <p:cNvSpPr>
            <a:spLocks noChangeShapeType="1"/>
          </p:cNvSpPr>
          <p:nvPr/>
        </p:nvSpPr>
        <p:spPr bwMode="auto">
          <a:xfrm>
            <a:off x="6032500" y="1644650"/>
            <a:ext cx="533400" cy="8651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8" name="Line 64"/>
          <p:cNvSpPr>
            <a:spLocks noChangeShapeType="1"/>
          </p:cNvSpPr>
          <p:nvPr/>
        </p:nvSpPr>
        <p:spPr bwMode="auto">
          <a:xfrm flipV="1">
            <a:off x="4292600" y="1644650"/>
            <a:ext cx="444500" cy="855663"/>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9" name="Line 65"/>
          <p:cNvSpPr>
            <a:spLocks noChangeShapeType="1"/>
          </p:cNvSpPr>
          <p:nvPr/>
        </p:nvSpPr>
        <p:spPr bwMode="auto">
          <a:xfrm>
            <a:off x="3773488" y="3771900"/>
            <a:ext cx="1055687" cy="1158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0" name="Line 66"/>
          <p:cNvSpPr>
            <a:spLocks noChangeShapeType="1"/>
          </p:cNvSpPr>
          <p:nvPr/>
        </p:nvSpPr>
        <p:spPr bwMode="auto">
          <a:xfrm flipV="1">
            <a:off x="4300538" y="2960688"/>
            <a:ext cx="2255837"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1" name="Line 67"/>
          <p:cNvSpPr>
            <a:spLocks noChangeShapeType="1"/>
          </p:cNvSpPr>
          <p:nvPr/>
        </p:nvSpPr>
        <p:spPr bwMode="auto">
          <a:xfrm flipV="1">
            <a:off x="4302125" y="34178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2" name="Line 68"/>
          <p:cNvSpPr>
            <a:spLocks noChangeShapeType="1"/>
          </p:cNvSpPr>
          <p:nvPr/>
        </p:nvSpPr>
        <p:spPr bwMode="auto">
          <a:xfrm flipV="1">
            <a:off x="4302125" y="38750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3" name="Line 69"/>
          <p:cNvSpPr>
            <a:spLocks noChangeShapeType="1"/>
          </p:cNvSpPr>
          <p:nvPr/>
        </p:nvSpPr>
        <p:spPr bwMode="auto">
          <a:xfrm flipV="1">
            <a:off x="4918075" y="2508250"/>
            <a:ext cx="0" cy="1557338"/>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4" name="Line 70"/>
          <p:cNvSpPr>
            <a:spLocks noChangeShapeType="1"/>
          </p:cNvSpPr>
          <p:nvPr/>
        </p:nvSpPr>
        <p:spPr bwMode="auto">
          <a:xfrm flipV="1">
            <a:off x="5530850" y="2500313"/>
            <a:ext cx="0" cy="156527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5" name="Line 71"/>
          <p:cNvSpPr>
            <a:spLocks noChangeShapeType="1"/>
          </p:cNvSpPr>
          <p:nvPr/>
        </p:nvSpPr>
        <p:spPr bwMode="auto">
          <a:xfrm flipV="1">
            <a:off x="6130925" y="2503488"/>
            <a:ext cx="6350" cy="156210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6" name="Line 72"/>
          <p:cNvSpPr>
            <a:spLocks noChangeShapeType="1"/>
          </p:cNvSpPr>
          <p:nvPr/>
        </p:nvSpPr>
        <p:spPr bwMode="auto">
          <a:xfrm flipV="1">
            <a:off x="4302125" y="2500313"/>
            <a:ext cx="0" cy="155892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7" name="Line 73"/>
          <p:cNvSpPr>
            <a:spLocks noChangeShapeType="1"/>
          </p:cNvSpPr>
          <p:nvPr/>
        </p:nvSpPr>
        <p:spPr bwMode="auto">
          <a:xfrm flipV="1">
            <a:off x="4295775" y="2503488"/>
            <a:ext cx="2262188"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8" name="Rectangle 14"/>
          <p:cNvSpPr>
            <a:spLocks noChangeArrowheads="1"/>
          </p:cNvSpPr>
          <p:nvPr/>
        </p:nvSpPr>
        <p:spPr bwMode="auto">
          <a:xfrm>
            <a:off x="4725988" y="1047750"/>
            <a:ext cx="1263650"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29" name="Text Box 75"/>
          <p:cNvSpPr txBox="1">
            <a:spLocks noChangeArrowheads="1"/>
          </p:cNvSpPr>
          <p:nvPr/>
        </p:nvSpPr>
        <p:spPr bwMode="auto">
          <a:xfrm>
            <a:off x="71438" y="2541588"/>
            <a:ext cx="23828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rgbClr val="002060"/>
                </a:solidFill>
                <a:latin typeface="Arial" pitchFamily="34" charset="0"/>
              </a:rPr>
              <a:t>Each thread computes 4 z-axis density map lattice points and associated CC partial sums</a:t>
            </a:r>
          </a:p>
        </p:txBody>
      </p:sp>
      <p:sp>
        <p:nvSpPr>
          <p:cNvPr id="19530" name="Text Box 76"/>
          <p:cNvSpPr txBox="1">
            <a:spLocks noChangeArrowheads="1"/>
          </p:cNvSpPr>
          <p:nvPr/>
        </p:nvSpPr>
        <p:spPr bwMode="auto">
          <a:xfrm>
            <a:off x="6946900" y="2730500"/>
            <a:ext cx="1676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669900"/>
                </a:solidFill>
                <a:latin typeface="Arial" pitchFamily="34" charset="0"/>
              </a:rPr>
              <a:t>Threads producing results that are used</a:t>
            </a:r>
          </a:p>
        </p:txBody>
      </p:sp>
      <p:sp>
        <p:nvSpPr>
          <p:cNvPr id="19531" name="Rectangle 77"/>
          <p:cNvSpPr>
            <a:spLocks noChangeArrowheads="1"/>
          </p:cNvSpPr>
          <p:nvPr/>
        </p:nvSpPr>
        <p:spPr bwMode="auto">
          <a:xfrm>
            <a:off x="2706688" y="2971800"/>
            <a:ext cx="152400" cy="114300"/>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532" name="Line 78"/>
          <p:cNvSpPr>
            <a:spLocks noChangeShapeType="1"/>
          </p:cNvSpPr>
          <p:nvPr/>
        </p:nvSpPr>
        <p:spPr bwMode="auto">
          <a:xfrm>
            <a:off x="3773488" y="2857500"/>
            <a:ext cx="1049337" cy="5746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3" name="Rectangle 79"/>
          <p:cNvSpPr>
            <a:spLocks noChangeAspect="1" noChangeArrowheads="1"/>
          </p:cNvSpPr>
          <p:nvPr/>
        </p:nvSpPr>
        <p:spPr bwMode="auto">
          <a:xfrm>
            <a:off x="4298950" y="2955925"/>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1,0</a:t>
            </a:r>
          </a:p>
        </p:txBody>
      </p:sp>
      <p:sp>
        <p:nvSpPr>
          <p:cNvPr id="19534" name="Line 83"/>
          <p:cNvSpPr>
            <a:spLocks noChangeShapeType="1"/>
          </p:cNvSpPr>
          <p:nvPr/>
        </p:nvSpPr>
        <p:spPr bwMode="auto">
          <a:xfrm rot="-5400000">
            <a:off x="3962400" y="3695700"/>
            <a:ext cx="0" cy="1066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5" name="Line 84"/>
          <p:cNvSpPr>
            <a:spLocks noChangeShapeType="1"/>
          </p:cNvSpPr>
          <p:nvPr/>
        </p:nvSpPr>
        <p:spPr bwMode="auto">
          <a:xfrm rot="5400000" flipH="1">
            <a:off x="2535238" y="2781300"/>
            <a:ext cx="0" cy="495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6" name="Line 85"/>
          <p:cNvSpPr>
            <a:spLocks noChangeShapeType="1"/>
          </p:cNvSpPr>
          <p:nvPr/>
        </p:nvSpPr>
        <p:spPr bwMode="auto">
          <a:xfrm rot="5400000" flipH="1">
            <a:off x="2331244" y="2159794"/>
            <a:ext cx="519112"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7" name="Line 86"/>
          <p:cNvSpPr>
            <a:spLocks noChangeShapeType="1"/>
          </p:cNvSpPr>
          <p:nvPr/>
        </p:nvSpPr>
        <p:spPr bwMode="auto">
          <a:xfrm rot="5400000" flipH="1">
            <a:off x="3827463" y="474663"/>
            <a:ext cx="233362" cy="156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8" name="Rectangle 88"/>
          <p:cNvSpPr>
            <a:spLocks noChangeArrowheads="1"/>
          </p:cNvSpPr>
          <p:nvPr/>
        </p:nvSpPr>
        <p:spPr bwMode="auto">
          <a:xfrm>
            <a:off x="6489700" y="476250"/>
            <a:ext cx="25511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a:solidFill>
                  <a:schemeClr val="tx1"/>
                </a:solidFill>
                <a:latin typeface="Arial" pitchFamily="34" charset="0"/>
              </a:rPr>
              <a:t>Fusion of density and CC calculations into a single CUDA kernel!!!</a:t>
            </a:r>
          </a:p>
          <a:p>
            <a:pPr eaLnBrk="1" hangingPunct="1">
              <a:lnSpc>
                <a:spcPct val="100000"/>
              </a:lnSpc>
              <a:spcBef>
                <a:spcPct val="0"/>
              </a:spcBef>
              <a:buClrTx/>
              <a:buSzTx/>
              <a:buFontTx/>
              <a:buNone/>
            </a:pPr>
            <a:endParaRPr lang="en-US" altLang="en-US" sz="1400" b="1">
              <a:solidFill>
                <a:schemeClr val="tx1"/>
              </a:solidFill>
              <a:latin typeface="Arial" pitchFamily="34" charset="0"/>
            </a:endParaRPr>
          </a:p>
          <a:p>
            <a:pPr eaLnBrk="1" hangingPunct="1">
              <a:lnSpc>
                <a:spcPct val="100000"/>
              </a:lnSpc>
              <a:spcBef>
                <a:spcPct val="0"/>
              </a:spcBef>
              <a:buClrTx/>
              <a:buSzTx/>
              <a:buFontTx/>
              <a:buNone/>
            </a:pPr>
            <a:r>
              <a:rPr lang="en-US" altLang="en-US" sz="1400" b="1">
                <a:solidFill>
                  <a:schemeClr val="tx1"/>
                </a:solidFill>
                <a:latin typeface="Arial" pitchFamily="34" charset="0"/>
              </a:rPr>
              <a:t>Spatial CC map and overall CC value computed in a single pass</a:t>
            </a:r>
          </a:p>
        </p:txBody>
      </p:sp>
      <p:sp>
        <p:nvSpPr>
          <p:cNvPr id="19539" name="Rectangle 89"/>
          <p:cNvSpPr>
            <a:spLocks noGrp="1" noChangeArrowheads="1"/>
          </p:cNvSpPr>
          <p:nvPr>
            <p:ph type="title"/>
          </p:nvPr>
        </p:nvSpPr>
        <p:spPr>
          <a:xfrm>
            <a:off x="71438" y="0"/>
            <a:ext cx="8999537" cy="509588"/>
          </a:xfrm>
        </p:spPr>
        <p:txBody>
          <a:bodyPr>
            <a:normAutofit fontScale="90000"/>
          </a:bodyPr>
          <a:lstStyle/>
          <a:p>
            <a:pPr eaLnBrk="1" hangingPunct="1"/>
            <a:r>
              <a:rPr lang="en-US" altLang="en-US" sz="2800" smtClean="0"/>
              <a:t>Single-Pass MDFF GPU Cross-Correlation</a:t>
            </a:r>
          </a:p>
        </p:txBody>
      </p:sp>
    </p:spTree>
    <p:extLst>
      <p:ext uri="{BB962C8B-B14F-4D97-AF65-F5344CB8AC3E}">
        <p14:creationId xmlns:p14="http://schemas.microsoft.com/office/powerpoint/2010/main" val="2841075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6088" y="285750"/>
            <a:ext cx="8229600" cy="422275"/>
          </a:xfrm>
        </p:spPr>
        <p:txBody>
          <a:bodyPr>
            <a:normAutofit fontScale="90000"/>
          </a:bodyPr>
          <a:lstStyle/>
          <a:p>
            <a:r>
              <a:rPr lang="en-US" altLang="en-US" sz="3200" smtClean="0"/>
              <a:t>VMD GPU Cross Correlation Performance</a:t>
            </a:r>
          </a:p>
        </p:txBody>
      </p:sp>
      <p:graphicFrame>
        <p:nvGraphicFramePr>
          <p:cNvPr id="3" name="Table 2"/>
          <p:cNvGraphicFramePr>
            <a:graphicFrameLocks noGrp="1"/>
          </p:cNvGraphicFramePr>
          <p:nvPr/>
        </p:nvGraphicFramePr>
        <p:xfrm>
          <a:off x="450850" y="971550"/>
          <a:ext cx="8231188" cy="2763839"/>
        </p:xfrm>
        <a:graphic>
          <a:graphicData uri="http://schemas.openxmlformats.org/drawingml/2006/table">
            <a:tbl>
              <a:tblPr firstRow="1" bandRow="1">
                <a:tableStyleId>{5C22544A-7EE6-4342-B048-85BDC9FD1C3A}</a:tableStyleId>
              </a:tblPr>
              <a:tblGrid>
                <a:gridCol w="3460686"/>
                <a:gridCol w="1116794"/>
                <a:gridCol w="1130582"/>
                <a:gridCol w="1171945"/>
                <a:gridCol w="1351181"/>
              </a:tblGrid>
              <a:tr h="5145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RHDV</a:t>
                      </a:r>
                    </a:p>
                    <a:p>
                      <a:endParaRPr lang="en-US" sz="1400" dirty="0">
                        <a:solidFill>
                          <a:schemeClr val="tx1"/>
                        </a:solidFill>
                      </a:endParaRPr>
                    </a:p>
                  </a:txBody>
                  <a:tcPr marL="91458" marR="91458" marT="34297" marB="34297">
                    <a:solidFill>
                      <a:srgbClr val="99FF99"/>
                    </a:solidFill>
                  </a:tcPr>
                </a:tc>
                <a:tc>
                  <a:txBody>
                    <a:bodyPr/>
                    <a:lstStyle/>
                    <a:p>
                      <a:r>
                        <a:rPr lang="en-US" sz="1400" baseline="0" dirty="0" smtClean="0">
                          <a:solidFill>
                            <a:schemeClr val="tx1"/>
                          </a:solidFill>
                        </a:rPr>
                        <a:t>Mm-</a:t>
                      </a:r>
                      <a:r>
                        <a:rPr lang="en-US" sz="1400" baseline="0" dirty="0" err="1" smtClean="0">
                          <a:solidFill>
                            <a:schemeClr val="tx1"/>
                          </a:solidFill>
                        </a:rPr>
                        <a:t>cpn</a:t>
                      </a:r>
                      <a:endParaRPr lang="en-US" sz="1400" baseline="0" dirty="0" smtClean="0">
                        <a:solidFill>
                          <a:schemeClr val="tx1"/>
                        </a:solidFill>
                      </a:endParaRPr>
                    </a:p>
                    <a:p>
                      <a:r>
                        <a:rPr lang="en-US" sz="1400" baseline="0" dirty="0" smtClean="0">
                          <a:solidFill>
                            <a:schemeClr val="tx1"/>
                          </a:solidFill>
                        </a:rPr>
                        <a:t>open</a:t>
                      </a:r>
                      <a:endParaRPr lang="en-US" sz="1400" baseline="0" dirty="0">
                        <a:solidFill>
                          <a:schemeClr val="tx1"/>
                        </a:solidFill>
                      </a:endParaRPr>
                    </a:p>
                  </a:txBody>
                  <a:tcPr marL="91458" marR="91458" marT="34297" marB="34297">
                    <a:solidFill>
                      <a:srgbClr val="99FF99"/>
                    </a:solidFill>
                  </a:tcPr>
                </a:tc>
                <a:tc>
                  <a:txBody>
                    <a:bodyPr/>
                    <a:lstStyle/>
                    <a:p>
                      <a:r>
                        <a:rPr lang="en-US" sz="1400" dirty="0" err="1" smtClean="0">
                          <a:solidFill>
                            <a:schemeClr val="tx1"/>
                          </a:solidFill>
                        </a:rPr>
                        <a:t>GroEL</a:t>
                      </a:r>
                      <a:endParaRPr lang="en-US" sz="1400" dirty="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Aquaporin</a:t>
                      </a:r>
                      <a:endParaRPr lang="en-US" sz="1400" dirty="0">
                        <a:solidFill>
                          <a:schemeClr val="tx1"/>
                        </a:solidFill>
                      </a:endParaRPr>
                    </a:p>
                  </a:txBody>
                  <a:tcPr marL="91458" marR="91458" marT="34297" marB="34297">
                    <a:solidFill>
                      <a:srgbClr val="99FF99"/>
                    </a:solidFill>
                  </a:tcPr>
                </a:tc>
              </a:tr>
              <a:tr h="343002">
                <a:tc>
                  <a:txBody>
                    <a:bodyPr/>
                    <a:lstStyle/>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Resolution (Å)</a:t>
                      </a:r>
                    </a:p>
                  </a:txBody>
                  <a:tcPr marL="91458" marR="91458" marT="34297" marB="34297"/>
                </a:tc>
                <a:tc>
                  <a:txBody>
                    <a:bodyPr/>
                    <a:lstStyle/>
                    <a:p>
                      <a:r>
                        <a:rPr lang="en-US" sz="1400" b="1" dirty="0" smtClean="0"/>
                        <a:t>6.5</a:t>
                      </a:r>
                      <a:endParaRPr lang="en-US" sz="1400" b="1" dirty="0"/>
                    </a:p>
                  </a:txBody>
                  <a:tcPr marL="91458" marR="91458" marT="34297" marB="34297"/>
                </a:tc>
                <a:tc>
                  <a:txBody>
                    <a:bodyPr/>
                    <a:lstStyle/>
                    <a:p>
                      <a:r>
                        <a:rPr lang="en-US" sz="1400" b="1" dirty="0" smtClean="0"/>
                        <a:t>8</a:t>
                      </a:r>
                      <a:endParaRPr lang="en-US" sz="1400" b="1" dirty="0"/>
                    </a:p>
                  </a:txBody>
                  <a:tcPr marL="91458" marR="91458" marT="34297" marB="34297"/>
                </a:tc>
                <a:tc>
                  <a:txBody>
                    <a:bodyPr/>
                    <a:lstStyle/>
                    <a:p>
                      <a:r>
                        <a:rPr lang="en-US" sz="1400" b="1" dirty="0" smtClean="0"/>
                        <a:t>4</a:t>
                      </a:r>
                      <a:endParaRPr lang="en-US" sz="1400" b="1" dirty="0"/>
                    </a:p>
                  </a:txBody>
                  <a:tcPr marL="91458" marR="91458" marT="34297" marB="34297"/>
                </a:tc>
                <a:tc>
                  <a:txBody>
                    <a:bodyPr/>
                    <a:lstStyle/>
                    <a:p>
                      <a:r>
                        <a:rPr lang="en-US" sz="1400" b="1" dirty="0" smtClean="0"/>
                        <a:t>3</a:t>
                      </a:r>
                      <a:endParaRPr lang="en-US" sz="1400" b="1" dirty="0"/>
                    </a:p>
                  </a:txBody>
                  <a:tcPr marL="91458" marR="91458" marT="34297" marB="34297"/>
                </a:tc>
              </a:tr>
              <a:tr h="285858">
                <a:tc>
                  <a:txBody>
                    <a:bodyPr/>
                    <a:lstStyle/>
                    <a:p>
                      <a:r>
                        <a:rPr lang="en-US" sz="1400" b="1" dirty="0" smtClean="0"/>
                        <a:t>Atoms</a:t>
                      </a:r>
                      <a:endParaRPr lang="en-US" sz="1400" b="1" dirty="0"/>
                    </a:p>
                  </a:txBody>
                  <a:tcPr marL="91458" marR="91458" marT="34297" marB="34297"/>
                </a:tc>
                <a:tc>
                  <a:txBody>
                    <a:bodyPr/>
                    <a:lstStyle/>
                    <a:p>
                      <a:r>
                        <a:rPr lang="en-US" sz="1400" b="1" dirty="0" smtClean="0"/>
                        <a:t>702</a:t>
                      </a:r>
                      <a:r>
                        <a:rPr lang="en-US" sz="1400" b="1" baseline="0" dirty="0" smtClean="0"/>
                        <a:t>K</a:t>
                      </a:r>
                      <a:endParaRPr lang="en-US" sz="1400" b="1" dirty="0"/>
                    </a:p>
                  </a:txBody>
                  <a:tcPr marL="91458" marR="91458" marT="34297" marB="34297"/>
                </a:tc>
                <a:tc>
                  <a:txBody>
                    <a:bodyPr/>
                    <a:lstStyle/>
                    <a:p>
                      <a:r>
                        <a:rPr lang="en-US" sz="1400" b="1" dirty="0" smtClean="0"/>
                        <a:t>61K</a:t>
                      </a:r>
                      <a:endParaRPr lang="en-US" sz="1400" b="1" dirty="0"/>
                    </a:p>
                  </a:txBody>
                  <a:tcPr marL="91458" marR="91458" marT="34297" marB="34297"/>
                </a:tc>
                <a:tc>
                  <a:txBody>
                    <a:bodyPr/>
                    <a:lstStyle/>
                    <a:p>
                      <a:r>
                        <a:rPr lang="en-US" sz="1400" b="1" dirty="0" smtClean="0"/>
                        <a:t>54K</a:t>
                      </a:r>
                      <a:endParaRPr lang="en-US" sz="1400" b="1" dirty="0"/>
                    </a:p>
                  </a:txBody>
                  <a:tcPr marL="91458" marR="91458" marT="34297" marB="34297"/>
                </a:tc>
                <a:tc>
                  <a:txBody>
                    <a:bodyPr/>
                    <a:lstStyle/>
                    <a:p>
                      <a:r>
                        <a:rPr lang="en-US" sz="1400" b="1" dirty="0" smtClean="0"/>
                        <a:t>1.6K</a:t>
                      </a:r>
                      <a:endParaRPr lang="en-US" sz="1400" b="1" dirty="0"/>
                    </a:p>
                  </a:txBody>
                  <a:tcPr marL="91458" marR="91458" marT="34297" marB="34297"/>
                </a:tc>
              </a:tr>
              <a:tr h="503123">
                <a:tc>
                  <a:txBody>
                    <a:bodyPr/>
                    <a:lstStyle/>
                    <a:p>
                      <a:r>
                        <a:rPr lang="en-US" sz="1400" b="1" dirty="0" smtClean="0"/>
                        <a:t>VMD-CUDA</a:t>
                      </a:r>
                    </a:p>
                    <a:p>
                      <a:r>
                        <a:rPr lang="en-US" sz="1400" b="1" dirty="0" err="1" smtClean="0"/>
                        <a:t>Quadro</a:t>
                      </a:r>
                      <a:r>
                        <a:rPr lang="en-US" sz="1400" b="1" dirty="0" smtClean="0"/>
                        <a:t> K6000</a:t>
                      </a:r>
                      <a:endParaRPr lang="en-US" sz="1400" b="1" dirty="0"/>
                    </a:p>
                  </a:txBody>
                  <a:tcPr marL="91458" marR="91458" marT="34297" marB="34297"/>
                </a:tc>
                <a:tc>
                  <a:txBody>
                    <a:bodyPr/>
                    <a:lstStyle/>
                    <a:p>
                      <a:r>
                        <a:rPr lang="en-US" sz="1400" b="1" dirty="0" smtClean="0"/>
                        <a:t>0.458s</a:t>
                      </a:r>
                    </a:p>
                    <a:p>
                      <a:r>
                        <a:rPr lang="en-US" sz="1400" b="1" dirty="0" smtClean="0"/>
                        <a:t>34.6x</a:t>
                      </a:r>
                      <a:endParaRPr lang="en-US" sz="1400" b="1" dirty="0"/>
                    </a:p>
                  </a:txBody>
                  <a:tcPr marL="91458" marR="91458" marT="34297" marB="34297"/>
                </a:tc>
                <a:tc>
                  <a:txBody>
                    <a:bodyPr/>
                    <a:lstStyle/>
                    <a:p>
                      <a:r>
                        <a:rPr lang="en-US" sz="1400" b="1" dirty="0" smtClean="0"/>
                        <a:t>0.06s</a:t>
                      </a:r>
                    </a:p>
                    <a:p>
                      <a:r>
                        <a:rPr lang="en-US" sz="1400" b="1" dirty="0" smtClean="0"/>
                        <a:t>25.7x</a:t>
                      </a:r>
                      <a:endParaRPr lang="en-US" sz="1400" b="1" dirty="0"/>
                    </a:p>
                  </a:txBody>
                  <a:tcPr marL="91458" marR="91458" marT="34297" marB="34297"/>
                </a:tc>
                <a:tc>
                  <a:txBody>
                    <a:bodyPr/>
                    <a:lstStyle/>
                    <a:p>
                      <a:r>
                        <a:rPr lang="en-US" sz="1400" b="1" dirty="0" smtClean="0"/>
                        <a:t>0.034s</a:t>
                      </a:r>
                    </a:p>
                    <a:p>
                      <a:r>
                        <a:rPr lang="en-US" sz="1400" b="1" dirty="0" smtClean="0"/>
                        <a:t>36.8x</a:t>
                      </a:r>
                      <a:endParaRPr lang="en-US" sz="1400" b="1" dirty="0"/>
                    </a:p>
                  </a:txBody>
                  <a:tcPr marL="91458" marR="91458" marT="34297" marB="34297"/>
                </a:tc>
                <a:tc>
                  <a:txBody>
                    <a:bodyPr/>
                    <a:lstStyle/>
                    <a:p>
                      <a:r>
                        <a:rPr lang="en-US" sz="1400" b="1" dirty="0" smtClean="0"/>
                        <a:t>0.007s</a:t>
                      </a:r>
                    </a:p>
                    <a:p>
                      <a:r>
                        <a:rPr lang="en-US" sz="1400" b="1" dirty="0" smtClean="0"/>
                        <a:t>55.7x</a:t>
                      </a:r>
                      <a:endParaRPr lang="en-US" sz="1400" b="1" dirty="0"/>
                    </a:p>
                  </a:txBody>
                  <a:tcPr marL="91458" marR="91458" marT="34297" marB="34297"/>
                </a:tc>
              </a:tr>
              <a:tr h="545602">
                <a:tc>
                  <a:txBody>
                    <a:bodyPr/>
                    <a:lstStyle/>
                    <a:p>
                      <a:r>
                        <a:rPr lang="en-US" sz="1400" b="1" dirty="0" smtClean="0"/>
                        <a:t>VMD-CPU-SSE</a:t>
                      </a:r>
                    </a:p>
                    <a:p>
                      <a:r>
                        <a:rPr lang="en-US" sz="1400" b="1" dirty="0" smtClean="0"/>
                        <a:t>32-threads, 2x Xeon E5-2687W</a:t>
                      </a:r>
                      <a:endParaRPr lang="en-US" sz="1100" b="1" dirty="0"/>
                    </a:p>
                  </a:txBody>
                  <a:tcPr marL="91458" marR="91458" marT="34297" marB="34297"/>
                </a:tc>
                <a:tc>
                  <a:txBody>
                    <a:bodyPr/>
                    <a:lstStyle/>
                    <a:p>
                      <a:r>
                        <a:rPr lang="en-US" sz="1400" b="1" dirty="0" smtClean="0"/>
                        <a:t>0.779s</a:t>
                      </a:r>
                    </a:p>
                    <a:p>
                      <a:r>
                        <a:rPr lang="en-US" sz="1400" b="1" dirty="0" smtClean="0"/>
                        <a:t>20.3x</a:t>
                      </a:r>
                      <a:endParaRPr lang="en-US" sz="1400" b="1" dirty="0"/>
                    </a:p>
                  </a:txBody>
                  <a:tcPr marL="91458" marR="91458" marT="34297" marB="34297"/>
                </a:tc>
                <a:tc>
                  <a:txBody>
                    <a:bodyPr/>
                    <a:lstStyle/>
                    <a:p>
                      <a:r>
                        <a:rPr lang="en-US" sz="1400" b="1" dirty="0" smtClean="0"/>
                        <a:t>0.085s</a:t>
                      </a:r>
                    </a:p>
                    <a:p>
                      <a:r>
                        <a:rPr lang="en-US" sz="1400" b="1" dirty="0" smtClean="0"/>
                        <a:t>18.1x</a:t>
                      </a:r>
                      <a:endParaRPr lang="en-US" sz="1400" b="1" dirty="0"/>
                    </a:p>
                  </a:txBody>
                  <a:tcPr marL="91458" marR="91458" marT="34297" marB="34297"/>
                </a:tc>
                <a:tc>
                  <a:txBody>
                    <a:bodyPr/>
                    <a:lstStyle/>
                    <a:p>
                      <a:r>
                        <a:rPr lang="en-US" sz="1400" b="1" dirty="0" smtClean="0"/>
                        <a:t>0.159s</a:t>
                      </a:r>
                    </a:p>
                    <a:p>
                      <a:r>
                        <a:rPr lang="en-US" sz="1400" b="1" dirty="0" smtClean="0"/>
                        <a:t>7.9x</a:t>
                      </a:r>
                      <a:endParaRPr lang="en-US" sz="1400" b="1" dirty="0"/>
                    </a:p>
                  </a:txBody>
                  <a:tcPr marL="91458" marR="91458" marT="34297" marB="34297"/>
                </a:tc>
                <a:tc>
                  <a:txBody>
                    <a:bodyPr/>
                    <a:lstStyle/>
                    <a:p>
                      <a:r>
                        <a:rPr lang="en-US" sz="1400" b="1" dirty="0" smtClean="0"/>
                        <a:t>0.033s</a:t>
                      </a:r>
                    </a:p>
                    <a:p>
                      <a:r>
                        <a:rPr lang="en-US" sz="1400" b="1" dirty="0" smtClean="0"/>
                        <a:t>11.8x</a:t>
                      </a:r>
                      <a:endParaRPr lang="en-US" sz="1400" b="1" dirty="0"/>
                    </a:p>
                  </a:txBody>
                  <a:tcPr marL="91458" marR="91458" marT="34297" marB="34297"/>
                </a:tc>
              </a:tr>
              <a:tr h="571752">
                <a:tc>
                  <a:txBody>
                    <a:bodyPr/>
                    <a:lstStyle/>
                    <a:p>
                      <a:r>
                        <a:rPr lang="en-US" sz="1400" b="1" dirty="0" smtClean="0"/>
                        <a:t>Chimera</a:t>
                      </a:r>
                      <a:r>
                        <a:rPr lang="en-US" sz="1400" b="1" baseline="0" dirty="0" smtClean="0"/>
                        <a:t> </a:t>
                      </a:r>
                    </a:p>
                    <a:p>
                      <a:r>
                        <a:rPr lang="en-US" sz="1400" b="1" baseline="0" dirty="0" smtClean="0"/>
                        <a:t>1-thread Xeon E5-2687W</a:t>
                      </a:r>
                      <a:endParaRPr lang="en-US" sz="1400" b="1" dirty="0"/>
                    </a:p>
                  </a:txBody>
                  <a:tcPr marL="91458" marR="91458" marT="34297" marB="34297"/>
                </a:tc>
                <a:tc>
                  <a:txBody>
                    <a:bodyPr/>
                    <a:lstStyle/>
                    <a:p>
                      <a:r>
                        <a:rPr lang="en-US" sz="1400" b="1" dirty="0" smtClean="0"/>
                        <a:t>15.86s</a:t>
                      </a:r>
                    </a:p>
                    <a:p>
                      <a:r>
                        <a:rPr lang="en-US" sz="1400" b="1" dirty="0" smtClean="0"/>
                        <a:t>1.0x</a:t>
                      </a:r>
                      <a:endParaRPr lang="en-US" sz="1400" b="1" dirty="0"/>
                    </a:p>
                  </a:txBody>
                  <a:tcPr marL="91458" marR="91458" marT="34297" marB="34297"/>
                </a:tc>
                <a:tc>
                  <a:txBody>
                    <a:bodyPr/>
                    <a:lstStyle/>
                    <a:p>
                      <a:r>
                        <a:rPr lang="en-US" sz="1400" b="1" dirty="0" smtClean="0"/>
                        <a:t>1.54s</a:t>
                      </a:r>
                    </a:p>
                    <a:p>
                      <a:r>
                        <a:rPr lang="en-US" sz="1400" b="1" dirty="0" smtClean="0"/>
                        <a:t>1.0x</a:t>
                      </a:r>
                      <a:endParaRPr lang="en-US" sz="1400" b="1" dirty="0"/>
                    </a:p>
                  </a:txBody>
                  <a:tcPr marL="91458" marR="91458" marT="34297" marB="34297"/>
                </a:tc>
                <a:tc>
                  <a:txBody>
                    <a:bodyPr/>
                    <a:lstStyle/>
                    <a:p>
                      <a:r>
                        <a:rPr lang="en-US" sz="1400" b="1" dirty="0" smtClean="0"/>
                        <a:t>1.25s</a:t>
                      </a:r>
                    </a:p>
                    <a:p>
                      <a:r>
                        <a:rPr lang="en-US" sz="1400" b="1" dirty="0" smtClean="0"/>
                        <a:t>1.0x</a:t>
                      </a:r>
                      <a:endParaRPr lang="en-US" sz="1400" b="1" dirty="0"/>
                    </a:p>
                  </a:txBody>
                  <a:tcPr marL="91458" marR="91458" marT="34297" marB="34297"/>
                </a:tc>
                <a:tc>
                  <a:txBody>
                    <a:bodyPr/>
                    <a:lstStyle/>
                    <a:p>
                      <a:r>
                        <a:rPr lang="en-US" sz="1400" b="1" dirty="0" smtClean="0"/>
                        <a:t>0.39s</a:t>
                      </a:r>
                    </a:p>
                    <a:p>
                      <a:r>
                        <a:rPr lang="en-US" sz="1400" b="1" dirty="0" smtClean="0"/>
                        <a:t>1.0x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679450" y="3867150"/>
            <a:ext cx="776128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600" b="1">
                <a:latin typeface="Arial" pitchFamily="34" charset="0"/>
                <a:cs typeface="Arial" pitchFamily="34" charset="0"/>
              </a:rPr>
              <a:t>GPU-Accelerated Analysis and Visualization of Large Structures Solved by Molecular Dynamics Flexible Fitting.  </a:t>
            </a:r>
            <a:r>
              <a:rPr lang="en-US" altLang="en-US" sz="1600">
                <a:latin typeface="Arial" pitchFamily="34" charset="0"/>
                <a:cs typeface="Arial" pitchFamily="34" charset="0"/>
              </a:rPr>
              <a:t>J. E. Stone, R. McGreevy, B. Isralewitz, and K. Schulten.  Faraday Discussions 169:265-283, 2014.</a:t>
            </a:r>
          </a:p>
        </p:txBody>
      </p:sp>
    </p:spTree>
    <p:extLst>
      <p:ext uri="{BB962C8B-B14F-4D97-AF65-F5344CB8AC3E}">
        <p14:creationId xmlns:p14="http://schemas.microsoft.com/office/powerpoint/2010/main" val="2779321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4800" y="115888"/>
            <a:ext cx="6732588" cy="701675"/>
          </a:xfrm>
        </p:spPr>
        <p:txBody>
          <a:bodyPr>
            <a:normAutofit fontScale="90000"/>
          </a:bodyPr>
          <a:lstStyle/>
          <a:p>
            <a:r>
              <a:rPr lang="en-US" altLang="en-US" sz="3200" smtClean="0"/>
              <a:t>VMD RHDV Cross Correlation Timeline on Cray XK7</a:t>
            </a:r>
          </a:p>
        </p:txBody>
      </p:sp>
      <p:graphicFrame>
        <p:nvGraphicFramePr>
          <p:cNvPr id="3" name="Table 2"/>
          <p:cNvGraphicFramePr>
            <a:graphicFrameLocks noGrp="1"/>
          </p:cNvGraphicFramePr>
          <p:nvPr/>
        </p:nvGraphicFramePr>
        <p:xfrm>
          <a:off x="139700" y="914400"/>
          <a:ext cx="4191000" cy="2885112"/>
        </p:xfrm>
        <a:graphic>
          <a:graphicData uri="http://schemas.openxmlformats.org/drawingml/2006/table">
            <a:tbl>
              <a:tblPr firstRow="1" bandRow="1">
                <a:tableStyleId>{5C22544A-7EE6-4342-B048-85BDC9FD1C3A}</a:tableStyleId>
              </a:tblPr>
              <a:tblGrid>
                <a:gridCol w="1949125"/>
                <a:gridCol w="2241875"/>
              </a:tblGrid>
              <a:tr h="2865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L="91418" marR="91418" marT="34268" marB="34268">
                    <a:solidFill>
                      <a:srgbClr val="99FF99"/>
                    </a:solidFill>
                  </a:tcPr>
                </a:tc>
                <a:tc>
                  <a:txBody>
                    <a:bodyPr/>
                    <a:lstStyle/>
                    <a:p>
                      <a:r>
                        <a:rPr lang="en-US" sz="1400" dirty="0" smtClean="0">
                          <a:solidFill>
                            <a:schemeClr val="tx1"/>
                          </a:solidFill>
                        </a:rPr>
                        <a:t>RHDV</a:t>
                      </a:r>
                      <a:endParaRPr lang="en-US" sz="1400" dirty="0">
                        <a:solidFill>
                          <a:schemeClr val="tx1"/>
                        </a:solidFill>
                      </a:endParaRPr>
                    </a:p>
                  </a:txBody>
                  <a:tcPr marL="91418" marR="91418" marT="34268" marB="34268">
                    <a:solidFill>
                      <a:srgbClr val="99FF99"/>
                    </a:solidFill>
                  </a:tcPr>
                </a:tc>
              </a:tr>
              <a:tr h="288230">
                <a:tc>
                  <a:txBody>
                    <a:bodyPr/>
                    <a:lstStyle/>
                    <a:p>
                      <a:r>
                        <a:rPr lang="en-US" sz="1400" b="1" dirty="0" smtClean="0"/>
                        <a:t>Atoms</a:t>
                      </a:r>
                      <a:endParaRPr lang="en-US" sz="1400" b="1" dirty="0"/>
                    </a:p>
                  </a:txBody>
                  <a:tcPr marL="91418" marR="91418" marT="34268" marB="34268"/>
                </a:tc>
                <a:tc>
                  <a:txBody>
                    <a:bodyPr/>
                    <a:lstStyle/>
                    <a:p>
                      <a:r>
                        <a:rPr lang="en-US" sz="1400" b="1" dirty="0" smtClean="0"/>
                        <a:t>702</a:t>
                      </a:r>
                      <a:r>
                        <a:rPr lang="en-US" sz="1400" b="1" baseline="0" dirty="0" smtClean="0"/>
                        <a:t>K</a:t>
                      </a:r>
                      <a:endParaRPr lang="en-US" sz="1400" b="1" dirty="0"/>
                    </a:p>
                  </a:txBody>
                  <a:tcPr marL="91418" marR="91418" marT="34268" marB="34268"/>
                </a:tc>
              </a:tr>
              <a:tr h="285689">
                <a:tc>
                  <a:txBody>
                    <a:bodyPr/>
                    <a:lstStyle/>
                    <a:p>
                      <a:r>
                        <a:rPr lang="en-US" sz="1400" b="1" dirty="0" err="1" smtClean="0"/>
                        <a:t>Traj</a:t>
                      </a:r>
                      <a:r>
                        <a:rPr lang="en-US" sz="1400" b="1" dirty="0" smtClean="0"/>
                        <a:t>.</a:t>
                      </a:r>
                      <a:r>
                        <a:rPr lang="en-US" sz="1400" b="1" baseline="0" dirty="0" smtClean="0"/>
                        <a:t> Frames</a:t>
                      </a:r>
                      <a:endParaRPr lang="en-US" sz="1400" b="1" dirty="0"/>
                    </a:p>
                  </a:txBody>
                  <a:tcPr marL="91418" marR="91418" marT="34268" marB="34268"/>
                </a:tc>
                <a:tc>
                  <a:txBody>
                    <a:bodyPr/>
                    <a:lstStyle/>
                    <a:p>
                      <a:r>
                        <a:rPr lang="en-US" sz="1400" b="1" dirty="0" smtClean="0"/>
                        <a:t>10,000</a:t>
                      </a:r>
                      <a:endParaRPr lang="en-US" sz="1400" b="1" dirty="0"/>
                    </a:p>
                  </a:txBody>
                  <a:tcPr marL="91418" marR="91418" marT="34268" marB="34268"/>
                </a:tc>
              </a:tr>
              <a:tr h="281907">
                <a:tc>
                  <a:txBody>
                    <a:bodyPr/>
                    <a:lstStyle/>
                    <a:p>
                      <a:r>
                        <a:rPr lang="en-US" sz="1400" b="1" dirty="0" smtClean="0"/>
                        <a:t>Component</a:t>
                      </a:r>
                      <a:r>
                        <a:rPr lang="en-US" sz="1400" b="1" baseline="0" dirty="0" smtClean="0"/>
                        <a:t> </a:t>
                      </a:r>
                      <a:r>
                        <a:rPr lang="en-US" sz="1400" b="1" dirty="0" smtClean="0"/>
                        <a:t>Selections</a:t>
                      </a:r>
                      <a:endParaRPr lang="en-US" sz="1400" b="1" dirty="0"/>
                    </a:p>
                  </a:txBody>
                  <a:tcPr marL="91418" marR="91418" marT="34268" marB="34268"/>
                </a:tc>
                <a:tc>
                  <a:txBody>
                    <a:bodyPr/>
                    <a:lstStyle/>
                    <a:p>
                      <a:r>
                        <a:rPr lang="en-US" sz="1400" b="1" dirty="0" smtClean="0"/>
                        <a:t>720</a:t>
                      </a:r>
                      <a:endParaRPr lang="en-US" sz="1400" b="1" dirty="0"/>
                    </a:p>
                  </a:txBody>
                  <a:tcPr marL="91418" marR="91418" marT="34268" marB="34268"/>
                </a:tc>
              </a:tr>
              <a:tr h="520786">
                <a:tc>
                  <a:txBody>
                    <a:bodyPr/>
                    <a:lstStyle/>
                    <a:p>
                      <a:r>
                        <a:rPr lang="en-US" sz="1400" b="1" dirty="0" smtClean="0"/>
                        <a:t>Single-node XK7</a:t>
                      </a:r>
                    </a:p>
                    <a:p>
                      <a:r>
                        <a:rPr lang="en-US" sz="1400" b="1" dirty="0" smtClean="0"/>
                        <a:t>(projected)</a:t>
                      </a:r>
                      <a:endParaRPr lang="en-US" sz="1400" b="1" dirty="0"/>
                    </a:p>
                  </a:txBody>
                  <a:tcPr marL="91418" marR="91418" marT="34268" marB="34268"/>
                </a:tc>
                <a:tc>
                  <a:txBody>
                    <a:bodyPr/>
                    <a:lstStyle/>
                    <a:p>
                      <a:r>
                        <a:rPr lang="en-US" sz="1400" b="1" dirty="0" smtClean="0"/>
                        <a:t>336 hours (14 days)</a:t>
                      </a:r>
                      <a:endParaRPr lang="en-US" sz="1400" b="1" dirty="0"/>
                    </a:p>
                  </a:txBody>
                  <a:tcPr marL="91418" marR="91418" marT="34268" marB="34268"/>
                </a:tc>
              </a:tr>
              <a:tr h="504311">
                <a:tc>
                  <a:txBody>
                    <a:bodyPr/>
                    <a:lstStyle/>
                    <a:p>
                      <a:r>
                        <a:rPr lang="en-US" sz="1400" b="1" dirty="0" smtClean="0"/>
                        <a:t>128-node</a:t>
                      </a:r>
                      <a:r>
                        <a:rPr lang="en-US" sz="1400" b="1" baseline="0" dirty="0" smtClean="0"/>
                        <a:t> XK7</a:t>
                      </a:r>
                      <a:endParaRPr lang="en-US" sz="1400" b="1" dirty="0"/>
                    </a:p>
                  </a:txBody>
                  <a:tcPr marL="91418" marR="91418" marT="34268" marB="34268"/>
                </a:tc>
                <a:tc>
                  <a:txBody>
                    <a:bodyPr/>
                    <a:lstStyle/>
                    <a:p>
                      <a:r>
                        <a:rPr lang="en-US" sz="1400" b="1" dirty="0" smtClean="0"/>
                        <a:t>3.2 hours</a:t>
                      </a:r>
                    </a:p>
                    <a:p>
                      <a:r>
                        <a:rPr lang="en-US" sz="1400" b="1" dirty="0" smtClean="0"/>
                        <a:t>105x speedup</a:t>
                      </a:r>
                      <a:endParaRPr lang="en-US" sz="1400" b="1" dirty="0"/>
                    </a:p>
                  </a:txBody>
                  <a:tcPr marL="91418" marR="91418" marT="34268" marB="34268"/>
                </a:tc>
              </a:tr>
              <a:tr h="504311">
                <a:tc>
                  <a:txBody>
                    <a:bodyPr/>
                    <a:lstStyle/>
                    <a:p>
                      <a:r>
                        <a:rPr lang="en-US" sz="1400" b="1" dirty="0" smtClean="0"/>
                        <a:t>2048</a:t>
                      </a:r>
                      <a:r>
                        <a:rPr lang="en-US" sz="1400" b="1" baseline="0" dirty="0" smtClean="0"/>
                        <a:t>-node XK7</a:t>
                      </a:r>
                      <a:endParaRPr lang="en-US" sz="1400" b="1" dirty="0"/>
                    </a:p>
                  </a:txBody>
                  <a:tcPr marL="91418" marR="91418" marT="34268" marB="34268"/>
                </a:tc>
                <a:tc>
                  <a:txBody>
                    <a:bodyPr/>
                    <a:lstStyle/>
                    <a:p>
                      <a:r>
                        <a:rPr lang="en-US" sz="1400" b="1" dirty="0" smtClean="0"/>
                        <a:t>19.5 minutes</a:t>
                      </a:r>
                    </a:p>
                    <a:p>
                      <a:r>
                        <a:rPr lang="en-US" sz="1400" b="1" dirty="0" smtClean="0"/>
                        <a:t>1035x speedup</a:t>
                      </a:r>
                      <a:endParaRPr lang="en-US" sz="1400" b="1" dirty="0"/>
                    </a:p>
                  </a:txBody>
                  <a:tcPr marL="91418" marR="91418" marT="34268" marB="34268"/>
                </a:tc>
              </a:tr>
            </a:tbl>
          </a:graphicData>
        </a:graphic>
      </p:graphicFrame>
      <p:pic>
        <p:nvPicPr>
          <p:cNvPr id="21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075" y="115888"/>
            <a:ext cx="20478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74838"/>
            <a:ext cx="440055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5" name="TextBox 3"/>
          <p:cNvSpPr txBox="1">
            <a:spLocks noChangeArrowheads="1"/>
          </p:cNvSpPr>
          <p:nvPr/>
        </p:nvSpPr>
        <p:spPr bwMode="auto">
          <a:xfrm>
            <a:off x="4719638" y="1200150"/>
            <a:ext cx="24193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RHDV</a:t>
            </a:r>
          </a:p>
          <a:p>
            <a:pPr algn="ctr" eaLnBrk="1" hangingPunct="1">
              <a:buFont typeface="Times New Roman" pitchFamily="18" charset="0"/>
              <a:buNone/>
            </a:pPr>
            <a:r>
              <a:rPr lang="en-US" altLang="en-US" sz="2000" b="1"/>
              <a:t> Group-relative CC Timeline</a:t>
            </a:r>
          </a:p>
        </p:txBody>
      </p:sp>
      <p:sp>
        <p:nvSpPr>
          <p:cNvPr id="21536" name="TextBox 4"/>
          <p:cNvSpPr txBox="1">
            <a:spLocks noChangeArrowheads="1"/>
          </p:cNvSpPr>
          <p:nvPr/>
        </p:nvSpPr>
        <p:spPr bwMode="auto">
          <a:xfrm>
            <a:off x="304800" y="3732213"/>
            <a:ext cx="4025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pitchFamily="34" charset="0"/>
                <a:cs typeface="Arial" pitchFamily="34" charset="0"/>
              </a:rPr>
              <a:t>Calculation would take </a:t>
            </a:r>
            <a:r>
              <a:rPr lang="en-US" altLang="en-US" sz="2000" b="1" dirty="0">
                <a:latin typeface="Arial" pitchFamily="34" charset="0"/>
                <a:cs typeface="Arial" pitchFamily="34" charset="0"/>
              </a:rPr>
              <a:t>5 years </a:t>
            </a:r>
            <a:r>
              <a:rPr lang="en-US" altLang="en-US" sz="2000" dirty="0">
                <a:latin typeface="Arial" pitchFamily="34" charset="0"/>
                <a:cs typeface="Arial" pitchFamily="34" charset="0"/>
              </a:rPr>
              <a:t>using original serial CC calculation on a workstation!</a:t>
            </a:r>
          </a:p>
        </p:txBody>
      </p:sp>
    </p:spTree>
    <p:extLst>
      <p:ext uri="{BB962C8B-B14F-4D97-AF65-F5344CB8AC3E}">
        <p14:creationId xmlns:p14="http://schemas.microsoft.com/office/powerpoint/2010/main" val="167798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All-atom HIV capsid simulations w/ up to 64M 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746125"/>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no shadows</a:t>
            </a:r>
          </a:p>
        </p:txBody>
      </p:sp>
      <p:sp>
        <p:nvSpPr>
          <p:cNvPr id="17415" name="TextBox 6"/>
          <p:cNvSpPr txBox="1">
            <a:spLocks noChangeArrowheads="1"/>
          </p:cNvSpPr>
          <p:nvPr/>
        </p:nvSpPr>
        <p:spPr bwMode="auto">
          <a:xfrm>
            <a:off x="2743200" y="746125"/>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749300"/>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4709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sp>
        <p:nvSpPr>
          <p:cNvPr id="9219" name="Title 1"/>
          <p:cNvSpPr>
            <a:spLocks noGrp="1"/>
          </p:cNvSpPr>
          <p:nvPr>
            <p:ph type="title"/>
          </p:nvPr>
        </p:nvSpPr>
        <p:spPr>
          <a:xfrm>
            <a:off x="152400" y="15875"/>
            <a:ext cx="8915400" cy="609600"/>
          </a:xfrm>
        </p:spPr>
        <p:txBody>
          <a:bodyPr>
            <a:normAutofit fontScale="90000"/>
          </a:bodyPr>
          <a:lstStyle/>
          <a:p>
            <a:pPr>
              <a:defRPr/>
            </a:pPr>
            <a:r>
              <a:rPr lang="en-US" altLang="en-US" sz="3600" dirty="0" smtClean="0">
                <a:latin typeface="Arial" charset="0"/>
                <a:cs typeface="Arial" charset="0"/>
              </a:rPr>
              <a:t>VMD </a:t>
            </a:r>
            <a:r>
              <a:rPr lang="en-US" altLang="en-US" sz="3600" dirty="0" err="1" smtClean="0">
                <a:latin typeface="Arial" charset="0"/>
                <a:cs typeface="Arial" charset="0"/>
              </a:rPr>
              <a:t>Chromatophore</a:t>
            </a:r>
            <a:r>
              <a:rPr lang="en-US" altLang="en-US" sz="3600" dirty="0" smtClean="0">
                <a:latin typeface="Arial" charset="0"/>
                <a:cs typeface="Arial" charset="0"/>
              </a:rPr>
              <a:t> Rendering on Blue Waters</a:t>
            </a:r>
          </a:p>
        </p:txBody>
      </p:sp>
      <p:pic>
        <p:nvPicPr>
          <p:cNvPr id="2970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07038" y="742950"/>
            <a:ext cx="3190875" cy="3190875"/>
          </a:xfrm>
        </p:spPr>
      </p:pic>
      <p:sp>
        <p:nvSpPr>
          <p:cNvPr id="5" name="Content Placeholder 2"/>
          <p:cNvSpPr txBox="1">
            <a:spLocks/>
          </p:cNvSpPr>
          <p:nvPr/>
        </p:nvSpPr>
        <p:spPr bwMode="auto">
          <a:xfrm>
            <a:off x="0" y="742950"/>
            <a:ext cx="514667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Arial" panose="020B0604020202020204" pitchFamily="34" charset="0"/>
                <a:ea typeface="+mn-ea"/>
                <a:cs typeface="Arial" panose="020B0604020202020204" pitchFamily="34" charset="0"/>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000" kern="0" dirty="0" smtClean="0"/>
              <a:t>New representations, GPU-accelerated molecular surface calculations, memory-efficient algorithms for huge complexes</a:t>
            </a:r>
          </a:p>
          <a:p>
            <a:pPr>
              <a:lnSpc>
                <a:spcPct val="100000"/>
              </a:lnSpc>
              <a:defRPr/>
            </a:pPr>
            <a:r>
              <a:rPr lang="en-US" sz="2000" kern="0" dirty="0" smtClean="0"/>
              <a:t>VMD GPU-accelerated ray tracing engine w/ </a:t>
            </a:r>
            <a:r>
              <a:rPr lang="en-US" sz="2000" kern="0" dirty="0" err="1" smtClean="0"/>
              <a:t>OptiX+CUDA+MPI+Pthreads</a:t>
            </a:r>
            <a:endParaRPr lang="en-US" sz="2000" kern="0" dirty="0" smtClean="0"/>
          </a:p>
          <a:p>
            <a:pPr>
              <a:lnSpc>
                <a:spcPct val="100000"/>
              </a:lnSpc>
              <a:defRPr/>
            </a:pPr>
            <a:r>
              <a:rPr lang="en-US" sz="2000" b="1" i="1" kern="0" dirty="0" smtClean="0"/>
              <a:t>Each revision: </a:t>
            </a:r>
            <a:r>
              <a:rPr lang="en-US" sz="2000" kern="0" dirty="0" smtClean="0"/>
              <a:t>7,500 frames render on </a:t>
            </a:r>
            <a:r>
              <a:rPr lang="en-US" sz="2000" kern="0" dirty="0"/>
              <a:t>~</a:t>
            </a:r>
            <a:r>
              <a:rPr lang="en-US" sz="2000" kern="0" dirty="0" smtClean="0"/>
              <a:t>96 Cray XK7 nodes in 290 node-hours, 45GB of images prior to editing</a:t>
            </a:r>
          </a:p>
        </p:txBody>
      </p:sp>
      <p:sp>
        <p:nvSpPr>
          <p:cNvPr id="6" name="Content Placeholder 2"/>
          <p:cNvSpPr txBox="1">
            <a:spLocks/>
          </p:cNvSpPr>
          <p:nvPr/>
        </p:nvSpPr>
        <p:spPr bwMode="auto">
          <a:xfrm>
            <a:off x="0" y="3933825"/>
            <a:ext cx="8240713" cy="120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Arial" panose="020B0604020202020204" pitchFamily="34" charset="0"/>
                <a:ea typeface="+mn-ea"/>
                <a:cs typeface="Arial" panose="020B0604020202020204" pitchFamily="34" charset="0"/>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marL="0" indent="0">
              <a:lnSpc>
                <a:spcPct val="100000"/>
              </a:lnSpc>
              <a:buFont typeface="Times New Roman" pitchFamily="18" charset="0"/>
              <a:buNone/>
              <a:defRPr/>
            </a:pPr>
            <a:r>
              <a:rPr lang="en-US" altLang="en-US" sz="1400" b="1" kern="0" dirty="0" smtClean="0"/>
              <a:t>GPU-Accelerated Molecular Visualization on </a:t>
            </a:r>
            <a:r>
              <a:rPr lang="en-US" altLang="en-US" sz="1400" b="1" kern="0" dirty="0" err="1" smtClean="0"/>
              <a:t>Petascale</a:t>
            </a:r>
            <a:r>
              <a:rPr lang="en-US" altLang="en-US" sz="1400" b="1" kern="0" dirty="0" smtClean="0"/>
              <a:t> Supercomputing Platforms.                        J. E. Stone, K. L. </a:t>
            </a:r>
            <a:r>
              <a:rPr lang="en-US" altLang="en-US" sz="1400" b="1" kern="0" dirty="0" err="1" smtClean="0"/>
              <a:t>Vandivort</a:t>
            </a:r>
            <a:r>
              <a:rPr lang="en-US" altLang="en-US" sz="1400" b="1" kern="0" dirty="0" smtClean="0"/>
              <a:t>, and K. </a:t>
            </a:r>
            <a:r>
              <a:rPr lang="en-US" altLang="en-US" sz="1400" b="1" kern="0" dirty="0" err="1" smtClean="0"/>
              <a:t>Schulten</a:t>
            </a:r>
            <a:r>
              <a:rPr lang="en-US" altLang="en-US" sz="1400" b="1" kern="0" dirty="0" smtClean="0"/>
              <a:t>. UltraVis’13, 2013.</a:t>
            </a:r>
          </a:p>
          <a:p>
            <a:pPr marL="0" indent="0">
              <a:buFont typeface="Times New Roman" pitchFamily="18" charset="0"/>
              <a:buNone/>
              <a:defRPr/>
            </a:pPr>
            <a:r>
              <a:rPr lang="en-US" sz="1400" b="1" dirty="0"/>
              <a:t>Visualization of Energy Conversion Processes in a Light Harvesting Organelle at Atomic Detail. </a:t>
            </a:r>
            <a:r>
              <a:rPr lang="en-US" sz="1400" b="1" dirty="0" smtClean="0"/>
              <a:t>    </a:t>
            </a:r>
            <a:r>
              <a:rPr lang="en-US" sz="1400" b="1" dirty="0"/>
              <a:t>M. </a:t>
            </a:r>
            <a:r>
              <a:rPr lang="en-US" sz="1400" b="1" dirty="0" err="1"/>
              <a:t>Sener</a:t>
            </a:r>
            <a:r>
              <a:rPr lang="en-US" sz="1400" b="1" dirty="0"/>
              <a:t>, </a:t>
            </a:r>
            <a:r>
              <a:rPr lang="en-US" sz="1400" b="1" dirty="0" smtClean="0"/>
              <a:t>et al. </a:t>
            </a:r>
            <a:r>
              <a:rPr lang="en-US" sz="1400" b="1" dirty="0"/>
              <a:t>SC'14 Visualization and Data Analytics Showcase, 2014.                                                                                                         </a:t>
            </a:r>
            <a:r>
              <a:rPr lang="en-US" sz="1400" dirty="0"/>
              <a:t>***</a:t>
            </a:r>
            <a:r>
              <a:rPr lang="en-US" altLang="en-US" sz="1400" b="1" dirty="0"/>
              <a:t>Winner of the SC'14 Visualization and Data Analytics </a:t>
            </a:r>
            <a:r>
              <a:rPr lang="en-US" altLang="en-US" sz="1400" b="1" dirty="0" smtClean="0"/>
              <a:t>Showcase</a:t>
            </a:r>
            <a:endParaRPr lang="en-US" altLang="en-US" sz="1400" b="1" kern="0" dirty="0"/>
          </a:p>
        </p:txBody>
      </p:sp>
    </p:spTree>
    <p:extLst>
      <p:ext uri="{BB962C8B-B14F-4D97-AF65-F5344CB8AC3E}">
        <p14:creationId xmlns:p14="http://schemas.microsoft.com/office/powerpoint/2010/main" val="1779740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1143000"/>
          </a:xfrm>
        </p:spPr>
        <p:txBody>
          <a:bodyPr>
            <a:normAutofit fontScale="90000"/>
          </a:bodyPr>
          <a:lstStyle/>
          <a:p>
            <a:r>
              <a:rPr lang="en-US" altLang="en-US" sz="2400" dirty="0" smtClean="0"/>
              <a:t>VMD 1.9.3+OptiX 3.9 – </a:t>
            </a:r>
            <a:br>
              <a:rPr lang="en-US" altLang="en-US" sz="2400" dirty="0" smtClean="0"/>
            </a:br>
            <a:r>
              <a:rPr lang="en-US" altLang="en-US" sz="2400" dirty="0" smtClean="0"/>
              <a:t>~1.5x Performance Increase</a:t>
            </a:r>
            <a:br>
              <a:rPr lang="en-US" altLang="en-US" sz="2400" dirty="0" smtClean="0"/>
            </a:br>
            <a:r>
              <a:rPr lang="en-US" altLang="en-US" sz="2400" dirty="0" smtClean="0"/>
              <a:t>on Blue Waters Supercomputer</a:t>
            </a:r>
          </a:p>
        </p:txBody>
      </p:sp>
      <p:sp>
        <p:nvSpPr>
          <p:cNvPr id="39939" name="Content Placeholder 2"/>
          <p:cNvSpPr>
            <a:spLocks noGrp="1"/>
          </p:cNvSpPr>
          <p:nvPr>
            <p:ph idx="1"/>
          </p:nvPr>
        </p:nvSpPr>
        <p:spPr>
          <a:xfrm>
            <a:off x="228600" y="1276350"/>
            <a:ext cx="6096000" cy="3168059"/>
          </a:xfrm>
        </p:spPr>
        <p:txBody>
          <a:bodyPr>
            <a:normAutofit lnSpcReduction="10000"/>
          </a:bodyPr>
          <a:lstStyle/>
          <a:p>
            <a:pPr marL="285750" indent="-285750" defTabSz="457101" fontAlgn="auto">
              <a:spcBef>
                <a:spcPts val="0"/>
              </a:spcBef>
              <a:spcAft>
                <a:spcPts val="0"/>
              </a:spcAft>
              <a:buClrTx/>
              <a:buSzTx/>
              <a:buFont typeface="Arial" panose="020B0604020202020204" pitchFamily="34" charset="0"/>
              <a:buChar char="•"/>
              <a:defRPr/>
            </a:pPr>
            <a:r>
              <a:rPr lang="en-US" sz="1800" dirty="0" err="1" smtClean="0">
                <a:solidFill>
                  <a:prstClr val="black"/>
                </a:solidFill>
                <a:latin typeface="Arial"/>
              </a:rPr>
              <a:t>OptiX</a:t>
            </a:r>
            <a:r>
              <a:rPr lang="en-US" sz="1800" dirty="0" smtClean="0">
                <a:solidFill>
                  <a:prstClr val="black"/>
                </a:solidFill>
                <a:latin typeface="Arial"/>
              </a:rPr>
              <a:t> GPU-native </a:t>
            </a:r>
            <a:r>
              <a:rPr lang="en-US" sz="1800" b="1" dirty="0" smtClean="0">
                <a:solidFill>
                  <a:prstClr val="black"/>
                </a:solidFill>
                <a:latin typeface="Arial"/>
              </a:rPr>
              <a:t>“</a:t>
            </a:r>
            <a:r>
              <a:rPr lang="en-US" sz="1800" b="1" dirty="0" err="1" smtClean="0">
                <a:solidFill>
                  <a:prstClr val="black"/>
                </a:solidFill>
                <a:latin typeface="Arial"/>
              </a:rPr>
              <a:t>Trbvh</a:t>
            </a:r>
            <a:r>
              <a:rPr lang="en-US" sz="1800" b="1" dirty="0" smtClean="0">
                <a:solidFill>
                  <a:prstClr val="black"/>
                </a:solidFill>
                <a:latin typeface="Arial"/>
              </a:rPr>
              <a:t>” acceleration structure builder </a:t>
            </a:r>
            <a:r>
              <a:rPr lang="en-US" sz="1800" dirty="0" smtClean="0">
                <a:solidFill>
                  <a:prstClr val="black"/>
                </a:solidFill>
                <a:latin typeface="Arial"/>
              </a:rPr>
              <a:t>yields substantial perf increase vs. CPU builders running on Opteron 6276 CPUs</a:t>
            </a:r>
          </a:p>
          <a:p>
            <a:pPr>
              <a:defRPr/>
            </a:pPr>
            <a:r>
              <a:rPr lang="en-US" altLang="en-US" sz="1800" dirty="0" smtClean="0">
                <a:latin typeface="Arial" charset="0"/>
                <a:cs typeface="Arial" charset="0"/>
              </a:rPr>
              <a:t>New optimizations in VMD </a:t>
            </a:r>
            <a:r>
              <a:rPr lang="en-US" altLang="en-US" sz="1800" dirty="0" err="1" smtClean="0">
                <a:latin typeface="Arial" charset="0"/>
                <a:cs typeface="Arial" charset="0"/>
              </a:rPr>
              <a:t>TachyonL-OptiX</a:t>
            </a:r>
            <a:r>
              <a:rPr lang="en-US" altLang="en-US" sz="1800" dirty="0" smtClean="0">
                <a:latin typeface="Arial" charset="0"/>
                <a:cs typeface="Arial" charset="0"/>
              </a:rPr>
              <a:t> RT engine:</a:t>
            </a:r>
          </a:p>
          <a:p>
            <a:pPr lvl="1">
              <a:defRPr/>
            </a:pPr>
            <a:r>
              <a:rPr lang="en-US" altLang="en-US" sz="1600" b="1" dirty="0" smtClean="0">
                <a:latin typeface="Arial" charset="0"/>
                <a:cs typeface="Arial" charset="0"/>
              </a:rPr>
              <a:t>CUDA C++ Template specialization of RT kernels</a:t>
            </a:r>
          </a:p>
          <a:p>
            <a:pPr lvl="2">
              <a:defRPr/>
            </a:pPr>
            <a:r>
              <a:rPr lang="en-US" altLang="en-US" sz="1400" b="1" dirty="0" smtClean="0">
                <a:latin typeface="Arial" charset="0"/>
                <a:cs typeface="Arial" charset="0"/>
              </a:rPr>
              <a:t>Combinatorial expansion of ray-gen and shading kernels at compile-time: stereo on/off, AO on/off,    depth-of-field on/off, reflections on/off, etc…</a:t>
            </a:r>
          </a:p>
          <a:p>
            <a:pPr lvl="2">
              <a:defRPr/>
            </a:pPr>
            <a:r>
              <a:rPr lang="en-US" altLang="en-US" sz="1400" b="1" dirty="0" smtClean="0">
                <a:latin typeface="Arial" charset="0"/>
                <a:cs typeface="Arial" charset="0"/>
              </a:rPr>
              <a:t>Optimal kernels selected from expansions at runtime</a:t>
            </a:r>
          </a:p>
          <a:p>
            <a:pPr lvl="1">
              <a:defRPr/>
            </a:pPr>
            <a:r>
              <a:rPr lang="en-US" altLang="en-US" sz="1600" b="1" dirty="0" smtClean="0">
                <a:latin typeface="Arial" charset="0"/>
                <a:cs typeface="Arial" charset="0"/>
              </a:rPr>
              <a:t>Streamlined </a:t>
            </a:r>
            <a:r>
              <a:rPr lang="en-US" altLang="en-US" sz="1600" b="1" dirty="0" err="1" smtClean="0">
                <a:latin typeface="Arial" charset="0"/>
                <a:cs typeface="Arial" charset="0"/>
              </a:rPr>
              <a:t>OptiX</a:t>
            </a:r>
            <a:r>
              <a:rPr lang="en-US" altLang="en-US" sz="1600" b="1" dirty="0" smtClean="0">
                <a:latin typeface="Arial" charset="0"/>
                <a:cs typeface="Arial" charset="0"/>
              </a:rPr>
              <a:t> context and state management</a:t>
            </a:r>
          </a:p>
          <a:p>
            <a:pPr lvl="1">
              <a:defRPr/>
            </a:pPr>
            <a:r>
              <a:rPr lang="en-US" altLang="en-US" sz="1600" b="1" dirty="0" smtClean="0">
                <a:latin typeface="Arial" charset="0"/>
                <a:cs typeface="Arial" charset="0"/>
              </a:rPr>
              <a:t>Optimization of GPU-specific RT intersection routines, memory layout</a:t>
            </a:r>
            <a:endParaRPr lang="en-US" altLang="en-US" dirty="0" smtClean="0">
              <a:latin typeface="Arial" charset="0"/>
              <a:cs typeface="Arial" charset="0"/>
            </a:endParaRPr>
          </a:p>
          <a:p>
            <a:pPr>
              <a:defRPr/>
            </a:pPr>
            <a:endParaRPr lang="en-US" altLang="en-US" dirty="0" smtClean="0">
              <a:latin typeface="Arial" charset="0"/>
              <a:cs typeface="Arial" charset="0"/>
            </a:endParaRP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99188" y="4559300"/>
            <a:ext cx="2944812" cy="584200"/>
          </a:xfrm>
          <a:prstGeom prst="rect">
            <a:avLst/>
          </a:prstGeom>
          <a:noFill/>
        </p:spPr>
        <p:txBody>
          <a:bodyPr>
            <a:spAutoFit/>
          </a:bodyPr>
          <a:lstStyle/>
          <a:p>
            <a:pPr defTabSz="457101" fontAlgn="auto">
              <a:lnSpc>
                <a:spcPct val="100000"/>
              </a:lnSpc>
              <a:spcBef>
                <a:spcPts val="0"/>
              </a:spcBef>
              <a:spcAft>
                <a:spcPts val="0"/>
              </a:spcAft>
              <a:buClrTx/>
              <a:buSzTx/>
              <a:buFontTx/>
              <a:buNone/>
              <a:defRPr/>
            </a:pPr>
            <a:r>
              <a:rPr lang="en-US" sz="1600" dirty="0">
                <a:solidFill>
                  <a:prstClr val="black"/>
                </a:solidFill>
                <a:latin typeface="Arial"/>
                <a:ea typeface="+mn-ea"/>
                <a:cs typeface="+mn-cs"/>
              </a:rPr>
              <a:t>VMD/</a:t>
            </a:r>
            <a:r>
              <a:rPr lang="en-US" sz="1600" dirty="0" err="1">
                <a:solidFill>
                  <a:prstClr val="black"/>
                </a:solidFill>
                <a:latin typeface="Arial"/>
                <a:ea typeface="+mn-ea"/>
                <a:cs typeface="+mn-cs"/>
              </a:rPr>
              <a:t>OptiX</a:t>
            </a:r>
            <a:r>
              <a:rPr lang="en-US" sz="1600" dirty="0">
                <a:solidFill>
                  <a:prstClr val="black"/>
                </a:solidFill>
                <a:latin typeface="Arial"/>
                <a:ea typeface="+mn-ea"/>
                <a:cs typeface="+mn-cs"/>
              </a:rPr>
              <a:t> GPU Ray Tracing of </a:t>
            </a:r>
            <a:r>
              <a:rPr lang="en-US" sz="1600" dirty="0" err="1">
                <a:solidFill>
                  <a:prstClr val="black"/>
                </a:solidFill>
                <a:latin typeface="Arial"/>
                <a:ea typeface="+mn-ea"/>
                <a:cs typeface="+mn-cs"/>
              </a:rPr>
              <a:t>chromatophore</a:t>
            </a:r>
            <a:r>
              <a:rPr lang="en-US" sz="1600" dirty="0">
                <a:solidFill>
                  <a:prstClr val="black"/>
                </a:solidFill>
                <a:latin typeface="Arial"/>
                <a:ea typeface="+mn-ea"/>
                <a:cs typeface="+mn-cs"/>
              </a:rPr>
              <a:t> w/ lipids.</a:t>
            </a:r>
          </a:p>
        </p:txBody>
      </p:sp>
      <p:sp>
        <p:nvSpPr>
          <p:cNvPr id="2" name="TextBox 1"/>
          <p:cNvSpPr txBox="1"/>
          <p:nvPr/>
        </p:nvSpPr>
        <p:spPr>
          <a:xfrm>
            <a:off x="-1" y="4444409"/>
            <a:ext cx="6199189" cy="523220"/>
          </a:xfrm>
          <a:prstGeom prst="rect">
            <a:avLst/>
          </a:prstGeom>
          <a:noFill/>
        </p:spPr>
        <p:txBody>
          <a:bodyPr wrap="square" rtlCol="0">
            <a:spAutoFit/>
          </a:bodyPr>
          <a:lstStyle/>
          <a:p>
            <a:r>
              <a:rPr lang="en-US" sz="1400" b="1" dirty="0" smtClean="0"/>
              <a:t>Atomic Detail Visualization of Photosynthetic Membranes with GPU-Accelerated Ray Tracing.</a:t>
            </a:r>
            <a:r>
              <a:rPr lang="en-US" altLang="en-US" sz="1400" i="1" dirty="0" smtClean="0"/>
              <a:t>  </a:t>
            </a:r>
            <a:r>
              <a:rPr lang="en-US" altLang="en-US" sz="1400" dirty="0" smtClean="0"/>
              <a:t>J. E. Stone et al., J. Parallel Computing, 2016.</a:t>
            </a:r>
            <a:endParaRPr lang="en-US" dirty="0"/>
          </a:p>
        </p:txBody>
      </p:sp>
    </p:spTree>
    <p:extLst>
      <p:ext uri="{BB962C8B-B14F-4D97-AF65-F5344CB8AC3E}">
        <p14:creationId xmlns:p14="http://schemas.microsoft.com/office/powerpoint/2010/main" val="406144675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ChangeArrowheads="1"/>
          </p:cNvSpPr>
          <p:nvPr/>
        </p:nvSpPr>
        <p:spPr bwMode="auto">
          <a:xfrm>
            <a:off x="39688" y="4343402"/>
            <a:ext cx="9144000" cy="80009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buFont typeface="Times New Roman" pitchFamily="18" charset="0"/>
              <a:buNone/>
            </a:pPr>
            <a:r>
              <a:rPr lang="en-US" altLang="en-US" sz="1200" b="1" dirty="0"/>
              <a:t>[1] GPU-Accelerated Molecular Visualization on </a:t>
            </a:r>
            <a:r>
              <a:rPr lang="en-US" altLang="en-US" sz="1200" b="1" dirty="0" err="1"/>
              <a:t>Petascale</a:t>
            </a:r>
            <a:r>
              <a:rPr lang="en-US" altLang="en-US" sz="1200" b="1" dirty="0"/>
              <a:t> Supercomputing Platforms.</a:t>
            </a:r>
            <a:r>
              <a:rPr lang="en-US" altLang="en-US" sz="1200" i="1" dirty="0"/>
              <a:t>  </a:t>
            </a:r>
            <a:r>
              <a:rPr lang="en-US" altLang="en-US" sz="1200" dirty="0"/>
              <a:t>J. E. Stone, K. L. </a:t>
            </a:r>
            <a:r>
              <a:rPr lang="en-US" altLang="en-US" sz="1200" dirty="0" err="1"/>
              <a:t>Vandivort</a:t>
            </a:r>
            <a:r>
              <a:rPr lang="en-US" altLang="en-US" sz="1200" dirty="0"/>
              <a:t>, and K. </a:t>
            </a:r>
            <a:r>
              <a:rPr lang="en-US" altLang="en-US" sz="1200" dirty="0" err="1"/>
              <a:t>Schulten</a:t>
            </a:r>
            <a:r>
              <a:rPr lang="en-US" altLang="en-US" sz="1200" dirty="0"/>
              <a:t>. UltraVis'13: Proceedings of the 8th International Workshop on </a:t>
            </a:r>
            <a:r>
              <a:rPr lang="en-US" altLang="en-US" sz="1200" dirty="0" err="1"/>
              <a:t>Ultrascale</a:t>
            </a:r>
            <a:r>
              <a:rPr lang="en-US" altLang="en-US" sz="1200" dirty="0"/>
              <a:t> Visualization, pp. 6:1-6:8, 2013</a:t>
            </a:r>
            <a:r>
              <a:rPr lang="en-US" altLang="en-US" sz="1200" dirty="0" smtClean="0"/>
              <a:t>.</a:t>
            </a:r>
          </a:p>
          <a:p>
            <a:pPr>
              <a:buFont typeface="Times New Roman" pitchFamily="18" charset="0"/>
              <a:buNone/>
            </a:pPr>
            <a:r>
              <a:rPr lang="en-US" altLang="en-US" sz="1200" b="1" dirty="0" smtClean="0"/>
              <a:t>[2] </a:t>
            </a:r>
            <a:r>
              <a:rPr lang="en-US" sz="1200" b="1" dirty="0"/>
              <a:t>Atomic Detail Visualization of Photosynthetic Membranes with GPU-Accelerated Ray </a:t>
            </a:r>
            <a:r>
              <a:rPr lang="en-US" sz="1200" b="1" dirty="0" smtClean="0"/>
              <a:t>Tracing.</a:t>
            </a:r>
            <a:r>
              <a:rPr lang="en-US" altLang="en-US" sz="1200" i="1" dirty="0" smtClean="0"/>
              <a:t>  </a:t>
            </a:r>
            <a:r>
              <a:rPr lang="en-US" altLang="en-US" sz="1200" dirty="0"/>
              <a:t>J. E. </a:t>
            </a:r>
            <a:r>
              <a:rPr lang="en-US" altLang="en-US" sz="1200" dirty="0" smtClean="0"/>
              <a:t>Stone et al., J. Parallel Computing, 2016 (in-press)</a:t>
            </a:r>
            <a:endParaRPr lang="en-US" altLang="en-US" sz="1200" b="1" dirty="0"/>
          </a:p>
        </p:txBody>
      </p:sp>
      <p:graphicFrame>
        <p:nvGraphicFramePr>
          <p:cNvPr id="5" name="Table 4"/>
          <p:cNvGraphicFramePr>
            <a:graphicFrameLocks noGrp="1"/>
          </p:cNvGraphicFramePr>
          <p:nvPr>
            <p:extLst>
              <p:ext uri="{D42A27DB-BD31-4B8C-83A1-F6EECF244321}">
                <p14:modId xmlns:p14="http://schemas.microsoft.com/office/powerpoint/2010/main" val="1980640241"/>
              </p:ext>
            </p:extLst>
          </p:nvPr>
        </p:nvGraphicFramePr>
        <p:xfrm>
          <a:off x="76200" y="1770063"/>
          <a:ext cx="8833884" cy="2573339"/>
        </p:xfrm>
        <a:graphic>
          <a:graphicData uri="http://schemas.openxmlformats.org/drawingml/2006/table">
            <a:tbl>
              <a:tblPr firstRow="1" bandRow="1">
                <a:tableStyleId>{5C22544A-7EE6-4342-B048-85BDC9FD1C3A}</a:tableStyleId>
              </a:tblPr>
              <a:tblGrid>
                <a:gridCol w="2284228"/>
                <a:gridCol w="2411260"/>
                <a:gridCol w="795845"/>
                <a:gridCol w="716261"/>
                <a:gridCol w="1432522"/>
                <a:gridCol w="1193768"/>
              </a:tblGrid>
              <a:tr h="495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Ra</a:t>
                      </a:r>
                      <a:r>
                        <a:rPr lang="en-US" sz="1400" baseline="0" dirty="0" smtClean="0">
                          <a:solidFill>
                            <a:schemeClr val="tx1"/>
                          </a:solidFill>
                        </a:rPr>
                        <a:t>y Tracer</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Version</a:t>
                      </a:r>
                      <a:endParaRPr lang="en-US" sz="1400" dirty="0" smtClean="0">
                        <a:solidFill>
                          <a:schemeClr val="tx1"/>
                        </a:solidFill>
                      </a:endParaRPr>
                    </a:p>
                  </a:txBody>
                  <a:tcPr marL="91442" marR="91442" marT="34205" marB="34205">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 Node Type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and</a:t>
                      </a:r>
                      <a:r>
                        <a:rPr lang="en-US" sz="1400" baseline="0" dirty="0" smtClean="0">
                          <a:solidFill>
                            <a:schemeClr val="tx1"/>
                          </a:solidFill>
                        </a:rPr>
                        <a:t> Count</a:t>
                      </a:r>
                      <a:endParaRPr lang="en-US" sz="1400" dirty="0" smtClean="0">
                        <a:solidFill>
                          <a:schemeClr val="tx1"/>
                        </a:solidFill>
                      </a:endParaRPr>
                    </a:p>
                  </a:txBody>
                  <a:tcPr marL="91442" marR="91442" marT="34205" marB="34205">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Script</a:t>
                      </a:r>
                      <a:endParaRPr lang="en-US" sz="14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Load</a:t>
                      </a:r>
                      <a:endParaRPr lang="en-US" sz="1400" dirty="0" smtClean="0">
                        <a:solidFill>
                          <a:schemeClr val="tx1"/>
                        </a:solidFill>
                      </a:endParaRPr>
                    </a:p>
                  </a:txBody>
                  <a:tcPr marL="91442" marR="91442" marT="34205" marB="34205">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Load</a:t>
                      </a:r>
                    </a:p>
                  </a:txBody>
                  <a:tcPr marL="91442" marR="91442" marT="34205" marB="34205">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Geometry + Ray Tracing</a:t>
                      </a:r>
                    </a:p>
                  </a:txBody>
                  <a:tcPr marL="91442" marR="91442" marT="34205" marB="34205">
                    <a:solidFill>
                      <a:srgbClr val="99FF99"/>
                    </a:solidFill>
                  </a:tcPr>
                </a:tc>
                <a:tc>
                  <a:txBody>
                    <a:bodyPr/>
                    <a:lstStyle/>
                    <a:p>
                      <a:r>
                        <a:rPr lang="en-US" sz="1400" dirty="0" smtClean="0">
                          <a:solidFill>
                            <a:schemeClr val="tx1"/>
                          </a:solidFill>
                        </a:rPr>
                        <a:t>Total</a:t>
                      </a:r>
                      <a:endParaRPr lang="en-US" sz="1400" baseline="0" dirty="0" smtClean="0">
                        <a:solidFill>
                          <a:schemeClr val="tx1"/>
                        </a:solidFill>
                      </a:endParaRPr>
                    </a:p>
                    <a:p>
                      <a:r>
                        <a:rPr lang="en-US" sz="1400" baseline="0" dirty="0" smtClean="0">
                          <a:solidFill>
                            <a:schemeClr val="tx1"/>
                          </a:solidFill>
                        </a:rPr>
                        <a:t>Time</a:t>
                      </a:r>
                      <a:endParaRPr lang="en-US" sz="1400" dirty="0">
                        <a:solidFill>
                          <a:schemeClr val="tx1"/>
                        </a:solidFill>
                      </a:endParaRPr>
                    </a:p>
                  </a:txBody>
                  <a:tcPr marL="91442" marR="91442" marT="34205" marB="34205">
                    <a:solidFill>
                      <a:srgbClr val="99FF99"/>
                    </a:solidFill>
                  </a:tcPr>
                </a:tc>
              </a:tr>
              <a:tr h="286604">
                <a:tc>
                  <a:txBody>
                    <a:bodyPr/>
                    <a:lstStyle/>
                    <a:p>
                      <a:r>
                        <a:rPr lang="en-US" sz="1400" b="0" dirty="0" smtClean="0"/>
                        <a:t>New </a:t>
                      </a:r>
                      <a:r>
                        <a:rPr lang="en-US" sz="1400" b="0" dirty="0" err="1" smtClean="0"/>
                        <a:t>TachyonL-OptiX</a:t>
                      </a:r>
                      <a:r>
                        <a:rPr lang="en-US" sz="1400" b="0" dirty="0" smtClean="0"/>
                        <a:t> [2]</a:t>
                      </a:r>
                      <a:endParaRPr lang="en-US" sz="1400" b="0" dirty="0"/>
                    </a:p>
                  </a:txBody>
                  <a:tcPr marL="91442" marR="91442" marT="34205" marB="34205"/>
                </a:tc>
                <a:tc>
                  <a:txBody>
                    <a:bodyPr/>
                    <a:lstStyle/>
                    <a:p>
                      <a:r>
                        <a:rPr lang="en-US" sz="1400" b="1" baseline="0" dirty="0" smtClean="0"/>
                        <a:t>  </a:t>
                      </a:r>
                      <a:r>
                        <a:rPr lang="en-US" sz="1400" b="0" baseline="0" dirty="0" smtClean="0"/>
                        <a:t>64 XK7 Tesla K20X GPUs</a:t>
                      </a:r>
                      <a:endParaRPr lang="en-US" sz="1400" b="0" dirty="0"/>
                    </a:p>
                  </a:txBody>
                  <a:tcPr marL="91442" marR="91442" marT="34205" marB="34205"/>
                </a:tc>
                <a:tc>
                  <a:txBody>
                    <a:bodyPr/>
                    <a:lstStyle/>
                    <a:p>
                      <a:r>
                        <a:rPr lang="en-US" sz="1400" dirty="0" smtClean="0"/>
                        <a:t>2</a:t>
                      </a:r>
                      <a:r>
                        <a:rPr lang="en-US" sz="1400" baseline="0" dirty="0" smtClean="0"/>
                        <a:t> s</a:t>
                      </a:r>
                      <a:endParaRPr lang="en-US" sz="1400" dirty="0"/>
                    </a:p>
                  </a:txBody>
                  <a:tcPr marL="91442" marR="91442" marT="34205" marB="34205"/>
                </a:tc>
                <a:tc>
                  <a:txBody>
                    <a:bodyPr/>
                    <a:lstStyle/>
                    <a:p>
                      <a:r>
                        <a:rPr lang="en-US" sz="1400" dirty="0" smtClean="0"/>
                        <a:t>39 s</a:t>
                      </a:r>
                      <a:endParaRPr lang="en-US" sz="1400" dirty="0"/>
                    </a:p>
                  </a:txBody>
                  <a:tcPr marL="91442" marR="91442" marT="34205" marB="34205"/>
                </a:tc>
                <a:tc>
                  <a:txBody>
                    <a:bodyPr/>
                    <a:lstStyle/>
                    <a:p>
                      <a:r>
                        <a:rPr lang="en-US" sz="1400" dirty="0" smtClean="0"/>
                        <a:t>435 s</a:t>
                      </a:r>
                      <a:endParaRPr lang="en-US" sz="1400" dirty="0"/>
                    </a:p>
                  </a:txBody>
                  <a:tcPr marL="91442" marR="91442" marT="34205" marB="34205"/>
                </a:tc>
                <a:tc>
                  <a:txBody>
                    <a:bodyPr/>
                    <a:lstStyle/>
                    <a:p>
                      <a:r>
                        <a:rPr lang="en-US" sz="1400" dirty="0" smtClean="0"/>
                        <a:t>476 s</a:t>
                      </a:r>
                      <a:endParaRPr lang="en-US" sz="1400" dirty="0"/>
                    </a:p>
                  </a:txBody>
                  <a:tcPr marL="91442" marR="91442" marT="34205" marB="34205"/>
                </a:tc>
              </a:tr>
              <a:tr h="2866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New </a:t>
                      </a:r>
                      <a:r>
                        <a:rPr lang="en-US" sz="1400" b="1" dirty="0" err="1" smtClean="0"/>
                        <a:t>TachyonL-OptiX</a:t>
                      </a:r>
                      <a:r>
                        <a:rPr lang="en-US" sz="1400" b="1" dirty="0" smtClean="0"/>
                        <a:t> [2]</a:t>
                      </a:r>
                    </a:p>
                  </a:txBody>
                  <a:tcPr marL="91442" marR="91442" marT="34205" marB="342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128 XK7 </a:t>
                      </a:r>
                      <a:r>
                        <a:rPr lang="en-US" sz="1400" b="1" baseline="0" dirty="0" smtClean="0"/>
                        <a:t>Tesla K20X GPUs</a:t>
                      </a:r>
                      <a:endParaRPr lang="en-US" sz="1400" b="1" dirty="0" smtClean="0"/>
                    </a:p>
                  </a:txBody>
                  <a:tcPr marL="91442" marR="91442" marT="34205" marB="34205"/>
                </a:tc>
                <a:tc>
                  <a:txBody>
                    <a:bodyPr/>
                    <a:lstStyle/>
                    <a:p>
                      <a:r>
                        <a:rPr lang="en-US" sz="1400" b="1" dirty="0" smtClean="0"/>
                        <a:t>3 s</a:t>
                      </a:r>
                      <a:endParaRPr lang="en-US" sz="1400" b="1" dirty="0"/>
                    </a:p>
                  </a:txBody>
                  <a:tcPr marL="91442" marR="91442" marT="34205" marB="34205"/>
                </a:tc>
                <a:tc>
                  <a:txBody>
                    <a:bodyPr/>
                    <a:lstStyle/>
                    <a:p>
                      <a:r>
                        <a:rPr lang="en-US" sz="1400" b="1" baseline="0" dirty="0" smtClean="0"/>
                        <a:t>62 s</a:t>
                      </a:r>
                      <a:endParaRPr lang="en-US" sz="1400" b="1" dirty="0"/>
                    </a:p>
                  </a:txBody>
                  <a:tcPr marL="91442" marR="91442" marT="34205" marB="34205"/>
                </a:tc>
                <a:tc>
                  <a:txBody>
                    <a:bodyPr/>
                    <a:lstStyle/>
                    <a:p>
                      <a:r>
                        <a:rPr lang="en-US" sz="1400" b="1" dirty="0" smtClean="0"/>
                        <a:t>230 s</a:t>
                      </a:r>
                      <a:endParaRPr lang="en-US" sz="1400" b="1" dirty="0"/>
                    </a:p>
                  </a:txBody>
                  <a:tcPr marL="91442" marR="91442" marT="34205" marB="34205"/>
                </a:tc>
                <a:tc>
                  <a:txBody>
                    <a:bodyPr/>
                    <a:lstStyle/>
                    <a:p>
                      <a:r>
                        <a:rPr lang="en-US" sz="1400" b="1" dirty="0" smtClean="0"/>
                        <a:t>295 s</a:t>
                      </a:r>
                      <a:endParaRPr lang="en-US" sz="1400" b="1" dirty="0"/>
                    </a:p>
                  </a:txBody>
                  <a:tcPr marL="91442" marR="91442" marT="34205" marB="34205"/>
                </a:tc>
              </a:tr>
              <a:tr h="286604">
                <a:tc>
                  <a:txBody>
                    <a:bodyPr/>
                    <a:lstStyle/>
                    <a:p>
                      <a:r>
                        <a:rPr lang="en-US" sz="1400" b="0" smtClean="0"/>
                        <a:t>TachyonL-OptiX [</a:t>
                      </a:r>
                      <a:r>
                        <a:rPr lang="en-US" sz="1400" b="0" dirty="0" smtClean="0"/>
                        <a:t>1]</a:t>
                      </a:r>
                      <a:endParaRPr lang="en-US" sz="1400" b="0" dirty="0"/>
                    </a:p>
                  </a:txBody>
                  <a:tcPr marL="91442" marR="91442" marT="34205" marB="34205"/>
                </a:tc>
                <a:tc>
                  <a:txBody>
                    <a:bodyPr/>
                    <a:lstStyle/>
                    <a:p>
                      <a:r>
                        <a:rPr lang="en-US" sz="1400" b="1" baseline="0" dirty="0" smtClean="0"/>
                        <a:t>  </a:t>
                      </a:r>
                      <a:r>
                        <a:rPr lang="en-US" sz="1400" b="0" baseline="0" dirty="0" smtClean="0"/>
                        <a:t>64 XK7 Tesla K20X GPUs</a:t>
                      </a:r>
                      <a:endParaRPr lang="en-US" sz="1400" b="0" dirty="0"/>
                    </a:p>
                  </a:txBody>
                  <a:tcPr marL="91442" marR="91442" marT="34205" marB="34205"/>
                </a:tc>
                <a:tc>
                  <a:txBody>
                    <a:bodyPr/>
                    <a:lstStyle/>
                    <a:p>
                      <a:r>
                        <a:rPr lang="en-US" sz="1400" dirty="0" smtClean="0"/>
                        <a:t>2</a:t>
                      </a:r>
                      <a:r>
                        <a:rPr lang="en-US" sz="1400" baseline="0" dirty="0" smtClean="0"/>
                        <a:t> s</a:t>
                      </a:r>
                      <a:endParaRPr lang="en-US" sz="1400" dirty="0"/>
                    </a:p>
                  </a:txBody>
                  <a:tcPr marL="91442" marR="91442" marT="34205" marB="34205"/>
                </a:tc>
                <a:tc>
                  <a:txBody>
                    <a:bodyPr/>
                    <a:lstStyle/>
                    <a:p>
                      <a:r>
                        <a:rPr lang="en-US" sz="1400" dirty="0" smtClean="0"/>
                        <a:t>38 s</a:t>
                      </a:r>
                      <a:endParaRPr lang="en-US" sz="1400" dirty="0"/>
                    </a:p>
                  </a:txBody>
                  <a:tcPr marL="91442" marR="91442" marT="34205" marB="34205"/>
                </a:tc>
                <a:tc>
                  <a:txBody>
                    <a:bodyPr/>
                    <a:lstStyle/>
                    <a:p>
                      <a:r>
                        <a:rPr lang="en-US" sz="1400" dirty="0" smtClean="0"/>
                        <a:t>655 s</a:t>
                      </a:r>
                      <a:endParaRPr lang="en-US" sz="1400" dirty="0"/>
                    </a:p>
                  </a:txBody>
                  <a:tcPr marL="91442" marR="91442" marT="34205" marB="34205"/>
                </a:tc>
                <a:tc>
                  <a:txBody>
                    <a:bodyPr/>
                    <a:lstStyle/>
                    <a:p>
                      <a:r>
                        <a:rPr lang="en-US" sz="1400" dirty="0" smtClean="0"/>
                        <a:t>695 s</a:t>
                      </a:r>
                      <a:endParaRPr lang="en-US" sz="1400" dirty="0"/>
                    </a:p>
                  </a:txBody>
                  <a:tcPr marL="91442" marR="91442" marT="34205" marB="34205"/>
                </a:tc>
              </a:tr>
              <a:tr h="281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smtClean="0"/>
                        <a:t>TachyonL-OptiX</a:t>
                      </a:r>
                      <a:r>
                        <a:rPr lang="en-US" sz="1400" b="0" dirty="0" smtClean="0"/>
                        <a:t> [1]</a:t>
                      </a:r>
                    </a:p>
                  </a:txBody>
                  <a:tcPr marL="91442" marR="91442" marT="34205" marB="342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128 XK7 </a:t>
                      </a:r>
                      <a:r>
                        <a:rPr lang="en-US" sz="1400" b="0" baseline="0" dirty="0" smtClean="0"/>
                        <a:t>Tesla K20X GPUs</a:t>
                      </a:r>
                      <a:endParaRPr lang="en-US" sz="1400" b="0" dirty="0" smtClean="0"/>
                    </a:p>
                  </a:txBody>
                  <a:tcPr marL="91442" marR="91442" marT="34205" marB="34205"/>
                </a:tc>
                <a:tc>
                  <a:txBody>
                    <a:bodyPr/>
                    <a:lstStyle/>
                    <a:p>
                      <a:r>
                        <a:rPr lang="en-US" sz="1400" dirty="0" smtClean="0"/>
                        <a:t>4 s</a:t>
                      </a:r>
                      <a:endParaRPr lang="en-US" sz="1400" dirty="0"/>
                    </a:p>
                  </a:txBody>
                  <a:tcPr marL="91442" marR="91442" marT="34205" marB="34205"/>
                </a:tc>
                <a:tc>
                  <a:txBody>
                    <a:bodyPr/>
                    <a:lstStyle/>
                    <a:p>
                      <a:r>
                        <a:rPr lang="en-US" sz="1400" dirty="0" smtClean="0"/>
                        <a:t>74</a:t>
                      </a:r>
                      <a:r>
                        <a:rPr lang="en-US" sz="1400" baseline="0" dirty="0" smtClean="0"/>
                        <a:t> s</a:t>
                      </a:r>
                      <a:endParaRPr lang="en-US" sz="1400" dirty="0"/>
                    </a:p>
                  </a:txBody>
                  <a:tcPr marL="91442" marR="91442" marT="34205" marB="34205"/>
                </a:tc>
                <a:tc>
                  <a:txBody>
                    <a:bodyPr/>
                    <a:lstStyle/>
                    <a:p>
                      <a:r>
                        <a:rPr lang="en-US" sz="1400" dirty="0" smtClean="0"/>
                        <a:t>331 s</a:t>
                      </a:r>
                      <a:endParaRPr lang="en-US" sz="1400" dirty="0"/>
                    </a:p>
                  </a:txBody>
                  <a:tcPr marL="91442" marR="91442" marT="34205" marB="34205"/>
                </a:tc>
                <a:tc>
                  <a:txBody>
                    <a:bodyPr/>
                    <a:lstStyle/>
                    <a:p>
                      <a:r>
                        <a:rPr lang="en-US" sz="1400" dirty="0" smtClean="0"/>
                        <a:t>410 s</a:t>
                      </a:r>
                      <a:endParaRPr lang="en-US" sz="1400" dirty="0"/>
                    </a:p>
                  </a:txBody>
                  <a:tcPr marL="91442" marR="91442" marT="34205" marB="34205"/>
                </a:tc>
              </a:tr>
              <a:tr h="3122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smtClean="0"/>
                        <a:t>TachyonL-OptiX</a:t>
                      </a:r>
                      <a:r>
                        <a:rPr lang="en-US" sz="1400" b="1" dirty="0" smtClean="0"/>
                        <a:t> [1]</a:t>
                      </a:r>
                    </a:p>
                  </a:txBody>
                  <a:tcPr marL="91442" marR="91442" marT="34205" marB="342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256 XK7 </a:t>
                      </a:r>
                      <a:r>
                        <a:rPr lang="en-US" sz="1400" b="1" baseline="0" dirty="0" smtClean="0"/>
                        <a:t>Tesla K20X GPUs</a:t>
                      </a:r>
                      <a:endParaRPr lang="en-US" sz="1400" b="1" dirty="0" smtClean="0"/>
                    </a:p>
                  </a:txBody>
                  <a:tcPr marL="91442" marR="91442" marT="34205" marB="34205"/>
                </a:tc>
                <a:tc>
                  <a:txBody>
                    <a:bodyPr/>
                    <a:lstStyle/>
                    <a:p>
                      <a:r>
                        <a:rPr lang="en-US" sz="1400" b="1" dirty="0" smtClean="0"/>
                        <a:t>7 s</a:t>
                      </a:r>
                      <a:endParaRPr lang="en-US" sz="1400" b="1" dirty="0"/>
                    </a:p>
                  </a:txBody>
                  <a:tcPr marL="91442" marR="91442" marT="34205" marB="34205"/>
                </a:tc>
                <a:tc>
                  <a:txBody>
                    <a:bodyPr/>
                    <a:lstStyle/>
                    <a:p>
                      <a:r>
                        <a:rPr lang="en-US" sz="1400" b="1" dirty="0" smtClean="0"/>
                        <a:t>110 s</a:t>
                      </a:r>
                      <a:endParaRPr lang="en-US" sz="1400" b="1" dirty="0"/>
                    </a:p>
                  </a:txBody>
                  <a:tcPr marL="91442" marR="91442" marT="34205" marB="34205"/>
                </a:tc>
                <a:tc>
                  <a:txBody>
                    <a:bodyPr/>
                    <a:lstStyle/>
                    <a:p>
                      <a:r>
                        <a:rPr lang="en-US" sz="1600" b="1" dirty="0" smtClean="0">
                          <a:latin typeface="+mj-lt"/>
                        </a:rPr>
                        <a:t>171 s</a:t>
                      </a:r>
                      <a:endParaRPr lang="en-US" sz="1600" b="1" dirty="0">
                        <a:latin typeface="+mj-lt"/>
                      </a:endParaRPr>
                    </a:p>
                  </a:txBody>
                  <a:tcPr marL="91442" marR="91442" marT="34205" marB="34205"/>
                </a:tc>
                <a:tc>
                  <a:txBody>
                    <a:bodyPr/>
                    <a:lstStyle/>
                    <a:p>
                      <a:r>
                        <a:rPr lang="en-US" sz="1600" b="1" dirty="0" smtClean="0"/>
                        <a:t>288 s</a:t>
                      </a:r>
                      <a:endParaRPr lang="en-US" sz="1600" b="1" dirty="0"/>
                    </a:p>
                  </a:txBody>
                  <a:tcPr marL="91442" marR="91442" marT="34205" marB="34205"/>
                </a:tc>
              </a:tr>
              <a:tr h="312249">
                <a:tc>
                  <a:txBody>
                    <a:bodyPr/>
                    <a:lstStyle/>
                    <a:p>
                      <a:r>
                        <a:rPr lang="en-US" sz="1400" b="1" dirty="0" smtClean="0"/>
                        <a:t>Tachyon </a:t>
                      </a:r>
                      <a:r>
                        <a:rPr lang="en-US" sz="1400" b="1" baseline="0" dirty="0" smtClean="0"/>
                        <a:t>[1]</a:t>
                      </a:r>
                      <a:endParaRPr lang="en-US" sz="1400" b="1" dirty="0" smtClean="0"/>
                    </a:p>
                  </a:txBody>
                  <a:tcPr marL="91442" marR="91442" marT="34205" marB="34205"/>
                </a:tc>
                <a:tc>
                  <a:txBody>
                    <a:bodyPr/>
                    <a:lstStyle/>
                    <a:p>
                      <a:r>
                        <a:rPr lang="en-US" sz="1400" b="1" dirty="0" smtClean="0"/>
                        <a:t>256 XE6 CPUs</a:t>
                      </a:r>
                      <a:endParaRPr lang="en-US" sz="1400" b="1" dirty="0"/>
                    </a:p>
                  </a:txBody>
                  <a:tcPr marL="91442" marR="91442" marT="34205" marB="34205"/>
                </a:tc>
                <a:tc>
                  <a:txBody>
                    <a:bodyPr/>
                    <a:lstStyle/>
                    <a:p>
                      <a:r>
                        <a:rPr lang="en-US" sz="1400" dirty="0" smtClean="0"/>
                        <a:t>7 s</a:t>
                      </a:r>
                      <a:endParaRPr lang="en-US" sz="1400" dirty="0"/>
                    </a:p>
                  </a:txBody>
                  <a:tcPr marL="91442" marR="91442" marT="34205" marB="34205"/>
                </a:tc>
                <a:tc>
                  <a:txBody>
                    <a:bodyPr/>
                    <a:lstStyle/>
                    <a:p>
                      <a:r>
                        <a:rPr lang="en-US" sz="1400" dirty="0" smtClean="0"/>
                        <a:t>160 s</a:t>
                      </a:r>
                      <a:endParaRPr lang="en-US" sz="1400" dirty="0"/>
                    </a:p>
                  </a:txBody>
                  <a:tcPr marL="91442" marR="91442" marT="34205" marB="34205"/>
                </a:tc>
                <a:tc>
                  <a:txBody>
                    <a:bodyPr/>
                    <a:lstStyle/>
                    <a:p>
                      <a:r>
                        <a:rPr lang="en-US" sz="1600" b="1" dirty="0" smtClean="0">
                          <a:latin typeface="+mj-lt"/>
                        </a:rPr>
                        <a:t>1,374</a:t>
                      </a:r>
                      <a:r>
                        <a:rPr lang="en-US" sz="1600" b="1" baseline="0" dirty="0" smtClean="0">
                          <a:latin typeface="+mj-lt"/>
                        </a:rPr>
                        <a:t> s</a:t>
                      </a:r>
                      <a:endParaRPr lang="en-US" sz="1600" b="1" dirty="0">
                        <a:latin typeface="+mj-lt"/>
                      </a:endParaRPr>
                    </a:p>
                  </a:txBody>
                  <a:tcPr marL="91442" marR="91442" marT="34205" marB="34205"/>
                </a:tc>
                <a:tc>
                  <a:txBody>
                    <a:bodyPr/>
                    <a:lstStyle/>
                    <a:p>
                      <a:r>
                        <a:rPr lang="en-US" sz="1600" b="1" dirty="0" smtClean="0"/>
                        <a:t>1,541 s</a:t>
                      </a:r>
                      <a:endParaRPr lang="en-US" sz="1600" b="1" dirty="0"/>
                    </a:p>
                  </a:txBody>
                  <a:tcPr marL="91442" marR="91442" marT="34205" marB="34205"/>
                </a:tc>
              </a:tr>
              <a:tr h="312127">
                <a:tc>
                  <a:txBody>
                    <a:bodyPr/>
                    <a:lstStyle/>
                    <a:p>
                      <a:r>
                        <a:rPr lang="en-US" sz="1400" dirty="0" smtClean="0"/>
                        <a:t>Tachyon [1]</a:t>
                      </a:r>
                      <a:endParaRPr lang="en-US" sz="1400" dirty="0"/>
                    </a:p>
                  </a:txBody>
                  <a:tcPr marL="91442" marR="91442" marT="34205" marB="34205"/>
                </a:tc>
                <a:tc>
                  <a:txBody>
                    <a:bodyPr/>
                    <a:lstStyle/>
                    <a:p>
                      <a:r>
                        <a:rPr lang="en-US" sz="1400" dirty="0" smtClean="0"/>
                        <a:t>512 XE6 CPUs</a:t>
                      </a:r>
                      <a:endParaRPr lang="en-US" sz="1400" dirty="0"/>
                    </a:p>
                  </a:txBody>
                  <a:tcPr marL="91442" marR="91442" marT="34205" marB="34205"/>
                </a:tc>
                <a:tc>
                  <a:txBody>
                    <a:bodyPr/>
                    <a:lstStyle/>
                    <a:p>
                      <a:r>
                        <a:rPr lang="en-US" sz="1400" dirty="0" smtClean="0"/>
                        <a:t>13 s</a:t>
                      </a:r>
                      <a:endParaRPr lang="en-US" sz="1400" dirty="0"/>
                    </a:p>
                  </a:txBody>
                  <a:tcPr marL="91442" marR="91442" marT="34205" marB="34205"/>
                </a:tc>
                <a:tc>
                  <a:txBody>
                    <a:bodyPr/>
                    <a:lstStyle/>
                    <a:p>
                      <a:r>
                        <a:rPr lang="en-US" sz="1400" dirty="0" smtClean="0"/>
                        <a:t>211 s</a:t>
                      </a:r>
                      <a:endParaRPr lang="en-US" sz="1400" dirty="0"/>
                    </a:p>
                  </a:txBody>
                  <a:tcPr marL="91442" marR="91442" marT="34205" marB="34205"/>
                </a:tc>
                <a:tc>
                  <a:txBody>
                    <a:bodyPr/>
                    <a:lstStyle/>
                    <a:p>
                      <a:r>
                        <a:rPr lang="en-US" sz="1400" dirty="0" smtClean="0"/>
                        <a:t>808 s</a:t>
                      </a:r>
                      <a:endParaRPr lang="en-US" sz="1400" dirty="0"/>
                    </a:p>
                  </a:txBody>
                  <a:tcPr marL="91442" marR="91442" marT="34205" marB="34205"/>
                </a:tc>
                <a:tc>
                  <a:txBody>
                    <a:bodyPr/>
                    <a:lstStyle/>
                    <a:p>
                      <a:r>
                        <a:rPr lang="en-US" sz="1400" dirty="0" smtClean="0"/>
                        <a:t>1,032 s</a:t>
                      </a:r>
                      <a:endParaRPr lang="en-US" sz="1400" dirty="0"/>
                    </a:p>
                  </a:txBody>
                  <a:tcPr marL="91442" marR="91442" marT="34205" marB="34205"/>
                </a:tc>
              </a:tr>
            </a:tbl>
          </a:graphicData>
        </a:graphic>
      </p:graphicFrame>
      <p:sp>
        <p:nvSpPr>
          <p:cNvPr id="18501" name="TextBox 4"/>
          <p:cNvSpPr txBox="1">
            <a:spLocks noChangeArrowheads="1"/>
          </p:cNvSpPr>
          <p:nvPr/>
        </p:nvSpPr>
        <p:spPr bwMode="auto">
          <a:xfrm>
            <a:off x="76200" y="1062177"/>
            <a:ext cx="767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000" b="1" dirty="0">
                <a:latin typeface="Arial" pitchFamily="34" charset="0"/>
                <a:cs typeface="Arial" pitchFamily="34" charset="0"/>
              </a:rPr>
              <a:t>New </a:t>
            </a:r>
            <a:r>
              <a:rPr lang="en-US" altLang="en-US" sz="2000" b="1" dirty="0" smtClean="0">
                <a:latin typeface="Arial" pitchFamily="34" charset="0"/>
                <a:cs typeface="Arial" pitchFamily="34" charset="0"/>
              </a:rPr>
              <a:t>VMD 1.9.3: </a:t>
            </a:r>
            <a:r>
              <a:rPr lang="en-US" altLang="en-US" sz="2000" dirty="0" err="1">
                <a:latin typeface="Arial" pitchFamily="34" charset="0"/>
                <a:cs typeface="Arial" pitchFamily="34" charset="0"/>
              </a:rPr>
              <a:t>TachyonL-OptiX</a:t>
            </a:r>
            <a:r>
              <a:rPr lang="en-US" altLang="en-US" sz="2000" dirty="0">
                <a:latin typeface="Arial" pitchFamily="34" charset="0"/>
                <a:cs typeface="Arial" pitchFamily="34" charset="0"/>
              </a:rPr>
              <a:t> on XK7 vs. Tachyon on </a:t>
            </a:r>
            <a:r>
              <a:rPr lang="en-US" altLang="en-US" sz="2000" dirty="0" smtClean="0">
                <a:latin typeface="Arial" pitchFamily="34" charset="0"/>
                <a:cs typeface="Arial" pitchFamily="34" charset="0"/>
              </a:rPr>
              <a:t>XE6,                 </a:t>
            </a:r>
            <a:r>
              <a:rPr lang="en-US" altLang="en-US" sz="2000" dirty="0">
                <a:latin typeface="Arial" pitchFamily="34" charset="0"/>
                <a:cs typeface="Arial" pitchFamily="34" charset="0"/>
              </a:rPr>
              <a:t>K20X GPUs yield </a:t>
            </a:r>
            <a:r>
              <a:rPr lang="en-US" altLang="en-US" sz="2000" b="1" dirty="0">
                <a:latin typeface="Arial" pitchFamily="34" charset="0"/>
                <a:cs typeface="Arial" pitchFamily="34" charset="0"/>
              </a:rPr>
              <a:t>up to twelve times </a:t>
            </a:r>
            <a:r>
              <a:rPr lang="en-US" altLang="en-US" sz="2000" dirty="0" err="1">
                <a:latin typeface="Arial" pitchFamily="34" charset="0"/>
                <a:cs typeface="Arial" pitchFamily="34" charset="0"/>
              </a:rPr>
              <a:t>geom+ray</a:t>
            </a:r>
            <a:r>
              <a:rPr lang="en-US" altLang="en-US" sz="2000" dirty="0">
                <a:latin typeface="Arial" pitchFamily="34" charset="0"/>
                <a:cs typeface="Arial" pitchFamily="34" charset="0"/>
              </a:rPr>
              <a:t> tracing speedup</a:t>
            </a:r>
          </a:p>
        </p:txBody>
      </p:sp>
      <p:pic>
        <p:nvPicPr>
          <p:cNvPr id="18502"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7963" y="0"/>
            <a:ext cx="12414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275907" y="136042"/>
            <a:ext cx="6157081" cy="856060"/>
          </a:xfrm>
          <a:prstGeom prst="rect">
            <a:avLst/>
          </a:prstGeom>
        </p:spPr>
        <p:txBody>
          <a:bodyPr vert="horz" lIns="91420" tIns="45710" rIns="91420" bIns="45710" rtlCol="0" anchor="ctr">
            <a:normAutofit fontScale="82500" lnSpcReduction="20000"/>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600" dirty="0" smtClean="0"/>
              <a:t>HIV-1 Parallel Movie Rendering on Blue Waters Cray XE6/XK7</a:t>
            </a:r>
          </a:p>
        </p:txBody>
      </p:sp>
      <p:sp>
        <p:nvSpPr>
          <p:cNvPr id="8" name="TextBox 7"/>
          <p:cNvSpPr txBox="1"/>
          <p:nvPr/>
        </p:nvSpPr>
        <p:spPr>
          <a:xfrm>
            <a:off x="34051" y="25463"/>
            <a:ext cx="1087684" cy="1077218"/>
          </a:xfrm>
          <a:prstGeom prst="rect">
            <a:avLst/>
          </a:prstGeom>
          <a:noFill/>
        </p:spPr>
        <p:txBody>
          <a:bodyPr wrap="square" rtlCol="0">
            <a:spAutoFit/>
          </a:bodyPr>
          <a:lstStyle/>
          <a:p>
            <a:r>
              <a:rPr lang="en-US" sz="3200" dirty="0" smtClean="0"/>
              <a:t>VMD 1.9.3</a:t>
            </a:r>
            <a:endParaRPr lang="en-US" sz="3200" dirty="0"/>
          </a:p>
        </p:txBody>
      </p:sp>
    </p:spTree>
    <p:extLst>
      <p:ext uri="{BB962C8B-B14F-4D97-AF65-F5344CB8AC3E}">
        <p14:creationId xmlns:p14="http://schemas.microsoft.com/office/powerpoint/2010/main" val="3133448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a:latin typeface="Arial Black" pitchFamily="34" charset="0"/>
              </a:rPr>
              <a:t>VMD TachyonL-OptiX Interactive               Ray Tracing Engine</a:t>
            </a:r>
          </a:p>
        </p:txBody>
      </p:sp>
      <p:sp>
        <p:nvSpPr>
          <p:cNvPr id="30725" name="AutoShape 35"/>
          <p:cNvSpPr>
            <a:spLocks noChangeArrowheads="1"/>
          </p:cNvSpPr>
          <p:nvPr/>
        </p:nvSpPr>
        <p:spPr bwMode="auto">
          <a:xfrm>
            <a:off x="3090863" y="1104900"/>
            <a:ext cx="3919537" cy="353218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446463" y="1184275"/>
            <a:ext cx="2843212"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RT Rendering Pass</a:t>
            </a:r>
          </a:p>
        </p:txBody>
      </p:sp>
      <p:sp>
        <p:nvSpPr>
          <p:cNvPr id="30727" name="Rectangle 43"/>
          <p:cNvSpPr>
            <a:spLocks noChangeArrowheads="1"/>
          </p:cNvSpPr>
          <p:nvPr/>
        </p:nvSpPr>
        <p:spPr bwMode="auto">
          <a:xfrm>
            <a:off x="3262313" y="159067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Seed RNGs</a:t>
            </a: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a:stCxn id="30722" idx="3"/>
          </p:cNvCxnSpPr>
          <p:nvPr/>
        </p:nvCxnSpPr>
        <p:spPr bwMode="auto">
          <a:xfrm>
            <a:off x="2590800" y="1971675"/>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flipV="1">
            <a:off x="2533650" y="2281238"/>
            <a:ext cx="557213" cy="163671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4887913" y="1946275"/>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3262313" y="2281238"/>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Accumulate RT samples</a:t>
            </a:r>
          </a:p>
        </p:txBody>
      </p:sp>
      <p:cxnSp>
        <p:nvCxnSpPr>
          <p:cNvPr id="30736" name="AutoShape 70"/>
          <p:cNvCxnSpPr>
            <a:cxnSpLocks noChangeShapeType="1"/>
            <a:stCxn id="30735" idx="2"/>
          </p:cNvCxnSpPr>
          <p:nvPr/>
        </p:nvCxnSpPr>
        <p:spPr bwMode="auto">
          <a:xfrm flipH="1">
            <a:off x="4848225" y="2636838"/>
            <a:ext cx="39688" cy="334962"/>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3282950" y="2971800"/>
            <a:ext cx="3230563"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Normalize+copy accum. buf</a:t>
            </a:r>
          </a:p>
        </p:txBody>
      </p:sp>
      <p:sp>
        <p:nvSpPr>
          <p:cNvPr id="30738" name="Rectangle 43"/>
          <p:cNvSpPr>
            <a:spLocks noChangeArrowheads="1"/>
          </p:cNvSpPr>
          <p:nvPr/>
        </p:nvSpPr>
        <p:spPr bwMode="auto">
          <a:xfrm>
            <a:off x="3282950" y="3646488"/>
            <a:ext cx="3230563"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Compute ave. FPS,</a:t>
            </a:r>
          </a:p>
          <a:p>
            <a:pPr algn="ctr" eaLnBrk="1" hangingPunct="1">
              <a:buFont typeface="Times New Roman" pitchFamily="18" charset="0"/>
              <a:buNone/>
            </a:pPr>
            <a:r>
              <a:rPr lang="en-US" altLang="en-US" sz="1800" b="1">
                <a:latin typeface="Arial" pitchFamily="34" charset="0"/>
              </a:rPr>
              <a:t> adjust RT samples per pass</a:t>
            </a:r>
          </a:p>
        </p:txBody>
      </p:sp>
      <p:cxnSp>
        <p:nvCxnSpPr>
          <p:cNvPr id="30739" name="AutoShape 70"/>
          <p:cNvCxnSpPr>
            <a:cxnSpLocks noChangeShapeType="1"/>
            <a:stCxn id="30737" idx="2"/>
            <a:endCxn id="30738" idx="0"/>
          </p:cNvCxnSpPr>
          <p:nvPr/>
        </p:nvCxnSpPr>
        <p:spPr bwMode="auto">
          <a:xfrm>
            <a:off x="4899025" y="3327400"/>
            <a:ext cx="0" cy="31908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ClipArt Placeholder 4"/>
          <p:cNvPicPr>
            <a:picLocks noChangeAspect="1"/>
          </p:cNvPicPr>
          <p:nvPr/>
        </p:nvPicPr>
        <p:blipFill rotWithShape="1">
          <a:blip r:embed="rId3"/>
          <a:srcRect l="-20218" t="2000" r="-21174" b="1"/>
          <a:stretch/>
        </p:blipFill>
        <p:spPr bwMode="auto">
          <a:xfrm>
            <a:off x="7351713" y="987425"/>
            <a:ext cx="1493837" cy="1295400"/>
          </a:xfrm>
          <a:prstGeom prst="rect">
            <a:avLst/>
          </a:prstGeom>
          <a:solidFill>
            <a:schemeClr val="accent2">
              <a:lumMod val="60000"/>
              <a:lumOff val="40000"/>
            </a:schemeClr>
          </a:solidFill>
          <a:ln>
            <a:noFill/>
          </a:ln>
          <a:effectLst/>
        </p:spPr>
      </p:pic>
      <p:cxnSp>
        <p:nvCxnSpPr>
          <p:cNvPr id="30741" name="AutoShape 56"/>
          <p:cNvCxnSpPr>
            <a:cxnSpLocks noChangeShapeType="1"/>
            <a:stCxn id="30735" idx="3"/>
            <a:endCxn id="91" idx="1"/>
          </p:cNvCxnSpPr>
          <p:nvPr/>
        </p:nvCxnSpPr>
        <p:spPr bwMode="auto">
          <a:xfrm flipV="1">
            <a:off x="6513513" y="1635125"/>
            <a:ext cx="838200" cy="823913"/>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2" name="AutoShape 56"/>
          <p:cNvCxnSpPr>
            <a:cxnSpLocks noChangeShapeType="1"/>
          </p:cNvCxnSpPr>
          <p:nvPr/>
        </p:nvCxnSpPr>
        <p:spPr bwMode="auto">
          <a:xfrm>
            <a:off x="8845550" y="2281238"/>
            <a:ext cx="0" cy="4095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6" name="ClipArt Placeholder 4"/>
          <p:cNvPicPr>
            <a:picLocks noChangeAspect="1"/>
          </p:cNvPicPr>
          <p:nvPr/>
        </p:nvPicPr>
        <p:blipFill rotWithShape="1">
          <a:blip r:embed="rId2"/>
          <a:srcRect l="-20218" t="2000" r="-21174" b="1"/>
          <a:stretch/>
        </p:blipFill>
        <p:spPr bwMode="auto">
          <a:xfrm>
            <a:off x="7351713" y="2728913"/>
            <a:ext cx="1493837" cy="1295400"/>
          </a:xfrm>
          <a:prstGeom prst="rect">
            <a:avLst/>
          </a:prstGeom>
          <a:solidFill>
            <a:schemeClr val="accent2">
              <a:lumMod val="60000"/>
              <a:lumOff val="40000"/>
            </a:schemeClr>
          </a:solidFill>
          <a:ln>
            <a:noFill/>
          </a:ln>
          <a:effectLst/>
        </p:spPr>
      </p:pic>
      <p:cxnSp>
        <p:nvCxnSpPr>
          <p:cNvPr id="30744" name="AutoShape 56"/>
          <p:cNvCxnSpPr>
            <a:cxnSpLocks noChangeShapeType="1"/>
          </p:cNvCxnSpPr>
          <p:nvPr/>
        </p:nvCxnSpPr>
        <p:spPr bwMode="auto">
          <a:xfrm>
            <a:off x="6513513" y="3149600"/>
            <a:ext cx="838200" cy="7938"/>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45" name="TextBox 49"/>
          <p:cNvSpPr txBox="1">
            <a:spLocks noChangeArrowheads="1"/>
          </p:cNvSpPr>
          <p:nvPr/>
        </p:nvSpPr>
        <p:spPr bwMode="auto">
          <a:xfrm>
            <a:off x="7208838" y="4043363"/>
            <a:ext cx="173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Output Framebuffer</a:t>
            </a:r>
          </a:p>
        </p:txBody>
      </p:sp>
      <p:sp>
        <p:nvSpPr>
          <p:cNvPr id="30746" name="Freeform 59"/>
          <p:cNvSpPr>
            <a:spLocks/>
          </p:cNvSpPr>
          <p:nvPr/>
        </p:nvSpPr>
        <p:spPr bwMode="auto">
          <a:xfrm>
            <a:off x="6513513" y="1790700"/>
            <a:ext cx="368300" cy="2220913"/>
          </a:xfrm>
          <a:custGeom>
            <a:avLst/>
            <a:gdLst>
              <a:gd name="T0" fmla="*/ 0 w 546290"/>
              <a:gd name="T1" fmla="*/ 2221141 h 2220685"/>
              <a:gd name="T2" fmla="*/ 213099 w 546290"/>
              <a:gd name="T3" fmla="*/ 1057122 h 2220685"/>
              <a:gd name="T4" fmla="*/ 9265 w 546290"/>
              <a:gd name="T5" fmla="*/ 0 h 2220685"/>
              <a:gd name="T6" fmla="*/ 0 60000 65536"/>
              <a:gd name="T7" fmla="*/ 0 60000 65536"/>
              <a:gd name="T8" fmla="*/ 0 60000 65536"/>
            </a:gdLst>
            <a:ahLst/>
            <a:cxnLst>
              <a:cxn ang="T6">
                <a:pos x="T0" y="T1"/>
              </a:cxn>
              <a:cxn ang="T7">
                <a:pos x="T2" y="T3"/>
              </a:cxn>
              <a:cxn ang="T8">
                <a:pos x="T4" y="T5"/>
              </a:cxn>
            </a:cxnLst>
            <a:rect l="0" t="0" r="r" b="b"/>
            <a:pathLst>
              <a:path w="546290" h="2220685">
                <a:moveTo>
                  <a:pt x="0" y="2220685"/>
                </a:moveTo>
                <a:cubicBezTo>
                  <a:pt x="271153" y="1823851"/>
                  <a:pt x="542307" y="1427018"/>
                  <a:pt x="546265" y="1056904"/>
                </a:cubicBezTo>
                <a:cubicBezTo>
                  <a:pt x="550223" y="686790"/>
                  <a:pt x="83127" y="205839"/>
                  <a:pt x="23750" y="0"/>
                </a:cubicBezTo>
              </a:path>
            </a:pathLst>
          </a:custGeom>
          <a:noFill/>
          <a:ln w="635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747" name="TextBox 110"/>
          <p:cNvSpPr txBox="1">
            <a:spLocks noChangeArrowheads="1"/>
          </p:cNvSpPr>
          <p:nvPr/>
        </p:nvSpPr>
        <p:spPr bwMode="auto">
          <a:xfrm>
            <a:off x="7208838" y="2282825"/>
            <a:ext cx="16002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Accum. Buf</a:t>
            </a:r>
          </a:p>
        </p:txBody>
      </p:sp>
    </p:spTree>
    <p:extLst>
      <p:ext uri="{BB962C8B-B14F-4D97-AF65-F5344CB8AC3E}">
        <p14:creationId xmlns:p14="http://schemas.microsoft.com/office/powerpoint/2010/main" val="2628089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51203" name="Title 1"/>
          <p:cNvSpPr>
            <a:spLocks noGrp="1"/>
          </p:cNvSpPr>
          <p:nvPr>
            <p:ph type="title"/>
          </p:nvPr>
        </p:nvSpPr>
        <p:spPr>
          <a:xfrm>
            <a:off x="457200" y="206375"/>
            <a:ext cx="8229600" cy="1068388"/>
          </a:xfrm>
        </p:spPr>
        <p:txBody>
          <a:bodyPr>
            <a:normAutofit fontScale="90000"/>
          </a:bodyPr>
          <a:lstStyle/>
          <a:p>
            <a:r>
              <a:rPr lang="en-US" altLang="en-US" sz="3600" dirty="0" smtClean="0"/>
              <a:t>Interactive RT of All-Atom</a:t>
            </a:r>
            <a:br>
              <a:rPr lang="en-US" altLang="en-US" sz="3600" dirty="0" smtClean="0"/>
            </a:br>
            <a:r>
              <a:rPr lang="en-US" altLang="en-US" sz="3600" dirty="0" smtClean="0"/>
              <a:t>Minimal Cell Envelope</a:t>
            </a:r>
          </a:p>
        </p:txBody>
      </p:sp>
      <p:pic>
        <p:nvPicPr>
          <p:cNvPr id="5120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rcRect l="3847" r="3091"/>
          <a:stretch>
            <a:fillRect/>
          </a:stretch>
        </p:blipFill>
        <p:spPr>
          <a:xfrm>
            <a:off x="5392738" y="1276350"/>
            <a:ext cx="3752850" cy="3867150"/>
          </a:xfrm>
        </p:spPr>
      </p:pic>
      <p:sp>
        <p:nvSpPr>
          <p:cNvPr id="51205" name="Content Placeholder 4"/>
          <p:cNvSpPr>
            <a:spLocks noGrp="1"/>
          </p:cNvSpPr>
          <p:nvPr>
            <p:ph sz="half" idx="2"/>
          </p:nvPr>
        </p:nvSpPr>
        <p:spPr>
          <a:xfrm>
            <a:off x="0" y="1352550"/>
            <a:ext cx="5715000" cy="3276600"/>
          </a:xfrm>
        </p:spPr>
        <p:txBody>
          <a:bodyPr/>
          <a:lstStyle/>
          <a:p>
            <a:r>
              <a:rPr lang="en-US" altLang="en-US" sz="2000" dirty="0" smtClean="0"/>
              <a:t>200 nm spherical envelope</a:t>
            </a:r>
          </a:p>
          <a:p>
            <a:r>
              <a:rPr lang="en-US" altLang="en-US" sz="2000" dirty="0" smtClean="0"/>
              <a:t>Membrane with ~50% occupancy by proteins (2000x Aquaporin channels)</a:t>
            </a:r>
          </a:p>
          <a:p>
            <a:r>
              <a:rPr lang="en-US" altLang="en-US" sz="2000" dirty="0" smtClean="0"/>
              <a:t>42M atoms in membrane</a:t>
            </a:r>
          </a:p>
          <a:p>
            <a:r>
              <a:rPr lang="en-US" altLang="en-US" sz="2000" b="1" dirty="0" smtClean="0"/>
              <a:t>Interactive RT w/ 2 dir. lights and AO on GeForce Titan X @ ~12 FPS</a:t>
            </a:r>
          </a:p>
          <a:p>
            <a:r>
              <a:rPr lang="en-US" altLang="en-US" sz="2000" b="1" dirty="0" smtClean="0"/>
              <a:t>Complete model with correct proteins, solvent, </a:t>
            </a:r>
            <a:r>
              <a:rPr lang="en-US" altLang="en-US" sz="2000" b="1" dirty="0" err="1" smtClean="0"/>
              <a:t>etc</a:t>
            </a:r>
            <a:r>
              <a:rPr lang="en-US" altLang="en-US" sz="2000" b="1" dirty="0" smtClean="0"/>
              <a:t>, will contain billions of atoms</a:t>
            </a:r>
          </a:p>
        </p:txBody>
      </p:sp>
    </p:spTree>
    <p:extLst>
      <p:ext uri="{BB962C8B-B14F-4D97-AF65-F5344CB8AC3E}">
        <p14:creationId xmlns:p14="http://schemas.microsoft.com/office/powerpoint/2010/main" val="2458772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319588"/>
            <a:ext cx="9161463" cy="1200329"/>
          </a:xfrm>
          <a:prstGeom prst="rect">
            <a:avLst/>
          </a:prstGeom>
          <a:solidFill>
            <a:schemeClr val="bg1"/>
          </a:solidFill>
        </p:spPr>
        <p:txBody>
          <a:bodyPr>
            <a:spAutoFit/>
          </a:bodyPr>
          <a:lstStyle/>
          <a:p>
            <a:r>
              <a:rPr lang="en-US" altLang="en-US" b="1" dirty="0"/>
              <a:t>Immersive Molecular Visualization with Omnidirectional Stereoscopic Ray Tracing and Remote Rendering.  </a:t>
            </a:r>
            <a:r>
              <a:rPr lang="en-US" altLang="en-US" dirty="0"/>
              <a:t>J. E. Stone, W. R. Sherman, and K. </a:t>
            </a:r>
            <a:r>
              <a:rPr lang="en-US" altLang="en-US" dirty="0" err="1"/>
              <a:t>Schulten</a:t>
            </a:r>
            <a:r>
              <a:rPr lang="en-US" altLang="en-US" dirty="0"/>
              <a:t>. High Performance Data Analysis and Visualization Workshop, IEEE International Parallel and Distributed Processing Symposium Workshops (IPDPSW), 2016. </a:t>
            </a:r>
            <a:r>
              <a:rPr lang="en-US" altLang="en-US" b="1" dirty="0"/>
              <a:t>(In-press)</a:t>
            </a:r>
            <a:endParaRPr lang="en-US" altLang="en-US" b="1" dirty="0"/>
          </a:p>
        </p:txBody>
      </p:sp>
    </p:spTree>
    <p:extLst>
      <p:ext uri="{BB962C8B-B14F-4D97-AF65-F5344CB8AC3E}">
        <p14:creationId xmlns:p14="http://schemas.microsoft.com/office/powerpoint/2010/main" val="310396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753" y="205979"/>
            <a:ext cx="8856921" cy="676073"/>
          </a:xfrm>
        </p:spPr>
        <p:txBody>
          <a:bodyPr>
            <a:noAutofit/>
          </a:bodyPr>
          <a:lstStyle/>
          <a:p>
            <a:r>
              <a:rPr lang="en-US" sz="2800" dirty="0" smtClean="0"/>
              <a:t>Optimizing VMD for </a:t>
            </a:r>
            <a:r>
              <a:rPr lang="en-US" sz="2800" dirty="0" err="1" smtClean="0"/>
              <a:t>Speed+Power</a:t>
            </a:r>
            <a:r>
              <a:rPr lang="en-US" sz="2800" dirty="0" smtClean="0"/>
              <a:t> Consumption</a:t>
            </a:r>
            <a:endParaRPr lang="en-US" sz="28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34" b="11722"/>
          <a:stretch/>
        </p:blipFill>
        <p:spPr>
          <a:xfrm>
            <a:off x="1169582" y="882052"/>
            <a:ext cx="6930433" cy="3753743"/>
          </a:xfrm>
          <a:prstGeom prst="rect">
            <a:avLst/>
          </a:prstGeom>
        </p:spPr>
      </p:pic>
    </p:spTree>
    <p:extLst>
      <p:ext uri="{BB962C8B-B14F-4D97-AF65-F5344CB8AC3E}">
        <p14:creationId xmlns:p14="http://schemas.microsoft.com/office/powerpoint/2010/main" val="3033937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5" name="Rectangle 3"/>
          <p:cNvSpPr>
            <a:spLocks noGrp="1" noChangeArrowheads="1"/>
          </p:cNvSpPr>
          <p:nvPr>
            <p:ph type="body" idx="4294967295"/>
          </p:nvPr>
        </p:nvSpPr>
        <p:spPr>
          <a:xfrm>
            <a:off x="106878" y="971549"/>
            <a:ext cx="5427024" cy="2994175"/>
          </a:xfrm>
        </p:spPr>
        <p:txBody>
          <a:bodyPr>
            <a:normAutofit fontScale="62500" lnSpcReduction="20000"/>
          </a:bodyPr>
          <a:lstStyle/>
          <a:p>
            <a:r>
              <a:rPr lang="en-US" altLang="en-US" sz="2400" dirty="0" smtClean="0"/>
              <a:t>Visualization of MOs aids in understanding the chemistry of molecular system</a:t>
            </a:r>
          </a:p>
          <a:p>
            <a:r>
              <a:rPr lang="en-US" altLang="en-US" sz="2400" dirty="0" smtClean="0"/>
              <a:t>MO spatial distribution is correlated with probability density for an electron(s)</a:t>
            </a:r>
          </a:p>
          <a:p>
            <a:r>
              <a:rPr lang="en-US" altLang="en-US" sz="2400" b="1" dirty="0" smtClean="0"/>
              <a:t>Animation</a:t>
            </a:r>
            <a:r>
              <a:rPr lang="en-US" altLang="en-US" sz="2400" dirty="0" smtClean="0"/>
              <a:t> of (classical mechanics) molecular dynamics trajectories provides insight into simulation results</a:t>
            </a:r>
          </a:p>
          <a:p>
            <a:pPr lvl="1"/>
            <a:r>
              <a:rPr lang="en-US" altLang="en-US" sz="2000" dirty="0" smtClean="0"/>
              <a:t>To </a:t>
            </a:r>
            <a:r>
              <a:rPr lang="en-US" altLang="en-US" sz="2000" dirty="0"/>
              <a:t>do the same for QM or QM/MM simulations </a:t>
            </a:r>
            <a:r>
              <a:rPr lang="en-US" altLang="en-US" sz="2000" dirty="0" smtClean="0"/>
              <a:t>MOs must be computed at </a:t>
            </a:r>
            <a:r>
              <a:rPr lang="en-US" altLang="en-US" sz="2000" b="1" dirty="0" smtClean="0">
                <a:solidFill>
                  <a:srgbClr val="006600"/>
                </a:solidFill>
              </a:rPr>
              <a:t>10 </a:t>
            </a:r>
            <a:r>
              <a:rPr lang="en-US" altLang="en-US" sz="2000" b="1" dirty="0">
                <a:solidFill>
                  <a:srgbClr val="006600"/>
                </a:solidFill>
              </a:rPr>
              <a:t>FPS</a:t>
            </a:r>
            <a:r>
              <a:rPr lang="en-US" altLang="en-US" sz="2000" dirty="0"/>
              <a:t> or more</a:t>
            </a:r>
          </a:p>
          <a:p>
            <a:pPr lvl="1"/>
            <a:r>
              <a:rPr lang="en-US" altLang="en-US" sz="2000" b="1" dirty="0" smtClean="0"/>
              <a:t>Large GPU speedups (up to 30x vs. 4-core CPU) </a:t>
            </a:r>
            <a:r>
              <a:rPr lang="en-US" altLang="en-US" sz="2000" dirty="0" smtClean="0"/>
              <a:t>over </a:t>
            </a:r>
            <a:r>
              <a:rPr lang="en-US" altLang="en-US" sz="2000" dirty="0"/>
              <a:t>existing tools </a:t>
            </a:r>
            <a:r>
              <a:rPr lang="en-US" altLang="en-US" sz="2000" dirty="0" smtClean="0"/>
              <a:t>makes </a:t>
            </a:r>
            <a:r>
              <a:rPr lang="en-US" altLang="en-US" sz="2000" dirty="0"/>
              <a:t>this possible!</a:t>
            </a:r>
          </a:p>
          <a:p>
            <a:r>
              <a:rPr lang="en-US" altLang="en-US" sz="2400" b="1" dirty="0" smtClean="0"/>
              <a:t>Run-time code generation </a:t>
            </a:r>
            <a:r>
              <a:rPr lang="en-US" altLang="en-US" sz="2400" dirty="0" smtClean="0"/>
              <a:t>(JIT) and compilation via </a:t>
            </a:r>
            <a:r>
              <a:rPr lang="en-US" altLang="en-US" sz="2400" b="1" dirty="0" smtClean="0"/>
              <a:t>CUDA 7.0 NVRTC </a:t>
            </a:r>
            <a:r>
              <a:rPr lang="en-US" altLang="en-US" sz="2400" dirty="0" smtClean="0"/>
              <a:t>enable further optimizations and the </a:t>
            </a:r>
            <a:r>
              <a:rPr lang="en-US" altLang="en-US" sz="2400" b="1" dirty="0" smtClean="0"/>
              <a:t>highest performance to date: 1.8x faster than previous best result</a:t>
            </a:r>
          </a:p>
        </p:txBody>
      </p:sp>
      <p:pic>
        <p:nvPicPr>
          <p:cNvPr id="7" name="Picture 4" descr="C:\Documents and Settings\johns\Desktop\talks\cudatalks\iacat01232009\c60_orb104b.png"/>
          <p:cNvPicPr>
            <a:picLocks noChangeAspect="1" noChangeArrowheads="1"/>
          </p:cNvPicPr>
          <p:nvPr/>
        </p:nvPicPr>
        <p:blipFill>
          <a:blip r:embed="rId3">
            <a:extLst>
              <a:ext uri="{28A0092B-C50C-407E-A947-70E740481C1C}">
                <a14:useLocalDpi xmlns:a14="http://schemas.microsoft.com/office/drawing/2010/main" val="0"/>
              </a:ext>
            </a:extLst>
          </a:blip>
          <a:srcRect t="4762" b="3175"/>
          <a:stretch>
            <a:fillRect/>
          </a:stretch>
        </p:blipFill>
        <p:spPr bwMode="auto">
          <a:xfrm>
            <a:off x="6273210" y="864963"/>
            <a:ext cx="2722814" cy="272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53" y="3965725"/>
            <a:ext cx="8906494" cy="107721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20000"/>
              </a:spcBef>
              <a:buFont typeface="Times New Roman" pitchFamily="18" charset="0"/>
              <a:buNone/>
            </a:pPr>
            <a:r>
              <a:rPr lang="en-US" altLang="en-US" sz="1600" b="1" dirty="0"/>
              <a:t>High Performance Computation and Interactive Display of Molecular Orbitals on GPUs and Multi-core CPUs.  </a:t>
            </a:r>
            <a:r>
              <a:rPr lang="en-US" altLang="en-US" sz="1600" dirty="0" smtClean="0"/>
              <a:t>J</a:t>
            </a:r>
            <a:r>
              <a:rPr lang="en-US" altLang="en-US" sz="1600" dirty="0"/>
              <a:t>. E. Stone, J. </a:t>
            </a:r>
            <a:r>
              <a:rPr lang="en-US" altLang="en-US" sz="1600" dirty="0" err="1"/>
              <a:t>Saam</a:t>
            </a:r>
            <a:r>
              <a:rPr lang="en-US" altLang="en-US" sz="1600" dirty="0"/>
              <a:t>, D. Hardy, K. </a:t>
            </a:r>
            <a:r>
              <a:rPr lang="en-US" altLang="en-US" sz="1600" dirty="0" err="1"/>
              <a:t>Vandivort</a:t>
            </a:r>
            <a:r>
              <a:rPr lang="en-US" altLang="en-US" sz="1600" dirty="0"/>
              <a:t>, W. </a:t>
            </a:r>
            <a:r>
              <a:rPr lang="en-US" altLang="en-US" sz="1600" dirty="0" err="1"/>
              <a:t>Hwu</a:t>
            </a:r>
            <a:r>
              <a:rPr lang="en-US" altLang="en-US" sz="1600" dirty="0"/>
              <a:t>, K. </a:t>
            </a:r>
            <a:r>
              <a:rPr lang="en-US" altLang="en-US" sz="1600" dirty="0" err="1"/>
              <a:t>Schulten</a:t>
            </a:r>
            <a:r>
              <a:rPr lang="en-US" altLang="en-US" sz="1600" dirty="0"/>
              <a:t>,   </a:t>
            </a:r>
            <a:r>
              <a:rPr lang="en-US" altLang="en-US" sz="1600" i="1" dirty="0"/>
              <a:t>2nd Workshop on General-Purpose Computation on Graphics </a:t>
            </a:r>
            <a:r>
              <a:rPr lang="en-US" altLang="en-US" sz="1600" i="1" dirty="0" smtClean="0"/>
              <a:t>Processing </a:t>
            </a:r>
            <a:r>
              <a:rPr lang="en-US" altLang="en-US" sz="1600" i="1" dirty="0"/>
              <a:t>Units </a:t>
            </a:r>
            <a:r>
              <a:rPr lang="en-US" altLang="en-US" sz="1600" i="1" dirty="0" smtClean="0"/>
              <a:t>(GPGPU-2),</a:t>
            </a:r>
            <a:r>
              <a:rPr lang="en-US" altLang="en-US" sz="1600" dirty="0" smtClean="0"/>
              <a:t> </a:t>
            </a:r>
            <a:r>
              <a:rPr lang="en-US" altLang="en-US" sz="1600" i="1" dirty="0" smtClean="0"/>
              <a:t>ACM International Conference Proceeding Series</a:t>
            </a:r>
            <a:r>
              <a:rPr lang="en-US" altLang="en-US" sz="1600" dirty="0" smtClean="0"/>
              <a:t>, volume 383, pp. 9-18, 2009.</a:t>
            </a:r>
            <a:endParaRPr lang="en-US" altLang="en-US" sz="1200" dirty="0"/>
          </a:p>
        </p:txBody>
      </p:sp>
      <p:sp>
        <p:nvSpPr>
          <p:cNvPr id="8" name="Text Box 5"/>
          <p:cNvSpPr txBox="1">
            <a:spLocks noChangeArrowheads="1"/>
          </p:cNvSpPr>
          <p:nvPr/>
        </p:nvSpPr>
        <p:spPr bwMode="auto">
          <a:xfrm>
            <a:off x="6794970" y="3440323"/>
            <a:ext cx="1284365" cy="52540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dirty="0"/>
              <a:t>C</a:t>
            </a:r>
            <a:r>
              <a:rPr lang="en-US" altLang="en-US" sz="2800" baseline="-25000" dirty="0"/>
              <a:t>60</a:t>
            </a:r>
          </a:p>
        </p:txBody>
      </p:sp>
      <p:sp>
        <p:nvSpPr>
          <p:cNvPr id="3074" name="Rectangle 2"/>
          <p:cNvSpPr>
            <a:spLocks noGrp="1" noChangeArrowheads="1"/>
          </p:cNvSpPr>
          <p:nvPr>
            <p:ph type="title" idx="4294967295"/>
          </p:nvPr>
        </p:nvSpPr>
        <p:spPr>
          <a:xfrm>
            <a:off x="118753" y="285750"/>
            <a:ext cx="8877270" cy="571500"/>
          </a:xfrm>
        </p:spPr>
        <p:txBody>
          <a:bodyPr>
            <a:noAutofit/>
          </a:bodyPr>
          <a:lstStyle/>
          <a:p>
            <a:r>
              <a:rPr lang="en-US" altLang="en-US" sz="3200" dirty="0" smtClean="0"/>
              <a:t>Molecular Orbitals w/ JIT Kernel Generation</a:t>
            </a:r>
          </a:p>
        </p:txBody>
      </p:sp>
    </p:spTree>
    <p:extLst>
      <p:ext uri="{BB962C8B-B14F-4D97-AF65-F5344CB8AC3E}">
        <p14:creationId xmlns:p14="http://schemas.microsoft.com/office/powerpoint/2010/main" val="11540392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267585" y="3754622"/>
            <a:ext cx="5931195" cy="12025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400" b="1" dirty="0" smtClean="0"/>
              <a:t>   </a:t>
            </a:r>
            <a:r>
              <a:rPr lang="en-US" altLang="en-US" sz="1800" b="1" noProof="1"/>
              <a:t>contracted_gto = 1.832937 * expf(-7.868272*dist2);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1.405380 * expf(-1.881289*dist2);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0.701383 * expf(-0.544249*dist2</a:t>
            </a:r>
            <a:r>
              <a:rPr lang="en-US" altLang="en-US" sz="1800" b="1" noProof="1" smtClean="0"/>
              <a:t>);</a:t>
            </a:r>
            <a:endParaRPr lang="en-US" altLang="en-US" sz="1800" b="1" noProof="1"/>
          </a:p>
        </p:txBody>
      </p:sp>
      <p:sp>
        <p:nvSpPr>
          <p:cNvPr id="20483" name="Text Box 3"/>
          <p:cNvSpPr txBox="1">
            <a:spLocks noChangeArrowheads="1"/>
          </p:cNvSpPr>
          <p:nvPr/>
        </p:nvSpPr>
        <p:spPr bwMode="auto">
          <a:xfrm>
            <a:off x="148854" y="114300"/>
            <a:ext cx="5114261" cy="332616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50" b="1" noProof="1" smtClean="0"/>
              <a:t>    </a:t>
            </a:r>
            <a:r>
              <a:rPr lang="en-US" altLang="en-US" sz="1200" b="1" noProof="1" smtClean="0"/>
              <a:t>for (shell=0; shell &lt; maxshell; shell++)  {</a:t>
            </a:r>
          </a:p>
          <a:p>
            <a:pPr eaLnBrk="1" hangingPunct="1">
              <a:spcBef>
                <a:spcPct val="50000"/>
              </a:spcBef>
              <a:buFont typeface="Times New Roman" pitchFamily="18" charset="0"/>
              <a:buNone/>
            </a:pPr>
            <a:r>
              <a:rPr lang="en-US" altLang="en-US" sz="1200" b="1" noProof="1" smtClean="0"/>
              <a:t>      </a:t>
            </a:r>
            <a:r>
              <a:rPr lang="en-US" altLang="en-US" sz="1200" b="1" noProof="1"/>
              <a:t>float contracted_gto = 0.0f;</a:t>
            </a:r>
          </a:p>
          <a:p>
            <a:pPr eaLnBrk="1" hangingPunct="1">
              <a:spcBef>
                <a:spcPct val="50000"/>
              </a:spcBef>
              <a:buFont typeface="Times New Roman" pitchFamily="18" charset="0"/>
              <a:buNone/>
            </a:pPr>
            <a:endParaRPr lang="en-US" altLang="en-US" sz="1200" b="1" noProof="1"/>
          </a:p>
          <a:p>
            <a:pPr eaLnBrk="1" hangingPunct="1">
              <a:spcBef>
                <a:spcPct val="50000"/>
              </a:spcBef>
              <a:buFont typeface="Times New Roman" pitchFamily="18" charset="0"/>
              <a:buNone/>
            </a:pPr>
            <a:r>
              <a:rPr lang="en-US" altLang="en-US" sz="1200" b="1" noProof="1"/>
              <a:t>      // Loop over the Gaussian primitives of </a:t>
            </a:r>
            <a:r>
              <a:rPr lang="en-US" altLang="en-US" sz="1200" b="1" noProof="1" smtClean="0"/>
              <a:t>CGTO</a:t>
            </a:r>
            <a:endParaRPr lang="en-US" altLang="en-US" sz="1200" b="1" noProof="1"/>
          </a:p>
          <a:p>
            <a:pPr eaLnBrk="1" hangingPunct="1">
              <a:spcBef>
                <a:spcPct val="50000"/>
              </a:spcBef>
              <a:buFont typeface="Times New Roman" pitchFamily="18" charset="0"/>
              <a:buNone/>
            </a:pPr>
            <a:r>
              <a:rPr lang="en-US" altLang="en-US" sz="1200" b="1" noProof="1"/>
              <a:t>      int maxprim = const_num_prim_per_shell[shell_counter];</a:t>
            </a:r>
          </a:p>
          <a:p>
            <a:pPr eaLnBrk="1" hangingPunct="1">
              <a:spcBef>
                <a:spcPct val="50000"/>
              </a:spcBef>
              <a:buFont typeface="Times New Roman" pitchFamily="18" charset="0"/>
              <a:buNone/>
            </a:pPr>
            <a:r>
              <a:rPr lang="en-US" altLang="en-US" sz="1200" b="1" noProof="1"/>
              <a:t>      int shell_type = const_shell_symmetry[shell_counter];</a:t>
            </a:r>
          </a:p>
          <a:p>
            <a:pPr eaLnBrk="1" hangingPunct="1">
              <a:spcBef>
                <a:spcPct val="50000"/>
              </a:spcBef>
              <a:buFont typeface="Times New Roman" pitchFamily="18" charset="0"/>
              <a:buNone/>
            </a:pPr>
            <a:r>
              <a:rPr lang="en-US" altLang="en-US" sz="1200" b="1" noProof="1"/>
              <a:t>      for (prim=0; prim &lt; maxprim;  prim++) {</a:t>
            </a:r>
          </a:p>
          <a:p>
            <a:pPr eaLnBrk="1" hangingPunct="1">
              <a:spcBef>
                <a:spcPct val="50000"/>
              </a:spcBef>
              <a:buFont typeface="Times New Roman" pitchFamily="18" charset="0"/>
              <a:buNone/>
            </a:pPr>
            <a:r>
              <a:rPr lang="en-US" altLang="en-US" sz="1200" b="1" noProof="1"/>
              <a:t>        float exponent    </a:t>
            </a:r>
            <a:r>
              <a:rPr lang="en-US" altLang="en-US" sz="1200" b="1" noProof="1" smtClean="0"/>
              <a:t>      </a:t>
            </a:r>
            <a:r>
              <a:rPr lang="en-US" altLang="en-US" sz="1200" b="1" noProof="1"/>
              <a:t>= const_basis_array[prim_counter  </a:t>
            </a:r>
            <a:r>
              <a:rPr lang="en-US" altLang="en-US" sz="1200" b="1" noProof="1" smtClean="0"/>
              <a:t>    </a:t>
            </a:r>
            <a:r>
              <a:rPr lang="en-US" altLang="en-US" sz="1200" b="1" noProof="1"/>
              <a:t>];</a:t>
            </a:r>
          </a:p>
          <a:p>
            <a:pPr eaLnBrk="1" hangingPunct="1">
              <a:spcBef>
                <a:spcPct val="50000"/>
              </a:spcBef>
              <a:buFont typeface="Times New Roman" pitchFamily="18" charset="0"/>
              <a:buNone/>
            </a:pPr>
            <a:r>
              <a:rPr lang="en-US" altLang="en-US" sz="1200" b="1" noProof="1"/>
              <a:t>        float contract_coeff = const_basis_array[prim_counter + 1];</a:t>
            </a:r>
          </a:p>
          <a:p>
            <a:pPr eaLnBrk="1" hangingPunct="1">
              <a:spcBef>
                <a:spcPct val="50000"/>
              </a:spcBef>
              <a:buFont typeface="Times New Roman" pitchFamily="18" charset="0"/>
              <a:buNone/>
            </a:pPr>
            <a:r>
              <a:rPr lang="en-US" altLang="en-US" sz="1200" b="1" dirty="0"/>
              <a:t>        </a:t>
            </a:r>
            <a:r>
              <a:rPr lang="en-US" altLang="en-US" sz="1200" b="1" noProof="1"/>
              <a:t>contracted_gto += contract_coeff </a:t>
            </a:r>
            <a:r>
              <a:rPr lang="en-US" altLang="en-US" sz="1200" b="1" noProof="1" smtClean="0"/>
              <a:t> * </a:t>
            </a:r>
            <a:r>
              <a:rPr lang="en-US" altLang="en-US" sz="1200" b="1" noProof="1"/>
              <a:t>expf(-exponent*dist2);</a:t>
            </a:r>
          </a:p>
          <a:p>
            <a:pPr eaLnBrk="1" hangingPunct="1">
              <a:spcBef>
                <a:spcPct val="50000"/>
              </a:spcBef>
              <a:buFont typeface="Times New Roman" pitchFamily="18" charset="0"/>
              <a:buNone/>
            </a:pPr>
            <a:r>
              <a:rPr lang="en-US" altLang="en-US" sz="1200" b="1" noProof="1"/>
              <a:t>        prim_counter += 2;</a:t>
            </a:r>
          </a:p>
          <a:p>
            <a:pPr eaLnBrk="1" hangingPunct="1">
              <a:spcBef>
                <a:spcPct val="50000"/>
              </a:spcBef>
              <a:buFont typeface="Times New Roman" pitchFamily="18" charset="0"/>
              <a:buNone/>
            </a:pPr>
            <a:r>
              <a:rPr lang="en-US" altLang="en-US" sz="1200" b="1" noProof="1"/>
              <a:t>      </a:t>
            </a:r>
            <a:r>
              <a:rPr lang="en-US" altLang="en-US" sz="1200" b="1" noProof="1" smtClean="0"/>
              <a:t>}</a:t>
            </a:r>
          </a:p>
        </p:txBody>
      </p:sp>
      <p:sp>
        <p:nvSpPr>
          <p:cNvPr id="20484" name="Text Box 4"/>
          <p:cNvSpPr txBox="1">
            <a:spLocks noChangeArrowheads="1"/>
          </p:cNvSpPr>
          <p:nvPr/>
        </p:nvSpPr>
        <p:spPr bwMode="auto">
          <a:xfrm>
            <a:off x="57150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61987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5906386" y="2022877"/>
            <a:ext cx="2667000" cy="163339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7.x    NVRTC</a:t>
            </a:r>
            <a:r>
              <a:rPr lang="en-US" altLang="en-US" sz="2000" dirty="0" smtClean="0"/>
              <a:t> JIT…</a:t>
            </a:r>
            <a:endParaRPr lang="en-US" altLang="en-US" sz="2000" dirty="0"/>
          </a:p>
        </p:txBody>
      </p:sp>
      <p:sp>
        <p:nvSpPr>
          <p:cNvPr id="9" name="Text Box 6"/>
          <p:cNvSpPr txBox="1">
            <a:spLocks noChangeArrowheads="1"/>
          </p:cNvSpPr>
          <p:nvPr/>
        </p:nvSpPr>
        <p:spPr bwMode="auto">
          <a:xfrm>
            <a:off x="6026888" y="4214682"/>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cxnSp>
        <p:nvCxnSpPr>
          <p:cNvPr id="10" name="AutoShape 5"/>
          <p:cNvCxnSpPr>
            <a:cxnSpLocks noChangeShapeType="1"/>
          </p:cNvCxnSpPr>
          <p:nvPr/>
        </p:nvCxnSpPr>
        <p:spPr bwMode="auto">
          <a:xfrm flipH="1">
            <a:off x="6515100" y="3868705"/>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30938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1026"/>
          <p:cNvSpPr>
            <a:spLocks noGrp="1" noChangeArrowheads="1"/>
          </p:cNvSpPr>
          <p:nvPr>
            <p:ph type="title"/>
          </p:nvPr>
        </p:nvSpPr>
        <p:spPr>
          <a:xfrm>
            <a:off x="209550" y="0"/>
            <a:ext cx="8734425" cy="742950"/>
          </a:xfrm>
        </p:spPr>
        <p:txBody>
          <a:bodyPr>
            <a:noAutofit/>
          </a:bodyPr>
          <a:lstStyle/>
          <a:p>
            <a:pPr eaLnBrk="1" hangingPunct="1"/>
            <a:r>
              <a:rPr lang="en-US" sz="2800" dirty="0" smtClean="0"/>
              <a:t>VMD Interoperability Serves Many Communities</a:t>
            </a:r>
          </a:p>
        </p:txBody>
      </p:sp>
      <p:sp>
        <p:nvSpPr>
          <p:cNvPr id="19459" name="Rectangle 1027"/>
          <p:cNvSpPr>
            <a:spLocks noGrp="1" noChangeArrowheads="1"/>
          </p:cNvSpPr>
          <p:nvPr>
            <p:ph type="body" sz="half" idx="1"/>
          </p:nvPr>
        </p:nvSpPr>
        <p:spPr>
          <a:xfrm>
            <a:off x="95693" y="693287"/>
            <a:ext cx="9048307" cy="2558390"/>
          </a:xfrm>
        </p:spPr>
        <p:txBody>
          <a:bodyPr>
            <a:normAutofit/>
          </a:bodyPr>
          <a:lstStyle/>
          <a:p>
            <a:pPr eaLnBrk="1" hangingPunct="1"/>
            <a:r>
              <a:rPr lang="en-US" sz="2400" dirty="0" smtClean="0"/>
              <a:t>Uniquely interoperable with a broad range of tools: </a:t>
            </a:r>
          </a:p>
          <a:p>
            <a:pPr lvl="1"/>
            <a:r>
              <a:rPr lang="en-US" sz="1800" dirty="0" smtClean="0"/>
              <a:t>AMBER, CHARMM, CPMD, DL_POLY, GAMESS, GROMACS, HOOMD, LAMMPS, NAMD, and many more …</a:t>
            </a:r>
          </a:p>
          <a:p>
            <a:pPr eaLnBrk="1" hangingPunct="1"/>
            <a:r>
              <a:rPr lang="en-US" sz="2400" dirty="0" smtClean="0"/>
              <a:t>Supports key data types, file formats, and databases</a:t>
            </a:r>
          </a:p>
          <a:p>
            <a:pPr eaLnBrk="1" hangingPunct="1"/>
            <a:r>
              <a:rPr lang="en-US" sz="2400" dirty="0" smtClean="0"/>
              <a:t>Incorporates tools for simulation preparation, visualization, and analysis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209550" y="3168502"/>
            <a:ext cx="8701818" cy="1974998"/>
          </a:xfrm>
          <a:prstGeom prst="rect">
            <a:avLst/>
          </a:prstGeom>
        </p:spPr>
      </p:pic>
    </p:spTree>
    <p:extLst>
      <p:ext uri="{BB962C8B-B14F-4D97-AF65-F5344CB8AC3E}">
        <p14:creationId xmlns:p14="http://schemas.microsoft.com/office/powerpoint/2010/main" val="372376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0"/>
            <a:ext cx="8229600" cy="580830"/>
          </a:xfrm>
        </p:spPr>
        <p:txBody>
          <a:bodyPr>
            <a:noAutofit/>
          </a:bodyPr>
          <a:lstStyle/>
          <a:p>
            <a:r>
              <a:rPr lang="en-US" sz="3600" b="1" i="1" dirty="0" smtClean="0"/>
              <a:t>VMD-Next:</a:t>
            </a:r>
            <a:r>
              <a:rPr lang="en-US" sz="3600" dirty="0" smtClean="0"/>
              <a:t> Coming Soon</a:t>
            </a:r>
            <a:endParaRPr lang="en-US" sz="3600"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18849" r="7925"/>
          <a:stretch/>
        </p:blipFill>
        <p:spPr>
          <a:xfrm rot="5400000">
            <a:off x="5913413" y="1092032"/>
            <a:ext cx="3654181" cy="2806991"/>
          </a:xfrm>
          <a:prstGeom prst="rect">
            <a:avLst/>
          </a:prstGeom>
        </p:spPr>
      </p:pic>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98781" y="4342011"/>
            <a:ext cx="2945216" cy="646331"/>
          </a:xfrm>
          <a:prstGeom prst="rect">
            <a:avLst/>
          </a:prstGeom>
          <a:noFill/>
        </p:spPr>
        <p:txBody>
          <a:bodyPr wrap="square" rtlCol="0">
            <a:spAutoFit/>
          </a:bodyPr>
          <a:lstStyle/>
          <a:p>
            <a:pPr algn="ctr"/>
            <a:r>
              <a:rPr lang="en-US" dirty="0" smtClean="0"/>
              <a:t>GPU Ray Tracing of </a:t>
            </a:r>
          </a:p>
          <a:p>
            <a:pPr algn="ctr"/>
            <a:r>
              <a:rPr lang="en-US" dirty="0" smtClean="0"/>
              <a:t>HIV-1 Capsid Detail</a:t>
            </a:r>
            <a:endParaRPr lang="en-US" dirty="0"/>
          </a:p>
        </p:txBody>
      </p:sp>
      <p:sp>
        <p:nvSpPr>
          <p:cNvPr id="5" name="TextBox 4"/>
          <p:cNvSpPr txBox="1"/>
          <p:nvPr/>
        </p:nvSpPr>
        <p:spPr>
          <a:xfrm>
            <a:off x="42525" y="741406"/>
            <a:ext cx="6156256"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Improved structure building tools</a:t>
            </a:r>
          </a:p>
          <a:p>
            <a:pPr marL="285750" indent="-285750">
              <a:buFont typeface="Arial" panose="020B0604020202020204" pitchFamily="34" charset="0"/>
              <a:buChar char="•"/>
            </a:pPr>
            <a:r>
              <a:rPr lang="en-US" dirty="0" smtClean="0"/>
              <a:t>Many new and updated user-contributed plugins</a:t>
            </a:r>
          </a:p>
          <a:p>
            <a:pPr marL="285750" indent="-285750">
              <a:buFont typeface="Arial" panose="020B0604020202020204" pitchFamily="34" charset="0"/>
              <a:buChar char="•"/>
            </a:pPr>
            <a:r>
              <a:rPr lang="en-US" dirty="0" smtClean="0"/>
              <a:t>Further integration of interactive ray tracing into VMD</a:t>
            </a:r>
          </a:p>
          <a:p>
            <a:pPr marL="742851" lvl="1" indent="-285750">
              <a:buFont typeface="Courier New" panose="02070309020205020404" pitchFamily="49" charset="0"/>
              <a:buChar char="o"/>
            </a:pPr>
            <a:r>
              <a:rPr lang="en-US" dirty="0" smtClean="0"/>
              <a:t>Seamless interactive RT in main VMD display window</a:t>
            </a:r>
          </a:p>
          <a:p>
            <a:pPr marL="742851" lvl="1" indent="-285750">
              <a:buFont typeface="Courier New" panose="02070309020205020404" pitchFamily="49" charset="0"/>
              <a:buChar char="o"/>
            </a:pPr>
            <a:r>
              <a:rPr lang="en-US" dirty="0" smtClean="0"/>
              <a:t>Support trajectory playback in interactive RT</a:t>
            </a:r>
          </a:p>
          <a:p>
            <a:pPr marL="742851" lvl="1" indent="-285750">
              <a:buFont typeface="Courier New" panose="02070309020205020404" pitchFamily="49" charset="0"/>
              <a:buChar char="o"/>
            </a:pPr>
            <a:r>
              <a:rPr lang="en-US" dirty="0" smtClean="0"/>
              <a:t>Enable multi-node interactive RT on HPC systems</a:t>
            </a:r>
          </a:p>
          <a:p>
            <a:pPr marL="285750" indent="-285750">
              <a:buFont typeface="Courier New" panose="02070309020205020404" pitchFamily="49" charset="0"/>
              <a:buChar char="o"/>
            </a:pPr>
            <a:endParaRPr lang="en-US" dirty="0" smtClean="0"/>
          </a:p>
          <a:p>
            <a:pPr marL="285750" lvl="1" indent="-285750">
              <a:buFont typeface="Arial" panose="020B0604020202020204" pitchFamily="34" charset="0"/>
              <a:buChar char="•"/>
            </a:pPr>
            <a:r>
              <a:rPr lang="en-US" dirty="0" smtClean="0"/>
              <a:t>Improved movie making tools, off-screen OpenGL movie rendering, parallel movie rendering:</a:t>
            </a:r>
          </a:p>
          <a:p>
            <a:pPr marL="742851" lvl="1" indent="-285750">
              <a:buFont typeface="Courier New" panose="02070309020205020404" pitchFamily="49" charset="0"/>
              <a:buChar char="o"/>
            </a:pPr>
            <a:r>
              <a:rPr lang="en-US" dirty="0" smtClean="0"/>
              <a:t>EGL for parallel graphics w/o X11 server</a:t>
            </a:r>
          </a:p>
          <a:p>
            <a:pPr marL="742851" lvl="1" indent="-285750">
              <a:buFont typeface="Courier New" panose="02070309020205020404" pitchFamily="49" charset="0"/>
              <a:buChar char="o"/>
            </a:pPr>
            <a:r>
              <a:rPr lang="en-US" dirty="0" smtClean="0"/>
              <a:t>Built-in (basic) interactive remote visualization on HPC clusters and supercomputers</a:t>
            </a:r>
          </a:p>
          <a:p>
            <a:pPr marL="285750" lvl="1" indent="-285750">
              <a:buFont typeface="Arial" panose="020B0604020202020204" pitchFamily="34" charset="0"/>
              <a:buChar char="•"/>
            </a:pPr>
            <a:r>
              <a:rPr lang="en-US" altLang="en-US" dirty="0" smtClean="0">
                <a:latin typeface="Arial" charset="0"/>
                <a:cs typeface="Arial" charset="0"/>
              </a:rPr>
              <a:t>Much work to do on VR user interfaces, multi-user collaborative visualization, …</a:t>
            </a:r>
          </a:p>
          <a:p>
            <a:pPr marL="742851" lvl="1" indent="-285750">
              <a:buFont typeface="Courier New" panose="02070309020205020404" pitchFamily="49" charset="0"/>
              <a:buChar char="o"/>
            </a:pPr>
            <a:endParaRPr lang="en-US" dirty="0" smtClean="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2433149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lnSpcReduction="10000"/>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Center of Excellence, University of Illinois at Urbana-Champaign</a:t>
            </a:r>
          </a:p>
          <a:p>
            <a:pPr marL="342900" indent="-342900" eaLnBrk="1" hangingPunct="1"/>
            <a:r>
              <a:rPr lang="en-US" altLang="en-US" sz="2000" dirty="0" smtClean="0">
                <a:latin typeface="Arial" charset="0"/>
                <a:cs typeface="Arial" charset="0"/>
              </a:rPr>
              <a:t>NVIDIA CUDA team</a:t>
            </a:r>
          </a:p>
          <a:p>
            <a:pPr marL="342900" indent="-342900" eaLnBrk="1" hangingPunct="1"/>
            <a:r>
              <a:rPr lang="en-US" altLang="en-US" sz="2000" dirty="0" smtClean="0">
                <a:latin typeface="Arial" charset="0"/>
                <a:cs typeface="Arial" charset="0"/>
              </a:rPr>
              <a:t>NVIDIA </a:t>
            </a:r>
            <a:r>
              <a:rPr lang="en-US" altLang="en-US" sz="2000" dirty="0" err="1" smtClean="0">
                <a:latin typeface="Arial" charset="0"/>
                <a:cs typeface="Arial" charset="0"/>
              </a:rPr>
              <a:t>OptiX</a:t>
            </a:r>
            <a:r>
              <a:rPr lang="en-US" altLang="en-US" sz="2000" dirty="0" smtClean="0">
                <a:latin typeface="Arial" charset="0"/>
                <a:cs typeface="Arial" charset="0"/>
              </a:rPr>
              <a:t> team </a:t>
            </a:r>
          </a:p>
          <a:p>
            <a:pPr marL="342900" indent="-342900" eaLnBrk="1" hangingPunct="1"/>
            <a:r>
              <a:rPr lang="en-US" altLang="en-US" sz="2000" dirty="0" smtClean="0">
                <a:latin typeface="Arial" charset="0"/>
                <a:cs typeface="Arial" charset="0"/>
              </a:rPr>
              <a:t>NCSA Blue Waters Team</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t>
            </a:r>
            <a:r>
              <a:rPr lang="en-US" sz="1800" dirty="0"/>
              <a:t>ACI-1440026</a:t>
            </a:r>
            <a:endParaRPr lang="en-US" altLang="en-US" sz="1800" dirty="0" smtClean="0">
              <a:latin typeface="Arial" charset="0"/>
              <a:cs typeface="Arial" charset="0"/>
            </a:endParaRPr>
          </a:p>
          <a:p>
            <a:pPr marL="742950" lvl="1" indent="-342900" eaLnBrk="1" hangingPunct="1"/>
            <a:r>
              <a:rPr lang="en-US" altLang="en-US" sz="1800" dirty="0" smtClean="0">
                <a:latin typeface="Arial" charset="0"/>
                <a:cs typeface="Arial" charset="0"/>
              </a:rPr>
              <a:t>NIH support: 9P41GM104601, 5R01GM098243-02</a:t>
            </a:r>
          </a:p>
        </p:txBody>
      </p:sp>
    </p:spTree>
    <p:extLst>
      <p:ext uri="{BB962C8B-B14F-4D97-AF65-F5344CB8AC3E}">
        <p14:creationId xmlns:p14="http://schemas.microsoft.com/office/powerpoint/2010/main" val="287166110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0350"/>
            <a:ext cx="6181725" cy="442912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401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138223" y="971550"/>
            <a:ext cx="8888819" cy="3657600"/>
          </a:xfrm>
          <a:solidFill>
            <a:schemeClr val="bg1"/>
          </a:solidFill>
        </p:spPr>
        <p:txBody>
          <a:bodyPr lIns="91440" tIns="45720" rIns="91440" bIns="45720">
            <a:normAutofit fontScale="85000" lnSpcReduction="20000"/>
          </a:bodyPr>
          <a:lstStyle/>
          <a:p>
            <a:pPr>
              <a:defRPr/>
            </a:pPr>
            <a:r>
              <a:rPr lang="en-US" sz="1600" b="1" dirty="0"/>
              <a:t>Immersive Molecular Visualization with Omnidirectional Stereoscopic Ray Tracing and Remote Rendering.  </a:t>
            </a:r>
            <a:r>
              <a:rPr lang="en-US" sz="1600" dirty="0"/>
              <a:t>John E. Stone, William R. Sherman, and Klaus </a:t>
            </a:r>
            <a:r>
              <a:rPr lang="en-US" sz="1600" dirty="0" err="1"/>
              <a:t>Schulten.High</a:t>
            </a:r>
            <a:r>
              <a:rPr lang="en-US" sz="1600" dirty="0"/>
              <a:t> Performance Data Analysis and Visualization Workshop, IEEE International Parallel and Distributed Processing Symposium Workshop (IPDPSW), 2016. </a:t>
            </a:r>
            <a:r>
              <a:rPr lang="en-US" sz="1600" b="1" dirty="0"/>
              <a:t>(In-press)</a:t>
            </a:r>
          </a:p>
          <a:p>
            <a:pPr>
              <a:defRPr/>
            </a:pPr>
            <a:r>
              <a:rPr lang="en-US" sz="1600" b="1" dirty="0"/>
              <a:t>High Performance Molecular Visualization: In-Situ and Parallel Rendering with EGL.  </a:t>
            </a:r>
            <a:r>
              <a:rPr lang="en-US" sz="1600" dirty="0"/>
              <a:t>John E. Stone, Peter </a:t>
            </a:r>
            <a:r>
              <a:rPr lang="en-US" sz="1600" dirty="0" err="1"/>
              <a:t>Messmer</a:t>
            </a:r>
            <a:r>
              <a:rPr lang="en-US" sz="1600" dirty="0"/>
              <a:t>, Robert </a:t>
            </a:r>
            <a:r>
              <a:rPr lang="en-US" sz="1600" dirty="0" err="1"/>
              <a:t>Sisneros</a:t>
            </a:r>
            <a:r>
              <a:rPr lang="en-US" sz="1600" dirty="0"/>
              <a:t>, and Klaus </a:t>
            </a:r>
            <a:r>
              <a:rPr lang="en-US" sz="1600" dirty="0" err="1"/>
              <a:t>Schulten.High</a:t>
            </a:r>
            <a:r>
              <a:rPr lang="en-US" sz="1600" dirty="0"/>
              <a:t> Performance Data Analysis and Visualization Workshop, IEEE International Parallel and Distributed Processing Symposium Workshop (IPDPSW), 2016. </a:t>
            </a:r>
            <a:r>
              <a:rPr lang="en-US" sz="1600" b="1" dirty="0"/>
              <a:t>(In-press)</a:t>
            </a:r>
          </a:p>
          <a:p>
            <a:pPr>
              <a:defRPr/>
            </a:pPr>
            <a:r>
              <a:rPr lang="en-US" sz="1600" b="1" dirty="0"/>
              <a:t> Evaluation of Emerging Energy-Efficient Heterogeneous Computing Platforms for Biomolecular and Cellular Simulation Workloads.  </a:t>
            </a:r>
            <a:r>
              <a:rPr lang="en-US" sz="1600" dirty="0"/>
              <a:t>John E. Stone, Michael J. </a:t>
            </a:r>
            <a:r>
              <a:rPr lang="en-US" sz="1600" dirty="0" err="1"/>
              <a:t>Hallock</a:t>
            </a:r>
            <a:r>
              <a:rPr lang="en-US" sz="1600" dirty="0"/>
              <a:t>, James C. Phillips, Joseph R. Peterson, </a:t>
            </a:r>
            <a:r>
              <a:rPr lang="en-US" sz="1600" dirty="0" err="1"/>
              <a:t>Zaida</a:t>
            </a:r>
            <a:r>
              <a:rPr lang="en-US" sz="1600" dirty="0"/>
              <a:t> </a:t>
            </a:r>
            <a:r>
              <a:rPr lang="en-US" sz="1600" dirty="0" err="1"/>
              <a:t>Luthey-Schulten</a:t>
            </a:r>
            <a:r>
              <a:rPr lang="en-US" sz="1600" dirty="0"/>
              <a:t>, and Klaus Schulten.25th International Heterogeneity in Computing Workshop, IEEE International Parallel and Distributed Processing Symposium Workshop (IPDPSW), 2016. </a:t>
            </a:r>
            <a:r>
              <a:rPr lang="en-US" sz="1600" b="1" dirty="0"/>
              <a:t>(In-press)</a:t>
            </a:r>
          </a:p>
          <a:p>
            <a:pPr>
              <a:defRPr/>
            </a:pPr>
            <a:r>
              <a:rPr lang="en-US" sz="1600" b="1" dirty="0"/>
              <a:t>Atomic Detail Visualization of Photosynthetic Membranes with GPU-Accelerated Ray Tracing.  </a:t>
            </a:r>
            <a:r>
              <a:rPr lang="en-US" sz="1600" b="1" dirty="0" smtClean="0"/>
              <a:t>      </a:t>
            </a:r>
            <a:r>
              <a:rPr lang="en-US" sz="1600" dirty="0" smtClean="0"/>
              <a:t>J</a:t>
            </a:r>
            <a:r>
              <a:rPr lang="en-US" sz="1600" dirty="0"/>
              <a:t>. E. Stone, M. </a:t>
            </a:r>
            <a:r>
              <a:rPr lang="en-US" sz="1600" dirty="0" err="1"/>
              <a:t>Sener</a:t>
            </a:r>
            <a:r>
              <a:rPr lang="en-US" sz="1600" dirty="0"/>
              <a:t>, K. L. </a:t>
            </a:r>
            <a:r>
              <a:rPr lang="en-US" sz="1600" dirty="0" err="1"/>
              <a:t>Vandivort</a:t>
            </a:r>
            <a:r>
              <a:rPr lang="en-US" sz="1600" dirty="0"/>
              <a:t>, A. Barragan, A. </a:t>
            </a:r>
            <a:r>
              <a:rPr lang="en-US" sz="1600" dirty="0" err="1"/>
              <a:t>Singharoy</a:t>
            </a:r>
            <a:r>
              <a:rPr lang="en-US" sz="1600" dirty="0"/>
              <a:t>, I. </a:t>
            </a:r>
            <a:r>
              <a:rPr lang="en-US" sz="1600" dirty="0" err="1"/>
              <a:t>Teo</a:t>
            </a:r>
            <a:r>
              <a:rPr lang="en-US" sz="1600" dirty="0"/>
              <a:t>, J. V. Ribeiro, B. </a:t>
            </a:r>
            <a:r>
              <a:rPr lang="en-US" sz="1600" dirty="0" err="1"/>
              <a:t>Isralewitz</a:t>
            </a:r>
            <a:r>
              <a:rPr lang="en-US" sz="1600" dirty="0"/>
              <a:t>, B. Liu, B.-C. Goh, J. C. Phillips, C. MacGregor-</a:t>
            </a:r>
            <a:r>
              <a:rPr lang="en-US" sz="1600" dirty="0" err="1"/>
              <a:t>Chatwin</a:t>
            </a:r>
            <a:r>
              <a:rPr lang="en-US" sz="1600" dirty="0"/>
              <a:t>, M. P. Johnson, L. F. </a:t>
            </a:r>
            <a:r>
              <a:rPr lang="en-US" sz="1600" dirty="0" err="1"/>
              <a:t>Kourkoutis</a:t>
            </a:r>
            <a:r>
              <a:rPr lang="en-US" sz="1600" dirty="0"/>
              <a:t>, C. Neil Hunter, and K. </a:t>
            </a:r>
            <a:r>
              <a:rPr lang="en-US" sz="1600" dirty="0" err="1"/>
              <a:t>Schulten</a:t>
            </a:r>
            <a:r>
              <a:rPr lang="en-US" sz="1600" dirty="0"/>
              <a:t>.  J. Parallel Computing, 2016.  </a:t>
            </a:r>
            <a:r>
              <a:rPr lang="en-US" sz="1600" b="1" dirty="0"/>
              <a:t>(In-press)</a:t>
            </a:r>
          </a:p>
          <a:p>
            <a:pPr>
              <a:defRPr/>
            </a:pPr>
            <a:r>
              <a:rPr lang="en-US" sz="1600" b="1" dirty="0"/>
              <a:t>Chemical Visualization of Human Pathogens: the Retroviral Capsids.  </a:t>
            </a:r>
            <a:r>
              <a:rPr lang="en-US" sz="1600" dirty="0"/>
              <a:t>Juan R. </a:t>
            </a:r>
            <a:r>
              <a:rPr lang="en-US" sz="1600" dirty="0" err="1"/>
              <a:t>Perilla</a:t>
            </a:r>
            <a:r>
              <a:rPr lang="en-US" sz="1600" dirty="0"/>
              <a:t>, Boon Chong Goh, John E. Stone, and Klaus SchultenSC'15 Visualization and Data Analytics Showcase, 2015.</a:t>
            </a:r>
          </a:p>
          <a:p>
            <a:pPr>
              <a:lnSpc>
                <a:spcPct val="90000"/>
              </a:lnSpc>
            </a:pPr>
            <a:endParaRPr lang="en-US" sz="1600" dirty="0" smtClean="0"/>
          </a:p>
        </p:txBody>
      </p:sp>
    </p:spTree>
    <p:extLst>
      <p:ext uri="{BB962C8B-B14F-4D97-AF65-F5344CB8AC3E}">
        <p14:creationId xmlns:p14="http://schemas.microsoft.com/office/powerpoint/2010/main" val="99231116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12642" cy="3657600"/>
          </a:xfrm>
          <a:solidFill>
            <a:schemeClr val="bg1"/>
          </a:solidFill>
        </p:spPr>
        <p:txBody>
          <a:bodyPr lIns="91440" tIns="45720" rIns="91440" bIns="45720">
            <a:normAutofit fontScale="92500" lnSpcReduction="10000"/>
          </a:bodyPr>
          <a:lstStyle/>
          <a:p>
            <a:pPr>
              <a:lnSpc>
                <a:spcPct val="90000"/>
              </a:lnSpc>
            </a:pPr>
            <a:r>
              <a:rPr lang="en-US" sz="1600" b="1" dirty="0"/>
              <a:t>Visualization of Energy Conversion Processes in a Light Harvesting Organelle at Atomic </a:t>
            </a:r>
            <a:r>
              <a:rPr lang="en-US" sz="1600" b="1" dirty="0" smtClean="0"/>
              <a:t>Detail.  </a:t>
            </a:r>
            <a:r>
              <a:rPr lang="en-US" sz="1600" dirty="0" smtClean="0"/>
              <a:t>M. </a:t>
            </a:r>
            <a:r>
              <a:rPr lang="en-US" sz="1600" dirty="0" err="1"/>
              <a:t>Sener</a:t>
            </a:r>
            <a:r>
              <a:rPr lang="en-US" sz="1600" dirty="0"/>
              <a:t>, </a:t>
            </a:r>
            <a:r>
              <a:rPr lang="en-US" sz="1600" dirty="0" smtClean="0"/>
              <a:t>J. E</a:t>
            </a:r>
            <a:r>
              <a:rPr lang="en-US" sz="1600" dirty="0"/>
              <a:t>. Stone, </a:t>
            </a:r>
            <a:r>
              <a:rPr lang="en-US" sz="1600" dirty="0" smtClean="0"/>
              <a:t>A. </a:t>
            </a:r>
            <a:r>
              <a:rPr lang="en-US" sz="1600" dirty="0"/>
              <a:t>Barragan, </a:t>
            </a:r>
            <a:r>
              <a:rPr lang="en-US" sz="1600" dirty="0" smtClean="0"/>
              <a:t>A. </a:t>
            </a:r>
            <a:r>
              <a:rPr lang="en-US" sz="1600" dirty="0" err="1"/>
              <a:t>Singharoy</a:t>
            </a:r>
            <a:r>
              <a:rPr lang="en-US" sz="1600" dirty="0"/>
              <a:t>, </a:t>
            </a:r>
            <a:r>
              <a:rPr lang="en-US" sz="1600" dirty="0" smtClean="0"/>
              <a:t>I. </a:t>
            </a:r>
            <a:r>
              <a:rPr lang="en-US" sz="1600" dirty="0" err="1"/>
              <a:t>Teo</a:t>
            </a:r>
            <a:r>
              <a:rPr lang="en-US" sz="1600" dirty="0"/>
              <a:t>, </a:t>
            </a:r>
            <a:r>
              <a:rPr lang="en-US" sz="1600" dirty="0" smtClean="0"/>
              <a:t>K. </a:t>
            </a:r>
            <a:r>
              <a:rPr lang="en-US" sz="1600" dirty="0"/>
              <a:t>L. </a:t>
            </a:r>
            <a:r>
              <a:rPr lang="en-US" sz="1600" dirty="0" err="1"/>
              <a:t>Vandivort</a:t>
            </a:r>
            <a:r>
              <a:rPr lang="en-US" sz="1600" dirty="0"/>
              <a:t>, </a:t>
            </a:r>
            <a:r>
              <a:rPr lang="en-US" sz="1600" dirty="0" smtClean="0"/>
              <a:t>B. </a:t>
            </a:r>
            <a:r>
              <a:rPr lang="en-US" sz="1600" dirty="0" err="1" smtClean="0"/>
              <a:t>Isralewitz</a:t>
            </a:r>
            <a:r>
              <a:rPr lang="en-US" sz="1600" dirty="0"/>
              <a:t>, </a:t>
            </a:r>
            <a:r>
              <a:rPr lang="en-US" sz="1600" dirty="0" smtClean="0"/>
              <a:t>B. </a:t>
            </a:r>
            <a:r>
              <a:rPr lang="en-US" sz="1600" dirty="0"/>
              <a:t>Liu, </a:t>
            </a:r>
            <a:r>
              <a:rPr lang="en-US" sz="1600" dirty="0" smtClean="0"/>
              <a:t>B. </a:t>
            </a:r>
            <a:r>
              <a:rPr lang="en-US" sz="1600" dirty="0"/>
              <a:t>Goh, </a:t>
            </a:r>
            <a:r>
              <a:rPr lang="en-US" sz="1600" dirty="0" smtClean="0"/>
              <a:t>J. </a:t>
            </a:r>
            <a:r>
              <a:rPr lang="en-US" sz="1600" dirty="0"/>
              <a:t>C. Phillips, </a:t>
            </a:r>
            <a:r>
              <a:rPr lang="en-US" sz="1600" dirty="0" smtClean="0"/>
              <a:t>L. </a:t>
            </a:r>
            <a:r>
              <a:rPr lang="en-US" sz="1600" dirty="0"/>
              <a:t>F. </a:t>
            </a:r>
            <a:r>
              <a:rPr lang="en-US" sz="1600" dirty="0" err="1"/>
              <a:t>Kourkoutis</a:t>
            </a:r>
            <a:r>
              <a:rPr lang="en-US" sz="1600" dirty="0"/>
              <a:t>, C. </a:t>
            </a:r>
            <a:r>
              <a:rPr lang="en-US" sz="1600" dirty="0" smtClean="0"/>
              <a:t>N. </a:t>
            </a:r>
            <a:r>
              <a:rPr lang="en-US" sz="1600" dirty="0"/>
              <a:t>Hunter, and </a:t>
            </a:r>
            <a:r>
              <a:rPr lang="en-US" sz="1600" dirty="0" smtClean="0"/>
              <a:t>K. </a:t>
            </a:r>
            <a:r>
              <a:rPr lang="en-US" sz="1600" dirty="0" err="1" smtClean="0"/>
              <a:t>Schulten</a:t>
            </a:r>
            <a:r>
              <a:rPr lang="en-US" sz="1600" dirty="0" smtClean="0"/>
              <a:t>.                                           SC'14 </a:t>
            </a:r>
            <a:r>
              <a:rPr lang="en-US" sz="1600" dirty="0"/>
              <a:t>Visualization and Data Analytics Showcase, </a:t>
            </a:r>
            <a:r>
              <a:rPr lang="en-US" sz="1600" dirty="0" smtClean="0"/>
              <a:t>2014.                                                                                                         ***</a:t>
            </a:r>
            <a:r>
              <a:rPr lang="en-US" altLang="en-US" sz="1600" b="1" dirty="0" smtClean="0"/>
              <a:t>Winner </a:t>
            </a:r>
            <a:r>
              <a:rPr lang="en-US" altLang="en-US" sz="1600" b="1" dirty="0"/>
              <a:t>of the SC'14 Visualization and Data Analytics </a:t>
            </a:r>
            <a:r>
              <a:rPr lang="en-US" altLang="en-US" sz="1600" b="1" dirty="0" smtClean="0"/>
              <a:t>Showcase</a:t>
            </a:r>
            <a:endParaRPr lang="en-US" sz="1600" dirty="0" smtClean="0"/>
          </a:p>
          <a:p>
            <a:pPr>
              <a:lnSpc>
                <a:spcPct val="90000"/>
              </a:lnSpc>
            </a:pPr>
            <a:r>
              <a:rPr lang="en-US" sz="1600" b="1" dirty="0" smtClean="0"/>
              <a:t>Runtime </a:t>
            </a:r>
            <a:r>
              <a:rPr lang="en-US" sz="1600" b="1" dirty="0"/>
              <a:t>and Architecture Support for Efficient Data Exchange in Multi-Accelerator </a:t>
            </a:r>
            <a:r>
              <a:rPr lang="en-US" sz="1600" b="1" dirty="0" smtClean="0"/>
              <a:t>Applications. </a:t>
            </a:r>
            <a:r>
              <a:rPr lang="en-US" sz="1600" dirty="0" smtClean="0"/>
              <a:t>J. </a:t>
            </a:r>
            <a:r>
              <a:rPr lang="en-US" sz="1600" dirty="0" err="1"/>
              <a:t>Cabezas</a:t>
            </a:r>
            <a:r>
              <a:rPr lang="en-US" sz="1600" dirty="0"/>
              <a:t>, </a:t>
            </a:r>
            <a:r>
              <a:rPr lang="en-US" sz="1600" dirty="0" smtClean="0"/>
              <a:t>I. </a:t>
            </a:r>
            <a:r>
              <a:rPr lang="en-US" sz="1600" dirty="0" err="1"/>
              <a:t>Gelado</a:t>
            </a:r>
            <a:r>
              <a:rPr lang="en-US" sz="1600" dirty="0"/>
              <a:t>, </a:t>
            </a:r>
            <a:r>
              <a:rPr lang="en-US" sz="1600" dirty="0" smtClean="0"/>
              <a:t>J. </a:t>
            </a:r>
            <a:r>
              <a:rPr lang="en-US" sz="1600" dirty="0"/>
              <a:t>E. Stone, </a:t>
            </a:r>
            <a:r>
              <a:rPr lang="en-US" sz="1600" dirty="0" smtClean="0"/>
              <a:t>N. </a:t>
            </a:r>
            <a:r>
              <a:rPr lang="en-US" sz="1600" dirty="0"/>
              <a:t>Navarro, </a:t>
            </a:r>
            <a:r>
              <a:rPr lang="en-US" sz="1600" dirty="0" smtClean="0"/>
              <a:t>D. </a:t>
            </a:r>
            <a:r>
              <a:rPr lang="en-US" sz="1600" dirty="0"/>
              <a:t>B. Kirk, and </a:t>
            </a:r>
            <a:r>
              <a:rPr lang="en-US" sz="1600" dirty="0" smtClean="0"/>
              <a:t>W. </a:t>
            </a:r>
            <a:r>
              <a:rPr lang="en-US" sz="1600" dirty="0" err="1" smtClean="0"/>
              <a:t>Hwu</a:t>
            </a:r>
            <a:r>
              <a:rPr lang="en-US" sz="1600" dirty="0" smtClean="0"/>
              <a:t>.       IEEE </a:t>
            </a:r>
            <a:r>
              <a:rPr lang="en-US" sz="1600" dirty="0"/>
              <a:t>Transactions on Parallel and Distributed Systems, 2014. </a:t>
            </a:r>
            <a:r>
              <a:rPr lang="en-US" sz="1600" b="1" dirty="0"/>
              <a:t>(In press</a:t>
            </a:r>
            <a:r>
              <a:rPr lang="en-US" sz="1600" b="1" dirty="0" smtClean="0"/>
              <a:t>)</a:t>
            </a:r>
            <a:endParaRPr lang="en-US" sz="1600" dirty="0" smtClean="0"/>
          </a:p>
          <a:p>
            <a:pPr>
              <a:lnSpc>
                <a:spcPct val="90000"/>
              </a:lnSpc>
            </a:pPr>
            <a:r>
              <a:rPr lang="en-US" sz="1600" b="1" dirty="0" smtClean="0"/>
              <a:t>Unlocking </a:t>
            </a:r>
            <a:r>
              <a:rPr lang="en-US" sz="1600" b="1" dirty="0"/>
              <a:t>the Full Potential of the Cray XK7 </a:t>
            </a:r>
            <a:r>
              <a:rPr lang="en-US" sz="1600" b="1" dirty="0" smtClean="0"/>
              <a:t>Accelerator. </a:t>
            </a:r>
            <a:r>
              <a:rPr lang="en-US" sz="1600" dirty="0" smtClean="0"/>
              <a:t>M. </a:t>
            </a:r>
            <a:r>
              <a:rPr lang="en-US" sz="1600" dirty="0"/>
              <a:t>D. Klein and </a:t>
            </a:r>
            <a:r>
              <a:rPr lang="en-US" sz="1600" dirty="0" smtClean="0"/>
              <a:t>J. </a:t>
            </a:r>
            <a:r>
              <a:rPr lang="en-US" sz="1600" dirty="0"/>
              <a:t>E. Stone</a:t>
            </a:r>
            <a:r>
              <a:rPr lang="en-US" sz="1600" dirty="0" smtClean="0"/>
              <a:t>.     Cray </a:t>
            </a:r>
            <a:r>
              <a:rPr lang="en-US" sz="1600" dirty="0"/>
              <a:t>Users Group, </a:t>
            </a:r>
            <a:r>
              <a:rPr lang="en-US" sz="1600" dirty="0" err="1"/>
              <a:t>Lugano</a:t>
            </a:r>
            <a:r>
              <a:rPr lang="en-US" sz="1600" dirty="0"/>
              <a:t> Switzerland, May 2014</a:t>
            </a:r>
            <a:r>
              <a:rPr lang="en-US" sz="1600" dirty="0" smtClean="0"/>
              <a:t>.</a:t>
            </a:r>
          </a:p>
          <a:p>
            <a:pPr>
              <a:lnSpc>
                <a:spcPct val="90000"/>
              </a:lnSpc>
            </a:pPr>
            <a:r>
              <a:rPr lang="en-US" sz="1600" b="1" dirty="0" smtClean="0"/>
              <a:t>GPU-Accelerated </a:t>
            </a:r>
            <a:r>
              <a:rPr lang="en-US" sz="1600" b="1" dirty="0"/>
              <a:t>Analysis and Visualization of Large Structures Solved by Molecular Dynamics Flexible </a:t>
            </a:r>
            <a:r>
              <a:rPr lang="en-US" sz="1600" b="1" dirty="0" smtClean="0"/>
              <a:t>Fitting. </a:t>
            </a:r>
            <a:r>
              <a:rPr lang="en-US" sz="1600" dirty="0" smtClean="0"/>
              <a:t>J. </a:t>
            </a:r>
            <a:r>
              <a:rPr lang="en-US" sz="1600" dirty="0"/>
              <a:t>E. Stone, </a:t>
            </a:r>
            <a:r>
              <a:rPr lang="en-US" sz="1600" dirty="0" smtClean="0"/>
              <a:t>R. </a:t>
            </a:r>
            <a:r>
              <a:rPr lang="en-US" sz="1600" dirty="0"/>
              <a:t>McGreevy, </a:t>
            </a:r>
            <a:r>
              <a:rPr lang="en-US" sz="1600" dirty="0" smtClean="0"/>
              <a:t>B. </a:t>
            </a:r>
            <a:r>
              <a:rPr lang="en-US" sz="1600" dirty="0" err="1"/>
              <a:t>Isralewitz</a:t>
            </a:r>
            <a:r>
              <a:rPr lang="en-US" sz="1600" dirty="0"/>
              <a:t>, and </a:t>
            </a:r>
            <a:r>
              <a:rPr lang="en-US" sz="1600" dirty="0" smtClean="0"/>
              <a:t>K. </a:t>
            </a:r>
            <a:r>
              <a:rPr lang="en-US" sz="1600" dirty="0" err="1" smtClean="0"/>
              <a:t>Schulten</a:t>
            </a:r>
            <a:r>
              <a:rPr lang="en-US" sz="1600" dirty="0" smtClean="0"/>
              <a:t>.      Faraday </a:t>
            </a:r>
            <a:r>
              <a:rPr lang="en-US" sz="1600" dirty="0"/>
              <a:t>Discussions, 169:265-283, 2014</a:t>
            </a:r>
            <a:r>
              <a:rPr lang="en-US" sz="1600" dirty="0" smtClean="0"/>
              <a:t>.</a:t>
            </a:r>
          </a:p>
          <a:p>
            <a:pPr>
              <a:lnSpc>
                <a:spcPct val="90000"/>
              </a:lnSpc>
            </a:pPr>
            <a:r>
              <a:rPr lang="en-US" sz="1600" b="1" dirty="0" smtClean="0"/>
              <a:t>Simulation </a:t>
            </a:r>
            <a:r>
              <a:rPr lang="en-US" sz="1600" b="1" dirty="0"/>
              <a:t>of reaction diffusion processes over biologically relevant size and time scales using multi-GPU </a:t>
            </a:r>
            <a:r>
              <a:rPr lang="en-US" sz="1600" b="1" dirty="0" smtClean="0"/>
              <a:t>workstations</a:t>
            </a:r>
            <a:r>
              <a:rPr lang="en-US" sz="1600" i="1" dirty="0" smtClean="0"/>
              <a:t>. </a:t>
            </a:r>
            <a:r>
              <a:rPr lang="en-US" sz="1600" dirty="0" smtClean="0"/>
              <a:t>M. </a:t>
            </a:r>
            <a:r>
              <a:rPr lang="en-US" sz="1600" dirty="0"/>
              <a:t>J. </a:t>
            </a:r>
            <a:r>
              <a:rPr lang="en-US" sz="1600" dirty="0" err="1"/>
              <a:t>Hallock</a:t>
            </a:r>
            <a:r>
              <a:rPr lang="en-US" sz="1600" dirty="0"/>
              <a:t>, </a:t>
            </a:r>
            <a:r>
              <a:rPr lang="en-US" sz="1600" dirty="0" smtClean="0"/>
              <a:t>J. </a:t>
            </a:r>
            <a:r>
              <a:rPr lang="en-US" sz="1600" dirty="0"/>
              <a:t>E. Stone, </a:t>
            </a:r>
            <a:r>
              <a:rPr lang="en-US" sz="1600" dirty="0" smtClean="0"/>
              <a:t>E. </a:t>
            </a:r>
            <a:r>
              <a:rPr lang="en-US" sz="1600" dirty="0"/>
              <a:t>Roberts, </a:t>
            </a:r>
            <a:r>
              <a:rPr lang="en-US" sz="1600" dirty="0" smtClean="0"/>
              <a:t>C. </a:t>
            </a:r>
            <a:r>
              <a:rPr lang="en-US" sz="1600" dirty="0"/>
              <a:t>Fry, and </a:t>
            </a:r>
            <a:r>
              <a:rPr lang="en-US" sz="1600" dirty="0" smtClean="0"/>
              <a:t>Z. </a:t>
            </a:r>
            <a:r>
              <a:rPr lang="en-US" sz="1600" dirty="0" err="1"/>
              <a:t>Luthey-Schulten</a:t>
            </a:r>
            <a:r>
              <a:rPr lang="en-US" sz="1600" dirty="0" smtClean="0"/>
              <a:t>. Journal </a:t>
            </a:r>
            <a:r>
              <a:rPr lang="en-US" sz="1600" dirty="0"/>
              <a:t>of Parallel Computing, 40:86-99, 2014.</a:t>
            </a:r>
            <a:br>
              <a:rPr lang="en-US" sz="1600" dirty="0"/>
            </a:br>
            <a:endParaRPr lang="en-US" sz="1600" dirty="0" smtClean="0"/>
          </a:p>
        </p:txBody>
      </p:sp>
    </p:spTree>
    <p:extLst>
      <p:ext uri="{BB962C8B-B14F-4D97-AF65-F5344CB8AC3E}">
        <p14:creationId xmlns:p14="http://schemas.microsoft.com/office/powerpoint/2010/main" val="31782987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8575" y="971550"/>
            <a:ext cx="9144000" cy="3657600"/>
          </a:xfrm>
          <a:solidFill>
            <a:schemeClr val="bg1"/>
          </a:solidFill>
        </p:spPr>
        <p:txBody>
          <a:bodyPr lIns="91440" tIns="45720" rIns="91440" bIns="45720">
            <a:normAutofit fontScale="92500"/>
          </a:bodyPr>
          <a:lstStyle/>
          <a:p>
            <a:pPr>
              <a:lnSpc>
                <a:spcPct val="90000"/>
              </a:lnSpc>
            </a:pPr>
            <a:r>
              <a:rPr lang="en-US" sz="1600" b="1" dirty="0"/>
              <a:t>GPU-Accelerated Molecular Visualization on </a:t>
            </a:r>
            <a:r>
              <a:rPr lang="en-US" sz="1600" b="1" dirty="0" err="1"/>
              <a:t>Petascale</a:t>
            </a:r>
            <a:r>
              <a:rPr lang="en-US" sz="1600" b="1" dirty="0"/>
              <a:t> Supercomputing </a:t>
            </a:r>
            <a:r>
              <a:rPr lang="en-US" sz="1600" b="1" dirty="0" smtClean="0"/>
              <a:t>Platforms.</a:t>
            </a:r>
            <a:r>
              <a:rPr lang="en-US" sz="1600" i="1" dirty="0" smtClean="0"/>
              <a:t>                    </a:t>
            </a:r>
            <a:r>
              <a:rPr lang="en-US" sz="1600" dirty="0" smtClean="0"/>
              <a:t>J. </a:t>
            </a:r>
            <a:r>
              <a:rPr lang="en-US" sz="1600" dirty="0"/>
              <a:t>Stone, </a:t>
            </a:r>
            <a:r>
              <a:rPr lang="en-US" sz="1600" dirty="0" smtClean="0"/>
              <a:t>K. </a:t>
            </a:r>
            <a:r>
              <a:rPr lang="en-US" sz="1600" dirty="0"/>
              <a:t>L. </a:t>
            </a:r>
            <a:r>
              <a:rPr lang="en-US" sz="1600" dirty="0" err="1"/>
              <a:t>Vandivort</a:t>
            </a:r>
            <a:r>
              <a:rPr lang="en-US" sz="1600" dirty="0"/>
              <a:t>, and </a:t>
            </a:r>
            <a:r>
              <a:rPr lang="en-US" sz="1600" dirty="0" smtClean="0"/>
              <a:t>K. </a:t>
            </a:r>
            <a:r>
              <a:rPr lang="en-US" sz="1600" dirty="0" err="1"/>
              <a:t>Schulten</a:t>
            </a:r>
            <a:r>
              <a:rPr lang="en-US" sz="1600" dirty="0" smtClean="0"/>
              <a:t>. UltraVis'13</a:t>
            </a:r>
            <a:r>
              <a:rPr lang="en-US" sz="1600" dirty="0"/>
              <a:t>: Proceedings of the 8th International Workshop on </a:t>
            </a:r>
            <a:r>
              <a:rPr lang="en-US" sz="1600" dirty="0" err="1"/>
              <a:t>Ultrascale</a:t>
            </a:r>
            <a:r>
              <a:rPr lang="en-US" sz="1600" dirty="0"/>
              <a:t> Visualization, pp. 6:1-6:8, 2013</a:t>
            </a:r>
            <a:r>
              <a:rPr lang="en-US" sz="1600" dirty="0" smtClean="0"/>
              <a:t>.</a:t>
            </a:r>
          </a:p>
          <a:p>
            <a:pPr>
              <a:lnSpc>
                <a:spcPct val="90000"/>
              </a:lnSpc>
            </a:pPr>
            <a:r>
              <a:rPr lang="en-US" altLang="en-US" sz="1600" b="1" dirty="0" smtClean="0"/>
              <a:t>Early Experiences Scaling VMD Molecular Visualization and Analysis Jobs on Blue Waters.          </a:t>
            </a:r>
            <a:r>
              <a:rPr lang="en-US" altLang="en-US" sz="1600" dirty="0" smtClean="0"/>
              <a:t>J. Stone, B. </a:t>
            </a:r>
            <a:r>
              <a:rPr lang="en-US" altLang="en-US" sz="1600" dirty="0" err="1" smtClean="0"/>
              <a:t>Isralewitz</a:t>
            </a:r>
            <a:r>
              <a:rPr lang="en-US" altLang="en-US" sz="1600" dirty="0" smtClean="0"/>
              <a:t>, and K. </a:t>
            </a:r>
            <a:r>
              <a:rPr lang="en-US" altLang="en-US" sz="1600" dirty="0" err="1" smtClean="0"/>
              <a:t>Schulten</a:t>
            </a:r>
            <a:r>
              <a:rPr lang="en-US" altLang="en-US" sz="1600" dirty="0" smtClean="0"/>
              <a:t>.  In proceedings, Extreme Scaling Workshop,  2013.</a:t>
            </a:r>
            <a:endParaRPr lang="en-US" altLang="en-US" sz="1600" b="1" dirty="0" smtClean="0"/>
          </a:p>
          <a:p>
            <a:pPr eaLnBrk="1" hangingPunct="1">
              <a:lnSpc>
                <a:spcPct val="90000"/>
              </a:lnSpc>
            </a:pPr>
            <a:r>
              <a:rPr lang="en-US" altLang="en-US" sz="1600" b="1" dirty="0" smtClean="0"/>
              <a:t>Lattice Microbes: High‐performance stochastic simulation method for the reaction‐diffusion master equation.  </a:t>
            </a:r>
            <a:r>
              <a:rPr lang="en-US" altLang="en-US" sz="1600" dirty="0" smtClean="0"/>
              <a:t>E. Roberts, J. Stone, and Z. </a:t>
            </a:r>
            <a:r>
              <a:rPr lang="en-US" altLang="en-US" sz="1600" dirty="0" err="1" smtClean="0"/>
              <a:t>Luthey‐Schulten</a:t>
            </a:r>
            <a:r>
              <a:rPr lang="en-US" altLang="en-US" sz="1600" dirty="0" smtClean="0"/>
              <a:t>.</a:t>
            </a:r>
            <a:br>
              <a:rPr lang="en-US" altLang="en-US" sz="1600" dirty="0" smtClean="0"/>
            </a:br>
            <a:r>
              <a:rPr lang="en-US" altLang="en-US" sz="1600" dirty="0" smtClean="0"/>
              <a:t>J. Computational Chemistry 34 (3), 245-255, 2013</a:t>
            </a:r>
            <a:r>
              <a:rPr lang="en-US" altLang="en-US" sz="1600" b="1" dirty="0" smtClean="0"/>
              <a:t>.</a:t>
            </a:r>
          </a:p>
          <a:p>
            <a:pPr eaLnBrk="1" hangingPunct="1">
              <a:lnSpc>
                <a:spcPct val="90000"/>
              </a:lnSpc>
            </a:pPr>
            <a:r>
              <a:rPr lang="en-US" altLang="en-US" sz="1600" b="1" dirty="0" smtClean="0"/>
              <a:t>Fast Visualization of Gaussian Density Surfaces for Molecular Dynamics and Particle System Trajectories.</a:t>
            </a:r>
            <a:r>
              <a:rPr lang="en-US" altLang="en-US" sz="1600" i="1" dirty="0" smtClean="0"/>
              <a:t> </a:t>
            </a:r>
            <a:r>
              <a:rPr lang="en-US" altLang="en-US" sz="1600" dirty="0" smtClean="0"/>
              <a:t>M. Krone, J. Stone,  T. </a:t>
            </a:r>
            <a:r>
              <a:rPr lang="en-US" altLang="en-US" sz="1600" dirty="0" err="1" smtClean="0"/>
              <a:t>Ertl</a:t>
            </a:r>
            <a:r>
              <a:rPr lang="en-US" altLang="en-US" sz="1600" dirty="0" smtClean="0"/>
              <a:t>, and K. </a:t>
            </a:r>
            <a:r>
              <a:rPr lang="en-US" altLang="en-US" sz="1600" dirty="0" err="1" smtClean="0"/>
              <a:t>Schulten</a:t>
            </a:r>
            <a:r>
              <a:rPr lang="en-US" altLang="en-US" sz="1600" dirty="0" smtClean="0"/>
              <a:t>. </a:t>
            </a:r>
            <a:r>
              <a:rPr lang="en-US" altLang="en-US" sz="1600" i="1" dirty="0" err="1" smtClean="0"/>
              <a:t>EuroVis</a:t>
            </a:r>
            <a:r>
              <a:rPr lang="en-US" altLang="en-US" sz="1600" i="1" dirty="0" smtClean="0"/>
              <a:t> Short Papers,</a:t>
            </a:r>
            <a:r>
              <a:rPr lang="en-US" altLang="en-US" sz="1600" b="1" dirty="0" smtClean="0"/>
              <a:t> </a:t>
            </a:r>
            <a:r>
              <a:rPr lang="en-US" altLang="en-US" sz="1600" dirty="0" smtClean="0"/>
              <a:t>pp. 67-71, 2012.</a:t>
            </a:r>
          </a:p>
          <a:p>
            <a:pPr eaLnBrk="1" hangingPunct="1">
              <a:lnSpc>
                <a:spcPct val="90000"/>
              </a:lnSpc>
            </a:pPr>
            <a:r>
              <a:rPr lang="en-US" altLang="en-US" sz="1600" b="1" dirty="0" smtClean="0"/>
              <a:t>Immersive Out-of-Core Visualization of Large-Size and Long-Timescale Molecular Dynamics Trajectories. </a:t>
            </a:r>
            <a:r>
              <a:rPr lang="en-US" altLang="en-US" sz="1600" dirty="0" smtClean="0"/>
              <a:t>J. Stone, K. L. </a:t>
            </a:r>
            <a:r>
              <a:rPr lang="en-US" altLang="en-US" sz="1600" dirty="0" err="1" smtClean="0"/>
              <a:t>Vandivort</a:t>
            </a:r>
            <a:r>
              <a:rPr lang="en-US" altLang="en-US" sz="1600" dirty="0" smtClean="0"/>
              <a:t>, and K. </a:t>
            </a:r>
            <a:r>
              <a:rPr lang="en-US" altLang="en-US" sz="1600" dirty="0" err="1" smtClean="0"/>
              <a:t>Schulten</a:t>
            </a:r>
            <a:r>
              <a:rPr lang="en-US" altLang="en-US" sz="1600" dirty="0" smtClean="0"/>
              <a:t>. G. </a:t>
            </a:r>
            <a:r>
              <a:rPr lang="en-US" altLang="en-US" sz="1600" dirty="0" err="1" smtClean="0"/>
              <a:t>Bebis</a:t>
            </a:r>
            <a:r>
              <a:rPr lang="en-US" altLang="en-US" sz="1600" dirty="0" smtClean="0"/>
              <a:t> et al. (Eds.): </a:t>
            </a:r>
            <a:r>
              <a:rPr lang="en-US" altLang="en-US" sz="1600" i="1" dirty="0" smtClean="0"/>
              <a:t>7th International Symposium on Visual Computing (ISVC 2011)</a:t>
            </a:r>
            <a:r>
              <a:rPr lang="en-US" altLang="en-US" sz="1600" dirty="0" smtClean="0"/>
              <a:t>, LNCS 6939, pp. 1-12, 2011.</a:t>
            </a:r>
          </a:p>
          <a:p>
            <a:pPr eaLnBrk="1" hangingPunct="1">
              <a:lnSpc>
                <a:spcPct val="90000"/>
              </a:lnSpc>
            </a:pPr>
            <a:r>
              <a:rPr lang="en-US" altLang="en-US" sz="1600" b="1" dirty="0" smtClean="0"/>
              <a:t>Fast Analysis of Molecular Dynamics Trajectories with Graphics Processing Units – Radial Distribution Functions.</a:t>
            </a:r>
            <a:r>
              <a:rPr lang="en-US" altLang="en-US" sz="1600" dirty="0" smtClean="0"/>
              <a:t>  B. Levine, J. Stone, and A. </a:t>
            </a:r>
            <a:r>
              <a:rPr lang="en-US" altLang="en-US" sz="1600" dirty="0" err="1" smtClean="0"/>
              <a:t>Kohlmeyer</a:t>
            </a:r>
            <a:r>
              <a:rPr lang="en-US" altLang="en-US" sz="1600" dirty="0" smtClean="0"/>
              <a:t>. </a:t>
            </a:r>
            <a:r>
              <a:rPr lang="en-US" altLang="en-US" sz="1600" i="1" dirty="0" smtClean="0"/>
              <a:t>J. Comp. Physics</a:t>
            </a:r>
            <a:r>
              <a:rPr lang="en-US" altLang="en-US" sz="1600" dirty="0" smtClean="0"/>
              <a:t>, 230(9):3556-3569, 2011.</a:t>
            </a:r>
          </a:p>
        </p:txBody>
      </p:sp>
    </p:spTree>
    <p:extLst>
      <p:ext uri="{BB962C8B-B14F-4D97-AF65-F5344CB8AC3E}">
        <p14:creationId xmlns:p14="http://schemas.microsoft.com/office/powerpoint/2010/main" val="370759251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a:bodyPr>
          <a:lstStyle/>
          <a:p>
            <a:pPr eaLnBrk="1" hangingPunct="1"/>
            <a:r>
              <a:rPr lang="en-US" altLang="en-US" sz="1600" b="1" dirty="0" smtClean="0"/>
              <a:t>Quantifying the Impact of GPUs on Performance and Energy Efficiency in HPC Clusters. </a:t>
            </a:r>
            <a:r>
              <a:rPr lang="en-US" altLang="en-US" sz="1600" dirty="0" smtClean="0"/>
              <a:t>J. </a:t>
            </a:r>
            <a:r>
              <a:rPr lang="en-US" altLang="en-US" sz="1600" dirty="0" err="1" smtClean="0"/>
              <a:t>Enos</a:t>
            </a:r>
            <a:r>
              <a:rPr lang="en-US" altLang="en-US" sz="1600" dirty="0" smtClean="0"/>
              <a:t>, C. Steffen, J. </a:t>
            </a:r>
            <a:r>
              <a:rPr lang="en-US" altLang="en-US" sz="1600" dirty="0" err="1" smtClean="0"/>
              <a:t>Fullop</a:t>
            </a:r>
            <a:r>
              <a:rPr lang="en-US" altLang="en-US" sz="1600" dirty="0" smtClean="0"/>
              <a:t>, M. </a:t>
            </a:r>
            <a:r>
              <a:rPr lang="en-US" altLang="en-US" sz="1600" dirty="0" err="1" smtClean="0"/>
              <a:t>Showerman</a:t>
            </a:r>
            <a:r>
              <a:rPr lang="en-US" altLang="en-US" sz="1600" dirty="0" smtClean="0"/>
              <a:t>, G. Shi, K. </a:t>
            </a:r>
            <a:r>
              <a:rPr lang="en-US" altLang="en-US" sz="1600" dirty="0" err="1" smtClean="0"/>
              <a:t>Esler</a:t>
            </a:r>
            <a:r>
              <a:rPr lang="en-US" altLang="en-US" sz="1600" dirty="0" smtClean="0"/>
              <a:t>, V. </a:t>
            </a:r>
            <a:r>
              <a:rPr lang="en-US" altLang="en-US" sz="1600" dirty="0" err="1" smtClean="0"/>
              <a:t>Kindratenko</a:t>
            </a:r>
            <a:r>
              <a:rPr lang="en-US" altLang="en-US" sz="1600" dirty="0" smtClean="0"/>
              <a:t>, J. Stone,           J Phillips.</a:t>
            </a:r>
            <a:r>
              <a:rPr lang="en-US" altLang="en-US" sz="1600" b="1" dirty="0" smtClean="0"/>
              <a:t> </a:t>
            </a:r>
            <a:r>
              <a:rPr lang="en-US" altLang="en-US" sz="1600" i="1" dirty="0" smtClean="0"/>
              <a:t>International Conference on Green Computing, </a:t>
            </a:r>
            <a:r>
              <a:rPr lang="en-US" altLang="en-US" sz="1600" dirty="0" smtClean="0"/>
              <a:t>pp. 317-324, 2010.</a:t>
            </a:r>
          </a:p>
          <a:p>
            <a:pPr eaLnBrk="1" hangingPunct="1"/>
            <a:r>
              <a:rPr lang="en-US" altLang="en-US" sz="1600" b="1" dirty="0" smtClean="0"/>
              <a:t>GPU-accelerated molecular modeling coming of age.  </a:t>
            </a:r>
            <a:r>
              <a:rPr lang="en-US" altLang="en-US" sz="1600" dirty="0" smtClean="0"/>
              <a:t>J. Stone, D. Hardy, I. </a:t>
            </a:r>
            <a:r>
              <a:rPr lang="en-US" altLang="en-US" sz="1600" dirty="0" err="1" smtClean="0"/>
              <a:t>Ufimtsev</a:t>
            </a:r>
            <a:r>
              <a:rPr lang="en-US" altLang="en-US" sz="1600" dirty="0" smtClean="0"/>
              <a:t>,         K. </a:t>
            </a:r>
            <a:r>
              <a:rPr lang="en-US" altLang="en-US" sz="1600" dirty="0" err="1" smtClean="0"/>
              <a:t>Schulten</a:t>
            </a:r>
            <a:r>
              <a:rPr lang="en-US" altLang="en-US" sz="1600" dirty="0" smtClean="0"/>
              <a:t>.  </a:t>
            </a:r>
            <a:r>
              <a:rPr lang="en-US" altLang="en-US" sz="1600" i="1" dirty="0" smtClean="0"/>
              <a:t>J. Molecular Graphics and Modeling,</a:t>
            </a:r>
            <a:r>
              <a:rPr lang="en-US" altLang="en-US" sz="1600" b="1" dirty="0" smtClean="0"/>
              <a:t> </a:t>
            </a:r>
            <a:r>
              <a:rPr lang="en-US" altLang="en-US" sz="1600" dirty="0" smtClean="0"/>
              <a:t>29:116-125, 2010.</a:t>
            </a:r>
          </a:p>
          <a:p>
            <a:pPr eaLnBrk="1" hangingPunct="1"/>
            <a:r>
              <a:rPr lang="en-US" altLang="en-US" sz="1600" b="1" dirty="0" err="1" smtClean="0"/>
              <a:t>OpenCL</a:t>
            </a:r>
            <a:r>
              <a:rPr lang="en-US" altLang="en-US" sz="1600" b="1" dirty="0" smtClean="0"/>
              <a:t>: A Parallel Programming Standard for Heterogeneous Computing.                       </a:t>
            </a:r>
            <a:r>
              <a:rPr lang="en-US" altLang="en-US" sz="1600" dirty="0" smtClean="0"/>
              <a:t>J. Stone, D. </a:t>
            </a:r>
            <a:r>
              <a:rPr lang="en-US" altLang="en-US" sz="1600" dirty="0" err="1" smtClean="0"/>
              <a:t>Gohara</a:t>
            </a:r>
            <a:r>
              <a:rPr lang="en-US" altLang="en-US" sz="1600" dirty="0" smtClean="0"/>
              <a:t>, G. Shi.  </a:t>
            </a:r>
            <a:r>
              <a:rPr lang="en-US" altLang="en-US" sz="1600" i="1" dirty="0" smtClean="0"/>
              <a:t>Computing in Science and Engineering, </a:t>
            </a:r>
            <a:r>
              <a:rPr lang="en-US" altLang="en-US" sz="1600" dirty="0" smtClean="0"/>
              <a:t>12(3):66-73, 2010.</a:t>
            </a:r>
          </a:p>
          <a:p>
            <a:pPr eaLnBrk="1" hangingPunct="1"/>
            <a:r>
              <a:rPr lang="en-US" altLang="en-US" sz="1600" b="1" dirty="0" smtClean="0"/>
              <a:t>An Asymmetric Distributed Shared Memory Model for Heterogeneous Computing Systems</a:t>
            </a:r>
            <a:r>
              <a:rPr lang="en-US" altLang="en-US" sz="1600" dirty="0" smtClean="0"/>
              <a:t>.  I. </a:t>
            </a:r>
            <a:r>
              <a:rPr lang="en-US" altLang="en-US" sz="1600" dirty="0" err="1" smtClean="0"/>
              <a:t>Gelado</a:t>
            </a:r>
            <a:r>
              <a:rPr lang="en-US" altLang="en-US" sz="1600" dirty="0" smtClean="0"/>
              <a:t>, J. Stone, J. </a:t>
            </a:r>
            <a:r>
              <a:rPr lang="en-US" altLang="en-US" sz="1600" dirty="0" err="1" smtClean="0"/>
              <a:t>Cabezas</a:t>
            </a:r>
            <a:r>
              <a:rPr lang="en-US" altLang="en-US" sz="1600" dirty="0" smtClean="0"/>
              <a:t>, S. Patel, N. Navarro, W. </a:t>
            </a:r>
            <a:r>
              <a:rPr lang="en-US" altLang="en-US" sz="1600" dirty="0" err="1" smtClean="0"/>
              <a:t>Hwu</a:t>
            </a:r>
            <a:r>
              <a:rPr lang="en-US" altLang="en-US" sz="1600" dirty="0" smtClean="0"/>
              <a:t>.  </a:t>
            </a:r>
            <a:r>
              <a:rPr lang="en-US" altLang="en-US" sz="1600" i="1" dirty="0" smtClean="0"/>
              <a:t>ASPLOS ’10: Proceedings of the 15</a:t>
            </a:r>
            <a:r>
              <a:rPr lang="en-US" altLang="en-US" sz="1600" i="1" baseline="30000" dirty="0" smtClean="0"/>
              <a:t>th</a:t>
            </a:r>
            <a:r>
              <a:rPr lang="en-US" altLang="en-US" sz="1600" i="1" dirty="0" smtClean="0"/>
              <a:t> International Conference on Architectural Support for Programming Languages and Operating Systems,</a:t>
            </a:r>
            <a:r>
              <a:rPr lang="en-US" altLang="en-US" sz="1600" dirty="0" smtClean="0"/>
              <a:t> pp. 347-358, 2010.</a:t>
            </a:r>
            <a:endParaRPr lang="en-US" altLang="en-US" sz="1800" dirty="0" smtClean="0"/>
          </a:p>
        </p:txBody>
      </p:sp>
    </p:spTree>
    <p:extLst>
      <p:ext uri="{BB962C8B-B14F-4D97-AF65-F5344CB8AC3E}">
        <p14:creationId xmlns:p14="http://schemas.microsoft.com/office/powerpoint/2010/main" val="21248290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lnSpcReduction="10000"/>
          </a:bodyPr>
          <a:lstStyle/>
          <a:p>
            <a:pPr eaLnBrk="1" hangingPunct="1"/>
            <a:r>
              <a:rPr lang="en-US" altLang="en-US" sz="1600" b="1" dirty="0" smtClean="0"/>
              <a:t>GPU Clusters for High Performance Computing</a:t>
            </a:r>
            <a:r>
              <a:rPr lang="en-US" altLang="en-US" sz="1600" dirty="0" smtClean="0"/>
              <a:t>.  V. </a:t>
            </a:r>
            <a:r>
              <a:rPr lang="en-US" altLang="en-US" sz="1600" dirty="0" err="1" smtClean="0"/>
              <a:t>Kindratenko</a:t>
            </a:r>
            <a:r>
              <a:rPr lang="en-US" altLang="en-US" sz="1600" dirty="0" smtClean="0"/>
              <a:t>, J. </a:t>
            </a:r>
            <a:r>
              <a:rPr lang="en-US" altLang="en-US" sz="1600" dirty="0" err="1" smtClean="0"/>
              <a:t>Enos</a:t>
            </a:r>
            <a:r>
              <a:rPr lang="en-US" altLang="en-US" sz="1600" dirty="0" smtClean="0"/>
              <a:t>, G. Shi, M. </a:t>
            </a:r>
            <a:r>
              <a:rPr lang="en-US" altLang="en-US" sz="1600" dirty="0" err="1" smtClean="0"/>
              <a:t>Showerman</a:t>
            </a:r>
            <a:r>
              <a:rPr lang="en-US" altLang="en-US" sz="1600" dirty="0" smtClean="0"/>
              <a:t>, G. Arnold, J. Stone, J. Phillips, W. </a:t>
            </a:r>
            <a:r>
              <a:rPr lang="en-US" altLang="en-US" sz="1600" dirty="0" err="1" smtClean="0"/>
              <a:t>Hwu</a:t>
            </a:r>
            <a:r>
              <a:rPr lang="en-US" altLang="en-US" sz="1600" dirty="0" smtClean="0"/>
              <a:t>.  </a:t>
            </a:r>
            <a:r>
              <a:rPr lang="en-US" altLang="en-US" sz="1600" i="1" dirty="0" smtClean="0"/>
              <a:t>Workshop on Parallel Programming on Accelerator Clusters (PPAC),</a:t>
            </a:r>
            <a:r>
              <a:rPr lang="en-US" altLang="en-US" sz="1600" dirty="0" smtClean="0"/>
              <a:t> In Proceedings IEEE Cluster 2009, pp. 1-8, Aug. 2009.</a:t>
            </a:r>
          </a:p>
          <a:p>
            <a:pPr eaLnBrk="1" hangingPunct="1"/>
            <a:r>
              <a:rPr lang="en-US" altLang="en-US" sz="1600" b="1" dirty="0" smtClean="0"/>
              <a:t>Long time-scale simulations of in vivo diffusion using GPU hardware</a:t>
            </a:r>
            <a:r>
              <a:rPr lang="en-US" altLang="en-US" sz="1600" dirty="0" smtClean="0"/>
              <a:t>.  E. Roberts, J. Stone, L. Sepulveda, W. </a:t>
            </a:r>
            <a:r>
              <a:rPr lang="en-US" altLang="en-US" sz="1600" dirty="0" err="1" smtClean="0"/>
              <a:t>Hwu</a:t>
            </a:r>
            <a:r>
              <a:rPr lang="en-US" altLang="en-US" sz="1600" dirty="0" smtClean="0"/>
              <a:t>, Z. </a:t>
            </a:r>
            <a:r>
              <a:rPr lang="en-US" altLang="en-US" sz="1600" dirty="0" err="1" smtClean="0"/>
              <a:t>Luthey-Schulten</a:t>
            </a:r>
            <a:r>
              <a:rPr lang="en-US" altLang="en-US" sz="1600" dirty="0" smtClean="0"/>
              <a:t>. In </a:t>
            </a:r>
            <a:r>
              <a:rPr lang="en-US" altLang="en-US" sz="1600" i="1" dirty="0" smtClean="0"/>
              <a:t>IPDPS’09: Proceedings of the 2009 IEEE International Symposium on Parallel &amp; Distributed Computing</a:t>
            </a:r>
            <a:r>
              <a:rPr lang="en-US" altLang="en-US" sz="1600" dirty="0" smtClean="0"/>
              <a:t>, pp. 1-8, 2009.</a:t>
            </a:r>
          </a:p>
          <a:p>
            <a:pPr eaLnBrk="1" hangingPunct="1"/>
            <a:r>
              <a:rPr lang="en-US" altLang="en-US" sz="1600" b="1" dirty="0" smtClean="0"/>
              <a:t>High Performance Computation and Interactive Display of Molecular Orbitals on GPUs and Multi-core CPUs</a:t>
            </a:r>
            <a:r>
              <a:rPr lang="en-US" altLang="en-US" sz="1600" dirty="0" smtClean="0"/>
              <a:t>.    J. Stone, J. </a:t>
            </a:r>
            <a:r>
              <a:rPr lang="en-US" altLang="en-US" sz="1600" dirty="0" err="1" smtClean="0"/>
              <a:t>Saam</a:t>
            </a:r>
            <a:r>
              <a:rPr lang="en-US" altLang="en-US" sz="1600" dirty="0" smtClean="0"/>
              <a:t>, D. Hardy, K. </a:t>
            </a:r>
            <a:r>
              <a:rPr lang="en-US" altLang="en-US" sz="1600" dirty="0" err="1" smtClean="0"/>
              <a:t>Vandivort</a:t>
            </a:r>
            <a:r>
              <a:rPr lang="en-US" altLang="en-US" sz="1600" dirty="0" smtClean="0"/>
              <a:t>, W. </a:t>
            </a:r>
            <a:r>
              <a:rPr lang="en-US" altLang="en-US" sz="1600" dirty="0" err="1" smtClean="0"/>
              <a:t>Hwu</a:t>
            </a:r>
            <a:r>
              <a:rPr lang="en-US" altLang="en-US" sz="1600" dirty="0" smtClean="0"/>
              <a:t>, K. </a:t>
            </a:r>
            <a:r>
              <a:rPr lang="en-US" altLang="en-US" sz="1600" dirty="0" err="1" smtClean="0"/>
              <a:t>Schulten</a:t>
            </a:r>
            <a:r>
              <a:rPr lang="en-US" altLang="en-US" sz="1600" dirty="0" smtClean="0"/>
              <a:t>, </a:t>
            </a:r>
            <a:r>
              <a:rPr lang="en-US" altLang="en-US" sz="1600" i="1" dirty="0" smtClean="0"/>
              <a:t>2nd Workshop on General-Purpose Computation on Graphics </a:t>
            </a:r>
            <a:r>
              <a:rPr lang="en-US" altLang="en-US" sz="1600" i="1" dirty="0" err="1" smtClean="0"/>
              <a:t>Pricessing</a:t>
            </a:r>
            <a:r>
              <a:rPr lang="en-US" altLang="en-US" sz="1600" i="1" dirty="0" smtClean="0"/>
              <a:t> Units (GPGPU-2),</a:t>
            </a:r>
            <a:r>
              <a:rPr lang="en-US" altLang="en-US" sz="1600" dirty="0" smtClean="0"/>
              <a:t> </a:t>
            </a:r>
            <a:r>
              <a:rPr lang="en-US" altLang="en-US" sz="1600" i="1" dirty="0" smtClean="0"/>
              <a:t>ACM International Conference Proceeding Series</a:t>
            </a:r>
            <a:r>
              <a:rPr lang="en-US" altLang="en-US" sz="1600" dirty="0" smtClean="0"/>
              <a:t>, volume 383, pp. 9-18, 2009.</a:t>
            </a:r>
          </a:p>
          <a:p>
            <a:pPr eaLnBrk="1" hangingPunct="1"/>
            <a:r>
              <a:rPr lang="en-US" altLang="en-US" sz="1600" b="1" dirty="0" smtClean="0"/>
              <a:t>Probing </a:t>
            </a:r>
            <a:r>
              <a:rPr lang="en-US" altLang="en-US" sz="1600" b="1" dirty="0" err="1" smtClean="0"/>
              <a:t>Biomolecular</a:t>
            </a:r>
            <a:r>
              <a:rPr lang="en-US" altLang="en-US" sz="1600" b="1" dirty="0" smtClean="0"/>
              <a:t> Machines with Graphics Processors</a:t>
            </a:r>
            <a:r>
              <a:rPr lang="en-US" altLang="en-US" sz="1600" dirty="0" smtClean="0"/>
              <a:t>.  J. Phillips, J. Stone.  </a:t>
            </a:r>
            <a:r>
              <a:rPr lang="en-US" altLang="en-US" sz="1600" i="1" dirty="0" smtClean="0"/>
              <a:t>Communications of the ACM,</a:t>
            </a:r>
            <a:r>
              <a:rPr lang="en-US" altLang="en-US" sz="1600" dirty="0" smtClean="0"/>
              <a:t> 52(10):34-41, 2009.</a:t>
            </a:r>
          </a:p>
          <a:p>
            <a:pPr eaLnBrk="1" hangingPunct="1"/>
            <a:r>
              <a:rPr lang="en-US" altLang="en-US" sz="1600" b="1" dirty="0" smtClean="0"/>
              <a:t>Multilevel summation of electrostatic potentials using graphics processing units</a:t>
            </a:r>
            <a:r>
              <a:rPr lang="en-US" altLang="en-US" sz="1600" dirty="0" smtClean="0"/>
              <a:t>. D. Hardy, J. Stone, K. </a:t>
            </a:r>
            <a:r>
              <a:rPr lang="en-US" altLang="en-US" sz="1600" dirty="0" err="1" smtClean="0"/>
              <a:t>Schulten</a:t>
            </a:r>
            <a:r>
              <a:rPr lang="en-US" altLang="en-US" sz="1600" dirty="0" smtClean="0"/>
              <a:t>. </a:t>
            </a:r>
            <a:r>
              <a:rPr lang="en-US" altLang="en-US" sz="1600" i="1" dirty="0" smtClean="0"/>
              <a:t>J. Parallel Computing</a:t>
            </a:r>
            <a:r>
              <a:rPr lang="en-US" altLang="en-US" sz="16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0" y="914400"/>
            <a:ext cx="9144000" cy="3638550"/>
          </a:xfrm>
          <a:solidFill>
            <a:schemeClr val="bg1"/>
          </a:solidFill>
        </p:spPr>
        <p:txBody>
          <a:bodyPr lIns="91440" tIns="45720" rIns="91440" bIns="45720"/>
          <a:lstStyle/>
          <a:p>
            <a:pPr eaLnBrk="1" hangingPunct="1"/>
            <a:r>
              <a:rPr lang="en-US" altLang="en-US" sz="1600" b="1" dirty="0" smtClean="0"/>
              <a:t>Adapting a message-driven parallel application to GPU-accelerated clusters</a:t>
            </a:r>
            <a:r>
              <a:rPr lang="en-US" altLang="en-US" sz="1600" dirty="0" smtClean="0"/>
              <a:t>.                                      J. Phillips, J. Stone, K. </a:t>
            </a:r>
            <a:r>
              <a:rPr lang="en-US" altLang="en-US" sz="1600" dirty="0" err="1" smtClean="0"/>
              <a:t>Schulten</a:t>
            </a:r>
            <a:r>
              <a:rPr lang="en-US" altLang="en-US" sz="1600" dirty="0" smtClean="0"/>
              <a:t>.  </a:t>
            </a:r>
            <a:r>
              <a:rPr lang="en-US" altLang="en-US" sz="1600" i="1" dirty="0" smtClean="0"/>
              <a:t>Proceedings of the 2008 ACM/IEEE Conference on Supercomputing</a:t>
            </a:r>
            <a:r>
              <a:rPr lang="en-US" altLang="en-US" sz="1600" dirty="0" smtClean="0"/>
              <a:t>, IEEE Press, 2008.</a:t>
            </a:r>
            <a:endParaRPr lang="en-US" altLang="en-US" sz="1600" i="1" dirty="0" smtClean="0"/>
          </a:p>
          <a:p>
            <a:pPr eaLnBrk="1" hangingPunct="1"/>
            <a:r>
              <a:rPr lang="en-US" altLang="en-US" sz="1600" b="1" dirty="0" smtClean="0"/>
              <a:t>GPU acceleration of cutoff pair potentials for molecular modeling applications</a:t>
            </a:r>
            <a:r>
              <a:rPr lang="en-US" altLang="en-US" sz="1600" dirty="0" smtClean="0"/>
              <a:t>.                                C. Rodrigues, D. Hardy, J. Stone, K. </a:t>
            </a:r>
            <a:r>
              <a:rPr lang="en-US" altLang="en-US" sz="1600" dirty="0" err="1" smtClean="0"/>
              <a:t>Schulten</a:t>
            </a:r>
            <a:r>
              <a:rPr lang="en-US" altLang="en-US" sz="1600" dirty="0" smtClean="0"/>
              <a:t>, and W. </a:t>
            </a:r>
            <a:r>
              <a:rPr lang="en-US" altLang="en-US" sz="1600" dirty="0" err="1" smtClean="0"/>
              <a:t>Hwu</a:t>
            </a:r>
            <a:r>
              <a:rPr lang="en-US" altLang="en-US" sz="1600" dirty="0" smtClean="0"/>
              <a:t>. </a:t>
            </a:r>
            <a:r>
              <a:rPr lang="en-US" altLang="en-US" sz="1600" i="1" dirty="0" smtClean="0"/>
              <a:t>Proceedings of the 2008 Conference On Computing Frontiers</a:t>
            </a:r>
            <a:r>
              <a:rPr lang="en-US" altLang="en-US" sz="1600" dirty="0" smtClean="0"/>
              <a:t>, pp. 273-282, 2008.</a:t>
            </a:r>
          </a:p>
          <a:p>
            <a:pPr eaLnBrk="1" hangingPunct="1"/>
            <a:r>
              <a:rPr lang="en-US" altLang="en-US" sz="1600" b="1" dirty="0" smtClean="0"/>
              <a:t>GPU computing</a:t>
            </a:r>
            <a:r>
              <a:rPr lang="en-US" altLang="en-US" sz="1600" dirty="0" smtClean="0"/>
              <a:t>.  J. Owens, M. Houston, D. </a:t>
            </a:r>
            <a:r>
              <a:rPr lang="en-US" altLang="en-US" sz="1600" dirty="0" err="1" smtClean="0"/>
              <a:t>Luebke</a:t>
            </a:r>
            <a:r>
              <a:rPr lang="en-US" altLang="en-US" sz="1600" dirty="0" smtClean="0"/>
              <a:t>, S. Green, J. Stone, J. Phillips. </a:t>
            </a:r>
            <a:r>
              <a:rPr lang="en-US" altLang="en-US" sz="1600" i="1" dirty="0" smtClean="0"/>
              <a:t>Proceedings of the IEEE</a:t>
            </a:r>
            <a:r>
              <a:rPr lang="en-US" altLang="en-US" sz="1600" dirty="0" smtClean="0"/>
              <a:t>, 96:879-899, 2008.</a:t>
            </a:r>
          </a:p>
          <a:p>
            <a:pPr eaLnBrk="1" hangingPunct="1"/>
            <a:r>
              <a:rPr lang="en-US" altLang="en-US" sz="1600" b="1" dirty="0" smtClean="0"/>
              <a:t>Accelerating molecular modeling applications with graphics processors</a:t>
            </a:r>
            <a:r>
              <a:rPr lang="en-US" altLang="en-US" sz="1600" i="1" dirty="0" smtClean="0"/>
              <a:t>. </a:t>
            </a:r>
            <a:r>
              <a:rPr lang="en-US" altLang="en-US" sz="1600" dirty="0" smtClean="0"/>
              <a:t>J. Stone, J. Phillips, P. </a:t>
            </a:r>
            <a:r>
              <a:rPr lang="en-US" altLang="en-US" sz="1600" dirty="0" err="1" smtClean="0"/>
              <a:t>Freddolino</a:t>
            </a:r>
            <a:r>
              <a:rPr lang="en-US" altLang="en-US" sz="1600" dirty="0" smtClean="0"/>
              <a:t>, D. Hardy, L. Trabuco, K. </a:t>
            </a:r>
            <a:r>
              <a:rPr lang="en-US" altLang="en-US" sz="1600" dirty="0" err="1" smtClean="0"/>
              <a:t>Schulten</a:t>
            </a:r>
            <a:r>
              <a:rPr lang="en-US" altLang="en-US" sz="1600" dirty="0" smtClean="0"/>
              <a:t>. </a:t>
            </a:r>
            <a:r>
              <a:rPr lang="en-US" altLang="en-US" sz="1600" i="1" dirty="0" smtClean="0"/>
              <a:t>J. Comp. Chem.</a:t>
            </a:r>
            <a:r>
              <a:rPr lang="en-US" altLang="en-US" sz="1600" dirty="0" smtClean="0"/>
              <a:t>, 28:2618-2640, 2007.</a:t>
            </a:r>
          </a:p>
          <a:p>
            <a:pPr eaLnBrk="1" hangingPunct="1"/>
            <a:r>
              <a:rPr lang="en-US" altLang="en-US" sz="1600" b="1" dirty="0" smtClean="0"/>
              <a:t>Continuous fluorescence </a:t>
            </a:r>
            <a:r>
              <a:rPr lang="en-US" altLang="en-US" sz="1600" b="1" dirty="0" err="1" smtClean="0"/>
              <a:t>microphotolysis</a:t>
            </a:r>
            <a:r>
              <a:rPr lang="en-US" altLang="en-US" sz="1600" b="1" dirty="0" smtClean="0"/>
              <a:t> and correlation spectroscopy</a:t>
            </a:r>
            <a:r>
              <a:rPr lang="en-US" altLang="en-US" sz="1600" dirty="0" smtClean="0"/>
              <a:t>. A. </a:t>
            </a:r>
            <a:r>
              <a:rPr lang="en-US" altLang="en-US" sz="1600" dirty="0" err="1" smtClean="0"/>
              <a:t>Arkhipov</a:t>
            </a:r>
            <a:r>
              <a:rPr lang="en-US" altLang="en-US" sz="1600" dirty="0" smtClean="0"/>
              <a:t>, J. </a:t>
            </a:r>
            <a:r>
              <a:rPr lang="en-US" altLang="en-US" sz="1600" dirty="0" err="1" smtClean="0"/>
              <a:t>Hüve</a:t>
            </a:r>
            <a:r>
              <a:rPr lang="en-US" altLang="en-US" sz="1600" dirty="0" smtClean="0"/>
              <a:t>, M. </a:t>
            </a:r>
            <a:r>
              <a:rPr lang="en-US" altLang="en-US" sz="1600" dirty="0" err="1" smtClean="0"/>
              <a:t>Kahms</a:t>
            </a:r>
            <a:r>
              <a:rPr lang="en-US" altLang="en-US" sz="1600" dirty="0" smtClean="0"/>
              <a:t>, R. Peters, K. </a:t>
            </a:r>
            <a:r>
              <a:rPr lang="en-US" altLang="en-US" sz="1600" dirty="0" err="1" smtClean="0"/>
              <a:t>Schulten</a:t>
            </a:r>
            <a:r>
              <a:rPr lang="en-US" altLang="en-US" sz="1600" dirty="0" smtClean="0"/>
              <a:t>. </a:t>
            </a:r>
            <a:r>
              <a:rPr lang="en-US" altLang="en-US" sz="1600" i="1" dirty="0" smtClean="0"/>
              <a:t>Biophysical Journal</a:t>
            </a:r>
            <a:r>
              <a:rPr lang="en-US" altLang="en-US" sz="16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11113"/>
            <a:ext cx="9144000" cy="5140325"/>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4099" name="Picture 1" descr="simsize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3600"/>
            <a:ext cx="76200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31750" y="31750"/>
            <a:ext cx="9153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dirty="0">
                <a:latin typeface="Arial" pitchFamily="34" charset="0"/>
                <a:cs typeface="Arial" pitchFamily="34" charset="0"/>
              </a:rPr>
              <a:t>NAMD and VMD Use GPUs </a:t>
            </a:r>
            <a:r>
              <a:rPr lang="en-US" altLang="en-US" sz="2400" dirty="0" smtClean="0">
                <a:latin typeface="Arial" pitchFamily="34" charset="0"/>
                <a:cs typeface="Arial" pitchFamily="34" charset="0"/>
              </a:rPr>
              <a:t>and </a:t>
            </a:r>
            <a:r>
              <a:rPr lang="en-US" altLang="en-US" sz="2400" dirty="0" err="1" smtClean="0">
                <a:latin typeface="Arial" pitchFamily="34" charset="0"/>
                <a:cs typeface="Arial" pitchFamily="34" charset="0"/>
              </a:rPr>
              <a:t>Petascale</a:t>
            </a:r>
            <a:r>
              <a:rPr lang="en-US" altLang="en-US" sz="2400" dirty="0" smtClean="0">
                <a:latin typeface="Arial" pitchFamily="34" charset="0"/>
                <a:cs typeface="Arial" pitchFamily="34" charset="0"/>
              </a:rPr>
              <a:t> </a:t>
            </a:r>
            <a:r>
              <a:rPr lang="en-US" altLang="en-US" sz="2400" dirty="0">
                <a:latin typeface="Arial" pitchFamily="34" charset="0"/>
                <a:cs typeface="Arial" pitchFamily="34" charset="0"/>
              </a:rPr>
              <a:t>Computing to Meet</a:t>
            </a:r>
          </a:p>
          <a:p>
            <a:pPr algn="ctr" eaLnBrk="1" hangingPunct="1">
              <a:buFont typeface="Times New Roman" pitchFamily="18" charset="0"/>
              <a:buNone/>
            </a:pPr>
            <a:r>
              <a:rPr lang="en-US" altLang="en-US" sz="2400" dirty="0">
                <a:latin typeface="Arial" pitchFamily="34" charset="0"/>
                <a:cs typeface="Arial" pitchFamily="34" charset="0"/>
              </a:rPr>
              <a:t>Computational Biology’s Insatiable Demand for Processing Power</a:t>
            </a:r>
          </a:p>
        </p:txBody>
      </p:sp>
    </p:spTree>
    <p:extLst>
      <p:ext uri="{BB962C8B-B14F-4D97-AF65-F5344CB8AC3E}">
        <p14:creationId xmlns:p14="http://schemas.microsoft.com/office/powerpoint/2010/main" val="1498303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25400" y="11113"/>
            <a:ext cx="9169400" cy="5132387"/>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l="26189"/>
          <a:stretch>
            <a:fillRect/>
          </a:stretch>
        </p:blipFill>
        <p:spPr bwMode="auto">
          <a:xfrm>
            <a:off x="33338" y="442913"/>
            <a:ext cx="6200775" cy="4706937"/>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8" name="Title 1"/>
          <p:cNvSpPr>
            <a:spLocks noGrp="1"/>
          </p:cNvSpPr>
          <p:nvPr>
            <p:ph type="title"/>
          </p:nvPr>
        </p:nvSpPr>
        <p:spPr>
          <a:xfrm>
            <a:off x="152400" y="31750"/>
            <a:ext cx="8915400" cy="552450"/>
          </a:xfrm>
        </p:spPr>
        <p:txBody>
          <a:bodyPr>
            <a:normAutofit fontScale="90000"/>
          </a:bodyPr>
          <a:lstStyle/>
          <a:p>
            <a:r>
              <a:rPr lang="en-US" altLang="en-US" sz="3200" smtClean="0">
                <a:latin typeface="Arial" charset="0"/>
                <a:cs typeface="Arial" charset="0"/>
              </a:rPr>
              <a:t>NAMD Titan XK7 Performance August 2013</a:t>
            </a:r>
          </a:p>
        </p:txBody>
      </p:sp>
      <p:sp>
        <p:nvSpPr>
          <p:cNvPr id="6149" name="Rectangle 12"/>
          <p:cNvSpPr>
            <a:spLocks noChangeArrowheads="1"/>
          </p:cNvSpPr>
          <p:nvPr/>
        </p:nvSpPr>
        <p:spPr bwMode="auto">
          <a:xfrm>
            <a:off x="-685800" y="742950"/>
            <a:ext cx="863600" cy="857250"/>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6150" name="Straight Arrow Connector 11"/>
          <p:cNvCxnSpPr>
            <a:cxnSpLocks noChangeShapeType="1"/>
          </p:cNvCxnSpPr>
          <p:nvPr/>
        </p:nvCxnSpPr>
        <p:spPr bwMode="auto">
          <a:xfrm>
            <a:off x="3954463" y="2495550"/>
            <a:ext cx="2065337" cy="838200"/>
          </a:xfrm>
          <a:prstGeom prst="straightConnector1">
            <a:avLst/>
          </a:prstGeom>
          <a:noFill/>
          <a:ln w="127000" algn="ctr">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1" name="TextBox 14"/>
          <p:cNvSpPr txBox="1">
            <a:spLocks noChangeArrowheads="1"/>
          </p:cNvSpPr>
          <p:nvPr/>
        </p:nvSpPr>
        <p:spPr bwMode="auto">
          <a:xfrm>
            <a:off x="6019800" y="2687638"/>
            <a:ext cx="3125788"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b="1">
                <a:latin typeface="Arial" charset="0"/>
                <a:cs typeface="Arial" charset="0"/>
              </a:rPr>
              <a:t>HIV-1 Trajectory:       ~1.2 TB/day         @ 4096 XK7 nodes</a:t>
            </a:r>
          </a:p>
        </p:txBody>
      </p:sp>
      <p:sp>
        <p:nvSpPr>
          <p:cNvPr id="6152" name="TextBox 14"/>
          <p:cNvSpPr txBox="1">
            <a:spLocks noChangeArrowheads="1"/>
          </p:cNvSpPr>
          <p:nvPr/>
        </p:nvSpPr>
        <p:spPr bwMode="auto">
          <a:xfrm>
            <a:off x="5743575" y="890588"/>
            <a:ext cx="33988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b="1" dirty="0">
                <a:latin typeface="Arial" charset="0"/>
                <a:cs typeface="Arial" charset="0"/>
              </a:rPr>
              <a:t>NAMD XK7 vs. XE6</a:t>
            </a:r>
          </a:p>
          <a:p>
            <a:pPr algn="ctr" eaLnBrk="1" hangingPunct="1">
              <a:buFont typeface="Times New Roman" pitchFamily="18" charset="0"/>
              <a:buNone/>
            </a:pPr>
            <a:r>
              <a:rPr lang="en-US" altLang="en-US" sz="2400" b="1" dirty="0">
                <a:latin typeface="Arial" charset="0"/>
                <a:cs typeface="Arial" charset="0"/>
              </a:rPr>
              <a:t>GPU Speedup: 2</a:t>
            </a:r>
            <a:r>
              <a:rPr lang="en-US" altLang="en-US" sz="2400" b="1" dirty="0" smtClean="0">
                <a:latin typeface="Arial" charset="0"/>
                <a:cs typeface="Arial" charset="0"/>
              </a:rPr>
              <a:t>x-4x</a:t>
            </a:r>
            <a:endParaRPr lang="en-US" altLang="en-US" sz="2400" b="1" dirty="0">
              <a:latin typeface="Arial" charset="0"/>
              <a:cs typeface="Arial" charset="0"/>
            </a:endParaRPr>
          </a:p>
        </p:txBody>
      </p:sp>
    </p:spTree>
    <p:extLst>
      <p:ext uri="{BB962C8B-B14F-4D97-AF65-F5344CB8AC3E}">
        <p14:creationId xmlns:p14="http://schemas.microsoft.com/office/powerpoint/2010/main" val="235489357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CSA Blue Waters GPU-accelerated Super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38" y="0"/>
            <a:ext cx="23685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3" y="2616053"/>
            <a:ext cx="2668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itle 1"/>
          <p:cNvSpPr>
            <a:spLocks noGrp="1"/>
          </p:cNvSpPr>
          <p:nvPr>
            <p:ph type="title"/>
          </p:nvPr>
        </p:nvSpPr>
        <p:spPr>
          <a:xfrm>
            <a:off x="127000" y="206375"/>
            <a:ext cx="6426200" cy="952500"/>
          </a:xfrm>
        </p:spPr>
        <p:txBody>
          <a:bodyPr>
            <a:normAutofit fontScale="90000"/>
          </a:bodyPr>
          <a:lstStyle/>
          <a:p>
            <a:pPr eaLnBrk="1" hangingPunct="1"/>
            <a:r>
              <a:rPr lang="en-US" altLang="en-US" sz="3600" b="1" i="1" smtClean="0">
                <a:latin typeface="Arial" pitchFamily="34" charset="0"/>
              </a:rPr>
              <a:t>Interactive Remote </a:t>
            </a:r>
            <a:r>
              <a:rPr lang="en-US" altLang="en-US" sz="3600" smtClean="0">
                <a:latin typeface="Arial" pitchFamily="34" charset="0"/>
              </a:rPr>
              <a:t>Visualization and Analysis</a:t>
            </a:r>
          </a:p>
        </p:txBody>
      </p:sp>
      <p:sp>
        <p:nvSpPr>
          <p:cNvPr id="3" name="Content Placeholder 2"/>
          <p:cNvSpPr>
            <a:spLocks noGrp="1"/>
          </p:cNvSpPr>
          <p:nvPr>
            <p:ph idx="1"/>
          </p:nvPr>
        </p:nvSpPr>
        <p:spPr>
          <a:xfrm>
            <a:off x="127000" y="1311275"/>
            <a:ext cx="6348413" cy="2698750"/>
          </a:xfrm>
        </p:spPr>
        <p:txBody>
          <a:bodyPr rtlCol="0">
            <a:normAutofit/>
          </a:bodyPr>
          <a:lstStyle/>
          <a:p>
            <a:pPr marL="342826" indent="-342826" defTabSz="457101" eaLnBrk="1" fontAlgn="auto" hangingPunct="1">
              <a:spcAft>
                <a:spcPts val="0"/>
              </a:spcAft>
              <a:buFont typeface="Arial"/>
              <a:buChar char="•"/>
              <a:defRPr/>
            </a:pPr>
            <a:r>
              <a:rPr lang="en-US" sz="2400" dirty="0" smtClean="0"/>
              <a:t>Enabled by hardware H.264/H.265 video encode/decode</a:t>
            </a:r>
          </a:p>
          <a:p>
            <a:pPr marL="342826" indent="-342826" defTabSz="457101" eaLnBrk="1" fontAlgn="auto" hangingPunct="1">
              <a:spcAft>
                <a:spcPts val="0"/>
              </a:spcAft>
              <a:buFont typeface="Arial"/>
              <a:buChar char="•"/>
              <a:defRPr/>
            </a:pPr>
            <a:r>
              <a:rPr lang="en-US" sz="2400" dirty="0" smtClean="0"/>
              <a:t>Enable visualization and analyses not possible with conventional workstations</a:t>
            </a:r>
          </a:p>
          <a:p>
            <a:pPr marL="342826" indent="-342826" defTabSz="457101" eaLnBrk="1" fontAlgn="auto" hangingPunct="1">
              <a:spcAft>
                <a:spcPts val="0"/>
              </a:spcAft>
              <a:buFont typeface="Arial"/>
              <a:buChar char="•"/>
              <a:defRPr/>
            </a:pPr>
            <a:r>
              <a:rPr lang="en-US" sz="2400" dirty="0" smtClean="0"/>
              <a:t>Access data located anywhere in the world </a:t>
            </a:r>
          </a:p>
          <a:p>
            <a:pPr marL="742789" lvl="1" indent="-285688" defTabSz="457101" eaLnBrk="1" fontAlgn="auto" hangingPunct="1">
              <a:spcAft>
                <a:spcPts val="0"/>
              </a:spcAft>
              <a:buFont typeface="Arial"/>
              <a:buChar char="–"/>
              <a:defRPr/>
            </a:pPr>
            <a:r>
              <a:rPr lang="en-US" sz="2000" dirty="0" smtClean="0"/>
              <a:t>Same VMD session available to any device</a:t>
            </a:r>
            <a:endParaRPr lang="en-US" sz="2400" dirty="0" smtClean="0"/>
          </a:p>
          <a:p>
            <a:pPr marL="0" indent="0" defTabSz="457101" eaLnBrk="1" fontAlgn="auto" hangingPunct="1">
              <a:spcAft>
                <a:spcPts val="0"/>
              </a:spcAft>
              <a:buFont typeface="Arial"/>
              <a:buNone/>
              <a:defRPr/>
            </a:pPr>
            <a:endParaRPr lang="en-US" sz="2400" dirty="0" smtClean="0"/>
          </a:p>
        </p:txBody>
      </p:sp>
      <p:cxnSp>
        <p:nvCxnSpPr>
          <p:cNvPr id="9" name="Straight Arrow Connector 8"/>
          <p:cNvCxnSpPr/>
          <p:nvPr/>
        </p:nvCxnSpPr>
        <p:spPr>
          <a:xfrm flipH="1">
            <a:off x="7070651" y="1657350"/>
            <a:ext cx="393774" cy="1862027"/>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434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z="3600" smtClean="0">
                <a:latin typeface="Arial" pitchFamily="34" charset="0"/>
              </a:rPr>
              <a:t>Interactive Collaboration</a:t>
            </a:r>
          </a:p>
        </p:txBody>
      </p:sp>
      <p:sp>
        <p:nvSpPr>
          <p:cNvPr id="50179" name="Content Placeholder 2"/>
          <p:cNvSpPr>
            <a:spLocks noGrp="1"/>
          </p:cNvSpPr>
          <p:nvPr>
            <p:ph idx="1"/>
          </p:nvPr>
        </p:nvSpPr>
        <p:spPr>
          <a:xfrm>
            <a:off x="279400" y="1200150"/>
            <a:ext cx="4619625" cy="3394075"/>
          </a:xfrm>
        </p:spPr>
        <p:txBody>
          <a:bodyPr/>
          <a:lstStyle/>
          <a:p>
            <a:pPr eaLnBrk="1" hangingPunct="1"/>
            <a:r>
              <a:rPr lang="en-US" altLang="en-US" sz="2000" smtClean="0">
                <a:latin typeface="Arial" pitchFamily="34" charset="0"/>
              </a:rPr>
              <a:t>Enable interactive VMD sessions with multiple-endpoints</a:t>
            </a:r>
          </a:p>
          <a:p>
            <a:pPr eaLnBrk="1" hangingPunct="1"/>
            <a:endParaRPr lang="en-US" altLang="en-US" sz="2000" smtClean="0">
              <a:latin typeface="Arial" pitchFamily="34" charset="0"/>
            </a:endParaRPr>
          </a:p>
          <a:p>
            <a:pPr eaLnBrk="1" hangingPunct="1"/>
            <a:r>
              <a:rPr lang="en-US" altLang="en-US" sz="2000" smtClean="0">
                <a:latin typeface="Arial" pitchFamily="34" charset="0"/>
              </a:rPr>
              <a:t>Enable collaboration features that were previously impractical:</a:t>
            </a:r>
          </a:p>
          <a:p>
            <a:pPr lvl="1" eaLnBrk="1" hangingPunct="1"/>
            <a:r>
              <a:rPr lang="en-US" altLang="en-US" sz="1800" smtClean="0">
                <a:latin typeface="Arial" pitchFamily="34" charset="0"/>
              </a:rPr>
              <a:t>Remote viz. overcomes local computing and visualization limitations for interactive display</a:t>
            </a:r>
          </a:p>
        </p:txBody>
      </p:sp>
      <p:grpSp>
        <p:nvGrpSpPr>
          <p:cNvPr id="50180" name="Group 15"/>
          <p:cNvGrpSpPr>
            <a:grpSpLocks/>
          </p:cNvGrpSpPr>
          <p:nvPr/>
        </p:nvGrpSpPr>
        <p:grpSpPr bwMode="auto">
          <a:xfrm>
            <a:off x="7472363" y="206375"/>
            <a:ext cx="1492250" cy="1384300"/>
            <a:chOff x="5676900" y="1200151"/>
            <a:chExt cx="3009900" cy="3009900"/>
          </a:xfrm>
        </p:grpSpPr>
        <p:pic>
          <p:nvPicPr>
            <p:cNvPr id="50198"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1200151"/>
              <a:ext cx="30099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50199" name="Group 54"/>
            <p:cNvGrpSpPr>
              <a:grpSpLocks/>
            </p:cNvGrpSpPr>
            <p:nvPr/>
          </p:nvGrpSpPr>
          <p:grpSpPr bwMode="auto">
            <a:xfrm>
              <a:off x="6038850" y="1617664"/>
              <a:ext cx="2286000" cy="1498600"/>
              <a:chOff x="0" y="0"/>
              <a:chExt cx="1440" cy="944"/>
            </a:xfrm>
          </p:grpSpPr>
          <p:sp>
            <p:nvSpPr>
              <p:cNvPr id="14" name="Freeform 52"/>
              <p:cNvSpPr>
                <a:spLocks/>
              </p:cNvSpPr>
              <p:nvPr/>
            </p:nvSpPr>
            <p:spPr bwMode="auto">
              <a:xfrm>
                <a:off x="0" y="0"/>
                <a:ext cx="1440" cy="944"/>
              </a:xfrm>
              <a:custGeom>
                <a:avLst/>
                <a:gdLst>
                  <a:gd name="T0" fmla="*/ 92 w 21600"/>
                  <a:gd name="T1" fmla="*/ 0 h 21600"/>
                  <a:gd name="T2" fmla="*/ 21600 w 21600"/>
                  <a:gd name="T3" fmla="*/ 58 h 21600"/>
                  <a:gd name="T4" fmla="*/ 21340 w 21600"/>
                  <a:gd name="T5" fmla="*/ 21600 h 21600"/>
                  <a:gd name="T6" fmla="*/ 0 w 21600"/>
                  <a:gd name="T7" fmla="*/ 21124 h 21600"/>
                  <a:gd name="T8" fmla="*/ 92 w 21600"/>
                  <a:gd name="T9" fmla="*/ 0 h 21600"/>
                  <a:gd name="T10" fmla="*/ 92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92" y="0"/>
                    </a:moveTo>
                    <a:lnTo>
                      <a:pt x="21600" y="58"/>
                    </a:lnTo>
                    <a:lnTo>
                      <a:pt x="21340" y="21600"/>
                    </a:lnTo>
                    <a:lnTo>
                      <a:pt x="0" y="21124"/>
                    </a:lnTo>
                    <a:lnTo>
                      <a:pt x="92" y="0"/>
                    </a:lnTo>
                    <a:close/>
                    <a:moveTo>
                      <a:pt x="92" y="0"/>
                    </a:moveTo>
                  </a:path>
                </a:pathLst>
              </a:custGeom>
              <a:solidFill>
                <a:schemeClr val="accent1"/>
              </a:solidFill>
              <a:ln w="38100" cap="flat">
                <a:solidFill>
                  <a:schemeClr val="tx1"/>
                </a:solidFill>
                <a:prstDash val="solid"/>
                <a:miter lim="800000"/>
                <a:headEnd type="none" w="med" len="med"/>
                <a:tailEnd type="none" w="med" len="med"/>
              </a:ln>
            </p:spPr>
            <p:txBody>
              <a:bodyPr lIns="0" tIns="0" rIns="0" bIns="0"/>
              <a:lstStyle/>
              <a:p>
                <a:pPr algn="l" defTabSz="457101" fontAlgn="auto">
                  <a:lnSpc>
                    <a:spcPct val="100000"/>
                  </a:lnSpc>
                  <a:spcBef>
                    <a:spcPts val="0"/>
                  </a:spcBef>
                  <a:spcAft>
                    <a:spcPts val="0"/>
                  </a:spcAft>
                  <a:buClrTx/>
                  <a:buSzTx/>
                  <a:buFontTx/>
                  <a:buNone/>
                  <a:defRPr/>
                </a:pPr>
                <a:endParaRPr lang="en-US" sz="1800">
                  <a:solidFill>
                    <a:prstClr val="black"/>
                  </a:solidFill>
                  <a:latin typeface="Arial"/>
                  <a:ea typeface="+mn-ea"/>
                  <a:cs typeface="+mn-cs"/>
                </a:endParaRPr>
              </a:p>
            </p:txBody>
          </p:sp>
          <p:pic>
            <p:nvPicPr>
              <p:cNvPr id="50201"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 y="45"/>
                <a:ext cx="703"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grpSp>
        <p:nvGrpSpPr>
          <p:cNvPr id="50181" name="Group 17"/>
          <p:cNvGrpSpPr>
            <a:grpSpLocks/>
          </p:cNvGrpSpPr>
          <p:nvPr/>
        </p:nvGrpSpPr>
        <p:grpSpPr bwMode="auto">
          <a:xfrm>
            <a:off x="7650163" y="2582863"/>
            <a:ext cx="1493837" cy="1385887"/>
            <a:chOff x="5676900" y="1200151"/>
            <a:chExt cx="3009900" cy="3009900"/>
          </a:xfrm>
        </p:grpSpPr>
        <p:pic>
          <p:nvPicPr>
            <p:cNvPr id="50194"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1200151"/>
              <a:ext cx="30099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50195" name="Group 54"/>
            <p:cNvGrpSpPr>
              <a:grpSpLocks/>
            </p:cNvGrpSpPr>
            <p:nvPr/>
          </p:nvGrpSpPr>
          <p:grpSpPr bwMode="auto">
            <a:xfrm>
              <a:off x="6038850" y="1617664"/>
              <a:ext cx="2286000" cy="1498600"/>
              <a:chOff x="0" y="0"/>
              <a:chExt cx="1440" cy="944"/>
            </a:xfrm>
          </p:grpSpPr>
          <p:sp>
            <p:nvSpPr>
              <p:cNvPr id="21" name="Freeform 52"/>
              <p:cNvSpPr>
                <a:spLocks/>
              </p:cNvSpPr>
              <p:nvPr/>
            </p:nvSpPr>
            <p:spPr bwMode="auto">
              <a:xfrm>
                <a:off x="0" y="0"/>
                <a:ext cx="1441" cy="945"/>
              </a:xfrm>
              <a:custGeom>
                <a:avLst/>
                <a:gdLst>
                  <a:gd name="T0" fmla="*/ 92 w 21600"/>
                  <a:gd name="T1" fmla="*/ 0 h 21600"/>
                  <a:gd name="T2" fmla="*/ 21600 w 21600"/>
                  <a:gd name="T3" fmla="*/ 58 h 21600"/>
                  <a:gd name="T4" fmla="*/ 21340 w 21600"/>
                  <a:gd name="T5" fmla="*/ 21600 h 21600"/>
                  <a:gd name="T6" fmla="*/ 0 w 21600"/>
                  <a:gd name="T7" fmla="*/ 21124 h 21600"/>
                  <a:gd name="T8" fmla="*/ 92 w 21600"/>
                  <a:gd name="T9" fmla="*/ 0 h 21600"/>
                  <a:gd name="T10" fmla="*/ 92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92" y="0"/>
                    </a:moveTo>
                    <a:lnTo>
                      <a:pt x="21600" y="58"/>
                    </a:lnTo>
                    <a:lnTo>
                      <a:pt x="21340" y="21600"/>
                    </a:lnTo>
                    <a:lnTo>
                      <a:pt x="0" y="21124"/>
                    </a:lnTo>
                    <a:lnTo>
                      <a:pt x="92" y="0"/>
                    </a:lnTo>
                    <a:close/>
                    <a:moveTo>
                      <a:pt x="92" y="0"/>
                    </a:moveTo>
                  </a:path>
                </a:pathLst>
              </a:custGeom>
              <a:solidFill>
                <a:schemeClr val="accent1"/>
              </a:solidFill>
              <a:ln w="38100" cap="flat">
                <a:solidFill>
                  <a:schemeClr val="tx1"/>
                </a:solidFill>
                <a:prstDash val="solid"/>
                <a:miter lim="800000"/>
                <a:headEnd type="none" w="med" len="med"/>
                <a:tailEnd type="none" w="med" len="med"/>
              </a:ln>
            </p:spPr>
            <p:txBody>
              <a:bodyPr lIns="0" tIns="0" rIns="0" bIns="0"/>
              <a:lstStyle/>
              <a:p>
                <a:pPr algn="l" defTabSz="457101" fontAlgn="auto">
                  <a:lnSpc>
                    <a:spcPct val="100000"/>
                  </a:lnSpc>
                  <a:spcBef>
                    <a:spcPts val="0"/>
                  </a:spcBef>
                  <a:spcAft>
                    <a:spcPts val="0"/>
                  </a:spcAft>
                  <a:buClrTx/>
                  <a:buSzTx/>
                  <a:buFontTx/>
                  <a:buNone/>
                  <a:defRPr/>
                </a:pPr>
                <a:endParaRPr lang="en-US" sz="1800">
                  <a:solidFill>
                    <a:prstClr val="black"/>
                  </a:solidFill>
                  <a:latin typeface="Arial"/>
                  <a:ea typeface="+mn-ea"/>
                  <a:cs typeface="+mn-cs"/>
                </a:endParaRPr>
              </a:p>
            </p:txBody>
          </p:sp>
          <p:pic>
            <p:nvPicPr>
              <p:cNvPr id="50197"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 y="45"/>
                <a:ext cx="703"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sp>
        <p:nvSpPr>
          <p:cNvPr id="28" name="TextBox 27"/>
          <p:cNvSpPr txBox="1"/>
          <p:nvPr/>
        </p:nvSpPr>
        <p:spPr>
          <a:xfrm>
            <a:off x="7478713" y="1465263"/>
            <a:ext cx="1492250" cy="738187"/>
          </a:xfrm>
          <a:prstGeom prst="rect">
            <a:avLst/>
          </a:prstGeom>
          <a:noFill/>
        </p:spPr>
        <p:txBody>
          <a:bodyPr>
            <a:spAutoFit/>
          </a:bodyPr>
          <a:lstStyle/>
          <a:p>
            <a:pPr defTabSz="457101" fontAlgn="auto">
              <a:lnSpc>
                <a:spcPct val="100000"/>
              </a:lnSpc>
              <a:spcBef>
                <a:spcPts val="0"/>
              </a:spcBef>
              <a:spcAft>
                <a:spcPts val="0"/>
              </a:spcAft>
              <a:buClrTx/>
              <a:buSzTx/>
              <a:buFontTx/>
              <a:buNone/>
              <a:defRPr/>
            </a:pPr>
            <a:r>
              <a:rPr lang="en-US" sz="1400" dirty="0">
                <a:solidFill>
                  <a:prstClr val="black"/>
                </a:solidFill>
                <a:latin typeface="Arial"/>
                <a:ea typeface="+mn-ea"/>
                <a:cs typeface="+mn-cs"/>
              </a:rPr>
              <a:t>Experimentalist Collaborators</a:t>
            </a:r>
          </a:p>
          <a:p>
            <a:pPr defTabSz="457101" fontAlgn="auto">
              <a:lnSpc>
                <a:spcPct val="100000"/>
              </a:lnSpc>
              <a:spcBef>
                <a:spcPts val="0"/>
              </a:spcBef>
              <a:spcAft>
                <a:spcPts val="0"/>
              </a:spcAft>
              <a:buClrTx/>
              <a:buSzTx/>
              <a:buFontTx/>
              <a:buNone/>
              <a:defRPr/>
            </a:pPr>
            <a:r>
              <a:rPr lang="en-US" sz="1400" dirty="0">
                <a:solidFill>
                  <a:prstClr val="black"/>
                </a:solidFill>
                <a:latin typeface="Arial"/>
                <a:ea typeface="+mn-ea"/>
                <a:cs typeface="+mn-cs"/>
              </a:rPr>
              <a:t>Pittsburgh, PA</a:t>
            </a:r>
          </a:p>
        </p:txBody>
      </p:sp>
      <p:sp>
        <p:nvSpPr>
          <p:cNvPr id="29" name="TextBox 28"/>
          <p:cNvSpPr txBox="1"/>
          <p:nvPr/>
        </p:nvSpPr>
        <p:spPr>
          <a:xfrm>
            <a:off x="7650163" y="3854450"/>
            <a:ext cx="1493837" cy="306388"/>
          </a:xfrm>
          <a:prstGeom prst="rect">
            <a:avLst/>
          </a:prstGeom>
          <a:noFill/>
        </p:spPr>
        <p:txBody>
          <a:bodyPr>
            <a:spAutoFit/>
          </a:bodyPr>
          <a:lstStyle/>
          <a:p>
            <a:pPr defTabSz="457101" fontAlgn="auto">
              <a:lnSpc>
                <a:spcPct val="100000"/>
              </a:lnSpc>
              <a:spcBef>
                <a:spcPts val="0"/>
              </a:spcBef>
              <a:spcAft>
                <a:spcPts val="0"/>
              </a:spcAft>
              <a:buClrTx/>
              <a:buSzTx/>
              <a:buFontTx/>
              <a:buNone/>
              <a:defRPr/>
            </a:pPr>
            <a:r>
              <a:rPr lang="en-US" sz="1400" dirty="0">
                <a:solidFill>
                  <a:prstClr val="black"/>
                </a:solidFill>
                <a:latin typeface="Arial"/>
                <a:ea typeface="+mn-ea"/>
                <a:cs typeface="+mn-cs"/>
              </a:rPr>
              <a:t>Urbana, IL</a:t>
            </a:r>
          </a:p>
        </p:txBody>
      </p:sp>
      <p:sp>
        <p:nvSpPr>
          <p:cNvPr id="31" name="TextBox 30"/>
          <p:cNvSpPr txBox="1"/>
          <p:nvPr/>
        </p:nvSpPr>
        <p:spPr>
          <a:xfrm>
            <a:off x="5480050" y="2254250"/>
            <a:ext cx="1493838" cy="523875"/>
          </a:xfrm>
          <a:prstGeom prst="rect">
            <a:avLst/>
          </a:prstGeom>
          <a:noFill/>
        </p:spPr>
        <p:txBody>
          <a:bodyPr>
            <a:spAutoFit/>
          </a:bodyPr>
          <a:lstStyle/>
          <a:p>
            <a:pPr defTabSz="457101" fontAlgn="auto">
              <a:lnSpc>
                <a:spcPct val="100000"/>
              </a:lnSpc>
              <a:spcBef>
                <a:spcPts val="0"/>
              </a:spcBef>
              <a:spcAft>
                <a:spcPts val="0"/>
              </a:spcAft>
              <a:buClrTx/>
              <a:buSzTx/>
              <a:buFontTx/>
              <a:buNone/>
              <a:defRPr/>
            </a:pPr>
            <a:r>
              <a:rPr lang="en-US" sz="1400" dirty="0">
                <a:solidFill>
                  <a:prstClr val="black"/>
                </a:solidFill>
                <a:latin typeface="Arial"/>
                <a:ea typeface="+mn-ea"/>
                <a:cs typeface="+mn-cs"/>
              </a:rPr>
              <a:t>Supercomputer, MD Simulation</a:t>
            </a:r>
          </a:p>
        </p:txBody>
      </p:sp>
      <p:cxnSp>
        <p:nvCxnSpPr>
          <p:cNvPr id="38" name="Straight Arrow Connector 37"/>
          <p:cNvCxnSpPr/>
          <p:nvPr/>
        </p:nvCxnSpPr>
        <p:spPr>
          <a:xfrm>
            <a:off x="6923088" y="2516188"/>
            <a:ext cx="842962" cy="609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6973888" y="1590675"/>
            <a:ext cx="504825" cy="663575"/>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50187" name="Picture 2" descr="NCSA Blue Waters GPU-accelerated Super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950" y="1187450"/>
            <a:ext cx="12906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8" name="Group 17"/>
          <p:cNvGrpSpPr>
            <a:grpSpLocks/>
          </p:cNvGrpSpPr>
          <p:nvPr/>
        </p:nvGrpSpPr>
        <p:grpSpPr bwMode="auto">
          <a:xfrm>
            <a:off x="4882042" y="3421267"/>
            <a:ext cx="1493838" cy="1385887"/>
            <a:chOff x="5676900" y="1200151"/>
            <a:chExt cx="3009900" cy="3009900"/>
          </a:xfrm>
        </p:grpSpPr>
        <p:pic>
          <p:nvPicPr>
            <p:cNvPr id="50190"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1200151"/>
              <a:ext cx="30099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50191" name="Group 54"/>
            <p:cNvGrpSpPr>
              <a:grpSpLocks/>
            </p:cNvGrpSpPr>
            <p:nvPr/>
          </p:nvGrpSpPr>
          <p:grpSpPr bwMode="auto">
            <a:xfrm>
              <a:off x="6038850" y="1617664"/>
              <a:ext cx="2286000" cy="1498600"/>
              <a:chOff x="0" y="0"/>
              <a:chExt cx="1440" cy="944"/>
            </a:xfrm>
          </p:grpSpPr>
          <p:sp>
            <p:nvSpPr>
              <p:cNvPr id="24" name="Freeform 52"/>
              <p:cNvSpPr>
                <a:spLocks/>
              </p:cNvSpPr>
              <p:nvPr/>
            </p:nvSpPr>
            <p:spPr bwMode="auto">
              <a:xfrm>
                <a:off x="0" y="0"/>
                <a:ext cx="1441" cy="945"/>
              </a:xfrm>
              <a:custGeom>
                <a:avLst/>
                <a:gdLst>
                  <a:gd name="T0" fmla="*/ 92 w 21600"/>
                  <a:gd name="T1" fmla="*/ 0 h 21600"/>
                  <a:gd name="T2" fmla="*/ 21600 w 21600"/>
                  <a:gd name="T3" fmla="*/ 58 h 21600"/>
                  <a:gd name="T4" fmla="*/ 21340 w 21600"/>
                  <a:gd name="T5" fmla="*/ 21600 h 21600"/>
                  <a:gd name="T6" fmla="*/ 0 w 21600"/>
                  <a:gd name="T7" fmla="*/ 21124 h 21600"/>
                  <a:gd name="T8" fmla="*/ 92 w 21600"/>
                  <a:gd name="T9" fmla="*/ 0 h 21600"/>
                  <a:gd name="T10" fmla="*/ 92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92" y="0"/>
                    </a:moveTo>
                    <a:lnTo>
                      <a:pt x="21600" y="58"/>
                    </a:lnTo>
                    <a:lnTo>
                      <a:pt x="21340" y="21600"/>
                    </a:lnTo>
                    <a:lnTo>
                      <a:pt x="0" y="21124"/>
                    </a:lnTo>
                    <a:lnTo>
                      <a:pt x="92" y="0"/>
                    </a:lnTo>
                    <a:close/>
                    <a:moveTo>
                      <a:pt x="92" y="0"/>
                    </a:moveTo>
                  </a:path>
                </a:pathLst>
              </a:custGeom>
              <a:solidFill>
                <a:schemeClr val="accent1"/>
              </a:solidFill>
              <a:ln w="38100" cap="flat">
                <a:solidFill>
                  <a:schemeClr val="tx1"/>
                </a:solidFill>
                <a:prstDash val="solid"/>
                <a:miter lim="800000"/>
                <a:headEnd type="none" w="med" len="med"/>
                <a:tailEnd type="none" w="med" len="med"/>
              </a:ln>
            </p:spPr>
            <p:txBody>
              <a:bodyPr lIns="0" tIns="0" rIns="0" bIns="0"/>
              <a:lstStyle/>
              <a:p>
                <a:pPr algn="l" defTabSz="457101" fontAlgn="auto">
                  <a:lnSpc>
                    <a:spcPct val="100000"/>
                  </a:lnSpc>
                  <a:spcBef>
                    <a:spcPts val="0"/>
                  </a:spcBef>
                  <a:spcAft>
                    <a:spcPts val="0"/>
                  </a:spcAft>
                  <a:buClrTx/>
                  <a:buSzTx/>
                  <a:buFontTx/>
                  <a:buNone/>
                  <a:defRPr/>
                </a:pPr>
                <a:endParaRPr lang="en-US" sz="1800">
                  <a:solidFill>
                    <a:prstClr val="black"/>
                  </a:solidFill>
                  <a:latin typeface="Arial"/>
                  <a:ea typeface="+mn-ea"/>
                  <a:cs typeface="+mn-cs"/>
                </a:endParaRPr>
              </a:p>
            </p:txBody>
          </p:sp>
          <p:pic>
            <p:nvPicPr>
              <p:cNvPr id="50193"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 y="45"/>
                <a:ext cx="703"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cxnSp>
        <p:nvCxnSpPr>
          <p:cNvPr id="26" name="Straight Arrow Connector 25"/>
          <p:cNvCxnSpPr>
            <a:stCxn id="31" idx="2"/>
            <a:endCxn id="50190" idx="0"/>
          </p:cNvCxnSpPr>
          <p:nvPr/>
        </p:nvCxnSpPr>
        <p:spPr>
          <a:xfrm flipH="1">
            <a:off x="5628961" y="2778125"/>
            <a:ext cx="598008" cy="643142"/>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4729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3053</TotalTime>
  <Words>3998</Words>
  <Application>Microsoft Office PowerPoint</Application>
  <PresentationFormat>On-screen Show (16:9)</PresentationFormat>
  <Paragraphs>539</Paragraphs>
  <Slides>48</Slides>
  <Notes>16</Notes>
  <HiddenSlides>0</HiddenSlides>
  <MMClips>1</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Office Theme</vt:lpstr>
      <vt:lpstr>PPT_Temp_Corp_16x9_BLK_2007</vt:lpstr>
      <vt:lpstr>nihtemplate</vt:lpstr>
      <vt:lpstr>S6253—VMD: Petascale Molecular Visualization and Analysis with Remote Video Streaming</vt:lpstr>
      <vt:lpstr>PowerPoint Presentation</vt:lpstr>
      <vt:lpstr>Goal: A Computational Microscope</vt:lpstr>
      <vt:lpstr>VMD Interoperability Serves Many Communities</vt:lpstr>
      <vt:lpstr>PowerPoint Presentation</vt:lpstr>
      <vt:lpstr>NAMD Titan XK7 Performance August 2013</vt:lpstr>
      <vt:lpstr>PowerPoint Presentation</vt:lpstr>
      <vt:lpstr>Interactive Remote Visualization and Analysis</vt:lpstr>
      <vt:lpstr>Interactive Collaboration</vt:lpstr>
      <vt:lpstr>Adaptation of VMD to EGL for in-situ and parallel rendering on clouds, clusters, and supercomputers</vt:lpstr>
      <vt:lpstr>OpenGL: GLX vs. EGL</vt:lpstr>
      <vt:lpstr>PowerPoint Presentation</vt:lpstr>
      <vt:lpstr>PowerPoint Presentation</vt:lpstr>
      <vt:lpstr>Benefits of EGL Platform Interfaces</vt:lpstr>
      <vt:lpstr>Example Node NUMA Topology</vt:lpstr>
      <vt:lpstr>Example Cloud Node NUMA Topology</vt:lpstr>
      <vt:lpstr>VMD EGL Performance on Amazon EC2 Cloud</vt:lpstr>
      <vt:lpstr>PowerPoint Presentation</vt:lpstr>
      <vt:lpstr>Molecular Dynamics Flexible Fitting (MDFF)</vt:lpstr>
      <vt:lpstr>PowerPoint Presentation</vt:lpstr>
      <vt:lpstr>PowerPoint Presentation</vt:lpstr>
      <vt:lpstr>Evaluating Quality-of-Fit for Structures Solved by Hybrid Fitting Methods</vt:lpstr>
      <vt:lpstr>GPUs Can Reduce MDFF Trajectory Analysis Runtimes from Hours to Minutes</vt:lpstr>
      <vt:lpstr>PowerPoint Presentation</vt:lpstr>
      <vt:lpstr>MDFF Density Map Algorithm</vt:lpstr>
      <vt:lpstr>Single-Pass MDFF GPU Cross-Correlation</vt:lpstr>
      <vt:lpstr>VMD GPU Cross Correlation Performance</vt:lpstr>
      <vt:lpstr>VMD RHDV Cross Correlation Timeline on Cray XK7</vt:lpstr>
      <vt:lpstr>VMD “QuickSurf” Representation, Ray Tracing</vt:lpstr>
      <vt:lpstr>Lighting Comparison, STMV Capsid</vt:lpstr>
      <vt:lpstr>VMD Chromatophore Rendering on Blue Waters</vt:lpstr>
      <vt:lpstr>VMD 1.9.3+OptiX 3.9 –  ~1.5x Performance Increase on Blue Waters Supercomputer</vt:lpstr>
      <vt:lpstr>PowerPoint Presentation</vt:lpstr>
      <vt:lpstr>PowerPoint Presentation</vt:lpstr>
      <vt:lpstr>Interactive RT of All-Atom Minimal Cell Envelope</vt:lpstr>
      <vt:lpstr>PowerPoint Presentation</vt:lpstr>
      <vt:lpstr>Optimizing VMD for Speed+Power Consumption</vt:lpstr>
      <vt:lpstr>Molecular Orbitals w/ JIT Kernel Generation</vt:lpstr>
      <vt:lpstr>PowerPoint Presentation</vt:lpstr>
      <vt:lpstr>VMD-Next: Coming Soon</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485</cp:revision>
  <cp:lastPrinted>2013-10-08T16:33:51Z</cp:lastPrinted>
  <dcterms:created xsi:type="dcterms:W3CDTF">2010-04-12T23:12:02Z</dcterms:created>
  <dcterms:modified xsi:type="dcterms:W3CDTF">2016-04-06T19:11:31Z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