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Lst>
  <p:notesMasterIdLst>
    <p:notesMasterId r:id="rId52"/>
  </p:notesMasterIdLst>
  <p:handoutMasterIdLst>
    <p:handoutMasterId r:id="rId53"/>
  </p:handoutMasterIdLst>
  <p:sldIdLst>
    <p:sldId id="258" r:id="rId6"/>
    <p:sldId id="259" r:id="rId7"/>
    <p:sldId id="342" r:id="rId8"/>
    <p:sldId id="296" r:id="rId9"/>
    <p:sldId id="346" r:id="rId10"/>
    <p:sldId id="392" r:id="rId11"/>
    <p:sldId id="395" r:id="rId12"/>
    <p:sldId id="396" r:id="rId13"/>
    <p:sldId id="397" r:id="rId14"/>
    <p:sldId id="398" r:id="rId15"/>
    <p:sldId id="405" r:id="rId16"/>
    <p:sldId id="399" r:id="rId17"/>
    <p:sldId id="343" r:id="rId18"/>
    <p:sldId id="305" r:id="rId19"/>
    <p:sldId id="306" r:id="rId20"/>
    <p:sldId id="376" r:id="rId21"/>
    <p:sldId id="377" r:id="rId22"/>
    <p:sldId id="374" r:id="rId23"/>
    <p:sldId id="380" r:id="rId24"/>
    <p:sldId id="381" r:id="rId25"/>
    <p:sldId id="382" r:id="rId26"/>
    <p:sldId id="383" r:id="rId27"/>
    <p:sldId id="384" r:id="rId28"/>
    <p:sldId id="385" r:id="rId29"/>
    <p:sldId id="386" r:id="rId30"/>
    <p:sldId id="307" r:id="rId31"/>
    <p:sldId id="360" r:id="rId32"/>
    <p:sldId id="348" r:id="rId33"/>
    <p:sldId id="358" r:id="rId34"/>
    <p:sldId id="311" r:id="rId35"/>
    <p:sldId id="316" r:id="rId36"/>
    <p:sldId id="356" r:id="rId37"/>
    <p:sldId id="401" r:id="rId38"/>
    <p:sldId id="402" r:id="rId39"/>
    <p:sldId id="404" r:id="rId40"/>
    <p:sldId id="406" r:id="rId41"/>
    <p:sldId id="388" r:id="rId42"/>
    <p:sldId id="389" r:id="rId43"/>
    <p:sldId id="354" r:id="rId44"/>
    <p:sldId id="336" r:id="rId45"/>
    <p:sldId id="337" r:id="rId46"/>
    <p:sldId id="338" r:id="rId47"/>
    <p:sldId id="387" r:id="rId48"/>
    <p:sldId id="339" r:id="rId49"/>
    <p:sldId id="340" r:id="rId50"/>
    <p:sldId id="341" r:id="rId51"/>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3238" autoAdjust="0"/>
  </p:normalViewPr>
  <p:slideViewPr>
    <p:cSldViewPr snapToGrid="0" snapToObjects="1">
      <p:cViewPr>
        <p:scale>
          <a:sx n="90" d="100"/>
          <a:sy n="90" d="100"/>
        </p:scale>
        <p:origin x="-114" y="-72"/>
      </p:cViewPr>
      <p:guideLst>
        <p:guide orient="horz" pos="1620"/>
        <p:guide pos="2880"/>
      </p:guideLst>
    </p:cSldViewPr>
  </p:slideViewPr>
  <p:notesTextViewPr>
    <p:cViewPr>
      <p:scale>
        <a:sx n="100" d="100"/>
        <a:sy n="100" d="100"/>
      </p:scale>
      <p:origin x="0" y="0"/>
    </p:cViewPr>
  </p:notesTextViewPr>
  <p:sorterViewPr>
    <p:cViewPr>
      <p:scale>
        <a:sx n="70" d="100"/>
        <a:sy n="70" d="100"/>
      </p:scale>
      <p:origin x="0" y="4062"/>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3/19/2015</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3/19/2015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lnSpc>
                <a:spcPct val="100000"/>
              </a:lnSpc>
              <a:spcBef>
                <a:spcPct val="0"/>
              </a:spcBef>
              <a:buClrTx/>
              <a:buSzTx/>
              <a:buFontTx/>
              <a:buNone/>
            </a:pPr>
            <a:fld id="{2A69B0F6-4C85-4A57-B86C-D17FF6144E59}" type="slidenum">
              <a:rPr lang="en-US" altLang="en-US">
                <a:solidFill>
                  <a:schemeClr val="tx1"/>
                </a:solidFill>
              </a:rPr>
              <a:pPr algn="r" eaLnBrk="1" hangingPunct="1">
                <a:lnSpc>
                  <a:spcPct val="100000"/>
                </a:lnSpc>
                <a:spcBef>
                  <a:spcPct val="0"/>
                </a:spcBef>
                <a:buClrTx/>
                <a:buSzTx/>
                <a:buFontTx/>
                <a:buNone/>
              </a:pPr>
              <a:t>40</a:t>
            </a:fld>
            <a:endParaRPr lang="en-US" altLang="en-US">
              <a:solidFill>
                <a:schemeClr val="tx1"/>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F06CB458-C039-47C4-9603-1FF7F0DFBDC0}" type="slidenum">
              <a:rPr lang="en-US" altLang="en-US"/>
              <a:pPr algn="ctr" eaLnBrk="1" hangingPunct="1">
                <a:spcBef>
                  <a:spcPts val="800"/>
                </a:spcBef>
              </a:pPr>
              <a:t>6</a:t>
            </a:fld>
            <a:endParaRPr lang="en-US" altLang="en-US"/>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28F607A1-8129-4D33-89FF-7CFD00E693D3}" type="slidenum">
              <a:rPr lang="en-US" altLang="en-US" sz="1100">
                <a:solidFill>
                  <a:schemeClr val="tx1"/>
                </a:solidFill>
              </a:rPr>
              <a:pPr algn="r" eaLnBrk="1" hangingPunct="1">
                <a:spcBef>
                  <a:spcPts val="800"/>
                </a:spcBef>
              </a:pPr>
              <a:t>6</a:t>
            </a:fld>
            <a:endParaRPr lang="en-US" altLang="en-US" sz="1100">
              <a:solidFill>
                <a:schemeClr val="tx1"/>
              </a:solidFill>
            </a:endParaRPr>
          </a:p>
        </p:txBody>
      </p:sp>
      <p:sp>
        <p:nvSpPr>
          <p:cNvPr id="22532" name="Rectangle 2"/>
          <p:cNvSpPr>
            <a:spLocks noGrp="1" noRot="1" noChangeAspect="1" noChangeArrowheads="1" noTextEdit="1"/>
          </p:cNvSpPr>
          <p:nvPr>
            <p:ph type="sldImg"/>
          </p:nvPr>
        </p:nvSpPr>
        <p:spPr>
          <a:xfrm>
            <a:off x="382588" y="685800"/>
            <a:ext cx="6096000" cy="3429000"/>
          </a:xfrm>
          <a:ln/>
        </p:spPr>
      </p:sp>
      <p:sp>
        <p:nvSpPr>
          <p:cNvPr id="22533"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endParaRPr lang="en-US" altLang="en-US" smtClean="0"/>
          </a:p>
          <a:p>
            <a:r>
              <a:rPr lang="en-US" altLang="en-US" smtClean="0"/>
              <a:t>CBH –  we should probably write “electron(s)”.  Most people are used to closed shell calcs in which the MO contains 2 electrons; but open shell calcs are definitely on the rise in which each MO contains only 1 electron.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23555"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2A2DE736-16F2-40E1-8B5D-06E04BFE422D}" type="slidenum">
              <a:rPr lang="en-US" altLang="en-US"/>
              <a:pPr algn="ctr" eaLnBrk="1" hangingPunct="1">
                <a:spcBef>
                  <a:spcPts val="800"/>
                </a:spcBef>
              </a:pPr>
              <a:t>9</a:t>
            </a:fld>
            <a:endParaRPr lang="en-US" altLang="en-US"/>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0BA82FDE-B12D-4226-BC40-F033422AAC2A}" type="slidenum">
              <a:rPr lang="en-US" altLang="en-US" sz="1100">
                <a:solidFill>
                  <a:schemeClr val="tx1"/>
                </a:solidFill>
              </a:rPr>
              <a:pPr algn="r" eaLnBrk="1" hangingPunct="1">
                <a:spcBef>
                  <a:spcPts val="800"/>
                </a:spcBef>
              </a:pPr>
              <a:t>9</a:t>
            </a:fld>
            <a:endParaRPr lang="en-US" altLang="en-US" sz="1100">
              <a:solidFill>
                <a:schemeClr val="tx1"/>
              </a:solidFill>
            </a:endParaRPr>
          </a:p>
        </p:txBody>
      </p:sp>
      <p:sp>
        <p:nvSpPr>
          <p:cNvPr id="26628" name="Rectangle 2"/>
          <p:cNvSpPr>
            <a:spLocks noGrp="1" noRot="1" noChangeAspect="1" noChangeArrowheads="1" noTextEdit="1"/>
          </p:cNvSpPr>
          <p:nvPr>
            <p:ph type="sldImg"/>
          </p:nvPr>
        </p:nvSpPr>
        <p:spPr>
          <a:xfrm>
            <a:off x="382588" y="685800"/>
            <a:ext cx="6096000" cy="3429000"/>
          </a:xfrm>
          <a:ln/>
        </p:spPr>
      </p:sp>
      <p:sp>
        <p:nvSpPr>
          <p:cNvPr id="26629"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r>
              <a:rPr lang="en-US" altLang="en-US" smtClean="0"/>
              <a:t>expf() is very costly on the CPU, often several hundred clock cycles</a:t>
            </a:r>
          </a:p>
          <a:p>
            <a:r>
              <a:rPr lang="en-US" altLang="en-US" smtClean="0"/>
              <a:t>On GPUs expf() is implemented as a native machine instruction executing in just tens of clock cycles which gives us a huge performance boost all by itself, but the other large component of GPU performance comes from the massive parallelism.</a:t>
            </a:r>
          </a:p>
          <a:p>
            <a:r>
              <a:rPr lang="en-US" altLang="en-US" smtClean="0"/>
              <a:t>We can launch a calculation on tens of thousands of grid points at once on the GPU, fully utilizing all of its hardware.</a:t>
            </a:r>
          </a:p>
          <a:p>
            <a:endParaRPr lang="en-US" altLang="en-US" smtClean="0"/>
          </a:p>
          <a:p>
            <a:r>
              <a:rPr lang="en-US" altLang="en-US" smtClean="0"/>
              <a:t>CBH – much better.  I modifited “shells” to “electron shells” and “primitives” to “primitive functions”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48131"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file:///C:\Users\johns\Desktop\talks\vmd\sitevisit2012\movies\lac_high_invivo_mpd.mpg"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0.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3200" dirty="0" smtClean="0"/>
              <a:t>S5371—VMD: Visualization and Analysis of </a:t>
            </a:r>
            <a:r>
              <a:rPr lang="en-US" altLang="en-US" sz="3200" dirty="0" err="1" smtClean="0"/>
              <a:t>Biomolecular</a:t>
            </a:r>
            <a:r>
              <a:rPr lang="en-US" altLang="en-US" sz="3200" dirty="0" smtClean="0"/>
              <a:t> Complexes with GPU Computing</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r>
              <a:rPr lang="en-US" altLang="en-US" sz="2000" dirty="0" smtClean="0">
                <a:solidFill>
                  <a:schemeClr val="tx1"/>
                </a:solidFill>
              </a:rPr>
              <a:t>S5371, </a:t>
            </a:r>
            <a:r>
              <a:rPr lang="en-US" altLang="en-US" sz="2000" dirty="0">
                <a:solidFill>
                  <a:schemeClr val="tx1"/>
                </a:solidFill>
              </a:rPr>
              <a:t>GPU Technology Conference</a:t>
            </a:r>
          </a:p>
          <a:p>
            <a:r>
              <a:rPr lang="en-US" altLang="en-US" sz="2000" dirty="0" smtClean="0">
                <a:solidFill>
                  <a:schemeClr val="tx1"/>
                </a:solidFill>
              </a:rPr>
              <a:t>9:00-9:50, </a:t>
            </a:r>
            <a:r>
              <a:rPr lang="en-US" altLang="en-US" sz="2000" dirty="0">
                <a:solidFill>
                  <a:schemeClr val="tx1"/>
                </a:solidFill>
              </a:rPr>
              <a:t>Room </a:t>
            </a:r>
            <a:r>
              <a:rPr lang="en-US" altLang="en-US" sz="2000" dirty="0" smtClean="0">
                <a:solidFill>
                  <a:schemeClr val="tx1"/>
                </a:solidFill>
              </a:rPr>
              <a:t>LL21C, </a:t>
            </a:r>
            <a:r>
              <a:rPr lang="en-US" altLang="en-US" sz="2000" dirty="0">
                <a:solidFill>
                  <a:schemeClr val="tx1"/>
                </a:solidFill>
              </a:rPr>
              <a:t>San Jose Convention Center, </a:t>
            </a:r>
          </a:p>
          <a:p>
            <a:r>
              <a:rPr lang="en-US" altLang="en-US" sz="2000" dirty="0">
                <a:solidFill>
                  <a:schemeClr val="tx1"/>
                </a:solidFill>
              </a:rPr>
              <a:t>San Jose, CA, </a:t>
            </a:r>
            <a:r>
              <a:rPr lang="en-US" altLang="en-US" sz="2000" dirty="0" smtClean="0">
                <a:solidFill>
                  <a:schemeClr val="tx1"/>
                </a:solidFill>
              </a:rPr>
              <a:t>Wednesday </a:t>
            </a:r>
            <a:r>
              <a:rPr lang="en-US" altLang="en-US" sz="2000" dirty="0">
                <a:solidFill>
                  <a:schemeClr val="tx1"/>
                </a:solidFill>
              </a:rPr>
              <a:t>March </a:t>
            </a:r>
            <a:r>
              <a:rPr lang="en-US" altLang="en-US" sz="2000" dirty="0" smtClean="0">
                <a:solidFill>
                  <a:schemeClr val="tx1"/>
                </a:solidFill>
              </a:rPr>
              <a:t>18, 2015</a:t>
            </a:r>
            <a:endParaRPr lang="en-US" altLang="en-US" sz="2000" dirty="0">
              <a:solidFill>
                <a:schemeClr val="tx1"/>
              </a:solidFill>
            </a:endParaRP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8" name="Rectangle 16"/>
          <p:cNvSpPr>
            <a:spLocks noChangeArrowheads="1"/>
          </p:cNvSpPr>
          <p:nvPr/>
        </p:nvSpPr>
        <p:spPr bwMode="auto">
          <a:xfrm>
            <a:off x="0" y="571500"/>
            <a:ext cx="3352800" cy="4171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Rectangle 2"/>
          <p:cNvSpPr>
            <a:spLocks noGrp="1" noChangeArrowheads="1"/>
          </p:cNvSpPr>
          <p:nvPr>
            <p:ph type="title"/>
          </p:nvPr>
        </p:nvSpPr>
        <p:spPr>
          <a:xfrm>
            <a:off x="228600" y="201881"/>
            <a:ext cx="8686800" cy="712519"/>
          </a:xfrm>
        </p:spPr>
        <p:txBody>
          <a:bodyPr>
            <a:normAutofit fontScale="90000"/>
          </a:bodyPr>
          <a:lstStyle/>
          <a:p>
            <a:r>
              <a:rPr lang="en-US" altLang="en-US" sz="2400" dirty="0" smtClean="0"/>
              <a:t>Molecular Orbital Computation and Display Process</a:t>
            </a:r>
            <a:br>
              <a:rPr lang="en-US" altLang="en-US" sz="2400" dirty="0" smtClean="0"/>
            </a:br>
            <a:r>
              <a:rPr lang="en-US" altLang="en-US" sz="2000" dirty="0" smtClean="0"/>
              <a:t>Runtime Kernel Generation, NVRTC Just-In-Time (JIT) Compilation</a:t>
            </a:r>
          </a:p>
        </p:txBody>
      </p:sp>
      <p:sp>
        <p:nvSpPr>
          <p:cNvPr id="19460" name="Rectangle 3"/>
          <p:cNvSpPr>
            <a:spLocks noChangeArrowheads="1"/>
          </p:cNvSpPr>
          <p:nvPr/>
        </p:nvSpPr>
        <p:spPr bwMode="auto">
          <a:xfrm>
            <a:off x="3185185" y="1025794"/>
            <a:ext cx="4232546"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Read QM simulation log file, trajectory</a:t>
            </a:r>
          </a:p>
        </p:txBody>
      </p:sp>
      <p:sp>
        <p:nvSpPr>
          <p:cNvPr id="19461" name="Rectangle 4"/>
          <p:cNvSpPr>
            <a:spLocks noChangeArrowheads="1"/>
          </p:cNvSpPr>
          <p:nvPr/>
        </p:nvSpPr>
        <p:spPr bwMode="auto">
          <a:xfrm>
            <a:off x="3177789" y="3356146"/>
            <a:ext cx="5761811"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Compute 3-D grid of MO wavefunction amplitudes</a:t>
            </a:r>
          </a:p>
          <a:p>
            <a:pPr algn="ctr" eaLnBrk="1" hangingPunct="1">
              <a:buFont typeface="Times New Roman" pitchFamily="18" charset="0"/>
              <a:buNone/>
            </a:pPr>
            <a:r>
              <a:rPr lang="en-US" altLang="en-US" sz="2000" b="1"/>
              <a:t>using basis set-specific CUDA kernel</a:t>
            </a:r>
          </a:p>
        </p:txBody>
      </p:sp>
      <p:sp>
        <p:nvSpPr>
          <p:cNvPr id="19462" name="Rectangle 5"/>
          <p:cNvSpPr>
            <a:spLocks noChangeArrowheads="1"/>
          </p:cNvSpPr>
          <p:nvPr/>
        </p:nvSpPr>
        <p:spPr bwMode="auto">
          <a:xfrm>
            <a:off x="3183076" y="4054744"/>
            <a:ext cx="4668563"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Extract isosurface mesh from 3-D MO grid </a:t>
            </a:r>
          </a:p>
        </p:txBody>
      </p:sp>
      <p:sp>
        <p:nvSpPr>
          <p:cNvPr id="19463" name="Rectangle 6"/>
          <p:cNvSpPr>
            <a:spLocks noChangeArrowheads="1"/>
          </p:cNvSpPr>
          <p:nvPr/>
        </p:nvSpPr>
        <p:spPr bwMode="auto">
          <a:xfrm>
            <a:off x="3190540" y="4454794"/>
            <a:ext cx="3124871"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Render the resulting surface </a:t>
            </a:r>
          </a:p>
        </p:txBody>
      </p:sp>
      <p:sp>
        <p:nvSpPr>
          <p:cNvPr id="19464" name="Rectangle 7"/>
          <p:cNvSpPr>
            <a:spLocks noChangeArrowheads="1"/>
          </p:cNvSpPr>
          <p:nvPr/>
        </p:nvSpPr>
        <p:spPr bwMode="auto">
          <a:xfrm>
            <a:off x="3185083" y="1413046"/>
            <a:ext cx="425338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Preprocess MO coefficient data</a:t>
            </a:r>
          </a:p>
          <a:p>
            <a:pPr algn="ctr" eaLnBrk="1" hangingPunct="1">
              <a:buFont typeface="Times New Roman" pitchFamily="18" charset="0"/>
              <a:buNone/>
            </a:pPr>
            <a:r>
              <a:rPr lang="en-US" altLang="en-US" sz="2000"/>
              <a:t>eliminate duplicates, sort by type, etc…</a:t>
            </a:r>
          </a:p>
        </p:txBody>
      </p:sp>
      <p:sp>
        <p:nvSpPr>
          <p:cNvPr id="19465" name="Rectangle 8"/>
          <p:cNvSpPr>
            <a:spLocks noChangeArrowheads="1"/>
          </p:cNvSpPr>
          <p:nvPr/>
        </p:nvSpPr>
        <p:spPr bwMode="auto">
          <a:xfrm>
            <a:off x="3187245" y="2670346"/>
            <a:ext cx="427922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For current frame and MO index, </a:t>
            </a:r>
          </a:p>
          <a:p>
            <a:pPr algn="ctr" eaLnBrk="1" hangingPunct="1">
              <a:buFont typeface="Times New Roman" pitchFamily="18" charset="0"/>
              <a:buNone/>
            </a:pPr>
            <a:r>
              <a:rPr lang="en-US" altLang="en-US" sz="2000"/>
              <a:t>retrieve MO wavefunction coefficients  </a:t>
            </a:r>
          </a:p>
        </p:txBody>
      </p:sp>
      <p:sp>
        <p:nvSpPr>
          <p:cNvPr id="19466" name="AutoShape 9"/>
          <p:cNvSpPr>
            <a:spLocks noChangeArrowheads="1"/>
          </p:cNvSpPr>
          <p:nvPr/>
        </p:nvSpPr>
        <p:spPr bwMode="auto">
          <a:xfrm flipH="1" flipV="1">
            <a:off x="457199" y="2670344"/>
            <a:ext cx="2634841" cy="2186740"/>
          </a:xfrm>
          <a:prstGeom prst="curvedLeftArrow">
            <a:avLst>
              <a:gd name="adj1" fmla="val 21714"/>
              <a:gd name="adj2" fmla="val 43429"/>
              <a:gd name="adj3" fmla="val 3333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67" name="AutoShape 10"/>
          <p:cNvCxnSpPr>
            <a:cxnSpLocks noChangeShapeType="1"/>
          </p:cNvCxnSpPr>
          <p:nvPr/>
        </p:nvCxnSpPr>
        <p:spPr bwMode="auto">
          <a:xfrm>
            <a:off x="304800" y="2571750"/>
            <a:ext cx="8686800" cy="0"/>
          </a:xfrm>
          <a:prstGeom prst="straightConnector1">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Text Box 11"/>
          <p:cNvSpPr txBox="1">
            <a:spLocks noChangeArrowheads="1"/>
          </p:cNvSpPr>
          <p:nvPr/>
        </p:nvSpPr>
        <p:spPr bwMode="auto">
          <a:xfrm>
            <a:off x="1143000" y="1073051"/>
            <a:ext cx="1905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b="1" dirty="0"/>
              <a:t>One-time initialization</a:t>
            </a:r>
          </a:p>
        </p:txBody>
      </p:sp>
      <p:sp>
        <p:nvSpPr>
          <p:cNvPr id="19469" name="AutoShape 12"/>
          <p:cNvSpPr>
            <a:spLocks noChangeArrowheads="1"/>
          </p:cNvSpPr>
          <p:nvPr/>
        </p:nvSpPr>
        <p:spPr bwMode="auto">
          <a:xfrm>
            <a:off x="124209" y="344384"/>
            <a:ext cx="325465" cy="4399066"/>
          </a:xfrm>
          <a:prstGeom prst="downArrow">
            <a:avLst>
              <a:gd name="adj1" fmla="val 50000"/>
              <a:gd name="adj2" fmla="val 11251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70" name="Rectangle 13"/>
          <p:cNvSpPr>
            <a:spLocks noChangeArrowheads="1"/>
          </p:cNvSpPr>
          <p:nvPr/>
        </p:nvSpPr>
        <p:spPr bwMode="auto">
          <a:xfrm>
            <a:off x="3185921" y="2111644"/>
            <a:ext cx="5531235" cy="40229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Generate/compile basis set-specific CUDA kernel</a:t>
            </a:r>
            <a:endParaRPr lang="en-US" altLang="en-US" sz="2000"/>
          </a:p>
        </p:txBody>
      </p:sp>
      <p:sp>
        <p:nvSpPr>
          <p:cNvPr id="19471" name="Text Box 14"/>
          <p:cNvSpPr txBox="1">
            <a:spLocks noChangeArrowheads="1"/>
          </p:cNvSpPr>
          <p:nvPr/>
        </p:nvSpPr>
        <p:spPr bwMode="auto">
          <a:xfrm>
            <a:off x="791591" y="3591447"/>
            <a:ext cx="2386198" cy="6485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800" b="1" dirty="0"/>
              <a:t>For each </a:t>
            </a:r>
            <a:r>
              <a:rPr lang="en-US" altLang="en-US" sz="1800" b="1" dirty="0" err="1"/>
              <a:t>trj</a:t>
            </a:r>
            <a:r>
              <a:rPr lang="en-US" altLang="en-US" sz="1800" b="1" dirty="0"/>
              <a:t> frame, </a:t>
            </a:r>
            <a:r>
              <a:rPr lang="en-US" altLang="en-US" sz="1800" b="1" dirty="0" smtClean="0"/>
              <a:t>for </a:t>
            </a:r>
            <a:r>
              <a:rPr lang="en-US" altLang="en-US" sz="1800" b="1" dirty="0"/>
              <a:t>each MO shown</a:t>
            </a:r>
          </a:p>
        </p:txBody>
      </p:sp>
      <p:sp>
        <p:nvSpPr>
          <p:cNvPr id="19472" name="Rectangle 15"/>
          <p:cNvSpPr>
            <a:spLocks noChangeArrowheads="1"/>
          </p:cNvSpPr>
          <p:nvPr/>
        </p:nvSpPr>
        <p:spPr bwMode="auto">
          <a:xfrm>
            <a:off x="449674" y="1813096"/>
            <a:ext cx="2642367"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Initialize Pool of GPU </a:t>
            </a:r>
          </a:p>
          <a:p>
            <a:pPr algn="ctr" eaLnBrk="1" hangingPunct="1">
              <a:buFont typeface="Times New Roman" pitchFamily="18" charset="0"/>
              <a:buNone/>
            </a:pPr>
            <a:r>
              <a:rPr lang="en-US" altLang="en-US" sz="2000" b="1"/>
              <a:t>Worker Threads</a:t>
            </a:r>
            <a:endParaRPr lang="en-US" altLang="en-US" sz="2000"/>
          </a:p>
        </p:txBody>
      </p:sp>
    </p:spTree>
    <p:extLst>
      <p:ext uri="{BB962C8B-B14F-4D97-AF65-F5344CB8AC3E}">
        <p14:creationId xmlns:p14="http://schemas.microsoft.com/office/powerpoint/2010/main" val="1694807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267585" y="3754622"/>
            <a:ext cx="5931195" cy="12025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400" b="1" dirty="0" smtClean="0"/>
              <a:t>   </a:t>
            </a:r>
            <a:r>
              <a:rPr lang="en-US" altLang="en-US" sz="1800" b="1" noProof="1"/>
              <a:t>contracted_gto = 1.832937 * expf(-7.868272*dist2);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1.405380 * expf(-1.881289*dist2);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0.701383 * expf(-0.544249*dist2</a:t>
            </a:r>
            <a:r>
              <a:rPr lang="en-US" altLang="en-US" sz="1800" b="1" noProof="1" smtClean="0"/>
              <a:t>);</a:t>
            </a:r>
            <a:endParaRPr lang="en-US" altLang="en-US" sz="1800" b="1" noProof="1"/>
          </a:p>
        </p:txBody>
      </p:sp>
      <p:sp>
        <p:nvSpPr>
          <p:cNvPr id="20483" name="Text Box 3"/>
          <p:cNvSpPr txBox="1">
            <a:spLocks noChangeArrowheads="1"/>
          </p:cNvSpPr>
          <p:nvPr/>
        </p:nvSpPr>
        <p:spPr bwMode="auto">
          <a:xfrm>
            <a:off x="148854" y="114300"/>
            <a:ext cx="5114261" cy="332616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50" b="1" noProof="1" smtClean="0"/>
              <a:t>    </a:t>
            </a:r>
            <a:r>
              <a:rPr lang="en-US" altLang="en-US" sz="1200" b="1" noProof="1" smtClean="0"/>
              <a:t>for (shell=0; shell &lt; maxshell; shell++)  {</a:t>
            </a:r>
          </a:p>
          <a:p>
            <a:pPr eaLnBrk="1" hangingPunct="1">
              <a:spcBef>
                <a:spcPct val="50000"/>
              </a:spcBef>
              <a:buFont typeface="Times New Roman" pitchFamily="18" charset="0"/>
              <a:buNone/>
            </a:pPr>
            <a:r>
              <a:rPr lang="en-US" altLang="en-US" sz="1200" b="1" noProof="1" smtClean="0"/>
              <a:t>      </a:t>
            </a:r>
            <a:r>
              <a:rPr lang="en-US" altLang="en-US" sz="1200" b="1" noProof="1"/>
              <a:t>float contracted_gto = 0.0f;</a:t>
            </a:r>
          </a:p>
          <a:p>
            <a:pPr eaLnBrk="1" hangingPunct="1">
              <a:spcBef>
                <a:spcPct val="50000"/>
              </a:spcBef>
              <a:buFont typeface="Times New Roman" pitchFamily="18" charset="0"/>
              <a:buNone/>
            </a:pPr>
            <a:endParaRPr lang="en-US" altLang="en-US" sz="1200" b="1" noProof="1"/>
          </a:p>
          <a:p>
            <a:pPr eaLnBrk="1" hangingPunct="1">
              <a:spcBef>
                <a:spcPct val="50000"/>
              </a:spcBef>
              <a:buFont typeface="Times New Roman" pitchFamily="18" charset="0"/>
              <a:buNone/>
            </a:pPr>
            <a:r>
              <a:rPr lang="en-US" altLang="en-US" sz="1200" b="1" noProof="1"/>
              <a:t>      // Loop over the Gaussian primitives of </a:t>
            </a:r>
            <a:r>
              <a:rPr lang="en-US" altLang="en-US" sz="1200" b="1" noProof="1" smtClean="0"/>
              <a:t>CGTO</a:t>
            </a:r>
            <a:endParaRPr lang="en-US" altLang="en-US" sz="1200" b="1" noProof="1"/>
          </a:p>
          <a:p>
            <a:pPr eaLnBrk="1" hangingPunct="1">
              <a:spcBef>
                <a:spcPct val="50000"/>
              </a:spcBef>
              <a:buFont typeface="Times New Roman" pitchFamily="18" charset="0"/>
              <a:buNone/>
            </a:pPr>
            <a:r>
              <a:rPr lang="en-US" altLang="en-US" sz="1200" b="1" noProof="1"/>
              <a:t>      int maxprim = const_num_prim_per_shell[shell_counter];</a:t>
            </a:r>
          </a:p>
          <a:p>
            <a:pPr eaLnBrk="1" hangingPunct="1">
              <a:spcBef>
                <a:spcPct val="50000"/>
              </a:spcBef>
              <a:buFont typeface="Times New Roman" pitchFamily="18" charset="0"/>
              <a:buNone/>
            </a:pPr>
            <a:r>
              <a:rPr lang="en-US" altLang="en-US" sz="1200" b="1" noProof="1"/>
              <a:t>      int shell_type = const_shell_symmetry[shell_counter];</a:t>
            </a:r>
          </a:p>
          <a:p>
            <a:pPr eaLnBrk="1" hangingPunct="1">
              <a:spcBef>
                <a:spcPct val="50000"/>
              </a:spcBef>
              <a:buFont typeface="Times New Roman" pitchFamily="18" charset="0"/>
              <a:buNone/>
            </a:pPr>
            <a:r>
              <a:rPr lang="en-US" altLang="en-US" sz="1200" b="1" noProof="1"/>
              <a:t>      for (prim=0; prim &lt; maxprim;  prim++) {</a:t>
            </a:r>
          </a:p>
          <a:p>
            <a:pPr eaLnBrk="1" hangingPunct="1">
              <a:spcBef>
                <a:spcPct val="50000"/>
              </a:spcBef>
              <a:buFont typeface="Times New Roman" pitchFamily="18" charset="0"/>
              <a:buNone/>
            </a:pPr>
            <a:r>
              <a:rPr lang="en-US" altLang="en-US" sz="1200" b="1" noProof="1"/>
              <a:t>        float exponent    </a:t>
            </a:r>
            <a:r>
              <a:rPr lang="en-US" altLang="en-US" sz="1200" b="1" noProof="1" smtClean="0"/>
              <a:t>      </a:t>
            </a:r>
            <a:r>
              <a:rPr lang="en-US" altLang="en-US" sz="1200" b="1" noProof="1"/>
              <a:t>= const_basis_array[prim_counter  </a:t>
            </a:r>
            <a:r>
              <a:rPr lang="en-US" altLang="en-US" sz="1200" b="1" noProof="1" smtClean="0"/>
              <a:t>    </a:t>
            </a:r>
            <a:r>
              <a:rPr lang="en-US" altLang="en-US" sz="1200" b="1" noProof="1"/>
              <a:t>];</a:t>
            </a:r>
          </a:p>
          <a:p>
            <a:pPr eaLnBrk="1" hangingPunct="1">
              <a:spcBef>
                <a:spcPct val="50000"/>
              </a:spcBef>
              <a:buFont typeface="Times New Roman" pitchFamily="18" charset="0"/>
              <a:buNone/>
            </a:pPr>
            <a:r>
              <a:rPr lang="en-US" altLang="en-US" sz="1200" b="1" noProof="1"/>
              <a:t>        float contract_coeff = const_basis_array[prim_counter + 1];</a:t>
            </a:r>
          </a:p>
          <a:p>
            <a:pPr eaLnBrk="1" hangingPunct="1">
              <a:spcBef>
                <a:spcPct val="50000"/>
              </a:spcBef>
              <a:buFont typeface="Times New Roman" pitchFamily="18" charset="0"/>
              <a:buNone/>
            </a:pPr>
            <a:r>
              <a:rPr lang="en-US" altLang="en-US" sz="1200" b="1" dirty="0"/>
              <a:t>        </a:t>
            </a:r>
            <a:r>
              <a:rPr lang="en-US" altLang="en-US" sz="1200" b="1" noProof="1"/>
              <a:t>contracted_gto += contract_coeff </a:t>
            </a:r>
            <a:r>
              <a:rPr lang="en-US" altLang="en-US" sz="1200" b="1" noProof="1" smtClean="0"/>
              <a:t> * </a:t>
            </a:r>
            <a:r>
              <a:rPr lang="en-US" altLang="en-US" sz="1200" b="1" noProof="1"/>
              <a:t>expf(-exponent*dist2);</a:t>
            </a:r>
          </a:p>
          <a:p>
            <a:pPr eaLnBrk="1" hangingPunct="1">
              <a:spcBef>
                <a:spcPct val="50000"/>
              </a:spcBef>
              <a:buFont typeface="Times New Roman" pitchFamily="18" charset="0"/>
              <a:buNone/>
            </a:pPr>
            <a:r>
              <a:rPr lang="en-US" altLang="en-US" sz="1200" b="1" noProof="1"/>
              <a:t>        prim_counter += 2;</a:t>
            </a:r>
          </a:p>
          <a:p>
            <a:pPr eaLnBrk="1" hangingPunct="1">
              <a:spcBef>
                <a:spcPct val="50000"/>
              </a:spcBef>
              <a:buFont typeface="Times New Roman" pitchFamily="18" charset="0"/>
              <a:buNone/>
            </a:pPr>
            <a:r>
              <a:rPr lang="en-US" altLang="en-US" sz="1200" b="1" noProof="1"/>
              <a:t>      </a:t>
            </a:r>
            <a:r>
              <a:rPr lang="en-US" altLang="en-US" sz="1200" b="1" noProof="1" smtClean="0"/>
              <a:t>}</a:t>
            </a:r>
          </a:p>
        </p:txBody>
      </p:sp>
      <p:sp>
        <p:nvSpPr>
          <p:cNvPr id="20484" name="Text Box 4"/>
          <p:cNvSpPr txBox="1">
            <a:spLocks noChangeArrowheads="1"/>
          </p:cNvSpPr>
          <p:nvPr/>
        </p:nvSpPr>
        <p:spPr bwMode="auto">
          <a:xfrm>
            <a:off x="57150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61987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5906386" y="2022877"/>
            <a:ext cx="2667000" cy="163339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7.0    NVRTC</a:t>
            </a:r>
            <a:r>
              <a:rPr lang="en-US" altLang="en-US" sz="2000" dirty="0" smtClean="0"/>
              <a:t> JIT…</a:t>
            </a:r>
            <a:endParaRPr lang="en-US" altLang="en-US" sz="2000" dirty="0"/>
          </a:p>
        </p:txBody>
      </p:sp>
      <p:sp>
        <p:nvSpPr>
          <p:cNvPr id="9" name="Text Box 6"/>
          <p:cNvSpPr txBox="1">
            <a:spLocks noChangeArrowheads="1"/>
          </p:cNvSpPr>
          <p:nvPr/>
        </p:nvSpPr>
        <p:spPr bwMode="auto">
          <a:xfrm>
            <a:off x="6026888" y="4214682"/>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cxnSp>
        <p:nvCxnSpPr>
          <p:cNvPr id="10" name="AutoShape 5"/>
          <p:cNvCxnSpPr>
            <a:cxnSpLocks noChangeShapeType="1"/>
          </p:cNvCxnSpPr>
          <p:nvPr/>
        </p:nvCxnSpPr>
        <p:spPr bwMode="auto">
          <a:xfrm flipH="1">
            <a:off x="6515100" y="3868705"/>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30938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6019800" y="171450"/>
            <a:ext cx="3124200" cy="606537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00" b="1" dirty="0" smtClean="0"/>
              <a:t>   </a:t>
            </a:r>
            <a:r>
              <a:rPr lang="en-US" altLang="en-US" sz="900" b="1" noProof="1"/>
              <a:t>contracted_gto = 1.832937 * expf(-7.868272*dist2);</a:t>
            </a:r>
          </a:p>
          <a:p>
            <a:pPr eaLnBrk="1" hangingPunct="1">
              <a:spcBef>
                <a:spcPct val="50000"/>
              </a:spcBef>
              <a:buFont typeface="Times New Roman" pitchFamily="18" charset="0"/>
              <a:buNone/>
            </a:pPr>
            <a:r>
              <a:rPr lang="en-US" altLang="en-US" sz="900" b="1" noProof="1"/>
              <a:t>    contracted_gto += 1.405380 * expf(-1.881289*dist2);</a:t>
            </a:r>
          </a:p>
          <a:p>
            <a:pPr eaLnBrk="1" hangingPunct="1">
              <a:spcBef>
                <a:spcPct val="50000"/>
              </a:spcBef>
              <a:buFont typeface="Times New Roman" pitchFamily="18" charset="0"/>
              <a:buNone/>
            </a:pPr>
            <a:r>
              <a:rPr lang="en-US" altLang="en-US" sz="900" b="1" noProof="1"/>
              <a:t>    contracted_gto += 0.701383 * expf(-0.544249*dist2);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0.187618 * expf(-0.168714*dist2);</a:t>
            </a:r>
          </a:p>
          <a:p>
            <a:pPr eaLnBrk="1" hangingPunct="1">
              <a:spcBef>
                <a:spcPct val="50000"/>
              </a:spcBef>
              <a:buFont typeface="Times New Roman" pitchFamily="18" charset="0"/>
              <a:buNone/>
            </a:pPr>
            <a:r>
              <a:rPr lang="en-US" altLang="en-US" sz="900" b="1" noProof="1"/>
              <a:t>    //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0.217969 * expf(-0.168714*dist2);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3.858403 * expf(-0.800000*dist2);</a:t>
            </a:r>
          </a:p>
          <a:p>
            <a:pPr eaLnBrk="1" hangingPunct="1">
              <a:spcBef>
                <a:spcPct val="50000"/>
              </a:spcBef>
              <a:buFont typeface="Times New Roman" pitchFamily="18" charset="0"/>
              <a:buNone/>
            </a:pPr>
            <a:r>
              <a:rPr lang="en-US" altLang="en-US" sz="900" b="1" noProof="1"/>
              <a:t>    //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endParaRPr lang="en-US" altLang="en-US" sz="900" b="1" dirty="0"/>
          </a:p>
        </p:txBody>
      </p:sp>
      <p:sp>
        <p:nvSpPr>
          <p:cNvPr id="20483" name="Text Box 3"/>
          <p:cNvSpPr txBox="1">
            <a:spLocks noChangeArrowheads="1"/>
          </p:cNvSpPr>
          <p:nvPr/>
        </p:nvSpPr>
        <p:spPr bwMode="auto">
          <a:xfrm>
            <a:off x="148856" y="114300"/>
            <a:ext cx="3356344" cy="604999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900" b="1" noProof="1" smtClean="0"/>
              <a:t>    for (shell=0; shell &lt; maxshell; shell++)  {</a:t>
            </a:r>
          </a:p>
          <a:p>
            <a:pPr eaLnBrk="1" hangingPunct="1">
              <a:spcBef>
                <a:spcPct val="50000"/>
              </a:spcBef>
              <a:buFont typeface="Times New Roman" pitchFamily="18" charset="0"/>
              <a:buNone/>
            </a:pPr>
            <a:r>
              <a:rPr lang="en-US" altLang="en-US" sz="900" b="1" noProof="1" smtClean="0"/>
              <a:t>      </a:t>
            </a:r>
            <a:r>
              <a:rPr lang="en-US" altLang="en-US" sz="900" b="1" noProof="1"/>
              <a:t>float contracted_gto = 0.0f;</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 Loop over the Gaussian primitives of </a:t>
            </a:r>
            <a:r>
              <a:rPr lang="en-US" altLang="en-US" sz="900" b="1" noProof="1" smtClean="0"/>
              <a:t>CGTO</a:t>
            </a:r>
            <a:endParaRPr lang="en-US" altLang="en-US" sz="900" b="1" noProof="1"/>
          </a:p>
          <a:p>
            <a:pPr eaLnBrk="1" hangingPunct="1">
              <a:spcBef>
                <a:spcPct val="50000"/>
              </a:spcBef>
              <a:buFont typeface="Times New Roman" pitchFamily="18" charset="0"/>
              <a:buNone/>
            </a:pPr>
            <a:r>
              <a:rPr lang="en-US" altLang="en-US" sz="900" b="1" noProof="1"/>
              <a:t>      int maxprim = const_num_prim_per_shell[shell_counter];</a:t>
            </a:r>
          </a:p>
          <a:p>
            <a:pPr eaLnBrk="1" hangingPunct="1">
              <a:spcBef>
                <a:spcPct val="50000"/>
              </a:spcBef>
              <a:buFont typeface="Times New Roman" pitchFamily="18" charset="0"/>
              <a:buNone/>
            </a:pPr>
            <a:r>
              <a:rPr lang="en-US" altLang="en-US" sz="900" b="1" noProof="1"/>
              <a:t>      int shell_type = const_shell_symmetry[shell_counter];</a:t>
            </a:r>
          </a:p>
          <a:p>
            <a:pPr eaLnBrk="1" hangingPunct="1">
              <a:spcBef>
                <a:spcPct val="50000"/>
              </a:spcBef>
              <a:buFont typeface="Times New Roman" pitchFamily="18" charset="0"/>
              <a:buNone/>
            </a:pPr>
            <a:r>
              <a:rPr lang="en-US" altLang="en-US" sz="900" b="1" noProof="1"/>
              <a:t>      for (prim=0; prim &lt; maxprim;  prim++) {</a:t>
            </a:r>
          </a:p>
          <a:p>
            <a:pPr eaLnBrk="1" hangingPunct="1">
              <a:spcBef>
                <a:spcPct val="50000"/>
              </a:spcBef>
              <a:buFont typeface="Times New Roman" pitchFamily="18" charset="0"/>
              <a:buNone/>
            </a:pPr>
            <a:r>
              <a:rPr lang="en-US" altLang="en-US" sz="900" b="1" noProof="1"/>
              <a:t>        float exponent    </a:t>
            </a:r>
            <a:r>
              <a:rPr lang="en-US" altLang="en-US" sz="900" b="1" noProof="1" smtClean="0"/>
              <a:t>      </a:t>
            </a:r>
            <a:r>
              <a:rPr lang="en-US" altLang="en-US" sz="900" b="1" noProof="1"/>
              <a:t>= const_basis_array[prim_counter  </a:t>
            </a:r>
            <a:r>
              <a:rPr lang="en-US" altLang="en-US" sz="900" b="1" noProof="1" smtClean="0"/>
              <a:t>    </a:t>
            </a:r>
            <a:r>
              <a:rPr lang="en-US" altLang="en-US" sz="900" b="1" noProof="1"/>
              <a:t>];</a:t>
            </a:r>
          </a:p>
          <a:p>
            <a:pPr eaLnBrk="1" hangingPunct="1">
              <a:spcBef>
                <a:spcPct val="50000"/>
              </a:spcBef>
              <a:buFont typeface="Times New Roman" pitchFamily="18" charset="0"/>
              <a:buNone/>
            </a:pPr>
            <a:r>
              <a:rPr lang="en-US" altLang="en-US" sz="900" b="1" noProof="1"/>
              <a:t>        float contract_coeff = const_basis_array[prim_counter + 1];</a:t>
            </a:r>
          </a:p>
          <a:p>
            <a:pPr eaLnBrk="1" hangingPunct="1">
              <a:spcBef>
                <a:spcPct val="50000"/>
              </a:spcBef>
              <a:buFont typeface="Times New Roman" pitchFamily="18" charset="0"/>
              <a:buNone/>
            </a:pPr>
            <a:r>
              <a:rPr lang="en-US" altLang="en-US" sz="900" b="1" dirty="0"/>
              <a:t>        </a:t>
            </a:r>
            <a:r>
              <a:rPr lang="en-US" altLang="en-US" sz="900" b="1" noProof="1"/>
              <a:t>contracted_gto += contract_coeff </a:t>
            </a:r>
            <a:r>
              <a:rPr lang="en-US" altLang="en-US" sz="900" b="1" noProof="1" smtClean="0"/>
              <a:t> * </a:t>
            </a:r>
            <a:r>
              <a:rPr lang="en-US" altLang="en-US" sz="900" b="1" noProof="1"/>
              <a:t>expf(-exponent*dist2);</a:t>
            </a:r>
          </a:p>
          <a:p>
            <a:pPr eaLnBrk="1" hangingPunct="1">
              <a:spcBef>
                <a:spcPct val="50000"/>
              </a:spcBef>
              <a:buFont typeface="Times New Roman" pitchFamily="18" charset="0"/>
              <a:buNone/>
            </a:pPr>
            <a:r>
              <a:rPr lang="en-US" altLang="en-US" sz="900" b="1" noProof="1"/>
              <a:t>        prim_counter += 2;</a:t>
            </a:r>
          </a:p>
          <a:p>
            <a:pPr eaLnBrk="1" hangingPunct="1">
              <a:spcBef>
                <a:spcPct val="50000"/>
              </a:spcBef>
              <a:buFont typeface="Times New Roman" pitchFamily="18" charset="0"/>
              <a:buNone/>
            </a:pPr>
            <a:r>
              <a:rPr lang="en-US" altLang="en-US" sz="900" b="1" noProof="1"/>
              <a:t>      }</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smtClean="0"/>
              <a:t>      float </a:t>
            </a:r>
            <a:r>
              <a:rPr lang="en-US" altLang="en-US" sz="900" b="1" noProof="1"/>
              <a:t>tmpshell=0;</a:t>
            </a:r>
          </a:p>
          <a:p>
            <a:pPr eaLnBrk="1" hangingPunct="1">
              <a:spcBef>
                <a:spcPct val="50000"/>
              </a:spcBef>
              <a:buFont typeface="Times New Roman" pitchFamily="18" charset="0"/>
              <a:buNone/>
            </a:pPr>
            <a:r>
              <a:rPr lang="en-US" altLang="en-US" sz="900" b="1" noProof="1"/>
              <a:t>      switch (shell_type) {</a:t>
            </a:r>
          </a:p>
          <a:p>
            <a:pPr eaLnBrk="1" hangingPunct="1">
              <a:spcBef>
                <a:spcPct val="50000"/>
              </a:spcBef>
              <a:buFont typeface="Times New Roman" pitchFamily="18" charset="0"/>
              <a:buNone/>
            </a:pPr>
            <a:r>
              <a:rPr lang="en-US" altLang="en-US" sz="900" b="1" noProof="1"/>
              <a:t>        case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r>
              <a:rPr lang="en-US" altLang="en-US" sz="900" b="1" noProof="1"/>
              <a:t>          break</a:t>
            </a:r>
            <a:r>
              <a:rPr lang="en-US" altLang="en-US" sz="900" b="1" dirty="0"/>
              <a:t>;</a:t>
            </a:r>
          </a:p>
          <a:p>
            <a:pPr eaLnBrk="1" hangingPunct="1">
              <a:spcBef>
                <a:spcPct val="50000"/>
              </a:spcBef>
              <a:buFont typeface="Times New Roman" pitchFamily="18" charset="0"/>
              <a:buNone/>
            </a:pPr>
            <a:r>
              <a:rPr lang="en-US" altLang="en-US" sz="900" b="1" dirty="0"/>
              <a:t>[…..]</a:t>
            </a:r>
            <a:endParaRPr lang="en-US" altLang="en-US" sz="900" b="1" noProof="1"/>
          </a:p>
          <a:p>
            <a:pPr eaLnBrk="1" hangingPunct="1">
              <a:spcBef>
                <a:spcPct val="50000"/>
              </a:spcBef>
              <a:buFont typeface="Times New Roman" pitchFamily="18" charset="0"/>
              <a:buNone/>
            </a:pPr>
            <a:r>
              <a:rPr lang="en-US" altLang="en-US" sz="900" b="1" noProof="1"/>
              <a:t>        case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r>
              <a:rPr lang="en-US" altLang="en-US" sz="900" b="1" noProof="1"/>
              <a:t>          break;</a:t>
            </a:r>
            <a:endParaRPr lang="en-US" altLang="en-US" sz="900" b="1" dirty="0"/>
          </a:p>
        </p:txBody>
      </p:sp>
      <p:sp>
        <p:nvSpPr>
          <p:cNvPr id="20484" name="Text Box 4"/>
          <p:cNvSpPr txBox="1">
            <a:spLocks noChangeArrowheads="1"/>
          </p:cNvSpPr>
          <p:nvPr/>
        </p:nvSpPr>
        <p:spPr bwMode="auto">
          <a:xfrm>
            <a:off x="32004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36841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3391786" y="1810226"/>
            <a:ext cx="2667000" cy="163339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7.0    NVRTC</a:t>
            </a:r>
            <a:r>
              <a:rPr lang="en-US" altLang="en-US" sz="2000" dirty="0" smtClean="0"/>
              <a:t> JIT…</a:t>
            </a:r>
            <a:endParaRPr lang="en-US" altLang="en-US" sz="2000" dirty="0"/>
          </a:p>
        </p:txBody>
      </p:sp>
      <p:cxnSp>
        <p:nvCxnSpPr>
          <p:cNvPr id="20487" name="AutoShape 7"/>
          <p:cNvCxnSpPr>
            <a:cxnSpLocks noChangeShapeType="1"/>
          </p:cNvCxnSpPr>
          <p:nvPr/>
        </p:nvCxnSpPr>
        <p:spPr bwMode="auto">
          <a:xfrm>
            <a:off x="4026972" y="3583200"/>
            <a:ext cx="1547256"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6"/>
          <p:cNvSpPr txBox="1">
            <a:spLocks noChangeArrowheads="1"/>
          </p:cNvSpPr>
          <p:nvPr/>
        </p:nvSpPr>
        <p:spPr bwMode="auto">
          <a:xfrm>
            <a:off x="3352800" y="3885427"/>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spTree>
    <p:extLst>
      <p:ext uri="{BB962C8B-B14F-4D97-AF65-F5344CB8AC3E}">
        <p14:creationId xmlns:p14="http://schemas.microsoft.com/office/powerpoint/2010/main" val="218302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11113"/>
            <a:ext cx="9144000" cy="5140325"/>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4099" name="Picture 1" descr="simsize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3600"/>
            <a:ext cx="76200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31750" y="31750"/>
            <a:ext cx="9153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dirty="0">
                <a:latin typeface="Arial" pitchFamily="34" charset="0"/>
                <a:cs typeface="Arial" pitchFamily="34" charset="0"/>
              </a:rPr>
              <a:t>NAMD and VMD Use GPUs </a:t>
            </a:r>
            <a:r>
              <a:rPr lang="en-US" altLang="en-US" sz="2400" dirty="0" smtClean="0">
                <a:latin typeface="Arial" pitchFamily="34" charset="0"/>
                <a:cs typeface="Arial" pitchFamily="34" charset="0"/>
              </a:rPr>
              <a:t>and </a:t>
            </a:r>
            <a:r>
              <a:rPr lang="en-US" altLang="en-US" sz="2400" dirty="0" err="1" smtClean="0">
                <a:latin typeface="Arial" pitchFamily="34" charset="0"/>
                <a:cs typeface="Arial" pitchFamily="34" charset="0"/>
              </a:rPr>
              <a:t>Petascale</a:t>
            </a:r>
            <a:r>
              <a:rPr lang="en-US" altLang="en-US" sz="2400" dirty="0" smtClean="0">
                <a:latin typeface="Arial" pitchFamily="34" charset="0"/>
                <a:cs typeface="Arial" pitchFamily="34" charset="0"/>
              </a:rPr>
              <a:t> </a:t>
            </a:r>
            <a:r>
              <a:rPr lang="en-US" altLang="en-US" sz="2400" dirty="0">
                <a:latin typeface="Arial" pitchFamily="34" charset="0"/>
                <a:cs typeface="Arial" pitchFamily="34" charset="0"/>
              </a:rPr>
              <a:t>Computing to Meet</a:t>
            </a:r>
          </a:p>
          <a:p>
            <a:pPr algn="ctr" eaLnBrk="1" hangingPunct="1">
              <a:buFont typeface="Times New Roman" pitchFamily="18" charset="0"/>
              <a:buNone/>
            </a:pPr>
            <a:r>
              <a:rPr lang="en-US" altLang="en-US" sz="2400" dirty="0">
                <a:latin typeface="Arial" pitchFamily="34" charset="0"/>
                <a:cs typeface="Arial" pitchFamily="34" charset="0"/>
              </a:rPr>
              <a:t>Computational Biology’s Insatiable Demand for Processing Power</a:t>
            </a:r>
          </a:p>
        </p:txBody>
      </p:sp>
    </p:spTree>
    <p:extLst>
      <p:ext uri="{BB962C8B-B14F-4D97-AF65-F5344CB8AC3E}">
        <p14:creationId xmlns:p14="http://schemas.microsoft.com/office/powerpoint/2010/main" val="1498303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25400" y="11113"/>
            <a:ext cx="9169400" cy="5132387"/>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l="26189"/>
          <a:stretch>
            <a:fillRect/>
          </a:stretch>
        </p:blipFill>
        <p:spPr bwMode="auto">
          <a:xfrm>
            <a:off x="33338" y="442913"/>
            <a:ext cx="6200775" cy="4706937"/>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8" name="Title 1"/>
          <p:cNvSpPr>
            <a:spLocks noGrp="1"/>
          </p:cNvSpPr>
          <p:nvPr>
            <p:ph type="title"/>
          </p:nvPr>
        </p:nvSpPr>
        <p:spPr>
          <a:xfrm>
            <a:off x="152400" y="31750"/>
            <a:ext cx="8915400" cy="552450"/>
          </a:xfrm>
        </p:spPr>
        <p:txBody>
          <a:bodyPr>
            <a:normAutofit fontScale="90000"/>
          </a:bodyPr>
          <a:lstStyle/>
          <a:p>
            <a:r>
              <a:rPr lang="en-US" altLang="en-US" sz="3200" smtClean="0">
                <a:latin typeface="Arial" charset="0"/>
                <a:cs typeface="Arial" charset="0"/>
              </a:rPr>
              <a:t>NAMD Titan XK7 Performance August 2013</a:t>
            </a:r>
          </a:p>
        </p:txBody>
      </p:sp>
      <p:sp>
        <p:nvSpPr>
          <p:cNvPr id="6149" name="Rectangle 12"/>
          <p:cNvSpPr>
            <a:spLocks noChangeArrowheads="1"/>
          </p:cNvSpPr>
          <p:nvPr/>
        </p:nvSpPr>
        <p:spPr bwMode="auto">
          <a:xfrm>
            <a:off x="-685800" y="742950"/>
            <a:ext cx="863600" cy="857250"/>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6150" name="Straight Arrow Connector 11"/>
          <p:cNvCxnSpPr>
            <a:cxnSpLocks noChangeShapeType="1"/>
          </p:cNvCxnSpPr>
          <p:nvPr/>
        </p:nvCxnSpPr>
        <p:spPr bwMode="auto">
          <a:xfrm>
            <a:off x="3954463" y="2495550"/>
            <a:ext cx="2065337" cy="838200"/>
          </a:xfrm>
          <a:prstGeom prst="straightConnector1">
            <a:avLst/>
          </a:prstGeom>
          <a:noFill/>
          <a:ln w="127000" algn="ctr">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1" name="TextBox 14"/>
          <p:cNvSpPr txBox="1">
            <a:spLocks noChangeArrowheads="1"/>
          </p:cNvSpPr>
          <p:nvPr/>
        </p:nvSpPr>
        <p:spPr bwMode="auto">
          <a:xfrm>
            <a:off x="6019800" y="2687638"/>
            <a:ext cx="3125788"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b="1">
                <a:latin typeface="Arial" charset="0"/>
                <a:cs typeface="Arial" charset="0"/>
              </a:rPr>
              <a:t>HIV-1 Trajectory:       ~1.2 TB/day         @ 4096 XK7 nodes</a:t>
            </a:r>
          </a:p>
        </p:txBody>
      </p:sp>
      <p:sp>
        <p:nvSpPr>
          <p:cNvPr id="6152" name="TextBox 14"/>
          <p:cNvSpPr txBox="1">
            <a:spLocks noChangeArrowheads="1"/>
          </p:cNvSpPr>
          <p:nvPr/>
        </p:nvSpPr>
        <p:spPr bwMode="auto">
          <a:xfrm>
            <a:off x="5743575" y="890588"/>
            <a:ext cx="33988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b="1" dirty="0">
                <a:latin typeface="Arial" charset="0"/>
                <a:cs typeface="Arial" charset="0"/>
              </a:rPr>
              <a:t>NAMD XK7 vs. XE6</a:t>
            </a:r>
          </a:p>
          <a:p>
            <a:pPr algn="ctr" eaLnBrk="1" hangingPunct="1">
              <a:buFont typeface="Times New Roman" pitchFamily="18" charset="0"/>
              <a:buNone/>
            </a:pPr>
            <a:r>
              <a:rPr lang="en-US" altLang="en-US" sz="2400" b="1" dirty="0">
                <a:latin typeface="Arial" charset="0"/>
                <a:cs typeface="Arial" charset="0"/>
              </a:rPr>
              <a:t>GPU Speedup: 2</a:t>
            </a:r>
            <a:r>
              <a:rPr lang="en-US" altLang="en-US" sz="2400" b="1" dirty="0" smtClean="0">
                <a:latin typeface="Arial" charset="0"/>
                <a:cs typeface="Arial" charset="0"/>
              </a:rPr>
              <a:t>x-4x</a:t>
            </a:r>
            <a:endParaRPr lang="en-US" altLang="en-US" sz="2400" b="1" dirty="0">
              <a:latin typeface="Arial" charset="0"/>
              <a:cs typeface="Arial" charset="0"/>
            </a:endParaRPr>
          </a:p>
        </p:txBody>
      </p:sp>
    </p:spTree>
    <p:extLst>
      <p:ext uri="{BB962C8B-B14F-4D97-AF65-F5344CB8AC3E}">
        <p14:creationId xmlns:p14="http://schemas.microsoft.com/office/powerpoint/2010/main" val="2354893570"/>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defRPr/>
            </a:pPr>
            <a:r>
              <a:rPr lang="en-US" sz="10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defRPr/>
            </a:pPr>
            <a:r>
              <a:rPr lang="en-US" sz="10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3"/>
            <a:ext cx="12763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1277" name="Rectangle 11"/>
          <p:cNvSpPr>
            <a:spLocks/>
          </p:cNvSpPr>
          <p:nvPr/>
        </p:nvSpPr>
        <p:spPr bwMode="auto">
          <a:xfrm>
            <a:off x="1335088" y="4489450"/>
            <a:ext cx="62150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ts val="600"/>
              </a:lnSpc>
              <a:buFont typeface="Times New Roman" pitchFamily="18" charset="0"/>
              <a:buNone/>
            </a:pPr>
            <a:r>
              <a:rPr lang="en-US" altLang="en-US" sz="1100" b="1">
                <a:latin typeface="Calibri" pitchFamily="34" charset="0"/>
                <a:ea typeface="ＭＳ Ｐゴシック" pitchFamily="34" charset="-128"/>
                <a:cs typeface="Calibri" pitchFamily="34" charset="0"/>
                <a:sym typeface="Calibri" pitchFamily="34" charset="0"/>
              </a:rPr>
              <a:t>Flexible fitting of atomic structures into electron microscopy maps using molecular dynamics. </a:t>
            </a:r>
          </a:p>
          <a:p>
            <a:pPr algn="ctr" eaLnBrk="1" hangingPunct="1">
              <a:lnSpc>
                <a:spcPts val="600"/>
              </a:lnSpc>
              <a:buFont typeface="Times New Roman" pitchFamily="18" charset="0"/>
              <a:buNone/>
            </a:pPr>
            <a:r>
              <a:rPr lang="en-US" altLang="en-US" sz="1100" b="1">
                <a:latin typeface="Calibri" pitchFamily="34" charset="0"/>
                <a:ea typeface="ＭＳ Ｐゴシック" pitchFamily="34" charset="-128"/>
                <a:cs typeface="Calibri" pitchFamily="34" charset="0"/>
                <a:sym typeface="Calibri" pitchFamily="34" charset="0"/>
              </a:rPr>
              <a:t>L. Trabuco, E. Villa, K. Mitra, J. Frank, and K. Schulten.  Structure, 16:673-683, 2008.</a:t>
            </a: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defRPr/>
            </a:pPr>
            <a:r>
              <a:rPr lang="en-US" sz="10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5073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4657726"/>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defRPr/>
            </a:pPr>
            <a:endParaRPr lang="en-US"/>
          </a:p>
        </p:txBody>
      </p:sp>
      <p:sp>
        <p:nvSpPr>
          <p:cNvPr id="11268" name="Rectangle 2"/>
          <p:cNvSpPr>
            <a:spLocks/>
          </p:cNvSpPr>
          <p:nvPr/>
        </p:nvSpPr>
        <p:spPr bwMode="auto">
          <a:xfrm>
            <a:off x="9525" y="52388"/>
            <a:ext cx="91201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3000" dirty="0">
                <a:solidFill>
                  <a:schemeClr val="tx1"/>
                </a:solidFill>
                <a:latin typeface="Helvetica" pitchFamily="34" charset="0"/>
                <a:cs typeface="Helvetica" pitchFamily="34" charset="0"/>
              </a:rPr>
              <a:t>Structural Route to the </a:t>
            </a:r>
            <a:r>
              <a:rPr lang="en-US" altLang="en-US" sz="3000" dirty="0" smtClean="0">
                <a:solidFill>
                  <a:schemeClr val="tx1"/>
                </a:solidFill>
                <a:latin typeface="Helvetica" pitchFamily="34" charset="0"/>
                <a:cs typeface="Helvetica" pitchFamily="34" charset="0"/>
              </a:rPr>
              <a:t>all-atom HIV-1 </a:t>
            </a:r>
            <a:r>
              <a:rPr lang="en-US" altLang="en-US" sz="3000" dirty="0">
                <a:solidFill>
                  <a:schemeClr val="tx1"/>
                </a:solidFill>
                <a:latin typeface="Helvetica" pitchFamily="34" charset="0"/>
                <a:cs typeface="Helvetica" pitchFamily="34" charset="0"/>
              </a:rPr>
              <a:t>Capsid</a:t>
            </a:r>
          </a:p>
        </p:txBody>
      </p:sp>
      <p:pic>
        <p:nvPicPr>
          <p:cNvPr id="11269" name="Picture 3"/>
          <p:cNvPicPr>
            <a:picLocks noChangeArrowheads="1"/>
          </p:cNvPicPr>
          <p:nvPr/>
        </p:nvPicPr>
        <p:blipFill>
          <a:blip r:embed="rId2" cstate="print">
            <a:lum contrast="-26000"/>
            <a:extLst>
              <a:ext uri="{28A0092B-C50C-407E-A947-70E740481C1C}">
                <a14:useLocalDpi xmlns:a14="http://schemas.microsoft.com/office/drawing/2010/main" val="0"/>
              </a:ext>
            </a:extLst>
          </a:blip>
          <a:srcRect l="25797" t="7663" r="26166" b="2234"/>
          <a:stretch>
            <a:fillRect/>
          </a:stretch>
        </p:blipFill>
        <p:spPr bwMode="auto">
          <a:xfrm>
            <a:off x="4991955" y="3416830"/>
            <a:ext cx="7445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11270" name="Group 9"/>
          <p:cNvGrpSpPr>
            <a:grpSpLocks/>
          </p:cNvGrpSpPr>
          <p:nvPr/>
        </p:nvGrpSpPr>
        <p:grpSpPr bwMode="auto">
          <a:xfrm>
            <a:off x="6058568" y="3400295"/>
            <a:ext cx="1057275" cy="1293812"/>
            <a:chOff x="0" y="0"/>
            <a:chExt cx="1776" cy="2175"/>
          </a:xfrm>
        </p:grpSpPr>
        <p:pic>
          <p:nvPicPr>
            <p:cNvPr id="113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AutoShape 5"/>
            <p:cNvSpPr>
              <a:spLocks/>
            </p:cNvSpPr>
            <p:nvPr/>
          </p:nvSpPr>
          <p:spPr bwMode="auto">
            <a:xfrm>
              <a:off x="1272" y="432"/>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3" name="AutoShape 6"/>
            <p:cNvSpPr>
              <a:spLocks/>
            </p:cNvSpPr>
            <p:nvPr/>
          </p:nvSpPr>
          <p:spPr bwMode="auto">
            <a:xfrm>
              <a:off x="720" y="53"/>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4" name="AutoShape 7"/>
            <p:cNvSpPr>
              <a:spLocks/>
            </p:cNvSpPr>
            <p:nvPr/>
          </p:nvSpPr>
          <p:spPr bwMode="auto">
            <a:xfrm>
              <a:off x="272" y="339"/>
              <a:ext cx="139" cy="155"/>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5" name="AutoShape 8"/>
            <p:cNvSpPr>
              <a:spLocks/>
            </p:cNvSpPr>
            <p:nvPr/>
          </p:nvSpPr>
          <p:spPr bwMode="auto">
            <a:xfrm>
              <a:off x="832" y="1807"/>
              <a:ext cx="141" cy="160"/>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grpSp>
      <p:sp>
        <p:nvSpPr>
          <p:cNvPr id="11271" name="Rectangle 10"/>
          <p:cNvSpPr>
            <a:spLocks/>
          </p:cNvSpPr>
          <p:nvPr/>
        </p:nvSpPr>
        <p:spPr bwMode="auto">
          <a:xfrm>
            <a:off x="4657726" y="4750928"/>
            <a:ext cx="4437696" cy="27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b="1" dirty="0">
                <a:solidFill>
                  <a:schemeClr val="tx1"/>
                </a:solidFill>
                <a:latin typeface="Arial" pitchFamily="34" charset="0"/>
                <a:cs typeface="Arial" pitchFamily="34" charset="0"/>
              </a:rPr>
              <a:t>Zhao et al. , </a:t>
            </a:r>
            <a:r>
              <a:rPr lang="en-US" altLang="en-US" sz="1800" b="1" i="1" dirty="0">
                <a:solidFill>
                  <a:schemeClr val="tx1"/>
                </a:solidFill>
                <a:latin typeface="Arial" pitchFamily="34" charset="0"/>
                <a:cs typeface="Arial" pitchFamily="34" charset="0"/>
              </a:rPr>
              <a:t>Nature</a:t>
            </a:r>
            <a:r>
              <a:rPr lang="en-US" altLang="en-US" sz="1800" b="1" dirty="0">
                <a:solidFill>
                  <a:schemeClr val="tx1"/>
                </a:solidFill>
                <a:latin typeface="Arial" pitchFamily="34" charset="0"/>
                <a:cs typeface="Arial" pitchFamily="34" charset="0"/>
              </a:rPr>
              <a:t> 497: 643-646 (2013</a:t>
            </a:r>
            <a:r>
              <a:rPr lang="en-US" altLang="en-US" sz="1600" b="1" dirty="0">
                <a:solidFill>
                  <a:schemeClr val="tx1"/>
                </a:solidFill>
                <a:latin typeface="Arial" pitchFamily="34" charset="0"/>
                <a:cs typeface="Arial" pitchFamily="34" charset="0"/>
              </a:rPr>
              <a:t>)</a:t>
            </a:r>
          </a:p>
        </p:txBody>
      </p:sp>
      <p:pic>
        <p:nvPicPr>
          <p:cNvPr id="112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575" y="3332032"/>
            <a:ext cx="1511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73" name="Rectangle 12"/>
          <p:cNvSpPr>
            <a:spLocks/>
          </p:cNvSpPr>
          <p:nvPr/>
        </p:nvSpPr>
        <p:spPr bwMode="auto">
          <a:xfrm>
            <a:off x="4332727" y="2699533"/>
            <a:ext cx="47626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solidFill>
                  <a:schemeClr val="tx1"/>
                </a:solidFill>
                <a:latin typeface="Arial" pitchFamily="34" charset="0"/>
                <a:cs typeface="Arial" pitchFamily="34" charset="0"/>
              </a:rPr>
              <a:t>High res. EM of </a:t>
            </a: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 tomography of capsid, </a:t>
            </a:r>
            <a:r>
              <a:rPr lang="en-US" altLang="en-US" sz="1400" b="1" dirty="0">
                <a:solidFill>
                  <a:schemeClr val="tx1"/>
                </a:solidFill>
                <a:latin typeface="Arial" pitchFamily="34" charset="0"/>
                <a:cs typeface="Arial" pitchFamily="34" charset="0"/>
              </a:rPr>
              <a:t>all-atom model of capsid by MDFF w/ NAMD &amp; VMD, NSF/NCSA Blue Waters computer at Illinois</a:t>
            </a:r>
          </a:p>
        </p:txBody>
      </p:sp>
      <p:grpSp>
        <p:nvGrpSpPr>
          <p:cNvPr id="11274" name="Group 15"/>
          <p:cNvGrpSpPr>
            <a:grpSpLocks/>
          </p:cNvGrpSpPr>
          <p:nvPr/>
        </p:nvGrpSpPr>
        <p:grpSpPr bwMode="auto">
          <a:xfrm>
            <a:off x="6209693" y="889331"/>
            <a:ext cx="1531023" cy="1657098"/>
            <a:chOff x="0" y="0"/>
            <a:chExt cx="2462" cy="2481"/>
          </a:xfrm>
        </p:grpSpPr>
        <p:pic>
          <p:nvPicPr>
            <p:cNvPr id="113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0000">
              <a:off x="316" y="429"/>
              <a:ext cx="1822"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301" name="AutoShape 14"/>
            <p:cNvSpPr>
              <a:spLocks/>
            </p:cNvSpPr>
            <p:nvPr/>
          </p:nvSpPr>
          <p:spPr bwMode="auto">
            <a:xfrm rot="-2160000">
              <a:off x="345" y="353"/>
              <a:ext cx="1771" cy="1750"/>
            </a:xfrm>
            <a:custGeom>
              <a:avLst/>
              <a:gdLst>
                <a:gd name="T0" fmla="*/ 0 w 22712"/>
                <a:gd name="T1" fmla="*/ 0 h 23880"/>
                <a:gd name="T2" fmla="*/ 0 w 22712"/>
                <a:gd name="T3" fmla="*/ 0 h 23880"/>
                <a:gd name="T4" fmla="*/ 0 w 22712"/>
                <a:gd name="T5" fmla="*/ 0 h 23880"/>
                <a:gd name="T6" fmla="*/ 0 w 22712"/>
                <a:gd name="T7" fmla="*/ 0 h 23880"/>
                <a:gd name="T8" fmla="*/ 0 w 22712"/>
                <a:gd name="T9" fmla="*/ 0 h 23880"/>
                <a:gd name="T10" fmla="*/ 0 w 22712"/>
                <a:gd name="T11" fmla="*/ 0 h 23880"/>
                <a:gd name="T12" fmla="*/ 0 w 22712"/>
                <a:gd name="T13" fmla="*/ 0 h 238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12" h="23880">
                  <a:moveTo>
                    <a:pt x="11356" y="0"/>
                  </a:moveTo>
                  <a:lnTo>
                    <a:pt x="22156" y="8250"/>
                  </a:lnTo>
                  <a:lnTo>
                    <a:pt x="18031" y="21600"/>
                  </a:lnTo>
                  <a:lnTo>
                    <a:pt x="4681" y="21600"/>
                  </a:lnTo>
                  <a:lnTo>
                    <a:pt x="556" y="8250"/>
                  </a:lnTo>
                  <a:lnTo>
                    <a:pt x="11356" y="0"/>
                  </a:lnTo>
                  <a:close/>
                  <a:moveTo>
                    <a:pt x="11356" y="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1275" name="Group 18"/>
          <p:cNvGrpSpPr>
            <a:grpSpLocks/>
          </p:cNvGrpSpPr>
          <p:nvPr/>
        </p:nvGrpSpPr>
        <p:grpSpPr bwMode="auto">
          <a:xfrm rot="180000">
            <a:off x="5095153" y="1034961"/>
            <a:ext cx="1293599" cy="1414965"/>
            <a:chOff x="0" y="0"/>
            <a:chExt cx="1951" cy="2004"/>
          </a:xfrm>
        </p:grpSpPr>
        <p:pic>
          <p:nvPicPr>
            <p:cNvPr id="1129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
              <a:off x="90" y="87"/>
              <a:ext cx="1771"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99" name="AutoShape 17"/>
            <p:cNvSpPr>
              <a:spLocks/>
            </p:cNvSpPr>
            <p:nvPr/>
          </p:nvSpPr>
          <p:spPr bwMode="auto">
            <a:xfrm rot="-180000">
              <a:off x="91" y="248"/>
              <a:ext cx="1739" cy="15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0800"/>
                  </a:moveTo>
                  <a:lnTo>
                    <a:pt x="6019" y="0"/>
                  </a:lnTo>
                  <a:lnTo>
                    <a:pt x="15581" y="0"/>
                  </a:lnTo>
                  <a:lnTo>
                    <a:pt x="21600" y="10800"/>
                  </a:lnTo>
                  <a:lnTo>
                    <a:pt x="15581" y="21600"/>
                  </a:lnTo>
                  <a:lnTo>
                    <a:pt x="6019" y="21600"/>
                  </a:lnTo>
                  <a:lnTo>
                    <a:pt x="0" y="10800"/>
                  </a:lnTo>
                  <a:close/>
                  <a:moveTo>
                    <a:pt x="0" y="1080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276" name="Rectangle 19"/>
          <p:cNvSpPr>
            <a:spLocks/>
          </p:cNvSpPr>
          <p:nvPr/>
        </p:nvSpPr>
        <p:spPr bwMode="auto">
          <a:xfrm>
            <a:off x="5226049" y="2446668"/>
            <a:ext cx="258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Pornillos et al. </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Cell</a:t>
            </a:r>
            <a:r>
              <a:rPr lang="en-US" altLang="en-US" sz="900" b="1">
                <a:solidFill>
                  <a:schemeClr val="tx1"/>
                </a:solidFill>
                <a:latin typeface="Arial" pitchFamily="34" charset="0"/>
                <a:cs typeface="Arial" pitchFamily="34" charset="0"/>
              </a:rPr>
              <a:t> 2009</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Nature</a:t>
            </a:r>
            <a:r>
              <a:rPr lang="en-US" altLang="en-US" sz="900" b="1">
                <a:solidFill>
                  <a:schemeClr val="tx1"/>
                </a:solidFill>
                <a:latin typeface="Arial" pitchFamily="34" charset="0"/>
                <a:cs typeface="Arial" pitchFamily="34" charset="0"/>
              </a:rPr>
              <a:t> 2011</a:t>
            </a:r>
          </a:p>
        </p:txBody>
      </p:sp>
      <p:sp>
        <p:nvSpPr>
          <p:cNvPr id="11277" name="Rectangle 20"/>
          <p:cNvSpPr>
            <a:spLocks/>
          </p:cNvSpPr>
          <p:nvPr/>
        </p:nvSpPr>
        <p:spPr bwMode="auto">
          <a:xfrm>
            <a:off x="4657725" y="648031"/>
            <a:ext cx="4486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solidFill>
                  <a:schemeClr val="tx1"/>
                </a:solidFill>
                <a:latin typeface="Arial" pitchFamily="34" charset="0"/>
                <a:cs typeface="Arial" pitchFamily="34" charset="0"/>
              </a:rPr>
              <a:t>Crystal structures of separated hexamer and pentamer</a:t>
            </a:r>
          </a:p>
        </p:txBody>
      </p:sp>
      <p:pic>
        <p:nvPicPr>
          <p:cNvPr id="11278"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6579" y="952830"/>
            <a:ext cx="975803" cy="17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11279" name="Group 24"/>
          <p:cNvGrpSpPr>
            <a:grpSpLocks/>
          </p:cNvGrpSpPr>
          <p:nvPr/>
        </p:nvGrpSpPr>
        <p:grpSpPr bwMode="auto">
          <a:xfrm>
            <a:off x="1071911" y="906400"/>
            <a:ext cx="1611313" cy="1519237"/>
            <a:chOff x="0" y="0"/>
            <a:chExt cx="2706" cy="2551"/>
          </a:xfrm>
        </p:grpSpPr>
        <p:pic>
          <p:nvPicPr>
            <p:cNvPr id="11296" name="Picture 22"/>
            <p:cNvPicPr>
              <a:picLocks noChangeArrowheads="1"/>
            </p:cNvPicPr>
            <p:nvPr/>
          </p:nvPicPr>
          <p:blipFill>
            <a:blip r:embed="rId8">
              <a:extLst>
                <a:ext uri="{28A0092B-C50C-407E-A947-70E740481C1C}">
                  <a14:useLocalDpi xmlns:a14="http://schemas.microsoft.com/office/drawing/2010/main" val="0"/>
                </a:ext>
              </a:extLst>
            </a:blip>
            <a:srcRect t="7726" r="122" b="2272"/>
            <a:stretch>
              <a:fillRect/>
            </a:stretch>
          </p:blipFill>
          <p:spPr bwMode="auto">
            <a:xfrm>
              <a:off x="0" y="0"/>
              <a:ext cx="1229"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1297" name="Picture 23"/>
            <p:cNvPicPr>
              <a:picLocks noChangeArrowheads="1"/>
            </p:cNvPicPr>
            <p:nvPr/>
          </p:nvPicPr>
          <p:blipFill>
            <a:blip r:embed="rId9">
              <a:extLst>
                <a:ext uri="{28A0092B-C50C-407E-A947-70E740481C1C}">
                  <a14:useLocalDpi xmlns:a14="http://schemas.microsoft.com/office/drawing/2010/main" val="0"/>
                </a:ext>
              </a:extLst>
            </a:blip>
            <a:srcRect l="54079"/>
            <a:stretch>
              <a:fillRect/>
            </a:stretch>
          </p:blipFill>
          <p:spPr bwMode="auto">
            <a:xfrm>
              <a:off x="1229" y="0"/>
              <a:ext cx="1333"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sp>
        <p:nvSpPr>
          <p:cNvPr id="11280" name="Rectangle 25"/>
          <p:cNvSpPr>
            <a:spLocks/>
          </p:cNvSpPr>
          <p:nvPr/>
        </p:nvSpPr>
        <p:spPr bwMode="auto">
          <a:xfrm>
            <a:off x="1048099" y="2490725"/>
            <a:ext cx="1581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Ganser et al. </a:t>
            </a:r>
            <a:r>
              <a:rPr lang="en-US" altLang="en-US" sz="900" b="1" i="1">
                <a:solidFill>
                  <a:schemeClr val="tx1"/>
                </a:solidFill>
                <a:latin typeface="Arial" pitchFamily="34" charset="0"/>
                <a:cs typeface="Arial" pitchFamily="34" charset="0"/>
              </a:rPr>
              <a:t>Science</a:t>
            </a:r>
            <a:r>
              <a:rPr lang="en-US" altLang="en-US" sz="900" b="1">
                <a:solidFill>
                  <a:schemeClr val="tx1"/>
                </a:solidFill>
                <a:latin typeface="Arial" pitchFamily="34" charset="0"/>
                <a:cs typeface="Arial" pitchFamily="34" charset="0"/>
              </a:rPr>
              <a:t>, 1999</a:t>
            </a:r>
          </a:p>
        </p:txBody>
      </p:sp>
      <p:pic>
        <p:nvPicPr>
          <p:cNvPr id="11281"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3224" y="873062"/>
            <a:ext cx="14843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82" name="Rectangle 27"/>
          <p:cNvSpPr>
            <a:spLocks/>
          </p:cNvSpPr>
          <p:nvPr/>
        </p:nvSpPr>
        <p:spPr bwMode="auto">
          <a:xfrm>
            <a:off x="1052533" y="592075"/>
            <a:ext cx="1514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TEM (1999)</a:t>
            </a:r>
          </a:p>
        </p:txBody>
      </p:sp>
      <p:sp>
        <p:nvSpPr>
          <p:cNvPr id="11283" name="Rectangle 28"/>
          <p:cNvSpPr>
            <a:spLocks/>
          </p:cNvSpPr>
          <p:nvPr/>
        </p:nvSpPr>
        <p:spPr bwMode="auto">
          <a:xfrm>
            <a:off x="2482735" y="592075"/>
            <a:ext cx="2098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tomography (2003)</a:t>
            </a:r>
          </a:p>
        </p:txBody>
      </p:sp>
      <p:sp>
        <p:nvSpPr>
          <p:cNvPr id="11284" name="Rectangle 29"/>
          <p:cNvSpPr>
            <a:spLocks/>
          </p:cNvSpPr>
          <p:nvPr/>
        </p:nvSpPr>
        <p:spPr bwMode="auto">
          <a:xfrm>
            <a:off x="971899" y="2690750"/>
            <a:ext cx="15382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EMBO J</a:t>
            </a:r>
            <a:r>
              <a:rPr lang="en-US" altLang="en-US" sz="900" b="1">
                <a:solidFill>
                  <a:schemeClr val="tx1"/>
                </a:solidFill>
                <a:latin typeface="Arial" pitchFamily="34" charset="0"/>
                <a:cs typeface="Arial" pitchFamily="34" charset="0"/>
              </a:rPr>
              <a:t>, 2003</a:t>
            </a:r>
          </a:p>
        </p:txBody>
      </p:sp>
      <p:pic>
        <p:nvPicPr>
          <p:cNvPr id="11294" name="Picture 30"/>
          <p:cNvPicPr>
            <a:picLocks noChangeAspect="1" noChangeArrowheads="1"/>
          </p:cNvPicPr>
          <p:nvPr/>
        </p:nvPicPr>
        <p:blipFill>
          <a:blip r:embed="rId11"/>
          <a:srcRect t="4597" r="351" b="8226"/>
          <a:stretch>
            <a:fillRect/>
          </a:stretch>
        </p:blipFill>
        <p:spPr bwMode="auto">
          <a:xfrm>
            <a:off x="2667349" y="1784287"/>
            <a:ext cx="1506537" cy="1174750"/>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86" name="Rectangle 31"/>
          <p:cNvSpPr>
            <a:spLocks/>
          </p:cNvSpPr>
          <p:nvPr/>
        </p:nvSpPr>
        <p:spPr bwMode="auto">
          <a:xfrm>
            <a:off x="954436" y="2868550"/>
            <a:ext cx="16192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Structure</a:t>
            </a:r>
            <a:r>
              <a:rPr lang="en-US" altLang="en-US" sz="900" b="1">
                <a:solidFill>
                  <a:schemeClr val="tx1"/>
                </a:solidFill>
                <a:latin typeface="Arial" pitchFamily="34" charset="0"/>
                <a:cs typeface="Arial" pitchFamily="34" charset="0"/>
              </a:rPr>
              <a:t>, 2006</a:t>
            </a:r>
          </a:p>
        </p:txBody>
      </p:sp>
      <p:sp>
        <p:nvSpPr>
          <p:cNvPr id="11287" name="Rectangle 32"/>
          <p:cNvSpPr>
            <a:spLocks/>
          </p:cNvSpPr>
          <p:nvPr/>
        </p:nvSpPr>
        <p:spPr bwMode="auto">
          <a:xfrm>
            <a:off x="2726087" y="2987612"/>
            <a:ext cx="1444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err="1">
                <a:solidFill>
                  <a:schemeClr val="tx1"/>
                </a:solidFill>
                <a:latin typeface="Helvetica" pitchFamily="34" charset="0"/>
                <a:cs typeface="Helvetica" pitchFamily="34" charset="0"/>
              </a:rPr>
              <a:t>cryo</a:t>
            </a:r>
            <a:r>
              <a:rPr lang="en-US" altLang="en-US" sz="1500" dirty="0">
                <a:solidFill>
                  <a:schemeClr val="tx1"/>
                </a:solidFill>
                <a:latin typeface="Helvetica" pitchFamily="34" charset="0"/>
                <a:cs typeface="Helvetica" pitchFamily="34" charset="0"/>
              </a:rPr>
              <a:t>-ET (2006)</a:t>
            </a:r>
          </a:p>
        </p:txBody>
      </p:sp>
      <p:grpSp>
        <p:nvGrpSpPr>
          <p:cNvPr id="11288" name="Group 36"/>
          <p:cNvGrpSpPr>
            <a:grpSpLocks/>
          </p:cNvGrpSpPr>
          <p:nvPr/>
        </p:nvGrpSpPr>
        <p:grpSpPr bwMode="auto">
          <a:xfrm>
            <a:off x="2680049" y="3282887"/>
            <a:ext cx="1376362" cy="1519238"/>
            <a:chOff x="0" y="0"/>
            <a:chExt cx="2311" cy="2552"/>
          </a:xfrm>
        </p:grpSpPr>
        <p:pic>
          <p:nvPicPr>
            <p:cNvPr id="11293" name="Picture 33"/>
            <p:cNvPicPr>
              <a:picLocks noChangeAspect="1" noChangeArrowheads="1"/>
            </p:cNvPicPr>
            <p:nvPr/>
          </p:nvPicPr>
          <p:blipFill>
            <a:blip r:embed="rId12">
              <a:lum contrast="4000"/>
              <a:extLst>
                <a:ext uri="{28A0092B-C50C-407E-A947-70E740481C1C}">
                  <a14:useLocalDpi xmlns:a14="http://schemas.microsoft.com/office/drawing/2010/main" val="0"/>
                </a:ext>
              </a:extLst>
            </a:blip>
            <a:srcRect/>
            <a:stretch>
              <a:fillRect/>
            </a:stretch>
          </p:blipFill>
          <p:spPr bwMode="auto">
            <a:xfrm>
              <a:off x="1161" y="21"/>
              <a:ext cx="115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 name="Picture 34"/>
            <p:cNvPicPr>
              <a:picLocks noChangeAspect="1" noChangeArrowheads="1"/>
            </p:cNvPicPr>
            <p:nvPr/>
          </p:nvPicPr>
          <p:blipFill>
            <a:blip r:embed="rId13">
              <a:lum contrast="4000"/>
              <a:extLst>
                <a:ext uri="{28A0092B-C50C-407E-A947-70E740481C1C}">
                  <a14:useLocalDpi xmlns:a14="http://schemas.microsoft.com/office/drawing/2010/main" val="0"/>
                </a:ext>
              </a:extLst>
            </a:blip>
            <a:srcRect/>
            <a:stretch>
              <a:fillRect/>
            </a:stretch>
          </p:blipFill>
          <p:spPr bwMode="auto">
            <a:xfrm>
              <a:off x="0" y="0"/>
              <a:ext cx="1116"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295" name="Picture 35"/>
            <p:cNvPicPr>
              <a:picLocks noChangeAspect="1" noChangeArrowheads="1"/>
            </p:cNvPicPr>
            <p:nvPr/>
          </p:nvPicPr>
          <p:blipFill>
            <a:blip r:embed="rId14">
              <a:lum contrast="4000"/>
              <a:extLst>
                <a:ext uri="{28A0092B-C50C-407E-A947-70E740481C1C}">
                  <a14:useLocalDpi xmlns:a14="http://schemas.microsoft.com/office/drawing/2010/main" val="0"/>
                </a:ext>
              </a:extLst>
            </a:blip>
            <a:srcRect/>
            <a:stretch>
              <a:fillRect/>
            </a:stretch>
          </p:blipFill>
          <p:spPr bwMode="auto">
            <a:xfrm>
              <a:off x="1161" y="1212"/>
              <a:ext cx="115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sp>
        <p:nvSpPr>
          <p:cNvPr id="11289" name="Rectangle 37"/>
          <p:cNvSpPr>
            <a:spLocks/>
          </p:cNvSpPr>
          <p:nvPr/>
        </p:nvSpPr>
        <p:spPr bwMode="auto">
          <a:xfrm>
            <a:off x="2726086" y="4838637"/>
            <a:ext cx="13477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Byeon et al., </a:t>
            </a:r>
            <a:r>
              <a:rPr lang="en-US" altLang="en-US" sz="900" b="1" i="1">
                <a:solidFill>
                  <a:schemeClr val="tx1"/>
                </a:solidFill>
                <a:latin typeface="Helvetica" pitchFamily="34" charset="0"/>
                <a:cs typeface="Helvetica" pitchFamily="34" charset="0"/>
              </a:rPr>
              <a:t>Cell</a:t>
            </a:r>
            <a:r>
              <a:rPr lang="en-US" altLang="en-US" sz="900" b="1">
                <a:solidFill>
                  <a:schemeClr val="tx1"/>
                </a:solidFill>
                <a:latin typeface="Helvetica" pitchFamily="34" charset="0"/>
                <a:cs typeface="Helvetica" pitchFamily="34" charset="0"/>
              </a:rPr>
              <a:t> 2009</a:t>
            </a:r>
          </a:p>
        </p:txBody>
      </p:sp>
      <p:pic>
        <p:nvPicPr>
          <p:cNvPr id="11290"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162" y="3746437"/>
            <a:ext cx="13938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1291" name="Rectangle 39"/>
          <p:cNvSpPr>
            <a:spLocks/>
          </p:cNvSpPr>
          <p:nvPr/>
        </p:nvSpPr>
        <p:spPr bwMode="auto">
          <a:xfrm>
            <a:off x="1062387" y="4814825"/>
            <a:ext cx="133032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21674" bIns="0"/>
          <a:lstStyle>
            <a:lvl1pPr marL="5715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Li et al., </a:t>
            </a:r>
            <a:r>
              <a:rPr lang="en-US" altLang="en-US" sz="900" b="1" i="1">
                <a:solidFill>
                  <a:schemeClr val="tx1"/>
                </a:solidFill>
                <a:latin typeface="Helvetica" pitchFamily="34" charset="0"/>
                <a:cs typeface="Helvetica" pitchFamily="34" charset="0"/>
              </a:rPr>
              <a:t>Nature</a:t>
            </a:r>
            <a:r>
              <a:rPr lang="en-US" altLang="en-US" sz="900" b="1">
                <a:solidFill>
                  <a:schemeClr val="tx1"/>
                </a:solidFill>
                <a:latin typeface="Helvetica" pitchFamily="34" charset="0"/>
                <a:cs typeface="Helvetica" pitchFamily="34" charset="0"/>
              </a:rPr>
              <a:t>, 2000</a:t>
            </a:r>
          </a:p>
        </p:txBody>
      </p:sp>
      <p:sp>
        <p:nvSpPr>
          <p:cNvPr id="11292" name="Rectangle 40"/>
          <p:cNvSpPr>
            <a:spLocks/>
          </p:cNvSpPr>
          <p:nvPr/>
        </p:nvSpPr>
        <p:spPr bwMode="auto">
          <a:xfrm>
            <a:off x="1038309" y="3487675"/>
            <a:ext cx="1504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a:t>
            </a:r>
          </a:p>
        </p:txBody>
      </p:sp>
    </p:spTree>
    <p:extLst>
      <p:ext uri="{BB962C8B-B14F-4D97-AF65-F5344CB8AC3E}">
        <p14:creationId xmlns:p14="http://schemas.microsoft.com/office/powerpoint/2010/main" val="358498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152400" y="1200150"/>
            <a:ext cx="38100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a:latin typeface="Arial" pitchFamily="34" charset="0"/>
                <a:cs typeface="Arial" pitchFamily="34" charset="0"/>
              </a:rPr>
              <a:t>Compute Pearson correlation to evaluate the fit of a reference cryo-EM density map with a </a:t>
            </a:r>
            <a:r>
              <a:rPr lang="en-US" altLang="en-US" sz="2400" b="1">
                <a:latin typeface="Arial" pitchFamily="34" charset="0"/>
                <a:cs typeface="Arial" pitchFamily="34" charset="0"/>
              </a:rPr>
              <a:t>simulated density map</a:t>
            </a:r>
            <a:r>
              <a:rPr lang="en-US" altLang="en-US" sz="2400">
                <a:latin typeface="Arial" pitchFamily="34" charset="0"/>
                <a:cs typeface="Arial" pitchFamily="34" charset="0"/>
              </a:rPr>
              <a:t> produced from an           </a:t>
            </a:r>
            <a:r>
              <a:rPr lang="en-US" altLang="en-US" sz="2400" b="1">
                <a:latin typeface="Arial" pitchFamily="34" charset="0"/>
                <a:cs typeface="Arial" pitchFamily="34" charset="0"/>
              </a:rPr>
              <a:t>all-atom structure</a:t>
            </a:r>
            <a:r>
              <a:rPr lang="en-US" altLang="en-US" sz="280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047750"/>
            <a:ext cx="499268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901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Simulations</a:t>
            </a:r>
            <a:endParaRPr lang="en-US" altLang="en-US" sz="1800" dirty="0">
              <a:latin typeface="+mn-lt"/>
            </a:endParaRPr>
          </a:p>
        </p:txBody>
      </p:sp>
      <p:pic>
        <p:nvPicPr>
          <p:cNvPr id="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187" y="3288159"/>
            <a:ext cx="3637734" cy="148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0092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Whole Cell </a:t>
            </a:r>
            <a:r>
              <a:rPr lang="en-US" altLang="en-US" sz="1800" dirty="0" smtClean="0">
                <a:latin typeface="+mn-lt"/>
              </a:rPr>
              <a:t>Simulation</a:t>
            </a:r>
            <a:endParaRPr lang="en-US" altLang="en-US" sz="1800" dirty="0">
              <a:latin typeface="+mn-lt"/>
            </a:endParaRPr>
          </a:p>
        </p:txBody>
      </p:sp>
      <p:sp>
        <p:nvSpPr>
          <p:cNvPr id="28" name="Rectangle 4"/>
          <p:cNvSpPr txBox="1">
            <a:spLocks noChangeArrowheads="1"/>
          </p:cNvSpPr>
          <p:nvPr/>
        </p:nvSpPr>
        <p:spPr>
          <a:xfrm>
            <a:off x="124299" y="750889"/>
            <a:ext cx="4479599" cy="25366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smtClean="0"/>
              <a:t>molecular dynamics simulations</a:t>
            </a:r>
          </a:p>
          <a:p>
            <a:pPr lvl="1" indent="-342900">
              <a:lnSpc>
                <a:spcPct val="90000"/>
              </a:lnSpc>
            </a:pPr>
            <a:r>
              <a:rPr lang="en-US" altLang="en-US" sz="1600" dirty="0" smtClean="0"/>
              <a:t>particle systems and whole cells</a:t>
            </a:r>
          </a:p>
          <a:p>
            <a:pPr lvl="1" indent="-342900">
              <a:lnSpc>
                <a:spcPct val="90000"/>
              </a:lnSpc>
            </a:pPr>
            <a:r>
              <a:rPr lang="en-US" altLang="en-US" sz="1600" dirty="0" err="1" smtClean="0"/>
              <a:t>cryoEM</a:t>
            </a:r>
            <a:r>
              <a:rPr lang="en-US" altLang="en-US" sz="1600" dirty="0" smtClean="0"/>
              <a:t> densities, volumetric data</a:t>
            </a:r>
          </a:p>
          <a:p>
            <a:pPr lvl="1" indent="-342900">
              <a:lnSpc>
                <a:spcPct val="90000"/>
              </a:lnSpc>
            </a:pPr>
            <a:r>
              <a:rPr lang="en-US" altLang="en-US" sz="1600" dirty="0" smtClean="0"/>
              <a:t>quantum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w/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31" name="lac_high_invivo_mpd.mp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499615" y="750889"/>
            <a:ext cx="2673651" cy="196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831" y="3059497"/>
            <a:ext cx="1619496" cy="1440792"/>
          </a:xfrm>
          <a:prstGeom prst="rect">
            <a:avLst/>
          </a:prstGeom>
        </p:spPr>
      </p:pic>
      <p:sp>
        <p:nvSpPr>
          <p:cNvPr id="14" name="Rectangle 13"/>
          <p:cNvSpPr/>
          <p:nvPr/>
        </p:nvSpPr>
        <p:spPr>
          <a:xfrm>
            <a:off x="0" y="4657870"/>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1"/>
          <p:cNvSpPr txBox="1">
            <a:spLocks noChangeArrowheads="1"/>
          </p:cNvSpPr>
          <p:nvPr/>
        </p:nvSpPr>
        <p:spPr bwMode="auto">
          <a:xfrm>
            <a:off x="7105158" y="4439207"/>
            <a:ext cx="20388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err="1" smtClean="0">
                <a:latin typeface="+mn-lt"/>
              </a:rPr>
              <a:t>CryoEM</a:t>
            </a:r>
            <a:r>
              <a:rPr lang="en-US" altLang="en-US" sz="1800" dirty="0" smtClean="0">
                <a:latin typeface="+mn-lt"/>
              </a:rPr>
              <a:t>, Cellular Tomography</a:t>
            </a:r>
            <a:endParaRPr lang="en-US" altLang="en-US" sz="1800" dirty="0">
              <a:latin typeface="+mn-lt"/>
            </a:endParaRPr>
          </a:p>
        </p:txBody>
      </p:sp>
      <p:sp>
        <p:nvSpPr>
          <p:cNvPr id="20" name="TextBox 1"/>
          <p:cNvSpPr txBox="1">
            <a:spLocks noChangeArrowheads="1"/>
          </p:cNvSpPr>
          <p:nvPr/>
        </p:nvSpPr>
        <p:spPr bwMode="auto">
          <a:xfrm>
            <a:off x="4499615" y="4712087"/>
            <a:ext cx="2300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Quantum Chemistry</a:t>
            </a:r>
            <a:endParaRPr lang="en-US" altLang="en-US" sz="1800" dirty="0">
              <a:latin typeface="+mn-lt"/>
            </a:endParaRPr>
          </a:p>
        </p:txBody>
      </p:sp>
      <p:sp>
        <p:nvSpPr>
          <p:cNvPr id="24" name="TextBox 12"/>
          <p:cNvSpPr txBox="1">
            <a:spLocks noChangeArrowheads="1"/>
          </p:cNvSpPr>
          <p:nvPr/>
        </p:nvSpPr>
        <p:spPr bwMode="auto">
          <a:xfrm>
            <a:off x="1454633" y="4712088"/>
            <a:ext cx="202143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Sequence Data</a:t>
            </a:r>
          </a:p>
        </p:txBody>
      </p:sp>
      <p:pic>
        <p:nvPicPr>
          <p:cNvPr id="15" name="Picture 6" descr="C:\Documents and Settings\johns\Desktop\talks\cudatalks\iacat01232009\c60_orb104b.png"/>
          <p:cNvPicPr>
            <a:picLocks noChangeAspect="1" noChangeArrowheads="1"/>
          </p:cNvPicPr>
          <p:nvPr/>
        </p:nvPicPr>
        <p:blipFill>
          <a:blip r:embed="rId7">
            <a:extLst>
              <a:ext uri="{28A0092B-C50C-407E-A947-70E740481C1C}">
                <a14:useLocalDpi xmlns:a14="http://schemas.microsoft.com/office/drawing/2010/main" val="0"/>
              </a:ext>
            </a:extLst>
          </a:blip>
          <a:srcRect t="4762" b="3175"/>
          <a:stretch>
            <a:fillRect/>
          </a:stretch>
        </p:blipFill>
        <p:spPr bwMode="auto">
          <a:xfrm>
            <a:off x="4797713" y="3102337"/>
            <a:ext cx="1704442" cy="16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3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repeatCount="indefinite" fill="hold" display="0">
                  <p:stCondLst>
                    <p:cond delay="indefinite"/>
                  </p:stCondLst>
                </p:cTn>
                <p:tgtEl>
                  <p:spTgt spid="3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387" name="Title 1"/>
          <p:cNvSpPr>
            <a:spLocks noGrp="1"/>
          </p:cNvSpPr>
          <p:nvPr>
            <p:ph type="title"/>
          </p:nvPr>
        </p:nvSpPr>
        <p:spPr>
          <a:xfrm>
            <a:off x="685800" y="149225"/>
            <a:ext cx="7770813" cy="838200"/>
          </a:xfrm>
        </p:spPr>
        <p:txBody>
          <a:bodyPr>
            <a:normAutofit fontScale="90000"/>
          </a:bodyPr>
          <a:lstStyle/>
          <a:p>
            <a:r>
              <a:rPr lang="en-US" altLang="en-US" sz="2800" smtClean="0"/>
              <a:t>GPUs Can Reduce MDFF Trajectory Analysis Runtimes from Hours to Minutes</a:t>
            </a:r>
            <a:endParaRPr lang="en-US" altLang="en-US" sz="3600" smtClean="0"/>
          </a:p>
        </p:txBody>
      </p:sp>
      <p:sp>
        <p:nvSpPr>
          <p:cNvPr id="16388" name="TextBox 2"/>
          <p:cNvSpPr txBox="1">
            <a:spLocks noChangeArrowheads="1"/>
          </p:cNvSpPr>
          <p:nvPr/>
        </p:nvSpPr>
        <p:spPr bwMode="auto">
          <a:xfrm>
            <a:off x="128588" y="1190625"/>
            <a:ext cx="3200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a:latin typeface="Arial" pitchFamily="34" charset="0"/>
                <a:cs typeface="Arial" pitchFamily="34" charset="0"/>
              </a:rPr>
              <a:t>GPUs enable laptops and desktop workstations to handle tasks that would have previously required a cluster, or a </a:t>
            </a:r>
            <a:r>
              <a:rPr lang="en-US" altLang="en-US" sz="1800" i="1">
                <a:latin typeface="Arial" pitchFamily="34" charset="0"/>
                <a:cs typeface="Arial" pitchFamily="34" charset="0"/>
              </a:rPr>
              <a:t>very long wait</a:t>
            </a:r>
            <a:r>
              <a:rPr lang="en-US" altLang="en-US" sz="1800">
                <a:latin typeface="Arial" pitchFamily="34" charset="0"/>
                <a:cs typeface="Arial" pitchFamily="34" charset="0"/>
              </a:rPr>
              <a:t>…</a:t>
            </a:r>
          </a:p>
          <a:p>
            <a:pPr algn="ctr" eaLnBrk="1" hangingPunct="1">
              <a:buFont typeface="Times New Roman" pitchFamily="18" charset="0"/>
              <a:buNone/>
            </a:pPr>
            <a:endParaRPr lang="en-US" altLang="en-US" sz="1800">
              <a:latin typeface="Arial" pitchFamily="34" charset="0"/>
              <a:cs typeface="Arial" pitchFamily="34" charset="0"/>
            </a:endParaRPr>
          </a:p>
          <a:p>
            <a:pPr algn="ctr" eaLnBrk="1" hangingPunct="1">
              <a:buFont typeface="Times New Roman" pitchFamily="18" charset="0"/>
              <a:buNone/>
            </a:pPr>
            <a:r>
              <a:rPr lang="en-US" altLang="en-US" sz="1800">
                <a:latin typeface="Arial" pitchFamily="34" charset="0"/>
                <a:cs typeface="Arial" pitchFamily="34" charset="0"/>
              </a:rPr>
              <a:t>GPU-accelerated petascale supercomputers enable analyses that were previously impractical, allowing detailed study of very large structures such as viruses</a:t>
            </a:r>
          </a:p>
        </p:txBody>
      </p:sp>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36625"/>
            <a:ext cx="4024313"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3"/>
          <p:cNvSpPr txBox="1">
            <a:spLocks noChangeArrowheads="1"/>
          </p:cNvSpPr>
          <p:nvPr/>
        </p:nvSpPr>
        <p:spPr bwMode="auto">
          <a:xfrm>
            <a:off x="3189288" y="4283075"/>
            <a:ext cx="58578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GPU-accelerated MDFF Cross Correlation Timeline</a:t>
            </a:r>
          </a:p>
          <a:p>
            <a:pPr algn="ctr" eaLnBrk="1" hangingPunct="1">
              <a:buFont typeface="Times New Roman" pitchFamily="18" charset="0"/>
              <a:buNone/>
            </a:pPr>
            <a:r>
              <a:rPr lang="en-US" altLang="en-US" sz="1800" b="1">
                <a:solidFill>
                  <a:srgbClr val="C00000"/>
                </a:solidFill>
                <a:latin typeface="Arial" pitchFamily="34" charset="0"/>
                <a:cs typeface="Arial" pitchFamily="34" charset="0"/>
              </a:rPr>
              <a:t>Regions with poor fit               </a:t>
            </a:r>
            <a:r>
              <a:rPr lang="en-US" altLang="en-US" sz="1800" b="1">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709706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9"/>
          <p:cNvSpPr>
            <a:spLocks noChangeArrowheads="1"/>
          </p:cNvSpPr>
          <p:nvPr/>
        </p:nvSpPr>
        <p:spPr bwMode="auto">
          <a:xfrm>
            <a:off x="0" y="4473575"/>
            <a:ext cx="9144000" cy="72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174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813"/>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153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ChangeArrowheads="1"/>
          </p:cNvSpPr>
          <p:nvPr/>
        </p:nvSpPr>
        <p:spPr bwMode="auto">
          <a:xfrm>
            <a:off x="0" y="4473575"/>
            <a:ext cx="9144000" cy="72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8435" name="Title 1"/>
          <p:cNvSpPr>
            <a:spLocks noGrp="1"/>
          </p:cNvSpPr>
          <p:nvPr>
            <p:ph type="title"/>
          </p:nvPr>
        </p:nvSpPr>
        <p:spPr>
          <a:xfrm>
            <a:off x="728663" y="0"/>
            <a:ext cx="7770812" cy="855663"/>
          </a:xfrm>
        </p:spPr>
        <p:txBody>
          <a:bodyPr/>
          <a:lstStyle/>
          <a:p>
            <a:r>
              <a:rPr lang="en-US" altLang="en-US" smtClean="0"/>
              <a:t>MDFF Density Map Algorithm</a:t>
            </a:r>
          </a:p>
        </p:txBody>
      </p:sp>
      <p:sp>
        <p:nvSpPr>
          <p:cNvPr id="4" name="Text Placeholder 2"/>
          <p:cNvSpPr txBox="1">
            <a:spLocks/>
          </p:cNvSpPr>
          <p:nvPr/>
        </p:nvSpPr>
        <p:spPr>
          <a:xfrm>
            <a:off x="508000" y="792163"/>
            <a:ext cx="5410200" cy="5067300"/>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800" kern="0" dirty="0" smtClean="0"/>
              <a:t>Build spatial acceleration data structures, optimize data for GPU</a:t>
            </a:r>
          </a:p>
          <a:p>
            <a:pPr>
              <a:lnSpc>
                <a:spcPct val="100000"/>
              </a:lnSpc>
              <a:defRPr/>
            </a:pPr>
            <a:r>
              <a:rPr lang="en-US" sz="2800" kern="0" dirty="0" smtClean="0"/>
              <a:t>Compute 3-D density map:</a:t>
            </a:r>
          </a:p>
          <a:p>
            <a:pPr>
              <a:lnSpc>
                <a:spcPct val="100000"/>
              </a:lnSpc>
              <a:defRPr/>
            </a:pPr>
            <a:endParaRPr lang="en-US" sz="2800" kern="0" dirty="0" smtClean="0"/>
          </a:p>
          <a:p>
            <a:pPr marL="0" indent="0">
              <a:lnSpc>
                <a:spcPct val="100000"/>
              </a:lnSpc>
              <a:buFont typeface="Times New Roman" pitchFamily="18" charset="0"/>
              <a:buNone/>
              <a:defRPr/>
            </a:pPr>
            <a:endParaRPr lang="en-US" sz="2800" kern="0" dirty="0" smtClean="0"/>
          </a:p>
          <a:p>
            <a:pPr>
              <a:lnSpc>
                <a:spcPct val="100000"/>
              </a:lnSpc>
              <a:defRPr/>
            </a:pPr>
            <a:r>
              <a:rPr lang="en-US" altLang="en-US" sz="2800" kern="0" dirty="0" smtClean="0"/>
              <a:t>Truncated Gaussian and spatial acceleration grid ensure linear time-complexity</a:t>
            </a:r>
          </a:p>
          <a:p>
            <a:pPr>
              <a:lnSpc>
                <a:spcPct val="100000"/>
              </a:lnSpc>
              <a:defRPr/>
            </a:pPr>
            <a:endParaRPr lang="en-US" kern="0" dirty="0" smtClean="0"/>
          </a:p>
          <a:p>
            <a:pPr marL="0" indent="0">
              <a:lnSpc>
                <a:spcPct val="100000"/>
              </a:lnSpc>
              <a:buFont typeface="Times New Roman" pitchFamily="18" charset="0"/>
              <a:buNone/>
              <a:defRPr/>
            </a:pPr>
            <a:endParaRPr lang="en-US" kern="0" dirty="0" smtClean="0"/>
          </a:p>
          <a:p>
            <a:pPr marL="0" indent="0">
              <a:lnSpc>
                <a:spcPct val="100000"/>
              </a:lnSpc>
              <a:buFont typeface="Times New Roman" pitchFamily="18" charset="0"/>
              <a:buNone/>
              <a:defRPr/>
            </a:pPr>
            <a:endParaRPr lang="en-US" kern="0" dirty="0" smtClean="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060" y="2661062"/>
            <a:ext cx="4362450" cy="1108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438" name="Group 2"/>
          <p:cNvGrpSpPr>
            <a:grpSpLocks/>
          </p:cNvGrpSpPr>
          <p:nvPr/>
        </p:nvGrpSpPr>
        <p:grpSpPr bwMode="auto">
          <a:xfrm>
            <a:off x="5510151" y="792163"/>
            <a:ext cx="3550724" cy="3940392"/>
            <a:chOff x="5447142" y="1325864"/>
            <a:chExt cx="3550565" cy="3940181"/>
          </a:xfrm>
        </p:grpSpPr>
        <p:pic>
          <p:nvPicPr>
            <p:cNvPr id="18439" name="Picture 5" descr="D:\talks\cudatalks\gtc2012\1crn_comp01.png"/>
            <p:cNvPicPr>
              <a:picLocks noChangeAspect="1" noChangeArrowheads="1"/>
            </p:cNvPicPr>
            <p:nvPr/>
          </p:nvPicPr>
          <p:blipFill>
            <a:blip r:embed="rId3">
              <a:extLst>
                <a:ext uri="{28A0092B-C50C-407E-A947-70E740481C1C}">
                  <a14:useLocalDpi xmlns:a14="http://schemas.microsoft.com/office/drawing/2010/main" val="0"/>
                </a:ext>
              </a:extLst>
            </a:blip>
            <a:srcRect l="10666" t="40282" r="54233"/>
            <a:stretch>
              <a:fillRect/>
            </a:stretch>
          </p:blipFill>
          <p:spPr bwMode="auto">
            <a:xfrm>
              <a:off x="6126710" y="1632447"/>
              <a:ext cx="2555675" cy="22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6107575" y="1325864"/>
              <a:ext cx="1871578" cy="2095387"/>
            </a:xfrm>
            <a:prstGeom prst="rect">
              <a:avLst/>
            </a:prstGeom>
            <a:solidFill>
              <a:schemeClr val="accent2">
                <a:lumMod val="60000"/>
                <a:lumOff val="40000"/>
                <a:alpha val="57000"/>
              </a:schemeClr>
            </a:solidFill>
            <a:ln>
              <a:noFill/>
            </a:ln>
            <a:effectLst/>
            <a:extLst/>
          </p:spPr>
          <p:txBody>
            <a:bodyPr>
              <a:spAutoFit/>
            </a:bodyPr>
            <a:lstStyle/>
            <a:p>
              <a:pPr marL="341313" indent="-341313" defTabSz="457200">
                <a:defRPr/>
              </a:pPr>
              <a:endParaRPr lang="en-US"/>
            </a:p>
          </p:txBody>
        </p:sp>
        <p:grpSp>
          <p:nvGrpSpPr>
            <p:cNvPr id="18441" name="Group 6"/>
            <p:cNvGrpSpPr>
              <a:grpSpLocks/>
            </p:cNvGrpSpPr>
            <p:nvPr/>
          </p:nvGrpSpPr>
          <p:grpSpPr bwMode="auto">
            <a:xfrm>
              <a:off x="6278880" y="1334921"/>
              <a:ext cx="304800" cy="2817449"/>
              <a:chOff x="6019800" y="1989086"/>
              <a:chExt cx="304800" cy="2817449"/>
            </a:xfrm>
          </p:grpSpPr>
          <p:cxnSp>
            <p:nvCxnSpPr>
              <p:cNvPr id="18489" name="Straight Connector 52"/>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0" name="Straight Connector 53"/>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1" name="Straight Connector 54"/>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2" name="Group 7"/>
            <p:cNvGrpSpPr>
              <a:grpSpLocks/>
            </p:cNvGrpSpPr>
            <p:nvPr/>
          </p:nvGrpSpPr>
          <p:grpSpPr bwMode="auto">
            <a:xfrm>
              <a:off x="6903720" y="1341821"/>
              <a:ext cx="304800" cy="2817449"/>
              <a:chOff x="6019800" y="1989086"/>
              <a:chExt cx="304800" cy="2817449"/>
            </a:xfrm>
          </p:grpSpPr>
          <p:cxnSp>
            <p:nvCxnSpPr>
              <p:cNvPr id="18486" name="Straight Connector 49"/>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7" name="Straight Connector 50"/>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8" name="Straight Connector 51"/>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3" name="Group 8"/>
            <p:cNvGrpSpPr>
              <a:grpSpLocks/>
            </p:cNvGrpSpPr>
            <p:nvPr/>
          </p:nvGrpSpPr>
          <p:grpSpPr bwMode="auto">
            <a:xfrm>
              <a:off x="7498080" y="1348723"/>
              <a:ext cx="304800" cy="2817449"/>
              <a:chOff x="6019800" y="1989086"/>
              <a:chExt cx="304800" cy="2817449"/>
            </a:xfrm>
          </p:grpSpPr>
          <p:cxnSp>
            <p:nvCxnSpPr>
              <p:cNvPr id="18483" name="Straight Connector 4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4" name="Straight Connector 4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5" name="Straight Connector 4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4" name="Group 9"/>
            <p:cNvGrpSpPr>
              <a:grpSpLocks/>
            </p:cNvGrpSpPr>
            <p:nvPr/>
          </p:nvGrpSpPr>
          <p:grpSpPr bwMode="auto">
            <a:xfrm>
              <a:off x="8148710" y="1341769"/>
              <a:ext cx="304800" cy="2817449"/>
              <a:chOff x="6019800" y="1989086"/>
              <a:chExt cx="304800" cy="2817449"/>
            </a:xfrm>
          </p:grpSpPr>
          <p:cxnSp>
            <p:nvCxnSpPr>
              <p:cNvPr id="18480" name="Straight Connector 43"/>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1" name="Straight Connector 44"/>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2" name="Straight Connector 45"/>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5" name="Group 10"/>
            <p:cNvGrpSpPr>
              <a:grpSpLocks/>
            </p:cNvGrpSpPr>
            <p:nvPr/>
          </p:nvGrpSpPr>
          <p:grpSpPr bwMode="auto">
            <a:xfrm>
              <a:off x="6066302" y="3596271"/>
              <a:ext cx="2606829" cy="320040"/>
              <a:chOff x="5816476" y="2209800"/>
              <a:chExt cx="2606829" cy="320040"/>
            </a:xfrm>
          </p:grpSpPr>
          <p:cxnSp>
            <p:nvCxnSpPr>
              <p:cNvPr id="18475" name="Straight Connector 38"/>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6" name="Straight Connector 3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7" name="Straight Connector 4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8" name="Straight Connector 4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9" name="Straight Connector 4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6" name="Group 11"/>
            <p:cNvGrpSpPr>
              <a:grpSpLocks/>
            </p:cNvGrpSpPr>
            <p:nvPr/>
          </p:nvGrpSpPr>
          <p:grpSpPr bwMode="auto">
            <a:xfrm>
              <a:off x="6075556" y="2927235"/>
              <a:ext cx="2606829" cy="320040"/>
              <a:chOff x="5816476" y="2209800"/>
              <a:chExt cx="2606829" cy="320040"/>
            </a:xfrm>
          </p:grpSpPr>
          <p:cxnSp>
            <p:nvCxnSpPr>
              <p:cNvPr id="18470" name="Straight Connector 33"/>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1" name="Straight Connector 34"/>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2" name="Straight Connector 35"/>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3" name="Straight Connector 36"/>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4" name="Straight Connector 37"/>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7" name="Group 12"/>
            <p:cNvGrpSpPr>
              <a:grpSpLocks/>
            </p:cNvGrpSpPr>
            <p:nvPr/>
          </p:nvGrpSpPr>
          <p:grpSpPr bwMode="auto">
            <a:xfrm>
              <a:off x="6066302" y="2241435"/>
              <a:ext cx="2606829" cy="320040"/>
              <a:chOff x="5816476" y="2209800"/>
              <a:chExt cx="2606829" cy="320040"/>
            </a:xfrm>
          </p:grpSpPr>
          <p:cxnSp>
            <p:nvCxnSpPr>
              <p:cNvPr id="18465" name="Straight Connector 28"/>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6" name="Straight Connector 2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7" name="Straight Connector 3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8" name="Straight Connector 3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9" name="Straight Connector 3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8" name="Group 13"/>
            <p:cNvGrpSpPr>
              <a:grpSpLocks/>
            </p:cNvGrpSpPr>
            <p:nvPr/>
          </p:nvGrpSpPr>
          <p:grpSpPr bwMode="auto">
            <a:xfrm>
              <a:off x="6075556" y="1555635"/>
              <a:ext cx="2606829" cy="320040"/>
              <a:chOff x="5816476" y="2209800"/>
              <a:chExt cx="2606829" cy="320040"/>
            </a:xfrm>
          </p:grpSpPr>
          <p:cxnSp>
            <p:nvCxnSpPr>
              <p:cNvPr id="18460" name="Straight Connector 23"/>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1" name="Straight Connector 24"/>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2" name="Straight Connector 25"/>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3" name="Straight Connector 26"/>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4" name="Straight Connector 27"/>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49" name="AutoShape 333"/>
            <p:cNvCxnSpPr>
              <a:cxnSpLocks noChangeShapeType="1"/>
            </p:cNvCxnSpPr>
            <p:nvPr/>
          </p:nvCxnSpPr>
          <p:spPr bwMode="auto">
            <a:xfrm>
              <a:off x="6093398" y="2064423"/>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0" name="AutoShape 334"/>
            <p:cNvCxnSpPr>
              <a:cxnSpLocks noChangeShapeType="1"/>
              <a:endCxn id="18457" idx="3"/>
            </p:cNvCxnSpPr>
            <p:nvPr/>
          </p:nvCxnSpPr>
          <p:spPr bwMode="auto">
            <a:xfrm>
              <a:off x="6102652" y="2744632"/>
              <a:ext cx="2570479"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1" name="AutoShape 335"/>
            <p:cNvCxnSpPr>
              <a:cxnSpLocks noChangeShapeType="1"/>
            </p:cNvCxnSpPr>
            <p:nvPr/>
          </p:nvCxnSpPr>
          <p:spPr bwMode="auto">
            <a:xfrm>
              <a:off x="6093398" y="3422871"/>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2" name="AutoShape 336"/>
            <p:cNvCxnSpPr>
              <a:cxnSpLocks noChangeShapeType="1"/>
              <a:stCxn id="18457" idx="0"/>
              <a:endCxn id="18457" idx="2"/>
            </p:cNvCxnSpPr>
            <p:nvPr/>
          </p:nvCxnSpPr>
          <p:spPr bwMode="auto">
            <a:xfrm>
              <a:off x="7375861" y="1327035"/>
              <a:ext cx="0" cy="2833222"/>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3" name="AutoShape 337"/>
            <p:cNvCxnSpPr>
              <a:cxnSpLocks noChangeShapeType="1"/>
            </p:cNvCxnSpPr>
            <p:nvPr/>
          </p:nvCxnSpPr>
          <p:spPr bwMode="auto">
            <a:xfrm>
              <a:off x="6772567" y="1334921"/>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4" name="AutoShape 338"/>
            <p:cNvCxnSpPr>
              <a:cxnSpLocks noChangeShapeType="1"/>
            </p:cNvCxnSpPr>
            <p:nvPr/>
          </p:nvCxnSpPr>
          <p:spPr bwMode="auto">
            <a:xfrm>
              <a:off x="7979158" y="1334921"/>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5" name="AutoShape 339"/>
            <p:cNvCxnSpPr>
              <a:cxnSpLocks noChangeShapeType="1"/>
            </p:cNvCxnSpPr>
            <p:nvPr/>
          </p:nvCxnSpPr>
          <p:spPr bwMode="auto">
            <a:xfrm>
              <a:off x="6093398" y="1334921"/>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6" name="AutoShape 340"/>
            <p:cNvCxnSpPr>
              <a:cxnSpLocks noChangeShapeType="1"/>
            </p:cNvCxnSpPr>
            <p:nvPr/>
          </p:nvCxnSpPr>
          <p:spPr bwMode="auto">
            <a:xfrm>
              <a:off x="6093398" y="1334921"/>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7" name="Rectangle 341"/>
            <p:cNvSpPr>
              <a:spLocks noChangeArrowheads="1"/>
            </p:cNvSpPr>
            <p:nvPr/>
          </p:nvSpPr>
          <p:spPr bwMode="auto">
            <a:xfrm>
              <a:off x="6093398" y="1334921"/>
              <a:ext cx="2564929" cy="281744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58" name="Rectangle 55"/>
            <p:cNvSpPr>
              <a:spLocks noChangeArrowheads="1"/>
            </p:cNvSpPr>
            <p:nvPr/>
          </p:nvSpPr>
          <p:spPr bwMode="auto">
            <a:xfrm>
              <a:off x="5447142" y="4250436"/>
              <a:ext cx="3550565" cy="101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3-D density map lattice point and the neighboring spatial acceleration cells it references</a:t>
              </a:r>
            </a:p>
          </p:txBody>
        </p:sp>
        <p:sp>
          <p:nvSpPr>
            <p:cNvPr id="18459" name="Rectangle 61"/>
            <p:cNvSpPr>
              <a:spLocks noChangeArrowheads="1"/>
            </p:cNvSpPr>
            <p:nvPr/>
          </p:nvSpPr>
          <p:spPr bwMode="auto">
            <a:xfrm>
              <a:off x="7200900" y="2241435"/>
              <a:ext cx="174962" cy="1524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grpSp>
    </p:spTree>
    <p:extLst>
      <p:ext uri="{BB962C8B-B14F-4D97-AF65-F5344CB8AC3E}">
        <p14:creationId xmlns:p14="http://schemas.microsoft.com/office/powerpoint/2010/main" val="58194996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5875" y="4598988"/>
            <a:ext cx="9159875" cy="6016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Line 3"/>
          <p:cNvSpPr>
            <a:spLocks noChangeShapeType="1"/>
          </p:cNvSpPr>
          <p:nvPr/>
        </p:nvSpPr>
        <p:spPr bwMode="auto">
          <a:xfrm rot="-5400000">
            <a:off x="4185444" y="4458494"/>
            <a:ext cx="233362"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0" name="Line 4"/>
          <p:cNvSpPr>
            <a:spLocks noChangeShapeType="1"/>
          </p:cNvSpPr>
          <p:nvPr/>
        </p:nvSpPr>
        <p:spPr bwMode="auto">
          <a:xfrm rot="-5400000">
            <a:off x="6884194" y="4172744"/>
            <a:ext cx="3175" cy="334963"/>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1" name="Line 5"/>
          <p:cNvSpPr>
            <a:spLocks noChangeShapeType="1"/>
          </p:cNvSpPr>
          <p:nvPr/>
        </p:nvSpPr>
        <p:spPr bwMode="auto">
          <a:xfrm rot="-5400000">
            <a:off x="6635750" y="4446588"/>
            <a:ext cx="23177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62" name="AutoShape 6"/>
          <p:cNvCxnSpPr>
            <a:cxnSpLocks noChangeShapeType="1"/>
          </p:cNvCxnSpPr>
          <p:nvPr/>
        </p:nvCxnSpPr>
        <p:spPr bwMode="auto">
          <a:xfrm flipH="1">
            <a:off x="6489700" y="4059238"/>
            <a:ext cx="563563" cy="11112"/>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3" name="Line 7"/>
          <p:cNvSpPr>
            <a:spLocks noChangeShapeType="1"/>
          </p:cNvSpPr>
          <p:nvPr/>
        </p:nvSpPr>
        <p:spPr bwMode="auto">
          <a:xfrm rot="-5400000">
            <a:off x="6390481" y="3251995"/>
            <a:ext cx="3175" cy="334962"/>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4" name="Line 8"/>
          <p:cNvSpPr>
            <a:spLocks noChangeShapeType="1"/>
          </p:cNvSpPr>
          <p:nvPr/>
        </p:nvSpPr>
        <p:spPr bwMode="auto">
          <a:xfrm>
            <a:off x="2554288" y="3770313"/>
            <a:ext cx="1849437" cy="1174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5" name="Line 9"/>
          <p:cNvSpPr>
            <a:spLocks noChangeShapeType="1"/>
          </p:cNvSpPr>
          <p:nvPr/>
        </p:nvSpPr>
        <p:spPr bwMode="auto">
          <a:xfrm>
            <a:off x="2554288" y="2857500"/>
            <a:ext cx="1804987" cy="5476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6" name="Rectangle 10"/>
          <p:cNvSpPr>
            <a:spLocks noChangeAspect="1" noChangeArrowheads="1"/>
          </p:cNvSpPr>
          <p:nvPr/>
        </p:nvSpPr>
        <p:spPr bwMode="auto">
          <a:xfrm>
            <a:off x="6565900" y="2503488"/>
            <a:ext cx="201613" cy="18478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67" name="Line 11"/>
          <p:cNvSpPr>
            <a:spLocks noChangeShapeType="1"/>
          </p:cNvSpPr>
          <p:nvPr/>
        </p:nvSpPr>
        <p:spPr bwMode="auto">
          <a:xfrm flipH="1" flipV="1">
            <a:off x="6543675" y="3417888"/>
            <a:ext cx="20161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8" name="Line 12"/>
          <p:cNvSpPr>
            <a:spLocks noChangeShapeType="1"/>
          </p:cNvSpPr>
          <p:nvPr/>
        </p:nvSpPr>
        <p:spPr bwMode="auto">
          <a:xfrm flipH="1" flipV="1">
            <a:off x="6477000" y="3875088"/>
            <a:ext cx="27146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9" name="Line 13"/>
          <p:cNvSpPr>
            <a:spLocks noChangeShapeType="1"/>
          </p:cNvSpPr>
          <p:nvPr/>
        </p:nvSpPr>
        <p:spPr bwMode="auto">
          <a:xfrm flipH="1" flipV="1">
            <a:off x="6545263" y="2960688"/>
            <a:ext cx="21113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0" name="Rectangle 14"/>
          <p:cNvSpPr>
            <a:spLocks noChangeAspect="1" noChangeArrowheads="1"/>
          </p:cNvSpPr>
          <p:nvPr/>
        </p:nvSpPr>
        <p:spPr bwMode="auto">
          <a:xfrm>
            <a:off x="4303713" y="4065588"/>
            <a:ext cx="2262187" cy="2857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71" name="Line 15"/>
          <p:cNvSpPr>
            <a:spLocks noChangeShapeType="1"/>
          </p:cNvSpPr>
          <p:nvPr/>
        </p:nvSpPr>
        <p:spPr bwMode="auto">
          <a:xfrm flipH="1" flipV="1">
            <a:off x="5530850" y="4065588"/>
            <a:ext cx="3175" cy="2667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2" name="Line 16"/>
          <p:cNvSpPr>
            <a:spLocks noChangeShapeType="1"/>
          </p:cNvSpPr>
          <p:nvPr/>
        </p:nvSpPr>
        <p:spPr bwMode="auto">
          <a:xfrm flipV="1">
            <a:off x="6134100" y="4037013"/>
            <a:ext cx="1588"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3" name="Line 17"/>
          <p:cNvSpPr>
            <a:spLocks noChangeShapeType="1"/>
          </p:cNvSpPr>
          <p:nvPr/>
        </p:nvSpPr>
        <p:spPr bwMode="auto">
          <a:xfrm flipH="1" flipV="1">
            <a:off x="4911725" y="4029075"/>
            <a:ext cx="1588" cy="303213"/>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4" name="Line 18"/>
          <p:cNvSpPr>
            <a:spLocks noChangeShapeType="1"/>
          </p:cNvSpPr>
          <p:nvPr/>
        </p:nvSpPr>
        <p:spPr bwMode="auto">
          <a:xfrm flipH="1" flipV="1">
            <a:off x="4297363" y="4046538"/>
            <a:ext cx="1587"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75" name="AutoShape 19"/>
          <p:cNvCxnSpPr>
            <a:cxnSpLocks noChangeShapeType="1"/>
          </p:cNvCxnSpPr>
          <p:nvPr/>
        </p:nvCxnSpPr>
        <p:spPr bwMode="auto">
          <a:xfrm flipH="1">
            <a:off x="6435725" y="2509838"/>
            <a:ext cx="609600" cy="1587"/>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6" name="Text Box 20"/>
          <p:cNvSpPr txBox="1">
            <a:spLocks noChangeArrowheads="1"/>
          </p:cNvSpPr>
          <p:nvPr/>
        </p:nvSpPr>
        <p:spPr bwMode="auto">
          <a:xfrm>
            <a:off x="973138" y="4046538"/>
            <a:ext cx="31242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600">
                <a:solidFill>
                  <a:schemeClr val="tx1"/>
                </a:solidFill>
                <a:latin typeface="Arial" pitchFamily="34" charset="0"/>
              </a:rPr>
              <a:t>Padding optimizes global memory performance, guaranteeing coalesced global memory accesses</a:t>
            </a:r>
          </a:p>
        </p:txBody>
      </p:sp>
      <p:sp>
        <p:nvSpPr>
          <p:cNvPr id="19477" name="Text Box 21"/>
          <p:cNvSpPr txBox="1">
            <a:spLocks noChangeArrowheads="1"/>
          </p:cNvSpPr>
          <p:nvPr/>
        </p:nvSpPr>
        <p:spPr bwMode="auto">
          <a:xfrm>
            <a:off x="4279900" y="4502150"/>
            <a:ext cx="25415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chemeClr val="tx1"/>
                </a:solidFill>
                <a:latin typeface="Arial" pitchFamily="34" charset="0"/>
              </a:rPr>
              <a:t>Grid of thread blocks</a:t>
            </a:r>
          </a:p>
        </p:txBody>
      </p:sp>
      <p:sp>
        <p:nvSpPr>
          <p:cNvPr id="19478" name="Line 22"/>
          <p:cNvSpPr>
            <a:spLocks noChangeShapeType="1"/>
          </p:cNvSpPr>
          <p:nvPr/>
        </p:nvSpPr>
        <p:spPr bwMode="auto">
          <a:xfrm flipH="1">
            <a:off x="6450013" y="2503488"/>
            <a:ext cx="30638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9" name="Rectangle 23"/>
          <p:cNvSpPr>
            <a:spLocks noChangeArrowheads="1"/>
          </p:cNvSpPr>
          <p:nvPr/>
        </p:nvSpPr>
        <p:spPr bwMode="auto">
          <a:xfrm>
            <a:off x="4302125" y="2508250"/>
            <a:ext cx="2263775" cy="1557338"/>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80" name="AutoShape 24"/>
          <p:cNvCxnSpPr>
            <a:cxnSpLocks noChangeShapeType="1"/>
          </p:cNvCxnSpPr>
          <p:nvPr/>
        </p:nvCxnSpPr>
        <p:spPr bwMode="auto">
          <a:xfrm flipV="1">
            <a:off x="6892925" y="4065588"/>
            <a:ext cx="0" cy="25717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1" name="AutoShape 25"/>
          <p:cNvCxnSpPr>
            <a:cxnSpLocks noChangeShapeType="1"/>
          </p:cNvCxnSpPr>
          <p:nvPr/>
        </p:nvCxnSpPr>
        <p:spPr bwMode="auto">
          <a:xfrm flipV="1">
            <a:off x="6892925" y="2500313"/>
            <a:ext cx="0" cy="154622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2" name="Line 26"/>
          <p:cNvSpPr>
            <a:spLocks noChangeShapeType="1"/>
          </p:cNvSpPr>
          <p:nvPr/>
        </p:nvSpPr>
        <p:spPr bwMode="auto">
          <a:xfrm flipH="1" flipV="1">
            <a:off x="4302125" y="4445000"/>
            <a:ext cx="2441575"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Text Box 27"/>
          <p:cNvSpPr txBox="1">
            <a:spLocks noChangeArrowheads="1"/>
          </p:cNvSpPr>
          <p:nvPr/>
        </p:nvSpPr>
        <p:spPr bwMode="auto">
          <a:xfrm>
            <a:off x="-15875" y="1697038"/>
            <a:ext cx="49387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chemeClr val="tx1"/>
                </a:solidFill>
                <a:latin typeface="Arial" pitchFamily="34" charset="0"/>
              </a:rPr>
              <a:t>Small 8x8x2 CUDA thread blocks afford large </a:t>
            </a:r>
          </a:p>
          <a:p>
            <a:pPr eaLnBrk="1" hangingPunct="1">
              <a:lnSpc>
                <a:spcPct val="100000"/>
              </a:lnSpc>
              <a:spcBef>
                <a:spcPct val="0"/>
              </a:spcBef>
              <a:buClrTx/>
              <a:buSzTx/>
              <a:buFontTx/>
              <a:buNone/>
            </a:pPr>
            <a:r>
              <a:rPr lang="en-US" altLang="en-US" sz="1600">
                <a:solidFill>
                  <a:schemeClr val="tx1"/>
                </a:solidFill>
                <a:latin typeface="Arial" pitchFamily="34" charset="0"/>
              </a:rPr>
              <a:t>per-thread register count, shared memory</a:t>
            </a:r>
          </a:p>
        </p:txBody>
      </p:sp>
      <p:sp>
        <p:nvSpPr>
          <p:cNvPr id="19484" name="AutoShape 28"/>
          <p:cNvSpPr>
            <a:spLocks noChangeArrowheads="1"/>
          </p:cNvSpPr>
          <p:nvPr/>
        </p:nvSpPr>
        <p:spPr bwMode="auto">
          <a:xfrm>
            <a:off x="2554288" y="2857500"/>
            <a:ext cx="1219200" cy="914400"/>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19485" name="AutoShape 29"/>
          <p:cNvCxnSpPr>
            <a:cxnSpLocks noChangeShapeType="1"/>
          </p:cNvCxnSpPr>
          <p:nvPr/>
        </p:nvCxnSpPr>
        <p:spPr bwMode="auto">
          <a:xfrm>
            <a:off x="2554288" y="29718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6" name="AutoShape 30"/>
          <p:cNvCxnSpPr>
            <a:cxnSpLocks noChangeShapeType="1"/>
          </p:cNvCxnSpPr>
          <p:nvPr/>
        </p:nvCxnSpPr>
        <p:spPr bwMode="auto">
          <a:xfrm>
            <a:off x="31638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7" name="AutoShape 31"/>
          <p:cNvCxnSpPr>
            <a:cxnSpLocks noChangeShapeType="1"/>
          </p:cNvCxnSpPr>
          <p:nvPr/>
        </p:nvCxnSpPr>
        <p:spPr bwMode="auto">
          <a:xfrm>
            <a:off x="33162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8" name="AutoShape 32"/>
          <p:cNvCxnSpPr>
            <a:cxnSpLocks noChangeShapeType="1"/>
          </p:cNvCxnSpPr>
          <p:nvPr/>
        </p:nvCxnSpPr>
        <p:spPr bwMode="auto">
          <a:xfrm>
            <a:off x="2859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9" name="AutoShape 33"/>
          <p:cNvCxnSpPr>
            <a:cxnSpLocks noChangeShapeType="1"/>
          </p:cNvCxnSpPr>
          <p:nvPr/>
        </p:nvCxnSpPr>
        <p:spPr bwMode="auto">
          <a:xfrm>
            <a:off x="2706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0" name="AutoShape 34"/>
          <p:cNvCxnSpPr>
            <a:cxnSpLocks noChangeShapeType="1"/>
          </p:cNvCxnSpPr>
          <p:nvPr/>
        </p:nvCxnSpPr>
        <p:spPr bwMode="auto">
          <a:xfrm>
            <a:off x="30114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1" name="AutoShape 35"/>
          <p:cNvCxnSpPr>
            <a:cxnSpLocks noChangeShapeType="1"/>
          </p:cNvCxnSpPr>
          <p:nvPr/>
        </p:nvCxnSpPr>
        <p:spPr bwMode="auto">
          <a:xfrm>
            <a:off x="3468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2" name="AutoShape 36"/>
          <p:cNvCxnSpPr>
            <a:cxnSpLocks noChangeShapeType="1"/>
          </p:cNvCxnSpPr>
          <p:nvPr/>
        </p:nvCxnSpPr>
        <p:spPr bwMode="auto">
          <a:xfrm>
            <a:off x="3621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3" name="AutoShape 37"/>
          <p:cNvCxnSpPr>
            <a:cxnSpLocks noChangeShapeType="1"/>
          </p:cNvCxnSpPr>
          <p:nvPr/>
        </p:nvCxnSpPr>
        <p:spPr bwMode="auto">
          <a:xfrm>
            <a:off x="2554288" y="30861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4" name="AutoShape 38"/>
          <p:cNvCxnSpPr>
            <a:cxnSpLocks noChangeShapeType="1"/>
          </p:cNvCxnSpPr>
          <p:nvPr/>
        </p:nvCxnSpPr>
        <p:spPr bwMode="auto">
          <a:xfrm>
            <a:off x="2554288" y="32004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5" name="AutoShape 39"/>
          <p:cNvCxnSpPr>
            <a:cxnSpLocks noChangeShapeType="1"/>
          </p:cNvCxnSpPr>
          <p:nvPr/>
        </p:nvCxnSpPr>
        <p:spPr bwMode="auto">
          <a:xfrm>
            <a:off x="2554288" y="33147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6" name="AutoShape 40"/>
          <p:cNvCxnSpPr>
            <a:cxnSpLocks noChangeShapeType="1"/>
          </p:cNvCxnSpPr>
          <p:nvPr/>
        </p:nvCxnSpPr>
        <p:spPr bwMode="auto">
          <a:xfrm>
            <a:off x="2554288" y="34290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7" name="AutoShape 41"/>
          <p:cNvCxnSpPr>
            <a:cxnSpLocks noChangeShapeType="1"/>
          </p:cNvCxnSpPr>
          <p:nvPr/>
        </p:nvCxnSpPr>
        <p:spPr bwMode="auto">
          <a:xfrm>
            <a:off x="2554288" y="35433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8" name="AutoShape 42"/>
          <p:cNvCxnSpPr>
            <a:cxnSpLocks noChangeShapeType="1"/>
          </p:cNvCxnSpPr>
          <p:nvPr/>
        </p:nvCxnSpPr>
        <p:spPr bwMode="auto">
          <a:xfrm>
            <a:off x="2554288" y="36576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9" name="Rectangle 4"/>
          <p:cNvSpPr>
            <a:spLocks noChangeArrowheads="1"/>
          </p:cNvSpPr>
          <p:nvPr/>
        </p:nvSpPr>
        <p:spPr bwMode="auto">
          <a:xfrm>
            <a:off x="5151438" y="631825"/>
            <a:ext cx="1262062"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19500" name="AutoShape 7"/>
          <p:cNvCxnSpPr>
            <a:cxnSpLocks noChangeShapeType="1"/>
          </p:cNvCxnSpPr>
          <p:nvPr/>
        </p:nvCxnSpPr>
        <p:spPr bwMode="auto">
          <a:xfrm flipH="1">
            <a:off x="4725988" y="1439863"/>
            <a:ext cx="514350" cy="4206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501" name="AutoShape 10"/>
          <p:cNvSpPr>
            <a:spLocks noChangeArrowheads="1"/>
          </p:cNvSpPr>
          <p:nvPr/>
        </p:nvSpPr>
        <p:spPr bwMode="auto">
          <a:xfrm>
            <a:off x="4737100" y="1222375"/>
            <a:ext cx="1676400" cy="422275"/>
          </a:xfrm>
          <a:prstGeom prst="parallelogram">
            <a:avLst>
              <a:gd name="adj" fmla="val 101913"/>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02" name="Text Box 48"/>
          <p:cNvSpPr txBox="1">
            <a:spLocks noChangeArrowheads="1"/>
          </p:cNvSpPr>
          <p:nvPr/>
        </p:nvSpPr>
        <p:spPr bwMode="auto">
          <a:xfrm>
            <a:off x="0" y="509588"/>
            <a:ext cx="4125913" cy="7588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a:latin typeface="Arial" pitchFamily="34" charset="0"/>
              </a:rPr>
              <a:t>3-D density map decomposes into 3-D grid of 8x8x8 tiles containing CC partial sums and local CC values</a:t>
            </a:r>
          </a:p>
        </p:txBody>
      </p:sp>
      <p:sp>
        <p:nvSpPr>
          <p:cNvPr id="19503" name="Rectangle 49"/>
          <p:cNvSpPr>
            <a:spLocks noChangeAspect="1" noChangeArrowheads="1"/>
          </p:cNvSpPr>
          <p:nvPr/>
        </p:nvSpPr>
        <p:spPr bwMode="auto">
          <a:xfrm>
            <a:off x="5532438" y="25034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04" name="Line 50"/>
          <p:cNvSpPr>
            <a:spLocks noChangeShapeType="1"/>
          </p:cNvSpPr>
          <p:nvPr/>
        </p:nvSpPr>
        <p:spPr bwMode="auto">
          <a:xfrm flipH="1" flipV="1">
            <a:off x="4295775" y="4332288"/>
            <a:ext cx="2460625"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5" name="Line 51"/>
          <p:cNvSpPr>
            <a:spLocks noChangeShapeType="1"/>
          </p:cNvSpPr>
          <p:nvPr/>
        </p:nvSpPr>
        <p:spPr bwMode="auto">
          <a:xfrm flipH="1" flipV="1">
            <a:off x="6740525" y="2503488"/>
            <a:ext cx="1588" cy="18288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6" name="Rectangle 52"/>
          <p:cNvSpPr>
            <a:spLocks noChangeAspect="1" noChangeArrowheads="1"/>
          </p:cNvSpPr>
          <p:nvPr/>
        </p:nvSpPr>
        <p:spPr bwMode="auto">
          <a:xfrm>
            <a:off x="4302125" y="25003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0,0</a:t>
            </a:r>
          </a:p>
        </p:txBody>
      </p:sp>
      <p:sp>
        <p:nvSpPr>
          <p:cNvPr id="19507" name="Rectangle 53"/>
          <p:cNvSpPr>
            <a:spLocks noChangeAspect="1" noChangeArrowheads="1"/>
          </p:cNvSpPr>
          <p:nvPr/>
        </p:nvSpPr>
        <p:spPr bwMode="auto">
          <a:xfrm>
            <a:off x="4911725" y="2500313"/>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0,1</a:t>
            </a:r>
          </a:p>
        </p:txBody>
      </p:sp>
      <p:sp>
        <p:nvSpPr>
          <p:cNvPr id="19508" name="Rectangle 54"/>
          <p:cNvSpPr>
            <a:spLocks noChangeAspect="1" noChangeArrowheads="1"/>
          </p:cNvSpPr>
          <p:nvPr/>
        </p:nvSpPr>
        <p:spPr bwMode="auto">
          <a:xfrm>
            <a:off x="4911725"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1,1</a:t>
            </a:r>
          </a:p>
        </p:txBody>
      </p:sp>
      <p:sp>
        <p:nvSpPr>
          <p:cNvPr id="19509" name="Rectangle 55"/>
          <p:cNvSpPr>
            <a:spLocks noChangeAspect="1" noChangeArrowheads="1"/>
          </p:cNvSpPr>
          <p:nvPr/>
        </p:nvSpPr>
        <p:spPr bwMode="auto">
          <a:xfrm>
            <a:off x="4303713"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0" name="Rectangle 56"/>
          <p:cNvSpPr>
            <a:spLocks noChangeAspect="1" noChangeArrowheads="1"/>
          </p:cNvSpPr>
          <p:nvPr/>
        </p:nvSpPr>
        <p:spPr bwMode="auto">
          <a:xfrm>
            <a:off x="4918075"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1" name="Rectangle 57"/>
          <p:cNvSpPr>
            <a:spLocks noChangeAspect="1" noChangeArrowheads="1"/>
          </p:cNvSpPr>
          <p:nvPr/>
        </p:nvSpPr>
        <p:spPr bwMode="auto">
          <a:xfrm>
            <a:off x="5532438"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2" name="Rectangle 58"/>
          <p:cNvSpPr>
            <a:spLocks noChangeAspect="1" noChangeArrowheads="1"/>
          </p:cNvSpPr>
          <p:nvPr/>
        </p:nvSpPr>
        <p:spPr bwMode="auto">
          <a:xfrm>
            <a:off x="5532438"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3" name="Text Box 59"/>
          <p:cNvSpPr txBox="1">
            <a:spLocks noChangeArrowheads="1"/>
          </p:cNvSpPr>
          <p:nvPr/>
        </p:nvSpPr>
        <p:spPr bwMode="auto">
          <a:xfrm>
            <a:off x="7010400" y="3930650"/>
            <a:ext cx="19939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FF3333"/>
                </a:solidFill>
                <a:latin typeface="Arial" pitchFamily="34" charset="0"/>
              </a:rPr>
              <a:t>Inactive threads, region of discarded output</a:t>
            </a:r>
          </a:p>
        </p:txBody>
      </p:sp>
      <p:sp>
        <p:nvSpPr>
          <p:cNvPr id="19514" name="Line 60"/>
          <p:cNvSpPr>
            <a:spLocks noChangeShapeType="1"/>
          </p:cNvSpPr>
          <p:nvPr/>
        </p:nvSpPr>
        <p:spPr bwMode="auto">
          <a:xfrm flipV="1">
            <a:off x="4725988" y="627063"/>
            <a:ext cx="425450" cy="423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5" name="Line 61"/>
          <p:cNvSpPr>
            <a:spLocks noChangeShapeType="1"/>
          </p:cNvSpPr>
          <p:nvPr/>
        </p:nvSpPr>
        <p:spPr bwMode="auto">
          <a:xfrm flipV="1">
            <a:off x="5989638" y="1450975"/>
            <a:ext cx="412750" cy="414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6" name="Line 62"/>
          <p:cNvSpPr>
            <a:spLocks noChangeShapeType="1"/>
          </p:cNvSpPr>
          <p:nvPr/>
        </p:nvSpPr>
        <p:spPr bwMode="auto">
          <a:xfrm flipV="1">
            <a:off x="5989638" y="630238"/>
            <a:ext cx="412750" cy="415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7" name="Line 63"/>
          <p:cNvSpPr>
            <a:spLocks noChangeShapeType="1"/>
          </p:cNvSpPr>
          <p:nvPr/>
        </p:nvSpPr>
        <p:spPr bwMode="auto">
          <a:xfrm>
            <a:off x="6032500" y="1644650"/>
            <a:ext cx="533400" cy="8651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8" name="Line 64"/>
          <p:cNvSpPr>
            <a:spLocks noChangeShapeType="1"/>
          </p:cNvSpPr>
          <p:nvPr/>
        </p:nvSpPr>
        <p:spPr bwMode="auto">
          <a:xfrm flipV="1">
            <a:off x="4292600" y="1644650"/>
            <a:ext cx="444500" cy="855663"/>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9" name="Line 65"/>
          <p:cNvSpPr>
            <a:spLocks noChangeShapeType="1"/>
          </p:cNvSpPr>
          <p:nvPr/>
        </p:nvSpPr>
        <p:spPr bwMode="auto">
          <a:xfrm>
            <a:off x="3773488" y="3771900"/>
            <a:ext cx="1055687" cy="1158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0" name="Line 66"/>
          <p:cNvSpPr>
            <a:spLocks noChangeShapeType="1"/>
          </p:cNvSpPr>
          <p:nvPr/>
        </p:nvSpPr>
        <p:spPr bwMode="auto">
          <a:xfrm flipV="1">
            <a:off x="4300538" y="2960688"/>
            <a:ext cx="2255837"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1" name="Line 67"/>
          <p:cNvSpPr>
            <a:spLocks noChangeShapeType="1"/>
          </p:cNvSpPr>
          <p:nvPr/>
        </p:nvSpPr>
        <p:spPr bwMode="auto">
          <a:xfrm flipV="1">
            <a:off x="4302125" y="34178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2" name="Line 68"/>
          <p:cNvSpPr>
            <a:spLocks noChangeShapeType="1"/>
          </p:cNvSpPr>
          <p:nvPr/>
        </p:nvSpPr>
        <p:spPr bwMode="auto">
          <a:xfrm flipV="1">
            <a:off x="4302125" y="38750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3" name="Line 69"/>
          <p:cNvSpPr>
            <a:spLocks noChangeShapeType="1"/>
          </p:cNvSpPr>
          <p:nvPr/>
        </p:nvSpPr>
        <p:spPr bwMode="auto">
          <a:xfrm flipV="1">
            <a:off x="4918075" y="2508250"/>
            <a:ext cx="0" cy="1557338"/>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4" name="Line 70"/>
          <p:cNvSpPr>
            <a:spLocks noChangeShapeType="1"/>
          </p:cNvSpPr>
          <p:nvPr/>
        </p:nvSpPr>
        <p:spPr bwMode="auto">
          <a:xfrm flipV="1">
            <a:off x="5530850" y="2500313"/>
            <a:ext cx="0" cy="156527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5" name="Line 71"/>
          <p:cNvSpPr>
            <a:spLocks noChangeShapeType="1"/>
          </p:cNvSpPr>
          <p:nvPr/>
        </p:nvSpPr>
        <p:spPr bwMode="auto">
          <a:xfrm flipV="1">
            <a:off x="6130925" y="2503488"/>
            <a:ext cx="6350" cy="156210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6" name="Line 72"/>
          <p:cNvSpPr>
            <a:spLocks noChangeShapeType="1"/>
          </p:cNvSpPr>
          <p:nvPr/>
        </p:nvSpPr>
        <p:spPr bwMode="auto">
          <a:xfrm flipV="1">
            <a:off x="4302125" y="2500313"/>
            <a:ext cx="0" cy="155892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7" name="Line 73"/>
          <p:cNvSpPr>
            <a:spLocks noChangeShapeType="1"/>
          </p:cNvSpPr>
          <p:nvPr/>
        </p:nvSpPr>
        <p:spPr bwMode="auto">
          <a:xfrm flipV="1">
            <a:off x="4295775" y="2503488"/>
            <a:ext cx="2262188"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8" name="Rectangle 14"/>
          <p:cNvSpPr>
            <a:spLocks noChangeArrowheads="1"/>
          </p:cNvSpPr>
          <p:nvPr/>
        </p:nvSpPr>
        <p:spPr bwMode="auto">
          <a:xfrm>
            <a:off x="4725988" y="1047750"/>
            <a:ext cx="1263650"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29" name="Text Box 75"/>
          <p:cNvSpPr txBox="1">
            <a:spLocks noChangeArrowheads="1"/>
          </p:cNvSpPr>
          <p:nvPr/>
        </p:nvSpPr>
        <p:spPr bwMode="auto">
          <a:xfrm>
            <a:off x="71438" y="2541588"/>
            <a:ext cx="23828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rgbClr val="002060"/>
                </a:solidFill>
                <a:latin typeface="Arial" pitchFamily="34" charset="0"/>
              </a:rPr>
              <a:t>Each thread computes 4 z-axis density map lattice points and associated CC partial sums</a:t>
            </a:r>
          </a:p>
        </p:txBody>
      </p:sp>
      <p:sp>
        <p:nvSpPr>
          <p:cNvPr id="19530" name="Text Box 76"/>
          <p:cNvSpPr txBox="1">
            <a:spLocks noChangeArrowheads="1"/>
          </p:cNvSpPr>
          <p:nvPr/>
        </p:nvSpPr>
        <p:spPr bwMode="auto">
          <a:xfrm>
            <a:off x="6946900" y="2730500"/>
            <a:ext cx="1676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669900"/>
                </a:solidFill>
                <a:latin typeface="Arial" pitchFamily="34" charset="0"/>
              </a:rPr>
              <a:t>Threads producing results that are used</a:t>
            </a:r>
          </a:p>
        </p:txBody>
      </p:sp>
      <p:sp>
        <p:nvSpPr>
          <p:cNvPr id="19531" name="Rectangle 77"/>
          <p:cNvSpPr>
            <a:spLocks noChangeArrowheads="1"/>
          </p:cNvSpPr>
          <p:nvPr/>
        </p:nvSpPr>
        <p:spPr bwMode="auto">
          <a:xfrm>
            <a:off x="2706688" y="2971800"/>
            <a:ext cx="152400" cy="114300"/>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532" name="Line 78"/>
          <p:cNvSpPr>
            <a:spLocks noChangeShapeType="1"/>
          </p:cNvSpPr>
          <p:nvPr/>
        </p:nvSpPr>
        <p:spPr bwMode="auto">
          <a:xfrm>
            <a:off x="3773488" y="2857500"/>
            <a:ext cx="1049337" cy="5746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3" name="Rectangle 79"/>
          <p:cNvSpPr>
            <a:spLocks noChangeAspect="1" noChangeArrowheads="1"/>
          </p:cNvSpPr>
          <p:nvPr/>
        </p:nvSpPr>
        <p:spPr bwMode="auto">
          <a:xfrm>
            <a:off x="4298950" y="2955925"/>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1,0</a:t>
            </a:r>
          </a:p>
        </p:txBody>
      </p:sp>
      <p:sp>
        <p:nvSpPr>
          <p:cNvPr id="19534" name="Line 83"/>
          <p:cNvSpPr>
            <a:spLocks noChangeShapeType="1"/>
          </p:cNvSpPr>
          <p:nvPr/>
        </p:nvSpPr>
        <p:spPr bwMode="auto">
          <a:xfrm rot="-5400000">
            <a:off x="3962400" y="3695700"/>
            <a:ext cx="0" cy="1066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5" name="Line 84"/>
          <p:cNvSpPr>
            <a:spLocks noChangeShapeType="1"/>
          </p:cNvSpPr>
          <p:nvPr/>
        </p:nvSpPr>
        <p:spPr bwMode="auto">
          <a:xfrm rot="5400000" flipH="1">
            <a:off x="2535238" y="2781300"/>
            <a:ext cx="0" cy="495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6" name="Line 85"/>
          <p:cNvSpPr>
            <a:spLocks noChangeShapeType="1"/>
          </p:cNvSpPr>
          <p:nvPr/>
        </p:nvSpPr>
        <p:spPr bwMode="auto">
          <a:xfrm rot="5400000" flipH="1">
            <a:off x="2331244" y="2159794"/>
            <a:ext cx="519112"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7" name="Line 86"/>
          <p:cNvSpPr>
            <a:spLocks noChangeShapeType="1"/>
          </p:cNvSpPr>
          <p:nvPr/>
        </p:nvSpPr>
        <p:spPr bwMode="auto">
          <a:xfrm rot="5400000" flipH="1">
            <a:off x="3827463" y="474663"/>
            <a:ext cx="233362" cy="156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8" name="Rectangle 88"/>
          <p:cNvSpPr>
            <a:spLocks noChangeArrowheads="1"/>
          </p:cNvSpPr>
          <p:nvPr/>
        </p:nvSpPr>
        <p:spPr bwMode="auto">
          <a:xfrm>
            <a:off x="6489700" y="476250"/>
            <a:ext cx="25511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a:solidFill>
                  <a:schemeClr val="tx1"/>
                </a:solidFill>
                <a:latin typeface="Arial" pitchFamily="34" charset="0"/>
              </a:rPr>
              <a:t>Fusion of density and CC calculations into a single CUDA kernel!!!</a:t>
            </a:r>
          </a:p>
          <a:p>
            <a:pPr eaLnBrk="1" hangingPunct="1">
              <a:lnSpc>
                <a:spcPct val="100000"/>
              </a:lnSpc>
              <a:spcBef>
                <a:spcPct val="0"/>
              </a:spcBef>
              <a:buClrTx/>
              <a:buSzTx/>
              <a:buFontTx/>
              <a:buNone/>
            </a:pPr>
            <a:endParaRPr lang="en-US" altLang="en-US" sz="1400" b="1">
              <a:solidFill>
                <a:schemeClr val="tx1"/>
              </a:solidFill>
              <a:latin typeface="Arial" pitchFamily="34" charset="0"/>
            </a:endParaRPr>
          </a:p>
          <a:p>
            <a:pPr eaLnBrk="1" hangingPunct="1">
              <a:lnSpc>
                <a:spcPct val="100000"/>
              </a:lnSpc>
              <a:spcBef>
                <a:spcPct val="0"/>
              </a:spcBef>
              <a:buClrTx/>
              <a:buSzTx/>
              <a:buFontTx/>
              <a:buNone/>
            </a:pPr>
            <a:r>
              <a:rPr lang="en-US" altLang="en-US" sz="1400" b="1">
                <a:solidFill>
                  <a:schemeClr val="tx1"/>
                </a:solidFill>
                <a:latin typeface="Arial" pitchFamily="34" charset="0"/>
              </a:rPr>
              <a:t>Spatial CC map and overall CC value computed in a single pass</a:t>
            </a:r>
          </a:p>
        </p:txBody>
      </p:sp>
      <p:sp>
        <p:nvSpPr>
          <p:cNvPr id="19539" name="Rectangle 89"/>
          <p:cNvSpPr>
            <a:spLocks noGrp="1" noChangeArrowheads="1"/>
          </p:cNvSpPr>
          <p:nvPr>
            <p:ph type="title"/>
          </p:nvPr>
        </p:nvSpPr>
        <p:spPr>
          <a:xfrm>
            <a:off x="71438" y="0"/>
            <a:ext cx="8999537" cy="509588"/>
          </a:xfrm>
        </p:spPr>
        <p:txBody>
          <a:bodyPr>
            <a:normAutofit fontScale="90000"/>
          </a:bodyPr>
          <a:lstStyle/>
          <a:p>
            <a:pPr eaLnBrk="1" hangingPunct="1"/>
            <a:r>
              <a:rPr lang="en-US" altLang="en-US" sz="2800" smtClean="0"/>
              <a:t>Single-Pass MDFF GPU Cross-Correlation</a:t>
            </a:r>
          </a:p>
        </p:txBody>
      </p:sp>
    </p:spTree>
    <p:extLst>
      <p:ext uri="{BB962C8B-B14F-4D97-AF65-F5344CB8AC3E}">
        <p14:creationId xmlns:p14="http://schemas.microsoft.com/office/powerpoint/2010/main" val="2841075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6088" y="285750"/>
            <a:ext cx="8229600" cy="422275"/>
          </a:xfrm>
        </p:spPr>
        <p:txBody>
          <a:bodyPr>
            <a:normAutofit fontScale="90000"/>
          </a:bodyPr>
          <a:lstStyle/>
          <a:p>
            <a:r>
              <a:rPr lang="en-US" altLang="en-US" sz="3200" smtClean="0"/>
              <a:t>VMD GPU Cross Correlation Performance</a:t>
            </a:r>
          </a:p>
        </p:txBody>
      </p:sp>
      <p:graphicFrame>
        <p:nvGraphicFramePr>
          <p:cNvPr id="3" name="Table 2"/>
          <p:cNvGraphicFramePr>
            <a:graphicFrameLocks noGrp="1"/>
          </p:cNvGraphicFramePr>
          <p:nvPr/>
        </p:nvGraphicFramePr>
        <p:xfrm>
          <a:off x="450850" y="971550"/>
          <a:ext cx="8231188" cy="2763839"/>
        </p:xfrm>
        <a:graphic>
          <a:graphicData uri="http://schemas.openxmlformats.org/drawingml/2006/table">
            <a:tbl>
              <a:tblPr firstRow="1" bandRow="1">
                <a:tableStyleId>{5C22544A-7EE6-4342-B048-85BDC9FD1C3A}</a:tableStyleId>
              </a:tblPr>
              <a:tblGrid>
                <a:gridCol w="3460686"/>
                <a:gridCol w="1116794"/>
                <a:gridCol w="1130582"/>
                <a:gridCol w="1171945"/>
                <a:gridCol w="1351181"/>
              </a:tblGrid>
              <a:tr h="5145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RHDV</a:t>
                      </a:r>
                    </a:p>
                    <a:p>
                      <a:endParaRPr lang="en-US" sz="1400" dirty="0">
                        <a:solidFill>
                          <a:schemeClr val="tx1"/>
                        </a:solidFill>
                      </a:endParaRPr>
                    </a:p>
                  </a:txBody>
                  <a:tcPr marL="91458" marR="91458" marT="34297" marB="34297">
                    <a:solidFill>
                      <a:srgbClr val="99FF99"/>
                    </a:solidFill>
                  </a:tcPr>
                </a:tc>
                <a:tc>
                  <a:txBody>
                    <a:bodyPr/>
                    <a:lstStyle/>
                    <a:p>
                      <a:r>
                        <a:rPr lang="en-US" sz="1400" baseline="0" dirty="0" smtClean="0">
                          <a:solidFill>
                            <a:schemeClr val="tx1"/>
                          </a:solidFill>
                        </a:rPr>
                        <a:t>Mm-</a:t>
                      </a:r>
                      <a:r>
                        <a:rPr lang="en-US" sz="1400" baseline="0" dirty="0" err="1" smtClean="0">
                          <a:solidFill>
                            <a:schemeClr val="tx1"/>
                          </a:solidFill>
                        </a:rPr>
                        <a:t>cpn</a:t>
                      </a:r>
                      <a:endParaRPr lang="en-US" sz="1400" baseline="0" dirty="0" smtClean="0">
                        <a:solidFill>
                          <a:schemeClr val="tx1"/>
                        </a:solidFill>
                      </a:endParaRPr>
                    </a:p>
                    <a:p>
                      <a:r>
                        <a:rPr lang="en-US" sz="1400" baseline="0" dirty="0" smtClean="0">
                          <a:solidFill>
                            <a:schemeClr val="tx1"/>
                          </a:solidFill>
                        </a:rPr>
                        <a:t>open</a:t>
                      </a:r>
                      <a:endParaRPr lang="en-US" sz="1400" baseline="0" dirty="0">
                        <a:solidFill>
                          <a:schemeClr val="tx1"/>
                        </a:solidFill>
                      </a:endParaRPr>
                    </a:p>
                  </a:txBody>
                  <a:tcPr marL="91458" marR="91458" marT="34297" marB="34297">
                    <a:solidFill>
                      <a:srgbClr val="99FF99"/>
                    </a:solidFill>
                  </a:tcPr>
                </a:tc>
                <a:tc>
                  <a:txBody>
                    <a:bodyPr/>
                    <a:lstStyle/>
                    <a:p>
                      <a:r>
                        <a:rPr lang="en-US" sz="1400" dirty="0" err="1" smtClean="0">
                          <a:solidFill>
                            <a:schemeClr val="tx1"/>
                          </a:solidFill>
                        </a:rPr>
                        <a:t>GroEL</a:t>
                      </a:r>
                      <a:endParaRPr lang="en-US" sz="1400" dirty="0">
                        <a:solidFill>
                          <a:schemeClr val="tx1"/>
                        </a:solidFill>
                      </a:endParaRPr>
                    </a:p>
                  </a:txBody>
                  <a:tcPr marL="91458" marR="91458" marT="34297" marB="34297">
                    <a:solidFill>
                      <a:srgbClr val="99FF99"/>
                    </a:solidFill>
                  </a:tcPr>
                </a:tc>
                <a:tc>
                  <a:txBody>
                    <a:bodyPr/>
                    <a:lstStyle/>
                    <a:p>
                      <a:r>
                        <a:rPr lang="en-US" sz="1400" dirty="0" smtClean="0">
                          <a:solidFill>
                            <a:schemeClr val="tx1"/>
                          </a:solidFill>
                        </a:rPr>
                        <a:t>Aquaporin</a:t>
                      </a:r>
                      <a:endParaRPr lang="en-US" sz="1400" dirty="0">
                        <a:solidFill>
                          <a:schemeClr val="tx1"/>
                        </a:solidFill>
                      </a:endParaRPr>
                    </a:p>
                  </a:txBody>
                  <a:tcPr marL="91458" marR="91458" marT="34297" marB="34297">
                    <a:solidFill>
                      <a:srgbClr val="99FF99"/>
                    </a:solidFill>
                  </a:tcPr>
                </a:tc>
              </a:tr>
              <a:tr h="343002">
                <a:tc>
                  <a:txBody>
                    <a:bodyPr/>
                    <a:lstStyle/>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Resolution (Å)</a:t>
                      </a:r>
                    </a:p>
                  </a:txBody>
                  <a:tcPr marL="91458" marR="91458" marT="34297" marB="34297"/>
                </a:tc>
                <a:tc>
                  <a:txBody>
                    <a:bodyPr/>
                    <a:lstStyle/>
                    <a:p>
                      <a:r>
                        <a:rPr lang="en-US" sz="1400" b="1" dirty="0" smtClean="0"/>
                        <a:t>6.5</a:t>
                      </a:r>
                      <a:endParaRPr lang="en-US" sz="1400" b="1" dirty="0"/>
                    </a:p>
                  </a:txBody>
                  <a:tcPr marL="91458" marR="91458" marT="34297" marB="34297"/>
                </a:tc>
                <a:tc>
                  <a:txBody>
                    <a:bodyPr/>
                    <a:lstStyle/>
                    <a:p>
                      <a:r>
                        <a:rPr lang="en-US" sz="1400" b="1" dirty="0" smtClean="0"/>
                        <a:t>8</a:t>
                      </a:r>
                      <a:endParaRPr lang="en-US" sz="1400" b="1" dirty="0"/>
                    </a:p>
                  </a:txBody>
                  <a:tcPr marL="91458" marR="91458" marT="34297" marB="34297"/>
                </a:tc>
                <a:tc>
                  <a:txBody>
                    <a:bodyPr/>
                    <a:lstStyle/>
                    <a:p>
                      <a:r>
                        <a:rPr lang="en-US" sz="1400" b="1" dirty="0" smtClean="0"/>
                        <a:t>4</a:t>
                      </a:r>
                      <a:endParaRPr lang="en-US" sz="1400" b="1" dirty="0"/>
                    </a:p>
                  </a:txBody>
                  <a:tcPr marL="91458" marR="91458" marT="34297" marB="34297"/>
                </a:tc>
                <a:tc>
                  <a:txBody>
                    <a:bodyPr/>
                    <a:lstStyle/>
                    <a:p>
                      <a:r>
                        <a:rPr lang="en-US" sz="1400" b="1" dirty="0" smtClean="0"/>
                        <a:t>3</a:t>
                      </a:r>
                      <a:endParaRPr lang="en-US" sz="1400" b="1" dirty="0"/>
                    </a:p>
                  </a:txBody>
                  <a:tcPr marL="91458" marR="91458" marT="34297" marB="34297"/>
                </a:tc>
              </a:tr>
              <a:tr h="285858">
                <a:tc>
                  <a:txBody>
                    <a:bodyPr/>
                    <a:lstStyle/>
                    <a:p>
                      <a:r>
                        <a:rPr lang="en-US" sz="1400" b="1" dirty="0" smtClean="0"/>
                        <a:t>Atoms</a:t>
                      </a:r>
                      <a:endParaRPr lang="en-US" sz="1400" b="1" dirty="0"/>
                    </a:p>
                  </a:txBody>
                  <a:tcPr marL="91458" marR="91458" marT="34297" marB="34297"/>
                </a:tc>
                <a:tc>
                  <a:txBody>
                    <a:bodyPr/>
                    <a:lstStyle/>
                    <a:p>
                      <a:r>
                        <a:rPr lang="en-US" sz="1400" b="1" dirty="0" smtClean="0"/>
                        <a:t>702</a:t>
                      </a:r>
                      <a:r>
                        <a:rPr lang="en-US" sz="1400" b="1" baseline="0" dirty="0" smtClean="0"/>
                        <a:t>K</a:t>
                      </a:r>
                      <a:endParaRPr lang="en-US" sz="1400" b="1" dirty="0"/>
                    </a:p>
                  </a:txBody>
                  <a:tcPr marL="91458" marR="91458" marT="34297" marB="34297"/>
                </a:tc>
                <a:tc>
                  <a:txBody>
                    <a:bodyPr/>
                    <a:lstStyle/>
                    <a:p>
                      <a:r>
                        <a:rPr lang="en-US" sz="1400" b="1" dirty="0" smtClean="0"/>
                        <a:t>61K</a:t>
                      </a:r>
                      <a:endParaRPr lang="en-US" sz="1400" b="1" dirty="0"/>
                    </a:p>
                  </a:txBody>
                  <a:tcPr marL="91458" marR="91458" marT="34297" marB="34297"/>
                </a:tc>
                <a:tc>
                  <a:txBody>
                    <a:bodyPr/>
                    <a:lstStyle/>
                    <a:p>
                      <a:r>
                        <a:rPr lang="en-US" sz="1400" b="1" dirty="0" smtClean="0"/>
                        <a:t>54K</a:t>
                      </a:r>
                      <a:endParaRPr lang="en-US" sz="1400" b="1" dirty="0"/>
                    </a:p>
                  </a:txBody>
                  <a:tcPr marL="91458" marR="91458" marT="34297" marB="34297"/>
                </a:tc>
                <a:tc>
                  <a:txBody>
                    <a:bodyPr/>
                    <a:lstStyle/>
                    <a:p>
                      <a:r>
                        <a:rPr lang="en-US" sz="1400" b="1" dirty="0" smtClean="0"/>
                        <a:t>1.6K</a:t>
                      </a:r>
                      <a:endParaRPr lang="en-US" sz="1400" b="1" dirty="0"/>
                    </a:p>
                  </a:txBody>
                  <a:tcPr marL="91458" marR="91458" marT="34297" marB="34297"/>
                </a:tc>
              </a:tr>
              <a:tr h="503123">
                <a:tc>
                  <a:txBody>
                    <a:bodyPr/>
                    <a:lstStyle/>
                    <a:p>
                      <a:r>
                        <a:rPr lang="en-US" sz="1400" b="1" dirty="0" smtClean="0"/>
                        <a:t>VMD-CUDA</a:t>
                      </a:r>
                    </a:p>
                    <a:p>
                      <a:r>
                        <a:rPr lang="en-US" sz="1400" b="1" dirty="0" err="1" smtClean="0"/>
                        <a:t>Quadro</a:t>
                      </a:r>
                      <a:r>
                        <a:rPr lang="en-US" sz="1400" b="1" dirty="0" smtClean="0"/>
                        <a:t> K6000</a:t>
                      </a:r>
                      <a:endParaRPr lang="en-US" sz="1400" b="1" dirty="0"/>
                    </a:p>
                  </a:txBody>
                  <a:tcPr marL="91458" marR="91458" marT="34297" marB="34297"/>
                </a:tc>
                <a:tc>
                  <a:txBody>
                    <a:bodyPr/>
                    <a:lstStyle/>
                    <a:p>
                      <a:r>
                        <a:rPr lang="en-US" sz="1400" b="1" dirty="0" smtClean="0"/>
                        <a:t>0.458s</a:t>
                      </a:r>
                    </a:p>
                    <a:p>
                      <a:r>
                        <a:rPr lang="en-US" sz="1400" b="1" dirty="0" smtClean="0"/>
                        <a:t>34.6x</a:t>
                      </a:r>
                      <a:endParaRPr lang="en-US" sz="1400" b="1" dirty="0"/>
                    </a:p>
                  </a:txBody>
                  <a:tcPr marL="91458" marR="91458" marT="34297" marB="34297"/>
                </a:tc>
                <a:tc>
                  <a:txBody>
                    <a:bodyPr/>
                    <a:lstStyle/>
                    <a:p>
                      <a:r>
                        <a:rPr lang="en-US" sz="1400" b="1" dirty="0" smtClean="0"/>
                        <a:t>0.06s</a:t>
                      </a:r>
                    </a:p>
                    <a:p>
                      <a:r>
                        <a:rPr lang="en-US" sz="1400" b="1" dirty="0" smtClean="0"/>
                        <a:t>25.7x</a:t>
                      </a:r>
                      <a:endParaRPr lang="en-US" sz="1400" b="1" dirty="0"/>
                    </a:p>
                  </a:txBody>
                  <a:tcPr marL="91458" marR="91458" marT="34297" marB="34297"/>
                </a:tc>
                <a:tc>
                  <a:txBody>
                    <a:bodyPr/>
                    <a:lstStyle/>
                    <a:p>
                      <a:r>
                        <a:rPr lang="en-US" sz="1400" b="1" dirty="0" smtClean="0"/>
                        <a:t>0.034s</a:t>
                      </a:r>
                    </a:p>
                    <a:p>
                      <a:r>
                        <a:rPr lang="en-US" sz="1400" b="1" dirty="0" smtClean="0"/>
                        <a:t>36.8x</a:t>
                      </a:r>
                      <a:endParaRPr lang="en-US" sz="1400" b="1" dirty="0"/>
                    </a:p>
                  </a:txBody>
                  <a:tcPr marL="91458" marR="91458" marT="34297" marB="34297"/>
                </a:tc>
                <a:tc>
                  <a:txBody>
                    <a:bodyPr/>
                    <a:lstStyle/>
                    <a:p>
                      <a:r>
                        <a:rPr lang="en-US" sz="1400" b="1" dirty="0" smtClean="0"/>
                        <a:t>0.007s</a:t>
                      </a:r>
                    </a:p>
                    <a:p>
                      <a:r>
                        <a:rPr lang="en-US" sz="1400" b="1" dirty="0" smtClean="0"/>
                        <a:t>55.7x</a:t>
                      </a:r>
                      <a:endParaRPr lang="en-US" sz="1400" b="1" dirty="0"/>
                    </a:p>
                  </a:txBody>
                  <a:tcPr marL="91458" marR="91458" marT="34297" marB="34297"/>
                </a:tc>
              </a:tr>
              <a:tr h="545602">
                <a:tc>
                  <a:txBody>
                    <a:bodyPr/>
                    <a:lstStyle/>
                    <a:p>
                      <a:r>
                        <a:rPr lang="en-US" sz="1400" b="1" dirty="0" smtClean="0"/>
                        <a:t>VMD-CPU-SSE</a:t>
                      </a:r>
                    </a:p>
                    <a:p>
                      <a:r>
                        <a:rPr lang="en-US" sz="1400" b="1" dirty="0" smtClean="0"/>
                        <a:t>32-threads, 2x Xeon E5-2687W</a:t>
                      </a:r>
                      <a:endParaRPr lang="en-US" sz="1100" b="1" dirty="0"/>
                    </a:p>
                  </a:txBody>
                  <a:tcPr marL="91458" marR="91458" marT="34297" marB="34297"/>
                </a:tc>
                <a:tc>
                  <a:txBody>
                    <a:bodyPr/>
                    <a:lstStyle/>
                    <a:p>
                      <a:r>
                        <a:rPr lang="en-US" sz="1400" b="1" dirty="0" smtClean="0"/>
                        <a:t>0.779s</a:t>
                      </a:r>
                    </a:p>
                    <a:p>
                      <a:r>
                        <a:rPr lang="en-US" sz="1400" b="1" dirty="0" smtClean="0"/>
                        <a:t>20.3x</a:t>
                      </a:r>
                      <a:endParaRPr lang="en-US" sz="1400" b="1" dirty="0"/>
                    </a:p>
                  </a:txBody>
                  <a:tcPr marL="91458" marR="91458" marT="34297" marB="34297"/>
                </a:tc>
                <a:tc>
                  <a:txBody>
                    <a:bodyPr/>
                    <a:lstStyle/>
                    <a:p>
                      <a:r>
                        <a:rPr lang="en-US" sz="1400" b="1" dirty="0" smtClean="0"/>
                        <a:t>0.085s</a:t>
                      </a:r>
                    </a:p>
                    <a:p>
                      <a:r>
                        <a:rPr lang="en-US" sz="1400" b="1" dirty="0" smtClean="0"/>
                        <a:t>18.1x</a:t>
                      </a:r>
                      <a:endParaRPr lang="en-US" sz="1400" b="1" dirty="0"/>
                    </a:p>
                  </a:txBody>
                  <a:tcPr marL="91458" marR="91458" marT="34297" marB="34297"/>
                </a:tc>
                <a:tc>
                  <a:txBody>
                    <a:bodyPr/>
                    <a:lstStyle/>
                    <a:p>
                      <a:r>
                        <a:rPr lang="en-US" sz="1400" b="1" dirty="0" smtClean="0"/>
                        <a:t>0.159s</a:t>
                      </a:r>
                    </a:p>
                    <a:p>
                      <a:r>
                        <a:rPr lang="en-US" sz="1400" b="1" dirty="0" smtClean="0"/>
                        <a:t>7.9x</a:t>
                      </a:r>
                      <a:endParaRPr lang="en-US" sz="1400" b="1" dirty="0"/>
                    </a:p>
                  </a:txBody>
                  <a:tcPr marL="91458" marR="91458" marT="34297" marB="34297"/>
                </a:tc>
                <a:tc>
                  <a:txBody>
                    <a:bodyPr/>
                    <a:lstStyle/>
                    <a:p>
                      <a:r>
                        <a:rPr lang="en-US" sz="1400" b="1" dirty="0" smtClean="0"/>
                        <a:t>0.033s</a:t>
                      </a:r>
                    </a:p>
                    <a:p>
                      <a:r>
                        <a:rPr lang="en-US" sz="1400" b="1" dirty="0" smtClean="0"/>
                        <a:t>11.8x</a:t>
                      </a:r>
                      <a:endParaRPr lang="en-US" sz="1400" b="1" dirty="0"/>
                    </a:p>
                  </a:txBody>
                  <a:tcPr marL="91458" marR="91458" marT="34297" marB="34297"/>
                </a:tc>
              </a:tr>
              <a:tr h="571752">
                <a:tc>
                  <a:txBody>
                    <a:bodyPr/>
                    <a:lstStyle/>
                    <a:p>
                      <a:r>
                        <a:rPr lang="en-US" sz="1400" b="1" dirty="0" smtClean="0"/>
                        <a:t>Chimera</a:t>
                      </a:r>
                      <a:r>
                        <a:rPr lang="en-US" sz="1400" b="1" baseline="0" dirty="0" smtClean="0"/>
                        <a:t> </a:t>
                      </a:r>
                    </a:p>
                    <a:p>
                      <a:r>
                        <a:rPr lang="en-US" sz="1400" b="1" baseline="0" dirty="0" smtClean="0"/>
                        <a:t>1-thread Xeon E5-2687W</a:t>
                      </a:r>
                      <a:endParaRPr lang="en-US" sz="1400" b="1" dirty="0"/>
                    </a:p>
                  </a:txBody>
                  <a:tcPr marL="91458" marR="91458" marT="34297" marB="34297"/>
                </a:tc>
                <a:tc>
                  <a:txBody>
                    <a:bodyPr/>
                    <a:lstStyle/>
                    <a:p>
                      <a:r>
                        <a:rPr lang="en-US" sz="1400" b="1" dirty="0" smtClean="0"/>
                        <a:t>15.86s</a:t>
                      </a:r>
                    </a:p>
                    <a:p>
                      <a:r>
                        <a:rPr lang="en-US" sz="1400" b="1" dirty="0" smtClean="0"/>
                        <a:t>1.0x</a:t>
                      </a:r>
                      <a:endParaRPr lang="en-US" sz="1400" b="1" dirty="0"/>
                    </a:p>
                  </a:txBody>
                  <a:tcPr marL="91458" marR="91458" marT="34297" marB="34297"/>
                </a:tc>
                <a:tc>
                  <a:txBody>
                    <a:bodyPr/>
                    <a:lstStyle/>
                    <a:p>
                      <a:r>
                        <a:rPr lang="en-US" sz="1400" b="1" dirty="0" smtClean="0"/>
                        <a:t>1.54s</a:t>
                      </a:r>
                    </a:p>
                    <a:p>
                      <a:r>
                        <a:rPr lang="en-US" sz="1400" b="1" dirty="0" smtClean="0"/>
                        <a:t>1.0x</a:t>
                      </a:r>
                      <a:endParaRPr lang="en-US" sz="1400" b="1" dirty="0"/>
                    </a:p>
                  </a:txBody>
                  <a:tcPr marL="91458" marR="91458" marT="34297" marB="34297"/>
                </a:tc>
                <a:tc>
                  <a:txBody>
                    <a:bodyPr/>
                    <a:lstStyle/>
                    <a:p>
                      <a:r>
                        <a:rPr lang="en-US" sz="1400" b="1" dirty="0" smtClean="0"/>
                        <a:t>1.25s</a:t>
                      </a:r>
                    </a:p>
                    <a:p>
                      <a:r>
                        <a:rPr lang="en-US" sz="1400" b="1" dirty="0" smtClean="0"/>
                        <a:t>1.0x</a:t>
                      </a:r>
                      <a:endParaRPr lang="en-US" sz="1400" b="1" dirty="0"/>
                    </a:p>
                  </a:txBody>
                  <a:tcPr marL="91458" marR="91458" marT="34297" marB="34297"/>
                </a:tc>
                <a:tc>
                  <a:txBody>
                    <a:bodyPr/>
                    <a:lstStyle/>
                    <a:p>
                      <a:r>
                        <a:rPr lang="en-US" sz="1400" b="1" dirty="0" smtClean="0"/>
                        <a:t>0.39s</a:t>
                      </a:r>
                    </a:p>
                    <a:p>
                      <a:r>
                        <a:rPr lang="en-US" sz="1400" b="1" dirty="0" smtClean="0"/>
                        <a:t>1.0x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679450" y="3867150"/>
            <a:ext cx="776128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600" b="1">
                <a:latin typeface="Arial" pitchFamily="34" charset="0"/>
                <a:cs typeface="Arial" pitchFamily="34" charset="0"/>
              </a:rPr>
              <a:t>GPU-Accelerated Analysis and Visualization of Large Structures Solved by Molecular Dynamics Flexible Fitting.  </a:t>
            </a:r>
            <a:r>
              <a:rPr lang="en-US" altLang="en-US" sz="1600">
                <a:latin typeface="Arial" pitchFamily="34" charset="0"/>
                <a:cs typeface="Arial" pitchFamily="34" charset="0"/>
              </a:rPr>
              <a:t>J. E. Stone, R. McGreevy, B. Isralewitz, and K. Schulten.  Faraday Discussions 169:265-283, 2014.</a:t>
            </a:r>
          </a:p>
        </p:txBody>
      </p:sp>
    </p:spTree>
    <p:extLst>
      <p:ext uri="{BB962C8B-B14F-4D97-AF65-F5344CB8AC3E}">
        <p14:creationId xmlns:p14="http://schemas.microsoft.com/office/powerpoint/2010/main" val="2779321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4800" y="115888"/>
            <a:ext cx="6732588" cy="701675"/>
          </a:xfrm>
        </p:spPr>
        <p:txBody>
          <a:bodyPr>
            <a:normAutofit fontScale="90000"/>
          </a:bodyPr>
          <a:lstStyle/>
          <a:p>
            <a:r>
              <a:rPr lang="en-US" altLang="en-US" sz="3200" smtClean="0"/>
              <a:t>VMD RHDV Cross Correlation Timeline on Cray XK7</a:t>
            </a:r>
          </a:p>
        </p:txBody>
      </p:sp>
      <p:graphicFrame>
        <p:nvGraphicFramePr>
          <p:cNvPr id="3" name="Table 2"/>
          <p:cNvGraphicFramePr>
            <a:graphicFrameLocks noGrp="1"/>
          </p:cNvGraphicFramePr>
          <p:nvPr/>
        </p:nvGraphicFramePr>
        <p:xfrm>
          <a:off x="139700" y="914400"/>
          <a:ext cx="4191000" cy="2885112"/>
        </p:xfrm>
        <a:graphic>
          <a:graphicData uri="http://schemas.openxmlformats.org/drawingml/2006/table">
            <a:tbl>
              <a:tblPr firstRow="1" bandRow="1">
                <a:tableStyleId>{5C22544A-7EE6-4342-B048-85BDC9FD1C3A}</a:tableStyleId>
              </a:tblPr>
              <a:tblGrid>
                <a:gridCol w="1949125"/>
                <a:gridCol w="2241875"/>
              </a:tblGrid>
              <a:tr h="2865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endParaRPr>
                    </a:p>
                  </a:txBody>
                  <a:tcPr marL="91418" marR="91418" marT="34268" marB="34268">
                    <a:solidFill>
                      <a:srgbClr val="99FF99"/>
                    </a:solidFill>
                  </a:tcPr>
                </a:tc>
                <a:tc>
                  <a:txBody>
                    <a:bodyPr/>
                    <a:lstStyle/>
                    <a:p>
                      <a:r>
                        <a:rPr lang="en-US" sz="1400" dirty="0" smtClean="0">
                          <a:solidFill>
                            <a:schemeClr val="tx1"/>
                          </a:solidFill>
                        </a:rPr>
                        <a:t>RHDV</a:t>
                      </a:r>
                      <a:endParaRPr lang="en-US" sz="1400" dirty="0">
                        <a:solidFill>
                          <a:schemeClr val="tx1"/>
                        </a:solidFill>
                      </a:endParaRPr>
                    </a:p>
                  </a:txBody>
                  <a:tcPr marL="91418" marR="91418" marT="34268" marB="34268">
                    <a:solidFill>
                      <a:srgbClr val="99FF99"/>
                    </a:solidFill>
                  </a:tcPr>
                </a:tc>
              </a:tr>
              <a:tr h="288230">
                <a:tc>
                  <a:txBody>
                    <a:bodyPr/>
                    <a:lstStyle/>
                    <a:p>
                      <a:r>
                        <a:rPr lang="en-US" sz="1400" b="1" dirty="0" smtClean="0"/>
                        <a:t>Atoms</a:t>
                      </a:r>
                      <a:endParaRPr lang="en-US" sz="1400" b="1" dirty="0"/>
                    </a:p>
                  </a:txBody>
                  <a:tcPr marL="91418" marR="91418" marT="34268" marB="34268"/>
                </a:tc>
                <a:tc>
                  <a:txBody>
                    <a:bodyPr/>
                    <a:lstStyle/>
                    <a:p>
                      <a:r>
                        <a:rPr lang="en-US" sz="1400" b="1" dirty="0" smtClean="0"/>
                        <a:t>702</a:t>
                      </a:r>
                      <a:r>
                        <a:rPr lang="en-US" sz="1400" b="1" baseline="0" dirty="0" smtClean="0"/>
                        <a:t>K</a:t>
                      </a:r>
                      <a:endParaRPr lang="en-US" sz="1400" b="1" dirty="0"/>
                    </a:p>
                  </a:txBody>
                  <a:tcPr marL="91418" marR="91418" marT="34268" marB="34268"/>
                </a:tc>
              </a:tr>
              <a:tr h="285689">
                <a:tc>
                  <a:txBody>
                    <a:bodyPr/>
                    <a:lstStyle/>
                    <a:p>
                      <a:r>
                        <a:rPr lang="en-US" sz="1400" b="1" dirty="0" err="1" smtClean="0"/>
                        <a:t>Traj</a:t>
                      </a:r>
                      <a:r>
                        <a:rPr lang="en-US" sz="1400" b="1" dirty="0" smtClean="0"/>
                        <a:t>.</a:t>
                      </a:r>
                      <a:r>
                        <a:rPr lang="en-US" sz="1400" b="1" baseline="0" dirty="0" smtClean="0"/>
                        <a:t> Frames</a:t>
                      </a:r>
                      <a:endParaRPr lang="en-US" sz="1400" b="1" dirty="0"/>
                    </a:p>
                  </a:txBody>
                  <a:tcPr marL="91418" marR="91418" marT="34268" marB="34268"/>
                </a:tc>
                <a:tc>
                  <a:txBody>
                    <a:bodyPr/>
                    <a:lstStyle/>
                    <a:p>
                      <a:r>
                        <a:rPr lang="en-US" sz="1400" b="1" dirty="0" smtClean="0"/>
                        <a:t>10,000</a:t>
                      </a:r>
                      <a:endParaRPr lang="en-US" sz="1400" b="1" dirty="0"/>
                    </a:p>
                  </a:txBody>
                  <a:tcPr marL="91418" marR="91418" marT="34268" marB="34268"/>
                </a:tc>
              </a:tr>
              <a:tr h="281907">
                <a:tc>
                  <a:txBody>
                    <a:bodyPr/>
                    <a:lstStyle/>
                    <a:p>
                      <a:r>
                        <a:rPr lang="en-US" sz="1400" b="1" dirty="0" smtClean="0"/>
                        <a:t>Component</a:t>
                      </a:r>
                      <a:r>
                        <a:rPr lang="en-US" sz="1400" b="1" baseline="0" dirty="0" smtClean="0"/>
                        <a:t> </a:t>
                      </a:r>
                      <a:r>
                        <a:rPr lang="en-US" sz="1400" b="1" dirty="0" smtClean="0"/>
                        <a:t>Selections</a:t>
                      </a:r>
                      <a:endParaRPr lang="en-US" sz="1400" b="1" dirty="0"/>
                    </a:p>
                  </a:txBody>
                  <a:tcPr marL="91418" marR="91418" marT="34268" marB="34268"/>
                </a:tc>
                <a:tc>
                  <a:txBody>
                    <a:bodyPr/>
                    <a:lstStyle/>
                    <a:p>
                      <a:r>
                        <a:rPr lang="en-US" sz="1400" b="1" dirty="0" smtClean="0"/>
                        <a:t>720</a:t>
                      </a:r>
                      <a:endParaRPr lang="en-US" sz="1400" b="1" dirty="0"/>
                    </a:p>
                  </a:txBody>
                  <a:tcPr marL="91418" marR="91418" marT="34268" marB="34268"/>
                </a:tc>
              </a:tr>
              <a:tr h="520786">
                <a:tc>
                  <a:txBody>
                    <a:bodyPr/>
                    <a:lstStyle/>
                    <a:p>
                      <a:r>
                        <a:rPr lang="en-US" sz="1400" b="1" dirty="0" smtClean="0"/>
                        <a:t>Single-node XK7</a:t>
                      </a:r>
                    </a:p>
                    <a:p>
                      <a:r>
                        <a:rPr lang="en-US" sz="1400" b="1" dirty="0" smtClean="0"/>
                        <a:t>(projected)</a:t>
                      </a:r>
                      <a:endParaRPr lang="en-US" sz="1400" b="1" dirty="0"/>
                    </a:p>
                  </a:txBody>
                  <a:tcPr marL="91418" marR="91418" marT="34268" marB="34268"/>
                </a:tc>
                <a:tc>
                  <a:txBody>
                    <a:bodyPr/>
                    <a:lstStyle/>
                    <a:p>
                      <a:r>
                        <a:rPr lang="en-US" sz="1400" b="1" dirty="0" smtClean="0"/>
                        <a:t>336 hours (14 days)</a:t>
                      </a:r>
                      <a:endParaRPr lang="en-US" sz="1400" b="1" dirty="0"/>
                    </a:p>
                  </a:txBody>
                  <a:tcPr marL="91418" marR="91418" marT="34268" marB="34268"/>
                </a:tc>
              </a:tr>
              <a:tr h="504311">
                <a:tc>
                  <a:txBody>
                    <a:bodyPr/>
                    <a:lstStyle/>
                    <a:p>
                      <a:r>
                        <a:rPr lang="en-US" sz="1400" b="1" dirty="0" smtClean="0"/>
                        <a:t>128-node</a:t>
                      </a:r>
                      <a:r>
                        <a:rPr lang="en-US" sz="1400" b="1" baseline="0" dirty="0" smtClean="0"/>
                        <a:t> XK7</a:t>
                      </a:r>
                      <a:endParaRPr lang="en-US" sz="1400" b="1" dirty="0"/>
                    </a:p>
                  </a:txBody>
                  <a:tcPr marL="91418" marR="91418" marT="34268" marB="34268"/>
                </a:tc>
                <a:tc>
                  <a:txBody>
                    <a:bodyPr/>
                    <a:lstStyle/>
                    <a:p>
                      <a:r>
                        <a:rPr lang="en-US" sz="1400" b="1" dirty="0" smtClean="0"/>
                        <a:t>3.2 hours</a:t>
                      </a:r>
                    </a:p>
                    <a:p>
                      <a:r>
                        <a:rPr lang="en-US" sz="1400" b="1" dirty="0" smtClean="0"/>
                        <a:t>105x speedup</a:t>
                      </a:r>
                      <a:endParaRPr lang="en-US" sz="1400" b="1" dirty="0"/>
                    </a:p>
                  </a:txBody>
                  <a:tcPr marL="91418" marR="91418" marT="34268" marB="34268"/>
                </a:tc>
              </a:tr>
              <a:tr h="504311">
                <a:tc>
                  <a:txBody>
                    <a:bodyPr/>
                    <a:lstStyle/>
                    <a:p>
                      <a:r>
                        <a:rPr lang="en-US" sz="1400" b="1" dirty="0" smtClean="0"/>
                        <a:t>2048</a:t>
                      </a:r>
                      <a:r>
                        <a:rPr lang="en-US" sz="1400" b="1" baseline="0" dirty="0" smtClean="0"/>
                        <a:t>-node XK7</a:t>
                      </a:r>
                      <a:endParaRPr lang="en-US" sz="1400" b="1" dirty="0"/>
                    </a:p>
                  </a:txBody>
                  <a:tcPr marL="91418" marR="91418" marT="34268" marB="34268"/>
                </a:tc>
                <a:tc>
                  <a:txBody>
                    <a:bodyPr/>
                    <a:lstStyle/>
                    <a:p>
                      <a:r>
                        <a:rPr lang="en-US" sz="1400" b="1" dirty="0" smtClean="0"/>
                        <a:t>19.5 minutes</a:t>
                      </a:r>
                    </a:p>
                    <a:p>
                      <a:r>
                        <a:rPr lang="en-US" sz="1400" b="1" dirty="0" smtClean="0"/>
                        <a:t>1035x speedup</a:t>
                      </a:r>
                      <a:endParaRPr lang="en-US" sz="1400" b="1" dirty="0"/>
                    </a:p>
                  </a:txBody>
                  <a:tcPr marL="91418" marR="91418" marT="34268" marB="34268"/>
                </a:tc>
              </a:tr>
            </a:tbl>
          </a:graphicData>
        </a:graphic>
      </p:graphicFrame>
      <p:pic>
        <p:nvPicPr>
          <p:cNvPr id="21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075" y="115888"/>
            <a:ext cx="20478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74838"/>
            <a:ext cx="440055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5" name="TextBox 3"/>
          <p:cNvSpPr txBox="1">
            <a:spLocks noChangeArrowheads="1"/>
          </p:cNvSpPr>
          <p:nvPr/>
        </p:nvSpPr>
        <p:spPr bwMode="auto">
          <a:xfrm>
            <a:off x="4719638" y="1200150"/>
            <a:ext cx="24193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RHDV</a:t>
            </a:r>
          </a:p>
          <a:p>
            <a:pPr algn="ctr" eaLnBrk="1" hangingPunct="1">
              <a:buFont typeface="Times New Roman" pitchFamily="18" charset="0"/>
              <a:buNone/>
            </a:pPr>
            <a:r>
              <a:rPr lang="en-US" altLang="en-US" sz="2000" b="1"/>
              <a:t> Group-relative CC Timeline</a:t>
            </a:r>
          </a:p>
        </p:txBody>
      </p:sp>
      <p:sp>
        <p:nvSpPr>
          <p:cNvPr id="21536" name="TextBox 4"/>
          <p:cNvSpPr txBox="1">
            <a:spLocks noChangeArrowheads="1"/>
          </p:cNvSpPr>
          <p:nvPr/>
        </p:nvSpPr>
        <p:spPr bwMode="auto">
          <a:xfrm>
            <a:off x="304800" y="3732213"/>
            <a:ext cx="4025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pitchFamily="34" charset="0"/>
                <a:cs typeface="Arial" pitchFamily="34" charset="0"/>
              </a:rPr>
              <a:t>Calculation would take </a:t>
            </a:r>
            <a:r>
              <a:rPr lang="en-US" altLang="en-US" sz="2000" b="1" dirty="0">
                <a:latin typeface="Arial" pitchFamily="34" charset="0"/>
                <a:cs typeface="Arial" pitchFamily="34" charset="0"/>
              </a:rPr>
              <a:t>5 years </a:t>
            </a:r>
            <a:r>
              <a:rPr lang="en-US" altLang="en-US" sz="2000" dirty="0">
                <a:latin typeface="Arial" pitchFamily="34" charset="0"/>
                <a:cs typeface="Arial" pitchFamily="34" charset="0"/>
              </a:rPr>
              <a:t>using original serial CC calculation on a workstation!</a:t>
            </a:r>
          </a:p>
        </p:txBody>
      </p:sp>
    </p:spTree>
    <p:extLst>
      <p:ext uri="{BB962C8B-B14F-4D97-AF65-F5344CB8AC3E}">
        <p14:creationId xmlns:p14="http://schemas.microsoft.com/office/powerpoint/2010/main" val="167798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6200" y="133350"/>
            <a:ext cx="8991600" cy="590550"/>
          </a:xfrm>
        </p:spPr>
        <p:txBody>
          <a:bodyPr>
            <a:normAutofit fontScale="90000"/>
          </a:bodyPr>
          <a:lstStyle/>
          <a:p>
            <a:r>
              <a:rPr lang="en-US" altLang="en-US" sz="3600" smtClean="0">
                <a:latin typeface="Arial" charset="0"/>
                <a:cs typeface="Arial" charset="0"/>
              </a:rPr>
              <a:t>Visualization Goals, Challenges</a:t>
            </a:r>
          </a:p>
        </p:txBody>
      </p:sp>
      <p:sp>
        <p:nvSpPr>
          <p:cNvPr id="3" name="Content Placeholder 2"/>
          <p:cNvSpPr>
            <a:spLocks noGrp="1"/>
          </p:cNvSpPr>
          <p:nvPr>
            <p:ph idx="1"/>
          </p:nvPr>
        </p:nvSpPr>
        <p:spPr>
          <a:xfrm>
            <a:off x="304800" y="819150"/>
            <a:ext cx="8534400" cy="3751263"/>
          </a:xfrm>
        </p:spPr>
        <p:txBody>
          <a:bodyPr/>
          <a:lstStyle/>
          <a:p>
            <a:pPr>
              <a:defRPr/>
            </a:pPr>
            <a:r>
              <a:rPr lang="en-US" sz="2400" dirty="0" smtClean="0"/>
              <a:t>Increased GPU acceleration for visualization of </a:t>
            </a:r>
            <a:r>
              <a:rPr lang="en-US" sz="2400" b="1" dirty="0" err="1" smtClean="0"/>
              <a:t>petascale</a:t>
            </a:r>
            <a:r>
              <a:rPr lang="en-US" sz="2400" b="1" dirty="0" smtClean="0"/>
              <a:t> molecular dynamics trajectories</a:t>
            </a:r>
          </a:p>
          <a:p>
            <a:pPr>
              <a:defRPr/>
            </a:pPr>
            <a:r>
              <a:rPr lang="en-US" sz="2400" b="1" dirty="0" smtClean="0"/>
              <a:t>Overcome GPU memory capacity limits</a:t>
            </a:r>
            <a:r>
              <a:rPr lang="en-US" sz="2400" dirty="0" smtClean="0"/>
              <a:t>, enable high quality visualization of &gt;100M atom systems</a:t>
            </a:r>
          </a:p>
          <a:p>
            <a:pPr>
              <a:defRPr/>
            </a:pPr>
            <a:r>
              <a:rPr lang="en-US" sz="2400" dirty="0" smtClean="0"/>
              <a:t>Use GPU to accelerate not only interactive-rate visualizations, but also photorealistic ray tracing with </a:t>
            </a:r>
            <a:r>
              <a:rPr lang="en-US" sz="2400" b="1" dirty="0" smtClean="0"/>
              <a:t>artifact-free ambient occlusion lighting</a:t>
            </a:r>
            <a:r>
              <a:rPr lang="en-US" sz="2400" dirty="0" smtClean="0"/>
              <a:t>, etc.</a:t>
            </a:r>
          </a:p>
          <a:p>
            <a:pPr>
              <a:defRPr/>
            </a:pPr>
            <a:r>
              <a:rPr lang="en-US" sz="2400" dirty="0" smtClean="0"/>
              <a:t>Maintain </a:t>
            </a:r>
            <a:r>
              <a:rPr lang="en-US" sz="2400" b="1" dirty="0" smtClean="0"/>
              <a:t>ease-of-use</a:t>
            </a:r>
            <a:r>
              <a:rPr lang="en-US" sz="2400" dirty="0" smtClean="0"/>
              <a:t>, intimate link to VMD analytical features, atom selection language, etc.</a:t>
            </a:r>
          </a:p>
          <a:p>
            <a:pPr marL="0" indent="0">
              <a:buFont typeface="Times New Roman" pitchFamily="18" charset="0"/>
              <a:buNone/>
              <a:defRPr/>
            </a:pPr>
            <a:endParaRPr lang="en-US" sz="2800" dirty="0" smtClean="0"/>
          </a:p>
          <a:p>
            <a:pPr>
              <a:defRPr/>
            </a:pPr>
            <a:endParaRPr lang="en-US" sz="2800" dirty="0" smtClean="0"/>
          </a:p>
          <a:p>
            <a:pPr>
              <a:defRPr/>
            </a:pPr>
            <a:endParaRPr lang="en-US" dirty="0" smtClean="0"/>
          </a:p>
          <a:p>
            <a:pPr>
              <a:defRPr/>
            </a:pPr>
            <a:endParaRPr lang="en-US" dirty="0" smtClean="0"/>
          </a:p>
          <a:p>
            <a:pPr>
              <a:defRPr/>
            </a:pPr>
            <a:endParaRPr lang="en-US" dirty="0" smtClean="0"/>
          </a:p>
          <a:p>
            <a:pPr>
              <a:defRPr/>
            </a:pPr>
            <a:endParaRPr lang="en-US" dirty="0"/>
          </a:p>
        </p:txBody>
      </p:sp>
    </p:spTree>
    <p:extLst>
      <p:ext uri="{BB962C8B-B14F-4D97-AF65-F5344CB8AC3E}">
        <p14:creationId xmlns:p14="http://schemas.microsoft.com/office/powerpoint/2010/main" val="1628246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All-atom HIV capsid simulations w/ up to 64M 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1507" name="Text Placeholder 2"/>
          <p:cNvSpPr>
            <a:spLocks noGrp="1"/>
          </p:cNvSpPr>
          <p:nvPr>
            <p:ph type="body" sz="half" idx="1"/>
          </p:nvPr>
        </p:nvSpPr>
        <p:spPr>
          <a:xfrm>
            <a:off x="152400" y="590550"/>
            <a:ext cx="5181600" cy="3559175"/>
          </a:xfrm>
        </p:spPr>
        <p:txBody>
          <a:bodyPr/>
          <a:lstStyle/>
          <a:p>
            <a:pPr eaLnBrk="1" hangingPunct="1"/>
            <a:r>
              <a:rPr lang="en-US" altLang="en-US" sz="2000" smtClean="0"/>
              <a:t>Displays continuum of structural detail:</a:t>
            </a:r>
          </a:p>
          <a:p>
            <a:pPr lvl="1" eaLnBrk="1" hangingPunct="1"/>
            <a:r>
              <a:rPr lang="en-US" altLang="en-US" sz="1600" smtClean="0"/>
              <a:t>All-atom, coarse-grained, cellular models</a:t>
            </a:r>
          </a:p>
          <a:p>
            <a:pPr lvl="1" eaLnBrk="1" hangingPunct="1"/>
            <a:r>
              <a:rPr lang="en-US" altLang="en-US" sz="1600" smtClean="0"/>
              <a:t>Smoothly variable detail controls</a:t>
            </a:r>
          </a:p>
          <a:p>
            <a:pPr eaLnBrk="1" hangingPunct="1"/>
            <a:r>
              <a:rPr lang="en-US" altLang="en-US" sz="1800" smtClean="0"/>
              <a:t>Linear-time algorithm, scales to millions of particles, as </a:t>
            </a:r>
            <a:r>
              <a:rPr lang="en-US" altLang="en-US" sz="1800" b="1" smtClean="0"/>
              <a:t>limited by memory capacity</a:t>
            </a:r>
          </a:p>
          <a:p>
            <a:pPr eaLnBrk="1" hangingPunct="1"/>
            <a:r>
              <a:rPr lang="en-US" altLang="en-US" sz="1800" smtClean="0"/>
              <a:t>Uses multi-core CPUs and GPU acceleration to enable </a:t>
            </a:r>
            <a:r>
              <a:rPr lang="en-US" altLang="en-US" sz="1800" b="1" smtClean="0"/>
              <a:t>smooth interactive animation</a:t>
            </a:r>
            <a:r>
              <a:rPr lang="en-US" altLang="en-US" sz="1800" smtClean="0"/>
              <a:t> of molecular dynamics trajectories w/ up to               ~1-2 million atoms</a:t>
            </a:r>
          </a:p>
          <a:p>
            <a:pPr eaLnBrk="1" hangingPunct="1"/>
            <a:r>
              <a:rPr lang="en-US" altLang="en-US" sz="1800" b="1" smtClean="0"/>
              <a:t>GPU acceleration yields 10x-15x speedup vs.  multi-core CPUs</a:t>
            </a:r>
          </a:p>
        </p:txBody>
      </p:sp>
      <p:sp>
        <p:nvSpPr>
          <p:cNvPr id="21508" name="Title 1"/>
          <p:cNvSpPr>
            <a:spLocks noGrp="1"/>
          </p:cNvSpPr>
          <p:nvPr>
            <p:ph type="title"/>
          </p:nvPr>
        </p:nvSpPr>
        <p:spPr>
          <a:xfrm>
            <a:off x="1295400" y="0"/>
            <a:ext cx="6323013" cy="628650"/>
          </a:xfrm>
        </p:spPr>
        <p:txBody>
          <a:bodyPr/>
          <a:lstStyle/>
          <a:p>
            <a:pPr eaLnBrk="1" hangingPunct="1"/>
            <a:r>
              <a:rPr lang="en-US" altLang="en-US" sz="3200" smtClean="0"/>
              <a:t>VMD “QuickSurf” Representation</a:t>
            </a:r>
            <a:endParaRPr lang="en-US" altLang="en-US" sz="2400" smtClean="0"/>
          </a:p>
        </p:txBody>
      </p:sp>
      <p:sp>
        <p:nvSpPr>
          <p:cNvPr id="21509" name="TextBox 3"/>
          <p:cNvSpPr txBox="1">
            <a:spLocks noChangeArrowheads="1"/>
          </p:cNvSpPr>
          <p:nvPr/>
        </p:nvSpPr>
        <p:spPr bwMode="auto">
          <a:xfrm>
            <a:off x="58738" y="4149725"/>
            <a:ext cx="539273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b="1" dirty="0">
                <a:solidFill>
                  <a:schemeClr val="tx1"/>
                </a:solidFill>
                <a:latin typeface="Arial" pitchFamily="34" charset="0"/>
                <a:cs typeface="Arial" pitchFamily="34" charset="0"/>
              </a:rPr>
              <a:t>Fast Visualization of Gaussian Density Surfaces for Molecular Dynamics and Particle System Trajectories.                            </a:t>
            </a:r>
            <a:r>
              <a:rPr lang="en-US" altLang="en-US" sz="1400" dirty="0">
                <a:solidFill>
                  <a:schemeClr val="tx1"/>
                </a:solidFill>
                <a:latin typeface="Arial" pitchFamily="34" charset="0"/>
                <a:cs typeface="Arial" pitchFamily="34" charset="0"/>
              </a:rPr>
              <a:t>M. Krone, J. E. Stone, T. </a:t>
            </a:r>
            <a:r>
              <a:rPr lang="en-US" altLang="en-US" sz="1400" dirty="0" err="1">
                <a:solidFill>
                  <a:schemeClr val="tx1"/>
                </a:solidFill>
                <a:latin typeface="Arial" pitchFamily="34" charset="0"/>
                <a:cs typeface="Arial" pitchFamily="34" charset="0"/>
              </a:rPr>
              <a:t>Ertl</a:t>
            </a:r>
            <a:r>
              <a:rPr lang="en-US" altLang="en-US" sz="1400" dirty="0">
                <a:solidFill>
                  <a:schemeClr val="tx1"/>
                </a:solidFill>
                <a:latin typeface="Arial" pitchFamily="34" charset="0"/>
                <a:cs typeface="Arial" pitchFamily="34" charset="0"/>
              </a:rPr>
              <a:t>, K. </a:t>
            </a:r>
            <a:r>
              <a:rPr lang="en-US" altLang="en-US" sz="1400" dirty="0" err="1">
                <a:solidFill>
                  <a:schemeClr val="tx1"/>
                </a:solidFill>
                <a:latin typeface="Arial" pitchFamily="34" charset="0"/>
                <a:cs typeface="Arial" pitchFamily="34" charset="0"/>
              </a:rPr>
              <a:t>Schulten</a:t>
            </a:r>
            <a:r>
              <a:rPr lang="en-US" altLang="en-US" sz="1400" dirty="0">
                <a:solidFill>
                  <a:schemeClr val="tx1"/>
                </a:solidFill>
                <a:latin typeface="Arial" pitchFamily="34" charset="0"/>
                <a:cs typeface="Arial" pitchFamily="34" charset="0"/>
              </a:rPr>
              <a:t>.  </a:t>
            </a:r>
            <a:r>
              <a:rPr lang="en-US" altLang="en-US" sz="1400" i="1" dirty="0" err="1">
                <a:solidFill>
                  <a:schemeClr val="tx1"/>
                </a:solidFill>
                <a:latin typeface="Arial" pitchFamily="34" charset="0"/>
                <a:cs typeface="Arial" pitchFamily="34" charset="0"/>
              </a:rPr>
              <a:t>EuroVis</a:t>
            </a:r>
            <a:r>
              <a:rPr lang="en-US" altLang="en-US" sz="1400" i="1" dirty="0">
                <a:solidFill>
                  <a:schemeClr val="tx1"/>
                </a:solidFill>
                <a:latin typeface="Arial" pitchFamily="34" charset="0"/>
                <a:cs typeface="Arial" pitchFamily="34" charset="0"/>
              </a:rPr>
              <a:t> Short Papers</a:t>
            </a:r>
            <a:r>
              <a:rPr lang="en-US" altLang="en-US" sz="1400" dirty="0">
                <a:solidFill>
                  <a:schemeClr val="tx1"/>
                </a:solidFill>
                <a:latin typeface="Arial" pitchFamily="34" charset="0"/>
                <a:cs typeface="Arial" pitchFamily="34" charset="0"/>
              </a:rPr>
              <a:t>, pp. 67-71, 2012</a:t>
            </a:r>
          </a:p>
        </p:txBody>
      </p:sp>
      <p:pic>
        <p:nvPicPr>
          <p:cNvPr id="21510" name="Picture 4" descr="stmvao01.png (1002×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025" y="520700"/>
            <a:ext cx="38639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
          <p:cNvSpPr txBox="1">
            <a:spLocks noChangeArrowheads="1"/>
          </p:cNvSpPr>
          <p:nvPr/>
        </p:nvSpPr>
        <p:spPr bwMode="auto">
          <a:xfrm>
            <a:off x="5562600" y="4149725"/>
            <a:ext cx="3581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Satellite Tobacco Mosaic Virus</a:t>
            </a:r>
          </a:p>
        </p:txBody>
      </p:sp>
    </p:spTree>
    <p:extLst>
      <p:ext uri="{BB962C8B-B14F-4D97-AF65-F5344CB8AC3E}">
        <p14:creationId xmlns:p14="http://schemas.microsoft.com/office/powerpoint/2010/main" val="122566973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2531" name="Title 1"/>
          <p:cNvSpPr>
            <a:spLocks noGrp="1"/>
          </p:cNvSpPr>
          <p:nvPr>
            <p:ph type="title"/>
          </p:nvPr>
        </p:nvSpPr>
        <p:spPr>
          <a:xfrm>
            <a:off x="685800" y="0"/>
            <a:ext cx="7770813" cy="571500"/>
          </a:xfrm>
        </p:spPr>
        <p:txBody>
          <a:bodyPr>
            <a:normAutofit fontScale="90000"/>
          </a:bodyPr>
          <a:lstStyle/>
          <a:p>
            <a:r>
              <a:rPr lang="en-US" altLang="en-US" sz="3200" dirty="0" smtClean="0"/>
              <a:t>VMD 1.9.2 </a:t>
            </a:r>
            <a:r>
              <a:rPr lang="en-US" altLang="en-US" sz="3200" dirty="0" err="1" smtClean="0"/>
              <a:t>QuickSurf</a:t>
            </a:r>
            <a:r>
              <a:rPr lang="en-US" altLang="en-US" sz="3200" dirty="0" smtClean="0"/>
              <a:t> Algorithm Improvements</a:t>
            </a:r>
          </a:p>
        </p:txBody>
      </p:sp>
      <p:sp>
        <p:nvSpPr>
          <p:cNvPr id="18435" name="Text Placeholder 2"/>
          <p:cNvSpPr>
            <a:spLocks noGrp="1"/>
          </p:cNvSpPr>
          <p:nvPr>
            <p:ph type="body" sz="half" idx="1"/>
          </p:nvPr>
        </p:nvSpPr>
        <p:spPr>
          <a:xfrm>
            <a:off x="135777" y="512408"/>
            <a:ext cx="6043613" cy="4419600"/>
          </a:xfrm>
        </p:spPr>
        <p:txBody>
          <a:bodyPr>
            <a:normAutofit fontScale="92500" lnSpcReduction="20000"/>
          </a:bodyPr>
          <a:lstStyle/>
          <a:p>
            <a:pPr>
              <a:defRPr/>
            </a:pPr>
            <a:r>
              <a:rPr lang="en-US" sz="2000" b="1" dirty="0" smtClean="0"/>
              <a:t>50%-66% memory use, 1.5x-2x speedup</a:t>
            </a:r>
          </a:p>
          <a:p>
            <a:pPr>
              <a:defRPr/>
            </a:pPr>
            <a:r>
              <a:rPr lang="en-US" sz="2000" dirty="0" smtClean="0"/>
              <a:t>Build spatial acceleration data structures, optimize data for GPU</a:t>
            </a:r>
          </a:p>
          <a:p>
            <a:pPr>
              <a:defRPr/>
            </a:pPr>
            <a:r>
              <a:rPr lang="en-US" sz="2000" dirty="0" smtClean="0"/>
              <a:t>Compute 3-D density map, 3-D color texture map with </a:t>
            </a:r>
            <a:r>
              <a:rPr lang="en-US" sz="2000" b="1" dirty="0" smtClean="0"/>
              <a:t>data-parallel </a:t>
            </a:r>
            <a:r>
              <a:rPr lang="en-US" sz="2000" b="1" i="1" dirty="0" smtClean="0"/>
              <a:t>“gather” </a:t>
            </a:r>
            <a:r>
              <a:rPr lang="en-US" sz="2000" b="1" dirty="0" smtClean="0"/>
              <a:t>algorithm</a:t>
            </a:r>
            <a:r>
              <a:rPr lang="en-US" sz="2000" dirty="0" smtClean="0"/>
              <a:t>:</a:t>
            </a:r>
          </a:p>
          <a:p>
            <a:pPr marL="0" indent="0">
              <a:buFont typeface="Times New Roman" pitchFamily="18" charset="0"/>
              <a:buNone/>
              <a:defRPr/>
            </a:pPr>
            <a:endParaRPr lang="en-US" sz="2000" dirty="0" smtClean="0"/>
          </a:p>
          <a:p>
            <a:pPr marL="0" indent="0">
              <a:buFont typeface="Times New Roman" pitchFamily="18" charset="0"/>
              <a:buNone/>
              <a:defRPr/>
            </a:pPr>
            <a:endParaRPr lang="en-US" sz="2000" dirty="0" smtClean="0"/>
          </a:p>
          <a:p>
            <a:pPr>
              <a:defRPr/>
            </a:pPr>
            <a:r>
              <a:rPr lang="en-US" sz="2000" b="1" dirty="0" smtClean="0"/>
              <a:t>Normalize, quantize, and compress</a:t>
            </a:r>
            <a:r>
              <a:rPr lang="en-US" sz="2000" dirty="0" smtClean="0"/>
              <a:t> density, color, surface normal data </a:t>
            </a:r>
            <a:r>
              <a:rPr lang="en-US" sz="2000" b="1" dirty="0" smtClean="0"/>
              <a:t>while in registers</a:t>
            </a:r>
            <a:r>
              <a:rPr lang="en-US" sz="2000" dirty="0" smtClean="0"/>
              <a:t>, before writing out to GPU global memory</a:t>
            </a:r>
          </a:p>
          <a:p>
            <a:pPr>
              <a:defRPr/>
            </a:pPr>
            <a:r>
              <a:rPr lang="en-US" sz="2000" dirty="0" smtClean="0"/>
              <a:t>Extract </a:t>
            </a:r>
            <a:r>
              <a:rPr lang="en-US" sz="2000" dirty="0" err="1" smtClean="0"/>
              <a:t>isosurface</a:t>
            </a:r>
            <a:r>
              <a:rPr lang="en-US" sz="2000" dirty="0" smtClean="0"/>
              <a:t>, maintaining </a:t>
            </a:r>
            <a:r>
              <a:rPr lang="en-US" sz="2000" b="1" dirty="0" smtClean="0"/>
              <a:t>quantized/compressed</a:t>
            </a:r>
            <a:r>
              <a:rPr lang="en-US" sz="2000" dirty="0" smtClean="0"/>
              <a:t> data representation</a:t>
            </a:r>
          </a:p>
          <a:p>
            <a:pPr>
              <a:defRPr/>
            </a:pPr>
            <a:r>
              <a:rPr lang="en-US" sz="2000" b="1" dirty="0" smtClean="0"/>
              <a:t>Centralized GPU memory management </a:t>
            </a:r>
            <a:r>
              <a:rPr lang="en-US" sz="2000" dirty="0" smtClean="0"/>
              <a:t>among all </a:t>
            </a:r>
            <a:r>
              <a:rPr lang="en-US" sz="2000" dirty="0" err="1" smtClean="0"/>
              <a:t>molecules+representations</a:t>
            </a:r>
            <a:r>
              <a:rPr lang="en-US" sz="2000" dirty="0" smtClean="0"/>
              <a:t>: enables graceful eviction of surface data for ray tracing, or other GPU-memory-capacity-constrained operations</a:t>
            </a:r>
          </a:p>
          <a:p>
            <a:pPr>
              <a:defRPr/>
            </a:pPr>
            <a:endParaRPr lang="en-US" sz="2000" dirty="0" smtClean="0"/>
          </a:p>
        </p:txBody>
      </p:sp>
      <p:grpSp>
        <p:nvGrpSpPr>
          <p:cNvPr id="22533" name="Group 18437"/>
          <p:cNvGrpSpPr>
            <a:grpSpLocks/>
          </p:cNvGrpSpPr>
          <p:nvPr/>
        </p:nvGrpSpPr>
        <p:grpSpPr bwMode="auto">
          <a:xfrm>
            <a:off x="6196013" y="863600"/>
            <a:ext cx="2795587" cy="2517775"/>
            <a:chOff x="5807222" y="1981200"/>
            <a:chExt cx="2616083" cy="2839137"/>
          </a:xfrm>
        </p:grpSpPr>
        <p:pic>
          <p:nvPicPr>
            <p:cNvPr id="22536" name="Picture 5" descr="D:\talks\cudatalks\gtc2012\1crn_comp01.png"/>
            <p:cNvPicPr>
              <a:picLocks noChangeAspect="1" noChangeArrowheads="1"/>
            </p:cNvPicPr>
            <p:nvPr/>
          </p:nvPicPr>
          <p:blipFill>
            <a:blip r:embed="rId2">
              <a:extLst>
                <a:ext uri="{28A0092B-C50C-407E-A947-70E740481C1C}">
                  <a14:useLocalDpi xmlns:a14="http://schemas.microsoft.com/office/drawing/2010/main" val="0"/>
                </a:ext>
              </a:extLst>
            </a:blip>
            <a:srcRect l="10666" t="40282" r="54233"/>
            <a:stretch>
              <a:fillRect/>
            </a:stretch>
          </p:blipFill>
          <p:spPr bwMode="auto">
            <a:xfrm>
              <a:off x="5867630" y="2286612"/>
              <a:ext cx="2555675" cy="22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7" name="Group 18436"/>
            <p:cNvGrpSpPr>
              <a:grpSpLocks/>
            </p:cNvGrpSpPr>
            <p:nvPr/>
          </p:nvGrpSpPr>
          <p:grpSpPr bwMode="auto">
            <a:xfrm>
              <a:off x="6019800" y="1989086"/>
              <a:ext cx="304800" cy="2817449"/>
              <a:chOff x="6019800" y="1989086"/>
              <a:chExt cx="304800" cy="2817449"/>
            </a:xfrm>
          </p:grpSpPr>
          <p:cxnSp>
            <p:nvCxnSpPr>
              <p:cNvPr id="22583" name="Straight Connector 5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4" name="Straight Connector 5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5" name="Straight Connector 59"/>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38" name="Group 71"/>
            <p:cNvGrpSpPr>
              <a:grpSpLocks/>
            </p:cNvGrpSpPr>
            <p:nvPr/>
          </p:nvGrpSpPr>
          <p:grpSpPr bwMode="auto">
            <a:xfrm>
              <a:off x="6644640" y="1995986"/>
              <a:ext cx="304800" cy="2817449"/>
              <a:chOff x="6019800" y="1989086"/>
              <a:chExt cx="304800" cy="2817449"/>
            </a:xfrm>
          </p:grpSpPr>
          <p:cxnSp>
            <p:nvCxnSpPr>
              <p:cNvPr id="22580" name="Straight Connector 72"/>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1" name="Straight Connector 73"/>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2" name="Straight Connector 74"/>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39" name="Group 75"/>
            <p:cNvGrpSpPr>
              <a:grpSpLocks/>
            </p:cNvGrpSpPr>
            <p:nvPr/>
          </p:nvGrpSpPr>
          <p:grpSpPr bwMode="auto">
            <a:xfrm>
              <a:off x="7239000" y="2002888"/>
              <a:ext cx="304800" cy="2817449"/>
              <a:chOff x="6019800" y="1989086"/>
              <a:chExt cx="304800" cy="2817449"/>
            </a:xfrm>
          </p:grpSpPr>
          <p:cxnSp>
            <p:nvCxnSpPr>
              <p:cNvPr id="22577" name="Straight Connector 7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8" name="Straight Connector 7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9" name="Straight Connector 7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0" name="Group 79"/>
            <p:cNvGrpSpPr>
              <a:grpSpLocks/>
            </p:cNvGrpSpPr>
            <p:nvPr/>
          </p:nvGrpSpPr>
          <p:grpSpPr bwMode="auto">
            <a:xfrm>
              <a:off x="7889630" y="1995934"/>
              <a:ext cx="304800" cy="2817449"/>
              <a:chOff x="6019800" y="1989086"/>
              <a:chExt cx="304800" cy="2817449"/>
            </a:xfrm>
          </p:grpSpPr>
          <p:cxnSp>
            <p:nvCxnSpPr>
              <p:cNvPr id="22574" name="Straight Connector 80"/>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5" name="Straight Connector 81"/>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6" name="Straight Connector 82"/>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1" name="Group 37"/>
            <p:cNvGrpSpPr>
              <a:grpSpLocks/>
            </p:cNvGrpSpPr>
            <p:nvPr/>
          </p:nvGrpSpPr>
          <p:grpSpPr bwMode="auto">
            <a:xfrm>
              <a:off x="5807222" y="4250436"/>
              <a:ext cx="2606829" cy="320040"/>
              <a:chOff x="5816476" y="2209800"/>
              <a:chExt cx="2606829" cy="320040"/>
            </a:xfrm>
          </p:grpSpPr>
          <p:cxnSp>
            <p:nvCxnSpPr>
              <p:cNvPr id="22569" name="Straight Connector 38"/>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0" name="Straight Connector 3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1" name="Straight Connector 4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2" name="Straight Connector 4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3" name="Straight Connector 4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2" name="Group 31"/>
            <p:cNvGrpSpPr>
              <a:grpSpLocks/>
            </p:cNvGrpSpPr>
            <p:nvPr/>
          </p:nvGrpSpPr>
          <p:grpSpPr bwMode="auto">
            <a:xfrm>
              <a:off x="5816476" y="3581400"/>
              <a:ext cx="2606829" cy="320040"/>
              <a:chOff x="5816476" y="2209800"/>
              <a:chExt cx="2606829" cy="320040"/>
            </a:xfrm>
          </p:grpSpPr>
          <p:cxnSp>
            <p:nvCxnSpPr>
              <p:cNvPr id="22564" name="Straight Connector 32"/>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5" name="Straight Connector 33"/>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6" name="Straight Connector 34"/>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7" name="Straight Connector 35"/>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8" name="Straight Connector 36"/>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3" name="Group 25"/>
            <p:cNvGrpSpPr>
              <a:grpSpLocks/>
            </p:cNvGrpSpPr>
            <p:nvPr/>
          </p:nvGrpSpPr>
          <p:grpSpPr bwMode="auto">
            <a:xfrm>
              <a:off x="5807222" y="2895600"/>
              <a:ext cx="2606829" cy="320040"/>
              <a:chOff x="5816476" y="2209800"/>
              <a:chExt cx="2606829" cy="320040"/>
            </a:xfrm>
          </p:grpSpPr>
          <p:cxnSp>
            <p:nvCxnSpPr>
              <p:cNvPr id="22559" name="Straight Connector 26"/>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0" name="Straight Connector 27"/>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1" name="Straight Connector 28"/>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2" name="Straight Connector 29"/>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3" name="Straight Connector 30"/>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4" name="Group 16"/>
            <p:cNvGrpSpPr>
              <a:grpSpLocks/>
            </p:cNvGrpSpPr>
            <p:nvPr/>
          </p:nvGrpSpPr>
          <p:grpSpPr bwMode="auto">
            <a:xfrm>
              <a:off x="5816476" y="2209800"/>
              <a:ext cx="2606829" cy="320040"/>
              <a:chOff x="5816476" y="2209800"/>
              <a:chExt cx="2606829" cy="320040"/>
            </a:xfrm>
          </p:grpSpPr>
          <p:cxnSp>
            <p:nvCxnSpPr>
              <p:cNvPr id="22554" name="Straight Connector 15"/>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5" name="Straight Connector 1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6" name="Straight Connector 2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7" name="Straight Connector 2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8" name="Straight Connector 2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545" name="AutoShape 333"/>
            <p:cNvCxnSpPr>
              <a:cxnSpLocks noChangeShapeType="1"/>
            </p:cNvCxnSpPr>
            <p:nvPr/>
          </p:nvCxnSpPr>
          <p:spPr bwMode="auto">
            <a:xfrm>
              <a:off x="5834318" y="2718588"/>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6" name="AutoShape 334"/>
            <p:cNvCxnSpPr>
              <a:cxnSpLocks noChangeShapeType="1"/>
              <a:endCxn id="22553" idx="3"/>
            </p:cNvCxnSpPr>
            <p:nvPr/>
          </p:nvCxnSpPr>
          <p:spPr bwMode="auto">
            <a:xfrm>
              <a:off x="5843572" y="3398797"/>
              <a:ext cx="2570479"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7" name="AutoShape 335"/>
            <p:cNvCxnSpPr>
              <a:cxnSpLocks noChangeShapeType="1"/>
            </p:cNvCxnSpPr>
            <p:nvPr/>
          </p:nvCxnSpPr>
          <p:spPr bwMode="auto">
            <a:xfrm>
              <a:off x="5834318" y="4077036"/>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8" name="AutoShape 336"/>
            <p:cNvCxnSpPr>
              <a:cxnSpLocks noChangeShapeType="1"/>
              <a:stCxn id="22553" idx="0"/>
              <a:endCxn id="22553" idx="2"/>
            </p:cNvCxnSpPr>
            <p:nvPr/>
          </p:nvCxnSpPr>
          <p:spPr bwMode="auto">
            <a:xfrm>
              <a:off x="7116781" y="1981200"/>
              <a:ext cx="0" cy="2833222"/>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9" name="AutoShape 337"/>
            <p:cNvCxnSpPr>
              <a:cxnSpLocks noChangeShapeType="1"/>
            </p:cNvCxnSpPr>
            <p:nvPr/>
          </p:nvCxnSpPr>
          <p:spPr bwMode="auto">
            <a:xfrm>
              <a:off x="6513487"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0" name="AutoShape 338"/>
            <p:cNvCxnSpPr>
              <a:cxnSpLocks noChangeShapeType="1"/>
            </p:cNvCxnSpPr>
            <p:nvPr/>
          </p:nvCxnSpPr>
          <p:spPr bwMode="auto">
            <a:xfrm>
              <a:off x="7720078"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1" name="AutoShape 339"/>
            <p:cNvCxnSpPr>
              <a:cxnSpLocks noChangeShapeType="1"/>
            </p:cNvCxnSpPr>
            <p:nvPr/>
          </p:nvCxnSpPr>
          <p:spPr bwMode="auto">
            <a:xfrm>
              <a:off x="5834318" y="1989086"/>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2" name="AutoShape 340"/>
            <p:cNvCxnSpPr>
              <a:cxnSpLocks noChangeShapeType="1"/>
            </p:cNvCxnSpPr>
            <p:nvPr/>
          </p:nvCxnSpPr>
          <p:spPr bwMode="auto">
            <a:xfrm>
              <a:off x="5834318"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53" name="Rectangle 341"/>
            <p:cNvSpPr>
              <a:spLocks noChangeArrowheads="1"/>
            </p:cNvSpPr>
            <p:nvPr/>
          </p:nvSpPr>
          <p:spPr bwMode="auto">
            <a:xfrm>
              <a:off x="5834318" y="1989086"/>
              <a:ext cx="2564929" cy="281744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grpSp>
      <p:pic>
        <p:nvPicPr>
          <p:cNvPr id="225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554" y="1835884"/>
            <a:ext cx="2835564" cy="59244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Rectangle 18440"/>
          <p:cNvSpPr>
            <a:spLocks noChangeArrowheads="1"/>
          </p:cNvSpPr>
          <p:nvPr/>
        </p:nvSpPr>
        <p:spPr bwMode="auto">
          <a:xfrm>
            <a:off x="5935663" y="3451225"/>
            <a:ext cx="325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3-D density map lattice, spatial acceleration grid, and extracted surface</a:t>
            </a:r>
          </a:p>
        </p:txBody>
      </p:sp>
    </p:spTree>
    <p:extLst>
      <p:ext uri="{BB962C8B-B14F-4D97-AF65-F5344CB8AC3E}">
        <p14:creationId xmlns:p14="http://schemas.microsoft.com/office/powerpoint/2010/main" val="350588498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38100"/>
            <a:ext cx="8839200" cy="855663"/>
          </a:xfrm>
        </p:spPr>
        <p:txBody>
          <a:bodyPr>
            <a:normAutofit/>
          </a:bodyPr>
          <a:lstStyle/>
          <a:p>
            <a:r>
              <a:rPr lang="en-US" altLang="en-US" sz="3200" dirty="0" smtClean="0">
                <a:latin typeface="Arial" charset="0"/>
                <a:cs typeface="Arial" charset="0"/>
              </a:rPr>
              <a:t>VMD GPU-Accelerated Ray Tracing Engine</a:t>
            </a:r>
            <a:endParaRPr lang="en-US" altLang="en-US" sz="2400" b="1" dirty="0" smtClean="0">
              <a:latin typeface="Arial" charset="0"/>
              <a:cs typeface="Arial" charset="0"/>
            </a:endParaRPr>
          </a:p>
        </p:txBody>
      </p:sp>
      <p:sp>
        <p:nvSpPr>
          <p:cNvPr id="12291" name="Content Placeholder 2"/>
          <p:cNvSpPr>
            <a:spLocks noGrp="1"/>
          </p:cNvSpPr>
          <p:nvPr>
            <p:ph idx="1"/>
          </p:nvPr>
        </p:nvSpPr>
        <p:spPr>
          <a:xfrm>
            <a:off x="381000" y="895350"/>
            <a:ext cx="8382000" cy="3886200"/>
          </a:xfrm>
        </p:spPr>
        <p:txBody>
          <a:bodyPr>
            <a:normAutofit/>
          </a:bodyPr>
          <a:lstStyle/>
          <a:p>
            <a:r>
              <a:rPr lang="en-US" altLang="en-US" sz="2000" dirty="0" smtClean="0">
                <a:latin typeface="Arial" charset="0"/>
                <a:cs typeface="Arial" charset="0"/>
              </a:rPr>
              <a:t>Complementary to VMD OpenGL GLSL renderer that uses fast,         low-cost, interactivity-oriented rendering techniques</a:t>
            </a:r>
          </a:p>
          <a:p>
            <a:r>
              <a:rPr lang="en-US" altLang="en-US" sz="2000" dirty="0" smtClean="0">
                <a:latin typeface="Arial" charset="0"/>
                <a:cs typeface="Arial" charset="0"/>
              </a:rPr>
              <a:t>Key ray tracing benefits: </a:t>
            </a:r>
          </a:p>
          <a:p>
            <a:pPr lvl="1"/>
            <a:r>
              <a:rPr lang="en-US" altLang="en-US" sz="1600" dirty="0">
                <a:latin typeface="Arial" charset="0"/>
                <a:cs typeface="Arial" charset="0"/>
              </a:rPr>
              <a:t>A</a:t>
            </a:r>
            <a:r>
              <a:rPr lang="en-US" altLang="en-US" sz="1600" dirty="0" smtClean="0">
                <a:latin typeface="Arial" charset="0"/>
                <a:cs typeface="Arial" charset="0"/>
              </a:rPr>
              <a:t>mbient occlusion lighting and hard shadows</a:t>
            </a:r>
          </a:p>
          <a:p>
            <a:pPr lvl="1"/>
            <a:r>
              <a:rPr lang="en-US" altLang="en-US" sz="1600" dirty="0">
                <a:latin typeface="Arial" charset="0"/>
                <a:cs typeface="Arial" charset="0"/>
              </a:rPr>
              <a:t>H</a:t>
            </a:r>
            <a:r>
              <a:rPr lang="en-US" altLang="en-US" sz="1600" dirty="0" smtClean="0">
                <a:latin typeface="Arial" charset="0"/>
                <a:cs typeface="Arial" charset="0"/>
              </a:rPr>
              <a:t>igh quality transparent surfaces </a:t>
            </a:r>
          </a:p>
          <a:p>
            <a:pPr lvl="1"/>
            <a:r>
              <a:rPr lang="en-US" altLang="en-US" sz="1600" dirty="0">
                <a:latin typeface="Arial" charset="0"/>
                <a:cs typeface="Arial" charset="0"/>
              </a:rPr>
              <a:t>D</a:t>
            </a:r>
            <a:r>
              <a:rPr lang="en-US" altLang="en-US" sz="1600" dirty="0" smtClean="0">
                <a:latin typeface="Arial" charset="0"/>
                <a:cs typeface="Arial" charset="0"/>
              </a:rPr>
              <a:t>epth of field focal blur and similar optical effects</a:t>
            </a:r>
          </a:p>
          <a:p>
            <a:pPr lvl="1"/>
            <a:r>
              <a:rPr lang="en-US" altLang="en-US" sz="1600" dirty="0">
                <a:latin typeface="Arial" charset="0"/>
                <a:cs typeface="Arial" charset="0"/>
              </a:rPr>
              <a:t>M</a:t>
            </a:r>
            <a:r>
              <a:rPr lang="en-US" altLang="en-US" sz="1600" dirty="0" smtClean="0">
                <a:latin typeface="Arial" charset="0"/>
                <a:cs typeface="Arial" charset="0"/>
              </a:rPr>
              <a:t>irror reflection</a:t>
            </a:r>
          </a:p>
          <a:p>
            <a:pPr lvl="1"/>
            <a:r>
              <a:rPr lang="en-US" altLang="en-US" sz="1600" dirty="0" smtClean="0">
                <a:latin typeface="Arial" charset="0"/>
                <a:cs typeface="Arial" charset="0"/>
              </a:rPr>
              <a:t>Single-pass stereoscopic rendering</a:t>
            </a:r>
          </a:p>
          <a:p>
            <a:pPr lvl="1"/>
            <a:r>
              <a:rPr lang="en-US" altLang="en-US" sz="1600" dirty="0" smtClean="0">
                <a:latin typeface="Arial" charset="0"/>
                <a:cs typeface="Arial" charset="0"/>
              </a:rPr>
              <a:t>Special cameras: planetarium dome master format</a:t>
            </a:r>
          </a:p>
        </p:txBody>
      </p:sp>
    </p:spTree>
    <p:extLst>
      <p:ext uri="{BB962C8B-B14F-4D97-AF65-F5344CB8AC3E}">
        <p14:creationId xmlns:p14="http://schemas.microsoft.com/office/powerpoint/2010/main" val="3106423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746125"/>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no shadows</a:t>
            </a:r>
          </a:p>
        </p:txBody>
      </p:sp>
      <p:sp>
        <p:nvSpPr>
          <p:cNvPr id="17415" name="TextBox 6"/>
          <p:cNvSpPr txBox="1">
            <a:spLocks noChangeArrowheads="1"/>
          </p:cNvSpPr>
          <p:nvPr/>
        </p:nvSpPr>
        <p:spPr bwMode="auto">
          <a:xfrm>
            <a:off x="2743200" y="746125"/>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749300"/>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4709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56322" name="Title 1"/>
          <p:cNvSpPr>
            <a:spLocks noGrp="1"/>
          </p:cNvSpPr>
          <p:nvPr>
            <p:ph type="title"/>
          </p:nvPr>
        </p:nvSpPr>
        <p:spPr>
          <a:xfrm>
            <a:off x="1275907" y="136042"/>
            <a:ext cx="6157081" cy="856060"/>
          </a:xfrm>
        </p:spPr>
        <p:txBody>
          <a:bodyPr>
            <a:normAutofit fontScale="90000"/>
          </a:bodyPr>
          <a:lstStyle/>
          <a:p>
            <a:r>
              <a:rPr lang="en-US" altLang="en-US" sz="3600" dirty="0" smtClean="0"/>
              <a:t>HIV-1 Parallel Movie Rendering on Blue Waters Cray XE6/XK7</a:t>
            </a:r>
          </a:p>
        </p:txBody>
      </p:sp>
      <p:graphicFrame>
        <p:nvGraphicFramePr>
          <p:cNvPr id="5" name="Table 4"/>
          <p:cNvGraphicFramePr>
            <a:graphicFrameLocks noGrp="1"/>
          </p:cNvGraphicFramePr>
          <p:nvPr>
            <p:extLst>
              <p:ext uri="{D42A27DB-BD31-4B8C-83A1-F6EECF244321}">
                <p14:modId xmlns:p14="http://schemas.microsoft.com/office/powerpoint/2010/main" val="3353606803"/>
              </p:ext>
            </p:extLst>
          </p:nvPr>
        </p:nvGraphicFramePr>
        <p:xfrm>
          <a:off x="442912" y="2324969"/>
          <a:ext cx="8258175" cy="1970809"/>
        </p:xfrm>
        <a:graphic>
          <a:graphicData uri="http://schemas.openxmlformats.org/drawingml/2006/table">
            <a:tbl>
              <a:tblPr firstRow="1" bandRow="1">
                <a:tableStyleId>{5C22544A-7EE6-4342-B048-85BDC9FD1C3A}</a:tableStyleId>
              </a:tblPr>
              <a:tblGrid>
                <a:gridCol w="2543077"/>
                <a:gridCol w="1447825"/>
                <a:gridCol w="1533926"/>
                <a:gridCol w="1731375"/>
                <a:gridCol w="1001972"/>
              </a:tblGrid>
              <a:tr h="402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 Node Type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and</a:t>
                      </a:r>
                      <a:r>
                        <a:rPr lang="en-US" sz="1400" baseline="0" dirty="0" smtClean="0">
                          <a:solidFill>
                            <a:schemeClr val="tx1"/>
                          </a:solidFill>
                        </a:rPr>
                        <a:t> Count</a:t>
                      </a:r>
                      <a:endParaRPr lang="en-US" sz="1400" dirty="0" smtClean="0">
                        <a:solidFill>
                          <a:schemeClr val="tx1"/>
                        </a:solidFill>
                      </a:endParaRP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Script Load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Time</a:t>
                      </a: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State</a:t>
                      </a:r>
                      <a:r>
                        <a:rPr lang="en-US" sz="1400" baseline="0" dirty="0" smtClean="0">
                          <a:solidFill>
                            <a:schemeClr val="tx1"/>
                          </a:solidFill>
                        </a:rPr>
                        <a:t> Load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Time</a:t>
                      </a: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Geometry + Ray Tracing</a:t>
                      </a:r>
                    </a:p>
                  </a:txBody>
                  <a:tcPr marL="91442" marR="91442" marT="34261" marB="34261">
                    <a:solidFill>
                      <a:srgbClr val="99FF99"/>
                    </a:solidFill>
                  </a:tcPr>
                </a:tc>
                <a:tc>
                  <a:txBody>
                    <a:bodyPr/>
                    <a:lstStyle/>
                    <a:p>
                      <a:r>
                        <a:rPr lang="en-US" sz="1400" dirty="0" smtClean="0">
                          <a:solidFill>
                            <a:schemeClr val="tx1"/>
                          </a:solidFill>
                        </a:rPr>
                        <a:t>Total</a:t>
                      </a:r>
                      <a:endParaRPr lang="en-US" sz="1400" baseline="0" dirty="0" smtClean="0">
                        <a:solidFill>
                          <a:schemeClr val="tx1"/>
                        </a:solidFill>
                      </a:endParaRPr>
                    </a:p>
                    <a:p>
                      <a:r>
                        <a:rPr lang="en-US" sz="1400" baseline="0" dirty="0" smtClean="0">
                          <a:solidFill>
                            <a:schemeClr val="tx1"/>
                          </a:solidFill>
                        </a:rPr>
                        <a:t>Time</a:t>
                      </a:r>
                      <a:endParaRPr lang="en-US" sz="1400" dirty="0">
                        <a:solidFill>
                          <a:schemeClr val="tx1"/>
                        </a:solidFill>
                      </a:endParaRPr>
                    </a:p>
                  </a:txBody>
                  <a:tcPr marL="91442" marR="91442" marT="34261" marB="34261">
                    <a:solidFill>
                      <a:srgbClr val="99FF99"/>
                    </a:solidFill>
                  </a:tcPr>
                </a:tc>
              </a:tr>
              <a:tr h="273863">
                <a:tc>
                  <a:txBody>
                    <a:bodyPr/>
                    <a:lstStyle/>
                    <a:p>
                      <a:r>
                        <a:rPr lang="en-US" sz="1400" b="1" dirty="0" smtClean="0"/>
                        <a:t>256 XE6 CPUs</a:t>
                      </a:r>
                      <a:endParaRPr lang="en-US" sz="1400" b="1" dirty="0"/>
                    </a:p>
                  </a:txBody>
                  <a:tcPr marL="91442" marR="91442" marT="34261" marB="34261"/>
                </a:tc>
                <a:tc>
                  <a:txBody>
                    <a:bodyPr/>
                    <a:lstStyle/>
                    <a:p>
                      <a:r>
                        <a:rPr lang="en-US" sz="1400" dirty="0" smtClean="0"/>
                        <a:t>7 s</a:t>
                      </a:r>
                      <a:endParaRPr lang="en-US" sz="1400" dirty="0"/>
                    </a:p>
                  </a:txBody>
                  <a:tcPr marL="91442" marR="91442" marT="34261" marB="34261"/>
                </a:tc>
                <a:tc>
                  <a:txBody>
                    <a:bodyPr/>
                    <a:lstStyle/>
                    <a:p>
                      <a:r>
                        <a:rPr lang="en-US" sz="1400" dirty="0" smtClean="0"/>
                        <a:t>160 s</a:t>
                      </a:r>
                      <a:endParaRPr lang="en-US" sz="1400" dirty="0"/>
                    </a:p>
                  </a:txBody>
                  <a:tcPr marL="91442" marR="91442" marT="34261" marB="34261"/>
                </a:tc>
                <a:tc>
                  <a:txBody>
                    <a:bodyPr/>
                    <a:lstStyle/>
                    <a:p>
                      <a:r>
                        <a:rPr lang="en-US" sz="1600" b="1" dirty="0" smtClean="0">
                          <a:latin typeface="+mj-lt"/>
                        </a:rPr>
                        <a:t>1,374</a:t>
                      </a:r>
                      <a:r>
                        <a:rPr lang="en-US" sz="1600" b="1" baseline="0" dirty="0" smtClean="0">
                          <a:latin typeface="+mj-lt"/>
                        </a:rPr>
                        <a:t> s</a:t>
                      </a:r>
                      <a:endParaRPr lang="en-US" sz="1600" b="1" dirty="0">
                        <a:latin typeface="+mj-lt"/>
                      </a:endParaRPr>
                    </a:p>
                  </a:txBody>
                  <a:tcPr marL="91442" marR="91442" marT="34261" marB="34261"/>
                </a:tc>
                <a:tc>
                  <a:txBody>
                    <a:bodyPr/>
                    <a:lstStyle/>
                    <a:p>
                      <a:r>
                        <a:rPr lang="en-US" sz="1600" b="1" dirty="0" smtClean="0"/>
                        <a:t>1,541 s</a:t>
                      </a:r>
                      <a:endParaRPr lang="en-US" sz="1600" b="1" dirty="0"/>
                    </a:p>
                  </a:txBody>
                  <a:tcPr marL="91442" marR="91442" marT="34261" marB="34261"/>
                </a:tc>
              </a:tr>
              <a:tr h="268428">
                <a:tc>
                  <a:txBody>
                    <a:bodyPr/>
                    <a:lstStyle/>
                    <a:p>
                      <a:r>
                        <a:rPr lang="en-US" sz="1400" dirty="0" smtClean="0"/>
                        <a:t>512 XE6 CPUs</a:t>
                      </a:r>
                      <a:endParaRPr lang="en-US" sz="1400" dirty="0"/>
                    </a:p>
                  </a:txBody>
                  <a:tcPr marL="91442" marR="91442" marT="34261" marB="34261"/>
                </a:tc>
                <a:tc>
                  <a:txBody>
                    <a:bodyPr/>
                    <a:lstStyle/>
                    <a:p>
                      <a:r>
                        <a:rPr lang="en-US" sz="1400" dirty="0" smtClean="0"/>
                        <a:t>13 s</a:t>
                      </a:r>
                      <a:endParaRPr lang="en-US" sz="1400" dirty="0"/>
                    </a:p>
                  </a:txBody>
                  <a:tcPr marL="91442" marR="91442" marT="34261" marB="34261"/>
                </a:tc>
                <a:tc>
                  <a:txBody>
                    <a:bodyPr/>
                    <a:lstStyle/>
                    <a:p>
                      <a:r>
                        <a:rPr lang="en-US" sz="1400" dirty="0" smtClean="0"/>
                        <a:t>211 s</a:t>
                      </a:r>
                      <a:endParaRPr lang="en-US" sz="1400" dirty="0"/>
                    </a:p>
                  </a:txBody>
                  <a:tcPr marL="91442" marR="91442" marT="34261" marB="34261"/>
                </a:tc>
                <a:tc>
                  <a:txBody>
                    <a:bodyPr/>
                    <a:lstStyle/>
                    <a:p>
                      <a:r>
                        <a:rPr lang="en-US" sz="1400" dirty="0" smtClean="0"/>
                        <a:t>808 s</a:t>
                      </a:r>
                      <a:endParaRPr lang="en-US" sz="1400" dirty="0"/>
                    </a:p>
                  </a:txBody>
                  <a:tcPr marL="91442" marR="91442" marT="34261" marB="34261"/>
                </a:tc>
                <a:tc>
                  <a:txBody>
                    <a:bodyPr/>
                    <a:lstStyle/>
                    <a:p>
                      <a:r>
                        <a:rPr lang="en-US" sz="1400" dirty="0" smtClean="0"/>
                        <a:t>1,032 s</a:t>
                      </a:r>
                      <a:endParaRPr lang="en-US" sz="1400" dirty="0"/>
                    </a:p>
                  </a:txBody>
                  <a:tcPr marL="91442" marR="91442" marT="34261" marB="34261"/>
                </a:tc>
              </a:tr>
              <a:tr h="287079">
                <a:tc>
                  <a:txBody>
                    <a:bodyPr/>
                    <a:lstStyle/>
                    <a:p>
                      <a:r>
                        <a:rPr lang="en-US" sz="1400" b="1" baseline="0" dirty="0" smtClean="0"/>
                        <a:t>  </a:t>
                      </a:r>
                      <a:r>
                        <a:rPr lang="en-US" sz="1400" b="0" baseline="0" dirty="0" smtClean="0"/>
                        <a:t>64 XK7 Tesla K20X GPUs</a:t>
                      </a:r>
                      <a:endParaRPr lang="en-US" sz="1400" b="0" dirty="0"/>
                    </a:p>
                  </a:txBody>
                  <a:tcPr marL="91442" marR="91442" marT="34261" marB="34261"/>
                </a:tc>
                <a:tc>
                  <a:txBody>
                    <a:bodyPr/>
                    <a:lstStyle/>
                    <a:p>
                      <a:r>
                        <a:rPr lang="en-US" sz="1400" dirty="0" smtClean="0"/>
                        <a:t>2</a:t>
                      </a:r>
                      <a:r>
                        <a:rPr lang="en-US" sz="1400" baseline="0" dirty="0" smtClean="0"/>
                        <a:t> s</a:t>
                      </a:r>
                      <a:endParaRPr lang="en-US" sz="1400" dirty="0"/>
                    </a:p>
                  </a:txBody>
                  <a:tcPr marL="91442" marR="91442" marT="34261" marB="34261"/>
                </a:tc>
                <a:tc>
                  <a:txBody>
                    <a:bodyPr/>
                    <a:lstStyle/>
                    <a:p>
                      <a:r>
                        <a:rPr lang="en-US" sz="1400" dirty="0" smtClean="0"/>
                        <a:t>38 s</a:t>
                      </a:r>
                      <a:endParaRPr lang="en-US" sz="1400" dirty="0"/>
                    </a:p>
                  </a:txBody>
                  <a:tcPr marL="91442" marR="91442" marT="34261" marB="34261"/>
                </a:tc>
                <a:tc>
                  <a:txBody>
                    <a:bodyPr/>
                    <a:lstStyle/>
                    <a:p>
                      <a:r>
                        <a:rPr lang="en-US" sz="1400" dirty="0" smtClean="0"/>
                        <a:t>655 s</a:t>
                      </a:r>
                      <a:endParaRPr lang="en-US" sz="1400" dirty="0"/>
                    </a:p>
                  </a:txBody>
                  <a:tcPr marL="91442" marR="91442" marT="34261" marB="34261"/>
                </a:tc>
                <a:tc>
                  <a:txBody>
                    <a:bodyPr/>
                    <a:lstStyle/>
                    <a:p>
                      <a:r>
                        <a:rPr lang="en-US" sz="1400" dirty="0" smtClean="0"/>
                        <a:t>695 s</a:t>
                      </a:r>
                      <a:endParaRPr lang="en-US" sz="1400" dirty="0"/>
                    </a:p>
                  </a:txBody>
                  <a:tcPr marL="91442" marR="91442" marT="34261" marB="34261"/>
                </a:tc>
              </a:tr>
              <a:tr h="244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128 XK7 </a:t>
                      </a:r>
                      <a:r>
                        <a:rPr lang="en-US" sz="1400" b="0" baseline="0" dirty="0" smtClean="0"/>
                        <a:t>Tesla K20X GPUs</a:t>
                      </a:r>
                      <a:endParaRPr lang="en-US" sz="1400" b="0" dirty="0" smtClean="0"/>
                    </a:p>
                  </a:txBody>
                  <a:tcPr marL="91442" marR="91442" marT="34261" marB="34261"/>
                </a:tc>
                <a:tc>
                  <a:txBody>
                    <a:bodyPr/>
                    <a:lstStyle/>
                    <a:p>
                      <a:r>
                        <a:rPr lang="en-US" sz="1400" dirty="0" smtClean="0"/>
                        <a:t>4 s</a:t>
                      </a:r>
                      <a:endParaRPr lang="en-US" sz="1400" dirty="0"/>
                    </a:p>
                  </a:txBody>
                  <a:tcPr marL="91442" marR="91442" marT="34261" marB="34261"/>
                </a:tc>
                <a:tc>
                  <a:txBody>
                    <a:bodyPr/>
                    <a:lstStyle/>
                    <a:p>
                      <a:r>
                        <a:rPr lang="en-US" sz="1400" dirty="0" smtClean="0"/>
                        <a:t>74</a:t>
                      </a:r>
                      <a:r>
                        <a:rPr lang="en-US" sz="1400" baseline="0" dirty="0" smtClean="0"/>
                        <a:t> s</a:t>
                      </a:r>
                      <a:endParaRPr lang="en-US" sz="1400" dirty="0"/>
                    </a:p>
                  </a:txBody>
                  <a:tcPr marL="91442" marR="91442" marT="34261" marB="34261"/>
                </a:tc>
                <a:tc>
                  <a:txBody>
                    <a:bodyPr/>
                    <a:lstStyle/>
                    <a:p>
                      <a:r>
                        <a:rPr lang="en-US" sz="1400" dirty="0" smtClean="0"/>
                        <a:t>331 s</a:t>
                      </a:r>
                      <a:endParaRPr lang="en-US" sz="1400" dirty="0"/>
                    </a:p>
                  </a:txBody>
                  <a:tcPr marL="91442" marR="91442" marT="34261" marB="34261"/>
                </a:tc>
                <a:tc>
                  <a:txBody>
                    <a:bodyPr/>
                    <a:lstStyle/>
                    <a:p>
                      <a:r>
                        <a:rPr lang="en-US" sz="1400" dirty="0" smtClean="0"/>
                        <a:t>410 s</a:t>
                      </a:r>
                      <a:endParaRPr lang="en-US" sz="1400" dirty="0"/>
                    </a:p>
                  </a:txBody>
                  <a:tcPr marL="91442" marR="91442" marT="34261" marB="34261"/>
                </a:tc>
              </a:tr>
              <a:tr h="271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256 XK7 </a:t>
                      </a:r>
                      <a:r>
                        <a:rPr lang="en-US" sz="1400" b="1" baseline="0" dirty="0" smtClean="0"/>
                        <a:t>Tesla K20X GPUs</a:t>
                      </a:r>
                      <a:endParaRPr lang="en-US" sz="1400" b="1" dirty="0" smtClean="0"/>
                    </a:p>
                  </a:txBody>
                  <a:tcPr marL="91442" marR="91442" marT="34261" marB="34261"/>
                </a:tc>
                <a:tc>
                  <a:txBody>
                    <a:bodyPr/>
                    <a:lstStyle/>
                    <a:p>
                      <a:r>
                        <a:rPr lang="en-US" sz="1400" dirty="0" smtClean="0"/>
                        <a:t>7 s</a:t>
                      </a:r>
                      <a:endParaRPr lang="en-US" sz="1400" dirty="0"/>
                    </a:p>
                  </a:txBody>
                  <a:tcPr marL="91442" marR="91442" marT="34261" marB="34261"/>
                </a:tc>
                <a:tc>
                  <a:txBody>
                    <a:bodyPr/>
                    <a:lstStyle/>
                    <a:p>
                      <a:r>
                        <a:rPr lang="en-US" sz="1400" dirty="0" smtClean="0"/>
                        <a:t>110 s</a:t>
                      </a:r>
                      <a:endParaRPr lang="en-US" sz="1400" dirty="0"/>
                    </a:p>
                  </a:txBody>
                  <a:tcPr marL="91442" marR="91442" marT="34261" marB="34261"/>
                </a:tc>
                <a:tc>
                  <a:txBody>
                    <a:bodyPr/>
                    <a:lstStyle/>
                    <a:p>
                      <a:r>
                        <a:rPr lang="en-US" sz="1600" b="1" dirty="0" smtClean="0">
                          <a:latin typeface="+mj-lt"/>
                        </a:rPr>
                        <a:t>171 s</a:t>
                      </a:r>
                      <a:endParaRPr lang="en-US" sz="1600" b="1" dirty="0">
                        <a:latin typeface="+mj-lt"/>
                      </a:endParaRPr>
                    </a:p>
                  </a:txBody>
                  <a:tcPr marL="91442" marR="91442" marT="34261" marB="34261"/>
                </a:tc>
                <a:tc>
                  <a:txBody>
                    <a:bodyPr/>
                    <a:lstStyle/>
                    <a:p>
                      <a:r>
                        <a:rPr lang="en-US" sz="1600" b="1" dirty="0" smtClean="0"/>
                        <a:t>288 s</a:t>
                      </a:r>
                      <a:endParaRPr lang="en-US" sz="1600" b="1" dirty="0"/>
                    </a:p>
                  </a:txBody>
                  <a:tcPr marL="91442" marR="91442" marT="34261" marB="34261"/>
                </a:tc>
              </a:tr>
            </a:tbl>
          </a:graphicData>
        </a:graphic>
      </p:graphicFrame>
      <p:sp>
        <p:nvSpPr>
          <p:cNvPr id="56367" name="TextBox 4"/>
          <p:cNvSpPr txBox="1">
            <a:spLocks noChangeArrowheads="1"/>
          </p:cNvSpPr>
          <p:nvPr/>
        </p:nvSpPr>
        <p:spPr bwMode="auto">
          <a:xfrm>
            <a:off x="258724" y="1383118"/>
            <a:ext cx="71742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dirty="0" smtClean="0">
                <a:latin typeface="+mn-lt"/>
              </a:rPr>
              <a:t>HIV-1 “HD</a:t>
            </a:r>
            <a:r>
              <a:rPr lang="en-US" altLang="en-US" sz="2400" dirty="0">
                <a:latin typeface="+mn-lt"/>
              </a:rPr>
              <a:t>” 1920x1080 </a:t>
            </a:r>
            <a:r>
              <a:rPr lang="en-US" altLang="en-US" sz="2400" dirty="0" smtClean="0">
                <a:latin typeface="+mn-lt"/>
              </a:rPr>
              <a:t>movie rendering:            </a:t>
            </a:r>
            <a:r>
              <a:rPr lang="en-US" altLang="en-US" sz="2000" dirty="0" smtClean="0">
                <a:latin typeface="+mn-lt"/>
              </a:rPr>
              <a:t>GPUs speed up </a:t>
            </a:r>
            <a:r>
              <a:rPr lang="en-US" altLang="en-US" sz="2000" dirty="0" err="1" smtClean="0">
                <a:latin typeface="+mn-lt"/>
              </a:rPr>
              <a:t>geom+ray</a:t>
            </a:r>
            <a:r>
              <a:rPr lang="en-US" altLang="en-US" sz="2000" dirty="0" smtClean="0">
                <a:latin typeface="+mn-lt"/>
              </a:rPr>
              <a:t> </a:t>
            </a:r>
            <a:r>
              <a:rPr lang="en-US" altLang="en-US" sz="2000" dirty="0">
                <a:latin typeface="+mn-lt"/>
              </a:rPr>
              <a:t>tracing </a:t>
            </a:r>
            <a:r>
              <a:rPr lang="en-US" altLang="en-US" sz="2000" dirty="0" smtClean="0">
                <a:latin typeface="+mn-lt"/>
              </a:rPr>
              <a:t>by </a:t>
            </a:r>
            <a:r>
              <a:rPr lang="en-US" altLang="en-US" sz="2000" b="1" dirty="0" smtClean="0">
                <a:latin typeface="+mn-lt"/>
              </a:rPr>
              <a:t>up to eight times</a:t>
            </a:r>
            <a:endParaRPr lang="en-US" altLang="en-US" sz="2000" b="1" dirty="0">
              <a:latin typeface="+mn-lt"/>
            </a:endParaRPr>
          </a:p>
        </p:txBody>
      </p:sp>
      <p:pic>
        <p:nvPicPr>
          <p:cNvPr id="6"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32988" y="0"/>
            <a:ext cx="1635606" cy="2335840"/>
          </a:xfrm>
          <a:prstGeom prst="rect">
            <a:avLst/>
          </a:prstGeom>
        </p:spPr>
      </p:pic>
      <p:sp>
        <p:nvSpPr>
          <p:cNvPr id="7" name="TextBox 6"/>
          <p:cNvSpPr txBox="1"/>
          <p:nvPr/>
        </p:nvSpPr>
        <p:spPr>
          <a:xfrm>
            <a:off x="34051" y="25463"/>
            <a:ext cx="1087684" cy="1077218"/>
          </a:xfrm>
          <a:prstGeom prst="rect">
            <a:avLst/>
          </a:prstGeom>
          <a:noFill/>
        </p:spPr>
        <p:txBody>
          <a:bodyPr wrap="square" rtlCol="0">
            <a:spAutoFit/>
          </a:bodyPr>
          <a:lstStyle/>
          <a:p>
            <a:r>
              <a:rPr lang="en-US" sz="3200" dirty="0" smtClean="0"/>
              <a:t>VMD 1.9.2</a:t>
            </a:r>
            <a:endParaRPr lang="en-US" sz="3200" dirty="0"/>
          </a:p>
        </p:txBody>
      </p:sp>
      <p:sp>
        <p:nvSpPr>
          <p:cNvPr id="2" name="TextBox 1"/>
          <p:cNvSpPr txBox="1"/>
          <p:nvPr/>
        </p:nvSpPr>
        <p:spPr>
          <a:xfrm>
            <a:off x="442912" y="4327883"/>
            <a:ext cx="8258175" cy="584775"/>
          </a:xfrm>
          <a:prstGeom prst="rect">
            <a:avLst/>
          </a:prstGeom>
          <a:noFill/>
        </p:spPr>
        <p:txBody>
          <a:bodyPr wrap="square" rtlCol="0">
            <a:spAutoFit/>
          </a:bodyPr>
          <a:lstStyle/>
          <a:p>
            <a:r>
              <a:rPr lang="en-US" sz="1600" b="1" dirty="0" smtClean="0"/>
              <a:t>GPU-Accelerated </a:t>
            </a:r>
            <a:r>
              <a:rPr lang="en-US" sz="1600" b="1" dirty="0"/>
              <a:t>Molecular Visualization on </a:t>
            </a:r>
            <a:r>
              <a:rPr lang="en-US" sz="1600" b="1" dirty="0" err="1"/>
              <a:t>Petascale</a:t>
            </a:r>
            <a:r>
              <a:rPr lang="en-US" sz="1600" b="1" dirty="0"/>
              <a:t> Supercomputing </a:t>
            </a:r>
            <a:r>
              <a:rPr lang="en-US" sz="1600" b="1" dirty="0" smtClean="0"/>
              <a:t>Platforms,</a:t>
            </a:r>
          </a:p>
          <a:p>
            <a:r>
              <a:rPr lang="en-US" altLang="en-US" sz="1600" dirty="0"/>
              <a:t>Stone et al. </a:t>
            </a:r>
            <a:r>
              <a:rPr lang="en-US" sz="1600" dirty="0" smtClean="0"/>
              <a:t>UltraVis'13</a:t>
            </a:r>
            <a:r>
              <a:rPr lang="en-US" sz="1600" dirty="0"/>
              <a:t>: Eighth Workshop on </a:t>
            </a:r>
            <a:r>
              <a:rPr lang="en-US" sz="1600" dirty="0" err="1"/>
              <a:t>Ultrascale</a:t>
            </a:r>
            <a:r>
              <a:rPr lang="en-US" sz="1600" dirty="0"/>
              <a:t> Visualization Proceedings, 2013</a:t>
            </a:r>
            <a:r>
              <a:rPr lang="en-US" sz="1600" dirty="0" smtClean="0"/>
              <a:t>.</a:t>
            </a:r>
            <a:endParaRPr lang="en-US" sz="1600" dirty="0"/>
          </a:p>
        </p:txBody>
      </p:sp>
    </p:spTree>
    <p:extLst>
      <p:ext uri="{BB962C8B-B14F-4D97-AF65-F5344CB8AC3E}">
        <p14:creationId xmlns:p14="http://schemas.microsoft.com/office/powerpoint/2010/main" val="3952429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4925" y="1006475"/>
            <a:ext cx="4029075"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sp>
        <p:nvSpPr>
          <p:cNvPr id="4100" name="Title 1"/>
          <p:cNvSpPr>
            <a:spLocks noGrp="1"/>
          </p:cNvSpPr>
          <p:nvPr>
            <p:ph type="title"/>
          </p:nvPr>
        </p:nvSpPr>
        <p:spPr>
          <a:xfrm>
            <a:off x="457200" y="133350"/>
            <a:ext cx="8534400" cy="685800"/>
          </a:xfrm>
        </p:spPr>
        <p:txBody>
          <a:bodyPr/>
          <a:lstStyle/>
          <a:p>
            <a:r>
              <a:rPr lang="en-US" altLang="en-US" sz="2800" smtClean="0">
                <a:latin typeface="Arial" charset="0"/>
                <a:cs typeface="Arial" charset="0"/>
              </a:rPr>
              <a:t>Photosynthetic Chromatophore of Purple Bacteria</a:t>
            </a:r>
          </a:p>
        </p:txBody>
      </p:sp>
      <p:sp>
        <p:nvSpPr>
          <p:cNvPr id="4101" name="Content Placeholder 2"/>
          <p:cNvSpPr>
            <a:spLocks noGrp="1"/>
          </p:cNvSpPr>
          <p:nvPr>
            <p:ph idx="1"/>
          </p:nvPr>
        </p:nvSpPr>
        <p:spPr>
          <a:xfrm>
            <a:off x="228600" y="865188"/>
            <a:ext cx="4886325" cy="4006850"/>
          </a:xfrm>
        </p:spPr>
        <p:txBody>
          <a:bodyPr/>
          <a:lstStyle/>
          <a:p>
            <a:r>
              <a:rPr lang="en-US" altLang="en-US" sz="2400" smtClean="0">
                <a:latin typeface="Arial" charset="0"/>
                <a:cs typeface="Arial" charset="0"/>
              </a:rPr>
              <a:t>Purple bacteria live in light-starved conditions at the bottom of ponds, with ~1% sunlight</a:t>
            </a:r>
          </a:p>
          <a:p>
            <a:r>
              <a:rPr lang="en-US" altLang="en-US" sz="2400" smtClean="0">
                <a:latin typeface="Arial" charset="0"/>
                <a:cs typeface="Arial" charset="0"/>
              </a:rPr>
              <a:t>Chromatophore system</a:t>
            </a:r>
          </a:p>
          <a:p>
            <a:pPr lvl="1"/>
            <a:r>
              <a:rPr lang="en-US" altLang="en-US" sz="2000" smtClean="0">
                <a:latin typeface="Arial" charset="0"/>
                <a:cs typeface="Arial" charset="0"/>
              </a:rPr>
              <a:t>100M atoms, 700 Å</a:t>
            </a:r>
            <a:r>
              <a:rPr lang="en-US" altLang="en-US" sz="2000" baseline="30000" smtClean="0">
                <a:latin typeface="Arial" charset="0"/>
                <a:cs typeface="Arial" charset="0"/>
              </a:rPr>
              <a:t>3</a:t>
            </a:r>
            <a:r>
              <a:rPr lang="en-US" altLang="en-US" sz="2000" smtClean="0">
                <a:latin typeface="Arial" charset="0"/>
                <a:cs typeface="Arial" charset="0"/>
              </a:rPr>
              <a:t> volume</a:t>
            </a:r>
          </a:p>
          <a:p>
            <a:pPr lvl="1"/>
            <a:r>
              <a:rPr lang="en-US" altLang="en-US" sz="2000" smtClean="0">
                <a:latin typeface="Arial" charset="0"/>
                <a:cs typeface="Arial" charset="0"/>
              </a:rPr>
              <a:t>Contains over 100 proteins, ~3,000 bacteriochlorophylls for collection of photons</a:t>
            </a:r>
          </a:p>
          <a:p>
            <a:pPr lvl="1"/>
            <a:r>
              <a:rPr lang="en-US" altLang="en-US" sz="2000" smtClean="0">
                <a:latin typeface="Arial" charset="0"/>
                <a:cs typeface="Arial" charset="0"/>
              </a:rPr>
              <a:t>Energy conversion process synthesizes ATP, which fuels cells…</a:t>
            </a:r>
          </a:p>
        </p:txBody>
      </p:sp>
    </p:spTree>
    <p:extLst>
      <p:ext uri="{BB962C8B-B14F-4D97-AF65-F5344CB8AC3E}">
        <p14:creationId xmlns:p14="http://schemas.microsoft.com/office/powerpoint/2010/main" val="19014076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925" y="306388"/>
            <a:ext cx="5934075" cy="42926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0" y="306388"/>
            <a:ext cx="3209925" cy="4627562"/>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000" kern="0" dirty="0" smtClean="0">
                <a:latin typeface="Arial" panose="020B0604020202020204" pitchFamily="34" charset="0"/>
                <a:cs typeface="Arial" panose="020B0604020202020204" pitchFamily="34" charset="0"/>
              </a:rPr>
              <a:t>Movie sums up ~40 papers and 37 years of work by </a:t>
            </a:r>
            <a:r>
              <a:rPr lang="en-US" sz="2000" kern="0" dirty="0" err="1" smtClean="0">
                <a:latin typeface="Arial" panose="020B0604020202020204" pitchFamily="34" charset="0"/>
                <a:cs typeface="Arial" panose="020B0604020202020204" pitchFamily="34" charset="0"/>
              </a:rPr>
              <a:t>Schulten</a:t>
            </a:r>
            <a:r>
              <a:rPr lang="en-US" sz="2000" kern="0" dirty="0" smtClean="0">
                <a:latin typeface="Arial" panose="020B0604020202020204" pitchFamily="34" charset="0"/>
                <a:cs typeface="Arial" panose="020B0604020202020204" pitchFamily="34" charset="0"/>
              </a:rPr>
              <a:t> lab and collaborators</a:t>
            </a:r>
          </a:p>
          <a:p>
            <a:pPr>
              <a:lnSpc>
                <a:spcPct val="100000"/>
              </a:lnSpc>
              <a:defRPr/>
            </a:pPr>
            <a:r>
              <a:rPr lang="en-US" sz="2000" kern="0" dirty="0" smtClean="0">
                <a:latin typeface="Arial" panose="020B0604020202020204" pitchFamily="34" charset="0"/>
                <a:cs typeface="Arial" panose="020B0604020202020204" pitchFamily="34" charset="0"/>
              </a:rPr>
              <a:t>Driving NAMD and VMD software design: </a:t>
            </a:r>
            <a:endParaRPr lang="en-US" sz="2000" kern="0" dirty="0">
              <a:latin typeface="Arial" panose="020B0604020202020204" pitchFamily="34" charset="0"/>
              <a:cs typeface="Arial" panose="020B0604020202020204" pitchFamily="34" charset="0"/>
            </a:endParaRPr>
          </a:p>
          <a:p>
            <a:pPr lvl="1">
              <a:lnSpc>
                <a:spcPct val="100000"/>
              </a:lnSpc>
              <a:defRPr/>
            </a:pPr>
            <a:r>
              <a:rPr lang="en-US" sz="1600" kern="0" dirty="0" smtClean="0">
                <a:latin typeface="Arial" panose="020B0604020202020204" pitchFamily="34" charset="0"/>
                <a:cs typeface="Arial" panose="020B0604020202020204" pitchFamily="34" charset="0"/>
              </a:rPr>
              <a:t>Two decades of simulation, analysis, and visualization of individual </a:t>
            </a:r>
            <a:r>
              <a:rPr lang="en-US" sz="1600" kern="0" dirty="0" err="1" smtClean="0">
                <a:latin typeface="Arial" panose="020B0604020202020204" pitchFamily="34" charset="0"/>
                <a:cs typeface="Arial" panose="020B0604020202020204" pitchFamily="34" charset="0"/>
              </a:rPr>
              <a:t>chromatophore</a:t>
            </a:r>
            <a:r>
              <a:rPr lang="en-US" sz="1600" kern="0" dirty="0" smtClean="0">
                <a:latin typeface="Arial" panose="020B0604020202020204" pitchFamily="34" charset="0"/>
                <a:cs typeface="Arial" panose="020B0604020202020204" pitchFamily="34" charset="0"/>
              </a:rPr>
              <a:t> components  w/ NAMD+VMD</a:t>
            </a:r>
          </a:p>
          <a:p>
            <a:pPr lvl="1">
              <a:lnSpc>
                <a:spcPct val="100000"/>
              </a:lnSpc>
              <a:defRPr/>
            </a:pPr>
            <a:endParaRPr lang="en-US" sz="1600" kern="0" dirty="0" smtClean="0">
              <a:latin typeface="Arial" panose="020B0604020202020204" pitchFamily="34" charset="0"/>
              <a:cs typeface="Arial" panose="020B0604020202020204" pitchFamily="34" charset="0"/>
            </a:endParaRPr>
          </a:p>
          <a:p>
            <a:pPr lvl="1">
              <a:lnSpc>
                <a:spcPct val="100000"/>
              </a:lnSpc>
              <a:defRPr/>
            </a:pPr>
            <a:endParaRPr lang="en-US" sz="1600" kern="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0654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0" y="133350"/>
            <a:ext cx="7770813" cy="590550"/>
          </a:xfrm>
        </p:spPr>
        <p:txBody>
          <a:bodyPr>
            <a:normAutofit fontScale="90000"/>
          </a:bodyPr>
          <a:lstStyle/>
          <a:p>
            <a:r>
              <a:rPr lang="en-US" altLang="en-US" sz="3600" dirty="0" smtClean="0">
                <a:latin typeface="Arial" charset="0"/>
                <a:cs typeface="Arial" charset="0"/>
              </a:rPr>
              <a:t>Role of Visualization</a:t>
            </a:r>
          </a:p>
        </p:txBody>
      </p:sp>
      <p:sp>
        <p:nvSpPr>
          <p:cNvPr id="8195" name="Content Placeholder 2"/>
          <p:cNvSpPr>
            <a:spLocks noGrp="1"/>
          </p:cNvSpPr>
          <p:nvPr>
            <p:ph idx="1"/>
          </p:nvPr>
        </p:nvSpPr>
        <p:spPr>
          <a:xfrm>
            <a:off x="228600" y="819150"/>
            <a:ext cx="4953000" cy="3810000"/>
          </a:xfrm>
        </p:spPr>
        <p:txBody>
          <a:bodyPr/>
          <a:lstStyle/>
          <a:p>
            <a:r>
              <a:rPr lang="en-US" altLang="en-US" sz="2400" dirty="0" smtClean="0">
                <a:latin typeface="Arial" charset="0"/>
                <a:cs typeface="Arial" charset="0"/>
              </a:rPr>
              <a:t>MD simulation, analysis, visualization provide researchers a so-called </a:t>
            </a:r>
            <a:r>
              <a:rPr lang="en-US" altLang="en-US" sz="2400" b="1" i="1" dirty="0" smtClean="0">
                <a:latin typeface="Arial" charset="0"/>
                <a:cs typeface="Arial" charset="0"/>
              </a:rPr>
              <a:t>“Computational Microscope” </a:t>
            </a:r>
          </a:p>
          <a:p>
            <a:r>
              <a:rPr lang="en-US" altLang="en-US" sz="2400" dirty="0" smtClean="0">
                <a:latin typeface="Arial" charset="0"/>
                <a:cs typeface="Arial" charset="0"/>
              </a:rPr>
              <a:t>Visualization is heavily used at every step of structure building, simulation prep and run, analysis, and publication</a:t>
            </a:r>
          </a:p>
        </p:txBody>
      </p:sp>
      <p:pic>
        <p:nvPicPr>
          <p:cNvPr id="8196" name="Picture 6" descr="S:\vmdlhrcchgls.jpg"/>
          <p:cNvPicPr>
            <a:picLocks noChangeAspect="1" noChangeArrowheads="1"/>
          </p:cNvPicPr>
          <p:nvPr/>
        </p:nvPicPr>
        <p:blipFill>
          <a:blip r:embed="rId2">
            <a:extLst>
              <a:ext uri="{28A0092B-C50C-407E-A947-70E740481C1C}">
                <a14:useLocalDpi xmlns:a14="http://schemas.microsoft.com/office/drawing/2010/main" val="0"/>
              </a:ext>
            </a:extLst>
          </a:blip>
          <a:srcRect t="7483" r="2000" b="2728"/>
          <a:stretch>
            <a:fillRect/>
          </a:stretch>
        </p:blipFill>
        <p:spPr bwMode="auto">
          <a:xfrm>
            <a:off x="5183188" y="819150"/>
            <a:ext cx="3962400" cy="194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Box 1"/>
          <p:cNvSpPr txBox="1">
            <a:spLocks noChangeArrowheads="1"/>
          </p:cNvSpPr>
          <p:nvPr/>
        </p:nvSpPr>
        <p:spPr bwMode="auto">
          <a:xfrm>
            <a:off x="5383213" y="2724150"/>
            <a:ext cx="3733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r>
              <a:rPr lang="en-US" altLang="en-US" sz="1600" b="1"/>
              <a:t>1998 VMD rendering of LH-I </a:t>
            </a:r>
          </a:p>
          <a:p>
            <a:pPr eaLnBrk="1" hangingPunct="1"/>
            <a:r>
              <a:rPr lang="en-US" altLang="en-US" sz="1600" b="1"/>
              <a:t>SGI Onyx2 InfiniteReality  w/ IRIS GL</a:t>
            </a:r>
          </a:p>
        </p:txBody>
      </p:sp>
    </p:spTree>
    <p:extLst>
      <p:ext uri="{BB962C8B-B14F-4D97-AF65-F5344CB8AC3E}">
        <p14:creationId xmlns:p14="http://schemas.microsoft.com/office/powerpoint/2010/main" val="5779756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sp>
        <p:nvSpPr>
          <p:cNvPr id="9219" name="Title 1"/>
          <p:cNvSpPr>
            <a:spLocks noGrp="1"/>
          </p:cNvSpPr>
          <p:nvPr>
            <p:ph type="title"/>
          </p:nvPr>
        </p:nvSpPr>
        <p:spPr>
          <a:xfrm>
            <a:off x="152400" y="15875"/>
            <a:ext cx="8915400" cy="609600"/>
          </a:xfrm>
        </p:spPr>
        <p:txBody>
          <a:bodyPr>
            <a:normAutofit fontScale="90000"/>
          </a:bodyPr>
          <a:lstStyle/>
          <a:p>
            <a:pPr>
              <a:defRPr/>
            </a:pPr>
            <a:r>
              <a:rPr lang="en-US" altLang="en-US" sz="3600" dirty="0" smtClean="0">
                <a:latin typeface="Arial" charset="0"/>
                <a:cs typeface="Arial" charset="0"/>
              </a:rPr>
              <a:t>VMD </a:t>
            </a:r>
            <a:r>
              <a:rPr lang="en-US" altLang="en-US" sz="3600" dirty="0" err="1" smtClean="0">
                <a:latin typeface="Arial" charset="0"/>
                <a:cs typeface="Arial" charset="0"/>
              </a:rPr>
              <a:t>Chromatophore</a:t>
            </a:r>
            <a:r>
              <a:rPr lang="en-US" altLang="en-US" sz="3600" dirty="0" smtClean="0">
                <a:latin typeface="Arial" charset="0"/>
                <a:cs typeface="Arial" charset="0"/>
              </a:rPr>
              <a:t> Rendering on Blue Waters</a:t>
            </a:r>
          </a:p>
        </p:txBody>
      </p:sp>
      <p:pic>
        <p:nvPicPr>
          <p:cNvPr id="2970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07038" y="742950"/>
            <a:ext cx="3190875" cy="3190875"/>
          </a:xfrm>
        </p:spPr>
      </p:pic>
      <p:sp>
        <p:nvSpPr>
          <p:cNvPr id="5" name="Content Placeholder 2"/>
          <p:cNvSpPr txBox="1">
            <a:spLocks/>
          </p:cNvSpPr>
          <p:nvPr/>
        </p:nvSpPr>
        <p:spPr bwMode="auto">
          <a:xfrm>
            <a:off x="0" y="742950"/>
            <a:ext cx="514667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Arial" panose="020B0604020202020204" pitchFamily="34" charset="0"/>
                <a:ea typeface="+mn-ea"/>
                <a:cs typeface="Arial" panose="020B0604020202020204" pitchFamily="34" charset="0"/>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000" kern="0" dirty="0" smtClean="0"/>
              <a:t>New </a:t>
            </a:r>
            <a:r>
              <a:rPr lang="en-US" sz="2000" kern="0" dirty="0" smtClean="0"/>
              <a:t>representations</a:t>
            </a:r>
            <a:r>
              <a:rPr lang="en-US" sz="2000" kern="0" dirty="0" smtClean="0"/>
              <a:t>, GPU-accelerated molecular surface calculations, memory-efficient algorithms for huge complexes</a:t>
            </a:r>
          </a:p>
          <a:p>
            <a:pPr>
              <a:lnSpc>
                <a:spcPct val="100000"/>
              </a:lnSpc>
              <a:defRPr/>
            </a:pPr>
            <a:r>
              <a:rPr lang="en-US" sz="2000" kern="0" dirty="0" smtClean="0"/>
              <a:t>VMD GPU-accelerated ray tracing engine w/ </a:t>
            </a:r>
            <a:r>
              <a:rPr lang="en-US" sz="2000" kern="0" dirty="0" err="1" smtClean="0"/>
              <a:t>OptiX+CUDA+MPI+Pthreads</a:t>
            </a:r>
            <a:endParaRPr lang="en-US" sz="2000" kern="0" dirty="0" smtClean="0"/>
          </a:p>
          <a:p>
            <a:pPr>
              <a:lnSpc>
                <a:spcPct val="100000"/>
              </a:lnSpc>
              <a:defRPr/>
            </a:pPr>
            <a:r>
              <a:rPr lang="en-US" sz="2000" b="1" i="1" kern="0" dirty="0" smtClean="0"/>
              <a:t>Each revision: </a:t>
            </a:r>
            <a:r>
              <a:rPr lang="en-US" sz="2000" kern="0" dirty="0" smtClean="0"/>
              <a:t>7,500 frames render on </a:t>
            </a:r>
            <a:r>
              <a:rPr lang="en-US" sz="2000" kern="0" dirty="0"/>
              <a:t>~</a:t>
            </a:r>
            <a:r>
              <a:rPr lang="en-US" sz="2000" kern="0" dirty="0" smtClean="0"/>
              <a:t>96 Cray XK7 nodes in 290 node-hours, 45GB of images prior to editing</a:t>
            </a:r>
          </a:p>
        </p:txBody>
      </p:sp>
      <p:sp>
        <p:nvSpPr>
          <p:cNvPr id="6" name="Content Placeholder 2"/>
          <p:cNvSpPr txBox="1">
            <a:spLocks/>
          </p:cNvSpPr>
          <p:nvPr/>
        </p:nvSpPr>
        <p:spPr bwMode="auto">
          <a:xfrm>
            <a:off x="0" y="3933825"/>
            <a:ext cx="8240713" cy="120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Arial" panose="020B0604020202020204" pitchFamily="34" charset="0"/>
                <a:ea typeface="+mn-ea"/>
                <a:cs typeface="Arial" panose="020B0604020202020204" pitchFamily="34" charset="0"/>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Arial" panose="020B0604020202020204" pitchFamily="34" charset="0"/>
                <a:ea typeface="+mn-ea"/>
                <a:cs typeface="Arial" panose="020B0604020202020204" pitchFamily="34" charset="0"/>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Arial" panose="020B0604020202020204" pitchFamily="34" charset="0"/>
                <a:ea typeface="+mn-ea"/>
                <a:cs typeface="Arial" panose="020B0604020202020204" pitchFamily="34" charset="0"/>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Arial" panose="020B0604020202020204" pitchFamily="34" charset="0"/>
                <a:ea typeface="+mn-ea"/>
                <a:cs typeface="Arial" panose="020B0604020202020204" pitchFamily="34" charset="0"/>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marL="0" indent="0">
              <a:lnSpc>
                <a:spcPct val="100000"/>
              </a:lnSpc>
              <a:buFont typeface="Times New Roman" pitchFamily="18" charset="0"/>
              <a:buNone/>
              <a:defRPr/>
            </a:pPr>
            <a:r>
              <a:rPr lang="en-US" altLang="en-US" sz="1400" b="1" kern="0" dirty="0" smtClean="0"/>
              <a:t>GPU-Accelerated Molecular Visualization on </a:t>
            </a:r>
            <a:r>
              <a:rPr lang="en-US" altLang="en-US" sz="1400" b="1" kern="0" dirty="0" err="1" smtClean="0"/>
              <a:t>Petascale</a:t>
            </a:r>
            <a:r>
              <a:rPr lang="en-US" altLang="en-US" sz="1400" b="1" kern="0" dirty="0" smtClean="0"/>
              <a:t> Supercomputing Platforms.                        J. E. Stone, K. L. </a:t>
            </a:r>
            <a:r>
              <a:rPr lang="en-US" altLang="en-US" sz="1400" b="1" kern="0" dirty="0" err="1" smtClean="0"/>
              <a:t>Vandivort</a:t>
            </a:r>
            <a:r>
              <a:rPr lang="en-US" altLang="en-US" sz="1400" b="1" kern="0" dirty="0" smtClean="0"/>
              <a:t>, and K. </a:t>
            </a:r>
            <a:r>
              <a:rPr lang="en-US" altLang="en-US" sz="1400" b="1" kern="0" dirty="0" err="1" smtClean="0"/>
              <a:t>Schulten</a:t>
            </a:r>
            <a:r>
              <a:rPr lang="en-US" altLang="en-US" sz="1400" b="1" kern="0" dirty="0" smtClean="0"/>
              <a:t>. UltraVis’13, 2013.</a:t>
            </a:r>
          </a:p>
          <a:p>
            <a:pPr marL="0" indent="0">
              <a:buFont typeface="Times New Roman" pitchFamily="18" charset="0"/>
              <a:buNone/>
              <a:defRPr/>
            </a:pPr>
            <a:r>
              <a:rPr lang="en-US" sz="1400" b="1" dirty="0"/>
              <a:t>Visualization of Energy Conversion Processes in a Light Harvesting Organelle at Atomic Detail. </a:t>
            </a:r>
            <a:r>
              <a:rPr lang="en-US" sz="1400" b="1" dirty="0" smtClean="0"/>
              <a:t>    </a:t>
            </a:r>
            <a:r>
              <a:rPr lang="en-US" sz="1400" b="1" dirty="0"/>
              <a:t>M. </a:t>
            </a:r>
            <a:r>
              <a:rPr lang="en-US" sz="1400" b="1" dirty="0" err="1"/>
              <a:t>Sener</a:t>
            </a:r>
            <a:r>
              <a:rPr lang="en-US" sz="1400" b="1" dirty="0"/>
              <a:t>, </a:t>
            </a:r>
            <a:r>
              <a:rPr lang="en-US" sz="1400" b="1" dirty="0" smtClean="0"/>
              <a:t>et al. </a:t>
            </a:r>
            <a:r>
              <a:rPr lang="en-US" sz="1400" b="1" dirty="0"/>
              <a:t>SC'14 Visualization and Data Analytics Showcase, 2014.                                                                                                         </a:t>
            </a:r>
            <a:r>
              <a:rPr lang="en-US" sz="1400" dirty="0"/>
              <a:t>***</a:t>
            </a:r>
            <a:r>
              <a:rPr lang="en-US" altLang="en-US" sz="1400" b="1" dirty="0"/>
              <a:t>Winner of the SC'14 Visualization and Data Analytics </a:t>
            </a:r>
            <a:r>
              <a:rPr lang="en-US" altLang="en-US" sz="1400" b="1" dirty="0" smtClean="0"/>
              <a:t>Showcase</a:t>
            </a:r>
            <a:endParaRPr lang="en-US" altLang="en-US" sz="1400" b="1" kern="0" dirty="0"/>
          </a:p>
        </p:txBody>
      </p:sp>
    </p:spTree>
    <p:extLst>
      <p:ext uri="{BB962C8B-B14F-4D97-AF65-F5344CB8AC3E}">
        <p14:creationId xmlns:p14="http://schemas.microsoft.com/office/powerpoint/2010/main" val="3833325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76200" y="133350"/>
            <a:ext cx="8991600" cy="838200"/>
          </a:xfrm>
        </p:spPr>
        <p:txBody>
          <a:bodyPr/>
          <a:lstStyle/>
          <a:p>
            <a:r>
              <a:rPr lang="en-US" altLang="en-US" sz="3200" smtClean="0"/>
              <a:t>VMD 1.9.2 Interactive GPU Ray Tracing</a:t>
            </a:r>
          </a:p>
        </p:txBody>
      </p:sp>
      <p:sp>
        <p:nvSpPr>
          <p:cNvPr id="29699" name="Text Placeholder 2"/>
          <p:cNvSpPr>
            <a:spLocks noGrp="1"/>
          </p:cNvSpPr>
          <p:nvPr>
            <p:ph type="body" sz="half" idx="1"/>
          </p:nvPr>
        </p:nvSpPr>
        <p:spPr>
          <a:xfrm>
            <a:off x="152400" y="971550"/>
            <a:ext cx="6200775" cy="3657600"/>
          </a:xfrm>
        </p:spPr>
        <p:txBody>
          <a:bodyPr>
            <a:normAutofit lnSpcReduction="10000"/>
          </a:bodyPr>
          <a:lstStyle/>
          <a:p>
            <a:r>
              <a:rPr lang="en-US" altLang="en-US" sz="2800" smtClean="0"/>
              <a:t>Ray tracing heavily used for VMD publication-quality images/movies </a:t>
            </a:r>
          </a:p>
          <a:p>
            <a:r>
              <a:rPr lang="en-US" altLang="en-US" sz="2800" smtClean="0"/>
              <a:t>High quality lighting, shadows, transparency, depth-of-field focal blur, etc.</a:t>
            </a:r>
          </a:p>
          <a:p>
            <a:r>
              <a:rPr lang="en-US" altLang="en-US" sz="2800" smtClean="0"/>
              <a:t>VMD now provides –</a:t>
            </a:r>
            <a:r>
              <a:rPr lang="en-US" altLang="en-US" sz="2800" b="1" i="1" smtClean="0"/>
              <a:t>interactive</a:t>
            </a:r>
            <a:r>
              <a:rPr lang="en-US" altLang="en-US" sz="2800" smtClean="0"/>
              <a:t>– ray tracing on laptops, desktops, and </a:t>
            </a:r>
            <a:r>
              <a:rPr lang="en-US" altLang="en-US" sz="2800" b="1" i="1" smtClean="0"/>
              <a:t>remote </a:t>
            </a:r>
            <a:r>
              <a:rPr lang="en-US" altLang="en-US" sz="2800" smtClean="0"/>
              <a:t>visual supercomputers</a:t>
            </a:r>
          </a:p>
        </p:txBody>
      </p:sp>
      <p:pic>
        <p:nvPicPr>
          <p:cNvPr id="29700"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3175" y="819150"/>
            <a:ext cx="2668588"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90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6"/>
          <p:cNvSpPr>
            <a:spLocks noChangeArrowheads="1"/>
          </p:cNvSpPr>
          <p:nvPr/>
        </p:nvSpPr>
        <p:spPr bwMode="auto">
          <a:xfrm>
            <a:off x="153988" y="1106488"/>
            <a:ext cx="2436812"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3" name="Text Box 27"/>
          <p:cNvSpPr txBox="1">
            <a:spLocks noChangeArrowheads="1"/>
          </p:cNvSpPr>
          <p:nvPr/>
        </p:nvSpPr>
        <p:spPr bwMode="auto">
          <a:xfrm>
            <a:off x="387350" y="1165225"/>
            <a:ext cx="19700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30724" name="Text Box 29"/>
          <p:cNvSpPr txBox="1">
            <a:spLocks noChangeArrowheads="1"/>
          </p:cNvSpPr>
          <p:nvPr/>
        </p:nvSpPr>
        <p:spPr bwMode="auto">
          <a:xfrm>
            <a:off x="173038" y="211138"/>
            <a:ext cx="88042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800" b="1">
                <a:latin typeface="Arial Black" pitchFamily="34" charset="0"/>
              </a:rPr>
              <a:t>VMD TachyonL-OptiX Interactive               Ray Tracing Engine</a:t>
            </a:r>
          </a:p>
        </p:txBody>
      </p:sp>
      <p:sp>
        <p:nvSpPr>
          <p:cNvPr id="30725" name="AutoShape 35"/>
          <p:cNvSpPr>
            <a:spLocks noChangeArrowheads="1"/>
          </p:cNvSpPr>
          <p:nvPr/>
        </p:nvSpPr>
        <p:spPr bwMode="auto">
          <a:xfrm>
            <a:off x="3090863" y="1104900"/>
            <a:ext cx="3919537" cy="3532188"/>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6" name="Text Box 36"/>
          <p:cNvSpPr txBox="1">
            <a:spLocks noChangeArrowheads="1"/>
          </p:cNvSpPr>
          <p:nvPr/>
        </p:nvSpPr>
        <p:spPr bwMode="auto">
          <a:xfrm>
            <a:off x="3446463" y="1184275"/>
            <a:ext cx="2843212"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RT Rendering Pass</a:t>
            </a:r>
          </a:p>
        </p:txBody>
      </p:sp>
      <p:sp>
        <p:nvSpPr>
          <p:cNvPr id="30727" name="Rectangle 43"/>
          <p:cNvSpPr>
            <a:spLocks noChangeArrowheads="1"/>
          </p:cNvSpPr>
          <p:nvPr/>
        </p:nvSpPr>
        <p:spPr bwMode="auto">
          <a:xfrm>
            <a:off x="3262313" y="1590675"/>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Seed RNGs</a:t>
            </a:r>
          </a:p>
        </p:txBody>
      </p:sp>
      <p:sp>
        <p:nvSpPr>
          <p:cNvPr id="30728" name="AutoShape 47"/>
          <p:cNvSpPr>
            <a:spLocks noChangeArrowheads="1"/>
          </p:cNvSpPr>
          <p:nvPr/>
        </p:nvSpPr>
        <p:spPr bwMode="auto">
          <a:xfrm>
            <a:off x="169863" y="3324225"/>
            <a:ext cx="2386012" cy="1166813"/>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29" name="Text Box 49"/>
          <p:cNvSpPr txBox="1">
            <a:spLocks noChangeArrowheads="1"/>
          </p:cNvSpPr>
          <p:nvPr/>
        </p:nvSpPr>
        <p:spPr bwMode="auto">
          <a:xfrm>
            <a:off x="144463" y="3408363"/>
            <a:ext cx="2436812" cy="93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dirty="0" err="1">
                <a:latin typeface="Arial Black" pitchFamily="34" charset="0"/>
              </a:rPr>
              <a:t>TrBvh</a:t>
            </a:r>
            <a:r>
              <a:rPr lang="en-US" altLang="en-US" sz="1900" b="1" dirty="0">
                <a:latin typeface="Arial Black" pitchFamily="34" charset="0"/>
              </a:rPr>
              <a:t> </a:t>
            </a:r>
            <a:r>
              <a:rPr lang="en-US" altLang="en-US" sz="1900" b="1" dirty="0" smtClean="0">
                <a:latin typeface="Arial Black" pitchFamily="34" charset="0"/>
              </a:rPr>
              <a:t>              RT </a:t>
            </a:r>
            <a:r>
              <a:rPr lang="en-US" altLang="en-US" sz="1900" b="1" dirty="0">
                <a:latin typeface="Arial Black" pitchFamily="34" charset="0"/>
              </a:rPr>
              <a:t>Acceleration Structure </a:t>
            </a:r>
          </a:p>
        </p:txBody>
      </p:sp>
      <p:cxnSp>
        <p:nvCxnSpPr>
          <p:cNvPr id="30730" name="AutoShape 55"/>
          <p:cNvCxnSpPr>
            <a:cxnSpLocks noChangeShapeType="1"/>
            <a:stCxn id="30722" idx="2"/>
            <a:endCxn id="30728" idx="0"/>
          </p:cNvCxnSpPr>
          <p:nvPr/>
        </p:nvCxnSpPr>
        <p:spPr bwMode="auto">
          <a:xfrm flipH="1">
            <a:off x="1363663" y="2836863"/>
            <a:ext cx="9525" cy="48736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1" name="AutoShape 56"/>
          <p:cNvCxnSpPr>
            <a:cxnSpLocks noChangeShapeType="1"/>
            <a:stCxn id="30722" idx="3"/>
          </p:cNvCxnSpPr>
          <p:nvPr/>
        </p:nvCxnSpPr>
        <p:spPr bwMode="auto">
          <a:xfrm>
            <a:off x="2590800" y="1971675"/>
            <a:ext cx="500063"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2" name="AutoShape 57"/>
          <p:cNvCxnSpPr>
            <a:cxnSpLocks noChangeShapeType="1"/>
          </p:cNvCxnSpPr>
          <p:nvPr/>
        </p:nvCxnSpPr>
        <p:spPr bwMode="auto">
          <a:xfrm flipV="1">
            <a:off x="2533650" y="2281238"/>
            <a:ext cx="557213" cy="1636712"/>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33" name="AutoShape 70"/>
          <p:cNvCxnSpPr>
            <a:cxnSpLocks noChangeShapeType="1"/>
            <a:stCxn id="30727" idx="2"/>
            <a:endCxn id="30735" idx="0"/>
          </p:cNvCxnSpPr>
          <p:nvPr/>
        </p:nvCxnSpPr>
        <p:spPr bwMode="auto">
          <a:xfrm>
            <a:off x="4887913" y="1946275"/>
            <a:ext cx="0" cy="334963"/>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0238" y="1463675"/>
            <a:ext cx="1493837" cy="1295400"/>
          </a:xfrm>
          <a:prstGeom prst="rect">
            <a:avLst/>
          </a:prstGeom>
          <a:solidFill>
            <a:schemeClr val="accent2">
              <a:lumMod val="60000"/>
              <a:lumOff val="40000"/>
            </a:schemeClr>
          </a:solidFill>
          <a:ln>
            <a:noFill/>
          </a:ln>
          <a:effectLst/>
        </p:spPr>
      </p:pic>
      <p:sp>
        <p:nvSpPr>
          <p:cNvPr id="30735" name="Rectangle 43"/>
          <p:cNvSpPr>
            <a:spLocks noChangeArrowheads="1"/>
          </p:cNvSpPr>
          <p:nvPr/>
        </p:nvSpPr>
        <p:spPr bwMode="auto">
          <a:xfrm>
            <a:off x="3262313" y="2281238"/>
            <a:ext cx="3251200"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Accumulate RT samples</a:t>
            </a:r>
          </a:p>
        </p:txBody>
      </p:sp>
      <p:cxnSp>
        <p:nvCxnSpPr>
          <p:cNvPr id="30736" name="AutoShape 70"/>
          <p:cNvCxnSpPr>
            <a:cxnSpLocks noChangeShapeType="1"/>
            <a:stCxn id="30735" idx="2"/>
          </p:cNvCxnSpPr>
          <p:nvPr/>
        </p:nvCxnSpPr>
        <p:spPr bwMode="auto">
          <a:xfrm flipH="1">
            <a:off x="4848225" y="2636838"/>
            <a:ext cx="39688" cy="334962"/>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37" name="Rectangle 43"/>
          <p:cNvSpPr>
            <a:spLocks noChangeArrowheads="1"/>
          </p:cNvSpPr>
          <p:nvPr/>
        </p:nvSpPr>
        <p:spPr bwMode="auto">
          <a:xfrm>
            <a:off x="3282950" y="2971800"/>
            <a:ext cx="3230563" cy="355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Normalize+copy accum. buf</a:t>
            </a:r>
          </a:p>
        </p:txBody>
      </p:sp>
      <p:sp>
        <p:nvSpPr>
          <p:cNvPr id="30738" name="Rectangle 43"/>
          <p:cNvSpPr>
            <a:spLocks noChangeArrowheads="1"/>
          </p:cNvSpPr>
          <p:nvPr/>
        </p:nvSpPr>
        <p:spPr bwMode="auto">
          <a:xfrm>
            <a:off x="3282950" y="3646488"/>
            <a:ext cx="3230563" cy="68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rPr>
              <a:t>Compute ave. FPS,</a:t>
            </a:r>
          </a:p>
          <a:p>
            <a:pPr algn="ctr" eaLnBrk="1" hangingPunct="1">
              <a:buFont typeface="Times New Roman" pitchFamily="18" charset="0"/>
              <a:buNone/>
            </a:pPr>
            <a:r>
              <a:rPr lang="en-US" altLang="en-US" sz="1800" b="1">
                <a:latin typeface="Arial" pitchFamily="34" charset="0"/>
              </a:rPr>
              <a:t> adjust RT samples per pass</a:t>
            </a:r>
          </a:p>
        </p:txBody>
      </p:sp>
      <p:cxnSp>
        <p:nvCxnSpPr>
          <p:cNvPr id="30739" name="AutoShape 70"/>
          <p:cNvCxnSpPr>
            <a:cxnSpLocks noChangeShapeType="1"/>
            <a:stCxn id="30737" idx="2"/>
            <a:endCxn id="30738" idx="0"/>
          </p:cNvCxnSpPr>
          <p:nvPr/>
        </p:nvCxnSpPr>
        <p:spPr bwMode="auto">
          <a:xfrm>
            <a:off x="4899025" y="3327400"/>
            <a:ext cx="0" cy="319088"/>
          </a:xfrm>
          <a:prstGeom prst="straightConnector1">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ClipArt Placeholder 4"/>
          <p:cNvPicPr>
            <a:picLocks noChangeAspect="1"/>
          </p:cNvPicPr>
          <p:nvPr/>
        </p:nvPicPr>
        <p:blipFill rotWithShape="1">
          <a:blip r:embed="rId3"/>
          <a:srcRect l="-20218" t="2000" r="-21174" b="1"/>
          <a:stretch/>
        </p:blipFill>
        <p:spPr bwMode="auto">
          <a:xfrm>
            <a:off x="7351713" y="987425"/>
            <a:ext cx="1493837" cy="1295400"/>
          </a:xfrm>
          <a:prstGeom prst="rect">
            <a:avLst/>
          </a:prstGeom>
          <a:solidFill>
            <a:schemeClr val="accent2">
              <a:lumMod val="60000"/>
              <a:lumOff val="40000"/>
            </a:schemeClr>
          </a:solidFill>
          <a:ln>
            <a:noFill/>
          </a:ln>
          <a:effectLst/>
        </p:spPr>
      </p:pic>
      <p:cxnSp>
        <p:nvCxnSpPr>
          <p:cNvPr id="30741" name="AutoShape 56"/>
          <p:cNvCxnSpPr>
            <a:cxnSpLocks noChangeShapeType="1"/>
            <a:stCxn id="30735" idx="3"/>
            <a:endCxn id="91" idx="1"/>
          </p:cNvCxnSpPr>
          <p:nvPr/>
        </p:nvCxnSpPr>
        <p:spPr bwMode="auto">
          <a:xfrm flipV="1">
            <a:off x="6513513" y="1635125"/>
            <a:ext cx="838200" cy="823913"/>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742" name="AutoShape 56"/>
          <p:cNvCxnSpPr>
            <a:cxnSpLocks noChangeShapeType="1"/>
          </p:cNvCxnSpPr>
          <p:nvPr/>
        </p:nvCxnSpPr>
        <p:spPr bwMode="auto">
          <a:xfrm>
            <a:off x="8845550" y="2281238"/>
            <a:ext cx="0" cy="40957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6" name="ClipArt Placeholder 4"/>
          <p:cNvPicPr>
            <a:picLocks noChangeAspect="1"/>
          </p:cNvPicPr>
          <p:nvPr/>
        </p:nvPicPr>
        <p:blipFill rotWithShape="1">
          <a:blip r:embed="rId2"/>
          <a:srcRect l="-20218" t="2000" r="-21174" b="1"/>
          <a:stretch/>
        </p:blipFill>
        <p:spPr bwMode="auto">
          <a:xfrm>
            <a:off x="7351713" y="2728913"/>
            <a:ext cx="1493837" cy="1295400"/>
          </a:xfrm>
          <a:prstGeom prst="rect">
            <a:avLst/>
          </a:prstGeom>
          <a:solidFill>
            <a:schemeClr val="accent2">
              <a:lumMod val="60000"/>
              <a:lumOff val="40000"/>
            </a:schemeClr>
          </a:solidFill>
          <a:ln>
            <a:noFill/>
          </a:ln>
          <a:effectLst/>
        </p:spPr>
      </p:pic>
      <p:cxnSp>
        <p:nvCxnSpPr>
          <p:cNvPr id="30744" name="AutoShape 56"/>
          <p:cNvCxnSpPr>
            <a:cxnSpLocks noChangeShapeType="1"/>
          </p:cNvCxnSpPr>
          <p:nvPr/>
        </p:nvCxnSpPr>
        <p:spPr bwMode="auto">
          <a:xfrm>
            <a:off x="6513513" y="3149600"/>
            <a:ext cx="838200" cy="7938"/>
          </a:xfrm>
          <a:prstGeom prst="straightConnector1">
            <a:avLst/>
          </a:prstGeom>
          <a:noFill/>
          <a:ln w="889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45" name="TextBox 49"/>
          <p:cNvSpPr txBox="1">
            <a:spLocks noChangeArrowheads="1"/>
          </p:cNvSpPr>
          <p:nvPr/>
        </p:nvSpPr>
        <p:spPr bwMode="auto">
          <a:xfrm>
            <a:off x="7208838" y="4043363"/>
            <a:ext cx="173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Output Framebuffer</a:t>
            </a:r>
          </a:p>
        </p:txBody>
      </p:sp>
      <p:sp>
        <p:nvSpPr>
          <p:cNvPr id="30746" name="Freeform 59"/>
          <p:cNvSpPr>
            <a:spLocks/>
          </p:cNvSpPr>
          <p:nvPr/>
        </p:nvSpPr>
        <p:spPr bwMode="auto">
          <a:xfrm>
            <a:off x="6513513" y="1790700"/>
            <a:ext cx="368300" cy="2220913"/>
          </a:xfrm>
          <a:custGeom>
            <a:avLst/>
            <a:gdLst>
              <a:gd name="T0" fmla="*/ 0 w 546290"/>
              <a:gd name="T1" fmla="*/ 2221141 h 2220685"/>
              <a:gd name="T2" fmla="*/ 213099 w 546290"/>
              <a:gd name="T3" fmla="*/ 1057122 h 2220685"/>
              <a:gd name="T4" fmla="*/ 9265 w 546290"/>
              <a:gd name="T5" fmla="*/ 0 h 2220685"/>
              <a:gd name="T6" fmla="*/ 0 60000 65536"/>
              <a:gd name="T7" fmla="*/ 0 60000 65536"/>
              <a:gd name="T8" fmla="*/ 0 60000 65536"/>
            </a:gdLst>
            <a:ahLst/>
            <a:cxnLst>
              <a:cxn ang="T6">
                <a:pos x="T0" y="T1"/>
              </a:cxn>
              <a:cxn ang="T7">
                <a:pos x="T2" y="T3"/>
              </a:cxn>
              <a:cxn ang="T8">
                <a:pos x="T4" y="T5"/>
              </a:cxn>
            </a:cxnLst>
            <a:rect l="0" t="0" r="r" b="b"/>
            <a:pathLst>
              <a:path w="546290" h="2220685">
                <a:moveTo>
                  <a:pt x="0" y="2220685"/>
                </a:moveTo>
                <a:cubicBezTo>
                  <a:pt x="271153" y="1823851"/>
                  <a:pt x="542307" y="1427018"/>
                  <a:pt x="546265" y="1056904"/>
                </a:cubicBezTo>
                <a:cubicBezTo>
                  <a:pt x="550223" y="686790"/>
                  <a:pt x="83127" y="205839"/>
                  <a:pt x="23750" y="0"/>
                </a:cubicBezTo>
              </a:path>
            </a:pathLst>
          </a:custGeom>
          <a:noFill/>
          <a:ln w="635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747" name="TextBox 110"/>
          <p:cNvSpPr txBox="1">
            <a:spLocks noChangeArrowheads="1"/>
          </p:cNvSpPr>
          <p:nvPr/>
        </p:nvSpPr>
        <p:spPr bwMode="auto">
          <a:xfrm>
            <a:off x="7208838" y="2282825"/>
            <a:ext cx="16002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Accum. Buf</a:t>
            </a:r>
          </a:p>
        </p:txBody>
      </p:sp>
    </p:spTree>
    <p:extLst>
      <p:ext uri="{BB962C8B-B14F-4D97-AF65-F5344CB8AC3E}">
        <p14:creationId xmlns:p14="http://schemas.microsoft.com/office/powerpoint/2010/main" val="26280894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0"/>
            <a:ext cx="8229600" cy="580830"/>
          </a:xfrm>
        </p:spPr>
        <p:txBody>
          <a:bodyPr>
            <a:noAutofit/>
          </a:bodyPr>
          <a:lstStyle/>
          <a:p>
            <a:r>
              <a:rPr lang="en-US" sz="3600" b="1" i="1" dirty="0" smtClean="0"/>
              <a:t>VMD-Next:</a:t>
            </a:r>
            <a:r>
              <a:rPr lang="en-US" sz="3600" dirty="0" smtClean="0"/>
              <a:t> Coming Soon</a:t>
            </a:r>
            <a:endParaRPr lang="en-US" sz="3600"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18849" r="7925"/>
          <a:stretch/>
        </p:blipFill>
        <p:spPr>
          <a:xfrm rot="5400000">
            <a:off x="5913413" y="1092032"/>
            <a:ext cx="3654181" cy="2806991"/>
          </a:xfrm>
          <a:prstGeom prst="rect">
            <a:avLst/>
          </a:prstGeom>
        </p:spPr>
      </p:pic>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98781" y="4342011"/>
            <a:ext cx="2945216" cy="646331"/>
          </a:xfrm>
          <a:prstGeom prst="rect">
            <a:avLst/>
          </a:prstGeom>
          <a:noFill/>
        </p:spPr>
        <p:txBody>
          <a:bodyPr wrap="square" rtlCol="0">
            <a:spAutoFit/>
          </a:bodyPr>
          <a:lstStyle/>
          <a:p>
            <a:pPr algn="ctr"/>
            <a:r>
              <a:rPr lang="en-US" dirty="0" smtClean="0"/>
              <a:t>GPU Ray Tracing of </a:t>
            </a:r>
          </a:p>
          <a:p>
            <a:pPr algn="ctr"/>
            <a:r>
              <a:rPr lang="en-US" dirty="0" smtClean="0"/>
              <a:t>HIV-1 Capsid Detail</a:t>
            </a:r>
            <a:endParaRPr lang="en-US" dirty="0"/>
          </a:p>
        </p:txBody>
      </p:sp>
      <p:sp>
        <p:nvSpPr>
          <p:cNvPr id="5" name="TextBox 4"/>
          <p:cNvSpPr txBox="1"/>
          <p:nvPr/>
        </p:nvSpPr>
        <p:spPr>
          <a:xfrm>
            <a:off x="42525" y="741406"/>
            <a:ext cx="6156256"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Further integration of interactive ray tracing into VMD</a:t>
            </a:r>
          </a:p>
          <a:p>
            <a:pPr marL="742851" lvl="1" indent="-285750">
              <a:buFont typeface="Courier New" panose="02070309020205020404" pitchFamily="49" charset="0"/>
              <a:buChar char="o"/>
            </a:pPr>
            <a:r>
              <a:rPr lang="en-US" dirty="0" smtClean="0"/>
              <a:t>Seamless interactive RT in main VMD display window</a:t>
            </a:r>
          </a:p>
          <a:p>
            <a:pPr marL="742851" lvl="1" indent="-285750">
              <a:buFont typeface="Courier New" panose="02070309020205020404" pitchFamily="49" charset="0"/>
              <a:buChar char="o"/>
            </a:pPr>
            <a:r>
              <a:rPr lang="en-US" dirty="0" smtClean="0"/>
              <a:t>Support trajectory playback in interactive RT</a:t>
            </a:r>
          </a:p>
          <a:p>
            <a:pPr marL="742851" lvl="1" indent="-285750">
              <a:buFont typeface="Courier New" panose="02070309020205020404" pitchFamily="49" charset="0"/>
              <a:buChar char="o"/>
            </a:pPr>
            <a:r>
              <a:rPr lang="en-US" dirty="0" smtClean="0"/>
              <a:t>Enable multi-node interactive RT on HPC systems</a:t>
            </a:r>
          </a:p>
          <a:p>
            <a:pPr marL="285750" indent="-285750">
              <a:buFont typeface="Courier New" panose="02070309020205020404" pitchFamily="49" charset="0"/>
              <a:buChar char="o"/>
            </a:pPr>
            <a:endParaRPr lang="en-US" dirty="0" smtClean="0"/>
          </a:p>
          <a:p>
            <a:pPr marL="285750" indent="-285750">
              <a:buFont typeface="Arial" panose="020B0604020202020204" pitchFamily="34" charset="0"/>
              <a:buChar char="•"/>
            </a:pPr>
            <a:r>
              <a:rPr lang="en-US" dirty="0" smtClean="0"/>
              <a:t>Improved movie making tools, off-screen OpenGL movie rendering, </a:t>
            </a:r>
            <a:r>
              <a:rPr lang="en-US" dirty="0"/>
              <a:t>parallel movie </a:t>
            </a:r>
            <a:r>
              <a:rPr lang="en-US" dirty="0" smtClean="0"/>
              <a:t>rendering:</a:t>
            </a:r>
          </a:p>
          <a:p>
            <a:pPr marL="742851" lvl="1" indent="-285750">
              <a:buFont typeface="Courier New" panose="02070309020205020404" pitchFamily="49" charset="0"/>
              <a:buChar char="o"/>
            </a:pPr>
            <a:r>
              <a:rPr lang="en-US" dirty="0" smtClean="0"/>
              <a:t>EGL for parallel graphics w/o X11 server</a:t>
            </a:r>
          </a:p>
          <a:p>
            <a:pPr marL="742851" lvl="1" indent="-285750">
              <a:buFont typeface="Courier New" panose="02070309020205020404" pitchFamily="49" charset="0"/>
              <a:buChar char="o"/>
            </a:pPr>
            <a:r>
              <a:rPr lang="en-US" dirty="0" smtClean="0"/>
              <a:t>Built-in (basic) interactive remote visualization on HPC clusters and supercomputers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Improved structure building tools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Many new and updated user-contributed plugins: </a:t>
            </a:r>
          </a:p>
        </p:txBody>
      </p:sp>
    </p:spTree>
    <p:extLst>
      <p:ext uri="{BB962C8B-B14F-4D97-AF65-F5344CB8AC3E}">
        <p14:creationId xmlns:p14="http://schemas.microsoft.com/office/powerpoint/2010/main" val="113506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1026"/>
          <p:cNvSpPr>
            <a:spLocks noGrp="1" noChangeArrowheads="1"/>
          </p:cNvSpPr>
          <p:nvPr>
            <p:ph type="title"/>
          </p:nvPr>
        </p:nvSpPr>
        <p:spPr>
          <a:xfrm>
            <a:off x="209550" y="0"/>
            <a:ext cx="8734425" cy="742950"/>
          </a:xfrm>
        </p:spPr>
        <p:txBody>
          <a:bodyPr>
            <a:noAutofit/>
          </a:bodyPr>
          <a:lstStyle/>
          <a:p>
            <a:pPr eaLnBrk="1" hangingPunct="1"/>
            <a:r>
              <a:rPr lang="en-US" sz="2800" dirty="0" smtClean="0"/>
              <a:t>VMD Interoperability Serves Many Communities</a:t>
            </a:r>
          </a:p>
        </p:txBody>
      </p:sp>
      <p:sp>
        <p:nvSpPr>
          <p:cNvPr id="19459" name="Rectangle 1027"/>
          <p:cNvSpPr>
            <a:spLocks noGrp="1" noChangeArrowheads="1"/>
          </p:cNvSpPr>
          <p:nvPr>
            <p:ph type="body" sz="half" idx="1"/>
          </p:nvPr>
        </p:nvSpPr>
        <p:spPr>
          <a:xfrm>
            <a:off x="95693" y="693287"/>
            <a:ext cx="9048307" cy="2558390"/>
          </a:xfrm>
        </p:spPr>
        <p:txBody>
          <a:bodyPr>
            <a:normAutofit/>
          </a:bodyPr>
          <a:lstStyle/>
          <a:p>
            <a:pPr eaLnBrk="1" hangingPunct="1"/>
            <a:r>
              <a:rPr lang="en-US" sz="1800" dirty="0" smtClean="0"/>
              <a:t>VMD 1.9.1 user statistics: </a:t>
            </a:r>
          </a:p>
          <a:p>
            <a:pPr lvl="1"/>
            <a:r>
              <a:rPr lang="en-US" sz="1600" dirty="0" smtClean="0"/>
              <a:t>100,000 unique registered users from all over the world</a:t>
            </a:r>
          </a:p>
          <a:p>
            <a:pPr eaLnBrk="1" hangingPunct="1"/>
            <a:r>
              <a:rPr lang="en-US" sz="1800" dirty="0" smtClean="0"/>
              <a:t>Uniquely interoperable with a broad range of tools: AMBER, CHARMM, CPMD, DL_POLY, GAMESS, GROMACS, HOOMD, LAMMPS, NAMD, and many more …</a:t>
            </a:r>
          </a:p>
          <a:p>
            <a:pPr eaLnBrk="1" hangingPunct="1"/>
            <a:r>
              <a:rPr lang="en-US" sz="1800" dirty="0" smtClean="0"/>
              <a:t>Supports key data types, file formats, and databases, e.g. electron microscopy, quantum chemistry, MD trajectories, sequence alignments, super resolution light microscopy</a:t>
            </a:r>
          </a:p>
          <a:p>
            <a:pPr eaLnBrk="1" hangingPunct="1"/>
            <a:r>
              <a:rPr lang="en-US" sz="1800" dirty="0" smtClean="0"/>
              <a:t>Incorporates tools for simulation preparation, visualization, and analysis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209550" y="3168502"/>
            <a:ext cx="8701818" cy="1974998"/>
          </a:xfrm>
          <a:prstGeom prst="rect">
            <a:avLst/>
          </a:prstGeom>
        </p:spPr>
      </p:pic>
    </p:spTree>
    <p:extLst>
      <p:ext uri="{BB962C8B-B14F-4D97-AF65-F5344CB8AC3E}">
        <p14:creationId xmlns:p14="http://schemas.microsoft.com/office/powerpoint/2010/main" val="194436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lnSpcReduction="10000"/>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Center of Excellence, University of Illinois at Urbana-Champaign</a:t>
            </a:r>
          </a:p>
          <a:p>
            <a:pPr marL="342900" indent="-342900" eaLnBrk="1" hangingPunct="1"/>
            <a:r>
              <a:rPr lang="en-US" altLang="en-US" sz="2000" dirty="0" smtClean="0">
                <a:latin typeface="Arial" charset="0"/>
                <a:cs typeface="Arial" charset="0"/>
              </a:rPr>
              <a:t>NVIDIA CUDA team</a:t>
            </a:r>
          </a:p>
          <a:p>
            <a:pPr marL="342900" indent="-342900" eaLnBrk="1" hangingPunct="1"/>
            <a:r>
              <a:rPr lang="en-US" altLang="en-US" sz="2000" dirty="0" smtClean="0">
                <a:latin typeface="Arial" charset="0"/>
                <a:cs typeface="Arial" charset="0"/>
              </a:rPr>
              <a:t>NVIDIA </a:t>
            </a:r>
            <a:r>
              <a:rPr lang="en-US" altLang="en-US" sz="2000" dirty="0" err="1" smtClean="0">
                <a:latin typeface="Arial" charset="0"/>
                <a:cs typeface="Arial" charset="0"/>
              </a:rPr>
              <a:t>OptiX</a:t>
            </a:r>
            <a:r>
              <a:rPr lang="en-US" altLang="en-US" sz="2000" dirty="0" smtClean="0">
                <a:latin typeface="Arial" charset="0"/>
                <a:cs typeface="Arial" charset="0"/>
              </a:rPr>
              <a:t> team </a:t>
            </a:r>
          </a:p>
          <a:p>
            <a:pPr marL="342900" indent="-342900" eaLnBrk="1" hangingPunct="1"/>
            <a:r>
              <a:rPr lang="en-US" altLang="en-US" sz="2000" dirty="0" smtClean="0">
                <a:latin typeface="Arial" charset="0"/>
                <a:cs typeface="Arial" charset="0"/>
              </a:rPr>
              <a:t>NCSA Blue Waters Team</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t>
            </a:r>
            <a:r>
              <a:rPr lang="en-US" sz="1800" dirty="0"/>
              <a:t>ACI-1440026</a:t>
            </a:r>
            <a:endParaRPr lang="en-US" altLang="en-US" sz="1800" dirty="0" smtClean="0">
              <a:latin typeface="Arial" charset="0"/>
              <a:cs typeface="Arial" charset="0"/>
            </a:endParaRPr>
          </a:p>
          <a:p>
            <a:pPr marL="742950" lvl="1" indent="-342900" eaLnBrk="1" hangingPunct="1"/>
            <a:r>
              <a:rPr lang="en-US" altLang="en-US" sz="1800" dirty="0" smtClean="0">
                <a:latin typeface="Arial" charset="0"/>
                <a:cs typeface="Arial" charset="0"/>
              </a:rPr>
              <a:t>NIH support: 9P41GM104601, 5R01GM098243-02</a:t>
            </a:r>
          </a:p>
        </p:txBody>
      </p:sp>
    </p:spTree>
    <p:extLst>
      <p:ext uri="{BB962C8B-B14F-4D97-AF65-F5344CB8AC3E}">
        <p14:creationId xmlns:p14="http://schemas.microsoft.com/office/powerpoint/2010/main" val="287166110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0350"/>
            <a:ext cx="6181725" cy="442912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401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7651" name="Rectangle 3"/>
          <p:cNvSpPr>
            <a:spLocks noGrp="1" noChangeArrowheads="1"/>
          </p:cNvSpPr>
          <p:nvPr>
            <p:ph type="body" idx="4294967295"/>
          </p:nvPr>
        </p:nvSpPr>
        <p:spPr>
          <a:xfrm>
            <a:off x="28575" y="971550"/>
            <a:ext cx="9008547" cy="3657600"/>
          </a:xfrm>
          <a:solidFill>
            <a:schemeClr val="bg1"/>
          </a:solidFill>
        </p:spPr>
        <p:txBody>
          <a:bodyPr lIns="91440" tIns="45720" rIns="91440" bIns="45720">
            <a:normAutofit fontScale="92500" lnSpcReduction="10000"/>
          </a:bodyPr>
          <a:lstStyle/>
          <a:p>
            <a:pPr>
              <a:lnSpc>
                <a:spcPct val="90000"/>
              </a:lnSpc>
            </a:pPr>
            <a:r>
              <a:rPr lang="en-US" sz="1600" b="1" dirty="0"/>
              <a:t>Visualization of Energy Conversion Processes in a Light Harvesting Organelle at Atomic </a:t>
            </a:r>
            <a:r>
              <a:rPr lang="en-US" sz="1600" b="1" dirty="0" smtClean="0"/>
              <a:t>Detail.  </a:t>
            </a:r>
            <a:r>
              <a:rPr lang="en-US" sz="1600" dirty="0" smtClean="0"/>
              <a:t>M. </a:t>
            </a:r>
            <a:r>
              <a:rPr lang="en-US" sz="1600" dirty="0" err="1"/>
              <a:t>Sener</a:t>
            </a:r>
            <a:r>
              <a:rPr lang="en-US" sz="1600" dirty="0"/>
              <a:t>, </a:t>
            </a:r>
            <a:r>
              <a:rPr lang="en-US" sz="1600" dirty="0" smtClean="0"/>
              <a:t>J. E</a:t>
            </a:r>
            <a:r>
              <a:rPr lang="en-US" sz="1600" dirty="0"/>
              <a:t>. Stone, </a:t>
            </a:r>
            <a:r>
              <a:rPr lang="en-US" sz="1600" dirty="0" smtClean="0"/>
              <a:t>A. </a:t>
            </a:r>
            <a:r>
              <a:rPr lang="en-US" sz="1600" dirty="0"/>
              <a:t>Barragan, </a:t>
            </a:r>
            <a:r>
              <a:rPr lang="en-US" sz="1600" dirty="0" smtClean="0"/>
              <a:t>A. </a:t>
            </a:r>
            <a:r>
              <a:rPr lang="en-US" sz="1600" dirty="0" err="1"/>
              <a:t>Singharoy</a:t>
            </a:r>
            <a:r>
              <a:rPr lang="en-US" sz="1600" dirty="0"/>
              <a:t>, </a:t>
            </a:r>
            <a:r>
              <a:rPr lang="en-US" sz="1600" dirty="0" smtClean="0"/>
              <a:t>I. </a:t>
            </a:r>
            <a:r>
              <a:rPr lang="en-US" sz="1600" dirty="0" err="1"/>
              <a:t>Teo</a:t>
            </a:r>
            <a:r>
              <a:rPr lang="en-US" sz="1600" dirty="0"/>
              <a:t>, </a:t>
            </a:r>
            <a:r>
              <a:rPr lang="en-US" sz="1600" dirty="0" smtClean="0"/>
              <a:t>K. </a:t>
            </a:r>
            <a:r>
              <a:rPr lang="en-US" sz="1600" dirty="0"/>
              <a:t>L. </a:t>
            </a:r>
            <a:r>
              <a:rPr lang="en-US" sz="1600" dirty="0" err="1"/>
              <a:t>Vandivort</a:t>
            </a:r>
            <a:r>
              <a:rPr lang="en-US" sz="1600" dirty="0"/>
              <a:t>, </a:t>
            </a:r>
            <a:r>
              <a:rPr lang="en-US" sz="1600" dirty="0" smtClean="0"/>
              <a:t>B. </a:t>
            </a:r>
            <a:r>
              <a:rPr lang="en-US" sz="1600" dirty="0" err="1" smtClean="0"/>
              <a:t>Isralewitz</a:t>
            </a:r>
            <a:r>
              <a:rPr lang="en-US" sz="1600" dirty="0"/>
              <a:t>, </a:t>
            </a:r>
            <a:r>
              <a:rPr lang="en-US" sz="1600" dirty="0" smtClean="0"/>
              <a:t>B. </a:t>
            </a:r>
            <a:r>
              <a:rPr lang="en-US" sz="1600" dirty="0"/>
              <a:t>Liu, </a:t>
            </a:r>
            <a:r>
              <a:rPr lang="en-US" sz="1600" dirty="0" smtClean="0"/>
              <a:t>B. </a:t>
            </a:r>
            <a:r>
              <a:rPr lang="en-US" sz="1600" dirty="0"/>
              <a:t>Goh, </a:t>
            </a:r>
            <a:r>
              <a:rPr lang="en-US" sz="1600" dirty="0" smtClean="0"/>
              <a:t>J. </a:t>
            </a:r>
            <a:r>
              <a:rPr lang="en-US" sz="1600" dirty="0"/>
              <a:t>C. Phillips, </a:t>
            </a:r>
            <a:r>
              <a:rPr lang="en-US" sz="1600" dirty="0" smtClean="0"/>
              <a:t>L. </a:t>
            </a:r>
            <a:r>
              <a:rPr lang="en-US" sz="1600" dirty="0"/>
              <a:t>F. </a:t>
            </a:r>
            <a:r>
              <a:rPr lang="en-US" sz="1600" dirty="0" err="1"/>
              <a:t>Kourkoutis</a:t>
            </a:r>
            <a:r>
              <a:rPr lang="en-US" sz="1600" dirty="0"/>
              <a:t>, C. </a:t>
            </a:r>
            <a:r>
              <a:rPr lang="en-US" sz="1600" dirty="0" smtClean="0"/>
              <a:t>N. </a:t>
            </a:r>
            <a:r>
              <a:rPr lang="en-US" sz="1600" dirty="0"/>
              <a:t>Hunter, and </a:t>
            </a:r>
            <a:r>
              <a:rPr lang="en-US" sz="1600" dirty="0" smtClean="0"/>
              <a:t>K. </a:t>
            </a:r>
            <a:r>
              <a:rPr lang="en-US" sz="1600" dirty="0" err="1" smtClean="0"/>
              <a:t>Schulten</a:t>
            </a:r>
            <a:r>
              <a:rPr lang="en-US" sz="1600" dirty="0" smtClean="0"/>
              <a:t>.                                           SC'14 </a:t>
            </a:r>
            <a:r>
              <a:rPr lang="en-US" sz="1600" dirty="0"/>
              <a:t>Visualization and Data Analytics Showcase, </a:t>
            </a:r>
            <a:r>
              <a:rPr lang="en-US" sz="1600" dirty="0" smtClean="0"/>
              <a:t>2014.                                                                                                         ***</a:t>
            </a:r>
            <a:r>
              <a:rPr lang="en-US" altLang="en-US" sz="1600" b="1" dirty="0" smtClean="0"/>
              <a:t>Winner </a:t>
            </a:r>
            <a:r>
              <a:rPr lang="en-US" altLang="en-US" sz="1600" b="1" dirty="0"/>
              <a:t>of the SC'14 Visualization and Data Analytics </a:t>
            </a:r>
            <a:r>
              <a:rPr lang="en-US" altLang="en-US" sz="1600" b="1" dirty="0" smtClean="0"/>
              <a:t>Showcase</a:t>
            </a:r>
            <a:endParaRPr lang="en-US" sz="1600" dirty="0" smtClean="0"/>
          </a:p>
          <a:p>
            <a:pPr>
              <a:lnSpc>
                <a:spcPct val="90000"/>
              </a:lnSpc>
            </a:pPr>
            <a:r>
              <a:rPr lang="en-US" sz="1600" b="1" dirty="0" smtClean="0"/>
              <a:t>Runtime </a:t>
            </a:r>
            <a:r>
              <a:rPr lang="en-US" sz="1600" b="1" dirty="0"/>
              <a:t>and Architecture Support for Efficient Data Exchange in Multi-Accelerator </a:t>
            </a:r>
            <a:r>
              <a:rPr lang="en-US" sz="1600" b="1" dirty="0" smtClean="0"/>
              <a:t>Applications. </a:t>
            </a:r>
            <a:r>
              <a:rPr lang="en-US" sz="1600" dirty="0" smtClean="0"/>
              <a:t>J. </a:t>
            </a:r>
            <a:r>
              <a:rPr lang="en-US" sz="1600" dirty="0" err="1"/>
              <a:t>Cabezas</a:t>
            </a:r>
            <a:r>
              <a:rPr lang="en-US" sz="1600" dirty="0"/>
              <a:t>, </a:t>
            </a:r>
            <a:r>
              <a:rPr lang="en-US" sz="1600" dirty="0" smtClean="0"/>
              <a:t>I. </a:t>
            </a:r>
            <a:r>
              <a:rPr lang="en-US" sz="1600" dirty="0" err="1"/>
              <a:t>Gelado</a:t>
            </a:r>
            <a:r>
              <a:rPr lang="en-US" sz="1600" dirty="0"/>
              <a:t>, </a:t>
            </a:r>
            <a:r>
              <a:rPr lang="en-US" sz="1600" dirty="0" smtClean="0"/>
              <a:t>J. </a:t>
            </a:r>
            <a:r>
              <a:rPr lang="en-US" sz="1600" dirty="0"/>
              <a:t>E. Stone, </a:t>
            </a:r>
            <a:r>
              <a:rPr lang="en-US" sz="1600" dirty="0" smtClean="0"/>
              <a:t>N. </a:t>
            </a:r>
            <a:r>
              <a:rPr lang="en-US" sz="1600" dirty="0"/>
              <a:t>Navarro, </a:t>
            </a:r>
            <a:r>
              <a:rPr lang="en-US" sz="1600" dirty="0" smtClean="0"/>
              <a:t>D. </a:t>
            </a:r>
            <a:r>
              <a:rPr lang="en-US" sz="1600" dirty="0"/>
              <a:t>B. Kirk, and </a:t>
            </a:r>
            <a:r>
              <a:rPr lang="en-US" sz="1600" dirty="0" smtClean="0"/>
              <a:t>W. </a:t>
            </a:r>
            <a:r>
              <a:rPr lang="en-US" sz="1600" dirty="0" err="1" smtClean="0"/>
              <a:t>Hwu</a:t>
            </a:r>
            <a:r>
              <a:rPr lang="en-US" sz="1600" dirty="0" smtClean="0"/>
              <a:t>.       IEEE </a:t>
            </a:r>
            <a:r>
              <a:rPr lang="en-US" sz="1600" dirty="0"/>
              <a:t>Transactions on Parallel and Distributed Systems, 2014. </a:t>
            </a:r>
            <a:r>
              <a:rPr lang="en-US" sz="1600" b="1" dirty="0"/>
              <a:t>(In press</a:t>
            </a:r>
            <a:r>
              <a:rPr lang="en-US" sz="1600" b="1" dirty="0" smtClean="0"/>
              <a:t>)</a:t>
            </a:r>
            <a:endParaRPr lang="en-US" sz="1600" dirty="0" smtClean="0"/>
          </a:p>
          <a:p>
            <a:pPr>
              <a:lnSpc>
                <a:spcPct val="90000"/>
              </a:lnSpc>
            </a:pPr>
            <a:r>
              <a:rPr lang="en-US" sz="1600" b="1" dirty="0" smtClean="0"/>
              <a:t>Unlocking </a:t>
            </a:r>
            <a:r>
              <a:rPr lang="en-US" sz="1600" b="1" dirty="0"/>
              <a:t>the Full Potential of the Cray XK7 </a:t>
            </a:r>
            <a:r>
              <a:rPr lang="en-US" sz="1600" b="1" dirty="0" smtClean="0"/>
              <a:t>Accelerator. </a:t>
            </a:r>
            <a:r>
              <a:rPr lang="en-US" sz="1600" dirty="0" smtClean="0"/>
              <a:t>M. </a:t>
            </a:r>
            <a:r>
              <a:rPr lang="en-US" sz="1600" dirty="0"/>
              <a:t>D. Klein and </a:t>
            </a:r>
            <a:r>
              <a:rPr lang="en-US" sz="1600" dirty="0" smtClean="0"/>
              <a:t>J. </a:t>
            </a:r>
            <a:r>
              <a:rPr lang="en-US" sz="1600" dirty="0"/>
              <a:t>E. Stone</a:t>
            </a:r>
            <a:r>
              <a:rPr lang="en-US" sz="1600" dirty="0" smtClean="0"/>
              <a:t>.     Cray </a:t>
            </a:r>
            <a:r>
              <a:rPr lang="en-US" sz="1600" dirty="0"/>
              <a:t>Users Group, </a:t>
            </a:r>
            <a:r>
              <a:rPr lang="en-US" sz="1600" dirty="0" err="1"/>
              <a:t>Lugano</a:t>
            </a:r>
            <a:r>
              <a:rPr lang="en-US" sz="1600" dirty="0"/>
              <a:t> Switzerland, May 2014</a:t>
            </a:r>
            <a:r>
              <a:rPr lang="en-US" sz="1600" dirty="0" smtClean="0"/>
              <a:t>.</a:t>
            </a:r>
          </a:p>
          <a:p>
            <a:pPr>
              <a:lnSpc>
                <a:spcPct val="90000"/>
              </a:lnSpc>
            </a:pPr>
            <a:r>
              <a:rPr lang="en-US" sz="1600" b="1" dirty="0" smtClean="0"/>
              <a:t>GPU-Accelerated </a:t>
            </a:r>
            <a:r>
              <a:rPr lang="en-US" sz="1600" b="1" dirty="0"/>
              <a:t>Analysis and Visualization of Large Structures Solved by Molecular Dynamics Flexible </a:t>
            </a:r>
            <a:r>
              <a:rPr lang="en-US" sz="1600" b="1" dirty="0" smtClean="0"/>
              <a:t>Fitting. </a:t>
            </a:r>
            <a:r>
              <a:rPr lang="en-US" sz="1600" dirty="0" smtClean="0"/>
              <a:t>J. </a:t>
            </a:r>
            <a:r>
              <a:rPr lang="en-US" sz="1600" dirty="0"/>
              <a:t>E. Stone, </a:t>
            </a:r>
            <a:r>
              <a:rPr lang="en-US" sz="1600" dirty="0" smtClean="0"/>
              <a:t>R. </a:t>
            </a:r>
            <a:r>
              <a:rPr lang="en-US" sz="1600" dirty="0"/>
              <a:t>McGreevy, </a:t>
            </a:r>
            <a:r>
              <a:rPr lang="en-US" sz="1600" dirty="0" smtClean="0"/>
              <a:t>B. </a:t>
            </a:r>
            <a:r>
              <a:rPr lang="en-US" sz="1600" dirty="0" err="1"/>
              <a:t>Isralewitz</a:t>
            </a:r>
            <a:r>
              <a:rPr lang="en-US" sz="1600" dirty="0"/>
              <a:t>, and </a:t>
            </a:r>
            <a:r>
              <a:rPr lang="en-US" sz="1600" dirty="0" smtClean="0"/>
              <a:t>K. </a:t>
            </a:r>
            <a:r>
              <a:rPr lang="en-US" sz="1600" dirty="0" err="1" smtClean="0"/>
              <a:t>Schulten</a:t>
            </a:r>
            <a:r>
              <a:rPr lang="en-US" sz="1600" dirty="0" smtClean="0"/>
              <a:t>.      Faraday </a:t>
            </a:r>
            <a:r>
              <a:rPr lang="en-US" sz="1600" dirty="0"/>
              <a:t>Discussions, 169:265-283, 2014</a:t>
            </a:r>
            <a:r>
              <a:rPr lang="en-US" sz="1600" dirty="0" smtClean="0"/>
              <a:t>.</a:t>
            </a:r>
          </a:p>
          <a:p>
            <a:pPr>
              <a:lnSpc>
                <a:spcPct val="90000"/>
              </a:lnSpc>
            </a:pPr>
            <a:r>
              <a:rPr lang="en-US" sz="1600" b="1" dirty="0" smtClean="0"/>
              <a:t>Simulation </a:t>
            </a:r>
            <a:r>
              <a:rPr lang="en-US" sz="1600" b="1" dirty="0"/>
              <a:t>of reaction diffusion processes over biologically relevant size and time scales using multi-GPU </a:t>
            </a:r>
            <a:r>
              <a:rPr lang="en-US" sz="1600" b="1" dirty="0" smtClean="0"/>
              <a:t>workstations</a:t>
            </a:r>
            <a:r>
              <a:rPr lang="en-US" sz="1600" i="1" dirty="0" smtClean="0"/>
              <a:t>. </a:t>
            </a:r>
            <a:r>
              <a:rPr lang="en-US" sz="1600" dirty="0" smtClean="0"/>
              <a:t>M. </a:t>
            </a:r>
            <a:r>
              <a:rPr lang="en-US" sz="1600" dirty="0"/>
              <a:t>J. </a:t>
            </a:r>
            <a:r>
              <a:rPr lang="en-US" sz="1600" dirty="0" err="1"/>
              <a:t>Hallock</a:t>
            </a:r>
            <a:r>
              <a:rPr lang="en-US" sz="1600" dirty="0"/>
              <a:t>, </a:t>
            </a:r>
            <a:r>
              <a:rPr lang="en-US" sz="1600" dirty="0" smtClean="0"/>
              <a:t>J. </a:t>
            </a:r>
            <a:r>
              <a:rPr lang="en-US" sz="1600" dirty="0"/>
              <a:t>E. Stone, </a:t>
            </a:r>
            <a:r>
              <a:rPr lang="en-US" sz="1600" dirty="0" smtClean="0"/>
              <a:t>E. </a:t>
            </a:r>
            <a:r>
              <a:rPr lang="en-US" sz="1600" dirty="0"/>
              <a:t>Roberts, </a:t>
            </a:r>
            <a:r>
              <a:rPr lang="en-US" sz="1600" dirty="0" smtClean="0"/>
              <a:t>C. </a:t>
            </a:r>
            <a:r>
              <a:rPr lang="en-US" sz="1600" dirty="0"/>
              <a:t>Fry, and </a:t>
            </a:r>
            <a:r>
              <a:rPr lang="en-US" sz="1600" dirty="0" smtClean="0"/>
              <a:t>Z. </a:t>
            </a:r>
            <a:r>
              <a:rPr lang="en-US" sz="1600" dirty="0" err="1"/>
              <a:t>Luthey-Schulten</a:t>
            </a:r>
            <a:r>
              <a:rPr lang="en-US" sz="1600" dirty="0" smtClean="0"/>
              <a:t>. Journal </a:t>
            </a:r>
            <a:r>
              <a:rPr lang="en-US" sz="1600" dirty="0"/>
              <a:t>of Parallel Computing, 40:86-99, 2014.</a:t>
            </a:r>
            <a:br>
              <a:rPr lang="en-US" sz="1600" dirty="0"/>
            </a:br>
            <a:endParaRPr lang="en-US" sz="1600" dirty="0" smtClean="0"/>
          </a:p>
        </p:txBody>
      </p:sp>
    </p:spTree>
    <p:extLst>
      <p:ext uri="{BB962C8B-B14F-4D97-AF65-F5344CB8AC3E}">
        <p14:creationId xmlns:p14="http://schemas.microsoft.com/office/powerpoint/2010/main" val="31782987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7651" name="Rectangle 3"/>
          <p:cNvSpPr>
            <a:spLocks noGrp="1" noChangeArrowheads="1"/>
          </p:cNvSpPr>
          <p:nvPr>
            <p:ph type="body" idx="4294967295"/>
          </p:nvPr>
        </p:nvSpPr>
        <p:spPr>
          <a:xfrm>
            <a:off x="28575" y="971550"/>
            <a:ext cx="9144000" cy="3657600"/>
          </a:xfrm>
          <a:solidFill>
            <a:schemeClr val="bg1"/>
          </a:solidFill>
        </p:spPr>
        <p:txBody>
          <a:bodyPr lIns="91440" tIns="45720" rIns="91440" bIns="45720">
            <a:normAutofit fontScale="92500"/>
          </a:bodyPr>
          <a:lstStyle/>
          <a:p>
            <a:pPr>
              <a:lnSpc>
                <a:spcPct val="90000"/>
              </a:lnSpc>
            </a:pPr>
            <a:r>
              <a:rPr lang="en-US" sz="1600" b="1" dirty="0"/>
              <a:t>GPU-Accelerated Molecular Visualization on </a:t>
            </a:r>
            <a:r>
              <a:rPr lang="en-US" sz="1600" b="1" dirty="0" err="1"/>
              <a:t>Petascale</a:t>
            </a:r>
            <a:r>
              <a:rPr lang="en-US" sz="1600" b="1" dirty="0"/>
              <a:t> Supercomputing </a:t>
            </a:r>
            <a:r>
              <a:rPr lang="en-US" sz="1600" b="1" dirty="0" smtClean="0"/>
              <a:t>Platforms.</a:t>
            </a:r>
            <a:r>
              <a:rPr lang="en-US" sz="1600" i="1" dirty="0" smtClean="0"/>
              <a:t>                    </a:t>
            </a:r>
            <a:r>
              <a:rPr lang="en-US" sz="1600" dirty="0" smtClean="0"/>
              <a:t>J. </a:t>
            </a:r>
            <a:r>
              <a:rPr lang="en-US" sz="1600" dirty="0"/>
              <a:t>Stone, </a:t>
            </a:r>
            <a:r>
              <a:rPr lang="en-US" sz="1600" dirty="0" smtClean="0"/>
              <a:t>K. </a:t>
            </a:r>
            <a:r>
              <a:rPr lang="en-US" sz="1600" dirty="0"/>
              <a:t>L. </a:t>
            </a:r>
            <a:r>
              <a:rPr lang="en-US" sz="1600" dirty="0" err="1"/>
              <a:t>Vandivort</a:t>
            </a:r>
            <a:r>
              <a:rPr lang="en-US" sz="1600" dirty="0"/>
              <a:t>, and </a:t>
            </a:r>
            <a:r>
              <a:rPr lang="en-US" sz="1600" dirty="0" smtClean="0"/>
              <a:t>K. </a:t>
            </a:r>
            <a:r>
              <a:rPr lang="en-US" sz="1600" dirty="0" err="1"/>
              <a:t>Schulten</a:t>
            </a:r>
            <a:r>
              <a:rPr lang="en-US" sz="1600" dirty="0" smtClean="0"/>
              <a:t>. UltraVis'13</a:t>
            </a:r>
            <a:r>
              <a:rPr lang="en-US" sz="1600" dirty="0"/>
              <a:t>: Proceedings of the 8th International Workshop on </a:t>
            </a:r>
            <a:r>
              <a:rPr lang="en-US" sz="1600" dirty="0" err="1"/>
              <a:t>Ultrascale</a:t>
            </a:r>
            <a:r>
              <a:rPr lang="en-US" sz="1600" dirty="0"/>
              <a:t> Visualization, pp. 6:1-6:8, 2013</a:t>
            </a:r>
            <a:r>
              <a:rPr lang="en-US" sz="1600" dirty="0" smtClean="0"/>
              <a:t>.</a:t>
            </a:r>
          </a:p>
          <a:p>
            <a:pPr>
              <a:lnSpc>
                <a:spcPct val="90000"/>
              </a:lnSpc>
            </a:pPr>
            <a:r>
              <a:rPr lang="en-US" altLang="en-US" sz="1600" b="1" dirty="0" smtClean="0"/>
              <a:t>Early Experiences Scaling VMD Molecular Visualization and Analysis Jobs on Blue Waters.          </a:t>
            </a:r>
            <a:r>
              <a:rPr lang="en-US" altLang="en-US" sz="1600" dirty="0" smtClean="0"/>
              <a:t>J. Stone, B. </a:t>
            </a:r>
            <a:r>
              <a:rPr lang="en-US" altLang="en-US" sz="1600" dirty="0" err="1" smtClean="0"/>
              <a:t>Isralewitz</a:t>
            </a:r>
            <a:r>
              <a:rPr lang="en-US" altLang="en-US" sz="1600" dirty="0" smtClean="0"/>
              <a:t>, and K. </a:t>
            </a:r>
            <a:r>
              <a:rPr lang="en-US" altLang="en-US" sz="1600" dirty="0" err="1" smtClean="0"/>
              <a:t>Schulten</a:t>
            </a:r>
            <a:r>
              <a:rPr lang="en-US" altLang="en-US" sz="1600" dirty="0" smtClean="0"/>
              <a:t>.  In proceedings, Extreme Scaling Workshop,  2013.</a:t>
            </a:r>
            <a:endParaRPr lang="en-US" altLang="en-US" sz="1600" b="1" dirty="0" smtClean="0"/>
          </a:p>
          <a:p>
            <a:pPr eaLnBrk="1" hangingPunct="1">
              <a:lnSpc>
                <a:spcPct val="90000"/>
              </a:lnSpc>
            </a:pPr>
            <a:r>
              <a:rPr lang="en-US" altLang="en-US" sz="1600" b="1" dirty="0" smtClean="0"/>
              <a:t>Lattice Microbes: High‐performance stochastic simulation method for the reaction‐diffusion master equation.  </a:t>
            </a:r>
            <a:r>
              <a:rPr lang="en-US" altLang="en-US" sz="1600" dirty="0" smtClean="0"/>
              <a:t>E. Roberts, J. Stone, and Z. </a:t>
            </a:r>
            <a:r>
              <a:rPr lang="en-US" altLang="en-US" sz="1600" dirty="0" err="1" smtClean="0"/>
              <a:t>Luthey‐Schulten</a:t>
            </a:r>
            <a:r>
              <a:rPr lang="en-US" altLang="en-US" sz="1600" dirty="0" smtClean="0"/>
              <a:t>.</a:t>
            </a:r>
            <a:br>
              <a:rPr lang="en-US" altLang="en-US" sz="1600" dirty="0" smtClean="0"/>
            </a:br>
            <a:r>
              <a:rPr lang="en-US" altLang="en-US" sz="1600" dirty="0" smtClean="0"/>
              <a:t>J. Computational Chemistry 34 (3), 245-255, 2013</a:t>
            </a:r>
            <a:r>
              <a:rPr lang="en-US" altLang="en-US" sz="1600" b="1" dirty="0" smtClean="0"/>
              <a:t>.</a:t>
            </a:r>
          </a:p>
          <a:p>
            <a:pPr eaLnBrk="1" hangingPunct="1">
              <a:lnSpc>
                <a:spcPct val="90000"/>
              </a:lnSpc>
            </a:pPr>
            <a:r>
              <a:rPr lang="en-US" altLang="en-US" sz="1600" b="1" dirty="0" smtClean="0"/>
              <a:t>Fast Visualization of Gaussian Density Surfaces for Molecular Dynamics and Particle System Trajectories.</a:t>
            </a:r>
            <a:r>
              <a:rPr lang="en-US" altLang="en-US" sz="1600" i="1" dirty="0" smtClean="0"/>
              <a:t> </a:t>
            </a:r>
            <a:r>
              <a:rPr lang="en-US" altLang="en-US" sz="1600" dirty="0" smtClean="0"/>
              <a:t>M. Krone, J. Stone,  T. </a:t>
            </a:r>
            <a:r>
              <a:rPr lang="en-US" altLang="en-US" sz="1600" dirty="0" err="1" smtClean="0"/>
              <a:t>Ertl</a:t>
            </a:r>
            <a:r>
              <a:rPr lang="en-US" altLang="en-US" sz="1600" dirty="0" smtClean="0"/>
              <a:t>, and K. </a:t>
            </a:r>
            <a:r>
              <a:rPr lang="en-US" altLang="en-US" sz="1600" dirty="0" err="1" smtClean="0"/>
              <a:t>Schulten</a:t>
            </a:r>
            <a:r>
              <a:rPr lang="en-US" altLang="en-US" sz="1600" dirty="0" smtClean="0"/>
              <a:t>. </a:t>
            </a:r>
            <a:r>
              <a:rPr lang="en-US" altLang="en-US" sz="1600" i="1" dirty="0" err="1" smtClean="0"/>
              <a:t>EuroVis</a:t>
            </a:r>
            <a:r>
              <a:rPr lang="en-US" altLang="en-US" sz="1600" i="1" dirty="0" smtClean="0"/>
              <a:t> Short Papers,</a:t>
            </a:r>
            <a:r>
              <a:rPr lang="en-US" altLang="en-US" sz="1600" b="1" dirty="0" smtClean="0"/>
              <a:t> </a:t>
            </a:r>
            <a:r>
              <a:rPr lang="en-US" altLang="en-US" sz="1600" dirty="0" smtClean="0"/>
              <a:t>pp. 67-71, 2012.</a:t>
            </a:r>
          </a:p>
          <a:p>
            <a:pPr eaLnBrk="1" hangingPunct="1">
              <a:lnSpc>
                <a:spcPct val="90000"/>
              </a:lnSpc>
            </a:pPr>
            <a:r>
              <a:rPr lang="en-US" altLang="en-US" sz="1600" b="1" dirty="0" smtClean="0"/>
              <a:t>Immersive Out-of-Core Visualization of Large-Size and Long-Timescale Molecular Dynamics Trajectories. </a:t>
            </a:r>
            <a:r>
              <a:rPr lang="en-US" altLang="en-US" sz="1600" dirty="0" smtClean="0"/>
              <a:t>J. Stone, K. L. </a:t>
            </a:r>
            <a:r>
              <a:rPr lang="en-US" altLang="en-US" sz="1600" dirty="0" err="1" smtClean="0"/>
              <a:t>Vandivort</a:t>
            </a:r>
            <a:r>
              <a:rPr lang="en-US" altLang="en-US" sz="1600" dirty="0" smtClean="0"/>
              <a:t>, and K. </a:t>
            </a:r>
            <a:r>
              <a:rPr lang="en-US" altLang="en-US" sz="1600" dirty="0" err="1" smtClean="0"/>
              <a:t>Schulten</a:t>
            </a:r>
            <a:r>
              <a:rPr lang="en-US" altLang="en-US" sz="1600" dirty="0" smtClean="0"/>
              <a:t>. G. </a:t>
            </a:r>
            <a:r>
              <a:rPr lang="en-US" altLang="en-US" sz="1600" dirty="0" err="1" smtClean="0"/>
              <a:t>Bebis</a:t>
            </a:r>
            <a:r>
              <a:rPr lang="en-US" altLang="en-US" sz="1600" dirty="0" smtClean="0"/>
              <a:t> et al. (Eds.): </a:t>
            </a:r>
            <a:r>
              <a:rPr lang="en-US" altLang="en-US" sz="1600" i="1" dirty="0" smtClean="0"/>
              <a:t>7th International Symposium on Visual Computing (ISVC 2011)</a:t>
            </a:r>
            <a:r>
              <a:rPr lang="en-US" altLang="en-US" sz="1600" dirty="0" smtClean="0"/>
              <a:t>, LNCS 6939, pp. 1-12, 2011.</a:t>
            </a:r>
          </a:p>
          <a:p>
            <a:pPr eaLnBrk="1" hangingPunct="1">
              <a:lnSpc>
                <a:spcPct val="90000"/>
              </a:lnSpc>
            </a:pPr>
            <a:r>
              <a:rPr lang="en-US" altLang="en-US" sz="1600" b="1" dirty="0" smtClean="0"/>
              <a:t>Fast Analysis of Molecular Dynamics Trajectories with Graphics Processing Units – Radial Distribution Functions.</a:t>
            </a:r>
            <a:r>
              <a:rPr lang="en-US" altLang="en-US" sz="1600" dirty="0" smtClean="0"/>
              <a:t>  B. Levine, J. Stone, and A. </a:t>
            </a:r>
            <a:r>
              <a:rPr lang="en-US" altLang="en-US" sz="1600" dirty="0" err="1" smtClean="0"/>
              <a:t>Kohlmeyer</a:t>
            </a:r>
            <a:r>
              <a:rPr lang="en-US" altLang="en-US" sz="1600" dirty="0" smtClean="0"/>
              <a:t>. </a:t>
            </a:r>
            <a:r>
              <a:rPr lang="en-US" altLang="en-US" sz="1600" i="1" dirty="0" smtClean="0"/>
              <a:t>J. Comp. Physics</a:t>
            </a:r>
            <a:r>
              <a:rPr lang="en-US" altLang="en-US" sz="1600" dirty="0" smtClean="0"/>
              <a:t>, 230(9):3556-3569, 2011.</a:t>
            </a:r>
          </a:p>
        </p:txBody>
      </p:sp>
    </p:spTree>
    <p:extLst>
      <p:ext uri="{BB962C8B-B14F-4D97-AF65-F5344CB8AC3E}">
        <p14:creationId xmlns:p14="http://schemas.microsoft.com/office/powerpoint/2010/main" val="370759251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8675"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a:bodyPr>
          <a:lstStyle/>
          <a:p>
            <a:pPr eaLnBrk="1" hangingPunct="1"/>
            <a:r>
              <a:rPr lang="en-US" altLang="en-US" sz="1600" b="1" dirty="0" smtClean="0"/>
              <a:t>Quantifying the Impact of GPUs on Performance and Energy Efficiency in HPC Clusters. </a:t>
            </a:r>
            <a:r>
              <a:rPr lang="en-US" altLang="en-US" sz="1600" dirty="0" smtClean="0"/>
              <a:t>J. </a:t>
            </a:r>
            <a:r>
              <a:rPr lang="en-US" altLang="en-US" sz="1600" dirty="0" err="1" smtClean="0"/>
              <a:t>Enos</a:t>
            </a:r>
            <a:r>
              <a:rPr lang="en-US" altLang="en-US" sz="1600" dirty="0" smtClean="0"/>
              <a:t>, C. Steffen, J. </a:t>
            </a:r>
            <a:r>
              <a:rPr lang="en-US" altLang="en-US" sz="1600" dirty="0" err="1" smtClean="0"/>
              <a:t>Fullop</a:t>
            </a:r>
            <a:r>
              <a:rPr lang="en-US" altLang="en-US" sz="1600" dirty="0" smtClean="0"/>
              <a:t>, M. </a:t>
            </a:r>
            <a:r>
              <a:rPr lang="en-US" altLang="en-US" sz="1600" dirty="0" err="1" smtClean="0"/>
              <a:t>Showerman</a:t>
            </a:r>
            <a:r>
              <a:rPr lang="en-US" altLang="en-US" sz="1600" dirty="0" smtClean="0"/>
              <a:t>, G. Shi, K. </a:t>
            </a:r>
            <a:r>
              <a:rPr lang="en-US" altLang="en-US" sz="1600" dirty="0" err="1" smtClean="0"/>
              <a:t>Esler</a:t>
            </a:r>
            <a:r>
              <a:rPr lang="en-US" altLang="en-US" sz="1600" dirty="0" smtClean="0"/>
              <a:t>, V. </a:t>
            </a:r>
            <a:r>
              <a:rPr lang="en-US" altLang="en-US" sz="1600" dirty="0" err="1" smtClean="0"/>
              <a:t>Kindratenko</a:t>
            </a:r>
            <a:r>
              <a:rPr lang="en-US" altLang="en-US" sz="1600" dirty="0" smtClean="0"/>
              <a:t>, J. Stone,           J Phillips.</a:t>
            </a:r>
            <a:r>
              <a:rPr lang="en-US" altLang="en-US" sz="1600" b="1" dirty="0" smtClean="0"/>
              <a:t> </a:t>
            </a:r>
            <a:r>
              <a:rPr lang="en-US" altLang="en-US" sz="1600" i="1" dirty="0" smtClean="0"/>
              <a:t>International Conference on Green Computing, </a:t>
            </a:r>
            <a:r>
              <a:rPr lang="en-US" altLang="en-US" sz="1600" dirty="0" smtClean="0"/>
              <a:t>pp. 317-324, 2010.</a:t>
            </a:r>
          </a:p>
          <a:p>
            <a:pPr eaLnBrk="1" hangingPunct="1"/>
            <a:r>
              <a:rPr lang="en-US" altLang="en-US" sz="1600" b="1" dirty="0" smtClean="0"/>
              <a:t>GPU-accelerated molecular modeling coming of age.  </a:t>
            </a:r>
            <a:r>
              <a:rPr lang="en-US" altLang="en-US" sz="1600" dirty="0" smtClean="0"/>
              <a:t>J. Stone, D. Hardy, I. </a:t>
            </a:r>
            <a:r>
              <a:rPr lang="en-US" altLang="en-US" sz="1600" dirty="0" err="1" smtClean="0"/>
              <a:t>Ufimtsev</a:t>
            </a:r>
            <a:r>
              <a:rPr lang="en-US" altLang="en-US" sz="1600" dirty="0" smtClean="0"/>
              <a:t>,         K. </a:t>
            </a:r>
            <a:r>
              <a:rPr lang="en-US" altLang="en-US" sz="1600" dirty="0" err="1" smtClean="0"/>
              <a:t>Schulten</a:t>
            </a:r>
            <a:r>
              <a:rPr lang="en-US" altLang="en-US" sz="1600" dirty="0" smtClean="0"/>
              <a:t>.  </a:t>
            </a:r>
            <a:r>
              <a:rPr lang="en-US" altLang="en-US" sz="1600" i="1" dirty="0" smtClean="0"/>
              <a:t>J. Molecular Graphics and Modeling,</a:t>
            </a:r>
            <a:r>
              <a:rPr lang="en-US" altLang="en-US" sz="1600" b="1" dirty="0" smtClean="0"/>
              <a:t> </a:t>
            </a:r>
            <a:r>
              <a:rPr lang="en-US" altLang="en-US" sz="1600" dirty="0" smtClean="0"/>
              <a:t>29:116-125, 2010.</a:t>
            </a:r>
          </a:p>
          <a:p>
            <a:pPr eaLnBrk="1" hangingPunct="1"/>
            <a:r>
              <a:rPr lang="en-US" altLang="en-US" sz="1600" b="1" dirty="0" err="1" smtClean="0"/>
              <a:t>OpenCL</a:t>
            </a:r>
            <a:r>
              <a:rPr lang="en-US" altLang="en-US" sz="1600" b="1" dirty="0" smtClean="0"/>
              <a:t>: A Parallel Programming Standard for Heterogeneous Computing.                       </a:t>
            </a:r>
            <a:r>
              <a:rPr lang="en-US" altLang="en-US" sz="1600" dirty="0" smtClean="0"/>
              <a:t>J. Stone, D. </a:t>
            </a:r>
            <a:r>
              <a:rPr lang="en-US" altLang="en-US" sz="1600" dirty="0" err="1" smtClean="0"/>
              <a:t>Gohara</a:t>
            </a:r>
            <a:r>
              <a:rPr lang="en-US" altLang="en-US" sz="1600" dirty="0" smtClean="0"/>
              <a:t>, G. Shi.  </a:t>
            </a:r>
            <a:r>
              <a:rPr lang="en-US" altLang="en-US" sz="1600" i="1" dirty="0" smtClean="0"/>
              <a:t>Computing in Science and Engineering, </a:t>
            </a:r>
            <a:r>
              <a:rPr lang="en-US" altLang="en-US" sz="1600" dirty="0" smtClean="0"/>
              <a:t>12(3):66-73, 2010.</a:t>
            </a:r>
          </a:p>
          <a:p>
            <a:pPr eaLnBrk="1" hangingPunct="1"/>
            <a:r>
              <a:rPr lang="en-US" altLang="en-US" sz="1600" b="1" dirty="0" smtClean="0"/>
              <a:t>An Asymmetric Distributed Shared Memory Model for Heterogeneous Computing Systems</a:t>
            </a:r>
            <a:r>
              <a:rPr lang="en-US" altLang="en-US" sz="1600" dirty="0" smtClean="0"/>
              <a:t>.  I. </a:t>
            </a:r>
            <a:r>
              <a:rPr lang="en-US" altLang="en-US" sz="1600" dirty="0" err="1" smtClean="0"/>
              <a:t>Gelado</a:t>
            </a:r>
            <a:r>
              <a:rPr lang="en-US" altLang="en-US" sz="1600" dirty="0" smtClean="0"/>
              <a:t>, J. Stone, J. </a:t>
            </a:r>
            <a:r>
              <a:rPr lang="en-US" altLang="en-US" sz="1600" dirty="0" err="1" smtClean="0"/>
              <a:t>Cabezas</a:t>
            </a:r>
            <a:r>
              <a:rPr lang="en-US" altLang="en-US" sz="1600" dirty="0" smtClean="0"/>
              <a:t>, S. Patel, N. Navarro, W. </a:t>
            </a:r>
            <a:r>
              <a:rPr lang="en-US" altLang="en-US" sz="1600" dirty="0" err="1" smtClean="0"/>
              <a:t>Hwu</a:t>
            </a:r>
            <a:r>
              <a:rPr lang="en-US" altLang="en-US" sz="1600" dirty="0" smtClean="0"/>
              <a:t>.  </a:t>
            </a:r>
            <a:r>
              <a:rPr lang="en-US" altLang="en-US" sz="1600" i="1" dirty="0" smtClean="0"/>
              <a:t>ASPLOS ’10: Proceedings of the 15</a:t>
            </a:r>
            <a:r>
              <a:rPr lang="en-US" altLang="en-US" sz="1600" i="1" baseline="30000" dirty="0" smtClean="0"/>
              <a:t>th</a:t>
            </a:r>
            <a:r>
              <a:rPr lang="en-US" altLang="en-US" sz="1600" i="1" dirty="0" smtClean="0"/>
              <a:t> International Conference on Architectural Support for Programming Languages and Operating Systems,</a:t>
            </a:r>
            <a:r>
              <a:rPr lang="en-US" altLang="en-US" sz="1600" dirty="0" smtClean="0"/>
              <a:t> pp. 347-358, 2010.</a:t>
            </a:r>
            <a:endParaRPr lang="en-US" altLang="en-US" sz="1800" dirty="0" smtClean="0"/>
          </a:p>
        </p:txBody>
      </p:sp>
    </p:spTree>
    <p:extLst>
      <p:ext uri="{BB962C8B-B14F-4D97-AF65-F5344CB8AC3E}">
        <p14:creationId xmlns:p14="http://schemas.microsoft.com/office/powerpoint/2010/main" val="21248290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9699"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lnSpcReduction="10000"/>
          </a:bodyPr>
          <a:lstStyle/>
          <a:p>
            <a:pPr eaLnBrk="1" hangingPunct="1"/>
            <a:r>
              <a:rPr lang="en-US" altLang="en-US" sz="1600" b="1" dirty="0" smtClean="0"/>
              <a:t>GPU Clusters for High Performance Computing</a:t>
            </a:r>
            <a:r>
              <a:rPr lang="en-US" altLang="en-US" sz="1600" dirty="0" smtClean="0"/>
              <a:t>.  V. </a:t>
            </a:r>
            <a:r>
              <a:rPr lang="en-US" altLang="en-US" sz="1600" dirty="0" err="1" smtClean="0"/>
              <a:t>Kindratenko</a:t>
            </a:r>
            <a:r>
              <a:rPr lang="en-US" altLang="en-US" sz="1600" dirty="0" smtClean="0"/>
              <a:t>, J. </a:t>
            </a:r>
            <a:r>
              <a:rPr lang="en-US" altLang="en-US" sz="1600" dirty="0" err="1" smtClean="0"/>
              <a:t>Enos</a:t>
            </a:r>
            <a:r>
              <a:rPr lang="en-US" altLang="en-US" sz="1600" dirty="0" smtClean="0"/>
              <a:t>, G. Shi, M. </a:t>
            </a:r>
            <a:r>
              <a:rPr lang="en-US" altLang="en-US" sz="1600" dirty="0" err="1" smtClean="0"/>
              <a:t>Showerman</a:t>
            </a:r>
            <a:r>
              <a:rPr lang="en-US" altLang="en-US" sz="1600" dirty="0" smtClean="0"/>
              <a:t>, G. Arnold, J. Stone, J. Phillips, W. </a:t>
            </a:r>
            <a:r>
              <a:rPr lang="en-US" altLang="en-US" sz="1600" dirty="0" err="1" smtClean="0"/>
              <a:t>Hwu</a:t>
            </a:r>
            <a:r>
              <a:rPr lang="en-US" altLang="en-US" sz="1600" dirty="0" smtClean="0"/>
              <a:t>.  </a:t>
            </a:r>
            <a:r>
              <a:rPr lang="en-US" altLang="en-US" sz="1600" i="1" dirty="0" smtClean="0"/>
              <a:t>Workshop on Parallel Programming on Accelerator Clusters (PPAC),</a:t>
            </a:r>
            <a:r>
              <a:rPr lang="en-US" altLang="en-US" sz="1600" dirty="0" smtClean="0"/>
              <a:t> In Proceedings IEEE Cluster 2009, pp. 1-8, Aug. 2009.</a:t>
            </a:r>
          </a:p>
          <a:p>
            <a:pPr eaLnBrk="1" hangingPunct="1"/>
            <a:r>
              <a:rPr lang="en-US" altLang="en-US" sz="1600" b="1" dirty="0" smtClean="0"/>
              <a:t>Long time-scale simulations of in vivo diffusion using GPU hardware</a:t>
            </a:r>
            <a:r>
              <a:rPr lang="en-US" altLang="en-US" sz="1600" dirty="0" smtClean="0"/>
              <a:t>.  E. Roberts, J. Stone, L. Sepulveda, W. </a:t>
            </a:r>
            <a:r>
              <a:rPr lang="en-US" altLang="en-US" sz="1600" dirty="0" err="1" smtClean="0"/>
              <a:t>Hwu</a:t>
            </a:r>
            <a:r>
              <a:rPr lang="en-US" altLang="en-US" sz="1600" dirty="0" smtClean="0"/>
              <a:t>, Z. </a:t>
            </a:r>
            <a:r>
              <a:rPr lang="en-US" altLang="en-US" sz="1600" dirty="0" err="1" smtClean="0"/>
              <a:t>Luthey-Schulten</a:t>
            </a:r>
            <a:r>
              <a:rPr lang="en-US" altLang="en-US" sz="1600" dirty="0" smtClean="0"/>
              <a:t>. In </a:t>
            </a:r>
            <a:r>
              <a:rPr lang="en-US" altLang="en-US" sz="1600" i="1" dirty="0" smtClean="0"/>
              <a:t>IPDPS’09: Proceedings of the 2009 IEEE International Symposium on Parallel &amp; Distributed Computing</a:t>
            </a:r>
            <a:r>
              <a:rPr lang="en-US" altLang="en-US" sz="1600" dirty="0" smtClean="0"/>
              <a:t>, pp. 1-8, 2009.</a:t>
            </a:r>
          </a:p>
          <a:p>
            <a:pPr eaLnBrk="1" hangingPunct="1"/>
            <a:r>
              <a:rPr lang="en-US" altLang="en-US" sz="1600" b="1" dirty="0" smtClean="0"/>
              <a:t>High Performance Computation and Interactive Display of Molecular Orbitals on GPUs and Multi-core CPUs</a:t>
            </a:r>
            <a:r>
              <a:rPr lang="en-US" altLang="en-US" sz="1600" dirty="0" smtClean="0"/>
              <a:t>.    J. Stone, J. </a:t>
            </a:r>
            <a:r>
              <a:rPr lang="en-US" altLang="en-US" sz="1600" dirty="0" err="1" smtClean="0"/>
              <a:t>Saam</a:t>
            </a:r>
            <a:r>
              <a:rPr lang="en-US" altLang="en-US" sz="1600" dirty="0" smtClean="0"/>
              <a:t>, D. Hardy, K. </a:t>
            </a:r>
            <a:r>
              <a:rPr lang="en-US" altLang="en-US" sz="1600" dirty="0" err="1" smtClean="0"/>
              <a:t>Vandivort</a:t>
            </a:r>
            <a:r>
              <a:rPr lang="en-US" altLang="en-US" sz="1600" dirty="0" smtClean="0"/>
              <a:t>, W. </a:t>
            </a:r>
            <a:r>
              <a:rPr lang="en-US" altLang="en-US" sz="1600" dirty="0" err="1" smtClean="0"/>
              <a:t>Hwu</a:t>
            </a:r>
            <a:r>
              <a:rPr lang="en-US" altLang="en-US" sz="1600" dirty="0" smtClean="0"/>
              <a:t>, K. </a:t>
            </a:r>
            <a:r>
              <a:rPr lang="en-US" altLang="en-US" sz="1600" dirty="0" err="1" smtClean="0"/>
              <a:t>Schulten</a:t>
            </a:r>
            <a:r>
              <a:rPr lang="en-US" altLang="en-US" sz="1600" dirty="0" smtClean="0"/>
              <a:t>, </a:t>
            </a:r>
            <a:r>
              <a:rPr lang="en-US" altLang="en-US" sz="1600" i="1" dirty="0" smtClean="0"/>
              <a:t>2nd Workshop on General-Purpose Computation on Graphics </a:t>
            </a:r>
            <a:r>
              <a:rPr lang="en-US" altLang="en-US" sz="1600" i="1" dirty="0" err="1" smtClean="0"/>
              <a:t>Pricessing</a:t>
            </a:r>
            <a:r>
              <a:rPr lang="en-US" altLang="en-US" sz="1600" i="1" dirty="0" smtClean="0"/>
              <a:t> Units (GPGPU-2),</a:t>
            </a:r>
            <a:r>
              <a:rPr lang="en-US" altLang="en-US" sz="1600" dirty="0" smtClean="0"/>
              <a:t> </a:t>
            </a:r>
            <a:r>
              <a:rPr lang="en-US" altLang="en-US" sz="1600" i="1" dirty="0" smtClean="0"/>
              <a:t>ACM International Conference Proceeding Series</a:t>
            </a:r>
            <a:r>
              <a:rPr lang="en-US" altLang="en-US" sz="1600" dirty="0" smtClean="0"/>
              <a:t>, volume 383, pp. 9-18, 2009.</a:t>
            </a:r>
          </a:p>
          <a:p>
            <a:pPr eaLnBrk="1" hangingPunct="1"/>
            <a:r>
              <a:rPr lang="en-US" altLang="en-US" sz="1600" b="1" dirty="0" smtClean="0"/>
              <a:t>Probing </a:t>
            </a:r>
            <a:r>
              <a:rPr lang="en-US" altLang="en-US" sz="1600" b="1" dirty="0" err="1" smtClean="0"/>
              <a:t>Biomolecular</a:t>
            </a:r>
            <a:r>
              <a:rPr lang="en-US" altLang="en-US" sz="1600" b="1" dirty="0" smtClean="0"/>
              <a:t> Machines with Graphics Processors</a:t>
            </a:r>
            <a:r>
              <a:rPr lang="en-US" altLang="en-US" sz="1600" dirty="0" smtClean="0"/>
              <a:t>.  J. Phillips, J. Stone.  </a:t>
            </a:r>
            <a:r>
              <a:rPr lang="en-US" altLang="en-US" sz="1600" i="1" dirty="0" smtClean="0"/>
              <a:t>Communications of the ACM,</a:t>
            </a:r>
            <a:r>
              <a:rPr lang="en-US" altLang="en-US" sz="1600" dirty="0" smtClean="0"/>
              <a:t> 52(10):34-41, 2009.</a:t>
            </a:r>
          </a:p>
          <a:p>
            <a:pPr eaLnBrk="1" hangingPunct="1"/>
            <a:r>
              <a:rPr lang="en-US" altLang="en-US" sz="1600" b="1" dirty="0" smtClean="0"/>
              <a:t>Multilevel summation of electrostatic potentials using graphics processing units</a:t>
            </a:r>
            <a:r>
              <a:rPr lang="en-US" altLang="en-US" sz="1600" dirty="0" smtClean="0"/>
              <a:t>. D. Hardy, J. Stone, K. </a:t>
            </a:r>
            <a:r>
              <a:rPr lang="en-US" altLang="en-US" sz="1600" dirty="0" err="1" smtClean="0"/>
              <a:t>Schulten</a:t>
            </a:r>
            <a:r>
              <a:rPr lang="en-US" altLang="en-US" sz="1600" dirty="0" smtClean="0"/>
              <a:t>. </a:t>
            </a:r>
            <a:r>
              <a:rPr lang="en-US" altLang="en-US" sz="1600" i="1" dirty="0" smtClean="0"/>
              <a:t>J. Parallel Computing</a:t>
            </a:r>
            <a:r>
              <a:rPr lang="en-US" altLang="en-US" sz="16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pPr eaLnBrk="1" hangingPunct="1"/>
            <a:r>
              <a:rPr lang="en-US" altLang="en-US" sz="3600" smtClean="0"/>
              <a:t>GPU Computing Publications </a:t>
            </a:r>
            <a:r>
              <a:rPr lang="en-US" altLang="en-US" sz="2800" smtClean="0"/>
              <a:t>http://www.ks.uiuc.edu/Research/gpu/</a:t>
            </a:r>
          </a:p>
        </p:txBody>
      </p:sp>
      <p:sp>
        <p:nvSpPr>
          <p:cNvPr id="30723" name="Rectangle 3"/>
          <p:cNvSpPr>
            <a:spLocks noGrp="1" noChangeArrowheads="1"/>
          </p:cNvSpPr>
          <p:nvPr>
            <p:ph type="body" idx="4294967295"/>
          </p:nvPr>
        </p:nvSpPr>
        <p:spPr>
          <a:xfrm>
            <a:off x="0" y="914400"/>
            <a:ext cx="9144000" cy="3638550"/>
          </a:xfrm>
          <a:solidFill>
            <a:schemeClr val="bg1"/>
          </a:solidFill>
        </p:spPr>
        <p:txBody>
          <a:bodyPr lIns="91440" tIns="45720" rIns="91440" bIns="45720"/>
          <a:lstStyle/>
          <a:p>
            <a:pPr eaLnBrk="1" hangingPunct="1"/>
            <a:r>
              <a:rPr lang="en-US" altLang="en-US" sz="1600" b="1" dirty="0" smtClean="0"/>
              <a:t>Adapting a message-driven parallel application to GPU-accelerated clusters</a:t>
            </a:r>
            <a:r>
              <a:rPr lang="en-US" altLang="en-US" sz="1600" dirty="0" smtClean="0"/>
              <a:t>.                                      J. Phillips, J. Stone, K. </a:t>
            </a:r>
            <a:r>
              <a:rPr lang="en-US" altLang="en-US" sz="1600" dirty="0" err="1" smtClean="0"/>
              <a:t>Schulten</a:t>
            </a:r>
            <a:r>
              <a:rPr lang="en-US" altLang="en-US" sz="1600" dirty="0" smtClean="0"/>
              <a:t>.  </a:t>
            </a:r>
            <a:r>
              <a:rPr lang="en-US" altLang="en-US" sz="1600" i="1" dirty="0" smtClean="0"/>
              <a:t>Proceedings of the 2008 ACM/IEEE Conference on Supercomputing</a:t>
            </a:r>
            <a:r>
              <a:rPr lang="en-US" altLang="en-US" sz="1600" dirty="0" smtClean="0"/>
              <a:t>, IEEE Press, 2008.</a:t>
            </a:r>
            <a:endParaRPr lang="en-US" altLang="en-US" sz="1600" i="1" dirty="0" smtClean="0"/>
          </a:p>
          <a:p>
            <a:pPr eaLnBrk="1" hangingPunct="1"/>
            <a:r>
              <a:rPr lang="en-US" altLang="en-US" sz="1600" b="1" dirty="0" smtClean="0"/>
              <a:t>GPU acceleration of cutoff pair potentials for molecular modeling applications</a:t>
            </a:r>
            <a:r>
              <a:rPr lang="en-US" altLang="en-US" sz="1600" dirty="0" smtClean="0"/>
              <a:t>.                                C. Rodrigues, D. Hardy, J. Stone, K. </a:t>
            </a:r>
            <a:r>
              <a:rPr lang="en-US" altLang="en-US" sz="1600" dirty="0" err="1" smtClean="0"/>
              <a:t>Schulten</a:t>
            </a:r>
            <a:r>
              <a:rPr lang="en-US" altLang="en-US" sz="1600" dirty="0" smtClean="0"/>
              <a:t>, and W. </a:t>
            </a:r>
            <a:r>
              <a:rPr lang="en-US" altLang="en-US" sz="1600" dirty="0" err="1" smtClean="0"/>
              <a:t>Hwu</a:t>
            </a:r>
            <a:r>
              <a:rPr lang="en-US" altLang="en-US" sz="1600" dirty="0" smtClean="0"/>
              <a:t>. </a:t>
            </a:r>
            <a:r>
              <a:rPr lang="en-US" altLang="en-US" sz="1600" i="1" dirty="0" smtClean="0"/>
              <a:t>Proceedings of the 2008 Conference On Computing Frontiers</a:t>
            </a:r>
            <a:r>
              <a:rPr lang="en-US" altLang="en-US" sz="1600" dirty="0" smtClean="0"/>
              <a:t>, pp. 273-282, 2008.</a:t>
            </a:r>
          </a:p>
          <a:p>
            <a:pPr eaLnBrk="1" hangingPunct="1"/>
            <a:r>
              <a:rPr lang="en-US" altLang="en-US" sz="1600" b="1" dirty="0" smtClean="0"/>
              <a:t>GPU computing</a:t>
            </a:r>
            <a:r>
              <a:rPr lang="en-US" altLang="en-US" sz="1600" dirty="0" smtClean="0"/>
              <a:t>.  J. Owens, M. Houston, D. </a:t>
            </a:r>
            <a:r>
              <a:rPr lang="en-US" altLang="en-US" sz="1600" dirty="0" err="1" smtClean="0"/>
              <a:t>Luebke</a:t>
            </a:r>
            <a:r>
              <a:rPr lang="en-US" altLang="en-US" sz="1600" dirty="0" smtClean="0"/>
              <a:t>, S. Green, J. Stone, J. Phillips. </a:t>
            </a:r>
            <a:r>
              <a:rPr lang="en-US" altLang="en-US" sz="1600" i="1" dirty="0" smtClean="0"/>
              <a:t>Proceedings of the IEEE</a:t>
            </a:r>
            <a:r>
              <a:rPr lang="en-US" altLang="en-US" sz="1600" dirty="0" smtClean="0"/>
              <a:t>, 96:879-899, 2008.</a:t>
            </a:r>
          </a:p>
          <a:p>
            <a:pPr eaLnBrk="1" hangingPunct="1"/>
            <a:r>
              <a:rPr lang="en-US" altLang="en-US" sz="1600" b="1" dirty="0" smtClean="0"/>
              <a:t>Accelerating molecular modeling applications with graphics processors</a:t>
            </a:r>
            <a:r>
              <a:rPr lang="en-US" altLang="en-US" sz="1600" i="1" dirty="0" smtClean="0"/>
              <a:t>. </a:t>
            </a:r>
            <a:r>
              <a:rPr lang="en-US" altLang="en-US" sz="1600" dirty="0" smtClean="0"/>
              <a:t>J. Stone, J. Phillips, P. </a:t>
            </a:r>
            <a:r>
              <a:rPr lang="en-US" altLang="en-US" sz="1600" dirty="0" err="1" smtClean="0"/>
              <a:t>Freddolino</a:t>
            </a:r>
            <a:r>
              <a:rPr lang="en-US" altLang="en-US" sz="1600" dirty="0" smtClean="0"/>
              <a:t>, D. Hardy, L. Trabuco, K. </a:t>
            </a:r>
            <a:r>
              <a:rPr lang="en-US" altLang="en-US" sz="1600" dirty="0" err="1" smtClean="0"/>
              <a:t>Schulten</a:t>
            </a:r>
            <a:r>
              <a:rPr lang="en-US" altLang="en-US" sz="1600" dirty="0" smtClean="0"/>
              <a:t>. </a:t>
            </a:r>
            <a:r>
              <a:rPr lang="en-US" altLang="en-US" sz="1600" i="1" dirty="0" smtClean="0"/>
              <a:t>J. Comp. Chem.</a:t>
            </a:r>
            <a:r>
              <a:rPr lang="en-US" altLang="en-US" sz="1600" dirty="0" smtClean="0"/>
              <a:t>, 28:2618-2640, 2007.</a:t>
            </a:r>
          </a:p>
          <a:p>
            <a:pPr eaLnBrk="1" hangingPunct="1"/>
            <a:r>
              <a:rPr lang="en-US" altLang="en-US" sz="1600" b="1" dirty="0" smtClean="0"/>
              <a:t>Continuous fluorescence </a:t>
            </a:r>
            <a:r>
              <a:rPr lang="en-US" altLang="en-US" sz="1600" b="1" dirty="0" err="1" smtClean="0"/>
              <a:t>microphotolysis</a:t>
            </a:r>
            <a:r>
              <a:rPr lang="en-US" altLang="en-US" sz="1600" b="1" dirty="0" smtClean="0"/>
              <a:t> and correlation spectroscopy</a:t>
            </a:r>
            <a:r>
              <a:rPr lang="en-US" altLang="en-US" sz="1600" dirty="0" smtClean="0"/>
              <a:t>. A. </a:t>
            </a:r>
            <a:r>
              <a:rPr lang="en-US" altLang="en-US" sz="1600" dirty="0" err="1" smtClean="0"/>
              <a:t>Arkhipov</a:t>
            </a:r>
            <a:r>
              <a:rPr lang="en-US" altLang="en-US" sz="1600" dirty="0" smtClean="0"/>
              <a:t>, J. </a:t>
            </a:r>
            <a:r>
              <a:rPr lang="en-US" altLang="en-US" sz="1600" dirty="0" err="1" smtClean="0"/>
              <a:t>Hüve</a:t>
            </a:r>
            <a:r>
              <a:rPr lang="en-US" altLang="en-US" sz="1600" dirty="0" smtClean="0"/>
              <a:t>, M. </a:t>
            </a:r>
            <a:r>
              <a:rPr lang="en-US" altLang="en-US" sz="1600" dirty="0" err="1" smtClean="0"/>
              <a:t>Kahms</a:t>
            </a:r>
            <a:r>
              <a:rPr lang="en-US" altLang="en-US" sz="1600" dirty="0" smtClean="0"/>
              <a:t>, R. Peters, K. </a:t>
            </a:r>
            <a:r>
              <a:rPr lang="en-US" altLang="en-US" sz="1600" dirty="0" err="1" smtClean="0"/>
              <a:t>Schulten</a:t>
            </a:r>
            <a:r>
              <a:rPr lang="en-US" altLang="en-US" sz="1600" dirty="0" smtClean="0"/>
              <a:t>. </a:t>
            </a:r>
            <a:r>
              <a:rPr lang="en-US" altLang="en-US" sz="1600" i="1" dirty="0" smtClean="0"/>
              <a:t>Biophysical Journal</a:t>
            </a:r>
            <a:r>
              <a:rPr lang="en-US" altLang="en-US" sz="16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19459" name="Picture 3" descr="C:\Documents and Settings\johns\Desktop\talks\cudatalks\iacat01232009\c60_orb10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60" y="2535238"/>
            <a:ext cx="1611965" cy="154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Documents and Settings\johns\Desktop\talks\vmd\sitevisit\NVnotes\geforce8800.jpg"/>
          <p:cNvPicPr>
            <a:picLocks noChangeAspect="1" noChangeArrowheads="1"/>
          </p:cNvPicPr>
          <p:nvPr/>
        </p:nvPicPr>
        <p:blipFill>
          <a:blip r:embed="rId3">
            <a:extLst>
              <a:ext uri="{28A0092B-C50C-407E-A947-70E740481C1C}">
                <a14:useLocalDpi xmlns:a14="http://schemas.microsoft.com/office/drawing/2010/main" val="0"/>
              </a:ext>
            </a:extLst>
          </a:blip>
          <a:srcRect t="4790" b="4192"/>
          <a:stretch>
            <a:fillRect/>
          </a:stretch>
        </p:blipFill>
        <p:spPr bwMode="auto">
          <a:xfrm>
            <a:off x="7044531" y="4084928"/>
            <a:ext cx="19812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3"/>
          <p:cNvGrpSpPr>
            <a:grpSpLocks/>
          </p:cNvGrpSpPr>
          <p:nvPr/>
        </p:nvGrpSpPr>
        <p:grpSpPr bwMode="auto">
          <a:xfrm>
            <a:off x="6540020" y="903833"/>
            <a:ext cx="2603980" cy="1642029"/>
            <a:chOff x="1025235" y="1143000"/>
            <a:chExt cx="3927765" cy="3051464"/>
          </a:xfrm>
        </p:grpSpPr>
        <p:pic>
          <p:nvPicPr>
            <p:cNvPr id="19507" name="Picture 16" descr="C:\Documents and Settings\johns\Desktop\rdfimgarg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5" y="1558061"/>
              <a:ext cx="3809075" cy="26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8" name="Picture 18" descr="C:\Documents and Settings\johns\Desktop\gpurdf.png"/>
            <p:cNvPicPr>
              <a:picLocks noChangeAspect="1" noChangeArrowheads="1"/>
            </p:cNvPicPr>
            <p:nvPr/>
          </p:nvPicPr>
          <p:blipFill>
            <a:blip r:embed="rId5">
              <a:extLst>
                <a:ext uri="{28A0092B-C50C-407E-A947-70E740481C1C}">
                  <a14:useLocalDpi xmlns:a14="http://schemas.microsoft.com/office/drawing/2010/main" val="0"/>
                </a:ext>
              </a:extLst>
            </a:blip>
            <a:srcRect l="4482" t="8333" r="5882" b="8333"/>
            <a:stretch>
              <a:fillRect/>
            </a:stretch>
          </p:blipFill>
          <p:spPr bwMode="auto">
            <a:xfrm>
              <a:off x="3200400" y="1143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2" name="Rectangle 14"/>
          <p:cNvSpPr>
            <a:spLocks noGrp="1" noChangeArrowheads="1"/>
          </p:cNvSpPr>
          <p:nvPr>
            <p:ph type="title"/>
          </p:nvPr>
        </p:nvSpPr>
        <p:spPr>
          <a:xfrm>
            <a:off x="533400" y="0"/>
            <a:ext cx="7770813" cy="887413"/>
          </a:xfrm>
        </p:spPr>
        <p:txBody>
          <a:bodyPr>
            <a:noAutofit/>
          </a:bodyPr>
          <a:lstStyle/>
          <a:p>
            <a:pPr eaLnBrk="1" hangingPunct="1"/>
            <a:r>
              <a:rPr lang="en-US" altLang="en-US" sz="2800" dirty="0" smtClean="0"/>
              <a:t>CUDA GPU-Accelerated Trajectory Analysis and Visualization in VMD</a:t>
            </a:r>
            <a:endParaRPr lang="en-US" altLang="en-US" sz="1200" dirty="0" smtClean="0"/>
          </a:p>
        </p:txBody>
      </p:sp>
      <p:graphicFrame>
        <p:nvGraphicFramePr>
          <p:cNvPr id="2" name="Table 1"/>
          <p:cNvGraphicFramePr>
            <a:graphicFrameLocks noGrp="1"/>
          </p:cNvGraphicFramePr>
          <p:nvPr>
            <p:extLst>
              <p:ext uri="{D42A27DB-BD31-4B8C-83A1-F6EECF244321}">
                <p14:modId xmlns:p14="http://schemas.microsoft.com/office/powerpoint/2010/main" val="3421686261"/>
              </p:ext>
            </p:extLst>
          </p:nvPr>
        </p:nvGraphicFramePr>
        <p:xfrm>
          <a:off x="82550" y="871059"/>
          <a:ext cx="6265087" cy="4234262"/>
        </p:xfrm>
        <a:graphic>
          <a:graphicData uri="http://schemas.openxmlformats.org/drawingml/2006/table">
            <a:tbl>
              <a:tblPr firstRow="1" bandRow="1">
                <a:tableStyleId>{5C22544A-7EE6-4342-B048-85BDC9FD1C3A}</a:tableStyleId>
              </a:tblPr>
              <a:tblGrid>
                <a:gridCol w="3414621"/>
                <a:gridCol w="2850466"/>
              </a:tblGrid>
              <a:tr h="5385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VMD GPU-Accelerated</a:t>
                      </a:r>
                      <a:r>
                        <a:rPr lang="en-US" sz="1400" baseline="0" dirty="0" smtClean="0">
                          <a:solidFill>
                            <a:schemeClr val="tx1"/>
                          </a:solidFill>
                        </a:rPr>
                        <a:t> Feature or       GPU Kernel</a:t>
                      </a:r>
                      <a:endParaRPr lang="en-US" sz="1400" dirty="0" smtClean="0">
                        <a:solidFill>
                          <a:schemeClr val="tx1"/>
                        </a:solidFill>
                      </a:endParaRPr>
                    </a:p>
                  </a:txBody>
                  <a:tcPr marT="34281" marB="34281">
                    <a:solidFill>
                      <a:srgbClr val="99FF99"/>
                    </a:solidFill>
                  </a:tcPr>
                </a:tc>
                <a:tc>
                  <a:txBody>
                    <a:bodyPr/>
                    <a:lstStyle/>
                    <a:p>
                      <a:r>
                        <a:rPr lang="en-US" sz="1400" dirty="0" smtClean="0">
                          <a:solidFill>
                            <a:schemeClr val="tx1"/>
                          </a:solidFill>
                        </a:rPr>
                        <a:t>Exemplary </a:t>
                      </a:r>
                      <a:r>
                        <a:rPr lang="en-US" sz="1400" baseline="0" dirty="0" smtClean="0">
                          <a:solidFill>
                            <a:schemeClr val="tx1"/>
                          </a:solidFill>
                        </a:rPr>
                        <a:t>s</a:t>
                      </a:r>
                      <a:r>
                        <a:rPr lang="en-US" sz="1400" dirty="0" smtClean="0">
                          <a:solidFill>
                            <a:schemeClr val="tx1"/>
                          </a:solidFill>
                        </a:rPr>
                        <a:t>peedup vs. contemporary 4-core CPU</a:t>
                      </a:r>
                      <a:endParaRPr lang="en-US" sz="1400" dirty="0">
                        <a:solidFill>
                          <a:schemeClr val="tx1"/>
                        </a:solidFill>
                      </a:endParaRPr>
                    </a:p>
                  </a:txBody>
                  <a:tcPr marT="34281" marB="34281">
                    <a:solidFill>
                      <a:srgbClr val="99FF99"/>
                    </a:solidFill>
                  </a:tcPr>
                </a:tc>
              </a:tr>
              <a:tr h="287464">
                <a:tc>
                  <a:txBody>
                    <a:bodyPr/>
                    <a:lstStyle/>
                    <a:p>
                      <a:r>
                        <a:rPr lang="en-US" sz="1400" b="1" dirty="0" smtClean="0"/>
                        <a:t>Molecular</a:t>
                      </a:r>
                      <a:r>
                        <a:rPr lang="en-US" sz="1400" b="1" baseline="0" dirty="0" smtClean="0"/>
                        <a:t> orbital display</a:t>
                      </a:r>
                      <a:endParaRPr lang="en-US" sz="1400" b="1" dirty="0"/>
                    </a:p>
                  </a:txBody>
                  <a:tcPr marT="34281" marB="34281"/>
                </a:tc>
                <a:tc>
                  <a:txBody>
                    <a:bodyPr/>
                    <a:lstStyle/>
                    <a:p>
                      <a:r>
                        <a:rPr lang="en-US" sz="1400" b="1" dirty="0" smtClean="0"/>
                        <a:t>30x</a:t>
                      </a:r>
                      <a:endParaRPr lang="en-US" sz="1400" b="1" dirty="0"/>
                    </a:p>
                  </a:txBody>
                  <a:tcPr marT="34281" marB="34281"/>
                </a:tc>
              </a:tr>
              <a:tr h="291725">
                <a:tc>
                  <a:txBody>
                    <a:bodyPr/>
                    <a:lstStyle/>
                    <a:p>
                      <a:r>
                        <a:rPr lang="en-US" sz="1400" b="1" dirty="0" smtClean="0"/>
                        <a:t>Radial distribution function</a:t>
                      </a:r>
                      <a:endParaRPr lang="en-US" sz="1400" b="1" dirty="0"/>
                    </a:p>
                  </a:txBody>
                  <a:tcPr marT="34281" marB="34281"/>
                </a:tc>
                <a:tc>
                  <a:txBody>
                    <a:bodyPr/>
                    <a:lstStyle/>
                    <a:p>
                      <a:r>
                        <a:rPr lang="en-US" sz="1400" b="1" dirty="0" smtClean="0"/>
                        <a:t>23x</a:t>
                      </a:r>
                      <a:endParaRPr lang="en-US" sz="1400" b="1" dirty="0"/>
                    </a:p>
                  </a:txBody>
                  <a:tcPr marT="34281" marB="34281"/>
                </a:tc>
              </a:tr>
              <a:tr h="291725">
                <a:tc>
                  <a:txBody>
                    <a:bodyPr/>
                    <a:lstStyle/>
                    <a:p>
                      <a:r>
                        <a:rPr lang="en-US" sz="1400" b="1" dirty="0" smtClean="0"/>
                        <a:t>Molecular surface display</a:t>
                      </a:r>
                      <a:endParaRPr lang="en-US" sz="1400" b="1" dirty="0"/>
                    </a:p>
                  </a:txBody>
                  <a:tcPr marT="34281" marB="34281"/>
                </a:tc>
                <a:tc>
                  <a:txBody>
                    <a:bodyPr/>
                    <a:lstStyle/>
                    <a:p>
                      <a:r>
                        <a:rPr lang="en-US" sz="1400" b="1" dirty="0" smtClean="0"/>
                        <a:t>15x</a:t>
                      </a:r>
                      <a:endParaRPr lang="en-US" sz="1400" b="1" dirty="0"/>
                    </a:p>
                  </a:txBody>
                  <a:tcPr marT="34281" marB="34281"/>
                </a:tc>
              </a:tr>
              <a:tr h="2874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Electrostatic field calculation</a:t>
                      </a:r>
                    </a:p>
                  </a:txBody>
                  <a:tcPr marT="34281" marB="34281"/>
                </a:tc>
                <a:tc>
                  <a:txBody>
                    <a:bodyPr/>
                    <a:lstStyle/>
                    <a:p>
                      <a:r>
                        <a:rPr lang="en-US" sz="1400" b="1" dirty="0" smtClean="0"/>
                        <a:t>11x</a:t>
                      </a:r>
                      <a:endParaRPr lang="en-US" sz="1400" b="1" dirty="0"/>
                    </a:p>
                  </a:txBody>
                  <a:tcPr marT="34281" marB="34281"/>
                </a:tc>
              </a:tr>
              <a:tr h="276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Ray tracing w/ shadows,</a:t>
                      </a:r>
                      <a:r>
                        <a:rPr lang="en-US" sz="1400" b="1" baseline="0" dirty="0" smtClean="0"/>
                        <a:t>  AO lighting</a:t>
                      </a:r>
                      <a:endParaRPr lang="en-US" sz="1400" b="1" dirty="0" smtClean="0"/>
                    </a:p>
                  </a:txBody>
                  <a:tcPr marT="34281" marB="34281"/>
                </a:tc>
                <a:tc>
                  <a:txBody>
                    <a:bodyPr/>
                    <a:lstStyle/>
                    <a:p>
                      <a:r>
                        <a:rPr lang="en-US" sz="1400" b="1" dirty="0" smtClean="0"/>
                        <a:t>7x</a:t>
                      </a:r>
                      <a:endParaRPr lang="en-US" sz="1400" b="1" dirty="0"/>
                    </a:p>
                  </a:txBody>
                  <a:tcPr marT="34281" marB="34281"/>
                </a:tc>
              </a:tr>
              <a:tr h="276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smtClean="0"/>
                        <a:t>cryoEM</a:t>
                      </a:r>
                      <a:r>
                        <a:rPr lang="en-US" sz="1400" b="1" dirty="0" smtClean="0"/>
                        <a:t> cross</a:t>
                      </a:r>
                      <a:r>
                        <a:rPr lang="en-US" sz="1400" b="1" baseline="0" dirty="0" smtClean="0"/>
                        <a:t> correlation quality-of-fit</a:t>
                      </a:r>
                      <a:endParaRPr lang="en-US" sz="1400" b="1" dirty="0" smtClean="0"/>
                    </a:p>
                  </a:txBody>
                  <a:tcPr marT="34281" marB="34281"/>
                </a:tc>
                <a:tc>
                  <a:txBody>
                    <a:bodyPr/>
                    <a:lstStyle/>
                    <a:p>
                      <a:r>
                        <a:rPr lang="en-US" sz="1400" b="1" dirty="0" smtClean="0"/>
                        <a:t>7x</a:t>
                      </a:r>
                      <a:endParaRPr lang="en-US" sz="1400" b="1" dirty="0"/>
                    </a:p>
                  </a:txBody>
                  <a:tcPr marT="34281" marB="34281"/>
                </a:tc>
              </a:tr>
              <a:tr h="276894">
                <a:tc>
                  <a:txBody>
                    <a:bodyPr/>
                    <a:lstStyle/>
                    <a:p>
                      <a:r>
                        <a:rPr lang="en-US" sz="1400" dirty="0" smtClean="0"/>
                        <a:t>Ion placement</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MDFF</a:t>
                      </a:r>
                      <a:r>
                        <a:rPr lang="en-US" sz="1400" baseline="0" dirty="0" smtClean="0"/>
                        <a:t> d</a:t>
                      </a:r>
                      <a:r>
                        <a:rPr lang="en-US" sz="1400" dirty="0" smtClean="0"/>
                        <a:t>ensity map synthesis </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Implicit ligand</a:t>
                      </a:r>
                      <a:r>
                        <a:rPr lang="en-US" sz="1400" baseline="0" dirty="0" smtClean="0"/>
                        <a:t> sampling</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Root</a:t>
                      </a:r>
                      <a:r>
                        <a:rPr lang="en-US" sz="1400" baseline="0" dirty="0" smtClean="0"/>
                        <a:t> mean squared fluctuation</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Radius of gyration</a:t>
                      </a:r>
                      <a:endParaRPr lang="en-US" sz="1400" dirty="0"/>
                    </a:p>
                  </a:txBody>
                  <a:tcPr marT="34281" marB="34281"/>
                </a:tc>
                <a:tc>
                  <a:txBody>
                    <a:bodyPr/>
                    <a:lstStyle/>
                    <a:p>
                      <a:r>
                        <a:rPr lang="en-US" sz="1400" dirty="0" smtClean="0"/>
                        <a:t>5x</a:t>
                      </a:r>
                      <a:endParaRPr lang="en-US" sz="1400" dirty="0"/>
                    </a:p>
                  </a:txBody>
                  <a:tcPr marT="34281" marB="34281"/>
                </a:tc>
              </a:tr>
              <a:tr h="276894">
                <a:tc>
                  <a:txBody>
                    <a:bodyPr/>
                    <a:lstStyle/>
                    <a:p>
                      <a:r>
                        <a:rPr lang="en-US" sz="1400" dirty="0" smtClean="0"/>
                        <a:t>Close</a:t>
                      </a:r>
                      <a:r>
                        <a:rPr lang="en-US" sz="1400" baseline="0" dirty="0" smtClean="0"/>
                        <a:t> </a:t>
                      </a:r>
                      <a:r>
                        <a:rPr lang="en-US" sz="1400" dirty="0" smtClean="0"/>
                        <a:t>contact determination</a:t>
                      </a:r>
                      <a:endParaRPr lang="en-US" sz="1400" dirty="0"/>
                    </a:p>
                  </a:txBody>
                  <a:tcPr marT="34281" marB="34281"/>
                </a:tc>
                <a:tc>
                  <a:txBody>
                    <a:bodyPr/>
                    <a:lstStyle/>
                    <a:p>
                      <a:r>
                        <a:rPr lang="en-US" sz="1400" dirty="0" smtClean="0"/>
                        <a:t>5x</a:t>
                      </a:r>
                      <a:endParaRPr lang="en-US" sz="1400" dirty="0"/>
                    </a:p>
                  </a:txBody>
                  <a:tcPr marT="34281" marB="34281"/>
                </a:tc>
              </a:tr>
              <a:tr h="276894">
                <a:tc>
                  <a:txBody>
                    <a:bodyPr/>
                    <a:lstStyle/>
                    <a:p>
                      <a:r>
                        <a:rPr lang="en-US" sz="1400" dirty="0" smtClean="0"/>
                        <a:t>Dipole moment calculation</a:t>
                      </a:r>
                      <a:endParaRPr lang="en-US" sz="1400" dirty="0"/>
                    </a:p>
                  </a:txBody>
                  <a:tcPr marT="34281" marB="34281"/>
                </a:tc>
                <a:tc>
                  <a:txBody>
                    <a:bodyPr/>
                    <a:lstStyle/>
                    <a:p>
                      <a:r>
                        <a:rPr lang="en-US" sz="1400" dirty="0" smtClean="0"/>
                        <a:t>4x</a:t>
                      </a:r>
                      <a:endParaRPr lang="en-US" sz="1400" dirty="0"/>
                    </a:p>
                  </a:txBody>
                  <a:tcPr marT="34281" marB="34281"/>
                </a:tc>
              </a:tr>
            </a:tbl>
          </a:graphicData>
        </a:graphic>
      </p:graphicFrame>
    </p:spTree>
    <p:extLst>
      <p:ext uri="{BB962C8B-B14F-4D97-AF65-F5344CB8AC3E}">
        <p14:creationId xmlns:p14="http://schemas.microsoft.com/office/powerpoint/2010/main" val="81665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5" name="Rectangle 3"/>
          <p:cNvSpPr>
            <a:spLocks noGrp="1" noChangeArrowheads="1"/>
          </p:cNvSpPr>
          <p:nvPr>
            <p:ph type="body" idx="4294967295"/>
          </p:nvPr>
        </p:nvSpPr>
        <p:spPr>
          <a:xfrm>
            <a:off x="106878" y="971549"/>
            <a:ext cx="5427024" cy="2994175"/>
          </a:xfrm>
        </p:spPr>
        <p:txBody>
          <a:bodyPr>
            <a:normAutofit fontScale="62500" lnSpcReduction="20000"/>
          </a:bodyPr>
          <a:lstStyle/>
          <a:p>
            <a:r>
              <a:rPr lang="en-US" altLang="en-US" sz="2400" dirty="0" smtClean="0"/>
              <a:t>Visualization of MOs aids in understanding the chemistry of molecular system</a:t>
            </a:r>
          </a:p>
          <a:p>
            <a:r>
              <a:rPr lang="en-US" altLang="en-US" sz="2400" dirty="0" smtClean="0"/>
              <a:t>MO spatial distribution is correlated with probability density for an electron(s)</a:t>
            </a:r>
          </a:p>
          <a:p>
            <a:r>
              <a:rPr lang="en-US" altLang="en-US" sz="2400" b="1" dirty="0" smtClean="0"/>
              <a:t>Animation</a:t>
            </a:r>
            <a:r>
              <a:rPr lang="en-US" altLang="en-US" sz="2400" dirty="0" smtClean="0"/>
              <a:t> of (classical mechanics) molecular dynamics trajectories provides insight into simulation results</a:t>
            </a:r>
          </a:p>
          <a:p>
            <a:pPr lvl="1"/>
            <a:r>
              <a:rPr lang="en-US" altLang="en-US" sz="2000" dirty="0" smtClean="0"/>
              <a:t>To </a:t>
            </a:r>
            <a:r>
              <a:rPr lang="en-US" altLang="en-US" sz="2000" dirty="0"/>
              <a:t>do the same for QM or QM/MM simulations </a:t>
            </a:r>
            <a:r>
              <a:rPr lang="en-US" altLang="en-US" sz="2000" dirty="0" smtClean="0"/>
              <a:t>MOs must be computed at </a:t>
            </a:r>
            <a:r>
              <a:rPr lang="en-US" altLang="en-US" sz="2000" b="1" dirty="0" smtClean="0">
                <a:solidFill>
                  <a:srgbClr val="006600"/>
                </a:solidFill>
              </a:rPr>
              <a:t>10 </a:t>
            </a:r>
            <a:r>
              <a:rPr lang="en-US" altLang="en-US" sz="2000" b="1" dirty="0">
                <a:solidFill>
                  <a:srgbClr val="006600"/>
                </a:solidFill>
              </a:rPr>
              <a:t>FPS</a:t>
            </a:r>
            <a:r>
              <a:rPr lang="en-US" altLang="en-US" sz="2000" dirty="0"/>
              <a:t> or more</a:t>
            </a:r>
          </a:p>
          <a:p>
            <a:pPr lvl="1"/>
            <a:r>
              <a:rPr lang="en-US" altLang="en-US" sz="2000" b="1" dirty="0" smtClean="0"/>
              <a:t>Large GPU speedups (up to 30x vs. 4-core CPU) </a:t>
            </a:r>
            <a:r>
              <a:rPr lang="en-US" altLang="en-US" sz="2000" dirty="0" smtClean="0"/>
              <a:t>over </a:t>
            </a:r>
            <a:r>
              <a:rPr lang="en-US" altLang="en-US" sz="2000" dirty="0"/>
              <a:t>existing tools </a:t>
            </a:r>
            <a:r>
              <a:rPr lang="en-US" altLang="en-US" sz="2000" dirty="0" smtClean="0"/>
              <a:t>makes </a:t>
            </a:r>
            <a:r>
              <a:rPr lang="en-US" altLang="en-US" sz="2000" dirty="0"/>
              <a:t>this possible!</a:t>
            </a:r>
          </a:p>
          <a:p>
            <a:r>
              <a:rPr lang="en-US" altLang="en-US" sz="2400" b="1" dirty="0" smtClean="0"/>
              <a:t>Run-time code generation </a:t>
            </a:r>
            <a:r>
              <a:rPr lang="en-US" altLang="en-US" sz="2400" dirty="0" smtClean="0"/>
              <a:t>(JIT) and compilation via </a:t>
            </a:r>
            <a:r>
              <a:rPr lang="en-US" altLang="en-US" sz="2400" b="1" dirty="0" smtClean="0"/>
              <a:t>CUDA 7.0 NVRTC </a:t>
            </a:r>
            <a:r>
              <a:rPr lang="en-US" altLang="en-US" sz="2400" dirty="0" smtClean="0"/>
              <a:t>enable further optimizations and the </a:t>
            </a:r>
            <a:r>
              <a:rPr lang="en-US" altLang="en-US" sz="2400" b="1" dirty="0" smtClean="0"/>
              <a:t>highest performance to date: 1.8x faster than previous best result</a:t>
            </a:r>
          </a:p>
        </p:txBody>
      </p:sp>
      <p:pic>
        <p:nvPicPr>
          <p:cNvPr id="7" name="Picture 4" descr="C:\Documents and Settings\johns\Desktop\talks\cudatalks\iacat01232009\c60_orb104b.png"/>
          <p:cNvPicPr>
            <a:picLocks noChangeAspect="1" noChangeArrowheads="1"/>
          </p:cNvPicPr>
          <p:nvPr/>
        </p:nvPicPr>
        <p:blipFill>
          <a:blip r:embed="rId3">
            <a:extLst>
              <a:ext uri="{28A0092B-C50C-407E-A947-70E740481C1C}">
                <a14:useLocalDpi xmlns:a14="http://schemas.microsoft.com/office/drawing/2010/main" val="0"/>
              </a:ext>
            </a:extLst>
          </a:blip>
          <a:srcRect t="4762" b="3175"/>
          <a:stretch>
            <a:fillRect/>
          </a:stretch>
        </p:blipFill>
        <p:spPr bwMode="auto">
          <a:xfrm>
            <a:off x="5878284" y="469167"/>
            <a:ext cx="3117739" cy="31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53" y="3965725"/>
            <a:ext cx="8906494" cy="107721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20000"/>
              </a:spcBef>
              <a:buFont typeface="Times New Roman" pitchFamily="18" charset="0"/>
              <a:buNone/>
            </a:pPr>
            <a:r>
              <a:rPr lang="en-US" altLang="en-US" sz="1600" b="1" dirty="0"/>
              <a:t>High Performance Computation and Interactive Display of Molecular Orbitals on GPUs and Multi-core CPUs.  </a:t>
            </a:r>
            <a:r>
              <a:rPr lang="en-US" altLang="en-US" sz="1600" dirty="0" smtClean="0"/>
              <a:t>J</a:t>
            </a:r>
            <a:r>
              <a:rPr lang="en-US" altLang="en-US" sz="1600" dirty="0"/>
              <a:t>. E. Stone, J. </a:t>
            </a:r>
            <a:r>
              <a:rPr lang="en-US" altLang="en-US" sz="1600" dirty="0" err="1"/>
              <a:t>Saam</a:t>
            </a:r>
            <a:r>
              <a:rPr lang="en-US" altLang="en-US" sz="1600" dirty="0"/>
              <a:t>, D. Hardy, K. </a:t>
            </a:r>
            <a:r>
              <a:rPr lang="en-US" altLang="en-US" sz="1600" dirty="0" err="1"/>
              <a:t>Vandivort</a:t>
            </a:r>
            <a:r>
              <a:rPr lang="en-US" altLang="en-US" sz="1600" dirty="0"/>
              <a:t>, W. </a:t>
            </a:r>
            <a:r>
              <a:rPr lang="en-US" altLang="en-US" sz="1600" dirty="0" err="1"/>
              <a:t>Hwu</a:t>
            </a:r>
            <a:r>
              <a:rPr lang="en-US" altLang="en-US" sz="1600" dirty="0"/>
              <a:t>, K. </a:t>
            </a:r>
            <a:r>
              <a:rPr lang="en-US" altLang="en-US" sz="1600" dirty="0" err="1"/>
              <a:t>Schulten</a:t>
            </a:r>
            <a:r>
              <a:rPr lang="en-US" altLang="en-US" sz="1600" dirty="0"/>
              <a:t>,   </a:t>
            </a:r>
            <a:r>
              <a:rPr lang="en-US" altLang="en-US" sz="1600" i="1" dirty="0"/>
              <a:t>2nd Workshop on General-Purpose Computation on Graphics </a:t>
            </a:r>
            <a:r>
              <a:rPr lang="en-US" altLang="en-US" sz="1600" i="1" dirty="0" smtClean="0"/>
              <a:t>Processing </a:t>
            </a:r>
            <a:r>
              <a:rPr lang="en-US" altLang="en-US" sz="1600" i="1" dirty="0"/>
              <a:t>Units </a:t>
            </a:r>
            <a:r>
              <a:rPr lang="en-US" altLang="en-US" sz="1600" i="1" dirty="0" smtClean="0"/>
              <a:t>(GPGPU-2),</a:t>
            </a:r>
            <a:r>
              <a:rPr lang="en-US" altLang="en-US" sz="1600" dirty="0" smtClean="0"/>
              <a:t> </a:t>
            </a:r>
            <a:r>
              <a:rPr lang="en-US" altLang="en-US" sz="1600" i="1" dirty="0" smtClean="0"/>
              <a:t>ACM International Conference Proceeding Series</a:t>
            </a:r>
            <a:r>
              <a:rPr lang="en-US" altLang="en-US" sz="1600" dirty="0" smtClean="0"/>
              <a:t>, volume 383, pp. 9-18, 2009.</a:t>
            </a:r>
            <a:endParaRPr lang="en-US" altLang="en-US" sz="1200" dirty="0"/>
          </a:p>
        </p:txBody>
      </p:sp>
      <p:sp>
        <p:nvSpPr>
          <p:cNvPr id="8" name="Text Box 5"/>
          <p:cNvSpPr txBox="1">
            <a:spLocks noChangeArrowheads="1"/>
          </p:cNvSpPr>
          <p:nvPr/>
        </p:nvSpPr>
        <p:spPr bwMode="auto">
          <a:xfrm>
            <a:off x="6794970" y="3440323"/>
            <a:ext cx="1284365" cy="52540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dirty="0"/>
              <a:t>C</a:t>
            </a:r>
            <a:r>
              <a:rPr lang="en-US" altLang="en-US" sz="2800" baseline="-25000" dirty="0"/>
              <a:t>60</a:t>
            </a:r>
          </a:p>
        </p:txBody>
      </p:sp>
      <p:sp>
        <p:nvSpPr>
          <p:cNvPr id="3074" name="Rectangle 2"/>
          <p:cNvSpPr>
            <a:spLocks noGrp="1" noChangeArrowheads="1"/>
          </p:cNvSpPr>
          <p:nvPr>
            <p:ph type="title" idx="4294967295"/>
          </p:nvPr>
        </p:nvSpPr>
        <p:spPr>
          <a:xfrm>
            <a:off x="118753" y="285750"/>
            <a:ext cx="6412675" cy="571500"/>
          </a:xfrm>
        </p:spPr>
        <p:txBody>
          <a:bodyPr>
            <a:noAutofit/>
          </a:bodyPr>
          <a:lstStyle/>
          <a:p>
            <a:r>
              <a:rPr lang="en-US" altLang="en-US" sz="3200" dirty="0" smtClean="0"/>
              <a:t>Molecular Orbitals w/ NVRTC JIT</a:t>
            </a:r>
          </a:p>
        </p:txBody>
      </p:sp>
    </p:spTree>
    <p:extLst>
      <p:ext uri="{BB962C8B-B14F-4D97-AF65-F5344CB8AC3E}">
        <p14:creationId xmlns:p14="http://schemas.microsoft.com/office/powerpoint/2010/main" val="1154039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342900" y="742951"/>
            <a:ext cx="8572500" cy="4068366"/>
            <a:chOff x="216" y="528"/>
            <a:chExt cx="5400" cy="3417"/>
          </a:xfrm>
        </p:grpSpPr>
        <p:sp>
          <p:nvSpPr>
            <p:cNvPr id="7172" name="Line 3"/>
            <p:cNvSpPr>
              <a:spLocks noChangeShapeType="1"/>
            </p:cNvSpPr>
            <p:nvPr/>
          </p:nvSpPr>
          <p:spPr bwMode="auto">
            <a:xfrm rot="-5400000">
              <a:off x="2556" y="366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3" name="Line 4"/>
            <p:cNvSpPr>
              <a:spLocks noChangeShapeType="1"/>
            </p:cNvSpPr>
            <p:nvPr/>
          </p:nvSpPr>
          <p:spPr bwMode="auto">
            <a:xfrm rot="-5400000">
              <a:off x="4280" y="3455"/>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4" name="Line 5"/>
            <p:cNvSpPr>
              <a:spLocks noChangeShapeType="1"/>
            </p:cNvSpPr>
            <p:nvPr/>
          </p:nvSpPr>
          <p:spPr bwMode="auto">
            <a:xfrm rot="-5400000">
              <a:off x="4099" y="365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75" name="AutoShape 6"/>
            <p:cNvCxnSpPr>
              <a:cxnSpLocks noChangeShapeType="1"/>
            </p:cNvCxnSpPr>
            <p:nvPr/>
          </p:nvCxnSpPr>
          <p:spPr bwMode="auto">
            <a:xfrm flipH="1">
              <a:off x="4032" y="3324"/>
              <a:ext cx="355" cy="9"/>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6" name="Line 7"/>
            <p:cNvSpPr>
              <a:spLocks noChangeShapeType="1"/>
            </p:cNvSpPr>
            <p:nvPr/>
          </p:nvSpPr>
          <p:spPr bwMode="auto">
            <a:xfrm rot="-5400000">
              <a:off x="3969" y="2681"/>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7" name="Line 8"/>
            <p:cNvSpPr>
              <a:spLocks noChangeShapeType="1"/>
            </p:cNvSpPr>
            <p:nvPr/>
          </p:nvSpPr>
          <p:spPr bwMode="auto">
            <a:xfrm>
              <a:off x="1488" y="3072"/>
              <a:ext cx="1165" cy="9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8" name="Line 9"/>
            <p:cNvSpPr>
              <a:spLocks noChangeShapeType="1"/>
            </p:cNvSpPr>
            <p:nvPr/>
          </p:nvSpPr>
          <p:spPr bwMode="auto">
            <a:xfrm>
              <a:off x="1488" y="2304"/>
              <a:ext cx="1172" cy="480"/>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9" name="Rectangle 10"/>
            <p:cNvSpPr>
              <a:spLocks noChangeAspect="1" noChangeArrowheads="1"/>
            </p:cNvSpPr>
            <p:nvPr/>
          </p:nvSpPr>
          <p:spPr bwMode="auto">
            <a:xfrm>
              <a:off x="4080" y="2017"/>
              <a:ext cx="127" cy="1553"/>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0" name="Line 11"/>
            <p:cNvSpPr>
              <a:spLocks noChangeShapeType="1"/>
            </p:cNvSpPr>
            <p:nvPr/>
          </p:nvSpPr>
          <p:spPr bwMode="auto">
            <a:xfrm flipH="1" flipV="1">
              <a:off x="4066" y="2785"/>
              <a:ext cx="127"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1" name="Line 12"/>
            <p:cNvSpPr>
              <a:spLocks noChangeShapeType="1"/>
            </p:cNvSpPr>
            <p:nvPr/>
          </p:nvSpPr>
          <p:spPr bwMode="auto">
            <a:xfrm flipH="1" flipV="1">
              <a:off x="4024" y="3169"/>
              <a:ext cx="171"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2" name="Line 13"/>
            <p:cNvSpPr>
              <a:spLocks noChangeShapeType="1"/>
            </p:cNvSpPr>
            <p:nvPr/>
          </p:nvSpPr>
          <p:spPr bwMode="auto">
            <a:xfrm flipH="1" flipV="1">
              <a:off x="4067" y="2401"/>
              <a:ext cx="133"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3" name="Rectangle 14"/>
            <p:cNvSpPr>
              <a:spLocks noChangeAspect="1" noChangeArrowheads="1"/>
            </p:cNvSpPr>
            <p:nvPr/>
          </p:nvSpPr>
          <p:spPr bwMode="auto">
            <a:xfrm>
              <a:off x="2655" y="3329"/>
              <a:ext cx="1425" cy="241"/>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4" name="Line 15"/>
            <p:cNvSpPr>
              <a:spLocks noChangeShapeType="1"/>
            </p:cNvSpPr>
            <p:nvPr/>
          </p:nvSpPr>
          <p:spPr bwMode="auto">
            <a:xfrm flipH="1" flipV="1">
              <a:off x="3428" y="3329"/>
              <a:ext cx="2" cy="22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5" name="Line 16"/>
            <p:cNvSpPr>
              <a:spLocks noChangeShapeType="1"/>
            </p:cNvSpPr>
            <p:nvPr/>
          </p:nvSpPr>
          <p:spPr bwMode="auto">
            <a:xfrm flipV="1">
              <a:off x="3808" y="3305"/>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6" name="Line 17"/>
            <p:cNvSpPr>
              <a:spLocks noChangeShapeType="1"/>
            </p:cNvSpPr>
            <p:nvPr/>
          </p:nvSpPr>
          <p:spPr bwMode="auto">
            <a:xfrm flipH="1" flipV="1">
              <a:off x="3038" y="3299"/>
              <a:ext cx="1" cy="25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7" name="Line 18"/>
            <p:cNvSpPr>
              <a:spLocks noChangeShapeType="1"/>
            </p:cNvSpPr>
            <p:nvPr/>
          </p:nvSpPr>
          <p:spPr bwMode="auto">
            <a:xfrm flipH="1" flipV="1">
              <a:off x="2651" y="3313"/>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88" name="AutoShape 19"/>
            <p:cNvCxnSpPr>
              <a:cxnSpLocks noChangeShapeType="1"/>
            </p:cNvCxnSpPr>
            <p:nvPr/>
          </p:nvCxnSpPr>
          <p:spPr bwMode="auto">
            <a:xfrm flipH="1">
              <a:off x="3998" y="2023"/>
              <a:ext cx="384" cy="1"/>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9" name="Text Box 20"/>
            <p:cNvSpPr txBox="1">
              <a:spLocks noChangeArrowheads="1"/>
            </p:cNvSpPr>
            <p:nvPr/>
          </p:nvSpPr>
          <p:spPr bwMode="auto">
            <a:xfrm>
              <a:off x="336" y="3264"/>
              <a:ext cx="2160"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400" b="1" i="1" dirty="0">
                  <a:solidFill>
                    <a:schemeClr val="tx1"/>
                  </a:solidFill>
                  <a:latin typeface="Arial" charset="0"/>
                </a:rPr>
                <a:t>Padding optimizes global memory performance, guaranteeing coalesced global memory accesses</a:t>
              </a:r>
            </a:p>
          </p:txBody>
        </p:sp>
        <p:sp>
          <p:nvSpPr>
            <p:cNvPr id="7190" name="Text Box 21"/>
            <p:cNvSpPr txBox="1">
              <a:spLocks noChangeArrowheads="1"/>
            </p:cNvSpPr>
            <p:nvPr/>
          </p:nvSpPr>
          <p:spPr bwMode="auto">
            <a:xfrm>
              <a:off x="2640" y="3696"/>
              <a:ext cx="1601"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chemeClr val="tx1"/>
                  </a:solidFill>
                  <a:latin typeface="Arial" charset="0"/>
                </a:rPr>
                <a:t>Grid of thread blocks</a:t>
              </a:r>
            </a:p>
          </p:txBody>
        </p:sp>
        <p:sp>
          <p:nvSpPr>
            <p:cNvPr id="7191" name="Line 22"/>
            <p:cNvSpPr>
              <a:spLocks noChangeShapeType="1"/>
            </p:cNvSpPr>
            <p:nvPr/>
          </p:nvSpPr>
          <p:spPr bwMode="auto">
            <a:xfrm flipH="1">
              <a:off x="4007" y="2017"/>
              <a:ext cx="19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92" name="Rectangle 23"/>
            <p:cNvSpPr>
              <a:spLocks noChangeArrowheads="1"/>
            </p:cNvSpPr>
            <p:nvPr/>
          </p:nvSpPr>
          <p:spPr bwMode="auto">
            <a:xfrm>
              <a:off x="2654" y="2022"/>
              <a:ext cx="1426" cy="1307"/>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7193" name="AutoShape 24"/>
            <p:cNvCxnSpPr>
              <a:cxnSpLocks noChangeShapeType="1"/>
            </p:cNvCxnSpPr>
            <p:nvPr/>
          </p:nvCxnSpPr>
          <p:spPr bwMode="auto">
            <a:xfrm flipV="1">
              <a:off x="4286" y="3329"/>
              <a:ext cx="0" cy="216"/>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4" name="AutoShape 25"/>
            <p:cNvCxnSpPr>
              <a:cxnSpLocks noChangeShapeType="1"/>
            </p:cNvCxnSpPr>
            <p:nvPr/>
          </p:nvCxnSpPr>
          <p:spPr bwMode="auto">
            <a:xfrm flipV="1">
              <a:off x="4286" y="2015"/>
              <a:ext cx="0" cy="1298"/>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95" name="Line 26"/>
            <p:cNvSpPr>
              <a:spLocks noChangeShapeType="1"/>
            </p:cNvSpPr>
            <p:nvPr/>
          </p:nvSpPr>
          <p:spPr bwMode="auto">
            <a:xfrm flipH="1" flipV="1">
              <a:off x="2654" y="3648"/>
              <a:ext cx="1538"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6" name="Text Box 27"/>
            <p:cNvSpPr txBox="1">
              <a:spLocks noChangeArrowheads="1"/>
            </p:cNvSpPr>
            <p:nvPr/>
          </p:nvSpPr>
          <p:spPr bwMode="auto">
            <a:xfrm>
              <a:off x="216" y="1422"/>
              <a:ext cx="2400"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Small 8x8 thread blocks afford large </a:t>
              </a:r>
            </a:p>
            <a:p>
              <a:pPr eaLnBrk="1" hangingPunct="1">
                <a:lnSpc>
                  <a:spcPct val="100000"/>
                </a:lnSpc>
                <a:spcBef>
                  <a:spcPct val="0"/>
                </a:spcBef>
                <a:buClrTx/>
                <a:buSzTx/>
                <a:buFontTx/>
                <a:buNone/>
              </a:pPr>
              <a:r>
                <a:rPr lang="en-US" altLang="en-US" sz="1400" b="1" i="1" dirty="0">
                  <a:solidFill>
                    <a:schemeClr val="tx1"/>
                  </a:solidFill>
                  <a:latin typeface="Arial" charset="0"/>
                </a:rPr>
                <a:t>per-thread register count, shared memory</a:t>
              </a:r>
            </a:p>
          </p:txBody>
        </p:sp>
        <p:sp>
          <p:nvSpPr>
            <p:cNvPr id="7197" name="AutoShape 28"/>
            <p:cNvSpPr>
              <a:spLocks noChangeArrowheads="1"/>
            </p:cNvSpPr>
            <p:nvPr/>
          </p:nvSpPr>
          <p:spPr bwMode="auto">
            <a:xfrm>
              <a:off x="1488" y="2304"/>
              <a:ext cx="768" cy="768"/>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7198" name="AutoShape 29"/>
            <p:cNvCxnSpPr>
              <a:cxnSpLocks noChangeShapeType="1"/>
            </p:cNvCxnSpPr>
            <p:nvPr/>
          </p:nvCxnSpPr>
          <p:spPr bwMode="auto">
            <a:xfrm>
              <a:off x="1488" y="240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9" name="AutoShape 30"/>
            <p:cNvCxnSpPr>
              <a:cxnSpLocks noChangeShapeType="1"/>
            </p:cNvCxnSpPr>
            <p:nvPr/>
          </p:nvCxnSpPr>
          <p:spPr bwMode="auto">
            <a:xfrm>
              <a:off x="1872"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0" name="AutoShape 31"/>
            <p:cNvCxnSpPr>
              <a:cxnSpLocks noChangeShapeType="1"/>
            </p:cNvCxnSpPr>
            <p:nvPr/>
          </p:nvCxnSpPr>
          <p:spPr bwMode="auto">
            <a:xfrm>
              <a:off x="1968"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1" name="AutoShape 32"/>
            <p:cNvCxnSpPr>
              <a:cxnSpLocks noChangeShapeType="1"/>
            </p:cNvCxnSpPr>
            <p:nvPr/>
          </p:nvCxnSpPr>
          <p:spPr bwMode="auto">
            <a:xfrm>
              <a:off x="168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2" name="AutoShape 33"/>
            <p:cNvCxnSpPr>
              <a:cxnSpLocks noChangeShapeType="1"/>
            </p:cNvCxnSpPr>
            <p:nvPr/>
          </p:nvCxnSpPr>
          <p:spPr bwMode="auto">
            <a:xfrm>
              <a:off x="158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3" name="AutoShape 34"/>
            <p:cNvCxnSpPr>
              <a:cxnSpLocks noChangeShapeType="1"/>
            </p:cNvCxnSpPr>
            <p:nvPr/>
          </p:nvCxnSpPr>
          <p:spPr bwMode="auto">
            <a:xfrm>
              <a:off x="1776"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4" name="AutoShape 35"/>
            <p:cNvCxnSpPr>
              <a:cxnSpLocks noChangeShapeType="1"/>
            </p:cNvCxnSpPr>
            <p:nvPr/>
          </p:nvCxnSpPr>
          <p:spPr bwMode="auto">
            <a:xfrm>
              <a:off x="206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5" name="AutoShape 36"/>
            <p:cNvCxnSpPr>
              <a:cxnSpLocks noChangeShapeType="1"/>
            </p:cNvCxnSpPr>
            <p:nvPr/>
          </p:nvCxnSpPr>
          <p:spPr bwMode="auto">
            <a:xfrm>
              <a:off x="216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6" name="AutoShape 37"/>
            <p:cNvCxnSpPr>
              <a:cxnSpLocks noChangeShapeType="1"/>
            </p:cNvCxnSpPr>
            <p:nvPr/>
          </p:nvCxnSpPr>
          <p:spPr bwMode="auto">
            <a:xfrm>
              <a:off x="1488" y="249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7" name="AutoShape 38"/>
            <p:cNvCxnSpPr>
              <a:cxnSpLocks noChangeShapeType="1"/>
            </p:cNvCxnSpPr>
            <p:nvPr/>
          </p:nvCxnSpPr>
          <p:spPr bwMode="auto">
            <a:xfrm>
              <a:off x="1488" y="2592"/>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8" name="AutoShape 39"/>
            <p:cNvCxnSpPr>
              <a:cxnSpLocks noChangeShapeType="1"/>
            </p:cNvCxnSpPr>
            <p:nvPr/>
          </p:nvCxnSpPr>
          <p:spPr bwMode="auto">
            <a:xfrm>
              <a:off x="1488" y="2688"/>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9" name="AutoShape 40"/>
            <p:cNvCxnSpPr>
              <a:cxnSpLocks noChangeShapeType="1"/>
            </p:cNvCxnSpPr>
            <p:nvPr/>
          </p:nvCxnSpPr>
          <p:spPr bwMode="auto">
            <a:xfrm>
              <a:off x="1488" y="2784"/>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0" name="AutoShape 41"/>
            <p:cNvCxnSpPr>
              <a:cxnSpLocks noChangeShapeType="1"/>
            </p:cNvCxnSpPr>
            <p:nvPr/>
          </p:nvCxnSpPr>
          <p:spPr bwMode="auto">
            <a:xfrm>
              <a:off x="1488" y="288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1" name="AutoShape 42"/>
            <p:cNvCxnSpPr>
              <a:cxnSpLocks noChangeShapeType="1"/>
            </p:cNvCxnSpPr>
            <p:nvPr/>
          </p:nvCxnSpPr>
          <p:spPr bwMode="auto">
            <a:xfrm>
              <a:off x="1488" y="297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12" name="Rectangle 4"/>
            <p:cNvSpPr>
              <a:spLocks noChangeArrowheads="1"/>
            </p:cNvSpPr>
            <p:nvPr/>
          </p:nvSpPr>
          <p:spPr bwMode="auto">
            <a:xfrm>
              <a:off x="3189" y="644"/>
              <a:ext cx="795"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7213" name="AutoShape 7"/>
            <p:cNvCxnSpPr>
              <a:cxnSpLocks noChangeShapeType="1"/>
            </p:cNvCxnSpPr>
            <p:nvPr/>
          </p:nvCxnSpPr>
          <p:spPr bwMode="auto">
            <a:xfrm flipH="1">
              <a:off x="2921" y="1323"/>
              <a:ext cx="324" cy="35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14" name="AutoShape 9"/>
            <p:cNvSpPr>
              <a:spLocks noChangeArrowheads="1"/>
            </p:cNvSpPr>
            <p:nvPr/>
          </p:nvSpPr>
          <p:spPr bwMode="auto">
            <a:xfrm>
              <a:off x="2921" y="1173"/>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5" name="AutoShape 10"/>
            <p:cNvSpPr>
              <a:spLocks noChangeArrowheads="1"/>
            </p:cNvSpPr>
            <p:nvPr/>
          </p:nvSpPr>
          <p:spPr bwMode="auto">
            <a:xfrm>
              <a:off x="2921" y="994"/>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6" name="AutoShape 11"/>
            <p:cNvSpPr>
              <a:spLocks noChangeArrowheads="1"/>
            </p:cNvSpPr>
            <p:nvPr/>
          </p:nvSpPr>
          <p:spPr bwMode="auto">
            <a:xfrm>
              <a:off x="2921" y="819"/>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7" name="Text Box 48"/>
            <p:cNvSpPr txBox="1">
              <a:spLocks noChangeArrowheads="1"/>
            </p:cNvSpPr>
            <p:nvPr/>
          </p:nvSpPr>
          <p:spPr bwMode="auto">
            <a:xfrm>
              <a:off x="576" y="576"/>
              <a:ext cx="1872" cy="493"/>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b="1" i="1" dirty="0">
                  <a:latin typeface="Arial" charset="0"/>
                </a:rPr>
                <a:t>MO 3-D lattice decomposes into 2-D slices (CUDA grids)</a:t>
              </a:r>
            </a:p>
          </p:txBody>
        </p:sp>
        <p:sp>
          <p:nvSpPr>
            <p:cNvPr id="7218" name="Rectangle 49"/>
            <p:cNvSpPr>
              <a:spLocks noChangeAspect="1" noChangeArrowheads="1"/>
            </p:cNvSpPr>
            <p:nvPr/>
          </p:nvSpPr>
          <p:spPr bwMode="auto">
            <a:xfrm>
              <a:off x="3429" y="2017"/>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19" name="Line 50"/>
            <p:cNvSpPr>
              <a:spLocks noChangeShapeType="1"/>
            </p:cNvSpPr>
            <p:nvPr/>
          </p:nvSpPr>
          <p:spPr bwMode="auto">
            <a:xfrm flipH="1" flipV="1">
              <a:off x="2650" y="3553"/>
              <a:ext cx="1550"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0" name="Line 51"/>
            <p:cNvSpPr>
              <a:spLocks noChangeShapeType="1"/>
            </p:cNvSpPr>
            <p:nvPr/>
          </p:nvSpPr>
          <p:spPr bwMode="auto">
            <a:xfrm flipH="1" flipV="1">
              <a:off x="4190" y="2017"/>
              <a:ext cx="1" cy="1536"/>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1" name="Rectangle 52"/>
            <p:cNvSpPr>
              <a:spLocks noChangeAspect="1" noChangeArrowheads="1"/>
            </p:cNvSpPr>
            <p:nvPr/>
          </p:nvSpPr>
          <p:spPr bwMode="auto">
            <a:xfrm>
              <a:off x="2654" y="201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0,0</a:t>
              </a:r>
            </a:p>
          </p:txBody>
        </p:sp>
        <p:sp>
          <p:nvSpPr>
            <p:cNvPr id="7222" name="Rectangle 53"/>
            <p:cNvSpPr>
              <a:spLocks noChangeAspect="1" noChangeArrowheads="1"/>
            </p:cNvSpPr>
            <p:nvPr/>
          </p:nvSpPr>
          <p:spPr bwMode="auto">
            <a:xfrm>
              <a:off x="3038" y="2015"/>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0,1</a:t>
              </a:r>
            </a:p>
          </p:txBody>
        </p:sp>
        <p:sp>
          <p:nvSpPr>
            <p:cNvPr id="7223" name="Rectangle 54"/>
            <p:cNvSpPr>
              <a:spLocks noChangeAspect="1" noChangeArrowheads="1"/>
            </p:cNvSpPr>
            <p:nvPr/>
          </p:nvSpPr>
          <p:spPr bwMode="auto">
            <a:xfrm>
              <a:off x="3038"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1,1</a:t>
              </a:r>
            </a:p>
          </p:txBody>
        </p:sp>
        <p:sp>
          <p:nvSpPr>
            <p:cNvPr id="7224" name="Rectangle 55"/>
            <p:cNvSpPr>
              <a:spLocks noChangeAspect="1" noChangeArrowheads="1"/>
            </p:cNvSpPr>
            <p:nvPr/>
          </p:nvSpPr>
          <p:spPr bwMode="auto">
            <a:xfrm>
              <a:off x="2655"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5" name="Rectangle 56"/>
            <p:cNvSpPr>
              <a:spLocks noChangeAspect="1" noChangeArrowheads="1"/>
            </p:cNvSpPr>
            <p:nvPr/>
          </p:nvSpPr>
          <p:spPr bwMode="auto">
            <a:xfrm>
              <a:off x="3042"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6" name="Rectangle 57"/>
            <p:cNvSpPr>
              <a:spLocks noChangeAspect="1" noChangeArrowheads="1"/>
            </p:cNvSpPr>
            <p:nvPr/>
          </p:nvSpPr>
          <p:spPr bwMode="auto">
            <a:xfrm>
              <a:off x="3429"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7" name="Rectangle 58"/>
            <p:cNvSpPr>
              <a:spLocks noChangeAspect="1" noChangeArrowheads="1"/>
            </p:cNvSpPr>
            <p:nvPr/>
          </p:nvSpPr>
          <p:spPr bwMode="auto">
            <a:xfrm>
              <a:off x="3429"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8" name="Text Box 59"/>
            <p:cNvSpPr txBox="1">
              <a:spLocks noChangeArrowheads="1"/>
            </p:cNvSpPr>
            <p:nvPr/>
          </p:nvSpPr>
          <p:spPr bwMode="auto">
            <a:xfrm>
              <a:off x="4360" y="3216"/>
              <a:ext cx="1160"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FF3333"/>
                  </a:solidFill>
                  <a:latin typeface="Arial" charset="0"/>
                </a:rPr>
                <a:t>Threads producing results that are discarded</a:t>
              </a:r>
            </a:p>
          </p:txBody>
        </p:sp>
        <p:sp>
          <p:nvSpPr>
            <p:cNvPr id="7229" name="Line 60"/>
            <p:cNvSpPr>
              <a:spLocks noChangeShapeType="1"/>
            </p:cNvSpPr>
            <p:nvPr/>
          </p:nvSpPr>
          <p:spPr bwMode="auto">
            <a:xfrm flipV="1">
              <a:off x="2921" y="641"/>
              <a:ext cx="268" cy="3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0" name="Line 61"/>
            <p:cNvSpPr>
              <a:spLocks noChangeShapeType="1"/>
            </p:cNvSpPr>
            <p:nvPr/>
          </p:nvSpPr>
          <p:spPr bwMode="auto">
            <a:xfrm flipV="1">
              <a:off x="3717" y="1333"/>
              <a:ext cx="260" cy="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1" name="Line 62"/>
            <p:cNvSpPr>
              <a:spLocks noChangeShapeType="1"/>
            </p:cNvSpPr>
            <p:nvPr/>
          </p:nvSpPr>
          <p:spPr bwMode="auto">
            <a:xfrm flipV="1">
              <a:off x="3717" y="644"/>
              <a:ext cx="260" cy="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2" name="Line 63"/>
            <p:cNvSpPr>
              <a:spLocks noChangeShapeType="1"/>
            </p:cNvSpPr>
            <p:nvPr/>
          </p:nvSpPr>
          <p:spPr bwMode="auto">
            <a:xfrm>
              <a:off x="3744" y="1296"/>
              <a:ext cx="336" cy="72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3" name="Line 64"/>
            <p:cNvSpPr>
              <a:spLocks noChangeShapeType="1"/>
            </p:cNvSpPr>
            <p:nvPr/>
          </p:nvSpPr>
          <p:spPr bwMode="auto">
            <a:xfrm flipV="1">
              <a:off x="2648" y="1296"/>
              <a:ext cx="280" cy="71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4" name="Line 65"/>
            <p:cNvSpPr>
              <a:spLocks noChangeShapeType="1"/>
            </p:cNvSpPr>
            <p:nvPr/>
          </p:nvSpPr>
          <p:spPr bwMode="auto">
            <a:xfrm>
              <a:off x="2256" y="3072"/>
              <a:ext cx="786" cy="9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5" name="Line 66"/>
            <p:cNvSpPr>
              <a:spLocks noChangeShapeType="1"/>
            </p:cNvSpPr>
            <p:nvPr/>
          </p:nvSpPr>
          <p:spPr bwMode="auto">
            <a:xfrm flipV="1">
              <a:off x="2653" y="2401"/>
              <a:ext cx="1421"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6" name="Line 67"/>
            <p:cNvSpPr>
              <a:spLocks noChangeShapeType="1"/>
            </p:cNvSpPr>
            <p:nvPr/>
          </p:nvSpPr>
          <p:spPr bwMode="auto">
            <a:xfrm flipV="1">
              <a:off x="2654" y="2785"/>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7" name="Line 68"/>
            <p:cNvSpPr>
              <a:spLocks noChangeShapeType="1"/>
            </p:cNvSpPr>
            <p:nvPr/>
          </p:nvSpPr>
          <p:spPr bwMode="auto">
            <a:xfrm flipV="1">
              <a:off x="2654" y="3169"/>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8" name="Line 69"/>
            <p:cNvSpPr>
              <a:spLocks noChangeShapeType="1"/>
            </p:cNvSpPr>
            <p:nvPr/>
          </p:nvSpPr>
          <p:spPr bwMode="auto">
            <a:xfrm flipV="1">
              <a:off x="3042" y="2022"/>
              <a:ext cx="0" cy="1307"/>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9" name="Line 70"/>
            <p:cNvSpPr>
              <a:spLocks noChangeShapeType="1"/>
            </p:cNvSpPr>
            <p:nvPr/>
          </p:nvSpPr>
          <p:spPr bwMode="auto">
            <a:xfrm flipV="1">
              <a:off x="3428" y="2015"/>
              <a:ext cx="0" cy="1314"/>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0" name="Line 71"/>
            <p:cNvSpPr>
              <a:spLocks noChangeShapeType="1"/>
            </p:cNvSpPr>
            <p:nvPr/>
          </p:nvSpPr>
          <p:spPr bwMode="auto">
            <a:xfrm flipV="1">
              <a:off x="3806" y="2017"/>
              <a:ext cx="4" cy="1312"/>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1" name="Line 72"/>
            <p:cNvSpPr>
              <a:spLocks noChangeShapeType="1"/>
            </p:cNvSpPr>
            <p:nvPr/>
          </p:nvSpPr>
          <p:spPr bwMode="auto">
            <a:xfrm flipV="1">
              <a:off x="2654" y="2015"/>
              <a:ext cx="0" cy="1309"/>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2" name="Line 73"/>
            <p:cNvSpPr>
              <a:spLocks noChangeShapeType="1"/>
            </p:cNvSpPr>
            <p:nvPr/>
          </p:nvSpPr>
          <p:spPr bwMode="auto">
            <a:xfrm flipV="1">
              <a:off x="2650" y="2017"/>
              <a:ext cx="1425"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3" name="Rectangle 14"/>
            <p:cNvSpPr>
              <a:spLocks noChangeArrowheads="1"/>
            </p:cNvSpPr>
            <p:nvPr/>
          </p:nvSpPr>
          <p:spPr bwMode="auto">
            <a:xfrm>
              <a:off x="2921" y="994"/>
              <a:ext cx="796"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44" name="Text Box 75"/>
            <p:cNvSpPr txBox="1">
              <a:spLocks noChangeArrowheads="1"/>
            </p:cNvSpPr>
            <p:nvPr/>
          </p:nvSpPr>
          <p:spPr bwMode="auto">
            <a:xfrm>
              <a:off x="240" y="2304"/>
              <a:ext cx="1016"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rgbClr val="6699CC"/>
                  </a:solidFill>
                  <a:latin typeface="Arial" charset="0"/>
                </a:rPr>
                <a:t>Each thread computes one MO lattice point.</a:t>
              </a:r>
            </a:p>
          </p:txBody>
        </p:sp>
        <p:sp>
          <p:nvSpPr>
            <p:cNvPr id="7245" name="Text Box 76"/>
            <p:cNvSpPr txBox="1">
              <a:spLocks noChangeArrowheads="1"/>
            </p:cNvSpPr>
            <p:nvPr/>
          </p:nvSpPr>
          <p:spPr bwMode="auto">
            <a:xfrm>
              <a:off x="4320" y="2208"/>
              <a:ext cx="1056"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669900"/>
                  </a:solidFill>
                  <a:latin typeface="Arial" charset="0"/>
                </a:rPr>
                <a:t>Threads producing results that are used</a:t>
              </a:r>
            </a:p>
          </p:txBody>
        </p:sp>
        <p:sp>
          <p:nvSpPr>
            <p:cNvPr id="7246" name="Rectangle 77"/>
            <p:cNvSpPr>
              <a:spLocks noChangeArrowheads="1"/>
            </p:cNvSpPr>
            <p:nvPr/>
          </p:nvSpPr>
          <p:spPr bwMode="auto">
            <a:xfrm>
              <a:off x="1584" y="2400"/>
              <a:ext cx="96" cy="96"/>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7247" name="Line 78"/>
            <p:cNvSpPr>
              <a:spLocks noChangeShapeType="1"/>
            </p:cNvSpPr>
            <p:nvPr/>
          </p:nvSpPr>
          <p:spPr bwMode="auto">
            <a:xfrm>
              <a:off x="2256" y="2304"/>
              <a:ext cx="782" cy="482"/>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8" name="Rectangle 79"/>
            <p:cNvSpPr>
              <a:spLocks noChangeAspect="1" noChangeArrowheads="1"/>
            </p:cNvSpPr>
            <p:nvPr/>
          </p:nvSpPr>
          <p:spPr bwMode="auto">
            <a:xfrm>
              <a:off x="2652" y="2398"/>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1,0</a:t>
              </a:r>
            </a:p>
          </p:txBody>
        </p:sp>
        <p:sp>
          <p:nvSpPr>
            <p:cNvPr id="7249" name="Text Box 80"/>
            <p:cNvSpPr txBox="1">
              <a:spLocks noChangeArrowheads="1"/>
            </p:cNvSpPr>
            <p:nvPr/>
          </p:nvSpPr>
          <p:spPr bwMode="auto">
            <a:xfrm>
              <a:off x="4382" y="528"/>
              <a:ext cx="624" cy="96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 </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2</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1</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0</a:t>
              </a:r>
            </a:p>
          </p:txBody>
        </p:sp>
        <p:sp>
          <p:nvSpPr>
            <p:cNvPr id="7250" name="Line 81"/>
            <p:cNvSpPr>
              <a:spLocks noChangeShapeType="1"/>
            </p:cNvSpPr>
            <p:nvPr/>
          </p:nvSpPr>
          <p:spPr bwMode="auto">
            <a:xfrm>
              <a:off x="3900" y="925"/>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1" name="Line 82"/>
            <p:cNvSpPr>
              <a:spLocks noChangeShapeType="1"/>
            </p:cNvSpPr>
            <p:nvPr/>
          </p:nvSpPr>
          <p:spPr bwMode="auto">
            <a:xfrm>
              <a:off x="3895" y="1104"/>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2" name="Line 83"/>
            <p:cNvSpPr>
              <a:spLocks noChangeShapeType="1"/>
            </p:cNvSpPr>
            <p:nvPr/>
          </p:nvSpPr>
          <p:spPr bwMode="auto">
            <a:xfrm rot="-5400000">
              <a:off x="2496" y="3120"/>
              <a:ext cx="0"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3" name="Line 84"/>
            <p:cNvSpPr>
              <a:spLocks noChangeShapeType="1"/>
            </p:cNvSpPr>
            <p:nvPr/>
          </p:nvSpPr>
          <p:spPr bwMode="auto">
            <a:xfrm rot="5400000" flipH="1">
              <a:off x="1416" y="2232"/>
              <a:ext cx="0" cy="43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4" name="Line 85"/>
            <p:cNvSpPr>
              <a:spLocks noChangeShapeType="1"/>
            </p:cNvSpPr>
            <p:nvPr/>
          </p:nvSpPr>
          <p:spPr bwMode="auto">
            <a:xfrm rot="5400000" flipH="1">
              <a:off x="1440" y="1824"/>
              <a:ext cx="384" cy="48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5" name="Line 86"/>
            <p:cNvSpPr>
              <a:spLocks noChangeShapeType="1"/>
            </p:cNvSpPr>
            <p:nvPr/>
          </p:nvSpPr>
          <p:spPr bwMode="auto">
            <a:xfrm rot="5400000" flipH="1">
              <a:off x="2568" y="648"/>
              <a:ext cx="144"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6" name="Line 87"/>
            <p:cNvSpPr>
              <a:spLocks noChangeShapeType="1"/>
            </p:cNvSpPr>
            <p:nvPr/>
          </p:nvSpPr>
          <p:spPr bwMode="auto">
            <a:xfrm>
              <a:off x="3888" y="1296"/>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7" name="Rectangle 88"/>
            <p:cNvSpPr>
              <a:spLocks noChangeArrowheads="1"/>
            </p:cNvSpPr>
            <p:nvPr/>
          </p:nvSpPr>
          <p:spPr bwMode="auto">
            <a:xfrm>
              <a:off x="4320" y="1446"/>
              <a:ext cx="129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Lattice </a:t>
              </a:r>
              <a:r>
                <a:rPr lang="en-US" altLang="en-US" sz="1400" b="1" i="1" dirty="0" smtClean="0">
                  <a:solidFill>
                    <a:schemeClr val="tx1"/>
                  </a:solidFill>
                  <a:latin typeface="Arial" charset="0"/>
                </a:rPr>
                <a:t>computed </a:t>
              </a:r>
              <a:r>
                <a:rPr lang="en-US" altLang="en-US" sz="1400" b="1" i="1" dirty="0">
                  <a:solidFill>
                    <a:schemeClr val="tx1"/>
                  </a:solidFill>
                  <a:latin typeface="Arial" charset="0"/>
                </a:rPr>
                <a:t>using multiple GPUs</a:t>
              </a:r>
            </a:p>
          </p:txBody>
        </p:sp>
      </p:grpSp>
      <p:sp>
        <p:nvSpPr>
          <p:cNvPr id="7171" name="Rectangle 89"/>
          <p:cNvSpPr>
            <a:spLocks noGrp="1" noChangeArrowheads="1"/>
          </p:cNvSpPr>
          <p:nvPr>
            <p:ph type="title"/>
          </p:nvPr>
        </p:nvSpPr>
        <p:spPr>
          <a:xfrm>
            <a:off x="685801" y="228600"/>
            <a:ext cx="7770813" cy="571500"/>
          </a:xfrm>
        </p:spPr>
        <p:txBody>
          <a:bodyPr>
            <a:normAutofit fontScale="90000"/>
          </a:bodyPr>
          <a:lstStyle/>
          <a:p>
            <a:pPr eaLnBrk="1" hangingPunct="1"/>
            <a:r>
              <a:rPr lang="en-US" altLang="en-US" sz="3600" smtClean="0"/>
              <a:t>MO GPU Parallel Decomposition</a:t>
            </a:r>
          </a:p>
        </p:txBody>
      </p:sp>
    </p:spTree>
    <p:extLst>
      <p:ext uri="{BB962C8B-B14F-4D97-AF65-F5344CB8AC3E}">
        <p14:creationId xmlns:p14="http://schemas.microsoft.com/office/powerpoint/2010/main" val="1480181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0" name="Rectangle 2"/>
          <p:cNvSpPr>
            <a:spLocks noChangeArrowheads="1"/>
          </p:cNvSpPr>
          <p:nvPr/>
        </p:nvSpPr>
        <p:spPr bwMode="auto">
          <a:xfrm>
            <a:off x="393700" y="571500"/>
            <a:ext cx="8534400" cy="4572000"/>
          </a:xfrm>
          <a:prstGeom prst="rect">
            <a:avLst/>
          </a:prstGeom>
          <a:solidFill>
            <a:srgbClr val="CCFFCC"/>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1" name="Rectangle 3"/>
          <p:cNvSpPr>
            <a:spLocks noGrp="1" noChangeArrowheads="1"/>
          </p:cNvSpPr>
          <p:nvPr>
            <p:ph type="title"/>
          </p:nvPr>
        </p:nvSpPr>
        <p:spPr>
          <a:xfrm>
            <a:off x="685801" y="171450"/>
            <a:ext cx="7770813" cy="457200"/>
          </a:xfrm>
        </p:spPr>
        <p:txBody>
          <a:bodyPr>
            <a:normAutofit fontScale="90000"/>
          </a:bodyPr>
          <a:lstStyle/>
          <a:p>
            <a:r>
              <a:rPr lang="en-US" altLang="en-US" sz="2800" smtClean="0"/>
              <a:t>MO Kernel for One Grid Point  (Naive C)</a:t>
            </a:r>
          </a:p>
        </p:txBody>
      </p:sp>
      <p:sp>
        <p:nvSpPr>
          <p:cNvPr id="17412" name="Rectangle 4"/>
          <p:cNvSpPr>
            <a:spLocks noChangeArrowheads="1"/>
          </p:cNvSpPr>
          <p:nvPr/>
        </p:nvSpPr>
        <p:spPr bwMode="auto">
          <a:xfrm>
            <a:off x="596900" y="1362974"/>
            <a:ext cx="8318500" cy="338047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3" name="Rectangle 5"/>
          <p:cNvSpPr>
            <a:spLocks noChangeArrowheads="1"/>
          </p:cNvSpPr>
          <p:nvPr/>
        </p:nvSpPr>
        <p:spPr bwMode="auto">
          <a:xfrm>
            <a:off x="838200" y="3135086"/>
            <a:ext cx="8077200" cy="1151906"/>
          </a:xfrm>
          <a:prstGeom prst="rect">
            <a:avLst/>
          </a:prstGeom>
          <a:solidFill>
            <a:srgbClr val="FFCC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4" name="Rectangle 6"/>
          <p:cNvSpPr>
            <a:spLocks noChangeArrowheads="1"/>
          </p:cNvSpPr>
          <p:nvPr/>
        </p:nvSpPr>
        <p:spPr bwMode="auto">
          <a:xfrm>
            <a:off x="838200" y="1809750"/>
            <a:ext cx="8089900" cy="1325336"/>
          </a:xfrm>
          <a:prstGeom prst="rect">
            <a:avLst/>
          </a:prstGeom>
          <a:solidFill>
            <a:srgbClr val="FF7C8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5" name="Rectangle 7"/>
          <p:cNvSpPr>
            <a:spLocks noChangeArrowheads="1"/>
          </p:cNvSpPr>
          <p:nvPr/>
        </p:nvSpPr>
        <p:spPr bwMode="auto">
          <a:xfrm>
            <a:off x="3440112" y="2472804"/>
            <a:ext cx="1436688" cy="2286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6" name="Text Box 8"/>
          <p:cNvSpPr txBox="1">
            <a:spLocks noChangeArrowheads="1"/>
          </p:cNvSpPr>
          <p:nvPr/>
        </p:nvSpPr>
        <p:spPr bwMode="auto">
          <a:xfrm>
            <a:off x="6172200" y="800100"/>
            <a:ext cx="19812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a:t>
            </a:r>
          </a:p>
        </p:txBody>
      </p:sp>
      <p:sp>
        <p:nvSpPr>
          <p:cNvPr id="17417" name="Text Box 9"/>
          <p:cNvSpPr txBox="1">
            <a:spLocks noChangeArrowheads="1"/>
          </p:cNvSpPr>
          <p:nvPr/>
        </p:nvSpPr>
        <p:spPr bwMode="auto">
          <a:xfrm>
            <a:off x="6172200" y="1428750"/>
            <a:ext cx="20574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shells</a:t>
            </a:r>
          </a:p>
        </p:txBody>
      </p:sp>
      <p:sp>
        <p:nvSpPr>
          <p:cNvPr id="17418" name="Text Box 10"/>
          <p:cNvSpPr txBox="1">
            <a:spLocks noChangeArrowheads="1"/>
          </p:cNvSpPr>
          <p:nvPr/>
        </p:nvSpPr>
        <p:spPr bwMode="auto">
          <a:xfrm>
            <a:off x="6172200" y="1943100"/>
            <a:ext cx="2438400"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primitives: largest component of runtime, due to </a:t>
            </a:r>
            <a:r>
              <a:rPr lang="en-US" altLang="en-US" sz="2000" b="1" dirty="0" err="1"/>
              <a:t>expf</a:t>
            </a:r>
            <a:r>
              <a:rPr lang="en-US" altLang="en-US" sz="2000" b="1" dirty="0"/>
              <a:t>()</a:t>
            </a:r>
          </a:p>
        </p:txBody>
      </p:sp>
      <p:sp>
        <p:nvSpPr>
          <p:cNvPr id="17419" name="Text Box 11"/>
          <p:cNvSpPr txBox="1">
            <a:spLocks noChangeArrowheads="1"/>
          </p:cNvSpPr>
          <p:nvPr/>
        </p:nvSpPr>
        <p:spPr bwMode="auto">
          <a:xfrm>
            <a:off x="6172200" y="3028950"/>
            <a:ext cx="2590800" cy="1171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a:t>
            </a:r>
          </a:p>
          <a:p>
            <a:pPr algn="ctr" eaLnBrk="1" hangingPunct="1">
              <a:spcBef>
                <a:spcPct val="50000"/>
              </a:spcBef>
              <a:buFont typeface="Times New Roman" pitchFamily="18" charset="0"/>
              <a:buNone/>
            </a:pPr>
            <a:r>
              <a:rPr lang="en-US" altLang="en-US" sz="2000" dirty="0"/>
              <a:t>(unrolled in real code)</a:t>
            </a:r>
          </a:p>
        </p:txBody>
      </p:sp>
      <p:sp>
        <p:nvSpPr>
          <p:cNvPr id="17420" name="Rectangle 12"/>
          <p:cNvSpPr>
            <a:spLocks noGrp="1" noChangeArrowheads="1"/>
          </p:cNvSpPr>
          <p:nvPr>
            <p:ph type="body" idx="1"/>
          </p:nvPr>
        </p:nvSpPr>
        <p:spPr>
          <a:xfrm>
            <a:off x="457200" y="485775"/>
            <a:ext cx="7772400" cy="4056460"/>
          </a:xfrm>
        </p:spPr>
        <p:txBody>
          <a:bodyPr>
            <a:noAutofit/>
          </a:bodyPr>
          <a:lstStyle/>
          <a:p>
            <a:pPr>
              <a:buFontTx/>
              <a:buNone/>
            </a:pPr>
            <a:r>
              <a:rPr lang="en-US" altLang="en-US" sz="1200" dirty="0" smtClean="0"/>
              <a:t>… </a:t>
            </a:r>
          </a:p>
          <a:p>
            <a:pPr>
              <a:buFontTx/>
              <a:buNone/>
            </a:pPr>
            <a:r>
              <a:rPr lang="en-US" altLang="en-US" sz="1200" dirty="0" smtClean="0"/>
              <a:t>for (at=0; at&lt;</a:t>
            </a:r>
            <a:r>
              <a:rPr lang="en-US" altLang="en-US" sz="1200" dirty="0" err="1" smtClean="0"/>
              <a:t>numatoms</a:t>
            </a:r>
            <a:r>
              <a:rPr lang="en-US" altLang="en-US" sz="1200" dirty="0" smtClean="0"/>
              <a:t>;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prim_counter</a:t>
            </a:r>
            <a:r>
              <a:rPr lang="en-US" altLang="en-US" sz="1200" dirty="0" smtClean="0"/>
              <a:t> = </a:t>
            </a:r>
            <a:r>
              <a:rPr lang="en-US" altLang="en-US" sz="1200" dirty="0" err="1" smtClean="0"/>
              <a:t>atom_basis</a:t>
            </a:r>
            <a:r>
              <a:rPr lang="en-US" altLang="en-US" sz="1200" dirty="0" smtClean="0"/>
              <a:t>[at];</a:t>
            </a:r>
          </a:p>
          <a:p>
            <a:pPr>
              <a:buFontTx/>
              <a:buNone/>
            </a:pPr>
            <a:r>
              <a:rPr lang="en-US" altLang="en-US" sz="1200" dirty="0" smtClean="0"/>
              <a:t>    </a:t>
            </a:r>
            <a:r>
              <a:rPr lang="en-US" altLang="en-US" sz="1200" dirty="0" err="1" smtClean="0"/>
              <a:t>calc_distances_to_atom</a:t>
            </a:r>
            <a:r>
              <a:rPr lang="en-US" altLang="en-US" sz="1200" dirty="0" smtClean="0"/>
              <a:t>(&amp;</a:t>
            </a:r>
            <a:r>
              <a:rPr lang="en-US" altLang="en-US" sz="1200" dirty="0" err="1" smtClean="0"/>
              <a:t>atompos</a:t>
            </a:r>
            <a:r>
              <a:rPr lang="en-US" altLang="en-US" sz="1200" dirty="0" smtClean="0"/>
              <a:t>[at], &amp;</a:t>
            </a:r>
            <a:r>
              <a:rPr lang="en-US" altLang="en-US" sz="1200" dirty="0" err="1" smtClean="0"/>
              <a:t>xdist</a:t>
            </a:r>
            <a:r>
              <a:rPr lang="en-US" altLang="en-US" sz="1200" dirty="0" smtClean="0"/>
              <a:t>, &amp;</a:t>
            </a:r>
            <a:r>
              <a:rPr lang="en-US" altLang="en-US" sz="1200" dirty="0" err="1" smtClean="0"/>
              <a:t>ydist</a:t>
            </a:r>
            <a:r>
              <a:rPr lang="en-US" altLang="en-US" sz="1200" dirty="0" smtClean="0"/>
              <a:t>, &amp;</a:t>
            </a:r>
            <a:r>
              <a:rPr lang="en-US" altLang="en-US" sz="1200" dirty="0" err="1" smtClean="0"/>
              <a:t>zdist</a:t>
            </a:r>
            <a:r>
              <a:rPr lang="en-US" altLang="en-US" sz="1200" dirty="0" smtClean="0"/>
              <a:t>, &amp;dist2, &amp;</a:t>
            </a:r>
            <a:r>
              <a:rPr lang="en-US" altLang="en-US" sz="1200" dirty="0" err="1" smtClean="0"/>
              <a:t>xdiv</a:t>
            </a:r>
            <a:r>
              <a:rPr lang="en-US" altLang="en-US" sz="1200" dirty="0" smtClean="0"/>
              <a:t>);</a:t>
            </a:r>
          </a:p>
          <a:p>
            <a:pPr>
              <a:buFontTx/>
              <a:buNone/>
            </a:pPr>
            <a:r>
              <a:rPr lang="en-US" altLang="en-US" sz="1200" dirty="0" smtClean="0"/>
              <a:t>    for (</a:t>
            </a:r>
            <a:r>
              <a:rPr lang="en-US" altLang="en-US" sz="1200" dirty="0" err="1" smtClean="0"/>
              <a:t>contracted_gto</a:t>
            </a:r>
            <a:r>
              <a:rPr lang="en-US" altLang="en-US" sz="1200" dirty="0" smtClean="0"/>
              <a:t>=0.0f, shell=0; shell &lt; </a:t>
            </a:r>
            <a:r>
              <a:rPr lang="en-US" altLang="en-US" sz="1200" dirty="0" err="1" smtClean="0"/>
              <a:t>num_shells_per_atom</a:t>
            </a:r>
            <a:r>
              <a:rPr lang="en-US" altLang="en-US" sz="1200" dirty="0" smtClean="0"/>
              <a:t>[at]; shell++)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shell_type</a:t>
            </a:r>
            <a:r>
              <a:rPr lang="en-US" altLang="en-US" sz="1200" dirty="0" smtClean="0"/>
              <a:t> = </a:t>
            </a:r>
            <a:r>
              <a:rPr lang="en-US" altLang="en-US" sz="1200" dirty="0" err="1" smtClean="0"/>
              <a:t>shell_symmetry</a:t>
            </a:r>
            <a:r>
              <a:rPr lang="en-US" altLang="en-US" sz="1200" dirty="0" smtClean="0"/>
              <a:t>[</a:t>
            </a:r>
            <a:r>
              <a:rPr lang="en-US" altLang="en-US" sz="1200" dirty="0" err="1" smtClean="0"/>
              <a:t>shell_counter</a:t>
            </a:r>
            <a:r>
              <a:rPr lang="en-US" altLang="en-US" sz="1200" dirty="0" smtClean="0"/>
              <a:t>];</a:t>
            </a:r>
          </a:p>
          <a:p>
            <a:pPr>
              <a:buFontTx/>
              <a:buNone/>
            </a:pPr>
            <a:r>
              <a:rPr lang="en-US" altLang="en-US" sz="1200" dirty="0" smtClean="0"/>
              <a:t>        for (prim=0; prim &lt; </a:t>
            </a:r>
            <a:r>
              <a:rPr lang="en-US" altLang="en-US" sz="1200" dirty="0" err="1" smtClean="0"/>
              <a:t>num_prim_per_shell</a:t>
            </a:r>
            <a:r>
              <a:rPr lang="en-US" altLang="en-US" sz="1200" dirty="0" smtClean="0"/>
              <a:t>[</a:t>
            </a:r>
            <a:r>
              <a:rPr lang="en-US" altLang="en-US" sz="1200" dirty="0" err="1" smtClean="0"/>
              <a:t>shell_counter</a:t>
            </a:r>
            <a:r>
              <a:rPr lang="en-US" altLang="en-US" sz="1200" dirty="0" smtClean="0"/>
              <a:t>];  prim++) {</a:t>
            </a:r>
          </a:p>
          <a:p>
            <a:pPr>
              <a:buFontTx/>
              <a:buNone/>
            </a:pPr>
            <a:r>
              <a:rPr lang="en-US" altLang="en-US" sz="1200" dirty="0" smtClean="0"/>
              <a:t>            float exponent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a:t>
            </a:r>
          </a:p>
          <a:p>
            <a:pPr>
              <a:buFontTx/>
              <a:buNone/>
            </a:pPr>
            <a:r>
              <a:rPr lang="en-US" altLang="en-US" sz="1200" dirty="0" smtClean="0"/>
              <a:t>            float </a:t>
            </a:r>
            <a:r>
              <a:rPr lang="en-US" altLang="en-US" sz="1200" dirty="0" err="1" smtClean="0"/>
              <a:t>contract_coeff</a:t>
            </a:r>
            <a:r>
              <a:rPr lang="en-US" altLang="en-US" sz="1200" dirty="0" smtClean="0"/>
              <a: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+ 1];</a:t>
            </a:r>
          </a:p>
          <a:p>
            <a:pPr>
              <a:buFontTx/>
              <a:buNone/>
            </a:pPr>
            <a:r>
              <a:rPr lang="en-US" altLang="en-US" sz="1200" dirty="0" smtClean="0"/>
              <a:t>            </a:t>
            </a:r>
            <a:r>
              <a:rPr lang="en-US" altLang="en-US" sz="1200" dirty="0" err="1" smtClean="0"/>
              <a:t>contracted_gto</a:t>
            </a:r>
            <a:r>
              <a:rPr lang="en-US" altLang="en-US" sz="1200" dirty="0" smtClean="0"/>
              <a:t> += </a:t>
            </a:r>
            <a:r>
              <a:rPr lang="en-US" altLang="en-US" sz="1200" dirty="0" err="1" smtClean="0"/>
              <a:t>contract_coeff</a:t>
            </a:r>
            <a:r>
              <a:rPr lang="en-US" altLang="en-US" sz="1200" dirty="0" smtClean="0"/>
              <a:t> * </a:t>
            </a:r>
            <a:r>
              <a:rPr lang="en-US" altLang="en-US" sz="1200" dirty="0" err="1" smtClean="0"/>
              <a:t>expf</a:t>
            </a:r>
            <a:r>
              <a:rPr lang="en-US" altLang="en-US" sz="1200" dirty="0" smtClean="0"/>
              <a:t>(-exponent*dist2);</a:t>
            </a:r>
          </a:p>
          <a:p>
            <a:pPr>
              <a:buFontTx/>
              <a:buNone/>
            </a:pPr>
            <a:r>
              <a:rPr lang="en-US" altLang="en-US" sz="1200" dirty="0" smtClean="0"/>
              <a:t>            </a:t>
            </a:r>
            <a:r>
              <a:rPr lang="en-US" altLang="en-US" sz="1200" dirty="0" err="1" smtClean="0"/>
              <a:t>prim_counter</a:t>
            </a:r>
            <a:r>
              <a:rPr lang="en-US" altLang="en-US" sz="1200" dirty="0" smtClean="0"/>
              <a:t> += 2;</a:t>
            </a:r>
          </a:p>
          <a:p>
            <a:pPr>
              <a:buFontTx/>
              <a:buNone/>
            </a:pPr>
            <a:r>
              <a:rPr lang="en-US" altLang="en-US" sz="1200" dirty="0" smtClean="0"/>
              <a:t>        }</a:t>
            </a:r>
          </a:p>
          <a:p>
            <a:pPr>
              <a:buFontTx/>
              <a:buNone/>
            </a:pPr>
            <a:r>
              <a:rPr lang="en-US" altLang="en-US" sz="1200" dirty="0" smtClean="0"/>
              <a:t>        for (</a:t>
            </a:r>
            <a:r>
              <a:rPr lang="en-US" altLang="en-US" sz="1200" dirty="0" err="1" smtClean="0"/>
              <a:t>tmpshell</a:t>
            </a:r>
            <a:r>
              <a:rPr lang="en-US" altLang="en-US" sz="1200" dirty="0" smtClean="0"/>
              <a:t>=0.0f, j=0, </a:t>
            </a:r>
            <a:r>
              <a:rPr lang="en-US" altLang="en-US" sz="1200" dirty="0" err="1" smtClean="0"/>
              <a:t>zdp</a:t>
            </a:r>
            <a:r>
              <a:rPr lang="en-US" altLang="en-US" sz="1200" dirty="0" smtClean="0"/>
              <a:t>=1.0f; j&lt;=</a:t>
            </a:r>
            <a:r>
              <a:rPr lang="en-US" altLang="en-US" sz="1200" dirty="0" err="1" smtClean="0"/>
              <a:t>shell_type</a:t>
            </a:r>
            <a:r>
              <a:rPr lang="en-US" altLang="en-US" sz="1200" dirty="0" smtClean="0"/>
              <a:t>; j++, </a:t>
            </a:r>
            <a:r>
              <a:rPr lang="en-US" altLang="en-US" sz="1200" dirty="0" err="1" smtClean="0"/>
              <a:t>zdp</a:t>
            </a:r>
            <a:r>
              <a:rPr lang="en-US" altLang="en-US" sz="1200" dirty="0" smtClean="0"/>
              <a:t>*=</a:t>
            </a:r>
            <a:r>
              <a:rPr lang="en-US" altLang="en-US" sz="1200" dirty="0" err="1" smtClean="0"/>
              <a:t>zdist</a:t>
            </a:r>
            <a:r>
              <a:rPr lang="en-US" altLang="en-US" sz="1200" dirty="0" smtClean="0"/>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imax</a:t>
            </a:r>
            <a:r>
              <a:rPr lang="en-US" altLang="en-US" sz="1200" dirty="0" smtClean="0"/>
              <a:t> = </a:t>
            </a:r>
            <a:r>
              <a:rPr lang="en-US" altLang="en-US" sz="1200" dirty="0" err="1" smtClean="0"/>
              <a:t>shell_type</a:t>
            </a:r>
            <a:r>
              <a:rPr lang="en-US" altLang="en-US" sz="1200" dirty="0" smtClean="0"/>
              <a:t> - j; </a:t>
            </a:r>
          </a:p>
          <a:p>
            <a:pPr>
              <a:buFontTx/>
              <a:buNone/>
            </a:pPr>
            <a:r>
              <a:rPr lang="en-US" altLang="en-US" sz="1200" dirty="0" smtClean="0"/>
              <a:t>           for (</a:t>
            </a:r>
            <a:r>
              <a:rPr lang="en-US" altLang="en-US" sz="1200" dirty="0" err="1" smtClean="0"/>
              <a:t>i</a:t>
            </a:r>
            <a:r>
              <a:rPr lang="en-US" altLang="en-US" sz="1200" dirty="0" smtClean="0"/>
              <a:t>=0, </a:t>
            </a:r>
            <a:r>
              <a:rPr lang="en-US" altLang="en-US" sz="1200" dirty="0" err="1" smtClean="0"/>
              <a:t>ydp</a:t>
            </a:r>
            <a:r>
              <a:rPr lang="en-US" altLang="en-US" sz="1200" dirty="0" smtClean="0"/>
              <a:t>=1.0f, </a:t>
            </a:r>
            <a:r>
              <a:rPr lang="en-US" altLang="en-US" sz="1200" dirty="0" err="1" smtClean="0"/>
              <a:t>xdp</a:t>
            </a:r>
            <a:r>
              <a:rPr lang="en-US" altLang="en-US" sz="1200" dirty="0" smtClean="0"/>
              <a:t>=pow(</a:t>
            </a:r>
            <a:r>
              <a:rPr lang="en-US" altLang="en-US" sz="1200" dirty="0" err="1" smtClean="0"/>
              <a:t>xdist</a:t>
            </a:r>
            <a:r>
              <a:rPr lang="en-US" altLang="en-US" sz="1200" dirty="0" smtClean="0"/>
              <a:t>, </a:t>
            </a:r>
            <a:r>
              <a:rPr lang="en-US" altLang="en-US" sz="1200" dirty="0" err="1" smtClean="0"/>
              <a:t>imax</a:t>
            </a:r>
            <a:r>
              <a:rPr lang="en-US" altLang="en-US" sz="1200" dirty="0" smtClean="0"/>
              <a:t>); </a:t>
            </a:r>
            <a:r>
              <a:rPr lang="en-US" altLang="en-US" sz="1200" dirty="0" err="1" smtClean="0"/>
              <a:t>i</a:t>
            </a:r>
            <a:r>
              <a:rPr lang="en-US" altLang="en-US" sz="1200" dirty="0" smtClean="0"/>
              <a:t>&lt;=</a:t>
            </a:r>
            <a:r>
              <a:rPr lang="en-US" altLang="en-US" sz="1200" dirty="0" err="1" smtClean="0"/>
              <a:t>imax</a:t>
            </a:r>
            <a:r>
              <a:rPr lang="en-US" altLang="en-US" sz="1200" dirty="0" smtClean="0"/>
              <a:t>; </a:t>
            </a:r>
            <a:r>
              <a:rPr lang="en-US" altLang="en-US" sz="1200" dirty="0" err="1" smtClean="0"/>
              <a:t>i</a:t>
            </a:r>
            <a:r>
              <a:rPr lang="en-US" altLang="en-US" sz="1200" dirty="0" smtClean="0"/>
              <a:t>++, </a:t>
            </a:r>
            <a:r>
              <a:rPr lang="en-US" altLang="en-US" sz="1200" dirty="0" err="1" smtClean="0"/>
              <a:t>ydp</a:t>
            </a:r>
            <a:r>
              <a:rPr lang="en-US" altLang="en-US" sz="1200" dirty="0" smtClean="0"/>
              <a:t>*=</a:t>
            </a:r>
            <a:r>
              <a:rPr lang="en-US" altLang="en-US" sz="1200" dirty="0" err="1" smtClean="0"/>
              <a:t>ydist</a:t>
            </a:r>
            <a:r>
              <a:rPr lang="en-US" altLang="en-US" sz="1200" dirty="0" smtClean="0"/>
              <a:t>, </a:t>
            </a:r>
            <a:r>
              <a:rPr lang="en-US" altLang="en-US" sz="1200" dirty="0" err="1" smtClean="0"/>
              <a:t>xdp</a:t>
            </a:r>
            <a:r>
              <a:rPr lang="en-US" altLang="en-US" sz="1200" dirty="0" smtClean="0"/>
              <a:t>*=</a:t>
            </a:r>
            <a:r>
              <a:rPr lang="en-US" altLang="en-US" sz="1200" dirty="0" err="1" smtClean="0"/>
              <a:t>xdiv</a:t>
            </a:r>
            <a:r>
              <a:rPr lang="en-US" altLang="en-US" sz="1200" dirty="0" smtClean="0"/>
              <a:t>)</a:t>
            </a:r>
          </a:p>
          <a:p>
            <a:pPr>
              <a:buFontTx/>
              <a:buNone/>
            </a:pPr>
            <a:r>
              <a:rPr lang="en-US" altLang="en-US" sz="1200" dirty="0" smtClean="0"/>
              <a:t>              </a:t>
            </a:r>
            <a:r>
              <a:rPr lang="en-US" altLang="en-US" sz="1200" dirty="0" err="1" smtClean="0"/>
              <a:t>tmpshell</a:t>
            </a:r>
            <a:r>
              <a:rPr lang="en-US" altLang="en-US" sz="1200" dirty="0" smtClean="0"/>
              <a:t> += </a:t>
            </a:r>
            <a:r>
              <a:rPr lang="en-US" altLang="en-US" sz="1200" dirty="0" err="1" smtClean="0"/>
              <a:t>wave_f</a:t>
            </a:r>
            <a:r>
              <a:rPr lang="en-US" altLang="en-US" sz="1200" dirty="0" smtClean="0"/>
              <a:t>[</a:t>
            </a:r>
            <a:r>
              <a:rPr lang="en-US" altLang="en-US" sz="1200" dirty="0" err="1" smtClean="0"/>
              <a:t>ifunc</a:t>
            </a:r>
            <a:r>
              <a:rPr lang="en-US" altLang="en-US" sz="1200" dirty="0" smtClean="0"/>
              <a:t>++] * </a:t>
            </a:r>
            <a:r>
              <a:rPr lang="en-US" altLang="en-US" sz="1200" dirty="0" err="1" smtClean="0"/>
              <a:t>xdp</a:t>
            </a:r>
            <a:r>
              <a:rPr lang="en-US" altLang="en-US" sz="1200" dirty="0" smtClean="0"/>
              <a:t> * </a:t>
            </a:r>
            <a:r>
              <a:rPr lang="en-US" altLang="en-US" sz="1200" dirty="0" err="1" smtClean="0"/>
              <a:t>ydp</a:t>
            </a:r>
            <a:r>
              <a:rPr lang="en-US" altLang="en-US" sz="1200" dirty="0" smtClean="0"/>
              <a:t> * </a:t>
            </a:r>
            <a:r>
              <a:rPr lang="en-US" altLang="en-US" sz="1200" dirty="0" err="1" smtClean="0"/>
              <a:t>zdp</a:t>
            </a:r>
            <a:r>
              <a:rPr lang="en-US" altLang="en-US" sz="1200" dirty="0" smtClean="0"/>
              <a:t>;</a:t>
            </a:r>
          </a:p>
          <a:p>
            <a:pPr>
              <a:buFontTx/>
              <a:buNone/>
            </a:pPr>
            <a:r>
              <a:rPr lang="en-US" altLang="en-US" sz="1200" dirty="0" smtClean="0"/>
              <a:t>        }</a:t>
            </a:r>
          </a:p>
          <a:p>
            <a:pPr>
              <a:buFontTx/>
              <a:buNone/>
            </a:pPr>
            <a:r>
              <a:rPr lang="en-US" altLang="en-US" sz="1200" dirty="0" smtClean="0"/>
              <a:t>        value += </a:t>
            </a:r>
            <a:r>
              <a:rPr lang="en-US" altLang="en-US" sz="1200" dirty="0" err="1" smtClean="0"/>
              <a:t>tmpshell</a:t>
            </a:r>
            <a:r>
              <a:rPr lang="en-US" altLang="en-US" sz="1200" dirty="0" smtClean="0"/>
              <a:t> * </a:t>
            </a:r>
            <a:r>
              <a:rPr lang="en-US" altLang="en-US" sz="1200" dirty="0" err="1" smtClean="0"/>
              <a:t>contracted_gto</a:t>
            </a:r>
            <a:r>
              <a:rPr lang="en-US" altLang="en-US" sz="1200" dirty="0" smtClean="0"/>
              <a:t>;</a:t>
            </a:r>
          </a:p>
          <a:p>
            <a:pPr>
              <a:buFontTx/>
              <a:buNone/>
            </a:pPr>
            <a:r>
              <a:rPr lang="en-US" altLang="en-US" sz="1200" dirty="0" smtClean="0"/>
              <a:t>        </a:t>
            </a:r>
            <a:r>
              <a:rPr lang="en-US" altLang="en-US" sz="1200" dirty="0" err="1" smtClean="0"/>
              <a:t>shell_counter</a:t>
            </a:r>
            <a:r>
              <a:rPr lang="en-US" altLang="en-US" sz="1200" dirty="0" smtClean="0"/>
              <a:t>++;</a:t>
            </a:r>
          </a:p>
          <a:p>
            <a:pPr>
              <a:buFontTx/>
              <a:buNone/>
            </a:pPr>
            <a:r>
              <a:rPr lang="en-US" altLang="en-US" sz="1200" dirty="0" smtClean="0"/>
              <a:t>   } </a:t>
            </a:r>
          </a:p>
          <a:p>
            <a:pPr>
              <a:buFontTx/>
              <a:buNone/>
            </a:pPr>
            <a:r>
              <a:rPr lang="en-US" altLang="en-US" sz="1200" dirty="0" smtClean="0"/>
              <a:t>} …..</a:t>
            </a:r>
          </a:p>
        </p:txBody>
      </p:sp>
    </p:spTree>
    <p:extLst>
      <p:ext uri="{BB962C8B-B14F-4D97-AF65-F5344CB8AC3E}">
        <p14:creationId xmlns:p14="http://schemas.microsoft.com/office/powerpoint/2010/main" val="2127158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4" name="Rectangle 2"/>
          <p:cNvSpPr>
            <a:spLocks noChangeArrowheads="1"/>
          </p:cNvSpPr>
          <p:nvPr/>
        </p:nvSpPr>
        <p:spPr bwMode="auto">
          <a:xfrm>
            <a:off x="685800" y="971550"/>
            <a:ext cx="7696200" cy="3657599"/>
          </a:xfrm>
          <a:prstGeom prst="rect">
            <a:avLst/>
          </a:prstGeom>
          <a:solidFill>
            <a:srgbClr val="CCFFCC"/>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5" name="Rectangle 3"/>
          <p:cNvSpPr>
            <a:spLocks noGrp="1" noChangeArrowheads="1"/>
          </p:cNvSpPr>
          <p:nvPr>
            <p:ph type="title" idx="4294967295"/>
          </p:nvPr>
        </p:nvSpPr>
        <p:spPr>
          <a:xfrm>
            <a:off x="685801" y="171450"/>
            <a:ext cx="7770813" cy="628650"/>
          </a:xfrm>
        </p:spPr>
        <p:txBody>
          <a:bodyPr>
            <a:normAutofit fontScale="90000"/>
          </a:bodyPr>
          <a:lstStyle/>
          <a:p>
            <a:r>
              <a:rPr lang="en-US" altLang="en-US" sz="2800" dirty="0" smtClean="0"/>
              <a:t>MO Kernel Structure, Opportunity for NRTC JIT…</a:t>
            </a:r>
            <a:br>
              <a:rPr lang="en-US" altLang="en-US" sz="2800" dirty="0" smtClean="0"/>
            </a:br>
            <a:r>
              <a:rPr lang="en-US" altLang="en-US" sz="2000" b="1" dirty="0" smtClean="0"/>
              <a:t>Data-driven execution, but representative loop trip counts in (…)</a:t>
            </a:r>
          </a:p>
        </p:txBody>
      </p:sp>
      <p:sp>
        <p:nvSpPr>
          <p:cNvPr id="18436" name="Rectangle 4"/>
          <p:cNvSpPr>
            <a:spLocks noChangeArrowheads="1"/>
          </p:cNvSpPr>
          <p:nvPr/>
        </p:nvSpPr>
        <p:spPr bwMode="auto">
          <a:xfrm>
            <a:off x="1143000" y="1373842"/>
            <a:ext cx="7239000" cy="2855259"/>
          </a:xfrm>
          <a:prstGeom prst="rect">
            <a:avLst/>
          </a:prstGeom>
          <a:solidFill>
            <a:srgbClr val="FFFF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7" name="Rectangle 5"/>
          <p:cNvSpPr>
            <a:spLocks noChangeArrowheads="1"/>
          </p:cNvSpPr>
          <p:nvPr/>
        </p:nvSpPr>
        <p:spPr bwMode="auto">
          <a:xfrm>
            <a:off x="1600200" y="3257550"/>
            <a:ext cx="6781800" cy="533400"/>
          </a:xfrm>
          <a:prstGeom prst="rect">
            <a:avLst/>
          </a:prstGeom>
          <a:solidFill>
            <a:srgbClr val="FFCC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8" name="Rectangle 6"/>
          <p:cNvSpPr>
            <a:spLocks noChangeArrowheads="1"/>
          </p:cNvSpPr>
          <p:nvPr/>
        </p:nvSpPr>
        <p:spPr bwMode="auto">
          <a:xfrm>
            <a:off x="1600200" y="1828800"/>
            <a:ext cx="6781800" cy="1428750"/>
          </a:xfrm>
          <a:prstGeom prst="rect">
            <a:avLst/>
          </a:prstGeom>
          <a:solidFill>
            <a:srgbClr val="FF7C80"/>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9" name="Text Box 9"/>
          <p:cNvSpPr txBox="1">
            <a:spLocks noChangeArrowheads="1"/>
          </p:cNvSpPr>
          <p:nvPr/>
        </p:nvSpPr>
        <p:spPr bwMode="auto">
          <a:xfrm>
            <a:off x="762000" y="971551"/>
            <a:ext cx="33528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 (1 to ~200) {                  </a:t>
            </a:r>
          </a:p>
        </p:txBody>
      </p:sp>
      <p:sp>
        <p:nvSpPr>
          <p:cNvPr id="18440" name="Text Box 10"/>
          <p:cNvSpPr txBox="1">
            <a:spLocks noChangeArrowheads="1"/>
          </p:cNvSpPr>
          <p:nvPr/>
        </p:nvSpPr>
        <p:spPr bwMode="auto">
          <a:xfrm>
            <a:off x="1219200" y="1439467"/>
            <a:ext cx="5867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electron shells for this atom type (1 to ~6) {</a:t>
            </a:r>
          </a:p>
        </p:txBody>
      </p:sp>
      <p:sp>
        <p:nvSpPr>
          <p:cNvPr id="18441" name="Text Box 11"/>
          <p:cNvSpPr txBox="1">
            <a:spLocks noChangeArrowheads="1"/>
          </p:cNvSpPr>
          <p:nvPr/>
        </p:nvSpPr>
        <p:spPr bwMode="auto">
          <a:xfrm>
            <a:off x="1752600" y="1885950"/>
            <a:ext cx="6400800"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 functions for this shell type (1 to ~6) {</a:t>
            </a:r>
          </a:p>
          <a:p>
            <a:pPr algn="ctr" eaLnBrk="1" hangingPunct="1">
              <a:spcBef>
                <a:spcPct val="50000"/>
              </a:spcBef>
              <a:buFont typeface="Times New Roman" pitchFamily="18" charset="0"/>
              <a:buNone/>
            </a:pPr>
            <a:endParaRPr lang="en-US" altLang="en-US" sz="2000" dirty="0"/>
          </a:p>
          <a:p>
            <a:pPr algn="ctr" eaLnBrk="1" hangingPunct="1">
              <a:spcBef>
                <a:spcPct val="50000"/>
              </a:spcBef>
              <a:buFont typeface="Times New Roman" pitchFamily="18" charset="0"/>
              <a:buNone/>
            </a:pPr>
            <a:r>
              <a:rPr lang="en-US" altLang="en-US" sz="2000" dirty="0"/>
              <a:t> </a:t>
            </a:r>
            <a:r>
              <a:rPr lang="en-US" altLang="en-US" sz="2000" dirty="0" smtClean="0"/>
              <a:t>                                                                                               }</a:t>
            </a:r>
            <a:endParaRPr lang="en-US" altLang="en-US" sz="2000" dirty="0"/>
          </a:p>
        </p:txBody>
      </p:sp>
      <p:sp>
        <p:nvSpPr>
          <p:cNvPr id="18442" name="Text Box 12"/>
          <p:cNvSpPr txBox="1">
            <a:spLocks noChangeArrowheads="1"/>
          </p:cNvSpPr>
          <p:nvPr/>
        </p:nvSpPr>
        <p:spPr bwMode="auto">
          <a:xfrm>
            <a:off x="1752600" y="3382566"/>
            <a:ext cx="6553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 for this shell type (1 to ~15) {}</a:t>
            </a:r>
          </a:p>
        </p:txBody>
      </p:sp>
      <p:sp>
        <p:nvSpPr>
          <p:cNvPr id="18443" name="Text Box 14"/>
          <p:cNvSpPr txBox="1">
            <a:spLocks noChangeArrowheads="1"/>
          </p:cNvSpPr>
          <p:nvPr/>
        </p:nvSpPr>
        <p:spPr bwMode="auto">
          <a:xfrm>
            <a:off x="1219200" y="3829051"/>
            <a:ext cx="533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4" name="Text Box 15"/>
          <p:cNvSpPr txBox="1">
            <a:spLocks noChangeArrowheads="1"/>
          </p:cNvSpPr>
          <p:nvPr/>
        </p:nvSpPr>
        <p:spPr bwMode="auto">
          <a:xfrm>
            <a:off x="762000" y="4229101"/>
            <a:ext cx="457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5" name="Text Box 16"/>
          <p:cNvSpPr txBox="1">
            <a:spLocks noChangeArrowheads="1"/>
          </p:cNvSpPr>
          <p:nvPr/>
        </p:nvSpPr>
        <p:spPr bwMode="auto">
          <a:xfrm>
            <a:off x="1752600" y="2263487"/>
            <a:ext cx="6096000" cy="7408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400" dirty="0" smtClean="0"/>
              <a:t>Small </a:t>
            </a:r>
            <a:r>
              <a:rPr lang="en-US" altLang="en-US" sz="1400" dirty="0"/>
              <a:t>loop trip counts result in significant loop overhead.  </a:t>
            </a:r>
            <a:r>
              <a:rPr lang="en-US" altLang="en-US" sz="1400" b="1" dirty="0" smtClean="0"/>
              <a:t>Runtime kernel </a:t>
            </a:r>
            <a:r>
              <a:rPr lang="en-US" altLang="en-US" sz="1400" b="1" dirty="0"/>
              <a:t>generation and </a:t>
            </a:r>
            <a:r>
              <a:rPr lang="en-US" altLang="en-US" sz="1400" b="1" dirty="0" smtClean="0"/>
              <a:t>NVRTC JIT </a:t>
            </a:r>
            <a:r>
              <a:rPr lang="en-US" altLang="en-US" sz="1400" b="1" dirty="0"/>
              <a:t>compilation can </a:t>
            </a:r>
            <a:r>
              <a:rPr lang="en-US" altLang="en-US" sz="1400" b="1" dirty="0" smtClean="0"/>
              <a:t>achieve </a:t>
            </a:r>
            <a:r>
              <a:rPr lang="en-US" altLang="en-US" sz="1400" b="1" dirty="0"/>
              <a:t>in a large (1.8x!) speed </a:t>
            </a:r>
            <a:r>
              <a:rPr lang="en-US" altLang="en-US" sz="1400" b="1" dirty="0" smtClean="0"/>
              <a:t>boost via loop unrolling, constant folding, elimination of array accesses, …</a:t>
            </a:r>
            <a:endParaRPr lang="en-US" altLang="en-US" sz="1400" b="1" dirty="0"/>
          </a:p>
        </p:txBody>
      </p:sp>
    </p:spTree>
    <p:extLst>
      <p:ext uri="{BB962C8B-B14F-4D97-AF65-F5344CB8AC3E}">
        <p14:creationId xmlns:p14="http://schemas.microsoft.com/office/powerpoint/2010/main" val="3732101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field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2943</TotalTime>
  <Words>4616</Words>
  <Application>Microsoft Office PowerPoint</Application>
  <PresentationFormat>On-screen Show (16:9)</PresentationFormat>
  <Paragraphs>577</Paragraphs>
  <Slides>46</Slides>
  <Notes>16</Notes>
  <HiddenSlides>0</HiddenSlides>
  <MMClips>1</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PPT_Temp_Corp_16x9_BLK_2007</vt:lpstr>
      <vt:lpstr>S5371—VMD: Visualization and Analysis of Biomolecular Complexes with GPU Computing</vt:lpstr>
      <vt:lpstr>PowerPoint Presentation</vt:lpstr>
      <vt:lpstr>Goal: A Computational Microscope</vt:lpstr>
      <vt:lpstr>VMD Interoperability Serves Many Communities</vt:lpstr>
      <vt:lpstr>CUDA GPU-Accelerated Trajectory Analysis and Visualization in VMD</vt:lpstr>
      <vt:lpstr>Molecular Orbitals w/ NVRTC JIT</vt:lpstr>
      <vt:lpstr>MO GPU Parallel Decomposition</vt:lpstr>
      <vt:lpstr>MO Kernel for One Grid Point  (Naive C)</vt:lpstr>
      <vt:lpstr>MO Kernel Structure, Opportunity for NRTC JIT… Data-driven execution, but representative loop trip counts in (…)</vt:lpstr>
      <vt:lpstr>Molecular Orbital Computation and Display Process Runtime Kernel Generation, NVRTC Just-In-Time (JIT) Compilation</vt:lpstr>
      <vt:lpstr>PowerPoint Presentation</vt:lpstr>
      <vt:lpstr>PowerPoint Presentation</vt:lpstr>
      <vt:lpstr>PowerPoint Presentation</vt:lpstr>
      <vt:lpstr>NAMD Titan XK7 Performance August 2013</vt:lpstr>
      <vt:lpstr>PowerPoint Presentation</vt:lpstr>
      <vt:lpstr>Molecular Dynamics Flexible Fitting (MDFF)</vt:lpstr>
      <vt:lpstr>PowerPoint Presentation</vt:lpstr>
      <vt:lpstr>PowerPoint Presentation</vt:lpstr>
      <vt:lpstr>Evaluating Quality-of-Fit for Structures Solved by Hybrid Fitting Methods</vt:lpstr>
      <vt:lpstr>GPUs Can Reduce MDFF Trajectory Analysis Runtimes from Hours to Minutes</vt:lpstr>
      <vt:lpstr>PowerPoint Presentation</vt:lpstr>
      <vt:lpstr>MDFF Density Map Algorithm</vt:lpstr>
      <vt:lpstr>Single-Pass MDFF GPU Cross-Correlation</vt:lpstr>
      <vt:lpstr>VMD GPU Cross Correlation Performance</vt:lpstr>
      <vt:lpstr>VMD RHDV Cross Correlation Timeline on Cray XK7</vt:lpstr>
      <vt:lpstr>Visualization Goals, Challenges</vt:lpstr>
      <vt:lpstr>VMD “QuickSurf” Representation, Ray Tracing</vt:lpstr>
      <vt:lpstr>VMD “QuickSurf” Representation</vt:lpstr>
      <vt:lpstr>VMD 1.9.2 QuickSurf Algorithm Improvements</vt:lpstr>
      <vt:lpstr>VMD GPU-Accelerated Ray Tracing Engine</vt:lpstr>
      <vt:lpstr>Lighting Comparison, STMV Capsid</vt:lpstr>
      <vt:lpstr>HIV-1 Parallel Movie Rendering on Blue Waters Cray XE6/XK7</vt:lpstr>
      <vt:lpstr>Photosynthetic Chromatophore of Purple Bacteria</vt:lpstr>
      <vt:lpstr>PowerPoint Presentation</vt:lpstr>
      <vt:lpstr>Role of Visualization</vt:lpstr>
      <vt:lpstr>VMD Chromatophore Rendering on Blue Waters</vt:lpstr>
      <vt:lpstr>VMD 1.9.2 Interactive GPU Ray Tracing</vt:lpstr>
      <vt:lpstr>PowerPoint Presentation</vt:lpstr>
      <vt:lpstr>VMD-Next: Coming Soon</vt:lpstr>
      <vt:lpstr>Acknowledgements</vt:lpstr>
      <vt:lpstr>PowerPoint Presentation</vt:lpstr>
      <vt:lpstr>GPU Computing Publications http://www.ks.uiuc.edu/Research/gpu/</vt:lpstr>
      <vt:lpstr>GPU Computing Publications http://www.ks.uiuc.edu/Research/gpu/</vt:lpstr>
      <vt:lpstr>GPU Computing Publications http://www.ks.uiuc.edu/Research/gpu/</vt:lpstr>
      <vt:lpstr>GPU Computing Publications http://www.ks.uiuc.edu/Research/gpu/</vt:lpstr>
      <vt:lpstr>GPU Computing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457</cp:revision>
  <cp:lastPrinted>2013-10-08T16:33:51Z</cp:lastPrinted>
  <dcterms:created xsi:type="dcterms:W3CDTF">2010-04-12T23:12:02Z</dcterms:created>
  <dcterms:modified xsi:type="dcterms:W3CDTF">2015-03-19T14:00:01Z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