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Lst>
  <p:notesMasterIdLst>
    <p:notesMasterId r:id="rId50"/>
  </p:notesMasterIdLst>
  <p:handoutMasterIdLst>
    <p:handoutMasterId r:id="rId51"/>
  </p:handoutMasterIdLst>
  <p:sldIdLst>
    <p:sldId id="258" r:id="rId6"/>
    <p:sldId id="259" r:id="rId7"/>
    <p:sldId id="342" r:id="rId8"/>
    <p:sldId id="296" r:id="rId9"/>
    <p:sldId id="343" r:id="rId10"/>
    <p:sldId id="285" r:id="rId11"/>
    <p:sldId id="344" r:id="rId12"/>
    <p:sldId id="346" r:id="rId13"/>
    <p:sldId id="368" r:id="rId14"/>
    <p:sldId id="365" r:id="rId15"/>
    <p:sldId id="366" r:id="rId16"/>
    <p:sldId id="375" r:id="rId17"/>
    <p:sldId id="305" r:id="rId18"/>
    <p:sldId id="306" r:id="rId19"/>
    <p:sldId id="363" r:id="rId20"/>
    <p:sldId id="374" r:id="rId21"/>
    <p:sldId id="373" r:id="rId22"/>
    <p:sldId id="369" r:id="rId23"/>
    <p:sldId id="357" r:id="rId24"/>
    <p:sldId id="370" r:id="rId25"/>
    <p:sldId id="371" r:id="rId26"/>
    <p:sldId id="372" r:id="rId27"/>
    <p:sldId id="307" r:id="rId28"/>
    <p:sldId id="360" r:id="rId29"/>
    <p:sldId id="348" r:id="rId30"/>
    <p:sldId id="358" r:id="rId31"/>
    <p:sldId id="311" r:id="rId32"/>
    <p:sldId id="316" r:id="rId33"/>
    <p:sldId id="320" r:id="rId34"/>
    <p:sldId id="362" r:id="rId35"/>
    <p:sldId id="356" r:id="rId36"/>
    <p:sldId id="354" r:id="rId37"/>
    <p:sldId id="292" r:id="rId38"/>
    <p:sldId id="361" r:id="rId39"/>
    <p:sldId id="278" r:id="rId40"/>
    <p:sldId id="299" r:id="rId41"/>
    <p:sldId id="274" r:id="rId42"/>
    <p:sldId id="302" r:id="rId43"/>
    <p:sldId id="336" r:id="rId44"/>
    <p:sldId id="337" r:id="rId45"/>
    <p:sldId id="338" r:id="rId46"/>
    <p:sldId id="339" r:id="rId47"/>
    <p:sldId id="340" r:id="rId48"/>
    <p:sldId id="341" r:id="rId49"/>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80" d="100"/>
          <a:sy n="80" d="100"/>
        </p:scale>
        <p:origin x="-1008" y="-27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826"/>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3/28/2014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3/28/2014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cs typeface="Helvetica" charset="0"/>
                <a:sym typeface="Helvetica" charset="0"/>
              </a:rPr>
              <a:t>Introduce the MDFF method, since the rest of the capsid slides need this to be introduced.  Emphasize that the computer (center) is combining the two experimental modalities (right and left) via MDFF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09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33</a:t>
            </a:fld>
            <a:endParaRPr lang="en-US" dirty="0"/>
          </a:p>
        </p:txBody>
      </p:sp>
    </p:spTree>
    <p:extLst>
      <p:ext uri="{BB962C8B-B14F-4D97-AF65-F5344CB8AC3E}">
        <p14:creationId xmlns:p14="http://schemas.microsoft.com/office/powerpoint/2010/main" val="34626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lnSpc>
                <a:spcPct val="100000"/>
              </a:lnSpc>
              <a:spcBef>
                <a:spcPct val="0"/>
              </a:spcBef>
              <a:buClrTx/>
              <a:buSzTx/>
              <a:buFontTx/>
              <a:buNone/>
            </a:pPr>
            <a:fld id="{2A69B0F6-4C85-4A57-B86C-D17FF6144E59}" type="slidenum">
              <a:rPr lang="en-US" altLang="en-US">
                <a:solidFill>
                  <a:schemeClr val="tx1"/>
                </a:solidFill>
              </a:rPr>
              <a:pPr algn="r" eaLnBrk="1" hangingPunct="1">
                <a:lnSpc>
                  <a:spcPct val="100000"/>
                </a:lnSpc>
                <a:spcBef>
                  <a:spcPct val="0"/>
                </a:spcBef>
                <a:buClrTx/>
                <a:buSzTx/>
                <a:buFontTx/>
                <a:buNone/>
              </a:pPr>
              <a:t>39</a:t>
            </a:fld>
            <a:endParaRPr lang="en-US" altLang="en-US">
              <a:solidFill>
                <a:schemeClr val="tx1"/>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07661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72"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video" Target="file://localhost/Users/jim/Documents/KS-SC-2013-11-18%20(last%20draft%20given%20to%20Klaus).ppt_media/keck-coa-47.mov" TargetMode="External"/><Relationship Id="rId1" Type="http://schemas.microsoft.com/office/2007/relationships/media" Target="file://localhost/Users/jim/Documents/KS-SC-2013-11-18%20(last%20draft%20given%20to%20Klaus).ppt_media/keck-coa-47.mov" TargetMode="Externa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johns\Desktop\talks\vmd\sitevisit2012\movies\lac_high_invivo_mpd.mpg"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3200" dirty="0"/>
              <a:t>S4410: Visualization and Analysis of </a:t>
            </a:r>
            <a:r>
              <a:rPr lang="en-US" altLang="en-US" sz="3200" dirty="0" err="1"/>
              <a:t>Petascale</a:t>
            </a:r>
            <a:r>
              <a:rPr lang="en-US" altLang="en-US" sz="3200" dirty="0"/>
              <a:t> Molecular Simulations with VMD</a:t>
            </a:r>
            <a:endParaRPr lang="en-US" altLang="en-US" sz="3200" dirty="0" smtClean="0"/>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t>John E. Stone</a:t>
            </a:r>
          </a:p>
          <a:p>
            <a:r>
              <a:rPr lang="en-US" altLang="en-US" sz="2000" dirty="0"/>
              <a:t>Theoretical and Computational Biophysics Group</a:t>
            </a:r>
          </a:p>
          <a:p>
            <a:r>
              <a:rPr lang="en-US" altLang="en-US" sz="2000" dirty="0"/>
              <a:t>Beckman Institute for Advanced Science and Technology</a:t>
            </a:r>
          </a:p>
          <a:p>
            <a:r>
              <a:rPr lang="en-US" altLang="en-US" sz="2000" dirty="0"/>
              <a:t>University of Illinois at Urbana-Champaign</a:t>
            </a:r>
          </a:p>
          <a:p>
            <a:r>
              <a:rPr lang="en-US" altLang="en-US" sz="2000" b="1" dirty="0"/>
              <a:t>http://www.ks.uiuc.edu/Research/gpu/</a:t>
            </a:r>
          </a:p>
          <a:p>
            <a:r>
              <a:rPr lang="en-US" altLang="en-US" sz="2000" dirty="0"/>
              <a:t>S4410, GPU Technology Conference</a:t>
            </a:r>
          </a:p>
          <a:p>
            <a:r>
              <a:rPr lang="en-US" altLang="en-US" sz="2000" dirty="0"/>
              <a:t>15:30-16:20, Room LL21E, San Jose Convention Center, </a:t>
            </a:r>
          </a:p>
          <a:p>
            <a:r>
              <a:rPr lang="en-US" altLang="en-US" sz="2000" dirty="0"/>
              <a:t>San Jose, CA, Tuesday March 25, </a:t>
            </a:r>
            <a:r>
              <a:rPr lang="en-US" altLang="en-US" sz="2000" dirty="0" smtClean="0"/>
              <a:t>2014</a:t>
            </a:r>
            <a:endParaRPr lang="en-US" altLang="en-US" sz="2000" dirty="0"/>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6575" y="280987"/>
            <a:ext cx="8045450" cy="682229"/>
          </a:xfrm>
        </p:spPr>
        <p:txBody>
          <a:bodyPr/>
          <a:lstStyle/>
          <a:p>
            <a:pPr eaLnBrk="1" hangingPunct="1"/>
            <a:r>
              <a:rPr lang="en-US" altLang="en-US" sz="3600" smtClean="0">
                <a:cs typeface="Arial" charset="0"/>
                <a:sym typeface="Arial" charset="0"/>
              </a:rPr>
              <a:t>Multi-GPU RDF Performance</a:t>
            </a:r>
          </a:p>
        </p:txBody>
      </p:sp>
      <p:sp>
        <p:nvSpPr>
          <p:cNvPr id="36867" name="Rectangle 3"/>
          <p:cNvSpPr>
            <a:spLocks noGrp="1" noChangeArrowheads="1"/>
          </p:cNvSpPr>
          <p:nvPr>
            <p:ph type="body" sz="half" idx="1"/>
          </p:nvPr>
        </p:nvSpPr>
        <p:spPr>
          <a:xfrm>
            <a:off x="127592" y="1084660"/>
            <a:ext cx="3187108" cy="1889522"/>
          </a:xfrm>
        </p:spPr>
        <p:txBody>
          <a:bodyPr>
            <a:normAutofit fontScale="92500" lnSpcReduction="20000"/>
          </a:bodyPr>
          <a:lstStyle/>
          <a:p>
            <a:pPr marL="379413" defTabSz="914400" eaLnBrk="1" hangingPunct="1">
              <a:lnSpc>
                <a:spcPct val="90000"/>
              </a:lnSpc>
              <a:spcBef>
                <a:spcPct val="0"/>
              </a:spcBef>
            </a:pPr>
            <a:r>
              <a:rPr lang="en-US" altLang="en-US" sz="2100" dirty="0" smtClean="0"/>
              <a:t>4 NVIDIA GTX480 GPUs 30 to 92x faster than 4-core Intel X5550 CPU</a:t>
            </a:r>
          </a:p>
          <a:p>
            <a:pPr marL="379413" defTabSz="914400" eaLnBrk="1" hangingPunct="1">
              <a:lnSpc>
                <a:spcPct val="90000"/>
              </a:lnSpc>
              <a:spcBef>
                <a:spcPts val="900"/>
              </a:spcBef>
            </a:pPr>
            <a:r>
              <a:rPr lang="en-US" altLang="en-US" sz="2100" dirty="0" smtClean="0"/>
              <a:t>Fermi GPUs ~3x faster than GT200 GPUs: larger on-chip shared memory</a:t>
            </a:r>
          </a:p>
        </p:txBody>
      </p:sp>
      <p:sp>
        <p:nvSpPr>
          <p:cNvPr id="36869" name="Text Box 5"/>
          <p:cNvSpPr txBox="1">
            <a:spLocks/>
          </p:cNvSpPr>
          <p:nvPr/>
        </p:nvSpPr>
        <p:spPr bwMode="auto">
          <a:xfrm>
            <a:off x="2590800" y="3143250"/>
            <a:ext cx="1447800" cy="43425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91" tIns="32146" rIns="64291" bIns="32146">
            <a:spAutoFit/>
          </a:bodyPr>
          <a:lstStyle>
            <a:lvl1pPr algn="l" defTabSz="642938" eaLnBrk="0" hangingPunct="0">
              <a:buChar char="•"/>
              <a:defRPr sz="3200">
                <a:solidFill>
                  <a:srgbClr val="000000"/>
                </a:solidFill>
                <a:latin typeface="Times New Roman" pitchFamily="18" charset="0"/>
                <a:ea typeface="Gothic" charset="0"/>
                <a:cs typeface="Gothic" charset="0"/>
              </a:defRPr>
            </a:lvl1pPr>
            <a:lvl2pPr marL="742950" indent="-285750" algn="l" defTabSz="642938"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642938"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50000"/>
              </a:spcBef>
              <a:buClrTx/>
              <a:buSzTx/>
              <a:buFontTx/>
              <a:buNone/>
            </a:pPr>
            <a:r>
              <a:rPr lang="en-US" altLang="en-US" sz="2400">
                <a:solidFill>
                  <a:srgbClr val="CC0000"/>
                </a:solidFill>
                <a:ea typeface="ヒラギノ明朝 ProN W3" charset="0"/>
                <a:cs typeface="ヒラギノ明朝 ProN W3" charset="0"/>
                <a:sym typeface="Times New Roman" pitchFamily="18" charset="0"/>
              </a:rPr>
              <a:t>Solid</a:t>
            </a:r>
          </a:p>
        </p:txBody>
      </p:sp>
      <p:sp>
        <p:nvSpPr>
          <p:cNvPr id="36870" name="Text Box 6"/>
          <p:cNvSpPr txBox="1">
            <a:spLocks/>
          </p:cNvSpPr>
          <p:nvPr/>
        </p:nvSpPr>
        <p:spPr bwMode="auto">
          <a:xfrm>
            <a:off x="2571751" y="4138613"/>
            <a:ext cx="1446213" cy="43425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91" tIns="32146" rIns="64291" bIns="32146">
            <a:spAutoFit/>
          </a:bodyPr>
          <a:lstStyle>
            <a:lvl1pPr algn="l" defTabSz="642938" eaLnBrk="0" hangingPunct="0">
              <a:buChar char="•"/>
              <a:defRPr sz="3200">
                <a:solidFill>
                  <a:srgbClr val="000000"/>
                </a:solidFill>
                <a:latin typeface="Times New Roman" pitchFamily="18" charset="0"/>
                <a:ea typeface="Gothic" charset="0"/>
                <a:cs typeface="Gothic" charset="0"/>
              </a:defRPr>
            </a:lvl1pPr>
            <a:lvl2pPr marL="742950" indent="-285750" algn="l" defTabSz="642938"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642938"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50000"/>
              </a:spcBef>
              <a:buClrTx/>
              <a:buSzTx/>
              <a:buFontTx/>
              <a:buNone/>
            </a:pPr>
            <a:r>
              <a:rPr lang="en-US" altLang="en-US" sz="2400">
                <a:solidFill>
                  <a:srgbClr val="008000"/>
                </a:solidFill>
                <a:ea typeface="ヒラギノ明朝 ProN W3" charset="0"/>
                <a:cs typeface="ヒラギノ明朝 ProN W3" charset="0"/>
                <a:sym typeface="Times New Roman" pitchFamily="18" charset="0"/>
              </a:rPr>
              <a:t>Liquid</a:t>
            </a:r>
          </a:p>
        </p:txBody>
      </p:sp>
      <p:pic>
        <p:nvPicPr>
          <p:cNvPr id="36871" name="Picture 7" descr="C:\Documents and Settings\johns\Desktop\performancevnatoms.png"/>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l="2083" r="3125" b="2605"/>
          <a:stretch>
            <a:fillRect/>
          </a:stretch>
        </p:blipFill>
        <p:spPr>
          <a:xfrm>
            <a:off x="3505200" y="914400"/>
            <a:ext cx="5638800" cy="2963466"/>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2" name="Text Box 8"/>
          <p:cNvSpPr txBox="1">
            <a:spLocks noChangeArrowheads="1"/>
          </p:cNvSpPr>
          <p:nvPr/>
        </p:nvSpPr>
        <p:spPr bwMode="auto">
          <a:xfrm>
            <a:off x="3581400" y="3886200"/>
            <a:ext cx="5486400" cy="73866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a:latin typeface="+mn-lt"/>
              </a:rPr>
              <a:t>Fast Analysis of Molecular Dynamics Trajectories with Graphics Processing Units – Radial Distribution Functions</a:t>
            </a:r>
            <a:r>
              <a:rPr lang="en-US" altLang="en-US" sz="1400" b="1" dirty="0" smtClean="0">
                <a:latin typeface="+mn-lt"/>
              </a:rPr>
              <a:t>.</a:t>
            </a:r>
            <a:r>
              <a:rPr lang="en-US" altLang="en-US" sz="1400" dirty="0" smtClean="0">
                <a:latin typeface="+mn-lt"/>
              </a:rPr>
              <a:t> Levine, et al., </a:t>
            </a:r>
            <a:r>
              <a:rPr lang="en-US" altLang="en-US" sz="1400" i="1" dirty="0" smtClean="0">
                <a:latin typeface="+mn-lt"/>
              </a:rPr>
              <a:t>J</a:t>
            </a:r>
            <a:r>
              <a:rPr lang="en-US" altLang="en-US" sz="1400" i="1" dirty="0">
                <a:latin typeface="+mn-lt"/>
              </a:rPr>
              <a:t>. Comp. Physics</a:t>
            </a:r>
            <a:r>
              <a:rPr lang="en-US" altLang="en-US" sz="1400" dirty="0">
                <a:latin typeface="+mn-lt"/>
              </a:rPr>
              <a:t>, 230(9):3556-3569, 2011.</a:t>
            </a:r>
          </a:p>
        </p:txBody>
      </p:sp>
      <p:pic>
        <p:nvPicPr>
          <p:cNvPr id="36868" name="Picture 4" descr="\\Tbfiles\johns\JohnRDF.png"/>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268288" y="3053954"/>
            <a:ext cx="2335212" cy="17549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5127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37891" name="Picture 2"/>
          <p:cNvPicPr>
            <a:picLocks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410200" y="1026845"/>
            <a:ext cx="3733800" cy="35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Rectangle 3"/>
          <p:cNvSpPr>
            <a:spLocks noGrp="1" noChangeArrowheads="1"/>
          </p:cNvSpPr>
          <p:nvPr>
            <p:ph type="title"/>
          </p:nvPr>
        </p:nvSpPr>
        <p:spPr>
          <a:xfrm>
            <a:off x="687388" y="227410"/>
            <a:ext cx="7770812" cy="801290"/>
          </a:xfrm>
        </p:spPr>
        <p:txBody>
          <a:bodyPr rIns="114115">
            <a:noAutofit/>
          </a:bodyPr>
          <a:lstStyle/>
          <a:p>
            <a:pPr marL="55563" defTabSz="914400" eaLnBrk="1" hangingPunct="1"/>
            <a:r>
              <a:rPr lang="en-US" altLang="en-US" sz="2800" dirty="0" smtClean="0"/>
              <a:t>Time-Averaged Electrostatics Analysis on Energy-Efficient GPU Cluster</a:t>
            </a:r>
          </a:p>
        </p:txBody>
      </p:sp>
      <p:sp>
        <p:nvSpPr>
          <p:cNvPr id="37893" name="Rectangle 7"/>
          <p:cNvSpPr>
            <a:spLocks noGrp="1" noChangeArrowheads="1"/>
          </p:cNvSpPr>
          <p:nvPr>
            <p:ph type="body" idx="1"/>
          </p:nvPr>
        </p:nvSpPr>
        <p:spPr>
          <a:xfrm>
            <a:off x="217599" y="1097161"/>
            <a:ext cx="4645025" cy="3304718"/>
          </a:xfrm>
        </p:spPr>
        <p:txBody>
          <a:bodyPr rIns="114115">
            <a:noAutofit/>
          </a:bodyPr>
          <a:lstStyle/>
          <a:p>
            <a:pPr marL="379413" defTabSz="914400" eaLnBrk="1" hangingPunct="1">
              <a:lnSpc>
                <a:spcPct val="90000"/>
              </a:lnSpc>
            </a:pPr>
            <a:r>
              <a:rPr lang="en-US" altLang="en-US" sz="2000" b="1" dirty="0" smtClean="0"/>
              <a:t>1.5 hour</a:t>
            </a:r>
            <a:r>
              <a:rPr lang="en-US" altLang="en-US" sz="2000" dirty="0" smtClean="0"/>
              <a:t> job (CPUs) reduced to </a:t>
            </a:r>
            <a:r>
              <a:rPr lang="en-US" altLang="en-US" sz="2000" b="1" dirty="0" smtClean="0"/>
              <a:t>3 min </a:t>
            </a:r>
            <a:r>
              <a:rPr lang="en-US" altLang="en-US" sz="2000" dirty="0" smtClean="0"/>
              <a:t>(</a:t>
            </a:r>
            <a:r>
              <a:rPr lang="en-US" altLang="en-US" sz="2000" dirty="0" err="1" smtClean="0"/>
              <a:t>CPUs+GPU</a:t>
            </a:r>
            <a:r>
              <a:rPr lang="en-US" altLang="en-US" sz="2000" dirty="0" smtClean="0"/>
              <a:t>)</a:t>
            </a:r>
          </a:p>
          <a:p>
            <a:pPr marL="379413" defTabSz="914400" eaLnBrk="1" hangingPunct="1">
              <a:lnSpc>
                <a:spcPct val="90000"/>
              </a:lnSpc>
            </a:pPr>
            <a:r>
              <a:rPr lang="en-US" altLang="en-US" sz="2000" dirty="0" smtClean="0"/>
              <a:t>Electrostatics of thousands of trajectory frames averaged </a:t>
            </a:r>
          </a:p>
          <a:p>
            <a:pPr marL="379413" defTabSz="914400" eaLnBrk="1" hangingPunct="1">
              <a:lnSpc>
                <a:spcPct val="90000"/>
              </a:lnSpc>
            </a:pPr>
            <a:r>
              <a:rPr lang="en-US" altLang="en-US" sz="2000" dirty="0" smtClean="0"/>
              <a:t>Per-node power consumption on NCSA “AC” GPU cluster:</a:t>
            </a:r>
          </a:p>
          <a:p>
            <a:pPr lvl="1" defTabSz="914400"/>
            <a:r>
              <a:rPr lang="en-US" altLang="en-US" sz="1800" dirty="0" smtClean="0"/>
              <a:t>CPUs-only:  448 Watt-hours</a:t>
            </a:r>
          </a:p>
          <a:p>
            <a:pPr lvl="1" defTabSz="914400"/>
            <a:r>
              <a:rPr lang="en-US" altLang="en-US" sz="1800" dirty="0" err="1" smtClean="0"/>
              <a:t>CPUs+GPUs</a:t>
            </a:r>
            <a:r>
              <a:rPr lang="en-US" altLang="en-US" sz="1800" dirty="0" smtClean="0"/>
              <a:t>: 43 Watt-hours</a:t>
            </a:r>
          </a:p>
          <a:p>
            <a:pPr marL="379413" defTabSz="914400" eaLnBrk="1" hangingPunct="1">
              <a:lnSpc>
                <a:spcPct val="90000"/>
              </a:lnSpc>
            </a:pPr>
            <a:r>
              <a:rPr lang="en-US" altLang="en-US" sz="2000" dirty="0" smtClean="0"/>
              <a:t>GPU Speedup: </a:t>
            </a:r>
            <a:r>
              <a:rPr lang="en-US" altLang="en-US" sz="2000" b="1" dirty="0" smtClean="0"/>
              <a:t>25.5x</a:t>
            </a:r>
          </a:p>
          <a:p>
            <a:pPr marL="379413" defTabSz="914400" eaLnBrk="1" hangingPunct="1">
              <a:lnSpc>
                <a:spcPct val="90000"/>
              </a:lnSpc>
            </a:pPr>
            <a:r>
              <a:rPr lang="en-US" altLang="en-US" sz="2000" dirty="0" smtClean="0"/>
              <a:t>Power efficiency gain: </a:t>
            </a:r>
            <a:r>
              <a:rPr lang="en-US" altLang="en-US" sz="2000" b="1" dirty="0" smtClean="0"/>
              <a:t>10.5x</a:t>
            </a:r>
          </a:p>
        </p:txBody>
      </p:sp>
      <p:sp>
        <p:nvSpPr>
          <p:cNvPr id="37894" name="Text Box 43"/>
          <p:cNvSpPr txBox="1">
            <a:spLocks noChangeArrowheads="1"/>
          </p:cNvSpPr>
          <p:nvPr/>
        </p:nvSpPr>
        <p:spPr bwMode="auto">
          <a:xfrm>
            <a:off x="30124" y="4529851"/>
            <a:ext cx="8731104" cy="5847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600" b="1" dirty="0">
                <a:latin typeface="+mn-lt"/>
              </a:rPr>
              <a:t>Quantifying the Impact of GPUs on Performance and Energy Efficiency in HPC </a:t>
            </a:r>
            <a:r>
              <a:rPr lang="en-US" altLang="en-US" sz="1600" b="1" dirty="0" smtClean="0">
                <a:latin typeface="+mn-lt"/>
              </a:rPr>
              <a:t>Clusters.            </a:t>
            </a:r>
            <a:r>
              <a:rPr lang="en-US" altLang="en-US" sz="1600" dirty="0" err="1" smtClean="0">
                <a:latin typeface="+mn-lt"/>
              </a:rPr>
              <a:t>Enos</a:t>
            </a:r>
            <a:r>
              <a:rPr lang="en-US" altLang="en-US" sz="1600" dirty="0" smtClean="0">
                <a:latin typeface="+mn-lt"/>
              </a:rPr>
              <a:t>, et al. </a:t>
            </a:r>
            <a:r>
              <a:rPr lang="en-US" altLang="en-US" sz="1600" i="1" dirty="0" smtClean="0">
                <a:latin typeface="+mn-lt"/>
              </a:rPr>
              <a:t>The </a:t>
            </a:r>
            <a:r>
              <a:rPr lang="en-US" altLang="en-US" sz="1600" i="1" dirty="0">
                <a:latin typeface="+mn-lt"/>
              </a:rPr>
              <a:t>Work in Progress in Green Computing,</a:t>
            </a:r>
            <a:r>
              <a:rPr lang="en-US" altLang="en-US" sz="1600" dirty="0">
                <a:latin typeface="+mn-lt"/>
              </a:rPr>
              <a:t>  pp. 317-324, 2010</a:t>
            </a:r>
            <a:r>
              <a:rPr lang="en-US" altLang="en-US" sz="1600" dirty="0" smtClean="0">
                <a:latin typeface="+mn-lt"/>
              </a:rPr>
              <a:t>.</a:t>
            </a:r>
            <a:endParaRPr lang="en-US" altLang="en-US" sz="1600" dirty="0">
              <a:latin typeface="+mn-lt"/>
            </a:endParaRPr>
          </a:p>
        </p:txBody>
      </p:sp>
    </p:spTree>
    <p:extLst>
      <p:ext uri="{BB962C8B-B14F-4D97-AF65-F5344CB8AC3E}">
        <p14:creationId xmlns:p14="http://schemas.microsoft.com/office/powerpoint/2010/main" val="4013845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25400" y="11113"/>
            <a:ext cx="9169400" cy="5132387"/>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7" name="Picture 6" descr="HIV_Nature_Cover_30_May_2013_Page_1.png"/>
          <p:cNvPicPr>
            <a:picLocks noChangeAspect="1"/>
          </p:cNvPicPr>
          <p:nvPr/>
        </p:nvPicPr>
        <p:blipFill rotWithShape="1">
          <a:blip r:embed="rId2" cstate="print">
            <a:extLst>
              <a:ext uri="{28A0092B-C50C-407E-A947-70E740481C1C}">
                <a14:useLocalDpi xmlns:a14="http://schemas.microsoft.com/office/drawing/2010/main" val="0"/>
              </a:ext>
            </a:extLst>
          </a:blip>
          <a:srcRect l="6923" t="5294" r="4496" b="17693"/>
          <a:stretch/>
        </p:blipFill>
        <p:spPr>
          <a:xfrm>
            <a:off x="853893" y="59267"/>
            <a:ext cx="4263805" cy="4760456"/>
          </a:xfrm>
          <a:prstGeom prst="rect">
            <a:avLst/>
          </a:prstGeom>
          <a:effectLst>
            <a:outerShdw blurRad="263525" dist="38100" dir="33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5801823" y="1868437"/>
            <a:ext cx="2895600" cy="2895600"/>
          </a:xfrm>
          <a:prstGeom prst="rect">
            <a:avLst/>
          </a:prstGeom>
        </p:spPr>
      </p:pic>
      <p:sp>
        <p:nvSpPr>
          <p:cNvPr id="2" name="Title 1"/>
          <p:cNvSpPr>
            <a:spLocks noGrp="1"/>
          </p:cNvSpPr>
          <p:nvPr>
            <p:ph type="title"/>
          </p:nvPr>
        </p:nvSpPr>
        <p:spPr>
          <a:xfrm>
            <a:off x="5297400" y="491866"/>
            <a:ext cx="3778867" cy="1253795"/>
          </a:xfrm>
        </p:spPr>
        <p:txBody>
          <a:bodyPr>
            <a:normAutofit fontScale="90000"/>
          </a:bodyPr>
          <a:lstStyle/>
          <a:p>
            <a:r>
              <a:rPr lang="en-US" sz="2800" dirty="0"/>
              <a:t>2013 </a:t>
            </a:r>
            <a:r>
              <a:rPr lang="en-US" sz="2800" i="1" dirty="0" err="1"/>
              <a:t>HPCwire</a:t>
            </a:r>
            <a:r>
              <a:rPr lang="en-US" sz="2800" dirty="0"/>
              <a:t/>
            </a:r>
            <a:br>
              <a:rPr lang="en-US" sz="2800" dirty="0"/>
            </a:br>
            <a:r>
              <a:rPr lang="en-US" sz="2800" dirty="0"/>
              <a:t>Editors’ Choice Award</a:t>
            </a:r>
            <a:br>
              <a:rPr lang="en-US" sz="2800" dirty="0"/>
            </a:br>
            <a:r>
              <a:rPr lang="en-US" sz="2800" dirty="0"/>
              <a:t>for Best Use of HPC</a:t>
            </a:r>
            <a:br>
              <a:rPr lang="en-US" sz="2800" dirty="0"/>
            </a:br>
            <a:r>
              <a:rPr lang="en-US" sz="2800" dirty="0"/>
              <a:t>in Life Sciences</a:t>
            </a:r>
          </a:p>
        </p:txBody>
      </p:sp>
      <p:sp>
        <p:nvSpPr>
          <p:cNvPr id="5" name="Rectangle 4"/>
          <p:cNvSpPr/>
          <p:nvPr/>
        </p:nvSpPr>
        <p:spPr>
          <a:xfrm>
            <a:off x="846629" y="4827257"/>
            <a:ext cx="4385810" cy="353939"/>
          </a:xfrm>
          <a:prstGeom prst="rect">
            <a:avLst/>
          </a:prstGeom>
        </p:spPr>
        <p:txBody>
          <a:bodyPr wrap="none" lIns="76197" tIns="38098" rIns="76197" bIns="38098">
            <a:spAutoFit/>
          </a:bodyPr>
          <a:lstStyle/>
          <a:p>
            <a:pPr algn="ctr" eaLnBrk="1" hangingPunct="1">
              <a:buFont typeface="Times New Roman" pitchFamily="18" charset="0"/>
              <a:buNone/>
            </a:pPr>
            <a:r>
              <a:rPr lang="en-US" altLang="en-US" b="1" dirty="0">
                <a:cs typeface="Helvetica" pitchFamily="34" charset="0"/>
              </a:rPr>
              <a:t>Zhao et al. , </a:t>
            </a:r>
            <a:r>
              <a:rPr lang="en-US" altLang="en-US" b="1" i="1" dirty="0">
                <a:cs typeface="Helvetica" pitchFamily="34" charset="0"/>
              </a:rPr>
              <a:t>Nature</a:t>
            </a:r>
            <a:r>
              <a:rPr lang="en-US" altLang="en-US" b="1" dirty="0">
                <a:cs typeface="Helvetica" pitchFamily="34" charset="0"/>
              </a:rPr>
              <a:t> 497: 643-646 (2013)</a:t>
            </a:r>
          </a:p>
        </p:txBody>
      </p:sp>
    </p:spTree>
    <p:extLst>
      <p:ext uri="{BB962C8B-B14F-4D97-AF65-F5344CB8AC3E}">
        <p14:creationId xmlns:p14="http://schemas.microsoft.com/office/powerpoint/2010/main" val="356460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25400" y="11113"/>
            <a:ext cx="9169400" cy="5132387"/>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l="26189"/>
          <a:stretch>
            <a:fillRect/>
          </a:stretch>
        </p:blipFill>
        <p:spPr bwMode="auto">
          <a:xfrm>
            <a:off x="33338" y="442913"/>
            <a:ext cx="6200775" cy="4706937"/>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Title 1"/>
          <p:cNvSpPr>
            <a:spLocks noGrp="1"/>
          </p:cNvSpPr>
          <p:nvPr>
            <p:ph type="title"/>
          </p:nvPr>
        </p:nvSpPr>
        <p:spPr>
          <a:xfrm>
            <a:off x="152400" y="31750"/>
            <a:ext cx="8915400" cy="552450"/>
          </a:xfrm>
        </p:spPr>
        <p:txBody>
          <a:bodyPr>
            <a:normAutofit fontScale="90000"/>
          </a:bodyPr>
          <a:lstStyle/>
          <a:p>
            <a:r>
              <a:rPr lang="en-US" altLang="en-US" sz="3200" smtClean="0">
                <a:latin typeface="Arial" charset="0"/>
                <a:cs typeface="Arial" charset="0"/>
              </a:rPr>
              <a:t>NAMD Titan XK7 Performance August 2013</a:t>
            </a:r>
          </a:p>
        </p:txBody>
      </p:sp>
      <p:sp>
        <p:nvSpPr>
          <p:cNvPr id="6149" name="Rectangle 12"/>
          <p:cNvSpPr>
            <a:spLocks noChangeArrowheads="1"/>
          </p:cNvSpPr>
          <p:nvPr/>
        </p:nvSpPr>
        <p:spPr bwMode="auto">
          <a:xfrm>
            <a:off x="-685800" y="742950"/>
            <a:ext cx="863600" cy="85725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6150" name="Straight Arrow Connector 11"/>
          <p:cNvCxnSpPr>
            <a:cxnSpLocks noChangeShapeType="1"/>
          </p:cNvCxnSpPr>
          <p:nvPr/>
        </p:nvCxnSpPr>
        <p:spPr bwMode="auto">
          <a:xfrm>
            <a:off x="3954463" y="2495550"/>
            <a:ext cx="2065337" cy="838200"/>
          </a:xfrm>
          <a:prstGeom prst="straightConnector1">
            <a:avLst/>
          </a:prstGeom>
          <a:noFill/>
          <a:ln w="127000" algn="ctr">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1" name="TextBox 14"/>
          <p:cNvSpPr txBox="1">
            <a:spLocks noChangeArrowheads="1"/>
          </p:cNvSpPr>
          <p:nvPr/>
        </p:nvSpPr>
        <p:spPr bwMode="auto">
          <a:xfrm>
            <a:off x="6019800" y="2687638"/>
            <a:ext cx="31257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b="1">
                <a:latin typeface="Arial" charset="0"/>
                <a:cs typeface="Arial" charset="0"/>
              </a:rPr>
              <a:t>HIV-1 Trajectory:       ~1.2 TB/day         @ 4096 XK7 nodes</a:t>
            </a:r>
          </a:p>
        </p:txBody>
      </p:sp>
      <p:sp>
        <p:nvSpPr>
          <p:cNvPr id="6152" name="TextBox 14"/>
          <p:cNvSpPr txBox="1">
            <a:spLocks noChangeArrowheads="1"/>
          </p:cNvSpPr>
          <p:nvPr/>
        </p:nvSpPr>
        <p:spPr bwMode="auto">
          <a:xfrm>
            <a:off x="5743575" y="890588"/>
            <a:ext cx="339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b="1" dirty="0">
                <a:latin typeface="Arial" charset="0"/>
                <a:cs typeface="Arial" charset="0"/>
              </a:rPr>
              <a:t>NAMD XK7 vs. XE6</a:t>
            </a:r>
          </a:p>
          <a:p>
            <a:pPr algn="ctr" eaLnBrk="1" hangingPunct="1">
              <a:buFont typeface="Times New Roman" pitchFamily="18" charset="0"/>
              <a:buNone/>
            </a:pPr>
            <a:r>
              <a:rPr lang="en-US" altLang="en-US" sz="2400" b="1" dirty="0">
                <a:latin typeface="Arial" charset="0"/>
                <a:cs typeface="Arial" charset="0"/>
              </a:rPr>
              <a:t>GPU Speedup: 2</a:t>
            </a:r>
            <a:r>
              <a:rPr lang="en-US" altLang="en-US" sz="2400" b="1" dirty="0" smtClean="0">
                <a:latin typeface="Arial" charset="0"/>
                <a:cs typeface="Arial" charset="0"/>
              </a:rPr>
              <a:t>x-4x</a:t>
            </a:r>
            <a:endParaRPr lang="en-US" altLang="en-US" sz="2400" b="1" dirty="0">
              <a:latin typeface="Arial" charset="0"/>
              <a:cs typeface="Arial" charset="0"/>
            </a:endParaRPr>
          </a:p>
        </p:txBody>
      </p:sp>
    </p:spTree>
    <p:extLst>
      <p:ext uri="{BB962C8B-B14F-4D97-AF65-F5344CB8AC3E}">
        <p14:creationId xmlns:p14="http://schemas.microsoft.com/office/powerpoint/2010/main" val="235489357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II</a:t>
            </a:r>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91386" y="297712"/>
            <a:ext cx="8537944" cy="369332"/>
          </a:xfrm>
          <a:prstGeom prst="rect">
            <a:avLst/>
          </a:prstGeom>
          <a:noFill/>
        </p:spPr>
        <p:txBody>
          <a:bodyPr wrap="square" rtlCol="0">
            <a:spAutoFit/>
          </a:bodyPr>
          <a:lstStyle/>
          <a:p>
            <a:endParaRPr lang="en-US" dirty="0"/>
          </a:p>
        </p:txBody>
      </p:sp>
      <p:sp>
        <p:nvSpPr>
          <p:cNvPr id="5" name="TextBox 4"/>
          <p:cNvSpPr txBox="1"/>
          <p:nvPr/>
        </p:nvSpPr>
        <p:spPr>
          <a:xfrm>
            <a:off x="770860" y="127591"/>
            <a:ext cx="7378996" cy="4616648"/>
          </a:xfrm>
          <a:prstGeom prst="rect">
            <a:avLst/>
          </a:prstGeom>
          <a:noFill/>
        </p:spPr>
        <p:txBody>
          <a:bodyPr wrap="square" rtlCol="0">
            <a:spAutoFit/>
          </a:bodyPr>
          <a:lstStyle/>
          <a:p>
            <a:r>
              <a:rPr lang="en-US" b="1" dirty="0" smtClean="0"/>
              <a:t>Example of parallel VMD startup on IU Big </a:t>
            </a:r>
            <a:r>
              <a:rPr lang="en-US" b="1" dirty="0"/>
              <a:t>Red </a:t>
            </a:r>
            <a:r>
              <a:rPr lang="en-US" b="1" dirty="0" smtClean="0"/>
              <a:t>II:</a:t>
            </a:r>
            <a:endParaRPr lang="en-US" sz="1200" b="1" dirty="0"/>
          </a:p>
          <a:p>
            <a:r>
              <a:rPr lang="en-US" sz="1200" b="1" dirty="0"/>
              <a:t>johstone@login1:~&gt; </a:t>
            </a:r>
            <a:r>
              <a:rPr lang="en-US" sz="1200" b="1" dirty="0" err="1"/>
              <a:t>qsub</a:t>
            </a:r>
            <a:r>
              <a:rPr lang="en-US" sz="1200" b="1" dirty="0"/>
              <a:t> -I -V -l nodes=4:ppn=16 -q </a:t>
            </a:r>
            <a:r>
              <a:rPr lang="en-US" sz="1200" b="1" dirty="0" err="1"/>
              <a:t>gpu</a:t>
            </a:r>
            <a:endParaRPr lang="en-US" sz="1200" b="1" dirty="0"/>
          </a:p>
          <a:p>
            <a:r>
              <a:rPr lang="en-US" sz="1200" dirty="0" err="1"/>
              <a:t>qsub</a:t>
            </a:r>
            <a:r>
              <a:rPr lang="en-US" sz="1200" dirty="0"/>
              <a:t>: waiting for job 338070 to start</a:t>
            </a:r>
          </a:p>
          <a:p>
            <a:r>
              <a:rPr lang="en-US" sz="1200" dirty="0" err="1"/>
              <a:t>qsub</a:t>
            </a:r>
            <a:r>
              <a:rPr lang="en-US" sz="1200" dirty="0"/>
              <a:t>: job 338070 ready</a:t>
            </a:r>
          </a:p>
          <a:p>
            <a:endParaRPr lang="en-US" sz="1200" dirty="0"/>
          </a:p>
          <a:p>
            <a:r>
              <a:rPr lang="en-US" sz="1200" b="1" dirty="0"/>
              <a:t>johstone@login1:~&gt; module add </a:t>
            </a:r>
            <a:r>
              <a:rPr lang="en-US" sz="1200" b="1" dirty="0" err="1"/>
              <a:t>vmd</a:t>
            </a:r>
            <a:endParaRPr lang="en-US" sz="1200" b="1" dirty="0"/>
          </a:p>
          <a:p>
            <a:r>
              <a:rPr lang="en-US" sz="1200" dirty="0"/>
              <a:t>Visual Molecular Dynamics version 1.9.2a36 loaded.</a:t>
            </a:r>
          </a:p>
          <a:p>
            <a:endParaRPr lang="en-US" sz="1200" dirty="0"/>
          </a:p>
          <a:p>
            <a:r>
              <a:rPr lang="en-US" sz="1200" b="1" dirty="0"/>
              <a:t>johstone@aprun1:~&gt; </a:t>
            </a:r>
            <a:r>
              <a:rPr lang="en-US" sz="1200" b="1" dirty="0" err="1"/>
              <a:t>vmd</a:t>
            </a:r>
            <a:r>
              <a:rPr lang="en-US" sz="1200" b="1" dirty="0"/>
              <a:t> -e </a:t>
            </a:r>
            <a:r>
              <a:rPr lang="en-US" sz="1200" b="1" dirty="0" err="1"/>
              <a:t>testmpi.vmd</a:t>
            </a:r>
            <a:endParaRPr lang="en-US" sz="1200" b="1" dirty="0"/>
          </a:p>
          <a:p>
            <a:r>
              <a:rPr lang="en-US" sz="1200" dirty="0"/>
              <a:t>Launching VMD w/ </a:t>
            </a:r>
            <a:r>
              <a:rPr lang="en-US" sz="1200" dirty="0" err="1"/>
              <a:t>mppwidth</a:t>
            </a:r>
            <a:r>
              <a:rPr lang="en-US" sz="1200" dirty="0"/>
              <a:t>=4, </a:t>
            </a:r>
            <a:r>
              <a:rPr lang="en-US" sz="1200" dirty="0" err="1"/>
              <a:t>mppdepth</a:t>
            </a:r>
            <a:r>
              <a:rPr lang="en-US" sz="1200" dirty="0"/>
              <a:t>=16, </a:t>
            </a:r>
            <a:r>
              <a:rPr lang="en-US" sz="1200" dirty="0" err="1"/>
              <a:t>mppnppn</a:t>
            </a:r>
            <a:r>
              <a:rPr lang="en-US" sz="1200" dirty="0"/>
              <a:t>=1</a:t>
            </a:r>
          </a:p>
          <a:p>
            <a:r>
              <a:rPr lang="en-US" sz="1200" dirty="0"/>
              <a:t>Info) VMD for </a:t>
            </a:r>
            <a:r>
              <a:rPr lang="en-US" sz="1200" dirty="0" smtClean="0"/>
              <a:t>BLUEWATERS, </a:t>
            </a:r>
            <a:r>
              <a:rPr lang="en-US" sz="1200" dirty="0"/>
              <a:t>version 1.9.2a36 (January 24, 2014)</a:t>
            </a:r>
          </a:p>
          <a:p>
            <a:r>
              <a:rPr lang="en-US" sz="1200" dirty="0"/>
              <a:t>Info) http://www.ks.uiuc.edu/Research/vmd/</a:t>
            </a:r>
          </a:p>
          <a:p>
            <a:r>
              <a:rPr lang="en-US" sz="1200" dirty="0"/>
              <a:t>Info) Email questions and bug reports to vmd@ks.uiuc.edu</a:t>
            </a:r>
          </a:p>
          <a:p>
            <a:r>
              <a:rPr lang="en-US" sz="1200" dirty="0"/>
              <a:t>Info) Please include this reference in published work using VMD:</a:t>
            </a:r>
          </a:p>
          <a:p>
            <a:r>
              <a:rPr lang="en-US" sz="1200" dirty="0"/>
              <a:t>Info)    Humphrey, W., </a:t>
            </a:r>
            <a:r>
              <a:rPr lang="en-US" sz="1200" dirty="0" err="1"/>
              <a:t>Dalke</a:t>
            </a:r>
            <a:r>
              <a:rPr lang="en-US" sz="1200" dirty="0"/>
              <a:t>, A. and </a:t>
            </a:r>
            <a:r>
              <a:rPr lang="en-US" sz="1200" dirty="0" err="1"/>
              <a:t>Schulten</a:t>
            </a:r>
            <a:r>
              <a:rPr lang="en-US" sz="1200" dirty="0"/>
              <a:t>, K., `VMD - Visual</a:t>
            </a:r>
          </a:p>
          <a:p>
            <a:r>
              <a:rPr lang="en-US" sz="1200" dirty="0"/>
              <a:t>Info)    Molecular Dynamics', J. </a:t>
            </a:r>
            <a:r>
              <a:rPr lang="en-US" sz="1200" dirty="0" err="1"/>
              <a:t>Molec</a:t>
            </a:r>
            <a:r>
              <a:rPr lang="en-US" sz="1200" dirty="0"/>
              <a:t>. Graphics 1996, 14.1, 33-38.</a:t>
            </a:r>
          </a:p>
          <a:p>
            <a:r>
              <a:rPr lang="en-US" sz="1200" dirty="0"/>
              <a:t>Info) -------------------------------------------------------------</a:t>
            </a:r>
          </a:p>
          <a:p>
            <a:r>
              <a:rPr lang="en-US" sz="1200" dirty="0"/>
              <a:t>Info) Creating CUDA device pool and initializing hardware...</a:t>
            </a:r>
          </a:p>
          <a:p>
            <a:r>
              <a:rPr lang="en-US" sz="1200" dirty="0"/>
              <a:t>Info) Initializing parallel VMD instances via MPI...</a:t>
            </a:r>
          </a:p>
          <a:p>
            <a:r>
              <a:rPr lang="en-US" sz="1200" dirty="0"/>
              <a:t>Info) Found 4 VMD MPI nodes containing a total of 64 CPUs and 4 GPUs:</a:t>
            </a:r>
          </a:p>
          <a:p>
            <a:r>
              <a:rPr lang="en-US" sz="1200" dirty="0"/>
              <a:t>Info)    0: 16 CPUs, 30.78GB (97%) free </a:t>
            </a:r>
            <a:r>
              <a:rPr lang="en-US" sz="1200" dirty="0" err="1"/>
              <a:t>mem</a:t>
            </a:r>
            <a:r>
              <a:rPr lang="en-US" sz="1200" dirty="0"/>
              <a:t>, 1 GPUs, Name: nid00838</a:t>
            </a:r>
          </a:p>
          <a:p>
            <a:r>
              <a:rPr lang="en-US" sz="1200" dirty="0"/>
              <a:t>Info)    1: 16 CPUs, 30.78GB (97%) free </a:t>
            </a:r>
            <a:r>
              <a:rPr lang="en-US" sz="1200" dirty="0" err="1"/>
              <a:t>mem</a:t>
            </a:r>
            <a:r>
              <a:rPr lang="en-US" sz="1200" dirty="0"/>
              <a:t>, 1 GPUs, Name: nid00600</a:t>
            </a:r>
          </a:p>
          <a:p>
            <a:r>
              <a:rPr lang="en-US" sz="1200" dirty="0"/>
              <a:t>Info)    2: 16 CPUs, 30.79GB (97%) free </a:t>
            </a:r>
            <a:r>
              <a:rPr lang="en-US" sz="1200" dirty="0" err="1"/>
              <a:t>mem</a:t>
            </a:r>
            <a:r>
              <a:rPr lang="en-US" sz="1200" dirty="0"/>
              <a:t>, 1 GPUs, Name: nid00743</a:t>
            </a:r>
          </a:p>
          <a:p>
            <a:r>
              <a:rPr lang="en-US" sz="1200" dirty="0"/>
              <a:t>Info)    3: 16 CPUs, 30.79GB (97%) free </a:t>
            </a:r>
            <a:r>
              <a:rPr lang="en-US" sz="1200" dirty="0" err="1"/>
              <a:t>mem</a:t>
            </a:r>
            <a:r>
              <a:rPr lang="en-US" sz="1200" dirty="0"/>
              <a:t>, 1 GPUs, Name: </a:t>
            </a:r>
            <a:r>
              <a:rPr lang="en-US" sz="1200" dirty="0" smtClean="0"/>
              <a:t>nid00749</a:t>
            </a:r>
            <a:endParaRPr lang="en-US" sz="1200" dirty="0"/>
          </a:p>
        </p:txBody>
      </p:sp>
    </p:spTree>
    <p:extLst>
      <p:ext uri="{BB962C8B-B14F-4D97-AF65-F5344CB8AC3E}">
        <p14:creationId xmlns:p14="http://schemas.microsoft.com/office/powerpoint/2010/main" val="251810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657726"/>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defRPr/>
            </a:pPr>
            <a:endParaRPr lang="en-US"/>
          </a:p>
        </p:txBody>
      </p:sp>
      <p:sp>
        <p:nvSpPr>
          <p:cNvPr id="11268" name="Rectangle 2"/>
          <p:cNvSpPr>
            <a:spLocks/>
          </p:cNvSpPr>
          <p:nvPr/>
        </p:nvSpPr>
        <p:spPr bwMode="auto">
          <a:xfrm>
            <a:off x="9525" y="52388"/>
            <a:ext cx="9120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000" dirty="0">
                <a:solidFill>
                  <a:schemeClr val="tx1"/>
                </a:solidFill>
                <a:latin typeface="Helvetica" pitchFamily="34" charset="0"/>
                <a:cs typeface="Helvetica" pitchFamily="34" charset="0"/>
              </a:rPr>
              <a:t>Structural Route to the </a:t>
            </a:r>
            <a:r>
              <a:rPr lang="en-US" altLang="en-US" sz="3000" dirty="0" smtClean="0">
                <a:solidFill>
                  <a:schemeClr val="tx1"/>
                </a:solidFill>
                <a:latin typeface="Helvetica" pitchFamily="34" charset="0"/>
                <a:cs typeface="Helvetica" pitchFamily="34" charset="0"/>
              </a:rPr>
              <a:t>all-atom HIV-1 </a:t>
            </a:r>
            <a:r>
              <a:rPr lang="en-US" altLang="en-US" sz="3000" dirty="0">
                <a:solidFill>
                  <a:schemeClr val="tx1"/>
                </a:solidFill>
                <a:latin typeface="Helvetica" pitchFamily="34" charset="0"/>
                <a:cs typeface="Helvetica" pitchFamily="34" charset="0"/>
              </a:rPr>
              <a:t>Capsid</a:t>
            </a:r>
          </a:p>
        </p:txBody>
      </p:sp>
      <p:pic>
        <p:nvPicPr>
          <p:cNvPr id="11269" name="Picture 3"/>
          <p:cNvPicPr>
            <a:picLocks noChangeArrowheads="1"/>
          </p:cNvPicPr>
          <p:nvPr/>
        </p:nvPicPr>
        <p:blipFill>
          <a:blip r:embed="rId2" cstate="print">
            <a:lum contrast="-26000"/>
            <a:extLst>
              <a:ext uri="{28A0092B-C50C-407E-A947-70E740481C1C}">
                <a14:useLocalDpi xmlns:a14="http://schemas.microsoft.com/office/drawing/2010/main" val="0"/>
              </a:ext>
            </a:extLst>
          </a:blip>
          <a:srcRect l="25797" t="7663" r="26166" b="2234"/>
          <a:stretch>
            <a:fillRect/>
          </a:stretch>
        </p:blipFill>
        <p:spPr bwMode="auto">
          <a:xfrm>
            <a:off x="4991955" y="3416830"/>
            <a:ext cx="7445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11270" name="Group 9"/>
          <p:cNvGrpSpPr>
            <a:grpSpLocks/>
          </p:cNvGrpSpPr>
          <p:nvPr/>
        </p:nvGrpSpPr>
        <p:grpSpPr bwMode="auto">
          <a:xfrm>
            <a:off x="6058568" y="3400295"/>
            <a:ext cx="1057275" cy="1293812"/>
            <a:chOff x="0" y="0"/>
            <a:chExt cx="1776" cy="2175"/>
          </a:xfrm>
        </p:grpSpPr>
        <p:pic>
          <p:nvPicPr>
            <p:cNvPr id="113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AutoShape 5"/>
            <p:cNvSpPr>
              <a:spLocks/>
            </p:cNvSpPr>
            <p:nvPr/>
          </p:nvSpPr>
          <p:spPr bwMode="auto">
            <a:xfrm>
              <a:off x="1272" y="432"/>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3" name="AutoShape 6"/>
            <p:cNvSpPr>
              <a:spLocks/>
            </p:cNvSpPr>
            <p:nvPr/>
          </p:nvSpPr>
          <p:spPr bwMode="auto">
            <a:xfrm>
              <a:off x="720" y="53"/>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4" name="AutoShape 7"/>
            <p:cNvSpPr>
              <a:spLocks/>
            </p:cNvSpPr>
            <p:nvPr/>
          </p:nvSpPr>
          <p:spPr bwMode="auto">
            <a:xfrm>
              <a:off x="272" y="339"/>
              <a:ext cx="139" cy="155"/>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5" name="AutoShape 8"/>
            <p:cNvSpPr>
              <a:spLocks/>
            </p:cNvSpPr>
            <p:nvPr/>
          </p:nvSpPr>
          <p:spPr bwMode="auto">
            <a:xfrm>
              <a:off x="832" y="1807"/>
              <a:ext cx="141" cy="160"/>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grpSp>
      <p:sp>
        <p:nvSpPr>
          <p:cNvPr id="11271" name="Rectangle 10"/>
          <p:cNvSpPr>
            <a:spLocks/>
          </p:cNvSpPr>
          <p:nvPr/>
        </p:nvSpPr>
        <p:spPr bwMode="auto">
          <a:xfrm>
            <a:off x="4657726" y="4750928"/>
            <a:ext cx="4437696" cy="27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dirty="0">
                <a:solidFill>
                  <a:schemeClr val="tx1"/>
                </a:solidFill>
                <a:latin typeface="Arial" pitchFamily="34" charset="0"/>
                <a:cs typeface="Arial" pitchFamily="34" charset="0"/>
              </a:rPr>
              <a:t>Zhao et al. , </a:t>
            </a:r>
            <a:r>
              <a:rPr lang="en-US" altLang="en-US" sz="1800" b="1" i="1" dirty="0">
                <a:solidFill>
                  <a:schemeClr val="tx1"/>
                </a:solidFill>
                <a:latin typeface="Arial" pitchFamily="34" charset="0"/>
                <a:cs typeface="Arial" pitchFamily="34" charset="0"/>
              </a:rPr>
              <a:t>Nature</a:t>
            </a:r>
            <a:r>
              <a:rPr lang="en-US" altLang="en-US" sz="1800" b="1" dirty="0">
                <a:solidFill>
                  <a:schemeClr val="tx1"/>
                </a:solidFill>
                <a:latin typeface="Arial" pitchFamily="34" charset="0"/>
                <a:cs typeface="Arial" pitchFamily="34" charset="0"/>
              </a:rPr>
              <a:t> 497: 643-646 (2013</a:t>
            </a:r>
            <a:r>
              <a:rPr lang="en-US" altLang="en-US" sz="1600" b="1" dirty="0">
                <a:solidFill>
                  <a:schemeClr val="tx1"/>
                </a:solidFill>
                <a:latin typeface="Arial" pitchFamily="34" charset="0"/>
                <a:cs typeface="Arial" pitchFamily="34" charset="0"/>
              </a:rPr>
              <a:t>)</a:t>
            </a:r>
          </a:p>
        </p:txBody>
      </p:sp>
      <p:pic>
        <p:nvPicPr>
          <p:cNvPr id="112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75" y="3332032"/>
            <a:ext cx="1511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3" name="Rectangle 12"/>
          <p:cNvSpPr>
            <a:spLocks/>
          </p:cNvSpPr>
          <p:nvPr/>
        </p:nvSpPr>
        <p:spPr bwMode="auto">
          <a:xfrm>
            <a:off x="4332727" y="2699533"/>
            <a:ext cx="47626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solidFill>
                  <a:schemeClr val="tx1"/>
                </a:solidFill>
                <a:latin typeface="Arial" pitchFamily="34" charset="0"/>
                <a:cs typeface="Arial" pitchFamily="34" charset="0"/>
              </a:rPr>
              <a:t>High res. EM of </a:t>
            </a: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 tomography of capsid, </a:t>
            </a:r>
            <a:r>
              <a:rPr lang="en-US" altLang="en-US" sz="1400" b="1" dirty="0">
                <a:solidFill>
                  <a:schemeClr val="tx1"/>
                </a:solidFill>
                <a:latin typeface="Arial" pitchFamily="34" charset="0"/>
                <a:cs typeface="Arial" pitchFamily="34" charset="0"/>
              </a:rPr>
              <a:t>all-atom model of capsid by MDFF w/ NAMD &amp; VMD, NSF/NCSA Blue Waters computer at Illinois</a:t>
            </a:r>
          </a:p>
        </p:txBody>
      </p:sp>
      <p:grpSp>
        <p:nvGrpSpPr>
          <p:cNvPr id="11274" name="Group 15"/>
          <p:cNvGrpSpPr>
            <a:grpSpLocks/>
          </p:cNvGrpSpPr>
          <p:nvPr/>
        </p:nvGrpSpPr>
        <p:grpSpPr bwMode="auto">
          <a:xfrm>
            <a:off x="6209693" y="889331"/>
            <a:ext cx="1531023" cy="1657098"/>
            <a:chOff x="0" y="0"/>
            <a:chExt cx="2462" cy="2481"/>
          </a:xfrm>
        </p:grpSpPr>
        <p:pic>
          <p:nvPicPr>
            <p:cNvPr id="113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316" y="429"/>
              <a:ext cx="1822"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301" name="AutoShape 14"/>
            <p:cNvSpPr>
              <a:spLocks/>
            </p:cNvSpPr>
            <p:nvPr/>
          </p:nvSpPr>
          <p:spPr bwMode="auto">
            <a:xfrm rot="-2160000">
              <a:off x="345" y="353"/>
              <a:ext cx="1771" cy="175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12" h="23880">
                  <a:moveTo>
                    <a:pt x="11356" y="0"/>
                  </a:moveTo>
                  <a:lnTo>
                    <a:pt x="22156" y="8250"/>
                  </a:lnTo>
                  <a:lnTo>
                    <a:pt x="18031" y="21600"/>
                  </a:lnTo>
                  <a:lnTo>
                    <a:pt x="4681" y="21600"/>
                  </a:lnTo>
                  <a:lnTo>
                    <a:pt x="556" y="8250"/>
                  </a:lnTo>
                  <a:lnTo>
                    <a:pt x="11356" y="0"/>
                  </a:lnTo>
                  <a:close/>
                  <a:moveTo>
                    <a:pt x="11356" y="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275" name="Group 18"/>
          <p:cNvGrpSpPr>
            <a:grpSpLocks/>
          </p:cNvGrpSpPr>
          <p:nvPr/>
        </p:nvGrpSpPr>
        <p:grpSpPr bwMode="auto">
          <a:xfrm rot="180000">
            <a:off x="5095153" y="1034961"/>
            <a:ext cx="1293599" cy="1414965"/>
            <a:chOff x="0" y="0"/>
            <a:chExt cx="1951" cy="2004"/>
          </a:xfrm>
        </p:grpSpPr>
        <p:pic>
          <p:nvPicPr>
            <p:cNvPr id="1129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90" y="87"/>
              <a:ext cx="177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99" name="AutoShape 17"/>
            <p:cNvSpPr>
              <a:spLocks/>
            </p:cNvSpPr>
            <p:nvPr/>
          </p:nvSpPr>
          <p:spPr bwMode="auto">
            <a:xfrm rot="-180000">
              <a:off x="91" y="248"/>
              <a:ext cx="1739" cy="15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019" y="0"/>
                  </a:lnTo>
                  <a:lnTo>
                    <a:pt x="15581" y="0"/>
                  </a:lnTo>
                  <a:lnTo>
                    <a:pt x="21600" y="10800"/>
                  </a:lnTo>
                  <a:lnTo>
                    <a:pt x="15581" y="21600"/>
                  </a:lnTo>
                  <a:lnTo>
                    <a:pt x="6019" y="21600"/>
                  </a:lnTo>
                  <a:lnTo>
                    <a:pt x="0" y="10800"/>
                  </a:lnTo>
                  <a:close/>
                  <a:moveTo>
                    <a:pt x="0" y="1080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6" name="Rectangle 19"/>
          <p:cNvSpPr>
            <a:spLocks/>
          </p:cNvSpPr>
          <p:nvPr/>
        </p:nvSpPr>
        <p:spPr bwMode="auto">
          <a:xfrm>
            <a:off x="5226049" y="2446668"/>
            <a:ext cx="258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Pornillos et al. </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Cell</a:t>
            </a:r>
            <a:r>
              <a:rPr lang="en-US" altLang="en-US" sz="900" b="1">
                <a:solidFill>
                  <a:schemeClr val="tx1"/>
                </a:solidFill>
                <a:latin typeface="Arial" pitchFamily="34" charset="0"/>
                <a:cs typeface="Arial" pitchFamily="34" charset="0"/>
              </a:rPr>
              <a:t> 2009</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Nature</a:t>
            </a:r>
            <a:r>
              <a:rPr lang="en-US" altLang="en-US" sz="900" b="1">
                <a:solidFill>
                  <a:schemeClr val="tx1"/>
                </a:solidFill>
                <a:latin typeface="Arial" pitchFamily="34" charset="0"/>
                <a:cs typeface="Arial" pitchFamily="34" charset="0"/>
              </a:rPr>
              <a:t> 2011</a:t>
            </a:r>
          </a:p>
        </p:txBody>
      </p:sp>
      <p:sp>
        <p:nvSpPr>
          <p:cNvPr id="11277" name="Rectangle 20"/>
          <p:cNvSpPr>
            <a:spLocks/>
          </p:cNvSpPr>
          <p:nvPr/>
        </p:nvSpPr>
        <p:spPr bwMode="auto">
          <a:xfrm>
            <a:off x="4657725" y="648031"/>
            <a:ext cx="448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solidFill>
                  <a:schemeClr val="tx1"/>
                </a:solidFill>
                <a:latin typeface="Arial" pitchFamily="34" charset="0"/>
                <a:cs typeface="Arial" pitchFamily="34" charset="0"/>
              </a:rPr>
              <a:t>Crystal structures of separated hexamer and pentamer</a:t>
            </a:r>
          </a:p>
        </p:txBody>
      </p:sp>
      <p:pic>
        <p:nvPicPr>
          <p:cNvPr id="11278"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579" y="952830"/>
            <a:ext cx="975803" cy="17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11279" name="Group 24"/>
          <p:cNvGrpSpPr>
            <a:grpSpLocks/>
          </p:cNvGrpSpPr>
          <p:nvPr/>
        </p:nvGrpSpPr>
        <p:grpSpPr bwMode="auto">
          <a:xfrm>
            <a:off x="1071911" y="906400"/>
            <a:ext cx="1611313" cy="1519237"/>
            <a:chOff x="0" y="0"/>
            <a:chExt cx="2706" cy="2551"/>
          </a:xfrm>
        </p:grpSpPr>
        <p:pic>
          <p:nvPicPr>
            <p:cNvPr id="11296" name="Picture 22"/>
            <p:cNvPicPr>
              <a:picLocks noChangeArrowheads="1"/>
            </p:cNvPicPr>
            <p:nvPr/>
          </p:nvPicPr>
          <p:blipFill>
            <a:blip r:embed="rId8">
              <a:extLst>
                <a:ext uri="{28A0092B-C50C-407E-A947-70E740481C1C}">
                  <a14:useLocalDpi xmlns:a14="http://schemas.microsoft.com/office/drawing/2010/main" val="0"/>
                </a:ext>
              </a:extLst>
            </a:blip>
            <a:srcRect t="7726" r="122" b="2272"/>
            <a:stretch>
              <a:fillRect/>
            </a:stretch>
          </p:blipFill>
          <p:spPr bwMode="auto">
            <a:xfrm>
              <a:off x="0" y="0"/>
              <a:ext cx="1229"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297" name="Picture 23"/>
            <p:cNvPicPr>
              <a:picLocks noChangeArrowheads="1"/>
            </p:cNvPicPr>
            <p:nvPr/>
          </p:nvPicPr>
          <p:blipFill>
            <a:blip r:embed="rId9">
              <a:extLst>
                <a:ext uri="{28A0092B-C50C-407E-A947-70E740481C1C}">
                  <a14:useLocalDpi xmlns:a14="http://schemas.microsoft.com/office/drawing/2010/main" val="0"/>
                </a:ext>
              </a:extLst>
            </a:blip>
            <a:srcRect l="54079"/>
            <a:stretch>
              <a:fillRect/>
            </a:stretch>
          </p:blipFill>
          <p:spPr bwMode="auto">
            <a:xfrm>
              <a:off x="1229" y="0"/>
              <a:ext cx="133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sp>
        <p:nvSpPr>
          <p:cNvPr id="11280" name="Rectangle 25"/>
          <p:cNvSpPr>
            <a:spLocks/>
          </p:cNvSpPr>
          <p:nvPr/>
        </p:nvSpPr>
        <p:spPr bwMode="auto">
          <a:xfrm>
            <a:off x="1048099" y="2490725"/>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Ganser et al. </a:t>
            </a:r>
            <a:r>
              <a:rPr lang="en-US" altLang="en-US" sz="900" b="1" i="1">
                <a:solidFill>
                  <a:schemeClr val="tx1"/>
                </a:solidFill>
                <a:latin typeface="Arial" pitchFamily="34" charset="0"/>
                <a:cs typeface="Arial" pitchFamily="34" charset="0"/>
              </a:rPr>
              <a:t>Science</a:t>
            </a:r>
            <a:r>
              <a:rPr lang="en-US" altLang="en-US" sz="900" b="1">
                <a:solidFill>
                  <a:schemeClr val="tx1"/>
                </a:solidFill>
                <a:latin typeface="Arial" pitchFamily="34" charset="0"/>
                <a:cs typeface="Arial" pitchFamily="34" charset="0"/>
              </a:rPr>
              <a:t>, 1999</a:t>
            </a:r>
          </a:p>
        </p:txBody>
      </p:sp>
      <p:pic>
        <p:nvPicPr>
          <p:cNvPr id="1128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3224" y="873062"/>
            <a:ext cx="14843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82" name="Rectangle 27"/>
          <p:cNvSpPr>
            <a:spLocks/>
          </p:cNvSpPr>
          <p:nvPr/>
        </p:nvSpPr>
        <p:spPr bwMode="auto">
          <a:xfrm>
            <a:off x="1052533" y="592075"/>
            <a:ext cx="1514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TEM (1999)</a:t>
            </a:r>
          </a:p>
        </p:txBody>
      </p:sp>
      <p:sp>
        <p:nvSpPr>
          <p:cNvPr id="11283" name="Rectangle 28"/>
          <p:cNvSpPr>
            <a:spLocks/>
          </p:cNvSpPr>
          <p:nvPr/>
        </p:nvSpPr>
        <p:spPr bwMode="auto">
          <a:xfrm>
            <a:off x="2482735" y="592075"/>
            <a:ext cx="2098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tomography (2003)</a:t>
            </a:r>
          </a:p>
        </p:txBody>
      </p:sp>
      <p:sp>
        <p:nvSpPr>
          <p:cNvPr id="11284" name="Rectangle 29"/>
          <p:cNvSpPr>
            <a:spLocks/>
          </p:cNvSpPr>
          <p:nvPr/>
        </p:nvSpPr>
        <p:spPr bwMode="auto">
          <a:xfrm>
            <a:off x="971899" y="2690750"/>
            <a:ext cx="15382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EMBO J</a:t>
            </a:r>
            <a:r>
              <a:rPr lang="en-US" altLang="en-US" sz="900" b="1">
                <a:solidFill>
                  <a:schemeClr val="tx1"/>
                </a:solidFill>
                <a:latin typeface="Arial" pitchFamily="34" charset="0"/>
                <a:cs typeface="Arial" pitchFamily="34" charset="0"/>
              </a:rPr>
              <a:t>, 2003</a:t>
            </a:r>
          </a:p>
        </p:txBody>
      </p:sp>
      <p:pic>
        <p:nvPicPr>
          <p:cNvPr id="11294" name="Picture 30"/>
          <p:cNvPicPr>
            <a:picLocks noChangeAspect="1" noChangeArrowheads="1"/>
          </p:cNvPicPr>
          <p:nvPr/>
        </p:nvPicPr>
        <p:blipFill>
          <a:blip r:embed="rId11"/>
          <a:srcRect t="4597" r="351" b="8226"/>
          <a:stretch>
            <a:fillRect/>
          </a:stretch>
        </p:blipFill>
        <p:spPr bwMode="auto">
          <a:xfrm>
            <a:off x="2667349" y="1784287"/>
            <a:ext cx="1506537" cy="1174750"/>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86" name="Rectangle 31"/>
          <p:cNvSpPr>
            <a:spLocks/>
          </p:cNvSpPr>
          <p:nvPr/>
        </p:nvSpPr>
        <p:spPr bwMode="auto">
          <a:xfrm>
            <a:off x="954436" y="2868550"/>
            <a:ext cx="1619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Structure</a:t>
            </a:r>
            <a:r>
              <a:rPr lang="en-US" altLang="en-US" sz="900" b="1">
                <a:solidFill>
                  <a:schemeClr val="tx1"/>
                </a:solidFill>
                <a:latin typeface="Arial" pitchFamily="34" charset="0"/>
                <a:cs typeface="Arial" pitchFamily="34" charset="0"/>
              </a:rPr>
              <a:t>, 2006</a:t>
            </a:r>
          </a:p>
        </p:txBody>
      </p:sp>
      <p:sp>
        <p:nvSpPr>
          <p:cNvPr id="11287" name="Rectangle 32"/>
          <p:cNvSpPr>
            <a:spLocks/>
          </p:cNvSpPr>
          <p:nvPr/>
        </p:nvSpPr>
        <p:spPr bwMode="auto">
          <a:xfrm>
            <a:off x="2726087" y="2987612"/>
            <a:ext cx="1444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err="1">
                <a:solidFill>
                  <a:schemeClr val="tx1"/>
                </a:solidFill>
                <a:latin typeface="Helvetica" pitchFamily="34" charset="0"/>
                <a:cs typeface="Helvetica" pitchFamily="34" charset="0"/>
              </a:rPr>
              <a:t>cryo</a:t>
            </a:r>
            <a:r>
              <a:rPr lang="en-US" altLang="en-US" sz="1500" dirty="0">
                <a:solidFill>
                  <a:schemeClr val="tx1"/>
                </a:solidFill>
                <a:latin typeface="Helvetica" pitchFamily="34" charset="0"/>
                <a:cs typeface="Helvetica" pitchFamily="34" charset="0"/>
              </a:rPr>
              <a:t>-ET (2006)</a:t>
            </a:r>
          </a:p>
        </p:txBody>
      </p:sp>
      <p:grpSp>
        <p:nvGrpSpPr>
          <p:cNvPr id="11288" name="Group 36"/>
          <p:cNvGrpSpPr>
            <a:grpSpLocks/>
          </p:cNvGrpSpPr>
          <p:nvPr/>
        </p:nvGrpSpPr>
        <p:grpSpPr bwMode="auto">
          <a:xfrm>
            <a:off x="2680049" y="3282887"/>
            <a:ext cx="1376362" cy="1519238"/>
            <a:chOff x="0" y="0"/>
            <a:chExt cx="2311" cy="2552"/>
          </a:xfrm>
        </p:grpSpPr>
        <p:pic>
          <p:nvPicPr>
            <p:cNvPr id="11293" name="Picture 33"/>
            <p:cNvPicPr>
              <a:picLocks noChangeAspect="1" noChangeArrowheads="1"/>
            </p:cNvPicPr>
            <p:nvPr/>
          </p:nvPicPr>
          <p:blipFill>
            <a:blip r:embed="rId12">
              <a:lum contrast="4000"/>
              <a:extLst>
                <a:ext uri="{28A0092B-C50C-407E-A947-70E740481C1C}">
                  <a14:useLocalDpi xmlns:a14="http://schemas.microsoft.com/office/drawing/2010/main" val="0"/>
                </a:ext>
              </a:extLst>
            </a:blip>
            <a:srcRect/>
            <a:stretch>
              <a:fillRect/>
            </a:stretch>
          </p:blipFill>
          <p:spPr bwMode="auto">
            <a:xfrm>
              <a:off x="1161" y="21"/>
              <a:ext cx="11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 name="Picture 34"/>
            <p:cNvPicPr>
              <a:picLocks noChangeAspect="1" noChangeArrowheads="1"/>
            </p:cNvPicPr>
            <p:nvPr/>
          </p:nvPicPr>
          <p:blipFill>
            <a:blip r:embed="rId13">
              <a:lum contrast="4000"/>
              <a:extLst>
                <a:ext uri="{28A0092B-C50C-407E-A947-70E740481C1C}">
                  <a14:useLocalDpi xmlns:a14="http://schemas.microsoft.com/office/drawing/2010/main" val="0"/>
                </a:ext>
              </a:extLst>
            </a:blip>
            <a:srcRect/>
            <a:stretch>
              <a:fillRect/>
            </a:stretch>
          </p:blipFill>
          <p:spPr bwMode="auto">
            <a:xfrm>
              <a:off x="0" y="0"/>
              <a:ext cx="1116"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295" name="Picture 35"/>
            <p:cNvPicPr>
              <a:picLocks noChangeAspect="1" noChangeArrowheads="1"/>
            </p:cNvPicPr>
            <p:nvPr/>
          </p:nvPicPr>
          <p:blipFill>
            <a:blip r:embed="rId14">
              <a:lum contrast="4000"/>
              <a:extLst>
                <a:ext uri="{28A0092B-C50C-407E-A947-70E740481C1C}">
                  <a14:useLocalDpi xmlns:a14="http://schemas.microsoft.com/office/drawing/2010/main" val="0"/>
                </a:ext>
              </a:extLst>
            </a:blip>
            <a:srcRect/>
            <a:stretch>
              <a:fillRect/>
            </a:stretch>
          </p:blipFill>
          <p:spPr bwMode="auto">
            <a:xfrm>
              <a:off x="1161" y="1212"/>
              <a:ext cx="115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sp>
        <p:nvSpPr>
          <p:cNvPr id="11289" name="Rectangle 37"/>
          <p:cNvSpPr>
            <a:spLocks/>
          </p:cNvSpPr>
          <p:nvPr/>
        </p:nvSpPr>
        <p:spPr bwMode="auto">
          <a:xfrm>
            <a:off x="2726086" y="4838637"/>
            <a:ext cx="13477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Byeon et al., </a:t>
            </a:r>
            <a:r>
              <a:rPr lang="en-US" altLang="en-US" sz="900" b="1" i="1">
                <a:solidFill>
                  <a:schemeClr val="tx1"/>
                </a:solidFill>
                <a:latin typeface="Helvetica" pitchFamily="34" charset="0"/>
                <a:cs typeface="Helvetica" pitchFamily="34" charset="0"/>
              </a:rPr>
              <a:t>Cell</a:t>
            </a:r>
            <a:r>
              <a:rPr lang="en-US" altLang="en-US" sz="900" b="1">
                <a:solidFill>
                  <a:schemeClr val="tx1"/>
                </a:solidFill>
                <a:latin typeface="Helvetica" pitchFamily="34" charset="0"/>
                <a:cs typeface="Helvetica" pitchFamily="34" charset="0"/>
              </a:rPr>
              <a:t> 2009</a:t>
            </a:r>
          </a:p>
        </p:txBody>
      </p:sp>
      <p:pic>
        <p:nvPicPr>
          <p:cNvPr id="1129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62" y="3746437"/>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291" name="Rectangle 39"/>
          <p:cNvSpPr>
            <a:spLocks/>
          </p:cNvSpPr>
          <p:nvPr/>
        </p:nvSpPr>
        <p:spPr bwMode="auto">
          <a:xfrm>
            <a:off x="1062387" y="4814825"/>
            <a:ext cx="133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21674" bIns="0"/>
          <a:lstStyle>
            <a:lvl1pPr marL="5715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Li et al., </a:t>
            </a:r>
            <a:r>
              <a:rPr lang="en-US" altLang="en-US" sz="900" b="1" i="1">
                <a:solidFill>
                  <a:schemeClr val="tx1"/>
                </a:solidFill>
                <a:latin typeface="Helvetica" pitchFamily="34" charset="0"/>
                <a:cs typeface="Helvetica" pitchFamily="34" charset="0"/>
              </a:rPr>
              <a:t>Nature</a:t>
            </a:r>
            <a:r>
              <a:rPr lang="en-US" altLang="en-US" sz="900" b="1">
                <a:solidFill>
                  <a:schemeClr val="tx1"/>
                </a:solidFill>
                <a:latin typeface="Helvetica" pitchFamily="34" charset="0"/>
                <a:cs typeface="Helvetica" pitchFamily="34" charset="0"/>
              </a:rPr>
              <a:t>, 2000</a:t>
            </a:r>
          </a:p>
        </p:txBody>
      </p:sp>
      <p:sp>
        <p:nvSpPr>
          <p:cNvPr id="11292" name="Rectangle 40"/>
          <p:cNvSpPr>
            <a:spLocks/>
          </p:cNvSpPr>
          <p:nvPr/>
        </p:nvSpPr>
        <p:spPr bwMode="auto">
          <a:xfrm>
            <a:off x="1038309" y="3487675"/>
            <a:ext cx="1504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a:t>
            </a:r>
          </a:p>
        </p:txBody>
      </p:sp>
    </p:spTree>
    <p:extLst>
      <p:ext uri="{BB962C8B-B14F-4D97-AF65-F5344CB8AC3E}">
        <p14:creationId xmlns:p14="http://schemas.microsoft.com/office/powerpoint/2010/main" val="35849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5" cstate="print">
            <a:extLst>
              <a:ext uri="{28A0092B-C50C-407E-A947-70E740481C1C}">
                <a14:useLocalDpi xmlns:a14="http://schemas.microsoft.com/office/drawing/2010/main" val="0"/>
              </a:ext>
            </a:extLst>
          </a:blip>
          <a:srcRect l="2365" t="5325" r="922" b="22333"/>
          <a:stretch>
            <a:fillRect/>
          </a:stretch>
        </p:blipFill>
        <p:spPr bwMode="auto">
          <a:xfrm>
            <a:off x="6449616" y="876301"/>
            <a:ext cx="1078706"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 y="2386014"/>
            <a:ext cx="1739503" cy="201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64" y="914997"/>
            <a:ext cx="1915716" cy="113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12" name="Rectangle 4"/>
          <p:cNvSpPr>
            <a:spLocks/>
          </p:cNvSpPr>
          <p:nvPr/>
        </p:nvSpPr>
        <p:spPr bwMode="auto">
          <a:xfrm>
            <a:off x="673300" y="594718"/>
            <a:ext cx="2088951" cy="301823"/>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r>
              <a:rPr lang="en-US" sz="1000" dirty="0">
                <a:solidFill>
                  <a:srgbClr val="FFFEFE"/>
                </a:solidFill>
                <a:latin typeface="Arial Bold" charset="0"/>
                <a:ea typeface="ＭＳ Ｐゴシック" charset="0"/>
                <a:cs typeface="Arial Bold" charset="0"/>
                <a:sym typeface="Arial Bold" charset="0"/>
              </a:rPr>
              <a:t>X-ray crystallography</a:t>
            </a:r>
          </a:p>
        </p:txBody>
      </p:sp>
      <p:pic>
        <p:nvPicPr>
          <p:cNvPr id="174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7310" y="2503289"/>
            <a:ext cx="1663303" cy="19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14" name="Rectangle 6"/>
          <p:cNvSpPr>
            <a:spLocks/>
          </p:cNvSpPr>
          <p:nvPr/>
        </p:nvSpPr>
        <p:spPr bwMode="auto">
          <a:xfrm>
            <a:off x="5976938" y="532210"/>
            <a:ext cx="2023467" cy="301824"/>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r>
              <a:rPr lang="en-US" sz="1000" dirty="0">
                <a:solidFill>
                  <a:srgbClr val="FFFEFE"/>
                </a:solidFill>
                <a:latin typeface="Arial Bold" charset="0"/>
                <a:ea typeface="ＭＳ Ｐゴシック" charset="0"/>
                <a:cs typeface="Arial Bold" charset="0"/>
                <a:sym typeface="Arial Bold" charset="0"/>
              </a:rPr>
              <a:t>Electron microscopy</a:t>
            </a:r>
          </a:p>
        </p:txBody>
      </p:sp>
      <p:pic>
        <p:nvPicPr>
          <p:cNvPr id="17415" name="keck-coa-47.mov" descr="/Users/jim/Documents/KS-SC-2013-11-18 (last draft given to Klaus).ppt_media/keck-coa-47.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3265886" y="970956"/>
            <a:ext cx="2430661" cy="2828925"/>
          </a:xfrm>
          <a:prstGeom prst="rect">
            <a:avLst/>
          </a:prstGeom>
          <a:noFill/>
          <a:extLst>
            <a:ext uri="{909E8E84-426E-40DD-AFC4-6F175D3DCCD1}">
              <a14:hiddenFill xmlns:a14="http://schemas.microsoft.com/office/drawing/2010/main">
                <a:solidFill>
                  <a:srgbClr val="FFFFFF"/>
                </a:solidFill>
              </a14:hiddenFill>
            </a:ext>
          </a:extLst>
        </p:spPr>
      </p:pic>
      <p:sp>
        <p:nvSpPr>
          <p:cNvPr id="17416" name="Rectangle 8"/>
          <p:cNvSpPr>
            <a:spLocks/>
          </p:cNvSpPr>
          <p:nvPr/>
        </p:nvSpPr>
        <p:spPr bwMode="auto">
          <a:xfrm>
            <a:off x="644129" y="2124671"/>
            <a:ext cx="13954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ea typeface="ＭＳ Ｐゴシック" charset="0"/>
                <a:cs typeface="Helvetica" charset="0"/>
              </a:rPr>
              <a:t>APS at Argonne</a:t>
            </a:r>
          </a:p>
        </p:txBody>
      </p:sp>
      <p:sp>
        <p:nvSpPr>
          <p:cNvPr id="17417" name="Rectangle 9"/>
          <p:cNvSpPr>
            <a:spLocks/>
          </p:cNvSpPr>
          <p:nvPr/>
        </p:nvSpPr>
        <p:spPr bwMode="auto">
          <a:xfrm>
            <a:off x="6863953" y="2068711"/>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ea typeface="ＭＳ Ｐゴシック" charset="0"/>
                <a:cs typeface="Helvetica" charset="0"/>
              </a:rPr>
              <a:t>FEI microscope</a:t>
            </a:r>
          </a:p>
        </p:txBody>
      </p:sp>
      <p:sp>
        <p:nvSpPr>
          <p:cNvPr id="17418" name="Rectangle 10"/>
          <p:cNvSpPr>
            <a:spLocks/>
          </p:cNvSpPr>
          <p:nvPr/>
        </p:nvSpPr>
        <p:spPr bwMode="auto">
          <a:xfrm>
            <a:off x="1192" y="0"/>
            <a:ext cx="91535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2700" dirty="0">
                <a:ea typeface="ＭＳ Ｐゴシック" charset="0"/>
                <a:cs typeface="Helvetica" charset="0"/>
              </a:rPr>
              <a:t>Molecular Dynamics Flexible Fitting (MDFF) </a:t>
            </a:r>
          </a:p>
        </p:txBody>
      </p:sp>
      <p:sp>
        <p:nvSpPr>
          <p:cNvPr id="17419" name="Rectangle 11"/>
          <p:cNvSpPr>
            <a:spLocks/>
          </p:cNvSpPr>
          <p:nvPr/>
        </p:nvSpPr>
        <p:spPr bwMode="auto">
          <a:xfrm>
            <a:off x="1048346" y="4696421"/>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600"/>
              </a:lnSpc>
            </a:pPr>
            <a:r>
              <a:rPr lang="en-US" sz="1100" dirty="0">
                <a:latin typeface="Calibri" charset="0"/>
                <a:ea typeface="ＭＳ Ｐゴシック" charset="0"/>
                <a:cs typeface="Calibri" charset="0"/>
                <a:sym typeface="Calibri" charset="0"/>
              </a:rPr>
              <a:t>Flexible fitting of atomic structures into electron microscopy maps using molecular dynamics.</a:t>
            </a:r>
          </a:p>
          <a:p>
            <a:pPr>
              <a:lnSpc>
                <a:spcPts val="600"/>
              </a:lnSpc>
            </a:pPr>
            <a:r>
              <a:rPr lang="en-US" sz="1100" dirty="0">
                <a:latin typeface="Calibri" charset="0"/>
                <a:ea typeface="ＭＳ Ｐゴシック" charset="0"/>
                <a:cs typeface="Calibri" charset="0"/>
                <a:sym typeface="Calibri" charset="0"/>
              </a:rPr>
              <a:t> </a:t>
            </a:r>
          </a:p>
          <a:p>
            <a:pPr>
              <a:lnSpc>
                <a:spcPts val="600"/>
              </a:lnSpc>
            </a:pPr>
            <a:r>
              <a:rPr lang="en-US" sz="1100" dirty="0">
                <a:latin typeface="Calibri" charset="0"/>
                <a:ea typeface="ＭＳ Ｐゴシック" charset="0"/>
                <a:cs typeface="Calibri" charset="0"/>
                <a:sym typeface="Calibri" charset="0"/>
              </a:rPr>
              <a:t>L. Trabuco, E. Villa, K. </a:t>
            </a:r>
            <a:r>
              <a:rPr lang="en-US" sz="1100" dirty="0" err="1">
                <a:latin typeface="Calibri" charset="0"/>
                <a:ea typeface="ＭＳ Ｐゴシック" charset="0"/>
                <a:cs typeface="Calibri" charset="0"/>
                <a:sym typeface="Calibri" charset="0"/>
              </a:rPr>
              <a:t>Mitra</a:t>
            </a:r>
            <a:r>
              <a:rPr lang="en-US" sz="1100" dirty="0">
                <a:latin typeface="Calibri" charset="0"/>
                <a:ea typeface="ＭＳ Ｐゴシック" charset="0"/>
                <a:cs typeface="Calibri" charset="0"/>
                <a:sym typeface="Calibri" charset="0"/>
              </a:rPr>
              <a:t>, J. Frank, and K. </a:t>
            </a:r>
            <a:r>
              <a:rPr lang="en-US" sz="1100" dirty="0" err="1">
                <a:latin typeface="Calibri" charset="0"/>
                <a:ea typeface="ＭＳ Ｐゴシック" charset="0"/>
                <a:cs typeface="Calibri" charset="0"/>
                <a:sym typeface="Calibri" charset="0"/>
              </a:rPr>
              <a:t>Schulten</a:t>
            </a:r>
            <a:r>
              <a:rPr lang="en-US" sz="1100" dirty="0">
                <a:latin typeface="Calibri" charset="0"/>
                <a:ea typeface="ＭＳ Ｐゴシック" charset="0"/>
                <a:cs typeface="Calibri" charset="0"/>
                <a:sym typeface="Calibri" charset="0"/>
              </a:rPr>
              <a:t>.  Structure, 16:673-683, 2008.</a:t>
            </a:r>
          </a:p>
        </p:txBody>
      </p:sp>
      <p:pic>
        <p:nvPicPr>
          <p:cNvPr id="1742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1809" y="3858221"/>
            <a:ext cx="4822031" cy="77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21" name="Rectangle 13"/>
          <p:cNvSpPr>
            <a:spLocks/>
          </p:cNvSpPr>
          <p:nvPr/>
        </p:nvSpPr>
        <p:spPr bwMode="auto">
          <a:xfrm>
            <a:off x="4055270" y="579835"/>
            <a:ext cx="627459" cy="301824"/>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r>
              <a:rPr lang="en-US" sz="1000" dirty="0">
                <a:solidFill>
                  <a:srgbClr val="FFFEFE"/>
                </a:solidFill>
                <a:latin typeface="Arial Bold" charset="0"/>
                <a:ea typeface="ＭＳ Ｐゴシック" charset="0"/>
                <a:cs typeface="Arial Bold" charset="0"/>
                <a:sym typeface="Arial Bold" charset="0"/>
              </a:rPr>
              <a:t>MDFF</a:t>
            </a:r>
          </a:p>
        </p:txBody>
      </p:sp>
      <p:sp>
        <p:nvSpPr>
          <p:cNvPr id="17422" name="Line 14"/>
          <p:cNvSpPr>
            <a:spLocks noChangeShapeType="1"/>
          </p:cNvSpPr>
          <p:nvPr/>
        </p:nvSpPr>
        <p:spPr bwMode="auto">
          <a:xfrm rot="10800000" flipH="1">
            <a:off x="2783086" y="744142"/>
            <a:ext cx="1248966" cy="1191"/>
          </a:xfrm>
          <a:prstGeom prst="line">
            <a:avLst/>
          </a:prstGeom>
          <a:noFill/>
          <a:ln w="254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3" name="Line 15"/>
          <p:cNvSpPr>
            <a:spLocks noChangeShapeType="1"/>
          </p:cNvSpPr>
          <p:nvPr/>
        </p:nvSpPr>
        <p:spPr bwMode="auto">
          <a:xfrm flipH="1">
            <a:off x="4658322" y="694731"/>
            <a:ext cx="1296591" cy="23217"/>
          </a:xfrm>
          <a:prstGeom prst="line">
            <a:avLst/>
          </a:prstGeom>
          <a:noFill/>
          <a:ln w="254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24" name="Rectangle 16"/>
          <p:cNvSpPr>
            <a:spLocks/>
          </p:cNvSpPr>
          <p:nvPr/>
        </p:nvSpPr>
        <p:spPr bwMode="auto">
          <a:xfrm>
            <a:off x="5930504" y="3501033"/>
            <a:ext cx="9763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00">
                <a:ea typeface="ＭＳ Ｐゴシック" charset="0"/>
                <a:cs typeface="Helvetica" charset="0"/>
              </a:rPr>
              <a:t>ORNL Titan</a:t>
            </a:r>
          </a:p>
        </p:txBody>
      </p:sp>
      <p:sp>
        <p:nvSpPr>
          <p:cNvPr id="17425" name="Rectangle 17"/>
          <p:cNvSpPr>
            <a:spLocks/>
          </p:cNvSpPr>
          <p:nvPr/>
        </p:nvSpPr>
        <p:spPr bwMode="auto">
          <a:xfrm>
            <a:off x="238720" y="4450556"/>
            <a:ext cx="18621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00">
                <a:ea typeface="ＭＳ Ｐゴシック" charset="0"/>
                <a:cs typeface="Helvetica" charset="0"/>
              </a:rPr>
              <a:t>Acetyl - CoA Synthase</a:t>
            </a:r>
          </a:p>
        </p:txBody>
      </p:sp>
    </p:spTree>
    <p:extLst>
      <p:ext uri="{BB962C8B-B14F-4D97-AF65-F5344CB8AC3E}">
        <p14:creationId xmlns:p14="http://schemas.microsoft.com/office/powerpoint/2010/main" val="319967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4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415"/>
                </p:tgtEl>
              </p:cMediaNode>
            </p:video>
            <p:seq concurrent="1" nextAc="seek">
              <p:cTn id="8" restart="whenNotActive" fill="hold" evtFilter="cancelBubble" nodeType="interactiveSeq">
                <p:stCondLst>
                  <p:cond evt="onClick" delay="0">
                    <p:tgtEl>
                      <p:spTgt spid="174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5"/>
                                        </p:tgtEl>
                                      </p:cBhvr>
                                    </p:cmd>
                                  </p:childTnLst>
                                </p:cTn>
                              </p:par>
                            </p:childTnLst>
                          </p:cTn>
                        </p:par>
                      </p:childTnLst>
                    </p:cTn>
                  </p:par>
                </p:childTnLst>
              </p:cTn>
              <p:nextCondLst>
                <p:cond evt="onClick" delay="0">
                  <p:tgtEl>
                    <p:spTgt spid="1741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Evaluating Quality-of-Fit for Structures Solved by Hybrid Fitting Methods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994" y="1337845"/>
            <a:ext cx="4304805" cy="3228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1318161"/>
            <a:ext cx="3366655" cy="1754326"/>
          </a:xfrm>
          <a:prstGeom prst="rect">
            <a:avLst/>
          </a:prstGeom>
          <a:noFill/>
        </p:spPr>
        <p:txBody>
          <a:bodyPr wrap="square" rtlCol="0">
            <a:spAutoFit/>
          </a:bodyPr>
          <a:lstStyle/>
          <a:p>
            <a:r>
              <a:rPr lang="en-US" dirty="0" smtClean="0"/>
              <a:t>Compute Pearson correlation to evaluate the fit of a reference </a:t>
            </a:r>
            <a:r>
              <a:rPr lang="en-US" dirty="0" err="1" smtClean="0"/>
              <a:t>cryo</a:t>
            </a:r>
            <a:r>
              <a:rPr lang="en-US" dirty="0" smtClean="0"/>
              <a:t>-EM density map with a simulated density map produced from an all-atom structure.</a:t>
            </a:r>
            <a:endParaRPr lang="en-US" dirty="0"/>
          </a:p>
        </p:txBody>
      </p:sp>
    </p:spTree>
    <p:extLst>
      <p:ext uri="{BB962C8B-B14F-4D97-AF65-F5344CB8AC3E}">
        <p14:creationId xmlns:p14="http://schemas.microsoft.com/office/powerpoint/2010/main" val="118247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GPUs Can Reduce Trajectory Analysis Runtimes </a:t>
            </a:r>
            <a:br>
              <a:rPr lang="en-US" sz="2800" dirty="0" smtClean="0"/>
            </a:br>
            <a:r>
              <a:rPr lang="en-US" sz="2800" dirty="0" smtClean="0"/>
              <a:t>from Hours to Minutes</a:t>
            </a:r>
            <a:endParaRPr lang="en-US" sz="2800" dirty="0"/>
          </a:p>
        </p:txBody>
      </p:sp>
      <p:sp>
        <p:nvSpPr>
          <p:cNvPr id="3" name="TextBox 2"/>
          <p:cNvSpPr txBox="1"/>
          <p:nvPr/>
        </p:nvSpPr>
        <p:spPr>
          <a:xfrm>
            <a:off x="233916" y="1275907"/>
            <a:ext cx="3200180" cy="3416320"/>
          </a:xfrm>
          <a:prstGeom prst="rect">
            <a:avLst/>
          </a:prstGeom>
          <a:noFill/>
        </p:spPr>
        <p:txBody>
          <a:bodyPr wrap="square" rtlCol="0">
            <a:spAutoFit/>
          </a:bodyPr>
          <a:lstStyle/>
          <a:p>
            <a:r>
              <a:rPr lang="en-US" dirty="0" smtClean="0"/>
              <a:t>GPUs enable laptops and desktop workstations to handle tasks that would have previously required a cluster, or a very long wait…</a:t>
            </a:r>
          </a:p>
          <a:p>
            <a:endParaRPr lang="en-US" dirty="0"/>
          </a:p>
          <a:p>
            <a:r>
              <a:rPr lang="en-US" dirty="0" smtClean="0"/>
              <a:t>GPU-accelerated </a:t>
            </a:r>
            <a:r>
              <a:rPr lang="en-US" dirty="0" err="1" smtClean="0"/>
              <a:t>petascale</a:t>
            </a:r>
            <a:r>
              <a:rPr lang="en-US" dirty="0" smtClean="0"/>
              <a:t> supercomputers enable analyses were previously impossible, allowing detailed study of very large structures such as viruses</a:t>
            </a:r>
            <a:endParaRPr lang="en-US" dirty="0"/>
          </a:p>
        </p:txBody>
      </p:sp>
      <p:sp>
        <p:nvSpPr>
          <p:cNvPr id="5"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398" y="1063229"/>
            <a:ext cx="4827402" cy="318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46966" y="4220930"/>
            <a:ext cx="5411973" cy="646331"/>
          </a:xfrm>
          <a:prstGeom prst="rect">
            <a:avLst/>
          </a:prstGeom>
          <a:noFill/>
        </p:spPr>
        <p:txBody>
          <a:bodyPr wrap="square" rtlCol="0">
            <a:spAutoFit/>
          </a:bodyPr>
          <a:lstStyle/>
          <a:p>
            <a:r>
              <a:rPr lang="en-US" dirty="0" smtClean="0"/>
              <a:t>GPU-accelerated MDFF Cross Correlation Timeline</a:t>
            </a:r>
          </a:p>
          <a:p>
            <a:r>
              <a:rPr lang="en-US" dirty="0" smtClean="0">
                <a:solidFill>
                  <a:srgbClr val="C00000"/>
                </a:solidFill>
              </a:rPr>
              <a:t>Regions with poor fit               </a:t>
            </a:r>
            <a:r>
              <a:rPr lang="en-US" dirty="0" smtClean="0">
                <a:solidFill>
                  <a:srgbClr val="5457D6"/>
                </a:solidFill>
              </a:rPr>
              <a:t>Regions with good fit</a:t>
            </a:r>
            <a:endParaRPr lang="en-US" dirty="0">
              <a:solidFill>
                <a:srgbClr val="5457D6"/>
              </a:solidFill>
            </a:endParaRPr>
          </a:p>
        </p:txBody>
      </p:sp>
    </p:spTree>
    <p:extLst>
      <p:ext uri="{BB962C8B-B14F-4D97-AF65-F5344CB8AC3E}">
        <p14:creationId xmlns:p14="http://schemas.microsoft.com/office/powerpoint/2010/main" val="474832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Simulations</a:t>
            </a:r>
            <a:endParaRPr lang="en-US" altLang="en-US" sz="1800" dirty="0">
              <a:latin typeface="+mn-lt"/>
            </a:endParaRPr>
          </a:p>
        </p:txBody>
      </p:sp>
      <p:pic>
        <p:nvPicPr>
          <p:cNvPr id="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7" y="3288159"/>
            <a:ext cx="3637734" cy="14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0092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Whole Cell </a:t>
            </a:r>
            <a:r>
              <a:rPr lang="en-US" altLang="en-US" sz="1800" dirty="0" smtClean="0">
                <a:latin typeface="+mn-lt"/>
              </a:rPr>
              <a:t>Simulation</a:t>
            </a:r>
            <a:endParaRPr lang="en-US" altLang="en-US" sz="1800" dirty="0">
              <a:latin typeface="+mn-lt"/>
            </a:endParaRPr>
          </a:p>
        </p:txBody>
      </p:sp>
      <p:sp>
        <p:nvSpPr>
          <p:cNvPr id="28" name="Rectangle 4"/>
          <p:cNvSpPr txBox="1">
            <a:spLocks noChangeArrowheads="1"/>
          </p:cNvSpPr>
          <p:nvPr/>
        </p:nvSpPr>
        <p:spPr>
          <a:xfrm>
            <a:off x="124299" y="750889"/>
            <a:ext cx="4479599" cy="25366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smtClean="0"/>
              <a:t>molecular dynamics simulations</a:t>
            </a:r>
          </a:p>
          <a:p>
            <a:pPr lvl="1" indent="-342900">
              <a:lnSpc>
                <a:spcPct val="90000"/>
              </a:lnSpc>
            </a:pPr>
            <a:r>
              <a:rPr lang="en-US" altLang="en-US" sz="1600" dirty="0" smtClean="0"/>
              <a:t>particle systems and whole cells</a:t>
            </a:r>
          </a:p>
          <a:p>
            <a:pPr lvl="1" indent="-342900">
              <a:lnSpc>
                <a:spcPct val="90000"/>
              </a:lnSpc>
            </a:pPr>
            <a:r>
              <a:rPr lang="en-US" altLang="en-US" sz="1600" dirty="0" err="1" smtClean="0"/>
              <a:t>cryoEM</a:t>
            </a:r>
            <a:r>
              <a:rPr lang="en-US" altLang="en-US" sz="1600" dirty="0" smtClean="0"/>
              <a:t> densities, volumetric data</a:t>
            </a:r>
          </a:p>
          <a:p>
            <a:pPr lvl="1" indent="-342900">
              <a:lnSpc>
                <a:spcPct val="90000"/>
              </a:lnSpc>
            </a:pPr>
            <a:r>
              <a:rPr lang="en-US" altLang="en-US" sz="1600" dirty="0" smtClean="0"/>
              <a:t>quantum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w/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31" name="lac_high_invivo_mpd.mp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499615" y="750889"/>
            <a:ext cx="2673651" cy="196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831" y="3059497"/>
            <a:ext cx="1619496" cy="1440792"/>
          </a:xfrm>
          <a:prstGeom prst="rect">
            <a:avLst/>
          </a:prstGeom>
        </p:spPr>
      </p:pic>
      <p:sp>
        <p:nvSpPr>
          <p:cNvPr id="14" name="Rectangle 13"/>
          <p:cNvSpPr/>
          <p:nvPr/>
        </p:nvSpPr>
        <p:spPr>
          <a:xfrm>
            <a:off x="0" y="4657870"/>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1"/>
          <p:cNvSpPr txBox="1">
            <a:spLocks noChangeArrowheads="1"/>
          </p:cNvSpPr>
          <p:nvPr/>
        </p:nvSpPr>
        <p:spPr bwMode="auto">
          <a:xfrm>
            <a:off x="7105158" y="4439207"/>
            <a:ext cx="20388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err="1" smtClean="0">
                <a:latin typeface="+mn-lt"/>
              </a:rPr>
              <a:t>CryoEM</a:t>
            </a:r>
            <a:r>
              <a:rPr lang="en-US" altLang="en-US" sz="1800" dirty="0" smtClean="0">
                <a:latin typeface="+mn-lt"/>
              </a:rPr>
              <a:t>, Cellular Tomography</a:t>
            </a:r>
            <a:endParaRPr lang="en-US" altLang="en-US" sz="1800" dirty="0">
              <a:latin typeface="+mn-lt"/>
            </a:endParaRPr>
          </a:p>
        </p:txBody>
      </p:sp>
      <p:sp>
        <p:nvSpPr>
          <p:cNvPr id="20" name="TextBox 1"/>
          <p:cNvSpPr txBox="1">
            <a:spLocks noChangeArrowheads="1"/>
          </p:cNvSpPr>
          <p:nvPr/>
        </p:nvSpPr>
        <p:spPr bwMode="auto">
          <a:xfrm>
            <a:off x="4499615" y="4712087"/>
            <a:ext cx="2300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Quantum Chemistry</a:t>
            </a:r>
            <a:endParaRPr lang="en-US" altLang="en-US" sz="1800" dirty="0">
              <a:latin typeface="+mn-lt"/>
            </a:endParaRPr>
          </a:p>
        </p:txBody>
      </p:sp>
      <p:sp>
        <p:nvSpPr>
          <p:cNvPr id="24" name="TextBox 12"/>
          <p:cNvSpPr txBox="1">
            <a:spLocks noChangeArrowheads="1"/>
          </p:cNvSpPr>
          <p:nvPr/>
        </p:nvSpPr>
        <p:spPr bwMode="auto">
          <a:xfrm>
            <a:off x="1454633" y="4712088"/>
            <a:ext cx="202143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Sequence Data</a:t>
            </a:r>
          </a:p>
        </p:txBody>
      </p:sp>
      <p:pic>
        <p:nvPicPr>
          <p:cNvPr id="15" name="Picture 6" descr="C:\Documents and Settings\johns\Desktop\talks\cudatalks\iacat01232009\c60_orb104b.png"/>
          <p:cNvPicPr>
            <a:picLocks noChangeAspect="1" noChangeArrowheads="1"/>
          </p:cNvPicPr>
          <p:nvPr/>
        </p:nvPicPr>
        <p:blipFill>
          <a:blip r:embed="rId7">
            <a:extLst>
              <a:ext uri="{28A0092B-C50C-407E-A947-70E740481C1C}">
                <a14:useLocalDpi xmlns:a14="http://schemas.microsoft.com/office/drawing/2010/main" val="0"/>
              </a:ext>
            </a:extLst>
          </a:blip>
          <a:srcRect t="4762" b="3175"/>
          <a:stretch>
            <a:fillRect/>
          </a:stretch>
        </p:blipFill>
        <p:spPr bwMode="auto">
          <a:xfrm>
            <a:off x="4797713" y="3102337"/>
            <a:ext cx="1704442" cy="16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repeatCount="indefinite" fill="hold" display="0">
                  <p:stCondLst>
                    <p:cond delay="indefinite"/>
                  </p:stCondLst>
                </p:cTn>
                <p:tgtEl>
                  <p:spTgt spid="3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76200" y="4599385"/>
            <a:ext cx="9220200" cy="60126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51" name="Line 3"/>
          <p:cNvSpPr>
            <a:spLocks noChangeShapeType="1"/>
          </p:cNvSpPr>
          <p:nvPr/>
        </p:nvSpPr>
        <p:spPr bwMode="auto">
          <a:xfrm rot="-5400000">
            <a:off x="4186039" y="4458296"/>
            <a:ext cx="23217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52" name="Line 4"/>
          <p:cNvSpPr>
            <a:spLocks noChangeShapeType="1"/>
          </p:cNvSpPr>
          <p:nvPr/>
        </p:nvSpPr>
        <p:spPr bwMode="auto">
          <a:xfrm rot="-5400000">
            <a:off x="6883996" y="4172943"/>
            <a:ext cx="3572"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53" name="Line 5"/>
          <p:cNvSpPr>
            <a:spLocks noChangeShapeType="1"/>
          </p:cNvSpPr>
          <p:nvPr/>
        </p:nvSpPr>
        <p:spPr bwMode="auto">
          <a:xfrm rot="-5400000">
            <a:off x="6635552" y="4446389"/>
            <a:ext cx="23217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2054" name="AutoShape 6"/>
          <p:cNvCxnSpPr>
            <a:cxnSpLocks noChangeShapeType="1"/>
          </p:cNvCxnSpPr>
          <p:nvPr/>
        </p:nvCxnSpPr>
        <p:spPr bwMode="auto">
          <a:xfrm flipH="1">
            <a:off x="6489701" y="4058842"/>
            <a:ext cx="563563" cy="10715"/>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5" name="Line 7"/>
          <p:cNvSpPr>
            <a:spLocks noChangeShapeType="1"/>
          </p:cNvSpPr>
          <p:nvPr/>
        </p:nvSpPr>
        <p:spPr bwMode="auto">
          <a:xfrm rot="-5400000">
            <a:off x="6390283" y="3251399"/>
            <a:ext cx="3572"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56" name="Line 8"/>
          <p:cNvSpPr>
            <a:spLocks noChangeShapeType="1"/>
          </p:cNvSpPr>
          <p:nvPr/>
        </p:nvSpPr>
        <p:spPr bwMode="auto">
          <a:xfrm>
            <a:off x="2554288" y="3769519"/>
            <a:ext cx="1849437" cy="117872"/>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57" name="Line 9"/>
          <p:cNvSpPr>
            <a:spLocks noChangeShapeType="1"/>
          </p:cNvSpPr>
          <p:nvPr/>
        </p:nvSpPr>
        <p:spPr bwMode="auto">
          <a:xfrm>
            <a:off x="2554289"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58" name="Rectangle 10"/>
          <p:cNvSpPr>
            <a:spLocks noChangeAspect="1" noChangeArrowheads="1"/>
          </p:cNvSpPr>
          <p:nvPr/>
        </p:nvSpPr>
        <p:spPr bwMode="auto">
          <a:xfrm>
            <a:off x="6565901" y="2502694"/>
            <a:ext cx="201613" cy="18490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2059" name="Line 11"/>
          <p:cNvSpPr>
            <a:spLocks noChangeShapeType="1"/>
          </p:cNvSpPr>
          <p:nvPr/>
        </p:nvSpPr>
        <p:spPr bwMode="auto">
          <a:xfrm flipH="1" flipV="1">
            <a:off x="6543676" y="3417094"/>
            <a:ext cx="201613" cy="119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0" name="Line 12"/>
          <p:cNvSpPr>
            <a:spLocks noChangeShapeType="1"/>
          </p:cNvSpPr>
          <p:nvPr/>
        </p:nvSpPr>
        <p:spPr bwMode="auto">
          <a:xfrm flipH="1" flipV="1">
            <a:off x="6477001" y="3874294"/>
            <a:ext cx="271463" cy="119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1" name="Line 13"/>
          <p:cNvSpPr>
            <a:spLocks noChangeShapeType="1"/>
          </p:cNvSpPr>
          <p:nvPr/>
        </p:nvSpPr>
        <p:spPr bwMode="auto">
          <a:xfrm flipH="1" flipV="1">
            <a:off x="6545264" y="2959894"/>
            <a:ext cx="211137" cy="119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2" name="Rectangle 14"/>
          <p:cNvSpPr>
            <a:spLocks noChangeAspect="1" noChangeArrowheads="1"/>
          </p:cNvSpPr>
          <p:nvPr/>
        </p:nvSpPr>
        <p:spPr bwMode="auto">
          <a:xfrm>
            <a:off x="4303714" y="4064794"/>
            <a:ext cx="2262187" cy="2869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2063" name="Line 15"/>
          <p:cNvSpPr>
            <a:spLocks noChangeShapeType="1"/>
          </p:cNvSpPr>
          <p:nvPr/>
        </p:nvSpPr>
        <p:spPr bwMode="auto">
          <a:xfrm flipH="1" flipV="1">
            <a:off x="5530851" y="4064794"/>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4" name="Line 16"/>
          <p:cNvSpPr>
            <a:spLocks noChangeShapeType="1"/>
          </p:cNvSpPr>
          <p:nvPr/>
        </p:nvSpPr>
        <p:spPr bwMode="auto">
          <a:xfrm flipV="1">
            <a:off x="6134100" y="4036219"/>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5" name="Line 17"/>
          <p:cNvSpPr>
            <a:spLocks noChangeShapeType="1"/>
          </p:cNvSpPr>
          <p:nvPr/>
        </p:nvSpPr>
        <p:spPr bwMode="auto">
          <a:xfrm flipH="1" flipV="1">
            <a:off x="4911725" y="4029075"/>
            <a:ext cx="1588" cy="302419"/>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66" name="Line 18"/>
          <p:cNvSpPr>
            <a:spLocks noChangeShapeType="1"/>
          </p:cNvSpPr>
          <p:nvPr/>
        </p:nvSpPr>
        <p:spPr bwMode="auto">
          <a:xfrm flipH="1" flipV="1">
            <a:off x="4297364" y="4045744"/>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2067" name="AutoShape 19"/>
          <p:cNvCxnSpPr>
            <a:cxnSpLocks noChangeShapeType="1"/>
          </p:cNvCxnSpPr>
          <p:nvPr/>
        </p:nvCxnSpPr>
        <p:spPr bwMode="auto">
          <a:xfrm flipH="1">
            <a:off x="6435725" y="2509838"/>
            <a:ext cx="609600" cy="1191"/>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68" name="Text Box 20"/>
          <p:cNvSpPr txBox="1">
            <a:spLocks noChangeArrowheads="1"/>
          </p:cNvSpPr>
          <p:nvPr/>
        </p:nvSpPr>
        <p:spPr bwMode="auto">
          <a:xfrm>
            <a:off x="973138" y="4045744"/>
            <a:ext cx="3124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dirty="0">
                <a:solidFill>
                  <a:schemeClr val="tx1"/>
                </a:solidFill>
                <a:latin typeface="Arial" charset="0"/>
              </a:rPr>
              <a:t>Padding optimizes global memory performance, guaranteeing coalesced global memory accesses</a:t>
            </a:r>
          </a:p>
        </p:txBody>
      </p:sp>
      <p:sp>
        <p:nvSpPr>
          <p:cNvPr id="2069" name="Text Box 21"/>
          <p:cNvSpPr txBox="1">
            <a:spLocks noChangeArrowheads="1"/>
          </p:cNvSpPr>
          <p:nvPr/>
        </p:nvSpPr>
        <p:spPr bwMode="auto">
          <a:xfrm>
            <a:off x="4279900" y="4501754"/>
            <a:ext cx="2541588"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charset="0"/>
              </a:rPr>
              <a:t>Grid of thread blocks</a:t>
            </a:r>
          </a:p>
        </p:txBody>
      </p:sp>
      <p:sp>
        <p:nvSpPr>
          <p:cNvPr id="2070" name="Line 22"/>
          <p:cNvSpPr>
            <a:spLocks noChangeShapeType="1"/>
          </p:cNvSpPr>
          <p:nvPr/>
        </p:nvSpPr>
        <p:spPr bwMode="auto">
          <a:xfrm flipH="1">
            <a:off x="6450014" y="2502694"/>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71" name="Rectangle 23"/>
          <p:cNvSpPr>
            <a:spLocks noChangeArrowheads="1"/>
          </p:cNvSpPr>
          <p:nvPr/>
        </p:nvSpPr>
        <p:spPr bwMode="auto">
          <a:xfrm>
            <a:off x="4302126" y="2508647"/>
            <a:ext cx="2263775" cy="1556147"/>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2072" name="AutoShape 24"/>
          <p:cNvCxnSpPr>
            <a:cxnSpLocks noChangeShapeType="1"/>
          </p:cNvCxnSpPr>
          <p:nvPr/>
        </p:nvCxnSpPr>
        <p:spPr bwMode="auto">
          <a:xfrm flipV="1">
            <a:off x="6892925" y="4064794"/>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3" name="AutoShape 25"/>
          <p:cNvCxnSpPr>
            <a:cxnSpLocks noChangeShapeType="1"/>
          </p:cNvCxnSpPr>
          <p:nvPr/>
        </p:nvCxnSpPr>
        <p:spPr bwMode="auto">
          <a:xfrm flipV="1">
            <a:off x="6892925" y="2500313"/>
            <a:ext cx="0" cy="1545431"/>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74" name="Line 26"/>
          <p:cNvSpPr>
            <a:spLocks noChangeShapeType="1"/>
          </p:cNvSpPr>
          <p:nvPr/>
        </p:nvSpPr>
        <p:spPr bwMode="auto">
          <a:xfrm flipH="1" flipV="1">
            <a:off x="4302126" y="4444604"/>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5" name="Text Box 27"/>
          <p:cNvSpPr txBox="1">
            <a:spLocks noChangeArrowheads="1"/>
          </p:cNvSpPr>
          <p:nvPr/>
        </p:nvSpPr>
        <p:spPr bwMode="auto">
          <a:xfrm>
            <a:off x="-15247" y="1696819"/>
            <a:ext cx="49387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dirty="0">
                <a:solidFill>
                  <a:schemeClr val="tx1"/>
                </a:solidFill>
                <a:latin typeface="Arial" charset="0"/>
              </a:rPr>
              <a:t>Small 8x8x2 CUDA thread blocks afford large </a:t>
            </a:r>
          </a:p>
          <a:p>
            <a:pPr eaLnBrk="1" hangingPunct="1">
              <a:lnSpc>
                <a:spcPct val="100000"/>
              </a:lnSpc>
              <a:spcBef>
                <a:spcPct val="0"/>
              </a:spcBef>
              <a:buClrTx/>
              <a:buSzTx/>
              <a:buFontTx/>
              <a:buNone/>
            </a:pPr>
            <a:r>
              <a:rPr lang="en-US" altLang="en-US" sz="1600" dirty="0">
                <a:solidFill>
                  <a:schemeClr val="tx1"/>
                </a:solidFill>
                <a:latin typeface="Arial" charset="0"/>
              </a:rPr>
              <a:t>per-thread register count, shared memory</a:t>
            </a:r>
          </a:p>
        </p:txBody>
      </p:sp>
      <p:sp>
        <p:nvSpPr>
          <p:cNvPr id="2076"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2077"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8"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9"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0"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1"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2"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3"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4"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5"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6"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7"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8"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9"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0"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1" name="Rectangle 4"/>
          <p:cNvSpPr>
            <a:spLocks noChangeArrowheads="1"/>
          </p:cNvSpPr>
          <p:nvPr/>
        </p:nvSpPr>
        <p:spPr bwMode="auto">
          <a:xfrm>
            <a:off x="5151438" y="631032"/>
            <a:ext cx="1262062" cy="8131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2092" name="AutoShape 7"/>
          <p:cNvCxnSpPr>
            <a:cxnSpLocks noChangeShapeType="1"/>
          </p:cNvCxnSpPr>
          <p:nvPr/>
        </p:nvCxnSpPr>
        <p:spPr bwMode="auto">
          <a:xfrm flipH="1">
            <a:off x="4725988" y="1439467"/>
            <a:ext cx="514350" cy="42148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093" name="AutoShape 10"/>
          <p:cNvSpPr>
            <a:spLocks noChangeArrowheads="1"/>
          </p:cNvSpPr>
          <p:nvPr/>
        </p:nvSpPr>
        <p:spPr bwMode="auto">
          <a:xfrm>
            <a:off x="4737100" y="1222773"/>
            <a:ext cx="1676400" cy="421481"/>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2094" name="Text Box 48"/>
          <p:cNvSpPr txBox="1">
            <a:spLocks noChangeArrowheads="1"/>
          </p:cNvSpPr>
          <p:nvPr/>
        </p:nvSpPr>
        <p:spPr bwMode="auto">
          <a:xfrm>
            <a:off x="-1" y="509588"/>
            <a:ext cx="4125433" cy="83317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dirty="0">
                <a:latin typeface="Arial" charset="0"/>
              </a:rPr>
              <a:t>3-D density map </a:t>
            </a:r>
            <a:r>
              <a:rPr lang="en-US" altLang="en-US" sz="1600" dirty="0" smtClean="0">
                <a:latin typeface="Arial" charset="0"/>
              </a:rPr>
              <a:t>decomposes </a:t>
            </a:r>
            <a:r>
              <a:rPr lang="en-US" altLang="en-US" sz="1600" dirty="0">
                <a:latin typeface="Arial" charset="0"/>
              </a:rPr>
              <a:t>into 3-D grid of 8x8x8 tiles containing CC partial sums and local CC values</a:t>
            </a:r>
          </a:p>
        </p:txBody>
      </p:sp>
      <p:sp>
        <p:nvSpPr>
          <p:cNvPr id="2095" name="Rectangle 49"/>
          <p:cNvSpPr>
            <a:spLocks noChangeAspect="1" noChangeArrowheads="1"/>
          </p:cNvSpPr>
          <p:nvPr/>
        </p:nvSpPr>
        <p:spPr bwMode="auto">
          <a:xfrm>
            <a:off x="5532439" y="2502694"/>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2096" name="Line 50"/>
          <p:cNvSpPr>
            <a:spLocks noChangeShapeType="1"/>
          </p:cNvSpPr>
          <p:nvPr/>
        </p:nvSpPr>
        <p:spPr bwMode="auto">
          <a:xfrm flipH="1" flipV="1">
            <a:off x="4295776" y="4331494"/>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97" name="Line 51"/>
          <p:cNvSpPr>
            <a:spLocks noChangeShapeType="1"/>
          </p:cNvSpPr>
          <p:nvPr/>
        </p:nvSpPr>
        <p:spPr bwMode="auto">
          <a:xfrm flipH="1" flipV="1">
            <a:off x="6740525" y="2502694"/>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098" name="Rectangle 52"/>
          <p:cNvSpPr>
            <a:spLocks noChangeAspect="1" noChangeArrowheads="1"/>
          </p:cNvSpPr>
          <p:nvPr/>
        </p:nvSpPr>
        <p:spPr bwMode="auto">
          <a:xfrm>
            <a:off x="4302126" y="2500313"/>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0,0</a:t>
            </a:r>
          </a:p>
        </p:txBody>
      </p:sp>
      <p:sp>
        <p:nvSpPr>
          <p:cNvPr id="2099" name="Rectangle 53"/>
          <p:cNvSpPr>
            <a:spLocks noChangeAspect="1" noChangeArrowheads="1"/>
          </p:cNvSpPr>
          <p:nvPr/>
        </p:nvSpPr>
        <p:spPr bwMode="auto">
          <a:xfrm>
            <a:off x="4911726" y="2500313"/>
            <a:ext cx="612775" cy="459581"/>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0,1</a:t>
            </a:r>
          </a:p>
        </p:txBody>
      </p:sp>
      <p:sp>
        <p:nvSpPr>
          <p:cNvPr id="2100" name="Rectangle 54"/>
          <p:cNvSpPr>
            <a:spLocks noChangeAspect="1" noChangeArrowheads="1"/>
          </p:cNvSpPr>
          <p:nvPr/>
        </p:nvSpPr>
        <p:spPr bwMode="auto">
          <a:xfrm>
            <a:off x="4911726" y="2957513"/>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1,1</a:t>
            </a:r>
          </a:p>
        </p:txBody>
      </p:sp>
      <p:sp>
        <p:nvSpPr>
          <p:cNvPr id="2101" name="Rectangle 55"/>
          <p:cNvSpPr>
            <a:spLocks noChangeAspect="1" noChangeArrowheads="1"/>
          </p:cNvSpPr>
          <p:nvPr/>
        </p:nvSpPr>
        <p:spPr bwMode="auto">
          <a:xfrm>
            <a:off x="4303714" y="3417094"/>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2102" name="Rectangle 56"/>
          <p:cNvSpPr>
            <a:spLocks noChangeAspect="1" noChangeArrowheads="1"/>
          </p:cNvSpPr>
          <p:nvPr/>
        </p:nvSpPr>
        <p:spPr bwMode="auto">
          <a:xfrm>
            <a:off x="4918076" y="3417094"/>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2103" name="Rectangle 57"/>
          <p:cNvSpPr>
            <a:spLocks noChangeAspect="1" noChangeArrowheads="1"/>
          </p:cNvSpPr>
          <p:nvPr/>
        </p:nvSpPr>
        <p:spPr bwMode="auto">
          <a:xfrm>
            <a:off x="5532439" y="2957513"/>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2104" name="Rectangle 58"/>
          <p:cNvSpPr>
            <a:spLocks noChangeAspect="1" noChangeArrowheads="1"/>
          </p:cNvSpPr>
          <p:nvPr/>
        </p:nvSpPr>
        <p:spPr bwMode="auto">
          <a:xfrm>
            <a:off x="5532439" y="3417094"/>
            <a:ext cx="612775" cy="459581"/>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2105" name="Text Box 59"/>
          <p:cNvSpPr txBox="1">
            <a:spLocks noChangeArrowheads="1"/>
          </p:cNvSpPr>
          <p:nvPr/>
        </p:nvSpPr>
        <p:spPr bwMode="auto">
          <a:xfrm>
            <a:off x="7010400" y="3930254"/>
            <a:ext cx="19939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rgbClr val="FF3333"/>
                </a:solidFill>
                <a:latin typeface="Arial" charset="0"/>
              </a:rPr>
              <a:t>Inactive threads, region of discarded output</a:t>
            </a:r>
          </a:p>
        </p:txBody>
      </p:sp>
      <p:sp>
        <p:nvSpPr>
          <p:cNvPr id="2106" name="Line 60"/>
          <p:cNvSpPr>
            <a:spLocks noChangeShapeType="1"/>
          </p:cNvSpPr>
          <p:nvPr/>
        </p:nvSpPr>
        <p:spPr bwMode="auto">
          <a:xfrm flipV="1">
            <a:off x="4725988" y="627460"/>
            <a:ext cx="425450" cy="423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07" name="Line 61"/>
          <p:cNvSpPr>
            <a:spLocks noChangeShapeType="1"/>
          </p:cNvSpPr>
          <p:nvPr/>
        </p:nvSpPr>
        <p:spPr bwMode="auto">
          <a:xfrm flipV="1">
            <a:off x="5989638" y="1451372"/>
            <a:ext cx="412750" cy="4131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08" name="Line 62"/>
          <p:cNvSpPr>
            <a:spLocks noChangeShapeType="1"/>
          </p:cNvSpPr>
          <p:nvPr/>
        </p:nvSpPr>
        <p:spPr bwMode="auto">
          <a:xfrm flipV="1">
            <a:off x="5989638" y="631031"/>
            <a:ext cx="412750" cy="4155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09" name="Line 63"/>
          <p:cNvSpPr>
            <a:spLocks noChangeShapeType="1"/>
          </p:cNvSpPr>
          <p:nvPr/>
        </p:nvSpPr>
        <p:spPr bwMode="auto">
          <a:xfrm>
            <a:off x="6032500" y="1644254"/>
            <a:ext cx="533400" cy="865584"/>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0" name="Line 64"/>
          <p:cNvSpPr>
            <a:spLocks noChangeShapeType="1"/>
          </p:cNvSpPr>
          <p:nvPr/>
        </p:nvSpPr>
        <p:spPr bwMode="auto">
          <a:xfrm flipV="1">
            <a:off x="4292600" y="1644254"/>
            <a:ext cx="444500" cy="85605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1" name="Line 65"/>
          <p:cNvSpPr>
            <a:spLocks noChangeShapeType="1"/>
          </p:cNvSpPr>
          <p:nvPr/>
        </p:nvSpPr>
        <p:spPr bwMode="auto">
          <a:xfrm>
            <a:off x="3773489" y="3771900"/>
            <a:ext cx="1055687" cy="115491"/>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2" name="Line 66"/>
          <p:cNvSpPr>
            <a:spLocks noChangeShapeType="1"/>
          </p:cNvSpPr>
          <p:nvPr/>
        </p:nvSpPr>
        <p:spPr bwMode="auto">
          <a:xfrm flipV="1">
            <a:off x="4300539" y="2959894"/>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3" name="Line 67"/>
          <p:cNvSpPr>
            <a:spLocks noChangeShapeType="1"/>
          </p:cNvSpPr>
          <p:nvPr/>
        </p:nvSpPr>
        <p:spPr bwMode="auto">
          <a:xfrm flipV="1">
            <a:off x="4302125" y="3417094"/>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4" name="Line 68"/>
          <p:cNvSpPr>
            <a:spLocks noChangeShapeType="1"/>
          </p:cNvSpPr>
          <p:nvPr/>
        </p:nvSpPr>
        <p:spPr bwMode="auto">
          <a:xfrm flipV="1">
            <a:off x="4302125" y="3874294"/>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5" name="Line 69"/>
          <p:cNvSpPr>
            <a:spLocks noChangeShapeType="1"/>
          </p:cNvSpPr>
          <p:nvPr/>
        </p:nvSpPr>
        <p:spPr bwMode="auto">
          <a:xfrm flipV="1">
            <a:off x="4918075" y="2508647"/>
            <a:ext cx="0" cy="1556147"/>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6" name="Line 70"/>
          <p:cNvSpPr>
            <a:spLocks noChangeShapeType="1"/>
          </p:cNvSpPr>
          <p:nvPr/>
        </p:nvSpPr>
        <p:spPr bwMode="auto">
          <a:xfrm flipV="1">
            <a:off x="5530850" y="2500313"/>
            <a:ext cx="0" cy="1564481"/>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7" name="Line 71"/>
          <p:cNvSpPr>
            <a:spLocks noChangeShapeType="1"/>
          </p:cNvSpPr>
          <p:nvPr/>
        </p:nvSpPr>
        <p:spPr bwMode="auto">
          <a:xfrm flipV="1">
            <a:off x="6130925" y="2502694"/>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8" name="Line 72"/>
          <p:cNvSpPr>
            <a:spLocks noChangeShapeType="1"/>
          </p:cNvSpPr>
          <p:nvPr/>
        </p:nvSpPr>
        <p:spPr bwMode="auto">
          <a:xfrm flipV="1">
            <a:off x="4302125" y="2500312"/>
            <a:ext cx="0" cy="1558529"/>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19" name="Line 73"/>
          <p:cNvSpPr>
            <a:spLocks noChangeShapeType="1"/>
          </p:cNvSpPr>
          <p:nvPr/>
        </p:nvSpPr>
        <p:spPr bwMode="auto">
          <a:xfrm flipV="1">
            <a:off x="4295775" y="2502694"/>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20" name="Rectangle 14"/>
          <p:cNvSpPr>
            <a:spLocks noChangeArrowheads="1"/>
          </p:cNvSpPr>
          <p:nvPr/>
        </p:nvSpPr>
        <p:spPr bwMode="auto">
          <a:xfrm>
            <a:off x="4725988" y="1047751"/>
            <a:ext cx="1263650" cy="8131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2121" name="Text Box 75"/>
          <p:cNvSpPr txBox="1">
            <a:spLocks noChangeArrowheads="1"/>
          </p:cNvSpPr>
          <p:nvPr/>
        </p:nvSpPr>
        <p:spPr bwMode="auto">
          <a:xfrm>
            <a:off x="70884" y="2540972"/>
            <a:ext cx="238322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dirty="0">
                <a:solidFill>
                  <a:schemeClr val="tx2"/>
                </a:solidFill>
                <a:latin typeface="Arial" charset="0"/>
              </a:rPr>
              <a:t>Each thread computes 4 z-axis density map lattice points and associated CC partial sums</a:t>
            </a:r>
          </a:p>
        </p:txBody>
      </p:sp>
      <p:sp>
        <p:nvSpPr>
          <p:cNvPr id="2122" name="Text Box 76"/>
          <p:cNvSpPr txBox="1">
            <a:spLocks noChangeArrowheads="1"/>
          </p:cNvSpPr>
          <p:nvPr/>
        </p:nvSpPr>
        <p:spPr bwMode="auto">
          <a:xfrm>
            <a:off x="6946900" y="2730104"/>
            <a:ext cx="16764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rgbClr val="669900"/>
                </a:solidFill>
                <a:latin typeface="Arial" charset="0"/>
              </a:rPr>
              <a:t>Threads producing results that are used</a:t>
            </a:r>
          </a:p>
        </p:txBody>
      </p:sp>
      <p:sp>
        <p:nvSpPr>
          <p:cNvPr id="2123"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124" name="Line 78"/>
          <p:cNvSpPr>
            <a:spLocks noChangeShapeType="1"/>
          </p:cNvSpPr>
          <p:nvPr/>
        </p:nvSpPr>
        <p:spPr bwMode="auto">
          <a:xfrm>
            <a:off x="3773489" y="2857501"/>
            <a:ext cx="1049337" cy="573881"/>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25" name="Rectangle 79"/>
          <p:cNvSpPr>
            <a:spLocks noChangeAspect="1" noChangeArrowheads="1"/>
          </p:cNvSpPr>
          <p:nvPr/>
        </p:nvSpPr>
        <p:spPr bwMode="auto">
          <a:xfrm>
            <a:off x="4298951" y="2956323"/>
            <a:ext cx="612775" cy="459581"/>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1,0</a:t>
            </a:r>
          </a:p>
        </p:txBody>
      </p:sp>
      <p:sp>
        <p:nvSpPr>
          <p:cNvPr id="2126"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27"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128" name="Line 85"/>
          <p:cNvSpPr>
            <a:spLocks noChangeShapeType="1"/>
          </p:cNvSpPr>
          <p:nvPr/>
        </p:nvSpPr>
        <p:spPr bwMode="auto">
          <a:xfrm rot="5400000" flipH="1">
            <a:off x="2331422" y="2159972"/>
            <a:ext cx="518756"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en-US"/>
          </a:p>
        </p:txBody>
      </p:sp>
      <p:sp>
        <p:nvSpPr>
          <p:cNvPr id="2129" name="Line 86"/>
          <p:cNvSpPr>
            <a:spLocks noChangeShapeType="1"/>
          </p:cNvSpPr>
          <p:nvPr/>
        </p:nvSpPr>
        <p:spPr bwMode="auto">
          <a:xfrm rot="5400000" flipH="1">
            <a:off x="3827186" y="474386"/>
            <a:ext cx="233916"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en-US"/>
          </a:p>
        </p:txBody>
      </p:sp>
      <p:sp>
        <p:nvSpPr>
          <p:cNvPr id="2130" name="Rectangle 88"/>
          <p:cNvSpPr>
            <a:spLocks noChangeArrowheads="1"/>
          </p:cNvSpPr>
          <p:nvPr/>
        </p:nvSpPr>
        <p:spPr bwMode="auto">
          <a:xfrm>
            <a:off x="6612732" y="1018014"/>
            <a:ext cx="25807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dirty="0">
                <a:solidFill>
                  <a:schemeClr val="tx1"/>
                </a:solidFill>
                <a:latin typeface="Arial" charset="0"/>
              </a:rPr>
              <a:t>Spatial CC map and overall CC value computed in a single pass</a:t>
            </a:r>
          </a:p>
        </p:txBody>
      </p:sp>
      <p:sp>
        <p:nvSpPr>
          <p:cNvPr id="2131" name="Rectangle 89"/>
          <p:cNvSpPr>
            <a:spLocks noGrp="1" noChangeArrowheads="1"/>
          </p:cNvSpPr>
          <p:nvPr>
            <p:ph type="title"/>
          </p:nvPr>
        </p:nvSpPr>
        <p:spPr>
          <a:xfrm>
            <a:off x="70884" y="0"/>
            <a:ext cx="8999538" cy="509588"/>
          </a:xfrm>
        </p:spPr>
        <p:txBody>
          <a:bodyPr>
            <a:normAutofit fontScale="90000"/>
          </a:bodyPr>
          <a:lstStyle/>
          <a:p>
            <a:pPr eaLnBrk="1" hangingPunct="1"/>
            <a:r>
              <a:rPr lang="en-US" altLang="en-US" sz="2800" dirty="0" smtClean="0">
                <a:latin typeface="Arial" charset="0"/>
                <a:cs typeface="Arial" charset="0"/>
              </a:rPr>
              <a:t>Single-Pass MDFF GPU Cross-Correlation</a:t>
            </a:r>
          </a:p>
        </p:txBody>
      </p:sp>
    </p:spTree>
    <p:extLst>
      <p:ext uri="{BB962C8B-B14F-4D97-AF65-F5344CB8AC3E}">
        <p14:creationId xmlns:p14="http://schemas.microsoft.com/office/powerpoint/2010/main" val="987187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49044"/>
          </a:xfrm>
        </p:spPr>
        <p:txBody>
          <a:bodyPr>
            <a:normAutofit/>
          </a:bodyPr>
          <a:lstStyle/>
          <a:p>
            <a:r>
              <a:rPr lang="en-US" sz="3200" dirty="0" smtClean="0"/>
              <a:t>VMD GPU Cross Correlation Performance</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449151644"/>
              </p:ext>
            </p:extLst>
          </p:nvPr>
        </p:nvGraphicFramePr>
        <p:xfrm>
          <a:off x="1045026" y="766346"/>
          <a:ext cx="7089570" cy="2763874"/>
        </p:xfrm>
        <a:graphic>
          <a:graphicData uri="http://schemas.openxmlformats.org/drawingml/2006/table">
            <a:tbl>
              <a:tblPr firstRow="1" bandRow="1">
                <a:tableStyleId>{5C22544A-7EE6-4342-B048-85BDC9FD1C3A}</a:tableStyleId>
              </a:tblPr>
              <a:tblGrid>
                <a:gridCol w="2980709"/>
                <a:gridCol w="961901"/>
                <a:gridCol w="973777"/>
                <a:gridCol w="1009403"/>
                <a:gridCol w="1163780"/>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T="34281" marB="34281">
                    <a:solidFill>
                      <a:srgbClr val="99FF99"/>
                    </a:solidFill>
                  </a:tcPr>
                </a:tc>
                <a:tc>
                  <a:txBody>
                    <a:bodyPr/>
                    <a:lstStyle/>
                    <a:p>
                      <a:r>
                        <a:rPr lang="en-US" sz="1400" dirty="0" smtClean="0">
                          <a:solidFill>
                            <a:schemeClr val="tx1"/>
                          </a:solidFill>
                        </a:rPr>
                        <a:t>RHDV</a:t>
                      </a:r>
                      <a:endParaRPr lang="en-US" sz="1400" dirty="0">
                        <a:solidFill>
                          <a:schemeClr val="tx1"/>
                        </a:solidFill>
                      </a:endParaRPr>
                    </a:p>
                  </a:txBody>
                  <a:tcPr marT="34281" marB="34281">
                    <a:solidFill>
                      <a:srgbClr val="99FF99"/>
                    </a:solidFill>
                  </a:tcPr>
                </a:tc>
                <a:tc>
                  <a:txBody>
                    <a:bodyPr/>
                    <a:lstStyle/>
                    <a:p>
                      <a:r>
                        <a:rPr lang="en-US" sz="1400" baseline="0" dirty="0" smtClean="0">
                          <a:solidFill>
                            <a:schemeClr val="tx1"/>
                          </a:solidFill>
                        </a:rPr>
                        <a:t>Mm-</a:t>
                      </a:r>
                      <a:r>
                        <a:rPr lang="en-US" sz="1400" baseline="0" dirty="0" err="1" smtClean="0">
                          <a:solidFill>
                            <a:schemeClr val="tx1"/>
                          </a:solidFill>
                        </a:rPr>
                        <a:t>cpn</a:t>
                      </a:r>
                      <a:endParaRPr lang="en-US" sz="1400" baseline="0" dirty="0" smtClean="0">
                        <a:solidFill>
                          <a:schemeClr val="tx1"/>
                        </a:solidFill>
                      </a:endParaRPr>
                    </a:p>
                    <a:p>
                      <a:r>
                        <a:rPr lang="en-US" sz="1400" baseline="0" dirty="0" smtClean="0">
                          <a:solidFill>
                            <a:schemeClr val="tx1"/>
                          </a:solidFill>
                        </a:rPr>
                        <a:t>open</a:t>
                      </a:r>
                      <a:endParaRPr lang="en-US" sz="1400" baseline="0" dirty="0">
                        <a:solidFill>
                          <a:schemeClr val="tx1"/>
                        </a:solidFill>
                      </a:endParaRPr>
                    </a:p>
                  </a:txBody>
                  <a:tcPr marT="34281" marB="34281">
                    <a:solidFill>
                      <a:srgbClr val="99FF99"/>
                    </a:solidFill>
                  </a:tcPr>
                </a:tc>
                <a:tc>
                  <a:txBody>
                    <a:bodyPr/>
                    <a:lstStyle/>
                    <a:p>
                      <a:r>
                        <a:rPr lang="en-US" sz="1400" dirty="0" err="1" smtClean="0">
                          <a:solidFill>
                            <a:schemeClr val="tx1"/>
                          </a:solidFill>
                        </a:rPr>
                        <a:t>GroEL</a:t>
                      </a:r>
                      <a:endParaRPr lang="en-US" sz="1400" dirty="0">
                        <a:solidFill>
                          <a:schemeClr val="tx1"/>
                        </a:solidFill>
                      </a:endParaRPr>
                    </a:p>
                  </a:txBody>
                  <a:tcPr marT="34281" marB="34281">
                    <a:solidFill>
                      <a:srgbClr val="99FF99"/>
                    </a:solidFill>
                  </a:tcPr>
                </a:tc>
                <a:tc>
                  <a:txBody>
                    <a:bodyPr/>
                    <a:lstStyle/>
                    <a:p>
                      <a:r>
                        <a:rPr lang="en-US" sz="1400" dirty="0" smtClean="0">
                          <a:solidFill>
                            <a:schemeClr val="tx1"/>
                          </a:solidFill>
                        </a:rPr>
                        <a:t>Aquaporin</a:t>
                      </a:r>
                      <a:endParaRPr lang="en-US" sz="1400" dirty="0">
                        <a:solidFill>
                          <a:schemeClr val="tx1"/>
                        </a:solidFill>
                      </a:endParaRPr>
                    </a:p>
                  </a:txBody>
                  <a:tcPr marT="34281" marB="34281">
                    <a:solidFill>
                      <a:srgbClr val="99FF99"/>
                    </a:solidFill>
                  </a:tcPr>
                </a:tc>
              </a:tr>
              <a:tr h="287464">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Resolution (Å)</a:t>
                      </a:r>
                    </a:p>
                    <a:p>
                      <a:endParaRPr lang="en-US" sz="1400" b="1" dirty="0"/>
                    </a:p>
                  </a:txBody>
                  <a:tcPr marT="34281" marB="34281"/>
                </a:tc>
                <a:tc>
                  <a:txBody>
                    <a:bodyPr/>
                    <a:lstStyle/>
                    <a:p>
                      <a:r>
                        <a:rPr lang="en-US" sz="1400" b="1" dirty="0" smtClean="0"/>
                        <a:t>6.5</a:t>
                      </a:r>
                      <a:endParaRPr lang="en-US" sz="1400" b="1" dirty="0"/>
                    </a:p>
                  </a:txBody>
                  <a:tcPr marT="34281" marB="34281"/>
                </a:tc>
                <a:tc>
                  <a:txBody>
                    <a:bodyPr/>
                    <a:lstStyle/>
                    <a:p>
                      <a:r>
                        <a:rPr lang="en-US" sz="1400" b="1" dirty="0" smtClean="0"/>
                        <a:t>8</a:t>
                      </a:r>
                      <a:endParaRPr lang="en-US" sz="1400" b="1" dirty="0"/>
                    </a:p>
                  </a:txBody>
                  <a:tcPr marT="34281" marB="34281"/>
                </a:tc>
                <a:tc>
                  <a:txBody>
                    <a:bodyPr/>
                    <a:lstStyle/>
                    <a:p>
                      <a:r>
                        <a:rPr lang="en-US" sz="1400" b="1" dirty="0" smtClean="0"/>
                        <a:t>4</a:t>
                      </a:r>
                      <a:endParaRPr lang="en-US" sz="1400" b="1" dirty="0"/>
                    </a:p>
                  </a:txBody>
                  <a:tcPr marT="34281" marB="34281"/>
                </a:tc>
                <a:tc>
                  <a:txBody>
                    <a:bodyPr/>
                    <a:lstStyle/>
                    <a:p>
                      <a:r>
                        <a:rPr lang="en-US" sz="1400" b="1" dirty="0" smtClean="0"/>
                        <a:t>3</a:t>
                      </a:r>
                      <a:endParaRPr lang="en-US" sz="1400" b="1" dirty="0"/>
                    </a:p>
                  </a:txBody>
                  <a:tcPr marT="34281" marB="34281"/>
                </a:tc>
              </a:tr>
              <a:tr h="287464">
                <a:tc>
                  <a:txBody>
                    <a:bodyPr/>
                    <a:lstStyle/>
                    <a:p>
                      <a:r>
                        <a:rPr lang="en-US" sz="1400" b="1" dirty="0" smtClean="0"/>
                        <a:t>Atoms</a:t>
                      </a:r>
                      <a:endParaRPr lang="en-US" sz="1400" b="1" dirty="0"/>
                    </a:p>
                  </a:txBody>
                  <a:tcPr marT="34281" marB="34281"/>
                </a:tc>
                <a:tc>
                  <a:txBody>
                    <a:bodyPr/>
                    <a:lstStyle/>
                    <a:p>
                      <a:r>
                        <a:rPr lang="en-US" sz="1400" b="1" dirty="0" smtClean="0"/>
                        <a:t>702</a:t>
                      </a:r>
                      <a:r>
                        <a:rPr lang="en-US" sz="1400" b="1" baseline="0" dirty="0" smtClean="0"/>
                        <a:t>K</a:t>
                      </a:r>
                      <a:endParaRPr lang="en-US" sz="1400" b="1" dirty="0"/>
                    </a:p>
                  </a:txBody>
                  <a:tcPr marT="34281" marB="34281"/>
                </a:tc>
                <a:tc>
                  <a:txBody>
                    <a:bodyPr/>
                    <a:lstStyle/>
                    <a:p>
                      <a:r>
                        <a:rPr lang="en-US" sz="1400" b="1" dirty="0" smtClean="0"/>
                        <a:t>61K</a:t>
                      </a:r>
                      <a:endParaRPr lang="en-US" sz="1400" b="1" dirty="0"/>
                    </a:p>
                  </a:txBody>
                  <a:tcPr marT="34281" marB="34281"/>
                </a:tc>
                <a:tc>
                  <a:txBody>
                    <a:bodyPr/>
                    <a:lstStyle/>
                    <a:p>
                      <a:r>
                        <a:rPr lang="en-US" sz="1400" b="1" dirty="0" smtClean="0"/>
                        <a:t>54K</a:t>
                      </a:r>
                      <a:endParaRPr lang="en-US" sz="1400" b="1" dirty="0"/>
                    </a:p>
                  </a:txBody>
                  <a:tcPr marT="34281" marB="34281"/>
                </a:tc>
                <a:tc>
                  <a:txBody>
                    <a:bodyPr/>
                    <a:lstStyle/>
                    <a:p>
                      <a:r>
                        <a:rPr lang="en-US" sz="1400" b="1" dirty="0" smtClean="0"/>
                        <a:t>1.6K</a:t>
                      </a:r>
                      <a:endParaRPr lang="en-US" sz="1400" b="1" dirty="0"/>
                    </a:p>
                  </a:txBody>
                  <a:tcPr marT="34281" marB="34281"/>
                </a:tc>
              </a:tr>
              <a:tr h="287464">
                <a:tc>
                  <a:txBody>
                    <a:bodyPr/>
                    <a:lstStyle/>
                    <a:p>
                      <a:r>
                        <a:rPr lang="en-US" sz="1400" b="1" dirty="0" smtClean="0"/>
                        <a:t>VMD-CUDA</a:t>
                      </a:r>
                    </a:p>
                    <a:p>
                      <a:r>
                        <a:rPr lang="en-US" sz="1400" b="1" dirty="0" err="1" smtClean="0"/>
                        <a:t>Quadro</a:t>
                      </a:r>
                      <a:r>
                        <a:rPr lang="en-US" sz="1400" b="1" dirty="0" smtClean="0"/>
                        <a:t> K6000</a:t>
                      </a:r>
                      <a:endParaRPr lang="en-US" sz="1400" b="1" dirty="0"/>
                    </a:p>
                  </a:txBody>
                  <a:tcPr marT="34281" marB="34281"/>
                </a:tc>
                <a:tc>
                  <a:txBody>
                    <a:bodyPr/>
                    <a:lstStyle/>
                    <a:p>
                      <a:r>
                        <a:rPr lang="en-US" sz="1400" b="1" dirty="0" smtClean="0"/>
                        <a:t>0.458s</a:t>
                      </a:r>
                    </a:p>
                    <a:p>
                      <a:r>
                        <a:rPr lang="en-US" sz="1400" b="1" dirty="0" smtClean="0"/>
                        <a:t>34.6x</a:t>
                      </a:r>
                      <a:endParaRPr lang="en-US" sz="1400" b="1" dirty="0"/>
                    </a:p>
                  </a:txBody>
                  <a:tcPr marT="34281" marB="34281"/>
                </a:tc>
                <a:tc>
                  <a:txBody>
                    <a:bodyPr/>
                    <a:lstStyle/>
                    <a:p>
                      <a:r>
                        <a:rPr lang="en-US" sz="1400" b="1" dirty="0" smtClean="0"/>
                        <a:t>0.06s</a:t>
                      </a:r>
                    </a:p>
                    <a:p>
                      <a:r>
                        <a:rPr lang="en-US" sz="1400" b="1" dirty="0" smtClean="0"/>
                        <a:t>25.7x</a:t>
                      </a:r>
                      <a:endParaRPr lang="en-US" sz="1400" b="1" dirty="0"/>
                    </a:p>
                  </a:txBody>
                  <a:tcPr marT="34281" marB="34281"/>
                </a:tc>
                <a:tc>
                  <a:txBody>
                    <a:bodyPr/>
                    <a:lstStyle/>
                    <a:p>
                      <a:r>
                        <a:rPr lang="en-US" sz="1400" b="1" dirty="0" smtClean="0"/>
                        <a:t>0.034s</a:t>
                      </a:r>
                    </a:p>
                    <a:p>
                      <a:r>
                        <a:rPr lang="en-US" sz="1400" b="1" dirty="0" smtClean="0"/>
                        <a:t>36.8x</a:t>
                      </a:r>
                      <a:endParaRPr lang="en-US" sz="1400" b="1" dirty="0"/>
                    </a:p>
                  </a:txBody>
                  <a:tcPr marT="34281" marB="34281"/>
                </a:tc>
                <a:tc>
                  <a:txBody>
                    <a:bodyPr/>
                    <a:lstStyle/>
                    <a:p>
                      <a:r>
                        <a:rPr lang="en-US" sz="1400" b="1" dirty="0" smtClean="0"/>
                        <a:t>0.007s</a:t>
                      </a:r>
                    </a:p>
                    <a:p>
                      <a:r>
                        <a:rPr lang="en-US" sz="1400" b="1" dirty="0" smtClean="0"/>
                        <a:t>55.7x</a:t>
                      </a:r>
                      <a:endParaRPr lang="en-US" sz="1400" b="1" dirty="0"/>
                    </a:p>
                  </a:txBody>
                  <a:tcPr marT="34281" marB="34281"/>
                </a:tc>
              </a:tr>
              <a:tr h="287464">
                <a:tc>
                  <a:txBody>
                    <a:bodyPr/>
                    <a:lstStyle/>
                    <a:p>
                      <a:r>
                        <a:rPr lang="en-US" sz="1400" b="1" dirty="0" smtClean="0"/>
                        <a:t>VMD-CPU-SSE</a:t>
                      </a:r>
                    </a:p>
                    <a:p>
                      <a:r>
                        <a:rPr lang="en-US" sz="1400" b="1" dirty="0" smtClean="0"/>
                        <a:t>32-threads, 2x Xeon E5-2687W</a:t>
                      </a:r>
                      <a:endParaRPr lang="en-US" sz="1100" b="1" dirty="0"/>
                    </a:p>
                  </a:txBody>
                  <a:tcPr marT="34281" marB="34281"/>
                </a:tc>
                <a:tc>
                  <a:txBody>
                    <a:bodyPr/>
                    <a:lstStyle/>
                    <a:p>
                      <a:r>
                        <a:rPr lang="en-US" sz="1400" b="1" dirty="0" smtClean="0"/>
                        <a:t>0.779s</a:t>
                      </a:r>
                    </a:p>
                    <a:p>
                      <a:r>
                        <a:rPr lang="en-US" sz="1400" b="1" dirty="0" smtClean="0"/>
                        <a:t>20.3x</a:t>
                      </a:r>
                      <a:endParaRPr lang="en-US" sz="1400" b="1" dirty="0"/>
                    </a:p>
                  </a:txBody>
                  <a:tcPr marT="34281" marB="34281"/>
                </a:tc>
                <a:tc>
                  <a:txBody>
                    <a:bodyPr/>
                    <a:lstStyle/>
                    <a:p>
                      <a:r>
                        <a:rPr lang="en-US" sz="1400" b="1" dirty="0" smtClean="0"/>
                        <a:t>0.085s</a:t>
                      </a:r>
                    </a:p>
                    <a:p>
                      <a:r>
                        <a:rPr lang="en-US" sz="1400" b="1" dirty="0" smtClean="0"/>
                        <a:t>18.1x</a:t>
                      </a:r>
                      <a:endParaRPr lang="en-US" sz="1400" b="1" dirty="0"/>
                    </a:p>
                  </a:txBody>
                  <a:tcPr marT="34281" marB="34281"/>
                </a:tc>
                <a:tc>
                  <a:txBody>
                    <a:bodyPr/>
                    <a:lstStyle/>
                    <a:p>
                      <a:r>
                        <a:rPr lang="en-US" sz="1400" b="1" dirty="0" smtClean="0"/>
                        <a:t>0.159s</a:t>
                      </a:r>
                    </a:p>
                    <a:p>
                      <a:r>
                        <a:rPr lang="en-US" sz="1400" b="1" dirty="0" smtClean="0"/>
                        <a:t>7.9x</a:t>
                      </a:r>
                      <a:endParaRPr lang="en-US" sz="1400" b="1" dirty="0"/>
                    </a:p>
                  </a:txBody>
                  <a:tcPr marT="34281" marB="34281"/>
                </a:tc>
                <a:tc>
                  <a:txBody>
                    <a:bodyPr/>
                    <a:lstStyle/>
                    <a:p>
                      <a:r>
                        <a:rPr lang="en-US" sz="1400" b="1" dirty="0" smtClean="0"/>
                        <a:t>0.033s</a:t>
                      </a:r>
                    </a:p>
                    <a:p>
                      <a:r>
                        <a:rPr lang="en-US" sz="1400" b="1" dirty="0" smtClean="0"/>
                        <a:t>11.8x</a:t>
                      </a:r>
                      <a:endParaRPr lang="en-US" sz="1400" b="1" dirty="0"/>
                    </a:p>
                  </a:txBody>
                  <a:tcPr marT="34281" marB="34281"/>
                </a:tc>
              </a:tr>
              <a:tr h="287464">
                <a:tc>
                  <a:txBody>
                    <a:bodyPr/>
                    <a:lstStyle/>
                    <a:p>
                      <a:r>
                        <a:rPr lang="en-US" sz="1400" b="1" dirty="0" smtClean="0"/>
                        <a:t>Chimera</a:t>
                      </a:r>
                      <a:r>
                        <a:rPr lang="en-US" sz="1400" b="1" baseline="0" dirty="0" smtClean="0"/>
                        <a:t> </a:t>
                      </a:r>
                    </a:p>
                    <a:p>
                      <a:r>
                        <a:rPr lang="en-US" sz="1400" b="1" baseline="0" dirty="0" smtClean="0"/>
                        <a:t>1-thread Xeon E5-2687W</a:t>
                      </a:r>
                      <a:endParaRPr lang="en-US" sz="1400" b="1" dirty="0"/>
                    </a:p>
                  </a:txBody>
                  <a:tcPr marT="34281" marB="34281"/>
                </a:tc>
                <a:tc>
                  <a:txBody>
                    <a:bodyPr/>
                    <a:lstStyle/>
                    <a:p>
                      <a:r>
                        <a:rPr lang="en-US" sz="1400" b="1" dirty="0" smtClean="0"/>
                        <a:t>15.86s</a:t>
                      </a:r>
                    </a:p>
                    <a:p>
                      <a:r>
                        <a:rPr lang="en-US" sz="1400" b="1" dirty="0" smtClean="0"/>
                        <a:t>1.0x</a:t>
                      </a:r>
                      <a:endParaRPr lang="en-US" sz="1400" b="1" dirty="0"/>
                    </a:p>
                  </a:txBody>
                  <a:tcPr marT="34281" marB="34281"/>
                </a:tc>
                <a:tc>
                  <a:txBody>
                    <a:bodyPr/>
                    <a:lstStyle/>
                    <a:p>
                      <a:r>
                        <a:rPr lang="en-US" sz="1400" b="1" dirty="0" smtClean="0"/>
                        <a:t>1.54s</a:t>
                      </a:r>
                    </a:p>
                    <a:p>
                      <a:r>
                        <a:rPr lang="en-US" sz="1400" b="1" dirty="0" smtClean="0"/>
                        <a:t>1.0x</a:t>
                      </a:r>
                      <a:endParaRPr lang="en-US" sz="1400" b="1" dirty="0"/>
                    </a:p>
                  </a:txBody>
                  <a:tcPr marT="34281" marB="34281"/>
                </a:tc>
                <a:tc>
                  <a:txBody>
                    <a:bodyPr/>
                    <a:lstStyle/>
                    <a:p>
                      <a:r>
                        <a:rPr lang="en-US" sz="1400" b="1" dirty="0" smtClean="0"/>
                        <a:t>1.25s</a:t>
                      </a:r>
                    </a:p>
                    <a:p>
                      <a:r>
                        <a:rPr lang="en-US" sz="1400" b="1" dirty="0" smtClean="0"/>
                        <a:t>1.0x</a:t>
                      </a:r>
                      <a:endParaRPr lang="en-US" sz="1400" b="1" dirty="0"/>
                    </a:p>
                  </a:txBody>
                  <a:tcPr marT="34281" marB="34281"/>
                </a:tc>
                <a:tc>
                  <a:txBody>
                    <a:bodyPr/>
                    <a:lstStyle/>
                    <a:p>
                      <a:r>
                        <a:rPr lang="en-US" sz="1400" b="1" dirty="0" smtClean="0"/>
                        <a:t>0.39s</a:t>
                      </a:r>
                    </a:p>
                    <a:p>
                      <a:r>
                        <a:rPr lang="en-US" sz="1400" b="1" dirty="0" smtClean="0"/>
                        <a:t>1.0x</a:t>
                      </a:r>
                      <a:endParaRPr lang="en-US" sz="1400" b="1" dirty="0"/>
                    </a:p>
                  </a:txBody>
                  <a:tcPr marT="34281" marB="34281"/>
                </a:tc>
              </a:tr>
            </a:tbl>
          </a:graphicData>
        </a:graphic>
      </p:graphicFrame>
      <p:sp>
        <p:nvSpPr>
          <p:cNvPr id="4" name="TextBox 3"/>
          <p:cNvSpPr txBox="1"/>
          <p:nvPr/>
        </p:nvSpPr>
        <p:spPr>
          <a:xfrm>
            <a:off x="742209" y="3633850"/>
            <a:ext cx="7808026" cy="1200329"/>
          </a:xfrm>
          <a:prstGeom prst="rect">
            <a:avLst/>
          </a:prstGeom>
          <a:noFill/>
        </p:spPr>
        <p:txBody>
          <a:bodyPr wrap="square" rtlCol="0">
            <a:spAutoFit/>
          </a:bodyPr>
          <a:lstStyle/>
          <a:p>
            <a:r>
              <a:rPr lang="en-US" dirty="0" smtClean="0"/>
              <a:t>GPU-accelerated </a:t>
            </a:r>
            <a:r>
              <a:rPr lang="en-US" dirty="0"/>
              <a:t>analysis and visualization of large structures solved by molecular dynamics flexible </a:t>
            </a:r>
            <a:r>
              <a:rPr lang="en-US" dirty="0" smtClean="0"/>
              <a:t>fitting. </a:t>
            </a:r>
            <a:r>
              <a:rPr lang="en-US" dirty="0"/>
              <a:t>J. E. Stone, R. McGreevy, B. </a:t>
            </a:r>
            <a:r>
              <a:rPr lang="en-US" dirty="0" err="1"/>
              <a:t>Isralewitz</a:t>
            </a:r>
            <a:r>
              <a:rPr lang="en-US" dirty="0"/>
              <a:t>, and K. </a:t>
            </a:r>
            <a:r>
              <a:rPr lang="en-US" dirty="0" err="1" smtClean="0"/>
              <a:t>Schulten</a:t>
            </a:r>
            <a:r>
              <a:rPr lang="en-US" dirty="0" smtClean="0"/>
              <a:t>. Faraday </a:t>
            </a:r>
            <a:r>
              <a:rPr lang="en-US" dirty="0"/>
              <a:t>Discussion 169, 2014. (In press).</a:t>
            </a:r>
          </a:p>
          <a:p>
            <a:endParaRPr lang="en-US" dirty="0"/>
          </a:p>
        </p:txBody>
      </p:sp>
    </p:spTree>
    <p:extLst>
      <p:ext uri="{BB962C8B-B14F-4D97-AF65-F5344CB8AC3E}">
        <p14:creationId xmlns:p14="http://schemas.microsoft.com/office/powerpoint/2010/main" val="4244301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93" y="269870"/>
            <a:ext cx="6731822" cy="947737"/>
          </a:xfrm>
        </p:spPr>
        <p:txBody>
          <a:bodyPr>
            <a:noAutofit/>
          </a:bodyPr>
          <a:lstStyle/>
          <a:p>
            <a:r>
              <a:rPr lang="en-US" sz="3200" dirty="0" smtClean="0"/>
              <a:t>VMD RHDV Cross Correlation Timeline on Cray XK7</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747513849"/>
              </p:ext>
            </p:extLst>
          </p:nvPr>
        </p:nvGraphicFramePr>
        <p:xfrm>
          <a:off x="287792" y="1371988"/>
          <a:ext cx="4191988" cy="2055232"/>
        </p:xfrm>
        <a:graphic>
          <a:graphicData uri="http://schemas.openxmlformats.org/drawingml/2006/table">
            <a:tbl>
              <a:tblPr firstRow="1" bandRow="1">
                <a:tableStyleId>{5C22544A-7EE6-4342-B048-85BDC9FD1C3A}</a:tableStyleId>
              </a:tblPr>
              <a:tblGrid>
                <a:gridCol w="1949584"/>
                <a:gridCol w="2242404"/>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T="34281" marB="34281">
                    <a:solidFill>
                      <a:srgbClr val="99FF99"/>
                    </a:solidFill>
                  </a:tcPr>
                </a:tc>
                <a:tc>
                  <a:txBody>
                    <a:bodyPr/>
                    <a:lstStyle/>
                    <a:p>
                      <a:r>
                        <a:rPr lang="en-US" sz="1400" dirty="0" smtClean="0">
                          <a:solidFill>
                            <a:schemeClr val="tx1"/>
                          </a:solidFill>
                        </a:rPr>
                        <a:t>RHDV</a:t>
                      </a:r>
                      <a:endParaRPr lang="en-US" sz="1400" dirty="0">
                        <a:solidFill>
                          <a:schemeClr val="tx1"/>
                        </a:solidFill>
                      </a:endParaRPr>
                    </a:p>
                  </a:txBody>
                  <a:tcPr marT="34281" marB="34281">
                    <a:solidFill>
                      <a:srgbClr val="99FF99"/>
                    </a:solidFill>
                  </a:tcPr>
                </a:tc>
              </a:tr>
              <a:tr h="287464">
                <a:tc>
                  <a:txBody>
                    <a:bodyPr/>
                    <a:lstStyle/>
                    <a:p>
                      <a:r>
                        <a:rPr lang="en-US" sz="1400" b="1" dirty="0" smtClean="0"/>
                        <a:t>Atoms</a:t>
                      </a:r>
                      <a:endParaRPr lang="en-US" sz="1400" b="1" dirty="0"/>
                    </a:p>
                  </a:txBody>
                  <a:tcPr marT="34281" marB="34281"/>
                </a:tc>
                <a:tc>
                  <a:txBody>
                    <a:bodyPr/>
                    <a:lstStyle/>
                    <a:p>
                      <a:r>
                        <a:rPr lang="en-US" sz="1400" b="1" dirty="0" smtClean="0"/>
                        <a:t>702</a:t>
                      </a:r>
                      <a:r>
                        <a:rPr lang="en-US" sz="1400" b="1" baseline="0" dirty="0" smtClean="0"/>
                        <a:t>K</a:t>
                      </a:r>
                      <a:endParaRPr lang="en-US" sz="1400" b="1" dirty="0"/>
                    </a:p>
                  </a:txBody>
                  <a:tcPr marT="34281" marB="34281"/>
                </a:tc>
              </a:tr>
              <a:tr h="287464">
                <a:tc>
                  <a:txBody>
                    <a:bodyPr/>
                    <a:lstStyle/>
                    <a:p>
                      <a:r>
                        <a:rPr lang="en-US" sz="1400" b="1" dirty="0" smtClean="0"/>
                        <a:t>Component</a:t>
                      </a:r>
                      <a:r>
                        <a:rPr lang="en-US" sz="1400" b="1" baseline="0" dirty="0" smtClean="0"/>
                        <a:t> </a:t>
                      </a:r>
                      <a:r>
                        <a:rPr lang="en-US" sz="1400" b="1" dirty="0" smtClean="0"/>
                        <a:t>Selections</a:t>
                      </a:r>
                      <a:endParaRPr lang="en-US" sz="1400" b="1" dirty="0"/>
                    </a:p>
                  </a:txBody>
                  <a:tcPr marT="34281" marB="34281"/>
                </a:tc>
                <a:tc>
                  <a:txBody>
                    <a:bodyPr/>
                    <a:lstStyle/>
                    <a:p>
                      <a:r>
                        <a:rPr lang="en-US" sz="1400" b="1" dirty="0" smtClean="0"/>
                        <a:t>720</a:t>
                      </a:r>
                      <a:endParaRPr lang="en-US" sz="1400" b="1" dirty="0"/>
                    </a:p>
                  </a:txBody>
                  <a:tcPr marT="34281" marB="34281"/>
                </a:tc>
              </a:tr>
              <a:tr h="287464">
                <a:tc>
                  <a:txBody>
                    <a:bodyPr/>
                    <a:lstStyle/>
                    <a:p>
                      <a:r>
                        <a:rPr lang="en-US" sz="1400" b="1" dirty="0" smtClean="0"/>
                        <a:t>Single-node XK7</a:t>
                      </a:r>
                    </a:p>
                    <a:p>
                      <a:r>
                        <a:rPr lang="en-US" sz="1400" b="1" dirty="0" smtClean="0"/>
                        <a:t>(projected)</a:t>
                      </a:r>
                      <a:endParaRPr lang="en-US" sz="1400" b="1" dirty="0"/>
                    </a:p>
                  </a:txBody>
                  <a:tcPr marT="34281" marB="34281"/>
                </a:tc>
                <a:tc>
                  <a:txBody>
                    <a:bodyPr/>
                    <a:lstStyle/>
                    <a:p>
                      <a:r>
                        <a:rPr lang="en-US" sz="1400" b="1" dirty="0" smtClean="0"/>
                        <a:t>336 hours (14 days)</a:t>
                      </a:r>
                      <a:endParaRPr lang="en-US" sz="1400" b="1" dirty="0"/>
                    </a:p>
                  </a:txBody>
                  <a:tcPr marT="34281" marB="34281"/>
                </a:tc>
              </a:tr>
              <a:tr h="287464">
                <a:tc>
                  <a:txBody>
                    <a:bodyPr/>
                    <a:lstStyle/>
                    <a:p>
                      <a:r>
                        <a:rPr lang="en-US" sz="1400" b="1" dirty="0" smtClean="0"/>
                        <a:t>128-node</a:t>
                      </a:r>
                      <a:r>
                        <a:rPr lang="en-US" sz="1400" b="1" baseline="0" dirty="0" smtClean="0"/>
                        <a:t> XK7</a:t>
                      </a:r>
                      <a:endParaRPr lang="en-US" sz="1400" b="1" dirty="0"/>
                    </a:p>
                  </a:txBody>
                  <a:tcPr marT="34281" marB="34281"/>
                </a:tc>
                <a:tc>
                  <a:txBody>
                    <a:bodyPr/>
                    <a:lstStyle/>
                    <a:p>
                      <a:r>
                        <a:rPr lang="en-US" sz="1400" b="1" dirty="0" smtClean="0"/>
                        <a:t>3.2 hours</a:t>
                      </a:r>
                    </a:p>
                    <a:p>
                      <a:r>
                        <a:rPr lang="en-US" sz="1400" b="1" dirty="0" smtClean="0"/>
                        <a:t>105x speedup</a:t>
                      </a:r>
                      <a:endParaRPr lang="en-US" sz="1400" b="1" dirty="0"/>
                    </a:p>
                  </a:txBody>
                  <a:tcPr marT="34281" marB="34281"/>
                </a:tc>
              </a:tr>
            </a:tbl>
          </a:graphicData>
        </a:graphic>
      </p:graphicFrame>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615" y="115491"/>
            <a:ext cx="21050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265" y="1875312"/>
            <a:ext cx="452437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00265" y="1686296"/>
            <a:ext cx="2419350" cy="369332"/>
          </a:xfrm>
          <a:prstGeom prst="rect">
            <a:avLst/>
          </a:prstGeom>
          <a:noFill/>
        </p:spPr>
        <p:txBody>
          <a:bodyPr wrap="square" rtlCol="0">
            <a:spAutoFit/>
          </a:bodyPr>
          <a:lstStyle/>
          <a:p>
            <a:r>
              <a:rPr lang="en-US" dirty="0" smtClean="0"/>
              <a:t>RHDV CC Timeline</a:t>
            </a:r>
            <a:endParaRPr lang="en-US" dirty="0"/>
          </a:p>
        </p:txBody>
      </p:sp>
      <p:sp>
        <p:nvSpPr>
          <p:cNvPr id="5" name="TextBox 4"/>
          <p:cNvSpPr txBox="1"/>
          <p:nvPr/>
        </p:nvSpPr>
        <p:spPr>
          <a:xfrm>
            <a:off x="477797" y="3578903"/>
            <a:ext cx="3797319" cy="923330"/>
          </a:xfrm>
          <a:prstGeom prst="rect">
            <a:avLst/>
          </a:prstGeom>
          <a:noFill/>
        </p:spPr>
        <p:txBody>
          <a:bodyPr wrap="square" rtlCol="0">
            <a:spAutoFit/>
          </a:bodyPr>
          <a:lstStyle/>
          <a:p>
            <a:r>
              <a:rPr lang="en-US" dirty="0" smtClean="0"/>
              <a:t>Calculation would take </a:t>
            </a:r>
            <a:r>
              <a:rPr lang="en-US" b="1" dirty="0" smtClean="0"/>
              <a:t>5 years </a:t>
            </a:r>
            <a:r>
              <a:rPr lang="en-US" dirty="0" smtClean="0"/>
              <a:t>using conventional non-GPU software on a workstation!!</a:t>
            </a:r>
            <a:endParaRPr lang="en-US" dirty="0"/>
          </a:p>
        </p:txBody>
      </p:sp>
    </p:spTree>
    <p:extLst>
      <p:ext uri="{BB962C8B-B14F-4D97-AF65-F5344CB8AC3E}">
        <p14:creationId xmlns:p14="http://schemas.microsoft.com/office/powerpoint/2010/main" val="3731613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6200" y="133350"/>
            <a:ext cx="8991600" cy="590550"/>
          </a:xfrm>
        </p:spPr>
        <p:txBody>
          <a:bodyPr>
            <a:normAutofit fontScale="90000"/>
          </a:bodyPr>
          <a:lstStyle/>
          <a:p>
            <a:r>
              <a:rPr lang="en-US" altLang="en-US" sz="3600" smtClean="0">
                <a:latin typeface="Arial" charset="0"/>
                <a:cs typeface="Arial" charset="0"/>
              </a:rPr>
              <a:t>Visualization Goals, Challenges</a:t>
            </a:r>
          </a:p>
        </p:txBody>
      </p:sp>
      <p:sp>
        <p:nvSpPr>
          <p:cNvPr id="3" name="Content Placeholder 2"/>
          <p:cNvSpPr>
            <a:spLocks noGrp="1"/>
          </p:cNvSpPr>
          <p:nvPr>
            <p:ph idx="1"/>
          </p:nvPr>
        </p:nvSpPr>
        <p:spPr>
          <a:xfrm>
            <a:off x="304800" y="819150"/>
            <a:ext cx="8534400" cy="3751263"/>
          </a:xfrm>
        </p:spPr>
        <p:txBody>
          <a:bodyPr/>
          <a:lstStyle/>
          <a:p>
            <a:pPr>
              <a:defRPr/>
            </a:pPr>
            <a:r>
              <a:rPr lang="en-US" sz="2400" dirty="0" smtClean="0"/>
              <a:t>Increased GPU acceleration for visualization of </a:t>
            </a:r>
            <a:r>
              <a:rPr lang="en-US" sz="2400" b="1" dirty="0" err="1" smtClean="0"/>
              <a:t>petascale</a:t>
            </a:r>
            <a:r>
              <a:rPr lang="en-US" sz="2400" b="1" dirty="0" smtClean="0"/>
              <a:t> molecular dynamics trajectories</a:t>
            </a:r>
          </a:p>
          <a:p>
            <a:pPr>
              <a:defRPr/>
            </a:pPr>
            <a:r>
              <a:rPr lang="en-US" sz="2400" b="1" dirty="0" smtClean="0"/>
              <a:t>Overcome GPU memory capacity limits</a:t>
            </a:r>
            <a:r>
              <a:rPr lang="en-US" sz="2400" dirty="0" smtClean="0"/>
              <a:t>, enable high quality visualization of &gt;100M atom systems</a:t>
            </a:r>
          </a:p>
          <a:p>
            <a:pPr>
              <a:defRPr/>
            </a:pPr>
            <a:r>
              <a:rPr lang="en-US" sz="2400" dirty="0" smtClean="0"/>
              <a:t>Use GPU to accelerate not only interactive-rate visualizations, but also photorealistic ray tracing with </a:t>
            </a:r>
            <a:r>
              <a:rPr lang="en-US" sz="2400" b="1" dirty="0" smtClean="0"/>
              <a:t>artifact-free ambient occlusion lighting</a:t>
            </a:r>
            <a:r>
              <a:rPr lang="en-US" sz="2400" dirty="0" smtClean="0"/>
              <a:t>, etc.</a:t>
            </a:r>
          </a:p>
          <a:p>
            <a:pPr>
              <a:defRPr/>
            </a:pPr>
            <a:r>
              <a:rPr lang="en-US" sz="2400" dirty="0" smtClean="0"/>
              <a:t>Maintain </a:t>
            </a:r>
            <a:r>
              <a:rPr lang="en-US" sz="2400" b="1" dirty="0" smtClean="0"/>
              <a:t>ease-of-use</a:t>
            </a:r>
            <a:r>
              <a:rPr lang="en-US" sz="2400" dirty="0" smtClean="0"/>
              <a:t>, intimate link to VMD analytical features, atom selection language, etc.</a:t>
            </a:r>
          </a:p>
          <a:p>
            <a:pPr marL="0" indent="0">
              <a:buFont typeface="Times New Roman" pitchFamily="18" charset="0"/>
              <a:buNone/>
              <a:defRPr/>
            </a:pPr>
            <a:endParaRPr lang="en-US" sz="2800" dirty="0" smtClean="0"/>
          </a:p>
          <a:p>
            <a:pPr>
              <a:defRPr/>
            </a:pPr>
            <a:endParaRPr lang="en-US" sz="2800" dirty="0" smtClean="0"/>
          </a:p>
          <a:p>
            <a:pPr>
              <a:defRPr/>
            </a:pPr>
            <a:endParaRPr lang="en-US" dirty="0" smtClean="0"/>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1628246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1507" name="Text Placeholder 2"/>
          <p:cNvSpPr>
            <a:spLocks noGrp="1"/>
          </p:cNvSpPr>
          <p:nvPr>
            <p:ph type="body" sz="half" idx="1"/>
          </p:nvPr>
        </p:nvSpPr>
        <p:spPr>
          <a:xfrm>
            <a:off x="152400" y="590550"/>
            <a:ext cx="5181600" cy="3559175"/>
          </a:xfrm>
        </p:spPr>
        <p:txBody>
          <a:bodyPr/>
          <a:lstStyle/>
          <a:p>
            <a:pPr eaLnBrk="1" hangingPunct="1"/>
            <a:r>
              <a:rPr lang="en-US" altLang="en-US" sz="2000" smtClean="0"/>
              <a:t>Displays continuum of structural detail:</a:t>
            </a:r>
          </a:p>
          <a:p>
            <a:pPr lvl="1" eaLnBrk="1" hangingPunct="1"/>
            <a:r>
              <a:rPr lang="en-US" altLang="en-US" sz="1600" smtClean="0"/>
              <a:t>All-atom, coarse-grained, cellular models</a:t>
            </a:r>
          </a:p>
          <a:p>
            <a:pPr lvl="1" eaLnBrk="1" hangingPunct="1"/>
            <a:r>
              <a:rPr lang="en-US" altLang="en-US" sz="1600" smtClean="0"/>
              <a:t>Smoothly variable detail controls</a:t>
            </a:r>
          </a:p>
          <a:p>
            <a:pPr eaLnBrk="1" hangingPunct="1"/>
            <a:r>
              <a:rPr lang="en-US" altLang="en-US" sz="1800" smtClean="0"/>
              <a:t>Linear-time algorithm, scales to millions of particles, as </a:t>
            </a:r>
            <a:r>
              <a:rPr lang="en-US" altLang="en-US" sz="1800" b="1" smtClean="0"/>
              <a:t>limited by memory capacity</a:t>
            </a:r>
          </a:p>
          <a:p>
            <a:pPr eaLnBrk="1" hangingPunct="1"/>
            <a:r>
              <a:rPr lang="en-US" altLang="en-US" sz="1800" smtClean="0"/>
              <a:t>Uses multi-core CPUs and GPU acceleration to enable </a:t>
            </a:r>
            <a:r>
              <a:rPr lang="en-US" altLang="en-US" sz="1800" b="1" smtClean="0"/>
              <a:t>smooth interactive animation</a:t>
            </a:r>
            <a:r>
              <a:rPr lang="en-US" altLang="en-US" sz="1800" smtClean="0"/>
              <a:t> of molecular dynamics trajectories w/ up to               ~1-2 million atoms</a:t>
            </a:r>
          </a:p>
          <a:p>
            <a:pPr eaLnBrk="1" hangingPunct="1"/>
            <a:r>
              <a:rPr lang="en-US" altLang="en-US" sz="1800" b="1" smtClean="0"/>
              <a:t>GPU acceleration yields 10x-15x speedup vs.  multi-core CPUs</a:t>
            </a:r>
          </a:p>
        </p:txBody>
      </p:sp>
      <p:sp>
        <p:nvSpPr>
          <p:cNvPr id="21508" name="Title 1"/>
          <p:cNvSpPr>
            <a:spLocks noGrp="1"/>
          </p:cNvSpPr>
          <p:nvPr>
            <p:ph type="title"/>
          </p:nvPr>
        </p:nvSpPr>
        <p:spPr>
          <a:xfrm>
            <a:off x="1295400" y="0"/>
            <a:ext cx="6323013" cy="628650"/>
          </a:xfrm>
        </p:spPr>
        <p:txBody>
          <a:bodyPr/>
          <a:lstStyle/>
          <a:p>
            <a:pPr eaLnBrk="1" hangingPunct="1"/>
            <a:r>
              <a:rPr lang="en-US" altLang="en-US" sz="3200" smtClean="0"/>
              <a:t>VMD “QuickSurf” Representation</a:t>
            </a:r>
            <a:endParaRPr lang="en-US" altLang="en-US" sz="2400" smtClean="0"/>
          </a:p>
        </p:txBody>
      </p:sp>
      <p:sp>
        <p:nvSpPr>
          <p:cNvPr id="21509" name="TextBox 3"/>
          <p:cNvSpPr txBox="1">
            <a:spLocks noChangeArrowheads="1"/>
          </p:cNvSpPr>
          <p:nvPr/>
        </p:nvSpPr>
        <p:spPr bwMode="auto">
          <a:xfrm>
            <a:off x="58738" y="4149725"/>
            <a:ext cx="539273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b="1" dirty="0">
                <a:solidFill>
                  <a:schemeClr val="tx1"/>
                </a:solidFill>
                <a:latin typeface="Arial" pitchFamily="34" charset="0"/>
                <a:cs typeface="Arial" pitchFamily="34" charset="0"/>
              </a:rPr>
              <a:t>Fast Visualization of Gaussian Density Surfaces for Molecular Dynamics and Particle System Trajectories.                            </a:t>
            </a:r>
            <a:r>
              <a:rPr lang="en-US" altLang="en-US" sz="1400" dirty="0">
                <a:solidFill>
                  <a:schemeClr val="tx1"/>
                </a:solidFill>
                <a:latin typeface="Arial" pitchFamily="34" charset="0"/>
                <a:cs typeface="Arial" pitchFamily="34" charset="0"/>
              </a:rPr>
              <a:t>M. Krone, J. E. Stone, T. </a:t>
            </a:r>
            <a:r>
              <a:rPr lang="en-US" altLang="en-US" sz="1400" dirty="0" err="1">
                <a:solidFill>
                  <a:schemeClr val="tx1"/>
                </a:solidFill>
                <a:latin typeface="Arial" pitchFamily="34" charset="0"/>
                <a:cs typeface="Arial" pitchFamily="34" charset="0"/>
              </a:rPr>
              <a:t>Ertl</a:t>
            </a:r>
            <a:r>
              <a:rPr lang="en-US" altLang="en-US" sz="1400" dirty="0">
                <a:solidFill>
                  <a:schemeClr val="tx1"/>
                </a:solidFill>
                <a:latin typeface="Arial" pitchFamily="34" charset="0"/>
                <a:cs typeface="Arial" pitchFamily="34" charset="0"/>
              </a:rPr>
              <a:t>, K. </a:t>
            </a:r>
            <a:r>
              <a:rPr lang="en-US" altLang="en-US" sz="1400" dirty="0" err="1">
                <a:solidFill>
                  <a:schemeClr val="tx1"/>
                </a:solidFill>
                <a:latin typeface="Arial" pitchFamily="34" charset="0"/>
                <a:cs typeface="Arial" pitchFamily="34" charset="0"/>
              </a:rPr>
              <a:t>Schulten</a:t>
            </a:r>
            <a:r>
              <a:rPr lang="en-US" altLang="en-US" sz="1400" dirty="0">
                <a:solidFill>
                  <a:schemeClr val="tx1"/>
                </a:solidFill>
                <a:latin typeface="Arial" pitchFamily="34" charset="0"/>
                <a:cs typeface="Arial" pitchFamily="34" charset="0"/>
              </a:rPr>
              <a:t>.  </a:t>
            </a:r>
            <a:r>
              <a:rPr lang="en-US" altLang="en-US" sz="1400" i="1" dirty="0" err="1">
                <a:solidFill>
                  <a:schemeClr val="tx1"/>
                </a:solidFill>
                <a:latin typeface="Arial" pitchFamily="34" charset="0"/>
                <a:cs typeface="Arial" pitchFamily="34" charset="0"/>
              </a:rPr>
              <a:t>EuroVis</a:t>
            </a:r>
            <a:r>
              <a:rPr lang="en-US" altLang="en-US" sz="1400" i="1" dirty="0">
                <a:solidFill>
                  <a:schemeClr val="tx1"/>
                </a:solidFill>
                <a:latin typeface="Arial" pitchFamily="34" charset="0"/>
                <a:cs typeface="Arial" pitchFamily="34" charset="0"/>
              </a:rPr>
              <a:t> Short Papers</a:t>
            </a:r>
            <a:r>
              <a:rPr lang="en-US" altLang="en-US" sz="1400" dirty="0">
                <a:solidFill>
                  <a:schemeClr val="tx1"/>
                </a:solidFill>
                <a:latin typeface="Arial" pitchFamily="34" charset="0"/>
                <a:cs typeface="Arial" pitchFamily="34" charset="0"/>
              </a:rPr>
              <a:t>, pp. 67-71, 2012</a:t>
            </a:r>
          </a:p>
        </p:txBody>
      </p:sp>
      <p:pic>
        <p:nvPicPr>
          <p:cNvPr id="21510" name="Picture 4" descr="stmvao01.png (1002×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520700"/>
            <a:ext cx="38639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
          <p:cNvSpPr txBox="1">
            <a:spLocks noChangeArrowheads="1"/>
          </p:cNvSpPr>
          <p:nvPr/>
        </p:nvSpPr>
        <p:spPr bwMode="auto">
          <a:xfrm>
            <a:off x="5562600" y="4149725"/>
            <a:ext cx="3581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Satellite Tobacco Mosaic Virus</a:t>
            </a:r>
          </a:p>
        </p:txBody>
      </p:sp>
    </p:spTree>
    <p:extLst>
      <p:ext uri="{BB962C8B-B14F-4D97-AF65-F5344CB8AC3E}">
        <p14:creationId xmlns:p14="http://schemas.microsoft.com/office/powerpoint/2010/main" val="1225669730"/>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2531" name="Title 1"/>
          <p:cNvSpPr>
            <a:spLocks noGrp="1"/>
          </p:cNvSpPr>
          <p:nvPr>
            <p:ph type="title"/>
          </p:nvPr>
        </p:nvSpPr>
        <p:spPr>
          <a:xfrm>
            <a:off x="685800" y="0"/>
            <a:ext cx="7770813" cy="571500"/>
          </a:xfrm>
        </p:spPr>
        <p:txBody>
          <a:bodyPr>
            <a:normAutofit fontScale="90000"/>
          </a:bodyPr>
          <a:lstStyle/>
          <a:p>
            <a:r>
              <a:rPr lang="en-US" altLang="en-US" sz="3200" dirty="0" smtClean="0"/>
              <a:t>VMD 1.9.2 </a:t>
            </a:r>
            <a:r>
              <a:rPr lang="en-US" altLang="en-US" sz="3200" dirty="0" err="1" smtClean="0"/>
              <a:t>QuickSurf</a:t>
            </a:r>
            <a:r>
              <a:rPr lang="en-US" altLang="en-US" sz="3200" dirty="0" smtClean="0"/>
              <a:t> Algorithm Improvements</a:t>
            </a:r>
          </a:p>
        </p:txBody>
      </p:sp>
      <p:sp>
        <p:nvSpPr>
          <p:cNvPr id="18435" name="Text Placeholder 2"/>
          <p:cNvSpPr>
            <a:spLocks noGrp="1"/>
          </p:cNvSpPr>
          <p:nvPr>
            <p:ph type="body" sz="half" idx="1"/>
          </p:nvPr>
        </p:nvSpPr>
        <p:spPr>
          <a:xfrm>
            <a:off x="135777" y="512408"/>
            <a:ext cx="6043613" cy="4419600"/>
          </a:xfrm>
        </p:spPr>
        <p:txBody>
          <a:bodyPr/>
          <a:lstStyle/>
          <a:p>
            <a:pPr>
              <a:defRPr/>
            </a:pPr>
            <a:r>
              <a:rPr lang="en-US" sz="2000" b="1" dirty="0" smtClean="0"/>
              <a:t>50%-66% memory use, 1.5x-2x speedup</a:t>
            </a:r>
          </a:p>
          <a:p>
            <a:pPr>
              <a:defRPr/>
            </a:pPr>
            <a:r>
              <a:rPr lang="en-US" sz="2000" dirty="0" smtClean="0"/>
              <a:t>Build spatial acceleration data structures, optimize data for GPU</a:t>
            </a:r>
          </a:p>
          <a:p>
            <a:pPr>
              <a:defRPr/>
            </a:pPr>
            <a:r>
              <a:rPr lang="en-US" sz="2000" dirty="0" smtClean="0"/>
              <a:t>Compute 3-D density map, 3-D color texture map with </a:t>
            </a:r>
            <a:r>
              <a:rPr lang="en-US" sz="2000" b="1" dirty="0" smtClean="0"/>
              <a:t>data-parallel </a:t>
            </a:r>
            <a:r>
              <a:rPr lang="en-US" sz="2000" b="1" i="1" dirty="0" smtClean="0"/>
              <a:t>“gather” </a:t>
            </a:r>
            <a:r>
              <a:rPr lang="en-US" sz="2000" b="1" dirty="0" smtClean="0"/>
              <a:t>algorithm</a:t>
            </a:r>
            <a:r>
              <a:rPr lang="en-US" sz="2000" dirty="0" smtClean="0"/>
              <a:t>:</a:t>
            </a:r>
          </a:p>
          <a:p>
            <a:pPr marL="0" indent="0">
              <a:buFont typeface="Times New Roman" pitchFamily="18" charset="0"/>
              <a:buNone/>
              <a:defRPr/>
            </a:pPr>
            <a:endParaRPr lang="en-US" sz="2000" dirty="0" smtClean="0"/>
          </a:p>
          <a:p>
            <a:pPr marL="0" indent="0">
              <a:buFont typeface="Times New Roman" pitchFamily="18" charset="0"/>
              <a:buNone/>
              <a:defRPr/>
            </a:pPr>
            <a:endParaRPr lang="en-US" sz="2000" dirty="0" smtClean="0"/>
          </a:p>
          <a:p>
            <a:pPr>
              <a:defRPr/>
            </a:pPr>
            <a:r>
              <a:rPr lang="en-US" sz="2000" dirty="0" smtClean="0"/>
              <a:t>Normalize, quantize, and compress density, color, surface normal data </a:t>
            </a:r>
            <a:r>
              <a:rPr lang="en-US" sz="2000" b="1" dirty="0" smtClean="0"/>
              <a:t>while in registers</a:t>
            </a:r>
            <a:r>
              <a:rPr lang="en-US" sz="2000" dirty="0" smtClean="0"/>
              <a:t>, before writing out to GPU global memory</a:t>
            </a:r>
          </a:p>
          <a:p>
            <a:pPr>
              <a:defRPr/>
            </a:pPr>
            <a:r>
              <a:rPr lang="en-US" sz="2000" dirty="0" smtClean="0"/>
              <a:t>Extract </a:t>
            </a:r>
            <a:r>
              <a:rPr lang="en-US" sz="2000" dirty="0" err="1" smtClean="0"/>
              <a:t>isosurface</a:t>
            </a:r>
            <a:r>
              <a:rPr lang="en-US" sz="2000" dirty="0" smtClean="0"/>
              <a:t>, maintaining quantized/compressed data representation</a:t>
            </a:r>
          </a:p>
          <a:p>
            <a:pPr>
              <a:defRPr/>
            </a:pPr>
            <a:endParaRPr lang="en-US" sz="2000" dirty="0" smtClean="0"/>
          </a:p>
        </p:txBody>
      </p:sp>
      <p:grpSp>
        <p:nvGrpSpPr>
          <p:cNvPr id="22533" name="Group 18437"/>
          <p:cNvGrpSpPr>
            <a:grpSpLocks/>
          </p:cNvGrpSpPr>
          <p:nvPr/>
        </p:nvGrpSpPr>
        <p:grpSpPr bwMode="auto">
          <a:xfrm>
            <a:off x="6196013" y="863600"/>
            <a:ext cx="2795587" cy="2517775"/>
            <a:chOff x="5807222" y="1981200"/>
            <a:chExt cx="2616083" cy="2839137"/>
          </a:xfrm>
        </p:grpSpPr>
        <p:pic>
          <p:nvPicPr>
            <p:cNvPr id="22536" name="Picture 5" descr="D:\talks\cudatalks\gtc2012\1crn_comp01.png"/>
            <p:cNvPicPr>
              <a:picLocks noChangeAspect="1" noChangeArrowheads="1"/>
            </p:cNvPicPr>
            <p:nvPr/>
          </p:nvPicPr>
          <p:blipFill>
            <a:blip r:embed="rId2">
              <a:extLst>
                <a:ext uri="{28A0092B-C50C-407E-A947-70E740481C1C}">
                  <a14:useLocalDpi xmlns:a14="http://schemas.microsoft.com/office/drawing/2010/main" val="0"/>
                </a:ext>
              </a:extLst>
            </a:blip>
            <a:srcRect l="10666" t="40282" r="54233"/>
            <a:stretch>
              <a:fillRect/>
            </a:stretch>
          </p:blipFill>
          <p:spPr bwMode="auto">
            <a:xfrm>
              <a:off x="5867630" y="2286612"/>
              <a:ext cx="2555675" cy="22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18436"/>
            <p:cNvGrpSpPr>
              <a:grpSpLocks/>
            </p:cNvGrpSpPr>
            <p:nvPr/>
          </p:nvGrpSpPr>
          <p:grpSpPr bwMode="auto">
            <a:xfrm>
              <a:off x="6019800" y="1989086"/>
              <a:ext cx="304800" cy="2817449"/>
              <a:chOff x="6019800" y="1989086"/>
              <a:chExt cx="304800" cy="2817449"/>
            </a:xfrm>
          </p:grpSpPr>
          <p:cxnSp>
            <p:nvCxnSpPr>
              <p:cNvPr id="22583" name="Straight Connector 5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4" name="Straight Connector 5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5" name="Straight Connector 59"/>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8" name="Group 71"/>
            <p:cNvGrpSpPr>
              <a:grpSpLocks/>
            </p:cNvGrpSpPr>
            <p:nvPr/>
          </p:nvGrpSpPr>
          <p:grpSpPr bwMode="auto">
            <a:xfrm>
              <a:off x="6644640" y="1995986"/>
              <a:ext cx="304800" cy="2817449"/>
              <a:chOff x="6019800" y="1989086"/>
              <a:chExt cx="304800" cy="2817449"/>
            </a:xfrm>
          </p:grpSpPr>
          <p:cxnSp>
            <p:nvCxnSpPr>
              <p:cNvPr id="22580" name="Straight Connector 72"/>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1" name="Straight Connector 73"/>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2" name="Straight Connector 74"/>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9" name="Group 75"/>
            <p:cNvGrpSpPr>
              <a:grpSpLocks/>
            </p:cNvGrpSpPr>
            <p:nvPr/>
          </p:nvGrpSpPr>
          <p:grpSpPr bwMode="auto">
            <a:xfrm>
              <a:off x="7239000" y="2002888"/>
              <a:ext cx="304800" cy="2817449"/>
              <a:chOff x="6019800" y="1989086"/>
              <a:chExt cx="304800" cy="2817449"/>
            </a:xfrm>
          </p:grpSpPr>
          <p:cxnSp>
            <p:nvCxnSpPr>
              <p:cNvPr id="22577" name="Straight Connector 7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8" name="Straight Connector 7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9" name="Straight Connector 7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0" name="Group 79"/>
            <p:cNvGrpSpPr>
              <a:grpSpLocks/>
            </p:cNvGrpSpPr>
            <p:nvPr/>
          </p:nvGrpSpPr>
          <p:grpSpPr bwMode="auto">
            <a:xfrm>
              <a:off x="7889630" y="1995934"/>
              <a:ext cx="304800" cy="2817449"/>
              <a:chOff x="6019800" y="1989086"/>
              <a:chExt cx="304800" cy="2817449"/>
            </a:xfrm>
          </p:grpSpPr>
          <p:cxnSp>
            <p:nvCxnSpPr>
              <p:cNvPr id="22574" name="Straight Connector 80"/>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5" name="Straight Connector 81"/>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6" name="Straight Connector 82"/>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1" name="Group 37"/>
            <p:cNvGrpSpPr>
              <a:grpSpLocks/>
            </p:cNvGrpSpPr>
            <p:nvPr/>
          </p:nvGrpSpPr>
          <p:grpSpPr bwMode="auto">
            <a:xfrm>
              <a:off x="5807222" y="4250436"/>
              <a:ext cx="2606829" cy="320040"/>
              <a:chOff x="5816476" y="2209800"/>
              <a:chExt cx="2606829" cy="320040"/>
            </a:xfrm>
          </p:grpSpPr>
          <p:cxnSp>
            <p:nvCxnSpPr>
              <p:cNvPr id="22569" name="Straight Connector 3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0" name="Straight Connector 3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1" name="Straight Connector 4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2" name="Straight Connector 4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3" name="Straight Connector 4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2" name="Group 31"/>
            <p:cNvGrpSpPr>
              <a:grpSpLocks/>
            </p:cNvGrpSpPr>
            <p:nvPr/>
          </p:nvGrpSpPr>
          <p:grpSpPr bwMode="auto">
            <a:xfrm>
              <a:off x="5816476" y="3581400"/>
              <a:ext cx="2606829" cy="320040"/>
              <a:chOff x="5816476" y="2209800"/>
              <a:chExt cx="2606829" cy="320040"/>
            </a:xfrm>
          </p:grpSpPr>
          <p:cxnSp>
            <p:nvCxnSpPr>
              <p:cNvPr id="22564" name="Straight Connector 32"/>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5" name="Straight Connector 33"/>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6" name="Straight Connector 34"/>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7" name="Straight Connector 35"/>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8" name="Straight Connector 36"/>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3" name="Group 25"/>
            <p:cNvGrpSpPr>
              <a:grpSpLocks/>
            </p:cNvGrpSpPr>
            <p:nvPr/>
          </p:nvGrpSpPr>
          <p:grpSpPr bwMode="auto">
            <a:xfrm>
              <a:off x="5807222" y="2895600"/>
              <a:ext cx="2606829" cy="320040"/>
              <a:chOff x="5816476" y="2209800"/>
              <a:chExt cx="2606829" cy="320040"/>
            </a:xfrm>
          </p:grpSpPr>
          <p:cxnSp>
            <p:nvCxnSpPr>
              <p:cNvPr id="22559" name="Straight Connector 26"/>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0" name="Straight Connector 27"/>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1" name="Straight Connector 28"/>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2" name="Straight Connector 29"/>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3" name="Straight Connector 30"/>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4" name="Group 16"/>
            <p:cNvGrpSpPr>
              <a:grpSpLocks/>
            </p:cNvGrpSpPr>
            <p:nvPr/>
          </p:nvGrpSpPr>
          <p:grpSpPr bwMode="auto">
            <a:xfrm>
              <a:off x="5816476" y="2209800"/>
              <a:ext cx="2606829" cy="320040"/>
              <a:chOff x="5816476" y="2209800"/>
              <a:chExt cx="2606829" cy="320040"/>
            </a:xfrm>
          </p:grpSpPr>
          <p:cxnSp>
            <p:nvCxnSpPr>
              <p:cNvPr id="22554" name="Straight Connector 15"/>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5" name="Straight Connector 1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6" name="Straight Connector 2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7" name="Straight Connector 2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8" name="Straight Connector 2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5" name="AutoShape 333"/>
            <p:cNvCxnSpPr>
              <a:cxnSpLocks noChangeShapeType="1"/>
            </p:cNvCxnSpPr>
            <p:nvPr/>
          </p:nvCxnSpPr>
          <p:spPr bwMode="auto">
            <a:xfrm>
              <a:off x="5834318" y="2718588"/>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6" name="AutoShape 334"/>
            <p:cNvCxnSpPr>
              <a:cxnSpLocks noChangeShapeType="1"/>
              <a:endCxn id="22553" idx="3"/>
            </p:cNvCxnSpPr>
            <p:nvPr/>
          </p:nvCxnSpPr>
          <p:spPr bwMode="auto">
            <a:xfrm>
              <a:off x="5843572" y="3398797"/>
              <a:ext cx="2570479"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7" name="AutoShape 335"/>
            <p:cNvCxnSpPr>
              <a:cxnSpLocks noChangeShapeType="1"/>
            </p:cNvCxnSpPr>
            <p:nvPr/>
          </p:nvCxnSpPr>
          <p:spPr bwMode="auto">
            <a:xfrm>
              <a:off x="5834318" y="407703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AutoShape 336"/>
            <p:cNvCxnSpPr>
              <a:cxnSpLocks noChangeShapeType="1"/>
              <a:stCxn id="22553" idx="0"/>
              <a:endCxn id="22553" idx="2"/>
            </p:cNvCxnSpPr>
            <p:nvPr/>
          </p:nvCxnSpPr>
          <p:spPr bwMode="auto">
            <a:xfrm>
              <a:off x="7116781" y="1981200"/>
              <a:ext cx="0" cy="2833222"/>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AutoShape 337"/>
            <p:cNvCxnSpPr>
              <a:cxnSpLocks noChangeShapeType="1"/>
            </p:cNvCxnSpPr>
            <p:nvPr/>
          </p:nvCxnSpPr>
          <p:spPr bwMode="auto">
            <a:xfrm>
              <a:off x="6513487"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AutoShape 338"/>
            <p:cNvCxnSpPr>
              <a:cxnSpLocks noChangeShapeType="1"/>
            </p:cNvCxnSpPr>
            <p:nvPr/>
          </p:nvCxnSpPr>
          <p:spPr bwMode="auto">
            <a:xfrm>
              <a:off x="772007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AutoShape 339"/>
            <p:cNvCxnSpPr>
              <a:cxnSpLocks noChangeShapeType="1"/>
            </p:cNvCxnSpPr>
            <p:nvPr/>
          </p:nvCxnSpPr>
          <p:spPr bwMode="auto">
            <a:xfrm>
              <a:off x="5834318" y="198908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2" name="AutoShape 340"/>
            <p:cNvCxnSpPr>
              <a:cxnSpLocks noChangeShapeType="1"/>
            </p:cNvCxnSpPr>
            <p:nvPr/>
          </p:nvCxnSpPr>
          <p:spPr bwMode="auto">
            <a:xfrm>
              <a:off x="583431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53" name="Rectangle 341"/>
            <p:cNvSpPr>
              <a:spLocks noChangeArrowheads="1"/>
            </p:cNvSpPr>
            <p:nvPr/>
          </p:nvSpPr>
          <p:spPr bwMode="auto">
            <a:xfrm>
              <a:off x="5834318" y="1989086"/>
              <a:ext cx="2564929" cy="28174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grpSp>
      <p:pic>
        <p:nvPicPr>
          <p:cNvPr id="225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61" y="2202280"/>
            <a:ext cx="4087812" cy="854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Rectangle 18440"/>
          <p:cNvSpPr>
            <a:spLocks noChangeArrowheads="1"/>
          </p:cNvSpPr>
          <p:nvPr/>
        </p:nvSpPr>
        <p:spPr bwMode="auto">
          <a:xfrm>
            <a:off x="5935663" y="3451225"/>
            <a:ext cx="325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3-D density map lattice, spatial acceleration grid, and extracted surface</a:t>
            </a:r>
          </a:p>
        </p:txBody>
      </p:sp>
    </p:spTree>
    <p:extLst>
      <p:ext uri="{BB962C8B-B14F-4D97-AF65-F5344CB8AC3E}">
        <p14:creationId xmlns:p14="http://schemas.microsoft.com/office/powerpoint/2010/main" val="350588498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38100"/>
            <a:ext cx="8839200" cy="855663"/>
          </a:xfrm>
        </p:spPr>
        <p:txBody>
          <a:bodyPr>
            <a:normAutofit/>
          </a:bodyPr>
          <a:lstStyle/>
          <a:p>
            <a:r>
              <a:rPr lang="en-US" altLang="en-US" sz="3200" dirty="0" smtClean="0">
                <a:latin typeface="Arial" charset="0"/>
                <a:cs typeface="Arial" charset="0"/>
              </a:rPr>
              <a:t>VMD GPU-Accelerated Ray Tracing Engine</a:t>
            </a:r>
            <a:endParaRPr lang="en-US" altLang="en-US" sz="2400" b="1" dirty="0" smtClean="0">
              <a:latin typeface="Arial" charset="0"/>
              <a:cs typeface="Arial" charset="0"/>
            </a:endParaRPr>
          </a:p>
        </p:txBody>
      </p:sp>
      <p:sp>
        <p:nvSpPr>
          <p:cNvPr id="12291" name="Content Placeholder 2"/>
          <p:cNvSpPr>
            <a:spLocks noGrp="1"/>
          </p:cNvSpPr>
          <p:nvPr>
            <p:ph idx="1"/>
          </p:nvPr>
        </p:nvSpPr>
        <p:spPr>
          <a:xfrm>
            <a:off x="381000" y="895350"/>
            <a:ext cx="8382000" cy="3886200"/>
          </a:xfrm>
        </p:spPr>
        <p:txBody>
          <a:bodyPr/>
          <a:lstStyle/>
          <a:p>
            <a:r>
              <a:rPr lang="en-US" altLang="en-US" sz="2000" dirty="0" smtClean="0">
                <a:latin typeface="Arial" charset="0"/>
                <a:cs typeface="Arial" charset="0"/>
              </a:rPr>
              <a:t>Complementary to VMD OpenGL GLSL renderer that uses fast, interactivity-oriented rendering techniques</a:t>
            </a:r>
          </a:p>
          <a:p>
            <a:r>
              <a:rPr lang="en-US" altLang="en-US" sz="2000" b="1" dirty="0" smtClean="0">
                <a:latin typeface="Arial" charset="0"/>
                <a:cs typeface="Arial" charset="0"/>
              </a:rPr>
              <a:t>Key ray tracing benefits: ambient occlusion lighting, shadows, high quality transparent surfaces, …</a:t>
            </a:r>
          </a:p>
          <a:p>
            <a:pPr lvl="1"/>
            <a:r>
              <a:rPr lang="en-US" altLang="en-US" sz="1800" dirty="0" smtClean="0">
                <a:latin typeface="Arial" charset="0"/>
                <a:cs typeface="Arial" charset="0"/>
              </a:rPr>
              <a:t>Subset of Tachyon parallel ray tracing engine in VMD </a:t>
            </a:r>
          </a:p>
          <a:p>
            <a:pPr lvl="1"/>
            <a:r>
              <a:rPr lang="en-US" altLang="en-US" sz="1800" dirty="0" smtClean="0">
                <a:latin typeface="Arial" charset="0"/>
                <a:cs typeface="Arial" charset="0"/>
              </a:rPr>
              <a:t>GPU acceleration w/ </a:t>
            </a:r>
            <a:r>
              <a:rPr lang="en-US" altLang="en-US" sz="1800" dirty="0" err="1" smtClean="0">
                <a:latin typeface="Arial" charset="0"/>
                <a:cs typeface="Arial" charset="0"/>
              </a:rPr>
              <a:t>CUDA+OptiX</a:t>
            </a:r>
            <a:r>
              <a:rPr lang="en-US" altLang="en-US" sz="1800" dirty="0" smtClean="0">
                <a:latin typeface="Arial" charset="0"/>
                <a:cs typeface="Arial" charset="0"/>
              </a:rPr>
              <a:t> ameliorates long rendering times associated with advanced lighting and shading algorithms</a:t>
            </a:r>
          </a:p>
          <a:p>
            <a:pPr lvl="2"/>
            <a:r>
              <a:rPr lang="en-US" altLang="en-US" sz="1400" b="1" dirty="0" smtClean="0">
                <a:latin typeface="Arial" charset="0"/>
                <a:cs typeface="Arial" charset="0"/>
              </a:rPr>
              <a:t>Ambient occlusion generates large secondary ray workload</a:t>
            </a:r>
          </a:p>
          <a:p>
            <a:pPr lvl="2"/>
            <a:r>
              <a:rPr lang="en-US" altLang="en-US" sz="1400" b="1" dirty="0" smtClean="0">
                <a:latin typeface="Arial" charset="0"/>
                <a:cs typeface="Arial" charset="0"/>
              </a:rPr>
              <a:t>Transparent surfaces and transmission rays can increase secondary ray counts by another order of magnitude</a:t>
            </a:r>
            <a:endParaRPr lang="en-US" altLang="en-US" sz="1800" b="1" dirty="0" smtClean="0">
              <a:latin typeface="Arial" charset="0"/>
              <a:cs typeface="Arial" charset="0"/>
            </a:endParaRPr>
          </a:p>
          <a:p>
            <a:pPr lvl="1"/>
            <a:r>
              <a:rPr lang="en-US" altLang="en-US" sz="1800" dirty="0" smtClean="0">
                <a:latin typeface="Arial" charset="0"/>
                <a:cs typeface="Arial" charset="0"/>
              </a:rPr>
              <a:t>Adaptation of Tachyon to the GPU required careful avoidance of GPU branch divergence, use of GPU memory layouts, etc.</a:t>
            </a:r>
            <a:endParaRPr lang="en-US" altLang="en-US" dirty="0" smtClean="0">
              <a:latin typeface="Arial" charset="0"/>
              <a:cs typeface="Arial" charset="0"/>
            </a:endParaRPr>
          </a:p>
          <a:p>
            <a:endParaRPr lang="en-US" altLang="en-US" dirty="0" smtClean="0">
              <a:latin typeface="Arial" charset="0"/>
              <a:cs typeface="Arial" charset="0"/>
            </a:endParaRPr>
          </a:p>
        </p:txBody>
      </p:sp>
    </p:spTree>
    <p:extLst>
      <p:ext uri="{BB962C8B-B14F-4D97-AF65-F5344CB8AC3E}">
        <p14:creationId xmlns:p14="http://schemas.microsoft.com/office/powerpoint/2010/main" val="310642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74612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no shadows</a:t>
            </a:r>
          </a:p>
        </p:txBody>
      </p:sp>
      <p:sp>
        <p:nvSpPr>
          <p:cNvPr id="17415" name="TextBox 6"/>
          <p:cNvSpPr txBox="1">
            <a:spLocks noChangeArrowheads="1"/>
          </p:cNvSpPr>
          <p:nvPr/>
        </p:nvSpPr>
        <p:spPr bwMode="auto">
          <a:xfrm>
            <a:off x="2743200" y="746125"/>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749300"/>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21507" name="Title 1"/>
          <p:cNvSpPr>
            <a:spLocks noGrp="1"/>
          </p:cNvSpPr>
          <p:nvPr>
            <p:ph type="title"/>
          </p:nvPr>
        </p:nvSpPr>
        <p:spPr>
          <a:xfrm>
            <a:off x="152400" y="57150"/>
            <a:ext cx="8763000" cy="685800"/>
          </a:xfrm>
        </p:spPr>
        <p:txBody>
          <a:bodyPr/>
          <a:lstStyle/>
          <a:p>
            <a:r>
              <a:rPr lang="en-US" altLang="en-US" sz="3200" smtClean="0">
                <a:latin typeface="Arial" charset="0"/>
                <a:cs typeface="Arial" charset="0"/>
              </a:rPr>
              <a:t>GPU Ray Tracing of HIV-1 on Blue Waters</a:t>
            </a:r>
          </a:p>
        </p:txBody>
      </p:sp>
      <p:sp>
        <p:nvSpPr>
          <p:cNvPr id="21508" name="Text Placeholder 2"/>
          <p:cNvSpPr>
            <a:spLocks noGrp="1"/>
          </p:cNvSpPr>
          <p:nvPr>
            <p:ph type="body" sz="half" idx="1"/>
          </p:nvPr>
        </p:nvSpPr>
        <p:spPr>
          <a:xfrm>
            <a:off x="76200" y="742950"/>
            <a:ext cx="6172200" cy="4171950"/>
          </a:xfrm>
        </p:spPr>
        <p:txBody>
          <a:bodyPr/>
          <a:lstStyle/>
          <a:p>
            <a:r>
              <a:rPr lang="en-US" altLang="en-US" sz="2000" dirty="0" smtClean="0">
                <a:latin typeface="Arial" charset="0"/>
                <a:cs typeface="Arial" charset="0"/>
              </a:rPr>
              <a:t>64M atom simulation, 1079 movie frames</a:t>
            </a:r>
          </a:p>
          <a:p>
            <a:r>
              <a:rPr lang="en-US" altLang="en-US" sz="2000" b="1" dirty="0" smtClean="0">
                <a:latin typeface="Arial" charset="0"/>
                <a:cs typeface="Arial" charset="0"/>
              </a:rPr>
              <a:t>Ambient occlusion lightin</a:t>
            </a:r>
            <a:r>
              <a:rPr lang="en-US" altLang="en-US" sz="2000" dirty="0" smtClean="0">
                <a:latin typeface="Arial" charset="0"/>
                <a:cs typeface="Arial" charset="0"/>
              </a:rPr>
              <a:t>g, shadows, transparency, antialiasing, depth cueing,           </a:t>
            </a:r>
            <a:r>
              <a:rPr lang="en-US" altLang="en-US" sz="2000" b="1" dirty="0" smtClean="0">
                <a:latin typeface="Arial" charset="0"/>
                <a:cs typeface="Arial" charset="0"/>
              </a:rPr>
              <a:t>144 rays/pixel minimum</a:t>
            </a:r>
          </a:p>
          <a:p>
            <a:r>
              <a:rPr lang="en-US" altLang="en-US" sz="2000" dirty="0" smtClean="0">
                <a:latin typeface="Arial" charset="0"/>
                <a:cs typeface="Arial" charset="0"/>
              </a:rPr>
              <a:t>GPU memory capacity hurdles:</a:t>
            </a:r>
          </a:p>
          <a:p>
            <a:pPr lvl="1"/>
            <a:r>
              <a:rPr lang="en-US" altLang="en-US" sz="1800" dirty="0" smtClean="0">
                <a:latin typeface="Arial" charset="0"/>
                <a:cs typeface="Arial" charset="0"/>
              </a:rPr>
              <a:t>Surface calc. and ray tracing each use </a:t>
            </a:r>
            <a:r>
              <a:rPr lang="en-US" altLang="en-US" sz="1800" b="1" dirty="0" smtClean="0">
                <a:latin typeface="Arial" charset="0"/>
                <a:cs typeface="Arial" charset="0"/>
              </a:rPr>
              <a:t>over 75% of K20X 6GB on-board GPU memory</a:t>
            </a:r>
            <a:r>
              <a:rPr lang="en-US" altLang="en-US" sz="1800" dirty="0" smtClean="0">
                <a:latin typeface="Arial" charset="0"/>
                <a:cs typeface="Arial" charset="0"/>
              </a:rPr>
              <a:t> even with quantized/compressed colors, surface </a:t>
            </a:r>
            <a:r>
              <a:rPr lang="en-US" altLang="en-US" sz="1800" dirty="0" err="1" smtClean="0">
                <a:latin typeface="Arial" charset="0"/>
                <a:cs typeface="Arial" charset="0"/>
              </a:rPr>
              <a:t>normals</a:t>
            </a:r>
            <a:r>
              <a:rPr lang="en-US" altLang="en-US" sz="1800" dirty="0" smtClean="0">
                <a:latin typeface="Arial" charset="0"/>
                <a:cs typeface="Arial" charset="0"/>
              </a:rPr>
              <a:t>, …</a:t>
            </a:r>
          </a:p>
          <a:p>
            <a:pPr lvl="1"/>
            <a:r>
              <a:rPr lang="en-US" altLang="en-US" sz="1800" dirty="0" smtClean="0">
                <a:latin typeface="Arial" charset="0"/>
                <a:cs typeface="Arial" charset="0"/>
              </a:rPr>
              <a:t>Evict non-RT GPU data to host prior to ray tracing</a:t>
            </a:r>
          </a:p>
          <a:p>
            <a:pPr lvl="1"/>
            <a:r>
              <a:rPr lang="en-US" altLang="en-US" sz="1800" dirty="0" smtClean="0">
                <a:latin typeface="Arial" charset="0"/>
                <a:cs typeface="Arial" charset="0"/>
              </a:rPr>
              <a:t>Eviction was </a:t>
            </a:r>
            <a:r>
              <a:rPr lang="en-US" altLang="en-US" sz="1800" b="1" dirty="0" smtClean="0">
                <a:latin typeface="Arial" charset="0"/>
                <a:cs typeface="Arial" charset="0"/>
              </a:rPr>
              <a:t>still required </a:t>
            </a:r>
            <a:r>
              <a:rPr lang="en-US" altLang="en-US" sz="1800" dirty="0" smtClean="0">
                <a:latin typeface="Arial" charset="0"/>
                <a:cs typeface="Arial" charset="0"/>
              </a:rPr>
              <a:t>on a test machine with a </a:t>
            </a:r>
            <a:r>
              <a:rPr lang="en-US" altLang="en-US" sz="1800" b="1" dirty="0" smtClean="0">
                <a:latin typeface="Arial" charset="0"/>
                <a:cs typeface="Arial" charset="0"/>
              </a:rPr>
              <a:t>12GB </a:t>
            </a:r>
            <a:r>
              <a:rPr lang="en-US" altLang="en-US" sz="1800" b="1" dirty="0" err="1" smtClean="0">
                <a:latin typeface="Arial" charset="0"/>
                <a:cs typeface="Arial" charset="0"/>
              </a:rPr>
              <a:t>Quadro</a:t>
            </a:r>
            <a:r>
              <a:rPr lang="en-US" altLang="en-US" sz="1800" b="1" dirty="0" smtClean="0">
                <a:latin typeface="Arial" charset="0"/>
                <a:cs typeface="Arial" charset="0"/>
              </a:rPr>
              <a:t> K6000 </a:t>
            </a:r>
            <a:r>
              <a:rPr lang="en-US" altLang="en-US" sz="1800" dirty="0" smtClean="0">
                <a:latin typeface="Arial" charset="0"/>
                <a:cs typeface="Arial" charset="0"/>
              </a:rPr>
              <a:t>GPU – the multi-pass “</a:t>
            </a:r>
            <a:r>
              <a:rPr lang="en-US" altLang="en-US" sz="1800" dirty="0" err="1" smtClean="0">
                <a:latin typeface="Arial" charset="0"/>
                <a:cs typeface="Arial" charset="0"/>
              </a:rPr>
              <a:t>QuickSurf</a:t>
            </a:r>
            <a:r>
              <a:rPr lang="en-US" altLang="en-US" sz="1800" dirty="0" smtClean="0">
                <a:latin typeface="Arial" charset="0"/>
                <a:cs typeface="Arial" charset="0"/>
              </a:rPr>
              <a:t>” surface algorithm grows the per-pass chunk size to reduce the number of passes</a:t>
            </a:r>
            <a:endParaRPr lang="en-US" altLang="en-US" sz="1600" dirty="0" smtClean="0">
              <a:latin typeface="Arial" charset="0"/>
              <a:cs typeface="Arial" charset="0"/>
            </a:endParaRPr>
          </a:p>
        </p:txBody>
      </p:sp>
      <p:pic>
        <p:nvPicPr>
          <p:cNvPr id="21509" name="ClipArt Placeholder 4"/>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248400" y="571500"/>
            <a:ext cx="2889250" cy="4289425"/>
          </a:xfrm>
        </p:spPr>
      </p:pic>
    </p:spTree>
    <p:extLst>
      <p:ext uri="{BB962C8B-B14F-4D97-AF65-F5344CB8AC3E}">
        <p14:creationId xmlns:p14="http://schemas.microsoft.com/office/powerpoint/2010/main" val="3427606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829" b="58458"/>
          <a:stretch/>
        </p:blipFill>
        <p:spPr>
          <a:xfrm>
            <a:off x="0" y="0"/>
            <a:ext cx="9144000" cy="6152926"/>
          </a:xfrm>
          <a:prstGeom prst="rect">
            <a:avLst/>
          </a:prstGeom>
        </p:spPr>
      </p:pic>
    </p:spTree>
    <p:extLst>
      <p:ext uri="{BB962C8B-B14F-4D97-AF65-F5344CB8AC3E}">
        <p14:creationId xmlns:p14="http://schemas.microsoft.com/office/powerpoint/2010/main" val="4229665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56322" name="Title 1"/>
          <p:cNvSpPr>
            <a:spLocks noGrp="1"/>
          </p:cNvSpPr>
          <p:nvPr>
            <p:ph type="title"/>
          </p:nvPr>
        </p:nvSpPr>
        <p:spPr>
          <a:xfrm>
            <a:off x="1275907" y="136042"/>
            <a:ext cx="6157081" cy="856060"/>
          </a:xfrm>
        </p:spPr>
        <p:txBody>
          <a:bodyPr>
            <a:normAutofit fontScale="90000"/>
          </a:bodyPr>
          <a:lstStyle/>
          <a:p>
            <a:r>
              <a:rPr lang="en-US" altLang="en-US" sz="3600" dirty="0" smtClean="0"/>
              <a:t>HIV-1 Parallel Movie Rendering on Blue Waters Cray XE6/XK7</a:t>
            </a:r>
          </a:p>
        </p:txBody>
      </p:sp>
      <p:graphicFrame>
        <p:nvGraphicFramePr>
          <p:cNvPr id="5" name="Table 4"/>
          <p:cNvGraphicFramePr>
            <a:graphicFrameLocks noGrp="1"/>
          </p:cNvGraphicFramePr>
          <p:nvPr>
            <p:extLst>
              <p:ext uri="{D42A27DB-BD31-4B8C-83A1-F6EECF244321}">
                <p14:modId xmlns:p14="http://schemas.microsoft.com/office/powerpoint/2010/main" val="3353606803"/>
              </p:ext>
            </p:extLst>
          </p:nvPr>
        </p:nvGraphicFramePr>
        <p:xfrm>
          <a:off x="442912" y="2324969"/>
          <a:ext cx="8258175" cy="1970809"/>
        </p:xfrm>
        <a:graphic>
          <a:graphicData uri="http://schemas.openxmlformats.org/drawingml/2006/table">
            <a:tbl>
              <a:tblPr firstRow="1" bandRow="1">
                <a:tableStyleId>{5C22544A-7EE6-4342-B048-85BDC9FD1C3A}</a:tableStyleId>
              </a:tblPr>
              <a:tblGrid>
                <a:gridCol w="2543077"/>
                <a:gridCol w="1447825"/>
                <a:gridCol w="1533926"/>
                <a:gridCol w="1731375"/>
                <a:gridCol w="1001972"/>
              </a:tblGrid>
              <a:tr h="402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 Node Type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and</a:t>
                      </a:r>
                      <a:r>
                        <a:rPr lang="en-US" sz="1400" baseline="0" dirty="0" smtClean="0">
                          <a:solidFill>
                            <a:schemeClr val="tx1"/>
                          </a:solidFill>
                        </a:rPr>
                        <a:t> Count</a:t>
                      </a:r>
                      <a:endParaRPr lang="en-US" sz="1400" dirty="0" smtClean="0">
                        <a:solidFill>
                          <a:schemeClr val="tx1"/>
                        </a:solidFill>
                      </a:endParaRP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Script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State</a:t>
                      </a:r>
                      <a:r>
                        <a:rPr lang="en-US" sz="1400" baseline="0" dirty="0" smtClean="0">
                          <a:solidFill>
                            <a:schemeClr val="tx1"/>
                          </a:solidFill>
                        </a:rPr>
                        <a: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Geometry + Ray Tracing</a:t>
                      </a:r>
                    </a:p>
                  </a:txBody>
                  <a:tcPr marL="91442" marR="91442" marT="34261" marB="34261">
                    <a:solidFill>
                      <a:srgbClr val="99FF99"/>
                    </a:solidFill>
                  </a:tcPr>
                </a:tc>
                <a:tc>
                  <a:txBody>
                    <a:bodyPr/>
                    <a:lstStyle/>
                    <a:p>
                      <a:r>
                        <a:rPr lang="en-US" sz="1400" dirty="0" smtClean="0">
                          <a:solidFill>
                            <a:schemeClr val="tx1"/>
                          </a:solidFill>
                        </a:rPr>
                        <a:t>Total</a:t>
                      </a:r>
                      <a:endParaRPr lang="en-US" sz="1400" baseline="0" dirty="0" smtClean="0">
                        <a:solidFill>
                          <a:schemeClr val="tx1"/>
                        </a:solidFill>
                      </a:endParaRPr>
                    </a:p>
                    <a:p>
                      <a:r>
                        <a:rPr lang="en-US" sz="1400" baseline="0" dirty="0" smtClean="0">
                          <a:solidFill>
                            <a:schemeClr val="tx1"/>
                          </a:solidFill>
                        </a:rPr>
                        <a:t>Time</a:t>
                      </a:r>
                      <a:endParaRPr lang="en-US" sz="1400" dirty="0">
                        <a:solidFill>
                          <a:schemeClr val="tx1"/>
                        </a:solidFill>
                      </a:endParaRPr>
                    </a:p>
                  </a:txBody>
                  <a:tcPr marL="91442" marR="91442" marT="34261" marB="34261">
                    <a:solidFill>
                      <a:srgbClr val="99FF99"/>
                    </a:solidFill>
                  </a:tcPr>
                </a:tc>
              </a:tr>
              <a:tr h="273863">
                <a:tc>
                  <a:txBody>
                    <a:bodyPr/>
                    <a:lstStyle/>
                    <a:p>
                      <a:r>
                        <a:rPr lang="en-US" sz="1400" b="1" dirty="0" smtClean="0"/>
                        <a:t>256 XE6 CPUs</a:t>
                      </a:r>
                      <a:endParaRPr lang="en-US" sz="1400" b="1" dirty="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160 s</a:t>
                      </a:r>
                      <a:endParaRPr lang="en-US" sz="1400" dirty="0"/>
                    </a:p>
                  </a:txBody>
                  <a:tcPr marL="91442" marR="91442" marT="34261" marB="34261"/>
                </a:tc>
                <a:tc>
                  <a:txBody>
                    <a:bodyPr/>
                    <a:lstStyle/>
                    <a:p>
                      <a:r>
                        <a:rPr lang="en-US" sz="1600" b="1" dirty="0" smtClean="0">
                          <a:latin typeface="+mj-lt"/>
                        </a:rPr>
                        <a:t>1,374</a:t>
                      </a:r>
                      <a:r>
                        <a:rPr lang="en-US" sz="1600" b="1" baseline="0" dirty="0" smtClean="0">
                          <a:latin typeface="+mj-lt"/>
                        </a:rPr>
                        <a:t> s</a:t>
                      </a:r>
                      <a:endParaRPr lang="en-US" sz="1600" b="1" dirty="0">
                        <a:latin typeface="+mj-lt"/>
                      </a:endParaRPr>
                    </a:p>
                  </a:txBody>
                  <a:tcPr marL="91442" marR="91442" marT="34261" marB="34261"/>
                </a:tc>
                <a:tc>
                  <a:txBody>
                    <a:bodyPr/>
                    <a:lstStyle/>
                    <a:p>
                      <a:r>
                        <a:rPr lang="en-US" sz="1600" b="1" dirty="0" smtClean="0"/>
                        <a:t>1,541 s</a:t>
                      </a:r>
                      <a:endParaRPr lang="en-US" sz="1600" b="1" dirty="0"/>
                    </a:p>
                  </a:txBody>
                  <a:tcPr marL="91442" marR="91442" marT="34261" marB="34261"/>
                </a:tc>
              </a:tr>
              <a:tr h="268428">
                <a:tc>
                  <a:txBody>
                    <a:bodyPr/>
                    <a:lstStyle/>
                    <a:p>
                      <a:r>
                        <a:rPr lang="en-US" sz="1400" dirty="0" smtClean="0"/>
                        <a:t>512 XE6 CPUs</a:t>
                      </a:r>
                      <a:endParaRPr lang="en-US" sz="1400" dirty="0"/>
                    </a:p>
                  </a:txBody>
                  <a:tcPr marL="91442" marR="91442" marT="34261" marB="34261"/>
                </a:tc>
                <a:tc>
                  <a:txBody>
                    <a:bodyPr/>
                    <a:lstStyle/>
                    <a:p>
                      <a:r>
                        <a:rPr lang="en-US" sz="1400" dirty="0" smtClean="0"/>
                        <a:t>13 s</a:t>
                      </a:r>
                      <a:endParaRPr lang="en-US" sz="1400" dirty="0"/>
                    </a:p>
                  </a:txBody>
                  <a:tcPr marL="91442" marR="91442" marT="34261" marB="34261"/>
                </a:tc>
                <a:tc>
                  <a:txBody>
                    <a:bodyPr/>
                    <a:lstStyle/>
                    <a:p>
                      <a:r>
                        <a:rPr lang="en-US" sz="1400" dirty="0" smtClean="0"/>
                        <a:t>211 s</a:t>
                      </a:r>
                      <a:endParaRPr lang="en-US" sz="1400" dirty="0"/>
                    </a:p>
                  </a:txBody>
                  <a:tcPr marL="91442" marR="91442" marT="34261" marB="34261"/>
                </a:tc>
                <a:tc>
                  <a:txBody>
                    <a:bodyPr/>
                    <a:lstStyle/>
                    <a:p>
                      <a:r>
                        <a:rPr lang="en-US" sz="1400" dirty="0" smtClean="0"/>
                        <a:t>808 s</a:t>
                      </a:r>
                      <a:endParaRPr lang="en-US" sz="1400" dirty="0"/>
                    </a:p>
                  </a:txBody>
                  <a:tcPr marL="91442" marR="91442" marT="34261" marB="34261"/>
                </a:tc>
                <a:tc>
                  <a:txBody>
                    <a:bodyPr/>
                    <a:lstStyle/>
                    <a:p>
                      <a:r>
                        <a:rPr lang="en-US" sz="1400" dirty="0" smtClean="0"/>
                        <a:t>1,032 s</a:t>
                      </a:r>
                      <a:endParaRPr lang="en-US" sz="1400" dirty="0"/>
                    </a:p>
                  </a:txBody>
                  <a:tcPr marL="91442" marR="91442" marT="34261" marB="34261"/>
                </a:tc>
              </a:tr>
              <a:tr h="287079">
                <a:tc>
                  <a:txBody>
                    <a:bodyPr/>
                    <a:lstStyle/>
                    <a:p>
                      <a:r>
                        <a:rPr lang="en-US" sz="1400" b="1" baseline="0" dirty="0" smtClean="0"/>
                        <a:t>  </a:t>
                      </a:r>
                      <a:r>
                        <a:rPr lang="en-US" sz="1400" b="0" baseline="0" dirty="0" smtClean="0"/>
                        <a:t>64 XK7 Tesla K20X GPUs</a:t>
                      </a:r>
                      <a:endParaRPr lang="en-US" sz="1400" b="0" dirty="0"/>
                    </a:p>
                  </a:txBody>
                  <a:tcPr marL="91442" marR="91442" marT="34261" marB="34261"/>
                </a:tc>
                <a:tc>
                  <a:txBody>
                    <a:bodyPr/>
                    <a:lstStyle/>
                    <a:p>
                      <a:r>
                        <a:rPr lang="en-US" sz="1400" dirty="0" smtClean="0"/>
                        <a:t>2</a:t>
                      </a:r>
                      <a:r>
                        <a:rPr lang="en-US" sz="1400" baseline="0" dirty="0" smtClean="0"/>
                        <a:t> s</a:t>
                      </a:r>
                      <a:endParaRPr lang="en-US" sz="1400" dirty="0"/>
                    </a:p>
                  </a:txBody>
                  <a:tcPr marL="91442" marR="91442" marT="34261" marB="34261"/>
                </a:tc>
                <a:tc>
                  <a:txBody>
                    <a:bodyPr/>
                    <a:lstStyle/>
                    <a:p>
                      <a:r>
                        <a:rPr lang="en-US" sz="1400" dirty="0" smtClean="0"/>
                        <a:t>38 s</a:t>
                      </a:r>
                      <a:endParaRPr lang="en-US" sz="1400" dirty="0"/>
                    </a:p>
                  </a:txBody>
                  <a:tcPr marL="91442" marR="91442" marT="34261" marB="34261"/>
                </a:tc>
                <a:tc>
                  <a:txBody>
                    <a:bodyPr/>
                    <a:lstStyle/>
                    <a:p>
                      <a:r>
                        <a:rPr lang="en-US" sz="1400" dirty="0" smtClean="0"/>
                        <a:t>655 s</a:t>
                      </a:r>
                      <a:endParaRPr lang="en-US" sz="1400" dirty="0"/>
                    </a:p>
                  </a:txBody>
                  <a:tcPr marL="91442" marR="91442" marT="34261" marB="34261"/>
                </a:tc>
                <a:tc>
                  <a:txBody>
                    <a:bodyPr/>
                    <a:lstStyle/>
                    <a:p>
                      <a:r>
                        <a:rPr lang="en-US" sz="1400" dirty="0" smtClean="0"/>
                        <a:t>695 s</a:t>
                      </a:r>
                      <a:endParaRPr lang="en-US" sz="1400" dirty="0"/>
                    </a:p>
                  </a:txBody>
                  <a:tcPr marL="91442" marR="91442" marT="34261" marB="34261"/>
                </a:tc>
              </a:tr>
              <a:tr h="244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128 XK7 </a:t>
                      </a:r>
                      <a:r>
                        <a:rPr lang="en-US" sz="1400" b="0" baseline="0" dirty="0" smtClean="0"/>
                        <a:t>Tesla K20X GPUs</a:t>
                      </a:r>
                      <a:endParaRPr lang="en-US" sz="1400" b="0" dirty="0" smtClean="0"/>
                    </a:p>
                  </a:txBody>
                  <a:tcPr marL="91442" marR="91442" marT="34261" marB="34261"/>
                </a:tc>
                <a:tc>
                  <a:txBody>
                    <a:bodyPr/>
                    <a:lstStyle/>
                    <a:p>
                      <a:r>
                        <a:rPr lang="en-US" sz="1400" dirty="0" smtClean="0"/>
                        <a:t>4 s</a:t>
                      </a:r>
                      <a:endParaRPr lang="en-US" sz="1400" dirty="0"/>
                    </a:p>
                  </a:txBody>
                  <a:tcPr marL="91442" marR="91442" marT="34261" marB="34261"/>
                </a:tc>
                <a:tc>
                  <a:txBody>
                    <a:bodyPr/>
                    <a:lstStyle/>
                    <a:p>
                      <a:r>
                        <a:rPr lang="en-US" sz="1400" dirty="0" smtClean="0"/>
                        <a:t>74</a:t>
                      </a:r>
                      <a:r>
                        <a:rPr lang="en-US" sz="1400" baseline="0" dirty="0" smtClean="0"/>
                        <a:t> s</a:t>
                      </a:r>
                      <a:endParaRPr lang="en-US" sz="1400" dirty="0"/>
                    </a:p>
                  </a:txBody>
                  <a:tcPr marL="91442" marR="91442" marT="34261" marB="34261"/>
                </a:tc>
                <a:tc>
                  <a:txBody>
                    <a:bodyPr/>
                    <a:lstStyle/>
                    <a:p>
                      <a:r>
                        <a:rPr lang="en-US" sz="1400" dirty="0" smtClean="0"/>
                        <a:t>331 s</a:t>
                      </a:r>
                      <a:endParaRPr lang="en-US" sz="1400" dirty="0"/>
                    </a:p>
                  </a:txBody>
                  <a:tcPr marL="91442" marR="91442" marT="34261" marB="34261"/>
                </a:tc>
                <a:tc>
                  <a:txBody>
                    <a:bodyPr/>
                    <a:lstStyle/>
                    <a:p>
                      <a:r>
                        <a:rPr lang="en-US" sz="1400" dirty="0" smtClean="0"/>
                        <a:t>410 s</a:t>
                      </a:r>
                      <a:endParaRPr lang="en-US" sz="1400" dirty="0"/>
                    </a:p>
                  </a:txBody>
                  <a:tcPr marL="91442" marR="91442" marT="34261" marB="34261"/>
                </a:tc>
              </a:tr>
              <a:tr h="271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256 XK7 </a:t>
                      </a:r>
                      <a:r>
                        <a:rPr lang="en-US" sz="1400" b="1" baseline="0" dirty="0" smtClean="0"/>
                        <a:t>Tesla K20X GPUs</a:t>
                      </a:r>
                      <a:endParaRPr lang="en-US" sz="1400" b="1" dirty="0" smtClean="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110 s</a:t>
                      </a:r>
                      <a:endParaRPr lang="en-US" sz="1400" dirty="0"/>
                    </a:p>
                  </a:txBody>
                  <a:tcPr marL="91442" marR="91442" marT="34261" marB="34261"/>
                </a:tc>
                <a:tc>
                  <a:txBody>
                    <a:bodyPr/>
                    <a:lstStyle/>
                    <a:p>
                      <a:r>
                        <a:rPr lang="en-US" sz="1600" b="1" dirty="0" smtClean="0">
                          <a:latin typeface="+mj-lt"/>
                        </a:rPr>
                        <a:t>171 s</a:t>
                      </a:r>
                      <a:endParaRPr lang="en-US" sz="1600" b="1" dirty="0">
                        <a:latin typeface="+mj-lt"/>
                      </a:endParaRPr>
                    </a:p>
                  </a:txBody>
                  <a:tcPr marL="91442" marR="91442" marT="34261" marB="34261"/>
                </a:tc>
                <a:tc>
                  <a:txBody>
                    <a:bodyPr/>
                    <a:lstStyle/>
                    <a:p>
                      <a:r>
                        <a:rPr lang="en-US" sz="1600" b="1" dirty="0" smtClean="0"/>
                        <a:t>288 s</a:t>
                      </a:r>
                      <a:endParaRPr lang="en-US" sz="1600" b="1" dirty="0"/>
                    </a:p>
                  </a:txBody>
                  <a:tcPr marL="91442" marR="91442" marT="34261" marB="34261"/>
                </a:tc>
              </a:tr>
            </a:tbl>
          </a:graphicData>
        </a:graphic>
      </p:graphicFrame>
      <p:sp>
        <p:nvSpPr>
          <p:cNvPr id="56367" name="TextBox 4"/>
          <p:cNvSpPr txBox="1">
            <a:spLocks noChangeArrowheads="1"/>
          </p:cNvSpPr>
          <p:nvPr/>
        </p:nvSpPr>
        <p:spPr bwMode="auto">
          <a:xfrm>
            <a:off x="258724" y="1383118"/>
            <a:ext cx="7174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dirty="0" smtClean="0">
                <a:latin typeface="+mn-lt"/>
              </a:rPr>
              <a:t>HIV-1 “HD</a:t>
            </a:r>
            <a:r>
              <a:rPr lang="en-US" altLang="en-US" sz="2400" dirty="0">
                <a:latin typeface="+mn-lt"/>
              </a:rPr>
              <a:t>” 1920x1080 </a:t>
            </a:r>
            <a:r>
              <a:rPr lang="en-US" altLang="en-US" sz="2400" dirty="0" smtClean="0">
                <a:latin typeface="+mn-lt"/>
              </a:rPr>
              <a:t>movie rendering:            </a:t>
            </a:r>
            <a:r>
              <a:rPr lang="en-US" altLang="en-US" sz="2000" dirty="0" smtClean="0">
                <a:latin typeface="+mn-lt"/>
              </a:rPr>
              <a:t>GPUs speed up </a:t>
            </a:r>
            <a:r>
              <a:rPr lang="en-US" altLang="en-US" sz="2000" dirty="0" err="1" smtClean="0">
                <a:latin typeface="+mn-lt"/>
              </a:rPr>
              <a:t>geom+ray</a:t>
            </a:r>
            <a:r>
              <a:rPr lang="en-US" altLang="en-US" sz="2000" dirty="0" smtClean="0">
                <a:latin typeface="+mn-lt"/>
              </a:rPr>
              <a:t> </a:t>
            </a:r>
            <a:r>
              <a:rPr lang="en-US" altLang="en-US" sz="2000" dirty="0">
                <a:latin typeface="+mn-lt"/>
              </a:rPr>
              <a:t>tracing </a:t>
            </a:r>
            <a:r>
              <a:rPr lang="en-US" altLang="en-US" sz="2000" dirty="0" smtClean="0">
                <a:latin typeface="+mn-lt"/>
              </a:rPr>
              <a:t>by </a:t>
            </a:r>
            <a:r>
              <a:rPr lang="en-US" altLang="en-US" sz="2000" b="1" dirty="0" smtClean="0">
                <a:latin typeface="+mn-lt"/>
              </a:rPr>
              <a:t>up to eight times</a:t>
            </a:r>
            <a:endParaRPr lang="en-US" altLang="en-US" sz="2000" b="1" dirty="0">
              <a:latin typeface="+mn-lt"/>
            </a:endParaRPr>
          </a:p>
        </p:txBody>
      </p:sp>
      <p:pic>
        <p:nvPicPr>
          <p:cNvPr id="6"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32988" y="0"/>
            <a:ext cx="1635606" cy="2335840"/>
          </a:xfrm>
          <a:prstGeom prst="rect">
            <a:avLst/>
          </a:prstGeom>
        </p:spPr>
      </p:pic>
      <p:sp>
        <p:nvSpPr>
          <p:cNvPr id="7" name="TextBox 6"/>
          <p:cNvSpPr txBox="1"/>
          <p:nvPr/>
        </p:nvSpPr>
        <p:spPr>
          <a:xfrm>
            <a:off x="34051" y="25463"/>
            <a:ext cx="1087684" cy="1077218"/>
          </a:xfrm>
          <a:prstGeom prst="rect">
            <a:avLst/>
          </a:prstGeom>
          <a:noFill/>
        </p:spPr>
        <p:txBody>
          <a:bodyPr wrap="square" rtlCol="0">
            <a:spAutoFit/>
          </a:bodyPr>
          <a:lstStyle/>
          <a:p>
            <a:r>
              <a:rPr lang="en-US" sz="3200" dirty="0" smtClean="0"/>
              <a:t>VMD 1.9.2</a:t>
            </a:r>
            <a:endParaRPr lang="en-US" sz="3200" dirty="0"/>
          </a:p>
        </p:txBody>
      </p:sp>
      <p:sp>
        <p:nvSpPr>
          <p:cNvPr id="2" name="TextBox 1"/>
          <p:cNvSpPr txBox="1"/>
          <p:nvPr/>
        </p:nvSpPr>
        <p:spPr>
          <a:xfrm>
            <a:off x="442912" y="4327883"/>
            <a:ext cx="8258175" cy="584775"/>
          </a:xfrm>
          <a:prstGeom prst="rect">
            <a:avLst/>
          </a:prstGeom>
          <a:noFill/>
        </p:spPr>
        <p:txBody>
          <a:bodyPr wrap="square" rtlCol="0">
            <a:spAutoFit/>
          </a:bodyPr>
          <a:lstStyle/>
          <a:p>
            <a:r>
              <a:rPr lang="en-US" sz="1600" b="1" dirty="0" smtClean="0"/>
              <a:t>GPU-Accelerated </a:t>
            </a:r>
            <a:r>
              <a:rPr lang="en-US" sz="1600" b="1" dirty="0"/>
              <a:t>Molecular Visualization on </a:t>
            </a:r>
            <a:r>
              <a:rPr lang="en-US" sz="1600" b="1" dirty="0" err="1"/>
              <a:t>Petascale</a:t>
            </a:r>
            <a:r>
              <a:rPr lang="en-US" sz="1600" b="1" dirty="0"/>
              <a:t> Supercomputing </a:t>
            </a:r>
            <a:r>
              <a:rPr lang="en-US" sz="1600" b="1" dirty="0" smtClean="0"/>
              <a:t>Platforms,</a:t>
            </a:r>
          </a:p>
          <a:p>
            <a:r>
              <a:rPr lang="en-US" altLang="en-US" sz="1600" dirty="0"/>
              <a:t>Stone et al. </a:t>
            </a:r>
            <a:r>
              <a:rPr lang="en-US" sz="1600" dirty="0" smtClean="0"/>
              <a:t>UltraVis'13</a:t>
            </a:r>
            <a:r>
              <a:rPr lang="en-US" sz="1600" dirty="0"/>
              <a:t>: Eighth Workshop on </a:t>
            </a:r>
            <a:r>
              <a:rPr lang="en-US" sz="1600" dirty="0" err="1"/>
              <a:t>Ultrascale</a:t>
            </a:r>
            <a:r>
              <a:rPr lang="en-US" sz="1600" dirty="0"/>
              <a:t> Visualization Proceedings, 2013</a:t>
            </a:r>
            <a:r>
              <a:rPr lang="en-US" sz="1600" dirty="0" smtClean="0"/>
              <a:t>.</a:t>
            </a:r>
            <a:endParaRPr lang="en-US" sz="1600" dirty="0"/>
          </a:p>
        </p:txBody>
      </p:sp>
    </p:spTree>
    <p:extLst>
      <p:ext uri="{BB962C8B-B14F-4D97-AF65-F5344CB8AC3E}">
        <p14:creationId xmlns:p14="http://schemas.microsoft.com/office/powerpoint/2010/main" val="3952429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0"/>
            <a:ext cx="8229600" cy="580830"/>
          </a:xfrm>
        </p:spPr>
        <p:txBody>
          <a:bodyPr>
            <a:noAutofit/>
          </a:bodyPr>
          <a:lstStyle/>
          <a:p>
            <a:r>
              <a:rPr lang="en-US" sz="3600" dirty="0" smtClean="0"/>
              <a:t>VMD 1.9.2 Coming Soon</a:t>
            </a:r>
            <a:endParaRPr lang="en-US" sz="3600"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18849" r="7925"/>
          <a:stretch/>
        </p:blipFill>
        <p:spPr>
          <a:xfrm rot="5400000">
            <a:off x="5913413" y="1092032"/>
            <a:ext cx="3654181" cy="2806991"/>
          </a:xfrm>
          <a:prstGeom prst="rect">
            <a:avLst/>
          </a:prstGeom>
        </p:spPr>
      </p:pic>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8781" y="4342011"/>
            <a:ext cx="2945216" cy="646331"/>
          </a:xfrm>
          <a:prstGeom prst="rect">
            <a:avLst/>
          </a:prstGeom>
          <a:noFill/>
        </p:spPr>
        <p:txBody>
          <a:bodyPr wrap="square" rtlCol="0">
            <a:spAutoFit/>
          </a:bodyPr>
          <a:lstStyle/>
          <a:p>
            <a:pPr algn="ctr"/>
            <a:r>
              <a:rPr lang="en-US" dirty="0" smtClean="0"/>
              <a:t>GPU Ray Tracing of </a:t>
            </a:r>
          </a:p>
          <a:p>
            <a:pPr algn="ctr"/>
            <a:r>
              <a:rPr lang="en-US" dirty="0" smtClean="0"/>
              <a:t>HIV-1 Capsid Detail</a:t>
            </a:r>
            <a:endParaRPr lang="en-US" dirty="0"/>
          </a:p>
        </p:txBody>
      </p:sp>
      <p:sp>
        <p:nvSpPr>
          <p:cNvPr id="5" name="TextBox 4"/>
          <p:cNvSpPr txBox="1"/>
          <p:nvPr/>
        </p:nvSpPr>
        <p:spPr>
          <a:xfrm>
            <a:off x="42525" y="741406"/>
            <a:ext cx="6156256"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Handle very large structures:</a:t>
            </a:r>
          </a:p>
          <a:p>
            <a:pPr marL="742851" lvl="1" indent="-285750">
              <a:buFont typeface="Courier New" panose="02070309020205020404" pitchFamily="49" charset="0"/>
              <a:buChar char="o"/>
            </a:pPr>
            <a:r>
              <a:rPr lang="en-US" dirty="0" smtClean="0"/>
              <a:t>Tested with up to 240M atoms/particles</a:t>
            </a:r>
          </a:p>
          <a:p>
            <a:pPr marL="742851" lvl="1" indent="-285750">
              <a:buFont typeface="Courier New" panose="02070309020205020404" pitchFamily="49" charset="0"/>
              <a:buChar char="o"/>
            </a:pPr>
            <a:r>
              <a:rPr lang="en-US" dirty="0"/>
              <a:t>A</a:t>
            </a:r>
            <a:r>
              <a:rPr lang="en-US" dirty="0" smtClean="0"/>
              <a:t>tom selections: 1.5x to 4x faster</a:t>
            </a:r>
          </a:p>
          <a:p>
            <a:pPr marL="742851" lvl="1" indent="-285750">
              <a:buFont typeface="Courier New" panose="02070309020205020404" pitchFamily="49" charset="0"/>
              <a:buChar char="o"/>
            </a:pPr>
            <a:r>
              <a:rPr lang="en-US" dirty="0" err="1" smtClean="0"/>
              <a:t>QuickSurf</a:t>
            </a:r>
            <a:r>
              <a:rPr lang="en-US" dirty="0" smtClean="0"/>
              <a:t> surface display: 1.5x to 2x faster</a:t>
            </a:r>
          </a:p>
          <a:p>
            <a:pPr marL="742851" lvl="1" indent="-285750">
              <a:buFont typeface="Courier New" panose="02070309020205020404" pitchFamily="49" charset="0"/>
              <a:buChar char="o"/>
            </a:pPr>
            <a:r>
              <a:rPr lang="en-US" dirty="0" smtClean="0"/>
              <a:t>GPU ray tracing: 4x-8x faster than CPU</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Improved movie making tools, off-screen OpenGL movie rendering, </a:t>
            </a:r>
            <a:r>
              <a:rPr lang="en-US" dirty="0"/>
              <a:t>parallel movie </a:t>
            </a:r>
            <a:r>
              <a:rPr lang="en-US" dirty="0" smtClean="0"/>
              <a:t>rendering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Improved structure building tools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Many new and updated user-contributed plugins: </a:t>
            </a:r>
          </a:p>
          <a:p>
            <a:pPr marL="742851" lvl="1" indent="-285750">
              <a:buFont typeface="Courier New" panose="02070309020205020404" pitchFamily="49" charset="0"/>
              <a:buChar char="o"/>
            </a:pPr>
            <a:r>
              <a:rPr lang="en-US" dirty="0" smtClean="0"/>
              <a:t>Bendix</a:t>
            </a:r>
            <a:r>
              <a:rPr lang="en-US" dirty="0"/>
              <a:t> </a:t>
            </a:r>
            <a:r>
              <a:rPr lang="en-US" dirty="0" smtClean="0"/>
              <a:t>– intuitive helix visualization and analysis</a:t>
            </a:r>
          </a:p>
          <a:p>
            <a:pPr marL="742851" lvl="1" indent="-285750">
              <a:buFont typeface="Courier New" panose="02070309020205020404" pitchFamily="49" charset="0"/>
              <a:buChar char="o"/>
            </a:pPr>
            <a:r>
              <a:rPr lang="en-US" dirty="0" err="1" smtClean="0"/>
              <a:t>NMWiz</a:t>
            </a:r>
            <a:r>
              <a:rPr lang="en-US" dirty="0" smtClean="0"/>
              <a:t> – visual analysis of normal modes</a:t>
            </a:r>
          </a:p>
          <a:p>
            <a:pPr marL="742851" lvl="1" indent="-285750">
              <a:buFont typeface="Courier New" panose="02070309020205020404" pitchFamily="49" charset="0"/>
              <a:buChar char="o"/>
            </a:pPr>
            <a:r>
              <a:rPr lang="en-US" dirty="0" err="1" smtClean="0"/>
              <a:t>Topotools</a:t>
            </a:r>
            <a:r>
              <a:rPr lang="en-US" dirty="0"/>
              <a:t> </a:t>
            </a:r>
            <a:r>
              <a:rPr lang="en-US" dirty="0" smtClean="0"/>
              <a:t>– structure preparation, e.g. for LAMMPS</a:t>
            </a:r>
          </a:p>
        </p:txBody>
      </p:sp>
    </p:spTree>
    <p:extLst>
      <p:ext uri="{BB962C8B-B14F-4D97-AF65-F5344CB8AC3E}">
        <p14:creationId xmlns:p14="http://schemas.microsoft.com/office/powerpoint/2010/main" val="1135063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0"/>
            <a:ext cx="7772400" cy="651327"/>
          </a:xfrm>
        </p:spPr>
        <p:txBody>
          <a:bodyPr anchor="t">
            <a:noAutofit/>
          </a:bodyPr>
          <a:lstStyle/>
          <a:p>
            <a:r>
              <a:rPr lang="en-US" sz="3600" dirty="0" smtClean="0"/>
              <a:t>Force Field Toolkit (</a:t>
            </a:r>
            <a:r>
              <a:rPr lang="en-US" sz="3600" dirty="0" err="1" smtClean="0">
                <a:latin typeface="Lucida Calligraphy"/>
                <a:cs typeface="Lucida Calligraphy"/>
              </a:rPr>
              <a:t>ff</a:t>
            </a:r>
            <a:r>
              <a:rPr lang="en-US" sz="3600" dirty="0" err="1" smtClean="0"/>
              <a:t>TK</a:t>
            </a:r>
            <a:r>
              <a:rPr lang="en-US" sz="3600" dirty="0" smtClean="0"/>
              <a:t>)</a:t>
            </a:r>
            <a:endParaRPr lang="en-US" sz="3600" dirty="0"/>
          </a:p>
        </p:txBody>
      </p:sp>
      <p:sp>
        <p:nvSpPr>
          <p:cNvPr id="3" name="Subtitle 2"/>
          <p:cNvSpPr>
            <a:spLocks noGrp="1"/>
          </p:cNvSpPr>
          <p:nvPr>
            <p:ph type="subTitle" idx="1"/>
          </p:nvPr>
        </p:nvSpPr>
        <p:spPr>
          <a:xfrm>
            <a:off x="236079" y="528049"/>
            <a:ext cx="8702369" cy="529277"/>
          </a:xfrm>
        </p:spPr>
        <p:txBody>
          <a:bodyPr anchor="t">
            <a:noAutofit/>
          </a:bodyPr>
          <a:lstStyle/>
          <a:p>
            <a:r>
              <a:rPr lang="en-US" sz="2000" i="1" dirty="0" smtClean="0">
                <a:ln w="3175" cmpd="sng">
                  <a:noFill/>
                </a:ln>
              </a:rPr>
              <a:t>rapid parameterization of small molecules</a:t>
            </a:r>
            <a:endParaRPr lang="en-US" sz="2000" i="1" dirty="0">
              <a:ln w="3175" cmpd="sng">
                <a:noFill/>
              </a:ln>
            </a:endParaRPr>
          </a:p>
        </p:txBody>
      </p:sp>
      <p:grpSp>
        <p:nvGrpSpPr>
          <p:cNvPr id="14" name="Group 13"/>
          <p:cNvGrpSpPr/>
          <p:nvPr/>
        </p:nvGrpSpPr>
        <p:grpSpPr>
          <a:xfrm>
            <a:off x="73964" y="1387115"/>
            <a:ext cx="5413541" cy="1476784"/>
            <a:chOff x="2930639" y="1269083"/>
            <a:chExt cx="5413541" cy="1476784"/>
          </a:xfrm>
        </p:grpSpPr>
        <p:sp>
          <p:nvSpPr>
            <p:cNvPr id="5" name="TextBox 4"/>
            <p:cNvSpPr txBox="1"/>
            <p:nvPr/>
          </p:nvSpPr>
          <p:spPr>
            <a:xfrm>
              <a:off x="2930639" y="1269083"/>
              <a:ext cx="5323994" cy="369332"/>
            </a:xfrm>
            <a:prstGeom prst="rect">
              <a:avLst/>
            </a:prstGeom>
            <a:noFill/>
          </p:spPr>
          <p:txBody>
            <a:bodyPr wrap="square" rtlCol="0">
              <a:spAutoFit/>
            </a:bodyPr>
            <a:lstStyle/>
            <a:p>
              <a:r>
                <a:rPr lang="en-US" dirty="0" smtClean="0"/>
                <a:t>Optimize charges, bonds, angles, dihedrals</a:t>
              </a:r>
              <a:endParaRPr lang="en-US" dirty="0"/>
            </a:p>
          </p:txBody>
        </p:sp>
        <p:sp>
          <p:nvSpPr>
            <p:cNvPr id="6" name="TextBox 5"/>
            <p:cNvSpPr txBox="1"/>
            <p:nvPr/>
          </p:nvSpPr>
          <p:spPr>
            <a:xfrm>
              <a:off x="2930639" y="1638234"/>
              <a:ext cx="5323994" cy="369332"/>
            </a:xfrm>
            <a:prstGeom prst="rect">
              <a:avLst/>
            </a:prstGeom>
            <a:noFill/>
          </p:spPr>
          <p:txBody>
            <a:bodyPr wrap="square" rtlCol="0">
              <a:spAutoFit/>
            </a:bodyPr>
            <a:lstStyle/>
            <a:p>
              <a:r>
                <a:rPr lang="en-US" dirty="0" smtClean="0"/>
                <a:t>GUI with a defined modular workflow</a:t>
              </a:r>
              <a:endParaRPr lang="en-US" dirty="0"/>
            </a:p>
          </p:txBody>
        </p:sp>
        <p:sp>
          <p:nvSpPr>
            <p:cNvPr id="7" name="TextBox 6"/>
            <p:cNvSpPr txBox="1"/>
            <p:nvPr/>
          </p:nvSpPr>
          <p:spPr>
            <a:xfrm>
              <a:off x="2930639" y="2007385"/>
              <a:ext cx="5323994" cy="369332"/>
            </a:xfrm>
            <a:prstGeom prst="rect">
              <a:avLst/>
            </a:prstGeom>
            <a:noFill/>
          </p:spPr>
          <p:txBody>
            <a:bodyPr wrap="square" rtlCol="0">
              <a:spAutoFit/>
            </a:bodyPr>
            <a:lstStyle/>
            <a:p>
              <a:r>
                <a:rPr lang="en-US" dirty="0" smtClean="0"/>
                <a:t>Automation of tedious tasks</a:t>
              </a:r>
              <a:endParaRPr lang="en-US" dirty="0"/>
            </a:p>
          </p:txBody>
        </p:sp>
        <p:sp>
          <p:nvSpPr>
            <p:cNvPr id="8" name="TextBox 7"/>
            <p:cNvSpPr txBox="1"/>
            <p:nvPr/>
          </p:nvSpPr>
          <p:spPr>
            <a:xfrm>
              <a:off x="2930639" y="2376535"/>
              <a:ext cx="5413541" cy="369332"/>
            </a:xfrm>
            <a:prstGeom prst="rect">
              <a:avLst/>
            </a:prstGeom>
            <a:noFill/>
          </p:spPr>
          <p:txBody>
            <a:bodyPr wrap="square" rtlCol="0">
              <a:spAutoFit/>
            </a:bodyPr>
            <a:lstStyle/>
            <a:p>
              <a:r>
                <a:rPr lang="en-US" dirty="0" smtClean="0"/>
                <a:t>Tools to assess parameter performance</a:t>
              </a:r>
              <a:endParaRPr lang="en-US" dirty="0"/>
            </a:p>
          </p:txBody>
        </p:sp>
      </p:grpSp>
      <p:grpSp>
        <p:nvGrpSpPr>
          <p:cNvPr id="16" name="Group 15"/>
          <p:cNvGrpSpPr/>
          <p:nvPr/>
        </p:nvGrpSpPr>
        <p:grpSpPr>
          <a:xfrm>
            <a:off x="73964" y="3581631"/>
            <a:ext cx="5413541" cy="738966"/>
            <a:chOff x="3044659" y="3489652"/>
            <a:chExt cx="5413541" cy="738966"/>
          </a:xfrm>
        </p:grpSpPr>
        <p:sp>
          <p:nvSpPr>
            <p:cNvPr id="9" name="TextBox 8"/>
            <p:cNvSpPr txBox="1"/>
            <p:nvPr/>
          </p:nvSpPr>
          <p:spPr>
            <a:xfrm>
              <a:off x="3044659" y="3489652"/>
              <a:ext cx="5413541" cy="369332"/>
            </a:xfrm>
            <a:prstGeom prst="rect">
              <a:avLst/>
            </a:prstGeom>
            <a:noFill/>
          </p:spPr>
          <p:txBody>
            <a:bodyPr wrap="square" rtlCol="0">
              <a:spAutoFit/>
            </a:bodyPr>
            <a:lstStyle/>
            <a:p>
              <a:r>
                <a:rPr lang="en-US" dirty="0" smtClean="0"/>
                <a:t>Support multiple QM software packages</a:t>
              </a:r>
              <a:endParaRPr lang="en-US" dirty="0"/>
            </a:p>
          </p:txBody>
        </p:sp>
        <p:sp>
          <p:nvSpPr>
            <p:cNvPr id="10" name="TextBox 9"/>
            <p:cNvSpPr txBox="1"/>
            <p:nvPr/>
          </p:nvSpPr>
          <p:spPr>
            <a:xfrm>
              <a:off x="3044659" y="3859286"/>
              <a:ext cx="5413541" cy="369332"/>
            </a:xfrm>
            <a:prstGeom prst="rect">
              <a:avLst/>
            </a:prstGeom>
            <a:noFill/>
          </p:spPr>
          <p:txBody>
            <a:bodyPr wrap="square" rtlCol="0">
              <a:spAutoFit/>
            </a:bodyPr>
            <a:lstStyle/>
            <a:p>
              <a:r>
                <a:rPr lang="en-US" dirty="0" smtClean="0"/>
                <a:t>Optimize AMBER parameters</a:t>
              </a:r>
              <a:endParaRPr lang="en-US" dirty="0"/>
            </a:p>
          </p:txBody>
        </p:sp>
      </p:grpSp>
      <p:sp>
        <p:nvSpPr>
          <p:cNvPr id="12" name="Subtitle 2"/>
          <p:cNvSpPr txBox="1">
            <a:spLocks/>
          </p:cNvSpPr>
          <p:nvPr/>
        </p:nvSpPr>
        <p:spPr>
          <a:xfrm>
            <a:off x="73964" y="1058658"/>
            <a:ext cx="2670138" cy="364682"/>
          </a:xfrm>
          <a:prstGeom prst="rect">
            <a:avLst/>
          </a:prstGeom>
        </p:spPr>
        <p:txBody>
          <a:bodyPr vert="horz" lIns="91420" tIns="45710" rIns="91420" bIns="45710" rtlCol="0" anchor="t">
            <a:noAutofit/>
          </a:bodyPr>
          <a:lstStyle>
            <a:lvl1pPr marL="0" indent="0" algn="ctr" defTabSz="457101"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101" indent="0" algn="ctr" defTabSz="457101"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202" indent="0" algn="ctr" defTabSz="457101"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303"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404"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5505"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606"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707"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6808"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u="sng" dirty="0" smtClean="0">
                <a:solidFill>
                  <a:srgbClr val="3366FF"/>
                </a:solidFill>
              </a:rPr>
              <a:t>Current Features</a:t>
            </a:r>
            <a:endParaRPr lang="en-US" sz="1800" b="1" u="sng" dirty="0">
              <a:solidFill>
                <a:srgbClr val="3366FF"/>
              </a:solidFill>
            </a:endParaRPr>
          </a:p>
        </p:txBody>
      </p:sp>
      <p:sp>
        <p:nvSpPr>
          <p:cNvPr id="15" name="Subtitle 2"/>
          <p:cNvSpPr txBox="1">
            <a:spLocks/>
          </p:cNvSpPr>
          <p:nvPr/>
        </p:nvSpPr>
        <p:spPr>
          <a:xfrm>
            <a:off x="73964" y="3252656"/>
            <a:ext cx="2670138" cy="364682"/>
          </a:xfrm>
          <a:prstGeom prst="rect">
            <a:avLst/>
          </a:prstGeom>
        </p:spPr>
        <p:txBody>
          <a:bodyPr vert="horz" lIns="91420" tIns="45710" rIns="91420" bIns="45710" rtlCol="0" anchor="t">
            <a:noAutofit/>
          </a:bodyPr>
          <a:lstStyle>
            <a:lvl1pPr marL="0" indent="0" algn="ctr" defTabSz="457101"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101" indent="0" algn="ctr" defTabSz="457101"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202" indent="0" algn="ctr" defTabSz="457101"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303"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404"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5505"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606"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707"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6808"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u="sng" dirty="0" smtClean="0">
                <a:solidFill>
                  <a:srgbClr val="FF0000"/>
                </a:solidFill>
              </a:rPr>
              <a:t>Planned Features</a:t>
            </a:r>
            <a:endParaRPr lang="en-US" sz="1800" b="1" u="sng" dirty="0">
              <a:solidFill>
                <a:srgbClr val="FF0000"/>
              </a:solidFill>
            </a:endParaRPr>
          </a:p>
        </p:txBody>
      </p:sp>
      <p:pic>
        <p:nvPicPr>
          <p:cNvPr id="22" name="Picture 21" descr="dihOpt.tiff"/>
          <p:cNvPicPr>
            <a:picLocks noChangeAspect="1"/>
          </p:cNvPicPr>
          <p:nvPr/>
        </p:nvPicPr>
        <p:blipFill rotWithShape="1">
          <a:blip r:embed="rId3">
            <a:extLst>
              <a:ext uri="{28A0092B-C50C-407E-A947-70E740481C1C}">
                <a14:useLocalDpi xmlns:a14="http://schemas.microsoft.com/office/drawing/2010/main" val="0"/>
              </a:ext>
            </a:extLst>
          </a:blip>
          <a:srcRect l="959" t="2905" r="28129" b="51490"/>
          <a:stretch/>
        </p:blipFill>
        <p:spPr>
          <a:xfrm>
            <a:off x="4648289" y="1004232"/>
            <a:ext cx="4495711" cy="3367373"/>
          </a:xfrm>
          <a:prstGeom prst="rect">
            <a:avLst/>
          </a:prstGeom>
          <a:ln w="6350" cmpd="sng">
            <a:solidFill>
              <a:srgbClr val="000000"/>
            </a:solidFill>
          </a:ln>
        </p:spPr>
      </p:pic>
      <p:pic>
        <p:nvPicPr>
          <p:cNvPr id="17" name="Picture 16" descr="PRLD_scan_1_02.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327" y="4186548"/>
            <a:ext cx="1249680" cy="858520"/>
          </a:xfrm>
          <a:prstGeom prst="rect">
            <a:avLst/>
          </a:prstGeom>
          <a:effectLst>
            <a:outerShdw blurRad="101600" dist="101600" dir="2940000" algn="tl" rotWithShape="0">
              <a:schemeClr val="tx1">
                <a:lumMod val="65000"/>
                <a:lumOff val="35000"/>
                <a:alpha val="50000"/>
              </a:schemeClr>
            </a:outerShdw>
          </a:effectLst>
        </p:spPr>
      </p:pic>
      <p:pic>
        <p:nvPicPr>
          <p:cNvPr id="18" name="Picture 17" descr="PRLD_scan_1_03.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1627" y="4202094"/>
            <a:ext cx="1249680" cy="858520"/>
          </a:xfrm>
          <a:prstGeom prst="rect">
            <a:avLst/>
          </a:prstGeom>
          <a:effectLst>
            <a:outerShdw blurRad="101600" dist="101600" dir="2940000" algn="tl" rotWithShape="0">
              <a:schemeClr val="tx1">
                <a:lumMod val="65000"/>
                <a:lumOff val="35000"/>
                <a:alpha val="50000"/>
              </a:schemeClr>
            </a:outerShdw>
          </a:effectLst>
        </p:spPr>
      </p:pic>
      <p:pic>
        <p:nvPicPr>
          <p:cNvPr id="24" name="Picture 23" descr="PRLD_inversion.psd"/>
          <p:cNvPicPr>
            <a:picLocks noChangeAspect="1"/>
          </p:cNvPicPr>
          <p:nvPr/>
        </p:nvPicPr>
        <p:blipFill rotWithShape="1">
          <a:blip r:embed="rId6">
            <a:extLst>
              <a:ext uri="{28A0092B-C50C-407E-A947-70E740481C1C}">
                <a14:useLocalDpi xmlns:a14="http://schemas.microsoft.com/office/drawing/2010/main" val="0"/>
              </a:ext>
            </a:extLst>
          </a:blip>
          <a:srcRect r="20572"/>
          <a:stretch/>
        </p:blipFill>
        <p:spPr>
          <a:xfrm>
            <a:off x="8151411" y="4186548"/>
            <a:ext cx="992589" cy="858520"/>
          </a:xfrm>
          <a:prstGeom prst="rect">
            <a:avLst/>
          </a:prstGeom>
          <a:effectLst>
            <a:outerShdw blurRad="101600" dist="101600" dir="2940000" algn="tl" rotWithShape="0">
              <a:schemeClr val="tx1">
                <a:lumMod val="65000"/>
                <a:lumOff val="35000"/>
                <a:alpha val="50000"/>
              </a:schemeClr>
            </a:outerShdw>
          </a:effectLst>
        </p:spPr>
      </p:pic>
      <p:cxnSp>
        <p:nvCxnSpPr>
          <p:cNvPr id="26" name="Straight Connector 25"/>
          <p:cNvCxnSpPr/>
          <p:nvPr/>
        </p:nvCxnSpPr>
        <p:spPr>
          <a:xfrm flipH="1">
            <a:off x="1759857" y="903119"/>
            <a:ext cx="5715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759857" y="620087"/>
            <a:ext cx="5715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DihedralPES-PRLD.ai"/>
          <p:cNvPicPr>
            <a:picLocks noChangeAspect="1"/>
          </p:cNvPicPr>
          <p:nvPr/>
        </p:nvPicPr>
        <p:blipFill rotWithShape="1">
          <a:blip r:embed="rId7">
            <a:extLst>
              <a:ext uri="{28A0092B-C50C-407E-A947-70E740481C1C}">
                <a14:useLocalDpi xmlns:a14="http://schemas.microsoft.com/office/drawing/2010/main" val="0"/>
              </a:ext>
            </a:extLst>
          </a:blip>
          <a:srcRect l="13429" t="45701" r="2296" b="8481"/>
          <a:stretch/>
        </p:blipFill>
        <p:spPr>
          <a:xfrm>
            <a:off x="6658439" y="1371856"/>
            <a:ext cx="2315026" cy="1063138"/>
          </a:xfrm>
          <a:prstGeom prst="rect">
            <a:avLst/>
          </a:prstGeom>
          <a:ln w="12700" cmpd="sng">
            <a:solidFill>
              <a:schemeClr val="tx1"/>
            </a:solidFill>
          </a:ln>
        </p:spPr>
      </p:pic>
      <p:sp>
        <p:nvSpPr>
          <p:cNvPr id="25" name="TextBox 24"/>
          <p:cNvSpPr txBox="1"/>
          <p:nvPr/>
        </p:nvSpPr>
        <p:spPr>
          <a:xfrm>
            <a:off x="34051" y="25463"/>
            <a:ext cx="1087684" cy="1077218"/>
          </a:xfrm>
          <a:prstGeom prst="rect">
            <a:avLst/>
          </a:prstGeom>
          <a:noFill/>
        </p:spPr>
        <p:txBody>
          <a:bodyPr wrap="square" rtlCol="0">
            <a:spAutoFit/>
          </a:bodyPr>
          <a:lstStyle/>
          <a:p>
            <a:r>
              <a:rPr lang="en-US" sz="3200" dirty="0" smtClean="0"/>
              <a:t>VMD 1.9.2</a:t>
            </a:r>
            <a:endParaRPr lang="en-US" sz="3200" dirty="0"/>
          </a:p>
        </p:txBody>
      </p:sp>
      <p:sp>
        <p:nvSpPr>
          <p:cNvPr id="4" name="TextBox 3"/>
          <p:cNvSpPr txBox="1"/>
          <p:nvPr/>
        </p:nvSpPr>
        <p:spPr>
          <a:xfrm>
            <a:off x="73963" y="4665177"/>
            <a:ext cx="4543393" cy="369332"/>
          </a:xfrm>
          <a:prstGeom prst="rect">
            <a:avLst/>
          </a:prstGeom>
          <a:noFill/>
        </p:spPr>
        <p:txBody>
          <a:bodyPr wrap="square" rtlCol="0">
            <a:spAutoFit/>
          </a:bodyPr>
          <a:lstStyle/>
          <a:p>
            <a:r>
              <a:rPr lang="en-US" i="1" dirty="0" smtClean="0"/>
              <a:t>J. Comp. </a:t>
            </a:r>
            <a:r>
              <a:rPr lang="en-US" i="1" dirty="0" err="1" smtClean="0"/>
              <a:t>Chem</a:t>
            </a:r>
            <a:r>
              <a:rPr lang="en-US" dirty="0" smtClean="0"/>
              <a:t>, 34:2757-2770, 2013</a:t>
            </a:r>
            <a:endParaRPr lang="en-US" dirty="0"/>
          </a:p>
        </p:txBody>
      </p:sp>
    </p:spTree>
    <p:extLst>
      <p:ext uri="{BB962C8B-B14F-4D97-AF65-F5344CB8AC3E}">
        <p14:creationId xmlns:p14="http://schemas.microsoft.com/office/powerpoint/2010/main" val="248926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14288" y="4600575"/>
            <a:ext cx="9144001" cy="5445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4579" name="Title 1"/>
          <p:cNvSpPr>
            <a:spLocks noGrp="1"/>
          </p:cNvSpPr>
          <p:nvPr>
            <p:ph type="title"/>
          </p:nvPr>
        </p:nvSpPr>
        <p:spPr>
          <a:xfrm>
            <a:off x="20638" y="114300"/>
            <a:ext cx="9123362" cy="571500"/>
          </a:xfrm>
        </p:spPr>
        <p:txBody>
          <a:bodyPr>
            <a:normAutofit fontScale="90000"/>
          </a:bodyPr>
          <a:lstStyle/>
          <a:p>
            <a:r>
              <a:rPr lang="en-US" altLang="en-US" sz="3200" dirty="0" smtClean="0"/>
              <a:t>Plans:</a:t>
            </a:r>
            <a:r>
              <a:rPr lang="en-US" altLang="en-US" sz="3200" b="1" dirty="0" smtClean="0"/>
              <a:t> Interactive</a:t>
            </a:r>
            <a:r>
              <a:rPr lang="en-US" altLang="en-US" sz="3200" dirty="0" smtClean="0"/>
              <a:t> Ray Tracing of Molecular Graphics</a:t>
            </a:r>
          </a:p>
        </p:txBody>
      </p:sp>
      <p:pic>
        <p:nvPicPr>
          <p:cNvPr id="2458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4675" y="865188"/>
            <a:ext cx="47450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9"/>
          <p:cNvSpPr txBox="1">
            <a:spLocks noChangeArrowheads="1"/>
          </p:cNvSpPr>
          <p:nvPr/>
        </p:nvSpPr>
        <p:spPr bwMode="auto">
          <a:xfrm>
            <a:off x="3979863" y="4387850"/>
            <a:ext cx="5164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solidFill>
                  <a:schemeClr val="tx1"/>
                </a:solidFill>
                <a:latin typeface="Arial" pitchFamily="34" charset="0"/>
                <a:cs typeface="Arial" pitchFamily="34" charset="0"/>
              </a:rPr>
              <a:t>VMD </a:t>
            </a:r>
            <a:r>
              <a:rPr lang="en-US" altLang="en-US" sz="2400" dirty="0" smtClean="0">
                <a:solidFill>
                  <a:schemeClr val="tx1"/>
                </a:solidFill>
                <a:latin typeface="Arial" pitchFamily="34" charset="0"/>
                <a:cs typeface="Arial" pitchFamily="34" charset="0"/>
              </a:rPr>
              <a:t>w/ new </a:t>
            </a:r>
            <a:r>
              <a:rPr lang="en-US" altLang="en-US" sz="2400" dirty="0">
                <a:solidFill>
                  <a:schemeClr val="tx1"/>
                </a:solidFill>
                <a:latin typeface="Arial" pitchFamily="34" charset="0"/>
                <a:cs typeface="Arial" pitchFamily="34" charset="0"/>
              </a:rPr>
              <a:t>GPU ray tracing engine based on CUDA + </a:t>
            </a:r>
            <a:r>
              <a:rPr lang="en-US" altLang="en-US" sz="2400" dirty="0" err="1" smtClean="0">
                <a:solidFill>
                  <a:schemeClr val="tx1"/>
                </a:solidFill>
                <a:latin typeface="Arial" pitchFamily="34" charset="0"/>
                <a:cs typeface="Arial" pitchFamily="34" charset="0"/>
              </a:rPr>
              <a:t>OptiX</a:t>
            </a:r>
            <a:r>
              <a:rPr lang="en-US" altLang="en-US" sz="2400" dirty="0" smtClean="0">
                <a:solidFill>
                  <a:schemeClr val="tx1"/>
                </a:solidFill>
                <a:latin typeface="Arial" pitchFamily="34" charset="0"/>
                <a:cs typeface="Arial" pitchFamily="34" charset="0"/>
              </a:rPr>
              <a:t>: 5-10 FPS</a:t>
            </a:r>
            <a:endParaRPr lang="en-US" altLang="en-US" sz="2400" dirty="0">
              <a:solidFill>
                <a:schemeClr val="tx1"/>
              </a:solidFill>
              <a:latin typeface="Arial" pitchFamily="34" charset="0"/>
              <a:cs typeface="Arial" pitchFamily="34" charset="0"/>
            </a:endParaRPr>
          </a:p>
        </p:txBody>
      </p:sp>
      <p:sp>
        <p:nvSpPr>
          <p:cNvPr id="24582" name="TextBox 10"/>
          <p:cNvSpPr txBox="1">
            <a:spLocks noChangeArrowheads="1"/>
          </p:cNvSpPr>
          <p:nvPr/>
        </p:nvSpPr>
        <p:spPr bwMode="auto">
          <a:xfrm>
            <a:off x="152400" y="685800"/>
            <a:ext cx="419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Arial" pitchFamily="34" charset="0"/>
              <a:buChar char="•"/>
            </a:pPr>
            <a:r>
              <a:rPr lang="en-US" altLang="en-US" sz="2000" dirty="0">
                <a:solidFill>
                  <a:schemeClr val="tx1"/>
                </a:solidFill>
                <a:latin typeface="Arial" pitchFamily="34" charset="0"/>
                <a:cs typeface="Arial" pitchFamily="34" charset="0"/>
              </a:rPr>
              <a:t>STMV virus capsid on a </a:t>
            </a:r>
            <a:r>
              <a:rPr lang="en-US" altLang="en-US" sz="2000" b="1" dirty="0">
                <a:solidFill>
                  <a:schemeClr val="tx1"/>
                </a:solidFill>
                <a:latin typeface="Arial" pitchFamily="34" charset="0"/>
                <a:cs typeface="Arial" pitchFamily="34" charset="0"/>
              </a:rPr>
              <a:t>laptop</a:t>
            </a:r>
            <a:r>
              <a:rPr lang="en-US" altLang="en-US" sz="2000" dirty="0">
                <a:solidFill>
                  <a:schemeClr val="tx1"/>
                </a:solidFill>
                <a:latin typeface="Arial" pitchFamily="34" charset="0"/>
                <a:cs typeface="Arial" pitchFamily="34" charset="0"/>
              </a:rPr>
              <a:t> GeForce GTX 560M</a:t>
            </a:r>
          </a:p>
          <a:p>
            <a:pPr eaLnBrk="1" hangingPunct="1">
              <a:buFont typeface="Arial" pitchFamily="34" charset="0"/>
              <a:buChar char="•"/>
            </a:pPr>
            <a:r>
              <a:rPr lang="en-US" altLang="en-US" sz="2000" b="1" dirty="0">
                <a:solidFill>
                  <a:schemeClr val="tx1"/>
                </a:solidFill>
                <a:latin typeface="Arial" pitchFamily="34" charset="0"/>
                <a:cs typeface="Arial" pitchFamily="34" charset="0"/>
              </a:rPr>
              <a:t>Ambient occlusion lighting</a:t>
            </a:r>
            <a:r>
              <a:rPr lang="en-US" altLang="en-US" sz="2000" dirty="0">
                <a:solidFill>
                  <a:schemeClr val="tx1"/>
                </a:solidFill>
                <a:latin typeface="Arial" pitchFamily="34" charset="0"/>
                <a:cs typeface="Arial" pitchFamily="34" charset="0"/>
              </a:rPr>
              <a:t>, shadows, reflections, transparency, and much more…</a:t>
            </a:r>
          </a:p>
        </p:txBody>
      </p:sp>
      <p:pic>
        <p:nvPicPr>
          <p:cNvPr id="2458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265363"/>
            <a:ext cx="2281237"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2"/>
          <p:cNvSpPr txBox="1">
            <a:spLocks noChangeArrowheads="1"/>
          </p:cNvSpPr>
          <p:nvPr/>
        </p:nvSpPr>
        <p:spPr bwMode="auto">
          <a:xfrm>
            <a:off x="838200" y="4387850"/>
            <a:ext cx="30210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a:solidFill>
                  <a:schemeClr val="tx1"/>
                </a:solidFill>
                <a:latin typeface="Arial" pitchFamily="34" charset="0"/>
                <a:cs typeface="Arial" pitchFamily="34" charset="0"/>
              </a:rPr>
              <a:t> Standard OpenGL rasterization</a:t>
            </a:r>
          </a:p>
        </p:txBody>
      </p:sp>
    </p:spTree>
    <p:extLst>
      <p:ext uri="{BB962C8B-B14F-4D97-AF65-F5344CB8AC3E}">
        <p14:creationId xmlns:p14="http://schemas.microsoft.com/office/powerpoint/2010/main" val="1803405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p:cNvSpPr>
            <a:spLocks noChangeArrowheads="1"/>
          </p:cNvSpPr>
          <p:nvPr/>
        </p:nvSpPr>
        <p:spPr bwMode="auto">
          <a:xfrm>
            <a:off x="0" y="0"/>
            <a:ext cx="9144000" cy="514350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endParaRPr lang="en-US" altLang="en-US"/>
          </a:p>
        </p:txBody>
      </p:sp>
      <p:sp>
        <p:nvSpPr>
          <p:cNvPr id="2" name="Title 1"/>
          <p:cNvSpPr>
            <a:spLocks noGrp="1"/>
          </p:cNvSpPr>
          <p:nvPr>
            <p:ph type="title"/>
          </p:nvPr>
        </p:nvSpPr>
        <p:spPr>
          <a:xfrm>
            <a:off x="398536" y="57133"/>
            <a:ext cx="8229600" cy="857250"/>
          </a:xfrm>
        </p:spPr>
        <p:txBody>
          <a:bodyPr>
            <a:normAutofit/>
          </a:bodyPr>
          <a:lstStyle/>
          <a:p>
            <a:r>
              <a:rPr lang="en-US" sz="3200" dirty="0" smtClean="0"/>
              <a:t>Plans: Extend Analysis Features of VMD</a:t>
            </a:r>
            <a:endParaRPr lang="en-US" sz="3200" dirty="0"/>
          </a:p>
        </p:txBody>
      </p:sp>
      <p:sp>
        <p:nvSpPr>
          <p:cNvPr id="3" name="TextBox 2"/>
          <p:cNvSpPr txBox="1"/>
          <p:nvPr/>
        </p:nvSpPr>
        <p:spPr>
          <a:xfrm>
            <a:off x="457199" y="731245"/>
            <a:ext cx="6103089" cy="2862322"/>
          </a:xfrm>
          <a:prstGeom prst="rect">
            <a:avLst/>
          </a:prstGeom>
          <a:noFill/>
        </p:spPr>
        <p:txBody>
          <a:bodyPr wrap="square" rtlCol="0">
            <a:spAutoFit/>
          </a:bodyPr>
          <a:lstStyle/>
          <a:p>
            <a:r>
              <a:rPr lang="en-US" dirty="0" smtClean="0"/>
              <a:t>Exemplary features:</a:t>
            </a:r>
          </a:p>
          <a:p>
            <a:pPr marL="285750" indent="-285750">
              <a:buFont typeface="Arial" panose="020B0604020202020204" pitchFamily="34" charset="0"/>
              <a:buChar char="•"/>
            </a:pPr>
            <a:r>
              <a:rPr lang="en-US" dirty="0" smtClean="0"/>
              <a:t>New secondary structure determination algorithm</a:t>
            </a:r>
          </a:p>
          <a:p>
            <a:pPr marL="742851" lvl="1" indent="-285750">
              <a:buFont typeface="Courier New" panose="02070309020205020404" pitchFamily="49" charset="0"/>
              <a:buChar char="o"/>
            </a:pPr>
            <a:r>
              <a:rPr lang="en-US" dirty="0" smtClean="0"/>
              <a:t>Support  large </a:t>
            </a:r>
            <a:r>
              <a:rPr lang="en-US" dirty="0" err="1" smtClean="0"/>
              <a:t>biomolecular</a:t>
            </a:r>
            <a:r>
              <a:rPr lang="en-US" dirty="0" smtClean="0"/>
              <a:t> complexes</a:t>
            </a:r>
          </a:p>
          <a:p>
            <a:pPr marL="742851" lvl="1" indent="-285750">
              <a:buFont typeface="Courier New" panose="02070309020205020404" pitchFamily="49" charset="0"/>
              <a:buChar char="o"/>
            </a:pPr>
            <a:r>
              <a:rPr lang="en-US" dirty="0" smtClean="0"/>
              <a:t>Compute and display time-varying secondary structure interactively</a:t>
            </a:r>
          </a:p>
          <a:p>
            <a:pPr marL="285750" indent="-285750">
              <a:buFont typeface="Arial" panose="020B0604020202020204" pitchFamily="34" charset="0"/>
              <a:buChar char="•"/>
            </a:pPr>
            <a:r>
              <a:rPr lang="en-US" dirty="0" smtClean="0"/>
              <a:t>Simplify analysis of multi-terabyte MD trajectories</a:t>
            </a:r>
          </a:p>
          <a:p>
            <a:pPr marL="742851" lvl="1" indent="-285750">
              <a:buFont typeface="Courier New" panose="02070309020205020404" pitchFamily="49" charset="0"/>
              <a:buChar char="o"/>
            </a:pPr>
            <a:r>
              <a:rPr lang="en-US" dirty="0" smtClean="0"/>
              <a:t>Circumvent storing large trajectories in memory</a:t>
            </a:r>
          </a:p>
          <a:p>
            <a:pPr marL="742851" lvl="1" indent="-285750">
              <a:buFont typeface="Courier New" panose="02070309020205020404" pitchFamily="49" charset="0"/>
              <a:buChar char="o"/>
            </a:pPr>
            <a:r>
              <a:rPr lang="en-US" b="1" dirty="0" smtClean="0"/>
              <a:t>Out-of-core SSD trajectory access: 7.5 GB/sec</a:t>
            </a:r>
          </a:p>
          <a:p>
            <a:pPr marL="285750" indent="-285750">
              <a:buFont typeface="Arial" panose="020B0604020202020204" pitchFamily="34" charset="0"/>
              <a:buChar char="•"/>
            </a:pPr>
            <a:r>
              <a:rPr lang="en-US" dirty="0" smtClean="0"/>
              <a:t>Automate parallelization of user-defined analysis calculations, interfaced to Timeline plugin</a:t>
            </a:r>
          </a:p>
        </p:txBody>
      </p:sp>
      <p:grpSp>
        <p:nvGrpSpPr>
          <p:cNvPr id="8" name="Group 7"/>
          <p:cNvGrpSpPr/>
          <p:nvPr/>
        </p:nvGrpSpPr>
        <p:grpSpPr>
          <a:xfrm>
            <a:off x="6668525" y="2219553"/>
            <a:ext cx="2247458" cy="994413"/>
            <a:chOff x="4497388" y="3181350"/>
            <a:chExt cx="4029075" cy="1085850"/>
          </a:xfrm>
        </p:grpSpPr>
        <p:sp>
          <p:nvSpPr>
            <p:cNvPr id="9" name="Flowchart: Magnetic Disk 8"/>
            <p:cNvSpPr/>
            <p:nvPr/>
          </p:nvSpPr>
          <p:spPr bwMode="auto">
            <a:xfrm>
              <a:off x="7231063"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0" name="Flowchart: Magnetic Disk 9"/>
            <p:cNvSpPr/>
            <p:nvPr/>
          </p:nvSpPr>
          <p:spPr bwMode="auto">
            <a:xfrm>
              <a:off x="631348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1" name="Flowchart: Magnetic Disk 10"/>
            <p:cNvSpPr/>
            <p:nvPr/>
          </p:nvSpPr>
          <p:spPr bwMode="auto">
            <a:xfrm>
              <a:off x="540543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2" name="Flowchart: Magnetic Disk 11"/>
            <p:cNvSpPr/>
            <p:nvPr/>
          </p:nvSpPr>
          <p:spPr bwMode="auto">
            <a:xfrm>
              <a:off x="449738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3" name="Flowchart: Magnetic Disk 12"/>
            <p:cNvSpPr/>
            <p:nvPr/>
          </p:nvSpPr>
          <p:spPr bwMode="auto">
            <a:xfrm>
              <a:off x="7383463"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4" name="Flowchart: Magnetic Disk 13"/>
            <p:cNvSpPr/>
            <p:nvPr/>
          </p:nvSpPr>
          <p:spPr bwMode="auto">
            <a:xfrm>
              <a:off x="7535863"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5" name="Flowchart: Magnetic Disk 14"/>
            <p:cNvSpPr/>
            <p:nvPr/>
          </p:nvSpPr>
          <p:spPr bwMode="auto">
            <a:xfrm>
              <a:off x="7688263"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6" name="Flowchart: Magnetic Disk 15"/>
            <p:cNvSpPr/>
            <p:nvPr/>
          </p:nvSpPr>
          <p:spPr bwMode="auto">
            <a:xfrm>
              <a:off x="646588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7" name="Flowchart: Magnetic Disk 16"/>
            <p:cNvSpPr/>
            <p:nvPr/>
          </p:nvSpPr>
          <p:spPr bwMode="auto">
            <a:xfrm>
              <a:off x="661828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8" name="Flowchart: Magnetic Disk 17"/>
            <p:cNvSpPr/>
            <p:nvPr/>
          </p:nvSpPr>
          <p:spPr bwMode="auto">
            <a:xfrm>
              <a:off x="677068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9" name="Flowchart: Magnetic Disk 18"/>
            <p:cNvSpPr/>
            <p:nvPr/>
          </p:nvSpPr>
          <p:spPr bwMode="auto">
            <a:xfrm>
              <a:off x="555783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0" name="Flowchart: Magnetic Disk 19"/>
            <p:cNvSpPr/>
            <p:nvPr/>
          </p:nvSpPr>
          <p:spPr bwMode="auto">
            <a:xfrm>
              <a:off x="571023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1" name="Flowchart: Magnetic Disk 20"/>
            <p:cNvSpPr/>
            <p:nvPr/>
          </p:nvSpPr>
          <p:spPr bwMode="auto">
            <a:xfrm>
              <a:off x="586263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2" name="Flowchart: Magnetic Disk 21"/>
            <p:cNvSpPr/>
            <p:nvPr/>
          </p:nvSpPr>
          <p:spPr bwMode="auto">
            <a:xfrm>
              <a:off x="464978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3" name="Flowchart: Magnetic Disk 22"/>
            <p:cNvSpPr/>
            <p:nvPr/>
          </p:nvSpPr>
          <p:spPr bwMode="auto">
            <a:xfrm>
              <a:off x="480218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4" name="Flowchart: Magnetic Disk 23"/>
            <p:cNvSpPr/>
            <p:nvPr/>
          </p:nvSpPr>
          <p:spPr bwMode="auto">
            <a:xfrm>
              <a:off x="495458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grpSp>
      <p:sp>
        <p:nvSpPr>
          <p:cNvPr id="25" name="Rectangle 45"/>
          <p:cNvSpPr>
            <a:spLocks noChangeArrowheads="1"/>
          </p:cNvSpPr>
          <p:nvPr/>
        </p:nvSpPr>
        <p:spPr bwMode="auto">
          <a:xfrm>
            <a:off x="6699467" y="745282"/>
            <a:ext cx="2380493" cy="83099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457200" eaLnBrk="0" hangingPunct="0">
              <a:defRPr sz="1200">
                <a:solidFill>
                  <a:srgbClr val="000000"/>
                </a:solidFill>
                <a:latin typeface="Times New Roman" pitchFamily="18" charset="0"/>
                <a:ea typeface="Gothic" charset="0"/>
                <a:cs typeface="Gothic" charset="0"/>
              </a:defRPr>
            </a:lvl1pPr>
            <a:lvl2pPr marL="742950" indent="-285750" defTabSz="457200" eaLnBrk="0" hangingPunct="0">
              <a:defRPr sz="1200">
                <a:solidFill>
                  <a:srgbClr val="000000"/>
                </a:solidFill>
                <a:latin typeface="Times New Roman" pitchFamily="18" charset="0"/>
                <a:ea typeface="Gothic" charset="0"/>
                <a:cs typeface="Gothic" charset="0"/>
              </a:defRPr>
            </a:lvl2pPr>
            <a:lvl3pPr marL="1143000" indent="-228600" defTabSz="457200" eaLnBrk="0" hangingPunct="0">
              <a:defRPr sz="1200">
                <a:solidFill>
                  <a:srgbClr val="000000"/>
                </a:solidFill>
                <a:latin typeface="Times New Roman" pitchFamily="18" charset="0"/>
                <a:ea typeface="Gothic" charset="0"/>
                <a:cs typeface="Gothic" charset="0"/>
              </a:defRPr>
            </a:lvl3pPr>
            <a:lvl4pPr marL="1600200" indent="-228600" defTabSz="457200" eaLnBrk="0" hangingPunct="0">
              <a:defRPr sz="1200">
                <a:solidFill>
                  <a:srgbClr val="000000"/>
                </a:solidFill>
                <a:latin typeface="Times New Roman" pitchFamily="18" charset="0"/>
                <a:ea typeface="Gothic" charset="0"/>
                <a:cs typeface="Gothic" charset="0"/>
              </a:defRPr>
            </a:lvl4pPr>
            <a:lvl5pPr marL="2057400" indent="-228600" defTabSz="457200" eaLnBrk="0" hangingPunct="0">
              <a:defRPr sz="1200">
                <a:solidFill>
                  <a:srgbClr val="000000"/>
                </a:solidFill>
                <a:latin typeface="Times New Roman" pitchFamily="18" charset="0"/>
                <a:ea typeface="Gothic" charset="0"/>
                <a:cs typeface="Gothic" charset="0"/>
              </a:defRPr>
            </a:lvl5pPr>
            <a:lvl6pPr marL="25146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eaLnBrk="1" hangingPunct="1"/>
            <a:r>
              <a:rPr lang="en-US" altLang="en-US" sz="2400" dirty="0" smtClean="0"/>
              <a:t>Parallel VMD</a:t>
            </a:r>
          </a:p>
          <a:p>
            <a:pPr algn="ctr" eaLnBrk="1" hangingPunct="1"/>
            <a:r>
              <a:rPr lang="en-US" altLang="en-US" sz="2400" dirty="0" smtClean="0"/>
              <a:t>Analysis</a:t>
            </a:r>
            <a:endParaRPr lang="en-US" altLang="en-US" sz="2400" dirty="0"/>
          </a:p>
        </p:txBody>
      </p:sp>
      <p:cxnSp>
        <p:nvCxnSpPr>
          <p:cNvPr id="26" name="Straight Arrow Connector 48"/>
          <p:cNvCxnSpPr>
            <a:cxnSpLocks noChangeShapeType="1"/>
            <a:stCxn id="12" idx="1"/>
            <a:endCxn id="25" idx="2"/>
          </p:cNvCxnSpPr>
          <p:nvPr/>
        </p:nvCxnSpPr>
        <p:spPr bwMode="auto">
          <a:xfrm flipV="1">
            <a:off x="6902303" y="1576279"/>
            <a:ext cx="987411" cy="643274"/>
          </a:xfrm>
          <a:prstGeom prst="straightConnector1">
            <a:avLst/>
          </a:prstGeom>
          <a:noFill/>
          <a:ln w="63500" algn="ctr">
            <a:solidFill>
              <a:schemeClr val="tx1"/>
            </a:solidFill>
            <a:round/>
            <a:headEnd type="triangle"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49"/>
          <p:cNvCxnSpPr>
            <a:cxnSpLocks noChangeShapeType="1"/>
            <a:stCxn id="9" idx="1"/>
            <a:endCxn id="25" idx="2"/>
          </p:cNvCxnSpPr>
          <p:nvPr/>
        </p:nvCxnSpPr>
        <p:spPr bwMode="auto">
          <a:xfrm flipH="1" flipV="1">
            <a:off x="7889714" y="1576279"/>
            <a:ext cx="537460" cy="643274"/>
          </a:xfrm>
          <a:prstGeom prst="straightConnector1">
            <a:avLst/>
          </a:prstGeom>
          <a:noFill/>
          <a:ln w="63500" algn="ctr">
            <a:solidFill>
              <a:schemeClr val="tx1"/>
            </a:solidFill>
            <a:round/>
            <a:headEnd type="triangle"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49"/>
          <p:cNvCxnSpPr>
            <a:cxnSpLocks noChangeShapeType="1"/>
            <a:endCxn id="25" idx="2"/>
          </p:cNvCxnSpPr>
          <p:nvPr/>
        </p:nvCxnSpPr>
        <p:spPr bwMode="auto">
          <a:xfrm flipV="1">
            <a:off x="7694795" y="1576279"/>
            <a:ext cx="194919" cy="1109404"/>
          </a:xfrm>
          <a:prstGeom prst="straightConnector1">
            <a:avLst/>
          </a:prstGeom>
          <a:noFill/>
          <a:ln w="63500" algn="ctr">
            <a:solidFill>
              <a:schemeClr val="tx1"/>
            </a:solidFill>
            <a:round/>
            <a:headEnd type="triangle"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118754" y="3849985"/>
            <a:ext cx="8992148" cy="1169551"/>
          </a:xfrm>
          <a:prstGeom prst="rect">
            <a:avLst/>
          </a:prstGeom>
          <a:noFill/>
        </p:spPr>
        <p:txBody>
          <a:bodyPr wrap="square" rtlCol="0">
            <a:spAutoFit/>
          </a:bodyPr>
          <a:lstStyle/>
          <a:p>
            <a:r>
              <a:rPr lang="en-US" altLang="en-US" sz="1400" b="1" dirty="0"/>
              <a:t>Immersive Out-of-Core Visualization of Large-Size and Long-Timescale Molecular Dynamics Trajectories. </a:t>
            </a:r>
            <a:r>
              <a:rPr lang="en-US" altLang="en-US" sz="1400" dirty="0"/>
              <a:t>J. Stone, K. L. </a:t>
            </a:r>
            <a:r>
              <a:rPr lang="en-US" altLang="en-US" sz="1400" dirty="0" err="1"/>
              <a:t>Vandivort</a:t>
            </a:r>
            <a:r>
              <a:rPr lang="en-US" altLang="en-US" sz="1400" dirty="0"/>
              <a:t>, and K. </a:t>
            </a:r>
            <a:r>
              <a:rPr lang="en-US" altLang="en-US" sz="1400" dirty="0" err="1"/>
              <a:t>Schulten</a:t>
            </a:r>
            <a:r>
              <a:rPr lang="en-US" altLang="en-US" sz="1400" dirty="0"/>
              <a:t>. G. </a:t>
            </a:r>
            <a:r>
              <a:rPr lang="en-US" altLang="en-US" sz="1400" dirty="0" err="1"/>
              <a:t>Bebis</a:t>
            </a:r>
            <a:r>
              <a:rPr lang="en-US" altLang="en-US" sz="1400" dirty="0"/>
              <a:t> et al. (Eds.): </a:t>
            </a:r>
            <a:r>
              <a:rPr lang="en-US" altLang="en-US" sz="1400" i="1" dirty="0"/>
              <a:t>7th International Symposium on Visual Computing (ISVC 2011)</a:t>
            </a:r>
            <a:r>
              <a:rPr lang="en-US" altLang="en-US" sz="1400" dirty="0"/>
              <a:t>, LNCS 6939, pp. 1-12, 2011.</a:t>
            </a:r>
          </a:p>
          <a:p>
            <a:r>
              <a:rPr lang="en-US" sz="1400" b="1" dirty="0" smtClean="0"/>
              <a:t>Early </a:t>
            </a:r>
            <a:r>
              <a:rPr lang="en-US" sz="1400" b="1" dirty="0"/>
              <a:t>Experiences Scaling VMD Molecular Visualization and Analysis Jobs on Blue Waters</a:t>
            </a:r>
            <a:r>
              <a:rPr lang="en-US" sz="1400" b="1" dirty="0" smtClean="0"/>
              <a:t>,</a:t>
            </a:r>
          </a:p>
          <a:p>
            <a:r>
              <a:rPr lang="en-US" sz="1400" b="1" dirty="0" smtClean="0"/>
              <a:t>Proceedings of the Extreme Scaling Workshop</a:t>
            </a:r>
            <a:r>
              <a:rPr lang="en-US" sz="1400" dirty="0" smtClean="0"/>
              <a:t>, Stone, et al., XSEDE Extreme Scaling Workshop, 2013.</a:t>
            </a:r>
            <a:endParaRPr lang="en-US" sz="1400" dirty="0"/>
          </a:p>
        </p:txBody>
      </p:sp>
      <p:sp>
        <p:nvSpPr>
          <p:cNvPr id="4" name="TextBox 3"/>
          <p:cNvSpPr txBox="1"/>
          <p:nvPr/>
        </p:nvSpPr>
        <p:spPr>
          <a:xfrm>
            <a:off x="6668525" y="3213966"/>
            <a:ext cx="2247458" cy="646331"/>
          </a:xfrm>
          <a:prstGeom prst="rect">
            <a:avLst/>
          </a:prstGeom>
          <a:noFill/>
        </p:spPr>
        <p:txBody>
          <a:bodyPr wrap="square" rtlCol="0">
            <a:spAutoFit/>
          </a:bodyPr>
          <a:lstStyle/>
          <a:p>
            <a:pPr algn="ctr"/>
            <a:r>
              <a:rPr lang="en-US" dirty="0" smtClean="0"/>
              <a:t>Tens to hundreds of      multi-TB trajectories</a:t>
            </a:r>
            <a:endParaRPr lang="en-US" dirty="0"/>
          </a:p>
        </p:txBody>
      </p:sp>
    </p:spTree>
    <p:extLst>
      <p:ext uri="{BB962C8B-B14F-4D97-AF65-F5344CB8AC3E}">
        <p14:creationId xmlns:p14="http://schemas.microsoft.com/office/powerpoint/2010/main" val="1414880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67225"/>
            <a:ext cx="9144000" cy="6762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2" name="Title 1"/>
          <p:cNvSpPr>
            <a:spLocks noGrp="1"/>
          </p:cNvSpPr>
          <p:nvPr>
            <p:ph type="ctrTitle"/>
          </p:nvPr>
        </p:nvSpPr>
        <p:spPr>
          <a:xfrm>
            <a:off x="0" y="47040"/>
            <a:ext cx="9144000" cy="1102519"/>
          </a:xfrm>
        </p:spPr>
        <p:txBody>
          <a:bodyPr>
            <a:noAutofit/>
          </a:bodyPr>
          <a:lstStyle/>
          <a:p>
            <a:pPr marL="428511" indent="-428511"/>
            <a:r>
              <a:rPr lang="en-US" sz="3000" dirty="0"/>
              <a:t>Plans: Analyze </a:t>
            </a:r>
            <a:r>
              <a:rPr lang="en-US" sz="3000" dirty="0" smtClean="0"/>
              <a:t>Long Simulations </a:t>
            </a:r>
            <a:r>
              <a:rPr lang="en-US" sz="3000" dirty="0"/>
              <a:t>with </a:t>
            </a:r>
            <a:r>
              <a:rPr lang="en-US" sz="3000" dirty="0" smtClean="0"/>
              <a:t>Timeline</a:t>
            </a:r>
            <a:endParaRPr lang="en-US" sz="3000" dirty="0"/>
          </a:p>
        </p:txBody>
      </p:sp>
      <p:sp>
        <p:nvSpPr>
          <p:cNvPr id="8" name="TextBox 7"/>
          <p:cNvSpPr txBox="1"/>
          <p:nvPr/>
        </p:nvSpPr>
        <p:spPr>
          <a:xfrm>
            <a:off x="585203" y="2891432"/>
            <a:ext cx="1446760" cy="250058"/>
          </a:xfrm>
          <a:prstGeom prst="rect">
            <a:avLst/>
          </a:prstGeom>
          <a:noFill/>
        </p:spPr>
        <p:txBody>
          <a:bodyPr wrap="square" lIns="34281" tIns="17140" rIns="34281" bIns="17140" rtlCol="0">
            <a:spAutoFit/>
          </a:bodyPr>
          <a:lstStyle/>
          <a:p>
            <a:pPr algn="ctr"/>
            <a:r>
              <a:rPr lang="en-US" sz="1400" dirty="0"/>
              <a:t>TimeLine </a:t>
            </a:r>
            <a:r>
              <a:rPr lang="en-US" sz="1400" dirty="0" smtClean="0"/>
              <a:t>2D plot</a:t>
            </a:r>
            <a:endParaRPr lang="en-US" sz="1400" dirty="0">
              <a:solidFill>
                <a:srgbClr val="FF0000"/>
              </a:solidFill>
            </a:endParaRPr>
          </a:p>
        </p:txBody>
      </p:sp>
      <p:pic>
        <p:nvPicPr>
          <p:cNvPr id="5" name="Picture 4" descr="helicase-hexamer-tachy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745" y="1109935"/>
            <a:ext cx="1848528" cy="1802549"/>
          </a:xfrm>
          <a:prstGeom prst="rect">
            <a:avLst/>
          </a:prstGeom>
        </p:spPr>
      </p:pic>
      <p:pic>
        <p:nvPicPr>
          <p:cNvPr id="9" name="Picture 8" descr="timeline-helicase-contact-pai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49" y="1166962"/>
            <a:ext cx="2183873" cy="1688495"/>
          </a:xfrm>
          <a:prstGeom prst="rect">
            <a:avLst/>
          </a:prstGeom>
        </p:spPr>
      </p:pic>
      <p:sp>
        <p:nvSpPr>
          <p:cNvPr id="10" name="TextBox 9"/>
          <p:cNvSpPr txBox="1"/>
          <p:nvPr/>
        </p:nvSpPr>
        <p:spPr>
          <a:xfrm>
            <a:off x="5081000" y="1101778"/>
            <a:ext cx="3827816" cy="1973607"/>
          </a:xfrm>
          <a:prstGeom prst="rect">
            <a:avLst/>
          </a:prstGeom>
          <a:noFill/>
        </p:spPr>
        <p:txBody>
          <a:bodyPr wrap="square" lIns="34281" tIns="17140" rIns="34281" bIns="17140" rtlCol="0">
            <a:spAutoFit/>
          </a:bodyPr>
          <a:lstStyle/>
          <a:p>
            <a:r>
              <a:rPr lang="en-US" dirty="0" smtClean="0"/>
              <a:t>Timeline:</a:t>
            </a:r>
            <a:endParaRPr lang="en-US" dirty="0"/>
          </a:p>
          <a:p>
            <a:pPr marL="214255" indent="-214255">
              <a:buFont typeface="Arial"/>
              <a:buChar char="•"/>
            </a:pPr>
            <a:r>
              <a:rPr lang="en-US" dirty="0"/>
              <a:t>graphing and analysis tool to </a:t>
            </a:r>
            <a:r>
              <a:rPr lang="en-US" b="1" dirty="0" smtClean="0"/>
              <a:t>identify </a:t>
            </a:r>
            <a:r>
              <a:rPr lang="en-US" b="1" dirty="0"/>
              <a:t>events </a:t>
            </a:r>
            <a:r>
              <a:rPr lang="en-US" dirty="0"/>
              <a:t>in an MD trajectory</a:t>
            </a:r>
          </a:p>
          <a:p>
            <a:pPr marL="171404" indent="-171404">
              <a:buFont typeface="Arial"/>
              <a:buChar char="•"/>
            </a:pPr>
            <a:r>
              <a:rPr lang="en-US" dirty="0" smtClean="0"/>
              <a:t>live </a:t>
            </a:r>
            <a:r>
              <a:rPr lang="en-US" dirty="0"/>
              <a:t>2D whole-trajectory plot linked to 3D structure</a:t>
            </a:r>
          </a:p>
          <a:p>
            <a:pPr marL="171404" indent="-171404">
              <a:buFont typeface="Arial"/>
              <a:buChar char="•"/>
            </a:pPr>
            <a:r>
              <a:rPr lang="en-US" dirty="0" smtClean="0"/>
              <a:t>user</a:t>
            </a:r>
            <a:r>
              <a:rPr lang="en-US" dirty="0"/>
              <a:t>-</a:t>
            </a:r>
            <a:r>
              <a:rPr lang="en-US" dirty="0" smtClean="0"/>
              <a:t>extendable</a:t>
            </a:r>
            <a:endParaRPr lang="en-US" dirty="0"/>
          </a:p>
        </p:txBody>
      </p:sp>
      <p:sp>
        <p:nvSpPr>
          <p:cNvPr id="4" name="TextBox 3"/>
          <p:cNvSpPr txBox="1"/>
          <p:nvPr/>
        </p:nvSpPr>
        <p:spPr>
          <a:xfrm>
            <a:off x="0" y="3295814"/>
            <a:ext cx="9144000" cy="1569660"/>
          </a:xfrm>
          <a:prstGeom prst="rect">
            <a:avLst/>
          </a:prstGeom>
          <a:noFill/>
        </p:spPr>
        <p:txBody>
          <a:bodyPr wrap="square" rtlCol="0">
            <a:spAutoFit/>
          </a:bodyPr>
          <a:lstStyle/>
          <a:p>
            <a:pPr marL="342900" indent="-342900">
              <a:buFont typeface="Arial"/>
              <a:buChar char="•"/>
            </a:pPr>
            <a:r>
              <a:rPr lang="en-US" sz="2000" dirty="0" smtClean="0"/>
              <a:t>Perform </a:t>
            </a:r>
            <a:r>
              <a:rPr lang="en-US" sz="2000" dirty="0"/>
              <a:t>analysis faster</a:t>
            </a:r>
          </a:p>
          <a:p>
            <a:pPr marL="800001" lvl="1" indent="-342900">
              <a:buFont typeface="Arial"/>
              <a:buChar char="•"/>
            </a:pPr>
            <a:r>
              <a:rPr lang="en-US" dirty="0" smtClean="0"/>
              <a:t>High</a:t>
            </a:r>
            <a:r>
              <a:rPr lang="en-US" dirty="0"/>
              <a:t>-performance parallel trajectory analysis on supercomputers and </a:t>
            </a:r>
            <a:r>
              <a:rPr lang="en-US" dirty="0" smtClean="0"/>
              <a:t>clusters</a:t>
            </a:r>
          </a:p>
          <a:p>
            <a:pPr marL="800001" lvl="1" indent="-342900">
              <a:buFont typeface="Arial"/>
              <a:buChar char="•"/>
            </a:pPr>
            <a:r>
              <a:rPr lang="en-US" dirty="0" smtClean="0"/>
              <a:t>Prototypes </a:t>
            </a:r>
            <a:r>
              <a:rPr lang="en-US" dirty="0"/>
              <a:t>show </a:t>
            </a:r>
            <a:r>
              <a:rPr lang="en-US" b="1" dirty="0"/>
              <a:t>3500x speedup </a:t>
            </a:r>
            <a:r>
              <a:rPr lang="en-US" dirty="0"/>
              <a:t>on Blue </a:t>
            </a:r>
            <a:r>
              <a:rPr lang="en-US" dirty="0" smtClean="0"/>
              <a:t>Waters</a:t>
            </a:r>
            <a:endParaRPr lang="en-US" dirty="0"/>
          </a:p>
          <a:p>
            <a:pPr marL="428511" indent="-428511">
              <a:buFont typeface="Arial"/>
              <a:buChar char="•"/>
            </a:pPr>
            <a:r>
              <a:rPr lang="en-US" sz="2000" dirty="0" smtClean="0"/>
              <a:t>Analysis types: </a:t>
            </a:r>
            <a:r>
              <a:rPr lang="en-US" sz="2000" dirty="0"/>
              <a:t>filtering, time series analysis, </a:t>
            </a:r>
            <a:r>
              <a:rPr lang="en-US" sz="2000" dirty="0" smtClean="0"/>
              <a:t>sorting (e.g. bond energies)</a:t>
            </a:r>
            <a:endParaRPr lang="en-US" sz="2000" dirty="0"/>
          </a:p>
          <a:p>
            <a:pPr marL="428511" indent="-428511">
              <a:buFont typeface="Arial"/>
              <a:buChar char="•"/>
            </a:pPr>
            <a:r>
              <a:rPr lang="en-US" sz="2000" dirty="0" smtClean="0"/>
              <a:t>Remote interactive analysis: data at supercomputer center; view in office</a:t>
            </a:r>
            <a:endParaRPr lang="en-US" dirty="0"/>
          </a:p>
        </p:txBody>
      </p:sp>
      <p:sp>
        <p:nvSpPr>
          <p:cNvPr id="11" name="TextBox 10"/>
          <p:cNvSpPr txBox="1"/>
          <p:nvPr/>
        </p:nvSpPr>
        <p:spPr>
          <a:xfrm>
            <a:off x="2361317" y="2891432"/>
            <a:ext cx="2859803" cy="250058"/>
          </a:xfrm>
          <a:prstGeom prst="rect">
            <a:avLst/>
          </a:prstGeom>
          <a:noFill/>
        </p:spPr>
        <p:txBody>
          <a:bodyPr wrap="square" lIns="34281" tIns="17140" rIns="34281" bIns="17140" rtlCol="0">
            <a:spAutoFit/>
          </a:bodyPr>
          <a:lstStyle/>
          <a:p>
            <a:pPr algn="ctr"/>
            <a:r>
              <a:rPr lang="en-US" sz="1400" dirty="0" smtClean="0"/>
              <a:t>Rho </a:t>
            </a:r>
            <a:r>
              <a:rPr lang="en-US" sz="1400" dirty="0"/>
              <a:t>hexameric </a:t>
            </a:r>
            <a:r>
              <a:rPr lang="en-US" sz="1400" dirty="0" smtClean="0"/>
              <a:t>helicase 3D structure</a:t>
            </a:r>
            <a:endParaRPr lang="en-US" sz="1400" dirty="0">
              <a:solidFill>
                <a:srgbClr val="FF0000"/>
              </a:solidFill>
            </a:endParaRPr>
          </a:p>
        </p:txBody>
      </p:sp>
    </p:spTree>
    <p:extLst>
      <p:ext uri="{BB962C8B-B14F-4D97-AF65-F5344CB8AC3E}">
        <p14:creationId xmlns:p14="http://schemas.microsoft.com/office/powerpoint/2010/main" val="396056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9939" name="Title 1"/>
          <p:cNvSpPr>
            <a:spLocks noGrp="1"/>
          </p:cNvSpPr>
          <p:nvPr>
            <p:ph type="title"/>
          </p:nvPr>
        </p:nvSpPr>
        <p:spPr>
          <a:xfrm>
            <a:off x="277267" y="228600"/>
            <a:ext cx="8589466" cy="628650"/>
          </a:xfrm>
        </p:spPr>
        <p:txBody>
          <a:bodyPr>
            <a:normAutofit fontScale="90000"/>
          </a:bodyPr>
          <a:lstStyle/>
          <a:p>
            <a:r>
              <a:rPr lang="en-US" sz="3600" dirty="0" smtClean="0"/>
              <a:t>Plans: Tablet VMD, Improved Touch Interfaces</a:t>
            </a:r>
            <a:endParaRPr lang="en-US" sz="2400" dirty="0" smtClean="0"/>
          </a:p>
        </p:txBody>
      </p:sp>
      <p:pic>
        <p:nvPicPr>
          <p:cNvPr id="39941" name="Picture 3" descr="img_016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15591"/>
            <a:ext cx="3424238" cy="38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020366"/>
            <a:ext cx="5715000" cy="3574257"/>
          </a:xfrm>
        </p:spPr>
        <p:txBody>
          <a:bodyPr>
            <a:normAutofit fontScale="77500" lnSpcReduction="20000"/>
          </a:bodyPr>
          <a:lstStyle/>
          <a:p>
            <a:r>
              <a:rPr lang="en-US" dirty="0" smtClean="0"/>
              <a:t>Developed first multi-touch VMD interface</a:t>
            </a:r>
          </a:p>
          <a:p>
            <a:pPr lvl="1">
              <a:buFont typeface="Courier New" panose="02070309020205020404" pitchFamily="49" charset="0"/>
              <a:buChar char="o"/>
            </a:pPr>
            <a:r>
              <a:rPr lang="en-US" dirty="0" smtClean="0"/>
              <a:t>Early technology development in advance of devices</a:t>
            </a:r>
          </a:p>
          <a:p>
            <a:pPr lvl="1">
              <a:buFont typeface="Courier New" panose="02070309020205020404" pitchFamily="49" charset="0"/>
              <a:buChar char="o"/>
            </a:pPr>
            <a:r>
              <a:rPr lang="en-US" dirty="0" smtClean="0"/>
              <a:t>Collaborative multi-user wireless control of VMD session</a:t>
            </a:r>
          </a:p>
          <a:p>
            <a:r>
              <a:rPr lang="en-US" dirty="0" smtClean="0"/>
              <a:t>Features in development:</a:t>
            </a:r>
          </a:p>
          <a:p>
            <a:pPr lvl="1">
              <a:buFont typeface="Courier New" panose="02070309020205020404" pitchFamily="49" charset="0"/>
              <a:buChar char="o"/>
            </a:pPr>
            <a:r>
              <a:rPr lang="en-US" dirty="0" smtClean="0"/>
              <a:t>tablet </a:t>
            </a:r>
            <a:r>
              <a:rPr lang="en-US" dirty="0"/>
              <a:t>display of trajectory timelines, sequence data, plots, and tabular </a:t>
            </a:r>
            <a:r>
              <a:rPr lang="en-US" dirty="0" smtClean="0"/>
              <a:t>information</a:t>
            </a:r>
          </a:p>
          <a:p>
            <a:r>
              <a:rPr lang="en-US" b="1" dirty="0" smtClean="0"/>
              <a:t>Goal: full tablet-native VMD</a:t>
            </a:r>
            <a:endParaRPr lang="en-US" b="1" dirty="0"/>
          </a:p>
        </p:txBody>
      </p:sp>
    </p:spTree>
    <p:extLst>
      <p:ext uri="{BB962C8B-B14F-4D97-AF65-F5344CB8AC3E}">
        <p14:creationId xmlns:p14="http://schemas.microsoft.com/office/powerpoint/2010/main" val="390216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753" y="205979"/>
            <a:ext cx="8856921" cy="676073"/>
          </a:xfrm>
        </p:spPr>
        <p:txBody>
          <a:bodyPr>
            <a:noAutofit/>
          </a:bodyPr>
          <a:lstStyle/>
          <a:p>
            <a:r>
              <a:rPr lang="en-US" sz="3600" dirty="0" smtClean="0"/>
              <a:t>Optimizing VMD for Power Consumption</a:t>
            </a:r>
            <a:endParaRPr lang="en-US" sz="36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34" b="11722"/>
          <a:stretch/>
        </p:blipFill>
        <p:spPr>
          <a:xfrm>
            <a:off x="1169582" y="882052"/>
            <a:ext cx="6930433" cy="3753743"/>
          </a:xfrm>
          <a:prstGeom prst="rect">
            <a:avLst/>
          </a:prstGeom>
        </p:spPr>
      </p:pic>
    </p:spTree>
    <p:extLst>
      <p:ext uri="{BB962C8B-B14F-4D97-AF65-F5344CB8AC3E}">
        <p14:creationId xmlns:p14="http://schemas.microsoft.com/office/powerpoint/2010/main" val="4292907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Center of Excellence, University of Illinois at Urbana-Champaign</a:t>
            </a:r>
          </a:p>
          <a:p>
            <a:pPr marL="342900" indent="-342900" eaLnBrk="1" hangingPunct="1"/>
            <a:r>
              <a:rPr lang="en-US" altLang="en-US" sz="2000" dirty="0" smtClean="0">
                <a:latin typeface="Arial" charset="0"/>
                <a:cs typeface="Arial" charset="0"/>
              </a:rPr>
              <a:t>NVIDIA CUDA team</a:t>
            </a:r>
          </a:p>
          <a:p>
            <a:pPr marL="342900" indent="-342900" eaLnBrk="1" hangingPunct="1"/>
            <a:r>
              <a:rPr lang="en-US" altLang="en-US" sz="2000" dirty="0" smtClean="0">
                <a:latin typeface="Arial" charset="0"/>
                <a:cs typeface="Arial" charset="0"/>
              </a:rPr>
              <a:t>NVIDIA </a:t>
            </a:r>
            <a:r>
              <a:rPr lang="en-US" altLang="en-US" sz="2000" dirty="0" err="1" smtClean="0">
                <a:latin typeface="Arial" charset="0"/>
                <a:cs typeface="Arial" charset="0"/>
              </a:rPr>
              <a:t>OptiX</a:t>
            </a:r>
            <a:r>
              <a:rPr lang="en-US" altLang="en-US" sz="2000" dirty="0" smtClean="0">
                <a:latin typeface="Arial" charset="0"/>
                <a:cs typeface="Arial" charset="0"/>
              </a:rPr>
              <a:t> team </a:t>
            </a:r>
          </a:p>
          <a:p>
            <a:pPr marL="342900" indent="-342900" eaLnBrk="1" hangingPunct="1"/>
            <a:r>
              <a:rPr lang="en-US" altLang="en-US" sz="2000" dirty="0" smtClean="0">
                <a:latin typeface="Arial" charset="0"/>
                <a:cs typeface="Arial" charset="0"/>
              </a:rPr>
              <a:t>NCSA Blue Waters Team</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eaLnBrk="1" hangingPunct="1"/>
            <a:r>
              <a:rPr lang="en-US" altLang="en-US" sz="1800" dirty="0" smtClean="0">
                <a:latin typeface="Arial" charset="0"/>
                <a:cs typeface="Arial" charset="0"/>
              </a:rPr>
              <a:t>NSF Blue Waters:                                                                                  NSF OCI 07-25070, PRAC “The Computational Microscope”</a:t>
            </a: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8716611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1800" dirty="0" smtClean="0"/>
              <a:t>VMD 1.9.1 user statistics: </a:t>
            </a:r>
          </a:p>
          <a:p>
            <a:pPr lvl="1"/>
            <a:r>
              <a:rPr lang="en-US" sz="1600" dirty="0" smtClean="0"/>
              <a:t>74,933 unique registered users from all over the world</a:t>
            </a:r>
          </a:p>
          <a:p>
            <a:pPr eaLnBrk="1" hangingPunct="1"/>
            <a:r>
              <a:rPr lang="en-US" sz="1800" dirty="0" smtClean="0"/>
              <a:t>Uniquely interoperable with a broad range of tools: AMBER, CHARMM, CPMD, DL_POLY, GAMESS, GROMACS, HOOMD, LAMMPS, NAMD, and many more …</a:t>
            </a:r>
          </a:p>
          <a:p>
            <a:pPr eaLnBrk="1" hangingPunct="1"/>
            <a:r>
              <a:rPr lang="en-US" sz="1800" dirty="0" smtClean="0"/>
              <a:t>Supports key data types, file formats, and databases, e.g. electron microscopy, quantum chemistry, MD trajectories, sequence alignments, super resolution light microscopy</a:t>
            </a:r>
          </a:p>
          <a:p>
            <a:pPr eaLnBrk="1" hangingPunct="1"/>
            <a:r>
              <a:rPr lang="en-US" sz="18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1944368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0350"/>
            <a:ext cx="6181725" cy="442912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0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7651" name="Rectangle 3"/>
          <p:cNvSpPr>
            <a:spLocks noGrp="1" noChangeArrowheads="1"/>
          </p:cNvSpPr>
          <p:nvPr>
            <p:ph type="body" idx="4294967295"/>
          </p:nvPr>
        </p:nvSpPr>
        <p:spPr>
          <a:xfrm>
            <a:off x="28575" y="971550"/>
            <a:ext cx="9144000" cy="3657600"/>
          </a:xfrm>
          <a:solidFill>
            <a:schemeClr val="bg1"/>
          </a:solidFill>
        </p:spPr>
        <p:txBody>
          <a:bodyPr lIns="91440" tIns="45720" rIns="91440" bIns="45720">
            <a:normAutofit fontScale="92500"/>
          </a:bodyPr>
          <a:lstStyle/>
          <a:p>
            <a:pPr>
              <a:lnSpc>
                <a:spcPct val="90000"/>
              </a:lnSpc>
            </a:pPr>
            <a:r>
              <a:rPr lang="en-US" sz="1600" b="1" dirty="0"/>
              <a:t>GPU-Accelerated Molecular Visualization on </a:t>
            </a:r>
            <a:r>
              <a:rPr lang="en-US" sz="1600" b="1" dirty="0" err="1"/>
              <a:t>Petascale</a:t>
            </a:r>
            <a:r>
              <a:rPr lang="en-US" sz="1600" b="1" dirty="0"/>
              <a:t> Supercomputing </a:t>
            </a:r>
            <a:r>
              <a:rPr lang="en-US" sz="1600" b="1" dirty="0" smtClean="0"/>
              <a:t>Platforms.</a:t>
            </a:r>
            <a:r>
              <a:rPr lang="en-US" sz="1600" i="1" dirty="0" smtClean="0"/>
              <a:t>                    </a:t>
            </a:r>
            <a:r>
              <a:rPr lang="en-US" sz="1600" dirty="0" smtClean="0"/>
              <a:t>J. </a:t>
            </a:r>
            <a:r>
              <a:rPr lang="en-US" sz="1600" dirty="0"/>
              <a:t>Stone, </a:t>
            </a:r>
            <a:r>
              <a:rPr lang="en-US" sz="1600" dirty="0" smtClean="0"/>
              <a:t>K. </a:t>
            </a:r>
            <a:r>
              <a:rPr lang="en-US" sz="1600" dirty="0"/>
              <a:t>L. </a:t>
            </a:r>
            <a:r>
              <a:rPr lang="en-US" sz="1600" dirty="0" err="1"/>
              <a:t>Vandivort</a:t>
            </a:r>
            <a:r>
              <a:rPr lang="en-US" sz="1600" dirty="0"/>
              <a:t>, and </a:t>
            </a:r>
            <a:r>
              <a:rPr lang="en-US" sz="1600" dirty="0" smtClean="0"/>
              <a:t>K. </a:t>
            </a:r>
            <a:r>
              <a:rPr lang="en-US" sz="1600" dirty="0" err="1"/>
              <a:t>Schulten</a:t>
            </a:r>
            <a:r>
              <a:rPr lang="en-US" sz="1600" dirty="0" smtClean="0"/>
              <a:t>. UltraVis'13</a:t>
            </a:r>
            <a:r>
              <a:rPr lang="en-US" sz="1600" dirty="0"/>
              <a:t>: Proceedings of the 8th International Workshop on </a:t>
            </a:r>
            <a:r>
              <a:rPr lang="en-US" sz="1600" dirty="0" err="1"/>
              <a:t>Ultrascale</a:t>
            </a:r>
            <a:r>
              <a:rPr lang="en-US" sz="1600" dirty="0"/>
              <a:t> Visualization, pp. 6:1-6:8, 2013</a:t>
            </a:r>
            <a:r>
              <a:rPr lang="en-US" sz="1600" dirty="0" smtClean="0"/>
              <a:t>.</a:t>
            </a:r>
          </a:p>
          <a:p>
            <a:pPr>
              <a:lnSpc>
                <a:spcPct val="90000"/>
              </a:lnSpc>
            </a:pPr>
            <a:r>
              <a:rPr lang="en-US" altLang="en-US" sz="1600" b="1" dirty="0" smtClean="0"/>
              <a:t>Early Experiences Scaling VMD Molecular Visualization and Analysis Jobs on Blue Waters.          </a:t>
            </a:r>
            <a:r>
              <a:rPr lang="en-US" altLang="en-US" sz="1600" dirty="0" smtClean="0"/>
              <a:t>J. Stone, B. </a:t>
            </a:r>
            <a:r>
              <a:rPr lang="en-US" altLang="en-US" sz="1600" dirty="0" err="1" smtClean="0"/>
              <a:t>Isralewitz</a:t>
            </a:r>
            <a:r>
              <a:rPr lang="en-US" altLang="en-US" sz="1600" dirty="0" smtClean="0"/>
              <a:t>, and K. </a:t>
            </a:r>
            <a:r>
              <a:rPr lang="en-US" altLang="en-US" sz="1600" dirty="0" err="1" smtClean="0"/>
              <a:t>Schulten</a:t>
            </a:r>
            <a:r>
              <a:rPr lang="en-US" altLang="en-US" sz="1600" dirty="0" smtClean="0"/>
              <a:t>.  In proceedings, Extreme Scaling Workshop,  2013.</a:t>
            </a:r>
            <a:endParaRPr lang="en-US" altLang="en-US" sz="1600" b="1" dirty="0" smtClean="0"/>
          </a:p>
          <a:p>
            <a:pPr eaLnBrk="1" hangingPunct="1">
              <a:lnSpc>
                <a:spcPct val="90000"/>
              </a:lnSpc>
            </a:pPr>
            <a:r>
              <a:rPr lang="en-US" altLang="en-US" sz="1600" b="1" dirty="0" smtClean="0"/>
              <a:t>Lattice Microbes: High‐performance stochastic simulation method for the reaction‐diffusion master equation.  </a:t>
            </a:r>
            <a:r>
              <a:rPr lang="en-US" altLang="en-US" sz="1600" dirty="0" smtClean="0"/>
              <a:t>E. Roberts, J. Stone, and Z. </a:t>
            </a:r>
            <a:r>
              <a:rPr lang="en-US" altLang="en-US" sz="1600" dirty="0" err="1" smtClean="0"/>
              <a:t>Luthey‐Schulten</a:t>
            </a:r>
            <a:r>
              <a:rPr lang="en-US" altLang="en-US" sz="1600" dirty="0" smtClean="0"/>
              <a:t>.</a:t>
            </a:r>
            <a:br>
              <a:rPr lang="en-US" altLang="en-US" sz="1600" dirty="0" smtClean="0"/>
            </a:br>
            <a:r>
              <a:rPr lang="en-US" altLang="en-US" sz="1600" dirty="0" smtClean="0"/>
              <a:t>J. Computational Chemistry 34 (3), 245-255, 2013</a:t>
            </a:r>
            <a:r>
              <a:rPr lang="en-US" altLang="en-US" sz="1600" b="1" dirty="0" smtClean="0"/>
              <a:t>.</a:t>
            </a:r>
          </a:p>
          <a:p>
            <a:pPr eaLnBrk="1" hangingPunct="1">
              <a:lnSpc>
                <a:spcPct val="90000"/>
              </a:lnSpc>
            </a:pPr>
            <a:r>
              <a:rPr lang="en-US" altLang="en-US" sz="1600" b="1" dirty="0" smtClean="0"/>
              <a:t>Fast Visualization of Gaussian Density Surfaces for Molecular Dynamics and Particle System Trajectories.</a:t>
            </a:r>
            <a:r>
              <a:rPr lang="en-US" altLang="en-US" sz="1600" i="1" dirty="0" smtClean="0"/>
              <a:t> </a:t>
            </a:r>
            <a:r>
              <a:rPr lang="en-US" altLang="en-US" sz="1600" dirty="0" smtClean="0"/>
              <a:t>M. Krone, J. Stone,  T. </a:t>
            </a:r>
            <a:r>
              <a:rPr lang="en-US" altLang="en-US" sz="1600" dirty="0" err="1" smtClean="0"/>
              <a:t>Ertl</a:t>
            </a:r>
            <a:r>
              <a:rPr lang="en-US" altLang="en-US" sz="1600" dirty="0" smtClean="0"/>
              <a:t>, and K. </a:t>
            </a:r>
            <a:r>
              <a:rPr lang="en-US" altLang="en-US" sz="1600" dirty="0" err="1" smtClean="0"/>
              <a:t>Schulten</a:t>
            </a:r>
            <a:r>
              <a:rPr lang="en-US" altLang="en-US" sz="1600" dirty="0" smtClean="0"/>
              <a:t>. </a:t>
            </a:r>
            <a:r>
              <a:rPr lang="en-US" altLang="en-US" sz="1600" i="1" dirty="0" err="1" smtClean="0"/>
              <a:t>EuroVis</a:t>
            </a:r>
            <a:r>
              <a:rPr lang="en-US" altLang="en-US" sz="1600" i="1" dirty="0" smtClean="0"/>
              <a:t> Short Papers,</a:t>
            </a:r>
            <a:r>
              <a:rPr lang="en-US" altLang="en-US" sz="1600" b="1" dirty="0" smtClean="0"/>
              <a:t> </a:t>
            </a:r>
            <a:r>
              <a:rPr lang="en-US" altLang="en-US" sz="1600" dirty="0" smtClean="0"/>
              <a:t>pp. 67-71, 2012.</a:t>
            </a:r>
          </a:p>
          <a:p>
            <a:pPr eaLnBrk="1" hangingPunct="1">
              <a:lnSpc>
                <a:spcPct val="90000"/>
              </a:lnSpc>
            </a:pPr>
            <a:r>
              <a:rPr lang="en-US" altLang="en-US" sz="1600" b="1" dirty="0" smtClean="0"/>
              <a:t>Immersive Out-of-Core Visualization of Large-Size and Long-Timescale Molecular Dynamics Trajectories. </a:t>
            </a:r>
            <a:r>
              <a:rPr lang="en-US" altLang="en-US" sz="1600" dirty="0" smtClean="0"/>
              <a:t>J. Stone, K. L. </a:t>
            </a:r>
            <a:r>
              <a:rPr lang="en-US" altLang="en-US" sz="1600" dirty="0" err="1" smtClean="0"/>
              <a:t>Vandivort</a:t>
            </a:r>
            <a:r>
              <a:rPr lang="en-US" altLang="en-US" sz="1600" dirty="0" smtClean="0"/>
              <a:t>, and K. </a:t>
            </a:r>
            <a:r>
              <a:rPr lang="en-US" altLang="en-US" sz="1600" dirty="0" err="1" smtClean="0"/>
              <a:t>Schulten</a:t>
            </a:r>
            <a:r>
              <a:rPr lang="en-US" altLang="en-US" sz="1600" dirty="0" smtClean="0"/>
              <a:t>. G. </a:t>
            </a:r>
            <a:r>
              <a:rPr lang="en-US" altLang="en-US" sz="1600" dirty="0" err="1" smtClean="0"/>
              <a:t>Bebis</a:t>
            </a:r>
            <a:r>
              <a:rPr lang="en-US" altLang="en-US" sz="1600" dirty="0" smtClean="0"/>
              <a:t> et al. (Eds.): </a:t>
            </a:r>
            <a:r>
              <a:rPr lang="en-US" altLang="en-US" sz="1600" i="1" dirty="0" smtClean="0"/>
              <a:t>7th International Symposium on Visual Computing (ISVC 2011)</a:t>
            </a:r>
            <a:r>
              <a:rPr lang="en-US" altLang="en-US" sz="1600" dirty="0" smtClean="0"/>
              <a:t>, LNCS 6939, pp. 1-12, 2011.</a:t>
            </a:r>
          </a:p>
          <a:p>
            <a:pPr eaLnBrk="1" hangingPunct="1">
              <a:lnSpc>
                <a:spcPct val="90000"/>
              </a:lnSpc>
            </a:pPr>
            <a:r>
              <a:rPr lang="en-US" altLang="en-US" sz="1600" b="1" dirty="0" smtClean="0"/>
              <a:t>Fast Analysis of Molecular Dynamics Trajectories with Graphics Processing Units – Radial Distribution Functions.</a:t>
            </a:r>
            <a:r>
              <a:rPr lang="en-US" altLang="en-US" sz="1600" dirty="0" smtClean="0"/>
              <a:t>  B. Levine, J. Stone, and A. </a:t>
            </a:r>
            <a:r>
              <a:rPr lang="en-US" altLang="en-US" sz="1600" dirty="0" err="1" smtClean="0"/>
              <a:t>Kohlmeyer</a:t>
            </a:r>
            <a:r>
              <a:rPr lang="en-US" altLang="en-US" sz="1600" dirty="0" smtClean="0"/>
              <a:t>. </a:t>
            </a:r>
            <a:r>
              <a:rPr lang="en-US" altLang="en-US" sz="1600" i="1" dirty="0" smtClean="0"/>
              <a:t>J. Comp. Physics</a:t>
            </a:r>
            <a:r>
              <a:rPr lang="en-US" altLang="en-US" sz="1600" dirty="0" smtClean="0"/>
              <a:t>, 230(9):3556-3569, 2011.</a:t>
            </a:r>
          </a:p>
        </p:txBody>
      </p:sp>
    </p:spTree>
    <p:extLst>
      <p:ext uri="{BB962C8B-B14F-4D97-AF65-F5344CB8AC3E}">
        <p14:creationId xmlns:p14="http://schemas.microsoft.com/office/powerpoint/2010/main" val="31782987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8675"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a:bodyPr>
          <a:lstStyle/>
          <a:p>
            <a:pPr eaLnBrk="1" hangingPunct="1"/>
            <a:r>
              <a:rPr lang="en-US" altLang="en-US" sz="1600" b="1" dirty="0" smtClean="0"/>
              <a:t>Quantifying the Impact of GPUs on Performance and Energy Efficiency in HPC Clusters. </a:t>
            </a:r>
            <a:r>
              <a:rPr lang="en-US" altLang="en-US" sz="1600" dirty="0" smtClean="0"/>
              <a:t>J. </a:t>
            </a:r>
            <a:r>
              <a:rPr lang="en-US" altLang="en-US" sz="1600" dirty="0" err="1" smtClean="0"/>
              <a:t>Enos</a:t>
            </a:r>
            <a:r>
              <a:rPr lang="en-US" altLang="en-US" sz="1600" dirty="0" smtClean="0"/>
              <a:t>, C. Steffen, J. </a:t>
            </a:r>
            <a:r>
              <a:rPr lang="en-US" altLang="en-US" sz="1600" dirty="0" err="1" smtClean="0"/>
              <a:t>Fullop</a:t>
            </a:r>
            <a:r>
              <a:rPr lang="en-US" altLang="en-US" sz="1600" dirty="0" smtClean="0"/>
              <a:t>, M. </a:t>
            </a:r>
            <a:r>
              <a:rPr lang="en-US" altLang="en-US" sz="1600" dirty="0" err="1" smtClean="0"/>
              <a:t>Showerman</a:t>
            </a:r>
            <a:r>
              <a:rPr lang="en-US" altLang="en-US" sz="1600" dirty="0" smtClean="0"/>
              <a:t>, G. Shi, K. </a:t>
            </a:r>
            <a:r>
              <a:rPr lang="en-US" altLang="en-US" sz="1600" dirty="0" err="1" smtClean="0"/>
              <a:t>Esler</a:t>
            </a:r>
            <a:r>
              <a:rPr lang="en-US" altLang="en-US" sz="1600" dirty="0" smtClean="0"/>
              <a:t>, V. </a:t>
            </a:r>
            <a:r>
              <a:rPr lang="en-US" altLang="en-US" sz="1600" dirty="0" err="1" smtClean="0"/>
              <a:t>Kindratenko</a:t>
            </a:r>
            <a:r>
              <a:rPr lang="en-US" altLang="en-US" sz="1600" dirty="0" smtClean="0"/>
              <a:t>, J. Stone,           J Phillips.</a:t>
            </a:r>
            <a:r>
              <a:rPr lang="en-US" altLang="en-US" sz="1600" b="1" dirty="0" smtClean="0"/>
              <a:t> </a:t>
            </a:r>
            <a:r>
              <a:rPr lang="en-US" altLang="en-US" sz="1600" i="1" dirty="0" smtClean="0"/>
              <a:t>International Conference on Green Computing, </a:t>
            </a:r>
            <a:r>
              <a:rPr lang="en-US" altLang="en-US" sz="1600" dirty="0" smtClean="0"/>
              <a:t>pp. 317-324, 2010.</a:t>
            </a:r>
          </a:p>
          <a:p>
            <a:pPr eaLnBrk="1" hangingPunct="1"/>
            <a:r>
              <a:rPr lang="en-US" altLang="en-US" sz="1600" b="1" dirty="0" smtClean="0"/>
              <a:t>GPU-accelerated molecular modeling coming of age.  </a:t>
            </a:r>
            <a:r>
              <a:rPr lang="en-US" altLang="en-US" sz="1600" dirty="0" smtClean="0"/>
              <a:t>J. Stone, D. Hardy, I. </a:t>
            </a:r>
            <a:r>
              <a:rPr lang="en-US" altLang="en-US" sz="1600" dirty="0" err="1" smtClean="0"/>
              <a:t>Ufimtsev</a:t>
            </a:r>
            <a:r>
              <a:rPr lang="en-US" altLang="en-US" sz="1600" dirty="0" smtClean="0"/>
              <a:t>,         K. </a:t>
            </a:r>
            <a:r>
              <a:rPr lang="en-US" altLang="en-US" sz="1600" dirty="0" err="1" smtClean="0"/>
              <a:t>Schulten</a:t>
            </a:r>
            <a:r>
              <a:rPr lang="en-US" altLang="en-US" sz="1600" dirty="0" smtClean="0"/>
              <a:t>.  </a:t>
            </a:r>
            <a:r>
              <a:rPr lang="en-US" altLang="en-US" sz="1600" i="1" dirty="0" smtClean="0"/>
              <a:t>J. Molecular Graphics and Modeling,</a:t>
            </a:r>
            <a:r>
              <a:rPr lang="en-US" altLang="en-US" sz="1600" b="1" dirty="0" smtClean="0"/>
              <a:t> </a:t>
            </a:r>
            <a:r>
              <a:rPr lang="en-US" altLang="en-US" sz="1600" dirty="0" smtClean="0"/>
              <a:t>29:116-125, 2010.</a:t>
            </a:r>
          </a:p>
          <a:p>
            <a:pPr eaLnBrk="1" hangingPunct="1"/>
            <a:r>
              <a:rPr lang="en-US" altLang="en-US" sz="1600" b="1" dirty="0" err="1" smtClean="0"/>
              <a:t>OpenCL</a:t>
            </a:r>
            <a:r>
              <a:rPr lang="en-US" altLang="en-US" sz="1600" b="1" dirty="0" smtClean="0"/>
              <a:t>: A Parallel Programming Standard for Heterogeneous Computing.                       </a:t>
            </a:r>
            <a:r>
              <a:rPr lang="en-US" altLang="en-US" sz="1600" dirty="0" smtClean="0"/>
              <a:t>J. Stone, D. </a:t>
            </a:r>
            <a:r>
              <a:rPr lang="en-US" altLang="en-US" sz="1600" dirty="0" err="1" smtClean="0"/>
              <a:t>Gohara</a:t>
            </a:r>
            <a:r>
              <a:rPr lang="en-US" altLang="en-US" sz="1600" dirty="0" smtClean="0"/>
              <a:t>, G. Shi.  </a:t>
            </a:r>
            <a:r>
              <a:rPr lang="en-US" altLang="en-US" sz="1600" i="1" dirty="0" smtClean="0"/>
              <a:t>Computing in Science and Engineering, </a:t>
            </a:r>
            <a:r>
              <a:rPr lang="en-US" altLang="en-US" sz="1600" dirty="0" smtClean="0"/>
              <a:t>12(3):66-73, 2010.</a:t>
            </a:r>
          </a:p>
          <a:p>
            <a:pPr eaLnBrk="1" hangingPunct="1"/>
            <a:r>
              <a:rPr lang="en-US" altLang="en-US" sz="1600" b="1" dirty="0" smtClean="0"/>
              <a:t>An Asymmetric Distributed Shared Memory Model for Heterogeneous Computing Systems</a:t>
            </a:r>
            <a:r>
              <a:rPr lang="en-US" altLang="en-US" sz="1600" dirty="0" smtClean="0"/>
              <a:t>.  I. </a:t>
            </a:r>
            <a:r>
              <a:rPr lang="en-US" altLang="en-US" sz="1600" dirty="0" err="1" smtClean="0"/>
              <a:t>Gelado</a:t>
            </a:r>
            <a:r>
              <a:rPr lang="en-US" altLang="en-US" sz="1600" dirty="0" smtClean="0"/>
              <a:t>, J. Stone, J. </a:t>
            </a:r>
            <a:r>
              <a:rPr lang="en-US" altLang="en-US" sz="1600" dirty="0" err="1" smtClean="0"/>
              <a:t>Cabezas</a:t>
            </a:r>
            <a:r>
              <a:rPr lang="en-US" altLang="en-US" sz="1600" dirty="0" smtClean="0"/>
              <a:t>, S. Patel, N. Navarro, W. </a:t>
            </a:r>
            <a:r>
              <a:rPr lang="en-US" altLang="en-US" sz="1600" dirty="0" err="1" smtClean="0"/>
              <a:t>Hwu</a:t>
            </a:r>
            <a:r>
              <a:rPr lang="en-US" altLang="en-US" sz="1600" dirty="0" smtClean="0"/>
              <a:t>.  </a:t>
            </a:r>
            <a:r>
              <a:rPr lang="en-US" altLang="en-US" sz="1600" i="1" dirty="0" smtClean="0"/>
              <a:t>ASPLOS ’10: Proceedings of the 15</a:t>
            </a:r>
            <a:r>
              <a:rPr lang="en-US" altLang="en-US" sz="1600" i="1" baseline="30000" dirty="0" smtClean="0"/>
              <a:t>th</a:t>
            </a:r>
            <a:r>
              <a:rPr lang="en-US" altLang="en-US" sz="1600" i="1" dirty="0" smtClean="0"/>
              <a:t> International Conference on Architectural Support for Programming Languages and Operating Systems,</a:t>
            </a:r>
            <a:r>
              <a:rPr lang="en-US" altLang="en-US" sz="1600" dirty="0" smtClean="0"/>
              <a:t> pp. 347-358, 2010.</a:t>
            </a:r>
            <a:endParaRPr lang="en-US" altLang="en-US" sz="1800" dirty="0" smtClean="0"/>
          </a:p>
        </p:txBody>
      </p:sp>
    </p:spTree>
    <p:extLst>
      <p:ext uri="{BB962C8B-B14F-4D97-AF65-F5344CB8AC3E}">
        <p14:creationId xmlns:p14="http://schemas.microsoft.com/office/powerpoint/2010/main" val="2124829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9699"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lnSpcReduction="10000"/>
          </a:bodyPr>
          <a:lstStyle/>
          <a:p>
            <a:pPr eaLnBrk="1" hangingPunct="1"/>
            <a:r>
              <a:rPr lang="en-US" altLang="en-US" sz="1600" b="1" dirty="0" smtClean="0"/>
              <a:t>GPU Clusters for High Performance Computing</a:t>
            </a:r>
            <a:r>
              <a:rPr lang="en-US" altLang="en-US" sz="1600" dirty="0" smtClean="0"/>
              <a:t>.  V. </a:t>
            </a:r>
            <a:r>
              <a:rPr lang="en-US" altLang="en-US" sz="1600" dirty="0" err="1" smtClean="0"/>
              <a:t>Kindratenko</a:t>
            </a:r>
            <a:r>
              <a:rPr lang="en-US" altLang="en-US" sz="1600" dirty="0" smtClean="0"/>
              <a:t>, J. </a:t>
            </a:r>
            <a:r>
              <a:rPr lang="en-US" altLang="en-US" sz="1600" dirty="0" err="1" smtClean="0"/>
              <a:t>Enos</a:t>
            </a:r>
            <a:r>
              <a:rPr lang="en-US" altLang="en-US" sz="1600" dirty="0" smtClean="0"/>
              <a:t>, G. Shi, M. </a:t>
            </a:r>
            <a:r>
              <a:rPr lang="en-US" altLang="en-US" sz="1600" dirty="0" err="1" smtClean="0"/>
              <a:t>Showerman</a:t>
            </a:r>
            <a:r>
              <a:rPr lang="en-US" altLang="en-US" sz="1600" dirty="0" smtClean="0"/>
              <a:t>, G. Arnold, J. Stone, J. Phillips, W. </a:t>
            </a:r>
            <a:r>
              <a:rPr lang="en-US" altLang="en-US" sz="1600" dirty="0" err="1" smtClean="0"/>
              <a:t>Hwu</a:t>
            </a:r>
            <a:r>
              <a:rPr lang="en-US" altLang="en-US" sz="1600" dirty="0" smtClean="0"/>
              <a:t>.  </a:t>
            </a:r>
            <a:r>
              <a:rPr lang="en-US" altLang="en-US" sz="1600" i="1" dirty="0" smtClean="0"/>
              <a:t>Workshop on Parallel Programming on Accelerator Clusters (PPAC),</a:t>
            </a:r>
            <a:r>
              <a:rPr lang="en-US" altLang="en-US" sz="1600" dirty="0" smtClean="0"/>
              <a:t> In Proceedings IEEE Cluster 2009, pp. 1-8, Aug. 2009.</a:t>
            </a:r>
          </a:p>
          <a:p>
            <a:pPr eaLnBrk="1" hangingPunct="1"/>
            <a:r>
              <a:rPr lang="en-US" altLang="en-US" sz="1600" b="1" dirty="0" smtClean="0"/>
              <a:t>Long time-scale simulations of in vivo diffusion using GPU hardware</a:t>
            </a:r>
            <a:r>
              <a:rPr lang="en-US" altLang="en-US" sz="1600" dirty="0" smtClean="0"/>
              <a:t>.  E. Roberts, J. Stone, L. Sepulveda, W. </a:t>
            </a:r>
            <a:r>
              <a:rPr lang="en-US" altLang="en-US" sz="1600" dirty="0" err="1" smtClean="0"/>
              <a:t>Hwu</a:t>
            </a:r>
            <a:r>
              <a:rPr lang="en-US" altLang="en-US" sz="1600" dirty="0" smtClean="0"/>
              <a:t>, Z. </a:t>
            </a:r>
            <a:r>
              <a:rPr lang="en-US" altLang="en-US" sz="1600" dirty="0" err="1" smtClean="0"/>
              <a:t>Luthey-Schulten</a:t>
            </a:r>
            <a:r>
              <a:rPr lang="en-US" altLang="en-US" sz="1600" dirty="0" smtClean="0"/>
              <a:t>. In </a:t>
            </a:r>
            <a:r>
              <a:rPr lang="en-US" altLang="en-US" sz="1600" i="1" dirty="0" smtClean="0"/>
              <a:t>IPDPS’09: Proceedings of the 2009 IEEE International Symposium on Parallel &amp; Distributed Computing</a:t>
            </a:r>
            <a:r>
              <a:rPr lang="en-US" altLang="en-US" sz="1600" dirty="0" smtClean="0"/>
              <a:t>, pp. 1-8, 2009.</a:t>
            </a:r>
          </a:p>
          <a:p>
            <a:pPr eaLnBrk="1" hangingPunct="1"/>
            <a:r>
              <a:rPr lang="en-US" altLang="en-US" sz="1600" b="1" dirty="0" smtClean="0"/>
              <a:t>High Performance Computation and Interactive Display of Molecular Orbitals on GPUs and Multi-core CPUs</a:t>
            </a:r>
            <a:r>
              <a:rPr lang="en-US" altLang="en-US" sz="1600" dirty="0" smtClean="0"/>
              <a:t>.    J. Stone, J. </a:t>
            </a:r>
            <a:r>
              <a:rPr lang="en-US" altLang="en-US" sz="1600" dirty="0" err="1" smtClean="0"/>
              <a:t>Saam</a:t>
            </a:r>
            <a:r>
              <a:rPr lang="en-US" altLang="en-US" sz="1600" dirty="0" smtClean="0"/>
              <a:t>, D. Hardy, K. </a:t>
            </a:r>
            <a:r>
              <a:rPr lang="en-US" altLang="en-US" sz="1600" dirty="0" err="1" smtClean="0"/>
              <a:t>Vandivort</a:t>
            </a:r>
            <a:r>
              <a:rPr lang="en-US" altLang="en-US" sz="1600" dirty="0" smtClean="0"/>
              <a:t>, W. </a:t>
            </a:r>
            <a:r>
              <a:rPr lang="en-US" altLang="en-US" sz="1600" dirty="0" err="1" smtClean="0"/>
              <a:t>Hwu</a:t>
            </a:r>
            <a:r>
              <a:rPr lang="en-US" altLang="en-US" sz="1600" dirty="0" smtClean="0"/>
              <a:t>, K. </a:t>
            </a:r>
            <a:r>
              <a:rPr lang="en-US" altLang="en-US" sz="1600" dirty="0" err="1" smtClean="0"/>
              <a:t>Schulten</a:t>
            </a:r>
            <a:r>
              <a:rPr lang="en-US" altLang="en-US" sz="1600" dirty="0" smtClean="0"/>
              <a:t>, </a:t>
            </a:r>
            <a:r>
              <a:rPr lang="en-US" altLang="en-US" sz="1600" i="1" dirty="0" smtClean="0"/>
              <a:t>2nd Workshop on General-Purpose Computation on Graphics </a:t>
            </a:r>
            <a:r>
              <a:rPr lang="en-US" altLang="en-US" sz="1600" i="1" dirty="0" err="1" smtClean="0"/>
              <a:t>Pricessing</a:t>
            </a:r>
            <a:r>
              <a:rPr lang="en-US" altLang="en-US" sz="1600" i="1" dirty="0" smtClean="0"/>
              <a:t> Units (GPGPU-2),</a:t>
            </a:r>
            <a:r>
              <a:rPr lang="en-US" altLang="en-US" sz="1600" dirty="0" smtClean="0"/>
              <a:t> </a:t>
            </a:r>
            <a:r>
              <a:rPr lang="en-US" altLang="en-US" sz="1600" i="1" dirty="0" smtClean="0"/>
              <a:t>ACM International Conference Proceeding Series</a:t>
            </a:r>
            <a:r>
              <a:rPr lang="en-US" altLang="en-US" sz="1600" dirty="0" smtClean="0"/>
              <a:t>, volume 383, pp. 9-18, 2009.</a:t>
            </a:r>
          </a:p>
          <a:p>
            <a:pPr eaLnBrk="1" hangingPunct="1"/>
            <a:r>
              <a:rPr lang="en-US" altLang="en-US" sz="1600" b="1" dirty="0" smtClean="0"/>
              <a:t>Probing </a:t>
            </a:r>
            <a:r>
              <a:rPr lang="en-US" altLang="en-US" sz="1600" b="1" dirty="0" err="1" smtClean="0"/>
              <a:t>Biomolecular</a:t>
            </a:r>
            <a:r>
              <a:rPr lang="en-US" altLang="en-US" sz="1600" b="1" dirty="0" smtClean="0"/>
              <a:t> Machines with Graphics Processors</a:t>
            </a:r>
            <a:r>
              <a:rPr lang="en-US" altLang="en-US" sz="1600" dirty="0" smtClean="0"/>
              <a:t>.  J. Phillips, J. Stone.  </a:t>
            </a:r>
            <a:r>
              <a:rPr lang="en-US" altLang="en-US" sz="1600" i="1" dirty="0" smtClean="0"/>
              <a:t>Communications of the ACM,</a:t>
            </a:r>
            <a:r>
              <a:rPr lang="en-US" altLang="en-US" sz="1600" dirty="0" smtClean="0"/>
              <a:t> 52(10):34-41, 2009.</a:t>
            </a:r>
          </a:p>
          <a:p>
            <a:pPr eaLnBrk="1" hangingPunct="1"/>
            <a:r>
              <a:rPr lang="en-US" altLang="en-US" sz="1600" b="1" dirty="0" smtClean="0"/>
              <a:t>Multilevel summation of electrostatic potentials using graphics processing units</a:t>
            </a:r>
            <a:r>
              <a:rPr lang="en-US" altLang="en-US" sz="1600" dirty="0" smtClean="0"/>
              <a:t>. D. Hardy, J. Stone, K. </a:t>
            </a:r>
            <a:r>
              <a:rPr lang="en-US" altLang="en-US" sz="1600" dirty="0" err="1" smtClean="0"/>
              <a:t>Schulten</a:t>
            </a:r>
            <a:r>
              <a:rPr lang="en-US" altLang="en-US" sz="1600" dirty="0" smtClean="0"/>
              <a:t>. </a:t>
            </a:r>
            <a:r>
              <a:rPr lang="en-US" altLang="en-US" sz="1600" i="1" dirty="0" smtClean="0"/>
              <a:t>J. Parallel Computing</a:t>
            </a:r>
            <a:r>
              <a:rPr lang="en-US" altLang="en-US" sz="16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pPr eaLnBrk="1" hangingPunct="1"/>
            <a:r>
              <a:rPr lang="en-US" altLang="en-US" sz="3600" smtClean="0"/>
              <a:t>GPU Computing Publications </a:t>
            </a:r>
            <a:r>
              <a:rPr lang="en-US" altLang="en-US" sz="2800" smtClean="0"/>
              <a:t>http://www.ks.uiuc.edu/Research/gpu/</a:t>
            </a:r>
          </a:p>
        </p:txBody>
      </p:sp>
      <p:sp>
        <p:nvSpPr>
          <p:cNvPr id="30723" name="Rectangle 3"/>
          <p:cNvSpPr>
            <a:spLocks noGrp="1" noChangeArrowheads="1"/>
          </p:cNvSpPr>
          <p:nvPr>
            <p:ph type="body" idx="4294967295"/>
          </p:nvPr>
        </p:nvSpPr>
        <p:spPr>
          <a:xfrm>
            <a:off x="0" y="914400"/>
            <a:ext cx="9144000" cy="3638550"/>
          </a:xfrm>
          <a:solidFill>
            <a:schemeClr val="bg1"/>
          </a:solidFill>
        </p:spPr>
        <p:txBody>
          <a:bodyPr lIns="91440" tIns="45720" rIns="91440" bIns="45720"/>
          <a:lstStyle/>
          <a:p>
            <a:pPr eaLnBrk="1" hangingPunct="1"/>
            <a:r>
              <a:rPr lang="en-US" altLang="en-US" sz="1600" b="1" dirty="0" smtClean="0"/>
              <a:t>Adapting a message-driven parallel application to GPU-accelerated clusters</a:t>
            </a:r>
            <a:r>
              <a:rPr lang="en-US" altLang="en-US" sz="1600" dirty="0" smtClean="0"/>
              <a:t>.                                      J. Phillips, J. Stone, K. </a:t>
            </a:r>
            <a:r>
              <a:rPr lang="en-US" altLang="en-US" sz="1600" dirty="0" err="1" smtClean="0"/>
              <a:t>Schulten</a:t>
            </a:r>
            <a:r>
              <a:rPr lang="en-US" altLang="en-US" sz="1600" dirty="0" smtClean="0"/>
              <a:t>.  </a:t>
            </a:r>
            <a:r>
              <a:rPr lang="en-US" altLang="en-US" sz="1600" i="1" dirty="0" smtClean="0"/>
              <a:t>Proceedings of the 2008 ACM/IEEE Conference on Supercomputing</a:t>
            </a:r>
            <a:r>
              <a:rPr lang="en-US" altLang="en-US" sz="1600" dirty="0" smtClean="0"/>
              <a:t>, IEEE Press, 2008.</a:t>
            </a:r>
            <a:endParaRPr lang="en-US" altLang="en-US" sz="1600" i="1" dirty="0" smtClean="0"/>
          </a:p>
          <a:p>
            <a:pPr eaLnBrk="1" hangingPunct="1"/>
            <a:r>
              <a:rPr lang="en-US" altLang="en-US" sz="1600" b="1" dirty="0" smtClean="0"/>
              <a:t>GPU acceleration of cutoff pair potentials for molecular modeling applications</a:t>
            </a:r>
            <a:r>
              <a:rPr lang="en-US" altLang="en-US" sz="1600" dirty="0" smtClean="0"/>
              <a:t>.                                C. Rodrigues, D. Hardy, J. Stone, K. </a:t>
            </a:r>
            <a:r>
              <a:rPr lang="en-US" altLang="en-US" sz="1600" dirty="0" err="1" smtClean="0"/>
              <a:t>Schulten</a:t>
            </a:r>
            <a:r>
              <a:rPr lang="en-US" altLang="en-US" sz="1600" dirty="0" smtClean="0"/>
              <a:t>, and W. </a:t>
            </a:r>
            <a:r>
              <a:rPr lang="en-US" altLang="en-US" sz="1600" dirty="0" err="1" smtClean="0"/>
              <a:t>Hwu</a:t>
            </a:r>
            <a:r>
              <a:rPr lang="en-US" altLang="en-US" sz="1600" dirty="0" smtClean="0"/>
              <a:t>. </a:t>
            </a:r>
            <a:r>
              <a:rPr lang="en-US" altLang="en-US" sz="1600" i="1" dirty="0" smtClean="0"/>
              <a:t>Proceedings of the 2008 Conference On Computing Frontiers</a:t>
            </a:r>
            <a:r>
              <a:rPr lang="en-US" altLang="en-US" sz="1600" dirty="0" smtClean="0"/>
              <a:t>, pp. 273-282, 2008.</a:t>
            </a:r>
          </a:p>
          <a:p>
            <a:pPr eaLnBrk="1" hangingPunct="1"/>
            <a:r>
              <a:rPr lang="en-US" altLang="en-US" sz="1600" b="1" dirty="0" smtClean="0"/>
              <a:t>GPU computing</a:t>
            </a:r>
            <a:r>
              <a:rPr lang="en-US" altLang="en-US" sz="1600" dirty="0" smtClean="0"/>
              <a:t>.  J. Owens, M. Houston, D. </a:t>
            </a:r>
            <a:r>
              <a:rPr lang="en-US" altLang="en-US" sz="1600" dirty="0" err="1" smtClean="0"/>
              <a:t>Luebke</a:t>
            </a:r>
            <a:r>
              <a:rPr lang="en-US" altLang="en-US" sz="1600" dirty="0" smtClean="0"/>
              <a:t>, S. Green, J. Stone, J. Phillips. </a:t>
            </a:r>
            <a:r>
              <a:rPr lang="en-US" altLang="en-US" sz="1600" i="1" dirty="0" smtClean="0"/>
              <a:t>Proceedings of the IEEE</a:t>
            </a:r>
            <a:r>
              <a:rPr lang="en-US" altLang="en-US" sz="1600" dirty="0" smtClean="0"/>
              <a:t>, 96:879-899, 2008.</a:t>
            </a:r>
          </a:p>
          <a:p>
            <a:pPr eaLnBrk="1" hangingPunct="1"/>
            <a:r>
              <a:rPr lang="en-US" altLang="en-US" sz="1600" b="1" dirty="0" smtClean="0"/>
              <a:t>Accelerating molecular modeling applications with graphics processors</a:t>
            </a:r>
            <a:r>
              <a:rPr lang="en-US" altLang="en-US" sz="1600" i="1" dirty="0" smtClean="0"/>
              <a:t>. </a:t>
            </a:r>
            <a:r>
              <a:rPr lang="en-US" altLang="en-US" sz="1600" dirty="0" smtClean="0"/>
              <a:t>J. Stone, J. Phillips, P. </a:t>
            </a:r>
            <a:r>
              <a:rPr lang="en-US" altLang="en-US" sz="1600" dirty="0" err="1" smtClean="0"/>
              <a:t>Freddolino</a:t>
            </a:r>
            <a:r>
              <a:rPr lang="en-US" altLang="en-US" sz="1600" dirty="0" smtClean="0"/>
              <a:t>, D. Hardy, L. Trabuco, K. </a:t>
            </a:r>
            <a:r>
              <a:rPr lang="en-US" altLang="en-US" sz="1600" dirty="0" err="1" smtClean="0"/>
              <a:t>Schulten</a:t>
            </a:r>
            <a:r>
              <a:rPr lang="en-US" altLang="en-US" sz="1600" dirty="0" smtClean="0"/>
              <a:t>. </a:t>
            </a:r>
            <a:r>
              <a:rPr lang="en-US" altLang="en-US" sz="1600" i="1" dirty="0" smtClean="0"/>
              <a:t>J. Comp. Chem.</a:t>
            </a:r>
            <a:r>
              <a:rPr lang="en-US" altLang="en-US" sz="1600" dirty="0" smtClean="0"/>
              <a:t>, 28:2618-2640, 2007.</a:t>
            </a:r>
          </a:p>
          <a:p>
            <a:pPr eaLnBrk="1" hangingPunct="1"/>
            <a:r>
              <a:rPr lang="en-US" altLang="en-US" sz="1600" b="1" dirty="0" smtClean="0"/>
              <a:t>Continuous fluorescence </a:t>
            </a:r>
            <a:r>
              <a:rPr lang="en-US" altLang="en-US" sz="1600" b="1" dirty="0" err="1" smtClean="0"/>
              <a:t>microphotolysis</a:t>
            </a:r>
            <a:r>
              <a:rPr lang="en-US" altLang="en-US" sz="1600" b="1" dirty="0" smtClean="0"/>
              <a:t> and correlation spectroscopy</a:t>
            </a:r>
            <a:r>
              <a:rPr lang="en-US" altLang="en-US" sz="1600" dirty="0" smtClean="0"/>
              <a:t>. A. </a:t>
            </a:r>
            <a:r>
              <a:rPr lang="en-US" altLang="en-US" sz="1600" dirty="0" err="1" smtClean="0"/>
              <a:t>Arkhipov</a:t>
            </a:r>
            <a:r>
              <a:rPr lang="en-US" altLang="en-US" sz="1600" dirty="0" smtClean="0"/>
              <a:t>, J. </a:t>
            </a:r>
            <a:r>
              <a:rPr lang="en-US" altLang="en-US" sz="1600" dirty="0" err="1" smtClean="0"/>
              <a:t>Hüve</a:t>
            </a:r>
            <a:r>
              <a:rPr lang="en-US" altLang="en-US" sz="1600" dirty="0" smtClean="0"/>
              <a:t>, M. </a:t>
            </a:r>
            <a:r>
              <a:rPr lang="en-US" altLang="en-US" sz="1600" dirty="0" err="1" smtClean="0"/>
              <a:t>Kahms</a:t>
            </a:r>
            <a:r>
              <a:rPr lang="en-US" altLang="en-US" sz="1600" dirty="0" smtClean="0"/>
              <a:t>, R. Peters, K. </a:t>
            </a:r>
            <a:r>
              <a:rPr lang="en-US" altLang="en-US" sz="1600" dirty="0" err="1" smtClean="0"/>
              <a:t>Schulten</a:t>
            </a:r>
            <a:r>
              <a:rPr lang="en-US" altLang="en-US" sz="1600" dirty="0" smtClean="0"/>
              <a:t>. </a:t>
            </a:r>
            <a:r>
              <a:rPr lang="en-US" altLang="en-US" sz="1600" i="1" dirty="0" smtClean="0"/>
              <a:t>Biophysical Journal</a:t>
            </a:r>
            <a:r>
              <a:rPr lang="en-US" altLang="en-US" sz="16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11113"/>
            <a:ext cx="9144000" cy="5140325"/>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4099" name="Picture 1" descr="simsize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3600"/>
            <a:ext cx="76200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31750" y="31750"/>
            <a:ext cx="9153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latin typeface="Arial" pitchFamily="34" charset="0"/>
                <a:cs typeface="Arial" pitchFamily="34" charset="0"/>
              </a:rPr>
              <a:t>NAMD and VMD Use GPUs </a:t>
            </a:r>
            <a:r>
              <a:rPr lang="en-US" altLang="en-US" sz="2400" dirty="0" smtClean="0">
                <a:latin typeface="Arial" pitchFamily="34" charset="0"/>
                <a:cs typeface="Arial" pitchFamily="34" charset="0"/>
              </a:rPr>
              <a:t>and </a:t>
            </a:r>
            <a:r>
              <a:rPr lang="en-US" altLang="en-US" sz="2400" dirty="0" err="1" smtClean="0">
                <a:latin typeface="Arial" pitchFamily="34" charset="0"/>
                <a:cs typeface="Arial" pitchFamily="34" charset="0"/>
              </a:rPr>
              <a:t>Petascale</a:t>
            </a:r>
            <a:r>
              <a:rPr lang="en-US" altLang="en-US" sz="2400" dirty="0" smtClean="0">
                <a:latin typeface="Arial" pitchFamily="34" charset="0"/>
                <a:cs typeface="Arial" pitchFamily="34" charset="0"/>
              </a:rPr>
              <a:t> </a:t>
            </a:r>
            <a:r>
              <a:rPr lang="en-US" altLang="en-US" sz="2400" dirty="0">
                <a:latin typeface="Arial" pitchFamily="34" charset="0"/>
                <a:cs typeface="Arial" pitchFamily="34" charset="0"/>
              </a:rPr>
              <a:t>Computing to Meet</a:t>
            </a:r>
          </a:p>
          <a:p>
            <a:pPr algn="ctr" eaLnBrk="1" hangingPunct="1">
              <a:buFont typeface="Times New Roman" pitchFamily="18" charset="0"/>
              <a:buNone/>
            </a:pPr>
            <a:r>
              <a:rPr lang="en-US" altLang="en-US" sz="2400" dirty="0">
                <a:latin typeface="Arial" pitchFamily="34" charset="0"/>
                <a:cs typeface="Arial" pitchFamily="34" charset="0"/>
              </a:rPr>
              <a:t>Computational Biology’s Insatiable Demand for Processing Power</a:t>
            </a:r>
          </a:p>
        </p:txBody>
      </p:sp>
    </p:spTree>
    <p:extLst>
      <p:ext uri="{BB962C8B-B14F-4D97-AF65-F5344CB8AC3E}">
        <p14:creationId xmlns:p14="http://schemas.microsoft.com/office/powerpoint/2010/main" val="1498303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l="20701" t="10956" r="17209" b="7524"/>
          <a:stretch/>
        </p:blipFill>
        <p:spPr>
          <a:xfrm>
            <a:off x="5253562" y="787511"/>
            <a:ext cx="3890438" cy="3751148"/>
          </a:xfrm>
          <a:prstGeom prst="rect">
            <a:avLst/>
          </a:prstGeom>
        </p:spPr>
      </p:pic>
      <p:sp>
        <p:nvSpPr>
          <p:cNvPr id="2" name="Title 1"/>
          <p:cNvSpPr>
            <a:spLocks noGrp="1"/>
          </p:cNvSpPr>
          <p:nvPr>
            <p:ph type="title"/>
          </p:nvPr>
        </p:nvSpPr>
        <p:spPr>
          <a:xfrm>
            <a:off x="127591" y="0"/>
            <a:ext cx="8910083" cy="857250"/>
          </a:xfrm>
        </p:spPr>
        <p:txBody>
          <a:bodyPr>
            <a:noAutofit/>
          </a:bodyPr>
          <a:lstStyle/>
          <a:p>
            <a:r>
              <a:rPr lang="en-US" sz="2800" dirty="0" smtClean="0"/>
              <a:t>Large-Size and Long-Timescale MD </a:t>
            </a:r>
            <a:br>
              <a:rPr lang="en-US" sz="2800" dirty="0" smtClean="0"/>
            </a:br>
            <a:r>
              <a:rPr lang="en-US" sz="2800" dirty="0" smtClean="0"/>
              <a:t>Simulations Drive VMD Development</a:t>
            </a:r>
            <a:endParaRPr lang="en-US" sz="2800" dirty="0"/>
          </a:p>
        </p:txBody>
      </p:sp>
      <p:sp>
        <p:nvSpPr>
          <p:cNvPr id="3" name="TextBox 2"/>
          <p:cNvSpPr txBox="1"/>
          <p:nvPr/>
        </p:nvSpPr>
        <p:spPr>
          <a:xfrm>
            <a:off x="0" y="1060784"/>
            <a:ext cx="5390707" cy="3170099"/>
          </a:xfrm>
          <a:prstGeom prst="rect">
            <a:avLst/>
          </a:prstGeom>
          <a:noFill/>
        </p:spPr>
        <p:txBody>
          <a:bodyPr wrap="square" rtlCol="0">
            <a:spAutoFit/>
          </a:bodyPr>
          <a:lstStyle/>
          <a:p>
            <a:r>
              <a:rPr lang="en-US" sz="2000" dirty="0" smtClean="0"/>
              <a:t>Extend VMD to enable large state-of-the-art simulations  to be performed “routinely”</a:t>
            </a:r>
          </a:p>
          <a:p>
            <a:pPr marL="285750" indent="-285750">
              <a:buFont typeface="Arial" panose="020B0604020202020204" pitchFamily="34" charset="0"/>
              <a:buChar char="•"/>
            </a:pPr>
            <a:r>
              <a:rPr lang="en-US" sz="2000" dirty="0" smtClean="0"/>
              <a:t>Improve display fidelity and performance </a:t>
            </a:r>
          </a:p>
          <a:p>
            <a:pPr marL="285750" indent="-285750">
              <a:buFont typeface="Arial" panose="020B0604020202020204" pitchFamily="34" charset="0"/>
              <a:buChar char="•"/>
            </a:pPr>
            <a:r>
              <a:rPr lang="en-US" sz="2000" dirty="0" smtClean="0"/>
              <a:t>Improve model building tools </a:t>
            </a:r>
          </a:p>
          <a:p>
            <a:pPr marL="285750" indent="-285750">
              <a:buFont typeface="Arial" panose="020B0604020202020204" pitchFamily="34" charset="0"/>
              <a:buChar char="•"/>
            </a:pPr>
            <a:r>
              <a:rPr lang="en-US" sz="2000" dirty="0" smtClean="0"/>
              <a:t>Enable flexible and rapid analysis of multi-terabyte simulation trajectories</a:t>
            </a:r>
          </a:p>
          <a:p>
            <a:pPr marL="285750" indent="-285750">
              <a:buFont typeface="Arial" panose="020B0604020202020204" pitchFamily="34" charset="0"/>
              <a:buChar char="•"/>
            </a:pPr>
            <a:r>
              <a:rPr lang="en-US" sz="2000" dirty="0" smtClean="0"/>
              <a:t>Enable development of force field parameters for drug compounds</a:t>
            </a:r>
          </a:p>
          <a:p>
            <a:pPr marL="285750" indent="-285750">
              <a:buFont typeface="Arial" panose="020B0604020202020204" pitchFamily="34" charset="0"/>
              <a:buChar char="•"/>
            </a:pPr>
            <a:r>
              <a:rPr lang="en-US" sz="2000" dirty="0" smtClean="0"/>
              <a:t>Adapt VMD file formats and internal data structures for new simulation types</a:t>
            </a:r>
          </a:p>
        </p:txBody>
      </p:sp>
      <p:sp>
        <p:nvSpPr>
          <p:cNvPr id="5" name="TextBox 4"/>
          <p:cNvSpPr txBox="1"/>
          <p:nvPr/>
        </p:nvSpPr>
        <p:spPr>
          <a:xfrm>
            <a:off x="5916456" y="4353993"/>
            <a:ext cx="2817628" cy="369332"/>
          </a:xfrm>
          <a:prstGeom prst="rect">
            <a:avLst/>
          </a:prstGeom>
          <a:noFill/>
        </p:spPr>
        <p:txBody>
          <a:bodyPr wrap="square" rtlCol="0">
            <a:spAutoFit/>
          </a:bodyPr>
          <a:lstStyle/>
          <a:p>
            <a:pPr algn="ctr"/>
            <a:r>
              <a:rPr lang="en-US" dirty="0" smtClean="0"/>
              <a:t>Ribosome</a:t>
            </a:r>
            <a:endParaRPr lang="en-US" dirty="0"/>
          </a:p>
        </p:txBody>
      </p:sp>
    </p:spTree>
    <p:extLst>
      <p:ext uri="{BB962C8B-B14F-4D97-AF65-F5344CB8AC3E}">
        <p14:creationId xmlns:p14="http://schemas.microsoft.com/office/powerpoint/2010/main" val="2213025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512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4550"/>
            <a:ext cx="33051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3295650"/>
            <a:ext cx="4929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125" name="Rectangle 3"/>
          <p:cNvSpPr>
            <a:spLocks/>
          </p:cNvSpPr>
          <p:nvPr/>
        </p:nvSpPr>
        <p:spPr bwMode="auto">
          <a:xfrm>
            <a:off x="23813" y="19050"/>
            <a:ext cx="9096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600">
                <a:solidFill>
                  <a:schemeClr val="tx1"/>
                </a:solidFill>
                <a:latin typeface="Helvetica" pitchFamily="34" charset="0"/>
                <a:cs typeface="Helvetica" pitchFamily="34" charset="0"/>
              </a:rPr>
              <a:t>First Simulation of a Virus Capsid (2006)</a:t>
            </a:r>
          </a:p>
        </p:txBody>
      </p:sp>
      <p:sp>
        <p:nvSpPr>
          <p:cNvPr id="5126" name="Rectangle 4"/>
          <p:cNvSpPr>
            <a:spLocks/>
          </p:cNvSpPr>
          <p:nvPr/>
        </p:nvSpPr>
        <p:spPr bwMode="auto">
          <a:xfrm>
            <a:off x="4033838" y="2705100"/>
            <a:ext cx="47339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MD showed that STMV capsid collapses without its RNA core</a:t>
            </a:r>
          </a:p>
        </p:txBody>
      </p:sp>
      <p:sp>
        <p:nvSpPr>
          <p:cNvPr id="5127" name="Rectangle 5"/>
          <p:cNvSpPr>
            <a:spLocks/>
          </p:cNvSpPr>
          <p:nvPr/>
        </p:nvSpPr>
        <p:spPr bwMode="auto">
          <a:xfrm>
            <a:off x="44450" y="4222750"/>
            <a:ext cx="35575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chemeClr val="tx1"/>
                </a:solidFill>
                <a:latin typeface="Helvetica" pitchFamily="34" charset="0"/>
                <a:cs typeface="Helvetica" pitchFamily="34" charset="0"/>
              </a:rPr>
              <a:t>1 million atoms                             A huge system for 2006</a:t>
            </a:r>
          </a:p>
        </p:txBody>
      </p:sp>
      <p:sp>
        <p:nvSpPr>
          <p:cNvPr id="5128" name="Rectangle 6"/>
          <p:cNvSpPr>
            <a:spLocks/>
          </p:cNvSpPr>
          <p:nvPr/>
        </p:nvSpPr>
        <p:spPr bwMode="auto">
          <a:xfrm>
            <a:off x="4656138" y="4924425"/>
            <a:ext cx="33909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1400">
                <a:solidFill>
                  <a:schemeClr val="tx1"/>
                </a:solidFill>
                <a:latin typeface="Helvetica" pitchFamily="34" charset="0"/>
                <a:cs typeface="Helvetica" pitchFamily="34" charset="0"/>
              </a:rPr>
              <a:t>Freddolino et al., </a:t>
            </a:r>
            <a:r>
              <a:rPr lang="en-US" altLang="en-US" sz="1400" b="1" i="1">
                <a:solidFill>
                  <a:schemeClr val="tx1"/>
                </a:solidFill>
                <a:latin typeface="Helvetica" pitchFamily="34" charset="0"/>
                <a:cs typeface="Helvetica" pitchFamily="34" charset="0"/>
              </a:rPr>
              <a:t>Structure</a:t>
            </a:r>
            <a:r>
              <a:rPr lang="en-US" altLang="en-US" sz="1400">
                <a:solidFill>
                  <a:schemeClr val="tx1"/>
                </a:solidFill>
                <a:latin typeface="Helvetica" pitchFamily="34" charset="0"/>
                <a:cs typeface="Helvetica" pitchFamily="34" charset="0"/>
              </a:rPr>
              <a:t>, </a:t>
            </a:r>
            <a:r>
              <a:rPr lang="en-US" altLang="en-US" sz="1400" b="1">
                <a:solidFill>
                  <a:schemeClr val="tx1"/>
                </a:solidFill>
                <a:latin typeface="Helvetica" pitchFamily="34" charset="0"/>
                <a:cs typeface="Helvetica" pitchFamily="34" charset="0"/>
              </a:rPr>
              <a:t>14</a:t>
            </a:r>
            <a:r>
              <a:rPr lang="en-US" altLang="en-US" sz="1400">
                <a:solidFill>
                  <a:schemeClr val="tx1"/>
                </a:solidFill>
                <a:latin typeface="Helvetica" pitchFamily="34" charset="0"/>
                <a:cs typeface="Helvetica" pitchFamily="34" charset="0"/>
              </a:rPr>
              <a:t>:437 (2006)</a:t>
            </a:r>
          </a:p>
        </p:txBody>
      </p:sp>
      <p:sp>
        <p:nvSpPr>
          <p:cNvPr id="5129" name="Rectangle 7"/>
          <p:cNvSpPr>
            <a:spLocks/>
          </p:cNvSpPr>
          <p:nvPr/>
        </p:nvSpPr>
        <p:spPr bwMode="auto">
          <a:xfrm>
            <a:off x="2251075" y="600075"/>
            <a:ext cx="46402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100">
                <a:solidFill>
                  <a:schemeClr val="tx1"/>
                </a:solidFill>
                <a:latin typeface="Helvetica" pitchFamily="34" charset="0"/>
                <a:cs typeface="Helvetica" pitchFamily="34" charset="0"/>
              </a:rPr>
              <a:t>Satellite Tobacco Mosaic Virus (STMV)</a:t>
            </a:r>
          </a:p>
        </p:txBody>
      </p:sp>
      <p:sp>
        <p:nvSpPr>
          <p:cNvPr id="5130" name="Rectangle 9"/>
          <p:cNvSpPr>
            <a:spLocks/>
          </p:cNvSpPr>
          <p:nvPr/>
        </p:nvSpPr>
        <p:spPr bwMode="auto">
          <a:xfrm>
            <a:off x="4029075" y="1030288"/>
            <a:ext cx="47053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First MD simulation of a complete virus capsid</a:t>
            </a:r>
          </a:p>
        </p:txBody>
      </p:sp>
      <p:sp>
        <p:nvSpPr>
          <p:cNvPr id="5131" name="Rectangle 10"/>
          <p:cNvSpPr>
            <a:spLocks/>
          </p:cNvSpPr>
          <p:nvPr/>
        </p:nvSpPr>
        <p:spPr bwMode="auto">
          <a:xfrm>
            <a:off x="4033838" y="1406525"/>
            <a:ext cx="42195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STMV smallest available capsid structure</a:t>
            </a:r>
          </a:p>
        </p:txBody>
      </p:sp>
      <p:sp>
        <p:nvSpPr>
          <p:cNvPr id="5132" name="Rectangle 10"/>
          <p:cNvSpPr>
            <a:spLocks/>
          </p:cNvSpPr>
          <p:nvPr/>
        </p:nvSpPr>
        <p:spPr bwMode="auto">
          <a:xfrm>
            <a:off x="4013200" y="1809750"/>
            <a:ext cx="49577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a:solidFill>
                  <a:schemeClr val="tx1"/>
                </a:solidFill>
                <a:latin typeface="Helvetica" pitchFamily="34" charset="0"/>
                <a:cs typeface="Helvetica" pitchFamily="34" charset="0"/>
              </a:rPr>
              <a:t>STMV simulation, visualization, and analysis pushed us toward GPU computing!</a:t>
            </a:r>
          </a:p>
        </p:txBody>
      </p:sp>
    </p:spTree>
    <p:extLst>
      <p:ext uri="{BB962C8B-B14F-4D97-AF65-F5344CB8AC3E}">
        <p14:creationId xmlns:p14="http://schemas.microsoft.com/office/powerpoint/2010/main" val="269918138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9459" name="Picture 3" descr="C:\Documents and Settings\johns\Desktop\talks\cudatalks\iacat01232009\c60_orb10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60" y="2535238"/>
            <a:ext cx="1611965" cy="15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Documents and Settings\johns\Desktop\talks\vmd\sitevisit\NVnotes\geforce8800.jpg"/>
          <p:cNvPicPr>
            <a:picLocks noChangeAspect="1" noChangeArrowheads="1"/>
          </p:cNvPicPr>
          <p:nvPr/>
        </p:nvPicPr>
        <p:blipFill>
          <a:blip r:embed="rId3">
            <a:extLst>
              <a:ext uri="{28A0092B-C50C-407E-A947-70E740481C1C}">
                <a14:useLocalDpi xmlns:a14="http://schemas.microsoft.com/office/drawing/2010/main" val="0"/>
              </a:ext>
            </a:extLst>
          </a:blip>
          <a:srcRect t="4790" b="4192"/>
          <a:stretch>
            <a:fillRect/>
          </a:stretch>
        </p:blipFill>
        <p:spPr bwMode="auto">
          <a:xfrm>
            <a:off x="7044531" y="4084928"/>
            <a:ext cx="19812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3"/>
          <p:cNvGrpSpPr>
            <a:grpSpLocks/>
          </p:cNvGrpSpPr>
          <p:nvPr/>
        </p:nvGrpSpPr>
        <p:grpSpPr bwMode="auto">
          <a:xfrm>
            <a:off x="6540020" y="903833"/>
            <a:ext cx="2603980" cy="1642029"/>
            <a:chOff x="1025235" y="1143000"/>
            <a:chExt cx="3927765" cy="3051464"/>
          </a:xfrm>
        </p:grpSpPr>
        <p:pic>
          <p:nvPicPr>
            <p:cNvPr id="19507" name="Picture 16" descr="C:\Documents and Settings\johns\Desktop\rdfimgar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5" y="1558061"/>
              <a:ext cx="3809075" cy="26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8" name="Picture 18" descr="C:\Documents and Settings\johns\Desktop\gpurdf.png"/>
            <p:cNvPicPr>
              <a:picLocks noChangeAspect="1" noChangeArrowheads="1"/>
            </p:cNvPicPr>
            <p:nvPr/>
          </p:nvPicPr>
          <p:blipFill>
            <a:blip r:embed="rId5">
              <a:extLst>
                <a:ext uri="{28A0092B-C50C-407E-A947-70E740481C1C}">
                  <a14:useLocalDpi xmlns:a14="http://schemas.microsoft.com/office/drawing/2010/main" val="0"/>
                </a:ext>
              </a:extLst>
            </a:blip>
            <a:srcRect l="4482" t="8333" r="5882" b="8333"/>
            <a:stretch>
              <a:fillRect/>
            </a:stretch>
          </p:blipFill>
          <p:spPr bwMode="auto">
            <a:xfrm>
              <a:off x="3200400" y="1143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2" name="Rectangle 14"/>
          <p:cNvSpPr>
            <a:spLocks noGrp="1" noChangeArrowheads="1"/>
          </p:cNvSpPr>
          <p:nvPr>
            <p:ph type="title"/>
          </p:nvPr>
        </p:nvSpPr>
        <p:spPr>
          <a:xfrm>
            <a:off x="533400" y="0"/>
            <a:ext cx="7770813" cy="887413"/>
          </a:xfrm>
        </p:spPr>
        <p:txBody>
          <a:bodyPr>
            <a:noAutofit/>
          </a:bodyPr>
          <a:lstStyle/>
          <a:p>
            <a:pPr eaLnBrk="1" hangingPunct="1"/>
            <a:r>
              <a:rPr lang="en-US" altLang="en-US" sz="2800" dirty="0" smtClean="0"/>
              <a:t>CUDA GPU-Accelerated Trajectory Analysis and Visualization in VMD</a:t>
            </a:r>
            <a:endParaRPr lang="en-US" altLang="en-US" sz="1200" dirty="0" smtClean="0"/>
          </a:p>
        </p:txBody>
      </p:sp>
      <p:graphicFrame>
        <p:nvGraphicFramePr>
          <p:cNvPr id="2" name="Table 1"/>
          <p:cNvGraphicFramePr>
            <a:graphicFrameLocks noGrp="1"/>
          </p:cNvGraphicFramePr>
          <p:nvPr>
            <p:extLst>
              <p:ext uri="{D42A27DB-BD31-4B8C-83A1-F6EECF244321}">
                <p14:modId xmlns:p14="http://schemas.microsoft.com/office/powerpoint/2010/main" val="3421686261"/>
              </p:ext>
            </p:extLst>
          </p:nvPr>
        </p:nvGraphicFramePr>
        <p:xfrm>
          <a:off x="82550" y="871059"/>
          <a:ext cx="6265087" cy="4234262"/>
        </p:xfrm>
        <a:graphic>
          <a:graphicData uri="http://schemas.openxmlformats.org/drawingml/2006/table">
            <a:tbl>
              <a:tblPr firstRow="1" bandRow="1">
                <a:tableStyleId>{5C22544A-7EE6-4342-B048-85BDC9FD1C3A}</a:tableStyleId>
              </a:tblPr>
              <a:tblGrid>
                <a:gridCol w="3414621"/>
                <a:gridCol w="2850466"/>
              </a:tblGrid>
              <a:tr h="538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VMD GPU-Accelerated</a:t>
                      </a:r>
                      <a:r>
                        <a:rPr lang="en-US" sz="1400" baseline="0" dirty="0" smtClean="0">
                          <a:solidFill>
                            <a:schemeClr val="tx1"/>
                          </a:solidFill>
                        </a:rPr>
                        <a:t> Feature or       GPU Kernel</a:t>
                      </a:r>
                      <a:endParaRPr lang="en-US" sz="1400" dirty="0" smtClean="0">
                        <a:solidFill>
                          <a:schemeClr val="tx1"/>
                        </a:solidFill>
                      </a:endParaRPr>
                    </a:p>
                  </a:txBody>
                  <a:tcPr marT="34281" marB="34281">
                    <a:solidFill>
                      <a:srgbClr val="99FF99"/>
                    </a:solidFill>
                  </a:tcPr>
                </a:tc>
                <a:tc>
                  <a:txBody>
                    <a:bodyPr/>
                    <a:lstStyle/>
                    <a:p>
                      <a:r>
                        <a:rPr lang="en-US" sz="1400" dirty="0" smtClean="0">
                          <a:solidFill>
                            <a:schemeClr val="tx1"/>
                          </a:solidFill>
                        </a:rPr>
                        <a:t>Exemplary </a:t>
                      </a:r>
                      <a:r>
                        <a:rPr lang="en-US" sz="1400" baseline="0" dirty="0" smtClean="0">
                          <a:solidFill>
                            <a:schemeClr val="tx1"/>
                          </a:solidFill>
                        </a:rPr>
                        <a:t>s</a:t>
                      </a:r>
                      <a:r>
                        <a:rPr lang="en-US" sz="1400" dirty="0" smtClean="0">
                          <a:solidFill>
                            <a:schemeClr val="tx1"/>
                          </a:solidFill>
                        </a:rPr>
                        <a:t>peedup vs. contemporary 4-core CPU</a:t>
                      </a:r>
                      <a:endParaRPr lang="en-US" sz="1400" dirty="0">
                        <a:solidFill>
                          <a:schemeClr val="tx1"/>
                        </a:solidFill>
                      </a:endParaRPr>
                    </a:p>
                  </a:txBody>
                  <a:tcPr marT="34281" marB="34281">
                    <a:solidFill>
                      <a:srgbClr val="99FF99"/>
                    </a:solidFill>
                  </a:tcPr>
                </a:tc>
              </a:tr>
              <a:tr h="287464">
                <a:tc>
                  <a:txBody>
                    <a:bodyPr/>
                    <a:lstStyle/>
                    <a:p>
                      <a:r>
                        <a:rPr lang="en-US" sz="1400" b="1" dirty="0" smtClean="0"/>
                        <a:t>Molecular</a:t>
                      </a:r>
                      <a:r>
                        <a:rPr lang="en-US" sz="1400" b="1" baseline="0" dirty="0" smtClean="0"/>
                        <a:t> orbital display</a:t>
                      </a:r>
                      <a:endParaRPr lang="en-US" sz="1400" b="1" dirty="0"/>
                    </a:p>
                  </a:txBody>
                  <a:tcPr marT="34281" marB="34281"/>
                </a:tc>
                <a:tc>
                  <a:txBody>
                    <a:bodyPr/>
                    <a:lstStyle/>
                    <a:p>
                      <a:r>
                        <a:rPr lang="en-US" sz="1400" b="1" dirty="0" smtClean="0"/>
                        <a:t>30x</a:t>
                      </a:r>
                      <a:endParaRPr lang="en-US" sz="1400" b="1" dirty="0"/>
                    </a:p>
                  </a:txBody>
                  <a:tcPr marT="34281" marB="34281"/>
                </a:tc>
              </a:tr>
              <a:tr h="291725">
                <a:tc>
                  <a:txBody>
                    <a:bodyPr/>
                    <a:lstStyle/>
                    <a:p>
                      <a:r>
                        <a:rPr lang="en-US" sz="1400" b="1" dirty="0" smtClean="0"/>
                        <a:t>Radial distribution function</a:t>
                      </a:r>
                      <a:endParaRPr lang="en-US" sz="1400" b="1" dirty="0"/>
                    </a:p>
                  </a:txBody>
                  <a:tcPr marT="34281" marB="34281"/>
                </a:tc>
                <a:tc>
                  <a:txBody>
                    <a:bodyPr/>
                    <a:lstStyle/>
                    <a:p>
                      <a:r>
                        <a:rPr lang="en-US" sz="1400" b="1" dirty="0" smtClean="0"/>
                        <a:t>23x</a:t>
                      </a:r>
                      <a:endParaRPr lang="en-US" sz="1400" b="1" dirty="0"/>
                    </a:p>
                  </a:txBody>
                  <a:tcPr marT="34281" marB="34281"/>
                </a:tc>
              </a:tr>
              <a:tr h="291725">
                <a:tc>
                  <a:txBody>
                    <a:bodyPr/>
                    <a:lstStyle/>
                    <a:p>
                      <a:r>
                        <a:rPr lang="en-US" sz="1400" b="1" dirty="0" smtClean="0"/>
                        <a:t>Molecular surface display</a:t>
                      </a:r>
                      <a:endParaRPr lang="en-US" sz="1400" b="1" dirty="0"/>
                    </a:p>
                  </a:txBody>
                  <a:tcPr marT="34281" marB="34281"/>
                </a:tc>
                <a:tc>
                  <a:txBody>
                    <a:bodyPr/>
                    <a:lstStyle/>
                    <a:p>
                      <a:r>
                        <a:rPr lang="en-US" sz="1400" b="1" dirty="0" smtClean="0"/>
                        <a:t>15x</a:t>
                      </a:r>
                      <a:endParaRPr lang="en-US" sz="1400" b="1" dirty="0"/>
                    </a:p>
                  </a:txBody>
                  <a:tcPr marT="34281" marB="34281"/>
                </a:tc>
              </a:tr>
              <a:tr h="2874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Electrostatic field calculation</a:t>
                      </a:r>
                    </a:p>
                  </a:txBody>
                  <a:tcPr marT="34281" marB="34281"/>
                </a:tc>
                <a:tc>
                  <a:txBody>
                    <a:bodyPr/>
                    <a:lstStyle/>
                    <a:p>
                      <a:r>
                        <a:rPr lang="en-US" sz="1400" b="1" dirty="0" smtClean="0"/>
                        <a:t>11x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Ray tracing w/ shadows,</a:t>
                      </a:r>
                      <a:r>
                        <a:rPr lang="en-US" sz="1400" b="1" baseline="0" dirty="0" smtClean="0"/>
                        <a:t>  AO lighting</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smtClean="0"/>
                        <a:t>cryoEM</a:t>
                      </a:r>
                      <a:r>
                        <a:rPr lang="en-US" sz="1400" b="1" dirty="0" smtClean="0"/>
                        <a:t> cross</a:t>
                      </a:r>
                      <a:r>
                        <a:rPr lang="en-US" sz="1400" b="1" baseline="0" dirty="0" smtClean="0"/>
                        <a:t> correlation quality-of-fit</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r>
                        <a:rPr lang="en-US" sz="1400" dirty="0" smtClean="0"/>
                        <a:t>Ion placement</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MDFF</a:t>
                      </a:r>
                      <a:r>
                        <a:rPr lang="en-US" sz="1400" baseline="0" dirty="0" smtClean="0"/>
                        <a:t> d</a:t>
                      </a:r>
                      <a:r>
                        <a:rPr lang="en-US" sz="1400" dirty="0" smtClean="0"/>
                        <a:t>ensity map synthesis </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Implicit ligand</a:t>
                      </a:r>
                      <a:r>
                        <a:rPr lang="en-US" sz="1400" baseline="0" dirty="0" smtClean="0"/>
                        <a:t> sampling</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Root</a:t>
                      </a:r>
                      <a:r>
                        <a:rPr lang="en-US" sz="1400" baseline="0" dirty="0" smtClean="0"/>
                        <a:t> mean squared fluctuation</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Radius of gyration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Close</a:t>
                      </a:r>
                      <a:r>
                        <a:rPr lang="en-US" sz="1400" baseline="0" dirty="0" smtClean="0"/>
                        <a:t> </a:t>
                      </a:r>
                      <a:r>
                        <a:rPr lang="en-US" sz="1400" dirty="0" smtClean="0"/>
                        <a:t>contact determination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Dipole moment calculation</a:t>
                      </a:r>
                      <a:endParaRPr lang="en-US" sz="1400" dirty="0"/>
                    </a:p>
                  </a:txBody>
                  <a:tcPr marT="34281" marB="34281"/>
                </a:tc>
                <a:tc>
                  <a:txBody>
                    <a:bodyPr/>
                    <a:lstStyle/>
                    <a:p>
                      <a:r>
                        <a:rPr lang="en-US" sz="1400" dirty="0" smtClean="0"/>
                        <a:t>4x</a:t>
                      </a:r>
                      <a:endParaRPr lang="en-US" sz="1400" dirty="0"/>
                    </a:p>
                  </a:txBody>
                  <a:tcPr marT="34281" marB="34281"/>
                </a:tc>
              </a:tr>
            </a:tbl>
          </a:graphicData>
        </a:graphic>
      </p:graphicFrame>
    </p:spTree>
    <p:extLst>
      <p:ext uri="{BB962C8B-B14F-4D97-AF65-F5344CB8AC3E}">
        <p14:creationId xmlns:p14="http://schemas.microsoft.com/office/powerpoint/2010/main" val="81665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674" name="Rectangle 2"/>
          <p:cNvSpPr>
            <a:spLocks noGrp="1" noChangeArrowheads="1"/>
          </p:cNvSpPr>
          <p:nvPr>
            <p:ph type="title"/>
          </p:nvPr>
        </p:nvSpPr>
        <p:spPr>
          <a:xfrm>
            <a:off x="0" y="135372"/>
            <a:ext cx="9144000" cy="561975"/>
          </a:xfrm>
        </p:spPr>
        <p:txBody>
          <a:bodyPr>
            <a:noAutofit/>
          </a:bodyPr>
          <a:lstStyle/>
          <a:p>
            <a:r>
              <a:rPr lang="en-US" altLang="en-US" sz="3200" dirty="0" smtClean="0"/>
              <a:t>GPU-Accelerated C</a:t>
            </a:r>
            <a:r>
              <a:rPr lang="en-US" altLang="en-US" sz="3200" baseline="-25000" dirty="0" smtClean="0"/>
              <a:t>60</a:t>
            </a:r>
            <a:r>
              <a:rPr lang="en-US" altLang="en-US" sz="3200" dirty="0" smtClean="0"/>
              <a:t> Molecular Orbitals</a:t>
            </a:r>
            <a:endParaRPr lang="en-US" altLang="en-US" sz="3200" baseline="-25000" dirty="0" smtClean="0"/>
          </a:p>
        </p:txBody>
      </p:sp>
      <p:graphicFrame>
        <p:nvGraphicFramePr>
          <p:cNvPr id="1322" name="Group 298"/>
          <p:cNvGraphicFramePr>
            <a:graphicFrameLocks noGrp="1"/>
          </p:cNvGraphicFramePr>
          <p:nvPr>
            <p:extLst>
              <p:ext uri="{D42A27DB-BD31-4B8C-83A1-F6EECF244321}">
                <p14:modId xmlns:p14="http://schemas.microsoft.com/office/powerpoint/2010/main" val="2745204881"/>
              </p:ext>
            </p:extLst>
          </p:nvPr>
        </p:nvGraphicFramePr>
        <p:xfrm>
          <a:off x="2732088" y="749378"/>
          <a:ext cx="6218237" cy="1717376"/>
        </p:xfrm>
        <a:graphic>
          <a:graphicData uri="http://schemas.openxmlformats.org/drawingml/2006/table">
            <a:tbl>
              <a:tblPr/>
              <a:tblGrid>
                <a:gridCol w="2614702"/>
                <a:gridCol w="1047069"/>
                <a:gridCol w="1301409"/>
                <a:gridCol w="1255057"/>
              </a:tblGrid>
              <a:tr h="69943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Device</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CPUs, </a:t>
                      </a:r>
                    </a:p>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GPUs</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Runtime (s)</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Speedup</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61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2x Intel X5550-SSE</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8</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4.13</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61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GeForce GTX 480</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0.255</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16</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005">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GeForce GTX 480</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4</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0.081</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51</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02" name="Line 189"/>
          <p:cNvSpPr>
            <a:spLocks noChangeShapeType="1"/>
          </p:cNvSpPr>
          <p:nvPr/>
        </p:nvSpPr>
        <p:spPr bwMode="auto">
          <a:xfrm>
            <a:off x="2019300" y="3868342"/>
            <a:ext cx="820738" cy="119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03" name="Rectangle 207"/>
          <p:cNvSpPr>
            <a:spLocks noChangeAspect="1"/>
          </p:cNvSpPr>
          <p:nvPr/>
        </p:nvSpPr>
        <p:spPr bwMode="auto">
          <a:xfrm>
            <a:off x="2732088" y="4448175"/>
            <a:ext cx="230505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2-D CUDA grid on </a:t>
            </a:r>
            <a:r>
              <a:rPr lang="en-US" altLang="en-US" sz="2000" dirty="0" smtClean="0">
                <a:solidFill>
                  <a:schemeClr val="tx1"/>
                </a:solidFill>
                <a:latin typeface="+mn-lt"/>
                <a:cs typeface="Arial" charset="0"/>
                <a:sym typeface="Arial" charset="0"/>
              </a:rPr>
              <a:t>each GPU</a:t>
            </a:r>
            <a:endParaRPr lang="en-US" altLang="en-US" sz="2000" dirty="0">
              <a:solidFill>
                <a:schemeClr val="tx1"/>
              </a:solidFill>
              <a:latin typeface="+mn-lt"/>
              <a:cs typeface="Arial" charset="0"/>
              <a:sym typeface="Arial" charset="0"/>
            </a:endParaRPr>
          </a:p>
        </p:txBody>
      </p:sp>
      <p:grpSp>
        <p:nvGrpSpPr>
          <p:cNvPr id="28704" name="Group 299"/>
          <p:cNvGrpSpPr>
            <a:grpSpLocks/>
          </p:cNvGrpSpPr>
          <p:nvPr/>
        </p:nvGrpSpPr>
        <p:grpSpPr bwMode="auto">
          <a:xfrm>
            <a:off x="2840038" y="3042048"/>
            <a:ext cx="2239962" cy="1497806"/>
            <a:chOff x="2457" y="4320"/>
            <a:chExt cx="1353" cy="1357"/>
          </a:xfrm>
        </p:grpSpPr>
        <p:sp>
          <p:nvSpPr>
            <p:cNvPr id="28750" name="Line 192"/>
            <p:cNvSpPr>
              <a:spLocks noChangeAspect="1" noChangeShapeType="1"/>
            </p:cNvSpPr>
            <p:nvPr/>
          </p:nvSpPr>
          <p:spPr bwMode="auto">
            <a:xfrm rot="10800000" flipH="1">
              <a:off x="2459" y="5525"/>
              <a:ext cx="2" cy="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1" name="Line 193"/>
            <p:cNvSpPr>
              <a:spLocks noChangeAspect="1" noChangeShapeType="1"/>
            </p:cNvSpPr>
            <p:nvPr/>
          </p:nvSpPr>
          <p:spPr bwMode="auto">
            <a:xfrm rot="10800000" flipH="1">
              <a:off x="3644" y="5522"/>
              <a:ext cx="164" cy="3"/>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2" name="Line 194"/>
            <p:cNvSpPr>
              <a:spLocks noChangeAspect="1" noChangeShapeType="1"/>
            </p:cNvSpPr>
            <p:nvPr/>
          </p:nvSpPr>
          <p:spPr bwMode="auto">
            <a:xfrm rot="10800000" flipH="1">
              <a:off x="3661" y="5517"/>
              <a:ext cx="1" cy="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3" name="Line 195"/>
            <p:cNvSpPr>
              <a:spLocks noChangeAspect="1" noChangeShapeType="1"/>
            </p:cNvSpPr>
            <p:nvPr/>
          </p:nvSpPr>
          <p:spPr bwMode="auto">
            <a:xfrm flipH="1">
              <a:off x="3534" y="5340"/>
              <a:ext cx="276" cy="6"/>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4" name="Line 196"/>
            <p:cNvSpPr>
              <a:spLocks noChangeAspect="1" noChangeShapeType="1"/>
            </p:cNvSpPr>
            <p:nvPr/>
          </p:nvSpPr>
          <p:spPr bwMode="auto">
            <a:xfrm rot="10800000" flipH="1">
              <a:off x="3403" y="4920"/>
              <a:ext cx="164" cy="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5" name="Rectangle 197"/>
            <p:cNvSpPr>
              <a:spLocks noChangeAspect="1"/>
            </p:cNvSpPr>
            <p:nvPr/>
          </p:nvSpPr>
          <p:spPr bwMode="auto">
            <a:xfrm>
              <a:off x="3569" y="4322"/>
              <a:ext cx="99" cy="1209"/>
            </a:xfrm>
            <a:prstGeom prst="rect">
              <a:avLst/>
            </a:prstGeom>
            <a:solidFill>
              <a:srgbClr val="FF9999">
                <a:alpha val="49803"/>
              </a:srgbClr>
            </a:solidFill>
            <a:ln>
              <a:noFill/>
            </a:ln>
            <a:extLst>
              <a:ext uri="{91240B29-F687-4F45-9708-019B960494DF}">
                <a14:hiddenLine xmlns:a14="http://schemas.microsoft.com/office/drawing/2010/main" w="31750">
                  <a:solidFill>
                    <a:srgbClr val="FF6666"/>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56" name="Line 198"/>
            <p:cNvSpPr>
              <a:spLocks noChangeAspect="1" noChangeShapeType="1"/>
            </p:cNvSpPr>
            <p:nvPr/>
          </p:nvSpPr>
          <p:spPr bwMode="auto">
            <a:xfrm rot="10800000">
              <a:off x="3559" y="4920"/>
              <a:ext cx="99"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7" name="Line 199"/>
            <p:cNvSpPr>
              <a:spLocks noChangeAspect="1" noChangeShapeType="1"/>
            </p:cNvSpPr>
            <p:nvPr/>
          </p:nvSpPr>
          <p:spPr bwMode="auto">
            <a:xfrm rot="10800000">
              <a:off x="3525" y="5219"/>
              <a:ext cx="133"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8" name="Line 200"/>
            <p:cNvSpPr>
              <a:spLocks noChangeAspect="1" noChangeShapeType="1"/>
            </p:cNvSpPr>
            <p:nvPr/>
          </p:nvSpPr>
          <p:spPr bwMode="auto">
            <a:xfrm rot="10800000">
              <a:off x="3560" y="4621"/>
              <a:ext cx="104"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9" name="Rectangle 201"/>
            <p:cNvSpPr>
              <a:spLocks noChangeAspect="1"/>
            </p:cNvSpPr>
            <p:nvPr/>
          </p:nvSpPr>
          <p:spPr bwMode="auto">
            <a:xfrm>
              <a:off x="2461" y="5343"/>
              <a:ext cx="1109" cy="188"/>
            </a:xfrm>
            <a:prstGeom prst="rect">
              <a:avLst/>
            </a:prstGeom>
            <a:solidFill>
              <a:srgbClr val="FF9999">
                <a:alpha val="49803"/>
              </a:srgbClr>
            </a:solidFill>
            <a:ln>
              <a:noFill/>
            </a:ln>
            <a:extLst>
              <a:ext uri="{91240B29-F687-4F45-9708-019B960494DF}">
                <a14:hiddenLine xmlns:a14="http://schemas.microsoft.com/office/drawing/2010/main" w="31750">
                  <a:solidFill>
                    <a:srgbClr val="FF6666"/>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60" name="Line 202"/>
            <p:cNvSpPr>
              <a:spLocks noChangeAspect="1" noChangeShapeType="1"/>
            </p:cNvSpPr>
            <p:nvPr/>
          </p:nvSpPr>
          <p:spPr bwMode="auto">
            <a:xfrm rot="10800000">
              <a:off x="3063" y="5343"/>
              <a:ext cx="1" cy="176"/>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1" name="Line 203"/>
            <p:cNvSpPr>
              <a:spLocks noChangeAspect="1" noChangeShapeType="1"/>
            </p:cNvSpPr>
            <p:nvPr/>
          </p:nvSpPr>
          <p:spPr bwMode="auto">
            <a:xfrm rot="10800000" flipH="1">
              <a:off x="3359" y="5324"/>
              <a:ext cx="0" cy="193"/>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2" name="Line 204"/>
            <p:cNvSpPr>
              <a:spLocks noChangeAspect="1" noChangeShapeType="1"/>
            </p:cNvSpPr>
            <p:nvPr/>
          </p:nvSpPr>
          <p:spPr bwMode="auto">
            <a:xfrm rot="10800000">
              <a:off x="2759" y="5320"/>
              <a:ext cx="1" cy="198"/>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3" name="Line 205"/>
            <p:cNvSpPr>
              <a:spLocks noChangeAspect="1" noChangeShapeType="1"/>
            </p:cNvSpPr>
            <p:nvPr/>
          </p:nvSpPr>
          <p:spPr bwMode="auto">
            <a:xfrm rot="10800000">
              <a:off x="2458" y="5331"/>
              <a:ext cx="0" cy="193"/>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4" name="Line 206"/>
            <p:cNvSpPr>
              <a:spLocks noChangeAspect="1" noChangeShapeType="1"/>
            </p:cNvSpPr>
            <p:nvPr/>
          </p:nvSpPr>
          <p:spPr bwMode="auto">
            <a:xfrm flipH="1">
              <a:off x="3507" y="4326"/>
              <a:ext cx="298" cy="1"/>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5" name="Line 208"/>
            <p:cNvSpPr>
              <a:spLocks noChangeAspect="1" noChangeShapeType="1"/>
            </p:cNvSpPr>
            <p:nvPr/>
          </p:nvSpPr>
          <p:spPr bwMode="auto">
            <a:xfrm flipH="1">
              <a:off x="3513" y="4322"/>
              <a:ext cx="151"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6" name="Rectangle 209"/>
            <p:cNvSpPr>
              <a:spLocks noChangeAspect="1"/>
            </p:cNvSpPr>
            <p:nvPr/>
          </p:nvSpPr>
          <p:spPr bwMode="auto">
            <a:xfrm>
              <a:off x="2460" y="4325"/>
              <a:ext cx="1110" cy="1018"/>
            </a:xfrm>
            <a:prstGeom prst="rect">
              <a:avLst/>
            </a:prstGeom>
            <a:solidFill>
              <a:srgbClr val="EAF3B3">
                <a:alpha val="98822"/>
              </a:srgbClr>
            </a:solidFill>
            <a:ln w="19050">
              <a:solidFill>
                <a:srgbClr val="669900"/>
              </a:solidFill>
              <a:miter lim="800000"/>
              <a:headEnd/>
              <a:tailEnd/>
            </a:ln>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pSp>
          <p:nvGrpSpPr>
            <p:cNvPr id="28767" name="Group 213"/>
            <p:cNvGrpSpPr>
              <a:grpSpLocks noChangeAspect="1"/>
            </p:cNvGrpSpPr>
            <p:nvPr/>
          </p:nvGrpSpPr>
          <p:grpSpPr bwMode="auto">
            <a:xfrm>
              <a:off x="3063" y="4322"/>
              <a:ext cx="301" cy="300"/>
              <a:chOff x="0" y="0"/>
              <a:chExt cx="548" cy="548"/>
            </a:xfrm>
          </p:grpSpPr>
          <p:sp>
            <p:nvSpPr>
              <p:cNvPr id="28798" name="Rectangle 214"/>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9" name="Rectangle 215"/>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68" name="Line 216"/>
            <p:cNvSpPr>
              <a:spLocks noChangeAspect="1" noChangeShapeType="1"/>
            </p:cNvSpPr>
            <p:nvPr/>
          </p:nvSpPr>
          <p:spPr bwMode="auto">
            <a:xfrm rot="10800000">
              <a:off x="2457" y="5518"/>
              <a:ext cx="1207" cy="1"/>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9" name="Line 217"/>
            <p:cNvSpPr>
              <a:spLocks noChangeAspect="1" noChangeShapeType="1"/>
            </p:cNvSpPr>
            <p:nvPr/>
          </p:nvSpPr>
          <p:spPr bwMode="auto">
            <a:xfrm rot="10800000">
              <a:off x="3656" y="4322"/>
              <a:ext cx="1" cy="1196"/>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28770" name="Group 218"/>
            <p:cNvGrpSpPr>
              <a:grpSpLocks noChangeAspect="1"/>
            </p:cNvGrpSpPr>
            <p:nvPr/>
          </p:nvGrpSpPr>
          <p:grpSpPr bwMode="auto">
            <a:xfrm>
              <a:off x="2460" y="4320"/>
              <a:ext cx="301" cy="301"/>
              <a:chOff x="0" y="0"/>
              <a:chExt cx="548" cy="548"/>
            </a:xfrm>
          </p:grpSpPr>
          <p:sp>
            <p:nvSpPr>
              <p:cNvPr id="28796" name="Rectangle 219"/>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7" name="Rectangle 220"/>
              <p:cNvSpPr>
                <a:spLocks noChangeAspect="1"/>
              </p:cNvSpPr>
              <p:nvPr/>
            </p:nvSpPr>
            <p:spPr bwMode="auto">
              <a:xfrm>
                <a:off x="1" y="117"/>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71" name="Rectangle 221"/>
            <p:cNvSpPr>
              <a:spLocks noChangeAspect="1"/>
            </p:cNvSpPr>
            <p:nvPr/>
          </p:nvSpPr>
          <p:spPr bwMode="auto">
            <a:xfrm>
              <a:off x="2760" y="4385"/>
              <a:ext cx="30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6699CC"/>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nvGrpSpPr>
            <p:cNvPr id="28772" name="Group 222"/>
            <p:cNvGrpSpPr>
              <a:grpSpLocks noChangeAspect="1"/>
            </p:cNvGrpSpPr>
            <p:nvPr/>
          </p:nvGrpSpPr>
          <p:grpSpPr bwMode="auto">
            <a:xfrm>
              <a:off x="2759" y="4619"/>
              <a:ext cx="300" cy="301"/>
              <a:chOff x="0" y="0"/>
              <a:chExt cx="548" cy="548"/>
            </a:xfrm>
          </p:grpSpPr>
          <p:sp>
            <p:nvSpPr>
              <p:cNvPr id="28794" name="Rectangle 223"/>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5" name="Rectangle 224"/>
              <p:cNvSpPr>
                <a:spLocks noChangeAspect="1"/>
              </p:cNvSpPr>
              <p:nvPr/>
            </p:nvSpPr>
            <p:spPr bwMode="auto">
              <a:xfrm>
                <a:off x="1" y="123"/>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3" name="Group 225"/>
            <p:cNvGrpSpPr>
              <a:grpSpLocks noChangeAspect="1"/>
            </p:cNvGrpSpPr>
            <p:nvPr/>
          </p:nvGrpSpPr>
          <p:grpSpPr bwMode="auto">
            <a:xfrm>
              <a:off x="2461" y="4920"/>
              <a:ext cx="300" cy="300"/>
              <a:chOff x="0" y="0"/>
              <a:chExt cx="548" cy="548"/>
            </a:xfrm>
          </p:grpSpPr>
          <p:sp>
            <p:nvSpPr>
              <p:cNvPr id="28792" name="Rectangle 226"/>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3" name="Rectangle 227"/>
              <p:cNvSpPr>
                <a:spLocks noChangeAspect="1"/>
              </p:cNvSpPr>
              <p:nvPr/>
            </p:nvSpPr>
            <p:spPr bwMode="auto">
              <a:xfrm>
                <a:off x="0"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4" name="Group 228"/>
            <p:cNvGrpSpPr>
              <a:grpSpLocks noChangeAspect="1"/>
            </p:cNvGrpSpPr>
            <p:nvPr/>
          </p:nvGrpSpPr>
          <p:grpSpPr bwMode="auto">
            <a:xfrm>
              <a:off x="2762" y="4920"/>
              <a:ext cx="301" cy="300"/>
              <a:chOff x="0" y="0"/>
              <a:chExt cx="548" cy="548"/>
            </a:xfrm>
          </p:grpSpPr>
          <p:sp>
            <p:nvSpPr>
              <p:cNvPr id="28790" name="Rectangle 229"/>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1" name="Rectangle 230"/>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5" name="Group 231"/>
            <p:cNvGrpSpPr>
              <a:grpSpLocks noChangeAspect="1"/>
            </p:cNvGrpSpPr>
            <p:nvPr/>
          </p:nvGrpSpPr>
          <p:grpSpPr bwMode="auto">
            <a:xfrm>
              <a:off x="3063" y="4619"/>
              <a:ext cx="301" cy="301"/>
              <a:chOff x="0" y="0"/>
              <a:chExt cx="548" cy="548"/>
            </a:xfrm>
          </p:grpSpPr>
          <p:sp>
            <p:nvSpPr>
              <p:cNvPr id="28788" name="Rectangle 232"/>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89" name="Rectangle 233"/>
              <p:cNvSpPr>
                <a:spLocks noChangeAspect="1"/>
              </p:cNvSpPr>
              <p:nvPr/>
            </p:nvSpPr>
            <p:spPr bwMode="auto">
              <a:xfrm>
                <a:off x="1" y="123"/>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6" name="Group 234"/>
            <p:cNvGrpSpPr>
              <a:grpSpLocks noChangeAspect="1"/>
            </p:cNvGrpSpPr>
            <p:nvPr/>
          </p:nvGrpSpPr>
          <p:grpSpPr bwMode="auto">
            <a:xfrm>
              <a:off x="3063" y="4920"/>
              <a:ext cx="301" cy="300"/>
              <a:chOff x="0" y="0"/>
              <a:chExt cx="548" cy="548"/>
            </a:xfrm>
          </p:grpSpPr>
          <p:sp>
            <p:nvSpPr>
              <p:cNvPr id="28786" name="Rectangle 235"/>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87" name="Rectangle 236"/>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77" name="Line 237"/>
            <p:cNvSpPr>
              <a:spLocks noChangeAspect="1" noChangeShapeType="1"/>
            </p:cNvSpPr>
            <p:nvPr/>
          </p:nvSpPr>
          <p:spPr bwMode="auto">
            <a:xfrm rot="10800000" flipH="1">
              <a:off x="2459" y="4621"/>
              <a:ext cx="1107"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78" name="Line 238"/>
            <p:cNvSpPr>
              <a:spLocks noChangeAspect="1" noChangeShapeType="1"/>
            </p:cNvSpPr>
            <p:nvPr/>
          </p:nvSpPr>
          <p:spPr bwMode="auto">
            <a:xfrm rot="10800000" flipH="1">
              <a:off x="2460" y="4920"/>
              <a:ext cx="1106"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79" name="Line 239"/>
            <p:cNvSpPr>
              <a:spLocks noChangeAspect="1" noChangeShapeType="1"/>
            </p:cNvSpPr>
            <p:nvPr/>
          </p:nvSpPr>
          <p:spPr bwMode="auto">
            <a:xfrm rot="10800000" flipH="1">
              <a:off x="2460" y="5219"/>
              <a:ext cx="1106"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0" name="Line 240"/>
            <p:cNvSpPr>
              <a:spLocks noChangeAspect="1" noChangeShapeType="1"/>
            </p:cNvSpPr>
            <p:nvPr/>
          </p:nvSpPr>
          <p:spPr bwMode="auto">
            <a:xfrm rot="10800000" flipH="1">
              <a:off x="2762" y="4325"/>
              <a:ext cx="1" cy="1018"/>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1" name="Line 241"/>
            <p:cNvSpPr>
              <a:spLocks noChangeAspect="1" noChangeShapeType="1"/>
            </p:cNvSpPr>
            <p:nvPr/>
          </p:nvSpPr>
          <p:spPr bwMode="auto">
            <a:xfrm rot="10800000" flipH="1">
              <a:off x="3063" y="4320"/>
              <a:ext cx="0" cy="1023"/>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2" name="Line 242"/>
            <p:cNvSpPr>
              <a:spLocks noChangeAspect="1" noChangeShapeType="1"/>
            </p:cNvSpPr>
            <p:nvPr/>
          </p:nvSpPr>
          <p:spPr bwMode="auto">
            <a:xfrm rot="10800000" flipH="1">
              <a:off x="3357" y="4322"/>
              <a:ext cx="3" cy="102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3" name="Line 243"/>
            <p:cNvSpPr>
              <a:spLocks noChangeAspect="1" noChangeShapeType="1"/>
            </p:cNvSpPr>
            <p:nvPr/>
          </p:nvSpPr>
          <p:spPr bwMode="auto">
            <a:xfrm rot="10800000" flipH="1">
              <a:off x="2460" y="4320"/>
              <a:ext cx="1" cy="102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4" name="Line 244"/>
            <p:cNvSpPr>
              <a:spLocks noChangeAspect="1" noChangeShapeType="1"/>
            </p:cNvSpPr>
            <p:nvPr/>
          </p:nvSpPr>
          <p:spPr bwMode="auto">
            <a:xfrm rot="10800000" flipH="1">
              <a:off x="2457" y="4322"/>
              <a:ext cx="1109"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5" name="Rectangle 245"/>
            <p:cNvSpPr>
              <a:spLocks noChangeAspect="1"/>
            </p:cNvSpPr>
            <p:nvPr/>
          </p:nvSpPr>
          <p:spPr bwMode="auto">
            <a:xfrm>
              <a:off x="2459" y="4684"/>
              <a:ext cx="30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507800"/>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05" name="Group 177"/>
          <p:cNvGrpSpPr>
            <a:grpSpLocks/>
          </p:cNvGrpSpPr>
          <p:nvPr/>
        </p:nvGrpSpPr>
        <p:grpSpPr bwMode="auto">
          <a:xfrm>
            <a:off x="854076" y="1351360"/>
            <a:ext cx="1262063" cy="813197"/>
            <a:chOff x="0" y="0"/>
            <a:chExt cx="1130" cy="971"/>
          </a:xfrm>
        </p:grpSpPr>
        <p:sp>
          <p:nvSpPr>
            <p:cNvPr id="28748" name="Rectangle 178"/>
            <p:cNvSpPr>
              <a:spLocks/>
            </p:cNvSpPr>
            <p:nvPr/>
          </p:nvSpPr>
          <p:spPr bwMode="auto">
            <a:xfrm>
              <a:off x="0" y="0"/>
              <a:ext cx="1130" cy="971"/>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9" name="Rectangle 179"/>
            <p:cNvSpPr>
              <a:spLocks/>
            </p:cNvSpPr>
            <p:nvPr/>
          </p:nvSpPr>
          <p:spPr bwMode="auto">
            <a:xfrm>
              <a:off x="211" y="374"/>
              <a:ext cx="53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5751" bIns="0" anchor="ctr">
              <a:spAutoFit/>
            </a:bodyP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solidFill>
                    <a:schemeClr val="tx1"/>
                  </a:solidFill>
                  <a:cs typeface="Times New Roman" pitchFamily="18" charset="0"/>
                </a:rPr>
                <a:t>             </a:t>
              </a:r>
            </a:p>
          </p:txBody>
        </p:sp>
      </p:grpSp>
      <p:sp>
        <p:nvSpPr>
          <p:cNvPr id="28706" name="Line 180"/>
          <p:cNvSpPr>
            <a:spLocks noChangeShapeType="1"/>
          </p:cNvSpPr>
          <p:nvPr/>
        </p:nvSpPr>
        <p:spPr bwMode="auto">
          <a:xfrm flipH="1">
            <a:off x="428625" y="2159794"/>
            <a:ext cx="514350" cy="4214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07" name="AutoShape 181"/>
          <p:cNvSpPr>
            <a:spLocks/>
          </p:cNvSpPr>
          <p:nvPr/>
        </p:nvSpPr>
        <p:spPr bwMode="auto">
          <a:xfrm>
            <a:off x="428625" y="1981201"/>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08" name="AutoShape 182"/>
          <p:cNvSpPr>
            <a:spLocks/>
          </p:cNvSpPr>
          <p:nvPr/>
        </p:nvSpPr>
        <p:spPr bwMode="auto">
          <a:xfrm>
            <a:off x="428625" y="1768079"/>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09" name="AutoShape 183"/>
          <p:cNvSpPr>
            <a:spLocks/>
          </p:cNvSpPr>
          <p:nvPr/>
        </p:nvSpPr>
        <p:spPr bwMode="auto">
          <a:xfrm>
            <a:off x="428625" y="1559719"/>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10" name="Line 184"/>
          <p:cNvSpPr>
            <a:spLocks noChangeShapeType="1"/>
          </p:cNvSpPr>
          <p:nvPr/>
        </p:nvSpPr>
        <p:spPr bwMode="auto">
          <a:xfrm rot="10800000" flipH="1">
            <a:off x="428625" y="1347787"/>
            <a:ext cx="425450" cy="423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1" name="Line 185"/>
          <p:cNvSpPr>
            <a:spLocks noChangeShapeType="1"/>
          </p:cNvSpPr>
          <p:nvPr/>
        </p:nvSpPr>
        <p:spPr bwMode="auto">
          <a:xfrm rot="10800000" flipH="1">
            <a:off x="1692275" y="2171701"/>
            <a:ext cx="412750" cy="413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2" name="Line 186"/>
          <p:cNvSpPr>
            <a:spLocks noChangeShapeType="1"/>
          </p:cNvSpPr>
          <p:nvPr/>
        </p:nvSpPr>
        <p:spPr bwMode="auto">
          <a:xfrm rot="10800000" flipH="1">
            <a:off x="1692275" y="1351360"/>
            <a:ext cx="412750" cy="415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3" name="Rectangle 188"/>
          <p:cNvSpPr>
            <a:spLocks/>
          </p:cNvSpPr>
          <p:nvPr/>
        </p:nvSpPr>
        <p:spPr bwMode="auto">
          <a:xfrm>
            <a:off x="428625" y="1768078"/>
            <a:ext cx="1263650" cy="813197"/>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14" name="Rectangle 250"/>
          <p:cNvSpPr>
            <a:spLocks noChangeAspect="1"/>
          </p:cNvSpPr>
          <p:nvPr/>
        </p:nvSpPr>
        <p:spPr bwMode="auto">
          <a:xfrm>
            <a:off x="73960" y="836686"/>
            <a:ext cx="26257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3-D orbital lattice: millions of points</a:t>
            </a:r>
          </a:p>
        </p:txBody>
      </p:sp>
      <p:grpSp>
        <p:nvGrpSpPr>
          <p:cNvPr id="28715" name="Group 257"/>
          <p:cNvGrpSpPr>
            <a:grpSpLocks/>
          </p:cNvGrpSpPr>
          <p:nvPr/>
        </p:nvGrpSpPr>
        <p:grpSpPr bwMode="auto">
          <a:xfrm>
            <a:off x="836613" y="3561160"/>
            <a:ext cx="1262062" cy="813197"/>
            <a:chOff x="0" y="0"/>
            <a:chExt cx="1130" cy="971"/>
          </a:xfrm>
        </p:grpSpPr>
        <p:sp>
          <p:nvSpPr>
            <p:cNvPr id="28746" name="Rectangle 258"/>
            <p:cNvSpPr>
              <a:spLocks/>
            </p:cNvSpPr>
            <p:nvPr/>
          </p:nvSpPr>
          <p:spPr bwMode="auto">
            <a:xfrm>
              <a:off x="0" y="0"/>
              <a:ext cx="1130" cy="971"/>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7" name="Rectangle 259"/>
            <p:cNvSpPr>
              <a:spLocks/>
            </p:cNvSpPr>
            <p:nvPr/>
          </p:nvSpPr>
          <p:spPr bwMode="auto">
            <a:xfrm>
              <a:off x="211" y="374"/>
              <a:ext cx="53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5751" bIns="0" anchor="ctr">
              <a:spAutoFit/>
            </a:bodyP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solidFill>
                    <a:schemeClr val="tx1"/>
                  </a:solidFill>
                  <a:cs typeface="Times New Roman" pitchFamily="18" charset="0"/>
                </a:rPr>
                <a:t>             </a:t>
              </a:r>
            </a:p>
          </p:txBody>
        </p:sp>
      </p:grpSp>
      <p:sp>
        <p:nvSpPr>
          <p:cNvPr id="28716" name="Line 260"/>
          <p:cNvSpPr>
            <a:spLocks noChangeShapeType="1"/>
          </p:cNvSpPr>
          <p:nvPr/>
        </p:nvSpPr>
        <p:spPr bwMode="auto">
          <a:xfrm flipH="1">
            <a:off x="411163" y="4369594"/>
            <a:ext cx="514350" cy="4214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7" name="AutoShape 261"/>
          <p:cNvSpPr>
            <a:spLocks/>
          </p:cNvSpPr>
          <p:nvPr/>
        </p:nvSpPr>
        <p:spPr bwMode="auto">
          <a:xfrm>
            <a:off x="411164" y="4191001"/>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C0C0C0"/>
          </a:solidFill>
          <a:ln w="12700">
            <a:solidFill>
              <a:srgbClr val="507800"/>
            </a:solidFill>
            <a:miter lim="800000"/>
            <a:headEnd/>
            <a:tailEnd/>
          </a:ln>
        </p:spPr>
        <p:txBody>
          <a:bodyPr lIns="0" tIns="0" rIns="0" bIns="0"/>
          <a:lstStyle/>
          <a:p>
            <a:endParaRPr lang="en-US"/>
          </a:p>
        </p:txBody>
      </p:sp>
      <p:sp>
        <p:nvSpPr>
          <p:cNvPr id="28718" name="AutoShape 262"/>
          <p:cNvSpPr>
            <a:spLocks/>
          </p:cNvSpPr>
          <p:nvPr/>
        </p:nvSpPr>
        <p:spPr bwMode="auto">
          <a:xfrm>
            <a:off x="411164" y="3977879"/>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C0C0C0"/>
          </a:solidFill>
          <a:ln w="12700">
            <a:solidFill>
              <a:srgbClr val="507800"/>
            </a:solidFill>
            <a:miter lim="800000"/>
            <a:headEnd/>
            <a:tailEnd/>
          </a:ln>
        </p:spPr>
        <p:txBody>
          <a:bodyPr lIns="0" tIns="0" rIns="0" bIns="0"/>
          <a:lstStyle/>
          <a:p>
            <a:endParaRPr lang="en-US"/>
          </a:p>
        </p:txBody>
      </p:sp>
      <p:sp>
        <p:nvSpPr>
          <p:cNvPr id="28719" name="AutoShape 263"/>
          <p:cNvSpPr>
            <a:spLocks/>
          </p:cNvSpPr>
          <p:nvPr/>
        </p:nvSpPr>
        <p:spPr bwMode="auto">
          <a:xfrm>
            <a:off x="411164" y="3769519"/>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20" name="Line 264"/>
          <p:cNvSpPr>
            <a:spLocks noChangeShapeType="1"/>
          </p:cNvSpPr>
          <p:nvPr/>
        </p:nvSpPr>
        <p:spPr bwMode="auto">
          <a:xfrm rot="10800000" flipH="1">
            <a:off x="411163" y="3557587"/>
            <a:ext cx="425450" cy="423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1" name="Line 265"/>
          <p:cNvSpPr>
            <a:spLocks noChangeShapeType="1"/>
          </p:cNvSpPr>
          <p:nvPr/>
        </p:nvSpPr>
        <p:spPr bwMode="auto">
          <a:xfrm rot="10800000" flipH="1">
            <a:off x="1674813" y="4381501"/>
            <a:ext cx="412750" cy="413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2" name="Line 266"/>
          <p:cNvSpPr>
            <a:spLocks noChangeShapeType="1"/>
          </p:cNvSpPr>
          <p:nvPr/>
        </p:nvSpPr>
        <p:spPr bwMode="auto">
          <a:xfrm rot="10800000" flipH="1">
            <a:off x="1674813" y="3561160"/>
            <a:ext cx="412750" cy="415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3" name="Rectangle 267"/>
          <p:cNvSpPr>
            <a:spLocks/>
          </p:cNvSpPr>
          <p:nvPr/>
        </p:nvSpPr>
        <p:spPr bwMode="auto">
          <a:xfrm>
            <a:off x="411163" y="3977878"/>
            <a:ext cx="1263650" cy="813197"/>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24" name="Rectangle 268"/>
          <p:cNvSpPr>
            <a:spLocks noChangeAspect="1"/>
          </p:cNvSpPr>
          <p:nvPr/>
        </p:nvSpPr>
        <p:spPr bwMode="auto">
          <a:xfrm>
            <a:off x="642938" y="2838451"/>
            <a:ext cx="2089150"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Lattice slices computed on multiple GPUs</a:t>
            </a:r>
          </a:p>
        </p:txBody>
      </p:sp>
      <p:sp>
        <p:nvSpPr>
          <p:cNvPr id="28725" name="Line 269"/>
          <p:cNvSpPr>
            <a:spLocks noChangeShapeType="1"/>
          </p:cNvSpPr>
          <p:nvPr/>
        </p:nvSpPr>
        <p:spPr bwMode="auto">
          <a:xfrm>
            <a:off x="588963" y="2411016"/>
            <a:ext cx="0" cy="116562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26" name="AutoShape 270"/>
          <p:cNvSpPr>
            <a:spLocks/>
          </p:cNvSpPr>
          <p:nvPr/>
        </p:nvSpPr>
        <p:spPr bwMode="auto">
          <a:xfrm>
            <a:off x="5465764" y="2719018"/>
            <a:ext cx="1223963" cy="916781"/>
          </a:xfrm>
          <a:custGeom>
            <a:avLst/>
            <a:gdLst>
              <a:gd name="T0" fmla="*/ 0 w 21600"/>
              <a:gd name="T1" fmla="*/ 0 h 21600"/>
              <a:gd name="T2" fmla="*/ 0 w 21600"/>
              <a:gd name="T3" fmla="*/ 2147483647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0 h 21600"/>
              <a:gd name="T20" fmla="*/ 2147483647 w 21600"/>
              <a:gd name="T21" fmla="*/ 0 h 21600"/>
              <a:gd name="T22" fmla="*/ 2147483647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0" y="0"/>
                </a:moveTo>
                <a:lnTo>
                  <a:pt x="0" y="12600"/>
                </a:lnTo>
                <a:lnTo>
                  <a:pt x="0" y="18000"/>
                </a:lnTo>
                <a:lnTo>
                  <a:pt x="0" y="21600"/>
                </a:lnTo>
                <a:lnTo>
                  <a:pt x="12600" y="21600"/>
                </a:lnTo>
                <a:lnTo>
                  <a:pt x="18000" y="21600"/>
                </a:lnTo>
                <a:lnTo>
                  <a:pt x="21600" y="21600"/>
                </a:lnTo>
                <a:lnTo>
                  <a:pt x="21600" y="18000"/>
                </a:lnTo>
                <a:lnTo>
                  <a:pt x="21600" y="12600"/>
                </a:lnTo>
                <a:lnTo>
                  <a:pt x="21600" y="0"/>
                </a:lnTo>
                <a:lnTo>
                  <a:pt x="18000" y="0"/>
                </a:lnTo>
                <a:lnTo>
                  <a:pt x="12600" y="0"/>
                </a:lnTo>
                <a:lnTo>
                  <a:pt x="0" y="0"/>
                </a:lnTo>
                <a:close/>
                <a:moveTo>
                  <a:pt x="0" y="0"/>
                </a:moveTo>
              </a:path>
            </a:pathLst>
          </a:custGeom>
          <a:solidFill>
            <a:srgbClr val="EAF3B3">
              <a:alpha val="98822"/>
            </a:srgbClr>
          </a:solidFill>
          <a:ln w="31750">
            <a:solidFill>
              <a:srgbClr val="669900"/>
            </a:solidFill>
            <a:miter lim="800000"/>
            <a:headEnd/>
            <a:tailEnd/>
          </a:ln>
        </p:spPr>
        <p:txBody>
          <a:bodyPr lIns="0" tIns="0" rIns="0" bIns="0"/>
          <a:lstStyle/>
          <a:p>
            <a:endParaRPr lang="en-US"/>
          </a:p>
        </p:txBody>
      </p:sp>
      <p:sp>
        <p:nvSpPr>
          <p:cNvPr id="28727" name="Line 271"/>
          <p:cNvSpPr>
            <a:spLocks noChangeShapeType="1"/>
          </p:cNvSpPr>
          <p:nvPr/>
        </p:nvSpPr>
        <p:spPr bwMode="auto">
          <a:xfrm>
            <a:off x="5465764" y="2832126"/>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8" name="Line 272"/>
          <p:cNvSpPr>
            <a:spLocks noChangeShapeType="1"/>
          </p:cNvSpPr>
          <p:nvPr/>
        </p:nvSpPr>
        <p:spPr bwMode="auto">
          <a:xfrm>
            <a:off x="6073776" y="2719018"/>
            <a:ext cx="0"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9" name="Line 273"/>
          <p:cNvSpPr>
            <a:spLocks noChangeShapeType="1"/>
          </p:cNvSpPr>
          <p:nvPr/>
        </p:nvSpPr>
        <p:spPr bwMode="auto">
          <a:xfrm>
            <a:off x="6224588" y="2719018"/>
            <a:ext cx="1588"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0" name="Line 274"/>
          <p:cNvSpPr>
            <a:spLocks noChangeShapeType="1"/>
          </p:cNvSpPr>
          <p:nvPr/>
        </p:nvSpPr>
        <p:spPr bwMode="auto">
          <a:xfrm>
            <a:off x="5768977"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1" name="Line 275"/>
          <p:cNvSpPr>
            <a:spLocks noChangeShapeType="1"/>
          </p:cNvSpPr>
          <p:nvPr/>
        </p:nvSpPr>
        <p:spPr bwMode="auto">
          <a:xfrm>
            <a:off x="5618163" y="2719018"/>
            <a:ext cx="0"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2" name="Line 276"/>
          <p:cNvSpPr>
            <a:spLocks noChangeShapeType="1"/>
          </p:cNvSpPr>
          <p:nvPr/>
        </p:nvSpPr>
        <p:spPr bwMode="auto">
          <a:xfrm>
            <a:off x="5921377"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3" name="Line 277"/>
          <p:cNvSpPr>
            <a:spLocks noChangeShapeType="1"/>
          </p:cNvSpPr>
          <p:nvPr/>
        </p:nvSpPr>
        <p:spPr bwMode="auto">
          <a:xfrm>
            <a:off x="6376988" y="2719018"/>
            <a:ext cx="1588"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4" name="Line 278"/>
          <p:cNvSpPr>
            <a:spLocks noChangeShapeType="1"/>
          </p:cNvSpPr>
          <p:nvPr/>
        </p:nvSpPr>
        <p:spPr bwMode="auto">
          <a:xfrm>
            <a:off x="6527802"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5" name="Line 279"/>
          <p:cNvSpPr>
            <a:spLocks noChangeShapeType="1"/>
          </p:cNvSpPr>
          <p:nvPr/>
        </p:nvSpPr>
        <p:spPr bwMode="auto">
          <a:xfrm>
            <a:off x="5465764" y="2946426"/>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6" name="Line 280"/>
          <p:cNvSpPr>
            <a:spLocks noChangeShapeType="1"/>
          </p:cNvSpPr>
          <p:nvPr/>
        </p:nvSpPr>
        <p:spPr bwMode="auto">
          <a:xfrm>
            <a:off x="5465764" y="3059536"/>
            <a:ext cx="1223963" cy="119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7" name="Line 281"/>
          <p:cNvSpPr>
            <a:spLocks noChangeShapeType="1"/>
          </p:cNvSpPr>
          <p:nvPr/>
        </p:nvSpPr>
        <p:spPr bwMode="auto">
          <a:xfrm>
            <a:off x="5465764" y="3173836"/>
            <a:ext cx="1223963" cy="119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8" name="Line 282"/>
          <p:cNvSpPr>
            <a:spLocks noChangeShapeType="1"/>
          </p:cNvSpPr>
          <p:nvPr/>
        </p:nvSpPr>
        <p:spPr bwMode="auto">
          <a:xfrm>
            <a:off x="5465764" y="3288136"/>
            <a:ext cx="1223963" cy="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9" name="Line 283"/>
          <p:cNvSpPr>
            <a:spLocks noChangeShapeType="1"/>
          </p:cNvSpPr>
          <p:nvPr/>
        </p:nvSpPr>
        <p:spPr bwMode="auto">
          <a:xfrm>
            <a:off x="5465764" y="3401245"/>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40" name="Line 284"/>
          <p:cNvSpPr>
            <a:spLocks noChangeShapeType="1"/>
          </p:cNvSpPr>
          <p:nvPr/>
        </p:nvSpPr>
        <p:spPr bwMode="auto">
          <a:xfrm>
            <a:off x="5465764" y="3515545"/>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41" name="Rectangle 285"/>
          <p:cNvSpPr>
            <a:spLocks/>
          </p:cNvSpPr>
          <p:nvPr/>
        </p:nvSpPr>
        <p:spPr bwMode="auto">
          <a:xfrm>
            <a:off x="7000359" y="2681884"/>
            <a:ext cx="2061060" cy="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dirty="0">
                <a:solidFill>
                  <a:schemeClr val="tx1"/>
                </a:solidFill>
                <a:latin typeface="+mn-lt"/>
                <a:cs typeface="Arial" charset="0"/>
                <a:sym typeface="Arial" charset="0"/>
              </a:rPr>
              <a:t>GPU threads </a:t>
            </a:r>
            <a:r>
              <a:rPr lang="en-US" altLang="en-US" sz="1800" dirty="0" smtClean="0">
                <a:solidFill>
                  <a:schemeClr val="tx1"/>
                </a:solidFill>
                <a:latin typeface="+mn-lt"/>
                <a:cs typeface="Arial" charset="0"/>
                <a:sym typeface="Arial" charset="0"/>
              </a:rPr>
              <a:t>compute </a:t>
            </a:r>
            <a:r>
              <a:rPr lang="en-US" altLang="en-US" sz="1800" dirty="0">
                <a:solidFill>
                  <a:schemeClr val="tx1"/>
                </a:solidFill>
                <a:latin typeface="+mn-lt"/>
                <a:cs typeface="Arial" charset="0"/>
                <a:sym typeface="Arial" charset="0"/>
              </a:rPr>
              <a:t>one </a:t>
            </a:r>
            <a:r>
              <a:rPr lang="en-US" altLang="en-US" sz="1800" dirty="0" smtClean="0">
                <a:solidFill>
                  <a:schemeClr val="tx1"/>
                </a:solidFill>
                <a:latin typeface="+mn-lt"/>
                <a:cs typeface="Arial" charset="0"/>
                <a:sym typeface="Arial" charset="0"/>
              </a:rPr>
              <a:t>point</a:t>
            </a:r>
            <a:endParaRPr lang="en-US" altLang="en-US" sz="1600" dirty="0">
              <a:solidFill>
                <a:schemeClr val="tx1"/>
              </a:solidFill>
              <a:latin typeface="+mn-lt"/>
              <a:cs typeface="Arial" charset="0"/>
              <a:sym typeface="Arial" charset="0"/>
            </a:endParaRPr>
          </a:p>
        </p:txBody>
      </p:sp>
      <p:sp>
        <p:nvSpPr>
          <p:cNvPr id="28742" name="Rectangle 286"/>
          <p:cNvSpPr>
            <a:spLocks/>
          </p:cNvSpPr>
          <p:nvPr/>
        </p:nvSpPr>
        <p:spPr bwMode="auto">
          <a:xfrm>
            <a:off x="5618164" y="2832126"/>
            <a:ext cx="150813" cy="114300"/>
          </a:xfrm>
          <a:prstGeom prst="rect">
            <a:avLst/>
          </a:prstGeom>
          <a:solidFill>
            <a:srgbClr val="99CCFF"/>
          </a:solidFill>
          <a:ln w="9525">
            <a:solidFill>
              <a:srgbClr val="336699"/>
            </a:solidFill>
            <a:miter lim="800000"/>
            <a:headEnd/>
            <a:tailEnd/>
          </a:ln>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3" name="Line 288"/>
          <p:cNvSpPr>
            <a:spLocks noChangeShapeType="1"/>
          </p:cNvSpPr>
          <p:nvPr/>
        </p:nvSpPr>
        <p:spPr bwMode="auto">
          <a:xfrm>
            <a:off x="4071939" y="3563541"/>
            <a:ext cx="1393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44" name="Rectangle 289"/>
          <p:cNvSpPr>
            <a:spLocks noChangeAspect="1"/>
          </p:cNvSpPr>
          <p:nvPr/>
        </p:nvSpPr>
        <p:spPr bwMode="auto">
          <a:xfrm>
            <a:off x="5350872" y="3739118"/>
            <a:ext cx="1641550"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CUDA thread blocks</a:t>
            </a:r>
          </a:p>
        </p:txBody>
      </p:sp>
      <p:sp>
        <p:nvSpPr>
          <p:cNvPr id="28745" name="Line 290"/>
          <p:cNvSpPr>
            <a:spLocks noChangeShapeType="1"/>
          </p:cNvSpPr>
          <p:nvPr/>
        </p:nvSpPr>
        <p:spPr bwMode="auto">
          <a:xfrm flipH="1" flipV="1">
            <a:off x="5670552" y="2872607"/>
            <a:ext cx="12858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103" name="Picture 5" descr="C:\Documents and Settings\johns\Desktop\talks\cudatalks\iacat01232009\c60_orb104b.png"/>
          <p:cNvPicPr>
            <a:picLocks noChangeAspect="1" noChangeArrowheads="1"/>
          </p:cNvPicPr>
          <p:nvPr/>
        </p:nvPicPr>
        <p:blipFill>
          <a:blip r:embed="rId2">
            <a:extLst>
              <a:ext uri="{28A0092B-C50C-407E-A947-70E740481C1C}">
                <a14:useLocalDpi xmlns:a14="http://schemas.microsoft.com/office/drawing/2010/main" val="0"/>
              </a:ext>
            </a:extLst>
          </a:blip>
          <a:srcRect t="4762" b="3175"/>
          <a:stretch>
            <a:fillRect/>
          </a:stretch>
        </p:blipFill>
        <p:spPr bwMode="auto">
          <a:xfrm>
            <a:off x="7145080" y="3296600"/>
            <a:ext cx="1916340" cy="181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39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microsoft.com/sharepoint/v3/field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2728</TotalTime>
  <Words>3804</Words>
  <Application>Microsoft Office PowerPoint</Application>
  <PresentationFormat>On-screen Show (16:9)</PresentationFormat>
  <Paragraphs>482</Paragraphs>
  <Slides>44</Slides>
  <Notes>13</Notes>
  <HiddenSlides>1</HiddenSlides>
  <MMClips>2</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PPT_Temp_Corp_16x9_BLK_2007</vt:lpstr>
      <vt:lpstr>S4410: Visualization and Analysis of Petascale Molecular Simulations with VMD</vt:lpstr>
      <vt:lpstr>PowerPoint Presentation</vt:lpstr>
      <vt:lpstr>Goal: A Computational Microscope</vt:lpstr>
      <vt:lpstr>VMD Interoperability Serves Many Communities</vt:lpstr>
      <vt:lpstr>PowerPoint Presentation</vt:lpstr>
      <vt:lpstr>Large-Size and Long-Timescale MD  Simulations Drive VMD Development</vt:lpstr>
      <vt:lpstr>PowerPoint Presentation</vt:lpstr>
      <vt:lpstr>CUDA GPU-Accelerated Trajectory Analysis and Visualization in VMD</vt:lpstr>
      <vt:lpstr>GPU-Accelerated C60 Molecular Orbitals</vt:lpstr>
      <vt:lpstr>Multi-GPU RDF Performance</vt:lpstr>
      <vt:lpstr>Time-Averaged Electrostatics Analysis on Energy-Efficient GPU Cluster</vt:lpstr>
      <vt:lpstr>2013 HPCwire Editors’ Choice Award for Best Use of HPC in Life Sciences</vt:lpstr>
      <vt:lpstr>NAMD Titan XK7 Performance August 2013</vt:lpstr>
      <vt:lpstr>PowerPoint Presentation</vt:lpstr>
      <vt:lpstr>PowerPoint Presentation</vt:lpstr>
      <vt:lpstr>PowerPoint Presentation</vt:lpstr>
      <vt:lpstr>PowerPoint Presentation</vt:lpstr>
      <vt:lpstr>Evaluating Quality-of-Fit for Structures Solved by Hybrid Fitting Methods</vt:lpstr>
      <vt:lpstr>GPUs Can Reduce Trajectory Analysis Runtimes  from Hours to Minutes</vt:lpstr>
      <vt:lpstr>Single-Pass MDFF GPU Cross-Correlation</vt:lpstr>
      <vt:lpstr>VMD GPU Cross Correlation Performance</vt:lpstr>
      <vt:lpstr>VMD RHDV Cross Correlation Timeline on Cray XK7</vt:lpstr>
      <vt:lpstr>Visualization Goals, Challenges</vt:lpstr>
      <vt:lpstr>VMD “QuickSurf” Representation, Ray Tracing</vt:lpstr>
      <vt:lpstr>VMD “QuickSurf” Representation</vt:lpstr>
      <vt:lpstr>VMD 1.9.2 QuickSurf Algorithm Improvements</vt:lpstr>
      <vt:lpstr>VMD GPU-Accelerated Ray Tracing Engine</vt:lpstr>
      <vt:lpstr>Lighting Comparison, STMV Capsid</vt:lpstr>
      <vt:lpstr>GPU Ray Tracing of HIV-1 on Blue Waters</vt:lpstr>
      <vt:lpstr>PowerPoint Presentation</vt:lpstr>
      <vt:lpstr>HIV-1 Parallel Movie Rendering on Blue Waters Cray XE6/XK7</vt:lpstr>
      <vt:lpstr>VMD 1.9.2 Coming Soon</vt:lpstr>
      <vt:lpstr>Force Field Toolkit (ffTK)</vt:lpstr>
      <vt:lpstr>Plans: Interactive Ray Tracing of Molecular Graphics</vt:lpstr>
      <vt:lpstr>Plans: Extend Analysis Features of VMD</vt:lpstr>
      <vt:lpstr>Plans: Analyze Long Simulations with Timeline</vt:lpstr>
      <vt:lpstr>Plans: Tablet VMD, Improved Touch Interfaces</vt:lpstr>
      <vt:lpstr>Optimizing VMD for Power Consumption</vt:lpstr>
      <vt:lpstr>Acknowledgements</vt:lpstr>
      <vt:lpstr>PowerPoint Presentation</vt:lpstr>
      <vt:lpstr>GPU Computing Publications http://www.ks.uiuc.edu/Research/gpu/</vt:lpstr>
      <vt:lpstr>GPU Computing Publications http://www.ks.uiuc.edu/Research/gpu/</vt:lpstr>
      <vt:lpstr>GPU Computing Publications http://www.ks.uiuc.edu/Research/gpu/</vt:lpstr>
      <vt:lpstr>GPU Computing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406</cp:revision>
  <cp:lastPrinted>2013-10-08T16:33:51Z</cp:lastPrinted>
  <dcterms:created xsi:type="dcterms:W3CDTF">2010-04-12T23:12:02Z</dcterms:created>
  <dcterms:modified xsi:type="dcterms:W3CDTF">2014-03-29T03:50:31Z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