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67" r:id="rId5"/>
    <p:sldMasterId id="2147493533" r:id="rId6"/>
    <p:sldMasterId id="2147493551" r:id="rId7"/>
    <p:sldMasterId id="2147493569" r:id="rId8"/>
    <p:sldMasterId id="2147493582" r:id="rId9"/>
    <p:sldMasterId id="2147493595" r:id="rId10"/>
    <p:sldMasterId id="2147493635" r:id="rId11"/>
    <p:sldMasterId id="2147493648" r:id="rId12"/>
    <p:sldMasterId id="2147493659" r:id="rId13"/>
  </p:sldMasterIdLst>
  <p:notesMasterIdLst>
    <p:notesMasterId r:id="rId41"/>
  </p:notesMasterIdLst>
  <p:handoutMasterIdLst>
    <p:handoutMasterId r:id="rId42"/>
  </p:handoutMasterIdLst>
  <p:sldIdLst>
    <p:sldId id="522" r:id="rId14"/>
    <p:sldId id="387" r:id="rId15"/>
    <p:sldId id="534" r:id="rId16"/>
    <p:sldId id="501" r:id="rId17"/>
    <p:sldId id="536" r:id="rId18"/>
    <p:sldId id="390" r:id="rId19"/>
    <p:sldId id="314" r:id="rId20"/>
    <p:sldId id="524" r:id="rId21"/>
    <p:sldId id="523" r:id="rId22"/>
    <p:sldId id="529" r:id="rId23"/>
    <p:sldId id="389" r:id="rId24"/>
    <p:sldId id="391" r:id="rId25"/>
    <p:sldId id="392" r:id="rId26"/>
    <p:sldId id="530" r:id="rId27"/>
    <p:sldId id="393" r:id="rId28"/>
    <p:sldId id="394" r:id="rId29"/>
    <p:sldId id="316" r:id="rId30"/>
    <p:sldId id="308" r:id="rId31"/>
    <p:sldId id="535" r:id="rId32"/>
    <p:sldId id="375" r:id="rId33"/>
    <p:sldId id="377" r:id="rId34"/>
    <p:sldId id="532" r:id="rId35"/>
    <p:sldId id="531" r:id="rId36"/>
    <p:sldId id="533" r:id="rId37"/>
    <p:sldId id="326" r:id="rId38"/>
    <p:sldId id="528" r:id="rId39"/>
    <p:sldId id="514" r:id="rId40"/>
  </p:sldIdLst>
  <p:sldSz cx="9144000" cy="5143500" type="screen16x9"/>
  <p:notesSz cx="6858000" cy="9144000"/>
  <p:defaultTextStyle>
    <a:defPPr>
      <a:defRPr lang="en-US"/>
    </a:defPPr>
    <a:lvl1pPr marL="0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7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0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7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20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77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30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87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44" algn="l" defTabSz="4570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2527" autoAdjust="0"/>
  </p:normalViewPr>
  <p:slideViewPr>
    <p:cSldViewPr snapToGrid="0" snapToObjects="1">
      <p:cViewPr varScale="1">
        <p:scale>
          <a:sx n="91" d="100"/>
          <a:sy n="91" d="100"/>
        </p:scale>
        <p:origin x="-55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CB417-2A94-1A4A-9244-CE6FA45E6004}" type="datetimeFigureOut">
              <a:rPr lang="en-US" smtClean="0">
                <a:latin typeface="Arial"/>
              </a:rPr>
              <a:t>11/15/2018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5457C-A5E4-EC47-A181-8DC0D6B6B299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430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EE2519ED-FA7F-FC4D-9DB3-5AF260E25E28}" type="datetimeFigureOut">
              <a:rPr lang="en-US" smtClean="0"/>
              <a:pPr/>
              <a:t>11/15/2018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9D070434-A121-4A49-81B9-67B648BE85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27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57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057" algn="l" defTabSz="457057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110" algn="l" defTabSz="457057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167" algn="l" defTabSz="457057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220" algn="l" defTabSz="457057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5277" algn="l" defTabSz="4570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30" algn="l" defTabSz="4570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87" algn="l" defTabSz="4570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44" algn="l" defTabSz="4570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7F8231-C4D9-404E-BBD5-E400C1040463}" type="slidenum">
              <a:rPr lang="en-US" altLang="en-US" sz="1200" smtClean="0">
                <a:solidFill>
                  <a:prstClr val="black"/>
                </a:solidFill>
              </a:rPr>
              <a:pPr eaLnBrk="1" hangingPunct="1"/>
              <a:t>1</a:t>
            </a:fld>
            <a:endParaRPr lang="en-US" altLang="en-US" sz="1200" smtClean="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large number of them drive large-scale simulation and visualization challenges that you will see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Pick items to highlight, and go from this to movie or other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0434-A121-4A49-81B9-67B648BE852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64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70434-A121-4A49-81B9-67B648BE852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14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0" rIns="91402" bIns="45700" anchor="b"/>
          <a:lstStyle>
            <a:lvl1pPr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457101" eaLnBrk="1" hangingPunct="1">
              <a:spcBef>
                <a:spcPct val="0"/>
              </a:spcBef>
            </a:pPr>
            <a:fld id="{2A69B0F6-4C85-4A57-B86C-D17FF6144E59}" type="slidenum">
              <a:rPr lang="en-US" altLang="en-US">
                <a:solidFill>
                  <a:prstClr val="black"/>
                </a:solidFill>
              </a:rPr>
              <a:pPr algn="r" defTabSz="457101" eaLnBrk="1" hangingPunct="1">
                <a:spcBef>
                  <a:spcPct val="0"/>
                </a:spcBef>
              </a:pPr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ln/>
        </p:spPr>
      </p:sp>
      <p:sp>
        <p:nvSpPr>
          <p:cNvPr id="37892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91" tIns="45695" rIns="91391" bIns="45695"/>
          <a:lstStyle/>
          <a:p>
            <a:pPr defTabSz="964038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0F08-A8A3-3144-8A4D-EB9B67038CA9}" type="datetime1">
              <a:rPr lang="en-US" smtClean="0"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1404009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1" indent="0">
              <a:buNone/>
              <a:defRPr sz="2800"/>
            </a:lvl2pPr>
            <a:lvl3pPr marL="914202" indent="0">
              <a:buNone/>
              <a:defRPr sz="2400"/>
            </a:lvl3pPr>
            <a:lvl4pPr marL="1371303" indent="0">
              <a:buNone/>
              <a:defRPr sz="2000"/>
            </a:lvl4pPr>
            <a:lvl5pPr marL="1828404" indent="0">
              <a:buNone/>
              <a:defRPr sz="2000"/>
            </a:lvl5pPr>
            <a:lvl6pPr marL="2285505" indent="0">
              <a:buNone/>
              <a:defRPr sz="2000"/>
            </a:lvl6pPr>
            <a:lvl7pPr marL="2742606" indent="0">
              <a:buNone/>
              <a:defRPr sz="2000"/>
            </a:lvl7pPr>
            <a:lvl8pPr marL="3199707" indent="0">
              <a:buNone/>
              <a:defRPr sz="2000"/>
            </a:lvl8pPr>
            <a:lvl9pPr marL="36568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5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770813" cy="856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485900"/>
            <a:ext cx="3808413" cy="3084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85900"/>
            <a:ext cx="3810000" cy="308491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226251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  <p:sp>
        <p:nvSpPr>
          <p:cNvPr id="4" name="Shape 11"/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9144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Gothic" charset="0"/>
                <a:cs typeface="Gothic" charset="0"/>
              </a:defRPr>
            </a:lvl1pPr>
          </a:lstStyle>
          <a:p>
            <a:pPr>
              <a:defRPr/>
            </a:pPr>
            <a:fld id="{2783953F-D986-4164-B7D7-BE29C27E835B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9418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73623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52477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04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93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94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72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1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214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12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37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1" indent="0">
              <a:buNone/>
              <a:defRPr sz="2800"/>
            </a:lvl2pPr>
            <a:lvl3pPr marL="914202" indent="0">
              <a:buNone/>
              <a:defRPr sz="2400"/>
            </a:lvl3pPr>
            <a:lvl4pPr marL="1371303" indent="0">
              <a:buNone/>
              <a:defRPr sz="2000"/>
            </a:lvl4pPr>
            <a:lvl5pPr marL="1828404" indent="0">
              <a:buNone/>
              <a:defRPr sz="2000"/>
            </a:lvl5pPr>
            <a:lvl6pPr marL="2285505" indent="0">
              <a:buNone/>
              <a:defRPr sz="2000"/>
            </a:lvl6pPr>
            <a:lvl7pPr marL="2742606" indent="0">
              <a:buNone/>
              <a:defRPr sz="2000"/>
            </a:lvl7pPr>
            <a:lvl8pPr marL="3199707" indent="0">
              <a:buNone/>
              <a:defRPr sz="2000"/>
            </a:lvl8pPr>
            <a:lvl9pPr marL="36568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64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770813" cy="856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485900"/>
            <a:ext cx="3808413" cy="3084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85900"/>
            <a:ext cx="3810000" cy="308491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0316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52477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32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78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2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1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52477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5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60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85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1" indent="0">
              <a:buNone/>
              <a:defRPr sz="2800"/>
            </a:lvl2pPr>
            <a:lvl3pPr marL="914202" indent="0">
              <a:buNone/>
              <a:defRPr sz="2400"/>
            </a:lvl3pPr>
            <a:lvl4pPr marL="1371303" indent="0">
              <a:buNone/>
              <a:defRPr sz="2000"/>
            </a:lvl4pPr>
            <a:lvl5pPr marL="1828404" indent="0">
              <a:buNone/>
              <a:defRPr sz="2000"/>
            </a:lvl5pPr>
            <a:lvl6pPr marL="2285505" indent="0">
              <a:buNone/>
              <a:defRPr sz="2000"/>
            </a:lvl6pPr>
            <a:lvl7pPr marL="2742606" indent="0">
              <a:buNone/>
              <a:defRPr sz="2000"/>
            </a:lvl7pPr>
            <a:lvl8pPr marL="3199707" indent="0">
              <a:buNone/>
              <a:defRPr sz="2000"/>
            </a:lvl8pPr>
            <a:lvl9pPr marL="36568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1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770813" cy="856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485900"/>
            <a:ext cx="3808413" cy="3084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85900"/>
            <a:ext cx="3810000" cy="308491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63240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8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97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83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72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5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57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88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EA-9853-8949-809B-3FF89FB4337E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7" indent="0">
              <a:buNone/>
              <a:defRPr sz="2800"/>
            </a:lvl2pPr>
            <a:lvl3pPr marL="914110" indent="0">
              <a:buNone/>
              <a:defRPr sz="2400"/>
            </a:lvl3pPr>
            <a:lvl4pPr marL="1371167" indent="0">
              <a:buNone/>
              <a:defRPr sz="2000"/>
            </a:lvl4pPr>
            <a:lvl5pPr marL="1828220" indent="0">
              <a:buNone/>
              <a:defRPr sz="2000"/>
            </a:lvl5pPr>
            <a:lvl6pPr marL="2285277" indent="0">
              <a:buNone/>
              <a:defRPr sz="2000"/>
            </a:lvl6pPr>
            <a:lvl7pPr marL="2742330" indent="0">
              <a:buNone/>
              <a:defRPr sz="2000"/>
            </a:lvl7pPr>
            <a:lvl8pPr marL="3199387" indent="0">
              <a:buNone/>
              <a:defRPr sz="2000"/>
            </a:lvl8pPr>
            <a:lvl9pPr marL="36564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8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8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6750" y="862014"/>
            <a:ext cx="7810500" cy="174307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666750" y="2652715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19" algn="ctr">
              <a:spcBef>
                <a:spcPts val="0"/>
              </a:spcBef>
              <a:buSzTx/>
              <a:buNone/>
              <a:defRPr sz="1700"/>
            </a:lvl2pPr>
            <a:lvl3pPr marL="0" indent="171438" algn="ctr">
              <a:spcBef>
                <a:spcPts val="0"/>
              </a:spcBef>
              <a:buSzTx/>
              <a:buNone/>
              <a:defRPr sz="1700"/>
            </a:lvl3pPr>
            <a:lvl4pPr marL="0" indent="257157" algn="ctr">
              <a:spcBef>
                <a:spcPts val="0"/>
              </a:spcBef>
              <a:buSzTx/>
              <a:buNone/>
              <a:defRPr sz="1700"/>
            </a:lvl4pPr>
            <a:lvl5pPr marL="0" indent="342873" algn="ctr">
              <a:spcBef>
                <a:spcPts val="0"/>
              </a:spcBef>
              <a:buSzTx/>
              <a:buNone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52276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0850" cy="3276600"/>
          </a:xfrm>
          <a:prstGeom prst="rect">
            <a:avLst/>
          </a:prstGeom>
        </p:spPr>
        <p:txBody>
          <a:bodyPr lIns="34287" tIns="17145" rIns="34287" bIns="17145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38125" y="3543300"/>
            <a:ext cx="8667750" cy="75247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238125" y="4319590"/>
            <a:ext cx="866775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19" algn="ctr">
              <a:spcBef>
                <a:spcPts val="0"/>
              </a:spcBef>
              <a:buSzTx/>
              <a:buNone/>
              <a:defRPr sz="1700"/>
            </a:lvl2pPr>
            <a:lvl3pPr marL="0" indent="171438" algn="ctr">
              <a:spcBef>
                <a:spcPts val="0"/>
              </a:spcBef>
              <a:buSzTx/>
              <a:buNone/>
              <a:defRPr sz="1700"/>
            </a:lvl3pPr>
            <a:lvl4pPr marL="0" indent="257157" algn="ctr">
              <a:spcBef>
                <a:spcPts val="0"/>
              </a:spcBef>
              <a:buSzTx/>
              <a:buNone/>
              <a:defRPr sz="1700"/>
            </a:lvl4pPr>
            <a:lvl5pPr marL="0" indent="342873" algn="ctr">
              <a:spcBef>
                <a:spcPts val="0"/>
              </a:spcBef>
              <a:buSzTx/>
              <a:buNone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83592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666750" y="1700214"/>
            <a:ext cx="7810500" cy="174307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57804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937244" y="414339"/>
            <a:ext cx="3571875" cy="4314825"/>
          </a:xfrm>
          <a:prstGeom prst="rect">
            <a:avLst/>
          </a:prstGeom>
        </p:spPr>
        <p:txBody>
          <a:bodyPr lIns="34287" tIns="17145" rIns="34287" bIns="17145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19128" y="414339"/>
            <a:ext cx="3833813" cy="210502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19128" y="2566989"/>
            <a:ext cx="3833813" cy="216217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19" algn="ctr">
              <a:spcBef>
                <a:spcPts val="0"/>
              </a:spcBef>
              <a:buSzTx/>
              <a:buNone/>
              <a:defRPr sz="1700"/>
            </a:lvl2pPr>
            <a:lvl3pPr marL="0" indent="171438" algn="ctr">
              <a:spcBef>
                <a:spcPts val="0"/>
              </a:spcBef>
              <a:buSzTx/>
              <a:buNone/>
              <a:defRPr sz="1700"/>
            </a:lvl3pPr>
            <a:lvl4pPr marL="0" indent="257157" algn="ctr">
              <a:spcBef>
                <a:spcPts val="0"/>
              </a:spcBef>
              <a:buSzTx/>
              <a:buNone/>
              <a:defRPr sz="1700"/>
            </a:lvl4pPr>
            <a:lvl5pPr marL="0" indent="342873" algn="ctr">
              <a:spcBef>
                <a:spcPts val="0"/>
              </a:spcBef>
              <a:buSzTx/>
              <a:buNone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30722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89809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444162" indent="-206055">
              <a:spcBef>
                <a:spcPts val="1125"/>
              </a:spcBef>
              <a:buChar char="-"/>
              <a:defRPr sz="1700"/>
            </a:lvl2pPr>
            <a:lvl3pPr marL="682269" indent="-206055">
              <a:spcBef>
                <a:spcPts val="1125"/>
              </a:spcBef>
              <a:buChar char="-"/>
              <a:defRPr sz="1700"/>
            </a:lvl3pPr>
            <a:lvl4pPr marL="920376" indent="-206055">
              <a:spcBef>
                <a:spcPts val="1125"/>
              </a:spcBef>
              <a:buChar char="-"/>
              <a:defRPr sz="1700"/>
            </a:lvl4pPr>
            <a:lvl5pPr marL="1158483" indent="-206055">
              <a:spcBef>
                <a:spcPts val="1125"/>
              </a:spcBef>
              <a:buChar char="-"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56983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938714" y="1214440"/>
            <a:ext cx="3571875" cy="3452813"/>
          </a:xfrm>
          <a:prstGeom prst="rect">
            <a:avLst/>
          </a:prstGeom>
        </p:spPr>
        <p:txBody>
          <a:bodyPr lIns="34287" tIns="17145" rIns="34287" bIns="17145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33413" y="1214440"/>
            <a:ext cx="3752850" cy="3452813"/>
          </a:xfrm>
          <a:prstGeom prst="rect">
            <a:avLst/>
          </a:prstGeom>
        </p:spPr>
        <p:txBody>
          <a:bodyPr/>
          <a:lstStyle>
            <a:lvl1pPr marL="209535" indent="-209535">
              <a:spcBef>
                <a:spcPts val="1688"/>
              </a:spcBef>
              <a:defRPr sz="1700"/>
            </a:lvl1pPr>
            <a:lvl2pPr marL="419069" indent="-209535">
              <a:spcBef>
                <a:spcPts val="1688"/>
              </a:spcBef>
              <a:defRPr sz="1700"/>
            </a:lvl2pPr>
            <a:lvl3pPr marL="628602" indent="-209535">
              <a:spcBef>
                <a:spcPts val="1688"/>
              </a:spcBef>
              <a:defRPr sz="1700"/>
            </a:lvl3pPr>
            <a:lvl4pPr marL="838137" indent="-209535">
              <a:spcBef>
                <a:spcPts val="1688"/>
              </a:spcBef>
              <a:defRPr sz="1700"/>
            </a:lvl4pPr>
            <a:lvl5pPr marL="1047672" indent="-209535">
              <a:spcBef>
                <a:spcPts val="1688"/>
              </a:spcBef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98004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33414" y="666750"/>
            <a:ext cx="7877175" cy="38052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75050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7BEC-D41F-8D47-BAA6-7551AEEBAE08}" type="datetime1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5910262" y="2643190"/>
            <a:ext cx="2776538" cy="2081213"/>
          </a:xfrm>
          <a:prstGeom prst="rect">
            <a:avLst/>
          </a:prstGeom>
        </p:spPr>
        <p:txBody>
          <a:bodyPr lIns="34287" tIns="17145" rIns="34287" bIns="17145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5910262" y="423865"/>
            <a:ext cx="2776538" cy="2081213"/>
          </a:xfrm>
          <a:prstGeom prst="rect">
            <a:avLst/>
          </a:prstGeom>
        </p:spPr>
        <p:txBody>
          <a:bodyPr lIns="34287" tIns="17145" rIns="34287" bIns="17145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452438" y="423862"/>
            <a:ext cx="5314950" cy="4300538"/>
          </a:xfrm>
          <a:prstGeom prst="rect">
            <a:avLst/>
          </a:prstGeom>
        </p:spPr>
        <p:txBody>
          <a:bodyPr lIns="34287" tIns="17145" rIns="34287" bIns="17145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94219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5353" y="3357564"/>
            <a:ext cx="7358063" cy="25717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5353" y="2260516"/>
            <a:ext cx="7358063" cy="34624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70324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34287" tIns="17145" rIns="34287" bIns="17145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58396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46868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645296" y="234404"/>
            <a:ext cx="5853411" cy="1138536"/>
          </a:xfrm>
          <a:prstGeom prst="rect">
            <a:avLst/>
          </a:prstGeom>
        </p:spPr>
        <p:txBody>
          <a:bodyPr lIns="26789" tIns="26789" rIns="26789" bIns="26789"/>
          <a:lstStyle>
            <a:lvl1pPr defTabSz="308050"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645296" y="1372941"/>
            <a:ext cx="5853411" cy="3315147"/>
          </a:xfrm>
          <a:prstGeom prst="rect">
            <a:avLst/>
          </a:prstGeom>
        </p:spPr>
        <p:txBody>
          <a:bodyPr lIns="26789" tIns="26789" rIns="26789" bIns="26789"/>
          <a:lstStyle>
            <a:lvl1pPr marL="222234" indent="-222234" defTabSz="308050">
              <a:defRPr sz="1800"/>
            </a:lvl1pPr>
            <a:lvl2pPr marL="388907" indent="-222234" defTabSz="308050">
              <a:defRPr sz="1800"/>
            </a:lvl2pPr>
            <a:lvl3pPr marL="555583" indent="-222234" defTabSz="308050">
              <a:defRPr sz="1800"/>
            </a:lvl3pPr>
            <a:lvl4pPr marL="722258" indent="-222234" defTabSz="308050">
              <a:defRPr sz="1800"/>
            </a:lvl4pPr>
            <a:lvl5pPr marL="888934" indent="-222234" defTabSz="308050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4471071" y="4878961"/>
            <a:ext cx="195165" cy="192601"/>
          </a:xfrm>
          <a:prstGeom prst="rect">
            <a:avLst/>
          </a:prstGeom>
        </p:spPr>
        <p:txBody>
          <a:bodyPr lIns="26789" tIns="26789" rIns="26789" bIns="26789"/>
          <a:lstStyle>
            <a:lvl1pPr defTabSz="308050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0002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45707" tIns="45707" rIns="45707" bIns="45707"/>
          <a:lstStyle>
            <a:lvl1pPr defTabSz="457167"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45707" tIns="45707" rIns="45707" bIns="45707" anchor="t"/>
          <a:lstStyle>
            <a:lvl1pPr marL="337515" indent="-337515" defTabSz="457167">
              <a:spcBef>
                <a:spcPts val="75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492883" indent="-321445" defTabSz="457167">
              <a:spcBef>
                <a:spcPts val="750"/>
              </a:spcBef>
              <a:buSzPct val="1000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642890" indent="-300015" defTabSz="457167">
              <a:spcBef>
                <a:spcPts val="75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874329" indent="-360018" defTabSz="457167">
              <a:spcBef>
                <a:spcPts val="750"/>
              </a:spcBef>
              <a:buSzPct val="1000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1045767" indent="-360018" defTabSz="457167">
              <a:spcBef>
                <a:spcPts val="750"/>
              </a:spcBef>
              <a:buSzPct val="100000"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8411745" y="4765699"/>
            <a:ext cx="275055" cy="276979"/>
          </a:xfrm>
          <a:prstGeom prst="rect">
            <a:avLst/>
          </a:prstGeom>
        </p:spPr>
        <p:txBody>
          <a:bodyPr lIns="45707" tIns="45707" rIns="45707" bIns="45707" anchor="ctr"/>
          <a:lstStyle>
            <a:lvl1pPr algn="r" defTabSz="457167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74861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45707" tIns="45707" rIns="45707" bIns="45707"/>
          <a:lstStyle>
            <a:lvl1pPr defTabSz="457068"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45707" tIns="45707" rIns="45707" bIns="45707" anchor="t"/>
          <a:lstStyle>
            <a:lvl1pPr marL="337445" indent="-337445" defTabSz="457068">
              <a:spcBef>
                <a:spcPts val="750"/>
              </a:spcBef>
              <a:buSzPct val="100000"/>
              <a:buFont typeface="Arial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492776" indent="-321375" defTabSz="457068">
              <a:spcBef>
                <a:spcPts val="750"/>
              </a:spcBef>
              <a:buSzPct val="100000"/>
              <a:buFont typeface="Arial"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642749" indent="-299949" defTabSz="457068">
              <a:spcBef>
                <a:spcPts val="750"/>
              </a:spcBef>
              <a:buSzPct val="100000"/>
              <a:buFont typeface="Arial"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874139" indent="-359939" defTabSz="457068">
              <a:spcBef>
                <a:spcPts val="750"/>
              </a:spcBef>
              <a:buSzPct val="100000"/>
              <a:buFont typeface="Arial"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1045539" indent="-359939" defTabSz="457068">
              <a:spcBef>
                <a:spcPts val="750"/>
              </a:spcBef>
              <a:buSzPct val="100000"/>
              <a:buFont typeface="Arial"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6553203" y="4767263"/>
            <a:ext cx="374461" cy="369332"/>
          </a:xfrm>
          <a:prstGeom prst="rect">
            <a:avLst/>
          </a:prstGeom>
        </p:spPr>
        <p:txBody>
          <a:bodyPr lIns="45717" tIns="45717" rIns="45717" bIns="45717"/>
          <a:lstStyle>
            <a:lvl1pPr algn="l" defTabSz="457068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160372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82553"/>
          </a:xfrm>
          <a:prstGeom prst="rect">
            <a:avLst/>
          </a:prstGeom>
        </p:spPr>
        <p:txBody>
          <a:bodyPr lIns="34287" tIns="34287" rIns="34287" bIns="34287"/>
          <a:lstStyle>
            <a:lvl1pPr defTabSz="685749">
              <a:lnSpc>
                <a:spcPct val="90000"/>
              </a:lnSpc>
              <a:defRPr sz="33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538843" y="845003"/>
            <a:ext cx="7976508" cy="3787720"/>
          </a:xfrm>
          <a:prstGeom prst="rect">
            <a:avLst/>
          </a:prstGeom>
        </p:spPr>
        <p:txBody>
          <a:bodyPr lIns="34287" tIns="34287" rIns="34287" bIns="34287" anchor="t"/>
          <a:lstStyle>
            <a:lvl1pPr marL="171438" indent="-171438" defTabSz="685749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marL="371448" indent="-200010" defTabSz="685749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2pPr>
            <a:lvl3pPr marL="582885" indent="-240012" defTabSz="685749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3pPr>
            <a:lvl4pPr marL="780992" indent="-266681" defTabSz="685749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4pPr>
            <a:lvl5pPr marL="952428" indent="-266681" defTabSz="685749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8311448" y="4800313"/>
            <a:ext cx="203902" cy="207749"/>
          </a:xfrm>
          <a:prstGeom prst="rect">
            <a:avLst/>
          </a:prstGeom>
        </p:spPr>
        <p:txBody>
          <a:bodyPr lIns="34287" tIns="34287" rIns="34287" bIns="34287" anchor="ctr"/>
          <a:lstStyle>
            <a:lvl1pPr algn="r" defTabSz="685749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18046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34287" tIns="34287" rIns="34287" bIns="34287"/>
          <a:lstStyle>
            <a:lvl1pPr algn="l" defTabSz="685749">
              <a:lnSpc>
                <a:spcPct val="90000"/>
              </a:lnSpc>
              <a:defRPr sz="33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34287" tIns="34287" rIns="34287" bIns="34287" anchor="t"/>
          <a:lstStyle>
            <a:lvl1pPr marL="171438" indent="-171438" defTabSz="685749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marL="371448" indent="-200010" defTabSz="685749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2pPr>
            <a:lvl3pPr marL="582885" indent="-240012" defTabSz="685749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3pPr>
            <a:lvl4pPr marL="780992" indent="-266681" defTabSz="685749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4pPr>
            <a:lvl5pPr marL="952428" indent="-266681" defTabSz="685749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8311448" y="4800313"/>
            <a:ext cx="203902" cy="207749"/>
          </a:xfrm>
          <a:prstGeom prst="rect">
            <a:avLst/>
          </a:prstGeom>
        </p:spPr>
        <p:txBody>
          <a:bodyPr lIns="34287" tIns="34287" rIns="34287" bIns="34287" anchor="ctr"/>
          <a:lstStyle>
            <a:lvl1pPr algn="r" defTabSz="685749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894329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5" algn="ctr">
              <a:spcBef>
                <a:spcPts val="0"/>
              </a:spcBef>
              <a:buSzTx/>
              <a:buNone/>
              <a:defRPr sz="1700"/>
            </a:lvl2pPr>
            <a:lvl3pPr marL="0" indent="171450" algn="ctr">
              <a:spcBef>
                <a:spcPts val="0"/>
              </a:spcBef>
              <a:buSzTx/>
              <a:buNone/>
              <a:defRPr sz="1700"/>
            </a:lvl3pPr>
            <a:lvl4pPr marL="0" indent="257175" algn="ctr">
              <a:spcBef>
                <a:spcPts val="0"/>
              </a:spcBef>
              <a:buSzTx/>
              <a:buNone/>
              <a:defRPr sz="1700"/>
            </a:lvl4pPr>
            <a:lvl5pPr marL="0" indent="342900" algn="ctr">
              <a:spcBef>
                <a:spcPts val="0"/>
              </a:spcBef>
              <a:buSzTx/>
              <a:buNone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83634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F0C71-C8B4-6B47-860F-115470729A6B}" type="datetime1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0850" cy="3276600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38125" y="3543300"/>
            <a:ext cx="8667750" cy="75247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238125" y="4319587"/>
            <a:ext cx="866775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5" algn="ctr">
              <a:spcBef>
                <a:spcPts val="0"/>
              </a:spcBef>
              <a:buSzTx/>
              <a:buNone/>
              <a:defRPr sz="1700"/>
            </a:lvl2pPr>
            <a:lvl3pPr marL="0" indent="171450" algn="ctr">
              <a:spcBef>
                <a:spcPts val="0"/>
              </a:spcBef>
              <a:buSzTx/>
              <a:buNone/>
              <a:defRPr sz="1700"/>
            </a:lvl3pPr>
            <a:lvl4pPr marL="0" indent="257175" algn="ctr">
              <a:spcBef>
                <a:spcPts val="0"/>
              </a:spcBef>
              <a:buSzTx/>
              <a:buNone/>
              <a:defRPr sz="1700"/>
            </a:lvl4pPr>
            <a:lvl5pPr marL="0" indent="342900" algn="ctr">
              <a:spcBef>
                <a:spcPts val="0"/>
              </a:spcBef>
              <a:buSzTx/>
              <a:buNone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60049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68148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937243" y="414338"/>
            <a:ext cx="3571875" cy="4314825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19125" y="414338"/>
            <a:ext cx="3833813" cy="210502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19125" y="2566988"/>
            <a:ext cx="3833813" cy="216217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725" algn="ctr">
              <a:spcBef>
                <a:spcPts val="0"/>
              </a:spcBef>
              <a:buSzTx/>
              <a:buNone/>
              <a:defRPr sz="1700"/>
            </a:lvl2pPr>
            <a:lvl3pPr marL="0" indent="171450" algn="ctr">
              <a:spcBef>
                <a:spcPts val="0"/>
              </a:spcBef>
              <a:buSzTx/>
              <a:buNone/>
              <a:defRPr sz="1700"/>
            </a:lvl3pPr>
            <a:lvl4pPr marL="0" indent="257175" algn="ctr">
              <a:spcBef>
                <a:spcPts val="0"/>
              </a:spcBef>
              <a:buSzTx/>
              <a:buNone/>
              <a:defRPr sz="1700"/>
            </a:lvl4pPr>
            <a:lvl5pPr marL="0" indent="342900" algn="ctr">
              <a:spcBef>
                <a:spcPts val="0"/>
              </a:spcBef>
              <a:buSzTx/>
              <a:buNone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097956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23520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444195" indent="-206070">
              <a:spcBef>
                <a:spcPts val="1125"/>
              </a:spcBef>
              <a:buChar char="-"/>
              <a:defRPr sz="1700"/>
            </a:lvl2pPr>
            <a:lvl3pPr marL="682320" indent="-206070">
              <a:spcBef>
                <a:spcPts val="1125"/>
              </a:spcBef>
              <a:buChar char="-"/>
              <a:defRPr sz="1700"/>
            </a:lvl3pPr>
            <a:lvl4pPr marL="920445" indent="-206070">
              <a:spcBef>
                <a:spcPts val="1125"/>
              </a:spcBef>
              <a:buChar char="-"/>
              <a:defRPr sz="1700"/>
            </a:lvl4pPr>
            <a:lvl5pPr marL="1158570" indent="-206070">
              <a:spcBef>
                <a:spcPts val="1125"/>
              </a:spcBef>
              <a:buChar char="-"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23119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938713" y="1214437"/>
            <a:ext cx="3571875" cy="3452813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33413" y="1214437"/>
            <a:ext cx="3752850" cy="3452813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700"/>
            </a:lvl1pPr>
            <a:lvl2pPr marL="419100" indent="-209550">
              <a:spcBef>
                <a:spcPts val="1688"/>
              </a:spcBef>
              <a:defRPr sz="1700"/>
            </a:lvl2pPr>
            <a:lvl3pPr marL="628650" indent="-209550">
              <a:spcBef>
                <a:spcPts val="1688"/>
              </a:spcBef>
              <a:defRPr sz="1700"/>
            </a:lvl3pPr>
            <a:lvl4pPr marL="838200" indent="-209550">
              <a:spcBef>
                <a:spcPts val="1688"/>
              </a:spcBef>
              <a:defRPr sz="1700"/>
            </a:lvl4pPr>
            <a:lvl5pPr marL="1047750" indent="-209550">
              <a:spcBef>
                <a:spcPts val="1688"/>
              </a:spcBef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88185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33413" y="666750"/>
            <a:ext cx="7877175" cy="38052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1433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5910262" y="2643187"/>
            <a:ext cx="2776538" cy="2081213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38" cy="2081213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452438" y="423862"/>
            <a:ext cx="5314950" cy="4300538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03548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5350" y="3357563"/>
            <a:ext cx="7358063" cy="25717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5350" y="2260513"/>
            <a:ext cx="7358063" cy="34624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257639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0702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1140-8996-1844-B1E2-CDD9D061E144}" type="datetime1">
              <a:rPr lang="en-US" smtClean="0"/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50104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645295" y="234404"/>
            <a:ext cx="5853411" cy="1138536"/>
          </a:xfrm>
          <a:prstGeom prst="rect">
            <a:avLst/>
          </a:prstGeom>
        </p:spPr>
        <p:txBody>
          <a:bodyPr lIns="26789" tIns="26789" rIns="26789" bIns="26789"/>
          <a:lstStyle>
            <a:lvl1pPr defTabSz="308074"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645295" y="1372939"/>
            <a:ext cx="5853411" cy="3315147"/>
          </a:xfrm>
          <a:prstGeom prst="rect">
            <a:avLst/>
          </a:prstGeom>
        </p:spPr>
        <p:txBody>
          <a:bodyPr lIns="26789" tIns="26789" rIns="26789" bIns="26789"/>
          <a:lstStyle>
            <a:lvl1pPr marL="222250" indent="-222250" defTabSz="308074">
              <a:defRPr sz="1800"/>
            </a:lvl1pPr>
            <a:lvl2pPr marL="388937" indent="-222250" defTabSz="308074">
              <a:defRPr sz="1800"/>
            </a:lvl2pPr>
            <a:lvl3pPr marL="555625" indent="-222250" defTabSz="308074">
              <a:defRPr sz="1800"/>
            </a:lvl3pPr>
            <a:lvl4pPr marL="722312" indent="-222250" defTabSz="308074">
              <a:defRPr sz="1800"/>
            </a:lvl4pPr>
            <a:lvl5pPr marL="889000" indent="-222250" defTabSz="308074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4471070" y="4878958"/>
            <a:ext cx="195165" cy="192601"/>
          </a:xfrm>
          <a:prstGeom prst="rect">
            <a:avLst/>
          </a:prstGeom>
        </p:spPr>
        <p:txBody>
          <a:bodyPr lIns="26789" tIns="26789" rIns="26789" bIns="26789"/>
          <a:lstStyle>
            <a:lvl1pPr defTabSz="308074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81146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45710" tIns="45710" rIns="45710" bIns="45710"/>
          <a:lstStyle>
            <a:lvl1pPr defTabSz="457200"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45710" tIns="45710" rIns="45710" bIns="45710" anchor="t"/>
          <a:lstStyle>
            <a:lvl1pPr marL="337542" indent="-337542" defTabSz="457200">
              <a:spcBef>
                <a:spcPts val="75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492919" indent="-321469" defTabSz="457200">
              <a:spcBef>
                <a:spcPts val="750"/>
              </a:spcBef>
              <a:buSzPct val="1000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642938" indent="-300038" defTabSz="457200">
              <a:spcBef>
                <a:spcPts val="750"/>
              </a:spcBef>
              <a:buSzPct val="1000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874395" indent="-360045" defTabSz="457200">
              <a:spcBef>
                <a:spcPts val="750"/>
              </a:spcBef>
              <a:buSzPct val="1000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1045845" indent="-360045" defTabSz="457200">
              <a:spcBef>
                <a:spcPts val="750"/>
              </a:spcBef>
              <a:buSzPct val="100000"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8411745" y="4765696"/>
            <a:ext cx="275055" cy="276979"/>
          </a:xfrm>
          <a:prstGeom prst="rect">
            <a:avLst/>
          </a:prstGeom>
        </p:spPr>
        <p:txBody>
          <a:bodyPr lIns="45710" tIns="45710" rIns="45710" bIns="45710" anchor="ctr"/>
          <a:lstStyle>
            <a:lvl1pPr algn="r" defTabSz="4572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114246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45710" tIns="45710" rIns="45710" bIns="45710"/>
          <a:lstStyle>
            <a:lvl1pPr defTabSz="457101"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45710" tIns="45710" rIns="45710" bIns="45710" anchor="t"/>
          <a:lstStyle>
            <a:lvl1pPr marL="337469" indent="-337469" defTabSz="457101">
              <a:spcBef>
                <a:spcPts val="750"/>
              </a:spcBef>
              <a:buSzPct val="100000"/>
              <a:buFont typeface="Arial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492812" indent="-321399" defTabSz="457101">
              <a:spcBef>
                <a:spcPts val="750"/>
              </a:spcBef>
              <a:buSzPct val="100000"/>
              <a:buFont typeface="Arial"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642797" indent="-299972" defTabSz="457101">
              <a:spcBef>
                <a:spcPts val="750"/>
              </a:spcBef>
              <a:buSzPct val="100000"/>
              <a:buFont typeface="Arial"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874205" indent="-359966" defTabSz="457101">
              <a:spcBef>
                <a:spcPts val="750"/>
              </a:spcBef>
              <a:buSzPct val="100000"/>
              <a:buFont typeface="Arial"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1045617" indent="-359966" defTabSz="457101">
              <a:spcBef>
                <a:spcPts val="750"/>
              </a:spcBef>
              <a:buSzPct val="100000"/>
              <a:buFont typeface="Arial"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6553200" y="4767263"/>
            <a:ext cx="374461" cy="369332"/>
          </a:xfrm>
          <a:prstGeom prst="rect">
            <a:avLst/>
          </a:prstGeom>
        </p:spPr>
        <p:txBody>
          <a:bodyPr lIns="45720" tIns="45720" rIns="45720" bIns="45720"/>
          <a:lstStyle>
            <a:lvl1pPr algn="l" defTabSz="457101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25805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82553"/>
          </a:xfrm>
          <a:prstGeom prst="rect">
            <a:avLst/>
          </a:prstGeom>
        </p:spPr>
        <p:txBody>
          <a:bodyPr lIns="34290" tIns="34290" rIns="34290" bIns="34290"/>
          <a:lstStyle>
            <a:lvl1pPr defTabSz="685800">
              <a:lnSpc>
                <a:spcPct val="90000"/>
              </a:lnSpc>
              <a:defRPr sz="33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538843" y="845003"/>
            <a:ext cx="7976508" cy="3787720"/>
          </a:xfrm>
          <a:prstGeom prst="rect">
            <a:avLst/>
          </a:prstGeom>
        </p:spPr>
        <p:txBody>
          <a:bodyPr lIns="34290" tIns="34290" rIns="34290" bIns="34290" anchor="t"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marL="371475" indent="-200025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2pPr>
            <a:lvl3pPr marL="582930" indent="-24003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3pPr>
            <a:lvl4pPr marL="781050" indent="-26670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4pPr>
            <a:lvl5pPr marL="952500" indent="-26670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8311448" y="4800310"/>
            <a:ext cx="203902" cy="207749"/>
          </a:xfrm>
          <a:prstGeom prst="rect">
            <a:avLst/>
          </a:prstGeom>
        </p:spPr>
        <p:txBody>
          <a:bodyPr lIns="34290" tIns="34290" rIns="34290" bIns="34290" anchor="ctr"/>
          <a:lstStyle>
            <a:lvl1pPr algn="r" defTabSz="685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91591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34290" tIns="34290" rIns="34290" bIns="34290"/>
          <a:lstStyle>
            <a:lvl1pPr algn="l" defTabSz="685800">
              <a:lnSpc>
                <a:spcPct val="90000"/>
              </a:lnSpc>
              <a:defRPr sz="33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34290" tIns="34290" rIns="34290" bIns="34290" anchor="t"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marL="371475" indent="-200025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2pPr>
            <a:lvl3pPr marL="582930" indent="-24003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3pPr>
            <a:lvl4pPr marL="781050" indent="-26670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4pPr>
            <a:lvl5pPr marL="952500" indent="-266700" defTabSz="685800">
              <a:lnSpc>
                <a:spcPct val="90000"/>
              </a:lnSpc>
              <a:spcBef>
                <a:spcPts val="750"/>
              </a:spcBef>
              <a:buSzPct val="100000"/>
              <a:buFont typeface="Arial"/>
              <a:defRPr sz="21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8311448" y="4800310"/>
            <a:ext cx="203902" cy="207749"/>
          </a:xfrm>
          <a:prstGeom prst="rect">
            <a:avLst/>
          </a:prstGeom>
        </p:spPr>
        <p:txBody>
          <a:bodyPr lIns="34290" tIns="34290" rIns="34290" bIns="34290" anchor="ctr"/>
          <a:lstStyle>
            <a:lvl1pPr algn="r" defTabSz="685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19960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52477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9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49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6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1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974B-0006-3F46-9669-2B1381059D49}" type="datetime1">
              <a:rPr lang="en-US" smtClean="0"/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8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00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74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77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01" indent="0">
              <a:buNone/>
              <a:defRPr sz="2800"/>
            </a:lvl2pPr>
            <a:lvl3pPr marL="914202" indent="0">
              <a:buNone/>
              <a:defRPr sz="2400"/>
            </a:lvl3pPr>
            <a:lvl4pPr marL="1371303" indent="0">
              <a:buNone/>
              <a:defRPr sz="2000"/>
            </a:lvl4pPr>
            <a:lvl5pPr marL="1828404" indent="0">
              <a:buNone/>
              <a:defRPr sz="2000"/>
            </a:lvl5pPr>
            <a:lvl6pPr marL="2285505" indent="0">
              <a:buNone/>
              <a:defRPr sz="2000"/>
            </a:lvl6pPr>
            <a:lvl7pPr marL="2742606" indent="0">
              <a:buNone/>
              <a:defRPr sz="2000"/>
            </a:lvl7pPr>
            <a:lvl8pPr marL="3199707" indent="0">
              <a:buNone/>
              <a:defRPr sz="2000"/>
            </a:lvl8pPr>
            <a:lvl9pPr marL="36568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3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770813" cy="856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485900"/>
            <a:ext cx="3808413" cy="3084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85900"/>
            <a:ext cx="3810000" cy="308491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632046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  <p:sp>
        <p:nvSpPr>
          <p:cNvPr id="4" name="Shape 11"/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91440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Gothic" charset="0"/>
                <a:cs typeface="Gothic" charset="0"/>
              </a:defRPr>
            </a:lvl1pPr>
          </a:lstStyle>
          <a:p>
            <a:pPr>
              <a:defRPr/>
            </a:pPr>
            <a:fld id="{2783953F-D986-4164-B7D7-BE29C27E835B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00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77611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0F08-A8A3-3144-8A4D-EB9B67038C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13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EA-9853-8949-809B-3FF89FB433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6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004A-D457-1E4D-9041-8124D4DE02B7}" type="datetime1">
              <a:rPr lang="en-US" smtClean="0"/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7BEC-D41F-8D47-BAA6-7551AEEBAE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14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F0C71-C8B4-6B47-860F-115470729A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76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1140-8996-1844-B1E2-CDD9D061E1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814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974B-0006-3F46-9669-2B1381059D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702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004A-D457-1E4D-9041-8124D4DE02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685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4FCD3-DD57-F641-88D1-F34592C079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115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7" indent="0">
              <a:buNone/>
              <a:defRPr sz="2800"/>
            </a:lvl2pPr>
            <a:lvl3pPr marL="914110" indent="0">
              <a:buNone/>
              <a:defRPr sz="2400"/>
            </a:lvl3pPr>
            <a:lvl4pPr marL="1371167" indent="0">
              <a:buNone/>
              <a:defRPr sz="2000"/>
            </a:lvl4pPr>
            <a:lvl5pPr marL="1828220" indent="0">
              <a:buNone/>
              <a:defRPr sz="2000"/>
            </a:lvl5pPr>
            <a:lvl6pPr marL="2285277" indent="0">
              <a:buNone/>
              <a:defRPr sz="2000"/>
            </a:lvl6pPr>
            <a:lvl7pPr marL="2742330" indent="0">
              <a:buNone/>
              <a:defRPr sz="2000"/>
            </a:lvl7pPr>
            <a:lvl8pPr marL="3199387" indent="0">
              <a:buNone/>
              <a:defRPr sz="2000"/>
            </a:lvl8pPr>
            <a:lvl9pPr marL="36564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5B75-CC37-504C-A104-8012478992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86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403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457200"/>
            <a:ext cx="7770813" cy="856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3" y="1485900"/>
            <a:ext cx="3808413" cy="3084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85900"/>
            <a:ext cx="3810000" cy="308491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13726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3833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4FCD3-DD57-F641-88D1-F34592C07904}" type="datetime1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0F08-A8A3-3144-8A4D-EB9B67038C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912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EA-9853-8949-809B-3FF89FB433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816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7BEC-D41F-8D47-BAA6-7551AEEBAE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094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F0C71-C8B4-6B47-860F-115470729A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189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000" b="1"/>
            </a:lvl2pPr>
            <a:lvl3pPr marL="914110" indent="0">
              <a:buNone/>
              <a:defRPr sz="1800" b="1"/>
            </a:lvl3pPr>
            <a:lvl4pPr marL="1371167" indent="0">
              <a:buNone/>
              <a:defRPr sz="1600" b="1"/>
            </a:lvl4pPr>
            <a:lvl5pPr marL="1828220" indent="0">
              <a:buNone/>
              <a:defRPr sz="1600" b="1"/>
            </a:lvl5pPr>
            <a:lvl6pPr marL="2285277" indent="0">
              <a:buNone/>
              <a:defRPr sz="1600" b="1"/>
            </a:lvl6pPr>
            <a:lvl7pPr marL="2742330" indent="0">
              <a:buNone/>
              <a:defRPr sz="1600" b="1"/>
            </a:lvl7pPr>
            <a:lvl8pPr marL="3199387" indent="0">
              <a:buNone/>
              <a:defRPr sz="1600" b="1"/>
            </a:lvl8pPr>
            <a:lvl9pPr marL="36564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1140-8996-1844-B1E2-CDD9D061E1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010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974B-0006-3F46-9669-2B1381059D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067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004A-D457-1E4D-9041-8124D4DE02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79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4FCD3-DD57-F641-88D1-F34592C079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638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7" indent="0">
              <a:buNone/>
              <a:defRPr sz="2800"/>
            </a:lvl2pPr>
            <a:lvl3pPr marL="914110" indent="0">
              <a:buNone/>
              <a:defRPr sz="2400"/>
            </a:lvl3pPr>
            <a:lvl4pPr marL="1371167" indent="0">
              <a:buNone/>
              <a:defRPr sz="2000"/>
            </a:lvl4pPr>
            <a:lvl5pPr marL="1828220" indent="0">
              <a:buNone/>
              <a:defRPr sz="2000"/>
            </a:lvl5pPr>
            <a:lvl6pPr marL="2285277" indent="0">
              <a:buNone/>
              <a:defRPr sz="2000"/>
            </a:lvl6pPr>
            <a:lvl7pPr marL="2742330" indent="0">
              <a:buNone/>
              <a:defRPr sz="2000"/>
            </a:lvl7pPr>
            <a:lvl8pPr marL="3199387" indent="0">
              <a:buNone/>
              <a:defRPr sz="2000"/>
            </a:lvl8pPr>
            <a:lvl9pPr marL="36564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5B75-CC37-504C-A104-8012478992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043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0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7" indent="0">
              <a:buNone/>
              <a:defRPr sz="2800"/>
            </a:lvl2pPr>
            <a:lvl3pPr marL="914110" indent="0">
              <a:buNone/>
              <a:defRPr sz="2400"/>
            </a:lvl3pPr>
            <a:lvl4pPr marL="1371167" indent="0">
              <a:buNone/>
              <a:defRPr sz="2000"/>
            </a:lvl4pPr>
            <a:lvl5pPr marL="1828220" indent="0">
              <a:buNone/>
              <a:defRPr sz="2000"/>
            </a:lvl5pPr>
            <a:lvl6pPr marL="2285277" indent="0">
              <a:buNone/>
              <a:defRPr sz="2000"/>
            </a:lvl6pPr>
            <a:lvl7pPr marL="2742330" indent="0">
              <a:buNone/>
              <a:defRPr sz="2000"/>
            </a:lvl7pPr>
            <a:lvl8pPr marL="3199387" indent="0">
              <a:buNone/>
              <a:defRPr sz="2000"/>
            </a:lvl8pPr>
            <a:lvl9pPr marL="36564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7" indent="0">
              <a:buNone/>
              <a:defRPr sz="1200"/>
            </a:lvl2pPr>
            <a:lvl3pPr marL="914110" indent="0">
              <a:buNone/>
              <a:defRPr sz="1000"/>
            </a:lvl3pPr>
            <a:lvl4pPr marL="1371167" indent="0">
              <a:buNone/>
              <a:defRPr sz="900"/>
            </a:lvl4pPr>
            <a:lvl5pPr marL="1828220" indent="0">
              <a:buNone/>
              <a:defRPr sz="900"/>
            </a:lvl5pPr>
            <a:lvl6pPr marL="2285277" indent="0">
              <a:buNone/>
              <a:defRPr sz="900"/>
            </a:lvl6pPr>
            <a:lvl7pPr marL="2742330" indent="0">
              <a:buNone/>
              <a:defRPr sz="900"/>
            </a:lvl7pPr>
            <a:lvl8pPr marL="3199387" indent="0">
              <a:buNone/>
              <a:defRPr sz="900"/>
            </a:lvl8pPr>
            <a:lvl9pPr marL="36564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5B75-CC37-504C-A104-80124789926F}" type="datetime1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77" tIns="17140" rIns="34277" bIns="1714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457200"/>
            <a:ext cx="7770813" cy="856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3" y="1485900"/>
            <a:ext cx="3808413" cy="3084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485900"/>
            <a:ext cx="3810000" cy="308491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55471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9620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52477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64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60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9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87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1" indent="0">
              <a:buNone/>
              <a:defRPr sz="2000" b="1"/>
            </a:lvl2pPr>
            <a:lvl3pPr marL="914202" indent="0">
              <a:buNone/>
              <a:defRPr sz="1800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5" indent="0">
              <a:buNone/>
              <a:defRPr sz="1600" b="1"/>
            </a:lvl6pPr>
            <a:lvl7pPr marL="2742606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1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0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9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01" indent="0">
              <a:buNone/>
              <a:defRPr sz="1200"/>
            </a:lvl2pPr>
            <a:lvl3pPr marL="914202" indent="0">
              <a:buNone/>
              <a:defRPr sz="1000"/>
            </a:lvl3pPr>
            <a:lvl4pPr marL="1371303" indent="0">
              <a:buNone/>
              <a:defRPr sz="900"/>
            </a:lvl4pPr>
            <a:lvl5pPr marL="1828404" indent="0">
              <a:buNone/>
              <a:defRPr sz="900"/>
            </a:lvl5pPr>
            <a:lvl6pPr marL="2285505" indent="0">
              <a:buNone/>
              <a:defRPr sz="900"/>
            </a:lvl6pPr>
            <a:lvl7pPr marL="2742606" indent="0">
              <a:buNone/>
              <a:defRPr sz="900"/>
            </a:lvl7pPr>
            <a:lvl8pPr marL="3199707" indent="0">
              <a:buNone/>
              <a:defRPr sz="900"/>
            </a:lvl8pPr>
            <a:lvl9pPr marL="36568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4734035"/>
            <a:ext cx="8229600" cy="273844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>
                <a:latin typeface="Arial"/>
              </a:defRPr>
            </a:lvl1pPr>
          </a:lstStyle>
          <a:p>
            <a:pPr defTabSz="45710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08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2" tIns="45706" rIns="91412" bIns="4570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563D2D51-29E4-A94B-9D44-D772FF6FA731}" type="datetime1">
              <a:rPr lang="en-US" smtClean="0"/>
              <a:pPr/>
              <a:t>11/15/2018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506" r:id="rId10"/>
    <p:sldLayoutId id="2147493670" r:id="rId11"/>
  </p:sldLayoutIdLst>
  <p:hf sldNum="0" hdr="0" ftr="0" dt="0"/>
  <p:txStyles>
    <p:titleStyle>
      <a:lvl1pPr algn="ctr" defTabSz="45705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791" indent="-342791" algn="l" defTabSz="45705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15" indent="-285660" algn="l" defTabSz="45705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637" indent="-228526" algn="l" defTabSz="4570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693" indent="-228526" algn="l" defTabSz="45705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750" indent="-228526" algn="l" defTabSz="45705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380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7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4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1" y="4752646"/>
            <a:ext cx="8229599" cy="323165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/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Biomedical Technology Research Center for Macromolecular Modeling and Bioinformatics</a:t>
            </a:r>
          </a:p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Beckman Institute, University of Illinois at Urbana-Champaign - </a:t>
            </a:r>
            <a:r>
              <a:rPr lang="en-US" sz="9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www.ks.uiuc.edu</a:t>
            </a:r>
            <a:endParaRPr lang="en-US" sz="9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NIH_Master_Logo_Vertical_2Color-notext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4792652"/>
            <a:ext cx="522130" cy="329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2138" y="4674138"/>
            <a:ext cx="32857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4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60" r:id="rId1"/>
    <p:sldLayoutId id="2147493661" r:id="rId2"/>
    <p:sldLayoutId id="2147493662" r:id="rId3"/>
    <p:sldLayoutId id="2147493663" r:id="rId4"/>
    <p:sldLayoutId id="2147493664" r:id="rId5"/>
    <p:sldLayoutId id="2147493665" r:id="rId6"/>
    <p:sldLayoutId id="2147493666" r:id="rId7"/>
    <p:sldLayoutId id="2147493667" r:id="rId8"/>
    <p:sldLayoutId id="2147493668" r:id="rId9"/>
    <p:sldLayoutId id="2147493669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1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826" indent="-342826" algn="l" defTabSz="45710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89" indent="-285688" algn="l" defTabSz="45710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752" indent="-228550" algn="l" defTabSz="45710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853" indent="-228550" algn="l" defTabSz="45710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954" indent="-228550" algn="l" defTabSz="45710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055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6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7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2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4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5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6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7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8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5" y="4752650"/>
            <a:ext cx="8229599" cy="323165"/>
          </a:xfrm>
          <a:prstGeom prst="rect">
            <a:avLst/>
          </a:prstGeom>
          <a:noFill/>
        </p:spPr>
        <p:txBody>
          <a:bodyPr wrap="square" lIns="34277" tIns="17140" rIns="34277" bIns="17140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Biomedical Technology Research Center for Macromolecular Modeling and Bioinformatics</a:t>
            </a:r>
          </a:p>
          <a:p>
            <a:pPr algn="ctr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Beckman Institute, University of Illinois at Urbana-Champaign - </a:t>
            </a:r>
            <a:r>
              <a:rPr lang="en-US" sz="9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www.ks.uiuc.edu</a:t>
            </a:r>
            <a:endParaRPr lang="en-US" sz="9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2" tIns="45706" rIns="91412" bIns="4570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NIH_Master_Logo_Vertical_2Color-notext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4792652"/>
            <a:ext cx="522130" cy="329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2138" y="4674138"/>
            <a:ext cx="32857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3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05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791" indent="-342791" algn="l" defTabSz="45705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15" indent="-285660" algn="l" defTabSz="45705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637" indent="-228526" algn="l" defTabSz="4570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693" indent="-228526" algn="l" defTabSz="45705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750" indent="-228526" algn="l" defTabSz="45705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380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7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4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33414" y="357188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33414" y="1214440"/>
            <a:ext cx="7877175" cy="345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79851" y="4905375"/>
            <a:ext cx="179536" cy="176972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>
            <a:spAutoFit/>
          </a:bodyPr>
          <a:lstStyle>
            <a:lvl1pPr>
              <a:defRPr sz="900"/>
            </a:lvl1pPr>
          </a:lstStyle>
          <a:p>
            <a:pPr algn="ctr" defTabSz="309539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sym typeface="Helvetica Light"/>
              </a:rPr>
              <a:pPr algn="ctr" defTabSz="309539" hangingPunct="0"/>
              <a:t>‹#›</a:t>
            </a:fld>
            <a:endParaRPr lang="en-US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7081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34" r:id="rId1"/>
    <p:sldLayoutId id="2147493535" r:id="rId2"/>
    <p:sldLayoutId id="2147493536" r:id="rId3"/>
    <p:sldLayoutId id="2147493537" r:id="rId4"/>
    <p:sldLayoutId id="2147493538" r:id="rId5"/>
    <p:sldLayoutId id="2147493539" r:id="rId6"/>
    <p:sldLayoutId id="2147493540" r:id="rId7"/>
    <p:sldLayoutId id="2147493541" r:id="rId8"/>
    <p:sldLayoutId id="2147493542" r:id="rId9"/>
    <p:sldLayoutId id="2147493543" r:id="rId10"/>
    <p:sldLayoutId id="2147493544" r:id="rId11"/>
    <p:sldLayoutId id="2147493545" r:id="rId12"/>
    <p:sldLayoutId id="2147493546" r:id="rId13"/>
    <p:sldLayoutId id="2147493547" r:id="rId14"/>
    <p:sldLayoutId id="2147493548" r:id="rId15"/>
    <p:sldLayoutId id="2147493549" r:id="rId16"/>
    <p:sldLayoutId id="2147493550" r:id="rId17"/>
  </p:sldLayoutIdLst>
  <p:transition spd="med"/>
  <p:txStyles>
    <p:titleStyle>
      <a:lvl1pPr marL="0" marR="0" indent="0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19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38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57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873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592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11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30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749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238107" marR="0" indent="-238107" algn="l" defTabSz="309539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476214" marR="0" indent="-238107" algn="l" defTabSz="309539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714321" marR="0" indent="-238107" algn="l" defTabSz="309539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952428" marR="0" indent="-238107" algn="l" defTabSz="309539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190535" marR="0" indent="-238107" algn="l" defTabSz="309539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428642" marR="0" indent="-238107" algn="l" defTabSz="309539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1666749" marR="0" indent="-238107" algn="l" defTabSz="309539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1904856" marR="0" indent="-238107" algn="l" defTabSz="309539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142963" marR="0" indent="-238107" algn="l" defTabSz="309539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19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38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57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873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592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11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30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749" algn="ctr" defTabSz="30953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33413" y="357188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33413" y="1214437"/>
            <a:ext cx="7877175" cy="345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9050" tIns="19050" rIns="19050" bIns="1905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79851" y="4905375"/>
            <a:ext cx="179536" cy="176972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>
            <a:spAutoFit/>
          </a:bodyPr>
          <a:lstStyle>
            <a:lvl1pPr>
              <a:defRPr sz="900"/>
            </a:lvl1pPr>
          </a:lstStyle>
          <a:p>
            <a:pPr algn="ctr" defTabSz="309563" hangingPunct="0"/>
            <a:fld id="{86CB4B4D-7CA3-9044-876B-883B54F8677D}" type="slidenum">
              <a:rPr kern="0">
                <a:solidFill>
                  <a:srgbClr val="000000"/>
                </a:solidFill>
                <a:sym typeface="Helvetica Light"/>
              </a:rPr>
              <a:pPr algn="ctr" defTabSz="309563" hangingPunct="0"/>
              <a:t>‹#›</a:t>
            </a:fld>
            <a:endParaRPr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859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2" r:id="rId1"/>
    <p:sldLayoutId id="2147493553" r:id="rId2"/>
    <p:sldLayoutId id="2147493554" r:id="rId3"/>
    <p:sldLayoutId id="2147493555" r:id="rId4"/>
    <p:sldLayoutId id="2147493556" r:id="rId5"/>
    <p:sldLayoutId id="2147493557" r:id="rId6"/>
    <p:sldLayoutId id="2147493558" r:id="rId7"/>
    <p:sldLayoutId id="2147493559" r:id="rId8"/>
    <p:sldLayoutId id="2147493560" r:id="rId9"/>
    <p:sldLayoutId id="2147493561" r:id="rId10"/>
    <p:sldLayoutId id="2147493562" r:id="rId11"/>
    <p:sldLayoutId id="2147493563" r:id="rId12"/>
    <p:sldLayoutId id="2147493564" r:id="rId13"/>
    <p:sldLayoutId id="2147493565" r:id="rId14"/>
    <p:sldLayoutId id="2147493566" r:id="rId15"/>
    <p:sldLayoutId id="2147493567" r:id="rId16"/>
    <p:sldLayoutId id="2147493568" r:id="rId17"/>
  </p:sldLayoutIdLst>
  <p:transition spd="med"/>
  <p:txStyles>
    <p:title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238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4762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7143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9525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1906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4287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16668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19050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143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1" y="4752646"/>
            <a:ext cx="8229599" cy="323165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/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Biomedical Technology Research Center for Macromolecular Modeling and Bioinformatics</a:t>
            </a:r>
          </a:p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Beckman Institute, University of Illinois at Urbana-Champaign - </a:t>
            </a:r>
            <a:r>
              <a:rPr lang="en-US" sz="9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www.ks.uiuc.edu</a:t>
            </a:r>
            <a:endParaRPr lang="en-US" sz="9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NIH_Master_Logo_Vertical_2Color-notex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4792652"/>
            <a:ext cx="522130" cy="329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2138" y="4674138"/>
            <a:ext cx="32857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6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70" r:id="rId1"/>
    <p:sldLayoutId id="2147493571" r:id="rId2"/>
    <p:sldLayoutId id="2147493572" r:id="rId3"/>
    <p:sldLayoutId id="2147493573" r:id="rId4"/>
    <p:sldLayoutId id="2147493574" r:id="rId5"/>
    <p:sldLayoutId id="2147493575" r:id="rId6"/>
    <p:sldLayoutId id="2147493576" r:id="rId7"/>
    <p:sldLayoutId id="2147493577" r:id="rId8"/>
    <p:sldLayoutId id="2147493578" r:id="rId9"/>
    <p:sldLayoutId id="2147493579" r:id="rId10"/>
    <p:sldLayoutId id="2147493580" r:id="rId11"/>
    <p:sldLayoutId id="2147493581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1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826" indent="-342826" algn="l" defTabSz="45710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89" indent="-285688" algn="l" defTabSz="45710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752" indent="-228550" algn="l" defTabSz="45710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853" indent="-228550" algn="l" defTabSz="45710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954" indent="-228550" algn="l" defTabSz="45710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055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6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7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2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4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5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6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7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8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2" tIns="45706" rIns="91412" bIns="4570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563D2D51-29E4-A94B-9D44-D772FF6FA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8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83" r:id="rId1"/>
    <p:sldLayoutId id="2147493584" r:id="rId2"/>
    <p:sldLayoutId id="2147493585" r:id="rId3"/>
    <p:sldLayoutId id="2147493586" r:id="rId4"/>
    <p:sldLayoutId id="2147493587" r:id="rId5"/>
    <p:sldLayoutId id="2147493588" r:id="rId6"/>
    <p:sldLayoutId id="2147493589" r:id="rId7"/>
    <p:sldLayoutId id="2147493590" r:id="rId8"/>
    <p:sldLayoutId id="2147493591" r:id="rId9"/>
    <p:sldLayoutId id="2147493592" r:id="rId10"/>
    <p:sldLayoutId id="2147493593" r:id="rId11"/>
    <p:sldLayoutId id="2147493594" r:id="rId12"/>
  </p:sldLayoutIdLst>
  <p:hf sldNum="0" hdr="0" ftr="0" dt="0"/>
  <p:txStyles>
    <p:titleStyle>
      <a:lvl1pPr algn="ctr" defTabSz="45705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791" indent="-342791" algn="l" defTabSz="45705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15" indent="-285660" algn="l" defTabSz="45705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637" indent="-228526" algn="l" defTabSz="4570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693" indent="-228526" algn="l" defTabSz="45705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750" indent="-228526" algn="l" defTabSz="45705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380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7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4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2" tIns="45706" rIns="91412" bIns="4570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563D2D51-29E4-A94B-9D44-D772FF6FA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5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96" r:id="rId1"/>
    <p:sldLayoutId id="2147493597" r:id="rId2"/>
    <p:sldLayoutId id="2147493598" r:id="rId3"/>
    <p:sldLayoutId id="2147493599" r:id="rId4"/>
    <p:sldLayoutId id="2147493600" r:id="rId5"/>
    <p:sldLayoutId id="2147493601" r:id="rId6"/>
    <p:sldLayoutId id="2147493602" r:id="rId7"/>
    <p:sldLayoutId id="2147493603" r:id="rId8"/>
    <p:sldLayoutId id="2147493604" r:id="rId9"/>
    <p:sldLayoutId id="2147493605" r:id="rId10"/>
    <p:sldLayoutId id="2147493606" r:id="rId11"/>
    <p:sldLayoutId id="2147493607" r:id="rId12"/>
  </p:sldLayoutIdLst>
  <p:hf sldNum="0" hdr="0" ftr="0" dt="0"/>
  <p:txStyles>
    <p:titleStyle>
      <a:lvl1pPr algn="ctr" defTabSz="45705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791" indent="-342791" algn="l" defTabSz="45705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15" indent="-285660" algn="l" defTabSz="45705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637" indent="-228526" algn="l" defTabSz="45705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693" indent="-228526" algn="l" defTabSz="45705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750" indent="-228526" algn="l" defTabSz="45705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380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3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70" indent="-228526" algn="l" defTabSz="45705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0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7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4" algn="l" defTabSz="4570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1" y="4752646"/>
            <a:ext cx="8229599" cy="323165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/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Biomedical Technology Research Center for Macromolecular Modeling and Bioinformatics</a:t>
            </a:r>
          </a:p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Beckman Institute, University of Illinois at Urbana-Champaign - </a:t>
            </a:r>
            <a:r>
              <a:rPr lang="en-US" sz="9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www.ks.uiuc.edu</a:t>
            </a:r>
            <a:endParaRPr lang="en-US" sz="9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NIH_Master_Logo_Vertical_2Color-notex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4792652"/>
            <a:ext cx="522130" cy="329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2138" y="4674138"/>
            <a:ext cx="32857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9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6" r:id="rId1"/>
    <p:sldLayoutId id="2147493637" r:id="rId2"/>
    <p:sldLayoutId id="2147493638" r:id="rId3"/>
    <p:sldLayoutId id="2147493639" r:id="rId4"/>
    <p:sldLayoutId id="2147493640" r:id="rId5"/>
    <p:sldLayoutId id="2147493641" r:id="rId6"/>
    <p:sldLayoutId id="2147493642" r:id="rId7"/>
    <p:sldLayoutId id="2147493643" r:id="rId8"/>
    <p:sldLayoutId id="2147493644" r:id="rId9"/>
    <p:sldLayoutId id="2147493645" r:id="rId10"/>
    <p:sldLayoutId id="2147493646" r:id="rId11"/>
    <p:sldLayoutId id="2147493647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1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826" indent="-342826" algn="l" defTabSz="45710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89" indent="-285688" algn="l" defTabSz="45710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752" indent="-228550" algn="l" defTabSz="45710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853" indent="-228550" algn="l" defTabSz="45710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954" indent="-228550" algn="l" defTabSz="45710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055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6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7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2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4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5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6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7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8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457201" y="4752646"/>
            <a:ext cx="8229599" cy="323165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/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Biomedical Technology Research Center for Macromolecular Modeling and Bioinformatics</a:t>
            </a:r>
          </a:p>
          <a:p>
            <a:pPr algn="ctr" defTabSz="457101"/>
            <a:r>
              <a:rPr lang="en-US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Beckman Institute, University of Illinois at Urbana-Champaign - </a:t>
            </a:r>
            <a:r>
              <a:rPr lang="en-US" sz="9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www.ks.uiuc.edu</a:t>
            </a:r>
            <a:endParaRPr lang="en-US" sz="9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NIH_Master_Logo_Vertical_2Color-notext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4792652"/>
            <a:ext cx="522130" cy="329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772138" y="4674138"/>
            <a:ext cx="32857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2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49" r:id="rId1"/>
    <p:sldLayoutId id="2147493650" r:id="rId2"/>
    <p:sldLayoutId id="2147493651" r:id="rId3"/>
    <p:sldLayoutId id="2147493652" r:id="rId4"/>
    <p:sldLayoutId id="2147493653" r:id="rId5"/>
    <p:sldLayoutId id="2147493654" r:id="rId6"/>
    <p:sldLayoutId id="2147493655" r:id="rId7"/>
    <p:sldLayoutId id="2147493656" r:id="rId8"/>
    <p:sldLayoutId id="2147493657" r:id="rId9"/>
    <p:sldLayoutId id="2147493658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1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826" indent="-342826" algn="l" defTabSz="45710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789" indent="-285688" algn="l" defTabSz="45710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2752" indent="-228550" algn="l" defTabSz="45710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599853" indent="-228550" algn="l" defTabSz="45710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6954" indent="-228550" algn="l" defTabSz="45710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055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6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7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0" algn="l" defTabSz="45710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2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4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5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6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7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8" algn="l" defTabSz="457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18978"/>
            <a:ext cx="9144000" cy="903766"/>
          </a:xfrm>
        </p:spPr>
        <p:txBody>
          <a:bodyPr>
            <a:noAutofit/>
          </a:bodyPr>
          <a:lstStyle/>
          <a:p>
            <a:r>
              <a:rPr lang="en-US" altLang="en-US" sz="2800" b="1" dirty="0" smtClean="0"/>
              <a:t>Optimizing NAMD and VMD for the </a:t>
            </a:r>
            <a:br>
              <a:rPr lang="en-US" altLang="en-US" sz="2800" b="1" dirty="0" smtClean="0"/>
            </a:br>
            <a:r>
              <a:rPr lang="en-US" altLang="en-US" sz="2800" b="1" dirty="0" smtClean="0"/>
              <a:t>IBM Power9 Platform</a:t>
            </a:r>
            <a:endParaRPr lang="en-US" altLang="en-US" sz="2800" dirty="0" smtClean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8855" y="1329069"/>
            <a:ext cx="8867553" cy="3381153"/>
          </a:xfrm>
        </p:spPr>
        <p:txBody>
          <a:bodyPr>
            <a:noAutofit/>
          </a:bodyPr>
          <a:lstStyle/>
          <a:p>
            <a:r>
              <a:rPr lang="en-US" altLang="en-US" sz="2000" dirty="0">
                <a:solidFill>
                  <a:schemeClr val="tx1"/>
                </a:solidFill>
              </a:rPr>
              <a:t>John E. Stone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Theoretical and Computational Biophysics Group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Beckman Institute for Advanced Science and Technology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University of Illinois at Urbana-Champaign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http://www.ks.uiuc.edu/Research/gpu/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http://www.ks.uiuc.edu/Research/namd/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http://www.ks.uiuc.edu/Research/vmd/</a:t>
            </a:r>
          </a:p>
          <a:p>
            <a:r>
              <a:rPr lang="en-US" altLang="en-US" sz="2000" dirty="0" smtClean="0">
                <a:solidFill>
                  <a:schemeClr val="tx1"/>
                </a:solidFill>
              </a:rPr>
              <a:t>IBM Power User’s Group, Supercomputing 2018, </a:t>
            </a:r>
          </a:p>
          <a:p>
            <a:r>
              <a:rPr lang="en-US" altLang="en-US" sz="2000" dirty="0" smtClean="0">
                <a:solidFill>
                  <a:schemeClr val="tx1"/>
                </a:solidFill>
              </a:rPr>
              <a:t>Omni Hotel 3</a:t>
            </a:r>
            <a:r>
              <a:rPr lang="en-US" altLang="en-US" sz="2000" baseline="30000" dirty="0" smtClean="0">
                <a:solidFill>
                  <a:schemeClr val="tx1"/>
                </a:solidFill>
              </a:rPr>
              <a:t>rd</a:t>
            </a:r>
            <a:r>
              <a:rPr lang="en-US" altLang="en-US" sz="2000" dirty="0" smtClean="0">
                <a:solidFill>
                  <a:schemeClr val="tx1"/>
                </a:solidFill>
              </a:rPr>
              <a:t> Floor Ballroom, Thursday November 15</a:t>
            </a:r>
            <a:r>
              <a:rPr lang="en-US" altLang="en-US" sz="2000" baseline="30000" dirty="0" smtClean="0">
                <a:solidFill>
                  <a:schemeClr val="tx1"/>
                </a:solidFill>
              </a:rPr>
              <a:t>th</a:t>
            </a:r>
            <a:r>
              <a:rPr lang="en-US" altLang="en-US" sz="2000" dirty="0">
                <a:solidFill>
                  <a:schemeClr val="tx1"/>
                </a:solidFill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7937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7843" y="4558102"/>
            <a:ext cx="9136158" cy="5853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>
            <a:off x="996528" y="3678295"/>
            <a:ext cx="75788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7350197" y="3675458"/>
            <a:ext cx="75788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79"/>
            <a:ext cx="8229600" cy="5672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IBM AC922 Summit Node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14834" y="1937862"/>
            <a:ext cx="28143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149215" y="1336998"/>
            <a:ext cx="885825" cy="90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Tesla V100 GPU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40573" y="1342374"/>
            <a:ext cx="885825" cy="90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Tesla V100 GPU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296273" y="1338898"/>
            <a:ext cx="885825" cy="90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Tesla V100 GPU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Arc 3"/>
          <p:cNvSpPr/>
          <p:nvPr/>
        </p:nvSpPr>
        <p:spPr>
          <a:xfrm flipV="1">
            <a:off x="5414500" y="2418676"/>
            <a:ext cx="587768" cy="347050"/>
          </a:xfrm>
          <a:prstGeom prst="arc">
            <a:avLst>
              <a:gd name="adj1" fmla="val 16200000"/>
              <a:gd name="adj2" fmla="val 214947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01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rc 4"/>
          <p:cNvSpPr/>
          <p:nvPr/>
        </p:nvSpPr>
        <p:spPr>
          <a:xfrm flipH="1" flipV="1">
            <a:off x="5428080" y="2418676"/>
            <a:ext cx="586754" cy="347050"/>
          </a:xfrm>
          <a:prstGeom prst="arc">
            <a:avLst>
              <a:gd name="adj1" fmla="val 16200000"/>
              <a:gd name="adj2" fmla="val 214947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01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8" name="Elbow Connector 7"/>
          <p:cNvCxnSpPr>
            <a:stCxn id="35" idx="2"/>
          </p:cNvCxnSpPr>
          <p:nvPr/>
        </p:nvCxnSpPr>
        <p:spPr>
          <a:xfrm rot="16200000" flipH="1">
            <a:off x="5225452" y="2606330"/>
            <a:ext cx="1332855" cy="599502"/>
          </a:xfrm>
          <a:prstGeom prst="bentConnector3">
            <a:avLst>
              <a:gd name="adj1" fmla="val 62206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16200000" flipH="1">
            <a:off x="5409473" y="2580802"/>
            <a:ext cx="1330952" cy="652459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5400000">
            <a:off x="6729256" y="2572626"/>
            <a:ext cx="1327482" cy="67229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39" idx="2"/>
          </p:cNvCxnSpPr>
          <p:nvPr/>
        </p:nvCxnSpPr>
        <p:spPr>
          <a:xfrm rot="5400000">
            <a:off x="6761548" y="2784018"/>
            <a:ext cx="1660927" cy="582951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27998" y="1701158"/>
            <a:ext cx="26827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>
            <a:off x="5414500" y="2456398"/>
            <a:ext cx="587768" cy="309327"/>
          </a:xfrm>
          <a:prstGeom prst="arc">
            <a:avLst>
              <a:gd name="adj1" fmla="val 16200000"/>
              <a:gd name="adj2" fmla="val 214947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01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 flipH="1">
            <a:off x="5428080" y="2456399"/>
            <a:ext cx="586754" cy="309327"/>
          </a:xfrm>
          <a:prstGeom prst="arc">
            <a:avLst>
              <a:gd name="adj1" fmla="val 16200000"/>
              <a:gd name="adj2" fmla="val 214947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01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033619" y="2592201"/>
            <a:ext cx="3772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82098" y="1937862"/>
            <a:ext cx="25847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82098" y="1701158"/>
            <a:ext cx="25847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615430" y="2239654"/>
            <a:ext cx="0" cy="114233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824926" y="2245030"/>
            <a:ext cx="0" cy="1136983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108858" y="3382004"/>
            <a:ext cx="1260657" cy="10479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POWER9</a:t>
            </a:r>
          </a:p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CPU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5592128" y="1035734"/>
            <a:ext cx="3263" cy="30414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748719" y="1171592"/>
            <a:ext cx="0" cy="17078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729142" y="1166216"/>
            <a:ext cx="0" cy="17078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880222" y="1035734"/>
            <a:ext cx="0" cy="30316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592127" y="1028723"/>
            <a:ext cx="229135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48720" y="1170104"/>
            <a:ext cx="1980422" cy="14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737922" y="658910"/>
            <a:ext cx="4486403" cy="3770996"/>
            <a:chOff x="4772514" y="958312"/>
            <a:chExt cx="4486403" cy="3770996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5694985" y="2237264"/>
              <a:ext cx="281439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4829366" y="1636400"/>
              <a:ext cx="885825" cy="90265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1"/>
              <a:r>
                <a:rPr lang="en-US" b="1" dirty="0" smtClean="0">
                  <a:solidFill>
                    <a:prstClr val="black"/>
                  </a:solidFill>
                </a:rPr>
                <a:t>Tesla V100 GPU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120724" y="1641776"/>
              <a:ext cx="885825" cy="90265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1"/>
              <a:r>
                <a:rPr lang="en-US" b="1" dirty="0" smtClean="0">
                  <a:solidFill>
                    <a:prstClr val="black"/>
                  </a:solidFill>
                </a:rPr>
                <a:t>Tesla V100 GPU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976424" y="1638300"/>
              <a:ext cx="885825" cy="90265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1"/>
              <a:r>
                <a:rPr lang="en-US" b="1" dirty="0" smtClean="0">
                  <a:solidFill>
                    <a:prstClr val="black"/>
                  </a:solidFill>
                </a:rPr>
                <a:t>Tesla V100 GPU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 flipV="1">
              <a:off x="7219413" y="2718078"/>
              <a:ext cx="587768" cy="347050"/>
            </a:xfrm>
            <a:prstGeom prst="arc">
              <a:avLst>
                <a:gd name="adj1" fmla="val 16200000"/>
                <a:gd name="adj2" fmla="val 2149476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0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Arc 72"/>
            <p:cNvSpPr/>
            <p:nvPr/>
          </p:nvSpPr>
          <p:spPr>
            <a:xfrm flipH="1" flipV="1">
              <a:off x="7232993" y="2718078"/>
              <a:ext cx="586754" cy="347050"/>
            </a:xfrm>
            <a:prstGeom prst="arc">
              <a:avLst>
                <a:gd name="adj1" fmla="val 16200000"/>
                <a:gd name="adj2" fmla="val 2149476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01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4" name="Elbow Connector 73"/>
            <p:cNvCxnSpPr>
              <a:stCxn id="69" idx="2"/>
            </p:cNvCxnSpPr>
            <p:nvPr/>
          </p:nvCxnSpPr>
          <p:spPr>
            <a:xfrm rot="16200000" flipH="1">
              <a:off x="4905603" y="2905732"/>
              <a:ext cx="1332855" cy="599502"/>
            </a:xfrm>
            <a:prstGeom prst="bentConnector3">
              <a:avLst>
                <a:gd name="adj1" fmla="val 62206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lbow Connector 74"/>
            <p:cNvCxnSpPr/>
            <p:nvPr/>
          </p:nvCxnSpPr>
          <p:spPr>
            <a:xfrm rot="16200000" flipH="1">
              <a:off x="5089624" y="2880204"/>
              <a:ext cx="1330952" cy="65245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lbow Connector 75"/>
            <p:cNvCxnSpPr/>
            <p:nvPr/>
          </p:nvCxnSpPr>
          <p:spPr>
            <a:xfrm rot="5400000">
              <a:off x="6409407" y="2872028"/>
              <a:ext cx="1327482" cy="67229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lbow Connector 76"/>
            <p:cNvCxnSpPr>
              <a:stCxn id="70" idx="2"/>
            </p:cNvCxnSpPr>
            <p:nvPr/>
          </p:nvCxnSpPr>
          <p:spPr>
            <a:xfrm rot="5400000">
              <a:off x="6441699" y="3083420"/>
              <a:ext cx="1660927" cy="58295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708149" y="2000560"/>
              <a:ext cx="268275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Arc 78"/>
            <p:cNvSpPr/>
            <p:nvPr/>
          </p:nvSpPr>
          <p:spPr>
            <a:xfrm>
              <a:off x="7219413" y="2755800"/>
              <a:ext cx="587768" cy="309327"/>
            </a:xfrm>
            <a:prstGeom prst="arc">
              <a:avLst>
                <a:gd name="adj1" fmla="val 16200000"/>
                <a:gd name="adj2" fmla="val 2149476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0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Arc 79"/>
            <p:cNvSpPr/>
            <p:nvPr/>
          </p:nvSpPr>
          <p:spPr>
            <a:xfrm flipH="1">
              <a:off x="7232993" y="2755801"/>
              <a:ext cx="586754" cy="309327"/>
            </a:xfrm>
            <a:prstGeom prst="arc">
              <a:avLst>
                <a:gd name="adj1" fmla="val 16200000"/>
                <a:gd name="adj2" fmla="val 2149476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01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1" name="Straight Connector 80"/>
            <p:cNvCxnSpPr>
              <a:stCxn id="79" idx="2"/>
            </p:cNvCxnSpPr>
            <p:nvPr/>
          </p:nvCxnSpPr>
          <p:spPr>
            <a:xfrm>
              <a:off x="7806685" y="2901480"/>
              <a:ext cx="31821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7934199" y="2430615"/>
              <a:ext cx="1324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01"/>
              <a:r>
                <a:rPr lang="en-US" sz="1400" dirty="0" err="1" smtClean="0">
                  <a:solidFill>
                    <a:prstClr val="black"/>
                  </a:solidFill>
                </a:rPr>
                <a:t>Nvlink</a:t>
              </a:r>
              <a:r>
                <a:rPr lang="en-US" sz="1400" dirty="0" smtClean="0">
                  <a:solidFill>
                    <a:prstClr val="black"/>
                  </a:solidFill>
                </a:rPr>
                <a:t> 2.0</a:t>
              </a:r>
            </a:p>
            <a:p>
              <a:pPr algn="ctr" defTabSz="457101"/>
              <a:r>
                <a:rPr lang="en-US" sz="1400" dirty="0" smtClean="0">
                  <a:solidFill>
                    <a:prstClr val="black"/>
                  </a:solidFill>
                </a:rPr>
                <a:t>2x 50GBps:</a:t>
              </a:r>
            </a:p>
            <a:p>
              <a:pPr algn="ctr" defTabSz="457101"/>
              <a:r>
                <a:rPr lang="en-US" sz="2000" b="1" dirty="0" smtClean="0">
                  <a:solidFill>
                    <a:prstClr val="black"/>
                  </a:solidFill>
                </a:rPr>
                <a:t>100GBps</a:t>
              </a:r>
              <a:endParaRPr lang="en-US" sz="2000" b="1" dirty="0">
                <a:solidFill>
                  <a:prstClr val="black"/>
                </a:solidFill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6862249" y="2237264"/>
              <a:ext cx="258475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862249" y="2000560"/>
              <a:ext cx="258475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6295581" y="2539056"/>
              <a:ext cx="0" cy="114233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6505077" y="2544432"/>
              <a:ext cx="0" cy="1136983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5789009" y="3681406"/>
              <a:ext cx="1260657" cy="104790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1"/>
              <a:r>
                <a:rPr lang="en-US" b="1" dirty="0" smtClean="0">
                  <a:solidFill>
                    <a:prstClr val="black"/>
                  </a:solidFill>
                </a:rPr>
                <a:t>POWER9</a:t>
              </a:r>
            </a:p>
            <a:p>
              <a:pPr algn="ctr" defTabSz="457101"/>
              <a:r>
                <a:rPr lang="en-US" b="1" dirty="0" smtClean="0">
                  <a:solidFill>
                    <a:prstClr val="black"/>
                  </a:solidFill>
                </a:rPr>
                <a:t>CPU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5272279" y="1335136"/>
              <a:ext cx="3263" cy="304142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5428870" y="1470994"/>
              <a:ext cx="0" cy="170782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7409293" y="1465618"/>
              <a:ext cx="0" cy="170782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7560373" y="1335136"/>
              <a:ext cx="0" cy="303165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5272278" y="1328125"/>
              <a:ext cx="2291358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5428871" y="1469506"/>
              <a:ext cx="1980422" cy="14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4772514" y="958312"/>
              <a:ext cx="3290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01"/>
              <a:r>
                <a:rPr lang="en-US" b="1" dirty="0">
                  <a:solidFill>
                    <a:prstClr val="black"/>
                  </a:solidFill>
                </a:rPr>
                <a:t>3</a:t>
              </a:r>
              <a:r>
                <a:rPr lang="en-US" b="1" dirty="0" smtClean="0">
                  <a:solidFill>
                    <a:prstClr val="black"/>
                  </a:solidFill>
                </a:rPr>
                <a:t> GPUs Per CPU Socket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33" name="Straight Connector 32"/>
          <p:cNvCxnSpPr>
            <a:stCxn id="87" idx="3"/>
            <a:endCxn id="23" idx="1"/>
          </p:cNvCxnSpPr>
          <p:nvPr/>
        </p:nvCxnSpPr>
        <p:spPr>
          <a:xfrm>
            <a:off x="3015074" y="3905955"/>
            <a:ext cx="309378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3937162" y="3582791"/>
            <a:ext cx="124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01"/>
            <a:r>
              <a:rPr lang="en-US" dirty="0" smtClean="0">
                <a:solidFill>
                  <a:prstClr val="black"/>
                </a:solidFill>
              </a:rPr>
              <a:t>X-Bus</a:t>
            </a:r>
          </a:p>
          <a:p>
            <a:pPr algn="ctr" defTabSz="457101"/>
            <a:r>
              <a:rPr lang="en-US" b="1" dirty="0">
                <a:solidFill>
                  <a:prstClr val="black"/>
                </a:solidFill>
              </a:rPr>
              <a:t>64GBps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70389" y="3083916"/>
            <a:ext cx="962025" cy="6143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DDR4 DRAM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108085" y="3083916"/>
            <a:ext cx="962025" cy="6143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DDR4 DRAM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12882" y="3687650"/>
            <a:ext cx="124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120GBps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268077" y="3662680"/>
            <a:ext cx="124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120GBps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42" name="Elbow Connector 41"/>
          <p:cNvCxnSpPr>
            <a:stCxn id="23" idx="2"/>
          </p:cNvCxnSpPr>
          <p:nvPr/>
        </p:nvCxnSpPr>
        <p:spPr>
          <a:xfrm rot="16200000" flipH="1">
            <a:off x="7037402" y="4131691"/>
            <a:ext cx="256394" cy="852824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7592011" y="4224727"/>
            <a:ext cx="1460160" cy="666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InfiniBand</a:t>
            </a:r>
          </a:p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12GBps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4694" y="4241591"/>
            <a:ext cx="1460160" cy="666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InfiniBand</a:t>
            </a:r>
          </a:p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12GBps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119" name="Elbow Connector 118"/>
          <p:cNvCxnSpPr>
            <a:stCxn id="87" idx="2"/>
          </p:cNvCxnSpPr>
          <p:nvPr/>
        </p:nvCxnSpPr>
        <p:spPr>
          <a:xfrm rot="5400000">
            <a:off x="1816032" y="4151312"/>
            <a:ext cx="290120" cy="847308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/>
          <p:nvPr/>
        </p:nvCxnSpPr>
        <p:spPr>
          <a:xfrm rot="16200000" flipH="1">
            <a:off x="3018850" y="4155894"/>
            <a:ext cx="256394" cy="852824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3573459" y="4352925"/>
            <a:ext cx="2318420" cy="6667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1.6TB SSD</a:t>
            </a:r>
          </a:p>
          <a:p>
            <a:pPr algn="ctr" defTabSz="457101"/>
            <a:r>
              <a:rPr lang="en-US" b="1" dirty="0" smtClean="0">
                <a:solidFill>
                  <a:prstClr val="black"/>
                </a:solidFill>
              </a:rPr>
              <a:t>“Burst Buffer”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74428" y="1006563"/>
            <a:ext cx="8612372" cy="382573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51415" indent="-254238" defTabSz="406780">
              <a:lnSpc>
                <a:spcPct val="90000"/>
              </a:lnSpc>
              <a:spcBef>
                <a:spcPts val="488"/>
              </a:spcBef>
              <a:defRPr sz="3559">
                <a:latin typeface="+mn-lt"/>
                <a:ea typeface="+mn-ea"/>
                <a:cs typeface="+mn-cs"/>
                <a:sym typeface="Helvetica Light"/>
              </a:defRPr>
            </a:pPr>
            <a:r>
              <a:rPr lang="en-US" sz="1600" b="1" dirty="0"/>
              <a:t>Over </a:t>
            </a:r>
            <a:r>
              <a:rPr sz="1600" b="1" dirty="0"/>
              <a:t>1</a:t>
            </a:r>
            <a:r>
              <a:rPr lang="en-US" sz="1600" b="1" dirty="0"/>
              <a:t>2</a:t>
            </a:r>
            <a:r>
              <a:rPr sz="1600" b="1" dirty="0"/>
              <a:t>,</a:t>
            </a:r>
            <a:r>
              <a:rPr lang="en-US" sz="1600" b="1" dirty="0"/>
              <a:t>6</a:t>
            </a:r>
            <a:r>
              <a:rPr sz="1600" b="1" dirty="0"/>
              <a:t>00 citations of NAMD</a:t>
            </a:r>
            <a:endParaRPr lang="en-US" sz="1600" b="1" dirty="0"/>
          </a:p>
          <a:p>
            <a:pPr marL="251415" indent="-254238" defTabSz="406780">
              <a:lnSpc>
                <a:spcPct val="90000"/>
              </a:lnSpc>
              <a:spcBef>
                <a:spcPts val="488"/>
              </a:spcBef>
              <a:defRPr sz="3559">
                <a:latin typeface="+mn-lt"/>
                <a:ea typeface="+mn-ea"/>
                <a:cs typeface="+mn-cs"/>
                <a:sym typeface="Helvetica Light"/>
              </a:defRPr>
            </a:pPr>
            <a:r>
              <a:rPr sz="1600" dirty="0"/>
              <a:t>One program available on all platforms.</a:t>
            </a:r>
            <a:endParaRPr sz="900" dirty="0"/>
          </a:p>
          <a:p>
            <a:pPr marL="406780" lvl="1" indent="-254238" defTabSz="406780">
              <a:lnSpc>
                <a:spcPct val="90000"/>
              </a:lnSpc>
              <a:spcBef>
                <a:spcPts val="488"/>
              </a:spcBef>
              <a:defRPr sz="3559">
                <a:latin typeface="+mn-lt"/>
                <a:ea typeface="+mn-ea"/>
                <a:cs typeface="+mn-cs"/>
                <a:sym typeface="Helvetica Light"/>
              </a:defRPr>
            </a:pPr>
            <a:r>
              <a:rPr sz="1400" dirty="0"/>
              <a:t>Desktops and laptops – setup and testing</a:t>
            </a:r>
            <a:endParaRPr sz="800" dirty="0"/>
          </a:p>
          <a:p>
            <a:pPr marL="406780" lvl="1" indent="-254238" defTabSz="406780">
              <a:lnSpc>
                <a:spcPct val="90000"/>
              </a:lnSpc>
              <a:spcBef>
                <a:spcPts val="488"/>
              </a:spcBef>
              <a:defRPr sz="3559">
                <a:latin typeface="+mn-lt"/>
                <a:ea typeface="+mn-ea"/>
                <a:cs typeface="+mn-cs"/>
                <a:sym typeface="Helvetica Light"/>
              </a:defRPr>
            </a:pPr>
            <a:r>
              <a:rPr sz="1400" dirty="0"/>
              <a:t>Linux clusters – affordable local workhorses</a:t>
            </a:r>
            <a:endParaRPr sz="800" dirty="0"/>
          </a:p>
          <a:p>
            <a:pPr marL="406780" lvl="1" indent="-254238" defTabSz="406780">
              <a:lnSpc>
                <a:spcPct val="90000"/>
              </a:lnSpc>
              <a:spcBef>
                <a:spcPts val="488"/>
              </a:spcBef>
              <a:defRPr sz="3559">
                <a:latin typeface="+mn-lt"/>
                <a:ea typeface="+mn-ea"/>
                <a:cs typeface="+mn-cs"/>
                <a:sym typeface="Helvetica Light"/>
              </a:defRPr>
            </a:pPr>
            <a:r>
              <a:rPr sz="1400" dirty="0"/>
              <a:t>Supercomputers – free allocations on XSEDE</a:t>
            </a:r>
            <a:endParaRPr sz="600" dirty="0"/>
          </a:p>
          <a:p>
            <a:pPr marL="406780" lvl="1" indent="-254238" defTabSz="406780">
              <a:lnSpc>
                <a:spcPct val="90000"/>
              </a:lnSpc>
              <a:spcBef>
                <a:spcPts val="488"/>
              </a:spcBef>
              <a:defRPr sz="3559">
                <a:latin typeface="+mn-lt"/>
                <a:ea typeface="+mn-ea"/>
                <a:cs typeface="+mn-cs"/>
                <a:sym typeface="Helvetica Light"/>
              </a:defRPr>
            </a:pPr>
            <a:r>
              <a:rPr sz="1400" dirty="0"/>
              <a:t>Blue Waters – sustained petaflop/s performance</a:t>
            </a:r>
            <a:endParaRPr sz="800" dirty="0"/>
          </a:p>
          <a:p>
            <a:pPr marL="406780" lvl="1" indent="-254238" defTabSz="406780">
              <a:lnSpc>
                <a:spcPct val="90000"/>
              </a:lnSpc>
              <a:spcBef>
                <a:spcPts val="488"/>
              </a:spcBef>
              <a:defRPr sz="3559">
                <a:latin typeface="+mn-lt"/>
                <a:ea typeface="+mn-ea"/>
                <a:cs typeface="+mn-cs"/>
                <a:sym typeface="Helvetica Light"/>
              </a:defRPr>
            </a:pPr>
            <a:r>
              <a:rPr sz="1400" dirty="0"/>
              <a:t>GPUs – from desktop to supercomputer</a:t>
            </a:r>
            <a:endParaRPr sz="600" dirty="0"/>
          </a:p>
          <a:p>
            <a:pPr marL="296113" indent="-296113" defTabSz="406780">
              <a:lnSpc>
                <a:spcPct val="90000"/>
              </a:lnSpc>
              <a:spcBef>
                <a:spcPts val="1163"/>
              </a:spcBef>
              <a:defRPr sz="3916">
                <a:latin typeface="+mn-lt"/>
                <a:ea typeface="+mn-ea"/>
                <a:cs typeface="+mn-cs"/>
                <a:sym typeface="Helvetica Light"/>
              </a:defRPr>
            </a:pPr>
            <a:r>
              <a:rPr sz="1600" dirty="0"/>
              <a:t>User knowledge is preserved across platforms.</a:t>
            </a:r>
            <a:endParaRPr sz="600" dirty="0"/>
          </a:p>
          <a:p>
            <a:pPr marL="406780" lvl="1" indent="-254238" defTabSz="406780">
              <a:lnSpc>
                <a:spcPct val="90000"/>
              </a:lnSpc>
              <a:spcBef>
                <a:spcPts val="488"/>
              </a:spcBef>
              <a:defRPr sz="3559">
                <a:latin typeface="+mn-lt"/>
                <a:ea typeface="+mn-ea"/>
                <a:cs typeface="+mn-cs"/>
                <a:sym typeface="Helvetica Light"/>
              </a:defRPr>
            </a:pPr>
            <a:r>
              <a:rPr sz="1400" dirty="0"/>
              <a:t>No change in input or output files.</a:t>
            </a:r>
            <a:endParaRPr sz="800" dirty="0"/>
          </a:p>
          <a:p>
            <a:pPr marL="406780" lvl="1" indent="-254238" defTabSz="406780">
              <a:lnSpc>
                <a:spcPct val="90000"/>
              </a:lnSpc>
              <a:spcBef>
                <a:spcPts val="488"/>
              </a:spcBef>
              <a:defRPr sz="3559">
                <a:latin typeface="+mn-lt"/>
                <a:ea typeface="+mn-ea"/>
                <a:cs typeface="+mn-cs"/>
                <a:sym typeface="Helvetica Light"/>
              </a:defRPr>
            </a:pPr>
            <a:r>
              <a:rPr sz="1400" dirty="0"/>
              <a:t>Run any simulation on </a:t>
            </a:r>
            <a:r>
              <a:rPr sz="1400" b="1" dirty="0">
                <a:latin typeface="Helvetica"/>
                <a:ea typeface="Helvetica"/>
                <a:cs typeface="Helvetica"/>
                <a:sym typeface="Helvetica"/>
              </a:rPr>
              <a:t>any number of cores</a:t>
            </a:r>
            <a:r>
              <a:rPr sz="1400" dirty="0"/>
              <a:t>.</a:t>
            </a:r>
            <a:endParaRPr sz="800" dirty="0"/>
          </a:p>
          <a:p>
            <a:pPr marL="296113" indent="-296113" defTabSz="406780">
              <a:lnSpc>
                <a:spcPct val="90000"/>
              </a:lnSpc>
              <a:spcBef>
                <a:spcPts val="1163"/>
              </a:spcBef>
              <a:defRPr sz="3916">
                <a:latin typeface="+mn-lt"/>
                <a:ea typeface="+mn-ea"/>
                <a:cs typeface="+mn-cs"/>
                <a:sym typeface="Helvetica Light"/>
              </a:defRPr>
            </a:pPr>
            <a:r>
              <a:rPr sz="1600" dirty="0"/>
              <a:t>Available free of charge to all.</a:t>
            </a:r>
          </a:p>
        </p:txBody>
      </p:sp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457200" y="169951"/>
            <a:ext cx="8229600" cy="81639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42791">
              <a:defRPr sz="7200">
                <a:latin typeface="+mn-lt"/>
                <a:ea typeface="+mn-ea"/>
                <a:cs typeface="+mn-cs"/>
                <a:sym typeface="Helvetica Light"/>
              </a:defRPr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NAMD Highlights</a:t>
            </a:r>
            <a:endParaRPr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5" name="Group 175"/>
          <p:cNvGrpSpPr/>
          <p:nvPr/>
        </p:nvGrpSpPr>
        <p:grpSpPr>
          <a:xfrm>
            <a:off x="4801779" y="1112508"/>
            <a:ext cx="4342221" cy="3981403"/>
            <a:chOff x="0" y="0"/>
            <a:chExt cx="11579253" cy="10617076"/>
          </a:xfrm>
        </p:grpSpPr>
        <p:pic>
          <p:nvPicPr>
            <p:cNvPr id="169" name="image1.png" descr="HIV_Nature_Cover_30_May_2013_Page_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923" t="5294" r="4496" b="17692"/>
            <a:stretch>
              <a:fillRect/>
            </a:stretch>
          </p:blipFill>
          <p:spPr>
            <a:xfrm>
              <a:off x="19231" y="0"/>
              <a:ext cx="5977967" cy="66742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image2.jpeg" descr="IMG_1555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9944"/>
            <a:stretch>
              <a:fillRect/>
            </a:stretch>
          </p:blipFill>
          <p:spPr>
            <a:xfrm>
              <a:off x="6503220" y="681047"/>
              <a:ext cx="3113998" cy="3164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image3.png" descr="Screen Shot 2013-06-27 at 8.46.15 A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12519"/>
            <a:stretch>
              <a:fillRect/>
            </a:stretch>
          </p:blipFill>
          <p:spPr>
            <a:xfrm>
              <a:off x="0" y="6369066"/>
              <a:ext cx="10199622" cy="3369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image4.jpeg" descr="IMG_1541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3023" t="5511"/>
            <a:stretch>
              <a:fillRect/>
            </a:stretch>
          </p:blipFill>
          <p:spPr>
            <a:xfrm>
              <a:off x="4406224" y="4332168"/>
              <a:ext cx="5793413" cy="2110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Shape 173"/>
            <p:cNvSpPr/>
            <p:nvPr/>
          </p:nvSpPr>
          <p:spPr>
            <a:xfrm>
              <a:off x="5724665" y="9221828"/>
              <a:ext cx="5854588" cy="13952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l" defTabSz="1218936"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1800" kern="0" dirty="0">
                  <a:solidFill>
                    <a:srgbClr val="000000"/>
                  </a:solidFill>
                </a:rPr>
                <a:t> Oak Ridge TITAN 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5931681" y="3479680"/>
              <a:ext cx="5271292" cy="10669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l" defTabSz="1218936"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hangingPunct="0"/>
              <a:r>
                <a:rPr sz="1000" kern="0" dirty="0">
                  <a:solidFill>
                    <a:srgbClr val="000000"/>
                  </a:solidFill>
                </a:rPr>
                <a:t>Hands-On Workshops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5609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633413" y="109538"/>
            <a:ext cx="7877175" cy="61957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98120">
              <a:defRPr sz="7168"/>
            </a:pPr>
            <a:r>
              <a:rPr lang="en-US" sz="4000" dirty="0" smtClean="0"/>
              <a:t>Earliest </a:t>
            </a:r>
            <a:r>
              <a:rPr sz="4000" dirty="0" smtClean="0"/>
              <a:t>NAMD Runs </a:t>
            </a:r>
            <a:r>
              <a:rPr sz="4000" dirty="0"/>
              <a:t>on </a:t>
            </a:r>
            <a:r>
              <a:rPr sz="4000" dirty="0" smtClean="0"/>
              <a:t>Summit</a:t>
            </a:r>
            <a:endParaRPr sz="4000" dirty="0"/>
          </a:p>
        </p:txBody>
      </p:sp>
      <p:pic>
        <p:nvPicPr>
          <p:cNvPr id="227" name="summit_removed_nod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1613" y="686182"/>
            <a:ext cx="6040775" cy="4228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3784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633413" y="109538"/>
            <a:ext cx="7877175" cy="61957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98120">
              <a:defRPr sz="7168"/>
            </a:pPr>
            <a:r>
              <a:rPr lang="en-US" sz="4000" dirty="0" smtClean="0"/>
              <a:t>Earliest </a:t>
            </a:r>
            <a:r>
              <a:rPr sz="4000" dirty="0" smtClean="0"/>
              <a:t>NAMD Runs </a:t>
            </a:r>
            <a:r>
              <a:rPr sz="4000" dirty="0"/>
              <a:t>on </a:t>
            </a:r>
            <a:r>
              <a:rPr sz="4000" dirty="0" smtClean="0"/>
              <a:t>Summit</a:t>
            </a:r>
            <a:endParaRPr sz="4000" dirty="0"/>
          </a:p>
        </p:txBody>
      </p:sp>
      <p:pic>
        <p:nvPicPr>
          <p:cNvPr id="231" name="summit_nod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2086" y="679055"/>
            <a:ext cx="6039828" cy="42278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1955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495800"/>
            <a:ext cx="914400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6" y="131207"/>
            <a:ext cx="5091339" cy="711299"/>
          </a:xfrm>
        </p:spPr>
        <p:txBody>
          <a:bodyPr>
            <a:noAutofit/>
          </a:bodyPr>
          <a:lstStyle/>
          <a:p>
            <a:r>
              <a:rPr lang="en-US" sz="2800" dirty="0" smtClean="0"/>
              <a:t>NAMD on Summit, May 2018:</a:t>
            </a:r>
            <a:br>
              <a:rPr lang="en-US" sz="2800" dirty="0" smtClean="0"/>
            </a:br>
            <a:r>
              <a:rPr lang="en-US" sz="2400" dirty="0" smtClean="0"/>
              <a:t>~20% Performance </a:t>
            </a:r>
            <a:r>
              <a:rPr lang="en-US" sz="2400" dirty="0" smtClean="0"/>
              <a:t>Increase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4379446"/>
            <a:ext cx="5254625" cy="764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NAMD simulations can generate up to 10TB of output per day on 20% of Summit</a:t>
            </a:r>
          </a:p>
          <a:p>
            <a:endParaRPr lang="en-US" sz="2000" b="1" dirty="0" smtClean="0"/>
          </a:p>
        </p:txBody>
      </p:sp>
      <p:pic>
        <p:nvPicPr>
          <p:cNvPr id="2050" name="Picture 2" descr="https://lh4.googleusercontent.com/UXXbfC87TZXTd4I_hj7aAQhZwdAAZSSkr3aw541QG1ar0lXvimJ5f5_P9hGzdU3A__hptyfvEVHRsXzie294D6leDitHdOnpxtTC4tLNwXB96c6p1QceMJiqhrrBc1hzAYz9jzj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"/>
          <a:stretch/>
        </p:blipFill>
        <p:spPr bwMode="auto">
          <a:xfrm>
            <a:off x="296953" y="955602"/>
            <a:ext cx="4809630" cy="342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27" y="0"/>
            <a:ext cx="386907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0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95251" y="89736"/>
            <a:ext cx="8953500" cy="120478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95024">
              <a:defRPr sz="7056"/>
            </a:pPr>
            <a:r>
              <a:rPr sz="3100" dirty="0"/>
              <a:t>NAMD </a:t>
            </a:r>
            <a:r>
              <a:rPr sz="3100" dirty="0" smtClean="0"/>
              <a:t>2 </a:t>
            </a:r>
            <a:r>
              <a:rPr sz="3100" dirty="0"/>
              <a:t>Billion Atom </a:t>
            </a:r>
            <a:r>
              <a:rPr lang="en-US" sz="3100" dirty="0" smtClean="0"/>
              <a:t>Benchmark on 20% of Summit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2200" dirty="0" smtClean="0"/>
              <a:t>“Scalable Molecular Dynamics with NAMD on the Summit System”</a:t>
            </a:r>
            <a:br>
              <a:rPr lang="en-US" sz="2200" dirty="0" smtClean="0"/>
            </a:br>
            <a:r>
              <a:rPr lang="en-US" sz="2200" dirty="0" smtClean="0"/>
              <a:t>IBM Journal of Research and Development, 2018. </a:t>
            </a:r>
            <a:r>
              <a:rPr lang="en-US" sz="2200" b="1" i="1" dirty="0" smtClean="0"/>
              <a:t>(In press)</a:t>
            </a:r>
            <a:endParaRPr sz="2200" b="1" i="1" dirty="0"/>
          </a:p>
        </p:txBody>
      </p:sp>
      <p:pic>
        <p:nvPicPr>
          <p:cNvPr id="234" name="summit_2bill_nod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1330" y="1379583"/>
            <a:ext cx="5377023" cy="37639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18607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633413" y="357187"/>
            <a:ext cx="7877175" cy="520006"/>
          </a:xfrm>
          <a:prstGeom prst="rect">
            <a:avLst/>
          </a:prstGeom>
        </p:spPr>
        <p:txBody>
          <a:bodyPr>
            <a:noAutofit/>
          </a:bodyPr>
          <a:lstStyle>
            <a:lvl1pPr defTabSz="619125">
              <a:defRPr sz="8400"/>
            </a:lvl1pPr>
          </a:lstStyle>
          <a:p>
            <a:r>
              <a:rPr lang="en-US" sz="3200" dirty="0" smtClean="0"/>
              <a:t>Upcoming </a:t>
            </a:r>
            <a:r>
              <a:rPr sz="3200" dirty="0" smtClean="0"/>
              <a:t>NAMD </a:t>
            </a:r>
            <a:r>
              <a:rPr sz="3200" dirty="0"/>
              <a:t>2.13 Release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idx="1"/>
          </p:nvPr>
        </p:nvSpPr>
        <p:spPr>
          <a:xfrm>
            <a:off x="633413" y="1016496"/>
            <a:ext cx="7877175" cy="3650754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195263" indent="-195263" defTabSz="253841">
              <a:spcBef>
                <a:spcPts val="1800"/>
              </a:spcBef>
              <a:defRPr sz="4264"/>
            </a:pPr>
            <a:r>
              <a:rPr dirty="0"/>
              <a:t>NAMD 2.13 beta will soon be released</a:t>
            </a:r>
          </a:p>
          <a:p>
            <a:pPr marL="195263" indent="-195263" defTabSz="253841">
              <a:spcBef>
                <a:spcPts val="1800"/>
              </a:spcBef>
              <a:defRPr sz="4264"/>
            </a:pPr>
            <a:r>
              <a:rPr dirty="0" smtClean="0"/>
              <a:t>Improved </a:t>
            </a:r>
            <a:r>
              <a:rPr dirty="0"/>
              <a:t>GPU support</a:t>
            </a:r>
          </a:p>
          <a:p>
            <a:pPr marL="364239" lvl="1" indent="-168977" defTabSz="253841">
              <a:spcBef>
                <a:spcPts val="900"/>
              </a:spcBef>
              <a:defRPr sz="3690"/>
            </a:pPr>
            <a:r>
              <a:rPr dirty="0"/>
              <a:t>Introducing CUDA kernels for offloading (almost) entire force calculation </a:t>
            </a:r>
          </a:p>
          <a:p>
            <a:pPr marL="559502" lvl="2" indent="-168977" defTabSz="253841">
              <a:spcBef>
                <a:spcPts val="900"/>
              </a:spcBef>
              <a:defRPr sz="3690"/>
            </a:pPr>
            <a:r>
              <a:rPr dirty="0"/>
              <a:t>Bonds, angles, dihedrals, </a:t>
            </a:r>
            <a:r>
              <a:rPr dirty="0" err="1"/>
              <a:t>impropers</a:t>
            </a:r>
            <a:r>
              <a:rPr dirty="0"/>
              <a:t>, </a:t>
            </a:r>
            <a:r>
              <a:rPr dirty="0" err="1"/>
              <a:t>crossterms</a:t>
            </a:r>
            <a:r>
              <a:rPr dirty="0"/>
              <a:t>, exclusions</a:t>
            </a:r>
          </a:p>
          <a:p>
            <a:pPr marL="364239" lvl="1" indent="-168977" defTabSz="253841">
              <a:spcBef>
                <a:spcPts val="900"/>
              </a:spcBef>
              <a:defRPr sz="3690"/>
            </a:pPr>
            <a:r>
              <a:rPr dirty="0"/>
              <a:t>Better </a:t>
            </a:r>
            <a:r>
              <a:rPr lang="en-US" dirty="0" smtClean="0"/>
              <a:t>GPU </a:t>
            </a:r>
            <a:r>
              <a:rPr dirty="0" smtClean="0"/>
              <a:t>device </a:t>
            </a:r>
            <a:r>
              <a:rPr dirty="0"/>
              <a:t>management, especially for multiple GPUs per node</a:t>
            </a:r>
          </a:p>
          <a:p>
            <a:pPr marL="195263" indent="-195263" defTabSz="253841">
              <a:spcBef>
                <a:spcPts val="1800"/>
              </a:spcBef>
              <a:defRPr sz="4264"/>
            </a:pPr>
            <a:r>
              <a:rPr dirty="0"/>
              <a:t>Support for system sizes up to 2 billion atoms</a:t>
            </a:r>
          </a:p>
          <a:p>
            <a:pPr marL="364239" lvl="1" indent="-168977" defTabSz="253841">
              <a:spcBef>
                <a:spcPts val="900"/>
              </a:spcBef>
              <a:defRPr sz="3690"/>
            </a:pPr>
            <a:r>
              <a:rPr dirty="0"/>
              <a:t>Internal fixes for data structure setup and file I/O</a:t>
            </a:r>
          </a:p>
          <a:p>
            <a:pPr marL="364239" lvl="1" indent="-168977" defTabSz="253841">
              <a:spcBef>
                <a:spcPts val="900"/>
              </a:spcBef>
              <a:defRPr sz="3690"/>
            </a:pPr>
            <a:r>
              <a:rPr dirty="0"/>
              <a:t>Extend system preparation tools (combine </a:t>
            </a:r>
            <a:r>
              <a:rPr dirty="0" err="1"/>
              <a:t>Psfgen</a:t>
            </a:r>
            <a:r>
              <a:rPr dirty="0"/>
              <a:t> with substructure assembly)</a:t>
            </a:r>
          </a:p>
          <a:p>
            <a:pPr marL="364239" lvl="1" indent="-168977" defTabSz="253841">
              <a:spcBef>
                <a:spcPts val="900"/>
              </a:spcBef>
              <a:defRPr sz="3690"/>
            </a:pPr>
            <a:r>
              <a:rPr dirty="0"/>
              <a:t>Enables simulation of initial protocell </a:t>
            </a:r>
            <a:r>
              <a:rPr dirty="0" smtClean="0"/>
              <a:t>model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81919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east_movie_Zhaleh_final_segment-7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9209" y="2404426"/>
            <a:ext cx="2595206" cy="2162672"/>
          </a:xfrm>
          <a:prstGeom prst="rect">
            <a:avLst/>
          </a:prstGeom>
        </p:spPr>
      </p:pic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0" y="4486728"/>
            <a:ext cx="2729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+mn-lt"/>
              </a:rPr>
              <a:t>MD Simulations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109182" y="152401"/>
            <a:ext cx="7098068" cy="557284"/>
          </a:xfrm>
          <a:prstGeom prst="rect">
            <a:avLst/>
          </a:prstGeom>
        </p:spPr>
        <p:txBody>
          <a:bodyPr lIns="91432" tIns="45716" rIns="91432" bIns="45716"/>
          <a:lstStyle>
            <a:lvl1pPr algn="ctr" defTabSz="45710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VMD – “Visual Molecular Dynamics”</a:t>
            </a: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3313885" y="4486726"/>
            <a:ext cx="24258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+mn-lt"/>
              </a:rPr>
              <a:t> Cell-Scale Simulation</a:t>
            </a:r>
          </a:p>
        </p:txBody>
      </p:sp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124302" y="750893"/>
            <a:ext cx="4596557" cy="1694599"/>
          </a:xfrm>
          <a:prstGeom prst="rect">
            <a:avLst/>
          </a:prstGeom>
        </p:spPr>
        <p:txBody>
          <a:bodyPr lIns="91432" tIns="45716" rIns="91432" bIns="45716"/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dirty="0"/>
              <a:t>Unique capabilities: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Trajectories are fundamental to VMD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Support for very large systems,          now reaching billions of particles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Extensive GPU acceleration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Parallel analysis/visualization with MPI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40" y="2491560"/>
            <a:ext cx="2286822" cy="2034481"/>
          </a:xfrm>
          <a:prstGeom prst="rect">
            <a:avLst/>
          </a:prstGeom>
        </p:spPr>
      </p:pic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6353503" y="4486727"/>
            <a:ext cx="2790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+mn-lt"/>
              </a:rPr>
              <a:t>Integrate w/ </a:t>
            </a:r>
            <a:r>
              <a:rPr lang="en-US" altLang="en-US" sz="1800" dirty="0" err="1">
                <a:latin typeface="+mn-lt"/>
              </a:rPr>
              <a:t>Cryo</a:t>
            </a:r>
            <a:r>
              <a:rPr lang="en-US" altLang="en-US" sz="1800" dirty="0">
                <a:latin typeface="+mn-lt"/>
              </a:rPr>
              <a:t>-EM/ET</a:t>
            </a: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4624849" y="750892"/>
            <a:ext cx="4309478" cy="1694599"/>
          </a:xfrm>
          <a:prstGeom prst="rect">
            <a:avLst/>
          </a:prstGeom>
        </p:spPr>
        <p:txBody>
          <a:bodyPr lIns="91432" tIns="45716" rIns="91432" bIns="45716"/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dirty="0"/>
              <a:t>Visualization and analysis of: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Molecular dynamics simulations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“Particle” systems and whole cells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 err="1"/>
              <a:t>Cryo</a:t>
            </a:r>
            <a:r>
              <a:rPr lang="en-US" altLang="en-US" sz="1600" dirty="0"/>
              <a:t>-EM densities, volumetric data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Quantum chemistry calculations</a:t>
            </a:r>
          </a:p>
          <a:p>
            <a:pPr lvl="1" indent="-342864">
              <a:lnSpc>
                <a:spcPct val="90000"/>
              </a:lnSpc>
            </a:pPr>
            <a:r>
              <a:rPr lang="en-US" altLang="en-US" sz="1600" dirty="0"/>
              <a:t>Sequence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6" y="2445487"/>
            <a:ext cx="2178623" cy="20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0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4428" y="637738"/>
            <a:ext cx="5178056" cy="40019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24,600 </a:t>
            </a:r>
            <a:r>
              <a:rPr lang="en-US" sz="2000" dirty="0"/>
              <a:t>VMD Citations </a:t>
            </a:r>
          </a:p>
          <a:p>
            <a:pPr marL="0" indent="0">
              <a:buNone/>
            </a:pPr>
            <a:r>
              <a:rPr lang="en-US" sz="2000" dirty="0"/>
              <a:t>1.9.3:   63,000 users,   9,965 NIH (Nov’16)</a:t>
            </a:r>
          </a:p>
          <a:p>
            <a:pPr marL="0" indent="0">
              <a:buNone/>
            </a:pPr>
            <a:r>
              <a:rPr lang="en-US" sz="2000" dirty="0"/>
              <a:t>1.9.4 pre-releases: 12,500 users   (Jul’17)</a:t>
            </a:r>
          </a:p>
          <a:p>
            <a:pPr lvl="1"/>
            <a:r>
              <a:rPr lang="en-US" sz="1600" dirty="0"/>
              <a:t>VMD 1.9.4 beta release next month</a:t>
            </a:r>
          </a:p>
          <a:p>
            <a:pPr lvl="1"/>
            <a:r>
              <a:rPr lang="en-US" sz="1600" dirty="0"/>
              <a:t>Support for ORNL Summit</a:t>
            </a:r>
          </a:p>
          <a:p>
            <a:pPr lvl="1"/>
            <a:r>
              <a:rPr lang="en-US" sz="1600" dirty="0"/>
              <a:t>Many visualization and analytical advances:</a:t>
            </a:r>
          </a:p>
          <a:p>
            <a:pPr lvl="2"/>
            <a:r>
              <a:rPr lang="en-US" sz="1300" b="1" dirty="0"/>
              <a:t>GPU-accelerated density map segmentation</a:t>
            </a:r>
          </a:p>
          <a:p>
            <a:pPr lvl="2"/>
            <a:r>
              <a:rPr lang="en-US" sz="1300" b="1" dirty="0"/>
              <a:t>Multi-billion voxel tomograms and density maps</a:t>
            </a:r>
          </a:p>
          <a:p>
            <a:pPr lvl="2"/>
            <a:r>
              <a:rPr lang="en-US" sz="1300" b="1" dirty="0"/>
              <a:t>QM/MM visualization improvements</a:t>
            </a:r>
          </a:p>
          <a:p>
            <a:pPr lvl="2"/>
            <a:r>
              <a:rPr lang="en-US" sz="1300" dirty="0" err="1"/>
              <a:t>NanoShaper</a:t>
            </a:r>
            <a:r>
              <a:rPr lang="en-US" sz="1300" dirty="0"/>
              <a:t>: molecular surfaces, cavity calc.</a:t>
            </a:r>
          </a:p>
          <a:p>
            <a:pPr lvl="2"/>
            <a:r>
              <a:rPr lang="en-US" sz="1300" dirty="0"/>
              <a:t>Many ray tracing advances</a:t>
            </a:r>
          </a:p>
          <a:p>
            <a:pPr lvl="1"/>
            <a:r>
              <a:rPr lang="en-US" sz="1600" dirty="0"/>
              <a:t>New, updated, user-contributed plugins:</a:t>
            </a:r>
          </a:p>
          <a:p>
            <a:pPr lvl="2"/>
            <a:r>
              <a:rPr lang="en-US" sz="1300" b="1" dirty="0" err="1"/>
              <a:t>QwikMD</a:t>
            </a:r>
            <a:r>
              <a:rPr lang="en-US" sz="1300" b="1" dirty="0"/>
              <a:t> simulation prep/analysis: QM/MM</a:t>
            </a:r>
          </a:p>
          <a:p>
            <a:pPr lvl="2"/>
            <a:r>
              <a:rPr lang="en-US" sz="1300" b="1" dirty="0" err="1"/>
              <a:t>ffTK</a:t>
            </a:r>
            <a:r>
              <a:rPr lang="en-US" sz="1300" b="1" dirty="0"/>
              <a:t> force field parameterization: RESP </a:t>
            </a:r>
            <a:r>
              <a:rPr lang="en-US" sz="1300" b="1" dirty="0" err="1"/>
              <a:t>calcs</a:t>
            </a:r>
            <a:endParaRPr lang="en-US" sz="1300" b="1" dirty="0"/>
          </a:p>
          <a:p>
            <a:pPr lvl="2"/>
            <a:r>
              <a:rPr lang="en-US" sz="1300" dirty="0"/>
              <a:t>BFEE– Binding free energy estimator</a:t>
            </a:r>
          </a:p>
          <a:p>
            <a:pPr lvl="2"/>
            <a:r>
              <a:rPr lang="en-US" sz="1300" dirty="0" err="1"/>
              <a:t>ParseFEP</a:t>
            </a:r>
            <a:r>
              <a:rPr lang="en-US" sz="1300" dirty="0"/>
              <a:t> – Analyze NAMD free energy calculations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3" y="53095"/>
            <a:ext cx="8952614" cy="599239"/>
          </a:xfrm>
        </p:spPr>
        <p:txBody>
          <a:bodyPr>
            <a:noAutofit/>
          </a:bodyPr>
          <a:lstStyle/>
          <a:p>
            <a:r>
              <a:rPr lang="en-US" sz="2800" dirty="0"/>
              <a:t>Upcoming VMD 1.9.4 Release, Foundation for Future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2484" y="2979901"/>
            <a:ext cx="3891516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b="1" dirty="0" smtClean="0"/>
              <a:t>Show segmentation here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443873" y="3840182"/>
            <a:ext cx="3700129" cy="129266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 smtClean="0"/>
              <a:t>Recent Publications:</a:t>
            </a:r>
          </a:p>
          <a:p>
            <a:pPr marL="171434" indent="-171434">
              <a:buFont typeface="Arial" panose="020B0604020202020204" pitchFamily="34" charset="0"/>
              <a:buChar char="•"/>
            </a:pPr>
            <a:r>
              <a:rPr lang="en-US" sz="1200" b="1" dirty="0"/>
              <a:t>NAMD goes quantum: An integrative suite for hybrid simulations. Nature Methods, 2018. </a:t>
            </a:r>
          </a:p>
          <a:p>
            <a:pPr marL="171434" indent="-171434">
              <a:buFont typeface="Arial" panose="020B0604020202020204" pitchFamily="34" charset="0"/>
              <a:buChar char="•"/>
            </a:pPr>
            <a:r>
              <a:rPr lang="en-US" sz="1200" b="1" dirty="0"/>
              <a:t>Challenges of Integrating Stochastic Dynamics and </a:t>
            </a:r>
            <a:r>
              <a:rPr lang="en-US" sz="1200" b="1" dirty="0" err="1"/>
              <a:t>Cryo</a:t>
            </a:r>
            <a:r>
              <a:rPr lang="en-US" sz="1200" b="1" dirty="0"/>
              <a:t>-Electron Tomograms in Whole-Cell Simulations.  JPCB,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13679" r="12900" b="11700"/>
          <a:stretch/>
        </p:blipFill>
        <p:spPr>
          <a:xfrm>
            <a:off x="5603934" y="637740"/>
            <a:ext cx="3263620" cy="2817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3934" y="3455581"/>
            <a:ext cx="3359313" cy="33855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600" b="1" dirty="0"/>
              <a:t>GPU Density Map Segmentation</a:t>
            </a:r>
          </a:p>
        </p:txBody>
      </p:sp>
    </p:spTree>
    <p:extLst>
      <p:ext uri="{BB962C8B-B14F-4D97-AF65-F5344CB8AC3E}">
        <p14:creationId xmlns:p14="http://schemas.microsoft.com/office/powerpoint/2010/main" val="42386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39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Density Map Segmentation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89" y="894152"/>
            <a:ext cx="4753077" cy="323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8089" y="4125433"/>
            <a:ext cx="475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01"/>
            <a:r>
              <a:rPr lang="en-US" sz="1400" b="1" dirty="0" smtClean="0">
                <a:solidFill>
                  <a:prstClr val="black"/>
                </a:solidFill>
              </a:rPr>
              <a:t>Earnest, et al. J</a:t>
            </a:r>
            <a:r>
              <a:rPr lang="en-US" sz="1400" b="1" dirty="0">
                <a:solidFill>
                  <a:prstClr val="black"/>
                </a:solidFill>
              </a:rPr>
              <a:t>. Physical Chemistry B, 121(15): 3871-3881, 2017</a:t>
            </a:r>
            <a:r>
              <a:rPr lang="en-US" sz="1400" b="1" dirty="0" smtClean="0">
                <a:solidFill>
                  <a:prstClr val="black"/>
                </a:solidFill>
              </a:rPr>
              <a:t>.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8" t="13679" r="12900" b="11700"/>
          <a:stretch/>
        </p:blipFill>
        <p:spPr>
          <a:xfrm>
            <a:off x="271468" y="894152"/>
            <a:ext cx="3279805" cy="3231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487" y="4125433"/>
            <a:ext cx="3284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01"/>
            <a:r>
              <a:rPr lang="en-US" sz="1400" b="1" dirty="0" smtClean="0">
                <a:solidFill>
                  <a:prstClr val="black"/>
                </a:solidFill>
              </a:rPr>
              <a:t>VMD GPU-accelerated density map segmentation of </a:t>
            </a:r>
            <a:r>
              <a:rPr lang="en-US" sz="1400" b="1" dirty="0" err="1" smtClean="0">
                <a:solidFill>
                  <a:prstClr val="black"/>
                </a:solidFill>
              </a:rPr>
              <a:t>GroEL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3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633414" y="242887"/>
            <a:ext cx="7877175" cy="526294"/>
          </a:xfrm>
          <a:prstGeom prst="rect">
            <a:avLst/>
          </a:prstGeom>
        </p:spPr>
        <p:txBody>
          <a:bodyPr>
            <a:noAutofit/>
          </a:bodyPr>
          <a:lstStyle>
            <a:lvl1pPr defTabSz="635634">
              <a:defRPr sz="8624"/>
            </a:lvl1pPr>
          </a:lstStyle>
          <a:p>
            <a:r>
              <a:rPr sz="3200" dirty="0"/>
              <a:t>NAMD &amp; VMD: Computational Microscope</a:t>
            </a:r>
          </a:p>
        </p:txBody>
      </p:sp>
      <p:sp>
        <p:nvSpPr>
          <p:cNvPr id="266" name="Shape 266"/>
          <p:cNvSpPr/>
          <p:nvPr/>
        </p:nvSpPr>
        <p:spPr>
          <a:xfrm>
            <a:off x="874220" y="1208469"/>
            <a:ext cx="4065215" cy="31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t>NAMD - molecular dynamics simulation</a:t>
            </a:r>
          </a:p>
        </p:txBody>
      </p:sp>
      <p:sp>
        <p:nvSpPr>
          <p:cNvPr id="267" name="Shape 267"/>
          <p:cNvSpPr/>
          <p:nvPr/>
        </p:nvSpPr>
        <p:spPr>
          <a:xfrm>
            <a:off x="882670" y="1511796"/>
            <a:ext cx="5649040" cy="323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t>VMD - visualization, system preparation and analysis</a:t>
            </a:r>
          </a:p>
        </p:txBody>
      </p:sp>
      <p:sp>
        <p:nvSpPr>
          <p:cNvPr id="268" name="Shape 268"/>
          <p:cNvSpPr/>
          <p:nvPr/>
        </p:nvSpPr>
        <p:spPr>
          <a:xfrm>
            <a:off x="690563" y="808717"/>
            <a:ext cx="7425110" cy="31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t>Enable researchers to investigate systems described at the atomic scale</a:t>
            </a:r>
          </a:p>
        </p:txBody>
      </p:sp>
      <p:pic>
        <p:nvPicPr>
          <p:cNvPr id="26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841" y="2219065"/>
            <a:ext cx="2514600" cy="247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0" y="2403537"/>
            <a:ext cx="2286000" cy="2486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asted-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8700" y="2134383"/>
            <a:ext cx="2162760" cy="2341065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1090493" y="4533900"/>
            <a:ext cx="1114664" cy="323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t>Ribosome</a:t>
            </a:r>
          </a:p>
        </p:txBody>
      </p:sp>
      <p:sp>
        <p:nvSpPr>
          <p:cNvPr id="273" name="Shape 273"/>
          <p:cNvSpPr/>
          <p:nvPr/>
        </p:nvSpPr>
        <p:spPr>
          <a:xfrm>
            <a:off x="4162310" y="2041885"/>
            <a:ext cx="819389" cy="323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t>Neuron</a:t>
            </a:r>
          </a:p>
        </p:txBody>
      </p:sp>
      <p:sp>
        <p:nvSpPr>
          <p:cNvPr id="274" name="Shape 274"/>
          <p:cNvSpPr/>
          <p:nvPr/>
        </p:nvSpPr>
        <p:spPr>
          <a:xfrm>
            <a:off x="6839520" y="4538091"/>
            <a:ext cx="1342355" cy="31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t>Virus Capsid</a:t>
            </a:r>
          </a:p>
        </p:txBody>
      </p:sp>
    </p:spTree>
    <p:extLst>
      <p:ext uri="{BB962C8B-B14F-4D97-AF65-F5344CB8AC3E}">
        <p14:creationId xmlns:p14="http://schemas.microsoft.com/office/powerpoint/2010/main" val="7933250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45294" y="106327"/>
            <a:ext cx="8229600" cy="950948"/>
          </a:xfrm>
        </p:spPr>
        <p:txBody>
          <a:bodyPr>
            <a:normAutofit fontScale="90000"/>
          </a:bodyPr>
          <a:lstStyle/>
          <a:p>
            <a:r>
              <a:rPr lang="en-US" altLang="en-US" sz="3200" dirty="0"/>
              <a:t>VMD Tesla V100 Cross Correlation Performance</a:t>
            </a:r>
            <a:br>
              <a:rPr lang="en-US" altLang="en-US" sz="3200" dirty="0"/>
            </a:br>
            <a:r>
              <a:rPr lang="en-US" altLang="en-US" sz="2200" dirty="0"/>
              <a:t>Rabbit Hemorrhagic Disease Virus: 702K atoms, 6.5</a:t>
            </a:r>
            <a:r>
              <a:rPr lang="en-US" sz="2200" dirty="0"/>
              <a:t>Å resolution</a:t>
            </a:r>
            <a:br>
              <a:rPr lang="en-US" sz="2200" dirty="0"/>
            </a:br>
            <a:r>
              <a:rPr lang="en-US" sz="2200" dirty="0"/>
              <a:t>VMD on Volta GPUs now </a:t>
            </a:r>
            <a:r>
              <a:rPr lang="en-US" sz="2200" b="1" dirty="0"/>
              <a:t>~9x faster </a:t>
            </a:r>
            <a:r>
              <a:rPr lang="en-US" sz="2200" dirty="0"/>
              <a:t>than Kepler GPUs</a:t>
            </a:r>
            <a:endParaRPr lang="en-US" altLang="en-US" sz="2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040723"/>
              </p:ext>
            </p:extLst>
          </p:nvPr>
        </p:nvGraphicFramePr>
        <p:xfrm>
          <a:off x="121878" y="1175703"/>
          <a:ext cx="8856921" cy="2619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4473"/>
                <a:gridCol w="3892448"/>
              </a:tblGrid>
              <a:tr h="2819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Application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Hardware platform</a:t>
                      </a:r>
                    </a:p>
                  </a:txBody>
                  <a:tcPr marL="91458" marR="91458" marT="34297" marB="34297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Runtime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, Speedup vs. Chimera,   VMD+GPU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34297" marB="34297">
                    <a:solidFill>
                      <a:srgbClr val="99FF99"/>
                    </a:solidFill>
                  </a:tcPr>
                </a:tc>
              </a:tr>
              <a:tr h="359833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Chimera</a:t>
                      </a:r>
                      <a:r>
                        <a:rPr lang="en-US" sz="1400" b="0" baseline="0" dirty="0" smtClean="0"/>
                        <a:t> Xeon E5-2687W (2 socket) [1]</a:t>
                      </a:r>
                      <a:endParaRPr lang="en-US" sz="14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15.860s,                              1x</a:t>
                      </a:r>
                      <a:endParaRPr lang="en-US" sz="1400" b="0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VMD-CUDA</a:t>
                      </a:r>
                      <a:r>
                        <a:rPr lang="en-US" sz="1400" b="0" baseline="0" dirty="0" smtClean="0"/>
                        <a:t> IBM Power8 + 1x Tesla K40 [2]</a:t>
                      </a:r>
                      <a:endParaRPr lang="en-US" sz="14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  0.488s,                            32x          </a:t>
                      </a:r>
                      <a:r>
                        <a:rPr lang="en-US" sz="1400" b="0" baseline="0" dirty="0" smtClean="0"/>
                        <a:t> </a:t>
                      </a:r>
                      <a:r>
                        <a:rPr lang="en-US" sz="1400" b="0" dirty="0" smtClean="0"/>
                        <a:t>  </a:t>
                      </a:r>
                      <a:r>
                        <a:rPr lang="en-US" sz="1400" b="1" dirty="0" smtClean="0"/>
                        <a:t>0.9x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VMD-CUDA Intel Xeon E5-2687W</a:t>
                      </a:r>
                      <a:r>
                        <a:rPr lang="en-US" sz="1400" b="0" baseline="0" dirty="0" smtClean="0"/>
                        <a:t> + 1x </a:t>
                      </a:r>
                      <a:r>
                        <a:rPr lang="en-US" sz="1400" b="0" dirty="0" err="1" smtClean="0"/>
                        <a:t>Quadro</a:t>
                      </a:r>
                      <a:r>
                        <a:rPr lang="en-US" sz="1400" b="0" dirty="0" smtClean="0"/>
                        <a:t> K6000 [1,2]</a:t>
                      </a:r>
                      <a:endParaRPr lang="en-US" sz="14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  0.458s,                          </a:t>
                      </a:r>
                      <a:r>
                        <a:rPr lang="en-US" sz="1400" b="0" baseline="0" dirty="0" smtClean="0"/>
                        <a:t>  35</a:t>
                      </a:r>
                      <a:r>
                        <a:rPr lang="en-US" sz="1400" b="0" dirty="0" smtClean="0"/>
                        <a:t>x             </a:t>
                      </a:r>
                      <a:r>
                        <a:rPr lang="en-US" sz="1400" b="1" dirty="0" smtClean="0"/>
                        <a:t>1.0x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VMD-CUDA</a:t>
                      </a:r>
                      <a:r>
                        <a:rPr lang="en-US" sz="1400" b="0" baseline="0" dirty="0" smtClean="0"/>
                        <a:t> Intel </a:t>
                      </a:r>
                      <a:r>
                        <a:rPr lang="en-US" sz="1400" b="0" dirty="0" smtClean="0"/>
                        <a:t>Xeon E5-2698v3   </a:t>
                      </a:r>
                      <a:r>
                        <a:rPr lang="en-US" sz="1400" b="0" baseline="0" dirty="0" smtClean="0"/>
                        <a:t> + 1x Tesla P100</a:t>
                      </a:r>
                      <a:endParaRPr lang="en-US" sz="11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  0.090s,                          176x      </a:t>
                      </a:r>
                      <a:r>
                        <a:rPr lang="en-US" sz="1400" b="0" baseline="0" dirty="0" smtClean="0"/>
                        <a:t>   </a:t>
                      </a:r>
                      <a:r>
                        <a:rPr lang="en-US" sz="1400" b="0" dirty="0" smtClean="0"/>
                        <a:t>    </a:t>
                      </a:r>
                      <a:r>
                        <a:rPr lang="en-US" sz="1400" b="1" dirty="0" smtClean="0"/>
                        <a:t>5.1x 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VMD-CUDA</a:t>
                      </a:r>
                      <a:r>
                        <a:rPr lang="en-US" sz="1400" b="0" baseline="0" dirty="0" smtClean="0"/>
                        <a:t> IBM Power8 “Minsky”   + 1x Tesla P100</a:t>
                      </a:r>
                      <a:endParaRPr lang="en-US" sz="11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  0.080s,                          198x            </a:t>
                      </a:r>
                      <a:r>
                        <a:rPr lang="en-US" sz="1400" b="0" baseline="0" dirty="0" smtClean="0"/>
                        <a:t> </a:t>
                      </a:r>
                      <a:r>
                        <a:rPr lang="en-US" sz="1400" b="1" baseline="0" dirty="0" smtClean="0"/>
                        <a:t>5.7</a:t>
                      </a:r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VMD-CUDA Intel Xeon E5-2697Av4 + 1x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0.050s,                          </a:t>
                      </a:r>
                      <a:r>
                        <a:rPr lang="en-US" sz="1400" b="0" dirty="0" smtClean="0"/>
                        <a:t>317x</a:t>
                      </a:r>
                      <a:r>
                        <a:rPr lang="en-US" sz="1400" b="1" dirty="0" smtClean="0"/>
                        <a:t>            </a:t>
                      </a:r>
                      <a:r>
                        <a:rPr lang="en-US" sz="1400" b="1" baseline="0" dirty="0" smtClean="0"/>
                        <a:t> 9.2</a:t>
                      </a:r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pPr marL="0" marR="0" indent="0" algn="l" defTabSz="4571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VMD-CUDA</a:t>
                      </a:r>
                      <a:r>
                        <a:rPr lang="en-US" sz="1400" b="1" baseline="0" dirty="0" smtClean="0"/>
                        <a:t> IBM Power9 “Newell”   + 1x Tesla V100</a:t>
                      </a:r>
                      <a:endParaRPr lang="en-US" sz="1100" b="1" dirty="0" smtClean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0.049s,                          </a:t>
                      </a:r>
                      <a:r>
                        <a:rPr lang="en-US" sz="1400" b="1" baseline="0" dirty="0" smtClean="0"/>
                        <a:t>323x             9.3x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</a:tbl>
          </a:graphicData>
        </a:graphic>
      </p:graphicFrame>
      <p:sp>
        <p:nvSpPr>
          <p:cNvPr id="20527" name="TextBox 1"/>
          <p:cNvSpPr txBox="1">
            <a:spLocks noChangeArrowheads="1"/>
          </p:cNvSpPr>
          <p:nvPr/>
        </p:nvSpPr>
        <p:spPr bwMode="auto">
          <a:xfrm>
            <a:off x="595902" y="3965913"/>
            <a:ext cx="8078992" cy="101565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432" tIns="45716" rIns="91432" bIns="45716">
            <a:spAutoFit/>
          </a:bodyPr>
          <a:lstStyle>
            <a:lvl1pPr algn="l" eaLnBrk="0" hangingPunct="0"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US" altLang="en-US" sz="1200" b="1" dirty="0">
                <a:latin typeface="Arial" pitchFamily="34" charset="0"/>
                <a:cs typeface="Arial" pitchFamily="34" charset="0"/>
              </a:rPr>
              <a:t>[1] GPU-Accelerated Analysis and Visualization of Large Structures Solved by Molecular Dynamics Flexible Fitting.  </a:t>
            </a:r>
            <a:r>
              <a:rPr lang="en-US" altLang="en-US" sz="1200" dirty="0">
                <a:latin typeface="Arial" pitchFamily="34" charset="0"/>
                <a:cs typeface="Arial" pitchFamily="34" charset="0"/>
              </a:rPr>
              <a:t>J. E. Stone, R. McGreevy, B. </a:t>
            </a:r>
            <a:r>
              <a:rPr lang="en-US" altLang="en-US" sz="1200" dirty="0" err="1">
                <a:latin typeface="Arial" pitchFamily="34" charset="0"/>
                <a:cs typeface="Arial" pitchFamily="34" charset="0"/>
              </a:rPr>
              <a:t>Isralewitz</a:t>
            </a:r>
            <a:r>
              <a:rPr lang="en-US" altLang="en-US" sz="1200" dirty="0">
                <a:latin typeface="Arial" pitchFamily="34" charset="0"/>
                <a:cs typeface="Arial" pitchFamily="34" charset="0"/>
              </a:rPr>
              <a:t>, and K. </a:t>
            </a:r>
            <a:r>
              <a:rPr lang="en-US" altLang="en-US" sz="1200" dirty="0" err="1">
                <a:latin typeface="Arial" pitchFamily="34" charset="0"/>
                <a:cs typeface="Arial" pitchFamily="34" charset="0"/>
              </a:rPr>
              <a:t>Schulten</a:t>
            </a:r>
            <a:r>
              <a:rPr lang="en-US" altLang="en-US" sz="1200" dirty="0">
                <a:latin typeface="Arial" pitchFamily="34" charset="0"/>
                <a:cs typeface="Arial" pitchFamily="34" charset="0"/>
              </a:rPr>
              <a:t>.  Faraday Discussions 169:265-283, 2014.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[2] Early Experiences Porting the NAMD and VMD Molecular Simulation and Analysis Software to GPU-Accelerated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OpenPOWER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Platforms.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J. E. Stone, A.-P.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Hynninen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J. C. Phillips, K.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Schulten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International Workshop on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OpenPOWER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HPC (IWOPH'16), LNCS 9945, pp. 188-206, 2016.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878" y="3143344"/>
            <a:ext cx="8856921" cy="65180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70" y="205979"/>
            <a:ext cx="7047186" cy="787248"/>
          </a:xfrm>
        </p:spPr>
        <p:txBody>
          <a:bodyPr>
            <a:noAutofit/>
          </a:bodyPr>
          <a:lstStyle/>
          <a:p>
            <a:r>
              <a:rPr lang="en-US" sz="2800" dirty="0"/>
              <a:t>VMD </a:t>
            </a:r>
            <a:r>
              <a:rPr lang="en-US" sz="2800"/>
              <a:t>Tesla V100 </a:t>
            </a:r>
            <a:r>
              <a:rPr lang="en-US" sz="2800" dirty="0"/>
              <a:t>Performance for</a:t>
            </a:r>
            <a:br>
              <a:rPr lang="en-US" sz="2800" dirty="0"/>
            </a:br>
            <a:r>
              <a:rPr lang="en-US" altLang="en-US" sz="2800" dirty="0"/>
              <a:t>C</a:t>
            </a:r>
            <a:r>
              <a:rPr lang="en-US" altLang="en-US" sz="2800" baseline="-25000" dirty="0"/>
              <a:t>60  </a:t>
            </a:r>
            <a:r>
              <a:rPr lang="en-US" sz="2800" dirty="0"/>
              <a:t>Molecular Orbitals, 516x519x507 grid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925106"/>
              </p:ext>
            </p:extLst>
          </p:nvPr>
        </p:nvGraphicFramePr>
        <p:xfrm>
          <a:off x="201809" y="1129916"/>
          <a:ext cx="6924209" cy="291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6630"/>
                <a:gridCol w="2267579"/>
              </a:tblGrid>
              <a:tr h="2819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Hardware platform</a:t>
                      </a:r>
                    </a:p>
                  </a:txBody>
                  <a:tcPr marL="91458" marR="91458" marT="34297" marB="34297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Runtime,       Speedup</a:t>
                      </a:r>
                    </a:p>
                  </a:txBody>
                  <a:tcPr marL="91458" marR="91458" marT="34297" marB="34297">
                    <a:solidFill>
                      <a:srgbClr val="99FF99"/>
                    </a:solidFill>
                  </a:tcPr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IBM Power8 (ORNL ‘crest’) + 1x Tesla K40 [1]</a:t>
                      </a:r>
                      <a:endParaRPr lang="en-US" sz="1400" b="0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  3.49s,           </a:t>
                      </a:r>
                      <a:r>
                        <a:rPr lang="en-US" sz="1400" b="1" dirty="0" smtClean="0"/>
                        <a:t> 1.0x                    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Intel Xeon E5-2697Av4      + 1x Tesla V100 [2]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0.610s,          5.7x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Intel Xeon E5-2697Av4      + 2x Tesla V100 [2]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0.294s,        11.8x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Intel Xeon E5-2697Av4      + 3x Tesla V100 [2]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0.220s,        15.9x</a:t>
                      </a:r>
                      <a:endParaRPr lang="en-US" sz="1400" b="1" dirty="0"/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IBM Power9 “Newell”        + 1x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0.394s</a:t>
                      </a:r>
                      <a:r>
                        <a:rPr lang="en-US" sz="1400" b="1" baseline="0" dirty="0" smtClean="0"/>
                        <a:t>,          8.8x</a:t>
                      </a:r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IBM Power9 “Newell”        + 2x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0.207s</a:t>
                      </a:r>
                      <a:r>
                        <a:rPr lang="en-US" sz="1400" b="1" baseline="0" dirty="0" smtClean="0"/>
                        <a:t>,        16.8x</a:t>
                      </a:r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IBM Power9 “Newell”        + 3x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0.151s</a:t>
                      </a:r>
                      <a:r>
                        <a:rPr lang="en-US" sz="1400" b="1" baseline="0" dirty="0" smtClean="0"/>
                        <a:t>,        23.1x</a:t>
                      </a:r>
                    </a:p>
                  </a:txBody>
                  <a:tcPr marL="91458" marR="91458" marT="34297" marB="34297"/>
                </a:tc>
              </a:tr>
              <a:tr h="329609">
                <a:tc>
                  <a:txBody>
                    <a:bodyPr/>
                    <a:lstStyle/>
                    <a:p>
                      <a:r>
                        <a:rPr lang="en-US" sz="1400" b="1" baseline="0" dirty="0" smtClean="0"/>
                        <a:t>IBM Power9 “Newell”        + 4x Tesla V100</a:t>
                      </a:r>
                      <a:endParaRPr lang="en-US" sz="1100" b="1" dirty="0"/>
                    </a:p>
                  </a:txBody>
                  <a:tcPr marL="91458" marR="91458" marT="34297" marB="3429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0.130s</a:t>
                      </a:r>
                      <a:r>
                        <a:rPr lang="en-US" sz="1400" b="1" baseline="0" dirty="0" smtClean="0"/>
                        <a:t>,        26.8x</a:t>
                      </a:r>
                    </a:p>
                  </a:txBody>
                  <a:tcPr marL="91458" marR="91458" marT="34297" marB="34297"/>
                </a:tc>
              </a:tr>
            </a:tbl>
          </a:graphicData>
        </a:graphic>
      </p:graphicFrame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" y="4198257"/>
            <a:ext cx="9143999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432" tIns="45716" rIns="91432" bIns="45716">
            <a:spAutoFit/>
          </a:bodyPr>
          <a:lstStyle>
            <a:lvl1pPr algn="l" eaLnBrk="0" hangingPunct="0"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[1] Early Experiences Porting the NAMD and VMD Molecular Simulation and Analysis Software to GPU-Accelerated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OpenPOWER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Platforms.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E. Stone, A.-P.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Hynninen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C. Phillips, K.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Schulten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International Workshop 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OpenPOWER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for HPC (IWOPH'16), LNCS 9945, pp. 188-206, 2016.</a:t>
            </a:r>
          </a:p>
          <a:p>
            <a:pPr eaLnBrk="1" hangingPunct="1">
              <a:buNone/>
            </a:pPr>
            <a:r>
              <a:rPr lang="en-US" sz="1400" b="1" dirty="0">
                <a:latin typeface="+mj-lt"/>
                <a:cs typeface="Arial" panose="020B0604020202020204" pitchFamily="34" charset="0"/>
              </a:rPr>
              <a:t>[2]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+mj-lt"/>
              </a:rPr>
              <a:t>NAMD goes quantum: An integrative suite for hybrid simulations. </a:t>
            </a:r>
            <a:r>
              <a:rPr lang="en-US" sz="1400" dirty="0" err="1">
                <a:latin typeface="+mj-lt"/>
              </a:rPr>
              <a:t>Melo</a:t>
            </a:r>
            <a:r>
              <a:rPr lang="en-US" sz="1400" dirty="0">
                <a:latin typeface="+mj-lt"/>
              </a:rPr>
              <a:t> et al., Nature Methods, 2018.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8" y="4"/>
            <a:ext cx="1986455" cy="198645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7157544" y="2809875"/>
            <a:ext cx="484461" cy="48577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157544" y="3310011"/>
            <a:ext cx="484461" cy="48580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10475" y="2906586"/>
            <a:ext cx="1533525" cy="6463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NVLink</a:t>
            </a:r>
            <a:r>
              <a:rPr lang="en-US" b="1" dirty="0" smtClean="0">
                <a:solidFill>
                  <a:prstClr val="black"/>
                </a:solidFill>
              </a:rPr>
              <a:t> perf. boost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01805" y="2723822"/>
            <a:ext cx="6939974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838700" y="2758782"/>
            <a:ext cx="2287314" cy="1279818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17570" y="1733337"/>
            <a:ext cx="6939974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70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418013"/>
            <a:ext cx="9144000" cy="725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algn="ctr" defTabSz="457101" eaLnBrk="1" hangingPunct="1">
              <a:buFont typeface="Times New Roman" pitchFamily="18" charset="0"/>
              <a:buNone/>
            </a:pPr>
            <a:endParaRPr lang="en-US" alt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511"/>
            <a:ext cx="8229600" cy="591463"/>
          </a:xfrm>
        </p:spPr>
        <p:txBody>
          <a:bodyPr>
            <a:noAutofit/>
          </a:bodyPr>
          <a:lstStyle/>
          <a:p>
            <a:r>
              <a:rPr lang="en-US" sz="3200" dirty="0" smtClean="0"/>
              <a:t>Next Generation: Simulating a Proto-Cell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6775" r="6671" b="3844"/>
          <a:stretch/>
        </p:blipFill>
        <p:spPr>
          <a:xfrm>
            <a:off x="4687043" y="712381"/>
            <a:ext cx="4456957" cy="4431119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726974"/>
            <a:ext cx="4540102" cy="242425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/>
              <a:t>ORNL Summit:             </a:t>
            </a:r>
            <a:r>
              <a:rPr lang="en-US" sz="2400" b="1" dirty="0" err="1" smtClean="0"/>
              <a:t>NVLink</a:t>
            </a:r>
            <a:r>
              <a:rPr lang="en-US" sz="2400" b="1" dirty="0" smtClean="0"/>
              <a:t>-connected Tesla V100 GPUs enable next-gen visualizations</a:t>
            </a:r>
          </a:p>
          <a:p>
            <a:r>
              <a:rPr lang="en-US" sz="2400" dirty="0" smtClean="0"/>
              <a:t>200nm diameter</a:t>
            </a:r>
          </a:p>
          <a:p>
            <a:r>
              <a:rPr lang="en-US" sz="2400" dirty="0" smtClean="0"/>
              <a:t>~1 billion atoms w/ solvent</a:t>
            </a:r>
          </a:p>
          <a:p>
            <a:r>
              <a:rPr lang="en-US" sz="2400" dirty="0" smtClean="0"/>
              <a:t>~1400 proteins in membrane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"/>
          <a:stretch/>
        </p:blipFill>
        <p:spPr>
          <a:xfrm>
            <a:off x="361507" y="3126429"/>
            <a:ext cx="3689498" cy="201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6775" r="6671" b="3844"/>
          <a:stretch/>
        </p:blipFill>
        <p:spPr>
          <a:xfrm>
            <a:off x="6269974" y="923768"/>
            <a:ext cx="1616149" cy="16067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7982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Proto-Cell Data Challenges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726089"/>
            <a:ext cx="4944140" cy="4292894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1B-atom proto-cell requires nodes with more than TB RAM to build complete model… </a:t>
            </a:r>
          </a:p>
          <a:p>
            <a:r>
              <a:rPr lang="en-US" sz="1600" b="1" dirty="0" smtClean="0"/>
              <a:t>1B-atom proto-cell binary structure file: 63GB</a:t>
            </a:r>
          </a:p>
          <a:p>
            <a:r>
              <a:rPr lang="en-US" sz="1600" b="1" dirty="0"/>
              <a:t>T</a:t>
            </a:r>
            <a:r>
              <a:rPr lang="en-US" sz="1600" b="1" dirty="0" smtClean="0"/>
              <a:t>rajectory frame atomic coordinates: 12GB,  1.2TB/ns of simulation (1 frame per 10ps)</a:t>
            </a:r>
          </a:p>
          <a:p>
            <a:r>
              <a:rPr lang="en-US" sz="1600" b="1" dirty="0" smtClean="0"/>
              <a:t>Routine modeling and visualization tasks are a big challenge at this scale</a:t>
            </a:r>
          </a:p>
          <a:p>
            <a:pPr lvl="1"/>
            <a:r>
              <a:rPr lang="en-US" sz="1400" b="1" dirty="0" smtClean="0"/>
              <a:t>Models contain thousands of atomic-detail components</a:t>
            </a:r>
            <a:r>
              <a:rPr lang="en-US" sz="1400" dirty="0" smtClean="0"/>
              <a:t> that must work together in harmony</a:t>
            </a:r>
          </a:p>
          <a:p>
            <a:pPr lvl="1"/>
            <a:r>
              <a:rPr lang="en-US" sz="1400" b="1" dirty="0" smtClean="0"/>
              <a:t>Exploit persistent memory technologies</a:t>
            </a:r>
            <a:r>
              <a:rPr lang="en-US" sz="1400" dirty="0" smtClean="0"/>
              <a:t> to enable “instant on” operation on massive cell-scale models – eliminate several minutes of startup during analysis/visualization of known structure</a:t>
            </a:r>
          </a:p>
          <a:p>
            <a:pPr lvl="1"/>
            <a:r>
              <a:rPr lang="en-US" sz="1400" b="1" dirty="0" smtClean="0"/>
              <a:t>Sparse output of results at multiple timescales </a:t>
            </a:r>
            <a:r>
              <a:rPr lang="en-US" sz="1400" dirty="0" smtClean="0"/>
              <a:t>will help ameliorate visualization and analysis I/O</a:t>
            </a:r>
          </a:p>
          <a:p>
            <a:pPr lvl="1"/>
            <a:r>
              <a:rPr lang="en-US" sz="1400" b="1" smtClean="0"/>
              <a:t>Data quantization, compression</a:t>
            </a:r>
            <a:r>
              <a:rPr lang="en-US" sz="1400" b="1" dirty="0" smtClean="0"/>
              <a:t>, APIs like ZFP</a:t>
            </a:r>
            <a:endParaRPr lang="en-US" sz="14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100" y="2530548"/>
            <a:ext cx="4131899" cy="247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11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66" y="87664"/>
            <a:ext cx="3551276" cy="314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799005" cy="1455784"/>
          </a:xfrm>
        </p:spPr>
        <p:txBody>
          <a:bodyPr>
            <a:normAutofit fontScale="90000"/>
          </a:bodyPr>
          <a:lstStyle/>
          <a:p>
            <a:r>
              <a:rPr lang="en-US" sz="4000" i="1" dirty="0" smtClean="0"/>
              <a:t>NEW: </a:t>
            </a:r>
            <a:r>
              <a:rPr lang="en-US" sz="4000" dirty="0" smtClean="0"/>
              <a:t>Power9+V100 Interactive Remote Visualization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78" y="1743740"/>
            <a:ext cx="5674065" cy="287082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Built-into VMD itself</a:t>
            </a:r>
          </a:p>
          <a:p>
            <a:r>
              <a:rPr lang="en-US" sz="2000" dirty="0" smtClean="0"/>
              <a:t>Enable access to massive data sets</a:t>
            </a:r>
          </a:p>
          <a:p>
            <a:r>
              <a:rPr lang="en-US" sz="2000" dirty="0" smtClean="0"/>
              <a:t>Uses GPU H.264 / HEVC hardware accelerated video encode/decode</a:t>
            </a:r>
          </a:p>
          <a:p>
            <a:r>
              <a:rPr lang="en-US" sz="2000" dirty="0" smtClean="0"/>
              <a:t>Supports interactive remote visualizations (both rasterization and ray tracing)</a:t>
            </a:r>
          </a:p>
          <a:p>
            <a:r>
              <a:rPr lang="en-US" sz="2000" dirty="0" smtClean="0"/>
              <a:t>Development ongoing, expected in next major VMD release, in 1H 2019…</a:t>
            </a:r>
          </a:p>
          <a:p>
            <a:endParaRPr lang="en-US" sz="2000" b="1" dirty="0" smtClean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15" y="1347990"/>
            <a:ext cx="3200400" cy="42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0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918"/>
            <a:ext cx="8229600" cy="857277"/>
          </a:xfrm>
        </p:spPr>
        <p:txBody>
          <a:bodyPr>
            <a:noAutofit/>
          </a:bodyPr>
          <a:lstStyle/>
          <a:p>
            <a:r>
              <a:rPr lang="en-US" sz="2800" dirty="0"/>
              <a:t>Preparation, Visualization, Analysis</a:t>
            </a:r>
            <a:br>
              <a:rPr lang="en-US" sz="2800" dirty="0"/>
            </a:br>
            <a:r>
              <a:rPr lang="en-US" sz="2800" dirty="0"/>
              <a:t> of Cell-Scale Simulations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603419" y="1135753"/>
            <a:ext cx="3636274" cy="818708"/>
          </a:xfrm>
        </p:spPr>
        <p:txBody>
          <a:bodyPr>
            <a:normAutofit fontScale="77500" lnSpcReduction="20000"/>
          </a:bodyPr>
          <a:lstStyle/>
          <a:p>
            <a:r>
              <a:rPr lang="en-US" sz="1600" dirty="0"/>
              <a:t>200 nm spherical envelope</a:t>
            </a:r>
          </a:p>
          <a:p>
            <a:r>
              <a:rPr lang="en-US" sz="1600" dirty="0"/>
              <a:t>Membrane with ~50% occupancy by proteins</a:t>
            </a:r>
          </a:p>
          <a:p>
            <a:r>
              <a:rPr lang="en-US" sz="1600" dirty="0"/>
              <a:t>63M atoms in envelope model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31296" y="999462"/>
            <a:ext cx="5472127" cy="2307264"/>
          </a:xfrm>
          <a:prstGeom prst="rect">
            <a:avLst/>
          </a:prstGeom>
        </p:spPr>
        <p:txBody>
          <a:bodyPr vert="horz" lIns="91412" tIns="45706" rIns="91412" bIns="45706" rtlCol="0">
            <a:noAutofit/>
          </a:bodyPr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Support for large memory (TB), up to                            </a:t>
            </a:r>
            <a:r>
              <a:rPr lang="en-US" sz="1600" b="1" dirty="0"/>
              <a:t>2 billion atoms per “molecule” now</a:t>
            </a:r>
          </a:p>
          <a:p>
            <a:r>
              <a:rPr lang="en-US" sz="1600" dirty="0"/>
              <a:t>Interactive viz. w/ OpenGL/EGL, </a:t>
            </a:r>
            <a:r>
              <a:rPr lang="en-US" sz="1600" dirty="0" err="1"/>
              <a:t>Vulkan</a:t>
            </a:r>
            <a:endParaRPr lang="en-US" sz="1600" dirty="0"/>
          </a:p>
          <a:p>
            <a:r>
              <a:rPr lang="en-US" sz="1600" dirty="0"/>
              <a:t>Interactive ray tracing on CPUs and GPUs</a:t>
            </a:r>
          </a:p>
          <a:p>
            <a:r>
              <a:rPr lang="en-US" sz="1600" dirty="0"/>
              <a:t>Remote visualization w/ video streaming</a:t>
            </a:r>
          </a:p>
          <a:p>
            <a:r>
              <a:rPr lang="en-US" sz="1600" dirty="0"/>
              <a:t>New file formats, compression, out-of-core,              and non-volatile memory technologies</a:t>
            </a:r>
          </a:p>
          <a:p>
            <a:r>
              <a:rPr lang="en-US" sz="1600" dirty="0"/>
              <a:t>Parallel analysis, visualization w/ MPI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11" y="3455583"/>
            <a:ext cx="5970552" cy="161582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100" b="1" dirty="0"/>
              <a:t>Challenges of Integrating Stochastic Dynamics and </a:t>
            </a:r>
            <a:r>
              <a:rPr lang="en-US" sz="1100" b="1" dirty="0" err="1"/>
              <a:t>Cryo</a:t>
            </a:r>
            <a:r>
              <a:rPr lang="en-US" sz="1100" b="1" dirty="0"/>
              <a:t>-electron Tomograms in Whole-cell Simulations. </a:t>
            </a:r>
            <a:r>
              <a:rPr lang="en-US" sz="1100" dirty="0"/>
              <a:t>Earnest, et al. J. Physical Chemistry B, 121(15): 3871-3881, 2017.</a:t>
            </a:r>
          </a:p>
          <a:p>
            <a:endParaRPr lang="en-US" sz="1100" b="1" dirty="0"/>
          </a:p>
          <a:p>
            <a:r>
              <a:rPr lang="en-US" sz="1100" b="1" dirty="0"/>
              <a:t>Atomic Detail Visualization of Photosynthetic Membranes with GPU-Accelerated Ray Tracing. </a:t>
            </a:r>
            <a:r>
              <a:rPr lang="en-US" sz="1100" dirty="0"/>
              <a:t> J.E. Stone, …, K. </a:t>
            </a:r>
            <a:r>
              <a:rPr lang="en-US" sz="1100" dirty="0" err="1"/>
              <a:t>Schulten</a:t>
            </a:r>
            <a:r>
              <a:rPr lang="en-US" sz="1100" dirty="0"/>
              <a:t>, J. Parallel Computing, 55:17-27, 2016.</a:t>
            </a:r>
          </a:p>
          <a:p>
            <a:endParaRPr lang="en-US" sz="1100" b="1" dirty="0"/>
          </a:p>
          <a:p>
            <a:r>
              <a:rPr lang="en-US" sz="1100" b="1" dirty="0"/>
              <a:t>High Performance Molecular Visualization: In-Situ and Parallel Rendering with EGL. </a:t>
            </a:r>
            <a:r>
              <a:rPr lang="en-US" sz="1100" dirty="0"/>
              <a:t>J.E. Stone, ..., K. </a:t>
            </a:r>
            <a:r>
              <a:rPr lang="en-US" sz="1100" dirty="0" err="1"/>
              <a:t>Schulten</a:t>
            </a:r>
            <a:r>
              <a:rPr lang="en-US" sz="1100" dirty="0"/>
              <a:t>.  IEEE High Performance Data Analysis and Visualization, IPDPSW, pp. 1014-1023, 2016.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2" r="4630"/>
          <a:stretch/>
        </p:blipFill>
        <p:spPr>
          <a:xfrm>
            <a:off x="5896708" y="1965095"/>
            <a:ext cx="3241558" cy="317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5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7150"/>
            <a:ext cx="7615238" cy="571500"/>
          </a:xfrm>
        </p:spPr>
        <p:txBody>
          <a:bodyPr lIns="91440" tIns="45720" rIns="91440" bIns="45720">
            <a:normAutofit fontScale="90000"/>
          </a:bodyPr>
          <a:lstStyle/>
          <a:p>
            <a:pPr eaLnBrk="1" hangingPunct="1"/>
            <a:r>
              <a:rPr lang="en-US" altLang="en-US" sz="4000" smtClean="0">
                <a:latin typeface="Arial" charset="0"/>
                <a:cs typeface="Arial" charset="0"/>
              </a:rPr>
              <a:t>Acknowledgements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90550"/>
            <a:ext cx="8305800" cy="4114800"/>
          </a:xfrm>
        </p:spPr>
        <p:txBody>
          <a:bodyPr lIns="91440" tIns="45720" rIns="91440" bIns="45720">
            <a:normAutofit/>
          </a:bodyPr>
          <a:lstStyle/>
          <a:p>
            <a:pPr marL="342900" indent="-342900" eaLnBrk="1" hangingPunct="1"/>
            <a:r>
              <a:rPr lang="en-US" altLang="en-US" sz="2000" dirty="0" smtClean="0">
                <a:latin typeface="Arial" charset="0"/>
                <a:cs typeface="Arial" charset="0"/>
              </a:rPr>
              <a:t>Theoretical and Computational Biophysics Group, University of Illinois at Urbana-Champaign</a:t>
            </a:r>
          </a:p>
          <a:p>
            <a:pPr marL="342900" indent="-342900" eaLnBrk="1" hangingPunct="1"/>
            <a:r>
              <a:rPr lang="en-US" altLang="en-US" sz="2000" dirty="0" smtClean="0">
                <a:latin typeface="Arial" charset="0"/>
                <a:cs typeface="Arial" charset="0"/>
              </a:rPr>
              <a:t>NVIDIA CUDA and </a:t>
            </a:r>
            <a:r>
              <a:rPr lang="en-US" altLang="en-US" sz="2000" dirty="0" err="1" smtClean="0">
                <a:latin typeface="Arial" charset="0"/>
                <a:cs typeface="Arial" charset="0"/>
              </a:rPr>
              <a:t>OptiX</a:t>
            </a:r>
            <a:r>
              <a:rPr lang="en-US" altLang="en-US" sz="2000" dirty="0" smtClean="0">
                <a:latin typeface="Arial" charset="0"/>
                <a:cs typeface="Arial" charset="0"/>
              </a:rPr>
              <a:t> teams</a:t>
            </a:r>
          </a:p>
          <a:p>
            <a:pPr marL="342900" indent="-342900" eaLnBrk="1" hangingPunct="1"/>
            <a:r>
              <a:rPr lang="en-US" altLang="en-US" sz="2000" dirty="0" smtClean="0">
                <a:latin typeface="Arial" charset="0"/>
                <a:cs typeface="Arial" charset="0"/>
              </a:rPr>
              <a:t>Funding: </a:t>
            </a:r>
          </a:p>
          <a:p>
            <a:pPr marL="742950" lvl="1" indent="-342900" eaLnBrk="1" hangingPunct="1"/>
            <a:r>
              <a:rPr lang="en-US" altLang="en-US" sz="1800" dirty="0" smtClean="0">
                <a:latin typeface="Arial" charset="0"/>
                <a:cs typeface="Arial" charset="0"/>
              </a:rPr>
              <a:t>NIH support: P41GM104601</a:t>
            </a:r>
          </a:p>
          <a:p>
            <a:pPr marL="742950" lvl="1" indent="-342900" eaLnBrk="1" hangingPunct="1"/>
            <a:r>
              <a:rPr lang="en-US" altLang="en-US" sz="1800" dirty="0" smtClean="0">
                <a:latin typeface="Arial" charset="0"/>
                <a:cs typeface="Arial" charset="0"/>
              </a:rPr>
              <a:t>ORNL Center for Advanced Application Readiness (CAAR)</a:t>
            </a:r>
          </a:p>
          <a:p>
            <a:pPr marL="742950" lvl="1" indent="-342900" eaLnBrk="1" hangingPunct="1"/>
            <a:r>
              <a:rPr lang="en-US" altLang="en-US" sz="1800" dirty="0" smtClean="0">
                <a:latin typeface="Arial" charset="0"/>
                <a:cs typeface="Arial" charset="0"/>
              </a:rPr>
              <a:t>IBM POWER team, IBM Poughkeepsie Customer Center</a:t>
            </a:r>
          </a:p>
          <a:p>
            <a:pPr marL="742950" lvl="1" indent="-342900" eaLnBrk="1" hangingPunct="1"/>
            <a:r>
              <a:rPr lang="en-US" altLang="en-US" sz="1800" dirty="0" smtClean="0">
                <a:latin typeface="Arial" charset="0"/>
                <a:cs typeface="Arial" charset="0"/>
              </a:rPr>
              <a:t>NVIDIA CUDA, </a:t>
            </a:r>
            <a:r>
              <a:rPr lang="en-US" altLang="en-US" sz="1800" dirty="0" err="1" smtClean="0">
                <a:latin typeface="Arial" charset="0"/>
                <a:cs typeface="Arial" charset="0"/>
              </a:rPr>
              <a:t>OptiX</a:t>
            </a:r>
            <a:r>
              <a:rPr lang="en-US" altLang="en-US" sz="1800" dirty="0" smtClean="0">
                <a:latin typeface="Arial" charset="0"/>
                <a:cs typeface="Arial" charset="0"/>
              </a:rPr>
              <a:t>, </a:t>
            </a:r>
            <a:r>
              <a:rPr lang="en-US" altLang="en-US" sz="1800" dirty="0" err="1" smtClean="0">
                <a:latin typeface="Arial" charset="0"/>
                <a:cs typeface="Arial" charset="0"/>
              </a:rPr>
              <a:t>Devtech</a:t>
            </a:r>
            <a:r>
              <a:rPr lang="en-US" altLang="en-US" sz="1800" dirty="0" smtClean="0">
                <a:latin typeface="Arial" charset="0"/>
                <a:cs typeface="Arial" charset="0"/>
              </a:rPr>
              <a:t> teams</a:t>
            </a:r>
          </a:p>
          <a:p>
            <a:pPr marL="742950" lvl="1" indent="-342900" eaLnBrk="1" hangingPunct="1"/>
            <a:r>
              <a:rPr lang="en-US" altLang="en-US" sz="1800" dirty="0" smtClean="0">
                <a:latin typeface="Arial" charset="0"/>
                <a:cs typeface="Arial" charset="0"/>
              </a:rPr>
              <a:t>UIUC/IBM C3SR</a:t>
            </a:r>
          </a:p>
          <a:p>
            <a:pPr marL="742950" lvl="1" indent="-342900" eaLnBrk="1" hangingPunct="1"/>
            <a:r>
              <a:rPr lang="en-US" altLang="en-US" sz="1800" dirty="0" smtClean="0">
                <a:latin typeface="Arial" charset="0"/>
                <a:cs typeface="Arial" charset="0"/>
              </a:rPr>
              <a:t>NCSA ISL</a:t>
            </a:r>
          </a:p>
        </p:txBody>
      </p:sp>
    </p:spTree>
    <p:extLst>
      <p:ext uri="{BB962C8B-B14F-4D97-AF65-F5344CB8AC3E}">
        <p14:creationId xmlns:p14="http://schemas.microsoft.com/office/powerpoint/2010/main" val="1504600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16" y="116959"/>
            <a:ext cx="6279544" cy="417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561367"/>
            <a:ext cx="9144000" cy="582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363" y="4295553"/>
            <a:ext cx="8084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“When I was a young man, my goal was to look with mathematical and computational means at the inside of cells, one atom at a time, to decipher how living systems work. That is what I strived for and I never deflected from this goal</a:t>
            </a:r>
            <a:r>
              <a:rPr lang="en-US" sz="1400" i="1" dirty="0" smtClean="0">
                <a:solidFill>
                  <a:prstClr val="black"/>
                </a:solidFill>
              </a:rPr>
              <a:t>.” – Klaus </a:t>
            </a:r>
            <a:r>
              <a:rPr lang="en-US" sz="1400" i="1" dirty="0" err="1" smtClean="0">
                <a:solidFill>
                  <a:prstClr val="black"/>
                </a:solidFill>
              </a:rPr>
              <a:t>Schulten</a:t>
            </a:r>
            <a:r>
              <a:rPr lang="en-US" sz="1400" i="1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4" y="0"/>
            <a:ext cx="9145994" cy="520996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/>
              <a:t>NAMD+VMD</a:t>
            </a:r>
            <a:r>
              <a:rPr lang="en-US" sz="2400" dirty="0"/>
              <a:t>: Building A Next Generation Modeling Platform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97692" y="2168554"/>
            <a:ext cx="9048307" cy="2954766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/>
              <a:t>Provide tools </a:t>
            </a:r>
            <a:r>
              <a:rPr lang="en-US" sz="2000"/>
              <a:t>for </a:t>
            </a:r>
            <a:r>
              <a:rPr lang="en-US" sz="2000" smtClean="0"/>
              <a:t>preparation, simulation</a:t>
            </a:r>
            <a:r>
              <a:rPr lang="en-US" sz="2000" dirty="0" smtClean="0"/>
              <a:t>, </a:t>
            </a:r>
            <a:r>
              <a:rPr lang="en-US" sz="2000" dirty="0"/>
              <a:t>visualization, and analysis</a:t>
            </a:r>
          </a:p>
          <a:p>
            <a:pPr lvl="1"/>
            <a:r>
              <a:rPr lang="en-US" sz="1600" dirty="0"/>
              <a:t>Reach cell-scale modeling w/ all-atom MD, coarse </a:t>
            </a:r>
            <a:r>
              <a:rPr lang="en-US" sz="1600" dirty="0" smtClean="0"/>
              <a:t>graining, </a:t>
            </a:r>
            <a:r>
              <a:rPr lang="en-US" sz="1600" dirty="0"/>
              <a:t>Lattice Microbes</a:t>
            </a:r>
          </a:p>
          <a:p>
            <a:pPr lvl="1"/>
            <a:r>
              <a:rPr lang="en-US" sz="1600" dirty="0"/>
              <a:t>Improved performance, visual fidelity, exploit advanced technologies (GPUs, VR HMDs)</a:t>
            </a:r>
          </a:p>
          <a:p>
            <a:pPr eaLnBrk="1" hangingPunct="1"/>
            <a:r>
              <a:rPr lang="en-US" sz="2000" dirty="0"/>
              <a:t>Enable hybrid modeling and computational electron microscopy</a:t>
            </a:r>
          </a:p>
          <a:p>
            <a:pPr lvl="1"/>
            <a:r>
              <a:rPr lang="en-US" sz="1600" dirty="0"/>
              <a:t>Load, filter, process, interpret, visualize multi-modal structural information</a:t>
            </a:r>
          </a:p>
          <a:p>
            <a:pPr eaLnBrk="1" hangingPunct="1"/>
            <a:r>
              <a:rPr lang="en-US" sz="2000" dirty="0"/>
              <a:t>Connect key software tools to enable state-of-the-art simulations</a:t>
            </a:r>
            <a:endParaRPr lang="en-US" sz="1600" dirty="0"/>
          </a:p>
          <a:p>
            <a:pPr lvl="1"/>
            <a:r>
              <a:rPr lang="en-US" sz="1600" dirty="0"/>
              <a:t>Support new data types, file formats, software interfaces</a:t>
            </a:r>
          </a:p>
          <a:p>
            <a:pPr lvl="1"/>
            <a:r>
              <a:rPr lang="en-US" sz="1600" dirty="0"/>
              <a:t>Openness, extensibility, and interoperability are </a:t>
            </a:r>
            <a:r>
              <a:rPr lang="en-US" sz="1600" dirty="0" smtClean="0"/>
              <a:t>our </a:t>
            </a:r>
            <a:r>
              <a:rPr lang="en-US" sz="1600" dirty="0"/>
              <a:t>hallmarks</a:t>
            </a:r>
          </a:p>
          <a:p>
            <a:pPr lvl="1"/>
            <a:r>
              <a:rPr lang="en-US" sz="1600" dirty="0"/>
              <a:t>Reusable algorithms made available in NAMD, for other tools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4" y="510364"/>
            <a:ext cx="8733563" cy="1668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17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070" y="28297"/>
            <a:ext cx="6813032" cy="511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8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1272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History of NAMD and VMD on POWER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753" y="893135"/>
            <a:ext cx="8782494" cy="245612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NAMD + VMD have supported IBM POWER hardware since 1998!</a:t>
            </a:r>
          </a:p>
          <a:p>
            <a:pPr lvl="1"/>
            <a:r>
              <a:rPr lang="en-US" sz="1800" dirty="0" smtClean="0"/>
              <a:t>Originally ported in big-endian mode under AIX 4.x</a:t>
            </a:r>
          </a:p>
          <a:p>
            <a:r>
              <a:rPr lang="en-US" sz="2000" dirty="0" smtClean="0"/>
              <a:t>2016: Adapted to POWER8 w/ Linux in little-endian mode w/ P100 GPUs:</a:t>
            </a:r>
          </a:p>
          <a:p>
            <a:pPr lvl="1"/>
            <a:r>
              <a:rPr lang="en-US" sz="1800" dirty="0" smtClean="0"/>
              <a:t>New NAMD GPU kernels improved overall P8+P100 performance [1]</a:t>
            </a:r>
          </a:p>
          <a:p>
            <a:pPr lvl="1"/>
            <a:r>
              <a:rPr lang="en-US" sz="1800" dirty="0" smtClean="0"/>
              <a:t>Used VSX instructions for hand-coded and </a:t>
            </a:r>
            <a:r>
              <a:rPr lang="en-US" sz="1800" dirty="0" err="1" smtClean="0"/>
              <a:t>vectorized</a:t>
            </a:r>
            <a:r>
              <a:rPr lang="en-US" sz="1800" dirty="0" smtClean="0"/>
              <a:t> kernels [1]</a:t>
            </a:r>
          </a:p>
          <a:p>
            <a:pPr lvl="1"/>
            <a:r>
              <a:rPr lang="en-US" sz="1800" dirty="0" smtClean="0"/>
              <a:t>Supported CUDA 7.x [1], and </a:t>
            </a:r>
            <a:r>
              <a:rPr lang="en-US" sz="1800" b="1" dirty="0" smtClean="0"/>
              <a:t>CUDA 8.x w/ P100 and </a:t>
            </a:r>
            <a:r>
              <a:rPr lang="en-US" sz="1800" b="1" dirty="0" err="1" smtClean="0"/>
              <a:t>NVLink</a:t>
            </a:r>
            <a:endParaRPr lang="en-US" sz="1800" b="1" dirty="0" smtClean="0"/>
          </a:p>
          <a:p>
            <a:pPr lvl="1"/>
            <a:r>
              <a:rPr lang="en-US" sz="1800" b="1" dirty="0" smtClean="0"/>
              <a:t>First VMD support for OpenGL GLX+EGL on POWER ppc64le</a:t>
            </a:r>
            <a:endParaRPr lang="en-US" sz="1800" b="1" i="1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07808" y="3362293"/>
            <a:ext cx="8078992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Gothic" charset="0"/>
                <a:cs typeface="Gothic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] Early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Experiences Porting the NAMD and VMD Molecular Simulation and Analysis Software to GPU-Accelerated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OpenPOWER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smtClean="0">
                <a:latin typeface="Arial" panose="020B0604020202020204" pitchFamily="34" charset="0"/>
                <a:cs typeface="Arial" panose="020B0604020202020204" pitchFamily="34" charset="0"/>
              </a:rPr>
              <a:t>Platforms.     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J. 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Stone,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A.-P.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Hynninen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C. Phillips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Schulten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International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Workshop 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OpenPOWER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 HPC (IWOPH'16), LNCS 9945, pp. 188-206, 2016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939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" name="Table 215"/>
          <p:cNvGraphicFramePr/>
          <p:nvPr>
            <p:extLst>
              <p:ext uri="{D42A27DB-BD31-4B8C-83A1-F6EECF244321}">
                <p14:modId xmlns:p14="http://schemas.microsoft.com/office/powerpoint/2010/main" val="4160971094"/>
              </p:ext>
            </p:extLst>
          </p:nvPr>
        </p:nvGraphicFramePr>
        <p:xfrm>
          <a:off x="773881" y="2722907"/>
          <a:ext cx="7596240" cy="2040969"/>
        </p:xfrm>
        <a:graphic>
          <a:graphicData uri="http://schemas.openxmlformats.org/drawingml/2006/table">
            <a:tbl>
              <a:tblPr bandRow="1"/>
              <a:tblGrid>
                <a:gridCol w="680022"/>
                <a:gridCol w="2800627"/>
                <a:gridCol w="2611458"/>
                <a:gridCol w="1504133"/>
              </a:tblGrid>
              <a:tr h="680323"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NCSA
ORNL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Blue Waters (4,228 XK7 nodes)
Titan (18,688 XK7 nodes)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AMD Opteron + K20X Kepler GPU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 CPU cores / GPU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</a:tr>
              <a:tr h="680323"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TACC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Stampede 2
(4200 KNL nodes, 1736 Skylake nodes)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Intel Knights Landing
Intel Xeon Skylake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68 CPU cores
48 CPU cores</a:t>
                      </a:r>
                    </a:p>
                  </a:txBody>
                  <a:tcPr marL="19050" marR="19050" marT="19050" marB="19050" anchor="ctr" horzOverflow="overflow"/>
                </a:tc>
              </a:tr>
              <a:tr h="680323"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ORNL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Summit (~4600 nodes)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IBM Power9 + 6 Tesla V100 GPUs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sz="1800"/>
                      </a:pPr>
                      <a:r>
                        <a:rPr sz="110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 CPU cores / GPU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D4FEFF"/>
                    </a:solidFill>
                  </a:tcPr>
                </a:tc>
              </a:tr>
            </a:tbl>
          </a:graphicData>
        </a:graphic>
      </p:graphicFrame>
      <p:grpSp>
        <p:nvGrpSpPr>
          <p:cNvPr id="218" name="Group 218"/>
          <p:cNvGrpSpPr/>
          <p:nvPr/>
        </p:nvGrpSpPr>
        <p:grpSpPr>
          <a:xfrm>
            <a:off x="995075" y="567292"/>
            <a:ext cx="7153850" cy="1860671"/>
            <a:chOff x="0" y="0"/>
            <a:chExt cx="19076931" cy="4961787"/>
          </a:xfrm>
        </p:grpSpPr>
        <p:pic>
          <p:nvPicPr>
            <p:cNvPr id="216" name="Over-DBPcollage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6459" b="63427"/>
            <a:stretch>
              <a:fillRect/>
            </a:stretch>
          </p:blipFill>
          <p:spPr>
            <a:xfrm>
              <a:off x="0" y="101798"/>
              <a:ext cx="11886762" cy="4757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Over-DBPcollage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36588" r="34789" b="31253"/>
            <a:stretch>
              <a:fillRect/>
            </a:stretch>
          </p:blipFill>
          <p:spPr>
            <a:xfrm>
              <a:off x="11507183" y="0"/>
              <a:ext cx="7569749" cy="4961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116961" y="33339"/>
            <a:ext cx="8910082" cy="536451"/>
          </a:xfrm>
          <a:prstGeom prst="rect">
            <a:avLst/>
          </a:prstGeom>
        </p:spPr>
        <p:txBody>
          <a:bodyPr>
            <a:noAutofit/>
          </a:bodyPr>
          <a:lstStyle>
            <a:lvl1pPr defTabSz="553084">
              <a:defRPr sz="7504"/>
            </a:lvl1pPr>
          </a:lstStyle>
          <a:p>
            <a:r>
              <a:rPr sz="2400" dirty="0" err="1" smtClean="0"/>
              <a:t>Petascale</a:t>
            </a:r>
            <a:r>
              <a:rPr sz="2400" dirty="0" smtClean="0"/>
              <a:t> </a:t>
            </a:r>
            <a:r>
              <a:rPr lang="en-US" sz="2400" dirty="0" smtClean="0"/>
              <a:t>Simulations Driving NAMD/VMD Development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5031708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CA Un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3"/>
          <a:stretch/>
        </p:blipFill>
        <p:spPr bwMode="auto">
          <a:xfrm>
            <a:off x="4330465" y="1691823"/>
            <a:ext cx="2429540" cy="174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919"/>
            <a:ext cx="8229600" cy="538300"/>
          </a:xfrm>
        </p:spPr>
        <p:txBody>
          <a:bodyPr>
            <a:normAutofit/>
          </a:bodyPr>
          <a:lstStyle/>
          <a:p>
            <a:r>
              <a:rPr lang="en-US" sz="2800" dirty="0"/>
              <a:t>Technology Opportunities and Collaborations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59" y="659223"/>
            <a:ext cx="5321940" cy="4484281"/>
          </a:xfrm>
        </p:spPr>
        <p:txBody>
          <a:bodyPr>
            <a:noAutofit/>
          </a:bodyPr>
          <a:lstStyle/>
          <a:p>
            <a:r>
              <a:rPr lang="en-US" sz="1400" dirty="0"/>
              <a:t>Supercomputer Centers, Cray, </a:t>
            </a:r>
            <a:r>
              <a:rPr lang="en-US" sz="1400" dirty="0" smtClean="0"/>
              <a:t>IBM</a:t>
            </a:r>
            <a:endParaRPr lang="en-US" sz="1400" dirty="0" smtClean="0">
              <a:solidFill>
                <a:srgbClr val="FF0000"/>
              </a:solidFill>
            </a:endParaRPr>
          </a:p>
          <a:p>
            <a:pPr lvl="1"/>
            <a:r>
              <a:rPr lang="en-US" sz="1200" dirty="0" smtClean="0"/>
              <a:t>GPU accelerated supercomputing</a:t>
            </a:r>
          </a:p>
          <a:p>
            <a:pPr lvl="1"/>
            <a:r>
              <a:rPr lang="en-US" sz="1200" b="1" dirty="0" smtClean="0"/>
              <a:t>In-situ </a:t>
            </a:r>
            <a:r>
              <a:rPr lang="en-US" sz="1200" b="1" dirty="0"/>
              <a:t>and remote visualization technologies</a:t>
            </a:r>
          </a:p>
          <a:p>
            <a:r>
              <a:rPr lang="en-US" sz="1400" dirty="0" smtClean="0"/>
              <a:t>NVIDIA</a:t>
            </a:r>
            <a:endParaRPr lang="en-US" sz="1400" dirty="0" smtClean="0">
              <a:solidFill>
                <a:srgbClr val="FF0000"/>
              </a:solidFill>
            </a:endParaRPr>
          </a:p>
          <a:p>
            <a:pPr lvl="1"/>
            <a:r>
              <a:rPr lang="en-US" sz="1200" b="1" dirty="0" smtClean="0"/>
              <a:t>GPU computing</a:t>
            </a:r>
          </a:p>
          <a:p>
            <a:pPr lvl="1"/>
            <a:r>
              <a:rPr lang="en-US" sz="1200" b="1" dirty="0" smtClean="0"/>
              <a:t>Performance </a:t>
            </a:r>
            <a:r>
              <a:rPr lang="en-US" sz="1200" b="1" dirty="0"/>
              <a:t>profiling and optimization</a:t>
            </a:r>
          </a:p>
          <a:p>
            <a:pPr lvl="1"/>
            <a:r>
              <a:rPr lang="en-US" sz="1200" b="1" dirty="0"/>
              <a:t>Ray tracing</a:t>
            </a:r>
          </a:p>
          <a:p>
            <a:pPr lvl="1"/>
            <a:r>
              <a:rPr lang="en-US" sz="1200" b="1" dirty="0"/>
              <a:t>In-situ and remote visualization</a:t>
            </a:r>
          </a:p>
          <a:p>
            <a:pPr lvl="1"/>
            <a:r>
              <a:rPr lang="en-US" sz="1200" b="1" dirty="0"/>
              <a:t>HPC/AI containers and clouds</a:t>
            </a:r>
          </a:p>
          <a:p>
            <a:r>
              <a:rPr lang="en-US" sz="1400" dirty="0" smtClean="0"/>
              <a:t>Intel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sz="1200" b="1" dirty="0" smtClean="0"/>
              <a:t>CPU vectorization and </a:t>
            </a:r>
            <a:r>
              <a:rPr lang="en-US" sz="1200" b="1" dirty="0" err="1" smtClean="0"/>
              <a:t>sw</a:t>
            </a:r>
            <a:r>
              <a:rPr lang="en-US" sz="1200" b="1" dirty="0" smtClean="0"/>
              <a:t> optimization</a:t>
            </a:r>
          </a:p>
          <a:p>
            <a:pPr lvl="1"/>
            <a:r>
              <a:rPr lang="en-US" sz="1200" b="1" dirty="0" smtClean="0"/>
              <a:t>Ray </a:t>
            </a:r>
            <a:r>
              <a:rPr lang="en-US" sz="1200" b="1" dirty="0"/>
              <a:t>tracing</a:t>
            </a:r>
          </a:p>
          <a:p>
            <a:pPr lvl="1"/>
            <a:r>
              <a:rPr lang="en-US" sz="1200" b="1" dirty="0"/>
              <a:t>Non-volatile memory systems</a:t>
            </a:r>
          </a:p>
          <a:p>
            <a:r>
              <a:rPr lang="en-US" sz="1400" dirty="0"/>
              <a:t>Amazon </a:t>
            </a:r>
            <a:endParaRPr lang="en-US" sz="1400" dirty="0">
              <a:solidFill>
                <a:srgbClr val="FF0000"/>
              </a:solidFill>
            </a:endParaRPr>
          </a:p>
          <a:p>
            <a:pPr lvl="1"/>
            <a:r>
              <a:rPr lang="en-US" sz="1200" dirty="0"/>
              <a:t>Cloud deployment of VMD/NAMD, related tools</a:t>
            </a:r>
          </a:p>
          <a:p>
            <a:r>
              <a:rPr lang="en-US" sz="1400" dirty="0"/>
              <a:t>Universities:</a:t>
            </a:r>
          </a:p>
          <a:p>
            <a:pPr lvl="1"/>
            <a:r>
              <a:rPr lang="en-US" sz="1200" b="1" dirty="0"/>
              <a:t>T. </a:t>
            </a:r>
            <a:r>
              <a:rPr lang="en-US" sz="1200" b="1" dirty="0" err="1"/>
              <a:t>Ertl</a:t>
            </a:r>
            <a:r>
              <a:rPr lang="en-US" sz="1200" b="1" dirty="0"/>
              <a:t>, U. Stuttgart: visualization algorithms</a:t>
            </a:r>
          </a:p>
          <a:p>
            <a:pPr lvl="1"/>
            <a:r>
              <a:rPr lang="en-US" sz="1200" dirty="0"/>
              <a:t>G. </a:t>
            </a:r>
            <a:r>
              <a:rPr lang="en-US" sz="1200" dirty="0" err="1"/>
              <a:t>Fiorin</a:t>
            </a:r>
            <a:r>
              <a:rPr lang="en-US" sz="1200" dirty="0"/>
              <a:t>, J. </a:t>
            </a:r>
            <a:r>
              <a:rPr lang="en-US" sz="1200" dirty="0" err="1"/>
              <a:t>Henin</a:t>
            </a:r>
            <a:r>
              <a:rPr lang="en-US" sz="1200" dirty="0"/>
              <a:t>, Toni </a:t>
            </a:r>
            <a:r>
              <a:rPr lang="en-US" sz="1200" dirty="0" err="1"/>
              <a:t>Giorgino</a:t>
            </a:r>
            <a:r>
              <a:rPr lang="en-US" sz="1200" dirty="0"/>
              <a:t>, collective variables </a:t>
            </a:r>
          </a:p>
          <a:p>
            <a:pPr lvl="1"/>
            <a:r>
              <a:rPr lang="en-US" sz="1200" dirty="0"/>
              <a:t>W. Sherman, Indiana U.: VR HMDs, visualization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t="6149" r="1961" b="7755"/>
          <a:stretch/>
        </p:blipFill>
        <p:spPr>
          <a:xfrm>
            <a:off x="6332403" y="3100329"/>
            <a:ext cx="2811598" cy="1705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396" y="4835727"/>
            <a:ext cx="2811597" cy="30777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/>
              <a:t>Energy efficiency: ARM+GPU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5" r="3468"/>
          <a:stretch/>
        </p:blipFill>
        <p:spPr bwMode="auto">
          <a:xfrm>
            <a:off x="6332403" y="659223"/>
            <a:ext cx="2811597" cy="165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75228" y="2409805"/>
            <a:ext cx="2668772" cy="30777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/>
              <a:t>VR HMDs, 6DoF input devices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58069" y="3302368"/>
            <a:ext cx="1574334" cy="73866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/>
              <a:t>GPU computing,</a:t>
            </a:r>
          </a:p>
          <a:p>
            <a:pPr algn="ctr"/>
            <a:r>
              <a:rPr lang="en-US" sz="1400" dirty="0"/>
              <a:t>Ray tracing,</a:t>
            </a:r>
          </a:p>
          <a:p>
            <a:pPr algn="ctr"/>
            <a:r>
              <a:rPr lang="en-US" sz="1400" dirty="0"/>
              <a:t>Remote viz.</a:t>
            </a:r>
          </a:p>
        </p:txBody>
      </p:sp>
    </p:spTree>
    <p:extLst>
      <p:ext uri="{BB962C8B-B14F-4D97-AF65-F5344CB8AC3E}">
        <p14:creationId xmlns:p14="http://schemas.microsoft.com/office/powerpoint/2010/main" val="30786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IBM AC922 w/ 6 GPUs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"/>
          <a:stretch/>
        </p:blipFill>
        <p:spPr bwMode="auto">
          <a:xfrm>
            <a:off x="733424" y="917088"/>
            <a:ext cx="7800975" cy="378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31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7843" y="4558102"/>
            <a:ext cx="9136158" cy="5853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>
            <a:off x="996528" y="3678295"/>
            <a:ext cx="75788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7350197" y="3675458"/>
            <a:ext cx="75788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79"/>
            <a:ext cx="8229600" cy="5672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IBM AC922 Summit Node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14834" y="1937862"/>
            <a:ext cx="28143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149215" y="1336998"/>
            <a:ext cx="885825" cy="90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Tesla V100 GPU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40573" y="1342374"/>
            <a:ext cx="885825" cy="90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Tesla V100 GPU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296273" y="1338898"/>
            <a:ext cx="885825" cy="90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Tesla V100 GPU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Arc 3"/>
          <p:cNvSpPr/>
          <p:nvPr/>
        </p:nvSpPr>
        <p:spPr>
          <a:xfrm flipV="1">
            <a:off x="5414500" y="2418676"/>
            <a:ext cx="587768" cy="347050"/>
          </a:xfrm>
          <a:prstGeom prst="arc">
            <a:avLst>
              <a:gd name="adj1" fmla="val 16200000"/>
              <a:gd name="adj2" fmla="val 214947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rc 4"/>
          <p:cNvSpPr/>
          <p:nvPr/>
        </p:nvSpPr>
        <p:spPr>
          <a:xfrm flipH="1" flipV="1">
            <a:off x="5428080" y="2418676"/>
            <a:ext cx="586754" cy="347050"/>
          </a:xfrm>
          <a:prstGeom prst="arc">
            <a:avLst>
              <a:gd name="adj1" fmla="val 16200000"/>
              <a:gd name="adj2" fmla="val 214947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8" name="Elbow Connector 7"/>
          <p:cNvCxnSpPr>
            <a:stCxn id="35" idx="2"/>
          </p:cNvCxnSpPr>
          <p:nvPr/>
        </p:nvCxnSpPr>
        <p:spPr>
          <a:xfrm rot="16200000" flipH="1">
            <a:off x="5225452" y="2606330"/>
            <a:ext cx="1332855" cy="599502"/>
          </a:xfrm>
          <a:prstGeom prst="bentConnector3">
            <a:avLst>
              <a:gd name="adj1" fmla="val 62206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16200000" flipH="1">
            <a:off x="5409473" y="2580802"/>
            <a:ext cx="1330952" cy="652459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5400000">
            <a:off x="6729256" y="2572626"/>
            <a:ext cx="1327482" cy="67229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39" idx="2"/>
          </p:cNvCxnSpPr>
          <p:nvPr/>
        </p:nvCxnSpPr>
        <p:spPr>
          <a:xfrm rot="5400000">
            <a:off x="6761548" y="2784018"/>
            <a:ext cx="1660927" cy="582951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27998" y="1701158"/>
            <a:ext cx="26827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>
            <a:off x="5414500" y="2456398"/>
            <a:ext cx="587768" cy="309327"/>
          </a:xfrm>
          <a:prstGeom prst="arc">
            <a:avLst>
              <a:gd name="adj1" fmla="val 16200000"/>
              <a:gd name="adj2" fmla="val 214947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 flipH="1">
            <a:off x="5428080" y="2456399"/>
            <a:ext cx="586754" cy="309327"/>
          </a:xfrm>
          <a:prstGeom prst="arc">
            <a:avLst>
              <a:gd name="adj1" fmla="val 16200000"/>
              <a:gd name="adj2" fmla="val 21494764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033619" y="2592201"/>
            <a:ext cx="3772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82098" y="1937862"/>
            <a:ext cx="25847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82098" y="1701158"/>
            <a:ext cx="25847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615430" y="2239654"/>
            <a:ext cx="0" cy="114233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824926" y="2245030"/>
            <a:ext cx="0" cy="1136983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108858" y="3382004"/>
            <a:ext cx="1260657" cy="10479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POWER9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CPU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5592128" y="1035734"/>
            <a:ext cx="3263" cy="30414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748719" y="1171592"/>
            <a:ext cx="0" cy="17078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729142" y="1166216"/>
            <a:ext cx="0" cy="17078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880222" y="1035734"/>
            <a:ext cx="0" cy="30316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592127" y="1028723"/>
            <a:ext cx="229135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48720" y="1170104"/>
            <a:ext cx="1980422" cy="14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737922" y="658910"/>
            <a:ext cx="4486403" cy="3770996"/>
            <a:chOff x="4772514" y="958312"/>
            <a:chExt cx="4486403" cy="3770996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5694985" y="2237264"/>
              <a:ext cx="281439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4829366" y="1636400"/>
              <a:ext cx="885825" cy="90265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Tesla V100 GPU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120724" y="1641776"/>
              <a:ext cx="885825" cy="90265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Tesla V100 GPU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976424" y="1638300"/>
              <a:ext cx="885825" cy="90265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Tesla V100 GPU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 flipV="1">
              <a:off x="7219413" y="2718078"/>
              <a:ext cx="587768" cy="347050"/>
            </a:xfrm>
            <a:prstGeom prst="arc">
              <a:avLst>
                <a:gd name="adj1" fmla="val 16200000"/>
                <a:gd name="adj2" fmla="val 2149476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Arc 72"/>
            <p:cNvSpPr/>
            <p:nvPr/>
          </p:nvSpPr>
          <p:spPr>
            <a:xfrm flipH="1" flipV="1">
              <a:off x="7232993" y="2718078"/>
              <a:ext cx="586754" cy="347050"/>
            </a:xfrm>
            <a:prstGeom prst="arc">
              <a:avLst>
                <a:gd name="adj1" fmla="val 16200000"/>
                <a:gd name="adj2" fmla="val 2149476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4" name="Elbow Connector 73"/>
            <p:cNvCxnSpPr>
              <a:stCxn id="69" idx="2"/>
            </p:cNvCxnSpPr>
            <p:nvPr/>
          </p:nvCxnSpPr>
          <p:spPr>
            <a:xfrm rot="16200000" flipH="1">
              <a:off x="4905603" y="2905732"/>
              <a:ext cx="1332855" cy="599502"/>
            </a:xfrm>
            <a:prstGeom prst="bentConnector3">
              <a:avLst>
                <a:gd name="adj1" fmla="val 62206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lbow Connector 74"/>
            <p:cNvCxnSpPr/>
            <p:nvPr/>
          </p:nvCxnSpPr>
          <p:spPr>
            <a:xfrm rot="16200000" flipH="1">
              <a:off x="5089624" y="2880204"/>
              <a:ext cx="1330952" cy="65245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lbow Connector 75"/>
            <p:cNvCxnSpPr/>
            <p:nvPr/>
          </p:nvCxnSpPr>
          <p:spPr>
            <a:xfrm rot="5400000">
              <a:off x="6409407" y="2872028"/>
              <a:ext cx="1327482" cy="67229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lbow Connector 76"/>
            <p:cNvCxnSpPr>
              <a:stCxn id="70" idx="2"/>
            </p:cNvCxnSpPr>
            <p:nvPr/>
          </p:nvCxnSpPr>
          <p:spPr>
            <a:xfrm rot="5400000">
              <a:off x="6441699" y="3083420"/>
              <a:ext cx="1660927" cy="58295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708149" y="2000560"/>
              <a:ext cx="268275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Arc 78"/>
            <p:cNvSpPr/>
            <p:nvPr/>
          </p:nvSpPr>
          <p:spPr>
            <a:xfrm>
              <a:off x="7219413" y="2755800"/>
              <a:ext cx="587768" cy="309327"/>
            </a:xfrm>
            <a:prstGeom prst="arc">
              <a:avLst>
                <a:gd name="adj1" fmla="val 16200000"/>
                <a:gd name="adj2" fmla="val 2149476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Arc 79"/>
            <p:cNvSpPr/>
            <p:nvPr/>
          </p:nvSpPr>
          <p:spPr>
            <a:xfrm flipH="1">
              <a:off x="7232993" y="2755801"/>
              <a:ext cx="586754" cy="309327"/>
            </a:xfrm>
            <a:prstGeom prst="arc">
              <a:avLst>
                <a:gd name="adj1" fmla="val 16200000"/>
                <a:gd name="adj2" fmla="val 21494764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1" name="Straight Connector 80"/>
            <p:cNvCxnSpPr>
              <a:stCxn id="79" idx="2"/>
            </p:cNvCxnSpPr>
            <p:nvPr/>
          </p:nvCxnSpPr>
          <p:spPr>
            <a:xfrm>
              <a:off x="7806685" y="2901480"/>
              <a:ext cx="31821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7934199" y="2430615"/>
              <a:ext cx="1324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</a:rPr>
                <a:t>Nvlink</a:t>
              </a:r>
              <a:r>
                <a:rPr lang="en-US" sz="1400" dirty="0" smtClean="0">
                  <a:solidFill>
                    <a:prstClr val="black"/>
                  </a:solidFill>
                </a:rPr>
                <a:t> 2.0</a:t>
              </a:r>
            </a:p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2x 50GBps:</a:t>
              </a:r>
            </a:p>
            <a:p>
              <a:pPr algn="ctr"/>
              <a:r>
                <a:rPr lang="en-US" sz="2000" b="1" dirty="0" smtClean="0">
                  <a:solidFill>
                    <a:prstClr val="black"/>
                  </a:solidFill>
                </a:rPr>
                <a:t>100GBps</a:t>
              </a:r>
              <a:endParaRPr lang="en-US" sz="2000" b="1" dirty="0">
                <a:solidFill>
                  <a:prstClr val="black"/>
                </a:solidFill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6862249" y="2237264"/>
              <a:ext cx="258475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862249" y="2000560"/>
              <a:ext cx="258475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6295581" y="2539056"/>
              <a:ext cx="0" cy="114233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6505077" y="2544432"/>
              <a:ext cx="0" cy="1136983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5789009" y="3681406"/>
              <a:ext cx="1260657" cy="104790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POWER9</a:t>
              </a:r>
            </a:p>
            <a:p>
              <a:pPr algn="ctr"/>
              <a:r>
                <a:rPr lang="en-US" b="1" dirty="0" smtClean="0">
                  <a:solidFill>
                    <a:prstClr val="black"/>
                  </a:solidFill>
                </a:rPr>
                <a:t>CPU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5272279" y="1335136"/>
              <a:ext cx="3263" cy="304142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5428870" y="1470994"/>
              <a:ext cx="0" cy="170782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7409293" y="1465618"/>
              <a:ext cx="0" cy="170782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7560373" y="1335136"/>
              <a:ext cx="0" cy="303165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5272278" y="1328125"/>
              <a:ext cx="2291358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5428871" y="1469506"/>
              <a:ext cx="1980422" cy="1488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4772514" y="958312"/>
              <a:ext cx="3290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3</a:t>
              </a:r>
              <a:r>
                <a:rPr lang="en-US" b="1" dirty="0" smtClean="0">
                  <a:solidFill>
                    <a:prstClr val="black"/>
                  </a:solidFill>
                </a:rPr>
                <a:t> GPUs Per CPU Socket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33" name="Straight Connector 32"/>
          <p:cNvCxnSpPr>
            <a:stCxn id="87" idx="3"/>
            <a:endCxn id="23" idx="1"/>
          </p:cNvCxnSpPr>
          <p:nvPr/>
        </p:nvCxnSpPr>
        <p:spPr>
          <a:xfrm>
            <a:off x="3015074" y="3905955"/>
            <a:ext cx="309378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3937162" y="3582791"/>
            <a:ext cx="124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X-Bus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64GBps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70389" y="3083916"/>
            <a:ext cx="962025" cy="6143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DDR4 DRAM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108085" y="3083916"/>
            <a:ext cx="962025" cy="6143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DDR4 DRAM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12882" y="3687650"/>
            <a:ext cx="124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120GBps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268077" y="3662680"/>
            <a:ext cx="124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120GBps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42" name="Elbow Connector 41"/>
          <p:cNvCxnSpPr>
            <a:stCxn id="23" idx="2"/>
          </p:cNvCxnSpPr>
          <p:nvPr/>
        </p:nvCxnSpPr>
        <p:spPr>
          <a:xfrm rot="16200000" flipH="1">
            <a:off x="7037402" y="4131691"/>
            <a:ext cx="256394" cy="852824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7592011" y="4224727"/>
            <a:ext cx="1460160" cy="666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InfiniBand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12GBps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4694" y="4241591"/>
            <a:ext cx="1460160" cy="666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InfiniBand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12GBps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119" name="Elbow Connector 118"/>
          <p:cNvCxnSpPr>
            <a:stCxn id="87" idx="2"/>
          </p:cNvCxnSpPr>
          <p:nvPr/>
        </p:nvCxnSpPr>
        <p:spPr>
          <a:xfrm rot="5400000">
            <a:off x="1816032" y="4151312"/>
            <a:ext cx="290120" cy="847308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0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sharepoint/v3/field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6402</TotalTime>
  <Words>1951</Words>
  <Application>Microsoft Office PowerPoint</Application>
  <PresentationFormat>On-screen Show (16:9)</PresentationFormat>
  <Paragraphs>289</Paragraphs>
  <Slides>27</Slides>
  <Notes>5</Notes>
  <HiddenSlides>9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Office Theme</vt:lpstr>
      <vt:lpstr>1_Office Theme</vt:lpstr>
      <vt:lpstr>1_White</vt:lpstr>
      <vt:lpstr>2_White</vt:lpstr>
      <vt:lpstr>3_Office Theme</vt:lpstr>
      <vt:lpstr>4_Office Theme</vt:lpstr>
      <vt:lpstr>5_Office Theme</vt:lpstr>
      <vt:lpstr>7_Office Theme</vt:lpstr>
      <vt:lpstr>2_Office Theme</vt:lpstr>
      <vt:lpstr>6_Office Theme</vt:lpstr>
      <vt:lpstr>Optimizing NAMD and VMD for the  IBM Power9 Platform</vt:lpstr>
      <vt:lpstr>NAMD &amp; VMD: Computational Microscope</vt:lpstr>
      <vt:lpstr>NAMD+VMD: Building A Next Generation Modeling Platform</vt:lpstr>
      <vt:lpstr>PowerPoint Presentation</vt:lpstr>
      <vt:lpstr>History of NAMD and VMD on POWER</vt:lpstr>
      <vt:lpstr>Petascale Simulations Driving NAMD/VMD Development</vt:lpstr>
      <vt:lpstr>Technology Opportunities and Collaborations</vt:lpstr>
      <vt:lpstr>IBM AC922 w/ 6 GPUs</vt:lpstr>
      <vt:lpstr>IBM AC922 Summit Node</vt:lpstr>
      <vt:lpstr>IBM AC922 Summit Node</vt:lpstr>
      <vt:lpstr>NAMD Highlights</vt:lpstr>
      <vt:lpstr>Earliest NAMD Runs on Summit</vt:lpstr>
      <vt:lpstr>Earliest NAMD Runs on Summit</vt:lpstr>
      <vt:lpstr>NAMD on Summit, May 2018: ~20% Performance Increase </vt:lpstr>
      <vt:lpstr>NAMD 2 Billion Atom Benchmark on 20% of Summit  “Scalable Molecular Dynamics with NAMD on the Summit System” IBM Journal of Research and Development, 2018. (In press)</vt:lpstr>
      <vt:lpstr>Upcoming NAMD 2.13 Release</vt:lpstr>
      <vt:lpstr>PowerPoint Presentation</vt:lpstr>
      <vt:lpstr>Upcoming VMD 1.9.4 Release, Foundation for Future</vt:lpstr>
      <vt:lpstr>Density Map Segmentation</vt:lpstr>
      <vt:lpstr>VMD Tesla V100 Cross Correlation Performance Rabbit Hemorrhagic Disease Virus: 702K atoms, 6.5Å resolution VMD on Volta GPUs now ~9x faster than Kepler GPUs</vt:lpstr>
      <vt:lpstr>VMD Tesla V100 Performance for C60  Molecular Orbitals, 516x519x507 grid </vt:lpstr>
      <vt:lpstr>Next Generation: Simulating a Proto-Cell</vt:lpstr>
      <vt:lpstr>Proto-Cell Data Challenges</vt:lpstr>
      <vt:lpstr>NEW: Power9+V100 Interactive Remote Visualization</vt:lpstr>
      <vt:lpstr>Preparation, Visualization, Analysis  of Cell-Scale Simulations</vt:lpstr>
      <vt:lpstr>Acknowledgements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johns</cp:lastModifiedBy>
  <cp:revision>611</cp:revision>
  <cp:lastPrinted>2013-10-08T16:33:51Z</cp:lastPrinted>
  <dcterms:created xsi:type="dcterms:W3CDTF">2010-04-12T23:12:02Z</dcterms:created>
  <dcterms:modified xsi:type="dcterms:W3CDTF">2018-11-15T23:29:22Z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