
<file path=[Content_Types].xml><?xml version="1.0" encoding="utf-8"?>
<Types xmlns="http://schemas.openxmlformats.org/package/2006/content-types">
  <Default Extension="png" ContentType="image/png"/>
  <Default Extension="mpg" ContentType="video/mpeg"/>
  <Default Extension="emf" ContentType="image/x-emf"/>
  <Default Extension="jpeg" ContentType="image/jpeg"/>
  <Default Extension="mov" ContentType="vide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0" r:id="rId6"/>
    <p:sldMasterId id="2147493496" r:id="rId7"/>
    <p:sldMasterId id="2147493520" r:id="rId8"/>
  </p:sldMasterIdLst>
  <p:notesMasterIdLst>
    <p:notesMasterId r:id="rId73"/>
  </p:notesMasterIdLst>
  <p:handoutMasterIdLst>
    <p:handoutMasterId r:id="rId74"/>
  </p:handoutMasterIdLst>
  <p:sldIdLst>
    <p:sldId id="258" r:id="rId9"/>
    <p:sldId id="525" r:id="rId10"/>
    <p:sldId id="526" r:id="rId11"/>
    <p:sldId id="527" r:id="rId12"/>
    <p:sldId id="459" r:id="rId13"/>
    <p:sldId id="342" r:id="rId14"/>
    <p:sldId id="536" r:id="rId15"/>
    <p:sldId id="537" r:id="rId16"/>
    <p:sldId id="538" r:id="rId17"/>
    <p:sldId id="539" r:id="rId18"/>
    <p:sldId id="540" r:id="rId19"/>
    <p:sldId id="541" r:id="rId20"/>
    <p:sldId id="542" r:id="rId21"/>
    <p:sldId id="543" r:id="rId22"/>
    <p:sldId id="544" r:id="rId23"/>
    <p:sldId id="546" r:id="rId24"/>
    <p:sldId id="547" r:id="rId25"/>
    <p:sldId id="532" r:id="rId26"/>
    <p:sldId id="548" r:id="rId27"/>
    <p:sldId id="549" r:id="rId28"/>
    <p:sldId id="550" r:id="rId29"/>
    <p:sldId id="486" r:id="rId30"/>
    <p:sldId id="554" r:id="rId31"/>
    <p:sldId id="552" r:id="rId32"/>
    <p:sldId id="553" r:id="rId33"/>
    <p:sldId id="551" r:id="rId34"/>
    <p:sldId id="555" r:id="rId35"/>
    <p:sldId id="528" r:id="rId36"/>
    <p:sldId id="529" r:id="rId37"/>
    <p:sldId id="530" r:id="rId38"/>
    <p:sldId id="531" r:id="rId39"/>
    <p:sldId id="306" r:id="rId40"/>
    <p:sldId id="523" r:id="rId41"/>
    <p:sldId id="413" r:id="rId42"/>
    <p:sldId id="411" r:id="rId43"/>
    <p:sldId id="408" r:id="rId44"/>
    <p:sldId id="456" r:id="rId45"/>
    <p:sldId id="316" r:id="rId46"/>
    <p:sldId id="522" r:id="rId47"/>
    <p:sldId id="556" r:id="rId48"/>
    <p:sldId id="435" r:id="rId49"/>
    <p:sldId id="436" r:id="rId50"/>
    <p:sldId id="438" r:id="rId51"/>
    <p:sldId id="444" r:id="rId52"/>
    <p:sldId id="443" r:id="rId53"/>
    <p:sldId id="440" r:id="rId54"/>
    <p:sldId id="441" r:id="rId55"/>
    <p:sldId id="442" r:id="rId56"/>
    <p:sldId id="445" r:id="rId57"/>
    <p:sldId id="446" r:id="rId58"/>
    <p:sldId id="423" r:id="rId59"/>
    <p:sldId id="448" r:id="rId60"/>
    <p:sldId id="449" r:id="rId61"/>
    <p:sldId id="450" r:id="rId62"/>
    <p:sldId id="503" r:id="rId63"/>
    <p:sldId id="505" r:id="rId64"/>
    <p:sldId id="506" r:id="rId65"/>
    <p:sldId id="507" r:id="rId66"/>
    <p:sldId id="508" r:id="rId67"/>
    <p:sldId id="509" r:id="rId68"/>
    <p:sldId id="510" r:id="rId69"/>
    <p:sldId id="511" r:id="rId70"/>
    <p:sldId id="340" r:id="rId71"/>
    <p:sldId id="341" r:id="rId72"/>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667" autoAdjust="0"/>
    <p:restoredTop sz="93238" autoAdjust="0"/>
  </p:normalViewPr>
  <p:slideViewPr>
    <p:cSldViewPr snapToGrid="0" snapToObjects="1">
      <p:cViewPr>
        <p:scale>
          <a:sx n="90" d="100"/>
          <a:sy n="90" d="100"/>
        </p:scale>
        <p:origin x="-768" y="-120"/>
      </p:cViewPr>
      <p:guideLst>
        <p:guide orient="horz" pos="162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3/6/2019</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3/6/2019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FEF2D7E-2501-F342-AD0B-4464AF43429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90387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Companion series in the midst</a:t>
            </a:r>
            <a:r>
              <a:rPr lang="en-US" baseline="0" dirty="0" smtClean="0"/>
              <a:t> of several VR related topics as well.</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FEF2D7E-2501-F342-AD0B-4464AF43429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63173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F655EC-BA98-4D38-AF2E-7AEB64528C35}" type="slidenum">
              <a:rPr lang="en-US" smtClean="0"/>
              <a:t>12</a:t>
            </a:fld>
            <a:endParaRPr lang="en-US"/>
          </a:p>
        </p:txBody>
      </p:sp>
    </p:spTree>
    <p:extLst>
      <p:ext uri="{BB962C8B-B14F-4D97-AF65-F5344CB8AC3E}">
        <p14:creationId xmlns:p14="http://schemas.microsoft.com/office/powerpoint/2010/main" val="1003468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txBox="1">
            <a:spLocks noGrp="1"/>
          </p:cNvSpPr>
          <p:nvPr>
            <p:ph type="body" idx="1"/>
          </p:nvPr>
        </p:nvSpPr>
        <p:spPr>
          <a:noFill/>
        </p:spPr>
        <p:txBody>
          <a:bodyPr/>
          <a:lstStyle/>
          <a:p>
            <a:r>
              <a:rPr lang="en-US" altLang="en-US" smtClean="0"/>
              <a:t>Use a schematic that’s generic rather than titan</a:t>
            </a:r>
          </a:p>
          <a:p>
            <a:r>
              <a:rPr lang="en-US" altLang="en-US" smtClean="0"/>
              <a:t>1-12 viz machines, never such an immediate impact, tell the story, but brief strong points</a:t>
            </a:r>
          </a:p>
          <a:p>
            <a:r>
              <a:rPr lang="en-US" altLang="en-US" smtClean="0"/>
              <a:t>Maybe show jodi here</a:t>
            </a:r>
          </a:p>
          <a:p>
            <a:r>
              <a:rPr lang="en-US" altLang="en-US" smtClean="0"/>
              <a:t>Shrink supercomputer, grow the person figure</a:t>
            </a:r>
          </a:p>
        </p:txBody>
      </p:sp>
      <p:sp>
        <p:nvSpPr>
          <p:cNvPr id="69636" name="Slide Number Placeholder 3"/>
          <p:cNvSpPr>
            <a:spLocks noGrp="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algn="l" eaLnBrk="0" hangingPunct="0">
              <a:spcBef>
                <a:spcPct val="30000"/>
              </a:spcBef>
              <a:defRPr sz="1100">
                <a:solidFill>
                  <a:srgbClr val="000000"/>
                </a:solidFill>
                <a:latin typeface="Times New Roman" pitchFamily="18" charset="0"/>
              </a:defRPr>
            </a:lvl1pPr>
            <a:lvl2pPr marL="702756" indent="-270291" algn="l" eaLnBrk="0" hangingPunct="0">
              <a:spcBef>
                <a:spcPct val="30000"/>
              </a:spcBef>
              <a:defRPr sz="1100">
                <a:solidFill>
                  <a:srgbClr val="000000"/>
                </a:solidFill>
                <a:latin typeface="Times New Roman" pitchFamily="18" charset="0"/>
              </a:defRPr>
            </a:lvl2pPr>
            <a:lvl3pPr marL="1081164" indent="-216233" algn="l" eaLnBrk="0" hangingPunct="0">
              <a:spcBef>
                <a:spcPct val="30000"/>
              </a:spcBef>
              <a:defRPr sz="1100">
                <a:solidFill>
                  <a:srgbClr val="000000"/>
                </a:solidFill>
                <a:latin typeface="Times New Roman" pitchFamily="18" charset="0"/>
              </a:defRPr>
            </a:lvl3pPr>
            <a:lvl4pPr marL="1513629" indent="-216233" algn="l" eaLnBrk="0" hangingPunct="0">
              <a:spcBef>
                <a:spcPct val="30000"/>
              </a:spcBef>
              <a:defRPr sz="1100">
                <a:solidFill>
                  <a:srgbClr val="000000"/>
                </a:solidFill>
                <a:latin typeface="Times New Roman" pitchFamily="18" charset="0"/>
              </a:defRPr>
            </a:lvl4pPr>
            <a:lvl5pPr marL="1946095" indent="-216233" algn="l" eaLnBrk="0" hangingPunct="0">
              <a:spcBef>
                <a:spcPct val="30000"/>
              </a:spcBef>
              <a:defRPr sz="1100">
                <a:solidFill>
                  <a:srgbClr val="000000"/>
                </a:solidFill>
                <a:latin typeface="Times New Roman" pitchFamily="18" charset="0"/>
              </a:defRPr>
            </a:lvl5pPr>
            <a:lvl6pPr marL="2378560"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6pPr>
            <a:lvl7pPr marL="2811026"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7pPr>
            <a:lvl8pPr marL="3243491"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8pPr>
            <a:lvl9pPr marL="3675957" indent="-216233" eaLnBrk="0" fontAlgn="base" hangingPunct="0">
              <a:spcBef>
                <a:spcPct val="30000"/>
              </a:spcBef>
              <a:spcAft>
                <a:spcPct val="0"/>
              </a:spcAft>
              <a:buClr>
                <a:srgbClr val="000000"/>
              </a:buClr>
              <a:buSzPct val="100000"/>
              <a:buFont typeface="Times New Roman" pitchFamily="18" charset="0"/>
              <a:defRPr sz="1100">
                <a:solidFill>
                  <a:srgbClr val="000000"/>
                </a:solidFill>
                <a:latin typeface="Times New Roman" pitchFamily="18" charset="0"/>
              </a:defRPr>
            </a:lvl9pPr>
          </a:lstStyle>
          <a:p>
            <a:pPr algn="ctr" eaLnBrk="1" hangingPunct="1">
              <a:spcBef>
                <a:spcPts val="757"/>
              </a:spcBef>
            </a:pPr>
            <a:fld id="{D202EF44-0090-4F7E-809D-7AB9F933EA51}" type="slidenum">
              <a:rPr lang="en-US" altLang="en-US"/>
              <a:pPr algn="ctr" eaLnBrk="1" hangingPunct="1">
                <a:spcBef>
                  <a:spcPts val="757"/>
                </a:spcBef>
              </a:pPr>
              <a:t>39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55</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581637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pPr>
                <a:defRPr/>
              </a:pPr>
              <a:t>‹#›</a:t>
            </a:fld>
            <a:endParaRPr/>
          </a:p>
        </p:txBody>
      </p:sp>
    </p:spTree>
    <p:extLst>
      <p:ext uri="{BB962C8B-B14F-4D97-AF65-F5344CB8AC3E}">
        <p14:creationId xmlns:p14="http://schemas.microsoft.com/office/powerpoint/2010/main" val="3463371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09917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297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520255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5" y="1485900"/>
            <a:ext cx="3808413"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485900"/>
            <a:ext cx="3810000" cy="308491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8486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4661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45168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871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0"/>
            <a:ext cx="5111750" cy="438983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2938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900529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26774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5" y="457200"/>
            <a:ext cx="1941513" cy="4113610"/>
          </a:xfrm>
        </p:spPr>
        <p:txBody>
          <a:bodyPr vert="eaVert"/>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457200"/>
            <a:ext cx="5676900" cy="4113610"/>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09514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5"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413607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5"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5" y="1485900"/>
            <a:ext cx="3808413" cy="30849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p:cNvSpPr>
          <p:nvPr>
            <p:ph type="chart" sz="half" idx="2"/>
          </p:nvPr>
        </p:nvSpPr>
        <p:spPr>
          <a:xfrm>
            <a:off x="4646613" y="1485900"/>
            <a:ext cx="3810000" cy="3084910"/>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Tree>
    <p:extLst>
      <p:ext uri="{BB962C8B-B14F-4D97-AF65-F5344CB8AC3E}">
        <p14:creationId xmlns:p14="http://schemas.microsoft.com/office/powerpoint/2010/main" val="3201965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22704771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3905865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00875390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7665011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4928845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55780044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60833572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35470399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217989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14813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35499024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Rectangle 5"/>
          <p:cNvSpPr/>
          <p:nvPr/>
        </p:nvSpPr>
        <p:spPr>
          <a:xfrm>
            <a:off x="633305" y="-648376"/>
            <a:ext cx="733465" cy="236752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a:solidFill>
                <a:prstClr val="white"/>
              </a:solidFill>
            </a:endParaRPr>
          </a:p>
        </p:txBody>
      </p:sp>
      <p:sp>
        <p:nvSpPr>
          <p:cNvPr id="2" name="Title 1"/>
          <p:cNvSpPr>
            <a:spLocks noGrp="1"/>
          </p:cNvSpPr>
          <p:nvPr>
            <p:ph type="title" hasCustomPrompt="1"/>
          </p:nvPr>
        </p:nvSpPr>
        <p:spPr>
          <a:xfrm>
            <a:off x="502904" y="2766523"/>
            <a:ext cx="7734221" cy="1114494"/>
          </a:xfrm>
        </p:spPr>
        <p:txBody>
          <a:bodyPr anchor="ctr">
            <a:normAutofit/>
          </a:bodyPr>
          <a:lstStyle>
            <a:lvl1pPr>
              <a:lnSpc>
                <a:spcPct val="90000"/>
              </a:lnSpc>
              <a:defRPr sz="4000" b="1" i="0" spc="0" baseline="0">
                <a:solidFill>
                  <a:schemeClr val="bg1"/>
                </a:solidFill>
                <a:latin typeface="Arial"/>
                <a:cs typeface="Arial"/>
              </a:defRPr>
            </a:lvl1pPr>
          </a:lstStyle>
          <a:p>
            <a:r>
              <a:rPr lang="en-US" dirty="0" smtClean="0"/>
              <a:t>Unnecessarily extra long title of presentation</a:t>
            </a:r>
            <a:endParaRPr lang="en-US" dirty="0"/>
          </a:p>
        </p:txBody>
      </p:sp>
      <p:sp>
        <p:nvSpPr>
          <p:cNvPr id="11" name="Text Placeholder 19"/>
          <p:cNvSpPr>
            <a:spLocks noGrp="1"/>
          </p:cNvSpPr>
          <p:nvPr>
            <p:ph type="body" sz="quarter" idx="10" hasCustomPrompt="1"/>
          </p:nvPr>
        </p:nvSpPr>
        <p:spPr>
          <a:xfrm>
            <a:off x="530694" y="4709822"/>
            <a:ext cx="7734222" cy="277654"/>
          </a:xfrm>
        </p:spPr>
        <p:txBody>
          <a:bodyPr anchor="ctr">
            <a:noAutofit/>
          </a:bodyPr>
          <a:lstStyle>
            <a:lvl1pPr marL="0" indent="0">
              <a:buNone/>
              <a:defRPr sz="1100" b="1" spc="80" baseline="0">
                <a:solidFill>
                  <a:srgbClr val="A6A6A6"/>
                </a:solidFill>
                <a:latin typeface="Arial"/>
                <a:cs typeface="Arial"/>
              </a:defRPr>
            </a:lvl1pPr>
          </a:lstStyle>
          <a:p>
            <a:pPr lvl="0"/>
            <a:r>
              <a:rPr lang="en-US" dirty="0" smtClean="0"/>
              <a:t>INDIANA UNIVERSITY</a:t>
            </a:r>
            <a:endParaRPr lang="en-US" dirty="0"/>
          </a:p>
        </p:txBody>
      </p:sp>
      <p:sp>
        <p:nvSpPr>
          <p:cNvPr id="9" name="Text Placeholder 19"/>
          <p:cNvSpPr>
            <a:spLocks noGrp="1"/>
          </p:cNvSpPr>
          <p:nvPr>
            <p:ph type="body" sz="quarter" idx="11" hasCustomPrompt="1"/>
          </p:nvPr>
        </p:nvSpPr>
        <p:spPr>
          <a:xfrm>
            <a:off x="530694" y="2443860"/>
            <a:ext cx="7734222" cy="252412"/>
          </a:xfrm>
        </p:spPr>
        <p:txBody>
          <a:bodyPr anchor="ctr">
            <a:noAutofit/>
          </a:bodyPr>
          <a:lstStyle>
            <a:lvl1pPr marL="0" indent="0">
              <a:buNone/>
              <a:defRPr sz="1800" b="0" spc="0" baseline="0">
                <a:solidFill>
                  <a:srgbClr val="A6A6A6"/>
                </a:solidFill>
                <a:latin typeface="Arial"/>
                <a:cs typeface="Arial"/>
              </a:defRPr>
            </a:lvl1pPr>
          </a:lstStyle>
          <a:p>
            <a:pPr lvl="0"/>
            <a:r>
              <a:rPr lang="en-US" dirty="0" smtClean="0"/>
              <a:t>SUBHEAD OR NAME OF SCHOOL, DEPARTMENT, OR UNIT</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 y="581279"/>
            <a:ext cx="1289146" cy="1415797"/>
          </a:xfrm>
          <a:prstGeom prst="rect">
            <a:avLst/>
          </a:prstGeom>
        </p:spPr>
      </p:pic>
    </p:spTree>
    <p:extLst>
      <p:ext uri="{BB962C8B-B14F-4D97-AF65-F5344CB8AC3E}">
        <p14:creationId xmlns:p14="http://schemas.microsoft.com/office/powerpoint/2010/main" val="3529414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p:nvSpPr>
        <p:spPr>
          <a:xfrm>
            <a:off x="1378690" y="2390510"/>
            <a:ext cx="138548" cy="346249"/>
          </a:xfrm>
          <a:prstGeom prst="rect">
            <a:avLst/>
          </a:prstGeom>
          <a:noFill/>
        </p:spPr>
        <p:txBody>
          <a:bodyPr wrap="none" lIns="68580" tIns="34290" rIns="68580" bIns="34290" rtlCol="0">
            <a:spAutoFit/>
          </a:bodyPr>
          <a:lstStyle/>
          <a:p>
            <a:pPr defTabSz="342900"/>
            <a:endParaRPr lang="en-US" dirty="0">
              <a:solidFill>
                <a:prstClr val="black"/>
              </a:solidFill>
            </a:endParaRPr>
          </a:p>
        </p:txBody>
      </p:sp>
      <p:sp>
        <p:nvSpPr>
          <p:cNvPr id="10" name="TextBox 9"/>
          <p:cNvSpPr txBox="1"/>
          <p:nvPr/>
        </p:nvSpPr>
        <p:spPr>
          <a:xfrm>
            <a:off x="1378690" y="2390510"/>
            <a:ext cx="138548" cy="346249"/>
          </a:xfrm>
          <a:prstGeom prst="rect">
            <a:avLst/>
          </a:prstGeom>
          <a:noFill/>
        </p:spPr>
        <p:txBody>
          <a:bodyPr wrap="none" lIns="68580" tIns="34290" rIns="68580" bIns="34290" rtlCol="0">
            <a:spAutoFit/>
          </a:bodyPr>
          <a:lstStyle/>
          <a:p>
            <a:pPr defTabSz="342900"/>
            <a:endParaRPr lang="en-US" dirty="0">
              <a:solidFill>
                <a:prstClr val="black"/>
              </a:solidFill>
            </a:endParaRPr>
          </a:p>
        </p:txBody>
      </p:sp>
      <p:sp>
        <p:nvSpPr>
          <p:cNvPr id="11" name="TextBox 10"/>
          <p:cNvSpPr txBox="1"/>
          <p:nvPr/>
        </p:nvSpPr>
        <p:spPr>
          <a:xfrm>
            <a:off x="1378690" y="2390510"/>
            <a:ext cx="138548" cy="346249"/>
          </a:xfrm>
          <a:prstGeom prst="rect">
            <a:avLst/>
          </a:prstGeom>
          <a:noFill/>
        </p:spPr>
        <p:txBody>
          <a:bodyPr wrap="none" lIns="68580" tIns="34290" rIns="68580" bIns="34290" rtlCol="0">
            <a:spAutoFit/>
          </a:bodyPr>
          <a:lstStyle/>
          <a:p>
            <a:pPr defTabSz="342900"/>
            <a:endParaRPr lang="en-US" dirty="0">
              <a:solidFill>
                <a:prstClr val="black"/>
              </a:solidFill>
            </a:endParaRPr>
          </a:p>
        </p:txBody>
      </p:sp>
      <p:sp>
        <p:nvSpPr>
          <p:cNvPr id="14" name="Title 13"/>
          <p:cNvSpPr>
            <a:spLocks noGrp="1"/>
          </p:cNvSpPr>
          <p:nvPr>
            <p:ph type="title" hasCustomPrompt="1"/>
          </p:nvPr>
        </p:nvSpPr>
        <p:spPr>
          <a:xfrm>
            <a:off x="506694" y="2274522"/>
            <a:ext cx="6802482" cy="656910"/>
          </a:xfrm>
        </p:spPr>
        <p:txBody>
          <a:bodyPr anchor="ctr">
            <a:noAutofit/>
          </a:bodyPr>
          <a:lstStyle>
            <a:lvl1pPr>
              <a:defRPr sz="4000" b="1" i="0" spc="0" baseline="0">
                <a:solidFill>
                  <a:srgbClr val="FFFFFF"/>
                </a:solidFill>
                <a:latin typeface="Arial"/>
                <a:cs typeface="Arial"/>
              </a:defRPr>
            </a:lvl1pPr>
          </a:lstStyle>
          <a:p>
            <a:r>
              <a:rPr lang="en-US" dirty="0" smtClean="0"/>
              <a:t>Section Heading</a:t>
            </a:r>
            <a:endParaRPr lang="en-US" dirty="0"/>
          </a:p>
        </p:txBody>
      </p:sp>
      <p:sp>
        <p:nvSpPr>
          <p:cNvPr id="20" name="Text Placeholder 19"/>
          <p:cNvSpPr>
            <a:spLocks noGrp="1"/>
          </p:cNvSpPr>
          <p:nvPr>
            <p:ph type="body" sz="quarter" idx="10" hasCustomPrompt="1"/>
          </p:nvPr>
        </p:nvSpPr>
        <p:spPr>
          <a:xfrm>
            <a:off x="526131" y="2032787"/>
            <a:ext cx="3700462" cy="252412"/>
          </a:xfrm>
        </p:spPr>
        <p:txBody>
          <a:bodyPr anchor="ctr">
            <a:noAutofit/>
          </a:bodyPr>
          <a:lstStyle>
            <a:lvl1pPr marL="0" indent="0">
              <a:buNone/>
              <a:defRPr sz="1400" b="1" i="0" spc="50" baseline="0">
                <a:solidFill>
                  <a:srgbClr val="A6A6A6"/>
                </a:solidFill>
                <a:latin typeface="Arial"/>
                <a:cs typeface="Arial"/>
              </a:defRPr>
            </a:lvl1pPr>
          </a:lstStyle>
          <a:p>
            <a:pPr lvl="0"/>
            <a:r>
              <a:rPr lang="en-US" dirty="0" smtClean="0"/>
              <a:t>SECTION NUMBER OR SUBTITLE</a:t>
            </a:r>
            <a:endParaRPr lang="en-US" dirty="0"/>
          </a:p>
        </p:txBody>
      </p:sp>
      <p:sp>
        <p:nvSpPr>
          <p:cNvPr id="4" name="Rectangle 3"/>
          <p:cNvSpPr/>
          <p:nvPr/>
        </p:nvSpPr>
        <p:spPr>
          <a:xfrm>
            <a:off x="-14942" y="2032000"/>
            <a:ext cx="148614" cy="836706"/>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a:solidFill>
                <a:prstClr val="white"/>
              </a:solidFill>
            </a:endParaRPr>
          </a:p>
        </p:txBody>
      </p:sp>
    </p:spTree>
    <p:extLst>
      <p:ext uri="{BB962C8B-B14F-4D97-AF65-F5344CB8AC3E}">
        <p14:creationId xmlns:p14="http://schemas.microsoft.com/office/powerpoint/2010/main" val="2812752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9" y="759071"/>
            <a:ext cx="8004409" cy="699065"/>
          </a:xfrm>
        </p:spPr>
        <p:txBody>
          <a:bodyPr>
            <a:normAutofit/>
          </a:bodyPr>
          <a:lstStyle>
            <a:lvl1pPr>
              <a:defRPr sz="3000" b="1" i="0" cap="none" spc="0">
                <a:solidFill>
                  <a:schemeClr val="bg1"/>
                </a:solidFill>
                <a:latin typeface="Arial"/>
                <a:cs typeface="Arial"/>
              </a:defRPr>
            </a:lvl1pPr>
          </a:lstStyle>
          <a:p>
            <a:r>
              <a:rPr lang="en-US" dirty="0" smtClean="0"/>
              <a:t>Click to edit master title style</a:t>
            </a:r>
            <a:endParaRPr lang="en-US" dirty="0"/>
          </a:p>
        </p:txBody>
      </p:sp>
      <p:sp>
        <p:nvSpPr>
          <p:cNvPr id="13" name="Text Placeholder 19"/>
          <p:cNvSpPr>
            <a:spLocks noGrp="1"/>
          </p:cNvSpPr>
          <p:nvPr>
            <p:ph type="body" sz="quarter" idx="10" hasCustomPrompt="1"/>
          </p:nvPr>
        </p:nvSpPr>
        <p:spPr>
          <a:xfrm>
            <a:off x="4833957" y="284948"/>
            <a:ext cx="3700462" cy="252412"/>
          </a:xfrm>
        </p:spPr>
        <p:txBody>
          <a:bodyPr>
            <a:noAutofit/>
          </a:bodyPr>
          <a:lstStyle>
            <a:lvl1pPr marL="0" indent="0" algn="r">
              <a:buNone/>
              <a:defRPr sz="1100" b="0" i="0" spc="0" baseline="0">
                <a:solidFill>
                  <a:srgbClr val="A6A6A6"/>
                </a:solidFill>
                <a:latin typeface="Arial"/>
                <a:cs typeface="Arial"/>
              </a:defRPr>
            </a:lvl1pPr>
          </a:lstStyle>
          <a:p>
            <a:pPr lvl="0"/>
            <a:r>
              <a:rPr lang="en-US" dirty="0" smtClean="0"/>
              <a:t>SECTION TITLE OR SUBTITLE</a:t>
            </a:r>
            <a:endParaRPr lang="en-US" dirty="0"/>
          </a:p>
        </p:txBody>
      </p:sp>
      <p:sp>
        <p:nvSpPr>
          <p:cNvPr id="23" name="Rectangle 22"/>
          <p:cNvSpPr/>
          <p:nvPr/>
        </p:nvSpPr>
        <p:spPr>
          <a:xfrm>
            <a:off x="0" y="957833"/>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a:solidFill>
                <a:prstClr val="white"/>
              </a:solidFill>
            </a:endParaRPr>
          </a:p>
        </p:txBody>
      </p:sp>
      <p:grpSp>
        <p:nvGrpSpPr>
          <p:cNvPr id="11" name="Group 10"/>
          <p:cNvGrpSpPr/>
          <p:nvPr/>
        </p:nvGrpSpPr>
        <p:grpSpPr>
          <a:xfrm>
            <a:off x="-30787" y="4661518"/>
            <a:ext cx="9228667" cy="528963"/>
            <a:chOff x="-30788" y="4661517"/>
            <a:chExt cx="9228667" cy="528963"/>
          </a:xfrm>
        </p:grpSpPr>
        <p:sp>
          <p:nvSpPr>
            <p:cNvPr id="12" name="Rectangle 11"/>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a:solidFill>
                  <a:prstClr val="white"/>
                </a:solidFill>
              </a:endParaRPr>
            </a:p>
          </p:txBody>
        </p:sp>
        <p:sp>
          <p:nvSpPr>
            <p:cNvPr id="14" name="Rectangle 13"/>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a:solidFill>
                  <a:prstClr val="white"/>
                </a:solidFill>
              </a:endParaRPr>
            </a:p>
          </p:txBody>
        </p:sp>
        <p:sp>
          <p:nvSpPr>
            <p:cNvPr id="16" name="TextBox 15"/>
            <p:cNvSpPr txBox="1"/>
            <p:nvPr/>
          </p:nvSpPr>
          <p:spPr>
            <a:xfrm>
              <a:off x="1030972" y="4823738"/>
              <a:ext cx="3613600" cy="230832"/>
            </a:xfrm>
            <a:prstGeom prst="rect">
              <a:avLst/>
            </a:prstGeom>
            <a:noFill/>
          </p:spPr>
          <p:txBody>
            <a:bodyPr wrap="square" rtlCol="0" anchor="ctr">
              <a:spAutoFit/>
            </a:bodyPr>
            <a:lstStyle/>
            <a:p>
              <a:pPr defTabSz="342900"/>
              <a:r>
                <a:rPr lang="en-US" sz="900" dirty="0" smtClean="0">
                  <a:solidFill>
                    <a:srgbClr val="FFFFFF"/>
                  </a:solidFill>
                </a:rPr>
                <a:t>INDIANA UNIVERSITY</a:t>
              </a:r>
              <a:endParaRPr lang="en-US" sz="900" dirty="0">
                <a:solidFill>
                  <a:srgbClr val="FFFFFF"/>
                </a:solidFill>
              </a:endParaRPr>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20" y="4514844"/>
            <a:ext cx="684581" cy="751837"/>
          </a:xfrm>
          <a:prstGeom prst="rect">
            <a:avLst/>
          </a:prstGeom>
        </p:spPr>
      </p:pic>
      <p:sp>
        <p:nvSpPr>
          <p:cNvPr id="15" name="Text Placeholder 2"/>
          <p:cNvSpPr>
            <a:spLocks noGrp="1"/>
          </p:cNvSpPr>
          <p:nvPr>
            <p:ph idx="11"/>
          </p:nvPr>
        </p:nvSpPr>
        <p:spPr>
          <a:xfrm>
            <a:off x="530125" y="1629405"/>
            <a:ext cx="7997633" cy="2801497"/>
          </a:xfrm>
          <a:prstGeom prst="rect">
            <a:avLst/>
          </a:prstGeom>
        </p:spPr>
        <p:txBody>
          <a:bodyPr vert="horz" lIns="68580" tIns="34290" rIns="68580" bIns="34290" rtlCol="0">
            <a:normAutofit/>
          </a:bodyPr>
          <a:lstStyle>
            <a:lvl1pPr marL="342892" indent="-342892">
              <a:lnSpc>
                <a:spcPct val="100000"/>
              </a:lnSpc>
              <a:spcAft>
                <a:spcPts val="450"/>
              </a:spcAft>
              <a:buFont typeface="Arial"/>
              <a:buChar char="•"/>
              <a:defRPr sz="2100" baseline="0">
                <a:solidFill>
                  <a:schemeClr val="bg1"/>
                </a:solidFill>
                <a:latin typeface="Arial"/>
                <a:cs typeface="Arial"/>
              </a:defRPr>
            </a:lvl1pPr>
            <a:lvl2pPr marL="742931" indent="-285743">
              <a:lnSpc>
                <a:spcPct val="100000"/>
              </a:lnSpc>
              <a:spcAft>
                <a:spcPts val="450"/>
              </a:spcAft>
              <a:buFont typeface="Wingdings" charset="2"/>
              <a:buChar char="Ø"/>
              <a:defRPr sz="1800" baseline="0">
                <a:solidFill>
                  <a:schemeClr val="bg1"/>
                </a:solidFill>
                <a:latin typeface="Arial"/>
                <a:cs typeface="Arial"/>
              </a:defRPr>
            </a:lvl2pPr>
            <a:lvl3pPr marL="1142972" indent="-228594">
              <a:lnSpc>
                <a:spcPct val="100000"/>
              </a:lnSpc>
              <a:spcAft>
                <a:spcPts val="225"/>
              </a:spcAft>
              <a:buFont typeface="Arial"/>
              <a:buChar char="•"/>
              <a:defRPr sz="1500" baseline="0">
                <a:solidFill>
                  <a:schemeClr val="bg1"/>
                </a:solidFill>
                <a:latin typeface="Arial"/>
                <a:cs typeface="Arial"/>
              </a:defRPr>
            </a:lvl3pPr>
            <a:lvl4pPr marL="1600160" indent="-228594">
              <a:lnSpc>
                <a:spcPct val="100000"/>
              </a:lnSpc>
              <a:spcAft>
                <a:spcPts val="225"/>
              </a:spcAft>
              <a:buFont typeface="Wingdings" charset="2"/>
              <a:buChar char="v"/>
              <a:defRPr sz="1400" baseline="0">
                <a:solidFill>
                  <a:schemeClr val="bg1"/>
                </a:solidFill>
                <a:latin typeface="Arial"/>
                <a:cs typeface="Arial"/>
              </a:defRPr>
            </a:lvl4pPr>
            <a:lvl5pPr marL="2057348" indent="-228594">
              <a:lnSpc>
                <a:spcPct val="100000"/>
              </a:lnSpc>
              <a:spcAft>
                <a:spcPts val="225"/>
              </a:spcAft>
              <a:buFont typeface=".AppleSystemUIFont" charset="-120"/>
              <a:buChar char="»"/>
              <a:defRPr sz="1400" baseline="0">
                <a:solidFill>
                  <a:schemeClr val="bg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073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nd photo: black">
    <p:bg>
      <p:bgPr>
        <a:solidFill>
          <a:srgbClr val="252626"/>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30125" y="464386"/>
            <a:ext cx="4560579" cy="779318"/>
          </a:xfrm>
          <a:prstGeom prst="rect">
            <a:avLst/>
          </a:prstGeom>
        </p:spPr>
        <p:txBody>
          <a:bodyPr vert="horz" lIns="68580" tIns="34290" rIns="68580" bIns="34290" rtlCol="0" anchor="ctr">
            <a:noAutofit/>
          </a:bodyPr>
          <a:lstStyle>
            <a:lvl1pPr>
              <a:defRPr sz="3000" b="1" i="0" spc="0">
                <a:solidFill>
                  <a:schemeClr val="bg1"/>
                </a:solidFill>
                <a:latin typeface="Arial"/>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0"/>
          </p:nvPr>
        </p:nvSpPr>
        <p:spPr>
          <a:xfrm>
            <a:off x="5564910" y="0"/>
            <a:ext cx="3570941" cy="5143500"/>
          </a:xfrm>
        </p:spPr>
        <p:txBody>
          <a:bodyPr/>
          <a:lstStyle/>
          <a:p>
            <a:r>
              <a:rPr lang="en-US" smtClean="0"/>
              <a:t>Drag picture to placeholder or click icon to add</a:t>
            </a:r>
            <a:endParaRPr lang="en-US" dirty="0"/>
          </a:p>
        </p:txBody>
      </p:sp>
      <p:sp>
        <p:nvSpPr>
          <p:cNvPr id="13" name="Rectangle 12"/>
          <p:cNvSpPr/>
          <p:nvPr/>
        </p:nvSpPr>
        <p:spPr>
          <a:xfrm>
            <a:off x="-15847" y="486800"/>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a:solidFill>
                <a:prstClr val="white"/>
              </a:solidFill>
            </a:endParaRPr>
          </a:p>
        </p:txBody>
      </p:sp>
      <p:sp>
        <p:nvSpPr>
          <p:cNvPr id="12" name="Rectangle 11"/>
          <p:cNvSpPr/>
          <p:nvPr/>
        </p:nvSpPr>
        <p:spPr>
          <a:xfrm>
            <a:off x="635304" y="4661518"/>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a:solidFill>
                <a:prstClr val="white"/>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20" y="4514844"/>
            <a:ext cx="684581" cy="751837"/>
          </a:xfrm>
          <a:prstGeom prst="rect">
            <a:avLst/>
          </a:prstGeom>
        </p:spPr>
      </p:pic>
      <p:sp>
        <p:nvSpPr>
          <p:cNvPr id="9" name="Text Placeholder 2"/>
          <p:cNvSpPr>
            <a:spLocks noGrp="1"/>
          </p:cNvSpPr>
          <p:nvPr>
            <p:ph idx="11"/>
          </p:nvPr>
        </p:nvSpPr>
        <p:spPr>
          <a:xfrm>
            <a:off x="530125" y="1629405"/>
            <a:ext cx="5034785" cy="2801497"/>
          </a:xfrm>
          <a:prstGeom prst="rect">
            <a:avLst/>
          </a:prstGeom>
        </p:spPr>
        <p:txBody>
          <a:bodyPr vert="horz" lIns="68580" tIns="34290" rIns="68580" bIns="34290" rtlCol="0">
            <a:normAutofit/>
          </a:bodyPr>
          <a:lstStyle>
            <a:lvl1pPr marL="342892" indent="-342892">
              <a:lnSpc>
                <a:spcPct val="100000"/>
              </a:lnSpc>
              <a:spcAft>
                <a:spcPts val="450"/>
              </a:spcAft>
              <a:buFont typeface="Arial"/>
              <a:buChar char="•"/>
              <a:defRPr sz="2100" baseline="0">
                <a:solidFill>
                  <a:schemeClr val="bg1"/>
                </a:solidFill>
                <a:latin typeface="Arial"/>
                <a:cs typeface="Arial"/>
              </a:defRPr>
            </a:lvl1pPr>
            <a:lvl2pPr marL="742931" indent="-285743">
              <a:lnSpc>
                <a:spcPct val="100000"/>
              </a:lnSpc>
              <a:spcAft>
                <a:spcPts val="450"/>
              </a:spcAft>
              <a:buFont typeface="Wingdings" charset="2"/>
              <a:buChar char="Ø"/>
              <a:defRPr sz="1800" baseline="0">
                <a:solidFill>
                  <a:schemeClr val="bg1"/>
                </a:solidFill>
                <a:latin typeface="Arial"/>
                <a:cs typeface="Arial"/>
              </a:defRPr>
            </a:lvl2pPr>
            <a:lvl3pPr marL="1142972" indent="-228594">
              <a:lnSpc>
                <a:spcPct val="100000"/>
              </a:lnSpc>
              <a:spcAft>
                <a:spcPts val="225"/>
              </a:spcAft>
              <a:buFont typeface="Arial"/>
              <a:buChar char="•"/>
              <a:defRPr sz="1500" baseline="0">
                <a:solidFill>
                  <a:schemeClr val="bg1"/>
                </a:solidFill>
                <a:latin typeface="Arial"/>
                <a:cs typeface="Arial"/>
              </a:defRPr>
            </a:lvl3pPr>
            <a:lvl4pPr marL="1600160" indent="-228594">
              <a:lnSpc>
                <a:spcPct val="100000"/>
              </a:lnSpc>
              <a:spcAft>
                <a:spcPts val="225"/>
              </a:spcAft>
              <a:buFont typeface="Wingdings" charset="2"/>
              <a:buChar char="v"/>
              <a:defRPr sz="1400" baseline="0">
                <a:solidFill>
                  <a:schemeClr val="bg1"/>
                </a:solidFill>
                <a:latin typeface="Arial"/>
                <a:cs typeface="Arial"/>
              </a:defRPr>
            </a:lvl4pPr>
            <a:lvl5pPr marL="2057348" indent="-228594">
              <a:lnSpc>
                <a:spcPct val="100000"/>
              </a:lnSpc>
              <a:spcAft>
                <a:spcPts val="225"/>
              </a:spcAft>
              <a:buFont typeface=".AppleSystemUIFont" charset="-120"/>
              <a:buChar char="»"/>
              <a:defRPr sz="1400" baseline="0">
                <a:solidFill>
                  <a:schemeClr val="bg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0256699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4" name="Group 3"/>
          <p:cNvGrpSpPr/>
          <p:nvPr/>
        </p:nvGrpSpPr>
        <p:grpSpPr>
          <a:xfrm>
            <a:off x="-30787" y="4661518"/>
            <a:ext cx="9228667" cy="528963"/>
            <a:chOff x="-30788" y="4661517"/>
            <a:chExt cx="9228667" cy="528963"/>
          </a:xfrm>
        </p:grpSpPr>
        <p:sp>
          <p:nvSpPr>
            <p:cNvPr id="12" name="Rectangle 11"/>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a:solidFill>
                  <a:prstClr val="white"/>
                </a:solidFill>
              </a:endParaRPr>
            </a:p>
          </p:txBody>
        </p:sp>
        <p:sp>
          <p:nvSpPr>
            <p:cNvPr id="14" name="Rectangle 13"/>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a:solidFill>
                  <a:prstClr val="white"/>
                </a:solidFill>
              </a:endParaRPr>
            </a:p>
          </p:txBody>
        </p:sp>
        <p:sp>
          <p:nvSpPr>
            <p:cNvPr id="16" name="TextBox 15"/>
            <p:cNvSpPr txBox="1"/>
            <p:nvPr/>
          </p:nvSpPr>
          <p:spPr>
            <a:xfrm>
              <a:off x="1030972" y="4823738"/>
              <a:ext cx="3613600" cy="230832"/>
            </a:xfrm>
            <a:prstGeom prst="rect">
              <a:avLst/>
            </a:prstGeom>
            <a:noFill/>
          </p:spPr>
          <p:txBody>
            <a:bodyPr wrap="square" rtlCol="0" anchor="ctr">
              <a:spAutoFit/>
            </a:bodyPr>
            <a:lstStyle/>
            <a:p>
              <a:pPr defTabSz="342900"/>
              <a:r>
                <a:rPr lang="en-US" sz="900" dirty="0" smtClean="0">
                  <a:solidFill>
                    <a:srgbClr val="FFFFFF"/>
                  </a:solidFill>
                </a:rPr>
                <a:t>INDIANA UNIVERSITY</a:t>
              </a:r>
              <a:endParaRPr lang="en-US" sz="900" dirty="0">
                <a:solidFill>
                  <a:srgbClr val="FFFFFF"/>
                </a:solidFill>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20" y="4514844"/>
            <a:ext cx="684581" cy="751837"/>
          </a:xfrm>
          <a:prstGeom prst="rect">
            <a:avLst/>
          </a:prstGeom>
        </p:spPr>
      </p:pic>
    </p:spTree>
    <p:extLst>
      <p:ext uri="{BB962C8B-B14F-4D97-AF65-F5344CB8AC3E}">
        <p14:creationId xmlns:p14="http://schemas.microsoft.com/office/powerpoint/2010/main" val="1478235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536603" y="680398"/>
            <a:ext cx="7859185" cy="2721665"/>
          </a:xfrm>
          <a:prstGeom prst="rect">
            <a:avLst/>
          </a:prstGeom>
        </p:spPr>
        <p:txBody>
          <a:bodyPr vert="horz" lIns="68580" tIns="34290" rIns="68580" bIns="34290" rtlCol="0">
            <a:normAutofit/>
          </a:bodyPr>
          <a:lstStyle>
            <a:lvl1pPr marL="0" indent="0">
              <a:lnSpc>
                <a:spcPct val="100000"/>
              </a:lnSpc>
              <a:buNone/>
              <a:defRPr sz="1800">
                <a:solidFill>
                  <a:schemeClr val="bg1"/>
                </a:solidFill>
                <a:latin typeface="Arial"/>
                <a:cs typeface="Arial"/>
              </a:defRPr>
            </a:lvl1pPr>
            <a:lvl2pPr marL="457189" indent="0">
              <a:lnSpc>
                <a:spcPct val="100000"/>
              </a:lnSpc>
              <a:buNone/>
              <a:defRPr sz="1600">
                <a:solidFill>
                  <a:schemeClr val="bg1"/>
                </a:solidFill>
                <a:latin typeface="Arial"/>
                <a:cs typeface="Arial"/>
              </a:defRPr>
            </a:lvl2pPr>
            <a:lvl3pPr marL="914378" indent="0">
              <a:lnSpc>
                <a:spcPct val="100000"/>
              </a:lnSpc>
              <a:buNone/>
              <a:defRPr sz="1600">
                <a:solidFill>
                  <a:schemeClr val="bg1"/>
                </a:solidFill>
                <a:latin typeface="Arial"/>
                <a:cs typeface="Arial"/>
              </a:defRPr>
            </a:lvl3pPr>
            <a:lvl4pPr marL="1371566"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smtClean="0"/>
              <a:t>Click to edit Master text styles</a:t>
            </a:r>
          </a:p>
        </p:txBody>
      </p:sp>
      <p:sp>
        <p:nvSpPr>
          <p:cNvPr id="10" name="Rectangle 9"/>
          <p:cNvSpPr/>
          <p:nvPr/>
        </p:nvSpPr>
        <p:spPr>
          <a:xfrm>
            <a:off x="-15847" y="680398"/>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a:solidFill>
                <a:prstClr val="white"/>
              </a:solidFill>
            </a:endParaRPr>
          </a:p>
        </p:txBody>
      </p:sp>
      <p:grpSp>
        <p:nvGrpSpPr>
          <p:cNvPr id="3" name="Group 2"/>
          <p:cNvGrpSpPr/>
          <p:nvPr/>
        </p:nvGrpSpPr>
        <p:grpSpPr>
          <a:xfrm>
            <a:off x="631043" y="4235586"/>
            <a:ext cx="3372874" cy="922081"/>
            <a:chOff x="631042" y="4235585"/>
            <a:chExt cx="3372874" cy="922081"/>
          </a:xfrm>
        </p:grpSpPr>
        <p:sp>
          <p:nvSpPr>
            <p:cNvPr id="12" name="Rectangle 11"/>
            <p:cNvSpPr/>
            <p:nvPr/>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a:solidFill>
                  <a:prstClr val="white"/>
                </a:solidFill>
              </a:endParaRPr>
            </a:p>
          </p:txBody>
        </p:sp>
        <p:pic>
          <p:nvPicPr>
            <p:cNvPr id="14" name="Picture 13" descr="indianauniversity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894" y="4313667"/>
              <a:ext cx="2630022" cy="472055"/>
            </a:xfrm>
            <a:prstGeom prst="rect">
              <a:avLst/>
            </a:prstGeom>
          </p:spPr>
        </p:pic>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71" y="4033753"/>
            <a:ext cx="950924" cy="1044347"/>
          </a:xfrm>
          <a:prstGeom prst="rect">
            <a:avLst/>
          </a:prstGeom>
        </p:spPr>
      </p:pic>
    </p:spTree>
    <p:extLst>
      <p:ext uri="{BB962C8B-B14F-4D97-AF65-F5344CB8AC3E}">
        <p14:creationId xmlns:p14="http://schemas.microsoft.com/office/powerpoint/2010/main" val="1298432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828" y="759071"/>
            <a:ext cx="8004391" cy="699065"/>
          </a:xfrm>
        </p:spPr>
        <p:txBody>
          <a:bodyPr>
            <a:normAutofit/>
          </a:bodyPr>
          <a:lstStyle>
            <a:lvl1pPr>
              <a:defRPr sz="3000" b="1" i="0" cap="none" spc="0">
                <a:solidFill>
                  <a:srgbClr val="404041"/>
                </a:solidFill>
                <a:latin typeface="Arial"/>
                <a:cs typeface="Arial"/>
              </a:defRPr>
            </a:lvl1pPr>
          </a:lstStyle>
          <a:p>
            <a:r>
              <a:rPr lang="en-US" dirty="0" smtClean="0"/>
              <a:t>Click to edit master title style</a:t>
            </a:r>
            <a:endParaRPr lang="en-US" dirty="0"/>
          </a:p>
        </p:txBody>
      </p:sp>
      <p:sp>
        <p:nvSpPr>
          <p:cNvPr id="5" name="Rectangle 4"/>
          <p:cNvSpPr/>
          <p:nvPr/>
        </p:nvSpPr>
        <p:spPr>
          <a:xfrm>
            <a:off x="0" y="957833"/>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a:solidFill>
                <a:prstClr val="white"/>
              </a:solidFill>
            </a:endParaRPr>
          </a:p>
        </p:txBody>
      </p:sp>
      <p:sp>
        <p:nvSpPr>
          <p:cNvPr id="13" name="Text Placeholder 19"/>
          <p:cNvSpPr>
            <a:spLocks noGrp="1"/>
          </p:cNvSpPr>
          <p:nvPr>
            <p:ph type="body" sz="quarter" idx="10" hasCustomPrompt="1"/>
          </p:nvPr>
        </p:nvSpPr>
        <p:spPr>
          <a:xfrm>
            <a:off x="4833957" y="284948"/>
            <a:ext cx="3700462" cy="252412"/>
          </a:xfrm>
        </p:spPr>
        <p:txBody>
          <a:bodyPr>
            <a:noAutofit/>
          </a:bodyPr>
          <a:lstStyle>
            <a:lvl1pPr marL="0" indent="0" algn="r">
              <a:buNone/>
              <a:defRPr sz="1100" b="0" i="0" spc="0" baseline="0">
                <a:solidFill>
                  <a:srgbClr val="A6A6A6"/>
                </a:solidFill>
                <a:latin typeface="Arial"/>
                <a:cs typeface="Arial"/>
              </a:defRPr>
            </a:lvl1pPr>
          </a:lstStyle>
          <a:p>
            <a:pPr lvl="0"/>
            <a:r>
              <a:rPr lang="en-US" dirty="0" smtClean="0"/>
              <a:t>SECTION TITLE OR SUBTITLE</a:t>
            </a:r>
            <a:endParaRPr lang="en-US" dirty="0"/>
          </a:p>
        </p:txBody>
      </p:sp>
      <p:sp>
        <p:nvSpPr>
          <p:cNvPr id="4" name="TextBox 3"/>
          <p:cNvSpPr txBox="1"/>
          <p:nvPr/>
        </p:nvSpPr>
        <p:spPr>
          <a:xfrm>
            <a:off x="3556001" y="3541060"/>
            <a:ext cx="138548" cy="346249"/>
          </a:xfrm>
          <a:prstGeom prst="rect">
            <a:avLst/>
          </a:prstGeom>
          <a:noFill/>
        </p:spPr>
        <p:txBody>
          <a:bodyPr wrap="none" lIns="68580" tIns="34290" rIns="68580" bIns="34290" rtlCol="0">
            <a:spAutoFit/>
          </a:bodyPr>
          <a:lstStyle/>
          <a:p>
            <a:pPr defTabSz="342900"/>
            <a:endParaRPr lang="en-US" dirty="0">
              <a:solidFill>
                <a:prstClr val="black"/>
              </a:solidFill>
            </a:endParaRPr>
          </a:p>
        </p:txBody>
      </p:sp>
      <p:sp>
        <p:nvSpPr>
          <p:cNvPr id="7" name="Text Placeholder 2"/>
          <p:cNvSpPr>
            <a:spLocks noGrp="1"/>
          </p:cNvSpPr>
          <p:nvPr>
            <p:ph idx="1" hasCustomPrompt="1"/>
          </p:nvPr>
        </p:nvSpPr>
        <p:spPr>
          <a:xfrm>
            <a:off x="518824" y="1629405"/>
            <a:ext cx="8015594" cy="2810633"/>
          </a:xfrm>
          <a:prstGeom prst="rect">
            <a:avLst/>
          </a:prstGeom>
        </p:spPr>
        <p:txBody>
          <a:bodyPr vert="horz" lIns="68580" tIns="34290" rIns="68580" bIns="34290" rtlCol="0">
            <a:normAutofit/>
          </a:bodyPr>
          <a:lstStyle>
            <a:lvl1pPr marL="342892" marR="0" indent="-342892" algn="l" defTabSz="457189"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smtClean="0"/>
              <a:t>Click to edit master subtitle style</a:t>
            </a:r>
            <a:endParaRPr lang="en-US" dirty="0"/>
          </a:p>
        </p:txBody>
      </p:sp>
      <p:grpSp>
        <p:nvGrpSpPr>
          <p:cNvPr id="12" name="Group 11"/>
          <p:cNvGrpSpPr/>
          <p:nvPr/>
        </p:nvGrpSpPr>
        <p:grpSpPr>
          <a:xfrm>
            <a:off x="-30787" y="4661518"/>
            <a:ext cx="9228667" cy="528963"/>
            <a:chOff x="-30788" y="4661517"/>
            <a:chExt cx="9228667" cy="528963"/>
          </a:xfrm>
        </p:grpSpPr>
        <p:sp>
          <p:nvSpPr>
            <p:cNvPr id="14" name="Rectangle 1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a:solidFill>
                  <a:prstClr val="white"/>
                </a:solidFill>
              </a:endParaRPr>
            </a:p>
          </p:txBody>
        </p:sp>
        <p:sp>
          <p:nvSpPr>
            <p:cNvPr id="15" name="Rectangle 1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a:solidFill>
                  <a:prstClr val="white"/>
                </a:solidFill>
              </a:endParaRPr>
            </a:p>
          </p:txBody>
        </p:sp>
        <p:sp>
          <p:nvSpPr>
            <p:cNvPr id="21" name="TextBox 20"/>
            <p:cNvSpPr txBox="1"/>
            <p:nvPr/>
          </p:nvSpPr>
          <p:spPr>
            <a:xfrm>
              <a:off x="1030972" y="4823738"/>
              <a:ext cx="3613600" cy="230832"/>
            </a:xfrm>
            <a:prstGeom prst="rect">
              <a:avLst/>
            </a:prstGeom>
            <a:noFill/>
          </p:spPr>
          <p:txBody>
            <a:bodyPr wrap="square" rtlCol="0" anchor="ctr">
              <a:spAutoFit/>
            </a:bodyPr>
            <a:lstStyle/>
            <a:p>
              <a:pPr defTabSz="342900"/>
              <a:r>
                <a:rPr lang="en-US" sz="900" dirty="0" smtClean="0">
                  <a:solidFill>
                    <a:srgbClr val="FFFFFF"/>
                  </a:solidFill>
                </a:rPr>
                <a:t>INDIANA UNIVERSITY</a:t>
              </a:r>
              <a:endParaRPr lang="en-US" sz="900" dirty="0">
                <a:solidFill>
                  <a:srgbClr val="FFFFFF"/>
                </a:solidFill>
              </a:endParaRPr>
            </a:p>
          </p:txBody>
        </p:sp>
      </p:gr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20" y="4514844"/>
            <a:ext cx="684581" cy="751837"/>
          </a:xfrm>
          <a:prstGeom prst="rect">
            <a:avLst/>
          </a:prstGeom>
        </p:spPr>
      </p:pic>
    </p:spTree>
    <p:extLst>
      <p:ext uri="{BB962C8B-B14F-4D97-AF65-F5344CB8AC3E}">
        <p14:creationId xmlns:p14="http://schemas.microsoft.com/office/powerpoint/2010/main" val="4284812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4" y="464386"/>
            <a:ext cx="4560579" cy="779318"/>
          </a:xfrm>
          <a:prstGeom prst="rect">
            <a:avLst/>
          </a:prstGeom>
        </p:spPr>
        <p:txBody>
          <a:bodyPr vert="horz" lIns="68580" tIns="34290" rIns="68580" bIns="34290" rtlCol="0" anchor="ctr">
            <a:noAutofit/>
          </a:bodyPr>
          <a:lstStyle>
            <a:lvl1pPr>
              <a:defRPr sz="3000" b="1" i="0" spc="0">
                <a:solidFill>
                  <a:srgbClr val="404041"/>
                </a:solidFill>
                <a:latin typeface="Arial"/>
                <a:cs typeface="Arial"/>
              </a:defRPr>
            </a:lvl1pPr>
          </a:lstStyle>
          <a:p>
            <a:r>
              <a:rPr lang="en-US" dirty="0" smtClean="0"/>
              <a:t>Click to edit master title style</a:t>
            </a:r>
            <a:endParaRPr lang="en-US" dirty="0"/>
          </a:p>
        </p:txBody>
      </p:sp>
      <p:sp>
        <p:nvSpPr>
          <p:cNvPr id="8" name="Text Placeholder 2"/>
          <p:cNvSpPr>
            <a:spLocks noGrp="1"/>
          </p:cNvSpPr>
          <p:nvPr>
            <p:ph idx="1"/>
          </p:nvPr>
        </p:nvSpPr>
        <p:spPr>
          <a:xfrm>
            <a:off x="525304" y="1629405"/>
            <a:ext cx="4560579" cy="2792362"/>
          </a:xfrm>
          <a:prstGeom prst="rect">
            <a:avLst/>
          </a:prstGeom>
        </p:spPr>
        <p:txBody>
          <a:bodyPr vert="horz" lIns="68580" tIns="34290" rIns="68580" bIns="34290" rtlCol="0">
            <a:normAutofit/>
          </a:bodyPr>
          <a:lstStyle>
            <a:lvl1pPr marL="342892" indent="-342892">
              <a:lnSpc>
                <a:spcPct val="100000"/>
              </a:lnSpc>
              <a:buFont typeface="Arial"/>
              <a:buChar char="•"/>
              <a:defRPr sz="2100">
                <a:solidFill>
                  <a:srgbClr val="404041"/>
                </a:solidFill>
                <a:latin typeface="Arial"/>
                <a:cs typeface="Arial"/>
              </a:defRPr>
            </a:lvl1pPr>
            <a:lvl2pPr marL="742931" indent="-285743">
              <a:lnSpc>
                <a:spcPct val="100000"/>
              </a:lnSpc>
              <a:buFont typeface="Wingdings" charset="2"/>
              <a:buChar char="Ø"/>
              <a:defRPr sz="1800">
                <a:solidFill>
                  <a:srgbClr val="404041"/>
                </a:solidFill>
                <a:latin typeface="Arial"/>
                <a:cs typeface="Arial"/>
              </a:defRPr>
            </a:lvl2pPr>
            <a:lvl3pPr marL="1142972" indent="-228594">
              <a:lnSpc>
                <a:spcPct val="100000"/>
              </a:lnSpc>
              <a:buFont typeface="Arial"/>
              <a:buChar char="•"/>
              <a:defRPr sz="1500">
                <a:solidFill>
                  <a:srgbClr val="404041"/>
                </a:solidFill>
                <a:latin typeface="Arial"/>
                <a:cs typeface="Arial"/>
              </a:defRPr>
            </a:lvl3pPr>
            <a:lvl4pPr marL="1600160" indent="-228594">
              <a:lnSpc>
                <a:spcPct val="100000"/>
              </a:lnSpc>
              <a:buFont typeface="Wingdings" charset="2"/>
              <a:buChar char="v"/>
              <a:defRPr sz="1400">
                <a:solidFill>
                  <a:srgbClr val="404041"/>
                </a:solidFill>
                <a:latin typeface="Arial"/>
                <a:cs typeface="Arial"/>
              </a:defRPr>
            </a:lvl4pPr>
            <a:lvl5pPr marL="2057348" indent="-228594">
              <a:lnSpc>
                <a:spcPct val="100000"/>
              </a:lnSpc>
              <a:buFont typeface=".AppleSystemUIFont" charset="-120"/>
              <a:buChar char="»"/>
              <a:defRPr sz="1400">
                <a:solidFill>
                  <a:srgbClr val="40404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9"/>
          <p:cNvSpPr>
            <a:spLocks noGrp="1"/>
          </p:cNvSpPr>
          <p:nvPr>
            <p:ph type="pic" sz="quarter" idx="10"/>
          </p:nvPr>
        </p:nvSpPr>
        <p:spPr>
          <a:xfrm>
            <a:off x="5573059" y="0"/>
            <a:ext cx="3570941" cy="5143500"/>
          </a:xfrm>
        </p:spPr>
        <p:txBody>
          <a:bodyPr/>
          <a:lstStyle/>
          <a:p>
            <a:r>
              <a:rPr lang="en-US" smtClean="0"/>
              <a:t>Drag picture to placeholder or click icon to add</a:t>
            </a:r>
            <a:endParaRPr lang="en-US"/>
          </a:p>
        </p:txBody>
      </p:sp>
      <p:sp>
        <p:nvSpPr>
          <p:cNvPr id="17" name="Rectangle 16"/>
          <p:cNvSpPr/>
          <p:nvPr/>
        </p:nvSpPr>
        <p:spPr>
          <a:xfrm>
            <a:off x="0" y="486800"/>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a:solidFill>
                <a:prstClr val="white"/>
              </a:solidFill>
            </a:endParaRPr>
          </a:p>
        </p:txBody>
      </p:sp>
      <p:sp>
        <p:nvSpPr>
          <p:cNvPr id="11" name="Rectangle 10"/>
          <p:cNvSpPr/>
          <p:nvPr/>
        </p:nvSpPr>
        <p:spPr>
          <a:xfrm>
            <a:off x="635304" y="4661518"/>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a:solidFill>
                <a:prstClr val="white"/>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20" y="4514844"/>
            <a:ext cx="684581" cy="751837"/>
          </a:xfrm>
          <a:prstGeom prst="rect">
            <a:avLst/>
          </a:prstGeom>
        </p:spPr>
      </p:pic>
    </p:spTree>
    <p:extLst>
      <p:ext uri="{BB962C8B-B14F-4D97-AF65-F5344CB8AC3E}">
        <p14:creationId xmlns:p14="http://schemas.microsoft.com/office/powerpoint/2010/main" val="5946621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with footer: white">
    <p:spTree>
      <p:nvGrpSpPr>
        <p:cNvPr id="1" name=""/>
        <p:cNvGrpSpPr/>
        <p:nvPr/>
      </p:nvGrpSpPr>
      <p:grpSpPr>
        <a:xfrm>
          <a:off x="0" y="0"/>
          <a:ext cx="0" cy="0"/>
          <a:chOff x="0" y="0"/>
          <a:chExt cx="0" cy="0"/>
        </a:xfrm>
      </p:grpSpPr>
      <p:grpSp>
        <p:nvGrpSpPr>
          <p:cNvPr id="8" name="Group 7"/>
          <p:cNvGrpSpPr/>
          <p:nvPr/>
        </p:nvGrpSpPr>
        <p:grpSpPr>
          <a:xfrm>
            <a:off x="-30787" y="4661518"/>
            <a:ext cx="9228667" cy="528963"/>
            <a:chOff x="-30788" y="4661517"/>
            <a:chExt cx="9228667" cy="528963"/>
          </a:xfrm>
        </p:grpSpPr>
        <p:sp>
          <p:nvSpPr>
            <p:cNvPr id="9" name="Rectangle 8"/>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a:solidFill>
                  <a:prstClr val="white"/>
                </a:solidFill>
              </a:endParaRPr>
            </a:p>
          </p:txBody>
        </p:sp>
        <p:sp>
          <p:nvSpPr>
            <p:cNvPr id="10" name="Rectangle 9"/>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a:solidFill>
                  <a:prstClr val="white"/>
                </a:solidFill>
              </a:endParaRPr>
            </a:p>
          </p:txBody>
        </p:sp>
        <p:sp>
          <p:nvSpPr>
            <p:cNvPr id="12" name="TextBox 11"/>
            <p:cNvSpPr txBox="1"/>
            <p:nvPr/>
          </p:nvSpPr>
          <p:spPr>
            <a:xfrm>
              <a:off x="1030972" y="4823738"/>
              <a:ext cx="3613600" cy="230832"/>
            </a:xfrm>
            <a:prstGeom prst="rect">
              <a:avLst/>
            </a:prstGeom>
            <a:noFill/>
          </p:spPr>
          <p:txBody>
            <a:bodyPr wrap="square" rtlCol="0" anchor="ctr">
              <a:spAutoFit/>
            </a:bodyPr>
            <a:lstStyle/>
            <a:p>
              <a:pPr defTabSz="342900"/>
              <a:r>
                <a:rPr lang="en-US" sz="900" dirty="0" smtClean="0">
                  <a:solidFill>
                    <a:srgbClr val="FFFFFF"/>
                  </a:solidFill>
                </a:rPr>
                <a:t>INDIANA UNIVERSITY</a:t>
              </a:r>
              <a:endParaRPr lang="en-US" sz="900" dirty="0">
                <a:solidFill>
                  <a:srgbClr val="FFFFFF"/>
                </a:solidFill>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20" y="4514844"/>
            <a:ext cx="684581" cy="751837"/>
          </a:xfrm>
          <a:prstGeom prst="rect">
            <a:avLst/>
          </a:prstGeom>
        </p:spPr>
      </p:pic>
    </p:spTree>
    <p:extLst>
      <p:ext uri="{BB962C8B-B14F-4D97-AF65-F5344CB8AC3E}">
        <p14:creationId xmlns:p14="http://schemas.microsoft.com/office/powerpoint/2010/main" val="3435076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p:spPr>
        <p:txBody>
          <a:bodyPr lIns="0" tIns="0" rIns="0" bIns="0" anchor="ctr"/>
          <a:lstStyle/>
          <a:p>
            <a:r>
              <a:rPr lang="en-US" sz="1800" b="0" strike="noStrike" spc="-1" smtClean="0">
                <a:solidFill>
                  <a:srgbClr val="000000"/>
                </a:solidFill>
                <a:uFill>
                  <a:solidFill>
                    <a:srgbClr val="FFFFFF"/>
                  </a:solidFill>
                </a:uFill>
                <a:latin typeface="Arial"/>
              </a:rPr>
              <a:t>Click to edit Master title style</a:t>
            </a:r>
            <a:endParaRPr lang="en-US" sz="1800" b="0" strike="noStrike" spc="-1">
              <a:solidFill>
                <a:srgbClr val="000000"/>
              </a:solidFill>
              <a:uFill>
                <a:solidFill>
                  <a:srgbClr val="FFFFFF"/>
                </a:solidFill>
              </a:uFill>
              <a:latin typeface="Arial"/>
            </a:endParaRPr>
          </a:p>
        </p:txBody>
      </p:sp>
      <p:sp>
        <p:nvSpPr>
          <p:cNvPr id="10" name="PlaceHolder 2"/>
          <p:cNvSpPr>
            <a:spLocks noGrp="1"/>
          </p:cNvSpPr>
          <p:nvPr>
            <p:ph type="body"/>
          </p:nvPr>
        </p:nvSpPr>
        <p:spPr>
          <a:xfrm>
            <a:off x="457200" y="1203480"/>
            <a:ext cx="8229240" cy="2982960"/>
          </a:xfrm>
          <a:prstGeom prst="rect">
            <a:avLst/>
          </a:prstGeom>
        </p:spPr>
        <p:txBody>
          <a:bodyPr lIns="0" tIns="0" rIns="0" bIns="0"/>
          <a:lstStyle/>
          <a:p>
            <a:pPr lvl="0"/>
            <a:r>
              <a:rPr lang="en-US" sz="1800" b="0" strike="noStrike" spc="-1" dirty="0" smtClean="0">
                <a:solidFill>
                  <a:srgbClr val="000000"/>
                </a:solidFill>
                <a:uFill>
                  <a:solidFill>
                    <a:srgbClr val="FFFFFF"/>
                  </a:solidFill>
                </a:uFill>
                <a:latin typeface="Arial"/>
              </a:rPr>
              <a:t>Click to edit Master text styles</a:t>
            </a:r>
          </a:p>
        </p:txBody>
      </p:sp>
    </p:spTree>
    <p:extLst>
      <p:ext uri="{BB962C8B-B14F-4D97-AF65-F5344CB8AC3E}">
        <p14:creationId xmlns:p14="http://schemas.microsoft.com/office/powerpoint/2010/main" val="1413498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7.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531"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2209800" y="4800600"/>
            <a:ext cx="4495800" cy="392113"/>
            <a:chOff x="1392" y="4032"/>
            <a:chExt cx="2832" cy="329"/>
          </a:xfrm>
        </p:grpSpPr>
        <p:sp>
          <p:nvSpPr>
            <p:cNvPr id="1031" name="AutoShape 2"/>
            <p:cNvSpPr>
              <a:spLocks noChangeArrowheads="1"/>
            </p:cNvSpPr>
            <p:nvPr/>
          </p:nvSpPr>
          <p:spPr bwMode="auto">
            <a:xfrm>
              <a:off x="1392" y="4032"/>
              <a:ext cx="2832" cy="192"/>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mtClean="0"/>
            </a:p>
          </p:txBody>
        </p:sp>
        <p:sp>
          <p:nvSpPr>
            <p:cNvPr id="2" name="Text Box 3"/>
            <p:cNvSpPr txBox="1">
              <a:spLocks noChangeArrowheads="1"/>
            </p:cNvSpPr>
            <p:nvPr/>
          </p:nvSpPr>
          <p:spPr bwMode="auto">
            <a:xfrm>
              <a:off x="1392" y="4032"/>
              <a:ext cx="2832"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1pPr>
              <a:lvl2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2pPr>
              <a:lvl3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4pPr>
              <a:lvl5pPr algn="l" eaLnBrk="0" hangingPunct="0">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9pPr>
            </a:lstStyle>
            <a:p>
              <a:pPr algn="ctr" defTabSz="914400" eaLnBrk="1" fontAlgn="base" hangingPunct="1">
                <a:lnSpc>
                  <a:spcPct val="93000"/>
                </a:lnSpc>
                <a:spcAft>
                  <a:spcPct val="0"/>
                </a:spcAft>
                <a:buClr>
                  <a:srgbClr val="000000"/>
                </a:buClr>
                <a:buSzPct val="100000"/>
                <a:buFont typeface="Times New Roman" pitchFamily="18" charset="0"/>
                <a:buNone/>
                <a:defRPr/>
              </a:pPr>
              <a:r>
                <a:rPr lang="en-US" sz="1000" dirty="0" smtClean="0">
                  <a:solidFill>
                    <a:srgbClr val="000000"/>
                  </a:solidFill>
                </a:rPr>
                <a:t>NIH BTRC for Macromolecular Modeling and Bioinformatics</a:t>
              </a:r>
            </a:p>
            <a:p>
              <a:pPr algn="ctr" defTabSz="914400" eaLnBrk="1" fontAlgn="base" hangingPunct="1">
                <a:spcAft>
                  <a:spcPct val="0"/>
                </a:spcAft>
                <a:buClr>
                  <a:srgbClr val="000000"/>
                </a:buClr>
                <a:buSzPct val="100000"/>
                <a:buFont typeface="Times New Roman" pitchFamily="18" charset="0"/>
                <a:buNone/>
                <a:defRPr/>
              </a:pPr>
              <a:r>
                <a:rPr lang="en-US" sz="1000" dirty="0" smtClean="0">
                  <a:solidFill>
                    <a:srgbClr val="000000"/>
                  </a:solidFill>
                </a:rPr>
                <a:t>http://www.ks.uiuc.edu/</a:t>
              </a:r>
            </a:p>
          </p:txBody>
        </p:sp>
      </p:grpSp>
      <p:sp>
        <p:nvSpPr>
          <p:cNvPr id="1027" name="AutoShape 5"/>
          <p:cNvSpPr>
            <a:spLocks noChangeArrowheads="1"/>
          </p:cNvSpPr>
          <p:nvPr/>
        </p:nvSpPr>
        <p:spPr bwMode="auto">
          <a:xfrm>
            <a:off x="7239000" y="4800600"/>
            <a:ext cx="1905000" cy="381000"/>
          </a:xfrm>
          <a:prstGeom prst="roundRect">
            <a:avLst>
              <a:gd name="adj" fmla="val 64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ea typeface="Gothic" charset="0"/>
                <a:cs typeface="Gothic" charset="0"/>
              </a:defRPr>
            </a:lvl9pPr>
          </a:lstStyle>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Beckman Institute,</a:t>
            </a:r>
          </a:p>
          <a:p>
            <a:pPr algn="r" defTabSz="914400" eaLnBrk="1" fontAlgn="base" hangingPunct="1">
              <a:lnSpc>
                <a:spcPct val="93000"/>
              </a:lnSpc>
              <a:spcBef>
                <a:spcPct val="0"/>
              </a:spcBef>
              <a:spcAft>
                <a:spcPct val="0"/>
              </a:spcAft>
              <a:buClr>
                <a:srgbClr val="000000"/>
              </a:buClr>
              <a:buSzPct val="100000"/>
              <a:buFont typeface="Times New Roman" pitchFamily="18" charset="0"/>
              <a:buNone/>
              <a:defRPr/>
            </a:pPr>
            <a:r>
              <a:rPr lang="en-US" altLang="en-US" sz="1000" smtClean="0"/>
              <a:t> U. Illinois at Urbana-Champaign</a:t>
            </a:r>
          </a:p>
        </p:txBody>
      </p:sp>
      <p:sp>
        <p:nvSpPr>
          <p:cNvPr id="1028" name="Rectangle 6"/>
          <p:cNvSpPr>
            <a:spLocks noGrp="1" noChangeArrowheads="1"/>
          </p:cNvSpPr>
          <p:nvPr>
            <p:ph type="title"/>
          </p:nvPr>
        </p:nvSpPr>
        <p:spPr bwMode="auto">
          <a:xfrm>
            <a:off x="685800" y="457200"/>
            <a:ext cx="7770813"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US" altLang="en-US" smtClean="0"/>
              <a:t>Click to edit the title text format</a:t>
            </a:r>
          </a:p>
        </p:txBody>
      </p:sp>
      <p:sp>
        <p:nvSpPr>
          <p:cNvPr id="1029" name="Rectangle 7"/>
          <p:cNvSpPr>
            <a:spLocks noGrp="1" noChangeArrowheads="1"/>
          </p:cNvSpPr>
          <p:nvPr>
            <p:ph type="body" idx="1"/>
          </p:nvPr>
        </p:nvSpPr>
        <p:spPr bwMode="auto">
          <a:xfrm>
            <a:off x="685800" y="1485900"/>
            <a:ext cx="7770813" cy="308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US" altLang="en-US" smtClean="0"/>
              <a:t>Click to edit the outline text format</a:t>
            </a:r>
          </a:p>
          <a:p>
            <a:pPr lvl="1"/>
            <a:r>
              <a:rPr lang="en-US" altLang="en-US" smtClean="0"/>
              <a:t>Second Outline Level</a:t>
            </a:r>
          </a:p>
          <a:p>
            <a:pPr lvl="2"/>
            <a:r>
              <a:rPr lang="en-US" altLang="en-US" smtClean="0"/>
              <a:t>Third Outline Level</a:t>
            </a:r>
          </a:p>
          <a:p>
            <a:pPr lvl="3"/>
            <a:r>
              <a:rPr lang="en-US" altLang="en-US" smtClean="0"/>
              <a:t>Fourth Outline Level</a:t>
            </a:r>
          </a:p>
          <a:p>
            <a:pPr lvl="4"/>
            <a:r>
              <a:rPr lang="en-US" altLang="en-US" smtClean="0"/>
              <a:t>Fifth Outline Level</a:t>
            </a:r>
          </a:p>
          <a:p>
            <a:pPr lvl="4"/>
            <a:r>
              <a:rPr lang="en-US" altLang="en-US" smtClean="0"/>
              <a:t>Sixth Outline Level</a:t>
            </a:r>
          </a:p>
          <a:p>
            <a:pPr lvl="4"/>
            <a:r>
              <a:rPr lang="en-US" altLang="en-US" smtClean="0"/>
              <a:t>Seventh Outline Level</a:t>
            </a:r>
          </a:p>
          <a:p>
            <a:pPr lvl="4"/>
            <a:r>
              <a:rPr lang="en-US" altLang="en-US" smtClean="0"/>
              <a:t>Eighth Outline Level</a:t>
            </a:r>
          </a:p>
          <a:p>
            <a:pPr lvl="4"/>
            <a:r>
              <a:rPr lang="en-US" altLang="en-US" smtClean="0"/>
              <a:t>Ninth Outline Level</a:t>
            </a:r>
          </a:p>
        </p:txBody>
      </p:sp>
      <p:pic>
        <p:nvPicPr>
          <p:cNvPr id="1030" name="Picture 1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697413"/>
            <a:ext cx="361950" cy="4572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097153"/>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483" r:id="rId3"/>
    <p:sldLayoutId id="2147493484" r:id="rId4"/>
    <p:sldLayoutId id="2147493485" r:id="rId5"/>
    <p:sldLayoutId id="2147493486" r:id="rId6"/>
    <p:sldLayoutId id="2147493487" r:id="rId7"/>
    <p:sldLayoutId id="2147493488" r:id="rId8"/>
    <p:sldLayoutId id="2147493489" r:id="rId9"/>
    <p:sldLayoutId id="2147493490" r:id="rId10"/>
    <p:sldLayoutId id="2147493491" r:id="rId11"/>
    <p:sldLayoutId id="2147493492" r:id="rId12"/>
    <p:sldLayoutId id="2147493493" r:id="rId13"/>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1800037852"/>
      </p:ext>
    </p:extLst>
  </p:cSld>
  <p:clrMap bg1="lt1" tx1="dk1" bg2="lt2" tx2="dk2" accent1="accent1" accent2="accent2" accent3="accent3" accent4="accent4" accent5="accent5" accent6="accent6" hlink="hlink" folHlink="folHlink"/>
  <p:sldLayoutIdLst>
    <p:sldLayoutId id="2147493497" r:id="rId1"/>
    <p:sldLayoutId id="2147493498" r:id="rId2"/>
    <p:sldLayoutId id="2147493499" r:id="rId3"/>
    <p:sldLayoutId id="2147493500" r:id="rId4"/>
    <p:sldLayoutId id="2147493501" r:id="rId5"/>
    <p:sldLayoutId id="2147493502" r:id="rId6"/>
    <p:sldLayoutId id="2147493503" r:id="rId7"/>
    <p:sldLayoutId id="2147493504" r:id="rId8"/>
    <p:sldLayoutId id="2147493505" r:id="rId9"/>
    <p:sldLayoutId id="2147493506" r:id="rId10"/>
    <p:sldLayoutId id="2147493507"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2" y="634604"/>
            <a:ext cx="6802482" cy="857250"/>
          </a:xfrm>
          <a:prstGeom prst="rect">
            <a:avLst/>
          </a:prstGeom>
        </p:spPr>
        <p:txBody>
          <a:bodyPr vert="horz" lIns="68580" tIns="34290" rIns="68580" bIns="3429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61892" y="1589939"/>
            <a:ext cx="6802482" cy="3215287"/>
          </a:xfrm>
          <a:prstGeom prst="rect">
            <a:avLst/>
          </a:prstGeom>
        </p:spPr>
        <p:txBody>
          <a:bodyPr vert="horz" lIns="68580" tIns="34290" rIns="68580" bIns="3429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61689109"/>
      </p:ext>
    </p:extLst>
  </p:cSld>
  <p:clrMap bg1="lt1" tx1="dk1" bg2="lt2" tx2="dk2" accent1="accent1" accent2="accent2" accent3="accent3" accent4="accent4" accent5="accent5" accent6="accent6" hlink="hlink" folHlink="folHlink"/>
  <p:sldLayoutIdLst>
    <p:sldLayoutId id="2147493521" r:id="rId1"/>
    <p:sldLayoutId id="2147493522" r:id="rId2"/>
    <p:sldLayoutId id="2147493523" r:id="rId3"/>
    <p:sldLayoutId id="2147493524" r:id="rId4"/>
    <p:sldLayoutId id="2147493525" r:id="rId5"/>
    <p:sldLayoutId id="2147493526" r:id="rId6"/>
    <p:sldLayoutId id="2147493527" r:id="rId7"/>
    <p:sldLayoutId id="2147493528" r:id="rId8"/>
    <p:sldLayoutId id="2147493529" r:id="rId9"/>
    <p:sldLayoutId id="2147493530" r:id="rId10"/>
  </p:sldLayoutIdLst>
  <p:txStyles>
    <p:titleStyle>
      <a:lvl1pPr algn="l" defTabSz="457189" rtl="0" eaLnBrk="1" latinLnBrk="0" hangingPunct="1">
        <a:spcBef>
          <a:spcPct val="0"/>
        </a:spcBef>
        <a:buNone/>
        <a:defRPr sz="3200" b="1" i="0" kern="100" spc="0">
          <a:solidFill>
            <a:schemeClr val="tx1"/>
          </a:solidFill>
          <a:latin typeface="Arial"/>
          <a:ea typeface="+mj-ea"/>
          <a:cs typeface="Arial"/>
        </a:defRPr>
      </a:lvl1pPr>
    </p:titleStyle>
    <p:bodyStyle>
      <a:lvl1pPr marL="342892" indent="-342892" algn="l" defTabSz="457189" rtl="0" eaLnBrk="1" latinLnBrk="0" hangingPunct="1">
        <a:lnSpc>
          <a:spcPct val="100000"/>
        </a:lnSpc>
        <a:spcBef>
          <a:spcPts val="0"/>
        </a:spcBef>
        <a:spcAft>
          <a:spcPts val="450"/>
        </a:spcAft>
        <a:buClr>
          <a:schemeClr val="tx1">
            <a:lumMod val="50000"/>
            <a:lumOff val="50000"/>
          </a:schemeClr>
        </a:buClr>
        <a:buSzPct val="100000"/>
        <a:buFont typeface="Wingdings" charset="2"/>
        <a:buChar char="§"/>
        <a:defRPr sz="2100" kern="1200">
          <a:solidFill>
            <a:schemeClr val="tx1"/>
          </a:solidFill>
          <a:latin typeface="Arial"/>
          <a:ea typeface="+mn-ea"/>
          <a:cs typeface="Arial"/>
        </a:defRPr>
      </a:lvl1pPr>
      <a:lvl2pPr marL="742931" indent="-285743" algn="l" defTabSz="457189" rtl="0" eaLnBrk="1" latinLnBrk="0" hangingPunct="1">
        <a:lnSpc>
          <a:spcPct val="100000"/>
        </a:lnSpc>
        <a:spcBef>
          <a:spcPts val="0"/>
        </a:spcBef>
        <a:spcAft>
          <a:spcPts val="450"/>
        </a:spcAft>
        <a:buFont typeface="Wingdings" charset="2"/>
        <a:buChar char="Ø"/>
        <a:defRPr sz="1800" kern="1200">
          <a:solidFill>
            <a:schemeClr val="tx1"/>
          </a:solidFill>
          <a:latin typeface="Arial"/>
          <a:ea typeface="+mn-ea"/>
          <a:cs typeface="Arial"/>
        </a:defRPr>
      </a:lvl2pPr>
      <a:lvl3pPr marL="1142972" indent="-228594" algn="l" defTabSz="457189" rtl="0" eaLnBrk="1" latinLnBrk="0" hangingPunct="1">
        <a:lnSpc>
          <a:spcPct val="100000"/>
        </a:lnSpc>
        <a:spcBef>
          <a:spcPts val="0"/>
        </a:spcBef>
        <a:spcAft>
          <a:spcPts val="225"/>
        </a:spcAft>
        <a:buFont typeface="Arial"/>
        <a:buChar char="•"/>
        <a:defRPr sz="1500" kern="1200">
          <a:solidFill>
            <a:schemeClr val="tx1"/>
          </a:solidFill>
          <a:latin typeface="Arial"/>
          <a:ea typeface="+mn-ea"/>
          <a:cs typeface="Arial"/>
        </a:defRPr>
      </a:lvl3pPr>
      <a:lvl4pPr marL="1600160" indent="-228594" algn="l" defTabSz="457189" rtl="0" eaLnBrk="1" latinLnBrk="0" hangingPunct="1">
        <a:lnSpc>
          <a:spcPct val="100000"/>
        </a:lnSpc>
        <a:spcBef>
          <a:spcPts val="0"/>
        </a:spcBef>
        <a:spcAft>
          <a:spcPts val="225"/>
        </a:spcAft>
        <a:buFont typeface="Wingdings" charset="2"/>
        <a:buChar char="v"/>
        <a:defRPr sz="1400" kern="1200">
          <a:solidFill>
            <a:schemeClr val="tx1"/>
          </a:solidFill>
          <a:latin typeface="Arial"/>
          <a:ea typeface="+mn-ea"/>
          <a:cs typeface="Arial"/>
        </a:defRPr>
      </a:lvl4pPr>
      <a:lvl5pPr marL="2057348" indent="-228594" algn="l" defTabSz="457189" rtl="0" eaLnBrk="1" latinLnBrk="0" hangingPunct="1">
        <a:lnSpc>
          <a:spcPct val="100000"/>
        </a:lnSpc>
        <a:spcBef>
          <a:spcPts val="0"/>
        </a:spcBef>
        <a:spcAft>
          <a:spcPts val="225"/>
        </a:spcAft>
        <a:buFont typeface="Arial"/>
        <a:buChar char="»"/>
        <a:defRPr sz="14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1.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1.xml"/><Relationship Id="rId5" Type="http://schemas.openxmlformats.org/officeDocument/2006/relationships/image" Target="../media/image47.jp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sz="2800" dirty="0"/>
              <a:t>Molecular Visualization and Simulation in VR</a:t>
            </a:r>
            <a:endParaRPr lang="en-US" altLang="en-US" sz="2800" dirty="0" smtClean="0"/>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a:t>
            </a:r>
            <a:r>
              <a:rPr lang="en-US" altLang="en-US" sz="2000" b="1" dirty="0" smtClean="0">
                <a:solidFill>
                  <a:schemeClr val="tx1"/>
                </a:solidFill>
              </a:rPr>
              <a:t>www.ks.uiuc.edu/Research/vmd/</a:t>
            </a:r>
            <a:endParaRPr lang="en-US" altLang="en-US" sz="2000" b="1" dirty="0">
              <a:solidFill>
                <a:schemeClr val="tx1"/>
              </a:solidFill>
            </a:endParaRPr>
          </a:p>
          <a:p>
            <a:r>
              <a:rPr lang="en-US" altLang="en-US" sz="2000" b="1" dirty="0">
                <a:solidFill>
                  <a:schemeClr val="tx1"/>
                </a:solidFill>
              </a:rPr>
              <a:t>http://www.ks.uiuc.edu/Research/gpu/</a:t>
            </a:r>
          </a:p>
          <a:p>
            <a:endParaRPr lang="en-US" altLang="en-US" sz="2000" dirty="0" smtClean="0">
              <a:solidFill>
                <a:schemeClr val="tx1"/>
              </a:solidFill>
            </a:endParaRPr>
          </a:p>
          <a:p>
            <a:r>
              <a:rPr lang="en-US" altLang="en-US" sz="2000" dirty="0" smtClean="0">
                <a:solidFill>
                  <a:schemeClr val="tx1"/>
                </a:solidFill>
              </a:rPr>
              <a:t>Indiana University, Wednesday March 6</a:t>
            </a:r>
            <a:r>
              <a:rPr lang="en-US" altLang="en-US" sz="2000" baseline="30000" dirty="0" smtClean="0">
                <a:solidFill>
                  <a:schemeClr val="tx1"/>
                </a:solidFill>
              </a:rPr>
              <a:t>th</a:t>
            </a:r>
            <a:r>
              <a:rPr lang="en-US" altLang="en-US" sz="2000" dirty="0" smtClean="0">
                <a:solidFill>
                  <a:schemeClr val="tx1"/>
                </a:solidFill>
              </a:rPr>
              <a:t>, 2019</a:t>
            </a:r>
            <a:endParaRPr lang="en-US" altLang="en-US" sz="2000" dirty="0">
              <a:solidFill>
                <a:schemeClr val="tx1"/>
              </a:solidFill>
            </a:endParaRPr>
          </a:p>
        </p:txBody>
      </p:sp>
    </p:spTree>
    <p:extLst>
      <p:ext uri="{BB962C8B-B14F-4D97-AF65-F5344CB8AC3E}">
        <p14:creationId xmlns:p14="http://schemas.microsoft.com/office/powerpoint/2010/main" val="3442678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205979"/>
            <a:ext cx="5801097" cy="857250"/>
          </a:xfrm>
        </p:spPr>
        <p:txBody>
          <a:bodyPr/>
          <a:lstStyle/>
          <a:p>
            <a:r>
              <a:rPr lang="en-US" dirty="0" smtClean="0"/>
              <a:t>Selection, Filtering</a:t>
            </a:r>
            <a:endParaRPr lang="en-US" dirty="0"/>
          </a:p>
        </p:txBody>
      </p:sp>
      <p:sp>
        <p:nvSpPr>
          <p:cNvPr id="3" name="Content Placeholder 2"/>
          <p:cNvSpPr>
            <a:spLocks noGrp="1"/>
          </p:cNvSpPr>
          <p:nvPr>
            <p:ph idx="1"/>
          </p:nvPr>
        </p:nvSpPr>
        <p:spPr>
          <a:xfrm>
            <a:off x="142876" y="1200150"/>
            <a:ext cx="6029324" cy="3562349"/>
          </a:xfrm>
        </p:spPr>
        <p:txBody>
          <a:bodyPr>
            <a:normAutofit fontScale="70000" lnSpcReduction="20000"/>
          </a:bodyPr>
          <a:lstStyle/>
          <a:p>
            <a:r>
              <a:rPr lang="en-US" dirty="0" smtClean="0"/>
              <a:t>Most </a:t>
            </a:r>
            <a:r>
              <a:rPr lang="en-US" dirty="0" err="1" smtClean="0"/>
              <a:t>viz</a:t>
            </a:r>
            <a:r>
              <a:rPr lang="en-US" dirty="0" smtClean="0"/>
              <a:t> tools allow interactive visual picking, menu-driven selections of structure components to display or operate on</a:t>
            </a:r>
          </a:p>
          <a:p>
            <a:r>
              <a:rPr lang="en-US" dirty="0" smtClean="0"/>
              <a:t>VMD also extensively uses a text-based selection language (think google):</a:t>
            </a:r>
          </a:p>
          <a:p>
            <a:pPr lvl="1"/>
            <a:r>
              <a:rPr lang="en-US" dirty="0" smtClean="0"/>
              <a:t>“water within 10 of  protein and z &gt; 0”</a:t>
            </a:r>
          </a:p>
          <a:p>
            <a:pPr lvl="1"/>
            <a:r>
              <a:rPr lang="en-US" dirty="0" smtClean="0"/>
              <a:t>Allows selection on user-defined fields</a:t>
            </a:r>
          </a:p>
          <a:p>
            <a:pPr lvl="1"/>
            <a:r>
              <a:rPr lang="en-US" b="1" i="1" dirty="0" smtClean="0"/>
              <a:t>Promotes synergy between interactive and scripting interfaces</a:t>
            </a:r>
          </a:p>
          <a:p>
            <a:pPr lvl="1"/>
            <a:r>
              <a:rPr lang="en-US" dirty="0" smtClean="0"/>
              <a:t>Works very well when dealing with huge time-varying structures</a:t>
            </a:r>
          </a:p>
        </p:txBody>
      </p:sp>
      <p:pic>
        <p:nvPicPr>
          <p:cNvPr id="4" name="Picture 3" descr="&#10;macosxaqp.jpg                                                  00000002johns                          00000000:"/>
          <p:cNvPicPr>
            <a:picLocks noChangeAspect="1" noChangeArrowheads="1"/>
          </p:cNvPicPr>
          <p:nvPr/>
        </p:nvPicPr>
        <p:blipFill rotWithShape="1">
          <a:blip r:embed="rId2">
            <a:extLst>
              <a:ext uri="{28A0092B-C50C-407E-A947-70E740481C1C}">
                <a14:useLocalDpi xmlns:a14="http://schemas.microsoft.com/office/drawing/2010/main" val="0"/>
              </a:ext>
            </a:extLst>
          </a:blip>
          <a:srcRect l="44251" t="5736" r="2749" b="2559"/>
          <a:stretch/>
        </p:blipFill>
        <p:spPr bwMode="auto">
          <a:xfrm>
            <a:off x="6137915" y="1"/>
            <a:ext cx="3006086"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142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Computed Properties</a:t>
            </a:r>
            <a:endParaRPr lang="en-US" dirty="0"/>
          </a:p>
        </p:txBody>
      </p:sp>
      <p:sp>
        <p:nvSpPr>
          <p:cNvPr id="3" name="Content Placeholder 2"/>
          <p:cNvSpPr>
            <a:spLocks noGrp="1"/>
          </p:cNvSpPr>
          <p:nvPr>
            <p:ph idx="1"/>
          </p:nvPr>
        </p:nvSpPr>
        <p:spPr>
          <a:xfrm>
            <a:off x="381001" y="1200151"/>
            <a:ext cx="5562600" cy="3394472"/>
          </a:xfrm>
        </p:spPr>
        <p:txBody>
          <a:bodyPr>
            <a:normAutofit fontScale="55000" lnSpcReduction="20000"/>
          </a:bodyPr>
          <a:lstStyle/>
          <a:p>
            <a:r>
              <a:rPr lang="en-US" dirty="0"/>
              <a:t>S</a:t>
            </a:r>
            <a:r>
              <a:rPr lang="en-US" dirty="0" smtClean="0"/>
              <a:t>moothing of thermal noise</a:t>
            </a:r>
          </a:p>
          <a:p>
            <a:r>
              <a:rPr lang="en-US" dirty="0" smtClean="0"/>
              <a:t>Secondary structure</a:t>
            </a:r>
          </a:p>
          <a:p>
            <a:r>
              <a:rPr lang="en-US" dirty="0" smtClean="0"/>
              <a:t>Hydrogen bonds, salt bridges</a:t>
            </a:r>
          </a:p>
          <a:p>
            <a:r>
              <a:rPr lang="en-US" dirty="0" smtClean="0"/>
              <a:t>Forces, energies, stress, strain</a:t>
            </a:r>
          </a:p>
          <a:p>
            <a:r>
              <a:rPr lang="en-US" dirty="0" smtClean="0"/>
              <a:t>Time averaging of electrostatic fields, occupancy maps</a:t>
            </a:r>
          </a:p>
          <a:p>
            <a:r>
              <a:rPr lang="en-US" dirty="0" smtClean="0"/>
              <a:t>Quality-of-fit cross correlation with </a:t>
            </a:r>
            <a:r>
              <a:rPr lang="en-US" dirty="0" err="1" smtClean="0"/>
              <a:t>cryo</a:t>
            </a:r>
            <a:r>
              <a:rPr lang="en-US" dirty="0" smtClean="0"/>
              <a:t>-EM density maps</a:t>
            </a:r>
          </a:p>
          <a:p>
            <a:r>
              <a:rPr lang="en-US" dirty="0" smtClean="0"/>
              <a:t>Normal modes, principal component analysis, essential dynamics</a:t>
            </a:r>
          </a:p>
          <a:p>
            <a:r>
              <a:rPr lang="en-US" dirty="0" smtClean="0"/>
              <a:t>Cluster simulation trajectory </a:t>
            </a:r>
            <a:r>
              <a:rPr lang="en-US" dirty="0" err="1" smtClean="0"/>
              <a:t>timesteps</a:t>
            </a:r>
            <a:r>
              <a:rPr lang="en-US" dirty="0" smtClean="0"/>
              <a:t> by structural similarity</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9122" y="907790"/>
            <a:ext cx="1446484" cy="33959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560" y="907790"/>
            <a:ext cx="1446484" cy="3395913"/>
          </a:xfrm>
          <a:prstGeom prst="rect">
            <a:avLst/>
          </a:prstGeom>
        </p:spPr>
      </p:pic>
      <p:sp>
        <p:nvSpPr>
          <p:cNvPr id="6" name="TextBox 5"/>
          <p:cNvSpPr txBox="1"/>
          <p:nvPr/>
        </p:nvSpPr>
        <p:spPr>
          <a:xfrm>
            <a:off x="6095043" y="4220170"/>
            <a:ext cx="3048001" cy="923330"/>
          </a:xfrm>
          <a:prstGeom prst="rect">
            <a:avLst/>
          </a:prstGeom>
          <a:noFill/>
        </p:spPr>
        <p:txBody>
          <a:bodyPr wrap="square" rtlCol="0">
            <a:spAutoFit/>
          </a:bodyPr>
          <a:lstStyle/>
          <a:p>
            <a:r>
              <a:rPr lang="en-US" b="1" dirty="0" smtClean="0"/>
              <a:t>Chemoreceptor trimer-of-dimers analysis with Bendix plugin in VMD</a:t>
            </a:r>
            <a:endParaRPr lang="en-US" b="1" dirty="0"/>
          </a:p>
        </p:txBody>
      </p:sp>
    </p:spTree>
    <p:extLst>
      <p:ext uri="{BB962C8B-B14F-4D97-AF65-F5344CB8AC3E}">
        <p14:creationId xmlns:p14="http://schemas.microsoft.com/office/powerpoint/2010/main" val="3889553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36901" name="Picture 5" descr="S:\work\vmd\NIH\advisory2005\figs\helicase\helicase.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62970" y="1206266"/>
            <a:ext cx="5281029" cy="224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2" name="Text Box 6"/>
          <p:cNvSpPr txBox="1">
            <a:spLocks noChangeArrowheads="1"/>
          </p:cNvSpPr>
          <p:nvPr/>
        </p:nvSpPr>
        <p:spPr bwMode="auto">
          <a:xfrm>
            <a:off x="4836994" y="3450703"/>
            <a:ext cx="3581400" cy="1015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n-US" sz="2000" b="1" dirty="0" smtClean="0"/>
              <a:t>PME electrostatic </a:t>
            </a:r>
            <a:r>
              <a:rPr lang="en-US" altLang="en-US" sz="2000" b="1" dirty="0"/>
              <a:t>potential </a:t>
            </a:r>
            <a:r>
              <a:rPr lang="en-US" altLang="en-US" sz="2000" b="1" dirty="0" smtClean="0"/>
              <a:t>contour  for </a:t>
            </a:r>
            <a:r>
              <a:rPr lang="en-US" altLang="en-US" sz="2000" b="1" dirty="0"/>
              <a:t>a </a:t>
            </a:r>
            <a:r>
              <a:rPr lang="en-US" altLang="en-US" sz="2000" b="1" dirty="0" smtClean="0"/>
              <a:t>helicase on a volumetric slice plane</a:t>
            </a:r>
            <a:endParaRPr lang="en-US" altLang="en-US" sz="2000" b="1" dirty="0"/>
          </a:p>
        </p:txBody>
      </p:sp>
      <p:pic>
        <p:nvPicPr>
          <p:cNvPr id="336903" name="Picture 7" descr="S:\work\vmd\NIH\advisory2005\figs\sasacolor\colorbysasa.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795646"/>
            <a:ext cx="3494561" cy="401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4" name="Text Box 8"/>
          <p:cNvSpPr txBox="1">
            <a:spLocks noChangeArrowheads="1"/>
          </p:cNvSpPr>
          <p:nvPr/>
        </p:nvSpPr>
        <p:spPr bwMode="auto">
          <a:xfrm>
            <a:off x="492126" y="4265957"/>
            <a:ext cx="4015843" cy="707886"/>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Per-residue </a:t>
            </a:r>
            <a:r>
              <a:rPr lang="en-US" altLang="en-US" sz="2000" b="1" dirty="0" smtClean="0"/>
              <a:t>solvent-accessible </a:t>
            </a:r>
            <a:endParaRPr lang="en-US" altLang="en-US" sz="2000" b="1" dirty="0"/>
          </a:p>
          <a:p>
            <a:r>
              <a:rPr lang="en-US" altLang="en-US" sz="2000" b="1" dirty="0" smtClean="0"/>
              <a:t>surface area </a:t>
            </a:r>
            <a:r>
              <a:rPr lang="en-US" altLang="en-US" sz="2000" b="1" dirty="0"/>
              <a:t>of Ubiquitin</a:t>
            </a:r>
          </a:p>
        </p:txBody>
      </p:sp>
      <p:sp>
        <p:nvSpPr>
          <p:cNvPr id="2" name="Title 1"/>
          <p:cNvSpPr>
            <a:spLocks noGrp="1"/>
          </p:cNvSpPr>
          <p:nvPr>
            <p:ph type="title"/>
          </p:nvPr>
        </p:nvSpPr>
        <p:spPr>
          <a:xfrm>
            <a:off x="34926" y="114300"/>
            <a:ext cx="9109075" cy="765571"/>
          </a:xfrm>
        </p:spPr>
        <p:txBody>
          <a:bodyPr>
            <a:noAutofit/>
          </a:bodyPr>
          <a:lstStyle/>
          <a:p>
            <a:r>
              <a:rPr lang="en-US" sz="3200" dirty="0" smtClean="0"/>
              <a:t>Display of Computed Properties on Structures</a:t>
            </a:r>
            <a:endParaRPr lang="en-US" sz="3200" dirty="0"/>
          </a:p>
        </p:txBody>
      </p:sp>
    </p:spTree>
    <p:extLst>
      <p:ext uri="{BB962C8B-B14F-4D97-AF65-F5344CB8AC3E}">
        <p14:creationId xmlns:p14="http://schemas.microsoft.com/office/powerpoint/2010/main" val="831037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5980"/>
            <a:ext cx="8839200" cy="651271"/>
          </a:xfrm>
        </p:spPr>
        <p:txBody>
          <a:bodyPr>
            <a:noAutofit/>
          </a:bodyPr>
          <a:lstStyle/>
          <a:p>
            <a:r>
              <a:rPr lang="en-US" altLang="en-US" sz="2400" b="1" dirty="0" err="1"/>
              <a:t>CheA</a:t>
            </a:r>
            <a:r>
              <a:rPr lang="en-US" altLang="en-US" sz="2400" b="1" dirty="0"/>
              <a:t> kinase PCA: first principal component porcupine </a:t>
            </a:r>
            <a:r>
              <a:rPr lang="en-US" altLang="en-US" sz="2400" b="1" dirty="0" smtClean="0"/>
              <a:t>plot</a:t>
            </a:r>
            <a:endParaRPr lang="en-US" sz="2400" dirty="0"/>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20" t="8976" r="2044" b="3906"/>
          <a:stretch/>
        </p:blipFill>
        <p:spPr>
          <a:xfrm>
            <a:off x="1215985" y="857251"/>
            <a:ext cx="6681107" cy="4286249"/>
          </a:xfrm>
          <a:prstGeom prst="rect">
            <a:avLst/>
          </a:prstGeom>
        </p:spPr>
      </p:pic>
    </p:spTree>
    <p:extLst>
      <p:ext uri="{BB962C8B-B14F-4D97-AF65-F5344CB8AC3E}">
        <p14:creationId xmlns:p14="http://schemas.microsoft.com/office/powerpoint/2010/main" val="1945903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762001" y="114300"/>
            <a:ext cx="7770813" cy="741760"/>
          </a:xfrm>
        </p:spPr>
        <p:txBody>
          <a:bodyPr>
            <a:normAutofit/>
          </a:bodyPr>
          <a:lstStyle/>
          <a:p>
            <a:r>
              <a:rPr lang="en-US" altLang="en-US" sz="3600" dirty="0" smtClean="0"/>
              <a:t>Visualization of Molecular </a:t>
            </a:r>
            <a:r>
              <a:rPr lang="en-US" altLang="en-US" sz="3600" dirty="0"/>
              <a:t>Dynamics</a:t>
            </a:r>
          </a:p>
        </p:txBody>
      </p:sp>
      <p:sp>
        <p:nvSpPr>
          <p:cNvPr id="321539" name="Rectangle 3"/>
          <p:cNvSpPr>
            <a:spLocks noGrp="1" noChangeArrowheads="1"/>
          </p:cNvSpPr>
          <p:nvPr>
            <p:ph type="body" sz="half" idx="1"/>
          </p:nvPr>
        </p:nvSpPr>
        <p:spPr>
          <a:xfrm>
            <a:off x="304800" y="742950"/>
            <a:ext cx="8382000" cy="1828800"/>
          </a:xfrm>
        </p:spPr>
        <p:txBody>
          <a:bodyPr>
            <a:normAutofit fontScale="85000" lnSpcReduction="20000"/>
          </a:bodyPr>
          <a:lstStyle/>
          <a:p>
            <a:pPr marL="342900" indent="-342900" defTabSz="914400">
              <a:spcBef>
                <a:spcPct val="20000"/>
              </a:spcBef>
            </a:pPr>
            <a:r>
              <a:rPr lang="en-US" altLang="en-US" sz="2400" dirty="0" smtClean="0"/>
              <a:t>Molecular </a:t>
            </a:r>
            <a:r>
              <a:rPr lang="en-US" altLang="en-US" sz="2400" dirty="0"/>
              <a:t>dynamics </a:t>
            </a:r>
            <a:r>
              <a:rPr lang="en-US" altLang="en-US" sz="2400" dirty="0" smtClean="0"/>
              <a:t>simulations save </a:t>
            </a:r>
            <a:r>
              <a:rPr lang="en-US" altLang="en-US" sz="2400" dirty="0"/>
              <a:t>trajectories of atomic coordinates as </a:t>
            </a:r>
            <a:r>
              <a:rPr lang="en-US" altLang="en-US" sz="2400" dirty="0" smtClean="0"/>
              <a:t>simulated time </a:t>
            </a:r>
            <a:r>
              <a:rPr lang="en-US" altLang="en-US" sz="2400" dirty="0"/>
              <a:t>progresses</a:t>
            </a:r>
          </a:p>
          <a:p>
            <a:pPr marL="342900" indent="-342900" defTabSz="914400">
              <a:spcBef>
                <a:spcPct val="20000"/>
              </a:spcBef>
            </a:pPr>
            <a:r>
              <a:rPr lang="en-US" altLang="en-US" sz="2400" dirty="0"/>
              <a:t>Researchers study trajectories by analyzing force profiles, energies, structural </a:t>
            </a:r>
            <a:r>
              <a:rPr lang="en-US" altLang="en-US" sz="2400" dirty="0" smtClean="0"/>
              <a:t>changes, etc.</a:t>
            </a:r>
          </a:p>
          <a:p>
            <a:pPr marL="342900" indent="-342900" defTabSz="914400">
              <a:spcBef>
                <a:spcPct val="20000"/>
              </a:spcBef>
            </a:pPr>
            <a:r>
              <a:rPr lang="en-US" altLang="en-US" sz="2400" b="1" dirty="0" smtClean="0"/>
              <a:t>Visualization selections, graphics, structure properties recomputed for each trajectory </a:t>
            </a:r>
            <a:r>
              <a:rPr lang="en-US" altLang="en-US" sz="2400" b="1" dirty="0" err="1" smtClean="0"/>
              <a:t>timestep</a:t>
            </a:r>
            <a:r>
              <a:rPr lang="en-US" altLang="en-US" sz="2400" b="1" dirty="0" smtClean="0"/>
              <a:t>!</a:t>
            </a:r>
            <a:endParaRPr lang="en-US" altLang="en-US" sz="2400" b="1" dirty="0"/>
          </a:p>
        </p:txBody>
      </p:sp>
      <p:pic>
        <p:nvPicPr>
          <p:cNvPr id="5" name="cadherin-93.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2265"/>
          <a:stretch/>
        </p:blipFill>
        <p:spPr>
          <a:xfrm>
            <a:off x="1600201" y="2521675"/>
            <a:ext cx="5952499" cy="2611193"/>
          </a:xfrm>
          <a:prstGeom prst="rect">
            <a:avLst/>
          </a:prstGeom>
        </p:spPr>
      </p:pic>
    </p:spTree>
    <p:extLst>
      <p:ext uri="{BB962C8B-B14F-4D97-AF65-F5344CB8AC3E}">
        <p14:creationId xmlns:p14="http://schemas.microsoft.com/office/powerpoint/2010/main" val="49929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7" name="image.png"/>
          <p:cNvPicPr/>
          <p:nvPr/>
        </p:nvPicPr>
        <p:blipFill rotWithShape="1">
          <a:blip r:embed="rId4">
            <a:extLst/>
          </a:blip>
          <a:srcRect b="12130"/>
          <a:stretch/>
        </p:blipFill>
        <p:spPr>
          <a:xfrm>
            <a:off x="2759239" y="795487"/>
            <a:ext cx="3013220" cy="4348013"/>
          </a:xfrm>
          <a:prstGeom prst="rect">
            <a:avLst/>
          </a:prstGeom>
          <a:ln w="12700">
            <a:miter lim="400000"/>
          </a:ln>
        </p:spPr>
      </p:pic>
      <p:pic>
        <p:nvPicPr>
          <p:cNvPr id="98" name="image3.png"/>
          <p:cNvPicPr/>
          <p:nvPr/>
        </p:nvPicPr>
        <p:blipFill>
          <a:blip r:embed="rId5">
            <a:extLst/>
          </a:blip>
          <a:stretch>
            <a:fillRect/>
          </a:stretch>
        </p:blipFill>
        <p:spPr>
          <a:xfrm>
            <a:off x="6434138" y="1086659"/>
            <a:ext cx="2257401" cy="1333501"/>
          </a:xfrm>
          <a:prstGeom prst="rect">
            <a:avLst/>
          </a:prstGeom>
          <a:ln>
            <a:round/>
          </a:ln>
        </p:spPr>
      </p:pic>
      <p:sp>
        <p:nvSpPr>
          <p:cNvPr id="99" name="Shape 99"/>
          <p:cNvSpPr/>
          <p:nvPr/>
        </p:nvSpPr>
        <p:spPr>
          <a:xfrm>
            <a:off x="6360060" y="789686"/>
            <a:ext cx="2386013" cy="276999"/>
          </a:xfrm>
          <a:prstGeom prst="rect">
            <a:avLst/>
          </a:prstGeom>
          <a:solidFill>
            <a:srgbClr val="D46C69"/>
          </a:solidFill>
          <a:ln w="25400">
            <a:solidFill>
              <a:srgbClr val="000000">
                <a:alpha val="0"/>
              </a:srgbClr>
            </a:solidFill>
            <a:miter lim="400000"/>
          </a:ln>
          <a:effectLst>
            <a:outerShdw blurRad="127000" dist="76199" dir="27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buClr>
                <a:srgbClr val="FFFFFF"/>
              </a:buClr>
              <a:defRPr sz="3800">
                <a:solidFill>
                  <a:srgbClr val="FFFFFF"/>
                </a:solidFill>
                <a:effectLst>
                  <a:outerShdw blurRad="38100" dist="12700" dir="5400000" rotWithShape="0">
                    <a:srgbClr val="000000">
                      <a:alpha val="50000"/>
                    </a:srgbClr>
                  </a:outerShdw>
                </a:effectLst>
                <a:uFill>
                  <a:solidFill>
                    <a:srgbClr val="FFFFFF"/>
                  </a:solidFill>
                </a:uFill>
                <a:latin typeface="Helvetica"/>
                <a:ea typeface="Helvetica"/>
                <a:cs typeface="Helvetica"/>
                <a:sym typeface="Helvetica"/>
              </a:defRPr>
            </a:lvl1pPr>
          </a:lstStyle>
          <a:p>
            <a:pPr lvl="0">
              <a:defRPr sz="1800">
                <a:solidFill>
                  <a:srgbClr val="000000"/>
                </a:solidFill>
                <a:effectLst/>
                <a:uFillTx/>
              </a:defRPr>
            </a:pPr>
            <a:r>
              <a:rPr sz="1800" dirty="0"/>
              <a:t>X-ray crystallography</a:t>
            </a:r>
          </a:p>
        </p:txBody>
      </p:sp>
      <p:sp>
        <p:nvSpPr>
          <p:cNvPr id="100" name="Shape 100"/>
          <p:cNvSpPr/>
          <p:nvPr/>
        </p:nvSpPr>
        <p:spPr>
          <a:xfrm>
            <a:off x="7060183" y="2427786"/>
            <a:ext cx="1662113" cy="171451"/>
          </a:xfrm>
          <a:prstGeom prst="rect">
            <a:avLst/>
          </a:prstGeom>
          <a:ln>
            <a:round/>
          </a:ln>
          <a:extLst>
            <a:ext uri="{C572A759-6A51-4108-AA02-DFA0A04FC94B}">
              <ma14:wrappingTextBoxFlag xmlns:ma14="http://schemas.microsoft.com/office/mac/drawingml/2011/main" xmlns="" val="1"/>
            </a:ext>
          </a:extLst>
        </p:spPr>
        <p:txBody>
          <a:bodyPr lIns="0" tIns="0" rIns="0" bIns="0" anchor="ctr">
            <a:spAutoFit/>
          </a:bodyPr>
          <a:lstStyle>
            <a:lvl1pPr algn="l">
              <a:buClr>
                <a:srgbClr val="000000"/>
              </a:buClr>
              <a:defRPr sz="3000">
                <a:uFill>
                  <a:solidFill/>
                </a:uFill>
                <a:latin typeface="Helvetica"/>
                <a:ea typeface="Helvetica"/>
                <a:cs typeface="Helvetica"/>
                <a:sym typeface="Helvetica"/>
              </a:defRPr>
            </a:lvl1pPr>
          </a:lstStyle>
          <a:p>
            <a:pPr lvl="0">
              <a:defRPr sz="1800">
                <a:uFillTx/>
              </a:defRPr>
            </a:pPr>
            <a:r>
              <a:rPr sz="1100"/>
              <a:t>APS at Argonne</a:t>
            </a:r>
          </a:p>
        </p:txBody>
      </p:sp>
      <p:pic>
        <p:nvPicPr>
          <p:cNvPr id="101" name="image4.png"/>
          <p:cNvPicPr/>
          <p:nvPr/>
        </p:nvPicPr>
        <p:blipFill>
          <a:blip r:embed="rId6">
            <a:extLst/>
          </a:blip>
          <a:stretch>
            <a:fillRect/>
          </a:stretch>
        </p:blipFill>
        <p:spPr>
          <a:xfrm>
            <a:off x="595313" y="2957466"/>
            <a:ext cx="1605088" cy="1857376"/>
          </a:xfrm>
          <a:prstGeom prst="rect">
            <a:avLst/>
          </a:prstGeom>
          <a:ln>
            <a:round/>
          </a:ln>
        </p:spPr>
      </p:pic>
      <p:pic>
        <p:nvPicPr>
          <p:cNvPr id="102" name="image6.png"/>
          <p:cNvPicPr/>
          <p:nvPr/>
        </p:nvPicPr>
        <p:blipFill>
          <a:blip r:embed="rId7">
            <a:extLst/>
          </a:blip>
          <a:srcRect l="2364" t="5325" r="1182" b="22514"/>
          <a:stretch>
            <a:fillRect/>
          </a:stretch>
        </p:blipFill>
        <p:spPr>
          <a:xfrm>
            <a:off x="508601" y="1045295"/>
            <a:ext cx="1469214" cy="1647826"/>
          </a:xfrm>
          <a:prstGeom prst="rect">
            <a:avLst/>
          </a:prstGeom>
          <a:ln>
            <a:round/>
          </a:ln>
        </p:spPr>
      </p:pic>
      <p:pic>
        <p:nvPicPr>
          <p:cNvPr id="103" name="image7.png"/>
          <p:cNvPicPr/>
          <p:nvPr/>
        </p:nvPicPr>
        <p:blipFill>
          <a:blip r:embed="rId8">
            <a:extLst/>
          </a:blip>
          <a:stretch>
            <a:fillRect/>
          </a:stretch>
        </p:blipFill>
        <p:spPr>
          <a:xfrm>
            <a:off x="6739738" y="2651448"/>
            <a:ext cx="1852613" cy="2143295"/>
          </a:xfrm>
          <a:prstGeom prst="rect">
            <a:avLst/>
          </a:prstGeom>
          <a:ln>
            <a:round/>
          </a:ln>
        </p:spPr>
      </p:pic>
      <p:sp>
        <p:nvSpPr>
          <p:cNvPr id="104" name="Shape 104"/>
          <p:cNvSpPr/>
          <p:nvPr/>
        </p:nvSpPr>
        <p:spPr>
          <a:xfrm>
            <a:off x="165981" y="789685"/>
            <a:ext cx="2290763" cy="276999"/>
          </a:xfrm>
          <a:prstGeom prst="rect">
            <a:avLst/>
          </a:prstGeom>
          <a:solidFill>
            <a:srgbClr val="6D9EDC"/>
          </a:solidFill>
          <a:ln w="25400">
            <a:solidFill>
              <a:srgbClr val="000000">
                <a:alpha val="0"/>
              </a:srgbClr>
            </a:solidFill>
            <a:miter lim="400000"/>
          </a:ln>
          <a:effectLst>
            <a:outerShdw blurRad="127000" dist="76198" dir="78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defTabSz="584200">
              <a:buClr>
                <a:srgbClr val="FFFFFF"/>
              </a:buClr>
              <a:defRPr sz="3800">
                <a:solidFill>
                  <a:srgbClr val="FFFFFF"/>
                </a:solidFill>
                <a:effectLst>
                  <a:outerShdw blurRad="38100" dist="12700" dir="5400000" rotWithShape="0">
                    <a:srgbClr val="000000">
                      <a:alpha val="50000"/>
                    </a:srgbClr>
                  </a:outerShdw>
                </a:effectLst>
                <a:uFill>
                  <a:solidFill>
                    <a:srgbClr val="FFFFFF"/>
                  </a:solidFill>
                </a:uFill>
                <a:latin typeface="Helvetica"/>
                <a:ea typeface="Helvetica"/>
                <a:cs typeface="Helvetica"/>
                <a:sym typeface="Helvetica"/>
              </a:defRPr>
            </a:lvl1pPr>
          </a:lstStyle>
          <a:p>
            <a:pPr lvl="0">
              <a:defRPr sz="1800">
                <a:solidFill>
                  <a:srgbClr val="000000"/>
                </a:solidFill>
                <a:effectLst/>
                <a:uFillTx/>
              </a:defRPr>
            </a:pPr>
            <a:r>
              <a:rPr sz="1800" dirty="0"/>
              <a:t>Electron microscopy</a:t>
            </a:r>
          </a:p>
        </p:txBody>
      </p:sp>
      <p:sp>
        <p:nvSpPr>
          <p:cNvPr id="105" name="Shape 105"/>
          <p:cNvSpPr/>
          <p:nvPr/>
        </p:nvSpPr>
        <p:spPr>
          <a:xfrm>
            <a:off x="418431" y="2692822"/>
            <a:ext cx="1662113" cy="171451"/>
          </a:xfrm>
          <a:prstGeom prst="rect">
            <a:avLst/>
          </a:prstGeom>
          <a:ln>
            <a:round/>
          </a:ln>
          <a:extLst>
            <a:ext uri="{C572A759-6A51-4108-AA02-DFA0A04FC94B}">
              <ma14:wrappingTextBoxFlag xmlns:ma14="http://schemas.microsoft.com/office/mac/drawingml/2011/main" xmlns="" val="1"/>
            </a:ext>
          </a:extLst>
        </p:spPr>
        <p:txBody>
          <a:bodyPr lIns="0" tIns="0" rIns="0" bIns="0" anchor="ctr">
            <a:spAutoFit/>
          </a:bodyPr>
          <a:lstStyle>
            <a:lvl1pPr>
              <a:buClr>
                <a:srgbClr val="000000"/>
              </a:buClr>
              <a:defRPr sz="3000">
                <a:uFill>
                  <a:solidFill/>
                </a:uFill>
                <a:latin typeface="Helvetica"/>
                <a:ea typeface="Helvetica"/>
                <a:cs typeface="Helvetica"/>
                <a:sym typeface="Helvetica"/>
              </a:defRPr>
            </a:lvl1pPr>
          </a:lstStyle>
          <a:p>
            <a:pPr lvl="0" algn="ctr">
              <a:defRPr sz="1800">
                <a:uFillTx/>
              </a:defRPr>
            </a:pPr>
            <a:r>
              <a:rPr sz="1100" dirty="0"/>
              <a:t>FEI microscope</a:t>
            </a:r>
          </a:p>
        </p:txBody>
      </p:sp>
      <p:sp>
        <p:nvSpPr>
          <p:cNvPr id="106" name="Shape 106"/>
          <p:cNvSpPr/>
          <p:nvPr/>
        </p:nvSpPr>
        <p:spPr>
          <a:xfrm>
            <a:off x="0" y="410919"/>
            <a:ext cx="9158288" cy="353943"/>
          </a:xfrm>
          <a:prstGeom prst="rect">
            <a:avLst/>
          </a:prstGeom>
          <a:ln>
            <a:round/>
          </a:ln>
          <a:effectLst>
            <a:outerShdw blurRad="50800" dist="38100" dir="2700000" rotWithShape="0">
              <a:srgbClr val="FFFFFF">
                <a:alpha val="40000"/>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buClr>
                <a:srgbClr val="000000"/>
              </a:buClr>
              <a:buFont typeface="Times New Roman"/>
              <a:defRPr sz="6000" b="1" i="1">
                <a:effectLst>
                  <a:outerShdw blurRad="50800" dist="50800" dir="5400000" rotWithShape="0">
                    <a:srgbClr val="FFFFFF"/>
                  </a:outerShdw>
                </a:effectLst>
                <a:uFill>
                  <a:solidFill/>
                </a:uFill>
                <a:latin typeface="Helvetica"/>
                <a:ea typeface="Helvetica"/>
                <a:cs typeface="Helvetica"/>
                <a:sym typeface="Helvetica"/>
              </a:defRPr>
            </a:lvl1pPr>
          </a:lstStyle>
          <a:p>
            <a:pPr lvl="0">
              <a:defRPr sz="1800" b="0" i="0">
                <a:effectLst/>
                <a:uFillTx/>
              </a:defRPr>
            </a:pPr>
            <a:r>
              <a:rPr sz="2300"/>
              <a:t>MDFF Solves Structures from X-ray Crystallography and Cryo-EM</a:t>
            </a:r>
          </a:p>
        </p:txBody>
      </p:sp>
      <p:sp>
        <p:nvSpPr>
          <p:cNvPr id="107" name="Shape 107"/>
          <p:cNvSpPr/>
          <p:nvPr/>
        </p:nvSpPr>
        <p:spPr>
          <a:xfrm>
            <a:off x="2409825" y="1605400"/>
            <a:ext cx="785813" cy="509588"/>
          </a:xfrm>
          <a:prstGeom prst="rightArrow">
            <a:avLst>
              <a:gd name="adj1" fmla="val 50000"/>
              <a:gd name="adj2" fmla="val 16822"/>
            </a:avLst>
          </a:prstGeom>
          <a:solidFill>
            <a:srgbClr val="4180FF"/>
          </a:solidFill>
          <a:ln w="25400">
            <a:solidFill>
              <a:srgbClr val="0433FF"/>
            </a:solidFill>
            <a:round/>
          </a:ln>
        </p:spPr>
        <p:txBody>
          <a:bodyPr lIns="0" tIns="0" rIns="0" bIns="0"/>
          <a:lstStyle/>
          <a:p>
            <a:pPr defTabSz="242888">
              <a:defRPr sz="1600">
                <a:latin typeface="Helvetica"/>
                <a:ea typeface="Helvetica"/>
                <a:cs typeface="Helvetica"/>
                <a:sym typeface="Helvetica"/>
              </a:defRPr>
            </a:pPr>
            <a:endParaRPr/>
          </a:p>
        </p:txBody>
      </p:sp>
      <p:sp>
        <p:nvSpPr>
          <p:cNvPr id="108" name="Shape 108"/>
          <p:cNvSpPr/>
          <p:nvPr/>
        </p:nvSpPr>
        <p:spPr>
          <a:xfrm rot="10800000">
            <a:off x="5272403" y="1605633"/>
            <a:ext cx="785813" cy="509588"/>
          </a:xfrm>
          <a:prstGeom prst="rightArrow">
            <a:avLst>
              <a:gd name="adj1" fmla="val 50000"/>
              <a:gd name="adj2" fmla="val 16822"/>
            </a:avLst>
          </a:prstGeom>
          <a:solidFill>
            <a:srgbClr val="4180FF"/>
          </a:solidFill>
          <a:ln w="25400">
            <a:solidFill>
              <a:srgbClr val="0433FF"/>
            </a:solidFill>
            <a:round/>
          </a:ln>
        </p:spPr>
        <p:txBody>
          <a:bodyPr lIns="0" tIns="0" rIns="0" bIns="0"/>
          <a:lstStyle/>
          <a:p>
            <a:pPr defTabSz="242888">
              <a:defRPr sz="1600">
                <a:latin typeface="Helvetica"/>
                <a:ea typeface="Helvetica"/>
                <a:cs typeface="Helvetica"/>
                <a:sym typeface="Helvetica"/>
              </a:defRPr>
            </a:pPr>
            <a:endParaRPr/>
          </a:p>
        </p:txBody>
      </p:sp>
      <p:pic>
        <p:nvPicPr>
          <p:cNvPr id="110" name="media10-31.mov"/>
          <p:cNvPicPr/>
          <p:nvPr>
            <a:videoFile r:link="rId2"/>
            <p:extLst>
              <p:ext uri="{DAA4B4D4-6D71-4841-9C94-3DE7FCFB9230}">
                <p14:media xmlns:p14="http://schemas.microsoft.com/office/powerpoint/2010/main" r:embed="rId1"/>
              </p:ext>
            </p:extLst>
          </p:nvPr>
        </p:nvPicPr>
        <p:blipFill>
          <a:blip r:embed="rId9">
            <a:extLst/>
          </a:blip>
          <a:stretch>
            <a:fillRect/>
          </a:stretch>
        </p:blipFill>
        <p:spPr>
          <a:xfrm>
            <a:off x="3195638" y="1635269"/>
            <a:ext cx="2028826" cy="2357438"/>
          </a:xfrm>
          <a:prstGeom prst="rect">
            <a:avLst/>
          </a:prstGeom>
        </p:spPr>
      </p:pic>
      <p:sp>
        <p:nvSpPr>
          <p:cNvPr id="111" name="Shape 111"/>
          <p:cNvSpPr/>
          <p:nvPr/>
        </p:nvSpPr>
        <p:spPr>
          <a:xfrm>
            <a:off x="6360060" y="4766668"/>
            <a:ext cx="2497774" cy="367409"/>
          </a:xfrm>
          <a:prstGeom prst="rect">
            <a:avLst/>
          </a:prstGeom>
          <a:ln w="12700">
            <a:round/>
          </a:ln>
          <a:extLst>
            <a:ext uri="{C572A759-6A51-4108-AA02-DFA0A04FC94B}">
              <ma14:wrappingTextBoxFlag xmlns:ma14="http://schemas.microsoft.com/office/mac/drawingml/2011/main" xmlns="" val="1"/>
            </a:ext>
          </a:extLst>
        </p:spPr>
        <p:txBody>
          <a:bodyPr wrap="square" lIns="14288" tIns="14288" rIns="14288" bIns="14288">
            <a:spAutoFit/>
          </a:bodyPr>
          <a:lstStyle>
            <a:lvl1pPr>
              <a:buClr>
                <a:srgbClr val="000000"/>
              </a:buClr>
              <a:buFont typeface="Times New Roman"/>
              <a:defRPr sz="3000">
                <a:latin typeface="Helvetica"/>
                <a:ea typeface="Helvetica"/>
                <a:cs typeface="Helvetica"/>
                <a:sym typeface="Helvetica"/>
              </a:defRPr>
            </a:lvl1pPr>
          </a:lstStyle>
          <a:p>
            <a:pPr algn="ctr">
              <a:defRPr sz="1800"/>
            </a:pPr>
            <a:r>
              <a:rPr lang="en-US" sz="1100" dirty="0"/>
              <a:t>I</a:t>
            </a:r>
            <a:r>
              <a:rPr sz="1100" dirty="0" smtClean="0"/>
              <a:t>deal </a:t>
            </a:r>
            <a:r>
              <a:rPr sz="1100" dirty="0"/>
              <a:t>protein structure at high </a:t>
            </a:r>
            <a:r>
              <a:rPr sz="1100" dirty="0" smtClean="0"/>
              <a:t>resolution</a:t>
            </a:r>
            <a:endParaRPr lang="en-US" sz="1100" dirty="0" smtClean="0"/>
          </a:p>
          <a:p>
            <a:pPr algn="ctr">
              <a:defRPr sz="1800"/>
            </a:pPr>
            <a:r>
              <a:rPr lang="en-US" sz="1100" dirty="0" smtClean="0"/>
              <a:t> </a:t>
            </a:r>
            <a:r>
              <a:rPr lang="en-US" sz="1100" dirty="0"/>
              <a:t>Acetyl – CoA </a:t>
            </a:r>
            <a:r>
              <a:rPr lang="en-US" sz="1100" dirty="0" smtClean="0"/>
              <a:t>Synthase</a:t>
            </a:r>
            <a:endParaRPr sz="1100" dirty="0"/>
          </a:p>
        </p:txBody>
      </p:sp>
      <p:sp>
        <p:nvSpPr>
          <p:cNvPr id="112" name="Shape 112"/>
          <p:cNvSpPr/>
          <p:nvPr/>
        </p:nvSpPr>
        <p:spPr>
          <a:xfrm>
            <a:off x="508601" y="4767263"/>
            <a:ext cx="1901224" cy="367409"/>
          </a:xfrm>
          <a:prstGeom prst="rect">
            <a:avLst/>
          </a:prstGeom>
          <a:ln w="12700">
            <a:round/>
          </a:ln>
          <a:extLst>
            <a:ext uri="{C572A759-6A51-4108-AA02-DFA0A04FC94B}">
              <ma14:wrappingTextBoxFlag xmlns:ma14="http://schemas.microsoft.com/office/mac/drawingml/2011/main" xmlns="" val="1"/>
            </a:ext>
          </a:extLst>
        </p:spPr>
        <p:txBody>
          <a:bodyPr wrap="square" lIns="14288" tIns="14288" rIns="14288" bIns="14288">
            <a:spAutoFit/>
          </a:bodyPr>
          <a:lstStyle/>
          <a:p>
            <a:pPr lvl="0">
              <a:buClr>
                <a:srgbClr val="000000"/>
              </a:buClr>
              <a:buFont typeface="Times New Roman"/>
              <a:defRPr sz="1800"/>
            </a:pPr>
            <a:r>
              <a:rPr lang="en-US" sz="1100" dirty="0">
                <a:latin typeface="Helvetica"/>
                <a:ea typeface="Helvetica"/>
                <a:cs typeface="Helvetica"/>
                <a:sym typeface="Helvetica"/>
              </a:rPr>
              <a:t>E</a:t>
            </a:r>
            <a:r>
              <a:rPr sz="1100" dirty="0" smtClean="0">
                <a:latin typeface="Helvetica"/>
                <a:ea typeface="Helvetica"/>
                <a:cs typeface="Helvetica"/>
                <a:sym typeface="Helvetica"/>
              </a:rPr>
              <a:t>lectron </a:t>
            </a:r>
            <a:r>
              <a:rPr sz="1100" dirty="0">
                <a:latin typeface="Helvetica"/>
                <a:ea typeface="Helvetica"/>
                <a:cs typeface="Helvetica"/>
                <a:sym typeface="Helvetica"/>
              </a:rPr>
              <a:t>density of protein in </a:t>
            </a:r>
            <a:r>
              <a:rPr sz="1100" dirty="0" smtClean="0">
                <a:latin typeface="Helvetica"/>
                <a:ea typeface="Helvetica"/>
                <a:cs typeface="Helvetica"/>
                <a:sym typeface="Helvetica"/>
              </a:rPr>
              <a:t>action</a:t>
            </a:r>
            <a:r>
              <a:rPr lang="en-US" sz="1100" dirty="0" smtClean="0">
                <a:latin typeface="Helvetica"/>
                <a:ea typeface="Helvetica"/>
                <a:cs typeface="Helvetica"/>
                <a:sym typeface="Helvetica"/>
              </a:rPr>
              <a:t> </a:t>
            </a:r>
            <a:r>
              <a:rPr sz="1100" dirty="0" smtClean="0">
                <a:latin typeface="Helvetica"/>
                <a:ea typeface="Helvetica"/>
                <a:cs typeface="Helvetica"/>
                <a:sym typeface="Helvetica"/>
              </a:rPr>
              <a:t>at </a:t>
            </a:r>
            <a:r>
              <a:rPr sz="1100" dirty="0">
                <a:latin typeface="Helvetica"/>
                <a:ea typeface="Helvetica"/>
                <a:cs typeface="Helvetica"/>
                <a:sym typeface="Helvetica"/>
              </a:rPr>
              <a:t>low resolution</a:t>
            </a:r>
          </a:p>
        </p:txBody>
      </p:sp>
      <p:sp>
        <p:nvSpPr>
          <p:cNvPr id="113" name="Shape 113"/>
          <p:cNvSpPr/>
          <p:nvPr/>
        </p:nvSpPr>
        <p:spPr>
          <a:xfrm>
            <a:off x="338137" y="-33459"/>
            <a:ext cx="8615363" cy="41934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buClr>
                <a:srgbClr val="000000"/>
              </a:buClr>
              <a:buFont typeface="Times New Roman"/>
              <a:defRPr sz="6500" b="1">
                <a:effectLst>
                  <a:outerShdw blurRad="50800" dist="50800" dir="5400000" rotWithShape="0">
                    <a:srgbClr val="FFFFFF"/>
                  </a:outerShdw>
                </a:effectLst>
                <a:uFill>
                  <a:solidFill/>
                </a:uFill>
                <a:latin typeface="Helvetica"/>
                <a:ea typeface="Helvetica"/>
                <a:cs typeface="Helvetica"/>
                <a:sym typeface="Helvetica"/>
              </a:defRPr>
            </a:lvl1pPr>
          </a:lstStyle>
          <a:p>
            <a:pPr lvl="0">
              <a:defRPr sz="1800" b="0">
                <a:effectLst/>
                <a:uFillTx/>
              </a:defRPr>
            </a:pPr>
            <a:r>
              <a:rPr sz="2500"/>
              <a:t>Petascale Computing - A Key Instrument for Life Science</a:t>
            </a:r>
          </a:p>
        </p:txBody>
      </p:sp>
    </p:spTree>
    <p:extLst>
      <p:ext uri="{BB962C8B-B14F-4D97-AF65-F5344CB8AC3E}">
        <p14:creationId xmlns:p14="http://schemas.microsoft.com/office/powerpoint/2010/main" val="3225493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10"/>
                </p:tgtEl>
              </p:cMediaNode>
            </p:video>
            <p:seq concurrent="1" nextAc="seek">
              <p:cTn id="8" restart="whenNotActive" fill="hold" evtFilter="cancelBubble" nodeType="interactiveSeq">
                <p:stCondLst>
                  <p:cond evt="onClick" delay="0">
                    <p:tgtEl>
                      <p:spTgt spid="1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0"/>
                                        </p:tgtEl>
                                      </p:cBhvr>
                                    </p:cmd>
                                  </p:childTnLst>
                                </p:cTn>
                              </p:par>
                            </p:childTnLst>
                          </p:cTn>
                        </p:par>
                      </p:childTnLst>
                    </p:cTn>
                  </p:par>
                </p:childTnLst>
              </p:cTn>
              <p:nextCondLst>
                <p:cond evt="onClick" delay="0">
                  <p:tgtEl>
                    <p:spTgt spid="1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Immersive Visualization and VR for Structural Biology</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31440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04800" y="209550"/>
            <a:ext cx="8610600" cy="609600"/>
          </a:xfrm>
        </p:spPr>
        <p:txBody>
          <a:bodyPr>
            <a:normAutofit fontScale="90000"/>
          </a:bodyPr>
          <a:lstStyle/>
          <a:p>
            <a:r>
              <a:rPr lang="en-US" altLang="en-US" sz="3600" smtClean="0"/>
              <a:t>Immersive Viz. w/ VMD</a:t>
            </a:r>
          </a:p>
        </p:txBody>
      </p:sp>
      <p:sp>
        <p:nvSpPr>
          <p:cNvPr id="53251" name="Text Placeholder 2"/>
          <p:cNvSpPr>
            <a:spLocks noGrp="1"/>
          </p:cNvSpPr>
          <p:nvPr>
            <p:ph type="body" sz="half" idx="1"/>
          </p:nvPr>
        </p:nvSpPr>
        <p:spPr>
          <a:xfrm>
            <a:off x="152400" y="819150"/>
            <a:ext cx="5334000" cy="4114800"/>
          </a:xfrm>
        </p:spPr>
        <p:txBody>
          <a:bodyPr/>
          <a:lstStyle/>
          <a:p>
            <a:r>
              <a:rPr lang="en-US" altLang="en-US" sz="2000" dirty="0" smtClean="0"/>
              <a:t>VMD began as a CAVE app (1993)</a:t>
            </a:r>
          </a:p>
          <a:p>
            <a:r>
              <a:rPr lang="en-US" altLang="en-US" sz="2000" dirty="0" smtClean="0"/>
              <a:t>Use of immersive </a:t>
            </a:r>
            <a:r>
              <a:rPr lang="en-US" altLang="en-US" sz="2000" dirty="0" err="1" smtClean="0"/>
              <a:t>viz</a:t>
            </a:r>
            <a:r>
              <a:rPr lang="en-US" altLang="en-US" sz="2000" dirty="0" smtClean="0"/>
              <a:t> by molecular scientists limited due to cost, complexity, lack of local availability, convenience</a:t>
            </a:r>
          </a:p>
          <a:p>
            <a:r>
              <a:rPr lang="en-US" altLang="en-US" sz="2000" dirty="0" smtClean="0"/>
              <a:t>Commoditization of HMDs excellent opportunity to overcome cost/availability </a:t>
            </a:r>
          </a:p>
          <a:p>
            <a:r>
              <a:rPr lang="en-US" altLang="en-US" sz="2000" dirty="0" smtClean="0"/>
              <a:t>This leaves many challenges still to solve:</a:t>
            </a:r>
          </a:p>
          <a:p>
            <a:pPr lvl="1"/>
            <a:r>
              <a:rPr lang="en-US" altLang="en-US" sz="1600" dirty="0" smtClean="0"/>
              <a:t>Incorporate support for </a:t>
            </a:r>
            <a:r>
              <a:rPr lang="en-US" altLang="en-US" sz="1600" b="1" dirty="0" smtClean="0"/>
              <a:t>remote visualization</a:t>
            </a:r>
          </a:p>
          <a:p>
            <a:pPr lvl="1"/>
            <a:r>
              <a:rPr lang="en-US" altLang="en-US" sz="1600" dirty="0" smtClean="0"/>
              <a:t>UIs, </a:t>
            </a:r>
            <a:r>
              <a:rPr lang="en-US" altLang="en-US" sz="1600" b="1" dirty="0" smtClean="0"/>
              <a:t>multi-user</a:t>
            </a:r>
            <a:r>
              <a:rPr lang="en-US" altLang="en-US" sz="1600" dirty="0" smtClean="0"/>
              <a:t> </a:t>
            </a:r>
            <a:r>
              <a:rPr lang="en-US" altLang="en-US" sz="1600" b="1" dirty="0" smtClean="0"/>
              <a:t>collaboration</a:t>
            </a:r>
            <a:r>
              <a:rPr lang="en-US" altLang="en-US" sz="1600" dirty="0" smtClean="0"/>
              <a:t>/interaction</a:t>
            </a:r>
          </a:p>
          <a:p>
            <a:pPr lvl="1"/>
            <a:r>
              <a:rPr lang="en-US" altLang="en-US" sz="1600" b="1" dirty="0" smtClean="0"/>
              <a:t>Rendering perf for large molecular systems</a:t>
            </a:r>
          </a:p>
          <a:p>
            <a:pPr lvl="1"/>
            <a:r>
              <a:rPr lang="en-US" altLang="en-US" sz="1600" dirty="0" err="1" smtClean="0"/>
              <a:t>Accomodate</a:t>
            </a:r>
            <a:r>
              <a:rPr lang="en-US" altLang="en-US" sz="1600" dirty="0" smtClean="0"/>
              <a:t> limitations </a:t>
            </a:r>
            <a:r>
              <a:rPr lang="en-US" altLang="en-US" sz="1600" dirty="0" err="1" smtClean="0"/>
              <a:t>idiosyncracies</a:t>
            </a:r>
            <a:r>
              <a:rPr lang="en-US" altLang="en-US" sz="1600" dirty="0" smtClean="0"/>
              <a:t> of commercial HMDs</a:t>
            </a:r>
          </a:p>
          <a:p>
            <a:pPr lvl="1"/>
            <a:endParaRPr lang="en-US" altLang="en-US" sz="1600" dirty="0" smtClean="0"/>
          </a:p>
          <a:p>
            <a:endParaRPr lang="en-US" altLang="en-US" dirty="0" smtClean="0"/>
          </a:p>
          <a:p>
            <a:endParaRPr lang="en-US" altLang="en-US" dirty="0" smtClean="0"/>
          </a:p>
        </p:txBody>
      </p:sp>
      <p:pic>
        <p:nvPicPr>
          <p:cNvPr id="53252" name="ClipArt Placeholder 6"/>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562600" y="971550"/>
            <a:ext cx="3440113" cy="3276600"/>
          </a:xfrm>
        </p:spPr>
      </p:pic>
      <p:sp>
        <p:nvSpPr>
          <p:cNvPr id="53253" name="TextBox 7"/>
          <p:cNvSpPr txBox="1">
            <a:spLocks noChangeArrowheads="1"/>
          </p:cNvSpPr>
          <p:nvPr/>
        </p:nvSpPr>
        <p:spPr bwMode="auto">
          <a:xfrm>
            <a:off x="5638800" y="4348163"/>
            <a:ext cx="33528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b="1"/>
              <a:t>VMD running in a CAVE w/ VR Juggler</a:t>
            </a:r>
          </a:p>
        </p:txBody>
      </p:sp>
    </p:spTree>
    <p:extLst>
      <p:ext uri="{BB962C8B-B14F-4D97-AF65-F5344CB8AC3E}">
        <p14:creationId xmlns:p14="http://schemas.microsoft.com/office/powerpoint/2010/main" val="2722138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Benefits of VR for Structural Biology</a:t>
            </a:r>
            <a:endParaRPr lang="en-US" sz="3200" dirty="0"/>
          </a:p>
        </p:txBody>
      </p:sp>
      <p:sp>
        <p:nvSpPr>
          <p:cNvPr id="3" name="Content Placeholder 2"/>
          <p:cNvSpPr>
            <a:spLocks noGrp="1"/>
          </p:cNvSpPr>
          <p:nvPr>
            <p:ph sz="half" idx="1"/>
          </p:nvPr>
        </p:nvSpPr>
        <p:spPr/>
        <p:txBody>
          <a:bodyPr>
            <a:normAutofit fontScale="92500" lnSpcReduction="10000"/>
          </a:bodyPr>
          <a:lstStyle/>
          <a:p>
            <a:r>
              <a:rPr lang="en-US" dirty="0" smtClean="0"/>
              <a:t>By far the easiest structure exploration and navigation experience</a:t>
            </a:r>
          </a:p>
          <a:p>
            <a:r>
              <a:rPr lang="en-US" dirty="0" smtClean="0"/>
              <a:t>Well designed VR “tools” easier to use than conventional windowed visualization interfaces</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382712"/>
            <a:ext cx="4038600" cy="3028950"/>
          </a:xfrm>
        </p:spPr>
      </p:pic>
    </p:spTree>
    <p:extLst>
      <p:ext uri="{BB962C8B-B14F-4D97-AF65-F5344CB8AC3E}">
        <p14:creationId xmlns:p14="http://schemas.microsoft.com/office/powerpoint/2010/main" val="2406603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2837" y="3955312"/>
            <a:ext cx="7017489" cy="11881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274" name="capsid_nobg.png"/>
          <p:cNvPicPr>
            <a:picLocks noChangeAspect="1" noChangeArrowheads="1"/>
          </p:cNvPicPr>
          <p:nvPr/>
        </p:nvPicPr>
        <p:blipFill>
          <a:blip r:embed="rId2">
            <a:extLst>
              <a:ext uri="{28A0092B-C50C-407E-A947-70E740481C1C}">
                <a14:useLocalDpi xmlns:a14="http://schemas.microsoft.com/office/drawing/2010/main" val="0"/>
              </a:ext>
            </a:extLst>
          </a:blip>
          <a:srcRect l="27484" t="33182" b="6371"/>
          <a:stretch>
            <a:fillRect/>
          </a:stretch>
        </p:blipFill>
        <p:spPr bwMode="auto">
          <a:xfrm>
            <a:off x="0" y="0"/>
            <a:ext cx="516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4275" name="ions_ao4.m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238" y="1214438"/>
            <a:ext cx="461645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Shape 307"/>
          <p:cNvSpPr>
            <a:spLocks noChangeArrowheads="1"/>
          </p:cNvSpPr>
          <p:nvPr/>
        </p:nvSpPr>
        <p:spPr bwMode="auto">
          <a:xfrm>
            <a:off x="0" y="76200"/>
            <a:ext cx="9144000" cy="431800"/>
          </a:xfrm>
          <a:prstGeom prst="rect">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9" tIns="38099" rIns="38099" bIns="38099" anchor="ctr">
            <a:spAutoFit/>
          </a:bodyPr>
          <a:lstStyle>
            <a:lvl1pPr algn="l" defTabSz="457200" eaLnBrk="0" hangingPunct="0">
              <a:spcBef>
                <a:spcPts val="750"/>
              </a:spcBef>
              <a:buFont typeface="Arial" pitchFamily="34" charset="0"/>
              <a:buChar char="•"/>
              <a:defRPr sz="2100">
                <a:solidFill>
                  <a:schemeClr val="tx1"/>
                </a:solidFill>
                <a:latin typeface="Calibri" pitchFamily="34" charset="0"/>
              </a:defRPr>
            </a:lvl1pPr>
            <a:lvl2pPr marL="742950" indent="-285750" algn="l" defTabSz="457200" eaLnBrk="0" hangingPunct="0">
              <a:spcBef>
                <a:spcPts val="375"/>
              </a:spcBef>
              <a:buFont typeface="Arial" pitchFamily="34" charset="0"/>
              <a:buChar char="•"/>
              <a:defRPr>
                <a:solidFill>
                  <a:schemeClr val="tx1"/>
                </a:solidFill>
                <a:latin typeface="Calibri" pitchFamily="34" charset="0"/>
              </a:defRPr>
            </a:lvl2pPr>
            <a:lvl3pPr marL="1143000" indent="-228600" algn="l" defTabSz="457200" eaLnBrk="0" hangingPunct="0">
              <a:spcBef>
                <a:spcPts val="375"/>
              </a:spcBef>
              <a:buFont typeface="Arial" pitchFamily="34" charset="0"/>
              <a:buChar char="•"/>
              <a:defRPr sz="1500">
                <a:solidFill>
                  <a:schemeClr val="tx1"/>
                </a:solidFill>
                <a:latin typeface="Calibri" pitchFamily="34" charset="0"/>
              </a:defRPr>
            </a:lvl3pPr>
            <a:lvl4pPr marL="1600200" indent="-228600" algn="l" defTabSz="457200" eaLnBrk="0" hangingPunct="0">
              <a:spcBef>
                <a:spcPts val="375"/>
              </a:spcBef>
              <a:buFont typeface="Arial" pitchFamily="34" charset="0"/>
              <a:buChar char="•"/>
              <a:defRPr sz="1400">
                <a:solidFill>
                  <a:schemeClr val="tx1"/>
                </a:solidFill>
                <a:latin typeface="Calibri" pitchFamily="34" charset="0"/>
              </a:defRPr>
            </a:lvl4pPr>
            <a:lvl5pPr marL="2057400" indent="-228600" algn="l" defTabSz="457200" eaLnBrk="0" hangingPunct="0">
              <a:spcBef>
                <a:spcPts val="375"/>
              </a:spcBef>
              <a:buFont typeface="Arial" pitchFamily="34" charset="0"/>
              <a:buChar char="•"/>
              <a:defRPr sz="1400">
                <a:solidFill>
                  <a:schemeClr val="tx1"/>
                </a:solidFill>
                <a:latin typeface="Calibri" pitchFamily="34" charset="0"/>
              </a:defRPr>
            </a:lvl5pPr>
            <a:lvl6pPr marL="25146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6pPr>
            <a:lvl7pPr marL="29718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7pPr>
            <a:lvl8pPr marL="34290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8pPr>
            <a:lvl9pPr marL="3886200" indent="-228600" defTabSz="457200"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9pPr>
          </a:lstStyle>
          <a:p>
            <a:pPr eaLnBrk="1" hangingPunct="1">
              <a:lnSpc>
                <a:spcPct val="100000"/>
              </a:lnSpc>
              <a:spcBef>
                <a:spcPct val="0"/>
              </a:spcBef>
              <a:buClrTx/>
              <a:buSzTx/>
              <a:buFont typeface="Times New Roman" pitchFamily="18" charset="0"/>
              <a:buNone/>
            </a:pPr>
            <a:r>
              <a:rPr lang="en-US" altLang="en-US" sz="2300" b="1">
                <a:solidFill>
                  <a:srgbClr val="000000"/>
                </a:solidFill>
                <a:latin typeface="Arial" pitchFamily="34" charset="0"/>
                <a:cs typeface="Arial" pitchFamily="34" charset="0"/>
                <a:sym typeface="Arial" pitchFamily="34" charset="0"/>
              </a:rPr>
              <a:t>Goal: Intuitive interactive viz. in crowded molecular complexes</a:t>
            </a:r>
          </a:p>
        </p:txBody>
      </p:sp>
      <p:pic>
        <p:nvPicPr>
          <p:cNvPr id="54277" name="Picture 3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527175"/>
            <a:ext cx="92551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 name="Picture 309"/>
          <p:cNvPicPr/>
          <p:nvPr/>
        </p:nvPicPr>
        <p:blipFill>
          <a:blip r:embed="rId5"/>
          <a:stretch>
            <a:fillRect/>
          </a:stretch>
        </p:blipFill>
        <p:spPr>
          <a:xfrm>
            <a:off x="4438650" y="1638300"/>
            <a:ext cx="2946400" cy="2690813"/>
          </a:xfrm>
          <a:prstGeom prst="rect">
            <a:avLst/>
          </a:prstGeom>
          <a:effectLst>
            <a:outerShdw blurRad="76200" dist="38100" dir="5400000" rotWithShape="0">
              <a:srgbClr val="000000">
                <a:alpha val="35000"/>
              </a:srgbClr>
            </a:outerShdw>
          </a:effectLst>
        </p:spPr>
      </p:pic>
      <p:sp>
        <p:nvSpPr>
          <p:cNvPr id="54279" name="Shape 311"/>
          <p:cNvSpPr>
            <a:spLocks noChangeArrowheads="1"/>
          </p:cNvSpPr>
          <p:nvPr/>
        </p:nvSpPr>
        <p:spPr bwMode="auto">
          <a:xfrm>
            <a:off x="5075238" y="708025"/>
            <a:ext cx="39735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spAutoFit/>
          </a:bodyPr>
          <a:lstStyle>
            <a:lvl1pPr algn="l" defTabSz="169863" eaLnBrk="0" hangingPunct="0">
              <a:spcBef>
                <a:spcPts val="750"/>
              </a:spcBef>
              <a:buFont typeface="Arial" pitchFamily="34" charset="0"/>
              <a:buChar char="•"/>
              <a:defRPr sz="2100">
                <a:solidFill>
                  <a:schemeClr val="tx1"/>
                </a:solidFill>
                <a:latin typeface="Calibri" pitchFamily="34" charset="0"/>
              </a:defRPr>
            </a:lvl1pPr>
            <a:lvl2pPr marL="742950" indent="-285750" algn="l" defTabSz="169863" eaLnBrk="0" hangingPunct="0">
              <a:spcBef>
                <a:spcPts val="375"/>
              </a:spcBef>
              <a:buFont typeface="Arial" pitchFamily="34" charset="0"/>
              <a:buChar char="•"/>
              <a:defRPr>
                <a:solidFill>
                  <a:schemeClr val="tx1"/>
                </a:solidFill>
                <a:latin typeface="Calibri" pitchFamily="34" charset="0"/>
              </a:defRPr>
            </a:lvl2pPr>
            <a:lvl3pPr marL="1143000" indent="-228600" algn="l" defTabSz="169863" eaLnBrk="0" hangingPunct="0">
              <a:spcBef>
                <a:spcPts val="375"/>
              </a:spcBef>
              <a:buFont typeface="Arial" pitchFamily="34" charset="0"/>
              <a:buChar char="•"/>
              <a:defRPr sz="1500">
                <a:solidFill>
                  <a:schemeClr val="tx1"/>
                </a:solidFill>
                <a:latin typeface="Calibri" pitchFamily="34" charset="0"/>
              </a:defRPr>
            </a:lvl3pPr>
            <a:lvl4pPr marL="1600200" indent="-228600" algn="l" defTabSz="169863" eaLnBrk="0" hangingPunct="0">
              <a:spcBef>
                <a:spcPts val="375"/>
              </a:spcBef>
              <a:buFont typeface="Arial" pitchFamily="34" charset="0"/>
              <a:buChar char="•"/>
              <a:defRPr sz="1400">
                <a:solidFill>
                  <a:schemeClr val="tx1"/>
                </a:solidFill>
                <a:latin typeface="Calibri" pitchFamily="34" charset="0"/>
              </a:defRPr>
            </a:lvl4pPr>
            <a:lvl5pPr marL="2057400" indent="-228600" algn="l" defTabSz="169863" eaLnBrk="0" hangingPunct="0">
              <a:spcBef>
                <a:spcPts val="375"/>
              </a:spcBef>
              <a:buFont typeface="Arial" pitchFamily="34" charset="0"/>
              <a:buChar char="•"/>
              <a:defRPr sz="1400">
                <a:solidFill>
                  <a:schemeClr val="tx1"/>
                </a:solidFill>
                <a:latin typeface="Calibri" pitchFamily="34" charset="0"/>
              </a:defRPr>
            </a:lvl5pPr>
            <a:lvl6pPr marL="25146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6pPr>
            <a:lvl7pPr marL="29718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7pPr>
            <a:lvl8pPr marL="34290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8pPr>
            <a:lvl9pPr marL="38862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9pPr>
          </a:lstStyle>
          <a:p>
            <a:pPr eaLnBrk="1" hangingPunct="1">
              <a:lnSpc>
                <a:spcPct val="100000"/>
              </a:lnSpc>
              <a:spcBef>
                <a:spcPct val="0"/>
              </a:spcBef>
              <a:buClrTx/>
              <a:buSzTx/>
              <a:buFont typeface="Times New Roman" pitchFamily="18" charset="0"/>
              <a:buNone/>
            </a:pPr>
            <a:r>
              <a:rPr lang="en-US" altLang="en-US" sz="1700" b="1">
                <a:solidFill>
                  <a:srgbClr val="000000"/>
                </a:solidFill>
                <a:latin typeface="Arial" pitchFamily="34" charset="0"/>
                <a:cs typeface="Arial" pitchFamily="34" charset="0"/>
                <a:sym typeface="Arial" pitchFamily="34" charset="0"/>
              </a:rPr>
              <a:t>Results from 64 M atom, 1 μs sim!</a:t>
            </a:r>
          </a:p>
        </p:txBody>
      </p:sp>
      <p:sp>
        <p:nvSpPr>
          <p:cNvPr id="312" name="Shape 312"/>
          <p:cNvSpPr/>
          <p:nvPr/>
        </p:nvSpPr>
        <p:spPr>
          <a:xfrm>
            <a:off x="3733800" y="4714875"/>
            <a:ext cx="234950" cy="238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2F4FF"/>
          </a:solidFill>
          <a:ln w="50800">
            <a:solidFill>
              <a:srgbClr val="379DBB"/>
            </a:solidFill>
          </a:ln>
          <a:effectLst>
            <a:outerShdw blurRad="76200" dist="38100" dir="5400000" rotWithShape="0">
              <a:srgbClr val="000000">
                <a:alpha val="35000"/>
              </a:srgbClr>
            </a:outerShdw>
          </a:effectLst>
        </p:spPr>
        <p:txBody>
          <a:bodyPr lIns="34289" tIns="34289" rIns="34289" bIns="34289" anchor="ctr"/>
          <a:lstStyle/>
          <a:p>
            <a:pPr algn="l" defTabSz="171446" fontAlgn="auto">
              <a:lnSpc>
                <a:spcPct val="100000"/>
              </a:lnSpc>
              <a:spcBef>
                <a:spcPts val="0"/>
              </a:spcBef>
              <a:spcAft>
                <a:spcPts val="0"/>
              </a:spcAft>
              <a:buClrTx/>
              <a:buSzTx/>
              <a:defRPr sz="3600">
                <a:latin typeface="Calibri"/>
                <a:ea typeface="Calibri"/>
                <a:cs typeface="Calibri"/>
                <a:sym typeface="Calibri"/>
              </a:defRPr>
            </a:pPr>
            <a:endParaRPr sz="2700">
              <a:solidFill>
                <a:prstClr val="black"/>
              </a:solidFill>
              <a:latin typeface="Calibri"/>
              <a:ea typeface="Calibri"/>
              <a:cs typeface="Calibri"/>
              <a:sym typeface="Calibri"/>
            </a:endParaRPr>
          </a:p>
        </p:txBody>
      </p:sp>
      <p:sp>
        <p:nvSpPr>
          <p:cNvPr id="54281" name="Shape 313"/>
          <p:cNvSpPr>
            <a:spLocks noChangeArrowheads="1"/>
          </p:cNvSpPr>
          <p:nvPr/>
        </p:nvSpPr>
        <p:spPr bwMode="auto">
          <a:xfrm>
            <a:off x="3998913" y="4613275"/>
            <a:ext cx="4168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4289" tIns="34289" rIns="34289" bIns="34289">
            <a:spAutoFit/>
          </a:bodyPr>
          <a:lstStyle>
            <a:lvl1pPr algn="l" defTabSz="169863" eaLnBrk="0" hangingPunct="0">
              <a:spcBef>
                <a:spcPts val="750"/>
              </a:spcBef>
              <a:buFont typeface="Arial" pitchFamily="34" charset="0"/>
              <a:buChar char="•"/>
              <a:defRPr sz="2100">
                <a:solidFill>
                  <a:schemeClr val="tx1"/>
                </a:solidFill>
                <a:latin typeface="Calibri" pitchFamily="34" charset="0"/>
              </a:defRPr>
            </a:lvl1pPr>
            <a:lvl2pPr marL="742950" indent="-285750" algn="l" defTabSz="169863" eaLnBrk="0" hangingPunct="0">
              <a:spcBef>
                <a:spcPts val="375"/>
              </a:spcBef>
              <a:buFont typeface="Arial" pitchFamily="34" charset="0"/>
              <a:buChar char="•"/>
              <a:defRPr>
                <a:solidFill>
                  <a:schemeClr val="tx1"/>
                </a:solidFill>
                <a:latin typeface="Calibri" pitchFamily="34" charset="0"/>
              </a:defRPr>
            </a:lvl2pPr>
            <a:lvl3pPr marL="1143000" indent="-228600" algn="l" defTabSz="169863" eaLnBrk="0" hangingPunct="0">
              <a:spcBef>
                <a:spcPts val="375"/>
              </a:spcBef>
              <a:buFont typeface="Arial" pitchFamily="34" charset="0"/>
              <a:buChar char="•"/>
              <a:defRPr sz="1500">
                <a:solidFill>
                  <a:schemeClr val="tx1"/>
                </a:solidFill>
                <a:latin typeface="Calibri" pitchFamily="34" charset="0"/>
              </a:defRPr>
            </a:lvl3pPr>
            <a:lvl4pPr marL="1600200" indent="-228600" algn="l" defTabSz="169863" eaLnBrk="0" hangingPunct="0">
              <a:spcBef>
                <a:spcPts val="375"/>
              </a:spcBef>
              <a:buFont typeface="Arial" pitchFamily="34" charset="0"/>
              <a:buChar char="•"/>
              <a:defRPr sz="1400">
                <a:solidFill>
                  <a:schemeClr val="tx1"/>
                </a:solidFill>
                <a:latin typeface="Calibri" pitchFamily="34" charset="0"/>
              </a:defRPr>
            </a:lvl4pPr>
            <a:lvl5pPr marL="2057400" indent="-228600" algn="l" defTabSz="169863" eaLnBrk="0" hangingPunct="0">
              <a:spcBef>
                <a:spcPts val="375"/>
              </a:spcBef>
              <a:buFont typeface="Arial" pitchFamily="34" charset="0"/>
              <a:buChar char="•"/>
              <a:defRPr sz="1400">
                <a:solidFill>
                  <a:schemeClr val="tx1"/>
                </a:solidFill>
                <a:latin typeface="Calibri" pitchFamily="34" charset="0"/>
              </a:defRPr>
            </a:lvl5pPr>
            <a:lvl6pPr marL="25146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6pPr>
            <a:lvl7pPr marL="29718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7pPr>
            <a:lvl8pPr marL="34290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8pPr>
            <a:lvl9pPr marL="3886200" indent="-228600" defTabSz="169863" eaLnBrk="0" fontAlgn="base" hangingPunct="0">
              <a:lnSpc>
                <a:spcPct val="90000"/>
              </a:lnSpc>
              <a:spcBef>
                <a:spcPts val="375"/>
              </a:spcBef>
              <a:spcAft>
                <a:spcPct val="0"/>
              </a:spcAft>
              <a:buFont typeface="Arial" pitchFamily="34" charset="0"/>
              <a:buChar char="•"/>
              <a:defRPr sz="1400">
                <a:solidFill>
                  <a:schemeClr val="tx1"/>
                </a:solidFill>
                <a:latin typeface="Calibri" pitchFamily="34" charset="0"/>
              </a:defRPr>
            </a:lvl9pPr>
          </a:lstStyle>
          <a:p>
            <a:pPr eaLnBrk="1" hangingPunct="1">
              <a:lnSpc>
                <a:spcPct val="100000"/>
              </a:lnSpc>
              <a:spcBef>
                <a:spcPct val="0"/>
              </a:spcBef>
              <a:buClrTx/>
              <a:buSzTx/>
              <a:buFont typeface="Times New Roman" pitchFamily="18" charset="0"/>
              <a:buNone/>
            </a:pPr>
            <a:r>
              <a:rPr lang="en-US" altLang="en-US" sz="1500">
                <a:solidFill>
                  <a:srgbClr val="000000"/>
                </a:solidFill>
                <a:latin typeface="Arial" pitchFamily="34" charset="0"/>
                <a:cs typeface="Arial" pitchFamily="34" charset="0"/>
                <a:sym typeface="Arial" pitchFamily="34" charset="0"/>
              </a:rPr>
              <a:t>Close-up view of chloride ions permeating through HIV-1 capsid hexameric centers</a:t>
            </a:r>
          </a:p>
        </p:txBody>
      </p:sp>
    </p:spTree>
    <p:extLst>
      <p:ext uri="{BB962C8B-B14F-4D97-AF65-F5344CB8AC3E}">
        <p14:creationId xmlns:p14="http://schemas.microsoft.com/office/powerpoint/2010/main" val="3305093863"/>
      </p:ext>
    </p:extLst>
  </p:cSld>
  <p:clrMapOvr>
    <a:masterClrMapping/>
  </p:clrMapOvr>
  <p:transition spd="med"/>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89727" y="453626"/>
            <a:ext cx="6172200" cy="848004"/>
          </a:xfrm>
          <a:prstGeom prst="rect">
            <a:avLst/>
          </a:prstGeom>
        </p:spPr>
        <p:txBody>
          <a:bodyPr vert="horz" lIns="51434" tIns="25718" rIns="51434" bIns="25718" rtlCol="0" anchor="ctr">
            <a:normAutofit fontScale="90000"/>
          </a:bodyPr>
          <a:lstStyle>
            <a:lvl1pPr algn="ctr" defTabSz="457238" rtl="0" eaLnBrk="1" latinLnBrk="0" hangingPunct="1">
              <a:spcBef>
                <a:spcPct val="0"/>
              </a:spcBef>
              <a:buNone/>
              <a:defRPr sz="3200" b="1" kern="1200">
                <a:solidFill>
                  <a:schemeClr val="tx1"/>
                </a:solidFill>
                <a:latin typeface="Century Gothic"/>
                <a:ea typeface="+mj-ea"/>
                <a:cs typeface="Century Gothic"/>
              </a:defRPr>
            </a:lvl1pPr>
          </a:lstStyle>
          <a:p>
            <a:r>
              <a:rPr lang="en-US" sz="1900" dirty="0">
                <a:solidFill>
                  <a:prstClr val="white"/>
                </a:solidFill>
              </a:rPr>
              <a:t>AVL Virtual Reality Workshop Series – Spring 2019</a:t>
            </a:r>
            <a:r>
              <a:rPr lang="en-US" sz="1800" dirty="0">
                <a:solidFill>
                  <a:prstClr val="white"/>
                </a:solidFill>
              </a:rPr>
              <a:t/>
            </a:r>
            <a:br>
              <a:rPr lang="en-US" sz="1800" dirty="0">
                <a:solidFill>
                  <a:prstClr val="white"/>
                </a:solidFill>
              </a:rPr>
            </a:br>
            <a:r>
              <a:rPr lang="en-US" sz="600" dirty="0">
                <a:solidFill>
                  <a:prstClr val="white"/>
                </a:solidFill>
              </a:rPr>
              <a:t/>
            </a:r>
            <a:br>
              <a:rPr lang="en-US" sz="600" dirty="0">
                <a:solidFill>
                  <a:prstClr val="white"/>
                </a:solidFill>
              </a:rPr>
            </a:br>
            <a:r>
              <a:rPr lang="en-US" sz="1700" dirty="0">
                <a:solidFill>
                  <a:prstClr val="white"/>
                </a:solidFill>
              </a:rPr>
              <a:t>Wednesdays @ 4:00pm  –  Franklin Hall Reality Lab (052)</a:t>
            </a:r>
          </a:p>
          <a:p>
            <a:r>
              <a:rPr lang="en-US" sz="1700" dirty="0">
                <a:solidFill>
                  <a:srgbClr val="FF0000"/>
                </a:solidFill>
              </a:rPr>
              <a:t>Bonus: VR Expeditions select Mondays (FH 052 @4:00pm)</a:t>
            </a:r>
          </a:p>
        </p:txBody>
      </p:sp>
      <p:graphicFrame>
        <p:nvGraphicFramePr>
          <p:cNvPr id="8" name="Content Placeholder 3"/>
          <p:cNvGraphicFramePr>
            <a:graphicFrameLocks/>
          </p:cNvGraphicFramePr>
          <p:nvPr>
            <p:extLst>
              <p:ext uri="{D42A27DB-BD31-4B8C-83A1-F6EECF244321}">
                <p14:modId xmlns:p14="http://schemas.microsoft.com/office/powerpoint/2010/main" val="2018441003"/>
              </p:ext>
            </p:extLst>
          </p:nvPr>
        </p:nvGraphicFramePr>
        <p:xfrm>
          <a:off x="1475421" y="1301630"/>
          <a:ext cx="6606703" cy="3080038"/>
        </p:xfrm>
        <a:graphic>
          <a:graphicData uri="http://schemas.openxmlformats.org/drawingml/2006/table">
            <a:tbl>
              <a:tblPr bandRow="1">
                <a:tableStyleId>{21E4AEA4-8DFA-4A89-87EB-49C32662AFE0}</a:tableStyleId>
              </a:tblPr>
              <a:tblGrid>
                <a:gridCol w="728069">
                  <a:extLst>
                    <a:ext uri="{9D8B030D-6E8A-4147-A177-3AD203B41FA5}">
                      <a16:colId xmlns="" xmlns:a16="http://schemas.microsoft.com/office/drawing/2014/main" val="20000"/>
                    </a:ext>
                  </a:extLst>
                </a:gridCol>
                <a:gridCol w="3299592">
                  <a:extLst>
                    <a:ext uri="{9D8B030D-6E8A-4147-A177-3AD203B41FA5}">
                      <a16:colId xmlns="" xmlns:a16="http://schemas.microsoft.com/office/drawing/2014/main" val="20001"/>
                    </a:ext>
                  </a:extLst>
                </a:gridCol>
                <a:gridCol w="2579042">
                  <a:extLst>
                    <a:ext uri="{9D8B030D-6E8A-4147-A177-3AD203B41FA5}">
                      <a16:colId xmlns="" xmlns:a16="http://schemas.microsoft.com/office/drawing/2014/main" val="20002"/>
                    </a:ext>
                  </a:extLst>
                </a:gridCol>
              </a:tblGrid>
              <a:tr h="178594">
                <a:tc>
                  <a:txBody>
                    <a:bodyPr/>
                    <a:lstStyle/>
                    <a:p>
                      <a:pPr algn="l" fontAlgn="ctr"/>
                      <a:r>
                        <a:rPr lang="en-US" sz="1100" b="1" u="none" strike="noStrike" dirty="0" smtClean="0">
                          <a:solidFill>
                            <a:schemeClr val="tx1"/>
                          </a:solidFill>
                          <a:effectLst/>
                          <a:latin typeface="Century Gothic"/>
                          <a:cs typeface="Century Gothic"/>
                        </a:rPr>
                        <a:t>Date</a:t>
                      </a:r>
                      <a:endParaRPr lang="en-US" sz="1100" b="1" i="0" u="none" strike="noStrike" dirty="0">
                        <a:solidFill>
                          <a:schemeClr val="tx1"/>
                        </a:solidFill>
                        <a:effectLst/>
                        <a:latin typeface="Century Gothic"/>
                        <a:cs typeface="Century Gothic"/>
                      </a:endParaRPr>
                    </a:p>
                  </a:txBody>
                  <a:tcPr marL="102870" marR="7144" marT="7144" marB="0" anchor="ctr">
                    <a:solidFill>
                      <a:schemeClr val="accent2">
                        <a:lumMod val="60000"/>
                        <a:lumOff val="40000"/>
                      </a:schemeClr>
                    </a:solidFill>
                  </a:tcPr>
                </a:tc>
                <a:tc>
                  <a:txBody>
                    <a:bodyPr/>
                    <a:lstStyle/>
                    <a:p>
                      <a:pPr algn="l" fontAlgn="ctr"/>
                      <a:r>
                        <a:rPr lang="en-US" sz="1100" b="1" u="none" strike="noStrike" dirty="0" smtClean="0">
                          <a:solidFill>
                            <a:schemeClr val="tx1"/>
                          </a:solidFill>
                          <a:effectLst/>
                          <a:latin typeface="Century Gothic"/>
                          <a:cs typeface="Century Gothic"/>
                        </a:rPr>
                        <a:t>Topic</a:t>
                      </a:r>
                      <a:endParaRPr lang="en-US" sz="1100" b="1" i="0" u="none" strike="noStrike" dirty="0">
                        <a:solidFill>
                          <a:schemeClr val="tx1"/>
                        </a:solidFill>
                        <a:effectLst/>
                        <a:latin typeface="Century Gothic"/>
                        <a:cs typeface="Century Gothic"/>
                      </a:endParaRPr>
                    </a:p>
                  </a:txBody>
                  <a:tcPr marL="102870" marR="7144" marT="7144" marB="0" anchor="ctr">
                    <a:solidFill>
                      <a:schemeClr val="accent2">
                        <a:lumMod val="60000"/>
                        <a:lumOff val="40000"/>
                      </a:schemeClr>
                    </a:solidFill>
                  </a:tcPr>
                </a:tc>
                <a:tc>
                  <a:txBody>
                    <a:bodyPr/>
                    <a:lstStyle/>
                    <a:p>
                      <a:pPr algn="l" fontAlgn="ctr"/>
                      <a:r>
                        <a:rPr lang="en-US" sz="1100" b="1" u="none" strike="noStrike" dirty="0" smtClean="0">
                          <a:solidFill>
                            <a:schemeClr val="tx1"/>
                          </a:solidFill>
                          <a:effectLst/>
                          <a:latin typeface="Century Gothic"/>
                          <a:cs typeface="Century Gothic"/>
                        </a:rPr>
                        <a:t>Presenter</a:t>
                      </a:r>
                      <a:endParaRPr lang="en-US" sz="1100" b="1" i="0" u="none" strike="noStrike" dirty="0">
                        <a:solidFill>
                          <a:schemeClr val="tx1"/>
                        </a:solidFill>
                        <a:effectLst/>
                        <a:latin typeface="Century Gothic"/>
                        <a:cs typeface="Century Gothic"/>
                      </a:endParaRPr>
                    </a:p>
                  </a:txBody>
                  <a:tcPr marL="102870" marR="7144" marT="7144" marB="0" anchor="ctr">
                    <a:solidFill>
                      <a:schemeClr val="accent2">
                        <a:lumMod val="60000"/>
                        <a:lumOff val="40000"/>
                      </a:schemeClr>
                    </a:solidFill>
                  </a:tcPr>
                </a:tc>
                <a:extLst>
                  <a:ext uri="{0D108BD9-81ED-4DB2-BD59-A6C34878D82A}">
                    <a16:rowId xmlns="" xmlns:a16="http://schemas.microsoft.com/office/drawing/2014/main" val="10000"/>
                  </a:ext>
                </a:extLst>
              </a:tr>
              <a:tr h="176436">
                <a:tc>
                  <a:txBody>
                    <a:bodyPr/>
                    <a:lstStyle/>
                    <a:p>
                      <a:pPr algn="l" fontAlgn="ctr"/>
                      <a:r>
                        <a:rPr lang="en-US" sz="900" u="none" strike="noStrike" kern="1200" dirty="0" smtClean="0">
                          <a:solidFill>
                            <a:schemeClr val="dk1"/>
                          </a:solidFill>
                          <a:effectLst/>
                          <a:latin typeface="Century Gothic"/>
                          <a:ea typeface="+mn-ea"/>
                          <a:cs typeface="Century Gothic"/>
                          <a:sym typeface="Helvetica Neue"/>
                        </a:rPr>
                        <a:t>Jan. 16</a:t>
                      </a:r>
                      <a:endParaRPr lang="en-US" sz="900" u="none" strike="noStrike" kern="1200" dirty="0">
                        <a:solidFill>
                          <a:schemeClr val="dk1"/>
                        </a:solidFill>
                        <a:effectLst/>
                        <a:latin typeface="Century Gothic"/>
                        <a:ea typeface="+mn-ea"/>
                        <a:cs typeface="Century Gothic"/>
                        <a:sym typeface="Helvetica Neue"/>
                      </a:endParaRPr>
                    </a:p>
                  </a:txBody>
                  <a:tcPr marL="102870" marR="7144" marT="7144" marB="0" anchor="ctr"/>
                </a:tc>
                <a:tc>
                  <a:txBody>
                    <a:bodyPr/>
                    <a:lstStyle/>
                    <a:p>
                      <a:pPr algn="l" fontAlgn="ctr"/>
                      <a:r>
                        <a:rPr lang="en-US" sz="900" u="none" strike="noStrike" kern="1200" dirty="0" smtClean="0">
                          <a:solidFill>
                            <a:schemeClr val="dk1"/>
                          </a:solidFill>
                          <a:effectLst/>
                          <a:latin typeface="Century Gothic"/>
                          <a:ea typeface="+mn-ea"/>
                          <a:cs typeface="Century Gothic"/>
                          <a:sym typeface="Helvetica Neue"/>
                        </a:rPr>
                        <a:t>The Medium of Virtual Reality</a:t>
                      </a:r>
                      <a:endParaRPr lang="en-US" sz="900" u="none" strike="noStrike" kern="1200" dirty="0">
                        <a:solidFill>
                          <a:schemeClr val="dk1"/>
                        </a:solidFill>
                        <a:effectLst/>
                        <a:latin typeface="Century Gothic"/>
                        <a:ea typeface="+mn-ea"/>
                        <a:cs typeface="Century Gothic"/>
                        <a:sym typeface="Helvetica Neue"/>
                      </a:endParaRPr>
                    </a:p>
                  </a:txBody>
                  <a:tcPr marL="102870" marR="7144" marT="7144" marB="0" anchor="ctr"/>
                </a:tc>
                <a:tc>
                  <a:txBody>
                    <a:bodyPr/>
                    <a:lstStyle/>
                    <a:p>
                      <a:pPr algn="l" fontAlgn="ctr"/>
                      <a:r>
                        <a:rPr lang="en-US" sz="900" u="none" strike="noStrike" kern="1200" dirty="0" smtClean="0">
                          <a:solidFill>
                            <a:schemeClr val="dk1"/>
                          </a:solidFill>
                          <a:effectLst/>
                          <a:latin typeface="Century Gothic"/>
                          <a:ea typeface="+mn-ea"/>
                          <a:cs typeface="Century Gothic"/>
                        </a:rPr>
                        <a:t>Bill Sherman</a:t>
                      </a:r>
                      <a:endParaRPr lang="en-US" sz="900" u="none" strike="noStrike" kern="1200" dirty="0">
                        <a:solidFill>
                          <a:schemeClr val="dk1"/>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01"/>
                  </a:ext>
                </a:extLst>
              </a:tr>
              <a:tr h="176436">
                <a:tc>
                  <a:txBody>
                    <a:bodyPr/>
                    <a:lstStyle/>
                    <a:p>
                      <a:pPr algn="l" fontAlgn="ctr"/>
                      <a:r>
                        <a:rPr lang="en-US" sz="900" u="none" strike="noStrike" kern="1200" dirty="0" smtClean="0">
                          <a:solidFill>
                            <a:schemeClr val="dk1"/>
                          </a:solidFill>
                          <a:effectLst/>
                          <a:latin typeface="Century Gothic"/>
                          <a:ea typeface="+mn-ea"/>
                          <a:cs typeface="Century Gothic"/>
                        </a:rPr>
                        <a:t>Jan. 23</a:t>
                      </a:r>
                      <a:endParaRPr lang="en-US" sz="900" u="none" strike="noStrike" kern="1200" dirty="0">
                        <a:solidFill>
                          <a:schemeClr val="dk1"/>
                        </a:solidFill>
                        <a:effectLst/>
                        <a:latin typeface="Century Gothic"/>
                        <a:ea typeface="+mn-ea"/>
                        <a:cs typeface="Century Gothic"/>
                      </a:endParaRPr>
                    </a:p>
                  </a:txBody>
                  <a:tcPr marL="102870" marR="7144" marT="7144" marB="0" anchor="ctr"/>
                </a:tc>
                <a:tc>
                  <a:txBody>
                    <a:bodyPr/>
                    <a:lstStyle/>
                    <a:p>
                      <a:pPr algn="l" fontAlgn="ctr"/>
                      <a:r>
                        <a:rPr lang="en-US" sz="900" u="none" strike="noStrike" kern="1200" dirty="0" smtClean="0">
                          <a:solidFill>
                            <a:schemeClr val="dk1"/>
                          </a:solidFill>
                          <a:effectLst/>
                          <a:latin typeface="Century Gothic"/>
                          <a:ea typeface="+mn-ea"/>
                          <a:cs typeface="Century Gothic"/>
                        </a:rPr>
                        <a:t>A Survey of VR Experiences</a:t>
                      </a:r>
                    </a:p>
                  </a:txBody>
                  <a:tcPr marL="102870" marR="7144" marT="7144" marB="0" anchor="ctr"/>
                </a:tc>
                <a:tc>
                  <a:txBody>
                    <a:bodyPr/>
                    <a:lstStyle/>
                    <a:p>
                      <a:pPr algn="l" fontAlgn="ctr"/>
                      <a:r>
                        <a:rPr lang="en-US" sz="900" u="none" strike="noStrike" kern="1200" dirty="0" smtClean="0">
                          <a:solidFill>
                            <a:schemeClr val="dk1"/>
                          </a:solidFill>
                          <a:effectLst/>
                          <a:latin typeface="Century Gothic"/>
                          <a:ea typeface="+mn-ea"/>
                          <a:cs typeface="Century Gothic"/>
                        </a:rPr>
                        <a:t>Chauncey Frend</a:t>
                      </a:r>
                      <a:endParaRPr lang="en-US" sz="900" u="none" strike="noStrike" kern="1200" dirty="0">
                        <a:solidFill>
                          <a:schemeClr val="dk1"/>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02"/>
                  </a:ext>
                </a:extLst>
              </a:tr>
              <a:tr h="176436">
                <a:tc>
                  <a:txBody>
                    <a:bodyPr/>
                    <a:lstStyle/>
                    <a:p>
                      <a:pPr algn="l" fontAlgn="ctr"/>
                      <a:r>
                        <a:rPr lang="en-US" sz="900" b="0" i="0" u="none" strike="noStrike" kern="1200" baseline="0" dirty="0" smtClean="0">
                          <a:solidFill>
                            <a:schemeClr val="bg1">
                              <a:lumMod val="50000"/>
                            </a:schemeClr>
                          </a:solidFill>
                          <a:effectLst/>
                          <a:latin typeface="Century Gothic"/>
                          <a:ea typeface="+mn-ea"/>
                          <a:cs typeface="Century Gothic"/>
                        </a:rPr>
                        <a:t>Jan. 30</a:t>
                      </a:r>
                      <a:endParaRPr lang="en-US" sz="900" b="0" i="0" u="none" strike="noStrike" kern="1200" baseline="0" dirty="0">
                        <a:solidFill>
                          <a:schemeClr val="bg1">
                            <a:lumMod val="50000"/>
                          </a:schemeClr>
                        </a:solidFill>
                        <a:effectLst/>
                        <a:latin typeface="Century Gothic"/>
                        <a:ea typeface="+mn-ea"/>
                        <a:cs typeface="Century Gothic"/>
                      </a:endParaRPr>
                    </a:p>
                  </a:txBody>
                  <a:tcPr marL="102870" marR="7144" marT="7144" marB="0" anchor="ctr"/>
                </a:tc>
                <a:tc>
                  <a:txBody>
                    <a:bodyPr/>
                    <a:lstStyle/>
                    <a:p>
                      <a:pPr algn="l" fontAlgn="ctr"/>
                      <a:r>
                        <a:rPr lang="en-US" sz="900" b="0" i="0" u="none" strike="noStrike" kern="1200" baseline="0" dirty="0" smtClean="0">
                          <a:solidFill>
                            <a:schemeClr val="bg1">
                              <a:lumMod val="50000"/>
                            </a:schemeClr>
                          </a:solidFill>
                          <a:effectLst/>
                          <a:latin typeface="Century Gothic"/>
                          <a:ea typeface="+mn-ea"/>
                          <a:cs typeface="Century Gothic"/>
                        </a:rPr>
                        <a:t>(no talk – cancelled for weather)</a:t>
                      </a:r>
                      <a:endParaRPr lang="en-US" sz="900" b="0" i="0" u="none" strike="noStrike" kern="1200" baseline="0" dirty="0">
                        <a:solidFill>
                          <a:schemeClr val="bg1">
                            <a:lumMod val="50000"/>
                          </a:schemeClr>
                        </a:solidFill>
                        <a:effectLst/>
                        <a:latin typeface="Century Gothic"/>
                        <a:ea typeface="+mn-ea"/>
                        <a:cs typeface="Century Gothic"/>
                      </a:endParaRPr>
                    </a:p>
                  </a:txBody>
                  <a:tcPr marL="102870" marR="7144" marT="7144" marB="0" anchor="ctr"/>
                </a:tc>
                <a:tc>
                  <a:txBody>
                    <a:bodyPr/>
                    <a:lstStyle/>
                    <a:p>
                      <a:pPr marL="0" marR="0" indent="0" algn="l" defTabSz="584200" eaLnBrk="1" fontAlgn="ctr" latinLnBrk="0" hangingPunct="1">
                        <a:lnSpc>
                          <a:spcPct val="100000"/>
                        </a:lnSpc>
                        <a:spcBef>
                          <a:spcPts val="0"/>
                        </a:spcBef>
                        <a:spcAft>
                          <a:spcPts val="0"/>
                        </a:spcAft>
                        <a:buClrTx/>
                        <a:buSzTx/>
                        <a:buFontTx/>
                        <a:buNone/>
                        <a:tabLst/>
                        <a:defRPr/>
                      </a:pPr>
                      <a:endParaRPr lang="en-US" sz="900" b="0" i="0" u="none" strike="noStrike" dirty="0" smtClean="0">
                        <a:solidFill>
                          <a:srgbClr val="000000"/>
                        </a:solidFill>
                        <a:effectLst/>
                        <a:latin typeface="Century Gothic"/>
                        <a:cs typeface="Century Gothic"/>
                      </a:endParaRPr>
                    </a:p>
                  </a:txBody>
                  <a:tcPr marL="102870" marR="7144" marT="7144" marB="0" anchor="ctr"/>
                </a:tc>
                <a:extLst>
                  <a:ext uri="{0D108BD9-81ED-4DB2-BD59-A6C34878D82A}">
                    <a16:rowId xmlns="" xmlns:a16="http://schemas.microsoft.com/office/drawing/2014/main" val="10003"/>
                  </a:ext>
                </a:extLst>
              </a:tr>
              <a:tr h="183771">
                <a:tc>
                  <a:txBody>
                    <a:bodyPr/>
                    <a:lstStyle/>
                    <a:p>
                      <a:pPr algn="l" fontAlgn="ctr"/>
                      <a:r>
                        <a:rPr lang="en-US" sz="900" u="none" strike="noStrike" kern="1200" dirty="0" smtClean="0">
                          <a:solidFill>
                            <a:schemeClr val="dk1"/>
                          </a:solidFill>
                          <a:effectLst/>
                          <a:latin typeface="Century Gothic"/>
                          <a:ea typeface="+mn-ea"/>
                          <a:cs typeface="Century Gothic"/>
                        </a:rPr>
                        <a:t>Feb.   6</a:t>
                      </a:r>
                      <a:endParaRPr lang="en-US" sz="900" u="none" strike="noStrike" kern="1200" dirty="0">
                        <a:solidFill>
                          <a:schemeClr val="dk1"/>
                        </a:solidFill>
                        <a:effectLst/>
                        <a:latin typeface="Century Gothic"/>
                        <a:ea typeface="+mn-ea"/>
                        <a:cs typeface="Century Gothic"/>
                      </a:endParaRPr>
                    </a:p>
                  </a:txBody>
                  <a:tcPr marL="102870" marR="7144" marT="7144" marB="0" anchor="ctr"/>
                </a:tc>
                <a:tc>
                  <a:txBody>
                    <a:bodyPr/>
                    <a:lstStyle/>
                    <a:p>
                      <a:pPr algn="l" fontAlgn="ctr"/>
                      <a:r>
                        <a:rPr lang="en-US" sz="900" u="none" strike="noStrike" kern="1200" dirty="0" smtClean="0">
                          <a:solidFill>
                            <a:schemeClr val="dk1"/>
                          </a:solidFill>
                          <a:effectLst/>
                          <a:latin typeface="Century Gothic"/>
                          <a:ea typeface="+mn-ea"/>
                          <a:cs typeface="Century Gothic"/>
                        </a:rPr>
                        <a:t>VR for Simulation and Training</a:t>
                      </a:r>
                      <a:endParaRPr lang="en-US" sz="900" u="none" strike="noStrike" kern="1200" dirty="0">
                        <a:solidFill>
                          <a:schemeClr val="dk1"/>
                        </a:solidFill>
                        <a:effectLst/>
                        <a:latin typeface="Century Gothic"/>
                        <a:ea typeface="+mn-ea"/>
                        <a:cs typeface="Century Gothic"/>
                      </a:endParaRPr>
                    </a:p>
                  </a:txBody>
                  <a:tcPr marL="102870" marR="7144" marT="7144" marB="0" anchor="ctr"/>
                </a:tc>
                <a:tc>
                  <a:txBody>
                    <a:bodyPr/>
                    <a:lstStyle/>
                    <a:p>
                      <a:pPr algn="l" fontAlgn="ctr"/>
                      <a:r>
                        <a:rPr lang="en-US" sz="900" u="none" strike="noStrike" kern="1200" dirty="0" smtClean="0">
                          <a:solidFill>
                            <a:schemeClr val="dk1"/>
                          </a:solidFill>
                          <a:effectLst/>
                          <a:latin typeface="Century Gothic"/>
                          <a:ea typeface="+mn-ea"/>
                          <a:cs typeface="Century Gothic"/>
                        </a:rPr>
                        <a:t>Chauncey Frend</a:t>
                      </a:r>
                      <a:endParaRPr lang="en-US" sz="900" u="none" strike="noStrike" kern="1200" dirty="0">
                        <a:solidFill>
                          <a:schemeClr val="dk1"/>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05"/>
                  </a:ext>
                </a:extLst>
              </a:tr>
              <a:tr h="183771">
                <a:tc>
                  <a:txBody>
                    <a:bodyPr/>
                    <a:lstStyle/>
                    <a:p>
                      <a:pPr algn="l" fontAlgn="ctr"/>
                      <a:r>
                        <a:rPr lang="en-US" sz="900" b="0" i="0" u="none" strike="noStrike" dirty="0" smtClean="0">
                          <a:solidFill>
                            <a:srgbClr val="FF2620"/>
                          </a:solidFill>
                          <a:effectLst/>
                          <a:latin typeface="Century Gothic"/>
                          <a:cs typeface="Century Gothic"/>
                        </a:rPr>
                        <a:t>Feb. 11</a:t>
                      </a:r>
                      <a:endParaRPr lang="en-US" sz="900" b="0" i="0" u="none" strike="noStrike" dirty="0">
                        <a:solidFill>
                          <a:srgbClr val="FF2620"/>
                        </a:solidFill>
                        <a:effectLst/>
                        <a:latin typeface="Century Gothic"/>
                        <a:cs typeface="Century Gothic"/>
                      </a:endParaRPr>
                    </a:p>
                  </a:txBody>
                  <a:tcPr marL="102870" marR="7144" marT="7144" marB="0" anchor="ctr"/>
                </a:tc>
                <a:tc>
                  <a:txBody>
                    <a:bodyPr/>
                    <a:lstStyle/>
                    <a:p>
                      <a:pPr algn="l" fontAlgn="ctr"/>
                      <a:r>
                        <a:rPr lang="en-US" sz="900" b="0" i="0" u="none" strike="noStrike" dirty="0" smtClean="0">
                          <a:solidFill>
                            <a:srgbClr val="FF2620"/>
                          </a:solidFill>
                          <a:effectLst/>
                          <a:latin typeface="Century Gothic"/>
                          <a:cs typeface="Century Gothic"/>
                        </a:rPr>
                        <a:t>VR Expedition: Experiential Gaming</a:t>
                      </a:r>
                      <a:endParaRPr lang="en-US" sz="900" b="0" i="0" u="none" strike="noStrike" dirty="0">
                        <a:solidFill>
                          <a:srgbClr val="FF2620"/>
                        </a:solidFill>
                        <a:effectLst/>
                        <a:latin typeface="Century Gothic"/>
                        <a:cs typeface="Century Gothic"/>
                      </a:endParaRPr>
                    </a:p>
                  </a:txBody>
                  <a:tcPr marL="102870" marR="7144" marT="7144" marB="0" anchor="ctr"/>
                </a:tc>
                <a:tc>
                  <a:txBody>
                    <a:bodyPr/>
                    <a:lstStyle/>
                    <a:p>
                      <a:pPr algn="l" fontAlgn="ctr"/>
                      <a:r>
                        <a:rPr lang="en-US" sz="900" b="0" i="0" u="none" strike="noStrike" dirty="0" smtClean="0">
                          <a:solidFill>
                            <a:srgbClr val="FF2620"/>
                          </a:solidFill>
                          <a:effectLst/>
                          <a:latin typeface="Century Gothic"/>
                          <a:cs typeface="Century Gothic"/>
                        </a:rPr>
                        <a:t>Jeff Rogers</a:t>
                      </a:r>
                      <a:endParaRPr lang="en-US" sz="900" b="0" i="0" u="none" strike="noStrike" dirty="0">
                        <a:solidFill>
                          <a:srgbClr val="FF2620"/>
                        </a:solidFill>
                        <a:effectLst/>
                        <a:latin typeface="Century Gothic"/>
                        <a:cs typeface="Century Gothic"/>
                      </a:endParaRPr>
                    </a:p>
                  </a:txBody>
                  <a:tcPr marL="102870" marR="7144" marT="7144" marB="0" anchor="ctr"/>
                </a:tc>
              </a:tr>
              <a:tr h="195323">
                <a:tc>
                  <a:txBody>
                    <a:bodyPr/>
                    <a:lstStyle/>
                    <a:p>
                      <a:pPr algn="l" fontAlgn="ctr"/>
                      <a:r>
                        <a:rPr lang="en-US" sz="900" b="0" i="0" u="none" strike="noStrike" cap="none" spc="0" baseline="0" dirty="0" smtClean="0">
                          <a:ln>
                            <a:noFill/>
                          </a:ln>
                          <a:solidFill>
                            <a:schemeClr val="dk1"/>
                          </a:solidFill>
                          <a:effectLst/>
                          <a:uFillTx/>
                          <a:latin typeface="Century Gothic"/>
                          <a:ea typeface="+mn-ea"/>
                          <a:cs typeface="Century Gothic"/>
                          <a:sym typeface="Helvetica Neue"/>
                        </a:rPr>
                        <a:t>Feb. 13</a:t>
                      </a:r>
                      <a:endParaRPr lang="en-US" sz="900" b="0" i="0" u="none" strike="noStrike" cap="none" spc="0" baseline="0" dirty="0">
                        <a:ln>
                          <a:noFill/>
                        </a:ln>
                        <a:solidFill>
                          <a:schemeClr val="dk1"/>
                        </a:solidFill>
                        <a:effectLst/>
                        <a:uFillTx/>
                        <a:latin typeface="Century Gothic"/>
                        <a:ea typeface="+mn-ea"/>
                        <a:cs typeface="Century Gothic"/>
                        <a:sym typeface="Helvetica Neue"/>
                      </a:endParaRPr>
                    </a:p>
                  </a:txBody>
                  <a:tcPr marL="102870" marR="7144" marT="7144" marB="0" anchor="ctr"/>
                </a:tc>
                <a:tc>
                  <a:txBody>
                    <a:bodyPr/>
                    <a:lstStyle/>
                    <a:p>
                      <a:pPr algn="l" fontAlgn="ctr"/>
                      <a:r>
                        <a:rPr lang="en-US" sz="900" b="0" i="0" u="none" strike="noStrike" dirty="0" smtClean="0">
                          <a:solidFill>
                            <a:schemeClr val="dk1"/>
                          </a:solidFill>
                          <a:effectLst/>
                          <a:latin typeface="Century Gothic"/>
                          <a:cs typeface="Century Gothic"/>
                        </a:rPr>
                        <a:t>VR</a:t>
                      </a:r>
                      <a:r>
                        <a:rPr lang="en-US" sz="900" b="0" i="0" u="none" strike="noStrike" baseline="0" dirty="0" smtClean="0">
                          <a:solidFill>
                            <a:schemeClr val="dk1"/>
                          </a:solidFill>
                          <a:effectLst/>
                          <a:latin typeface="Century Gothic"/>
                          <a:cs typeface="Century Gothic"/>
                        </a:rPr>
                        <a:t> for Architectural review</a:t>
                      </a:r>
                      <a:endParaRPr lang="en-US" sz="900" b="0" i="0" u="none" strike="noStrike" dirty="0">
                        <a:solidFill>
                          <a:srgbClr val="000000"/>
                        </a:solidFill>
                        <a:effectLst/>
                        <a:latin typeface="Century Gothic"/>
                        <a:cs typeface="Century Gothic"/>
                      </a:endParaRPr>
                    </a:p>
                  </a:txBody>
                  <a:tcPr marL="102870" marR="7144" marT="7144" marB="0" anchor="ctr"/>
                </a:tc>
                <a:tc>
                  <a:txBody>
                    <a:bodyPr/>
                    <a:lstStyle/>
                    <a:p>
                      <a:pPr algn="l" fontAlgn="ctr"/>
                      <a:r>
                        <a:rPr lang="en-US" sz="900" b="0" i="0" u="none" strike="noStrike" cap="none" spc="0" baseline="0" dirty="0" smtClean="0">
                          <a:ln>
                            <a:noFill/>
                          </a:ln>
                          <a:solidFill>
                            <a:schemeClr val="dk1"/>
                          </a:solidFill>
                          <a:effectLst/>
                          <a:uFillTx/>
                          <a:latin typeface="Century Gothic"/>
                          <a:ea typeface="+mn-ea"/>
                          <a:cs typeface="Century Gothic"/>
                          <a:sym typeface="Helvetica Neue"/>
                        </a:rPr>
                        <a:t>Jeff Rogers</a:t>
                      </a:r>
                      <a:endParaRPr lang="en-US" sz="900" b="0" i="0" u="none" strike="noStrike" cap="none" spc="0" baseline="0" dirty="0">
                        <a:ln>
                          <a:noFill/>
                        </a:ln>
                        <a:solidFill>
                          <a:schemeClr val="dk1"/>
                        </a:solidFill>
                        <a:effectLst/>
                        <a:uFillTx/>
                        <a:latin typeface="Century Gothic"/>
                        <a:ea typeface="+mn-ea"/>
                        <a:cs typeface="Century Gothic"/>
                        <a:sym typeface="Helvetica Neue"/>
                      </a:endParaRPr>
                    </a:p>
                  </a:txBody>
                  <a:tcPr marL="102870" marR="7144" marT="7144" marB="0" anchor="ctr"/>
                </a:tc>
                <a:extLst>
                  <a:ext uri="{0D108BD9-81ED-4DB2-BD59-A6C34878D82A}">
                    <a16:rowId xmlns="" xmlns:a16="http://schemas.microsoft.com/office/drawing/2014/main" val="10006"/>
                  </a:ext>
                </a:extLst>
              </a:tr>
              <a:tr h="176436">
                <a:tc>
                  <a:txBody>
                    <a:bodyPr/>
                    <a:lstStyle/>
                    <a:p>
                      <a:pPr algn="l" fontAlgn="ctr"/>
                      <a:r>
                        <a:rPr lang="en-US" sz="900" b="0" i="0" u="none" strike="noStrike" dirty="0" smtClean="0">
                          <a:solidFill>
                            <a:srgbClr val="FF0000"/>
                          </a:solidFill>
                          <a:effectLst/>
                          <a:latin typeface="Century Gothic"/>
                          <a:cs typeface="Century Gothic"/>
                        </a:rPr>
                        <a:t>Jeb.</a:t>
                      </a:r>
                      <a:r>
                        <a:rPr lang="en-US" sz="900" b="0" i="0" u="none" strike="noStrike" baseline="0" dirty="0" smtClean="0">
                          <a:solidFill>
                            <a:srgbClr val="FF0000"/>
                          </a:solidFill>
                          <a:effectLst/>
                          <a:latin typeface="Century Gothic"/>
                          <a:cs typeface="Century Gothic"/>
                        </a:rPr>
                        <a:t> 18</a:t>
                      </a:r>
                      <a:endParaRPr lang="en-US" sz="900" b="0" i="0" u="none" strike="noStrike" dirty="0">
                        <a:solidFill>
                          <a:srgbClr val="FF0000"/>
                        </a:solidFill>
                        <a:effectLst/>
                        <a:latin typeface="Century Gothic"/>
                        <a:cs typeface="Century Gothic"/>
                      </a:endParaRPr>
                    </a:p>
                  </a:txBody>
                  <a:tcPr marL="102870" marR="7144" marT="7144" marB="0" anchor="ctr"/>
                </a:tc>
                <a:tc>
                  <a:txBody>
                    <a:bodyPr/>
                    <a:lstStyle/>
                    <a:p>
                      <a:pPr algn="l" fontAlgn="ctr"/>
                      <a:r>
                        <a:rPr lang="en-US" sz="900" u="none" strike="noStrike" baseline="0" dirty="0" smtClean="0">
                          <a:solidFill>
                            <a:srgbClr val="FF0000"/>
                          </a:solidFill>
                          <a:effectLst/>
                          <a:latin typeface="Century Gothic"/>
                          <a:cs typeface="Century Gothic"/>
                        </a:rPr>
                        <a:t>VR Expedition: Cultural Heritage</a:t>
                      </a:r>
                    </a:p>
                  </a:txBody>
                  <a:tcPr marL="102870" marR="7144" marT="7144" marB="0" anchor="ctr"/>
                </a:tc>
                <a:tc>
                  <a:txBody>
                    <a:bodyPr/>
                    <a:lstStyle/>
                    <a:p>
                      <a:pPr algn="l" fontAlgn="ctr"/>
                      <a:r>
                        <a:rPr lang="en-US" sz="900" b="0" i="0" u="none" strike="noStrike" dirty="0" err="1" smtClean="0">
                          <a:solidFill>
                            <a:srgbClr val="FF0000"/>
                          </a:solidFill>
                          <a:effectLst/>
                          <a:latin typeface="Century Gothic"/>
                          <a:cs typeface="Century Gothic"/>
                        </a:rPr>
                        <a:t>Tassie</a:t>
                      </a:r>
                      <a:r>
                        <a:rPr lang="en-US" sz="900" b="0" i="0" u="none" strike="noStrike" dirty="0" smtClean="0">
                          <a:solidFill>
                            <a:srgbClr val="FF0000"/>
                          </a:solidFill>
                          <a:effectLst/>
                          <a:latin typeface="Century Gothic"/>
                          <a:cs typeface="Century Gothic"/>
                        </a:rPr>
                        <a:t> </a:t>
                      </a:r>
                      <a:r>
                        <a:rPr lang="en-US" sz="900" b="0" i="0" u="none" strike="noStrike" dirty="0" err="1" smtClean="0">
                          <a:solidFill>
                            <a:srgbClr val="FF0000"/>
                          </a:solidFill>
                          <a:effectLst/>
                          <a:latin typeface="Century Gothic"/>
                          <a:cs typeface="Century Gothic"/>
                        </a:rPr>
                        <a:t>Gniady</a:t>
                      </a:r>
                      <a:endParaRPr lang="en-US" sz="900" b="0" i="0" u="none" strike="noStrike" dirty="0">
                        <a:solidFill>
                          <a:srgbClr val="FF0000"/>
                        </a:solidFill>
                        <a:effectLst/>
                        <a:latin typeface="Century Gothic"/>
                        <a:cs typeface="Century Gothic"/>
                      </a:endParaRPr>
                    </a:p>
                  </a:txBody>
                  <a:tcPr marL="102870" marR="7144" marT="7144" marB="0" anchor="ctr"/>
                </a:tc>
              </a:tr>
              <a:tr h="176436">
                <a:tc>
                  <a:txBody>
                    <a:bodyPr/>
                    <a:lstStyle/>
                    <a:p>
                      <a:pPr algn="l" fontAlgn="ctr"/>
                      <a:r>
                        <a:rPr lang="en-US" sz="900" b="0" i="0" u="none" strike="noStrike" cap="none" spc="0" baseline="0" dirty="0" smtClean="0">
                          <a:ln>
                            <a:noFill/>
                          </a:ln>
                          <a:solidFill>
                            <a:schemeClr val="dk1"/>
                          </a:solidFill>
                          <a:effectLst/>
                          <a:uFillTx/>
                          <a:latin typeface="Century Gothic"/>
                          <a:ea typeface="+mn-ea"/>
                          <a:cs typeface="Century Gothic"/>
                          <a:sym typeface="Helvetica Neue"/>
                        </a:rPr>
                        <a:t>Feb. 20</a:t>
                      </a:r>
                      <a:endParaRPr lang="en-US" sz="900" b="0" i="0" u="none" strike="noStrike" cap="none" spc="0" baseline="0" dirty="0">
                        <a:ln>
                          <a:noFill/>
                        </a:ln>
                        <a:solidFill>
                          <a:schemeClr val="dk1"/>
                        </a:solidFill>
                        <a:effectLst/>
                        <a:uFillTx/>
                        <a:latin typeface="Century Gothic"/>
                        <a:ea typeface="+mn-ea"/>
                        <a:cs typeface="Century Gothic"/>
                        <a:sym typeface="Helvetica Neue"/>
                      </a:endParaRPr>
                    </a:p>
                  </a:txBody>
                  <a:tcPr marL="102870" marR="7144" marT="7144" marB="0" anchor="ctr"/>
                </a:tc>
                <a:tc>
                  <a:txBody>
                    <a:bodyPr/>
                    <a:lstStyle/>
                    <a:p>
                      <a:pPr algn="l" fontAlgn="ctr"/>
                      <a:r>
                        <a:rPr lang="en-US" sz="900" b="0" i="0" u="none" strike="noStrike" cap="none" spc="0" baseline="0" dirty="0" smtClean="0">
                          <a:ln>
                            <a:noFill/>
                          </a:ln>
                          <a:solidFill>
                            <a:schemeClr val="dk1"/>
                          </a:solidFill>
                          <a:effectLst/>
                          <a:uFillTx/>
                          <a:latin typeface="Century Gothic"/>
                          <a:ea typeface="+mn-ea"/>
                          <a:cs typeface="Century Gothic"/>
                          <a:sym typeface="Helvetica Neue"/>
                        </a:rPr>
                        <a:t>Developing Mobile VR Experiences</a:t>
                      </a:r>
                      <a:endParaRPr lang="en-US" sz="900" b="0" i="0" u="none" strike="noStrike" cap="none" spc="0" baseline="0" dirty="0">
                        <a:ln>
                          <a:noFill/>
                        </a:ln>
                        <a:solidFill>
                          <a:schemeClr val="dk1"/>
                        </a:solidFill>
                        <a:effectLst/>
                        <a:uFillTx/>
                        <a:latin typeface="Century Gothic"/>
                        <a:ea typeface="+mn-ea"/>
                        <a:cs typeface="Century Gothic"/>
                        <a:sym typeface="Helvetica Neue"/>
                      </a:endParaRPr>
                    </a:p>
                  </a:txBody>
                  <a:tcPr marL="102870" marR="7144" marT="7144" marB="0" anchor="ctr"/>
                </a:tc>
                <a:tc>
                  <a:txBody>
                    <a:bodyPr/>
                    <a:lstStyle/>
                    <a:p>
                      <a:pPr marL="0" marR="0" indent="0" algn="l" defTabSz="609585" rtl="0" eaLnBrk="1" fontAlgn="ctr" latinLnBrk="0" hangingPunct="1">
                        <a:lnSpc>
                          <a:spcPct val="100000"/>
                        </a:lnSpc>
                        <a:spcBef>
                          <a:spcPts val="0"/>
                        </a:spcBef>
                        <a:spcAft>
                          <a:spcPts val="0"/>
                        </a:spcAft>
                        <a:buClrTx/>
                        <a:buSzTx/>
                        <a:buFontTx/>
                        <a:buNone/>
                        <a:tabLst/>
                        <a:defRPr/>
                      </a:pPr>
                      <a:r>
                        <a:rPr lang="en-US" sz="900" u="none" strike="noStrike" dirty="0" smtClean="0">
                          <a:effectLst/>
                          <a:latin typeface="Century Gothic"/>
                          <a:cs typeface="Century Gothic"/>
                        </a:rPr>
                        <a:t>Jeff Rogers</a:t>
                      </a:r>
                      <a:endParaRPr lang="en-US" sz="900" b="0" i="0" u="none" strike="noStrike" dirty="0" smtClean="0">
                        <a:solidFill>
                          <a:srgbClr val="000000"/>
                        </a:solidFill>
                        <a:effectLst/>
                        <a:latin typeface="Century Gothic"/>
                        <a:cs typeface="Century Gothic"/>
                      </a:endParaRPr>
                    </a:p>
                  </a:txBody>
                  <a:tcPr marL="102870" marR="7144" marT="7144" marB="0" anchor="ctr"/>
                </a:tc>
                <a:extLst>
                  <a:ext uri="{0D108BD9-81ED-4DB2-BD59-A6C34878D82A}">
                    <a16:rowId xmlns="" xmlns:a16="http://schemas.microsoft.com/office/drawing/2014/main" val="10007"/>
                  </a:ext>
                </a:extLst>
              </a:tr>
              <a:tr h="176436">
                <a:tc>
                  <a:txBody>
                    <a:bodyPr/>
                    <a:lstStyle/>
                    <a:p>
                      <a:pPr algn="l" fontAlgn="ctr"/>
                      <a:r>
                        <a:rPr lang="en-US" sz="900" b="0" i="0" u="none" strike="noStrike" dirty="0" smtClean="0">
                          <a:solidFill>
                            <a:srgbClr val="FF0000"/>
                          </a:solidFill>
                          <a:effectLst/>
                          <a:latin typeface="Century Gothic"/>
                          <a:cs typeface="Century Gothic"/>
                        </a:rPr>
                        <a:t>Feb. 25</a:t>
                      </a:r>
                      <a:endParaRPr lang="en-US" sz="900" b="0" i="0" u="none" strike="noStrike" dirty="0">
                        <a:solidFill>
                          <a:srgbClr val="FF0000"/>
                        </a:solidFill>
                        <a:effectLst/>
                        <a:latin typeface="Century Gothic"/>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FF0000"/>
                          </a:solidFill>
                          <a:effectLst/>
                          <a:latin typeface="Century Gothic"/>
                          <a:cs typeface="Century Gothic"/>
                        </a:rPr>
                        <a:t>VR Expedition: Creative Tools in VR</a:t>
                      </a:r>
                    </a:p>
                  </a:txBody>
                  <a:tcPr marL="102870" marR="7144" marT="7144" marB="0" anchor="ctr"/>
                </a:tc>
                <a:tc>
                  <a:txBody>
                    <a:bodyPr/>
                    <a:lstStyle/>
                    <a:p>
                      <a:pPr algn="l" fontAlgn="ctr"/>
                      <a:r>
                        <a:rPr lang="en-US" sz="900" b="0" i="0" u="none" strike="noStrike" dirty="0" smtClean="0">
                          <a:solidFill>
                            <a:srgbClr val="FF0000"/>
                          </a:solidFill>
                          <a:effectLst/>
                          <a:latin typeface="Century Gothic"/>
                          <a:cs typeface="Century Gothic"/>
                        </a:rPr>
                        <a:t>Chauncey Frend</a:t>
                      </a:r>
                      <a:endParaRPr lang="en-US" sz="900" b="0" i="0" u="none" strike="noStrike" dirty="0">
                        <a:solidFill>
                          <a:srgbClr val="FF0000"/>
                        </a:solidFill>
                        <a:effectLst/>
                        <a:latin typeface="Century Gothic"/>
                        <a:cs typeface="Century Gothic"/>
                      </a:endParaRPr>
                    </a:p>
                  </a:txBody>
                  <a:tcPr marL="102870" marR="7144" marT="7144" marB="0" anchor="ctr"/>
                </a:tc>
              </a:tr>
              <a:tr h="176436">
                <a:tc>
                  <a:txBody>
                    <a:bodyPr/>
                    <a:lstStyle/>
                    <a:p>
                      <a:pPr algn="l" fontAlgn="ctr"/>
                      <a:r>
                        <a:rPr lang="en-US" sz="900" b="0" i="0" u="none" strike="noStrike" kern="1200" cap="none" spc="0" baseline="0" dirty="0" smtClean="0">
                          <a:ln>
                            <a:noFill/>
                          </a:ln>
                          <a:solidFill>
                            <a:schemeClr val="dk1"/>
                          </a:solidFill>
                          <a:effectLst/>
                          <a:uFillTx/>
                          <a:latin typeface="Century Gothic"/>
                          <a:ea typeface="+mn-ea"/>
                          <a:cs typeface="Century Gothic"/>
                        </a:rPr>
                        <a:t>Feb. 27</a:t>
                      </a:r>
                      <a:endParaRPr lang="en-US" sz="900" b="0" i="0" u="none" strike="noStrike" kern="1200" cap="none" spc="0" baseline="0" dirty="0">
                        <a:ln>
                          <a:noFill/>
                        </a:ln>
                        <a:solidFill>
                          <a:schemeClr val="dk1"/>
                        </a:solidFill>
                        <a:effectLst/>
                        <a:uFillTx/>
                        <a:latin typeface="Century Gothic"/>
                        <a:ea typeface="+mn-ea"/>
                        <a:cs typeface="Century Gothic"/>
                      </a:endParaRPr>
                    </a:p>
                  </a:txBody>
                  <a:tcPr marL="102870" marR="7144" marT="7144" marB="0" anchor="ctr"/>
                </a:tc>
                <a:tc>
                  <a:txBody>
                    <a:bodyPr/>
                    <a:lstStyle/>
                    <a:p>
                      <a:pPr algn="l" fontAlgn="ctr"/>
                      <a:r>
                        <a:rPr lang="en-US" sz="900" b="0" i="0" u="none" strike="noStrike" kern="1200" cap="none" spc="0" baseline="0" dirty="0" smtClean="0">
                          <a:ln>
                            <a:noFill/>
                          </a:ln>
                          <a:solidFill>
                            <a:schemeClr val="dk1"/>
                          </a:solidFill>
                          <a:effectLst/>
                          <a:uFillTx/>
                          <a:latin typeface="Century Gothic"/>
                          <a:ea typeface="+mn-ea"/>
                          <a:cs typeface="Century Gothic"/>
                        </a:rPr>
                        <a:t>Scientific Visualization with VR</a:t>
                      </a:r>
                      <a:endParaRPr lang="en-US" sz="900" b="0" i="0" u="none" strike="noStrike" kern="1200" cap="none" spc="0" baseline="0" dirty="0">
                        <a:ln>
                          <a:noFill/>
                        </a:ln>
                        <a:solidFill>
                          <a:schemeClr val="dk1"/>
                        </a:solidFill>
                        <a:effectLst/>
                        <a:uFillTx/>
                        <a:latin typeface="Century Gothic"/>
                        <a:ea typeface="+mn-ea"/>
                        <a:cs typeface="Century Gothic"/>
                      </a:endParaRPr>
                    </a:p>
                  </a:txBody>
                  <a:tcPr marL="102870" marR="7144" marT="7144" marB="0" anchor="ctr"/>
                </a:tc>
                <a:tc>
                  <a:txBody>
                    <a:bodyPr/>
                    <a:lstStyle/>
                    <a:p>
                      <a:pPr algn="l" fontAlgn="ctr"/>
                      <a:r>
                        <a:rPr lang="en-US" sz="900" b="0" i="0" u="none" strike="noStrike" kern="1200" cap="none" spc="0" baseline="0" dirty="0" smtClean="0">
                          <a:ln>
                            <a:noFill/>
                          </a:ln>
                          <a:solidFill>
                            <a:schemeClr val="dk1"/>
                          </a:solidFill>
                          <a:effectLst/>
                          <a:uFillTx/>
                          <a:latin typeface="Century Gothic"/>
                          <a:ea typeface="+mn-ea"/>
                          <a:cs typeface="Century Gothic"/>
                        </a:rPr>
                        <a:t>Bill Sherman</a:t>
                      </a:r>
                      <a:endParaRPr lang="en-US" sz="900" b="0" i="0" u="none" strike="noStrike" kern="1200" cap="none" spc="0" baseline="0" dirty="0">
                        <a:ln>
                          <a:noFill/>
                        </a:ln>
                        <a:solidFill>
                          <a:schemeClr val="dk1"/>
                        </a:solidFill>
                        <a:effectLst/>
                        <a:uFillTx/>
                        <a:latin typeface="Century Gothic"/>
                        <a:ea typeface="+mn-ea"/>
                        <a:cs typeface="Century Gothic"/>
                      </a:endParaRPr>
                    </a:p>
                  </a:txBody>
                  <a:tcPr marL="102870" marR="7144" marT="7144" marB="0" anchor="ctr"/>
                </a:tc>
                <a:extLst>
                  <a:ext uri="{0D108BD9-81ED-4DB2-BD59-A6C34878D82A}">
                    <a16:rowId xmlns="" xmlns:a16="http://schemas.microsoft.com/office/drawing/2014/main" val="10008"/>
                  </a:ext>
                </a:extLst>
              </a:tr>
              <a:tr h="144304">
                <a:tc>
                  <a:txBody>
                    <a:bodyPr/>
                    <a:lstStyle/>
                    <a:p>
                      <a:pPr algn="l" fontAlgn="ctr"/>
                      <a:r>
                        <a:rPr lang="en-US" sz="900" u="none" strike="noStrike" kern="1200" dirty="0" smtClean="0">
                          <a:solidFill>
                            <a:schemeClr val="tx2">
                              <a:lumMod val="60000"/>
                              <a:lumOff val="40000"/>
                            </a:schemeClr>
                          </a:solidFill>
                          <a:effectLst/>
                          <a:latin typeface="Century Gothic"/>
                          <a:ea typeface="+mn-ea"/>
                          <a:cs typeface="Century Gothic"/>
                        </a:rPr>
                        <a:t>Mar.   6</a:t>
                      </a:r>
                      <a:endParaRPr lang="sk-SK" sz="900" u="none" strike="noStrike" kern="1200" dirty="0">
                        <a:solidFill>
                          <a:schemeClr val="tx2">
                            <a:lumMod val="60000"/>
                            <a:lumOff val="40000"/>
                          </a:schemeClr>
                        </a:solidFill>
                        <a:effectLst/>
                        <a:latin typeface="Century Gothic"/>
                        <a:ea typeface="+mn-ea"/>
                        <a:cs typeface="Century Gothic"/>
                      </a:endParaRPr>
                    </a:p>
                  </a:txBody>
                  <a:tcPr marL="102870" marR="7144" marT="7144" marB="0" anchor="ctr"/>
                </a:tc>
                <a:tc>
                  <a:txBody>
                    <a:bodyPr/>
                    <a:lstStyle/>
                    <a:p>
                      <a:pPr algn="l" fontAlgn="ctr"/>
                      <a:r>
                        <a:rPr lang="en-US" sz="900" u="none" strike="noStrike" kern="1200" dirty="0" smtClean="0">
                          <a:solidFill>
                            <a:schemeClr val="tx2">
                              <a:lumMod val="60000"/>
                              <a:lumOff val="40000"/>
                            </a:schemeClr>
                          </a:solidFill>
                          <a:effectLst/>
                          <a:latin typeface="Century Gothic"/>
                          <a:ea typeface="+mn-ea"/>
                          <a:cs typeface="Century Gothic"/>
                        </a:rPr>
                        <a:t>Molecular Visualization and Simulation with VR</a:t>
                      </a:r>
                      <a:endParaRPr lang="en-US" sz="900" u="none" strike="noStrike" kern="1200" dirty="0">
                        <a:solidFill>
                          <a:schemeClr val="tx2">
                            <a:lumMod val="60000"/>
                            <a:lumOff val="40000"/>
                          </a:schemeClr>
                        </a:solidFill>
                        <a:effectLst/>
                        <a:latin typeface="Century Gothic"/>
                        <a:ea typeface="+mn-ea"/>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u="none" strike="noStrike" kern="1200" dirty="0" smtClean="0">
                          <a:solidFill>
                            <a:schemeClr val="tx2">
                              <a:lumMod val="60000"/>
                              <a:lumOff val="40000"/>
                            </a:schemeClr>
                          </a:solidFill>
                          <a:effectLst/>
                          <a:latin typeface="Century Gothic"/>
                          <a:ea typeface="+mn-ea"/>
                          <a:cs typeface="Century Gothic"/>
                        </a:rPr>
                        <a:t>John Stone</a:t>
                      </a:r>
                      <a:endParaRPr lang="en-US" sz="900" u="none" strike="noStrike" kern="1200" dirty="0">
                        <a:solidFill>
                          <a:schemeClr val="tx2">
                            <a:lumMod val="60000"/>
                            <a:lumOff val="40000"/>
                          </a:schemeClr>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09"/>
                  </a:ext>
                </a:extLst>
              </a:tr>
              <a:tr h="176436">
                <a:tc>
                  <a:txBody>
                    <a:bodyPr/>
                    <a:lstStyle/>
                    <a:p>
                      <a:pPr algn="l" fontAlgn="ctr"/>
                      <a:r>
                        <a:rPr lang="en-US" sz="900" b="0" i="0" u="none" strike="noStrike" kern="1200" baseline="0" dirty="0" smtClean="0">
                          <a:solidFill>
                            <a:schemeClr val="bg1">
                              <a:lumMod val="50000"/>
                            </a:schemeClr>
                          </a:solidFill>
                          <a:effectLst/>
                          <a:latin typeface="Century Gothic"/>
                          <a:ea typeface="+mn-ea"/>
                          <a:cs typeface="Century Gothic"/>
                        </a:rPr>
                        <a:t>Mar. 13</a:t>
                      </a:r>
                      <a:endParaRPr lang="sk-SK" sz="900" b="0" i="0" u="none" strike="noStrike" kern="1200" baseline="0" dirty="0">
                        <a:solidFill>
                          <a:schemeClr val="bg1">
                            <a:lumMod val="50000"/>
                          </a:schemeClr>
                        </a:solidFill>
                        <a:effectLst/>
                        <a:latin typeface="Century Gothic"/>
                        <a:ea typeface="+mn-ea"/>
                        <a:cs typeface="Century Gothic"/>
                      </a:endParaRPr>
                    </a:p>
                  </a:txBody>
                  <a:tcPr marL="102870" marR="7144" marT="7144" marB="0" anchor="ctr"/>
                </a:tc>
                <a:tc>
                  <a:txBody>
                    <a:bodyPr/>
                    <a:lstStyle/>
                    <a:p>
                      <a:pPr algn="l" fontAlgn="ctr"/>
                      <a:r>
                        <a:rPr lang="en-US" sz="900" b="0" i="0" u="none" strike="noStrike" kern="1200" baseline="0" dirty="0" smtClean="0">
                          <a:solidFill>
                            <a:schemeClr val="bg1">
                              <a:lumMod val="50000"/>
                            </a:schemeClr>
                          </a:solidFill>
                          <a:effectLst/>
                          <a:latin typeface="Century Gothic"/>
                          <a:ea typeface="+mn-ea"/>
                          <a:cs typeface="Century Gothic"/>
                        </a:rPr>
                        <a:t>(no talk – Spring Break)</a:t>
                      </a:r>
                      <a:endParaRPr lang="en-US" sz="900" b="0" i="0" u="none" strike="noStrike" kern="1200" baseline="0" dirty="0">
                        <a:solidFill>
                          <a:schemeClr val="bg1">
                            <a:lumMod val="50000"/>
                          </a:schemeClr>
                        </a:solidFill>
                        <a:effectLst/>
                        <a:latin typeface="Century Gothic"/>
                        <a:ea typeface="+mn-ea"/>
                        <a:cs typeface="Century Gothic"/>
                      </a:endParaRPr>
                    </a:p>
                  </a:txBody>
                  <a:tcPr marL="102870" marR="7144" marT="7144" marB="0" anchor="ctr"/>
                </a:tc>
                <a:tc>
                  <a:txBody>
                    <a:bodyPr/>
                    <a:lstStyle/>
                    <a:p>
                      <a:pPr algn="l" fontAlgn="ctr"/>
                      <a:r>
                        <a:rPr lang="en-US" sz="900" b="0" i="0" u="none" strike="noStrike" kern="1200" baseline="0" dirty="0" smtClean="0">
                          <a:solidFill>
                            <a:schemeClr val="bg1">
                              <a:lumMod val="50000"/>
                            </a:schemeClr>
                          </a:solidFill>
                          <a:effectLst/>
                          <a:latin typeface="Century Gothic"/>
                          <a:ea typeface="+mn-ea"/>
                          <a:cs typeface="Century Gothic"/>
                        </a:rPr>
                        <a:t>N/A</a:t>
                      </a:r>
                      <a:endParaRPr lang="en-US" sz="900" b="0" i="0" u="none" strike="noStrike" kern="1200" baseline="0" dirty="0">
                        <a:solidFill>
                          <a:schemeClr val="bg1">
                            <a:lumMod val="50000"/>
                          </a:schemeClr>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10"/>
                  </a:ext>
                </a:extLst>
              </a:tr>
              <a:tr h="147941">
                <a:tc>
                  <a:txBody>
                    <a:bodyPr/>
                    <a:lstStyle/>
                    <a:p>
                      <a:pPr algn="l" fontAlgn="ctr"/>
                      <a:r>
                        <a:rPr lang="en-US" sz="900" b="0" i="0" u="none" strike="noStrike" dirty="0" smtClean="0">
                          <a:solidFill>
                            <a:schemeClr val="dk1"/>
                          </a:solidFill>
                          <a:effectLst/>
                          <a:latin typeface="Century Gothic"/>
                          <a:cs typeface="Century Gothic"/>
                        </a:rPr>
                        <a:t>Mar. </a:t>
                      </a:r>
                      <a:r>
                        <a:rPr lang="en-US" sz="900" b="0" i="0" u="none" strike="noStrike" baseline="0" dirty="0" smtClean="0">
                          <a:solidFill>
                            <a:schemeClr val="dk1"/>
                          </a:solidFill>
                          <a:effectLst/>
                          <a:latin typeface="Century Gothic"/>
                          <a:cs typeface="Century Gothic"/>
                        </a:rPr>
                        <a:t>20</a:t>
                      </a:r>
                      <a:endParaRPr lang="sk-SK" sz="900" b="0" i="0" u="none" strike="noStrike" dirty="0">
                        <a:solidFill>
                          <a:srgbClr val="000000"/>
                        </a:solidFill>
                        <a:effectLst/>
                        <a:latin typeface="Century Gothic"/>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u="none" strike="noStrike" dirty="0" smtClean="0">
                          <a:effectLst/>
                          <a:latin typeface="Century Gothic"/>
                          <a:cs typeface="Century Gothic"/>
                        </a:rPr>
                        <a:t>Virtual Tourism</a:t>
                      </a:r>
                      <a:endParaRPr lang="en-US" sz="900" b="0" i="0" u="none" strike="noStrike" dirty="0">
                        <a:solidFill>
                          <a:srgbClr val="000000"/>
                        </a:solidFill>
                        <a:effectLst/>
                        <a:latin typeface="Century Gothic"/>
                        <a:cs typeface="Century Gothic"/>
                      </a:endParaRPr>
                    </a:p>
                  </a:txBody>
                  <a:tcPr marL="102870" marR="7144" marT="7144" marB="0" anchor="ctr"/>
                </a:tc>
                <a:tc>
                  <a:txBody>
                    <a:bodyPr/>
                    <a:lstStyle/>
                    <a:p>
                      <a:pPr algn="l" fontAlgn="ctr"/>
                      <a:r>
                        <a:rPr lang="en-US" sz="900" u="none" strike="noStrike" dirty="0" err="1" smtClean="0">
                          <a:effectLst/>
                          <a:latin typeface="Century Gothic"/>
                          <a:cs typeface="Century Gothic"/>
                        </a:rPr>
                        <a:t>Tassie</a:t>
                      </a:r>
                      <a:r>
                        <a:rPr lang="en-US" sz="900" u="none" strike="noStrike" dirty="0" smtClean="0">
                          <a:effectLst/>
                          <a:latin typeface="Century Gothic"/>
                          <a:cs typeface="Century Gothic"/>
                        </a:rPr>
                        <a:t> </a:t>
                      </a:r>
                      <a:r>
                        <a:rPr lang="en-US" sz="900" u="none" strike="noStrike" dirty="0" err="1" smtClean="0">
                          <a:effectLst/>
                          <a:latin typeface="Century Gothic"/>
                          <a:cs typeface="Century Gothic"/>
                        </a:rPr>
                        <a:t>Gniady</a:t>
                      </a:r>
                      <a:endParaRPr lang="en-US" sz="900" b="0" i="0" u="none" strike="noStrike" dirty="0">
                        <a:solidFill>
                          <a:srgbClr val="000000"/>
                        </a:solidFill>
                        <a:effectLst/>
                        <a:latin typeface="Century Gothic"/>
                        <a:cs typeface="Century Gothic"/>
                      </a:endParaRPr>
                    </a:p>
                  </a:txBody>
                  <a:tcPr marL="102870" marR="7144" marT="7144" marB="0" anchor="ctr"/>
                </a:tc>
                <a:extLst>
                  <a:ext uri="{0D108BD9-81ED-4DB2-BD59-A6C34878D82A}">
                    <a16:rowId xmlns="" xmlns:a16="http://schemas.microsoft.com/office/drawing/2014/main" val="10011"/>
                  </a:ext>
                </a:extLst>
              </a:tr>
              <a:tr h="147941">
                <a:tc>
                  <a:txBody>
                    <a:bodyPr/>
                    <a:lstStyle/>
                    <a:p>
                      <a:pPr algn="l" fontAlgn="ctr"/>
                      <a:r>
                        <a:rPr lang="sk-SK" sz="900" b="0" i="0" u="none" strike="noStrike" dirty="0" smtClean="0">
                          <a:solidFill>
                            <a:srgbClr val="FF0000"/>
                          </a:solidFill>
                          <a:effectLst/>
                          <a:latin typeface="Century Gothic"/>
                          <a:cs typeface="Century Gothic"/>
                        </a:rPr>
                        <a:t>Mar. 25</a:t>
                      </a:r>
                      <a:endParaRPr lang="sk-SK" sz="900" b="0" i="0" u="none" strike="noStrike" dirty="0">
                        <a:solidFill>
                          <a:srgbClr val="FF0000"/>
                        </a:solidFill>
                        <a:effectLst/>
                        <a:latin typeface="Century Gothic"/>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FF0000"/>
                          </a:solidFill>
                          <a:effectLst/>
                          <a:latin typeface="Century Gothic"/>
                          <a:cs typeface="Century Gothic"/>
                        </a:rPr>
                        <a:t>VR Expedition: Science Education</a:t>
                      </a:r>
                      <a:endParaRPr lang="en-US" sz="900" b="0" i="0" u="none" strike="noStrike" dirty="0">
                        <a:solidFill>
                          <a:srgbClr val="FF0000"/>
                        </a:solidFill>
                        <a:effectLst/>
                        <a:latin typeface="Century Gothic"/>
                        <a:cs typeface="Century Gothic"/>
                      </a:endParaRPr>
                    </a:p>
                  </a:txBody>
                  <a:tcPr marL="102870" marR="7144" marT="7144" marB="0" anchor="ctr"/>
                </a:tc>
                <a:tc>
                  <a:txBody>
                    <a:bodyPr/>
                    <a:lstStyle/>
                    <a:p>
                      <a:pPr algn="l" fontAlgn="ctr"/>
                      <a:r>
                        <a:rPr lang="en-US" sz="900" b="0" i="0" u="none" strike="noStrike" dirty="0" smtClean="0">
                          <a:solidFill>
                            <a:srgbClr val="FF0000"/>
                          </a:solidFill>
                          <a:effectLst/>
                          <a:latin typeface="Century Gothic"/>
                          <a:cs typeface="Century Gothic"/>
                        </a:rPr>
                        <a:t>Bill Sherman</a:t>
                      </a:r>
                      <a:endParaRPr lang="en-US" sz="900" b="0" i="0" u="none" strike="noStrike" dirty="0">
                        <a:solidFill>
                          <a:srgbClr val="FF0000"/>
                        </a:solidFill>
                        <a:effectLst/>
                        <a:latin typeface="Century Gothic"/>
                        <a:cs typeface="Century Gothic"/>
                      </a:endParaRPr>
                    </a:p>
                  </a:txBody>
                  <a:tcPr marL="102870" marR="7144" marT="7144" marB="0" anchor="ctr"/>
                </a:tc>
              </a:tr>
              <a:tr h="144304">
                <a:tc>
                  <a:txBody>
                    <a:bodyPr/>
                    <a:lstStyle/>
                    <a:p>
                      <a:pPr algn="l" fontAlgn="ctr"/>
                      <a:r>
                        <a:rPr lang="en-US" sz="900" b="0" i="0" u="none" strike="noStrike" baseline="0" dirty="0" smtClean="0">
                          <a:solidFill>
                            <a:schemeClr val="bg1">
                              <a:lumMod val="50000"/>
                            </a:schemeClr>
                          </a:solidFill>
                          <a:effectLst/>
                          <a:latin typeface="Century Gothic"/>
                          <a:cs typeface="Century Gothic"/>
                        </a:rPr>
                        <a:t>Mar. 27</a:t>
                      </a:r>
                      <a:endParaRPr lang="en-US" sz="900" b="0" i="0" u="none" strike="noStrike" baseline="0" dirty="0">
                        <a:solidFill>
                          <a:schemeClr val="bg1">
                            <a:lumMod val="50000"/>
                          </a:schemeClr>
                        </a:solidFill>
                        <a:effectLst/>
                        <a:latin typeface="Century Gothic"/>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baseline="0" dirty="0" smtClean="0">
                          <a:solidFill>
                            <a:schemeClr val="bg1">
                              <a:lumMod val="50000"/>
                            </a:schemeClr>
                          </a:solidFill>
                          <a:effectLst/>
                          <a:latin typeface="Century Gothic"/>
                          <a:cs typeface="Century Gothic"/>
                        </a:rPr>
                        <a:t>(no talk – IEEE VR Conference)</a:t>
                      </a: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baseline="0" dirty="0" smtClean="0">
                          <a:solidFill>
                            <a:schemeClr val="bg1">
                              <a:lumMod val="50000"/>
                            </a:schemeClr>
                          </a:solidFill>
                          <a:effectLst/>
                          <a:latin typeface="Century Gothic"/>
                          <a:cs typeface="Century Gothic"/>
                        </a:rPr>
                        <a:t>N/A</a:t>
                      </a:r>
                      <a:endParaRPr lang="en-US" sz="900" b="0" i="0" u="none" strike="noStrike" baseline="0" dirty="0">
                        <a:solidFill>
                          <a:schemeClr val="bg1">
                            <a:lumMod val="50000"/>
                          </a:schemeClr>
                        </a:solidFill>
                        <a:effectLst/>
                        <a:latin typeface="Century Gothic"/>
                        <a:cs typeface="Century Gothic"/>
                      </a:endParaRPr>
                    </a:p>
                  </a:txBody>
                  <a:tcPr marL="102870" marR="7144" marT="7144" marB="0" anchor="ctr"/>
                </a:tc>
                <a:extLst>
                  <a:ext uri="{0D108BD9-81ED-4DB2-BD59-A6C34878D82A}">
                    <a16:rowId xmlns="" xmlns:a16="http://schemas.microsoft.com/office/drawing/2014/main" val="1499762936"/>
                  </a:ext>
                </a:extLst>
              </a:tr>
              <a:tr h="177797">
                <a:tc>
                  <a:txBody>
                    <a:bodyPr/>
                    <a:lstStyle/>
                    <a:p>
                      <a:pPr algn="l" fontAlgn="ctr"/>
                      <a:r>
                        <a:rPr lang="en-US" sz="900" b="0" i="0" u="none" strike="noStrike" kern="1200" dirty="0" smtClean="0">
                          <a:solidFill>
                            <a:srgbClr val="000000"/>
                          </a:solidFill>
                          <a:effectLst/>
                          <a:latin typeface="Century Gothic"/>
                          <a:ea typeface="+mn-ea"/>
                          <a:cs typeface="Century Gothic"/>
                        </a:rPr>
                        <a:t>Apr.    3</a:t>
                      </a:r>
                      <a:endParaRPr lang="en-US" sz="900" b="0" i="0" u="none" strike="noStrike" kern="1200" dirty="0">
                        <a:solidFill>
                          <a:srgbClr val="000000"/>
                        </a:solidFill>
                        <a:effectLst/>
                        <a:latin typeface="Century Gothic"/>
                        <a:ea typeface="+mn-ea"/>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u="none" strike="noStrike" dirty="0" smtClean="0">
                          <a:effectLst/>
                          <a:latin typeface="Century Gothic"/>
                          <a:cs typeface="Century Gothic"/>
                        </a:rPr>
                        <a:t>Archaeology Training with VR</a:t>
                      </a:r>
                      <a:endParaRPr lang="en-US" sz="900" b="0" i="0" u="none" strike="noStrike" dirty="0" smtClean="0">
                        <a:solidFill>
                          <a:srgbClr val="000000"/>
                        </a:solidFill>
                        <a:effectLst/>
                        <a:latin typeface="Century Gothic"/>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Century Gothic"/>
                          <a:cs typeface="Century Gothic"/>
                        </a:rPr>
                        <a:t>Laura Shackelford</a:t>
                      </a:r>
                      <a:r>
                        <a:rPr lang="en-US" sz="600" b="0" i="0" u="none" strike="noStrike" dirty="0" smtClean="0">
                          <a:solidFill>
                            <a:srgbClr val="000000"/>
                          </a:solidFill>
                          <a:effectLst/>
                          <a:latin typeface="Century Gothic"/>
                          <a:cs typeface="Century Gothic"/>
                        </a:rPr>
                        <a:t> </a:t>
                      </a:r>
                      <a:r>
                        <a:rPr lang="en-US" sz="900" b="0" i="0" u="none" strike="noStrike" dirty="0" smtClean="0">
                          <a:solidFill>
                            <a:srgbClr val="000000"/>
                          </a:solidFill>
                          <a:effectLst/>
                          <a:latin typeface="Century Gothic"/>
                          <a:cs typeface="Century Gothic"/>
                        </a:rPr>
                        <a:t>/</a:t>
                      </a:r>
                      <a:r>
                        <a:rPr lang="en-US" sz="600" b="0" i="0" u="none" strike="noStrike" dirty="0" smtClean="0">
                          <a:solidFill>
                            <a:srgbClr val="000000"/>
                          </a:solidFill>
                          <a:effectLst/>
                          <a:latin typeface="Century Gothic"/>
                          <a:cs typeface="Century Gothic"/>
                        </a:rPr>
                        <a:t> </a:t>
                      </a:r>
                      <a:r>
                        <a:rPr lang="en-US" sz="900" b="0" i="0" u="none" strike="noStrike" dirty="0" smtClean="0">
                          <a:solidFill>
                            <a:srgbClr val="000000"/>
                          </a:solidFill>
                          <a:effectLst/>
                          <a:latin typeface="Century Gothic"/>
                          <a:cs typeface="Century Gothic"/>
                        </a:rPr>
                        <a:t>Cam Merrill</a:t>
                      </a:r>
                      <a:r>
                        <a:rPr lang="en-US" sz="600" b="0" i="0" u="none" strike="noStrike" dirty="0" smtClean="0">
                          <a:solidFill>
                            <a:srgbClr val="000000"/>
                          </a:solidFill>
                          <a:effectLst/>
                          <a:latin typeface="Century Gothic"/>
                          <a:cs typeface="Century Gothic"/>
                        </a:rPr>
                        <a:t> </a:t>
                      </a:r>
                      <a:r>
                        <a:rPr lang="en-US" sz="900" b="0" i="0" u="none" strike="noStrike" dirty="0" smtClean="0">
                          <a:solidFill>
                            <a:srgbClr val="000000"/>
                          </a:solidFill>
                          <a:effectLst/>
                          <a:latin typeface="Century Gothic"/>
                          <a:cs typeface="Century Gothic"/>
                        </a:rPr>
                        <a:t>/</a:t>
                      </a:r>
                      <a:r>
                        <a:rPr lang="en-US" sz="600" b="0" i="0" u="none" strike="noStrike" dirty="0" smtClean="0">
                          <a:solidFill>
                            <a:srgbClr val="000000"/>
                          </a:solidFill>
                          <a:effectLst/>
                          <a:latin typeface="Century Gothic"/>
                          <a:cs typeface="Century Gothic"/>
                        </a:rPr>
                        <a:t> </a:t>
                      </a:r>
                      <a:r>
                        <a:rPr lang="en-US" sz="900" b="0" i="0" u="none" strike="noStrike" dirty="0" smtClean="0">
                          <a:solidFill>
                            <a:srgbClr val="000000"/>
                          </a:solidFill>
                          <a:effectLst/>
                          <a:latin typeface="Century Gothic"/>
                          <a:cs typeface="Century Gothic"/>
                        </a:rPr>
                        <a:t>Alan Craig</a:t>
                      </a:r>
                    </a:p>
                  </a:txBody>
                  <a:tcPr marL="102870" marR="7144" marT="7144" marB="0" anchor="ctr"/>
                </a:tc>
              </a:tr>
              <a:tr h="164804">
                <a:tc>
                  <a:txBody>
                    <a:bodyPr/>
                    <a:lstStyle/>
                    <a:p>
                      <a:pPr algn="l" fontAlgn="ctr"/>
                      <a:r>
                        <a:rPr lang="en-US" sz="900" b="0" i="0" u="none" strike="noStrike" dirty="0" smtClean="0">
                          <a:solidFill>
                            <a:srgbClr val="000000"/>
                          </a:solidFill>
                          <a:effectLst/>
                          <a:latin typeface="Century Gothic"/>
                          <a:cs typeface="Century Gothic"/>
                        </a:rPr>
                        <a:t>Apr.  10</a:t>
                      </a:r>
                      <a:endParaRPr lang="en-US" sz="900" b="0" i="0" u="none" strike="noStrike" dirty="0">
                        <a:solidFill>
                          <a:srgbClr val="000000"/>
                        </a:solidFill>
                        <a:effectLst/>
                        <a:latin typeface="Century Gothic"/>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Century Gothic"/>
                          <a:cs typeface="Century Gothic"/>
                        </a:rPr>
                        <a:t>VR-Unity Extravaganza</a:t>
                      </a: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Century Gothic"/>
                          <a:cs typeface="Century Gothic"/>
                        </a:rPr>
                        <a:t>Bill Sherman</a:t>
                      </a:r>
                    </a:p>
                  </a:txBody>
                  <a:tcPr marL="102870" marR="7144" marT="7144" marB="0" anchor="ctr"/>
                </a:tc>
              </a:tr>
            </a:tbl>
          </a:graphicData>
        </a:graphic>
      </p:graphicFrame>
      <p:sp>
        <p:nvSpPr>
          <p:cNvPr id="9" name="TextBox 8"/>
          <p:cNvSpPr txBox="1"/>
          <p:nvPr/>
        </p:nvSpPr>
        <p:spPr>
          <a:xfrm>
            <a:off x="1198393" y="3132745"/>
            <a:ext cx="446276" cy="438582"/>
          </a:xfrm>
          <a:prstGeom prst="rect">
            <a:avLst/>
          </a:prstGeom>
          <a:noFill/>
        </p:spPr>
        <p:txBody>
          <a:bodyPr wrap="none" lIns="68579" tIns="34289" rIns="68579" bIns="34289" rtlCol="0">
            <a:spAutoFit/>
          </a:bodyPr>
          <a:lstStyle/>
          <a:p>
            <a:pPr defTabSz="342892"/>
            <a:r>
              <a:rPr lang="en-US" sz="2400" dirty="0">
                <a:solidFill>
                  <a:srgbClr val="00B0F0"/>
                </a:solidFill>
              </a:rPr>
              <a:t>✧</a:t>
            </a:r>
          </a:p>
        </p:txBody>
      </p:sp>
    </p:spTree>
    <p:extLst>
      <p:ext uri="{BB962C8B-B14F-4D97-AF65-F5344CB8AC3E}">
        <p14:creationId xmlns:p14="http://schemas.microsoft.com/office/powerpoint/2010/main" val="2719329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What Sorts of Tasks Do Researchers </a:t>
            </a:r>
            <a:br>
              <a:rPr lang="en-US" sz="2800" dirty="0" smtClean="0"/>
            </a:br>
            <a:r>
              <a:rPr lang="en-US" sz="2800" dirty="0" smtClean="0"/>
              <a:t>Need to Perform in VR</a:t>
            </a:r>
            <a:endParaRPr lang="en-US" sz="2800" dirty="0"/>
          </a:p>
        </p:txBody>
      </p:sp>
      <p:sp>
        <p:nvSpPr>
          <p:cNvPr id="3" name="Text Placeholder 2"/>
          <p:cNvSpPr>
            <a:spLocks noGrp="1"/>
          </p:cNvSpPr>
          <p:nvPr>
            <p:ph type="body" idx="1"/>
          </p:nvPr>
        </p:nvSpPr>
        <p:spPr/>
        <p:txBody>
          <a:bodyPr>
            <a:normAutofit fontScale="62500" lnSpcReduction="20000"/>
          </a:bodyPr>
          <a:lstStyle/>
          <a:p>
            <a:r>
              <a:rPr lang="en-US" dirty="0" smtClean="0"/>
              <a:t>Heavily skewed toward 3-D atomic structure visualization, analysis, dynamics</a:t>
            </a:r>
          </a:p>
          <a:p>
            <a:r>
              <a:rPr lang="en-US" dirty="0" smtClean="0"/>
              <a:t>Prime Example: Superposition and direct comparison of multiple modalities of structure information arising from different experimental and computational structure determination methods</a:t>
            </a:r>
          </a:p>
          <a:p>
            <a:pPr lvl="1"/>
            <a:r>
              <a:rPr lang="en-US" dirty="0" smtClean="0"/>
              <a:t>Conventional windowed visualization interactions can be “clunky” until user uses 6DoF input devices and develops dexterity to use them effectively</a:t>
            </a:r>
          </a:p>
          <a:p>
            <a:pPr lvl="1"/>
            <a:r>
              <a:rPr lang="en-US" dirty="0" smtClean="0"/>
              <a:t>VR HMDs and hand controllers simple to use and understand</a:t>
            </a:r>
          </a:p>
          <a:p>
            <a:pPr lvl="1"/>
            <a:r>
              <a:rPr lang="en-US" dirty="0" smtClean="0"/>
              <a:t>Key interactions contextual with the structure/data being interacted with and the visualization or analysis task at hand</a:t>
            </a:r>
          </a:p>
        </p:txBody>
      </p:sp>
    </p:spTree>
    <p:extLst>
      <p:ext uri="{BB962C8B-B14F-4D97-AF65-F5344CB8AC3E}">
        <p14:creationId xmlns:p14="http://schemas.microsoft.com/office/powerpoint/2010/main" val="355435394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What General “VR UI Tools” </a:t>
            </a:r>
            <a:br>
              <a:rPr lang="en-US" sz="3200" dirty="0" smtClean="0"/>
            </a:br>
            <a:r>
              <a:rPr lang="en-US" sz="3200" dirty="0" smtClean="0"/>
              <a:t>Are Useful in This Area</a:t>
            </a:r>
            <a:endParaRPr lang="en-US" sz="3200" dirty="0"/>
          </a:p>
        </p:txBody>
      </p:sp>
      <p:sp>
        <p:nvSpPr>
          <p:cNvPr id="3" name="Text Placeholder 2"/>
          <p:cNvSpPr>
            <a:spLocks noGrp="1"/>
          </p:cNvSpPr>
          <p:nvPr>
            <p:ph type="body" idx="1"/>
          </p:nvPr>
        </p:nvSpPr>
        <p:spPr/>
        <p:txBody>
          <a:bodyPr>
            <a:normAutofit fontScale="92500" lnSpcReduction="10000"/>
          </a:bodyPr>
          <a:lstStyle/>
          <a:p>
            <a:r>
              <a:rPr lang="en-US" dirty="0" smtClean="0"/>
              <a:t>Navigation, teleportation, scaling, view-reset</a:t>
            </a:r>
          </a:p>
          <a:p>
            <a:r>
              <a:rPr lang="en-US" dirty="0" smtClean="0"/>
              <a:t>Selection</a:t>
            </a:r>
          </a:p>
          <a:p>
            <a:r>
              <a:rPr lang="en-US" dirty="0" smtClean="0"/>
              <a:t>Grabbing, pulling, orientation</a:t>
            </a:r>
          </a:p>
          <a:p>
            <a:r>
              <a:rPr lang="en-US" dirty="0" smtClean="0"/>
              <a:t>Hand-held lighting</a:t>
            </a:r>
          </a:p>
          <a:p>
            <a:r>
              <a:rPr lang="en-US" dirty="0" smtClean="0"/>
              <a:t>Clipping of drawn geometry, to allow peeling away of obscuring layers of atomic structures, density </a:t>
            </a:r>
            <a:r>
              <a:rPr lang="en-US" dirty="0" err="1" smtClean="0"/>
              <a:t>isosurfaces</a:t>
            </a:r>
            <a:r>
              <a:rPr lang="en-US" dirty="0" smtClean="0"/>
              <a:t>, etc.</a:t>
            </a:r>
          </a:p>
        </p:txBody>
      </p:sp>
    </p:spTree>
    <p:extLst>
      <p:ext uri="{BB962C8B-B14F-4D97-AF65-F5344CB8AC3E}">
        <p14:creationId xmlns:p14="http://schemas.microsoft.com/office/powerpoint/2010/main" val="223965459"/>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0191" y="227245"/>
            <a:ext cx="8229600" cy="580277"/>
          </a:xfrm>
        </p:spPr>
        <p:txBody>
          <a:bodyPr>
            <a:noAutofit/>
          </a:bodyPr>
          <a:lstStyle/>
          <a:p>
            <a:r>
              <a:rPr lang="en-US" sz="3200" dirty="0" smtClean="0"/>
              <a:t>In-Progress VMD VR Development, Demos</a:t>
            </a:r>
            <a:endParaRPr lang="en-US" sz="32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154" t="14066" r="15225" b="7611"/>
          <a:stretch/>
        </p:blipFill>
        <p:spPr>
          <a:xfrm>
            <a:off x="2857862" y="849485"/>
            <a:ext cx="2033508" cy="2231739"/>
          </a:xfrm>
          <a:prstGeom prst="rect">
            <a:avLst/>
          </a:prstGeom>
          <a:scene3d>
            <a:camera prst="orthographicFront">
              <a:rot lat="0" lon="0" rev="5400000"/>
            </a:camera>
            <a:lightRig rig="threePt" dir="t"/>
          </a:scene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828" y="1509553"/>
            <a:ext cx="3407447" cy="2273708"/>
          </a:xfrm>
          <a:prstGeom prst="rect">
            <a:avLst/>
          </a:prstGeom>
          <a:scene3d>
            <a:camera prst="orthographicFront">
              <a:rot lat="0" lon="0" rev="5400000"/>
            </a:camera>
            <a:lightRig rig="threePt" dir="t"/>
          </a:scene3d>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9410"/>
          <a:stretch/>
        </p:blipFill>
        <p:spPr>
          <a:xfrm>
            <a:off x="6548165" y="1730217"/>
            <a:ext cx="3407447" cy="1832380"/>
          </a:xfrm>
          <a:prstGeom prst="rect">
            <a:avLst/>
          </a:prstGeom>
          <a:scene3d>
            <a:camera prst="orthographicFront">
              <a:rot lat="0" lon="0" rev="5400000"/>
            </a:camera>
            <a:lightRig rig="threePt" dir="t"/>
          </a:scene3d>
        </p:spPr>
      </p:pic>
      <p:sp>
        <p:nvSpPr>
          <p:cNvPr id="3" name="TextBox 2"/>
          <p:cNvSpPr txBox="1"/>
          <p:nvPr/>
        </p:nvSpPr>
        <p:spPr>
          <a:xfrm>
            <a:off x="5284519" y="4367587"/>
            <a:ext cx="3645725" cy="646331"/>
          </a:xfrm>
          <a:prstGeom prst="rect">
            <a:avLst/>
          </a:prstGeom>
          <a:noFill/>
        </p:spPr>
        <p:txBody>
          <a:bodyPr wrap="square" rtlCol="0">
            <a:spAutoFit/>
          </a:bodyPr>
          <a:lstStyle/>
          <a:p>
            <a:pPr algn="ctr"/>
            <a:r>
              <a:rPr lang="en-US" dirty="0" smtClean="0"/>
              <a:t>VMD </a:t>
            </a:r>
            <a:r>
              <a:rPr lang="en-US" dirty="0" err="1" smtClean="0"/>
              <a:t>Chromatophore</a:t>
            </a:r>
            <a:r>
              <a:rPr lang="en-US" dirty="0" smtClean="0"/>
              <a:t> Demo, NVIDIA </a:t>
            </a:r>
            <a:r>
              <a:rPr lang="en-US" dirty="0"/>
              <a:t>VR Room at SC‘16</a:t>
            </a:r>
          </a:p>
        </p:txBody>
      </p:sp>
      <p:sp>
        <p:nvSpPr>
          <p:cNvPr id="4" name="TextBox 3"/>
          <p:cNvSpPr txBox="1"/>
          <p:nvPr/>
        </p:nvSpPr>
        <p:spPr>
          <a:xfrm>
            <a:off x="100939" y="943136"/>
            <a:ext cx="2676525" cy="2000548"/>
          </a:xfrm>
          <a:prstGeom prst="rect">
            <a:avLst/>
          </a:prstGeom>
          <a:noFill/>
        </p:spPr>
        <p:txBody>
          <a:bodyPr wrap="square" rtlCol="0">
            <a:spAutoFit/>
          </a:bodyPr>
          <a:lstStyle/>
          <a:p>
            <a:r>
              <a:rPr lang="en-US" sz="1600" dirty="0" smtClean="0"/>
              <a:t>VMD VR ray tracing: </a:t>
            </a:r>
          </a:p>
          <a:p>
            <a:r>
              <a:rPr lang="en-US" sz="1400" dirty="0" smtClean="0"/>
              <a:t>  Google </a:t>
            </a:r>
            <a:r>
              <a:rPr lang="en-US" sz="1400" dirty="0"/>
              <a:t>Cardboard [1]</a:t>
            </a:r>
          </a:p>
          <a:p>
            <a:r>
              <a:rPr lang="en-US" sz="1400" dirty="0" smtClean="0"/>
              <a:t>  Demo w/ Indiana U., SC’15 [2]</a:t>
            </a:r>
          </a:p>
          <a:p>
            <a:endParaRPr lang="en-US" sz="1600" dirty="0" smtClean="0"/>
          </a:p>
          <a:p>
            <a:r>
              <a:rPr lang="en-US" sz="1600" dirty="0"/>
              <a:t>Prototype of VR user interaction with </a:t>
            </a:r>
            <a:r>
              <a:rPr lang="en-US" sz="1600" dirty="0" smtClean="0"/>
              <a:t>VMD models</a:t>
            </a:r>
            <a:r>
              <a:rPr lang="en-US" sz="1600" dirty="0"/>
              <a:t> </a:t>
            </a:r>
            <a:r>
              <a:rPr lang="en-US" sz="1600" dirty="0" smtClean="0"/>
              <a:t>in </a:t>
            </a:r>
            <a:r>
              <a:rPr lang="en-US" sz="1600" b="1" dirty="0" smtClean="0"/>
              <a:t>room-scale VR</a:t>
            </a:r>
            <a:r>
              <a:rPr lang="en-US" sz="1600" dirty="0"/>
              <a:t> </a:t>
            </a:r>
            <a:r>
              <a:rPr lang="en-US" sz="1600" dirty="0" smtClean="0"/>
              <a:t>with NVIDIA @ SC’16</a:t>
            </a:r>
            <a:endParaRPr lang="en-US" sz="1600" dirty="0"/>
          </a:p>
        </p:txBody>
      </p:sp>
      <p:sp>
        <p:nvSpPr>
          <p:cNvPr id="6" name="Rectangle 5"/>
          <p:cNvSpPr/>
          <p:nvPr/>
        </p:nvSpPr>
        <p:spPr>
          <a:xfrm>
            <a:off x="100939" y="3277837"/>
            <a:ext cx="4875603" cy="1815882"/>
          </a:xfrm>
          <a:prstGeom prst="rect">
            <a:avLst/>
          </a:prstGeom>
        </p:spPr>
        <p:txBody>
          <a:bodyPr wrap="square">
            <a:spAutoFit/>
          </a:bodyPr>
          <a:lstStyle/>
          <a:p>
            <a:r>
              <a:rPr lang="en-US" sz="1400" b="1" dirty="0" smtClean="0"/>
              <a:t>[1] Atomic </a:t>
            </a:r>
            <a:r>
              <a:rPr lang="en-US" sz="1400" b="1" dirty="0"/>
              <a:t>Detail Visualization of Photosynthetic Membranes with GPU-Accelerated Ray Tracing. </a:t>
            </a:r>
            <a:r>
              <a:rPr lang="en-US" sz="1400" dirty="0"/>
              <a:t> </a:t>
            </a:r>
            <a:r>
              <a:rPr lang="en-US" sz="1400" dirty="0" smtClean="0"/>
              <a:t>       Stone et al., </a:t>
            </a:r>
            <a:r>
              <a:rPr lang="en-US" sz="1400" dirty="0"/>
              <a:t>J. Parallel Computing, 55:17-27, 2016</a:t>
            </a:r>
            <a:r>
              <a:rPr lang="en-US" sz="1400" dirty="0" smtClean="0"/>
              <a:t>.</a:t>
            </a:r>
          </a:p>
          <a:p>
            <a:endParaRPr lang="en-US" sz="1400" dirty="0"/>
          </a:p>
          <a:p>
            <a:r>
              <a:rPr lang="en-US" sz="1400" b="1" dirty="0" smtClean="0"/>
              <a:t>[2] Immersive </a:t>
            </a:r>
            <a:r>
              <a:rPr lang="en-US" sz="1400" b="1" dirty="0"/>
              <a:t>Molecular Visualization with Omnidirectional Stereoscopic Ray Tracing and Remote Rendering. </a:t>
            </a:r>
            <a:r>
              <a:rPr lang="en-US" sz="1400" b="1" dirty="0" smtClean="0"/>
              <a:t>  </a:t>
            </a:r>
            <a:r>
              <a:rPr lang="en-US" sz="1400" dirty="0" smtClean="0"/>
              <a:t>J.E</a:t>
            </a:r>
            <a:r>
              <a:rPr lang="en-US" sz="1400" dirty="0"/>
              <a:t>. Stone, W.R. Sherman, K. </a:t>
            </a:r>
            <a:r>
              <a:rPr lang="en-US" sz="1400" dirty="0" err="1"/>
              <a:t>Schulten</a:t>
            </a:r>
            <a:r>
              <a:rPr lang="en-US" sz="1400" dirty="0"/>
              <a:t>.  IEEE </a:t>
            </a:r>
            <a:r>
              <a:rPr lang="en-US" sz="1400" dirty="0" smtClean="0"/>
              <a:t>HPDAV (IPDPSW), </a:t>
            </a:r>
            <a:r>
              <a:rPr lang="en-US" sz="1400" dirty="0"/>
              <a:t>pp. 1048-1057, 2016.</a:t>
            </a:r>
          </a:p>
        </p:txBody>
      </p:sp>
      <p:cxnSp>
        <p:nvCxnSpPr>
          <p:cNvPr id="10" name="Straight Arrow Connector 9"/>
          <p:cNvCxnSpPr/>
          <p:nvPr/>
        </p:nvCxnSpPr>
        <p:spPr>
          <a:xfrm>
            <a:off x="460191" y="2943684"/>
            <a:ext cx="207854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310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Tool Examples: Grabbing, Moving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261" y="1136355"/>
            <a:ext cx="5342860" cy="4007145"/>
          </a:xfrm>
          <a:prstGeom prst="rect">
            <a:avLst/>
          </a:prstGeom>
        </p:spPr>
      </p:pic>
    </p:spTree>
    <p:extLst>
      <p:ext uri="{BB962C8B-B14F-4D97-AF65-F5344CB8AC3E}">
        <p14:creationId xmlns:p14="http://schemas.microsoft.com/office/powerpoint/2010/main" val="79337943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Tool Examples: Clipping Geometry</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82" t="16667" r="55117" b="14832"/>
          <a:stretch/>
        </p:blipFill>
        <p:spPr>
          <a:xfrm>
            <a:off x="6188148" y="1063229"/>
            <a:ext cx="2955852" cy="352336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978" t="14053" r="54185" b="18765"/>
          <a:stretch/>
        </p:blipFill>
        <p:spPr>
          <a:xfrm>
            <a:off x="3192717" y="1063229"/>
            <a:ext cx="2995432" cy="352336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643" t="17365" r="52636" b="14133"/>
          <a:stretch/>
        </p:blipFill>
        <p:spPr>
          <a:xfrm>
            <a:off x="194335" y="1063230"/>
            <a:ext cx="2998382" cy="3523364"/>
          </a:xfrm>
          <a:prstGeom prst="rect">
            <a:avLst/>
          </a:prstGeom>
        </p:spPr>
      </p:pic>
    </p:spTree>
    <p:extLst>
      <p:ext uri="{BB962C8B-B14F-4D97-AF65-F5344CB8AC3E}">
        <p14:creationId xmlns:p14="http://schemas.microsoft.com/office/powerpoint/2010/main" val="159013056"/>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Tool Examples: Hand-Held Lighting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18" y="1063229"/>
            <a:ext cx="2684721" cy="201354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6264"/>
          <a:stretch/>
        </p:blipFill>
        <p:spPr>
          <a:xfrm>
            <a:off x="2006986" y="3164929"/>
            <a:ext cx="4909400" cy="19785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842" y="1063229"/>
            <a:ext cx="2684722" cy="20135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5339" y="1063229"/>
            <a:ext cx="2692694" cy="2019520"/>
          </a:xfrm>
          <a:prstGeom prst="rect">
            <a:avLst/>
          </a:prstGeom>
        </p:spPr>
      </p:pic>
    </p:spTree>
    <p:extLst>
      <p:ext uri="{BB962C8B-B14F-4D97-AF65-F5344CB8AC3E}">
        <p14:creationId xmlns:p14="http://schemas.microsoft.com/office/powerpoint/2010/main" val="295384737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Interactions That are Difficult to </a:t>
            </a:r>
            <a:br>
              <a:rPr lang="en-US" sz="3200" dirty="0" smtClean="0"/>
            </a:br>
            <a:r>
              <a:rPr lang="en-US" sz="3200" dirty="0" smtClean="0"/>
              <a:t>Support Within Conventional VR</a:t>
            </a:r>
            <a:endParaRPr lang="en-US" sz="3200" dirty="0"/>
          </a:p>
        </p:txBody>
      </p:sp>
      <p:sp>
        <p:nvSpPr>
          <p:cNvPr id="3" name="Text Placeholder 2"/>
          <p:cNvSpPr>
            <a:spLocks noGrp="1"/>
          </p:cNvSpPr>
          <p:nvPr>
            <p:ph type="body" idx="1"/>
          </p:nvPr>
        </p:nvSpPr>
        <p:spPr/>
        <p:txBody>
          <a:bodyPr>
            <a:normAutofit fontScale="85000" lnSpcReduction="10000"/>
          </a:bodyPr>
          <a:lstStyle/>
          <a:p>
            <a:r>
              <a:rPr lang="en-US" dirty="0" smtClean="0"/>
              <a:t>Simultaneous interaction between the 3-D atomic structure visualizations and potentially large numbers of other 2-D plots or projections</a:t>
            </a:r>
          </a:p>
          <a:p>
            <a:r>
              <a:rPr lang="en-US" dirty="0" smtClean="0"/>
              <a:t>Large tabulated displays of quantitative properties, e.g., amino acid residue sequences, gene sequences, other 1-D properties</a:t>
            </a:r>
          </a:p>
          <a:p>
            <a:r>
              <a:rPr lang="en-US" dirty="0" smtClean="0"/>
              <a:t>Sometimes a “BIG STEREOSCOPIC TV” wins, although they have become difficult to find now…</a:t>
            </a:r>
          </a:p>
          <a:p>
            <a:endParaRPr lang="en-US" dirty="0"/>
          </a:p>
        </p:txBody>
      </p:sp>
    </p:spTree>
    <p:extLst>
      <p:ext uri="{BB962C8B-B14F-4D97-AF65-F5344CB8AC3E}">
        <p14:creationId xmlns:p14="http://schemas.microsoft.com/office/powerpoint/2010/main" val="3929520624"/>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Data Size Challenges and The Ultimate Limits on What We Can Visualize Interactively</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8937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9070" y="28297"/>
            <a:ext cx="6813032" cy="5115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5341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135511"/>
            <a:ext cx="8229600" cy="591463"/>
          </a:xfrm>
        </p:spPr>
        <p:txBody>
          <a:bodyPr>
            <a:noAutofit/>
          </a:bodyPr>
          <a:lstStyle/>
          <a:p>
            <a:r>
              <a:rPr lang="en-US" sz="3200" dirty="0" smtClean="0"/>
              <a:t>Next Generation: Simulating a Proto-Cell</a:t>
            </a:r>
            <a:endParaRPr lang="en-US" sz="3200"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090" t="6775" r="6671" b="3844"/>
          <a:stretch/>
        </p:blipFill>
        <p:spPr>
          <a:xfrm>
            <a:off x="4687043" y="712381"/>
            <a:ext cx="4456957" cy="4431119"/>
          </a:xfrm>
        </p:spPr>
      </p:pic>
      <p:sp>
        <p:nvSpPr>
          <p:cNvPr id="6" name="Content Placeholder 5"/>
          <p:cNvSpPr>
            <a:spLocks noGrp="1"/>
          </p:cNvSpPr>
          <p:nvPr>
            <p:ph sz="half" idx="2"/>
          </p:nvPr>
        </p:nvSpPr>
        <p:spPr>
          <a:xfrm>
            <a:off x="0" y="726974"/>
            <a:ext cx="4540102" cy="2424250"/>
          </a:xfrm>
        </p:spPr>
        <p:txBody>
          <a:bodyPr>
            <a:normAutofit lnSpcReduction="10000"/>
          </a:bodyPr>
          <a:lstStyle/>
          <a:p>
            <a:r>
              <a:rPr lang="en-US" sz="2400" dirty="0" smtClean="0"/>
              <a:t>Emulate aspects of the </a:t>
            </a:r>
            <a:r>
              <a:rPr lang="en-US" sz="2400" i="1" dirty="0" smtClean="0"/>
              <a:t>Mycoplasma </a:t>
            </a:r>
            <a:r>
              <a:rPr lang="en-US" sz="2400" i="1" dirty="0" err="1" smtClean="0"/>
              <a:t>mycoides</a:t>
            </a:r>
            <a:r>
              <a:rPr lang="en-US" sz="2400" i="1" dirty="0" smtClean="0"/>
              <a:t> </a:t>
            </a:r>
            <a:r>
              <a:rPr lang="en-US" sz="2400" dirty="0" smtClean="0"/>
              <a:t>bacterium</a:t>
            </a:r>
          </a:p>
          <a:p>
            <a:r>
              <a:rPr lang="en-US" sz="2400" dirty="0" smtClean="0"/>
              <a:t>200nm diameter</a:t>
            </a:r>
          </a:p>
          <a:p>
            <a:r>
              <a:rPr lang="en-US" sz="2400" dirty="0" smtClean="0"/>
              <a:t>~1 billion atoms w/ solvent</a:t>
            </a:r>
          </a:p>
          <a:p>
            <a:r>
              <a:rPr lang="en-US" sz="2400" dirty="0" smtClean="0"/>
              <a:t>~1400 proteins in membrane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50622" b="52041"/>
          <a:stretch/>
        </p:blipFill>
        <p:spPr>
          <a:xfrm>
            <a:off x="-1" y="3187516"/>
            <a:ext cx="2009553" cy="1955984"/>
          </a:xfrm>
          <a:prstGeom prst="rect">
            <a:avLst/>
          </a:prstGeom>
        </p:spPr>
      </p:pic>
      <p:sp>
        <p:nvSpPr>
          <p:cNvPr id="8" name="TextBox 7"/>
          <p:cNvSpPr txBox="1"/>
          <p:nvPr/>
        </p:nvSpPr>
        <p:spPr>
          <a:xfrm>
            <a:off x="2009552" y="3193555"/>
            <a:ext cx="2275368" cy="2031325"/>
          </a:xfrm>
          <a:prstGeom prst="rect">
            <a:avLst/>
          </a:prstGeom>
          <a:noFill/>
        </p:spPr>
        <p:txBody>
          <a:bodyPr wrap="square" rtlCol="0">
            <a:spAutoFit/>
          </a:bodyPr>
          <a:lstStyle/>
          <a:p>
            <a:r>
              <a:rPr lang="en-US" dirty="0" err="1" smtClean="0"/>
              <a:t>Cryo</a:t>
            </a:r>
            <a:r>
              <a:rPr lang="en-US" dirty="0" smtClean="0"/>
              <a:t>-ET image of ultra-small bacteria    (scale bar 100nm)</a:t>
            </a:r>
          </a:p>
          <a:p>
            <a:r>
              <a:rPr lang="en-US" dirty="0" err="1" smtClean="0"/>
              <a:t>Luef</a:t>
            </a:r>
            <a:r>
              <a:rPr lang="en-US" dirty="0" smtClean="0"/>
              <a:t> et al. Nature </a:t>
            </a:r>
            <a:r>
              <a:rPr lang="en-US" dirty="0"/>
              <a:t>Comm</a:t>
            </a:r>
            <a:r>
              <a:rPr lang="en-US" dirty="0" smtClean="0"/>
              <a:t>., </a:t>
            </a:r>
            <a:r>
              <a:rPr lang="en-US" dirty="0"/>
              <a:t>6:6372, 2015. </a:t>
            </a:r>
            <a:endParaRPr lang="en-US" dirty="0" smtClean="0"/>
          </a:p>
          <a:p>
            <a:endParaRPr lang="en-US" dirty="0"/>
          </a:p>
        </p:txBody>
      </p:sp>
    </p:spTree>
    <p:extLst>
      <p:ext uri="{BB962C8B-B14F-4D97-AF65-F5344CB8AC3E}">
        <p14:creationId xmlns:p14="http://schemas.microsoft.com/office/powerpoint/2010/main" val="2545020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53752" y="453627"/>
            <a:ext cx="6172200" cy="642938"/>
          </a:xfrm>
          <a:prstGeom prst="rect">
            <a:avLst/>
          </a:prstGeom>
        </p:spPr>
        <p:txBody>
          <a:bodyPr vert="horz" lIns="51434" tIns="25718" rIns="51434" bIns="25718" rtlCol="0" anchor="ctr">
            <a:normAutofit fontScale="75000" lnSpcReduction="20000"/>
          </a:bodyPr>
          <a:lstStyle>
            <a:lvl1pPr algn="ctr" defTabSz="457238" rtl="0" eaLnBrk="1" latinLnBrk="0" hangingPunct="1">
              <a:spcBef>
                <a:spcPct val="0"/>
              </a:spcBef>
              <a:buNone/>
              <a:defRPr sz="3200" b="1" kern="1200">
                <a:solidFill>
                  <a:schemeClr val="tx1"/>
                </a:solidFill>
                <a:latin typeface="Century Gothic"/>
                <a:ea typeface="+mj-ea"/>
                <a:cs typeface="Century Gothic"/>
              </a:defRPr>
            </a:lvl1pPr>
          </a:lstStyle>
          <a:p>
            <a:r>
              <a:rPr lang="en-US" sz="1900" dirty="0">
                <a:solidFill>
                  <a:prstClr val="white"/>
                </a:solidFill>
              </a:rPr>
              <a:t>Services for Digital Humanities and Creative Activities Workshop Series – Spring 2019</a:t>
            </a:r>
            <a:r>
              <a:rPr lang="en-US" sz="1800" dirty="0">
                <a:solidFill>
                  <a:prstClr val="white"/>
                </a:solidFill>
              </a:rPr>
              <a:t/>
            </a:r>
            <a:br>
              <a:rPr lang="en-US" sz="1800" dirty="0">
                <a:solidFill>
                  <a:prstClr val="white"/>
                </a:solidFill>
              </a:rPr>
            </a:br>
            <a:r>
              <a:rPr lang="en-US" sz="600" dirty="0">
                <a:solidFill>
                  <a:prstClr val="white"/>
                </a:solidFill>
              </a:rPr>
              <a:t/>
            </a:r>
            <a:br>
              <a:rPr lang="en-US" sz="600" dirty="0">
                <a:solidFill>
                  <a:prstClr val="white"/>
                </a:solidFill>
              </a:rPr>
            </a:br>
            <a:r>
              <a:rPr lang="en-US" sz="1700" dirty="0">
                <a:solidFill>
                  <a:prstClr val="white"/>
                </a:solidFill>
              </a:rPr>
              <a:t>Thursdays @ 4:00pm  –  Wells Library Scholars’ Commons</a:t>
            </a:r>
          </a:p>
        </p:txBody>
      </p:sp>
      <p:graphicFrame>
        <p:nvGraphicFramePr>
          <p:cNvPr id="8" name="Content Placeholder 3"/>
          <p:cNvGraphicFramePr>
            <a:graphicFrameLocks/>
          </p:cNvGraphicFramePr>
          <p:nvPr>
            <p:extLst>
              <p:ext uri="{D42A27DB-BD31-4B8C-83A1-F6EECF244321}">
                <p14:modId xmlns:p14="http://schemas.microsoft.com/office/powerpoint/2010/main" val="1688069282"/>
              </p:ext>
            </p:extLst>
          </p:nvPr>
        </p:nvGraphicFramePr>
        <p:xfrm>
          <a:off x="1703783" y="1622368"/>
          <a:ext cx="5672139" cy="2633328"/>
        </p:xfrm>
        <a:graphic>
          <a:graphicData uri="http://schemas.openxmlformats.org/drawingml/2006/table">
            <a:tbl>
              <a:tblPr bandRow="1">
                <a:tableStyleId>{21E4AEA4-8DFA-4A89-87EB-49C32662AFE0}</a:tableStyleId>
              </a:tblPr>
              <a:tblGrid>
                <a:gridCol w="625079">
                  <a:extLst>
                    <a:ext uri="{9D8B030D-6E8A-4147-A177-3AD203B41FA5}">
                      <a16:colId xmlns="" xmlns:a16="http://schemas.microsoft.com/office/drawing/2014/main" val="20000"/>
                    </a:ext>
                  </a:extLst>
                </a:gridCol>
                <a:gridCol w="3030539">
                  <a:extLst>
                    <a:ext uri="{9D8B030D-6E8A-4147-A177-3AD203B41FA5}">
                      <a16:colId xmlns="" xmlns:a16="http://schemas.microsoft.com/office/drawing/2014/main" val="20001"/>
                    </a:ext>
                  </a:extLst>
                </a:gridCol>
                <a:gridCol w="2016521">
                  <a:extLst>
                    <a:ext uri="{9D8B030D-6E8A-4147-A177-3AD203B41FA5}">
                      <a16:colId xmlns="" xmlns:a16="http://schemas.microsoft.com/office/drawing/2014/main" val="20002"/>
                    </a:ext>
                  </a:extLst>
                </a:gridCol>
              </a:tblGrid>
              <a:tr h="178594">
                <a:tc>
                  <a:txBody>
                    <a:bodyPr/>
                    <a:lstStyle/>
                    <a:p>
                      <a:pPr algn="l" fontAlgn="ctr"/>
                      <a:r>
                        <a:rPr lang="en-US" sz="1100" b="1" u="none" strike="noStrike" dirty="0" smtClean="0">
                          <a:solidFill>
                            <a:schemeClr val="tx1"/>
                          </a:solidFill>
                          <a:effectLst/>
                          <a:latin typeface="Century Gothic"/>
                          <a:cs typeface="Century Gothic"/>
                        </a:rPr>
                        <a:t>Date</a:t>
                      </a:r>
                      <a:endParaRPr lang="en-US" sz="1100" b="1" i="0" u="none" strike="noStrike" dirty="0">
                        <a:solidFill>
                          <a:schemeClr val="tx1"/>
                        </a:solidFill>
                        <a:effectLst/>
                        <a:latin typeface="Century Gothic"/>
                        <a:cs typeface="Century Gothic"/>
                      </a:endParaRPr>
                    </a:p>
                  </a:txBody>
                  <a:tcPr marL="102870" marR="7144" marT="7144" marB="0" anchor="ctr">
                    <a:solidFill>
                      <a:schemeClr val="accent2">
                        <a:lumMod val="60000"/>
                        <a:lumOff val="40000"/>
                      </a:schemeClr>
                    </a:solidFill>
                  </a:tcPr>
                </a:tc>
                <a:tc>
                  <a:txBody>
                    <a:bodyPr/>
                    <a:lstStyle/>
                    <a:p>
                      <a:pPr algn="l" fontAlgn="ctr"/>
                      <a:r>
                        <a:rPr lang="en-US" sz="1100" b="1" u="none" strike="noStrike" dirty="0" smtClean="0">
                          <a:solidFill>
                            <a:schemeClr val="tx1"/>
                          </a:solidFill>
                          <a:effectLst/>
                          <a:latin typeface="Century Gothic"/>
                          <a:cs typeface="Century Gothic"/>
                        </a:rPr>
                        <a:t>Topic</a:t>
                      </a:r>
                      <a:endParaRPr lang="en-US" sz="1100" b="1" i="0" u="none" strike="noStrike" dirty="0">
                        <a:solidFill>
                          <a:schemeClr val="tx1"/>
                        </a:solidFill>
                        <a:effectLst/>
                        <a:latin typeface="Century Gothic"/>
                        <a:cs typeface="Century Gothic"/>
                      </a:endParaRPr>
                    </a:p>
                  </a:txBody>
                  <a:tcPr marL="102870" marR="7144" marT="7144" marB="0" anchor="ctr">
                    <a:solidFill>
                      <a:schemeClr val="accent2">
                        <a:lumMod val="60000"/>
                        <a:lumOff val="40000"/>
                      </a:schemeClr>
                    </a:solidFill>
                  </a:tcPr>
                </a:tc>
                <a:tc>
                  <a:txBody>
                    <a:bodyPr/>
                    <a:lstStyle/>
                    <a:p>
                      <a:pPr algn="l" fontAlgn="ctr"/>
                      <a:r>
                        <a:rPr lang="en-US" sz="1100" b="1" u="none" strike="noStrike" dirty="0" smtClean="0">
                          <a:solidFill>
                            <a:schemeClr val="tx1"/>
                          </a:solidFill>
                          <a:effectLst/>
                          <a:latin typeface="Century Gothic"/>
                          <a:cs typeface="Century Gothic"/>
                        </a:rPr>
                        <a:t>Presenter</a:t>
                      </a:r>
                      <a:endParaRPr lang="en-US" sz="1100" b="1" i="0" u="none" strike="noStrike" dirty="0">
                        <a:solidFill>
                          <a:schemeClr val="tx1"/>
                        </a:solidFill>
                        <a:effectLst/>
                        <a:latin typeface="Century Gothic"/>
                        <a:cs typeface="Century Gothic"/>
                      </a:endParaRPr>
                    </a:p>
                  </a:txBody>
                  <a:tcPr marL="102870" marR="7144" marT="7144" marB="0" anchor="ctr">
                    <a:solidFill>
                      <a:schemeClr val="accent2">
                        <a:lumMod val="60000"/>
                        <a:lumOff val="40000"/>
                      </a:schemeClr>
                    </a:solidFill>
                  </a:tcPr>
                </a:tc>
                <a:extLst>
                  <a:ext uri="{0D108BD9-81ED-4DB2-BD59-A6C34878D82A}">
                    <a16:rowId xmlns="" xmlns:a16="http://schemas.microsoft.com/office/drawing/2014/main" val="10000"/>
                  </a:ext>
                </a:extLst>
              </a:tr>
              <a:tr h="176436">
                <a:tc>
                  <a:txBody>
                    <a:bodyPr/>
                    <a:lstStyle/>
                    <a:p>
                      <a:pPr algn="l" fontAlgn="ctr"/>
                      <a:r>
                        <a:rPr lang="en-US" sz="900" u="none" strike="noStrike" kern="1200" dirty="0" smtClean="0">
                          <a:solidFill>
                            <a:schemeClr val="dk1"/>
                          </a:solidFill>
                          <a:effectLst/>
                          <a:latin typeface="Century Gothic"/>
                          <a:ea typeface="+mn-ea"/>
                          <a:cs typeface="Century Gothic"/>
                          <a:sym typeface="Helvetica Neue"/>
                        </a:rPr>
                        <a:t>Jan. 17</a:t>
                      </a:r>
                      <a:endParaRPr lang="en-US" sz="900" u="none" strike="noStrike" kern="1200" dirty="0">
                        <a:solidFill>
                          <a:schemeClr val="dk1"/>
                        </a:solidFill>
                        <a:effectLst/>
                        <a:latin typeface="Century Gothic"/>
                        <a:ea typeface="+mn-ea"/>
                        <a:cs typeface="Century Gothic"/>
                        <a:sym typeface="Helvetica Neue"/>
                      </a:endParaRPr>
                    </a:p>
                  </a:txBody>
                  <a:tcPr marL="102870" marR="7144" marT="7144" marB="0" anchor="ctr"/>
                </a:tc>
                <a:tc>
                  <a:txBody>
                    <a:bodyPr/>
                    <a:lstStyle/>
                    <a:p>
                      <a:pPr algn="l" fontAlgn="ctr"/>
                      <a:r>
                        <a:rPr lang="en-US" sz="900" u="none" strike="noStrike" kern="1200" dirty="0" smtClean="0">
                          <a:solidFill>
                            <a:schemeClr val="dk1"/>
                          </a:solidFill>
                          <a:effectLst/>
                          <a:latin typeface="Century Gothic"/>
                          <a:ea typeface="+mn-ea"/>
                          <a:cs typeface="Century Gothic"/>
                          <a:sym typeface="Helvetica Neue"/>
                        </a:rPr>
                        <a:t>Introduction to Text Analysis</a:t>
                      </a:r>
                      <a:endParaRPr lang="en-US" sz="900" u="none" strike="noStrike" kern="1200" dirty="0">
                        <a:solidFill>
                          <a:schemeClr val="dk1"/>
                        </a:solidFill>
                        <a:effectLst/>
                        <a:latin typeface="Century Gothic"/>
                        <a:ea typeface="+mn-ea"/>
                        <a:cs typeface="Century Gothic"/>
                        <a:sym typeface="Helvetica Neue"/>
                      </a:endParaRPr>
                    </a:p>
                  </a:txBody>
                  <a:tcPr marL="102870" marR="7144" marT="7144" marB="0" anchor="ctr"/>
                </a:tc>
                <a:tc>
                  <a:txBody>
                    <a:bodyPr/>
                    <a:lstStyle/>
                    <a:p>
                      <a:pPr algn="l" fontAlgn="ctr"/>
                      <a:r>
                        <a:rPr lang="en-US" sz="900" u="none" strike="noStrike" kern="1200" dirty="0" err="1" smtClean="0">
                          <a:solidFill>
                            <a:schemeClr val="dk1"/>
                          </a:solidFill>
                          <a:effectLst/>
                          <a:latin typeface="Century Gothic"/>
                          <a:ea typeface="+mn-ea"/>
                          <a:cs typeface="Century Gothic"/>
                        </a:rPr>
                        <a:t>Tassie</a:t>
                      </a:r>
                      <a:r>
                        <a:rPr lang="en-US" sz="900" u="none" strike="noStrike" kern="1200" dirty="0" smtClean="0">
                          <a:solidFill>
                            <a:schemeClr val="dk1"/>
                          </a:solidFill>
                          <a:effectLst/>
                          <a:latin typeface="Century Gothic"/>
                          <a:ea typeface="+mn-ea"/>
                          <a:cs typeface="Century Gothic"/>
                        </a:rPr>
                        <a:t> </a:t>
                      </a:r>
                      <a:r>
                        <a:rPr lang="en-US" sz="900" u="none" strike="noStrike" kern="1200" dirty="0" err="1" smtClean="0">
                          <a:solidFill>
                            <a:schemeClr val="dk1"/>
                          </a:solidFill>
                          <a:effectLst/>
                          <a:latin typeface="Century Gothic"/>
                          <a:ea typeface="+mn-ea"/>
                          <a:cs typeface="Century Gothic"/>
                        </a:rPr>
                        <a:t>Gniady</a:t>
                      </a:r>
                      <a:r>
                        <a:rPr lang="en-US" sz="900" u="none" strike="noStrike" kern="1200" dirty="0" smtClean="0">
                          <a:solidFill>
                            <a:schemeClr val="dk1"/>
                          </a:solidFill>
                          <a:effectLst/>
                          <a:latin typeface="Century Gothic"/>
                          <a:ea typeface="+mn-ea"/>
                          <a:cs typeface="Century Gothic"/>
                        </a:rPr>
                        <a:t> and David </a:t>
                      </a:r>
                      <a:r>
                        <a:rPr lang="en-US" sz="900" u="none" strike="noStrike" kern="1200" dirty="0" err="1" smtClean="0">
                          <a:solidFill>
                            <a:schemeClr val="dk1"/>
                          </a:solidFill>
                          <a:effectLst/>
                          <a:latin typeface="Century Gothic"/>
                          <a:ea typeface="+mn-ea"/>
                          <a:cs typeface="Century Gothic"/>
                        </a:rPr>
                        <a:t>Kloster</a:t>
                      </a:r>
                      <a:endParaRPr lang="en-US" sz="900" u="none" strike="noStrike" kern="1200" dirty="0">
                        <a:solidFill>
                          <a:schemeClr val="dk1"/>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01"/>
                  </a:ext>
                </a:extLst>
              </a:tr>
              <a:tr h="176436">
                <a:tc>
                  <a:txBody>
                    <a:bodyPr/>
                    <a:lstStyle/>
                    <a:p>
                      <a:pPr algn="l" fontAlgn="ctr"/>
                      <a:r>
                        <a:rPr lang="en-US" sz="900" u="none" strike="noStrike" kern="1200" dirty="0" smtClean="0">
                          <a:solidFill>
                            <a:schemeClr val="dk1"/>
                          </a:solidFill>
                          <a:effectLst/>
                          <a:latin typeface="Century Gothic"/>
                          <a:ea typeface="+mn-ea"/>
                          <a:cs typeface="Century Gothic"/>
                        </a:rPr>
                        <a:t>Jan. 24</a:t>
                      </a:r>
                      <a:endParaRPr lang="en-US" sz="900" u="none" strike="noStrike" kern="1200" dirty="0">
                        <a:solidFill>
                          <a:schemeClr val="dk1"/>
                        </a:solidFill>
                        <a:effectLst/>
                        <a:latin typeface="Century Gothic"/>
                        <a:ea typeface="+mn-ea"/>
                        <a:cs typeface="Century Gothic"/>
                      </a:endParaRPr>
                    </a:p>
                  </a:txBody>
                  <a:tcPr marL="102870" marR="7144" marT="7144" marB="0" anchor="ctr"/>
                </a:tc>
                <a:tc>
                  <a:txBody>
                    <a:bodyPr/>
                    <a:lstStyle/>
                    <a:p>
                      <a:pPr algn="l" fontAlgn="ctr"/>
                      <a:r>
                        <a:rPr lang="en-US" sz="900" u="none" strike="noStrike" kern="1200" dirty="0" smtClean="0">
                          <a:solidFill>
                            <a:schemeClr val="dk1"/>
                          </a:solidFill>
                          <a:effectLst/>
                          <a:latin typeface="Century Gothic"/>
                          <a:ea typeface="+mn-ea"/>
                          <a:cs typeface="Century Gothic"/>
                        </a:rPr>
                        <a:t>Introduction to Topic Modeling </a:t>
                      </a:r>
                    </a:p>
                  </a:txBody>
                  <a:tcPr marL="102870" marR="7144" marT="7144" marB="0" anchor="ctr"/>
                </a:tc>
                <a:tc>
                  <a:txBody>
                    <a:bodyPr/>
                    <a:lstStyle/>
                    <a:p>
                      <a:pPr algn="l" fontAlgn="ctr"/>
                      <a:r>
                        <a:rPr lang="en-US" sz="900" u="none" strike="noStrike" kern="1200" dirty="0" err="1" smtClean="0">
                          <a:solidFill>
                            <a:schemeClr val="dk1"/>
                          </a:solidFill>
                          <a:effectLst/>
                          <a:latin typeface="Century Gothic"/>
                          <a:ea typeface="+mn-ea"/>
                          <a:cs typeface="Century Gothic"/>
                        </a:rPr>
                        <a:t>Tassie</a:t>
                      </a:r>
                      <a:r>
                        <a:rPr lang="en-US" sz="900" u="none" strike="noStrike" kern="1200" dirty="0" smtClean="0">
                          <a:solidFill>
                            <a:schemeClr val="dk1"/>
                          </a:solidFill>
                          <a:effectLst/>
                          <a:latin typeface="Century Gothic"/>
                          <a:ea typeface="+mn-ea"/>
                          <a:cs typeface="Century Gothic"/>
                        </a:rPr>
                        <a:t> </a:t>
                      </a:r>
                      <a:r>
                        <a:rPr lang="en-US" sz="900" u="none" strike="noStrike" kern="1200" dirty="0" err="1" smtClean="0">
                          <a:solidFill>
                            <a:schemeClr val="dk1"/>
                          </a:solidFill>
                          <a:effectLst/>
                          <a:latin typeface="Century Gothic"/>
                          <a:ea typeface="+mn-ea"/>
                          <a:cs typeface="Century Gothic"/>
                        </a:rPr>
                        <a:t>Gniady</a:t>
                      </a:r>
                      <a:r>
                        <a:rPr lang="en-US" sz="900" u="none" strike="noStrike" kern="1200" dirty="0" smtClean="0">
                          <a:solidFill>
                            <a:schemeClr val="dk1"/>
                          </a:solidFill>
                          <a:effectLst/>
                          <a:latin typeface="Century Gothic"/>
                          <a:ea typeface="+mn-ea"/>
                          <a:cs typeface="Century Gothic"/>
                        </a:rPr>
                        <a:t> and David </a:t>
                      </a:r>
                      <a:r>
                        <a:rPr lang="en-US" sz="900" u="none" strike="noStrike" kern="1200" dirty="0" err="1" smtClean="0">
                          <a:solidFill>
                            <a:schemeClr val="dk1"/>
                          </a:solidFill>
                          <a:effectLst/>
                          <a:latin typeface="Century Gothic"/>
                          <a:ea typeface="+mn-ea"/>
                          <a:cs typeface="Century Gothic"/>
                        </a:rPr>
                        <a:t>Kloster</a:t>
                      </a:r>
                      <a:endParaRPr lang="en-US" sz="900" u="none" strike="noStrike" kern="1200" dirty="0">
                        <a:solidFill>
                          <a:schemeClr val="dk1"/>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02"/>
                  </a:ext>
                </a:extLst>
              </a:tr>
              <a:tr h="176436">
                <a:tc>
                  <a:txBody>
                    <a:bodyPr/>
                    <a:lstStyle/>
                    <a:p>
                      <a:pPr algn="l" fontAlgn="ctr"/>
                      <a:r>
                        <a:rPr lang="en-US" sz="900" b="0" i="0" u="none" strike="noStrike" dirty="0" smtClean="0">
                          <a:solidFill>
                            <a:schemeClr val="dk1"/>
                          </a:solidFill>
                          <a:effectLst/>
                          <a:latin typeface="Century Gothic"/>
                          <a:cs typeface="Century Gothic"/>
                        </a:rPr>
                        <a:t>Jan. 31</a:t>
                      </a:r>
                      <a:endParaRPr lang="en-US" sz="900" b="0" i="0" u="none" strike="noStrike" dirty="0">
                        <a:solidFill>
                          <a:srgbClr val="000000"/>
                        </a:solidFill>
                        <a:effectLst/>
                        <a:latin typeface="Century Gothic"/>
                        <a:cs typeface="Century Gothic"/>
                      </a:endParaRPr>
                    </a:p>
                  </a:txBody>
                  <a:tcPr marL="102870" marR="7144" marT="7144" marB="0" anchor="ctr"/>
                </a:tc>
                <a:tc>
                  <a:txBody>
                    <a:bodyPr/>
                    <a:lstStyle/>
                    <a:p>
                      <a:pPr algn="l" fontAlgn="ctr"/>
                      <a:r>
                        <a:rPr lang="en-US" sz="900" b="0" i="0" u="none" strike="noStrike" dirty="0" smtClean="0">
                          <a:solidFill>
                            <a:schemeClr val="dk1"/>
                          </a:solidFill>
                          <a:effectLst/>
                          <a:latin typeface="Century Gothic"/>
                          <a:cs typeface="Century Gothic"/>
                        </a:rPr>
                        <a:t>Introduction to Sentiment Analysis</a:t>
                      </a:r>
                      <a:endParaRPr lang="en-US" sz="900" b="0" i="0" u="none" strike="noStrike" dirty="0">
                        <a:solidFill>
                          <a:srgbClr val="000000"/>
                        </a:solidFill>
                        <a:effectLst/>
                        <a:latin typeface="Century Gothic"/>
                        <a:cs typeface="Century Gothic"/>
                      </a:endParaRPr>
                    </a:p>
                  </a:txBody>
                  <a:tcPr marL="102870" marR="7144" marT="7144" marB="0" anchor="ctr"/>
                </a:tc>
                <a:tc>
                  <a:txBody>
                    <a:bodyPr/>
                    <a:lstStyle/>
                    <a:p>
                      <a:pPr marL="0" marR="0" indent="0" algn="l" defTabSz="584200" eaLnBrk="1" fontAlgn="ctr" latinLnBrk="0" hangingPunct="1">
                        <a:lnSpc>
                          <a:spcPct val="100000"/>
                        </a:lnSpc>
                        <a:spcBef>
                          <a:spcPts val="0"/>
                        </a:spcBef>
                        <a:spcAft>
                          <a:spcPts val="0"/>
                        </a:spcAft>
                        <a:buClrTx/>
                        <a:buSzTx/>
                        <a:buFontTx/>
                        <a:buNone/>
                        <a:tabLst/>
                        <a:defRPr/>
                      </a:pPr>
                      <a:r>
                        <a:rPr lang="en-US" sz="900" u="none" strike="noStrike" dirty="0" smtClean="0">
                          <a:effectLst/>
                          <a:latin typeface="Century Gothic"/>
                          <a:cs typeface="Century Gothic"/>
                        </a:rPr>
                        <a:t>David </a:t>
                      </a:r>
                      <a:r>
                        <a:rPr lang="en-US" sz="900" u="none" strike="noStrike" dirty="0" err="1" smtClean="0">
                          <a:effectLst/>
                          <a:latin typeface="Century Gothic"/>
                          <a:cs typeface="Century Gothic"/>
                        </a:rPr>
                        <a:t>Kloster</a:t>
                      </a:r>
                      <a:r>
                        <a:rPr lang="en-US" sz="900" u="none" strike="noStrike" dirty="0" smtClean="0">
                          <a:effectLst/>
                          <a:latin typeface="Century Gothic"/>
                          <a:cs typeface="Century Gothic"/>
                        </a:rPr>
                        <a:t> and </a:t>
                      </a:r>
                      <a:r>
                        <a:rPr lang="en-US" sz="900" u="none" strike="noStrike" dirty="0" err="1" smtClean="0">
                          <a:effectLst/>
                          <a:latin typeface="Century Gothic"/>
                          <a:cs typeface="Century Gothic"/>
                        </a:rPr>
                        <a:t>Tassie</a:t>
                      </a:r>
                      <a:r>
                        <a:rPr lang="en-US" sz="900" u="none" strike="noStrike" dirty="0" smtClean="0">
                          <a:effectLst/>
                          <a:latin typeface="Century Gothic"/>
                          <a:cs typeface="Century Gothic"/>
                        </a:rPr>
                        <a:t> </a:t>
                      </a:r>
                      <a:r>
                        <a:rPr lang="en-US" sz="900" u="none" strike="noStrike" dirty="0" err="1" smtClean="0">
                          <a:effectLst/>
                          <a:latin typeface="Century Gothic"/>
                          <a:cs typeface="Century Gothic"/>
                        </a:rPr>
                        <a:t>Gniady</a:t>
                      </a:r>
                      <a:endParaRPr lang="en-US" sz="900" b="0" i="0" u="none" strike="noStrike" dirty="0" smtClean="0">
                        <a:solidFill>
                          <a:srgbClr val="000000"/>
                        </a:solidFill>
                        <a:effectLst/>
                        <a:latin typeface="Century Gothic"/>
                        <a:cs typeface="Century Gothic"/>
                      </a:endParaRPr>
                    </a:p>
                  </a:txBody>
                  <a:tcPr marL="102870" marR="7144" marT="7144" marB="0" anchor="ctr"/>
                </a:tc>
                <a:extLst>
                  <a:ext uri="{0D108BD9-81ED-4DB2-BD59-A6C34878D82A}">
                    <a16:rowId xmlns="" xmlns:a16="http://schemas.microsoft.com/office/drawing/2014/main" val="10003"/>
                  </a:ext>
                </a:extLst>
              </a:tr>
              <a:tr h="183771">
                <a:tc>
                  <a:txBody>
                    <a:bodyPr/>
                    <a:lstStyle/>
                    <a:p>
                      <a:pPr algn="l" fontAlgn="ctr"/>
                      <a:r>
                        <a:rPr lang="en-US" sz="900" b="0" i="0" u="none" strike="noStrike" dirty="0" smtClean="0">
                          <a:solidFill>
                            <a:schemeClr val="dk1"/>
                          </a:solidFill>
                          <a:effectLst/>
                          <a:latin typeface="Century Gothic"/>
                          <a:cs typeface="Century Gothic"/>
                        </a:rPr>
                        <a:t>Feb.  </a:t>
                      </a:r>
                      <a:r>
                        <a:rPr lang="en-US" sz="900" b="0" i="0" u="none" strike="noStrike" baseline="0" dirty="0" smtClean="0">
                          <a:solidFill>
                            <a:schemeClr val="dk1"/>
                          </a:solidFill>
                          <a:effectLst/>
                          <a:latin typeface="Century Gothic"/>
                          <a:cs typeface="Century Gothic"/>
                        </a:rPr>
                        <a:t> 7</a:t>
                      </a:r>
                      <a:endParaRPr lang="en-US" sz="900" b="0" i="0" u="none" strike="noStrike" dirty="0">
                        <a:solidFill>
                          <a:srgbClr val="000000"/>
                        </a:solidFill>
                        <a:effectLst/>
                        <a:latin typeface="Century Gothic"/>
                        <a:cs typeface="Century Gothic"/>
                      </a:endParaRPr>
                    </a:p>
                  </a:txBody>
                  <a:tcPr marL="102870" marR="7144" marT="7144" marB="0" anchor="ctr"/>
                </a:tc>
                <a:tc>
                  <a:txBody>
                    <a:bodyPr/>
                    <a:lstStyle/>
                    <a:p>
                      <a:pPr algn="l" fontAlgn="ctr"/>
                      <a:r>
                        <a:rPr lang="en-US" sz="900" u="none" strike="noStrike" dirty="0" smtClean="0">
                          <a:effectLst/>
                          <a:latin typeface="Century Gothic"/>
                          <a:cs typeface="Century Gothic"/>
                        </a:rPr>
                        <a:t>Introduction to Document Similarity</a:t>
                      </a:r>
                      <a:endParaRPr lang="en-US" sz="900" b="0" i="0" u="none" strike="noStrike" dirty="0">
                        <a:solidFill>
                          <a:srgbClr val="000000"/>
                        </a:solidFill>
                        <a:effectLst/>
                        <a:latin typeface="Century Gothic"/>
                        <a:cs typeface="Century Gothic"/>
                      </a:endParaRPr>
                    </a:p>
                  </a:txBody>
                  <a:tcPr marL="102870" marR="7144" marT="7144" marB="0" anchor="ctr"/>
                </a:tc>
                <a:tc>
                  <a:txBody>
                    <a:bodyPr/>
                    <a:lstStyle/>
                    <a:p>
                      <a:pPr algn="l" fontAlgn="ctr"/>
                      <a:r>
                        <a:rPr lang="en-US" sz="900" u="none" strike="noStrike" dirty="0" smtClean="0">
                          <a:effectLst/>
                          <a:latin typeface="Century Gothic"/>
                          <a:cs typeface="Century Gothic"/>
                        </a:rPr>
                        <a:t>David </a:t>
                      </a:r>
                      <a:r>
                        <a:rPr lang="en-US" sz="900" u="none" strike="noStrike" dirty="0" err="1" smtClean="0">
                          <a:effectLst/>
                          <a:latin typeface="Century Gothic"/>
                          <a:cs typeface="Century Gothic"/>
                        </a:rPr>
                        <a:t>Kloster</a:t>
                      </a:r>
                      <a:r>
                        <a:rPr lang="en-US" sz="900" u="none" strike="noStrike" dirty="0" smtClean="0">
                          <a:effectLst/>
                          <a:latin typeface="Century Gothic"/>
                          <a:cs typeface="Century Gothic"/>
                        </a:rPr>
                        <a:t> and </a:t>
                      </a:r>
                      <a:r>
                        <a:rPr lang="en-US" sz="900" u="none" strike="noStrike" dirty="0" err="1" smtClean="0">
                          <a:effectLst/>
                          <a:latin typeface="Century Gothic"/>
                          <a:cs typeface="Century Gothic"/>
                        </a:rPr>
                        <a:t>Tassie</a:t>
                      </a:r>
                      <a:r>
                        <a:rPr lang="en-US" sz="900" u="none" strike="noStrike" baseline="0" dirty="0" smtClean="0">
                          <a:effectLst/>
                          <a:latin typeface="Century Gothic"/>
                          <a:cs typeface="Century Gothic"/>
                        </a:rPr>
                        <a:t> </a:t>
                      </a:r>
                      <a:r>
                        <a:rPr lang="en-US" sz="900" u="none" strike="noStrike" baseline="0" dirty="0" err="1" smtClean="0">
                          <a:effectLst/>
                          <a:latin typeface="Century Gothic"/>
                          <a:cs typeface="Century Gothic"/>
                        </a:rPr>
                        <a:t>Gniady</a:t>
                      </a:r>
                      <a:endParaRPr lang="en-US" sz="900" b="0" i="0" u="none" strike="noStrike" dirty="0">
                        <a:solidFill>
                          <a:srgbClr val="000000"/>
                        </a:solidFill>
                        <a:effectLst/>
                        <a:latin typeface="Century Gothic"/>
                        <a:cs typeface="Century Gothic"/>
                      </a:endParaRPr>
                    </a:p>
                  </a:txBody>
                  <a:tcPr marL="102870" marR="7144" marT="7144" marB="0" anchor="ctr"/>
                </a:tc>
                <a:extLst>
                  <a:ext uri="{0D108BD9-81ED-4DB2-BD59-A6C34878D82A}">
                    <a16:rowId xmlns="" xmlns:a16="http://schemas.microsoft.com/office/drawing/2014/main" val="10005"/>
                  </a:ext>
                </a:extLst>
              </a:tr>
              <a:tr h="195323">
                <a:tc>
                  <a:txBody>
                    <a:bodyPr/>
                    <a:lstStyle/>
                    <a:p>
                      <a:pPr algn="l" fontAlgn="ctr"/>
                      <a:r>
                        <a:rPr lang="en-US" sz="900" b="0" i="0" u="none" strike="noStrike" cap="none" spc="0" baseline="0" dirty="0" smtClean="0">
                          <a:ln>
                            <a:noFill/>
                          </a:ln>
                          <a:solidFill>
                            <a:schemeClr val="dk1"/>
                          </a:solidFill>
                          <a:effectLst/>
                          <a:uFillTx/>
                          <a:latin typeface="Century Gothic"/>
                          <a:ea typeface="+mn-ea"/>
                          <a:cs typeface="Century Gothic"/>
                          <a:sym typeface="Helvetica Neue"/>
                        </a:rPr>
                        <a:t>Feb. 14</a:t>
                      </a:r>
                      <a:endParaRPr lang="en-US" sz="900" b="0" i="0" u="none" strike="noStrike" cap="none" spc="0" baseline="0" dirty="0">
                        <a:ln>
                          <a:noFill/>
                        </a:ln>
                        <a:solidFill>
                          <a:schemeClr val="dk1"/>
                        </a:solidFill>
                        <a:effectLst/>
                        <a:uFillTx/>
                        <a:latin typeface="Century Gothic"/>
                        <a:ea typeface="+mn-ea"/>
                        <a:cs typeface="Century Gothic"/>
                        <a:sym typeface="Helvetica Neue"/>
                      </a:endParaRPr>
                    </a:p>
                  </a:txBody>
                  <a:tcPr marL="102870" marR="7144" marT="7144" marB="0" anchor="ctr"/>
                </a:tc>
                <a:tc>
                  <a:txBody>
                    <a:bodyPr/>
                    <a:lstStyle/>
                    <a:p>
                      <a:pPr algn="l" fontAlgn="ctr"/>
                      <a:r>
                        <a:rPr lang="en-US" sz="900" b="0" i="0" u="none" strike="noStrike" cap="none" spc="0" baseline="0" dirty="0" smtClean="0">
                          <a:ln>
                            <a:noFill/>
                          </a:ln>
                          <a:solidFill>
                            <a:schemeClr val="dk1"/>
                          </a:solidFill>
                          <a:effectLst/>
                          <a:uFillTx/>
                          <a:latin typeface="Century Gothic"/>
                          <a:ea typeface="+mn-ea"/>
                          <a:cs typeface="Century Gothic"/>
                          <a:sym typeface="Helvetica Neue"/>
                        </a:rPr>
                        <a:t>Hands-on Text Extravaganza</a:t>
                      </a:r>
                      <a:endParaRPr lang="en-US" sz="900" b="0" i="0" u="none" strike="noStrike" cap="none" spc="0" baseline="0" dirty="0">
                        <a:ln>
                          <a:noFill/>
                        </a:ln>
                        <a:solidFill>
                          <a:schemeClr val="dk1"/>
                        </a:solidFill>
                        <a:effectLst/>
                        <a:uFillTx/>
                        <a:latin typeface="Century Gothic"/>
                        <a:ea typeface="+mn-ea"/>
                        <a:cs typeface="Century Gothic"/>
                        <a:sym typeface="Helvetica Neue"/>
                      </a:endParaRPr>
                    </a:p>
                  </a:txBody>
                  <a:tcPr marL="102870" marR="7144" marT="7144" marB="0" anchor="ctr"/>
                </a:tc>
                <a:tc>
                  <a:txBody>
                    <a:bodyPr/>
                    <a:lstStyle/>
                    <a:p>
                      <a:pPr algn="l" fontAlgn="ctr"/>
                      <a:r>
                        <a:rPr lang="en-US" sz="900" b="0" i="0" u="none" strike="noStrike" cap="none" spc="0" baseline="0" dirty="0" err="1" smtClean="0">
                          <a:ln>
                            <a:noFill/>
                          </a:ln>
                          <a:solidFill>
                            <a:schemeClr val="dk1"/>
                          </a:solidFill>
                          <a:effectLst/>
                          <a:uFillTx/>
                          <a:latin typeface="Century Gothic"/>
                          <a:ea typeface="+mn-ea"/>
                          <a:cs typeface="Century Gothic"/>
                          <a:sym typeface="Helvetica Neue"/>
                        </a:rPr>
                        <a:t>Tassie</a:t>
                      </a:r>
                      <a:r>
                        <a:rPr lang="en-US" sz="900" b="0" i="0" u="none" strike="noStrike" cap="none" spc="0" baseline="0" dirty="0" smtClean="0">
                          <a:ln>
                            <a:noFill/>
                          </a:ln>
                          <a:solidFill>
                            <a:schemeClr val="dk1"/>
                          </a:solidFill>
                          <a:effectLst/>
                          <a:uFillTx/>
                          <a:latin typeface="Century Gothic"/>
                          <a:ea typeface="+mn-ea"/>
                          <a:cs typeface="Century Gothic"/>
                          <a:sym typeface="Helvetica Neue"/>
                        </a:rPr>
                        <a:t> </a:t>
                      </a:r>
                      <a:r>
                        <a:rPr lang="en-US" sz="900" b="0" i="0" u="none" strike="noStrike" cap="none" spc="0" baseline="0" dirty="0" err="1" smtClean="0">
                          <a:ln>
                            <a:noFill/>
                          </a:ln>
                          <a:solidFill>
                            <a:schemeClr val="dk1"/>
                          </a:solidFill>
                          <a:effectLst/>
                          <a:uFillTx/>
                          <a:latin typeface="Century Gothic"/>
                          <a:ea typeface="+mn-ea"/>
                          <a:cs typeface="Century Gothic"/>
                          <a:sym typeface="Helvetica Neue"/>
                        </a:rPr>
                        <a:t>Gniady</a:t>
                      </a:r>
                      <a:r>
                        <a:rPr lang="en-US" sz="900" b="0" i="0" u="none" strike="noStrike" cap="none" spc="0" baseline="0" dirty="0" smtClean="0">
                          <a:ln>
                            <a:noFill/>
                          </a:ln>
                          <a:solidFill>
                            <a:schemeClr val="dk1"/>
                          </a:solidFill>
                          <a:effectLst/>
                          <a:uFillTx/>
                          <a:latin typeface="Century Gothic"/>
                          <a:ea typeface="+mn-ea"/>
                          <a:cs typeface="Century Gothic"/>
                          <a:sym typeface="Helvetica Neue"/>
                        </a:rPr>
                        <a:t> and David </a:t>
                      </a:r>
                      <a:r>
                        <a:rPr lang="en-US" sz="900" b="0" i="0" u="none" strike="noStrike" cap="none" spc="0" baseline="0" dirty="0" err="1" smtClean="0">
                          <a:ln>
                            <a:noFill/>
                          </a:ln>
                          <a:solidFill>
                            <a:schemeClr val="dk1"/>
                          </a:solidFill>
                          <a:effectLst/>
                          <a:uFillTx/>
                          <a:latin typeface="Century Gothic"/>
                          <a:ea typeface="+mn-ea"/>
                          <a:cs typeface="Century Gothic"/>
                          <a:sym typeface="Helvetica Neue"/>
                        </a:rPr>
                        <a:t>Kloster</a:t>
                      </a:r>
                      <a:endParaRPr lang="en-US" sz="900" b="0" i="0" u="none" strike="noStrike" cap="none" spc="0" baseline="0" dirty="0">
                        <a:ln>
                          <a:noFill/>
                        </a:ln>
                        <a:solidFill>
                          <a:schemeClr val="dk1"/>
                        </a:solidFill>
                        <a:effectLst/>
                        <a:uFillTx/>
                        <a:latin typeface="Century Gothic"/>
                        <a:ea typeface="+mn-ea"/>
                        <a:cs typeface="Century Gothic"/>
                        <a:sym typeface="Helvetica Neue"/>
                      </a:endParaRPr>
                    </a:p>
                  </a:txBody>
                  <a:tcPr marL="102870" marR="7144" marT="7144" marB="0" anchor="ctr"/>
                </a:tc>
                <a:extLst>
                  <a:ext uri="{0D108BD9-81ED-4DB2-BD59-A6C34878D82A}">
                    <a16:rowId xmlns="" xmlns:a16="http://schemas.microsoft.com/office/drawing/2014/main" val="10006"/>
                  </a:ext>
                </a:extLst>
              </a:tr>
              <a:tr h="176436">
                <a:tc>
                  <a:txBody>
                    <a:bodyPr/>
                    <a:lstStyle/>
                    <a:p>
                      <a:pPr algn="l" fontAlgn="ctr"/>
                      <a:r>
                        <a:rPr lang="en-US" sz="900" b="0" i="0" u="none" strike="noStrike" dirty="0" smtClean="0">
                          <a:solidFill>
                            <a:schemeClr val="dk1"/>
                          </a:solidFill>
                          <a:effectLst/>
                          <a:latin typeface="Century Gothic"/>
                          <a:cs typeface="Century Gothic"/>
                        </a:rPr>
                        <a:t>Feb. 21</a:t>
                      </a:r>
                      <a:endParaRPr lang="en-US" sz="900" b="0" i="0" u="none" strike="noStrike" dirty="0">
                        <a:solidFill>
                          <a:srgbClr val="000000"/>
                        </a:solidFill>
                        <a:effectLst/>
                        <a:latin typeface="Century Gothic"/>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u="none" strike="noStrike" dirty="0" smtClean="0">
                          <a:effectLst/>
                          <a:latin typeface="Century Gothic"/>
                          <a:cs typeface="Century Gothic"/>
                        </a:rPr>
                        <a:t>Rome Reborn:</a:t>
                      </a:r>
                      <a:r>
                        <a:rPr lang="en-US" sz="900" u="none" strike="noStrike" baseline="0" dirty="0" smtClean="0">
                          <a:effectLst/>
                          <a:latin typeface="Century Gothic"/>
                          <a:cs typeface="Century Gothic"/>
                        </a:rPr>
                        <a:t> Visiting Rome in A.D. 320</a:t>
                      </a:r>
                      <a:endParaRPr lang="en-US" sz="900" b="0" i="0" u="none" strike="noStrike" dirty="0" smtClean="0">
                        <a:solidFill>
                          <a:srgbClr val="000000"/>
                        </a:solidFill>
                        <a:effectLst/>
                        <a:latin typeface="Century Gothic"/>
                        <a:cs typeface="Century Gothic"/>
                      </a:endParaRPr>
                    </a:p>
                  </a:txBody>
                  <a:tcPr marL="102870" marR="7144" marT="7144" marB="0" anchor="ctr"/>
                </a:tc>
                <a:tc>
                  <a:txBody>
                    <a:bodyPr/>
                    <a:lstStyle/>
                    <a:p>
                      <a:pPr algn="l" fontAlgn="ctr"/>
                      <a:r>
                        <a:rPr lang="en-US" sz="900" b="0" i="0" u="none" strike="noStrike" dirty="0" smtClean="0">
                          <a:solidFill>
                            <a:srgbClr val="000000"/>
                          </a:solidFill>
                          <a:effectLst/>
                          <a:latin typeface="Century Gothic"/>
                          <a:cs typeface="Century Gothic"/>
                        </a:rPr>
                        <a:t>Bernie Frischer</a:t>
                      </a:r>
                      <a:endParaRPr lang="en-US" sz="900" b="0" i="0" u="none" strike="noStrike" dirty="0">
                        <a:solidFill>
                          <a:srgbClr val="000000"/>
                        </a:solidFill>
                        <a:effectLst/>
                        <a:latin typeface="Century Gothic"/>
                        <a:cs typeface="Century Gothic"/>
                      </a:endParaRPr>
                    </a:p>
                  </a:txBody>
                  <a:tcPr marL="102870" marR="7144" marT="7144" marB="0" anchor="ctr"/>
                </a:tc>
                <a:extLst>
                  <a:ext uri="{0D108BD9-81ED-4DB2-BD59-A6C34878D82A}">
                    <a16:rowId xmlns="" xmlns:a16="http://schemas.microsoft.com/office/drawing/2014/main" val="10007"/>
                  </a:ext>
                </a:extLst>
              </a:tr>
              <a:tr h="151770">
                <a:tc>
                  <a:txBody>
                    <a:bodyPr/>
                    <a:lstStyle/>
                    <a:p>
                      <a:pPr algn="l" fontAlgn="ctr"/>
                      <a:r>
                        <a:rPr lang="en-US" sz="900" u="none" strike="noStrike" kern="1200" dirty="0" smtClean="0">
                          <a:solidFill>
                            <a:schemeClr val="dk1"/>
                          </a:solidFill>
                          <a:effectLst/>
                          <a:latin typeface="Century Gothic"/>
                          <a:ea typeface="+mn-ea"/>
                          <a:cs typeface="Century Gothic"/>
                        </a:rPr>
                        <a:t>Feb. 28</a:t>
                      </a:r>
                      <a:endParaRPr lang="en-US" sz="900" u="none" strike="noStrike" kern="1200" dirty="0">
                        <a:solidFill>
                          <a:schemeClr val="dk1"/>
                        </a:solidFill>
                        <a:effectLst/>
                        <a:latin typeface="Century Gothic"/>
                        <a:ea typeface="+mn-ea"/>
                        <a:cs typeface="Century Gothic"/>
                      </a:endParaRPr>
                    </a:p>
                  </a:txBody>
                  <a:tcPr marL="102870" marR="7144" marT="7144" marB="0" anchor="ctr"/>
                </a:tc>
                <a:tc>
                  <a:txBody>
                    <a:bodyPr/>
                    <a:lstStyle/>
                    <a:p>
                      <a:pPr algn="l" fontAlgn="ctr"/>
                      <a:r>
                        <a:rPr lang="en-US" sz="900" u="none" strike="noStrike" kern="1200" dirty="0" smtClean="0">
                          <a:solidFill>
                            <a:schemeClr val="dk1"/>
                          </a:solidFill>
                          <a:effectLst/>
                          <a:latin typeface="Century Gothic"/>
                          <a:ea typeface="+mn-ea"/>
                          <a:cs typeface="Century Gothic"/>
                        </a:rPr>
                        <a:t>Virtual Reality in the Art History Classroom</a:t>
                      </a:r>
                      <a:endParaRPr lang="en-US" sz="900" u="none" strike="noStrike" kern="1200" dirty="0">
                        <a:solidFill>
                          <a:schemeClr val="dk1"/>
                        </a:solidFill>
                        <a:effectLst/>
                        <a:latin typeface="Century Gothic"/>
                        <a:ea typeface="+mn-ea"/>
                        <a:cs typeface="Century Gothic"/>
                      </a:endParaRPr>
                    </a:p>
                  </a:txBody>
                  <a:tcPr marL="102870" marR="7144" marT="7144" marB="0" anchor="ctr"/>
                </a:tc>
                <a:tc>
                  <a:txBody>
                    <a:bodyPr/>
                    <a:lstStyle/>
                    <a:p>
                      <a:pPr algn="l" fontAlgn="ctr"/>
                      <a:r>
                        <a:rPr lang="en-US" sz="900" u="none" strike="noStrike" kern="1200" dirty="0" smtClean="0">
                          <a:solidFill>
                            <a:schemeClr val="dk1"/>
                          </a:solidFill>
                          <a:effectLst/>
                          <a:latin typeface="Century Gothic"/>
                          <a:ea typeface="+mn-ea"/>
                          <a:cs typeface="Century Gothic"/>
                        </a:rPr>
                        <a:t>Matthew Brennan</a:t>
                      </a:r>
                      <a:endParaRPr lang="en-US" sz="900" u="none" strike="noStrike" kern="1200" dirty="0">
                        <a:solidFill>
                          <a:schemeClr val="dk1"/>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08"/>
                  </a:ext>
                </a:extLst>
              </a:tr>
              <a:tr h="178904">
                <a:tc>
                  <a:txBody>
                    <a:bodyPr/>
                    <a:lstStyle/>
                    <a:p>
                      <a:pPr algn="l" fontAlgn="ctr"/>
                      <a:r>
                        <a:rPr lang="en-US" sz="900" u="none" strike="noStrike" kern="1200" dirty="0" smtClean="0">
                          <a:solidFill>
                            <a:schemeClr val="tx2">
                              <a:lumMod val="60000"/>
                              <a:lumOff val="40000"/>
                            </a:schemeClr>
                          </a:solidFill>
                          <a:effectLst/>
                          <a:latin typeface="Century Gothic"/>
                          <a:ea typeface="+mn-ea"/>
                          <a:cs typeface="Century Gothic"/>
                        </a:rPr>
                        <a:t>Mar.   7</a:t>
                      </a:r>
                      <a:endParaRPr lang="sk-SK" sz="900" u="none" strike="noStrike" kern="1200" dirty="0">
                        <a:solidFill>
                          <a:schemeClr val="tx2">
                            <a:lumMod val="60000"/>
                            <a:lumOff val="40000"/>
                          </a:schemeClr>
                        </a:solidFill>
                        <a:effectLst/>
                        <a:latin typeface="Century Gothic"/>
                        <a:ea typeface="+mn-ea"/>
                        <a:cs typeface="Century Gothic"/>
                      </a:endParaRPr>
                    </a:p>
                  </a:txBody>
                  <a:tcPr marL="102870" marR="7144" marT="7144" marB="0" anchor="ctr"/>
                </a:tc>
                <a:tc>
                  <a:txBody>
                    <a:bodyPr/>
                    <a:lstStyle/>
                    <a:p>
                      <a:pPr algn="l" fontAlgn="ctr"/>
                      <a:r>
                        <a:rPr lang="en-US" sz="900" u="none" strike="noStrike" kern="1200" dirty="0" smtClean="0">
                          <a:solidFill>
                            <a:schemeClr val="tx2">
                              <a:lumMod val="60000"/>
                              <a:lumOff val="40000"/>
                            </a:schemeClr>
                          </a:solidFill>
                          <a:effectLst/>
                          <a:latin typeface="Century Gothic"/>
                          <a:ea typeface="+mn-ea"/>
                          <a:cs typeface="Century Gothic"/>
                        </a:rPr>
                        <a:t>Painting Virtual Art: An </a:t>
                      </a:r>
                      <a:r>
                        <a:rPr lang="en-US" sz="900" u="none" strike="noStrike" kern="1200" dirty="0" err="1" smtClean="0">
                          <a:solidFill>
                            <a:schemeClr val="tx2">
                              <a:lumMod val="60000"/>
                              <a:lumOff val="40000"/>
                            </a:schemeClr>
                          </a:solidFill>
                          <a:effectLst/>
                          <a:latin typeface="Century Gothic"/>
                          <a:ea typeface="+mn-ea"/>
                          <a:cs typeface="Century Gothic"/>
                        </a:rPr>
                        <a:t>Artists’s</a:t>
                      </a:r>
                      <a:r>
                        <a:rPr lang="en-US" sz="900" u="none" strike="noStrike" kern="1200" dirty="0" smtClean="0">
                          <a:solidFill>
                            <a:schemeClr val="tx2">
                              <a:lumMod val="60000"/>
                              <a:lumOff val="40000"/>
                            </a:schemeClr>
                          </a:solidFill>
                          <a:effectLst/>
                          <a:latin typeface="Century Gothic"/>
                          <a:ea typeface="+mn-ea"/>
                          <a:cs typeface="Century Gothic"/>
                        </a:rPr>
                        <a:t> History through VR</a:t>
                      </a:r>
                      <a:endParaRPr lang="en-US" sz="900" u="none" strike="noStrike" kern="1200" dirty="0">
                        <a:solidFill>
                          <a:schemeClr val="tx2">
                            <a:lumMod val="60000"/>
                            <a:lumOff val="40000"/>
                          </a:schemeClr>
                        </a:solidFill>
                        <a:effectLst/>
                        <a:latin typeface="Century Gothic"/>
                        <a:ea typeface="+mn-ea"/>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u="none" strike="noStrike" kern="1200" dirty="0" smtClean="0">
                          <a:solidFill>
                            <a:schemeClr val="tx2">
                              <a:lumMod val="60000"/>
                              <a:lumOff val="40000"/>
                            </a:schemeClr>
                          </a:solidFill>
                          <a:effectLst/>
                          <a:latin typeface="Century Gothic"/>
                          <a:ea typeface="+mn-ea"/>
                          <a:cs typeface="Century Gothic"/>
                        </a:rPr>
                        <a:t>Margaret Dolinsky</a:t>
                      </a:r>
                      <a:endParaRPr lang="en-US" sz="900" u="none" strike="noStrike" kern="1200" dirty="0">
                        <a:solidFill>
                          <a:schemeClr val="tx2">
                            <a:lumMod val="60000"/>
                            <a:lumOff val="40000"/>
                          </a:schemeClr>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09"/>
                  </a:ext>
                </a:extLst>
              </a:tr>
              <a:tr h="176436">
                <a:tc>
                  <a:txBody>
                    <a:bodyPr/>
                    <a:lstStyle/>
                    <a:p>
                      <a:pPr algn="l" fontAlgn="ctr"/>
                      <a:r>
                        <a:rPr lang="en-US" sz="900" b="0" i="0" u="none" strike="noStrike" kern="1200" baseline="0" dirty="0" smtClean="0">
                          <a:solidFill>
                            <a:schemeClr val="bg1">
                              <a:lumMod val="50000"/>
                            </a:schemeClr>
                          </a:solidFill>
                          <a:effectLst/>
                          <a:latin typeface="Century Gothic"/>
                          <a:ea typeface="+mn-ea"/>
                          <a:cs typeface="Century Gothic"/>
                        </a:rPr>
                        <a:t>Mar. 13</a:t>
                      </a:r>
                      <a:endParaRPr lang="sk-SK" sz="900" b="0" i="0" u="none" strike="noStrike" kern="1200" baseline="0" dirty="0">
                        <a:solidFill>
                          <a:schemeClr val="bg1">
                            <a:lumMod val="50000"/>
                          </a:schemeClr>
                        </a:solidFill>
                        <a:effectLst/>
                        <a:latin typeface="Century Gothic"/>
                        <a:ea typeface="+mn-ea"/>
                        <a:cs typeface="Century Gothic"/>
                      </a:endParaRPr>
                    </a:p>
                  </a:txBody>
                  <a:tcPr marL="102870" marR="7144" marT="7144" marB="0" anchor="ctr"/>
                </a:tc>
                <a:tc>
                  <a:txBody>
                    <a:bodyPr/>
                    <a:lstStyle/>
                    <a:p>
                      <a:pPr algn="l" fontAlgn="ctr"/>
                      <a:r>
                        <a:rPr lang="en-US" sz="900" b="0" i="0" u="none" strike="noStrike" kern="1200" baseline="0" dirty="0" smtClean="0">
                          <a:solidFill>
                            <a:schemeClr val="bg1">
                              <a:lumMod val="50000"/>
                            </a:schemeClr>
                          </a:solidFill>
                          <a:effectLst/>
                          <a:latin typeface="Century Gothic"/>
                          <a:ea typeface="+mn-ea"/>
                          <a:cs typeface="Century Gothic"/>
                        </a:rPr>
                        <a:t>(no talk – Spring Break)</a:t>
                      </a:r>
                      <a:endParaRPr lang="en-US" sz="900" b="0" i="0" u="none" strike="noStrike" kern="1200" baseline="0" dirty="0">
                        <a:solidFill>
                          <a:schemeClr val="bg1">
                            <a:lumMod val="50000"/>
                          </a:schemeClr>
                        </a:solidFill>
                        <a:effectLst/>
                        <a:latin typeface="Century Gothic"/>
                        <a:ea typeface="+mn-ea"/>
                        <a:cs typeface="Century Gothic"/>
                      </a:endParaRPr>
                    </a:p>
                  </a:txBody>
                  <a:tcPr marL="102870" marR="7144" marT="7144" marB="0" anchor="ctr"/>
                </a:tc>
                <a:tc>
                  <a:txBody>
                    <a:bodyPr/>
                    <a:lstStyle/>
                    <a:p>
                      <a:pPr algn="l" fontAlgn="ctr"/>
                      <a:r>
                        <a:rPr lang="en-US" sz="900" b="0" i="0" u="none" strike="noStrike" kern="1200" baseline="0" dirty="0" smtClean="0">
                          <a:solidFill>
                            <a:schemeClr val="bg1">
                              <a:lumMod val="50000"/>
                            </a:schemeClr>
                          </a:solidFill>
                          <a:effectLst/>
                          <a:latin typeface="Century Gothic"/>
                          <a:ea typeface="+mn-ea"/>
                          <a:cs typeface="Century Gothic"/>
                        </a:rPr>
                        <a:t>N/A</a:t>
                      </a:r>
                      <a:endParaRPr lang="en-US" sz="900" b="0" i="0" u="none" strike="noStrike" kern="1200" baseline="0" dirty="0">
                        <a:solidFill>
                          <a:schemeClr val="bg1">
                            <a:lumMod val="50000"/>
                          </a:schemeClr>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10"/>
                  </a:ext>
                </a:extLst>
              </a:tr>
              <a:tr h="181373">
                <a:tc>
                  <a:txBody>
                    <a:bodyPr/>
                    <a:lstStyle/>
                    <a:p>
                      <a:pPr algn="l" fontAlgn="ctr"/>
                      <a:r>
                        <a:rPr lang="en-US" sz="900" b="0" i="0" u="none" strike="noStrike" kern="1200" dirty="0" smtClean="0">
                          <a:solidFill>
                            <a:srgbClr val="000000"/>
                          </a:solidFill>
                          <a:effectLst/>
                          <a:latin typeface="Century Gothic"/>
                          <a:ea typeface="+mn-ea"/>
                          <a:cs typeface="Century Gothic"/>
                        </a:rPr>
                        <a:t>Mar. 21</a:t>
                      </a:r>
                      <a:endParaRPr lang="sk-SK" sz="900" b="0" i="0" u="none" strike="noStrike" kern="1200" dirty="0">
                        <a:solidFill>
                          <a:srgbClr val="000000"/>
                        </a:solidFill>
                        <a:effectLst/>
                        <a:latin typeface="Century Gothic"/>
                        <a:ea typeface="+mn-ea"/>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kern="1200" dirty="0" smtClean="0">
                          <a:solidFill>
                            <a:srgbClr val="000000"/>
                          </a:solidFill>
                          <a:effectLst/>
                          <a:latin typeface="Century Gothic"/>
                          <a:ea typeface="+mn-ea"/>
                          <a:cs typeface="Century Gothic"/>
                        </a:rPr>
                        <a:t>Augmented Reality / Virtual Reality</a:t>
                      </a:r>
                      <a:endParaRPr lang="en-US" sz="900" b="0" i="0" u="none" strike="noStrike" kern="1200" dirty="0">
                        <a:solidFill>
                          <a:srgbClr val="000000"/>
                        </a:solidFill>
                        <a:effectLst/>
                        <a:latin typeface="Century Gothic"/>
                        <a:ea typeface="+mn-ea"/>
                        <a:cs typeface="Century Gothic"/>
                      </a:endParaRPr>
                    </a:p>
                  </a:txBody>
                  <a:tcPr marL="102870" marR="7144" marT="7144" marB="0" anchor="ctr"/>
                </a:tc>
                <a:tc>
                  <a:txBody>
                    <a:bodyPr/>
                    <a:lstStyle/>
                    <a:p>
                      <a:pPr algn="l" fontAlgn="ctr"/>
                      <a:r>
                        <a:rPr lang="en-US" sz="900" b="0" i="0" u="none" strike="noStrike" kern="1200" dirty="0" smtClean="0">
                          <a:solidFill>
                            <a:srgbClr val="000000"/>
                          </a:solidFill>
                          <a:effectLst/>
                          <a:latin typeface="Century Gothic"/>
                          <a:ea typeface="+mn-ea"/>
                          <a:cs typeface="Century Gothic"/>
                        </a:rPr>
                        <a:t>Chauncey Frend</a:t>
                      </a:r>
                      <a:endParaRPr lang="en-US" sz="900" b="0" i="0" u="none" strike="noStrike" kern="1200" dirty="0">
                        <a:solidFill>
                          <a:srgbClr val="000000"/>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0011"/>
                  </a:ext>
                </a:extLst>
              </a:tr>
              <a:tr h="161015">
                <a:tc>
                  <a:txBody>
                    <a:bodyPr/>
                    <a:lstStyle/>
                    <a:p>
                      <a:pPr algn="l" fontAlgn="ctr"/>
                      <a:r>
                        <a:rPr lang="en-US" sz="900" b="0" i="0" u="none" strike="noStrike" kern="1200" dirty="0" smtClean="0">
                          <a:solidFill>
                            <a:srgbClr val="000000"/>
                          </a:solidFill>
                          <a:effectLst/>
                          <a:latin typeface="Century Gothic"/>
                          <a:ea typeface="+mn-ea"/>
                          <a:cs typeface="Century Gothic"/>
                        </a:rPr>
                        <a:t>Mar. 28</a:t>
                      </a:r>
                      <a:endParaRPr lang="en-US" sz="900" b="0" i="0" u="none" strike="noStrike" kern="1200" dirty="0">
                        <a:solidFill>
                          <a:srgbClr val="000000"/>
                        </a:solidFill>
                        <a:effectLst/>
                        <a:latin typeface="Century Gothic"/>
                        <a:ea typeface="+mn-ea"/>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kern="1200" dirty="0" smtClean="0">
                          <a:solidFill>
                            <a:srgbClr val="000000"/>
                          </a:solidFill>
                          <a:effectLst/>
                          <a:latin typeface="Century Gothic"/>
                          <a:ea typeface="+mn-ea"/>
                          <a:cs typeface="Century Gothic"/>
                        </a:rPr>
                        <a:t>3D Digitization</a:t>
                      </a: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kern="1200" dirty="0" smtClean="0">
                          <a:solidFill>
                            <a:srgbClr val="000000"/>
                          </a:solidFill>
                          <a:effectLst/>
                          <a:latin typeface="Century Gothic"/>
                          <a:ea typeface="+mn-ea"/>
                          <a:cs typeface="Century Gothic"/>
                        </a:rPr>
                        <a:t>Jeff Rogers and </a:t>
                      </a:r>
                      <a:r>
                        <a:rPr lang="en-US" sz="900" b="0" i="0" u="none" strike="noStrike" kern="1200" dirty="0" err="1" smtClean="0">
                          <a:solidFill>
                            <a:srgbClr val="000000"/>
                          </a:solidFill>
                          <a:effectLst/>
                          <a:latin typeface="Century Gothic"/>
                          <a:ea typeface="+mn-ea"/>
                          <a:cs typeface="Century Gothic"/>
                        </a:rPr>
                        <a:t>Tassie</a:t>
                      </a:r>
                      <a:r>
                        <a:rPr lang="en-US" sz="900" b="0" i="0" u="none" strike="noStrike" kern="1200" dirty="0" smtClean="0">
                          <a:solidFill>
                            <a:srgbClr val="000000"/>
                          </a:solidFill>
                          <a:effectLst/>
                          <a:latin typeface="Century Gothic"/>
                          <a:ea typeface="+mn-ea"/>
                          <a:cs typeface="Century Gothic"/>
                        </a:rPr>
                        <a:t> </a:t>
                      </a:r>
                      <a:r>
                        <a:rPr lang="en-US" sz="900" b="0" i="0" u="none" strike="noStrike" kern="1200" dirty="0" err="1" smtClean="0">
                          <a:solidFill>
                            <a:srgbClr val="000000"/>
                          </a:solidFill>
                          <a:effectLst/>
                          <a:latin typeface="Century Gothic"/>
                          <a:ea typeface="+mn-ea"/>
                          <a:cs typeface="Century Gothic"/>
                        </a:rPr>
                        <a:t>Gniady</a:t>
                      </a:r>
                      <a:endParaRPr lang="en-US" sz="900" b="0" i="0" u="none" strike="noStrike" kern="1200" dirty="0">
                        <a:solidFill>
                          <a:srgbClr val="000000"/>
                        </a:solidFill>
                        <a:effectLst/>
                        <a:latin typeface="Century Gothic"/>
                        <a:ea typeface="+mn-ea"/>
                        <a:cs typeface="Century Gothic"/>
                      </a:endParaRPr>
                    </a:p>
                  </a:txBody>
                  <a:tcPr marL="102870" marR="7144" marT="7144" marB="0" anchor="ctr"/>
                </a:tc>
                <a:extLst>
                  <a:ext uri="{0D108BD9-81ED-4DB2-BD59-A6C34878D82A}">
                    <a16:rowId xmlns="" xmlns:a16="http://schemas.microsoft.com/office/drawing/2014/main" val="1499762936"/>
                  </a:ext>
                </a:extLst>
              </a:tr>
              <a:tr h="177797">
                <a:tc>
                  <a:txBody>
                    <a:bodyPr/>
                    <a:lstStyle/>
                    <a:p>
                      <a:pPr algn="l" fontAlgn="ctr"/>
                      <a:r>
                        <a:rPr lang="en-US" sz="900" b="0" i="0" u="none" strike="noStrike" kern="1200" dirty="0" smtClean="0">
                          <a:solidFill>
                            <a:srgbClr val="000000"/>
                          </a:solidFill>
                          <a:effectLst/>
                          <a:latin typeface="Century Gothic"/>
                          <a:ea typeface="+mn-ea"/>
                          <a:cs typeface="Century Gothic"/>
                        </a:rPr>
                        <a:t>Apr.    4</a:t>
                      </a:r>
                      <a:endParaRPr lang="en-US" sz="900" b="0" i="0" u="none" strike="noStrike" kern="1200" dirty="0">
                        <a:solidFill>
                          <a:srgbClr val="000000"/>
                        </a:solidFill>
                        <a:effectLst/>
                        <a:latin typeface="Century Gothic"/>
                        <a:ea typeface="+mn-ea"/>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kern="1200" dirty="0" smtClean="0">
                          <a:solidFill>
                            <a:srgbClr val="000000"/>
                          </a:solidFill>
                          <a:effectLst/>
                          <a:latin typeface="Century Gothic"/>
                          <a:ea typeface="+mn-ea"/>
                          <a:cs typeface="Century Gothic"/>
                        </a:rPr>
                        <a:t>Advanced Media</a:t>
                      </a: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kern="1200" dirty="0" smtClean="0">
                          <a:solidFill>
                            <a:srgbClr val="000000"/>
                          </a:solidFill>
                          <a:effectLst/>
                          <a:latin typeface="Century Gothic"/>
                          <a:ea typeface="+mn-ea"/>
                          <a:cs typeface="Century Gothic"/>
                        </a:rPr>
                        <a:t>Chris Eller</a:t>
                      </a:r>
                    </a:p>
                  </a:txBody>
                  <a:tcPr marL="102870" marR="7144" marT="7144" marB="0" anchor="ctr"/>
                </a:tc>
              </a:tr>
              <a:tr h="177797">
                <a:tc>
                  <a:txBody>
                    <a:bodyPr/>
                    <a:lstStyle/>
                    <a:p>
                      <a:pPr algn="l" fontAlgn="ctr"/>
                      <a:r>
                        <a:rPr lang="en-US" sz="900" b="0" i="0" u="none" strike="noStrike" kern="1200" dirty="0" smtClean="0">
                          <a:solidFill>
                            <a:srgbClr val="000000"/>
                          </a:solidFill>
                          <a:effectLst/>
                          <a:latin typeface="Century Gothic"/>
                          <a:ea typeface="+mn-ea"/>
                          <a:cs typeface="Century Gothic"/>
                        </a:rPr>
                        <a:t>Apr.  11</a:t>
                      </a:r>
                      <a:endParaRPr lang="en-US" sz="900" b="0" i="0" u="none" strike="noStrike" kern="1200" dirty="0">
                        <a:solidFill>
                          <a:srgbClr val="000000"/>
                        </a:solidFill>
                        <a:effectLst/>
                        <a:latin typeface="Century Gothic"/>
                        <a:ea typeface="+mn-ea"/>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kern="1200" dirty="0" smtClean="0">
                          <a:solidFill>
                            <a:srgbClr val="000000"/>
                          </a:solidFill>
                          <a:effectLst/>
                          <a:latin typeface="Century Gothic"/>
                          <a:ea typeface="+mn-ea"/>
                          <a:cs typeface="Century Gothic"/>
                        </a:rPr>
                        <a:t>Create your own VR Tour</a:t>
                      </a: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kern="1200" dirty="0" smtClean="0">
                          <a:solidFill>
                            <a:srgbClr val="000000"/>
                          </a:solidFill>
                          <a:effectLst/>
                          <a:latin typeface="Century Gothic"/>
                          <a:ea typeface="+mn-ea"/>
                          <a:cs typeface="Century Gothic"/>
                        </a:rPr>
                        <a:t>Matt Mercer and </a:t>
                      </a:r>
                      <a:r>
                        <a:rPr lang="en-US" sz="900" b="0" i="0" u="none" strike="noStrike" kern="1200" dirty="0" err="1" smtClean="0">
                          <a:solidFill>
                            <a:srgbClr val="000000"/>
                          </a:solidFill>
                          <a:effectLst/>
                          <a:latin typeface="Century Gothic"/>
                          <a:ea typeface="+mn-ea"/>
                          <a:cs typeface="Century Gothic"/>
                        </a:rPr>
                        <a:t>Tassie</a:t>
                      </a:r>
                      <a:r>
                        <a:rPr lang="en-US" sz="900" b="0" i="0" u="none" strike="noStrike" kern="1200" dirty="0" smtClean="0">
                          <a:solidFill>
                            <a:srgbClr val="000000"/>
                          </a:solidFill>
                          <a:effectLst/>
                          <a:latin typeface="Century Gothic"/>
                          <a:ea typeface="+mn-ea"/>
                          <a:cs typeface="Century Gothic"/>
                        </a:rPr>
                        <a:t> </a:t>
                      </a:r>
                      <a:r>
                        <a:rPr lang="en-US" sz="900" b="0" i="0" u="none" strike="noStrike" kern="1200" dirty="0" err="1" smtClean="0">
                          <a:solidFill>
                            <a:srgbClr val="000000"/>
                          </a:solidFill>
                          <a:effectLst/>
                          <a:latin typeface="Century Gothic"/>
                          <a:ea typeface="+mn-ea"/>
                          <a:cs typeface="Century Gothic"/>
                        </a:rPr>
                        <a:t>Gniady</a:t>
                      </a:r>
                      <a:endParaRPr lang="en-US" sz="900" b="0" i="0" u="none" strike="noStrike" kern="1200" dirty="0" smtClean="0">
                        <a:solidFill>
                          <a:srgbClr val="000000"/>
                        </a:solidFill>
                        <a:effectLst/>
                        <a:latin typeface="Century Gothic"/>
                        <a:ea typeface="+mn-ea"/>
                        <a:cs typeface="Century Gothic"/>
                      </a:endParaRPr>
                    </a:p>
                  </a:txBody>
                  <a:tcPr marL="102870" marR="7144" marT="7144" marB="0" anchor="ctr"/>
                </a:tc>
              </a:tr>
              <a:tr h="164804">
                <a:tc>
                  <a:txBody>
                    <a:bodyPr/>
                    <a:lstStyle/>
                    <a:p>
                      <a:pPr algn="l" fontAlgn="ctr"/>
                      <a:r>
                        <a:rPr lang="en-US" sz="900" b="0" i="0" u="none" strike="noStrike" dirty="0" err="1" smtClean="0">
                          <a:solidFill>
                            <a:srgbClr val="000000"/>
                          </a:solidFill>
                          <a:effectLst/>
                          <a:latin typeface="Century Gothic"/>
                          <a:cs typeface="Century Gothic"/>
                        </a:rPr>
                        <a:t>APr.</a:t>
                      </a:r>
                      <a:r>
                        <a:rPr lang="en-US" sz="900" b="0" i="0" u="none" strike="noStrike" dirty="0" smtClean="0">
                          <a:solidFill>
                            <a:srgbClr val="000000"/>
                          </a:solidFill>
                          <a:effectLst/>
                          <a:latin typeface="Century Gothic"/>
                          <a:cs typeface="Century Gothic"/>
                        </a:rPr>
                        <a:t>  18</a:t>
                      </a:r>
                      <a:endParaRPr lang="en-US" sz="900" b="0" i="0" u="none" strike="noStrike" dirty="0">
                        <a:solidFill>
                          <a:srgbClr val="000000"/>
                        </a:solidFill>
                        <a:effectLst/>
                        <a:latin typeface="Century Gothic"/>
                        <a:cs typeface="Century Gothic"/>
                      </a:endParaRP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Century Gothic"/>
                          <a:cs typeface="Century Gothic"/>
                        </a:rPr>
                        <a:t>XR Extravaganza</a:t>
                      </a:r>
                    </a:p>
                  </a:txBody>
                  <a:tcPr marL="102870" marR="7144" marT="7144"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Century Gothic"/>
                          <a:cs typeface="Century Gothic"/>
                        </a:rPr>
                        <a:t>Jeff Rogers</a:t>
                      </a:r>
                    </a:p>
                  </a:txBody>
                  <a:tcPr marL="102870" marR="7144" marT="7144" marB="0" anchor="ctr"/>
                </a:tc>
              </a:tr>
            </a:tbl>
          </a:graphicData>
        </a:graphic>
      </p:graphicFrame>
      <p:sp>
        <p:nvSpPr>
          <p:cNvPr id="9" name="TextBox 8"/>
          <p:cNvSpPr txBox="1"/>
          <p:nvPr/>
        </p:nvSpPr>
        <p:spPr>
          <a:xfrm>
            <a:off x="1419613" y="2908787"/>
            <a:ext cx="446276" cy="438582"/>
          </a:xfrm>
          <a:prstGeom prst="rect">
            <a:avLst/>
          </a:prstGeom>
          <a:noFill/>
        </p:spPr>
        <p:txBody>
          <a:bodyPr wrap="none" lIns="68579" tIns="34289" rIns="68579" bIns="34289" rtlCol="0">
            <a:spAutoFit/>
          </a:bodyPr>
          <a:lstStyle/>
          <a:p>
            <a:pPr defTabSz="342892"/>
            <a:r>
              <a:rPr lang="en-US" sz="2400" dirty="0">
                <a:solidFill>
                  <a:srgbClr val="00B0F0"/>
                </a:solidFill>
              </a:rPr>
              <a:t>✧</a:t>
            </a:r>
          </a:p>
        </p:txBody>
      </p:sp>
    </p:spTree>
    <p:extLst>
      <p:ext uri="{BB962C8B-B14F-4D97-AF65-F5344CB8AC3E}">
        <p14:creationId xmlns:p14="http://schemas.microsoft.com/office/powerpoint/2010/main" val="3938623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457101" eaLnBrk="1" hangingPunct="1">
              <a:buFont typeface="Times New Roman" pitchFamily="18" charset="0"/>
              <a:buNone/>
            </a:pPr>
            <a:endParaRPr lang="en-US" altLang="en-US" sz="1200"/>
          </a:p>
        </p:txBody>
      </p:sp>
      <p:sp>
        <p:nvSpPr>
          <p:cNvPr id="2" name="Title 1"/>
          <p:cNvSpPr>
            <a:spLocks noGrp="1"/>
          </p:cNvSpPr>
          <p:nvPr>
            <p:ph type="title"/>
          </p:nvPr>
        </p:nvSpPr>
        <p:spPr>
          <a:xfrm>
            <a:off x="457200" y="135511"/>
            <a:ext cx="8229600" cy="591463"/>
          </a:xfrm>
        </p:spPr>
        <p:txBody>
          <a:bodyPr>
            <a:noAutofit/>
          </a:bodyPr>
          <a:lstStyle/>
          <a:p>
            <a:r>
              <a:rPr lang="en-US" sz="3200" dirty="0" smtClean="0"/>
              <a:t>Next Generation: Simulating a Proto-Cell</a:t>
            </a:r>
            <a:endParaRPr lang="en-US" sz="3200"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090" t="6775" r="6671" b="3844"/>
          <a:stretch/>
        </p:blipFill>
        <p:spPr>
          <a:xfrm>
            <a:off x="4687043" y="712381"/>
            <a:ext cx="4456957" cy="4431119"/>
          </a:xfrm>
        </p:spPr>
      </p:pic>
      <p:sp>
        <p:nvSpPr>
          <p:cNvPr id="6" name="Content Placeholder 5"/>
          <p:cNvSpPr>
            <a:spLocks noGrp="1"/>
          </p:cNvSpPr>
          <p:nvPr>
            <p:ph sz="half" idx="2"/>
          </p:nvPr>
        </p:nvSpPr>
        <p:spPr>
          <a:xfrm>
            <a:off x="0" y="726974"/>
            <a:ext cx="4540102" cy="2424250"/>
          </a:xfrm>
        </p:spPr>
        <p:txBody>
          <a:bodyPr>
            <a:normAutofit fontScale="92500" lnSpcReduction="10000"/>
          </a:bodyPr>
          <a:lstStyle/>
          <a:p>
            <a:r>
              <a:rPr lang="en-US" sz="2400" b="1" dirty="0" smtClean="0"/>
              <a:t>ORNL Summit:             </a:t>
            </a:r>
            <a:r>
              <a:rPr lang="en-US" sz="2400" b="1" dirty="0" err="1" smtClean="0"/>
              <a:t>NVLink</a:t>
            </a:r>
            <a:r>
              <a:rPr lang="en-US" sz="2400" b="1" dirty="0" smtClean="0"/>
              <a:t>-connected Tesla V100 GPUs enable next-gen visualizations</a:t>
            </a:r>
          </a:p>
          <a:p>
            <a:r>
              <a:rPr lang="en-US" sz="2400" dirty="0" smtClean="0"/>
              <a:t>200nm diameter</a:t>
            </a:r>
          </a:p>
          <a:p>
            <a:r>
              <a:rPr lang="en-US" sz="2400" dirty="0" smtClean="0"/>
              <a:t>~1 billion atoms w/ solvent</a:t>
            </a:r>
          </a:p>
          <a:p>
            <a:r>
              <a:rPr lang="en-US" sz="2400" dirty="0" smtClean="0"/>
              <a:t>~1400 proteins in membrane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807"/>
          <a:stretch/>
        </p:blipFill>
        <p:spPr>
          <a:xfrm>
            <a:off x="361507" y="3126429"/>
            <a:ext cx="3689498" cy="2017071"/>
          </a:xfrm>
          <a:prstGeom prst="rect">
            <a:avLst/>
          </a:prstGeom>
        </p:spPr>
      </p:pic>
    </p:spTree>
    <p:extLst>
      <p:ext uri="{BB962C8B-B14F-4D97-AF65-F5344CB8AC3E}">
        <p14:creationId xmlns:p14="http://schemas.microsoft.com/office/powerpoint/2010/main" val="3206630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090" t="6775" r="6671" b="3844"/>
          <a:stretch/>
        </p:blipFill>
        <p:spPr>
          <a:xfrm>
            <a:off x="6269974" y="923768"/>
            <a:ext cx="1616149" cy="1606780"/>
          </a:xfrm>
        </p:spPr>
      </p:pic>
      <p:sp>
        <p:nvSpPr>
          <p:cNvPr id="2" name="Title 1"/>
          <p:cNvSpPr>
            <a:spLocks noGrp="1"/>
          </p:cNvSpPr>
          <p:nvPr>
            <p:ph type="title"/>
          </p:nvPr>
        </p:nvSpPr>
        <p:spPr>
          <a:xfrm>
            <a:off x="457200" y="205979"/>
            <a:ext cx="8229600" cy="479821"/>
          </a:xfrm>
        </p:spPr>
        <p:txBody>
          <a:bodyPr>
            <a:normAutofit fontScale="90000"/>
          </a:bodyPr>
          <a:lstStyle/>
          <a:p>
            <a:r>
              <a:rPr lang="en-US" sz="3600" dirty="0" smtClean="0"/>
              <a:t>Proto-Cell Data Challenges</a:t>
            </a:r>
            <a:endParaRPr lang="en-US" sz="3600" dirty="0"/>
          </a:p>
        </p:txBody>
      </p:sp>
      <p:sp>
        <p:nvSpPr>
          <p:cNvPr id="3" name="Content Placeholder 2"/>
          <p:cNvSpPr>
            <a:spLocks noGrp="1"/>
          </p:cNvSpPr>
          <p:nvPr>
            <p:ph sz="half" idx="1"/>
          </p:nvPr>
        </p:nvSpPr>
        <p:spPr>
          <a:xfrm>
            <a:off x="1" y="726089"/>
            <a:ext cx="4944140" cy="4292894"/>
          </a:xfrm>
        </p:spPr>
        <p:txBody>
          <a:bodyPr>
            <a:noAutofit/>
          </a:bodyPr>
          <a:lstStyle/>
          <a:p>
            <a:r>
              <a:rPr lang="en-US" sz="1600" b="1" dirty="0" smtClean="0"/>
              <a:t>1B-atom proto-cell requires nodes with more than TB RAM to build complete model… </a:t>
            </a:r>
          </a:p>
          <a:p>
            <a:r>
              <a:rPr lang="en-US" sz="1600" b="1" dirty="0" smtClean="0"/>
              <a:t>1B-atom proto-cell binary structure file: 63GB</a:t>
            </a:r>
          </a:p>
          <a:p>
            <a:r>
              <a:rPr lang="en-US" sz="1600" b="1" dirty="0"/>
              <a:t>T</a:t>
            </a:r>
            <a:r>
              <a:rPr lang="en-US" sz="1600" b="1" dirty="0" smtClean="0"/>
              <a:t>rajectory frame atomic coordinates: 12GB,  1.2TB/ns of simulation (1 frame per 10ps)</a:t>
            </a:r>
          </a:p>
          <a:p>
            <a:r>
              <a:rPr lang="en-US" sz="1600" b="1" dirty="0" smtClean="0"/>
              <a:t>Routine modeling and visualization tasks are a big challenge at this scale</a:t>
            </a:r>
          </a:p>
          <a:p>
            <a:pPr lvl="1"/>
            <a:r>
              <a:rPr lang="en-US" sz="1400" b="1" dirty="0" smtClean="0"/>
              <a:t>Models contain thousands of atomic-detail components</a:t>
            </a:r>
            <a:r>
              <a:rPr lang="en-US" sz="1400" dirty="0" smtClean="0"/>
              <a:t> that must work together in harmony</a:t>
            </a:r>
          </a:p>
          <a:p>
            <a:pPr lvl="1"/>
            <a:r>
              <a:rPr lang="en-US" sz="1400" b="1" dirty="0" smtClean="0"/>
              <a:t>Exploit persistent memory technologies</a:t>
            </a:r>
            <a:r>
              <a:rPr lang="en-US" sz="1400" dirty="0" smtClean="0"/>
              <a:t> to enable “instant on” operation on massive cell-scale models – eliminate several minutes of startup during analysis/visualization of known structure</a:t>
            </a:r>
          </a:p>
          <a:p>
            <a:pPr lvl="1"/>
            <a:r>
              <a:rPr lang="en-US" sz="1400" b="1" dirty="0" smtClean="0"/>
              <a:t>Sparse output of results at multiple timescales </a:t>
            </a:r>
            <a:r>
              <a:rPr lang="en-US" sz="1400" dirty="0" smtClean="0"/>
              <a:t>will help ameliorate visualization and analysis I/O</a:t>
            </a:r>
          </a:p>
          <a:p>
            <a:pPr lvl="1"/>
            <a:r>
              <a:rPr lang="en-US" sz="1400" b="1" smtClean="0"/>
              <a:t>Data quantization, compression</a:t>
            </a:r>
            <a:r>
              <a:rPr lang="en-US" sz="1400" b="1" dirty="0" smtClean="0"/>
              <a:t>, APIs like ZFP</a:t>
            </a:r>
            <a:endParaRPr lang="en-US" sz="1400"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100" y="2530548"/>
            <a:ext cx="4131899" cy="247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6797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lnSpc>
                <a:spcPct val="100000"/>
              </a:lnSpc>
              <a:defRPr/>
            </a:pPr>
            <a:r>
              <a:rPr lang="en-US" altLang="en-US" sz="3200" kern="0" dirty="0" smtClean="0">
                <a:latin typeface="Arial" panose="020B0604020202020204" pitchFamily="34" charset="0"/>
                <a:cs typeface="Arial" panose="020B0604020202020204" pitchFamily="34" charset="0"/>
              </a:rPr>
              <a:t>VMD </a:t>
            </a:r>
            <a:r>
              <a:rPr lang="en-US" altLang="en-US" sz="3200" kern="0" dirty="0" err="1" smtClean="0">
                <a:latin typeface="Arial" panose="020B0604020202020204" pitchFamily="34" charset="0"/>
                <a:cs typeface="Arial" panose="020B0604020202020204" pitchFamily="34" charset="0"/>
              </a:rPr>
              <a:t>Petascale</a:t>
            </a:r>
            <a:r>
              <a:rPr lang="en-US" altLang="en-US" sz="3200" kern="0" dirty="0" smtClean="0">
                <a:latin typeface="Arial" panose="020B0604020202020204" pitchFamily="34" charset="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19729"/>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latin typeface="Arial" panose="020B0604020202020204" pitchFamily="34" charset="0"/>
                <a:cs typeface="Arial" panose="020B0604020202020204" pitchFamily="34" charset="0"/>
              </a:rPr>
              <a:t>Analyze/visualize large trajectories too large to transfer off-site:</a:t>
            </a:r>
          </a:p>
          <a:p>
            <a:pPr lvl="1" eaLnBrk="1" hangingPunct="1">
              <a:defRPr/>
            </a:pPr>
            <a:r>
              <a:rPr lang="en-US" altLang="en-US" sz="1400" kern="0" dirty="0" smtClean="0">
                <a:latin typeface="Arial" panose="020B0604020202020204" pitchFamily="34" charset="0"/>
                <a:cs typeface="Arial" panose="020B0604020202020204" pitchFamily="34" charset="0"/>
              </a:rPr>
              <a:t>User-defined parallel analysis operations, data types</a:t>
            </a:r>
          </a:p>
          <a:p>
            <a:pPr lvl="1" eaLnBrk="1" hangingPunct="1">
              <a:defRPr/>
            </a:pPr>
            <a:r>
              <a:rPr lang="en-US" altLang="en-US" sz="1400" kern="0" dirty="0" smtClean="0">
                <a:latin typeface="Arial" panose="020B0604020202020204" pitchFamily="34" charset="0"/>
                <a:cs typeface="Arial" panose="020B0604020202020204" pitchFamily="34" charset="0"/>
              </a:rPr>
              <a:t>Parallel rendering, movie making</a:t>
            </a:r>
          </a:p>
          <a:p>
            <a:pPr eaLnBrk="1" hangingPunct="1">
              <a:defRPr/>
            </a:pPr>
            <a:r>
              <a:rPr lang="en-US" altLang="en-US" sz="1600" kern="0" dirty="0" smtClean="0">
                <a:latin typeface="Arial" panose="020B0604020202020204" pitchFamily="34" charset="0"/>
                <a:cs typeface="Arial" panose="020B0604020202020204" pitchFamily="34" charset="0"/>
              </a:rPr>
              <a:t>Supports GPU-accelerated Cray XK7 nodes for both visualization and analysis:</a:t>
            </a:r>
          </a:p>
          <a:p>
            <a:pPr lvl="1" eaLnBrk="1" hangingPunct="1">
              <a:defRPr/>
            </a:pPr>
            <a:r>
              <a:rPr lang="en-US" altLang="en-US" sz="1400" b="1" dirty="0" smtClean="0">
                <a:latin typeface="Arial" panose="020B0604020202020204" pitchFamily="34" charset="0"/>
                <a:cs typeface="Arial" panose="020B0604020202020204" pitchFamily="34" charset="0"/>
              </a:rPr>
              <a:t>GPU accelerated trajectory analysis w/ CUDA</a:t>
            </a:r>
          </a:p>
          <a:p>
            <a:pPr lvl="1" eaLnBrk="1" hangingPunct="1">
              <a:defRPr/>
            </a:pPr>
            <a:r>
              <a:rPr lang="en-US" altLang="en-US" sz="1400" b="1" dirty="0" smtClean="0">
                <a:latin typeface="Arial" panose="020B0604020202020204" pitchFamily="34" charset="0"/>
                <a:cs typeface="Arial" panose="020B0604020202020204" pitchFamily="34" charset="0"/>
              </a:rPr>
              <a:t>OpenGL and GPU ray tracing for visualization and movie rendering</a:t>
            </a:r>
          </a:p>
          <a:p>
            <a:pPr eaLnBrk="1" hangingPunct="1">
              <a:defRPr/>
            </a:pPr>
            <a:r>
              <a:rPr lang="en-US" altLang="en-US" sz="1600" kern="0" dirty="0" smtClean="0">
                <a:latin typeface="Arial" panose="020B0604020202020204" pitchFamily="34" charset="0"/>
                <a:cs typeface="Arial" panose="020B0604020202020204" pitchFamily="34" charset="0"/>
              </a:rPr>
              <a:t>Parallel I/O rates up to </a:t>
            </a:r>
            <a:r>
              <a:rPr lang="en-US" altLang="en-US" sz="1600" b="1" kern="0" dirty="0" smtClean="0">
                <a:latin typeface="Arial" panose="020B0604020202020204" pitchFamily="34" charset="0"/>
                <a:cs typeface="Arial" panose="020B0604020202020204" pitchFamily="34" charset="0"/>
              </a:rPr>
              <a:t>275 GB/sec</a:t>
            </a:r>
            <a:r>
              <a:rPr lang="en-US" altLang="en-US" sz="1600" kern="0" dirty="0" smtClean="0">
                <a:latin typeface="Arial" panose="020B0604020202020204" pitchFamily="34" charset="0"/>
                <a:cs typeface="Arial" panose="020B0604020202020204" pitchFamily="34" charset="0"/>
              </a:rPr>
              <a:t> on 8192 Cray XE6 nodes – can read in </a:t>
            </a:r>
            <a:r>
              <a:rPr lang="en-US" altLang="en-US" sz="1600" b="1" kern="0" dirty="0" smtClean="0">
                <a:latin typeface="Arial" panose="020B0604020202020204" pitchFamily="34" charset="0"/>
                <a:cs typeface="Arial" panose="020B0604020202020204" pitchFamily="34" charset="0"/>
              </a:rPr>
              <a:t>231 TB in 15 minutes!</a:t>
            </a:r>
          </a:p>
          <a:p>
            <a:pPr algn="ctr" eaLnBrk="1" hangingPunct="1">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latin typeface="Arial" panose="020B0604020202020204" pitchFamily="34" charset="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1381378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p:cNvCxnSpPr/>
          <p:nvPr/>
        </p:nvCxnSpPr>
        <p:spPr>
          <a:xfrm>
            <a:off x="996528" y="3678295"/>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350197" y="3675458"/>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91679"/>
            <a:ext cx="8229600" cy="567231"/>
          </a:xfrm>
        </p:spPr>
        <p:txBody>
          <a:bodyPr>
            <a:normAutofit fontScale="90000"/>
          </a:bodyPr>
          <a:lstStyle/>
          <a:p>
            <a:r>
              <a:rPr lang="en-US" dirty="0" smtClean="0"/>
              <a:t>IBM AC922 Summit Node</a:t>
            </a:r>
            <a:endParaRPr lang="en-US" dirty="0"/>
          </a:p>
        </p:txBody>
      </p:sp>
      <p:cxnSp>
        <p:nvCxnSpPr>
          <p:cNvPr id="12" name="Straight Connector 11"/>
          <p:cNvCxnSpPr/>
          <p:nvPr/>
        </p:nvCxnSpPr>
        <p:spPr>
          <a:xfrm>
            <a:off x="6014834" y="1937862"/>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149215" y="13369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39" name="Rectangle 38"/>
          <p:cNvSpPr/>
          <p:nvPr/>
        </p:nvSpPr>
        <p:spPr>
          <a:xfrm>
            <a:off x="7440573" y="13423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38" name="Rectangle 37"/>
          <p:cNvSpPr/>
          <p:nvPr/>
        </p:nvSpPr>
        <p:spPr>
          <a:xfrm>
            <a:off x="6296273" y="13388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4" name="Arc 3"/>
          <p:cNvSpPr/>
          <p:nvPr/>
        </p:nvSpPr>
        <p:spPr>
          <a:xfrm flipV="1">
            <a:off x="5414500" y="2418676"/>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5" name="Arc 4"/>
          <p:cNvSpPr/>
          <p:nvPr/>
        </p:nvSpPr>
        <p:spPr>
          <a:xfrm flipH="1" flipV="1">
            <a:off x="5428080" y="2418676"/>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8" name="Elbow Connector 7"/>
          <p:cNvCxnSpPr>
            <a:stCxn id="35" idx="2"/>
          </p:cNvCxnSpPr>
          <p:nvPr/>
        </p:nvCxnSpPr>
        <p:spPr>
          <a:xfrm rot="16200000" flipH="1">
            <a:off x="5225452" y="2606330"/>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Elbow Connector 8"/>
          <p:cNvCxnSpPr/>
          <p:nvPr/>
        </p:nvCxnSpPr>
        <p:spPr>
          <a:xfrm rot="16200000" flipH="1">
            <a:off x="5409473" y="2580802"/>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rot="5400000">
            <a:off x="6729256" y="2572626"/>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39" idx="2"/>
          </p:cNvCxnSpPr>
          <p:nvPr/>
        </p:nvCxnSpPr>
        <p:spPr>
          <a:xfrm rot="5400000">
            <a:off x="6761548" y="2784018"/>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027998" y="1701158"/>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5414500" y="2456398"/>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5" name="Arc 14"/>
          <p:cNvSpPr/>
          <p:nvPr/>
        </p:nvSpPr>
        <p:spPr>
          <a:xfrm flipH="1">
            <a:off x="5428080" y="2456399"/>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16" name="Straight Connector 15"/>
          <p:cNvCxnSpPr/>
          <p:nvPr/>
        </p:nvCxnSpPr>
        <p:spPr>
          <a:xfrm>
            <a:off x="5033619" y="2592201"/>
            <a:ext cx="37727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82098" y="1937862"/>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82098" y="1701158"/>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615430" y="2239654"/>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24926" y="2245030"/>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6108858" y="3382004"/>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POWER9</a:t>
            </a:r>
          </a:p>
          <a:p>
            <a:pPr algn="ctr"/>
            <a:r>
              <a:rPr lang="en-US" b="1" dirty="0" smtClean="0">
                <a:solidFill>
                  <a:prstClr val="black"/>
                </a:solidFill>
              </a:rPr>
              <a:t>CPU</a:t>
            </a:r>
            <a:endParaRPr lang="en-US" b="1" dirty="0">
              <a:solidFill>
                <a:prstClr val="black"/>
              </a:solidFill>
            </a:endParaRPr>
          </a:p>
        </p:txBody>
      </p:sp>
      <p:cxnSp>
        <p:nvCxnSpPr>
          <p:cNvPr id="24" name="Straight Connector 23"/>
          <p:cNvCxnSpPr/>
          <p:nvPr/>
        </p:nvCxnSpPr>
        <p:spPr>
          <a:xfrm flipV="1">
            <a:off x="5592128" y="1035734"/>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748719" y="1171592"/>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729142" y="1166216"/>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7880222" y="1035734"/>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592127" y="1028723"/>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748720" y="1170104"/>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737922" y="658910"/>
            <a:ext cx="4486403" cy="3770996"/>
            <a:chOff x="4772514" y="958312"/>
            <a:chExt cx="4486403" cy="3770996"/>
          </a:xfrm>
        </p:grpSpPr>
        <p:cxnSp>
          <p:nvCxnSpPr>
            <p:cNvPr id="68" name="Straight Connector 67"/>
            <p:cNvCxnSpPr/>
            <p:nvPr/>
          </p:nvCxnSpPr>
          <p:spPr>
            <a:xfrm>
              <a:off x="5694985" y="2237264"/>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29366" y="16364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0" name="Rectangle 69"/>
            <p:cNvSpPr/>
            <p:nvPr/>
          </p:nvSpPr>
          <p:spPr>
            <a:xfrm>
              <a:off x="7120724" y="164177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1" name="Rectangle 70"/>
            <p:cNvSpPr/>
            <p:nvPr/>
          </p:nvSpPr>
          <p:spPr>
            <a:xfrm>
              <a:off x="5976424" y="16383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72" name="Arc 71"/>
            <p:cNvSpPr/>
            <p:nvPr/>
          </p:nvSpPr>
          <p:spPr>
            <a:xfrm flipV="1">
              <a:off x="7219413" y="2718078"/>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73" name="Arc 72"/>
            <p:cNvSpPr/>
            <p:nvPr/>
          </p:nvSpPr>
          <p:spPr>
            <a:xfrm flipH="1" flipV="1">
              <a:off x="7232993" y="2718078"/>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74" name="Elbow Connector 73"/>
            <p:cNvCxnSpPr>
              <a:stCxn id="69" idx="2"/>
            </p:cNvCxnSpPr>
            <p:nvPr/>
          </p:nvCxnSpPr>
          <p:spPr>
            <a:xfrm rot="16200000" flipH="1">
              <a:off x="4905603" y="2905732"/>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Elbow Connector 74"/>
            <p:cNvCxnSpPr/>
            <p:nvPr/>
          </p:nvCxnSpPr>
          <p:spPr>
            <a:xfrm rot="16200000" flipH="1">
              <a:off x="5089624" y="2880204"/>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Elbow Connector 75"/>
            <p:cNvCxnSpPr/>
            <p:nvPr/>
          </p:nvCxnSpPr>
          <p:spPr>
            <a:xfrm rot="5400000">
              <a:off x="6409407" y="2872028"/>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70" idx="2"/>
            </p:cNvCxnSpPr>
            <p:nvPr/>
          </p:nvCxnSpPr>
          <p:spPr>
            <a:xfrm rot="5400000">
              <a:off x="6441699" y="3083420"/>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708149" y="2000560"/>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9" name="Arc 78"/>
            <p:cNvSpPr/>
            <p:nvPr/>
          </p:nvSpPr>
          <p:spPr>
            <a:xfrm>
              <a:off x="7219413" y="2755800"/>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80" name="Arc 79"/>
            <p:cNvSpPr/>
            <p:nvPr/>
          </p:nvSpPr>
          <p:spPr>
            <a:xfrm flipH="1">
              <a:off x="7232993" y="2755801"/>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81" name="Straight Connector 80"/>
            <p:cNvCxnSpPr>
              <a:stCxn id="79" idx="2"/>
            </p:cNvCxnSpPr>
            <p:nvPr/>
          </p:nvCxnSpPr>
          <p:spPr>
            <a:xfrm>
              <a:off x="7806685" y="2901480"/>
              <a:ext cx="31821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7934199" y="2430615"/>
              <a:ext cx="1324718" cy="830997"/>
            </a:xfrm>
            <a:prstGeom prst="rect">
              <a:avLst/>
            </a:prstGeom>
            <a:noFill/>
          </p:spPr>
          <p:txBody>
            <a:bodyPr wrap="square" rtlCol="0">
              <a:spAutoFit/>
            </a:bodyPr>
            <a:lstStyle/>
            <a:p>
              <a:pPr algn="ctr"/>
              <a:r>
                <a:rPr lang="en-US" sz="1400" dirty="0" err="1" smtClean="0">
                  <a:solidFill>
                    <a:prstClr val="black"/>
                  </a:solidFill>
                </a:rPr>
                <a:t>Nvlink</a:t>
              </a:r>
              <a:r>
                <a:rPr lang="en-US" sz="1400" dirty="0" smtClean="0">
                  <a:solidFill>
                    <a:prstClr val="black"/>
                  </a:solidFill>
                </a:rPr>
                <a:t> 2.0</a:t>
              </a:r>
            </a:p>
            <a:p>
              <a:pPr algn="ctr"/>
              <a:r>
                <a:rPr lang="en-US" sz="1400" dirty="0" smtClean="0">
                  <a:solidFill>
                    <a:prstClr val="black"/>
                  </a:solidFill>
                </a:rPr>
                <a:t>2x 50GBps:</a:t>
              </a:r>
            </a:p>
            <a:p>
              <a:pPr algn="ctr"/>
              <a:r>
                <a:rPr lang="en-US" sz="2000" b="1" dirty="0" smtClean="0">
                  <a:solidFill>
                    <a:prstClr val="black"/>
                  </a:solidFill>
                </a:rPr>
                <a:t>100GBps</a:t>
              </a:r>
              <a:endParaRPr lang="en-US" sz="2000" b="1" dirty="0">
                <a:solidFill>
                  <a:prstClr val="black"/>
                </a:solidFill>
              </a:endParaRPr>
            </a:p>
          </p:txBody>
        </p:sp>
        <p:cxnSp>
          <p:nvCxnSpPr>
            <p:cNvPr id="83" name="Straight Connector 82"/>
            <p:cNvCxnSpPr/>
            <p:nvPr/>
          </p:nvCxnSpPr>
          <p:spPr>
            <a:xfrm>
              <a:off x="6862249" y="2237264"/>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862249" y="2000560"/>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6295581" y="2539056"/>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6505077" y="2544432"/>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5789009" y="3681406"/>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POWER9</a:t>
              </a:r>
            </a:p>
            <a:p>
              <a:pPr algn="ctr"/>
              <a:r>
                <a:rPr lang="en-US" b="1" dirty="0" smtClean="0">
                  <a:solidFill>
                    <a:prstClr val="black"/>
                  </a:solidFill>
                </a:rPr>
                <a:t>CPU</a:t>
              </a:r>
              <a:endParaRPr lang="en-US" b="1" dirty="0">
                <a:solidFill>
                  <a:prstClr val="black"/>
                </a:solidFill>
              </a:endParaRPr>
            </a:p>
          </p:txBody>
        </p:sp>
        <p:cxnSp>
          <p:nvCxnSpPr>
            <p:cNvPr id="88" name="Straight Connector 87"/>
            <p:cNvCxnSpPr/>
            <p:nvPr/>
          </p:nvCxnSpPr>
          <p:spPr>
            <a:xfrm flipV="1">
              <a:off x="5272279" y="1335136"/>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5428870" y="1470994"/>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7409293" y="1465618"/>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7560373" y="1335136"/>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72278" y="1328125"/>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5428871" y="1469506"/>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772514" y="958312"/>
              <a:ext cx="3290886" cy="369332"/>
            </a:xfrm>
            <a:prstGeom prst="rect">
              <a:avLst/>
            </a:prstGeom>
            <a:noFill/>
          </p:spPr>
          <p:txBody>
            <a:bodyPr wrap="square" rtlCol="0">
              <a:spAutoFit/>
            </a:bodyPr>
            <a:lstStyle/>
            <a:p>
              <a:pPr algn="ctr"/>
              <a:r>
                <a:rPr lang="en-US" b="1" dirty="0">
                  <a:solidFill>
                    <a:prstClr val="black"/>
                  </a:solidFill>
                </a:rPr>
                <a:t>3</a:t>
              </a:r>
              <a:r>
                <a:rPr lang="en-US" b="1" dirty="0" smtClean="0">
                  <a:solidFill>
                    <a:prstClr val="black"/>
                  </a:solidFill>
                </a:rPr>
                <a:t> GPUs Per CPU Socket</a:t>
              </a:r>
              <a:endParaRPr lang="en-US" b="1" dirty="0">
                <a:solidFill>
                  <a:prstClr val="black"/>
                </a:solidFill>
              </a:endParaRPr>
            </a:p>
          </p:txBody>
        </p:sp>
      </p:grpSp>
      <p:cxnSp>
        <p:nvCxnSpPr>
          <p:cNvPr id="33" name="Straight Connector 32"/>
          <p:cNvCxnSpPr>
            <a:stCxn id="87" idx="3"/>
            <a:endCxn id="23" idx="1"/>
          </p:cNvCxnSpPr>
          <p:nvPr/>
        </p:nvCxnSpPr>
        <p:spPr>
          <a:xfrm>
            <a:off x="3015074" y="3905955"/>
            <a:ext cx="309378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3937162" y="3582791"/>
            <a:ext cx="1249608" cy="646331"/>
          </a:xfrm>
          <a:prstGeom prst="rect">
            <a:avLst/>
          </a:prstGeom>
          <a:noFill/>
        </p:spPr>
        <p:txBody>
          <a:bodyPr wrap="square" rtlCol="0">
            <a:spAutoFit/>
          </a:bodyPr>
          <a:lstStyle/>
          <a:p>
            <a:pPr algn="ctr"/>
            <a:r>
              <a:rPr lang="en-US" dirty="0" smtClean="0">
                <a:solidFill>
                  <a:prstClr val="black"/>
                </a:solidFill>
              </a:rPr>
              <a:t>X-Bus</a:t>
            </a:r>
          </a:p>
          <a:p>
            <a:pPr algn="ctr"/>
            <a:r>
              <a:rPr lang="en-US" b="1" dirty="0">
                <a:solidFill>
                  <a:prstClr val="black"/>
                </a:solidFill>
              </a:rPr>
              <a:t>64GBps</a:t>
            </a:r>
          </a:p>
        </p:txBody>
      </p:sp>
      <p:sp>
        <p:nvSpPr>
          <p:cNvPr id="102" name="Rectangle 101"/>
          <p:cNvSpPr/>
          <p:nvPr/>
        </p:nvSpPr>
        <p:spPr>
          <a:xfrm>
            <a:off x="70389"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DDR4 DRAM</a:t>
            </a:r>
            <a:endParaRPr lang="en-US" b="1" dirty="0">
              <a:solidFill>
                <a:prstClr val="black"/>
              </a:solidFill>
            </a:endParaRPr>
          </a:p>
        </p:txBody>
      </p:sp>
      <p:sp>
        <p:nvSpPr>
          <p:cNvPr id="103" name="Rectangle 102"/>
          <p:cNvSpPr/>
          <p:nvPr/>
        </p:nvSpPr>
        <p:spPr>
          <a:xfrm>
            <a:off x="8108085"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DDR4 DRAM</a:t>
            </a:r>
            <a:endParaRPr lang="en-US" b="1" dirty="0">
              <a:solidFill>
                <a:prstClr val="black"/>
              </a:solidFill>
            </a:endParaRPr>
          </a:p>
        </p:txBody>
      </p:sp>
      <p:sp>
        <p:nvSpPr>
          <p:cNvPr id="107" name="TextBox 106"/>
          <p:cNvSpPr txBox="1"/>
          <p:nvPr/>
        </p:nvSpPr>
        <p:spPr>
          <a:xfrm>
            <a:off x="612882" y="3687650"/>
            <a:ext cx="1249608" cy="369332"/>
          </a:xfrm>
          <a:prstGeom prst="rect">
            <a:avLst/>
          </a:prstGeom>
          <a:noFill/>
        </p:spPr>
        <p:txBody>
          <a:bodyPr wrap="square" rtlCol="0">
            <a:spAutoFit/>
          </a:bodyPr>
          <a:lstStyle/>
          <a:p>
            <a:pPr algn="ctr"/>
            <a:r>
              <a:rPr lang="en-US" b="1" dirty="0" smtClean="0">
                <a:solidFill>
                  <a:prstClr val="black"/>
                </a:solidFill>
              </a:rPr>
              <a:t>120GBps</a:t>
            </a:r>
            <a:endParaRPr lang="en-US" b="1" dirty="0">
              <a:solidFill>
                <a:prstClr val="black"/>
              </a:solidFill>
            </a:endParaRPr>
          </a:p>
        </p:txBody>
      </p:sp>
      <p:sp>
        <p:nvSpPr>
          <p:cNvPr id="108" name="TextBox 107"/>
          <p:cNvSpPr txBox="1"/>
          <p:nvPr/>
        </p:nvSpPr>
        <p:spPr>
          <a:xfrm>
            <a:off x="7268077" y="3662680"/>
            <a:ext cx="1249608" cy="369332"/>
          </a:xfrm>
          <a:prstGeom prst="rect">
            <a:avLst/>
          </a:prstGeom>
          <a:noFill/>
        </p:spPr>
        <p:txBody>
          <a:bodyPr wrap="square" rtlCol="0">
            <a:spAutoFit/>
          </a:bodyPr>
          <a:lstStyle/>
          <a:p>
            <a:pPr algn="ctr"/>
            <a:r>
              <a:rPr lang="en-US" b="1" dirty="0" smtClean="0">
                <a:solidFill>
                  <a:prstClr val="black"/>
                </a:solidFill>
              </a:rPr>
              <a:t>120GBps</a:t>
            </a:r>
            <a:endParaRPr lang="en-US" b="1" dirty="0">
              <a:solidFill>
                <a:prstClr val="black"/>
              </a:solidFill>
            </a:endParaRPr>
          </a:p>
        </p:txBody>
      </p:sp>
      <p:cxnSp>
        <p:nvCxnSpPr>
          <p:cNvPr id="42" name="Elbow Connector 41"/>
          <p:cNvCxnSpPr>
            <a:stCxn id="23" idx="2"/>
          </p:cNvCxnSpPr>
          <p:nvPr/>
        </p:nvCxnSpPr>
        <p:spPr>
          <a:xfrm rot="16200000" flipH="1">
            <a:off x="7037402" y="4131691"/>
            <a:ext cx="256394" cy="852824"/>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7592011" y="4224727"/>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InfiniBand</a:t>
            </a:r>
          </a:p>
          <a:p>
            <a:pPr algn="ctr"/>
            <a:r>
              <a:rPr lang="en-US" b="1" dirty="0" smtClean="0">
                <a:solidFill>
                  <a:prstClr val="black"/>
                </a:solidFill>
              </a:rPr>
              <a:t>12GBps</a:t>
            </a:r>
            <a:endParaRPr lang="en-US" b="1" dirty="0">
              <a:solidFill>
                <a:prstClr val="black"/>
              </a:solidFill>
            </a:endParaRPr>
          </a:p>
        </p:txBody>
      </p:sp>
      <p:sp>
        <p:nvSpPr>
          <p:cNvPr id="118" name="Rectangle 117"/>
          <p:cNvSpPr/>
          <p:nvPr/>
        </p:nvSpPr>
        <p:spPr>
          <a:xfrm>
            <a:off x="64694" y="4241591"/>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InfiniBand</a:t>
            </a:r>
          </a:p>
          <a:p>
            <a:pPr algn="ctr"/>
            <a:r>
              <a:rPr lang="en-US" b="1" dirty="0" smtClean="0">
                <a:solidFill>
                  <a:prstClr val="black"/>
                </a:solidFill>
              </a:rPr>
              <a:t>12GBps</a:t>
            </a:r>
            <a:endParaRPr lang="en-US" b="1" dirty="0">
              <a:solidFill>
                <a:prstClr val="black"/>
              </a:solidFill>
            </a:endParaRPr>
          </a:p>
        </p:txBody>
      </p:sp>
      <p:cxnSp>
        <p:nvCxnSpPr>
          <p:cNvPr id="119" name="Elbow Connector 118"/>
          <p:cNvCxnSpPr>
            <a:stCxn id="87" idx="2"/>
          </p:cNvCxnSpPr>
          <p:nvPr/>
        </p:nvCxnSpPr>
        <p:spPr>
          <a:xfrm rot="5400000">
            <a:off x="1816032" y="4151312"/>
            <a:ext cx="290120" cy="847308"/>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730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559" y="1100609"/>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591" y="244549"/>
            <a:ext cx="8920716" cy="856060"/>
          </a:xfrm>
        </p:spPr>
        <p:txBody>
          <a:bodyPr>
            <a:normAutofit fontScale="90000"/>
          </a:bodyPr>
          <a:lstStyle/>
          <a:p>
            <a:r>
              <a:rPr lang="en-US" sz="3200" dirty="0" smtClean="0"/>
              <a:t>VMD supports EGL for in-situ and parallel rendering on clouds, clusters, and supercomputers</a:t>
            </a:r>
            <a:endParaRPr lang="en-US" sz="3200" dirty="0"/>
          </a:p>
        </p:txBody>
      </p:sp>
      <p:sp>
        <p:nvSpPr>
          <p:cNvPr id="3" name="Text Placeholder 2"/>
          <p:cNvSpPr>
            <a:spLocks noGrp="1"/>
          </p:cNvSpPr>
          <p:nvPr>
            <p:ph type="body" sz="half" idx="1"/>
          </p:nvPr>
        </p:nvSpPr>
        <p:spPr>
          <a:xfrm>
            <a:off x="127591" y="1180214"/>
            <a:ext cx="5190035" cy="3390596"/>
          </a:xfrm>
        </p:spPr>
        <p:txBody>
          <a:bodyPr>
            <a:normAutofit fontScale="92500"/>
          </a:bodyPr>
          <a:lstStyle/>
          <a:p>
            <a:r>
              <a:rPr lang="en-US" sz="2400" b="1" dirty="0" smtClean="0"/>
              <a:t>No windowing system dependency</a:t>
            </a:r>
          </a:p>
          <a:p>
            <a:r>
              <a:rPr lang="en-US" sz="2400" dirty="0" smtClean="0"/>
              <a:t>Easily deploy parallel VMD builds supporting off-screen rendering</a:t>
            </a:r>
          </a:p>
          <a:p>
            <a:r>
              <a:rPr lang="en-US" sz="2400" dirty="0" smtClean="0"/>
              <a:t>Maintains 100% of VMD OpenGL </a:t>
            </a:r>
            <a:r>
              <a:rPr lang="en-US" sz="2400" dirty="0" err="1" smtClean="0"/>
              <a:t>shaders</a:t>
            </a:r>
            <a:r>
              <a:rPr lang="en-US" sz="2400" dirty="0" smtClean="0"/>
              <a:t> and rendering features</a:t>
            </a:r>
          </a:p>
          <a:p>
            <a:r>
              <a:rPr lang="en-US" sz="2400" dirty="0" smtClean="0"/>
              <a:t>Support high-quality vendor-supported commercial OpenGL implementations in HPC systems that were previously limited to Mesa</a:t>
            </a:r>
          </a:p>
          <a:p>
            <a:endParaRPr lang="en-US" sz="2400" dirty="0" smtClean="0"/>
          </a:p>
          <a:p>
            <a:endParaRPr lang="en-US" sz="2400" dirty="0"/>
          </a:p>
        </p:txBody>
      </p:sp>
      <p:sp>
        <p:nvSpPr>
          <p:cNvPr id="6" name="TextBox 5"/>
          <p:cNvSpPr txBox="1">
            <a:spLocks noChangeArrowheads="1"/>
          </p:cNvSpPr>
          <p:nvPr/>
        </p:nvSpPr>
        <p:spPr bwMode="auto">
          <a:xfrm>
            <a:off x="5317627" y="4413646"/>
            <a:ext cx="3314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Poliovirus</a:t>
            </a:r>
            <a:endParaRPr lang="en-US" altLang="en-US" sz="1600" b="1" dirty="0" smtClean="0">
              <a:latin typeface="Arial" charset="0"/>
              <a:cs typeface="Arial" charset="0"/>
            </a:endParaRPr>
          </a:p>
        </p:txBody>
      </p:sp>
    </p:spTree>
    <p:extLst>
      <p:ext uri="{BB962C8B-B14F-4D97-AF65-F5344CB8AC3E}">
        <p14:creationId xmlns:p14="http://schemas.microsoft.com/office/powerpoint/2010/main" val="3416729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267" y="923045"/>
            <a:ext cx="4461301" cy="330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0" y="4227193"/>
            <a:ext cx="51025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Swine Flu A/H1N1 neuraminidase bound to Tamiflu</a:t>
            </a:r>
          </a:p>
        </p:txBody>
      </p:sp>
      <p:sp>
        <p:nvSpPr>
          <p:cNvPr id="4" name="TextBox 3"/>
          <p:cNvSpPr txBox="1"/>
          <p:nvPr/>
        </p:nvSpPr>
        <p:spPr>
          <a:xfrm>
            <a:off x="1190404" y="4497169"/>
            <a:ext cx="5869172" cy="646331"/>
          </a:xfrm>
          <a:prstGeom prst="rect">
            <a:avLst/>
          </a:prstGeom>
          <a:solidFill>
            <a:schemeClr val="bg1"/>
          </a:solidFill>
        </p:spPr>
        <p:txBody>
          <a:bodyPr wrap="square" rtlCol="0">
            <a:spAutoFit/>
          </a:bodyPr>
          <a:lstStyle/>
          <a:p>
            <a:r>
              <a:rPr lang="en-US" sz="1200" b="1" dirty="0"/>
              <a:t>High 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a:t>
            </a:r>
            <a:r>
              <a:rPr lang="en-US" sz="1200" dirty="0" smtClean="0"/>
              <a:t>Workshop, IEEE IPDPSW, </a:t>
            </a:r>
            <a:r>
              <a:rPr lang="en-US" sz="1200" dirty="0"/>
              <a:t>pp. </a:t>
            </a:r>
            <a:r>
              <a:rPr lang="en-US" sz="1200" dirty="0" smtClean="0"/>
              <a:t>1014-1023, </a:t>
            </a:r>
            <a:r>
              <a:rPr lang="en-US" sz="1200" dirty="0"/>
              <a:t>2016</a:t>
            </a:r>
            <a:r>
              <a:rPr lang="en-US" sz="1200" dirty="0" smtClean="0"/>
              <a:t>.</a:t>
            </a:r>
            <a:endParaRPr lang="en-US" sz="1200"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l="20981" r="27097"/>
          <a:stretch>
            <a:fillRect/>
          </a:stretch>
        </p:blipFill>
        <p:spPr bwMode="auto">
          <a:xfrm>
            <a:off x="5830784" y="1010959"/>
            <a:ext cx="2968831" cy="321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486400" y="4227193"/>
            <a:ext cx="3657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64M atom HIV-1 capsid simulation</a:t>
            </a:r>
            <a:endParaRPr lang="en-US" altLang="en-US" sz="1600" b="1" dirty="0" smtClean="0">
              <a:latin typeface="Arial" charset="0"/>
              <a:cs typeface="Arial" charset="0"/>
            </a:endParaRPr>
          </a:p>
        </p:txBody>
      </p:sp>
      <p:sp>
        <p:nvSpPr>
          <p:cNvPr id="3" name="Title 2"/>
          <p:cNvSpPr>
            <a:spLocks noGrp="1"/>
          </p:cNvSpPr>
          <p:nvPr>
            <p:ph type="title"/>
          </p:nvPr>
        </p:nvSpPr>
        <p:spPr>
          <a:xfrm>
            <a:off x="685800" y="112816"/>
            <a:ext cx="7770813" cy="855663"/>
          </a:xfrm>
        </p:spPr>
        <p:txBody>
          <a:bodyPr/>
          <a:lstStyle/>
          <a:p>
            <a:r>
              <a:rPr lang="pt-BR" altLang="en-US" sz="1800" b="1" dirty="0">
                <a:latin typeface="Arial" charset="0"/>
                <a:cs typeface="Arial" charset="0"/>
              </a:rPr>
              <a:t>VMD EGL R</a:t>
            </a:r>
            <a:r>
              <a:rPr lang="pt-BR" altLang="en-US" sz="1800" b="1" dirty="0" smtClean="0">
                <a:latin typeface="Arial" charset="0"/>
                <a:cs typeface="Arial" charset="0"/>
              </a:rPr>
              <a:t>endering:  Supports full VMD GLSL shading features</a:t>
            </a:r>
            <a:r>
              <a:rPr lang="pt-BR" altLang="en-US" sz="1800" b="1" dirty="0">
                <a:latin typeface="Arial" charset="0"/>
                <a:cs typeface="Arial" charset="0"/>
              </a:rPr>
              <a:t>, multisample antialiasing, ray cast spheres, 3-D </a:t>
            </a:r>
            <a:r>
              <a:rPr lang="pt-BR" altLang="en-US" sz="1800" b="1" dirty="0" smtClean="0">
                <a:latin typeface="Arial" charset="0"/>
                <a:cs typeface="Arial" charset="0"/>
              </a:rPr>
              <a:t>tex mapping, ...</a:t>
            </a:r>
            <a:endParaRPr lang="en-US" sz="1800" dirty="0"/>
          </a:p>
        </p:txBody>
      </p:sp>
    </p:spTree>
    <p:extLst>
      <p:ext uri="{BB962C8B-B14F-4D97-AF65-F5344CB8AC3E}">
        <p14:creationId xmlns:p14="http://schemas.microsoft.com/office/powerpoint/2010/main" val="34238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58"/>
          <p:cNvGrpSpPr>
            <a:grpSpLocks/>
          </p:cNvGrpSpPr>
          <p:nvPr/>
        </p:nvGrpSpPr>
        <p:grpSpPr bwMode="auto">
          <a:xfrm>
            <a:off x="0" y="69850"/>
            <a:ext cx="9144000" cy="4605338"/>
            <a:chOff x="61392" y="180975"/>
            <a:chExt cx="9144000" cy="6716712"/>
          </a:xfrm>
        </p:grpSpPr>
        <p:sp>
          <p:nvSpPr>
            <p:cNvPr id="21507" name="Rectangle 8"/>
            <p:cNvSpPr>
              <a:spLocks noChangeArrowheads="1"/>
            </p:cNvSpPr>
            <p:nvPr/>
          </p:nvSpPr>
          <p:spPr bwMode="auto">
            <a:xfrm>
              <a:off x="61392" y="5930900"/>
              <a:ext cx="9144000" cy="9667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2" name="AutoShape 23"/>
            <p:cNvSpPr>
              <a:spLocks noChangeArrowheads="1"/>
            </p:cNvSpPr>
            <p:nvPr/>
          </p:nvSpPr>
          <p:spPr bwMode="auto">
            <a:xfrm>
              <a:off x="216967" y="4073010"/>
              <a:ext cx="8821738" cy="2671867"/>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09" name="AutoShape 35"/>
            <p:cNvSpPr>
              <a:spLocks noChangeArrowheads="1"/>
            </p:cNvSpPr>
            <p:nvPr/>
          </p:nvSpPr>
          <p:spPr bwMode="auto">
            <a:xfrm>
              <a:off x="5600180" y="5662612"/>
              <a:ext cx="3224212" cy="936625"/>
            </a:xfrm>
            <a:prstGeom prst="roundRect">
              <a:avLst>
                <a:gd name="adj" fmla="val 16667"/>
              </a:avLst>
            </a:prstGeom>
            <a:solidFill>
              <a:srgbClr val="99FF99"/>
            </a:solidFill>
            <a:ln w="38100">
              <a:solidFill>
                <a:schemeClr val="tx1"/>
              </a:solidFill>
              <a:round/>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1510" name="AutoShape 35"/>
            <p:cNvSpPr>
              <a:spLocks noChangeArrowheads="1"/>
            </p:cNvSpPr>
            <p:nvPr/>
          </p:nvSpPr>
          <p:spPr bwMode="auto">
            <a:xfrm>
              <a:off x="5600180" y="4213225"/>
              <a:ext cx="3224212" cy="1255712"/>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5" name="AutoShape 26"/>
            <p:cNvSpPr>
              <a:spLocks noChangeArrowheads="1"/>
            </p:cNvSpPr>
            <p:nvPr/>
          </p:nvSpPr>
          <p:spPr bwMode="auto">
            <a:xfrm>
              <a:off x="226492" y="1294639"/>
              <a:ext cx="2436813" cy="2308362"/>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12" name="Rectangle 4"/>
            <p:cNvSpPr>
              <a:spLocks noChangeArrowheads="1"/>
            </p:cNvSpPr>
            <p:nvPr/>
          </p:nvSpPr>
          <p:spPr bwMode="auto">
            <a:xfrm>
              <a:off x="462716" y="4322762"/>
              <a:ext cx="1814512" cy="346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VMDDisplayList</a:t>
              </a:r>
            </a:p>
          </p:txBody>
        </p:sp>
        <p:sp>
          <p:nvSpPr>
            <p:cNvPr id="21513" name="Rectangle 5"/>
            <p:cNvSpPr>
              <a:spLocks noChangeArrowheads="1"/>
            </p:cNvSpPr>
            <p:nvPr/>
          </p:nvSpPr>
          <p:spPr bwMode="auto">
            <a:xfrm>
              <a:off x="459855" y="5122861"/>
              <a:ext cx="1814512" cy="346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DisplayDevice</a:t>
              </a:r>
            </a:p>
          </p:txBody>
        </p:sp>
        <p:sp>
          <p:nvSpPr>
            <p:cNvPr id="21514" name="Rectangle 6"/>
            <p:cNvSpPr>
              <a:spLocks noChangeArrowheads="1"/>
            </p:cNvSpPr>
            <p:nvPr/>
          </p:nvSpPr>
          <p:spPr bwMode="auto">
            <a:xfrm>
              <a:off x="6081192" y="4618037"/>
              <a:ext cx="2392363" cy="3444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 Pbuffer/FBO</a:t>
              </a:r>
            </a:p>
          </p:txBody>
        </p:sp>
        <p:sp>
          <p:nvSpPr>
            <p:cNvPr id="21515" name="Rectangle 8"/>
            <p:cNvSpPr>
              <a:spLocks noChangeArrowheads="1"/>
            </p:cNvSpPr>
            <p:nvPr/>
          </p:nvSpPr>
          <p:spPr bwMode="auto">
            <a:xfrm>
              <a:off x="450330" y="5930901"/>
              <a:ext cx="1814512" cy="563561"/>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OpenGLRenderer</a:t>
              </a:r>
            </a:p>
          </p:txBody>
        </p:sp>
        <p:cxnSp>
          <p:nvCxnSpPr>
            <p:cNvPr id="21516" name="AutoShape 18"/>
            <p:cNvCxnSpPr>
              <a:cxnSpLocks noChangeShapeType="1"/>
              <a:stCxn id="21512" idx="2"/>
              <a:endCxn id="21513" idx="0"/>
            </p:cNvCxnSpPr>
            <p:nvPr/>
          </p:nvCxnSpPr>
          <p:spPr bwMode="auto">
            <a:xfrm flipH="1">
              <a:off x="1367111" y="4668837"/>
              <a:ext cx="2861" cy="454024"/>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7" name="AutoShape 19"/>
            <p:cNvCxnSpPr>
              <a:cxnSpLocks noChangeShapeType="1"/>
              <a:stCxn id="21513" idx="2"/>
              <a:endCxn id="21515" idx="0"/>
            </p:cNvCxnSpPr>
            <p:nvPr/>
          </p:nvCxnSpPr>
          <p:spPr bwMode="auto">
            <a:xfrm flipH="1">
              <a:off x="1357586" y="5468937"/>
              <a:ext cx="9525" cy="461964"/>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8" name="Text Box 25"/>
            <p:cNvSpPr txBox="1">
              <a:spLocks noChangeArrowheads="1"/>
            </p:cNvSpPr>
            <p:nvPr/>
          </p:nvSpPr>
          <p:spPr bwMode="auto">
            <a:xfrm>
              <a:off x="2396605" y="4213225"/>
              <a:ext cx="2232025"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800" b="1" smtClean="0">
                  <a:latin typeface="Arial" charset="0"/>
                  <a:cs typeface="Arial" charset="0"/>
                </a:rPr>
                <a:t>Display </a:t>
              </a:r>
            </a:p>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800" b="1" smtClean="0">
                  <a:latin typeface="Arial" charset="0"/>
                  <a:cs typeface="Arial" charset="0"/>
                </a:rPr>
                <a:t>Subsystem</a:t>
              </a:r>
            </a:p>
          </p:txBody>
        </p:sp>
        <p:sp>
          <p:nvSpPr>
            <p:cNvPr id="21519" name="Text Box 27"/>
            <p:cNvSpPr txBox="1">
              <a:spLocks noChangeArrowheads="1"/>
            </p:cNvSpPr>
            <p:nvPr/>
          </p:nvSpPr>
          <p:spPr bwMode="auto">
            <a:xfrm>
              <a:off x="459855" y="1373187"/>
              <a:ext cx="1970087"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Scene Graph</a:t>
              </a:r>
            </a:p>
          </p:txBody>
        </p:sp>
        <p:sp>
          <p:nvSpPr>
            <p:cNvPr id="21520" name="AutoShape 28"/>
            <p:cNvSpPr>
              <a:spLocks noChangeArrowheads="1"/>
            </p:cNvSpPr>
            <p:nvPr/>
          </p:nvSpPr>
          <p:spPr bwMode="auto">
            <a:xfrm>
              <a:off x="216967" y="180975"/>
              <a:ext cx="8821738" cy="688975"/>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endParaRPr lang="en-US" altLang="en-US" sz="1200" smtClean="0"/>
            </a:p>
          </p:txBody>
        </p:sp>
        <p:sp>
          <p:nvSpPr>
            <p:cNvPr id="21521" name="Text Box 29"/>
            <p:cNvSpPr txBox="1">
              <a:spLocks noChangeArrowheads="1"/>
            </p:cNvSpPr>
            <p:nvPr/>
          </p:nvSpPr>
          <p:spPr bwMode="auto">
            <a:xfrm>
              <a:off x="961505" y="227270"/>
              <a:ext cx="7412037"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2400" b="1" smtClean="0">
                  <a:latin typeface="Arial" charset="0"/>
                  <a:cs typeface="Arial" charset="0"/>
                </a:rPr>
                <a:t>Molecular Structure Data and Global VMD State</a:t>
              </a:r>
            </a:p>
          </p:txBody>
        </p:sp>
        <p:sp>
          <p:nvSpPr>
            <p:cNvPr id="36" name="AutoShape 35"/>
            <p:cNvSpPr>
              <a:spLocks noChangeArrowheads="1"/>
            </p:cNvSpPr>
            <p:nvPr/>
          </p:nvSpPr>
          <p:spPr bwMode="auto">
            <a:xfrm>
              <a:off x="6871767" y="1294639"/>
              <a:ext cx="2176463" cy="2310678"/>
            </a:xfrm>
            <a:prstGeom prst="roundRect">
              <a:avLst>
                <a:gd name="adj" fmla="val 16667"/>
              </a:avLst>
            </a:prstGeom>
            <a:solidFill>
              <a:schemeClr val="accent2">
                <a:lumMod val="20000"/>
                <a:lumOff val="80000"/>
              </a:schemeClr>
            </a:solidFill>
            <a:ln w="38100">
              <a:solidFill>
                <a:schemeClr val="tx1"/>
              </a:solidFill>
              <a:round/>
              <a:headEnd/>
              <a:tailEnd/>
            </a:ln>
            <a:effec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smtClean="0"/>
            </a:p>
          </p:txBody>
        </p:sp>
        <p:sp>
          <p:nvSpPr>
            <p:cNvPr id="21523" name="Text Box 36"/>
            <p:cNvSpPr txBox="1">
              <a:spLocks noChangeArrowheads="1"/>
            </p:cNvSpPr>
            <p:nvPr/>
          </p:nvSpPr>
          <p:spPr bwMode="auto">
            <a:xfrm>
              <a:off x="6922567" y="1390650"/>
              <a:ext cx="207486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User Interface Subsystem</a:t>
              </a:r>
            </a:p>
          </p:txBody>
        </p:sp>
        <p:sp>
          <p:nvSpPr>
            <p:cNvPr id="21524" name="Rectangle 43"/>
            <p:cNvSpPr>
              <a:spLocks noChangeArrowheads="1"/>
            </p:cNvSpPr>
            <p:nvPr/>
          </p:nvSpPr>
          <p:spPr bwMode="auto">
            <a:xfrm>
              <a:off x="6974955" y="2290762"/>
              <a:ext cx="1970087" cy="2921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Tcl/Python Scripting</a:t>
              </a:r>
            </a:p>
          </p:txBody>
        </p:sp>
        <p:sp>
          <p:nvSpPr>
            <p:cNvPr id="21525" name="Rectangle 44"/>
            <p:cNvSpPr>
              <a:spLocks noChangeArrowheads="1"/>
            </p:cNvSpPr>
            <p:nvPr/>
          </p:nvSpPr>
          <p:spPr bwMode="auto">
            <a:xfrm>
              <a:off x="6974955" y="2705100"/>
              <a:ext cx="1970087" cy="2921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Mouse + Windows</a:t>
              </a:r>
            </a:p>
          </p:txBody>
        </p:sp>
        <p:sp>
          <p:nvSpPr>
            <p:cNvPr id="21526" name="Rectangle 46"/>
            <p:cNvSpPr>
              <a:spLocks noChangeArrowheads="1"/>
            </p:cNvSpPr>
            <p:nvPr/>
          </p:nvSpPr>
          <p:spPr bwMode="auto">
            <a:xfrm>
              <a:off x="6974955" y="3117850"/>
              <a:ext cx="1970087" cy="29368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6DoF Input “Tools”</a:t>
              </a:r>
            </a:p>
          </p:txBody>
        </p:sp>
        <p:sp>
          <p:nvSpPr>
            <p:cNvPr id="41" name="AutoShape 47"/>
            <p:cNvSpPr>
              <a:spLocks noChangeArrowheads="1"/>
            </p:cNvSpPr>
            <p:nvPr/>
          </p:nvSpPr>
          <p:spPr bwMode="auto">
            <a:xfrm>
              <a:off x="3595167" y="1294639"/>
              <a:ext cx="2386013" cy="2308362"/>
            </a:xfrm>
            <a:prstGeom prst="roundRect">
              <a:avLst>
                <a:gd name="adj" fmla="val 16667"/>
              </a:avLst>
            </a:prstGeom>
            <a:solidFill>
              <a:schemeClr val="accent2">
                <a:lumMod val="20000"/>
                <a:lumOff val="80000"/>
              </a:schemeClr>
            </a:solidFill>
            <a:ln w="38100">
              <a:solidFill>
                <a:schemeClr val="tx1"/>
              </a:solidFill>
              <a:round/>
              <a:headEnd/>
              <a:tailEnd/>
            </a:ln>
            <a:effectLs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defRPr/>
              </a:pPr>
              <a:endParaRPr lang="en-US" altLang="en-US" sz="1200"/>
            </a:p>
          </p:txBody>
        </p:sp>
        <p:sp>
          <p:nvSpPr>
            <p:cNvPr id="21528" name="Text Box 49"/>
            <p:cNvSpPr txBox="1">
              <a:spLocks noChangeArrowheads="1"/>
            </p:cNvSpPr>
            <p:nvPr/>
          </p:nvSpPr>
          <p:spPr bwMode="auto">
            <a:xfrm>
              <a:off x="3544367" y="1390650"/>
              <a:ext cx="2436813"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800" b="1" smtClean="0">
                  <a:latin typeface="Arial" charset="0"/>
                  <a:cs typeface="Arial" charset="0"/>
                </a:rPr>
                <a:t>Graphical  Representations</a:t>
              </a:r>
            </a:p>
          </p:txBody>
        </p:sp>
        <p:sp>
          <p:nvSpPr>
            <p:cNvPr id="21529" name="Rectangle 50"/>
            <p:cNvSpPr>
              <a:spLocks noChangeArrowheads="1"/>
            </p:cNvSpPr>
            <p:nvPr/>
          </p:nvSpPr>
          <p:spPr bwMode="auto">
            <a:xfrm>
              <a:off x="3803130" y="2705100"/>
              <a:ext cx="1970087" cy="8302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Non-Molecular</a:t>
              </a:r>
            </a:p>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Geometry</a:t>
              </a:r>
            </a:p>
          </p:txBody>
        </p:sp>
        <p:sp>
          <p:nvSpPr>
            <p:cNvPr id="21530" name="Rectangle 51"/>
            <p:cNvSpPr>
              <a:spLocks noChangeArrowheads="1"/>
            </p:cNvSpPr>
            <p:nvPr/>
          </p:nvSpPr>
          <p:spPr bwMode="auto">
            <a:xfrm>
              <a:off x="3803130" y="2290762"/>
              <a:ext cx="1970087" cy="3444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DrawMolecule</a:t>
              </a:r>
            </a:p>
          </p:txBody>
        </p:sp>
        <p:cxnSp>
          <p:nvCxnSpPr>
            <p:cNvPr id="21531" name="AutoShape 55"/>
            <p:cNvCxnSpPr>
              <a:cxnSpLocks noChangeShapeType="1"/>
              <a:stCxn id="25" idx="2"/>
            </p:cNvCxnSpPr>
            <p:nvPr/>
          </p:nvCxnSpPr>
          <p:spPr bwMode="auto">
            <a:xfrm>
              <a:off x="1444105" y="3602037"/>
              <a:ext cx="1587" cy="469900"/>
            </a:xfrm>
            <a:prstGeom prst="straightConnector1">
              <a:avLst/>
            </a:prstGeom>
            <a:noFill/>
            <a:ln w="88900">
              <a:solidFill>
                <a:schemeClr val="tx1"/>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2" name="AutoShape 56"/>
            <p:cNvCxnSpPr>
              <a:cxnSpLocks noChangeShapeType="1"/>
              <a:stCxn id="41" idx="1"/>
              <a:endCxn id="25" idx="3"/>
            </p:cNvCxnSpPr>
            <p:nvPr/>
          </p:nvCxnSpPr>
          <p:spPr bwMode="auto">
            <a:xfrm flipH="1">
              <a:off x="2663305" y="2449512"/>
              <a:ext cx="931862"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3" name="AutoShape 57"/>
            <p:cNvCxnSpPr>
              <a:cxnSpLocks noChangeShapeType="1"/>
              <a:stCxn id="36" idx="1"/>
              <a:endCxn id="41" idx="3"/>
            </p:cNvCxnSpPr>
            <p:nvPr/>
          </p:nvCxnSpPr>
          <p:spPr bwMode="auto">
            <a:xfrm flipH="1" flipV="1">
              <a:off x="5981180" y="2449512"/>
              <a:ext cx="890587"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4" name="AutoShape 68"/>
            <p:cNvCxnSpPr>
              <a:cxnSpLocks noChangeShapeType="1"/>
            </p:cNvCxnSpPr>
            <p:nvPr/>
          </p:nvCxnSpPr>
          <p:spPr bwMode="auto">
            <a:xfrm flipV="1">
              <a:off x="8219555" y="869950"/>
              <a:ext cx="0" cy="4318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5" name="AutoShape 69"/>
            <p:cNvCxnSpPr>
              <a:cxnSpLocks noChangeShapeType="1"/>
            </p:cNvCxnSpPr>
            <p:nvPr/>
          </p:nvCxnSpPr>
          <p:spPr bwMode="auto">
            <a:xfrm>
              <a:off x="7597255" y="847725"/>
              <a:ext cx="1587"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36" name="AutoShape 70"/>
            <p:cNvCxnSpPr>
              <a:cxnSpLocks noChangeShapeType="1"/>
            </p:cNvCxnSpPr>
            <p:nvPr/>
          </p:nvCxnSpPr>
          <p:spPr bwMode="auto">
            <a:xfrm>
              <a:off x="4754042" y="847725"/>
              <a:ext cx="1588"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37" name="Rectangle 8"/>
            <p:cNvSpPr>
              <a:spLocks noChangeArrowheads="1"/>
            </p:cNvSpPr>
            <p:nvPr/>
          </p:nvSpPr>
          <p:spPr bwMode="auto">
            <a:xfrm>
              <a:off x="6081192" y="5053012"/>
              <a:ext cx="2384425" cy="346075"/>
            </a:xfrm>
            <a:prstGeom prst="rect">
              <a:avLst/>
            </a:prstGeom>
            <a:solidFill>
              <a:schemeClr val="bg1"/>
            </a:solidFill>
            <a:ln w="19050">
              <a:solidFill>
                <a:schemeClr val="tx1"/>
              </a:solidFill>
              <a:miter lim="800000"/>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Windowed OpenGL</a:t>
              </a:r>
            </a:p>
          </p:txBody>
        </p:sp>
        <p:sp>
          <p:nvSpPr>
            <p:cNvPr id="21538" name="Rectangle 8"/>
            <p:cNvSpPr>
              <a:spLocks noChangeArrowheads="1"/>
            </p:cNvSpPr>
            <p:nvPr/>
          </p:nvSpPr>
          <p:spPr bwMode="auto">
            <a:xfrm>
              <a:off x="6081192" y="6146800"/>
              <a:ext cx="2392363" cy="3476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en-US" altLang="en-US" sz="1400" b="1" smtClean="0">
                  <a:latin typeface="Arial" charset="0"/>
                </a:rPr>
                <a:t>OpenGL Pbuffer/FBO</a:t>
              </a:r>
            </a:p>
          </p:txBody>
        </p:sp>
        <p:pic>
          <p:nvPicPr>
            <p:cNvPr id="21539" name="Content Placeholder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6417" y="1735137"/>
              <a:ext cx="1095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0" name="Text Box 36"/>
            <p:cNvSpPr txBox="1">
              <a:spLocks noChangeArrowheads="1"/>
            </p:cNvSpPr>
            <p:nvPr/>
          </p:nvSpPr>
          <p:spPr bwMode="auto">
            <a:xfrm>
              <a:off x="6270104" y="4216876"/>
              <a:ext cx="2074863" cy="41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600" b="1" smtClean="0">
                  <a:latin typeface="Arial" charset="0"/>
                  <a:cs typeface="Arial" charset="0"/>
                </a:rPr>
                <a:t>GLX+X11+Drv</a:t>
              </a:r>
            </a:p>
          </p:txBody>
        </p:sp>
        <p:sp>
          <p:nvSpPr>
            <p:cNvPr id="21541" name="Text Box 36"/>
            <p:cNvSpPr txBox="1">
              <a:spLocks noChangeArrowheads="1"/>
            </p:cNvSpPr>
            <p:nvPr/>
          </p:nvSpPr>
          <p:spPr bwMode="auto">
            <a:xfrm>
              <a:off x="6174855" y="5699918"/>
              <a:ext cx="2074862" cy="41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ct val="50000"/>
                </a:spcBef>
                <a:spcAft>
                  <a:spcPct val="0"/>
                </a:spcAft>
                <a:buClr>
                  <a:srgbClr val="000000"/>
                </a:buClr>
                <a:buSzPct val="100000"/>
                <a:buFont typeface="Times New Roman" pitchFamily="18" charset="0"/>
                <a:buNone/>
              </a:pPr>
              <a:r>
                <a:rPr lang="en-US" altLang="en-US" sz="1600" b="1" smtClean="0">
                  <a:latin typeface="Arial" charset="0"/>
                  <a:cs typeface="Arial" charset="0"/>
                </a:rPr>
                <a:t>EGL+Drv</a:t>
              </a:r>
            </a:p>
          </p:txBody>
        </p:sp>
        <p:cxnSp>
          <p:nvCxnSpPr>
            <p:cNvPr id="21542" name="Elbow Connector 4"/>
            <p:cNvCxnSpPr>
              <a:cxnSpLocks noChangeShapeType="1"/>
              <a:endCxn id="21538" idx="1"/>
            </p:cNvCxnSpPr>
            <p:nvPr/>
          </p:nvCxnSpPr>
          <p:spPr bwMode="auto">
            <a:xfrm flipV="1">
              <a:off x="2274367" y="6320632"/>
              <a:ext cx="3806825" cy="86992"/>
            </a:xfrm>
            <a:prstGeom prst="bentConnector3">
              <a:avLst>
                <a:gd name="adj1" fmla="val 71250"/>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43" name="Elbow Connector 51"/>
            <p:cNvCxnSpPr>
              <a:cxnSpLocks noChangeShapeType="1"/>
              <a:endCxn id="21514" idx="1"/>
            </p:cNvCxnSpPr>
            <p:nvPr/>
          </p:nvCxnSpPr>
          <p:spPr bwMode="auto">
            <a:xfrm flipV="1">
              <a:off x="2274366" y="4790282"/>
              <a:ext cx="3806826" cy="1249361"/>
            </a:xfrm>
            <a:prstGeom prst="bentConnector3">
              <a:avLst>
                <a:gd name="adj1" fmla="val 61880"/>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44" name="Elbow Connector 63"/>
            <p:cNvCxnSpPr>
              <a:cxnSpLocks noChangeShapeType="1"/>
              <a:endCxn id="21537" idx="1"/>
            </p:cNvCxnSpPr>
            <p:nvPr/>
          </p:nvCxnSpPr>
          <p:spPr bwMode="auto">
            <a:xfrm flipV="1">
              <a:off x="2264842" y="5226051"/>
              <a:ext cx="3816350" cy="999328"/>
            </a:xfrm>
            <a:prstGeom prst="bentConnector3">
              <a:avLst>
                <a:gd name="adj1" fmla="val 66981"/>
              </a:avLst>
            </a:prstGeom>
            <a:noFill/>
            <a:ln w="889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655259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133350"/>
            <a:ext cx="6046788" cy="579031"/>
          </a:xfrm>
        </p:spPr>
        <p:txBody>
          <a:bodyPr>
            <a:noAutofit/>
          </a:bodyPr>
          <a:lstStyle/>
          <a:p>
            <a:r>
              <a:rPr lang="en-US" altLang="en-US" sz="3200" dirty="0" smtClean="0"/>
              <a:t>VMD w/ </a:t>
            </a:r>
            <a:r>
              <a:rPr lang="en-US" altLang="en-US" sz="3200" dirty="0" err="1" smtClean="0"/>
              <a:t>OptiX</a:t>
            </a:r>
            <a:r>
              <a:rPr lang="en-US" altLang="en-US" sz="3200" dirty="0" smtClean="0"/>
              <a:t> </a:t>
            </a:r>
            <a:r>
              <a:rPr lang="en-US" altLang="en-US" sz="3200" dirty="0"/>
              <a:t>5</a:t>
            </a:r>
            <a:endParaRPr lang="en-US" altLang="en-US" sz="3200" dirty="0" smtClean="0"/>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99188" y="19050"/>
            <a:ext cx="29448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48425" y="4559300"/>
            <a:ext cx="2695575" cy="461665"/>
          </a:xfrm>
          <a:prstGeom prst="rect">
            <a:avLst/>
          </a:prstGeom>
          <a:noFill/>
        </p:spPr>
        <p:txBody>
          <a:bodyPr wrap="square">
            <a:spAutoFit/>
          </a:bodyPr>
          <a:lstStyle/>
          <a:p>
            <a:pPr defTabSz="457101" fontAlgn="auto">
              <a:lnSpc>
                <a:spcPct val="100000"/>
              </a:lnSpc>
              <a:spcBef>
                <a:spcPts val="0"/>
              </a:spcBef>
              <a:spcAft>
                <a:spcPts val="0"/>
              </a:spcAft>
              <a:buClrTx/>
              <a:buSzTx/>
              <a:buFontTx/>
              <a:buNone/>
              <a:defRPr/>
            </a:pPr>
            <a:r>
              <a:rPr lang="en-US" sz="1200" b="1" dirty="0">
                <a:solidFill>
                  <a:prstClr val="black"/>
                </a:solidFill>
                <a:latin typeface="Arial"/>
              </a:rPr>
              <a:t>VMD/</a:t>
            </a:r>
            <a:r>
              <a:rPr lang="en-US" sz="1200" b="1" dirty="0" err="1">
                <a:solidFill>
                  <a:prstClr val="black"/>
                </a:solidFill>
                <a:latin typeface="Arial"/>
              </a:rPr>
              <a:t>OptiX</a:t>
            </a:r>
            <a:r>
              <a:rPr lang="en-US" sz="1200" b="1" dirty="0">
                <a:solidFill>
                  <a:prstClr val="black"/>
                </a:solidFill>
                <a:latin typeface="Arial"/>
              </a:rPr>
              <a:t> GPU Ray Tracing </a:t>
            </a:r>
            <a:r>
              <a:rPr lang="en-US" sz="1200" b="1" dirty="0" smtClean="0">
                <a:solidFill>
                  <a:prstClr val="black"/>
                </a:solidFill>
                <a:latin typeface="Arial"/>
              </a:rPr>
              <a:t>of all-atom </a:t>
            </a:r>
            <a:r>
              <a:rPr lang="en-US" sz="1200" b="1" dirty="0" err="1">
                <a:solidFill>
                  <a:prstClr val="black"/>
                </a:solidFill>
                <a:latin typeface="Arial"/>
              </a:rPr>
              <a:t>C</a:t>
            </a:r>
            <a:r>
              <a:rPr lang="en-US" sz="1200" b="1" dirty="0" err="1" smtClean="0">
                <a:solidFill>
                  <a:prstClr val="black"/>
                </a:solidFill>
                <a:latin typeface="Arial"/>
              </a:rPr>
              <a:t>hromatophore</a:t>
            </a:r>
            <a:r>
              <a:rPr lang="en-US" sz="1200" b="1" dirty="0" smtClean="0">
                <a:solidFill>
                  <a:prstClr val="black"/>
                </a:solidFill>
                <a:latin typeface="Arial"/>
              </a:rPr>
              <a:t> </a:t>
            </a:r>
            <a:r>
              <a:rPr lang="en-US" sz="1200" b="1" dirty="0">
                <a:solidFill>
                  <a:prstClr val="black"/>
                </a:solidFill>
                <a:latin typeface="Arial"/>
              </a:rPr>
              <a:t>w/ lipids.</a:t>
            </a:r>
          </a:p>
        </p:txBody>
      </p:sp>
      <p:sp>
        <p:nvSpPr>
          <p:cNvPr id="2" name="TextBox 1"/>
          <p:cNvSpPr txBox="1"/>
          <p:nvPr/>
        </p:nvSpPr>
        <p:spPr>
          <a:xfrm>
            <a:off x="0" y="2989064"/>
            <a:ext cx="6461051" cy="2154436"/>
          </a:xfrm>
          <a:prstGeom prst="rect">
            <a:avLst/>
          </a:prstGeom>
          <a:noFill/>
        </p:spPr>
        <p:txBody>
          <a:bodyPr wrap="square" rtlCol="0">
            <a:spAutoFit/>
          </a:bodyPr>
          <a:lstStyle/>
          <a:p>
            <a:pPr>
              <a:defRPr/>
            </a:pPr>
            <a:r>
              <a:rPr lang="en-US" altLang="en-US" sz="1200" b="1" kern="0" dirty="0"/>
              <a:t>GPU-Accelerated Molecular Visualization on </a:t>
            </a:r>
            <a:r>
              <a:rPr lang="en-US" altLang="en-US" sz="1200" b="1" kern="0" dirty="0" err="1"/>
              <a:t>Petascale</a:t>
            </a:r>
            <a:r>
              <a:rPr lang="en-US" altLang="en-US" sz="1200" b="1" kern="0" dirty="0"/>
              <a:t> Supercomputing Platforms</a:t>
            </a:r>
            <a:r>
              <a:rPr lang="en-US" altLang="en-US" sz="1200" b="1" kern="0" dirty="0" smtClean="0"/>
              <a:t>.     </a:t>
            </a:r>
            <a:r>
              <a:rPr lang="en-US" altLang="en-US" sz="1200" kern="0" dirty="0" smtClean="0"/>
              <a:t>J</a:t>
            </a:r>
            <a:r>
              <a:rPr lang="en-US" altLang="en-US" sz="1200" kern="0" dirty="0"/>
              <a:t>. E. Stone, K. L. </a:t>
            </a:r>
            <a:r>
              <a:rPr lang="en-US" altLang="en-US" sz="1200" kern="0" dirty="0" err="1"/>
              <a:t>Vandivort</a:t>
            </a:r>
            <a:r>
              <a:rPr lang="en-US" altLang="en-US" sz="1200" kern="0" dirty="0"/>
              <a:t>, and K. </a:t>
            </a:r>
            <a:r>
              <a:rPr lang="en-US" altLang="en-US" sz="1200" kern="0" dirty="0" err="1"/>
              <a:t>Schulten</a:t>
            </a:r>
            <a:r>
              <a:rPr lang="en-US" altLang="en-US" sz="1200" kern="0" dirty="0"/>
              <a:t>. UltraVis’13</a:t>
            </a:r>
            <a:r>
              <a:rPr lang="en-US" altLang="en-US" sz="1200" kern="0" dirty="0" smtClean="0"/>
              <a:t>, </a:t>
            </a:r>
            <a:r>
              <a:rPr lang="en-US" sz="1200" dirty="0"/>
              <a:t>pp. </a:t>
            </a:r>
            <a:r>
              <a:rPr lang="en-US" sz="1200" dirty="0" smtClean="0"/>
              <a:t>6:1-6:8,</a:t>
            </a:r>
            <a:r>
              <a:rPr lang="en-US" altLang="en-US" sz="1200" kern="0" dirty="0" smtClean="0"/>
              <a:t> </a:t>
            </a:r>
            <a:r>
              <a:rPr lang="en-US" altLang="en-US" sz="1200" kern="0" dirty="0"/>
              <a:t>2013.</a:t>
            </a:r>
          </a:p>
          <a:p>
            <a:pPr>
              <a:defRPr/>
            </a:pPr>
            <a:r>
              <a:rPr lang="en-US" sz="1200" b="1" dirty="0"/>
              <a:t>Visualization of Energy Conversion Processes in a Light Harvesting Organelle at Atomic Detail</a:t>
            </a:r>
            <a:r>
              <a:rPr lang="en-US" sz="1200" b="1" dirty="0" smtClean="0"/>
              <a:t>.  </a:t>
            </a:r>
            <a:r>
              <a:rPr lang="en-US" sz="1200" dirty="0"/>
              <a:t>M. </a:t>
            </a:r>
            <a:r>
              <a:rPr lang="en-US" sz="1200" dirty="0" err="1"/>
              <a:t>Sener</a:t>
            </a:r>
            <a:r>
              <a:rPr lang="en-US" sz="1200" dirty="0"/>
              <a:t>, et al. SC'14 Visualization and Data Analytics Showcase, 2014</a:t>
            </a:r>
            <a:r>
              <a:rPr lang="en-US" sz="1200" dirty="0" smtClean="0"/>
              <a:t>.</a:t>
            </a:r>
          </a:p>
          <a:p>
            <a:pPr>
              <a:defRPr/>
            </a:pPr>
            <a:r>
              <a:rPr lang="en-US" sz="1200" b="1" dirty="0" smtClean="0"/>
              <a:t>Chemical </a:t>
            </a:r>
            <a:r>
              <a:rPr lang="en-US" sz="1200" b="1" dirty="0"/>
              <a:t>Visualization of Human Pathogens: the Retroviral </a:t>
            </a:r>
            <a:r>
              <a:rPr lang="en-US" sz="1200" b="1" dirty="0" smtClean="0"/>
              <a:t>Capsids.  </a:t>
            </a:r>
            <a:r>
              <a:rPr lang="en-US" sz="1200" dirty="0" smtClean="0"/>
              <a:t>J. </a:t>
            </a:r>
            <a:r>
              <a:rPr lang="en-US" sz="1200" dirty="0"/>
              <a:t>R. </a:t>
            </a:r>
            <a:r>
              <a:rPr lang="en-US" sz="1200" dirty="0" err="1"/>
              <a:t>Perilla</a:t>
            </a:r>
            <a:r>
              <a:rPr lang="en-US" sz="1200" dirty="0"/>
              <a:t>, </a:t>
            </a:r>
            <a:r>
              <a:rPr lang="en-US" sz="1200" dirty="0" smtClean="0"/>
              <a:t>B.-C. </a:t>
            </a:r>
            <a:r>
              <a:rPr lang="en-US" sz="1200" dirty="0"/>
              <a:t>Goh, </a:t>
            </a:r>
            <a:r>
              <a:rPr lang="en-US" sz="1200" dirty="0" smtClean="0"/>
              <a:t>J. </a:t>
            </a:r>
            <a:r>
              <a:rPr lang="en-US" sz="1200" dirty="0"/>
              <a:t>E. Stone, and </a:t>
            </a:r>
            <a:r>
              <a:rPr lang="en-US" sz="1200" dirty="0" smtClean="0"/>
              <a:t>K. </a:t>
            </a:r>
            <a:r>
              <a:rPr lang="en-US" sz="1200" dirty="0" err="1" smtClean="0"/>
              <a:t>Schulten</a:t>
            </a:r>
            <a:r>
              <a:rPr lang="en-US" sz="1200" dirty="0" smtClean="0"/>
              <a:t>. SC'15 </a:t>
            </a:r>
            <a:r>
              <a:rPr lang="en-US" sz="1200" dirty="0"/>
              <a:t>Visualization and Data Analytics Showcase, 2015.</a:t>
            </a:r>
            <a:endParaRPr lang="en-US" sz="1200" dirty="0" smtClean="0"/>
          </a:p>
          <a:p>
            <a:pPr>
              <a:defRPr/>
            </a:pPr>
            <a:r>
              <a:rPr lang="en-US" sz="1200" b="1" dirty="0" smtClean="0"/>
              <a:t>Atomic Detail Visualization of Photosynthetic Membranes with GPU-Accelerated Ray Tracing.</a:t>
            </a:r>
            <a:r>
              <a:rPr lang="en-US" altLang="en-US" sz="1200" i="1" dirty="0" smtClean="0"/>
              <a:t>  </a:t>
            </a:r>
            <a:r>
              <a:rPr lang="en-US" altLang="en-US" sz="1200" dirty="0" smtClean="0"/>
              <a:t>J. E. Stone et al., J. Parallel Computing,</a:t>
            </a:r>
            <a:r>
              <a:rPr lang="en-US" sz="1200" dirty="0"/>
              <a:t> </a:t>
            </a:r>
            <a:r>
              <a:rPr lang="en-US" sz="1200" dirty="0" smtClean="0"/>
              <a:t>55:17-27,</a:t>
            </a:r>
            <a:r>
              <a:rPr lang="en-US" altLang="en-US" sz="1200" dirty="0" smtClean="0"/>
              <a:t> 2016.</a:t>
            </a:r>
          </a:p>
          <a:p>
            <a:pPr>
              <a:defRPr/>
            </a:pPr>
            <a:r>
              <a:rPr lang="en-US" sz="1200" b="1" dirty="0"/>
              <a:t>Immersive Molecular Visualization with Omnidirectional Stereoscopic Ray Tracing and Remote </a:t>
            </a:r>
            <a:r>
              <a:rPr lang="en-US" sz="1200" b="1" dirty="0" smtClean="0"/>
              <a:t>Rendering</a:t>
            </a:r>
            <a:r>
              <a:rPr lang="en-US" sz="1200" i="1" dirty="0" smtClean="0"/>
              <a:t>  </a:t>
            </a:r>
            <a:r>
              <a:rPr lang="en-US" sz="1200" dirty="0" smtClean="0"/>
              <a:t>J. </a:t>
            </a:r>
            <a:r>
              <a:rPr lang="en-US" sz="1200" dirty="0"/>
              <a:t>E. Stone, </a:t>
            </a:r>
            <a:r>
              <a:rPr lang="en-US" sz="1200" dirty="0" smtClean="0"/>
              <a:t>W. </a:t>
            </a:r>
            <a:r>
              <a:rPr lang="en-US" sz="1200" dirty="0"/>
              <a:t>R. Sherman, and </a:t>
            </a:r>
            <a:r>
              <a:rPr lang="en-US" sz="1200" dirty="0" smtClean="0"/>
              <a:t>K.  HPDAV, IPDPSW, </a:t>
            </a:r>
            <a:r>
              <a:rPr lang="en-US" sz="1200" dirty="0"/>
              <a:t>pp. 1048-1057, 2016.</a:t>
            </a:r>
          </a:p>
        </p:txBody>
      </p:sp>
      <p:sp>
        <p:nvSpPr>
          <p:cNvPr id="39939" name="Content Placeholder 2"/>
          <p:cNvSpPr>
            <a:spLocks noGrp="1"/>
          </p:cNvSpPr>
          <p:nvPr>
            <p:ph idx="1"/>
          </p:nvPr>
        </p:nvSpPr>
        <p:spPr>
          <a:xfrm>
            <a:off x="76199" y="703152"/>
            <a:ext cx="6372226" cy="2285912"/>
          </a:xfrm>
        </p:spPr>
        <p:txBody>
          <a:bodyPr>
            <a:normAutofit fontScale="47500" lnSpcReduction="20000"/>
          </a:bodyPr>
          <a:lstStyle/>
          <a:p>
            <a:pPr>
              <a:defRPr/>
            </a:pPr>
            <a:r>
              <a:rPr lang="en-US" altLang="en-US" sz="2900" dirty="0" smtClean="0">
                <a:latin typeface="Arial" charset="0"/>
                <a:cs typeface="Arial" charset="0"/>
              </a:rPr>
              <a:t>Interactive RT on laptops, desktops, and cloud</a:t>
            </a:r>
          </a:p>
          <a:p>
            <a:pPr>
              <a:defRPr/>
            </a:pPr>
            <a:r>
              <a:rPr lang="en-US" altLang="en-US" sz="2900" dirty="0" smtClean="0">
                <a:latin typeface="Arial" charset="0"/>
                <a:cs typeface="Arial" charset="0"/>
              </a:rPr>
              <a:t>Large-scale parallel rendering: in situ or post hoc visualization</a:t>
            </a:r>
          </a:p>
          <a:p>
            <a:pPr>
              <a:defRPr/>
            </a:pPr>
            <a:r>
              <a:rPr lang="en-US" altLang="en-US" sz="2900" dirty="0" smtClean="0">
                <a:latin typeface="Arial" charset="0"/>
                <a:cs typeface="Arial" charset="0"/>
              </a:rPr>
              <a:t>Remote RT on NVIDIA GPU clusters</a:t>
            </a:r>
          </a:p>
          <a:p>
            <a:pPr>
              <a:defRPr/>
            </a:pPr>
            <a:r>
              <a:rPr lang="en-US" altLang="en-US" sz="2900" dirty="0" smtClean="0">
                <a:latin typeface="Arial" charset="0"/>
                <a:cs typeface="Arial" charset="0"/>
              </a:rPr>
              <a:t>Stereoscopic panoramic and full-dome projections</a:t>
            </a:r>
          </a:p>
          <a:p>
            <a:pPr>
              <a:defRPr/>
            </a:pPr>
            <a:r>
              <a:rPr lang="en-US" altLang="en-US" sz="2900" dirty="0" smtClean="0">
                <a:latin typeface="Arial" charset="0"/>
                <a:cs typeface="Arial" charset="0"/>
              </a:rPr>
              <a:t>Omnidirectional VR for YouTube, VR HMDs</a:t>
            </a:r>
          </a:p>
          <a:p>
            <a:pPr>
              <a:defRPr/>
            </a:pPr>
            <a:r>
              <a:rPr lang="en-US" altLang="en-US" sz="2900" b="1" dirty="0" smtClean="0">
                <a:latin typeface="Arial" charset="0"/>
                <a:cs typeface="Arial" charset="0"/>
              </a:rPr>
              <a:t>GPU memory sharing via </a:t>
            </a:r>
            <a:r>
              <a:rPr lang="en-US" altLang="en-US" sz="2900" b="1" dirty="0" err="1" smtClean="0">
                <a:latin typeface="Arial" charset="0"/>
                <a:cs typeface="Arial" charset="0"/>
              </a:rPr>
              <a:t>NVLink</a:t>
            </a:r>
            <a:r>
              <a:rPr lang="en-US" altLang="en-US" sz="2900" b="1" dirty="0" smtClean="0">
                <a:latin typeface="Arial" charset="0"/>
                <a:cs typeface="Arial" charset="0"/>
              </a:rPr>
              <a:t> on </a:t>
            </a:r>
            <a:r>
              <a:rPr lang="en-US" altLang="en-US" sz="2900" b="1" dirty="0" err="1" smtClean="0">
                <a:latin typeface="Arial" charset="0"/>
                <a:cs typeface="Arial" charset="0"/>
              </a:rPr>
              <a:t>Quadro</a:t>
            </a:r>
            <a:r>
              <a:rPr lang="en-US" altLang="en-US" sz="2900" b="1" dirty="0" smtClean="0">
                <a:latin typeface="Arial" charset="0"/>
                <a:cs typeface="Arial" charset="0"/>
              </a:rPr>
              <a:t> GP100, Tesla P100</a:t>
            </a:r>
          </a:p>
          <a:p>
            <a:pPr marL="342826" lvl="1" indent="-342826">
              <a:buFont typeface="Arial"/>
              <a:buChar char="•"/>
              <a:defRPr/>
            </a:pPr>
            <a:r>
              <a:rPr lang="en-US" altLang="en-US" sz="2900" b="1" dirty="0" err="1" smtClean="0">
                <a:latin typeface="Arial" charset="0"/>
                <a:cs typeface="Arial" charset="0"/>
              </a:rPr>
              <a:t>VMD+OptiX</a:t>
            </a:r>
            <a:r>
              <a:rPr lang="en-US" altLang="en-US" sz="2900" b="1" dirty="0" smtClean="0">
                <a:latin typeface="Arial" charset="0"/>
                <a:cs typeface="Arial" charset="0"/>
              </a:rPr>
              <a:t> 5, NVIDIA NGC container: </a:t>
            </a:r>
            <a:r>
              <a:rPr lang="en-US" sz="2900" b="1" dirty="0" smtClean="0"/>
              <a:t>https</a:t>
            </a:r>
            <a:r>
              <a:rPr lang="en-US" sz="2900" b="1" dirty="0"/>
              <a:t>://ngc.nvidia.com/registry/</a:t>
            </a:r>
          </a:p>
          <a:p>
            <a:pPr>
              <a:defRPr/>
            </a:pPr>
            <a:r>
              <a:rPr lang="en-US" altLang="en-US" sz="3400" b="1" dirty="0" smtClean="0">
                <a:latin typeface="Arial" charset="0"/>
                <a:cs typeface="Arial" charset="0"/>
              </a:rPr>
              <a:t>In-progress: </a:t>
            </a:r>
          </a:p>
          <a:p>
            <a:pPr lvl="1">
              <a:defRPr/>
            </a:pPr>
            <a:r>
              <a:rPr lang="en-US" altLang="en-US" sz="2900" b="1" dirty="0" err="1" smtClean="0">
                <a:latin typeface="Arial" charset="0"/>
                <a:cs typeface="Arial" charset="0"/>
              </a:rPr>
              <a:t>OptiX</a:t>
            </a:r>
            <a:r>
              <a:rPr lang="en-US" altLang="en-US" sz="2900" b="1" dirty="0" smtClean="0">
                <a:latin typeface="Arial" charset="0"/>
                <a:cs typeface="Arial" charset="0"/>
              </a:rPr>
              <a:t> </a:t>
            </a:r>
            <a:r>
              <a:rPr lang="en-US" altLang="en-US" sz="2900" b="1" dirty="0" err="1" smtClean="0">
                <a:latin typeface="Arial" charset="0"/>
                <a:cs typeface="Arial" charset="0"/>
              </a:rPr>
              <a:t>denoising</a:t>
            </a:r>
            <a:r>
              <a:rPr lang="en-US" altLang="en-US" sz="2900" b="1" dirty="0" smtClean="0">
                <a:latin typeface="Arial" charset="0"/>
                <a:cs typeface="Arial" charset="0"/>
              </a:rPr>
              <a:t> support: fast turnaround w/ AO, </a:t>
            </a:r>
            <a:r>
              <a:rPr lang="en-US" altLang="en-US" sz="2900" b="1" dirty="0" err="1" smtClean="0">
                <a:latin typeface="Arial" charset="0"/>
                <a:cs typeface="Arial" charset="0"/>
              </a:rPr>
              <a:t>DoF</a:t>
            </a:r>
            <a:r>
              <a:rPr lang="en-US" altLang="en-US" sz="2900" b="1" dirty="0" smtClean="0">
                <a:latin typeface="Arial" charset="0"/>
                <a:cs typeface="Arial" charset="0"/>
              </a:rPr>
              <a:t>, </a:t>
            </a:r>
            <a:r>
              <a:rPr lang="en-US" altLang="en-US" sz="2900" b="1" dirty="0" err="1" smtClean="0">
                <a:latin typeface="Arial" charset="0"/>
                <a:cs typeface="Arial" charset="0"/>
              </a:rPr>
              <a:t>etc</a:t>
            </a:r>
            <a:endParaRPr lang="en-US" altLang="en-US" sz="2900" b="1" dirty="0" smtClean="0">
              <a:latin typeface="Arial" charset="0"/>
              <a:cs typeface="Arial" charset="0"/>
            </a:endParaRPr>
          </a:p>
          <a:p>
            <a:pPr lvl="1">
              <a:defRPr/>
            </a:pPr>
            <a:r>
              <a:rPr lang="en-US" altLang="en-US" sz="2900" b="1" dirty="0" err="1" smtClean="0">
                <a:latin typeface="Arial" charset="0"/>
                <a:cs typeface="Arial" charset="0"/>
              </a:rPr>
              <a:t>Denoising</a:t>
            </a:r>
            <a:r>
              <a:rPr lang="en-US" altLang="en-US" sz="2900" b="1" dirty="0">
                <a:latin typeface="Arial" charset="0"/>
                <a:cs typeface="Arial" charset="0"/>
              </a:rPr>
              <a:t> </a:t>
            </a:r>
            <a:r>
              <a:rPr lang="en-US" altLang="en-US" sz="2900" b="1" dirty="0" smtClean="0">
                <a:latin typeface="Arial" charset="0"/>
                <a:cs typeface="Arial" charset="0"/>
              </a:rPr>
              <a:t>to enable practical use of path tracing in VMD</a:t>
            </a:r>
          </a:p>
          <a:p>
            <a:pPr lvl="1">
              <a:defRPr/>
            </a:pPr>
            <a:endParaRPr lang="en-US" altLang="en-US" sz="2500" b="1" dirty="0" smtClean="0">
              <a:latin typeface="Arial" charset="0"/>
              <a:cs typeface="Arial" charset="0"/>
            </a:endParaRPr>
          </a:p>
          <a:p>
            <a:pPr lvl="1">
              <a:defRPr/>
            </a:pPr>
            <a:endParaRPr lang="en-US" altLang="en-US" sz="2000" b="1" dirty="0" smtClean="0">
              <a:latin typeface="Arial" charset="0"/>
              <a:cs typeface="Arial" charset="0"/>
            </a:endParaRPr>
          </a:p>
        </p:txBody>
      </p:sp>
    </p:spTree>
    <p:extLst>
      <p:ext uri="{BB962C8B-B14F-4D97-AF65-F5344CB8AC3E}">
        <p14:creationId xmlns:p14="http://schemas.microsoft.com/office/powerpoint/2010/main" val="2135679082"/>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7350"/>
            <a:ext cx="349091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657350"/>
            <a:ext cx="349091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8594" r="7642"/>
          <a:stretch>
            <a:fillRect/>
          </a:stretch>
        </p:blipFill>
        <p:spPr>
          <a:xfrm>
            <a:off x="3267075" y="1657350"/>
            <a:ext cx="2924175" cy="3490913"/>
          </a:xfrm>
        </p:spPr>
      </p:pic>
      <p:sp>
        <p:nvSpPr>
          <p:cNvPr id="17414" name="TextBox 1"/>
          <p:cNvSpPr txBox="1">
            <a:spLocks noChangeArrowheads="1"/>
          </p:cNvSpPr>
          <p:nvPr/>
        </p:nvSpPr>
        <p:spPr bwMode="auto">
          <a:xfrm>
            <a:off x="152400" y="679340"/>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no shadows</a:t>
            </a:r>
          </a:p>
        </p:txBody>
      </p:sp>
      <p:sp>
        <p:nvSpPr>
          <p:cNvPr id="17415" name="TextBox 6"/>
          <p:cNvSpPr txBox="1">
            <a:spLocks noChangeArrowheads="1"/>
          </p:cNvSpPr>
          <p:nvPr/>
        </p:nvSpPr>
        <p:spPr bwMode="auto">
          <a:xfrm>
            <a:off x="2743200" y="679340"/>
            <a:ext cx="327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Two lights,              hard shadows,           1 shadow ray per light</a:t>
            </a:r>
          </a:p>
        </p:txBody>
      </p:sp>
      <p:sp>
        <p:nvSpPr>
          <p:cNvPr id="17416" name="TextBox 7"/>
          <p:cNvSpPr txBox="1">
            <a:spLocks noChangeArrowheads="1"/>
          </p:cNvSpPr>
          <p:nvPr/>
        </p:nvSpPr>
        <p:spPr bwMode="auto">
          <a:xfrm>
            <a:off x="6224588" y="682804"/>
            <a:ext cx="29194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Ambient occlusion + two lights,       144 AO rays/hit</a:t>
            </a:r>
          </a:p>
        </p:txBody>
      </p:sp>
    </p:spTree>
    <p:extLst>
      <p:ext uri="{BB962C8B-B14F-4D97-AF65-F5344CB8AC3E}">
        <p14:creationId xmlns:p14="http://schemas.microsoft.com/office/powerpoint/2010/main" val="24709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NCSA Blue Waters GPU-accelerated Super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38" y="0"/>
            <a:ext cx="23685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5413" y="2616053"/>
            <a:ext cx="266858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itle 1"/>
          <p:cNvSpPr>
            <a:spLocks noGrp="1"/>
          </p:cNvSpPr>
          <p:nvPr>
            <p:ph type="title"/>
          </p:nvPr>
        </p:nvSpPr>
        <p:spPr>
          <a:xfrm>
            <a:off x="127000" y="206375"/>
            <a:ext cx="6426200" cy="952500"/>
          </a:xfrm>
        </p:spPr>
        <p:txBody>
          <a:bodyPr>
            <a:normAutofit fontScale="90000"/>
          </a:bodyPr>
          <a:lstStyle/>
          <a:p>
            <a:pPr eaLnBrk="1" hangingPunct="1"/>
            <a:r>
              <a:rPr lang="en-US" altLang="en-US" sz="3600" b="1" i="1" smtClean="0">
                <a:latin typeface="Arial" pitchFamily="34" charset="0"/>
              </a:rPr>
              <a:t>Interactive Remote </a:t>
            </a:r>
            <a:r>
              <a:rPr lang="en-US" altLang="en-US" sz="3600" smtClean="0">
                <a:latin typeface="Arial" pitchFamily="34" charset="0"/>
              </a:rPr>
              <a:t>Visualization and Analysis</a:t>
            </a:r>
          </a:p>
        </p:txBody>
      </p:sp>
      <p:sp>
        <p:nvSpPr>
          <p:cNvPr id="3" name="Content Placeholder 2"/>
          <p:cNvSpPr>
            <a:spLocks noGrp="1"/>
          </p:cNvSpPr>
          <p:nvPr>
            <p:ph idx="1"/>
          </p:nvPr>
        </p:nvSpPr>
        <p:spPr>
          <a:xfrm>
            <a:off x="127000" y="1311275"/>
            <a:ext cx="6348413" cy="3462744"/>
          </a:xfrm>
        </p:spPr>
        <p:txBody>
          <a:bodyPr rtlCol="0">
            <a:normAutofit lnSpcReduction="10000"/>
          </a:bodyPr>
          <a:lstStyle/>
          <a:p>
            <a:pPr marL="342826" indent="-342826" defTabSz="457101" eaLnBrk="1" fontAlgn="auto" hangingPunct="1">
              <a:spcAft>
                <a:spcPts val="0"/>
              </a:spcAft>
              <a:buFont typeface="Arial"/>
              <a:buChar char="•"/>
              <a:defRPr/>
            </a:pPr>
            <a:r>
              <a:rPr lang="en-US" sz="2400" dirty="0" smtClean="0"/>
              <a:t>Enabled by hardware H.264/H.265 video encode/decode</a:t>
            </a:r>
          </a:p>
          <a:p>
            <a:pPr marL="342826" indent="-342826" defTabSz="457101" eaLnBrk="1" fontAlgn="auto" hangingPunct="1">
              <a:spcAft>
                <a:spcPts val="0"/>
              </a:spcAft>
              <a:buFont typeface="Arial"/>
              <a:buChar char="•"/>
              <a:defRPr/>
            </a:pPr>
            <a:r>
              <a:rPr lang="en-US" sz="2400" dirty="0" smtClean="0"/>
              <a:t>Enable visualization and analyses not possible with conventional workstations</a:t>
            </a:r>
          </a:p>
          <a:p>
            <a:pPr marL="342826" indent="-342826" defTabSz="457101" eaLnBrk="1" fontAlgn="auto" hangingPunct="1">
              <a:spcAft>
                <a:spcPts val="0"/>
              </a:spcAft>
              <a:buFont typeface="Arial"/>
              <a:buChar char="•"/>
              <a:defRPr/>
            </a:pPr>
            <a:r>
              <a:rPr lang="en-US" sz="2400" dirty="0" smtClean="0"/>
              <a:t>Access data located anywhere in the world </a:t>
            </a:r>
          </a:p>
          <a:p>
            <a:pPr marL="742789" lvl="1" indent="-285688" defTabSz="457101" eaLnBrk="1" fontAlgn="auto" hangingPunct="1">
              <a:spcAft>
                <a:spcPts val="0"/>
              </a:spcAft>
              <a:buFont typeface="Arial"/>
              <a:buChar char="–"/>
              <a:defRPr/>
            </a:pPr>
            <a:r>
              <a:rPr lang="en-US" sz="2000" dirty="0" smtClean="0"/>
              <a:t>Same VMD session available to any device</a:t>
            </a:r>
          </a:p>
          <a:p>
            <a:pPr>
              <a:defRPr/>
            </a:pPr>
            <a:r>
              <a:rPr lang="en-US" sz="2400" dirty="0" smtClean="0"/>
              <a:t>Linux prototype in-development using NVIDIA </a:t>
            </a:r>
            <a:r>
              <a:rPr lang="en-US" sz="2400" dirty="0"/>
              <a:t>Video Codec SDK, easy-to-use </a:t>
            </a:r>
            <a:r>
              <a:rPr lang="en-US" sz="2400" b="1" i="1" dirty="0" err="1"/>
              <a:t>NvPipe</a:t>
            </a:r>
            <a:r>
              <a:rPr lang="en-US" sz="2400" dirty="0"/>
              <a:t> </a:t>
            </a:r>
            <a:r>
              <a:rPr lang="en-US" sz="2400" dirty="0" smtClean="0"/>
              <a:t>wrapper library</a:t>
            </a:r>
          </a:p>
          <a:p>
            <a:pPr marL="0" indent="0" defTabSz="457101" eaLnBrk="1" fontAlgn="auto" hangingPunct="1">
              <a:spcAft>
                <a:spcPts val="0"/>
              </a:spcAft>
              <a:buFont typeface="Arial"/>
              <a:buNone/>
              <a:defRPr/>
            </a:pPr>
            <a:endParaRPr lang="en-US" sz="2400" dirty="0" smtClean="0"/>
          </a:p>
        </p:txBody>
      </p:sp>
      <p:cxnSp>
        <p:nvCxnSpPr>
          <p:cNvPr id="9" name="Straight Arrow Connector 8"/>
          <p:cNvCxnSpPr/>
          <p:nvPr/>
        </p:nvCxnSpPr>
        <p:spPr>
          <a:xfrm flipH="1">
            <a:off x="7070651" y="1657350"/>
            <a:ext cx="393774" cy="1862027"/>
          </a:xfrm>
          <a:prstGeom prst="straightConnector1">
            <a:avLst/>
          </a:prstGeom>
          <a:ln w="1270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3417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04" y="2766523"/>
            <a:ext cx="8078169" cy="1114494"/>
          </a:xfrm>
        </p:spPr>
        <p:txBody>
          <a:bodyPr>
            <a:normAutofit fontScale="90000"/>
          </a:bodyPr>
          <a:lstStyle/>
          <a:p>
            <a:r>
              <a:rPr lang="en-US" dirty="0" smtClean="0"/>
              <a:t>Molecular Visualization and Simulation in </a:t>
            </a:r>
            <a:r>
              <a:rPr lang="en-US" dirty="0"/>
              <a:t>VR</a:t>
            </a:r>
            <a:r>
              <a:rPr lang="en-US" dirty="0" smtClean="0"/>
              <a:t/>
            </a:r>
            <a:br>
              <a:rPr lang="en-US" dirty="0" smtClean="0"/>
            </a:br>
            <a:r>
              <a:rPr lang="en-US" sz="2100" dirty="0"/>
              <a:t>Presented by </a:t>
            </a:r>
            <a:r>
              <a:rPr lang="en-US" sz="2100" dirty="0" smtClean="0"/>
              <a:t>John E. Stone, Senior Research Programmer, U. Illinois</a:t>
            </a:r>
            <a:endParaRPr lang="en-US" sz="2100" dirty="0"/>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p:txBody>
          <a:bodyPr/>
          <a:lstStyle/>
          <a:p>
            <a:r>
              <a:rPr lang="en-US" dirty="0" smtClean="0"/>
              <a:t>Impact of Virtual Reality Workshop Series</a:t>
            </a:r>
            <a:endParaRPr lang="en-US" dirty="0"/>
          </a:p>
        </p:txBody>
      </p:sp>
      <p:pic>
        <p:nvPicPr>
          <p:cNvPr id="5" name="Picture 4" descr="vrlit_07_m.sgi                                                 000A016Bmaindisk                       BCFB23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986" y="155362"/>
            <a:ext cx="2914650" cy="19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4205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Using Omnidirectional Stereoscopic Projections to Permit Remote Ray Tracing for VR HMDs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882701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85800" y="23813"/>
            <a:ext cx="7770813" cy="838200"/>
          </a:xfrm>
        </p:spPr>
        <p:txBody>
          <a:bodyPr/>
          <a:lstStyle/>
          <a:p>
            <a:r>
              <a:rPr lang="en-US" altLang="en-US" sz="3600" smtClean="0"/>
              <a:t>HMD Ray Tracing Challenges</a:t>
            </a:r>
          </a:p>
        </p:txBody>
      </p:sp>
      <p:sp>
        <p:nvSpPr>
          <p:cNvPr id="57347" name="Text Placeholder 2"/>
          <p:cNvSpPr>
            <a:spLocks noGrp="1"/>
          </p:cNvSpPr>
          <p:nvPr>
            <p:ph type="body" sz="half" idx="1"/>
          </p:nvPr>
        </p:nvSpPr>
        <p:spPr>
          <a:xfrm>
            <a:off x="228600" y="819150"/>
            <a:ext cx="8610600" cy="3962400"/>
          </a:xfrm>
        </p:spPr>
        <p:txBody>
          <a:bodyPr/>
          <a:lstStyle/>
          <a:p>
            <a:r>
              <a:rPr lang="en-US" altLang="en-US" sz="2000" smtClean="0"/>
              <a:t>HMDs require high frame rates </a:t>
            </a:r>
            <a:r>
              <a:rPr lang="en-US" altLang="en-US" sz="2000" b="1" smtClean="0"/>
              <a:t>(90Hz or more) </a:t>
            </a:r>
            <a:r>
              <a:rPr lang="en-US" altLang="en-US" sz="2000" smtClean="0"/>
              <a:t>and minimum latency between IMU sensor reads and presentation on the display</a:t>
            </a:r>
          </a:p>
          <a:p>
            <a:r>
              <a:rPr lang="en-US" altLang="en-US" sz="2000" smtClean="0"/>
              <a:t>Multi-GPU workstations fast enough to direct-drive HMDs at required frame rates for simple scenes with direct lighting, hard shadows</a:t>
            </a:r>
          </a:p>
          <a:p>
            <a:r>
              <a:rPr lang="en-US" altLang="en-US" sz="2000" smtClean="0"/>
              <a:t>Advanced RT effects such as AO lighting, depth of field require much </a:t>
            </a:r>
            <a:r>
              <a:rPr lang="en-US" altLang="en-US" sz="2000" b="1" smtClean="0"/>
              <a:t>larger sample counts</a:t>
            </a:r>
            <a:r>
              <a:rPr lang="en-US" altLang="en-US" sz="2000" smtClean="0"/>
              <a:t>, impractical for direct-driving HMDs</a:t>
            </a:r>
          </a:p>
          <a:p>
            <a:r>
              <a:rPr lang="en-US" altLang="en-US" sz="2000" b="1" smtClean="0"/>
              <a:t>Remote viz. required for </a:t>
            </a:r>
            <a:r>
              <a:rPr lang="en-US" altLang="en-US" sz="2000" smtClean="0"/>
              <a:t>many HPC problems due to </a:t>
            </a:r>
            <a:r>
              <a:rPr lang="en-US" altLang="en-US" sz="2000" b="1" smtClean="0"/>
              <a:t>large data</a:t>
            </a:r>
          </a:p>
          <a:p>
            <a:r>
              <a:rPr lang="en-US" altLang="en-US" sz="2000" b="1" smtClean="0"/>
              <a:t>Remote viz. latencies too high for direct-drive of HMD</a:t>
            </a:r>
          </a:p>
          <a:p>
            <a:r>
              <a:rPr lang="en-US" altLang="en-US" sz="2000" b="1" smtClean="0"/>
              <a:t>Our two-phase approach: moderate-FPS remote RT combined with local high-FPS view-dependent HMD reprojection w/ OpenGL</a:t>
            </a:r>
            <a:endParaRPr lang="en-US" altLang="en-US" sz="2400" smtClean="0"/>
          </a:p>
        </p:txBody>
      </p:sp>
    </p:spTree>
    <p:extLst>
      <p:ext uri="{BB962C8B-B14F-4D97-AF65-F5344CB8AC3E}">
        <p14:creationId xmlns:p14="http://schemas.microsoft.com/office/powerpoint/2010/main" val="9230323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1" name="AutoShape 26"/>
          <p:cNvSpPr>
            <a:spLocks noChangeArrowheads="1"/>
          </p:cNvSpPr>
          <p:nvPr/>
        </p:nvSpPr>
        <p:spPr bwMode="auto">
          <a:xfrm>
            <a:off x="155575" y="1081088"/>
            <a:ext cx="24368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2" name="AutoShape 23"/>
          <p:cNvSpPr>
            <a:spLocks noChangeArrowheads="1"/>
          </p:cNvSpPr>
          <p:nvPr/>
        </p:nvSpPr>
        <p:spPr bwMode="auto">
          <a:xfrm>
            <a:off x="155575" y="3160713"/>
            <a:ext cx="8821738" cy="1849437"/>
          </a:xfrm>
          <a:prstGeom prst="roundRect">
            <a:avLst>
              <a:gd name="adj" fmla="val 16667"/>
            </a:avLst>
          </a:prstGeom>
          <a:solidFill>
            <a:srgbClr val="CCFF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73" name="Rectangle 4"/>
          <p:cNvSpPr>
            <a:spLocks noChangeArrowheads="1"/>
          </p:cNvSpPr>
          <p:nvPr/>
        </p:nvSpPr>
        <p:spPr bwMode="auto">
          <a:xfrm>
            <a:off x="414338" y="3316288"/>
            <a:ext cx="1503362" cy="258762"/>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VMDDisplayList</a:t>
            </a:r>
          </a:p>
        </p:txBody>
      </p:sp>
      <p:sp>
        <p:nvSpPr>
          <p:cNvPr id="58374" name="Rectangle 5"/>
          <p:cNvSpPr>
            <a:spLocks noChangeArrowheads="1"/>
          </p:cNvSpPr>
          <p:nvPr/>
        </p:nvSpPr>
        <p:spPr bwMode="auto">
          <a:xfrm>
            <a:off x="261938" y="4130675"/>
            <a:ext cx="1814512" cy="258763"/>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DisplayDevice</a:t>
            </a:r>
          </a:p>
        </p:txBody>
      </p:sp>
      <p:sp>
        <p:nvSpPr>
          <p:cNvPr id="58375" name="Rectangle 6"/>
          <p:cNvSpPr>
            <a:spLocks noChangeArrowheads="1"/>
          </p:cNvSpPr>
          <p:nvPr/>
        </p:nvSpPr>
        <p:spPr bwMode="auto">
          <a:xfrm>
            <a:off x="6399213" y="3973513"/>
            <a:ext cx="2392362"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Tachyon CPU RT</a:t>
            </a:r>
          </a:p>
        </p:txBody>
      </p:sp>
      <p:sp>
        <p:nvSpPr>
          <p:cNvPr id="58376" name="Rectangle 7"/>
          <p:cNvSpPr>
            <a:spLocks noChangeArrowheads="1"/>
          </p:cNvSpPr>
          <p:nvPr/>
        </p:nvSpPr>
        <p:spPr bwMode="auto">
          <a:xfrm>
            <a:off x="6411913" y="4335463"/>
            <a:ext cx="2371725" cy="598487"/>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b="1">
                <a:latin typeface="Arial" pitchFamily="34" charset="0"/>
              </a:rPr>
              <a:t>TachyonL-OptiX GPU RT</a:t>
            </a:r>
          </a:p>
          <a:p>
            <a:pPr algn="ctr" eaLnBrk="1" hangingPunct="1">
              <a:buFont typeface="Times New Roman" pitchFamily="18" charset="0"/>
              <a:buNone/>
            </a:pPr>
            <a:r>
              <a:rPr lang="en-US" altLang="en-US" sz="1400" b="1">
                <a:latin typeface="Arial" pitchFamily="34" charset="0"/>
              </a:rPr>
              <a:t>Batch + Interactive</a:t>
            </a:r>
          </a:p>
        </p:txBody>
      </p:sp>
      <p:sp>
        <p:nvSpPr>
          <p:cNvPr id="58377" name="Rectangle 8"/>
          <p:cNvSpPr>
            <a:spLocks noChangeArrowheads="1"/>
          </p:cNvSpPr>
          <p:nvPr/>
        </p:nvSpPr>
        <p:spPr bwMode="auto">
          <a:xfrm>
            <a:off x="2590800" y="3738563"/>
            <a:ext cx="2290763"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OpenGLDisplayDevice</a:t>
            </a:r>
          </a:p>
        </p:txBody>
      </p:sp>
      <p:cxnSp>
        <p:nvCxnSpPr>
          <p:cNvPr id="58378" name="AutoShape 18"/>
          <p:cNvCxnSpPr>
            <a:cxnSpLocks noChangeShapeType="1"/>
            <a:stCxn id="58373" idx="2"/>
            <a:endCxn id="58374" idx="0"/>
          </p:cNvCxnSpPr>
          <p:nvPr/>
        </p:nvCxnSpPr>
        <p:spPr bwMode="auto">
          <a:xfrm>
            <a:off x="1166813" y="3575050"/>
            <a:ext cx="1587" cy="5556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79" name="AutoShape 19"/>
          <p:cNvCxnSpPr>
            <a:cxnSpLocks noChangeShapeType="1"/>
            <a:stCxn id="58374" idx="3"/>
            <a:endCxn id="58377" idx="1"/>
          </p:cNvCxnSpPr>
          <p:nvPr/>
        </p:nvCxnSpPr>
        <p:spPr bwMode="auto">
          <a:xfrm flipV="1">
            <a:off x="2076450" y="3867150"/>
            <a:ext cx="514350" cy="3937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0" name="AutoShape 20"/>
          <p:cNvCxnSpPr>
            <a:cxnSpLocks noChangeShapeType="1"/>
            <a:stCxn id="58405" idx="3"/>
            <a:endCxn id="58375" idx="1"/>
          </p:cNvCxnSpPr>
          <p:nvPr/>
        </p:nvCxnSpPr>
        <p:spPr bwMode="auto">
          <a:xfrm flipV="1">
            <a:off x="4875213" y="4102100"/>
            <a:ext cx="1524000" cy="15875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81" name="AutoShape 21"/>
          <p:cNvCxnSpPr>
            <a:cxnSpLocks noChangeShapeType="1"/>
            <a:stCxn id="58405" idx="3"/>
            <a:endCxn id="58376" idx="1"/>
          </p:cNvCxnSpPr>
          <p:nvPr/>
        </p:nvCxnSpPr>
        <p:spPr bwMode="auto">
          <a:xfrm>
            <a:off x="4875213" y="4260850"/>
            <a:ext cx="1536700" cy="373063"/>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82" name="Text Box 25"/>
          <p:cNvSpPr txBox="1">
            <a:spLocks noChangeArrowheads="1"/>
          </p:cNvSpPr>
          <p:nvPr/>
        </p:nvSpPr>
        <p:spPr bwMode="auto">
          <a:xfrm>
            <a:off x="2895600" y="3213100"/>
            <a:ext cx="26431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Display Subsystem</a:t>
            </a:r>
          </a:p>
        </p:txBody>
      </p:sp>
      <p:sp>
        <p:nvSpPr>
          <p:cNvPr id="58383" name="Text Box 27"/>
          <p:cNvSpPr txBox="1">
            <a:spLocks noChangeArrowheads="1"/>
          </p:cNvSpPr>
          <p:nvPr/>
        </p:nvSpPr>
        <p:spPr bwMode="auto">
          <a:xfrm>
            <a:off x="388938" y="1139825"/>
            <a:ext cx="197008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58384" name="AutoShape 28"/>
          <p:cNvSpPr>
            <a:spLocks noChangeArrowheads="1"/>
          </p:cNvSpPr>
          <p:nvPr/>
        </p:nvSpPr>
        <p:spPr bwMode="auto">
          <a:xfrm>
            <a:off x="155575" y="207963"/>
            <a:ext cx="8821738" cy="517525"/>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85" name="Text Box 29"/>
          <p:cNvSpPr txBox="1">
            <a:spLocks noChangeArrowheads="1"/>
          </p:cNvSpPr>
          <p:nvPr/>
        </p:nvSpPr>
        <p:spPr bwMode="auto">
          <a:xfrm>
            <a:off x="871538" y="333375"/>
            <a:ext cx="741203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VMD Molecular Structure Data and Global State</a:t>
            </a:r>
          </a:p>
        </p:txBody>
      </p:sp>
      <p:sp>
        <p:nvSpPr>
          <p:cNvPr id="58386" name="AutoShape 35"/>
          <p:cNvSpPr>
            <a:spLocks noChangeArrowheads="1"/>
          </p:cNvSpPr>
          <p:nvPr/>
        </p:nvSpPr>
        <p:spPr bwMode="auto">
          <a:xfrm>
            <a:off x="6800850" y="1081088"/>
            <a:ext cx="2176463" cy="1731962"/>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87" name="Text Box 36"/>
          <p:cNvSpPr txBox="1">
            <a:spLocks noChangeArrowheads="1"/>
          </p:cNvSpPr>
          <p:nvPr/>
        </p:nvSpPr>
        <p:spPr bwMode="auto">
          <a:xfrm>
            <a:off x="6851650" y="1152525"/>
            <a:ext cx="207486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User Interface Subsystem</a:t>
            </a:r>
          </a:p>
        </p:txBody>
      </p:sp>
      <p:sp>
        <p:nvSpPr>
          <p:cNvPr id="58388" name="Rectangle 43"/>
          <p:cNvSpPr>
            <a:spLocks noChangeArrowheads="1"/>
          </p:cNvSpPr>
          <p:nvPr/>
        </p:nvSpPr>
        <p:spPr bwMode="auto">
          <a:xfrm>
            <a:off x="6904038" y="182721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Tcl/Python Scripting</a:t>
            </a:r>
          </a:p>
        </p:txBody>
      </p:sp>
      <p:sp>
        <p:nvSpPr>
          <p:cNvPr id="58389" name="Rectangle 44"/>
          <p:cNvSpPr>
            <a:spLocks noChangeArrowheads="1"/>
          </p:cNvSpPr>
          <p:nvPr/>
        </p:nvSpPr>
        <p:spPr bwMode="auto">
          <a:xfrm>
            <a:off x="6904038" y="213836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Mouse + Windows</a:t>
            </a:r>
          </a:p>
        </p:txBody>
      </p:sp>
      <p:sp>
        <p:nvSpPr>
          <p:cNvPr id="58390" name="Rectangle 46"/>
          <p:cNvSpPr>
            <a:spLocks noChangeArrowheads="1"/>
          </p:cNvSpPr>
          <p:nvPr/>
        </p:nvSpPr>
        <p:spPr bwMode="auto">
          <a:xfrm>
            <a:off x="6904038" y="2447925"/>
            <a:ext cx="1970087" cy="2206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VR Input “Tools”</a:t>
            </a:r>
          </a:p>
        </p:txBody>
      </p:sp>
      <p:sp>
        <p:nvSpPr>
          <p:cNvPr id="58391" name="AutoShape 47"/>
          <p:cNvSpPr>
            <a:spLocks noChangeArrowheads="1"/>
          </p:cNvSpPr>
          <p:nvPr/>
        </p:nvSpPr>
        <p:spPr bwMode="auto">
          <a:xfrm>
            <a:off x="3524250" y="1081088"/>
            <a:ext cx="23860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58392" name="Text Box 49"/>
          <p:cNvSpPr txBox="1">
            <a:spLocks noChangeArrowheads="1"/>
          </p:cNvSpPr>
          <p:nvPr/>
        </p:nvSpPr>
        <p:spPr bwMode="auto">
          <a:xfrm>
            <a:off x="3473450" y="1152525"/>
            <a:ext cx="243681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Graphical  Representations</a:t>
            </a:r>
          </a:p>
        </p:txBody>
      </p:sp>
      <p:sp>
        <p:nvSpPr>
          <p:cNvPr id="58393" name="Rectangle 50"/>
          <p:cNvSpPr>
            <a:spLocks noChangeArrowheads="1"/>
          </p:cNvSpPr>
          <p:nvPr/>
        </p:nvSpPr>
        <p:spPr bwMode="auto">
          <a:xfrm>
            <a:off x="3732213" y="2138363"/>
            <a:ext cx="1970087" cy="5175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Non-Molecular</a:t>
            </a:r>
          </a:p>
          <a:p>
            <a:pPr algn="ctr" eaLnBrk="1" hangingPunct="1">
              <a:buFont typeface="Times New Roman" pitchFamily="18" charset="0"/>
              <a:buNone/>
            </a:pPr>
            <a:r>
              <a:rPr lang="en-US" altLang="en-US" sz="1200" b="1">
                <a:latin typeface="Arial" pitchFamily="34" charset="0"/>
              </a:rPr>
              <a:t>Geometry</a:t>
            </a:r>
          </a:p>
        </p:txBody>
      </p:sp>
      <p:sp>
        <p:nvSpPr>
          <p:cNvPr id="58394" name="Rectangle 51"/>
          <p:cNvSpPr>
            <a:spLocks noChangeArrowheads="1"/>
          </p:cNvSpPr>
          <p:nvPr/>
        </p:nvSpPr>
        <p:spPr bwMode="auto">
          <a:xfrm>
            <a:off x="3732213" y="1827213"/>
            <a:ext cx="1970087"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DrawMolecule</a:t>
            </a:r>
          </a:p>
        </p:txBody>
      </p:sp>
      <p:cxnSp>
        <p:nvCxnSpPr>
          <p:cNvPr id="58395" name="AutoShape 55"/>
          <p:cNvCxnSpPr>
            <a:cxnSpLocks noChangeShapeType="1"/>
            <a:stCxn id="58371" idx="2"/>
          </p:cNvCxnSpPr>
          <p:nvPr/>
        </p:nvCxnSpPr>
        <p:spPr bwMode="auto">
          <a:xfrm>
            <a:off x="1373188" y="2811463"/>
            <a:ext cx="1587" cy="3524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6" name="AutoShape 56"/>
          <p:cNvCxnSpPr>
            <a:cxnSpLocks noChangeShapeType="1"/>
            <a:stCxn id="58391" idx="1"/>
            <a:endCxn id="58371" idx="3"/>
          </p:cNvCxnSpPr>
          <p:nvPr/>
        </p:nvCxnSpPr>
        <p:spPr bwMode="auto">
          <a:xfrm flipH="1">
            <a:off x="2592388" y="1946275"/>
            <a:ext cx="931862"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7" name="AutoShape 57"/>
          <p:cNvCxnSpPr>
            <a:cxnSpLocks noChangeShapeType="1"/>
            <a:stCxn id="58386" idx="1"/>
            <a:endCxn id="58391" idx="3"/>
          </p:cNvCxnSpPr>
          <p:nvPr/>
        </p:nvCxnSpPr>
        <p:spPr bwMode="auto">
          <a:xfrm flipH="1" flipV="1">
            <a:off x="5910263" y="1946275"/>
            <a:ext cx="890587"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8" name="AutoShape 68"/>
          <p:cNvCxnSpPr>
            <a:cxnSpLocks noChangeShapeType="1"/>
          </p:cNvCxnSpPr>
          <p:nvPr/>
        </p:nvCxnSpPr>
        <p:spPr bwMode="auto">
          <a:xfrm flipV="1">
            <a:off x="8148638" y="735013"/>
            <a:ext cx="1587" cy="3556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399" name="AutoShape 69"/>
          <p:cNvCxnSpPr>
            <a:cxnSpLocks noChangeShapeType="1"/>
          </p:cNvCxnSpPr>
          <p:nvPr/>
        </p:nvCxnSpPr>
        <p:spPr bwMode="auto">
          <a:xfrm>
            <a:off x="7526338" y="73501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0" name="AutoShape 70"/>
          <p:cNvCxnSpPr>
            <a:cxnSpLocks noChangeShapeType="1"/>
          </p:cNvCxnSpPr>
          <p:nvPr/>
        </p:nvCxnSpPr>
        <p:spPr bwMode="auto">
          <a:xfrm>
            <a:off x="4586288" y="71596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401" name="Rectangle 8"/>
          <p:cNvSpPr>
            <a:spLocks noChangeArrowheads="1"/>
          </p:cNvSpPr>
          <p:nvPr/>
        </p:nvSpPr>
        <p:spPr bwMode="auto">
          <a:xfrm>
            <a:off x="6399213" y="3259138"/>
            <a:ext cx="2384425" cy="258762"/>
          </a:xfrm>
          <a:prstGeom prst="rect">
            <a:avLst/>
          </a:prstGeom>
          <a:solidFill>
            <a:schemeClr val="bg1"/>
          </a:solidFill>
          <a:ln w="19050">
            <a:solidFill>
              <a:schemeClr val="tx1"/>
            </a:solidFill>
            <a:miter lim="800000"/>
            <a:headEnd/>
            <a:tailEnd/>
          </a:ln>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Windowed OpenGL GPU</a:t>
            </a:r>
          </a:p>
        </p:txBody>
      </p:sp>
      <p:sp>
        <p:nvSpPr>
          <p:cNvPr id="58402" name="Rectangle 8"/>
          <p:cNvSpPr>
            <a:spLocks noChangeArrowheads="1"/>
          </p:cNvSpPr>
          <p:nvPr/>
        </p:nvSpPr>
        <p:spPr bwMode="auto">
          <a:xfrm>
            <a:off x="6399213" y="3621088"/>
            <a:ext cx="2392362" cy="2603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OpenGL Pbuffer GPU</a:t>
            </a:r>
          </a:p>
        </p:txBody>
      </p:sp>
      <p:cxnSp>
        <p:nvCxnSpPr>
          <p:cNvPr id="58403" name="AutoShape 20"/>
          <p:cNvCxnSpPr>
            <a:cxnSpLocks noChangeShapeType="1"/>
            <a:stCxn id="58377" idx="3"/>
            <a:endCxn id="58402" idx="1"/>
          </p:cNvCxnSpPr>
          <p:nvPr/>
        </p:nvCxnSpPr>
        <p:spPr bwMode="auto">
          <a:xfrm flipV="1">
            <a:off x="4881563" y="3751263"/>
            <a:ext cx="1517650" cy="11747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4" name="AutoShape 20"/>
          <p:cNvCxnSpPr>
            <a:cxnSpLocks noChangeShapeType="1"/>
            <a:stCxn id="58377" idx="3"/>
            <a:endCxn id="58401" idx="1"/>
          </p:cNvCxnSpPr>
          <p:nvPr/>
        </p:nvCxnSpPr>
        <p:spPr bwMode="auto">
          <a:xfrm flipV="1">
            <a:off x="4881563" y="3389313"/>
            <a:ext cx="1517650" cy="47783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405" name="Rectangle 5"/>
          <p:cNvSpPr>
            <a:spLocks noChangeArrowheads="1"/>
          </p:cNvSpPr>
          <p:nvPr/>
        </p:nvSpPr>
        <p:spPr bwMode="auto">
          <a:xfrm>
            <a:off x="2597150" y="4130675"/>
            <a:ext cx="2278063" cy="258763"/>
          </a:xfrm>
          <a:prstGeom prst="rect">
            <a:avLst/>
          </a:prstGeom>
          <a:solidFill>
            <a:schemeClr val="bg1"/>
          </a:solidFill>
          <a:ln w="50800">
            <a:solidFill>
              <a:srgbClr val="D09E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pitchFamily="34" charset="0"/>
              </a:rPr>
              <a:t>FileRenderer</a:t>
            </a:r>
          </a:p>
        </p:txBody>
      </p:sp>
      <p:cxnSp>
        <p:nvCxnSpPr>
          <p:cNvPr id="58406" name="AutoShape 19"/>
          <p:cNvCxnSpPr>
            <a:cxnSpLocks noChangeShapeType="1"/>
            <a:stCxn id="58374" idx="3"/>
            <a:endCxn id="58405" idx="1"/>
          </p:cNvCxnSpPr>
          <p:nvPr/>
        </p:nvCxnSpPr>
        <p:spPr bwMode="auto">
          <a:xfrm>
            <a:off x="2076450" y="4260850"/>
            <a:ext cx="520700"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7" name="AutoShape 20"/>
          <p:cNvCxnSpPr>
            <a:cxnSpLocks noChangeShapeType="1"/>
            <a:stCxn id="58405" idx="3"/>
            <a:endCxn id="58402" idx="1"/>
          </p:cNvCxnSpPr>
          <p:nvPr/>
        </p:nvCxnSpPr>
        <p:spPr bwMode="auto">
          <a:xfrm flipV="1">
            <a:off x="4875213" y="3751263"/>
            <a:ext cx="1524000" cy="50958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1825" y="1438275"/>
            <a:ext cx="1493838" cy="1295400"/>
          </a:xfrm>
          <a:prstGeom prst="rect">
            <a:avLst/>
          </a:prstGeom>
          <a:solidFill>
            <a:schemeClr val="accent2">
              <a:lumMod val="60000"/>
              <a:lumOff val="40000"/>
            </a:schemeClr>
          </a:solidFill>
          <a:ln>
            <a:noFill/>
          </a:ln>
          <a:effectLst/>
        </p:spPr>
      </p:pic>
    </p:spTree>
    <p:extLst>
      <p:ext uri="{BB962C8B-B14F-4D97-AF65-F5344CB8AC3E}">
        <p14:creationId xmlns:p14="http://schemas.microsoft.com/office/powerpoint/2010/main" val="1729431622"/>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26"/>
          <p:cNvSpPr>
            <a:spLocks noChangeArrowheads="1"/>
          </p:cNvSpPr>
          <p:nvPr/>
        </p:nvSpPr>
        <p:spPr bwMode="auto">
          <a:xfrm>
            <a:off x="153988" y="1106488"/>
            <a:ext cx="2436812" cy="1846262"/>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60419"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VMD Scene</a:t>
            </a:r>
          </a:p>
        </p:txBody>
      </p:sp>
      <p:sp>
        <p:nvSpPr>
          <p:cNvPr id="60420" name="Text Box 29"/>
          <p:cNvSpPr txBox="1">
            <a:spLocks noChangeArrowheads="1"/>
          </p:cNvSpPr>
          <p:nvPr/>
        </p:nvSpPr>
        <p:spPr bwMode="auto">
          <a:xfrm>
            <a:off x="173038" y="211138"/>
            <a:ext cx="8804275" cy="92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dirty="0">
                <a:latin typeface="Arial Black" pitchFamily="34" charset="0"/>
              </a:rPr>
              <a:t>VMD </a:t>
            </a:r>
            <a:r>
              <a:rPr lang="en-US" altLang="en-US" sz="2800" b="1" dirty="0" err="1" smtClean="0">
                <a:latin typeface="Arial Black" pitchFamily="34" charset="0"/>
              </a:rPr>
              <a:t>TachyonLOptiX</a:t>
            </a:r>
            <a:r>
              <a:rPr lang="en-US" altLang="en-US" sz="2800" b="1" dirty="0">
                <a:latin typeface="Arial Black" pitchFamily="34" charset="0"/>
              </a:rPr>
              <a:t>:                              Multi-GPU on NVIDIA VCA Cluster</a:t>
            </a:r>
          </a:p>
        </p:txBody>
      </p:sp>
      <p:sp>
        <p:nvSpPr>
          <p:cNvPr id="60421" name="AutoShape 35"/>
          <p:cNvSpPr>
            <a:spLocks noChangeArrowheads="1"/>
          </p:cNvSpPr>
          <p:nvPr/>
        </p:nvSpPr>
        <p:spPr bwMode="auto">
          <a:xfrm>
            <a:off x="3090863" y="1104900"/>
            <a:ext cx="5748337" cy="3386138"/>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60422" name="Text Box 36"/>
          <p:cNvSpPr txBox="1">
            <a:spLocks noChangeArrowheads="1"/>
          </p:cNvSpPr>
          <p:nvPr/>
        </p:nvSpPr>
        <p:spPr bwMode="auto">
          <a:xfrm>
            <a:off x="3276600" y="1258888"/>
            <a:ext cx="54102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Data Replicated,                  Image Space + Sample Space     Parallel Decomposition onto GPUs</a:t>
            </a:r>
          </a:p>
        </p:txBody>
      </p:sp>
      <p:sp>
        <p:nvSpPr>
          <p:cNvPr id="60423" name="Rectangle 43"/>
          <p:cNvSpPr>
            <a:spLocks noChangeArrowheads="1"/>
          </p:cNvSpPr>
          <p:nvPr/>
        </p:nvSpPr>
        <p:spPr bwMode="auto">
          <a:xfrm>
            <a:off x="3733800" y="2165350"/>
            <a:ext cx="2093913" cy="9064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solidFill>
                  <a:srgbClr val="FF0000"/>
                </a:solidFill>
                <a:latin typeface="Arial" pitchFamily="34" charset="0"/>
              </a:rPr>
              <a:t>VCA 0:</a:t>
            </a:r>
          </a:p>
          <a:p>
            <a:pPr algn="ctr" eaLnBrk="1" hangingPunct="1">
              <a:buFont typeface="Times New Roman" pitchFamily="18" charset="0"/>
              <a:buNone/>
            </a:pPr>
            <a:r>
              <a:rPr lang="en-US" altLang="en-US" sz="1800" b="1">
                <a:solidFill>
                  <a:srgbClr val="FF0000"/>
                </a:solidFill>
                <a:latin typeface="Arial" pitchFamily="34" charset="0"/>
              </a:rPr>
              <a:t>8 K6000 GPUs</a:t>
            </a:r>
          </a:p>
        </p:txBody>
      </p:sp>
      <p:cxnSp>
        <p:nvCxnSpPr>
          <p:cNvPr id="60424" name="AutoShape 56"/>
          <p:cNvCxnSpPr>
            <a:cxnSpLocks noChangeShapeType="1"/>
            <a:stCxn id="60418" idx="3"/>
          </p:cNvCxnSpPr>
          <p:nvPr/>
        </p:nvCxnSpPr>
        <p:spPr bwMode="auto">
          <a:xfrm>
            <a:off x="2590800" y="2030413"/>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425" name="AutoShape 70"/>
          <p:cNvCxnSpPr>
            <a:cxnSpLocks noChangeShapeType="1"/>
            <a:stCxn id="60423" idx="3"/>
          </p:cNvCxnSpPr>
          <p:nvPr/>
        </p:nvCxnSpPr>
        <p:spPr bwMode="auto">
          <a:xfrm>
            <a:off x="5827713" y="2617788"/>
            <a:ext cx="401637" cy="1587"/>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cxnSp>
        <p:nvCxnSpPr>
          <p:cNvPr id="60427" name="AutoShape 70"/>
          <p:cNvCxnSpPr>
            <a:cxnSpLocks noChangeShapeType="1"/>
            <a:endCxn id="60423" idx="1"/>
          </p:cNvCxnSpPr>
          <p:nvPr/>
        </p:nvCxnSpPr>
        <p:spPr bwMode="auto">
          <a:xfrm>
            <a:off x="3090863" y="2030413"/>
            <a:ext cx="642937" cy="587375"/>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428" name="AutoShape 70"/>
          <p:cNvCxnSpPr>
            <a:cxnSpLocks noChangeShapeType="1"/>
            <a:endCxn id="60430" idx="1"/>
          </p:cNvCxnSpPr>
          <p:nvPr/>
        </p:nvCxnSpPr>
        <p:spPr bwMode="auto">
          <a:xfrm>
            <a:off x="3090863" y="2030413"/>
            <a:ext cx="642937" cy="1687512"/>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9" name="ClipArt Placeholder 4"/>
          <p:cNvPicPr>
            <a:picLocks noChangeAspect="1"/>
          </p:cNvPicPr>
          <p:nvPr/>
        </p:nvPicPr>
        <p:blipFill rotWithShape="1">
          <a:blip r:embed="rId2"/>
          <a:srcRect l="-20218" t="2000" r="-21174" b="1"/>
          <a:stretch/>
        </p:blipFill>
        <p:spPr bwMode="auto">
          <a:xfrm>
            <a:off x="6229350" y="2165350"/>
            <a:ext cx="2344738" cy="2032000"/>
          </a:xfrm>
          <a:prstGeom prst="rect">
            <a:avLst/>
          </a:prstGeom>
          <a:solidFill>
            <a:schemeClr val="accent2">
              <a:lumMod val="60000"/>
              <a:lumOff val="40000"/>
            </a:schemeClr>
          </a:solidFill>
          <a:ln>
            <a:noFill/>
          </a:ln>
          <a:effectLst/>
        </p:spPr>
      </p:pic>
      <p:sp>
        <p:nvSpPr>
          <p:cNvPr id="60430" name="Rectangle 43"/>
          <p:cNvSpPr>
            <a:spLocks noChangeArrowheads="1"/>
          </p:cNvSpPr>
          <p:nvPr/>
        </p:nvSpPr>
        <p:spPr bwMode="auto">
          <a:xfrm>
            <a:off x="3733800" y="3265488"/>
            <a:ext cx="2093913" cy="9064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solidFill>
                  <a:schemeClr val="accent2"/>
                </a:solidFill>
                <a:latin typeface="Arial" pitchFamily="34" charset="0"/>
              </a:rPr>
              <a:t>VCA N:</a:t>
            </a:r>
          </a:p>
          <a:p>
            <a:pPr algn="ctr" eaLnBrk="1" hangingPunct="1">
              <a:buFont typeface="Times New Roman" pitchFamily="18" charset="0"/>
              <a:buNone/>
            </a:pPr>
            <a:r>
              <a:rPr lang="en-US" altLang="en-US" sz="1800" b="1">
                <a:solidFill>
                  <a:schemeClr val="accent2"/>
                </a:solidFill>
                <a:latin typeface="Arial" pitchFamily="34" charset="0"/>
              </a:rPr>
              <a:t>8 K6000 GPUs</a:t>
            </a:r>
          </a:p>
        </p:txBody>
      </p:sp>
      <p:cxnSp>
        <p:nvCxnSpPr>
          <p:cNvPr id="60431" name="AutoShape 70"/>
          <p:cNvCxnSpPr>
            <a:cxnSpLocks noChangeShapeType="1"/>
            <a:stCxn id="60430" idx="3"/>
          </p:cNvCxnSpPr>
          <p:nvPr/>
        </p:nvCxnSpPr>
        <p:spPr bwMode="auto">
          <a:xfrm flipV="1">
            <a:off x="5827713" y="3717925"/>
            <a:ext cx="401637" cy="0"/>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79527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540250"/>
            <a:ext cx="9144000" cy="603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0" y="3600450"/>
            <a:ext cx="9144000"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sp>
        <p:nvSpPr>
          <p:cNvPr id="66563" name="AutoShape 2"/>
          <p:cNvSpPr>
            <a:spLocks noChangeArrowheads="1"/>
          </p:cNvSpPr>
          <p:nvPr/>
        </p:nvSpPr>
        <p:spPr bwMode="auto">
          <a:xfrm>
            <a:off x="6332538" y="3709988"/>
            <a:ext cx="2112962" cy="1371600"/>
          </a:xfrm>
          <a:prstGeom prst="roundRect">
            <a:avLst>
              <a:gd name="adj" fmla="val 16667"/>
            </a:avLst>
          </a:prstGeom>
          <a:solidFill>
            <a:schemeClr val="bg1"/>
          </a:solidFill>
          <a:ln w="18360">
            <a:solidFill>
              <a:srgbClr val="000000"/>
            </a:solidFill>
            <a:bevel/>
            <a:headEnd/>
            <a:tailEnd/>
          </a:ln>
        </p:spPr>
        <p:txBody>
          <a:bodyPr wrap="none" lIns="9000" tIns="37224" rIns="9000" bIns="9000" anchor="ctr"/>
          <a:lstStyle>
            <a:lvl1pPr algn="l" eaLnBrk="0" hangingPunct="0">
              <a:spcBef>
                <a:spcPct val="20000"/>
              </a:spcBef>
              <a:buFont typeface="Arial" pitchFamily="34" charset="0"/>
              <a:buChar char="•"/>
              <a:tabLst>
                <a:tab pos="723900" algn="l"/>
                <a:tab pos="1447800" algn="l"/>
                <a:tab pos="21717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 pos="1447800" algn="l"/>
                <a:tab pos="21717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 pos="1447800" algn="l"/>
                <a:tab pos="21717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 pos="1447800" algn="l"/>
                <a:tab pos="21717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 pos="1447800" algn="l"/>
                <a:tab pos="21717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800" b="1" u="sng">
                <a:solidFill>
                  <a:srgbClr val="000000"/>
                </a:solidFill>
                <a:latin typeface="Arial" pitchFamily="34" charset="0"/>
                <a:ea typeface="msmincho"/>
                <a:cs typeface="Arial" pitchFamily="34" charset="0"/>
              </a:rPr>
              <a:t>HMD</a:t>
            </a: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a:p>
            <a:pPr algn="ctr" eaLnBrk="1" hangingPunct="1">
              <a:lnSpc>
                <a:spcPct val="100000"/>
              </a:lnSpc>
              <a:spcBef>
                <a:spcPct val="0"/>
              </a:spcBef>
              <a:buClrTx/>
              <a:buSzTx/>
              <a:buFontTx/>
              <a:buNone/>
            </a:pPr>
            <a:endParaRPr lang="en-US" altLang="en-US" sz="1800" b="1" u="sng">
              <a:solidFill>
                <a:srgbClr val="000000"/>
              </a:solidFill>
              <a:latin typeface="Arial" pitchFamily="34" charset="0"/>
              <a:ea typeface="msmincho"/>
              <a:cs typeface="Arial" pitchFamily="34" charset="0"/>
            </a:endParaRPr>
          </a:p>
        </p:txBody>
      </p:sp>
      <p:pic>
        <p:nvPicPr>
          <p:cNvPr id="66564" name="Picture 3"/>
          <p:cNvPicPr>
            <a:picLocks noChangeAspect="1" noChangeArrowheads="1"/>
          </p:cNvPicPr>
          <p:nvPr/>
        </p:nvPicPr>
        <p:blipFill>
          <a:blip r:embed="rId2">
            <a:extLst>
              <a:ext uri="{28A0092B-C50C-407E-A947-70E740481C1C}">
                <a14:useLocalDpi xmlns:a14="http://schemas.microsoft.com/office/drawing/2010/main" val="0"/>
              </a:ext>
            </a:extLst>
          </a:blip>
          <a:srcRect b="8287"/>
          <a:stretch>
            <a:fillRect/>
          </a:stretch>
        </p:blipFill>
        <p:spPr bwMode="auto">
          <a:xfrm>
            <a:off x="6557963" y="4256088"/>
            <a:ext cx="1662112"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p:cNvSpPr>
            <a:spLocks noChangeArrowheads="1"/>
          </p:cNvSpPr>
          <p:nvPr/>
        </p:nvSpPr>
        <p:spPr bwMode="auto">
          <a:xfrm>
            <a:off x="5905500" y="87313"/>
            <a:ext cx="2909888" cy="2198687"/>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HMD Display Loop</a:t>
            </a:r>
            <a:r>
              <a:rPr lang="en-US" altLang="en-US" sz="1400" b="1" u="sng" dirty="0">
                <a:latin typeface="Arial" panose="020B0604020202020204" pitchFamily="34" charset="0"/>
                <a:cs typeface="Arial" panose="020B0604020202020204" pitchFamily="34" charset="0"/>
              </a:rPr>
              <a:t/>
            </a:r>
            <a:br>
              <a:rPr lang="en-US" altLang="en-US" sz="1400" b="1" u="sng" dirty="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HMD loop runs in main</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VMD application thread</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a</a:t>
            </a:r>
            <a:r>
              <a:rPr lang="en-US" altLang="en-US" sz="1400" dirty="0" smtClean="0">
                <a:latin typeface="Arial" panose="020B0604020202020204" pitchFamily="34" charset="0"/>
                <a:cs typeface="Arial" panose="020B0604020202020204" pitchFamily="34" charset="0"/>
              </a:rPr>
              <a:t>t max OpenGL draw rate</a:t>
            </a:r>
          </a:p>
          <a:p>
            <a:pPr fontAlgn="auto">
              <a:lnSpc>
                <a:spcPct val="100000"/>
              </a:lnSpc>
              <a:spcBef>
                <a:spcPts val="0"/>
              </a:spcBef>
              <a:spcAft>
                <a:spcPts val="0"/>
              </a:spcAft>
              <a:buClrTx/>
              <a:buSzTx/>
              <a:buFontTx/>
              <a:buNone/>
              <a:defRPr/>
            </a:pPr>
            <a:endParaRPr lang="en-US" altLang="en-US" sz="1400" dirty="0" smtClean="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View-dependent</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stereo </a:t>
            </a:r>
            <a:r>
              <a:rPr lang="en-US" altLang="en-US" sz="1400" dirty="0" err="1" smtClean="0">
                <a:latin typeface="Arial" panose="020B0604020202020204" pitchFamily="34" charset="0"/>
                <a:cs typeface="Arial" panose="020B0604020202020204" pitchFamily="34" charset="0"/>
              </a:rPr>
              <a:t>reprojection</a:t>
            </a:r>
            <a:r>
              <a:rPr lang="en-US" altLang="en-US" sz="1400" dirty="0" smtClean="0">
                <a:latin typeface="Arial" panose="020B0604020202020204" pitchFamily="34" charset="0"/>
                <a:cs typeface="Arial" panose="020B0604020202020204" pitchFamily="34" charset="0"/>
              </a:rPr>
              <a:t> for</a:t>
            </a:r>
          </a:p>
          <a:p>
            <a:pPr fontAlgn="auto">
              <a:lnSpc>
                <a:spcPct val="100000"/>
              </a:lnSpc>
              <a:spcBef>
                <a:spcPts val="0"/>
              </a:spcBef>
              <a:spcAft>
                <a:spcPts val="0"/>
              </a:spcAft>
              <a:buClrTx/>
              <a:buSzTx/>
              <a:buFontTx/>
              <a:buNone/>
              <a:defRPr/>
            </a:pPr>
            <a:r>
              <a:rPr lang="en-US" altLang="en-US" sz="1400" dirty="0">
                <a:latin typeface="Arial" panose="020B0604020202020204" pitchFamily="34" charset="0"/>
                <a:cs typeface="Arial" panose="020B0604020202020204" pitchFamily="34" charset="0"/>
              </a:rPr>
              <a:t>c</a:t>
            </a:r>
            <a:r>
              <a:rPr lang="en-US" altLang="en-US" sz="1400" dirty="0" smtClean="0">
                <a:latin typeface="Arial" panose="020B0604020202020204" pitchFamily="34" charset="0"/>
                <a:cs typeface="Arial" panose="020B0604020202020204" pitchFamily="34" charset="0"/>
              </a:rPr>
              <a:t>urrent HMD head pose</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HMD distortion correction</a:t>
            </a:r>
          </a:p>
        </p:txBody>
      </p:sp>
      <p:sp>
        <p:nvSpPr>
          <p:cNvPr id="66566" name="AutoShape 7"/>
          <p:cNvSpPr>
            <a:spLocks noChangeArrowheads="1"/>
          </p:cNvSpPr>
          <p:nvPr/>
        </p:nvSpPr>
        <p:spPr bwMode="auto">
          <a:xfrm flipH="1">
            <a:off x="3314700" y="968375"/>
            <a:ext cx="2590800" cy="1060450"/>
          </a:xfrm>
          <a:prstGeom prst="rightArrow">
            <a:avLst>
              <a:gd name="adj1" fmla="val 50000"/>
              <a:gd name="adj2" fmla="val 49959"/>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Camera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 Scene</a:t>
            </a:r>
          </a:p>
        </p:txBody>
      </p:sp>
      <p:sp>
        <p:nvSpPr>
          <p:cNvPr id="17" name="AutoShape 2"/>
          <p:cNvSpPr>
            <a:spLocks noChangeArrowheads="1"/>
          </p:cNvSpPr>
          <p:nvPr/>
        </p:nvSpPr>
        <p:spPr bwMode="auto">
          <a:xfrm>
            <a:off x="287338" y="87313"/>
            <a:ext cx="3027362" cy="1720850"/>
          </a:xfrm>
          <a:prstGeom prst="roundRect">
            <a:avLst>
              <a:gd name="adj" fmla="val 16667"/>
            </a:avLst>
          </a:prstGeom>
          <a:solidFill>
            <a:schemeClr val="accent6">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Progressive</a:t>
            </a:r>
          </a:p>
          <a:p>
            <a:pPr fontAlgn="auto">
              <a:lnSpc>
                <a:spcPct val="100000"/>
              </a:lnSpc>
              <a:spcBef>
                <a:spcPts val="0"/>
              </a:spcBef>
              <a:spcAft>
                <a:spcPts val="0"/>
              </a:spcAft>
              <a:buClrTx/>
              <a:buSzTx/>
              <a:buFontTx/>
              <a:buNone/>
              <a:defRPr/>
            </a:pPr>
            <a:r>
              <a:rPr lang="en-US" altLang="en-US" sz="1400" b="1" u="sng" dirty="0" smtClean="0">
                <a:latin typeface="Arial" panose="020B0604020202020204" pitchFamily="34" charset="0"/>
                <a:cs typeface="Arial" panose="020B0604020202020204" pitchFamily="34" charset="0"/>
              </a:rPr>
              <a:t>Ray Tracing Engine</a:t>
            </a:r>
            <a:br>
              <a:rPr lang="en-US" altLang="en-US" sz="1400" b="1" u="sng" dirty="0" smtClean="0">
                <a:latin typeface="Arial" panose="020B0604020202020204" pitchFamily="34" charset="0"/>
                <a:cs typeface="Arial" panose="020B0604020202020204" pitchFamily="34" charset="0"/>
              </a:rPr>
            </a:br>
            <a:r>
              <a:rPr lang="en-US" altLang="en-US" sz="1400" dirty="0" smtClean="0">
                <a:latin typeface="Arial" panose="020B0604020202020204" pitchFamily="34" charset="0"/>
                <a:cs typeface="Arial" panose="020B0604020202020204" pitchFamily="34" charset="0"/>
              </a:rPr>
              <a:t>Ray tracing loop runs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continuously in new thread</a:t>
            </a:r>
          </a:p>
          <a:p>
            <a:pPr fontAlgn="auto">
              <a:lnSpc>
                <a:spcPct val="100000"/>
              </a:lnSpc>
              <a:spcBef>
                <a:spcPts val="0"/>
              </a:spcBef>
              <a:spcAft>
                <a:spcPts val="0"/>
              </a:spcAft>
              <a:buClrTx/>
              <a:buSzTx/>
              <a:buFontTx/>
              <a:buNone/>
              <a:defRPr/>
            </a:pPr>
            <a:endParaRPr lang="en-US" altLang="en-US" sz="1400" dirty="0">
              <a:latin typeface="Arial" panose="020B0604020202020204" pitchFamily="34" charset="0"/>
              <a:cs typeface="Arial" panose="020B0604020202020204" pitchFamily="34" charset="0"/>
            </a:endParaRP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Decodes H.264 video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stream from  remote </a:t>
            </a:r>
          </a:p>
          <a:p>
            <a:pPr fontAlgn="auto">
              <a:lnSpc>
                <a:spcPct val="100000"/>
              </a:lnSpc>
              <a:spcBef>
                <a:spcPts val="0"/>
              </a:spcBef>
              <a:spcAft>
                <a:spcPts val="0"/>
              </a:spcAft>
              <a:buClrTx/>
              <a:buSzTx/>
              <a:buFontTx/>
              <a:buNone/>
              <a:defRPr/>
            </a:pPr>
            <a:r>
              <a:rPr lang="en-US" altLang="en-US" sz="1400" dirty="0" smtClean="0">
                <a:latin typeface="Arial" panose="020B0604020202020204" pitchFamily="34" charset="0"/>
                <a:cs typeface="Arial" panose="020B0604020202020204" pitchFamily="34" charset="0"/>
              </a:rPr>
              <a:t>VCA GPU cluster</a:t>
            </a:r>
            <a:endParaRPr lang="en-US" altLang="en-US" sz="1400" dirty="0">
              <a:latin typeface="Arial" panose="020B0604020202020204" pitchFamily="34" charset="0"/>
              <a:cs typeface="Arial" panose="020B0604020202020204" pitchFamily="34" charset="0"/>
            </a:endParaRPr>
          </a:p>
        </p:txBody>
      </p:sp>
      <p:sp>
        <p:nvSpPr>
          <p:cNvPr id="18" name="AutoShape 7"/>
          <p:cNvSpPr>
            <a:spLocks noChangeArrowheads="1"/>
          </p:cNvSpPr>
          <p:nvPr/>
        </p:nvSpPr>
        <p:spPr bwMode="auto">
          <a:xfrm flipH="1">
            <a:off x="0" y="2027879"/>
            <a:ext cx="1801305" cy="1369509"/>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RT Code</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Camera</a:t>
            </a:r>
          </a:p>
          <a:p>
            <a:pPr fontAlgn="auto">
              <a:lnSpc>
                <a:spcPct val="100000"/>
              </a:lnSpc>
              <a:spcBef>
                <a:spcPts val="0"/>
              </a:spcBef>
              <a:spcAft>
                <a:spcPts val="0"/>
              </a:spcAft>
              <a:buClrTx/>
              <a:buSzTx/>
              <a:buFontTx/>
              <a:buNone/>
              <a:defRPr/>
            </a:pPr>
            <a:r>
              <a:rPr lang="en-US" altLang="en-US" sz="1400" dirty="0" smtClean="0">
                <a:solidFill>
                  <a:srgbClr val="FFFFFF"/>
                </a:solidFill>
                <a:latin typeface="Arial" charset="0"/>
              </a:rPr>
              <a:t> + Scene</a:t>
            </a:r>
            <a:endParaRPr lang="en-US" altLang="en-US" sz="1400" dirty="0">
              <a:solidFill>
                <a:srgbClr val="FFFFFF"/>
              </a:solidFill>
              <a:latin typeface="Arial" charset="0"/>
            </a:endParaRPr>
          </a:p>
        </p:txBody>
      </p:sp>
      <p:sp>
        <p:nvSpPr>
          <p:cNvPr id="20" name="AutoShape 4"/>
          <p:cNvSpPr>
            <a:spLocks noChangeArrowheads="1"/>
          </p:cNvSpPr>
          <p:nvPr/>
        </p:nvSpPr>
        <p:spPr bwMode="auto">
          <a:xfrm>
            <a:off x="1600201" y="2185187"/>
            <a:ext cx="1828800" cy="1054895"/>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err="1" smtClean="0">
                <a:solidFill>
                  <a:srgbClr val="FFFFFF"/>
                </a:solidFill>
                <a:latin typeface="Arial" charset="0"/>
              </a:rPr>
              <a:t>Omnistereo</a:t>
            </a:r>
            <a:r>
              <a:rPr lang="en-US" altLang="en-US" sz="1600" dirty="0" smtClean="0">
                <a:solidFill>
                  <a:srgbClr val="FFFFFF"/>
                </a:solidFill>
                <a:latin typeface="Arial" charset="0"/>
              </a:rPr>
              <a:t> </a:t>
            </a:r>
          </a:p>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H.264 Video</a:t>
            </a:r>
            <a:endParaRPr lang="en-US" altLang="en-US" sz="1600" dirty="0">
              <a:solidFill>
                <a:srgbClr val="FFFFFF"/>
              </a:solidFill>
              <a:latin typeface="Arial" charset="0"/>
            </a:endParaRPr>
          </a:p>
        </p:txBody>
      </p:sp>
      <p:sp>
        <p:nvSpPr>
          <p:cNvPr id="21" name="AutoShape 2"/>
          <p:cNvSpPr>
            <a:spLocks noChangeArrowheads="1"/>
          </p:cNvSpPr>
          <p:nvPr/>
        </p:nvSpPr>
        <p:spPr bwMode="auto">
          <a:xfrm>
            <a:off x="211138" y="4327525"/>
            <a:ext cx="3979862" cy="754063"/>
          </a:xfrm>
          <a:prstGeom prst="roundRect">
            <a:avLst>
              <a:gd name="adj" fmla="val 16667"/>
            </a:avLst>
          </a:prstGeom>
          <a:solidFill>
            <a:schemeClr val="accent3">
              <a:lumMod val="60000"/>
              <a:lumOff val="40000"/>
            </a:schemeClr>
          </a:solidFill>
          <a:ln w="18360">
            <a:solidFill>
              <a:srgbClr val="000000"/>
            </a:solidFill>
            <a:bevel/>
            <a:headEnd/>
            <a:tailEnd/>
          </a:ln>
          <a:effectLst/>
        </p:spPr>
        <p:txBody>
          <a:bodyPr wrap="none" lIns="9000" tIns="37224" rIns="9000" bIns="9000" anchor="ctr"/>
          <a:lstStyle>
            <a:lvl1pPr>
              <a:tabLst>
                <a:tab pos="723900" algn="l"/>
                <a:tab pos="1447800" algn="l"/>
                <a:tab pos="2171700" algn="l"/>
              </a:tabLst>
              <a:defRPr sz="2400">
                <a:solidFill>
                  <a:srgbClr val="000000"/>
                </a:solidFill>
                <a:latin typeface="Times New Roman" charset="0"/>
                <a:ea typeface="msmincho" charset="0"/>
                <a:cs typeface="msmincho" charset="0"/>
              </a:defRPr>
            </a:lvl1pPr>
            <a:lvl2pPr>
              <a:tabLst>
                <a:tab pos="723900" algn="l"/>
                <a:tab pos="1447800" algn="l"/>
                <a:tab pos="2171700" algn="l"/>
              </a:tabLst>
              <a:defRPr sz="2400">
                <a:solidFill>
                  <a:srgbClr val="000000"/>
                </a:solidFill>
                <a:latin typeface="Times New Roman" charset="0"/>
                <a:ea typeface="msmincho" charset="0"/>
                <a:cs typeface="msmincho" charset="0"/>
              </a:defRPr>
            </a:lvl2pPr>
            <a:lvl3pPr>
              <a:tabLst>
                <a:tab pos="723900" algn="l"/>
                <a:tab pos="1447800" algn="l"/>
                <a:tab pos="2171700" algn="l"/>
              </a:tabLst>
              <a:defRPr sz="2400">
                <a:solidFill>
                  <a:srgbClr val="000000"/>
                </a:solidFill>
                <a:latin typeface="Times New Roman" charset="0"/>
                <a:ea typeface="msmincho" charset="0"/>
                <a:cs typeface="msmincho" charset="0"/>
              </a:defRPr>
            </a:lvl3pPr>
            <a:lvl4pPr>
              <a:tabLst>
                <a:tab pos="723900" algn="l"/>
                <a:tab pos="1447800" algn="l"/>
                <a:tab pos="2171700" algn="l"/>
              </a:tabLst>
              <a:defRPr sz="2400">
                <a:solidFill>
                  <a:srgbClr val="000000"/>
                </a:solidFill>
                <a:latin typeface="Times New Roman" charset="0"/>
                <a:ea typeface="msmincho" charset="0"/>
                <a:cs typeface="msmincho" charset="0"/>
              </a:defRPr>
            </a:lvl4pPr>
            <a:lvl5pPr>
              <a:tabLst>
                <a:tab pos="723900" algn="l"/>
                <a:tab pos="1447800" algn="l"/>
                <a:tab pos="21717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b="1" u="sng" dirty="0" smtClean="0">
                <a:latin typeface="Arial" panose="020B0604020202020204" pitchFamily="34" charset="0"/>
                <a:cs typeface="Arial" panose="020B0604020202020204" pitchFamily="34" charset="0"/>
              </a:rPr>
              <a:t>Remote VCA GPU Cluster </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Ray tracing runs continuously,</a:t>
            </a:r>
          </a:p>
          <a:p>
            <a:pPr fontAlgn="auto">
              <a:lnSpc>
                <a:spcPct val="100000"/>
              </a:lnSpc>
              <a:spcBef>
                <a:spcPts val="0"/>
              </a:spcBef>
              <a:spcAft>
                <a:spcPts val="0"/>
              </a:spcAft>
              <a:buClrTx/>
              <a:buSzTx/>
              <a:buFontTx/>
              <a:buNone/>
              <a:defRPr/>
            </a:pPr>
            <a:r>
              <a:rPr lang="en-US" altLang="en-US" sz="1600" dirty="0" smtClean="0">
                <a:latin typeface="Arial" panose="020B0604020202020204" pitchFamily="34" charset="0"/>
                <a:cs typeface="Arial" panose="020B0604020202020204" pitchFamily="34" charset="0"/>
              </a:rPr>
              <a:t>streams H.264 video to VMD client</a:t>
            </a:r>
            <a:endParaRPr lang="en-US" altLang="en-US" sz="1600" b="1" u="sng" dirty="0">
              <a:latin typeface="Arial" panose="020B0604020202020204" pitchFamily="34" charset="0"/>
              <a:cs typeface="Arial" panose="020B0604020202020204" pitchFamily="34" charset="0"/>
            </a:endParaRPr>
          </a:p>
        </p:txBody>
      </p:sp>
      <p:sp>
        <p:nvSpPr>
          <p:cNvPr id="25" name="Cloud 24"/>
          <p:cNvSpPr/>
          <p:nvPr/>
        </p:nvSpPr>
        <p:spPr>
          <a:xfrm>
            <a:off x="220663" y="3678238"/>
            <a:ext cx="3876675" cy="60642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r>
              <a:rPr lang="en-US" altLang="en-US" sz="1800" b="1" dirty="0">
                <a:solidFill>
                  <a:prstClr val="black"/>
                </a:solidFill>
                <a:latin typeface="Arial" panose="020B0604020202020204" pitchFamily="34" charset="0"/>
                <a:cs typeface="Arial" panose="020B0604020202020204" pitchFamily="34" charset="0"/>
              </a:rPr>
              <a:t>15Mbps Internet Link</a:t>
            </a:r>
            <a:endParaRPr lang="en-US" sz="1800" dirty="0">
              <a:solidFill>
                <a:prstClr val="white"/>
              </a:solidFill>
              <a:latin typeface="Arial" panose="020B0604020202020204" pitchFamily="34" charset="0"/>
              <a:cs typeface="Arial" panose="020B0604020202020204" pitchFamily="34" charset="0"/>
            </a:endParaRPr>
          </a:p>
        </p:txBody>
      </p:sp>
      <p:sp>
        <p:nvSpPr>
          <p:cNvPr id="26" name="AutoShape 4"/>
          <p:cNvSpPr>
            <a:spLocks noChangeArrowheads="1"/>
          </p:cNvSpPr>
          <p:nvPr/>
        </p:nvSpPr>
        <p:spPr bwMode="auto">
          <a:xfrm>
            <a:off x="7086600" y="2599257"/>
            <a:ext cx="1358428" cy="714546"/>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Pose</a:t>
            </a:r>
          </a:p>
        </p:txBody>
      </p:sp>
      <p:sp>
        <p:nvSpPr>
          <p:cNvPr id="27" name="AutoShape 7"/>
          <p:cNvSpPr>
            <a:spLocks noChangeArrowheads="1"/>
          </p:cNvSpPr>
          <p:nvPr/>
        </p:nvSpPr>
        <p:spPr bwMode="auto">
          <a:xfrm flipH="1">
            <a:off x="6332962" y="2623035"/>
            <a:ext cx="1295401" cy="690768"/>
          </a:xfrm>
          <a:prstGeom prst="rightArrow">
            <a:avLst>
              <a:gd name="adj1" fmla="val 50000"/>
              <a:gd name="adj2" fmla="val 50000"/>
            </a:avLst>
          </a:prstGeom>
          <a:solidFill>
            <a:srgbClr val="333333"/>
          </a:solidFill>
          <a:ln w="9525">
            <a:solidFill>
              <a:srgbClr val="000000"/>
            </a:solidFill>
            <a:round/>
            <a:headEnd/>
            <a:tailEnd/>
          </a:ln>
          <a:effectLst/>
          <a:scene3d>
            <a:camera prst="orthographicFront">
              <a:rot lat="0" lon="0" rev="5400000"/>
            </a:camera>
            <a:lightRig rig="threePt" dir="t"/>
          </a:scene3d>
        </p:spPr>
        <p:txBody>
          <a:bodyPr wrap="none" lIns="0" tIns="21167" rIns="0" bIns="0" anchor="ctr"/>
          <a:lstStyle>
            <a:lvl1pPr>
              <a:tabLst>
                <a:tab pos="723900" algn="l"/>
              </a:tabLst>
              <a:defRPr sz="2400">
                <a:solidFill>
                  <a:srgbClr val="000000"/>
                </a:solidFill>
                <a:latin typeface="Times New Roman" charset="0"/>
                <a:ea typeface="msmincho" charset="0"/>
                <a:cs typeface="msmincho" charset="0"/>
              </a:defRPr>
            </a:lvl1pPr>
            <a:lvl2pPr>
              <a:tabLst>
                <a:tab pos="723900" algn="l"/>
              </a:tabLst>
              <a:defRPr sz="2400">
                <a:solidFill>
                  <a:srgbClr val="000000"/>
                </a:solidFill>
                <a:latin typeface="Times New Roman" charset="0"/>
                <a:ea typeface="msmincho" charset="0"/>
                <a:cs typeface="msmincho" charset="0"/>
              </a:defRPr>
            </a:lvl2pPr>
            <a:lvl3pPr>
              <a:tabLst>
                <a:tab pos="723900" algn="l"/>
              </a:tabLst>
              <a:defRPr sz="2400">
                <a:solidFill>
                  <a:srgbClr val="000000"/>
                </a:solidFill>
                <a:latin typeface="Times New Roman" charset="0"/>
                <a:ea typeface="msmincho" charset="0"/>
                <a:cs typeface="msmincho" charset="0"/>
              </a:defRPr>
            </a:lvl3pPr>
            <a:lvl4pPr>
              <a:tabLst>
                <a:tab pos="723900" algn="l"/>
              </a:tabLst>
              <a:defRPr sz="2400">
                <a:solidFill>
                  <a:srgbClr val="000000"/>
                </a:solidFill>
                <a:latin typeface="Times New Roman" charset="0"/>
                <a:ea typeface="msmincho" charset="0"/>
                <a:cs typeface="msmincho" charset="0"/>
              </a:defRPr>
            </a:lvl4pPr>
            <a:lvl5pPr>
              <a:tabLst>
                <a:tab pos="723900" algn="l"/>
              </a:tabLst>
              <a:defRPr sz="2400">
                <a:solidFill>
                  <a:srgbClr val="000000"/>
                </a:solidFill>
                <a:latin typeface="Times New Roman" charset="0"/>
                <a:ea typeface="msmincho" charset="0"/>
                <a:cs typeface="msmincho"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Lst>
              <a:defRPr sz="2400">
                <a:solidFill>
                  <a:srgbClr val="000000"/>
                </a:solidFill>
                <a:latin typeface="Times New Roman" charset="0"/>
                <a:ea typeface="msmincho" charset="0"/>
                <a:cs typeface="msmincho" charset="0"/>
              </a:defRPr>
            </a:lvl9pPr>
          </a:lstStyle>
          <a:p>
            <a:pPr fontAlgn="auto">
              <a:lnSpc>
                <a:spcPct val="100000"/>
              </a:lnSpc>
              <a:spcBef>
                <a:spcPts val="0"/>
              </a:spcBef>
              <a:spcAft>
                <a:spcPts val="0"/>
              </a:spcAft>
              <a:buClrTx/>
              <a:buSzTx/>
              <a:buFontTx/>
              <a:buNone/>
              <a:defRPr/>
            </a:pPr>
            <a:r>
              <a:rPr lang="en-US" altLang="en-US" sz="1600" dirty="0" smtClean="0">
                <a:solidFill>
                  <a:srgbClr val="FFFFFF"/>
                </a:solidFill>
                <a:latin typeface="Arial" charset="0"/>
              </a:rPr>
              <a:t>HMD Video</a:t>
            </a:r>
          </a:p>
        </p:txBody>
      </p:sp>
      <p:sp>
        <p:nvSpPr>
          <p:cNvPr id="66574" name="AutoShape 4"/>
          <p:cNvSpPr>
            <a:spLocks noChangeArrowheads="1"/>
          </p:cNvSpPr>
          <p:nvPr/>
        </p:nvSpPr>
        <p:spPr bwMode="auto">
          <a:xfrm>
            <a:off x="3314700" y="65088"/>
            <a:ext cx="2590800" cy="1098550"/>
          </a:xfrm>
          <a:prstGeom prst="rightArrow">
            <a:avLst>
              <a:gd name="adj1" fmla="val 50000"/>
              <a:gd name="adj2" fmla="val 49952"/>
            </a:avLst>
          </a:prstGeom>
          <a:solidFill>
            <a:srgbClr val="333333"/>
          </a:solidFill>
          <a:ln w="9525">
            <a:solidFill>
              <a:srgbClr val="000000"/>
            </a:solidFill>
            <a:round/>
            <a:headEnd/>
            <a:tailEnd/>
          </a:ln>
        </p:spPr>
        <p:txBody>
          <a:bodyPr wrap="none" lIns="0" tIns="21167" rIns="0" bIns="0" anchor="ctr"/>
          <a:lstStyle>
            <a:lvl1pPr algn="l" eaLnBrk="0" hangingPunct="0">
              <a:spcBef>
                <a:spcPct val="20000"/>
              </a:spcBef>
              <a:buFont typeface="Arial" pitchFamily="34" charset="0"/>
              <a:buChar char="•"/>
              <a:tabLst>
                <a:tab pos="723900" algn="l"/>
              </a:tabLst>
              <a:defRPr sz="3200">
                <a:solidFill>
                  <a:schemeClr val="tx1"/>
                </a:solidFill>
                <a:latin typeface="Calibri" pitchFamily="34" charset="0"/>
              </a:defRPr>
            </a:lvl1pPr>
            <a:lvl2pPr marL="742950" indent="-285750" algn="l" eaLnBrk="0" hangingPunct="0">
              <a:spcBef>
                <a:spcPct val="20000"/>
              </a:spcBef>
              <a:buFont typeface="Arial" pitchFamily="34" charset="0"/>
              <a:buChar char="–"/>
              <a:tabLst>
                <a:tab pos="723900" algn="l"/>
              </a:tabLst>
              <a:defRPr sz="2800">
                <a:solidFill>
                  <a:schemeClr val="tx1"/>
                </a:solidFill>
                <a:latin typeface="Calibri" pitchFamily="34" charset="0"/>
              </a:defRPr>
            </a:lvl2pPr>
            <a:lvl3pPr marL="1143000" indent="-228600" algn="l" eaLnBrk="0" hangingPunct="0">
              <a:spcBef>
                <a:spcPct val="20000"/>
              </a:spcBef>
              <a:buFont typeface="Arial" pitchFamily="34" charset="0"/>
              <a:buChar char="•"/>
              <a:tabLst>
                <a:tab pos="723900" algn="l"/>
              </a:tabLst>
              <a:defRPr sz="2400">
                <a:solidFill>
                  <a:schemeClr val="tx1"/>
                </a:solidFill>
                <a:latin typeface="Calibri" pitchFamily="34" charset="0"/>
              </a:defRPr>
            </a:lvl3pPr>
            <a:lvl4pPr marL="16002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4pPr>
            <a:lvl5pPr marL="2057400" indent="-228600" algn="l" eaLnBrk="0" hangingPunct="0">
              <a:spcBef>
                <a:spcPct val="20000"/>
              </a:spcBef>
              <a:buFont typeface="Arial" pitchFamily="34" charset="0"/>
              <a:buChar char="»"/>
              <a:tabLst>
                <a:tab pos="7239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723900" algn="l"/>
              </a:tabLst>
              <a:defRPr sz="2000">
                <a:solidFill>
                  <a:schemeClr val="tx1"/>
                </a:solidFill>
                <a:latin typeface="Calibri" pitchFamily="34" charset="0"/>
              </a:defRPr>
            </a:lvl9pPr>
          </a:lstStyle>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Omnistereo </a:t>
            </a:r>
          </a:p>
          <a:p>
            <a:pPr algn="ctr" eaLnBrk="1" hangingPunct="1">
              <a:lnSpc>
                <a:spcPct val="100000"/>
              </a:lnSpc>
              <a:spcBef>
                <a:spcPct val="0"/>
              </a:spcBef>
              <a:buClrTx/>
              <a:buSzTx/>
              <a:buFontTx/>
              <a:buNone/>
            </a:pPr>
            <a:r>
              <a:rPr lang="en-US" altLang="en-US" sz="1600">
                <a:solidFill>
                  <a:srgbClr val="FFFFFF"/>
                </a:solidFill>
                <a:latin typeface="Arial" pitchFamily="34" charset="0"/>
                <a:ea typeface="msmincho"/>
                <a:cs typeface="msmincho"/>
              </a:rPr>
              <a:t>Image Stream</a:t>
            </a:r>
          </a:p>
        </p:txBody>
      </p:sp>
      <p:sp>
        <p:nvSpPr>
          <p:cNvPr id="12" name="TextBox 11"/>
          <p:cNvSpPr txBox="1"/>
          <p:nvPr/>
        </p:nvSpPr>
        <p:spPr>
          <a:xfrm>
            <a:off x="3924300" y="2894013"/>
            <a:ext cx="1524000" cy="708025"/>
          </a:xfrm>
          <a:prstGeom prst="rect">
            <a:avLst/>
          </a:prstGeom>
          <a:noFill/>
        </p:spPr>
        <p:txBody>
          <a:bodyPr>
            <a:spAutoFit/>
          </a:bodyPr>
          <a:lstStyle/>
          <a:p>
            <a:pPr fontAlgn="auto">
              <a:lnSpc>
                <a:spcPct val="100000"/>
              </a:lnSpc>
              <a:spcBef>
                <a:spcPts val="0"/>
              </a:spcBef>
              <a:spcAft>
                <a:spcPts val="0"/>
              </a:spcAft>
              <a:buClrTx/>
              <a:buSzTx/>
              <a:buFontTx/>
              <a:buNone/>
              <a:defRPr/>
            </a:pPr>
            <a:r>
              <a:rPr lang="en-US" sz="4000" dirty="0">
                <a:solidFill>
                  <a:prstClr val="black"/>
                </a:solidFill>
                <a:latin typeface="Arial" panose="020B0604020202020204" pitchFamily="34" charset="0"/>
                <a:ea typeface="+mn-ea"/>
                <a:cs typeface="Arial" panose="020B0604020202020204" pitchFamily="34" charset="0"/>
              </a:rPr>
              <a:t>VMD</a:t>
            </a:r>
          </a:p>
        </p:txBody>
      </p:sp>
    </p:spTree>
    <p:extLst>
      <p:ext uri="{BB962C8B-B14F-4D97-AF65-F5344CB8AC3E}">
        <p14:creationId xmlns:p14="http://schemas.microsoft.com/office/powerpoint/2010/main" val="27257103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65539" name="Title 3"/>
          <p:cNvSpPr>
            <a:spLocks noGrp="1"/>
          </p:cNvSpPr>
          <p:nvPr>
            <p:ph type="title"/>
          </p:nvPr>
        </p:nvSpPr>
        <p:spPr>
          <a:xfrm>
            <a:off x="152400" y="57150"/>
            <a:ext cx="8839200" cy="666750"/>
          </a:xfrm>
        </p:spPr>
        <p:txBody>
          <a:bodyPr/>
          <a:lstStyle/>
          <a:p>
            <a:r>
              <a:rPr lang="en-US" altLang="en-US" sz="3200" smtClean="0"/>
              <a:t>Stereoscopic Panorama Ray Tracing w/ OptiX</a:t>
            </a:r>
          </a:p>
        </p:txBody>
      </p:sp>
      <p:sp>
        <p:nvSpPr>
          <p:cNvPr id="65540" name="Text Placeholder 4"/>
          <p:cNvSpPr>
            <a:spLocks noGrp="1"/>
          </p:cNvSpPr>
          <p:nvPr>
            <p:ph type="body" sz="half" idx="1"/>
          </p:nvPr>
        </p:nvSpPr>
        <p:spPr>
          <a:xfrm>
            <a:off x="0" y="1503363"/>
            <a:ext cx="5740400" cy="3506787"/>
          </a:xfrm>
        </p:spPr>
        <p:txBody>
          <a:bodyPr/>
          <a:lstStyle/>
          <a:p>
            <a:r>
              <a:rPr lang="en-US" altLang="en-US" sz="2000" b="1" smtClean="0"/>
              <a:t>Render 360° images and movies</a:t>
            </a:r>
            <a:r>
              <a:rPr lang="en-US" altLang="en-US" sz="2000" smtClean="0"/>
              <a:t> </a:t>
            </a:r>
            <a:r>
              <a:rPr lang="en-US" altLang="en-US" sz="2000" b="1" smtClean="0"/>
              <a:t>for VR headsets such as Oculus Rift, Google Cardboard</a:t>
            </a:r>
          </a:p>
          <a:p>
            <a:r>
              <a:rPr lang="en-US" altLang="en-US" sz="2000" smtClean="0"/>
              <a:t>Ray trace panoramic stereo spheremaps or cubemaps for very high-frame-rate display via OpenGL texturing onto simple geometry</a:t>
            </a:r>
          </a:p>
          <a:p>
            <a:r>
              <a:rPr lang="en-US" altLang="en-US" sz="2000" smtClean="0"/>
              <a:t>Stereo requires spherical camera projections </a:t>
            </a:r>
            <a:r>
              <a:rPr lang="en-US" altLang="en-US" sz="2000" b="1" smtClean="0"/>
              <a:t>poorly suited to rasterization</a:t>
            </a:r>
          </a:p>
          <a:p>
            <a:r>
              <a:rPr lang="en-US" altLang="en-US" sz="2000" smtClean="0"/>
              <a:t>Benefits from OptiX multi-GPU rendering and load balancing, </a:t>
            </a:r>
            <a:r>
              <a:rPr lang="en-US" altLang="en-US" sz="2000" b="1" smtClean="0"/>
              <a:t>remote visualization</a:t>
            </a:r>
          </a:p>
          <a:p>
            <a:endParaRPr lang="en-US" altLang="en-US" sz="2400" smtClean="0"/>
          </a:p>
        </p:txBody>
      </p:sp>
      <p:pic>
        <p:nvPicPr>
          <p:cNvPr id="655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0400" y="1581150"/>
            <a:ext cx="34036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66675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6742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40250"/>
            <a:ext cx="9144000" cy="6032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466" name="Group 143"/>
          <p:cNvGrpSpPr>
            <a:grpSpLocks/>
          </p:cNvGrpSpPr>
          <p:nvPr/>
        </p:nvGrpSpPr>
        <p:grpSpPr bwMode="auto">
          <a:xfrm>
            <a:off x="579438" y="153988"/>
            <a:ext cx="2343150" cy="2360612"/>
            <a:chOff x="1548213" y="1044249"/>
            <a:chExt cx="2057400" cy="2133600"/>
          </a:xfrm>
        </p:grpSpPr>
        <p:cxnSp>
          <p:nvCxnSpPr>
            <p:cNvPr id="12" name="Straight Arrow Connector 11"/>
            <p:cNvCxnSpPr/>
            <p:nvPr/>
          </p:nvCxnSpPr>
          <p:spPr>
            <a:xfrm>
              <a:off x="2539277" y="2126115"/>
              <a:ext cx="106633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a:spLocks noChangeAspect="1"/>
            </p:cNvSpPr>
            <p:nvPr/>
          </p:nvSpPr>
          <p:spPr>
            <a:xfrm>
              <a:off x="1700148" y="1272387"/>
              <a:ext cx="1676865" cy="17060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4" name="Straight Arrow Connector 3"/>
            <p:cNvCxnSpPr/>
            <p:nvPr/>
          </p:nvCxnSpPr>
          <p:spPr>
            <a:xfrm flipV="1">
              <a:off x="2539277" y="1044249"/>
              <a:ext cx="0" cy="10818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539277" y="2126115"/>
              <a:ext cx="0" cy="10517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539277" y="1425915"/>
              <a:ext cx="761071"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700148" y="2126115"/>
              <a:ext cx="839129"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539277" y="2126115"/>
              <a:ext cx="761071" cy="7475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776813" y="1425915"/>
              <a:ext cx="762464" cy="7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548213" y="2126115"/>
              <a:ext cx="99106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152400" y="2513013"/>
            <a:ext cx="360680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A) </a:t>
            </a:r>
            <a:r>
              <a:rPr lang="en-US" sz="1600" b="1" dirty="0" err="1">
                <a:solidFill>
                  <a:prstClr val="black"/>
                </a:solidFill>
                <a:latin typeface="Arial" panose="020B0604020202020204" pitchFamily="34" charset="0"/>
                <a:ea typeface="+mn-ea"/>
                <a:cs typeface="Arial" panose="020B0604020202020204" pitchFamily="34" charset="0"/>
              </a:rPr>
              <a:t>Monoscopic</a:t>
            </a:r>
            <a:r>
              <a:rPr lang="en-US" sz="1600" b="1" dirty="0">
                <a:solidFill>
                  <a:prstClr val="black"/>
                </a:solidFill>
                <a:latin typeface="Arial" panose="020B0604020202020204" pitchFamily="34" charset="0"/>
                <a:ea typeface="+mn-ea"/>
                <a:cs typeface="Arial" panose="020B0604020202020204" pitchFamily="34" charset="0"/>
              </a:rPr>
              <a:t>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at center of projection (COP).</a:t>
            </a:r>
          </a:p>
        </p:txBody>
      </p:sp>
      <p:sp>
        <p:nvSpPr>
          <p:cNvPr id="146" name="TextBox 145"/>
          <p:cNvSpPr txBox="1"/>
          <p:nvPr/>
        </p:nvSpPr>
        <p:spPr>
          <a:xfrm>
            <a:off x="3759200" y="2519363"/>
            <a:ext cx="5264150" cy="584200"/>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B) Left eye stereo circular projection.</a:t>
            </a:r>
          </a:p>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Eye offset from COP by half of </a:t>
            </a:r>
            <a:r>
              <a:rPr lang="en-US" sz="1600" b="1" dirty="0" err="1">
                <a:solidFill>
                  <a:prstClr val="black"/>
                </a:solidFill>
                <a:latin typeface="Arial" panose="020B0604020202020204" pitchFamily="34" charset="0"/>
                <a:ea typeface="+mn-ea"/>
                <a:cs typeface="Arial" panose="020B0604020202020204" pitchFamily="34" charset="0"/>
              </a:rPr>
              <a:t>interocular</a:t>
            </a:r>
            <a:r>
              <a:rPr lang="en-US" sz="1600" b="1" dirty="0">
                <a:solidFill>
                  <a:prstClr val="black"/>
                </a:solidFill>
                <a:latin typeface="Arial" panose="020B0604020202020204" pitchFamily="34" charset="0"/>
                <a:ea typeface="+mn-ea"/>
                <a:cs typeface="Arial" panose="020B0604020202020204" pitchFamily="34" charset="0"/>
              </a:rPr>
              <a:t> distance.</a:t>
            </a:r>
          </a:p>
        </p:txBody>
      </p:sp>
      <p:sp>
        <p:nvSpPr>
          <p:cNvPr id="148" name="TextBox 147"/>
          <p:cNvSpPr txBox="1"/>
          <p:nvPr/>
        </p:nvSpPr>
        <p:spPr>
          <a:xfrm>
            <a:off x="152400" y="3659188"/>
            <a:ext cx="3606800" cy="132397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C) Stereo eye separation smoothly decreased to zero at zenith and nadir points on the polar axis to prevent incorrect stereo when HMD sees the poles.</a:t>
            </a:r>
          </a:p>
        </p:txBody>
      </p:sp>
      <p:grpSp>
        <p:nvGrpSpPr>
          <p:cNvPr id="62470" name="Group 2"/>
          <p:cNvGrpSpPr>
            <a:grpSpLocks/>
          </p:cNvGrpSpPr>
          <p:nvPr/>
        </p:nvGrpSpPr>
        <p:grpSpPr bwMode="auto">
          <a:xfrm>
            <a:off x="4005263" y="93663"/>
            <a:ext cx="2827337" cy="2359025"/>
            <a:chOff x="3359490" y="91130"/>
            <a:chExt cx="3985343" cy="2359591"/>
          </a:xfrm>
        </p:grpSpPr>
        <p:cxnSp>
          <p:nvCxnSpPr>
            <p:cNvPr id="68" name="Straight Arrow Connector 67"/>
            <p:cNvCxnSpPr/>
            <p:nvPr/>
          </p:nvCxnSpPr>
          <p:spPr>
            <a:xfrm flipV="1">
              <a:off x="4247856" y="91130"/>
              <a:ext cx="0" cy="11972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617329" y="1286804"/>
              <a:ext cx="0" cy="11639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981822" y="764391"/>
              <a:ext cx="157981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487291" y="167348"/>
              <a:ext cx="1130038" cy="7748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4207578" y="1618671"/>
              <a:ext cx="1241924"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5503207" y="942234"/>
              <a:ext cx="1127801" cy="8272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359490" y="764391"/>
              <a:ext cx="1127801" cy="8542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3513891" y="1767932"/>
              <a:ext cx="146793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4487291" y="942234"/>
              <a:ext cx="494531"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4981822" y="764391"/>
              <a:ext cx="0" cy="54146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a:off x="4981822" y="942234"/>
              <a:ext cx="521385" cy="34457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H="1" flipV="1">
              <a:off x="4981822" y="1288392"/>
              <a:ext cx="635507" cy="1587"/>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4981822" y="1286804"/>
              <a:ext cx="467680"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4977346" y="1289980"/>
              <a:ext cx="0" cy="47954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4487291" y="1286804"/>
              <a:ext cx="494531" cy="331868"/>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247856" y="1289980"/>
              <a:ext cx="733966" cy="0"/>
            </a:xfrm>
            <a:prstGeom prst="straightConnector1">
              <a:avLst/>
            </a:prstGeom>
            <a:ln w="25400">
              <a:solidFill>
                <a:schemeClr val="accent5">
                  <a:lumMod val="7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13" name="Oval 112"/>
            <p:cNvSpPr>
              <a:spLocks noChangeAspect="1"/>
            </p:cNvSpPr>
            <p:nvPr/>
          </p:nvSpPr>
          <p:spPr>
            <a:xfrm>
              <a:off x="3760038" y="362657"/>
              <a:ext cx="2481610" cy="188799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57" name="Curved Left Arrow 156"/>
            <p:cNvSpPr/>
            <p:nvPr/>
          </p:nvSpPr>
          <p:spPr>
            <a:xfrm>
              <a:off x="6049205" y="122888"/>
              <a:ext cx="1295628" cy="22897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174" name="TextBox 173"/>
          <p:cNvSpPr txBox="1"/>
          <p:nvPr/>
        </p:nvSpPr>
        <p:spPr>
          <a:xfrm>
            <a:off x="6043613" y="3395663"/>
            <a:ext cx="22193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0" name="TextBox 179"/>
          <p:cNvSpPr txBox="1"/>
          <p:nvPr/>
        </p:nvSpPr>
        <p:spPr>
          <a:xfrm>
            <a:off x="6026150" y="4773613"/>
            <a:ext cx="2236788" cy="339725"/>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Zero Eye Sep</a:t>
            </a:r>
          </a:p>
        </p:txBody>
      </p:sp>
      <p:sp>
        <p:nvSpPr>
          <p:cNvPr id="182" name="TextBox 181"/>
          <p:cNvSpPr txBox="1"/>
          <p:nvPr/>
        </p:nvSpPr>
        <p:spPr>
          <a:xfrm>
            <a:off x="6026150" y="4084638"/>
            <a:ext cx="2236788"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Full Eye Separation</a:t>
            </a:r>
          </a:p>
        </p:txBody>
      </p:sp>
      <p:sp>
        <p:nvSpPr>
          <p:cNvPr id="78" name="TextBox 77"/>
          <p:cNvSpPr txBox="1"/>
          <p:nvPr/>
        </p:nvSpPr>
        <p:spPr>
          <a:xfrm>
            <a:off x="6026150" y="4540250"/>
            <a:ext cx="2265363" cy="338138"/>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grpSp>
        <p:nvGrpSpPr>
          <p:cNvPr id="62475" name="Group 4"/>
          <p:cNvGrpSpPr>
            <a:grpSpLocks/>
          </p:cNvGrpSpPr>
          <p:nvPr/>
        </p:nvGrpSpPr>
        <p:grpSpPr bwMode="auto">
          <a:xfrm>
            <a:off x="3875088" y="3097213"/>
            <a:ext cx="2239962" cy="2020887"/>
            <a:chOff x="4066503" y="3088273"/>
            <a:chExt cx="2819963" cy="2021487"/>
          </a:xfrm>
        </p:grpSpPr>
        <p:sp>
          <p:nvSpPr>
            <p:cNvPr id="147" name="Oval 146"/>
            <p:cNvSpPr/>
            <p:nvPr/>
          </p:nvSpPr>
          <p:spPr>
            <a:xfrm>
              <a:off x="4066503" y="3988652"/>
              <a:ext cx="1964581" cy="4144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cxnSp>
          <p:nvCxnSpPr>
            <p:cNvPr id="152" name="Straight Connector 151"/>
            <p:cNvCxnSpPr>
              <a:stCxn id="147" idx="3"/>
              <a:endCxn id="147" idx="7"/>
            </p:cNvCxnSpPr>
            <p:nvPr/>
          </p:nvCxnSpPr>
          <p:spPr>
            <a:xfrm flipV="1">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47" idx="1"/>
              <a:endCxn id="147" idx="5"/>
            </p:cNvCxnSpPr>
            <p:nvPr/>
          </p:nvCxnSpPr>
          <p:spPr>
            <a:xfrm>
              <a:off x="4354295" y="4050584"/>
              <a:ext cx="1388996" cy="292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51" idx="0"/>
            </p:cNvCxnSpPr>
            <p:nvPr/>
          </p:nvCxnSpPr>
          <p:spPr>
            <a:xfrm>
              <a:off x="5047794" y="3456682"/>
              <a:ext cx="142896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617383" y="3571016"/>
              <a:ext cx="85937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5617383" y="4835041"/>
              <a:ext cx="9153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051791" y="4949375"/>
              <a:ext cx="1424972"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5" name="Right Brace 174"/>
            <p:cNvSpPr/>
            <p:nvPr/>
          </p:nvSpPr>
          <p:spPr>
            <a:xfrm>
              <a:off x="6530723" y="3456682"/>
              <a:ext cx="303781"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181" name="Right Brace 180"/>
            <p:cNvSpPr/>
            <p:nvPr/>
          </p:nvSpPr>
          <p:spPr>
            <a:xfrm>
              <a:off x="6500745" y="4835041"/>
              <a:ext cx="305779" cy="11433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192" name="Straight Connector 191"/>
            <p:cNvCxnSpPr/>
            <p:nvPr/>
          </p:nvCxnSpPr>
          <p:spPr>
            <a:xfrm flipV="1">
              <a:off x="5077773" y="3571016"/>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5047794" y="4196677"/>
              <a:ext cx="569589"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4536163" y="4209381"/>
              <a:ext cx="511631" cy="6256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flipV="1">
              <a:off x="4480204" y="3571016"/>
              <a:ext cx="567590" cy="63836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a:off x="4518177" y="3513849"/>
              <a:ext cx="1061233"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sp>
          <p:nvSpPr>
            <p:cNvPr id="202" name="Oval 201"/>
            <p:cNvSpPr/>
            <p:nvPr/>
          </p:nvSpPr>
          <p:spPr>
            <a:xfrm>
              <a:off x="4528169" y="4742939"/>
              <a:ext cx="1061234" cy="149269"/>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nvGrpSpPr>
            <p:cNvPr id="62492" name="Group 141"/>
            <p:cNvGrpSpPr>
              <a:grpSpLocks/>
            </p:cNvGrpSpPr>
            <p:nvPr/>
          </p:nvGrpSpPr>
          <p:grpSpPr bwMode="auto">
            <a:xfrm>
              <a:off x="4066503" y="3257550"/>
              <a:ext cx="1964270" cy="1852210"/>
              <a:chOff x="5257800" y="996239"/>
              <a:chExt cx="1676400" cy="2133600"/>
            </a:xfrm>
          </p:grpSpPr>
          <p:cxnSp>
            <p:nvCxnSpPr>
              <p:cNvPr id="52" name="Straight Arrow Connector 51"/>
              <p:cNvCxnSpPr/>
              <p:nvPr/>
            </p:nvCxnSpPr>
            <p:spPr>
              <a:xfrm flipV="1">
                <a:off x="6096986" y="996971"/>
                <a:ext cx="0" cy="10810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096986" y="2078039"/>
                <a:ext cx="0" cy="1051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a:spLocks noChangeAspect="1"/>
              </p:cNvSpPr>
              <p:nvPr/>
            </p:nvSpPr>
            <p:spPr>
              <a:xfrm>
                <a:off x="5257800" y="1225624"/>
                <a:ext cx="1676665" cy="1704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0000"/>
                  </a:lnSpc>
                  <a:spcBef>
                    <a:spcPts val="0"/>
                  </a:spcBef>
                  <a:spcAft>
                    <a:spcPts val="0"/>
                  </a:spcAft>
                  <a:buClrTx/>
                  <a:buSzTx/>
                  <a:buFontTx/>
                  <a:buNone/>
                  <a:defRPr/>
                </a:pPr>
                <a:endParaRPr lang="en-US" sz="1800">
                  <a:solidFill>
                    <a:prstClr val="white"/>
                  </a:solidFill>
                </a:endParaRPr>
              </a:p>
            </p:txBody>
          </p:sp>
        </p:grpSp>
        <p:sp>
          <p:nvSpPr>
            <p:cNvPr id="203" name="TextBox 202"/>
            <p:cNvSpPr txBox="1"/>
            <p:nvPr/>
          </p:nvSpPr>
          <p:spPr>
            <a:xfrm>
              <a:off x="5077773" y="3088273"/>
              <a:ext cx="1808693" cy="3382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Polar Axis</a:t>
              </a:r>
            </a:p>
          </p:txBody>
        </p:sp>
        <p:sp>
          <p:nvSpPr>
            <p:cNvPr id="66" name="Right Brace 65"/>
            <p:cNvSpPr/>
            <p:nvPr/>
          </p:nvSpPr>
          <p:spPr>
            <a:xfrm>
              <a:off x="6510737" y="3945778"/>
              <a:ext cx="289791" cy="52244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cxnSp>
          <p:nvCxnSpPr>
            <p:cNvPr id="67" name="Straight Connector 66"/>
            <p:cNvCxnSpPr>
              <a:endCxn id="66" idx="0"/>
            </p:cNvCxnSpPr>
            <p:nvPr/>
          </p:nvCxnSpPr>
          <p:spPr>
            <a:xfrm>
              <a:off x="5965132" y="3945778"/>
              <a:ext cx="545605"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79121" y="4468220"/>
              <a:ext cx="543607"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7" name="Right Brace 76"/>
            <p:cNvSpPr/>
            <p:nvPr/>
          </p:nvSpPr>
          <p:spPr>
            <a:xfrm>
              <a:off x="6492751" y="4504743"/>
              <a:ext cx="275801"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sp>
          <p:nvSpPr>
            <p:cNvPr id="79" name="Right Brace 78"/>
            <p:cNvSpPr/>
            <p:nvPr/>
          </p:nvSpPr>
          <p:spPr>
            <a:xfrm>
              <a:off x="6510737" y="3613891"/>
              <a:ext cx="277800" cy="29536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lnSpc>
                  <a:spcPct val="100000"/>
                </a:lnSpc>
                <a:spcBef>
                  <a:spcPts val="0"/>
                </a:spcBef>
                <a:spcAft>
                  <a:spcPts val="0"/>
                </a:spcAft>
                <a:buClrTx/>
                <a:buSzTx/>
                <a:buFontTx/>
                <a:buNone/>
                <a:defRPr/>
              </a:pPr>
              <a:endParaRPr lang="en-US" sz="1800">
                <a:solidFill>
                  <a:prstClr val="black"/>
                </a:solidFill>
              </a:endParaRPr>
            </a:p>
          </p:txBody>
        </p:sp>
      </p:grpSp>
      <p:sp>
        <p:nvSpPr>
          <p:cNvPr id="80" name="TextBox 79"/>
          <p:cNvSpPr txBox="1"/>
          <p:nvPr/>
        </p:nvSpPr>
        <p:spPr>
          <a:xfrm>
            <a:off x="6026150" y="3649663"/>
            <a:ext cx="2282825" cy="338137"/>
          </a:xfrm>
          <a:prstGeom prst="rect">
            <a:avLst/>
          </a:prstGeom>
          <a:noFill/>
        </p:spPr>
        <p:txBody>
          <a:bodyPr>
            <a:spAutoFit/>
          </a:bodyPr>
          <a:lstStyle/>
          <a:p>
            <a:pPr algn="l" fontAlgn="auto">
              <a:lnSpc>
                <a:spcPct val="100000"/>
              </a:lnSpc>
              <a:spcBef>
                <a:spcPts val="0"/>
              </a:spcBef>
              <a:spcAft>
                <a:spcPts val="0"/>
              </a:spcAft>
              <a:buClrTx/>
              <a:buSzTx/>
              <a:buFontTx/>
              <a:buNone/>
              <a:defRPr/>
            </a:pPr>
            <a:r>
              <a:rPr lang="en-US" sz="1600" b="1" dirty="0">
                <a:solidFill>
                  <a:prstClr val="black"/>
                </a:solidFill>
                <a:latin typeface="Arial" panose="020B0604020202020204" pitchFamily="34" charset="0"/>
                <a:ea typeface="+mn-ea"/>
                <a:cs typeface="Arial" panose="020B0604020202020204" pitchFamily="34" charset="0"/>
              </a:rPr>
              <a:t>Decreasing Eye Sep</a:t>
            </a:r>
          </a:p>
        </p:txBody>
      </p:sp>
    </p:spTree>
    <p:extLst>
      <p:ext uri="{BB962C8B-B14F-4D97-AF65-F5344CB8AC3E}">
        <p14:creationId xmlns:p14="http://schemas.microsoft.com/office/powerpoint/2010/main" val="3839644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94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453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90600" y="1123950"/>
          <a:ext cx="7162800" cy="3779838"/>
        </p:xfrm>
        <a:graphic>
          <a:graphicData uri="http://schemas.openxmlformats.org/drawingml/2006/table">
            <a:tbl>
              <a:tblPr firstRow="1" bandRow="1">
                <a:tableStyleId>{5C22544A-7EE6-4342-B048-85BDC9FD1C3A}</a:tableStyleId>
              </a:tblPr>
              <a:tblGrid>
                <a:gridCol w="1600200"/>
                <a:gridCol w="3276600"/>
                <a:gridCol w="2286000"/>
              </a:tblGrid>
              <a:tr h="464863">
                <a:tc>
                  <a:txBody>
                    <a:bodyPr/>
                    <a:lstStyle/>
                    <a:p>
                      <a:r>
                        <a:rPr lang="en-US" sz="1300" dirty="0" smtClean="0">
                          <a:solidFill>
                            <a:schemeClr val="tx1"/>
                          </a:solidFill>
                        </a:rPr>
                        <a:t>Scene</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Per-</a:t>
                      </a:r>
                      <a:r>
                        <a:rPr lang="en-US" sz="1300" dirty="0" err="1" smtClean="0">
                          <a:solidFill>
                            <a:schemeClr val="tx1"/>
                          </a:solidFill>
                        </a:rPr>
                        <a:t>subframe</a:t>
                      </a:r>
                      <a:r>
                        <a:rPr lang="en-US" sz="1300" dirty="0" smtClean="0">
                          <a:solidFill>
                            <a:schemeClr val="tx1"/>
                          </a:solidFill>
                        </a:rPr>
                        <a:t> samples</a:t>
                      </a:r>
                    </a:p>
                    <a:p>
                      <a:r>
                        <a:rPr lang="en-US" sz="1300" dirty="0" smtClean="0">
                          <a:solidFill>
                            <a:schemeClr val="tx1"/>
                          </a:solidFill>
                        </a:rPr>
                        <a:t>AA</a:t>
                      </a:r>
                      <a:r>
                        <a:rPr lang="en-US" sz="1300" baseline="0" dirty="0" smtClean="0">
                          <a:solidFill>
                            <a:schemeClr val="tx1"/>
                          </a:solidFill>
                        </a:rPr>
                        <a:t> : AO (AO per-hit)</a:t>
                      </a:r>
                      <a:endParaRPr lang="en-US" sz="1300" dirty="0">
                        <a:solidFill>
                          <a:schemeClr val="tx1"/>
                        </a:solidFill>
                      </a:endParaRPr>
                    </a:p>
                  </a:txBody>
                  <a:tcPr marL="91458" marR="91458" marT="34299" marB="34299">
                    <a:solidFill>
                      <a:srgbClr val="99FF99"/>
                    </a:solidFill>
                  </a:tcPr>
                </a:tc>
                <a:tc>
                  <a:txBody>
                    <a:bodyPr/>
                    <a:lstStyle/>
                    <a:p>
                      <a:r>
                        <a:rPr lang="en-US" sz="1300" dirty="0" smtClean="0">
                          <a:solidFill>
                            <a:schemeClr val="tx1"/>
                          </a:solidFill>
                        </a:rPr>
                        <a:t>RT</a:t>
                      </a:r>
                      <a:r>
                        <a:rPr lang="en-US" sz="1300" baseline="0" dirty="0" smtClean="0">
                          <a:solidFill>
                            <a:schemeClr val="tx1"/>
                          </a:solidFill>
                        </a:rPr>
                        <a:t> update rate (FPS)</a:t>
                      </a:r>
                      <a:endParaRPr lang="en-US" sz="1300" dirty="0">
                        <a:solidFill>
                          <a:schemeClr val="tx1"/>
                        </a:solidFill>
                      </a:endParaRPr>
                    </a:p>
                  </a:txBody>
                  <a:tcPr marL="91458" marR="91458" marT="34299" marB="34299">
                    <a:solidFill>
                      <a:srgbClr val="99FF99"/>
                    </a:solidFill>
                  </a:tcPr>
                </a:tc>
              </a:tr>
              <a:tr h="662995">
                <a:tc>
                  <a:txBody>
                    <a:bodyPr/>
                    <a:lstStyle/>
                    <a:p>
                      <a:r>
                        <a:rPr lang="en-US" sz="1300" b="1" dirty="0" smtClean="0"/>
                        <a:t>STMV 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endParaRPr lang="en-US" sz="1300" b="1" dirty="0"/>
                    </a:p>
                  </a:txBody>
                  <a:tcPr marL="91458" marR="91458" marT="34299" marB="34299"/>
                </a:tc>
                <a:tc>
                  <a:txBody>
                    <a:bodyPr/>
                    <a:lstStyle/>
                    <a:p>
                      <a:r>
                        <a:rPr lang="en-US" sz="1300" b="1" dirty="0" smtClean="0"/>
                        <a:t>22.2</a:t>
                      </a:r>
                    </a:p>
                    <a:p>
                      <a:r>
                        <a:rPr lang="en-US" sz="1300" b="1" dirty="0" smtClean="0"/>
                        <a:t>18.1</a:t>
                      </a:r>
                    </a:p>
                    <a:p>
                      <a:r>
                        <a:rPr lang="en-US" sz="1300" b="1" dirty="0" smtClean="0"/>
                        <a:t>10.3</a:t>
                      </a:r>
                      <a:endParaRPr lang="en-US" sz="1300" b="1" dirty="0"/>
                    </a:p>
                  </a:txBody>
                  <a:tcPr marL="91458" marR="91458" marT="34299" marB="34299"/>
                </a:tc>
              </a:tr>
              <a:tr h="662995">
                <a:tc>
                  <a:txBody>
                    <a:bodyPr/>
                    <a:lstStyle/>
                    <a:p>
                      <a:r>
                        <a:rPr lang="en-US" sz="1300" b="1" dirty="0" smtClean="0"/>
                        <a:t>STMV</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txBody>
                  <a:tcPr marL="91458" marR="91458" marT="34299" marB="34299"/>
                </a:tc>
                <a:tc>
                  <a:txBody>
                    <a:bodyPr/>
                    <a:lstStyle/>
                    <a:p>
                      <a:r>
                        <a:rPr lang="en-US" sz="1300" b="1" dirty="0" smtClean="0"/>
                        <a:t>18.2</a:t>
                      </a:r>
                    </a:p>
                    <a:p>
                      <a:r>
                        <a:rPr lang="en-US" sz="1300" b="1" dirty="0" smtClean="0"/>
                        <a:t>16.1</a:t>
                      </a:r>
                    </a:p>
                    <a:p>
                      <a:r>
                        <a:rPr lang="en-US" sz="1300" b="1" dirty="0" smtClean="0"/>
                        <a:t>12.4</a:t>
                      </a:r>
                      <a:endParaRPr lang="en-US" sz="1300" b="1" dirty="0"/>
                    </a:p>
                  </a:txBody>
                  <a:tcPr marL="91458" marR="91458" marT="34299" marB="34299"/>
                </a:tc>
              </a:tr>
              <a:tr h="662995">
                <a:tc>
                  <a:txBody>
                    <a:bodyPr/>
                    <a:lstStyle/>
                    <a:p>
                      <a:r>
                        <a:rPr lang="en-US" sz="1300" b="1" dirty="0" smtClean="0"/>
                        <a:t>STMV</a:t>
                      </a:r>
                    </a:p>
                    <a:p>
                      <a:r>
                        <a:rPr lang="en-US" sz="1300" b="1" dirty="0" err="1" smtClean="0"/>
                        <a:t>Shadows+AO</a:t>
                      </a:r>
                      <a:r>
                        <a:rPr lang="en-US" sz="1300" b="1" baseline="0" dirty="0" err="1" smtClean="0"/>
                        <a:t>+DoF</a:t>
                      </a:r>
                      <a:endParaRPr lang="en-US" sz="1300" b="1" dirty="0"/>
                    </a:p>
                  </a:txBody>
                  <a:tcPr marL="91458" marR="91458" marT="34299" marB="34299"/>
                </a:tc>
                <a:tc>
                  <a:txBody>
                    <a:bodyPr/>
                    <a:lstStyle/>
                    <a:p>
                      <a:r>
                        <a:rPr lang="en-US" sz="1300" b="1" dirty="0" smtClean="0"/>
                        <a:t>1:1</a:t>
                      </a:r>
                    </a:p>
                    <a:p>
                      <a:r>
                        <a:rPr lang="en-US" sz="1300" b="1" dirty="0" smtClean="0"/>
                        <a:t>2:1</a:t>
                      </a:r>
                    </a:p>
                    <a:p>
                      <a:r>
                        <a:rPr lang="en-US" sz="1300" b="1" dirty="0" smtClean="0"/>
                        <a:t>2:2</a:t>
                      </a:r>
                    </a:p>
                  </a:txBody>
                  <a:tcPr marL="91458" marR="91458" marT="34299" marB="34299"/>
                </a:tc>
                <a:tc>
                  <a:txBody>
                    <a:bodyPr/>
                    <a:lstStyle/>
                    <a:p>
                      <a:r>
                        <a:rPr lang="en-US" sz="1300" b="1" dirty="0" smtClean="0"/>
                        <a:t>16.1</a:t>
                      </a:r>
                    </a:p>
                    <a:p>
                      <a:r>
                        <a:rPr lang="en-US" sz="1300" b="1" dirty="0" smtClean="0"/>
                        <a:t>11.1</a:t>
                      </a:r>
                    </a:p>
                    <a:p>
                      <a:r>
                        <a:rPr lang="en-US" sz="1300" b="1" dirty="0" smtClean="0"/>
                        <a:t>  8.5</a:t>
                      </a:r>
                      <a:endParaRPr lang="en-US" sz="1300" b="1" dirty="0"/>
                    </a:p>
                  </a:txBody>
                  <a:tcPr marL="91458" marR="91458" marT="34299" marB="34299"/>
                </a:tc>
              </a:tr>
              <a:tr h="662995">
                <a:tc>
                  <a:txBody>
                    <a:bodyPr/>
                    <a:lstStyle/>
                    <a:p>
                      <a:r>
                        <a:rPr lang="en-US" sz="1300" b="1" dirty="0" smtClean="0"/>
                        <a:t>HIV-1</a:t>
                      </a:r>
                    </a:p>
                    <a:p>
                      <a:r>
                        <a:rPr lang="en-US" sz="1300" b="1" dirty="0" smtClean="0"/>
                        <a:t>Shadows</a:t>
                      </a:r>
                      <a:endParaRPr lang="en-US" sz="1300" b="1" dirty="0"/>
                    </a:p>
                  </a:txBody>
                  <a:tcPr marL="91458" marR="91458" marT="34299" marB="34299"/>
                </a:tc>
                <a:tc>
                  <a:txBody>
                    <a:bodyPr/>
                    <a:lstStyle/>
                    <a:p>
                      <a:r>
                        <a:rPr lang="en-US" sz="1300" b="1" dirty="0" smtClean="0"/>
                        <a:t>1:0</a:t>
                      </a:r>
                    </a:p>
                    <a:p>
                      <a:r>
                        <a:rPr lang="en-US" sz="1300" b="1" dirty="0" smtClean="0"/>
                        <a:t>2:0</a:t>
                      </a:r>
                    </a:p>
                    <a:p>
                      <a:r>
                        <a:rPr lang="en-US" sz="1300" b="1" dirty="0" smtClean="0"/>
                        <a:t>4:0</a:t>
                      </a:r>
                    </a:p>
                  </a:txBody>
                  <a:tcPr marL="91458" marR="91458" marT="34299" marB="34299"/>
                </a:tc>
                <a:tc>
                  <a:txBody>
                    <a:bodyPr/>
                    <a:lstStyle/>
                    <a:p>
                      <a:r>
                        <a:rPr lang="en-US" sz="1300" b="1" dirty="0" smtClean="0"/>
                        <a:t>20.1</a:t>
                      </a:r>
                    </a:p>
                    <a:p>
                      <a:r>
                        <a:rPr lang="en-US" sz="1300" b="1" dirty="0" smtClean="0"/>
                        <a:t>18.1</a:t>
                      </a:r>
                    </a:p>
                    <a:p>
                      <a:r>
                        <a:rPr lang="en-US" sz="1300" b="1" dirty="0" smtClean="0"/>
                        <a:t>10.2</a:t>
                      </a:r>
                      <a:endParaRPr lang="en-US" sz="1300" b="1" dirty="0"/>
                    </a:p>
                  </a:txBody>
                  <a:tcPr marL="91458" marR="91458" marT="34299" marB="34299"/>
                </a:tc>
              </a:tr>
              <a:tr h="662995">
                <a:tc>
                  <a:txBody>
                    <a:bodyPr/>
                    <a:lstStyle/>
                    <a:p>
                      <a:r>
                        <a:rPr lang="en-US" sz="1300" b="1" dirty="0" smtClean="0"/>
                        <a:t>HIV-1</a:t>
                      </a:r>
                    </a:p>
                    <a:p>
                      <a:r>
                        <a:rPr lang="en-US" sz="1300" b="1" dirty="0" err="1" smtClean="0"/>
                        <a:t>Shadows+AO</a:t>
                      </a:r>
                      <a:endParaRPr lang="en-US" sz="1300" b="1" dirty="0"/>
                    </a:p>
                  </a:txBody>
                  <a:tcPr marL="91458" marR="91458" marT="34299" marB="34299"/>
                </a:tc>
                <a:tc>
                  <a:txBody>
                    <a:bodyPr/>
                    <a:lstStyle/>
                    <a:p>
                      <a:r>
                        <a:rPr lang="en-US" sz="1300" b="1" dirty="0" smtClean="0"/>
                        <a:t>1:1</a:t>
                      </a:r>
                    </a:p>
                    <a:p>
                      <a:r>
                        <a:rPr lang="en-US" sz="1300" b="1" dirty="0" smtClean="0"/>
                        <a:t>1:2</a:t>
                      </a:r>
                    </a:p>
                    <a:p>
                      <a:r>
                        <a:rPr lang="en-US" sz="1300" b="1" dirty="0" smtClean="0"/>
                        <a:t>1:4</a:t>
                      </a:r>
                    </a:p>
                  </a:txBody>
                  <a:tcPr marL="91458" marR="91458" marT="34299" marB="34299"/>
                </a:tc>
                <a:tc>
                  <a:txBody>
                    <a:bodyPr/>
                    <a:lstStyle/>
                    <a:p>
                      <a:r>
                        <a:rPr lang="en-US" sz="1300" b="1" dirty="0" smtClean="0"/>
                        <a:t>17.4</a:t>
                      </a:r>
                    </a:p>
                    <a:p>
                      <a:r>
                        <a:rPr lang="en-US" sz="1300" b="1" dirty="0" smtClean="0"/>
                        <a:t>12.2</a:t>
                      </a:r>
                    </a:p>
                    <a:p>
                      <a:r>
                        <a:rPr lang="en-US" sz="1300" b="1" dirty="0" smtClean="0"/>
                        <a:t>  8.1</a:t>
                      </a:r>
                      <a:endParaRPr lang="en-US" sz="1300" b="1" dirty="0"/>
                    </a:p>
                  </a:txBody>
                  <a:tcPr marL="91458" marR="91458" marT="34299" marB="34299"/>
                </a:tc>
              </a:tr>
            </a:tbl>
          </a:graphicData>
        </a:graphic>
      </p:graphicFrame>
      <p:sp>
        <p:nvSpPr>
          <p:cNvPr id="67616" name="Title 2"/>
          <p:cNvSpPr>
            <a:spLocks noGrp="1"/>
          </p:cNvSpPr>
          <p:nvPr>
            <p:ph type="title"/>
          </p:nvPr>
        </p:nvSpPr>
        <p:spPr>
          <a:xfrm>
            <a:off x="76200" y="57150"/>
            <a:ext cx="8991600" cy="925513"/>
          </a:xfrm>
        </p:spPr>
        <p:txBody>
          <a:bodyPr>
            <a:normAutofit fontScale="90000"/>
          </a:bodyPr>
          <a:lstStyle/>
          <a:p>
            <a:pPr algn="ctr"/>
            <a:r>
              <a:rPr lang="en-US" altLang="en-US" sz="3200" smtClean="0">
                <a:latin typeface="Arial" pitchFamily="34" charset="0"/>
                <a:cs typeface="Arial" pitchFamily="34" charset="0"/>
              </a:rPr>
              <a:t>Remote Omnidirectional Stereoscopic</a:t>
            </a:r>
            <a:br>
              <a:rPr lang="en-US" altLang="en-US" sz="3200" smtClean="0">
                <a:latin typeface="Arial" pitchFamily="34" charset="0"/>
                <a:cs typeface="Arial" pitchFamily="34" charset="0"/>
              </a:rPr>
            </a:br>
            <a:r>
              <a:rPr lang="en-US" altLang="en-US" sz="3200" smtClean="0">
                <a:latin typeface="Arial" pitchFamily="34" charset="0"/>
                <a:cs typeface="Arial" pitchFamily="34" charset="0"/>
              </a:rPr>
              <a:t> RT Performance @ 3072x1536 w/ 2-subframes </a:t>
            </a:r>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621364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1545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err="1" smtClean="0"/>
              <a:t>Cryo</a:t>
            </a:r>
            <a:r>
              <a:rPr lang="en-US" altLang="en-US" sz="1600" dirty="0" smtClean="0"/>
              <a:t>-EM </a:t>
            </a:r>
            <a:r>
              <a:rPr lang="en-US" altLang="en-US" sz="1600" dirty="0"/>
              <a:t>densities, volumetric </a:t>
            </a:r>
            <a:r>
              <a:rPr lang="en-US" altLang="en-US" sz="1600" dirty="0" smtClean="0"/>
              <a:t>data</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28567994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76200" y="31750"/>
            <a:ext cx="8991600" cy="635000"/>
          </a:xfrm>
        </p:spPr>
        <p:txBody>
          <a:bodyPr/>
          <a:lstStyle/>
          <a:p>
            <a:r>
              <a:rPr lang="en-US" altLang="en-US" sz="2800" smtClean="0"/>
              <a:t>HMD View-Dependent Reprojection with OpenGL</a:t>
            </a:r>
          </a:p>
        </p:txBody>
      </p:sp>
      <p:sp>
        <p:nvSpPr>
          <p:cNvPr id="68611" name="Text Placeholder 2"/>
          <p:cNvSpPr>
            <a:spLocks noGrp="1"/>
          </p:cNvSpPr>
          <p:nvPr>
            <p:ph type="body" sz="half" idx="1"/>
          </p:nvPr>
        </p:nvSpPr>
        <p:spPr>
          <a:xfrm>
            <a:off x="228600" y="742950"/>
            <a:ext cx="8610600" cy="3810000"/>
          </a:xfrm>
        </p:spPr>
        <p:txBody>
          <a:bodyPr>
            <a:normAutofit lnSpcReduction="10000"/>
          </a:bodyPr>
          <a:lstStyle/>
          <a:p>
            <a:r>
              <a:rPr lang="en-US" altLang="en-US" sz="2400" dirty="0" smtClean="0"/>
              <a:t>Texture map panoramic image onto </a:t>
            </a:r>
            <a:r>
              <a:rPr lang="en-US" altLang="en-US" sz="2400" dirty="0" err="1" smtClean="0"/>
              <a:t>reprojection</a:t>
            </a:r>
            <a:r>
              <a:rPr lang="en-US" altLang="en-US" sz="2400" dirty="0" smtClean="0"/>
              <a:t> geometry that matches the original RT image formation surface (sphere for </a:t>
            </a:r>
            <a:r>
              <a:rPr lang="en-US" altLang="en-US" sz="2400" dirty="0" err="1" smtClean="0"/>
              <a:t>equirectangular</a:t>
            </a:r>
            <a:r>
              <a:rPr lang="en-US" altLang="en-US" sz="2400" dirty="0" smtClean="0"/>
              <a:t>, cube for cube map)</a:t>
            </a:r>
          </a:p>
          <a:p>
            <a:r>
              <a:rPr lang="en-US" altLang="en-US" sz="2400" dirty="0" smtClean="0"/>
              <a:t>HMD sees standard perspective frustum view of the textured surface</a:t>
            </a:r>
          </a:p>
          <a:p>
            <a:r>
              <a:rPr lang="en-US" altLang="en-US" sz="2400" dirty="0" smtClean="0"/>
              <a:t>Commodity HMD optics require </a:t>
            </a:r>
            <a:r>
              <a:rPr lang="en-US" altLang="en-US" sz="2400" b="1" dirty="0" smtClean="0"/>
              <a:t>software lens distortion and chromatic aberration correction</a:t>
            </a:r>
            <a:r>
              <a:rPr lang="en-US" altLang="en-US" sz="2400" dirty="0" smtClean="0"/>
              <a:t> prior to display, implemented with multi-pass FBO rendering</a:t>
            </a:r>
          </a:p>
          <a:p>
            <a:r>
              <a:rPr lang="en-US" altLang="en-US" sz="2400" b="1" dirty="0" smtClean="0"/>
              <a:t>Enables low-latency, high-frame-rate redraw</a:t>
            </a:r>
            <a:r>
              <a:rPr lang="en-US" altLang="en-US" sz="2400" dirty="0" smtClean="0"/>
              <a:t> as HMD head pose changes </a:t>
            </a:r>
            <a:r>
              <a:rPr lang="en-US" altLang="en-US" sz="2400" b="1" dirty="0" smtClean="0"/>
              <a:t>(150Hz or more)</a:t>
            </a:r>
          </a:p>
          <a:p>
            <a:endParaRPr lang="en-US" altLang="en-US" sz="2400" dirty="0" smtClean="0"/>
          </a:p>
          <a:p>
            <a:endParaRPr lang="en-US" altLang="en-US" sz="2400" dirty="0" smtClean="0"/>
          </a:p>
        </p:txBody>
      </p:sp>
    </p:spTree>
    <p:extLst>
      <p:ext uri="{BB962C8B-B14F-4D97-AF65-F5344CB8AC3E}">
        <p14:creationId xmlns:p14="http://schemas.microsoft.com/office/powerpoint/2010/main" val="184706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t="15625"/>
          <a:stretch>
            <a:fillRect/>
          </a:stretch>
        </p:blipFill>
        <p:spPr bwMode="auto">
          <a:xfrm>
            <a:off x="-17464"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927" y="3943171"/>
            <a:ext cx="9178927" cy="1200329"/>
          </a:xfrm>
          <a:prstGeom prst="rect">
            <a:avLst/>
          </a:prstGeom>
          <a:solidFill>
            <a:schemeClr val="bg1"/>
          </a:solidFill>
        </p:spPr>
        <p:txBody>
          <a:bodyPr wrap="square">
            <a:spAutoFit/>
          </a:bodyPr>
          <a:lstStyle/>
          <a:p>
            <a:r>
              <a:rPr lang="en-US" altLang="en-US" b="1" dirty="0"/>
              <a:t>Immersive Molecular Visualization with Omnidirectional Stereoscopic Ray Tracing and Remote Rendering.  </a:t>
            </a:r>
            <a:r>
              <a:rPr lang="en-US" altLang="en-US" dirty="0"/>
              <a:t>J. E. Stone, W. R. Sherman, and K. </a:t>
            </a:r>
            <a:r>
              <a:rPr lang="en-US" altLang="en-US" dirty="0" err="1"/>
              <a:t>Schulten</a:t>
            </a:r>
            <a:r>
              <a:rPr lang="en-US" altLang="en-US" dirty="0"/>
              <a:t>. High Performance Data Analysis and Visualization Workshop, IEEE International Parallel and Distributed Processing Symposium Workshops (IPDPSW), </a:t>
            </a:r>
            <a:r>
              <a:rPr lang="en-US" dirty="0"/>
              <a:t>pp. 1048-1057, </a:t>
            </a:r>
            <a:r>
              <a:rPr lang="en-US" altLang="en-US" dirty="0" smtClean="0"/>
              <a:t>2016</a:t>
            </a:r>
            <a:r>
              <a:rPr lang="en-US" altLang="en-US" dirty="0"/>
              <a:t>. </a:t>
            </a:r>
            <a:endParaRPr lang="en-US" altLang="en-US" b="1" dirty="0"/>
          </a:p>
        </p:txBody>
      </p:sp>
    </p:spTree>
    <p:extLst>
      <p:ext uri="{BB962C8B-B14F-4D97-AF65-F5344CB8AC3E}">
        <p14:creationId xmlns:p14="http://schemas.microsoft.com/office/powerpoint/2010/main" val="3103969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2">
            <a:extLst>
              <a:ext uri="{28A0092B-C50C-407E-A947-70E740481C1C}">
                <a14:useLocalDpi xmlns:a14="http://schemas.microsoft.com/office/drawing/2010/main" val="0"/>
              </a:ext>
            </a:extLst>
          </a:blip>
          <a:srcRect t="27451" r="18791" b="3633"/>
          <a:stretch>
            <a:fillRect/>
          </a:stretch>
        </p:blipFill>
        <p:spPr bwMode="auto">
          <a:xfrm>
            <a:off x="0" y="-20638"/>
            <a:ext cx="9144000" cy="517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95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5338" y="155575"/>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4325" y="152400"/>
            <a:ext cx="194945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850" y="139700"/>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5338" y="2571750"/>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9525" y="2565400"/>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0375" y="2571750"/>
            <a:ext cx="19431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64325" y="2571750"/>
            <a:ext cx="193675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9525" y="155575"/>
            <a:ext cx="19446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192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133350"/>
            <a:ext cx="7772400" cy="590550"/>
          </a:xfrm>
        </p:spPr>
        <p:txBody>
          <a:bodyPr>
            <a:normAutofit fontScale="90000"/>
          </a:bodyPr>
          <a:lstStyle/>
          <a:p>
            <a:r>
              <a:rPr lang="en-US" altLang="en-US" sz="3600" dirty="0" smtClean="0"/>
              <a:t>Ongoing VR Work</a:t>
            </a:r>
          </a:p>
        </p:txBody>
      </p:sp>
      <p:sp>
        <p:nvSpPr>
          <p:cNvPr id="39939" name="Content Placeholder 2"/>
          <p:cNvSpPr>
            <a:spLocks noGrp="1"/>
          </p:cNvSpPr>
          <p:nvPr>
            <p:ph idx="1"/>
          </p:nvPr>
        </p:nvSpPr>
        <p:spPr>
          <a:xfrm>
            <a:off x="228600" y="666750"/>
            <a:ext cx="8686800" cy="4191000"/>
          </a:xfrm>
        </p:spPr>
        <p:txBody>
          <a:bodyPr>
            <a:normAutofit fontScale="92500" lnSpcReduction="20000"/>
          </a:bodyPr>
          <a:lstStyle/>
          <a:p>
            <a:pPr marL="285750" indent="-285750" defTabSz="457101" fontAlgn="auto">
              <a:spcBef>
                <a:spcPts val="0"/>
              </a:spcBef>
              <a:spcAft>
                <a:spcPts val="0"/>
              </a:spcAft>
              <a:buClrTx/>
              <a:buSzTx/>
              <a:buFont typeface="Arial" panose="020B0604020202020204" pitchFamily="34" charset="0"/>
              <a:buChar char="•"/>
              <a:defRPr/>
            </a:pPr>
            <a:r>
              <a:rPr lang="en-US" sz="2400" dirty="0" err="1" smtClean="0">
                <a:solidFill>
                  <a:prstClr val="black"/>
                </a:solidFill>
              </a:rPr>
              <a:t>OpenXR</a:t>
            </a:r>
            <a:r>
              <a:rPr lang="en-US" sz="2400" dirty="0" smtClean="0">
                <a:solidFill>
                  <a:prstClr val="black"/>
                </a:solidFill>
              </a:rPr>
              <a:t> – cross platform </a:t>
            </a:r>
            <a:r>
              <a:rPr lang="en-US" sz="2400" dirty="0" err="1" smtClean="0">
                <a:solidFill>
                  <a:prstClr val="black"/>
                </a:solidFill>
              </a:rPr>
              <a:t>muti</a:t>
            </a:r>
            <a:r>
              <a:rPr lang="en-US" sz="2400" dirty="0" smtClean="0">
                <a:solidFill>
                  <a:prstClr val="black"/>
                </a:solidFill>
              </a:rPr>
              <a:t>-vendor HMD support</a:t>
            </a:r>
            <a:endParaRPr lang="en-US" sz="2400" dirty="0">
              <a:solidFill>
                <a:prstClr val="black"/>
              </a:solidFill>
            </a:endParaRPr>
          </a:p>
          <a:p>
            <a:pPr marL="285750" indent="-285750" defTabSz="457101" fontAlgn="auto">
              <a:spcBef>
                <a:spcPts val="0"/>
              </a:spcBef>
              <a:spcAft>
                <a:spcPts val="0"/>
              </a:spcAft>
              <a:buClrTx/>
              <a:buSzTx/>
              <a:buFont typeface="Arial" panose="020B0604020202020204" pitchFamily="34" charset="0"/>
              <a:buChar char="•"/>
              <a:defRPr/>
            </a:pPr>
            <a:r>
              <a:rPr lang="en-US" altLang="en-US" sz="2400" dirty="0" smtClean="0">
                <a:latin typeface="Arial" charset="0"/>
                <a:cs typeface="Arial" charset="0"/>
              </a:rPr>
              <a:t>Ray tracing engine s</a:t>
            </a:r>
            <a:r>
              <a:rPr lang="en-US" altLang="en-US" sz="2400" b="1" dirty="0" smtClean="0">
                <a:latin typeface="Arial" charset="0"/>
                <a:cs typeface="Arial" charset="0"/>
              </a:rPr>
              <a:t>upports NVIDIA RTX Ray Tracing HW Acceleration</a:t>
            </a:r>
          </a:p>
          <a:p>
            <a:pPr marL="285750" indent="-285750" defTabSz="457101" fontAlgn="auto">
              <a:spcBef>
                <a:spcPts val="0"/>
              </a:spcBef>
              <a:spcAft>
                <a:spcPts val="0"/>
              </a:spcAft>
              <a:buClrTx/>
              <a:buSzTx/>
              <a:buFont typeface="Arial" panose="020B0604020202020204" pitchFamily="34" charset="0"/>
              <a:buChar char="•"/>
              <a:defRPr/>
            </a:pPr>
            <a:r>
              <a:rPr lang="en-US" altLang="en-US" sz="2400" dirty="0" smtClean="0">
                <a:latin typeface="Arial" charset="0"/>
                <a:cs typeface="Arial" charset="0"/>
              </a:rPr>
              <a:t>Future: </a:t>
            </a:r>
          </a:p>
          <a:p>
            <a:pPr lvl="1">
              <a:defRPr/>
            </a:pPr>
            <a:r>
              <a:rPr lang="en-US" altLang="en-US" sz="2000" b="1" dirty="0" smtClean="0">
                <a:latin typeface="Arial" charset="0"/>
                <a:cs typeface="Arial" charset="0"/>
              </a:rPr>
              <a:t>AI </a:t>
            </a:r>
            <a:r>
              <a:rPr lang="en-US" altLang="en-US" sz="2000" b="1" dirty="0" err="1" smtClean="0">
                <a:latin typeface="Arial" charset="0"/>
                <a:cs typeface="Arial" charset="0"/>
              </a:rPr>
              <a:t>denoising</a:t>
            </a:r>
            <a:r>
              <a:rPr lang="en-US" altLang="en-US" sz="2000" b="1" dirty="0" smtClean="0">
                <a:latin typeface="Arial" charset="0"/>
                <a:cs typeface="Arial" charset="0"/>
              </a:rPr>
              <a:t> for better average quality</a:t>
            </a:r>
          </a:p>
          <a:p>
            <a:pPr lvl="1">
              <a:defRPr/>
            </a:pPr>
            <a:r>
              <a:rPr lang="en-US" altLang="en-US" sz="1800" dirty="0" smtClean="0">
                <a:latin typeface="Arial" charset="0"/>
                <a:cs typeface="Arial" charset="0"/>
              </a:rPr>
              <a:t>Interactive RT stochastic sampling strategies to improve interactivity</a:t>
            </a:r>
          </a:p>
          <a:p>
            <a:pPr lvl="1">
              <a:defRPr/>
            </a:pPr>
            <a:r>
              <a:rPr lang="en-US" altLang="en-US" sz="1800" dirty="0" smtClean="0">
                <a:latin typeface="Arial" charset="0"/>
                <a:cs typeface="Arial" charset="0"/>
              </a:rPr>
              <a:t>Improved omnidirectional </a:t>
            </a:r>
            <a:r>
              <a:rPr lang="en-US" altLang="en-US" sz="1800" dirty="0" err="1" smtClean="0">
                <a:latin typeface="Arial" charset="0"/>
                <a:cs typeface="Arial" charset="0"/>
              </a:rPr>
              <a:t>cubemap</a:t>
            </a:r>
            <a:r>
              <a:rPr lang="en-US" altLang="en-US" sz="1800" dirty="0" smtClean="0">
                <a:latin typeface="Arial" charset="0"/>
                <a:cs typeface="Arial" charset="0"/>
              </a:rPr>
              <a:t>/</a:t>
            </a:r>
            <a:r>
              <a:rPr lang="en-US" altLang="en-US" sz="1800" dirty="0" err="1" smtClean="0">
                <a:latin typeface="Arial" charset="0"/>
                <a:cs typeface="Arial" charset="0"/>
              </a:rPr>
              <a:t>spheremap</a:t>
            </a:r>
            <a:r>
              <a:rPr lang="en-US" altLang="en-US" sz="1800" dirty="0" smtClean="0">
                <a:latin typeface="Arial" charset="0"/>
                <a:cs typeface="Arial" charset="0"/>
              </a:rPr>
              <a:t> sampling approaches</a:t>
            </a:r>
          </a:p>
          <a:p>
            <a:pPr lvl="1">
              <a:defRPr/>
            </a:pPr>
            <a:r>
              <a:rPr lang="en-US" altLang="en-US" sz="2000" b="1" dirty="0" smtClean="0">
                <a:latin typeface="Arial" charset="0"/>
                <a:cs typeface="Arial" charset="0"/>
              </a:rPr>
              <a:t>AI multi-view warping to allow rapid in-between view generation amid multiple HMD head locations</a:t>
            </a:r>
          </a:p>
          <a:p>
            <a:pPr lvl="1">
              <a:defRPr/>
            </a:pPr>
            <a:r>
              <a:rPr lang="en-US" altLang="en-US" sz="2000" b="1" dirty="0" smtClean="0">
                <a:latin typeface="Arial" charset="0"/>
                <a:cs typeface="Arial" charset="0"/>
              </a:rPr>
              <a:t>H.265 for high-res omnidirectional video streaming</a:t>
            </a:r>
          </a:p>
          <a:p>
            <a:pPr lvl="1">
              <a:defRPr/>
            </a:pPr>
            <a:r>
              <a:rPr lang="en-US" altLang="en-US" sz="2000" b="1" dirty="0" smtClean="0">
                <a:latin typeface="Arial" charset="0"/>
                <a:cs typeface="Arial" charset="0"/>
              </a:rPr>
              <a:t>Multi-node parallel RT and remote viz. on general clusters and supercomputers, e.g. NCSA Blue Waters, ORNL Titan</a:t>
            </a:r>
            <a:endParaRPr lang="en-US" altLang="en-US" sz="3600" dirty="0" smtClean="0">
              <a:latin typeface="Arial" charset="0"/>
              <a:cs typeface="Arial" charset="0"/>
            </a:endParaRPr>
          </a:p>
          <a:p>
            <a:pPr>
              <a:defRPr/>
            </a:pPr>
            <a:r>
              <a:rPr lang="en-US" altLang="en-US" sz="2400" dirty="0" smtClean="0">
                <a:latin typeface="Arial" charset="0"/>
                <a:cs typeface="Arial" charset="0"/>
              </a:rPr>
              <a:t>Tons of work to do on VR user interfaces, multi-user collaborative visualization, …</a:t>
            </a:r>
          </a:p>
        </p:txBody>
      </p:sp>
    </p:spTree>
    <p:extLst>
      <p:ext uri="{BB962C8B-B14F-4D97-AF65-F5344CB8AC3E}">
        <p14:creationId xmlns:p14="http://schemas.microsoft.com/office/powerpoint/2010/main" val="359037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endParaRPr lang="en-US" altLang="en-US" sz="1800" dirty="0" smtClean="0">
              <a:latin typeface="Arial" charset="0"/>
              <a:cs typeface="Arial" charset="0"/>
            </a:endParaRPr>
          </a:p>
        </p:txBody>
      </p:sp>
    </p:spTree>
    <p:extLst>
      <p:ext uri="{BB962C8B-B14F-4D97-AF65-F5344CB8AC3E}">
        <p14:creationId xmlns:p14="http://schemas.microsoft.com/office/powerpoint/2010/main" val="22665745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7511029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a:t>NAMD goes quantum: An integrative suite for hybrid simulations. </a:t>
            </a:r>
            <a:r>
              <a:rPr lang="en-US" sz="1200" dirty="0" err="1"/>
              <a:t>Melo</a:t>
            </a:r>
            <a:r>
              <a:rPr lang="en-US" sz="1200" dirty="0"/>
              <a:t>, M. C. R.; </a:t>
            </a:r>
            <a:r>
              <a:rPr lang="en-US" sz="1200" dirty="0" err="1"/>
              <a:t>Bernardi</a:t>
            </a:r>
            <a:r>
              <a:rPr lang="en-US" sz="1200" dirty="0"/>
              <a:t>, R. C.; </a:t>
            </a:r>
            <a:r>
              <a:rPr lang="en-US" sz="1200" dirty="0" err="1"/>
              <a:t>Rudack</a:t>
            </a:r>
            <a:r>
              <a:rPr lang="en-US" sz="1200" dirty="0"/>
              <a:t> T.; </a:t>
            </a:r>
            <a:r>
              <a:rPr lang="en-US" sz="1200" dirty="0" err="1"/>
              <a:t>Scheurer</a:t>
            </a:r>
            <a:r>
              <a:rPr lang="en-US" sz="1200" dirty="0"/>
              <a:t>, M.; </a:t>
            </a:r>
            <a:r>
              <a:rPr lang="en-US" sz="1200" dirty="0" err="1"/>
              <a:t>Riplinger</a:t>
            </a:r>
            <a:r>
              <a:rPr lang="en-US" sz="1200" dirty="0"/>
              <a:t>, C.; Phillips, J. C.; Maia, J. D. C.; Rocha, G. D.; Ribeiro, J. V.; Stone, J. E.; Neese, F.; </a:t>
            </a:r>
            <a:r>
              <a:rPr lang="en-US" sz="1200" dirty="0" err="1"/>
              <a:t>Schulten</a:t>
            </a:r>
            <a:r>
              <a:rPr lang="en-US" sz="1200" dirty="0"/>
              <a:t>, K.; </a:t>
            </a:r>
            <a:r>
              <a:rPr lang="en-US" sz="1200" dirty="0" err="1"/>
              <a:t>Luthey-Schulten</a:t>
            </a:r>
            <a:r>
              <a:rPr lang="en-US" sz="1200" dirty="0"/>
              <a:t>, Z.; Nature Methods, 2018.   (</a:t>
            </a:r>
            <a:r>
              <a:rPr lang="en-US" sz="1200" b="1" dirty="0"/>
              <a:t>In press)</a:t>
            </a:r>
            <a:endParaRPr lang="en-US" altLang="en-US" sz="1200" b="1" dirty="0"/>
          </a:p>
          <a:p>
            <a:pPr>
              <a:defRPr/>
            </a:pPr>
            <a:r>
              <a:rPr lang="en-US" sz="1200" b="1" dirty="0" smtClean="0"/>
              <a:t>Challenges </a:t>
            </a:r>
            <a:r>
              <a:rPr lang="en-US" sz="1200" b="1" dirty="0"/>
              <a:t>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244415306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20000"/>
          </a:bodyPr>
          <a:lstStyle/>
          <a:p>
            <a:pPr>
              <a:lnSpc>
                <a:spcPct val="90000"/>
              </a:lnSpc>
            </a:pPr>
            <a:r>
              <a:rPr lang="en-US" sz="1400" b="1" dirty="0"/>
              <a:t>Atomic Detail Visualization of Photosynthetic Membranes with GPU-Accelerated Ray Tracing.  </a:t>
            </a:r>
            <a:r>
              <a:rPr lang="en-US" sz="1400" dirty="0"/>
              <a:t>J. E. Stone, M. </a:t>
            </a:r>
            <a:r>
              <a:rPr lang="en-US" sz="1400" dirty="0" err="1"/>
              <a:t>Sener</a:t>
            </a:r>
            <a:r>
              <a:rPr lang="en-US" sz="1400" dirty="0"/>
              <a:t>, K. L. </a:t>
            </a:r>
            <a:r>
              <a:rPr lang="en-US" sz="1400" dirty="0" err="1"/>
              <a:t>Vandivort</a:t>
            </a:r>
            <a:r>
              <a:rPr lang="en-US" sz="1400" dirty="0"/>
              <a:t>, A. Barragan, A. </a:t>
            </a:r>
            <a:r>
              <a:rPr lang="en-US" sz="1400" dirty="0" err="1"/>
              <a:t>Singharoy</a:t>
            </a:r>
            <a:r>
              <a:rPr lang="en-US" sz="1400" dirty="0"/>
              <a:t>, I. </a:t>
            </a:r>
            <a:r>
              <a:rPr lang="en-US" sz="1400" dirty="0" err="1"/>
              <a:t>Teo</a:t>
            </a:r>
            <a:r>
              <a:rPr lang="en-US" sz="1400" dirty="0"/>
              <a:t>, J. V. Ribeiro, B. </a:t>
            </a:r>
            <a:r>
              <a:rPr lang="en-US" sz="1400" dirty="0" err="1"/>
              <a:t>Isralewitz</a:t>
            </a:r>
            <a:r>
              <a:rPr lang="en-US" sz="1400" dirty="0"/>
              <a:t>, B. Liu, B.-C. Goh, J. C. Phillips, C. MacGregor-</a:t>
            </a:r>
            <a:r>
              <a:rPr lang="en-US" sz="1400" dirty="0" err="1"/>
              <a:t>Chatwin</a:t>
            </a:r>
            <a:r>
              <a:rPr lang="en-US" sz="1400" dirty="0"/>
              <a:t>, M. P. Johnson, L. F. </a:t>
            </a:r>
            <a:r>
              <a:rPr lang="en-US" sz="1400" dirty="0" err="1"/>
              <a:t>Kourkoutis</a:t>
            </a:r>
            <a:r>
              <a:rPr lang="en-US" sz="1400" dirty="0"/>
              <a:t>, C. Neil Hunter, and K. </a:t>
            </a:r>
            <a:r>
              <a:rPr lang="en-US" sz="1400" dirty="0" err="1"/>
              <a:t>Schulten</a:t>
            </a:r>
            <a:r>
              <a:rPr lang="en-US" sz="1400" dirty="0"/>
              <a:t>.  J. Parallel Computing, 55:17-27, 2016.</a:t>
            </a:r>
            <a:endParaRPr lang="en-US" sz="1400" b="1" dirty="0"/>
          </a:p>
          <a:p>
            <a:pPr>
              <a:lnSpc>
                <a:spcPct val="90000"/>
              </a:lnSpc>
            </a:pPr>
            <a:r>
              <a:rPr lang="en-US" sz="1400" b="1" dirty="0" smtClean="0"/>
              <a:t>Chemical </a:t>
            </a:r>
            <a:r>
              <a:rPr lang="en-US" sz="1400" b="1" dirty="0"/>
              <a:t>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89265470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390261517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6962671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415880307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185065862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37518754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92495574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1129324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VMD Visualization Concepts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8184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 y="342900"/>
            <a:ext cx="8839200" cy="514350"/>
          </a:xfrm>
        </p:spPr>
        <p:txBody>
          <a:bodyPr>
            <a:normAutofit fontScale="90000"/>
          </a:bodyPr>
          <a:lstStyle/>
          <a:p>
            <a:r>
              <a:rPr lang="en-US" altLang="en-US" sz="3600" smtClean="0"/>
              <a:t>Biomolecular Visualization Challenges</a:t>
            </a:r>
          </a:p>
        </p:txBody>
      </p:sp>
      <p:sp>
        <p:nvSpPr>
          <p:cNvPr id="28675" name="Text Placeholder 2"/>
          <p:cNvSpPr>
            <a:spLocks noGrp="1"/>
          </p:cNvSpPr>
          <p:nvPr>
            <p:ph type="body" sz="half" idx="1"/>
          </p:nvPr>
        </p:nvSpPr>
        <p:spPr>
          <a:xfrm>
            <a:off x="228600" y="914400"/>
            <a:ext cx="4724400" cy="3714750"/>
          </a:xfrm>
        </p:spPr>
        <p:txBody>
          <a:bodyPr/>
          <a:lstStyle/>
          <a:p>
            <a:r>
              <a:rPr lang="en-US" altLang="en-US" sz="2400" dirty="0" smtClean="0"/>
              <a:t>Geometrically complex scenes</a:t>
            </a:r>
          </a:p>
          <a:p>
            <a:r>
              <a:rPr lang="en-US" altLang="en-US" sz="2400" dirty="0" smtClean="0"/>
              <a:t>Spatial relationships important to see clearly: fog, shadows, AO helpful</a:t>
            </a:r>
          </a:p>
          <a:p>
            <a:r>
              <a:rPr lang="en-US" altLang="en-US" sz="2400" dirty="0" smtClean="0"/>
              <a:t>Often show a mix of structural and spatial properties </a:t>
            </a:r>
          </a:p>
          <a:p>
            <a:r>
              <a:rPr lang="en-US" altLang="en-US" sz="2400" dirty="0" smtClean="0"/>
              <a:t>Time varying!</a:t>
            </a:r>
          </a:p>
        </p:txBody>
      </p:sp>
      <p:sp>
        <p:nvSpPr>
          <p:cNvPr id="7" name="Rectangle 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28677" name="Picture 2"/>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5046663" y="971550"/>
            <a:ext cx="4097337"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667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594121"/>
          </a:xfrm>
        </p:spPr>
        <p:txBody>
          <a:bodyPr>
            <a:normAutofit fontScale="90000"/>
          </a:bodyPr>
          <a:lstStyle/>
          <a:p>
            <a:r>
              <a:rPr lang="en-US" dirty="0" smtClean="0"/>
              <a:t>Structure Visualization</a:t>
            </a:r>
            <a:endParaRPr lang="en-US" dirty="0"/>
          </a:p>
        </p:txBody>
      </p:sp>
      <p:sp>
        <p:nvSpPr>
          <p:cNvPr id="3" name="Content Placeholder 2"/>
          <p:cNvSpPr>
            <a:spLocks noGrp="1"/>
          </p:cNvSpPr>
          <p:nvPr>
            <p:ph idx="1"/>
          </p:nvPr>
        </p:nvSpPr>
        <p:spPr>
          <a:xfrm>
            <a:off x="228600" y="693945"/>
            <a:ext cx="8686800" cy="2710636"/>
          </a:xfrm>
        </p:spPr>
        <p:txBody>
          <a:bodyPr>
            <a:normAutofit fontScale="92500" lnSpcReduction="10000"/>
          </a:bodyPr>
          <a:lstStyle/>
          <a:p>
            <a:pPr marL="0" indent="0">
              <a:buNone/>
            </a:pPr>
            <a:r>
              <a:rPr lang="en-US" sz="2400" dirty="0" smtClean="0"/>
              <a:t>Molecular representations provide different levels of abstraction, atomic detail vs. higher level organizational information</a:t>
            </a:r>
          </a:p>
          <a:p>
            <a:r>
              <a:rPr lang="en-US" sz="2400" dirty="0" smtClean="0"/>
              <a:t>Atoms, </a:t>
            </a:r>
            <a:r>
              <a:rPr lang="en-US" sz="2400" dirty="0" err="1" smtClean="0"/>
              <a:t>VdW</a:t>
            </a:r>
            <a:r>
              <a:rPr lang="en-US" sz="2400" dirty="0" smtClean="0"/>
              <a:t> spheres, bonds, ball-stick, …</a:t>
            </a:r>
          </a:p>
          <a:p>
            <a:r>
              <a:rPr lang="en-US" sz="2400" dirty="0" smtClean="0"/>
              <a:t>Molecular orbitals (quantum chemistry)</a:t>
            </a:r>
          </a:p>
          <a:p>
            <a:r>
              <a:rPr lang="en-US" sz="2400" dirty="0" smtClean="0"/>
              <a:t>Molecular surfaces </a:t>
            </a:r>
          </a:p>
          <a:p>
            <a:r>
              <a:rPr lang="en-US" sz="2400" dirty="0" smtClean="0"/>
              <a:t>Coarse-grained “beads”</a:t>
            </a:r>
          </a:p>
          <a:p>
            <a:r>
              <a:rPr lang="en-US" sz="2400" dirty="0" smtClean="0"/>
              <a:t>Ribbons, secondary structure, “cartoon” reps, RNA/DNA</a:t>
            </a:r>
          </a:p>
          <a:p>
            <a:endParaRPr lang="en-US" sz="2400"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744" y="3332830"/>
            <a:ext cx="5731243" cy="1790795"/>
          </a:xfrm>
          <a:prstGeom prst="rect">
            <a:avLst/>
          </a:prstGeom>
        </p:spPr>
      </p:pic>
    </p:spTree>
    <p:extLst>
      <p:ext uri="{BB962C8B-B14F-4D97-AF65-F5344CB8AC3E}">
        <p14:creationId xmlns:p14="http://schemas.microsoft.com/office/powerpoint/2010/main" val="1884295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ihtemplate">
  <a:themeElements>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ihtemplate">
      <a:majorFont>
        <a:latin typeface="Times New Roman"/>
        <a:ea typeface="Gothic"/>
        <a:cs typeface="Gothic"/>
      </a:majorFont>
      <a:minorFont>
        <a:latin typeface="Times New Roman"/>
        <a:ea typeface="Gothic"/>
        <a:cs typeface="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1313" marR="0" indent="-341313" algn="ctr" defTabSz="457200" rtl="0" eaLnBrk="1" fontAlgn="base" latinLnBrk="0" hangingPunct="1">
          <a:lnSpc>
            <a:spcPct val="90000"/>
          </a:lnSpc>
          <a:spcBef>
            <a:spcPts val="800"/>
          </a:spcBef>
          <a:spcAft>
            <a:spcPct val="0"/>
          </a:spcAft>
          <a:buClr>
            <a:srgbClr val="000000"/>
          </a:buClr>
          <a:buSzPct val="100000"/>
          <a:buFont typeface="Times New Roman" pitchFamily="18" charset="0"/>
          <a:buNone/>
          <a:tabLst/>
          <a:defRPr kumimoji="0" lang="en-US" sz="1200" b="0" i="0" u="none" strike="noStrike" cap="none" normalizeH="0" baseline="0" smtClean="0">
            <a:ln>
              <a:noFill/>
            </a:ln>
            <a:solidFill>
              <a:srgbClr val="000000"/>
            </a:solidFill>
            <a:effectLst/>
            <a:latin typeface="Times New Roman" pitchFamily="18" charset="0"/>
            <a:ea typeface="Gothic" charset="0"/>
            <a:cs typeface="Gothic" charset="0"/>
          </a:defRPr>
        </a:defPPr>
      </a:lstStyle>
    </a:lnDef>
  </a:objectDefaults>
  <a:extraClrSchemeLst>
    <a:extraClrScheme>
      <a:clrScheme name="nih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ih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ih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ih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ih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ih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ih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Reagan_IU_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D174C"/>
      </a:hlink>
      <a:folHlink>
        <a:srgbClr val="ED174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Reagan_IU_Theme" id="{BB899D90-7CE0-3A43-B350-53B230D3B384}" vid="{3150335E-1799-0F45-BE76-1FDBC674C30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 ds:uri="http://purl.org/dc/te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4537</TotalTime>
  <Words>5091</Words>
  <Application>Microsoft Office PowerPoint</Application>
  <PresentationFormat>On-screen Show (16:9)</PresentationFormat>
  <Paragraphs>564</Paragraphs>
  <Slides>64</Slides>
  <Notes>17</Notes>
  <HiddenSlides>1</HiddenSlides>
  <MMClips>2</MMClips>
  <ScaleCrop>false</ScaleCrop>
  <HeadingPairs>
    <vt:vector size="4" baseType="variant">
      <vt:variant>
        <vt:lpstr>Theme</vt:lpstr>
      </vt:variant>
      <vt:variant>
        <vt:i4>5</vt:i4>
      </vt:variant>
      <vt:variant>
        <vt:lpstr>Slide Titles</vt:lpstr>
      </vt:variant>
      <vt:variant>
        <vt:i4>64</vt:i4>
      </vt:variant>
    </vt:vector>
  </HeadingPairs>
  <TitlesOfParts>
    <vt:vector size="69" baseType="lpstr">
      <vt:lpstr>Office Theme</vt:lpstr>
      <vt:lpstr>PPT_Temp_Corp_16x9_BLK_2007</vt:lpstr>
      <vt:lpstr>nihtemplate</vt:lpstr>
      <vt:lpstr>1_Office Theme</vt:lpstr>
      <vt:lpstr>Reagan_IU_Theme</vt:lpstr>
      <vt:lpstr>Molecular Visualization and Simulation in VR</vt:lpstr>
      <vt:lpstr>PowerPoint Presentation</vt:lpstr>
      <vt:lpstr>PowerPoint Presentation</vt:lpstr>
      <vt:lpstr>Molecular Visualization and Simulation in VR Presented by John E. Stone, Senior Research Programmer, U. Illinois</vt:lpstr>
      <vt:lpstr>PowerPoint Presentation</vt:lpstr>
      <vt:lpstr>Goal: A Computational Microscope</vt:lpstr>
      <vt:lpstr>VMD Visualization Concepts</vt:lpstr>
      <vt:lpstr>Biomolecular Visualization Challenges</vt:lpstr>
      <vt:lpstr>Structure Visualization</vt:lpstr>
      <vt:lpstr>Selection, Filtering</vt:lpstr>
      <vt:lpstr>Computed Properties</vt:lpstr>
      <vt:lpstr>Display of Computed Properties on Structures</vt:lpstr>
      <vt:lpstr>CheA kinase PCA: first principal component porcupine plot</vt:lpstr>
      <vt:lpstr>Visualization of Molecular Dynamics</vt:lpstr>
      <vt:lpstr>PowerPoint Presentation</vt:lpstr>
      <vt:lpstr>Immersive Visualization and VR for Structural Biology</vt:lpstr>
      <vt:lpstr>Immersive Viz. w/ VMD</vt:lpstr>
      <vt:lpstr>Benefits of VR for Structural Biology</vt:lpstr>
      <vt:lpstr>PowerPoint Presentation</vt:lpstr>
      <vt:lpstr>What Sorts of Tasks Do Researchers  Need to Perform in VR</vt:lpstr>
      <vt:lpstr>What General “VR UI Tools”  Are Useful in This Area</vt:lpstr>
      <vt:lpstr>In-Progress VMD VR Development, Demos</vt:lpstr>
      <vt:lpstr>Tool Examples: Grabbing, Moving</vt:lpstr>
      <vt:lpstr>Tool Examples: Clipping Geometry</vt:lpstr>
      <vt:lpstr>Tool Examples: Hand-Held Lighting</vt:lpstr>
      <vt:lpstr>Interactions That are Difficult to  Support Within Conventional VR</vt:lpstr>
      <vt:lpstr>Data Size Challenges and The Ultimate Limits on What We Can Visualize Interactively</vt:lpstr>
      <vt:lpstr>PowerPoint Presentation</vt:lpstr>
      <vt:lpstr>Next Generation: Simulating a Proto-Cell</vt:lpstr>
      <vt:lpstr>Next Generation: Simulating a Proto-Cell</vt:lpstr>
      <vt:lpstr>Proto-Cell Data Challenges</vt:lpstr>
      <vt:lpstr>PowerPoint Presentation</vt:lpstr>
      <vt:lpstr>IBM AC922 Summit Node</vt:lpstr>
      <vt:lpstr>VMD supports EGL for in-situ and parallel rendering on clouds, clusters, and supercomputers</vt:lpstr>
      <vt:lpstr>VMD EGL Rendering:  Supports full VMD GLSL shading features, multisample antialiasing, ray cast spheres, 3-D tex mapping, ...</vt:lpstr>
      <vt:lpstr>PowerPoint Presentation</vt:lpstr>
      <vt:lpstr>VMD w/ OptiX 5</vt:lpstr>
      <vt:lpstr>Lighting Comparison, STMV Capsid</vt:lpstr>
      <vt:lpstr>Interactive Remote Visualization and Analysis</vt:lpstr>
      <vt:lpstr>Using Omnidirectional Stereoscopic Projections to Permit Remote Ray Tracing for VR HMDs</vt:lpstr>
      <vt:lpstr>HMD Ray Tracing Challenges</vt:lpstr>
      <vt:lpstr>PowerPoint Presentation</vt:lpstr>
      <vt:lpstr>PowerPoint Presentation</vt:lpstr>
      <vt:lpstr>PowerPoint Presentation</vt:lpstr>
      <vt:lpstr>Stereoscopic Panorama Ray Tracing w/ OptiX</vt:lpstr>
      <vt:lpstr>PowerPoint Presentation</vt:lpstr>
      <vt:lpstr>PowerPoint Presentation</vt:lpstr>
      <vt:lpstr>PowerPoint Presentation</vt:lpstr>
      <vt:lpstr>Remote Omnidirectional Stereoscopic  RT Performance @ 3072x1536 w/ 2-subframes </vt:lpstr>
      <vt:lpstr>HMD View-Dependent Reprojection with OpenGL</vt:lpstr>
      <vt:lpstr>PowerPoint Presentation</vt:lpstr>
      <vt:lpstr>PowerPoint Presentation</vt:lpstr>
      <vt:lpstr>PowerPoint Presentation</vt:lpstr>
      <vt:lpstr>Ongoing VR Work</vt:lpstr>
      <vt:lpstr>Acknowledgements</vt:lpstr>
      <vt:lpstr>PowerPoint Presentation</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683</cp:revision>
  <cp:lastPrinted>2013-10-08T16:33:51Z</cp:lastPrinted>
  <dcterms:created xsi:type="dcterms:W3CDTF">2010-04-12T23:12:02Z</dcterms:created>
  <dcterms:modified xsi:type="dcterms:W3CDTF">2019-03-06T20:22:59Z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