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6" r:id="rId2"/>
  </p:sldMasterIdLst>
  <p:notesMasterIdLst>
    <p:notesMasterId r:id="rId27"/>
  </p:notesMasterIdLst>
  <p:handoutMasterIdLst>
    <p:handoutMasterId r:id="rId28"/>
  </p:handoutMasterIdLst>
  <p:sldIdLst>
    <p:sldId id="400" r:id="rId3"/>
    <p:sldId id="401" r:id="rId4"/>
    <p:sldId id="424" r:id="rId5"/>
    <p:sldId id="425" r:id="rId6"/>
    <p:sldId id="426" r:id="rId7"/>
    <p:sldId id="427" r:id="rId8"/>
    <p:sldId id="409" r:id="rId9"/>
    <p:sldId id="410" r:id="rId10"/>
    <p:sldId id="411" r:id="rId11"/>
    <p:sldId id="412" r:id="rId12"/>
    <p:sldId id="413" r:id="rId13"/>
    <p:sldId id="414" r:id="rId14"/>
    <p:sldId id="415" r:id="rId15"/>
    <p:sldId id="416" r:id="rId16"/>
    <p:sldId id="417" r:id="rId17"/>
    <p:sldId id="418" r:id="rId18"/>
    <p:sldId id="419" r:id="rId19"/>
    <p:sldId id="420" r:id="rId20"/>
    <p:sldId id="421" r:id="rId21"/>
    <p:sldId id="422" r:id="rId22"/>
    <p:sldId id="423" r:id="rId23"/>
    <p:sldId id="428" r:id="rId24"/>
    <p:sldId id="429" r:id="rId25"/>
    <p:sldId id="430" r:id="rId26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005100"/>
    <a:srgbClr val="FF7E90"/>
    <a:srgbClr val="7B7FFF"/>
    <a:srgbClr val="FFB5C0"/>
    <a:srgbClr val="FFB5CA"/>
    <a:srgbClr val="FFB5D4"/>
    <a:srgbClr val="FFB5DE"/>
    <a:srgbClr val="FFB5E8"/>
    <a:srgbClr val="FFB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93" autoAdjust="0"/>
    <p:restoredTop sz="94527" autoAdjust="0"/>
  </p:normalViewPr>
  <p:slideViewPr>
    <p:cSldViewPr>
      <p:cViewPr>
        <p:scale>
          <a:sx n="100" d="100"/>
          <a:sy n="100" d="100"/>
        </p:scale>
        <p:origin x="-344" y="-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2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16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_rels/viewProps.xml.rels><?xml version="1.0" encoding="UTF-8" standalone="yes"?>
<Relationships xmlns="http://schemas.openxmlformats.org/package/2006/relationships"><Relationship Id="rId11" Type="http://schemas.openxmlformats.org/officeDocument/2006/relationships/slide" Target="slides/slide19.xml"/><Relationship Id="rId12" Type="http://schemas.openxmlformats.org/officeDocument/2006/relationships/slide" Target="slides/slide20.xml"/><Relationship Id="rId13" Type="http://schemas.openxmlformats.org/officeDocument/2006/relationships/slide" Target="slides/slide21.xml"/><Relationship Id="rId14" Type="http://schemas.openxmlformats.org/officeDocument/2006/relationships/slide" Target="slides/slide23.xml"/><Relationship Id="rId15" Type="http://schemas.openxmlformats.org/officeDocument/2006/relationships/slide" Target="slides/slide24.xml"/><Relationship Id="rId1" Type="http://schemas.openxmlformats.org/officeDocument/2006/relationships/slide" Target="slides/slide2.xml"/><Relationship Id="rId2" Type="http://schemas.openxmlformats.org/officeDocument/2006/relationships/slide" Target="slides/slide4.xml"/><Relationship Id="rId3" Type="http://schemas.openxmlformats.org/officeDocument/2006/relationships/slide" Target="slides/slide5.xml"/><Relationship Id="rId4" Type="http://schemas.openxmlformats.org/officeDocument/2006/relationships/slide" Target="slides/slide7.xml"/><Relationship Id="rId5" Type="http://schemas.openxmlformats.org/officeDocument/2006/relationships/slide" Target="slides/slide9.xml"/><Relationship Id="rId6" Type="http://schemas.openxmlformats.org/officeDocument/2006/relationships/slide" Target="slides/slide10.xml"/><Relationship Id="rId7" Type="http://schemas.openxmlformats.org/officeDocument/2006/relationships/slide" Target="slides/slide14.xml"/><Relationship Id="rId8" Type="http://schemas.openxmlformats.org/officeDocument/2006/relationships/slide" Target="slides/slide15.xml"/><Relationship Id="rId9" Type="http://schemas.openxmlformats.org/officeDocument/2006/relationships/slide" Target="slides/slide16.xml"/><Relationship Id="rId10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fld id="{1F132C2F-9242-2848-A0A2-476B93307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696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fld id="{806501D1-0FB6-0849-8B61-E1BD3A20B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996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92BA3E-B623-5A48-9413-8D98B89AA0D6}" type="slidenum">
              <a:rPr lang="en-US"/>
              <a:pPr/>
              <a:t>1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Text Box 3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Times New Roman" charset="0"/>
              </a:rPr>
              <a:t>Threads in a thread block (potentially) execute in parallel</a:t>
            </a:r>
          </a:p>
          <a:p>
            <a:r>
              <a:rPr lang="en-US">
                <a:latin typeface="Times New Roman" charset="0"/>
              </a:rPr>
              <a:t>Threads in a block can communicate via fast shared memory</a:t>
            </a:r>
          </a:p>
          <a:p>
            <a:r>
              <a:rPr lang="en-US">
                <a:latin typeface="Times New Roman" charset="0"/>
              </a:rPr>
              <a:t>Global memory reads are slow</a:t>
            </a:r>
          </a:p>
          <a:p>
            <a:r>
              <a:rPr lang="en-US">
                <a:latin typeface="Times New Roman" charset="0"/>
              </a:rPr>
              <a:t>Constant memory is fast, but can only be written by host at kernel startup.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3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1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22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02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09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122789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046584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59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81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439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4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84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48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25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586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6133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4186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754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07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25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47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497614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2334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10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5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66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910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936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059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1"/>
          <p:cNvGrpSpPr>
            <a:grpSpLocks/>
          </p:cNvGrpSpPr>
          <p:nvPr userDrawn="1"/>
        </p:nvGrpSpPr>
        <p:grpSpPr bwMode="auto">
          <a:xfrm>
            <a:off x="2209800" y="6400800"/>
            <a:ext cx="4494213" cy="392113"/>
            <a:chOff x="1392" y="4032"/>
            <a:chExt cx="2831" cy="247"/>
          </a:xfrm>
        </p:grpSpPr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1392" y="4032"/>
              <a:ext cx="2831" cy="191"/>
            </a:xfrm>
            <a:prstGeom prst="roundRect">
              <a:avLst>
                <a:gd name="adj" fmla="val 519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1392" y="4032"/>
              <a:ext cx="2831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algn="l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algn="l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algn="l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algn="l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algn="l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GB" sz="1000" dirty="0" smtClean="0">
                  <a:solidFill>
                    <a:srgbClr val="000000"/>
                  </a:solidFill>
                  <a:cs typeface="msgothic" charset="0"/>
                </a:rPr>
                <a:t>BTRC</a:t>
              </a:r>
              <a:r>
                <a:rPr lang="en-GB" sz="1000" baseline="0" dirty="0" smtClean="0">
                  <a:solidFill>
                    <a:srgbClr val="000000"/>
                  </a:solidFill>
                  <a:cs typeface="msgothic" charset="0"/>
                </a:rPr>
                <a:t> </a:t>
              </a:r>
              <a:r>
                <a:rPr lang="en-GB" sz="1000" dirty="0" smtClean="0">
                  <a:solidFill>
                    <a:srgbClr val="000000"/>
                  </a:solidFill>
                  <a:cs typeface="msgothic" charset="0"/>
                </a:rPr>
                <a:t>for Macromolecular </a:t>
              </a:r>
              <a:r>
                <a:rPr lang="en-GB" sz="1000" dirty="0" err="1" smtClean="0">
                  <a:solidFill>
                    <a:srgbClr val="000000"/>
                  </a:solidFill>
                  <a:cs typeface="msgothic" charset="0"/>
                </a:rPr>
                <a:t>Modeling</a:t>
              </a:r>
              <a:r>
                <a:rPr lang="en-GB" sz="1000" dirty="0" smtClean="0">
                  <a:solidFill>
                    <a:srgbClr val="000000"/>
                  </a:solidFill>
                  <a:cs typeface="msgothic" charset="0"/>
                </a:rPr>
                <a:t> and Bioinformatics</a:t>
              </a:r>
            </a:p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GB" sz="1000" dirty="0" smtClean="0">
                  <a:solidFill>
                    <a:srgbClr val="000000"/>
                  </a:solidFill>
                  <a:cs typeface="msgothic" charset="0"/>
                </a:rPr>
                <a:t>http://</a:t>
              </a:r>
              <a:r>
                <a:rPr lang="en-GB" sz="1000" dirty="0" err="1" smtClean="0">
                  <a:solidFill>
                    <a:srgbClr val="000000"/>
                  </a:solidFill>
                  <a:cs typeface="msgothic" charset="0"/>
                </a:rPr>
                <a:t>www.ks.uiuc.edu</a:t>
              </a:r>
              <a:r>
                <a:rPr lang="en-GB" sz="1000" dirty="0" smtClean="0">
                  <a:solidFill>
                    <a:srgbClr val="000000"/>
                  </a:solidFill>
                  <a:cs typeface="msgothic" charset="0"/>
                </a:rPr>
                <a:t>/</a:t>
              </a:r>
            </a:p>
          </p:txBody>
        </p:sp>
      </p:grpSp>
      <p:grpSp>
        <p:nvGrpSpPr>
          <p:cNvPr id="1029" name="Group 14"/>
          <p:cNvGrpSpPr>
            <a:grpSpLocks/>
          </p:cNvGrpSpPr>
          <p:nvPr userDrawn="1"/>
        </p:nvGrpSpPr>
        <p:grpSpPr bwMode="auto">
          <a:xfrm>
            <a:off x="7600950" y="6400800"/>
            <a:ext cx="1541463" cy="242888"/>
            <a:chOff x="4788" y="4032"/>
            <a:chExt cx="971" cy="153"/>
          </a:xfrm>
        </p:grpSpPr>
        <p:sp>
          <p:nvSpPr>
            <p:cNvPr id="1039" name="AutoShape 15"/>
            <p:cNvSpPr>
              <a:spLocks noChangeArrowheads="1"/>
            </p:cNvSpPr>
            <p:nvPr/>
          </p:nvSpPr>
          <p:spPr bwMode="auto">
            <a:xfrm>
              <a:off x="4823" y="4032"/>
              <a:ext cx="936" cy="153"/>
            </a:xfrm>
            <a:prstGeom prst="roundRect">
              <a:avLst>
                <a:gd name="adj" fmla="val 648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40" name="AutoShape 16"/>
            <p:cNvSpPr>
              <a:spLocks noChangeArrowheads="1"/>
            </p:cNvSpPr>
            <p:nvPr/>
          </p:nvSpPr>
          <p:spPr bwMode="auto">
            <a:xfrm>
              <a:off x="4788" y="4032"/>
              <a:ext cx="936" cy="149"/>
            </a:xfrm>
            <a:prstGeom prst="roundRect">
              <a:avLst>
                <a:gd name="adj" fmla="val 648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defTabSz="45720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000">
                  <a:solidFill>
                    <a:srgbClr val="000000"/>
                  </a:solidFill>
                  <a:cs typeface="msgothic" charset="0"/>
                </a:rPr>
                <a:t>Beckman Institute, UIUC</a:t>
              </a:r>
            </a:p>
          </p:txBody>
        </p:sp>
      </p:grpSp>
      <p:pic>
        <p:nvPicPr>
          <p:cNvPr id="1041" name="Picture 17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62484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458200" y="-80665"/>
            <a:ext cx="685800" cy="40011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fld id="{926FE833-599D-4E40-80F0-ED316D3A74A2}" type="slidenum">
              <a:rPr lang="en-US" sz="2000" smtClean="0">
                <a:solidFill>
                  <a:srgbClr val="808080"/>
                </a:solidFill>
              </a:rPr>
              <a:t>‹#›</a:t>
            </a:fld>
            <a:endParaRPr lang="en-US" sz="2000" dirty="0">
              <a:solidFill>
                <a:srgbClr val="80808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92" r:id="rId1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6" name="AutoShape 12"/>
          <p:cNvSpPr>
            <a:spLocks noChangeArrowheads="1"/>
          </p:cNvSpPr>
          <p:nvPr/>
        </p:nvSpPr>
        <p:spPr bwMode="auto">
          <a:xfrm>
            <a:off x="2209800" y="6400802"/>
            <a:ext cx="4494213" cy="303213"/>
          </a:xfrm>
          <a:prstGeom prst="roundRect">
            <a:avLst>
              <a:gd name="adj" fmla="val 51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8458200" y="-80665"/>
            <a:ext cx="685800" cy="40011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fld id="{926FE833-599D-4E40-80F0-ED316D3A74A2}" type="slidenum">
              <a:rPr lang="en-US" sz="2000" smtClean="0">
                <a:solidFill>
                  <a:srgbClr val="808080"/>
                </a:solidFill>
              </a:rPr>
              <a:t>‹#›</a:t>
            </a:fld>
            <a:endParaRPr lang="en-US" sz="20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4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final-small"/>
          <p:cNvPicPr>
            <a:picLocks noChangeAspect="1" noChangeArrowheads="1"/>
          </p:cNvPicPr>
          <p:nvPr/>
        </p:nvPicPr>
        <p:blipFill>
          <a:blip r:embed="rId3" cstate="print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8077200" cy="321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9144000" cy="1600200"/>
          </a:xfrm>
        </p:spPr>
        <p:txBody>
          <a:bodyPr/>
          <a:lstStyle/>
          <a:p>
            <a:r>
              <a:rPr lang="en-US" sz="4000" dirty="0" smtClean="0"/>
              <a:t>Analysis and Visualization</a:t>
            </a:r>
            <a:br>
              <a:rPr lang="en-US" sz="4000" dirty="0" smtClean="0"/>
            </a:br>
            <a:r>
              <a:rPr lang="en-US" sz="4000" dirty="0" smtClean="0"/>
              <a:t> Algorithms in VMD</a:t>
            </a:r>
            <a:endParaRPr lang="en-US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66800" y="4572000"/>
            <a:ext cx="7391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dirty="0" smtClean="0"/>
              <a:t>David Hardy</a:t>
            </a:r>
            <a:endParaRPr lang="en-US" sz="2800" dirty="0" smtClean="0"/>
          </a:p>
          <a:p>
            <a:pPr algn="l">
              <a:lnSpc>
                <a:spcPct val="110000"/>
              </a:lnSpc>
            </a:pPr>
            <a:r>
              <a:rPr lang="en-US" sz="2000" dirty="0" smtClean="0"/>
              <a:t>http://</a:t>
            </a:r>
            <a:r>
              <a:rPr lang="en-US" sz="2000" dirty="0" err="1" smtClean="0"/>
              <a:t>www.ks.uiuc.edu</a:t>
            </a:r>
            <a:r>
              <a:rPr lang="en-US" sz="2000" dirty="0" smtClean="0"/>
              <a:t>/Research/~</a:t>
            </a:r>
            <a:r>
              <a:rPr lang="en-US" sz="2000" dirty="0" err="1" smtClean="0"/>
              <a:t>dhardy</a:t>
            </a:r>
            <a:r>
              <a:rPr lang="en-US" sz="2000" dirty="0" smtClean="0"/>
              <a:t>/</a:t>
            </a:r>
          </a:p>
          <a:p>
            <a:pPr algn="l">
              <a:lnSpc>
                <a:spcPct val="110000"/>
              </a:lnSpc>
            </a:pPr>
            <a:r>
              <a:rPr lang="en-US" sz="2000" dirty="0" smtClean="0"/>
              <a:t>NAIS: State-of-the-Art Algorithms for Molecular </a:t>
            </a:r>
            <a:r>
              <a:rPr lang="en-US" sz="2000" dirty="0" smtClean="0"/>
              <a:t>Dynamics</a:t>
            </a:r>
          </a:p>
          <a:p>
            <a:pPr algn="l">
              <a:lnSpc>
                <a:spcPct val="110000"/>
              </a:lnSpc>
            </a:pPr>
            <a:r>
              <a:rPr lang="en-US" sz="2000" dirty="0" smtClean="0"/>
              <a:t>(Presenting the work of John Stone.)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73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z="3600">
                <a:latin typeface="Times New Roman" charset="0"/>
                <a:cs typeface="Gothic" charset="0"/>
              </a:rPr>
              <a:t>VMD MO GPU Kernel Snippet:</a:t>
            </a:r>
            <a:br>
              <a:rPr lang="en-US" sz="3600">
                <a:latin typeface="Times New Roman" charset="0"/>
                <a:cs typeface="Gothic" charset="0"/>
              </a:rPr>
            </a:br>
            <a:r>
              <a:rPr lang="en-US" sz="2800">
                <a:latin typeface="Times New Roman" charset="0"/>
                <a:cs typeface="Gothic" charset="0"/>
              </a:rPr>
              <a:t>Fermi kernel based on L1 cache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188" y="1219200"/>
            <a:ext cx="7770812" cy="4876800"/>
          </a:xfrm>
        </p:spPr>
        <p:txBody>
          <a:bodyPr/>
          <a:lstStyle/>
          <a:p>
            <a:pPr eaLnBrk="1" hangingPunct="1">
              <a:buFont typeface="Times New Roman" charset="0"/>
              <a:buNone/>
            </a:pPr>
            <a:r>
              <a:rPr lang="en-US" sz="1400">
                <a:latin typeface="Arial Unicode MS" charset="0"/>
                <a:cs typeface="Gothic" charset="0"/>
              </a:rPr>
              <a:t>[… outer loop over atoms …]</a:t>
            </a:r>
          </a:p>
          <a:p>
            <a:pPr eaLnBrk="1" hangingPunct="1">
              <a:buFont typeface="Times New Roman" charset="0"/>
              <a:buNone/>
            </a:pPr>
            <a:r>
              <a:rPr lang="en-US" sz="1400">
                <a:latin typeface="Arial Unicode MS" charset="0"/>
                <a:cs typeface="Gothic" charset="0"/>
              </a:rPr>
              <a:t>  // loop over the shells belonging to this atom (or basis function) </a:t>
            </a:r>
          </a:p>
          <a:p>
            <a:pPr eaLnBrk="1" hangingPunct="1">
              <a:buFont typeface="Times New Roman" charset="0"/>
              <a:buNone/>
            </a:pPr>
            <a:r>
              <a:rPr lang="en-US" sz="1400">
                <a:latin typeface="Arial Unicode MS" charset="0"/>
                <a:cs typeface="Gothic" charset="0"/>
              </a:rPr>
              <a:t>  for (shell=0; shell &lt; maxshell; shell++) {</a:t>
            </a:r>
          </a:p>
          <a:p>
            <a:pPr eaLnBrk="1" hangingPunct="1">
              <a:buFont typeface="Times New Roman" charset="0"/>
              <a:buNone/>
            </a:pPr>
            <a:r>
              <a:rPr lang="en-US" sz="1400">
                <a:latin typeface="Arial Unicode MS" charset="0"/>
                <a:cs typeface="Gothic" charset="0"/>
              </a:rPr>
              <a:t>    float contracted_gto = 0.0f; </a:t>
            </a:r>
          </a:p>
          <a:p>
            <a:pPr eaLnBrk="1" hangingPunct="1">
              <a:buFont typeface="Times New Roman" charset="0"/>
              <a:buNone/>
            </a:pPr>
            <a:r>
              <a:rPr lang="en-US" sz="1400">
                <a:latin typeface="Arial Unicode MS" charset="0"/>
                <a:cs typeface="Gothic" charset="0"/>
              </a:rPr>
              <a:t>    int maxprim   = shellinfo[(shell_counter&lt;&lt;4)      ];</a:t>
            </a:r>
          </a:p>
          <a:p>
            <a:pPr eaLnBrk="1" hangingPunct="1">
              <a:buFont typeface="Times New Roman" charset="0"/>
              <a:buNone/>
            </a:pPr>
            <a:r>
              <a:rPr lang="en-US" sz="1400">
                <a:latin typeface="Arial Unicode MS" charset="0"/>
                <a:cs typeface="Gothic" charset="0"/>
              </a:rPr>
              <a:t>    int shell_type = shellinfo[(shell_counter&lt;&lt;4) + 1];</a:t>
            </a:r>
          </a:p>
          <a:p>
            <a:pPr eaLnBrk="1" hangingPunct="1">
              <a:buFont typeface="Times New Roman" charset="0"/>
              <a:buNone/>
            </a:pPr>
            <a:r>
              <a:rPr lang="en-US" sz="1400">
                <a:latin typeface="Arial Unicode MS" charset="0"/>
                <a:cs typeface="Gothic" charset="0"/>
              </a:rPr>
              <a:t>    for (prim=0; prim &lt; maxprim; prim++) {</a:t>
            </a:r>
          </a:p>
          <a:p>
            <a:pPr eaLnBrk="1" hangingPunct="1">
              <a:buFont typeface="Times New Roman" charset="0"/>
              <a:buNone/>
            </a:pPr>
            <a:r>
              <a:rPr lang="en-US" sz="1400">
                <a:latin typeface="Arial Unicode MS" charset="0"/>
                <a:cs typeface="Gothic" charset="0"/>
              </a:rPr>
              <a:t>      float exponent         = basis_array[prim_counter      ];</a:t>
            </a:r>
          </a:p>
          <a:p>
            <a:pPr eaLnBrk="1" hangingPunct="1">
              <a:buFont typeface="Times New Roman" charset="0"/>
              <a:buNone/>
            </a:pPr>
            <a:r>
              <a:rPr lang="en-US" sz="1400">
                <a:latin typeface="Arial Unicode MS" charset="0"/>
                <a:cs typeface="Gothic" charset="0"/>
              </a:rPr>
              <a:t>      float contract_coeff = basis_array[prim_counter + 1];</a:t>
            </a:r>
          </a:p>
          <a:p>
            <a:pPr eaLnBrk="1" hangingPunct="1">
              <a:buFont typeface="Times New Roman" charset="0"/>
              <a:buNone/>
            </a:pPr>
            <a:r>
              <a:rPr lang="en-US" sz="1400">
                <a:latin typeface="Arial Unicode MS" charset="0"/>
                <a:cs typeface="Gothic" charset="0"/>
              </a:rPr>
              <a:t>      contracted_gto += contract_coeff * __expf(-exponent*dist2); </a:t>
            </a:r>
          </a:p>
          <a:p>
            <a:pPr eaLnBrk="1" hangingPunct="1">
              <a:buFont typeface="Times New Roman" charset="0"/>
              <a:buNone/>
            </a:pPr>
            <a:r>
              <a:rPr lang="en-US" sz="1400">
                <a:latin typeface="Arial Unicode MS" charset="0"/>
                <a:cs typeface="Gothic" charset="0"/>
              </a:rPr>
              <a:t>      prim_counter += 2;</a:t>
            </a:r>
          </a:p>
          <a:p>
            <a:pPr eaLnBrk="1" hangingPunct="1">
              <a:buFont typeface="Times New Roman" charset="0"/>
              <a:buNone/>
            </a:pPr>
            <a:r>
              <a:rPr lang="en-US" sz="1400">
                <a:latin typeface="Arial Unicode MS" charset="0"/>
                <a:cs typeface="Gothic" charset="0"/>
              </a:rPr>
              <a:t>   } </a:t>
            </a:r>
          </a:p>
          <a:p>
            <a:pPr eaLnBrk="1" hangingPunct="1">
              <a:buFont typeface="Times New Roman" charset="0"/>
              <a:buNone/>
            </a:pPr>
            <a:r>
              <a:rPr lang="en-US" sz="1400">
                <a:latin typeface="Arial Unicode MS" charset="0"/>
                <a:cs typeface="Gothic" charset="0"/>
              </a:rPr>
              <a:t>   [… continue on to angular momenta loop …]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562600" y="1295400"/>
            <a:ext cx="35814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Gothic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sz="2800"/>
              <a:t>L1 cache: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sz="2800"/>
              <a:t>Simplifies code!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sz="2800"/>
              <a:t>Reduces control overhead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sz="2800"/>
              <a:t>Gracefully handles arbitrary-sized problems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sz="2800"/>
              <a:t>Matches performance of constant memory</a:t>
            </a:r>
          </a:p>
        </p:txBody>
      </p:sp>
    </p:spTree>
    <p:extLst>
      <p:ext uri="{BB962C8B-B14F-4D97-AF65-F5344CB8AC3E}">
        <p14:creationId xmlns:p14="http://schemas.microsoft.com/office/powerpoint/2010/main" val="226409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>
                <a:latin typeface="Times New Roman" charset="0"/>
                <a:cs typeface="Gothic" charset="0"/>
              </a:rPr>
              <a:t>VMD Single-GPU Molecular Orbital </a:t>
            </a:r>
            <a:br>
              <a:rPr lang="en-US" sz="3600">
                <a:latin typeface="Times New Roman" charset="0"/>
                <a:cs typeface="Gothic" charset="0"/>
              </a:rPr>
            </a:br>
            <a:r>
              <a:rPr lang="en-US" sz="3600">
                <a:latin typeface="Times New Roman" charset="0"/>
                <a:cs typeface="Gothic" charset="0"/>
              </a:rPr>
              <a:t>Performance Results for C</a:t>
            </a:r>
            <a:r>
              <a:rPr lang="en-US" sz="3600" baseline="-25000">
                <a:latin typeface="Times New Roman" charset="0"/>
                <a:cs typeface="Gothic" charset="0"/>
              </a:rPr>
              <a:t>60</a:t>
            </a:r>
            <a:endParaRPr lang="en-US" sz="2800">
              <a:latin typeface="Times New Roman" charset="0"/>
              <a:cs typeface="Gothic" charset="0"/>
            </a:endParaRPr>
          </a:p>
        </p:txBody>
      </p:sp>
      <p:graphicFrame>
        <p:nvGraphicFramePr>
          <p:cNvPr id="480315" name="Group 59"/>
          <p:cNvGraphicFramePr>
            <a:graphicFrameLocks noGrp="1"/>
          </p:cNvGraphicFramePr>
          <p:nvPr/>
        </p:nvGraphicFramePr>
        <p:xfrm>
          <a:off x="609600" y="2133600"/>
          <a:ext cx="7924800" cy="3049650"/>
        </p:xfrm>
        <a:graphic>
          <a:graphicData uri="http://schemas.openxmlformats.org/drawingml/2006/table">
            <a:tbl>
              <a:tblPr/>
              <a:tblGrid>
                <a:gridCol w="3328988"/>
                <a:gridCol w="1554162"/>
                <a:gridCol w="1720850"/>
                <a:gridCol w="1320800"/>
              </a:tblGrid>
              <a:tr h="39619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Kernel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Cores/GPUs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Runtime (s)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Speedup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86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Xeon 5550 ICC-SSE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30.64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1.0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Xeon 5550 ICC-SSE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8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4.13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7.4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86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CUDA shared mem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0.37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83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5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CUDA L1-cache (16KB)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0.27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113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5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CUDA const-cache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0.26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117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5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CUDA const-cache, zero-copy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0.25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122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01" name="Text Box 46"/>
          <p:cNvSpPr txBox="1">
            <a:spLocks noChangeArrowheads="1"/>
          </p:cNvSpPr>
          <p:nvPr/>
        </p:nvSpPr>
        <p:spPr bwMode="auto">
          <a:xfrm>
            <a:off x="457200" y="1524000"/>
            <a:ext cx="8458200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Gothic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9pPr>
          </a:lstStyle>
          <a:p>
            <a:pPr eaLnBrk="1" hangingPunct="1"/>
            <a:r>
              <a:rPr lang="en-US" sz="2800"/>
              <a:t>Intel X5550 CPU, GeForce GTX 480 GPU</a:t>
            </a:r>
          </a:p>
        </p:txBody>
      </p:sp>
      <p:sp>
        <p:nvSpPr>
          <p:cNvPr id="19502" name="Text Box 53"/>
          <p:cNvSpPr txBox="1">
            <a:spLocks noChangeArrowheads="1"/>
          </p:cNvSpPr>
          <p:nvPr/>
        </p:nvSpPr>
        <p:spPr bwMode="auto">
          <a:xfrm>
            <a:off x="838200" y="5257800"/>
            <a:ext cx="7315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Gothic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Fermi GPUs have caches: may outperform hand-coded shared memory kernels. Zero-copy memory transfers improve overlap of computation and host-GPU I/Os.</a:t>
            </a:r>
          </a:p>
        </p:txBody>
      </p:sp>
    </p:spTree>
    <p:extLst>
      <p:ext uri="{BB962C8B-B14F-4D97-AF65-F5344CB8AC3E}">
        <p14:creationId xmlns:p14="http://schemas.microsoft.com/office/powerpoint/2010/main" val="72785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>
                <a:latin typeface="Times New Roman" charset="0"/>
                <a:cs typeface="Gothic" charset="0"/>
              </a:rPr>
              <a:t>VMD Multi-GPU Molecular Orbital </a:t>
            </a:r>
            <a:br>
              <a:rPr lang="en-US" sz="3600">
                <a:latin typeface="Times New Roman" charset="0"/>
                <a:cs typeface="Gothic" charset="0"/>
              </a:rPr>
            </a:br>
            <a:r>
              <a:rPr lang="en-US" sz="3600">
                <a:latin typeface="Times New Roman" charset="0"/>
                <a:cs typeface="Gothic" charset="0"/>
              </a:rPr>
              <a:t>Performance Results for C</a:t>
            </a:r>
            <a:r>
              <a:rPr lang="en-US" sz="3600" baseline="-25000">
                <a:latin typeface="Times New Roman" charset="0"/>
                <a:cs typeface="Gothic" charset="0"/>
              </a:rPr>
              <a:t>60</a:t>
            </a:r>
            <a:endParaRPr lang="en-US" sz="2800">
              <a:latin typeface="Times New Roman" charset="0"/>
              <a:cs typeface="Gothic" charset="0"/>
            </a:endParaRPr>
          </a:p>
        </p:txBody>
      </p:sp>
      <p:graphicFrame>
        <p:nvGraphicFramePr>
          <p:cNvPr id="489475" name="Group 3"/>
          <p:cNvGraphicFramePr>
            <a:graphicFrameLocks noGrp="1"/>
          </p:cNvGraphicFramePr>
          <p:nvPr/>
        </p:nvGraphicFramePr>
        <p:xfrm>
          <a:off x="1219200" y="2133600"/>
          <a:ext cx="6731000" cy="3049650"/>
        </p:xfrm>
        <a:graphic>
          <a:graphicData uri="http://schemas.openxmlformats.org/drawingml/2006/table">
            <a:tbl>
              <a:tblPr/>
              <a:tblGrid>
                <a:gridCol w="2573338"/>
                <a:gridCol w="1573212"/>
                <a:gridCol w="1462088"/>
                <a:gridCol w="1122362"/>
              </a:tblGrid>
              <a:tr h="39619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Kernel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Cores/GPUs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Runtime (s)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Speedup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86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Intel X5550-SSE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30.64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1.0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Intel X5550-SSE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8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4.13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7.4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86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GeForce GTX 480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0.255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120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5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GeForce GTX 480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0.136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225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5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GeForce GTX 480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0.098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312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5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GeForce GTX 480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0.081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378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25" name="Text Box 45"/>
          <p:cNvSpPr txBox="1">
            <a:spLocks noChangeArrowheads="1"/>
          </p:cNvSpPr>
          <p:nvPr/>
        </p:nvSpPr>
        <p:spPr bwMode="auto">
          <a:xfrm>
            <a:off x="457200" y="1524000"/>
            <a:ext cx="8458200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Gothic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9pPr>
          </a:lstStyle>
          <a:p>
            <a:pPr eaLnBrk="1" hangingPunct="1"/>
            <a:r>
              <a:rPr lang="en-US" sz="2800"/>
              <a:t>Intel X5550 CPU, 4x GeForce GTX 480 GPUs,</a:t>
            </a:r>
          </a:p>
        </p:txBody>
      </p:sp>
      <p:sp>
        <p:nvSpPr>
          <p:cNvPr id="20526" name="Text Box 46"/>
          <p:cNvSpPr txBox="1">
            <a:spLocks noChangeArrowheads="1"/>
          </p:cNvSpPr>
          <p:nvPr/>
        </p:nvSpPr>
        <p:spPr bwMode="auto">
          <a:xfrm>
            <a:off x="228600" y="5410200"/>
            <a:ext cx="8458200" cy="860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Gothic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8000"/>
                </a:solidFill>
              </a:rPr>
              <a:t>Uses persistent thread pool to avoid GPU init overhead, dynamic scheduler distributes work to GPUs</a:t>
            </a:r>
            <a:endParaRPr lang="en-US" sz="200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624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609600"/>
          </a:xfrm>
        </p:spPr>
        <p:txBody>
          <a:bodyPr/>
          <a:lstStyle/>
          <a:p>
            <a:pPr eaLnBrk="1" hangingPunct="1"/>
            <a:r>
              <a:rPr lang="en-US" sz="2800">
                <a:latin typeface="Times New Roman" charset="0"/>
                <a:cs typeface="Gothic" charset="0"/>
              </a:rPr>
              <a:t>Molecular Orbital Computation and Display Process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276600" y="1295400"/>
            <a:ext cx="4202113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sz="2000"/>
              <a:t>Read QM simulation log file, trajectory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276600" y="3886200"/>
            <a:ext cx="5716588" cy="7524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sz="2000" b="1"/>
              <a:t>Compute 3-D grid of MO wavefunction amplitudes</a:t>
            </a:r>
          </a:p>
          <a:p>
            <a:r>
              <a:rPr lang="en-US" sz="2000"/>
              <a:t>Most performance-demanding step, run on </a:t>
            </a:r>
            <a:r>
              <a:rPr lang="en-US" sz="2000" b="1"/>
              <a:t>GPU…</a:t>
            </a:r>
            <a:endParaRPr lang="en-US" sz="200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276600" y="4800600"/>
            <a:ext cx="4633913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sz="2000"/>
              <a:t>Extract isosurface mesh from 3-D MO grid 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3276600" y="5334000"/>
            <a:ext cx="3449638" cy="752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sz="2000"/>
              <a:t>Apply user coloring/texturing </a:t>
            </a:r>
          </a:p>
          <a:p>
            <a:r>
              <a:rPr lang="en-US" sz="2000"/>
              <a:t>and render the resulting surface 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3276600" y="1828800"/>
            <a:ext cx="4222750" cy="752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sz="2000"/>
              <a:t>Preprocess MO coefficient data</a:t>
            </a:r>
          </a:p>
          <a:p>
            <a:r>
              <a:rPr lang="en-US" sz="2000"/>
              <a:t>eliminate duplicates, sort by type, etc…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3276600" y="2971800"/>
            <a:ext cx="4252913" cy="752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sz="2000"/>
              <a:t>For current frame and MO index, </a:t>
            </a:r>
          </a:p>
          <a:p>
            <a:r>
              <a:rPr lang="en-US" sz="2000"/>
              <a:t>retrieve MO wavefunction coefficients  </a:t>
            </a:r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 flipH="1" flipV="1">
            <a:off x="533400" y="2819400"/>
            <a:ext cx="2667000" cy="3276600"/>
          </a:xfrm>
          <a:prstGeom prst="curvedLeftArrow">
            <a:avLst>
              <a:gd name="adj1" fmla="val 24571"/>
              <a:gd name="adj2" fmla="val 49143"/>
              <a:gd name="adj3" fmla="val 3333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cxnSp>
        <p:nvCxnSpPr>
          <p:cNvPr id="21514" name="AutoShape 10"/>
          <p:cNvCxnSpPr>
            <a:cxnSpLocks noChangeShapeType="1"/>
          </p:cNvCxnSpPr>
          <p:nvPr/>
        </p:nvCxnSpPr>
        <p:spPr bwMode="auto">
          <a:xfrm>
            <a:off x="228600" y="2743200"/>
            <a:ext cx="86868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838200" y="114300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Gothic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One-time initialization</a:t>
            </a:r>
          </a:p>
        </p:txBody>
      </p:sp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152400" y="1143000"/>
            <a:ext cx="304800" cy="4876800"/>
          </a:xfrm>
          <a:prstGeom prst="downArrow">
            <a:avLst>
              <a:gd name="adj1" fmla="val 50000"/>
              <a:gd name="adj2" fmla="val 11251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609600" y="4419600"/>
            <a:ext cx="2743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Gothic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For each trj frame, for   each MO shown</a:t>
            </a: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457200" y="1828800"/>
            <a:ext cx="2627313" cy="7524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sz="2000" b="1"/>
              <a:t>Initialize Pool of GPU </a:t>
            </a:r>
          </a:p>
          <a:p>
            <a:r>
              <a:rPr lang="en-US" sz="2000" b="1"/>
              <a:t>Worker Threads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398604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0813" cy="685800"/>
          </a:xfrm>
        </p:spPr>
        <p:txBody>
          <a:bodyPr/>
          <a:lstStyle/>
          <a:p>
            <a:pPr eaLnBrk="1" hangingPunct="1"/>
            <a:r>
              <a:rPr lang="en-US" sz="3600">
                <a:latin typeface="Times New Roman" charset="0"/>
                <a:cs typeface="Gothic" charset="0"/>
              </a:rPr>
              <a:t>Multi-GPU Load Balance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5410200" cy="47228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  <a:cs typeface="Gothic" charset="0"/>
              </a:rPr>
              <a:t>Many early CUDA codes assumed all GPUs were identical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  <a:cs typeface="Gothic" charset="0"/>
              </a:rPr>
              <a:t>Host machines may contain a diversity of GPUs of varying capability (discrete, IGP, etc)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  <a:cs typeface="Gothic" charset="0"/>
              </a:rPr>
              <a:t>Different GPU on-chip and global memory capacities may need different problem </a:t>
            </a:r>
            <a:r>
              <a:rPr lang="ja-JP" altLang="en-US" sz="2800">
                <a:latin typeface="Times New Roman" charset="0"/>
                <a:cs typeface="Gothic" charset="0"/>
              </a:rPr>
              <a:t>“</a:t>
            </a:r>
            <a:r>
              <a:rPr lang="en-US" sz="2800">
                <a:latin typeface="Times New Roman" charset="0"/>
                <a:cs typeface="Gothic" charset="0"/>
              </a:rPr>
              <a:t>tile</a:t>
            </a:r>
            <a:r>
              <a:rPr lang="ja-JP" altLang="en-US" sz="2800">
                <a:latin typeface="Times New Roman" charset="0"/>
                <a:cs typeface="Gothic" charset="0"/>
              </a:rPr>
              <a:t>”</a:t>
            </a:r>
            <a:r>
              <a:rPr lang="en-US" sz="2800">
                <a:latin typeface="Times New Roman" charset="0"/>
                <a:cs typeface="Gothic" charset="0"/>
              </a:rPr>
              <a:t> sizes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  <a:cs typeface="Gothic" charset="0"/>
              </a:rPr>
              <a:t>Static decomposition works poorly for non-uniform workload, or diverse GPUs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845300" y="1692275"/>
            <a:ext cx="1536700" cy="157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cxnSp>
        <p:nvCxnSpPr>
          <p:cNvPr id="22533" name="AutoShape 5"/>
          <p:cNvCxnSpPr>
            <a:cxnSpLocks noChangeShapeType="1"/>
          </p:cNvCxnSpPr>
          <p:nvPr/>
        </p:nvCxnSpPr>
        <p:spPr bwMode="auto">
          <a:xfrm flipH="1">
            <a:off x="6324600" y="1698625"/>
            <a:ext cx="514350" cy="555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4" name="AutoShape 6"/>
          <p:cNvCxnSpPr>
            <a:cxnSpLocks noChangeShapeType="1"/>
          </p:cNvCxnSpPr>
          <p:nvPr/>
        </p:nvCxnSpPr>
        <p:spPr bwMode="auto">
          <a:xfrm flipH="1">
            <a:off x="7861300" y="1692275"/>
            <a:ext cx="520700" cy="554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5" name="AutoShape 7"/>
          <p:cNvCxnSpPr>
            <a:cxnSpLocks noChangeShapeType="1"/>
          </p:cNvCxnSpPr>
          <p:nvPr/>
        </p:nvCxnSpPr>
        <p:spPr bwMode="auto">
          <a:xfrm flipH="1">
            <a:off x="6324600" y="3263900"/>
            <a:ext cx="514350" cy="561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6" name="AutoShape 8"/>
          <p:cNvCxnSpPr>
            <a:cxnSpLocks noChangeShapeType="1"/>
          </p:cNvCxnSpPr>
          <p:nvPr/>
        </p:nvCxnSpPr>
        <p:spPr bwMode="auto">
          <a:xfrm flipH="1">
            <a:off x="7853363" y="3263900"/>
            <a:ext cx="528637" cy="561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7" name="AutoShape 9"/>
          <p:cNvSpPr>
            <a:spLocks noChangeArrowheads="1"/>
          </p:cNvSpPr>
          <p:nvPr/>
        </p:nvSpPr>
        <p:spPr bwMode="auto">
          <a:xfrm>
            <a:off x="6324600" y="2895600"/>
            <a:ext cx="2057400" cy="561975"/>
          </a:xfrm>
          <a:prstGeom prst="parallelogram">
            <a:avLst>
              <a:gd name="adj" fmla="val 91525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6324600" y="2667000"/>
            <a:ext cx="2057400" cy="561975"/>
          </a:xfrm>
          <a:prstGeom prst="parallelogram">
            <a:avLst>
              <a:gd name="adj" fmla="val 91525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6324600" y="2438400"/>
            <a:ext cx="2057400" cy="561975"/>
          </a:xfrm>
          <a:prstGeom prst="parallelogram">
            <a:avLst>
              <a:gd name="adj" fmla="val 91525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5943600" y="4572000"/>
            <a:ext cx="1143000" cy="1143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sz="2400"/>
              <a:t>GPU 1</a:t>
            </a:r>
          </a:p>
          <a:p>
            <a:r>
              <a:rPr lang="en-US" sz="2400"/>
              <a:t>14 SMs</a:t>
            </a: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7696200" y="4572000"/>
            <a:ext cx="1143000" cy="1143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sz="2400"/>
              <a:t>GPU N</a:t>
            </a:r>
          </a:p>
          <a:p>
            <a:r>
              <a:rPr lang="en-US" sz="2400"/>
              <a:t>30 SMs</a:t>
            </a: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6324600" y="2254250"/>
            <a:ext cx="1536700" cy="157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cxnSp>
        <p:nvCxnSpPr>
          <p:cNvPr id="22543" name="AutoShape 15"/>
          <p:cNvCxnSpPr>
            <a:cxnSpLocks noChangeShapeType="1"/>
          </p:cNvCxnSpPr>
          <p:nvPr/>
        </p:nvCxnSpPr>
        <p:spPr bwMode="auto">
          <a:xfrm flipH="1">
            <a:off x="6705600" y="2811463"/>
            <a:ext cx="342900" cy="168433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4" name="AutoShape 16"/>
          <p:cNvCxnSpPr>
            <a:cxnSpLocks noChangeShapeType="1"/>
          </p:cNvCxnSpPr>
          <p:nvPr/>
        </p:nvCxnSpPr>
        <p:spPr bwMode="auto">
          <a:xfrm>
            <a:off x="7467600" y="3344863"/>
            <a:ext cx="457200" cy="115093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5" name="AutoShape 17"/>
          <p:cNvCxnSpPr>
            <a:cxnSpLocks noChangeShapeType="1"/>
          </p:cNvCxnSpPr>
          <p:nvPr/>
        </p:nvCxnSpPr>
        <p:spPr bwMode="auto">
          <a:xfrm>
            <a:off x="7277100" y="3124200"/>
            <a:ext cx="38100" cy="137160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7162800" y="48768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Gothic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98141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0813" cy="685800"/>
          </a:xfrm>
        </p:spPr>
        <p:txBody>
          <a:bodyPr/>
          <a:lstStyle/>
          <a:p>
            <a:pPr eaLnBrk="1" hangingPunct="1"/>
            <a:r>
              <a:rPr lang="en-US" sz="3600">
                <a:latin typeface="Times New Roman" charset="0"/>
                <a:cs typeface="Gothic" charset="0"/>
              </a:rPr>
              <a:t>Multi-GPU Dynamic Work Distribution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5791200" cy="4646613"/>
          </a:xfrm>
        </p:spPr>
        <p:txBody>
          <a:bodyPr/>
          <a:lstStyle/>
          <a:p>
            <a:pPr eaLnBrk="1" hangingPunct="1">
              <a:buFont typeface="Times New Roman" charset="0"/>
              <a:buNone/>
            </a:pPr>
            <a:r>
              <a:rPr lang="en-US" sz="2400">
                <a:latin typeface="Times New Roman" charset="0"/>
                <a:cs typeface="Gothic" charset="0"/>
              </a:rPr>
              <a:t>// Each GPU worker thread loops over</a:t>
            </a:r>
          </a:p>
          <a:p>
            <a:pPr eaLnBrk="1" hangingPunct="1">
              <a:buFont typeface="Times New Roman" charset="0"/>
              <a:buNone/>
            </a:pPr>
            <a:r>
              <a:rPr lang="en-US" sz="2400">
                <a:latin typeface="Times New Roman" charset="0"/>
                <a:cs typeface="Gothic" charset="0"/>
              </a:rPr>
              <a:t>// subset 2-D planes in a 3-D cube…</a:t>
            </a:r>
          </a:p>
          <a:p>
            <a:pPr eaLnBrk="1" hangingPunct="1">
              <a:buFont typeface="Times New Roman" charset="0"/>
              <a:buNone/>
            </a:pPr>
            <a:r>
              <a:rPr lang="en-US" sz="2400">
                <a:latin typeface="Times New Roman" charset="0"/>
                <a:cs typeface="Gothic" charset="0"/>
              </a:rPr>
              <a:t>while (!threadpool_next_tile(&amp;parms, tilesize, &amp;tile){</a:t>
            </a:r>
          </a:p>
          <a:p>
            <a:pPr eaLnBrk="1" hangingPunct="1">
              <a:buFont typeface="Times New Roman" charset="0"/>
              <a:buNone/>
            </a:pPr>
            <a:r>
              <a:rPr lang="en-US" sz="2400">
                <a:latin typeface="Times New Roman" charset="0"/>
                <a:cs typeface="Gothic" charset="0"/>
              </a:rPr>
              <a:t>  // Process one plane of work…</a:t>
            </a:r>
          </a:p>
          <a:p>
            <a:pPr eaLnBrk="1" hangingPunct="1">
              <a:buFont typeface="Times New Roman" charset="0"/>
              <a:buNone/>
            </a:pPr>
            <a:r>
              <a:rPr lang="en-US" sz="2400">
                <a:latin typeface="Times New Roman" charset="0"/>
                <a:cs typeface="Gothic" charset="0"/>
              </a:rPr>
              <a:t>  // Launch one CUDA kernel for each</a:t>
            </a:r>
          </a:p>
          <a:p>
            <a:pPr eaLnBrk="1" hangingPunct="1">
              <a:buFont typeface="Times New Roman" charset="0"/>
              <a:buNone/>
            </a:pPr>
            <a:r>
              <a:rPr lang="en-US" sz="2400">
                <a:latin typeface="Times New Roman" charset="0"/>
                <a:cs typeface="Gothic" charset="0"/>
              </a:rPr>
              <a:t>  //   loop iteration taken…</a:t>
            </a:r>
          </a:p>
          <a:p>
            <a:pPr eaLnBrk="1" hangingPunct="1">
              <a:buFont typeface="Times New Roman" charset="0"/>
              <a:buNone/>
            </a:pPr>
            <a:r>
              <a:rPr lang="en-US" sz="2400">
                <a:latin typeface="Times New Roman" charset="0"/>
                <a:cs typeface="Gothic" charset="0"/>
              </a:rPr>
              <a:t>  // Shared iterator automatically </a:t>
            </a:r>
          </a:p>
          <a:p>
            <a:pPr eaLnBrk="1" hangingPunct="1">
              <a:buFont typeface="Times New Roman" charset="0"/>
              <a:buNone/>
            </a:pPr>
            <a:r>
              <a:rPr lang="en-US" sz="2400">
                <a:latin typeface="Times New Roman" charset="0"/>
                <a:cs typeface="Gothic" charset="0"/>
              </a:rPr>
              <a:t>  //   balances load on GPUs</a:t>
            </a:r>
          </a:p>
          <a:p>
            <a:pPr eaLnBrk="1" hangingPunct="1">
              <a:buFont typeface="Times New Roman" charset="0"/>
              <a:buNone/>
            </a:pPr>
            <a:r>
              <a:rPr lang="en-US" sz="2400">
                <a:latin typeface="Times New Roman" charset="0"/>
                <a:cs typeface="Gothic" charset="0"/>
              </a:rPr>
              <a:t>}</a:t>
            </a:r>
            <a:endParaRPr lang="en-US" sz="2800">
              <a:latin typeface="Times New Roman" charset="0"/>
              <a:cs typeface="Gothic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997700" y="1692275"/>
            <a:ext cx="1536700" cy="157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cxnSp>
        <p:nvCxnSpPr>
          <p:cNvPr id="23557" name="AutoShape 5"/>
          <p:cNvCxnSpPr>
            <a:cxnSpLocks noChangeShapeType="1"/>
          </p:cNvCxnSpPr>
          <p:nvPr/>
        </p:nvCxnSpPr>
        <p:spPr bwMode="auto">
          <a:xfrm flipH="1">
            <a:off x="6477000" y="1698625"/>
            <a:ext cx="514350" cy="555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58" name="AutoShape 6"/>
          <p:cNvCxnSpPr>
            <a:cxnSpLocks noChangeShapeType="1"/>
          </p:cNvCxnSpPr>
          <p:nvPr/>
        </p:nvCxnSpPr>
        <p:spPr bwMode="auto">
          <a:xfrm flipH="1">
            <a:off x="8013700" y="1692275"/>
            <a:ext cx="520700" cy="554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59" name="AutoShape 7"/>
          <p:cNvCxnSpPr>
            <a:cxnSpLocks noChangeShapeType="1"/>
          </p:cNvCxnSpPr>
          <p:nvPr/>
        </p:nvCxnSpPr>
        <p:spPr bwMode="auto">
          <a:xfrm flipH="1">
            <a:off x="6477000" y="3263900"/>
            <a:ext cx="514350" cy="561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0" name="AutoShape 8"/>
          <p:cNvCxnSpPr>
            <a:cxnSpLocks noChangeShapeType="1"/>
          </p:cNvCxnSpPr>
          <p:nvPr/>
        </p:nvCxnSpPr>
        <p:spPr bwMode="auto">
          <a:xfrm flipH="1">
            <a:off x="8005763" y="3263900"/>
            <a:ext cx="528637" cy="561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6477000" y="2895600"/>
            <a:ext cx="2057400" cy="561975"/>
          </a:xfrm>
          <a:prstGeom prst="parallelogram">
            <a:avLst>
              <a:gd name="adj" fmla="val 91525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6477000" y="2667000"/>
            <a:ext cx="2057400" cy="561975"/>
          </a:xfrm>
          <a:prstGeom prst="parallelogram">
            <a:avLst>
              <a:gd name="adj" fmla="val 91525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6477000" y="2438400"/>
            <a:ext cx="2057400" cy="561975"/>
          </a:xfrm>
          <a:prstGeom prst="parallelogram">
            <a:avLst>
              <a:gd name="adj" fmla="val 91525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6096000" y="4572000"/>
            <a:ext cx="1143000" cy="609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sz="2400"/>
              <a:t>GPU 1</a:t>
            </a: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7848600" y="4572000"/>
            <a:ext cx="1143000" cy="609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sz="2400"/>
              <a:t>GPU N</a:t>
            </a: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6477000" y="2254250"/>
            <a:ext cx="1536700" cy="157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cxnSp>
        <p:nvCxnSpPr>
          <p:cNvPr id="23567" name="AutoShape 15"/>
          <p:cNvCxnSpPr>
            <a:cxnSpLocks noChangeShapeType="1"/>
          </p:cNvCxnSpPr>
          <p:nvPr/>
        </p:nvCxnSpPr>
        <p:spPr bwMode="auto">
          <a:xfrm flipH="1">
            <a:off x="6858000" y="2811463"/>
            <a:ext cx="342900" cy="168433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8" name="AutoShape 16"/>
          <p:cNvCxnSpPr>
            <a:cxnSpLocks noChangeShapeType="1"/>
          </p:cNvCxnSpPr>
          <p:nvPr/>
        </p:nvCxnSpPr>
        <p:spPr bwMode="auto">
          <a:xfrm>
            <a:off x="7620000" y="3344863"/>
            <a:ext cx="457200" cy="115093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9" name="AutoShape 17"/>
          <p:cNvCxnSpPr>
            <a:cxnSpLocks noChangeShapeType="1"/>
          </p:cNvCxnSpPr>
          <p:nvPr/>
        </p:nvCxnSpPr>
        <p:spPr bwMode="auto">
          <a:xfrm>
            <a:off x="7429500" y="3124200"/>
            <a:ext cx="38100" cy="137160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7315200" y="48768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Gothic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…</a:t>
            </a: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6705600" y="1219200"/>
            <a:ext cx="198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Gothic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Dynamic work distribution</a:t>
            </a:r>
          </a:p>
        </p:txBody>
      </p:sp>
    </p:spTree>
    <p:extLst>
      <p:ext uri="{BB962C8B-B14F-4D97-AF65-F5344CB8AC3E}">
        <p14:creationId xmlns:p14="http://schemas.microsoft.com/office/powerpoint/2010/main" val="2511241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848600" cy="1371600"/>
          </a:xfrm>
        </p:spPr>
        <p:txBody>
          <a:bodyPr/>
          <a:lstStyle/>
          <a:p>
            <a:pPr eaLnBrk="1" hangingPunct="1"/>
            <a:r>
              <a:rPr lang="en-US" sz="3200">
                <a:latin typeface="Times New Roman" charset="0"/>
                <a:cs typeface="Gothic" charset="0"/>
              </a:rPr>
              <a:t>Example Multi-GPU Latencies Relevant to Interactive Sci-Viz, Script-Driven Analyses</a:t>
            </a:r>
            <a:br>
              <a:rPr lang="en-US" sz="3200">
                <a:latin typeface="Times New Roman" charset="0"/>
                <a:cs typeface="Gothic" charset="0"/>
              </a:rPr>
            </a:br>
            <a:r>
              <a:rPr lang="en-US" sz="2400">
                <a:latin typeface="Times New Roman" charset="0"/>
                <a:cs typeface="Gothic" charset="0"/>
              </a:rPr>
              <a:t>(4 Tesla C2050 GPUs, Intel Xeon 5550)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8229600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 New Roman" charset="0"/>
              <a:buNone/>
            </a:pPr>
            <a:r>
              <a:rPr lang="en-US" sz="2000">
                <a:latin typeface="Times New Roman" charset="0"/>
                <a:cs typeface="Gothic" charset="0"/>
              </a:rPr>
              <a:t>      6.3us     CUDA empty kernel (immediate return)</a:t>
            </a:r>
          </a:p>
          <a:p>
            <a:pPr eaLnBrk="1" hangingPunct="1">
              <a:lnSpc>
                <a:spcPct val="90000"/>
              </a:lnSpc>
              <a:buFont typeface="Times New Roman" charset="0"/>
              <a:buNone/>
            </a:pPr>
            <a:r>
              <a:rPr lang="en-US" sz="2000">
                <a:latin typeface="Times New Roman" charset="0"/>
                <a:cs typeface="Gothic" charset="0"/>
              </a:rPr>
              <a:t>      9.0us     Sleeping barrier primitive (non-spinning</a:t>
            </a:r>
          </a:p>
          <a:p>
            <a:pPr eaLnBrk="1" hangingPunct="1">
              <a:lnSpc>
                <a:spcPct val="90000"/>
              </a:lnSpc>
              <a:buFont typeface="Times New Roman" charset="0"/>
              <a:buNone/>
            </a:pPr>
            <a:r>
              <a:rPr lang="en-US" sz="2000">
                <a:latin typeface="Times New Roman" charset="0"/>
                <a:cs typeface="Gothic" charset="0"/>
              </a:rPr>
              <a:t>                    barrier that uses POSIX condition variables to prevent</a:t>
            </a:r>
          </a:p>
          <a:p>
            <a:pPr eaLnBrk="1" hangingPunct="1">
              <a:lnSpc>
                <a:spcPct val="90000"/>
              </a:lnSpc>
              <a:buFont typeface="Times New Roman" charset="0"/>
              <a:buNone/>
            </a:pPr>
            <a:r>
              <a:rPr lang="en-US" sz="2000">
                <a:latin typeface="Times New Roman" charset="0"/>
                <a:cs typeface="Gothic" charset="0"/>
              </a:rPr>
              <a:t>                    idle CPU consumption while workers wait at the barrier)</a:t>
            </a:r>
          </a:p>
          <a:p>
            <a:pPr eaLnBrk="1" hangingPunct="1">
              <a:lnSpc>
                <a:spcPct val="90000"/>
              </a:lnSpc>
              <a:buFont typeface="Times New Roman" charset="0"/>
              <a:buNone/>
            </a:pPr>
            <a:r>
              <a:rPr lang="en-US" sz="2000">
                <a:latin typeface="Times New Roman" charset="0"/>
                <a:cs typeface="Gothic" charset="0"/>
              </a:rPr>
              <a:t>    14.8us      pool wake, host fctn exec, sleep cycle (no CUDA)</a:t>
            </a:r>
          </a:p>
          <a:p>
            <a:pPr eaLnBrk="1" hangingPunct="1">
              <a:lnSpc>
                <a:spcPct val="90000"/>
              </a:lnSpc>
              <a:buFont typeface="Times New Roman" charset="0"/>
              <a:buNone/>
            </a:pPr>
            <a:r>
              <a:rPr lang="en-US" sz="2000">
                <a:latin typeface="Times New Roman" charset="0"/>
                <a:cs typeface="Gothic" charset="0"/>
              </a:rPr>
              <a:t>    30.6us      pool wake,     1x(tile fetch, simple CUDA kernel launch), sleep</a:t>
            </a:r>
          </a:p>
          <a:p>
            <a:pPr eaLnBrk="1" hangingPunct="1">
              <a:lnSpc>
                <a:spcPct val="90000"/>
              </a:lnSpc>
              <a:buFont typeface="Times New Roman" charset="0"/>
              <a:buNone/>
            </a:pPr>
            <a:r>
              <a:rPr lang="en-US" sz="2000">
                <a:latin typeface="Times New Roman" charset="0"/>
                <a:cs typeface="Gothic" charset="0"/>
              </a:rPr>
              <a:t>1817.0us      pool wake, 100x(tile fetch, simple CUDA kernel launch), sleep</a:t>
            </a:r>
          </a:p>
          <a:p>
            <a:pPr eaLnBrk="1" hangingPunct="1">
              <a:lnSpc>
                <a:spcPct val="90000"/>
              </a:lnSpc>
              <a:buFont typeface="Times New Roman" charset="0"/>
              <a:buNone/>
            </a:pPr>
            <a:r>
              <a:rPr lang="en-US" sz="2000">
                <a:latin typeface="Times New Roman" charset="0"/>
                <a:cs typeface="Gothic" charset="0"/>
              </a:rPr>
              <a:t>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79316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>
                <a:latin typeface="Times New Roman" charset="0"/>
                <a:cs typeface="Gothic" charset="0"/>
              </a:rPr>
              <a:t>Multi-GPU Dynamic Scheduling Performance with Heterogeneous GPUs</a:t>
            </a:r>
          </a:p>
        </p:txBody>
      </p:sp>
      <p:graphicFrame>
        <p:nvGraphicFramePr>
          <p:cNvPr id="497747" name="Group 83"/>
          <p:cNvGraphicFramePr>
            <a:graphicFrameLocks noGrp="1"/>
          </p:cNvGraphicFramePr>
          <p:nvPr/>
        </p:nvGraphicFramePr>
        <p:xfrm>
          <a:off x="685800" y="1447800"/>
          <a:ext cx="7772400" cy="3376612"/>
        </p:xfrm>
        <a:graphic>
          <a:graphicData uri="http://schemas.openxmlformats.org/drawingml/2006/table">
            <a:tbl>
              <a:tblPr/>
              <a:tblGrid>
                <a:gridCol w="2362200"/>
                <a:gridCol w="1524000"/>
                <a:gridCol w="1447800"/>
                <a:gridCol w="2438400"/>
              </a:tblGrid>
              <a:tr h="401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Kernel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Cores/GPUs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Runtime (s)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Speedup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34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Intel X5550-SSE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30.64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1.0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93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Quadro 5800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0.384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79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93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Tesla C2050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0.325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94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1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GeForce GTX 480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0.255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120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736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GeForce GTX 480 +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Tesla C2050 +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Quadro 5800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0.114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268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othic" charset="0"/>
                          <a:cs typeface="Gothic" charset="0"/>
                        </a:rPr>
                        <a:t>(91% of ideal perf)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40" name="Text Box 46"/>
          <p:cNvSpPr txBox="1">
            <a:spLocks noChangeArrowheads="1"/>
          </p:cNvSpPr>
          <p:nvPr/>
        </p:nvSpPr>
        <p:spPr bwMode="auto">
          <a:xfrm>
            <a:off x="228600" y="5181600"/>
            <a:ext cx="8458200" cy="860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Gothic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8000"/>
                </a:solidFill>
              </a:rPr>
              <a:t>Dynamic load balancing enables mixture of GPU generations, SM counts, and clock rates to perform well.</a:t>
            </a:r>
          </a:p>
        </p:txBody>
      </p:sp>
    </p:spTree>
    <p:extLst>
      <p:ext uri="{BB962C8B-B14F-4D97-AF65-F5344CB8AC3E}">
        <p14:creationId xmlns:p14="http://schemas.microsoft.com/office/powerpoint/2010/main" val="972146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0813" cy="685800"/>
          </a:xfrm>
        </p:spPr>
        <p:txBody>
          <a:bodyPr/>
          <a:lstStyle/>
          <a:p>
            <a:pPr eaLnBrk="1" hangingPunct="1"/>
            <a:r>
              <a:rPr lang="en-US" sz="3600">
                <a:latin typeface="Times New Roman" charset="0"/>
                <a:cs typeface="Gothic" charset="0"/>
              </a:rPr>
              <a:t>Multi-GPU Runtime </a:t>
            </a:r>
            <a:br>
              <a:rPr lang="en-US" sz="3600">
                <a:latin typeface="Times New Roman" charset="0"/>
                <a:cs typeface="Gothic" charset="0"/>
              </a:rPr>
            </a:br>
            <a:r>
              <a:rPr lang="en-US" sz="3600">
                <a:latin typeface="Times New Roman" charset="0"/>
                <a:cs typeface="Gothic" charset="0"/>
              </a:rPr>
              <a:t>Error/Exception Handling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4953000" cy="45704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  <a:cs typeface="Gothic" charset="0"/>
              </a:rPr>
              <a:t>Competition for resources from other applications can cause runtime failures, e.g. GPU out of memory half way through an algorithm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  <a:cs typeface="Gothic" charset="0"/>
              </a:rPr>
              <a:t>Handle exceptions, e.g. convergence failure, NaN result, insufficient compute capability/features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  <a:cs typeface="Gothic" charset="0"/>
              </a:rPr>
              <a:t>Handle and/or reschedule failed tiles of work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454900" y="1571625"/>
            <a:ext cx="1536700" cy="157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cxnSp>
        <p:nvCxnSpPr>
          <p:cNvPr id="26629" name="AutoShape 5"/>
          <p:cNvCxnSpPr>
            <a:cxnSpLocks noChangeShapeType="1"/>
          </p:cNvCxnSpPr>
          <p:nvPr/>
        </p:nvCxnSpPr>
        <p:spPr bwMode="auto">
          <a:xfrm flipH="1">
            <a:off x="6934200" y="1577975"/>
            <a:ext cx="514350" cy="555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0" name="AutoShape 6"/>
          <p:cNvCxnSpPr>
            <a:cxnSpLocks noChangeShapeType="1"/>
          </p:cNvCxnSpPr>
          <p:nvPr/>
        </p:nvCxnSpPr>
        <p:spPr bwMode="auto">
          <a:xfrm flipH="1">
            <a:off x="8470900" y="1571625"/>
            <a:ext cx="520700" cy="554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1" name="AutoShape 7"/>
          <p:cNvCxnSpPr>
            <a:cxnSpLocks noChangeShapeType="1"/>
          </p:cNvCxnSpPr>
          <p:nvPr/>
        </p:nvCxnSpPr>
        <p:spPr bwMode="auto">
          <a:xfrm flipH="1">
            <a:off x="6934200" y="3143250"/>
            <a:ext cx="514350" cy="561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2" name="AutoShape 8"/>
          <p:cNvCxnSpPr>
            <a:cxnSpLocks noChangeShapeType="1"/>
          </p:cNvCxnSpPr>
          <p:nvPr/>
        </p:nvCxnSpPr>
        <p:spPr bwMode="auto">
          <a:xfrm flipH="1">
            <a:off x="8462963" y="3143250"/>
            <a:ext cx="528637" cy="561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3" name="AutoShape 9"/>
          <p:cNvSpPr>
            <a:spLocks noChangeArrowheads="1"/>
          </p:cNvSpPr>
          <p:nvPr/>
        </p:nvSpPr>
        <p:spPr bwMode="auto">
          <a:xfrm>
            <a:off x="6934200" y="2774950"/>
            <a:ext cx="2057400" cy="561975"/>
          </a:xfrm>
          <a:prstGeom prst="parallelogram">
            <a:avLst>
              <a:gd name="adj" fmla="val 91525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6634" name="AutoShape 10"/>
          <p:cNvSpPr>
            <a:spLocks noChangeArrowheads="1"/>
          </p:cNvSpPr>
          <p:nvPr/>
        </p:nvSpPr>
        <p:spPr bwMode="auto">
          <a:xfrm>
            <a:off x="6934200" y="2546350"/>
            <a:ext cx="2057400" cy="561975"/>
          </a:xfrm>
          <a:prstGeom prst="parallelogram">
            <a:avLst>
              <a:gd name="adj" fmla="val 91525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>
            <a:off x="6934200" y="2317750"/>
            <a:ext cx="2057400" cy="561975"/>
          </a:xfrm>
          <a:prstGeom prst="parallelogram">
            <a:avLst>
              <a:gd name="adj" fmla="val 91525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5943600" y="4572000"/>
            <a:ext cx="1143000" cy="1143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sz="2400"/>
              <a:t>GPU 1</a:t>
            </a:r>
          </a:p>
          <a:p>
            <a:r>
              <a:rPr lang="en-US" sz="2400"/>
              <a:t>SM 1.1</a:t>
            </a:r>
          </a:p>
          <a:p>
            <a:r>
              <a:rPr lang="en-US" sz="2400"/>
              <a:t>128MB</a:t>
            </a: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7696200" y="4572000"/>
            <a:ext cx="1143000" cy="1143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sz="2400"/>
              <a:t>GPU N</a:t>
            </a:r>
          </a:p>
          <a:p>
            <a:r>
              <a:rPr lang="en-US" sz="2400"/>
              <a:t>SM 2.0</a:t>
            </a:r>
          </a:p>
          <a:p>
            <a:r>
              <a:rPr lang="en-US" sz="2400"/>
              <a:t>3072MB</a:t>
            </a: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6934200" y="2133600"/>
            <a:ext cx="1536700" cy="157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cxnSp>
        <p:nvCxnSpPr>
          <p:cNvPr id="26639" name="AutoShape 15"/>
          <p:cNvCxnSpPr>
            <a:cxnSpLocks noChangeShapeType="1"/>
          </p:cNvCxnSpPr>
          <p:nvPr/>
        </p:nvCxnSpPr>
        <p:spPr bwMode="auto">
          <a:xfrm flipH="1">
            <a:off x="6705600" y="2811463"/>
            <a:ext cx="342900" cy="168433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0" name="AutoShape 16"/>
          <p:cNvCxnSpPr>
            <a:cxnSpLocks noChangeShapeType="1"/>
          </p:cNvCxnSpPr>
          <p:nvPr/>
        </p:nvCxnSpPr>
        <p:spPr bwMode="auto">
          <a:xfrm>
            <a:off x="8077200" y="3352800"/>
            <a:ext cx="457200" cy="115093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1" name="Text Box 18"/>
          <p:cNvSpPr txBox="1">
            <a:spLocks noChangeArrowheads="1"/>
          </p:cNvSpPr>
          <p:nvPr/>
        </p:nvSpPr>
        <p:spPr bwMode="auto">
          <a:xfrm>
            <a:off x="7162800" y="48768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Gothic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…</a:t>
            </a:r>
          </a:p>
        </p:txBody>
      </p:sp>
      <p:cxnSp>
        <p:nvCxnSpPr>
          <p:cNvPr id="26642" name="AutoShape 19"/>
          <p:cNvCxnSpPr>
            <a:cxnSpLocks noChangeShapeType="1"/>
          </p:cNvCxnSpPr>
          <p:nvPr/>
        </p:nvCxnSpPr>
        <p:spPr bwMode="auto">
          <a:xfrm>
            <a:off x="5791200" y="4343400"/>
            <a:ext cx="1600200" cy="17526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3" name="AutoShape 20"/>
          <p:cNvCxnSpPr>
            <a:cxnSpLocks noChangeShapeType="1"/>
          </p:cNvCxnSpPr>
          <p:nvPr/>
        </p:nvCxnSpPr>
        <p:spPr bwMode="auto">
          <a:xfrm flipV="1">
            <a:off x="5715000" y="4343400"/>
            <a:ext cx="1371600" cy="17526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4" name="Text Box 21"/>
          <p:cNvSpPr txBox="1">
            <a:spLocks noChangeArrowheads="1"/>
          </p:cNvSpPr>
          <p:nvPr/>
        </p:nvSpPr>
        <p:spPr bwMode="auto">
          <a:xfrm>
            <a:off x="7315200" y="914400"/>
            <a:ext cx="167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Gothic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Original Workload</a:t>
            </a:r>
          </a:p>
        </p:txBody>
      </p:sp>
      <p:sp>
        <p:nvSpPr>
          <p:cNvPr id="26645" name="AutoShape 23"/>
          <p:cNvSpPr>
            <a:spLocks noChangeArrowheads="1"/>
          </p:cNvSpPr>
          <p:nvPr/>
        </p:nvSpPr>
        <p:spPr bwMode="auto">
          <a:xfrm>
            <a:off x="5410200" y="3200400"/>
            <a:ext cx="1295400" cy="333375"/>
          </a:xfrm>
          <a:prstGeom prst="parallelogram">
            <a:avLst>
              <a:gd name="adj" fmla="val 97143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6646" name="AutoShape 24"/>
          <p:cNvSpPr>
            <a:spLocks noChangeArrowheads="1"/>
          </p:cNvSpPr>
          <p:nvPr/>
        </p:nvSpPr>
        <p:spPr bwMode="auto">
          <a:xfrm>
            <a:off x="5410200" y="3124200"/>
            <a:ext cx="1295400" cy="333375"/>
          </a:xfrm>
          <a:prstGeom prst="parallelogram">
            <a:avLst>
              <a:gd name="adj" fmla="val 97143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6647" name="AutoShape 25"/>
          <p:cNvSpPr>
            <a:spLocks noChangeArrowheads="1"/>
          </p:cNvSpPr>
          <p:nvPr/>
        </p:nvSpPr>
        <p:spPr bwMode="auto">
          <a:xfrm>
            <a:off x="5410200" y="3048000"/>
            <a:ext cx="1295400" cy="333375"/>
          </a:xfrm>
          <a:prstGeom prst="parallelogram">
            <a:avLst>
              <a:gd name="adj" fmla="val 97143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6648" name="Text Box 26"/>
          <p:cNvSpPr txBox="1">
            <a:spLocks noChangeArrowheads="1"/>
          </p:cNvSpPr>
          <p:nvPr/>
        </p:nvSpPr>
        <p:spPr bwMode="auto">
          <a:xfrm>
            <a:off x="5257800" y="25908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Gothic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Retry Stack</a:t>
            </a:r>
          </a:p>
        </p:txBody>
      </p:sp>
      <p:cxnSp>
        <p:nvCxnSpPr>
          <p:cNvPr id="26649" name="AutoShape 27"/>
          <p:cNvCxnSpPr>
            <a:cxnSpLocks noChangeShapeType="1"/>
            <a:endCxn id="26645" idx="3"/>
          </p:cNvCxnSpPr>
          <p:nvPr/>
        </p:nvCxnSpPr>
        <p:spPr bwMode="auto">
          <a:xfrm flipH="1" flipV="1">
            <a:off x="5895975" y="3533775"/>
            <a:ext cx="581025" cy="962025"/>
          </a:xfrm>
          <a:prstGeom prst="straightConnector1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0" name="AutoShape 28"/>
          <p:cNvCxnSpPr>
            <a:cxnSpLocks noChangeShapeType="1"/>
          </p:cNvCxnSpPr>
          <p:nvPr/>
        </p:nvCxnSpPr>
        <p:spPr bwMode="auto">
          <a:xfrm>
            <a:off x="6096000" y="3581400"/>
            <a:ext cx="1905000" cy="838200"/>
          </a:xfrm>
          <a:prstGeom prst="straightConnector1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47935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0813" cy="838200"/>
          </a:xfrm>
        </p:spPr>
        <p:txBody>
          <a:bodyPr/>
          <a:lstStyle/>
          <a:p>
            <a:r>
              <a:rPr lang="en-US"/>
              <a:t>Radial Distribution Functions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808413" cy="4494213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RDFs describes how atom density varies with distance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Can be compared with experiments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Shape indicates phase  of matter: sharp peaks appear for solids, smoother for liquids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Quadratic time complexity O(N</a:t>
            </a:r>
            <a:r>
              <a:rPr lang="en-US" sz="2800" baseline="30000"/>
              <a:t>2</a:t>
            </a:r>
            <a:r>
              <a:rPr lang="en-US" sz="2800"/>
              <a:t>)</a:t>
            </a:r>
          </a:p>
        </p:txBody>
      </p:sp>
      <p:pic>
        <p:nvPicPr>
          <p:cNvPr id="559108" name="Picture 4" descr="C:\Documents and Settings\johns\Desktop\gpurd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2" t="8333" r="5882" b="8333"/>
          <a:stretch>
            <a:fillRect/>
          </a:stretch>
        </p:blipFill>
        <p:spPr bwMode="auto">
          <a:xfrm>
            <a:off x="5486400" y="17526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9109" name="Picture 5" descr="\\Tbfiles\johns\JohnRDF.png"/>
          <p:cNvPicPr>
            <a:picLocks noChangeAspect="1" noChangeArrowheads="1"/>
          </p:cNvPicPr>
          <p:nvPr/>
        </p:nvPicPr>
        <p:blipFill>
          <a:blip r:embed="rId3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0"/>
            <a:ext cx="2335213" cy="23399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59110" name="Text Box 6"/>
          <p:cNvSpPr txBox="1">
            <a:spLocks/>
          </p:cNvSpPr>
          <p:nvPr/>
        </p:nvSpPr>
        <p:spPr bwMode="auto">
          <a:xfrm>
            <a:off x="7351713" y="3929063"/>
            <a:ext cx="14478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4291" tIns="32146" rIns="64291" bIns="32146">
            <a:spAutoFit/>
          </a:bodyPr>
          <a:lstStyle>
            <a:lvl1pPr algn="l" defTabSz="6429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20675" algn="l" defTabSz="6429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642938" algn="l" defTabSz="6429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963613" algn="l" defTabSz="6429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285875" algn="l" defTabSz="6429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7430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2002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6574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1146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  <a:ea typeface="ヒラギノ明朝 ProN W3" charset="0"/>
                <a:cs typeface="ヒラギノ明朝 ProN W3" charset="0"/>
                <a:sym typeface="Times New Roman" charset="0"/>
              </a:rPr>
              <a:t>Solid</a:t>
            </a:r>
          </a:p>
        </p:txBody>
      </p:sp>
      <p:sp>
        <p:nvSpPr>
          <p:cNvPr id="559111" name="Text Box 7"/>
          <p:cNvSpPr txBox="1">
            <a:spLocks/>
          </p:cNvSpPr>
          <p:nvPr/>
        </p:nvSpPr>
        <p:spPr bwMode="auto">
          <a:xfrm>
            <a:off x="7332663" y="5256213"/>
            <a:ext cx="144621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4291" tIns="32146" rIns="64291" bIns="32146">
            <a:spAutoFit/>
          </a:bodyPr>
          <a:lstStyle>
            <a:lvl1pPr algn="l" defTabSz="6429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20675" algn="l" defTabSz="6429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642938" algn="l" defTabSz="6429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963613" algn="l" defTabSz="6429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285875" algn="l" defTabSz="6429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7430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2002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6574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1146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solidFill>
                  <a:srgbClr val="008000"/>
                </a:solidFill>
                <a:ea typeface="ヒラギノ明朝 ProN W3" charset="0"/>
                <a:cs typeface="ヒラギノ明朝 ProN W3" charset="0"/>
                <a:sym typeface="Times New Roman" charset="0"/>
              </a:rPr>
              <a:t>Liquid</a:t>
            </a:r>
          </a:p>
        </p:txBody>
      </p:sp>
    </p:spTree>
    <p:extLst>
      <p:ext uri="{BB962C8B-B14F-4D97-AF65-F5344CB8AC3E}">
        <p14:creationId xmlns:p14="http://schemas.microsoft.com/office/powerpoint/2010/main" val="3581611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johns\Desktop\talks\cudatalks\gpgpu2009\stm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8" t="1212" r="3636" b="2121"/>
          <a:stretch>
            <a:fillRect/>
          </a:stretch>
        </p:blipFill>
        <p:spPr bwMode="auto">
          <a:xfrm>
            <a:off x="5249863" y="2133600"/>
            <a:ext cx="3894137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0813" cy="760413"/>
          </a:xfrm>
        </p:spPr>
        <p:txBody>
          <a:bodyPr/>
          <a:lstStyle/>
          <a:p>
            <a:pPr eaLnBrk="1" hangingPunct="1"/>
            <a:r>
              <a:rPr lang="en-US" sz="3600">
                <a:latin typeface="Times New Roman" charset="0"/>
                <a:cs typeface="Gothic" charset="0"/>
              </a:rPr>
              <a:t>VMD – </a:t>
            </a:r>
            <a:r>
              <a:rPr lang="ja-JP" altLang="en-US" sz="3600">
                <a:latin typeface="Times New Roman" charset="0"/>
                <a:cs typeface="Gothic" charset="0"/>
              </a:rPr>
              <a:t>“</a:t>
            </a:r>
            <a:r>
              <a:rPr lang="en-US" sz="3600">
                <a:latin typeface="Times New Roman" charset="0"/>
                <a:cs typeface="Gothic" charset="0"/>
              </a:rPr>
              <a:t>Visual Molecular Dynamics</a:t>
            </a:r>
            <a:r>
              <a:rPr lang="ja-JP" altLang="en-US" sz="3600">
                <a:latin typeface="Times New Roman" charset="0"/>
                <a:cs typeface="Gothic" charset="0"/>
              </a:rPr>
              <a:t>”</a:t>
            </a:r>
            <a:endParaRPr lang="en-US" sz="3600">
              <a:latin typeface="Times New Roman" charset="0"/>
              <a:cs typeface="Gothic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458200" cy="1828800"/>
          </a:xfrm>
        </p:spPr>
        <p:txBody>
          <a:bodyPr/>
          <a:lstStyle/>
          <a:p>
            <a:pPr marL="342900" indent="-342900" defTabSz="914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>
                <a:latin typeface="Times New Roman" charset="0"/>
                <a:cs typeface="Gothic" charset="0"/>
              </a:rPr>
              <a:t>Visualization and analysis of molecular dynamics simulations, sequence data, volumetric data, quantum chemistry simulations, particle systems, …</a:t>
            </a:r>
          </a:p>
          <a:p>
            <a:pPr marL="342900" indent="-342900" defTabSz="914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>
                <a:latin typeface="Times New Roman" charset="0"/>
                <a:cs typeface="Gothic" charset="0"/>
              </a:rPr>
              <a:t>User extensible with scripting and plugins</a:t>
            </a:r>
          </a:p>
          <a:p>
            <a:pPr marL="342900" indent="-342900" defTabSz="914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>
                <a:latin typeface="Times New Roman" charset="0"/>
                <a:cs typeface="Gothic" charset="0"/>
              </a:rPr>
              <a:t>http://www.ks.uiuc.edu/Research/vmd/</a:t>
            </a:r>
          </a:p>
        </p:txBody>
      </p:sp>
      <p:pic>
        <p:nvPicPr>
          <p:cNvPr id="5125" name="Picture 5" descr="C:\Documents and Settings\johns\Desktop\kv-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44196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586121"/>
      </p:ext>
    </p:extLst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RDFs</a:t>
            </a:r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0813" cy="4418013"/>
          </a:xfrm>
        </p:spPr>
        <p:txBody>
          <a:bodyPr/>
          <a:lstStyle/>
          <a:p>
            <a:r>
              <a:rPr lang="en-US" sz="2800"/>
              <a:t>Compute distances for all pairs of atoms between two groups of atoms A and B</a:t>
            </a:r>
          </a:p>
          <a:p>
            <a:r>
              <a:rPr lang="en-US" sz="2800"/>
              <a:t>A and B may be the same, or different</a:t>
            </a:r>
          </a:p>
          <a:p>
            <a:r>
              <a:rPr lang="en-US" sz="2800"/>
              <a:t>Use nearest image convention for periodic systems</a:t>
            </a:r>
          </a:p>
          <a:p>
            <a:r>
              <a:rPr lang="en-US" sz="2800"/>
              <a:t>Each pair distance is inserted into a histogram</a:t>
            </a:r>
          </a:p>
          <a:p>
            <a:r>
              <a:rPr lang="en-US" sz="2800"/>
              <a:t>Histogram is normalized one of several ways depending on use, but usually according to the volume of the spherical shells associated with each histogram bin</a:t>
            </a:r>
          </a:p>
        </p:txBody>
      </p:sp>
    </p:spTree>
    <p:extLst>
      <p:ext uri="{BB962C8B-B14F-4D97-AF65-F5344CB8AC3E}">
        <p14:creationId xmlns:p14="http://schemas.microsoft.com/office/powerpoint/2010/main" val="335855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6575" y="374650"/>
            <a:ext cx="8045450" cy="909638"/>
          </a:xfrm>
        </p:spPr>
        <p:txBody>
          <a:bodyPr/>
          <a:lstStyle/>
          <a:p>
            <a:r>
              <a:rPr lang="en-US" sz="3600">
                <a:cs typeface="Arial" charset="0"/>
                <a:sym typeface="Arial" charset="0"/>
              </a:rPr>
              <a:t>Multi-GPU RDF Performance</a:t>
            </a:r>
          </a:p>
        </p:txBody>
      </p:sp>
      <p:sp>
        <p:nvSpPr>
          <p:cNvPr id="560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446213"/>
            <a:ext cx="3228975" cy="2519362"/>
          </a:xfrm>
        </p:spPr>
        <p:txBody>
          <a:bodyPr/>
          <a:lstStyle/>
          <a:p>
            <a:pPr marL="379413" defTabSz="914400">
              <a:lnSpc>
                <a:spcPct val="90000"/>
              </a:lnSpc>
              <a:spcBef>
                <a:spcPct val="0"/>
              </a:spcBef>
            </a:pPr>
            <a:r>
              <a:rPr lang="en-US" sz="2100"/>
              <a:t>4 NVIDIA GTX480 GPUs 30 to 92x faster than 4-core Intel X5550 CPU</a:t>
            </a:r>
          </a:p>
          <a:p>
            <a:pPr marL="379413" defTabSz="914400">
              <a:lnSpc>
                <a:spcPct val="90000"/>
              </a:lnSpc>
              <a:spcBef>
                <a:spcPts val="900"/>
              </a:spcBef>
            </a:pPr>
            <a:r>
              <a:rPr lang="en-US" sz="2100"/>
              <a:t>Fermi GPUs ~3x faster than GT200 GPUs: larger on-chip shared memory</a:t>
            </a:r>
          </a:p>
        </p:txBody>
      </p:sp>
      <p:pic>
        <p:nvPicPr>
          <p:cNvPr id="560132" name="Picture 4" descr="\\Tbfiles\johns\JohnRDF.png"/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4071938"/>
            <a:ext cx="2335212" cy="23399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60133" name="Text Box 5"/>
          <p:cNvSpPr txBox="1">
            <a:spLocks/>
          </p:cNvSpPr>
          <p:nvPr/>
        </p:nvSpPr>
        <p:spPr bwMode="auto">
          <a:xfrm>
            <a:off x="2590800" y="4191000"/>
            <a:ext cx="14478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4291" tIns="32146" rIns="64291" bIns="32146">
            <a:spAutoFit/>
          </a:bodyPr>
          <a:lstStyle>
            <a:lvl1pPr algn="l" defTabSz="6429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20675" algn="l" defTabSz="6429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642938" algn="l" defTabSz="6429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963613" algn="l" defTabSz="6429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285875" algn="l" defTabSz="6429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7430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2002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6574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1146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  <a:ea typeface="ヒラギノ明朝 ProN W3" charset="0"/>
                <a:cs typeface="ヒラギノ明朝 ProN W3" charset="0"/>
                <a:sym typeface="Times New Roman" charset="0"/>
              </a:rPr>
              <a:t>Solid</a:t>
            </a:r>
          </a:p>
        </p:txBody>
      </p:sp>
      <p:sp>
        <p:nvSpPr>
          <p:cNvPr id="560134" name="Text Box 6"/>
          <p:cNvSpPr txBox="1">
            <a:spLocks/>
          </p:cNvSpPr>
          <p:nvPr/>
        </p:nvSpPr>
        <p:spPr bwMode="auto">
          <a:xfrm>
            <a:off x="2571750" y="5518150"/>
            <a:ext cx="144621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4291" tIns="32146" rIns="64291" bIns="32146">
            <a:spAutoFit/>
          </a:bodyPr>
          <a:lstStyle>
            <a:lvl1pPr algn="l" defTabSz="6429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20675" algn="l" defTabSz="6429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642938" algn="l" defTabSz="6429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963613" algn="l" defTabSz="6429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285875" algn="l" defTabSz="6429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7430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2002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6574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1146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solidFill>
                  <a:srgbClr val="008000"/>
                </a:solidFill>
                <a:ea typeface="ヒラギノ明朝 ProN W3" charset="0"/>
                <a:cs typeface="ヒラギノ明朝 ProN W3" charset="0"/>
                <a:sym typeface="Times New Roman" charset="0"/>
              </a:rPr>
              <a:t>Liquid</a:t>
            </a:r>
          </a:p>
        </p:txBody>
      </p:sp>
      <p:pic>
        <p:nvPicPr>
          <p:cNvPr id="560135" name="Picture 7" descr="C:\Documents and Settings\johns\Desktop\performancevnatoms.png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r="3125" b="2605"/>
          <a:stretch>
            <a:fillRect/>
          </a:stretch>
        </p:blipFill>
        <p:spPr>
          <a:xfrm>
            <a:off x="3505200" y="1219200"/>
            <a:ext cx="5638800" cy="395128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60136" name="Text Box 8"/>
          <p:cNvSpPr txBox="1">
            <a:spLocks noChangeArrowheads="1"/>
          </p:cNvSpPr>
          <p:nvPr/>
        </p:nvSpPr>
        <p:spPr bwMode="auto">
          <a:xfrm>
            <a:off x="3581400" y="5181600"/>
            <a:ext cx="533400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Fast Analysis of Molecular Dynamics Trajectories with Graphics Processing Units –                        Radial Distribution Functions.</a:t>
            </a:r>
            <a:r>
              <a:rPr lang="en-US" sz="1800"/>
              <a:t>  B. Levine, J. Stone, and A. Kohlmeyer. 2010. (submitted)</a:t>
            </a:r>
          </a:p>
        </p:txBody>
      </p:sp>
    </p:spTree>
    <p:extLst>
      <p:ext uri="{BB962C8B-B14F-4D97-AF65-F5344CB8AC3E}">
        <p14:creationId xmlns:p14="http://schemas.microsoft.com/office/powerpoint/2010/main" val="716304991"/>
      </p:ext>
    </p:extLst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ChangeArrowheads="1"/>
          </p:cNvSpPr>
          <p:nvPr/>
        </p:nvSpPr>
        <p:spPr bwMode="auto">
          <a:xfrm>
            <a:off x="0" y="6132513"/>
            <a:ext cx="9144000" cy="725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5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143000"/>
            <a:ext cx="8305800" cy="4648200"/>
          </a:xfrm>
        </p:spPr>
        <p:txBody>
          <a:bodyPr/>
          <a:lstStyle/>
          <a:p>
            <a:r>
              <a:rPr lang="en-US" sz="2800" dirty="0" smtClean="0"/>
              <a:t>Displays continuum of structural detail:</a:t>
            </a:r>
          </a:p>
          <a:p>
            <a:pPr lvl="1"/>
            <a:r>
              <a:rPr lang="en-US" sz="2000" dirty="0" smtClean="0"/>
              <a:t>All-atom models</a:t>
            </a:r>
          </a:p>
          <a:p>
            <a:pPr lvl="1"/>
            <a:r>
              <a:rPr lang="en-US" sz="2000" dirty="0" smtClean="0"/>
              <a:t>Coarse-grained models</a:t>
            </a:r>
          </a:p>
          <a:p>
            <a:pPr lvl="1"/>
            <a:r>
              <a:rPr lang="en-US" sz="2000" dirty="0" smtClean="0"/>
              <a:t>Cellular scale models</a:t>
            </a:r>
          </a:p>
          <a:p>
            <a:pPr lvl="1"/>
            <a:r>
              <a:rPr lang="en-US" sz="2000" dirty="0" smtClean="0"/>
              <a:t>Multi-scale models: All-atom + CG,  Brownian + Whole Cell</a:t>
            </a:r>
          </a:p>
          <a:p>
            <a:pPr lvl="1"/>
            <a:r>
              <a:rPr lang="en-US" sz="2000" dirty="0" smtClean="0"/>
              <a:t>Smoothly variable between full detail, and reduced resolution representations of very large complexes</a:t>
            </a:r>
          </a:p>
          <a:p>
            <a:r>
              <a:rPr lang="en-US" sz="2800" dirty="0" smtClean="0"/>
              <a:t>Uses multi-core CPUs and GPU acceleration to enable </a:t>
            </a:r>
            <a:r>
              <a:rPr lang="en-US" sz="2800" b="1" dirty="0" smtClean="0"/>
              <a:t>smooth real-time animation</a:t>
            </a:r>
            <a:r>
              <a:rPr lang="en-US" sz="2800" dirty="0" smtClean="0"/>
              <a:t> of MD trajectories </a:t>
            </a:r>
          </a:p>
          <a:p>
            <a:r>
              <a:rPr lang="en-US" sz="2800" dirty="0" smtClean="0"/>
              <a:t>Linear-time algorithm, scales to hundreds of millions of particles, as limited by memory capacity</a:t>
            </a:r>
          </a:p>
        </p:txBody>
      </p:sp>
      <p:sp>
        <p:nvSpPr>
          <p:cNvPr id="23556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6934200" cy="990600"/>
          </a:xfrm>
        </p:spPr>
        <p:txBody>
          <a:bodyPr/>
          <a:lstStyle/>
          <a:p>
            <a:r>
              <a:rPr lang="en-US" sz="3200" dirty="0" smtClean="0"/>
              <a:t>Molecular Surface Display:</a:t>
            </a:r>
            <a:br>
              <a:rPr lang="en-US" sz="3200" dirty="0" smtClean="0"/>
            </a:br>
            <a:r>
              <a:rPr lang="en-US" sz="3200" dirty="0" smtClean="0"/>
              <a:t>“</a:t>
            </a:r>
            <a:r>
              <a:rPr lang="en-US" sz="3200" dirty="0" err="1" smtClean="0"/>
              <a:t>QuickSurf</a:t>
            </a:r>
            <a:r>
              <a:rPr lang="en-US" sz="3200" dirty="0" smtClean="0"/>
              <a:t>” Representation</a:t>
            </a:r>
            <a:endParaRPr lang="en-US" sz="2400" dirty="0" smtClean="0"/>
          </a:p>
        </p:txBody>
      </p:sp>
      <p:sp>
        <p:nvSpPr>
          <p:cNvPr id="23557" name="TextBox 3"/>
          <p:cNvSpPr txBox="1">
            <a:spLocks noChangeArrowheads="1"/>
          </p:cNvSpPr>
          <p:nvPr/>
        </p:nvSpPr>
        <p:spPr bwMode="auto">
          <a:xfrm>
            <a:off x="990600" y="5791200"/>
            <a:ext cx="6756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800" b="1" dirty="0"/>
              <a:t>Fast Visualization of Gaussian Density Surfaces for Molecular Dynamics and Particle System Trajectories.  </a:t>
            </a:r>
          </a:p>
          <a:p>
            <a:pPr algn="ctr" eaLnBrk="1" hangingPunct="1"/>
            <a:r>
              <a:rPr lang="en-US" sz="1800" dirty="0"/>
              <a:t>M. Krone, J. Stone, T. </a:t>
            </a:r>
            <a:r>
              <a:rPr lang="en-US" sz="1800" dirty="0" err="1"/>
              <a:t>Ertl</a:t>
            </a:r>
            <a:r>
              <a:rPr lang="en-US" sz="1800" dirty="0"/>
              <a:t>, K. </a:t>
            </a:r>
            <a:r>
              <a:rPr lang="en-US" sz="1800" dirty="0" err="1"/>
              <a:t>Schulten</a:t>
            </a:r>
            <a:r>
              <a:rPr lang="en-US" sz="1800" dirty="0"/>
              <a:t>. </a:t>
            </a:r>
            <a:r>
              <a:rPr lang="en-US" sz="1800" i="1" dirty="0" err="1"/>
              <a:t>EuroVis</a:t>
            </a:r>
            <a:r>
              <a:rPr lang="en-US" sz="1800" dirty="0"/>
              <a:t> 2012.  (</a:t>
            </a:r>
            <a:r>
              <a:rPr lang="en-US" sz="1800" i="1" dirty="0"/>
              <a:t>Submitted</a:t>
            </a:r>
            <a:r>
              <a:rPr lang="en-US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18784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77200" cy="685800"/>
          </a:xfrm>
        </p:spPr>
        <p:txBody>
          <a:bodyPr/>
          <a:lstStyle/>
          <a:p>
            <a:pPr eaLnBrk="1" hangingPunct="1"/>
            <a:r>
              <a:rPr lang="en-US" sz="3600">
                <a:latin typeface="Times New Roman" charset="0"/>
                <a:cs typeface="Gothic" charset="0"/>
              </a:rPr>
              <a:t>Recurring Algorithm Design Principles (1)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772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imes New Roman" charset="0"/>
                <a:cs typeface="Gothic" charset="0"/>
              </a:rPr>
              <a:t>Extensive use of on-chip shared memory and constant memory to further amplify memory bandwidth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imes New Roman" charset="0"/>
                <a:cs typeface="Gothic" charset="0"/>
              </a:rPr>
              <a:t>Pre-processing and sorting of operands to organize computation for peak efficiency on the GPU, particularly for best use of L1 cache and shared </a:t>
            </a:r>
            <a:r>
              <a:rPr lang="en-US" sz="2800" dirty="0" err="1">
                <a:latin typeface="Times New Roman" charset="0"/>
                <a:cs typeface="Gothic" charset="0"/>
              </a:rPr>
              <a:t>mem</a:t>
            </a:r>
            <a:endParaRPr lang="en-US" sz="2800" dirty="0">
              <a:latin typeface="Times New Roman" charset="0"/>
              <a:cs typeface="Gothic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imes New Roman" charset="0"/>
                <a:cs typeface="Gothic" charset="0"/>
              </a:rPr>
              <a:t>Tiled/blocked data structures in GPU global memory for peak bandwidth utilization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imes New Roman" charset="0"/>
                <a:cs typeface="Gothic" charset="0"/>
              </a:rPr>
              <a:t>Use of CPU to </a:t>
            </a:r>
            <a:r>
              <a:rPr lang="en-US" sz="2800" dirty="0" smtClean="0">
                <a:latin typeface="Times New Roman" charset="0"/>
                <a:cs typeface="Gothic" charset="0"/>
              </a:rPr>
              <a:t>“regularize” </a:t>
            </a:r>
            <a:r>
              <a:rPr lang="en-US" sz="2800" dirty="0">
                <a:latin typeface="Times New Roman" charset="0"/>
                <a:cs typeface="Gothic" charset="0"/>
              </a:rPr>
              <a:t>the work done by the GPU, handle exceptions &amp; unusual work units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imes New Roman" charset="0"/>
                <a:cs typeface="Gothic" charset="0"/>
              </a:rPr>
              <a:t>Asynchronous operation of CPU/GPU enabling overlapping of computation and I/O on both ends</a:t>
            </a:r>
          </a:p>
        </p:txBody>
      </p:sp>
    </p:spTree>
    <p:extLst>
      <p:ext uri="{BB962C8B-B14F-4D97-AF65-F5344CB8AC3E}">
        <p14:creationId xmlns:p14="http://schemas.microsoft.com/office/powerpoint/2010/main" val="386469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77200" cy="685800"/>
          </a:xfrm>
        </p:spPr>
        <p:txBody>
          <a:bodyPr/>
          <a:lstStyle/>
          <a:p>
            <a:pPr eaLnBrk="1" hangingPunct="1"/>
            <a:r>
              <a:rPr lang="en-US" sz="3600">
                <a:latin typeface="Times New Roman" charset="0"/>
                <a:cs typeface="Gothic" charset="0"/>
              </a:rPr>
              <a:t>Recurring Algorithm Design Principles (2)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0813" cy="51816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cs typeface="Gothic" charset="0"/>
              </a:rPr>
              <a:t>Take advantage of special features of the GPU memory systems </a:t>
            </a:r>
          </a:p>
          <a:p>
            <a:pPr lvl="1" eaLnBrk="1" hangingPunct="1"/>
            <a:r>
              <a:rPr lang="en-US" dirty="0">
                <a:latin typeface="Times New Roman" charset="0"/>
                <a:ea typeface="Gothic" charset="0"/>
                <a:cs typeface="Gothic" charset="0"/>
              </a:rPr>
              <a:t>Broadcasts, wide loads/stores (float4, double2), texture interpolation, write combining, etc.</a:t>
            </a:r>
          </a:p>
          <a:p>
            <a:pPr eaLnBrk="1" hangingPunct="1"/>
            <a:r>
              <a:rPr lang="en-US" dirty="0">
                <a:latin typeface="Times New Roman" charset="0"/>
                <a:cs typeface="Gothic" charset="0"/>
              </a:rPr>
              <a:t>Avoid doing complex array indexing arithmetic within the GPU threads, pre-compute as much as possible outside of the GPU kernel so the GPU is doing what </a:t>
            </a:r>
            <a:r>
              <a:rPr lang="en-US" dirty="0" smtClean="0">
                <a:latin typeface="Times New Roman" charset="0"/>
                <a:cs typeface="Gothic" charset="0"/>
              </a:rPr>
              <a:t>it’s </a:t>
            </a:r>
            <a:r>
              <a:rPr lang="en-US" dirty="0">
                <a:latin typeface="Times New Roman" charset="0"/>
                <a:cs typeface="Gothic" charset="0"/>
              </a:rPr>
              <a:t>best at: </a:t>
            </a:r>
            <a:r>
              <a:rPr lang="en-US" b="1" dirty="0">
                <a:latin typeface="Times New Roman" charset="0"/>
                <a:cs typeface="Gothic" charset="0"/>
              </a:rPr>
              <a:t>floating point arithmetic</a:t>
            </a:r>
            <a:endParaRPr lang="en-US" dirty="0">
              <a:latin typeface="Times New Roman" charset="0"/>
              <a:cs typeface="Gothic" charset="0"/>
            </a:endParaRPr>
          </a:p>
          <a:p>
            <a:pPr eaLnBrk="1" hangingPunct="1"/>
            <a:endParaRPr lang="en-US" dirty="0">
              <a:latin typeface="Times New Roman" charset="0"/>
              <a:cs typeface="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375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ChangeArrowheads="1"/>
          </p:cNvSpPr>
          <p:nvPr/>
        </p:nvSpPr>
        <p:spPr bwMode="auto">
          <a:xfrm>
            <a:off x="0" y="6132513"/>
            <a:ext cx="9144000" cy="725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1" name="Picture 3" descr="C:\Documents and Settings\johns\Desktop\talks\cudatalks\iacat01232009\c60_orb104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 b="3175"/>
          <a:stretch>
            <a:fillRect/>
          </a:stretch>
        </p:blipFill>
        <p:spPr bwMode="auto">
          <a:xfrm>
            <a:off x="6592888" y="3276600"/>
            <a:ext cx="13335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C:\Documents and Settings\johns\Desktop\talks\vmd\sitevisit\NVnotes\geforce8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0" b="4192"/>
          <a:stretch>
            <a:fillRect/>
          </a:stretch>
        </p:blipFill>
        <p:spPr bwMode="auto">
          <a:xfrm>
            <a:off x="6248400" y="4665663"/>
            <a:ext cx="2362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3" name="Group 3"/>
          <p:cNvGrpSpPr>
            <a:grpSpLocks/>
          </p:cNvGrpSpPr>
          <p:nvPr/>
        </p:nvGrpSpPr>
        <p:grpSpPr bwMode="auto">
          <a:xfrm>
            <a:off x="6400800" y="1360488"/>
            <a:ext cx="2057400" cy="1762125"/>
            <a:chOff x="1025235" y="1143000"/>
            <a:chExt cx="3927765" cy="3051464"/>
          </a:xfrm>
        </p:grpSpPr>
        <p:pic>
          <p:nvPicPr>
            <p:cNvPr id="2096" name="Picture 16" descr="C:\Documents and Settings\johns\Desktop\rdfimgarg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235" y="1558061"/>
              <a:ext cx="3809075" cy="2636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7" name="Picture 18" descr="C:\Documents and Settings\johns\Desktop\gpurdf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2" t="8333" r="5882" b="8333"/>
            <a:stretch>
              <a:fillRect/>
            </a:stretch>
          </p:blipFill>
          <p:spPr bwMode="auto">
            <a:xfrm>
              <a:off x="3200400" y="1143000"/>
              <a:ext cx="1752600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Rectangle 1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0813" cy="914400"/>
          </a:xfrm>
        </p:spPr>
        <p:txBody>
          <a:bodyPr/>
          <a:lstStyle/>
          <a:p>
            <a:pPr eaLnBrk="1" hangingPunct="1"/>
            <a:r>
              <a:rPr lang="en-US" sz="3600">
                <a:latin typeface="Times New Roman" charset="0"/>
                <a:cs typeface="Gothic" charset="0"/>
              </a:rPr>
              <a:t>GPU Accelerated Trajectory Analysis and Visualization in VMD</a:t>
            </a:r>
            <a:endParaRPr lang="en-US" sz="1800">
              <a:latin typeface="Times New Roman" charset="0"/>
              <a:cs typeface="Gothic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62000" y="1360488"/>
          <a:ext cx="5181600" cy="49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1066800"/>
              </a:tblGrid>
              <a:tr h="640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GPU-Accelerated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Feature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GPU Speedup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>
                    <a:solidFill>
                      <a:srgbClr val="99FF99"/>
                    </a:solidFill>
                  </a:tcPr>
                </a:tc>
              </a:tr>
              <a:tr h="437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Molecular</a:t>
                      </a:r>
                      <a:r>
                        <a:rPr lang="en-US" sz="1800" baseline="0" dirty="0" smtClean="0"/>
                        <a:t> orbital display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120x</a:t>
                      </a:r>
                      <a:endParaRPr lang="en-US" sz="1800" dirty="0"/>
                    </a:p>
                  </a:txBody>
                  <a:tcPr marT="45713" marB="45713"/>
                </a:tc>
              </a:tr>
              <a:tr h="437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Radial distribution function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92x</a:t>
                      </a:r>
                      <a:endParaRPr lang="en-US" sz="1800" dirty="0"/>
                    </a:p>
                  </a:txBody>
                  <a:tcPr marT="45713" marB="45713"/>
                </a:tc>
              </a:tr>
              <a:tr h="4377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Electrostatic field calculation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44x</a:t>
                      </a:r>
                      <a:endParaRPr lang="en-US" sz="1800" dirty="0"/>
                    </a:p>
                  </a:txBody>
                  <a:tcPr marT="45713" marB="45713"/>
                </a:tc>
              </a:tr>
              <a:tr h="37078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Molecular surface display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40x</a:t>
                      </a:r>
                      <a:endParaRPr lang="en-US" sz="1800" dirty="0"/>
                    </a:p>
                  </a:txBody>
                  <a:tcPr marT="45713" marB="45713"/>
                </a:tc>
              </a:tr>
              <a:tr h="37078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Ion placement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26x</a:t>
                      </a:r>
                      <a:endParaRPr lang="en-US" sz="1800" dirty="0"/>
                    </a:p>
                  </a:txBody>
                  <a:tcPr marT="45713" marB="45713"/>
                </a:tc>
              </a:tr>
              <a:tr h="37078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MDFF</a:t>
                      </a:r>
                      <a:r>
                        <a:rPr lang="en-US" sz="1800" baseline="0" dirty="0" smtClean="0"/>
                        <a:t> d</a:t>
                      </a:r>
                      <a:r>
                        <a:rPr lang="en-US" sz="1800" dirty="0" smtClean="0"/>
                        <a:t>ensity map synthesis 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26x</a:t>
                      </a:r>
                      <a:endParaRPr lang="en-US" sz="1800" dirty="0"/>
                    </a:p>
                  </a:txBody>
                  <a:tcPr marT="45713" marB="45713"/>
                </a:tc>
              </a:tr>
              <a:tr h="37078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Implicit ligand</a:t>
                      </a:r>
                      <a:r>
                        <a:rPr lang="en-US" sz="1800" baseline="0" dirty="0" smtClean="0"/>
                        <a:t> sampling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25x</a:t>
                      </a:r>
                      <a:endParaRPr lang="en-US" sz="1800" dirty="0"/>
                    </a:p>
                  </a:txBody>
                  <a:tcPr marT="45713" marB="45713"/>
                </a:tc>
              </a:tr>
              <a:tr h="37078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Root</a:t>
                      </a:r>
                      <a:r>
                        <a:rPr lang="en-US" sz="1800" baseline="0" dirty="0" smtClean="0"/>
                        <a:t> mean squared fluctuation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25x</a:t>
                      </a:r>
                      <a:endParaRPr lang="en-US" sz="1800" dirty="0"/>
                    </a:p>
                  </a:txBody>
                  <a:tcPr marT="45713" marB="45713"/>
                </a:tc>
              </a:tr>
              <a:tr h="37078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Radius of gyration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21x</a:t>
                      </a:r>
                      <a:endParaRPr lang="en-US" sz="1800" dirty="0"/>
                    </a:p>
                  </a:txBody>
                  <a:tcPr marT="45713" marB="45713"/>
                </a:tc>
              </a:tr>
              <a:tr h="37078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Close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contact determination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20x</a:t>
                      </a:r>
                      <a:endParaRPr lang="en-US" sz="1800" dirty="0"/>
                    </a:p>
                  </a:txBody>
                  <a:tcPr marT="45713" marB="45713"/>
                </a:tc>
              </a:tr>
              <a:tr h="37078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Dipole moment calculation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15x</a:t>
                      </a:r>
                      <a:endParaRPr lang="en-US" sz="1800" dirty="0"/>
                    </a:p>
                  </a:txBody>
                  <a:tcPr marT="45713" marB="4571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21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ChangeArrowheads="1"/>
          </p:cNvSpPr>
          <p:nvPr/>
        </p:nvSpPr>
        <p:spPr bwMode="auto">
          <a:xfrm>
            <a:off x="0" y="6132513"/>
            <a:ext cx="9144000" cy="725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4953000" y="2362200"/>
            <a:ext cx="4114800" cy="27432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914400"/>
          </a:xfrm>
        </p:spPr>
        <p:txBody>
          <a:bodyPr/>
          <a:lstStyle/>
          <a:p>
            <a:pPr eaLnBrk="1" hangingPunct="1"/>
            <a:r>
              <a:rPr lang="en-US" sz="2800">
                <a:latin typeface="Times New Roman" charset="0"/>
                <a:cs typeface="Gothic" charset="0"/>
              </a:rPr>
              <a:t>VMD for Demanding Analysis Tasks</a:t>
            </a:r>
            <a:br>
              <a:rPr lang="en-US" sz="2800">
                <a:latin typeface="Times New Roman" charset="0"/>
                <a:cs typeface="Gothic" charset="0"/>
              </a:rPr>
            </a:br>
            <a:r>
              <a:rPr lang="en-US" sz="2800">
                <a:latin typeface="Times New Roman" charset="0"/>
                <a:cs typeface="Gothic" charset="0"/>
              </a:rPr>
              <a:t>Parallel VMD Analysis w/ MPI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4724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cs typeface="Gothic" charset="0"/>
              </a:rPr>
              <a:t>Analyze trajectory frames, structures, or sequences in parallel on clusters and supercomputers: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  <a:ea typeface="Gothic" charset="0"/>
                <a:cs typeface="Gothic" charset="0"/>
              </a:rPr>
              <a:t>Compute time-averaged electrostatic fields, MDFF quality-of-fit, etc.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  <a:ea typeface="Gothic" charset="0"/>
                <a:cs typeface="Gothic" charset="0"/>
              </a:rPr>
              <a:t>Parallel rendering, movie making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cs typeface="Gothic" charset="0"/>
              </a:rPr>
              <a:t>Addresses computing requirements beyond desktop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cs typeface="Gothic" charset="0"/>
              </a:rPr>
              <a:t>User-defined parallel reduction operations, data types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cs typeface="Gothic" charset="0"/>
              </a:rPr>
              <a:t>Dynamic load balancing: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  <a:ea typeface="Gothic" charset="0"/>
                <a:cs typeface="Gothic" charset="0"/>
              </a:rPr>
              <a:t>Tested with up to 15,360 CPU cores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latin typeface="Times New Roman" charset="0"/>
                <a:cs typeface="Gothic" charset="0"/>
              </a:rPr>
              <a:t>Supports GPU-accelerated clusters and supercomputers</a:t>
            </a:r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5486400" y="2438400"/>
            <a:ext cx="1219200" cy="7620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/>
              <a:t>VMD</a:t>
            </a: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5486400" y="3352800"/>
            <a:ext cx="1219200" cy="7620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/>
              <a:t>VMD</a:t>
            </a:r>
          </a:p>
        </p:txBody>
      </p:sp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5486400" y="4267200"/>
            <a:ext cx="1219200" cy="7620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/>
              <a:t>VMD</a:t>
            </a:r>
            <a:endParaRPr lang="en-US"/>
          </a:p>
        </p:txBody>
      </p:sp>
      <p:sp>
        <p:nvSpPr>
          <p:cNvPr id="3081" name="Rectangle 8"/>
          <p:cNvSpPr>
            <a:spLocks noChangeArrowheads="1"/>
          </p:cNvSpPr>
          <p:nvPr/>
        </p:nvSpPr>
        <p:spPr bwMode="auto">
          <a:xfrm>
            <a:off x="4953000" y="1219200"/>
            <a:ext cx="4114800" cy="7620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/>
              <a:t>Sequence/Structure Data, </a:t>
            </a:r>
          </a:p>
          <a:p>
            <a:r>
              <a:rPr lang="en-US" sz="2400"/>
              <a:t>Trajectory Frames, etc…</a:t>
            </a:r>
          </a:p>
        </p:txBody>
      </p:sp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5762625" y="5486400"/>
            <a:ext cx="2352675" cy="7620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/>
              <a:t>Gathered Results</a:t>
            </a:r>
          </a:p>
        </p:txBody>
      </p:sp>
      <p:cxnSp>
        <p:nvCxnSpPr>
          <p:cNvPr id="3083" name="AutoShape 10"/>
          <p:cNvCxnSpPr>
            <a:cxnSpLocks noChangeShapeType="1"/>
            <a:endCxn id="3080" idx="1"/>
          </p:cNvCxnSpPr>
          <p:nvPr/>
        </p:nvCxnSpPr>
        <p:spPr bwMode="auto">
          <a:xfrm rot="16200000" flipH="1">
            <a:off x="4108450" y="3270250"/>
            <a:ext cx="2438400" cy="31750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84" name="AutoShape 11"/>
          <p:cNvCxnSpPr>
            <a:cxnSpLocks noChangeShapeType="1"/>
            <a:endCxn id="3079" idx="1"/>
          </p:cNvCxnSpPr>
          <p:nvPr/>
        </p:nvCxnSpPr>
        <p:spPr bwMode="auto">
          <a:xfrm rot="16200000" flipH="1">
            <a:off x="4565650" y="2813050"/>
            <a:ext cx="1524000" cy="31750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85" name="AutoShape 13"/>
          <p:cNvCxnSpPr>
            <a:cxnSpLocks noChangeShapeType="1"/>
            <a:stCxn id="3078" idx="3"/>
            <a:endCxn id="3082" idx="0"/>
          </p:cNvCxnSpPr>
          <p:nvPr/>
        </p:nvCxnSpPr>
        <p:spPr bwMode="auto">
          <a:xfrm>
            <a:off x="6705600" y="2819400"/>
            <a:ext cx="233363" cy="266700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86" name="AutoShape 14"/>
          <p:cNvCxnSpPr>
            <a:cxnSpLocks noChangeShapeType="1"/>
            <a:stCxn id="3079" idx="3"/>
            <a:endCxn id="3082" idx="0"/>
          </p:cNvCxnSpPr>
          <p:nvPr/>
        </p:nvCxnSpPr>
        <p:spPr bwMode="auto">
          <a:xfrm>
            <a:off x="6705600" y="3733800"/>
            <a:ext cx="233363" cy="175260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87" name="AutoShape 15"/>
          <p:cNvCxnSpPr>
            <a:cxnSpLocks noChangeShapeType="1"/>
            <a:stCxn id="3080" idx="3"/>
            <a:endCxn id="3082" idx="0"/>
          </p:cNvCxnSpPr>
          <p:nvPr/>
        </p:nvCxnSpPr>
        <p:spPr bwMode="auto">
          <a:xfrm>
            <a:off x="6705600" y="4648200"/>
            <a:ext cx="233363" cy="83820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88" name="AutoShape 11"/>
          <p:cNvCxnSpPr>
            <a:cxnSpLocks noChangeShapeType="1"/>
            <a:endCxn id="3078" idx="1"/>
          </p:cNvCxnSpPr>
          <p:nvPr/>
        </p:nvCxnSpPr>
        <p:spPr bwMode="auto">
          <a:xfrm rot="16200000" flipH="1">
            <a:off x="4908550" y="2241550"/>
            <a:ext cx="838200" cy="31750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89" name="TextBox 1"/>
          <p:cNvSpPr txBox="1">
            <a:spLocks noChangeArrowheads="1"/>
          </p:cNvSpPr>
          <p:nvPr/>
        </p:nvSpPr>
        <p:spPr bwMode="auto">
          <a:xfrm>
            <a:off x="7086600" y="3013075"/>
            <a:ext cx="1905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Gothic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tx1"/>
                </a:solidFill>
              </a:rPr>
              <a:t>Data-Parallel</a:t>
            </a:r>
          </a:p>
          <a:p>
            <a:pPr eaLnBrk="1" hangingPunct="1"/>
            <a:r>
              <a:rPr lang="en-US" sz="2400">
                <a:solidFill>
                  <a:schemeClr val="tx1"/>
                </a:solidFill>
              </a:rPr>
              <a:t>Analysis in VMD</a:t>
            </a:r>
          </a:p>
        </p:txBody>
      </p:sp>
    </p:spTree>
    <p:extLst>
      <p:ext uri="{BB962C8B-B14F-4D97-AF65-F5344CB8AC3E}">
        <p14:creationId xmlns:p14="http://schemas.microsoft.com/office/powerpoint/2010/main" val="3648185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0" y="6132513"/>
            <a:ext cx="9144000" cy="725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99" name="Picture 2"/>
          <p:cNvPicPr>
            <a:picLocks noChangeArrowheads="1"/>
          </p:cNvPicPr>
          <p:nvPr/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3733800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>
          <a:xfrm>
            <a:off x="687388" y="303213"/>
            <a:ext cx="7770812" cy="1068387"/>
          </a:xfrm>
        </p:spPr>
        <p:txBody>
          <a:bodyPr rIns="114115"/>
          <a:lstStyle/>
          <a:p>
            <a:pPr marL="55563" defTabSz="914400" eaLnBrk="1" hangingPunct="1"/>
            <a:r>
              <a:rPr lang="en-US" sz="3600">
                <a:latin typeface="Times New Roman" charset="0"/>
                <a:cs typeface="Gothic" charset="0"/>
              </a:rPr>
              <a:t>Time-Averaged Electrostatics Analysis on Energy-Efficient GPU Cluster</a:t>
            </a:r>
          </a:p>
        </p:txBody>
      </p:sp>
      <p:sp>
        <p:nvSpPr>
          <p:cNvPr id="410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550988"/>
            <a:ext cx="4645025" cy="3859212"/>
          </a:xfrm>
        </p:spPr>
        <p:txBody>
          <a:bodyPr rIns="114115"/>
          <a:lstStyle/>
          <a:p>
            <a:pPr marL="379413" defTabSz="914400" eaLnBrk="1" hangingPunct="1">
              <a:lnSpc>
                <a:spcPct val="90000"/>
              </a:lnSpc>
            </a:pPr>
            <a:r>
              <a:rPr lang="en-US" sz="2400" b="1" dirty="0">
                <a:latin typeface="Times New Roman" charset="0"/>
                <a:cs typeface="Gothic" charset="0"/>
              </a:rPr>
              <a:t>1.5 hour</a:t>
            </a:r>
            <a:r>
              <a:rPr lang="en-US" sz="2400" dirty="0">
                <a:latin typeface="Times New Roman" charset="0"/>
                <a:cs typeface="Gothic" charset="0"/>
              </a:rPr>
              <a:t> job (CPUs) reduced to </a:t>
            </a:r>
            <a:r>
              <a:rPr lang="en-US" sz="2400" b="1" dirty="0">
                <a:latin typeface="Times New Roman" charset="0"/>
                <a:cs typeface="Gothic" charset="0"/>
              </a:rPr>
              <a:t>3 min </a:t>
            </a:r>
            <a:r>
              <a:rPr lang="en-US" sz="2400" dirty="0">
                <a:latin typeface="Times New Roman" charset="0"/>
                <a:cs typeface="Gothic" charset="0"/>
              </a:rPr>
              <a:t>(</a:t>
            </a:r>
            <a:r>
              <a:rPr lang="en-US" sz="2400" dirty="0" err="1">
                <a:latin typeface="Times New Roman" charset="0"/>
                <a:cs typeface="Gothic" charset="0"/>
              </a:rPr>
              <a:t>CPUs+GPU</a:t>
            </a:r>
            <a:r>
              <a:rPr lang="en-US" sz="2400" dirty="0">
                <a:latin typeface="Times New Roman" charset="0"/>
                <a:cs typeface="Gothic" charset="0"/>
              </a:rPr>
              <a:t>)</a:t>
            </a:r>
          </a:p>
          <a:p>
            <a:pPr marL="379413" defTabSz="914400"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cs typeface="Gothic" charset="0"/>
              </a:rPr>
              <a:t>Electrostatics of thousands of trajectory frames averaged </a:t>
            </a:r>
          </a:p>
          <a:p>
            <a:pPr marL="379413" defTabSz="914400"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cs typeface="Gothic" charset="0"/>
              </a:rPr>
              <a:t>Per-node power consumption on NCSA </a:t>
            </a:r>
            <a:r>
              <a:rPr lang="ja-JP" altLang="en-US" sz="2400" dirty="0">
                <a:latin typeface="Times New Roman" charset="0"/>
                <a:cs typeface="Gothic" charset="0"/>
              </a:rPr>
              <a:t>“</a:t>
            </a:r>
            <a:r>
              <a:rPr lang="en-US" sz="2400" dirty="0">
                <a:latin typeface="Times New Roman" charset="0"/>
                <a:cs typeface="Gothic" charset="0"/>
              </a:rPr>
              <a:t>AC</a:t>
            </a:r>
            <a:r>
              <a:rPr lang="ja-JP" altLang="en-US" sz="2400" dirty="0">
                <a:latin typeface="Times New Roman" charset="0"/>
                <a:cs typeface="Gothic" charset="0"/>
              </a:rPr>
              <a:t>”</a:t>
            </a:r>
            <a:r>
              <a:rPr lang="en-US" sz="2400" dirty="0">
                <a:latin typeface="Times New Roman" charset="0"/>
                <a:cs typeface="Gothic" charset="0"/>
              </a:rPr>
              <a:t> GPU cluster:</a:t>
            </a:r>
          </a:p>
          <a:p>
            <a:pPr marL="728663" lvl="1" defTabSz="914400" eaLnBrk="1" hangingPunct="1"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Gothic" charset="0"/>
                <a:cs typeface="Gothic" charset="0"/>
              </a:rPr>
              <a:t>CPUs-only: 299 watts</a:t>
            </a:r>
          </a:p>
          <a:p>
            <a:pPr marL="728663" lvl="1" defTabSz="914400" eaLnBrk="1" hangingPunct="1">
              <a:lnSpc>
                <a:spcPct val="90000"/>
              </a:lnSpc>
            </a:pPr>
            <a:r>
              <a:rPr lang="en-US" sz="2000" dirty="0" err="1">
                <a:latin typeface="Times New Roman" charset="0"/>
                <a:ea typeface="Gothic" charset="0"/>
                <a:cs typeface="Gothic" charset="0"/>
              </a:rPr>
              <a:t>CPUs+GPUs</a:t>
            </a:r>
            <a:r>
              <a:rPr lang="en-US" sz="2000" dirty="0">
                <a:latin typeface="Times New Roman" charset="0"/>
                <a:ea typeface="Gothic" charset="0"/>
                <a:cs typeface="Gothic" charset="0"/>
              </a:rPr>
              <a:t>: 742 watts</a:t>
            </a:r>
          </a:p>
          <a:p>
            <a:pPr marL="379413" defTabSz="914400"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cs typeface="Gothic" charset="0"/>
              </a:rPr>
              <a:t>GPU Speedup: </a:t>
            </a:r>
            <a:r>
              <a:rPr lang="en-US" sz="2400" b="1" dirty="0">
                <a:latin typeface="Times New Roman" charset="0"/>
                <a:cs typeface="Gothic" charset="0"/>
              </a:rPr>
              <a:t>25.5x</a:t>
            </a:r>
          </a:p>
          <a:p>
            <a:pPr marL="379413" defTabSz="914400"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cs typeface="Gothic" charset="0"/>
              </a:rPr>
              <a:t>Power efficiency gain: </a:t>
            </a:r>
            <a:r>
              <a:rPr lang="en-US" sz="2400" b="1" dirty="0">
                <a:latin typeface="Times New Roman" charset="0"/>
                <a:cs typeface="Gothic" charset="0"/>
              </a:rPr>
              <a:t>10.5x</a:t>
            </a:r>
          </a:p>
        </p:txBody>
      </p:sp>
      <p:sp>
        <p:nvSpPr>
          <p:cNvPr id="4102" name="Text Box 43"/>
          <p:cNvSpPr txBox="1">
            <a:spLocks noChangeArrowheads="1"/>
          </p:cNvSpPr>
          <p:nvPr/>
        </p:nvSpPr>
        <p:spPr bwMode="auto">
          <a:xfrm>
            <a:off x="914400" y="5486400"/>
            <a:ext cx="7315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Gothic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/>
              <a:t>Quantifying the Impact of GPUs on Performance and Energy Efficiency in HPC Clusters</a:t>
            </a:r>
            <a:r>
              <a:rPr lang="en-US" sz="2000" dirty="0"/>
              <a:t>. J. </a:t>
            </a:r>
            <a:r>
              <a:rPr lang="en-US" sz="2000" dirty="0" err="1"/>
              <a:t>Enos</a:t>
            </a:r>
            <a:r>
              <a:rPr lang="en-US" sz="2000" dirty="0"/>
              <a:t>, C. Steffen, J. </a:t>
            </a:r>
            <a:r>
              <a:rPr lang="en-US" sz="2000" dirty="0" err="1"/>
              <a:t>Fullop</a:t>
            </a:r>
            <a:r>
              <a:rPr lang="en-US" sz="2000" dirty="0"/>
              <a:t>, M. </a:t>
            </a:r>
            <a:r>
              <a:rPr lang="en-US" sz="2000" dirty="0" err="1"/>
              <a:t>Showerman</a:t>
            </a:r>
            <a:r>
              <a:rPr lang="en-US" sz="2000" dirty="0"/>
              <a:t>, G. Shi, K. </a:t>
            </a:r>
            <a:r>
              <a:rPr lang="en-US" sz="2000" dirty="0" err="1"/>
              <a:t>Esler</a:t>
            </a:r>
            <a:r>
              <a:rPr lang="en-US" sz="2000" dirty="0"/>
              <a:t>, V. </a:t>
            </a:r>
            <a:r>
              <a:rPr lang="en-US" sz="2000" dirty="0" err="1"/>
              <a:t>Kindratenko</a:t>
            </a:r>
            <a:r>
              <a:rPr lang="en-US" sz="2000" dirty="0"/>
              <a:t>, J. Stone, J. Phillips.  </a:t>
            </a:r>
            <a:r>
              <a:rPr lang="en-US" sz="2000" i="1" dirty="0"/>
              <a:t>The Work in Progress in Green Computing,</a:t>
            </a:r>
            <a:r>
              <a:rPr lang="en-US" sz="2000" dirty="0"/>
              <a:t>  pp. 317-324, 2010.</a:t>
            </a:r>
          </a:p>
        </p:txBody>
      </p:sp>
    </p:spTree>
    <p:extLst>
      <p:ext uri="{BB962C8B-B14F-4D97-AF65-F5344CB8AC3E}">
        <p14:creationId xmlns:p14="http://schemas.microsoft.com/office/powerpoint/2010/main" val="781927090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05800" cy="1141413"/>
          </a:xfrm>
        </p:spPr>
        <p:txBody>
          <a:bodyPr/>
          <a:lstStyle/>
          <a:p>
            <a:r>
              <a:rPr lang="en-US" sz="3600">
                <a:latin typeface="Times New Roman" charset="0"/>
                <a:cs typeface="Gothic" charset="0"/>
              </a:rPr>
              <a:t>Time-Averaged Electrostatics Analysis on NCSA Blue Waters Early Science System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1752600"/>
          <a:ext cx="7239000" cy="2835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5621"/>
                <a:gridCol w="2163379"/>
              </a:tblGrid>
              <a:tr h="9146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NCSA Blue Waters Node Type</a:t>
                      </a:r>
                    </a:p>
                  </a:txBody>
                  <a:tcPr marT="45724" marB="45724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Seconds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per trajectory frame for one compute node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>
                    <a:solidFill>
                      <a:srgbClr val="99FF99"/>
                    </a:solidFill>
                  </a:tcPr>
                </a:tc>
              </a:tr>
              <a:tr h="64022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Cray XE6</a:t>
                      </a:r>
                      <a:r>
                        <a:rPr lang="en-US" sz="1800" baseline="0" dirty="0" smtClean="0"/>
                        <a:t> Compute Node:</a:t>
                      </a:r>
                    </a:p>
                    <a:p>
                      <a:r>
                        <a:rPr lang="en-US" sz="1800" baseline="0" dirty="0" smtClean="0"/>
                        <a:t>32 CPU cores (2xAMD 6200 CPUs)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9.33</a:t>
                      </a:r>
                      <a:endParaRPr lang="en-US" sz="1800" dirty="0"/>
                    </a:p>
                  </a:txBody>
                  <a:tcPr marT="45724" marB="45724"/>
                </a:tc>
              </a:tr>
              <a:tr h="640222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Cray XK6 GPU-accelerated Compute Node:</a:t>
                      </a:r>
                    </a:p>
                    <a:p>
                      <a:r>
                        <a:rPr lang="en-US" sz="1800" dirty="0" smtClean="0"/>
                        <a:t>16 CPU cores + </a:t>
                      </a:r>
                      <a:r>
                        <a:rPr lang="en-US" sz="1800" b="1" dirty="0" smtClean="0"/>
                        <a:t>NVIDIA</a:t>
                      </a:r>
                      <a:r>
                        <a:rPr lang="en-US" sz="1800" b="1" baseline="0" dirty="0" smtClean="0"/>
                        <a:t> X2090 (Fermi) GPU</a:t>
                      </a:r>
                      <a:endParaRPr lang="en-US" sz="1800" b="1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2.25</a:t>
                      </a:r>
                      <a:endParaRPr lang="en-US" sz="1800" b="0" dirty="0"/>
                    </a:p>
                  </a:txBody>
                  <a:tcPr marT="45724" marB="45724"/>
                </a:tc>
              </a:tr>
              <a:tr h="640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Speedup</a:t>
                      </a:r>
                      <a:r>
                        <a:rPr lang="en-US" sz="1800" baseline="0" dirty="0" smtClean="0"/>
                        <a:t> for GPU XK6 nodes vs. CPU XE6 nodes</a:t>
                      </a:r>
                      <a:endParaRPr lang="en-US" sz="1800" dirty="0" smtClean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GPU nodes are 4.15x faster overall</a:t>
                      </a:r>
                      <a:endParaRPr lang="en-US" sz="1800" b="1" dirty="0"/>
                    </a:p>
                  </a:txBody>
                  <a:tcPr marT="45724" marB="45724"/>
                </a:tc>
              </a:tr>
            </a:tbl>
          </a:graphicData>
        </a:graphic>
      </p:graphicFrame>
      <p:sp>
        <p:nvSpPr>
          <p:cNvPr id="5140" name="TextBox 4"/>
          <p:cNvSpPr txBox="1">
            <a:spLocks noChangeArrowheads="1"/>
          </p:cNvSpPr>
          <p:nvPr/>
        </p:nvSpPr>
        <p:spPr bwMode="auto">
          <a:xfrm>
            <a:off x="228600" y="4724400"/>
            <a:ext cx="8229600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Gothic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9pPr>
          </a:lstStyle>
          <a:p>
            <a:pPr eaLnBrk="1" hangingPunct="1"/>
            <a:r>
              <a:rPr lang="en-US" sz="2800"/>
              <a:t>Preliminary performance for VMD time-averaged electrostatics w/ Multilevel Summation Method running Blue Waters Early Science System</a:t>
            </a:r>
          </a:p>
        </p:txBody>
      </p:sp>
    </p:spTree>
    <p:extLst>
      <p:ext uri="{BB962C8B-B14F-4D97-AF65-F5344CB8AC3E}">
        <p14:creationId xmlns:p14="http://schemas.microsoft.com/office/powerpoint/2010/main" val="255552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0813" cy="762000"/>
          </a:xfrm>
        </p:spPr>
        <p:txBody>
          <a:bodyPr/>
          <a:lstStyle/>
          <a:p>
            <a:r>
              <a:rPr lang="en-US"/>
              <a:t>Visualizing Molecular Orbitals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4800600" cy="5029200"/>
          </a:xfrm>
        </p:spPr>
        <p:txBody>
          <a:bodyPr/>
          <a:lstStyle/>
          <a:p>
            <a:r>
              <a:rPr lang="en-US" sz="2800"/>
              <a:t>Visualization of MOs aids in understanding the chemistry of molecular system</a:t>
            </a:r>
          </a:p>
          <a:p>
            <a:r>
              <a:rPr lang="en-US" sz="2800"/>
              <a:t>Display of MOs can require </a:t>
            </a:r>
            <a:r>
              <a:rPr lang="en-US" sz="2800">
                <a:solidFill>
                  <a:srgbClr val="CC0000"/>
                </a:solidFill>
              </a:rPr>
              <a:t>tens to hundreds of seconds</a:t>
            </a:r>
            <a:r>
              <a:rPr lang="en-US" sz="2800"/>
              <a:t> on multi-core CPUs, even with hand-coded SSE</a:t>
            </a:r>
          </a:p>
          <a:p>
            <a:r>
              <a:rPr lang="en-US" sz="2800"/>
              <a:t>GPUs enable MOs to be computed and displayed in a </a:t>
            </a:r>
            <a:r>
              <a:rPr lang="en-US" sz="2800">
                <a:solidFill>
                  <a:srgbClr val="008000"/>
                </a:solidFill>
              </a:rPr>
              <a:t>fraction of a second</a:t>
            </a:r>
            <a:r>
              <a:rPr lang="en-US" sz="2800"/>
              <a:t>,         </a:t>
            </a:r>
            <a:r>
              <a:rPr lang="en-US" sz="2800" b="1"/>
              <a:t>fully interactively</a:t>
            </a:r>
          </a:p>
        </p:txBody>
      </p:sp>
      <p:pic>
        <p:nvPicPr>
          <p:cNvPr id="551940" name="Picture 4" descr="thr_orb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5909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550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381000" y="1066800"/>
            <a:ext cx="8534400" cy="5349875"/>
            <a:chOff x="240" y="576"/>
            <a:chExt cx="5376" cy="3370"/>
          </a:xfrm>
        </p:grpSpPr>
        <p:sp>
          <p:nvSpPr>
            <p:cNvPr id="16388" name="Line 3"/>
            <p:cNvSpPr>
              <a:spLocks noChangeShapeType="1"/>
            </p:cNvSpPr>
            <p:nvPr/>
          </p:nvSpPr>
          <p:spPr bwMode="auto">
            <a:xfrm rot="-5400000">
              <a:off x="2556" y="3660"/>
              <a:ext cx="195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6389" name="Line 4"/>
            <p:cNvSpPr>
              <a:spLocks noChangeShapeType="1"/>
            </p:cNvSpPr>
            <p:nvPr/>
          </p:nvSpPr>
          <p:spPr bwMode="auto">
            <a:xfrm rot="-5400000">
              <a:off x="4280" y="3455"/>
              <a:ext cx="3" cy="211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6390" name="Line 5"/>
            <p:cNvSpPr>
              <a:spLocks noChangeShapeType="1"/>
            </p:cNvSpPr>
            <p:nvPr/>
          </p:nvSpPr>
          <p:spPr bwMode="auto">
            <a:xfrm rot="-5400000">
              <a:off x="4099" y="3650"/>
              <a:ext cx="195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16391" name="AutoShape 6"/>
            <p:cNvCxnSpPr>
              <a:cxnSpLocks noChangeShapeType="1"/>
            </p:cNvCxnSpPr>
            <p:nvPr/>
          </p:nvCxnSpPr>
          <p:spPr bwMode="auto">
            <a:xfrm flipH="1">
              <a:off x="4032" y="3324"/>
              <a:ext cx="355" cy="9"/>
            </a:xfrm>
            <a:prstGeom prst="straightConnector1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392" name="Line 7"/>
            <p:cNvSpPr>
              <a:spLocks noChangeShapeType="1"/>
            </p:cNvSpPr>
            <p:nvPr/>
          </p:nvSpPr>
          <p:spPr bwMode="auto">
            <a:xfrm rot="-5400000">
              <a:off x="3969" y="2681"/>
              <a:ext cx="3" cy="211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6393" name="Line 8"/>
            <p:cNvSpPr>
              <a:spLocks noChangeShapeType="1"/>
            </p:cNvSpPr>
            <p:nvPr/>
          </p:nvSpPr>
          <p:spPr bwMode="auto">
            <a:xfrm>
              <a:off x="1488" y="3072"/>
              <a:ext cx="1165" cy="99"/>
            </a:xfrm>
            <a:prstGeom prst="line">
              <a:avLst/>
            </a:prstGeom>
            <a:noFill/>
            <a:ln w="15875">
              <a:solidFill>
                <a:srgbClr val="C0C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6394" name="Line 9"/>
            <p:cNvSpPr>
              <a:spLocks noChangeShapeType="1"/>
            </p:cNvSpPr>
            <p:nvPr/>
          </p:nvSpPr>
          <p:spPr bwMode="auto">
            <a:xfrm>
              <a:off x="1488" y="2304"/>
              <a:ext cx="1172" cy="480"/>
            </a:xfrm>
            <a:prstGeom prst="line">
              <a:avLst/>
            </a:prstGeom>
            <a:noFill/>
            <a:ln w="15875">
              <a:solidFill>
                <a:srgbClr val="C0C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6395" name="Rectangle 10"/>
            <p:cNvSpPr>
              <a:spLocks noChangeAspect="1" noChangeArrowheads="1"/>
            </p:cNvSpPr>
            <p:nvPr/>
          </p:nvSpPr>
          <p:spPr bwMode="auto">
            <a:xfrm>
              <a:off x="4080" y="2017"/>
              <a:ext cx="127" cy="1553"/>
            </a:xfrm>
            <a:prstGeom prst="rect">
              <a:avLst/>
            </a:prstGeom>
            <a:solidFill>
              <a:srgbClr val="FF9999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endParaRPr lang="en-US" sz="2000" b="1">
                <a:latin typeface="Arial" charset="0"/>
              </a:endParaRPr>
            </a:p>
          </p:txBody>
        </p:sp>
        <p:sp>
          <p:nvSpPr>
            <p:cNvPr id="16396" name="Line 11"/>
            <p:cNvSpPr>
              <a:spLocks noChangeShapeType="1"/>
            </p:cNvSpPr>
            <p:nvPr/>
          </p:nvSpPr>
          <p:spPr bwMode="auto">
            <a:xfrm flipH="1" flipV="1">
              <a:off x="4066" y="2785"/>
              <a:ext cx="127" cy="1"/>
            </a:xfrm>
            <a:prstGeom prst="line">
              <a:avLst/>
            </a:prstGeom>
            <a:noFill/>
            <a:ln w="31750">
              <a:solidFill>
                <a:srgbClr val="FF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6397" name="Line 12"/>
            <p:cNvSpPr>
              <a:spLocks noChangeShapeType="1"/>
            </p:cNvSpPr>
            <p:nvPr/>
          </p:nvSpPr>
          <p:spPr bwMode="auto">
            <a:xfrm flipH="1" flipV="1">
              <a:off x="4024" y="3169"/>
              <a:ext cx="171" cy="1"/>
            </a:xfrm>
            <a:prstGeom prst="line">
              <a:avLst/>
            </a:prstGeom>
            <a:noFill/>
            <a:ln w="31750">
              <a:solidFill>
                <a:srgbClr val="FF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6398" name="Line 13"/>
            <p:cNvSpPr>
              <a:spLocks noChangeShapeType="1"/>
            </p:cNvSpPr>
            <p:nvPr/>
          </p:nvSpPr>
          <p:spPr bwMode="auto">
            <a:xfrm flipH="1" flipV="1">
              <a:off x="4067" y="2401"/>
              <a:ext cx="133" cy="1"/>
            </a:xfrm>
            <a:prstGeom prst="line">
              <a:avLst/>
            </a:prstGeom>
            <a:noFill/>
            <a:ln w="31750">
              <a:solidFill>
                <a:srgbClr val="FF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6399" name="Rectangle 14"/>
            <p:cNvSpPr>
              <a:spLocks noChangeAspect="1" noChangeArrowheads="1"/>
            </p:cNvSpPr>
            <p:nvPr/>
          </p:nvSpPr>
          <p:spPr bwMode="auto">
            <a:xfrm>
              <a:off x="2655" y="3329"/>
              <a:ext cx="1425" cy="241"/>
            </a:xfrm>
            <a:prstGeom prst="rect">
              <a:avLst/>
            </a:prstGeom>
            <a:solidFill>
              <a:srgbClr val="FF9999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endParaRPr lang="en-US" sz="2000" b="1">
                <a:latin typeface="Arial" charset="0"/>
              </a:endParaRPr>
            </a:p>
          </p:txBody>
        </p:sp>
        <p:sp>
          <p:nvSpPr>
            <p:cNvPr id="16400" name="Line 15"/>
            <p:cNvSpPr>
              <a:spLocks noChangeShapeType="1"/>
            </p:cNvSpPr>
            <p:nvPr/>
          </p:nvSpPr>
          <p:spPr bwMode="auto">
            <a:xfrm flipH="1" flipV="1">
              <a:off x="3428" y="3329"/>
              <a:ext cx="2" cy="224"/>
            </a:xfrm>
            <a:prstGeom prst="line">
              <a:avLst/>
            </a:prstGeom>
            <a:noFill/>
            <a:ln w="31750">
              <a:solidFill>
                <a:srgbClr val="FF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6401" name="Line 16"/>
            <p:cNvSpPr>
              <a:spLocks noChangeShapeType="1"/>
            </p:cNvSpPr>
            <p:nvPr/>
          </p:nvSpPr>
          <p:spPr bwMode="auto">
            <a:xfrm flipV="1">
              <a:off x="3808" y="3305"/>
              <a:ext cx="1" cy="248"/>
            </a:xfrm>
            <a:prstGeom prst="line">
              <a:avLst/>
            </a:prstGeom>
            <a:noFill/>
            <a:ln w="31750">
              <a:solidFill>
                <a:srgbClr val="FF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6402" name="Line 17"/>
            <p:cNvSpPr>
              <a:spLocks noChangeShapeType="1"/>
            </p:cNvSpPr>
            <p:nvPr/>
          </p:nvSpPr>
          <p:spPr bwMode="auto">
            <a:xfrm flipH="1" flipV="1">
              <a:off x="3038" y="3299"/>
              <a:ext cx="1" cy="254"/>
            </a:xfrm>
            <a:prstGeom prst="line">
              <a:avLst/>
            </a:prstGeom>
            <a:noFill/>
            <a:ln w="31750">
              <a:solidFill>
                <a:srgbClr val="FF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6403" name="Line 18"/>
            <p:cNvSpPr>
              <a:spLocks noChangeShapeType="1"/>
            </p:cNvSpPr>
            <p:nvPr/>
          </p:nvSpPr>
          <p:spPr bwMode="auto">
            <a:xfrm flipH="1" flipV="1">
              <a:off x="2651" y="3313"/>
              <a:ext cx="1" cy="248"/>
            </a:xfrm>
            <a:prstGeom prst="line">
              <a:avLst/>
            </a:prstGeom>
            <a:noFill/>
            <a:ln w="31750">
              <a:solidFill>
                <a:srgbClr val="FF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16404" name="AutoShape 19"/>
            <p:cNvCxnSpPr>
              <a:cxnSpLocks noChangeShapeType="1"/>
            </p:cNvCxnSpPr>
            <p:nvPr/>
          </p:nvCxnSpPr>
          <p:spPr bwMode="auto">
            <a:xfrm flipH="1">
              <a:off x="3998" y="2023"/>
              <a:ext cx="384" cy="1"/>
            </a:xfrm>
            <a:prstGeom prst="straightConnector1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05" name="Text Box 20"/>
            <p:cNvSpPr txBox="1">
              <a:spLocks noChangeArrowheads="1"/>
            </p:cNvSpPr>
            <p:nvPr/>
          </p:nvSpPr>
          <p:spPr bwMode="auto">
            <a:xfrm>
              <a:off x="336" y="3264"/>
              <a:ext cx="2160" cy="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Gothic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800" b="1" i="1">
                  <a:solidFill>
                    <a:schemeClr val="tx1"/>
                  </a:solidFill>
                  <a:latin typeface="Arial" charset="0"/>
                </a:rPr>
                <a:t>Padding optimizes global memory performance, guaranteeing coalesced global memory accesses</a:t>
              </a:r>
            </a:p>
          </p:txBody>
        </p:sp>
        <p:sp>
          <p:nvSpPr>
            <p:cNvPr id="16406" name="Text Box 21"/>
            <p:cNvSpPr txBox="1">
              <a:spLocks noChangeArrowheads="1"/>
            </p:cNvSpPr>
            <p:nvPr/>
          </p:nvSpPr>
          <p:spPr bwMode="auto">
            <a:xfrm>
              <a:off x="2640" y="3696"/>
              <a:ext cx="1601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Gothic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9pPr>
            </a:lstStyle>
            <a:p>
              <a:pPr algn="l" eaLnBrk="1" hangingPunct="1">
                <a:lnSpc>
                  <a:spcPct val="7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800" b="1" i="1">
                  <a:solidFill>
                    <a:schemeClr val="tx1"/>
                  </a:solidFill>
                  <a:latin typeface="Arial" charset="0"/>
                </a:rPr>
                <a:t>Grid of thread blocks</a:t>
              </a:r>
            </a:p>
          </p:txBody>
        </p:sp>
        <p:sp>
          <p:nvSpPr>
            <p:cNvPr id="16407" name="Line 22"/>
            <p:cNvSpPr>
              <a:spLocks noChangeShapeType="1"/>
            </p:cNvSpPr>
            <p:nvPr/>
          </p:nvSpPr>
          <p:spPr bwMode="auto">
            <a:xfrm flipH="1">
              <a:off x="4007" y="2017"/>
              <a:ext cx="193" cy="0"/>
            </a:xfrm>
            <a:prstGeom prst="line">
              <a:avLst/>
            </a:prstGeom>
            <a:noFill/>
            <a:ln w="31750">
              <a:solidFill>
                <a:srgbClr val="FF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6408" name="Rectangle 23"/>
            <p:cNvSpPr>
              <a:spLocks noChangeArrowheads="1"/>
            </p:cNvSpPr>
            <p:nvPr/>
          </p:nvSpPr>
          <p:spPr bwMode="auto">
            <a:xfrm>
              <a:off x="2654" y="2022"/>
              <a:ext cx="1426" cy="1307"/>
            </a:xfrm>
            <a:prstGeom prst="rect">
              <a:avLst/>
            </a:prstGeom>
            <a:solidFill>
              <a:srgbClr val="EAF3B3">
                <a:alpha val="98822"/>
              </a:srgbClr>
            </a:solidFill>
            <a:ln w="19050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6409" name="AutoShape 24"/>
            <p:cNvCxnSpPr>
              <a:cxnSpLocks noChangeShapeType="1"/>
            </p:cNvCxnSpPr>
            <p:nvPr/>
          </p:nvCxnSpPr>
          <p:spPr bwMode="auto">
            <a:xfrm flipV="1">
              <a:off x="4286" y="3329"/>
              <a:ext cx="0" cy="216"/>
            </a:xfrm>
            <a:prstGeom prst="straightConnector1">
              <a:avLst/>
            </a:prstGeom>
            <a:noFill/>
            <a:ln w="19050">
              <a:solidFill>
                <a:schemeClr val="fol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10" name="AutoShape 25"/>
            <p:cNvCxnSpPr>
              <a:cxnSpLocks noChangeShapeType="1"/>
            </p:cNvCxnSpPr>
            <p:nvPr/>
          </p:nvCxnSpPr>
          <p:spPr bwMode="auto">
            <a:xfrm flipV="1">
              <a:off x="4286" y="2015"/>
              <a:ext cx="0" cy="1298"/>
            </a:xfrm>
            <a:prstGeom prst="straightConnector1">
              <a:avLst/>
            </a:prstGeom>
            <a:noFill/>
            <a:ln w="19050">
              <a:solidFill>
                <a:schemeClr val="fol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11" name="Line 26"/>
            <p:cNvSpPr>
              <a:spLocks noChangeShapeType="1"/>
            </p:cNvSpPr>
            <p:nvPr/>
          </p:nvSpPr>
          <p:spPr bwMode="auto">
            <a:xfrm flipH="1" flipV="1">
              <a:off x="2654" y="3648"/>
              <a:ext cx="1538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Text Box 27"/>
            <p:cNvSpPr txBox="1">
              <a:spLocks noChangeArrowheads="1"/>
            </p:cNvSpPr>
            <p:nvPr/>
          </p:nvSpPr>
          <p:spPr bwMode="auto">
            <a:xfrm>
              <a:off x="240" y="1248"/>
              <a:ext cx="1488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Gothic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b="1" i="1">
                  <a:solidFill>
                    <a:schemeClr val="tx1"/>
                  </a:solidFill>
                  <a:latin typeface="Arial" charset="0"/>
                </a:rPr>
                <a:t>Small 8x8 thread blocks afford large </a:t>
              </a:r>
            </a:p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b="1" i="1">
                  <a:solidFill>
                    <a:schemeClr val="tx1"/>
                  </a:solidFill>
                  <a:latin typeface="Arial" charset="0"/>
                </a:rPr>
                <a:t>per-thread register count, shared memory</a:t>
              </a:r>
            </a:p>
          </p:txBody>
        </p:sp>
        <p:sp>
          <p:nvSpPr>
            <p:cNvPr id="16413" name="AutoShape 28"/>
            <p:cNvSpPr>
              <a:spLocks noChangeArrowheads="1"/>
            </p:cNvSpPr>
            <p:nvPr/>
          </p:nvSpPr>
          <p:spPr bwMode="auto">
            <a:xfrm>
              <a:off x="1488" y="2304"/>
              <a:ext cx="768" cy="768"/>
            </a:xfrm>
            <a:prstGeom prst="wedgeRectCallout">
              <a:avLst>
                <a:gd name="adj1" fmla="val 49088"/>
                <a:gd name="adj2" fmla="val 23829"/>
              </a:avLst>
            </a:prstGeom>
            <a:solidFill>
              <a:srgbClr val="EAF3B3">
                <a:alpha val="98822"/>
              </a:srgbClr>
            </a:solidFill>
            <a:ln w="31750">
              <a:solidFill>
                <a:srgbClr val="6699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cxnSp>
          <p:nvCxnSpPr>
            <p:cNvPr id="16414" name="AutoShape 29"/>
            <p:cNvCxnSpPr>
              <a:cxnSpLocks noChangeShapeType="1"/>
            </p:cNvCxnSpPr>
            <p:nvPr/>
          </p:nvCxnSpPr>
          <p:spPr bwMode="auto">
            <a:xfrm>
              <a:off x="1488" y="2400"/>
              <a:ext cx="768" cy="0"/>
            </a:xfrm>
            <a:prstGeom prst="straightConnector1">
              <a:avLst/>
            </a:prstGeom>
            <a:noFill/>
            <a:ln w="9525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15" name="AutoShape 30"/>
            <p:cNvCxnSpPr>
              <a:cxnSpLocks noChangeShapeType="1"/>
            </p:cNvCxnSpPr>
            <p:nvPr/>
          </p:nvCxnSpPr>
          <p:spPr bwMode="auto">
            <a:xfrm>
              <a:off x="1872" y="2304"/>
              <a:ext cx="0" cy="768"/>
            </a:xfrm>
            <a:prstGeom prst="straightConnector1">
              <a:avLst/>
            </a:prstGeom>
            <a:noFill/>
            <a:ln w="9525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16" name="AutoShape 31"/>
            <p:cNvCxnSpPr>
              <a:cxnSpLocks noChangeShapeType="1"/>
            </p:cNvCxnSpPr>
            <p:nvPr/>
          </p:nvCxnSpPr>
          <p:spPr bwMode="auto">
            <a:xfrm>
              <a:off x="1968" y="2304"/>
              <a:ext cx="0" cy="768"/>
            </a:xfrm>
            <a:prstGeom prst="straightConnector1">
              <a:avLst/>
            </a:prstGeom>
            <a:noFill/>
            <a:ln w="9525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17" name="AutoShape 32"/>
            <p:cNvCxnSpPr>
              <a:cxnSpLocks noChangeShapeType="1"/>
            </p:cNvCxnSpPr>
            <p:nvPr/>
          </p:nvCxnSpPr>
          <p:spPr bwMode="auto">
            <a:xfrm>
              <a:off x="1680" y="2304"/>
              <a:ext cx="0" cy="768"/>
            </a:xfrm>
            <a:prstGeom prst="straightConnector1">
              <a:avLst/>
            </a:prstGeom>
            <a:noFill/>
            <a:ln w="9525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18" name="AutoShape 33"/>
            <p:cNvCxnSpPr>
              <a:cxnSpLocks noChangeShapeType="1"/>
            </p:cNvCxnSpPr>
            <p:nvPr/>
          </p:nvCxnSpPr>
          <p:spPr bwMode="auto">
            <a:xfrm>
              <a:off x="1584" y="2304"/>
              <a:ext cx="0" cy="768"/>
            </a:xfrm>
            <a:prstGeom prst="straightConnector1">
              <a:avLst/>
            </a:prstGeom>
            <a:noFill/>
            <a:ln w="9525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19" name="AutoShape 34"/>
            <p:cNvCxnSpPr>
              <a:cxnSpLocks noChangeShapeType="1"/>
            </p:cNvCxnSpPr>
            <p:nvPr/>
          </p:nvCxnSpPr>
          <p:spPr bwMode="auto">
            <a:xfrm>
              <a:off x="1776" y="2304"/>
              <a:ext cx="0" cy="768"/>
            </a:xfrm>
            <a:prstGeom prst="straightConnector1">
              <a:avLst/>
            </a:prstGeom>
            <a:noFill/>
            <a:ln w="9525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20" name="AutoShape 35"/>
            <p:cNvCxnSpPr>
              <a:cxnSpLocks noChangeShapeType="1"/>
            </p:cNvCxnSpPr>
            <p:nvPr/>
          </p:nvCxnSpPr>
          <p:spPr bwMode="auto">
            <a:xfrm>
              <a:off x="2064" y="2304"/>
              <a:ext cx="0" cy="768"/>
            </a:xfrm>
            <a:prstGeom prst="straightConnector1">
              <a:avLst/>
            </a:prstGeom>
            <a:noFill/>
            <a:ln w="9525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21" name="AutoShape 36"/>
            <p:cNvCxnSpPr>
              <a:cxnSpLocks noChangeShapeType="1"/>
            </p:cNvCxnSpPr>
            <p:nvPr/>
          </p:nvCxnSpPr>
          <p:spPr bwMode="auto">
            <a:xfrm>
              <a:off x="2160" y="2304"/>
              <a:ext cx="0" cy="768"/>
            </a:xfrm>
            <a:prstGeom prst="straightConnector1">
              <a:avLst/>
            </a:prstGeom>
            <a:noFill/>
            <a:ln w="9525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22" name="AutoShape 37"/>
            <p:cNvCxnSpPr>
              <a:cxnSpLocks noChangeShapeType="1"/>
            </p:cNvCxnSpPr>
            <p:nvPr/>
          </p:nvCxnSpPr>
          <p:spPr bwMode="auto">
            <a:xfrm>
              <a:off x="1488" y="2496"/>
              <a:ext cx="768" cy="0"/>
            </a:xfrm>
            <a:prstGeom prst="straightConnector1">
              <a:avLst/>
            </a:prstGeom>
            <a:noFill/>
            <a:ln w="9525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23" name="AutoShape 38"/>
            <p:cNvCxnSpPr>
              <a:cxnSpLocks noChangeShapeType="1"/>
            </p:cNvCxnSpPr>
            <p:nvPr/>
          </p:nvCxnSpPr>
          <p:spPr bwMode="auto">
            <a:xfrm>
              <a:off x="1488" y="2592"/>
              <a:ext cx="768" cy="0"/>
            </a:xfrm>
            <a:prstGeom prst="straightConnector1">
              <a:avLst/>
            </a:prstGeom>
            <a:noFill/>
            <a:ln w="9525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24" name="AutoShape 39"/>
            <p:cNvCxnSpPr>
              <a:cxnSpLocks noChangeShapeType="1"/>
            </p:cNvCxnSpPr>
            <p:nvPr/>
          </p:nvCxnSpPr>
          <p:spPr bwMode="auto">
            <a:xfrm>
              <a:off x="1488" y="2688"/>
              <a:ext cx="768" cy="0"/>
            </a:xfrm>
            <a:prstGeom prst="straightConnector1">
              <a:avLst/>
            </a:prstGeom>
            <a:noFill/>
            <a:ln w="9525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25" name="AutoShape 40"/>
            <p:cNvCxnSpPr>
              <a:cxnSpLocks noChangeShapeType="1"/>
            </p:cNvCxnSpPr>
            <p:nvPr/>
          </p:nvCxnSpPr>
          <p:spPr bwMode="auto">
            <a:xfrm>
              <a:off x="1488" y="2784"/>
              <a:ext cx="768" cy="0"/>
            </a:xfrm>
            <a:prstGeom prst="straightConnector1">
              <a:avLst/>
            </a:prstGeom>
            <a:noFill/>
            <a:ln w="9525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26" name="AutoShape 41"/>
            <p:cNvCxnSpPr>
              <a:cxnSpLocks noChangeShapeType="1"/>
            </p:cNvCxnSpPr>
            <p:nvPr/>
          </p:nvCxnSpPr>
          <p:spPr bwMode="auto">
            <a:xfrm>
              <a:off x="1488" y="2880"/>
              <a:ext cx="768" cy="0"/>
            </a:xfrm>
            <a:prstGeom prst="straightConnector1">
              <a:avLst/>
            </a:prstGeom>
            <a:noFill/>
            <a:ln w="9525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27" name="AutoShape 42"/>
            <p:cNvCxnSpPr>
              <a:cxnSpLocks noChangeShapeType="1"/>
            </p:cNvCxnSpPr>
            <p:nvPr/>
          </p:nvCxnSpPr>
          <p:spPr bwMode="auto">
            <a:xfrm>
              <a:off x="1488" y="2976"/>
              <a:ext cx="768" cy="0"/>
            </a:xfrm>
            <a:prstGeom prst="straightConnector1">
              <a:avLst/>
            </a:prstGeom>
            <a:noFill/>
            <a:ln w="9525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28" name="Rectangle 4"/>
            <p:cNvSpPr>
              <a:spLocks noChangeArrowheads="1"/>
            </p:cNvSpPr>
            <p:nvPr/>
          </p:nvSpPr>
          <p:spPr bwMode="auto">
            <a:xfrm>
              <a:off x="3189" y="644"/>
              <a:ext cx="795" cy="68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 b="1">
                  <a:solidFill>
                    <a:schemeClr val="tx1"/>
                  </a:solidFill>
                </a:rPr>
                <a:t>             </a:t>
              </a:r>
            </a:p>
          </p:txBody>
        </p:sp>
        <p:cxnSp>
          <p:nvCxnSpPr>
            <p:cNvPr id="16429" name="AutoShape 7"/>
            <p:cNvCxnSpPr>
              <a:cxnSpLocks noChangeShapeType="1"/>
            </p:cNvCxnSpPr>
            <p:nvPr/>
          </p:nvCxnSpPr>
          <p:spPr bwMode="auto">
            <a:xfrm flipH="1">
              <a:off x="2921" y="1323"/>
              <a:ext cx="324" cy="3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30" name="AutoShape 9"/>
            <p:cNvSpPr>
              <a:spLocks noChangeArrowheads="1"/>
            </p:cNvSpPr>
            <p:nvPr/>
          </p:nvSpPr>
          <p:spPr bwMode="auto">
            <a:xfrm>
              <a:off x="2921" y="1173"/>
              <a:ext cx="1056" cy="354"/>
            </a:xfrm>
            <a:prstGeom prst="parallelogram">
              <a:avLst>
                <a:gd name="adj" fmla="val 74576"/>
              </a:avLst>
            </a:prstGeom>
            <a:solidFill>
              <a:srgbClr val="EAF3B3">
                <a:alpha val="98822"/>
              </a:srgbClr>
            </a:solidFill>
            <a:ln w="12700">
              <a:solidFill>
                <a:srgbClr val="5078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6431" name="AutoShape 10"/>
            <p:cNvSpPr>
              <a:spLocks noChangeArrowheads="1"/>
            </p:cNvSpPr>
            <p:nvPr/>
          </p:nvSpPr>
          <p:spPr bwMode="auto">
            <a:xfrm>
              <a:off x="2921" y="994"/>
              <a:ext cx="1056" cy="354"/>
            </a:xfrm>
            <a:prstGeom prst="parallelogram">
              <a:avLst>
                <a:gd name="adj" fmla="val 74576"/>
              </a:avLst>
            </a:prstGeom>
            <a:solidFill>
              <a:srgbClr val="EAF3B3">
                <a:alpha val="98822"/>
              </a:srgbClr>
            </a:solidFill>
            <a:ln w="12700">
              <a:solidFill>
                <a:srgbClr val="5078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6432" name="AutoShape 11"/>
            <p:cNvSpPr>
              <a:spLocks noChangeArrowheads="1"/>
            </p:cNvSpPr>
            <p:nvPr/>
          </p:nvSpPr>
          <p:spPr bwMode="auto">
            <a:xfrm>
              <a:off x="2921" y="819"/>
              <a:ext cx="1056" cy="354"/>
            </a:xfrm>
            <a:prstGeom prst="parallelogram">
              <a:avLst>
                <a:gd name="adj" fmla="val 74576"/>
              </a:avLst>
            </a:prstGeom>
            <a:solidFill>
              <a:srgbClr val="EAF3B3">
                <a:alpha val="98822"/>
              </a:srgbClr>
            </a:solidFill>
            <a:ln w="12700">
              <a:solidFill>
                <a:srgbClr val="5078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6433" name="Text Box 48"/>
            <p:cNvSpPr txBox="1">
              <a:spLocks noChangeArrowheads="1"/>
            </p:cNvSpPr>
            <p:nvPr/>
          </p:nvSpPr>
          <p:spPr bwMode="auto">
            <a:xfrm>
              <a:off x="576" y="576"/>
              <a:ext cx="1872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Gothic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 i="1">
                  <a:latin typeface="Arial" charset="0"/>
                </a:rPr>
                <a:t>MO 3-D lattice decomposes into 2-D slices (CUDA grids)</a:t>
              </a:r>
            </a:p>
          </p:txBody>
        </p:sp>
        <p:sp>
          <p:nvSpPr>
            <p:cNvPr id="16434" name="Rectangle 49"/>
            <p:cNvSpPr>
              <a:spLocks noChangeAspect="1" noChangeArrowheads="1"/>
            </p:cNvSpPr>
            <p:nvPr/>
          </p:nvSpPr>
          <p:spPr bwMode="auto">
            <a:xfrm>
              <a:off x="3429" y="2017"/>
              <a:ext cx="386" cy="386"/>
            </a:xfrm>
            <a:prstGeom prst="rect">
              <a:avLst/>
            </a:prstGeom>
            <a:noFill/>
            <a:ln w="12700">
              <a:solidFill>
                <a:srgbClr val="6699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/>
            <a:lstStyle/>
            <a:p>
              <a:r>
                <a:rPr lang="en-US" sz="2000" b="1">
                  <a:latin typeface="Arial" charset="0"/>
                </a:rPr>
                <a:t>…</a:t>
              </a:r>
            </a:p>
          </p:txBody>
        </p:sp>
        <p:sp>
          <p:nvSpPr>
            <p:cNvPr id="16435" name="Line 50"/>
            <p:cNvSpPr>
              <a:spLocks noChangeShapeType="1"/>
            </p:cNvSpPr>
            <p:nvPr/>
          </p:nvSpPr>
          <p:spPr bwMode="auto">
            <a:xfrm flipH="1" flipV="1">
              <a:off x="2650" y="3553"/>
              <a:ext cx="1550" cy="0"/>
            </a:xfrm>
            <a:prstGeom prst="line">
              <a:avLst/>
            </a:prstGeom>
            <a:noFill/>
            <a:ln w="31750">
              <a:solidFill>
                <a:srgbClr val="FF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6436" name="Line 51"/>
            <p:cNvSpPr>
              <a:spLocks noChangeShapeType="1"/>
            </p:cNvSpPr>
            <p:nvPr/>
          </p:nvSpPr>
          <p:spPr bwMode="auto">
            <a:xfrm flipH="1" flipV="1">
              <a:off x="4190" y="2017"/>
              <a:ext cx="1" cy="1536"/>
            </a:xfrm>
            <a:prstGeom prst="line">
              <a:avLst/>
            </a:prstGeom>
            <a:noFill/>
            <a:ln w="31750">
              <a:solidFill>
                <a:srgbClr val="FF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6437" name="Rectangle 52"/>
            <p:cNvSpPr>
              <a:spLocks noChangeAspect="1" noChangeArrowheads="1"/>
            </p:cNvSpPr>
            <p:nvPr/>
          </p:nvSpPr>
          <p:spPr bwMode="auto">
            <a:xfrm>
              <a:off x="2654" y="2015"/>
              <a:ext cx="386" cy="386"/>
            </a:xfrm>
            <a:prstGeom prst="rect">
              <a:avLst/>
            </a:prstGeom>
            <a:noFill/>
            <a:ln w="12700">
              <a:solidFill>
                <a:srgbClr val="6699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/>
            <a:lstStyle/>
            <a:p>
              <a:pPr>
                <a:lnSpc>
                  <a:spcPct val="110000"/>
                </a:lnSpc>
              </a:pPr>
              <a:r>
                <a:rPr lang="en-US" sz="2000" b="1">
                  <a:latin typeface="Arial" charset="0"/>
                </a:rPr>
                <a:t>0,0</a:t>
              </a:r>
            </a:p>
          </p:txBody>
        </p:sp>
        <p:sp>
          <p:nvSpPr>
            <p:cNvPr id="16438" name="Rectangle 53"/>
            <p:cNvSpPr>
              <a:spLocks noChangeAspect="1" noChangeArrowheads="1"/>
            </p:cNvSpPr>
            <p:nvPr/>
          </p:nvSpPr>
          <p:spPr bwMode="auto">
            <a:xfrm>
              <a:off x="3038" y="2015"/>
              <a:ext cx="386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>
                <a:lnSpc>
                  <a:spcPct val="110000"/>
                </a:lnSpc>
              </a:pPr>
              <a:r>
                <a:rPr lang="en-US" sz="2000" b="1">
                  <a:latin typeface="Arial" charset="0"/>
                </a:rPr>
                <a:t>0,1</a:t>
              </a:r>
            </a:p>
          </p:txBody>
        </p:sp>
        <p:sp>
          <p:nvSpPr>
            <p:cNvPr id="16439" name="Rectangle 54"/>
            <p:cNvSpPr>
              <a:spLocks noChangeAspect="1" noChangeArrowheads="1"/>
            </p:cNvSpPr>
            <p:nvPr/>
          </p:nvSpPr>
          <p:spPr bwMode="auto">
            <a:xfrm>
              <a:off x="3038" y="2399"/>
              <a:ext cx="386" cy="386"/>
            </a:xfrm>
            <a:prstGeom prst="rect">
              <a:avLst/>
            </a:prstGeom>
            <a:noFill/>
            <a:ln w="12700">
              <a:solidFill>
                <a:srgbClr val="6699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/>
            <a:lstStyle/>
            <a:p>
              <a:pPr>
                <a:lnSpc>
                  <a:spcPct val="110000"/>
                </a:lnSpc>
              </a:pPr>
              <a:r>
                <a:rPr lang="en-US" sz="2000" b="1">
                  <a:latin typeface="Arial" charset="0"/>
                </a:rPr>
                <a:t>1,1</a:t>
              </a:r>
            </a:p>
          </p:txBody>
        </p:sp>
        <p:sp>
          <p:nvSpPr>
            <p:cNvPr id="16440" name="Rectangle 55"/>
            <p:cNvSpPr>
              <a:spLocks noChangeAspect="1" noChangeArrowheads="1"/>
            </p:cNvSpPr>
            <p:nvPr/>
          </p:nvSpPr>
          <p:spPr bwMode="auto">
            <a:xfrm>
              <a:off x="2655" y="2785"/>
              <a:ext cx="386" cy="386"/>
            </a:xfrm>
            <a:prstGeom prst="rect">
              <a:avLst/>
            </a:prstGeom>
            <a:noFill/>
            <a:ln w="12700">
              <a:solidFill>
                <a:srgbClr val="6699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/>
            <a:lstStyle/>
            <a:p>
              <a:r>
                <a:rPr lang="en-US" sz="2000" b="1">
                  <a:latin typeface="Arial" charset="0"/>
                </a:rPr>
                <a:t>…</a:t>
              </a:r>
            </a:p>
          </p:txBody>
        </p:sp>
        <p:sp>
          <p:nvSpPr>
            <p:cNvPr id="16441" name="Rectangle 56"/>
            <p:cNvSpPr>
              <a:spLocks noChangeAspect="1" noChangeArrowheads="1"/>
            </p:cNvSpPr>
            <p:nvPr/>
          </p:nvSpPr>
          <p:spPr bwMode="auto">
            <a:xfrm>
              <a:off x="3042" y="2785"/>
              <a:ext cx="386" cy="386"/>
            </a:xfrm>
            <a:prstGeom prst="rect">
              <a:avLst/>
            </a:prstGeom>
            <a:noFill/>
            <a:ln w="12700">
              <a:solidFill>
                <a:srgbClr val="6699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/>
            <a:lstStyle/>
            <a:p>
              <a:r>
                <a:rPr lang="en-US" sz="2000" b="1">
                  <a:latin typeface="Arial" charset="0"/>
                </a:rPr>
                <a:t>…</a:t>
              </a:r>
            </a:p>
          </p:txBody>
        </p:sp>
        <p:sp>
          <p:nvSpPr>
            <p:cNvPr id="16442" name="Rectangle 57"/>
            <p:cNvSpPr>
              <a:spLocks noChangeAspect="1" noChangeArrowheads="1"/>
            </p:cNvSpPr>
            <p:nvPr/>
          </p:nvSpPr>
          <p:spPr bwMode="auto">
            <a:xfrm>
              <a:off x="3429" y="2399"/>
              <a:ext cx="386" cy="386"/>
            </a:xfrm>
            <a:prstGeom prst="rect">
              <a:avLst/>
            </a:prstGeom>
            <a:noFill/>
            <a:ln w="12700">
              <a:solidFill>
                <a:srgbClr val="6699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/>
            <a:lstStyle/>
            <a:p>
              <a:r>
                <a:rPr lang="en-US" sz="2000" b="1">
                  <a:latin typeface="Arial" charset="0"/>
                </a:rPr>
                <a:t>…</a:t>
              </a:r>
            </a:p>
          </p:txBody>
        </p:sp>
        <p:sp>
          <p:nvSpPr>
            <p:cNvPr id="16443" name="Rectangle 58"/>
            <p:cNvSpPr>
              <a:spLocks noChangeAspect="1" noChangeArrowheads="1"/>
            </p:cNvSpPr>
            <p:nvPr/>
          </p:nvSpPr>
          <p:spPr bwMode="auto">
            <a:xfrm>
              <a:off x="3429" y="2785"/>
              <a:ext cx="386" cy="386"/>
            </a:xfrm>
            <a:prstGeom prst="rect">
              <a:avLst/>
            </a:prstGeom>
            <a:noFill/>
            <a:ln w="12700">
              <a:solidFill>
                <a:srgbClr val="6699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/>
            <a:lstStyle/>
            <a:p>
              <a:r>
                <a:rPr lang="en-US" sz="2000" b="1">
                  <a:latin typeface="Arial" charset="0"/>
                </a:rPr>
                <a:t>…</a:t>
              </a:r>
            </a:p>
          </p:txBody>
        </p:sp>
        <p:sp>
          <p:nvSpPr>
            <p:cNvPr id="16444" name="Text Box 59"/>
            <p:cNvSpPr txBox="1">
              <a:spLocks noChangeArrowheads="1"/>
            </p:cNvSpPr>
            <p:nvPr/>
          </p:nvSpPr>
          <p:spPr bwMode="auto">
            <a:xfrm>
              <a:off x="4360" y="3216"/>
              <a:ext cx="116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Gothic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9pPr>
            </a:lstStyle>
            <a:p>
              <a:pPr algn="l" eaLnBrk="1" hangingPunct="1">
                <a:lnSpc>
                  <a:spcPct val="7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800" b="1" i="1">
                  <a:solidFill>
                    <a:srgbClr val="FF3333"/>
                  </a:solidFill>
                  <a:latin typeface="Arial" charset="0"/>
                </a:rPr>
                <a:t>Threads producing results that are discarded</a:t>
              </a:r>
            </a:p>
          </p:txBody>
        </p:sp>
        <p:sp>
          <p:nvSpPr>
            <p:cNvPr id="16445" name="Line 60"/>
            <p:cNvSpPr>
              <a:spLocks noChangeShapeType="1"/>
            </p:cNvSpPr>
            <p:nvPr/>
          </p:nvSpPr>
          <p:spPr bwMode="auto">
            <a:xfrm flipV="1">
              <a:off x="2921" y="641"/>
              <a:ext cx="268" cy="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6446" name="Line 61"/>
            <p:cNvSpPr>
              <a:spLocks noChangeShapeType="1"/>
            </p:cNvSpPr>
            <p:nvPr/>
          </p:nvSpPr>
          <p:spPr bwMode="auto">
            <a:xfrm flipV="1">
              <a:off x="3717" y="1333"/>
              <a:ext cx="260" cy="3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6447" name="Line 62"/>
            <p:cNvSpPr>
              <a:spLocks noChangeShapeType="1"/>
            </p:cNvSpPr>
            <p:nvPr/>
          </p:nvSpPr>
          <p:spPr bwMode="auto">
            <a:xfrm flipV="1">
              <a:off x="3717" y="644"/>
              <a:ext cx="260" cy="3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6448" name="Line 63"/>
            <p:cNvSpPr>
              <a:spLocks noChangeShapeType="1"/>
            </p:cNvSpPr>
            <p:nvPr/>
          </p:nvSpPr>
          <p:spPr bwMode="auto">
            <a:xfrm>
              <a:off x="3744" y="1296"/>
              <a:ext cx="336" cy="727"/>
            </a:xfrm>
            <a:prstGeom prst="line">
              <a:avLst/>
            </a:prstGeom>
            <a:noFill/>
            <a:ln w="15875">
              <a:solidFill>
                <a:srgbClr val="C0C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6449" name="Line 64"/>
            <p:cNvSpPr>
              <a:spLocks noChangeShapeType="1"/>
            </p:cNvSpPr>
            <p:nvPr/>
          </p:nvSpPr>
          <p:spPr bwMode="auto">
            <a:xfrm flipV="1">
              <a:off x="2648" y="1296"/>
              <a:ext cx="280" cy="719"/>
            </a:xfrm>
            <a:prstGeom prst="line">
              <a:avLst/>
            </a:prstGeom>
            <a:noFill/>
            <a:ln w="15875">
              <a:solidFill>
                <a:srgbClr val="C0C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6450" name="Line 65"/>
            <p:cNvSpPr>
              <a:spLocks noChangeShapeType="1"/>
            </p:cNvSpPr>
            <p:nvPr/>
          </p:nvSpPr>
          <p:spPr bwMode="auto">
            <a:xfrm>
              <a:off x="2256" y="3072"/>
              <a:ext cx="786" cy="97"/>
            </a:xfrm>
            <a:prstGeom prst="line">
              <a:avLst/>
            </a:prstGeom>
            <a:noFill/>
            <a:ln w="15875">
              <a:solidFill>
                <a:srgbClr val="C0C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6451" name="Line 66"/>
            <p:cNvSpPr>
              <a:spLocks noChangeShapeType="1"/>
            </p:cNvSpPr>
            <p:nvPr/>
          </p:nvSpPr>
          <p:spPr bwMode="auto">
            <a:xfrm flipV="1">
              <a:off x="2653" y="2401"/>
              <a:ext cx="1421" cy="0"/>
            </a:xfrm>
            <a:prstGeom prst="line">
              <a:avLst/>
            </a:prstGeom>
            <a:noFill/>
            <a:ln w="31750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6452" name="Line 67"/>
            <p:cNvSpPr>
              <a:spLocks noChangeShapeType="1"/>
            </p:cNvSpPr>
            <p:nvPr/>
          </p:nvSpPr>
          <p:spPr bwMode="auto">
            <a:xfrm flipV="1">
              <a:off x="2654" y="2785"/>
              <a:ext cx="1420" cy="0"/>
            </a:xfrm>
            <a:prstGeom prst="line">
              <a:avLst/>
            </a:prstGeom>
            <a:noFill/>
            <a:ln w="31750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6453" name="Line 68"/>
            <p:cNvSpPr>
              <a:spLocks noChangeShapeType="1"/>
            </p:cNvSpPr>
            <p:nvPr/>
          </p:nvSpPr>
          <p:spPr bwMode="auto">
            <a:xfrm flipV="1">
              <a:off x="2654" y="3169"/>
              <a:ext cx="1420" cy="0"/>
            </a:xfrm>
            <a:prstGeom prst="line">
              <a:avLst/>
            </a:prstGeom>
            <a:noFill/>
            <a:ln w="31750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6454" name="Line 69"/>
            <p:cNvSpPr>
              <a:spLocks noChangeShapeType="1"/>
            </p:cNvSpPr>
            <p:nvPr/>
          </p:nvSpPr>
          <p:spPr bwMode="auto">
            <a:xfrm flipV="1">
              <a:off x="3042" y="2022"/>
              <a:ext cx="0" cy="1307"/>
            </a:xfrm>
            <a:prstGeom prst="line">
              <a:avLst/>
            </a:prstGeom>
            <a:noFill/>
            <a:ln w="31750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6455" name="Line 70"/>
            <p:cNvSpPr>
              <a:spLocks noChangeShapeType="1"/>
            </p:cNvSpPr>
            <p:nvPr/>
          </p:nvSpPr>
          <p:spPr bwMode="auto">
            <a:xfrm flipV="1">
              <a:off x="3428" y="2015"/>
              <a:ext cx="0" cy="1314"/>
            </a:xfrm>
            <a:prstGeom prst="line">
              <a:avLst/>
            </a:prstGeom>
            <a:noFill/>
            <a:ln w="31750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6456" name="Line 71"/>
            <p:cNvSpPr>
              <a:spLocks noChangeShapeType="1"/>
            </p:cNvSpPr>
            <p:nvPr/>
          </p:nvSpPr>
          <p:spPr bwMode="auto">
            <a:xfrm flipV="1">
              <a:off x="3806" y="2017"/>
              <a:ext cx="4" cy="1312"/>
            </a:xfrm>
            <a:prstGeom prst="line">
              <a:avLst/>
            </a:prstGeom>
            <a:noFill/>
            <a:ln w="31750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6457" name="Line 72"/>
            <p:cNvSpPr>
              <a:spLocks noChangeShapeType="1"/>
            </p:cNvSpPr>
            <p:nvPr/>
          </p:nvSpPr>
          <p:spPr bwMode="auto">
            <a:xfrm flipV="1">
              <a:off x="2654" y="2015"/>
              <a:ext cx="0" cy="1309"/>
            </a:xfrm>
            <a:prstGeom prst="line">
              <a:avLst/>
            </a:prstGeom>
            <a:noFill/>
            <a:ln w="31750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6458" name="Line 73"/>
            <p:cNvSpPr>
              <a:spLocks noChangeShapeType="1"/>
            </p:cNvSpPr>
            <p:nvPr/>
          </p:nvSpPr>
          <p:spPr bwMode="auto">
            <a:xfrm flipV="1">
              <a:off x="2650" y="2017"/>
              <a:ext cx="1425" cy="0"/>
            </a:xfrm>
            <a:prstGeom prst="line">
              <a:avLst/>
            </a:prstGeom>
            <a:noFill/>
            <a:ln w="31750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6459" name="Rectangle 14"/>
            <p:cNvSpPr>
              <a:spLocks noChangeArrowheads="1"/>
            </p:cNvSpPr>
            <p:nvPr/>
          </p:nvSpPr>
          <p:spPr bwMode="auto">
            <a:xfrm>
              <a:off x="2921" y="994"/>
              <a:ext cx="796" cy="68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6460" name="Text Box 75"/>
            <p:cNvSpPr txBox="1">
              <a:spLocks noChangeArrowheads="1"/>
            </p:cNvSpPr>
            <p:nvPr/>
          </p:nvSpPr>
          <p:spPr bwMode="auto">
            <a:xfrm>
              <a:off x="240" y="2304"/>
              <a:ext cx="1016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Gothic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b="1" i="1">
                  <a:solidFill>
                    <a:srgbClr val="6699CC"/>
                  </a:solidFill>
                  <a:latin typeface="Arial" charset="0"/>
                </a:rPr>
                <a:t>Each thread computes one MO lattice point.</a:t>
              </a:r>
            </a:p>
          </p:txBody>
        </p:sp>
        <p:sp>
          <p:nvSpPr>
            <p:cNvPr id="16461" name="Text Box 76"/>
            <p:cNvSpPr txBox="1">
              <a:spLocks noChangeArrowheads="1"/>
            </p:cNvSpPr>
            <p:nvPr/>
          </p:nvSpPr>
          <p:spPr bwMode="auto">
            <a:xfrm>
              <a:off x="4320" y="2208"/>
              <a:ext cx="1056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Gothic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9pPr>
            </a:lstStyle>
            <a:p>
              <a:pPr algn="l" eaLnBrk="1" hangingPunct="1">
                <a:lnSpc>
                  <a:spcPct val="7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800" b="1" i="1">
                  <a:solidFill>
                    <a:srgbClr val="669900"/>
                  </a:solidFill>
                  <a:latin typeface="Arial" charset="0"/>
                </a:rPr>
                <a:t>Threads producing results that are used</a:t>
              </a:r>
            </a:p>
          </p:txBody>
        </p:sp>
        <p:sp>
          <p:nvSpPr>
            <p:cNvPr id="16462" name="Rectangle 77"/>
            <p:cNvSpPr>
              <a:spLocks noChangeArrowheads="1"/>
            </p:cNvSpPr>
            <p:nvPr/>
          </p:nvSpPr>
          <p:spPr bwMode="auto">
            <a:xfrm>
              <a:off x="1584" y="2400"/>
              <a:ext cx="96" cy="9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33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3" name="Line 78"/>
            <p:cNvSpPr>
              <a:spLocks noChangeShapeType="1"/>
            </p:cNvSpPr>
            <p:nvPr/>
          </p:nvSpPr>
          <p:spPr bwMode="auto">
            <a:xfrm>
              <a:off x="2256" y="2304"/>
              <a:ext cx="782" cy="482"/>
            </a:xfrm>
            <a:prstGeom prst="line">
              <a:avLst/>
            </a:prstGeom>
            <a:noFill/>
            <a:ln w="15875">
              <a:solidFill>
                <a:srgbClr val="C0C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6464" name="Rectangle 79"/>
            <p:cNvSpPr>
              <a:spLocks noChangeAspect="1" noChangeArrowheads="1"/>
            </p:cNvSpPr>
            <p:nvPr/>
          </p:nvSpPr>
          <p:spPr bwMode="auto">
            <a:xfrm>
              <a:off x="2652" y="2398"/>
              <a:ext cx="386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>
                <a:lnSpc>
                  <a:spcPct val="110000"/>
                </a:lnSpc>
              </a:pPr>
              <a:r>
                <a:rPr lang="en-US" sz="2000" b="1">
                  <a:latin typeface="Arial" charset="0"/>
                </a:rPr>
                <a:t>1,0</a:t>
              </a:r>
            </a:p>
          </p:txBody>
        </p:sp>
        <p:sp>
          <p:nvSpPr>
            <p:cNvPr id="16465" name="Text Box 80"/>
            <p:cNvSpPr txBox="1">
              <a:spLocks noChangeArrowheads="1"/>
            </p:cNvSpPr>
            <p:nvPr/>
          </p:nvSpPr>
          <p:spPr bwMode="auto">
            <a:xfrm>
              <a:off x="4368" y="672"/>
              <a:ext cx="624" cy="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Gothic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>
                  <a:solidFill>
                    <a:srgbClr val="000000"/>
                  </a:solidFill>
                  <a:latin typeface="Times New Roman" charset="0"/>
                  <a:ea typeface="Gothic" charset="0"/>
                  <a:cs typeface="Gothic" charset="0"/>
                </a:defRPr>
              </a:lvl9pPr>
            </a:lstStyle>
            <a:p>
              <a:pPr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 b="1" i="1">
                  <a:solidFill>
                    <a:schemeClr val="tx1"/>
                  </a:solidFill>
                  <a:latin typeface="Arial" charset="0"/>
                </a:rPr>
                <a:t>… </a:t>
              </a: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 b="1" i="1">
                  <a:solidFill>
                    <a:schemeClr val="tx1"/>
                  </a:solidFill>
                  <a:latin typeface="Arial" charset="0"/>
                </a:rPr>
                <a:t>GPU 2</a:t>
              </a: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 b="1" i="1">
                  <a:solidFill>
                    <a:schemeClr val="tx1"/>
                  </a:solidFill>
                  <a:latin typeface="Arial" charset="0"/>
                </a:rPr>
                <a:t>GPU 1</a:t>
              </a: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 b="1" i="1">
                  <a:solidFill>
                    <a:schemeClr val="tx1"/>
                  </a:solidFill>
                  <a:latin typeface="Arial" charset="0"/>
                </a:rPr>
                <a:t>GPU 0</a:t>
              </a:r>
            </a:p>
          </p:txBody>
        </p:sp>
        <p:sp>
          <p:nvSpPr>
            <p:cNvPr id="16466" name="Line 81"/>
            <p:cNvSpPr>
              <a:spLocks noChangeShapeType="1"/>
            </p:cNvSpPr>
            <p:nvPr/>
          </p:nvSpPr>
          <p:spPr bwMode="auto">
            <a:xfrm>
              <a:off x="3900" y="925"/>
              <a:ext cx="517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6467" name="Line 82"/>
            <p:cNvSpPr>
              <a:spLocks noChangeShapeType="1"/>
            </p:cNvSpPr>
            <p:nvPr/>
          </p:nvSpPr>
          <p:spPr bwMode="auto">
            <a:xfrm>
              <a:off x="3895" y="1104"/>
              <a:ext cx="517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6468" name="Line 83"/>
            <p:cNvSpPr>
              <a:spLocks noChangeShapeType="1"/>
            </p:cNvSpPr>
            <p:nvPr/>
          </p:nvSpPr>
          <p:spPr bwMode="auto">
            <a:xfrm rot="-5400000">
              <a:off x="2496" y="3120"/>
              <a:ext cx="0" cy="672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6469" name="Line 84"/>
            <p:cNvSpPr>
              <a:spLocks noChangeShapeType="1"/>
            </p:cNvSpPr>
            <p:nvPr/>
          </p:nvSpPr>
          <p:spPr bwMode="auto">
            <a:xfrm rot="5400000" flipH="1">
              <a:off x="1416" y="2232"/>
              <a:ext cx="0" cy="432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6470" name="Line 85"/>
            <p:cNvSpPr>
              <a:spLocks noChangeShapeType="1"/>
            </p:cNvSpPr>
            <p:nvPr/>
          </p:nvSpPr>
          <p:spPr bwMode="auto">
            <a:xfrm rot="5400000" flipH="1">
              <a:off x="1440" y="1824"/>
              <a:ext cx="384" cy="48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6471" name="Line 86"/>
            <p:cNvSpPr>
              <a:spLocks noChangeShapeType="1"/>
            </p:cNvSpPr>
            <p:nvPr/>
          </p:nvSpPr>
          <p:spPr bwMode="auto">
            <a:xfrm rot="5400000" flipH="1">
              <a:off x="2568" y="648"/>
              <a:ext cx="144" cy="672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6472" name="Line 87"/>
            <p:cNvSpPr>
              <a:spLocks noChangeShapeType="1"/>
            </p:cNvSpPr>
            <p:nvPr/>
          </p:nvSpPr>
          <p:spPr bwMode="auto">
            <a:xfrm>
              <a:off x="3888" y="1296"/>
              <a:ext cx="517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6473" name="Rectangle 88"/>
            <p:cNvSpPr>
              <a:spLocks noChangeArrowheads="1"/>
            </p:cNvSpPr>
            <p:nvPr/>
          </p:nvSpPr>
          <p:spPr bwMode="auto">
            <a:xfrm>
              <a:off x="4320" y="1392"/>
              <a:ext cx="1296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b="1" i="1">
                  <a:solidFill>
                    <a:schemeClr val="tx1"/>
                  </a:solidFill>
                  <a:latin typeface="Arial" charset="0"/>
                </a:rPr>
                <a:t>Lattice can be computed using multiple GPUs</a:t>
              </a:r>
            </a:p>
          </p:txBody>
        </p:sp>
      </p:grpSp>
      <p:sp>
        <p:nvSpPr>
          <p:cNvPr id="16387" name="Rectangle 89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0813" cy="762000"/>
          </a:xfrm>
        </p:spPr>
        <p:txBody>
          <a:bodyPr/>
          <a:lstStyle/>
          <a:p>
            <a:pPr eaLnBrk="1" hangingPunct="1"/>
            <a:r>
              <a:rPr lang="en-US" sz="3600">
                <a:latin typeface="Times New Roman" charset="0"/>
                <a:cs typeface="Gothic" charset="0"/>
              </a:rPr>
              <a:t>MO GPU Parallel Decomposition</a:t>
            </a:r>
          </a:p>
        </p:txBody>
      </p:sp>
    </p:spTree>
    <p:extLst>
      <p:ext uri="{BB962C8B-B14F-4D97-AF65-F5344CB8AC3E}">
        <p14:creationId xmlns:p14="http://schemas.microsoft.com/office/powerpoint/2010/main" val="2367614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z="3600">
                <a:latin typeface="Times New Roman" charset="0"/>
                <a:cs typeface="Gothic" charset="0"/>
              </a:rPr>
              <a:t>VMD MO GPU Kernel Snippet:</a:t>
            </a:r>
            <a:br>
              <a:rPr lang="en-US" sz="3600">
                <a:latin typeface="Times New Roman" charset="0"/>
                <a:cs typeface="Gothic" charset="0"/>
              </a:rPr>
            </a:br>
            <a:r>
              <a:rPr lang="en-US" sz="2800">
                <a:latin typeface="Times New Roman" charset="0"/>
                <a:cs typeface="Gothic" charset="0"/>
              </a:rPr>
              <a:t>Loading Tiles Into Shared Memory On-Demand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5715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 New Roman" charset="0"/>
              <a:buNone/>
            </a:pPr>
            <a:r>
              <a:rPr lang="en-US" sz="1200">
                <a:latin typeface="Arial Unicode MS" charset="0"/>
                <a:cs typeface="Gothic" charset="0"/>
              </a:rPr>
              <a:t>[… outer loop over atoms …]</a:t>
            </a:r>
          </a:p>
          <a:p>
            <a:pPr eaLnBrk="1" hangingPunct="1">
              <a:lnSpc>
                <a:spcPct val="90000"/>
              </a:lnSpc>
              <a:buFont typeface="Times New Roman" charset="0"/>
              <a:buNone/>
            </a:pPr>
            <a:r>
              <a:rPr lang="en-US" sz="1200">
                <a:latin typeface="Arial Unicode MS" charset="0"/>
                <a:cs typeface="Gothic" charset="0"/>
              </a:rPr>
              <a:t>     </a:t>
            </a:r>
            <a:r>
              <a:rPr sz="1200" noProof="1">
                <a:latin typeface="Arial Unicode MS" charset="0"/>
                <a:cs typeface="Gothic" charset="0"/>
              </a:rPr>
              <a:t> </a:t>
            </a:r>
            <a:r>
              <a:rPr sz="1200" noProof="1">
                <a:solidFill>
                  <a:srgbClr val="008000"/>
                </a:solidFill>
                <a:latin typeface="Arial Unicode MS" charset="0"/>
                <a:cs typeface="Gothic" charset="0"/>
              </a:rPr>
              <a:t>if ((prim_counter + (maxprim&lt;&lt;1)) &gt;= SHAREDSIZE) {</a:t>
            </a:r>
          </a:p>
          <a:p>
            <a:pPr eaLnBrk="1" hangingPunct="1">
              <a:lnSpc>
                <a:spcPct val="90000"/>
              </a:lnSpc>
              <a:buFont typeface="Times New Roman" charset="0"/>
              <a:buNone/>
            </a:pPr>
            <a:r>
              <a:rPr sz="1200" noProof="1">
                <a:solidFill>
                  <a:srgbClr val="008000"/>
                </a:solidFill>
                <a:latin typeface="Arial Unicode MS" charset="0"/>
                <a:cs typeface="Gothic" charset="0"/>
              </a:rPr>
              <a:t>        prim_counter += sblock_prim_counter;</a:t>
            </a:r>
          </a:p>
          <a:p>
            <a:pPr eaLnBrk="1" hangingPunct="1">
              <a:lnSpc>
                <a:spcPct val="90000"/>
              </a:lnSpc>
              <a:buFont typeface="Times New Roman" charset="0"/>
              <a:buNone/>
            </a:pPr>
            <a:r>
              <a:rPr sz="1200" noProof="1">
                <a:solidFill>
                  <a:srgbClr val="008000"/>
                </a:solidFill>
                <a:latin typeface="Arial Unicode MS" charset="0"/>
                <a:cs typeface="Gothic" charset="0"/>
              </a:rPr>
              <a:t>        sblock_prim_counter = prim_counter &amp; MEMCOAMASK;</a:t>
            </a:r>
          </a:p>
          <a:p>
            <a:pPr eaLnBrk="1" hangingPunct="1">
              <a:lnSpc>
                <a:spcPct val="90000"/>
              </a:lnSpc>
              <a:buFont typeface="Times New Roman" charset="0"/>
              <a:buNone/>
            </a:pPr>
            <a:r>
              <a:rPr sz="1200" noProof="1">
                <a:solidFill>
                  <a:srgbClr val="008000"/>
                </a:solidFill>
                <a:latin typeface="Arial Unicode MS" charset="0"/>
                <a:cs typeface="Gothic" charset="0"/>
              </a:rPr>
              <a:t>        s_basis_array[sidx     </a:t>
            </a:r>
            <a:r>
              <a:rPr lang="en-US" sz="1200">
                <a:solidFill>
                  <a:srgbClr val="008000"/>
                </a:solidFill>
                <a:latin typeface="Arial Unicode MS" charset="0"/>
                <a:cs typeface="Gothic" charset="0"/>
              </a:rPr>
              <a:t>    </a:t>
            </a:r>
            <a:r>
              <a:rPr sz="1200" noProof="1">
                <a:solidFill>
                  <a:srgbClr val="008000"/>
                </a:solidFill>
                <a:latin typeface="Arial Unicode MS" charset="0"/>
                <a:cs typeface="Gothic" charset="0"/>
              </a:rPr>
              <a:t> ] = basis_array[sblock_prim_counter + sidx    </a:t>
            </a:r>
            <a:r>
              <a:rPr lang="en-US" sz="1200">
                <a:solidFill>
                  <a:srgbClr val="008000"/>
                </a:solidFill>
                <a:latin typeface="Arial Unicode MS" charset="0"/>
                <a:cs typeface="Gothic" charset="0"/>
              </a:rPr>
              <a:t>    </a:t>
            </a:r>
            <a:r>
              <a:rPr sz="1200" noProof="1">
                <a:solidFill>
                  <a:srgbClr val="008000"/>
                </a:solidFill>
                <a:latin typeface="Arial Unicode MS" charset="0"/>
                <a:cs typeface="Gothic" charset="0"/>
              </a:rPr>
              <a:t>  ];</a:t>
            </a:r>
          </a:p>
          <a:p>
            <a:pPr eaLnBrk="1" hangingPunct="1">
              <a:lnSpc>
                <a:spcPct val="90000"/>
              </a:lnSpc>
              <a:buFont typeface="Times New Roman" charset="0"/>
              <a:buNone/>
            </a:pPr>
            <a:r>
              <a:rPr sz="1200" noProof="1">
                <a:solidFill>
                  <a:srgbClr val="008000"/>
                </a:solidFill>
                <a:latin typeface="Arial Unicode MS" charset="0"/>
                <a:cs typeface="Gothic" charset="0"/>
              </a:rPr>
              <a:t>        s_basis_array[sidx +</a:t>
            </a:r>
            <a:r>
              <a:rPr lang="en-US" sz="1200">
                <a:solidFill>
                  <a:srgbClr val="008000"/>
                </a:solidFill>
                <a:latin typeface="Arial Unicode MS" charset="0"/>
                <a:cs typeface="Gothic" charset="0"/>
              </a:rPr>
              <a:t> </a:t>
            </a:r>
            <a:r>
              <a:rPr sz="1200" noProof="1">
                <a:solidFill>
                  <a:srgbClr val="008000"/>
                </a:solidFill>
                <a:latin typeface="Arial Unicode MS" charset="0"/>
                <a:cs typeface="Gothic" charset="0"/>
              </a:rPr>
              <a:t>  64] = basis_array[sblock_prim_counter + sidx +  64];</a:t>
            </a:r>
          </a:p>
          <a:p>
            <a:pPr eaLnBrk="1" hangingPunct="1">
              <a:lnSpc>
                <a:spcPct val="90000"/>
              </a:lnSpc>
              <a:buFont typeface="Times New Roman" charset="0"/>
              <a:buNone/>
            </a:pPr>
            <a:r>
              <a:rPr sz="1200" noProof="1">
                <a:solidFill>
                  <a:srgbClr val="008000"/>
                </a:solidFill>
                <a:latin typeface="Arial Unicode MS" charset="0"/>
                <a:cs typeface="Gothic" charset="0"/>
              </a:rPr>
              <a:t>        s_basis_array[sidx + 128] = basis_array[sblock_prim_counter + sidx + 128];</a:t>
            </a:r>
          </a:p>
          <a:p>
            <a:pPr eaLnBrk="1" hangingPunct="1">
              <a:lnSpc>
                <a:spcPct val="90000"/>
              </a:lnSpc>
              <a:buFont typeface="Times New Roman" charset="0"/>
              <a:buNone/>
            </a:pPr>
            <a:r>
              <a:rPr sz="1200" noProof="1">
                <a:solidFill>
                  <a:srgbClr val="008000"/>
                </a:solidFill>
                <a:latin typeface="Arial Unicode MS" charset="0"/>
                <a:cs typeface="Gothic" charset="0"/>
              </a:rPr>
              <a:t>        s_basis_array[sidx + 192] = basis_array[sblock_prim_counter + sidx + 192];</a:t>
            </a:r>
          </a:p>
          <a:p>
            <a:pPr eaLnBrk="1" hangingPunct="1">
              <a:lnSpc>
                <a:spcPct val="90000"/>
              </a:lnSpc>
              <a:buFont typeface="Times New Roman" charset="0"/>
              <a:buNone/>
            </a:pPr>
            <a:r>
              <a:rPr sz="1200" noProof="1">
                <a:solidFill>
                  <a:srgbClr val="008000"/>
                </a:solidFill>
                <a:latin typeface="Arial Unicode MS" charset="0"/>
                <a:cs typeface="Gothic" charset="0"/>
              </a:rPr>
              <a:t>        prim_counter -= sblock_prim_counter;</a:t>
            </a:r>
          </a:p>
          <a:p>
            <a:pPr eaLnBrk="1" hangingPunct="1">
              <a:lnSpc>
                <a:spcPct val="90000"/>
              </a:lnSpc>
              <a:buFont typeface="Times New Roman" charset="0"/>
              <a:buNone/>
            </a:pPr>
            <a:r>
              <a:rPr sz="1200" noProof="1">
                <a:solidFill>
                  <a:srgbClr val="008000"/>
                </a:solidFill>
                <a:latin typeface="Arial Unicode MS" charset="0"/>
                <a:cs typeface="Gothic" charset="0"/>
              </a:rPr>
              <a:t>        __syncthreads();</a:t>
            </a:r>
          </a:p>
          <a:p>
            <a:pPr eaLnBrk="1" hangingPunct="1">
              <a:lnSpc>
                <a:spcPct val="90000"/>
              </a:lnSpc>
              <a:buFont typeface="Times New Roman" charset="0"/>
              <a:buNone/>
            </a:pPr>
            <a:r>
              <a:rPr sz="1200" noProof="1">
                <a:solidFill>
                  <a:srgbClr val="008000"/>
                </a:solidFill>
                <a:latin typeface="Arial Unicode MS" charset="0"/>
                <a:cs typeface="Gothic" charset="0"/>
              </a:rPr>
              <a:t>      } </a:t>
            </a:r>
          </a:p>
          <a:p>
            <a:pPr eaLnBrk="1" hangingPunct="1">
              <a:lnSpc>
                <a:spcPct val="90000"/>
              </a:lnSpc>
              <a:buFont typeface="Times New Roman" charset="0"/>
              <a:buNone/>
            </a:pPr>
            <a:r>
              <a:rPr sz="1200" noProof="1">
                <a:latin typeface="Arial Unicode MS" charset="0"/>
                <a:cs typeface="Gothic" charset="0"/>
              </a:rPr>
              <a:t>      for (prim=0; prim &lt; maxprim;  prim++) {</a:t>
            </a:r>
          </a:p>
          <a:p>
            <a:pPr eaLnBrk="1" hangingPunct="1">
              <a:lnSpc>
                <a:spcPct val="90000"/>
              </a:lnSpc>
              <a:buFont typeface="Times New Roman" charset="0"/>
              <a:buNone/>
            </a:pPr>
            <a:r>
              <a:rPr sz="1200" noProof="1">
                <a:latin typeface="Arial Unicode MS" charset="0"/>
                <a:cs typeface="Gothic" charset="0"/>
              </a:rPr>
              <a:t>        float exponent   </a:t>
            </a:r>
            <a:r>
              <a:rPr lang="en-US" sz="1200">
                <a:latin typeface="Arial Unicode MS" charset="0"/>
                <a:cs typeface="Gothic" charset="0"/>
              </a:rPr>
              <a:t>  </a:t>
            </a:r>
            <a:r>
              <a:rPr sz="1200" noProof="1">
                <a:latin typeface="Arial Unicode MS" charset="0"/>
                <a:cs typeface="Gothic" charset="0"/>
              </a:rPr>
              <a:t>    = s_basis_array[prim_counter  </a:t>
            </a:r>
            <a:r>
              <a:rPr lang="en-US" sz="1200">
                <a:latin typeface="Arial Unicode MS" charset="0"/>
                <a:cs typeface="Gothic" charset="0"/>
              </a:rPr>
              <a:t>   </a:t>
            </a:r>
            <a:r>
              <a:rPr sz="1200" noProof="1">
                <a:latin typeface="Arial Unicode MS" charset="0"/>
                <a:cs typeface="Gothic" charset="0"/>
              </a:rPr>
              <a:t>  ];</a:t>
            </a:r>
          </a:p>
          <a:p>
            <a:pPr eaLnBrk="1" hangingPunct="1">
              <a:lnSpc>
                <a:spcPct val="90000"/>
              </a:lnSpc>
              <a:buFont typeface="Times New Roman" charset="0"/>
              <a:buNone/>
            </a:pPr>
            <a:r>
              <a:rPr sz="1200" noProof="1">
                <a:latin typeface="Arial Unicode MS" charset="0"/>
                <a:cs typeface="Gothic" charset="0"/>
              </a:rPr>
              <a:t>        float contract_coeff = s_basis_array[prim_counter + 1];</a:t>
            </a:r>
          </a:p>
          <a:p>
            <a:pPr eaLnBrk="1" hangingPunct="1">
              <a:lnSpc>
                <a:spcPct val="90000"/>
              </a:lnSpc>
              <a:buFont typeface="Times New Roman" charset="0"/>
              <a:buNone/>
            </a:pPr>
            <a:r>
              <a:rPr lang="en-US" sz="1200">
                <a:latin typeface="Arial Unicode MS" charset="0"/>
                <a:cs typeface="Gothic" charset="0"/>
              </a:rPr>
              <a:t>        </a:t>
            </a:r>
            <a:r>
              <a:rPr sz="1200" noProof="1">
                <a:latin typeface="Arial Unicode MS" charset="0"/>
                <a:cs typeface="Gothic" charset="0"/>
              </a:rPr>
              <a:t>contracted_gto += contract_coeff * </a:t>
            </a:r>
            <a:r>
              <a:rPr lang="en-US" sz="1200">
                <a:latin typeface="Arial Unicode MS" charset="0"/>
                <a:cs typeface="Gothic" charset="0"/>
              </a:rPr>
              <a:t>__</a:t>
            </a:r>
            <a:r>
              <a:rPr sz="1200" noProof="1">
                <a:latin typeface="Arial Unicode MS" charset="0"/>
                <a:cs typeface="Gothic" charset="0"/>
              </a:rPr>
              <a:t>expf(-exponent*dist2);</a:t>
            </a:r>
          </a:p>
          <a:p>
            <a:pPr eaLnBrk="1" hangingPunct="1">
              <a:lnSpc>
                <a:spcPct val="90000"/>
              </a:lnSpc>
              <a:buFont typeface="Times New Roman" charset="0"/>
              <a:buNone/>
            </a:pPr>
            <a:r>
              <a:rPr sz="1200" noProof="1">
                <a:latin typeface="Arial Unicode MS" charset="0"/>
                <a:cs typeface="Gothic" charset="0"/>
              </a:rPr>
              <a:t>        prim_counter += 2;</a:t>
            </a:r>
          </a:p>
          <a:p>
            <a:pPr eaLnBrk="1" hangingPunct="1">
              <a:lnSpc>
                <a:spcPct val="90000"/>
              </a:lnSpc>
              <a:buFont typeface="Times New Roman" charset="0"/>
              <a:buNone/>
            </a:pPr>
            <a:r>
              <a:rPr sz="1200" noProof="1">
                <a:latin typeface="Arial Unicode MS" charset="0"/>
                <a:cs typeface="Gothic" charset="0"/>
              </a:rPr>
              <a:t>      }</a:t>
            </a:r>
            <a:endParaRPr lang="en-US" sz="1200">
              <a:latin typeface="Arial Unicode MS" charset="0"/>
              <a:cs typeface="Gothic" charset="0"/>
            </a:endParaRPr>
          </a:p>
          <a:p>
            <a:pPr eaLnBrk="1" hangingPunct="1">
              <a:lnSpc>
                <a:spcPct val="90000"/>
              </a:lnSpc>
              <a:buFont typeface="Times New Roman" charset="0"/>
              <a:buNone/>
            </a:pPr>
            <a:r>
              <a:rPr lang="en-US" sz="1200">
                <a:latin typeface="Arial Unicode MS" charset="0"/>
                <a:cs typeface="Gothic" charset="0"/>
              </a:rPr>
              <a:t>[… continue on to angular momenta loop …]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791200" y="1295400"/>
            <a:ext cx="33528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Gothic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Gothic" charset="0"/>
                <a:cs typeface="Gothic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sz="2800"/>
              <a:t>Shared memory tiles: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sz="2800"/>
              <a:t>Tiles are checked and loaded, if necessary, immediately prior to entering key arithmetic loops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sz="2800"/>
              <a:t>Adds additional control overhead to loops, even with optimized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73843849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8784</TotalTime>
  <Words>2192</Words>
  <Application>Microsoft Macintosh PowerPoint</Application>
  <PresentationFormat>On-screen Show (4:3)</PresentationFormat>
  <Paragraphs>338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Default Design</vt:lpstr>
      <vt:lpstr>1_Default Design</vt:lpstr>
      <vt:lpstr>Analysis and Visualization  Algorithms in VMD</vt:lpstr>
      <vt:lpstr>VMD – “Visual Molecular Dynamics”</vt:lpstr>
      <vt:lpstr>GPU Accelerated Trajectory Analysis and Visualization in VMD</vt:lpstr>
      <vt:lpstr>VMD for Demanding Analysis Tasks Parallel VMD Analysis w/ MPI</vt:lpstr>
      <vt:lpstr>Time-Averaged Electrostatics Analysis on Energy-Efficient GPU Cluster</vt:lpstr>
      <vt:lpstr>Time-Averaged Electrostatics Analysis on NCSA Blue Waters Early Science System</vt:lpstr>
      <vt:lpstr>Visualizing Molecular Orbitals</vt:lpstr>
      <vt:lpstr>MO GPU Parallel Decomposition</vt:lpstr>
      <vt:lpstr>VMD MO GPU Kernel Snippet: Loading Tiles Into Shared Memory On-Demand </vt:lpstr>
      <vt:lpstr>VMD MO GPU Kernel Snippet: Fermi kernel based on L1 cache </vt:lpstr>
      <vt:lpstr>VMD Single-GPU Molecular Orbital  Performance Results for C60</vt:lpstr>
      <vt:lpstr>VMD Multi-GPU Molecular Orbital  Performance Results for C60</vt:lpstr>
      <vt:lpstr>Molecular Orbital Computation and Display Process</vt:lpstr>
      <vt:lpstr>Multi-GPU Load Balance</vt:lpstr>
      <vt:lpstr>Multi-GPU Dynamic Work Distribution</vt:lpstr>
      <vt:lpstr>Example Multi-GPU Latencies Relevant to Interactive Sci-Viz, Script-Driven Analyses (4 Tesla C2050 GPUs, Intel Xeon 5550)</vt:lpstr>
      <vt:lpstr>Multi-GPU Dynamic Scheduling Performance with Heterogeneous GPUs</vt:lpstr>
      <vt:lpstr>Multi-GPU Runtime  Error/Exception Handling</vt:lpstr>
      <vt:lpstr>Radial Distribution Functions</vt:lpstr>
      <vt:lpstr>Computing RDFs</vt:lpstr>
      <vt:lpstr>Multi-GPU RDF Performance</vt:lpstr>
      <vt:lpstr>Molecular Surface Display: “QuickSurf” Representation</vt:lpstr>
      <vt:lpstr>Recurring Algorithm Design Principles (1)</vt:lpstr>
      <vt:lpstr>Recurring Algorithm Design Principles (2)</vt:lpstr>
    </vt:vector>
  </TitlesOfParts>
  <Manager/>
  <Company>TB @ UIUC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NIH Advisory Board Meeting </dc:title>
  <dc:subject/>
  <dc:creator>tskirvin</dc:creator>
  <cp:keywords/>
  <dc:description/>
  <cp:lastModifiedBy>TCB Admin</cp:lastModifiedBy>
  <cp:revision>415</cp:revision>
  <dcterms:created xsi:type="dcterms:W3CDTF">1998-08-20T19:52:41Z</dcterms:created>
  <dcterms:modified xsi:type="dcterms:W3CDTF">2012-05-01T04:47:35Z</dcterms:modified>
  <cp:category/>
</cp:coreProperties>
</file>