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4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5.bin" ContentType="application/vnd.openxmlformats-officedocument.oleObject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92" r:id="rId3"/>
  </p:sldMasterIdLst>
  <p:notesMasterIdLst>
    <p:notesMasterId r:id="rId46"/>
  </p:notesMasterIdLst>
  <p:handoutMasterIdLst>
    <p:handoutMasterId r:id="rId47"/>
  </p:handoutMasterIdLst>
  <p:sldIdLst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5100"/>
    <a:srgbClr val="FF7E90"/>
    <a:srgbClr val="7B7FFF"/>
    <a:srgbClr val="FFB5C0"/>
    <a:srgbClr val="FFB5CA"/>
    <a:srgbClr val="FFB5D4"/>
    <a:srgbClr val="FFB5DE"/>
    <a:srgbClr val="FFB5E8"/>
    <a:srgbClr val="FFB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3" autoAdjust="0"/>
    <p:restoredTop sz="94527" autoAdjust="0"/>
  </p:normalViewPr>
  <p:slideViewPr>
    <p:cSldViewPr>
      <p:cViewPr>
        <p:scale>
          <a:sx n="100" d="100"/>
          <a:sy n="100" d="100"/>
        </p:scale>
        <p:origin x="-34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7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1F132C2F-9242-2848-A0A2-476B9330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806501D1-0FB6-0849-8B61-E1BD3A20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2BA3E-B623-5A48-9413-8D98B89AA0D6}" type="slidenum">
              <a:rPr lang="en-US"/>
              <a:pPr/>
              <a:t>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6E529-458D-6C45-9721-7C50B61A3C8B}" type="slidenum">
              <a:rPr lang="en-US"/>
              <a:pPr/>
              <a:t>16</a:t>
            </a:fld>
            <a:endParaRPr lang="en-US"/>
          </a:p>
        </p:txBody>
      </p:sp>
      <p:sp>
        <p:nvSpPr>
          <p:cNvPr id="4085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85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029BC-2E65-CC41-B48D-4A15E223E698}" type="slidenum">
              <a:rPr lang="en-US"/>
              <a:pPr/>
              <a:t>17</a:t>
            </a:fld>
            <a:endParaRPr lang="en-US"/>
          </a:p>
        </p:txBody>
      </p:sp>
      <p:sp>
        <p:nvSpPr>
          <p:cNvPr id="4106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73777-2241-7F45-A950-5AF92ED441C0}" type="slidenum">
              <a:rPr lang="en-US"/>
              <a:pPr/>
              <a:t>18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FDA36-8398-BF42-88FE-CDF27688F7D0}" type="slidenum">
              <a:rPr lang="en-US"/>
              <a:pPr/>
              <a:t>19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C262C-B8E4-E14A-B9DC-20F01B002710}" type="slidenum">
              <a:rPr lang="en-US"/>
              <a:pPr/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426C7-B8B8-184C-88BC-863CF0B3EB8C}" type="slidenum">
              <a:rPr lang="en-US"/>
              <a:pPr/>
              <a:t>21</a:t>
            </a:fld>
            <a:endParaRPr lang="en-US"/>
          </a:p>
        </p:txBody>
      </p:sp>
      <p:sp>
        <p:nvSpPr>
          <p:cNvPr id="3983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8E95F-2BBB-3F42-93B6-82718A775E44}" type="slidenum">
              <a:rPr lang="en-US"/>
              <a:pPr/>
              <a:t>22</a:t>
            </a:fld>
            <a:endParaRPr lang="en-US"/>
          </a:p>
        </p:txBody>
      </p:sp>
      <p:sp>
        <p:nvSpPr>
          <p:cNvPr id="4024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D0403-BD1E-D044-B078-51CD8809C431}" type="slidenum">
              <a:rPr lang="en-US"/>
              <a:pPr/>
              <a:t>23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C7700-DDC0-C64B-96E7-5614214465C0}" type="slidenum">
              <a:rPr lang="en-US"/>
              <a:pPr/>
              <a:t>24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F96A7-AD0B-894E-8AF7-6D5018625CDA}" type="slidenum">
              <a:rPr lang="en-US"/>
              <a:pPr/>
              <a:t>25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EF0C6-6179-4A4D-A6DC-2A059039C5E2}" type="slidenum">
              <a:rPr lang="en-US"/>
              <a:pPr/>
              <a:t>8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840B7-B2EB-9941-BB0D-4186B488937D}" type="slidenum">
              <a:rPr lang="en-US"/>
              <a:pPr/>
              <a:t>26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8A1B3-2EE2-7842-9BC9-CE007023C411}" type="slidenum">
              <a:rPr lang="en-US"/>
              <a:pPr/>
              <a:t>27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2349A-3BD4-0E4E-BDE7-053DDE041F20}" type="slidenum">
              <a:rPr lang="en-US"/>
              <a:pPr/>
              <a:t>28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0CF9C-1CFF-E745-B829-9EB87499E68A}" type="slidenum">
              <a:rPr lang="en-US"/>
              <a:pPr/>
              <a:t>29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BA585-509C-504B-BC96-395E7D879628}" type="slidenum">
              <a:rPr lang="en-US"/>
              <a:pPr/>
              <a:t>30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5649D-C52F-0A4D-957D-D82ED0DEE89B}" type="slidenum">
              <a:rPr lang="en-US"/>
              <a:pPr/>
              <a:t>31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82E4D-BA3E-7844-AEDF-F310D21A8DD0}" type="slidenum">
              <a:rPr lang="en-US"/>
              <a:pPr/>
              <a:t>32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25940-C381-E448-841D-95F91652E0AA}" type="slidenum">
              <a:rPr lang="en-US"/>
              <a:pPr/>
              <a:t>33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CCD31-2059-5240-AC72-4F4DB4529A17}" type="slidenum">
              <a:rPr lang="en-US"/>
              <a:pPr/>
              <a:t>34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7FE8B-E0D5-204F-9057-B1DCF718937C}" type="slidenum">
              <a:rPr lang="en-US"/>
              <a:pPr/>
              <a:t>35</a:t>
            </a:fld>
            <a:endParaRPr lang="en-US"/>
          </a:p>
        </p:txBody>
      </p:sp>
      <p:sp>
        <p:nvSpPr>
          <p:cNvPr id="437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7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DDF40-21A9-5543-A1DF-307D8D06D926}" type="slidenum">
              <a:rPr lang="en-US"/>
              <a:pPr/>
              <a:t>9</a:t>
            </a:fld>
            <a:endParaRPr lang="en-US"/>
          </a:p>
        </p:txBody>
      </p:sp>
      <p:sp>
        <p:nvSpPr>
          <p:cNvPr id="3921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DDF3E-7B7E-5B40-B753-C5E8EF8E534B}" type="slidenum">
              <a:rPr lang="en-US"/>
              <a:pPr/>
              <a:t>36</a:t>
            </a:fld>
            <a:endParaRPr lang="en-US"/>
          </a:p>
        </p:txBody>
      </p:sp>
      <p:sp>
        <p:nvSpPr>
          <p:cNvPr id="438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568B1-8A61-D34D-A9CD-BEF39D478F4D}" type="slidenum">
              <a:rPr lang="en-US"/>
              <a:pPr/>
              <a:t>37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803" tIns="44902" rIns="89803" bIns="449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EDCA-F009-764D-8720-2E02EE9949D7}" type="slidenum">
              <a:rPr lang="en-US"/>
              <a:pPr/>
              <a:t>38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EF546-5154-C240-AD09-55A5C206BFC3}" type="slidenum">
              <a:rPr lang="en-US"/>
              <a:pPr/>
              <a:t>39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37410-F803-9042-B9A8-D28379502B5E}" type="slidenum">
              <a:rPr lang="en-US"/>
              <a:pPr/>
              <a:t>40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41A5C-0FA7-1F41-AEB2-9B942E5F39F1}" type="slidenum">
              <a:rPr lang="en-US"/>
              <a:pPr/>
              <a:t>41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C2E5B-0AB8-0A41-83D0-5F9531CF3BE6}" type="slidenum">
              <a:rPr lang="en-US"/>
              <a:pPr/>
              <a:t>42</a:t>
            </a:fld>
            <a:endParaRPr lang="en-US"/>
          </a:p>
        </p:txBody>
      </p:sp>
      <p:sp>
        <p:nvSpPr>
          <p:cNvPr id="439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9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9B0C8-F9FF-0B44-819D-DFFAD9F73223}" type="slidenum">
              <a:rPr lang="en-US"/>
              <a:pPr/>
              <a:t>10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BCF0D-073E-1445-8FE2-F51598366286}" type="slidenum">
              <a:rPr lang="en-US"/>
              <a:pPr/>
              <a:t>11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Just declare,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explain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8B02F-D024-424A-A611-5D9E35E842AD}" type="slidenum">
              <a:rPr lang="en-US"/>
              <a:pPr/>
              <a:t>12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DABD0-6E53-6042-BB4F-9B3A4743AF1F}" type="slidenum">
              <a:rPr lang="en-US"/>
              <a:pPr/>
              <a:t>13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F9220-B239-3144-918F-2227EAF1A1F8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6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Add callouts, emphasize only illustration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74A8F-437B-C941-8B16-7A6E5A793DA1}" type="slidenum">
              <a:rPr lang="en-US"/>
              <a:pPr/>
              <a:t>15</a:t>
            </a:fld>
            <a:endParaRPr lang="en-US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0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2278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40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8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2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86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133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186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5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07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5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334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97614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0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1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6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302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1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0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34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67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8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32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3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18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1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15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28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1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3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5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2209800" y="6400800"/>
            <a:ext cx="4494213" cy="392113"/>
            <a:chOff x="1392" y="4032"/>
            <a:chExt cx="2831" cy="247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1392" y="4032"/>
              <a:ext cx="2831" cy="191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392" y="4032"/>
              <a:ext cx="283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BTRC</a:t>
              </a:r>
              <a:r>
                <a:rPr lang="en-GB" sz="1000" baseline="0" dirty="0" smtClean="0">
                  <a:solidFill>
                    <a:srgbClr val="000000"/>
                  </a:solidFill>
                  <a:cs typeface="msgothic" charset="0"/>
                </a:rPr>
                <a:t> </a:t>
              </a: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for Macromolecular </a:t>
              </a:r>
              <a:r>
                <a:rPr lang="en-GB" sz="1000" dirty="0" err="1" smtClean="0">
                  <a:solidFill>
                    <a:srgbClr val="000000"/>
                  </a:solidFill>
                  <a:cs typeface="msgothic" charset="0"/>
                </a:rPr>
                <a:t>Modeling</a:t>
              </a: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 and Bioinformatics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http://</a:t>
              </a:r>
              <a:r>
                <a:rPr lang="en-GB" sz="1000" dirty="0" err="1" smtClean="0">
                  <a:solidFill>
                    <a:srgbClr val="000000"/>
                  </a:solidFill>
                  <a:cs typeface="msgothic" charset="0"/>
                </a:rPr>
                <a:t>www.ks.uiuc.edu</a:t>
              </a: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/</a:t>
              </a:r>
            </a:p>
          </p:txBody>
        </p:sp>
      </p:grpSp>
      <p:grpSp>
        <p:nvGrpSpPr>
          <p:cNvPr id="1029" name="Group 14"/>
          <p:cNvGrpSpPr>
            <a:grpSpLocks/>
          </p:cNvGrpSpPr>
          <p:nvPr userDrawn="1"/>
        </p:nvGrpSpPr>
        <p:grpSpPr bwMode="auto">
          <a:xfrm>
            <a:off x="7600950" y="6400800"/>
            <a:ext cx="1541463" cy="242888"/>
            <a:chOff x="4788" y="4032"/>
            <a:chExt cx="971" cy="153"/>
          </a:xfrm>
        </p:grpSpPr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4823" y="4032"/>
              <a:ext cx="936" cy="153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4788" y="4032"/>
              <a:ext cx="936" cy="149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>
                  <a:solidFill>
                    <a:srgbClr val="000000"/>
                  </a:solidFill>
                  <a:cs typeface="msgothic" charset="0"/>
                </a:rPr>
                <a:t>Beckman Institute, UIUC</a:t>
              </a:r>
            </a:p>
          </p:txBody>
        </p:sp>
      </p:grpSp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00" y="-80665"/>
            <a:ext cx="685800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fld id="{926FE833-599D-4E40-80F0-ED316D3A74A2}" type="slidenum">
              <a:rPr lang="en-US" sz="2000" smtClean="0">
                <a:solidFill>
                  <a:srgbClr val="808080"/>
                </a:solidFill>
              </a:rPr>
              <a:t>‹#›</a:t>
            </a:fld>
            <a:endParaRPr lang="en-US" sz="2000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709" r:id="rId15"/>
    <p:sldLayoutId id="2147483710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2209800" y="6400802"/>
            <a:ext cx="4494213" cy="303213"/>
          </a:xfrm>
          <a:prstGeom prst="roundRect">
            <a:avLst>
              <a:gd name="adj" fmla="val 51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458200" y="-80665"/>
            <a:ext cx="685800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fld id="{926FE833-599D-4E40-80F0-ED316D3A74A2}" type="slidenum">
              <a:rPr lang="en-US" sz="2000" smtClean="0">
                <a:solidFill>
                  <a:srgbClr val="808080"/>
                </a:solidFill>
              </a:rPr>
              <a:t>‹#›</a:t>
            </a:fld>
            <a:endParaRPr lang="en-US" sz="20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09800" y="64008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NIH Resource for Macromolecular Modeling and Bioinformatics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http://</a:t>
            </a:r>
            <a:r>
              <a:rPr lang="en-US" sz="1000" dirty="0" err="1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www.ks.uiuc.edu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/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56513" y="6400800"/>
            <a:ext cx="1487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Beckman Institute, UIUC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4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inal-small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" b="3351"/>
          <a:stretch>
            <a:fillRect/>
          </a:stretch>
        </p:blipFill>
        <p:spPr bwMode="auto">
          <a:xfrm>
            <a:off x="609600" y="1981200"/>
            <a:ext cx="80772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sz="4000" dirty="0" smtClean="0"/>
              <a:t>Short-range (Non-</a:t>
            </a:r>
            <a:r>
              <a:rPr lang="en-US" sz="4000" smtClean="0"/>
              <a:t>bonded)</a:t>
            </a:r>
            <a:br>
              <a:rPr lang="en-US" sz="4000" smtClean="0"/>
            </a:br>
            <a:r>
              <a:rPr lang="en-US" sz="4000" smtClean="0"/>
              <a:t>Interactions in NAMD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6800" y="4572000"/>
            <a:ext cx="7391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dirty="0" smtClean="0"/>
              <a:t>David Hardy</a:t>
            </a:r>
            <a:endParaRPr lang="en-US" sz="2800" dirty="0" smtClean="0"/>
          </a:p>
          <a:p>
            <a:pPr algn="l">
              <a:lnSpc>
                <a:spcPct val="110000"/>
              </a:lnSpc>
            </a:pPr>
            <a:r>
              <a:rPr lang="en-US" sz="2000" dirty="0" smtClean="0"/>
              <a:t>http://</a:t>
            </a:r>
            <a:r>
              <a:rPr lang="en-US" sz="2000" dirty="0" err="1" smtClean="0"/>
              <a:t>www.ks.uiuc.edu</a:t>
            </a:r>
            <a:r>
              <a:rPr lang="en-US" sz="2000" dirty="0" smtClean="0"/>
              <a:t>/Research/~</a:t>
            </a:r>
            <a:r>
              <a:rPr lang="en-US" sz="2000" dirty="0" err="1" smtClean="0"/>
              <a:t>dhardy</a:t>
            </a:r>
            <a:r>
              <a:rPr lang="en-US" sz="2000" dirty="0" smtClean="0"/>
              <a:t>/</a:t>
            </a:r>
          </a:p>
          <a:p>
            <a:pPr algn="l">
              <a:lnSpc>
                <a:spcPct val="110000"/>
              </a:lnSpc>
            </a:pPr>
            <a:r>
              <a:rPr lang="en-US" sz="2000" dirty="0" smtClean="0"/>
              <a:t>NAIS: State-of-the-Art Algorithms for Molecular </a:t>
            </a:r>
            <a:r>
              <a:rPr lang="en-US" sz="2000" dirty="0" smtClean="0"/>
              <a:t>Dynamics</a:t>
            </a:r>
          </a:p>
          <a:p>
            <a:pPr algn="l">
              <a:lnSpc>
                <a:spcPct val="110000"/>
              </a:lnSpc>
            </a:pPr>
            <a:r>
              <a:rPr lang="en-US" sz="2000" dirty="0" smtClean="0"/>
              <a:t>(Presenting the work of James Phillips.)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/>
          <a:lstStyle/>
          <a:p>
            <a:r>
              <a:rPr lang="en-US"/>
              <a:t>System Noise Example</a:t>
            </a:r>
            <a:br>
              <a:rPr lang="en-US"/>
            </a:br>
            <a:r>
              <a:rPr lang="en-US" sz="2400"/>
              <a:t>Timeline from Charm++ tool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Projections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http://charm.cs.uiuc.edu/</a:t>
            </a:r>
            <a:endParaRPr lang="en-US"/>
          </a:p>
        </p:txBody>
      </p:sp>
      <p:pic>
        <p:nvPicPr>
          <p:cNvPr id="393219" name="Picture 3" descr="tim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 b="33429"/>
          <a:stretch>
            <a:fillRect/>
          </a:stretch>
        </p:blipFill>
        <p:spPr bwMode="auto">
          <a:xfrm>
            <a:off x="-76200" y="1876425"/>
            <a:ext cx="100584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0" name="Freeform 4"/>
          <p:cNvSpPr>
            <a:spLocks/>
          </p:cNvSpPr>
          <p:nvPr/>
        </p:nvSpPr>
        <p:spPr bwMode="auto">
          <a:xfrm>
            <a:off x="1066800" y="2093913"/>
            <a:ext cx="1130300" cy="4978400"/>
          </a:xfrm>
          <a:custGeom>
            <a:avLst/>
            <a:gdLst>
              <a:gd name="T0" fmla="*/ 672 w 712"/>
              <a:gd name="T1" fmla="*/ 0 h 3136"/>
              <a:gd name="T2" fmla="*/ 288 w 712"/>
              <a:gd name="T3" fmla="*/ 96 h 3136"/>
              <a:gd name="T4" fmla="*/ 192 w 712"/>
              <a:gd name="T5" fmla="*/ 336 h 3136"/>
              <a:gd name="T6" fmla="*/ 384 w 712"/>
              <a:gd name="T7" fmla="*/ 432 h 3136"/>
              <a:gd name="T8" fmla="*/ 384 w 712"/>
              <a:gd name="T9" fmla="*/ 624 h 3136"/>
              <a:gd name="T10" fmla="*/ 576 w 712"/>
              <a:gd name="T11" fmla="*/ 768 h 3136"/>
              <a:gd name="T12" fmla="*/ 336 w 712"/>
              <a:gd name="T13" fmla="*/ 912 h 3136"/>
              <a:gd name="T14" fmla="*/ 336 w 712"/>
              <a:gd name="T15" fmla="*/ 1200 h 3136"/>
              <a:gd name="T16" fmla="*/ 384 w 712"/>
              <a:gd name="T17" fmla="*/ 1296 h 3136"/>
              <a:gd name="T18" fmla="*/ 48 w 712"/>
              <a:gd name="T19" fmla="*/ 1392 h 3136"/>
              <a:gd name="T20" fmla="*/ 96 w 712"/>
              <a:gd name="T21" fmla="*/ 1632 h 3136"/>
              <a:gd name="T22" fmla="*/ 336 w 712"/>
              <a:gd name="T23" fmla="*/ 1776 h 3136"/>
              <a:gd name="T24" fmla="*/ 288 w 712"/>
              <a:gd name="T25" fmla="*/ 1968 h 3136"/>
              <a:gd name="T26" fmla="*/ 672 w 712"/>
              <a:gd name="T27" fmla="*/ 2160 h 3136"/>
              <a:gd name="T28" fmla="*/ 528 w 712"/>
              <a:gd name="T29" fmla="*/ 2976 h 3136"/>
              <a:gd name="T30" fmla="*/ 480 w 712"/>
              <a:gd name="T31" fmla="*/ 3120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2" h="3136">
                <a:moveTo>
                  <a:pt x="672" y="0"/>
                </a:moveTo>
                <a:cubicBezTo>
                  <a:pt x="520" y="20"/>
                  <a:pt x="368" y="40"/>
                  <a:pt x="288" y="96"/>
                </a:cubicBezTo>
                <a:cubicBezTo>
                  <a:pt x="208" y="152"/>
                  <a:pt x="176" y="280"/>
                  <a:pt x="192" y="336"/>
                </a:cubicBezTo>
                <a:cubicBezTo>
                  <a:pt x="208" y="392"/>
                  <a:pt x="352" y="384"/>
                  <a:pt x="384" y="432"/>
                </a:cubicBezTo>
                <a:cubicBezTo>
                  <a:pt x="416" y="480"/>
                  <a:pt x="352" y="568"/>
                  <a:pt x="384" y="624"/>
                </a:cubicBezTo>
                <a:cubicBezTo>
                  <a:pt x="416" y="680"/>
                  <a:pt x="584" y="720"/>
                  <a:pt x="576" y="768"/>
                </a:cubicBezTo>
                <a:cubicBezTo>
                  <a:pt x="568" y="816"/>
                  <a:pt x="376" y="840"/>
                  <a:pt x="336" y="912"/>
                </a:cubicBezTo>
                <a:cubicBezTo>
                  <a:pt x="296" y="984"/>
                  <a:pt x="328" y="1136"/>
                  <a:pt x="336" y="1200"/>
                </a:cubicBezTo>
                <a:cubicBezTo>
                  <a:pt x="344" y="1264"/>
                  <a:pt x="432" y="1264"/>
                  <a:pt x="384" y="1296"/>
                </a:cubicBezTo>
                <a:cubicBezTo>
                  <a:pt x="336" y="1328"/>
                  <a:pt x="96" y="1336"/>
                  <a:pt x="48" y="1392"/>
                </a:cubicBezTo>
                <a:cubicBezTo>
                  <a:pt x="0" y="1448"/>
                  <a:pt x="48" y="1568"/>
                  <a:pt x="96" y="1632"/>
                </a:cubicBezTo>
                <a:cubicBezTo>
                  <a:pt x="144" y="1696"/>
                  <a:pt x="304" y="1720"/>
                  <a:pt x="336" y="1776"/>
                </a:cubicBezTo>
                <a:cubicBezTo>
                  <a:pt x="368" y="1832"/>
                  <a:pt x="232" y="1904"/>
                  <a:pt x="288" y="1968"/>
                </a:cubicBezTo>
                <a:cubicBezTo>
                  <a:pt x="344" y="2032"/>
                  <a:pt x="632" y="1992"/>
                  <a:pt x="672" y="2160"/>
                </a:cubicBezTo>
                <a:cubicBezTo>
                  <a:pt x="712" y="2328"/>
                  <a:pt x="560" y="2816"/>
                  <a:pt x="528" y="2976"/>
                </a:cubicBezTo>
                <a:cubicBezTo>
                  <a:pt x="496" y="3136"/>
                  <a:pt x="488" y="3128"/>
                  <a:pt x="480" y="3120"/>
                </a:cubicBez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3221" name="Freeform 5"/>
          <p:cNvSpPr>
            <a:spLocks/>
          </p:cNvSpPr>
          <p:nvPr/>
        </p:nvSpPr>
        <p:spPr bwMode="auto">
          <a:xfrm>
            <a:off x="2895600" y="2093913"/>
            <a:ext cx="1130300" cy="4978400"/>
          </a:xfrm>
          <a:custGeom>
            <a:avLst/>
            <a:gdLst>
              <a:gd name="T0" fmla="*/ 672 w 712"/>
              <a:gd name="T1" fmla="*/ 0 h 3136"/>
              <a:gd name="T2" fmla="*/ 288 w 712"/>
              <a:gd name="T3" fmla="*/ 96 h 3136"/>
              <a:gd name="T4" fmla="*/ 192 w 712"/>
              <a:gd name="T5" fmla="*/ 336 h 3136"/>
              <a:gd name="T6" fmla="*/ 384 w 712"/>
              <a:gd name="T7" fmla="*/ 432 h 3136"/>
              <a:gd name="T8" fmla="*/ 384 w 712"/>
              <a:gd name="T9" fmla="*/ 624 h 3136"/>
              <a:gd name="T10" fmla="*/ 576 w 712"/>
              <a:gd name="T11" fmla="*/ 768 h 3136"/>
              <a:gd name="T12" fmla="*/ 336 w 712"/>
              <a:gd name="T13" fmla="*/ 912 h 3136"/>
              <a:gd name="T14" fmla="*/ 336 w 712"/>
              <a:gd name="T15" fmla="*/ 1200 h 3136"/>
              <a:gd name="T16" fmla="*/ 384 w 712"/>
              <a:gd name="T17" fmla="*/ 1296 h 3136"/>
              <a:gd name="T18" fmla="*/ 48 w 712"/>
              <a:gd name="T19" fmla="*/ 1392 h 3136"/>
              <a:gd name="T20" fmla="*/ 96 w 712"/>
              <a:gd name="T21" fmla="*/ 1632 h 3136"/>
              <a:gd name="T22" fmla="*/ 336 w 712"/>
              <a:gd name="T23" fmla="*/ 1776 h 3136"/>
              <a:gd name="T24" fmla="*/ 288 w 712"/>
              <a:gd name="T25" fmla="*/ 1968 h 3136"/>
              <a:gd name="T26" fmla="*/ 672 w 712"/>
              <a:gd name="T27" fmla="*/ 2160 h 3136"/>
              <a:gd name="T28" fmla="*/ 528 w 712"/>
              <a:gd name="T29" fmla="*/ 2976 h 3136"/>
              <a:gd name="T30" fmla="*/ 480 w 712"/>
              <a:gd name="T31" fmla="*/ 3120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2" h="3136">
                <a:moveTo>
                  <a:pt x="672" y="0"/>
                </a:moveTo>
                <a:cubicBezTo>
                  <a:pt x="520" y="20"/>
                  <a:pt x="368" y="40"/>
                  <a:pt x="288" y="96"/>
                </a:cubicBezTo>
                <a:cubicBezTo>
                  <a:pt x="208" y="152"/>
                  <a:pt x="176" y="280"/>
                  <a:pt x="192" y="336"/>
                </a:cubicBezTo>
                <a:cubicBezTo>
                  <a:pt x="208" y="392"/>
                  <a:pt x="352" y="384"/>
                  <a:pt x="384" y="432"/>
                </a:cubicBezTo>
                <a:cubicBezTo>
                  <a:pt x="416" y="480"/>
                  <a:pt x="352" y="568"/>
                  <a:pt x="384" y="624"/>
                </a:cubicBezTo>
                <a:cubicBezTo>
                  <a:pt x="416" y="680"/>
                  <a:pt x="584" y="720"/>
                  <a:pt x="576" y="768"/>
                </a:cubicBezTo>
                <a:cubicBezTo>
                  <a:pt x="568" y="816"/>
                  <a:pt x="376" y="840"/>
                  <a:pt x="336" y="912"/>
                </a:cubicBezTo>
                <a:cubicBezTo>
                  <a:pt x="296" y="984"/>
                  <a:pt x="328" y="1136"/>
                  <a:pt x="336" y="1200"/>
                </a:cubicBezTo>
                <a:cubicBezTo>
                  <a:pt x="344" y="1264"/>
                  <a:pt x="432" y="1264"/>
                  <a:pt x="384" y="1296"/>
                </a:cubicBezTo>
                <a:cubicBezTo>
                  <a:pt x="336" y="1328"/>
                  <a:pt x="96" y="1336"/>
                  <a:pt x="48" y="1392"/>
                </a:cubicBezTo>
                <a:cubicBezTo>
                  <a:pt x="0" y="1448"/>
                  <a:pt x="48" y="1568"/>
                  <a:pt x="96" y="1632"/>
                </a:cubicBezTo>
                <a:cubicBezTo>
                  <a:pt x="144" y="1696"/>
                  <a:pt x="304" y="1720"/>
                  <a:pt x="336" y="1776"/>
                </a:cubicBezTo>
                <a:cubicBezTo>
                  <a:pt x="368" y="1832"/>
                  <a:pt x="232" y="1904"/>
                  <a:pt x="288" y="1968"/>
                </a:cubicBezTo>
                <a:cubicBezTo>
                  <a:pt x="344" y="2032"/>
                  <a:pt x="632" y="1992"/>
                  <a:pt x="672" y="2160"/>
                </a:cubicBezTo>
                <a:cubicBezTo>
                  <a:pt x="712" y="2328"/>
                  <a:pt x="560" y="2816"/>
                  <a:pt x="528" y="2976"/>
                </a:cubicBezTo>
                <a:cubicBezTo>
                  <a:pt x="496" y="3136"/>
                  <a:pt x="488" y="3128"/>
                  <a:pt x="480" y="3120"/>
                </a:cubicBez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3222" name="Oval 6"/>
          <p:cNvSpPr>
            <a:spLocks noChangeArrowheads="1"/>
          </p:cNvSpPr>
          <p:nvPr/>
        </p:nvSpPr>
        <p:spPr bwMode="auto">
          <a:xfrm>
            <a:off x="3505200" y="3998913"/>
            <a:ext cx="2133600" cy="8382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23" name="Freeform 7"/>
          <p:cNvSpPr>
            <a:spLocks/>
          </p:cNvSpPr>
          <p:nvPr/>
        </p:nvSpPr>
        <p:spPr bwMode="auto">
          <a:xfrm>
            <a:off x="4887913" y="2098675"/>
            <a:ext cx="1658937" cy="4972050"/>
          </a:xfrm>
          <a:custGeom>
            <a:avLst/>
            <a:gdLst>
              <a:gd name="T0" fmla="*/ 681 w 1045"/>
              <a:gd name="T1" fmla="*/ 0 h 3132"/>
              <a:gd name="T2" fmla="*/ 248 w 1045"/>
              <a:gd name="T3" fmla="*/ 149 h 3132"/>
              <a:gd name="T4" fmla="*/ 40 w 1045"/>
              <a:gd name="T5" fmla="*/ 284 h 3132"/>
              <a:gd name="T6" fmla="*/ 215 w 1045"/>
              <a:gd name="T7" fmla="*/ 446 h 3132"/>
              <a:gd name="T8" fmla="*/ 487 w 1045"/>
              <a:gd name="T9" fmla="*/ 615 h 3132"/>
              <a:gd name="T10" fmla="*/ 338 w 1045"/>
              <a:gd name="T11" fmla="*/ 796 h 3132"/>
              <a:gd name="T12" fmla="*/ 299 w 1045"/>
              <a:gd name="T13" fmla="*/ 951 h 3132"/>
              <a:gd name="T14" fmla="*/ 332 w 1045"/>
              <a:gd name="T15" fmla="*/ 1132 h 3132"/>
              <a:gd name="T16" fmla="*/ 429 w 1045"/>
              <a:gd name="T17" fmla="*/ 1281 h 3132"/>
              <a:gd name="T18" fmla="*/ 714 w 1045"/>
              <a:gd name="T19" fmla="*/ 1449 h 3132"/>
              <a:gd name="T20" fmla="*/ 1024 w 1045"/>
              <a:gd name="T21" fmla="*/ 1611 h 3132"/>
              <a:gd name="T22" fmla="*/ 591 w 1045"/>
              <a:gd name="T23" fmla="*/ 1767 h 3132"/>
              <a:gd name="T24" fmla="*/ 2 w 1045"/>
              <a:gd name="T25" fmla="*/ 1928 h 3132"/>
              <a:gd name="T26" fmla="*/ 578 w 1045"/>
              <a:gd name="T27" fmla="*/ 2077 h 3132"/>
              <a:gd name="T28" fmla="*/ 552 w 1045"/>
              <a:gd name="T29" fmla="*/ 2278 h 3132"/>
              <a:gd name="T30" fmla="*/ 532 w 1045"/>
              <a:gd name="T31" fmla="*/ 2789 h 3132"/>
              <a:gd name="T32" fmla="*/ 506 w 1045"/>
              <a:gd name="T33" fmla="*/ 3132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45" h="3132">
                <a:moveTo>
                  <a:pt x="681" y="0"/>
                </a:moveTo>
                <a:cubicBezTo>
                  <a:pt x="609" y="25"/>
                  <a:pt x="355" y="102"/>
                  <a:pt x="248" y="149"/>
                </a:cubicBezTo>
                <a:cubicBezTo>
                  <a:pt x="141" y="196"/>
                  <a:pt x="45" y="235"/>
                  <a:pt x="40" y="284"/>
                </a:cubicBezTo>
                <a:cubicBezTo>
                  <a:pt x="35" y="333"/>
                  <a:pt x="141" y="391"/>
                  <a:pt x="215" y="446"/>
                </a:cubicBezTo>
                <a:cubicBezTo>
                  <a:pt x="289" y="501"/>
                  <a:pt x="467" y="557"/>
                  <a:pt x="487" y="615"/>
                </a:cubicBezTo>
                <a:cubicBezTo>
                  <a:pt x="507" y="673"/>
                  <a:pt x="369" y="740"/>
                  <a:pt x="338" y="796"/>
                </a:cubicBezTo>
                <a:cubicBezTo>
                  <a:pt x="307" y="852"/>
                  <a:pt x="300" y="895"/>
                  <a:pt x="299" y="951"/>
                </a:cubicBezTo>
                <a:cubicBezTo>
                  <a:pt x="298" y="1007"/>
                  <a:pt x="310" y="1077"/>
                  <a:pt x="332" y="1132"/>
                </a:cubicBezTo>
                <a:cubicBezTo>
                  <a:pt x="354" y="1187"/>
                  <a:pt x="365" y="1228"/>
                  <a:pt x="429" y="1281"/>
                </a:cubicBezTo>
                <a:cubicBezTo>
                  <a:pt x="493" y="1334"/>
                  <a:pt x="615" y="1394"/>
                  <a:pt x="714" y="1449"/>
                </a:cubicBezTo>
                <a:cubicBezTo>
                  <a:pt x="813" y="1504"/>
                  <a:pt x="1045" y="1558"/>
                  <a:pt x="1024" y="1611"/>
                </a:cubicBezTo>
                <a:cubicBezTo>
                  <a:pt x="1003" y="1664"/>
                  <a:pt x="761" y="1714"/>
                  <a:pt x="591" y="1767"/>
                </a:cubicBezTo>
                <a:cubicBezTo>
                  <a:pt x="421" y="1820"/>
                  <a:pt x="4" y="1876"/>
                  <a:pt x="2" y="1928"/>
                </a:cubicBezTo>
                <a:cubicBezTo>
                  <a:pt x="0" y="1980"/>
                  <a:pt x="486" y="2019"/>
                  <a:pt x="578" y="2077"/>
                </a:cubicBezTo>
                <a:cubicBezTo>
                  <a:pt x="670" y="2135"/>
                  <a:pt x="560" y="2159"/>
                  <a:pt x="552" y="2278"/>
                </a:cubicBezTo>
                <a:cubicBezTo>
                  <a:pt x="544" y="2397"/>
                  <a:pt x="540" y="2647"/>
                  <a:pt x="532" y="2789"/>
                </a:cubicBezTo>
                <a:cubicBezTo>
                  <a:pt x="524" y="2931"/>
                  <a:pt x="511" y="3061"/>
                  <a:pt x="506" y="3132"/>
                </a:cubicBez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animBg="1"/>
      <p:bldP spid="393221" grpId="0" animBg="1"/>
      <p:bldP spid="393222" grpId="0" animBg="1"/>
      <p:bldP spid="3932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inter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65188"/>
            <a:ext cx="8337550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304800" y="5867400"/>
            <a:ext cx="8534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527925" y="2098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>
              <a:cs typeface="Arial" charset="0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28600" y="609600"/>
            <a:ext cx="304800" cy="556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533400" y="15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cs typeface="Arial" charset="0"/>
              </a:rPr>
              <a:t>NAMD Overlapping Execution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1371600" y="5622925"/>
            <a:ext cx="6553200" cy="396875"/>
          </a:xfrm>
          <a:prstGeom prst="rect">
            <a:avLst/>
          </a:prstGeom>
          <a:solidFill>
            <a:srgbClr val="FAFE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cs typeface="Arial" charset="0"/>
              </a:rPr>
              <a:t>Objects are assigned to processors and queued as data arrives.</a:t>
            </a:r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8610600" y="647700"/>
            <a:ext cx="304800" cy="556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Rectangle 13"/>
          <p:cNvSpPr>
            <a:spLocks noChangeArrowheads="1"/>
          </p:cNvSpPr>
          <p:nvPr/>
        </p:nvSpPr>
        <p:spPr bwMode="auto">
          <a:xfrm>
            <a:off x="3276600" y="838200"/>
            <a:ext cx="252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Phillips </a:t>
            </a:r>
            <a:r>
              <a:rPr lang="en-US" sz="2000" b="0" i="1"/>
              <a:t>et al., SC2002</a:t>
            </a:r>
            <a:r>
              <a:rPr lang="en-US" sz="2000" b="0"/>
              <a:t>.</a:t>
            </a:r>
          </a:p>
        </p:txBody>
      </p:sp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3200400" y="29718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Offload to GPU</a:t>
            </a:r>
          </a:p>
        </p:txBody>
      </p:sp>
    </p:spTree>
    <p:extLst>
      <p:ext uri="{BB962C8B-B14F-4D97-AF65-F5344CB8AC3E}">
        <p14:creationId xmlns:p14="http://schemas.microsoft.com/office/powerpoint/2010/main" val="12649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Message-Driven CUDA?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8229600" cy="44122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No, CUDA is too coarse-grained.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CPU needs fine-grained work to interleave and pipeline.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GPU needs large numbers of tasks submitted all at once.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No, CUDA lacks priorities.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FIFO </a:t>
            </a:r>
            <a:r>
              <a:rPr lang="en-US" sz="2400" dirty="0" smtClean="0"/>
              <a:t>isn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/>
              <a:t>enough.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Perhaps in a future interface: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Stream data to GPU.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Append blocks to a running kernel invocation.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Stream data out as blocks complete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19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152400" y="2286000"/>
            <a:ext cx="8839200" cy="3276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Short-range Forces </a:t>
            </a:r>
            <a:r>
              <a:rPr lang="en-US" dirty="0"/>
              <a:t>on CUDA GPU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Start with most expensive calculation: direct </a:t>
            </a:r>
            <a:r>
              <a:rPr lang="en-US" sz="2000" dirty="0" err="1"/>
              <a:t>nonbonded</a:t>
            </a:r>
            <a:r>
              <a:rPr lang="en-US" sz="2000" dirty="0"/>
              <a:t> interactions.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Decompose work into pairs of patches, identical to NAMD structure.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GPU hardware assigns patch-pairs to multiprocessors dynamically.</a:t>
            </a: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2667000" y="2819400"/>
            <a:ext cx="3810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16kB Shared Memory</a:t>
            </a:r>
          </a:p>
          <a:p>
            <a:pPr algn="ctr"/>
            <a:r>
              <a:rPr lang="en-US" sz="2000" b="0"/>
              <a:t>Patch A Coordinates &amp; Parameters</a:t>
            </a:r>
          </a:p>
        </p:txBody>
      </p:sp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2667000" y="4572000"/>
            <a:ext cx="3810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32kB Registers</a:t>
            </a:r>
          </a:p>
          <a:p>
            <a:pPr algn="ctr"/>
            <a:r>
              <a:rPr lang="en-US" sz="2000" b="0"/>
              <a:t>Patch B Coords, Params, &amp; Forces</a:t>
            </a:r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381000" y="3429000"/>
            <a:ext cx="1752600" cy="1371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Texture Unit</a:t>
            </a:r>
          </a:p>
          <a:p>
            <a:pPr algn="ctr"/>
            <a:r>
              <a:rPr lang="en-US" sz="2000" b="0"/>
              <a:t>Force Table</a:t>
            </a:r>
          </a:p>
          <a:p>
            <a:pPr algn="ctr"/>
            <a:r>
              <a:rPr lang="en-US" sz="2000" b="0"/>
              <a:t>Interpolation</a:t>
            </a:r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7010400" y="365760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Constants</a:t>
            </a:r>
          </a:p>
          <a:p>
            <a:pPr algn="ctr"/>
            <a:r>
              <a:rPr lang="en-US" sz="2000" b="0"/>
              <a:t>Exclusions</a:t>
            </a:r>
          </a:p>
        </p:txBody>
      </p:sp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133600" y="3733800"/>
            <a:ext cx="533400" cy="762000"/>
          </a:xfrm>
          <a:prstGeom prst="rightArrow">
            <a:avLst>
              <a:gd name="adj1" fmla="val 47500"/>
              <a:gd name="adj2" fmla="val 44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6" name="AutoShape 10"/>
          <p:cNvSpPr>
            <a:spLocks noChangeArrowheads="1"/>
          </p:cNvSpPr>
          <p:nvPr/>
        </p:nvSpPr>
        <p:spPr bwMode="auto">
          <a:xfrm>
            <a:off x="6477000" y="40386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7" name="Rectangle 11"/>
          <p:cNvSpPr>
            <a:spLocks noChangeArrowheads="1"/>
          </p:cNvSpPr>
          <p:nvPr/>
        </p:nvSpPr>
        <p:spPr bwMode="auto">
          <a:xfrm>
            <a:off x="381000" y="48006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/>
              <a:t>8kB cache</a:t>
            </a:r>
          </a:p>
        </p:txBody>
      </p:sp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7010400" y="4572000"/>
            <a:ext cx="175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/>
              <a:t>8kB cache</a:t>
            </a:r>
          </a:p>
        </p:txBody>
      </p:sp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2667000" y="3581400"/>
            <a:ext cx="3810000" cy="990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/>
              <a:t>32-way SIMD Multiprocessor</a:t>
            </a:r>
          </a:p>
          <a:p>
            <a:pPr algn="ctr"/>
            <a:r>
              <a:rPr lang="en-US" sz="2000" b="0"/>
              <a:t>32-256 multiplexed threads</a:t>
            </a:r>
          </a:p>
        </p:txBody>
      </p:sp>
      <p:sp>
        <p:nvSpPr>
          <p:cNvPr id="403470" name="Rectangle 14"/>
          <p:cNvSpPr>
            <a:spLocks noChangeArrowheads="1"/>
          </p:cNvSpPr>
          <p:nvPr/>
        </p:nvSpPr>
        <p:spPr bwMode="auto">
          <a:xfrm>
            <a:off x="914400" y="5791200"/>
            <a:ext cx="7391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768 MB Main Memory, no cache, 300+ cycle latency</a:t>
            </a:r>
          </a:p>
        </p:txBody>
      </p:sp>
      <p:sp>
        <p:nvSpPr>
          <p:cNvPr id="403471" name="AutoShape 15"/>
          <p:cNvSpPr>
            <a:spLocks noChangeArrowheads="1"/>
          </p:cNvSpPr>
          <p:nvPr/>
        </p:nvSpPr>
        <p:spPr bwMode="auto">
          <a:xfrm>
            <a:off x="1143000" y="5257800"/>
            <a:ext cx="304800" cy="533400"/>
          </a:xfrm>
          <a:prstGeom prst="upArrow">
            <a:avLst>
              <a:gd name="adj1" fmla="val 50000"/>
              <a:gd name="adj2" fmla="val 65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2" name="AutoShape 16"/>
          <p:cNvSpPr>
            <a:spLocks noChangeArrowheads="1"/>
          </p:cNvSpPr>
          <p:nvPr/>
        </p:nvSpPr>
        <p:spPr bwMode="auto">
          <a:xfrm>
            <a:off x="7696200" y="50292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Text Box 17"/>
          <p:cNvSpPr txBox="1">
            <a:spLocks noChangeArrowheads="1"/>
          </p:cNvSpPr>
          <p:nvPr/>
        </p:nvSpPr>
        <p:spPr bwMode="auto">
          <a:xfrm>
            <a:off x="296863" y="2286000"/>
            <a:ext cx="854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Force computation on single multiprocessor </a:t>
            </a:r>
            <a:r>
              <a:rPr lang="en-US" sz="2000" b="0"/>
              <a:t>(GeForce 8800 GTX has 16)</a:t>
            </a:r>
          </a:p>
        </p:txBody>
      </p:sp>
      <p:sp>
        <p:nvSpPr>
          <p:cNvPr id="403474" name="AutoShape 18"/>
          <p:cNvSpPr>
            <a:spLocks noChangeArrowheads="1"/>
          </p:cNvSpPr>
          <p:nvPr/>
        </p:nvSpPr>
        <p:spPr bwMode="auto">
          <a:xfrm>
            <a:off x="4114800" y="5334000"/>
            <a:ext cx="304800" cy="4572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5" name="AutoShape 19"/>
          <p:cNvSpPr>
            <a:spLocks noChangeArrowheads="1"/>
          </p:cNvSpPr>
          <p:nvPr/>
        </p:nvSpPr>
        <p:spPr bwMode="auto">
          <a:xfrm>
            <a:off x="4724400" y="5334000"/>
            <a:ext cx="304800" cy="4572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6" name="Rectangle 20"/>
          <p:cNvSpPr>
            <a:spLocks noChangeArrowheads="1"/>
          </p:cNvSpPr>
          <p:nvPr/>
        </p:nvSpPr>
        <p:spPr bwMode="auto">
          <a:xfrm>
            <a:off x="1960563" y="6371535"/>
            <a:ext cx="5278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/>
              <a:t>Stone </a:t>
            </a:r>
            <a:r>
              <a:rPr lang="en-US" sz="2000" b="0" i="1" dirty="0"/>
              <a:t>et al.</a:t>
            </a:r>
            <a:r>
              <a:rPr lang="en-US" sz="2000" b="0" dirty="0"/>
              <a:t>, </a:t>
            </a:r>
            <a:r>
              <a:rPr lang="en-US" sz="2000" b="0" i="1" dirty="0"/>
              <a:t>J. Comp. Chem. </a:t>
            </a:r>
            <a:r>
              <a:rPr lang="en-US" sz="2000" dirty="0"/>
              <a:t>28</a:t>
            </a:r>
            <a:r>
              <a:rPr lang="en-US" sz="2000" b="0" dirty="0"/>
              <a:t>:2618-2640, 2007.</a:t>
            </a:r>
          </a:p>
        </p:txBody>
      </p:sp>
    </p:spTree>
    <p:extLst>
      <p:ext uri="{BB962C8B-B14F-4D97-AF65-F5344CB8AC3E}">
        <p14:creationId xmlns:p14="http://schemas.microsoft.com/office/powerpoint/2010/main" val="400898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1447800"/>
          </a:xfrm>
          <a:prstGeom prst="rect">
            <a:avLst/>
          </a:prstGeom>
          <a:solidFill>
            <a:srgbClr val="A8EA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05510" name="Text Box 6"/>
          <p:cNvSpPr txBox="1">
            <a:spLocks noChangeArrowheads="1"/>
          </p:cNvSpPr>
          <p:nvPr/>
        </p:nvSpPr>
        <p:spPr bwMode="auto">
          <a:xfrm>
            <a:off x="609600" y="0"/>
            <a:ext cx="8229600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texture&lt;float4&gt; force_table;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__constant__ unsigned int exclusions[];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__shared__ atom jatom[];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atom iatom;      // per-thread atom, stored in registers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float4 iforce;   // per-thread force, stored in registers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for ( int j = 0; j &lt; jatom_count; ++j ) {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float dx = jatom[j].x - iatom.x;   float dy = jatom[j].y - iatom.y;  float dz = jatom[j].z - iatom.z;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float r2 = dx*dx + dy*dy + dz*dz;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if ( r2 &lt; cutoff2 ) {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float4 ft = texfetch(force_table, 1.f/sqrt(r2));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bool excluded = false;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int indexdiff = iatom.index - jatom[j].index;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if ( abs(indexdiff) &lt;= (int) jatom[j].excl_maxdiff ) {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  indexdiff += jatom[j].excl_index;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  excluded = ((exclusions[indexdiff&gt;&gt;5] &amp; (1&lt;&lt;(indexdiff&amp;31))) != 0);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}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float f = iatom.half_sigma + jatom[j].half_sigma;  // sigma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f *= f*f;  // sigma^3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f *= f;  // sigma^6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f *= ( f * ft.x + ft.y );  // sigma^12 * fi.x - sigma^6 * fi.y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f *= iatom.sqrt_epsilon * jatom[j].sqrt_epsilon;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float qq = iatom.charge * jatom[j].charge;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if ( excluded ) { f = qq * ft.w; }  // PME correction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else { f += qq * ft.z; }  // Coulomb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iforce.x += dx * f;   iforce.y += dy * f;    iforce.z += dz * f;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  iforce.w += 1.f;  // interaction count or energy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  }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}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90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1960563" y="6461125"/>
            <a:ext cx="5278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Stone </a:t>
            </a:r>
            <a:r>
              <a:rPr lang="en-US" sz="2000" i="1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et al.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J. Comp. Chem.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28:2618-2640, 2007.</a:t>
            </a:r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4534138" y="15875"/>
            <a:ext cx="44937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Short-range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Forces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CUDA Code</a:t>
            </a:r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6705600" y="2193925"/>
            <a:ext cx="230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Force Interpolation</a:t>
            </a:r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7620000" y="2743200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Exclusions</a:t>
            </a:r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7551738" y="4175125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Parameters</a:t>
            </a:r>
          </a:p>
        </p:txBody>
      </p:sp>
      <p:sp>
        <p:nvSpPr>
          <p:cNvPr id="405516" name="Rectangle 12"/>
          <p:cNvSpPr>
            <a:spLocks noChangeArrowheads="1"/>
          </p:cNvSpPr>
          <p:nvPr/>
        </p:nvSpPr>
        <p:spPr bwMode="auto">
          <a:xfrm>
            <a:off x="7283450" y="5927725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rPr>
              <a:t>Accumulation</a:t>
            </a:r>
          </a:p>
        </p:txBody>
      </p:sp>
    </p:spTree>
    <p:extLst>
      <p:ext uri="{BB962C8B-B14F-4D97-AF65-F5344CB8AC3E}">
        <p14:creationId xmlns:p14="http://schemas.microsoft.com/office/powerpoint/2010/main" val="343533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CUDA Kernel Evolution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Original - minimize main memory access</a:t>
            </a:r>
          </a:p>
          <a:p>
            <a:pPr lvl="1">
              <a:lnSpc>
                <a:spcPct val="90000"/>
              </a:lnSpc>
            </a:pPr>
            <a:r>
              <a:rPr lang="en-US"/>
              <a:t>Enough threads to load all atoms in patch</a:t>
            </a:r>
          </a:p>
          <a:p>
            <a:pPr lvl="1">
              <a:lnSpc>
                <a:spcPct val="90000"/>
              </a:lnSpc>
            </a:pPr>
            <a:r>
              <a:rPr lang="en-US"/>
              <a:t>Needed two atoms per thread to fit</a:t>
            </a:r>
          </a:p>
          <a:p>
            <a:pPr lvl="1">
              <a:lnSpc>
                <a:spcPct val="90000"/>
              </a:lnSpc>
            </a:pPr>
            <a:r>
              <a:rPr lang="en-US"/>
              <a:t>Swap atoms between shared and registers</a:t>
            </a:r>
          </a:p>
          <a:p>
            <a:pPr>
              <a:lnSpc>
                <a:spcPct val="90000"/>
              </a:lnSpc>
            </a:pPr>
            <a:r>
              <a:rPr lang="en-US"/>
              <a:t>Revised - multiple blocks for concurrency</a:t>
            </a:r>
          </a:p>
          <a:p>
            <a:pPr lvl="1">
              <a:lnSpc>
                <a:spcPct val="90000"/>
              </a:lnSpc>
            </a:pPr>
            <a:r>
              <a:rPr lang="en-US"/>
              <a:t>64 threads/atoms per block (now 128 for Fermi)</a:t>
            </a:r>
          </a:p>
          <a:p>
            <a:pPr lvl="1">
              <a:lnSpc>
                <a:spcPct val="90000"/>
              </a:lnSpc>
            </a:pPr>
            <a:r>
              <a:rPr lang="en-US"/>
              <a:t>Loop over shared memory atoms in sets of 16</a:t>
            </a:r>
          </a:p>
          <a:p>
            <a:pPr lvl="1">
              <a:lnSpc>
                <a:spcPct val="90000"/>
              </a:lnSpc>
            </a:pPr>
            <a:r>
              <a:rPr lang="en-US"/>
              <a:t>Two blocks for each patch pair</a:t>
            </a:r>
          </a:p>
        </p:txBody>
      </p:sp>
    </p:spTree>
    <p:extLst>
      <p:ext uri="{BB962C8B-B14F-4D97-AF65-F5344CB8AC3E}">
        <p14:creationId xmlns:p14="http://schemas.microsoft.com/office/powerpoint/2010/main" val="419056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GPU Performance (2007)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Full NAMD, not test harness</a:t>
            </a:r>
          </a:p>
          <a:p>
            <a:r>
              <a:rPr lang="en-US" sz="2400" dirty="0"/>
              <a:t>Useful performance boost</a:t>
            </a:r>
          </a:p>
          <a:p>
            <a:pPr lvl="1"/>
            <a:r>
              <a:rPr lang="en-US" sz="2000" dirty="0"/>
              <a:t>8x speedup for </a:t>
            </a:r>
            <a:r>
              <a:rPr lang="en-US" sz="2000" dirty="0" err="1"/>
              <a:t>nonbonded</a:t>
            </a:r>
            <a:endParaRPr lang="en-US" sz="2000" dirty="0"/>
          </a:p>
          <a:p>
            <a:pPr lvl="1"/>
            <a:r>
              <a:rPr lang="en-US" sz="2000" dirty="0"/>
              <a:t>5x speedup overall w/o PME</a:t>
            </a:r>
          </a:p>
          <a:p>
            <a:pPr lvl="1"/>
            <a:r>
              <a:rPr lang="en-US" sz="2000" dirty="0"/>
              <a:t>3.5x speedup overall w/ PME</a:t>
            </a:r>
          </a:p>
          <a:p>
            <a:pPr lvl="1"/>
            <a:r>
              <a:rPr lang="en-US" sz="2000" dirty="0"/>
              <a:t>GPU </a:t>
            </a:r>
            <a:r>
              <a:rPr lang="en-US" sz="2000" b="1" dirty="0"/>
              <a:t>=</a:t>
            </a:r>
            <a:r>
              <a:rPr lang="en-US" sz="2000" dirty="0"/>
              <a:t> quad-core CPU</a:t>
            </a:r>
          </a:p>
          <a:p>
            <a:r>
              <a:rPr lang="en-US" sz="2400" dirty="0"/>
              <a:t>Plans for better performance</a:t>
            </a:r>
          </a:p>
          <a:p>
            <a:pPr lvl="1"/>
            <a:r>
              <a:rPr lang="en-US" sz="2000" dirty="0"/>
              <a:t>Overlap GPU and CPU work.</a:t>
            </a:r>
          </a:p>
          <a:p>
            <a:pPr lvl="1"/>
            <a:r>
              <a:rPr lang="en-US" sz="2000" dirty="0"/>
              <a:t>Tune or port remaining work.</a:t>
            </a:r>
          </a:p>
          <a:p>
            <a:pPr lvl="2"/>
            <a:r>
              <a:rPr lang="en-US" sz="1800" dirty="0"/>
              <a:t>PME, bonded, integration, etc.</a:t>
            </a:r>
          </a:p>
        </p:txBody>
      </p:sp>
      <p:graphicFrame>
        <p:nvGraphicFramePr>
          <p:cNvPr id="407556" name="Object 4"/>
          <p:cNvGraphicFramePr>
            <a:graphicFrameLocks noGrp="1" noChangeAspect="1"/>
          </p:cNvGraphicFramePr>
          <p:nvPr>
            <p:ph type="chart" sz="half" idx="4294967295"/>
            <p:extLst>
              <p:ext uri="{D42A27DB-BD31-4B8C-83A1-F6EECF244321}">
                <p14:modId xmlns:p14="http://schemas.microsoft.com/office/powerpoint/2010/main" val="1879979497"/>
              </p:ext>
            </p:extLst>
          </p:nvPr>
        </p:nvGraphicFramePr>
        <p:xfrm>
          <a:off x="4876800" y="20574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3810000" imgH="4114800" progId="MSGraph.Chart.8">
                  <p:embed followColorScheme="full"/>
                </p:oleObj>
              </mc:Choice>
              <mc:Fallback>
                <p:oleObj name="Chart" r:id="rId4" imgW="38100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57400"/>
                        <a:ext cx="3810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5334000" y="1676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ApoA1 Performance</a:t>
            </a:r>
          </a:p>
        </p:txBody>
      </p:sp>
      <p:sp>
        <p:nvSpPr>
          <p:cNvPr id="407558" name="AutoShape 6"/>
          <p:cNvSpPr>
            <a:spLocks noChangeArrowheads="1"/>
          </p:cNvSpPr>
          <p:nvPr/>
        </p:nvSpPr>
        <p:spPr bwMode="auto">
          <a:xfrm rot="16200000">
            <a:off x="6553200" y="3733800"/>
            <a:ext cx="838200" cy="533400"/>
          </a:xfrm>
          <a:prstGeom prst="leftArrow">
            <a:avLst>
              <a:gd name="adj1" fmla="val 53574"/>
              <a:gd name="adj2" fmla="val 392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faster</a:t>
            </a:r>
          </a:p>
        </p:txBody>
      </p:sp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4343400" y="6019800"/>
            <a:ext cx="4643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2.67 GHz Core 2 Quad Extreme + GeForce 8800 GTX</a:t>
            </a:r>
          </a:p>
        </p:txBody>
      </p:sp>
    </p:spTree>
    <p:extLst>
      <p:ext uri="{BB962C8B-B14F-4D97-AF65-F5344CB8AC3E}">
        <p14:creationId xmlns:p14="http://schemas.microsoft.com/office/powerpoint/2010/main" val="285898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2007 GPU Cluster Performance</a:t>
            </a:r>
          </a:p>
        </p:txBody>
      </p:sp>
      <p:sp>
        <p:nvSpPr>
          <p:cNvPr id="4096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Poor scaling unsurprising</a:t>
            </a:r>
          </a:p>
          <a:p>
            <a:pPr lvl="1"/>
            <a:r>
              <a:rPr lang="en-US" sz="2000" dirty="0"/>
              <a:t>2x speedup on 4 GPUs</a:t>
            </a:r>
          </a:p>
          <a:p>
            <a:pPr lvl="1"/>
            <a:r>
              <a:rPr lang="en-US" sz="2000" dirty="0"/>
              <a:t>Gigabit </a:t>
            </a:r>
            <a:r>
              <a:rPr lang="en-US" sz="2000" dirty="0" err="1"/>
              <a:t>ethernet</a:t>
            </a:r>
            <a:endParaRPr lang="en-US" sz="2000" dirty="0"/>
          </a:p>
          <a:p>
            <a:pPr lvl="1"/>
            <a:r>
              <a:rPr lang="en-US" sz="2000" dirty="0"/>
              <a:t>Load balancer disabled</a:t>
            </a:r>
          </a:p>
          <a:p>
            <a:r>
              <a:rPr lang="en-US" sz="2400" dirty="0"/>
              <a:t>Plans for better scaling</a:t>
            </a:r>
          </a:p>
          <a:p>
            <a:pPr lvl="1"/>
            <a:r>
              <a:rPr lang="en-US" sz="2000" dirty="0" err="1"/>
              <a:t>InfiniBand</a:t>
            </a:r>
            <a:r>
              <a:rPr lang="en-US" sz="2000" dirty="0"/>
              <a:t> network</a:t>
            </a:r>
          </a:p>
          <a:p>
            <a:pPr lvl="1"/>
            <a:r>
              <a:rPr lang="en-US" sz="2000" dirty="0"/>
              <a:t>Tune parallel overhead</a:t>
            </a:r>
          </a:p>
          <a:p>
            <a:pPr lvl="1"/>
            <a:r>
              <a:rPr lang="en-US" sz="2000" dirty="0"/>
              <a:t>Load balancer changes</a:t>
            </a:r>
          </a:p>
          <a:p>
            <a:pPr lvl="2"/>
            <a:r>
              <a:rPr lang="en-US" sz="1800" dirty="0"/>
              <a:t>Balance GPU load.</a:t>
            </a:r>
          </a:p>
          <a:p>
            <a:pPr lvl="2"/>
            <a:r>
              <a:rPr lang="en-US" sz="1800" dirty="0"/>
              <a:t>Minimize communication.</a:t>
            </a:r>
          </a:p>
        </p:txBody>
      </p:sp>
      <p:graphicFrame>
        <p:nvGraphicFramePr>
          <p:cNvPr id="409604" name="Object 1028"/>
          <p:cNvGraphicFramePr>
            <a:graphicFrameLocks noGrp="1" noChangeAspect="1"/>
          </p:cNvGraphicFramePr>
          <p:nvPr>
            <p:ph type="chart" sz="half" idx="4294967295"/>
            <p:extLst>
              <p:ext uri="{D42A27DB-BD31-4B8C-83A1-F6EECF244321}">
                <p14:modId xmlns:p14="http://schemas.microsoft.com/office/powerpoint/2010/main" val="857331884"/>
              </p:ext>
            </p:extLst>
          </p:nvPr>
        </p:nvGraphicFramePr>
        <p:xfrm>
          <a:off x="4724400" y="2209800"/>
          <a:ext cx="6248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4" imgW="6769100" imgH="4165600" progId="MSGraph.Chart.8">
                  <p:embed followColorScheme="full"/>
                </p:oleObj>
              </mc:Choice>
              <mc:Fallback>
                <p:oleObj name="Chart" r:id="rId4" imgW="6769100" imgH="4165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6248400" cy="384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Text Box 1029"/>
          <p:cNvSpPr txBox="1">
            <a:spLocks noChangeArrowheads="1"/>
          </p:cNvSpPr>
          <p:nvPr/>
        </p:nvSpPr>
        <p:spPr bwMode="auto">
          <a:xfrm>
            <a:off x="5486400" y="1828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ApoA1 Performance</a:t>
            </a:r>
          </a:p>
        </p:txBody>
      </p:sp>
      <p:sp>
        <p:nvSpPr>
          <p:cNvPr id="409606" name="Text Box 1030"/>
          <p:cNvSpPr txBox="1">
            <a:spLocks noChangeArrowheads="1"/>
          </p:cNvSpPr>
          <p:nvPr/>
        </p:nvSpPr>
        <p:spPr bwMode="auto">
          <a:xfrm>
            <a:off x="5105400" y="5943600"/>
            <a:ext cx="343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2.2 GHz Opteron + GeForce 8800 GTX</a:t>
            </a:r>
          </a:p>
        </p:txBody>
      </p:sp>
      <p:sp>
        <p:nvSpPr>
          <p:cNvPr id="409607" name="AutoShape 1031"/>
          <p:cNvSpPr>
            <a:spLocks noChangeArrowheads="1"/>
          </p:cNvSpPr>
          <p:nvPr/>
        </p:nvSpPr>
        <p:spPr bwMode="auto">
          <a:xfrm rot="16200000">
            <a:off x="6096000" y="3429000"/>
            <a:ext cx="838200" cy="533400"/>
          </a:xfrm>
          <a:prstGeom prst="leftArrow">
            <a:avLst>
              <a:gd name="adj1" fmla="val 53574"/>
              <a:gd name="adj2" fmla="val 392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faster</a:t>
            </a:r>
          </a:p>
        </p:txBody>
      </p:sp>
    </p:spTree>
    <p:extLst>
      <p:ext uri="{BB962C8B-B14F-4D97-AF65-F5344CB8AC3E}">
        <p14:creationId xmlns:p14="http://schemas.microsoft.com/office/powerpoint/2010/main" val="380126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10400" cy="1143000"/>
          </a:xfrm>
        </p:spPr>
        <p:txBody>
          <a:bodyPr/>
          <a:lstStyle/>
          <a:p>
            <a:r>
              <a:rPr lang="en-US"/>
              <a:t>Overlapping GPU and CPU with Communication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2057400" y="19812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Remote Force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4648200" y="1981200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 Force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457200" y="19812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GPU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457200" y="3429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CPU</a:t>
            </a: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457200" y="457200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Other Nodes/Processes</a:t>
            </a: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3048000" y="3429000"/>
            <a:ext cx="152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</a:t>
            </a:r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1524000" y="34290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Remote</a:t>
            </a: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1524000" y="2057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69323" name="AutoShape 11"/>
          <p:cNvSpPr>
            <a:spLocks noChangeArrowheads="1"/>
          </p:cNvSpPr>
          <p:nvPr/>
        </p:nvSpPr>
        <p:spPr bwMode="auto">
          <a:xfrm>
            <a:off x="4191000" y="1981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69324" name="AutoShape 12"/>
          <p:cNvSpPr>
            <a:spLocks noChangeArrowheads="1"/>
          </p:cNvSpPr>
          <p:nvPr/>
        </p:nvSpPr>
        <p:spPr bwMode="auto">
          <a:xfrm>
            <a:off x="6477000" y="1981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69325" name="AutoShape 13"/>
          <p:cNvSpPr>
            <a:spLocks noChangeArrowheads="1"/>
          </p:cNvSpPr>
          <p:nvPr/>
        </p:nvSpPr>
        <p:spPr bwMode="auto">
          <a:xfrm>
            <a:off x="4572000" y="34290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69326" name="AutoShape 14"/>
          <p:cNvSpPr>
            <a:spLocks noChangeArrowheads="1"/>
          </p:cNvSpPr>
          <p:nvPr/>
        </p:nvSpPr>
        <p:spPr bwMode="auto">
          <a:xfrm>
            <a:off x="4953000" y="38862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5334000" y="3429000"/>
            <a:ext cx="990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</a:t>
            </a:r>
          </a:p>
        </p:txBody>
      </p:sp>
      <p:sp>
        <p:nvSpPr>
          <p:cNvPr id="269328" name="AutoShape 16"/>
          <p:cNvSpPr>
            <a:spLocks noChangeArrowheads="1"/>
          </p:cNvSpPr>
          <p:nvPr/>
        </p:nvSpPr>
        <p:spPr bwMode="auto">
          <a:xfrm>
            <a:off x="7924800" y="34290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69329" name="AutoShape 17"/>
          <p:cNvSpPr>
            <a:spLocks noChangeArrowheads="1"/>
          </p:cNvSpPr>
          <p:nvPr/>
        </p:nvSpPr>
        <p:spPr bwMode="auto">
          <a:xfrm>
            <a:off x="8305800" y="38862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6705600" y="3429000"/>
            <a:ext cx="1219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Update</a:t>
            </a:r>
          </a:p>
        </p:txBody>
      </p:sp>
      <p:sp>
        <p:nvSpPr>
          <p:cNvPr id="269331" name="Line 19"/>
          <p:cNvSpPr>
            <a:spLocks noChangeShapeType="1"/>
          </p:cNvSpPr>
          <p:nvPr/>
        </p:nvSpPr>
        <p:spPr bwMode="auto">
          <a:xfrm>
            <a:off x="1600200" y="5638800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524000" y="5638800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One Timestep</a:t>
            </a:r>
          </a:p>
        </p:txBody>
      </p:sp>
      <p:sp>
        <p:nvSpPr>
          <p:cNvPr id="269333" name="AutoShape 21"/>
          <p:cNvSpPr>
            <a:spLocks noChangeArrowheads="1"/>
          </p:cNvSpPr>
          <p:nvPr/>
        </p:nvSpPr>
        <p:spPr bwMode="auto">
          <a:xfrm>
            <a:off x="1600200" y="2057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205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4114800" cy="1143000"/>
          </a:xfrm>
        </p:spPr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Remote Forces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26829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05000"/>
            <a:ext cx="4419600" cy="4114800"/>
          </a:xfrm>
        </p:spPr>
        <p:txBody>
          <a:bodyPr/>
          <a:lstStyle/>
          <a:p>
            <a:r>
              <a:rPr lang="en-US" sz="2400" dirty="0"/>
              <a:t>Forces on atoms in a local patch are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local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r>
              <a:rPr lang="en-US" sz="2400" dirty="0"/>
              <a:t>Forces on atoms in a remote patch are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remote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r>
              <a:rPr lang="en-US" sz="2400" dirty="0"/>
              <a:t>Calculate remote forces first to overlap force communication with local force calculation</a:t>
            </a:r>
          </a:p>
          <a:p>
            <a:r>
              <a:rPr lang="en-US" sz="2400" dirty="0"/>
              <a:t>Not enough </a:t>
            </a:r>
            <a:r>
              <a:rPr lang="en-US" sz="2400" dirty="0" smtClean="0"/>
              <a:t>local work </a:t>
            </a:r>
            <a:r>
              <a:rPr lang="en-US" sz="2400" dirty="0"/>
              <a:t>to overlap </a:t>
            </a:r>
            <a:r>
              <a:rPr lang="en-US" sz="2400" dirty="0" smtClean="0"/>
              <a:t>it with </a:t>
            </a:r>
            <a:r>
              <a:rPr lang="en-US" sz="2400" dirty="0"/>
              <a:t>position communication</a:t>
            </a:r>
          </a:p>
        </p:txBody>
      </p:sp>
      <p:sp>
        <p:nvSpPr>
          <p:cNvPr id="268293" name="AutoShape 1029"/>
          <p:cNvSpPr>
            <a:spLocks noChangeArrowheads="1"/>
          </p:cNvSpPr>
          <p:nvPr/>
        </p:nvSpPr>
        <p:spPr bwMode="auto">
          <a:xfrm rot="-8033315">
            <a:off x="6488113" y="1952625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294" name="AutoShape 1030"/>
          <p:cNvSpPr>
            <a:spLocks noChangeArrowheads="1"/>
          </p:cNvSpPr>
          <p:nvPr/>
        </p:nvSpPr>
        <p:spPr bwMode="auto">
          <a:xfrm rot="2741077">
            <a:off x="6488113" y="2333625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295" name="Rectangle 1031"/>
          <p:cNvSpPr>
            <a:spLocks noChangeArrowheads="1"/>
          </p:cNvSpPr>
          <p:nvPr/>
        </p:nvSpPr>
        <p:spPr bwMode="auto">
          <a:xfrm>
            <a:off x="5486400" y="2743200"/>
            <a:ext cx="10668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Local</a:t>
            </a:r>
          </a:p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Patch</a:t>
            </a:r>
            <a:endParaRPr lang="en-US" b="0">
              <a:latin typeface="Arial" charset="0"/>
              <a:cs typeface="ＭＳ Ｐゴシック" charset="0"/>
            </a:endParaRPr>
          </a:p>
        </p:txBody>
      </p:sp>
      <p:sp>
        <p:nvSpPr>
          <p:cNvPr id="268296" name="Rectangle 1032"/>
          <p:cNvSpPr>
            <a:spLocks noChangeArrowheads="1"/>
          </p:cNvSpPr>
          <p:nvPr/>
        </p:nvSpPr>
        <p:spPr bwMode="auto">
          <a:xfrm>
            <a:off x="5486400" y="9144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Remote</a:t>
            </a:r>
          </a:p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Patch</a:t>
            </a:r>
            <a:endParaRPr lang="en-US" b="0">
              <a:latin typeface="Arial" charset="0"/>
              <a:cs typeface="ＭＳ Ｐゴシック" charset="0"/>
            </a:endParaRPr>
          </a:p>
        </p:txBody>
      </p:sp>
      <p:sp>
        <p:nvSpPr>
          <p:cNvPr id="268297" name="Rectangle 1033"/>
          <p:cNvSpPr>
            <a:spLocks noChangeArrowheads="1"/>
          </p:cNvSpPr>
          <p:nvPr/>
        </p:nvSpPr>
        <p:spPr bwMode="auto">
          <a:xfrm>
            <a:off x="5486400" y="4572000"/>
            <a:ext cx="10668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Local</a:t>
            </a:r>
          </a:p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Patch</a:t>
            </a:r>
            <a:endParaRPr lang="en-US" b="0">
              <a:latin typeface="Arial" charset="0"/>
              <a:cs typeface="ＭＳ Ｐゴシック" charset="0"/>
            </a:endParaRPr>
          </a:p>
        </p:txBody>
      </p:sp>
      <p:sp>
        <p:nvSpPr>
          <p:cNvPr id="268298" name="Rectangle 1034"/>
          <p:cNvSpPr>
            <a:spLocks noChangeArrowheads="1"/>
          </p:cNvSpPr>
          <p:nvPr/>
        </p:nvSpPr>
        <p:spPr bwMode="auto">
          <a:xfrm>
            <a:off x="7315200" y="9144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Remote</a:t>
            </a:r>
          </a:p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Patch</a:t>
            </a:r>
          </a:p>
        </p:txBody>
      </p:sp>
      <p:sp>
        <p:nvSpPr>
          <p:cNvPr id="268299" name="Rectangle 1035"/>
          <p:cNvSpPr>
            <a:spLocks noChangeArrowheads="1"/>
          </p:cNvSpPr>
          <p:nvPr/>
        </p:nvSpPr>
        <p:spPr bwMode="auto">
          <a:xfrm>
            <a:off x="7315200" y="27432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Remote</a:t>
            </a:r>
          </a:p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Patch</a:t>
            </a:r>
            <a:endParaRPr lang="en-US" b="0">
              <a:latin typeface="Arial" charset="0"/>
              <a:cs typeface="ＭＳ Ｐゴシック" charset="0"/>
            </a:endParaRPr>
          </a:p>
        </p:txBody>
      </p:sp>
      <p:sp>
        <p:nvSpPr>
          <p:cNvPr id="268300" name="Rectangle 1036"/>
          <p:cNvSpPr>
            <a:spLocks noChangeArrowheads="1"/>
          </p:cNvSpPr>
          <p:nvPr/>
        </p:nvSpPr>
        <p:spPr bwMode="auto">
          <a:xfrm>
            <a:off x="7315200" y="4572000"/>
            <a:ext cx="106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Remote</a:t>
            </a:r>
          </a:p>
          <a:p>
            <a:pPr algn="ctr" eaLnBrk="0" hangingPunct="0"/>
            <a:r>
              <a:rPr lang="en-US" sz="2000" b="0">
                <a:latin typeface="Arial" charset="0"/>
                <a:cs typeface="ＭＳ Ｐゴシック" charset="0"/>
              </a:rPr>
              <a:t>Patch</a:t>
            </a:r>
            <a:endParaRPr lang="en-US" b="0">
              <a:latin typeface="Arial" charset="0"/>
              <a:cs typeface="ＭＳ Ｐゴシック" charset="0"/>
            </a:endParaRPr>
          </a:p>
        </p:txBody>
      </p:sp>
      <p:sp>
        <p:nvSpPr>
          <p:cNvPr id="268301" name="AutoShape 1037"/>
          <p:cNvSpPr>
            <a:spLocks noChangeArrowheads="1"/>
          </p:cNvSpPr>
          <p:nvPr/>
        </p:nvSpPr>
        <p:spPr bwMode="auto">
          <a:xfrm rot="5400000" flipV="1">
            <a:off x="4991100" y="2857500"/>
            <a:ext cx="8382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2" name="AutoShape 1038"/>
          <p:cNvSpPr>
            <a:spLocks noChangeArrowheads="1"/>
          </p:cNvSpPr>
          <p:nvPr/>
        </p:nvSpPr>
        <p:spPr bwMode="auto">
          <a:xfrm rot="5400000" flipV="1">
            <a:off x="4991100" y="4686300"/>
            <a:ext cx="8382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3" name="AutoShape 1039"/>
          <p:cNvSpPr>
            <a:spLocks noChangeArrowheads="1"/>
          </p:cNvSpPr>
          <p:nvPr/>
        </p:nvSpPr>
        <p:spPr bwMode="auto">
          <a:xfrm rot="-10800000">
            <a:off x="6553200" y="2895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4" name="AutoShape 1040"/>
          <p:cNvSpPr>
            <a:spLocks noChangeArrowheads="1"/>
          </p:cNvSpPr>
          <p:nvPr/>
        </p:nvSpPr>
        <p:spPr bwMode="auto">
          <a:xfrm rot="-10800000">
            <a:off x="6553200" y="4724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5" name="AutoShape 1041"/>
          <p:cNvSpPr>
            <a:spLocks noChangeArrowheads="1"/>
          </p:cNvSpPr>
          <p:nvPr/>
        </p:nvSpPr>
        <p:spPr bwMode="auto">
          <a:xfrm>
            <a:off x="6705600" y="3276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6" name="AutoShape 1042"/>
          <p:cNvSpPr>
            <a:spLocks noChangeArrowheads="1"/>
          </p:cNvSpPr>
          <p:nvPr/>
        </p:nvSpPr>
        <p:spPr bwMode="auto">
          <a:xfrm>
            <a:off x="6705600" y="5105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7" name="AutoShape 1043"/>
          <p:cNvSpPr>
            <a:spLocks noChangeArrowheads="1"/>
          </p:cNvSpPr>
          <p:nvPr/>
        </p:nvSpPr>
        <p:spPr bwMode="auto">
          <a:xfrm rot="-16200000">
            <a:off x="5524500" y="40767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8" name="AutoShape 1044"/>
          <p:cNvSpPr>
            <a:spLocks noChangeArrowheads="1"/>
          </p:cNvSpPr>
          <p:nvPr/>
        </p:nvSpPr>
        <p:spPr bwMode="auto">
          <a:xfrm rot="-5400000">
            <a:off x="5905500" y="39243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9" name="AutoShape 1045"/>
          <p:cNvSpPr>
            <a:spLocks noChangeArrowheads="1"/>
          </p:cNvSpPr>
          <p:nvPr/>
        </p:nvSpPr>
        <p:spPr bwMode="auto">
          <a:xfrm rot="-16200000">
            <a:off x="5524500" y="22479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0" name="AutoShape 1046"/>
          <p:cNvSpPr>
            <a:spLocks noChangeArrowheads="1"/>
          </p:cNvSpPr>
          <p:nvPr/>
        </p:nvSpPr>
        <p:spPr bwMode="auto">
          <a:xfrm rot="-5400000">
            <a:off x="5905500" y="20955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1" name="AutoShape 1047"/>
          <p:cNvSpPr>
            <a:spLocks noChangeArrowheads="1"/>
          </p:cNvSpPr>
          <p:nvPr/>
        </p:nvSpPr>
        <p:spPr bwMode="auto">
          <a:xfrm rot="-13407848">
            <a:off x="6302375" y="2155825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2" name="AutoShape 1048"/>
          <p:cNvSpPr>
            <a:spLocks noChangeArrowheads="1"/>
          </p:cNvSpPr>
          <p:nvPr/>
        </p:nvSpPr>
        <p:spPr bwMode="auto">
          <a:xfrm rot="-2689534">
            <a:off x="6708775" y="2147888"/>
            <a:ext cx="869950" cy="381000"/>
          </a:xfrm>
          <a:prstGeom prst="rightArrow">
            <a:avLst>
              <a:gd name="adj1" fmla="val 50000"/>
              <a:gd name="adj2" fmla="val 5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3" name="AutoShape 1049"/>
          <p:cNvSpPr>
            <a:spLocks noChangeArrowheads="1"/>
          </p:cNvSpPr>
          <p:nvPr/>
        </p:nvSpPr>
        <p:spPr bwMode="auto">
          <a:xfrm rot="-8033315">
            <a:off x="6484938" y="37719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4" name="AutoShape 1050"/>
          <p:cNvSpPr>
            <a:spLocks noChangeArrowheads="1"/>
          </p:cNvSpPr>
          <p:nvPr/>
        </p:nvSpPr>
        <p:spPr bwMode="auto">
          <a:xfrm rot="2741077">
            <a:off x="6484938" y="41529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5" name="AutoShape 1051"/>
          <p:cNvSpPr>
            <a:spLocks noChangeArrowheads="1"/>
          </p:cNvSpPr>
          <p:nvPr/>
        </p:nvSpPr>
        <p:spPr bwMode="auto">
          <a:xfrm rot="-13407848">
            <a:off x="6299200" y="39751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6" name="AutoShape 1052"/>
          <p:cNvSpPr>
            <a:spLocks noChangeArrowheads="1"/>
          </p:cNvSpPr>
          <p:nvPr/>
        </p:nvSpPr>
        <p:spPr bwMode="auto">
          <a:xfrm rot="-2689534">
            <a:off x="6705600" y="3967163"/>
            <a:ext cx="869950" cy="381000"/>
          </a:xfrm>
          <a:prstGeom prst="rightArrow">
            <a:avLst>
              <a:gd name="adj1" fmla="val 50000"/>
              <a:gd name="adj2" fmla="val 5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17" name="Rectangle 1053"/>
          <p:cNvSpPr>
            <a:spLocks noChangeArrowheads="1"/>
          </p:cNvSpPr>
          <p:nvPr/>
        </p:nvSpPr>
        <p:spPr bwMode="auto">
          <a:xfrm>
            <a:off x="4876800" y="57150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Work done by </a:t>
            </a:r>
            <a:r>
              <a:rPr lang="en-US"/>
              <a:t>one</a:t>
            </a:r>
            <a:r>
              <a:rPr lang="en-US" b="0"/>
              <a:t> processor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36" y="2672527"/>
            <a:ext cx="5898782" cy="301820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3472934" y="5042156"/>
            <a:ext cx="368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650"/>
            <a:ext cx="7772400" cy="1143000"/>
          </a:xfrm>
        </p:spPr>
        <p:txBody>
          <a:bodyPr/>
          <a:lstStyle/>
          <a:p>
            <a:r>
              <a:rPr lang="en-US" sz="4000" dirty="0" smtClean="0"/>
              <a:t>Molecular Dynamics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50" y="1594923"/>
            <a:ext cx="3800483" cy="723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1" y="2751378"/>
            <a:ext cx="2281748" cy="120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789" y="1716711"/>
            <a:ext cx="414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Integrate for 1 billion time steps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4483720" y="1986418"/>
            <a:ext cx="3050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86204" y="4629156"/>
            <a:ext cx="3365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Non-bonded interactions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equire most computation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8789" y="5837531"/>
            <a:ext cx="149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an der Waals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41270" y="5837531"/>
            <a:ext cx="138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electrostatics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>
            <a:off x="5335887" y="5702108"/>
            <a:ext cx="368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rot="16200000">
            <a:off x="8050666" y="5718844"/>
            <a:ext cx="368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600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Actual Timelines from NAMD</a:t>
            </a:r>
            <a:br>
              <a:rPr lang="en-US"/>
            </a:br>
            <a:r>
              <a:rPr lang="en-US" sz="2400"/>
              <a:t>Generated using Charm++ tool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Projections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http://charm.cs.uiuc.edu/</a:t>
            </a:r>
            <a:endParaRPr lang="en-US"/>
          </a:p>
        </p:txBody>
      </p:sp>
      <p:pic>
        <p:nvPicPr>
          <p:cNvPr id="257029" name="Picture 5" descr="project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33688"/>
            <a:ext cx="9144000" cy="4024312"/>
          </a:xfrm>
        </p:spPr>
      </p:pic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3429000" y="1690688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Remote Force</a:t>
            </a: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6019800" y="1690688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 Force</a:t>
            </a:r>
          </a:p>
        </p:txBody>
      </p:sp>
      <p:sp>
        <p:nvSpPr>
          <p:cNvPr id="257033" name="AutoShape 9"/>
          <p:cNvSpPr>
            <a:spLocks noChangeArrowheads="1"/>
          </p:cNvSpPr>
          <p:nvPr/>
        </p:nvSpPr>
        <p:spPr bwMode="auto">
          <a:xfrm>
            <a:off x="2895600" y="1766888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57034" name="AutoShape 10"/>
          <p:cNvSpPr>
            <a:spLocks noChangeArrowheads="1"/>
          </p:cNvSpPr>
          <p:nvPr/>
        </p:nvSpPr>
        <p:spPr bwMode="auto">
          <a:xfrm>
            <a:off x="5562600" y="1690688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57035" name="AutoShape 11"/>
          <p:cNvSpPr>
            <a:spLocks noChangeArrowheads="1"/>
          </p:cNvSpPr>
          <p:nvPr/>
        </p:nvSpPr>
        <p:spPr bwMode="auto">
          <a:xfrm>
            <a:off x="7848600" y="1690688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57036" name="AutoShape 12"/>
          <p:cNvSpPr>
            <a:spLocks noChangeArrowheads="1"/>
          </p:cNvSpPr>
          <p:nvPr/>
        </p:nvSpPr>
        <p:spPr bwMode="auto">
          <a:xfrm>
            <a:off x="2971800" y="1766888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1822450" y="17526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GPU</a:t>
            </a:r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87313" y="2362200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CPU</a:t>
            </a:r>
          </a:p>
        </p:txBody>
      </p:sp>
      <p:sp>
        <p:nvSpPr>
          <p:cNvPr id="257039" name="AutoShape 15"/>
          <p:cNvSpPr>
            <a:spLocks noChangeArrowheads="1"/>
          </p:cNvSpPr>
          <p:nvPr/>
        </p:nvSpPr>
        <p:spPr bwMode="auto">
          <a:xfrm>
            <a:off x="5867400" y="3124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57040" name="AutoShape 16"/>
          <p:cNvSpPr>
            <a:spLocks noChangeArrowheads="1"/>
          </p:cNvSpPr>
          <p:nvPr/>
        </p:nvSpPr>
        <p:spPr bwMode="auto">
          <a:xfrm>
            <a:off x="6248400" y="3581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57041" name="AutoShape 17"/>
          <p:cNvSpPr>
            <a:spLocks noChangeArrowheads="1"/>
          </p:cNvSpPr>
          <p:nvPr/>
        </p:nvSpPr>
        <p:spPr bwMode="auto">
          <a:xfrm>
            <a:off x="914400" y="3124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57042" name="AutoShape 18"/>
          <p:cNvSpPr>
            <a:spLocks noChangeArrowheads="1"/>
          </p:cNvSpPr>
          <p:nvPr/>
        </p:nvSpPr>
        <p:spPr bwMode="auto">
          <a:xfrm>
            <a:off x="1295400" y="3581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6455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5161"/>
            <a:ext cx="7772400" cy="1143000"/>
          </a:xfrm>
        </p:spPr>
        <p:txBody>
          <a:bodyPr/>
          <a:lstStyle/>
          <a:p>
            <a:r>
              <a:rPr lang="en-US" dirty="0"/>
              <a:t>NCSA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4+4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QP </a:t>
            </a:r>
            <a:r>
              <a:rPr lang="en-US" dirty="0" smtClean="0"/>
              <a:t>Cluster</a:t>
            </a:r>
            <a:endParaRPr lang="en-US" dirty="0"/>
          </a:p>
        </p:txBody>
      </p:sp>
      <p:graphicFrame>
        <p:nvGraphicFramePr>
          <p:cNvPr id="397315" name="Object 3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653124013"/>
              </p:ext>
            </p:extLst>
          </p:nvPr>
        </p:nvGraphicFramePr>
        <p:xfrm>
          <a:off x="1219200" y="1524000"/>
          <a:ext cx="8593138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hart" r:id="rId4" imgW="6769100" imgH="4165600" progId="MSGraph.Chart.8">
                  <p:embed followColorScheme="full"/>
                </p:oleObj>
              </mc:Choice>
              <mc:Fallback>
                <p:oleObj name="Chart" r:id="rId4" imgW="6769100" imgH="4165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8593138" cy="451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2971800" y="58674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2.4 GHz Opteron + Quadro FX 5600</a:t>
            </a:r>
          </a:p>
        </p:txBody>
      </p:sp>
      <p:sp>
        <p:nvSpPr>
          <p:cNvPr id="397317" name="AutoShape 5"/>
          <p:cNvSpPr>
            <a:spLocks noChangeArrowheads="1"/>
          </p:cNvSpPr>
          <p:nvPr/>
        </p:nvSpPr>
        <p:spPr bwMode="auto">
          <a:xfrm rot="16200000">
            <a:off x="6019800" y="3581400"/>
            <a:ext cx="838200" cy="533400"/>
          </a:xfrm>
          <a:prstGeom prst="leftArrow">
            <a:avLst>
              <a:gd name="adj1" fmla="val 53574"/>
              <a:gd name="adj2" fmla="val 392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faster</a:t>
            </a: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168525" y="65801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819400" y="182880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cs typeface="ＭＳ Ｐゴシック" charset="0"/>
              </a:rPr>
              <a:t>6.76</a:t>
            </a: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763963" y="182880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cs typeface="ＭＳ Ｐゴシック" charset="0"/>
              </a:rPr>
              <a:t>3.33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2852" y="1339334"/>
            <a:ext cx="27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  <a:cs typeface="ＭＳ Ｐゴシック" charset="0"/>
              </a:rPr>
              <a:t>STMV (1M atoms) s/step</a:t>
            </a:r>
          </a:p>
        </p:txBody>
      </p:sp>
    </p:spTree>
    <p:extLst>
      <p:ext uri="{BB962C8B-B14F-4D97-AF65-F5344CB8AC3E}">
        <p14:creationId xmlns:p14="http://schemas.microsoft.com/office/powerpoint/2010/main" val="84823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/>
              <a:t>NCSA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8+2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Lincoln Cluster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CPU: 2 Intel E5410 Quad-Core 2.33 GHz</a:t>
            </a:r>
          </a:p>
          <a:p>
            <a:r>
              <a:rPr lang="en-US"/>
              <a:t>GPU: 2 NVIDIA C1060</a:t>
            </a:r>
          </a:p>
          <a:p>
            <a:pPr lvl="1"/>
            <a:r>
              <a:rPr lang="en-US"/>
              <a:t>Actually S1070 shared by two nodes</a:t>
            </a:r>
          </a:p>
          <a:p>
            <a:r>
              <a:rPr lang="en-US"/>
              <a:t>How to share a GPU among 4 CPU cores?</a:t>
            </a:r>
          </a:p>
          <a:p>
            <a:pPr lvl="1"/>
            <a:r>
              <a:rPr lang="en-US"/>
              <a:t>Send all GPU work to one process?</a:t>
            </a:r>
          </a:p>
          <a:p>
            <a:pPr lvl="1"/>
            <a:r>
              <a:rPr lang="en-US"/>
              <a:t>Coordinate via messages to avoid conflict?</a:t>
            </a:r>
          </a:p>
          <a:p>
            <a:pPr lvl="1"/>
            <a:r>
              <a:rPr lang="en-US"/>
              <a:t>Or just hope for the best?</a:t>
            </a:r>
          </a:p>
        </p:txBody>
      </p:sp>
    </p:spTree>
    <p:extLst>
      <p:ext uri="{BB962C8B-B14F-4D97-AF65-F5344CB8AC3E}">
        <p14:creationId xmlns:p14="http://schemas.microsoft.com/office/powerpoint/2010/main" val="240998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NCSA Lincoln Cluster Performance</a:t>
            </a:r>
            <a:br>
              <a:rPr lang="en-US"/>
            </a:br>
            <a:r>
              <a:rPr lang="en-US" sz="2400"/>
              <a:t>(8 Intel cores and 2 NVIDIA Telsa GPUs per node)</a:t>
            </a:r>
            <a:endParaRPr lang="en-US"/>
          </a:p>
        </p:txBody>
      </p:sp>
      <p:graphicFrame>
        <p:nvGraphicFramePr>
          <p:cNvPr id="336899" name="Object 3"/>
          <p:cNvGraphicFramePr>
            <a:graphicFrameLocks noGrp="1" noChangeAspect="1"/>
          </p:cNvGraphicFramePr>
          <p:nvPr>
            <p:ph type="chart" sz="half" idx="4294967295"/>
            <p:extLst>
              <p:ext uri="{D42A27DB-BD31-4B8C-83A1-F6EECF244321}">
                <p14:modId xmlns:p14="http://schemas.microsoft.com/office/powerpoint/2010/main" val="2651631544"/>
              </p:ext>
            </p:extLst>
          </p:nvPr>
        </p:nvGraphicFramePr>
        <p:xfrm>
          <a:off x="690563" y="1752600"/>
          <a:ext cx="9190037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4" imgW="7785100" imgH="3949700" progId="MSGraph.Chart.8">
                  <p:embed followColorScheme="full"/>
                </p:oleObj>
              </mc:Choice>
              <mc:Fallback>
                <p:oleObj name="Chart" r:id="rId4" imgW="7785100" imgH="3949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752600"/>
                        <a:ext cx="9190037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648200" y="2514600"/>
            <a:ext cx="2767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2 GPUs = 24 cores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5226050" y="29718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4 GPUs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5759450" y="34290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8 GPUs</a:t>
            </a: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6046788" y="3886200"/>
            <a:ext cx="142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16 GPUs</a:t>
            </a:r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 flipH="1">
            <a:off x="2514600" y="27432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 flipH="1">
            <a:off x="4038600" y="32004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 flipH="1">
            <a:off x="5638800" y="36576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7239000" y="4419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990600" y="60960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CPU cores</a:t>
            </a: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381000" y="1524000"/>
            <a:ext cx="355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latin typeface="Arial" charset="0"/>
                <a:cs typeface="ＭＳ Ｐゴシック" charset="0"/>
              </a:rPr>
              <a:t>STMV (1M atoms) s/step</a:t>
            </a: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2209800" y="2209800"/>
            <a:ext cx="585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cs typeface="ＭＳ Ｐゴシック" charset="0"/>
              </a:rPr>
              <a:t>~2.8</a:t>
            </a:r>
          </a:p>
        </p:txBody>
      </p:sp>
    </p:spTree>
    <p:extLst>
      <p:ext uri="{BB962C8B-B14F-4D97-AF65-F5344CB8AC3E}">
        <p14:creationId xmlns:p14="http://schemas.microsoft.com/office/powerpoint/2010/main" val="120585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GPU Sharing (Ideal World)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2362200" y="25146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Remote Force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4953000" y="2514600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 Force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609600" y="25146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GPU 1</a:t>
            </a:r>
          </a:p>
        </p:txBody>
      </p:sp>
      <p:sp>
        <p:nvSpPr>
          <p:cNvPr id="316422" name="AutoShape 6"/>
          <p:cNvSpPr>
            <a:spLocks noChangeArrowheads="1"/>
          </p:cNvSpPr>
          <p:nvPr/>
        </p:nvSpPr>
        <p:spPr bwMode="auto">
          <a:xfrm>
            <a:off x="1828800" y="25908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316423" name="AutoShape 7"/>
          <p:cNvSpPr>
            <a:spLocks noChangeArrowheads="1"/>
          </p:cNvSpPr>
          <p:nvPr/>
        </p:nvSpPr>
        <p:spPr bwMode="auto">
          <a:xfrm>
            <a:off x="4495800" y="25146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316424" name="AutoShape 8"/>
          <p:cNvSpPr>
            <a:spLocks noChangeArrowheads="1"/>
          </p:cNvSpPr>
          <p:nvPr/>
        </p:nvSpPr>
        <p:spPr bwMode="auto">
          <a:xfrm>
            <a:off x="6781800" y="25146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316425" name="AutoShape 9"/>
          <p:cNvSpPr>
            <a:spLocks noChangeArrowheads="1"/>
          </p:cNvSpPr>
          <p:nvPr/>
        </p:nvSpPr>
        <p:spPr bwMode="auto">
          <a:xfrm>
            <a:off x="1905000" y="25908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2362200" y="42672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Remote Force</a:t>
            </a: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4953000" y="4267200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 Force</a:t>
            </a: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609600" y="42672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GPU 2</a:t>
            </a:r>
          </a:p>
        </p:txBody>
      </p:sp>
      <p:sp>
        <p:nvSpPr>
          <p:cNvPr id="316429" name="AutoShape 13"/>
          <p:cNvSpPr>
            <a:spLocks noChangeArrowheads="1"/>
          </p:cNvSpPr>
          <p:nvPr/>
        </p:nvSpPr>
        <p:spPr bwMode="auto">
          <a:xfrm>
            <a:off x="1828800" y="4343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316430" name="AutoShape 14"/>
          <p:cNvSpPr>
            <a:spLocks noChangeArrowheads="1"/>
          </p:cNvSpPr>
          <p:nvPr/>
        </p:nvSpPr>
        <p:spPr bwMode="auto">
          <a:xfrm>
            <a:off x="4495800" y="4267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316431" name="AutoShape 15"/>
          <p:cNvSpPr>
            <a:spLocks noChangeArrowheads="1"/>
          </p:cNvSpPr>
          <p:nvPr/>
        </p:nvSpPr>
        <p:spPr bwMode="auto">
          <a:xfrm>
            <a:off x="6781800" y="4267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316432" name="AutoShape 16"/>
          <p:cNvSpPr>
            <a:spLocks noChangeArrowheads="1"/>
          </p:cNvSpPr>
          <p:nvPr/>
        </p:nvSpPr>
        <p:spPr bwMode="auto">
          <a:xfrm>
            <a:off x="1905000" y="4343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413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Sharing (Desired)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609600" y="20574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Remote Force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4876800" y="2057400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 Force</a:t>
            </a: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609600" y="55626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Client 2</a:t>
            </a:r>
          </a:p>
        </p:txBody>
      </p:sp>
      <p:sp>
        <p:nvSpPr>
          <p:cNvPr id="282630" name="AutoShape 6"/>
          <p:cNvSpPr>
            <a:spLocks noChangeArrowheads="1"/>
          </p:cNvSpPr>
          <p:nvPr/>
        </p:nvSpPr>
        <p:spPr bwMode="auto">
          <a:xfrm>
            <a:off x="76200" y="21336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82631" name="AutoShape 7"/>
          <p:cNvSpPr>
            <a:spLocks noChangeArrowheads="1"/>
          </p:cNvSpPr>
          <p:nvPr/>
        </p:nvSpPr>
        <p:spPr bwMode="auto">
          <a:xfrm>
            <a:off x="2743200" y="20574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82632" name="AutoShape 8"/>
          <p:cNvSpPr>
            <a:spLocks noChangeArrowheads="1"/>
          </p:cNvSpPr>
          <p:nvPr/>
        </p:nvSpPr>
        <p:spPr bwMode="auto">
          <a:xfrm>
            <a:off x="6705600" y="20574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82633" name="AutoShape 9"/>
          <p:cNvSpPr>
            <a:spLocks noChangeArrowheads="1"/>
          </p:cNvSpPr>
          <p:nvPr/>
        </p:nvSpPr>
        <p:spPr bwMode="auto">
          <a:xfrm>
            <a:off x="152400" y="21336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2743200" y="42672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Remote Force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6705600" y="4267200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Local Force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76200" y="33528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Client 1</a:t>
            </a:r>
          </a:p>
        </p:txBody>
      </p:sp>
      <p:sp>
        <p:nvSpPr>
          <p:cNvPr id="282637" name="AutoShape 13"/>
          <p:cNvSpPr>
            <a:spLocks noChangeArrowheads="1"/>
          </p:cNvSpPr>
          <p:nvPr/>
        </p:nvSpPr>
        <p:spPr bwMode="auto">
          <a:xfrm>
            <a:off x="609600" y="4343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  <p:sp>
        <p:nvSpPr>
          <p:cNvPr id="282638" name="AutoShape 14"/>
          <p:cNvSpPr>
            <a:spLocks noChangeArrowheads="1"/>
          </p:cNvSpPr>
          <p:nvPr/>
        </p:nvSpPr>
        <p:spPr bwMode="auto">
          <a:xfrm>
            <a:off x="4876800" y="4267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82639" name="AutoShape 15"/>
          <p:cNvSpPr>
            <a:spLocks noChangeArrowheads="1"/>
          </p:cNvSpPr>
          <p:nvPr/>
        </p:nvSpPr>
        <p:spPr bwMode="auto">
          <a:xfrm>
            <a:off x="8534400" y="4267200"/>
            <a:ext cx="457200" cy="1219200"/>
          </a:xfrm>
          <a:prstGeom prst="down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f</a:t>
            </a:r>
          </a:p>
        </p:txBody>
      </p:sp>
      <p:sp>
        <p:nvSpPr>
          <p:cNvPr id="282640" name="AutoShape 16"/>
          <p:cNvSpPr>
            <a:spLocks noChangeArrowheads="1"/>
          </p:cNvSpPr>
          <p:nvPr/>
        </p:nvSpPr>
        <p:spPr bwMode="auto">
          <a:xfrm>
            <a:off x="685800" y="4343400"/>
            <a:ext cx="457200" cy="1143000"/>
          </a:xfrm>
          <a:prstGeom prst="upArrowCallout">
            <a:avLst>
              <a:gd name="adj1" fmla="val 25000"/>
              <a:gd name="adj2" fmla="val 25000"/>
              <a:gd name="adj3" fmla="val 4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  <a:cs typeface="ＭＳ Ｐゴシック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0644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Sharing (Feared)</a:t>
            </a:r>
          </a:p>
        </p:txBody>
      </p:sp>
      <p:grpSp>
        <p:nvGrpSpPr>
          <p:cNvPr id="283665" name="Group 17"/>
          <p:cNvGrpSpPr>
            <a:grpSpLocks/>
          </p:cNvGrpSpPr>
          <p:nvPr/>
        </p:nvGrpSpPr>
        <p:grpSpPr bwMode="auto">
          <a:xfrm>
            <a:off x="228600" y="2133600"/>
            <a:ext cx="8686800" cy="3424238"/>
            <a:chOff x="48" y="1296"/>
            <a:chExt cx="6864" cy="2548"/>
          </a:xfrm>
        </p:grpSpPr>
        <p:sp>
          <p:nvSpPr>
            <p:cNvPr id="283651" name="Rectangle 3"/>
            <p:cNvSpPr>
              <a:spLocks noChangeArrowheads="1"/>
            </p:cNvSpPr>
            <p:nvPr/>
          </p:nvSpPr>
          <p:spPr bwMode="auto">
            <a:xfrm>
              <a:off x="384" y="1296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Remote Force</a:t>
              </a:r>
            </a:p>
          </p:txBody>
        </p:sp>
        <p:sp>
          <p:nvSpPr>
            <p:cNvPr id="283652" name="Rectangle 4"/>
            <p:cNvSpPr>
              <a:spLocks noChangeArrowheads="1"/>
            </p:cNvSpPr>
            <p:nvPr/>
          </p:nvSpPr>
          <p:spPr bwMode="auto">
            <a:xfrm>
              <a:off x="2016" y="1296"/>
              <a:ext cx="1152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Local Force</a:t>
              </a:r>
            </a:p>
          </p:txBody>
        </p:sp>
        <p:sp>
          <p:nvSpPr>
            <p:cNvPr id="283653" name="Rectangle 5"/>
            <p:cNvSpPr>
              <a:spLocks noChangeArrowheads="1"/>
            </p:cNvSpPr>
            <p:nvPr/>
          </p:nvSpPr>
          <p:spPr bwMode="auto">
            <a:xfrm>
              <a:off x="3552" y="3504"/>
              <a:ext cx="96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Client 2</a:t>
              </a:r>
            </a:p>
          </p:txBody>
        </p:sp>
        <p:sp>
          <p:nvSpPr>
            <p:cNvPr id="283654" name="AutoShape 6"/>
            <p:cNvSpPr>
              <a:spLocks noChangeArrowheads="1"/>
            </p:cNvSpPr>
            <p:nvPr/>
          </p:nvSpPr>
          <p:spPr bwMode="auto">
            <a:xfrm>
              <a:off x="48" y="1344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  <p:sp>
          <p:nvSpPr>
            <p:cNvPr id="283655" name="AutoShape 7"/>
            <p:cNvSpPr>
              <a:spLocks noChangeArrowheads="1"/>
            </p:cNvSpPr>
            <p:nvPr/>
          </p:nvSpPr>
          <p:spPr bwMode="auto">
            <a:xfrm>
              <a:off x="1728" y="1296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3656" name="AutoShape 8"/>
            <p:cNvSpPr>
              <a:spLocks noChangeArrowheads="1"/>
            </p:cNvSpPr>
            <p:nvPr/>
          </p:nvSpPr>
          <p:spPr bwMode="auto">
            <a:xfrm>
              <a:off x="3168" y="1296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3657" name="AutoShape 9"/>
            <p:cNvSpPr>
              <a:spLocks noChangeArrowheads="1"/>
            </p:cNvSpPr>
            <p:nvPr/>
          </p:nvSpPr>
          <p:spPr bwMode="auto">
            <a:xfrm>
              <a:off x="96" y="1344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  <p:sp>
          <p:nvSpPr>
            <p:cNvPr id="283658" name="Rectangle 10"/>
            <p:cNvSpPr>
              <a:spLocks noChangeArrowheads="1"/>
            </p:cNvSpPr>
            <p:nvPr/>
          </p:nvSpPr>
          <p:spPr bwMode="auto">
            <a:xfrm>
              <a:off x="3840" y="2688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Remote Force</a:t>
              </a:r>
            </a:p>
          </p:txBody>
        </p:sp>
        <p:sp>
          <p:nvSpPr>
            <p:cNvPr id="283659" name="Rectangle 11"/>
            <p:cNvSpPr>
              <a:spLocks noChangeArrowheads="1"/>
            </p:cNvSpPr>
            <p:nvPr/>
          </p:nvSpPr>
          <p:spPr bwMode="auto">
            <a:xfrm>
              <a:off x="5472" y="2688"/>
              <a:ext cx="1152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Local Force</a:t>
              </a:r>
            </a:p>
          </p:txBody>
        </p:sp>
        <p:sp>
          <p:nvSpPr>
            <p:cNvPr id="283660" name="Rectangle 12"/>
            <p:cNvSpPr>
              <a:spLocks noChangeArrowheads="1"/>
            </p:cNvSpPr>
            <p:nvPr/>
          </p:nvSpPr>
          <p:spPr bwMode="auto">
            <a:xfrm>
              <a:off x="48" y="2112"/>
              <a:ext cx="96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Client 1</a:t>
              </a:r>
            </a:p>
          </p:txBody>
        </p:sp>
        <p:sp>
          <p:nvSpPr>
            <p:cNvPr id="283661" name="AutoShape 13"/>
            <p:cNvSpPr>
              <a:spLocks noChangeArrowheads="1"/>
            </p:cNvSpPr>
            <p:nvPr/>
          </p:nvSpPr>
          <p:spPr bwMode="auto">
            <a:xfrm>
              <a:off x="3505" y="2736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  <p:sp>
          <p:nvSpPr>
            <p:cNvPr id="283662" name="AutoShape 14"/>
            <p:cNvSpPr>
              <a:spLocks noChangeArrowheads="1"/>
            </p:cNvSpPr>
            <p:nvPr/>
          </p:nvSpPr>
          <p:spPr bwMode="auto">
            <a:xfrm>
              <a:off x="5184" y="2688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3663" name="AutoShape 15"/>
            <p:cNvSpPr>
              <a:spLocks noChangeArrowheads="1"/>
            </p:cNvSpPr>
            <p:nvPr/>
          </p:nvSpPr>
          <p:spPr bwMode="auto">
            <a:xfrm>
              <a:off x="6624" y="2688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3664" name="AutoShape 16"/>
            <p:cNvSpPr>
              <a:spLocks noChangeArrowheads="1"/>
            </p:cNvSpPr>
            <p:nvPr/>
          </p:nvSpPr>
          <p:spPr bwMode="auto">
            <a:xfrm>
              <a:off x="3553" y="2736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53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GPU Sharing (Observed)</a:t>
            </a:r>
          </a:p>
        </p:txBody>
      </p:sp>
      <p:grpSp>
        <p:nvGrpSpPr>
          <p:cNvPr id="284690" name="Group 18"/>
          <p:cNvGrpSpPr>
            <a:grpSpLocks/>
          </p:cNvGrpSpPr>
          <p:nvPr/>
        </p:nvGrpSpPr>
        <p:grpSpPr bwMode="auto">
          <a:xfrm>
            <a:off x="76200" y="2535238"/>
            <a:ext cx="8839200" cy="3560762"/>
            <a:chOff x="48" y="1296"/>
            <a:chExt cx="6288" cy="2533"/>
          </a:xfrm>
        </p:grpSpPr>
        <p:sp>
          <p:nvSpPr>
            <p:cNvPr id="284675" name="Rectangle 3"/>
            <p:cNvSpPr>
              <a:spLocks noChangeArrowheads="1"/>
            </p:cNvSpPr>
            <p:nvPr/>
          </p:nvSpPr>
          <p:spPr bwMode="auto">
            <a:xfrm>
              <a:off x="384" y="1296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Remote Force</a:t>
              </a:r>
            </a:p>
          </p:txBody>
        </p:sp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3072" y="1296"/>
              <a:ext cx="1152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Local Force</a:t>
              </a:r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385" y="3504"/>
              <a:ext cx="86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Client 2</a:t>
              </a:r>
            </a:p>
          </p:txBody>
        </p:sp>
        <p:sp>
          <p:nvSpPr>
            <p:cNvPr id="284678" name="AutoShape 6"/>
            <p:cNvSpPr>
              <a:spLocks noChangeArrowheads="1"/>
            </p:cNvSpPr>
            <p:nvPr/>
          </p:nvSpPr>
          <p:spPr bwMode="auto">
            <a:xfrm>
              <a:off x="48" y="1344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  <p:sp>
          <p:nvSpPr>
            <p:cNvPr id="284679" name="AutoShape 7"/>
            <p:cNvSpPr>
              <a:spLocks noChangeArrowheads="1"/>
            </p:cNvSpPr>
            <p:nvPr/>
          </p:nvSpPr>
          <p:spPr bwMode="auto">
            <a:xfrm>
              <a:off x="1728" y="1296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4680" name="AutoShape 8"/>
            <p:cNvSpPr>
              <a:spLocks noChangeArrowheads="1"/>
            </p:cNvSpPr>
            <p:nvPr/>
          </p:nvSpPr>
          <p:spPr bwMode="auto">
            <a:xfrm>
              <a:off x="5760" y="1296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4681" name="AutoShape 9"/>
            <p:cNvSpPr>
              <a:spLocks noChangeArrowheads="1"/>
            </p:cNvSpPr>
            <p:nvPr/>
          </p:nvSpPr>
          <p:spPr bwMode="auto">
            <a:xfrm>
              <a:off x="96" y="1344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  <p:sp>
          <p:nvSpPr>
            <p:cNvPr id="284682" name="Rectangle 10"/>
            <p:cNvSpPr>
              <a:spLocks noChangeArrowheads="1"/>
            </p:cNvSpPr>
            <p:nvPr/>
          </p:nvSpPr>
          <p:spPr bwMode="auto">
            <a:xfrm>
              <a:off x="1728" y="2688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Remote Force</a:t>
              </a:r>
            </a:p>
          </p:txBody>
        </p:sp>
        <p:sp>
          <p:nvSpPr>
            <p:cNvPr id="284683" name="Rectangle 11"/>
            <p:cNvSpPr>
              <a:spLocks noChangeArrowheads="1"/>
            </p:cNvSpPr>
            <p:nvPr/>
          </p:nvSpPr>
          <p:spPr bwMode="auto">
            <a:xfrm>
              <a:off x="4560" y="2688"/>
              <a:ext cx="1152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Local Force</a:t>
              </a:r>
            </a:p>
          </p:txBody>
        </p:sp>
        <p:sp>
          <p:nvSpPr>
            <p:cNvPr id="284684" name="Rectangle 12"/>
            <p:cNvSpPr>
              <a:spLocks noChangeArrowheads="1"/>
            </p:cNvSpPr>
            <p:nvPr/>
          </p:nvSpPr>
          <p:spPr bwMode="auto">
            <a:xfrm>
              <a:off x="48" y="2113"/>
              <a:ext cx="86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Arial" charset="0"/>
                  <a:cs typeface="ＭＳ Ｐゴシック" charset="0"/>
                </a:rPr>
                <a:t>Client 1</a:t>
              </a:r>
            </a:p>
          </p:txBody>
        </p:sp>
        <p:sp>
          <p:nvSpPr>
            <p:cNvPr id="284685" name="AutoShape 13"/>
            <p:cNvSpPr>
              <a:spLocks noChangeArrowheads="1"/>
            </p:cNvSpPr>
            <p:nvPr/>
          </p:nvSpPr>
          <p:spPr bwMode="auto">
            <a:xfrm>
              <a:off x="384" y="2736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  <p:sp>
          <p:nvSpPr>
            <p:cNvPr id="284686" name="AutoShape 14"/>
            <p:cNvSpPr>
              <a:spLocks noChangeArrowheads="1"/>
            </p:cNvSpPr>
            <p:nvPr/>
          </p:nvSpPr>
          <p:spPr bwMode="auto">
            <a:xfrm>
              <a:off x="4272" y="2688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4687" name="AutoShape 15"/>
            <p:cNvSpPr>
              <a:spLocks noChangeArrowheads="1"/>
            </p:cNvSpPr>
            <p:nvPr/>
          </p:nvSpPr>
          <p:spPr bwMode="auto">
            <a:xfrm>
              <a:off x="6048" y="2688"/>
              <a:ext cx="288" cy="768"/>
            </a:xfrm>
            <a:prstGeom prst="downArrowCallout">
              <a:avLst>
                <a:gd name="adj1" fmla="val 25000"/>
                <a:gd name="adj2" fmla="val 25000"/>
                <a:gd name="adj3" fmla="val 44444"/>
                <a:gd name="adj4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84688" name="AutoShape 16"/>
            <p:cNvSpPr>
              <a:spLocks noChangeArrowheads="1"/>
            </p:cNvSpPr>
            <p:nvPr/>
          </p:nvSpPr>
          <p:spPr bwMode="auto">
            <a:xfrm>
              <a:off x="432" y="2736"/>
              <a:ext cx="288" cy="720"/>
            </a:xfrm>
            <a:prstGeom prst="upArrowCallout">
              <a:avLst>
                <a:gd name="adj1" fmla="val 25000"/>
                <a:gd name="adj2" fmla="val 25000"/>
                <a:gd name="adj3" fmla="val 41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latin typeface="Arial" charset="0"/>
                  <a:cs typeface="ＭＳ Ｐゴシック" charset="0"/>
                </a:rPr>
                <a:t>x</a:t>
              </a:r>
            </a:p>
          </p:txBody>
        </p:sp>
      </p:grpSp>
      <p:pic>
        <p:nvPicPr>
          <p:cNvPr id="284689" name="Picture 17" descr="sharedg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967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4691" name="Line 19"/>
          <p:cNvSpPr>
            <a:spLocks noChangeShapeType="1"/>
          </p:cNvSpPr>
          <p:nvPr/>
        </p:nvSpPr>
        <p:spPr bwMode="auto">
          <a:xfrm>
            <a:off x="1600200" y="2133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>
            <a:off x="5715000" y="2133600"/>
            <a:ext cx="45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H="1">
            <a:off x="8305800" y="213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>
            <a:off x="8610600" y="2133600"/>
            <a:ext cx="76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5" name="Line 23"/>
          <p:cNvSpPr>
            <a:spLocks noChangeShapeType="1"/>
          </p:cNvSpPr>
          <p:nvPr/>
        </p:nvSpPr>
        <p:spPr bwMode="auto">
          <a:xfrm flipH="1">
            <a:off x="304800" y="2133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6" name="Line 24"/>
          <p:cNvSpPr>
            <a:spLocks noChangeShapeType="1"/>
          </p:cNvSpPr>
          <p:nvPr/>
        </p:nvSpPr>
        <p:spPr bwMode="auto">
          <a:xfrm>
            <a:off x="609600" y="2133600"/>
            <a:ext cx="228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Sharing (Explained)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CUDA is behaving reasonably, but</a:t>
            </a:r>
          </a:p>
          <a:p>
            <a:pPr>
              <a:lnSpc>
                <a:spcPct val="90000"/>
              </a:lnSpc>
            </a:pPr>
            <a:r>
              <a:rPr lang="en-US"/>
              <a:t>Force calculation is actually two kernels</a:t>
            </a:r>
          </a:p>
          <a:p>
            <a:pPr lvl="1">
              <a:lnSpc>
                <a:spcPct val="90000"/>
              </a:lnSpc>
            </a:pPr>
            <a:r>
              <a:rPr lang="en-US"/>
              <a:t>Longer kernel writes to multiple arrays</a:t>
            </a:r>
          </a:p>
          <a:p>
            <a:pPr lvl="1">
              <a:lnSpc>
                <a:spcPct val="90000"/>
              </a:lnSpc>
            </a:pPr>
            <a:r>
              <a:rPr lang="en-US"/>
              <a:t>Shorter kernel combines output</a:t>
            </a:r>
          </a:p>
          <a:p>
            <a:pPr>
              <a:lnSpc>
                <a:spcPct val="90000"/>
              </a:lnSpc>
            </a:pPr>
            <a:r>
              <a:rPr lang="en-US"/>
              <a:t>Possible solutions:</a:t>
            </a:r>
          </a:p>
          <a:p>
            <a:pPr lvl="1">
              <a:lnSpc>
                <a:spcPct val="90000"/>
              </a:lnSpc>
            </a:pPr>
            <a:r>
              <a:rPr lang="en-US"/>
              <a:t>Modify CUDA to be less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fair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(please!)</a:t>
            </a:r>
          </a:p>
          <a:p>
            <a:pPr lvl="1">
              <a:lnSpc>
                <a:spcPct val="90000"/>
              </a:lnSpc>
            </a:pPr>
            <a:r>
              <a:rPr lang="en-US"/>
              <a:t>Use locks (atomics) to merge kernels (not G80)</a:t>
            </a:r>
          </a:p>
          <a:p>
            <a:pPr lvl="1">
              <a:lnSpc>
                <a:spcPct val="90000"/>
              </a:lnSpc>
            </a:pPr>
            <a:r>
              <a:rPr lang="en-US"/>
              <a:t>Explicit inter-client coordination</a:t>
            </a:r>
          </a:p>
        </p:txBody>
      </p:sp>
    </p:spTree>
    <p:extLst>
      <p:ext uri="{BB962C8B-B14F-4D97-AF65-F5344CB8AC3E}">
        <p14:creationId xmlns:p14="http://schemas.microsoft.com/office/powerpoint/2010/main" val="166215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Inter-client Communication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First identify which processes share a GPU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know physical node for each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GPU-assignment must reveal real device 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Threads </a:t>
            </a:r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eliminate the problem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Production code </a:t>
            </a:r>
            <a:r>
              <a:rPr lang="en-US" dirty="0" smtClean="0"/>
              <a:t>can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make assumptions</a:t>
            </a:r>
          </a:p>
          <a:p>
            <a:pPr>
              <a:lnSpc>
                <a:spcPct val="90000"/>
              </a:lnSpc>
            </a:pPr>
            <a:r>
              <a:rPr lang="en-US" dirty="0"/>
              <a:t>Token-passing is simple and predictable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Rotate clients in fixed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High-priority, yield, low-priority, yield, …</a:t>
            </a:r>
          </a:p>
        </p:txBody>
      </p:sp>
    </p:spTree>
    <p:extLst>
      <p:ext uri="{BB962C8B-B14F-4D97-AF65-F5344CB8AC3E}">
        <p14:creationId xmlns:p14="http://schemas.microsoft.com/office/powerpoint/2010/main" val="64769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53" y="349073"/>
            <a:ext cx="7206061" cy="763944"/>
          </a:xfrm>
        </p:spPr>
        <p:txBody>
          <a:bodyPr/>
          <a:lstStyle/>
          <a:p>
            <a:r>
              <a:rPr lang="en-US" sz="3600" dirty="0"/>
              <a:t>S</a:t>
            </a:r>
            <a:r>
              <a:rPr lang="en-US" sz="3600" dirty="0" smtClean="0"/>
              <a:t>hort-range Non-bonded Interactions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3017"/>
            <a:ext cx="7772400" cy="2852119"/>
          </a:xfrm>
        </p:spPr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um interactions within cutoff distance </a:t>
            </a:r>
            <a:r>
              <a:rPr lang="en-US" sz="2800" i="1" dirty="0" smtClean="0"/>
              <a:t>a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Perform spatial hashing of atoms into grid cells</a:t>
            </a:r>
          </a:p>
          <a:p>
            <a:pPr lvl="1"/>
            <a:r>
              <a:rPr lang="en-US" sz="2400" dirty="0" smtClean="0"/>
              <a:t>For every grid cell, for each atom:</a:t>
            </a:r>
          </a:p>
          <a:p>
            <a:pPr lvl="2"/>
            <a:r>
              <a:rPr lang="en-US" sz="2000" dirty="0" smtClean="0"/>
              <a:t>Loop over atoms in each neighboring cell</a:t>
            </a:r>
          </a:p>
          <a:p>
            <a:pPr lvl="2"/>
            <a:r>
              <a:rPr lang="en-US" sz="2000" dirty="0" smtClean="0"/>
              <a:t>If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ij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&lt; </a:t>
            </a:r>
            <a:r>
              <a:rPr lang="en-US" sz="2000" i="1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sum potential energy, </a:t>
            </a:r>
            <a:r>
              <a:rPr lang="en-US" sz="2000" dirty="0" err="1" smtClean="0"/>
              <a:t>virial</a:t>
            </a:r>
            <a:r>
              <a:rPr lang="en-US" sz="2000" dirty="0" smtClean="0"/>
              <a:t>, and atomic forces</a:t>
            </a:r>
          </a:p>
          <a:p>
            <a:pPr lvl="1"/>
            <a:r>
              <a:rPr lang="en-US" sz="2400" dirty="0" smtClean="0"/>
              <a:t>Use Newton’s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Law: 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ij</a:t>
            </a:r>
            <a:r>
              <a:rPr lang="en-US" sz="2400" i="1" dirty="0" smtClean="0"/>
              <a:t> = −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ji</a:t>
            </a:r>
            <a:endParaRPr lang="en-US" sz="2400" baseline="-25000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93140" y="4029925"/>
            <a:ext cx="0" cy="2358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793030" y="4029925"/>
            <a:ext cx="0" cy="2358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649317" y="4029925"/>
            <a:ext cx="0" cy="2358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514448" y="4029925"/>
            <a:ext cx="0" cy="2358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95087" y="4182325"/>
            <a:ext cx="3240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95087" y="4878959"/>
            <a:ext cx="3240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95087" y="5618138"/>
            <a:ext cx="3240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95087" y="6301814"/>
            <a:ext cx="3240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879012" y="5402029"/>
            <a:ext cx="705510" cy="0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21034" y="500753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cutoff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96904" y="4091619"/>
            <a:ext cx="501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cutoff distance is no bigger than cell,</a:t>
            </a:r>
          </a:p>
          <a:p>
            <a:r>
              <a:rPr lang="en-US" sz="2400" dirty="0" smtClean="0"/>
              <a:t>then loop over nearest neighbors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96904" y="5055324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NAMD: </a:t>
            </a:r>
            <a:r>
              <a:rPr lang="en-US" sz="2400" i="1" dirty="0" smtClean="0"/>
              <a:t>grid cells </a:t>
            </a:r>
            <a:r>
              <a:rPr lang="en-US" sz="2400" dirty="0" smtClean="0"/>
              <a:t>are “patches”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1029405" y="4273031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891971" y="4273031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768509" y="4273031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768509" y="5007531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768509" y="5740086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891971" y="5740086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029405" y="5740086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029405" y="5007531"/>
            <a:ext cx="642267" cy="508456"/>
          </a:xfrm>
          <a:prstGeom prst="rect">
            <a:avLst/>
          </a:prstGeom>
          <a:pattFill prst="wdUpDiag">
            <a:fgClr>
              <a:schemeClr val="accent1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6904" y="5749443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NAMD: </a:t>
            </a:r>
            <a:r>
              <a:rPr lang="en-US" sz="2400" i="1" dirty="0" smtClean="0"/>
              <a:t>spatial hashing </a:t>
            </a:r>
            <a:r>
              <a:rPr lang="en-US" sz="2400" dirty="0" smtClean="0"/>
              <a:t>is “migration”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62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Token-Passing GPU-Sharing</a:t>
            </a:r>
          </a:p>
        </p:txBody>
      </p:sp>
      <p:pic>
        <p:nvPicPr>
          <p:cNvPr id="324612" name="Picture 4" descr="coordinated_nop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905000"/>
            <a:ext cx="6430963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810000" y="1905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4114800" y="228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4419600" y="2667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4724400" y="3048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3657600" y="3352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3962400" y="3733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9" name="Rectangle 11"/>
          <p:cNvSpPr>
            <a:spLocks noChangeArrowheads="1"/>
          </p:cNvSpPr>
          <p:nvPr/>
        </p:nvSpPr>
        <p:spPr bwMode="auto">
          <a:xfrm>
            <a:off x="42672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4572000" y="4495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5029200" y="1905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5486400" y="2286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6019800" y="2667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6477000" y="3048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4953000" y="33528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6" name="Rectangle 18"/>
          <p:cNvSpPr>
            <a:spLocks noChangeArrowheads="1"/>
          </p:cNvSpPr>
          <p:nvPr/>
        </p:nvSpPr>
        <p:spPr bwMode="auto">
          <a:xfrm>
            <a:off x="5410200" y="37338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7" name="Rectangle 19"/>
          <p:cNvSpPr>
            <a:spLocks noChangeArrowheads="1"/>
          </p:cNvSpPr>
          <p:nvPr/>
        </p:nvSpPr>
        <p:spPr bwMode="auto">
          <a:xfrm>
            <a:off x="5867400" y="41148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8" name="Rectangle 20"/>
          <p:cNvSpPr>
            <a:spLocks noChangeArrowheads="1"/>
          </p:cNvSpPr>
          <p:nvPr/>
        </p:nvSpPr>
        <p:spPr bwMode="auto">
          <a:xfrm>
            <a:off x="6400800" y="44958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31" name="Rectangle 23"/>
          <p:cNvSpPr>
            <a:spLocks noChangeArrowheads="1"/>
          </p:cNvSpPr>
          <p:nvPr/>
        </p:nvSpPr>
        <p:spPr bwMode="auto">
          <a:xfrm>
            <a:off x="3657600" y="5029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Remote</a:t>
            </a:r>
          </a:p>
        </p:txBody>
      </p:sp>
      <p:sp>
        <p:nvSpPr>
          <p:cNvPr id="324632" name="Rectangle 24"/>
          <p:cNvSpPr>
            <a:spLocks noChangeArrowheads="1"/>
          </p:cNvSpPr>
          <p:nvPr/>
        </p:nvSpPr>
        <p:spPr bwMode="auto">
          <a:xfrm>
            <a:off x="4953000" y="5029200"/>
            <a:ext cx="19050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Local</a:t>
            </a:r>
          </a:p>
        </p:txBody>
      </p:sp>
      <p:sp>
        <p:nvSpPr>
          <p:cNvPr id="324633" name="Rectangle 25"/>
          <p:cNvSpPr>
            <a:spLocks noChangeArrowheads="1"/>
          </p:cNvSpPr>
          <p:nvPr/>
        </p:nvSpPr>
        <p:spPr bwMode="auto">
          <a:xfrm>
            <a:off x="1143000" y="5029200"/>
            <a:ext cx="19050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Local</a:t>
            </a:r>
          </a:p>
        </p:txBody>
      </p:sp>
      <p:sp>
        <p:nvSpPr>
          <p:cNvPr id="324636" name="Rectangle 28"/>
          <p:cNvSpPr>
            <a:spLocks noChangeArrowheads="1"/>
          </p:cNvSpPr>
          <p:nvPr/>
        </p:nvSpPr>
        <p:spPr bwMode="auto">
          <a:xfrm>
            <a:off x="7467600" y="5029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Remote</a:t>
            </a:r>
          </a:p>
        </p:txBody>
      </p:sp>
      <p:sp>
        <p:nvSpPr>
          <p:cNvPr id="324637" name="Text Box 29"/>
          <p:cNvSpPr txBox="1">
            <a:spLocks noChangeArrowheads="1"/>
          </p:cNvSpPr>
          <p:nvPr/>
        </p:nvSpPr>
        <p:spPr bwMode="auto">
          <a:xfrm>
            <a:off x="212725" y="24384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GPU1</a:t>
            </a:r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228600" y="39624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GPU2</a:t>
            </a:r>
          </a:p>
        </p:txBody>
      </p:sp>
      <p:sp>
        <p:nvSpPr>
          <p:cNvPr id="324639" name="AutoShape 31"/>
          <p:cNvSpPr>
            <a:spLocks/>
          </p:cNvSpPr>
          <p:nvPr/>
        </p:nvSpPr>
        <p:spPr bwMode="auto">
          <a:xfrm>
            <a:off x="1143000" y="19050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40" name="AutoShape 32"/>
          <p:cNvSpPr>
            <a:spLocks/>
          </p:cNvSpPr>
          <p:nvPr/>
        </p:nvSpPr>
        <p:spPr bwMode="auto">
          <a:xfrm>
            <a:off x="1143000" y="34290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GPU-Sharing with PME</a:t>
            </a:r>
          </a:p>
        </p:txBody>
      </p:sp>
      <p:pic>
        <p:nvPicPr>
          <p:cNvPr id="323589" name="Picture 5" descr="coordinated_p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95488"/>
            <a:ext cx="8396287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3048000" y="19812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505200" y="228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886200" y="2667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4267200" y="3048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2819400" y="3429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3200400" y="3733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35814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3962400" y="4495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4800600" y="19812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auto">
          <a:xfrm>
            <a:off x="5562600" y="2286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0" name="Rectangle 16"/>
          <p:cNvSpPr>
            <a:spLocks noChangeArrowheads="1"/>
          </p:cNvSpPr>
          <p:nvPr/>
        </p:nvSpPr>
        <p:spPr bwMode="auto">
          <a:xfrm>
            <a:off x="6096000" y="2667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1" name="Rectangle 17"/>
          <p:cNvSpPr>
            <a:spLocks noChangeArrowheads="1"/>
          </p:cNvSpPr>
          <p:nvPr/>
        </p:nvSpPr>
        <p:spPr bwMode="auto">
          <a:xfrm>
            <a:off x="6705600" y="3048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2" name="Rectangle 18"/>
          <p:cNvSpPr>
            <a:spLocks noChangeArrowheads="1"/>
          </p:cNvSpPr>
          <p:nvPr/>
        </p:nvSpPr>
        <p:spPr bwMode="auto">
          <a:xfrm>
            <a:off x="4572000" y="34290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3" name="Rectangle 19"/>
          <p:cNvSpPr>
            <a:spLocks noChangeArrowheads="1"/>
          </p:cNvSpPr>
          <p:nvPr/>
        </p:nvSpPr>
        <p:spPr bwMode="auto">
          <a:xfrm>
            <a:off x="5638800" y="37338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4" name="Rectangle 20"/>
          <p:cNvSpPr>
            <a:spLocks noChangeArrowheads="1"/>
          </p:cNvSpPr>
          <p:nvPr/>
        </p:nvSpPr>
        <p:spPr bwMode="auto">
          <a:xfrm>
            <a:off x="6705600" y="41148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5" name="Rectangle 21"/>
          <p:cNvSpPr>
            <a:spLocks noChangeArrowheads="1"/>
          </p:cNvSpPr>
          <p:nvPr/>
        </p:nvSpPr>
        <p:spPr bwMode="auto">
          <a:xfrm>
            <a:off x="7315200" y="4495800"/>
            <a:ext cx="4572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6" name="Rectangle 22"/>
          <p:cNvSpPr>
            <a:spLocks noChangeArrowheads="1"/>
          </p:cNvSpPr>
          <p:nvPr/>
        </p:nvSpPr>
        <p:spPr bwMode="auto">
          <a:xfrm>
            <a:off x="2895600" y="50292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Remote</a:t>
            </a:r>
          </a:p>
        </p:txBody>
      </p:sp>
      <p:sp>
        <p:nvSpPr>
          <p:cNvPr id="323607" name="Rectangle 23"/>
          <p:cNvSpPr>
            <a:spLocks noChangeArrowheads="1"/>
          </p:cNvSpPr>
          <p:nvPr/>
        </p:nvSpPr>
        <p:spPr bwMode="auto">
          <a:xfrm>
            <a:off x="4648200" y="5029200"/>
            <a:ext cx="32004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Local</a:t>
            </a:r>
          </a:p>
        </p:txBody>
      </p:sp>
      <p:sp>
        <p:nvSpPr>
          <p:cNvPr id="323608" name="Rectangle 24"/>
          <p:cNvSpPr>
            <a:spLocks noChangeArrowheads="1"/>
          </p:cNvSpPr>
          <p:nvPr/>
        </p:nvSpPr>
        <p:spPr bwMode="auto">
          <a:xfrm>
            <a:off x="0" y="5029200"/>
            <a:ext cx="19050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Local</a:t>
            </a:r>
          </a:p>
        </p:txBody>
      </p:sp>
      <p:sp>
        <p:nvSpPr>
          <p:cNvPr id="323609" name="Rectangle 25"/>
          <p:cNvSpPr>
            <a:spLocks noChangeArrowheads="1"/>
          </p:cNvSpPr>
          <p:nvPr/>
        </p:nvSpPr>
        <p:spPr bwMode="auto">
          <a:xfrm>
            <a:off x="8610600" y="5029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Arial" charset="0"/>
              </a:rPr>
              <a:t>Remote</a:t>
            </a:r>
          </a:p>
        </p:txBody>
      </p:sp>
    </p:spTree>
    <p:extLst>
      <p:ext uri="{BB962C8B-B14F-4D97-AF65-F5344CB8AC3E}">
        <p14:creationId xmlns:p14="http://schemas.microsoft.com/office/powerpoint/2010/main" val="4966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 of Token-Passing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GPU is idle while token is being passed</a:t>
            </a:r>
          </a:p>
          <a:p>
            <a:pPr lvl="1"/>
            <a:r>
              <a:rPr lang="en-US"/>
              <a:t>Busy client delays itself and others</a:t>
            </a:r>
          </a:p>
          <a:p>
            <a:r>
              <a:rPr lang="en-US"/>
              <a:t>Next strategy requires threads:</a:t>
            </a:r>
          </a:p>
          <a:p>
            <a:pPr lvl="1"/>
            <a:r>
              <a:rPr lang="en-US"/>
              <a:t>One process per GPU, one thread per core</a:t>
            </a:r>
          </a:p>
          <a:p>
            <a:pPr lvl="1"/>
            <a:r>
              <a:rPr lang="en-US"/>
              <a:t>Funnel CUDA calls through a single stream</a:t>
            </a:r>
          </a:p>
          <a:p>
            <a:pPr lvl="1"/>
            <a:r>
              <a:rPr lang="en-US"/>
              <a:t>No local work until all remote work is queued</a:t>
            </a:r>
          </a:p>
          <a:p>
            <a:pPr lvl="1"/>
            <a:r>
              <a:rPr lang="en-US"/>
              <a:t>Typically funnels MPI as well</a:t>
            </a:r>
          </a:p>
        </p:txBody>
      </p:sp>
    </p:spTree>
    <p:extLst>
      <p:ext uri="{BB962C8B-B14F-4D97-AF65-F5344CB8AC3E}">
        <p14:creationId xmlns:p14="http://schemas.microsoft.com/office/powerpoint/2010/main" val="292020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Compromise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Use Fermi to overlap </a:t>
            </a:r>
            <a:r>
              <a:rPr lang="en-US" dirty="0"/>
              <a:t>multiple streams</a:t>
            </a:r>
          </a:p>
          <a:p>
            <a:pPr>
              <a:lnSpc>
                <a:spcPct val="90000"/>
              </a:lnSpc>
            </a:pPr>
            <a:r>
              <a:rPr lang="en-US" dirty="0"/>
              <a:t>If GPU is shared: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Submit remote work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Wait for remote work to complete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Gives other processes a chance to submit theirs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Submit local work</a:t>
            </a:r>
          </a:p>
          <a:p>
            <a:pPr>
              <a:lnSpc>
                <a:spcPct val="90000"/>
              </a:lnSpc>
            </a:pPr>
            <a:r>
              <a:rPr lang="en-US" dirty="0"/>
              <a:t>If GPU is not shared: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Submit remote and local work immediately</a:t>
            </a:r>
          </a:p>
        </p:txBody>
      </p:sp>
    </p:spTree>
    <p:extLst>
      <p:ext uri="{BB962C8B-B14F-4D97-AF65-F5344CB8AC3E}">
        <p14:creationId xmlns:p14="http://schemas.microsoft.com/office/powerpoint/2010/main" val="19958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GPUs + 8 CPU Cores</a:t>
            </a:r>
          </a:p>
        </p:txBody>
      </p:sp>
      <p:pic>
        <p:nvPicPr>
          <p:cNvPr id="415748" name="Picture 4" descr="ProjectionsPlotApoAbe2ppn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363" y="1981200"/>
            <a:ext cx="6897687" cy="4114800"/>
          </a:xfrm>
        </p:spPr>
      </p:pic>
    </p:spTree>
    <p:extLst>
      <p:ext uri="{BB962C8B-B14F-4D97-AF65-F5344CB8AC3E}">
        <p14:creationId xmlns:p14="http://schemas.microsoft.com/office/powerpoint/2010/main" val="420324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GPUs + 16 CPU Cores</a:t>
            </a:r>
          </a:p>
        </p:txBody>
      </p:sp>
      <p:pic>
        <p:nvPicPr>
          <p:cNvPr id="416772" name="Picture 4" descr="ProjectionsPlotApoAbe4ppn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1981200"/>
            <a:ext cx="6861175" cy="4114800"/>
          </a:xfrm>
        </p:spPr>
      </p:pic>
    </p:spTree>
    <p:extLst>
      <p:ext uri="{BB962C8B-B14F-4D97-AF65-F5344CB8AC3E}">
        <p14:creationId xmlns:p14="http://schemas.microsoft.com/office/powerpoint/2010/main" val="151164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GPUs + 32 CPU Cores</a:t>
            </a:r>
          </a:p>
        </p:txBody>
      </p:sp>
      <p:pic>
        <p:nvPicPr>
          <p:cNvPr id="417796" name="Picture 4" descr="ProjectionsPlotApoAbe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981200"/>
            <a:ext cx="6934200" cy="4114800"/>
          </a:xfrm>
        </p:spPr>
      </p:pic>
    </p:spTree>
    <p:extLst>
      <p:ext uri="{BB962C8B-B14F-4D97-AF65-F5344CB8AC3E}">
        <p14:creationId xmlns:p14="http://schemas.microsoft.com/office/powerpoint/2010/main" val="229555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0813" cy="685800"/>
          </a:xfrm>
        </p:spPr>
        <p:txBody>
          <a:bodyPr/>
          <a:lstStyle/>
          <a:p>
            <a:r>
              <a:rPr lang="en-US" sz="4000" dirty="0" smtClean="0"/>
              <a:t>Further </a:t>
            </a:r>
            <a:r>
              <a:rPr lang="en-US" sz="4000" dirty="0"/>
              <a:t>NAMD GPU Developments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876800"/>
          </a:xfrm>
        </p:spPr>
        <p:txBody>
          <a:bodyPr/>
          <a:lstStyle/>
          <a:p>
            <a:r>
              <a:rPr lang="en-US" sz="2400" dirty="0"/>
              <a:t>Production features in 2.7b3 release (7/6/2010):</a:t>
            </a:r>
          </a:p>
          <a:p>
            <a:pPr lvl="1"/>
            <a:r>
              <a:rPr lang="en-US" sz="2000" dirty="0"/>
              <a:t>Full electrostatics with PME</a:t>
            </a:r>
          </a:p>
          <a:p>
            <a:pPr lvl="1"/>
            <a:r>
              <a:rPr lang="en-US" sz="2000" dirty="0"/>
              <a:t>1-4 exclusions</a:t>
            </a:r>
          </a:p>
          <a:p>
            <a:pPr lvl="1"/>
            <a:r>
              <a:rPr lang="en-US" sz="2000" dirty="0"/>
              <a:t>Constant-pressure simulation</a:t>
            </a:r>
          </a:p>
          <a:p>
            <a:pPr lvl="1"/>
            <a:r>
              <a:rPr lang="en-US" sz="2000" dirty="0"/>
              <a:t>Improved force accuracy:</a:t>
            </a:r>
          </a:p>
          <a:p>
            <a:pPr lvl="2"/>
            <a:r>
              <a:rPr lang="en-US" sz="1800" dirty="0"/>
              <a:t>Patch-centered atom coordinates</a:t>
            </a:r>
          </a:p>
          <a:p>
            <a:pPr lvl="2"/>
            <a:r>
              <a:rPr lang="en-US" sz="1800" dirty="0"/>
              <a:t>Increased precision of force interpolation</a:t>
            </a:r>
          </a:p>
          <a:p>
            <a:r>
              <a:rPr lang="en-US" sz="2400" dirty="0"/>
              <a:t>Performance enhancements in 2.7b4 release (9/17/2010):</a:t>
            </a:r>
          </a:p>
          <a:p>
            <a:pPr lvl="1"/>
            <a:r>
              <a:rPr lang="en-US" sz="2000" dirty="0"/>
              <a:t>Sort blocks in order of decreasing work</a:t>
            </a:r>
          </a:p>
          <a:p>
            <a:pPr lvl="1"/>
            <a:r>
              <a:rPr lang="en-US" sz="2000" dirty="0"/>
              <a:t>Recursive bisection within patch on 32-atom boundaries</a:t>
            </a:r>
          </a:p>
          <a:p>
            <a:pPr lvl="1"/>
            <a:r>
              <a:rPr lang="en-US" sz="2000" dirty="0"/>
              <a:t>Warp-based </a:t>
            </a:r>
            <a:r>
              <a:rPr lang="en-US" sz="2000" dirty="0" smtClean="0"/>
              <a:t>pair lists </a:t>
            </a:r>
            <a:r>
              <a:rPr lang="en-US" sz="2000" dirty="0"/>
              <a:t>based on sorted atoms</a:t>
            </a:r>
          </a:p>
        </p:txBody>
      </p:sp>
    </p:spTree>
    <p:extLst>
      <p:ext uri="{BB962C8B-B14F-4D97-AF65-F5344CB8AC3E}">
        <p14:creationId xmlns:p14="http://schemas.microsoft.com/office/powerpoint/2010/main" val="283265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Blocks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Sort patch pairs by increasing distance.</a:t>
            </a:r>
          </a:p>
          <a:p>
            <a:r>
              <a:rPr lang="en-US"/>
              <a:t>Equivalent to sort by decreasing work.</a:t>
            </a:r>
          </a:p>
          <a:p>
            <a:r>
              <a:rPr lang="en-US"/>
              <a:t>Slower blocks start first, fast blocks last.</a:t>
            </a:r>
          </a:p>
          <a:p>
            <a:r>
              <a:rPr lang="en-US"/>
              <a:t>Reduces idle time, total runtime of grid.</a:t>
            </a:r>
          </a:p>
        </p:txBody>
      </p:sp>
    </p:spTree>
    <p:extLst>
      <p:ext uri="{BB962C8B-B14F-4D97-AF65-F5344CB8AC3E}">
        <p14:creationId xmlns:p14="http://schemas.microsoft.com/office/powerpoint/2010/main" val="52398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Atoms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Reduce warp divergence on cutoff tests</a:t>
            </a:r>
          </a:p>
          <a:p>
            <a:r>
              <a:rPr lang="en-US"/>
              <a:t>Group nearby atoms in the same warp</a:t>
            </a:r>
          </a:p>
          <a:p>
            <a:r>
              <a:rPr lang="en-US"/>
              <a:t>One option is space-filling curve</a:t>
            </a:r>
          </a:p>
          <a:p>
            <a:r>
              <a:rPr lang="en-US"/>
              <a:t>Used recursive bisection instead</a:t>
            </a:r>
          </a:p>
          <a:p>
            <a:pPr lvl="1"/>
            <a:r>
              <a:rPr lang="en-US"/>
              <a:t>Split only on 32-atom boundaries</a:t>
            </a:r>
          </a:p>
          <a:p>
            <a:pPr lvl="1"/>
            <a:r>
              <a:rPr lang="en-US"/>
              <a:t>Find major axis, sort, split, repeat…</a:t>
            </a:r>
          </a:p>
        </p:txBody>
      </p:sp>
    </p:spTree>
    <p:extLst>
      <p:ext uri="{BB962C8B-B14F-4D97-AF65-F5344CB8AC3E}">
        <p14:creationId xmlns:p14="http://schemas.microsoft.com/office/powerpoint/2010/main" val="123082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28733"/>
          </a:xfrm>
        </p:spPr>
        <p:txBody>
          <a:bodyPr/>
          <a:lstStyle/>
          <a:p>
            <a:r>
              <a:rPr lang="en-US" sz="4000" dirty="0" smtClean="0"/>
              <a:t>Excluded Pairs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0208"/>
            <a:ext cx="7772400" cy="4114800"/>
          </a:xfrm>
        </p:spPr>
        <p:txBody>
          <a:bodyPr/>
          <a:lstStyle/>
          <a:p>
            <a:r>
              <a:rPr lang="en-US" dirty="0" smtClean="0"/>
              <a:t>Self interactions are excluded</a:t>
            </a:r>
          </a:p>
          <a:p>
            <a:r>
              <a:rPr lang="en-US" dirty="0" smtClean="0"/>
              <a:t>Typically exclude pairs of atoms that are covalently bonded to each other or to a common atom</a:t>
            </a:r>
          </a:p>
          <a:p>
            <a:r>
              <a:rPr lang="en-US" dirty="0" smtClean="0"/>
              <a:t>Possible approaches:</a:t>
            </a:r>
          </a:p>
          <a:p>
            <a:pPr lvl="1"/>
            <a:r>
              <a:rPr lang="en-US" dirty="0" smtClean="0"/>
              <a:t>Ignore and correct later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ut this can cause large numerical errors</a:t>
            </a:r>
          </a:p>
          <a:p>
            <a:pPr lvl="1"/>
            <a:r>
              <a:rPr lang="en-US" dirty="0" smtClean="0"/>
              <a:t>Detect during evaluation and skip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82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Warp-based </a:t>
            </a:r>
            <a:r>
              <a:rPr lang="en-US" dirty="0" err="1" smtClean="0"/>
              <a:t>Pairlists</a:t>
            </a:r>
            <a:endParaRPr lang="en-US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List generation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Load 16 atoms into shared memory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atoms in this warp within </a:t>
            </a:r>
            <a:r>
              <a:rPr lang="en-US" dirty="0" err="1" smtClean="0"/>
              <a:t>pairlist</a:t>
            </a:r>
            <a:r>
              <a:rPr lang="en-US" dirty="0" smtClean="0"/>
              <a:t> </a:t>
            </a:r>
            <a:r>
              <a:rPr lang="en-US" dirty="0"/>
              <a:t>distance?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Combine all (4) warps as bits in char and save.</a:t>
            </a:r>
          </a:p>
          <a:p>
            <a:pPr>
              <a:lnSpc>
                <a:spcPct val="90000"/>
              </a:lnSpc>
            </a:pPr>
            <a:r>
              <a:rPr lang="en-US" dirty="0"/>
              <a:t>List 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Load set of 16 atoms if any bit is set in list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calculate if this warp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bit is set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Cuts kernel runtime by 50%</a:t>
            </a:r>
          </a:p>
        </p:txBody>
      </p:sp>
    </p:spTree>
    <p:extLst>
      <p:ext uri="{BB962C8B-B14F-4D97-AF65-F5344CB8AC3E}">
        <p14:creationId xmlns:p14="http://schemas.microsoft.com/office/powerpoint/2010/main" val="422523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Lincoln and Longhorn Performance</a:t>
            </a:r>
            <a:br>
              <a:rPr lang="en-US"/>
            </a:br>
            <a:r>
              <a:rPr lang="en-US" sz="2400"/>
              <a:t>(8 Intel cores and 2 NVIDIA Telsa GPUs per node)</a:t>
            </a:r>
            <a:endParaRPr lang="en-US"/>
          </a:p>
        </p:txBody>
      </p:sp>
      <p:graphicFrame>
        <p:nvGraphicFramePr>
          <p:cNvPr id="440323" name="Object 3"/>
          <p:cNvGraphicFramePr>
            <a:graphicFrameLocks noGrp="1" noChangeAspect="1"/>
          </p:cNvGraphicFramePr>
          <p:nvPr>
            <p:ph type="chart" sz="half" idx="4294967295"/>
            <p:extLst>
              <p:ext uri="{D42A27DB-BD31-4B8C-83A1-F6EECF244321}">
                <p14:modId xmlns:p14="http://schemas.microsoft.com/office/powerpoint/2010/main" val="179740492"/>
              </p:ext>
            </p:extLst>
          </p:nvPr>
        </p:nvGraphicFramePr>
        <p:xfrm>
          <a:off x="76200" y="1752600"/>
          <a:ext cx="9191625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hart" r:id="rId4" imgW="7785100" imgH="3949700" progId="MSGraph.Chart.8">
                  <p:embed followColorScheme="full"/>
                </p:oleObj>
              </mc:Choice>
              <mc:Fallback>
                <p:oleObj name="Chart" r:id="rId4" imgW="7785100" imgH="3949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52600"/>
                        <a:ext cx="9191625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5638800" y="3962400"/>
            <a:ext cx="142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32 GPUs</a:t>
            </a:r>
          </a:p>
        </p:txBody>
      </p:sp>
      <p:sp>
        <p:nvSpPr>
          <p:cNvPr id="440331" name="Line 11"/>
          <p:cNvSpPr>
            <a:spLocks noChangeShapeType="1"/>
          </p:cNvSpPr>
          <p:nvPr/>
        </p:nvSpPr>
        <p:spPr bwMode="auto">
          <a:xfrm>
            <a:off x="6754813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2" name="Rectangle 12"/>
          <p:cNvSpPr>
            <a:spLocks noChangeArrowheads="1"/>
          </p:cNvSpPr>
          <p:nvPr/>
        </p:nvSpPr>
        <p:spPr bwMode="auto">
          <a:xfrm>
            <a:off x="990600" y="60960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CPU cores</a:t>
            </a:r>
          </a:p>
        </p:txBody>
      </p:sp>
      <p:sp>
        <p:nvSpPr>
          <p:cNvPr id="440333" name="Rectangle 13"/>
          <p:cNvSpPr>
            <a:spLocks noChangeArrowheads="1"/>
          </p:cNvSpPr>
          <p:nvPr/>
        </p:nvSpPr>
        <p:spPr bwMode="auto">
          <a:xfrm>
            <a:off x="381000" y="1524000"/>
            <a:ext cx="355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Arial" charset="0"/>
                <a:cs typeface="ＭＳ Ｐゴシック" charset="0"/>
              </a:rPr>
              <a:t>STMV (1M atoms) s/step</a:t>
            </a:r>
          </a:p>
        </p:txBody>
      </p:sp>
      <p:sp>
        <p:nvSpPr>
          <p:cNvPr id="440334" name="Rectangle 14"/>
          <p:cNvSpPr>
            <a:spLocks noChangeArrowheads="1"/>
          </p:cNvSpPr>
          <p:nvPr/>
        </p:nvSpPr>
        <p:spPr bwMode="auto">
          <a:xfrm>
            <a:off x="1219200" y="2209800"/>
            <a:ext cx="585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cs typeface="ＭＳ Ｐゴシック" charset="0"/>
              </a:rPr>
              <a:t>~2.8</a:t>
            </a:r>
          </a:p>
        </p:txBody>
      </p:sp>
    </p:spTree>
    <p:extLst>
      <p:ext uri="{BB962C8B-B14F-4D97-AF65-F5344CB8AC3E}">
        <p14:creationId xmlns:p14="http://schemas.microsoft.com/office/powerpoint/2010/main" val="103728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Noise Still Present</a:t>
            </a:r>
          </a:p>
        </p:txBody>
      </p:sp>
      <p:pic>
        <p:nvPicPr>
          <p:cNvPr id="430084" name="Picture 4" descr="TimelineScreenshotApo4ppnStretch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981200"/>
            <a:ext cx="7429500" cy="4114800"/>
          </a:xfrm>
        </p:spPr>
      </p:pic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1981200" y="3505200"/>
            <a:ext cx="18288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6" name="Oval 6"/>
          <p:cNvSpPr>
            <a:spLocks noChangeArrowheads="1"/>
          </p:cNvSpPr>
          <p:nvPr/>
        </p:nvSpPr>
        <p:spPr bwMode="auto">
          <a:xfrm>
            <a:off x="5257800" y="5029200"/>
            <a:ext cx="18288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568"/>
            <a:ext cx="7772400" cy="776902"/>
          </a:xfrm>
        </p:spPr>
        <p:txBody>
          <a:bodyPr/>
          <a:lstStyle/>
          <a:p>
            <a:r>
              <a:rPr lang="en-US" sz="4000" dirty="0" smtClean="0"/>
              <a:t>Algorithmic Enhancements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1005"/>
            <a:ext cx="7772400" cy="4859236"/>
          </a:xfrm>
        </p:spPr>
        <p:txBody>
          <a:bodyPr/>
          <a:lstStyle/>
          <a:p>
            <a:r>
              <a:rPr lang="en-US" sz="2800" dirty="0" smtClean="0"/>
              <a:t>Maintain pair lists</a:t>
            </a:r>
          </a:p>
          <a:p>
            <a:pPr lvl="1"/>
            <a:r>
              <a:rPr lang="en-US" sz="2400" dirty="0" smtClean="0"/>
              <a:t>For each atom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keep list of atoms </a:t>
            </a:r>
            <a:r>
              <a:rPr lang="en-US" sz="2400" i="1" dirty="0" smtClean="0"/>
              <a:t>j</a:t>
            </a:r>
            <a:r>
              <a:rPr lang="en-US" sz="2400" dirty="0" smtClean="0"/>
              <a:t> within cutoff</a:t>
            </a:r>
          </a:p>
          <a:p>
            <a:pPr lvl="1"/>
            <a:r>
              <a:rPr lang="en-US" sz="2400" dirty="0" smtClean="0"/>
              <a:t>Extend cutoff distance 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δ</a:t>
            </a:r>
            <a:r>
              <a:rPr lang="en-US" sz="2400" dirty="0" smtClean="0"/>
              <a:t>), no update needed until an atom moves distance </a:t>
            </a:r>
            <a:r>
              <a:rPr lang="en-US" sz="2400" i="1" dirty="0" err="1" smtClean="0"/>
              <a:t>δ</a:t>
            </a:r>
            <a:r>
              <a:rPr lang="en-US" sz="2400" dirty="0" smtClean="0"/>
              <a:t>/2</a:t>
            </a:r>
            <a:endParaRPr lang="en-US" sz="2400" i="1" dirty="0" smtClean="0"/>
          </a:p>
          <a:p>
            <a:r>
              <a:rPr lang="en-US" sz="2800" dirty="0" smtClean="0"/>
              <a:t>Maintain “hydrogen groups”</a:t>
            </a:r>
          </a:p>
          <a:p>
            <a:pPr lvl="1"/>
            <a:r>
              <a:rPr lang="en-US" sz="2400" dirty="0" smtClean="0"/>
              <a:t>Reduce amount of pairwise testing between atoms</a:t>
            </a:r>
          </a:p>
          <a:p>
            <a:pPr lvl="1"/>
            <a:r>
              <a:rPr lang="en-US" sz="2400" dirty="0" smtClean="0"/>
              <a:t>Let </a:t>
            </a:r>
            <a:r>
              <a:rPr lang="en-US" sz="2400" i="1" dirty="0" err="1" smtClean="0"/>
              <a:t>ε</a:t>
            </a:r>
            <a:r>
              <a:rPr lang="en-US" sz="2400" dirty="0" smtClean="0"/>
              <a:t> be upper bound on hydrogen bond length</a:t>
            </a:r>
          </a:p>
          <a:p>
            <a:pPr lvl="1"/>
            <a:r>
              <a:rPr lang="en-US" sz="2400" dirty="0" smtClean="0"/>
              <a:t>Test distance between “parent” atoms</a:t>
            </a:r>
          </a:p>
          <a:p>
            <a:pPr lvl="2"/>
            <a:r>
              <a:rPr lang="en-US" sz="2000" dirty="0" smtClean="0"/>
              <a:t>If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ij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&lt; (</a:t>
            </a:r>
            <a:r>
              <a:rPr lang="en-US" sz="2000" i="1" dirty="0" smtClean="0"/>
              <a:t>a</a:t>
            </a:r>
            <a:r>
              <a:rPr lang="en-US" sz="2000" dirty="0" smtClean="0"/>
              <a:t> − 2</a:t>
            </a:r>
            <a:r>
              <a:rPr lang="en-US" sz="2000" i="1" dirty="0" smtClean="0"/>
              <a:t>ε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then all atoms interact</a:t>
            </a:r>
          </a:p>
          <a:p>
            <a:pPr lvl="2"/>
            <a:r>
              <a:rPr lang="en-US" sz="2000" dirty="0" smtClean="0"/>
              <a:t>If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ij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&gt; (</a:t>
            </a:r>
            <a:r>
              <a:rPr lang="en-US" sz="2000" i="1" dirty="0" smtClean="0"/>
              <a:t>a</a:t>
            </a:r>
            <a:r>
              <a:rPr lang="en-US" sz="2000" dirty="0" smtClean="0"/>
              <a:t> + 2</a:t>
            </a:r>
            <a:r>
              <a:rPr lang="en-US" sz="2000" i="1" dirty="0" smtClean="0"/>
              <a:t>ε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then no atoms interact</a:t>
            </a:r>
          </a:p>
          <a:p>
            <a:pPr lvl="2"/>
            <a:r>
              <a:rPr lang="en-US" sz="2000" dirty="0" smtClean="0"/>
              <a:t>Otherwise have to test all pairs</a:t>
            </a:r>
          </a:p>
        </p:txBody>
      </p:sp>
    </p:spTree>
    <p:extLst>
      <p:ext uri="{BB962C8B-B14F-4D97-AF65-F5344CB8AC3E}">
        <p14:creationId xmlns:p14="http://schemas.microsoft.com/office/powerpoint/2010/main" val="33877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4104"/>
            <a:ext cx="7772400" cy="738028"/>
          </a:xfrm>
        </p:spPr>
        <p:txBody>
          <a:bodyPr/>
          <a:lstStyle/>
          <a:p>
            <a:r>
              <a:rPr lang="en-US" sz="4000" dirty="0" smtClean="0"/>
              <a:t>Algorithmic Enhancements (2)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1333"/>
            <a:ext cx="7772400" cy="4458907"/>
          </a:xfrm>
        </p:spPr>
        <p:txBody>
          <a:bodyPr/>
          <a:lstStyle/>
          <a:p>
            <a:r>
              <a:rPr lang="en-US" sz="2800" dirty="0" smtClean="0"/>
              <a:t>Combine pair lists and hydrogen groups</a:t>
            </a:r>
          </a:p>
          <a:p>
            <a:pPr lvl="1"/>
            <a:r>
              <a:rPr lang="en-US" sz="2400" dirty="0" smtClean="0"/>
              <a:t>Use hydrogen groups to shortcut pair list generation</a:t>
            </a:r>
          </a:p>
          <a:p>
            <a:pPr lvl="1"/>
            <a:r>
              <a:rPr lang="en-US" sz="2400" dirty="0" smtClean="0"/>
              <a:t>Check exclusions only when generating pair lists</a:t>
            </a:r>
          </a:p>
          <a:p>
            <a:pPr lvl="1"/>
            <a:r>
              <a:rPr lang="en-US" sz="2400" dirty="0" smtClean="0"/>
              <a:t>During force computation, just need to test cutoff</a:t>
            </a:r>
          </a:p>
          <a:p>
            <a:r>
              <a:rPr lang="en-US" sz="2800" dirty="0" smtClean="0"/>
              <a:t>Interpolation tables for interactions</a:t>
            </a:r>
          </a:p>
          <a:p>
            <a:pPr lvl="1"/>
            <a:r>
              <a:rPr lang="en-US" sz="2400" dirty="0" smtClean="0"/>
              <a:t>Avoid </a:t>
            </a:r>
            <a:r>
              <a:rPr lang="en-US" sz="2400" dirty="0" err="1" smtClean="0"/>
              <a:t>erfc</a:t>
            </a:r>
            <a:r>
              <a:rPr lang="en-US" sz="2400" dirty="0" smtClean="0"/>
              <a:t> and </a:t>
            </a:r>
            <a:r>
              <a:rPr lang="en-US" sz="2400" dirty="0" err="1" smtClean="0"/>
              <a:t>exp</a:t>
            </a:r>
            <a:r>
              <a:rPr lang="en-US" sz="2400" dirty="0" smtClean="0"/>
              <a:t> functions needed for PME</a:t>
            </a:r>
          </a:p>
          <a:p>
            <a:pPr lvl="1"/>
            <a:r>
              <a:rPr lang="en-US" sz="2400" dirty="0" smtClean="0"/>
              <a:t>Avoid </a:t>
            </a:r>
            <a:r>
              <a:rPr lang="en-US" sz="2400" dirty="0" err="1" smtClean="0"/>
              <a:t>rsqrt</a:t>
            </a:r>
            <a:r>
              <a:rPr lang="en-US" sz="2400" dirty="0" smtClean="0"/>
              <a:t> (on x86)</a:t>
            </a:r>
          </a:p>
          <a:p>
            <a:pPr lvl="1"/>
            <a:r>
              <a:rPr lang="en-US" sz="2400" dirty="0" smtClean="0"/>
              <a:t>Avoid additional branching and calculation for van der Waals switching function</a:t>
            </a:r>
          </a:p>
        </p:txBody>
      </p:sp>
    </p:spTree>
    <p:extLst>
      <p:ext uri="{BB962C8B-B14F-4D97-AF65-F5344CB8AC3E}">
        <p14:creationId xmlns:p14="http://schemas.microsoft.com/office/powerpoint/2010/main" val="10016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9314"/>
            <a:ext cx="7772400" cy="776902"/>
          </a:xfrm>
        </p:spPr>
        <p:txBody>
          <a:bodyPr/>
          <a:lstStyle/>
          <a:p>
            <a:r>
              <a:rPr lang="en-US" sz="4000" dirty="0" smtClean="0"/>
              <a:t>Short-range Parallelization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7384"/>
            <a:ext cx="7772400" cy="2262819"/>
          </a:xfrm>
        </p:spPr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patial decomposition</a:t>
            </a:r>
          </a:p>
          <a:p>
            <a:r>
              <a:rPr lang="en-US" sz="2800" dirty="0" smtClean="0"/>
              <a:t>Assign grid cells to PEs</a:t>
            </a:r>
          </a:p>
          <a:p>
            <a:r>
              <a:rPr lang="en-US" sz="2800" dirty="0" smtClean="0"/>
              <a:t>Maps naturally to 3D mesh topology</a:t>
            </a:r>
          </a:p>
          <a:p>
            <a:pPr lvl="1"/>
            <a:r>
              <a:rPr lang="en-US" sz="2400" dirty="0" smtClean="0"/>
              <a:t>Communication with nearest neighbors</a:t>
            </a:r>
            <a:endParaRPr lang="en-US" sz="2400" dirty="0"/>
          </a:p>
        </p:txBody>
      </p:sp>
      <p:sp>
        <p:nvSpPr>
          <p:cNvPr id="5" name="Frame 4"/>
          <p:cNvSpPr/>
          <p:nvPr/>
        </p:nvSpPr>
        <p:spPr bwMode="auto">
          <a:xfrm>
            <a:off x="685800" y="4548530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1797146" y="4558392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2895533" y="4558392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685800" y="5528295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1797146" y="5538157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2895533" y="5538157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Frame 10"/>
          <p:cNvSpPr/>
          <p:nvPr/>
        </p:nvSpPr>
        <p:spPr bwMode="auto">
          <a:xfrm>
            <a:off x="685800" y="3570203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1797146" y="3580065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Frame 12"/>
          <p:cNvSpPr/>
          <p:nvPr/>
        </p:nvSpPr>
        <p:spPr bwMode="auto">
          <a:xfrm>
            <a:off x="2895533" y="3580065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Frame 13"/>
          <p:cNvSpPr/>
          <p:nvPr/>
        </p:nvSpPr>
        <p:spPr bwMode="auto">
          <a:xfrm>
            <a:off x="5503635" y="4558392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Frame 14"/>
          <p:cNvSpPr/>
          <p:nvPr/>
        </p:nvSpPr>
        <p:spPr bwMode="auto">
          <a:xfrm>
            <a:off x="6614981" y="4568254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Frame 15"/>
          <p:cNvSpPr/>
          <p:nvPr/>
        </p:nvSpPr>
        <p:spPr bwMode="auto">
          <a:xfrm>
            <a:off x="7713368" y="4568254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Frame 16"/>
          <p:cNvSpPr/>
          <p:nvPr/>
        </p:nvSpPr>
        <p:spPr bwMode="auto">
          <a:xfrm>
            <a:off x="5503635" y="5538157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Frame 17"/>
          <p:cNvSpPr/>
          <p:nvPr/>
        </p:nvSpPr>
        <p:spPr bwMode="auto">
          <a:xfrm>
            <a:off x="6614981" y="5548019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9" name="Frame 18"/>
          <p:cNvSpPr/>
          <p:nvPr/>
        </p:nvSpPr>
        <p:spPr bwMode="auto">
          <a:xfrm>
            <a:off x="7713368" y="5548019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Frame 19"/>
          <p:cNvSpPr/>
          <p:nvPr/>
        </p:nvSpPr>
        <p:spPr bwMode="auto">
          <a:xfrm>
            <a:off x="5503635" y="3580065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Frame 20"/>
          <p:cNvSpPr/>
          <p:nvPr/>
        </p:nvSpPr>
        <p:spPr bwMode="auto">
          <a:xfrm>
            <a:off x="6614981" y="3589927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Frame 21"/>
          <p:cNvSpPr/>
          <p:nvPr/>
        </p:nvSpPr>
        <p:spPr bwMode="auto">
          <a:xfrm>
            <a:off x="7713368" y="3589927"/>
            <a:ext cx="738647" cy="712688"/>
          </a:xfrm>
          <a:prstGeom prst="frame">
            <a:avLst>
              <a:gd name="adj1" fmla="val 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23" name="Straight Arrow Connector 22"/>
          <p:cNvCxnSpPr>
            <a:stCxn id="42" idx="6"/>
            <a:endCxn id="5" idx="3"/>
          </p:cNvCxnSpPr>
          <p:nvPr/>
        </p:nvCxnSpPr>
        <p:spPr bwMode="auto">
          <a:xfrm flipH="1" flipV="1">
            <a:off x="1424447" y="4904874"/>
            <a:ext cx="863146" cy="9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42" idx="7"/>
          </p:cNvCxnSpPr>
          <p:nvPr/>
        </p:nvCxnSpPr>
        <p:spPr bwMode="auto">
          <a:xfrm flipH="1">
            <a:off x="1424448" y="4830307"/>
            <a:ext cx="827669" cy="71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42" idx="0"/>
            <a:endCxn id="9" idx="0"/>
          </p:cNvCxnSpPr>
          <p:nvPr/>
        </p:nvCxnSpPr>
        <p:spPr bwMode="auto">
          <a:xfrm>
            <a:off x="2166470" y="4795335"/>
            <a:ext cx="0" cy="742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49" idx="2"/>
          </p:cNvCxnSpPr>
          <p:nvPr/>
        </p:nvCxnSpPr>
        <p:spPr bwMode="auto">
          <a:xfrm flipV="1">
            <a:off x="6863181" y="4895012"/>
            <a:ext cx="880941" cy="9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49" idx="3"/>
          </p:cNvCxnSpPr>
          <p:nvPr/>
        </p:nvCxnSpPr>
        <p:spPr bwMode="auto">
          <a:xfrm flipV="1">
            <a:off x="6898657" y="4302616"/>
            <a:ext cx="814711" cy="686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49" idx="4"/>
            <a:endCxn id="21" idx="2"/>
          </p:cNvCxnSpPr>
          <p:nvPr/>
        </p:nvCxnSpPr>
        <p:spPr bwMode="auto">
          <a:xfrm flipV="1">
            <a:off x="6984305" y="4302615"/>
            <a:ext cx="0" cy="7216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2045346" y="4795335"/>
            <a:ext cx="242247" cy="23880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863181" y="4785473"/>
            <a:ext cx="242247" cy="23880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>
            <a:endCxn id="6" idx="0"/>
          </p:cNvCxnSpPr>
          <p:nvPr/>
        </p:nvCxnSpPr>
        <p:spPr bwMode="auto">
          <a:xfrm>
            <a:off x="2166470" y="3970997"/>
            <a:ext cx="0" cy="587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endCxn id="6" idx="3"/>
          </p:cNvCxnSpPr>
          <p:nvPr/>
        </p:nvCxnSpPr>
        <p:spPr bwMode="auto">
          <a:xfrm flipH="1">
            <a:off x="2535793" y="4914736"/>
            <a:ext cx="7342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2535793" y="3970997"/>
            <a:ext cx="734223" cy="587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5853912" y="5280942"/>
            <a:ext cx="761069" cy="587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endCxn id="15" idx="1"/>
          </p:cNvCxnSpPr>
          <p:nvPr/>
        </p:nvCxnSpPr>
        <p:spPr bwMode="auto">
          <a:xfrm>
            <a:off x="5853912" y="4914736"/>
            <a:ext cx="761069" cy="9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endCxn id="15" idx="2"/>
          </p:cNvCxnSpPr>
          <p:nvPr/>
        </p:nvCxnSpPr>
        <p:spPr bwMode="auto">
          <a:xfrm flipV="1">
            <a:off x="6984305" y="5280942"/>
            <a:ext cx="0" cy="587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Oval 72"/>
          <p:cNvSpPr/>
          <p:nvPr/>
        </p:nvSpPr>
        <p:spPr bwMode="auto">
          <a:xfrm>
            <a:off x="2086179" y="3891499"/>
            <a:ext cx="160581" cy="1589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3189725" y="3884904"/>
            <a:ext cx="160581" cy="1589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189725" y="4839975"/>
            <a:ext cx="160581" cy="1589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773621" y="4830307"/>
            <a:ext cx="160581" cy="1589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780038" y="5789402"/>
            <a:ext cx="160581" cy="1589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904982" y="5804001"/>
            <a:ext cx="160581" cy="1589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41538" y="3884904"/>
            <a:ext cx="14347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NAMD</a:t>
            </a:r>
          </a:p>
          <a:p>
            <a:r>
              <a:rPr lang="en-US" dirty="0" smtClean="0"/>
              <a:t>sends</a:t>
            </a:r>
          </a:p>
          <a:p>
            <a:r>
              <a:rPr lang="en-US" dirty="0" smtClean="0"/>
              <a:t>positions</a:t>
            </a:r>
          </a:p>
          <a:p>
            <a:r>
              <a:rPr lang="en-US" dirty="0" smtClean="0"/>
              <a:t>downstream,</a:t>
            </a:r>
          </a:p>
          <a:p>
            <a:r>
              <a:rPr lang="en-US" dirty="0" smtClean="0"/>
              <a:t>then sends</a:t>
            </a:r>
          </a:p>
          <a:p>
            <a:r>
              <a:rPr lang="en-US" dirty="0" smtClean="0"/>
              <a:t>forces</a:t>
            </a:r>
          </a:p>
          <a:p>
            <a:r>
              <a:rPr lang="en-US" dirty="0" smtClean="0"/>
              <a:t>upstream.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0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endParaRPr lang="en-US" b="0"/>
          </a:p>
        </p:txBody>
      </p:sp>
      <p:grpSp>
        <p:nvGrpSpPr>
          <p:cNvPr id="270339" name="Group 1027"/>
          <p:cNvGrpSpPr>
            <a:grpSpLocks/>
          </p:cNvGrpSpPr>
          <p:nvPr/>
        </p:nvGrpSpPr>
        <p:grpSpPr bwMode="auto">
          <a:xfrm>
            <a:off x="381000" y="2209800"/>
            <a:ext cx="4572000" cy="3810000"/>
            <a:chOff x="1056" y="1200"/>
            <a:chExt cx="3744" cy="2928"/>
          </a:xfrm>
        </p:grpSpPr>
        <p:sp>
          <p:nvSpPr>
            <p:cNvPr id="270340" name="Rectangle 1028"/>
            <p:cNvSpPr>
              <a:spLocks noChangeArrowheads="1"/>
            </p:cNvSpPr>
            <p:nvPr/>
          </p:nvSpPr>
          <p:spPr bwMode="auto">
            <a:xfrm>
              <a:off x="105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1" name="Rectangle 1029"/>
            <p:cNvSpPr>
              <a:spLocks noChangeArrowheads="1"/>
            </p:cNvSpPr>
            <p:nvPr/>
          </p:nvSpPr>
          <p:spPr bwMode="auto">
            <a:xfrm>
              <a:off x="2736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2" name="Rectangle 1030"/>
            <p:cNvSpPr>
              <a:spLocks noChangeArrowheads="1"/>
            </p:cNvSpPr>
            <p:nvPr/>
          </p:nvSpPr>
          <p:spPr bwMode="auto">
            <a:xfrm>
              <a:off x="4272" y="12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3" name="Rectangle 1031"/>
            <p:cNvSpPr>
              <a:spLocks noChangeArrowheads="1"/>
            </p:cNvSpPr>
            <p:nvPr/>
          </p:nvSpPr>
          <p:spPr bwMode="auto">
            <a:xfrm>
              <a:off x="2736" y="2400"/>
              <a:ext cx="528" cy="528"/>
            </a:xfrm>
            <a:prstGeom prst="rect">
              <a:avLst/>
            </a:prstGeom>
            <a:solidFill>
              <a:srgbClr val="FF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4" name="Rectangle 1032"/>
            <p:cNvSpPr>
              <a:spLocks noChangeArrowheads="1"/>
            </p:cNvSpPr>
            <p:nvPr/>
          </p:nvSpPr>
          <p:spPr bwMode="auto">
            <a:xfrm>
              <a:off x="1056" y="235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5" name="Rectangle 1033"/>
            <p:cNvSpPr>
              <a:spLocks noChangeArrowheads="1"/>
            </p:cNvSpPr>
            <p:nvPr/>
          </p:nvSpPr>
          <p:spPr bwMode="auto">
            <a:xfrm>
              <a:off x="4272" y="355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6" name="Rectangle 1034"/>
            <p:cNvSpPr>
              <a:spLocks noChangeArrowheads="1"/>
            </p:cNvSpPr>
            <p:nvPr/>
          </p:nvSpPr>
          <p:spPr bwMode="auto">
            <a:xfrm>
              <a:off x="2736" y="36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7" name="Rectangle 1035"/>
            <p:cNvSpPr>
              <a:spLocks noChangeArrowheads="1"/>
            </p:cNvSpPr>
            <p:nvPr/>
          </p:nvSpPr>
          <p:spPr bwMode="auto">
            <a:xfrm>
              <a:off x="1056" y="3552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8" name="Rectangle 1036"/>
            <p:cNvSpPr>
              <a:spLocks noChangeArrowheads="1"/>
            </p:cNvSpPr>
            <p:nvPr/>
          </p:nvSpPr>
          <p:spPr bwMode="auto">
            <a:xfrm>
              <a:off x="4272" y="2400"/>
              <a:ext cx="52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9" name="AutoShape 1037"/>
            <p:cNvSpPr>
              <a:spLocks noChangeArrowheads="1"/>
            </p:cNvSpPr>
            <p:nvPr/>
          </p:nvSpPr>
          <p:spPr bwMode="auto">
            <a:xfrm>
              <a:off x="1968" y="2544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0" name="AutoShape 1038"/>
            <p:cNvSpPr>
              <a:spLocks noChangeArrowheads="1"/>
            </p:cNvSpPr>
            <p:nvPr/>
          </p:nvSpPr>
          <p:spPr bwMode="auto">
            <a:xfrm>
              <a:off x="2064" y="196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1" name="AutoShape 1039"/>
            <p:cNvSpPr>
              <a:spLocks noChangeArrowheads="1"/>
            </p:cNvSpPr>
            <p:nvPr/>
          </p:nvSpPr>
          <p:spPr bwMode="auto">
            <a:xfrm>
              <a:off x="2016" y="3120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040"/>
            <p:cNvSpPr>
              <a:spLocks noChangeArrowheads="1"/>
            </p:cNvSpPr>
            <p:nvPr/>
          </p:nvSpPr>
          <p:spPr bwMode="auto">
            <a:xfrm>
              <a:off x="2828" y="314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AutoShape 1041"/>
            <p:cNvSpPr>
              <a:spLocks noChangeArrowheads="1"/>
            </p:cNvSpPr>
            <p:nvPr/>
          </p:nvSpPr>
          <p:spPr bwMode="auto">
            <a:xfrm>
              <a:off x="3552" y="3120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4" name="AutoShape 1042"/>
            <p:cNvSpPr>
              <a:spLocks noChangeArrowheads="1"/>
            </p:cNvSpPr>
            <p:nvPr/>
          </p:nvSpPr>
          <p:spPr bwMode="auto">
            <a:xfrm>
              <a:off x="3552" y="196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5" name="AutoShape 1043"/>
            <p:cNvSpPr>
              <a:spLocks noChangeArrowheads="1"/>
            </p:cNvSpPr>
            <p:nvPr/>
          </p:nvSpPr>
          <p:spPr bwMode="auto">
            <a:xfrm>
              <a:off x="2832" y="1948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6" name="AutoShape 1044"/>
            <p:cNvSpPr>
              <a:spLocks noChangeArrowheads="1"/>
            </p:cNvSpPr>
            <p:nvPr/>
          </p:nvSpPr>
          <p:spPr bwMode="auto">
            <a:xfrm>
              <a:off x="3600" y="2544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7" name="Line 1045"/>
            <p:cNvSpPr>
              <a:spLocks noChangeShapeType="1"/>
            </p:cNvSpPr>
            <p:nvPr/>
          </p:nvSpPr>
          <p:spPr bwMode="auto">
            <a:xfrm>
              <a:off x="1584" y="2688"/>
              <a:ext cx="3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8" name="Line 1046"/>
            <p:cNvSpPr>
              <a:spLocks noChangeShapeType="1"/>
            </p:cNvSpPr>
            <p:nvPr/>
          </p:nvSpPr>
          <p:spPr bwMode="auto">
            <a:xfrm>
              <a:off x="3264" y="2688"/>
              <a:ext cx="3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9" name="Line 1047"/>
            <p:cNvSpPr>
              <a:spLocks noChangeShapeType="1"/>
            </p:cNvSpPr>
            <p:nvPr/>
          </p:nvSpPr>
          <p:spPr bwMode="auto">
            <a:xfrm>
              <a:off x="3984" y="2688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0" name="Line 1048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1" name="Line 1049"/>
            <p:cNvSpPr>
              <a:spLocks noChangeShapeType="1"/>
            </p:cNvSpPr>
            <p:nvPr/>
          </p:nvSpPr>
          <p:spPr bwMode="auto">
            <a:xfrm flipH="1">
              <a:off x="2352" y="2976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2" name="Line 1050"/>
            <p:cNvSpPr>
              <a:spLocks noChangeShapeType="1"/>
            </p:cNvSpPr>
            <p:nvPr/>
          </p:nvSpPr>
          <p:spPr bwMode="auto">
            <a:xfrm flipH="1">
              <a:off x="1632" y="3360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3" name="Line 1051"/>
            <p:cNvSpPr>
              <a:spLocks noChangeShapeType="1"/>
            </p:cNvSpPr>
            <p:nvPr/>
          </p:nvSpPr>
          <p:spPr bwMode="auto">
            <a:xfrm flipH="1">
              <a:off x="3840" y="1776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4" name="Line 1052"/>
            <p:cNvSpPr>
              <a:spLocks noChangeShapeType="1"/>
            </p:cNvSpPr>
            <p:nvPr/>
          </p:nvSpPr>
          <p:spPr bwMode="auto">
            <a:xfrm flipH="1">
              <a:off x="3264" y="2160"/>
              <a:ext cx="38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5" name="Line 1053"/>
            <p:cNvSpPr>
              <a:spLocks noChangeShapeType="1"/>
            </p:cNvSpPr>
            <p:nvPr/>
          </p:nvSpPr>
          <p:spPr bwMode="auto">
            <a:xfrm>
              <a:off x="3024" y="1738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6" name="Line 1054"/>
            <p:cNvSpPr>
              <a:spLocks noChangeShapeType="1"/>
            </p:cNvSpPr>
            <p:nvPr/>
          </p:nvSpPr>
          <p:spPr bwMode="auto">
            <a:xfrm>
              <a:off x="3024" y="2208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7" name="Line 1055"/>
            <p:cNvSpPr>
              <a:spLocks noChangeShapeType="1"/>
            </p:cNvSpPr>
            <p:nvPr/>
          </p:nvSpPr>
          <p:spPr bwMode="auto">
            <a:xfrm>
              <a:off x="3020" y="2946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8" name="Line 1056"/>
            <p:cNvSpPr>
              <a:spLocks noChangeShapeType="1"/>
            </p:cNvSpPr>
            <p:nvPr/>
          </p:nvSpPr>
          <p:spPr bwMode="auto">
            <a:xfrm>
              <a:off x="3024" y="3398"/>
              <a:ext cx="0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9" name="Line 1057"/>
            <p:cNvSpPr>
              <a:spLocks noChangeShapeType="1"/>
            </p:cNvSpPr>
            <p:nvPr/>
          </p:nvSpPr>
          <p:spPr bwMode="auto">
            <a:xfrm>
              <a:off x="1632" y="1728"/>
              <a:ext cx="48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0" name="Line 1058"/>
            <p:cNvSpPr>
              <a:spLocks noChangeShapeType="1"/>
            </p:cNvSpPr>
            <p:nvPr/>
          </p:nvSpPr>
          <p:spPr bwMode="auto">
            <a:xfrm>
              <a:off x="2374" y="2170"/>
              <a:ext cx="292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1" name="Line 1059"/>
            <p:cNvSpPr>
              <a:spLocks noChangeShapeType="1"/>
            </p:cNvSpPr>
            <p:nvPr/>
          </p:nvSpPr>
          <p:spPr bwMode="auto">
            <a:xfrm>
              <a:off x="3888" y="3312"/>
              <a:ext cx="384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2" name="Line 1060"/>
            <p:cNvSpPr>
              <a:spLocks noChangeShapeType="1"/>
            </p:cNvSpPr>
            <p:nvPr/>
          </p:nvSpPr>
          <p:spPr bwMode="auto">
            <a:xfrm>
              <a:off x="3322" y="2976"/>
              <a:ext cx="293" cy="17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3" name="Line 1061"/>
            <p:cNvSpPr>
              <a:spLocks noChangeShapeType="1"/>
            </p:cNvSpPr>
            <p:nvPr/>
          </p:nvSpPr>
          <p:spPr bwMode="auto">
            <a:xfrm>
              <a:off x="1584" y="2688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4" name="AutoShape 1062"/>
            <p:cNvSpPr>
              <a:spLocks noChangeArrowheads="1"/>
            </p:cNvSpPr>
            <p:nvPr/>
          </p:nvSpPr>
          <p:spPr bwMode="auto">
            <a:xfrm>
              <a:off x="2832" y="2544"/>
              <a:ext cx="384" cy="240"/>
            </a:xfrm>
            <a:prstGeom prst="diamond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375" name="Rectangle 10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70376" name="Text Box 1064"/>
          <p:cNvSpPr txBox="1">
            <a:spLocks noChangeArrowheads="1"/>
          </p:cNvSpPr>
          <p:nvPr/>
        </p:nvSpPr>
        <p:spPr bwMode="auto">
          <a:xfrm>
            <a:off x="5334000" y="2209800"/>
            <a:ext cx="381000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0" dirty="0"/>
              <a:t> Spatially decompose data and communication.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0" dirty="0"/>
              <a:t> Separate but related work decomposition.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0" dirty="0"/>
              <a:t> </a:t>
            </a:r>
            <a:r>
              <a:rPr lang="ja-JP" altLang="en-US" sz="2800" b="0" dirty="0">
                <a:latin typeface="Arial"/>
              </a:rPr>
              <a:t>“</a:t>
            </a:r>
            <a:r>
              <a:rPr lang="en-US" sz="2800" b="0" dirty="0"/>
              <a:t>Compute objects</a:t>
            </a:r>
            <a:r>
              <a:rPr lang="ja-JP" altLang="en-US" sz="2800" b="0" dirty="0">
                <a:latin typeface="Arial"/>
              </a:rPr>
              <a:t>”</a:t>
            </a:r>
            <a:r>
              <a:rPr lang="en-US" sz="2800" b="0" dirty="0"/>
              <a:t> facilitate iterative, measurement-based load balancing system.</a:t>
            </a:r>
            <a:endParaRPr lang="en-US" b="0" dirty="0"/>
          </a:p>
          <a:p>
            <a:pPr>
              <a:spcBef>
                <a:spcPct val="50000"/>
              </a:spcBef>
            </a:pPr>
            <a:endParaRPr lang="en-US" b="0" dirty="0"/>
          </a:p>
        </p:txBody>
      </p:sp>
      <p:sp>
        <p:nvSpPr>
          <p:cNvPr id="270377" name="Rectangle 1065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NAMD Hybrid Decomposition</a:t>
            </a:r>
          </a:p>
        </p:txBody>
      </p:sp>
      <p:sp>
        <p:nvSpPr>
          <p:cNvPr id="270378" name="Rectangle 1066"/>
          <p:cNvSpPr>
            <a:spLocks noChangeArrowheads="1"/>
          </p:cNvSpPr>
          <p:nvPr/>
        </p:nvSpPr>
        <p:spPr bwMode="auto">
          <a:xfrm>
            <a:off x="2133600" y="1355725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Kale </a:t>
            </a:r>
            <a:r>
              <a:rPr lang="en-US" sz="2000" b="0" i="1"/>
              <a:t>et al.,</a:t>
            </a:r>
            <a:r>
              <a:rPr lang="en-US" sz="2000" b="0"/>
              <a:t> </a:t>
            </a:r>
            <a:r>
              <a:rPr lang="en-US" sz="2000" b="0" i="1"/>
              <a:t>J. Comp. Phys.</a:t>
            </a:r>
            <a:r>
              <a:rPr lang="en-US" sz="2000" b="0"/>
              <a:t> </a:t>
            </a:r>
            <a:r>
              <a:rPr lang="en-US" sz="2000"/>
              <a:t>151</a:t>
            </a:r>
            <a:r>
              <a:rPr lang="en-US" sz="2000" b="0"/>
              <a:t>:283-312, 1999.</a:t>
            </a:r>
          </a:p>
        </p:txBody>
      </p:sp>
    </p:spTree>
    <p:extLst>
      <p:ext uri="{BB962C8B-B14F-4D97-AF65-F5344CB8AC3E}">
        <p14:creationId xmlns:p14="http://schemas.microsoft.com/office/powerpoint/2010/main" val="1440252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NAMD Code is Message-Driven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No receive calls as in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message passing</a:t>
            </a:r>
            <a:r>
              <a:rPr lang="ja-JP" altLang="en-US" sz="2800">
                <a:latin typeface="Arial"/>
              </a:rPr>
              <a:t>”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Messages sent to object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entry points</a:t>
            </a:r>
            <a:r>
              <a:rPr lang="ja-JP" altLang="en-US" sz="2800">
                <a:latin typeface="Arial"/>
              </a:rPr>
              <a:t>”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Incoming messages placed in queue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Priorities are necessary for performance</a:t>
            </a:r>
          </a:p>
          <a:p>
            <a:pPr>
              <a:lnSpc>
                <a:spcPct val="90000"/>
              </a:lnSpc>
            </a:pPr>
            <a:r>
              <a:rPr lang="en-US" sz="2800"/>
              <a:t>Execution generates new messages</a:t>
            </a:r>
          </a:p>
          <a:p>
            <a:pPr>
              <a:lnSpc>
                <a:spcPct val="90000"/>
              </a:lnSpc>
            </a:pPr>
            <a:r>
              <a:rPr lang="en-US" sz="2800"/>
              <a:t>Implemented in Charm++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be emulated in MPI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Charm++ provides tools and idioms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Parallel Programming Lab:  http://charm.cs.uiuc.edu/</a:t>
            </a:r>
          </a:p>
        </p:txBody>
      </p:sp>
    </p:spTree>
    <p:extLst>
      <p:ext uri="{BB962C8B-B14F-4D97-AF65-F5344CB8AC3E}">
        <p14:creationId xmlns:p14="http://schemas.microsoft.com/office/powerpoint/2010/main" val="18350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CB_sty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8952</TotalTime>
  <Words>2202</Words>
  <Application>Microsoft Macintosh PowerPoint</Application>
  <PresentationFormat>On-screen Show (4:3)</PresentationFormat>
  <Paragraphs>444</Paragraphs>
  <Slides>42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Default Design</vt:lpstr>
      <vt:lpstr>1_Default Design</vt:lpstr>
      <vt:lpstr>TCB_style</vt:lpstr>
      <vt:lpstr>Chart</vt:lpstr>
      <vt:lpstr>Short-range (Non-bonded) Interactions in NAMD</vt:lpstr>
      <vt:lpstr>Molecular Dynamics</vt:lpstr>
      <vt:lpstr>Short-range Non-bonded Interactions</vt:lpstr>
      <vt:lpstr>Excluded Pairs</vt:lpstr>
      <vt:lpstr>Algorithmic Enhancements (1)</vt:lpstr>
      <vt:lpstr>Algorithmic Enhancements (2)</vt:lpstr>
      <vt:lpstr>Short-range Parallelization</vt:lpstr>
      <vt:lpstr> </vt:lpstr>
      <vt:lpstr>NAMD Code is Message-Driven</vt:lpstr>
      <vt:lpstr>System Noise Example Timeline from Charm++ tool “Projections” http://charm.cs.uiuc.edu/</vt:lpstr>
      <vt:lpstr>PowerPoint Presentation</vt:lpstr>
      <vt:lpstr>Message-Driven CUDA?</vt:lpstr>
      <vt:lpstr>Short-range Forces on CUDA GPU</vt:lpstr>
      <vt:lpstr>PowerPoint Presentation</vt:lpstr>
      <vt:lpstr>CUDA Kernel Evolution</vt:lpstr>
      <vt:lpstr>Initial GPU Performance (2007)</vt:lpstr>
      <vt:lpstr>2007 GPU Cluster Performance</vt:lpstr>
      <vt:lpstr>Overlapping GPU and CPU with Communication</vt:lpstr>
      <vt:lpstr>“Remote Forces”</vt:lpstr>
      <vt:lpstr>Actual Timelines from NAMD Generated using Charm++ tool “Projections” http://charm.cs.uiuc.edu/</vt:lpstr>
      <vt:lpstr>NCSA “4+4” QP Cluster</vt:lpstr>
      <vt:lpstr>NCSA “8+2” Lincoln Cluster</vt:lpstr>
      <vt:lpstr>NCSA Lincoln Cluster Performance (8 Intel cores and 2 NVIDIA Telsa GPUs per node)</vt:lpstr>
      <vt:lpstr>No GPU Sharing (Ideal World)</vt:lpstr>
      <vt:lpstr>GPU Sharing (Desired)</vt:lpstr>
      <vt:lpstr>GPU Sharing (Feared)</vt:lpstr>
      <vt:lpstr>GPU Sharing (Observed)</vt:lpstr>
      <vt:lpstr>GPU Sharing (Explained)</vt:lpstr>
      <vt:lpstr>Inter-client Communication</vt:lpstr>
      <vt:lpstr>Token-Passing GPU-Sharing</vt:lpstr>
      <vt:lpstr>GPU-Sharing with PME</vt:lpstr>
      <vt:lpstr>Weakness of Token-Passing</vt:lpstr>
      <vt:lpstr>Current Compromise</vt:lpstr>
      <vt:lpstr>8 GPUs + 8 CPU Cores</vt:lpstr>
      <vt:lpstr>8 GPUs + 16 CPU Cores</vt:lpstr>
      <vt:lpstr>8 GPUs + 32 CPU Cores</vt:lpstr>
      <vt:lpstr>Further NAMD GPU Developments</vt:lpstr>
      <vt:lpstr>Sorting Blocks</vt:lpstr>
      <vt:lpstr>Sorting Atoms</vt:lpstr>
      <vt:lpstr>Warp-based Pairlists</vt:lpstr>
      <vt:lpstr>Lincoln and Longhorn Performance (8 Intel cores and 2 NVIDIA Telsa GPUs per node)</vt:lpstr>
      <vt:lpstr>System Noise Still Present</vt:lpstr>
    </vt:vector>
  </TitlesOfParts>
  <Manager/>
  <Company>TB @ UIUC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Advisory Board Meeting </dc:title>
  <dc:subject/>
  <dc:creator>tskirvin</dc:creator>
  <cp:keywords/>
  <dc:description/>
  <cp:lastModifiedBy>TCB Admin</cp:lastModifiedBy>
  <cp:revision>418</cp:revision>
  <dcterms:created xsi:type="dcterms:W3CDTF">1998-08-20T19:52:41Z</dcterms:created>
  <dcterms:modified xsi:type="dcterms:W3CDTF">2012-05-01T04:45:54Z</dcterms:modified>
  <cp:category/>
</cp:coreProperties>
</file>