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0.xml" ContentType="application/vnd.openxmlformats-officedocument.presentationml.notesSlide+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6" r:id="rId2"/>
  </p:sldMasterIdLst>
  <p:notesMasterIdLst>
    <p:notesMasterId r:id="rId33"/>
  </p:notesMasterIdLst>
  <p:handoutMasterIdLst>
    <p:handoutMasterId r:id="rId34"/>
  </p:handoutMasterIdLst>
  <p:sldIdLst>
    <p:sldId id="400" r:id="rId3"/>
    <p:sldId id="393" r:id="rId4"/>
    <p:sldId id="405" r:id="rId5"/>
    <p:sldId id="394" r:id="rId6"/>
    <p:sldId id="395" r:id="rId7"/>
    <p:sldId id="396" r:id="rId8"/>
    <p:sldId id="358" r:id="rId9"/>
    <p:sldId id="353" r:id="rId10"/>
    <p:sldId id="398" r:id="rId11"/>
    <p:sldId id="401" r:id="rId12"/>
    <p:sldId id="402" r:id="rId13"/>
    <p:sldId id="403" r:id="rId14"/>
    <p:sldId id="404" r:id="rId15"/>
    <p:sldId id="271" r:id="rId16"/>
    <p:sldId id="351" r:id="rId17"/>
    <p:sldId id="397" r:id="rId18"/>
    <p:sldId id="407" r:id="rId19"/>
    <p:sldId id="359" r:id="rId20"/>
    <p:sldId id="360" r:id="rId21"/>
    <p:sldId id="274" r:id="rId22"/>
    <p:sldId id="300" r:id="rId23"/>
    <p:sldId id="344" r:id="rId24"/>
    <p:sldId id="350" r:id="rId25"/>
    <p:sldId id="391" r:id="rId26"/>
    <p:sldId id="390" r:id="rId27"/>
    <p:sldId id="389" r:id="rId28"/>
    <p:sldId id="379" r:id="rId29"/>
    <p:sldId id="383" r:id="rId30"/>
    <p:sldId id="367" r:id="rId31"/>
    <p:sldId id="406" r:id="rId32"/>
  </p:sldIdLst>
  <p:sldSz cx="9144000" cy="6858000" type="screen4x3"/>
  <p:notesSz cx="6858000" cy="9144000"/>
  <p:defaultTextStyle>
    <a:defPPr>
      <a:defRPr lang="en-US"/>
    </a:defPPr>
    <a:lvl1pPr algn="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005100"/>
    <a:srgbClr val="FF7E90"/>
    <a:srgbClr val="7B7FFF"/>
    <a:srgbClr val="FFB5C0"/>
    <a:srgbClr val="FFB5CA"/>
    <a:srgbClr val="FFB5D4"/>
    <a:srgbClr val="FFB5DE"/>
    <a:srgbClr val="FFB5E8"/>
    <a:srgbClr val="FFB5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93" autoAdjust="0"/>
    <p:restoredTop sz="94527" autoAdjust="0"/>
  </p:normalViewPr>
  <p:slideViewPr>
    <p:cSldViewPr>
      <p:cViewPr>
        <p:scale>
          <a:sx n="100" d="100"/>
          <a:sy n="100" d="100"/>
        </p:scale>
        <p:origin x="-152" y="-136"/>
      </p:cViewPr>
      <p:guideLst>
        <p:guide orient="horz" pos="2160"/>
        <p:guide pos="2880"/>
      </p:guideLst>
    </p:cSldViewPr>
  </p:slideViewPr>
  <p:outlineViewPr>
    <p:cViewPr>
      <p:scale>
        <a:sx n="33" d="100"/>
        <a:sy n="33" d="100"/>
      </p:scale>
      <p:origin x="0" y="7024"/>
    </p:cViewPr>
    <p:sldLst>
      <p:sld r:id="rId1" collapse="1"/>
      <p:sld r:id="rId2" collapse="1"/>
    </p:sldLst>
  </p:outlineViewPr>
  <p:notesTextViewPr>
    <p:cViewPr>
      <p:scale>
        <a:sx n="100" d="100"/>
        <a:sy n="100" d="100"/>
      </p:scale>
      <p:origin x="0" y="0"/>
    </p:cViewPr>
  </p:notesTextViewPr>
  <p:sorterViewPr>
    <p:cViewPr>
      <p:scale>
        <a:sx n="95" d="100"/>
        <a:sy n="95"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stariq\EmergingApplications\Investigations\Scaling\NAMD\Titan.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4978059383202"/>
          <c:y val="0.068695652173913"/>
          <c:w val="0.848146940616798"/>
          <c:h val="0.760464224580623"/>
        </c:manualLayout>
      </c:layout>
      <c:lineChart>
        <c:grouping val="standard"/>
        <c:varyColors val="0"/>
        <c:ser>
          <c:idx val="1"/>
          <c:order val="0"/>
          <c:tx>
            <c:strRef>
              <c:f>Sheet1!$C$1</c:f>
              <c:strCache>
                <c:ptCount val="1"/>
                <c:pt idx="0">
                  <c:v>MPI-based NAMD</c:v>
                </c:pt>
              </c:strCache>
            </c:strRef>
          </c:tx>
          <c:spPr>
            <a:ln>
              <a:solidFill>
                <a:srgbClr val="FF0000"/>
              </a:solidFill>
            </a:ln>
          </c:spPr>
          <c:marker>
            <c:symbol val="square"/>
            <c:size val="12"/>
            <c:spPr>
              <a:gradFill flip="none" rotWithShape="1">
                <a:gsLst>
                  <a:gs pos="62000">
                    <a:srgbClr val="FF0000"/>
                  </a:gs>
                  <a:gs pos="100000">
                    <a:srgbClr val="FFFFFF"/>
                  </a:gs>
                </a:gsLst>
                <a:path path="circle">
                  <a:fillToRect l="100000" t="100000"/>
                </a:path>
                <a:tileRect r="-100000" b="-100000"/>
              </a:gradFill>
              <a:ln>
                <a:solidFill>
                  <a:srgbClr val="FF0000"/>
                </a:solidFill>
              </a:ln>
              <a:scene3d>
                <a:camera prst="orthographicFront"/>
                <a:lightRig rig="threePt" dir="t"/>
              </a:scene3d>
              <a:sp3d/>
            </c:spPr>
          </c:marker>
          <c:cat>
            <c:numRef>
              <c:f>Sheet1!$A$2:$A$8</c:f>
              <c:numCache>
                <c:formatCode>General</c:formatCode>
                <c:ptCount val="7"/>
                <c:pt idx="0">
                  <c:v>1.0</c:v>
                </c:pt>
                <c:pt idx="1">
                  <c:v>2.0</c:v>
                </c:pt>
                <c:pt idx="2">
                  <c:v>4.0</c:v>
                </c:pt>
                <c:pt idx="3">
                  <c:v>8.0</c:v>
                </c:pt>
                <c:pt idx="4">
                  <c:v>16.0</c:v>
                </c:pt>
                <c:pt idx="5">
                  <c:v>32.0</c:v>
                </c:pt>
                <c:pt idx="6">
                  <c:v>48.0</c:v>
                </c:pt>
              </c:numCache>
            </c:numRef>
          </c:cat>
          <c:val>
            <c:numRef>
              <c:f>Sheet1!$C$2:$C$8</c:f>
              <c:numCache>
                <c:formatCode>General</c:formatCode>
                <c:ptCount val="7"/>
                <c:pt idx="0">
                  <c:v>1.6</c:v>
                </c:pt>
                <c:pt idx="1">
                  <c:v>2.801</c:v>
                </c:pt>
                <c:pt idx="2">
                  <c:v>5.405</c:v>
                </c:pt>
                <c:pt idx="3">
                  <c:v>10.101</c:v>
                </c:pt>
                <c:pt idx="4">
                  <c:v>15.625</c:v>
                </c:pt>
                <c:pt idx="5">
                  <c:v>21.277</c:v>
                </c:pt>
                <c:pt idx="6">
                  <c:v>21.739</c:v>
                </c:pt>
              </c:numCache>
            </c:numRef>
          </c:val>
          <c:smooth val="0"/>
        </c:ser>
        <c:ser>
          <c:idx val="0"/>
          <c:order val="1"/>
          <c:tx>
            <c:strRef>
              <c:f>Sheet1!$B$1</c:f>
              <c:strCache>
                <c:ptCount val="1"/>
                <c:pt idx="0">
                  <c:v>Gemini-based NAMD</c:v>
                </c:pt>
              </c:strCache>
            </c:strRef>
          </c:tx>
          <c:spPr>
            <a:ln w="50800">
              <a:solidFill>
                <a:srgbClr val="0000FF"/>
              </a:solidFill>
            </a:ln>
            <a:effectLst/>
          </c:spPr>
          <c:marker>
            <c:symbol val="circle"/>
            <c:size val="12"/>
            <c:spPr>
              <a:gradFill flip="none" rotWithShape="1">
                <a:gsLst>
                  <a:gs pos="64000">
                    <a:srgbClr val="0000FF"/>
                  </a:gs>
                  <a:gs pos="100000">
                    <a:srgbClr val="FFFFFF"/>
                  </a:gs>
                </a:gsLst>
                <a:path path="circle">
                  <a:fillToRect l="100000" t="100000"/>
                </a:path>
                <a:tileRect r="-100000" b="-100000"/>
              </a:gradFill>
              <a:ln>
                <a:solidFill>
                  <a:srgbClr val="0000FF"/>
                </a:solidFill>
              </a:ln>
              <a:effectLst/>
              <a:scene3d>
                <a:camera prst="orthographicFront"/>
                <a:lightRig rig="threePt" dir="t"/>
              </a:scene3d>
              <a:sp3d/>
            </c:spPr>
          </c:marker>
          <c:cat>
            <c:numRef>
              <c:f>Sheet1!$A$2:$A$8</c:f>
              <c:numCache>
                <c:formatCode>General</c:formatCode>
                <c:ptCount val="7"/>
                <c:pt idx="0">
                  <c:v>1.0</c:v>
                </c:pt>
                <c:pt idx="1">
                  <c:v>2.0</c:v>
                </c:pt>
                <c:pt idx="2">
                  <c:v>4.0</c:v>
                </c:pt>
                <c:pt idx="3">
                  <c:v>8.0</c:v>
                </c:pt>
                <c:pt idx="4">
                  <c:v>16.0</c:v>
                </c:pt>
                <c:pt idx="5">
                  <c:v>32.0</c:v>
                </c:pt>
                <c:pt idx="6">
                  <c:v>48.0</c:v>
                </c:pt>
              </c:numCache>
            </c:numRef>
          </c:cat>
          <c:val>
            <c:numRef>
              <c:f>Sheet1!$B$2:$B$8</c:f>
              <c:numCache>
                <c:formatCode>General</c:formatCode>
                <c:ptCount val="7"/>
                <c:pt idx="0">
                  <c:v>1.608</c:v>
                </c:pt>
                <c:pt idx="1">
                  <c:v>2.825</c:v>
                </c:pt>
                <c:pt idx="2">
                  <c:v>5.713999999999999</c:v>
                </c:pt>
                <c:pt idx="3">
                  <c:v>10.87</c:v>
                </c:pt>
                <c:pt idx="4">
                  <c:v>20.0</c:v>
                </c:pt>
                <c:pt idx="5">
                  <c:v>33.333</c:v>
                </c:pt>
                <c:pt idx="6">
                  <c:v>41.667</c:v>
                </c:pt>
              </c:numCache>
            </c:numRef>
          </c:val>
          <c:smooth val="0"/>
        </c:ser>
        <c:dLbls>
          <c:showLegendKey val="0"/>
          <c:showVal val="0"/>
          <c:showCatName val="0"/>
          <c:showSerName val="0"/>
          <c:showPercent val="0"/>
          <c:showBubbleSize val="0"/>
        </c:dLbls>
        <c:marker val="1"/>
        <c:smooth val="0"/>
        <c:axId val="1127268696"/>
        <c:axId val="927332856"/>
      </c:lineChart>
      <c:catAx>
        <c:axId val="1127268696"/>
        <c:scaling>
          <c:orientation val="minMax"/>
        </c:scaling>
        <c:delete val="0"/>
        <c:axPos val="b"/>
        <c:numFmt formatCode="General" sourceLinked="1"/>
        <c:majorTickMark val="out"/>
        <c:minorTickMark val="none"/>
        <c:tickLblPos val="nextTo"/>
        <c:crossAx val="927332856"/>
        <c:crosses val="autoZero"/>
        <c:auto val="1"/>
        <c:lblAlgn val="ctr"/>
        <c:lblOffset val="100"/>
        <c:noMultiLvlLbl val="0"/>
      </c:catAx>
      <c:valAx>
        <c:axId val="927332856"/>
        <c:scaling>
          <c:orientation val="minMax"/>
        </c:scaling>
        <c:delete val="0"/>
        <c:axPos val="l"/>
        <c:majorGridlines/>
        <c:numFmt formatCode="General" sourceLinked="1"/>
        <c:majorTickMark val="out"/>
        <c:minorTickMark val="none"/>
        <c:tickLblPos val="nextTo"/>
        <c:crossAx val="1127268696"/>
        <c:crosses val="autoZero"/>
        <c:crossBetween val="between"/>
      </c:valAx>
    </c:plotArea>
    <c:legend>
      <c:legendPos val="r"/>
      <c:layout>
        <c:manualLayout>
          <c:xMode val="edge"/>
          <c:yMode val="edge"/>
          <c:x val="0.120833333333333"/>
          <c:y val="0.0933720784901887"/>
          <c:w val="0.413541666666667"/>
          <c:h val="0.235762410133516"/>
        </c:manualLayout>
      </c:layout>
      <c:overlay val="0"/>
      <c:txPr>
        <a:bodyPr/>
        <a:lstStyle/>
        <a:p>
          <a:pPr>
            <a:defRPr sz="1400" b="1" i="0">
              <a:latin typeface="Times New Roman"/>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13160542432196"/>
          <c:y val="0.0658333333333333"/>
          <c:w val="0.84736885162082"/>
          <c:h val="0.770444881889764"/>
        </c:manualLayout>
      </c:layout>
      <c:scatterChart>
        <c:scatterStyle val="smoothMarker"/>
        <c:varyColors val="0"/>
        <c:ser>
          <c:idx val="0"/>
          <c:order val="0"/>
          <c:tx>
            <c:strRef>
              <c:f>Sheet1!$B$1</c:f>
              <c:strCache>
                <c:ptCount val="1"/>
                <c:pt idx="0">
                  <c:v>Jaguar</c:v>
                </c:pt>
              </c:strCache>
            </c:strRef>
          </c:tx>
          <c:spPr>
            <a:ln w="50800">
              <a:solidFill>
                <a:srgbClr val="FF6600"/>
              </a:solidFill>
            </a:ln>
          </c:spPr>
          <c:marker>
            <c:symbol val="square"/>
            <c:size val="12"/>
            <c:spPr>
              <a:gradFill flip="none" rotWithShape="1">
                <a:gsLst>
                  <a:gs pos="49000">
                    <a:srgbClr val="FF5104"/>
                  </a:gs>
                  <a:gs pos="100000">
                    <a:srgbClr val="FFFFFF"/>
                  </a:gs>
                </a:gsLst>
                <a:path path="circle">
                  <a:fillToRect l="100000" t="100000"/>
                </a:path>
                <a:tileRect r="-100000" b="-100000"/>
              </a:gradFill>
              <a:ln>
                <a:solidFill>
                  <a:srgbClr val="FF6600"/>
                </a:solidFill>
              </a:ln>
            </c:spPr>
          </c:marker>
          <c:xVal>
            <c:numRef>
              <c:f>Sheet1!$A$2:$A$7</c:f>
              <c:numCache>
                <c:formatCode>General</c:formatCode>
                <c:ptCount val="6"/>
                <c:pt idx="0">
                  <c:v>1680.0</c:v>
                </c:pt>
                <c:pt idx="1">
                  <c:v>6720.0</c:v>
                </c:pt>
                <c:pt idx="2">
                  <c:v>26880.0</c:v>
                </c:pt>
                <c:pt idx="3">
                  <c:v>53760.0</c:v>
                </c:pt>
                <c:pt idx="4">
                  <c:v>107520.0</c:v>
                </c:pt>
                <c:pt idx="5">
                  <c:v>224076.0</c:v>
                </c:pt>
              </c:numCache>
            </c:numRef>
          </c:xVal>
          <c:yVal>
            <c:numRef>
              <c:f>Sheet1!$B$2:$B$7</c:f>
              <c:numCache>
                <c:formatCode>General</c:formatCode>
                <c:ptCount val="6"/>
                <c:pt idx="0">
                  <c:v>0.064</c:v>
                </c:pt>
                <c:pt idx="1">
                  <c:v>0.25</c:v>
                </c:pt>
                <c:pt idx="2">
                  <c:v>0.915</c:v>
                </c:pt>
                <c:pt idx="3">
                  <c:v>1.593</c:v>
                </c:pt>
                <c:pt idx="4">
                  <c:v>2.329</c:v>
                </c:pt>
                <c:pt idx="5">
                  <c:v>3.288000000000001</c:v>
                </c:pt>
              </c:numCache>
            </c:numRef>
          </c:yVal>
          <c:smooth val="1"/>
        </c:ser>
        <c:ser>
          <c:idx val="1"/>
          <c:order val="1"/>
          <c:tx>
            <c:strRef>
              <c:f>Sheet1!$C$1</c:f>
              <c:strCache>
                <c:ptCount val="1"/>
                <c:pt idx="0">
                  <c:v>BlueWaters</c:v>
                </c:pt>
              </c:strCache>
            </c:strRef>
          </c:tx>
          <c:spPr>
            <a:ln w="50800"/>
          </c:spPr>
          <c:marker>
            <c:symbol val="circle"/>
            <c:size val="12"/>
          </c:marker>
          <c:xVal>
            <c:numRef>
              <c:f>Sheet1!$A$2:$A$7</c:f>
              <c:numCache>
                <c:formatCode>General</c:formatCode>
                <c:ptCount val="6"/>
                <c:pt idx="0">
                  <c:v>1680.0</c:v>
                </c:pt>
                <c:pt idx="1">
                  <c:v>6720.0</c:v>
                </c:pt>
                <c:pt idx="2">
                  <c:v>26880.0</c:v>
                </c:pt>
                <c:pt idx="3">
                  <c:v>53760.0</c:v>
                </c:pt>
                <c:pt idx="4">
                  <c:v>107520.0</c:v>
                </c:pt>
                <c:pt idx="5">
                  <c:v>224076.0</c:v>
                </c:pt>
              </c:numCache>
            </c:numRef>
          </c:xVal>
          <c:yVal>
            <c:numRef>
              <c:f>Sheet1!$C$2:$C$7</c:f>
              <c:numCache>
                <c:formatCode>General</c:formatCode>
                <c:ptCount val="6"/>
                <c:pt idx="0">
                  <c:v>0.131</c:v>
                </c:pt>
                <c:pt idx="1">
                  <c:v>0.512</c:v>
                </c:pt>
                <c:pt idx="2">
                  <c:v>1.657</c:v>
                </c:pt>
                <c:pt idx="3">
                  <c:v>2.448</c:v>
                </c:pt>
              </c:numCache>
            </c:numRef>
          </c:yVal>
          <c:smooth val="1"/>
        </c:ser>
        <c:dLbls>
          <c:showLegendKey val="0"/>
          <c:showVal val="0"/>
          <c:showCatName val="0"/>
          <c:showSerName val="0"/>
          <c:showPercent val="0"/>
          <c:showBubbleSize val="0"/>
        </c:dLbls>
        <c:axId val="1172162920"/>
        <c:axId val="1213529384"/>
      </c:scatterChart>
      <c:valAx>
        <c:axId val="1172162920"/>
        <c:scaling>
          <c:orientation val="minMax"/>
        </c:scaling>
        <c:delete val="0"/>
        <c:axPos val="b"/>
        <c:numFmt formatCode="General" sourceLinked="1"/>
        <c:majorTickMark val="out"/>
        <c:minorTickMark val="none"/>
        <c:tickLblPos val="nextTo"/>
        <c:txPr>
          <a:bodyPr/>
          <a:lstStyle/>
          <a:p>
            <a:pPr>
              <a:defRPr sz="1400"/>
            </a:pPr>
            <a:endParaRPr lang="en-US"/>
          </a:p>
        </c:txPr>
        <c:crossAx val="1213529384"/>
        <c:crosses val="autoZero"/>
        <c:crossBetween val="midCat"/>
      </c:valAx>
      <c:valAx>
        <c:axId val="1213529384"/>
        <c:scaling>
          <c:orientation val="minMax"/>
        </c:scaling>
        <c:delete val="0"/>
        <c:axPos val="l"/>
        <c:majorGridlines/>
        <c:numFmt formatCode="General" sourceLinked="1"/>
        <c:majorTickMark val="out"/>
        <c:minorTickMark val="none"/>
        <c:tickLblPos val="nextTo"/>
        <c:crossAx val="1172162920"/>
        <c:crosses val="autoZero"/>
        <c:crossBetween val="midCat"/>
      </c:valAx>
    </c:plotArea>
    <c:legend>
      <c:legendPos val="r"/>
      <c:layout>
        <c:manualLayout>
          <c:xMode val="edge"/>
          <c:yMode val="edge"/>
          <c:x val="0.122418078422015"/>
          <c:y val="0.0511227034120735"/>
          <c:w val="0.226666666666667"/>
          <c:h val="0.194541338582677"/>
        </c:manualLayout>
      </c:layout>
      <c:overlay val="0"/>
      <c:txPr>
        <a:bodyPr/>
        <a:lstStyle/>
        <a:p>
          <a:pPr>
            <a:defRPr sz="14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0933574475065617"/>
          <c:y val="0.049375"/>
          <c:w val="0.893972933070866"/>
          <c:h val="0.827833661417323"/>
        </c:manualLayout>
      </c:layout>
      <c:bar3DChart>
        <c:barDir val="col"/>
        <c:grouping val="clustered"/>
        <c:varyColors val="0"/>
        <c:ser>
          <c:idx val="1"/>
          <c:order val="0"/>
          <c:tx>
            <c:strRef>
              <c:f>Sheet1!$B$1</c:f>
              <c:strCache>
                <c:ptCount val="1"/>
                <c:pt idx="0">
                  <c:v>CPU 12 cores</c:v>
                </c:pt>
              </c:strCache>
            </c:strRef>
          </c:tx>
          <c:spPr>
            <a:solidFill>
              <a:srgbClr val="0000FF"/>
            </a:solidFill>
            <a:scene3d>
              <a:camera prst="orthographicFront"/>
              <a:lightRig rig="threePt" dir="t"/>
            </a:scene3d>
            <a:sp3d>
              <a:bevelT/>
            </a:sp3d>
          </c:spPr>
          <c:invertIfNegative val="0"/>
          <c:cat>
            <c:numRef>
              <c:f>Sheet1!$A$2:$A$6</c:f>
              <c:numCache>
                <c:formatCode>General</c:formatCode>
                <c:ptCount val="5"/>
                <c:pt idx="0">
                  <c:v>64.0</c:v>
                </c:pt>
                <c:pt idx="1">
                  <c:v>128.0</c:v>
                </c:pt>
                <c:pt idx="2">
                  <c:v>256.0</c:v>
                </c:pt>
                <c:pt idx="3">
                  <c:v>512.0</c:v>
                </c:pt>
                <c:pt idx="4">
                  <c:v>700.0</c:v>
                </c:pt>
              </c:numCache>
            </c:numRef>
          </c:cat>
          <c:val>
            <c:numRef>
              <c:f>Sheet1!$B$2:$B$6</c:f>
              <c:numCache>
                <c:formatCode>General</c:formatCode>
                <c:ptCount val="5"/>
                <c:pt idx="0">
                  <c:v>0.03</c:v>
                </c:pt>
                <c:pt idx="1">
                  <c:v>0.06</c:v>
                </c:pt>
                <c:pt idx="2">
                  <c:v>0.11</c:v>
                </c:pt>
                <c:pt idx="3">
                  <c:v>0.21</c:v>
                </c:pt>
                <c:pt idx="4">
                  <c:v>0.28</c:v>
                </c:pt>
              </c:numCache>
            </c:numRef>
          </c:val>
        </c:ser>
        <c:ser>
          <c:idx val="2"/>
          <c:order val="1"/>
          <c:tx>
            <c:strRef>
              <c:f>Sheet1!$C$1</c:f>
              <c:strCache>
                <c:ptCount val="1"/>
                <c:pt idx="0">
                  <c:v>CPU 12 cores + 1 GPU</c:v>
                </c:pt>
              </c:strCache>
            </c:strRef>
          </c:tx>
          <c:spPr>
            <a:solidFill>
              <a:srgbClr val="FF0000"/>
            </a:solidFill>
            <a:scene3d>
              <a:camera prst="orthographicFront"/>
              <a:lightRig rig="threePt" dir="t"/>
            </a:scene3d>
            <a:sp3d>
              <a:bevelT/>
            </a:sp3d>
          </c:spPr>
          <c:invertIfNegative val="0"/>
          <c:cat>
            <c:numRef>
              <c:f>Sheet1!$A$2:$A$6</c:f>
              <c:numCache>
                <c:formatCode>General</c:formatCode>
                <c:ptCount val="5"/>
                <c:pt idx="0">
                  <c:v>64.0</c:v>
                </c:pt>
                <c:pt idx="1">
                  <c:v>128.0</c:v>
                </c:pt>
                <c:pt idx="2">
                  <c:v>256.0</c:v>
                </c:pt>
                <c:pt idx="3">
                  <c:v>512.0</c:v>
                </c:pt>
                <c:pt idx="4">
                  <c:v>700.0</c:v>
                </c:pt>
              </c:numCache>
            </c:numRef>
          </c:cat>
          <c:val>
            <c:numRef>
              <c:f>Sheet1!$C$2:$C$6</c:f>
              <c:numCache>
                <c:formatCode>General</c:formatCode>
                <c:ptCount val="5"/>
                <c:pt idx="0">
                  <c:v>0.06</c:v>
                </c:pt>
                <c:pt idx="1">
                  <c:v>0.15</c:v>
                </c:pt>
                <c:pt idx="2">
                  <c:v>0.31</c:v>
                </c:pt>
                <c:pt idx="3">
                  <c:v>0.6</c:v>
                </c:pt>
                <c:pt idx="4">
                  <c:v>0.78</c:v>
                </c:pt>
              </c:numCache>
            </c:numRef>
          </c:val>
        </c:ser>
        <c:ser>
          <c:idx val="3"/>
          <c:order val="2"/>
          <c:tx>
            <c:strRef>
              <c:f>Sheet1!$D$1</c:f>
              <c:strCache>
                <c:ptCount val="1"/>
                <c:pt idx="0">
                  <c:v>CPU 12 cores + 2 GPU</c:v>
                </c:pt>
              </c:strCache>
            </c:strRef>
          </c:tx>
          <c:spPr>
            <a:solidFill>
              <a:schemeClr val="accent5">
                <a:lumMod val="50000"/>
              </a:schemeClr>
            </a:solidFill>
            <a:scene3d>
              <a:camera prst="orthographicFront"/>
              <a:lightRig rig="threePt" dir="t"/>
            </a:scene3d>
            <a:sp3d>
              <a:bevelT/>
            </a:sp3d>
          </c:spPr>
          <c:invertIfNegative val="0"/>
          <c:cat>
            <c:numRef>
              <c:f>Sheet1!$A$2:$A$6</c:f>
              <c:numCache>
                <c:formatCode>General</c:formatCode>
                <c:ptCount val="5"/>
                <c:pt idx="0">
                  <c:v>64.0</c:v>
                </c:pt>
                <c:pt idx="1">
                  <c:v>128.0</c:v>
                </c:pt>
                <c:pt idx="2">
                  <c:v>256.0</c:v>
                </c:pt>
                <c:pt idx="3">
                  <c:v>512.0</c:v>
                </c:pt>
                <c:pt idx="4">
                  <c:v>700.0</c:v>
                </c:pt>
              </c:numCache>
            </c:numRef>
          </c:cat>
          <c:val>
            <c:numRef>
              <c:f>Sheet1!$D$2:$D$6</c:f>
              <c:numCache>
                <c:formatCode>General</c:formatCode>
                <c:ptCount val="5"/>
                <c:pt idx="0">
                  <c:v>0.14</c:v>
                </c:pt>
                <c:pt idx="1">
                  <c:v>0.26</c:v>
                </c:pt>
                <c:pt idx="2">
                  <c:v>0.5</c:v>
                </c:pt>
                <c:pt idx="3">
                  <c:v>0.91</c:v>
                </c:pt>
                <c:pt idx="4">
                  <c:v>1.21</c:v>
                </c:pt>
              </c:numCache>
            </c:numRef>
          </c:val>
        </c:ser>
        <c:ser>
          <c:idx val="4"/>
          <c:order val="3"/>
          <c:tx>
            <c:strRef>
              <c:f>Sheet1!$E$1</c:f>
              <c:strCache>
                <c:ptCount val="1"/>
                <c:pt idx="0">
                  <c:v>CPU 12 cores + 3 GPU</c:v>
                </c:pt>
              </c:strCache>
            </c:strRef>
          </c:tx>
          <c:spPr>
            <a:solidFill>
              <a:srgbClr val="800080"/>
            </a:solidFill>
            <a:scene3d>
              <a:camera prst="orthographicFront"/>
              <a:lightRig rig="threePt" dir="t"/>
            </a:scene3d>
            <a:sp3d>
              <a:bevelT/>
            </a:sp3d>
          </c:spPr>
          <c:invertIfNegative val="0"/>
          <c:cat>
            <c:numRef>
              <c:f>Sheet1!$A$2:$A$6</c:f>
              <c:numCache>
                <c:formatCode>General</c:formatCode>
                <c:ptCount val="5"/>
                <c:pt idx="0">
                  <c:v>64.0</c:v>
                </c:pt>
                <c:pt idx="1">
                  <c:v>128.0</c:v>
                </c:pt>
                <c:pt idx="2">
                  <c:v>256.0</c:v>
                </c:pt>
                <c:pt idx="3">
                  <c:v>512.0</c:v>
                </c:pt>
                <c:pt idx="4">
                  <c:v>700.0</c:v>
                </c:pt>
              </c:numCache>
            </c:numRef>
          </c:cat>
          <c:val>
            <c:numRef>
              <c:f>Sheet1!$E$2:$E$6</c:f>
              <c:numCache>
                <c:formatCode>General</c:formatCode>
                <c:ptCount val="5"/>
                <c:pt idx="0">
                  <c:v>0.16</c:v>
                </c:pt>
                <c:pt idx="1">
                  <c:v>0.31</c:v>
                </c:pt>
                <c:pt idx="2">
                  <c:v>0.58</c:v>
                </c:pt>
                <c:pt idx="3">
                  <c:v>1.0</c:v>
                </c:pt>
                <c:pt idx="4">
                  <c:v>1.32</c:v>
                </c:pt>
              </c:numCache>
            </c:numRef>
          </c:val>
        </c:ser>
        <c:dLbls>
          <c:showLegendKey val="0"/>
          <c:showVal val="0"/>
          <c:showCatName val="0"/>
          <c:showSerName val="0"/>
          <c:showPercent val="0"/>
          <c:showBubbleSize val="0"/>
        </c:dLbls>
        <c:gapWidth val="150"/>
        <c:shape val="cylinder"/>
        <c:axId val="1171699400"/>
        <c:axId val="1140969320"/>
        <c:axId val="0"/>
      </c:bar3DChart>
      <c:catAx>
        <c:axId val="1171699400"/>
        <c:scaling>
          <c:orientation val="minMax"/>
        </c:scaling>
        <c:delete val="0"/>
        <c:axPos val="b"/>
        <c:numFmt formatCode="General" sourceLinked="1"/>
        <c:majorTickMark val="out"/>
        <c:minorTickMark val="none"/>
        <c:tickLblPos val="nextTo"/>
        <c:txPr>
          <a:bodyPr anchor="t" anchorCtr="1"/>
          <a:lstStyle/>
          <a:p>
            <a:pPr>
              <a:defRPr sz="1600"/>
            </a:pPr>
            <a:endParaRPr lang="en-US"/>
          </a:p>
        </c:txPr>
        <c:crossAx val="1140969320"/>
        <c:crosses val="autoZero"/>
        <c:auto val="1"/>
        <c:lblAlgn val="ctr"/>
        <c:lblOffset val="100"/>
        <c:noMultiLvlLbl val="0"/>
      </c:catAx>
      <c:valAx>
        <c:axId val="1140969320"/>
        <c:scaling>
          <c:orientation val="minMax"/>
        </c:scaling>
        <c:delete val="0"/>
        <c:axPos val="l"/>
        <c:majorGridlines/>
        <c:numFmt formatCode="General" sourceLinked="1"/>
        <c:majorTickMark val="out"/>
        <c:minorTickMark val="none"/>
        <c:tickLblPos val="nextTo"/>
        <c:txPr>
          <a:bodyPr/>
          <a:lstStyle/>
          <a:p>
            <a:pPr>
              <a:defRPr sz="1600" b="1" i="0"/>
            </a:pPr>
            <a:endParaRPr lang="en-US"/>
          </a:p>
        </c:txPr>
        <c:crossAx val="1171699400"/>
        <c:crosses val="autoZero"/>
        <c:crossBetween val="between"/>
      </c:valAx>
    </c:plotArea>
    <c:legend>
      <c:legendPos val="r"/>
      <c:layout>
        <c:manualLayout>
          <c:xMode val="edge"/>
          <c:yMode val="edge"/>
          <c:x val="0.146440511143734"/>
          <c:y val="0.0752006492609476"/>
          <c:w val="0.369308020819431"/>
          <c:h val="0.444947834645669"/>
        </c:manualLayout>
      </c:layout>
      <c:overlay val="0"/>
      <c:spPr>
        <a:solidFill>
          <a:schemeClr val="bg1"/>
        </a:solidFill>
      </c:spPr>
      <c:txPr>
        <a:bodyPr/>
        <a:lstStyle/>
        <a:p>
          <a:pPr>
            <a:spcAft>
              <a:spcPts val="0"/>
            </a:spcAft>
            <a:defRPr sz="16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GPU vs CPU performance for 100stmv</a:t>
            </a:r>
          </a:p>
        </c:rich>
      </c:tx>
      <c:layout/>
      <c:overlay val="0"/>
    </c:title>
    <c:autoTitleDeleted val="0"/>
    <c:plotArea>
      <c:layout/>
      <c:barChart>
        <c:barDir val="col"/>
        <c:grouping val="clustered"/>
        <c:varyColors val="0"/>
        <c:ser>
          <c:idx val="0"/>
          <c:order val="0"/>
          <c:tx>
            <c:strRef>
              <c:f>summary!$J$31:$J$32</c:f>
              <c:strCache>
                <c:ptCount val="1"/>
                <c:pt idx="0">
                  <c:v>GPU vs XK6</c:v>
                </c:pt>
              </c:strCache>
            </c:strRef>
          </c:tx>
          <c:invertIfNegative val="0"/>
          <c:cat>
            <c:numRef>
              <c:f>summary!$I$33:$I$34</c:f>
              <c:numCache>
                <c:formatCode>General</c:formatCode>
                <c:ptCount val="2"/>
                <c:pt idx="0">
                  <c:v>32.0</c:v>
                </c:pt>
                <c:pt idx="1">
                  <c:v>768.0</c:v>
                </c:pt>
              </c:numCache>
            </c:numRef>
          </c:cat>
          <c:val>
            <c:numRef>
              <c:f>summary!$J$33:$J$34</c:f>
              <c:numCache>
                <c:formatCode>General</c:formatCode>
                <c:ptCount val="2"/>
                <c:pt idx="0">
                  <c:v>3.759257303051233</c:v>
                </c:pt>
                <c:pt idx="1">
                  <c:v>2.571263273507053</c:v>
                </c:pt>
              </c:numCache>
            </c:numRef>
          </c:val>
        </c:ser>
        <c:ser>
          <c:idx val="1"/>
          <c:order val="1"/>
          <c:tx>
            <c:strRef>
              <c:f>summary!$K$31:$K$32</c:f>
              <c:strCache>
                <c:ptCount val="1"/>
                <c:pt idx="0">
                  <c:v>GPU vs XE6</c:v>
                </c:pt>
              </c:strCache>
            </c:strRef>
          </c:tx>
          <c:invertIfNegative val="0"/>
          <c:cat>
            <c:numRef>
              <c:f>summary!$I$33:$I$34</c:f>
              <c:numCache>
                <c:formatCode>General</c:formatCode>
                <c:ptCount val="2"/>
                <c:pt idx="0">
                  <c:v>32.0</c:v>
                </c:pt>
                <c:pt idx="1">
                  <c:v>768.0</c:v>
                </c:pt>
              </c:numCache>
            </c:numRef>
          </c:cat>
          <c:val>
            <c:numRef>
              <c:f>summary!$K$33:$K$34</c:f>
              <c:numCache>
                <c:formatCode>General</c:formatCode>
                <c:ptCount val="2"/>
                <c:pt idx="0">
                  <c:v>1.883557469629871</c:v>
                </c:pt>
                <c:pt idx="1">
                  <c:v>1.384571584541025</c:v>
                </c:pt>
              </c:numCache>
            </c:numRef>
          </c:val>
        </c:ser>
        <c:dLbls>
          <c:showLegendKey val="0"/>
          <c:showVal val="0"/>
          <c:showCatName val="0"/>
          <c:showSerName val="0"/>
          <c:showPercent val="0"/>
          <c:showBubbleSize val="0"/>
        </c:dLbls>
        <c:gapWidth val="150"/>
        <c:axId val="1127785000"/>
        <c:axId val="1127790456"/>
      </c:barChart>
      <c:catAx>
        <c:axId val="1127785000"/>
        <c:scaling>
          <c:orientation val="minMax"/>
        </c:scaling>
        <c:delete val="0"/>
        <c:axPos val="b"/>
        <c:title>
          <c:tx>
            <c:rich>
              <a:bodyPr/>
              <a:lstStyle/>
              <a:p>
                <a:pPr>
                  <a:defRPr/>
                </a:pPr>
                <a:r>
                  <a:rPr lang="en-US"/>
                  <a:t>number of nodes</a:t>
                </a:r>
              </a:p>
            </c:rich>
          </c:tx>
          <c:layout/>
          <c:overlay val="0"/>
        </c:title>
        <c:numFmt formatCode="General" sourceLinked="1"/>
        <c:majorTickMark val="out"/>
        <c:minorTickMark val="none"/>
        <c:tickLblPos val="nextTo"/>
        <c:crossAx val="1127790456"/>
        <c:crosses val="autoZero"/>
        <c:auto val="1"/>
        <c:lblAlgn val="ctr"/>
        <c:lblOffset val="100"/>
        <c:noMultiLvlLbl val="0"/>
      </c:catAx>
      <c:valAx>
        <c:axId val="1127790456"/>
        <c:scaling>
          <c:orientation val="minMax"/>
        </c:scaling>
        <c:delete val="0"/>
        <c:axPos val="l"/>
        <c:majorGridlines/>
        <c:title>
          <c:tx>
            <c:rich>
              <a:bodyPr rot="-5400000" vert="horz"/>
              <a:lstStyle/>
              <a:p>
                <a:pPr>
                  <a:defRPr/>
                </a:pPr>
                <a:r>
                  <a:rPr lang="en-US"/>
                  <a:t>GPU vs CPU</a:t>
                </a:r>
              </a:p>
            </c:rich>
          </c:tx>
          <c:layout/>
          <c:overlay val="0"/>
        </c:title>
        <c:numFmt formatCode="General" sourceLinked="1"/>
        <c:majorTickMark val="out"/>
        <c:minorTickMark val="none"/>
        <c:tickLblPos val="nextTo"/>
        <c:crossAx val="1127785000"/>
        <c:crosses val="autoZero"/>
        <c:crossBetween val="between"/>
      </c:valAx>
    </c:plotArea>
    <c:legend>
      <c:legendPos val="r"/>
      <c:layout/>
      <c:overlay val="0"/>
    </c:legend>
    <c:plotVisOnly val="1"/>
    <c:dispBlanksAs val="gap"/>
    <c:showDLblsOverMax val="0"/>
  </c:chart>
  <c:txPr>
    <a:bodyPr/>
    <a:lstStyle/>
    <a:p>
      <a:pPr>
        <a:defRPr b="1"/>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cs typeface="+mn-cs"/>
              </a:defRPr>
            </a:lvl1pPr>
          </a:lstStyle>
          <a:p>
            <a:pPr>
              <a:defRPr/>
            </a:pPr>
            <a:endParaRPr lang="en-US"/>
          </a:p>
        </p:txBody>
      </p:sp>
      <p:sp>
        <p:nvSpPr>
          <p:cNvPr id="1536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1536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cs typeface="+mn-cs"/>
              </a:defRPr>
            </a:lvl1pPr>
          </a:lstStyle>
          <a:p>
            <a:pPr>
              <a:defRPr/>
            </a:pPr>
            <a:endParaRPr lang="en-US"/>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fld id="{1F132C2F-9242-2848-A0A2-476B933071CB}" type="slidenum">
              <a:rPr lang="en-US"/>
              <a:pPr>
                <a:defRPr/>
              </a:pPr>
              <a:t>‹#›</a:t>
            </a:fld>
            <a:endParaRPr lang="en-US"/>
          </a:p>
        </p:txBody>
      </p:sp>
    </p:spTree>
    <p:extLst>
      <p:ext uri="{BB962C8B-B14F-4D97-AF65-F5344CB8AC3E}">
        <p14:creationId xmlns:p14="http://schemas.microsoft.com/office/powerpoint/2010/main" val="26326696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cs typeface="+mn-cs"/>
              </a:defRPr>
            </a:lvl1pPr>
          </a:lstStyle>
          <a:p>
            <a:pPr>
              <a:defRPr/>
            </a:pPr>
            <a:endParaRPr lang="en-US"/>
          </a:p>
        </p:txBody>
      </p:sp>
      <p:sp>
        <p:nvSpPr>
          <p:cNvPr id="276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76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cs typeface="+mn-cs"/>
              </a:defRPr>
            </a:lvl1pPr>
          </a:lstStyle>
          <a:p>
            <a:pPr>
              <a:defRPr/>
            </a:pPr>
            <a:endParaRPr lang="en-US"/>
          </a:p>
        </p:txBody>
      </p:sp>
      <p:sp>
        <p:nvSpPr>
          <p:cNvPr id="276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fld id="{806501D1-0FB6-0849-8B61-E1BD3A20B66C}" type="slidenum">
              <a:rPr lang="en-US"/>
              <a:pPr>
                <a:defRPr/>
              </a:pPr>
              <a:t>‹#›</a:t>
            </a:fld>
            <a:endParaRPr lang="en-US"/>
          </a:p>
        </p:txBody>
      </p:sp>
    </p:spTree>
    <p:extLst>
      <p:ext uri="{BB962C8B-B14F-4D97-AF65-F5344CB8AC3E}">
        <p14:creationId xmlns:p14="http://schemas.microsoft.com/office/powerpoint/2010/main" val="96199961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92BA3E-B623-5A48-9413-8D98B89AA0D6}" type="slidenum">
              <a:rPr lang="en-US"/>
              <a:pPr/>
              <a:t>1</a:t>
            </a:fld>
            <a:endParaRPr lang="en-US"/>
          </a:p>
        </p:txBody>
      </p:sp>
      <p:sp>
        <p:nvSpPr>
          <p:cNvPr id="221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dirty="0" smtClean="0">
              <a:latin typeface="Times New Roman" pitchFamily="18" charset="0"/>
              <a:ea typeface="ＭＳ Ｐゴシック" charset="-128"/>
            </a:endParaRPr>
          </a:p>
          <a:p>
            <a:pPr>
              <a:defRPr/>
            </a:pPr>
            <a:r>
              <a:rPr lang="en-US" dirty="0" smtClean="0">
                <a:latin typeface="Times New Roman" pitchFamily="18" charset="0"/>
                <a:ea typeface="ＭＳ Ｐゴシック" charset="-128"/>
              </a:rPr>
              <a:t>Add </a:t>
            </a:r>
            <a:r>
              <a:rPr lang="en-US" dirty="0" err="1" smtClean="0">
                <a:latin typeface="Times New Roman" pitchFamily="18" charset="0"/>
                <a:ea typeface="ＭＳ Ｐゴシック" charset="-128"/>
              </a:rPr>
              <a:t>Martyna</a:t>
            </a:r>
            <a:r>
              <a:rPr lang="en-US" dirty="0" smtClean="0">
                <a:latin typeface="Times New Roman" pitchFamily="18" charset="0"/>
                <a:ea typeface="ＭＳ Ｐゴシック" charset="-128"/>
              </a:rPr>
              <a:t> name</a:t>
            </a:r>
          </a:p>
          <a:p>
            <a:pPr>
              <a:defRPr/>
            </a:pPr>
            <a:endParaRPr lang="en-US" dirty="0" smtClean="0">
              <a:latin typeface="Times New Roman" pitchFamily="18" charset="0"/>
              <a:ea typeface="ＭＳ Ｐゴシック" charset="-128"/>
            </a:endParaRPr>
          </a:p>
          <a:p>
            <a:pPr>
              <a:defRPr/>
            </a:pPr>
            <a:r>
              <a:rPr lang="en-US" dirty="0" smtClean="0">
                <a:latin typeface="Times New Roman" pitchFamily="18" charset="0"/>
                <a:ea typeface="ＭＳ Ｐゴシック" charset="-128"/>
              </a:rPr>
              <a:t>----- Meeting Notes (3/9/12 10:49) -----</a:t>
            </a:r>
          </a:p>
          <a:p>
            <a:pPr>
              <a:defRPr/>
            </a:pPr>
            <a:r>
              <a:rPr lang="en-US" dirty="0" smtClean="0">
                <a:latin typeface="Times New Roman" pitchFamily="18" charset="0"/>
                <a:ea typeface="ＭＳ Ｐゴシック" charset="-128"/>
              </a:rPr>
              <a:t>needs font revision to many fonts</a:t>
            </a:r>
          </a:p>
          <a:p>
            <a:pPr>
              <a:defRPr/>
            </a:pPr>
            <a:r>
              <a:rPr lang="en-US" dirty="0" smtClean="0">
                <a:latin typeface="Times New Roman" pitchFamily="18" charset="0"/>
                <a:ea typeface="ＭＳ Ｐゴシック" charset="-128"/>
              </a:rPr>
              <a:t>----- Meeting Notes (3/16/12 11:59) -----</a:t>
            </a:r>
          </a:p>
          <a:p>
            <a:pPr>
              <a:defRPr/>
            </a:pPr>
            <a:r>
              <a:rPr lang="en-US" dirty="0" smtClean="0">
                <a:latin typeface="Times New Roman" pitchFamily="18" charset="0"/>
                <a:ea typeface="ＭＳ Ｐゴシック" charset="-128"/>
              </a:rPr>
              <a:t>Fix Parinello spellings!!!  ALL OF THEM.</a:t>
            </a:r>
          </a:p>
          <a:p>
            <a:pPr>
              <a:defRPr/>
            </a:pPr>
            <a:r>
              <a:rPr lang="en-US" dirty="0" smtClean="0">
                <a:latin typeface="Times New Roman" pitchFamily="18" charset="0"/>
                <a:ea typeface="ＭＳ Ｐゴシック" charset="-128"/>
              </a:rPr>
              <a:t>Mv 10 yrs to front of DOE and NSF line</a:t>
            </a:r>
          </a:p>
          <a:p>
            <a:pPr>
              <a:defRPr/>
            </a:pPr>
            <a:endParaRPr lang="en-US" dirty="0" smtClean="0">
              <a:latin typeface="Times New Roman" pitchFamily="18" charset="0"/>
              <a:ea typeface="ＭＳ Ｐゴシック" charset="-128"/>
            </a:endParaRPr>
          </a:p>
        </p:txBody>
      </p:sp>
      <p:sp>
        <p:nvSpPr>
          <p:cNvPr id="27651"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ea typeface="ＭＳ Ｐゴシック" charset="-128"/>
              </a:defRPr>
            </a:lvl1pPr>
            <a:lvl2pPr marL="742950" indent="-285750" eaLnBrk="0" hangingPunct="0">
              <a:defRPr sz="2400" b="1">
                <a:solidFill>
                  <a:schemeClr val="tx1"/>
                </a:solidFill>
                <a:latin typeface="Times New Roman" pitchFamily="18" charset="0"/>
                <a:ea typeface="ＭＳ Ｐゴシック" charset="-128"/>
              </a:defRPr>
            </a:lvl2pPr>
            <a:lvl3pPr marL="1143000" indent="-228600" eaLnBrk="0" hangingPunct="0">
              <a:defRPr sz="2400" b="1">
                <a:solidFill>
                  <a:schemeClr val="tx1"/>
                </a:solidFill>
                <a:latin typeface="Times New Roman" pitchFamily="18" charset="0"/>
                <a:ea typeface="ＭＳ Ｐゴシック" charset="-128"/>
              </a:defRPr>
            </a:lvl3pPr>
            <a:lvl4pPr marL="1600200" indent="-228600" eaLnBrk="0" hangingPunct="0">
              <a:defRPr sz="2400" b="1">
                <a:solidFill>
                  <a:schemeClr val="tx1"/>
                </a:solidFill>
                <a:latin typeface="Times New Roman" pitchFamily="18" charset="0"/>
                <a:ea typeface="ＭＳ Ｐゴシック" charset="-128"/>
              </a:defRPr>
            </a:lvl4pPr>
            <a:lvl5pPr marL="2057400" indent="-228600" eaLnBrk="0" hangingPunct="0">
              <a:defRPr sz="2400" b="1">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eaLnBrk="1" hangingPunct="1">
              <a:defRPr/>
            </a:pPr>
            <a:fld id="{C9327EFF-2BC0-AB4B-BF2C-50DCD03F43F6}" type="slidenum">
              <a:rPr lang="en-US" sz="1100" b="0"/>
              <a:pPr eaLnBrk="1" hangingPunct="1">
                <a:defRPr/>
              </a:pPr>
              <a:t>13</a:t>
            </a:fld>
            <a:endParaRPr lang="en-US" sz="1100" b="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ln/>
        </p:spPr>
      </p:sp>
      <p:sp>
        <p:nvSpPr>
          <p:cNvPr id="133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charset="-128"/>
              </a:rPr>
              <a:t>Move</a:t>
            </a:r>
            <a:r>
              <a:rPr lang="en-US" baseline="0" dirty="0" smtClean="0">
                <a:latin typeface="Times New Roman" pitchFamily="18" charset="0"/>
                <a:ea typeface="ＭＳ Ｐゴシック" charset="-128"/>
              </a:rPr>
              <a:t> 50K users to same line as “Large user base”</a:t>
            </a:r>
          </a:p>
          <a:p>
            <a:endParaRPr lang="en-US" baseline="0" dirty="0" smtClean="0">
              <a:latin typeface="Times New Roman" pitchFamily="18" charset="0"/>
              <a:ea typeface="ＭＳ Ｐゴシック" charset="-128"/>
            </a:endParaRPr>
          </a:p>
          <a:p>
            <a:r>
              <a:rPr lang="en-US" baseline="0" dirty="0" smtClean="0">
                <a:latin typeface="Times New Roman" pitchFamily="18" charset="0"/>
                <a:ea typeface="ＭＳ Ｐゴシック" charset="-128"/>
              </a:rPr>
              <a:t>Use absolute # along with 18%</a:t>
            </a:r>
          </a:p>
          <a:p>
            <a:endParaRPr lang="en-US" baseline="0" dirty="0" smtClean="0">
              <a:latin typeface="Times New Roman" pitchFamily="18" charset="0"/>
              <a:ea typeface="ＭＳ Ｐゴシック" charset="-128"/>
            </a:endParaRPr>
          </a:p>
          <a:p>
            <a:r>
              <a:rPr lang="en-US" baseline="0" dirty="0" smtClean="0">
                <a:latin typeface="Times New Roman" pitchFamily="18" charset="0"/>
                <a:ea typeface="ＭＳ Ｐゴシック" charset="-128"/>
              </a:rPr>
              <a:t>“18% are NIH funded, </a:t>
            </a:r>
            <a:r>
              <a:rPr lang="en-US" baseline="0" dirty="0" err="1" smtClean="0">
                <a:latin typeface="Times New Roman" pitchFamily="18" charset="0"/>
                <a:ea typeface="ＭＳ Ｐゴシック" charset="-128"/>
              </a:rPr>
              <a:t>ie</a:t>
            </a:r>
            <a:r>
              <a:rPr lang="en-US" baseline="0" dirty="0" smtClean="0">
                <a:latin typeface="Times New Roman" pitchFamily="18" charset="0"/>
                <a:ea typeface="ＭＳ Ｐゴシック" charset="-128"/>
              </a:rPr>
              <a:t> 10,000; many also in other countries”</a:t>
            </a:r>
          </a:p>
          <a:p>
            <a:endParaRPr lang="en-US" baseline="0" dirty="0" smtClean="0">
              <a:latin typeface="Times New Roman" pitchFamily="18" charset="0"/>
              <a:ea typeface="ＭＳ Ｐゴシック" charset="-128"/>
            </a:endParaRPr>
          </a:p>
          <a:p>
            <a:endParaRPr lang="en-US" baseline="0" dirty="0" smtClean="0">
              <a:latin typeface="Times New Roman" pitchFamily="18" charset="0"/>
              <a:ea typeface="ＭＳ Ｐゴシック" charset="-128"/>
            </a:endParaRPr>
          </a:p>
          <a:p>
            <a:endParaRPr lang="en-US" dirty="0" smtClean="0">
              <a:latin typeface="Times New Roman" pitchFamily="18" charset="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(3/9/12 10:05) -----</a:t>
            </a:r>
          </a:p>
          <a:p>
            <a:r>
              <a:rPr lang="en-US" dirty="0"/>
              <a:t>remove foot </a:t>
            </a:r>
            <a:r>
              <a:rPr lang="en-US" dirty="0" smtClean="0"/>
              <a:t>note</a:t>
            </a:r>
            <a:r>
              <a:rPr lang="en-US" baseline="0" dirty="0" smtClean="0"/>
              <a:t> DONE</a:t>
            </a:r>
            <a:endParaRPr lang="en-US" dirty="0" smtClean="0"/>
          </a:p>
          <a:p>
            <a:r>
              <a:rPr lang="en-US" dirty="0" smtClean="0"/>
              <a:t>repair </a:t>
            </a:r>
            <a:r>
              <a:rPr lang="en-US" dirty="0"/>
              <a:t>legend</a:t>
            </a:r>
          </a:p>
          <a:p>
            <a:r>
              <a:rPr lang="en-US" dirty="0"/>
              <a:t>remove red labels</a:t>
            </a:r>
          </a:p>
          <a:p>
            <a:r>
              <a:rPr lang="en-US" dirty="0"/>
              <a:t>make y axis "Number"</a:t>
            </a:r>
          </a:p>
          <a:p>
            <a:r>
              <a:rPr lang="en-US" dirty="0"/>
              <a:t>make x axis "Year"</a:t>
            </a:r>
          </a:p>
          <a:p>
            <a:r>
              <a:rPr lang="en-US" dirty="0"/>
              <a:t>perhaps remove 4th curve</a:t>
            </a:r>
          </a:p>
          <a:p>
            <a:r>
              <a:rPr lang="en-US" dirty="0"/>
              <a:t>make text on right more reader friendly; text can have arrows to curves</a:t>
            </a:r>
          </a:p>
          <a:p>
            <a:r>
              <a:rPr lang="en-US" dirty="0"/>
              <a:t>rephrase last </a:t>
            </a:r>
            <a:r>
              <a:rPr lang="en-US" dirty="0" err="1"/>
              <a:t>sentance</a:t>
            </a:r>
            <a:r>
              <a:rPr lang="en-US" dirty="0"/>
              <a:t>, heterogeneous</a:t>
            </a:r>
          </a:p>
          <a:p>
            <a:r>
              <a:rPr lang="en-US" dirty="0"/>
              <a:t>make titles higher</a:t>
            </a:r>
          </a:p>
        </p:txBody>
      </p:sp>
      <p:sp>
        <p:nvSpPr>
          <p:cNvPr id="4" name="Slide Number Placeholder 3"/>
          <p:cNvSpPr>
            <a:spLocks noGrp="1"/>
          </p:cNvSpPr>
          <p:nvPr>
            <p:ph type="sldNum" sz="quarter" idx="10"/>
          </p:nvPr>
        </p:nvSpPr>
        <p:spPr/>
        <p:txBody>
          <a:bodyPr/>
          <a:lstStyle/>
          <a:p>
            <a:pPr>
              <a:defRPr/>
            </a:pPr>
            <a:fld id="{806501D1-0FB6-0849-8B61-E1BD3A20B66C}" type="slidenum">
              <a:rPr lang="en-US" smtClean="0"/>
              <a:pPr>
                <a:defRPr/>
              </a:pPr>
              <a:t>16</a:t>
            </a:fld>
            <a:endParaRPr lang="en-US"/>
          </a:p>
        </p:txBody>
      </p:sp>
    </p:spTree>
    <p:extLst>
      <p:ext uri="{BB962C8B-B14F-4D97-AF65-F5344CB8AC3E}">
        <p14:creationId xmlns:p14="http://schemas.microsoft.com/office/powerpoint/2010/main" val="3374173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(3/9/12 10:05) -----</a:t>
            </a:r>
          </a:p>
          <a:p>
            <a:r>
              <a:rPr lang="en-US" dirty="0"/>
              <a:t>put transition from previous slide, </a:t>
            </a:r>
            <a:r>
              <a:rPr lang="en-US" dirty="0" err="1"/>
              <a:t>useing</a:t>
            </a:r>
            <a:r>
              <a:rPr lang="en-US" dirty="0"/>
              <a:t> Complex or Future on both slides; make transition in first bullet</a:t>
            </a:r>
          </a:p>
          <a:p>
            <a:r>
              <a:rPr lang="en-US" dirty="0"/>
              <a:t>remove "resource has"? us BTRC</a:t>
            </a:r>
          </a:p>
          <a:p>
            <a:r>
              <a:rPr lang="en-US" dirty="0"/>
              <a:t>----- Meeting Notes (3/16/12 11:25) -----</a:t>
            </a:r>
          </a:p>
          <a:p>
            <a:r>
              <a:rPr lang="en-US" dirty="0"/>
              <a:t>cpaita</a:t>
            </a:r>
          </a:p>
        </p:txBody>
      </p:sp>
      <p:sp>
        <p:nvSpPr>
          <p:cNvPr id="4" name="Slide Number Placeholder 3"/>
          <p:cNvSpPr>
            <a:spLocks noGrp="1"/>
          </p:cNvSpPr>
          <p:nvPr>
            <p:ph type="sldNum" sz="quarter" idx="10"/>
          </p:nvPr>
        </p:nvSpPr>
        <p:spPr/>
        <p:txBody>
          <a:bodyPr/>
          <a:lstStyle/>
          <a:p>
            <a:pPr>
              <a:defRPr/>
            </a:pPr>
            <a:fld id="{806501D1-0FB6-0849-8B61-E1BD3A20B66C}" type="slidenum">
              <a:rPr lang="en-US" smtClean="0"/>
              <a:pPr>
                <a:defRPr/>
              </a:pPr>
              <a:t>17</a:t>
            </a:fld>
            <a:endParaRPr lang="en-US"/>
          </a:p>
        </p:txBody>
      </p:sp>
    </p:spTree>
    <p:extLst>
      <p:ext uri="{BB962C8B-B14F-4D97-AF65-F5344CB8AC3E}">
        <p14:creationId xmlns:p14="http://schemas.microsoft.com/office/powerpoint/2010/main" val="1179908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1AA5D0-FD94-404F-BEA8-D17A46B41DF3}" type="slidenum">
              <a:rPr lang="en-US"/>
              <a:pPr/>
              <a:t>18</a:t>
            </a:fld>
            <a:endParaRPr lang="en-US"/>
          </a:p>
        </p:txBody>
      </p:sp>
      <p:sp>
        <p:nvSpPr>
          <p:cNvPr id="496642"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6643" name="Rectangle 3"/>
          <p:cNvSpPr>
            <a:spLocks noGrp="1" noChangeArrowheads="1"/>
          </p:cNvSpPr>
          <p:nvPr>
            <p:ph type="body" idx="1"/>
          </p:nvPr>
        </p:nvSpPr>
        <p:spPr bwMode="auto">
          <a:xfrm>
            <a:off x="915988" y="4343400"/>
            <a:ext cx="5026025"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06F183-4AF6-6A42-88D7-55704D629A1C}" type="slidenum">
              <a:rPr lang="en-US"/>
              <a:pPr/>
              <a:t>19</a:t>
            </a:fld>
            <a:endParaRPr lang="en-US"/>
          </a:p>
        </p:txBody>
      </p:sp>
      <p:sp>
        <p:nvSpPr>
          <p:cNvPr id="472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2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r>
              <a:rPr lang="en-US" dirty="0"/>
              <a:t>----- Meeting Notes (3/9/12 10:05) -----</a:t>
            </a:r>
          </a:p>
          <a:p>
            <a:r>
              <a:rPr lang="en-US" dirty="0"/>
              <a:t>make text same font; use the larger font</a:t>
            </a:r>
          </a:p>
          <a:p>
            <a:r>
              <a:rPr lang="en-US" dirty="0"/>
              <a:t>use better work than "Support"</a:t>
            </a:r>
          </a:p>
          <a:p>
            <a:r>
              <a:rPr lang="en-US" dirty="0"/>
              <a:t>Co-Development with PPL</a:t>
            </a:r>
          </a:p>
          <a:p>
            <a:r>
              <a:rPr lang="en-US" dirty="0"/>
              <a:t>make "For example" "Recent Example"</a:t>
            </a:r>
          </a:p>
          <a:p>
            <a:r>
              <a:rPr lang="en-US" dirty="0"/>
              <a:t>(NAMD/Charm++) for Gordon Bell</a:t>
            </a:r>
          </a:p>
          <a:p>
            <a:r>
              <a:rPr lang="en-US" dirty="0"/>
              <a:t>Don't make panels sub </a:t>
            </a:r>
            <a:r>
              <a:rPr lang="en-US" dirty="0" smtClean="0"/>
              <a:t>bullet DONE</a:t>
            </a:r>
            <a:endParaRPr lang="en-US" dirty="0"/>
          </a:p>
          <a:p>
            <a:r>
              <a:rPr lang="en-US" dirty="0"/>
              <a:t>make blue </a:t>
            </a:r>
            <a:r>
              <a:rPr lang="en-US" dirty="0" smtClean="0"/>
              <a:t>black DONE</a:t>
            </a:r>
            <a:endParaRPr lang="en-US" dirty="0"/>
          </a:p>
        </p:txBody>
      </p:sp>
      <p:sp>
        <p:nvSpPr>
          <p:cNvPr id="4" name="Slide Number Placeholder 3"/>
          <p:cNvSpPr>
            <a:spLocks noGrp="1"/>
          </p:cNvSpPr>
          <p:nvPr>
            <p:ph type="sldNum" sz="quarter" idx="10"/>
          </p:nvPr>
        </p:nvSpPr>
        <p:spPr/>
        <p:txBody>
          <a:bodyPr/>
          <a:lstStyle/>
          <a:p>
            <a:fld id="{22E48124-AA5E-43D8-A4B7-C9D00A3EC12B}" type="slidenum">
              <a:rPr lang="en-US" smtClean="0"/>
              <a:pPr/>
              <a:t>20</a:t>
            </a:fld>
            <a:endParaRPr lang="en-US"/>
          </a:p>
        </p:txBody>
      </p:sp>
    </p:spTree>
    <p:extLst>
      <p:ext uri="{BB962C8B-B14F-4D97-AF65-F5344CB8AC3E}">
        <p14:creationId xmlns:p14="http://schemas.microsoft.com/office/powerpoint/2010/main" val="317085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B8CCC5-10DD-6A47-BDC3-0C4713DD6BD7}" type="slidenum">
              <a:rPr lang="en-US"/>
              <a:pPr>
                <a:defRPr/>
              </a:pPr>
              <a:t>21</a:t>
            </a:fld>
            <a:endParaRPr lang="en-US"/>
          </a:p>
        </p:txBody>
      </p:sp>
      <p:sp>
        <p:nvSpPr>
          <p:cNvPr id="3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dirty="0" smtClean="0">
                <a:cs typeface="+mn-cs"/>
              </a:rPr>
              <a:t>----- Meeting Notes (3/9/12 10:05) -----</a:t>
            </a:r>
          </a:p>
          <a:p>
            <a:pPr eaLnBrk="1" hangingPunct="1">
              <a:defRPr/>
            </a:pPr>
            <a:r>
              <a:rPr lang="en-US" dirty="0" smtClean="0">
                <a:cs typeface="+mn-cs"/>
              </a:rPr>
              <a:t>make textbox smaller font DONE</a:t>
            </a:r>
          </a:p>
          <a:p>
            <a:pPr eaLnBrk="1" hangingPunct="1">
              <a:defRPr/>
            </a:pPr>
            <a:r>
              <a:rPr lang="en-US" dirty="0" smtClean="0">
                <a:cs typeface="+mn-cs"/>
              </a:rPr>
              <a:t>lower case T Traditional DONE</a:t>
            </a:r>
          </a:p>
          <a:p>
            <a:pPr eaLnBrk="1" hangingPunct="1">
              <a:defRPr/>
            </a:pPr>
            <a:r>
              <a:rPr lang="en-US" dirty="0" smtClean="0">
                <a:cs typeface="+mn-cs"/>
              </a:rPr>
              <a:t>make squares, and grayer DONE</a:t>
            </a:r>
          </a:p>
          <a:p>
            <a:pPr eaLnBrk="1" hangingPunct="1">
              <a:defRPr/>
            </a:pPr>
            <a:r>
              <a:rPr lang="en-US" dirty="0" smtClean="0">
                <a:cs typeface="+mn-cs"/>
              </a:rPr>
              <a:t>make atoms paired with; remove pairs DONE</a:t>
            </a:r>
          </a:p>
          <a:p>
            <a:pPr eaLnBrk="1" hangingPunct="1">
              <a:defRPr/>
            </a:pPr>
            <a:r>
              <a:rPr lang="en-US" dirty="0" smtClean="0">
                <a:cs typeface="+mn-cs"/>
              </a:rPr>
              <a:t>atoms per molecule DONE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 Recent Progress with </a:t>
            </a:r>
            <a:r>
              <a:rPr lang="en-US" dirty="0" err="1" smtClean="0"/>
              <a:t>uGNI</a:t>
            </a:r>
            <a:r>
              <a:rPr lang="en-US" dirty="0" smtClean="0"/>
              <a:t>  (subtitle: This will enable XX</a:t>
            </a:r>
            <a:r>
              <a:rPr lang="en-US" baseline="0" dirty="0" smtClean="0"/>
              <a:t> atoms YY ns/day) </a:t>
            </a:r>
            <a:endParaRPr lang="en-US" dirty="0" smtClean="0"/>
          </a:p>
          <a:p>
            <a:endParaRPr lang="en-US" dirty="0" smtClean="0"/>
          </a:p>
          <a:p>
            <a:r>
              <a:rPr lang="en-US" dirty="0" smtClean="0"/>
              <a:t>Explain</a:t>
            </a:r>
            <a:r>
              <a:rPr lang="en-US" baseline="0" dirty="0" smtClean="0"/>
              <a:t> what </a:t>
            </a:r>
            <a:r>
              <a:rPr lang="en-US" baseline="0" dirty="0" err="1" smtClean="0"/>
              <a:t>uGNI</a:t>
            </a:r>
            <a:r>
              <a:rPr lang="en-US" baseline="0" dirty="0" smtClean="0"/>
              <a:t> is (not how it works) just what it is …. Cray’s proprietary communication API</a:t>
            </a:r>
          </a:p>
          <a:p>
            <a:endParaRPr lang="en-US" baseline="0" dirty="0" smtClean="0"/>
          </a:p>
          <a:p>
            <a:r>
              <a:rPr lang="en-US" baseline="0" dirty="0" smtClean="0"/>
              <a:t>Put a simple statement under title that directly says what this slide means for the user</a:t>
            </a:r>
          </a:p>
          <a:p>
            <a:r>
              <a:rPr lang="en-US" baseline="0" dirty="0" smtClean="0"/>
              <a:t>----- Meeting Notes (3/9/12 10:49) -----</a:t>
            </a:r>
          </a:p>
          <a:p>
            <a:r>
              <a:rPr lang="en-US" baseline="0" dirty="0" smtClean="0"/>
              <a:t>Title: Performance on Cray's new Blue Waters System</a:t>
            </a:r>
          </a:p>
          <a:p>
            <a:r>
              <a:rPr lang="en-US" baseline="0" dirty="0" smtClean="0"/>
              <a:t>Subtitle: Cray, Month installed, Jan 2012 to show recent</a:t>
            </a:r>
          </a:p>
          <a:p>
            <a:r>
              <a:rPr lang="en-US" baseline="0" dirty="0" smtClean="0"/>
              <a:t>----- Meeting Notes (3/16/12 11:25) -----</a:t>
            </a:r>
          </a:p>
          <a:p>
            <a:r>
              <a:rPr lang="en-US" baseline="0" dirty="0" smtClean="0"/>
              <a:t>green bracket hard to see</a:t>
            </a:r>
          </a:p>
          <a:p>
            <a:r>
              <a:rPr lang="en-US" baseline="0" dirty="0" smtClean="0"/>
              <a:t>border around graph needs deleted</a:t>
            </a:r>
            <a:endParaRPr lang="en-US" dirty="0"/>
          </a:p>
        </p:txBody>
      </p:sp>
      <p:sp>
        <p:nvSpPr>
          <p:cNvPr id="4" name="Slide Number Placeholder 3"/>
          <p:cNvSpPr>
            <a:spLocks noGrp="1"/>
          </p:cNvSpPr>
          <p:nvPr>
            <p:ph type="sldNum" sz="quarter" idx="10"/>
          </p:nvPr>
        </p:nvSpPr>
        <p:spPr/>
        <p:txBody>
          <a:bodyPr/>
          <a:lstStyle/>
          <a:p>
            <a:fld id="{22E48124-AA5E-43D8-A4B7-C9D00A3EC12B}" type="slidenum">
              <a:rPr lang="en-US" smtClean="0"/>
              <a:pPr/>
              <a:t>22</a:t>
            </a:fld>
            <a:endParaRPr lang="en-US"/>
          </a:p>
        </p:txBody>
      </p:sp>
    </p:spTree>
    <p:extLst>
      <p:ext uri="{BB962C8B-B14F-4D97-AF65-F5344CB8AC3E}">
        <p14:creationId xmlns:p14="http://schemas.microsoft.com/office/powerpoint/2010/main" val="651975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t>
            </a:r>
            <a:r>
              <a:rPr lang="en-US" dirty="0" err="1" smtClean="0"/>
              <a:t>Tsubame</a:t>
            </a:r>
            <a:r>
              <a:rPr lang="en-US" dirty="0" smtClean="0"/>
              <a:t> mention.</a:t>
            </a:r>
            <a:r>
              <a:rPr lang="en-US" baseline="0" dirty="0" smtClean="0"/>
              <a:t>  Add </a:t>
            </a:r>
            <a:r>
              <a:rPr lang="en-US" baseline="0" dirty="0" err="1" smtClean="0"/>
              <a:t>Tsubame</a:t>
            </a:r>
            <a:r>
              <a:rPr lang="en-US" baseline="0" dirty="0" smtClean="0"/>
              <a:t> performance?</a:t>
            </a:r>
            <a:endParaRPr lang="en-US" dirty="0" smtClean="0"/>
          </a:p>
          <a:p>
            <a:endParaRPr lang="en-US" dirty="0" smtClean="0"/>
          </a:p>
          <a:p>
            <a:r>
              <a:rPr lang="en-US" dirty="0" smtClean="0"/>
              <a:t>Add</a:t>
            </a:r>
            <a:r>
              <a:rPr lang="en-US" baseline="0" dirty="0" smtClean="0"/>
              <a:t> </a:t>
            </a:r>
            <a:r>
              <a:rPr lang="en-US" baseline="0" dirty="0" err="1" smtClean="0"/>
              <a:t>Tianhe</a:t>
            </a:r>
            <a:r>
              <a:rPr lang="en-US" baseline="0" dirty="0" smtClean="0"/>
              <a:t> mention?</a:t>
            </a:r>
            <a:endParaRPr lang="en-US" dirty="0"/>
          </a:p>
        </p:txBody>
      </p:sp>
      <p:sp>
        <p:nvSpPr>
          <p:cNvPr id="4" name="Slide Number Placeholder 3"/>
          <p:cNvSpPr>
            <a:spLocks noGrp="1"/>
          </p:cNvSpPr>
          <p:nvPr>
            <p:ph type="sldNum" sz="quarter" idx="10"/>
          </p:nvPr>
        </p:nvSpPr>
        <p:spPr/>
        <p:txBody>
          <a:bodyPr/>
          <a:lstStyle/>
          <a:p>
            <a:fld id="{22E48124-AA5E-43D8-A4B7-C9D00A3EC12B}" type="slidenum">
              <a:rPr lang="en-US" smtClean="0"/>
              <a:pPr/>
              <a:t>23</a:t>
            </a:fld>
            <a:endParaRPr lang="en-US"/>
          </a:p>
        </p:txBody>
      </p:sp>
    </p:spTree>
    <p:extLst>
      <p:ext uri="{BB962C8B-B14F-4D97-AF65-F5344CB8AC3E}">
        <p14:creationId xmlns:p14="http://schemas.microsoft.com/office/powerpoint/2010/main" val="9598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563979-09EF-4B46-ACC1-6D6D5D17D411}" type="slidenum">
              <a:rPr lang="en-US"/>
              <a:pPr/>
              <a:t>2</a:t>
            </a:fld>
            <a:endParaRPr lang="en-US"/>
          </a:p>
        </p:txBody>
      </p:sp>
      <p:sp>
        <p:nvSpPr>
          <p:cNvPr id="38297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297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XK6 results</a:t>
            </a:r>
            <a:r>
              <a:rPr lang="en-US" baseline="0" dirty="0" smtClean="0"/>
              <a:t> on </a:t>
            </a:r>
            <a:r>
              <a:rPr lang="en-US" baseline="0" dirty="0" err="1" smtClean="0"/>
              <a:t>Titandev</a:t>
            </a:r>
            <a:endParaRPr lang="en-US" baseline="0" dirty="0" smtClean="0"/>
          </a:p>
          <a:p>
            <a:r>
              <a:rPr lang="en-US" baseline="0" dirty="0" smtClean="0"/>
              <a:t>XE6 results on Monte Rosa</a:t>
            </a:r>
          </a:p>
          <a:p>
            <a:r>
              <a:rPr lang="en-US" baseline="0" dirty="0" smtClean="0"/>
              <a:t>All 100stmv results are with </a:t>
            </a:r>
            <a:r>
              <a:rPr lang="en-US" baseline="0" dirty="0" err="1" smtClean="0"/>
              <a:t>Langvin</a:t>
            </a:r>
            <a:r>
              <a:rPr lang="en-US" baseline="0" dirty="0" smtClean="0"/>
              <a:t> controls turned off, and with PME once every 4 steps</a:t>
            </a:r>
            <a:endParaRPr lang="en-US" dirty="0"/>
          </a:p>
        </p:txBody>
      </p:sp>
      <p:sp>
        <p:nvSpPr>
          <p:cNvPr id="4" name="Slide Number Placeholder 3"/>
          <p:cNvSpPr>
            <a:spLocks noGrp="1"/>
          </p:cNvSpPr>
          <p:nvPr>
            <p:ph type="sldNum" sz="quarter" idx="10"/>
          </p:nvPr>
        </p:nvSpPr>
        <p:spPr/>
        <p:txBody>
          <a:bodyPr/>
          <a:lstStyle/>
          <a:p>
            <a:fld id="{5B9514EA-D962-4D5E-BC3E-BE42178A0563}" type="slidenum">
              <a:rPr lang="en-US" smtClean="0"/>
              <a:pPr/>
              <a:t>27</a:t>
            </a:fld>
            <a:endParaRPr lang="en-US"/>
          </a:p>
        </p:txBody>
      </p:sp>
    </p:spTree>
    <p:extLst>
      <p:ext uri="{BB962C8B-B14F-4D97-AF65-F5344CB8AC3E}">
        <p14:creationId xmlns:p14="http://schemas.microsoft.com/office/powerpoint/2010/main" val="651987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1E982D-23AF-0147-8FF3-F22F30517631}" type="slidenum">
              <a:rPr lang="en-US"/>
              <a:pPr/>
              <a:t>4</a:t>
            </a:fld>
            <a:endParaRPr lang="en-US"/>
          </a:p>
        </p:txBody>
      </p:sp>
      <p:sp>
        <p:nvSpPr>
          <p:cNvPr id="273410" name="Rectangle 1026"/>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273411" name="Text Box 1027"/>
          <p:cNvSpPr txBox="1">
            <a:spLocks noGrp="1" noChangeArrowheads="1"/>
          </p:cNvSpPr>
          <p:nvPr>
            <p:ph type="body" idx="1"/>
          </p:nvPr>
        </p:nvSpPr>
        <p:spPr bwMode="auto">
          <a:xfrm>
            <a:off x="503238" y="4316413"/>
            <a:ext cx="5856287" cy="4059237"/>
          </a:xfrm>
          <a:prstGeom prst="rect">
            <a:avLst/>
          </a:prstGeom>
          <a:solidFill>
            <a:srgbClr val="FFFFFF"/>
          </a:solidFill>
          <a:ln>
            <a:solidFill>
              <a:srgbClr val="000000"/>
            </a:solidFill>
            <a:miter lim="800000"/>
            <a:headEnd/>
            <a:tailEnd/>
          </a:ln>
        </p:spPr>
        <p:txBody>
          <a:bodyPr lIns="89803" tIns="44902" rIns="89803" bIns="44902"/>
          <a:lstStyle/>
          <a:p>
            <a:r>
              <a:rPr lang="en-US"/>
              <a:t>Ribosomes synthesize new proteins from genetic information</a:t>
            </a:r>
          </a:p>
          <a:p>
            <a:r>
              <a:rPr lang="en-US"/>
              <a:t>Bacterial ribosome is a target for antibiotics, which interfere with its ability to function by binding to sites on the structure, preventing proteins from being synthesized</a:t>
            </a:r>
          </a:p>
          <a:p>
            <a:r>
              <a:rPr lang="en-US"/>
              <a:t>Ribosome simulations are extremely computationally challenging due to the size of the structure and its natural environment (solvent, ions, etc, large box, 3 million atoms or so)</a:t>
            </a:r>
          </a:p>
          <a:p>
            <a:endParaRPr lang="en-US"/>
          </a:p>
          <a:p>
            <a:r>
              <a:rPr lang="en-US"/>
              <a:t>Bionanodevice for sequencing DNA efficiently</a:t>
            </a:r>
          </a:p>
          <a:p>
            <a:r>
              <a:rPr lang="en-US"/>
              <a:t>Knowledge of an individual</a:t>
            </a:r>
            <a:r>
              <a:rPr lang="ja-JP" altLang="en-US">
                <a:latin typeface="Arial"/>
              </a:rPr>
              <a:t>’</a:t>
            </a:r>
            <a:r>
              <a:rPr lang="en-US"/>
              <a:t>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t>The computer is the best microscope to guide the development of bionanodevices, for example to sequence DNA.  While experiments can measure DNA electrostatic potentials, they cannot visualize the DNA</a:t>
            </a:r>
            <a:r>
              <a:rPr lang="ja-JP" altLang="en-US">
                <a:latin typeface="Arial"/>
              </a:rPr>
              <a:t>’</a:t>
            </a:r>
            <a:r>
              <a:rPr lang="en-US"/>
              <a:t>s location and conformation at the time of measurement.</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B9B65D-3746-7F40-B38D-B7695E973A89}" type="slidenum">
              <a:rPr lang="en-US"/>
              <a:pPr/>
              <a:t>7</a:t>
            </a:fld>
            <a:endParaRPr lang="en-US"/>
          </a:p>
        </p:txBody>
      </p:sp>
      <p:sp>
        <p:nvSpPr>
          <p:cNvPr id="392194" name="Rectangle 2"/>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2195" name="Rectangle 3"/>
          <p:cNvSpPr>
            <a:spLocks noGrp="1" noChangeArrowheads="1"/>
          </p:cNvSpPr>
          <p:nvPr>
            <p:ph type="body" idx="1"/>
          </p:nvPr>
        </p:nvSpPr>
        <p:spPr bwMode="auto">
          <a:xfrm>
            <a:off x="915988" y="4343400"/>
            <a:ext cx="5026025"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ea typeface="ＭＳ Ｐゴシック" charset="-128"/>
              </a:defRPr>
            </a:lvl1pPr>
            <a:lvl2pPr marL="742950" indent="-285750" eaLnBrk="0" hangingPunct="0">
              <a:defRPr sz="2400" b="1">
                <a:solidFill>
                  <a:schemeClr val="tx1"/>
                </a:solidFill>
                <a:latin typeface="Times New Roman" pitchFamily="18" charset="0"/>
                <a:ea typeface="ＭＳ Ｐゴシック" charset="-128"/>
              </a:defRPr>
            </a:lvl2pPr>
            <a:lvl3pPr marL="1143000" indent="-228600" eaLnBrk="0" hangingPunct="0">
              <a:defRPr sz="2400" b="1">
                <a:solidFill>
                  <a:schemeClr val="tx1"/>
                </a:solidFill>
                <a:latin typeface="Times New Roman" pitchFamily="18" charset="0"/>
                <a:ea typeface="ＭＳ Ｐゴシック" charset="-128"/>
              </a:defRPr>
            </a:lvl3pPr>
            <a:lvl4pPr marL="1600200" indent="-228600" eaLnBrk="0" hangingPunct="0">
              <a:defRPr sz="2400" b="1">
                <a:solidFill>
                  <a:schemeClr val="tx1"/>
                </a:solidFill>
                <a:latin typeface="Times New Roman" pitchFamily="18" charset="0"/>
                <a:ea typeface="ＭＳ Ｐゴシック" charset="-128"/>
              </a:defRPr>
            </a:lvl4pPr>
            <a:lvl5pPr marL="2057400" indent="-228600" eaLnBrk="0" hangingPunct="0">
              <a:defRPr sz="2400" b="1">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eaLnBrk="1" hangingPunct="1"/>
            <a:fld id="{CA76D439-FE75-426C-A7DE-B8533F4BA05B}" type="slidenum">
              <a:rPr lang="en-US" sz="1100" b="0"/>
              <a:pPr eaLnBrk="1" hangingPunct="1"/>
              <a:t>8</a:t>
            </a:fld>
            <a:endParaRPr lang="en-US" sz="1100" b="0"/>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ea typeface="ＭＳ Ｐゴシック" charset="-128"/>
              </a:rPr>
              <a:t>Put in a machine connection for one</a:t>
            </a:r>
            <a:r>
              <a:rPr lang="en-US" baseline="0" dirty="0" smtClean="0">
                <a:latin typeface="Times New Roman" pitchFamily="18" charset="0"/>
                <a:ea typeface="ＭＳ Ｐゴシック" charset="-128"/>
              </a:rPr>
              <a:t> of the smaller system and a machine connection to </a:t>
            </a:r>
            <a:r>
              <a:rPr lang="en-US" baseline="0" dirty="0" err="1" smtClean="0">
                <a:latin typeface="Times New Roman" pitchFamily="18" charset="0"/>
                <a:ea typeface="ＭＳ Ｐゴシック" charset="-128"/>
              </a:rPr>
              <a:t>chromatophore</a:t>
            </a:r>
            <a:r>
              <a:rPr lang="en-US" baseline="0" dirty="0" smtClean="0">
                <a:latin typeface="Times New Roman" pitchFamily="18" charset="0"/>
                <a:ea typeface="ＭＳ Ｐゴシック" charset="-128"/>
              </a:rPr>
              <a:t> (BWs)</a:t>
            </a:r>
          </a:p>
          <a:p>
            <a:pPr eaLnBrk="1" hangingPunct="1"/>
            <a:endParaRPr lang="en-US" baseline="0" dirty="0" smtClean="0">
              <a:latin typeface="Times New Roman" pitchFamily="18" charset="0"/>
              <a:ea typeface="ＭＳ Ｐゴシック" charset="-128"/>
            </a:endParaRPr>
          </a:p>
          <a:p>
            <a:pPr eaLnBrk="1" hangingPunct="1"/>
            <a:r>
              <a:rPr lang="en-US" baseline="0" dirty="0" smtClean="0">
                <a:latin typeface="Times New Roman" pitchFamily="18" charset="0"/>
                <a:ea typeface="ＭＳ Ｐゴシック" charset="-128"/>
              </a:rPr>
              <a:t>Move “Larger machines….” and make it a title.</a:t>
            </a:r>
          </a:p>
          <a:p>
            <a:pPr eaLnBrk="1" hangingPunct="1"/>
            <a:endParaRPr lang="en-US" baseline="0" dirty="0" smtClean="0">
              <a:latin typeface="Times New Roman" pitchFamily="18" charset="0"/>
              <a:ea typeface="ＭＳ Ｐゴシック" charset="-128"/>
            </a:endParaRPr>
          </a:p>
          <a:p>
            <a:pPr eaLnBrk="1" hangingPunct="1"/>
            <a:r>
              <a:rPr lang="en-US" baseline="0" dirty="0" smtClean="0">
                <a:latin typeface="Times New Roman" pitchFamily="18" charset="0"/>
                <a:ea typeface="ＭＳ Ｐゴシック" charset="-128"/>
              </a:rPr>
              <a:t>Discuss “In the past, simulations ran on a single core, and while we still tune for single processor speed, now we are also running over 300K cores on BW and 1M cores on BG/Q….running a simulation and </a:t>
            </a:r>
            <a:r>
              <a:rPr lang="en-US" baseline="0" dirty="0" err="1" smtClean="0">
                <a:latin typeface="Times New Roman" pitchFamily="18" charset="0"/>
                <a:ea typeface="ＭＳ Ｐゴシック" charset="-128"/>
              </a:rPr>
              <a:t>maintiaining</a:t>
            </a:r>
            <a:r>
              <a:rPr lang="en-US" baseline="0" dirty="0" smtClean="0">
                <a:latin typeface="Times New Roman" pitchFamily="18" charset="0"/>
                <a:ea typeface="ＭＳ Ｐゴシック" charset="-128"/>
              </a:rPr>
              <a:t> execution over this massive number of cores is a challenging task”</a:t>
            </a:r>
          </a:p>
          <a:p>
            <a:pPr eaLnBrk="1" hangingPunct="1"/>
            <a:endParaRPr lang="en-US" dirty="0" smtClean="0">
              <a:latin typeface="Times New Roman" pitchFamily="18" charset="0"/>
              <a:ea typeface="ＭＳ Ｐゴシック" charset="-128"/>
            </a:endParaRPr>
          </a:p>
          <a:p>
            <a:pPr eaLnBrk="1" hangingPunct="1"/>
            <a:endParaRPr lang="en-US" dirty="0" smtClean="0">
              <a:latin typeface="Times New Roman" pitchFamily="18" charset="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4B539B-6BF0-8143-AD82-9E5EAF4FF3B5}" type="slidenum">
              <a:rPr lang="en-US"/>
              <a:pPr/>
              <a:t>9</a:t>
            </a:fld>
            <a:endParaRPr lang="en-US"/>
          </a:p>
        </p:txBody>
      </p:sp>
      <p:sp>
        <p:nvSpPr>
          <p:cNvPr id="33997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39971" name="Rectangle 3"/>
          <p:cNvSpPr>
            <a:spLocks noGrp="1" noChangeArrowheads="1"/>
          </p:cNvSpPr>
          <p:nvPr>
            <p:ph type="body" idx="1"/>
          </p:nvPr>
        </p:nvSpPr>
        <p:spPr>
          <a:xfrm>
            <a:off x="685800" y="4343400"/>
            <a:ext cx="5486400" cy="4114800"/>
          </a:xfrm>
        </p:spPr>
        <p:txBody>
          <a:bodyPr lIns="89803" tIns="44902" rIns="89803" bIns="44902"/>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solidFill>
            <a:srgbClr val="FFFFFF"/>
          </a:solidFill>
          <a:ln/>
        </p:spPr>
      </p:sp>
      <p:sp>
        <p:nvSpPr>
          <p:cNvPr id="41986" name="Rectangle 3"/>
          <p:cNvSpPr>
            <a:spLocks noGrp="1" noChangeArrowheads="1"/>
          </p:cNvSpPr>
          <p:nvPr>
            <p:ph type="body" idx="1"/>
          </p:nvPr>
        </p:nvSpPr>
        <p:spPr>
          <a:solidFill>
            <a:srgbClr val="FFFFFF"/>
          </a:solidFill>
          <a:ln>
            <a:solidFill>
              <a:srgbClr val="000000"/>
            </a:solidFill>
          </a:ln>
        </p:spPr>
        <p:txBody>
          <a:bodyPr/>
          <a:lstStyle/>
          <a:p>
            <a:r>
              <a:rPr lang="en-US" dirty="0" smtClean="0">
                <a:latin typeface="Times New Roman" pitchFamily="18" charset="0"/>
                <a:ea typeface="ＭＳ Ｐゴシック" charset="-128"/>
              </a:rPr>
              <a:t>Add several images that relate to the new features.</a:t>
            </a:r>
          </a:p>
          <a:p>
            <a:endParaRPr lang="en-US" dirty="0" smtClean="0">
              <a:latin typeface="Times New Roman" pitchFamily="18" charset="0"/>
              <a:ea typeface="ＭＳ Ｐゴシック" charset="-128"/>
            </a:endParaRPr>
          </a:p>
          <a:p>
            <a:r>
              <a:rPr lang="en-US" dirty="0" smtClean="0">
                <a:latin typeface="Times New Roman" pitchFamily="18" charset="0"/>
                <a:ea typeface="ＭＳ Ｐゴシック" charset="-128"/>
              </a:rPr>
              <a:t>Add scaling figure for GB ISM? </a:t>
            </a:r>
          </a:p>
          <a:p>
            <a:endParaRPr lang="en-US" dirty="0" smtClean="0">
              <a:latin typeface="Times New Roman" pitchFamily="18" charset="0"/>
              <a:ea typeface="ＭＳ Ｐゴシック" charset="-128"/>
            </a:endParaRPr>
          </a:p>
          <a:p>
            <a:r>
              <a:rPr lang="en-US" dirty="0" smtClean="0">
                <a:latin typeface="Times New Roman" pitchFamily="18" charset="0"/>
                <a:ea typeface="ＭＳ Ｐゴシック" charset="-128"/>
              </a:rPr>
              <a:t>From Klaus: “Must mention somewhere</a:t>
            </a:r>
            <a:r>
              <a:rPr lang="en-US" baseline="0" dirty="0" smtClean="0">
                <a:latin typeface="Times New Roman" pitchFamily="18" charset="0"/>
                <a:ea typeface="ＭＳ Ｐゴシック" charset="-128"/>
              </a:rPr>
              <a:t> in presentation that our best speed is 160ns/day and on conventional hardware it is the best there is unless you take 4fs </a:t>
            </a:r>
            <a:r>
              <a:rPr lang="en-US" baseline="0" dirty="0" err="1" smtClean="0">
                <a:latin typeface="Times New Roman" pitchFamily="18" charset="0"/>
                <a:ea typeface="ＭＳ Ｐゴシック" charset="-128"/>
              </a:rPr>
              <a:t>timesteps</a:t>
            </a:r>
            <a:r>
              <a:rPr lang="en-US" baseline="0" dirty="0" smtClean="0">
                <a:latin typeface="Times New Roman" pitchFamily="18" charset="0"/>
                <a:ea typeface="ＭＳ Ｐゴシック" charset="-128"/>
              </a:rPr>
              <a:t> and other tricks on other </a:t>
            </a:r>
            <a:r>
              <a:rPr lang="en-US" baseline="0" dirty="0" err="1" smtClean="0">
                <a:latin typeface="Times New Roman" pitchFamily="18" charset="0"/>
                <a:ea typeface="ＭＳ Ｐゴシック" charset="-128"/>
              </a:rPr>
              <a:t>softwares</a:t>
            </a:r>
            <a:r>
              <a:rPr lang="en-US" baseline="0" dirty="0" smtClean="0">
                <a:latin typeface="Times New Roman" pitchFamily="18" charset="0"/>
                <a:ea typeface="ＭＳ Ｐゴシック" charset="-128"/>
              </a:rPr>
              <a:t> …. and now we try to improve that further to XXX ns/day”    Eric, an idea of what’s reasonable as target for next few years?  </a:t>
            </a:r>
          </a:p>
          <a:p>
            <a:r>
              <a:rPr lang="en-US" baseline="0" dirty="0" smtClean="0">
                <a:latin typeface="Times New Roman" pitchFamily="18" charset="0"/>
                <a:ea typeface="ＭＳ Ｐゴシック" charset="-128"/>
              </a:rPr>
              <a:t>----- Meeting Notes (3/9/12 10:49) -----</a:t>
            </a:r>
          </a:p>
          <a:p>
            <a:r>
              <a:rPr lang="en-US" baseline="0" dirty="0" smtClean="0">
                <a:latin typeface="Times New Roman" pitchFamily="18" charset="0"/>
                <a:ea typeface="ＭＳ Ｐゴシック" charset="-128"/>
              </a:rPr>
              <a:t>needs updating</a:t>
            </a:r>
          </a:p>
          <a:p>
            <a:r>
              <a:rPr lang="en-US" baseline="0" dirty="0" smtClean="0">
                <a:latin typeface="Times New Roman" pitchFamily="18" charset="0"/>
                <a:ea typeface="ＭＳ Ｐゴシック" charset="-128"/>
              </a:rPr>
              <a:t>state NAMD 2.9 DONE</a:t>
            </a:r>
          </a:p>
          <a:p>
            <a:r>
              <a:rPr lang="en-US" baseline="0" dirty="0" smtClean="0">
                <a:latin typeface="Times New Roman" pitchFamily="18" charset="0"/>
                <a:ea typeface="ＭＳ Ｐゴシック" charset="-128"/>
              </a:rPr>
              <a:t>highlight replica exchange; say ahead of schedule DONE</a:t>
            </a:r>
          </a:p>
          <a:p>
            <a:r>
              <a:rPr lang="en-US" baseline="0" dirty="0" smtClean="0">
                <a:latin typeface="Times New Roman" pitchFamily="18" charset="0"/>
                <a:ea typeface="ＭＳ Ｐゴシック" charset="-128"/>
              </a:rPr>
              <a:t>"Enabling" Desktop MDFF DONE</a:t>
            </a:r>
          </a:p>
          <a:p>
            <a:r>
              <a:rPr lang="en-US" baseline="0" dirty="0" smtClean="0">
                <a:latin typeface="Times New Roman" pitchFamily="18" charset="0"/>
                <a:ea typeface="ＭＳ Ｐゴシック" charset="-128"/>
              </a:rPr>
              <a:t>----- Meeting Notes (3/16/12 11:41) -----</a:t>
            </a:r>
          </a:p>
          <a:p>
            <a:r>
              <a:rPr lang="en-US" baseline="0" dirty="0" smtClean="0">
                <a:latin typeface="Times New Roman" pitchFamily="18" charset="0"/>
                <a:ea typeface="ＭＳ Ｐゴシック" charset="-128"/>
              </a:rPr>
              <a:t>Repeat title slide before this one w/ box around Jims name</a:t>
            </a:r>
          </a:p>
          <a:p>
            <a:r>
              <a:rPr lang="en-US" baseline="0" dirty="0" smtClean="0">
                <a:latin typeface="Times New Roman" pitchFamily="18" charset="0"/>
                <a:ea typeface="ＭＳ Ｐゴシック" charset="-128"/>
              </a:rPr>
              <a:t>PUT NAMD 2.9s in different color.  Red</a:t>
            </a:r>
            <a:endParaRPr lang="en-US" dirty="0" smtClean="0">
              <a:latin typeface="Times New Roman" pitchFamily="18" charset="0"/>
              <a:ea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0C00BE-10B9-7243-AE2D-77E300D4A26B}" type="slidenum">
              <a:rPr lang="en-US"/>
              <a:pPr>
                <a:defRPr/>
              </a:pPr>
              <a:t>11</a:t>
            </a:fld>
            <a:endParaRPr lang="en-US"/>
          </a:p>
        </p:txBody>
      </p:sp>
      <p:sp>
        <p:nvSpPr>
          <p:cNvPr id="3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dirty="0" smtClean="0">
                <a:cs typeface="+mn-cs"/>
              </a:rPr>
              <a:t>----- Meeting Notes (3/9/12 10:49) -----</a:t>
            </a:r>
          </a:p>
          <a:p>
            <a:pPr eaLnBrk="1" hangingPunct="1">
              <a:defRPr/>
            </a:pPr>
            <a:r>
              <a:rPr lang="en-US" dirty="0" smtClean="0">
                <a:cs typeface="+mn-cs"/>
              </a:rPr>
              <a:t>New: </a:t>
            </a:r>
          </a:p>
          <a:p>
            <a:pPr eaLnBrk="1" hangingPunct="1">
              <a:defRPr/>
            </a:pPr>
            <a:r>
              <a:rPr lang="en-US" dirty="0" smtClean="0">
                <a:cs typeface="+mn-cs"/>
              </a:rPr>
              <a:t>get molecule info from Yan TODO</a:t>
            </a:r>
          </a:p>
          <a:p>
            <a:pPr eaLnBrk="1" hangingPunct="1">
              <a:defRPr/>
            </a:pPr>
            <a:r>
              <a:rPr lang="en-US" dirty="0" smtClean="0">
                <a:cs typeface="+mn-cs"/>
              </a:rPr>
              <a:t>Crystal structure PDB ID</a:t>
            </a:r>
          </a:p>
          <a:p>
            <a:pPr eaLnBrk="1" hangingPunct="1">
              <a:defRPr/>
            </a:pPr>
            <a:r>
              <a:rPr lang="en-US" dirty="0" smtClean="0">
                <a:cs typeface="+mn-cs"/>
              </a:rPr>
              <a:t>say what CryoEM map is looking at DONE</a:t>
            </a:r>
          </a:p>
          <a:p>
            <a:pPr eaLnBrk="1" hangingPunct="1">
              <a:defRPr/>
            </a:pPr>
            <a:r>
              <a:rPr lang="en-US" dirty="0" smtClean="0">
                <a:cs typeface="+mn-cs"/>
              </a:rPr>
              <a:t>Take live demo away DONE</a:t>
            </a:r>
          </a:p>
          <a:p>
            <a:pPr eaLnBrk="1" hangingPunct="1">
              <a:defRPr/>
            </a:pPr>
            <a:r>
              <a:rPr lang="en-US" dirty="0" smtClean="0">
                <a:cs typeface="+mn-cs"/>
              </a:rPr>
              <a:t>say green mesh is simulated CryoEM density for PDB ID DONE</a:t>
            </a:r>
          </a:p>
          <a:p>
            <a:pPr eaLnBrk="1" hangingPunct="1">
              <a:defRPr/>
            </a:pPr>
            <a:r>
              <a:rPr lang="en-US" dirty="0" smtClean="0">
                <a:cs typeface="+mn-cs"/>
              </a:rPr>
              <a:t>take bottom away DONE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a typeface="ＭＳ Ｐゴシック" charset="-128"/>
            </a:endParaRPr>
          </a:p>
          <a:p>
            <a:r>
              <a:rPr lang="en-US" dirty="0" smtClean="0">
                <a:latin typeface="Times New Roman" pitchFamily="18" charset="0"/>
                <a:ea typeface="ＭＳ Ｐゴシック" charset="-128"/>
              </a:rPr>
              <a:t>----- Meeting Notes (3/9/12 10:49) -----</a:t>
            </a:r>
          </a:p>
          <a:p>
            <a:r>
              <a:rPr lang="en-US" dirty="0" smtClean="0">
                <a:latin typeface="Times New Roman" pitchFamily="18" charset="0"/>
                <a:ea typeface="ＭＳ Ｐゴシック" charset="-128"/>
              </a:rPr>
              <a:t>New:</a:t>
            </a:r>
          </a:p>
          <a:p>
            <a:r>
              <a:rPr lang="en-US" dirty="0" smtClean="0">
                <a:latin typeface="Times New Roman" pitchFamily="18" charset="0"/>
                <a:ea typeface="ＭＳ Ｐゴシック" charset="-128"/>
              </a:rPr>
              <a:t>use image from proposal</a:t>
            </a:r>
          </a:p>
          <a:p>
            <a:r>
              <a:rPr lang="en-US" dirty="0" smtClean="0">
                <a:latin typeface="Times New Roman" pitchFamily="18" charset="0"/>
                <a:ea typeface="ＭＳ Ｐゴシック" charset="-128"/>
              </a:rPr>
              <a:t>replace etc with list of features in proposal which require this</a:t>
            </a:r>
          </a:p>
          <a:p>
            <a:r>
              <a:rPr lang="en-US" dirty="0" smtClean="0">
                <a:latin typeface="Times New Roman" pitchFamily="18" charset="0"/>
                <a:ea typeface="ＭＳ Ｐゴシック" charset="-128"/>
              </a:rPr>
              <a:t>move text up DONE</a:t>
            </a:r>
          </a:p>
          <a:p>
            <a:endParaRPr lang="en-US" dirty="0" smtClean="0">
              <a:latin typeface="Times New Roman" pitchFamily="18" charset="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09331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2915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4022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0702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7509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Tree>
    <p:extLst>
      <p:ext uri="{BB962C8B-B14F-4D97-AF65-F5344CB8AC3E}">
        <p14:creationId xmlns:p14="http://schemas.microsoft.com/office/powerpoint/2010/main" val="4122789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4405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Tree>
    <p:extLst>
      <p:ext uri="{BB962C8B-B14F-4D97-AF65-F5344CB8AC3E}">
        <p14:creationId xmlns:p14="http://schemas.microsoft.com/office/powerpoint/2010/main" val="1555120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19759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0681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0439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1584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4540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0048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4525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86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6133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94186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9675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3807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325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1647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23340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Tree>
    <p:extLst>
      <p:ext uri="{BB962C8B-B14F-4D97-AF65-F5344CB8AC3E}">
        <p14:creationId xmlns:p14="http://schemas.microsoft.com/office/powerpoint/2010/main" val="2497614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7010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3458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1466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560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910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936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05917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slideLayout" Target="../slideLayouts/slideLayout31.xml"/><Relationship Id="rId16" Type="http://schemas.openxmlformats.org/officeDocument/2006/relationships/theme" Target="../theme/theme2.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28" name="Group 11"/>
          <p:cNvGrpSpPr>
            <a:grpSpLocks/>
          </p:cNvGrpSpPr>
          <p:nvPr userDrawn="1"/>
        </p:nvGrpSpPr>
        <p:grpSpPr bwMode="auto">
          <a:xfrm>
            <a:off x="2209800" y="6400800"/>
            <a:ext cx="4494213" cy="392113"/>
            <a:chOff x="1392" y="4032"/>
            <a:chExt cx="2831" cy="247"/>
          </a:xfrm>
        </p:grpSpPr>
        <p:sp>
          <p:nvSpPr>
            <p:cNvPr id="1036" name="AutoShape 12"/>
            <p:cNvSpPr>
              <a:spLocks noChangeArrowheads="1"/>
            </p:cNvSpPr>
            <p:nvPr/>
          </p:nvSpPr>
          <p:spPr bwMode="auto">
            <a:xfrm>
              <a:off x="1392" y="4032"/>
              <a:ext cx="2831" cy="191"/>
            </a:xfrm>
            <a:prstGeom prst="roundRect">
              <a:avLst>
                <a:gd name="adj" fmla="val 519"/>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
          <p:nvSpPr>
            <p:cNvPr id="1037" name="Text Box 13"/>
            <p:cNvSpPr txBox="1">
              <a:spLocks noChangeArrowheads="1"/>
            </p:cNvSpPr>
            <p:nvPr/>
          </p:nvSpPr>
          <p:spPr bwMode="auto">
            <a:xfrm>
              <a:off x="1392" y="4032"/>
              <a:ext cx="2831" cy="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a:lnSpc>
                  <a:spcPct val="93000"/>
                </a:lnSpc>
                <a:buClr>
                  <a:srgbClr val="000000"/>
                </a:buClr>
                <a:buSzPct val="100000"/>
                <a:buFont typeface="Times New Roman" charset="0"/>
                <a:buNone/>
                <a:defRPr/>
              </a:pPr>
              <a:r>
                <a:rPr lang="en-GB" sz="1000" dirty="0" smtClean="0">
                  <a:solidFill>
                    <a:srgbClr val="000000"/>
                  </a:solidFill>
                  <a:cs typeface="msgothic" charset="0"/>
                </a:rPr>
                <a:t>BTRC</a:t>
              </a:r>
              <a:r>
                <a:rPr lang="en-GB" sz="1000" baseline="0" dirty="0" smtClean="0">
                  <a:solidFill>
                    <a:srgbClr val="000000"/>
                  </a:solidFill>
                  <a:cs typeface="msgothic" charset="0"/>
                </a:rPr>
                <a:t> </a:t>
              </a:r>
              <a:r>
                <a:rPr lang="en-GB" sz="1000" dirty="0" smtClean="0">
                  <a:solidFill>
                    <a:srgbClr val="000000"/>
                  </a:solidFill>
                  <a:cs typeface="msgothic" charset="0"/>
                </a:rPr>
                <a:t>for Macromolecular </a:t>
              </a:r>
              <a:r>
                <a:rPr lang="en-GB" sz="1000" dirty="0" err="1" smtClean="0">
                  <a:solidFill>
                    <a:srgbClr val="000000"/>
                  </a:solidFill>
                  <a:cs typeface="msgothic" charset="0"/>
                </a:rPr>
                <a:t>Modeling</a:t>
              </a:r>
              <a:r>
                <a:rPr lang="en-GB" sz="1000" dirty="0" smtClean="0">
                  <a:solidFill>
                    <a:srgbClr val="000000"/>
                  </a:solidFill>
                  <a:cs typeface="msgothic" charset="0"/>
                </a:rPr>
                <a:t> and Bioinformatics</a:t>
              </a:r>
            </a:p>
            <a:p>
              <a:pPr algn="ctr">
                <a:buClr>
                  <a:srgbClr val="000000"/>
                </a:buClr>
                <a:buSzPct val="100000"/>
                <a:buFont typeface="Times New Roman" charset="0"/>
                <a:buNone/>
                <a:defRPr/>
              </a:pPr>
              <a:r>
                <a:rPr lang="en-GB" sz="1000" dirty="0" smtClean="0">
                  <a:solidFill>
                    <a:srgbClr val="000000"/>
                  </a:solidFill>
                  <a:cs typeface="msgothic" charset="0"/>
                </a:rPr>
                <a:t>http://</a:t>
              </a:r>
              <a:r>
                <a:rPr lang="en-GB" sz="1000" dirty="0" err="1" smtClean="0">
                  <a:solidFill>
                    <a:srgbClr val="000000"/>
                  </a:solidFill>
                  <a:cs typeface="msgothic" charset="0"/>
                </a:rPr>
                <a:t>www.ks.uiuc.edu</a:t>
              </a:r>
              <a:r>
                <a:rPr lang="en-GB" sz="1000" dirty="0" smtClean="0">
                  <a:solidFill>
                    <a:srgbClr val="000000"/>
                  </a:solidFill>
                  <a:cs typeface="msgothic" charset="0"/>
                </a:rPr>
                <a:t>/</a:t>
              </a:r>
            </a:p>
          </p:txBody>
        </p:sp>
      </p:grpSp>
      <p:grpSp>
        <p:nvGrpSpPr>
          <p:cNvPr id="1029" name="Group 14"/>
          <p:cNvGrpSpPr>
            <a:grpSpLocks/>
          </p:cNvGrpSpPr>
          <p:nvPr userDrawn="1"/>
        </p:nvGrpSpPr>
        <p:grpSpPr bwMode="auto">
          <a:xfrm>
            <a:off x="7600950" y="6400800"/>
            <a:ext cx="1541463" cy="242888"/>
            <a:chOff x="4788" y="4032"/>
            <a:chExt cx="971" cy="153"/>
          </a:xfrm>
        </p:grpSpPr>
        <p:sp>
          <p:nvSpPr>
            <p:cNvPr id="1039" name="AutoShape 15"/>
            <p:cNvSpPr>
              <a:spLocks noChangeArrowheads="1"/>
            </p:cNvSpPr>
            <p:nvPr/>
          </p:nvSpPr>
          <p:spPr bwMode="auto">
            <a:xfrm>
              <a:off x="4823" y="4032"/>
              <a:ext cx="936" cy="153"/>
            </a:xfrm>
            <a:prstGeom prst="roundRect">
              <a:avLst>
                <a:gd name="adj" fmla="val 648"/>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
          <p:nvSpPr>
            <p:cNvPr id="1040" name="AutoShape 16"/>
            <p:cNvSpPr>
              <a:spLocks noChangeArrowheads="1"/>
            </p:cNvSpPr>
            <p:nvPr/>
          </p:nvSpPr>
          <p:spPr bwMode="auto">
            <a:xfrm>
              <a:off x="4788" y="4032"/>
              <a:ext cx="936" cy="149"/>
            </a:xfrm>
            <a:prstGeom prst="roundRect">
              <a:avLst>
                <a:gd name="adj" fmla="val 648"/>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defTabSz="457200">
                <a:lnSpc>
                  <a:spcPct val="93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000">
                  <a:solidFill>
                    <a:srgbClr val="000000"/>
                  </a:solidFill>
                  <a:cs typeface="msgothic" charset="0"/>
                </a:rPr>
                <a:t>Beckman Institute, UIUC</a:t>
              </a:r>
            </a:p>
          </p:txBody>
        </p:sp>
      </p:grpSp>
      <p:pic>
        <p:nvPicPr>
          <p:cNvPr id="1041" name="Picture 17"/>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6200" y="6248400"/>
            <a:ext cx="533400" cy="5191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userDrawn="1"/>
        </p:nvSpPr>
        <p:spPr>
          <a:xfrm>
            <a:off x="8458200" y="-80665"/>
            <a:ext cx="685800" cy="400110"/>
          </a:xfrm>
          <a:prstGeom prst="rect">
            <a:avLst/>
          </a:prstGeom>
          <a:noFill/>
        </p:spPr>
        <p:txBody>
          <a:bodyPr wrap="square" rtlCol="0" anchor="t" anchorCtr="0">
            <a:spAutoFit/>
          </a:bodyPr>
          <a:lstStyle/>
          <a:p>
            <a:fld id="{926FE833-599D-4E40-80F0-ED316D3A74A2}" type="slidenum">
              <a:rPr lang="en-US" sz="2000" smtClean="0">
                <a:solidFill>
                  <a:srgbClr val="808080"/>
                </a:solidFill>
              </a:rPr>
              <a:t>‹#›</a:t>
            </a:fld>
            <a:endParaRPr lang="en-US" sz="2000" dirty="0">
              <a:solidFill>
                <a:srgbClr val="80808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92" r:id="rId16"/>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6" name="AutoShape 12"/>
          <p:cNvSpPr>
            <a:spLocks noChangeArrowheads="1"/>
          </p:cNvSpPr>
          <p:nvPr/>
        </p:nvSpPr>
        <p:spPr bwMode="auto">
          <a:xfrm>
            <a:off x="2209800" y="6400802"/>
            <a:ext cx="4494213" cy="303213"/>
          </a:xfrm>
          <a:prstGeom prst="roundRect">
            <a:avLst>
              <a:gd name="adj" fmla="val 519"/>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
        <p:nvSpPr>
          <p:cNvPr id="2" name="TextBox 1"/>
          <p:cNvSpPr txBox="1"/>
          <p:nvPr userDrawn="1"/>
        </p:nvSpPr>
        <p:spPr>
          <a:xfrm>
            <a:off x="8458200" y="-80665"/>
            <a:ext cx="685800" cy="400110"/>
          </a:xfrm>
          <a:prstGeom prst="rect">
            <a:avLst/>
          </a:prstGeom>
          <a:noFill/>
        </p:spPr>
        <p:txBody>
          <a:bodyPr wrap="square" rtlCol="0" anchor="t" anchorCtr="0">
            <a:spAutoFit/>
          </a:bodyPr>
          <a:lstStyle/>
          <a:p>
            <a:fld id="{926FE833-599D-4E40-80F0-ED316D3A74A2}" type="slidenum">
              <a:rPr lang="en-US" sz="2000" smtClean="0">
                <a:solidFill>
                  <a:srgbClr val="808080"/>
                </a:solidFill>
              </a:rPr>
              <a:t>‹#›</a:t>
            </a:fld>
            <a:endParaRPr lang="en-US" sz="2000" dirty="0">
              <a:solidFill>
                <a:srgbClr val="808080"/>
              </a:solidFill>
            </a:endParaRPr>
          </a:p>
        </p:txBody>
      </p:sp>
    </p:spTree>
    <p:extLst>
      <p:ext uri="{BB962C8B-B14F-4D97-AF65-F5344CB8AC3E}">
        <p14:creationId xmlns:p14="http://schemas.microsoft.com/office/powerpoint/2010/main" val="9964132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jpe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jpeg"/><Relationship Id="rId11"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chart" Target="../charts/chart1.xml"/><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chart" Target="../charts/char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jpeg"/><Relationship Id="rId1" Type="http://schemas.microsoft.com/office/2007/relationships/media" Target="file://localhost/Users/admin/Desktop/overview_March22.ppt_media/newChromaPatchMovie-1.mov" TargetMode="External"/><Relationship Id="rId2" Type="http://schemas.openxmlformats.org/officeDocument/2006/relationships/video" Target="file://localhost/Users/admin/Desktop/overview_March22.ppt_media/newChromaPatchMovie-1.m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microsoft.com/office/2007/relationships/media" Target="file:///D:\talks\vmd\sitevisit2012\movies\lac_high_invivo_mpd.mpg" TargetMode="External"/><Relationship Id="rId4" Type="http://schemas.openxmlformats.org/officeDocument/2006/relationships/video" Target="file:///D:\talks\vmd\sitevisit2012\movies\lac_high_invivo_mpd.mpg" TargetMode="External"/><Relationship Id="rId5" Type="http://schemas.openxmlformats.org/officeDocument/2006/relationships/slideLayout" Target="../slideLayouts/slideLayout16.xml"/><Relationship Id="rId6" Type="http://schemas.openxmlformats.org/officeDocument/2006/relationships/image" Target="../media/image11.png"/><Relationship Id="rId7" Type="http://schemas.microsoft.com/office/2007/relationships/hdphoto" Target="../media/hdphoto1.wdp"/><Relationship Id="rId8" Type="http://schemas.openxmlformats.org/officeDocument/2006/relationships/image" Target="../media/image12.jpeg"/><Relationship Id="rId9" Type="http://schemas.openxmlformats.org/officeDocument/2006/relationships/image" Target="../media/image13.png"/><Relationship Id="rId10" Type="http://schemas.openxmlformats.org/officeDocument/2006/relationships/image" Target="../media/image14.png"/><Relationship Id="rId11" Type="http://schemas.openxmlformats.org/officeDocument/2006/relationships/image" Target="../media/image15.png"/><Relationship Id="rId1" Type="http://schemas.microsoft.com/office/2007/relationships/media" Target="file:///D:\talks\vmd\sitevisit2012\movies\c60orbs.mpg" TargetMode="External"/><Relationship Id="rId2" Type="http://schemas.openxmlformats.org/officeDocument/2006/relationships/video" Target="file:///D:\talks\vmd\sitevisit2012\movies\c60orbs.mp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final-small"/>
          <p:cNvPicPr>
            <a:picLocks noChangeAspect="1" noChangeArrowheads="1"/>
          </p:cNvPicPr>
          <p:nvPr/>
        </p:nvPicPr>
        <p:blipFill>
          <a:blip r:embed="rId3">
            <a:lum bright="6000"/>
            <a:extLst>
              <a:ext uri="{28A0092B-C50C-407E-A947-70E740481C1C}">
                <a14:useLocalDpi xmlns:a14="http://schemas.microsoft.com/office/drawing/2010/main" val="0"/>
              </a:ext>
            </a:extLst>
          </a:blip>
          <a:srcRect t="1411" b="3351"/>
          <a:stretch>
            <a:fillRect/>
          </a:stretch>
        </p:blipFill>
        <p:spPr bwMode="auto">
          <a:xfrm>
            <a:off x="609600" y="1981200"/>
            <a:ext cx="8077200" cy="3216275"/>
          </a:xfrm>
          <a:prstGeom prst="rect">
            <a:avLst/>
          </a:prstGeom>
          <a:noFill/>
          <a:extLst>
            <a:ext uri="{909E8E84-426E-40dd-AFC4-6F175D3DCCD1}">
              <a14:hiddenFill xmlns:a14="http://schemas.microsoft.com/office/drawing/2010/main">
                <a:solidFill>
                  <a:srgbClr val="FFFFFF"/>
                </a:solidFill>
              </a14:hiddenFill>
            </a:ext>
          </a:extLst>
        </p:spPr>
      </p:pic>
      <p:sp>
        <p:nvSpPr>
          <p:cNvPr id="22530" name="Rectangle 2"/>
          <p:cNvSpPr>
            <a:spLocks noGrp="1" noChangeArrowheads="1"/>
          </p:cNvSpPr>
          <p:nvPr>
            <p:ph type="ctrTitle"/>
          </p:nvPr>
        </p:nvSpPr>
        <p:spPr>
          <a:xfrm>
            <a:off x="228600" y="609600"/>
            <a:ext cx="8686800" cy="1143000"/>
          </a:xfrm>
        </p:spPr>
        <p:txBody>
          <a:bodyPr/>
          <a:lstStyle/>
          <a:p>
            <a:r>
              <a:rPr lang="en-US" sz="4000" dirty="0" smtClean="0"/>
              <a:t>NAMD Algorithms</a:t>
            </a:r>
            <a:br>
              <a:rPr lang="en-US" sz="4000" dirty="0" smtClean="0"/>
            </a:br>
            <a:r>
              <a:rPr lang="en-US" sz="4000" dirty="0" smtClean="0"/>
              <a:t>and HPC Functionality</a:t>
            </a:r>
            <a:endParaRPr lang="en-US" sz="3600" dirty="0"/>
          </a:p>
        </p:txBody>
      </p:sp>
      <p:sp>
        <p:nvSpPr>
          <p:cNvPr id="22531" name="Rectangle 3"/>
          <p:cNvSpPr>
            <a:spLocks noGrp="1" noChangeArrowheads="1"/>
          </p:cNvSpPr>
          <p:nvPr>
            <p:ph type="subTitle" idx="1"/>
          </p:nvPr>
        </p:nvSpPr>
        <p:spPr>
          <a:xfrm>
            <a:off x="1066800" y="4648200"/>
            <a:ext cx="7391400" cy="1295400"/>
          </a:xfrm>
        </p:spPr>
        <p:txBody>
          <a:bodyPr/>
          <a:lstStyle/>
          <a:p>
            <a:pPr algn="l">
              <a:lnSpc>
                <a:spcPct val="80000"/>
              </a:lnSpc>
            </a:pPr>
            <a:r>
              <a:rPr lang="en-US" dirty="0" smtClean="0"/>
              <a:t>David Hardy</a:t>
            </a:r>
            <a:endParaRPr lang="en-US" sz="2800" dirty="0"/>
          </a:p>
          <a:p>
            <a:pPr algn="l">
              <a:lnSpc>
                <a:spcPct val="110000"/>
              </a:lnSpc>
            </a:pPr>
            <a:r>
              <a:rPr lang="en-US" sz="2000" dirty="0"/>
              <a:t>http://www.ks.uiuc.edu/Research</a:t>
            </a:r>
            <a:r>
              <a:rPr lang="en-US" sz="2000" dirty="0" smtClean="0"/>
              <a:t>/</a:t>
            </a:r>
            <a:r>
              <a:rPr lang="en-US" sz="2000" dirty="0" smtClean="0"/>
              <a:t>~</a:t>
            </a:r>
            <a:r>
              <a:rPr lang="en-US" sz="2000" dirty="0" err="1" smtClean="0"/>
              <a:t>dhardy</a:t>
            </a:r>
            <a:r>
              <a:rPr lang="en-US" sz="2000" dirty="0" smtClean="0"/>
              <a:t>/</a:t>
            </a:r>
            <a:endParaRPr lang="en-US" sz="2000" dirty="0" smtClean="0"/>
          </a:p>
          <a:p>
            <a:pPr algn="l">
              <a:lnSpc>
                <a:spcPct val="110000"/>
              </a:lnSpc>
            </a:pPr>
            <a:r>
              <a:rPr lang="en-US" sz="2000" dirty="0" smtClean="0"/>
              <a:t>NAIS: State-of-the-Art Algorithms for Molecular Dynamics</a:t>
            </a:r>
            <a:endParaRPr lang="en-US" sz="2000" dirty="0"/>
          </a:p>
        </p:txBody>
      </p:sp>
    </p:spTree>
    <p:extLst>
      <p:ext uri="{BB962C8B-B14F-4D97-AF65-F5344CB8AC3E}">
        <p14:creationId xmlns:p14="http://schemas.microsoft.com/office/powerpoint/2010/main" val="1547382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0" y="0"/>
            <a:ext cx="9144000" cy="1143000"/>
          </a:xfrm>
        </p:spPr>
        <p:txBody>
          <a:bodyPr/>
          <a:lstStyle/>
          <a:p>
            <a:r>
              <a:rPr lang="en-US" dirty="0" smtClean="0">
                <a:solidFill>
                  <a:srgbClr val="FF0000"/>
                </a:solidFill>
                <a:ea typeface="ＭＳ Ｐゴシック" charset="-128"/>
              </a:rPr>
              <a:t>NAMD 2.9 </a:t>
            </a:r>
            <a:r>
              <a:rPr lang="en-US" dirty="0" smtClean="0">
                <a:ea typeface="ＭＳ Ｐゴシック" charset="-128"/>
              </a:rPr>
              <a:t>Release</a:t>
            </a:r>
          </a:p>
        </p:txBody>
      </p:sp>
      <p:sp>
        <p:nvSpPr>
          <p:cNvPr id="40962" name="Rectangle 3"/>
          <p:cNvSpPr>
            <a:spLocks noGrp="1" noChangeArrowheads="1"/>
          </p:cNvSpPr>
          <p:nvPr>
            <p:ph type="body" idx="1"/>
          </p:nvPr>
        </p:nvSpPr>
        <p:spPr>
          <a:xfrm>
            <a:off x="685800" y="1143000"/>
            <a:ext cx="7772400" cy="4953000"/>
          </a:xfrm>
        </p:spPr>
        <p:txBody>
          <a:bodyPr/>
          <a:lstStyle/>
          <a:p>
            <a:pPr>
              <a:lnSpc>
                <a:spcPct val="90000"/>
              </a:lnSpc>
            </a:pPr>
            <a:r>
              <a:rPr lang="en-US" sz="2400" dirty="0" smtClean="0">
                <a:ea typeface="ＭＳ Ｐゴシック" charset="-128"/>
              </a:rPr>
              <a:t>Public beta released March 19, final version in May</a:t>
            </a:r>
          </a:p>
          <a:p>
            <a:pPr>
              <a:lnSpc>
                <a:spcPct val="90000"/>
              </a:lnSpc>
            </a:pPr>
            <a:r>
              <a:rPr lang="en-US" sz="2400" dirty="0" smtClean="0">
                <a:ea typeface="ＭＳ Ｐゴシック" charset="-128"/>
              </a:rPr>
              <a:t>Capabilities:</a:t>
            </a:r>
          </a:p>
          <a:p>
            <a:pPr lvl="1">
              <a:lnSpc>
                <a:spcPct val="90000"/>
              </a:lnSpc>
            </a:pPr>
            <a:r>
              <a:rPr lang="en-US" sz="2400" b="1" dirty="0" smtClean="0">
                <a:ea typeface="ＭＳ Ｐゴシック" charset="-128"/>
              </a:rPr>
              <a:t>New scalable replica-exchange implementation</a:t>
            </a:r>
          </a:p>
          <a:p>
            <a:pPr lvl="1">
              <a:lnSpc>
                <a:spcPct val="90000"/>
              </a:lnSpc>
            </a:pPr>
            <a:r>
              <a:rPr lang="en-US" sz="2000" b="1" dirty="0" smtClean="0">
                <a:ea typeface="ＭＳ Ｐゴシック" charset="-128"/>
              </a:rPr>
              <a:t>QM/MM interface to </a:t>
            </a:r>
            <a:r>
              <a:rPr lang="en-US" sz="2000" b="1" dirty="0" err="1" smtClean="0">
                <a:ea typeface="ＭＳ Ｐゴシック" charset="-128"/>
              </a:rPr>
              <a:t>OpenAtom</a:t>
            </a:r>
            <a:r>
              <a:rPr lang="en-US" sz="2000" b="1" dirty="0" smtClean="0">
                <a:ea typeface="ＭＳ Ｐゴシック" charset="-128"/>
              </a:rPr>
              <a:t> plane-wave QM code</a:t>
            </a:r>
          </a:p>
          <a:p>
            <a:pPr lvl="1">
              <a:lnSpc>
                <a:spcPct val="90000"/>
              </a:lnSpc>
            </a:pPr>
            <a:r>
              <a:rPr lang="en-US" sz="2000" dirty="0" smtClean="0">
                <a:ea typeface="ＭＳ Ｐゴシック" charset="-128"/>
              </a:rPr>
              <a:t>Knowledge-based Go potentials to drive folding and assembly</a:t>
            </a:r>
          </a:p>
          <a:p>
            <a:pPr lvl="1">
              <a:lnSpc>
                <a:spcPct val="90000"/>
              </a:lnSpc>
            </a:pPr>
            <a:r>
              <a:rPr lang="en-US" sz="2000" dirty="0" smtClean="0">
                <a:ea typeface="ＭＳ Ｐゴシック" charset="-128"/>
              </a:rPr>
              <a:t>Multilevel Summation Method electrostatics (serial prototype)</a:t>
            </a:r>
            <a:endParaRPr lang="en-US" sz="1600" dirty="0" smtClean="0">
              <a:ea typeface="ＭＳ Ｐゴシック" charset="-128"/>
            </a:endParaRPr>
          </a:p>
          <a:p>
            <a:pPr>
              <a:lnSpc>
                <a:spcPct val="90000"/>
              </a:lnSpc>
            </a:pPr>
            <a:r>
              <a:rPr lang="en-US" sz="2400" dirty="0" smtClean="0">
                <a:ea typeface="ＭＳ Ｐゴシック" charset="-128"/>
              </a:rPr>
              <a:t>Performance:</a:t>
            </a:r>
          </a:p>
          <a:p>
            <a:pPr lvl="1">
              <a:lnSpc>
                <a:spcPct val="90000"/>
              </a:lnSpc>
            </a:pPr>
            <a:r>
              <a:rPr lang="en-US" sz="2000" dirty="0" smtClean="0">
                <a:ea typeface="ＭＳ Ｐゴシック" charset="-128"/>
              </a:rPr>
              <a:t>Cray XE6/XK6 native multi-threaded network layer</a:t>
            </a:r>
          </a:p>
          <a:p>
            <a:pPr lvl="1">
              <a:lnSpc>
                <a:spcPct val="90000"/>
              </a:lnSpc>
            </a:pPr>
            <a:r>
              <a:rPr lang="en-US" sz="2000" dirty="0" smtClean="0">
                <a:ea typeface="ＭＳ Ｐゴシック" charset="-128"/>
              </a:rPr>
              <a:t>Communication optimizations for wider multicore nodes</a:t>
            </a:r>
          </a:p>
          <a:p>
            <a:pPr lvl="1">
              <a:lnSpc>
                <a:spcPct val="90000"/>
              </a:lnSpc>
            </a:pPr>
            <a:r>
              <a:rPr lang="en-US" sz="2000" dirty="0" smtClean="0">
                <a:ea typeface="ＭＳ Ｐゴシック" charset="-128"/>
              </a:rPr>
              <a:t>GPU acceleration of energy minimization</a:t>
            </a:r>
          </a:p>
          <a:p>
            <a:pPr lvl="1">
              <a:lnSpc>
                <a:spcPct val="90000"/>
              </a:lnSpc>
            </a:pPr>
            <a:r>
              <a:rPr lang="en-US" sz="2000" dirty="0" smtClean="0">
                <a:ea typeface="ＭＳ Ｐゴシック" charset="-128"/>
              </a:rPr>
              <a:t>GPU-oriented shared-memory optimizations</a:t>
            </a:r>
          </a:p>
          <a:p>
            <a:pPr lvl="1">
              <a:lnSpc>
                <a:spcPct val="90000"/>
              </a:lnSpc>
            </a:pPr>
            <a:r>
              <a:rPr lang="en-US" sz="2000" dirty="0" smtClean="0">
                <a:ea typeface="ＭＳ Ｐゴシック" charset="-128"/>
              </a:rPr>
              <a:t>GPU Generalized Born (OBC) implicit solvent</a:t>
            </a:r>
          </a:p>
          <a:p>
            <a:pPr lvl="1">
              <a:lnSpc>
                <a:spcPct val="90000"/>
              </a:lnSpc>
            </a:pPr>
            <a:r>
              <a:rPr lang="en-US" sz="2000" dirty="0" smtClean="0">
                <a:ea typeface="ＭＳ Ｐゴシック" charset="-128"/>
              </a:rPr>
              <a:t>Faster grid force calculation for MDFF maps</a:t>
            </a:r>
          </a:p>
        </p:txBody>
      </p:sp>
      <p:grpSp>
        <p:nvGrpSpPr>
          <p:cNvPr id="4" name="Group 3"/>
          <p:cNvGrpSpPr/>
          <p:nvPr/>
        </p:nvGrpSpPr>
        <p:grpSpPr>
          <a:xfrm>
            <a:off x="6485612" y="4667072"/>
            <a:ext cx="1719234" cy="1200328"/>
            <a:chOff x="6324600" y="3581400"/>
            <a:chExt cx="1719234" cy="1200328"/>
          </a:xfrm>
        </p:grpSpPr>
        <p:sp>
          <p:nvSpPr>
            <p:cNvPr id="2" name="Right Brace 1"/>
            <p:cNvSpPr/>
            <p:nvPr/>
          </p:nvSpPr>
          <p:spPr bwMode="auto">
            <a:xfrm>
              <a:off x="6324600" y="3733800"/>
              <a:ext cx="381000" cy="914400"/>
            </a:xfrm>
            <a:prstGeom prst="rightBrace">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 name="TextBox 2"/>
            <p:cNvSpPr txBox="1"/>
            <p:nvPr/>
          </p:nvSpPr>
          <p:spPr>
            <a:xfrm>
              <a:off x="6781800" y="3581400"/>
              <a:ext cx="1262034" cy="1200328"/>
            </a:xfrm>
            <a:prstGeom prst="rect">
              <a:avLst/>
            </a:prstGeom>
            <a:noFill/>
          </p:spPr>
          <p:txBody>
            <a:bodyPr wrap="none" rtlCol="0">
              <a:spAutoFit/>
            </a:bodyPr>
            <a:lstStyle/>
            <a:p>
              <a:pPr algn="l"/>
              <a:r>
                <a:rPr lang="en-US" dirty="0" smtClean="0"/>
                <a:t>Enables</a:t>
              </a:r>
            </a:p>
            <a:p>
              <a:pPr algn="l"/>
              <a:r>
                <a:rPr lang="en-US" b="1" dirty="0" smtClean="0"/>
                <a:t>Desktop</a:t>
              </a:r>
            </a:p>
            <a:p>
              <a:pPr algn="l"/>
              <a:r>
                <a:rPr lang="en-US" b="1" dirty="0" smtClean="0"/>
                <a:t>MDFF</a:t>
              </a:r>
              <a:endParaRPr lang="en-US" b="1" dirty="0"/>
            </a:p>
          </p:txBody>
        </p:sp>
      </p:grpSp>
    </p:spTree>
    <p:extLst>
      <p:ext uri="{BB962C8B-B14F-4D97-AF65-F5344CB8AC3E}">
        <p14:creationId xmlns:p14="http://schemas.microsoft.com/office/powerpoint/2010/main" val="24184963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0" y="6172200"/>
            <a:ext cx="9144000" cy="685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5" name="Rectangle 4"/>
          <p:cNvSpPr/>
          <p:nvPr/>
        </p:nvSpPr>
        <p:spPr bwMode="auto">
          <a:xfrm>
            <a:off x="6400800" y="0"/>
            <a:ext cx="2743200" cy="6858000"/>
          </a:xfrm>
          <a:prstGeom prst="rect">
            <a:avLst/>
          </a:prstGeom>
          <a:gradFill flip="none" rotWithShape="1">
            <a:gsLst>
              <a:gs pos="0">
                <a:srgbClr val="FFFF00"/>
              </a:gs>
              <a:gs pos="100000">
                <a:srgbClr val="FFFFFF"/>
              </a:gs>
            </a:gsLst>
            <a:lin ang="16200000" scaled="0"/>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8194" name="Rectangle 2"/>
          <p:cNvSpPr>
            <a:spLocks noGrp="1" noChangeArrowheads="1"/>
          </p:cNvSpPr>
          <p:nvPr>
            <p:ph type="title"/>
          </p:nvPr>
        </p:nvSpPr>
        <p:spPr>
          <a:xfrm>
            <a:off x="76200" y="76200"/>
            <a:ext cx="7772400" cy="609600"/>
          </a:xfrm>
        </p:spPr>
        <p:txBody>
          <a:bodyPr/>
          <a:lstStyle/>
          <a:p>
            <a:pPr algn="l" eaLnBrk="1" hangingPunct="1">
              <a:spcAft>
                <a:spcPts val="1200"/>
              </a:spcAft>
              <a:defRPr/>
            </a:pPr>
            <a:r>
              <a:rPr lang="en-US" dirty="0" smtClean="0">
                <a:solidFill>
                  <a:srgbClr val="FF0000"/>
                </a:solidFill>
                <a:cs typeface="+mj-cs"/>
              </a:rPr>
              <a:t>NAMD 2.9 </a:t>
            </a:r>
            <a:r>
              <a:rPr lang="en-US" dirty="0" smtClean="0">
                <a:cs typeface="+mj-cs"/>
              </a:rPr>
              <a:t>Desktop MDFF</a:t>
            </a:r>
            <a:endParaRPr lang="en-US" sz="2800" dirty="0" smtClean="0">
              <a:cs typeface="+mj-cs"/>
            </a:endParaRPr>
          </a:p>
        </p:txBody>
      </p:sp>
      <p:grpSp>
        <p:nvGrpSpPr>
          <p:cNvPr id="6" name="Group 5"/>
          <p:cNvGrpSpPr/>
          <p:nvPr/>
        </p:nvGrpSpPr>
        <p:grpSpPr>
          <a:xfrm>
            <a:off x="6553200" y="5674695"/>
            <a:ext cx="2438400" cy="1259505"/>
            <a:chOff x="6629400" y="4572000"/>
            <a:chExt cx="2438400" cy="1524000"/>
          </a:xfrm>
        </p:grpSpPr>
        <p:sp>
          <p:nvSpPr>
            <p:cNvPr id="4097" name="Rounded Rectangle 11"/>
            <p:cNvSpPr>
              <a:spLocks noChangeArrowheads="1"/>
            </p:cNvSpPr>
            <p:nvPr/>
          </p:nvSpPr>
          <p:spPr bwMode="auto">
            <a:xfrm>
              <a:off x="6629400" y="4572000"/>
              <a:ext cx="2438400" cy="1524000"/>
            </a:xfrm>
            <a:prstGeom prst="roundRect">
              <a:avLst>
                <a:gd name="adj" fmla="val 16667"/>
              </a:avLst>
            </a:prstGeom>
            <a:noFill/>
            <a:ln w="9525">
              <a:noFill/>
              <a:round/>
              <a:headEnd/>
              <a:tailEnd/>
            </a:ln>
          </p:spPr>
          <p:txBody>
            <a:bodyPr/>
            <a:lstStyle/>
            <a:p>
              <a:endParaRPr lang="en-US">
                <a:solidFill>
                  <a:srgbClr val="000000"/>
                </a:solidFill>
              </a:endParaRPr>
            </a:p>
          </p:txBody>
        </p:sp>
        <p:sp>
          <p:nvSpPr>
            <p:cNvPr id="13" name="Rectangle 4"/>
            <p:cNvSpPr txBox="1">
              <a:spLocks noChangeArrowheads="1"/>
            </p:cNvSpPr>
            <p:nvPr/>
          </p:nvSpPr>
          <p:spPr bwMode="auto">
            <a:xfrm>
              <a:off x="6705600" y="4572000"/>
              <a:ext cx="2235200" cy="1295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eaLnBrk="1" hangingPunct="1">
                <a:lnSpc>
                  <a:spcPct val="90000"/>
                </a:lnSpc>
                <a:buFontTx/>
                <a:buNone/>
                <a:defRPr/>
              </a:pPr>
              <a:r>
                <a:rPr lang="en-US" sz="2400" dirty="0" smtClean="0">
                  <a:cs typeface="+mn-cs"/>
                </a:rPr>
                <a:t>Implicit Solvent</a:t>
              </a:r>
            </a:p>
            <a:p>
              <a:pPr marL="0" indent="0" eaLnBrk="1" hangingPunct="1">
                <a:lnSpc>
                  <a:spcPct val="90000"/>
                </a:lnSpc>
                <a:buFontTx/>
                <a:buNone/>
                <a:defRPr/>
              </a:pPr>
              <a:r>
                <a:rPr lang="en-US" sz="2400" dirty="0" smtClean="0">
                  <a:cs typeface="+mn-cs"/>
                </a:rPr>
                <a:t>1 GPU      (20X)</a:t>
              </a:r>
            </a:p>
          </p:txBody>
        </p:sp>
      </p:grpSp>
      <p:grpSp>
        <p:nvGrpSpPr>
          <p:cNvPr id="7" name="Group 6"/>
          <p:cNvGrpSpPr/>
          <p:nvPr/>
        </p:nvGrpSpPr>
        <p:grpSpPr>
          <a:xfrm>
            <a:off x="6553200" y="3491344"/>
            <a:ext cx="2438400" cy="1385456"/>
            <a:chOff x="6629400" y="2514600"/>
            <a:chExt cx="2438400" cy="1524000"/>
          </a:xfrm>
        </p:grpSpPr>
        <p:sp>
          <p:nvSpPr>
            <p:cNvPr id="4099" name="Rounded Rectangle 5"/>
            <p:cNvSpPr>
              <a:spLocks noChangeArrowheads="1"/>
            </p:cNvSpPr>
            <p:nvPr/>
          </p:nvSpPr>
          <p:spPr bwMode="auto">
            <a:xfrm>
              <a:off x="6629400" y="2514600"/>
              <a:ext cx="2438400" cy="1524000"/>
            </a:xfrm>
            <a:prstGeom prst="roundRect">
              <a:avLst>
                <a:gd name="adj" fmla="val 16667"/>
              </a:avLst>
            </a:prstGeom>
            <a:noFill/>
            <a:ln w="9525">
              <a:noFill/>
              <a:round/>
              <a:headEnd/>
              <a:tailEnd/>
            </a:ln>
          </p:spPr>
          <p:txBody>
            <a:bodyPr/>
            <a:lstStyle/>
            <a:p>
              <a:endParaRPr lang="en-US">
                <a:solidFill>
                  <a:srgbClr val="000000"/>
                </a:solidFill>
              </a:endParaRPr>
            </a:p>
          </p:txBody>
        </p:sp>
        <p:sp>
          <p:nvSpPr>
            <p:cNvPr id="15" name="Rectangle 4"/>
            <p:cNvSpPr txBox="1">
              <a:spLocks noChangeArrowheads="1"/>
            </p:cNvSpPr>
            <p:nvPr/>
          </p:nvSpPr>
          <p:spPr bwMode="auto">
            <a:xfrm>
              <a:off x="6731000" y="2537552"/>
              <a:ext cx="2235200" cy="1295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eaLnBrk="1" hangingPunct="1">
                <a:lnSpc>
                  <a:spcPct val="90000"/>
                </a:lnSpc>
                <a:buFontTx/>
                <a:buNone/>
                <a:defRPr/>
              </a:pPr>
              <a:r>
                <a:rPr lang="en-US" sz="2400" dirty="0" smtClean="0">
                  <a:cs typeface="+mn-cs"/>
                </a:rPr>
                <a:t>Implicit Solvent</a:t>
              </a:r>
            </a:p>
            <a:p>
              <a:pPr marL="0" indent="0" eaLnBrk="1" hangingPunct="1">
                <a:lnSpc>
                  <a:spcPct val="90000"/>
                </a:lnSpc>
                <a:buFontTx/>
                <a:buNone/>
                <a:defRPr/>
              </a:pPr>
              <a:r>
                <a:rPr lang="en-US" sz="2400" dirty="0" smtClean="0">
                  <a:cs typeface="+mn-cs"/>
                </a:rPr>
                <a:t>8 cores       (6X)</a:t>
              </a:r>
            </a:p>
          </p:txBody>
        </p:sp>
      </p:grpSp>
      <p:grpSp>
        <p:nvGrpSpPr>
          <p:cNvPr id="11" name="Group 10"/>
          <p:cNvGrpSpPr/>
          <p:nvPr/>
        </p:nvGrpSpPr>
        <p:grpSpPr>
          <a:xfrm>
            <a:off x="6553200" y="1323738"/>
            <a:ext cx="2438400" cy="1267062"/>
            <a:chOff x="6629400" y="581891"/>
            <a:chExt cx="2438400" cy="1267062"/>
          </a:xfrm>
        </p:grpSpPr>
        <p:sp>
          <p:nvSpPr>
            <p:cNvPr id="4098" name="Rounded Rectangle 10"/>
            <p:cNvSpPr>
              <a:spLocks noChangeArrowheads="1"/>
            </p:cNvSpPr>
            <p:nvPr/>
          </p:nvSpPr>
          <p:spPr bwMode="auto">
            <a:xfrm>
              <a:off x="6629400" y="589448"/>
              <a:ext cx="2438400" cy="1259505"/>
            </a:xfrm>
            <a:prstGeom prst="roundRect">
              <a:avLst>
                <a:gd name="adj" fmla="val 16667"/>
              </a:avLst>
            </a:prstGeom>
            <a:noFill/>
            <a:ln w="9525">
              <a:noFill/>
              <a:round/>
              <a:headEnd/>
              <a:tailEnd/>
            </a:ln>
          </p:spPr>
          <p:txBody>
            <a:bodyPr/>
            <a:lstStyle/>
            <a:p>
              <a:endParaRPr lang="en-US">
                <a:solidFill>
                  <a:srgbClr val="000000"/>
                </a:solidFill>
              </a:endParaRPr>
            </a:p>
          </p:txBody>
        </p:sp>
        <p:sp>
          <p:nvSpPr>
            <p:cNvPr id="16" name="Rectangle 4"/>
            <p:cNvSpPr txBox="1">
              <a:spLocks noChangeArrowheads="1"/>
            </p:cNvSpPr>
            <p:nvPr/>
          </p:nvSpPr>
          <p:spPr bwMode="auto">
            <a:xfrm>
              <a:off x="6832600" y="581891"/>
              <a:ext cx="2235200" cy="124690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eaLnBrk="1" hangingPunct="1">
                <a:lnSpc>
                  <a:spcPct val="90000"/>
                </a:lnSpc>
                <a:buFontTx/>
                <a:buNone/>
                <a:defRPr/>
              </a:pPr>
              <a:r>
                <a:rPr lang="en-US" sz="2400" dirty="0" smtClean="0">
                  <a:cs typeface="+mn-cs"/>
                </a:rPr>
                <a:t>Explicit Solvent</a:t>
              </a:r>
            </a:p>
            <a:p>
              <a:pPr marL="0" indent="0" eaLnBrk="1" hangingPunct="1">
                <a:lnSpc>
                  <a:spcPct val="90000"/>
                </a:lnSpc>
                <a:buFontTx/>
                <a:buNone/>
                <a:defRPr/>
              </a:pPr>
              <a:r>
                <a:rPr lang="en-US" sz="2400" dirty="0" smtClean="0">
                  <a:cs typeface="+mn-cs"/>
                </a:rPr>
                <a:t>8 cores       (1X)</a:t>
              </a:r>
            </a:p>
          </p:txBody>
        </p:sp>
      </p:grpSp>
      <p:pic>
        <p:nvPicPr>
          <p:cNvPr id="3" name="Picture 2" descr="dem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347588"/>
            <a:ext cx="4648200" cy="4358012"/>
          </a:xfrm>
          <a:prstGeom prst="rect">
            <a:avLst/>
          </a:prstGeom>
        </p:spPr>
      </p:pic>
      <p:sp>
        <p:nvSpPr>
          <p:cNvPr id="21" name="Curved Left Arrow 20"/>
          <p:cNvSpPr/>
          <p:nvPr/>
        </p:nvSpPr>
        <p:spPr bwMode="auto">
          <a:xfrm rot="15223231" flipV="1">
            <a:off x="2545465" y="2129962"/>
            <a:ext cx="436976" cy="1344519"/>
          </a:xfrm>
          <a:prstGeom prst="curvedLeftArrow">
            <a:avLst>
              <a:gd name="adj1" fmla="val 39994"/>
              <a:gd name="adj2" fmla="val 92702"/>
              <a:gd name="adj3" fmla="val 33580"/>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2" name="TextBox 11"/>
          <p:cNvSpPr txBox="1"/>
          <p:nvPr/>
        </p:nvSpPr>
        <p:spPr>
          <a:xfrm>
            <a:off x="6400800" y="838200"/>
            <a:ext cx="2743200" cy="457200"/>
          </a:xfrm>
          <a:prstGeom prst="rect">
            <a:avLst/>
          </a:prstGeom>
          <a:noFill/>
          <a:ln>
            <a:solidFill>
              <a:schemeClr val="tx1"/>
            </a:solidFill>
          </a:ln>
        </p:spPr>
        <p:txBody>
          <a:bodyPr wrap="square" rtlCol="0">
            <a:spAutoFit/>
          </a:bodyPr>
          <a:lstStyle/>
          <a:p>
            <a:pPr algn="ctr"/>
            <a:r>
              <a:rPr lang="en-US" dirty="0" smtClean="0"/>
              <a:t>Fast: 2 ns/day</a:t>
            </a:r>
            <a:endParaRPr lang="en-US" dirty="0"/>
          </a:p>
        </p:txBody>
      </p:sp>
      <p:sp>
        <p:nvSpPr>
          <p:cNvPr id="24" name="TextBox 23"/>
          <p:cNvSpPr txBox="1"/>
          <p:nvPr/>
        </p:nvSpPr>
        <p:spPr>
          <a:xfrm>
            <a:off x="6400800" y="3034144"/>
            <a:ext cx="2743200" cy="457200"/>
          </a:xfrm>
          <a:prstGeom prst="rect">
            <a:avLst/>
          </a:prstGeom>
          <a:noFill/>
          <a:ln>
            <a:solidFill>
              <a:schemeClr val="tx1"/>
            </a:solidFill>
          </a:ln>
        </p:spPr>
        <p:txBody>
          <a:bodyPr wrap="square" rtlCol="0">
            <a:spAutoFit/>
          </a:bodyPr>
          <a:lstStyle/>
          <a:p>
            <a:pPr algn="ctr"/>
            <a:r>
              <a:rPr lang="en-US" dirty="0" smtClean="0"/>
              <a:t>Faster: 12 ns/day</a:t>
            </a:r>
            <a:endParaRPr lang="en-US" dirty="0"/>
          </a:p>
        </p:txBody>
      </p:sp>
      <p:sp>
        <p:nvSpPr>
          <p:cNvPr id="25" name="TextBox 24"/>
          <p:cNvSpPr txBox="1"/>
          <p:nvPr/>
        </p:nvSpPr>
        <p:spPr>
          <a:xfrm>
            <a:off x="6400800" y="5181600"/>
            <a:ext cx="2743200" cy="461665"/>
          </a:xfrm>
          <a:prstGeom prst="rect">
            <a:avLst/>
          </a:prstGeom>
          <a:noFill/>
          <a:ln w="38100" cmpd="sng">
            <a:solidFill>
              <a:schemeClr val="tx1"/>
            </a:solidFill>
          </a:ln>
        </p:spPr>
        <p:txBody>
          <a:bodyPr wrap="square" rtlCol="0">
            <a:spAutoFit/>
          </a:bodyPr>
          <a:lstStyle/>
          <a:p>
            <a:pPr algn="ctr"/>
            <a:r>
              <a:rPr lang="en-US" b="1" dirty="0" smtClean="0"/>
              <a:t>Fastest: 40 ns/day</a:t>
            </a:r>
            <a:endParaRPr lang="en-US" b="1" dirty="0"/>
          </a:p>
        </p:txBody>
      </p:sp>
      <p:sp>
        <p:nvSpPr>
          <p:cNvPr id="2" name="TextBox 1"/>
          <p:cNvSpPr txBox="1"/>
          <p:nvPr/>
        </p:nvSpPr>
        <p:spPr>
          <a:xfrm>
            <a:off x="4495800" y="2304872"/>
            <a:ext cx="1752600" cy="1200328"/>
          </a:xfrm>
          <a:prstGeom prst="rect">
            <a:avLst/>
          </a:prstGeom>
          <a:solidFill>
            <a:srgbClr val="FF0000">
              <a:alpha val="20000"/>
            </a:srgbClr>
          </a:solidFill>
          <a:ln w="38100" cmpd="sng">
            <a:solidFill>
              <a:srgbClr val="FF0000"/>
            </a:solidFill>
          </a:ln>
          <a:effectLst/>
        </p:spPr>
        <p:txBody>
          <a:bodyPr wrap="square" rtlCol="0">
            <a:spAutoFit/>
          </a:bodyPr>
          <a:lstStyle/>
          <a:p>
            <a:pPr algn="l"/>
            <a:r>
              <a:rPr lang="en-US" dirty="0" smtClean="0"/>
              <a:t>Initial</a:t>
            </a:r>
          </a:p>
          <a:p>
            <a:pPr algn="l"/>
            <a:r>
              <a:rPr lang="en-US" dirty="0" smtClean="0"/>
              <a:t>Structure</a:t>
            </a:r>
          </a:p>
          <a:p>
            <a:pPr algn="l"/>
            <a:r>
              <a:rPr lang="en-US" dirty="0" smtClean="0"/>
              <a:t>PDB 2EZM</a:t>
            </a:r>
            <a:endParaRPr lang="en-US" dirty="0"/>
          </a:p>
        </p:txBody>
      </p:sp>
      <p:sp>
        <p:nvSpPr>
          <p:cNvPr id="27" name="TextBox 26"/>
          <p:cNvSpPr txBox="1"/>
          <p:nvPr/>
        </p:nvSpPr>
        <p:spPr>
          <a:xfrm>
            <a:off x="152400" y="2521803"/>
            <a:ext cx="1752600" cy="830997"/>
          </a:xfrm>
          <a:prstGeom prst="rect">
            <a:avLst/>
          </a:prstGeom>
          <a:solidFill>
            <a:schemeClr val="accent2">
              <a:alpha val="20000"/>
            </a:schemeClr>
          </a:solidFill>
          <a:ln w="38100" cmpd="sng">
            <a:solidFill>
              <a:schemeClr val="accent2"/>
            </a:solidFill>
          </a:ln>
          <a:effectLst/>
        </p:spPr>
        <p:txBody>
          <a:bodyPr wrap="square" rtlCol="0">
            <a:spAutoFit/>
          </a:bodyPr>
          <a:lstStyle/>
          <a:p>
            <a:pPr algn="l"/>
            <a:r>
              <a:rPr lang="en-US" dirty="0" smtClean="0"/>
              <a:t>Fitted</a:t>
            </a:r>
          </a:p>
          <a:p>
            <a:pPr algn="l"/>
            <a:r>
              <a:rPr lang="en-US" dirty="0" smtClean="0"/>
              <a:t>Structure</a:t>
            </a:r>
          </a:p>
        </p:txBody>
      </p:sp>
      <p:sp>
        <p:nvSpPr>
          <p:cNvPr id="28" name="TextBox 27"/>
          <p:cNvSpPr txBox="1"/>
          <p:nvPr/>
        </p:nvSpPr>
        <p:spPr>
          <a:xfrm>
            <a:off x="152400" y="5845314"/>
            <a:ext cx="2514600" cy="707886"/>
          </a:xfrm>
          <a:prstGeom prst="rect">
            <a:avLst/>
          </a:prstGeom>
          <a:solidFill>
            <a:srgbClr val="09FF00">
              <a:alpha val="20000"/>
            </a:srgbClr>
          </a:solidFill>
          <a:ln w="38100" cmpd="sng">
            <a:solidFill>
              <a:srgbClr val="09FF00"/>
            </a:solidFill>
          </a:ln>
          <a:effectLst/>
        </p:spPr>
        <p:txBody>
          <a:bodyPr wrap="square" rtlCol="0">
            <a:spAutoFit/>
          </a:bodyPr>
          <a:lstStyle/>
          <a:p>
            <a:pPr algn="l"/>
            <a:r>
              <a:rPr lang="en-US" sz="2000" dirty="0" smtClean="0"/>
              <a:t>Simulated EM Map from PDB 3EZM</a:t>
            </a:r>
            <a:endParaRPr lang="en-US" sz="2000" dirty="0"/>
          </a:p>
        </p:txBody>
      </p:sp>
      <p:sp>
        <p:nvSpPr>
          <p:cNvPr id="29" name="TextBox 7"/>
          <p:cNvSpPr txBox="1">
            <a:spLocks noChangeArrowheads="1"/>
          </p:cNvSpPr>
          <p:nvPr/>
        </p:nvSpPr>
        <p:spPr bwMode="auto">
          <a:xfrm>
            <a:off x="4010145" y="5486400"/>
            <a:ext cx="22098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dirty="0" err="1"/>
              <a:t>Cyanovirin</a:t>
            </a:r>
            <a:r>
              <a:rPr lang="en-US" dirty="0"/>
              <a:t>-</a:t>
            </a:r>
            <a:r>
              <a:rPr lang="en-US" dirty="0" smtClean="0"/>
              <a:t>N</a:t>
            </a:r>
          </a:p>
          <a:p>
            <a:pPr algn="l" eaLnBrk="1" hangingPunct="1"/>
            <a:r>
              <a:rPr lang="en-US" dirty="0" smtClean="0"/>
              <a:t>1,500 atoms</a:t>
            </a:r>
          </a:p>
          <a:p>
            <a:pPr algn="l" eaLnBrk="1" hangingPunct="1"/>
            <a:r>
              <a:rPr lang="en-US" dirty="0" smtClean="0"/>
              <a:t>1 </a:t>
            </a:r>
            <a:r>
              <a:rPr lang="en-US" dirty="0" err="1"/>
              <a:t>Å</a:t>
            </a:r>
            <a:r>
              <a:rPr lang="en-US" dirty="0"/>
              <a:t> final RMSD</a:t>
            </a:r>
          </a:p>
        </p:txBody>
      </p:sp>
      <p:grpSp>
        <p:nvGrpSpPr>
          <p:cNvPr id="4" name="Group 3"/>
          <p:cNvGrpSpPr/>
          <p:nvPr/>
        </p:nvGrpSpPr>
        <p:grpSpPr>
          <a:xfrm>
            <a:off x="0" y="838200"/>
            <a:ext cx="7848600" cy="1066800"/>
            <a:chOff x="0" y="762000"/>
            <a:chExt cx="7848600" cy="1066800"/>
          </a:xfrm>
        </p:grpSpPr>
        <p:sp>
          <p:nvSpPr>
            <p:cNvPr id="10" name="Rectangle 9"/>
            <p:cNvSpPr/>
            <p:nvPr/>
          </p:nvSpPr>
          <p:spPr bwMode="auto">
            <a:xfrm>
              <a:off x="0" y="762000"/>
              <a:ext cx="6019800" cy="1066800"/>
            </a:xfrm>
            <a:prstGeom prst="rect">
              <a:avLst/>
            </a:prstGeom>
            <a:solidFill>
              <a:srgbClr val="FF6600">
                <a:alpha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0" name="Rectangle 2"/>
            <p:cNvSpPr txBox="1">
              <a:spLocks noChangeArrowheads="1"/>
            </p:cNvSpPr>
            <p:nvPr/>
          </p:nvSpPr>
          <p:spPr bwMode="auto">
            <a:xfrm>
              <a:off x="76200" y="7620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eaLnBrk="1" hangingPunct="1">
                <a:spcAft>
                  <a:spcPts val="1200"/>
                </a:spcAft>
                <a:defRPr/>
              </a:pPr>
              <a:r>
                <a:rPr lang="en-US" sz="2800" dirty="0" smtClean="0">
                  <a:cs typeface="+mj-cs"/>
                </a:rPr>
                <a:t>with GPU-Accelerated Implicit Solvent</a:t>
              </a:r>
              <a:br>
                <a:rPr lang="en-US" sz="2800" dirty="0" smtClean="0">
                  <a:cs typeface="+mj-cs"/>
                </a:rPr>
              </a:br>
              <a:r>
                <a:rPr lang="en-US" sz="2800" dirty="0" smtClean="0">
                  <a:cs typeface="+mj-cs"/>
                </a:rPr>
                <a:t> and CPU-Optimized </a:t>
              </a:r>
              <a:r>
                <a:rPr lang="en-US" sz="2800" dirty="0" err="1" smtClean="0">
                  <a:cs typeface="+mj-cs"/>
                </a:rPr>
                <a:t>Cryo</a:t>
              </a:r>
              <a:r>
                <a:rPr lang="en-US" sz="2800" dirty="0" smtClean="0">
                  <a:cs typeface="+mj-cs"/>
                </a:rPr>
                <a:t>-EM Forces</a:t>
              </a:r>
            </a:p>
          </p:txBody>
        </p:sp>
      </p:grpSp>
    </p:spTree>
    <p:extLst>
      <p:ext uri="{BB962C8B-B14F-4D97-AF65-F5344CB8AC3E}">
        <p14:creationId xmlns:p14="http://schemas.microsoft.com/office/powerpoint/2010/main" val="27846955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0" y="-152400"/>
            <a:ext cx="9144000" cy="1143000"/>
          </a:xfrm>
        </p:spPr>
        <p:txBody>
          <a:bodyPr/>
          <a:lstStyle/>
          <a:p>
            <a:r>
              <a:rPr lang="en-US" sz="4000" dirty="0" smtClean="0">
                <a:solidFill>
                  <a:srgbClr val="FF0000"/>
                </a:solidFill>
                <a:ea typeface="ＭＳ Ｐゴシック" charset="-128"/>
              </a:rPr>
              <a:t>NAMD 2.9 </a:t>
            </a:r>
            <a:r>
              <a:rPr lang="en-US" sz="4000" dirty="0" smtClean="0">
                <a:ea typeface="ＭＳ Ｐゴシック" charset="-128"/>
              </a:rPr>
              <a:t>Scalable Replica Exchange</a:t>
            </a:r>
          </a:p>
        </p:txBody>
      </p:sp>
      <p:sp>
        <p:nvSpPr>
          <p:cNvPr id="34818" name="Rectangle 3"/>
          <p:cNvSpPr>
            <a:spLocks noGrp="1" noChangeArrowheads="1"/>
          </p:cNvSpPr>
          <p:nvPr>
            <p:ph type="body" idx="1"/>
          </p:nvPr>
        </p:nvSpPr>
        <p:spPr>
          <a:xfrm>
            <a:off x="685800" y="838200"/>
            <a:ext cx="7772400" cy="5257800"/>
          </a:xfrm>
        </p:spPr>
        <p:txBody>
          <a:bodyPr/>
          <a:lstStyle/>
          <a:p>
            <a:r>
              <a:rPr lang="en-US" sz="2400" dirty="0" smtClean="0">
                <a:ea typeface="ＭＳ Ｐゴシック" charset="-128"/>
              </a:rPr>
              <a:t>Easier to use </a:t>
            </a:r>
            <a:r>
              <a:rPr lang="en-US" sz="2400" i="1" dirty="0" smtClean="0">
                <a:ea typeface="ＭＳ Ｐゴシック" charset="-128"/>
              </a:rPr>
              <a:t>and</a:t>
            </a:r>
            <a:r>
              <a:rPr lang="en-US" sz="2400" dirty="0" smtClean="0">
                <a:ea typeface="ＭＳ Ｐゴシック" charset="-128"/>
              </a:rPr>
              <a:t> more efficient:</a:t>
            </a:r>
          </a:p>
          <a:p>
            <a:pPr lvl="1"/>
            <a:r>
              <a:rPr lang="en-US" sz="2000" dirty="0" smtClean="0">
                <a:ea typeface="ＭＳ Ｐゴシック" charset="-128"/>
              </a:rPr>
              <a:t>Eliminates complex, machine-specific launch scripts</a:t>
            </a:r>
          </a:p>
          <a:p>
            <a:pPr lvl="1"/>
            <a:r>
              <a:rPr lang="en-US" sz="2000" dirty="0" smtClean="0">
                <a:ea typeface="ＭＳ Ｐゴシック" charset="-128"/>
              </a:rPr>
              <a:t>Scalable pair-wise communication between replicas</a:t>
            </a:r>
          </a:p>
          <a:p>
            <a:pPr lvl="1"/>
            <a:r>
              <a:rPr lang="en-US" sz="2000" dirty="0" smtClean="0">
                <a:ea typeface="ＭＳ Ｐゴシック" charset="-128"/>
              </a:rPr>
              <a:t>Fast communication via high-speed network</a:t>
            </a:r>
          </a:p>
          <a:p>
            <a:r>
              <a:rPr lang="en-US" sz="2400" dirty="0" smtClean="0">
                <a:ea typeface="ＭＳ Ｐゴシック" charset="-128"/>
              </a:rPr>
              <a:t>Basis for many enhanced sampling methods:</a:t>
            </a:r>
          </a:p>
          <a:p>
            <a:pPr lvl="1"/>
            <a:r>
              <a:rPr lang="en-US" sz="2000" dirty="0" smtClean="0">
                <a:ea typeface="ＭＳ Ｐゴシック" charset="-128"/>
              </a:rPr>
              <a:t>Parallel tempering (temperature exchange)</a:t>
            </a:r>
          </a:p>
          <a:p>
            <a:pPr lvl="1"/>
            <a:r>
              <a:rPr lang="en-US" sz="2000" dirty="0" smtClean="0">
                <a:ea typeface="ＭＳ Ｐゴシック" charset="-128"/>
              </a:rPr>
              <a:t>Umbrella sampling for free-energy calculations</a:t>
            </a:r>
          </a:p>
          <a:p>
            <a:pPr lvl="1"/>
            <a:r>
              <a:rPr lang="en-US" sz="2000" dirty="0" smtClean="0">
                <a:ea typeface="ＭＳ Ｐゴシック" charset="-128"/>
              </a:rPr>
              <a:t>Hamiltonian exchange (alchemical or conformational)</a:t>
            </a:r>
          </a:p>
          <a:p>
            <a:pPr lvl="1"/>
            <a:r>
              <a:rPr lang="en-US" sz="2000" dirty="0" smtClean="0">
                <a:ea typeface="ＭＳ Ｐゴシック" charset="-128"/>
              </a:rPr>
              <a:t>Finite Temperature String method</a:t>
            </a:r>
          </a:p>
          <a:p>
            <a:pPr lvl="1"/>
            <a:r>
              <a:rPr lang="en-US" sz="2000" dirty="0" smtClean="0">
                <a:ea typeface="ＭＳ Ｐゴシック" charset="-128"/>
              </a:rPr>
              <a:t>Nudged elastic band</a:t>
            </a:r>
          </a:p>
          <a:p>
            <a:r>
              <a:rPr lang="en-US" sz="2400" dirty="0" smtClean="0">
                <a:ea typeface="ＭＳ Ｐゴシック" charset="-128"/>
              </a:rPr>
              <a:t>Great power </a:t>
            </a:r>
            <a:r>
              <a:rPr lang="en-US" sz="2400" i="1" dirty="0" smtClean="0">
                <a:ea typeface="ＭＳ Ｐゴシック" charset="-128"/>
              </a:rPr>
              <a:t>and</a:t>
            </a:r>
            <a:r>
              <a:rPr lang="en-US" sz="2400" dirty="0" smtClean="0">
                <a:ea typeface="ＭＳ Ｐゴシック" charset="-128"/>
              </a:rPr>
              <a:t> flexibility:</a:t>
            </a:r>
            <a:endParaRPr lang="en-US" sz="1600" dirty="0" smtClean="0">
              <a:ea typeface="ＭＳ Ｐゴシック" charset="-128"/>
            </a:endParaRPr>
          </a:p>
          <a:p>
            <a:pPr lvl="1"/>
            <a:r>
              <a:rPr lang="en-US" sz="2000" b="1" dirty="0" smtClean="0">
                <a:ea typeface="ＭＳ Ｐゴシック" charset="-128"/>
              </a:rPr>
              <a:t>Enables </a:t>
            </a:r>
            <a:r>
              <a:rPr lang="en-US" sz="2000" b="1" dirty="0" err="1" smtClean="0">
                <a:ea typeface="ＭＳ Ｐゴシック" charset="-128"/>
              </a:rPr>
              <a:t>petascale</a:t>
            </a:r>
            <a:r>
              <a:rPr lang="en-US" sz="2000" b="1" dirty="0" smtClean="0">
                <a:ea typeface="ＭＳ Ｐゴシック" charset="-128"/>
              </a:rPr>
              <a:t> simulations of modestly sized systems</a:t>
            </a:r>
          </a:p>
          <a:p>
            <a:pPr lvl="1"/>
            <a:r>
              <a:rPr lang="en-US" sz="2000" dirty="0" smtClean="0">
                <a:ea typeface="ＭＳ Ｐゴシック" charset="-128"/>
              </a:rPr>
              <a:t>Leverages features of Collective Variables module</a:t>
            </a:r>
          </a:p>
          <a:p>
            <a:pPr lvl="1"/>
            <a:r>
              <a:rPr lang="en-US" sz="2000" dirty="0" err="1" smtClean="0">
                <a:ea typeface="ＭＳ Ｐゴシック" charset="-128"/>
              </a:rPr>
              <a:t>Tcl</a:t>
            </a:r>
            <a:r>
              <a:rPr lang="en-US" sz="2000" dirty="0" smtClean="0">
                <a:ea typeface="ＭＳ Ｐゴシック" charset="-128"/>
              </a:rPr>
              <a:t> scripts can be highly customized and extended</a:t>
            </a:r>
          </a:p>
        </p:txBody>
      </p:sp>
      <p:sp>
        <p:nvSpPr>
          <p:cNvPr id="5" name="Right Brace 4"/>
          <p:cNvSpPr/>
          <p:nvPr/>
        </p:nvSpPr>
        <p:spPr bwMode="auto">
          <a:xfrm>
            <a:off x="6553200" y="2895599"/>
            <a:ext cx="381000" cy="609601"/>
          </a:xfrm>
          <a:prstGeom prst="rightBrace">
            <a:avLst/>
          </a:prstGeom>
          <a:noFill/>
          <a:ln w="317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6" name="TextBox 5"/>
          <p:cNvSpPr txBox="1"/>
          <p:nvPr/>
        </p:nvSpPr>
        <p:spPr>
          <a:xfrm>
            <a:off x="6893749" y="2858869"/>
            <a:ext cx="1267908" cy="646331"/>
          </a:xfrm>
          <a:prstGeom prst="rect">
            <a:avLst/>
          </a:prstGeom>
          <a:noFill/>
        </p:spPr>
        <p:txBody>
          <a:bodyPr wrap="none" rtlCol="0">
            <a:spAutoFit/>
          </a:bodyPr>
          <a:lstStyle/>
          <a:p>
            <a:pPr algn="l"/>
            <a:r>
              <a:rPr lang="en-US" sz="1800" dirty="0" smtClean="0"/>
              <a:t>Released in</a:t>
            </a:r>
          </a:p>
          <a:p>
            <a:pPr algn="l"/>
            <a:r>
              <a:rPr lang="en-US" sz="1800" dirty="0" smtClean="0"/>
              <a:t>NAMD 2.9</a:t>
            </a:r>
            <a:endParaRPr lang="en-US" sz="1800" dirty="0"/>
          </a:p>
        </p:txBody>
      </p:sp>
      <p:sp>
        <p:nvSpPr>
          <p:cNvPr id="7" name="Right Brace 6"/>
          <p:cNvSpPr/>
          <p:nvPr/>
        </p:nvSpPr>
        <p:spPr bwMode="auto">
          <a:xfrm>
            <a:off x="7086600" y="3657599"/>
            <a:ext cx="381000" cy="609601"/>
          </a:xfrm>
          <a:prstGeom prst="rightBrace">
            <a:avLst/>
          </a:prstGeom>
          <a:noFill/>
          <a:ln w="317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8" name="TextBox 7"/>
          <p:cNvSpPr txBox="1"/>
          <p:nvPr/>
        </p:nvSpPr>
        <p:spPr>
          <a:xfrm>
            <a:off x="7427149" y="3620869"/>
            <a:ext cx="1281120" cy="646331"/>
          </a:xfrm>
          <a:prstGeom prst="rect">
            <a:avLst/>
          </a:prstGeom>
          <a:noFill/>
        </p:spPr>
        <p:txBody>
          <a:bodyPr wrap="none" rtlCol="0">
            <a:spAutoFit/>
          </a:bodyPr>
          <a:lstStyle/>
          <a:p>
            <a:pPr algn="l"/>
            <a:r>
              <a:rPr lang="en-US" sz="1800" dirty="0" smtClean="0"/>
              <a:t>Enabled for</a:t>
            </a:r>
          </a:p>
          <a:p>
            <a:pPr algn="l"/>
            <a:r>
              <a:rPr lang="en-US" sz="1800" dirty="0" smtClean="0"/>
              <a:t>Roux group</a:t>
            </a:r>
            <a:endParaRPr lang="en-US" sz="1800" dirty="0"/>
          </a:p>
        </p:txBody>
      </p:sp>
    </p:spTree>
    <p:extLst>
      <p:ext uri="{BB962C8B-B14F-4D97-AF65-F5344CB8AC3E}">
        <p14:creationId xmlns:p14="http://schemas.microsoft.com/office/powerpoint/2010/main" val="17949628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4876800" y="2209800"/>
            <a:ext cx="4114800" cy="3962400"/>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2" name="Rectangle 31"/>
          <p:cNvSpPr/>
          <p:nvPr/>
        </p:nvSpPr>
        <p:spPr bwMode="auto">
          <a:xfrm>
            <a:off x="0" y="6172200"/>
            <a:ext cx="9144000" cy="685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4097" name="Rectangle 2"/>
          <p:cNvSpPr>
            <a:spLocks/>
          </p:cNvSpPr>
          <p:nvPr/>
        </p:nvSpPr>
        <p:spPr bwMode="auto">
          <a:xfrm>
            <a:off x="0" y="-19050"/>
            <a:ext cx="91440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4000" dirty="0" smtClean="0">
                <a:solidFill>
                  <a:srgbClr val="FF0000"/>
                </a:solidFill>
                <a:sym typeface="Times New Roman" charset="0"/>
              </a:rPr>
              <a:t>NAMD 2.9 </a:t>
            </a:r>
            <a:r>
              <a:rPr lang="en-US" sz="4000" dirty="0" smtClean="0">
                <a:solidFill>
                  <a:srgbClr val="000000"/>
                </a:solidFill>
                <a:sym typeface="Times New Roman" charset="0"/>
              </a:rPr>
              <a:t>QM/MM Calculations</a:t>
            </a:r>
            <a:endParaRPr lang="en-US" sz="4000" dirty="0">
              <a:solidFill>
                <a:srgbClr val="000000"/>
              </a:solidFill>
              <a:sym typeface="Times New Roman" charset="0"/>
            </a:endParaRPr>
          </a:p>
        </p:txBody>
      </p:sp>
      <p:sp>
        <p:nvSpPr>
          <p:cNvPr id="4098" name="Rectangle 4"/>
          <p:cNvSpPr>
            <a:spLocks/>
          </p:cNvSpPr>
          <p:nvPr/>
        </p:nvSpPr>
        <p:spPr bwMode="auto">
          <a:xfrm>
            <a:off x="228600" y="1143000"/>
            <a:ext cx="8762999"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b="1" dirty="0" err="1" smtClean="0">
                <a:solidFill>
                  <a:srgbClr val="000000"/>
                </a:solidFill>
                <a:sym typeface="Times New Roman" charset="0"/>
              </a:rPr>
              <a:t>OpenAtom</a:t>
            </a:r>
            <a:r>
              <a:rPr lang="en-US" b="1" dirty="0" smtClean="0">
                <a:solidFill>
                  <a:srgbClr val="000000"/>
                </a:solidFill>
                <a:sym typeface="Times New Roman" charset="0"/>
              </a:rPr>
              <a:t> </a:t>
            </a:r>
            <a:r>
              <a:rPr lang="en-US" b="1" i="1" dirty="0">
                <a:solidFill>
                  <a:srgbClr val="000000"/>
                </a:solidFill>
                <a:sym typeface="Times New Roman" charset="0"/>
              </a:rPr>
              <a:t>(100 atoms, 70Ry, on 1K cores)</a:t>
            </a:r>
            <a:r>
              <a:rPr lang="en-US" b="1" dirty="0">
                <a:solidFill>
                  <a:srgbClr val="000000"/>
                </a:solidFill>
                <a:sym typeface="Times New Roman" charset="0"/>
              </a:rPr>
              <a:t>:  120 </a:t>
            </a:r>
            <a:r>
              <a:rPr lang="en-US" b="1" dirty="0" err="1">
                <a:solidFill>
                  <a:srgbClr val="000000"/>
                </a:solidFill>
                <a:sym typeface="Times New Roman" charset="0"/>
              </a:rPr>
              <a:t>ms</a:t>
            </a:r>
            <a:r>
              <a:rPr lang="en-US" b="1" dirty="0">
                <a:solidFill>
                  <a:srgbClr val="000000"/>
                </a:solidFill>
                <a:sym typeface="Times New Roman" charset="0"/>
              </a:rPr>
              <a:t> / step</a:t>
            </a:r>
          </a:p>
          <a:p>
            <a:pPr algn="ctr"/>
            <a:r>
              <a:rPr lang="en-US" b="1" dirty="0">
                <a:solidFill>
                  <a:srgbClr val="000000"/>
                </a:solidFill>
                <a:sym typeface="Times New Roman" charset="0"/>
              </a:rPr>
              <a:t>NAMD:  </a:t>
            </a:r>
            <a:r>
              <a:rPr lang="en-US" b="1" i="1" dirty="0">
                <a:solidFill>
                  <a:srgbClr val="000000"/>
                </a:solidFill>
                <a:sym typeface="Times New Roman" charset="0"/>
              </a:rPr>
              <a:t>(50,000 atoms on 512 cores)</a:t>
            </a:r>
            <a:r>
              <a:rPr lang="en-US" b="1" dirty="0">
                <a:solidFill>
                  <a:srgbClr val="000000"/>
                </a:solidFill>
                <a:sym typeface="Times New Roman" charset="0"/>
              </a:rPr>
              <a:t>:           2.5 </a:t>
            </a:r>
            <a:r>
              <a:rPr lang="en-US" b="1" dirty="0" err="1">
                <a:solidFill>
                  <a:srgbClr val="000000"/>
                </a:solidFill>
                <a:sym typeface="Times New Roman" charset="0"/>
              </a:rPr>
              <a:t>ms</a:t>
            </a:r>
            <a:r>
              <a:rPr lang="en-US" b="1" dirty="0">
                <a:solidFill>
                  <a:srgbClr val="000000"/>
                </a:solidFill>
                <a:sym typeface="Times New Roman" charset="0"/>
              </a:rPr>
              <a:t> / step</a:t>
            </a:r>
          </a:p>
        </p:txBody>
      </p:sp>
      <p:sp>
        <p:nvSpPr>
          <p:cNvPr id="19" name="Rectangle 3"/>
          <p:cNvSpPr txBox="1">
            <a:spLocks noChangeArrowheads="1"/>
          </p:cNvSpPr>
          <p:nvPr/>
        </p:nvSpPr>
        <p:spPr bwMode="auto">
          <a:xfrm>
            <a:off x="152400" y="6324600"/>
            <a:ext cx="89916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5697" tIns="35697" rIns="35697" bIns="35697" anchor="ctr"/>
          <a:lst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a:lstStyle>
          <a:p>
            <a:pPr marL="223115" indent="0">
              <a:buFont typeface="Gill Sans" charset="0"/>
              <a:buNone/>
              <a:defRPr/>
            </a:pPr>
            <a:r>
              <a:rPr lang="en-US" sz="1800" dirty="0" smtClean="0">
                <a:solidFill>
                  <a:srgbClr val="000000"/>
                </a:solidFill>
                <a:cs typeface="Times New Roman" charset="0"/>
                <a:sym typeface="Times New Roman" charset="0"/>
              </a:rPr>
              <a:t>Harrison &amp; </a:t>
            </a:r>
            <a:r>
              <a:rPr lang="en-US" sz="1800" dirty="0" err="1" smtClean="0">
                <a:solidFill>
                  <a:srgbClr val="000000"/>
                </a:solidFill>
                <a:cs typeface="Times New Roman" charset="0"/>
                <a:sym typeface="Times New Roman" charset="0"/>
              </a:rPr>
              <a:t>Schulten</a:t>
            </a:r>
            <a:r>
              <a:rPr lang="en-US" sz="1800" dirty="0" smtClean="0">
                <a:solidFill>
                  <a:srgbClr val="000000"/>
                </a:solidFill>
                <a:cs typeface="Times New Roman" charset="0"/>
                <a:sym typeface="Times New Roman" charset="0"/>
              </a:rPr>
              <a:t>, </a:t>
            </a:r>
            <a:r>
              <a:rPr lang="en-US" sz="1800" i="1" dirty="0" smtClean="0">
                <a:solidFill>
                  <a:srgbClr val="000000"/>
                </a:solidFill>
                <a:cs typeface="Times New Roman" charset="0"/>
                <a:sym typeface="Times New Roman" charset="0"/>
              </a:rPr>
              <a:t>Quantum </a:t>
            </a:r>
            <a:r>
              <a:rPr lang="en-US" sz="1800" i="1" dirty="0">
                <a:solidFill>
                  <a:srgbClr val="000000"/>
                </a:solidFill>
                <a:cs typeface="Times New Roman" charset="0"/>
                <a:sym typeface="Times New Roman" charset="0"/>
              </a:rPr>
              <a:t>and classical dynamics of ATP hydrolysis in solvent. </a:t>
            </a:r>
            <a:r>
              <a:rPr lang="en-US" sz="1800" dirty="0" smtClean="0">
                <a:solidFill>
                  <a:srgbClr val="000000"/>
                </a:solidFill>
                <a:cs typeface="Times New Roman" charset="0"/>
                <a:sym typeface="Times New Roman" charset="0"/>
              </a:rPr>
              <a:t>Submitted</a:t>
            </a:r>
            <a:endParaRPr lang="en-US" sz="1800" dirty="0">
              <a:solidFill>
                <a:srgbClr val="000000"/>
              </a:solidFill>
              <a:cs typeface="Times New Roman" charset="0"/>
              <a:sym typeface="Times New Roman" charset="0"/>
            </a:endParaRPr>
          </a:p>
        </p:txBody>
      </p:sp>
      <p:sp>
        <p:nvSpPr>
          <p:cNvPr id="4102" name="Rectangle 2"/>
          <p:cNvSpPr>
            <a:spLocks/>
          </p:cNvSpPr>
          <p:nvPr/>
        </p:nvSpPr>
        <p:spPr bwMode="auto">
          <a:xfrm>
            <a:off x="76200" y="609600"/>
            <a:ext cx="90106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2800" dirty="0" smtClean="0">
                <a:solidFill>
                  <a:srgbClr val="000000"/>
                </a:solidFill>
                <a:sym typeface="Times New Roman" charset="0"/>
              </a:rPr>
              <a:t>Car-</a:t>
            </a:r>
            <a:r>
              <a:rPr lang="en-US" sz="2800" dirty="0" err="1" smtClean="0">
                <a:solidFill>
                  <a:srgbClr val="000000"/>
                </a:solidFill>
                <a:sym typeface="Times New Roman" charset="0"/>
              </a:rPr>
              <a:t>Parrinello</a:t>
            </a:r>
            <a:r>
              <a:rPr lang="en-US" sz="2800" dirty="0" smtClean="0">
                <a:solidFill>
                  <a:srgbClr val="000000"/>
                </a:solidFill>
                <a:sym typeface="Times New Roman" charset="0"/>
              </a:rPr>
              <a:t> MD (</a:t>
            </a:r>
            <a:r>
              <a:rPr lang="en-US" sz="2800" dirty="0" err="1" smtClean="0">
                <a:solidFill>
                  <a:srgbClr val="000000"/>
                </a:solidFill>
                <a:sym typeface="Times New Roman" charset="0"/>
              </a:rPr>
              <a:t>OpenAtom</a:t>
            </a:r>
            <a:r>
              <a:rPr lang="en-US" sz="2800" dirty="0" smtClean="0">
                <a:solidFill>
                  <a:srgbClr val="000000"/>
                </a:solidFill>
                <a:sym typeface="Times New Roman" charset="0"/>
              </a:rPr>
              <a:t>) and NAMD in one software</a:t>
            </a:r>
            <a:endParaRPr lang="en-US" sz="2800" dirty="0">
              <a:solidFill>
                <a:srgbClr val="000000"/>
              </a:solidFill>
              <a:sym typeface="Times New Roman" charset="0"/>
            </a:endParaRPr>
          </a:p>
        </p:txBody>
      </p:sp>
      <p:grpSp>
        <p:nvGrpSpPr>
          <p:cNvPr id="4106" name="Group 7"/>
          <p:cNvGrpSpPr>
            <a:grpSpLocks/>
          </p:cNvGrpSpPr>
          <p:nvPr/>
        </p:nvGrpSpPr>
        <p:grpSpPr bwMode="auto">
          <a:xfrm>
            <a:off x="304800" y="3581400"/>
            <a:ext cx="4191000" cy="2259013"/>
            <a:chOff x="533400" y="1295400"/>
            <a:chExt cx="4343400" cy="2564340"/>
          </a:xfrm>
        </p:grpSpPr>
        <p:sp>
          <p:nvSpPr>
            <p:cNvPr id="33" name="Rounded Rectangle 32"/>
            <p:cNvSpPr/>
            <p:nvPr/>
          </p:nvSpPr>
          <p:spPr bwMode="auto">
            <a:xfrm>
              <a:off x="1066454" y="1295400"/>
              <a:ext cx="3277293" cy="2438195"/>
            </a:xfrm>
            <a:prstGeom prst="roundRect">
              <a:avLst/>
            </a:prstGeom>
            <a:gradFill flip="none" rotWithShape="1">
              <a:gsLst>
                <a:gs pos="0">
                  <a:schemeClr val="accent1"/>
                </a:gs>
                <a:gs pos="58000">
                  <a:srgbClr val="989AFF"/>
                </a:gs>
              </a:gsLst>
              <a:lin ang="0" scaled="1"/>
              <a:tileRect/>
            </a:gradFill>
            <a:ln w="9525" cap="flat" cmpd="sng" algn="ctr">
              <a:solidFill>
                <a:schemeClr val="tx1"/>
              </a:solidFill>
              <a:prstDash val="solid"/>
              <a:round/>
              <a:headEnd type="none" w="med" len="med"/>
              <a:tailEnd type="none" w="med" len="med"/>
            </a:ln>
            <a:effectLst/>
            <a:extLst/>
          </p:spPr>
          <p:txBody>
            <a:bodyPr/>
            <a:lstStyle/>
            <a:p>
              <a:pPr algn="ctr">
                <a:defRPr/>
              </a:pPr>
              <a:endParaRPr lang="en-US" dirty="0">
                <a:solidFill>
                  <a:srgbClr val="000000"/>
                </a:solidFill>
              </a:endParaRPr>
            </a:p>
          </p:txBody>
        </p:sp>
        <p:sp>
          <p:nvSpPr>
            <p:cNvPr id="2" name="Rounded Rectangle 1"/>
            <p:cNvSpPr/>
            <p:nvPr/>
          </p:nvSpPr>
          <p:spPr bwMode="auto">
            <a:xfrm rot="16200000" flipH="1">
              <a:off x="-165625" y="2172280"/>
              <a:ext cx="1866940" cy="419532"/>
            </a:xfrm>
            <a:prstGeom prst="roundRect">
              <a:avLst/>
            </a:prstGeom>
            <a:solidFill>
              <a:srgbClr val="0080FF"/>
            </a:solidFill>
            <a:ln w="9525" cap="flat" cmpd="sng" algn="ctr">
              <a:solidFill>
                <a:schemeClr val="tx1"/>
              </a:solidFill>
              <a:prstDash val="solid"/>
              <a:round/>
              <a:headEnd type="none" w="med" len="med"/>
              <a:tailEnd type="none" w="med" len="med"/>
            </a:ln>
            <a:effectLst>
              <a:outerShdw blurRad="63500" dist="38099" dir="2700000" algn="ctr" rotWithShape="0">
                <a:schemeClr val="bg2">
                  <a:alpha val="74998"/>
                </a:schemeClr>
              </a:outerShdw>
            </a:effectLst>
            <a:extLst/>
          </p:spPr>
          <p:txBody>
            <a:bodyPr/>
            <a:lstStyle/>
            <a:p>
              <a:pPr algn="ctr">
                <a:defRPr/>
              </a:pPr>
              <a:r>
                <a:rPr lang="en-US" sz="2000" dirty="0">
                  <a:solidFill>
                    <a:schemeClr val="bg1"/>
                  </a:solidFill>
                </a:rPr>
                <a:t>NAMD</a:t>
              </a:r>
            </a:p>
          </p:txBody>
        </p:sp>
        <p:sp>
          <p:nvSpPr>
            <p:cNvPr id="4110" name="Cube 2"/>
            <p:cNvSpPr>
              <a:spLocks noChangeArrowheads="1"/>
            </p:cNvSpPr>
            <p:nvPr/>
          </p:nvSpPr>
          <p:spPr bwMode="auto">
            <a:xfrm>
              <a:off x="1219200" y="1447800"/>
              <a:ext cx="381000" cy="381000"/>
            </a:xfrm>
            <a:prstGeom prst="cube">
              <a:avLst>
                <a:gd name="adj" fmla="val 25000"/>
              </a:avLst>
            </a:prstGeom>
            <a:solidFill>
              <a:srgbClr val="0080FF"/>
            </a:solidFill>
            <a:ln w="9525">
              <a:solidFill>
                <a:schemeClr val="tx1"/>
              </a:solidFill>
              <a:round/>
              <a:headEnd/>
              <a:tailEnd/>
            </a:ln>
          </p:spPr>
          <p:txBody>
            <a:bodyPr/>
            <a:lstStyle/>
            <a:p>
              <a:pPr algn="r"/>
              <a:endParaRPr lang="en-US">
                <a:solidFill>
                  <a:srgbClr val="000000"/>
                </a:solidFill>
              </a:endParaRPr>
            </a:p>
          </p:txBody>
        </p:sp>
        <p:sp>
          <p:nvSpPr>
            <p:cNvPr id="16" name="Rounded Rectangle 15"/>
            <p:cNvSpPr/>
            <p:nvPr/>
          </p:nvSpPr>
          <p:spPr bwMode="auto">
            <a:xfrm>
              <a:off x="533400" y="3402015"/>
              <a:ext cx="4343400" cy="457725"/>
            </a:xfrm>
            <a:prstGeom prst="roundRect">
              <a:avLst/>
            </a:prstGeom>
            <a:gradFill flip="none" rotWithShape="1">
              <a:gsLst>
                <a:gs pos="0">
                  <a:schemeClr val="accent1"/>
                </a:gs>
                <a:gs pos="58000">
                  <a:srgbClr val="989AFF"/>
                </a:gs>
              </a:gsLst>
              <a:lin ang="0" scaled="1"/>
              <a:tileRect/>
            </a:gradFill>
            <a:ln w="9525" cap="flat" cmpd="sng" algn="ctr">
              <a:solidFill>
                <a:schemeClr val="tx1"/>
              </a:solidFill>
              <a:prstDash val="solid"/>
              <a:round/>
              <a:headEnd type="none" w="med" len="med"/>
              <a:tailEnd type="none" w="med" len="med"/>
            </a:ln>
            <a:effectLst/>
            <a:extLst/>
          </p:spPr>
          <p:txBody>
            <a:bodyPr anchor="ctr" anchorCtr="1"/>
            <a:lstStyle/>
            <a:p>
              <a:pPr algn="ctr">
                <a:defRPr/>
              </a:pPr>
              <a:r>
                <a:rPr lang="en-US" dirty="0">
                  <a:solidFill>
                    <a:srgbClr val="000000"/>
                  </a:solidFill>
                </a:rPr>
                <a:t>Charm++</a:t>
              </a:r>
            </a:p>
          </p:txBody>
        </p:sp>
        <p:sp>
          <p:nvSpPr>
            <p:cNvPr id="17" name="Rounded Rectangle 16"/>
            <p:cNvSpPr/>
            <p:nvPr/>
          </p:nvSpPr>
          <p:spPr bwMode="auto">
            <a:xfrm rot="5400000">
              <a:off x="3712176" y="2172279"/>
              <a:ext cx="1866940" cy="419533"/>
            </a:xfrm>
            <a:prstGeom prst="roundRect">
              <a:avLst/>
            </a:prstGeom>
            <a:solidFill>
              <a:srgbClr val="FF0000"/>
            </a:solidFill>
            <a:ln w="9525" cap="flat" cmpd="sng" algn="ctr">
              <a:solidFill>
                <a:schemeClr val="tx1"/>
              </a:solidFill>
              <a:prstDash val="solid"/>
              <a:round/>
              <a:headEnd type="none" w="med" len="med"/>
              <a:tailEnd type="none" w="med" len="med"/>
            </a:ln>
            <a:effectLst>
              <a:outerShdw blurRad="50800" dist="38100" dir="8100000" algn="tl" rotWithShape="0">
                <a:srgbClr val="000000">
                  <a:alpha val="43000"/>
                </a:srgbClr>
              </a:outerShdw>
            </a:effectLst>
            <a:extLst/>
          </p:spPr>
          <p:txBody>
            <a:bodyPr/>
            <a:lstStyle/>
            <a:p>
              <a:pPr algn="ctr">
                <a:defRPr/>
              </a:pPr>
              <a:r>
                <a:rPr lang="en-US" sz="2000" dirty="0">
                  <a:solidFill>
                    <a:schemeClr val="bg1"/>
                  </a:solidFill>
                </a:rPr>
                <a:t>OPENATOM</a:t>
              </a:r>
            </a:p>
          </p:txBody>
        </p:sp>
        <p:sp>
          <p:nvSpPr>
            <p:cNvPr id="4113" name="Cube 17"/>
            <p:cNvSpPr>
              <a:spLocks noChangeArrowheads="1"/>
            </p:cNvSpPr>
            <p:nvPr/>
          </p:nvSpPr>
          <p:spPr bwMode="auto">
            <a:xfrm>
              <a:off x="1219200" y="1981200"/>
              <a:ext cx="381000" cy="381000"/>
            </a:xfrm>
            <a:prstGeom prst="cube">
              <a:avLst>
                <a:gd name="adj" fmla="val 25000"/>
              </a:avLst>
            </a:prstGeom>
            <a:solidFill>
              <a:srgbClr val="0080FF"/>
            </a:solidFill>
            <a:ln w="9525">
              <a:solidFill>
                <a:schemeClr val="tx1"/>
              </a:solidFill>
              <a:round/>
              <a:headEnd/>
              <a:tailEnd/>
            </a:ln>
          </p:spPr>
          <p:txBody>
            <a:bodyPr/>
            <a:lstStyle/>
            <a:p>
              <a:pPr algn="r"/>
              <a:endParaRPr lang="en-US">
                <a:solidFill>
                  <a:srgbClr val="000000"/>
                </a:solidFill>
              </a:endParaRPr>
            </a:p>
          </p:txBody>
        </p:sp>
        <p:sp>
          <p:nvSpPr>
            <p:cNvPr id="4114" name="Cube 19"/>
            <p:cNvSpPr>
              <a:spLocks noChangeArrowheads="1"/>
            </p:cNvSpPr>
            <p:nvPr/>
          </p:nvSpPr>
          <p:spPr bwMode="auto">
            <a:xfrm>
              <a:off x="1219200" y="2514600"/>
              <a:ext cx="381000" cy="381000"/>
            </a:xfrm>
            <a:prstGeom prst="cube">
              <a:avLst>
                <a:gd name="adj" fmla="val 25000"/>
              </a:avLst>
            </a:prstGeom>
            <a:solidFill>
              <a:srgbClr val="0080FF"/>
            </a:solidFill>
            <a:ln w="9525">
              <a:solidFill>
                <a:schemeClr val="tx1"/>
              </a:solidFill>
              <a:round/>
              <a:headEnd/>
              <a:tailEnd/>
            </a:ln>
          </p:spPr>
          <p:txBody>
            <a:bodyPr/>
            <a:lstStyle/>
            <a:p>
              <a:pPr algn="r"/>
              <a:endParaRPr lang="en-US">
                <a:solidFill>
                  <a:srgbClr val="000000"/>
                </a:solidFill>
              </a:endParaRPr>
            </a:p>
          </p:txBody>
        </p:sp>
        <p:sp>
          <p:nvSpPr>
            <p:cNvPr id="4115" name="Cube 20"/>
            <p:cNvSpPr>
              <a:spLocks noChangeArrowheads="1"/>
            </p:cNvSpPr>
            <p:nvPr/>
          </p:nvSpPr>
          <p:spPr bwMode="auto">
            <a:xfrm>
              <a:off x="1752600" y="1447800"/>
              <a:ext cx="381000" cy="381000"/>
            </a:xfrm>
            <a:prstGeom prst="cube">
              <a:avLst>
                <a:gd name="adj" fmla="val 25000"/>
              </a:avLst>
            </a:prstGeom>
            <a:solidFill>
              <a:srgbClr val="0080FF"/>
            </a:solidFill>
            <a:ln w="9525">
              <a:solidFill>
                <a:schemeClr val="tx1"/>
              </a:solidFill>
              <a:round/>
              <a:headEnd/>
              <a:tailEnd/>
            </a:ln>
          </p:spPr>
          <p:txBody>
            <a:bodyPr/>
            <a:lstStyle/>
            <a:p>
              <a:pPr algn="r"/>
              <a:endParaRPr lang="en-US">
                <a:solidFill>
                  <a:srgbClr val="000000"/>
                </a:solidFill>
              </a:endParaRPr>
            </a:p>
          </p:txBody>
        </p:sp>
        <p:sp>
          <p:nvSpPr>
            <p:cNvPr id="4116" name="Cube 21"/>
            <p:cNvSpPr>
              <a:spLocks noChangeArrowheads="1"/>
            </p:cNvSpPr>
            <p:nvPr/>
          </p:nvSpPr>
          <p:spPr bwMode="auto">
            <a:xfrm>
              <a:off x="1752600" y="1981200"/>
              <a:ext cx="381000" cy="381000"/>
            </a:xfrm>
            <a:prstGeom prst="cube">
              <a:avLst>
                <a:gd name="adj" fmla="val 25000"/>
              </a:avLst>
            </a:prstGeom>
            <a:solidFill>
              <a:srgbClr val="0080FF"/>
            </a:solidFill>
            <a:ln w="9525">
              <a:solidFill>
                <a:schemeClr val="tx1"/>
              </a:solidFill>
              <a:round/>
              <a:headEnd/>
              <a:tailEnd/>
            </a:ln>
          </p:spPr>
          <p:txBody>
            <a:bodyPr/>
            <a:lstStyle/>
            <a:p>
              <a:pPr algn="r"/>
              <a:endParaRPr lang="en-US">
                <a:solidFill>
                  <a:srgbClr val="000000"/>
                </a:solidFill>
              </a:endParaRPr>
            </a:p>
          </p:txBody>
        </p:sp>
        <p:sp>
          <p:nvSpPr>
            <p:cNvPr id="4117" name="Cube 22"/>
            <p:cNvSpPr>
              <a:spLocks noChangeArrowheads="1"/>
            </p:cNvSpPr>
            <p:nvPr/>
          </p:nvSpPr>
          <p:spPr bwMode="auto">
            <a:xfrm>
              <a:off x="1752600" y="2514600"/>
              <a:ext cx="381000" cy="381000"/>
            </a:xfrm>
            <a:prstGeom prst="cube">
              <a:avLst>
                <a:gd name="adj" fmla="val 25000"/>
              </a:avLst>
            </a:prstGeom>
            <a:solidFill>
              <a:srgbClr val="0080FF"/>
            </a:solidFill>
            <a:ln w="9525">
              <a:solidFill>
                <a:schemeClr val="tx1"/>
              </a:solidFill>
              <a:round/>
              <a:headEnd/>
              <a:tailEnd/>
            </a:ln>
          </p:spPr>
          <p:txBody>
            <a:bodyPr/>
            <a:lstStyle/>
            <a:p>
              <a:pPr algn="r"/>
              <a:endParaRPr lang="en-US">
                <a:solidFill>
                  <a:srgbClr val="000000"/>
                </a:solidFill>
              </a:endParaRPr>
            </a:p>
          </p:txBody>
        </p:sp>
        <p:sp>
          <p:nvSpPr>
            <p:cNvPr id="4118" name="Cube 23"/>
            <p:cNvSpPr>
              <a:spLocks noChangeArrowheads="1"/>
            </p:cNvSpPr>
            <p:nvPr/>
          </p:nvSpPr>
          <p:spPr bwMode="auto">
            <a:xfrm>
              <a:off x="3200400" y="1447800"/>
              <a:ext cx="381000" cy="381000"/>
            </a:xfrm>
            <a:prstGeom prst="cube">
              <a:avLst>
                <a:gd name="adj" fmla="val 25000"/>
              </a:avLst>
            </a:prstGeom>
            <a:solidFill>
              <a:srgbClr val="FF0000"/>
            </a:solidFill>
            <a:ln w="9525">
              <a:solidFill>
                <a:schemeClr val="tx1"/>
              </a:solidFill>
              <a:round/>
              <a:headEnd/>
              <a:tailEnd/>
            </a:ln>
          </p:spPr>
          <p:txBody>
            <a:bodyPr/>
            <a:lstStyle/>
            <a:p>
              <a:pPr algn="r"/>
              <a:endParaRPr lang="en-US">
                <a:solidFill>
                  <a:srgbClr val="000000"/>
                </a:solidFill>
              </a:endParaRPr>
            </a:p>
          </p:txBody>
        </p:sp>
        <p:sp>
          <p:nvSpPr>
            <p:cNvPr id="4119" name="Cube 24"/>
            <p:cNvSpPr>
              <a:spLocks noChangeArrowheads="1"/>
            </p:cNvSpPr>
            <p:nvPr/>
          </p:nvSpPr>
          <p:spPr bwMode="auto">
            <a:xfrm>
              <a:off x="3200400" y="1981200"/>
              <a:ext cx="381000" cy="381000"/>
            </a:xfrm>
            <a:prstGeom prst="cube">
              <a:avLst>
                <a:gd name="adj" fmla="val 25000"/>
              </a:avLst>
            </a:prstGeom>
            <a:solidFill>
              <a:srgbClr val="FF0000"/>
            </a:solidFill>
            <a:ln w="9525">
              <a:solidFill>
                <a:schemeClr val="tx1"/>
              </a:solidFill>
              <a:round/>
              <a:headEnd/>
              <a:tailEnd/>
            </a:ln>
          </p:spPr>
          <p:txBody>
            <a:bodyPr/>
            <a:lstStyle/>
            <a:p>
              <a:pPr algn="r"/>
              <a:endParaRPr lang="en-US">
                <a:solidFill>
                  <a:srgbClr val="000000"/>
                </a:solidFill>
              </a:endParaRPr>
            </a:p>
          </p:txBody>
        </p:sp>
        <p:sp>
          <p:nvSpPr>
            <p:cNvPr id="4120" name="Cube 25"/>
            <p:cNvSpPr>
              <a:spLocks noChangeArrowheads="1"/>
            </p:cNvSpPr>
            <p:nvPr/>
          </p:nvSpPr>
          <p:spPr bwMode="auto">
            <a:xfrm>
              <a:off x="3200400" y="2514600"/>
              <a:ext cx="381000" cy="381000"/>
            </a:xfrm>
            <a:prstGeom prst="cube">
              <a:avLst>
                <a:gd name="adj" fmla="val 25000"/>
              </a:avLst>
            </a:prstGeom>
            <a:solidFill>
              <a:srgbClr val="FF0000"/>
            </a:solidFill>
            <a:ln w="9525">
              <a:solidFill>
                <a:schemeClr val="tx1"/>
              </a:solidFill>
              <a:round/>
              <a:headEnd/>
              <a:tailEnd/>
            </a:ln>
          </p:spPr>
          <p:txBody>
            <a:bodyPr/>
            <a:lstStyle/>
            <a:p>
              <a:pPr algn="r"/>
              <a:endParaRPr lang="en-US">
                <a:solidFill>
                  <a:srgbClr val="000000"/>
                </a:solidFill>
              </a:endParaRPr>
            </a:p>
          </p:txBody>
        </p:sp>
        <p:sp>
          <p:nvSpPr>
            <p:cNvPr id="4121" name="Cube 26"/>
            <p:cNvSpPr>
              <a:spLocks noChangeArrowheads="1"/>
            </p:cNvSpPr>
            <p:nvPr/>
          </p:nvSpPr>
          <p:spPr bwMode="auto">
            <a:xfrm>
              <a:off x="3733800" y="1447800"/>
              <a:ext cx="381000" cy="381000"/>
            </a:xfrm>
            <a:prstGeom prst="cube">
              <a:avLst>
                <a:gd name="adj" fmla="val 25000"/>
              </a:avLst>
            </a:prstGeom>
            <a:solidFill>
              <a:srgbClr val="FF0000"/>
            </a:solidFill>
            <a:ln w="9525">
              <a:solidFill>
                <a:schemeClr val="tx1"/>
              </a:solidFill>
              <a:round/>
              <a:headEnd/>
              <a:tailEnd/>
            </a:ln>
          </p:spPr>
          <p:txBody>
            <a:bodyPr/>
            <a:lstStyle/>
            <a:p>
              <a:pPr algn="r"/>
              <a:endParaRPr lang="en-US">
                <a:solidFill>
                  <a:srgbClr val="000000"/>
                </a:solidFill>
              </a:endParaRPr>
            </a:p>
          </p:txBody>
        </p:sp>
        <p:sp>
          <p:nvSpPr>
            <p:cNvPr id="4122" name="Cube 27"/>
            <p:cNvSpPr>
              <a:spLocks noChangeArrowheads="1"/>
            </p:cNvSpPr>
            <p:nvPr/>
          </p:nvSpPr>
          <p:spPr bwMode="auto">
            <a:xfrm>
              <a:off x="3733800" y="1981200"/>
              <a:ext cx="381000" cy="381000"/>
            </a:xfrm>
            <a:prstGeom prst="cube">
              <a:avLst>
                <a:gd name="adj" fmla="val 25000"/>
              </a:avLst>
            </a:prstGeom>
            <a:solidFill>
              <a:srgbClr val="FF0000"/>
            </a:solidFill>
            <a:ln w="9525">
              <a:solidFill>
                <a:schemeClr val="tx1"/>
              </a:solidFill>
              <a:round/>
              <a:headEnd/>
              <a:tailEnd/>
            </a:ln>
          </p:spPr>
          <p:txBody>
            <a:bodyPr/>
            <a:lstStyle/>
            <a:p>
              <a:pPr algn="r"/>
              <a:endParaRPr lang="en-US">
                <a:solidFill>
                  <a:srgbClr val="000000"/>
                </a:solidFill>
              </a:endParaRPr>
            </a:p>
          </p:txBody>
        </p:sp>
        <p:sp>
          <p:nvSpPr>
            <p:cNvPr id="4123" name="Cube 28"/>
            <p:cNvSpPr>
              <a:spLocks noChangeArrowheads="1"/>
            </p:cNvSpPr>
            <p:nvPr/>
          </p:nvSpPr>
          <p:spPr bwMode="auto">
            <a:xfrm>
              <a:off x="3733800" y="2514600"/>
              <a:ext cx="381000" cy="381000"/>
            </a:xfrm>
            <a:prstGeom prst="cube">
              <a:avLst>
                <a:gd name="adj" fmla="val 25000"/>
              </a:avLst>
            </a:prstGeom>
            <a:solidFill>
              <a:srgbClr val="FF0000"/>
            </a:solidFill>
            <a:ln w="9525">
              <a:solidFill>
                <a:schemeClr val="tx1"/>
              </a:solidFill>
              <a:round/>
              <a:headEnd/>
              <a:tailEnd/>
            </a:ln>
          </p:spPr>
          <p:txBody>
            <a:bodyPr/>
            <a:lstStyle/>
            <a:p>
              <a:pPr algn="r"/>
              <a:endParaRPr lang="en-US">
                <a:solidFill>
                  <a:srgbClr val="000000"/>
                </a:solidFill>
              </a:endParaRPr>
            </a:p>
          </p:txBody>
        </p:sp>
        <p:sp>
          <p:nvSpPr>
            <p:cNvPr id="4124" name="Left-Right Arrow 5"/>
            <p:cNvSpPr>
              <a:spLocks noChangeArrowheads="1"/>
            </p:cNvSpPr>
            <p:nvPr/>
          </p:nvSpPr>
          <p:spPr bwMode="auto">
            <a:xfrm>
              <a:off x="2209800" y="1676400"/>
              <a:ext cx="914400" cy="457200"/>
            </a:xfrm>
            <a:prstGeom prst="leftRightArrow">
              <a:avLst>
                <a:gd name="adj1" fmla="val 50000"/>
                <a:gd name="adj2" fmla="val 50000"/>
              </a:avLst>
            </a:prstGeom>
            <a:gradFill rotWithShape="1">
              <a:gsLst>
                <a:gs pos="0">
                  <a:srgbClr val="0080FF"/>
                </a:gs>
                <a:gs pos="75000">
                  <a:srgbClr val="FF0000"/>
                </a:gs>
                <a:gs pos="100000">
                  <a:srgbClr val="FF0000"/>
                </a:gs>
              </a:gsLst>
              <a:lin ang="0" scaled="1"/>
            </a:gradFill>
            <a:ln w="9525">
              <a:solidFill>
                <a:schemeClr val="tx1"/>
              </a:solidFill>
              <a:round/>
              <a:headEnd/>
              <a:tailEnd/>
            </a:ln>
          </p:spPr>
          <p:txBody>
            <a:bodyPr/>
            <a:lstStyle/>
            <a:p>
              <a:pPr algn="r"/>
              <a:endParaRPr lang="en-US">
                <a:solidFill>
                  <a:srgbClr val="000000"/>
                </a:solidFill>
              </a:endParaRPr>
            </a:p>
          </p:txBody>
        </p:sp>
        <p:sp>
          <p:nvSpPr>
            <p:cNvPr id="4125" name="Left-Right Arrow 30"/>
            <p:cNvSpPr>
              <a:spLocks noChangeArrowheads="1"/>
            </p:cNvSpPr>
            <p:nvPr/>
          </p:nvSpPr>
          <p:spPr bwMode="auto">
            <a:xfrm>
              <a:off x="2209800" y="2286000"/>
              <a:ext cx="914400" cy="457200"/>
            </a:xfrm>
            <a:prstGeom prst="leftRightArrow">
              <a:avLst>
                <a:gd name="adj1" fmla="val 50000"/>
                <a:gd name="adj2" fmla="val 50000"/>
              </a:avLst>
            </a:prstGeom>
            <a:gradFill rotWithShape="1">
              <a:gsLst>
                <a:gs pos="0">
                  <a:srgbClr val="0080FF"/>
                </a:gs>
                <a:gs pos="75000">
                  <a:srgbClr val="FF0000"/>
                </a:gs>
                <a:gs pos="100000">
                  <a:srgbClr val="FF0000"/>
                </a:gs>
              </a:gsLst>
              <a:lin ang="0" scaled="1"/>
            </a:gradFill>
            <a:ln w="9525">
              <a:solidFill>
                <a:schemeClr val="tx1"/>
              </a:solidFill>
              <a:round/>
              <a:headEnd/>
              <a:tailEnd/>
            </a:ln>
          </p:spPr>
          <p:txBody>
            <a:bodyPr/>
            <a:lstStyle/>
            <a:p>
              <a:pPr algn="r"/>
              <a:endParaRPr lang="en-US">
                <a:solidFill>
                  <a:srgbClr val="000000"/>
                </a:solidFill>
              </a:endParaRPr>
            </a:p>
          </p:txBody>
        </p:sp>
        <p:sp>
          <p:nvSpPr>
            <p:cNvPr id="4126" name="Rectangle 3"/>
            <p:cNvSpPr txBox="1">
              <a:spLocks noChangeArrowheads="1"/>
            </p:cNvSpPr>
            <p:nvPr/>
          </p:nvSpPr>
          <p:spPr bwMode="auto">
            <a:xfrm>
              <a:off x="801684" y="2985030"/>
              <a:ext cx="3541716" cy="21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697" tIns="35697" rIns="35697" bIns="35697" anchor="ctr"/>
            <a:lstStyle>
              <a:lvl1pPr marL="222250" algn="r" eaLnBrk="0" hangingPunct="0">
                <a:defRPr sz="2400">
                  <a:solidFill>
                    <a:schemeClr val="tx1"/>
                  </a:solidFill>
                  <a:latin typeface="Times New Roman" charset="0"/>
                  <a:ea typeface="ＭＳ Ｐゴシック" charset="0"/>
                  <a:cs typeface="ＭＳ Ｐゴシック" charset="0"/>
                </a:defRPr>
              </a:lvl1pPr>
              <a:lvl2pPr marL="742950" indent="-285750" algn="r" eaLnBrk="0" hangingPunct="0">
                <a:defRPr sz="2400">
                  <a:solidFill>
                    <a:schemeClr val="tx1"/>
                  </a:solidFill>
                  <a:latin typeface="Times New Roman" charset="0"/>
                  <a:ea typeface="ＭＳ Ｐゴシック" charset="0"/>
                </a:defRPr>
              </a:lvl2pPr>
              <a:lvl3pPr marL="1143000" indent="-228600" algn="r" eaLnBrk="0" hangingPunct="0">
                <a:defRPr sz="2400">
                  <a:solidFill>
                    <a:schemeClr val="tx1"/>
                  </a:solidFill>
                  <a:latin typeface="Times New Roman" charset="0"/>
                  <a:ea typeface="ＭＳ Ｐゴシック" charset="0"/>
                </a:defRPr>
              </a:lvl3pPr>
              <a:lvl4pPr marL="1600200" indent="-228600" algn="r" eaLnBrk="0" hangingPunct="0">
                <a:defRPr sz="2400">
                  <a:solidFill>
                    <a:schemeClr val="tx1"/>
                  </a:solidFill>
                  <a:latin typeface="Times New Roman" charset="0"/>
                  <a:ea typeface="ＭＳ Ｐゴシック" charset="0"/>
                </a:defRPr>
              </a:lvl4pPr>
              <a:lvl5pPr marL="2057400" indent="-228600" algn="r" eaLnBrk="0" hangingPunct="0">
                <a:defRPr sz="2400">
                  <a:solidFill>
                    <a:schemeClr val="tx1"/>
                  </a:solidFill>
                  <a:latin typeface="Times New Roman"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ts val="3800"/>
                </a:spcBef>
                <a:buSzPct val="171000"/>
                <a:buFont typeface="Gill Sans" charset="0"/>
                <a:buNone/>
              </a:pPr>
              <a:r>
                <a:rPr lang="en-US" sz="1700" b="1" dirty="0">
                  <a:cs typeface="Times New Roman" charset="0"/>
                  <a:sym typeface="Times New Roman" charset="0"/>
                </a:rPr>
                <a:t>Parallel Electrostatic Embedding</a:t>
              </a:r>
            </a:p>
          </p:txBody>
        </p:sp>
        <p:sp>
          <p:nvSpPr>
            <p:cNvPr id="34" name="Rounded Rectangle 33"/>
            <p:cNvSpPr/>
            <p:nvPr/>
          </p:nvSpPr>
          <p:spPr bwMode="auto">
            <a:xfrm>
              <a:off x="1066454" y="3284880"/>
              <a:ext cx="3259196" cy="183811"/>
            </a:xfrm>
            <a:prstGeom prst="roundRect">
              <a:avLst/>
            </a:prstGeom>
            <a:gradFill flip="none" rotWithShape="1">
              <a:gsLst>
                <a:gs pos="0">
                  <a:schemeClr val="accent1"/>
                </a:gs>
                <a:gs pos="58000">
                  <a:srgbClr val="989AFF"/>
                </a:gs>
              </a:gsLst>
              <a:lin ang="0" scaled="1"/>
              <a:tileRect/>
            </a:gradFill>
            <a:ln w="9525" cap="flat" cmpd="sng" algn="ctr">
              <a:noFill/>
              <a:prstDash val="solid"/>
              <a:round/>
              <a:headEnd type="none" w="med" len="med"/>
              <a:tailEnd type="none" w="med" len="med"/>
            </a:ln>
            <a:effectLst/>
            <a:extLst/>
          </p:spPr>
          <p:txBody>
            <a:bodyPr/>
            <a:lstStyle/>
            <a:p>
              <a:pPr algn="ctr">
                <a:defRPr/>
              </a:pPr>
              <a:endParaRPr lang="en-US" dirty="0">
                <a:solidFill>
                  <a:srgbClr val="000000"/>
                </a:solidFill>
              </a:endParaRPr>
            </a:p>
          </p:txBody>
        </p:sp>
      </p:grpSp>
      <p:sp>
        <p:nvSpPr>
          <p:cNvPr id="37" name="Rectangle 3"/>
          <p:cNvSpPr txBox="1">
            <a:spLocks noChangeArrowheads="1"/>
          </p:cNvSpPr>
          <p:nvPr/>
        </p:nvSpPr>
        <p:spPr bwMode="auto">
          <a:xfrm>
            <a:off x="152400" y="1981200"/>
            <a:ext cx="42672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txBody>
          <a:bodyPr lIns="35699" tIns="35699" rIns="35699" bIns="35699" anchor="ctr"/>
          <a:lstStyle>
            <a:lvl1pPr marL="533154" indent="-345916" algn="l" rtl="0" eaLnBrk="0" fontAlgn="base" hangingPunct="0">
              <a:spcBef>
                <a:spcPts val="2675"/>
              </a:spcBef>
              <a:spcAft>
                <a:spcPct val="0"/>
              </a:spcAft>
              <a:buSzPct val="171000"/>
              <a:buFont typeface="Gill Sans" charset="0"/>
              <a:buChar char="•"/>
              <a:defRPr sz="2200">
                <a:solidFill>
                  <a:schemeClr val="tx1"/>
                </a:solidFill>
                <a:latin typeface="+mn-lt"/>
                <a:ea typeface="+mn-ea"/>
                <a:cs typeface="+mn-cs"/>
                <a:sym typeface="Gill Sans" charset="0"/>
              </a:defRPr>
            </a:lvl1pPr>
            <a:lvl2pPr marL="845748" indent="-345916" algn="l" rtl="0" eaLnBrk="0" fontAlgn="base" hangingPunct="0">
              <a:spcBef>
                <a:spcPts val="2675"/>
              </a:spcBef>
              <a:spcAft>
                <a:spcPct val="0"/>
              </a:spcAft>
              <a:buSzPct val="171000"/>
              <a:buFont typeface="Gill Sans" charset="0"/>
              <a:buChar char="•"/>
              <a:defRPr sz="2200">
                <a:solidFill>
                  <a:schemeClr val="tx1"/>
                </a:solidFill>
                <a:latin typeface="+mn-lt"/>
                <a:ea typeface="+mn-ea"/>
                <a:cs typeface="+mn-cs"/>
                <a:sym typeface="Gill Sans" charset="0"/>
              </a:defRPr>
            </a:lvl2pPr>
            <a:lvl3pPr marL="1158342" indent="-345916" algn="l" rtl="0" eaLnBrk="0" fontAlgn="base" hangingPunct="0">
              <a:spcBef>
                <a:spcPts val="2675"/>
              </a:spcBef>
              <a:spcAft>
                <a:spcPct val="0"/>
              </a:spcAft>
              <a:buSzPct val="171000"/>
              <a:buFont typeface="Gill Sans" charset="0"/>
              <a:buChar char="•"/>
              <a:defRPr sz="2200">
                <a:solidFill>
                  <a:schemeClr val="tx1"/>
                </a:solidFill>
                <a:latin typeface="+mn-lt"/>
                <a:ea typeface="+mn-ea"/>
                <a:cs typeface="+mn-cs"/>
                <a:sym typeface="Gill Sans" charset="0"/>
              </a:defRPr>
            </a:lvl3pPr>
            <a:lvl4pPr marL="1470937" indent="-345916" algn="l" rtl="0" eaLnBrk="0" fontAlgn="base" hangingPunct="0">
              <a:spcBef>
                <a:spcPts val="2675"/>
              </a:spcBef>
              <a:spcAft>
                <a:spcPct val="0"/>
              </a:spcAft>
              <a:buSzPct val="171000"/>
              <a:buFont typeface="Gill Sans" charset="0"/>
              <a:buChar char="•"/>
              <a:defRPr sz="2200">
                <a:solidFill>
                  <a:schemeClr val="tx1"/>
                </a:solidFill>
                <a:latin typeface="+mn-lt"/>
                <a:ea typeface="+mn-ea"/>
                <a:cs typeface="+mn-cs"/>
                <a:sym typeface="Gill Sans" charset="0"/>
              </a:defRPr>
            </a:lvl4pPr>
            <a:lvl5pPr marL="1783528" indent="-345916" algn="l" rtl="0" eaLnBrk="0" fontAlgn="base" hangingPunct="0">
              <a:spcBef>
                <a:spcPts val="2675"/>
              </a:spcBef>
              <a:spcAft>
                <a:spcPct val="0"/>
              </a:spcAft>
              <a:buSzPct val="171000"/>
              <a:buFont typeface="Gill Sans" charset="0"/>
              <a:buChar char="•"/>
              <a:defRPr sz="2200">
                <a:solidFill>
                  <a:schemeClr val="tx1"/>
                </a:solidFill>
                <a:latin typeface="+mn-lt"/>
                <a:ea typeface="+mn-ea"/>
                <a:cs typeface="+mn-cs"/>
                <a:sym typeface="Gill Sans" charset="0"/>
              </a:defRPr>
            </a:lvl5pPr>
            <a:lvl6pPr marL="2105245" indent="-346968"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6pPr>
            <a:lvl7pPr marL="2426556" indent="-346968"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7pPr>
            <a:lvl8pPr marL="2747863" indent="-346968"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8pPr>
            <a:lvl9pPr marL="3069174" indent="-346968"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9pPr>
          </a:lstStyle>
          <a:p>
            <a:pPr marL="223115" indent="0" eaLnBrk="1" hangingPunct="1">
              <a:spcBef>
                <a:spcPts val="2672"/>
              </a:spcBef>
              <a:buFont typeface="Gill Sans" charset="0"/>
              <a:buNone/>
              <a:defRPr/>
            </a:pPr>
            <a:r>
              <a:rPr lang="en-US" b="1" dirty="0" smtClean="0">
                <a:cs typeface="Times New Roman" charset="0"/>
                <a:sym typeface="Times New Roman" charset="0"/>
              </a:rPr>
              <a:t>Permits 1000+ atom QM regions</a:t>
            </a:r>
          </a:p>
        </p:txBody>
      </p:sp>
      <p:sp>
        <p:nvSpPr>
          <p:cNvPr id="35" name="Rectangle 3"/>
          <p:cNvSpPr txBox="1">
            <a:spLocks noChangeArrowheads="1"/>
          </p:cNvSpPr>
          <p:nvPr/>
        </p:nvSpPr>
        <p:spPr bwMode="auto">
          <a:xfrm>
            <a:off x="76200" y="2667000"/>
            <a:ext cx="4939298"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txBody>
          <a:bodyPr lIns="35699" tIns="35699" rIns="35699" bIns="35699" anchor="ctr"/>
          <a:lstStyle>
            <a:lvl1pPr marL="533154" indent="-345916" algn="l" rtl="0" eaLnBrk="0" fontAlgn="base" hangingPunct="0">
              <a:spcBef>
                <a:spcPts val="2675"/>
              </a:spcBef>
              <a:spcAft>
                <a:spcPct val="0"/>
              </a:spcAft>
              <a:buSzPct val="171000"/>
              <a:buFont typeface="Gill Sans" charset="0"/>
              <a:buChar char="•"/>
              <a:defRPr sz="2200">
                <a:solidFill>
                  <a:schemeClr val="tx1"/>
                </a:solidFill>
                <a:latin typeface="+mn-lt"/>
                <a:ea typeface="+mn-ea"/>
                <a:cs typeface="+mn-cs"/>
                <a:sym typeface="Gill Sans" charset="0"/>
              </a:defRPr>
            </a:lvl1pPr>
            <a:lvl2pPr marL="845748" indent="-345916" algn="l" rtl="0" eaLnBrk="0" fontAlgn="base" hangingPunct="0">
              <a:spcBef>
                <a:spcPts val="2675"/>
              </a:spcBef>
              <a:spcAft>
                <a:spcPct val="0"/>
              </a:spcAft>
              <a:buSzPct val="171000"/>
              <a:buFont typeface="Gill Sans" charset="0"/>
              <a:buChar char="•"/>
              <a:defRPr sz="2200">
                <a:solidFill>
                  <a:schemeClr val="tx1"/>
                </a:solidFill>
                <a:latin typeface="+mn-lt"/>
                <a:ea typeface="+mn-ea"/>
                <a:cs typeface="+mn-cs"/>
                <a:sym typeface="Gill Sans" charset="0"/>
              </a:defRPr>
            </a:lvl2pPr>
            <a:lvl3pPr marL="1158342" indent="-345916" algn="l" rtl="0" eaLnBrk="0" fontAlgn="base" hangingPunct="0">
              <a:spcBef>
                <a:spcPts val="2675"/>
              </a:spcBef>
              <a:spcAft>
                <a:spcPct val="0"/>
              </a:spcAft>
              <a:buSzPct val="171000"/>
              <a:buFont typeface="Gill Sans" charset="0"/>
              <a:buChar char="•"/>
              <a:defRPr sz="2200">
                <a:solidFill>
                  <a:schemeClr val="tx1"/>
                </a:solidFill>
                <a:latin typeface="+mn-lt"/>
                <a:ea typeface="+mn-ea"/>
                <a:cs typeface="+mn-cs"/>
                <a:sym typeface="Gill Sans" charset="0"/>
              </a:defRPr>
            </a:lvl3pPr>
            <a:lvl4pPr marL="1470937" indent="-345916" algn="l" rtl="0" eaLnBrk="0" fontAlgn="base" hangingPunct="0">
              <a:spcBef>
                <a:spcPts val="2675"/>
              </a:spcBef>
              <a:spcAft>
                <a:spcPct val="0"/>
              </a:spcAft>
              <a:buSzPct val="171000"/>
              <a:buFont typeface="Gill Sans" charset="0"/>
              <a:buChar char="•"/>
              <a:defRPr sz="2200">
                <a:solidFill>
                  <a:schemeClr val="tx1"/>
                </a:solidFill>
                <a:latin typeface="+mn-lt"/>
                <a:ea typeface="+mn-ea"/>
                <a:cs typeface="+mn-cs"/>
                <a:sym typeface="Gill Sans" charset="0"/>
              </a:defRPr>
            </a:lvl4pPr>
            <a:lvl5pPr marL="1783528" indent="-345916" algn="l" rtl="0" eaLnBrk="0" fontAlgn="base" hangingPunct="0">
              <a:spcBef>
                <a:spcPts val="2675"/>
              </a:spcBef>
              <a:spcAft>
                <a:spcPct val="0"/>
              </a:spcAft>
              <a:buSzPct val="171000"/>
              <a:buFont typeface="Gill Sans" charset="0"/>
              <a:buChar char="•"/>
              <a:defRPr sz="2200">
                <a:solidFill>
                  <a:schemeClr val="tx1"/>
                </a:solidFill>
                <a:latin typeface="+mn-lt"/>
                <a:ea typeface="+mn-ea"/>
                <a:cs typeface="+mn-cs"/>
                <a:sym typeface="Gill Sans" charset="0"/>
              </a:defRPr>
            </a:lvl5pPr>
            <a:lvl6pPr marL="2105245" indent="-346968"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6pPr>
            <a:lvl7pPr marL="2426556" indent="-346968"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7pPr>
            <a:lvl8pPr marL="2747863" indent="-346968"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8pPr>
            <a:lvl9pPr marL="3069174" indent="-346968" algn="l" rtl="0" fontAlgn="base">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9pPr>
          </a:lstStyle>
          <a:p>
            <a:pPr marL="223115" indent="0" eaLnBrk="1" hangingPunct="1">
              <a:spcBef>
                <a:spcPts val="2672"/>
              </a:spcBef>
              <a:buFont typeface="Gill Sans" charset="0"/>
              <a:buNone/>
              <a:defRPr/>
            </a:pPr>
            <a:r>
              <a:rPr lang="en-US" dirty="0" smtClean="0">
                <a:cs typeface="Times New Roman" charset="0"/>
                <a:sym typeface="Times New Roman" charset="0"/>
              </a:rPr>
              <a:t>Synchronous load-balancing of QM and MD maximizes processor utilization</a:t>
            </a:r>
          </a:p>
        </p:txBody>
      </p:sp>
      <p:sp>
        <p:nvSpPr>
          <p:cNvPr id="6" name="TextBox 5"/>
          <p:cNvSpPr txBox="1"/>
          <p:nvPr/>
        </p:nvSpPr>
        <p:spPr>
          <a:xfrm>
            <a:off x="27709" y="5867400"/>
            <a:ext cx="4629868" cy="400110"/>
          </a:xfrm>
          <a:prstGeom prst="rect">
            <a:avLst/>
          </a:prstGeom>
          <a:noFill/>
        </p:spPr>
        <p:txBody>
          <a:bodyPr wrap="none" rtlCol="0">
            <a:spAutoFit/>
          </a:bodyPr>
          <a:lstStyle/>
          <a:p>
            <a:r>
              <a:rPr lang="en-US" sz="2000" i="1" dirty="0" smtClean="0"/>
              <a:t>Method combining </a:t>
            </a:r>
            <a:r>
              <a:rPr lang="en-US" sz="2000" i="1" dirty="0" err="1" smtClean="0"/>
              <a:t>OpenAtom</a:t>
            </a:r>
            <a:r>
              <a:rPr lang="en-US" sz="2000" i="1" dirty="0" smtClean="0"/>
              <a:t> and NAMD</a:t>
            </a:r>
            <a:endParaRPr lang="en-US" sz="2000" i="1" dirty="0"/>
          </a:p>
        </p:txBody>
      </p:sp>
      <p:sp>
        <p:nvSpPr>
          <p:cNvPr id="42" name="Rectangle 6"/>
          <p:cNvSpPr>
            <a:spLocks/>
          </p:cNvSpPr>
          <p:nvPr/>
        </p:nvSpPr>
        <p:spPr bwMode="auto">
          <a:xfrm>
            <a:off x="5715000" y="2200870"/>
            <a:ext cx="302792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2000" b="1" dirty="0" smtClean="0">
                <a:solidFill>
                  <a:srgbClr val="000000"/>
                </a:solidFill>
                <a:sym typeface="Times New Roman" charset="0"/>
              </a:rPr>
              <a:t>Parallel Car-</a:t>
            </a:r>
            <a:r>
              <a:rPr lang="en-US" sz="2000" b="1" dirty="0" err="1" smtClean="0">
                <a:solidFill>
                  <a:srgbClr val="000000"/>
                </a:solidFill>
                <a:sym typeface="Times New Roman" charset="0"/>
              </a:rPr>
              <a:t>Parrinello</a:t>
            </a:r>
            <a:r>
              <a:rPr lang="en-US" sz="2000" b="1" dirty="0" smtClean="0">
                <a:solidFill>
                  <a:srgbClr val="000000"/>
                </a:solidFill>
                <a:sym typeface="Times New Roman" charset="0"/>
              </a:rPr>
              <a:t> MD</a:t>
            </a:r>
          </a:p>
          <a:p>
            <a:pPr algn="ctr"/>
            <a:r>
              <a:rPr lang="en-US" sz="2000" dirty="0" smtClean="0">
                <a:solidFill>
                  <a:srgbClr val="000000"/>
                </a:solidFill>
                <a:sym typeface="Times New Roman" charset="0"/>
              </a:rPr>
              <a:t>DOE and NSF Funded 10 </a:t>
            </a:r>
            <a:r>
              <a:rPr lang="en-US" sz="2000" dirty="0" err="1" smtClean="0">
                <a:solidFill>
                  <a:srgbClr val="000000"/>
                </a:solidFill>
                <a:sym typeface="Times New Roman" charset="0"/>
              </a:rPr>
              <a:t>yrs</a:t>
            </a:r>
            <a:endParaRPr lang="en-US" sz="2000" dirty="0" smtClean="0">
              <a:solidFill>
                <a:srgbClr val="000000"/>
              </a:solidFill>
              <a:sym typeface="Times New Roman" charset="0"/>
            </a:endParaRPr>
          </a:p>
          <a:p>
            <a:pPr algn="ctr"/>
            <a:r>
              <a:rPr lang="en-US" sz="2000" dirty="0" err="1" smtClean="0">
                <a:solidFill>
                  <a:srgbClr val="000000"/>
                </a:solidFill>
                <a:sym typeface="Times New Roman" charset="0"/>
              </a:rPr>
              <a:t>Martyna</a:t>
            </a:r>
            <a:r>
              <a:rPr lang="en-US" sz="2000" dirty="0" smtClean="0">
                <a:solidFill>
                  <a:srgbClr val="000000"/>
                </a:solidFill>
                <a:sym typeface="Times New Roman" charset="0"/>
              </a:rPr>
              <a:t>/Kale Collaboration</a:t>
            </a:r>
          </a:p>
        </p:txBody>
      </p:sp>
      <p:pic>
        <p:nvPicPr>
          <p:cNvPr id="43" name="Picture 42" descr="qmmmSca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163" y="3330392"/>
            <a:ext cx="3970237" cy="2613208"/>
          </a:xfrm>
          <a:prstGeom prst="rect">
            <a:avLst/>
          </a:prstGeom>
        </p:spPr>
      </p:pic>
      <p:sp>
        <p:nvSpPr>
          <p:cNvPr id="44" name="Rectangle 6"/>
          <p:cNvSpPr>
            <a:spLocks/>
          </p:cNvSpPr>
          <p:nvPr/>
        </p:nvSpPr>
        <p:spPr bwMode="auto">
          <a:xfrm>
            <a:off x="5799256" y="3426023"/>
            <a:ext cx="12111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2000" b="1" dirty="0" err="1" smtClean="0">
                <a:solidFill>
                  <a:srgbClr val="000000"/>
                </a:solidFill>
                <a:sym typeface="Times New Roman" charset="0"/>
              </a:rPr>
              <a:t>OpenAtom</a:t>
            </a:r>
            <a:endParaRPr lang="en-US" sz="2000" b="1" dirty="0" smtClean="0">
              <a:solidFill>
                <a:srgbClr val="000000"/>
              </a:solidFill>
              <a:sym typeface="Times New Roman" charset="0"/>
            </a:endParaRPr>
          </a:p>
        </p:txBody>
      </p:sp>
      <p:sp>
        <p:nvSpPr>
          <p:cNvPr id="45" name="Right Arrow 44"/>
          <p:cNvSpPr/>
          <p:nvPr/>
        </p:nvSpPr>
        <p:spPr bwMode="auto">
          <a:xfrm rot="1769255">
            <a:off x="6684870" y="4210551"/>
            <a:ext cx="2057400" cy="457200"/>
          </a:xfrm>
          <a:prstGeom prst="right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dirty="0" smtClean="0">
                <a:solidFill>
                  <a:srgbClr val="000000"/>
                </a:solidFill>
              </a:rPr>
              <a:t>Faster</a:t>
            </a:r>
            <a:endParaRPr kumimoji="0" lang="en-US" sz="1400" b="1" i="0" u="none" strike="noStrike" cap="none" normalizeH="0" baseline="0" dirty="0">
              <a:ln>
                <a:noFill/>
              </a:ln>
              <a:solidFill>
                <a:srgbClr val="000000"/>
              </a:solidFill>
              <a:effectLst/>
            </a:endParaRPr>
          </a:p>
        </p:txBody>
      </p:sp>
      <p:sp>
        <p:nvSpPr>
          <p:cNvPr id="36" name="TextBox 35"/>
          <p:cNvSpPr txBox="1"/>
          <p:nvPr/>
        </p:nvSpPr>
        <p:spPr>
          <a:xfrm rot="16200000">
            <a:off x="3956566" y="4364621"/>
            <a:ext cx="2209800" cy="338554"/>
          </a:xfrm>
          <a:prstGeom prst="rect">
            <a:avLst/>
          </a:prstGeom>
          <a:solidFill>
            <a:schemeClr val="bg1"/>
          </a:solidFill>
        </p:spPr>
        <p:txBody>
          <a:bodyPr wrap="square" rtlCol="0">
            <a:spAutoFit/>
          </a:bodyPr>
          <a:lstStyle/>
          <a:p>
            <a:pPr algn="ctr"/>
            <a:r>
              <a:rPr lang="en-US" sz="1600" dirty="0" err="1" smtClean="0"/>
              <a:t>Timestep</a:t>
            </a:r>
            <a:r>
              <a:rPr lang="en-US" sz="1600" dirty="0" smtClean="0"/>
              <a:t> (sec/step)</a:t>
            </a:r>
            <a:endParaRPr lang="en-US" sz="1600" dirty="0"/>
          </a:p>
        </p:txBody>
      </p:sp>
      <p:sp>
        <p:nvSpPr>
          <p:cNvPr id="38" name="TextBox 37"/>
          <p:cNvSpPr txBox="1"/>
          <p:nvPr/>
        </p:nvSpPr>
        <p:spPr>
          <a:xfrm>
            <a:off x="6019800" y="5802868"/>
            <a:ext cx="2209800" cy="338554"/>
          </a:xfrm>
          <a:prstGeom prst="rect">
            <a:avLst/>
          </a:prstGeom>
          <a:solidFill>
            <a:schemeClr val="bg1"/>
          </a:solidFill>
        </p:spPr>
        <p:txBody>
          <a:bodyPr wrap="square" rtlCol="0">
            <a:spAutoFit/>
          </a:bodyPr>
          <a:lstStyle/>
          <a:p>
            <a:pPr algn="ctr"/>
            <a:r>
              <a:rPr lang="en-US" sz="1600" dirty="0" smtClean="0"/>
              <a:t># Cores</a:t>
            </a:r>
            <a:endParaRPr lang="en-US" sz="1600" dirty="0"/>
          </a:p>
        </p:txBody>
      </p:sp>
      <p:sp>
        <p:nvSpPr>
          <p:cNvPr id="3" name="Rectangle 2"/>
          <p:cNvSpPr/>
          <p:nvPr/>
        </p:nvSpPr>
        <p:spPr bwMode="auto">
          <a:xfrm>
            <a:off x="7458093" y="3333704"/>
            <a:ext cx="1371582" cy="1524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9" name="TextBox 38"/>
          <p:cNvSpPr txBox="1"/>
          <p:nvPr/>
        </p:nvSpPr>
        <p:spPr>
          <a:xfrm>
            <a:off x="7581804" y="3408366"/>
            <a:ext cx="828843" cy="466794"/>
          </a:xfrm>
          <a:prstGeom prst="rect">
            <a:avLst/>
          </a:prstGeom>
          <a:solidFill>
            <a:schemeClr val="bg1"/>
          </a:solidFill>
        </p:spPr>
        <p:txBody>
          <a:bodyPr wrap="square" rtlCol="0">
            <a:spAutoFit/>
          </a:bodyPr>
          <a:lstStyle/>
          <a:p>
            <a:pPr>
              <a:lnSpc>
                <a:spcPct val="80000"/>
              </a:lnSpc>
            </a:pPr>
            <a:r>
              <a:rPr lang="en-US" sz="1000" b="1" dirty="0" smtClean="0"/>
              <a:t>BG/L</a:t>
            </a:r>
          </a:p>
          <a:p>
            <a:pPr>
              <a:lnSpc>
                <a:spcPct val="80000"/>
              </a:lnSpc>
            </a:pPr>
            <a:r>
              <a:rPr lang="en-US" sz="1000" b="1" dirty="0" smtClean="0"/>
              <a:t>BG/P</a:t>
            </a:r>
          </a:p>
          <a:p>
            <a:pPr>
              <a:lnSpc>
                <a:spcPct val="80000"/>
              </a:lnSpc>
            </a:pPr>
            <a:r>
              <a:rPr lang="en-US" sz="1000" b="1" dirty="0" smtClean="0"/>
              <a:t>Cray XT3</a:t>
            </a:r>
            <a:endParaRPr lang="en-US" sz="1000" b="1" dirty="0"/>
          </a:p>
        </p:txBody>
      </p:sp>
      <p:sp>
        <p:nvSpPr>
          <p:cNvPr id="40" name="Rectangle 39"/>
          <p:cNvSpPr/>
          <p:nvPr/>
        </p:nvSpPr>
        <p:spPr bwMode="auto">
          <a:xfrm rot="5400000">
            <a:off x="8580965" y="3531661"/>
            <a:ext cx="516470" cy="1524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Tree>
    <p:extLst>
      <p:ext uri="{BB962C8B-B14F-4D97-AF65-F5344CB8AC3E}">
        <p14:creationId xmlns:p14="http://schemas.microsoft.com/office/powerpoint/2010/main" val="178488414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685800" y="76200"/>
            <a:ext cx="7772400" cy="1143000"/>
          </a:xfrm>
        </p:spPr>
        <p:txBody>
          <a:bodyPr/>
          <a:lstStyle/>
          <a:p>
            <a:r>
              <a:rPr lang="en-US" dirty="0" smtClean="0">
                <a:ea typeface="ＭＳ Ｐゴシック" charset="-128"/>
              </a:rPr>
              <a:t>NAMD impact is broad and deep</a:t>
            </a:r>
          </a:p>
        </p:txBody>
      </p:sp>
      <p:sp>
        <p:nvSpPr>
          <p:cNvPr id="12290" name="Rectangle 3"/>
          <p:cNvSpPr>
            <a:spLocks noGrp="1" noChangeArrowheads="1"/>
          </p:cNvSpPr>
          <p:nvPr>
            <p:ph type="body" idx="1"/>
          </p:nvPr>
        </p:nvSpPr>
        <p:spPr>
          <a:xfrm>
            <a:off x="685800" y="1295400"/>
            <a:ext cx="7772400" cy="4114800"/>
          </a:xfrm>
        </p:spPr>
        <p:txBody>
          <a:bodyPr/>
          <a:lstStyle/>
          <a:p>
            <a:pPr>
              <a:lnSpc>
                <a:spcPct val="90000"/>
              </a:lnSpc>
            </a:pPr>
            <a:r>
              <a:rPr lang="en-US" sz="2800" dirty="0" smtClean="0">
                <a:latin typeface="Times New Roman"/>
                <a:ea typeface="ＭＳ Ｐゴシック" charset="-128"/>
                <a:cs typeface="Times New Roman"/>
              </a:rPr>
              <a:t>Comprehensive, industrial-quality software</a:t>
            </a:r>
          </a:p>
          <a:p>
            <a:pPr lvl="1">
              <a:lnSpc>
                <a:spcPct val="90000"/>
              </a:lnSpc>
            </a:pPr>
            <a:r>
              <a:rPr lang="en-US" sz="2000" dirty="0" smtClean="0">
                <a:latin typeface="Times New Roman"/>
                <a:ea typeface="ＭＳ Ｐゴシック" charset="-128"/>
                <a:cs typeface="Times New Roman"/>
              </a:rPr>
              <a:t>Integrated with VMD for simulation setup and analysis</a:t>
            </a:r>
          </a:p>
          <a:p>
            <a:pPr lvl="1">
              <a:lnSpc>
                <a:spcPct val="90000"/>
              </a:lnSpc>
            </a:pPr>
            <a:r>
              <a:rPr lang="en-US" sz="2000" dirty="0" smtClean="0">
                <a:latin typeface="Times New Roman"/>
                <a:ea typeface="ＭＳ Ｐゴシック" charset="-128"/>
                <a:cs typeface="Times New Roman"/>
              </a:rPr>
              <a:t>Portable extensibility through </a:t>
            </a:r>
            <a:r>
              <a:rPr lang="en-US" sz="2000" dirty="0" err="1" smtClean="0">
                <a:latin typeface="Times New Roman"/>
                <a:ea typeface="ＭＳ Ｐゴシック" charset="-128"/>
                <a:cs typeface="Times New Roman"/>
              </a:rPr>
              <a:t>Tcl</a:t>
            </a:r>
            <a:r>
              <a:rPr lang="en-US" sz="2000" dirty="0" smtClean="0">
                <a:latin typeface="Times New Roman"/>
                <a:ea typeface="ＭＳ Ｐゴシック" charset="-128"/>
                <a:cs typeface="Times New Roman"/>
              </a:rPr>
              <a:t> scripts (also used in VMD)</a:t>
            </a:r>
          </a:p>
          <a:p>
            <a:pPr lvl="1">
              <a:lnSpc>
                <a:spcPct val="90000"/>
              </a:lnSpc>
            </a:pPr>
            <a:r>
              <a:rPr lang="en-US" sz="2000" dirty="0" smtClean="0">
                <a:latin typeface="Times New Roman"/>
                <a:ea typeface="ＭＳ Ｐゴシック" charset="-128"/>
                <a:cs typeface="Times New Roman"/>
              </a:rPr>
              <a:t>Consistent user experience from laptop to supercomputer</a:t>
            </a:r>
          </a:p>
          <a:p>
            <a:pPr>
              <a:lnSpc>
                <a:spcPct val="90000"/>
              </a:lnSpc>
            </a:pPr>
            <a:r>
              <a:rPr lang="en-US" sz="2800" dirty="0" smtClean="0">
                <a:latin typeface="Times New Roman"/>
                <a:ea typeface="ＭＳ Ｐゴシック" charset="-128"/>
                <a:cs typeface="Times New Roman"/>
              </a:rPr>
              <a:t>Large user base – 51,000 users</a:t>
            </a:r>
          </a:p>
          <a:p>
            <a:pPr lvl="1">
              <a:lnSpc>
                <a:spcPct val="90000"/>
              </a:lnSpc>
            </a:pPr>
            <a:r>
              <a:rPr lang="en-US" sz="2000" dirty="0" smtClean="0">
                <a:latin typeface="Times New Roman"/>
                <a:ea typeface="ＭＳ Ｐゴシック" charset="-128"/>
                <a:cs typeface="Times New Roman"/>
              </a:rPr>
              <a:t>9,100 (18%) are NIH-funded; many in other countries</a:t>
            </a:r>
          </a:p>
          <a:p>
            <a:pPr lvl="1">
              <a:lnSpc>
                <a:spcPct val="90000"/>
              </a:lnSpc>
            </a:pPr>
            <a:r>
              <a:rPr lang="en-US" sz="2000" dirty="0" smtClean="0">
                <a:latin typeface="Times New Roman"/>
                <a:ea typeface="ＭＳ Ｐゴシック" charset="-128"/>
                <a:cs typeface="Times New Roman"/>
              </a:rPr>
              <a:t>14,100 have downloaded more than one version</a:t>
            </a:r>
          </a:p>
          <a:p>
            <a:pPr>
              <a:lnSpc>
                <a:spcPct val="90000"/>
              </a:lnSpc>
            </a:pPr>
            <a:r>
              <a:rPr lang="en-US" sz="2800" dirty="0" smtClean="0">
                <a:latin typeface="Times New Roman"/>
                <a:ea typeface="ＭＳ Ｐゴシック" charset="-128"/>
                <a:cs typeface="Times New Roman"/>
              </a:rPr>
              <a:t>Leading-edge simulations</a:t>
            </a:r>
          </a:p>
          <a:p>
            <a:pPr lvl="1">
              <a:lnSpc>
                <a:spcPct val="90000"/>
              </a:lnSpc>
            </a:pPr>
            <a:r>
              <a:rPr lang="ja-JP" altLang="en-US" sz="2000" dirty="0" smtClean="0">
                <a:latin typeface="Times New Roman"/>
                <a:ea typeface="ＭＳ Ｐゴシック" charset="-128"/>
                <a:cs typeface="Times New Roman"/>
              </a:rPr>
              <a:t>“</a:t>
            </a:r>
            <a:r>
              <a:rPr lang="en-US" altLang="ja-JP" sz="2000" dirty="0" smtClean="0">
                <a:latin typeface="Times New Roman"/>
                <a:ea typeface="ＭＳ Ｐゴシック" charset="-128"/>
                <a:cs typeface="Times New Roman"/>
              </a:rPr>
              <a:t>most-used software</a:t>
            </a:r>
            <a:r>
              <a:rPr lang="ja-JP" altLang="en-US" sz="2000" dirty="0" smtClean="0">
                <a:latin typeface="Times New Roman"/>
                <a:ea typeface="ＭＳ Ｐゴシック" charset="-128"/>
                <a:cs typeface="Times New Roman"/>
              </a:rPr>
              <a:t>”</a:t>
            </a:r>
            <a:r>
              <a:rPr lang="en-US" altLang="ja-JP" sz="2000" dirty="0" smtClean="0">
                <a:latin typeface="Times New Roman"/>
                <a:ea typeface="ＭＳ Ｐゴシック" charset="-128"/>
                <a:cs typeface="Times New Roman"/>
              </a:rPr>
              <a:t> on NICS Cray XT5 (largest NSF machine)</a:t>
            </a:r>
          </a:p>
          <a:p>
            <a:pPr lvl="1">
              <a:lnSpc>
                <a:spcPct val="90000"/>
              </a:lnSpc>
            </a:pPr>
            <a:r>
              <a:rPr lang="ja-JP" altLang="en-US" sz="2000" dirty="0" smtClean="0">
                <a:latin typeface="Times New Roman"/>
                <a:ea typeface="ＭＳ Ｐゴシック" charset="-128"/>
                <a:cs typeface="Times New Roman"/>
              </a:rPr>
              <a:t>“</a:t>
            </a:r>
            <a:r>
              <a:rPr lang="en-US" altLang="ja-JP" sz="2000" dirty="0" smtClean="0">
                <a:latin typeface="Times New Roman"/>
                <a:ea typeface="ＭＳ Ｐゴシック" charset="-128"/>
                <a:cs typeface="Times New Roman"/>
              </a:rPr>
              <a:t>by far the most used MD package</a:t>
            </a:r>
            <a:r>
              <a:rPr lang="ja-JP" altLang="en-US" sz="2000" dirty="0" smtClean="0">
                <a:latin typeface="Times New Roman"/>
                <a:ea typeface="ＭＳ Ｐゴシック" charset="-128"/>
                <a:cs typeface="Times New Roman"/>
              </a:rPr>
              <a:t>”</a:t>
            </a:r>
            <a:r>
              <a:rPr lang="en-US" altLang="ja-JP" sz="2000" dirty="0" smtClean="0">
                <a:latin typeface="Times New Roman"/>
                <a:ea typeface="ＭＳ Ｐゴシック" charset="-128"/>
                <a:cs typeface="Times New Roman"/>
              </a:rPr>
              <a:t> at TACC (2</a:t>
            </a:r>
            <a:r>
              <a:rPr lang="en-US" altLang="ja-JP" sz="2000" baseline="30000" dirty="0" smtClean="0">
                <a:latin typeface="Times New Roman"/>
                <a:ea typeface="ＭＳ Ｐゴシック" charset="-128"/>
                <a:cs typeface="Times New Roman"/>
              </a:rPr>
              <a:t>nd</a:t>
            </a:r>
            <a:r>
              <a:rPr lang="en-US" altLang="ja-JP" sz="2000" dirty="0" smtClean="0">
                <a:latin typeface="Times New Roman"/>
                <a:ea typeface="ＭＳ Ｐゴシック" charset="-128"/>
                <a:cs typeface="Times New Roman"/>
              </a:rPr>
              <a:t> and 3</a:t>
            </a:r>
            <a:r>
              <a:rPr lang="en-US" altLang="ja-JP" sz="2000" baseline="30000" dirty="0" smtClean="0">
                <a:latin typeface="Times New Roman"/>
                <a:ea typeface="ＭＳ Ｐゴシック" charset="-128"/>
                <a:cs typeface="Times New Roman"/>
              </a:rPr>
              <a:t>rd</a:t>
            </a:r>
            <a:r>
              <a:rPr lang="en-US" altLang="ja-JP" sz="2000" dirty="0" smtClean="0">
                <a:latin typeface="Times New Roman"/>
                <a:ea typeface="ＭＳ Ｐゴシック" charset="-128"/>
                <a:cs typeface="Times New Roman"/>
              </a:rPr>
              <a:t> largest)</a:t>
            </a:r>
          </a:p>
          <a:p>
            <a:pPr lvl="1">
              <a:lnSpc>
                <a:spcPct val="90000"/>
              </a:lnSpc>
            </a:pPr>
            <a:r>
              <a:rPr lang="en-US" sz="2000" dirty="0" smtClean="0">
                <a:latin typeface="Times New Roman"/>
                <a:ea typeface="ＭＳ Ｐゴシック" charset="-128"/>
                <a:cs typeface="Times New Roman"/>
              </a:rPr>
              <a:t>NCSA Blue Waters early science projects and acceptance test</a:t>
            </a:r>
          </a:p>
          <a:p>
            <a:pPr lvl="1">
              <a:lnSpc>
                <a:spcPct val="90000"/>
              </a:lnSpc>
            </a:pPr>
            <a:r>
              <a:rPr lang="en-US" sz="2000" dirty="0" smtClean="0">
                <a:latin typeface="Times New Roman"/>
                <a:ea typeface="ＭＳ Ｐゴシック" charset="-128"/>
                <a:cs typeface="Times New Roman"/>
              </a:rPr>
              <a:t>Argonne Blue Gene/Q early science project</a:t>
            </a:r>
          </a:p>
        </p:txBody>
      </p:sp>
    </p:spTree>
    <p:extLst>
      <p:ext uri="{BB962C8B-B14F-4D97-AF65-F5344CB8AC3E}">
        <p14:creationId xmlns:p14="http://schemas.microsoft.com/office/powerpoint/2010/main" val="1223726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oth_from_pd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766" y="959876"/>
            <a:ext cx="1773034" cy="2754534"/>
          </a:xfrm>
          <a:prstGeom prst="rect">
            <a:avLst/>
          </a:prstGeom>
        </p:spPr>
      </p:pic>
      <p:pic>
        <p:nvPicPr>
          <p:cNvPr id="2" name="Picture 1" descr="corrig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13" y="990600"/>
            <a:ext cx="1704587" cy="2438400"/>
          </a:xfrm>
          <a:prstGeom prst="rect">
            <a:avLst/>
          </a:prstGeom>
        </p:spPr>
      </p:pic>
      <p:sp>
        <p:nvSpPr>
          <p:cNvPr id="4" name="Rectangle 3"/>
          <p:cNvSpPr/>
          <p:nvPr/>
        </p:nvSpPr>
        <p:spPr bwMode="auto">
          <a:xfrm>
            <a:off x="0" y="6019800"/>
            <a:ext cx="9144000" cy="750094"/>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64291" tIns="32146" rIns="64291" bIns="32146" numCol="1" spcCol="0" rtlCol="0" anchor="t" anchorCtr="0" compatLnSpc="1">
            <a:prstTxWarp prst="textNoShape">
              <a:avLst/>
            </a:prstTxWarp>
          </a:bodyPr>
          <a:lstStyle/>
          <a:p>
            <a:pPr algn="ctr" defTabSz="642915"/>
            <a:endParaRPr lang="en-US" sz="4100">
              <a:solidFill>
                <a:srgbClr val="000000"/>
              </a:solidFill>
              <a:latin typeface="Gill Sans" charset="0"/>
              <a:ea typeface="ヒラギノ角ゴ ProN W3" charset="0"/>
              <a:cs typeface="ヒラギノ角ゴ ProN W3" charset="0"/>
              <a:sym typeface="Gill Sans" charset="0"/>
            </a:endParaRPr>
          </a:p>
        </p:txBody>
      </p:sp>
      <p:sp>
        <p:nvSpPr>
          <p:cNvPr id="5124" name="Rectangle 4"/>
          <p:cNvSpPr>
            <a:spLocks noGrp="1" noChangeArrowheads="1"/>
          </p:cNvSpPr>
          <p:nvPr>
            <p:ph type="title"/>
          </p:nvPr>
        </p:nvSpPr>
        <p:spPr>
          <a:xfrm>
            <a:off x="267891" y="-223242"/>
            <a:ext cx="8608219" cy="1143000"/>
          </a:xfrm>
        </p:spPr>
        <p:txBody>
          <a:bodyPr/>
          <a:lstStyle/>
          <a:p>
            <a:pPr eaLnBrk="1" hangingPunct="1">
              <a:defRPr/>
            </a:pPr>
            <a:r>
              <a:rPr lang="en-US" sz="3400" dirty="0" smtClean="0"/>
              <a:t>Outside researchers choose NAMD and succeed</a:t>
            </a:r>
            <a:endParaRPr lang="en-US" sz="3400" dirty="0"/>
          </a:p>
        </p:txBody>
      </p:sp>
      <p:sp>
        <p:nvSpPr>
          <p:cNvPr id="5127" name="Rectangle 13"/>
          <p:cNvSpPr>
            <a:spLocks/>
          </p:cNvSpPr>
          <p:nvPr/>
        </p:nvSpPr>
        <p:spPr bwMode="auto">
          <a:xfrm>
            <a:off x="152400" y="750094"/>
            <a:ext cx="2035969"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1300" dirty="0" err="1">
                <a:sym typeface="Times New Roman" charset="0"/>
              </a:rPr>
              <a:t>Corringer</a:t>
            </a:r>
            <a:r>
              <a:rPr lang="en-US" sz="1300" dirty="0">
                <a:sym typeface="Times New Roman" charset="0"/>
              </a:rPr>
              <a:t>, et al., </a:t>
            </a:r>
            <a:r>
              <a:rPr lang="en-US" sz="1300" i="1" dirty="0">
                <a:sym typeface="Times New Roman" charset="0"/>
              </a:rPr>
              <a:t>Nature</a:t>
            </a:r>
            <a:r>
              <a:rPr lang="en-US" sz="1300" dirty="0">
                <a:sym typeface="Times New Roman" charset="0"/>
              </a:rPr>
              <a:t>, 2011</a:t>
            </a:r>
          </a:p>
        </p:txBody>
      </p:sp>
      <p:sp>
        <p:nvSpPr>
          <p:cNvPr id="5129" name="Rectangle 10"/>
          <p:cNvSpPr>
            <a:spLocks/>
          </p:cNvSpPr>
          <p:nvPr/>
        </p:nvSpPr>
        <p:spPr bwMode="auto">
          <a:xfrm>
            <a:off x="165199" y="3964781"/>
            <a:ext cx="8902601" cy="281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lstStyle/>
          <a:p>
            <a:pPr marL="241093" indent="-241093" algn="l">
              <a:buSzPct val="100000"/>
              <a:buFont typeface="Arial" charset="0"/>
              <a:buChar char="•"/>
            </a:pPr>
            <a:r>
              <a:rPr lang="en-US" sz="1300" b="1" dirty="0">
                <a:sym typeface="Times New Roman" charset="0"/>
              </a:rPr>
              <a:t>M. </a:t>
            </a:r>
            <a:r>
              <a:rPr lang="en-US" sz="1300" b="1" dirty="0" err="1">
                <a:sym typeface="Times New Roman" charset="0"/>
              </a:rPr>
              <a:t>Koeksal</a:t>
            </a:r>
            <a:r>
              <a:rPr lang="en-US" sz="1300" b="1" dirty="0">
                <a:sym typeface="Times New Roman" charset="0"/>
              </a:rPr>
              <a:t>, et al.,</a:t>
            </a:r>
            <a:r>
              <a:rPr lang="en-US" sz="1300" dirty="0">
                <a:sym typeface="Times New Roman" charset="0"/>
              </a:rPr>
              <a:t> </a:t>
            </a:r>
            <a:r>
              <a:rPr lang="en-US" sz="1300" i="1" dirty="0" err="1">
                <a:sym typeface="Times New Roman" charset="0"/>
              </a:rPr>
              <a:t>Taxadiene</a:t>
            </a:r>
            <a:r>
              <a:rPr lang="en-US" sz="1300" i="1" dirty="0">
                <a:sym typeface="Times New Roman" charset="0"/>
              </a:rPr>
              <a:t> synthase structure and evolution of modular architecture in </a:t>
            </a:r>
            <a:r>
              <a:rPr lang="en-US" sz="1300" i="1" dirty="0" err="1">
                <a:sym typeface="Times New Roman" charset="0"/>
              </a:rPr>
              <a:t>terpene</a:t>
            </a:r>
            <a:r>
              <a:rPr lang="en-US" sz="1300" i="1" dirty="0">
                <a:sym typeface="Times New Roman" charset="0"/>
              </a:rPr>
              <a:t> biosynthesis</a:t>
            </a:r>
            <a:r>
              <a:rPr lang="en-US" sz="1300" dirty="0">
                <a:sym typeface="Times New Roman" charset="0"/>
              </a:rPr>
              <a:t>. (2011)</a:t>
            </a:r>
          </a:p>
          <a:p>
            <a:pPr marL="241093" indent="-241093" algn="l">
              <a:buSzPct val="100000"/>
              <a:buFont typeface="Arial" charset="0"/>
              <a:buChar char="•"/>
            </a:pPr>
            <a:r>
              <a:rPr lang="en-US" sz="1300" b="1" dirty="0">
                <a:sym typeface="Times New Roman" charset="0"/>
              </a:rPr>
              <a:t>C.-C. Su, et al.</a:t>
            </a:r>
            <a:r>
              <a:rPr lang="en-US" sz="1300" dirty="0">
                <a:sym typeface="Times New Roman" charset="0"/>
              </a:rPr>
              <a:t>, </a:t>
            </a:r>
            <a:r>
              <a:rPr lang="en-US" sz="1300" i="1" dirty="0">
                <a:sym typeface="Times New Roman" charset="0"/>
              </a:rPr>
              <a:t>Crystal structure of the </a:t>
            </a:r>
            <a:r>
              <a:rPr lang="en-US" sz="1300" i="1" dirty="0" err="1">
                <a:sym typeface="Times New Roman" charset="0"/>
              </a:rPr>
              <a:t>CusBA</a:t>
            </a:r>
            <a:r>
              <a:rPr lang="en-US" sz="1300" i="1" dirty="0">
                <a:sym typeface="Times New Roman" charset="0"/>
              </a:rPr>
              <a:t> heavy-metal efflux complex of Escherichia coli.</a:t>
            </a:r>
            <a:r>
              <a:rPr lang="en-US" sz="1300" dirty="0">
                <a:sym typeface="Times New Roman" charset="0"/>
              </a:rPr>
              <a:t> (2011)</a:t>
            </a:r>
          </a:p>
          <a:p>
            <a:pPr marL="241093" indent="-241093" algn="l">
              <a:buSzPct val="100000"/>
              <a:buFont typeface="Arial" charset="0"/>
              <a:buChar char="•"/>
            </a:pPr>
            <a:r>
              <a:rPr lang="en-US" sz="1300" b="1" dirty="0">
                <a:sym typeface="Times New Roman" charset="0"/>
              </a:rPr>
              <a:t>D. Slade, et al.</a:t>
            </a:r>
            <a:r>
              <a:rPr lang="en-US" sz="1300" dirty="0">
                <a:sym typeface="Times New Roman" charset="0"/>
              </a:rPr>
              <a:t>, </a:t>
            </a:r>
            <a:r>
              <a:rPr lang="en-US" sz="1300" i="1" dirty="0">
                <a:sym typeface="Times New Roman" charset="0"/>
              </a:rPr>
              <a:t>The structure and catalytic mechanism of a poly(ADP-ribose) </a:t>
            </a:r>
            <a:r>
              <a:rPr lang="en-US" sz="1300" i="1" dirty="0" err="1">
                <a:sym typeface="Times New Roman" charset="0"/>
              </a:rPr>
              <a:t>glycohydrolase</a:t>
            </a:r>
            <a:r>
              <a:rPr lang="en-US" sz="1300" dirty="0">
                <a:sym typeface="Times New Roman" charset="0"/>
              </a:rPr>
              <a:t>. (2011)</a:t>
            </a:r>
          </a:p>
          <a:p>
            <a:pPr marL="241093" indent="-241093" algn="l">
              <a:buSzPct val="100000"/>
              <a:buFont typeface="Arial" charset="0"/>
              <a:buChar char="•"/>
            </a:pPr>
            <a:r>
              <a:rPr lang="en-US" sz="1300" b="1" dirty="0">
                <a:sym typeface="Times New Roman" charset="0"/>
              </a:rPr>
              <a:t>F. Rose, et al., </a:t>
            </a:r>
            <a:r>
              <a:rPr lang="en-US" sz="1300" i="1" dirty="0">
                <a:sym typeface="Times New Roman" charset="0"/>
              </a:rPr>
              <a:t>Mechanism of copper(II)-induced </a:t>
            </a:r>
            <a:r>
              <a:rPr lang="en-US" sz="1300" i="1" dirty="0" err="1">
                <a:sym typeface="Times New Roman" charset="0"/>
              </a:rPr>
              <a:t>misfolding</a:t>
            </a:r>
            <a:r>
              <a:rPr lang="en-US" sz="1300" i="1" dirty="0">
                <a:sym typeface="Times New Roman" charset="0"/>
              </a:rPr>
              <a:t> of Parkinson</a:t>
            </a:r>
            <a:r>
              <a:rPr lang="ja-JP" altLang="en-US" sz="1300" i="1" dirty="0">
                <a:latin typeface="Arial" charset="0"/>
                <a:sym typeface="Times New Roman" charset="0"/>
              </a:rPr>
              <a:t>’</a:t>
            </a:r>
            <a:r>
              <a:rPr lang="en-US" altLang="ja-JP" sz="1300" i="1" dirty="0">
                <a:ea typeface="Times New Roman" charset="0"/>
                <a:cs typeface="Times New Roman" charset="0"/>
                <a:sym typeface="Times New Roman" charset="0"/>
              </a:rPr>
              <a:t>s disease protein</a:t>
            </a:r>
            <a:r>
              <a:rPr lang="en-US" altLang="ja-JP" sz="1300" dirty="0">
                <a:ea typeface="Times New Roman" charset="0"/>
                <a:cs typeface="Times New Roman" charset="0"/>
                <a:sym typeface="Times New Roman" charset="0"/>
              </a:rPr>
              <a:t>. (2011)</a:t>
            </a:r>
          </a:p>
          <a:p>
            <a:pPr marL="241093" indent="-241093" algn="l">
              <a:buSzPct val="100000"/>
              <a:buFont typeface="Arial" charset="0"/>
              <a:buChar char="•"/>
            </a:pPr>
            <a:r>
              <a:rPr lang="en-US" sz="1300" b="1" dirty="0">
                <a:ea typeface="Times New Roman" charset="0"/>
                <a:cs typeface="Times New Roman" charset="0"/>
                <a:sym typeface="Times New Roman" charset="0"/>
              </a:rPr>
              <a:t>L. G. </a:t>
            </a:r>
            <a:r>
              <a:rPr lang="en-US" sz="1300" b="1" dirty="0" err="1">
                <a:ea typeface="Times New Roman" charset="0"/>
                <a:cs typeface="Times New Roman" charset="0"/>
                <a:sym typeface="Times New Roman" charset="0"/>
              </a:rPr>
              <a:t>Cuello</a:t>
            </a:r>
            <a:r>
              <a:rPr lang="en-US" sz="1300" b="1" dirty="0">
                <a:ea typeface="Times New Roman" charset="0"/>
                <a:cs typeface="Times New Roman" charset="0"/>
                <a:sym typeface="Times New Roman" charset="0"/>
              </a:rPr>
              <a:t>, et al.</a:t>
            </a:r>
            <a:r>
              <a:rPr lang="en-US" sz="1300" dirty="0">
                <a:ea typeface="Times New Roman" charset="0"/>
                <a:cs typeface="Times New Roman" charset="0"/>
                <a:sym typeface="Times New Roman" charset="0"/>
              </a:rPr>
              <a:t>, </a:t>
            </a:r>
            <a:r>
              <a:rPr lang="en-US" sz="1300" i="1" dirty="0">
                <a:ea typeface="Times New Roman" charset="0"/>
                <a:cs typeface="Times New Roman" charset="0"/>
                <a:sym typeface="Times New Roman" charset="0"/>
              </a:rPr>
              <a:t>Structural basis for the coupling between activation and inactivation gates in K(+) channels</a:t>
            </a:r>
            <a:r>
              <a:rPr lang="en-US" sz="1300" dirty="0">
                <a:ea typeface="Times New Roman" charset="0"/>
                <a:cs typeface="Times New Roman" charset="0"/>
                <a:sym typeface="Times New Roman" charset="0"/>
              </a:rPr>
              <a:t>. (2010)</a:t>
            </a:r>
          </a:p>
          <a:p>
            <a:pPr marL="241093" indent="-241093" algn="l">
              <a:buSzPct val="100000"/>
              <a:buFont typeface="Arial" charset="0"/>
              <a:buChar char="•"/>
            </a:pPr>
            <a:r>
              <a:rPr lang="en-US" sz="1300" b="1" dirty="0">
                <a:ea typeface="Times New Roman" charset="0"/>
                <a:cs typeface="Times New Roman" charset="0"/>
                <a:sym typeface="Times New Roman" charset="0"/>
              </a:rPr>
              <a:t>S. Dang, et al.,</a:t>
            </a:r>
            <a:r>
              <a:rPr lang="en-US" sz="1300" dirty="0">
                <a:ea typeface="Times New Roman" charset="0"/>
                <a:cs typeface="Times New Roman" charset="0"/>
                <a:sym typeface="Times New Roman" charset="0"/>
              </a:rPr>
              <a:t>, </a:t>
            </a:r>
            <a:r>
              <a:rPr lang="en-US" sz="1300" i="1" dirty="0">
                <a:ea typeface="Times New Roman" charset="0"/>
                <a:cs typeface="Times New Roman" charset="0"/>
                <a:sym typeface="Times New Roman" charset="0"/>
              </a:rPr>
              <a:t>Structure of a </a:t>
            </a:r>
            <a:r>
              <a:rPr lang="en-US" sz="1300" i="1" dirty="0" err="1">
                <a:ea typeface="Times New Roman" charset="0"/>
                <a:cs typeface="Times New Roman" charset="0"/>
                <a:sym typeface="Times New Roman" charset="0"/>
              </a:rPr>
              <a:t>fucose</a:t>
            </a:r>
            <a:r>
              <a:rPr lang="en-US" sz="1300" i="1" dirty="0">
                <a:ea typeface="Times New Roman" charset="0"/>
                <a:cs typeface="Times New Roman" charset="0"/>
                <a:sym typeface="Times New Roman" charset="0"/>
              </a:rPr>
              <a:t> transporter in an outward-open conformation.</a:t>
            </a:r>
            <a:r>
              <a:rPr lang="en-US" sz="1300" dirty="0">
                <a:ea typeface="Times New Roman" charset="0"/>
                <a:cs typeface="Times New Roman" charset="0"/>
                <a:sym typeface="Times New Roman" charset="0"/>
              </a:rPr>
              <a:t> (2010)</a:t>
            </a:r>
          </a:p>
          <a:p>
            <a:pPr marL="241093" indent="-241093" algn="l">
              <a:buSzPct val="100000"/>
              <a:buFont typeface="Arial" charset="0"/>
              <a:buChar char="•"/>
            </a:pPr>
            <a:r>
              <a:rPr lang="en-US" sz="1300" b="1" dirty="0">
                <a:ea typeface="Times New Roman" charset="0"/>
                <a:cs typeface="Times New Roman" charset="0"/>
                <a:sym typeface="Times New Roman" charset="0"/>
              </a:rPr>
              <a:t>F. Long, et al.</a:t>
            </a:r>
            <a:r>
              <a:rPr lang="en-US" sz="1300" dirty="0">
                <a:ea typeface="Times New Roman" charset="0"/>
                <a:cs typeface="Times New Roman" charset="0"/>
                <a:sym typeface="Times New Roman" charset="0"/>
              </a:rPr>
              <a:t>, </a:t>
            </a:r>
            <a:r>
              <a:rPr lang="en-US" sz="1300" i="1" dirty="0">
                <a:ea typeface="Times New Roman" charset="0"/>
                <a:cs typeface="Times New Roman" charset="0"/>
                <a:sym typeface="Times New Roman" charset="0"/>
              </a:rPr>
              <a:t>Crystal structures of the </a:t>
            </a:r>
            <a:r>
              <a:rPr lang="en-US" sz="1300" i="1" dirty="0" err="1">
                <a:ea typeface="Times New Roman" charset="0"/>
                <a:cs typeface="Times New Roman" charset="0"/>
                <a:sym typeface="Times New Roman" charset="0"/>
              </a:rPr>
              <a:t>CusA</a:t>
            </a:r>
            <a:r>
              <a:rPr lang="en-US" sz="1300" i="1" dirty="0">
                <a:ea typeface="Times New Roman" charset="0"/>
                <a:cs typeface="Times New Roman" charset="0"/>
                <a:sym typeface="Times New Roman" charset="0"/>
              </a:rPr>
              <a:t> efflux pump suggest methionine-mediated metal transport</a:t>
            </a:r>
            <a:r>
              <a:rPr lang="en-US" sz="1300" dirty="0">
                <a:ea typeface="Times New Roman" charset="0"/>
                <a:cs typeface="Times New Roman" charset="0"/>
                <a:sym typeface="Times New Roman" charset="0"/>
              </a:rPr>
              <a:t>. (2010)</a:t>
            </a:r>
          </a:p>
          <a:p>
            <a:pPr marL="241093" indent="-241093" algn="l">
              <a:buSzPct val="100000"/>
              <a:buFont typeface="Arial" charset="0"/>
              <a:buChar char="•"/>
            </a:pPr>
            <a:r>
              <a:rPr lang="en-US" sz="1300" b="1" dirty="0">
                <a:ea typeface="Times New Roman" charset="0"/>
                <a:cs typeface="Times New Roman" charset="0"/>
                <a:sym typeface="Times New Roman" charset="0"/>
              </a:rPr>
              <a:t>R. H. P. Law, et al.</a:t>
            </a:r>
            <a:r>
              <a:rPr lang="en-US" sz="1300" dirty="0">
                <a:ea typeface="Times New Roman" charset="0"/>
                <a:cs typeface="Times New Roman" charset="0"/>
                <a:sym typeface="Times New Roman" charset="0"/>
              </a:rPr>
              <a:t>, </a:t>
            </a:r>
            <a:r>
              <a:rPr lang="en-US" sz="1300" i="1" dirty="0">
                <a:ea typeface="Times New Roman" charset="0"/>
                <a:cs typeface="Times New Roman" charset="0"/>
                <a:sym typeface="Times New Roman" charset="0"/>
              </a:rPr>
              <a:t>The structural basis for membrane binding and pore formation by lymphocyte </a:t>
            </a:r>
            <a:r>
              <a:rPr lang="en-US" sz="1300" i="1" dirty="0" err="1">
                <a:ea typeface="Times New Roman" charset="0"/>
                <a:cs typeface="Times New Roman" charset="0"/>
                <a:sym typeface="Times New Roman" charset="0"/>
              </a:rPr>
              <a:t>perforin</a:t>
            </a:r>
            <a:r>
              <a:rPr lang="en-US" sz="1300" i="1" dirty="0">
                <a:ea typeface="Times New Roman" charset="0"/>
                <a:cs typeface="Times New Roman" charset="0"/>
                <a:sym typeface="Times New Roman" charset="0"/>
              </a:rPr>
              <a:t>.</a:t>
            </a:r>
            <a:r>
              <a:rPr lang="en-US" sz="1300" dirty="0">
                <a:ea typeface="Times New Roman" charset="0"/>
                <a:cs typeface="Times New Roman" charset="0"/>
                <a:sym typeface="Times New Roman" charset="0"/>
              </a:rPr>
              <a:t> (2010)</a:t>
            </a:r>
          </a:p>
          <a:p>
            <a:pPr marL="241093" indent="-241093" algn="l">
              <a:buSzPct val="100000"/>
              <a:buFont typeface="Arial" charset="0"/>
              <a:buChar char="•"/>
            </a:pPr>
            <a:r>
              <a:rPr lang="en-US" sz="1300" b="1" dirty="0">
                <a:ea typeface="Times New Roman" charset="0"/>
                <a:cs typeface="Times New Roman" charset="0"/>
                <a:sym typeface="Times New Roman" charset="0"/>
              </a:rPr>
              <a:t>P. </a:t>
            </a:r>
            <a:r>
              <a:rPr lang="en-US" sz="1300" b="1" dirty="0" err="1">
                <a:ea typeface="Times New Roman" charset="0"/>
                <a:cs typeface="Times New Roman" charset="0"/>
                <a:sym typeface="Times New Roman" charset="0"/>
              </a:rPr>
              <a:t>Dalhaimer</a:t>
            </a:r>
            <a:r>
              <a:rPr lang="en-US" sz="1300" b="1" dirty="0">
                <a:ea typeface="Times New Roman" charset="0"/>
                <a:cs typeface="Times New Roman" charset="0"/>
                <a:sym typeface="Times New Roman" charset="0"/>
              </a:rPr>
              <a:t> and T. D. Pollard</a:t>
            </a:r>
            <a:r>
              <a:rPr lang="en-US" sz="1300" dirty="0">
                <a:ea typeface="Times New Roman" charset="0"/>
                <a:cs typeface="Times New Roman" charset="0"/>
                <a:sym typeface="Times New Roman" charset="0"/>
              </a:rPr>
              <a:t>, </a:t>
            </a:r>
            <a:r>
              <a:rPr lang="en-US" sz="1300" i="1" dirty="0">
                <a:ea typeface="Times New Roman" charset="0"/>
                <a:cs typeface="Times New Roman" charset="0"/>
                <a:sym typeface="Times New Roman" charset="0"/>
              </a:rPr>
              <a:t>Molecular Dynamics Simulations of Arp2/3 Complex Activation. </a:t>
            </a:r>
            <a:r>
              <a:rPr lang="en-US" sz="1300" dirty="0">
                <a:ea typeface="Times New Roman" charset="0"/>
                <a:cs typeface="Times New Roman" charset="0"/>
                <a:sym typeface="Times New Roman" charset="0"/>
              </a:rPr>
              <a:t>(2010)</a:t>
            </a:r>
          </a:p>
          <a:p>
            <a:pPr marL="241093" indent="-241093" algn="l">
              <a:buSzPct val="100000"/>
              <a:buFont typeface="Arial" charset="0"/>
              <a:buChar char="•"/>
            </a:pPr>
            <a:r>
              <a:rPr lang="en-US" sz="1300" b="1" dirty="0">
                <a:ea typeface="Times New Roman" charset="0"/>
                <a:cs typeface="Times New Roman" charset="0"/>
                <a:sym typeface="Times New Roman" charset="0"/>
              </a:rPr>
              <a:t>J. A. </a:t>
            </a:r>
            <a:r>
              <a:rPr lang="en-US" sz="1300" b="1" dirty="0" err="1">
                <a:ea typeface="Times New Roman" charset="0"/>
                <a:cs typeface="Times New Roman" charset="0"/>
                <a:sym typeface="Times New Roman" charset="0"/>
              </a:rPr>
              <a:t>Tainer</a:t>
            </a:r>
            <a:r>
              <a:rPr lang="en-US" sz="1300" b="1" dirty="0">
                <a:ea typeface="Times New Roman" charset="0"/>
                <a:cs typeface="Times New Roman" charset="0"/>
                <a:sym typeface="Times New Roman" charset="0"/>
              </a:rPr>
              <a:t>, et al.</a:t>
            </a:r>
            <a:r>
              <a:rPr lang="en-US" sz="1300" dirty="0">
                <a:ea typeface="Times New Roman" charset="0"/>
                <a:cs typeface="Times New Roman" charset="0"/>
                <a:sym typeface="Times New Roman" charset="0"/>
              </a:rPr>
              <a:t>, </a:t>
            </a:r>
            <a:r>
              <a:rPr lang="en-US" sz="1300" i="1" dirty="0">
                <a:ea typeface="Times New Roman" charset="0"/>
                <a:cs typeface="Times New Roman" charset="0"/>
                <a:sym typeface="Times New Roman" charset="0"/>
              </a:rPr>
              <a:t>Recognition of the Ring-Opened State of Proliferating Cell Nuclear Antigen by Replication Factor C Promotes Eukaryotic Clamp-Loading</a:t>
            </a:r>
            <a:r>
              <a:rPr lang="en-US" sz="1300" dirty="0">
                <a:ea typeface="Times New Roman" charset="0"/>
                <a:cs typeface="Times New Roman" charset="0"/>
                <a:sym typeface="Times New Roman" charset="0"/>
              </a:rPr>
              <a:t>. (2010)</a:t>
            </a:r>
          </a:p>
          <a:p>
            <a:pPr marL="241093" indent="-241093" algn="l">
              <a:buSzPct val="100000"/>
              <a:buFont typeface="Arial" charset="0"/>
              <a:buChar char="•"/>
            </a:pPr>
            <a:r>
              <a:rPr lang="en-US" sz="1300" b="1" dirty="0">
                <a:ea typeface="Times New Roman" charset="0"/>
                <a:cs typeface="Times New Roman" charset="0"/>
                <a:sym typeface="Times New Roman" charset="0"/>
              </a:rPr>
              <a:t>D. </a:t>
            </a:r>
            <a:r>
              <a:rPr lang="en-US" sz="1300" b="1" dirty="0" err="1">
                <a:ea typeface="Times New Roman" charset="0"/>
                <a:cs typeface="Times New Roman" charset="0"/>
                <a:sym typeface="Times New Roman" charset="0"/>
              </a:rPr>
              <a:t>Krepkiy</a:t>
            </a:r>
            <a:r>
              <a:rPr lang="en-US" sz="1300" b="1" dirty="0">
                <a:ea typeface="Times New Roman" charset="0"/>
                <a:cs typeface="Times New Roman" charset="0"/>
                <a:sym typeface="Times New Roman" charset="0"/>
              </a:rPr>
              <a:t>, et al.,</a:t>
            </a:r>
            <a:r>
              <a:rPr lang="en-US" sz="1300" dirty="0">
                <a:ea typeface="Times New Roman" charset="0"/>
                <a:cs typeface="Times New Roman" charset="0"/>
                <a:sym typeface="Times New Roman" charset="0"/>
              </a:rPr>
              <a:t>, </a:t>
            </a:r>
            <a:r>
              <a:rPr lang="en-US" sz="1300" i="1" dirty="0">
                <a:ea typeface="Times New Roman" charset="0"/>
                <a:cs typeface="Times New Roman" charset="0"/>
                <a:sym typeface="Times New Roman" charset="0"/>
              </a:rPr>
              <a:t>Structure and hydration of membranes embedded with voltage-sensing domains</a:t>
            </a:r>
            <a:r>
              <a:rPr lang="en-US" sz="1300" dirty="0">
                <a:ea typeface="Times New Roman" charset="0"/>
                <a:cs typeface="Times New Roman" charset="0"/>
                <a:sym typeface="Times New Roman" charset="0"/>
              </a:rPr>
              <a:t>. (2009)</a:t>
            </a:r>
          </a:p>
          <a:p>
            <a:pPr marL="241093" indent="-241093" algn="l">
              <a:buSzPct val="100000"/>
              <a:buFont typeface="Arial" charset="0"/>
              <a:buChar char="•"/>
            </a:pPr>
            <a:r>
              <a:rPr lang="en-US" sz="1300" b="1" dirty="0">
                <a:ea typeface="Times New Roman" charset="0"/>
                <a:cs typeface="Times New Roman" charset="0"/>
                <a:sym typeface="Times New Roman" charset="0"/>
              </a:rPr>
              <a:t>N. </a:t>
            </a:r>
            <a:r>
              <a:rPr lang="en-US" sz="1300" b="1" dirty="0" err="1">
                <a:ea typeface="Times New Roman" charset="0"/>
                <a:cs typeface="Times New Roman" charset="0"/>
                <a:sym typeface="Times New Roman" charset="0"/>
              </a:rPr>
              <a:t>Yeung</a:t>
            </a:r>
            <a:r>
              <a:rPr lang="en-US" sz="1300" b="1" dirty="0">
                <a:ea typeface="Times New Roman" charset="0"/>
                <a:cs typeface="Times New Roman" charset="0"/>
                <a:sym typeface="Times New Roman" charset="0"/>
              </a:rPr>
              <a:t>, et al.,</a:t>
            </a:r>
            <a:r>
              <a:rPr lang="en-US" sz="1300" dirty="0">
                <a:ea typeface="Times New Roman" charset="0"/>
                <a:cs typeface="Times New Roman" charset="0"/>
                <a:sym typeface="Times New Roman" charset="0"/>
              </a:rPr>
              <a:t>, </a:t>
            </a:r>
            <a:r>
              <a:rPr lang="en-US" sz="1300" i="1" dirty="0">
                <a:ea typeface="Times New Roman" charset="0"/>
                <a:cs typeface="Times New Roman" charset="0"/>
                <a:sym typeface="Times New Roman" charset="0"/>
              </a:rPr>
              <a:t>Rational design of a structural and functional nitric oxide </a:t>
            </a:r>
            <a:r>
              <a:rPr lang="en-US" sz="1300" i="1" dirty="0" err="1">
                <a:ea typeface="Times New Roman" charset="0"/>
                <a:cs typeface="Times New Roman" charset="0"/>
                <a:sym typeface="Times New Roman" charset="0"/>
              </a:rPr>
              <a:t>reductase</a:t>
            </a:r>
            <a:r>
              <a:rPr lang="en-US" sz="1300" dirty="0">
                <a:ea typeface="Times New Roman" charset="0"/>
                <a:cs typeface="Times New Roman" charset="0"/>
                <a:sym typeface="Times New Roman" charset="0"/>
              </a:rPr>
              <a:t>. (2009)</a:t>
            </a:r>
          </a:p>
          <a:p>
            <a:pPr marL="241093" indent="-241093" algn="l">
              <a:buSzPct val="100000"/>
              <a:buFont typeface="Arial" charset="0"/>
              <a:buChar char="•"/>
            </a:pPr>
            <a:r>
              <a:rPr lang="en-US" sz="1300" b="1" dirty="0">
                <a:ea typeface="Times New Roman" charset="0"/>
                <a:cs typeface="Times New Roman" charset="0"/>
                <a:sym typeface="Times New Roman" charset="0"/>
              </a:rPr>
              <a:t>Z. Xia, et al.</a:t>
            </a:r>
            <a:r>
              <a:rPr lang="en-US" sz="1300" dirty="0">
                <a:ea typeface="Times New Roman" charset="0"/>
                <a:cs typeface="Times New Roman" charset="0"/>
                <a:sym typeface="Times New Roman" charset="0"/>
              </a:rPr>
              <a:t>, </a:t>
            </a:r>
            <a:r>
              <a:rPr lang="en-US" sz="1300" i="1" dirty="0">
                <a:ea typeface="Times New Roman" charset="0"/>
                <a:cs typeface="Times New Roman" charset="0"/>
                <a:sym typeface="Times New Roman" charset="0"/>
              </a:rPr>
              <a:t>Recognition Mechanism of </a:t>
            </a:r>
            <a:r>
              <a:rPr lang="en-US" sz="1300" i="1" dirty="0" err="1">
                <a:ea typeface="Times New Roman" charset="0"/>
                <a:cs typeface="Times New Roman" charset="0"/>
                <a:sym typeface="Times New Roman" charset="0"/>
              </a:rPr>
              <a:t>siRNA</a:t>
            </a:r>
            <a:r>
              <a:rPr lang="en-US" sz="1300" i="1" dirty="0">
                <a:ea typeface="Times New Roman" charset="0"/>
                <a:cs typeface="Times New Roman" charset="0"/>
                <a:sym typeface="Times New Roman" charset="0"/>
              </a:rPr>
              <a:t> by Viral p19 Suppressor of RNA Silencing: A Molecular Dynamics Study</a:t>
            </a:r>
            <a:r>
              <a:rPr lang="en-US" sz="1300" dirty="0">
                <a:ea typeface="Times New Roman" charset="0"/>
                <a:cs typeface="Times New Roman" charset="0"/>
                <a:sym typeface="Times New Roman" charset="0"/>
              </a:rPr>
              <a:t>. (2009)</a:t>
            </a:r>
          </a:p>
        </p:txBody>
      </p:sp>
      <p:sp>
        <p:nvSpPr>
          <p:cNvPr id="5130" name="TextBox 15"/>
          <p:cNvSpPr txBox="1">
            <a:spLocks noChangeArrowheads="1"/>
          </p:cNvSpPr>
          <p:nvPr/>
        </p:nvSpPr>
        <p:spPr bwMode="auto">
          <a:xfrm>
            <a:off x="339328" y="3589704"/>
            <a:ext cx="4461271" cy="37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eaLnBrk="0" hangingPunct="0">
              <a:defRPr sz="5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5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5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5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5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000" b="1" u="sng" dirty="0">
                <a:latin typeface="Times New Roman"/>
                <a:cs typeface="Times New Roman"/>
              </a:rPr>
              <a:t>Recent NAMD Simulations in </a:t>
            </a:r>
            <a:r>
              <a:rPr lang="en-US" sz="2000" b="1" i="1" u="sng" dirty="0">
                <a:latin typeface="Times New Roman"/>
                <a:cs typeface="Times New Roman"/>
              </a:rPr>
              <a:t>Nature</a:t>
            </a:r>
          </a:p>
        </p:txBody>
      </p:sp>
      <p:sp>
        <p:nvSpPr>
          <p:cNvPr id="16" name="Rectangle 8"/>
          <p:cNvSpPr>
            <a:spLocks/>
          </p:cNvSpPr>
          <p:nvPr/>
        </p:nvSpPr>
        <p:spPr bwMode="auto">
          <a:xfrm>
            <a:off x="7426053" y="3605944"/>
            <a:ext cx="6283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r"/>
            <a:r>
              <a:rPr lang="en-US" sz="1200" dirty="0">
                <a:sym typeface="Times New Roman" charset="0"/>
              </a:rPr>
              <a:t>Bare actin</a:t>
            </a:r>
          </a:p>
        </p:txBody>
      </p:sp>
      <p:sp>
        <p:nvSpPr>
          <p:cNvPr id="17" name="Rectangle 9"/>
          <p:cNvSpPr>
            <a:spLocks/>
          </p:cNvSpPr>
          <p:nvPr/>
        </p:nvSpPr>
        <p:spPr bwMode="auto">
          <a:xfrm>
            <a:off x="8299847" y="3605944"/>
            <a:ext cx="61555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r"/>
            <a:r>
              <a:rPr lang="en-US" sz="1200" dirty="0" err="1">
                <a:sym typeface="Times New Roman" charset="0"/>
              </a:rPr>
              <a:t>Cofilactin</a:t>
            </a:r>
            <a:endParaRPr lang="en-US" sz="1200" dirty="0">
              <a:sym typeface="Times New Roman" charset="0"/>
            </a:endParaRPr>
          </a:p>
        </p:txBody>
      </p:sp>
      <p:sp>
        <p:nvSpPr>
          <p:cNvPr id="18" name="Rectangle 6"/>
          <p:cNvSpPr>
            <a:spLocks/>
          </p:cNvSpPr>
          <p:nvPr/>
        </p:nvSpPr>
        <p:spPr bwMode="auto">
          <a:xfrm>
            <a:off x="7356947" y="749808"/>
            <a:ext cx="1787053"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1300" dirty="0" err="1">
                <a:sym typeface="Times New Roman" charset="0"/>
              </a:rPr>
              <a:t>Voth</a:t>
            </a:r>
            <a:r>
              <a:rPr lang="en-US" sz="1300" dirty="0">
                <a:sym typeface="Times New Roman" charset="0"/>
              </a:rPr>
              <a:t>, et al., </a:t>
            </a:r>
            <a:r>
              <a:rPr lang="en-US" sz="1300" i="1" dirty="0">
                <a:sym typeface="Times New Roman" charset="0"/>
              </a:rPr>
              <a:t>PNAS</a:t>
            </a:r>
            <a:r>
              <a:rPr lang="en-US" sz="1300" dirty="0">
                <a:sym typeface="Times New Roman" charset="0"/>
              </a:rPr>
              <a:t>, 2010  </a:t>
            </a:r>
          </a:p>
        </p:txBody>
      </p:sp>
      <p:sp>
        <p:nvSpPr>
          <p:cNvPr id="19" name="Rectangle 10"/>
          <p:cNvSpPr>
            <a:spLocks/>
          </p:cNvSpPr>
          <p:nvPr/>
        </p:nvSpPr>
        <p:spPr bwMode="auto">
          <a:xfrm>
            <a:off x="1853803" y="1219200"/>
            <a:ext cx="3750469" cy="96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l">
              <a:buSzPct val="100000"/>
              <a:defRPr/>
            </a:pPr>
            <a:r>
              <a:rPr lang="en-US" sz="1400" dirty="0">
                <a:cs typeface="Times New Roman" charset="0"/>
                <a:sym typeface="Times New Roman" charset="0"/>
              </a:rPr>
              <a:t>180K-atom 30 ns </a:t>
            </a:r>
            <a:r>
              <a:rPr lang="en-US" sz="1400" dirty="0" smtClean="0">
                <a:cs typeface="Times New Roman" charset="0"/>
                <a:sym typeface="Times New Roman" charset="0"/>
              </a:rPr>
              <a:t>study of anesthetic </a:t>
            </a:r>
            <a:r>
              <a:rPr lang="en-US" sz="1400" dirty="0">
                <a:cs typeface="Times New Roman" charset="0"/>
                <a:sym typeface="Times New Roman" charset="0"/>
              </a:rPr>
              <a:t>binding to bacterial ligand-gated ion channel provided </a:t>
            </a:r>
            <a:r>
              <a:rPr lang="en-US" sz="1400" dirty="0">
                <a:latin typeface="Arial"/>
                <a:cs typeface="Times New Roman" charset="0"/>
                <a:sym typeface="Times New Roman" charset="0"/>
              </a:rPr>
              <a:t>“</a:t>
            </a:r>
            <a:r>
              <a:rPr lang="en-US" sz="1400" dirty="0">
                <a:cs typeface="Times New Roman" charset="0"/>
                <a:sym typeface="Times New Roman" charset="0"/>
              </a:rPr>
              <a:t>complementary interpretations…that could not have been deduced from the static structure alone.</a:t>
            </a:r>
            <a:r>
              <a:rPr lang="ja-JP" altLang="en-US" sz="1400" dirty="0">
                <a:latin typeface="Arial"/>
                <a:cs typeface="Times New Roman" charset="0"/>
                <a:sym typeface="Times New Roman" charset="0"/>
              </a:rPr>
              <a:t>”</a:t>
            </a:r>
            <a:endParaRPr lang="en-US" sz="1400" dirty="0">
              <a:cs typeface="Times New Roman" charset="0"/>
              <a:sym typeface="Times New Roman" charset="0"/>
            </a:endParaRPr>
          </a:p>
        </p:txBody>
      </p:sp>
      <p:sp>
        <p:nvSpPr>
          <p:cNvPr id="20" name="Rectangle 10"/>
          <p:cNvSpPr>
            <a:spLocks/>
          </p:cNvSpPr>
          <p:nvPr/>
        </p:nvSpPr>
        <p:spPr bwMode="auto">
          <a:xfrm>
            <a:off x="4419600" y="2464594"/>
            <a:ext cx="3107531" cy="96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l">
              <a:buSzPct val="100000"/>
              <a:defRPr/>
            </a:pPr>
            <a:r>
              <a:rPr lang="en-US" sz="1400" dirty="0">
                <a:cs typeface="Times New Roman" charset="0"/>
                <a:sym typeface="Times New Roman" charset="0"/>
              </a:rPr>
              <a:t>500K-atom 500 ns </a:t>
            </a:r>
            <a:r>
              <a:rPr lang="en-US" sz="1400" dirty="0" smtClean="0">
                <a:cs typeface="Times New Roman" charset="0"/>
                <a:sym typeface="Times New Roman" charset="0"/>
              </a:rPr>
              <a:t>investigation of </a:t>
            </a:r>
            <a:r>
              <a:rPr lang="en-US" sz="1400" dirty="0">
                <a:sym typeface="Times New Roman" charset="0"/>
              </a:rPr>
              <a:t>effect of actin </a:t>
            </a:r>
            <a:r>
              <a:rPr lang="en-US" sz="1400" dirty="0" err="1">
                <a:sym typeface="Times New Roman" charset="0"/>
              </a:rPr>
              <a:t>depolymerization</a:t>
            </a:r>
            <a:r>
              <a:rPr lang="en-US" sz="1400" dirty="0">
                <a:sym typeface="Times New Roman" charset="0"/>
              </a:rPr>
              <a:t> factor/</a:t>
            </a:r>
            <a:r>
              <a:rPr lang="en-US" sz="1400" dirty="0" err="1">
                <a:sym typeface="Times New Roman" charset="0"/>
              </a:rPr>
              <a:t>cofilin</a:t>
            </a:r>
            <a:r>
              <a:rPr lang="en-US" sz="1400" dirty="0">
                <a:sym typeface="Times New Roman" charset="0"/>
              </a:rPr>
              <a:t> on mechanical properties and conformational dynamics of actin filament.</a:t>
            </a:r>
            <a:endParaRPr lang="en-US" sz="1400" dirty="0">
              <a:cs typeface="Times New Roman" charset="0"/>
              <a:sym typeface="Times New Roman" charset="0"/>
            </a:endParaRPr>
          </a:p>
        </p:txBody>
      </p:sp>
      <p:sp>
        <p:nvSpPr>
          <p:cNvPr id="21" name="Rectangle 20"/>
          <p:cNvSpPr/>
          <p:nvPr/>
        </p:nvSpPr>
        <p:spPr bwMode="auto">
          <a:xfrm>
            <a:off x="1565672" y="2133600"/>
            <a:ext cx="1981200" cy="304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0" tIns="0" rIns="0" bIns="0" numCol="1" spcCol="0" rtlCol="0" anchor="b" anchorCtr="1" compatLnSpc="1">
            <a:prstTxWarp prst="textNoShape">
              <a:avLst/>
            </a:prstTxWarp>
          </a:bodyPr>
          <a:lstStyle/>
          <a:p>
            <a:pPr algn="l" defTabSz="642915"/>
            <a:r>
              <a:rPr lang="en-US" sz="1200" dirty="0" smtClean="0">
                <a:solidFill>
                  <a:srgbClr val="000000"/>
                </a:solidFill>
                <a:latin typeface="Times New Roman"/>
                <a:ea typeface="ヒラギノ角ゴ ProN W3" charset="0"/>
                <a:cs typeface="Times New Roman"/>
                <a:sym typeface="Gill Sans" charset="0"/>
              </a:rPr>
              <a:t>Bound </a:t>
            </a:r>
            <a:r>
              <a:rPr lang="en-US" sz="1200" dirty="0" err="1" smtClean="0">
                <a:solidFill>
                  <a:srgbClr val="000000"/>
                </a:solidFill>
                <a:latin typeface="Times New Roman"/>
                <a:ea typeface="ヒラギノ角ゴ ProN W3" charset="0"/>
                <a:cs typeface="Times New Roman"/>
                <a:sym typeface="Gill Sans" charset="0"/>
              </a:rPr>
              <a:t>Propofol</a:t>
            </a:r>
            <a:r>
              <a:rPr lang="en-US" sz="1200" dirty="0" smtClean="0">
                <a:solidFill>
                  <a:srgbClr val="000000"/>
                </a:solidFill>
                <a:latin typeface="Times New Roman"/>
                <a:ea typeface="ヒラギノ角ゴ ProN W3" charset="0"/>
                <a:cs typeface="Times New Roman"/>
                <a:sym typeface="Gill Sans" charset="0"/>
              </a:rPr>
              <a:t> Anesthetic</a:t>
            </a:r>
          </a:p>
        </p:txBody>
      </p:sp>
      <p:sp>
        <p:nvSpPr>
          <p:cNvPr id="23" name="TextBox 15"/>
          <p:cNvSpPr txBox="1">
            <a:spLocks noChangeArrowheads="1"/>
          </p:cNvSpPr>
          <p:nvPr/>
        </p:nvSpPr>
        <p:spPr bwMode="auto">
          <a:xfrm>
            <a:off x="2667000" y="617904"/>
            <a:ext cx="4045440" cy="37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eaLnBrk="0" hangingPunct="0">
              <a:defRPr sz="5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5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5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5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5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2000" b="1" dirty="0" smtClean="0">
                <a:latin typeface="Times New Roman"/>
                <a:cs typeface="Times New Roman"/>
              </a:rPr>
              <a:t>2100 external citations since 2007</a:t>
            </a:r>
            <a:endParaRPr lang="en-US" sz="2000" b="1" dirty="0">
              <a:latin typeface="Times New Roman"/>
              <a:cs typeface="Times New Roman"/>
            </a:endParaRPr>
          </a:p>
        </p:txBody>
      </p:sp>
      <p:pic>
        <p:nvPicPr>
          <p:cNvPr id="3" name="Picture 2" descr="propofo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8072" y="2438400"/>
            <a:ext cx="1829091" cy="876356"/>
          </a:xfrm>
          <a:prstGeom prst="rect">
            <a:avLst/>
          </a:prstGeom>
        </p:spPr>
      </p:pic>
    </p:spTree>
    <p:extLst>
      <p:ext uri="{BB962C8B-B14F-4D97-AF65-F5344CB8AC3E}">
        <p14:creationId xmlns:p14="http://schemas.microsoft.com/office/powerpoint/2010/main" val="1285006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PU_Trends_patch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838200"/>
            <a:ext cx="5845581" cy="5418896"/>
          </a:xfrm>
          <a:prstGeom prst="rect">
            <a:avLst/>
          </a:prstGeom>
        </p:spPr>
      </p:pic>
      <p:sp>
        <p:nvSpPr>
          <p:cNvPr id="9" name="Rectangle 8"/>
          <p:cNvSpPr/>
          <p:nvPr/>
        </p:nvSpPr>
        <p:spPr bwMode="auto">
          <a:xfrm>
            <a:off x="0" y="6172200"/>
            <a:ext cx="9144000" cy="685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 name="Title 1"/>
          <p:cNvSpPr>
            <a:spLocks noGrp="1"/>
          </p:cNvSpPr>
          <p:nvPr>
            <p:ph type="title"/>
          </p:nvPr>
        </p:nvSpPr>
        <p:spPr>
          <a:xfrm>
            <a:off x="685800" y="-152400"/>
            <a:ext cx="7772400" cy="1143000"/>
          </a:xfrm>
        </p:spPr>
        <p:txBody>
          <a:bodyPr/>
          <a:lstStyle/>
          <a:p>
            <a:r>
              <a:rPr lang="en-US" dirty="0" smtClean="0"/>
              <a:t>Challenges of New </a:t>
            </a:r>
            <a:r>
              <a:rPr lang="en-US" dirty="0"/>
              <a:t>H</a:t>
            </a:r>
            <a:r>
              <a:rPr lang="en-US" dirty="0" smtClean="0"/>
              <a:t>ardware</a:t>
            </a:r>
            <a:endParaRPr lang="en-US" dirty="0"/>
          </a:p>
        </p:txBody>
      </p:sp>
      <p:sp>
        <p:nvSpPr>
          <p:cNvPr id="8" name="TextBox 7"/>
          <p:cNvSpPr txBox="1"/>
          <p:nvPr/>
        </p:nvSpPr>
        <p:spPr>
          <a:xfrm>
            <a:off x="5943600" y="2819400"/>
            <a:ext cx="2743200" cy="1015663"/>
          </a:xfrm>
          <a:prstGeom prst="rect">
            <a:avLst/>
          </a:prstGeom>
          <a:noFill/>
        </p:spPr>
        <p:txBody>
          <a:bodyPr wrap="square" rtlCol="0">
            <a:spAutoFit/>
          </a:bodyPr>
          <a:lstStyle/>
          <a:p>
            <a:pPr algn="l"/>
            <a:r>
              <a:rPr lang="en-US" sz="2000" b="1" dirty="0" smtClean="0">
                <a:solidFill>
                  <a:schemeClr val="accent2">
                    <a:lumMod val="50000"/>
                  </a:schemeClr>
                </a:solidFill>
              </a:rPr>
              <a:t>BUT the frequency has stopped increasing (since 2003 or so)</a:t>
            </a:r>
          </a:p>
        </p:txBody>
      </p:sp>
      <p:grpSp>
        <p:nvGrpSpPr>
          <p:cNvPr id="11" name="Group 10"/>
          <p:cNvGrpSpPr/>
          <p:nvPr/>
        </p:nvGrpSpPr>
        <p:grpSpPr>
          <a:xfrm>
            <a:off x="3886199" y="5105405"/>
            <a:ext cx="2514601" cy="830998"/>
            <a:chOff x="4082142" y="5410200"/>
            <a:chExt cx="1524000" cy="549238"/>
          </a:xfrm>
        </p:grpSpPr>
        <p:sp>
          <p:nvSpPr>
            <p:cNvPr id="3" name="TextBox 2"/>
            <p:cNvSpPr txBox="1"/>
            <p:nvPr/>
          </p:nvSpPr>
          <p:spPr>
            <a:xfrm>
              <a:off x="4082142" y="5410200"/>
              <a:ext cx="1524000" cy="549238"/>
            </a:xfrm>
            <a:prstGeom prst="rect">
              <a:avLst/>
            </a:prstGeom>
            <a:solidFill>
              <a:schemeClr val="bg1"/>
            </a:solidFill>
          </p:spPr>
          <p:txBody>
            <a:bodyPr wrap="square" rtlCol="0">
              <a:spAutoFit/>
            </a:bodyPr>
            <a:lstStyle/>
            <a:p>
              <a:pPr marL="91440" algn="l"/>
              <a:r>
                <a:rPr lang="en-US" sz="1600" b="1" dirty="0" smtClean="0">
                  <a:latin typeface="Times New Roman"/>
                  <a:cs typeface="Times New Roman"/>
                </a:rPr>
                <a:t> Transistors (1000s)</a:t>
              </a:r>
            </a:p>
            <a:p>
              <a:pPr marL="91440" algn="l"/>
              <a:r>
                <a:rPr lang="en-US" sz="1600" b="1" dirty="0" smtClean="0">
                  <a:latin typeface="Times New Roman"/>
                  <a:cs typeface="Times New Roman"/>
                </a:rPr>
                <a:t> Clock Speed (MHz)</a:t>
              </a:r>
            </a:p>
            <a:p>
              <a:pPr marL="91440" algn="l"/>
              <a:r>
                <a:rPr lang="en-US" sz="1600" b="1" dirty="0" smtClean="0">
                  <a:latin typeface="Times New Roman"/>
                  <a:cs typeface="Times New Roman"/>
                </a:rPr>
                <a:t> Power (W)</a:t>
              </a:r>
            </a:p>
          </p:txBody>
        </p:sp>
        <p:sp>
          <p:nvSpPr>
            <p:cNvPr id="5" name="Rectangle 4"/>
            <p:cNvSpPr/>
            <p:nvPr/>
          </p:nvSpPr>
          <p:spPr bwMode="auto">
            <a:xfrm>
              <a:off x="4131189" y="5500687"/>
              <a:ext cx="76200" cy="76200"/>
            </a:xfrm>
            <a:prstGeom prst="rect">
              <a:avLst/>
            </a:prstGeom>
            <a:solidFill>
              <a:srgbClr val="359766"/>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6" name="Oval 5"/>
            <p:cNvSpPr/>
            <p:nvPr/>
          </p:nvSpPr>
          <p:spPr bwMode="auto">
            <a:xfrm>
              <a:off x="4131189" y="5653087"/>
              <a:ext cx="76200" cy="76200"/>
            </a:xfrm>
            <a:prstGeom prst="ellipse">
              <a:avLst/>
            </a:prstGeom>
            <a:solidFill>
              <a:srgbClr val="00037B"/>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7" name="Isosceles Triangle 6"/>
            <p:cNvSpPr/>
            <p:nvPr/>
          </p:nvSpPr>
          <p:spPr bwMode="auto">
            <a:xfrm>
              <a:off x="4131189" y="5791200"/>
              <a:ext cx="76200" cy="76200"/>
            </a:xfrm>
            <a:prstGeom prst="triangle">
              <a:avLst/>
            </a:prstGeom>
            <a:solidFill>
              <a:srgbClr val="336D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4" name="TextBox 3"/>
          <p:cNvSpPr txBox="1"/>
          <p:nvPr/>
        </p:nvSpPr>
        <p:spPr>
          <a:xfrm>
            <a:off x="3048000" y="6352401"/>
            <a:ext cx="533400" cy="276999"/>
          </a:xfrm>
          <a:prstGeom prst="rect">
            <a:avLst/>
          </a:prstGeom>
          <a:noFill/>
        </p:spPr>
        <p:txBody>
          <a:bodyPr wrap="square" rtlCol="0">
            <a:spAutoFit/>
          </a:bodyPr>
          <a:lstStyle/>
          <a:p>
            <a:r>
              <a:rPr lang="en-US" sz="1200" dirty="0" smtClean="0"/>
              <a:t>Year</a:t>
            </a:r>
            <a:endParaRPr lang="en-US" sz="1200" dirty="0"/>
          </a:p>
        </p:txBody>
      </p:sp>
      <p:sp>
        <p:nvSpPr>
          <p:cNvPr id="13" name="TextBox 12"/>
          <p:cNvSpPr txBox="1"/>
          <p:nvPr/>
        </p:nvSpPr>
        <p:spPr>
          <a:xfrm>
            <a:off x="5943600" y="1143000"/>
            <a:ext cx="2743200" cy="1323439"/>
          </a:xfrm>
          <a:prstGeom prst="rect">
            <a:avLst/>
          </a:prstGeom>
          <a:noFill/>
        </p:spPr>
        <p:txBody>
          <a:bodyPr wrap="square" rtlCol="0">
            <a:spAutoFit/>
          </a:bodyPr>
          <a:lstStyle/>
          <a:p>
            <a:pPr algn="l"/>
            <a:r>
              <a:rPr lang="en-US" sz="2000" b="1" dirty="0" smtClean="0">
                <a:solidFill>
                  <a:srgbClr val="005100"/>
                </a:solidFill>
              </a:rPr>
              <a:t>The number of transistors on a chip keeps increasing</a:t>
            </a:r>
          </a:p>
          <a:p>
            <a:pPr algn="l"/>
            <a:r>
              <a:rPr lang="en-US" sz="2000" b="1" dirty="0" smtClean="0">
                <a:solidFill>
                  <a:srgbClr val="005100"/>
                </a:solidFill>
              </a:rPr>
              <a:t>(and will, for 10 years)</a:t>
            </a:r>
          </a:p>
        </p:txBody>
      </p:sp>
      <p:sp>
        <p:nvSpPr>
          <p:cNvPr id="14" name="TextBox 13"/>
          <p:cNvSpPr txBox="1"/>
          <p:nvPr/>
        </p:nvSpPr>
        <p:spPr>
          <a:xfrm>
            <a:off x="5943600" y="4038600"/>
            <a:ext cx="2743200" cy="400110"/>
          </a:xfrm>
          <a:prstGeom prst="rect">
            <a:avLst/>
          </a:prstGeom>
          <a:noFill/>
        </p:spPr>
        <p:txBody>
          <a:bodyPr wrap="square" rtlCol="0">
            <a:spAutoFit/>
          </a:bodyPr>
          <a:lstStyle/>
          <a:p>
            <a:pPr algn="l"/>
            <a:r>
              <a:rPr lang="en-US" sz="2000" b="1" dirty="0" smtClean="0">
                <a:solidFill>
                  <a:srgbClr val="0000FF"/>
                </a:solidFill>
              </a:rPr>
              <a:t>Due to power limits</a:t>
            </a:r>
          </a:p>
        </p:txBody>
      </p:sp>
      <p:sp>
        <p:nvSpPr>
          <p:cNvPr id="10" name="TextBox 9"/>
          <p:cNvSpPr txBox="1"/>
          <p:nvPr/>
        </p:nvSpPr>
        <p:spPr>
          <a:xfrm>
            <a:off x="152400" y="3962400"/>
            <a:ext cx="400110" cy="838200"/>
          </a:xfrm>
          <a:prstGeom prst="rect">
            <a:avLst/>
          </a:prstGeom>
          <a:noFill/>
        </p:spPr>
        <p:txBody>
          <a:bodyPr vert="vert270" wrap="square" rtlCol="0">
            <a:spAutoFit/>
          </a:bodyPr>
          <a:lstStyle/>
          <a:p>
            <a:r>
              <a:rPr lang="en-US" sz="1400" dirty="0" smtClean="0"/>
              <a:t>count</a:t>
            </a:r>
            <a:endParaRPr lang="en-US" sz="1400" dirty="0"/>
          </a:p>
        </p:txBody>
      </p:sp>
    </p:spTree>
    <p:extLst>
      <p:ext uri="{BB962C8B-B14F-4D97-AF65-F5344CB8AC3E}">
        <p14:creationId xmlns:p14="http://schemas.microsoft.com/office/powerpoint/2010/main" val="20824261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6172200"/>
            <a:ext cx="9144000" cy="685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 name="Title 1"/>
          <p:cNvSpPr>
            <a:spLocks noGrp="1"/>
          </p:cNvSpPr>
          <p:nvPr>
            <p:ph type="title"/>
          </p:nvPr>
        </p:nvSpPr>
        <p:spPr>
          <a:xfrm>
            <a:off x="685800" y="-152400"/>
            <a:ext cx="7772400" cy="1143000"/>
          </a:xfrm>
        </p:spPr>
        <p:txBody>
          <a:bodyPr/>
          <a:lstStyle/>
          <a:p>
            <a:r>
              <a:rPr lang="en-US" dirty="0" smtClean="0"/>
              <a:t>Harnessing Future Hardware</a:t>
            </a:r>
            <a:endParaRPr lang="en-US" dirty="0"/>
          </a:p>
        </p:txBody>
      </p:sp>
      <p:sp>
        <p:nvSpPr>
          <p:cNvPr id="3" name="Content Placeholder 2"/>
          <p:cNvSpPr>
            <a:spLocks noGrp="1"/>
          </p:cNvSpPr>
          <p:nvPr>
            <p:ph idx="1"/>
          </p:nvPr>
        </p:nvSpPr>
        <p:spPr>
          <a:xfrm>
            <a:off x="152400" y="914400"/>
            <a:ext cx="8991600" cy="1371600"/>
          </a:xfrm>
        </p:spPr>
        <p:txBody>
          <a:bodyPr/>
          <a:lstStyle/>
          <a:p>
            <a:r>
              <a:rPr lang="en-US" sz="2800" dirty="0" smtClean="0"/>
              <a:t>Challenge: </a:t>
            </a:r>
            <a:r>
              <a:rPr lang="en-US" sz="2400" dirty="0" smtClean="0"/>
              <a:t>a panoply of complex and powerful hardware</a:t>
            </a:r>
          </a:p>
          <a:p>
            <a:pPr lvl="1"/>
            <a:r>
              <a:rPr lang="en-US" sz="2400" dirty="0" smtClean="0"/>
              <a:t>Complex multicore chips, accelerators</a:t>
            </a:r>
            <a:endParaRPr lang="en-US" sz="2400" dirty="0"/>
          </a:p>
        </p:txBody>
      </p:sp>
      <p:sp>
        <p:nvSpPr>
          <p:cNvPr id="8" name="Content Placeholder 2"/>
          <p:cNvSpPr txBox="1">
            <a:spLocks/>
          </p:cNvSpPr>
          <p:nvPr/>
        </p:nvSpPr>
        <p:spPr bwMode="auto">
          <a:xfrm>
            <a:off x="152400" y="4876800"/>
            <a:ext cx="8382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2800" dirty="0" smtClean="0"/>
              <a:t>Solution: BTRC computer science expertise</a:t>
            </a:r>
          </a:p>
          <a:p>
            <a:pPr lvl="1"/>
            <a:r>
              <a:rPr lang="en-US" sz="2400" dirty="0" smtClean="0"/>
              <a:t>Parallel </a:t>
            </a:r>
            <a:r>
              <a:rPr lang="en-US" sz="2400" dirty="0" smtClean="0"/>
              <a:t>Programming Lab: leading research group in scalable parallel computing</a:t>
            </a:r>
          </a:p>
          <a:p>
            <a:pPr lvl="1"/>
            <a:endParaRPr lang="en-US" sz="2400" dirty="0"/>
          </a:p>
        </p:txBody>
      </p:sp>
      <p:grpSp>
        <p:nvGrpSpPr>
          <p:cNvPr id="14" name="Group 13"/>
          <p:cNvGrpSpPr/>
          <p:nvPr/>
        </p:nvGrpSpPr>
        <p:grpSpPr>
          <a:xfrm>
            <a:off x="6019800" y="2148006"/>
            <a:ext cx="2743200" cy="2652594"/>
            <a:chOff x="5739810" y="2133600"/>
            <a:chExt cx="2743200" cy="2652594"/>
          </a:xfrm>
        </p:grpSpPr>
        <p:pic>
          <p:nvPicPr>
            <p:cNvPr id="4" name="Picture 3" descr="Aubrey_Isle_di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2133600"/>
              <a:ext cx="2419603" cy="1816946"/>
            </a:xfrm>
            <a:prstGeom prst="rect">
              <a:avLst/>
            </a:prstGeom>
          </p:spPr>
        </p:pic>
        <p:sp>
          <p:nvSpPr>
            <p:cNvPr id="9" name="TextBox 8"/>
            <p:cNvSpPr txBox="1"/>
            <p:nvPr/>
          </p:nvSpPr>
          <p:spPr>
            <a:xfrm>
              <a:off x="5739810" y="3955197"/>
              <a:ext cx="2743200" cy="830997"/>
            </a:xfrm>
            <a:prstGeom prst="rect">
              <a:avLst/>
            </a:prstGeom>
            <a:noFill/>
          </p:spPr>
          <p:txBody>
            <a:bodyPr wrap="square" rtlCol="0">
              <a:spAutoFit/>
            </a:bodyPr>
            <a:lstStyle/>
            <a:p>
              <a:pPr algn="ctr"/>
              <a:r>
                <a:rPr lang="en-US" dirty="0" smtClean="0"/>
                <a:t>Intel MIC</a:t>
              </a:r>
            </a:p>
            <a:p>
              <a:pPr algn="ctr"/>
              <a:r>
                <a:rPr lang="en-US" b="1" dirty="0" smtClean="0"/>
                <a:t>(TACC Stampede)</a:t>
              </a:r>
              <a:endParaRPr lang="en-US" b="1" dirty="0"/>
            </a:p>
          </p:txBody>
        </p:sp>
      </p:grpSp>
      <p:grpSp>
        <p:nvGrpSpPr>
          <p:cNvPr id="13" name="Group 12"/>
          <p:cNvGrpSpPr/>
          <p:nvPr/>
        </p:nvGrpSpPr>
        <p:grpSpPr>
          <a:xfrm>
            <a:off x="304800" y="2085385"/>
            <a:ext cx="2286000" cy="2710750"/>
            <a:chOff x="304800" y="2158847"/>
            <a:chExt cx="2286000" cy="2710750"/>
          </a:xfrm>
        </p:grpSpPr>
        <p:pic>
          <p:nvPicPr>
            <p:cNvPr id="10" name="Picture 9"/>
            <p:cNvPicPr>
              <a:picLocks noChangeAspect="1"/>
            </p:cNvPicPr>
            <p:nvPr/>
          </p:nvPicPr>
          <p:blipFill>
            <a:blip r:embed="rId4"/>
            <a:stretch>
              <a:fillRect/>
            </a:stretch>
          </p:blipFill>
          <p:spPr>
            <a:xfrm>
              <a:off x="533399" y="2158847"/>
              <a:ext cx="1905001" cy="1884218"/>
            </a:xfrm>
            <a:prstGeom prst="rect">
              <a:avLst/>
            </a:prstGeom>
          </p:spPr>
        </p:pic>
        <p:sp>
          <p:nvSpPr>
            <p:cNvPr id="12" name="TextBox 11"/>
            <p:cNvSpPr txBox="1"/>
            <p:nvPr/>
          </p:nvSpPr>
          <p:spPr>
            <a:xfrm>
              <a:off x="304800" y="4038600"/>
              <a:ext cx="2286000" cy="830997"/>
            </a:xfrm>
            <a:prstGeom prst="rect">
              <a:avLst/>
            </a:prstGeom>
            <a:noFill/>
          </p:spPr>
          <p:txBody>
            <a:bodyPr wrap="square" rtlCol="0">
              <a:spAutoFit/>
            </a:bodyPr>
            <a:lstStyle/>
            <a:p>
              <a:pPr algn="ctr"/>
              <a:r>
                <a:rPr lang="en-US" dirty="0" err="1" smtClean="0"/>
                <a:t>Kepler</a:t>
              </a:r>
              <a:r>
                <a:rPr lang="en-US" dirty="0" smtClean="0"/>
                <a:t> GPU</a:t>
              </a:r>
            </a:p>
            <a:p>
              <a:pPr algn="ctr"/>
              <a:r>
                <a:rPr lang="en-US" b="1" dirty="0" smtClean="0"/>
                <a:t>(Blue Waters)</a:t>
              </a:r>
              <a:endParaRPr lang="en-US" b="1" dirty="0"/>
            </a:p>
          </p:txBody>
        </p:sp>
      </p:grpSp>
      <p:pic>
        <p:nvPicPr>
          <p:cNvPr id="17" name="Picture 16"/>
          <p:cNvPicPr>
            <a:picLocks noChangeAspect="1"/>
          </p:cNvPicPr>
          <p:nvPr/>
        </p:nvPicPr>
        <p:blipFill>
          <a:blip r:embed="rId5"/>
          <a:stretch>
            <a:fillRect/>
          </a:stretch>
        </p:blipFill>
        <p:spPr>
          <a:xfrm>
            <a:off x="3200400" y="2140803"/>
            <a:ext cx="2219109" cy="1801091"/>
          </a:xfrm>
          <a:prstGeom prst="rect">
            <a:avLst/>
          </a:prstGeom>
        </p:spPr>
      </p:pic>
      <p:sp>
        <p:nvSpPr>
          <p:cNvPr id="18" name="TextBox 17"/>
          <p:cNvSpPr txBox="1"/>
          <p:nvPr/>
        </p:nvSpPr>
        <p:spPr>
          <a:xfrm>
            <a:off x="2971800" y="3969603"/>
            <a:ext cx="2743200" cy="830997"/>
          </a:xfrm>
          <a:prstGeom prst="rect">
            <a:avLst/>
          </a:prstGeom>
          <a:noFill/>
        </p:spPr>
        <p:txBody>
          <a:bodyPr wrap="square" rtlCol="0">
            <a:spAutoFit/>
          </a:bodyPr>
          <a:lstStyle/>
          <a:p>
            <a:pPr algn="ctr"/>
            <a:r>
              <a:rPr lang="en-US" dirty="0" smtClean="0"/>
              <a:t>AMD </a:t>
            </a:r>
            <a:r>
              <a:rPr lang="en-US" dirty="0" err="1" smtClean="0"/>
              <a:t>Interlagos</a:t>
            </a:r>
            <a:endParaRPr lang="en-US" dirty="0" smtClean="0"/>
          </a:p>
          <a:p>
            <a:pPr algn="ctr"/>
            <a:r>
              <a:rPr lang="en-US" b="1" dirty="0" smtClean="0"/>
              <a:t>(Blue Waters)</a:t>
            </a:r>
            <a:endParaRPr lang="en-US" b="1" dirty="0"/>
          </a:p>
        </p:txBody>
      </p:sp>
    </p:spTree>
    <p:extLst>
      <p:ext uri="{BB962C8B-B14F-4D97-AF65-F5344CB8AC3E}">
        <p14:creationId xmlns:p14="http://schemas.microsoft.com/office/powerpoint/2010/main" val="25832766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1026"/>
          <p:cNvSpPr>
            <a:spLocks noGrp="1" noChangeArrowheads="1"/>
          </p:cNvSpPr>
          <p:nvPr>
            <p:ph type="title"/>
          </p:nvPr>
        </p:nvSpPr>
        <p:spPr>
          <a:xfrm>
            <a:off x="152400" y="228600"/>
            <a:ext cx="8839200" cy="1143000"/>
          </a:xfrm>
        </p:spPr>
        <p:txBody>
          <a:bodyPr/>
          <a:lstStyle/>
          <a:p>
            <a:r>
              <a:rPr lang="en-US"/>
              <a:t>Parallel Programming Lab</a:t>
            </a:r>
            <a:br>
              <a:rPr lang="en-US"/>
            </a:br>
            <a:r>
              <a:rPr lang="en-US" sz="3600"/>
              <a:t>University of Illinois at Urbana-Champaign</a:t>
            </a:r>
            <a:endParaRPr lang="en-US"/>
          </a:p>
        </p:txBody>
      </p:sp>
      <p:sp>
        <p:nvSpPr>
          <p:cNvPr id="495621" name="Rectangle 1029"/>
          <p:cNvSpPr>
            <a:spLocks noChangeArrowheads="1"/>
          </p:cNvSpPr>
          <p:nvPr/>
        </p:nvSpPr>
        <p:spPr bwMode="auto">
          <a:xfrm>
            <a:off x="4191000" y="4876800"/>
            <a:ext cx="4856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t>Siebel Center for Computer Science</a:t>
            </a:r>
          </a:p>
        </p:txBody>
      </p:sp>
      <p:pic>
        <p:nvPicPr>
          <p:cNvPr id="495623" name="Picture 1031" descr="lg_siebel"/>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267200" y="1917700"/>
            <a:ext cx="4648200" cy="2959100"/>
          </a:xfrm>
        </p:spPr>
      </p:pic>
      <p:pic>
        <p:nvPicPr>
          <p:cNvPr id="495624" name="Picture 1032" descr="groupSpring2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0"/>
            <a:ext cx="3702050" cy="3987800"/>
          </a:xfrm>
          <a:prstGeom prst="rect">
            <a:avLst/>
          </a:prstGeom>
          <a:noFill/>
          <a:extLst>
            <a:ext uri="{909E8E84-426E-40dd-AFC4-6F175D3DCCD1}">
              <a14:hiddenFill xmlns:a14="http://schemas.microsoft.com/office/drawing/2010/main">
                <a:solidFill>
                  <a:srgbClr val="FFFFFF"/>
                </a:solidFill>
              </a14:hiddenFill>
            </a:ext>
          </a:extLst>
        </p:spPr>
      </p:pic>
      <p:sp>
        <p:nvSpPr>
          <p:cNvPr id="495625" name="Rectangle 1033"/>
          <p:cNvSpPr>
            <a:spLocks noChangeArrowheads="1"/>
          </p:cNvSpPr>
          <p:nvPr/>
        </p:nvSpPr>
        <p:spPr bwMode="auto">
          <a:xfrm>
            <a:off x="2590800" y="5791200"/>
            <a:ext cx="374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http://charm.cs.illinois.edu/</a:t>
            </a:r>
          </a:p>
        </p:txBody>
      </p:sp>
    </p:spTree>
    <p:extLst>
      <p:ext uri="{BB962C8B-B14F-4D97-AF65-F5344CB8AC3E}">
        <p14:creationId xmlns:p14="http://schemas.microsoft.com/office/powerpoint/2010/main" val="274165123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Text Box 1026"/>
          <p:cNvSpPr txBox="1">
            <a:spLocks noChangeArrowheads="1"/>
          </p:cNvSpPr>
          <p:nvPr/>
        </p:nvSpPr>
        <p:spPr bwMode="auto">
          <a:xfrm>
            <a:off x="3429000" y="2832100"/>
            <a:ext cx="2895600" cy="1192213"/>
          </a:xfrm>
          <a:prstGeom prst="rect">
            <a:avLst/>
          </a:prstGeom>
          <a:solidFill>
            <a:srgbClr val="CCFFFF"/>
          </a:solidFill>
          <a:ln w="19050">
            <a:solidFill>
              <a:srgbClr val="00808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5000"/>
              </a:lnSpc>
              <a:spcBef>
                <a:spcPct val="50000"/>
              </a:spcBef>
            </a:pPr>
            <a:r>
              <a:rPr lang="en-US" sz="2000" b="0">
                <a:solidFill>
                  <a:srgbClr val="FF0000"/>
                </a:solidFill>
              </a:rPr>
              <a:t>Parallel Objects,</a:t>
            </a:r>
          </a:p>
          <a:p>
            <a:pPr algn="ctr">
              <a:lnSpc>
                <a:spcPct val="85000"/>
              </a:lnSpc>
              <a:spcBef>
                <a:spcPct val="50000"/>
              </a:spcBef>
            </a:pPr>
            <a:r>
              <a:rPr lang="en-US" sz="2000" b="0">
                <a:solidFill>
                  <a:srgbClr val="FF0000"/>
                </a:solidFill>
              </a:rPr>
              <a:t>Adaptive Runtime System </a:t>
            </a:r>
          </a:p>
          <a:p>
            <a:pPr algn="ctr">
              <a:lnSpc>
                <a:spcPct val="85000"/>
              </a:lnSpc>
              <a:spcBef>
                <a:spcPct val="50000"/>
              </a:spcBef>
            </a:pPr>
            <a:r>
              <a:rPr lang="en-US" sz="2000" b="0">
                <a:solidFill>
                  <a:srgbClr val="FF0000"/>
                </a:solidFill>
              </a:rPr>
              <a:t>Libraries and Tools</a:t>
            </a:r>
          </a:p>
        </p:txBody>
      </p:sp>
      <p:pic>
        <p:nvPicPr>
          <p:cNvPr id="471043" name="Picture 1027" descr="cosm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14600"/>
            <a:ext cx="2154238" cy="1301750"/>
          </a:xfrm>
          <a:prstGeom prst="rect">
            <a:avLst/>
          </a:prstGeom>
          <a:noFill/>
          <a:extLst>
            <a:ext uri="{909E8E84-426E-40dd-AFC4-6F175D3DCCD1}">
              <a14:hiddenFill xmlns:a14="http://schemas.microsoft.com/office/drawing/2010/main">
                <a:solidFill>
                  <a:srgbClr val="FFFFFF"/>
                </a:solidFill>
              </a14:hiddenFill>
            </a:ext>
          </a:extLst>
        </p:spPr>
      </p:pic>
      <p:pic>
        <p:nvPicPr>
          <p:cNvPr id="471044" name="Picture 1028" descr="ignition_st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886200"/>
            <a:ext cx="1500188" cy="1524000"/>
          </a:xfrm>
          <a:prstGeom prst="rect">
            <a:avLst/>
          </a:prstGeom>
          <a:noFill/>
          <a:extLst>
            <a:ext uri="{909E8E84-426E-40dd-AFC4-6F175D3DCCD1}">
              <a14:hiddenFill xmlns:a14="http://schemas.microsoft.com/office/drawing/2010/main">
                <a:solidFill>
                  <a:srgbClr val="FFFFFF"/>
                </a:solidFill>
              </a14:hiddenFill>
            </a:ext>
          </a:extLst>
        </p:spPr>
      </p:pic>
      <p:pic>
        <p:nvPicPr>
          <p:cNvPr id="471045" name="Picture 1029" descr="fold_tr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57200"/>
            <a:ext cx="1490663" cy="1828800"/>
          </a:xfrm>
          <a:prstGeom prst="rect">
            <a:avLst/>
          </a:prstGeom>
          <a:noFill/>
          <a:extLst>
            <a:ext uri="{909E8E84-426E-40dd-AFC4-6F175D3DCCD1}">
              <a14:hiddenFill xmlns:a14="http://schemas.microsoft.com/office/drawing/2010/main">
                <a:solidFill>
                  <a:srgbClr val="FFFFFF"/>
                </a:solidFill>
              </a14:hiddenFill>
            </a:ext>
          </a:extLst>
        </p:spPr>
      </p:pic>
      <p:sp>
        <p:nvSpPr>
          <p:cNvPr id="471046" name="Text Box 1030"/>
          <p:cNvSpPr txBox="1">
            <a:spLocks noChangeArrowheads="1"/>
          </p:cNvSpPr>
          <p:nvPr/>
        </p:nvSpPr>
        <p:spPr bwMode="auto">
          <a:xfrm>
            <a:off x="1600200" y="5791200"/>
            <a:ext cx="6629400" cy="650875"/>
          </a:xfrm>
          <a:prstGeom prst="rect">
            <a:avLst/>
          </a:prstGeom>
          <a:solidFill>
            <a:srgbClr val="FFFF99"/>
          </a:solidFill>
          <a:ln w="9525">
            <a:solidFill>
              <a:srgbClr val="8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b="0">
                <a:solidFill>
                  <a:srgbClr val="003399"/>
                </a:solidFill>
              </a:rPr>
              <a:t>The enabling CS technology of parallel objects and intelligent Runtime systems has led to several collaborative applications in CSE</a:t>
            </a:r>
          </a:p>
        </p:txBody>
      </p:sp>
      <p:sp>
        <p:nvSpPr>
          <p:cNvPr id="471047" name="Text Box 1031"/>
          <p:cNvSpPr txBox="1">
            <a:spLocks noChangeArrowheads="1"/>
          </p:cNvSpPr>
          <p:nvPr/>
        </p:nvSpPr>
        <p:spPr bwMode="auto">
          <a:xfrm>
            <a:off x="6858000" y="3886200"/>
            <a:ext cx="2286000" cy="336550"/>
          </a:xfrm>
          <a:prstGeom prst="rect">
            <a:avLst/>
          </a:prstGeom>
          <a:solidFill>
            <a:srgbClr val="CC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a:solidFill>
                  <a:srgbClr val="003399"/>
                </a:solidFill>
              </a:rPr>
              <a:t>Crack Propagation</a:t>
            </a:r>
          </a:p>
        </p:txBody>
      </p:sp>
      <p:sp>
        <p:nvSpPr>
          <p:cNvPr id="471048" name="Text Box 1032"/>
          <p:cNvSpPr txBox="1">
            <a:spLocks noChangeArrowheads="1"/>
          </p:cNvSpPr>
          <p:nvPr/>
        </p:nvSpPr>
        <p:spPr bwMode="auto">
          <a:xfrm>
            <a:off x="6248400" y="5486400"/>
            <a:ext cx="2286000" cy="336550"/>
          </a:xfrm>
          <a:prstGeom prst="rect">
            <a:avLst/>
          </a:prstGeom>
          <a:solidFill>
            <a:srgbClr val="CC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a:solidFill>
                  <a:srgbClr val="003399"/>
                </a:solidFill>
              </a:rPr>
              <a:t>Space-time meshes</a:t>
            </a:r>
          </a:p>
        </p:txBody>
      </p:sp>
      <p:sp>
        <p:nvSpPr>
          <p:cNvPr id="471049" name="Text Box 1033"/>
          <p:cNvSpPr txBox="1">
            <a:spLocks noChangeArrowheads="1"/>
          </p:cNvSpPr>
          <p:nvPr/>
        </p:nvSpPr>
        <p:spPr bwMode="auto">
          <a:xfrm>
            <a:off x="533400" y="2286000"/>
            <a:ext cx="2514600" cy="336550"/>
          </a:xfrm>
          <a:prstGeom prst="rect">
            <a:avLst/>
          </a:prstGeom>
          <a:solidFill>
            <a:srgbClr val="CC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a:solidFill>
                  <a:srgbClr val="003399"/>
                </a:solidFill>
              </a:rPr>
              <a:t>Computational Cosmology</a:t>
            </a:r>
          </a:p>
        </p:txBody>
      </p:sp>
      <p:sp>
        <p:nvSpPr>
          <p:cNvPr id="471050" name="Text Box 1034"/>
          <p:cNvSpPr txBox="1">
            <a:spLocks noChangeArrowheads="1"/>
          </p:cNvSpPr>
          <p:nvPr/>
        </p:nvSpPr>
        <p:spPr bwMode="auto">
          <a:xfrm>
            <a:off x="685800" y="5486400"/>
            <a:ext cx="2286000" cy="336550"/>
          </a:xfrm>
          <a:prstGeom prst="rect">
            <a:avLst/>
          </a:prstGeom>
          <a:solidFill>
            <a:srgbClr val="CC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a:solidFill>
                  <a:srgbClr val="003399"/>
                </a:solidFill>
              </a:rPr>
              <a:t>Rocket Simulation</a:t>
            </a:r>
          </a:p>
        </p:txBody>
      </p:sp>
      <p:sp>
        <p:nvSpPr>
          <p:cNvPr id="471051" name="Text Box 1035"/>
          <p:cNvSpPr txBox="1">
            <a:spLocks noChangeArrowheads="1"/>
          </p:cNvSpPr>
          <p:nvPr/>
        </p:nvSpPr>
        <p:spPr bwMode="auto">
          <a:xfrm>
            <a:off x="6858000" y="304800"/>
            <a:ext cx="2133600" cy="336550"/>
          </a:xfrm>
          <a:prstGeom prst="rect">
            <a:avLst/>
          </a:prstGeom>
          <a:solidFill>
            <a:srgbClr val="CC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a:solidFill>
                  <a:schemeClr val="bg2"/>
                </a:solidFill>
              </a:rPr>
              <a:t>Protein Folding</a:t>
            </a:r>
          </a:p>
        </p:txBody>
      </p:sp>
      <p:sp>
        <p:nvSpPr>
          <p:cNvPr id="471052" name="Text Box 1036"/>
          <p:cNvSpPr txBox="1">
            <a:spLocks noChangeArrowheads="1"/>
          </p:cNvSpPr>
          <p:nvPr/>
        </p:nvSpPr>
        <p:spPr bwMode="auto">
          <a:xfrm>
            <a:off x="3429000" y="5486400"/>
            <a:ext cx="2286000" cy="336550"/>
          </a:xfrm>
          <a:prstGeom prst="rect">
            <a:avLst/>
          </a:prstGeom>
          <a:solidFill>
            <a:srgbClr val="CC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a:solidFill>
                  <a:srgbClr val="003399"/>
                </a:solidFill>
              </a:rPr>
              <a:t>Dendritic Growth</a:t>
            </a:r>
          </a:p>
        </p:txBody>
      </p:sp>
      <p:pic>
        <p:nvPicPr>
          <p:cNvPr id="471053" name="Picture 1037" descr="h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685800"/>
            <a:ext cx="1690688" cy="1522413"/>
          </a:xfrm>
          <a:prstGeom prst="rect">
            <a:avLst/>
          </a:prstGeom>
          <a:noFill/>
          <a:extLst>
            <a:ext uri="{909E8E84-426E-40dd-AFC4-6F175D3DCCD1}">
              <a14:hiddenFill xmlns:a14="http://schemas.microsoft.com/office/drawing/2010/main">
                <a:solidFill>
                  <a:srgbClr val="FFFFFF"/>
                </a:solidFill>
              </a14:hiddenFill>
            </a:ext>
          </a:extLst>
        </p:spPr>
      </p:pic>
      <p:sp>
        <p:nvSpPr>
          <p:cNvPr id="471054" name="Text Box 1038"/>
          <p:cNvSpPr txBox="1">
            <a:spLocks noChangeArrowheads="1"/>
          </p:cNvSpPr>
          <p:nvPr/>
        </p:nvSpPr>
        <p:spPr bwMode="auto">
          <a:xfrm>
            <a:off x="152400" y="457200"/>
            <a:ext cx="2133600" cy="517525"/>
          </a:xfrm>
          <a:prstGeom prst="rect">
            <a:avLst/>
          </a:prstGeom>
          <a:solidFill>
            <a:srgbClr val="CC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400">
                <a:solidFill>
                  <a:schemeClr val="bg2"/>
                </a:solidFill>
              </a:rPr>
              <a:t>Quantum Chemistry (QM/MM)</a:t>
            </a:r>
          </a:p>
        </p:txBody>
      </p:sp>
      <p:pic>
        <p:nvPicPr>
          <p:cNvPr id="471055" name="Picture 1039" descr="h2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914400"/>
            <a:ext cx="895350" cy="660400"/>
          </a:xfrm>
          <a:prstGeom prst="rect">
            <a:avLst/>
          </a:prstGeom>
          <a:noFill/>
          <a:extLst>
            <a:ext uri="{909E8E84-426E-40dd-AFC4-6F175D3DCCD1}">
              <a14:hiddenFill xmlns:a14="http://schemas.microsoft.com/office/drawing/2010/main">
                <a:solidFill>
                  <a:srgbClr val="FFFFFF"/>
                </a:solidFill>
              </a14:hiddenFill>
            </a:ext>
          </a:extLst>
        </p:spPr>
      </p:pic>
      <p:pic>
        <p:nvPicPr>
          <p:cNvPr id="471056" name="Picture 1040" descr="128chunk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2514600"/>
            <a:ext cx="114617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71057" name="Picture 10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8113" y="4114800"/>
            <a:ext cx="124777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71058" name="Picture 1042" descr="guoyTent2crop1_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4267200"/>
            <a:ext cx="1524000" cy="1081088"/>
          </a:xfrm>
          <a:prstGeom prst="rect">
            <a:avLst/>
          </a:prstGeom>
          <a:noFill/>
          <a:extLst>
            <a:ext uri="{909E8E84-426E-40dd-AFC4-6F175D3DCCD1}">
              <a14:hiddenFill xmlns:a14="http://schemas.microsoft.com/office/drawing/2010/main">
                <a:solidFill>
                  <a:srgbClr val="FFFFFF"/>
                </a:solidFill>
              </a14:hiddenFill>
            </a:ext>
          </a:extLst>
        </p:spPr>
      </p:pic>
      <p:sp>
        <p:nvSpPr>
          <p:cNvPr id="471059" name="Text Box 1043"/>
          <p:cNvSpPr txBox="1">
            <a:spLocks noChangeArrowheads="1"/>
          </p:cNvSpPr>
          <p:nvPr/>
        </p:nvSpPr>
        <p:spPr bwMode="auto">
          <a:xfrm>
            <a:off x="1524000" y="0"/>
            <a:ext cx="6096000" cy="369888"/>
          </a:xfrm>
          <a:prstGeom prst="rect">
            <a:avLst/>
          </a:prstGeom>
          <a:solidFill>
            <a:srgbClr val="CCFFFF"/>
          </a:solidFill>
          <a:ln w="19050">
            <a:solidFill>
              <a:srgbClr val="00808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5000"/>
              </a:lnSpc>
              <a:spcBef>
                <a:spcPct val="50000"/>
              </a:spcBef>
            </a:pPr>
            <a:r>
              <a:rPr lang="en-US" sz="2000" b="0">
                <a:solidFill>
                  <a:srgbClr val="FF0000"/>
                </a:solidFill>
              </a:rPr>
              <a:t>Develop abstractions in context of full-scale applications</a:t>
            </a:r>
          </a:p>
        </p:txBody>
      </p:sp>
      <p:pic>
        <p:nvPicPr>
          <p:cNvPr id="471060" name="Picture 1044" descr="cover_fig_s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6600" y="762000"/>
            <a:ext cx="2590800" cy="2022475"/>
          </a:xfrm>
          <a:prstGeom prst="rect">
            <a:avLst/>
          </a:prstGeom>
          <a:noFill/>
          <a:extLst>
            <a:ext uri="{909E8E84-426E-40dd-AFC4-6F175D3DCCD1}">
              <a14:hiddenFill xmlns:a14="http://schemas.microsoft.com/office/drawing/2010/main">
                <a:solidFill>
                  <a:srgbClr val="FFFFFF"/>
                </a:solidFill>
              </a14:hiddenFill>
            </a:ext>
          </a:extLst>
        </p:spPr>
      </p:pic>
      <p:sp>
        <p:nvSpPr>
          <p:cNvPr id="471061" name="Text Box 1045"/>
          <p:cNvSpPr txBox="1">
            <a:spLocks noChangeArrowheads="1"/>
          </p:cNvSpPr>
          <p:nvPr/>
        </p:nvSpPr>
        <p:spPr bwMode="auto">
          <a:xfrm>
            <a:off x="3124200" y="457200"/>
            <a:ext cx="2895600" cy="336550"/>
          </a:xfrm>
          <a:prstGeom prst="rect">
            <a:avLst/>
          </a:prstGeom>
          <a:solidFill>
            <a:srgbClr val="CC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a:solidFill>
                  <a:schemeClr val="bg2"/>
                </a:solidFill>
              </a:rPr>
              <a:t>NAMD: Molecular Dynamics</a:t>
            </a:r>
          </a:p>
        </p:txBody>
      </p:sp>
      <p:sp>
        <p:nvSpPr>
          <p:cNvPr id="471062" name="Text Box 1046"/>
          <p:cNvSpPr txBox="1">
            <a:spLocks noChangeArrowheads="1"/>
          </p:cNvSpPr>
          <p:nvPr/>
        </p:nvSpPr>
        <p:spPr bwMode="auto">
          <a:xfrm>
            <a:off x="4724400" y="2133600"/>
            <a:ext cx="2438400" cy="336550"/>
          </a:xfrm>
          <a:prstGeom prst="rect">
            <a:avLst/>
          </a:prstGeom>
          <a:solidFill>
            <a:srgbClr val="CC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a:solidFill>
                  <a:schemeClr val="bg2"/>
                </a:solidFill>
              </a:rPr>
              <a:t>STM virus simulation</a:t>
            </a:r>
          </a:p>
        </p:txBody>
      </p:sp>
    </p:spTree>
    <p:extLst>
      <p:ext uri="{BB962C8B-B14F-4D97-AF65-F5344CB8AC3E}">
        <p14:creationId xmlns:p14="http://schemas.microsoft.com/office/powerpoint/2010/main" val="24374155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0" y="304800"/>
            <a:ext cx="4876800" cy="1524000"/>
          </a:xfrm>
        </p:spPr>
        <p:txBody>
          <a:bodyPr/>
          <a:lstStyle/>
          <a:p>
            <a:r>
              <a:rPr lang="en-US" dirty="0"/>
              <a:t>Beckman Institute</a:t>
            </a:r>
            <a:br>
              <a:rPr lang="en-US" dirty="0"/>
            </a:br>
            <a:r>
              <a:rPr lang="en-US" sz="3600" dirty="0"/>
              <a:t>University of Illinois at Urbana-Champaign</a:t>
            </a:r>
            <a:endParaRPr lang="en-US" dirty="0"/>
          </a:p>
        </p:txBody>
      </p:sp>
      <p:pic>
        <p:nvPicPr>
          <p:cNvPr id="380933" name="Picture 5" descr="biheader0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 y="0"/>
            <a:ext cx="3810000" cy="3810000"/>
          </a:xfrm>
        </p:spPr>
      </p:pic>
      <p:sp>
        <p:nvSpPr>
          <p:cNvPr id="380937" name="Rectangle 9"/>
          <p:cNvSpPr>
            <a:spLocks noChangeArrowheads="1"/>
          </p:cNvSpPr>
          <p:nvPr/>
        </p:nvSpPr>
        <p:spPr bwMode="auto">
          <a:xfrm>
            <a:off x="4343400" y="2057400"/>
            <a:ext cx="40135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dirty="0"/>
              <a:t>Theoretical and Computational</a:t>
            </a:r>
          </a:p>
          <a:p>
            <a:pPr algn="ctr"/>
            <a:r>
              <a:rPr lang="en-US" dirty="0"/>
              <a:t>Biophysics </a:t>
            </a:r>
            <a:r>
              <a:rPr lang="en-US" dirty="0" smtClean="0"/>
              <a:t>Group</a:t>
            </a:r>
            <a:endParaRPr lang="en-US" dirty="0" smtClean="0"/>
          </a:p>
        </p:txBody>
      </p:sp>
      <p:pic>
        <p:nvPicPr>
          <p:cNvPr id="2" name="Picture 1"/>
          <p:cNvPicPr>
            <a:picLocks noChangeAspect="1"/>
          </p:cNvPicPr>
          <p:nvPr/>
        </p:nvPicPr>
        <p:blipFill>
          <a:blip r:embed="rId4"/>
          <a:stretch>
            <a:fillRect/>
          </a:stretch>
        </p:blipFill>
        <p:spPr>
          <a:xfrm>
            <a:off x="2971800" y="3124200"/>
            <a:ext cx="6096000" cy="3257405"/>
          </a:xfrm>
          <a:prstGeom prst="rect">
            <a:avLst/>
          </a:prstGeom>
        </p:spPr>
      </p:pic>
    </p:spTree>
    <p:extLst>
      <p:ext uri="{BB962C8B-B14F-4D97-AF65-F5344CB8AC3E}">
        <p14:creationId xmlns:p14="http://schemas.microsoft.com/office/powerpoint/2010/main" val="410672614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85800" y="0"/>
            <a:ext cx="7772400" cy="1143000"/>
          </a:xfrm>
        </p:spPr>
        <p:txBody>
          <a:bodyPr>
            <a:normAutofit fontScale="90000"/>
          </a:bodyPr>
          <a:lstStyle/>
          <a:p>
            <a:r>
              <a:rPr lang="en-US" dirty="0" smtClean="0">
                <a:ea typeface="ＭＳ Ｐゴシック" charset="-128"/>
              </a:rPr>
              <a:t>Computing research drives NAMD</a:t>
            </a:r>
          </a:p>
        </p:txBody>
      </p:sp>
      <p:sp>
        <p:nvSpPr>
          <p:cNvPr id="20482" name="Text Placeholder 4"/>
          <p:cNvSpPr>
            <a:spLocks noGrp="1"/>
          </p:cNvSpPr>
          <p:nvPr>
            <p:ph idx="1"/>
          </p:nvPr>
        </p:nvSpPr>
        <p:spPr>
          <a:xfrm>
            <a:off x="457200" y="1295400"/>
            <a:ext cx="8229600" cy="4648200"/>
          </a:xfrm>
        </p:spPr>
        <p:txBody>
          <a:bodyPr/>
          <a:lstStyle/>
          <a:p>
            <a:r>
              <a:rPr lang="en-US" sz="2400" dirty="0" smtClean="0">
                <a:ea typeface="ＭＳ Ｐゴシック" charset="-128"/>
              </a:rPr>
              <a:t>Parallel Programming Lab – </a:t>
            </a:r>
            <a:r>
              <a:rPr lang="en-US" sz="2400" dirty="0">
                <a:ea typeface="ＭＳ Ｐゴシック" charset="-128"/>
              </a:rPr>
              <a:t>d</a:t>
            </a:r>
            <a:r>
              <a:rPr lang="en-US" sz="2400" dirty="0" smtClean="0">
                <a:ea typeface="ＭＳ Ｐゴシック" charset="-128"/>
              </a:rPr>
              <a:t>irected by Prof </a:t>
            </a:r>
            <a:r>
              <a:rPr lang="en-US" sz="2400" dirty="0" err="1" smtClean="0">
                <a:ea typeface="ＭＳ Ｐゴシック" charset="-128"/>
              </a:rPr>
              <a:t>Laxmikant</a:t>
            </a:r>
            <a:r>
              <a:rPr lang="en-US" sz="2400" dirty="0" smtClean="0">
                <a:ea typeface="ＭＳ Ｐゴシック" charset="-128"/>
              </a:rPr>
              <a:t> Kale</a:t>
            </a:r>
          </a:p>
          <a:p>
            <a:pPr lvl="1"/>
            <a:r>
              <a:rPr lang="en-US" sz="2400" dirty="0" smtClean="0">
                <a:ea typeface="ＭＳ Ｐゴシック" charset="-128"/>
              </a:rPr>
              <a:t>Charm++ is an Adaptive Parallel Runtime System</a:t>
            </a:r>
          </a:p>
          <a:p>
            <a:pPr lvl="2"/>
            <a:r>
              <a:rPr lang="en-US" sz="2000" dirty="0" smtClean="0">
                <a:ea typeface="ＭＳ Ｐゴシック" charset="-128"/>
              </a:rPr>
              <a:t>Gordon Bell Prize 2002</a:t>
            </a:r>
          </a:p>
          <a:p>
            <a:pPr lvl="2"/>
            <a:r>
              <a:rPr lang="en-US" sz="2000" dirty="0" smtClean="0">
                <a:ea typeface="ＭＳ Ｐゴシック" charset="-128"/>
              </a:rPr>
              <a:t>Three publications at Supercomputing 2011</a:t>
            </a:r>
          </a:p>
          <a:p>
            <a:pPr lvl="2"/>
            <a:r>
              <a:rPr lang="en-US" sz="2000" dirty="0" smtClean="0">
                <a:ea typeface="ＭＳ Ｐゴシック" charset="-128"/>
              </a:rPr>
              <a:t>Four panels discussing the future necessity of our ideas</a:t>
            </a:r>
          </a:p>
          <a:p>
            <a:r>
              <a:rPr lang="en-US" sz="2400" dirty="0" smtClean="0">
                <a:ea typeface="ＭＳ Ｐゴシック" charset="-128"/>
              </a:rPr>
              <a:t>20 years of co-design for NAMD performance, portability, and productivity, </a:t>
            </a:r>
            <a:r>
              <a:rPr lang="en-US" sz="2400" dirty="0" err="1" smtClean="0">
                <a:ea typeface="ＭＳ Ｐゴシック" charset="-128"/>
              </a:rPr>
              <a:t>adaptivity</a:t>
            </a:r>
            <a:endParaRPr lang="en-US" sz="2400" dirty="0" smtClean="0">
              <a:ea typeface="ＭＳ Ｐゴシック" charset="-128"/>
            </a:endParaRPr>
          </a:p>
          <a:p>
            <a:pPr lvl="2"/>
            <a:r>
              <a:rPr lang="en-US" sz="2000" dirty="0" smtClean="0">
                <a:ea typeface="ＭＳ Ｐゴシック" charset="-128"/>
              </a:rPr>
              <a:t>Recent example: Implicit Solvent deployed in NAMD by 1 RA in 6 months. 4x more scalable than similar codes</a:t>
            </a:r>
          </a:p>
          <a:p>
            <a:r>
              <a:rPr lang="en-US" sz="2400" dirty="0" smtClean="0">
                <a:ea typeface="ＭＳ Ｐゴシック" charset="-128"/>
              </a:rPr>
              <a:t>Yesterday’</a:t>
            </a:r>
            <a:r>
              <a:rPr lang="en-US" altLang="ja-JP" sz="2400" dirty="0" smtClean="0">
                <a:ea typeface="ＭＳ Ｐゴシック" charset="-128"/>
              </a:rPr>
              <a:t>s supercomputer is tomorrow’s desktop</a:t>
            </a:r>
          </a:p>
          <a:p>
            <a:pPr lvl="1">
              <a:buFontTx/>
              <a:buNone/>
            </a:pPr>
            <a:endParaRPr lang="en-US" sz="2400" dirty="0" smtClean="0">
              <a:ea typeface="ＭＳ Ｐゴシック" charset="-128"/>
            </a:endParaRPr>
          </a:p>
          <a:p>
            <a:pPr lvl="1">
              <a:buFontTx/>
              <a:buNone/>
            </a:pPr>
            <a:endParaRPr lang="en-US" sz="2000" dirty="0" smtClean="0">
              <a:ea typeface="ＭＳ Ｐゴシック" charset="-128"/>
            </a:endParaRPr>
          </a:p>
          <a:p>
            <a:endParaRPr lang="en-US" dirty="0" smtClean="0">
              <a:ea typeface="ＭＳ Ｐゴシック" charset="-128"/>
            </a:endParaRPr>
          </a:p>
        </p:txBody>
      </p:sp>
    </p:spTree>
    <p:extLst>
      <p:ext uri="{BB962C8B-B14F-4D97-AF65-F5344CB8AC3E}">
        <p14:creationId xmlns:p14="http://schemas.microsoft.com/office/powerpoint/2010/main" val="33107690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nchmar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133600"/>
            <a:ext cx="5423488" cy="4191000"/>
          </a:xfrm>
          <a:prstGeom prst="rect">
            <a:avLst/>
          </a:prstGeom>
        </p:spPr>
      </p:pic>
      <p:sp>
        <p:nvSpPr>
          <p:cNvPr id="9" name="TextBox 8"/>
          <p:cNvSpPr txBox="1"/>
          <p:nvPr/>
        </p:nvSpPr>
        <p:spPr>
          <a:xfrm>
            <a:off x="152400" y="152400"/>
            <a:ext cx="8839200" cy="584776"/>
          </a:xfrm>
          <a:prstGeom prst="rect">
            <a:avLst/>
          </a:prstGeom>
          <a:noFill/>
        </p:spPr>
        <p:txBody>
          <a:bodyPr wrap="square" rtlCol="0">
            <a:spAutoFit/>
          </a:bodyPr>
          <a:lstStyle/>
          <a:p>
            <a:pPr algn="ctr"/>
            <a:r>
              <a:rPr lang="en-US" sz="3200" dirty="0" smtClean="0"/>
              <a:t>NAMD 2.8 Highly Scalable Implicit Solvent Model</a:t>
            </a:r>
            <a:endParaRPr lang="en-US" sz="3200" dirty="0"/>
          </a:p>
        </p:txBody>
      </p:sp>
      <p:sp>
        <p:nvSpPr>
          <p:cNvPr id="12" name="TextBox 11"/>
          <p:cNvSpPr txBox="1"/>
          <p:nvPr/>
        </p:nvSpPr>
        <p:spPr>
          <a:xfrm>
            <a:off x="228599" y="914400"/>
            <a:ext cx="5257801" cy="923330"/>
          </a:xfrm>
          <a:prstGeom prst="rect">
            <a:avLst/>
          </a:prstGeom>
          <a:noFill/>
          <a:ln>
            <a:solidFill>
              <a:schemeClr val="tx1"/>
            </a:solidFill>
          </a:ln>
        </p:spPr>
        <p:txBody>
          <a:bodyPr wrap="square" rtlCol="0">
            <a:spAutoFit/>
          </a:bodyPr>
          <a:lstStyle/>
          <a:p>
            <a:pPr algn="l"/>
            <a:r>
              <a:rPr lang="en-US" sz="1800" dirty="0" smtClean="0"/>
              <a:t>NAMD Implicit Solvent is 4x more scalable than Traditional Implicit Solvent for all system sizes, implemented by one GRA in 6 months.</a:t>
            </a:r>
            <a:endParaRPr lang="en-US" sz="1800" dirty="0"/>
          </a:p>
        </p:txBody>
      </p:sp>
      <p:pic>
        <p:nvPicPr>
          <p:cNvPr id="16" name="Picture 15" descr="structures_vir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1905000"/>
            <a:ext cx="3215403" cy="4191000"/>
          </a:xfrm>
          <a:prstGeom prst="rect">
            <a:avLst/>
          </a:prstGeom>
        </p:spPr>
      </p:pic>
      <p:sp>
        <p:nvSpPr>
          <p:cNvPr id="22" name="Rectangle 21"/>
          <p:cNvSpPr/>
          <p:nvPr/>
        </p:nvSpPr>
        <p:spPr bwMode="auto">
          <a:xfrm>
            <a:off x="5562600" y="2362200"/>
            <a:ext cx="228600" cy="228600"/>
          </a:xfrm>
          <a:prstGeom prst="rec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9" name="Oval 28"/>
          <p:cNvSpPr/>
          <p:nvPr/>
        </p:nvSpPr>
        <p:spPr bwMode="auto">
          <a:xfrm>
            <a:off x="6172200" y="3200400"/>
            <a:ext cx="228600" cy="228600"/>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0" name="Isosceles Triangle 29"/>
          <p:cNvSpPr/>
          <p:nvPr/>
        </p:nvSpPr>
        <p:spPr bwMode="auto">
          <a:xfrm>
            <a:off x="6324600" y="4114800"/>
            <a:ext cx="304800" cy="228600"/>
          </a:xfrm>
          <a:prstGeom prst="triangle">
            <a:avLst/>
          </a:prstGeom>
          <a:solidFill>
            <a:srgbClr val="0000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New Roman" charset="0"/>
              <a:ea typeface="ＭＳ Ｐゴシック" charset="0"/>
            </a:endParaRPr>
          </a:p>
        </p:txBody>
      </p:sp>
      <p:sp>
        <p:nvSpPr>
          <p:cNvPr id="31" name="Diamond 30"/>
          <p:cNvSpPr/>
          <p:nvPr/>
        </p:nvSpPr>
        <p:spPr bwMode="auto">
          <a:xfrm>
            <a:off x="6553200" y="4724400"/>
            <a:ext cx="304800" cy="304800"/>
          </a:xfrm>
          <a:prstGeom prst="diamond">
            <a:avLst/>
          </a:prstGeom>
          <a:solidFill>
            <a:srgbClr val="00BA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4096" name="Isosceles Triangle 4095"/>
          <p:cNvSpPr/>
          <p:nvPr/>
        </p:nvSpPr>
        <p:spPr bwMode="auto">
          <a:xfrm rot="16200000">
            <a:off x="6496050" y="5810250"/>
            <a:ext cx="304800" cy="266700"/>
          </a:xfrm>
          <a:prstGeom prst="triangle">
            <a:avLst/>
          </a:prstGeom>
          <a:solidFill>
            <a:srgbClr val="8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41" name="Isosceles Triangle 40"/>
          <p:cNvSpPr/>
          <p:nvPr/>
        </p:nvSpPr>
        <p:spPr bwMode="auto">
          <a:xfrm rot="10800000">
            <a:off x="6553200" y="5334000"/>
            <a:ext cx="304800" cy="228600"/>
          </a:xfrm>
          <a:prstGeom prst="triangle">
            <a:avLst/>
          </a:prstGeom>
          <a:solidFill>
            <a:srgbClr val="FF245D"/>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New Roman" charset="0"/>
              <a:ea typeface="ＭＳ Ｐゴシック" charset="0"/>
            </a:endParaRPr>
          </a:p>
        </p:txBody>
      </p:sp>
      <p:grpSp>
        <p:nvGrpSpPr>
          <p:cNvPr id="10" name="Group 9"/>
          <p:cNvGrpSpPr/>
          <p:nvPr/>
        </p:nvGrpSpPr>
        <p:grpSpPr>
          <a:xfrm>
            <a:off x="3200400" y="5029200"/>
            <a:ext cx="2590800" cy="609600"/>
            <a:chOff x="4191000" y="4800600"/>
            <a:chExt cx="2590800" cy="609600"/>
          </a:xfrm>
        </p:grpSpPr>
        <p:sp>
          <p:nvSpPr>
            <p:cNvPr id="7" name="Pentagon 6"/>
            <p:cNvSpPr/>
            <p:nvPr/>
          </p:nvSpPr>
          <p:spPr bwMode="auto">
            <a:xfrm flipH="1">
              <a:off x="4191000" y="4800600"/>
              <a:ext cx="2590800" cy="609600"/>
            </a:xfrm>
            <a:prstGeom prst="homePlate">
              <a:avLst/>
            </a:prstGeom>
            <a:solidFill>
              <a:srgbClr val="FF8184"/>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5" name="TextBox 4"/>
            <p:cNvSpPr txBox="1"/>
            <p:nvPr/>
          </p:nvSpPr>
          <p:spPr>
            <a:xfrm>
              <a:off x="4495800" y="4810780"/>
              <a:ext cx="1828800" cy="523220"/>
            </a:xfrm>
            <a:prstGeom prst="rect">
              <a:avLst/>
            </a:prstGeom>
            <a:noFill/>
          </p:spPr>
          <p:txBody>
            <a:bodyPr wrap="square" rtlCol="0">
              <a:spAutoFit/>
            </a:bodyPr>
            <a:lstStyle/>
            <a:p>
              <a:pPr algn="l"/>
              <a:r>
                <a:rPr lang="en-US" sz="2800" dirty="0"/>
                <a:t>t</a:t>
              </a:r>
              <a:r>
                <a:rPr lang="en-US" sz="2800" dirty="0" smtClean="0"/>
                <a:t>raditional</a:t>
              </a:r>
              <a:endParaRPr lang="en-US" sz="2800" dirty="0"/>
            </a:p>
          </p:txBody>
        </p:sp>
      </p:grpSp>
      <p:sp>
        <p:nvSpPr>
          <p:cNvPr id="4097" name="Frame 4096"/>
          <p:cNvSpPr/>
          <p:nvPr/>
        </p:nvSpPr>
        <p:spPr bwMode="auto">
          <a:xfrm>
            <a:off x="5257800" y="5139724"/>
            <a:ext cx="381000" cy="381000"/>
          </a:xfrm>
          <a:prstGeom prst="frame">
            <a:avLst>
              <a:gd name="adj1" fmla="val 26162"/>
            </a:avLst>
          </a:prstGeom>
          <a:solidFill>
            <a:schemeClr val="tx1">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nvGrpSpPr>
          <p:cNvPr id="4106" name="Group 4105"/>
          <p:cNvGrpSpPr/>
          <p:nvPr/>
        </p:nvGrpSpPr>
        <p:grpSpPr>
          <a:xfrm>
            <a:off x="1600200" y="2286000"/>
            <a:ext cx="2133600" cy="685800"/>
            <a:chOff x="1066800" y="2133600"/>
            <a:chExt cx="2133600" cy="685800"/>
          </a:xfrm>
        </p:grpSpPr>
        <p:grpSp>
          <p:nvGrpSpPr>
            <p:cNvPr id="11" name="Group 10"/>
            <p:cNvGrpSpPr/>
            <p:nvPr/>
          </p:nvGrpSpPr>
          <p:grpSpPr>
            <a:xfrm>
              <a:off x="1066800" y="2133600"/>
              <a:ext cx="2133600" cy="685800"/>
              <a:chOff x="1066800" y="2590800"/>
              <a:chExt cx="2133600" cy="685800"/>
            </a:xfrm>
          </p:grpSpPr>
          <p:sp>
            <p:nvSpPr>
              <p:cNvPr id="28" name="Pentagon 27"/>
              <p:cNvSpPr/>
              <p:nvPr/>
            </p:nvSpPr>
            <p:spPr bwMode="auto">
              <a:xfrm>
                <a:off x="1066800" y="2590800"/>
                <a:ext cx="2133600" cy="685800"/>
              </a:xfrm>
              <a:prstGeom prst="homePlate">
                <a:avLst/>
              </a:prstGeom>
              <a:solidFill>
                <a:srgbClr val="BDB9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New Roman" charset="0"/>
                  <a:ea typeface="ＭＳ Ｐゴシック" charset="0"/>
                </a:endParaRPr>
              </a:p>
            </p:txBody>
          </p:sp>
          <p:sp>
            <p:nvSpPr>
              <p:cNvPr id="8" name="TextBox 7"/>
              <p:cNvSpPr txBox="1"/>
              <p:nvPr/>
            </p:nvSpPr>
            <p:spPr>
              <a:xfrm>
                <a:off x="1524000" y="2677180"/>
                <a:ext cx="1371600" cy="523220"/>
              </a:xfrm>
              <a:prstGeom prst="rect">
                <a:avLst/>
              </a:prstGeom>
              <a:noFill/>
            </p:spPr>
            <p:txBody>
              <a:bodyPr wrap="square" rtlCol="0">
                <a:spAutoFit/>
              </a:bodyPr>
              <a:lstStyle/>
              <a:p>
                <a:r>
                  <a:rPr lang="en-US" sz="2800" dirty="0" smtClean="0"/>
                  <a:t>NAMD</a:t>
                </a:r>
                <a:endParaRPr lang="en-US" sz="2800" dirty="0"/>
              </a:p>
            </p:txBody>
          </p:sp>
        </p:grpSp>
        <p:sp>
          <p:nvSpPr>
            <p:cNvPr id="4098" name="Rectangle 4097"/>
            <p:cNvSpPr/>
            <p:nvPr/>
          </p:nvSpPr>
          <p:spPr bwMode="auto">
            <a:xfrm>
              <a:off x="1219200" y="2362200"/>
              <a:ext cx="304800" cy="304800"/>
            </a:xfrm>
            <a:prstGeom prst="rect">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4107" name="TextBox 4106"/>
          <p:cNvSpPr txBox="1"/>
          <p:nvPr/>
        </p:nvSpPr>
        <p:spPr>
          <a:xfrm>
            <a:off x="7665107" y="1534180"/>
            <a:ext cx="1447800" cy="523220"/>
          </a:xfrm>
          <a:prstGeom prst="rect">
            <a:avLst/>
          </a:prstGeom>
          <a:solidFill>
            <a:schemeClr val="bg1"/>
          </a:solidFill>
        </p:spPr>
        <p:txBody>
          <a:bodyPr wrap="square" rtlCol="0">
            <a:spAutoFit/>
          </a:bodyPr>
          <a:lstStyle/>
          <a:p>
            <a:pPr algn="l"/>
            <a:r>
              <a:rPr lang="en-US" sz="1400" dirty="0" smtClean="0"/>
              <a:t>138,000 Atoms</a:t>
            </a:r>
          </a:p>
          <a:p>
            <a:pPr algn="l"/>
            <a:r>
              <a:rPr lang="en-US" sz="1400" dirty="0" smtClean="0"/>
              <a:t>65M Interactions</a:t>
            </a:r>
            <a:endParaRPr lang="en-US" sz="1400" dirty="0"/>
          </a:p>
        </p:txBody>
      </p:sp>
      <p:sp>
        <p:nvSpPr>
          <p:cNvPr id="4108" name="TextBox 4107"/>
          <p:cNvSpPr txBox="1"/>
          <p:nvPr/>
        </p:nvSpPr>
        <p:spPr>
          <a:xfrm>
            <a:off x="0" y="6412468"/>
            <a:ext cx="9144000" cy="369332"/>
          </a:xfrm>
          <a:prstGeom prst="rect">
            <a:avLst/>
          </a:prstGeom>
          <a:solidFill>
            <a:schemeClr val="bg1"/>
          </a:solidFill>
        </p:spPr>
        <p:txBody>
          <a:bodyPr wrap="square" rtlCol="0">
            <a:spAutoFit/>
          </a:bodyPr>
          <a:lstStyle/>
          <a:p>
            <a:r>
              <a:rPr lang="en-US" sz="1800" dirty="0" smtClean="0"/>
              <a:t>Tanner et al., J. Chem. Theory and Comp., 7:3635-3642, 2011</a:t>
            </a:r>
            <a:endParaRPr lang="en-US" sz="1800" dirty="0"/>
          </a:p>
        </p:txBody>
      </p:sp>
      <p:sp>
        <p:nvSpPr>
          <p:cNvPr id="3" name="TextBox 2"/>
          <p:cNvSpPr txBox="1"/>
          <p:nvPr/>
        </p:nvSpPr>
        <p:spPr>
          <a:xfrm>
            <a:off x="1981200" y="6001757"/>
            <a:ext cx="2438400" cy="523220"/>
          </a:xfrm>
          <a:prstGeom prst="rect">
            <a:avLst/>
          </a:prstGeom>
          <a:solidFill>
            <a:schemeClr val="bg1"/>
          </a:solidFill>
        </p:spPr>
        <p:txBody>
          <a:bodyPr wrap="square" rtlCol="0" anchor="t">
            <a:spAutoFit/>
          </a:bodyPr>
          <a:lstStyle/>
          <a:p>
            <a:pPr algn="ctr"/>
            <a:r>
              <a:rPr lang="en-US" sz="2800" dirty="0" smtClean="0"/>
              <a:t>Processors</a:t>
            </a:r>
            <a:endParaRPr lang="en-US" sz="2800" dirty="0"/>
          </a:p>
        </p:txBody>
      </p:sp>
      <p:sp>
        <p:nvSpPr>
          <p:cNvPr id="4" name="Rectangle 3"/>
          <p:cNvSpPr/>
          <p:nvPr/>
        </p:nvSpPr>
        <p:spPr bwMode="auto">
          <a:xfrm>
            <a:off x="0" y="5943600"/>
            <a:ext cx="762000" cy="838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6" name="TextBox 25"/>
          <p:cNvSpPr txBox="1"/>
          <p:nvPr/>
        </p:nvSpPr>
        <p:spPr>
          <a:xfrm rot="16200000">
            <a:off x="-1290310" y="3738890"/>
            <a:ext cx="3124201" cy="523220"/>
          </a:xfrm>
          <a:prstGeom prst="rect">
            <a:avLst/>
          </a:prstGeom>
          <a:solidFill>
            <a:schemeClr val="bg1"/>
          </a:solidFill>
        </p:spPr>
        <p:txBody>
          <a:bodyPr wrap="square" rtlCol="0" anchor="t">
            <a:spAutoFit/>
          </a:bodyPr>
          <a:lstStyle/>
          <a:p>
            <a:pPr algn="ctr"/>
            <a:r>
              <a:rPr lang="en-US" sz="2800" dirty="0" smtClean="0"/>
              <a:t>Speed [pairs/sec]</a:t>
            </a:r>
            <a:endParaRPr lang="en-US" sz="2800" dirty="0"/>
          </a:p>
        </p:txBody>
      </p:sp>
      <p:sp>
        <p:nvSpPr>
          <p:cNvPr id="32" name="TextBox 31"/>
          <p:cNvSpPr txBox="1"/>
          <p:nvPr/>
        </p:nvSpPr>
        <p:spPr>
          <a:xfrm>
            <a:off x="7848600" y="4264223"/>
            <a:ext cx="1295400" cy="307777"/>
          </a:xfrm>
          <a:prstGeom prst="rect">
            <a:avLst/>
          </a:prstGeom>
          <a:solidFill>
            <a:schemeClr val="bg1"/>
          </a:solidFill>
        </p:spPr>
        <p:txBody>
          <a:bodyPr wrap="square" rtlCol="0">
            <a:spAutoFit/>
          </a:bodyPr>
          <a:lstStyle/>
          <a:p>
            <a:pPr algn="l"/>
            <a:r>
              <a:rPr lang="en-US" sz="1400" dirty="0" smtClean="0"/>
              <a:t>27,600 Atoms</a:t>
            </a:r>
            <a:endParaRPr lang="en-US" sz="1400" dirty="0"/>
          </a:p>
        </p:txBody>
      </p:sp>
      <p:sp>
        <p:nvSpPr>
          <p:cNvPr id="33" name="TextBox 32"/>
          <p:cNvSpPr txBox="1"/>
          <p:nvPr/>
        </p:nvSpPr>
        <p:spPr>
          <a:xfrm>
            <a:off x="7848600" y="4800600"/>
            <a:ext cx="1295400" cy="307777"/>
          </a:xfrm>
          <a:prstGeom prst="rect">
            <a:avLst/>
          </a:prstGeom>
          <a:solidFill>
            <a:schemeClr val="bg1"/>
          </a:solidFill>
        </p:spPr>
        <p:txBody>
          <a:bodyPr wrap="square" rtlCol="0">
            <a:spAutoFit/>
          </a:bodyPr>
          <a:lstStyle/>
          <a:p>
            <a:pPr algn="l"/>
            <a:r>
              <a:rPr lang="en-US" sz="1400" dirty="0" smtClean="0"/>
              <a:t>29,500 Atoms</a:t>
            </a:r>
            <a:endParaRPr lang="en-US" sz="1400" dirty="0"/>
          </a:p>
        </p:txBody>
      </p:sp>
      <p:sp>
        <p:nvSpPr>
          <p:cNvPr id="34" name="TextBox 33"/>
          <p:cNvSpPr txBox="1"/>
          <p:nvPr/>
        </p:nvSpPr>
        <p:spPr>
          <a:xfrm>
            <a:off x="7848600" y="5407223"/>
            <a:ext cx="1295400" cy="307777"/>
          </a:xfrm>
          <a:prstGeom prst="rect">
            <a:avLst/>
          </a:prstGeom>
          <a:solidFill>
            <a:schemeClr val="bg1"/>
          </a:solidFill>
        </p:spPr>
        <p:txBody>
          <a:bodyPr wrap="square" rtlCol="0">
            <a:spAutoFit/>
          </a:bodyPr>
          <a:lstStyle/>
          <a:p>
            <a:pPr algn="l"/>
            <a:r>
              <a:rPr lang="en-US" sz="1400" dirty="0" smtClean="0"/>
              <a:t>2,016 Atoms</a:t>
            </a:r>
            <a:endParaRPr lang="en-US" sz="1400" dirty="0"/>
          </a:p>
        </p:txBody>
      </p:sp>
      <p:sp>
        <p:nvSpPr>
          <p:cNvPr id="35" name="TextBox 34"/>
          <p:cNvSpPr txBox="1"/>
          <p:nvPr/>
        </p:nvSpPr>
        <p:spPr>
          <a:xfrm>
            <a:off x="7848600" y="5864423"/>
            <a:ext cx="1295400" cy="307777"/>
          </a:xfrm>
          <a:prstGeom prst="rect">
            <a:avLst/>
          </a:prstGeom>
          <a:solidFill>
            <a:schemeClr val="bg1"/>
          </a:solidFill>
        </p:spPr>
        <p:txBody>
          <a:bodyPr wrap="square" rtlCol="0">
            <a:spAutoFit/>
          </a:bodyPr>
          <a:lstStyle/>
          <a:p>
            <a:pPr algn="l"/>
            <a:r>
              <a:rPr lang="en-US" sz="1400" dirty="0" smtClean="0"/>
              <a:t>2,412 Atoms</a:t>
            </a:r>
            <a:endParaRPr lang="en-US" sz="1400" dirty="0"/>
          </a:p>
        </p:txBody>
      </p:sp>
      <p:sp>
        <p:nvSpPr>
          <p:cNvPr id="27" name="TextBox 26"/>
          <p:cNvSpPr txBox="1"/>
          <p:nvPr/>
        </p:nvSpPr>
        <p:spPr>
          <a:xfrm>
            <a:off x="7848600" y="3578423"/>
            <a:ext cx="1295400" cy="307777"/>
          </a:xfrm>
          <a:prstGeom prst="rect">
            <a:avLst/>
          </a:prstGeom>
          <a:solidFill>
            <a:schemeClr val="bg1"/>
          </a:solidFill>
        </p:spPr>
        <p:txBody>
          <a:bodyPr wrap="square" rtlCol="0">
            <a:spAutoFit/>
          </a:bodyPr>
          <a:lstStyle/>
          <a:p>
            <a:pPr algn="l"/>
            <a:r>
              <a:rPr lang="en-US" sz="1400" dirty="0" smtClean="0"/>
              <a:t>149,000 Atoms</a:t>
            </a:r>
            <a:endParaRPr lang="en-US" sz="1400" dirty="0"/>
          </a:p>
        </p:txBody>
      </p:sp>
    </p:spTree>
    <p:extLst>
      <p:ext uri="{BB962C8B-B14F-4D97-AF65-F5344CB8AC3E}">
        <p14:creationId xmlns:p14="http://schemas.microsoft.com/office/powerpoint/2010/main" val="12061722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685800" y="0"/>
            <a:ext cx="7772400" cy="762000"/>
          </a:xfrm>
        </p:spPr>
        <p:txBody>
          <a:bodyPr>
            <a:normAutofit/>
          </a:bodyPr>
          <a:lstStyle/>
          <a:p>
            <a:r>
              <a:rPr lang="en-US" sz="4000" dirty="0" smtClean="0">
                <a:ea typeface="ＭＳ Ｐゴシック" charset="-128"/>
              </a:rPr>
              <a:t>Cray Gemini Optimization</a:t>
            </a:r>
          </a:p>
        </p:txBody>
      </p:sp>
      <p:sp>
        <p:nvSpPr>
          <p:cNvPr id="21506" name="Content Placeholder 2"/>
          <p:cNvSpPr>
            <a:spLocks noGrp="1"/>
          </p:cNvSpPr>
          <p:nvPr>
            <p:ph sz="half" idx="1"/>
          </p:nvPr>
        </p:nvSpPr>
        <p:spPr>
          <a:xfrm>
            <a:off x="381000" y="838200"/>
            <a:ext cx="8458200" cy="2362200"/>
          </a:xfrm>
        </p:spPr>
        <p:txBody>
          <a:bodyPr/>
          <a:lstStyle/>
          <a:p>
            <a:r>
              <a:rPr lang="en-US" sz="2400" dirty="0" smtClean="0">
                <a:ea typeface="ＭＳ Ｐゴシック" charset="-128"/>
              </a:rPr>
              <a:t>The new Cray machine has a better network (called </a:t>
            </a:r>
            <a:r>
              <a:rPr lang="en-US" sz="2400" dirty="0" smtClean="0">
                <a:solidFill>
                  <a:srgbClr val="0000FF"/>
                </a:solidFill>
                <a:ea typeface="ＭＳ Ｐゴシック" charset="-128"/>
              </a:rPr>
              <a:t>Gemini</a:t>
            </a:r>
            <a:r>
              <a:rPr lang="en-US" sz="2400" dirty="0" smtClean="0">
                <a:ea typeface="ＭＳ Ｐゴシック" charset="-128"/>
              </a:rPr>
              <a:t>)</a:t>
            </a:r>
          </a:p>
          <a:p>
            <a:r>
              <a:rPr lang="en-US" sz="2400" dirty="0" smtClean="0">
                <a:ea typeface="ＭＳ Ｐゴシック" charset="-128"/>
              </a:rPr>
              <a:t>MPI-based NAMD scaled poorly</a:t>
            </a:r>
          </a:p>
          <a:p>
            <a:r>
              <a:rPr lang="en-US" sz="2400" dirty="0" smtClean="0">
                <a:ea typeface="ＭＳ Ｐゴシック" charset="-128"/>
              </a:rPr>
              <a:t>BTRC implemented direct port of </a:t>
            </a:r>
            <a:r>
              <a:rPr lang="en-US" sz="2400" dirty="0" smtClean="0">
                <a:solidFill>
                  <a:srgbClr val="0070C0"/>
                </a:solidFill>
                <a:ea typeface="ＭＳ Ｐゴシック" charset="-128"/>
              </a:rPr>
              <a:t>Charm++ </a:t>
            </a:r>
            <a:r>
              <a:rPr lang="en-US" sz="2400" dirty="0" smtClean="0">
                <a:ea typeface="ＭＳ Ｐゴシック" charset="-128"/>
              </a:rPr>
              <a:t>to Cray </a:t>
            </a:r>
          </a:p>
          <a:p>
            <a:pPr lvl="2"/>
            <a:r>
              <a:rPr lang="en-US" sz="1800" i="1" dirty="0" err="1" smtClean="0">
                <a:solidFill>
                  <a:srgbClr val="0000FF"/>
                </a:solidFill>
                <a:ea typeface="ＭＳ Ｐゴシック" charset="-128"/>
              </a:rPr>
              <a:t>uGNI</a:t>
            </a:r>
            <a:r>
              <a:rPr lang="en-US" sz="1800" dirty="0" smtClean="0">
                <a:ea typeface="ＭＳ Ｐゴシック" charset="-128"/>
              </a:rPr>
              <a:t> is the lowest level interface for the Cray </a:t>
            </a:r>
            <a:r>
              <a:rPr lang="en-US" sz="1800" dirty="0" smtClean="0">
                <a:solidFill>
                  <a:srgbClr val="0000FF"/>
                </a:solidFill>
                <a:ea typeface="ＭＳ Ｐゴシック" charset="-128"/>
              </a:rPr>
              <a:t>Gemini</a:t>
            </a:r>
            <a:r>
              <a:rPr lang="en-US" sz="1800" dirty="0" smtClean="0">
                <a:ea typeface="ＭＳ Ｐゴシック" charset="-128"/>
              </a:rPr>
              <a:t> network</a:t>
            </a:r>
          </a:p>
          <a:p>
            <a:pPr lvl="1"/>
            <a:r>
              <a:rPr lang="en-US" sz="2000" dirty="0" smtClean="0">
                <a:ea typeface="ＭＳ Ｐゴシック" charset="-128"/>
              </a:rPr>
              <a:t>Removes </a:t>
            </a:r>
            <a:r>
              <a:rPr lang="en-US" sz="2000" dirty="0" smtClean="0">
                <a:solidFill>
                  <a:srgbClr val="FF0000"/>
                </a:solidFill>
                <a:ea typeface="ＭＳ Ｐゴシック" charset="-128"/>
              </a:rPr>
              <a:t>MPI</a:t>
            </a:r>
            <a:r>
              <a:rPr lang="en-US" sz="2000" dirty="0" smtClean="0">
                <a:ea typeface="ＭＳ Ｐゴシック" charset="-128"/>
              </a:rPr>
              <a:t> from NAMD call stack</a:t>
            </a:r>
          </a:p>
        </p:txBody>
      </p:sp>
      <p:sp>
        <p:nvSpPr>
          <p:cNvPr id="5" name="Rectangle 4"/>
          <p:cNvSpPr/>
          <p:nvPr/>
        </p:nvSpPr>
        <p:spPr bwMode="auto">
          <a:xfrm>
            <a:off x="0" y="6172200"/>
            <a:ext cx="9067800" cy="6096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7" name="TextBox 6"/>
          <p:cNvSpPr txBox="1"/>
          <p:nvPr/>
        </p:nvSpPr>
        <p:spPr>
          <a:xfrm>
            <a:off x="5410200" y="3657600"/>
            <a:ext cx="3581400" cy="646331"/>
          </a:xfrm>
          <a:prstGeom prst="rect">
            <a:avLst/>
          </a:prstGeom>
          <a:noFill/>
        </p:spPr>
        <p:txBody>
          <a:bodyPr wrap="square" rtlCol="0">
            <a:spAutoFit/>
          </a:bodyPr>
          <a:lstStyle/>
          <a:p>
            <a:pPr algn="l"/>
            <a:r>
              <a:rPr lang="en-US" sz="1800" dirty="0" smtClean="0">
                <a:solidFill>
                  <a:srgbClr val="0000FF"/>
                </a:solidFill>
              </a:rPr>
              <a:t>Gemini</a:t>
            </a:r>
            <a:r>
              <a:rPr lang="en-US" sz="1800" dirty="0" smtClean="0"/>
              <a:t> provides at least 2x increase in usable nodes for strong scaling</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4724400"/>
            <a:ext cx="3086100" cy="1609916"/>
          </a:xfrm>
          <a:prstGeom prst="rect">
            <a:avLst/>
          </a:prstGeom>
        </p:spPr>
      </p:pic>
      <p:sp>
        <p:nvSpPr>
          <p:cNvPr id="6" name="Right Brace 5"/>
          <p:cNvSpPr/>
          <p:nvPr/>
        </p:nvSpPr>
        <p:spPr bwMode="auto">
          <a:xfrm>
            <a:off x="4876800" y="3810000"/>
            <a:ext cx="475942" cy="914400"/>
          </a:xfrm>
          <a:prstGeom prst="rightBrace">
            <a:avLst>
              <a:gd name="adj1" fmla="val 8333"/>
              <a:gd name="adj2" fmla="val 32775"/>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84" charset="0"/>
            </a:endParaRPr>
          </a:p>
        </p:txBody>
      </p:sp>
      <p:graphicFrame>
        <p:nvGraphicFramePr>
          <p:cNvPr id="4" name="Chart 3"/>
          <p:cNvGraphicFramePr/>
          <p:nvPr>
            <p:extLst>
              <p:ext uri="{D42A27DB-BD31-4B8C-83A1-F6EECF244321}">
                <p14:modId xmlns:p14="http://schemas.microsoft.com/office/powerpoint/2010/main" val="565325929"/>
              </p:ext>
            </p:extLst>
          </p:nvPr>
        </p:nvGraphicFramePr>
        <p:xfrm>
          <a:off x="304800" y="3200400"/>
          <a:ext cx="4876800" cy="32004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609600" y="3048000"/>
            <a:ext cx="4343400" cy="307777"/>
          </a:xfrm>
          <a:prstGeom prst="rect">
            <a:avLst/>
          </a:prstGeom>
          <a:solidFill>
            <a:schemeClr val="bg1"/>
          </a:solidFill>
        </p:spPr>
        <p:txBody>
          <a:bodyPr wrap="square" rtlCol="0">
            <a:spAutoFit/>
          </a:bodyPr>
          <a:lstStyle/>
          <a:p>
            <a:pPr algn="l"/>
            <a:r>
              <a:rPr lang="en-US" sz="1400" b="1" dirty="0" smtClean="0"/>
              <a:t>ApoA1 (92,000 atoms) on Cray Blue Waters prototype</a:t>
            </a:r>
            <a:endParaRPr lang="en-US" sz="1400" b="1" dirty="0"/>
          </a:p>
        </p:txBody>
      </p:sp>
      <p:sp>
        <p:nvSpPr>
          <p:cNvPr id="10" name="TextBox 9"/>
          <p:cNvSpPr txBox="1"/>
          <p:nvPr/>
        </p:nvSpPr>
        <p:spPr>
          <a:xfrm rot="16200000">
            <a:off x="-512714" y="4455899"/>
            <a:ext cx="1356330" cy="369332"/>
          </a:xfrm>
          <a:prstGeom prst="rect">
            <a:avLst/>
          </a:prstGeom>
          <a:solidFill>
            <a:schemeClr val="bg1"/>
          </a:solidFill>
        </p:spPr>
        <p:txBody>
          <a:bodyPr wrap="square" rtlCol="0">
            <a:spAutoFit/>
          </a:bodyPr>
          <a:lstStyle/>
          <a:p>
            <a:pPr algn="ctr"/>
            <a:r>
              <a:rPr lang="en-US" sz="1800" dirty="0" smtClean="0"/>
              <a:t>ns/day</a:t>
            </a:r>
            <a:endParaRPr lang="en-US" sz="1800" dirty="0"/>
          </a:p>
        </p:txBody>
      </p:sp>
      <p:sp>
        <p:nvSpPr>
          <p:cNvPr id="11" name="TextBox 10"/>
          <p:cNvSpPr txBox="1"/>
          <p:nvPr/>
        </p:nvSpPr>
        <p:spPr>
          <a:xfrm>
            <a:off x="2362200" y="6248400"/>
            <a:ext cx="1356330" cy="369332"/>
          </a:xfrm>
          <a:prstGeom prst="rect">
            <a:avLst/>
          </a:prstGeom>
          <a:solidFill>
            <a:schemeClr val="bg1"/>
          </a:solidFill>
        </p:spPr>
        <p:txBody>
          <a:bodyPr wrap="square" rtlCol="0">
            <a:spAutoFit/>
          </a:bodyPr>
          <a:lstStyle/>
          <a:p>
            <a:pPr algn="ctr"/>
            <a:r>
              <a:rPr lang="en-US" sz="1800" dirty="0" smtClean="0"/>
              <a:t>nodes</a:t>
            </a:r>
            <a:endParaRPr lang="en-US" sz="1800" dirty="0"/>
          </a:p>
        </p:txBody>
      </p:sp>
    </p:spTree>
    <p:extLst>
      <p:ext uri="{BB962C8B-B14F-4D97-AF65-F5344CB8AC3E}">
        <p14:creationId xmlns:p14="http://schemas.microsoft.com/office/powerpoint/2010/main" val="21509206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bwMode="auto">
          <a:xfrm>
            <a:off x="0" y="6172200"/>
            <a:ext cx="9144000" cy="685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5601" name="Title 1"/>
          <p:cNvSpPr>
            <a:spLocks noGrp="1"/>
          </p:cNvSpPr>
          <p:nvPr>
            <p:ph type="title"/>
          </p:nvPr>
        </p:nvSpPr>
        <p:spPr>
          <a:xfrm>
            <a:off x="0" y="0"/>
            <a:ext cx="9144000" cy="685800"/>
          </a:xfrm>
        </p:spPr>
        <p:txBody>
          <a:bodyPr/>
          <a:lstStyle/>
          <a:p>
            <a:r>
              <a:rPr lang="en-US" sz="4000" dirty="0" smtClean="0">
                <a:ea typeface="ＭＳ Ｐゴシック" charset="-128"/>
              </a:rPr>
              <a:t>100M-atom Benchmark Performance</a:t>
            </a:r>
          </a:p>
        </p:txBody>
      </p:sp>
      <p:grpSp>
        <p:nvGrpSpPr>
          <p:cNvPr id="6" name="Group 5"/>
          <p:cNvGrpSpPr/>
          <p:nvPr/>
        </p:nvGrpSpPr>
        <p:grpSpPr>
          <a:xfrm>
            <a:off x="-76199" y="685800"/>
            <a:ext cx="6095999" cy="3276600"/>
            <a:chOff x="-76200" y="533400"/>
            <a:chExt cx="6096000" cy="3276600"/>
          </a:xfrm>
        </p:grpSpPr>
        <p:graphicFrame>
          <p:nvGraphicFramePr>
            <p:cNvPr id="4" name="Chart 3"/>
            <p:cNvGraphicFramePr/>
            <p:nvPr>
              <p:extLst>
                <p:ext uri="{D42A27DB-BD31-4B8C-83A1-F6EECF244321}">
                  <p14:modId xmlns:p14="http://schemas.microsoft.com/office/powerpoint/2010/main" val="37187629"/>
                </p:ext>
              </p:extLst>
            </p:nvPr>
          </p:nvGraphicFramePr>
          <p:xfrm>
            <a:off x="304799" y="685800"/>
            <a:ext cx="5715001"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rot="16200000">
              <a:off x="-569699" y="1956569"/>
              <a:ext cx="1356330" cy="369332"/>
            </a:xfrm>
            <a:prstGeom prst="rect">
              <a:avLst/>
            </a:prstGeom>
            <a:solidFill>
              <a:schemeClr val="bg1"/>
            </a:solidFill>
          </p:spPr>
          <p:txBody>
            <a:bodyPr wrap="square" rtlCol="0">
              <a:spAutoFit/>
            </a:bodyPr>
            <a:lstStyle/>
            <a:p>
              <a:pPr algn="ctr"/>
              <a:r>
                <a:rPr lang="en-US" sz="1800" dirty="0" smtClean="0"/>
                <a:t>ns/day</a:t>
              </a:r>
              <a:endParaRPr lang="en-US" sz="1800" dirty="0"/>
            </a:p>
          </p:txBody>
        </p:sp>
        <p:sp>
          <p:nvSpPr>
            <p:cNvPr id="19" name="TextBox 18"/>
            <p:cNvSpPr txBox="1"/>
            <p:nvPr/>
          </p:nvSpPr>
          <p:spPr>
            <a:xfrm>
              <a:off x="762000" y="533400"/>
              <a:ext cx="5029200" cy="369332"/>
            </a:xfrm>
            <a:prstGeom prst="rect">
              <a:avLst/>
            </a:prstGeom>
            <a:noFill/>
          </p:spPr>
          <p:txBody>
            <a:bodyPr wrap="square" bIns="45720" rtlCol="0">
              <a:spAutoFit/>
            </a:bodyPr>
            <a:lstStyle/>
            <a:p>
              <a:pPr algn="ctr"/>
              <a:r>
                <a:rPr lang="en-US" sz="1800" dirty="0" smtClean="0"/>
                <a:t>100M-atom performance on Jaguar and Blue Waters </a:t>
              </a:r>
              <a:endParaRPr lang="en-US" sz="1800" dirty="0"/>
            </a:p>
          </p:txBody>
        </p:sp>
        <p:sp>
          <p:nvSpPr>
            <p:cNvPr id="20" name="TextBox 19"/>
            <p:cNvSpPr txBox="1"/>
            <p:nvPr/>
          </p:nvSpPr>
          <p:spPr>
            <a:xfrm>
              <a:off x="609599" y="3533001"/>
              <a:ext cx="2286000" cy="276999"/>
            </a:xfrm>
            <a:prstGeom prst="rect">
              <a:avLst/>
            </a:prstGeom>
            <a:noFill/>
          </p:spPr>
          <p:txBody>
            <a:bodyPr wrap="square" lIns="0" tIns="0" rIns="0" bIns="0" rtlCol="0">
              <a:spAutoFit/>
            </a:bodyPr>
            <a:lstStyle/>
            <a:p>
              <a:pPr algn="ctr"/>
              <a:r>
                <a:rPr lang="en-US" sz="1800" dirty="0" smtClean="0"/>
                <a:t>Number of “Cores”</a:t>
              </a:r>
              <a:endParaRPr lang="en-US" sz="1800" dirty="0"/>
            </a:p>
          </p:txBody>
        </p:sp>
      </p:grpSp>
      <p:sp>
        <p:nvSpPr>
          <p:cNvPr id="17" name="Content Placeholder 2"/>
          <p:cNvSpPr txBox="1">
            <a:spLocks/>
          </p:cNvSpPr>
          <p:nvPr/>
        </p:nvSpPr>
        <p:spPr bwMode="auto">
          <a:xfrm>
            <a:off x="152400" y="4572000"/>
            <a:ext cx="2640263" cy="1143000"/>
          </a:xfrm>
          <a:prstGeom prst="rect">
            <a:avLst/>
          </a:prstGeom>
          <a:solidFill>
            <a:schemeClr val="accent6">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FontTx/>
              <a:buNone/>
            </a:pPr>
            <a:r>
              <a:rPr lang="en-US" sz="2400" b="1" dirty="0" err="1" smtClean="0">
                <a:ea typeface="ＭＳ Ｐゴシック" charset="-128"/>
              </a:rPr>
              <a:t>Tsubame</a:t>
            </a:r>
            <a:r>
              <a:rPr lang="en-US" sz="2400" b="1" dirty="0" smtClean="0">
                <a:ea typeface="ＭＳ Ｐゴシック" charset="-128"/>
              </a:rPr>
              <a:t> </a:t>
            </a:r>
          </a:p>
          <a:p>
            <a:pPr marL="0" indent="0">
              <a:buFontTx/>
              <a:buNone/>
            </a:pPr>
            <a:r>
              <a:rPr lang="en-US" sz="1800" b="1" dirty="0" smtClean="0">
                <a:solidFill>
                  <a:srgbClr val="FF6600"/>
                </a:solidFill>
                <a:ea typeface="ＭＳ Ｐゴシック" charset="-128"/>
              </a:rPr>
              <a:t>Tokyo Institute of Tech.</a:t>
            </a:r>
          </a:p>
          <a:p>
            <a:pPr marL="0" indent="0">
              <a:buFontTx/>
              <a:buNone/>
            </a:pPr>
            <a:r>
              <a:rPr lang="en-US" sz="1800" dirty="0" smtClean="0">
                <a:ea typeface="ＭＳ Ｐゴシック" charset="-128"/>
              </a:rPr>
              <a:t>4224 GPUs</a:t>
            </a:r>
          </a:p>
          <a:p>
            <a:pPr marL="514350" lvl="1" indent="0">
              <a:buFontTx/>
              <a:buNone/>
            </a:pPr>
            <a:endParaRPr lang="en-US" sz="1050" dirty="0" smtClean="0">
              <a:ea typeface="ＭＳ Ｐゴシック" charset="-128"/>
            </a:endParaRPr>
          </a:p>
          <a:p>
            <a:pPr marL="514350" lvl="1" indent="0">
              <a:buFontTx/>
              <a:buNone/>
            </a:pPr>
            <a:endParaRPr lang="en-US" sz="1050" dirty="0" smtClean="0">
              <a:ea typeface="ＭＳ Ｐゴシック" charset="-128"/>
            </a:endParaRPr>
          </a:p>
          <a:p>
            <a:pPr marL="0" indent="0">
              <a:buFontTx/>
              <a:buNone/>
            </a:pPr>
            <a:endParaRPr lang="en-US" sz="1050" dirty="0" smtClean="0">
              <a:ea typeface="ＭＳ Ｐゴシック" charset="-128"/>
            </a:endParaRPr>
          </a:p>
        </p:txBody>
      </p:sp>
      <p:sp>
        <p:nvSpPr>
          <p:cNvPr id="14" name="TextBox 13"/>
          <p:cNvSpPr txBox="1"/>
          <p:nvPr/>
        </p:nvSpPr>
        <p:spPr>
          <a:xfrm>
            <a:off x="5368752" y="6554265"/>
            <a:ext cx="1828800" cy="276999"/>
          </a:xfrm>
          <a:prstGeom prst="rect">
            <a:avLst/>
          </a:prstGeom>
          <a:noFill/>
        </p:spPr>
        <p:txBody>
          <a:bodyPr wrap="square" lIns="0" tIns="0" rIns="0" bIns="0" rtlCol="0">
            <a:spAutoFit/>
          </a:bodyPr>
          <a:lstStyle/>
          <a:p>
            <a:pPr algn="ctr"/>
            <a:r>
              <a:rPr lang="en-US" sz="1800" dirty="0" smtClean="0"/>
              <a:t>Number of Nodes</a:t>
            </a:r>
            <a:endParaRPr lang="en-US" sz="1800" dirty="0"/>
          </a:p>
        </p:txBody>
      </p:sp>
      <p:graphicFrame>
        <p:nvGraphicFramePr>
          <p:cNvPr id="2" name="Chart 1"/>
          <p:cNvGraphicFramePr/>
          <p:nvPr>
            <p:extLst>
              <p:ext uri="{D42A27DB-BD31-4B8C-83A1-F6EECF244321}">
                <p14:modId xmlns:p14="http://schemas.microsoft.com/office/powerpoint/2010/main" val="331906790"/>
              </p:ext>
            </p:extLst>
          </p:nvPr>
        </p:nvGraphicFramePr>
        <p:xfrm>
          <a:off x="2819400" y="3733800"/>
          <a:ext cx="6223000" cy="28956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rot="16200000">
            <a:off x="2249701" y="5004569"/>
            <a:ext cx="1356330" cy="369332"/>
          </a:xfrm>
          <a:prstGeom prst="rect">
            <a:avLst/>
          </a:prstGeom>
          <a:noFill/>
        </p:spPr>
        <p:txBody>
          <a:bodyPr wrap="square" rtlCol="0">
            <a:spAutoFit/>
          </a:bodyPr>
          <a:lstStyle/>
          <a:p>
            <a:pPr algn="ctr"/>
            <a:r>
              <a:rPr lang="en-US" sz="1800" dirty="0" smtClean="0"/>
              <a:t>ns/day</a:t>
            </a:r>
            <a:endParaRPr lang="en-US" sz="1800" dirty="0"/>
          </a:p>
        </p:txBody>
      </p:sp>
      <p:sp>
        <p:nvSpPr>
          <p:cNvPr id="25602" name="Content Placeholder 2"/>
          <p:cNvSpPr>
            <a:spLocks noGrp="1"/>
          </p:cNvSpPr>
          <p:nvPr>
            <p:ph idx="1"/>
          </p:nvPr>
        </p:nvSpPr>
        <p:spPr>
          <a:xfrm>
            <a:off x="5410200" y="1066800"/>
            <a:ext cx="3581400" cy="2286000"/>
          </a:xfrm>
          <a:solidFill>
            <a:schemeClr val="accent6">
              <a:lumMod val="20000"/>
              <a:lumOff val="80000"/>
            </a:schemeClr>
          </a:solidFill>
        </p:spPr>
        <p:txBody>
          <a:bodyPr/>
          <a:lstStyle/>
          <a:p>
            <a:pPr marL="0" indent="0" algn="ctr">
              <a:buNone/>
            </a:pPr>
            <a:r>
              <a:rPr lang="en-US" sz="2400" b="1" dirty="0" smtClean="0">
                <a:ea typeface="ＭＳ Ｐゴシック" charset="-128"/>
              </a:rPr>
              <a:t>Cray</a:t>
            </a:r>
            <a:r>
              <a:rPr lang="en-US" sz="2400" b="1" dirty="0">
                <a:ea typeface="ＭＳ Ｐゴシック" charset="-128"/>
              </a:rPr>
              <a:t> </a:t>
            </a:r>
            <a:endParaRPr lang="en-US" sz="2400" b="1" dirty="0" smtClean="0">
              <a:ea typeface="ＭＳ Ｐゴシック" charset="-128"/>
            </a:endParaRPr>
          </a:p>
          <a:p>
            <a:pPr marL="0" indent="0">
              <a:buNone/>
            </a:pPr>
            <a:r>
              <a:rPr lang="en-US" sz="1800" b="1" dirty="0" smtClean="0">
                <a:solidFill>
                  <a:srgbClr val="FF6600"/>
                </a:solidFill>
                <a:ea typeface="ＭＳ Ｐゴシック" charset="-128"/>
              </a:rPr>
              <a:t>Jaguar XT5 (ORNL) </a:t>
            </a:r>
          </a:p>
          <a:p>
            <a:pPr marL="0" indent="0">
              <a:buNone/>
            </a:pPr>
            <a:r>
              <a:rPr lang="en-US" sz="1800" b="1" dirty="0" smtClean="0">
                <a:solidFill>
                  <a:srgbClr val="FF6600"/>
                </a:solidFill>
                <a:ea typeface="ＭＳ Ｐゴシック" charset="-128"/>
              </a:rPr>
              <a:t>224,000 cores</a:t>
            </a:r>
          </a:p>
          <a:p>
            <a:pPr marL="0" indent="0">
              <a:buNone/>
            </a:pPr>
            <a:endParaRPr lang="en-US" sz="1800" dirty="0">
              <a:ea typeface="ＭＳ Ｐゴシック" charset="-128"/>
            </a:endParaRPr>
          </a:p>
          <a:p>
            <a:pPr marL="0" indent="0">
              <a:buNone/>
            </a:pPr>
            <a:r>
              <a:rPr lang="en-US" sz="1800" b="1" dirty="0" err="1" smtClean="0">
                <a:solidFill>
                  <a:srgbClr val="3366FF"/>
                </a:solidFill>
                <a:ea typeface="ＭＳ Ｐゴシック" charset="-128"/>
              </a:rPr>
              <a:t>BlueWaters</a:t>
            </a:r>
            <a:r>
              <a:rPr lang="en-US" sz="1800" b="1" dirty="0" smtClean="0">
                <a:solidFill>
                  <a:srgbClr val="3366FF"/>
                </a:solidFill>
                <a:ea typeface="ＭＳ Ｐゴシック" charset="-128"/>
              </a:rPr>
              <a:t> ESS XE6 (UIUC) </a:t>
            </a:r>
          </a:p>
          <a:p>
            <a:pPr marL="0" indent="0">
              <a:buNone/>
            </a:pPr>
            <a:r>
              <a:rPr lang="en-US" sz="1800" b="1" dirty="0" smtClean="0">
                <a:solidFill>
                  <a:srgbClr val="3366FF"/>
                </a:solidFill>
                <a:ea typeface="ＭＳ Ｐゴシック" charset="-128"/>
              </a:rPr>
              <a:t>Final: 380,000 cores, 3000 GPUs</a:t>
            </a:r>
            <a:endParaRPr lang="en-US" sz="1050" dirty="0" smtClean="0">
              <a:ea typeface="ＭＳ Ｐゴシック" charset="-128"/>
            </a:endParaRPr>
          </a:p>
          <a:p>
            <a:pPr marL="0" indent="0">
              <a:buNone/>
            </a:pPr>
            <a:endParaRPr lang="en-US" sz="1050" dirty="0" smtClean="0">
              <a:ea typeface="ＭＳ Ｐゴシック" charset="-128"/>
            </a:endParaRPr>
          </a:p>
        </p:txBody>
      </p:sp>
    </p:spTree>
    <p:extLst>
      <p:ext uri="{BB962C8B-B14F-4D97-AF65-F5344CB8AC3E}">
        <p14:creationId xmlns:p14="http://schemas.microsoft.com/office/powerpoint/2010/main" val="2161773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6774"/>
          <a:stretch/>
        </p:blipFill>
        <p:spPr>
          <a:xfrm>
            <a:off x="0" y="914400"/>
            <a:ext cx="9036723" cy="5876365"/>
          </a:xfrm>
          <a:solidFill>
            <a:schemeClr val="bg1"/>
          </a:solidFill>
        </p:spPr>
      </p:pic>
      <p:sp>
        <p:nvSpPr>
          <p:cNvPr id="2" name="Title 1"/>
          <p:cNvSpPr>
            <a:spLocks noGrp="1"/>
          </p:cNvSpPr>
          <p:nvPr>
            <p:ph type="title"/>
          </p:nvPr>
        </p:nvSpPr>
        <p:spPr>
          <a:xfrm>
            <a:off x="685800" y="0"/>
            <a:ext cx="7772400" cy="1143000"/>
          </a:xfrm>
        </p:spPr>
        <p:txBody>
          <a:bodyPr/>
          <a:lstStyle/>
          <a:p>
            <a:r>
              <a:rPr lang="en-US" dirty="0" smtClean="0"/>
              <a:t>100M Atoms on Titan </a:t>
            </a:r>
            <a:r>
              <a:rPr lang="en-US" dirty="0" err="1" smtClean="0"/>
              <a:t>vs</a:t>
            </a:r>
            <a:r>
              <a:rPr lang="en-US" dirty="0" smtClean="0"/>
              <a:t> Jaguar</a:t>
            </a:r>
            <a:endParaRPr lang="en-US" dirty="0"/>
          </a:p>
        </p:txBody>
      </p:sp>
      <p:sp>
        <p:nvSpPr>
          <p:cNvPr id="3" name="TextBox 2"/>
          <p:cNvSpPr txBox="1"/>
          <p:nvPr/>
        </p:nvSpPr>
        <p:spPr>
          <a:xfrm>
            <a:off x="5908151" y="2140803"/>
            <a:ext cx="2501256" cy="830997"/>
          </a:xfrm>
          <a:prstGeom prst="rect">
            <a:avLst/>
          </a:prstGeom>
          <a:noFill/>
        </p:spPr>
        <p:txBody>
          <a:bodyPr wrap="none" rtlCol="0">
            <a:spAutoFit/>
          </a:bodyPr>
          <a:lstStyle/>
          <a:p>
            <a:pPr algn="ctr"/>
            <a:r>
              <a:rPr lang="en-US" dirty="0" smtClean="0"/>
              <a:t>5x5x4 STMV grid</a:t>
            </a:r>
          </a:p>
          <a:p>
            <a:pPr algn="ctr"/>
            <a:r>
              <a:rPr lang="en-US" dirty="0" smtClean="0"/>
              <a:t>PME every 4 steps</a:t>
            </a:r>
          </a:p>
        </p:txBody>
      </p:sp>
      <p:sp>
        <p:nvSpPr>
          <p:cNvPr id="5" name="TextBox 4"/>
          <p:cNvSpPr txBox="1"/>
          <p:nvPr/>
        </p:nvSpPr>
        <p:spPr>
          <a:xfrm>
            <a:off x="1096813" y="3429000"/>
            <a:ext cx="5227787" cy="2677656"/>
          </a:xfrm>
          <a:prstGeom prst="rect">
            <a:avLst/>
          </a:prstGeom>
          <a:noFill/>
        </p:spPr>
        <p:txBody>
          <a:bodyPr wrap="square" rtlCol="0">
            <a:spAutoFit/>
          </a:bodyPr>
          <a:lstStyle/>
          <a:p>
            <a:pPr algn="l"/>
            <a:r>
              <a:rPr lang="en-US" b="1" u="sng" dirty="0" smtClean="0"/>
              <a:t>New Optimizations</a:t>
            </a:r>
          </a:p>
          <a:p>
            <a:pPr algn="l"/>
            <a:r>
              <a:rPr lang="en-US" dirty="0" smtClean="0"/>
              <a:t>Charm++ </a:t>
            </a:r>
            <a:r>
              <a:rPr lang="en-US" dirty="0" err="1" smtClean="0"/>
              <a:t>uGNI</a:t>
            </a:r>
            <a:r>
              <a:rPr lang="en-US" dirty="0" smtClean="0"/>
              <a:t> port</a:t>
            </a:r>
          </a:p>
          <a:p>
            <a:pPr algn="l"/>
            <a:r>
              <a:rPr lang="en-US" dirty="0" smtClean="0"/>
              <a:t>Node-aware optimizations</a:t>
            </a:r>
          </a:p>
          <a:p>
            <a:pPr algn="l"/>
            <a:r>
              <a:rPr lang="en-US" dirty="0" smtClean="0"/>
              <a:t>Priority messages in critical path</a:t>
            </a:r>
          </a:p>
          <a:p>
            <a:pPr algn="l"/>
            <a:r>
              <a:rPr lang="en-US" dirty="0" smtClean="0"/>
              <a:t>Persistent FFT messages for PME</a:t>
            </a:r>
          </a:p>
          <a:p>
            <a:pPr algn="l"/>
            <a:r>
              <a:rPr lang="en-US" dirty="0" smtClean="0"/>
              <a:t>Shared-memory parallelism for PME</a:t>
            </a:r>
          </a:p>
          <a:p>
            <a:pPr algn="l"/>
            <a:r>
              <a:rPr lang="en-US" i="1" dirty="0" smtClean="0"/>
              <a:t>Paper to be submitted to SC12</a:t>
            </a:r>
          </a:p>
        </p:txBody>
      </p:sp>
    </p:spTree>
    <p:extLst>
      <p:ext uri="{BB962C8B-B14F-4D97-AF65-F5344CB8AC3E}">
        <p14:creationId xmlns:p14="http://schemas.microsoft.com/office/powerpoint/2010/main" val="373969195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pu-gpu-baseline.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5961" t="8823" r="-15961"/>
          <a:stretch/>
        </p:blipFill>
        <p:spPr>
          <a:xfrm>
            <a:off x="-1600200" y="1016000"/>
            <a:ext cx="11963400" cy="5774765"/>
          </a:xfrm>
          <a:solidFill>
            <a:schemeClr val="bg1"/>
          </a:solidFill>
        </p:spPr>
      </p:pic>
      <p:sp>
        <p:nvSpPr>
          <p:cNvPr id="2" name="Title 1"/>
          <p:cNvSpPr>
            <a:spLocks noGrp="1"/>
          </p:cNvSpPr>
          <p:nvPr>
            <p:ph type="title"/>
          </p:nvPr>
        </p:nvSpPr>
        <p:spPr>
          <a:xfrm>
            <a:off x="0" y="0"/>
            <a:ext cx="9144000" cy="1143000"/>
          </a:xfrm>
        </p:spPr>
        <p:txBody>
          <a:bodyPr/>
          <a:lstStyle/>
          <a:p>
            <a:r>
              <a:rPr lang="en-US" dirty="0" smtClean="0"/>
              <a:t>1M </a:t>
            </a:r>
            <a:r>
              <a:rPr lang="en-US" dirty="0"/>
              <a:t>A</a:t>
            </a:r>
            <a:r>
              <a:rPr lang="en-US" dirty="0" smtClean="0"/>
              <a:t>tom Virus on </a:t>
            </a:r>
            <a:r>
              <a:rPr lang="en-US" dirty="0" err="1" smtClean="0"/>
              <a:t>TitanDev</a:t>
            </a:r>
            <a:r>
              <a:rPr lang="en-US" dirty="0" smtClean="0"/>
              <a:t> GPU</a:t>
            </a:r>
            <a:endParaRPr lang="en-US" dirty="0"/>
          </a:p>
        </p:txBody>
      </p:sp>
      <p:sp>
        <p:nvSpPr>
          <p:cNvPr id="5" name="TextBox 4"/>
          <p:cNvSpPr txBox="1"/>
          <p:nvPr/>
        </p:nvSpPr>
        <p:spPr>
          <a:xfrm>
            <a:off x="5723042" y="3741003"/>
            <a:ext cx="2582758" cy="830997"/>
          </a:xfrm>
          <a:prstGeom prst="rect">
            <a:avLst/>
          </a:prstGeom>
          <a:noFill/>
        </p:spPr>
        <p:txBody>
          <a:bodyPr wrap="none" rtlCol="0">
            <a:spAutoFit/>
          </a:bodyPr>
          <a:lstStyle/>
          <a:p>
            <a:pPr algn="ctr"/>
            <a:r>
              <a:rPr lang="en-US" dirty="0" smtClean="0"/>
              <a:t>Single STMV</a:t>
            </a:r>
          </a:p>
          <a:p>
            <a:pPr algn="ctr"/>
            <a:r>
              <a:rPr lang="en-US" dirty="0" smtClean="0"/>
              <a:t>PME every 4 steps</a:t>
            </a:r>
            <a:endParaRPr lang="en-US" dirty="0"/>
          </a:p>
        </p:txBody>
      </p:sp>
    </p:spTree>
    <p:extLst>
      <p:ext uri="{BB962C8B-B14F-4D97-AF65-F5344CB8AC3E}">
        <p14:creationId xmlns:p14="http://schemas.microsoft.com/office/powerpoint/2010/main" val="18786984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9600" y="685800"/>
            <a:ext cx="7903131" cy="5257800"/>
          </a:xfrm>
          <a:prstGeom prst="rect">
            <a:avLst/>
          </a:prstGeom>
        </p:spPr>
      </p:pic>
      <p:sp>
        <p:nvSpPr>
          <p:cNvPr id="6" name="Title 1"/>
          <p:cNvSpPr>
            <a:spLocks noGrp="1"/>
          </p:cNvSpPr>
          <p:nvPr>
            <p:ph type="title"/>
          </p:nvPr>
        </p:nvSpPr>
        <p:spPr>
          <a:xfrm>
            <a:off x="685800" y="152400"/>
            <a:ext cx="7772400" cy="1143000"/>
          </a:xfrm>
          <a:solidFill>
            <a:schemeClr val="bg1"/>
          </a:solidFill>
        </p:spPr>
        <p:txBody>
          <a:bodyPr/>
          <a:lstStyle/>
          <a:p>
            <a:r>
              <a:rPr lang="en-US" dirty="0" smtClean="0"/>
              <a:t>100M </a:t>
            </a:r>
            <a:r>
              <a:rPr lang="en-US" dirty="0"/>
              <a:t>A</a:t>
            </a:r>
            <a:r>
              <a:rPr lang="en-US" dirty="0" smtClean="0"/>
              <a:t>toms on </a:t>
            </a:r>
            <a:r>
              <a:rPr lang="en-US" dirty="0" err="1" smtClean="0"/>
              <a:t>TitanDev</a:t>
            </a:r>
            <a:endParaRPr lang="en-US" dirty="0"/>
          </a:p>
        </p:txBody>
      </p:sp>
    </p:spTree>
    <p:extLst>
      <p:ext uri="{BB962C8B-B14F-4D97-AF65-F5344CB8AC3E}">
        <p14:creationId xmlns:p14="http://schemas.microsoft.com/office/powerpoint/2010/main" val="411991191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err="1" smtClean="0"/>
              <a:t>TitanDev</a:t>
            </a:r>
            <a:r>
              <a:rPr lang="en-US" dirty="0" smtClean="0"/>
              <a:t> Cray XK6 Results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40983910"/>
              </p:ext>
            </p:extLst>
          </p:nvPr>
        </p:nvGraphicFramePr>
        <p:xfrm>
          <a:off x="457729" y="1599847"/>
          <a:ext cx="4685773" cy="4369150"/>
        </p:xfrm>
        <a:graphic>
          <a:graphicData uri="http://schemas.openxmlformats.org/drawingml/2006/table">
            <a:tbl>
              <a:tblPr firstRow="1" bandRow="1">
                <a:tableStyleId>{21E4AEA4-8DFA-4A89-87EB-49C32662AFE0}</a:tableStyleId>
              </a:tblPr>
              <a:tblGrid>
                <a:gridCol w="2117145"/>
                <a:gridCol w="1353066"/>
                <a:gridCol w="1215562"/>
              </a:tblGrid>
              <a:tr h="1043623">
                <a:tc>
                  <a:txBody>
                    <a:bodyPr/>
                    <a:lstStyle/>
                    <a:p>
                      <a:endParaRPr lang="en-US" sz="2000" dirty="0"/>
                    </a:p>
                  </a:txBody>
                  <a:tcPr marL="76200" marR="76200" marT="50800" marB="50800"/>
                </a:tc>
                <a:tc>
                  <a:txBody>
                    <a:bodyPr/>
                    <a:lstStyle/>
                    <a:p>
                      <a:pPr algn="ctr"/>
                      <a:r>
                        <a:rPr lang="en-US" sz="2000" dirty="0" smtClean="0"/>
                        <a:t>100 </a:t>
                      </a:r>
                      <a:r>
                        <a:rPr lang="en-US" sz="2000" dirty="0" err="1" smtClean="0"/>
                        <a:t>stmv</a:t>
                      </a:r>
                      <a:endParaRPr lang="en-US" sz="2000" dirty="0" smtClean="0"/>
                    </a:p>
                    <a:p>
                      <a:pPr algn="ctr"/>
                      <a:r>
                        <a:rPr lang="en-US" sz="2000" dirty="0" smtClean="0"/>
                        <a:t>s/step</a:t>
                      </a:r>
                    </a:p>
                    <a:p>
                      <a:pPr algn="ctr"/>
                      <a:r>
                        <a:rPr lang="en-US" sz="2000" dirty="0" smtClean="0"/>
                        <a:t>32 nodes</a:t>
                      </a:r>
                      <a:endParaRPr lang="en-US" sz="2000" dirty="0"/>
                    </a:p>
                  </a:txBody>
                  <a:tcPr marL="76200" marR="76200" marT="50800" marB="50800"/>
                </a:tc>
                <a:tc>
                  <a:txBody>
                    <a:bodyPr/>
                    <a:lstStyle/>
                    <a:p>
                      <a:pPr marL="0" marR="0" indent="0" algn="ctr" defTabSz="914220" rtl="0" eaLnBrk="1" fontAlgn="auto" latinLnBrk="0" hangingPunct="1">
                        <a:lnSpc>
                          <a:spcPct val="100000"/>
                        </a:lnSpc>
                        <a:spcBef>
                          <a:spcPts val="0"/>
                        </a:spcBef>
                        <a:spcAft>
                          <a:spcPts val="0"/>
                        </a:spcAft>
                        <a:buClrTx/>
                        <a:buSzTx/>
                        <a:buFontTx/>
                        <a:buNone/>
                        <a:tabLst/>
                        <a:defRPr/>
                      </a:pPr>
                      <a:r>
                        <a:rPr lang="en-US" sz="2000" dirty="0" smtClean="0"/>
                        <a:t>100 </a:t>
                      </a:r>
                      <a:r>
                        <a:rPr lang="en-US" sz="2000" dirty="0" err="1" smtClean="0"/>
                        <a:t>stmv</a:t>
                      </a:r>
                      <a:r>
                        <a:rPr lang="en-US" sz="2000" dirty="0" smtClean="0"/>
                        <a:t> </a:t>
                      </a:r>
                    </a:p>
                    <a:p>
                      <a:pPr marL="0" marR="0" indent="0" algn="ctr" defTabSz="914220" rtl="0" eaLnBrk="1" fontAlgn="auto" latinLnBrk="0" hangingPunct="1">
                        <a:lnSpc>
                          <a:spcPct val="100000"/>
                        </a:lnSpc>
                        <a:spcBef>
                          <a:spcPts val="0"/>
                        </a:spcBef>
                        <a:spcAft>
                          <a:spcPts val="0"/>
                        </a:spcAft>
                        <a:buClrTx/>
                        <a:buSzTx/>
                        <a:buFontTx/>
                        <a:buNone/>
                        <a:tabLst/>
                        <a:defRPr/>
                      </a:pPr>
                      <a:r>
                        <a:rPr lang="en-US" sz="2000" dirty="0" smtClean="0"/>
                        <a:t>s/step</a:t>
                      </a:r>
                    </a:p>
                    <a:p>
                      <a:pPr marL="0" marR="0" indent="0" algn="ctr" defTabSz="914220" rtl="0" eaLnBrk="1" fontAlgn="auto" latinLnBrk="0" hangingPunct="1">
                        <a:lnSpc>
                          <a:spcPct val="100000"/>
                        </a:lnSpc>
                        <a:spcBef>
                          <a:spcPts val="0"/>
                        </a:spcBef>
                        <a:spcAft>
                          <a:spcPts val="0"/>
                        </a:spcAft>
                        <a:buClrTx/>
                        <a:buSzTx/>
                        <a:buFontTx/>
                        <a:buNone/>
                        <a:tabLst/>
                        <a:defRPr/>
                      </a:pPr>
                      <a:r>
                        <a:rPr lang="en-US" sz="2000" dirty="0" smtClean="0"/>
                        <a:t>768 nodes</a:t>
                      </a:r>
                    </a:p>
                  </a:txBody>
                  <a:tcPr marL="76200" marR="76200" marT="50800" marB="50800"/>
                </a:tc>
              </a:tr>
              <a:tr h="595324">
                <a:tc>
                  <a:txBody>
                    <a:bodyPr/>
                    <a:lstStyle/>
                    <a:p>
                      <a:r>
                        <a:rPr lang="en-US" sz="1800" dirty="0" smtClean="0"/>
                        <a:t>XK6, Fermi </a:t>
                      </a:r>
                      <a:endParaRPr lang="en-US" sz="1800" b="0" dirty="0">
                        <a:latin typeface="Calibri" pitchFamily="34" charset="0"/>
                        <a:cs typeface="Calibri" pitchFamily="34" charset="0"/>
                      </a:endParaRPr>
                    </a:p>
                  </a:txBody>
                  <a:tcPr marL="76200" marR="76200" marT="50800" marB="50800" anchor="ctr"/>
                </a:tc>
                <a:tc>
                  <a:txBody>
                    <a:bodyPr/>
                    <a:lstStyle/>
                    <a:p>
                      <a:pPr algn="ctr"/>
                      <a:r>
                        <a:rPr lang="en-US" sz="1800" dirty="0" smtClean="0"/>
                        <a:t>1.23065 s</a:t>
                      </a:r>
                      <a:endParaRPr lang="en-US" sz="1800" b="0" dirty="0">
                        <a:solidFill>
                          <a:schemeClr val="bg2">
                            <a:lumMod val="75000"/>
                          </a:schemeClr>
                        </a:solidFill>
                        <a:latin typeface="Calibri" pitchFamily="34" charset="0"/>
                        <a:cs typeface="Calibri" pitchFamily="34" charset="0"/>
                      </a:endParaRPr>
                    </a:p>
                  </a:txBody>
                  <a:tcPr marL="76200" marR="76200" marT="50800" marB="50800" anchor="ctr"/>
                </a:tc>
                <a:tc>
                  <a:txBody>
                    <a:bodyPr/>
                    <a:lstStyle/>
                    <a:p>
                      <a:pPr algn="ctr" fontAlgn="b"/>
                      <a:r>
                        <a:rPr lang="en-US" sz="1800" u="none" strike="noStrike" dirty="0" smtClean="0">
                          <a:effectLst/>
                        </a:rPr>
                        <a:t>0.07657 s</a:t>
                      </a:r>
                      <a:endParaRPr lang="en-US" sz="1800" b="0" i="0" u="none" strike="noStrike" dirty="0">
                        <a:solidFill>
                          <a:schemeClr val="bg2">
                            <a:lumMod val="75000"/>
                          </a:schemeClr>
                        </a:solidFill>
                        <a:effectLst/>
                        <a:latin typeface="Calibri" pitchFamily="34" charset="0"/>
                        <a:cs typeface="Calibri" pitchFamily="34" charset="0"/>
                      </a:endParaRPr>
                    </a:p>
                  </a:txBody>
                  <a:tcPr marL="7938" marR="7938" marT="10583" marB="0" anchor="ctr"/>
                </a:tc>
              </a:tr>
              <a:tr h="595324">
                <a:tc>
                  <a:txBody>
                    <a:bodyPr/>
                    <a:lstStyle/>
                    <a:p>
                      <a:r>
                        <a:rPr lang="en-US" sz="1800" dirty="0" smtClean="0"/>
                        <a:t>XK6, without Fermi</a:t>
                      </a:r>
                      <a:endParaRPr lang="en-US" sz="1800" b="0" dirty="0">
                        <a:latin typeface="Calibri" pitchFamily="34" charset="0"/>
                        <a:cs typeface="Calibri" pitchFamily="34" charset="0"/>
                      </a:endParaRPr>
                    </a:p>
                  </a:txBody>
                  <a:tcPr marL="76200" marR="76200" marT="50800" marB="50800" anchor="ctr"/>
                </a:tc>
                <a:tc>
                  <a:txBody>
                    <a:bodyPr/>
                    <a:lstStyle/>
                    <a:p>
                      <a:pPr algn="ctr" fontAlgn="b"/>
                      <a:r>
                        <a:rPr lang="en-US" sz="1800" u="none" strike="noStrike" dirty="0" smtClean="0">
                          <a:effectLst/>
                        </a:rPr>
                        <a:t>4.62633 s</a:t>
                      </a:r>
                      <a:endParaRPr lang="en-US" sz="1800" b="0" i="0" u="none" strike="noStrike" dirty="0">
                        <a:solidFill>
                          <a:schemeClr val="bg2">
                            <a:lumMod val="75000"/>
                          </a:schemeClr>
                        </a:solidFill>
                        <a:effectLst/>
                        <a:latin typeface="Calibri" pitchFamily="34" charset="0"/>
                        <a:cs typeface="Calibri" pitchFamily="34" charset="0"/>
                      </a:endParaRPr>
                    </a:p>
                  </a:txBody>
                  <a:tcPr marL="7938" marR="7938" marT="10583" marB="0" anchor="ctr"/>
                </a:tc>
                <a:tc>
                  <a:txBody>
                    <a:bodyPr/>
                    <a:lstStyle/>
                    <a:p>
                      <a:pPr algn="ctr" fontAlgn="b"/>
                      <a:r>
                        <a:rPr lang="en-US" sz="1800" u="none" strike="noStrike" dirty="0" smtClean="0">
                          <a:effectLst/>
                        </a:rPr>
                        <a:t>0.19688 s</a:t>
                      </a:r>
                      <a:endParaRPr lang="en-US" sz="1800" b="0" i="0" u="none" strike="noStrike" dirty="0">
                        <a:solidFill>
                          <a:schemeClr val="bg2">
                            <a:lumMod val="75000"/>
                          </a:schemeClr>
                        </a:solidFill>
                        <a:effectLst/>
                        <a:latin typeface="Calibri" pitchFamily="34" charset="0"/>
                        <a:cs typeface="Calibri" pitchFamily="34" charset="0"/>
                      </a:endParaRPr>
                    </a:p>
                  </a:txBody>
                  <a:tcPr marL="7938" marR="7938" marT="10583" marB="0" anchor="ctr"/>
                </a:tc>
              </a:tr>
              <a:tr h="595324">
                <a:tc>
                  <a:txBody>
                    <a:bodyPr/>
                    <a:lstStyle/>
                    <a:p>
                      <a:r>
                        <a:rPr lang="en-US" sz="1800" dirty="0" smtClean="0"/>
                        <a:t>XE6</a:t>
                      </a:r>
                      <a:endParaRPr lang="en-US" sz="1800" b="0" dirty="0">
                        <a:latin typeface="Calibri" pitchFamily="34" charset="0"/>
                        <a:cs typeface="Calibri" pitchFamily="34" charset="0"/>
                      </a:endParaRPr>
                    </a:p>
                  </a:txBody>
                  <a:tcPr marL="76200" marR="76200" marT="50800" marB="50800" anchor="ctr"/>
                </a:tc>
                <a:tc>
                  <a:txBody>
                    <a:bodyPr/>
                    <a:lstStyle/>
                    <a:p>
                      <a:pPr algn="ctr" fontAlgn="b"/>
                      <a:r>
                        <a:rPr lang="en-US" sz="1800" u="none" strike="noStrike" dirty="0" smtClean="0">
                          <a:effectLst/>
                        </a:rPr>
                        <a:t>2.318 s</a:t>
                      </a:r>
                      <a:endParaRPr lang="en-US" sz="1800" b="0" i="0" u="none" strike="noStrike" dirty="0">
                        <a:solidFill>
                          <a:schemeClr val="bg2">
                            <a:lumMod val="75000"/>
                          </a:schemeClr>
                        </a:solidFill>
                        <a:effectLst/>
                        <a:latin typeface="Calibri" pitchFamily="34" charset="0"/>
                        <a:cs typeface="Calibri" pitchFamily="34" charset="0"/>
                      </a:endParaRPr>
                    </a:p>
                  </a:txBody>
                  <a:tcPr marL="7938" marR="7938" marT="10583" marB="0" anchor="ctr"/>
                </a:tc>
                <a:tc>
                  <a:txBody>
                    <a:bodyPr/>
                    <a:lstStyle/>
                    <a:p>
                      <a:pPr algn="ctr" fontAlgn="b"/>
                      <a:r>
                        <a:rPr lang="en-US" sz="1800" u="none" strike="noStrike" dirty="0" smtClean="0">
                          <a:effectLst/>
                        </a:rPr>
                        <a:t>0.10602 s</a:t>
                      </a:r>
                      <a:endParaRPr lang="en-US" sz="1800" b="0" i="0" u="none" strike="noStrike" dirty="0">
                        <a:solidFill>
                          <a:schemeClr val="bg2">
                            <a:lumMod val="75000"/>
                          </a:schemeClr>
                        </a:solidFill>
                        <a:effectLst/>
                        <a:latin typeface="Calibri" pitchFamily="34" charset="0"/>
                        <a:cs typeface="Calibri" pitchFamily="34" charset="0"/>
                      </a:endParaRPr>
                    </a:p>
                  </a:txBody>
                  <a:tcPr marL="7938" marR="7938" marT="10583" marB="0" anchor="ctr"/>
                </a:tc>
              </a:tr>
              <a:tr h="944231">
                <a:tc>
                  <a:txBody>
                    <a:bodyPr/>
                    <a:lstStyle/>
                    <a:p>
                      <a:r>
                        <a:rPr lang="en-US" sz="1800" dirty="0" smtClean="0"/>
                        <a:t>XK6 Fermi</a:t>
                      </a:r>
                      <a:r>
                        <a:rPr lang="en-US" sz="1800" baseline="0" dirty="0" smtClean="0"/>
                        <a:t> </a:t>
                      </a:r>
                      <a:r>
                        <a:rPr lang="en-US" sz="1800" baseline="0" dirty="0" err="1" smtClean="0"/>
                        <a:t>vs</a:t>
                      </a:r>
                      <a:r>
                        <a:rPr lang="en-US" sz="1800" baseline="0" dirty="0" smtClean="0"/>
                        <a:t> XK6 without Fermi</a:t>
                      </a:r>
                      <a:endParaRPr lang="en-US" sz="1800" b="1" dirty="0">
                        <a:latin typeface="Calibri" pitchFamily="34" charset="0"/>
                        <a:cs typeface="Calibri" pitchFamily="34" charset="0"/>
                      </a:endParaRPr>
                    </a:p>
                  </a:txBody>
                  <a:tcPr marL="76200" marR="76200" marT="50800" marB="50800" anchor="ctr"/>
                </a:tc>
                <a:tc>
                  <a:txBody>
                    <a:bodyPr/>
                    <a:lstStyle/>
                    <a:p>
                      <a:pPr algn="ctr"/>
                      <a:r>
                        <a:rPr lang="en-US" sz="1800" dirty="0" smtClean="0"/>
                        <a:t>3.8 x</a:t>
                      </a:r>
                      <a:endParaRPr lang="en-US" sz="1800" b="1" dirty="0">
                        <a:solidFill>
                          <a:schemeClr val="bg2">
                            <a:lumMod val="75000"/>
                          </a:schemeClr>
                        </a:solidFill>
                        <a:latin typeface="Calibri" pitchFamily="34" charset="0"/>
                        <a:cs typeface="Calibri" pitchFamily="34" charset="0"/>
                      </a:endParaRPr>
                    </a:p>
                  </a:txBody>
                  <a:tcPr marL="76200" marR="76200" marT="50800" marB="50800" anchor="ctr"/>
                </a:tc>
                <a:tc>
                  <a:txBody>
                    <a:bodyPr/>
                    <a:lstStyle/>
                    <a:p>
                      <a:pPr algn="ctr" fontAlgn="b"/>
                      <a:r>
                        <a:rPr lang="en-US" sz="1800" u="none" strike="noStrike" dirty="0" smtClean="0">
                          <a:effectLst/>
                        </a:rPr>
                        <a:t>2.6 x</a:t>
                      </a:r>
                      <a:endParaRPr lang="en-US" sz="1800" b="1" i="0" u="none" strike="noStrike" dirty="0">
                        <a:solidFill>
                          <a:schemeClr val="bg2">
                            <a:lumMod val="75000"/>
                          </a:schemeClr>
                        </a:solidFill>
                        <a:effectLst/>
                        <a:latin typeface="Calibri" pitchFamily="34" charset="0"/>
                        <a:cs typeface="Calibri" pitchFamily="34" charset="0"/>
                      </a:endParaRPr>
                    </a:p>
                  </a:txBody>
                  <a:tcPr marL="7938" marR="7938" marT="10583" marB="0" anchor="ctr"/>
                </a:tc>
              </a:tr>
              <a:tr h="595324">
                <a:tc>
                  <a:txBody>
                    <a:bodyPr/>
                    <a:lstStyle/>
                    <a:p>
                      <a:r>
                        <a:rPr lang="en-US" sz="1800" dirty="0" smtClean="0"/>
                        <a:t>XK6 Fermi</a:t>
                      </a:r>
                      <a:r>
                        <a:rPr lang="en-US" sz="1800" baseline="0" dirty="0" smtClean="0"/>
                        <a:t> </a:t>
                      </a:r>
                      <a:r>
                        <a:rPr lang="en-US" sz="1800" baseline="0" dirty="0" err="1" smtClean="0"/>
                        <a:t>vs</a:t>
                      </a:r>
                      <a:r>
                        <a:rPr lang="en-US" sz="1800" baseline="0" dirty="0" smtClean="0"/>
                        <a:t> XE6</a:t>
                      </a:r>
                      <a:endParaRPr lang="en-US" sz="1800" b="1" dirty="0">
                        <a:latin typeface="Calibri" pitchFamily="34" charset="0"/>
                        <a:cs typeface="Calibri" pitchFamily="34" charset="0"/>
                      </a:endParaRPr>
                    </a:p>
                  </a:txBody>
                  <a:tcPr marL="76200" marR="76200" marT="50800" marB="50800" anchor="ctr"/>
                </a:tc>
                <a:tc>
                  <a:txBody>
                    <a:bodyPr/>
                    <a:lstStyle/>
                    <a:p>
                      <a:pPr algn="ctr"/>
                      <a:r>
                        <a:rPr lang="en-US" sz="1800" dirty="0" smtClean="0"/>
                        <a:t>1.8 x</a:t>
                      </a:r>
                      <a:endParaRPr lang="en-US" sz="1800" b="1" dirty="0">
                        <a:solidFill>
                          <a:schemeClr val="bg2">
                            <a:lumMod val="75000"/>
                          </a:schemeClr>
                        </a:solidFill>
                        <a:latin typeface="Calibri" pitchFamily="34" charset="0"/>
                        <a:cs typeface="Calibri" pitchFamily="34" charset="0"/>
                      </a:endParaRPr>
                    </a:p>
                  </a:txBody>
                  <a:tcPr marL="76200" marR="76200" marT="50800" marB="50800" anchor="ctr"/>
                </a:tc>
                <a:tc>
                  <a:txBody>
                    <a:bodyPr/>
                    <a:lstStyle/>
                    <a:p>
                      <a:pPr algn="ctr" fontAlgn="b"/>
                      <a:r>
                        <a:rPr lang="en-US" sz="1800" u="none" strike="noStrike" dirty="0" smtClean="0">
                          <a:effectLst/>
                        </a:rPr>
                        <a:t>1.4 x</a:t>
                      </a:r>
                      <a:endParaRPr lang="en-US" sz="1800" b="1" i="0" u="none" strike="noStrike" dirty="0">
                        <a:solidFill>
                          <a:schemeClr val="bg2">
                            <a:lumMod val="75000"/>
                          </a:schemeClr>
                        </a:solidFill>
                        <a:effectLst/>
                        <a:latin typeface="Calibri" pitchFamily="34" charset="0"/>
                        <a:cs typeface="Calibri" pitchFamily="34" charset="0"/>
                      </a:endParaRPr>
                    </a:p>
                  </a:txBody>
                  <a:tcPr marL="7938" marR="7938" marT="10583" marB="0" anchor="ctr"/>
                </a:tc>
              </a:tr>
            </a:tbl>
          </a:graphicData>
        </a:graphic>
      </p:graphicFrame>
      <p:graphicFrame>
        <p:nvGraphicFramePr>
          <p:cNvPr id="5" name="Chart 4"/>
          <p:cNvGraphicFramePr>
            <a:graphicFrameLocks/>
          </p:cNvGraphicFramePr>
          <p:nvPr>
            <p:extLst>
              <p:ext uri="{D42A27DB-BD31-4B8C-83A1-F6EECF244321}">
                <p14:modId xmlns:p14="http://schemas.microsoft.com/office/powerpoint/2010/main" val="3354068653"/>
              </p:ext>
            </p:extLst>
          </p:nvPr>
        </p:nvGraphicFramePr>
        <p:xfrm>
          <a:off x="5207000" y="1905000"/>
          <a:ext cx="3810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5525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350334809"/>
              </p:ext>
            </p:extLst>
          </p:nvPr>
        </p:nvGraphicFramePr>
        <p:xfrm>
          <a:off x="457200" y="1600200"/>
          <a:ext cx="8292570" cy="3437816"/>
        </p:xfrm>
        <a:graphic>
          <a:graphicData uri="http://schemas.openxmlformats.org/drawingml/2006/table">
            <a:tbl>
              <a:tblPr firstRow="1" bandRow="1">
                <a:tableStyleId>{21E4AEA4-8DFA-4A89-87EB-49C32662AFE0}</a:tableStyleId>
              </a:tblPr>
              <a:tblGrid>
                <a:gridCol w="1636095"/>
                <a:gridCol w="1331295"/>
                <a:gridCol w="1331295"/>
                <a:gridCol w="1331295"/>
                <a:gridCol w="1331295"/>
                <a:gridCol w="1331295"/>
              </a:tblGrid>
              <a:tr h="626002">
                <a:tc>
                  <a:txBody>
                    <a:bodyPr/>
                    <a:lstStyle/>
                    <a:p>
                      <a:pPr algn="l" fontAlgn="b"/>
                      <a:endParaRPr lang="en-US" sz="1800" b="0" i="0" u="none" strike="noStrike" dirty="0">
                        <a:solidFill>
                          <a:schemeClr val="bg1">
                            <a:lumMod val="85000"/>
                            <a:lumOff val="15000"/>
                          </a:schemeClr>
                        </a:solidFill>
                        <a:effectLst/>
                        <a:latin typeface="Calibri"/>
                      </a:endParaRPr>
                    </a:p>
                  </a:txBody>
                  <a:tcPr marL="7938" marR="7938" marT="10583" marB="0" anchor="b"/>
                </a:tc>
                <a:tc>
                  <a:txBody>
                    <a:bodyPr/>
                    <a:lstStyle/>
                    <a:p>
                      <a:pPr algn="ctr" fontAlgn="b"/>
                      <a:r>
                        <a:rPr lang="en-US" sz="1800" u="none" strike="noStrike" dirty="0">
                          <a:effectLst/>
                        </a:rPr>
                        <a:t>time step</a:t>
                      </a:r>
                      <a:endParaRPr lang="en-US" sz="1800" b="1" i="0" u="none" strike="noStrike" dirty="0">
                        <a:solidFill>
                          <a:srgbClr val="FFFFFF"/>
                        </a:solidFill>
                        <a:effectLst/>
                        <a:latin typeface="Calibri"/>
                      </a:endParaRPr>
                    </a:p>
                  </a:txBody>
                  <a:tcPr marL="7938" marR="7938" marT="10583" marB="0" anchor="b"/>
                </a:tc>
                <a:tc>
                  <a:txBody>
                    <a:bodyPr/>
                    <a:lstStyle/>
                    <a:p>
                      <a:pPr algn="ctr" fontAlgn="b"/>
                      <a:r>
                        <a:rPr lang="en-US" sz="1800" u="none" strike="noStrike" dirty="0">
                          <a:effectLst/>
                        </a:rPr>
                        <a:t>non PME step</a:t>
                      </a:r>
                      <a:endParaRPr lang="en-US" sz="1800" b="1" i="0" u="none" strike="noStrike" dirty="0">
                        <a:solidFill>
                          <a:srgbClr val="FFFFFF"/>
                        </a:solidFill>
                        <a:effectLst/>
                        <a:latin typeface="Calibri"/>
                      </a:endParaRPr>
                    </a:p>
                  </a:txBody>
                  <a:tcPr marL="7938" marR="7938" marT="10583" marB="0" anchor="b"/>
                </a:tc>
                <a:tc>
                  <a:txBody>
                    <a:bodyPr/>
                    <a:lstStyle/>
                    <a:p>
                      <a:pPr algn="ctr" fontAlgn="b"/>
                      <a:r>
                        <a:rPr lang="en-US" sz="1800" u="none" strike="noStrike" dirty="0" smtClean="0">
                          <a:effectLst/>
                        </a:rPr>
                        <a:t>PME</a:t>
                      </a:r>
                      <a:r>
                        <a:rPr lang="en-US" sz="1800" u="none" strike="noStrike" baseline="0" dirty="0" smtClean="0">
                          <a:effectLst/>
                        </a:rPr>
                        <a:t> step</a:t>
                      </a:r>
                      <a:endParaRPr lang="en-US" sz="1800" b="1" i="0" u="none" strike="noStrike" dirty="0">
                        <a:solidFill>
                          <a:srgbClr val="FFFFFF"/>
                        </a:solidFill>
                        <a:effectLst/>
                        <a:latin typeface="Calibri"/>
                      </a:endParaRPr>
                    </a:p>
                  </a:txBody>
                  <a:tcPr marL="7938" marR="7938" marT="10583" marB="0" anchor="b"/>
                </a:tc>
                <a:tc>
                  <a:txBody>
                    <a:bodyPr/>
                    <a:lstStyle/>
                    <a:p>
                      <a:pPr algn="ctr" fontAlgn="b"/>
                      <a:r>
                        <a:rPr lang="en-US" sz="1800" u="none" strike="noStrike" dirty="0">
                          <a:effectLst/>
                        </a:rPr>
                        <a:t>sum PME computation</a:t>
                      </a:r>
                      <a:endParaRPr lang="en-US" sz="1800" b="1" i="0" u="none" strike="noStrike" dirty="0">
                        <a:solidFill>
                          <a:srgbClr val="FFFFFF"/>
                        </a:solidFill>
                        <a:effectLst/>
                        <a:latin typeface="Calibri"/>
                      </a:endParaRPr>
                    </a:p>
                  </a:txBody>
                  <a:tcPr marL="7938" marR="7938" marT="10583" marB="0" anchor="b"/>
                </a:tc>
                <a:tc>
                  <a:txBody>
                    <a:bodyPr/>
                    <a:lstStyle/>
                    <a:p>
                      <a:pPr algn="ctr" fontAlgn="b"/>
                      <a:r>
                        <a:rPr lang="en-US" sz="1800" u="none" strike="noStrike" dirty="0">
                          <a:effectLst/>
                        </a:rPr>
                        <a:t>kernel</a:t>
                      </a:r>
                      <a:endParaRPr lang="en-US" sz="1800" b="1" i="0" u="none" strike="noStrike" dirty="0">
                        <a:solidFill>
                          <a:srgbClr val="FFFFFF"/>
                        </a:solidFill>
                        <a:effectLst/>
                        <a:latin typeface="Calibri"/>
                      </a:endParaRPr>
                    </a:p>
                  </a:txBody>
                  <a:tcPr marL="7938" marR="7938" marT="10583" marB="0" anchor="b"/>
                </a:tc>
              </a:tr>
              <a:tr h="626002">
                <a:tc>
                  <a:txBody>
                    <a:bodyPr/>
                    <a:lstStyle/>
                    <a:p>
                      <a:pPr algn="l" fontAlgn="b"/>
                      <a:r>
                        <a:rPr lang="nl-NL" sz="1800" u="none" strike="noStrike" dirty="0">
                          <a:effectLst/>
                        </a:rPr>
                        <a:t>GPU, </a:t>
                      </a:r>
                      <a:r>
                        <a:rPr lang="nl-NL" sz="1800" u="none" strike="noStrike" dirty="0" smtClean="0">
                          <a:effectLst/>
                        </a:rPr>
                        <a:t>100 </a:t>
                      </a:r>
                      <a:r>
                        <a:rPr lang="nl-NL" sz="1800" u="none" strike="noStrike" dirty="0" err="1" smtClean="0">
                          <a:effectLst/>
                        </a:rPr>
                        <a:t>stmv</a:t>
                      </a:r>
                      <a:r>
                        <a:rPr lang="nl-NL" sz="1800" u="none" strike="noStrike" dirty="0">
                          <a:effectLst/>
                        </a:rPr>
                        <a:t>, 32 nodes</a:t>
                      </a:r>
                      <a:endParaRPr lang="nl-NL" sz="1800" b="1" i="0" u="none" strike="noStrike" dirty="0">
                        <a:solidFill>
                          <a:schemeClr val="bg1">
                            <a:lumMod val="85000"/>
                            <a:lumOff val="15000"/>
                          </a:schemeClr>
                        </a:solidFill>
                        <a:effectLst/>
                        <a:latin typeface="Calibri"/>
                      </a:endParaRPr>
                    </a:p>
                  </a:txBody>
                  <a:tcPr marL="7938" marR="7938" marT="10583" marB="0" anchor="b"/>
                </a:tc>
                <a:tc>
                  <a:txBody>
                    <a:bodyPr/>
                    <a:lstStyle/>
                    <a:p>
                      <a:pPr algn="ctr" fontAlgn="b"/>
                      <a:r>
                        <a:rPr lang="en-US" sz="1800" u="none" strike="noStrike" dirty="0" smtClean="0">
                          <a:effectLst/>
                        </a:rPr>
                        <a:t>1.249 s</a:t>
                      </a:r>
                      <a:endParaRPr lang="en-US" sz="1800" b="0" i="0" u="none" strike="noStrike" dirty="0">
                        <a:solidFill>
                          <a:srgbClr val="000000"/>
                        </a:solidFill>
                        <a:effectLst/>
                        <a:latin typeface="Calibri"/>
                      </a:endParaRPr>
                    </a:p>
                  </a:txBody>
                  <a:tcPr marL="7938" marR="7938" marT="10583" marB="0" anchor="b"/>
                </a:tc>
                <a:tc>
                  <a:txBody>
                    <a:bodyPr/>
                    <a:lstStyle/>
                    <a:p>
                      <a:pPr algn="ctr" fontAlgn="b"/>
                      <a:r>
                        <a:rPr lang="en-US" sz="1800" u="none" strike="noStrike" dirty="0" smtClean="0">
                          <a:effectLst/>
                        </a:rPr>
                        <a:t>1.009 s</a:t>
                      </a:r>
                      <a:endParaRPr lang="en-US" sz="1800" b="0" i="0" u="none" strike="noStrike" dirty="0">
                        <a:solidFill>
                          <a:srgbClr val="000000"/>
                        </a:solidFill>
                        <a:effectLst/>
                        <a:latin typeface="Calibri"/>
                      </a:endParaRPr>
                    </a:p>
                  </a:txBody>
                  <a:tcPr marL="7938" marR="7938" marT="10583" marB="0" anchor="b"/>
                </a:tc>
                <a:tc>
                  <a:txBody>
                    <a:bodyPr/>
                    <a:lstStyle/>
                    <a:p>
                      <a:pPr algn="ctr" fontAlgn="b"/>
                      <a:r>
                        <a:rPr lang="en-US" sz="1800" u="none" strike="noStrike" dirty="0" smtClean="0">
                          <a:effectLst/>
                        </a:rPr>
                        <a:t>1.833 s</a:t>
                      </a:r>
                      <a:endParaRPr lang="en-US" sz="1800" b="0" i="0" u="none" strike="noStrike" dirty="0">
                        <a:solidFill>
                          <a:srgbClr val="000000"/>
                        </a:solidFill>
                        <a:effectLst/>
                        <a:latin typeface="Calibri"/>
                      </a:endParaRPr>
                    </a:p>
                  </a:txBody>
                  <a:tcPr marL="7938" marR="7938" marT="10583" marB="0" anchor="b"/>
                </a:tc>
                <a:tc>
                  <a:txBody>
                    <a:bodyPr/>
                    <a:lstStyle/>
                    <a:p>
                      <a:pPr algn="ctr" fontAlgn="b"/>
                      <a:r>
                        <a:rPr lang="en-US" sz="1800" u="none" strike="noStrike" dirty="0" smtClean="0">
                          <a:effectLst/>
                        </a:rPr>
                        <a:t>0.796 s</a:t>
                      </a:r>
                      <a:endParaRPr lang="en-US" sz="1800" b="0" i="0" u="none" strike="noStrike" dirty="0">
                        <a:solidFill>
                          <a:srgbClr val="000000"/>
                        </a:solidFill>
                        <a:effectLst/>
                        <a:latin typeface="Calibri"/>
                      </a:endParaRPr>
                    </a:p>
                  </a:txBody>
                  <a:tcPr marL="7938" marR="7938" marT="10583" marB="0" anchor="b"/>
                </a:tc>
                <a:tc>
                  <a:txBody>
                    <a:bodyPr/>
                    <a:lstStyle/>
                    <a:p>
                      <a:pPr algn="ctr" fontAlgn="b"/>
                      <a:r>
                        <a:rPr lang="en-US" sz="1800" u="none" strike="noStrike" dirty="0" smtClean="0">
                          <a:effectLst/>
                        </a:rPr>
                        <a:t>0.964 s</a:t>
                      </a:r>
                      <a:endParaRPr lang="en-US" sz="1800" b="0" i="0" u="none" strike="noStrike" dirty="0">
                        <a:solidFill>
                          <a:srgbClr val="000000"/>
                        </a:solidFill>
                        <a:effectLst/>
                        <a:latin typeface="Calibri"/>
                      </a:endParaRPr>
                    </a:p>
                  </a:txBody>
                  <a:tcPr marL="7938" marR="7938" marT="10583" marB="0" anchor="b"/>
                </a:tc>
              </a:tr>
              <a:tr h="626002">
                <a:tc>
                  <a:txBody>
                    <a:bodyPr/>
                    <a:lstStyle/>
                    <a:p>
                      <a:pPr algn="l" fontAlgn="b"/>
                      <a:r>
                        <a:rPr lang="nl-NL" sz="1800" u="none" strike="noStrike" dirty="0">
                          <a:effectLst/>
                        </a:rPr>
                        <a:t>GPU, 4 </a:t>
                      </a:r>
                      <a:r>
                        <a:rPr lang="nl-NL" sz="1800" u="none" strike="noStrike" dirty="0" err="1">
                          <a:effectLst/>
                        </a:rPr>
                        <a:t>stmv</a:t>
                      </a:r>
                      <a:r>
                        <a:rPr lang="nl-NL" sz="1800" u="none" strike="noStrike" dirty="0" smtClean="0">
                          <a:effectLst/>
                        </a:rPr>
                        <a:t>,</a:t>
                      </a:r>
                    </a:p>
                    <a:p>
                      <a:pPr algn="l" fontAlgn="b"/>
                      <a:r>
                        <a:rPr lang="nl-NL" sz="1800" u="none" strike="noStrike" dirty="0" smtClean="0">
                          <a:effectLst/>
                        </a:rPr>
                        <a:t>30 </a:t>
                      </a:r>
                      <a:r>
                        <a:rPr lang="nl-NL" sz="1800" u="none" strike="noStrike" dirty="0">
                          <a:effectLst/>
                        </a:rPr>
                        <a:t>nodes</a:t>
                      </a:r>
                      <a:endParaRPr lang="nl-NL" sz="1800" b="1" i="0" u="none" strike="noStrike" dirty="0">
                        <a:solidFill>
                          <a:schemeClr val="bg1">
                            <a:lumMod val="85000"/>
                            <a:lumOff val="15000"/>
                          </a:schemeClr>
                        </a:solidFill>
                        <a:effectLst/>
                        <a:latin typeface="Calibri"/>
                      </a:endParaRPr>
                    </a:p>
                  </a:txBody>
                  <a:tcPr marL="7938" marR="7938" marT="10583" marB="0" anchor="b"/>
                </a:tc>
                <a:tc>
                  <a:txBody>
                    <a:bodyPr/>
                    <a:lstStyle/>
                    <a:p>
                      <a:pPr algn="ctr" fontAlgn="b"/>
                      <a:r>
                        <a:rPr lang="en-US" sz="1800" u="none" strike="noStrike" dirty="0" smtClean="0">
                          <a:effectLst/>
                        </a:rPr>
                        <a:t>0.057 s</a:t>
                      </a:r>
                      <a:endParaRPr lang="en-US" sz="1800" b="0" i="0" u="none" strike="noStrike" dirty="0">
                        <a:solidFill>
                          <a:srgbClr val="000000"/>
                        </a:solidFill>
                        <a:effectLst/>
                        <a:latin typeface="Calibri"/>
                      </a:endParaRPr>
                    </a:p>
                  </a:txBody>
                  <a:tcPr marL="7938" marR="7938" marT="10583" marB="0" anchor="b"/>
                </a:tc>
                <a:tc>
                  <a:txBody>
                    <a:bodyPr/>
                    <a:lstStyle/>
                    <a:p>
                      <a:pPr algn="ctr" fontAlgn="b"/>
                      <a:r>
                        <a:rPr lang="en-US" sz="1800" u="none" strike="noStrike" dirty="0" smtClean="0">
                          <a:effectLst/>
                        </a:rPr>
                        <a:t>0.049 s</a:t>
                      </a:r>
                      <a:endParaRPr lang="en-US" sz="1800" b="0" i="0" u="none" strike="noStrike" dirty="0">
                        <a:solidFill>
                          <a:srgbClr val="000000"/>
                        </a:solidFill>
                        <a:effectLst/>
                        <a:latin typeface="Calibri"/>
                      </a:endParaRPr>
                    </a:p>
                  </a:txBody>
                  <a:tcPr marL="7938" marR="7938" marT="10583" marB="0" anchor="b"/>
                </a:tc>
                <a:tc>
                  <a:txBody>
                    <a:bodyPr/>
                    <a:lstStyle/>
                    <a:p>
                      <a:pPr algn="ctr" fontAlgn="b"/>
                      <a:r>
                        <a:rPr lang="en-US" sz="1800" u="none" strike="noStrike" dirty="0" smtClean="0">
                          <a:effectLst/>
                        </a:rPr>
                        <a:t>0.065 s</a:t>
                      </a:r>
                      <a:endParaRPr lang="en-US" sz="1800" b="0" i="0" u="none" strike="noStrike" dirty="0">
                        <a:solidFill>
                          <a:srgbClr val="000000"/>
                        </a:solidFill>
                        <a:effectLst/>
                        <a:latin typeface="Calibri"/>
                      </a:endParaRPr>
                    </a:p>
                  </a:txBody>
                  <a:tcPr marL="7938" marR="7938" marT="10583" marB="0" anchor="b"/>
                </a:tc>
                <a:tc>
                  <a:txBody>
                    <a:bodyPr/>
                    <a:lstStyle/>
                    <a:p>
                      <a:pPr algn="ctr" fontAlgn="b"/>
                      <a:r>
                        <a:rPr lang="en-US" sz="1800" u="none" strike="noStrike" dirty="0" smtClean="0">
                          <a:effectLst/>
                        </a:rPr>
                        <a:t>0.028 s</a:t>
                      </a:r>
                      <a:endParaRPr lang="en-US" sz="1800" b="0" i="0" u="none" strike="noStrike" dirty="0">
                        <a:solidFill>
                          <a:srgbClr val="000000"/>
                        </a:solidFill>
                        <a:effectLst/>
                        <a:latin typeface="Calibri"/>
                      </a:endParaRPr>
                    </a:p>
                  </a:txBody>
                  <a:tcPr marL="7938" marR="7938" marT="10583" marB="0" anchor="b"/>
                </a:tc>
                <a:tc>
                  <a:txBody>
                    <a:bodyPr/>
                    <a:lstStyle/>
                    <a:p>
                      <a:pPr algn="ctr" fontAlgn="b"/>
                      <a:r>
                        <a:rPr lang="en-US" sz="1800" u="none" strike="noStrike" dirty="0" smtClean="0">
                          <a:effectLst/>
                        </a:rPr>
                        <a:t>0.042 s</a:t>
                      </a:r>
                      <a:endParaRPr lang="en-US" sz="1800" b="0" i="0" u="none" strike="noStrike" dirty="0">
                        <a:solidFill>
                          <a:srgbClr val="000000"/>
                        </a:solidFill>
                        <a:effectLst/>
                        <a:latin typeface="Calibri"/>
                      </a:endParaRPr>
                    </a:p>
                  </a:txBody>
                  <a:tcPr marL="7938" marR="7938" marT="10583" marB="0" anchor="b"/>
                </a:tc>
              </a:tr>
              <a:tr h="626002">
                <a:tc>
                  <a:txBody>
                    <a:bodyPr/>
                    <a:lstStyle/>
                    <a:p>
                      <a:pPr algn="l" fontAlgn="b"/>
                      <a:r>
                        <a:rPr lang="nl-NL" sz="1800" u="none" strike="noStrike">
                          <a:effectLst/>
                        </a:rPr>
                        <a:t>GPU, 100 stmv, 768 nodes</a:t>
                      </a:r>
                      <a:endParaRPr lang="nl-NL" sz="1800" b="1" i="0" u="none" strike="noStrike">
                        <a:solidFill>
                          <a:schemeClr val="bg1">
                            <a:lumMod val="85000"/>
                            <a:lumOff val="15000"/>
                          </a:schemeClr>
                        </a:solidFill>
                        <a:effectLst/>
                        <a:latin typeface="Calibri"/>
                      </a:endParaRPr>
                    </a:p>
                  </a:txBody>
                  <a:tcPr marL="7938" marR="7938" marT="10583" marB="0" anchor="b"/>
                </a:tc>
                <a:tc>
                  <a:txBody>
                    <a:bodyPr/>
                    <a:lstStyle/>
                    <a:p>
                      <a:pPr algn="ctr" fontAlgn="b"/>
                      <a:r>
                        <a:rPr lang="en-US" sz="1800" u="none" strike="noStrike" dirty="0" smtClean="0">
                          <a:effectLst/>
                        </a:rPr>
                        <a:t>0.085 s</a:t>
                      </a:r>
                      <a:endParaRPr lang="en-US" sz="1800" b="0" i="0" u="none" strike="noStrike" dirty="0">
                        <a:solidFill>
                          <a:srgbClr val="000000"/>
                        </a:solidFill>
                        <a:effectLst/>
                        <a:latin typeface="Calibri"/>
                      </a:endParaRPr>
                    </a:p>
                  </a:txBody>
                  <a:tcPr marL="7938" marR="7938" marT="10583" marB="0" anchor="b"/>
                </a:tc>
                <a:tc>
                  <a:txBody>
                    <a:bodyPr/>
                    <a:lstStyle/>
                    <a:p>
                      <a:pPr algn="ctr" fontAlgn="b"/>
                      <a:r>
                        <a:rPr lang="en-US" sz="1800" u="none" strike="noStrike" dirty="0" smtClean="0">
                          <a:effectLst/>
                        </a:rPr>
                        <a:t>0.046 s</a:t>
                      </a:r>
                      <a:endParaRPr lang="en-US" sz="1800" b="0" i="0" u="none" strike="noStrike" dirty="0">
                        <a:solidFill>
                          <a:srgbClr val="000000"/>
                        </a:solidFill>
                        <a:effectLst/>
                        <a:latin typeface="Calibri"/>
                      </a:endParaRPr>
                    </a:p>
                  </a:txBody>
                  <a:tcPr marL="7938" marR="7938" marT="10583" marB="0" anchor="b"/>
                </a:tc>
                <a:tc>
                  <a:txBody>
                    <a:bodyPr/>
                    <a:lstStyle/>
                    <a:p>
                      <a:pPr algn="ctr" fontAlgn="b"/>
                      <a:r>
                        <a:rPr lang="en-US" sz="1800" u="none" strike="noStrike" dirty="0" smtClean="0">
                          <a:effectLst/>
                        </a:rPr>
                        <a:t>0.176 s</a:t>
                      </a:r>
                      <a:endParaRPr lang="en-US" sz="1800" b="0" i="0" u="none" strike="noStrike" dirty="0">
                        <a:solidFill>
                          <a:srgbClr val="000000"/>
                        </a:solidFill>
                        <a:effectLst/>
                        <a:latin typeface="Calibri"/>
                      </a:endParaRPr>
                    </a:p>
                  </a:txBody>
                  <a:tcPr marL="7938" marR="7938" marT="10583" marB="0" anchor="b"/>
                </a:tc>
                <a:tc>
                  <a:txBody>
                    <a:bodyPr/>
                    <a:lstStyle/>
                    <a:p>
                      <a:pPr algn="ctr" fontAlgn="b"/>
                      <a:r>
                        <a:rPr lang="en-US" sz="1800" u="none" strike="noStrike" dirty="0" smtClean="0">
                          <a:effectLst/>
                        </a:rPr>
                        <a:t>0.034 s</a:t>
                      </a:r>
                      <a:endParaRPr lang="en-US" sz="1800" b="0" i="0" u="none" strike="noStrike" dirty="0">
                        <a:solidFill>
                          <a:srgbClr val="000000"/>
                        </a:solidFill>
                        <a:effectLst/>
                        <a:latin typeface="Calibri"/>
                      </a:endParaRPr>
                    </a:p>
                  </a:txBody>
                  <a:tcPr marL="7938" marR="7938" marT="10583" marB="0" anchor="b"/>
                </a:tc>
                <a:tc>
                  <a:txBody>
                    <a:bodyPr/>
                    <a:lstStyle/>
                    <a:p>
                      <a:pPr algn="ctr" fontAlgn="b"/>
                      <a:r>
                        <a:rPr lang="en-US" sz="1800" u="none" strike="noStrike" dirty="0" smtClean="0">
                          <a:effectLst/>
                        </a:rPr>
                        <a:t>0.042 s</a:t>
                      </a:r>
                      <a:endParaRPr lang="en-US" sz="1800" b="0" i="0" u="none" strike="noStrike" dirty="0">
                        <a:solidFill>
                          <a:srgbClr val="000000"/>
                        </a:solidFill>
                        <a:effectLst/>
                        <a:latin typeface="Calibri"/>
                      </a:endParaRPr>
                    </a:p>
                  </a:txBody>
                  <a:tcPr marL="7938" marR="7938" marT="10583" marB="0" anchor="b"/>
                </a:tc>
              </a:tr>
              <a:tr h="466904">
                <a:tc>
                  <a:txBody>
                    <a:bodyPr/>
                    <a:lstStyle/>
                    <a:p>
                      <a:pPr algn="l" fontAlgn="b"/>
                      <a:r>
                        <a:rPr lang="en-US" sz="1800" u="none" strike="noStrike" dirty="0">
                          <a:effectLst/>
                        </a:rPr>
                        <a:t>strong scaling</a:t>
                      </a:r>
                      <a:endParaRPr lang="en-US" sz="1800" b="1" i="0" u="none" strike="noStrike" dirty="0">
                        <a:solidFill>
                          <a:schemeClr val="bg1">
                            <a:lumMod val="85000"/>
                            <a:lumOff val="15000"/>
                          </a:schemeClr>
                        </a:solidFill>
                        <a:effectLst/>
                        <a:latin typeface="Calibri"/>
                      </a:endParaRPr>
                    </a:p>
                  </a:txBody>
                  <a:tcPr marL="7938" marR="7938" marT="10583" marB="0" anchor="b"/>
                </a:tc>
                <a:tc>
                  <a:txBody>
                    <a:bodyPr/>
                    <a:lstStyle/>
                    <a:p>
                      <a:pPr algn="ctr" fontAlgn="b"/>
                      <a:r>
                        <a:rPr lang="en-US" sz="1800" u="none" strike="noStrike">
                          <a:effectLst/>
                        </a:rPr>
                        <a:t>0.616</a:t>
                      </a:r>
                      <a:endParaRPr lang="en-US" sz="1800" b="0" i="0" u="none" strike="noStrike">
                        <a:solidFill>
                          <a:srgbClr val="000000"/>
                        </a:solidFill>
                        <a:effectLst/>
                        <a:latin typeface="Calibri"/>
                      </a:endParaRPr>
                    </a:p>
                  </a:txBody>
                  <a:tcPr marL="7938" marR="7938" marT="10583" marB="0" anchor="b"/>
                </a:tc>
                <a:tc>
                  <a:txBody>
                    <a:bodyPr/>
                    <a:lstStyle/>
                    <a:p>
                      <a:pPr algn="ctr" fontAlgn="b"/>
                      <a:r>
                        <a:rPr lang="en-US" sz="1800" u="none" strike="noStrike">
                          <a:effectLst/>
                        </a:rPr>
                        <a:t>0.905</a:t>
                      </a:r>
                      <a:endParaRPr lang="en-US" sz="1800" b="0" i="0" u="none" strike="noStrike">
                        <a:solidFill>
                          <a:srgbClr val="000000"/>
                        </a:solidFill>
                        <a:effectLst/>
                        <a:latin typeface="Calibri"/>
                      </a:endParaRPr>
                    </a:p>
                  </a:txBody>
                  <a:tcPr marL="7938" marR="7938" marT="10583" marB="0" anchor="b"/>
                </a:tc>
                <a:tc>
                  <a:txBody>
                    <a:bodyPr/>
                    <a:lstStyle/>
                    <a:p>
                      <a:pPr algn="ctr" fontAlgn="b"/>
                      <a:r>
                        <a:rPr lang="en-US" sz="1800" u="none" strike="noStrike">
                          <a:effectLst/>
                        </a:rPr>
                        <a:t>0.435</a:t>
                      </a:r>
                      <a:endParaRPr lang="en-US" sz="1800" b="0" i="0" u="none" strike="noStrike">
                        <a:solidFill>
                          <a:srgbClr val="000000"/>
                        </a:solidFill>
                        <a:effectLst/>
                        <a:latin typeface="Calibri"/>
                      </a:endParaRPr>
                    </a:p>
                  </a:txBody>
                  <a:tcPr marL="7938" marR="7938" marT="10583" marB="0" anchor="b"/>
                </a:tc>
                <a:tc>
                  <a:txBody>
                    <a:bodyPr/>
                    <a:lstStyle/>
                    <a:p>
                      <a:pPr algn="ctr" fontAlgn="b"/>
                      <a:r>
                        <a:rPr lang="en-US" sz="1800" u="none" strike="noStrike">
                          <a:effectLst/>
                        </a:rPr>
                        <a:t>0.988</a:t>
                      </a:r>
                      <a:endParaRPr lang="en-US" sz="1800" b="0" i="0" u="none" strike="noStrike">
                        <a:solidFill>
                          <a:srgbClr val="000000"/>
                        </a:solidFill>
                        <a:effectLst/>
                        <a:latin typeface="Calibri"/>
                      </a:endParaRPr>
                    </a:p>
                  </a:txBody>
                  <a:tcPr marL="7938" marR="7938" marT="10583" marB="0" anchor="b"/>
                </a:tc>
                <a:tc>
                  <a:txBody>
                    <a:bodyPr/>
                    <a:lstStyle/>
                    <a:p>
                      <a:pPr algn="ctr" fontAlgn="b"/>
                      <a:r>
                        <a:rPr lang="en-US" sz="1800" u="none" strike="noStrike">
                          <a:effectLst/>
                        </a:rPr>
                        <a:t>0.966</a:t>
                      </a:r>
                      <a:endParaRPr lang="en-US" sz="1800" b="0" i="0" u="none" strike="noStrike">
                        <a:solidFill>
                          <a:srgbClr val="000000"/>
                        </a:solidFill>
                        <a:effectLst/>
                        <a:latin typeface="Calibri"/>
                      </a:endParaRPr>
                    </a:p>
                  </a:txBody>
                  <a:tcPr marL="7938" marR="7938" marT="10583" marB="0" anchor="b"/>
                </a:tc>
              </a:tr>
              <a:tr h="466904">
                <a:tc>
                  <a:txBody>
                    <a:bodyPr/>
                    <a:lstStyle/>
                    <a:p>
                      <a:pPr algn="l" fontAlgn="b"/>
                      <a:r>
                        <a:rPr lang="en-US" sz="1800" u="none" strike="noStrike" dirty="0">
                          <a:effectLst/>
                        </a:rPr>
                        <a:t>weak scaling</a:t>
                      </a:r>
                      <a:endParaRPr lang="en-US" sz="1800" b="1" i="0" u="none" strike="noStrike" dirty="0">
                        <a:solidFill>
                          <a:schemeClr val="bg1">
                            <a:lumMod val="85000"/>
                            <a:lumOff val="15000"/>
                          </a:schemeClr>
                        </a:solidFill>
                        <a:effectLst/>
                        <a:latin typeface="Calibri"/>
                      </a:endParaRPr>
                    </a:p>
                  </a:txBody>
                  <a:tcPr marL="7938" marR="7938" marT="10583" marB="0" anchor="b"/>
                </a:tc>
                <a:tc>
                  <a:txBody>
                    <a:bodyPr/>
                    <a:lstStyle/>
                    <a:p>
                      <a:pPr algn="ctr" fontAlgn="b"/>
                      <a:r>
                        <a:rPr lang="en-US" sz="1800" u="none" strike="noStrike">
                          <a:effectLst/>
                        </a:rPr>
                        <a:t>0.680</a:t>
                      </a:r>
                      <a:endParaRPr lang="en-US" sz="1800" b="0" i="0" u="none" strike="noStrike">
                        <a:solidFill>
                          <a:srgbClr val="000000"/>
                        </a:solidFill>
                        <a:effectLst/>
                        <a:latin typeface="Calibri"/>
                      </a:endParaRPr>
                    </a:p>
                  </a:txBody>
                  <a:tcPr marL="7938" marR="7938" marT="10583" marB="0" anchor="b"/>
                </a:tc>
                <a:tc>
                  <a:txBody>
                    <a:bodyPr/>
                    <a:lstStyle/>
                    <a:p>
                      <a:pPr algn="ctr" fontAlgn="b"/>
                      <a:r>
                        <a:rPr lang="en-US" sz="1800" u="none" strike="noStrike">
                          <a:effectLst/>
                        </a:rPr>
                        <a:t>1.061</a:t>
                      </a:r>
                      <a:endParaRPr lang="en-US" sz="1800" b="0" i="0" u="none" strike="noStrike">
                        <a:solidFill>
                          <a:srgbClr val="000000"/>
                        </a:solidFill>
                        <a:effectLst/>
                        <a:latin typeface="Calibri"/>
                      </a:endParaRPr>
                    </a:p>
                  </a:txBody>
                  <a:tcPr marL="7938" marR="7938" marT="10583" marB="0" anchor="b"/>
                </a:tc>
                <a:tc>
                  <a:txBody>
                    <a:bodyPr/>
                    <a:lstStyle/>
                    <a:p>
                      <a:pPr algn="ctr" fontAlgn="b"/>
                      <a:r>
                        <a:rPr lang="en-US" sz="1800" u="none" strike="noStrike">
                          <a:effectLst/>
                        </a:rPr>
                        <a:t>0.368</a:t>
                      </a:r>
                      <a:endParaRPr lang="en-US" sz="1800" b="0" i="0" u="none" strike="noStrike">
                        <a:solidFill>
                          <a:srgbClr val="000000"/>
                        </a:solidFill>
                        <a:effectLst/>
                        <a:latin typeface="Calibri"/>
                      </a:endParaRPr>
                    </a:p>
                  </a:txBody>
                  <a:tcPr marL="7938" marR="7938" marT="10583" marB="0" anchor="b"/>
                </a:tc>
                <a:tc>
                  <a:txBody>
                    <a:bodyPr/>
                    <a:lstStyle/>
                    <a:p>
                      <a:pPr algn="ctr" fontAlgn="b"/>
                      <a:r>
                        <a:rPr lang="en-US" sz="1800" u="none" strike="noStrike">
                          <a:effectLst/>
                        </a:rPr>
                        <a:t>0.845</a:t>
                      </a:r>
                      <a:endParaRPr lang="en-US" sz="1800" b="0" i="0" u="none" strike="noStrike">
                        <a:solidFill>
                          <a:srgbClr val="000000"/>
                        </a:solidFill>
                        <a:effectLst/>
                        <a:latin typeface="Calibri"/>
                      </a:endParaRPr>
                    </a:p>
                  </a:txBody>
                  <a:tcPr marL="7938" marR="7938" marT="10583" marB="0" anchor="b"/>
                </a:tc>
                <a:tc>
                  <a:txBody>
                    <a:bodyPr/>
                    <a:lstStyle/>
                    <a:p>
                      <a:pPr algn="ctr" fontAlgn="b"/>
                      <a:r>
                        <a:rPr lang="en-US" sz="1800" u="none" strike="noStrike" dirty="0">
                          <a:effectLst/>
                        </a:rPr>
                        <a:t>1.004</a:t>
                      </a:r>
                      <a:endParaRPr lang="en-US" sz="1800" b="0" i="0" u="none" strike="noStrike" dirty="0">
                        <a:solidFill>
                          <a:srgbClr val="000000"/>
                        </a:solidFill>
                        <a:effectLst/>
                        <a:latin typeface="Calibri"/>
                      </a:endParaRPr>
                    </a:p>
                  </a:txBody>
                  <a:tcPr marL="7938" marR="7938" marT="10583" marB="0" anchor="b"/>
                </a:tc>
              </a:tr>
            </a:tbl>
          </a:graphicData>
        </a:graphic>
      </p:graphicFrame>
      <p:sp>
        <p:nvSpPr>
          <p:cNvPr id="7" name="Title 1"/>
          <p:cNvSpPr txBox="1">
            <a:spLocks/>
          </p:cNvSpPr>
          <p:nvPr/>
        </p:nvSpPr>
        <p:spPr bwMode="auto">
          <a:xfrm>
            <a:off x="685800" y="152400"/>
            <a:ext cx="7772400" cy="114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US" smtClean="0"/>
              <a:t>TitanDev Cray XK6 Results</a:t>
            </a:r>
            <a:endParaRPr lang="en-US" dirty="0"/>
          </a:p>
        </p:txBody>
      </p:sp>
    </p:spTree>
    <p:extLst>
      <p:ext uri="{BB962C8B-B14F-4D97-AF65-F5344CB8AC3E}">
        <p14:creationId xmlns:p14="http://schemas.microsoft.com/office/powerpoint/2010/main" val="227426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0" y="1007939"/>
            <a:ext cx="9157395" cy="582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1987" name="Rectangle 3"/>
          <p:cNvSpPr>
            <a:spLocks/>
          </p:cNvSpPr>
          <p:nvPr/>
        </p:nvSpPr>
        <p:spPr bwMode="auto">
          <a:xfrm>
            <a:off x="214313" y="160735"/>
            <a:ext cx="8876109" cy="44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lgn="ctr"/>
            <a:r>
              <a:rPr lang="en-US" sz="2700" dirty="0" err="1">
                <a:latin typeface="+mj-lt"/>
                <a:cs typeface="Arial Bold" charset="0"/>
                <a:sym typeface="Arial Bold" charset="0"/>
              </a:rPr>
              <a:t>Tsubame</a:t>
            </a:r>
            <a:r>
              <a:rPr lang="en-US" sz="2700" dirty="0">
                <a:latin typeface="+mj-lt"/>
                <a:cs typeface="Arial Bold" charset="0"/>
                <a:sym typeface="Arial Bold" charset="0"/>
              </a:rPr>
              <a:t> (Tokyo) </a:t>
            </a:r>
            <a:r>
              <a:rPr lang="en-US" sz="2700" dirty="0" smtClean="0">
                <a:latin typeface="+mj-lt"/>
                <a:cs typeface="Arial Bold" charset="0"/>
                <a:sym typeface="Arial Bold" charset="0"/>
              </a:rPr>
              <a:t>Application of </a:t>
            </a:r>
            <a:r>
              <a:rPr lang="en-US" sz="2700" dirty="0">
                <a:latin typeface="+mj-lt"/>
                <a:cs typeface="Arial Bold" charset="0"/>
                <a:sym typeface="Arial Bold" charset="0"/>
              </a:rPr>
              <a:t>GPU Accelerated NAMD</a:t>
            </a:r>
          </a:p>
        </p:txBody>
      </p:sp>
      <p:sp>
        <p:nvSpPr>
          <p:cNvPr id="41988" name="Rectangle 4"/>
          <p:cNvSpPr>
            <a:spLocks/>
          </p:cNvSpPr>
          <p:nvPr/>
        </p:nvSpPr>
        <p:spPr bwMode="auto">
          <a:xfrm>
            <a:off x="8224242" y="1151930"/>
            <a:ext cx="910828" cy="75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lgn="l"/>
            <a:r>
              <a:rPr lang="en-US" dirty="0">
                <a:latin typeface="+mn-lt"/>
                <a:cs typeface="Arial" charset="0"/>
                <a:sym typeface="Arial" charset="0"/>
              </a:rPr>
              <a:t>8400 cores</a:t>
            </a:r>
          </a:p>
        </p:txBody>
      </p:sp>
      <p:pic>
        <p:nvPicPr>
          <p:cNvPr id="41989" name="newChromaPatchMovie-1.mov" descr="/Users/admin/Desktop/overview_March22.ppt_media/newChromaPatchMovie-1.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268266" y="1455539"/>
            <a:ext cx="3364260" cy="2920008"/>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4836" y="3712517"/>
            <a:ext cx="2768203" cy="175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1991" name="Rectangle 7"/>
          <p:cNvSpPr>
            <a:spLocks/>
          </p:cNvSpPr>
          <p:nvPr/>
        </p:nvSpPr>
        <p:spPr bwMode="auto">
          <a:xfrm>
            <a:off x="1311473" y="3683496"/>
            <a:ext cx="2955727" cy="45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270113" indent="-229931">
              <a:spcBef>
                <a:spcPts val="352"/>
              </a:spcBef>
            </a:pPr>
            <a:r>
              <a:rPr lang="en-US" sz="1300" dirty="0">
                <a:solidFill>
                  <a:srgbClr val="FFF5EA"/>
                </a:solidFill>
                <a:latin typeface="Arial Bold" charset="0"/>
                <a:cs typeface="Arial Bold" charset="0"/>
                <a:sym typeface="Arial Bold" charset="0"/>
              </a:rPr>
              <a:t>AFM image of flat </a:t>
            </a:r>
            <a:r>
              <a:rPr lang="en-US" sz="1300" dirty="0" err="1">
                <a:solidFill>
                  <a:srgbClr val="FFF5EA"/>
                </a:solidFill>
                <a:latin typeface="Arial Bold" charset="0"/>
                <a:cs typeface="Arial Bold" charset="0"/>
                <a:sym typeface="Arial Bold" charset="0"/>
              </a:rPr>
              <a:t>chromatophore</a:t>
            </a:r>
            <a:r>
              <a:rPr lang="en-US" sz="1300" dirty="0">
                <a:solidFill>
                  <a:srgbClr val="FFF5EA"/>
                </a:solidFill>
                <a:latin typeface="Arial Bold" charset="0"/>
                <a:cs typeface="Arial Bold" charset="0"/>
                <a:sym typeface="Arial Bold" charset="0"/>
              </a:rPr>
              <a:t> membrane (</a:t>
            </a:r>
            <a:r>
              <a:rPr lang="en-US" sz="1300" dirty="0" err="1">
                <a:solidFill>
                  <a:srgbClr val="FFF5EA"/>
                </a:solidFill>
                <a:latin typeface="Arial Bold" charset="0"/>
                <a:cs typeface="Arial Bold" charset="0"/>
                <a:sym typeface="Arial Bold" charset="0"/>
              </a:rPr>
              <a:t>Scheuring</a:t>
            </a:r>
            <a:r>
              <a:rPr lang="en-US" sz="1300" dirty="0">
                <a:solidFill>
                  <a:srgbClr val="FFF5EA"/>
                </a:solidFill>
                <a:latin typeface="Arial Bold" charset="0"/>
                <a:cs typeface="Arial Bold" charset="0"/>
                <a:sym typeface="Arial Bold" charset="0"/>
              </a:rPr>
              <a:t> 2009)</a:t>
            </a:r>
          </a:p>
        </p:txBody>
      </p:sp>
      <p:sp>
        <p:nvSpPr>
          <p:cNvPr id="41992" name="Rectangle 8"/>
          <p:cNvSpPr>
            <a:spLocks/>
          </p:cNvSpPr>
          <p:nvPr/>
        </p:nvSpPr>
        <p:spPr bwMode="auto">
          <a:xfrm>
            <a:off x="3643312" y="1026914"/>
            <a:ext cx="2116336" cy="437555"/>
          </a:xfrm>
          <a:prstGeom prst="rect">
            <a:avLst/>
          </a:prstGeom>
          <a:solidFill>
            <a:srgbClr val="FEFFFE"/>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41993" name="Rectangle 9"/>
          <p:cNvSpPr>
            <a:spLocks/>
          </p:cNvSpPr>
          <p:nvPr/>
        </p:nvSpPr>
        <p:spPr bwMode="auto">
          <a:xfrm>
            <a:off x="1919883" y="1044773"/>
            <a:ext cx="5214938" cy="41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lgn="ctr"/>
            <a:r>
              <a:rPr lang="en-US" dirty="0">
                <a:latin typeface="+mj-lt"/>
                <a:cs typeface="Arial Italic" charset="0"/>
                <a:sym typeface="Arial Italic" charset="0"/>
              </a:rPr>
              <a:t>20 million atom proteins + membrane</a:t>
            </a:r>
          </a:p>
        </p:txBody>
      </p:sp>
    </p:spTree>
    <p:extLst>
      <p:ext uri="{BB962C8B-B14F-4D97-AF65-F5344CB8AC3E}">
        <p14:creationId xmlns:p14="http://schemas.microsoft.com/office/powerpoint/2010/main" val="2926546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198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1989"/>
                </p:tgtEl>
              </p:cMediaNode>
            </p:video>
            <p:seq concurrent="1" nextAc="seek">
              <p:cTn id="8" restart="whenNotActive" fill="hold" evtFilter="cancelBubble" nodeType="interactiveSeq">
                <p:stCondLst>
                  <p:cond evt="onClick" delay="0">
                    <p:tgtEl>
                      <p:spTgt spid="4198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1989"/>
                                        </p:tgtEl>
                                      </p:cBhvr>
                                    </p:cmd>
                                  </p:childTnLst>
                                </p:cTn>
                              </p:par>
                            </p:childTnLst>
                          </p:cTn>
                        </p:par>
                      </p:childTnLst>
                    </p:cTn>
                  </p:par>
                </p:childTnLst>
              </p:cTn>
              <p:nextCondLst>
                <p:cond evt="onClick" delay="0">
                  <p:tgtEl>
                    <p:spTgt spid="4198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Acknowledgments</a:t>
            </a:r>
            <a:endParaRPr lang="en-US" sz="4000" dirty="0"/>
          </a:p>
        </p:txBody>
      </p:sp>
      <p:sp>
        <p:nvSpPr>
          <p:cNvPr id="4" name="TextBox 3"/>
          <p:cNvSpPr txBox="1"/>
          <p:nvPr/>
        </p:nvSpPr>
        <p:spPr>
          <a:xfrm>
            <a:off x="410345" y="4343400"/>
            <a:ext cx="1647055" cy="1015663"/>
          </a:xfrm>
          <a:prstGeom prst="rect">
            <a:avLst/>
          </a:prstGeom>
          <a:noFill/>
        </p:spPr>
        <p:txBody>
          <a:bodyPr wrap="none" rtlCol="0">
            <a:spAutoFit/>
          </a:bodyPr>
          <a:lstStyle/>
          <a:p>
            <a:pPr algn="ctr"/>
            <a:r>
              <a:rPr lang="en-US" dirty="0" smtClean="0"/>
              <a:t>Jim Phillips</a:t>
            </a:r>
          </a:p>
          <a:p>
            <a:pPr algn="ctr"/>
            <a:r>
              <a:rPr lang="en-US" sz="1800" dirty="0"/>
              <a:t>L</a:t>
            </a:r>
            <a:r>
              <a:rPr lang="en-US" sz="1800" dirty="0" smtClean="0"/>
              <a:t>ead NAMD </a:t>
            </a:r>
          </a:p>
          <a:p>
            <a:pPr algn="ctr"/>
            <a:r>
              <a:rPr lang="en-US" sz="1800" dirty="0" smtClean="0"/>
              <a:t>developer</a:t>
            </a:r>
            <a:endParaRPr lang="en-US" sz="1800" dirty="0"/>
          </a:p>
        </p:txBody>
      </p:sp>
      <p:sp>
        <p:nvSpPr>
          <p:cNvPr id="5" name="TextBox 4"/>
          <p:cNvSpPr txBox="1"/>
          <p:nvPr/>
        </p:nvSpPr>
        <p:spPr>
          <a:xfrm>
            <a:off x="2590800" y="4394537"/>
            <a:ext cx="1544113" cy="1015663"/>
          </a:xfrm>
          <a:prstGeom prst="rect">
            <a:avLst/>
          </a:prstGeom>
          <a:noFill/>
        </p:spPr>
        <p:txBody>
          <a:bodyPr wrap="none" rtlCol="0">
            <a:spAutoFit/>
          </a:bodyPr>
          <a:lstStyle/>
          <a:p>
            <a:pPr algn="ctr"/>
            <a:r>
              <a:rPr lang="en-US" dirty="0" smtClean="0"/>
              <a:t>John Stone</a:t>
            </a:r>
          </a:p>
          <a:p>
            <a:pPr algn="ctr"/>
            <a:r>
              <a:rPr lang="en-US" sz="1800" dirty="0"/>
              <a:t>L</a:t>
            </a:r>
            <a:r>
              <a:rPr lang="en-US" sz="1800" dirty="0" smtClean="0"/>
              <a:t>ead VMD</a:t>
            </a:r>
          </a:p>
          <a:p>
            <a:pPr algn="ctr"/>
            <a:r>
              <a:rPr lang="en-US" sz="1800" dirty="0" smtClean="0"/>
              <a:t> developer</a:t>
            </a:r>
            <a:endParaRPr lang="en-US" sz="1800" dirty="0"/>
          </a:p>
        </p:txBody>
      </p:sp>
      <p:sp>
        <p:nvSpPr>
          <p:cNvPr id="6" name="TextBox 5"/>
          <p:cNvSpPr txBox="1"/>
          <p:nvPr/>
        </p:nvSpPr>
        <p:spPr>
          <a:xfrm>
            <a:off x="4495800" y="4366736"/>
            <a:ext cx="1986128" cy="738664"/>
          </a:xfrm>
          <a:prstGeom prst="rect">
            <a:avLst/>
          </a:prstGeom>
          <a:noFill/>
        </p:spPr>
        <p:txBody>
          <a:bodyPr wrap="none" rtlCol="0">
            <a:spAutoFit/>
          </a:bodyPr>
          <a:lstStyle/>
          <a:p>
            <a:pPr algn="ctr"/>
            <a:r>
              <a:rPr lang="en-US" dirty="0" smtClean="0"/>
              <a:t>David Tanner</a:t>
            </a:r>
          </a:p>
          <a:p>
            <a:pPr algn="ctr"/>
            <a:r>
              <a:rPr lang="en-US" sz="1800" dirty="0"/>
              <a:t>I</a:t>
            </a:r>
            <a:r>
              <a:rPr lang="en-US" sz="1800" dirty="0" smtClean="0"/>
              <a:t>mplemented GBIS</a:t>
            </a:r>
            <a:endParaRPr lang="en-US" sz="1800" dirty="0"/>
          </a:p>
        </p:txBody>
      </p:sp>
      <p:sp>
        <p:nvSpPr>
          <p:cNvPr id="7" name="TextBox 6"/>
          <p:cNvSpPr txBox="1"/>
          <p:nvPr/>
        </p:nvSpPr>
        <p:spPr>
          <a:xfrm>
            <a:off x="6536804" y="4366736"/>
            <a:ext cx="2302396" cy="738664"/>
          </a:xfrm>
          <a:prstGeom prst="rect">
            <a:avLst/>
          </a:prstGeom>
          <a:noFill/>
        </p:spPr>
        <p:txBody>
          <a:bodyPr wrap="none" rtlCol="0">
            <a:spAutoFit/>
          </a:bodyPr>
          <a:lstStyle/>
          <a:p>
            <a:pPr algn="ctr"/>
            <a:r>
              <a:rPr lang="en-US" dirty="0" smtClean="0"/>
              <a:t>Klaus </a:t>
            </a:r>
            <a:r>
              <a:rPr lang="en-US" dirty="0" err="1" smtClean="0"/>
              <a:t>Schulten</a:t>
            </a:r>
            <a:endParaRPr lang="en-US" dirty="0"/>
          </a:p>
          <a:p>
            <a:pPr algn="ctr"/>
            <a:r>
              <a:rPr lang="en-US" sz="1800" dirty="0"/>
              <a:t>D</a:t>
            </a:r>
            <a:r>
              <a:rPr lang="en-US" sz="1800" dirty="0" smtClean="0"/>
              <a:t>irector of TCB group</a:t>
            </a:r>
            <a:endParaRPr lang="en-US" sz="1800" dirty="0"/>
          </a:p>
        </p:txBody>
      </p:sp>
      <p:pic>
        <p:nvPicPr>
          <p:cNvPr id="8" name="Picture 7"/>
          <p:cNvPicPr>
            <a:picLocks noChangeAspect="1"/>
          </p:cNvPicPr>
          <p:nvPr/>
        </p:nvPicPr>
        <p:blipFill>
          <a:blip r:embed="rId2"/>
          <a:stretch>
            <a:fillRect/>
          </a:stretch>
        </p:blipFill>
        <p:spPr>
          <a:xfrm>
            <a:off x="594002" y="2286000"/>
            <a:ext cx="1317498" cy="1981200"/>
          </a:xfrm>
          <a:prstGeom prst="rect">
            <a:avLst/>
          </a:prstGeom>
        </p:spPr>
      </p:pic>
      <p:pic>
        <p:nvPicPr>
          <p:cNvPr id="9" name="Picture 8"/>
          <p:cNvPicPr>
            <a:picLocks noChangeAspect="1"/>
          </p:cNvPicPr>
          <p:nvPr/>
        </p:nvPicPr>
        <p:blipFill>
          <a:blip r:embed="rId3"/>
          <a:stretch>
            <a:fillRect/>
          </a:stretch>
        </p:blipFill>
        <p:spPr>
          <a:xfrm>
            <a:off x="4795672" y="2209800"/>
            <a:ext cx="1371600" cy="2014832"/>
          </a:xfrm>
          <a:prstGeom prst="rect">
            <a:avLst/>
          </a:prstGeom>
        </p:spPr>
      </p:pic>
      <p:pic>
        <p:nvPicPr>
          <p:cNvPr id="10" name="Picture 9"/>
          <p:cNvPicPr>
            <a:picLocks noChangeAspect="1"/>
          </p:cNvPicPr>
          <p:nvPr/>
        </p:nvPicPr>
        <p:blipFill>
          <a:blip r:embed="rId4"/>
          <a:stretch>
            <a:fillRect/>
          </a:stretch>
        </p:blipFill>
        <p:spPr>
          <a:xfrm>
            <a:off x="2714626" y="2260937"/>
            <a:ext cx="1317771" cy="1981200"/>
          </a:xfrm>
          <a:prstGeom prst="rect">
            <a:avLst/>
          </a:prstGeom>
        </p:spPr>
      </p:pic>
      <p:pic>
        <p:nvPicPr>
          <p:cNvPr id="11" name="Picture 10"/>
          <p:cNvPicPr>
            <a:picLocks noChangeAspect="1"/>
          </p:cNvPicPr>
          <p:nvPr/>
        </p:nvPicPr>
        <p:blipFill>
          <a:blip r:embed="rId5"/>
          <a:stretch>
            <a:fillRect/>
          </a:stretch>
        </p:blipFill>
        <p:spPr>
          <a:xfrm>
            <a:off x="6925793" y="2209800"/>
            <a:ext cx="1477911" cy="1981200"/>
          </a:xfrm>
          <a:prstGeom prst="rect">
            <a:avLst/>
          </a:prstGeom>
        </p:spPr>
      </p:pic>
    </p:spTree>
    <p:extLst>
      <p:ext uri="{BB962C8B-B14F-4D97-AF65-F5344CB8AC3E}">
        <p14:creationId xmlns:p14="http://schemas.microsoft.com/office/powerpoint/2010/main" val="15490827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990600"/>
          </a:xfrm>
        </p:spPr>
        <p:txBody>
          <a:bodyPr/>
          <a:lstStyle/>
          <a:p>
            <a:r>
              <a:rPr lang="en-US" sz="3600" dirty="0" smtClean="0"/>
              <a:t>GPU Computing in NAMD and VMD</a:t>
            </a:r>
            <a:endParaRPr lang="en-US" sz="3600" dirty="0"/>
          </a:p>
        </p:txBody>
      </p:sp>
      <p:sp>
        <p:nvSpPr>
          <p:cNvPr id="3" name="Content Placeholder 2"/>
          <p:cNvSpPr>
            <a:spLocks noGrp="1"/>
          </p:cNvSpPr>
          <p:nvPr>
            <p:ph idx="1"/>
          </p:nvPr>
        </p:nvSpPr>
        <p:spPr>
          <a:xfrm>
            <a:off x="685800" y="1600200"/>
            <a:ext cx="7772400" cy="4114800"/>
          </a:xfrm>
        </p:spPr>
        <p:txBody>
          <a:bodyPr/>
          <a:lstStyle/>
          <a:p>
            <a:r>
              <a:rPr lang="en-US" sz="2800" dirty="0" smtClean="0"/>
              <a:t>NAMD </a:t>
            </a:r>
            <a:r>
              <a:rPr lang="en-US" sz="2800" dirty="0" smtClean="0"/>
              <a:t>algorithms to be discussed:</a:t>
            </a:r>
            <a:endParaRPr lang="en-US" sz="2800" dirty="0" smtClean="0"/>
          </a:p>
          <a:p>
            <a:pPr lvl="1"/>
            <a:r>
              <a:rPr lang="en-US" sz="2400" dirty="0" smtClean="0"/>
              <a:t>Short-range non-bonded interactions</a:t>
            </a:r>
          </a:p>
          <a:p>
            <a:pPr lvl="1"/>
            <a:r>
              <a:rPr lang="en-US" sz="2400" dirty="0" smtClean="0"/>
              <a:t>Generalized Born Implicit Solvent</a:t>
            </a:r>
          </a:p>
          <a:p>
            <a:pPr lvl="1"/>
            <a:r>
              <a:rPr lang="en-US" sz="2400" dirty="0" smtClean="0"/>
              <a:t>Multilevel Summation Method</a:t>
            </a:r>
          </a:p>
          <a:p>
            <a:r>
              <a:rPr lang="en-US" sz="2800" dirty="0" smtClean="0"/>
              <a:t>VMD </a:t>
            </a:r>
            <a:r>
              <a:rPr lang="en-US" sz="2800" dirty="0" smtClean="0"/>
              <a:t>algorithms to be discussed:</a:t>
            </a:r>
            <a:endParaRPr lang="en-US" sz="2800" dirty="0" smtClean="0"/>
          </a:p>
          <a:p>
            <a:pPr lvl="1"/>
            <a:r>
              <a:rPr lang="en-US" sz="2400" dirty="0" smtClean="0"/>
              <a:t>Electrostatic potential maps</a:t>
            </a:r>
          </a:p>
          <a:p>
            <a:pPr lvl="1"/>
            <a:r>
              <a:rPr lang="en-US" sz="2400" dirty="0" smtClean="0"/>
              <a:t>Visualizing molecular orbitals</a:t>
            </a:r>
          </a:p>
          <a:p>
            <a:pPr lvl="1"/>
            <a:r>
              <a:rPr lang="en-US" sz="2400" dirty="0" smtClean="0"/>
              <a:t>Radial distribution functions</a:t>
            </a:r>
          </a:p>
          <a:p>
            <a:pPr lvl="1"/>
            <a:r>
              <a:rPr lang="en-US" sz="2400" dirty="0" smtClean="0"/>
              <a:t>“</a:t>
            </a:r>
            <a:r>
              <a:rPr lang="en-US" sz="2400" dirty="0" err="1" smtClean="0"/>
              <a:t>QuickSurf</a:t>
            </a:r>
            <a:r>
              <a:rPr lang="en-US" sz="2400" dirty="0" smtClean="0"/>
              <a:t>” representation</a:t>
            </a:r>
            <a:endParaRPr lang="en-US" sz="2400" dirty="0"/>
          </a:p>
        </p:txBody>
      </p:sp>
    </p:spTree>
    <p:extLst>
      <p:ext uri="{BB962C8B-B14F-4D97-AF65-F5344CB8AC3E}">
        <p14:creationId xmlns:p14="http://schemas.microsoft.com/office/powerpoint/2010/main" val="41348876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ribosome_ao_small"/>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81000" y="2590800"/>
            <a:ext cx="4419600" cy="3635375"/>
          </a:xfrm>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72387" name="Rectangle 3"/>
          <p:cNvSpPr>
            <a:spLocks noGrp="1" noChangeArrowheads="1"/>
          </p:cNvSpPr>
          <p:nvPr>
            <p:ph type="title"/>
          </p:nvPr>
        </p:nvSpPr>
        <p:spPr>
          <a:xfrm>
            <a:off x="0" y="152400"/>
            <a:ext cx="9144000" cy="990600"/>
          </a:xfrm>
        </p:spPr>
        <p:txBody>
          <a:bodyPr/>
          <a:lstStyle/>
          <a:p>
            <a:r>
              <a:rPr lang="en-US" sz="3600" dirty="0" smtClean="0"/>
              <a:t>NAMD and VMD:</a:t>
            </a:r>
            <a:br>
              <a:rPr lang="en-US" sz="3600" dirty="0" smtClean="0"/>
            </a:br>
            <a:r>
              <a:rPr lang="en-US" sz="3600" dirty="0" smtClean="0"/>
              <a:t>The Computational Microscope</a:t>
            </a:r>
            <a:endParaRPr lang="en-US" sz="3600" dirty="0"/>
          </a:p>
        </p:txBody>
      </p:sp>
      <p:pic>
        <p:nvPicPr>
          <p:cNvPr id="272389" name="Picture 5" descr="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2743200"/>
            <a:ext cx="2919413" cy="3419475"/>
          </a:xfrm>
          <a:prstGeom prst="rect">
            <a:avLst/>
          </a:prstGeom>
          <a:noFill/>
          <a:extLst>
            <a:ext uri="{909E8E84-426E-40dd-AFC4-6F175D3DCCD1}">
              <a14:hiddenFill xmlns:a14="http://schemas.microsoft.com/office/drawing/2010/main">
                <a:solidFill>
                  <a:srgbClr val="FFFFFF"/>
                </a:solidFill>
              </a14:hiddenFill>
            </a:ext>
          </a:extLst>
        </p:spPr>
      </p:pic>
      <p:sp>
        <p:nvSpPr>
          <p:cNvPr id="272390" name="Text Box 6"/>
          <p:cNvSpPr txBox="1">
            <a:spLocks noChangeArrowheads="1"/>
          </p:cNvSpPr>
          <p:nvPr/>
        </p:nvSpPr>
        <p:spPr bwMode="auto">
          <a:xfrm>
            <a:off x="304800" y="1905000"/>
            <a:ext cx="4419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000" b="0" dirty="0"/>
              <a:t>Ribosome: synthesizes proteins from genetic information, target for antibiotics</a:t>
            </a:r>
          </a:p>
        </p:txBody>
      </p:sp>
      <p:sp>
        <p:nvSpPr>
          <p:cNvPr id="272391" name="Text Box 7"/>
          <p:cNvSpPr txBox="1">
            <a:spLocks noChangeArrowheads="1"/>
          </p:cNvSpPr>
          <p:nvPr/>
        </p:nvSpPr>
        <p:spPr bwMode="auto">
          <a:xfrm>
            <a:off x="4800600" y="1905000"/>
            <a:ext cx="3886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000" b="0" dirty="0"/>
              <a:t>Silicon </a:t>
            </a:r>
            <a:r>
              <a:rPr lang="en-US" sz="2000" b="0" dirty="0" err="1"/>
              <a:t>nanopore</a:t>
            </a:r>
            <a:r>
              <a:rPr lang="en-US" sz="2000" b="0" dirty="0"/>
              <a:t>: </a:t>
            </a:r>
            <a:r>
              <a:rPr lang="en-US" sz="2000" b="0" dirty="0" err="1"/>
              <a:t>bionanodevice</a:t>
            </a:r>
            <a:r>
              <a:rPr lang="en-US" sz="2000" b="0" dirty="0"/>
              <a:t> for sequencing DNA efficiently</a:t>
            </a:r>
          </a:p>
        </p:txBody>
      </p:sp>
      <p:sp>
        <p:nvSpPr>
          <p:cNvPr id="7" name="Rectangle 4"/>
          <p:cNvSpPr>
            <a:spLocks noGrp="1" noChangeArrowheads="1"/>
          </p:cNvSpPr>
          <p:nvPr>
            <p:ph type="body" sz="half" idx="1"/>
          </p:nvPr>
        </p:nvSpPr>
        <p:spPr>
          <a:xfrm>
            <a:off x="457200" y="1295400"/>
            <a:ext cx="8382000" cy="533400"/>
          </a:xfrm>
        </p:spPr>
        <p:txBody>
          <a:bodyPr/>
          <a:lstStyle/>
          <a:p>
            <a:r>
              <a:rPr lang="en-US" sz="2800" dirty="0"/>
              <a:t>Study the molecular machines in living cells</a:t>
            </a:r>
          </a:p>
        </p:txBody>
      </p:sp>
    </p:spTree>
    <p:extLst>
      <p:ext uri="{BB962C8B-B14F-4D97-AF65-F5344CB8AC3E}">
        <p14:creationId xmlns:p14="http://schemas.microsoft.com/office/powerpoint/2010/main" val="14378304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6">
            <a:extLst>
              <a:ext uri="{BEBA8EAE-BF5A-486C-A8C5-ECC9F3942E4B}">
                <a14:imgProps xmlns:a14="http://schemas.microsoft.com/office/drawing/2010/main">
                  <a14:imgLayer r:embed="rId7">
                    <a14:imgEffect>
                      <a14:brightnessContrast bright="8000"/>
                    </a14:imgEffect>
                  </a14:imgLayer>
                </a14:imgProps>
              </a:ext>
              <a:ext uri="{28A0092B-C50C-407E-A947-70E740481C1C}">
                <a14:useLocalDpi xmlns:a14="http://schemas.microsoft.com/office/drawing/2010/main" val="0"/>
              </a:ext>
            </a:extLst>
          </a:blip>
          <a:srcRect l="4900" t="5899" r="6265" b="5965"/>
          <a:stretch>
            <a:fillRect/>
          </a:stretch>
        </p:blipFill>
        <p:spPr bwMode="auto">
          <a:xfrm>
            <a:off x="6796088" y="134938"/>
            <a:ext cx="23034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ChangeArrowheads="1"/>
          </p:cNvSpPr>
          <p:nvPr/>
        </p:nvSpPr>
        <p:spPr bwMode="auto">
          <a:xfrm>
            <a:off x="0" y="61325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pic>
        <p:nvPicPr>
          <p:cNvPr id="17412" name="Picture 6" descr="\\Tbfiles\johns\baumeiste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5963" y="3522663"/>
            <a:ext cx="2632075"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1"/>
          <p:cNvSpPr txBox="1">
            <a:spLocks noChangeArrowheads="1"/>
          </p:cNvSpPr>
          <p:nvPr/>
        </p:nvSpPr>
        <p:spPr bwMode="auto">
          <a:xfrm>
            <a:off x="331788" y="6134100"/>
            <a:ext cx="2143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a:t>Electrons in Vibrating Buckyball</a:t>
            </a:r>
          </a:p>
        </p:txBody>
      </p:sp>
      <p:sp>
        <p:nvSpPr>
          <p:cNvPr id="17414" name="TextBox 8"/>
          <p:cNvSpPr txBox="1">
            <a:spLocks noChangeArrowheads="1"/>
          </p:cNvSpPr>
          <p:nvPr/>
        </p:nvSpPr>
        <p:spPr bwMode="auto">
          <a:xfrm>
            <a:off x="3178175" y="6134100"/>
            <a:ext cx="2851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a:t>Cellular Tomography,</a:t>
            </a:r>
          </a:p>
          <a:p>
            <a:pPr algn="ctr" eaLnBrk="1" hangingPunct="1"/>
            <a:r>
              <a:rPr lang="en-US" sz="1800"/>
              <a:t> Cryo-electron Microscopy</a:t>
            </a:r>
          </a:p>
        </p:txBody>
      </p:sp>
      <p:sp>
        <p:nvSpPr>
          <p:cNvPr id="17415" name="TextBox 9"/>
          <p:cNvSpPr txBox="1">
            <a:spLocks noChangeArrowheads="1"/>
          </p:cNvSpPr>
          <p:nvPr/>
        </p:nvSpPr>
        <p:spPr bwMode="auto">
          <a:xfrm>
            <a:off x="6872288" y="2365375"/>
            <a:ext cx="1973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a:t>Poliovirus</a:t>
            </a:r>
          </a:p>
        </p:txBody>
      </p:sp>
      <p:pic>
        <p:nvPicPr>
          <p:cNvPr id="17416"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04744" y="2735263"/>
            <a:ext cx="2894012"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Box 12"/>
          <p:cNvSpPr txBox="1">
            <a:spLocks noChangeArrowheads="1"/>
          </p:cNvSpPr>
          <p:nvPr/>
        </p:nvSpPr>
        <p:spPr bwMode="auto">
          <a:xfrm>
            <a:off x="6249988" y="3916363"/>
            <a:ext cx="2894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a:t>Ribosome Sequences</a:t>
            </a:r>
          </a:p>
        </p:txBody>
      </p:sp>
      <p:sp>
        <p:nvSpPr>
          <p:cNvPr id="17418" name="Rectangle 3"/>
          <p:cNvSpPr>
            <a:spLocks noGrp="1" noChangeArrowheads="1"/>
          </p:cNvSpPr>
          <p:nvPr>
            <p:ph type="title"/>
          </p:nvPr>
        </p:nvSpPr>
        <p:spPr>
          <a:xfrm>
            <a:off x="685800" y="152400"/>
            <a:ext cx="6521450" cy="760413"/>
          </a:xfrm>
        </p:spPr>
        <p:txBody>
          <a:bodyPr/>
          <a:lstStyle/>
          <a:p>
            <a:pPr eaLnBrk="1" hangingPunct="1"/>
            <a:r>
              <a:rPr lang="en-US" sz="3200" smtClean="0"/>
              <a:t>VMD – “Visual Molecular Dynamics”</a:t>
            </a:r>
          </a:p>
        </p:txBody>
      </p:sp>
      <p:sp>
        <p:nvSpPr>
          <p:cNvPr id="17419" name="TextBox 14"/>
          <p:cNvSpPr txBox="1">
            <a:spLocks noChangeArrowheads="1"/>
          </p:cNvSpPr>
          <p:nvPr/>
        </p:nvSpPr>
        <p:spPr bwMode="auto">
          <a:xfrm>
            <a:off x="6402388" y="6410326"/>
            <a:ext cx="2498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a:t>Whole Cell Simulations</a:t>
            </a:r>
          </a:p>
        </p:txBody>
      </p:sp>
      <p:sp>
        <p:nvSpPr>
          <p:cNvPr id="17420" name="Rectangle 4"/>
          <p:cNvSpPr>
            <a:spLocks noGrp="1" noChangeArrowheads="1"/>
          </p:cNvSpPr>
          <p:nvPr>
            <p:ph type="body" sz="half" idx="1"/>
          </p:nvPr>
        </p:nvSpPr>
        <p:spPr>
          <a:xfrm>
            <a:off x="457200" y="914400"/>
            <a:ext cx="5562600" cy="2860675"/>
          </a:xfrm>
        </p:spPr>
        <p:txBody>
          <a:bodyPr/>
          <a:lstStyle/>
          <a:p>
            <a:pPr eaLnBrk="1" hangingPunct="1">
              <a:lnSpc>
                <a:spcPct val="90000"/>
              </a:lnSpc>
            </a:pPr>
            <a:r>
              <a:rPr lang="en-US" sz="2400" dirty="0" smtClean="0"/>
              <a:t>Visualization and analysis of:</a:t>
            </a:r>
          </a:p>
          <a:p>
            <a:pPr lvl="1" indent="-342900" eaLnBrk="1" hangingPunct="1">
              <a:lnSpc>
                <a:spcPct val="90000"/>
              </a:lnSpc>
            </a:pPr>
            <a:r>
              <a:rPr lang="en-US" sz="2000" dirty="0" smtClean="0"/>
              <a:t>molecular dynamics simulations</a:t>
            </a:r>
          </a:p>
          <a:p>
            <a:pPr lvl="1" indent="-342900" eaLnBrk="1" hangingPunct="1">
              <a:lnSpc>
                <a:spcPct val="90000"/>
              </a:lnSpc>
            </a:pPr>
            <a:r>
              <a:rPr lang="en-US" sz="2000" dirty="0" smtClean="0"/>
              <a:t>quantum chemistry calculations</a:t>
            </a:r>
          </a:p>
          <a:p>
            <a:pPr lvl="1" indent="-342900" eaLnBrk="1" hangingPunct="1">
              <a:lnSpc>
                <a:spcPct val="90000"/>
              </a:lnSpc>
            </a:pPr>
            <a:r>
              <a:rPr lang="en-US" sz="2000" dirty="0" smtClean="0"/>
              <a:t>particle systems and whole cells</a:t>
            </a:r>
          </a:p>
          <a:p>
            <a:pPr lvl="1" indent="-342900" eaLnBrk="1" hangingPunct="1">
              <a:lnSpc>
                <a:spcPct val="90000"/>
              </a:lnSpc>
            </a:pPr>
            <a:r>
              <a:rPr lang="en-US" sz="2000" dirty="0" smtClean="0"/>
              <a:t>sequence data</a:t>
            </a:r>
          </a:p>
          <a:p>
            <a:pPr lvl="1" indent="-342900" eaLnBrk="1" hangingPunct="1">
              <a:lnSpc>
                <a:spcPct val="90000"/>
              </a:lnSpc>
            </a:pPr>
            <a:r>
              <a:rPr lang="en-US" sz="2000" dirty="0" smtClean="0"/>
              <a:t>volumetric data</a:t>
            </a:r>
          </a:p>
          <a:p>
            <a:pPr eaLnBrk="1" hangingPunct="1">
              <a:lnSpc>
                <a:spcPct val="90000"/>
              </a:lnSpc>
            </a:pPr>
            <a:r>
              <a:rPr lang="en-US" sz="2400" dirty="0" smtClean="0"/>
              <a:t>User extensible w/ scripting and plugins</a:t>
            </a:r>
          </a:p>
        </p:txBody>
      </p:sp>
      <p:pic>
        <p:nvPicPr>
          <p:cNvPr id="4" name="c60orbs.mpg">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0">
            <a:extLst>
              <a:ext uri="{28A0092B-C50C-407E-A947-70E740481C1C}">
                <a14:useLocalDpi xmlns:a14="http://schemas.microsoft.com/office/drawing/2010/main" val="0"/>
              </a:ext>
            </a:extLst>
          </a:blip>
          <a:srcRect/>
          <a:stretch>
            <a:fillRect/>
          </a:stretch>
        </p:blipFill>
        <p:spPr bwMode="auto">
          <a:xfrm>
            <a:off x="0" y="3454400"/>
            <a:ext cx="289242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ac_high_invivo_mpd.mpg">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6096000" y="4256029"/>
            <a:ext cx="3003550" cy="2213034"/>
          </a:xfrm>
          <a:prstGeom prst="rect">
            <a:avLst/>
          </a:prstGeom>
        </p:spPr>
      </p:pic>
    </p:spTree>
    <p:extLst>
      <p:ext uri="{BB962C8B-B14F-4D97-AF65-F5344CB8AC3E}">
        <p14:creationId xmlns:p14="http://schemas.microsoft.com/office/powerpoint/2010/main" val="8218122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7934" fill="hold"/>
                                        <p:tgtEl>
                                          <p:spTgt spid="4"/>
                                        </p:tgtEl>
                                      </p:cBhvr>
                                    </p:cmd>
                                  </p:childTnLst>
                                </p:cTn>
                              </p:par>
                              <p:par>
                                <p:cTn id="7" presetID="1" presetClass="mediacall" presetSubtype="0" fill="hold" nodeType="withEffect">
                                  <p:stCondLst>
                                    <p:cond delay="0"/>
                                  </p:stCondLst>
                                  <p:childTnLst>
                                    <p:cmd type="call" cmd="playFrom(0.0)">
                                      <p:cBhvr>
                                        <p:cTn id="8" dur="30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indefinite"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a:xfrm>
            <a:off x="228600" y="304800"/>
            <a:ext cx="6978650" cy="990600"/>
          </a:xfrm>
        </p:spPr>
        <p:txBody>
          <a:bodyPr/>
          <a:lstStyle/>
          <a:p>
            <a:pPr eaLnBrk="1" hangingPunct="1"/>
            <a:r>
              <a:rPr lang="en-US" sz="3200" smtClean="0"/>
              <a:t>VMD Interoperability –</a:t>
            </a:r>
            <a:br>
              <a:rPr lang="en-US" sz="3200" smtClean="0"/>
            </a:br>
            <a:r>
              <a:rPr lang="en-US" sz="3200" smtClean="0"/>
              <a:t>Linked to Today’s Key Research Areas</a:t>
            </a:r>
          </a:p>
        </p:txBody>
      </p:sp>
      <p:sp>
        <p:nvSpPr>
          <p:cNvPr id="19459" name="Rectangle 1027"/>
          <p:cNvSpPr>
            <a:spLocks noGrp="1" noChangeArrowheads="1"/>
          </p:cNvSpPr>
          <p:nvPr>
            <p:ph type="body" sz="half" idx="1"/>
          </p:nvPr>
        </p:nvSpPr>
        <p:spPr>
          <a:xfrm>
            <a:off x="838200" y="1447800"/>
            <a:ext cx="6172200" cy="4648200"/>
          </a:xfrm>
        </p:spPr>
        <p:txBody>
          <a:bodyPr/>
          <a:lstStyle/>
          <a:p>
            <a:pPr eaLnBrk="1" hangingPunct="1"/>
            <a:r>
              <a:rPr lang="en-US" sz="2400" smtClean="0"/>
              <a:t>Unique in its interoperability with a broad range of modeling tools: AMBER, CHARMM, CPMD, DL_POLY, GAMESS, GROMACS, HOOMD, LAMMPS, NAMD, and many more …</a:t>
            </a:r>
          </a:p>
          <a:p>
            <a:pPr eaLnBrk="1" hangingPunct="1"/>
            <a:r>
              <a:rPr lang="en-US" sz="2400" smtClean="0"/>
              <a:t>Supports key data types, file formats, and databases, e.g. electron microscopy, quantum chemistry, MD trajectories, sequence alignments, super resolution light microscopy</a:t>
            </a:r>
          </a:p>
          <a:p>
            <a:pPr eaLnBrk="1" hangingPunct="1"/>
            <a:r>
              <a:rPr lang="en-US" sz="2400" smtClean="0"/>
              <a:t>Incorporates tools for simulation preparation, visualization, and analysis</a:t>
            </a:r>
          </a:p>
        </p:txBody>
      </p:sp>
      <p:pic>
        <p:nvPicPr>
          <p:cNvPr id="1946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7250" y="0"/>
            <a:ext cx="1936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1928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0" y="-228600"/>
            <a:ext cx="9144000" cy="1143000"/>
          </a:xfrm>
        </p:spPr>
        <p:txBody>
          <a:bodyPr/>
          <a:lstStyle/>
          <a:p>
            <a:r>
              <a:rPr lang="en-US"/>
              <a:t>NAMD: Scalable Molecular Dynamics</a:t>
            </a:r>
            <a:endParaRPr lang="en-US" sz="4000"/>
          </a:p>
        </p:txBody>
      </p:sp>
      <p:sp>
        <p:nvSpPr>
          <p:cNvPr id="391171" name="Text Box 3"/>
          <p:cNvSpPr txBox="1">
            <a:spLocks noChangeArrowheads="1"/>
          </p:cNvSpPr>
          <p:nvPr/>
        </p:nvSpPr>
        <p:spPr bwMode="auto">
          <a:xfrm>
            <a:off x="5029200" y="762000"/>
            <a:ext cx="37667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t>51,000 Users, 2900 </a:t>
            </a:r>
            <a:r>
              <a:rPr lang="en-US" dirty="0"/>
              <a:t>Citations</a:t>
            </a:r>
          </a:p>
        </p:txBody>
      </p:sp>
      <p:sp>
        <p:nvSpPr>
          <p:cNvPr id="391172" name="Text Box 4"/>
          <p:cNvSpPr txBox="1">
            <a:spLocks noChangeArrowheads="1"/>
          </p:cNvSpPr>
          <p:nvPr/>
        </p:nvSpPr>
        <p:spPr bwMode="auto">
          <a:xfrm>
            <a:off x="76200" y="3622675"/>
            <a:ext cx="4357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Blue Waters Target Application</a:t>
            </a:r>
          </a:p>
        </p:txBody>
      </p:sp>
      <p:sp>
        <p:nvSpPr>
          <p:cNvPr id="391173" name="Text Box 5"/>
          <p:cNvSpPr txBox="1">
            <a:spLocks noChangeArrowheads="1"/>
          </p:cNvSpPr>
          <p:nvPr/>
        </p:nvSpPr>
        <p:spPr bwMode="auto">
          <a:xfrm>
            <a:off x="739775" y="762000"/>
            <a:ext cx="3443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2002 Gordon Bell Award</a:t>
            </a:r>
          </a:p>
        </p:txBody>
      </p:sp>
      <p:pic>
        <p:nvPicPr>
          <p:cNvPr id="391174" name="Picture 6" descr="sizes_at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1579563" cy="2057400"/>
          </a:xfrm>
          <a:prstGeom prst="rect">
            <a:avLst/>
          </a:prstGeom>
          <a:noFill/>
          <a:extLst>
            <a:ext uri="{909E8E84-426E-40dd-AFC4-6F175D3DCCD1}">
              <a14:hiddenFill xmlns:a14="http://schemas.microsoft.com/office/drawing/2010/main">
                <a:solidFill>
                  <a:srgbClr val="FFFFFF"/>
                </a:solidFill>
              </a14:hiddenFill>
            </a:ext>
          </a:extLst>
        </p:spPr>
      </p:pic>
      <p:sp>
        <p:nvSpPr>
          <p:cNvPr id="391175" name="Text Box 7"/>
          <p:cNvSpPr txBox="1">
            <a:spLocks noChangeArrowheads="1"/>
          </p:cNvSpPr>
          <p:nvPr/>
        </p:nvSpPr>
        <p:spPr bwMode="auto">
          <a:xfrm>
            <a:off x="887413" y="6022975"/>
            <a:ext cx="3203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a:t>Illinois Petascale Computing Facility</a:t>
            </a:r>
          </a:p>
        </p:txBody>
      </p:sp>
      <p:sp>
        <p:nvSpPr>
          <p:cNvPr id="391176" name="Text Box 8"/>
          <p:cNvSpPr txBox="1">
            <a:spLocks noChangeArrowheads="1"/>
          </p:cNvSpPr>
          <p:nvPr/>
        </p:nvSpPr>
        <p:spPr bwMode="auto">
          <a:xfrm>
            <a:off x="2643188" y="3168650"/>
            <a:ext cx="13192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a:t>PSC Lemieux</a:t>
            </a:r>
          </a:p>
        </p:txBody>
      </p:sp>
      <p:sp>
        <p:nvSpPr>
          <p:cNvPr id="391177" name="Text Box 9"/>
          <p:cNvSpPr txBox="1">
            <a:spLocks noChangeArrowheads="1"/>
          </p:cNvSpPr>
          <p:nvPr/>
        </p:nvSpPr>
        <p:spPr bwMode="auto">
          <a:xfrm>
            <a:off x="433388" y="3148013"/>
            <a:ext cx="13192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a:t>ATP synthase</a:t>
            </a:r>
          </a:p>
        </p:txBody>
      </p:sp>
      <p:pic>
        <p:nvPicPr>
          <p:cNvPr id="391178" name="Picture 10" descr="ss2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505200" cy="1924050"/>
          </a:xfrm>
          <a:prstGeom prst="rect">
            <a:avLst/>
          </a:prstGeom>
          <a:noFill/>
          <a:extLst>
            <a:ext uri="{909E8E84-426E-40dd-AFC4-6F175D3DCCD1}">
              <a14:hiddenFill xmlns:a14="http://schemas.microsoft.com/office/drawing/2010/main">
                <a:solidFill>
                  <a:srgbClr val="FFFFFF"/>
                </a:solidFill>
              </a14:hiddenFill>
            </a:ext>
          </a:extLst>
        </p:spPr>
      </p:pic>
      <p:sp>
        <p:nvSpPr>
          <p:cNvPr id="391179" name="Text Box 11"/>
          <p:cNvSpPr txBox="1">
            <a:spLocks noChangeArrowheads="1"/>
          </p:cNvSpPr>
          <p:nvPr/>
        </p:nvSpPr>
        <p:spPr bwMode="auto">
          <a:xfrm>
            <a:off x="5054600" y="3124200"/>
            <a:ext cx="37004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a:t>Computational Biophysics Summer School</a:t>
            </a:r>
          </a:p>
        </p:txBody>
      </p:sp>
      <p:pic>
        <p:nvPicPr>
          <p:cNvPr id="391180" name="Picture 12" descr="IMG_4957"/>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l="6593" t="6923" r="19780" b="19780"/>
          <a:stretch>
            <a:fillRect/>
          </a:stretch>
        </p:blipFill>
        <p:spPr bwMode="auto">
          <a:xfrm>
            <a:off x="6096000" y="4114800"/>
            <a:ext cx="28194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81" name="Picture 13" descr="small_tesla_c1060_front"/>
          <p:cNvPicPr>
            <a:picLocks noChangeAspect="1" noChangeArrowheads="1"/>
          </p:cNvPicPr>
          <p:nvPr/>
        </p:nvPicPr>
        <p:blipFill>
          <a:blip r:embed="rId6">
            <a:extLst>
              <a:ext uri="{28A0092B-C50C-407E-A947-70E740481C1C}">
                <a14:useLocalDpi xmlns:a14="http://schemas.microsoft.com/office/drawing/2010/main" val="0"/>
              </a:ext>
            </a:extLst>
          </a:blip>
          <a:srcRect t="4832" r="1199"/>
          <a:stretch>
            <a:fillRect/>
          </a:stretch>
        </p:blipFill>
        <p:spPr bwMode="auto">
          <a:xfrm>
            <a:off x="4679950" y="5065713"/>
            <a:ext cx="263525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182" name="Text Box 14"/>
          <p:cNvSpPr txBox="1">
            <a:spLocks noChangeArrowheads="1"/>
          </p:cNvSpPr>
          <p:nvPr/>
        </p:nvSpPr>
        <p:spPr bwMode="auto">
          <a:xfrm>
            <a:off x="5534025" y="3657600"/>
            <a:ext cx="2544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GPU Acceleration</a:t>
            </a:r>
          </a:p>
        </p:txBody>
      </p:sp>
      <p:sp>
        <p:nvSpPr>
          <p:cNvPr id="391183" name="Text Box 15"/>
          <p:cNvSpPr txBox="1">
            <a:spLocks noChangeArrowheads="1"/>
          </p:cNvSpPr>
          <p:nvPr/>
        </p:nvSpPr>
        <p:spPr bwMode="auto">
          <a:xfrm>
            <a:off x="7467600" y="5943600"/>
            <a:ext cx="1409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a:t>NCSA Lincoln</a:t>
            </a:r>
          </a:p>
        </p:txBody>
      </p:sp>
      <p:sp>
        <p:nvSpPr>
          <p:cNvPr id="391184" name="Text Box 16"/>
          <p:cNvSpPr txBox="1">
            <a:spLocks noChangeArrowheads="1"/>
          </p:cNvSpPr>
          <p:nvPr/>
        </p:nvSpPr>
        <p:spPr bwMode="auto">
          <a:xfrm>
            <a:off x="5181600" y="6019800"/>
            <a:ext cx="1397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a:t>NVIDIA Tesla</a:t>
            </a:r>
          </a:p>
        </p:txBody>
      </p:sp>
      <p:pic>
        <p:nvPicPr>
          <p:cNvPr id="391185" name="Picture 17" descr="lemieux"/>
          <p:cNvPicPr>
            <a:picLocks noChangeAspect="1" noChangeArrowheads="1"/>
          </p:cNvPicPr>
          <p:nvPr/>
        </p:nvPicPr>
        <p:blipFill>
          <a:blip r:embed="rId7">
            <a:extLst>
              <a:ext uri="{28A0092B-C50C-407E-A947-70E740481C1C}">
                <a14:useLocalDpi xmlns:a14="http://schemas.microsoft.com/office/drawing/2010/main" val="0"/>
              </a:ext>
            </a:extLst>
          </a:blip>
          <a:srcRect t="4854"/>
          <a:stretch>
            <a:fillRect/>
          </a:stretch>
        </p:blipFill>
        <p:spPr bwMode="auto">
          <a:xfrm>
            <a:off x="1828800" y="1219200"/>
            <a:ext cx="29210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86" name="Picture 18" descr="NCSA_pcf_exterior"/>
          <p:cNvPicPr>
            <a:picLocks noChangeAspect="1" noChangeArrowheads="1"/>
          </p:cNvPicPr>
          <p:nvPr/>
        </p:nvPicPr>
        <p:blipFill>
          <a:blip r:embed="rId8">
            <a:extLst>
              <a:ext uri="{28A0092B-C50C-407E-A947-70E740481C1C}">
                <a14:useLocalDpi xmlns:a14="http://schemas.microsoft.com/office/drawing/2010/main" val="0"/>
              </a:ext>
            </a:extLst>
          </a:blip>
          <a:srcRect t="13896" b="16985"/>
          <a:stretch>
            <a:fillRect/>
          </a:stretch>
        </p:blipFill>
        <p:spPr bwMode="auto">
          <a:xfrm>
            <a:off x="685800" y="4114800"/>
            <a:ext cx="35814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0112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6" descr="Screen shot 2011-10-28 at 6.37.28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64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5"/>
          <p:cNvSpPr>
            <a:spLocks noChangeArrowheads="1"/>
          </p:cNvSpPr>
          <p:nvPr/>
        </p:nvSpPr>
        <p:spPr bwMode="auto">
          <a:xfrm>
            <a:off x="5867400" y="412750"/>
            <a:ext cx="28194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9" rIns="91397" bIns="45699">
            <a:spAutoFit/>
          </a:bodyPr>
          <a:lstStyle/>
          <a:p>
            <a:pPr algn="r"/>
            <a:r>
              <a:rPr lang="en-US" sz="2800"/>
              <a:t>Larger machines enable larger simulations</a:t>
            </a:r>
          </a:p>
        </p:txBody>
      </p:sp>
    </p:spTree>
    <p:extLst>
      <p:ext uri="{BB962C8B-B14F-4D97-AF65-F5344CB8AC3E}">
        <p14:creationId xmlns:p14="http://schemas.microsoft.com/office/powerpoint/2010/main" val="4134618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836738"/>
            <a:ext cx="3581400" cy="2506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8947" name="Rectangle 3"/>
          <p:cNvSpPr>
            <a:spLocks noGrp="1" noChangeArrowheads="1"/>
          </p:cNvSpPr>
          <p:nvPr>
            <p:ph type="title"/>
          </p:nvPr>
        </p:nvSpPr>
        <p:spPr>
          <a:xfrm>
            <a:off x="609600" y="304800"/>
            <a:ext cx="7924800" cy="1143000"/>
          </a:xfrm>
        </p:spPr>
        <p:txBody>
          <a:bodyPr/>
          <a:lstStyle/>
          <a:p>
            <a:r>
              <a:rPr lang="en-US" sz="3600" dirty="0" smtClean="0"/>
              <a:t>NAMD features are chosen for scalability</a:t>
            </a:r>
            <a:endParaRPr lang="en-US" sz="3600" dirty="0"/>
          </a:p>
        </p:txBody>
      </p:sp>
      <p:sp>
        <p:nvSpPr>
          <p:cNvPr id="338948" name="Rectangle 4"/>
          <p:cNvSpPr>
            <a:spLocks noGrp="1" noChangeArrowheads="1"/>
          </p:cNvSpPr>
          <p:nvPr>
            <p:ph type="body" idx="1"/>
          </p:nvPr>
        </p:nvSpPr>
        <p:spPr>
          <a:xfrm>
            <a:off x="685800" y="1447800"/>
            <a:ext cx="7772400" cy="4876800"/>
          </a:xfrm>
        </p:spPr>
        <p:txBody>
          <a:bodyPr/>
          <a:lstStyle/>
          <a:p>
            <a:r>
              <a:rPr lang="en-US" sz="2000" dirty="0"/>
              <a:t>CHARMM, AMBER, OPLS force </a:t>
            </a:r>
            <a:r>
              <a:rPr lang="en-US" sz="2000" dirty="0" smtClean="0"/>
              <a:t>fields</a:t>
            </a:r>
          </a:p>
          <a:p>
            <a:r>
              <a:rPr lang="en-US" sz="2000" dirty="0" smtClean="0"/>
              <a:t>Multiple time stepping</a:t>
            </a:r>
          </a:p>
          <a:p>
            <a:r>
              <a:rPr lang="en-US" sz="2000" dirty="0" smtClean="0"/>
              <a:t>Hydrogen bond constraints</a:t>
            </a:r>
            <a:endParaRPr lang="en-US" sz="2000" dirty="0"/>
          </a:p>
          <a:p>
            <a:r>
              <a:rPr lang="en-US" sz="2000" dirty="0"/>
              <a:t>Efficient PME full electrostatics</a:t>
            </a:r>
          </a:p>
          <a:p>
            <a:r>
              <a:rPr lang="en-US" sz="2000" dirty="0"/>
              <a:t>Conjugate-gradient minimization</a:t>
            </a:r>
          </a:p>
          <a:p>
            <a:r>
              <a:rPr lang="en-US" sz="2000" dirty="0"/>
              <a:t>Temperature and pressure controls</a:t>
            </a:r>
          </a:p>
          <a:p>
            <a:r>
              <a:rPr lang="en-US" sz="2000" dirty="0"/>
              <a:t>Steered molecular dynamics (many methods)</a:t>
            </a:r>
          </a:p>
          <a:p>
            <a:r>
              <a:rPr lang="en-US" sz="2000" dirty="0"/>
              <a:t>Interactive molecular dynamics (with VMD)</a:t>
            </a:r>
          </a:p>
          <a:p>
            <a:r>
              <a:rPr lang="en-US" sz="2000" dirty="0"/>
              <a:t>Locally enhanced sampling</a:t>
            </a:r>
          </a:p>
          <a:p>
            <a:r>
              <a:rPr lang="en-US" sz="2000" dirty="0"/>
              <a:t>Alchemical free energy perturbation</a:t>
            </a:r>
          </a:p>
          <a:p>
            <a:r>
              <a:rPr lang="en-US" sz="2000" dirty="0"/>
              <a:t>Adaptive biasing force potential of mean force</a:t>
            </a:r>
          </a:p>
          <a:p>
            <a:r>
              <a:rPr lang="en-US" sz="2000" dirty="0"/>
              <a:t>User-extendable in </a:t>
            </a:r>
            <a:r>
              <a:rPr lang="en-US" sz="2000" dirty="0" err="1"/>
              <a:t>Tcl</a:t>
            </a:r>
            <a:r>
              <a:rPr lang="en-US" sz="2000" dirty="0"/>
              <a:t> for forces and algorithms</a:t>
            </a:r>
          </a:p>
          <a:p>
            <a:r>
              <a:rPr lang="en-US" sz="2000" u="sng" dirty="0"/>
              <a:t>All features run in parallel and scale to millions of atoms!</a:t>
            </a:r>
          </a:p>
        </p:txBody>
      </p:sp>
    </p:spTree>
    <p:extLst>
      <p:ext uri="{BB962C8B-B14F-4D97-AF65-F5344CB8AC3E}">
        <p14:creationId xmlns:p14="http://schemas.microsoft.com/office/powerpoint/2010/main" val="202060816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8025</TotalTime>
  <Words>3159</Words>
  <Application>Microsoft Macintosh PowerPoint</Application>
  <PresentationFormat>On-screen Show (4:3)</PresentationFormat>
  <Paragraphs>480</Paragraphs>
  <Slides>30</Slides>
  <Notes>20</Notes>
  <HiddenSlides>3</HiddenSlides>
  <MMClips>3</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Default Design</vt:lpstr>
      <vt:lpstr>1_Default Design</vt:lpstr>
      <vt:lpstr>NAMD Algorithms and HPC Functionality</vt:lpstr>
      <vt:lpstr>Beckman Institute University of Illinois at Urbana-Champaign</vt:lpstr>
      <vt:lpstr>Acknowledgments</vt:lpstr>
      <vt:lpstr>NAMD and VMD: The Computational Microscope</vt:lpstr>
      <vt:lpstr>VMD – “Visual Molecular Dynamics”</vt:lpstr>
      <vt:lpstr>VMD Interoperability – Linked to Today’s Key Research Areas</vt:lpstr>
      <vt:lpstr>NAMD: Scalable Molecular Dynamics</vt:lpstr>
      <vt:lpstr>PowerPoint Presentation</vt:lpstr>
      <vt:lpstr>NAMD features are chosen for scalability</vt:lpstr>
      <vt:lpstr>NAMD 2.9 Release</vt:lpstr>
      <vt:lpstr>NAMD 2.9 Desktop MDFF</vt:lpstr>
      <vt:lpstr>NAMD 2.9 Scalable Replica Exchange</vt:lpstr>
      <vt:lpstr>PowerPoint Presentation</vt:lpstr>
      <vt:lpstr>NAMD impact is broad and deep</vt:lpstr>
      <vt:lpstr>Outside researchers choose NAMD and succeed</vt:lpstr>
      <vt:lpstr>Challenges of New Hardware</vt:lpstr>
      <vt:lpstr>Harnessing Future Hardware</vt:lpstr>
      <vt:lpstr>Parallel Programming Lab University of Illinois at Urbana-Champaign</vt:lpstr>
      <vt:lpstr>PowerPoint Presentation</vt:lpstr>
      <vt:lpstr>Computing research drives NAMD</vt:lpstr>
      <vt:lpstr>PowerPoint Presentation</vt:lpstr>
      <vt:lpstr>Cray Gemini Optimization</vt:lpstr>
      <vt:lpstr>100M-atom Benchmark Performance</vt:lpstr>
      <vt:lpstr>100M Atoms on Titan vs Jaguar</vt:lpstr>
      <vt:lpstr>1M Atom Virus on TitanDev GPU</vt:lpstr>
      <vt:lpstr>100M Atoms on TitanDev</vt:lpstr>
      <vt:lpstr>TitanDev Cray XK6 Results</vt:lpstr>
      <vt:lpstr>PowerPoint Presentation</vt:lpstr>
      <vt:lpstr>PowerPoint Presentation</vt:lpstr>
      <vt:lpstr>GPU Computing in NAMD and VMD</vt:lpstr>
    </vt:vector>
  </TitlesOfParts>
  <Manager/>
  <Company>TB @ UIUC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Advisory Board Meeting </dc:title>
  <dc:subject/>
  <dc:creator>tskirvin</dc:creator>
  <cp:keywords/>
  <dc:description/>
  <cp:lastModifiedBy>TCB Admin</cp:lastModifiedBy>
  <cp:revision>394</cp:revision>
  <dcterms:created xsi:type="dcterms:W3CDTF">1998-08-20T19:52:41Z</dcterms:created>
  <dcterms:modified xsi:type="dcterms:W3CDTF">2012-04-30T18:01:56Z</dcterms:modified>
  <cp:category/>
</cp:coreProperties>
</file>